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7" d="100"/>
          <a:sy n="87" d="100"/>
        </p:scale>
        <p:origin x="7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D173BC4-1E9E-4E4C-A5EA-29C98C77F49B}" type="datetimeFigureOut">
              <a:rPr lang="en-ZA" smtClean="0"/>
              <a:t>2018/10/30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3779625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173BC4-1E9E-4E4C-A5EA-29C98C77F49B}" type="datetimeFigureOut">
              <a:rPr lang="en-ZA" smtClean="0"/>
              <a:t>2018/10/30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2122985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173BC4-1E9E-4E4C-A5EA-29C98C77F49B}" type="datetimeFigureOut">
              <a:rPr lang="en-ZA" smtClean="0"/>
              <a:t>2018/10/30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1924821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173BC4-1E9E-4E4C-A5EA-29C98C77F49B}" type="datetimeFigureOut">
              <a:rPr lang="en-ZA" smtClean="0"/>
              <a:t>2018/10/30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409B78D-A3B3-40A5-90C5-C1F353AC9039}" type="slidenum">
              <a:rPr lang="en-ZA" smtClean="0"/>
              <a:t>‹#›</a:t>
            </a:fld>
            <a:endParaRPr lang="en-ZA"/>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287651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173BC4-1E9E-4E4C-A5EA-29C98C77F49B}" type="datetimeFigureOut">
              <a:rPr lang="en-ZA" smtClean="0"/>
              <a:t>2018/10/30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1673034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D173BC4-1E9E-4E4C-A5EA-29C98C77F49B}" type="datetimeFigureOut">
              <a:rPr lang="en-ZA" smtClean="0"/>
              <a:t>2018/10/30</a:t>
            </a:fld>
            <a:endParaRPr lang="en-ZA"/>
          </a:p>
        </p:txBody>
      </p:sp>
      <p:sp>
        <p:nvSpPr>
          <p:cNvPr id="4"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45495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D173BC4-1E9E-4E4C-A5EA-29C98C77F49B}" type="datetimeFigureOut">
              <a:rPr lang="en-ZA" smtClean="0"/>
              <a:t>2018/10/30</a:t>
            </a:fld>
            <a:endParaRPr lang="en-ZA"/>
          </a:p>
        </p:txBody>
      </p:sp>
      <p:sp>
        <p:nvSpPr>
          <p:cNvPr id="4"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532396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D173BC4-1E9E-4E4C-A5EA-29C98C77F49B}" type="datetimeFigureOut">
              <a:rPr lang="en-ZA" smtClean="0"/>
              <a:t>2018/10/30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3637374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D173BC4-1E9E-4E4C-A5EA-29C98C77F49B}" type="datetimeFigureOut">
              <a:rPr lang="en-ZA" smtClean="0"/>
              <a:t>2018/10/30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3273831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FD173BC4-1E9E-4E4C-A5EA-29C98C77F49B}" type="datetimeFigureOut">
              <a:rPr lang="en-ZA" smtClean="0"/>
              <a:t>2018/10/30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3065002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173BC4-1E9E-4E4C-A5EA-29C98C77F49B}" type="datetimeFigureOut">
              <a:rPr lang="en-ZA" smtClean="0"/>
              <a:t>2018/10/30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2248770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D173BC4-1E9E-4E4C-A5EA-29C98C77F49B}" type="datetimeFigureOut">
              <a:rPr lang="en-ZA" smtClean="0"/>
              <a:t>2018/10/30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2642231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D173BC4-1E9E-4E4C-A5EA-29C98C77F49B}" type="datetimeFigureOut">
              <a:rPr lang="en-ZA" smtClean="0"/>
              <a:t>2018/10/30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846882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FD173BC4-1E9E-4E4C-A5EA-29C98C77F49B}" type="datetimeFigureOut">
              <a:rPr lang="en-ZA" smtClean="0"/>
              <a:t>2018/10/30</a:t>
            </a:fld>
            <a:endParaRPr lang="en-ZA"/>
          </a:p>
        </p:txBody>
      </p:sp>
      <p:sp>
        <p:nvSpPr>
          <p:cNvPr id="5" name="Footer Placeholder 3"/>
          <p:cNvSpPr>
            <a:spLocks noGrp="1"/>
          </p:cNvSpPr>
          <p:nvPr>
            <p:ph type="ftr" sz="quarter" idx="11"/>
          </p:nvPr>
        </p:nvSpPr>
        <p:spPr/>
        <p:txBody>
          <a:bodyPr/>
          <a:lstStyle/>
          <a:p>
            <a:endParaRPr lang="en-ZA"/>
          </a:p>
        </p:txBody>
      </p:sp>
      <p:sp>
        <p:nvSpPr>
          <p:cNvPr id="6" name="Slide Number Placeholder 4"/>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1386377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D173BC4-1E9E-4E4C-A5EA-29C98C77F49B}" type="datetimeFigureOut">
              <a:rPr lang="en-ZA" smtClean="0"/>
              <a:t>2018/10/30</a:t>
            </a:fld>
            <a:endParaRPr lang="en-ZA"/>
          </a:p>
        </p:txBody>
      </p:sp>
      <p:sp>
        <p:nvSpPr>
          <p:cNvPr id="5" name="Footer Placeholder 2"/>
          <p:cNvSpPr>
            <a:spLocks noGrp="1"/>
          </p:cNvSpPr>
          <p:nvPr>
            <p:ph type="ftr" sz="quarter" idx="11"/>
          </p:nvPr>
        </p:nvSpPr>
        <p:spPr/>
        <p:txBody>
          <a:bodyPr/>
          <a:lstStyle/>
          <a:p>
            <a:endParaRPr lang="en-ZA"/>
          </a:p>
        </p:txBody>
      </p:sp>
      <p:sp>
        <p:nvSpPr>
          <p:cNvPr id="6" name="Slide Number Placeholder 3"/>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3053697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FD173BC4-1E9E-4E4C-A5EA-29C98C77F49B}" type="datetimeFigureOut">
              <a:rPr lang="en-ZA" smtClean="0"/>
              <a:t>2018/10/30</a:t>
            </a:fld>
            <a:endParaRPr lang="en-ZA"/>
          </a:p>
        </p:txBody>
      </p:sp>
      <p:sp>
        <p:nvSpPr>
          <p:cNvPr id="5" name="Footer Placeholder 5"/>
          <p:cNvSpPr>
            <a:spLocks noGrp="1"/>
          </p:cNvSpPr>
          <p:nvPr>
            <p:ph type="ftr" sz="quarter" idx="11"/>
          </p:nvPr>
        </p:nvSpPr>
        <p:spPr/>
        <p:txBody>
          <a:bodyPr/>
          <a:lstStyle/>
          <a:p>
            <a:endParaRPr lang="en-ZA"/>
          </a:p>
        </p:txBody>
      </p:sp>
      <p:sp>
        <p:nvSpPr>
          <p:cNvPr id="6" name="Slide Number Placeholder 6"/>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1134388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173BC4-1E9E-4E4C-A5EA-29C98C77F49B}" type="datetimeFigureOut">
              <a:rPr lang="en-ZA" smtClean="0"/>
              <a:t>2018/10/30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A409B78D-A3B3-40A5-90C5-C1F353AC9039}" type="slidenum">
              <a:rPr lang="en-ZA" smtClean="0"/>
              <a:t>‹#›</a:t>
            </a:fld>
            <a:endParaRPr lang="en-ZA"/>
          </a:p>
        </p:txBody>
      </p:sp>
    </p:spTree>
    <p:extLst>
      <p:ext uri="{BB962C8B-B14F-4D97-AF65-F5344CB8AC3E}">
        <p14:creationId xmlns:p14="http://schemas.microsoft.com/office/powerpoint/2010/main" val="71459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D173BC4-1E9E-4E4C-A5EA-29C98C77F49B}" type="datetimeFigureOut">
              <a:rPr lang="en-ZA" smtClean="0"/>
              <a:t>2018/10/30</a:t>
            </a:fld>
            <a:endParaRPr lang="en-Z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ZA"/>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409B78D-A3B3-40A5-90C5-C1F353AC9039}" type="slidenum">
              <a:rPr lang="en-ZA" smtClean="0"/>
              <a:t>‹#›</a:t>
            </a:fld>
            <a:endParaRPr lang="en-ZA"/>
          </a:p>
        </p:txBody>
      </p:sp>
    </p:spTree>
    <p:extLst>
      <p:ext uri="{BB962C8B-B14F-4D97-AF65-F5344CB8AC3E}">
        <p14:creationId xmlns:p14="http://schemas.microsoft.com/office/powerpoint/2010/main" val="114825523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1"/>
            <a:ext cx="8825658" cy="996142"/>
          </a:xfrm>
        </p:spPr>
        <p:txBody>
          <a:bodyPr/>
          <a:lstStyle/>
          <a:p>
            <a:r>
              <a:rPr lang="en-US" dirty="0" smtClean="0"/>
              <a:t>The girls group</a:t>
            </a:r>
            <a:endParaRPr lang="en-ZA" dirty="0"/>
          </a:p>
        </p:txBody>
      </p:sp>
      <p:sp>
        <p:nvSpPr>
          <p:cNvPr id="3" name="Subtitle 2"/>
          <p:cNvSpPr>
            <a:spLocks noGrp="1"/>
          </p:cNvSpPr>
          <p:nvPr>
            <p:ph type="subTitle" idx="1"/>
          </p:nvPr>
        </p:nvSpPr>
        <p:spPr/>
        <p:txBody>
          <a:bodyPr/>
          <a:lstStyle/>
          <a:p>
            <a:r>
              <a:rPr lang="en-US" dirty="0" smtClean="0"/>
              <a:t>MANAGERIAL ACCOUNTING</a:t>
            </a:r>
            <a:endParaRPr lang="en-ZA" dirty="0"/>
          </a:p>
        </p:txBody>
      </p:sp>
      <p:graphicFrame>
        <p:nvGraphicFramePr>
          <p:cNvPr id="4" name="Table 3"/>
          <p:cNvGraphicFramePr>
            <a:graphicFrameLocks noGrp="1"/>
          </p:cNvGraphicFramePr>
          <p:nvPr>
            <p:extLst>
              <p:ext uri="{D42A27DB-BD31-4B8C-83A1-F6EECF244321}">
                <p14:modId xmlns:p14="http://schemas.microsoft.com/office/powerpoint/2010/main" val="330621829"/>
              </p:ext>
            </p:extLst>
          </p:nvPr>
        </p:nvGraphicFramePr>
        <p:xfrm>
          <a:off x="2710149" y="2842353"/>
          <a:ext cx="5476589" cy="1322022"/>
        </p:xfrm>
        <a:graphic>
          <a:graphicData uri="http://schemas.openxmlformats.org/drawingml/2006/table">
            <a:tbl>
              <a:tblPr firstRow="1" firstCol="1" bandRow="1">
                <a:tableStyleId>{5C22544A-7EE6-4342-B048-85BDC9FD1C3A}</a:tableStyleId>
              </a:tblPr>
              <a:tblGrid>
                <a:gridCol w="3004148"/>
                <a:gridCol w="2472441"/>
              </a:tblGrid>
              <a:tr h="537172">
                <a:tc>
                  <a:txBody>
                    <a:bodyPr/>
                    <a:lstStyle/>
                    <a:p>
                      <a:pPr>
                        <a:lnSpc>
                          <a:spcPct val="106000"/>
                        </a:lnSpc>
                        <a:spcAft>
                          <a:spcPts val="0"/>
                        </a:spcAft>
                      </a:pPr>
                      <a:r>
                        <a:rPr lang="en-US" sz="1600" kern="1200">
                          <a:effectLst/>
                        </a:rPr>
                        <a:t>Name of Members</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en-US" sz="1600" kern="1200">
                          <a:effectLst/>
                        </a:rPr>
                        <a:t>Student Number</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392425">
                <a:tc>
                  <a:txBody>
                    <a:bodyPr/>
                    <a:lstStyle/>
                    <a:p>
                      <a:pPr>
                        <a:lnSpc>
                          <a:spcPct val="106000"/>
                        </a:lnSpc>
                        <a:spcAft>
                          <a:spcPts val="0"/>
                        </a:spcAft>
                      </a:pPr>
                      <a:r>
                        <a:rPr lang="en-US" sz="1600" kern="1200">
                          <a:effectLst/>
                        </a:rPr>
                        <a:t>Basani Chauke</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en-US" sz="1600" kern="1200">
                          <a:effectLst/>
                        </a:rPr>
                        <a:t>27838285</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r h="392425">
                <a:tc>
                  <a:txBody>
                    <a:bodyPr/>
                    <a:lstStyle/>
                    <a:p>
                      <a:pPr>
                        <a:lnSpc>
                          <a:spcPct val="106000"/>
                        </a:lnSpc>
                        <a:spcAft>
                          <a:spcPts val="0"/>
                        </a:spcAft>
                      </a:pPr>
                      <a:r>
                        <a:rPr lang="en-US" sz="1600" kern="1200">
                          <a:effectLst/>
                        </a:rPr>
                        <a:t>Winnie Moshoetse</a:t>
                      </a:r>
                      <a:endParaRPr lang="en-ZA"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c>
                  <a:txBody>
                    <a:bodyPr/>
                    <a:lstStyle/>
                    <a:p>
                      <a:pPr>
                        <a:lnSpc>
                          <a:spcPct val="106000"/>
                        </a:lnSpc>
                        <a:spcAft>
                          <a:spcPts val="0"/>
                        </a:spcAft>
                      </a:pPr>
                      <a:r>
                        <a:rPr lang="en-ZA" sz="1600" kern="1200" dirty="0">
                          <a:effectLst/>
                        </a:rPr>
                        <a:t>13042920</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tc>
              </a:tr>
            </a:tbl>
          </a:graphicData>
        </a:graphic>
      </p:graphicFrame>
    </p:spTree>
    <p:extLst>
      <p:ext uri="{BB962C8B-B14F-4D97-AF65-F5344CB8AC3E}">
        <p14:creationId xmlns:p14="http://schemas.microsoft.com/office/powerpoint/2010/main" val="175617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180006587"/>
              </p:ext>
            </p:extLst>
          </p:nvPr>
        </p:nvGraphicFramePr>
        <p:xfrm>
          <a:off x="2320925" y="2536030"/>
          <a:ext cx="6511925" cy="3914140"/>
        </p:xfrm>
        <a:graphic>
          <a:graphicData uri="http://schemas.openxmlformats.org/drawingml/2006/table">
            <a:tbl>
              <a:tblPr firstRow="1" firstCol="1" bandRow="1"/>
              <a:tblGrid>
                <a:gridCol w="1626870"/>
                <a:gridCol w="1256030"/>
                <a:gridCol w="1250950"/>
                <a:gridCol w="1235075"/>
                <a:gridCol w="1143000"/>
              </a:tblGrid>
              <a:tr h="0">
                <a:tc>
                  <a:txBody>
                    <a:bodyPr/>
                    <a:lstStyle/>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endParaRPr lang="en-ZA"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b="1">
                          <a:effectLst/>
                          <a:latin typeface="Arial" panose="020B0604020202020204" pitchFamily="34" charset="0"/>
                          <a:ea typeface="Calibri" panose="020F0502020204030204" pitchFamily="34" charset="0"/>
                          <a:cs typeface="Arial" panose="020B0604020202020204" pitchFamily="34" charset="0"/>
                        </a:rPr>
                        <a:t>July</a:t>
                      </a:r>
                      <a:endParaRPr lang="en-ZA" sz="12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b="1">
                          <a:effectLst/>
                          <a:latin typeface="Arial" panose="020B0604020202020204" pitchFamily="34" charset="0"/>
                          <a:ea typeface="Calibri" panose="020F0502020204030204" pitchFamily="34" charset="0"/>
                          <a:cs typeface="Arial" panose="020B0604020202020204" pitchFamily="34" charset="0"/>
                        </a:rPr>
                        <a:t> </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b="1">
                          <a:effectLst/>
                          <a:latin typeface="Arial" panose="020B0604020202020204" pitchFamily="34" charset="0"/>
                          <a:ea typeface="Calibri" panose="020F0502020204030204" pitchFamily="34" charset="0"/>
                          <a:cs typeface="Arial" panose="020B0604020202020204" pitchFamily="34" charset="0"/>
                        </a:rPr>
                        <a:t>August</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b="1">
                          <a:effectLst/>
                          <a:latin typeface="Arial" panose="020B0604020202020204" pitchFamily="34" charset="0"/>
                          <a:ea typeface="Calibri" panose="020F0502020204030204" pitchFamily="34" charset="0"/>
                          <a:cs typeface="Arial" panose="020B0604020202020204" pitchFamily="34" charset="0"/>
                        </a:rPr>
                        <a:t>September</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b="1">
                          <a:effectLst/>
                          <a:latin typeface="Arial" panose="020B0604020202020204" pitchFamily="34" charset="0"/>
                          <a:ea typeface="Calibri" panose="020F0502020204030204" pitchFamily="34" charset="0"/>
                          <a:cs typeface="Arial" panose="020B0604020202020204" pitchFamily="34" charset="0"/>
                        </a:rPr>
                        <a:t>October</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Budgeted sales (units)</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endParaRPr lang="en-ZA"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35.000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45.000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50.000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30.000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Add Desired ending inventory</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endParaRPr lang="en-ZA"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40.000x20%+3000=</a:t>
                      </a:r>
                      <a:endParaRPr lang="en-ZA" sz="12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11.000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50.000x20%+3000=</a:t>
                      </a:r>
                      <a:endParaRPr lang="en-ZA" sz="12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13.000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30.000x20%+3000=</a:t>
                      </a:r>
                      <a:endParaRPr lang="en-ZA" sz="12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9.000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20.000x20%+3000</a:t>
                      </a:r>
                      <a:endParaRPr lang="en-ZA" sz="12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7.000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Total needs</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 </a:t>
                      </a:r>
                      <a:endParaRPr lang="en-ZA"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46.000</a:t>
                      </a:r>
                      <a:endParaRPr lang="en-ZA"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53.000</a:t>
                      </a:r>
                      <a:endParaRPr lang="en-ZA"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59.000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37.000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endParaRPr lang="en-ZA" sz="12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Less beginning inventory</a:t>
                      </a:r>
                      <a:endParaRPr lang="en-ZA" sz="12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35.000x20%+3000=</a:t>
                      </a:r>
                      <a:endParaRPr lang="en-ZA" sz="12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10.000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40.000x20%+3000=</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11.000</a:t>
                      </a:r>
                      <a:endParaRPr lang="en-ZA"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50.000x20%+3000=</a:t>
                      </a:r>
                      <a:endParaRPr lang="en-ZA"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13.000</a:t>
                      </a:r>
                      <a:endParaRPr lang="en-ZA"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30.000x20%+3000=</a:t>
                      </a:r>
                      <a:endParaRPr lang="en-ZA" sz="12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9.000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endParaRPr lang="en-ZA" sz="12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Required production</a:t>
                      </a:r>
                      <a:endParaRPr lang="en-ZA" sz="12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36.000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42.000</a:t>
                      </a:r>
                      <a:endParaRPr lang="en-ZA" sz="12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46.000</a:t>
                      </a:r>
                      <a:endParaRPr lang="en-ZA"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dirty="0">
                          <a:effectLst/>
                          <a:latin typeface="Arial" panose="020B0604020202020204" pitchFamily="34" charset="0"/>
                          <a:ea typeface="Calibri" panose="020F0502020204030204" pitchFamily="34" charset="0"/>
                          <a:cs typeface="Arial" panose="020B0604020202020204" pitchFamily="34" charset="0"/>
                        </a:rPr>
                        <a:t>28.000</a:t>
                      </a:r>
                      <a:endParaRPr lang="en-ZA" sz="12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ctangle 1"/>
          <p:cNvSpPr>
            <a:spLocks noChangeArrowheads="1"/>
          </p:cNvSpPr>
          <p:nvPr/>
        </p:nvSpPr>
        <p:spPr bwMode="auto">
          <a:xfrm>
            <a:off x="0" y="694451"/>
            <a:ext cx="1002710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 </a:t>
            </a:r>
            <a:r>
              <a:rPr kumimoji="0" lang="en-US" altLang="en-US" sz="24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Prepare a production budget for Super mix for the Months July-October</a:t>
            </a:r>
            <a:endParaRPr kumimoji="0" lang="en-ZA"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ZA" altLang="en-US" sz="2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618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dirty="0" smtClean="0">
                <a:latin typeface="Arial" panose="020B0604020202020204" pitchFamily="34" charset="0"/>
                <a:cs typeface="Arial" panose="020B0604020202020204" pitchFamily="34" charset="0"/>
              </a:rPr>
              <a:t>2. Explain the production budget that you prepared in requirement 1above.why would the company produce more units than its sells in July and august, and fewer units that September and October?</a:t>
            </a:r>
            <a:endParaRPr lang="en-ZA" dirty="0"/>
          </a:p>
        </p:txBody>
      </p:sp>
      <p:sp>
        <p:nvSpPr>
          <p:cNvPr id="3" name="Content Placeholder 2"/>
          <p:cNvSpPr>
            <a:spLocks noGrp="1"/>
          </p:cNvSpPr>
          <p:nvPr>
            <p:ph idx="1"/>
          </p:nvPr>
        </p:nvSpPr>
        <p:spPr>
          <a:xfrm>
            <a:off x="1103312" y="2052919"/>
            <a:ext cx="8946541" cy="3499582"/>
          </a:xfrm>
        </p:spPr>
        <p:txBody>
          <a:bodyPr>
            <a:normAutofit fontScale="92500" lnSpcReduction="20000"/>
          </a:bodyPr>
          <a:lstStyle/>
          <a:p>
            <a:pPr marL="0" lvl="0" indent="0">
              <a:buNone/>
            </a:pPr>
            <a:r>
              <a:rPr lang="en-US" dirty="0" smtClean="0"/>
              <a:t>Hence</a:t>
            </a:r>
            <a:r>
              <a:rPr lang="en-US" dirty="0"/>
              <a:t>, the production units are as follows:</a:t>
            </a:r>
            <a:endParaRPr lang="en-ZA" dirty="0"/>
          </a:p>
          <a:p>
            <a:pPr lvl="0"/>
            <a:r>
              <a:rPr lang="en-US" dirty="0"/>
              <a:t>July: 36,000</a:t>
            </a:r>
            <a:endParaRPr lang="en-ZA" dirty="0"/>
          </a:p>
          <a:p>
            <a:pPr lvl="0"/>
            <a:r>
              <a:rPr lang="en-US" dirty="0"/>
              <a:t>August: 42, 000</a:t>
            </a:r>
            <a:endParaRPr lang="en-ZA" dirty="0"/>
          </a:p>
          <a:p>
            <a:pPr lvl="0"/>
            <a:r>
              <a:rPr lang="en-US" dirty="0"/>
              <a:t>September: 46,000</a:t>
            </a:r>
            <a:endParaRPr lang="en-ZA" dirty="0"/>
          </a:p>
          <a:p>
            <a:pPr lvl="0"/>
            <a:r>
              <a:rPr lang="en-US" dirty="0"/>
              <a:t>October: 28,000</a:t>
            </a:r>
            <a:endParaRPr lang="en-US" dirty="0" smtClean="0"/>
          </a:p>
          <a:p>
            <a:r>
              <a:rPr lang="en-US" dirty="0" smtClean="0"/>
              <a:t>During July and august the company is building inventories in anticipation of peak sales in September. Therefore production exceeds sales during this months. In September and October inventories are being reduced in anticipation of a decrease in sales during the last months of the year. Therefore when it comes to production in sales its less during this months.</a:t>
            </a:r>
            <a:endParaRPr lang="en-ZA" dirty="0"/>
          </a:p>
        </p:txBody>
      </p:sp>
    </p:spTree>
    <p:extLst>
      <p:ext uri="{BB962C8B-B14F-4D97-AF65-F5344CB8AC3E}">
        <p14:creationId xmlns:p14="http://schemas.microsoft.com/office/powerpoint/2010/main" val="2688854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81171"/>
          </a:xfrm>
        </p:spPr>
        <p:txBody>
          <a:bodyPr/>
          <a:lstStyle/>
          <a:p>
            <a:r>
              <a:rPr lang="en-ZA" sz="1800" dirty="0" smtClean="0">
                <a:latin typeface="Arial" panose="020B0604020202020204" pitchFamily="34" charset="0"/>
                <a:cs typeface="Arial" panose="020B0604020202020204" pitchFamily="34" charset="0"/>
              </a:rPr>
              <a:t>3.Prepare </a:t>
            </a:r>
            <a:r>
              <a:rPr lang="en-ZA" sz="1800" dirty="0">
                <a:latin typeface="Arial" panose="020B0604020202020204" pitchFamily="34" charset="0"/>
                <a:cs typeface="Arial" panose="020B0604020202020204" pitchFamily="34" charset="0"/>
              </a:rPr>
              <a:t>a direct material budget showing the quantity of solvent to be purchased for July, August, and September, and for the quarter in </a:t>
            </a:r>
            <a:r>
              <a:rPr lang="en-ZA" sz="1800" dirty="0" smtClean="0">
                <a:latin typeface="Arial" panose="020B0604020202020204" pitchFamily="34" charset="0"/>
                <a:cs typeface="Arial" panose="020B0604020202020204" pitchFamily="34" charset="0"/>
              </a:rPr>
              <a:t>total.</a:t>
            </a:r>
            <a:endParaRPr lang="en-ZA" sz="1800" dirty="0"/>
          </a:p>
        </p:txBody>
      </p:sp>
      <p:sp>
        <p:nvSpPr>
          <p:cNvPr id="3" name="Content Placeholder 2"/>
          <p:cNvSpPr>
            <a:spLocks noGrp="1"/>
          </p:cNvSpPr>
          <p:nvPr>
            <p:ph idx="1"/>
          </p:nvPr>
        </p:nvSpPr>
        <p:spPr/>
        <p:txBody>
          <a:bodyPr/>
          <a:lstStyle/>
          <a:p>
            <a:endParaRPr lang="en-ZA"/>
          </a:p>
        </p:txBody>
      </p:sp>
    </p:spTree>
    <p:extLst>
      <p:ext uri="{BB962C8B-B14F-4D97-AF65-F5344CB8AC3E}">
        <p14:creationId xmlns:p14="http://schemas.microsoft.com/office/powerpoint/2010/main" val="30970970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17</TotalTime>
  <Words>231</Words>
  <Application>Microsoft Office PowerPoint</Application>
  <PresentationFormat>Widescreen</PresentationFormat>
  <Paragraphs>66</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Century Gothic</vt:lpstr>
      <vt:lpstr>Times New Roman</vt:lpstr>
      <vt:lpstr>Wingdings 3</vt:lpstr>
      <vt:lpstr>Ion</vt:lpstr>
      <vt:lpstr>The girls group</vt:lpstr>
      <vt:lpstr>PowerPoint Presentation</vt:lpstr>
      <vt:lpstr>2. Explain the production budget that you prepared in requirement 1above.why would the company produce more units than its sells in July and august, and fewer units that September and October?</vt:lpstr>
      <vt:lpstr>3.Prepare a direct material budget showing the quantity of solvent to be purchased for July, August, and September, and for the quarter in total.</vt:lpstr>
    </vt:vector>
  </TitlesOfParts>
  <Company>North-West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girls group</dc:title>
  <dc:creator>27838285</dc:creator>
  <cp:lastModifiedBy>Windows User</cp:lastModifiedBy>
  <cp:revision>19</cp:revision>
  <dcterms:created xsi:type="dcterms:W3CDTF">2018-10-26T12:32:53Z</dcterms:created>
  <dcterms:modified xsi:type="dcterms:W3CDTF">2018-10-30T05:53:01Z</dcterms:modified>
</cp:coreProperties>
</file>