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95" r:id="rId2"/>
    <p:sldId id="461" r:id="rId3"/>
    <p:sldId id="496" r:id="rId4"/>
    <p:sldId id="619" r:id="rId5"/>
    <p:sldId id="620" r:id="rId6"/>
    <p:sldId id="652" r:id="rId7"/>
    <p:sldId id="621" r:id="rId8"/>
    <p:sldId id="622" r:id="rId9"/>
    <p:sldId id="623" r:id="rId10"/>
    <p:sldId id="624" r:id="rId11"/>
    <p:sldId id="625" r:id="rId12"/>
    <p:sldId id="626" r:id="rId13"/>
    <p:sldId id="627" r:id="rId14"/>
    <p:sldId id="628" r:id="rId15"/>
    <p:sldId id="629" r:id="rId16"/>
    <p:sldId id="630" r:id="rId17"/>
    <p:sldId id="631" r:id="rId18"/>
    <p:sldId id="632" r:id="rId19"/>
    <p:sldId id="653" r:id="rId20"/>
    <p:sldId id="633" r:id="rId21"/>
    <p:sldId id="634" r:id="rId22"/>
    <p:sldId id="635" r:id="rId23"/>
    <p:sldId id="636" r:id="rId24"/>
    <p:sldId id="637" r:id="rId25"/>
    <p:sldId id="638" r:id="rId26"/>
    <p:sldId id="639" r:id="rId27"/>
    <p:sldId id="640" r:id="rId28"/>
    <p:sldId id="641" r:id="rId29"/>
    <p:sldId id="642" r:id="rId30"/>
    <p:sldId id="643" r:id="rId31"/>
    <p:sldId id="644" r:id="rId32"/>
    <p:sldId id="645" r:id="rId33"/>
    <p:sldId id="646" r:id="rId34"/>
    <p:sldId id="647" r:id="rId35"/>
    <p:sldId id="648" r:id="rId36"/>
    <p:sldId id="649" r:id="rId37"/>
    <p:sldId id="650" r:id="rId38"/>
    <p:sldId id="651" r:id="rId39"/>
    <p:sldId id="618" r:id="rId40"/>
  </p:sldIdLst>
  <p:sldSz cx="9144000" cy="6858000" type="screen4x3"/>
  <p:notesSz cx="6797675" cy="9926638"/>
  <p:defaultTextStyle>
    <a:defPPr>
      <a:defRPr lang="en-Z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8FF"/>
    <a:srgbClr val="E7F3FF"/>
    <a:srgbClr val="C5E2FF"/>
    <a:srgbClr val="99CCFF"/>
    <a:srgbClr val="3399FF"/>
    <a:srgbClr val="716F6E"/>
    <a:srgbClr val="86112B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1" autoAdjust="0"/>
  </p:normalViewPr>
  <p:slideViewPr>
    <p:cSldViewPr>
      <p:cViewPr varScale="1">
        <p:scale>
          <a:sx n="67" d="100"/>
          <a:sy n="67" d="100"/>
        </p:scale>
        <p:origin x="10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29A8D-8228-4EB4-82E2-E301EFCECC7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82B0FFC-401B-40B3-ADF0-2A1F7E47398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Introduction to Entrepreneurship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8E60629-3D1B-43C2-BE09-8416D0491EA7}" type="parTrans" cxnId="{1E859A6C-A407-49AB-9484-984985E90EE4}">
      <dgm:prSet/>
      <dgm:spPr/>
      <dgm:t>
        <a:bodyPr/>
        <a:lstStyle/>
        <a:p>
          <a:endParaRPr lang="en-ZA"/>
        </a:p>
      </dgm:t>
    </dgm:pt>
    <dgm:pt modelId="{4D691357-4564-4FEA-B4EA-4D9FDE60C1A7}" type="sibTrans" cxnId="{1E859A6C-A407-49AB-9484-984985E90EE4}">
      <dgm:prSet/>
      <dgm:spPr>
        <a:solidFill>
          <a:schemeClr val="accent1"/>
        </a:solidFill>
      </dgm:spPr>
      <dgm:t>
        <a:bodyPr/>
        <a:lstStyle/>
        <a:p>
          <a:endParaRPr lang="en-ZA" sz="1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851424B-DAD0-4810-B246-83FF46484ECD}">
      <dgm:prSet phldrT="[Text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Entrepreneurial mind and fit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D768FBE-03BC-4712-8EC0-6CB16674337A}" type="parTrans" cxnId="{BF0D60FC-F18C-40F1-8A90-0DD641167663}">
      <dgm:prSet/>
      <dgm:spPr/>
      <dgm:t>
        <a:bodyPr/>
        <a:lstStyle/>
        <a:p>
          <a:endParaRPr lang="en-ZA"/>
        </a:p>
      </dgm:t>
    </dgm:pt>
    <dgm:pt modelId="{4689CB11-DC54-44DC-9D98-2CF9F7478F21}" type="sibTrans" cxnId="{BF0D60FC-F18C-40F1-8A90-0DD641167663}">
      <dgm:prSet/>
      <dgm:spPr/>
      <dgm:t>
        <a:bodyPr/>
        <a:lstStyle/>
        <a:p>
          <a:endParaRPr lang="en-ZA"/>
        </a:p>
      </dgm:t>
    </dgm:pt>
    <dgm:pt modelId="{4DDE82C2-72D3-49FD-B3E9-78808C67A0E3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Idea generation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A7850D3-23A8-4B26-B616-43ABEBB7DBD6}" type="parTrans" cxnId="{1B599E83-D6ED-4AD0-A468-E70A87FC47AC}">
      <dgm:prSet/>
      <dgm:spPr/>
      <dgm:t>
        <a:bodyPr/>
        <a:lstStyle/>
        <a:p>
          <a:endParaRPr lang="en-ZA"/>
        </a:p>
      </dgm:t>
    </dgm:pt>
    <dgm:pt modelId="{96C6060B-A8D2-4735-8A13-1492A50363E2}" type="sibTrans" cxnId="{1B599E83-D6ED-4AD0-A468-E70A87FC47AC}">
      <dgm:prSet/>
      <dgm:spPr/>
      <dgm:t>
        <a:bodyPr/>
        <a:lstStyle/>
        <a:p>
          <a:endParaRPr lang="en-ZA"/>
        </a:p>
      </dgm:t>
    </dgm:pt>
    <dgm:pt modelId="{277FDF84-2622-4A9C-A34F-23C2D63134F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Design thinking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3F46AC8-BBF9-4D0C-89DA-0B3D5260D453}" type="parTrans" cxnId="{0CC039CD-A568-4EF4-A11D-BA8EEA7561C6}">
      <dgm:prSet/>
      <dgm:spPr/>
      <dgm:t>
        <a:bodyPr/>
        <a:lstStyle/>
        <a:p>
          <a:endParaRPr lang="en-ZA"/>
        </a:p>
      </dgm:t>
    </dgm:pt>
    <dgm:pt modelId="{40BB7A66-A1A5-4DE8-A20D-A8578B8DE1A7}" type="sibTrans" cxnId="{0CC039CD-A568-4EF4-A11D-BA8EEA7561C6}">
      <dgm:prSet/>
      <dgm:spPr/>
      <dgm:t>
        <a:bodyPr/>
        <a:lstStyle/>
        <a:p>
          <a:endParaRPr lang="en-ZA"/>
        </a:p>
      </dgm:t>
    </dgm:pt>
    <dgm:pt modelId="{2B3BAB06-9A3A-41C3-85B7-8C8E132E6044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Rocket pitch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D8FEE40-4F83-40FE-9238-F82A692ADE98}" type="parTrans" cxnId="{C3B21493-6917-4BF2-8394-F7600C5BA1AA}">
      <dgm:prSet/>
      <dgm:spPr/>
      <dgm:t>
        <a:bodyPr/>
        <a:lstStyle/>
        <a:p>
          <a:endParaRPr lang="en-ZA"/>
        </a:p>
      </dgm:t>
    </dgm:pt>
    <dgm:pt modelId="{2D59B3C8-3643-494D-A0D5-77589C81F9C1}" type="sibTrans" cxnId="{C3B21493-6917-4BF2-8394-F7600C5BA1AA}">
      <dgm:prSet/>
      <dgm:spPr/>
      <dgm:t>
        <a:bodyPr/>
        <a:lstStyle/>
        <a:p>
          <a:endParaRPr lang="en-ZA"/>
        </a:p>
      </dgm:t>
    </dgm:pt>
    <dgm:pt modelId="{48EC7067-1BAC-4575-A486-226961C9B5A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Entrepreneurial process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C4B2A84-ADF0-4DD9-B5E3-FDCDE79E2B2B}" type="parTrans" cxnId="{73E0AD3F-5AE7-48EE-8C9C-DE36066E77FC}">
      <dgm:prSet/>
      <dgm:spPr/>
      <dgm:t>
        <a:bodyPr/>
        <a:lstStyle/>
        <a:p>
          <a:endParaRPr lang="en-ZA"/>
        </a:p>
      </dgm:t>
    </dgm:pt>
    <dgm:pt modelId="{E59B87F3-82DD-44BF-BC92-83E806DE8A61}" type="sibTrans" cxnId="{73E0AD3F-5AE7-48EE-8C9C-DE36066E77FC}">
      <dgm:prSet/>
      <dgm:spPr/>
      <dgm:t>
        <a:bodyPr/>
        <a:lstStyle/>
        <a:p>
          <a:endParaRPr lang="en-ZA"/>
        </a:p>
      </dgm:t>
    </dgm:pt>
    <dgm:pt modelId="{59F96FCB-8DCF-41C2-84FA-A36C30936C00}">
      <dgm:prSet phldrT="[Text]" custT="1"/>
      <dgm:spPr>
        <a:solidFill>
          <a:schemeClr val="accent1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Feasibility &amp; planning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5A33AEF-D831-43D8-B1E5-E88ED6212DC3}" type="parTrans" cxnId="{6205E2B4-B0BC-4FC1-9328-97F0F0D14BBF}">
      <dgm:prSet/>
      <dgm:spPr/>
      <dgm:t>
        <a:bodyPr/>
        <a:lstStyle/>
        <a:p>
          <a:endParaRPr lang="en-ZA"/>
        </a:p>
      </dgm:t>
    </dgm:pt>
    <dgm:pt modelId="{D821F38B-134E-4C6B-8FA9-5289AA24ADD7}" type="sibTrans" cxnId="{6205E2B4-B0BC-4FC1-9328-97F0F0D14BBF}">
      <dgm:prSet/>
      <dgm:spPr/>
      <dgm:t>
        <a:bodyPr/>
        <a:lstStyle/>
        <a:p>
          <a:endParaRPr lang="en-ZA"/>
        </a:p>
      </dgm:t>
    </dgm:pt>
    <dgm:pt modelId="{6A96B669-3722-4024-8BE3-BDB3D8CE3385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Managing the business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A0188D3-E27C-490B-9465-231E14A4070F}" type="parTrans" cxnId="{30AC51A3-5C6A-4BE4-89E8-A3413B61C329}">
      <dgm:prSet/>
      <dgm:spPr/>
      <dgm:t>
        <a:bodyPr/>
        <a:lstStyle/>
        <a:p>
          <a:endParaRPr lang="en-ZA"/>
        </a:p>
      </dgm:t>
    </dgm:pt>
    <dgm:pt modelId="{48E77420-3F0B-42E2-A824-02BC0C2D3025}" type="sibTrans" cxnId="{30AC51A3-5C6A-4BE4-89E8-A3413B61C329}">
      <dgm:prSet/>
      <dgm:spPr/>
      <dgm:t>
        <a:bodyPr/>
        <a:lstStyle/>
        <a:p>
          <a:endParaRPr lang="en-ZA"/>
        </a:p>
      </dgm:t>
    </dgm:pt>
    <dgm:pt modelId="{0D3DB2B5-68A4-4028-B6C7-3B03A156428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ZA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South African business environment</a:t>
          </a:r>
          <a:endParaRPr lang="en-ZA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8CFE8D5-6DF3-409E-994B-CF7C053081C9}" type="parTrans" cxnId="{E466D808-1DE0-433F-81BC-6887C0F5385D}">
      <dgm:prSet/>
      <dgm:spPr/>
      <dgm:t>
        <a:bodyPr/>
        <a:lstStyle/>
        <a:p>
          <a:endParaRPr lang="en-ZA"/>
        </a:p>
      </dgm:t>
    </dgm:pt>
    <dgm:pt modelId="{6D1E1E9C-4F92-444F-B54B-2F34CF19CB93}" type="sibTrans" cxnId="{E466D808-1DE0-433F-81BC-6887C0F5385D}">
      <dgm:prSet/>
      <dgm:spPr/>
      <dgm:t>
        <a:bodyPr/>
        <a:lstStyle/>
        <a:p>
          <a:endParaRPr lang="en-ZA"/>
        </a:p>
      </dgm:t>
    </dgm:pt>
    <dgm:pt modelId="{0AE2A343-5A96-4F70-BC41-3142B16AFE97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ZA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Corporate entrepreneurs</a:t>
          </a:r>
          <a:endParaRPr lang="en-ZA" sz="18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7B4C200-31CE-46B6-8716-4375620C46B1}" type="parTrans" cxnId="{8FBE1413-9E70-458B-841A-F88D1FC7B79C}">
      <dgm:prSet/>
      <dgm:spPr/>
      <dgm:t>
        <a:bodyPr/>
        <a:lstStyle/>
        <a:p>
          <a:endParaRPr lang="en-ZA"/>
        </a:p>
      </dgm:t>
    </dgm:pt>
    <dgm:pt modelId="{5DD14D23-EAAE-415B-8682-3EB9FB5F51BA}" type="sibTrans" cxnId="{8FBE1413-9E70-458B-841A-F88D1FC7B79C}">
      <dgm:prSet/>
      <dgm:spPr/>
      <dgm:t>
        <a:bodyPr/>
        <a:lstStyle/>
        <a:p>
          <a:endParaRPr lang="en-ZA"/>
        </a:p>
      </dgm:t>
    </dgm:pt>
    <dgm:pt modelId="{1C3E06A8-4FE5-4D2E-BB2F-44E2D6CD3D23}" type="pres">
      <dgm:prSet presAssocID="{7A629A8D-8228-4EB4-82E2-E301EFCECC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C1174C91-D321-424D-BA77-B2CFD05BB905}" type="pres">
      <dgm:prSet presAssocID="{7A629A8D-8228-4EB4-82E2-E301EFCECC76}" presName="cycle" presStyleCnt="0"/>
      <dgm:spPr/>
    </dgm:pt>
    <dgm:pt modelId="{19C730FF-DB80-4469-8C54-ECE3CA1B38FB}" type="pres">
      <dgm:prSet presAssocID="{782B0FFC-401B-40B3-ADF0-2A1F7E47398B}" presName="nodeFirstNode" presStyleLbl="node1" presStyleIdx="0" presStyleCnt="10" custScaleX="13393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D16567C-BF54-4D67-BFD7-D7A6BC4CFDF9}" type="pres">
      <dgm:prSet presAssocID="{4D691357-4564-4FEA-B4EA-4D9FDE60C1A7}" presName="sibTransFirstNode" presStyleLbl="bgShp" presStyleIdx="0" presStyleCnt="1"/>
      <dgm:spPr/>
      <dgm:t>
        <a:bodyPr/>
        <a:lstStyle/>
        <a:p>
          <a:endParaRPr lang="en-ZA"/>
        </a:p>
      </dgm:t>
    </dgm:pt>
    <dgm:pt modelId="{829E3F31-1568-4493-9F66-0DA8F155ABE0}" type="pres">
      <dgm:prSet presAssocID="{2851424B-DAD0-4810-B246-83FF46484ECD}" presName="nodeFollowingNodes" presStyleLbl="node1" presStyleIdx="1" presStyleCnt="10" custScaleX="124654" custRadScaleRad="105866" custRadScaleInc="3755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1D5F75-0433-46E0-A309-61A992FBFCE5}" type="pres">
      <dgm:prSet presAssocID="{4DDE82C2-72D3-49FD-B3E9-78808C67A0E3}" presName="nodeFollowingNodes" presStyleLbl="node1" presStyleIdx="2" presStyleCnt="10" custScaleX="124656" custRadScaleRad="99438" custRadScaleInc="1050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13E9D58-9C26-45A3-ABCE-91C7D679D0A0}" type="pres">
      <dgm:prSet presAssocID="{277FDF84-2622-4A9C-A34F-23C2D63134FB}" presName="nodeFollowingNodes" presStyleLbl="node1" presStyleIdx="3" presStyleCnt="10" custRadScaleRad="100688" custRadScaleInc="-789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5735224-DD7C-48C1-941A-B8F337D831EB}" type="pres">
      <dgm:prSet presAssocID="{2B3BAB06-9A3A-41C3-85B7-8C8E132E6044}" presName="nodeFollowingNodes" presStyleLbl="node1" presStyleIdx="4" presStyleCnt="10" custRadScaleRad="105877" custRadScaleInc="-2495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B0CA882-EF57-4420-8B6E-860A3711E783}" type="pres">
      <dgm:prSet presAssocID="{48EC7067-1BAC-4575-A486-226961C9B5AB}" presName="nodeFollowingNodes" presStyleLbl="node1" presStyleIdx="5" presStyleCnt="10" custScaleX="124059" custRadScaleRad="99413" custRadScaleInc="1024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70B34D-0E8D-4786-9745-64AAA5E1089B}" type="pres">
      <dgm:prSet presAssocID="{59F96FCB-8DCF-41C2-84FA-A36C30936C00}" presName="nodeFollowingNodes" presStyleLbl="node1" presStyleIdx="6" presStyleCnt="10" custRadScaleRad="104517" custRadScaleInc="410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70D3B70-6380-41B2-83BB-91189FB37F18}" type="pres">
      <dgm:prSet presAssocID="{6A96B669-3722-4024-8BE3-BDB3D8CE3385}" presName="nodeFollowingNodes" presStyleLbl="node1" presStyleIdx="7" presStyleCnt="10" custScaleX="116444" custRadScaleRad="101889" custRadScaleInc="1816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5C252C8-F768-4D3F-A239-D1A9B7E34612}" type="pres">
      <dgm:prSet presAssocID="{0D3DB2B5-68A4-4028-B6C7-3B03A1564287}" presName="nodeFollowingNodes" presStyleLbl="node1" presStyleIdx="8" presStyleCnt="10" custScaleX="119301" custRadScaleRad="104672" custRadScaleInc="-1064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2770B7E-28B8-4D68-A765-2A2613F69A22}" type="pres">
      <dgm:prSet presAssocID="{0AE2A343-5A96-4F70-BC41-3142B16AFE97}" presName="nodeFollowingNodes" presStyleLbl="node1" presStyleIdx="9" presStyleCnt="10" custScaleX="121891" custRadScaleRad="103780" custRadScaleInc="-3342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BF0D60FC-F18C-40F1-8A90-0DD641167663}" srcId="{7A629A8D-8228-4EB4-82E2-E301EFCECC76}" destId="{2851424B-DAD0-4810-B246-83FF46484ECD}" srcOrd="1" destOrd="0" parTransId="{0D768FBE-03BC-4712-8EC0-6CB16674337A}" sibTransId="{4689CB11-DC54-44DC-9D98-2CF9F7478F21}"/>
    <dgm:cxn modelId="{30AC51A3-5C6A-4BE4-89E8-A3413B61C329}" srcId="{7A629A8D-8228-4EB4-82E2-E301EFCECC76}" destId="{6A96B669-3722-4024-8BE3-BDB3D8CE3385}" srcOrd="7" destOrd="0" parTransId="{EA0188D3-E27C-490B-9465-231E14A4070F}" sibTransId="{48E77420-3F0B-42E2-A824-02BC0C2D3025}"/>
    <dgm:cxn modelId="{1406224F-1916-4739-8686-7FEEC3A2A709}" type="presOf" srcId="{4DDE82C2-72D3-49FD-B3E9-78808C67A0E3}" destId="{AE1D5F75-0433-46E0-A309-61A992FBFCE5}" srcOrd="0" destOrd="0" presId="urn:microsoft.com/office/officeart/2005/8/layout/cycle3"/>
    <dgm:cxn modelId="{1E859A6C-A407-49AB-9484-984985E90EE4}" srcId="{7A629A8D-8228-4EB4-82E2-E301EFCECC76}" destId="{782B0FFC-401B-40B3-ADF0-2A1F7E47398B}" srcOrd="0" destOrd="0" parTransId="{18E60629-3D1B-43C2-BE09-8416D0491EA7}" sibTransId="{4D691357-4564-4FEA-B4EA-4D9FDE60C1A7}"/>
    <dgm:cxn modelId="{04F4C5BC-831E-45E6-8F32-1EEAA0A57E31}" type="presOf" srcId="{7A629A8D-8228-4EB4-82E2-E301EFCECC76}" destId="{1C3E06A8-4FE5-4D2E-BB2F-44E2D6CD3D23}" srcOrd="0" destOrd="0" presId="urn:microsoft.com/office/officeart/2005/8/layout/cycle3"/>
    <dgm:cxn modelId="{E466D808-1DE0-433F-81BC-6887C0F5385D}" srcId="{7A629A8D-8228-4EB4-82E2-E301EFCECC76}" destId="{0D3DB2B5-68A4-4028-B6C7-3B03A1564287}" srcOrd="8" destOrd="0" parTransId="{68CFE8D5-6DF3-409E-994B-CF7C053081C9}" sibTransId="{6D1E1E9C-4F92-444F-B54B-2F34CF19CB93}"/>
    <dgm:cxn modelId="{86CA2F18-1662-439B-B430-D2FAE1728300}" type="presOf" srcId="{2851424B-DAD0-4810-B246-83FF46484ECD}" destId="{829E3F31-1568-4493-9F66-0DA8F155ABE0}" srcOrd="0" destOrd="0" presId="urn:microsoft.com/office/officeart/2005/8/layout/cycle3"/>
    <dgm:cxn modelId="{D2F3FD97-CC06-420E-9A6E-B3278B5E1ACE}" type="presOf" srcId="{48EC7067-1BAC-4575-A486-226961C9B5AB}" destId="{7B0CA882-EF57-4420-8B6E-860A3711E783}" srcOrd="0" destOrd="0" presId="urn:microsoft.com/office/officeart/2005/8/layout/cycle3"/>
    <dgm:cxn modelId="{8065ADD1-447A-4636-845D-170CDB43A992}" type="presOf" srcId="{6A96B669-3722-4024-8BE3-BDB3D8CE3385}" destId="{E70D3B70-6380-41B2-83BB-91189FB37F18}" srcOrd="0" destOrd="0" presId="urn:microsoft.com/office/officeart/2005/8/layout/cycle3"/>
    <dgm:cxn modelId="{EC6221A3-DC75-40D5-B9CC-4BE690F1A0B2}" type="presOf" srcId="{2B3BAB06-9A3A-41C3-85B7-8C8E132E6044}" destId="{55735224-DD7C-48C1-941A-B8F337D831EB}" srcOrd="0" destOrd="0" presId="urn:microsoft.com/office/officeart/2005/8/layout/cycle3"/>
    <dgm:cxn modelId="{8FBE1413-9E70-458B-841A-F88D1FC7B79C}" srcId="{7A629A8D-8228-4EB4-82E2-E301EFCECC76}" destId="{0AE2A343-5A96-4F70-BC41-3142B16AFE97}" srcOrd="9" destOrd="0" parTransId="{77B4C200-31CE-46B6-8716-4375620C46B1}" sibTransId="{5DD14D23-EAAE-415B-8682-3EB9FB5F51BA}"/>
    <dgm:cxn modelId="{8B7CC75F-5267-47DD-B690-9E4E06D711E1}" type="presOf" srcId="{4D691357-4564-4FEA-B4EA-4D9FDE60C1A7}" destId="{AD16567C-BF54-4D67-BFD7-D7A6BC4CFDF9}" srcOrd="0" destOrd="0" presId="urn:microsoft.com/office/officeart/2005/8/layout/cycle3"/>
    <dgm:cxn modelId="{0B50BEB0-1796-4245-AEF6-5AA9EB73D090}" type="presOf" srcId="{782B0FFC-401B-40B3-ADF0-2A1F7E47398B}" destId="{19C730FF-DB80-4469-8C54-ECE3CA1B38FB}" srcOrd="0" destOrd="0" presId="urn:microsoft.com/office/officeart/2005/8/layout/cycle3"/>
    <dgm:cxn modelId="{8B7F97F8-68F9-4FC2-B524-FC34A554F1E6}" type="presOf" srcId="{277FDF84-2622-4A9C-A34F-23C2D63134FB}" destId="{413E9D58-9C26-45A3-ABCE-91C7D679D0A0}" srcOrd="0" destOrd="0" presId="urn:microsoft.com/office/officeart/2005/8/layout/cycle3"/>
    <dgm:cxn modelId="{0CC039CD-A568-4EF4-A11D-BA8EEA7561C6}" srcId="{7A629A8D-8228-4EB4-82E2-E301EFCECC76}" destId="{277FDF84-2622-4A9C-A34F-23C2D63134FB}" srcOrd="3" destOrd="0" parTransId="{73F46AC8-BBF9-4D0C-89DA-0B3D5260D453}" sibTransId="{40BB7A66-A1A5-4DE8-A20D-A8578B8DE1A7}"/>
    <dgm:cxn modelId="{411BC2E6-CA6E-494C-91C8-53035E498EB3}" type="presOf" srcId="{59F96FCB-8DCF-41C2-84FA-A36C30936C00}" destId="{A770B34D-0E8D-4786-9745-64AAA5E1089B}" srcOrd="0" destOrd="0" presId="urn:microsoft.com/office/officeart/2005/8/layout/cycle3"/>
    <dgm:cxn modelId="{C3B21493-6917-4BF2-8394-F7600C5BA1AA}" srcId="{7A629A8D-8228-4EB4-82E2-E301EFCECC76}" destId="{2B3BAB06-9A3A-41C3-85B7-8C8E132E6044}" srcOrd="4" destOrd="0" parTransId="{7D8FEE40-4F83-40FE-9238-F82A692ADE98}" sibTransId="{2D59B3C8-3643-494D-A0D5-77589C81F9C1}"/>
    <dgm:cxn modelId="{C1F9DA49-4741-41BE-ACB7-CA799EF6E1CD}" type="presOf" srcId="{0D3DB2B5-68A4-4028-B6C7-3B03A1564287}" destId="{B5C252C8-F768-4D3F-A239-D1A9B7E34612}" srcOrd="0" destOrd="0" presId="urn:microsoft.com/office/officeart/2005/8/layout/cycle3"/>
    <dgm:cxn modelId="{73E0AD3F-5AE7-48EE-8C9C-DE36066E77FC}" srcId="{7A629A8D-8228-4EB4-82E2-E301EFCECC76}" destId="{48EC7067-1BAC-4575-A486-226961C9B5AB}" srcOrd="5" destOrd="0" parTransId="{8C4B2A84-ADF0-4DD9-B5E3-FDCDE79E2B2B}" sibTransId="{E59B87F3-82DD-44BF-BC92-83E806DE8A61}"/>
    <dgm:cxn modelId="{6205E2B4-B0BC-4FC1-9328-97F0F0D14BBF}" srcId="{7A629A8D-8228-4EB4-82E2-E301EFCECC76}" destId="{59F96FCB-8DCF-41C2-84FA-A36C30936C00}" srcOrd="6" destOrd="0" parTransId="{45A33AEF-D831-43D8-B1E5-E88ED6212DC3}" sibTransId="{D821F38B-134E-4C6B-8FA9-5289AA24ADD7}"/>
    <dgm:cxn modelId="{1B599E83-D6ED-4AD0-A468-E70A87FC47AC}" srcId="{7A629A8D-8228-4EB4-82E2-E301EFCECC76}" destId="{4DDE82C2-72D3-49FD-B3E9-78808C67A0E3}" srcOrd="2" destOrd="0" parTransId="{8A7850D3-23A8-4B26-B616-43ABEBB7DBD6}" sibTransId="{96C6060B-A8D2-4735-8A13-1492A50363E2}"/>
    <dgm:cxn modelId="{5C0DA3EB-EA22-4E83-9BBC-D6F74C26CFC2}" type="presOf" srcId="{0AE2A343-5A96-4F70-BC41-3142B16AFE97}" destId="{72770B7E-28B8-4D68-A765-2A2613F69A22}" srcOrd="0" destOrd="0" presId="urn:microsoft.com/office/officeart/2005/8/layout/cycle3"/>
    <dgm:cxn modelId="{B2EA9423-0FB2-414A-A70A-734F050BEB8E}" type="presParOf" srcId="{1C3E06A8-4FE5-4D2E-BB2F-44E2D6CD3D23}" destId="{C1174C91-D321-424D-BA77-B2CFD05BB905}" srcOrd="0" destOrd="0" presId="urn:microsoft.com/office/officeart/2005/8/layout/cycle3"/>
    <dgm:cxn modelId="{621B4908-4251-46CB-843D-C58797922D4C}" type="presParOf" srcId="{C1174C91-D321-424D-BA77-B2CFD05BB905}" destId="{19C730FF-DB80-4469-8C54-ECE3CA1B38FB}" srcOrd="0" destOrd="0" presId="urn:microsoft.com/office/officeart/2005/8/layout/cycle3"/>
    <dgm:cxn modelId="{35979D9A-9FD0-4F77-9E47-B53547BF750C}" type="presParOf" srcId="{C1174C91-D321-424D-BA77-B2CFD05BB905}" destId="{AD16567C-BF54-4D67-BFD7-D7A6BC4CFDF9}" srcOrd="1" destOrd="0" presId="urn:microsoft.com/office/officeart/2005/8/layout/cycle3"/>
    <dgm:cxn modelId="{5DD8CCFA-8526-47F3-AC58-A3CC4C57C443}" type="presParOf" srcId="{C1174C91-D321-424D-BA77-B2CFD05BB905}" destId="{829E3F31-1568-4493-9F66-0DA8F155ABE0}" srcOrd="2" destOrd="0" presId="urn:microsoft.com/office/officeart/2005/8/layout/cycle3"/>
    <dgm:cxn modelId="{70D13D37-4A52-48B4-8579-55E08A5420D3}" type="presParOf" srcId="{C1174C91-D321-424D-BA77-B2CFD05BB905}" destId="{AE1D5F75-0433-46E0-A309-61A992FBFCE5}" srcOrd="3" destOrd="0" presId="urn:microsoft.com/office/officeart/2005/8/layout/cycle3"/>
    <dgm:cxn modelId="{CD371EEC-B081-47CD-95AB-8496F710647F}" type="presParOf" srcId="{C1174C91-D321-424D-BA77-B2CFD05BB905}" destId="{413E9D58-9C26-45A3-ABCE-91C7D679D0A0}" srcOrd="4" destOrd="0" presId="urn:microsoft.com/office/officeart/2005/8/layout/cycle3"/>
    <dgm:cxn modelId="{E7135391-1C7B-45B3-826E-704CB971EEC0}" type="presParOf" srcId="{C1174C91-D321-424D-BA77-B2CFD05BB905}" destId="{55735224-DD7C-48C1-941A-B8F337D831EB}" srcOrd="5" destOrd="0" presId="urn:microsoft.com/office/officeart/2005/8/layout/cycle3"/>
    <dgm:cxn modelId="{DD56002B-9B7E-43A7-BC31-E806C56F7F4F}" type="presParOf" srcId="{C1174C91-D321-424D-BA77-B2CFD05BB905}" destId="{7B0CA882-EF57-4420-8B6E-860A3711E783}" srcOrd="6" destOrd="0" presId="urn:microsoft.com/office/officeart/2005/8/layout/cycle3"/>
    <dgm:cxn modelId="{7D333FC8-131A-4D08-B674-1C64853D94A3}" type="presParOf" srcId="{C1174C91-D321-424D-BA77-B2CFD05BB905}" destId="{A770B34D-0E8D-4786-9745-64AAA5E1089B}" srcOrd="7" destOrd="0" presId="urn:microsoft.com/office/officeart/2005/8/layout/cycle3"/>
    <dgm:cxn modelId="{958209F6-97E0-499E-B01B-EE7253E58878}" type="presParOf" srcId="{C1174C91-D321-424D-BA77-B2CFD05BB905}" destId="{E70D3B70-6380-41B2-83BB-91189FB37F18}" srcOrd="8" destOrd="0" presId="urn:microsoft.com/office/officeart/2005/8/layout/cycle3"/>
    <dgm:cxn modelId="{B590F413-EF7D-4159-8C51-7D2FBCF47FF3}" type="presParOf" srcId="{C1174C91-D321-424D-BA77-B2CFD05BB905}" destId="{B5C252C8-F768-4D3F-A239-D1A9B7E34612}" srcOrd="9" destOrd="0" presId="urn:microsoft.com/office/officeart/2005/8/layout/cycle3"/>
    <dgm:cxn modelId="{9BF7D4DC-4BDA-4FFF-B471-B41E706A48BC}" type="presParOf" srcId="{C1174C91-D321-424D-BA77-B2CFD05BB905}" destId="{72770B7E-28B8-4D68-A765-2A2613F69A22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CFAE9-51E0-4D91-91B0-A2F76A34BBA0}" type="datetimeFigureOut">
              <a:rPr lang="en-ZA" smtClean="0"/>
              <a:t>2018/09/02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92A27-6B53-4D3C-8997-D523760C2B5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6671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 smtClean="0"/>
              <a:t>Click to edit Master text styles</a:t>
            </a:r>
          </a:p>
          <a:p>
            <a:pPr lvl="1"/>
            <a:r>
              <a:rPr lang="en-ZA" noProof="0" smtClean="0"/>
              <a:t>Second level</a:t>
            </a:r>
          </a:p>
          <a:p>
            <a:pPr lvl="2"/>
            <a:r>
              <a:rPr lang="en-ZA" noProof="0" smtClean="0"/>
              <a:t>Third level</a:t>
            </a:r>
          </a:p>
          <a:p>
            <a:pPr lvl="3"/>
            <a:r>
              <a:rPr lang="en-ZA" noProof="0" smtClean="0"/>
              <a:t>Fourth level</a:t>
            </a:r>
          </a:p>
          <a:p>
            <a:pPr lvl="4"/>
            <a:r>
              <a:rPr lang="en-ZA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93297C9-EC96-4D14-A666-5EDDA482F8C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88832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3242B9-F817-4497-8EBC-AF6B5CBCE882}" type="slidenum">
              <a:rPr lang="en-ZA" smtClean="0"/>
              <a:pPr eaLnBrk="1" hangingPunct="1"/>
              <a:t>3</a:t>
            </a:fld>
            <a:endParaRPr lang="en-ZA" smtClean="0"/>
          </a:p>
        </p:txBody>
      </p:sp>
    </p:spTree>
    <p:extLst>
      <p:ext uri="{BB962C8B-B14F-4D97-AF65-F5344CB8AC3E}">
        <p14:creationId xmlns:p14="http://schemas.microsoft.com/office/powerpoint/2010/main" val="1353921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365821-7CB6-4347-BB92-724A87A786FA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f-ZA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763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365821-7CB6-4347-BB92-724A87A786FA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f-ZA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12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0000" y="1080000"/>
            <a:ext cx="5400000" cy="1079500"/>
          </a:xfrm>
        </p:spPr>
        <p:txBody>
          <a:bodyPr/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0000" y="2520000"/>
            <a:ext cx="6120000" cy="792162"/>
          </a:xfrm>
        </p:spPr>
        <p:txBody>
          <a:bodyPr/>
          <a:lstStyle>
            <a:lvl1pPr marL="0" indent="0" algn="r">
              <a:buFontTx/>
              <a:buNone/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63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544" y="6237312"/>
            <a:ext cx="863600" cy="3238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AC0DC-B671-4C4E-80D0-514AC39672FD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1026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2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042988"/>
            <a:ext cx="4038600" cy="4894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5" y="1042988"/>
            <a:ext cx="4038600" cy="4894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AF893-AE80-4DF9-84F3-76A7EDF6FD9B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8690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EB35-9413-4A8D-A985-D6EABF65A240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1505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1E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9D1D5-0FC3-41E1-9669-803252E16B1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3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76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44000"/>
            <a:ext cx="5111750" cy="4896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000" y="1044000"/>
            <a:ext cx="3008313" cy="489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E5086-93AF-4B3B-BDA5-763B26BFE93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61028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28000" y="1080000"/>
            <a:ext cx="5400000" cy="39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8000" y="5148000"/>
            <a:ext cx="5400000" cy="72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4059F-98C3-4D1F-9020-8BD0C88761C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7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33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ZA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042988"/>
            <a:ext cx="82296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ZA" altLang="en-US" smtClean="0"/>
          </a:p>
          <a:p>
            <a:pPr lvl="0"/>
            <a:r>
              <a:rPr lang="en-ZA" altLang="en-US" smtClean="0"/>
              <a:t>Click to edit Master text styles. </a:t>
            </a:r>
          </a:p>
          <a:p>
            <a:pPr lvl="1"/>
            <a:r>
              <a:rPr lang="en-ZA" altLang="en-US" smtClean="0"/>
              <a:t>Second level. Rest of the text</a:t>
            </a:r>
          </a:p>
          <a:p>
            <a:pPr lvl="2"/>
            <a:r>
              <a:rPr lang="en-ZA" altLang="en-US" smtClean="0"/>
              <a:t>Third level. Rest of the text</a:t>
            </a:r>
          </a:p>
          <a:p>
            <a:pPr lvl="3"/>
            <a:r>
              <a:rPr lang="en-ZA" altLang="en-US" smtClean="0"/>
              <a:t>Fourth level. Rest of the text</a:t>
            </a:r>
          </a:p>
          <a:p>
            <a:pPr lvl="4"/>
            <a:r>
              <a:rPr lang="en-ZA" altLang="en-US" smtClean="0"/>
              <a:t>Fifth level. Rest of the text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38613" y="6423025"/>
            <a:ext cx="86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716F6E"/>
                </a:solidFill>
              </a:defRPr>
            </a:lvl1pPr>
          </a:lstStyle>
          <a:p>
            <a:pPr>
              <a:defRPr/>
            </a:pPr>
            <a:fld id="{26825A26-BB8F-4653-8558-673493898979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ChangeArrowheads="1"/>
          </p:cNvSpPr>
          <p:nvPr/>
        </p:nvSpPr>
        <p:spPr bwMode="auto">
          <a:xfrm>
            <a:off x="353009" y="491505"/>
            <a:ext cx="8323447" cy="18573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anchor="ctr"/>
          <a:lstStyle/>
          <a:p>
            <a:endParaRPr lang="en-GB" altLang="en-US" sz="2800" b="1" dirty="0"/>
          </a:p>
          <a:p>
            <a:pPr algn="ctr"/>
            <a:r>
              <a:rPr lang="en-US" altLang="en-US" sz="4000" b="1" dirty="0">
                <a:solidFill>
                  <a:schemeClr val="bg1"/>
                </a:solidFill>
                <a:latin typeface="Arial Black" pitchFamily="34" charset="0"/>
              </a:rPr>
              <a:t>ENTREPRENEURSHIP </a:t>
            </a:r>
          </a:p>
          <a:p>
            <a:pPr algn="ctr"/>
            <a:r>
              <a:rPr lang="en-US" altLang="en-US" sz="4000" b="1" dirty="0" smtClean="0">
                <a:solidFill>
                  <a:schemeClr val="bg1"/>
                </a:solidFill>
                <a:latin typeface="Arial Black" pitchFamily="34" charset="0"/>
              </a:rPr>
              <a:t>MBAD 823</a:t>
            </a:r>
            <a:endParaRPr lang="en-US" altLang="en-US" sz="4000" b="1" dirty="0">
              <a:solidFill>
                <a:schemeClr val="bg1"/>
              </a:solidFill>
              <a:latin typeface="Arial Black" pitchFamily="34" charset="0"/>
            </a:endParaRPr>
          </a:p>
          <a:p>
            <a:endParaRPr lang="en-US" altLang="en-US" sz="3000" dirty="0">
              <a:latin typeface="Arial Black" pitchFamily="34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179512" y="3213547"/>
            <a:ext cx="3888432" cy="24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endParaRPr lang="en-GB" altLang="en-US" sz="2400" b="1" dirty="0"/>
          </a:p>
          <a:p>
            <a:pPr algn="ctr">
              <a:defRPr/>
            </a:pPr>
            <a:r>
              <a:rPr lang="en-US" sz="3200" dirty="0" smtClean="0">
                <a:latin typeface="Arial Black" pitchFamily="34" charset="0"/>
                <a:cs typeface="Arial" pitchFamily="34" charset="0"/>
              </a:rPr>
              <a:t>Prof </a:t>
            </a:r>
            <a:r>
              <a:rPr lang="en-US" sz="3200" dirty="0" err="1" smtClean="0">
                <a:latin typeface="Arial Black" pitchFamily="34" charset="0"/>
                <a:cs typeface="Arial" pitchFamily="34" charset="0"/>
              </a:rPr>
              <a:t>Stéphan</a:t>
            </a:r>
            <a:r>
              <a:rPr lang="en-US" sz="3200" dirty="0" smtClean="0">
                <a:latin typeface="Arial Black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3200" dirty="0" smtClean="0">
                <a:latin typeface="Arial Black" pitchFamily="34" charset="0"/>
                <a:cs typeface="Arial" pitchFamily="34" charset="0"/>
              </a:rPr>
              <a:t>van </a:t>
            </a:r>
            <a:r>
              <a:rPr lang="en-US" sz="3200" dirty="0">
                <a:latin typeface="Arial Black" pitchFamily="34" charset="0"/>
                <a:cs typeface="Arial" pitchFamily="34" charset="0"/>
              </a:rPr>
              <a:t>der </a:t>
            </a:r>
            <a:r>
              <a:rPr lang="en-US" sz="3200" dirty="0" err="1" smtClean="0">
                <a:latin typeface="Arial Black" pitchFamily="34" charset="0"/>
                <a:cs typeface="Arial" pitchFamily="34" charset="0"/>
              </a:rPr>
              <a:t>Merwe</a:t>
            </a:r>
            <a:endParaRPr lang="en-US" sz="3200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2400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2400" dirty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400" dirty="0" smtClean="0">
                <a:latin typeface="Arial Black" pitchFamily="34" charset="0"/>
                <a:cs typeface="Arial" pitchFamily="34" charset="0"/>
              </a:rPr>
              <a:t>Contact Session </a:t>
            </a:r>
            <a:r>
              <a:rPr lang="en-US" sz="2400" dirty="0" smtClean="0">
                <a:latin typeface="Arial Black" pitchFamily="34" charset="0"/>
                <a:cs typeface="Arial" pitchFamily="34" charset="0"/>
              </a:rPr>
              <a:t>3</a:t>
            </a:r>
            <a:endParaRPr lang="en-US" sz="2400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400" smtClean="0">
                <a:latin typeface="Arial Black" pitchFamily="34" charset="0"/>
                <a:cs typeface="Arial" pitchFamily="34" charset="0"/>
              </a:rPr>
              <a:t>2018 </a:t>
            </a:r>
            <a:endParaRPr lang="en-US" sz="2400" dirty="0">
              <a:latin typeface="Arial Black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2400" b="1" dirty="0">
              <a:cs typeface="Arial" pitchFamily="34" charset="0"/>
            </a:endParaRPr>
          </a:p>
        </p:txBody>
      </p:sp>
      <p:pic>
        <p:nvPicPr>
          <p:cNvPr id="2050" name="Picture 2" descr="F:\Entrepreneurship\Kontaksessies_2016\Entrepreneur prentjies\shutterstock_848610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662875" cy="38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4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98129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KEEP THE INTRAPRENEURIAL SPIRIT ALIVE:</a:t>
            </a:r>
            <a:br>
              <a:rPr lang="en-US" altLang="en-US" sz="3200" b="1" dirty="0" smtClean="0">
                <a:solidFill>
                  <a:schemeClr val="bg1"/>
                </a:solidFill>
              </a:rPr>
            </a:br>
            <a:r>
              <a:rPr lang="en-US" altLang="en-US" sz="3200" b="1" dirty="0" smtClean="0">
                <a:solidFill>
                  <a:schemeClr val="bg1"/>
                </a:solidFill>
              </a:rPr>
              <a:t>THERMO ELECTRON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55588" y="1556792"/>
            <a:ext cx="8245475" cy="4343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Open communication between management and workers.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Actively encourage new ideas. 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Incentive/reward structures critical.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Stock options – Spin-outs (publicly traded divisions).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Failures allowed. 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Change the risk/reward ratio (for the individuals).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74556"/>
            <a:ext cx="2808312" cy="187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4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00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KEEP THE INTRAPRENEURIAL SPIRIT ALIVE:</a:t>
            </a:r>
            <a:br>
              <a:rPr lang="en-US" altLang="en-US" sz="3200" b="1" dirty="0" smtClean="0">
                <a:solidFill>
                  <a:schemeClr val="bg1"/>
                </a:solidFill>
              </a:rPr>
            </a:br>
            <a:r>
              <a:rPr lang="en-US" altLang="en-US" sz="3200" b="1" dirty="0" smtClean="0">
                <a:solidFill>
                  <a:schemeClr val="bg1"/>
                </a:solidFill>
              </a:rPr>
              <a:t>STARLIGHT TELCOM.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14475"/>
            <a:ext cx="8248650" cy="4343400"/>
          </a:xfrm>
        </p:spPr>
        <p:txBody>
          <a:bodyPr/>
          <a:lstStyle/>
          <a:p>
            <a:pPr algn="just" eaLnBrk="1" hangingPunct="1">
              <a:lnSpc>
                <a:spcPct val="8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Identify and communicate goals relating to new ventures/projects. </a:t>
            </a:r>
          </a:p>
          <a:p>
            <a:pPr algn="just" eaLnBrk="1" hangingPunct="1">
              <a:lnSpc>
                <a:spcPct val="8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Management support important.</a:t>
            </a:r>
          </a:p>
          <a:p>
            <a:pPr algn="just" eaLnBrk="1" hangingPunct="1">
              <a:lnSpc>
                <a:spcPct val="8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/>
              <a:t>Intrapreneurs</a:t>
            </a:r>
            <a:r>
              <a:rPr lang="en-US" altLang="en-US" sz="2400" dirty="0" smtClean="0"/>
              <a:t> should be protected and rewarded.</a:t>
            </a:r>
          </a:p>
          <a:p>
            <a:pPr algn="just" eaLnBrk="1" hangingPunct="1">
              <a:lnSpc>
                <a:spcPct val="8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Rewards – buyouts. </a:t>
            </a:r>
          </a:p>
          <a:p>
            <a:pPr algn="just" eaLnBrk="1" hangingPunct="1">
              <a:lnSpc>
                <a:spcPct val="8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Proposals should move quickly through the approval process. </a:t>
            </a:r>
          </a:p>
          <a:p>
            <a:pPr algn="just" eaLnBrk="1" hangingPunct="1">
              <a:lnSpc>
                <a:spcPct val="8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Manage the gap between the executive and </a:t>
            </a:r>
            <a:r>
              <a:rPr lang="en-US" altLang="en-US" sz="2400" dirty="0" err="1" smtClean="0"/>
              <a:t>intrapreneur</a:t>
            </a:r>
            <a:r>
              <a:rPr lang="en-US" altLang="en-US" sz="2400" dirty="0" smtClean="0"/>
              <a:t>. </a:t>
            </a:r>
          </a:p>
          <a:p>
            <a:pPr marL="571500" indent="-571500" eaLnBrk="1" hangingPunct="1">
              <a:lnSpc>
                <a:spcPct val="8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US" altLang="en-US" sz="2800" b="1" dirty="0" smtClean="0">
              <a:solidFill>
                <a:srgbClr val="FF99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211815"/>
            <a:ext cx="2304256" cy="154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2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144000" cy="88423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sz="3200" b="1" dirty="0" smtClean="0">
                <a:solidFill>
                  <a:schemeClr val="bg1"/>
                </a:solidFill>
              </a:rPr>
              <a:t>KEEP THE INTRAPRENEURIAL SPIRIT ALIVE: INTUIT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760"/>
            <a:ext cx="8497639" cy="4343400"/>
          </a:xfrm>
        </p:spPr>
        <p:txBody>
          <a:bodyPr/>
          <a:lstStyle/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Create separate business units.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Flatten the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 structure.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Delegate decision-making authority to business units and project teams.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Respond quickly to customer needs (look outward, not inward).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Rewarding intelligent failure. 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Judge </a:t>
            </a:r>
            <a:r>
              <a:rPr lang="en-US" altLang="en-US" sz="2400" dirty="0" err="1" smtClean="0"/>
              <a:t>intrapreneurs</a:t>
            </a:r>
            <a:r>
              <a:rPr lang="en-US" altLang="en-US" sz="2400" dirty="0" smtClean="0"/>
              <a:t> by quality of efforts.</a:t>
            </a:r>
          </a:p>
          <a:p>
            <a:pPr marL="571500" indent="-571500" eaLnBrk="1" hangingPunct="1"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US" altLang="en-US" sz="2800" b="1" dirty="0" smtClean="0">
              <a:solidFill>
                <a:srgbClr val="FF99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163635"/>
            <a:ext cx="2376264" cy="158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6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8128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n-US" altLang="en-US" sz="3200" b="1" dirty="0" smtClean="0">
                <a:solidFill>
                  <a:schemeClr val="bg1"/>
                </a:solidFill>
              </a:rPr>
              <a:t>KEEP THE INTRAPRENEURIAL SPIRIT ALIVE: XEROX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00038" y="1340768"/>
            <a:ext cx="8415337" cy="4343400"/>
          </a:xfrm>
        </p:spPr>
        <p:txBody>
          <a:bodyPr/>
          <a:lstStyle/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400" dirty="0" smtClean="0"/>
              <a:t>Be on the leading edge of technology. 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400" dirty="0" smtClean="0"/>
              <a:t>Cultivating customer-oriented behaviour.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400" dirty="0" smtClean="0"/>
              <a:t>Focus also on unconscious needs.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400" dirty="0" smtClean="0"/>
              <a:t>Enhance communication and a multi-team approach.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400" dirty="0" smtClean="0"/>
              <a:t>Bridge the gap between researchers / inventors and business.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400" dirty="0" smtClean="0"/>
              <a:t>Enhance business skills.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67275"/>
            <a:ext cx="2520280" cy="168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9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9144000" cy="100811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TEN COMMANDMENTS OF INTRAPRENEURS: 3M (1/2)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5588" y="1484784"/>
            <a:ext cx="8459787" cy="4343400"/>
          </a:xfrm>
        </p:spPr>
        <p:txBody>
          <a:bodyPr/>
          <a:lstStyle/>
          <a:p>
            <a:pPr marL="457200" indent="-457200" algn="just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en-ZA" altLang="en-US" sz="2400" dirty="0" smtClean="0"/>
              <a:t>Do any job to make your project work regardless of your job description.</a:t>
            </a:r>
          </a:p>
          <a:p>
            <a:pPr marL="457200" indent="-457200" algn="just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en-ZA" altLang="en-US" sz="2400" dirty="0" smtClean="0"/>
              <a:t>Share credit (for success) wisely.</a:t>
            </a:r>
          </a:p>
          <a:p>
            <a:pPr marL="457200" indent="-457200" algn="just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en-ZA" altLang="en-US" sz="2400" dirty="0" smtClean="0"/>
              <a:t>It is easier to ask for forgiveness than permission.</a:t>
            </a:r>
          </a:p>
          <a:p>
            <a:pPr marL="457200" indent="-457200" algn="just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en-ZA" altLang="en-US" sz="2400" dirty="0" smtClean="0"/>
              <a:t>Come to work each day willing to be fired.</a:t>
            </a:r>
          </a:p>
          <a:p>
            <a:pPr marL="457200" indent="-457200" algn="just" eaLnBrk="1" hangingPunct="1">
              <a:spcBef>
                <a:spcPts val="1200"/>
              </a:spcBef>
              <a:buFont typeface="+mj-lt"/>
              <a:buAutoNum type="arabicPeriod"/>
            </a:pPr>
            <a:r>
              <a:rPr lang="en-ZA" altLang="en-US" sz="2400" dirty="0" smtClean="0"/>
              <a:t>Ask for advice before asking for resources.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2" y="4653136"/>
            <a:ext cx="2893877" cy="196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2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105330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TEN COMMANDMENTS OF INTRAPRENEURS: 3M (2/2</a:t>
            </a:r>
            <a:r>
              <a:rPr lang="en-US" altLang="en-US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idx="1"/>
          </p:nvPr>
        </p:nvSpPr>
        <p:spPr>
          <a:xfrm>
            <a:off x="255588" y="1571625"/>
            <a:ext cx="8388350" cy="4343400"/>
          </a:xfrm>
        </p:spPr>
        <p:txBody>
          <a:bodyPr/>
          <a:lstStyle/>
          <a:p>
            <a:pPr marL="452438" indent="-452438" algn="just" eaLnBrk="1" hangingPunct="1">
              <a:spcBef>
                <a:spcPts val="1200"/>
              </a:spcBef>
              <a:buFont typeface="Wingdings" panose="05000000000000000000" pitchFamily="2" charset="2"/>
              <a:buAutoNum type="arabicPeriod" startAt="6"/>
            </a:pPr>
            <a:r>
              <a:rPr lang="en-ZA" altLang="en-US" sz="2400" dirty="0" smtClean="0"/>
              <a:t>Follow your intuition about people – build a team of the best.</a:t>
            </a:r>
          </a:p>
          <a:p>
            <a:pPr marL="452438" indent="-452438" algn="just" eaLnBrk="1" hangingPunct="1">
              <a:spcBef>
                <a:spcPts val="1200"/>
              </a:spcBef>
              <a:buFont typeface="Wingdings" panose="05000000000000000000" pitchFamily="2" charset="2"/>
              <a:buAutoNum type="arabicPeriod" startAt="6"/>
            </a:pPr>
            <a:r>
              <a:rPr lang="en-ZA" altLang="en-US" sz="2400" dirty="0" smtClean="0"/>
              <a:t>Build a quiet coalition for your idea – be aware of the corporate immune system. </a:t>
            </a:r>
          </a:p>
          <a:p>
            <a:pPr marL="452438" indent="-452438" algn="just" eaLnBrk="1" hangingPunct="1">
              <a:spcBef>
                <a:spcPts val="1200"/>
              </a:spcBef>
              <a:buFont typeface="Wingdings" panose="05000000000000000000" pitchFamily="2" charset="2"/>
              <a:buAutoNum type="arabicPeriod" startAt="6"/>
            </a:pPr>
            <a:r>
              <a:rPr lang="en-ZA" altLang="en-US" sz="2400" dirty="0" smtClean="0"/>
              <a:t>Never bet on a race unless you are running in it.</a:t>
            </a:r>
          </a:p>
          <a:p>
            <a:pPr marL="452438" indent="-452438" algn="just" eaLnBrk="1" hangingPunct="1">
              <a:spcBef>
                <a:spcPts val="1200"/>
              </a:spcBef>
              <a:buFont typeface="Wingdings" panose="05000000000000000000" pitchFamily="2" charset="2"/>
              <a:buAutoNum type="arabicPeriod" startAt="6"/>
            </a:pPr>
            <a:r>
              <a:rPr lang="en-ZA" altLang="en-US" sz="2400" dirty="0" smtClean="0"/>
              <a:t>Be true to your goals but realistic about ways to achieve them.</a:t>
            </a:r>
          </a:p>
          <a:p>
            <a:pPr marL="452438" indent="-452438" algn="just" eaLnBrk="1" hangingPunct="1">
              <a:spcBef>
                <a:spcPts val="1200"/>
              </a:spcBef>
              <a:buFont typeface="Wingdings" panose="05000000000000000000" pitchFamily="2" charset="2"/>
              <a:buAutoNum type="arabicPeriod" startAt="6"/>
            </a:pPr>
            <a:r>
              <a:rPr lang="en-ZA" altLang="en-US" sz="2400" dirty="0" smtClean="0"/>
              <a:t>Honour your sponsors.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301208"/>
            <a:ext cx="2029782" cy="138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7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75"/>
            <a:ext cx="9144000" cy="973361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TOP FIVE ACTION LIST FOR INTRAPRENEURS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357313"/>
            <a:ext cx="8461375" cy="4824412"/>
          </a:xfrm>
        </p:spPr>
        <p:txBody>
          <a:bodyPr/>
          <a:lstStyle/>
          <a:p>
            <a:pPr marL="452438" indent="-452438" algn="just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 dirty="0" smtClean="0"/>
              <a:t>Find a senior executive to be your sponsor and to protect you.</a:t>
            </a:r>
          </a:p>
          <a:p>
            <a:pPr marL="452438" indent="-452438" algn="just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 dirty="0" smtClean="0"/>
              <a:t>Negotiate how your project will be measured and what “success” means.</a:t>
            </a:r>
          </a:p>
          <a:p>
            <a:pPr marL="452438" indent="-452438" algn="just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 dirty="0" smtClean="0"/>
              <a:t>Get your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 to give you at least two years to make your project a success.</a:t>
            </a:r>
          </a:p>
          <a:p>
            <a:pPr marL="452438" indent="-452438" algn="just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 dirty="0" smtClean="0"/>
              <a:t>Do whatever needs to be done to make your project a success.</a:t>
            </a:r>
          </a:p>
          <a:p>
            <a:pPr marL="452438" indent="-452438" algn="just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400" dirty="0" smtClean="0"/>
              <a:t>Select the best people you can to help you – from in- and outside the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.</a:t>
            </a:r>
            <a:endParaRPr lang="en-ZA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047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8128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INTRAPRENEURIAL ENVIRONMENT (1/2)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96752"/>
            <a:ext cx="8343900" cy="41529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 operates on frontiers of technology.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New ideas encouraged.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Trial and error encouraged.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Failures allowed.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No opportunity parameters/boundaries.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Resources available and accessible.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509120"/>
            <a:ext cx="334837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8128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INTRAPRENEURIAL ENVIRONMENT (2/2)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idx="1"/>
          </p:nvPr>
        </p:nvSpPr>
        <p:spPr>
          <a:xfrm>
            <a:off x="228600" y="1268760"/>
            <a:ext cx="8272463" cy="4043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Multidiscipline teamwork approach.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Long term </a:t>
            </a:r>
            <a:r>
              <a:rPr lang="en-US" altLang="en-US" sz="2400" dirty="0" err="1" smtClean="0"/>
              <a:t>horison</a:t>
            </a:r>
            <a:r>
              <a:rPr lang="en-US" altLang="en-US" sz="2400" dirty="0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Volunteer </a:t>
            </a:r>
            <a:r>
              <a:rPr lang="en-US" altLang="en-US" sz="2400" dirty="0" err="1" smtClean="0"/>
              <a:t>programme</a:t>
            </a:r>
            <a:r>
              <a:rPr lang="en-US" altLang="en-US" sz="2400" dirty="0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Appropriate reward system.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Sponsors and champions available.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Support of top management.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509120"/>
            <a:ext cx="334837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9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75" y="0"/>
            <a:ext cx="6546677" cy="66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3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23528" y="188640"/>
            <a:ext cx="8424936" cy="61485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3400" b="1" dirty="0" smtClean="0">
                <a:solidFill>
                  <a:schemeClr val="bg1"/>
                </a:solidFill>
                <a:latin typeface="Arial Black" pitchFamily="34" charset="0"/>
              </a:rPr>
              <a:t>CORPORATE ENTREPRENEURSHIP</a:t>
            </a:r>
            <a:endParaRPr lang="en-US" altLang="en-US" sz="3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5506"/>
            <a:ext cx="9144000" cy="622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928687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INTRAPRENEURSHIP LEADERSHIP CHARACTERISTICS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9459" name="Rectangle 4"/>
          <p:cNvSpPr>
            <a:spLocks noGrp="1" noChangeArrowheads="1"/>
          </p:cNvSpPr>
          <p:nvPr>
            <p:ph idx="1"/>
          </p:nvPr>
        </p:nvSpPr>
        <p:spPr>
          <a:xfrm>
            <a:off x="255588" y="1628800"/>
            <a:ext cx="8245475" cy="37861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Understands the environment.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Visionary and flexible.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Create management options.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Encourages teamwork.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Encourages open discussion.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Builds a coalition of supporters.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Persists.</a:t>
            </a:r>
          </a:p>
        </p:txBody>
      </p:sp>
      <p:pic>
        <p:nvPicPr>
          <p:cNvPr id="3074" name="Picture 2" descr="download (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933526" cy="261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2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105330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ASSESSING THE ENTREPRENEURIAL CLIMATE (1/3)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428750"/>
            <a:ext cx="8318500" cy="4572000"/>
          </a:xfrm>
        </p:spPr>
        <p:txBody>
          <a:bodyPr/>
          <a:lstStyle/>
          <a:p>
            <a:pPr marL="457200" indent="-457200" algn="just" eaLnBrk="1" hangingPunct="1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 smtClean="0"/>
              <a:t>Entrepreneurial leadership (articulation of vision – fostering an entrepreneurial climate) </a:t>
            </a:r>
          </a:p>
          <a:p>
            <a:pPr marL="457200" indent="-457200" algn="just" eaLnBrk="1" hangingPunct="1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 smtClean="0"/>
              <a:t>Management support (active encouragement of innovativeness and creative thinking)</a:t>
            </a:r>
          </a:p>
          <a:p>
            <a:pPr marL="457200" indent="-457200" algn="just" eaLnBrk="1" hangingPunct="1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 smtClean="0"/>
              <a:t>Availability of sponsors (</a:t>
            </a:r>
            <a:r>
              <a:rPr lang="en-ZA" altLang="en-US" sz="2400" dirty="0" smtClean="0"/>
              <a:t>influential</a:t>
            </a:r>
            <a:r>
              <a:rPr lang="en-US" altLang="en-US" sz="2400" dirty="0" smtClean="0"/>
              <a:t> people) to support new ideas/processes/projects</a:t>
            </a:r>
          </a:p>
          <a:p>
            <a:pPr marL="457200" indent="-457200" algn="just" eaLnBrk="1" hangingPunct="1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ZA" altLang="en-US" sz="2400" dirty="0" smtClean="0"/>
              <a:t>Tolerance for risks, mistakes and failure (allow mistakes, foster innovative thinking, protection of </a:t>
            </a:r>
            <a:r>
              <a:rPr lang="en-ZA" altLang="en-US" sz="2400" dirty="0" err="1" smtClean="0"/>
              <a:t>intrapreneurs</a:t>
            </a:r>
            <a:r>
              <a:rPr lang="en-ZA" altLang="en-US" sz="2400" dirty="0" smtClean="0"/>
              <a:t>) 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9676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33362" y="1509539"/>
            <a:ext cx="8515101" cy="5303837"/>
          </a:xfrm>
        </p:spPr>
        <p:txBody>
          <a:bodyPr/>
          <a:lstStyle/>
          <a:p>
            <a:pPr marL="452438" indent="-452438" algn="just" eaLnBrk="1" hangingPunct="1">
              <a:lnSpc>
                <a:spcPct val="110000"/>
              </a:lnSpc>
              <a:spcBef>
                <a:spcPts val="1200"/>
              </a:spcBef>
              <a:buClr>
                <a:srgbClr val="008000"/>
              </a:buClr>
              <a:buFontTx/>
              <a:buNone/>
              <a:tabLst>
                <a:tab pos="452438" algn="l"/>
              </a:tabLst>
            </a:pPr>
            <a:r>
              <a:rPr lang="en-ZA" altLang="en-US" sz="2400" dirty="0" smtClean="0"/>
              <a:t>5.	Innovation and creativity/New ideas encouraged</a:t>
            </a:r>
            <a:r>
              <a:rPr lang="en-US" altLang="en-US" sz="2400" dirty="0" smtClean="0"/>
              <a:t> (quick response to viable suggestions or new ideas)</a:t>
            </a:r>
            <a:endParaRPr lang="en-ZA" altLang="en-US" sz="2400" dirty="0" smtClean="0"/>
          </a:p>
          <a:p>
            <a:pPr marL="452438" indent="-452438" algn="just" eaLnBrk="1" hangingPunct="1">
              <a:lnSpc>
                <a:spcPct val="110000"/>
              </a:lnSpc>
              <a:spcBef>
                <a:spcPts val="1200"/>
              </a:spcBef>
              <a:buClr>
                <a:srgbClr val="008000"/>
              </a:buClr>
              <a:buFontTx/>
              <a:buNone/>
              <a:tabLst>
                <a:tab pos="452438" algn="l"/>
              </a:tabLst>
            </a:pPr>
            <a:r>
              <a:rPr lang="en-ZA" altLang="en-US" sz="2400" dirty="0" smtClean="0"/>
              <a:t>6.	Appropriate rewards and reinforcement (reward or reinforce innovation – focus on value-adding)</a:t>
            </a:r>
          </a:p>
          <a:p>
            <a:pPr marL="452438" indent="-452438" algn="just" eaLnBrk="1" hangingPunct="1">
              <a:lnSpc>
                <a:spcPct val="110000"/>
              </a:lnSpc>
              <a:spcBef>
                <a:spcPts val="1200"/>
              </a:spcBef>
              <a:buClr>
                <a:srgbClr val="008000"/>
              </a:buClr>
              <a:buFontTx/>
              <a:buNone/>
              <a:tabLst>
                <a:tab pos="452438" algn="l"/>
              </a:tabLst>
            </a:pPr>
            <a:r>
              <a:rPr lang="en-ZA" altLang="en-US" sz="2400" dirty="0" smtClean="0"/>
              <a:t>7.	Clear vision and objectives set to middle management (Vision and strategic intent) </a:t>
            </a:r>
            <a:endParaRPr lang="en-US" altLang="en-US" sz="2400" dirty="0" smtClean="0"/>
          </a:p>
          <a:p>
            <a:pPr marL="452438" indent="-452438" algn="just" eaLnBrk="1" hangingPunct="1">
              <a:lnSpc>
                <a:spcPct val="110000"/>
              </a:lnSpc>
              <a:spcBef>
                <a:spcPts val="1200"/>
              </a:spcBef>
              <a:buClr>
                <a:srgbClr val="008000"/>
              </a:buClr>
              <a:buFontTx/>
              <a:buNone/>
              <a:tabLst>
                <a:tab pos="452438" algn="l"/>
              </a:tabLst>
            </a:pPr>
            <a:r>
              <a:rPr lang="en-ZA" altLang="en-US" sz="2400" dirty="0" smtClean="0"/>
              <a:t>8.	Discretionary time and work (allow people time to work on new ideas or projects – flexibility)</a:t>
            </a:r>
            <a:endParaRPr lang="en-US" altLang="en-US" sz="2400" dirty="0" smtClean="0"/>
          </a:p>
          <a:p>
            <a:pPr marL="609600" indent="-609600" eaLnBrk="1" hangingPunct="1">
              <a:lnSpc>
                <a:spcPct val="110000"/>
              </a:lnSpc>
              <a:buClr>
                <a:srgbClr val="008000"/>
              </a:buClr>
              <a:buFontTx/>
              <a:buNone/>
            </a:pPr>
            <a:endParaRPr lang="en-US" altLang="en-US" sz="2800" dirty="0" smtClean="0">
              <a:solidFill>
                <a:srgbClr val="FF9900"/>
              </a:solidFill>
            </a:endParaRPr>
          </a:p>
          <a:p>
            <a:pPr marL="609600" indent="-609600" eaLnBrk="1" hangingPunct="1">
              <a:lnSpc>
                <a:spcPct val="110000"/>
              </a:lnSpc>
              <a:buClr>
                <a:srgbClr val="008000"/>
              </a:buClr>
              <a:buFont typeface="Wingdings" panose="05000000000000000000" pitchFamily="2" charset="2"/>
              <a:buNone/>
            </a:pPr>
            <a:endParaRPr lang="en-US" altLang="en-US" sz="2800" dirty="0" smtClean="0">
              <a:solidFill>
                <a:srgbClr val="FF99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105330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ASSESSING THE ENTREPRENEURIAL CLIMATE (2/3)</a:t>
            </a:r>
          </a:p>
        </p:txBody>
      </p:sp>
    </p:spTree>
    <p:extLst>
      <p:ext uri="{BB962C8B-B14F-4D97-AF65-F5344CB8AC3E}">
        <p14:creationId xmlns:p14="http://schemas.microsoft.com/office/powerpoint/2010/main" val="94870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33363" y="1268413"/>
            <a:ext cx="8370887" cy="5159375"/>
          </a:xfrm>
        </p:spPr>
        <p:txBody>
          <a:bodyPr/>
          <a:lstStyle/>
          <a:p>
            <a:pPr marL="609600" indent="-609600" algn="just" eaLnBrk="1" hangingPunct="1">
              <a:lnSpc>
                <a:spcPct val="110000"/>
              </a:lnSpc>
              <a:buClr>
                <a:srgbClr val="008000"/>
              </a:buClr>
              <a:buFontTx/>
              <a:buNone/>
            </a:pPr>
            <a:r>
              <a:rPr lang="en-ZA" altLang="en-US" sz="2400" dirty="0" smtClean="0"/>
              <a:t>9.	Empowered project teams (multi-disciplined and diverse)</a:t>
            </a:r>
          </a:p>
          <a:p>
            <a:pPr marL="609600" indent="-609600" algn="just" eaLnBrk="1" hangingPunct="1">
              <a:lnSpc>
                <a:spcPct val="110000"/>
              </a:lnSpc>
              <a:buClr>
                <a:srgbClr val="008000"/>
              </a:buClr>
              <a:buFontTx/>
              <a:buNone/>
            </a:pPr>
            <a:r>
              <a:rPr lang="en-ZA" altLang="en-US" sz="2400" dirty="0" smtClean="0"/>
              <a:t>10.	Resource availability and accessibility (resources committed to innovations)</a:t>
            </a:r>
            <a:endParaRPr lang="en-US" altLang="en-US" sz="2400" dirty="0" smtClean="0"/>
          </a:p>
          <a:p>
            <a:pPr marL="609600" indent="-609600" algn="just" eaLnBrk="1" hangingPunct="1">
              <a:lnSpc>
                <a:spcPct val="110000"/>
              </a:lnSpc>
              <a:buClr>
                <a:srgbClr val="008000"/>
              </a:buClr>
              <a:buFontTx/>
              <a:buNone/>
            </a:pPr>
            <a:r>
              <a:rPr lang="en-ZA" altLang="en-US" sz="2400" dirty="0" smtClean="0"/>
              <a:t>11.	Continuous and cross-functional learning (sharing of knowledge)</a:t>
            </a:r>
            <a:endParaRPr lang="en-US" altLang="en-US" sz="2400" dirty="0" smtClean="0"/>
          </a:p>
          <a:p>
            <a:pPr marL="609600" indent="-609600" algn="just" eaLnBrk="1" hangingPunct="1">
              <a:lnSpc>
                <a:spcPct val="110000"/>
              </a:lnSpc>
              <a:buClr>
                <a:srgbClr val="008000"/>
              </a:buClr>
              <a:buFontTx/>
              <a:buNone/>
            </a:pPr>
            <a:r>
              <a:rPr lang="en-ZA" altLang="en-US" sz="2400" dirty="0" smtClean="0"/>
              <a:t>12.	Strong customer orientation (product/service innovation driven by customer needs) </a:t>
            </a:r>
            <a:endParaRPr lang="en-US" altLang="en-US" sz="2400" dirty="0" smtClean="0"/>
          </a:p>
          <a:p>
            <a:pPr marL="609600" indent="-609600" algn="just" eaLnBrk="1" hangingPunct="1">
              <a:lnSpc>
                <a:spcPct val="110000"/>
              </a:lnSpc>
              <a:buClr>
                <a:srgbClr val="008000"/>
              </a:buClr>
              <a:buFontTx/>
              <a:buNone/>
            </a:pPr>
            <a:r>
              <a:rPr lang="en-ZA" altLang="en-US" sz="2400" dirty="0" smtClean="0"/>
              <a:t>13.	Flat, open organisational structure (fast approvals, open communication, less hierarchical control) </a:t>
            </a:r>
            <a:endParaRPr lang="en-US" altLang="en-US" sz="2400" dirty="0" smtClean="0"/>
          </a:p>
          <a:p>
            <a:pPr marL="609600" indent="-609600" eaLnBrk="1" hangingPunct="1">
              <a:lnSpc>
                <a:spcPct val="110000"/>
              </a:lnSpc>
              <a:buClr>
                <a:srgbClr val="008000"/>
              </a:buClr>
              <a:buFont typeface="Wingdings" panose="05000000000000000000" pitchFamily="2" charset="2"/>
              <a:buAutoNum type="arabicPeriod" startAt="6"/>
            </a:pPr>
            <a:endParaRPr lang="en-US" altLang="en-US" sz="2800" b="1" dirty="0" smtClean="0">
              <a:solidFill>
                <a:srgbClr val="FF9900"/>
              </a:solidFill>
            </a:endParaRPr>
          </a:p>
          <a:p>
            <a:pPr marL="609600" indent="-609600" eaLnBrk="1" hangingPunct="1">
              <a:lnSpc>
                <a:spcPct val="110000"/>
              </a:lnSpc>
              <a:buClr>
                <a:srgbClr val="008000"/>
              </a:buClr>
              <a:buFont typeface="Wingdings" panose="05000000000000000000" pitchFamily="2" charset="2"/>
              <a:buNone/>
            </a:pPr>
            <a:endParaRPr lang="en-US" altLang="en-US" sz="2800" dirty="0" smtClean="0">
              <a:solidFill>
                <a:srgbClr val="FF99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105330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ASSESSING THE ENTREPRENEURIAL CLIMATE (3/3)</a:t>
            </a:r>
          </a:p>
        </p:txBody>
      </p:sp>
    </p:spTree>
    <p:extLst>
      <p:ext uri="{BB962C8B-B14F-4D97-AF65-F5344CB8AC3E}">
        <p14:creationId xmlns:p14="http://schemas.microsoft.com/office/powerpoint/2010/main" val="11020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105330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CONTRIBUTION OF MBA STUDENTS: CE RESEARCH (1/2)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44488" y="1412453"/>
            <a:ext cx="8370887" cy="4968875"/>
          </a:xfrm>
        </p:spPr>
        <p:txBody>
          <a:bodyPr/>
          <a:lstStyle/>
          <a:p>
            <a:pPr marL="609600" indent="-609600" eaLnBrk="1" hangingPunct="1">
              <a:lnSpc>
                <a:spcPct val="110000"/>
              </a:lnSpc>
              <a:buClr>
                <a:srgbClr val="008000"/>
              </a:buClr>
              <a:buFont typeface="Wingdings" pitchFamily="2" charset="2"/>
              <a:buNone/>
              <a:defRPr/>
            </a:pPr>
            <a:r>
              <a:rPr lang="en-ZA" altLang="en-US" sz="2600" b="1" dirty="0" smtClean="0"/>
              <a:t>Human-related factors: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Entrepreneurial leadership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Work autonomy and freedom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Multidisciplinary team approach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Cross-functional learning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Empowered employees</a:t>
            </a:r>
          </a:p>
          <a:p>
            <a:pPr marL="609600" indent="-609600" algn="ctr" eaLnBrk="1" hangingPunct="1">
              <a:lnSpc>
                <a:spcPct val="110000"/>
              </a:lnSpc>
              <a:buClr>
                <a:srgbClr val="008000"/>
              </a:buClr>
              <a:buFont typeface="Wingdings" pitchFamily="2" charset="2"/>
              <a:buNone/>
              <a:defRPr/>
            </a:pPr>
            <a:endParaRPr lang="en-ZA" altLang="en-US" sz="2400" dirty="0" smtClean="0"/>
          </a:p>
          <a:p>
            <a:pPr marL="0" indent="0" eaLnBrk="1" hangingPunct="1">
              <a:lnSpc>
                <a:spcPct val="110000"/>
              </a:lnSpc>
              <a:buClr>
                <a:srgbClr val="008000"/>
              </a:buClr>
              <a:buFont typeface="Wingdings" pitchFamily="2" charset="2"/>
              <a:buNone/>
              <a:defRPr/>
            </a:pPr>
            <a:r>
              <a:rPr lang="en-ZA" altLang="en-US" sz="2400" dirty="0" smtClean="0"/>
              <a:t>Findings provide some evidence of validity (factor analysis) and reliability (Cronbach alpha)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1" y="1394655"/>
            <a:ext cx="3785629" cy="28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33363" y="1412875"/>
            <a:ext cx="8370887" cy="4968875"/>
          </a:xfrm>
        </p:spPr>
        <p:txBody>
          <a:bodyPr/>
          <a:lstStyle/>
          <a:p>
            <a:pPr marL="609600" indent="-609600" eaLnBrk="1" hangingPunct="1">
              <a:lnSpc>
                <a:spcPct val="110000"/>
              </a:lnSpc>
              <a:buClr>
                <a:srgbClr val="008000"/>
              </a:buClr>
              <a:buFont typeface="Wingdings" pitchFamily="2" charset="2"/>
              <a:buNone/>
              <a:defRPr/>
            </a:pPr>
            <a:r>
              <a:rPr lang="en-ZA" altLang="en-US" sz="2600" b="1" dirty="0" smtClean="0"/>
              <a:t>Organisational-related factors: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Appropriate rewards and reinforcement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Fostering innovative behaviour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Resource availability and accessibility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Customer orientation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  <a:defRPr/>
            </a:pPr>
            <a:r>
              <a:rPr lang="en-ZA" altLang="en-US" sz="2400" dirty="0" smtClean="0"/>
              <a:t>Vision and strategic intent</a:t>
            </a:r>
          </a:p>
          <a:p>
            <a:pPr marL="609600" indent="-609600" algn="ctr" eaLnBrk="1" hangingPunct="1">
              <a:lnSpc>
                <a:spcPct val="110000"/>
              </a:lnSpc>
              <a:buClr>
                <a:srgbClr val="008000"/>
              </a:buClr>
              <a:buFont typeface="Wingdings" pitchFamily="2" charset="2"/>
              <a:buNone/>
              <a:defRPr/>
            </a:pPr>
            <a:endParaRPr lang="en-ZA" altLang="en-US" sz="2400" dirty="0" smtClean="0"/>
          </a:p>
          <a:p>
            <a:pPr marL="0" indent="0" eaLnBrk="1" hangingPunct="1">
              <a:lnSpc>
                <a:spcPct val="110000"/>
              </a:lnSpc>
              <a:buClr>
                <a:srgbClr val="008000"/>
              </a:buClr>
              <a:buFont typeface="Wingdings" pitchFamily="2" charset="2"/>
              <a:buNone/>
              <a:defRPr/>
            </a:pPr>
            <a:r>
              <a:rPr lang="en-ZA" altLang="en-US" sz="2400" dirty="0" smtClean="0"/>
              <a:t>Findings provide some evidence of validity (factor analysis) and reliability (Cronbach alpha)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105330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CONTRIBUTION OF MBA STUDENTS: CE RESEARCH (2/2)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988840"/>
            <a:ext cx="298979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7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8128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chemeClr val="bg1"/>
                </a:solidFill>
              </a:rPr>
              <a:t>DEFINITION OF ENTREPRENEURIAL ORIENTATION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413"/>
            <a:ext cx="8424863" cy="4827587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GB" altLang="en-US" sz="2400" dirty="0" smtClean="0"/>
              <a:t>Entrepreneurial orientation (EO) refers to a business’ strategic orientation, one which captures the specific entrepreneurial aspects of decision-making styles, methods and practices. The entrepreneurial orientation construct consists of five independent dimensions, namely autonomy, innovativeness, risk-taking, pro-activeness and competitive aggressiveness.</a:t>
            </a:r>
            <a:endParaRPr lang="en-US" alt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85184"/>
            <a:ext cx="2520280" cy="17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7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62125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ITEMS MEASURING AUTONOMY</a:t>
            </a:r>
          </a:p>
        </p:txBody>
      </p:sp>
      <p:sp>
        <p:nvSpPr>
          <p:cNvPr id="26627" name="Rectangle 1027"/>
          <p:cNvSpPr>
            <a:spLocks noGrp="1" noChangeArrowheads="1"/>
          </p:cNvSpPr>
          <p:nvPr>
            <p:ph idx="1"/>
          </p:nvPr>
        </p:nvSpPr>
        <p:spPr>
          <a:xfrm>
            <a:off x="233363" y="1052736"/>
            <a:ext cx="8370887" cy="413861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I have enough autonomy in my job without continual supervision to do my work.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allows me to be creative and try different methods to do my job.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Employees  in our organisation are allowed to make decisions without going through elaborate justification and approval procedures.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Employees in our organisation are encouraged to manage their own work and have flexibility to resolve problems.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I seldom have to follow the same work methods or steps while performing my major tasks from day to day.</a:t>
            </a:r>
            <a:endParaRPr lang="en-ZA" altLang="en-US" sz="2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191349"/>
            <a:ext cx="1797178" cy="160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4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62125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ITEMS MEASURING INNOVATIVENESS (1/2)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idx="1"/>
          </p:nvPr>
        </p:nvSpPr>
        <p:spPr>
          <a:xfrm>
            <a:off x="233363" y="1196752"/>
            <a:ext cx="8370887" cy="4211637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regularly introduces new services/products/ processes.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places a strong emphasis on new and innovative products/ services/processes.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has increased the number of services/products offered during the past two years.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is continually pursuing new opportunities.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Over the past few years, changes in our processes, services and product lines have been quite dramatic.</a:t>
            </a:r>
            <a:endParaRPr lang="en-ZA" altLang="en-US" sz="2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257470"/>
            <a:ext cx="3096344" cy="148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0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027"/>
          <p:cNvSpPr>
            <a:spLocks noGrp="1" noChangeArrowheads="1"/>
          </p:cNvSpPr>
          <p:nvPr>
            <p:ph idx="1"/>
          </p:nvPr>
        </p:nvSpPr>
        <p:spPr>
          <a:xfrm>
            <a:off x="233362" y="1196752"/>
            <a:ext cx="8443093" cy="4283075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In our organisation there is a strong relationship between the number of new ideas generated and the number of new ideas successfully implemented.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places a strong emphasis on continuous improvement in products/service delivery/processes.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has a widely held belief that innovation is an absolute necessity for the organisation's future.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leaders seek to maximise value from opportunities without constraint to existing models, structures or resources.</a:t>
            </a:r>
            <a:endParaRPr lang="en-ZA" altLang="en-US" sz="2200" dirty="0" smtClean="0"/>
          </a:p>
        </p:txBody>
      </p:sp>
      <p:sp>
        <p:nvSpPr>
          <p:cNvPr id="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62125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ITEMS MEASURING INNOVATIVENESS (2/2)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085184"/>
            <a:ext cx="309634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3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15972570"/>
              </p:ext>
            </p:extLst>
          </p:nvPr>
        </p:nvGraphicFramePr>
        <p:xfrm>
          <a:off x="251520" y="116632"/>
          <a:ext cx="842493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24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62125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ITEMS MEASURING RISK-TAKING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idx="1"/>
          </p:nvPr>
        </p:nvSpPr>
        <p:spPr>
          <a:xfrm>
            <a:off x="233362" y="1162050"/>
            <a:ext cx="8443093" cy="428307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When confronted with uncertain decisions, our organisation typically adopts a bold posture in order to maximise the probability of exploiting opportunities.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In general, our organisation has a strong inclination towards high-risk projects.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Owing to the environment, our organisation believes that bold, wide-ranging acts are necessary to achieve the organisation’s objectives.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Employees are often encouraged to take calculated risks concerning new ideas.</a:t>
            </a:r>
            <a:endParaRPr lang="en-ZA" altLang="en-US" sz="2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The term ‘risk-taker’ is considered a positive attribute for employees  in our organisation.</a:t>
            </a:r>
            <a:endParaRPr lang="en-ZA" altLang="en-US" sz="2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589240"/>
            <a:ext cx="2970485" cy="118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6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54925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ITEMS MEASURING PRO-ACTIVENESS</a:t>
            </a:r>
          </a:p>
        </p:txBody>
      </p:sp>
      <p:sp>
        <p:nvSpPr>
          <p:cNvPr id="30723" name="Rectangle 1027"/>
          <p:cNvSpPr>
            <a:spLocks noGrp="1" noChangeArrowheads="1"/>
          </p:cNvSpPr>
          <p:nvPr>
            <p:ph idx="1"/>
          </p:nvPr>
        </p:nvSpPr>
        <p:spPr>
          <a:xfrm>
            <a:off x="233363" y="1196752"/>
            <a:ext cx="8370887" cy="4283075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is very often the first to introduce new products/services/processes.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typically initiates actions that competitors respond to.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continuously seeks out new products/ processes/services.</a:t>
            </a:r>
            <a:endParaRPr lang="en-ZA" altLang="en-US" sz="2200" dirty="0" smtClean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altLang="en-US" sz="2200" dirty="0" smtClean="0"/>
              <a:t>Our organisation continuously monitors market trends and identifies future needs of customers.</a:t>
            </a:r>
            <a:endParaRPr lang="en-ZA" altLang="en-US" sz="2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24387"/>
            <a:ext cx="2376264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144000" cy="98129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ITEMS MEASURING COMPETITIVE AGGRESSIVENESS </a:t>
            </a:r>
          </a:p>
        </p:txBody>
      </p:sp>
      <p:sp>
        <p:nvSpPr>
          <p:cNvPr id="31747" name="Rectangle 1027"/>
          <p:cNvSpPr>
            <a:spLocks noGrp="1" noChangeArrowheads="1"/>
          </p:cNvSpPr>
          <p:nvPr>
            <p:ph idx="1"/>
          </p:nvPr>
        </p:nvSpPr>
        <p:spPr>
          <a:xfrm>
            <a:off x="233363" y="1412875"/>
            <a:ext cx="8442325" cy="4283075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200" dirty="0" smtClean="0"/>
              <a:t>In dealing with competitors our </a:t>
            </a:r>
            <a:r>
              <a:rPr lang="en-US" altLang="en-US" sz="2200" dirty="0" err="1" smtClean="0"/>
              <a:t>organisation</a:t>
            </a:r>
            <a:r>
              <a:rPr lang="en-US" altLang="en-US" sz="2200" dirty="0" smtClean="0"/>
              <a:t> </a:t>
            </a:r>
            <a:r>
              <a:rPr lang="en-ZA" altLang="en-US" sz="2200" dirty="0" smtClean="0"/>
              <a:t>typically adopts a very competitive undo-the-competitor "posture.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200" dirty="0" smtClean="0"/>
              <a:t>Our </a:t>
            </a:r>
            <a:r>
              <a:rPr lang="en-US" altLang="en-US" sz="2200" dirty="0" err="1" smtClean="0"/>
              <a:t>organisation</a:t>
            </a:r>
            <a:r>
              <a:rPr lang="en-US" altLang="en-US" sz="2200" dirty="0" smtClean="0"/>
              <a:t> </a:t>
            </a:r>
            <a:r>
              <a:rPr lang="en-ZA" altLang="en-US" sz="2200" dirty="0" smtClean="0"/>
              <a:t>is very aggressive and intensely competitive.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200" dirty="0" smtClean="0"/>
              <a:t>Our </a:t>
            </a:r>
            <a:r>
              <a:rPr lang="en-US" altLang="en-US" sz="2200" dirty="0" err="1" smtClean="0"/>
              <a:t>organisation</a:t>
            </a:r>
            <a:r>
              <a:rPr lang="en-US" altLang="en-US" sz="2200" dirty="0" smtClean="0"/>
              <a:t> </a:t>
            </a:r>
            <a:r>
              <a:rPr lang="en-ZA" altLang="en-US" sz="2200" dirty="0" smtClean="0"/>
              <a:t>effectively assumes an aggressive posture to combat trends that may threaten our survival or competitive position.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200" dirty="0" smtClean="0"/>
              <a:t>Our </a:t>
            </a:r>
            <a:r>
              <a:rPr lang="en-US" altLang="en-US" sz="2200" dirty="0" err="1" smtClean="0"/>
              <a:t>organisation</a:t>
            </a:r>
            <a:r>
              <a:rPr lang="en-US" altLang="en-US" sz="2200" dirty="0" smtClean="0"/>
              <a:t> </a:t>
            </a:r>
            <a:r>
              <a:rPr lang="en-ZA" altLang="en-US" sz="2200" dirty="0" smtClean="0"/>
              <a:t>knows when it is in danger of acting overly aggressive (this could lead to erosion of our </a:t>
            </a:r>
            <a:r>
              <a:rPr lang="en-US" altLang="en-US" sz="2200" dirty="0" err="1" smtClean="0"/>
              <a:t>organisation</a:t>
            </a:r>
            <a:r>
              <a:rPr lang="en-US" altLang="en-US" sz="2200" dirty="0" smtClean="0"/>
              <a:t>’</a:t>
            </a:r>
            <a:r>
              <a:rPr lang="en-ZA" altLang="en-US" sz="2200" dirty="0" smtClean="0"/>
              <a:t>s reputation or to retaliation by our competitors).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3" y="4941168"/>
            <a:ext cx="2871861" cy="180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1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146646"/>
            <a:ext cx="8641084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  <a:defRPr/>
            </a:pPr>
            <a:endParaRPr lang="en-GB" dirty="0" smtClean="0">
              <a:solidFill>
                <a:schemeClr val="accent3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en-ZA" i="1" dirty="0" smtClean="0">
                <a:solidFill>
                  <a:schemeClr val="tx1"/>
                </a:solidFill>
              </a:rPr>
              <a:t>Autonomy </a:t>
            </a:r>
            <a:r>
              <a:rPr lang="en-ZA" dirty="0" smtClean="0">
                <a:solidFill>
                  <a:schemeClr val="tx1"/>
                </a:solidFill>
              </a:rPr>
              <a:t>refers to employees being encouraged to manage their own work without continual supervision and being allowed flexibility to be creative and try different methods to do their jobs.</a:t>
            </a:r>
          </a:p>
          <a:p>
            <a:pPr marL="0" indent="0" algn="just">
              <a:buFontTx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en-ZA" i="1" dirty="0" smtClean="0">
                <a:solidFill>
                  <a:schemeClr val="tx1"/>
                </a:solidFill>
              </a:rPr>
              <a:t>Innovativeness</a:t>
            </a:r>
            <a:r>
              <a:rPr lang="en-ZA" dirty="0" smtClean="0">
                <a:solidFill>
                  <a:schemeClr val="tx1"/>
                </a:solidFill>
              </a:rPr>
              <a:t> refers to the regular introduction of new products/ services/processes, the increase in the number of service or product offerings during the past few years and the extent to which these new products/services/processes have been dramatic within the past few years.</a:t>
            </a:r>
            <a:endParaRPr lang="en-GB" dirty="0" smtClean="0">
              <a:solidFill>
                <a:schemeClr val="tx1"/>
              </a:solidFill>
            </a:endParaRPr>
          </a:p>
          <a:p>
            <a:pPr marL="0" indent="0" algn="just">
              <a:buFontTx/>
              <a:buNone/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en-ZA" i="1" dirty="0" smtClean="0">
                <a:solidFill>
                  <a:schemeClr val="tx1"/>
                </a:solidFill>
              </a:rPr>
              <a:t>Risk-taking</a:t>
            </a:r>
            <a:r>
              <a:rPr lang="en-ZA" dirty="0" smtClean="0">
                <a:solidFill>
                  <a:schemeClr val="tx1"/>
                </a:solidFill>
              </a:rPr>
              <a:t> refers to the organisation having a strong inclination towards high risk projects and when confronted with uncertainty, the organisation typically adopts a bold posture to maximise the probability of exploiting opportunities. </a:t>
            </a:r>
          </a:p>
          <a:p>
            <a:pPr>
              <a:buFontTx/>
              <a:buNone/>
              <a:defRPr/>
            </a:pPr>
            <a:endParaRPr lang="en-ZA" dirty="0" smtClean="0"/>
          </a:p>
          <a:p>
            <a:pPr>
              <a:buFontTx/>
              <a:buNone/>
              <a:defRPr/>
            </a:pPr>
            <a:endParaRPr lang="en-ZA" dirty="0" smtClean="0"/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32771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10401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ZA" altLang="en-US" sz="3200" b="1" dirty="0">
                <a:solidFill>
                  <a:schemeClr val="bg1"/>
                </a:solidFill>
              </a:rPr>
              <a:t>OPERATIONALISATION OF EO VARIABLES (1/2)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628800"/>
            <a:ext cx="8569076" cy="49466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en-GB" i="1" dirty="0" smtClean="0">
                <a:solidFill>
                  <a:schemeClr val="tx1"/>
                </a:solidFill>
              </a:rPr>
              <a:t>Pro-activeness</a:t>
            </a:r>
            <a:r>
              <a:rPr lang="en-GB" dirty="0" smtClean="0">
                <a:solidFill>
                  <a:schemeClr val="tx1"/>
                </a:solidFill>
              </a:rPr>
              <a:t> refers to a posture of anticipating and acting on future wants and needs in the marketplace, thereby creating a first-mover advantage </a:t>
            </a:r>
            <a:r>
              <a:rPr lang="en-GB" i="1" dirty="0" smtClean="0">
                <a:solidFill>
                  <a:schemeClr val="tx1"/>
                </a:solidFill>
              </a:rPr>
              <a:t>vis-à-vis</a:t>
            </a:r>
            <a:r>
              <a:rPr lang="en-GB" dirty="0" smtClean="0">
                <a:solidFill>
                  <a:schemeClr val="tx1"/>
                </a:solidFill>
              </a:rPr>
              <a:t>  competitors. </a:t>
            </a:r>
          </a:p>
          <a:p>
            <a:pPr marL="0" indent="0" algn="just">
              <a:buFontTx/>
              <a:buNone/>
              <a:defRPr/>
            </a:pPr>
            <a:endParaRPr lang="en-ZA" i="1" dirty="0" smtClean="0">
              <a:solidFill>
                <a:schemeClr val="tx1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en-GB" i="1" dirty="0" smtClean="0">
                <a:solidFill>
                  <a:schemeClr val="tx1"/>
                </a:solidFill>
              </a:rPr>
              <a:t>Competitive aggressiveness</a:t>
            </a:r>
            <a:r>
              <a:rPr lang="en-GB" dirty="0" smtClean="0">
                <a:solidFill>
                  <a:schemeClr val="tx1"/>
                </a:solidFill>
              </a:rPr>
              <a:t> refers to an organisation’s propensity to directly and intensely challenge its competitors in an attempt to improve their position in the market place. </a:t>
            </a:r>
            <a:endParaRPr lang="en-ZA" dirty="0" smtClean="0">
              <a:solidFill>
                <a:schemeClr val="tx1"/>
              </a:solidFill>
            </a:endParaRPr>
          </a:p>
          <a:p>
            <a:pPr algn="just">
              <a:buFontTx/>
              <a:buNone/>
              <a:defRPr/>
            </a:pPr>
            <a:endParaRPr lang="en-US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US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dirty="0" smtClean="0">
              <a:solidFill>
                <a:schemeClr val="accent3"/>
              </a:solidFill>
            </a:endParaRPr>
          </a:p>
          <a:p>
            <a:pPr>
              <a:buFontTx/>
              <a:buNone/>
              <a:defRPr/>
            </a:pP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33795" name="Rectangle 2"/>
          <p:cNvSpPr txBox="1">
            <a:spLocks noChangeArrowheads="1"/>
          </p:cNvSpPr>
          <p:nvPr/>
        </p:nvSpPr>
        <p:spPr bwMode="auto">
          <a:xfrm>
            <a:off x="179388" y="228600"/>
            <a:ext cx="8785225" cy="10401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ZA" altLang="en-US" sz="3200" b="1" dirty="0">
                <a:solidFill>
                  <a:schemeClr val="bg1"/>
                </a:solidFill>
              </a:rPr>
              <a:t>OPERATIONALISATION OF EO VARIABLES </a:t>
            </a:r>
            <a:r>
              <a:rPr lang="en-ZA" altLang="en-US" sz="3200" b="1" dirty="0" smtClean="0">
                <a:solidFill>
                  <a:schemeClr val="bg1"/>
                </a:solidFill>
              </a:rPr>
              <a:t>(2/2</a:t>
            </a:r>
            <a:r>
              <a:rPr lang="en-ZA" altLang="en-US" sz="3200" b="1" dirty="0">
                <a:solidFill>
                  <a:schemeClr val="bg1"/>
                </a:solidFill>
              </a:rPr>
              <a:t>)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4" y="4077072"/>
            <a:ext cx="4283968" cy="195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15454"/>
            <a:ext cx="9144000" cy="62125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ESTABLISHING INTRAPRENEURSHIP (1/2</a:t>
            </a:r>
            <a:r>
              <a:rPr lang="en-US" altLang="en-US" b="1" dirty="0" smtClean="0"/>
              <a:t>)</a:t>
            </a:r>
          </a:p>
        </p:txBody>
      </p:sp>
      <p:sp>
        <p:nvSpPr>
          <p:cNvPr id="34819" name="Rectangle 1027"/>
          <p:cNvSpPr>
            <a:spLocks noGrp="1" noChangeArrowheads="1"/>
          </p:cNvSpPr>
          <p:nvPr>
            <p:ph idx="1"/>
          </p:nvPr>
        </p:nvSpPr>
        <p:spPr>
          <a:xfrm>
            <a:off x="233363" y="1268760"/>
            <a:ext cx="8553450" cy="412432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Commitment by all management levels.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Identify focus areas and risk profile.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Use available technology to make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 more flexible and competitive.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Train the employees – intrapreneurship, business plans. </a:t>
            </a:r>
          </a:p>
          <a:p>
            <a:pPr algn="just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Get closer to the customer.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85406"/>
            <a:ext cx="2952328" cy="18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576064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ESTABLISHING INTRAPRENEURSHIP (2/2)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0768"/>
            <a:ext cx="8393113" cy="4124325"/>
          </a:xfrm>
        </p:spPr>
        <p:txBody>
          <a:bodyPr/>
          <a:lstStyle/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Learn to be more productive with fewer resources – lean and mean.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Establish a strong support structure for intrapreneurship.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Establish an appropriate reward system. 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Implement an evaluation system – commitment &amp; de-commitment. </a:t>
            </a:r>
          </a:p>
          <a:p>
            <a:pPr marL="0" indent="0" eaLnBrk="1" hangingPunct="1">
              <a:buClr>
                <a:srgbClr val="008000"/>
              </a:buClr>
              <a:buNone/>
            </a:pPr>
            <a:endParaRPr lang="en-US" altLang="en-US" sz="2800" b="1" dirty="0" smtClean="0">
              <a:solidFill>
                <a:srgbClr val="FF99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509120"/>
            <a:ext cx="3273145" cy="20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94775" cy="61649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GB" altLang="en-US" sz="3200" b="1" dirty="0" smtClean="0">
                <a:solidFill>
                  <a:schemeClr val="bg1"/>
                </a:solidFill>
              </a:rPr>
              <a:t>INDIVIDUAL EXERCISES (1/2)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25538"/>
            <a:ext cx="8267700" cy="4738687"/>
          </a:xfrm>
        </p:spPr>
        <p:txBody>
          <a:bodyPr/>
          <a:lstStyle/>
          <a:p>
            <a:pPr marL="452438" indent="-452438" algn="just" eaLnBrk="1" hangingPunct="1">
              <a:buFont typeface="+mj-lt"/>
              <a:buAutoNum type="arabicPeriod"/>
            </a:pPr>
            <a:r>
              <a:rPr lang="en-US" altLang="en-US" sz="2400" dirty="0" smtClean="0"/>
              <a:t>Discuss how corporate </a:t>
            </a:r>
            <a:r>
              <a:rPr lang="en-US" altLang="en-US" sz="2400" dirty="0" err="1" smtClean="0"/>
              <a:t>organisations</a:t>
            </a:r>
            <a:r>
              <a:rPr lang="en-US" altLang="en-US" sz="2400" dirty="0" smtClean="0"/>
              <a:t> can keep the entrepreneurial spirit alive.</a:t>
            </a:r>
          </a:p>
          <a:p>
            <a:pPr marL="452438" indent="-452438" algn="just" eaLnBrk="1" hangingPunct="1">
              <a:buFont typeface="+mj-lt"/>
              <a:buAutoNum type="arabicPeriod"/>
            </a:pPr>
            <a:endParaRPr lang="en-US" altLang="en-US" sz="2400" dirty="0" smtClean="0"/>
          </a:p>
          <a:p>
            <a:pPr marL="452438" indent="-452438" algn="just" eaLnBrk="1" hangingPunct="1">
              <a:buFont typeface="+mj-lt"/>
              <a:buAutoNum type="arabicPeriod"/>
            </a:pPr>
            <a:r>
              <a:rPr lang="en-US" altLang="en-US" sz="2400" dirty="0" smtClean="0"/>
              <a:t>Discuss the benefits of intrapreneurship to corporate </a:t>
            </a:r>
            <a:r>
              <a:rPr lang="en-US" altLang="en-US" sz="2400" dirty="0" err="1" smtClean="0"/>
              <a:t>organisations</a:t>
            </a:r>
            <a:r>
              <a:rPr lang="en-US" altLang="en-US" sz="2400" dirty="0" smtClean="0"/>
              <a:t>.</a:t>
            </a:r>
          </a:p>
          <a:p>
            <a:pPr marL="452438" indent="-452438" algn="just" eaLnBrk="1" hangingPunct="1">
              <a:buFont typeface="+mj-lt"/>
              <a:buAutoNum type="arabicPeriod"/>
            </a:pPr>
            <a:endParaRPr lang="en-US" altLang="en-US" sz="2400" dirty="0" smtClean="0"/>
          </a:p>
          <a:p>
            <a:pPr marL="452438" indent="-452438" algn="just" eaLnBrk="1" hangingPunct="1">
              <a:buFont typeface="+mj-lt"/>
              <a:buAutoNum type="arabicPeriod"/>
            </a:pPr>
            <a:r>
              <a:rPr lang="en-US" altLang="en-US" sz="2400" dirty="0" smtClean="0"/>
              <a:t>Discuss the business pressures that have led to intrapreneurship.</a:t>
            </a:r>
          </a:p>
          <a:p>
            <a:pPr marL="452438" indent="-452438" algn="just" eaLnBrk="1" hangingPunct="1">
              <a:buFont typeface="+mj-lt"/>
              <a:buAutoNum type="arabicPeriod"/>
            </a:pPr>
            <a:endParaRPr lang="en-US" altLang="en-US" sz="2400" dirty="0" smtClean="0"/>
          </a:p>
          <a:p>
            <a:pPr marL="452438" indent="-452438" algn="just" eaLnBrk="1" hangingPunct="1">
              <a:buFont typeface="+mj-lt"/>
              <a:buAutoNum type="arabicPeriod"/>
            </a:pPr>
            <a:r>
              <a:rPr lang="en-US" altLang="en-US" sz="2400" dirty="0" smtClean="0"/>
              <a:t>Explain why traditional corporate management has not been conducive to intrapreneurship.</a:t>
            </a:r>
            <a:endParaRPr lang="en-GB" altLang="en-US" sz="2400" dirty="0" smtClean="0"/>
          </a:p>
          <a:p>
            <a:pPr marL="628650" indent="-628650" eaLnBrk="1" hangingPunct="1">
              <a:lnSpc>
                <a:spcPct val="80000"/>
              </a:lnSpc>
              <a:buFontTx/>
              <a:buNone/>
            </a:pPr>
            <a:endParaRPr lang="en-GB" altLang="en-US" sz="2800" b="1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616496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GB" altLang="en-US" sz="3200" b="1" dirty="0" smtClean="0">
                <a:solidFill>
                  <a:schemeClr val="bg1"/>
                </a:solidFill>
              </a:rPr>
              <a:t>INDIVIDUAL EXERCISES (2/2</a:t>
            </a:r>
            <a:r>
              <a:rPr lang="en-GB" altLang="en-US" b="1" dirty="0" smtClean="0"/>
              <a:t>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25538"/>
            <a:ext cx="8443913" cy="4921250"/>
          </a:xfrm>
        </p:spPr>
        <p:txBody>
          <a:bodyPr/>
          <a:lstStyle/>
          <a:p>
            <a:pPr marL="452438" indent="-452438" algn="just" eaLnBrk="1" hangingPunct="1">
              <a:buFontTx/>
              <a:buAutoNum type="arabicPeriod" startAt="5"/>
            </a:pPr>
            <a:r>
              <a:rPr lang="en-US" altLang="en-US" sz="2400" dirty="0" smtClean="0"/>
              <a:t>Discuss the </a:t>
            </a:r>
            <a:r>
              <a:rPr lang="en-US" altLang="en-US" sz="2400" dirty="0" err="1" smtClean="0"/>
              <a:t>intrapreneurial</a:t>
            </a:r>
            <a:r>
              <a:rPr lang="en-US" altLang="en-US" sz="2400" dirty="0" smtClean="0"/>
              <a:t> leadership characteristics necessary for a successful </a:t>
            </a:r>
            <a:r>
              <a:rPr lang="en-US" altLang="en-US" sz="2400" dirty="0" err="1" smtClean="0"/>
              <a:t>intrapreneur</a:t>
            </a:r>
            <a:r>
              <a:rPr lang="en-US" altLang="en-US" sz="2400" dirty="0" smtClean="0"/>
              <a:t>.</a:t>
            </a:r>
          </a:p>
          <a:p>
            <a:pPr marL="452438" indent="-452438" algn="just" eaLnBrk="1" hangingPunct="1">
              <a:buFontTx/>
              <a:buAutoNum type="arabicPeriod" startAt="5"/>
            </a:pPr>
            <a:endParaRPr lang="en-US" altLang="en-US" sz="2400" dirty="0" smtClean="0"/>
          </a:p>
          <a:p>
            <a:pPr marL="452438" indent="-452438" algn="just" eaLnBrk="1" hangingPunct="1">
              <a:buFontTx/>
              <a:buAutoNum type="arabicPeriod" startAt="5"/>
            </a:pPr>
            <a:r>
              <a:rPr lang="en-US" altLang="en-US" sz="2400" dirty="0" smtClean="0"/>
              <a:t>Conduct a literature review on Entrepreneurial orientation and make sure you fully understand the concept. </a:t>
            </a:r>
          </a:p>
          <a:p>
            <a:pPr marL="452438" indent="-452438" algn="just" eaLnBrk="1" hangingPunct="1">
              <a:buFontTx/>
              <a:buNone/>
            </a:pPr>
            <a:endParaRPr lang="en-US" altLang="en-US" sz="2400" dirty="0" smtClean="0"/>
          </a:p>
          <a:p>
            <a:pPr marL="452438" indent="-452438" algn="just" eaLnBrk="1" hangingPunct="1">
              <a:buFontTx/>
              <a:buNone/>
            </a:pPr>
            <a:r>
              <a:rPr lang="en-US" altLang="en-US" sz="2400" dirty="0" smtClean="0"/>
              <a:t>7.	Determine the state of intrapreneurship in your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.</a:t>
            </a:r>
          </a:p>
          <a:p>
            <a:pPr marL="452438" indent="-452438" algn="just" eaLnBrk="1" hangingPunct="1">
              <a:buFontTx/>
              <a:buAutoNum type="arabicPeriod" startAt="6"/>
            </a:pPr>
            <a:endParaRPr lang="en-US" altLang="en-US" sz="2400" dirty="0" smtClean="0"/>
          </a:p>
          <a:p>
            <a:pPr marL="452438" indent="-452438" algn="just" eaLnBrk="1" hangingPunct="1">
              <a:buFontTx/>
              <a:buNone/>
            </a:pPr>
            <a:r>
              <a:rPr lang="en-US" altLang="en-US" sz="2400" dirty="0" smtClean="0"/>
              <a:t>8.	Draft an </a:t>
            </a:r>
            <a:r>
              <a:rPr lang="en-US" altLang="en-US" sz="2400" dirty="0" err="1" smtClean="0"/>
              <a:t>organisational</a:t>
            </a:r>
            <a:r>
              <a:rPr lang="en-US" altLang="en-US" sz="2400" dirty="0" smtClean="0"/>
              <a:t> entrepreneurial strategy for your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.</a:t>
            </a:r>
            <a:endParaRPr lang="en-GB" altLang="en-US" sz="2400" dirty="0" smtClean="0"/>
          </a:p>
          <a:p>
            <a:pPr marL="628650" indent="-628650" eaLnBrk="1" hangingPunct="1">
              <a:buFontTx/>
              <a:buNone/>
            </a:pPr>
            <a:endParaRPr lang="en-US" altLang="en-US" sz="2800" b="1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5025370"/>
            <a:ext cx="3607270" cy="70788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Thank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you!!!</a:t>
            </a:r>
            <a:endParaRPr lang="en-Z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0648"/>
            <a:ext cx="6753336" cy="46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title"/>
          </p:nvPr>
        </p:nvSpPr>
        <p:spPr>
          <a:xfrm>
            <a:off x="971600" y="116633"/>
            <a:ext cx="7164288" cy="72008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OUTCOMES OF THEME 11 (1/2)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idx="1"/>
          </p:nvPr>
        </p:nvSpPr>
        <p:spPr>
          <a:xfrm>
            <a:off x="251520" y="1340768"/>
            <a:ext cx="8497193" cy="3824288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800" dirty="0" smtClean="0"/>
              <a:t>Read the article posted on the web “How can companies keep the entrepreneurial spirit alive”. Critically analyse the article and debate how corporate organisations can keep the entrepreneurial spirit alive.</a:t>
            </a:r>
          </a:p>
          <a:p>
            <a:pPr algn="just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ZA" altLang="en-US" sz="2800" dirty="0" smtClean="0"/>
          </a:p>
          <a:p>
            <a:pPr algn="just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800" dirty="0" smtClean="0"/>
              <a:t>Coherently demonstrate your understanding of where corporate entrepreneurship fits in with the strategy of an corporate organisation.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ZA" altLang="en-US" sz="2800" dirty="0" smtClean="0">
              <a:solidFill>
                <a:srgbClr val="FF9900"/>
              </a:solidFill>
            </a:endParaRPr>
          </a:p>
          <a:p>
            <a:pPr marL="571500" indent="-571500" eaLnBrk="1" hangingPunct="1">
              <a:lnSpc>
                <a:spcPct val="9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ZA" altLang="en-US" sz="2800" dirty="0" smtClean="0">
              <a:solidFill>
                <a:srgbClr val="FF9900"/>
              </a:solidFill>
            </a:endParaRPr>
          </a:p>
          <a:p>
            <a:pPr marL="571500" indent="-571500" eaLnBrk="1" hangingPunct="1">
              <a:lnSpc>
                <a:spcPct val="9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US" altLang="en-US" sz="2800" b="1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0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idx="1"/>
          </p:nvPr>
        </p:nvSpPr>
        <p:spPr>
          <a:xfrm>
            <a:off x="250825" y="1340768"/>
            <a:ext cx="8424863" cy="38242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800" dirty="0" smtClean="0"/>
              <a:t>Critically analyse your own and other organisations with regard to the state of corporate entrepreneurship and an entrepreneurial orientation in the organisation.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ZA" altLang="en-US" sz="2800" dirty="0" smtClean="0"/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800" dirty="0" smtClean="0"/>
              <a:t>Formulate a corporate entrepreneurial strategy and action plans to the organisation.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ZA" altLang="en-US" sz="2800" dirty="0" smtClean="0"/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ZA" altLang="en-US" sz="2800" dirty="0" smtClean="0"/>
              <a:t>Apply the entrepreneurial principles in your own working environment.</a:t>
            </a:r>
          </a:p>
          <a:p>
            <a:pPr marL="571500" indent="-571500" algn="just" eaLnBrk="1" hangingPunct="1">
              <a:lnSpc>
                <a:spcPct val="9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ZA" altLang="en-US" sz="2800" dirty="0" smtClean="0">
              <a:solidFill>
                <a:srgbClr val="FF9900"/>
              </a:solidFill>
            </a:endParaRPr>
          </a:p>
          <a:p>
            <a:pPr marL="571500" indent="-571500" algn="just" eaLnBrk="1" hangingPunct="1">
              <a:lnSpc>
                <a:spcPct val="9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ZA" altLang="en-US" sz="2800" dirty="0" smtClean="0">
              <a:solidFill>
                <a:srgbClr val="FF9900"/>
              </a:solidFill>
            </a:endParaRPr>
          </a:p>
          <a:p>
            <a:pPr marL="571500" indent="-571500" algn="just" eaLnBrk="1" hangingPunct="1">
              <a:lnSpc>
                <a:spcPct val="90000"/>
              </a:lnSpc>
              <a:buClr>
                <a:srgbClr val="008000"/>
              </a:buClr>
              <a:buFont typeface="Wingdings" panose="05000000000000000000" pitchFamily="2" charset="2"/>
              <a:buChar char="l"/>
            </a:pPr>
            <a:endParaRPr lang="en-US" altLang="en-US" sz="2800" b="1" dirty="0" smtClean="0">
              <a:solidFill>
                <a:srgbClr val="FF990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71600" y="116633"/>
            <a:ext cx="7164288" cy="7200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200" b="1" kern="0" dirty="0" smtClean="0">
                <a:solidFill>
                  <a:schemeClr val="bg1"/>
                </a:solidFill>
              </a:rPr>
              <a:t>OUTCOMES OF THEME 11 (2/2)</a:t>
            </a:r>
            <a:endParaRPr lang="en-US" altLang="en-US" sz="3200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5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1"/>
            <a:ext cx="8424936" cy="6011047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91763" y="154128"/>
            <a:ext cx="7252645" cy="62359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chemeClr val="bg1"/>
                </a:solidFill>
              </a:rPr>
              <a:t>DEFINING  AN INTRAPRENEUR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16632"/>
            <a:ext cx="6552530" cy="62359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chemeClr val="bg1"/>
                </a:solidFill>
              </a:rPr>
              <a:t>DEFINING  INTRAPRENEURSHIP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052736"/>
            <a:ext cx="8389937" cy="50165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en-US" altLang="en-US" sz="2400" b="1" dirty="0" err="1" smtClean="0"/>
              <a:t>Intrapraneurship</a:t>
            </a:r>
            <a:r>
              <a:rPr lang="en-US" altLang="en-US" sz="2400" dirty="0" smtClean="0"/>
              <a:t> is the process of attempting to identify, encourage, enable and assist entrepreneurship within a large, established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 so as to create new products, processes, services or improvements that become major new revenue streams and/or sources of cost savings for the </a:t>
            </a:r>
            <a:r>
              <a:rPr lang="en-US" altLang="en-US" sz="2400" dirty="0" err="1" smtClean="0"/>
              <a:t>organisation</a:t>
            </a:r>
            <a:r>
              <a:rPr lang="en-US" altLang="en-US" sz="2400" dirty="0" smtClean="0"/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509216"/>
            <a:ext cx="2015602" cy="23379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620" y="4089146"/>
            <a:ext cx="5881836" cy="27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43446"/>
            <a:ext cx="6838950" cy="62125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chemeClr val="bg1"/>
                </a:solidFill>
              </a:rPr>
              <a:t>WHAT IS INTRAPRENEURSHIP?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340768"/>
            <a:ext cx="8496944" cy="42672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altLang="en-US" sz="2400" dirty="0" smtClean="0"/>
              <a:t>The people who do entrepreneurial work within large </a:t>
            </a:r>
            <a:r>
              <a:rPr lang="en-US" altLang="en-US" sz="2400" dirty="0" err="1" smtClean="0"/>
              <a:t>organisations</a:t>
            </a:r>
            <a:r>
              <a:rPr lang="en-US" altLang="en-US" sz="2400" dirty="0" smtClean="0"/>
              <a:t> are called </a:t>
            </a:r>
            <a:r>
              <a:rPr lang="en-US" altLang="en-US" sz="2400" b="1" dirty="0" err="1" smtClean="0"/>
              <a:t>intrapreneurs</a:t>
            </a:r>
            <a:r>
              <a:rPr lang="en-US" altLang="en-US" sz="2400" dirty="0" smtClean="0"/>
              <a:t>, and the process by which they effect change, is called </a:t>
            </a:r>
            <a:r>
              <a:rPr lang="en-US" altLang="en-US" sz="2400" b="1" dirty="0" smtClean="0"/>
              <a:t>intrapreneurship</a:t>
            </a:r>
            <a:r>
              <a:rPr lang="en-US" altLang="en-US" sz="2400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56993"/>
            <a:ext cx="8978180" cy="344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9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3025"/>
            <a:ext cx="9144000" cy="1051719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KEEP THE INTRAPRENEURIAL SPIRIT ALIVE: </a:t>
            </a:r>
            <a:br>
              <a:rPr lang="en-US" altLang="en-US" sz="3200" b="1" dirty="0" smtClean="0">
                <a:solidFill>
                  <a:schemeClr val="bg1"/>
                </a:solidFill>
              </a:rPr>
            </a:br>
            <a:r>
              <a:rPr lang="en-US" altLang="en-US" sz="3200" b="1" dirty="0" smtClean="0">
                <a:solidFill>
                  <a:schemeClr val="bg1"/>
                </a:solidFill>
              </a:rPr>
              <a:t>3M</a:t>
            </a: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9219" name="Rectangle 4"/>
          <p:cNvSpPr>
            <a:spLocks noGrp="1" noChangeArrowheads="1"/>
          </p:cNvSpPr>
          <p:nvPr>
            <p:ph idx="1"/>
          </p:nvPr>
        </p:nvSpPr>
        <p:spPr>
          <a:xfrm>
            <a:off x="250824" y="1535236"/>
            <a:ext cx="8569647" cy="4342036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Spend 15% time on own projects.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Managers should trust people.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err="1" smtClean="0"/>
              <a:t>Intrapreneurs</a:t>
            </a:r>
            <a:r>
              <a:rPr lang="en-US" altLang="en-US" sz="2400" dirty="0" smtClean="0"/>
              <a:t> should learn from their mistakes (if not, get rid of them). 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Traits: Inquisitive, passionate, self-starting, work in spurts. 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Balance: Freedom vs. discipline.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 smtClean="0"/>
              <a:t>Challenge: To employ innovators.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48949"/>
            <a:ext cx="2846583" cy="190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5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WU_S_of_Business_and_Governance_0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itutional02_e.potx [Read-Only]" id="{8C6FCA51-5C9C-420B-A0E8-4C01E2BC1B93}" vid="{47032864-B721-4F8D-A93B-4F6FDD1DE4A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NWU_S_of_Business_and_Governance_01</Template>
  <TotalTime>5670</TotalTime>
  <Words>1800</Words>
  <Application>Microsoft Office PowerPoint</Application>
  <PresentationFormat>On-screen Show (4:3)</PresentationFormat>
  <Paragraphs>230</Paragraphs>
  <Slides>39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 Unicode MS</vt:lpstr>
      <vt:lpstr>Arial</vt:lpstr>
      <vt:lpstr>Arial Black</vt:lpstr>
      <vt:lpstr>Wingdings</vt:lpstr>
      <vt:lpstr>NWU_S_of_Business_and_Governance_01</vt:lpstr>
      <vt:lpstr>PowerPoint Presentation</vt:lpstr>
      <vt:lpstr>PowerPoint Presentation</vt:lpstr>
      <vt:lpstr>PowerPoint Presentation</vt:lpstr>
      <vt:lpstr>OUTCOMES OF THEME 11 (1/2)</vt:lpstr>
      <vt:lpstr>PowerPoint Presentation</vt:lpstr>
      <vt:lpstr>DEFINING  AN INTRAPRENEUR</vt:lpstr>
      <vt:lpstr>DEFINING  INTRAPRENEURSHIP</vt:lpstr>
      <vt:lpstr>WHAT IS INTRAPRENEURSHIP?</vt:lpstr>
      <vt:lpstr>KEEP THE INTRAPRENEURIAL SPIRIT ALIVE:  3M</vt:lpstr>
      <vt:lpstr>KEEP THE INTRAPRENEURIAL SPIRIT ALIVE: THERMO ELECTRON</vt:lpstr>
      <vt:lpstr>KEEP THE INTRAPRENEURIAL SPIRIT ALIVE: STARLIGHT TELCOM. </vt:lpstr>
      <vt:lpstr>KEEP THE INTRAPRENEURIAL SPIRIT ALIVE: INTUIT </vt:lpstr>
      <vt:lpstr>KEEP THE INTRAPRENEURIAL SPIRIT ALIVE: XEROX </vt:lpstr>
      <vt:lpstr>TEN COMMANDMENTS OF INTRAPRENEURS: 3M (1/2)</vt:lpstr>
      <vt:lpstr>TEN COMMANDMENTS OF INTRAPRENEURS: 3M (2/2)</vt:lpstr>
      <vt:lpstr>TOP FIVE ACTION LIST FOR INTRAPRENEURS</vt:lpstr>
      <vt:lpstr>INTRAPRENEURIAL ENVIRONMENT (1/2)</vt:lpstr>
      <vt:lpstr>INTRAPRENEURIAL ENVIRONMENT (2/2)</vt:lpstr>
      <vt:lpstr>PowerPoint Presentation</vt:lpstr>
      <vt:lpstr>INTRAPRENEURSHIP LEADERSHIP CHARACTERISTICS</vt:lpstr>
      <vt:lpstr>ASSESSING THE ENTREPRENEURIAL CLIMATE (1/3)</vt:lpstr>
      <vt:lpstr>ASSESSING THE ENTREPRENEURIAL CLIMATE (2/3)</vt:lpstr>
      <vt:lpstr>ASSESSING THE ENTREPRENEURIAL CLIMATE (3/3)</vt:lpstr>
      <vt:lpstr>CONTRIBUTION OF MBA STUDENTS: CE RESEARCH (1/2)</vt:lpstr>
      <vt:lpstr>CONTRIBUTION OF MBA STUDENTS: CE RESEARCH (2/2)</vt:lpstr>
      <vt:lpstr>DEFINITION OF ENTREPRENEURIAL ORIENTATION</vt:lpstr>
      <vt:lpstr>ITEMS MEASURING AUTONOMY</vt:lpstr>
      <vt:lpstr>ITEMS MEASURING INNOVATIVENESS (1/2)</vt:lpstr>
      <vt:lpstr>ITEMS MEASURING INNOVATIVENESS (2/2)</vt:lpstr>
      <vt:lpstr>ITEMS MEASURING RISK-TAKING</vt:lpstr>
      <vt:lpstr>ITEMS MEASURING PRO-ACTIVENESS</vt:lpstr>
      <vt:lpstr>ITEMS MEASURING COMPETITIVE AGGRESSIVENESS </vt:lpstr>
      <vt:lpstr>PowerPoint Presentation</vt:lpstr>
      <vt:lpstr>PowerPoint Presentation</vt:lpstr>
      <vt:lpstr>ESTABLISHING INTRAPRENEURSHIP (1/2)</vt:lpstr>
      <vt:lpstr>ESTABLISHING INTRAPRENEURSHIP (2/2)</vt:lpstr>
      <vt:lpstr>INDIVIDUAL EXERCISES (1/2)</vt:lpstr>
      <vt:lpstr>INDIVIDUAL EXERCISES (2/2)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 COMES HERE Day Month Year</dc:title>
  <dc:creator>Mara Boneschans</dc:creator>
  <cp:lastModifiedBy>Windows User</cp:lastModifiedBy>
  <cp:revision>228</cp:revision>
  <cp:lastPrinted>2016-07-04T10:00:00Z</cp:lastPrinted>
  <dcterms:created xsi:type="dcterms:W3CDTF">2016-01-21T09:54:00Z</dcterms:created>
  <dcterms:modified xsi:type="dcterms:W3CDTF">2018-09-02T06:36:11Z</dcterms:modified>
</cp:coreProperties>
</file>