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00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5B2DA-2153-48DB-BCAB-98CE8D4789E7}" type="datetimeFigureOut">
              <a:rPr lang="en-ZA" smtClean="0"/>
              <a:t>2018/10/30</a:t>
            </a:fld>
            <a:endParaRPr lang="en-Z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5A65-35D2-4157-AB21-367FE2D0C855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5B2DA-2153-48DB-BCAB-98CE8D4789E7}" type="datetimeFigureOut">
              <a:rPr lang="en-ZA" smtClean="0"/>
              <a:t>2018/10/30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5A65-35D2-4157-AB21-367FE2D0C85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5B2DA-2153-48DB-BCAB-98CE8D4789E7}" type="datetimeFigureOut">
              <a:rPr lang="en-ZA" smtClean="0"/>
              <a:t>2018/10/30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5A65-35D2-4157-AB21-367FE2D0C85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5B2DA-2153-48DB-BCAB-98CE8D4789E7}" type="datetimeFigureOut">
              <a:rPr lang="en-ZA" smtClean="0"/>
              <a:t>2018/10/30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5A65-35D2-4157-AB21-367FE2D0C85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5B2DA-2153-48DB-BCAB-98CE8D4789E7}" type="datetimeFigureOut">
              <a:rPr lang="en-ZA" smtClean="0"/>
              <a:t>2018/10/30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5A65-35D2-4157-AB21-367FE2D0C855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5B2DA-2153-48DB-BCAB-98CE8D4789E7}" type="datetimeFigureOut">
              <a:rPr lang="en-ZA" smtClean="0"/>
              <a:t>2018/10/30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5A65-35D2-4157-AB21-367FE2D0C85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5B2DA-2153-48DB-BCAB-98CE8D4789E7}" type="datetimeFigureOut">
              <a:rPr lang="en-ZA" smtClean="0"/>
              <a:t>2018/10/30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5A65-35D2-4157-AB21-367FE2D0C85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5B2DA-2153-48DB-BCAB-98CE8D4789E7}" type="datetimeFigureOut">
              <a:rPr lang="en-ZA" smtClean="0"/>
              <a:t>2018/10/30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5A65-35D2-4157-AB21-367FE2D0C85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5B2DA-2153-48DB-BCAB-98CE8D4789E7}" type="datetimeFigureOut">
              <a:rPr lang="en-ZA" smtClean="0"/>
              <a:t>2018/10/30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5A65-35D2-4157-AB21-367FE2D0C85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5B2DA-2153-48DB-BCAB-98CE8D4789E7}" type="datetimeFigureOut">
              <a:rPr lang="en-ZA" smtClean="0"/>
              <a:t>2018/10/30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5A65-35D2-4157-AB21-367FE2D0C855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5B2DA-2153-48DB-BCAB-98CE8D4789E7}" type="datetimeFigureOut">
              <a:rPr lang="en-ZA" smtClean="0"/>
              <a:t>2018/10/30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DC85A65-35D2-4157-AB21-367FE2D0C855}" type="slidenum">
              <a:rPr lang="en-ZA" smtClean="0"/>
              <a:t>‹#›</a:t>
            </a:fld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B5B2DA-2153-48DB-BCAB-98CE8D4789E7}" type="datetimeFigureOut">
              <a:rPr lang="en-ZA" smtClean="0"/>
              <a:t>2018/10/30</a:t>
            </a:fld>
            <a:endParaRPr lang="en-Z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C85A65-35D2-4157-AB21-367FE2D0C855}" type="slidenum">
              <a:rPr lang="en-ZA" smtClean="0"/>
              <a:t>‹#›</a:t>
            </a:fld>
            <a:endParaRPr lang="en-Z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 smtClean="0"/>
              <a:t>The Achievers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 smtClean="0"/>
              <a:t>Question 12-12</a:t>
            </a:r>
          </a:p>
          <a:p>
            <a:r>
              <a:rPr lang="en-ZA" dirty="0" smtClean="0"/>
              <a:t>Page 537</a:t>
            </a:r>
            <a:endParaRPr lang="en-Z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700113"/>
              </p:ext>
            </p:extLst>
          </p:nvPr>
        </p:nvGraphicFramePr>
        <p:xfrm>
          <a:off x="251520" y="3246507"/>
          <a:ext cx="5725160" cy="2468880"/>
        </p:xfrm>
        <a:graphic>
          <a:graphicData uri="http://schemas.openxmlformats.org/drawingml/2006/table">
            <a:tbl>
              <a:tblPr firstRow="1" firstCol="1" bandRow="1"/>
              <a:tblGrid>
                <a:gridCol w="2862580"/>
                <a:gridCol w="286258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 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 No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James Mthimunye 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31 446 140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Jane Salewe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12 716 804 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Lindiwe Shandu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13 109 200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Sibusiso Gwala 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31 242 820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Sifiso Mokoena 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30 662 494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Philip Maduane 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21 249 954 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Thokozile Mathunzi 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23 731 079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William Selumo 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ZA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31 472 249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Standard Costing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Relates to the benchmarks/ standards that a company will set in relationship to the cost and quantity of producing a particular product.</a:t>
            </a:r>
          </a:p>
          <a:p>
            <a:r>
              <a:rPr lang="en-ZA" dirty="0" smtClean="0"/>
              <a:t>Material, Price, KG, litres, tons etc</a:t>
            </a:r>
          </a:p>
          <a:p>
            <a:r>
              <a:rPr lang="en-ZA" dirty="0" smtClean="0"/>
              <a:t>Labour, Rate, hours</a:t>
            </a:r>
          </a:p>
          <a:p>
            <a:r>
              <a:rPr lang="en-ZA" dirty="0" smtClean="0"/>
              <a:t>Variable overheads the particular drive, machine time, labour hours etc </a:t>
            </a:r>
            <a:endParaRPr lang="en-Z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ZA" sz="2400" dirty="0" smtClean="0"/>
              <a:t>1.(a) Material Price and Quantity Variance</a:t>
            </a:r>
          </a:p>
          <a:p>
            <a:pPr>
              <a:buNone/>
            </a:pPr>
            <a:r>
              <a:rPr lang="en-ZA" sz="2400" dirty="0"/>
              <a:t>	</a:t>
            </a:r>
            <a:r>
              <a:rPr lang="en-ZA" sz="2400" dirty="0" smtClean="0"/>
              <a:t>			                   Standard   Actual       Variance</a:t>
            </a:r>
          </a:p>
          <a:p>
            <a:pPr>
              <a:buNone/>
            </a:pPr>
            <a:r>
              <a:rPr lang="en-ZA" sz="2400" dirty="0" smtClean="0"/>
              <a:t>MATERIAL PRICE VARIANCE </a:t>
            </a:r>
          </a:p>
          <a:p>
            <a:pPr lvl="0">
              <a:buClr>
                <a:srgbClr val="0BD0D9"/>
              </a:buClr>
              <a:buNone/>
            </a:pPr>
            <a:r>
              <a:rPr lang="en-ZA" sz="2400" dirty="0">
                <a:solidFill>
                  <a:prstClr val="black"/>
                </a:solidFill>
              </a:rPr>
              <a:t>AQ(AP-SP</a:t>
            </a:r>
            <a:r>
              <a:rPr lang="en-ZA" sz="2400" dirty="0" smtClean="0">
                <a:solidFill>
                  <a:prstClr val="black"/>
                </a:solidFill>
              </a:rPr>
              <a:t>)</a:t>
            </a:r>
            <a:endParaRPr lang="en-ZA" sz="2400" dirty="0" smtClean="0"/>
          </a:p>
          <a:p>
            <a:pPr>
              <a:buNone/>
            </a:pPr>
            <a:r>
              <a:rPr lang="en-ZA" sz="2400" dirty="0" smtClean="0"/>
              <a:t>(12000*R20) 	                               R240000</a:t>
            </a:r>
          </a:p>
          <a:p>
            <a:pPr>
              <a:buNone/>
            </a:pPr>
            <a:r>
              <a:rPr lang="en-ZA" sz="2400" dirty="0" smtClean="0"/>
              <a:t>Actual (given)			                        R225000	     R15000 F</a:t>
            </a:r>
            <a:endParaRPr lang="en-ZA" sz="2400" dirty="0"/>
          </a:p>
          <a:p>
            <a:pPr>
              <a:buNone/>
            </a:pPr>
            <a:endParaRPr lang="en-ZA" sz="2400" dirty="0" smtClean="0"/>
          </a:p>
          <a:p>
            <a:pPr>
              <a:buNone/>
            </a:pPr>
            <a:r>
              <a:rPr lang="en-ZA" sz="2400" dirty="0" smtClean="0"/>
              <a:t>MATERIAL QUANTITY VARIANCE </a:t>
            </a:r>
          </a:p>
          <a:p>
            <a:pPr>
              <a:buNone/>
            </a:pPr>
            <a:r>
              <a:rPr lang="en-ZA" sz="2400" dirty="0" smtClean="0"/>
              <a:t>SP(AQ-SQ)</a:t>
            </a:r>
          </a:p>
          <a:p>
            <a:pPr>
              <a:buNone/>
            </a:pPr>
            <a:r>
              <a:rPr lang="en-ZA" sz="2400" dirty="0" smtClean="0"/>
              <a:t>R20(9500- (3750*[3750*2.5])</a:t>
            </a:r>
          </a:p>
          <a:p>
            <a:pPr>
              <a:buNone/>
            </a:pPr>
            <a:r>
              <a:rPr lang="en-ZA" sz="2400" dirty="0" smtClean="0"/>
              <a:t>R20(9500-9375)</a:t>
            </a:r>
          </a:p>
          <a:p>
            <a:pPr>
              <a:buNone/>
            </a:pPr>
            <a:r>
              <a:rPr lang="en-ZA" sz="2400" dirty="0" smtClean="0"/>
              <a:t>R2500U</a:t>
            </a:r>
          </a:p>
          <a:p>
            <a:pPr>
              <a:buNone/>
            </a:pPr>
            <a:endParaRPr lang="en-ZA" sz="2400" dirty="0" smtClean="0"/>
          </a:p>
          <a:p>
            <a:pPr>
              <a:buNone/>
            </a:pPr>
            <a:r>
              <a:rPr lang="en-ZA" sz="2400" dirty="0" smtClean="0"/>
              <a:t>(b) Yes, the company will save R1.25 per gram on material (225000/12000) = R18.75 per gram</a:t>
            </a:r>
          </a:p>
          <a:p>
            <a:pPr>
              <a:buNone/>
            </a:pPr>
            <a:endParaRPr lang="en-ZA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ZA" sz="2400" dirty="0" smtClean="0"/>
              <a:t>2.(a) Labour rate and affiance </a:t>
            </a:r>
            <a:r>
              <a:rPr lang="en-ZA" sz="2400" dirty="0"/>
              <a:t>v</a:t>
            </a:r>
            <a:r>
              <a:rPr lang="en-ZA" sz="2400" dirty="0" smtClean="0"/>
              <a:t>ariance</a:t>
            </a:r>
          </a:p>
          <a:p>
            <a:pPr>
              <a:buNone/>
            </a:pPr>
            <a:r>
              <a:rPr lang="en-ZA" sz="2400" b="1" dirty="0" smtClean="0"/>
              <a:t>PRICE VARIANCE AH(AR-SR)</a:t>
            </a:r>
          </a:p>
          <a:p>
            <a:pPr>
              <a:buNone/>
            </a:pPr>
            <a:r>
              <a:rPr lang="en-ZA" sz="2400" dirty="0"/>
              <a:t>	</a:t>
            </a:r>
            <a:r>
              <a:rPr lang="en-ZA" sz="2400" dirty="0" smtClean="0"/>
              <a:t>			                   Standard   Actual       Variance</a:t>
            </a:r>
          </a:p>
          <a:p>
            <a:pPr>
              <a:buNone/>
            </a:pPr>
            <a:r>
              <a:rPr lang="en-ZA" sz="2400" dirty="0" smtClean="0"/>
              <a:t>Standard</a:t>
            </a:r>
          </a:p>
          <a:p>
            <a:pPr>
              <a:buNone/>
            </a:pPr>
            <a:r>
              <a:rPr lang="en-ZA" sz="2400" dirty="0" smtClean="0"/>
              <a:t>12.5(3750*1.40 hours) 	                       R65625</a:t>
            </a:r>
          </a:p>
          <a:p>
            <a:pPr>
              <a:buNone/>
            </a:pPr>
            <a:r>
              <a:rPr lang="en-ZA" sz="2400" dirty="0" smtClean="0"/>
              <a:t>Actual</a:t>
            </a:r>
          </a:p>
          <a:p>
            <a:pPr>
              <a:buNone/>
            </a:pPr>
            <a:r>
              <a:rPr lang="en-ZA" sz="2400" dirty="0" smtClean="0"/>
              <a:t>12.00(3750*1.40 hours)                                        R63000             2625F</a:t>
            </a:r>
            <a:endParaRPr lang="en-ZA" sz="2400" dirty="0"/>
          </a:p>
          <a:p>
            <a:pPr>
              <a:buNone/>
            </a:pPr>
            <a:r>
              <a:rPr lang="en-ZA" sz="2400" b="1" dirty="0" smtClean="0"/>
              <a:t>QUANTITY VARIANCE SR(AH-SH)</a:t>
            </a:r>
          </a:p>
          <a:p>
            <a:pPr lvl="0">
              <a:buClr>
                <a:srgbClr val="0BD0D9"/>
              </a:buClr>
              <a:buNone/>
            </a:pPr>
            <a:r>
              <a:rPr lang="en-ZA" sz="2200" dirty="0" smtClean="0">
                <a:solidFill>
                  <a:prstClr val="black"/>
                </a:solidFill>
              </a:rPr>
              <a:t>SR(AH-SH)</a:t>
            </a:r>
            <a:endParaRPr lang="en-ZA" sz="2200" dirty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  <a:buNone/>
            </a:pPr>
            <a:r>
              <a:rPr lang="en-ZA" sz="2200" dirty="0" smtClean="0">
                <a:solidFill>
                  <a:prstClr val="black"/>
                </a:solidFill>
              </a:rPr>
              <a:t>R12.5(3750- [3750*1.40])</a:t>
            </a:r>
            <a:endParaRPr lang="en-ZA" sz="2200" dirty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  <a:buNone/>
            </a:pPr>
            <a:r>
              <a:rPr lang="en-ZA" sz="2200" dirty="0" smtClean="0">
                <a:solidFill>
                  <a:prstClr val="black"/>
                </a:solidFill>
              </a:rPr>
              <a:t>R12.5(3750-5250)</a:t>
            </a:r>
            <a:endParaRPr lang="en-ZA" sz="2200" dirty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  <a:buNone/>
            </a:pPr>
            <a:r>
              <a:rPr lang="en-ZA" sz="2200" dirty="0" smtClean="0">
                <a:solidFill>
                  <a:prstClr val="black"/>
                </a:solidFill>
              </a:rPr>
              <a:t>R18750F</a:t>
            </a:r>
            <a:endParaRPr lang="en-ZA" sz="2200" dirty="0">
              <a:solidFill>
                <a:prstClr val="black"/>
              </a:solidFill>
            </a:endParaRPr>
          </a:p>
          <a:p>
            <a:pPr>
              <a:buNone/>
            </a:pPr>
            <a:endParaRPr lang="en-ZA" sz="2400" b="1" dirty="0" smtClean="0"/>
          </a:p>
          <a:p>
            <a:pPr>
              <a:buNone/>
            </a:pPr>
            <a:r>
              <a:rPr lang="en-ZA" sz="2400" dirty="0" smtClean="0"/>
              <a:t>(b) Yes, the new labour mix resulted in a  0.50 cents saving per hour and 0.40 minutes per unit.</a:t>
            </a:r>
          </a:p>
          <a:p>
            <a:pPr>
              <a:buNone/>
            </a:pPr>
            <a:endParaRPr lang="en-ZA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142</TotalTime>
  <Words>110</Words>
  <Application>Microsoft Office PowerPoint</Application>
  <PresentationFormat>On-screen Show (4:3)</PresentationFormat>
  <Paragraphs>54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Constantia</vt:lpstr>
      <vt:lpstr>Times New Roman</vt:lpstr>
      <vt:lpstr>Wingdings 2</vt:lpstr>
      <vt:lpstr>Flow</vt:lpstr>
      <vt:lpstr>The Achievers</vt:lpstr>
      <vt:lpstr>Standard Costing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Achievers</dc:title>
  <dc:creator>Sifiso A</dc:creator>
  <cp:lastModifiedBy>Windows User</cp:lastModifiedBy>
  <cp:revision>19</cp:revision>
  <cp:lastPrinted>2018-10-17T08:42:17Z</cp:lastPrinted>
  <dcterms:created xsi:type="dcterms:W3CDTF">2018-10-14T14:21:47Z</dcterms:created>
  <dcterms:modified xsi:type="dcterms:W3CDTF">2018-10-30T05:54:19Z</dcterms:modified>
</cp:coreProperties>
</file>