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theme/theme10.xml" ContentType="application/vnd.openxmlformats-officedocument.theme+xml"/>
  <Override PartName="/ppt/slideLayouts/slideLayout20.xml" ContentType="application/vnd.openxmlformats-officedocument.presentationml.slideLayout+xml"/>
  <Override PartName="/ppt/theme/theme11.xml" ContentType="application/vnd.openxmlformats-officedocument.theme+xml"/>
  <Override PartName="/ppt/slideLayouts/slideLayout21.xml" ContentType="application/vnd.openxmlformats-officedocument.presentationml.slideLayout+xml"/>
  <Override PartName="/ppt/theme/theme12.xml" ContentType="application/vnd.openxmlformats-officedocument.theme+xml"/>
  <Override PartName="/ppt/slideLayouts/slideLayout22.xml" ContentType="application/vnd.openxmlformats-officedocument.presentationml.slideLayout+xml"/>
  <Override PartName="/ppt/theme/theme13.xml" ContentType="application/vnd.openxmlformats-officedocument.theme+xml"/>
  <Override PartName="/ppt/slideLayouts/slideLayout23.xml" ContentType="application/vnd.openxmlformats-officedocument.presentationml.slideLayout+xml"/>
  <Override PartName="/ppt/theme/theme14.xml" ContentType="application/vnd.openxmlformats-officedocument.theme+xml"/>
  <Override PartName="/ppt/slideLayouts/slideLayout24.xml" ContentType="application/vnd.openxmlformats-officedocument.presentationml.slideLayout+xml"/>
  <Override PartName="/ppt/theme/theme15.xml" ContentType="application/vnd.openxmlformats-officedocument.theme+xml"/>
  <Override PartName="/ppt/slideLayouts/slideLayout25.xml" ContentType="application/vnd.openxmlformats-officedocument.presentationml.slideLayout+xml"/>
  <Override PartName="/ppt/theme/theme16.xml" ContentType="application/vnd.openxmlformats-officedocument.theme+xml"/>
  <Override PartName="/ppt/slideLayouts/slideLayout26.xml" ContentType="application/vnd.openxmlformats-officedocument.presentationml.slideLayout+xml"/>
  <Override PartName="/ppt/theme/theme17.xml" ContentType="application/vnd.openxmlformats-officedocument.theme+xml"/>
  <Override PartName="/ppt/slideLayouts/slideLayout27.xml" ContentType="application/vnd.openxmlformats-officedocument.presentationml.slideLayout+xml"/>
  <Override PartName="/ppt/theme/theme18.xml" ContentType="application/vnd.openxmlformats-officedocument.theme+xml"/>
  <Override PartName="/ppt/slideLayouts/slideLayout28.xml" ContentType="application/vnd.openxmlformats-officedocument.presentationml.slideLayout+xml"/>
  <Override PartName="/ppt/theme/theme19.xml" ContentType="application/vnd.openxmlformats-officedocument.theme+xml"/>
  <Override PartName="/ppt/slideLayouts/slideLayout29.xml" ContentType="application/vnd.openxmlformats-officedocument.presentationml.slideLayout+xml"/>
  <Override PartName="/ppt/theme/theme20.xml" ContentType="application/vnd.openxmlformats-officedocument.theme+xml"/>
  <Override PartName="/ppt/slideLayouts/slideLayout30.xml" ContentType="application/vnd.openxmlformats-officedocument.presentationml.slideLayout+xml"/>
  <Override PartName="/ppt/theme/theme21.xml" ContentType="application/vnd.openxmlformats-officedocument.theme+xml"/>
  <Override PartName="/ppt/slideLayouts/slideLayout31.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 id="2147483664" r:id="rId3"/>
    <p:sldMasterId id="2147483667" r:id="rId4"/>
    <p:sldMasterId id="2147483668" r:id="rId5"/>
    <p:sldMasterId id="2147483670" r:id="rId6"/>
    <p:sldMasterId id="2147483672" r:id="rId7"/>
    <p:sldMasterId id="2147483674" r:id="rId8"/>
    <p:sldMasterId id="2147483676" r:id="rId9"/>
    <p:sldMasterId id="2147483678" r:id="rId10"/>
    <p:sldMasterId id="2147483680" r:id="rId11"/>
    <p:sldMasterId id="2147483682" r:id="rId12"/>
    <p:sldMasterId id="2147483711" r:id="rId13"/>
    <p:sldMasterId id="2147483713" r:id="rId14"/>
    <p:sldMasterId id="2147483715" r:id="rId15"/>
    <p:sldMasterId id="2147483717" r:id="rId16"/>
    <p:sldMasterId id="2147483719" r:id="rId17"/>
    <p:sldMasterId id="2147483729" r:id="rId18"/>
    <p:sldMasterId id="2147483731" r:id="rId19"/>
    <p:sldMasterId id="2147483733" r:id="rId20"/>
    <p:sldMasterId id="2147483735" r:id="rId21"/>
    <p:sldMasterId id="2147483737" r:id="rId22"/>
  </p:sldMasterIdLst>
  <p:notesMasterIdLst>
    <p:notesMasterId r:id="rId66"/>
  </p:notesMasterIdLst>
  <p:sldIdLst>
    <p:sldId id="256" r:id="rId23"/>
    <p:sldId id="513" r:id="rId24"/>
    <p:sldId id="514" r:id="rId25"/>
    <p:sldId id="516" r:id="rId26"/>
    <p:sldId id="519" r:id="rId27"/>
    <p:sldId id="520" r:id="rId28"/>
    <p:sldId id="521" r:id="rId29"/>
    <p:sldId id="522" r:id="rId30"/>
    <p:sldId id="523" r:id="rId31"/>
    <p:sldId id="525" r:id="rId32"/>
    <p:sldId id="526" r:id="rId33"/>
    <p:sldId id="527" r:id="rId34"/>
    <p:sldId id="528" r:id="rId35"/>
    <p:sldId id="529" r:id="rId36"/>
    <p:sldId id="532" r:id="rId37"/>
    <p:sldId id="534" r:id="rId38"/>
    <p:sldId id="535" r:id="rId39"/>
    <p:sldId id="536" r:id="rId40"/>
    <p:sldId id="558" r:id="rId41"/>
    <p:sldId id="555" r:id="rId42"/>
    <p:sldId id="554" r:id="rId43"/>
    <p:sldId id="553" r:id="rId44"/>
    <p:sldId id="556" r:id="rId45"/>
    <p:sldId id="557" r:id="rId46"/>
    <p:sldId id="559" r:id="rId47"/>
    <p:sldId id="560" r:id="rId48"/>
    <p:sldId id="565" r:id="rId49"/>
    <p:sldId id="566" r:id="rId50"/>
    <p:sldId id="567" r:id="rId51"/>
    <p:sldId id="568" r:id="rId52"/>
    <p:sldId id="569" r:id="rId53"/>
    <p:sldId id="543" r:id="rId54"/>
    <p:sldId id="544" r:id="rId55"/>
    <p:sldId id="545" r:id="rId56"/>
    <p:sldId id="570" r:id="rId57"/>
    <p:sldId id="546" r:id="rId58"/>
    <p:sldId id="547" r:id="rId59"/>
    <p:sldId id="548" r:id="rId60"/>
    <p:sldId id="549" r:id="rId61"/>
    <p:sldId id="572" r:id="rId62"/>
    <p:sldId id="550" r:id="rId63"/>
    <p:sldId id="573" r:id="rId64"/>
    <p:sldId id="571" r:id="rId65"/>
  </p:sldIdLst>
  <p:sldSz cx="9144000" cy="6858000" type="screen4x3"/>
  <p:notesSz cx="6858000" cy="9144000"/>
  <p:defaultTextStyle>
    <a:defPPr>
      <a:defRPr lang="en-ZA"/>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0000"/>
    <a:srgbClr val="CC3300"/>
    <a:srgbClr val="FF3399"/>
    <a:srgbClr val="FFFF00"/>
    <a:srgbClr val="FFFFFF"/>
    <a:srgbClr val="FFFF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0" d="100"/>
          <a:sy n="100" d="100"/>
        </p:scale>
        <p:origin x="14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slide" Target="slides/slide41.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61"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A75EA7-406C-4085-BABD-98B432E87F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E44771C-6093-4E67-AFFB-DE40267D0433}">
      <dgm:prSet/>
      <dgm:spPr/>
      <dgm:t>
        <a:bodyPr/>
        <a:lstStyle/>
        <a:p>
          <a:pPr rtl="0"/>
          <a:r>
            <a:rPr lang="en-US" b="1" dirty="0"/>
            <a:t>Competitor’s strengths and weaknesses</a:t>
          </a:r>
          <a:endParaRPr lang="en-US" dirty="0"/>
        </a:p>
      </dgm:t>
    </dgm:pt>
    <dgm:pt modelId="{D7B62EA1-8165-45EF-BE5D-D523C359698D}" type="parTrans" cxnId="{67F460A4-12D7-4FA1-A87F-74E19276D317}">
      <dgm:prSet/>
      <dgm:spPr/>
      <dgm:t>
        <a:bodyPr/>
        <a:lstStyle/>
        <a:p>
          <a:endParaRPr lang="en-US"/>
        </a:p>
      </dgm:t>
    </dgm:pt>
    <dgm:pt modelId="{6F257A99-BBCA-4360-BCEB-51EC413B43D7}" type="sibTrans" cxnId="{67F460A4-12D7-4FA1-A87F-74E19276D317}">
      <dgm:prSet/>
      <dgm:spPr/>
      <dgm:t>
        <a:bodyPr/>
        <a:lstStyle/>
        <a:p>
          <a:endParaRPr lang="en-US"/>
        </a:p>
      </dgm:t>
    </dgm:pt>
    <dgm:pt modelId="{BFF290D5-8FDA-409E-9B1C-61F71C7184A5}">
      <dgm:prSet/>
      <dgm:spPr/>
      <dgm:t>
        <a:bodyPr/>
        <a:lstStyle/>
        <a:p>
          <a:pPr rtl="0"/>
          <a:r>
            <a:rPr lang="en-US" b="1" dirty="0"/>
            <a:t>What can our competitors do?  </a:t>
          </a:r>
        </a:p>
      </dgm:t>
    </dgm:pt>
    <dgm:pt modelId="{A58D74A5-692E-47E0-9AF4-CE07B529F3BE}" type="parTrans" cxnId="{39A3A781-B335-43CD-B32F-33068B1DA598}">
      <dgm:prSet/>
      <dgm:spPr/>
      <dgm:t>
        <a:bodyPr/>
        <a:lstStyle/>
        <a:p>
          <a:endParaRPr lang="en-US"/>
        </a:p>
      </dgm:t>
    </dgm:pt>
    <dgm:pt modelId="{94211BA3-9DAA-4D94-9F26-1EA920584D61}" type="sibTrans" cxnId="{39A3A781-B335-43CD-B32F-33068B1DA598}">
      <dgm:prSet/>
      <dgm:spPr/>
      <dgm:t>
        <a:bodyPr/>
        <a:lstStyle/>
        <a:p>
          <a:endParaRPr lang="en-US"/>
        </a:p>
      </dgm:t>
    </dgm:pt>
    <dgm:pt modelId="{E6D35295-9163-4DFA-9FF8-B43B1AE2E547}">
      <dgm:prSet/>
      <dgm:spPr/>
      <dgm:t>
        <a:bodyPr/>
        <a:lstStyle/>
        <a:p>
          <a:pPr rtl="0"/>
          <a:r>
            <a:rPr lang="en-US" b="1" dirty="0"/>
            <a:t>Benchmarking</a:t>
          </a:r>
        </a:p>
      </dgm:t>
    </dgm:pt>
    <dgm:pt modelId="{47C66CB3-AED6-415B-9501-4821889DB465}" type="parTrans" cxnId="{52298731-DB3D-41C0-AA44-2DD8C3A1208B}">
      <dgm:prSet/>
      <dgm:spPr/>
      <dgm:t>
        <a:bodyPr/>
        <a:lstStyle/>
        <a:p>
          <a:endParaRPr lang="en-US"/>
        </a:p>
      </dgm:t>
    </dgm:pt>
    <dgm:pt modelId="{FE464412-A242-47E1-9729-B77CF6B676D0}" type="sibTrans" cxnId="{52298731-DB3D-41C0-AA44-2DD8C3A1208B}">
      <dgm:prSet/>
      <dgm:spPr/>
      <dgm:t>
        <a:bodyPr/>
        <a:lstStyle/>
        <a:p>
          <a:endParaRPr lang="en-US"/>
        </a:p>
      </dgm:t>
    </dgm:pt>
    <dgm:pt modelId="{B7888716-E568-49D7-A95C-9FFAD20DDC49}">
      <dgm:prSet/>
      <dgm:spPr/>
      <dgm:t>
        <a:bodyPr/>
        <a:lstStyle/>
        <a:p>
          <a:pPr rtl="0"/>
          <a:r>
            <a:rPr lang="en-US" b="1" dirty="0"/>
            <a:t>Estimating competitor’s reactions</a:t>
          </a:r>
        </a:p>
      </dgm:t>
    </dgm:pt>
    <dgm:pt modelId="{B7F3B0D2-B43C-4CC9-BA20-E64097356131}" type="parTrans" cxnId="{BA128B45-EA8A-4091-9995-4F3BCE1016E2}">
      <dgm:prSet/>
      <dgm:spPr/>
      <dgm:t>
        <a:bodyPr/>
        <a:lstStyle/>
        <a:p>
          <a:endParaRPr lang="en-US"/>
        </a:p>
      </dgm:t>
    </dgm:pt>
    <dgm:pt modelId="{30469255-AAAD-4B14-A650-03E4071AA9B9}" type="sibTrans" cxnId="{BA128B45-EA8A-4091-9995-4F3BCE1016E2}">
      <dgm:prSet/>
      <dgm:spPr/>
      <dgm:t>
        <a:bodyPr/>
        <a:lstStyle/>
        <a:p>
          <a:endParaRPr lang="en-US"/>
        </a:p>
      </dgm:t>
    </dgm:pt>
    <dgm:pt modelId="{744BFCF1-53B8-43F9-AAFF-BA75AD8141FC}">
      <dgm:prSet/>
      <dgm:spPr/>
      <dgm:t>
        <a:bodyPr/>
        <a:lstStyle/>
        <a:p>
          <a:pPr rtl="0"/>
          <a:r>
            <a:rPr lang="en-US" b="1" dirty="0"/>
            <a:t>What will our competitors do?</a:t>
          </a:r>
        </a:p>
      </dgm:t>
    </dgm:pt>
    <dgm:pt modelId="{C94E1AA7-531C-4C1E-B473-13E55223164F}" type="parTrans" cxnId="{5BDB668B-822F-457D-B79F-BD64066B240E}">
      <dgm:prSet/>
      <dgm:spPr/>
      <dgm:t>
        <a:bodyPr/>
        <a:lstStyle/>
        <a:p>
          <a:endParaRPr lang="en-US"/>
        </a:p>
      </dgm:t>
    </dgm:pt>
    <dgm:pt modelId="{0DB86CD0-7AB6-431E-AE62-E37C4336FC40}" type="sibTrans" cxnId="{5BDB668B-822F-457D-B79F-BD64066B240E}">
      <dgm:prSet/>
      <dgm:spPr/>
      <dgm:t>
        <a:bodyPr/>
        <a:lstStyle/>
        <a:p>
          <a:endParaRPr lang="en-US"/>
        </a:p>
      </dgm:t>
    </dgm:pt>
    <dgm:pt modelId="{6A4F8747-6BE3-4B4A-B26D-1998630A2271}" type="pres">
      <dgm:prSet presAssocID="{8EA75EA7-406C-4085-BABD-98B432E87FB1}" presName="Name0" presStyleCnt="0">
        <dgm:presLayoutVars>
          <dgm:dir/>
          <dgm:animLvl val="lvl"/>
          <dgm:resizeHandles val="exact"/>
        </dgm:presLayoutVars>
      </dgm:prSet>
      <dgm:spPr/>
    </dgm:pt>
    <dgm:pt modelId="{A4332BA9-C5FA-4185-A925-FCC52EF3BF17}" type="pres">
      <dgm:prSet presAssocID="{8E44771C-6093-4E67-AFFB-DE40267D0433}" presName="composite" presStyleCnt="0"/>
      <dgm:spPr/>
    </dgm:pt>
    <dgm:pt modelId="{3CED5223-2955-4DF4-9E2C-DBB2A02C5581}" type="pres">
      <dgm:prSet presAssocID="{8E44771C-6093-4E67-AFFB-DE40267D0433}" presName="parTx" presStyleLbl="alignNode1" presStyleIdx="0" presStyleCnt="2" custLinFactNeighborX="-39390" custLinFactNeighborY="-4789">
        <dgm:presLayoutVars>
          <dgm:chMax val="0"/>
          <dgm:chPref val="0"/>
          <dgm:bulletEnabled val="1"/>
        </dgm:presLayoutVars>
      </dgm:prSet>
      <dgm:spPr/>
    </dgm:pt>
    <dgm:pt modelId="{7AEF77EF-3ADC-4D62-8060-E9E11E6F7E71}" type="pres">
      <dgm:prSet presAssocID="{8E44771C-6093-4E67-AFFB-DE40267D0433}" presName="desTx" presStyleLbl="alignAccFollowNode1" presStyleIdx="0" presStyleCnt="2" custScaleX="53640" custScaleY="66959" custLinFactNeighborX="-15808" custLinFactNeighborY="4103">
        <dgm:presLayoutVars>
          <dgm:bulletEnabled val="1"/>
        </dgm:presLayoutVars>
      </dgm:prSet>
      <dgm:spPr/>
    </dgm:pt>
    <dgm:pt modelId="{8CC33846-219F-497A-B419-FC9F39B1A109}" type="pres">
      <dgm:prSet presAssocID="{6F257A99-BBCA-4360-BCEB-51EC413B43D7}" presName="space" presStyleCnt="0"/>
      <dgm:spPr/>
    </dgm:pt>
    <dgm:pt modelId="{24E141A1-74EB-4163-B76E-162EDE78A839}" type="pres">
      <dgm:prSet presAssocID="{B7888716-E568-49D7-A95C-9FFAD20DDC49}" presName="composite" presStyleCnt="0"/>
      <dgm:spPr/>
    </dgm:pt>
    <dgm:pt modelId="{C56E51A0-25BF-4F8A-9C2D-ED5013ECA592}" type="pres">
      <dgm:prSet presAssocID="{B7888716-E568-49D7-A95C-9FFAD20DDC49}" presName="parTx" presStyleLbl="alignNode1" presStyleIdx="1" presStyleCnt="2" custLinFactNeighborY="-12140">
        <dgm:presLayoutVars>
          <dgm:chMax val="0"/>
          <dgm:chPref val="0"/>
          <dgm:bulletEnabled val="1"/>
        </dgm:presLayoutVars>
      </dgm:prSet>
      <dgm:spPr/>
    </dgm:pt>
    <dgm:pt modelId="{CFFCD4AB-A6C4-4614-A25B-7A0EA0E09F1A}" type="pres">
      <dgm:prSet presAssocID="{B7888716-E568-49D7-A95C-9FFAD20DDC49}" presName="desTx" presStyleLbl="alignAccFollowNode1" presStyleIdx="1" presStyleCnt="2" custScaleX="56104" custScaleY="49594" custLinFactNeighborX="10377" custLinFactNeighborY="-15832">
        <dgm:presLayoutVars>
          <dgm:bulletEnabled val="1"/>
        </dgm:presLayoutVars>
      </dgm:prSet>
      <dgm:spPr/>
    </dgm:pt>
  </dgm:ptLst>
  <dgm:cxnLst>
    <dgm:cxn modelId="{112C921F-F014-44A3-9BC5-7526A2E160C1}" type="presOf" srcId="{BFF290D5-8FDA-409E-9B1C-61F71C7184A5}" destId="{7AEF77EF-3ADC-4D62-8060-E9E11E6F7E71}" srcOrd="0" destOrd="0" presId="urn:microsoft.com/office/officeart/2005/8/layout/hList1"/>
    <dgm:cxn modelId="{52298731-DB3D-41C0-AA44-2DD8C3A1208B}" srcId="{8E44771C-6093-4E67-AFFB-DE40267D0433}" destId="{E6D35295-9163-4DFA-9FF8-B43B1AE2E547}" srcOrd="1" destOrd="0" parTransId="{47C66CB3-AED6-415B-9501-4821889DB465}" sibTransId="{FE464412-A242-47E1-9729-B77CF6B676D0}"/>
    <dgm:cxn modelId="{8EE35C5E-AEE2-4ABD-8F04-25309F3E0ABE}" type="presOf" srcId="{744BFCF1-53B8-43F9-AAFF-BA75AD8141FC}" destId="{CFFCD4AB-A6C4-4614-A25B-7A0EA0E09F1A}" srcOrd="0" destOrd="0" presId="urn:microsoft.com/office/officeart/2005/8/layout/hList1"/>
    <dgm:cxn modelId="{BA128B45-EA8A-4091-9995-4F3BCE1016E2}" srcId="{8EA75EA7-406C-4085-BABD-98B432E87FB1}" destId="{B7888716-E568-49D7-A95C-9FFAD20DDC49}" srcOrd="1" destOrd="0" parTransId="{B7F3B0D2-B43C-4CC9-BA20-E64097356131}" sibTransId="{30469255-AAAD-4B14-A650-03E4071AA9B9}"/>
    <dgm:cxn modelId="{39A3A781-B335-43CD-B32F-33068B1DA598}" srcId="{8E44771C-6093-4E67-AFFB-DE40267D0433}" destId="{BFF290D5-8FDA-409E-9B1C-61F71C7184A5}" srcOrd="0" destOrd="0" parTransId="{A58D74A5-692E-47E0-9AF4-CE07B529F3BE}" sibTransId="{94211BA3-9DAA-4D94-9F26-1EA920584D61}"/>
    <dgm:cxn modelId="{5BDB668B-822F-457D-B79F-BD64066B240E}" srcId="{B7888716-E568-49D7-A95C-9FFAD20DDC49}" destId="{744BFCF1-53B8-43F9-AAFF-BA75AD8141FC}" srcOrd="0" destOrd="0" parTransId="{C94E1AA7-531C-4C1E-B473-13E55223164F}" sibTransId="{0DB86CD0-7AB6-431E-AE62-E37C4336FC40}"/>
    <dgm:cxn modelId="{EC2122A0-928C-4333-B4F7-584308F92758}" type="presOf" srcId="{8EA75EA7-406C-4085-BABD-98B432E87FB1}" destId="{6A4F8747-6BE3-4B4A-B26D-1998630A2271}" srcOrd="0" destOrd="0" presId="urn:microsoft.com/office/officeart/2005/8/layout/hList1"/>
    <dgm:cxn modelId="{67F460A4-12D7-4FA1-A87F-74E19276D317}" srcId="{8EA75EA7-406C-4085-BABD-98B432E87FB1}" destId="{8E44771C-6093-4E67-AFFB-DE40267D0433}" srcOrd="0" destOrd="0" parTransId="{D7B62EA1-8165-45EF-BE5D-D523C359698D}" sibTransId="{6F257A99-BBCA-4360-BCEB-51EC413B43D7}"/>
    <dgm:cxn modelId="{B0039DBA-C071-446D-AE0E-6A9B9C416D6A}" type="presOf" srcId="{8E44771C-6093-4E67-AFFB-DE40267D0433}" destId="{3CED5223-2955-4DF4-9E2C-DBB2A02C5581}" srcOrd="0" destOrd="0" presId="urn:microsoft.com/office/officeart/2005/8/layout/hList1"/>
    <dgm:cxn modelId="{F5E1A5C4-CC19-4A68-BEF4-9B9A40603676}" type="presOf" srcId="{B7888716-E568-49D7-A95C-9FFAD20DDC49}" destId="{C56E51A0-25BF-4F8A-9C2D-ED5013ECA592}" srcOrd="0" destOrd="0" presId="urn:microsoft.com/office/officeart/2005/8/layout/hList1"/>
    <dgm:cxn modelId="{2D2E13FB-12FC-4B47-972A-78E2C26A3782}" type="presOf" srcId="{E6D35295-9163-4DFA-9FF8-B43B1AE2E547}" destId="{7AEF77EF-3ADC-4D62-8060-E9E11E6F7E71}" srcOrd="0" destOrd="1" presId="urn:microsoft.com/office/officeart/2005/8/layout/hList1"/>
    <dgm:cxn modelId="{9E6C1F0D-994E-44CA-81DF-84C9F9B5E951}" type="presParOf" srcId="{6A4F8747-6BE3-4B4A-B26D-1998630A2271}" destId="{A4332BA9-C5FA-4185-A925-FCC52EF3BF17}" srcOrd="0" destOrd="0" presId="urn:microsoft.com/office/officeart/2005/8/layout/hList1"/>
    <dgm:cxn modelId="{D31A0D08-8558-453C-8E78-D8CFDD929C0D}" type="presParOf" srcId="{A4332BA9-C5FA-4185-A925-FCC52EF3BF17}" destId="{3CED5223-2955-4DF4-9E2C-DBB2A02C5581}" srcOrd="0" destOrd="0" presId="urn:microsoft.com/office/officeart/2005/8/layout/hList1"/>
    <dgm:cxn modelId="{8A9D425C-2D3D-445B-8CF2-54BE483CF16F}" type="presParOf" srcId="{A4332BA9-C5FA-4185-A925-FCC52EF3BF17}" destId="{7AEF77EF-3ADC-4D62-8060-E9E11E6F7E71}" srcOrd="1" destOrd="0" presId="urn:microsoft.com/office/officeart/2005/8/layout/hList1"/>
    <dgm:cxn modelId="{1830E212-EEAB-4CC7-9AC2-537AA2EB8E63}" type="presParOf" srcId="{6A4F8747-6BE3-4B4A-B26D-1998630A2271}" destId="{8CC33846-219F-497A-B419-FC9F39B1A109}" srcOrd="1" destOrd="0" presId="urn:microsoft.com/office/officeart/2005/8/layout/hList1"/>
    <dgm:cxn modelId="{D1A1B56D-6AFF-41C8-8254-8D1E153BBF1B}" type="presParOf" srcId="{6A4F8747-6BE3-4B4A-B26D-1998630A2271}" destId="{24E141A1-74EB-4163-B76E-162EDE78A839}" srcOrd="2" destOrd="0" presId="urn:microsoft.com/office/officeart/2005/8/layout/hList1"/>
    <dgm:cxn modelId="{5AC8C412-3765-48F9-8C6B-D414147B0B5A}" type="presParOf" srcId="{24E141A1-74EB-4163-B76E-162EDE78A839}" destId="{C56E51A0-25BF-4F8A-9C2D-ED5013ECA592}" srcOrd="0" destOrd="0" presId="urn:microsoft.com/office/officeart/2005/8/layout/hList1"/>
    <dgm:cxn modelId="{E988922E-20AD-452E-BA34-9992621C104B}" type="presParOf" srcId="{24E141A1-74EB-4163-B76E-162EDE78A839}" destId="{CFFCD4AB-A6C4-4614-A25B-7A0EA0E09F1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F7ED49-A1F1-4854-9AF0-75E68A3F413E}" type="doc">
      <dgm:prSet loTypeId="urn:microsoft.com/office/officeart/2005/8/layout/default#3" loCatId="list" qsTypeId="urn:microsoft.com/office/officeart/2005/8/quickstyle/simple1" qsCatId="simple" csTypeId="urn:microsoft.com/office/officeart/2005/8/colors/colorful1#3" csCatId="colorful" phldr="1"/>
      <dgm:spPr/>
      <dgm:t>
        <a:bodyPr/>
        <a:lstStyle/>
        <a:p>
          <a:endParaRPr lang="en-US"/>
        </a:p>
      </dgm:t>
    </dgm:pt>
    <dgm:pt modelId="{9157B8E5-28AC-436C-883B-77C238ED6ACA}">
      <dgm:prSet phldrT="[Text]"/>
      <dgm:spPr/>
      <dgm:t>
        <a:bodyPr/>
        <a:lstStyle/>
        <a:p>
          <a:r>
            <a:rPr lang="en-US" dirty="0"/>
            <a:t>Overall cost leadership</a:t>
          </a:r>
        </a:p>
      </dgm:t>
    </dgm:pt>
    <dgm:pt modelId="{E3209A67-A253-48B7-A0C4-EB9747038923}" type="parTrans" cxnId="{25EB5AD6-87EF-42DD-9A91-30E48D151063}">
      <dgm:prSet/>
      <dgm:spPr/>
      <dgm:t>
        <a:bodyPr/>
        <a:lstStyle/>
        <a:p>
          <a:endParaRPr lang="en-US"/>
        </a:p>
      </dgm:t>
    </dgm:pt>
    <dgm:pt modelId="{341F0F86-449E-47D7-995E-000AF3CBCC65}" type="sibTrans" cxnId="{25EB5AD6-87EF-42DD-9A91-30E48D151063}">
      <dgm:prSet/>
      <dgm:spPr/>
      <dgm:t>
        <a:bodyPr/>
        <a:lstStyle/>
        <a:p>
          <a:endParaRPr lang="en-US"/>
        </a:p>
      </dgm:t>
    </dgm:pt>
    <dgm:pt modelId="{D8253275-D972-472D-A111-B3AD896F6B7A}">
      <dgm:prSet/>
      <dgm:spPr/>
      <dgm:t>
        <a:bodyPr/>
        <a:lstStyle/>
        <a:p>
          <a:r>
            <a:rPr lang="en-US"/>
            <a:t>Differentiation</a:t>
          </a:r>
          <a:endParaRPr lang="en-US" dirty="0"/>
        </a:p>
      </dgm:t>
    </dgm:pt>
    <dgm:pt modelId="{7D08C307-B5BD-4C51-9FD5-487FC4AE0414}" type="parTrans" cxnId="{C37D66E5-1BEA-4AC2-BE61-D0EEADA1DA41}">
      <dgm:prSet/>
      <dgm:spPr/>
      <dgm:t>
        <a:bodyPr/>
        <a:lstStyle/>
        <a:p>
          <a:endParaRPr lang="en-US"/>
        </a:p>
      </dgm:t>
    </dgm:pt>
    <dgm:pt modelId="{C6422029-7097-4A0C-8170-F4F2E3A4289F}" type="sibTrans" cxnId="{C37D66E5-1BEA-4AC2-BE61-D0EEADA1DA41}">
      <dgm:prSet/>
      <dgm:spPr/>
      <dgm:t>
        <a:bodyPr/>
        <a:lstStyle/>
        <a:p>
          <a:endParaRPr lang="en-US"/>
        </a:p>
      </dgm:t>
    </dgm:pt>
    <dgm:pt modelId="{A06267A3-1F39-4F34-9BA4-2C4F20D90ACF}">
      <dgm:prSet/>
      <dgm:spPr/>
      <dgm:t>
        <a:bodyPr/>
        <a:lstStyle/>
        <a:p>
          <a:r>
            <a:rPr lang="en-US"/>
            <a:t>Focus</a:t>
          </a:r>
          <a:endParaRPr lang="en-US" dirty="0"/>
        </a:p>
      </dgm:t>
    </dgm:pt>
    <dgm:pt modelId="{4F4816D4-7848-4FF5-802A-4C5C35B91068}" type="parTrans" cxnId="{240E1EEA-EADD-4C84-B303-27013E2D7FCD}">
      <dgm:prSet/>
      <dgm:spPr/>
      <dgm:t>
        <a:bodyPr/>
        <a:lstStyle/>
        <a:p>
          <a:endParaRPr lang="en-US"/>
        </a:p>
      </dgm:t>
    </dgm:pt>
    <dgm:pt modelId="{F666DD85-6F0B-4136-99E2-B458340837FF}" type="sibTrans" cxnId="{240E1EEA-EADD-4C84-B303-27013E2D7FCD}">
      <dgm:prSet/>
      <dgm:spPr/>
      <dgm:t>
        <a:bodyPr/>
        <a:lstStyle/>
        <a:p>
          <a:endParaRPr lang="en-US"/>
        </a:p>
      </dgm:t>
    </dgm:pt>
    <dgm:pt modelId="{A669A0BD-6163-460E-9E81-489E171BE42D}">
      <dgm:prSet/>
      <dgm:spPr/>
      <dgm:t>
        <a:bodyPr/>
        <a:lstStyle/>
        <a:p>
          <a:r>
            <a:rPr lang="en-US"/>
            <a:t>Middle of the road</a:t>
          </a:r>
          <a:endParaRPr lang="en-US" dirty="0"/>
        </a:p>
      </dgm:t>
    </dgm:pt>
    <dgm:pt modelId="{8C901870-A5BE-4DFF-8459-D20074A5724B}" type="parTrans" cxnId="{E7CFB100-66DD-4CBF-9E26-AB1C4FDA0AA5}">
      <dgm:prSet/>
      <dgm:spPr/>
      <dgm:t>
        <a:bodyPr/>
        <a:lstStyle/>
        <a:p>
          <a:endParaRPr lang="en-US"/>
        </a:p>
      </dgm:t>
    </dgm:pt>
    <dgm:pt modelId="{7C3BBE7E-E752-4368-A339-08DE365FDE7B}" type="sibTrans" cxnId="{E7CFB100-66DD-4CBF-9E26-AB1C4FDA0AA5}">
      <dgm:prSet/>
      <dgm:spPr/>
      <dgm:t>
        <a:bodyPr/>
        <a:lstStyle/>
        <a:p>
          <a:endParaRPr lang="en-US"/>
        </a:p>
      </dgm:t>
    </dgm:pt>
    <dgm:pt modelId="{456EAFD1-645A-4D7F-89EC-C7055A6BD266}" type="pres">
      <dgm:prSet presAssocID="{65F7ED49-A1F1-4854-9AF0-75E68A3F413E}" presName="diagram" presStyleCnt="0">
        <dgm:presLayoutVars>
          <dgm:dir/>
          <dgm:resizeHandles val="exact"/>
        </dgm:presLayoutVars>
      </dgm:prSet>
      <dgm:spPr/>
    </dgm:pt>
    <dgm:pt modelId="{B5A6BF5A-8578-4959-A0C3-6D4D7A108880}" type="pres">
      <dgm:prSet presAssocID="{9157B8E5-28AC-436C-883B-77C238ED6ACA}" presName="node" presStyleLbl="node1" presStyleIdx="0" presStyleCnt="4">
        <dgm:presLayoutVars>
          <dgm:bulletEnabled val="1"/>
        </dgm:presLayoutVars>
      </dgm:prSet>
      <dgm:spPr/>
    </dgm:pt>
    <dgm:pt modelId="{1185FCF9-6D89-43E5-976D-D5E933941FFD}" type="pres">
      <dgm:prSet presAssocID="{341F0F86-449E-47D7-995E-000AF3CBCC65}" presName="sibTrans" presStyleCnt="0"/>
      <dgm:spPr/>
    </dgm:pt>
    <dgm:pt modelId="{DBEA49EC-2CCF-4766-9E12-73C8C757AF75}" type="pres">
      <dgm:prSet presAssocID="{D8253275-D972-472D-A111-B3AD896F6B7A}" presName="node" presStyleLbl="node1" presStyleIdx="1" presStyleCnt="4">
        <dgm:presLayoutVars>
          <dgm:bulletEnabled val="1"/>
        </dgm:presLayoutVars>
      </dgm:prSet>
      <dgm:spPr/>
    </dgm:pt>
    <dgm:pt modelId="{10CB59A9-AD76-4B40-94A0-C1BF7E72970D}" type="pres">
      <dgm:prSet presAssocID="{C6422029-7097-4A0C-8170-F4F2E3A4289F}" presName="sibTrans" presStyleCnt="0"/>
      <dgm:spPr/>
    </dgm:pt>
    <dgm:pt modelId="{F7593E33-8E9D-4A90-B2DE-8A8D74C921CD}" type="pres">
      <dgm:prSet presAssocID="{A06267A3-1F39-4F34-9BA4-2C4F20D90ACF}" presName="node" presStyleLbl="node1" presStyleIdx="2" presStyleCnt="4">
        <dgm:presLayoutVars>
          <dgm:bulletEnabled val="1"/>
        </dgm:presLayoutVars>
      </dgm:prSet>
      <dgm:spPr/>
    </dgm:pt>
    <dgm:pt modelId="{698A389A-EFE7-4B06-8BC9-8EA649CA50D3}" type="pres">
      <dgm:prSet presAssocID="{F666DD85-6F0B-4136-99E2-B458340837FF}" presName="sibTrans" presStyleCnt="0"/>
      <dgm:spPr/>
    </dgm:pt>
    <dgm:pt modelId="{C5C77944-2B64-4456-9136-400FDDBFC1B6}" type="pres">
      <dgm:prSet presAssocID="{A669A0BD-6163-460E-9E81-489E171BE42D}" presName="node" presStyleLbl="node1" presStyleIdx="3" presStyleCnt="4">
        <dgm:presLayoutVars>
          <dgm:bulletEnabled val="1"/>
        </dgm:presLayoutVars>
      </dgm:prSet>
      <dgm:spPr/>
    </dgm:pt>
  </dgm:ptLst>
  <dgm:cxnLst>
    <dgm:cxn modelId="{E7CFB100-66DD-4CBF-9E26-AB1C4FDA0AA5}" srcId="{65F7ED49-A1F1-4854-9AF0-75E68A3F413E}" destId="{A669A0BD-6163-460E-9E81-489E171BE42D}" srcOrd="3" destOrd="0" parTransId="{8C901870-A5BE-4DFF-8459-D20074A5724B}" sibTransId="{7C3BBE7E-E752-4368-A339-08DE365FDE7B}"/>
    <dgm:cxn modelId="{52C2B40F-C0D7-4A06-9796-B12A59F285AA}" type="presOf" srcId="{D8253275-D972-472D-A111-B3AD896F6B7A}" destId="{DBEA49EC-2CCF-4766-9E12-73C8C757AF75}" srcOrd="0" destOrd="0" presId="urn:microsoft.com/office/officeart/2005/8/layout/default#3"/>
    <dgm:cxn modelId="{5BA75567-9E8D-45B4-8172-91D8DE2A69B1}" type="presOf" srcId="{A669A0BD-6163-460E-9E81-489E171BE42D}" destId="{C5C77944-2B64-4456-9136-400FDDBFC1B6}" srcOrd="0" destOrd="0" presId="urn:microsoft.com/office/officeart/2005/8/layout/default#3"/>
    <dgm:cxn modelId="{A39E5690-65EA-4F71-80BE-306AD877874C}" type="presOf" srcId="{A06267A3-1F39-4F34-9BA4-2C4F20D90ACF}" destId="{F7593E33-8E9D-4A90-B2DE-8A8D74C921CD}" srcOrd="0" destOrd="0" presId="urn:microsoft.com/office/officeart/2005/8/layout/default#3"/>
    <dgm:cxn modelId="{B48FFAA8-68A7-4C52-A483-C5CD29B7C0DC}" type="presOf" srcId="{9157B8E5-28AC-436C-883B-77C238ED6ACA}" destId="{B5A6BF5A-8578-4959-A0C3-6D4D7A108880}" srcOrd="0" destOrd="0" presId="urn:microsoft.com/office/officeart/2005/8/layout/default#3"/>
    <dgm:cxn modelId="{25EB5AD6-87EF-42DD-9A91-30E48D151063}" srcId="{65F7ED49-A1F1-4854-9AF0-75E68A3F413E}" destId="{9157B8E5-28AC-436C-883B-77C238ED6ACA}" srcOrd="0" destOrd="0" parTransId="{E3209A67-A253-48B7-A0C4-EB9747038923}" sibTransId="{341F0F86-449E-47D7-995E-000AF3CBCC65}"/>
    <dgm:cxn modelId="{C37D66E5-1BEA-4AC2-BE61-D0EEADA1DA41}" srcId="{65F7ED49-A1F1-4854-9AF0-75E68A3F413E}" destId="{D8253275-D972-472D-A111-B3AD896F6B7A}" srcOrd="1" destOrd="0" parTransId="{7D08C307-B5BD-4C51-9FD5-487FC4AE0414}" sibTransId="{C6422029-7097-4A0C-8170-F4F2E3A4289F}"/>
    <dgm:cxn modelId="{240E1EEA-EADD-4C84-B303-27013E2D7FCD}" srcId="{65F7ED49-A1F1-4854-9AF0-75E68A3F413E}" destId="{A06267A3-1F39-4F34-9BA4-2C4F20D90ACF}" srcOrd="2" destOrd="0" parTransId="{4F4816D4-7848-4FF5-802A-4C5C35B91068}" sibTransId="{F666DD85-6F0B-4136-99E2-B458340837FF}"/>
    <dgm:cxn modelId="{C6D6D6ED-EE3C-4FB7-895A-CFD03C025328}" type="presOf" srcId="{65F7ED49-A1F1-4854-9AF0-75E68A3F413E}" destId="{456EAFD1-645A-4D7F-89EC-C7055A6BD266}" srcOrd="0" destOrd="0" presId="urn:microsoft.com/office/officeart/2005/8/layout/default#3"/>
    <dgm:cxn modelId="{EDF515E2-B4FC-4A43-9423-C4AE8487724C}" type="presParOf" srcId="{456EAFD1-645A-4D7F-89EC-C7055A6BD266}" destId="{B5A6BF5A-8578-4959-A0C3-6D4D7A108880}" srcOrd="0" destOrd="0" presId="urn:microsoft.com/office/officeart/2005/8/layout/default#3"/>
    <dgm:cxn modelId="{A33EB062-104D-48E4-8528-509A837164DC}" type="presParOf" srcId="{456EAFD1-645A-4D7F-89EC-C7055A6BD266}" destId="{1185FCF9-6D89-43E5-976D-D5E933941FFD}" srcOrd="1" destOrd="0" presId="urn:microsoft.com/office/officeart/2005/8/layout/default#3"/>
    <dgm:cxn modelId="{FA4FCD0D-1862-4000-8433-8721CDC78D25}" type="presParOf" srcId="{456EAFD1-645A-4D7F-89EC-C7055A6BD266}" destId="{DBEA49EC-2CCF-4766-9E12-73C8C757AF75}" srcOrd="2" destOrd="0" presId="urn:microsoft.com/office/officeart/2005/8/layout/default#3"/>
    <dgm:cxn modelId="{7EC13912-3F31-4AB6-94E4-13B17A579F93}" type="presParOf" srcId="{456EAFD1-645A-4D7F-89EC-C7055A6BD266}" destId="{10CB59A9-AD76-4B40-94A0-C1BF7E72970D}" srcOrd="3" destOrd="0" presId="urn:microsoft.com/office/officeart/2005/8/layout/default#3"/>
    <dgm:cxn modelId="{32AB9366-F1EB-47E4-B55D-92D02D60DA1B}" type="presParOf" srcId="{456EAFD1-645A-4D7F-89EC-C7055A6BD266}" destId="{F7593E33-8E9D-4A90-B2DE-8A8D74C921CD}" srcOrd="4" destOrd="0" presId="urn:microsoft.com/office/officeart/2005/8/layout/default#3"/>
    <dgm:cxn modelId="{E9EA2601-32CC-4A12-B53A-E053A7EE5C21}" type="presParOf" srcId="{456EAFD1-645A-4D7F-89EC-C7055A6BD266}" destId="{698A389A-EFE7-4B06-8BC9-8EA649CA50D3}" srcOrd="5" destOrd="0" presId="urn:microsoft.com/office/officeart/2005/8/layout/default#3"/>
    <dgm:cxn modelId="{B4143924-388F-4B92-9288-44DDED26A210}" type="presParOf" srcId="{456EAFD1-645A-4D7F-89EC-C7055A6BD266}" destId="{C5C77944-2B64-4456-9136-400FDDBFC1B6}" srcOrd="6"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2AFA68-D546-4777-8CC5-4A1BBB963783}" type="doc">
      <dgm:prSet loTypeId="urn:microsoft.com/office/officeart/2005/8/layout/default#4" loCatId="list" qsTypeId="urn:microsoft.com/office/officeart/2005/8/quickstyle/simple1" qsCatId="simple" csTypeId="urn:microsoft.com/office/officeart/2005/8/colors/colorful1#4" csCatId="colorful"/>
      <dgm:spPr/>
      <dgm:t>
        <a:bodyPr/>
        <a:lstStyle/>
        <a:p>
          <a:endParaRPr lang="en-US"/>
        </a:p>
      </dgm:t>
    </dgm:pt>
    <dgm:pt modelId="{6D48DF75-EFC8-4871-99B3-BDBD05921CA3}">
      <dgm:prSet/>
      <dgm:spPr/>
      <dgm:t>
        <a:bodyPr/>
        <a:lstStyle/>
        <a:p>
          <a:pPr rtl="0"/>
          <a:r>
            <a:rPr lang="en-US" b="0" dirty="0"/>
            <a:t>Market leader strategies</a:t>
          </a:r>
          <a:endParaRPr lang="en-US" dirty="0"/>
        </a:p>
      </dgm:t>
    </dgm:pt>
    <dgm:pt modelId="{F897C592-2771-4526-8663-29DEC3768864}" type="parTrans" cxnId="{E0BF2CF4-FA94-4002-AC76-DEE658AA25C6}">
      <dgm:prSet/>
      <dgm:spPr/>
      <dgm:t>
        <a:bodyPr/>
        <a:lstStyle/>
        <a:p>
          <a:endParaRPr lang="en-US"/>
        </a:p>
      </dgm:t>
    </dgm:pt>
    <dgm:pt modelId="{DC590D38-1F3F-45C1-B18D-F8F50AE98734}" type="sibTrans" cxnId="{E0BF2CF4-FA94-4002-AC76-DEE658AA25C6}">
      <dgm:prSet/>
      <dgm:spPr/>
      <dgm:t>
        <a:bodyPr/>
        <a:lstStyle/>
        <a:p>
          <a:endParaRPr lang="en-US"/>
        </a:p>
      </dgm:t>
    </dgm:pt>
    <dgm:pt modelId="{7AE566DD-1046-49A8-9355-DDA1306D0239}">
      <dgm:prSet/>
      <dgm:spPr/>
      <dgm:t>
        <a:bodyPr/>
        <a:lstStyle/>
        <a:p>
          <a:pPr rtl="0"/>
          <a:r>
            <a:rPr lang="en-US" b="0" dirty="0"/>
            <a:t>Market challenger strategies</a:t>
          </a:r>
          <a:endParaRPr lang="en-US" dirty="0"/>
        </a:p>
      </dgm:t>
    </dgm:pt>
    <dgm:pt modelId="{703AB519-D05E-4FF6-B6C9-935CC7890785}" type="parTrans" cxnId="{EA428799-985D-44D3-A17A-5D544F1FEC28}">
      <dgm:prSet/>
      <dgm:spPr/>
      <dgm:t>
        <a:bodyPr/>
        <a:lstStyle/>
        <a:p>
          <a:endParaRPr lang="en-US"/>
        </a:p>
      </dgm:t>
    </dgm:pt>
    <dgm:pt modelId="{ADA260F3-CD0E-4EC5-B029-5732EBCF91E6}" type="sibTrans" cxnId="{EA428799-985D-44D3-A17A-5D544F1FEC28}">
      <dgm:prSet/>
      <dgm:spPr/>
      <dgm:t>
        <a:bodyPr/>
        <a:lstStyle/>
        <a:p>
          <a:endParaRPr lang="en-US"/>
        </a:p>
      </dgm:t>
    </dgm:pt>
    <dgm:pt modelId="{266AB0B6-C5DB-46EB-8049-B6D4169C8EFA}">
      <dgm:prSet/>
      <dgm:spPr/>
      <dgm:t>
        <a:bodyPr/>
        <a:lstStyle/>
        <a:p>
          <a:pPr rtl="0"/>
          <a:r>
            <a:rPr lang="en-US" b="0" dirty="0"/>
            <a:t>Market follower strategies</a:t>
          </a:r>
          <a:endParaRPr lang="en-US" dirty="0"/>
        </a:p>
      </dgm:t>
    </dgm:pt>
    <dgm:pt modelId="{A68B50E1-5EBA-4D2A-A557-626C4C0F82C0}" type="parTrans" cxnId="{35D22031-79EF-48BC-9DF8-24CA81D9FEC7}">
      <dgm:prSet/>
      <dgm:spPr/>
      <dgm:t>
        <a:bodyPr/>
        <a:lstStyle/>
        <a:p>
          <a:endParaRPr lang="en-US"/>
        </a:p>
      </dgm:t>
    </dgm:pt>
    <dgm:pt modelId="{CE27A490-DFA8-47C6-83A5-27148E859719}" type="sibTrans" cxnId="{35D22031-79EF-48BC-9DF8-24CA81D9FEC7}">
      <dgm:prSet/>
      <dgm:spPr/>
      <dgm:t>
        <a:bodyPr/>
        <a:lstStyle/>
        <a:p>
          <a:endParaRPr lang="en-US"/>
        </a:p>
      </dgm:t>
    </dgm:pt>
    <dgm:pt modelId="{C6AF8923-802C-4CC2-A780-49850C6CBD4D}">
      <dgm:prSet/>
      <dgm:spPr/>
      <dgm:t>
        <a:bodyPr/>
        <a:lstStyle/>
        <a:p>
          <a:pPr rtl="0"/>
          <a:r>
            <a:rPr lang="en-US" b="0" dirty="0"/>
            <a:t>Market </a:t>
          </a:r>
          <a:r>
            <a:rPr lang="en-US" b="0" dirty="0" err="1"/>
            <a:t>nicher</a:t>
          </a:r>
          <a:r>
            <a:rPr lang="en-US" b="0" dirty="0"/>
            <a:t> strategies</a:t>
          </a:r>
          <a:endParaRPr lang="en-US" dirty="0"/>
        </a:p>
      </dgm:t>
    </dgm:pt>
    <dgm:pt modelId="{9BAAB8D6-48B7-4E0F-8B18-A19D7A9BC9E0}" type="parTrans" cxnId="{2C92D0A3-AFB4-4D47-B37E-8C74265AD1F7}">
      <dgm:prSet/>
      <dgm:spPr/>
      <dgm:t>
        <a:bodyPr/>
        <a:lstStyle/>
        <a:p>
          <a:endParaRPr lang="en-US"/>
        </a:p>
      </dgm:t>
    </dgm:pt>
    <dgm:pt modelId="{B8F82547-8C12-4B6E-BFC3-53C2C3FE4880}" type="sibTrans" cxnId="{2C92D0A3-AFB4-4D47-B37E-8C74265AD1F7}">
      <dgm:prSet/>
      <dgm:spPr/>
      <dgm:t>
        <a:bodyPr/>
        <a:lstStyle/>
        <a:p>
          <a:endParaRPr lang="en-US"/>
        </a:p>
      </dgm:t>
    </dgm:pt>
    <dgm:pt modelId="{2179DE14-3797-44F3-9878-D370DBB2BB61}" type="pres">
      <dgm:prSet presAssocID="{CD2AFA68-D546-4777-8CC5-4A1BBB963783}" presName="diagram" presStyleCnt="0">
        <dgm:presLayoutVars>
          <dgm:dir/>
          <dgm:resizeHandles val="exact"/>
        </dgm:presLayoutVars>
      </dgm:prSet>
      <dgm:spPr/>
    </dgm:pt>
    <dgm:pt modelId="{0715EC3A-132B-4480-8D94-ED56E6BAC34E}" type="pres">
      <dgm:prSet presAssocID="{6D48DF75-EFC8-4871-99B3-BDBD05921CA3}" presName="node" presStyleLbl="node1" presStyleIdx="0" presStyleCnt="4">
        <dgm:presLayoutVars>
          <dgm:bulletEnabled val="1"/>
        </dgm:presLayoutVars>
      </dgm:prSet>
      <dgm:spPr/>
    </dgm:pt>
    <dgm:pt modelId="{E0561F47-28BB-4AF3-8150-3F27DBAB4DB5}" type="pres">
      <dgm:prSet presAssocID="{DC590D38-1F3F-45C1-B18D-F8F50AE98734}" presName="sibTrans" presStyleCnt="0"/>
      <dgm:spPr/>
    </dgm:pt>
    <dgm:pt modelId="{52E5094E-7769-4484-8803-8B6B64AE4B44}" type="pres">
      <dgm:prSet presAssocID="{7AE566DD-1046-49A8-9355-DDA1306D0239}" presName="node" presStyleLbl="node1" presStyleIdx="1" presStyleCnt="4">
        <dgm:presLayoutVars>
          <dgm:bulletEnabled val="1"/>
        </dgm:presLayoutVars>
      </dgm:prSet>
      <dgm:spPr/>
    </dgm:pt>
    <dgm:pt modelId="{43EF1F9B-E74E-4782-B2AB-DE700CC4C15E}" type="pres">
      <dgm:prSet presAssocID="{ADA260F3-CD0E-4EC5-B029-5732EBCF91E6}" presName="sibTrans" presStyleCnt="0"/>
      <dgm:spPr/>
    </dgm:pt>
    <dgm:pt modelId="{A5DD608E-8648-4140-B8CE-C63C94765A76}" type="pres">
      <dgm:prSet presAssocID="{266AB0B6-C5DB-46EB-8049-B6D4169C8EFA}" presName="node" presStyleLbl="node1" presStyleIdx="2" presStyleCnt="4">
        <dgm:presLayoutVars>
          <dgm:bulletEnabled val="1"/>
        </dgm:presLayoutVars>
      </dgm:prSet>
      <dgm:spPr/>
    </dgm:pt>
    <dgm:pt modelId="{E22E6CD0-26EB-4A86-B1F1-3BF8ACE55327}" type="pres">
      <dgm:prSet presAssocID="{CE27A490-DFA8-47C6-83A5-27148E859719}" presName="sibTrans" presStyleCnt="0"/>
      <dgm:spPr/>
    </dgm:pt>
    <dgm:pt modelId="{9B2CDFEB-C479-4694-9E8B-5CA7A1A6DB0E}" type="pres">
      <dgm:prSet presAssocID="{C6AF8923-802C-4CC2-A780-49850C6CBD4D}" presName="node" presStyleLbl="node1" presStyleIdx="3" presStyleCnt="4">
        <dgm:presLayoutVars>
          <dgm:bulletEnabled val="1"/>
        </dgm:presLayoutVars>
      </dgm:prSet>
      <dgm:spPr/>
    </dgm:pt>
  </dgm:ptLst>
  <dgm:cxnLst>
    <dgm:cxn modelId="{35D22031-79EF-48BC-9DF8-24CA81D9FEC7}" srcId="{CD2AFA68-D546-4777-8CC5-4A1BBB963783}" destId="{266AB0B6-C5DB-46EB-8049-B6D4169C8EFA}" srcOrd="2" destOrd="0" parTransId="{A68B50E1-5EBA-4D2A-A557-626C4C0F82C0}" sibTransId="{CE27A490-DFA8-47C6-83A5-27148E859719}"/>
    <dgm:cxn modelId="{8588A280-41C4-4826-B2BA-50F4AA0EB909}" type="presOf" srcId="{C6AF8923-802C-4CC2-A780-49850C6CBD4D}" destId="{9B2CDFEB-C479-4694-9E8B-5CA7A1A6DB0E}" srcOrd="0" destOrd="0" presId="urn:microsoft.com/office/officeart/2005/8/layout/default#4"/>
    <dgm:cxn modelId="{B0949C8A-CD46-49E4-B2DE-BC79307F036D}" type="presOf" srcId="{266AB0B6-C5DB-46EB-8049-B6D4169C8EFA}" destId="{A5DD608E-8648-4140-B8CE-C63C94765A76}" srcOrd="0" destOrd="0" presId="urn:microsoft.com/office/officeart/2005/8/layout/default#4"/>
    <dgm:cxn modelId="{EA428799-985D-44D3-A17A-5D544F1FEC28}" srcId="{CD2AFA68-D546-4777-8CC5-4A1BBB963783}" destId="{7AE566DD-1046-49A8-9355-DDA1306D0239}" srcOrd="1" destOrd="0" parTransId="{703AB519-D05E-4FF6-B6C9-935CC7890785}" sibTransId="{ADA260F3-CD0E-4EC5-B029-5732EBCF91E6}"/>
    <dgm:cxn modelId="{8C17759A-1DC6-446B-B2AF-F6DAB328EA49}" type="presOf" srcId="{6D48DF75-EFC8-4871-99B3-BDBD05921CA3}" destId="{0715EC3A-132B-4480-8D94-ED56E6BAC34E}" srcOrd="0" destOrd="0" presId="urn:microsoft.com/office/officeart/2005/8/layout/default#4"/>
    <dgm:cxn modelId="{2C92D0A3-AFB4-4D47-B37E-8C74265AD1F7}" srcId="{CD2AFA68-D546-4777-8CC5-4A1BBB963783}" destId="{C6AF8923-802C-4CC2-A780-49850C6CBD4D}" srcOrd="3" destOrd="0" parTransId="{9BAAB8D6-48B7-4E0F-8B18-A19D7A9BC9E0}" sibTransId="{B8F82547-8C12-4B6E-BFC3-53C2C3FE4880}"/>
    <dgm:cxn modelId="{6E1C57A5-8DA4-4685-B3B5-14237C4877E8}" type="presOf" srcId="{CD2AFA68-D546-4777-8CC5-4A1BBB963783}" destId="{2179DE14-3797-44F3-9878-D370DBB2BB61}" srcOrd="0" destOrd="0" presId="urn:microsoft.com/office/officeart/2005/8/layout/default#4"/>
    <dgm:cxn modelId="{8625FDEE-96B5-4366-BA7C-5FCA0315F31F}" type="presOf" srcId="{7AE566DD-1046-49A8-9355-DDA1306D0239}" destId="{52E5094E-7769-4484-8803-8B6B64AE4B44}" srcOrd="0" destOrd="0" presId="urn:microsoft.com/office/officeart/2005/8/layout/default#4"/>
    <dgm:cxn modelId="{E0BF2CF4-FA94-4002-AC76-DEE658AA25C6}" srcId="{CD2AFA68-D546-4777-8CC5-4A1BBB963783}" destId="{6D48DF75-EFC8-4871-99B3-BDBD05921CA3}" srcOrd="0" destOrd="0" parTransId="{F897C592-2771-4526-8663-29DEC3768864}" sibTransId="{DC590D38-1F3F-45C1-B18D-F8F50AE98734}"/>
    <dgm:cxn modelId="{3E77AF08-3153-43E0-AED5-6E101A80DEDF}" type="presParOf" srcId="{2179DE14-3797-44F3-9878-D370DBB2BB61}" destId="{0715EC3A-132B-4480-8D94-ED56E6BAC34E}" srcOrd="0" destOrd="0" presId="urn:microsoft.com/office/officeart/2005/8/layout/default#4"/>
    <dgm:cxn modelId="{2E172796-DA59-44BA-ADAA-884E6D0783FA}" type="presParOf" srcId="{2179DE14-3797-44F3-9878-D370DBB2BB61}" destId="{E0561F47-28BB-4AF3-8150-3F27DBAB4DB5}" srcOrd="1" destOrd="0" presId="urn:microsoft.com/office/officeart/2005/8/layout/default#4"/>
    <dgm:cxn modelId="{45FCB61A-465F-4C18-A6BA-4B4839CFFEC5}" type="presParOf" srcId="{2179DE14-3797-44F3-9878-D370DBB2BB61}" destId="{52E5094E-7769-4484-8803-8B6B64AE4B44}" srcOrd="2" destOrd="0" presId="urn:microsoft.com/office/officeart/2005/8/layout/default#4"/>
    <dgm:cxn modelId="{E9D60FBC-547F-461C-B631-AA09246B67D6}" type="presParOf" srcId="{2179DE14-3797-44F3-9878-D370DBB2BB61}" destId="{43EF1F9B-E74E-4782-B2AB-DE700CC4C15E}" srcOrd="3" destOrd="0" presId="urn:microsoft.com/office/officeart/2005/8/layout/default#4"/>
    <dgm:cxn modelId="{5A06D545-5253-4F72-93B8-27905570E50E}" type="presParOf" srcId="{2179DE14-3797-44F3-9878-D370DBB2BB61}" destId="{A5DD608E-8648-4140-B8CE-C63C94765A76}" srcOrd="4" destOrd="0" presId="urn:microsoft.com/office/officeart/2005/8/layout/default#4"/>
    <dgm:cxn modelId="{0B15F540-D061-4F1D-96E5-8DC919BA362C}" type="presParOf" srcId="{2179DE14-3797-44F3-9878-D370DBB2BB61}" destId="{E22E6CD0-26EB-4A86-B1F1-3BF8ACE55327}" srcOrd="5" destOrd="0" presId="urn:microsoft.com/office/officeart/2005/8/layout/default#4"/>
    <dgm:cxn modelId="{E2E4666B-E515-4B38-A42D-FD2C93B9E5E1}" type="presParOf" srcId="{2179DE14-3797-44F3-9878-D370DBB2BB61}" destId="{9B2CDFEB-C479-4694-9E8B-5CA7A1A6DB0E}"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D5223-2955-4DF4-9E2C-DBB2A02C5581}">
      <dsp:nvSpPr>
        <dsp:cNvPr id="0" name=""/>
        <dsp:cNvSpPr/>
      </dsp:nvSpPr>
      <dsp:spPr>
        <a:xfrm>
          <a:off x="0" y="746820"/>
          <a:ext cx="3936847" cy="157473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rtl="0">
            <a:lnSpc>
              <a:spcPct val="90000"/>
            </a:lnSpc>
            <a:spcBef>
              <a:spcPct val="0"/>
            </a:spcBef>
            <a:spcAft>
              <a:spcPct val="35000"/>
            </a:spcAft>
            <a:buNone/>
          </a:pPr>
          <a:r>
            <a:rPr lang="en-US" sz="1900" b="1" kern="1200" dirty="0"/>
            <a:t>Competitor’s strengths and weaknesses</a:t>
          </a:r>
          <a:endParaRPr lang="en-US" sz="1900" kern="1200" dirty="0"/>
        </a:p>
      </dsp:txBody>
      <dsp:txXfrm>
        <a:off x="0" y="746820"/>
        <a:ext cx="3936847" cy="1574739"/>
      </dsp:txXfrm>
    </dsp:sp>
    <dsp:sp modelId="{7AEF77EF-3ADC-4D62-8060-E9E11E6F7E71}">
      <dsp:nvSpPr>
        <dsp:cNvPr id="0" name=""/>
        <dsp:cNvSpPr/>
      </dsp:nvSpPr>
      <dsp:spPr>
        <a:xfrm>
          <a:off x="290265" y="2864725"/>
          <a:ext cx="2111725" cy="151866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US" sz="1900" b="1" kern="1200" dirty="0"/>
            <a:t>What can our competitors do?  </a:t>
          </a:r>
        </a:p>
        <a:p>
          <a:pPr marL="171450" lvl="1" indent="-171450" algn="l" defTabSz="844550" rtl="0">
            <a:lnSpc>
              <a:spcPct val="90000"/>
            </a:lnSpc>
            <a:spcBef>
              <a:spcPct val="0"/>
            </a:spcBef>
            <a:spcAft>
              <a:spcPct val="15000"/>
            </a:spcAft>
            <a:buChar char="•"/>
          </a:pPr>
          <a:r>
            <a:rPr lang="en-US" sz="1900" b="1" kern="1200" dirty="0"/>
            <a:t>Benchmarking</a:t>
          </a:r>
        </a:p>
      </dsp:txBody>
      <dsp:txXfrm>
        <a:off x="290265" y="2864725"/>
        <a:ext cx="2111725" cy="1518665"/>
      </dsp:txXfrm>
    </dsp:sp>
    <dsp:sp modelId="{C56E51A0-25BF-4F8A-9C2D-ED5013ECA592}">
      <dsp:nvSpPr>
        <dsp:cNvPr id="0" name=""/>
        <dsp:cNvSpPr/>
      </dsp:nvSpPr>
      <dsp:spPr>
        <a:xfrm>
          <a:off x="4488047" y="729523"/>
          <a:ext cx="3936847" cy="157473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rtl="0">
            <a:lnSpc>
              <a:spcPct val="90000"/>
            </a:lnSpc>
            <a:spcBef>
              <a:spcPct val="0"/>
            </a:spcBef>
            <a:spcAft>
              <a:spcPct val="35000"/>
            </a:spcAft>
            <a:buNone/>
          </a:pPr>
          <a:r>
            <a:rPr lang="en-US" sz="1900" b="1" kern="1200" dirty="0"/>
            <a:t>Estimating competitor’s reactions</a:t>
          </a:r>
        </a:p>
      </dsp:txBody>
      <dsp:txXfrm>
        <a:off x="4488047" y="729523"/>
        <a:ext cx="3936847" cy="1574739"/>
      </dsp:txXfrm>
    </dsp:sp>
    <dsp:sp modelId="{CFFCD4AB-A6C4-4614-A25B-7A0EA0E09F1A}">
      <dsp:nvSpPr>
        <dsp:cNvPr id="0" name=""/>
        <dsp:cNvSpPr/>
      </dsp:nvSpPr>
      <dsp:spPr>
        <a:xfrm>
          <a:off x="5760633" y="2707974"/>
          <a:ext cx="2208728" cy="112481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US" sz="1900" b="1" kern="1200" dirty="0"/>
            <a:t>What will our competitors do?</a:t>
          </a:r>
        </a:p>
      </dsp:txBody>
      <dsp:txXfrm>
        <a:off x="5760633" y="2707974"/>
        <a:ext cx="2208728" cy="1124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6BF5A-8578-4959-A0C3-6D4D7A108880}">
      <dsp:nvSpPr>
        <dsp:cNvPr id="0" name=""/>
        <dsp:cNvSpPr/>
      </dsp:nvSpPr>
      <dsp:spPr>
        <a:xfrm>
          <a:off x="48229" y="827"/>
          <a:ext cx="2167495" cy="130049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Overall cost leadership</a:t>
          </a:r>
        </a:p>
      </dsp:txBody>
      <dsp:txXfrm>
        <a:off x="48229" y="827"/>
        <a:ext cx="2167495" cy="1300497"/>
      </dsp:txXfrm>
    </dsp:sp>
    <dsp:sp modelId="{DBEA49EC-2CCF-4766-9E12-73C8C757AF75}">
      <dsp:nvSpPr>
        <dsp:cNvPr id="0" name=""/>
        <dsp:cNvSpPr/>
      </dsp:nvSpPr>
      <dsp:spPr>
        <a:xfrm>
          <a:off x="2432474" y="827"/>
          <a:ext cx="2167495" cy="130049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Differentiation</a:t>
          </a:r>
          <a:endParaRPr lang="en-US" sz="2500" kern="1200" dirty="0"/>
        </a:p>
      </dsp:txBody>
      <dsp:txXfrm>
        <a:off x="2432474" y="827"/>
        <a:ext cx="2167495" cy="1300497"/>
      </dsp:txXfrm>
    </dsp:sp>
    <dsp:sp modelId="{F7593E33-8E9D-4A90-B2DE-8A8D74C921CD}">
      <dsp:nvSpPr>
        <dsp:cNvPr id="0" name=""/>
        <dsp:cNvSpPr/>
      </dsp:nvSpPr>
      <dsp:spPr>
        <a:xfrm>
          <a:off x="48229" y="1518074"/>
          <a:ext cx="2167495" cy="130049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Focus</a:t>
          </a:r>
          <a:endParaRPr lang="en-US" sz="2500" kern="1200" dirty="0"/>
        </a:p>
      </dsp:txBody>
      <dsp:txXfrm>
        <a:off x="48229" y="1518074"/>
        <a:ext cx="2167495" cy="1300497"/>
      </dsp:txXfrm>
    </dsp:sp>
    <dsp:sp modelId="{C5C77944-2B64-4456-9136-400FDDBFC1B6}">
      <dsp:nvSpPr>
        <dsp:cNvPr id="0" name=""/>
        <dsp:cNvSpPr/>
      </dsp:nvSpPr>
      <dsp:spPr>
        <a:xfrm>
          <a:off x="2432474" y="1518074"/>
          <a:ext cx="2167495" cy="130049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Middle of the road</a:t>
          </a:r>
          <a:endParaRPr lang="en-US" sz="2500" kern="1200" dirty="0"/>
        </a:p>
      </dsp:txBody>
      <dsp:txXfrm>
        <a:off x="2432474" y="1518074"/>
        <a:ext cx="2167495" cy="1300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5EC3A-132B-4480-8D94-ED56E6BAC34E}">
      <dsp:nvSpPr>
        <dsp:cNvPr id="0" name=""/>
        <dsp:cNvSpPr/>
      </dsp:nvSpPr>
      <dsp:spPr>
        <a:xfrm>
          <a:off x="331516" y="210"/>
          <a:ext cx="2695984" cy="161759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leader strategies</a:t>
          </a:r>
          <a:endParaRPr lang="en-US" sz="3400" kern="1200" dirty="0"/>
        </a:p>
      </dsp:txBody>
      <dsp:txXfrm>
        <a:off x="331516" y="210"/>
        <a:ext cx="2695984" cy="1617590"/>
      </dsp:txXfrm>
    </dsp:sp>
    <dsp:sp modelId="{52E5094E-7769-4484-8803-8B6B64AE4B44}">
      <dsp:nvSpPr>
        <dsp:cNvPr id="0" name=""/>
        <dsp:cNvSpPr/>
      </dsp:nvSpPr>
      <dsp:spPr>
        <a:xfrm>
          <a:off x="3297099" y="210"/>
          <a:ext cx="2695984" cy="161759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challenger strategies</a:t>
          </a:r>
          <a:endParaRPr lang="en-US" sz="3400" kern="1200" dirty="0"/>
        </a:p>
      </dsp:txBody>
      <dsp:txXfrm>
        <a:off x="3297099" y="210"/>
        <a:ext cx="2695984" cy="1617590"/>
      </dsp:txXfrm>
    </dsp:sp>
    <dsp:sp modelId="{A5DD608E-8648-4140-B8CE-C63C94765A76}">
      <dsp:nvSpPr>
        <dsp:cNvPr id="0" name=""/>
        <dsp:cNvSpPr/>
      </dsp:nvSpPr>
      <dsp:spPr>
        <a:xfrm>
          <a:off x="331516" y="1887399"/>
          <a:ext cx="2695984" cy="161759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follower strategies</a:t>
          </a:r>
          <a:endParaRPr lang="en-US" sz="3400" kern="1200" dirty="0"/>
        </a:p>
      </dsp:txBody>
      <dsp:txXfrm>
        <a:off x="331516" y="1887399"/>
        <a:ext cx="2695984" cy="1617590"/>
      </dsp:txXfrm>
    </dsp:sp>
    <dsp:sp modelId="{9B2CDFEB-C479-4694-9E8B-5CA7A1A6DB0E}">
      <dsp:nvSpPr>
        <dsp:cNvPr id="0" name=""/>
        <dsp:cNvSpPr/>
      </dsp:nvSpPr>
      <dsp:spPr>
        <a:xfrm>
          <a:off x="3297099" y="1887399"/>
          <a:ext cx="2695984" cy="161759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a:t>
          </a:r>
          <a:r>
            <a:rPr lang="en-US" sz="3400" b="0" kern="1200" dirty="0" err="1"/>
            <a:t>nicher</a:t>
          </a:r>
          <a:r>
            <a:rPr lang="en-US" sz="3400" b="0" kern="1200" dirty="0"/>
            <a:t> strategies</a:t>
          </a:r>
          <a:endParaRPr lang="en-US" sz="3400" kern="1200" dirty="0"/>
        </a:p>
      </dsp:txBody>
      <dsp:txXfrm>
        <a:off x="3297099" y="1887399"/>
        <a:ext cx="2695984" cy="16175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2B83DD79-576D-4F4C-AF2F-CA2704A2CE4F}"/>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92163" name="Rectangle 3">
            <a:extLst>
              <a:ext uri="{FF2B5EF4-FFF2-40B4-BE49-F238E27FC236}">
                <a16:creationId xmlns:a16="http://schemas.microsoft.com/office/drawing/2014/main" id="{65B51B54-0C44-4F03-9CCB-BED668D7F543}"/>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3796" name="Rectangle 4">
            <a:extLst>
              <a:ext uri="{FF2B5EF4-FFF2-40B4-BE49-F238E27FC236}">
                <a16:creationId xmlns:a16="http://schemas.microsoft.com/office/drawing/2014/main" id="{C148F929-7588-4527-9619-8DC3C41C0FE9}"/>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165" name="Rectangle 5">
            <a:extLst>
              <a:ext uri="{FF2B5EF4-FFF2-40B4-BE49-F238E27FC236}">
                <a16:creationId xmlns:a16="http://schemas.microsoft.com/office/drawing/2014/main" id="{EECA2FC6-37FE-42C4-93D7-90CB29DB3F7B}"/>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166" name="Rectangle 6">
            <a:extLst>
              <a:ext uri="{FF2B5EF4-FFF2-40B4-BE49-F238E27FC236}">
                <a16:creationId xmlns:a16="http://schemas.microsoft.com/office/drawing/2014/main" id="{0F320E18-B4B5-485C-BF31-33BEC01FAB7A}"/>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92167" name="Rectangle 7">
            <a:extLst>
              <a:ext uri="{FF2B5EF4-FFF2-40B4-BE49-F238E27FC236}">
                <a16:creationId xmlns:a16="http://schemas.microsoft.com/office/drawing/2014/main" id="{7D3FC09E-60E0-4A8A-B9D9-0CDB7237F742}"/>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fld id="{E8F68F41-C64E-424A-AC30-C3F0021CF5F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E4FAA15-0A3A-4433-BB31-20B35100F61E}"/>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E18AEDE8-7260-410F-9686-B9A3BB3735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6868" name="Slide Number Placeholder 3">
            <a:extLst>
              <a:ext uri="{FF2B5EF4-FFF2-40B4-BE49-F238E27FC236}">
                <a16:creationId xmlns:a16="http://schemas.microsoft.com/office/drawing/2014/main" id="{850DEA02-4835-49FE-87B3-BF08B886D09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0571870-6D21-4577-9806-2A33CA02AEF6}" type="slidenum">
              <a:rPr lang="en-US" altLang="en-US" sz="1200">
                <a:solidFill>
                  <a:srgbClr val="000000"/>
                </a:solidFill>
              </a:rPr>
              <a:pPr/>
              <a:t>2</a:t>
            </a:fld>
            <a:endParaRPr lang="en-US" alt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ED8CABDB-9951-48D3-BD43-D51E493F05CC}"/>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a16="http://schemas.microsoft.com/office/drawing/2014/main" id="{47D94EA9-2193-47AA-986B-9AB4DC24E7D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endParaRPr lang="en-US" altLang="en-US" b="1"/>
          </a:p>
          <a:p>
            <a:r>
              <a:rPr lang="en-US" altLang="en-US" b="1"/>
              <a:t>Discussion Question</a:t>
            </a:r>
          </a:p>
          <a:p>
            <a:r>
              <a:rPr lang="en-US" altLang="en-US" i="1"/>
              <a:t>How do you know you can trust a Web site?</a:t>
            </a:r>
          </a:p>
          <a:p>
            <a:r>
              <a:rPr lang="en-US" altLang="en-US"/>
              <a:t>This Web link ties directly to the customer service page of Nordstrom.com. The students might comment on how well organized the site appears, how they show easy returns and free exchanges, and how they offer alterations.</a:t>
            </a:r>
          </a:p>
        </p:txBody>
      </p:sp>
      <p:sp>
        <p:nvSpPr>
          <p:cNvPr id="55300" name="Slide Number Placeholder 3">
            <a:extLst>
              <a:ext uri="{FF2B5EF4-FFF2-40B4-BE49-F238E27FC236}">
                <a16:creationId xmlns:a16="http://schemas.microsoft.com/office/drawing/2014/main" id="{35476FB0-FFF7-4D7E-8408-AB540E7D35B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AF14E63-1949-4F63-A9B2-2E225C2115D7}" type="slidenum">
              <a:rPr lang="en-US" altLang="en-US" sz="1200">
                <a:solidFill>
                  <a:srgbClr val="000000"/>
                </a:solidFill>
              </a:rPr>
              <a:pPr/>
              <a:t>11</a:t>
            </a:fld>
            <a:endParaRPr lang="en-US" altLang="en-US"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5651FD0D-FC5B-4B70-8B39-94B815645D33}"/>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90666ADD-8475-41A8-8AA4-22C869CDC90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57348" name="Slide Number Placeholder 3">
            <a:extLst>
              <a:ext uri="{FF2B5EF4-FFF2-40B4-BE49-F238E27FC236}">
                <a16:creationId xmlns:a16="http://schemas.microsoft.com/office/drawing/2014/main" id="{2249FF40-3459-4F64-93AF-6F2279266CB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E3EFAEDC-2D68-44E4-813E-531BADEE9D59}" type="slidenum">
              <a:rPr lang="en-US" altLang="en-US" sz="1200">
                <a:solidFill>
                  <a:srgbClr val="000000"/>
                </a:solidFill>
              </a:rPr>
              <a:pPr/>
              <a:t>12</a:t>
            </a:fld>
            <a:endParaRPr lang="en-US" altLang="en-U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EBD4DFAE-42F4-4D96-A869-CE731DDDB7D4}"/>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9084137C-0C67-410C-912B-6C59FA1DA87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Forty percent of the market is in the hands of the </a:t>
            </a:r>
            <a:r>
              <a:rPr lang="en-US" altLang="en-US" b="1"/>
              <a:t>market leader</a:t>
            </a:r>
            <a:r>
              <a:rPr lang="en-US" altLang="en-US"/>
              <a:t>, the firm with the largest market share. Another 30 percent is in the hands of </a:t>
            </a:r>
            <a:r>
              <a:rPr lang="en-US" altLang="en-US" b="1"/>
              <a:t>market challengers</a:t>
            </a:r>
            <a:r>
              <a:rPr lang="en-US" altLang="en-US"/>
              <a:t>, runner‑up firms that are fighting hard to increase their market share. Another 20 percent is in the hands of </a:t>
            </a:r>
            <a:r>
              <a:rPr lang="en-US" altLang="en-US" b="1"/>
              <a:t>market followers</a:t>
            </a:r>
            <a:r>
              <a:rPr lang="en-US" altLang="en-US"/>
              <a:t>, other runner‑up firms that want to hold their share without rocking the boat. The remaining 10 percent is in the hands of </a:t>
            </a:r>
            <a:r>
              <a:rPr lang="en-US" altLang="en-US" b="1"/>
              <a:t>market nichers</a:t>
            </a:r>
            <a:r>
              <a:rPr lang="en-US" altLang="en-US"/>
              <a:t>, firms that serve small segments not being pursued by other firms. </a:t>
            </a:r>
          </a:p>
        </p:txBody>
      </p:sp>
      <p:sp>
        <p:nvSpPr>
          <p:cNvPr id="59396" name="Slide Number Placeholder 3">
            <a:extLst>
              <a:ext uri="{FF2B5EF4-FFF2-40B4-BE49-F238E27FC236}">
                <a16:creationId xmlns:a16="http://schemas.microsoft.com/office/drawing/2014/main" id="{38CCE0DE-4ED2-45C8-A665-72C1F7BDD76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3CB86F2F-E946-4C46-BE14-82948FEA24E9}" type="slidenum">
              <a:rPr lang="en-US" altLang="en-US" sz="1200">
                <a:solidFill>
                  <a:srgbClr val="000000"/>
                </a:solidFill>
              </a:rPr>
              <a:pPr/>
              <a:t>13</a:t>
            </a:fld>
            <a:endParaRPr lang="en-US" altLang="en-US" sz="12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8CEB046-15BF-4649-9DA1-F8CED07B5B80}"/>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CB449CDF-C5B0-4DBB-B698-7F982C4C0CE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61444" name="Slide Number Placeholder 3">
            <a:extLst>
              <a:ext uri="{FF2B5EF4-FFF2-40B4-BE49-F238E27FC236}">
                <a16:creationId xmlns:a16="http://schemas.microsoft.com/office/drawing/2014/main" id="{77480F61-F25D-4D63-8284-3F9B5B385BE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6E28DB68-10DB-47E0-B10A-0F2AA70DA02D}" type="slidenum">
              <a:rPr lang="en-US" altLang="en-US" sz="1200">
                <a:solidFill>
                  <a:srgbClr val="000000"/>
                </a:solidFill>
              </a:rPr>
              <a:pPr/>
              <a:t>14</a:t>
            </a:fld>
            <a:endParaRPr lang="en-US" altLang="en-US" sz="120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565A6724-60DC-4808-AC4A-34EB94FC7AF5}"/>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78513FC8-09D8-4984-BD31-87681D3065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63492" name="Slide Number Placeholder 3">
            <a:extLst>
              <a:ext uri="{FF2B5EF4-FFF2-40B4-BE49-F238E27FC236}">
                <a16:creationId xmlns:a16="http://schemas.microsoft.com/office/drawing/2014/main" id="{2E91F31A-7853-442C-9F41-2E29128534F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FDDB867-0317-46EB-B50A-54F642485358}" type="slidenum">
              <a:rPr lang="en-US" altLang="en-US" sz="1200">
                <a:solidFill>
                  <a:srgbClr val="000000"/>
                </a:solidFill>
              </a:rPr>
              <a:pPr/>
              <a:t>15</a:t>
            </a:fld>
            <a:endParaRPr lang="en-US" altLang="en-US" sz="120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4A2CC85A-5ECF-46A8-9E88-26180D08D1FC}"/>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85A7A6E8-815A-4484-839C-EBDC47D0931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The text gives an excellent example of a market challenger:</a:t>
            </a:r>
          </a:p>
          <a:p>
            <a:r>
              <a:rPr lang="en-US" altLang="en-US" i="1"/>
              <a:t>Virgin Drinks took on the leaders head-on, launching its own cola, advertising heavily, and trying to get into all the same retail outlets that stocked the leading brands. At Virgin Cola’s launch, Virgin CEO Richard Branson even drove a tank through a wall of rivals’ cans in New York’s Times Square to symbolize the war he wished to wage on the big, established rivals. However, Coke’s and Pepsi’s viselike grip on U.S. shelf space proved impossible for Virgin Drinks to break. Although Virgin Drinks is still around, it has never gained more than a 1percent share of the U.S. cola market. </a:t>
            </a:r>
          </a:p>
          <a:p>
            <a:endParaRPr lang="en-US" altLang="en-US" i="1"/>
          </a:p>
          <a:p>
            <a:r>
              <a:rPr lang="en-US" altLang="en-US" i="1"/>
              <a:t>Red Bull, by contrast, tackled the leaders indirectly. It entered the U.S. soft drinks market with a niche product: a carbonated energy drink retailing at about twice what you would pay for a Coke or Pepsi. It started by selling Red Bull through unconventional outlets not dominated by the market leaders, such as bars and nightclubs, where twenty-something's gulped down the caffeine-rich drink so they can dance all night. After gaining a loyal following, Red Bull used the pull of high margins to elbow its way into the corner store, where it now sits in refrigerated bins within arm’s length of Coke and Pepsi. In the United States, where Red Bull enjoys a 65 percent share of the energy drink market, its sales are growing at about 35 percent a year.</a:t>
            </a:r>
          </a:p>
          <a:p>
            <a:endParaRPr lang="en-US" altLang="en-US"/>
          </a:p>
        </p:txBody>
      </p:sp>
      <p:sp>
        <p:nvSpPr>
          <p:cNvPr id="65540" name="Slide Number Placeholder 3">
            <a:extLst>
              <a:ext uri="{FF2B5EF4-FFF2-40B4-BE49-F238E27FC236}">
                <a16:creationId xmlns:a16="http://schemas.microsoft.com/office/drawing/2014/main" id="{15BC65B8-BEA8-4913-8BF3-8A5D2F7BA67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E04054B-65FB-485A-8D8E-A108F7B7F21E}" type="slidenum">
              <a:rPr lang="en-US" altLang="en-US" sz="1200">
                <a:solidFill>
                  <a:srgbClr val="000000"/>
                </a:solidFill>
              </a:rPr>
              <a:pPr/>
              <a:t>16</a:t>
            </a:fld>
            <a:endParaRPr lang="en-US" altLang="en-US" sz="120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3BB0ECC2-0B10-42C2-AAA4-BE30A69D6A34}"/>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ACB946E7-A3B0-45BF-B3BE-1FCE2BF3C45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67588" name="Slide Number Placeholder 3">
            <a:extLst>
              <a:ext uri="{FF2B5EF4-FFF2-40B4-BE49-F238E27FC236}">
                <a16:creationId xmlns:a16="http://schemas.microsoft.com/office/drawing/2014/main" id="{5223E3EE-A6D2-478E-88FF-EFD8B7AABDA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32DBF20-6748-413F-818C-1E17CDDF2EC9}" type="slidenum">
              <a:rPr lang="en-US" altLang="en-US" sz="1200">
                <a:solidFill>
                  <a:srgbClr val="000000"/>
                </a:solidFill>
              </a:rPr>
              <a:pPr/>
              <a:t>17</a:t>
            </a:fld>
            <a:endParaRPr lang="en-US" altLang="en-US" sz="120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5030894-6521-4A03-8203-2FA63044D1A8}"/>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8D7456C4-9834-457E-B6FA-5E37BAE7AB8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link refers to the example in the text for R.A.B. Food Group. The text mentions its Kosher line but it is interesting to see some of their smaller lines including Guiltless Gourmet.</a:t>
            </a:r>
          </a:p>
        </p:txBody>
      </p:sp>
      <p:sp>
        <p:nvSpPr>
          <p:cNvPr id="69636" name="Slide Number Placeholder 3">
            <a:extLst>
              <a:ext uri="{FF2B5EF4-FFF2-40B4-BE49-F238E27FC236}">
                <a16:creationId xmlns:a16="http://schemas.microsoft.com/office/drawing/2014/main" id="{D571AB3F-A870-4652-BA3B-1C112DC13C8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C8915E3A-943F-49D2-9A34-6FA31AD3B75D}" type="slidenum">
              <a:rPr lang="en-US" altLang="en-US" sz="1200">
                <a:solidFill>
                  <a:srgbClr val="000000"/>
                </a:solidFill>
              </a:rPr>
              <a:pPr/>
              <a:t>18</a:t>
            </a:fld>
            <a:endParaRPr lang="en-US" altLang="en-US" sz="120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26D2493D-F4A4-4D5F-BD96-EDDBD584522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51E8501-73CA-4334-A8A1-4A3F7F48BFE5}" type="slidenum">
              <a:rPr lang="en-US" altLang="en-US" sz="1200">
                <a:solidFill>
                  <a:srgbClr val="000000"/>
                </a:solidFill>
                <a:latin typeface="Times" panose="02020603050405020304" pitchFamily="18" charset="0"/>
              </a:rPr>
              <a:pPr/>
              <a:t>19</a:t>
            </a:fld>
            <a:endParaRPr lang="en-US" altLang="en-US" sz="1200">
              <a:solidFill>
                <a:srgbClr val="000000"/>
              </a:solidFill>
              <a:latin typeface="Times" panose="02020603050405020304" pitchFamily="18" charset="0"/>
            </a:endParaRPr>
          </a:p>
        </p:txBody>
      </p:sp>
      <p:sp>
        <p:nvSpPr>
          <p:cNvPr id="71683" name="Rectangle 2">
            <a:extLst>
              <a:ext uri="{FF2B5EF4-FFF2-40B4-BE49-F238E27FC236}">
                <a16:creationId xmlns:a16="http://schemas.microsoft.com/office/drawing/2014/main" id="{57A1A5F0-9F0D-437C-83C9-9A6D575872C5}"/>
              </a:ext>
            </a:extLst>
          </p:cNvPr>
          <p:cNvSpPr>
            <a:spLocks noChangeArrowheads="1" noTextEdit="1"/>
          </p:cNvSpPr>
          <p:nvPr>
            <p:ph type="sldImg"/>
          </p:nvPr>
        </p:nvSpPr>
        <p:spPr>
          <a:ln/>
        </p:spPr>
      </p:sp>
      <p:sp>
        <p:nvSpPr>
          <p:cNvPr id="38915" name="Rectangle 3">
            <a:extLst>
              <a:ext uri="{FF2B5EF4-FFF2-40B4-BE49-F238E27FC236}">
                <a16:creationId xmlns:a16="http://schemas.microsoft.com/office/drawing/2014/main" id="{4169FA02-0C70-4124-BD0D-B92E0D0A75B8}"/>
              </a:ext>
            </a:extLst>
          </p:cNvPr>
          <p:cNvSpPr>
            <a:spLocks noGrp="1" noChangeArrowheads="1"/>
          </p:cNvSpPr>
          <p:nvPr>
            <p:ph type="body" idx="1"/>
          </p:nvPr>
        </p:nvSpPr>
        <p:spPr/>
        <p:txBody>
          <a:bodyPr/>
          <a:lstStyle/>
          <a:p>
            <a:pPr eaLnBrk="1" hangingPunct="1">
              <a:defRPr/>
            </a:pPr>
            <a:r>
              <a:rPr lang="en-US"/>
              <a:t>Cirque du Soleil broke the best practice rule of the circus industry,</a:t>
            </a:r>
          </a:p>
          <a:p>
            <a:pPr eaLnBrk="1" hangingPunct="1">
              <a:defRPr/>
            </a:pPr>
            <a:r>
              <a:rPr lang="en-US"/>
              <a:t>achieving both differentiation and low cost by reconstructing</a:t>
            </a:r>
          </a:p>
          <a:p>
            <a:pPr eaLnBrk="1" hangingPunct="1">
              <a:defRPr/>
            </a:pPr>
            <a:r>
              <a:rPr lang="en-US"/>
              <a:t>elements across existing industry boundaries.In the red ocean, differentiation costs because</a:t>
            </a:r>
          </a:p>
          <a:p>
            <a:pPr eaLnBrk="1" hangingPunct="1">
              <a:defRPr/>
            </a:pPr>
            <a:r>
              <a:rPr lang="en-US"/>
              <a:t>firms compete with the same best-practice rule. Here, the</a:t>
            </a:r>
          </a:p>
          <a:p>
            <a:pPr eaLnBrk="1" hangingPunct="1">
              <a:defRPr/>
            </a:pPr>
            <a:r>
              <a:rPr lang="en-US"/>
              <a:t>strategic choices for firms are to pursue either differentiation or</a:t>
            </a:r>
          </a:p>
          <a:p>
            <a:pPr eaLnBrk="1" hangingPunct="1">
              <a:defRPr/>
            </a:pPr>
            <a:r>
              <a:rPr lang="en-US"/>
              <a:t>low cost. In the reconstructionist world, however, the strategic aim</a:t>
            </a:r>
          </a:p>
          <a:p>
            <a:pPr eaLnBrk="1" hangingPunct="1">
              <a:defRPr/>
            </a:pPr>
            <a:r>
              <a:rPr lang="en-US"/>
              <a:t>is to create new best-practice rules by breaking the existing value cost</a:t>
            </a:r>
          </a:p>
          <a:p>
            <a:pPr eaLnBrk="1" hangingPunct="1">
              <a:defRPr/>
            </a:pPr>
            <a:r>
              <a:rPr lang="en-US"/>
              <a:t>trade-off and thereby creating a blue ocean. (For more discussions</a:t>
            </a:r>
          </a:p>
          <a:p>
            <a:pPr eaLnBrk="1" hangingPunct="1">
              <a:defRPr/>
            </a:pPr>
            <a:r>
              <a:rPr lang="en-US"/>
              <a:t>on this, see appendix B, “Value Innovation: A Reconstructionist</a:t>
            </a:r>
          </a:p>
          <a:p>
            <a:pPr eaLnBrk="1" hangingPunct="1">
              <a:defRPr/>
            </a:pPr>
            <a:r>
              <a:rPr lang="en-US"/>
              <a:t>View of Strategy.”)</a:t>
            </a:r>
          </a:p>
          <a:p>
            <a:pPr eaLnBrk="1" hangingPunct="1">
              <a:defRPr/>
            </a:pPr>
            <a:r>
              <a:rPr lang="en-US"/>
              <a:t>Cirque du Soleil broke the best practice rule of the circus industry,</a:t>
            </a:r>
          </a:p>
          <a:p>
            <a:pPr eaLnBrk="1" hangingPunct="1">
              <a:defRPr/>
            </a:pPr>
            <a:r>
              <a:rPr lang="en-US"/>
              <a:t>achieving both differentiation and low cost by reconstructing</a:t>
            </a:r>
          </a:p>
          <a:p>
            <a:pPr eaLnBrk="1" hangingPunct="1">
              <a:defRPr/>
            </a:pPr>
            <a:r>
              <a:rPr lang="en-US"/>
              <a:t>elements across existing industry boundaries.</a:t>
            </a:r>
          </a:p>
          <a:p>
            <a:pPr eaLnBrk="1" hangingPunct="1">
              <a:defRPr/>
            </a:pPr>
            <a:endParaRPr lang="en-US" i="1"/>
          </a:p>
          <a:p>
            <a:pPr eaLnBrk="1" hangingPunct="1">
              <a:defRPr/>
            </a:pPr>
            <a:endParaRPr lang="en-US" sz="2400" b="1">
              <a:solidFill>
                <a:schemeClr val="accent2"/>
              </a:solidFill>
              <a:effectLst>
                <a:outerShdw blurRad="38100" dist="38100" dir="2700000" algn="tl">
                  <a:srgbClr val="C0C0C0"/>
                </a:outerShdw>
              </a:effectLst>
              <a:latin typeface="Verdana"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31041939-3229-408C-B8A4-A65FBA7CC8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C9366FE-25AF-43F8-9D56-F470E69B83E2}" type="slidenum">
              <a:rPr lang="en-US" altLang="en-US" sz="1200">
                <a:solidFill>
                  <a:srgbClr val="000000"/>
                </a:solidFill>
                <a:latin typeface="Times" panose="02020603050405020304" pitchFamily="18" charset="0"/>
              </a:rPr>
              <a:pPr/>
              <a:t>24</a:t>
            </a:fld>
            <a:endParaRPr lang="en-US" altLang="en-US" sz="1200">
              <a:solidFill>
                <a:srgbClr val="000000"/>
              </a:solidFill>
              <a:latin typeface="Times" panose="02020603050405020304" pitchFamily="18" charset="0"/>
            </a:endParaRPr>
          </a:p>
        </p:txBody>
      </p:sp>
      <p:sp>
        <p:nvSpPr>
          <p:cNvPr id="77827" name="Rectangle 2">
            <a:extLst>
              <a:ext uri="{FF2B5EF4-FFF2-40B4-BE49-F238E27FC236}">
                <a16:creationId xmlns:a16="http://schemas.microsoft.com/office/drawing/2014/main" id="{3E8581F6-AD6C-4446-99A5-0AC1FA493E59}"/>
              </a:ext>
            </a:extLst>
          </p:cNvPr>
          <p:cNvSpPr>
            <a:spLocks noChangeArrowheads="1" noTextEdit="1"/>
          </p:cNvSpPr>
          <p:nvPr>
            <p:ph type="sldImg"/>
          </p:nvPr>
        </p:nvSpPr>
        <p:spPr>
          <a:ln/>
        </p:spPr>
      </p:sp>
      <p:sp>
        <p:nvSpPr>
          <p:cNvPr id="25603" name="Rectangle 3">
            <a:extLst>
              <a:ext uri="{FF2B5EF4-FFF2-40B4-BE49-F238E27FC236}">
                <a16:creationId xmlns:a16="http://schemas.microsoft.com/office/drawing/2014/main" id="{C706C6FE-865A-4746-8525-67196840CB2F}"/>
              </a:ext>
            </a:extLst>
          </p:cNvPr>
          <p:cNvSpPr>
            <a:spLocks noGrp="1" noChangeArrowheads="1"/>
          </p:cNvSpPr>
          <p:nvPr>
            <p:ph type="body" idx="1"/>
          </p:nvPr>
        </p:nvSpPr>
        <p:spPr/>
        <p:txBody>
          <a:bodyPr/>
          <a:lstStyle/>
          <a:p>
            <a:pPr eaLnBrk="1" hangingPunct="1">
              <a:defRPr/>
            </a:pPr>
            <a:r>
              <a:rPr lang="en-US"/>
              <a:t>An that is exactly why Cirque du Soleil has everything to do with Blue Oceans….</a:t>
            </a:r>
          </a:p>
          <a:p>
            <a:pPr eaLnBrk="1" hangingPunct="1">
              <a:defRPr/>
            </a:pPr>
            <a:endParaRPr lang="en-US"/>
          </a:p>
          <a:p>
            <a:pPr eaLnBrk="1" hangingPunct="1">
              <a:defRPr/>
            </a:pPr>
            <a:endParaRPr lang="en-US"/>
          </a:p>
          <a:p>
            <a:pPr eaLnBrk="1" hangingPunct="1">
              <a:defRPr/>
            </a:pPr>
            <a:endParaRPr lang="en-US" sz="2400" b="1">
              <a:solidFill>
                <a:schemeClr val="accent2"/>
              </a:solidFill>
              <a:effectLst>
                <a:outerShdw blurRad="38100" dist="38100" dir="2700000" algn="tl">
                  <a:srgbClr val="C0C0C0"/>
                </a:outerShdw>
              </a:effectLst>
              <a:latin typeface="Verdan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6BB96D36-A3AE-490D-9C38-0547AF47B587}"/>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355570B4-EE7A-4E7E-AE74-6C861F2ABC7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hyperlink is for a small credit union with a clear message—the other banks have high fees. They should have performed a customer value analysis to realize this is one of their benefits that the competitors do not offer.</a:t>
            </a:r>
          </a:p>
        </p:txBody>
      </p:sp>
      <p:sp>
        <p:nvSpPr>
          <p:cNvPr id="38916" name="Slide Number Placeholder 3">
            <a:extLst>
              <a:ext uri="{FF2B5EF4-FFF2-40B4-BE49-F238E27FC236}">
                <a16:creationId xmlns:a16="http://schemas.microsoft.com/office/drawing/2014/main" id="{9C63BEF6-B91F-4D80-82A3-B017FB47F8A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DFDC66A1-B284-43B7-879C-E3771C5FB523}" type="slidenum">
              <a:rPr lang="en-US" altLang="en-US" sz="1200">
                <a:solidFill>
                  <a:srgbClr val="000000"/>
                </a:solidFill>
              </a:rPr>
              <a:pPr/>
              <a:t>3</a:t>
            </a:fld>
            <a:endParaRPr lang="en-US" altLang="en-US" sz="120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9A6BF04F-2ADC-42F0-B333-C64BF5C19D9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BCD5553-4D1F-4337-A502-E017FEAB7D14}" type="slidenum">
              <a:rPr lang="en-US" altLang="en-US" sz="1200">
                <a:solidFill>
                  <a:srgbClr val="000000"/>
                </a:solidFill>
                <a:latin typeface="Times" panose="02020603050405020304" pitchFamily="18" charset="0"/>
              </a:rPr>
              <a:pPr/>
              <a:t>25</a:t>
            </a:fld>
            <a:endParaRPr lang="en-US" altLang="en-US" sz="1200">
              <a:solidFill>
                <a:srgbClr val="000000"/>
              </a:solidFill>
              <a:latin typeface="Times" panose="02020603050405020304" pitchFamily="18" charset="0"/>
            </a:endParaRPr>
          </a:p>
        </p:txBody>
      </p:sp>
      <p:sp>
        <p:nvSpPr>
          <p:cNvPr id="79875" name="Rectangle 2">
            <a:extLst>
              <a:ext uri="{FF2B5EF4-FFF2-40B4-BE49-F238E27FC236}">
                <a16:creationId xmlns:a16="http://schemas.microsoft.com/office/drawing/2014/main" id="{646E517D-1525-411C-8610-9A0D9EA43BC1}"/>
              </a:ext>
            </a:extLst>
          </p:cNvPr>
          <p:cNvSpPr>
            <a:spLocks noChangeArrowheads="1" noTextEdit="1"/>
          </p:cNvSpPr>
          <p:nvPr>
            <p:ph type="sldImg"/>
          </p:nvPr>
        </p:nvSpPr>
        <p:spPr>
          <a:solidFill>
            <a:srgbClr val="FFFFFF"/>
          </a:solidFill>
          <a:ln/>
        </p:spPr>
      </p:sp>
      <p:sp>
        <p:nvSpPr>
          <p:cNvPr id="27651" name="Rectangle 3">
            <a:extLst>
              <a:ext uri="{FF2B5EF4-FFF2-40B4-BE49-F238E27FC236}">
                <a16:creationId xmlns:a16="http://schemas.microsoft.com/office/drawing/2014/main" id="{AD141E09-669F-48DD-A153-7776B07BB0C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lvl="1">
              <a:lnSpc>
                <a:spcPct val="120000"/>
              </a:lnSpc>
              <a:spcBef>
                <a:spcPct val="0"/>
              </a:spcBef>
              <a:buFont typeface="Wingdings" pitchFamily="2" charset="2"/>
              <a:buChar char="v"/>
              <a:defRPr/>
            </a:pPr>
            <a:r>
              <a:rPr lang="en-US" sz="2000" b="1">
                <a:solidFill>
                  <a:schemeClr val="accent2"/>
                </a:solidFill>
                <a:effectLst>
                  <a:outerShdw blurRad="38100" dist="38100" dir="2700000" algn="tl">
                    <a:srgbClr val="C0C0C0"/>
                  </a:outerShdw>
                </a:effectLst>
                <a:latin typeface="Verdana" pitchFamily="34" charset="0"/>
              </a:rPr>
              <a:t> Create Uncontested Market Space </a:t>
            </a:r>
            <a:br>
              <a:rPr lang="en-US" sz="2000" b="1">
                <a:solidFill>
                  <a:schemeClr val="accent2"/>
                </a:solidFill>
                <a:effectLst>
                  <a:outerShdw blurRad="38100" dist="38100" dir="2700000" algn="tl">
                    <a:srgbClr val="C0C0C0"/>
                  </a:outerShdw>
                </a:effectLst>
                <a:latin typeface="Verdana" pitchFamily="34" charset="0"/>
              </a:rPr>
            </a:br>
            <a:endParaRPr lang="en-US" sz="2000" b="1">
              <a:solidFill>
                <a:schemeClr val="accent2"/>
              </a:solidFill>
              <a:effectLst>
                <a:outerShdw blurRad="38100" dist="38100" dir="2700000" algn="tl">
                  <a:srgbClr val="C0C0C0"/>
                </a:outerShdw>
              </a:effectLst>
              <a:latin typeface="Verdana" pitchFamily="34" charset="0"/>
            </a:endParaRPr>
          </a:p>
          <a:p>
            <a:pPr lvl="1">
              <a:lnSpc>
                <a:spcPct val="120000"/>
              </a:lnSpc>
              <a:spcBef>
                <a:spcPct val="0"/>
              </a:spcBef>
              <a:buFont typeface="Wingdings" pitchFamily="2" charset="2"/>
              <a:buChar char="v"/>
              <a:defRPr/>
            </a:pPr>
            <a:r>
              <a:rPr lang="en-US" sz="2000" b="1">
                <a:solidFill>
                  <a:schemeClr val="accent2"/>
                </a:solidFill>
                <a:effectLst>
                  <a:outerShdw blurRad="38100" dist="38100" dir="2700000" algn="tl">
                    <a:srgbClr val="C0C0C0"/>
                  </a:outerShdw>
                </a:effectLst>
                <a:latin typeface="Verdana" pitchFamily="34" charset="0"/>
              </a:rPr>
              <a:t> Make the Competition Irrelevant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FD3B4C04-F35C-4BBA-A291-7F70B68B3D7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66092BF4-C19C-4A41-A96E-AFE599C009B9}" type="slidenum">
              <a:rPr lang="en-US" altLang="en-US" sz="1200">
                <a:solidFill>
                  <a:srgbClr val="000000"/>
                </a:solidFill>
                <a:latin typeface="Times" panose="02020603050405020304" pitchFamily="18" charset="0"/>
              </a:rPr>
              <a:pPr/>
              <a:t>26</a:t>
            </a:fld>
            <a:endParaRPr lang="en-US" altLang="en-US" sz="1200">
              <a:solidFill>
                <a:srgbClr val="000000"/>
              </a:solidFill>
              <a:latin typeface="Times" panose="02020603050405020304" pitchFamily="18" charset="0"/>
            </a:endParaRPr>
          </a:p>
        </p:txBody>
      </p:sp>
      <p:sp>
        <p:nvSpPr>
          <p:cNvPr id="81923" name="Rectangle 2">
            <a:extLst>
              <a:ext uri="{FF2B5EF4-FFF2-40B4-BE49-F238E27FC236}">
                <a16:creationId xmlns:a16="http://schemas.microsoft.com/office/drawing/2014/main" id="{4E19278D-F79F-4030-9A54-BC9597D63832}"/>
              </a:ext>
            </a:extLst>
          </p:cNvPr>
          <p:cNvSpPr>
            <a:spLocks noChangeArrowheads="1" noTextEdit="1"/>
          </p:cNvSpPr>
          <p:nvPr>
            <p:ph type="sldImg"/>
          </p:nvPr>
        </p:nvSpPr>
        <p:spPr>
          <a:ln/>
        </p:spPr>
      </p:sp>
      <p:sp>
        <p:nvSpPr>
          <p:cNvPr id="37891" name="Rectangle 3">
            <a:extLst>
              <a:ext uri="{FF2B5EF4-FFF2-40B4-BE49-F238E27FC236}">
                <a16:creationId xmlns:a16="http://schemas.microsoft.com/office/drawing/2014/main" id="{29996406-C723-43CC-A034-B934E03CB8C3}"/>
              </a:ext>
            </a:extLst>
          </p:cNvPr>
          <p:cNvSpPr>
            <a:spLocks noGrp="1" noChangeArrowheads="1"/>
          </p:cNvSpPr>
          <p:nvPr>
            <p:ph type="body" idx="1"/>
          </p:nvPr>
        </p:nvSpPr>
        <p:spPr/>
        <p:txBody>
          <a:bodyPr/>
          <a:lstStyle/>
          <a:p>
            <a:pPr>
              <a:spcBef>
                <a:spcPct val="0"/>
              </a:spcBef>
              <a:defRPr/>
            </a:pPr>
            <a:r>
              <a:rPr lang="en-US" sz="2400"/>
              <a:t>We studied more than one hundred fifty strategic moves made from 1880 to 2000 in more than thirty industries, and we closely examined the relevant business players in each of these events. Industries ranged from hotels, the cinema, retail, airlines, energy, computers, broadcasting, and construction to automobiles and steel. We analyzed not only winning business players who created blue oceans but also their less successful competitors.</a:t>
            </a:r>
            <a:r>
              <a:rPr lang="en-US" sz="2400" b="1">
                <a:solidFill>
                  <a:schemeClr val="accent2"/>
                </a:solidFill>
                <a:effectLst>
                  <a:outerShdw blurRad="38100" dist="38100" dir="2700000" algn="tl">
                    <a:srgbClr val="C0C0C0"/>
                  </a:outerShdw>
                </a:effectLst>
                <a:latin typeface="Verdana" pitchFamily="34" charset="0"/>
              </a:rPr>
              <a:t>study shows that the strategic move, and not the company or the industry, is the right unit of analysis for explaining the creation of blue oceans and sustained high performance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023B005E-FA60-4FB6-AA9A-6247A396E4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D65FA25-D411-4D62-9DE0-F10A5678D1AA}" type="slidenum">
              <a:rPr lang="en-US" altLang="en-US" sz="1200">
                <a:solidFill>
                  <a:srgbClr val="000000"/>
                </a:solidFill>
                <a:latin typeface="Times" panose="02020603050405020304" pitchFamily="18" charset="0"/>
              </a:rPr>
              <a:pPr/>
              <a:t>30</a:t>
            </a:fld>
            <a:endParaRPr lang="en-US" altLang="en-US" sz="1200">
              <a:solidFill>
                <a:srgbClr val="000000"/>
              </a:solidFill>
              <a:latin typeface="Times" panose="02020603050405020304" pitchFamily="18" charset="0"/>
            </a:endParaRPr>
          </a:p>
        </p:txBody>
      </p:sp>
      <p:sp>
        <p:nvSpPr>
          <p:cNvPr id="87043" name="Rectangle 2">
            <a:extLst>
              <a:ext uri="{FF2B5EF4-FFF2-40B4-BE49-F238E27FC236}">
                <a16:creationId xmlns:a16="http://schemas.microsoft.com/office/drawing/2014/main" id="{AC90D740-3026-4F98-ACD1-10206A93D735}"/>
              </a:ext>
            </a:extLst>
          </p:cNvPr>
          <p:cNvSpPr>
            <a:spLocks noChangeArrowheads="1" noTextEdit="1"/>
          </p:cNvSpPr>
          <p:nvPr>
            <p:ph type="sldImg"/>
          </p:nvPr>
        </p:nvSpPr>
        <p:spPr>
          <a:xfrm>
            <a:off x="1155700" y="681038"/>
            <a:ext cx="4546600" cy="3409950"/>
          </a:xfrm>
          <a:ln/>
        </p:spPr>
      </p:sp>
      <p:sp>
        <p:nvSpPr>
          <p:cNvPr id="87044" name="Rectangle 3">
            <a:extLst>
              <a:ext uri="{FF2B5EF4-FFF2-40B4-BE49-F238E27FC236}">
                <a16:creationId xmlns:a16="http://schemas.microsoft.com/office/drawing/2014/main" id="{4C16FA35-AEA4-41DB-9995-389CCD96A0F5}"/>
              </a:ext>
            </a:extLst>
          </p:cNvPr>
          <p:cNvSpPr>
            <a:spLocks noGrp="1" noChangeArrowheads="1"/>
          </p:cNvSpPr>
          <p:nvPr>
            <p:ph type="body" idx="1"/>
          </p:nvPr>
        </p:nvSpPr>
        <p:spPr>
          <a:xfrm>
            <a:off x="914400" y="4319588"/>
            <a:ext cx="5029200" cy="41656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387DFAC8-FE12-4868-9043-40FF62909CE1}"/>
              </a:ext>
            </a:extLst>
          </p:cNvPr>
          <p:cNvSpPr>
            <a:spLocks noGrp="1" noRot="1" noChangeAspect="1" noChangeArrowheads="1" noTextEdit="1"/>
          </p:cNvSpPr>
          <p:nvPr>
            <p:ph type="sldImg"/>
          </p:nvPr>
        </p:nvSpPr>
        <p:spPr>
          <a:ln/>
        </p:spPr>
      </p:sp>
      <p:sp>
        <p:nvSpPr>
          <p:cNvPr id="93187" name="Notes Placeholder 2">
            <a:extLst>
              <a:ext uri="{FF2B5EF4-FFF2-40B4-BE49-F238E27FC236}">
                <a16:creationId xmlns:a16="http://schemas.microsoft.com/office/drawing/2014/main" id="{528896FA-87CB-4A0C-B1B2-8D62C01450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f-ZA" altLang="af-ZA"/>
          </a:p>
        </p:txBody>
      </p:sp>
      <p:sp>
        <p:nvSpPr>
          <p:cNvPr id="93188" name="Slide Number Placeholder 3">
            <a:extLst>
              <a:ext uri="{FF2B5EF4-FFF2-40B4-BE49-F238E27FC236}">
                <a16:creationId xmlns:a16="http://schemas.microsoft.com/office/drawing/2014/main" id="{A4C765A7-90AB-40ED-8CDE-3929FC21B2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581E0C4-14FF-4EAD-8B36-32BA024C94E5}" type="slidenum">
              <a:rPr lang="en-US" altLang="en-US" sz="1200"/>
              <a:pPr/>
              <a:t>35</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B3F8C9C5-7E5B-4C58-8934-D45EFCF888E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0086F8D-7B74-4BB2-8437-1ABC9295433E}" type="slidenum">
              <a:rPr lang="en-US" altLang="en-US" sz="1200">
                <a:solidFill>
                  <a:srgbClr val="000000"/>
                </a:solidFill>
              </a:rPr>
              <a:pPr/>
              <a:t>36</a:t>
            </a:fld>
            <a:endParaRPr lang="en-US" altLang="en-US" sz="1200">
              <a:solidFill>
                <a:srgbClr val="000000"/>
              </a:solidFill>
            </a:endParaRPr>
          </a:p>
        </p:txBody>
      </p:sp>
      <p:sp>
        <p:nvSpPr>
          <p:cNvPr id="95235" name="Rectangle 2">
            <a:extLst>
              <a:ext uri="{FF2B5EF4-FFF2-40B4-BE49-F238E27FC236}">
                <a16:creationId xmlns:a16="http://schemas.microsoft.com/office/drawing/2014/main" id="{C54786A8-019A-4F44-9A9C-487E3AF13A8B}"/>
              </a:ext>
            </a:extLst>
          </p:cNvPr>
          <p:cNvSpPr>
            <a:spLocks noChangeArrowheads="1" noTextEdit="1"/>
          </p:cNvSpPr>
          <p:nvPr>
            <p:ph type="sldImg"/>
          </p:nvPr>
        </p:nvSpPr>
        <p:spPr>
          <a:ln/>
        </p:spPr>
      </p:sp>
      <p:sp>
        <p:nvSpPr>
          <p:cNvPr id="95236" name="Rectangle 3">
            <a:extLst>
              <a:ext uri="{FF2B5EF4-FFF2-40B4-BE49-F238E27FC236}">
                <a16:creationId xmlns:a16="http://schemas.microsoft.com/office/drawing/2014/main" id="{6116A76B-53A2-4BA0-93B9-70A80F5229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000" b="1"/>
              <a:t>A tool for allocating resources in diversified companies: The BCG Growth Share Matrix</a:t>
            </a:r>
          </a:p>
          <a:p>
            <a:endParaRPr lang="en-US" altLang="en-US" sz="1000" b="1"/>
          </a:p>
          <a:p>
            <a:r>
              <a:rPr lang="en-US" altLang="en-US" sz="1000" b="1"/>
              <a:t>Why is the BCG model useful?</a:t>
            </a:r>
            <a:endParaRPr lang="en-US" altLang="en-US" sz="1000"/>
          </a:p>
          <a:p>
            <a:pPr>
              <a:buFontTx/>
              <a:buChar char="•"/>
            </a:pPr>
            <a:r>
              <a:rPr lang="en-US" altLang="en-US" sz="1000"/>
              <a:t>It analyzes the impact of investing resources in different businesses on the corporation’s future earnings and cash flows.</a:t>
            </a:r>
          </a:p>
          <a:p>
            <a:pPr>
              <a:buFontTx/>
              <a:buChar char="•"/>
            </a:pPr>
            <a:r>
              <a:rPr lang="en-US" altLang="en-US" sz="1000"/>
              <a:t>It gives a company a quick glance on where their business units fall in an industry in terms of market share and market growth. This in turn can help generate competitive strategies to improve or maintain a position in the market.</a:t>
            </a:r>
          </a:p>
          <a:p>
            <a:endParaRPr lang="en-US" altLang="en-US" sz="1000" u="sng"/>
          </a:p>
          <a:p>
            <a:r>
              <a:rPr lang="en-US" altLang="en-US" sz="1000" b="1"/>
              <a:t>What are its limitations?</a:t>
            </a:r>
            <a:endParaRPr lang="en-US" altLang="en-US" sz="1000" u="sng"/>
          </a:p>
          <a:p>
            <a:pPr>
              <a:buFontTx/>
              <a:buChar char="•"/>
            </a:pPr>
            <a:r>
              <a:rPr lang="en-US" altLang="en-US" sz="1000"/>
              <a:t>Market growth rate is an inadequate descriptor of overall industry attractiveness.</a:t>
            </a:r>
          </a:p>
          <a:p>
            <a:pPr>
              <a:buFontTx/>
              <a:buChar char="•"/>
            </a:pPr>
            <a:r>
              <a:rPr lang="en-US" altLang="en-US" sz="1000"/>
              <a:t>Relative market share is inadequate as a descriptor of overall competitive strength.</a:t>
            </a:r>
          </a:p>
          <a:p>
            <a:pPr>
              <a:buFontTx/>
              <a:buChar char="•"/>
            </a:pPr>
            <a:r>
              <a:rPr lang="en-US" altLang="en-US" sz="1000"/>
              <a:t>The outcomes of a growth-share analysis are highly sensitive to variations in how growth and share are measured</a:t>
            </a:r>
          </a:p>
          <a:p>
            <a:pPr>
              <a:buFontTx/>
              <a:buChar char="•"/>
            </a:pPr>
            <a:r>
              <a:rPr lang="en-US" altLang="en-US" sz="1000"/>
              <a:t>While the matrix specifies appropriate investment strategies for each business, it provides little guidance on how best to implement those strategies.</a:t>
            </a:r>
          </a:p>
          <a:p>
            <a:pPr>
              <a:buFontTx/>
              <a:buChar char="•"/>
            </a:pPr>
            <a:r>
              <a:rPr lang="en-US" altLang="en-US" sz="1000"/>
              <a:t>The model implicitly assumes that all business units are independent of one another except for the flow of cash.</a:t>
            </a:r>
          </a:p>
          <a:p>
            <a:pPr>
              <a:buFontTx/>
              <a:buChar char="•"/>
            </a:pPr>
            <a:endParaRPr lang="en-US" altLang="en-US" sz="1000"/>
          </a:p>
          <a:p>
            <a:endParaRPr lang="en-US" altLang="en-US" sz="10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7806B519-EC79-4DCA-B9BD-EFBEB1FEA08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C3470802-E98E-4881-B3FC-71C5CF9DE2D7}" type="slidenum">
              <a:rPr lang="en-US" altLang="en-US" sz="1200">
                <a:solidFill>
                  <a:srgbClr val="000000"/>
                </a:solidFill>
              </a:rPr>
              <a:pPr/>
              <a:t>37</a:t>
            </a:fld>
            <a:endParaRPr lang="en-US" altLang="en-US" sz="1200">
              <a:solidFill>
                <a:srgbClr val="000000"/>
              </a:solidFill>
            </a:endParaRPr>
          </a:p>
        </p:txBody>
      </p:sp>
      <p:sp>
        <p:nvSpPr>
          <p:cNvPr id="97283" name="Rectangle 2">
            <a:extLst>
              <a:ext uri="{FF2B5EF4-FFF2-40B4-BE49-F238E27FC236}">
                <a16:creationId xmlns:a16="http://schemas.microsoft.com/office/drawing/2014/main" id="{A663A3FF-90EB-4147-B1DF-96A0D4143278}"/>
              </a:ext>
            </a:extLst>
          </p:cNvPr>
          <p:cNvSpPr>
            <a:spLocks noChangeArrowheads="1" noTextEdit="1"/>
          </p:cNvSpPr>
          <p:nvPr>
            <p:ph type="sldImg"/>
          </p:nvPr>
        </p:nvSpPr>
        <p:spPr>
          <a:xfrm>
            <a:off x="1144588" y="685800"/>
            <a:ext cx="4572000" cy="3429000"/>
          </a:xfrm>
          <a:ln/>
        </p:spPr>
      </p:sp>
      <p:sp>
        <p:nvSpPr>
          <p:cNvPr id="97284" name="Rectangle 3">
            <a:extLst>
              <a:ext uri="{FF2B5EF4-FFF2-40B4-BE49-F238E27FC236}">
                <a16:creationId xmlns:a16="http://schemas.microsoft.com/office/drawing/2014/main" id="{F3484A91-6FC8-49BA-AF29-9FF10345D5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The Industry Attractiveness- Business Position Matrix</a:t>
            </a:r>
          </a:p>
          <a:p>
            <a:endParaRPr lang="en-US" altLang="en-US" b="1"/>
          </a:p>
          <a:p>
            <a:r>
              <a:rPr lang="en-US" altLang="en-US" b="1"/>
              <a:t>How would you assess competitive position and industry attractiveness?</a:t>
            </a:r>
          </a:p>
          <a:p>
            <a:r>
              <a:rPr lang="en-US" altLang="en-US" u="sng"/>
              <a:t>Factors to assess competitive position</a:t>
            </a:r>
            <a:endParaRPr lang="en-US" altLang="en-US"/>
          </a:p>
          <a:p>
            <a:pPr>
              <a:buFontTx/>
              <a:buChar char="•"/>
            </a:pPr>
            <a:r>
              <a:rPr lang="en-US" altLang="en-US"/>
              <a:t>Relative share</a:t>
            </a:r>
          </a:p>
          <a:p>
            <a:pPr>
              <a:buFontTx/>
              <a:buChar char="•"/>
            </a:pPr>
            <a:r>
              <a:rPr lang="en-US" altLang="en-US"/>
              <a:t>Customer loyalty</a:t>
            </a:r>
          </a:p>
          <a:p>
            <a:pPr>
              <a:buFontTx/>
              <a:buChar char="•"/>
            </a:pPr>
            <a:r>
              <a:rPr lang="en-US" altLang="en-US"/>
              <a:t>Margins</a:t>
            </a:r>
          </a:p>
          <a:p>
            <a:pPr>
              <a:buFontTx/>
              <a:buChar char="•"/>
            </a:pPr>
            <a:r>
              <a:rPr lang="en-US" altLang="en-US"/>
              <a:t>Distribution</a:t>
            </a:r>
          </a:p>
          <a:p>
            <a:pPr>
              <a:buFontTx/>
              <a:buChar char="•"/>
            </a:pPr>
            <a:r>
              <a:rPr lang="en-US" altLang="en-US"/>
              <a:t>Technology</a:t>
            </a:r>
          </a:p>
          <a:p>
            <a:pPr>
              <a:buFontTx/>
              <a:buChar char="•"/>
            </a:pPr>
            <a:r>
              <a:rPr lang="en-US" altLang="en-US"/>
              <a:t>Marketing skills</a:t>
            </a:r>
          </a:p>
          <a:p>
            <a:pPr>
              <a:buFontTx/>
              <a:buChar char="•"/>
            </a:pPr>
            <a:r>
              <a:rPr lang="en-US" altLang="en-US"/>
              <a:t>Patents</a:t>
            </a:r>
          </a:p>
          <a:p>
            <a:endParaRPr lang="en-US" altLang="en-US" u="sng"/>
          </a:p>
          <a:p>
            <a:r>
              <a:rPr lang="en-US" altLang="en-US" u="sng"/>
              <a:t>Factors to assess industry attractiveness</a:t>
            </a:r>
          </a:p>
          <a:p>
            <a:pPr>
              <a:buFontTx/>
              <a:buChar char="•"/>
            </a:pPr>
            <a:r>
              <a:rPr lang="en-US" altLang="en-US"/>
              <a:t>Size</a:t>
            </a:r>
          </a:p>
          <a:p>
            <a:pPr>
              <a:buFontTx/>
              <a:buChar char="•"/>
            </a:pPr>
            <a:r>
              <a:rPr lang="en-US" altLang="en-US"/>
              <a:t>Growth</a:t>
            </a:r>
          </a:p>
          <a:p>
            <a:pPr>
              <a:buFontTx/>
              <a:buChar char="•"/>
            </a:pPr>
            <a:r>
              <a:rPr lang="en-US" altLang="en-US"/>
              <a:t>Competitive intensity</a:t>
            </a:r>
          </a:p>
          <a:p>
            <a:pPr>
              <a:buFontTx/>
              <a:buChar char="•"/>
            </a:pPr>
            <a:r>
              <a:rPr lang="en-US" altLang="en-US"/>
              <a:t>Price levels</a:t>
            </a:r>
          </a:p>
          <a:p>
            <a:pPr>
              <a:buFontTx/>
              <a:buChar char="•"/>
            </a:pPr>
            <a:r>
              <a:rPr lang="en-US" altLang="en-US"/>
              <a:t>Profitability</a:t>
            </a:r>
          </a:p>
          <a:p>
            <a:pPr>
              <a:buFontTx/>
              <a:buChar char="•"/>
            </a:pPr>
            <a:r>
              <a:rPr lang="en-US" altLang="en-US"/>
              <a:t>Technological sophistication</a:t>
            </a:r>
          </a:p>
          <a:p>
            <a:pPr>
              <a:buFontTx/>
              <a:buChar char="•"/>
            </a:pPr>
            <a:r>
              <a:rPr lang="en-US" altLang="en-US"/>
              <a:t>Government regulations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671A3736-E88B-4CCA-BA1D-6916DD9FF8E8}"/>
              </a:ext>
            </a:extLst>
          </p:cNvPr>
          <p:cNvSpPr>
            <a:spLocks noGrp="1" noRot="1" noChangeAspect="1" noChangeArrowheads="1" noTextEdit="1"/>
          </p:cNvSpPr>
          <p:nvPr>
            <p:ph type="sldImg"/>
          </p:nvPr>
        </p:nvSpPr>
        <p:spPr>
          <a:ln/>
        </p:spPr>
      </p:sp>
      <p:sp>
        <p:nvSpPr>
          <p:cNvPr id="101379" name="Notes Placeholder 2">
            <a:extLst>
              <a:ext uri="{FF2B5EF4-FFF2-40B4-BE49-F238E27FC236}">
                <a16:creationId xmlns:a16="http://schemas.microsoft.com/office/drawing/2014/main" id="{E431A360-57AB-406E-83D9-5FFF439455D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f-ZA" altLang="en-US"/>
          </a:p>
        </p:txBody>
      </p:sp>
      <p:sp>
        <p:nvSpPr>
          <p:cNvPr id="101380" name="Slide Number Placeholder 3">
            <a:extLst>
              <a:ext uri="{FF2B5EF4-FFF2-40B4-BE49-F238E27FC236}">
                <a16:creationId xmlns:a16="http://schemas.microsoft.com/office/drawing/2014/main" id="{D9037B13-1166-4C64-AB32-0249E90E08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0CD6704-B5B4-4A8B-835D-DB65EBE41FDB}" type="slidenum">
              <a:rPr lang="en-US" altLang="en-US" sz="1200"/>
              <a:pPr/>
              <a:t>40</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297947DD-5F06-408C-A9D3-597F3B8E3FF2}"/>
              </a:ext>
            </a:extLst>
          </p:cNvPr>
          <p:cNvSpPr>
            <a:spLocks noGrp="1" noRot="1" noChangeAspect="1" noChangeArrowheads="1" noTextEdit="1"/>
          </p:cNvSpPr>
          <p:nvPr>
            <p:ph type="sldImg"/>
          </p:nvPr>
        </p:nvSpPr>
        <p:spPr>
          <a:ln/>
        </p:spPr>
      </p:sp>
      <p:sp>
        <p:nvSpPr>
          <p:cNvPr id="103427" name="Notes Placeholder 2">
            <a:extLst>
              <a:ext uri="{FF2B5EF4-FFF2-40B4-BE49-F238E27FC236}">
                <a16:creationId xmlns:a16="http://schemas.microsoft.com/office/drawing/2014/main" id="{9873C1F6-3ECC-4EAC-B70F-58D847D84FD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f-ZA" altLang="af-ZA"/>
          </a:p>
        </p:txBody>
      </p:sp>
      <p:sp>
        <p:nvSpPr>
          <p:cNvPr id="103428" name="Slide Number Placeholder 3">
            <a:extLst>
              <a:ext uri="{FF2B5EF4-FFF2-40B4-BE49-F238E27FC236}">
                <a16:creationId xmlns:a16="http://schemas.microsoft.com/office/drawing/2014/main" id="{51CF3897-B07E-4286-879B-3D14485483C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C8B5BCB3-5108-46FF-865E-24D15EFFD704}" type="slidenum">
              <a:rPr lang="en-US" altLang="en-US" sz="1200"/>
              <a:pPr/>
              <a:t>41</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F5B7A487-A0E0-42E1-9AB6-4F2666C6B7B9}"/>
              </a:ext>
            </a:extLst>
          </p:cNvPr>
          <p:cNvSpPr>
            <a:spLocks noGrp="1" noRot="1" noChangeAspect="1" noChangeArrowheads="1" noTextEdit="1"/>
          </p:cNvSpPr>
          <p:nvPr>
            <p:ph type="sldImg"/>
          </p:nvPr>
        </p:nvSpPr>
        <p:spPr>
          <a:ln/>
        </p:spPr>
      </p:sp>
      <p:sp>
        <p:nvSpPr>
          <p:cNvPr id="105475" name="Notes Placeholder 2">
            <a:extLst>
              <a:ext uri="{FF2B5EF4-FFF2-40B4-BE49-F238E27FC236}">
                <a16:creationId xmlns:a16="http://schemas.microsoft.com/office/drawing/2014/main" id="{FBF301A2-0C3F-4579-BC7F-BFBC037F2C9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f-ZA" altLang="af-ZA"/>
          </a:p>
        </p:txBody>
      </p:sp>
      <p:sp>
        <p:nvSpPr>
          <p:cNvPr id="105476" name="Slide Number Placeholder 3">
            <a:extLst>
              <a:ext uri="{FF2B5EF4-FFF2-40B4-BE49-F238E27FC236}">
                <a16:creationId xmlns:a16="http://schemas.microsoft.com/office/drawing/2014/main" id="{6AA0F2F2-5828-442A-876F-B6E54B6A151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F8191C7-32AE-4520-9B6F-B1F133991C64}" type="slidenum">
              <a:rPr lang="en-US" altLang="en-US" sz="1200"/>
              <a:pPr/>
              <a:t>42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5B676F5-2CC4-402D-8BAA-807635C4DD88}"/>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29E23956-596E-4790-8AF8-7338EA02B76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is called “blue ocean” strategy where there are no direct competitors.</a:t>
            </a:r>
          </a:p>
        </p:txBody>
      </p:sp>
      <p:sp>
        <p:nvSpPr>
          <p:cNvPr id="40964" name="Slide Number Placeholder 3">
            <a:extLst>
              <a:ext uri="{FF2B5EF4-FFF2-40B4-BE49-F238E27FC236}">
                <a16:creationId xmlns:a16="http://schemas.microsoft.com/office/drawing/2014/main" id="{2C012B27-D1BF-4958-A43A-F030F8C08CD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BEA6E149-C79A-448E-B494-8621836FBEDF}" type="slidenum">
              <a:rPr lang="en-US" altLang="en-US" sz="1200">
                <a:solidFill>
                  <a:srgbClr val="000000"/>
                </a:solidFill>
              </a:rPr>
              <a:pPr/>
              <a:t>4</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61BF2FD-BBB6-4DCA-AF14-3283F81F3F3E}"/>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7739EF95-AC4B-4404-B0F1-820DBB9D6DD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3012" name="Slide Number Placeholder 3">
            <a:extLst>
              <a:ext uri="{FF2B5EF4-FFF2-40B4-BE49-F238E27FC236}">
                <a16:creationId xmlns:a16="http://schemas.microsoft.com/office/drawing/2014/main" id="{E890CE19-1DA6-4004-9307-8065F2BC126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DA4B76C0-35F1-4D46-9F9B-FA9791032CD0}" type="slidenum">
              <a:rPr lang="en-US" altLang="en-US" sz="1200">
                <a:solidFill>
                  <a:srgbClr val="000000"/>
                </a:solidFill>
              </a:rPr>
              <a:pPr/>
              <a:t>5</a:t>
            </a:fld>
            <a:endParaRPr lang="en-US" altLang="en-US" sz="120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A048F8A5-47CC-4972-BB1B-73010DC18651}"/>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02B6F1D1-C102-4F90-9F67-8AACAA9895D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5060" name="Slide Number Placeholder 3">
            <a:extLst>
              <a:ext uri="{FF2B5EF4-FFF2-40B4-BE49-F238E27FC236}">
                <a16:creationId xmlns:a16="http://schemas.microsoft.com/office/drawing/2014/main" id="{D7F49674-8055-427E-82CF-C07958832C7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206FE261-CD73-46FE-8C8C-543B6DFDBA69}" type="slidenum">
              <a:rPr lang="en-US" altLang="en-US" sz="1200">
                <a:solidFill>
                  <a:srgbClr val="000000"/>
                </a:solidFill>
              </a:rPr>
              <a:pPr/>
              <a:t>6</a:t>
            </a:fld>
            <a:endParaRPr lang="en-US" alt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7DF8432-1098-4696-ACB8-A1BCF7AFA996}"/>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E3901BCB-05EE-46B2-A000-B0BA7765DC1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hyperlink is to Dell’s Web site. They have a changing banner on their site that almost always gives a message of how the consumer can save money with a Dell.</a:t>
            </a:r>
          </a:p>
        </p:txBody>
      </p:sp>
      <p:sp>
        <p:nvSpPr>
          <p:cNvPr id="47108" name="Slide Number Placeholder 3">
            <a:extLst>
              <a:ext uri="{FF2B5EF4-FFF2-40B4-BE49-F238E27FC236}">
                <a16:creationId xmlns:a16="http://schemas.microsoft.com/office/drawing/2014/main" id="{9776971B-372C-42AF-9F4E-1CE24C2412B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B70E783-EBA0-477C-AB56-F6F30C3172E7}" type="slidenum">
              <a:rPr lang="en-US" altLang="en-US" sz="1200">
                <a:solidFill>
                  <a:srgbClr val="000000"/>
                </a:solidFill>
              </a:rPr>
              <a:pPr/>
              <a:t>7</a:t>
            </a:fld>
            <a:endParaRPr lang="en-US" altLang="en-US"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4CF0A90-E420-42BC-842B-3611A4E83FD8}"/>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4C0C1DD7-C4D2-4DEB-AF22-D9C6634FF51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9156" name="Slide Number Placeholder 3">
            <a:extLst>
              <a:ext uri="{FF2B5EF4-FFF2-40B4-BE49-F238E27FC236}">
                <a16:creationId xmlns:a16="http://schemas.microsoft.com/office/drawing/2014/main" id="{5938B9F1-1A16-400C-AC9C-8ABE15C848B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5EF749ED-9CAD-4CDD-80EA-489719AC1948}" type="slidenum">
              <a:rPr lang="en-US" altLang="en-US" sz="1200">
                <a:solidFill>
                  <a:srgbClr val="000000"/>
                </a:solidFill>
              </a:rPr>
              <a:pPr/>
              <a:t>8</a:t>
            </a:fld>
            <a:endParaRPr lang="en-US" altLang="en-US" sz="120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870634F-D2D4-403E-B57C-249D37F20D9B}"/>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F48009F3-1616-487D-9AC9-83F973D3DA2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51204" name="Slide Number Placeholder 3">
            <a:extLst>
              <a:ext uri="{FF2B5EF4-FFF2-40B4-BE49-F238E27FC236}">
                <a16:creationId xmlns:a16="http://schemas.microsoft.com/office/drawing/2014/main" id="{D3420984-F323-48BC-A60D-A8B3FD43EF0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95BDA29-6C14-42E5-8DDD-B2323040B699}" type="slidenum">
              <a:rPr lang="en-US" altLang="en-US" sz="1200">
                <a:solidFill>
                  <a:srgbClr val="000000"/>
                </a:solidFill>
              </a:rPr>
              <a:pPr/>
              <a:t>9</a:t>
            </a:fld>
            <a:endParaRPr lang="en-US" altLang="en-US" sz="120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7AB28453-5D14-4361-9D12-4D63706A83DB}"/>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253FE87F-89E0-4874-A16E-05CA11C62AC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53252" name="Slide Number Placeholder 3">
            <a:extLst>
              <a:ext uri="{FF2B5EF4-FFF2-40B4-BE49-F238E27FC236}">
                <a16:creationId xmlns:a16="http://schemas.microsoft.com/office/drawing/2014/main" id="{49F040CC-11FE-4CB1-AF3F-0346C946E0E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7FB9C0F-4843-45FB-8BF2-5CC7095A38EE}" type="slidenum">
              <a:rPr lang="en-US" altLang="en-US" sz="1200">
                <a:solidFill>
                  <a:srgbClr val="000000"/>
                </a:solidFill>
              </a:rPr>
              <a:pPr/>
              <a:t>10</a:t>
            </a:fld>
            <a:endParaRPr lang="en-US" altLang="en-US"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
        <p:nvSpPr>
          <p:cNvPr id="4" name="Rectangle 4">
            <a:extLst>
              <a:ext uri="{FF2B5EF4-FFF2-40B4-BE49-F238E27FC236}">
                <a16:creationId xmlns:a16="http://schemas.microsoft.com/office/drawing/2014/main" id="{72F2B1E4-9CC3-4D04-8A6E-F3CC96222E77}"/>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546FD204-41DD-4CB2-8B0C-739B606C35EF}"/>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0D8AC386-79AD-41FC-9973-E13710D28F0A}"/>
              </a:ext>
            </a:extLst>
          </p:cNvPr>
          <p:cNvSpPr>
            <a:spLocks noGrp="1" noChangeArrowheads="1"/>
          </p:cNvSpPr>
          <p:nvPr>
            <p:ph type="sldNum" sz="quarter" idx="12"/>
          </p:nvPr>
        </p:nvSpPr>
        <p:spPr>
          <a:ln/>
        </p:spPr>
        <p:txBody>
          <a:bodyPr/>
          <a:lstStyle>
            <a:lvl1pPr>
              <a:defRPr/>
            </a:lvl1pPr>
          </a:lstStyle>
          <a:p>
            <a:fld id="{203EE57A-2AE9-42C3-A2B3-FE076F138550}" type="slidenum">
              <a:rPr lang="en-ZA" altLang="en-US"/>
              <a:pPr/>
              <a:t>‹#›</a:t>
            </a:fld>
            <a:endParaRPr lang="en-ZA" altLang="en-US"/>
          </a:p>
        </p:txBody>
      </p:sp>
    </p:spTree>
    <p:extLst>
      <p:ext uri="{BB962C8B-B14F-4D97-AF65-F5344CB8AC3E}">
        <p14:creationId xmlns:p14="http://schemas.microsoft.com/office/powerpoint/2010/main" val="3344927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44F7FE7E-52F7-40E9-A0A1-48FABAC89126}"/>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F7F63A4A-7F09-4B1A-B6B0-5F0146690CD5}"/>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86F7AD2C-EB00-42B3-AF7A-FAC0DC223CFB}"/>
              </a:ext>
            </a:extLst>
          </p:cNvPr>
          <p:cNvSpPr>
            <a:spLocks noGrp="1" noChangeArrowheads="1"/>
          </p:cNvSpPr>
          <p:nvPr>
            <p:ph type="sldNum" sz="quarter" idx="12"/>
          </p:nvPr>
        </p:nvSpPr>
        <p:spPr>
          <a:ln/>
        </p:spPr>
        <p:txBody>
          <a:bodyPr/>
          <a:lstStyle>
            <a:lvl1pPr>
              <a:defRPr/>
            </a:lvl1pPr>
          </a:lstStyle>
          <a:p>
            <a:fld id="{57130C5B-6456-40AB-9231-67B6B1C742BC}" type="slidenum">
              <a:rPr lang="en-ZA" altLang="en-US"/>
              <a:pPr/>
              <a:t>‹#›</a:t>
            </a:fld>
            <a:endParaRPr lang="en-ZA" altLang="en-US"/>
          </a:p>
        </p:txBody>
      </p:sp>
    </p:spTree>
    <p:extLst>
      <p:ext uri="{BB962C8B-B14F-4D97-AF65-F5344CB8AC3E}">
        <p14:creationId xmlns:p14="http://schemas.microsoft.com/office/powerpoint/2010/main" val="381418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51A1286D-AEBA-4B49-AAA9-15DFDB51D515}"/>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BDD94CF6-F805-4ECF-9FEB-670F492E08F2}"/>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826E863E-FF9C-4494-BF1F-59F8C9774101}"/>
              </a:ext>
            </a:extLst>
          </p:cNvPr>
          <p:cNvSpPr>
            <a:spLocks noGrp="1" noChangeArrowheads="1"/>
          </p:cNvSpPr>
          <p:nvPr>
            <p:ph type="sldNum" sz="quarter" idx="12"/>
          </p:nvPr>
        </p:nvSpPr>
        <p:spPr>
          <a:ln/>
        </p:spPr>
        <p:txBody>
          <a:bodyPr/>
          <a:lstStyle>
            <a:lvl1pPr>
              <a:defRPr/>
            </a:lvl1pPr>
          </a:lstStyle>
          <a:p>
            <a:fld id="{70374FA4-ABB0-4F83-BDDF-72139E3004BC}" type="slidenum">
              <a:rPr lang="en-ZA" altLang="en-US"/>
              <a:pPr/>
              <a:t>‹#›</a:t>
            </a:fld>
            <a:endParaRPr lang="en-ZA" altLang="en-US"/>
          </a:p>
        </p:txBody>
      </p:sp>
    </p:spTree>
    <p:extLst>
      <p:ext uri="{BB962C8B-B14F-4D97-AF65-F5344CB8AC3E}">
        <p14:creationId xmlns:p14="http://schemas.microsoft.com/office/powerpoint/2010/main" val="431214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ZA"/>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Media Placeholder 3"/>
          <p:cNvSpPr>
            <a:spLocks noGrp="1"/>
          </p:cNvSpPr>
          <p:nvPr>
            <p:ph type="media" sz="half" idx="2"/>
          </p:nvPr>
        </p:nvSpPr>
        <p:spPr>
          <a:xfrm>
            <a:off x="4648200" y="1981200"/>
            <a:ext cx="3810000" cy="4114800"/>
          </a:xfrm>
        </p:spPr>
        <p:txBody>
          <a:bodyPr/>
          <a:lstStyle/>
          <a:p>
            <a:pPr lvl="0"/>
            <a:endParaRPr lang="en-ZA" noProof="0"/>
          </a:p>
        </p:txBody>
      </p:sp>
      <p:sp>
        <p:nvSpPr>
          <p:cNvPr id="5" name="Rectangle 4">
            <a:extLst>
              <a:ext uri="{FF2B5EF4-FFF2-40B4-BE49-F238E27FC236}">
                <a16:creationId xmlns:a16="http://schemas.microsoft.com/office/drawing/2014/main" id="{0CAF3583-F82C-4F5E-8B7E-9DB7F33EC4FF}"/>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0FDD4BD6-2402-41BE-B770-7DCB608C6A6E}"/>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450FA601-5048-4068-95B3-86ADCD77869B}"/>
              </a:ext>
            </a:extLst>
          </p:cNvPr>
          <p:cNvSpPr>
            <a:spLocks noGrp="1" noChangeArrowheads="1"/>
          </p:cNvSpPr>
          <p:nvPr>
            <p:ph type="sldNum" sz="quarter" idx="12"/>
          </p:nvPr>
        </p:nvSpPr>
        <p:spPr>
          <a:ln/>
        </p:spPr>
        <p:txBody>
          <a:bodyPr/>
          <a:lstStyle>
            <a:lvl1pPr>
              <a:defRPr/>
            </a:lvl1pPr>
          </a:lstStyle>
          <a:p>
            <a:fld id="{97D84D0D-2229-43FB-B276-D344437DD342}" type="slidenum">
              <a:rPr lang="en-ZA" altLang="en-US"/>
              <a:pPr/>
              <a:t>‹#›</a:t>
            </a:fld>
            <a:endParaRPr lang="en-ZA" altLang="en-US"/>
          </a:p>
        </p:txBody>
      </p:sp>
    </p:spTree>
    <p:extLst>
      <p:ext uri="{BB962C8B-B14F-4D97-AF65-F5344CB8AC3E}">
        <p14:creationId xmlns:p14="http://schemas.microsoft.com/office/powerpoint/2010/main" val="27536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lnSpc>
                <a:spcPts val="3600"/>
              </a:lnSpc>
              <a:defRPr sz="3600" b="1"/>
            </a:lvl1pPr>
          </a:lstStyle>
          <a:p>
            <a:r>
              <a:rPr lang="en-US" dirty="0"/>
              <a:t>Click to edit Master title style</a:t>
            </a:r>
          </a:p>
        </p:txBody>
      </p:sp>
      <p:sp>
        <p:nvSpPr>
          <p:cNvPr id="3" name="Content Placeholder 2"/>
          <p:cNvSpPr>
            <a:spLocks noGrp="1"/>
          </p:cNvSpPr>
          <p:nvPr>
            <p:ph idx="1"/>
          </p:nvPr>
        </p:nvSpPr>
        <p:spPr>
          <a:xfrm>
            <a:off x="685800" y="1828800"/>
            <a:ext cx="7772400" cy="4572000"/>
          </a:xfrm>
        </p:spPr>
        <p:txBody>
          <a:bodyPr/>
          <a:lstStyle>
            <a:lvl1pPr>
              <a:spcBef>
                <a:spcPts val="0"/>
              </a:spcBef>
              <a:spcAft>
                <a:spcPts val="600"/>
              </a:spcAft>
              <a:defRPr b="0"/>
            </a:lvl1pPr>
            <a:lvl2pPr>
              <a:spcBef>
                <a:spcPts val="0"/>
              </a:spcBef>
              <a:spcAft>
                <a:spcPts val="600"/>
              </a:spcAft>
              <a:defRPr b="0"/>
            </a:lvl2pPr>
            <a:lvl3pPr>
              <a:spcBef>
                <a:spcPts val="0"/>
              </a:spcBef>
              <a:spcAft>
                <a:spcPts val="600"/>
              </a:spcAft>
              <a:defRPr b="0"/>
            </a:lvl3pPr>
            <a:lvl4pPr>
              <a:spcBef>
                <a:spcPts val="0"/>
              </a:spcBef>
              <a:spcAft>
                <a:spcPts val="600"/>
              </a:spcAft>
              <a:defRPr b="0"/>
            </a:lvl4pPr>
            <a:lvl5pPr>
              <a:spcBef>
                <a:spcPts val="0"/>
              </a:spcBef>
              <a:spcAft>
                <a:spcPts val="600"/>
              </a:spcAft>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914400" y="1371600"/>
            <a:ext cx="7162800" cy="381000"/>
          </a:xfrm>
        </p:spPr>
        <p:txBody>
          <a:bodyPr/>
          <a:lstStyle>
            <a:lvl1pPr algn="ctr">
              <a:lnSpc>
                <a:spcPts val="2800"/>
              </a:lnSpc>
              <a:spcBef>
                <a:spcPts val="0"/>
              </a:spcBef>
              <a:buNone/>
              <a:defRPr sz="2800" b="1" i="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1429692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6C0B35-F2AA-4569-A582-E434789C13EA}"/>
              </a:ext>
            </a:extLst>
          </p:cNvPr>
          <p:cNvSpPr>
            <a:spLocks noGrp="1" noChangeArrowheads="1"/>
          </p:cNvSpPr>
          <p:nvPr>
            <p:ph type="dt" sz="half" idx="10"/>
          </p:nvPr>
        </p:nvSpPr>
        <p:spPr>
          <a:ln/>
        </p:spPr>
        <p:txBody>
          <a:bodyPr/>
          <a:lstStyle>
            <a:lvl1pPr>
              <a:defRPr/>
            </a:lvl1pPr>
          </a:lstStyle>
          <a:p>
            <a:pPr>
              <a:defRPr/>
            </a:pPr>
            <a:endParaRPr lang="en-ZA"/>
          </a:p>
        </p:txBody>
      </p:sp>
      <p:sp>
        <p:nvSpPr>
          <p:cNvPr id="3" name="Rectangle 5">
            <a:extLst>
              <a:ext uri="{FF2B5EF4-FFF2-40B4-BE49-F238E27FC236}">
                <a16:creationId xmlns:a16="http://schemas.microsoft.com/office/drawing/2014/main" id="{C8363E05-674A-4921-A4B8-189A4FFE5B07}"/>
              </a:ext>
            </a:extLst>
          </p:cNvPr>
          <p:cNvSpPr>
            <a:spLocks noGrp="1" noChangeArrowheads="1"/>
          </p:cNvSpPr>
          <p:nvPr>
            <p:ph type="ftr" sz="quarter" idx="11"/>
          </p:nvPr>
        </p:nvSpPr>
        <p:spPr>
          <a:ln/>
        </p:spPr>
        <p:txBody>
          <a:bodyPr/>
          <a:lstStyle>
            <a:lvl1pPr>
              <a:defRPr/>
            </a:lvl1pPr>
          </a:lstStyle>
          <a:p>
            <a:pPr>
              <a:defRPr/>
            </a:pPr>
            <a:endParaRPr lang="en-ZA"/>
          </a:p>
        </p:txBody>
      </p:sp>
      <p:sp>
        <p:nvSpPr>
          <p:cNvPr id="4" name="Rectangle 6">
            <a:extLst>
              <a:ext uri="{FF2B5EF4-FFF2-40B4-BE49-F238E27FC236}">
                <a16:creationId xmlns:a16="http://schemas.microsoft.com/office/drawing/2014/main" id="{C4D09EBD-B213-4CBA-8260-F9C5E9EDDAFB}"/>
              </a:ext>
            </a:extLst>
          </p:cNvPr>
          <p:cNvSpPr>
            <a:spLocks noGrp="1" noChangeArrowheads="1"/>
          </p:cNvSpPr>
          <p:nvPr>
            <p:ph type="sldNum" sz="quarter" idx="12"/>
          </p:nvPr>
        </p:nvSpPr>
        <p:spPr>
          <a:ln/>
        </p:spPr>
        <p:txBody>
          <a:bodyPr/>
          <a:lstStyle>
            <a:lvl1pPr>
              <a:defRPr/>
            </a:lvl1pPr>
          </a:lstStyle>
          <a:p>
            <a:fld id="{3CD40F9B-B340-4465-BF78-853DC0BAFC7B}" type="slidenum">
              <a:rPr lang="en-ZA" altLang="en-US"/>
              <a:pPr/>
              <a:t>‹#›</a:t>
            </a:fld>
            <a:endParaRPr lang="en-ZA" altLang="en-US"/>
          </a:p>
        </p:txBody>
      </p:sp>
    </p:spTree>
    <p:extLst>
      <p:ext uri="{BB962C8B-B14F-4D97-AF65-F5344CB8AC3E}">
        <p14:creationId xmlns:p14="http://schemas.microsoft.com/office/powerpoint/2010/main" val="705856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A11AE616-6B73-48B7-93A0-E48A80D52CB7}"/>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2D3E85E6-4BCD-4562-9E82-B150CAA16424}"/>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47EEC44C-997E-4169-86E0-B026C546357C}"/>
              </a:ext>
            </a:extLst>
          </p:cNvPr>
          <p:cNvSpPr>
            <a:spLocks noGrp="1" noChangeArrowheads="1"/>
          </p:cNvSpPr>
          <p:nvPr>
            <p:ph type="sldNum" sz="quarter" idx="12"/>
          </p:nvPr>
        </p:nvSpPr>
        <p:spPr>
          <a:ln/>
        </p:spPr>
        <p:txBody>
          <a:bodyPr/>
          <a:lstStyle>
            <a:lvl1pPr>
              <a:defRPr/>
            </a:lvl1pPr>
          </a:lstStyle>
          <a:p>
            <a:fld id="{4E3395D2-814F-48B2-B1DD-B3F87332EB22}" type="slidenum">
              <a:rPr lang="en-ZA" altLang="en-US"/>
              <a:pPr/>
              <a:t>‹#›</a:t>
            </a:fld>
            <a:endParaRPr lang="en-ZA" altLang="en-US"/>
          </a:p>
        </p:txBody>
      </p:sp>
    </p:spTree>
    <p:extLst>
      <p:ext uri="{BB962C8B-B14F-4D97-AF65-F5344CB8AC3E}">
        <p14:creationId xmlns:p14="http://schemas.microsoft.com/office/powerpoint/2010/main" val="651255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76644AB-7E6D-47CA-BA6E-B5292AF7AC1E}"/>
              </a:ext>
            </a:extLst>
          </p:cNvPr>
          <p:cNvSpPr>
            <a:spLocks noGrp="1" noChangeArrowheads="1"/>
          </p:cNvSpPr>
          <p:nvPr>
            <p:ph type="dt" sz="half" idx="10"/>
          </p:nvPr>
        </p:nvSpPr>
        <p:spPr>
          <a:ln/>
        </p:spPr>
        <p:txBody>
          <a:bodyPr/>
          <a:lstStyle>
            <a:lvl1pPr>
              <a:defRPr/>
            </a:lvl1pPr>
          </a:lstStyle>
          <a:p>
            <a:pPr>
              <a:defRPr/>
            </a:pPr>
            <a:endParaRPr lang="en-ZA"/>
          </a:p>
        </p:txBody>
      </p:sp>
      <p:sp>
        <p:nvSpPr>
          <p:cNvPr id="3" name="Rectangle 5">
            <a:extLst>
              <a:ext uri="{FF2B5EF4-FFF2-40B4-BE49-F238E27FC236}">
                <a16:creationId xmlns:a16="http://schemas.microsoft.com/office/drawing/2014/main" id="{830A2EF7-7523-4D6F-93B0-4B7ADC8655F8}"/>
              </a:ext>
            </a:extLst>
          </p:cNvPr>
          <p:cNvSpPr>
            <a:spLocks noGrp="1" noChangeArrowheads="1"/>
          </p:cNvSpPr>
          <p:nvPr>
            <p:ph type="ftr" sz="quarter" idx="11"/>
          </p:nvPr>
        </p:nvSpPr>
        <p:spPr>
          <a:ln/>
        </p:spPr>
        <p:txBody>
          <a:bodyPr/>
          <a:lstStyle>
            <a:lvl1pPr>
              <a:defRPr/>
            </a:lvl1pPr>
          </a:lstStyle>
          <a:p>
            <a:pPr>
              <a:defRPr/>
            </a:pPr>
            <a:endParaRPr lang="en-ZA"/>
          </a:p>
        </p:txBody>
      </p:sp>
      <p:sp>
        <p:nvSpPr>
          <p:cNvPr id="4" name="Rectangle 6">
            <a:extLst>
              <a:ext uri="{FF2B5EF4-FFF2-40B4-BE49-F238E27FC236}">
                <a16:creationId xmlns:a16="http://schemas.microsoft.com/office/drawing/2014/main" id="{7F15A2D4-78A7-42E3-AAF1-E87F30939519}"/>
              </a:ext>
            </a:extLst>
          </p:cNvPr>
          <p:cNvSpPr>
            <a:spLocks noGrp="1" noChangeArrowheads="1"/>
          </p:cNvSpPr>
          <p:nvPr>
            <p:ph type="sldNum" sz="quarter" idx="12"/>
          </p:nvPr>
        </p:nvSpPr>
        <p:spPr>
          <a:ln/>
        </p:spPr>
        <p:txBody>
          <a:bodyPr/>
          <a:lstStyle>
            <a:lvl1pPr>
              <a:defRPr/>
            </a:lvl1pPr>
          </a:lstStyle>
          <a:p>
            <a:fld id="{9ACEDA8E-DFDB-4963-A732-BA82AAAFA04F}" type="slidenum">
              <a:rPr lang="en-ZA" altLang="en-US"/>
              <a:pPr/>
              <a:t>‹#›</a:t>
            </a:fld>
            <a:endParaRPr lang="en-ZA" altLang="en-US"/>
          </a:p>
        </p:txBody>
      </p:sp>
    </p:spTree>
    <p:extLst>
      <p:ext uri="{BB962C8B-B14F-4D97-AF65-F5344CB8AC3E}">
        <p14:creationId xmlns:p14="http://schemas.microsoft.com/office/powerpoint/2010/main" val="3759290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97F87993-5C20-4FB9-8241-77832A2557B3}"/>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81171A31-7007-4526-A99C-32B0743DEE8A}"/>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F16D6EDA-BB43-4592-AC58-53153AC6826D}"/>
              </a:ext>
            </a:extLst>
          </p:cNvPr>
          <p:cNvSpPr>
            <a:spLocks noGrp="1" noChangeArrowheads="1"/>
          </p:cNvSpPr>
          <p:nvPr>
            <p:ph type="sldNum" sz="quarter" idx="12"/>
          </p:nvPr>
        </p:nvSpPr>
        <p:spPr>
          <a:ln/>
        </p:spPr>
        <p:txBody>
          <a:bodyPr/>
          <a:lstStyle>
            <a:lvl1pPr>
              <a:defRPr/>
            </a:lvl1pPr>
          </a:lstStyle>
          <a:p>
            <a:fld id="{88779B41-4C91-4A3C-A8D2-4958FEC990EE}" type="slidenum">
              <a:rPr lang="en-ZA" altLang="en-US"/>
              <a:pPr/>
              <a:t>‹#›</a:t>
            </a:fld>
            <a:endParaRPr lang="en-ZA" altLang="en-US"/>
          </a:p>
        </p:txBody>
      </p:sp>
    </p:spTree>
    <p:extLst>
      <p:ext uri="{BB962C8B-B14F-4D97-AF65-F5344CB8AC3E}">
        <p14:creationId xmlns:p14="http://schemas.microsoft.com/office/powerpoint/2010/main" val="1525119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FD13AFBC-B50A-4392-AE4B-8EC677EC2C91}"/>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68AE9BE5-FB1A-4014-81F8-DA599186270D}"/>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FFB3D3BE-8EBB-4CC4-93FC-2191D7F85DD3}"/>
              </a:ext>
            </a:extLst>
          </p:cNvPr>
          <p:cNvSpPr>
            <a:spLocks noGrp="1" noChangeArrowheads="1"/>
          </p:cNvSpPr>
          <p:nvPr>
            <p:ph type="sldNum" sz="quarter" idx="12"/>
          </p:nvPr>
        </p:nvSpPr>
        <p:spPr>
          <a:ln/>
        </p:spPr>
        <p:txBody>
          <a:bodyPr/>
          <a:lstStyle>
            <a:lvl1pPr>
              <a:defRPr/>
            </a:lvl1pPr>
          </a:lstStyle>
          <a:p>
            <a:fld id="{14D8648B-F620-40A5-9F34-89344EBA6BCF}" type="slidenum">
              <a:rPr lang="en-ZA" altLang="en-US"/>
              <a:pPr/>
              <a:t>‹#›</a:t>
            </a:fld>
            <a:endParaRPr lang="en-ZA" altLang="en-US"/>
          </a:p>
        </p:txBody>
      </p:sp>
    </p:spTree>
    <p:extLst>
      <p:ext uri="{BB962C8B-B14F-4D97-AF65-F5344CB8AC3E}">
        <p14:creationId xmlns:p14="http://schemas.microsoft.com/office/powerpoint/2010/main" val="1338672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890F098B-7FBD-4EC1-937F-89FD80FD4F33}"/>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0BF93B12-1CC6-42A5-84EE-BA7E76112596}"/>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4DD8E055-2D7F-410C-BD21-39EDD4E6788D}"/>
              </a:ext>
            </a:extLst>
          </p:cNvPr>
          <p:cNvSpPr>
            <a:spLocks noGrp="1" noChangeArrowheads="1"/>
          </p:cNvSpPr>
          <p:nvPr>
            <p:ph type="sldNum" sz="quarter" idx="12"/>
          </p:nvPr>
        </p:nvSpPr>
        <p:spPr>
          <a:ln/>
        </p:spPr>
        <p:txBody>
          <a:bodyPr/>
          <a:lstStyle>
            <a:lvl1pPr>
              <a:defRPr/>
            </a:lvl1pPr>
          </a:lstStyle>
          <a:p>
            <a:fld id="{F9F2B796-B934-4FDF-95A9-DF62022697E7}" type="slidenum">
              <a:rPr lang="en-ZA" altLang="en-US"/>
              <a:pPr/>
              <a:t>‹#›</a:t>
            </a:fld>
            <a:endParaRPr lang="en-ZA" altLang="en-US"/>
          </a:p>
        </p:txBody>
      </p:sp>
    </p:spTree>
    <p:extLst>
      <p:ext uri="{BB962C8B-B14F-4D97-AF65-F5344CB8AC3E}">
        <p14:creationId xmlns:p14="http://schemas.microsoft.com/office/powerpoint/2010/main" val="1481732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AB142E9D-528E-443A-AE40-E0E0784D1EA9}"/>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242EA0B7-AC90-4CF7-A331-0113111EAC26}"/>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339B56BC-C137-485E-8852-698010B3AF7F}"/>
              </a:ext>
            </a:extLst>
          </p:cNvPr>
          <p:cNvSpPr>
            <a:spLocks noGrp="1" noChangeArrowheads="1"/>
          </p:cNvSpPr>
          <p:nvPr>
            <p:ph type="sldNum" sz="quarter" idx="12"/>
          </p:nvPr>
        </p:nvSpPr>
        <p:spPr>
          <a:ln/>
        </p:spPr>
        <p:txBody>
          <a:bodyPr/>
          <a:lstStyle>
            <a:lvl1pPr>
              <a:defRPr/>
            </a:lvl1pPr>
          </a:lstStyle>
          <a:p>
            <a:fld id="{0EE13715-25A0-4F6A-89E9-82083EA00BF0}" type="slidenum">
              <a:rPr lang="en-ZA" altLang="en-US"/>
              <a:pPr/>
              <a:t>‹#›</a:t>
            </a:fld>
            <a:endParaRPr lang="en-ZA" altLang="en-US"/>
          </a:p>
        </p:txBody>
      </p:sp>
    </p:spTree>
    <p:extLst>
      <p:ext uri="{BB962C8B-B14F-4D97-AF65-F5344CB8AC3E}">
        <p14:creationId xmlns:p14="http://schemas.microsoft.com/office/powerpoint/2010/main" val="101652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606966EA-94D4-40BC-B354-DB05DD7760FA}"/>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551A2201-C0B4-4A48-8908-18626481FF0C}"/>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C9560AB7-9EDD-4088-80F9-99F25584158D}"/>
              </a:ext>
            </a:extLst>
          </p:cNvPr>
          <p:cNvSpPr>
            <a:spLocks noGrp="1" noChangeArrowheads="1"/>
          </p:cNvSpPr>
          <p:nvPr>
            <p:ph type="sldNum" sz="quarter" idx="12"/>
          </p:nvPr>
        </p:nvSpPr>
        <p:spPr>
          <a:ln/>
        </p:spPr>
        <p:txBody>
          <a:bodyPr/>
          <a:lstStyle>
            <a:lvl1pPr>
              <a:defRPr/>
            </a:lvl1pPr>
          </a:lstStyle>
          <a:p>
            <a:fld id="{B84FA5ED-67C5-4BD3-A519-2AE060E78EB1}" type="slidenum">
              <a:rPr lang="en-ZA" altLang="en-US"/>
              <a:pPr/>
              <a:t>‹#›</a:t>
            </a:fld>
            <a:endParaRPr lang="en-ZA" altLang="en-US"/>
          </a:p>
        </p:txBody>
      </p:sp>
    </p:spTree>
    <p:extLst>
      <p:ext uri="{BB962C8B-B14F-4D97-AF65-F5344CB8AC3E}">
        <p14:creationId xmlns:p14="http://schemas.microsoft.com/office/powerpoint/2010/main" val="2034096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3FB842DF-C37C-4D85-99C3-72FD5CB7E060}"/>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06AB2216-EE6C-4654-8567-A062A3C09681}"/>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32391544-31E8-4D77-939E-7ABD573F90D6}"/>
              </a:ext>
            </a:extLst>
          </p:cNvPr>
          <p:cNvSpPr>
            <a:spLocks noGrp="1" noChangeArrowheads="1"/>
          </p:cNvSpPr>
          <p:nvPr>
            <p:ph type="sldNum" sz="quarter" idx="12"/>
          </p:nvPr>
        </p:nvSpPr>
        <p:spPr>
          <a:ln/>
        </p:spPr>
        <p:txBody>
          <a:bodyPr/>
          <a:lstStyle>
            <a:lvl1pPr>
              <a:defRPr/>
            </a:lvl1pPr>
          </a:lstStyle>
          <a:p>
            <a:fld id="{E965568D-ACA7-491A-A3A7-E017A27A1757}" type="slidenum">
              <a:rPr lang="en-ZA" altLang="en-US"/>
              <a:pPr/>
              <a:t>‹#›</a:t>
            </a:fld>
            <a:endParaRPr lang="en-ZA" altLang="en-US"/>
          </a:p>
        </p:txBody>
      </p:sp>
    </p:spTree>
    <p:extLst>
      <p:ext uri="{BB962C8B-B14F-4D97-AF65-F5344CB8AC3E}">
        <p14:creationId xmlns:p14="http://schemas.microsoft.com/office/powerpoint/2010/main" val="4095860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E8D44B67-A4E2-4F4E-810B-80B77D48E68A}"/>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64AFA842-2B60-4822-B60F-0D6A11988CDC}"/>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2EF895E4-7B7D-4DA9-B192-5A996015D313}"/>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F6C6E6DC-7F3C-4E69-8F95-F0F7959FFB3E}" type="slidenum">
              <a:rPr lang="en-US" altLang="en-US"/>
              <a:pPr/>
              <a:t>‹#›</a:t>
            </a:fld>
            <a:endParaRPr lang="en-US" altLang="en-US"/>
          </a:p>
        </p:txBody>
      </p:sp>
    </p:spTree>
    <p:extLst>
      <p:ext uri="{BB962C8B-B14F-4D97-AF65-F5344CB8AC3E}">
        <p14:creationId xmlns:p14="http://schemas.microsoft.com/office/powerpoint/2010/main" val="1608336179"/>
      </p:ext>
    </p:extLst>
  </p:cSld>
  <p:clrMapOvr>
    <a:masterClrMapping/>
  </p:clrMapOvr>
  <p:transition spd="slow">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0379191-F610-4751-B30B-01334D9676DF}"/>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0C097B37-54D6-4597-921C-15CB6FD688AA}"/>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242CE092-E274-4334-BBCB-F9B3BC038152}"/>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BD2B2D20-5A9F-4F0F-89A1-493658E89A45}" type="slidenum">
              <a:rPr lang="en-US" altLang="en-US"/>
              <a:pPr/>
              <a:t>‹#›</a:t>
            </a:fld>
            <a:endParaRPr lang="en-US" altLang="en-US"/>
          </a:p>
        </p:txBody>
      </p:sp>
    </p:spTree>
    <p:extLst>
      <p:ext uri="{BB962C8B-B14F-4D97-AF65-F5344CB8AC3E}">
        <p14:creationId xmlns:p14="http://schemas.microsoft.com/office/powerpoint/2010/main" val="2591098129"/>
      </p:ext>
    </p:extLst>
  </p:cSld>
  <p:clrMapOvr>
    <a:masterClrMapping/>
  </p:clrMapOvr>
  <p:transition spd="slow">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B608D7C-B00B-44AE-AAD8-3B0A9C76BB8E}"/>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A7AAC841-9416-48C0-88C6-62859C0D0E05}"/>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A8B01530-FB6E-41F6-A18D-233D476C1110}"/>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B18F66B3-BF9E-45B4-9A75-B2C5638AEC08}" type="slidenum">
              <a:rPr lang="en-US" altLang="en-US"/>
              <a:pPr/>
              <a:t>‹#›</a:t>
            </a:fld>
            <a:endParaRPr lang="en-US" altLang="en-US"/>
          </a:p>
        </p:txBody>
      </p:sp>
    </p:spTree>
    <p:extLst>
      <p:ext uri="{BB962C8B-B14F-4D97-AF65-F5344CB8AC3E}">
        <p14:creationId xmlns:p14="http://schemas.microsoft.com/office/powerpoint/2010/main" val="2380423322"/>
      </p:ext>
    </p:extLst>
  </p:cSld>
  <p:clrMapOvr>
    <a:masterClrMapping/>
  </p:clrMapOvr>
  <p:transition spd="slow">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B4FF622-7CA3-42F4-958F-518A122562A8}"/>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3ECF9174-C89B-4E46-9736-9DEEC2A7CC6F}"/>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5D8659F4-92ED-466B-A339-A8DC1E1B2591}"/>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F65B21E5-8A09-4A08-9D81-0D232D4DF5C1}" type="slidenum">
              <a:rPr lang="en-US" altLang="en-US"/>
              <a:pPr/>
              <a:t>‹#›</a:t>
            </a:fld>
            <a:endParaRPr lang="en-US" altLang="en-US"/>
          </a:p>
        </p:txBody>
      </p:sp>
    </p:spTree>
    <p:extLst>
      <p:ext uri="{BB962C8B-B14F-4D97-AF65-F5344CB8AC3E}">
        <p14:creationId xmlns:p14="http://schemas.microsoft.com/office/powerpoint/2010/main" val="1883402145"/>
      </p:ext>
    </p:extLst>
  </p:cSld>
  <p:clrMapOvr>
    <a:masterClrMapping/>
  </p:clrMapOvr>
  <p:transition spd="slow">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65F2B2E-151D-4CAE-9651-A04B5A487F6F}"/>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D0B3FABC-F715-4A8B-9C94-0B4BEA14283B}"/>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110F6AB3-9143-4397-B4DC-AC881FB99EAF}"/>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10EB1A3B-CA3A-4995-B6D8-AE73E5BE6DAF}" type="slidenum">
              <a:rPr lang="en-US" altLang="en-US"/>
              <a:pPr/>
              <a:t>‹#›</a:t>
            </a:fld>
            <a:endParaRPr lang="en-US" altLang="en-US"/>
          </a:p>
        </p:txBody>
      </p:sp>
    </p:spTree>
    <p:extLst>
      <p:ext uri="{BB962C8B-B14F-4D97-AF65-F5344CB8AC3E}">
        <p14:creationId xmlns:p14="http://schemas.microsoft.com/office/powerpoint/2010/main" val="681972091"/>
      </p:ext>
    </p:extLst>
  </p:cSld>
  <p:clrMapOvr>
    <a:masterClrMapping/>
  </p:clrMapOvr>
  <p:transition spd="slow">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40DE876B-0BCB-4A54-8FBA-C47D124351A1}"/>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112AD28B-6CD6-4EAC-B48F-87AAA1419BE9}"/>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48058A88-1D46-42FA-9C22-A33EA066488A}"/>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871BE71A-66B2-4D29-A0AF-6DD02992EEB7}" type="slidenum">
              <a:rPr lang="en-US" altLang="en-US"/>
              <a:pPr/>
              <a:t>‹#›</a:t>
            </a:fld>
            <a:endParaRPr lang="en-US" altLang="en-US"/>
          </a:p>
        </p:txBody>
      </p:sp>
    </p:spTree>
    <p:extLst>
      <p:ext uri="{BB962C8B-B14F-4D97-AF65-F5344CB8AC3E}">
        <p14:creationId xmlns:p14="http://schemas.microsoft.com/office/powerpoint/2010/main" val="2073433043"/>
      </p:ext>
    </p:extLst>
  </p:cSld>
  <p:clrMapOvr>
    <a:masterClrMapping/>
  </p:clrMapOvr>
  <p:transition spd="slow">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3C538F2-ED8D-4240-8B11-277F1CF20F61}"/>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BF21F820-3D81-4F2B-BDAB-CC62B5396370}"/>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204D7FEA-36A1-4231-AD74-8F4D6C8CC53F}"/>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8EC9CB70-E20A-4EF2-9A81-3F0E4C6C583E}" type="slidenum">
              <a:rPr lang="en-US" altLang="en-US"/>
              <a:pPr/>
              <a:t>‹#›</a:t>
            </a:fld>
            <a:endParaRPr lang="en-US" altLang="en-US"/>
          </a:p>
        </p:txBody>
      </p:sp>
    </p:spTree>
    <p:extLst>
      <p:ext uri="{BB962C8B-B14F-4D97-AF65-F5344CB8AC3E}">
        <p14:creationId xmlns:p14="http://schemas.microsoft.com/office/powerpoint/2010/main" val="4031253095"/>
      </p:ext>
    </p:extLst>
  </p:cSld>
  <p:clrMapOvr>
    <a:masterClrMapping/>
  </p:clrMapOvr>
  <p:transition spd="slow">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18EC275-6DE3-4F3B-922E-4647779F2935}"/>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30DA83FE-2C3A-47AD-9BC0-4C58C063D8D7}"/>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DCA1D42D-893F-44E3-83CD-0D8B3488D940}"/>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7F082E3A-15B1-41FE-9E81-AA3BF5CCCF10}" type="slidenum">
              <a:rPr lang="en-US" altLang="en-US"/>
              <a:pPr/>
              <a:t>‹#›</a:t>
            </a:fld>
            <a:endParaRPr lang="en-US" altLang="en-US"/>
          </a:p>
        </p:txBody>
      </p:sp>
    </p:spTree>
    <p:extLst>
      <p:ext uri="{BB962C8B-B14F-4D97-AF65-F5344CB8AC3E}">
        <p14:creationId xmlns:p14="http://schemas.microsoft.com/office/powerpoint/2010/main" val="670803089"/>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565D95A-D1FA-4E2F-9A95-D16B917C6257}"/>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B03106BB-BE11-458E-B4A1-A8911FA427B0}"/>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A3786BF4-BF27-485C-B959-B3F8E802E12C}"/>
              </a:ext>
            </a:extLst>
          </p:cNvPr>
          <p:cNvSpPr>
            <a:spLocks noGrp="1" noChangeArrowheads="1"/>
          </p:cNvSpPr>
          <p:nvPr>
            <p:ph type="sldNum" sz="quarter" idx="12"/>
          </p:nvPr>
        </p:nvSpPr>
        <p:spPr>
          <a:ln/>
        </p:spPr>
        <p:txBody>
          <a:bodyPr/>
          <a:lstStyle>
            <a:lvl1pPr>
              <a:defRPr/>
            </a:lvl1pPr>
          </a:lstStyle>
          <a:p>
            <a:fld id="{20BB55CD-60D3-4667-B369-1ADD0DC90C9C}" type="slidenum">
              <a:rPr lang="en-ZA" altLang="en-US"/>
              <a:pPr/>
              <a:t>‹#›</a:t>
            </a:fld>
            <a:endParaRPr lang="en-ZA" altLang="en-US"/>
          </a:p>
        </p:txBody>
      </p:sp>
    </p:spTree>
    <p:extLst>
      <p:ext uri="{BB962C8B-B14F-4D97-AF65-F5344CB8AC3E}">
        <p14:creationId xmlns:p14="http://schemas.microsoft.com/office/powerpoint/2010/main" val="794021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1E4C2FC-9A55-43C6-8E14-249B327AF083}"/>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210A7238-4B4B-47BD-BA51-AD3B5F160B43}"/>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59904E38-2BAF-4B32-B3C6-D45C6DDF323C}"/>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80175073-1E37-4CCC-B2B6-0A18DF4C79D3}" type="slidenum">
              <a:rPr lang="en-US" altLang="en-US"/>
              <a:pPr/>
              <a:t>‹#›</a:t>
            </a:fld>
            <a:endParaRPr lang="en-US" altLang="en-US"/>
          </a:p>
        </p:txBody>
      </p:sp>
    </p:spTree>
    <p:extLst>
      <p:ext uri="{BB962C8B-B14F-4D97-AF65-F5344CB8AC3E}">
        <p14:creationId xmlns:p14="http://schemas.microsoft.com/office/powerpoint/2010/main" val="776556569"/>
      </p:ext>
    </p:extLst>
  </p:cSld>
  <p:clrMapOvr>
    <a:masterClrMapping/>
  </p:clrMapOvr>
  <p:transition spd="slow">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Rectangle 4">
            <a:extLst>
              <a:ext uri="{FF2B5EF4-FFF2-40B4-BE49-F238E27FC236}">
                <a16:creationId xmlns:a16="http://schemas.microsoft.com/office/drawing/2014/main" id="{AF87BF09-7539-408C-B2C6-45C55C675BC7}"/>
              </a:ext>
            </a:extLst>
          </p:cNvPr>
          <p:cNvSpPr>
            <a:spLocks noGrp="1" noChangeArrowheads="1"/>
          </p:cNvSpPr>
          <p:nvPr>
            <p:ph type="dt" sz="half" idx="10"/>
          </p:nvPr>
        </p:nvSpPr>
        <p:spPr/>
        <p:txBody>
          <a:bodyPr/>
          <a:lstStyle>
            <a:lvl1pPr algn="ctr">
              <a:defRPr>
                <a:latin typeface="Times New Roman" pitchFamily="18" charset="0"/>
              </a:defRPr>
            </a:lvl1pPr>
          </a:lstStyle>
          <a:p>
            <a:pPr>
              <a:defRPr/>
            </a:pPr>
            <a:endParaRPr lang="en-US"/>
          </a:p>
        </p:txBody>
      </p:sp>
      <p:sp>
        <p:nvSpPr>
          <p:cNvPr id="7" name="Rectangle 5">
            <a:extLst>
              <a:ext uri="{FF2B5EF4-FFF2-40B4-BE49-F238E27FC236}">
                <a16:creationId xmlns:a16="http://schemas.microsoft.com/office/drawing/2014/main" id="{2DA668D4-92B1-44D1-BD54-7F5F3E5B0F83}"/>
              </a:ext>
            </a:extLst>
          </p:cNvPr>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8" name="Rectangle 6">
            <a:extLst>
              <a:ext uri="{FF2B5EF4-FFF2-40B4-BE49-F238E27FC236}">
                <a16:creationId xmlns:a16="http://schemas.microsoft.com/office/drawing/2014/main" id="{1A958E9A-AE95-4AD0-A4A4-E92E4EAC0851}"/>
              </a:ext>
            </a:extLst>
          </p:cNvPr>
          <p:cNvSpPr>
            <a:spLocks noGrp="1" noChangeArrowheads="1"/>
          </p:cNvSpPr>
          <p:nvPr>
            <p:ph type="sldNum" sz="quarter" idx="12"/>
          </p:nvPr>
        </p:nvSpPr>
        <p:spPr/>
        <p:txBody>
          <a:bodyPr/>
          <a:lstStyle>
            <a:lvl1pPr>
              <a:defRPr>
                <a:latin typeface="Times New Roman" panose="02020603050405020304" pitchFamily="18" charset="0"/>
              </a:defRPr>
            </a:lvl1pPr>
          </a:lstStyle>
          <a:p>
            <a:fld id="{3E275AC6-9EDD-4160-99D0-DB22DA412D90}" type="slidenum">
              <a:rPr lang="en-US" altLang="en-US"/>
              <a:pPr/>
              <a:t>‹#›</a:t>
            </a:fld>
            <a:endParaRPr lang="en-US" altLang="en-US"/>
          </a:p>
        </p:txBody>
      </p:sp>
    </p:spTree>
    <p:extLst>
      <p:ext uri="{BB962C8B-B14F-4D97-AF65-F5344CB8AC3E}">
        <p14:creationId xmlns:p14="http://schemas.microsoft.com/office/powerpoint/2010/main" val="1033668993"/>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4">
            <a:extLst>
              <a:ext uri="{FF2B5EF4-FFF2-40B4-BE49-F238E27FC236}">
                <a16:creationId xmlns:a16="http://schemas.microsoft.com/office/drawing/2014/main" id="{70BDBEAD-2DD3-4390-BD1A-54E6A7803631}"/>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CE6536E8-23E2-4DA6-9F72-C8E5F8CD3605}"/>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894D6A28-444A-439B-8413-35EFA59112D0}"/>
              </a:ext>
            </a:extLst>
          </p:cNvPr>
          <p:cNvSpPr>
            <a:spLocks noGrp="1" noChangeArrowheads="1"/>
          </p:cNvSpPr>
          <p:nvPr>
            <p:ph type="sldNum" sz="quarter" idx="12"/>
          </p:nvPr>
        </p:nvSpPr>
        <p:spPr>
          <a:ln/>
        </p:spPr>
        <p:txBody>
          <a:bodyPr/>
          <a:lstStyle>
            <a:lvl1pPr>
              <a:defRPr/>
            </a:lvl1pPr>
          </a:lstStyle>
          <a:p>
            <a:fld id="{8C9CA3B5-5209-44A6-A1B7-32A50F0B4719}" type="slidenum">
              <a:rPr lang="en-ZA" altLang="en-US"/>
              <a:pPr/>
              <a:t>‹#›</a:t>
            </a:fld>
            <a:endParaRPr lang="en-ZA" altLang="en-US"/>
          </a:p>
        </p:txBody>
      </p:sp>
    </p:spTree>
    <p:extLst>
      <p:ext uri="{BB962C8B-B14F-4D97-AF65-F5344CB8AC3E}">
        <p14:creationId xmlns:p14="http://schemas.microsoft.com/office/powerpoint/2010/main" val="532253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Rectangle 4">
            <a:extLst>
              <a:ext uri="{FF2B5EF4-FFF2-40B4-BE49-F238E27FC236}">
                <a16:creationId xmlns:a16="http://schemas.microsoft.com/office/drawing/2014/main" id="{477833A8-66C8-4A79-B8CD-20B84D1E52BD}"/>
              </a:ext>
            </a:extLst>
          </p:cNvPr>
          <p:cNvSpPr>
            <a:spLocks noGrp="1" noChangeArrowheads="1"/>
          </p:cNvSpPr>
          <p:nvPr>
            <p:ph type="dt" sz="half" idx="10"/>
          </p:nvPr>
        </p:nvSpPr>
        <p:spPr>
          <a:ln/>
        </p:spPr>
        <p:txBody>
          <a:bodyPr/>
          <a:lstStyle>
            <a:lvl1pPr>
              <a:defRPr/>
            </a:lvl1pPr>
          </a:lstStyle>
          <a:p>
            <a:pPr>
              <a:defRPr/>
            </a:pPr>
            <a:endParaRPr lang="en-ZA"/>
          </a:p>
        </p:txBody>
      </p:sp>
      <p:sp>
        <p:nvSpPr>
          <p:cNvPr id="8" name="Rectangle 5">
            <a:extLst>
              <a:ext uri="{FF2B5EF4-FFF2-40B4-BE49-F238E27FC236}">
                <a16:creationId xmlns:a16="http://schemas.microsoft.com/office/drawing/2014/main" id="{5193EBE7-02FC-401F-BB03-F34314EE6609}"/>
              </a:ext>
            </a:extLst>
          </p:cNvPr>
          <p:cNvSpPr>
            <a:spLocks noGrp="1" noChangeArrowheads="1"/>
          </p:cNvSpPr>
          <p:nvPr>
            <p:ph type="ftr" sz="quarter" idx="11"/>
          </p:nvPr>
        </p:nvSpPr>
        <p:spPr>
          <a:ln/>
        </p:spPr>
        <p:txBody>
          <a:bodyPr/>
          <a:lstStyle>
            <a:lvl1pPr>
              <a:defRPr/>
            </a:lvl1pPr>
          </a:lstStyle>
          <a:p>
            <a:pPr>
              <a:defRPr/>
            </a:pPr>
            <a:endParaRPr lang="en-ZA"/>
          </a:p>
        </p:txBody>
      </p:sp>
      <p:sp>
        <p:nvSpPr>
          <p:cNvPr id="9" name="Rectangle 6">
            <a:extLst>
              <a:ext uri="{FF2B5EF4-FFF2-40B4-BE49-F238E27FC236}">
                <a16:creationId xmlns:a16="http://schemas.microsoft.com/office/drawing/2014/main" id="{3F6E3575-200D-4464-8375-82801B4ACB8F}"/>
              </a:ext>
            </a:extLst>
          </p:cNvPr>
          <p:cNvSpPr>
            <a:spLocks noGrp="1" noChangeArrowheads="1"/>
          </p:cNvSpPr>
          <p:nvPr>
            <p:ph type="sldNum" sz="quarter" idx="12"/>
          </p:nvPr>
        </p:nvSpPr>
        <p:spPr>
          <a:ln/>
        </p:spPr>
        <p:txBody>
          <a:bodyPr/>
          <a:lstStyle>
            <a:lvl1pPr>
              <a:defRPr/>
            </a:lvl1pPr>
          </a:lstStyle>
          <a:p>
            <a:fld id="{A8B2E2FC-60D8-4631-8218-0A2BF2C122FA}" type="slidenum">
              <a:rPr lang="en-ZA" altLang="en-US"/>
              <a:pPr/>
              <a:t>‹#›</a:t>
            </a:fld>
            <a:endParaRPr lang="en-ZA" altLang="en-US"/>
          </a:p>
        </p:txBody>
      </p:sp>
    </p:spTree>
    <p:extLst>
      <p:ext uri="{BB962C8B-B14F-4D97-AF65-F5344CB8AC3E}">
        <p14:creationId xmlns:p14="http://schemas.microsoft.com/office/powerpoint/2010/main" val="426586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4">
            <a:extLst>
              <a:ext uri="{FF2B5EF4-FFF2-40B4-BE49-F238E27FC236}">
                <a16:creationId xmlns:a16="http://schemas.microsoft.com/office/drawing/2014/main" id="{D0D49643-D024-4620-B57A-88A8D2CFE380}"/>
              </a:ext>
            </a:extLst>
          </p:cNvPr>
          <p:cNvSpPr>
            <a:spLocks noGrp="1" noChangeArrowheads="1"/>
          </p:cNvSpPr>
          <p:nvPr>
            <p:ph type="dt" sz="half" idx="10"/>
          </p:nvPr>
        </p:nvSpPr>
        <p:spPr>
          <a:ln/>
        </p:spPr>
        <p:txBody>
          <a:bodyPr/>
          <a:lstStyle>
            <a:lvl1pPr>
              <a:defRPr/>
            </a:lvl1pPr>
          </a:lstStyle>
          <a:p>
            <a:pPr>
              <a:defRPr/>
            </a:pPr>
            <a:endParaRPr lang="en-ZA"/>
          </a:p>
        </p:txBody>
      </p:sp>
      <p:sp>
        <p:nvSpPr>
          <p:cNvPr id="4" name="Rectangle 5">
            <a:extLst>
              <a:ext uri="{FF2B5EF4-FFF2-40B4-BE49-F238E27FC236}">
                <a16:creationId xmlns:a16="http://schemas.microsoft.com/office/drawing/2014/main" id="{84AE89BA-C61C-4439-B80A-4FC882FFB940}"/>
              </a:ext>
            </a:extLst>
          </p:cNvPr>
          <p:cNvSpPr>
            <a:spLocks noGrp="1" noChangeArrowheads="1"/>
          </p:cNvSpPr>
          <p:nvPr>
            <p:ph type="ftr" sz="quarter" idx="11"/>
          </p:nvPr>
        </p:nvSpPr>
        <p:spPr>
          <a:ln/>
        </p:spPr>
        <p:txBody>
          <a:bodyPr/>
          <a:lstStyle>
            <a:lvl1pPr>
              <a:defRPr/>
            </a:lvl1pPr>
          </a:lstStyle>
          <a:p>
            <a:pPr>
              <a:defRPr/>
            </a:pPr>
            <a:endParaRPr lang="en-ZA"/>
          </a:p>
        </p:txBody>
      </p:sp>
      <p:sp>
        <p:nvSpPr>
          <p:cNvPr id="5" name="Rectangle 6">
            <a:extLst>
              <a:ext uri="{FF2B5EF4-FFF2-40B4-BE49-F238E27FC236}">
                <a16:creationId xmlns:a16="http://schemas.microsoft.com/office/drawing/2014/main" id="{6F5ADEAF-0571-460A-B0B9-E48F822D8AAE}"/>
              </a:ext>
            </a:extLst>
          </p:cNvPr>
          <p:cNvSpPr>
            <a:spLocks noGrp="1" noChangeArrowheads="1"/>
          </p:cNvSpPr>
          <p:nvPr>
            <p:ph type="sldNum" sz="quarter" idx="12"/>
          </p:nvPr>
        </p:nvSpPr>
        <p:spPr>
          <a:ln/>
        </p:spPr>
        <p:txBody>
          <a:bodyPr/>
          <a:lstStyle>
            <a:lvl1pPr>
              <a:defRPr/>
            </a:lvl1pPr>
          </a:lstStyle>
          <a:p>
            <a:fld id="{19DB04E1-E32B-40AC-BA7C-0BACEDA541F3}" type="slidenum">
              <a:rPr lang="en-ZA" altLang="en-US"/>
              <a:pPr/>
              <a:t>‹#›</a:t>
            </a:fld>
            <a:endParaRPr lang="en-ZA" altLang="en-US"/>
          </a:p>
        </p:txBody>
      </p:sp>
    </p:spTree>
    <p:extLst>
      <p:ext uri="{BB962C8B-B14F-4D97-AF65-F5344CB8AC3E}">
        <p14:creationId xmlns:p14="http://schemas.microsoft.com/office/powerpoint/2010/main" val="100151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4B64C45-895A-4B35-89AD-358A426AFB86}"/>
              </a:ext>
            </a:extLst>
          </p:cNvPr>
          <p:cNvSpPr>
            <a:spLocks noGrp="1" noChangeArrowheads="1"/>
          </p:cNvSpPr>
          <p:nvPr>
            <p:ph type="dt" sz="half" idx="10"/>
          </p:nvPr>
        </p:nvSpPr>
        <p:spPr>
          <a:ln/>
        </p:spPr>
        <p:txBody>
          <a:bodyPr/>
          <a:lstStyle>
            <a:lvl1pPr>
              <a:defRPr/>
            </a:lvl1pPr>
          </a:lstStyle>
          <a:p>
            <a:pPr>
              <a:defRPr/>
            </a:pPr>
            <a:endParaRPr lang="en-ZA"/>
          </a:p>
        </p:txBody>
      </p:sp>
      <p:sp>
        <p:nvSpPr>
          <p:cNvPr id="3" name="Rectangle 5">
            <a:extLst>
              <a:ext uri="{FF2B5EF4-FFF2-40B4-BE49-F238E27FC236}">
                <a16:creationId xmlns:a16="http://schemas.microsoft.com/office/drawing/2014/main" id="{5ABAB1CD-AF7A-4B3E-8F79-431D27227A3B}"/>
              </a:ext>
            </a:extLst>
          </p:cNvPr>
          <p:cNvSpPr>
            <a:spLocks noGrp="1" noChangeArrowheads="1"/>
          </p:cNvSpPr>
          <p:nvPr>
            <p:ph type="ftr" sz="quarter" idx="11"/>
          </p:nvPr>
        </p:nvSpPr>
        <p:spPr>
          <a:ln/>
        </p:spPr>
        <p:txBody>
          <a:bodyPr/>
          <a:lstStyle>
            <a:lvl1pPr>
              <a:defRPr/>
            </a:lvl1pPr>
          </a:lstStyle>
          <a:p>
            <a:pPr>
              <a:defRPr/>
            </a:pPr>
            <a:endParaRPr lang="en-ZA"/>
          </a:p>
        </p:txBody>
      </p:sp>
      <p:sp>
        <p:nvSpPr>
          <p:cNvPr id="4" name="Rectangle 6">
            <a:extLst>
              <a:ext uri="{FF2B5EF4-FFF2-40B4-BE49-F238E27FC236}">
                <a16:creationId xmlns:a16="http://schemas.microsoft.com/office/drawing/2014/main" id="{4DB2F35B-66C1-4AD5-9361-87BB4B08D7A7}"/>
              </a:ext>
            </a:extLst>
          </p:cNvPr>
          <p:cNvSpPr>
            <a:spLocks noGrp="1" noChangeArrowheads="1"/>
          </p:cNvSpPr>
          <p:nvPr>
            <p:ph type="sldNum" sz="quarter" idx="12"/>
          </p:nvPr>
        </p:nvSpPr>
        <p:spPr>
          <a:ln/>
        </p:spPr>
        <p:txBody>
          <a:bodyPr/>
          <a:lstStyle>
            <a:lvl1pPr>
              <a:defRPr/>
            </a:lvl1pPr>
          </a:lstStyle>
          <a:p>
            <a:fld id="{D36928DB-BFEC-43EB-B778-D55940571A5D}" type="slidenum">
              <a:rPr lang="en-ZA" altLang="en-US"/>
              <a:pPr/>
              <a:t>‹#›</a:t>
            </a:fld>
            <a:endParaRPr lang="en-ZA" altLang="en-US"/>
          </a:p>
        </p:txBody>
      </p:sp>
    </p:spTree>
    <p:extLst>
      <p:ext uri="{BB962C8B-B14F-4D97-AF65-F5344CB8AC3E}">
        <p14:creationId xmlns:p14="http://schemas.microsoft.com/office/powerpoint/2010/main" val="2822657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A467D05-AE60-486D-92BB-022D59AE1DA4}"/>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D8A683F0-4513-492B-98FF-BBE51EEB7946}"/>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24D4BF5D-9E2E-4653-874D-2B2BF0A92A99}"/>
              </a:ext>
            </a:extLst>
          </p:cNvPr>
          <p:cNvSpPr>
            <a:spLocks noGrp="1" noChangeArrowheads="1"/>
          </p:cNvSpPr>
          <p:nvPr>
            <p:ph type="sldNum" sz="quarter" idx="12"/>
          </p:nvPr>
        </p:nvSpPr>
        <p:spPr>
          <a:ln/>
        </p:spPr>
        <p:txBody>
          <a:bodyPr/>
          <a:lstStyle>
            <a:lvl1pPr>
              <a:defRPr/>
            </a:lvl1pPr>
          </a:lstStyle>
          <a:p>
            <a:fld id="{F1971D52-9704-4D2D-BFE9-60554053A3D4}" type="slidenum">
              <a:rPr lang="en-ZA" altLang="en-US"/>
              <a:pPr/>
              <a:t>‹#›</a:t>
            </a:fld>
            <a:endParaRPr lang="en-ZA" altLang="en-US"/>
          </a:p>
        </p:txBody>
      </p:sp>
    </p:spTree>
    <p:extLst>
      <p:ext uri="{BB962C8B-B14F-4D97-AF65-F5344CB8AC3E}">
        <p14:creationId xmlns:p14="http://schemas.microsoft.com/office/powerpoint/2010/main" val="4042442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EE8E73C-EFF4-4A03-8F8F-EABF3EE502F0}"/>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543617E8-CAFA-4C16-8C22-C758177CC003}"/>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C472D0D0-4B7B-45FE-88F3-D69BFCE21FB8}"/>
              </a:ext>
            </a:extLst>
          </p:cNvPr>
          <p:cNvSpPr>
            <a:spLocks noGrp="1" noChangeArrowheads="1"/>
          </p:cNvSpPr>
          <p:nvPr>
            <p:ph type="sldNum" sz="quarter" idx="12"/>
          </p:nvPr>
        </p:nvSpPr>
        <p:spPr>
          <a:ln/>
        </p:spPr>
        <p:txBody>
          <a:bodyPr/>
          <a:lstStyle>
            <a:lvl1pPr>
              <a:defRPr/>
            </a:lvl1pPr>
          </a:lstStyle>
          <a:p>
            <a:fld id="{18DB1E69-ABCC-45A3-B011-7F051D87D424}" type="slidenum">
              <a:rPr lang="en-ZA" altLang="en-US"/>
              <a:pPr/>
              <a:t>‹#›</a:t>
            </a:fld>
            <a:endParaRPr lang="en-ZA" altLang="en-US"/>
          </a:p>
        </p:txBody>
      </p:sp>
    </p:spTree>
    <p:extLst>
      <p:ext uri="{BB962C8B-B14F-4D97-AF65-F5344CB8AC3E}">
        <p14:creationId xmlns:p14="http://schemas.microsoft.com/office/powerpoint/2010/main" val="1395791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19.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20.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2.xml"/><Relationship Id="rId1" Type="http://schemas.openxmlformats.org/officeDocument/2006/relationships/slideLayout" Target="../slideLayouts/slideLayout21.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3.xml"/><Relationship Id="rId1" Type="http://schemas.openxmlformats.org/officeDocument/2006/relationships/slideLayout" Target="../slideLayouts/slideLayout22.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4.xml"/><Relationship Id="rId1" Type="http://schemas.openxmlformats.org/officeDocument/2006/relationships/slideLayout" Target="../slideLayouts/slideLayout23.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5.xml"/><Relationship Id="rId1" Type="http://schemas.openxmlformats.org/officeDocument/2006/relationships/slideLayout" Target="../slideLayouts/slideLayout24.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6.xml"/><Relationship Id="rId1" Type="http://schemas.openxmlformats.org/officeDocument/2006/relationships/slideLayout" Target="../slideLayouts/slideLayout25.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7.xml"/><Relationship Id="rId1" Type="http://schemas.openxmlformats.org/officeDocument/2006/relationships/slideLayout" Target="../slideLayouts/slideLayout26.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8.xml"/><Relationship Id="rId1" Type="http://schemas.openxmlformats.org/officeDocument/2006/relationships/slideLayout" Target="../slideLayouts/slideLayout27.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9.xml"/><Relationship Id="rId1" Type="http://schemas.openxmlformats.org/officeDocument/2006/relationships/slideLayout" Target="../slideLayouts/slideLayout28.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0.xml"/><Relationship Id="rId1" Type="http://schemas.openxmlformats.org/officeDocument/2006/relationships/slideLayout" Target="../slideLayouts/slideLayout29.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1.xml"/><Relationship Id="rId1" Type="http://schemas.openxmlformats.org/officeDocument/2006/relationships/slideLayout" Target="../slideLayouts/slideLayout30.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2.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AC4014E-DBB3-4F30-AC58-1EAD49CB6904}"/>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7" name="Rectangle 3">
            <a:extLst>
              <a:ext uri="{FF2B5EF4-FFF2-40B4-BE49-F238E27FC236}">
                <a16:creationId xmlns:a16="http://schemas.microsoft.com/office/drawing/2014/main" id="{2BF1414E-00C2-4857-948C-35C2120A6245}"/>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C1B1C305-3B66-4C19-8166-75DA5BE362D8}"/>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ZA"/>
          </a:p>
        </p:txBody>
      </p:sp>
      <p:sp>
        <p:nvSpPr>
          <p:cNvPr id="1029" name="Rectangle 5">
            <a:extLst>
              <a:ext uri="{FF2B5EF4-FFF2-40B4-BE49-F238E27FC236}">
                <a16:creationId xmlns:a16="http://schemas.microsoft.com/office/drawing/2014/main" id="{24F31BC1-8088-4414-AD75-0F164A227A51}"/>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ZA"/>
          </a:p>
        </p:txBody>
      </p:sp>
      <p:sp>
        <p:nvSpPr>
          <p:cNvPr id="1030" name="Rectangle 6">
            <a:extLst>
              <a:ext uri="{FF2B5EF4-FFF2-40B4-BE49-F238E27FC236}">
                <a16:creationId xmlns:a16="http://schemas.microsoft.com/office/drawing/2014/main" id="{A81BDD88-4855-4C5D-AA6E-C0D91906230A}"/>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1F3A942E-F51E-452B-BC9C-F48145D6D432}"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 id="214748424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7275480-4EDA-449F-A881-961E83612EB8}"/>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43" name="Rectangle 3">
            <a:extLst>
              <a:ext uri="{FF2B5EF4-FFF2-40B4-BE49-F238E27FC236}">
                <a16:creationId xmlns:a16="http://schemas.microsoft.com/office/drawing/2014/main" id="{9073FB88-2F94-41D0-91F3-EACCE91F92D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0CB3BAFE-0D53-4AAE-880F-6EFD778EACB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A78088D6-01C0-45D5-A044-2F158B361137}"/>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47FFA008-53EB-42D8-88A6-45AD2C5E9A1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E6CF56D7-6472-40AC-B2D0-20DA8FC299CF}"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68E943E-4D52-41D4-8849-E8DA4275DA1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1267" name="Rectangle 3">
            <a:extLst>
              <a:ext uri="{FF2B5EF4-FFF2-40B4-BE49-F238E27FC236}">
                <a16:creationId xmlns:a16="http://schemas.microsoft.com/office/drawing/2014/main" id="{877D0F38-81D8-4ABA-8BE5-D120428E5DC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E494AB0C-085C-4962-8C28-CB1C2946884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E8A49D5C-40BC-4D70-99AF-A5D9D54E5B8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07AC9BB6-232E-40FE-8407-CF792A138C7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B1BABCB5-C77A-4DC3-A6B1-D71A9E3F0461}"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5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02DF403-B80F-4A34-B915-AB9F375CB23B}"/>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2291" name="Rectangle 3">
            <a:extLst>
              <a:ext uri="{FF2B5EF4-FFF2-40B4-BE49-F238E27FC236}">
                <a16:creationId xmlns:a16="http://schemas.microsoft.com/office/drawing/2014/main" id="{A98315F9-971A-4839-BD13-85A3D75005D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96A18BD9-33ED-4FCF-B484-C187AB7FA637}"/>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6888FFEE-4471-40D6-B764-6DBAE5F3530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E89E7F38-C47A-4BB1-BDE0-F4AB10FAA33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0083008E-9EE9-4B78-A505-801C252460B1}"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5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8F78F9C-877D-45B8-B66A-0A4116E2ABB0}"/>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Rectangle 3">
            <a:extLst>
              <a:ext uri="{FF2B5EF4-FFF2-40B4-BE49-F238E27FC236}">
                <a16:creationId xmlns:a16="http://schemas.microsoft.com/office/drawing/2014/main" id="{EB0534E7-55E1-45EB-8E01-52311E54F874}"/>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81DDE16-CC33-4B4F-B259-CF8FD0FCF095}"/>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CE019FE6-9EA9-4410-B628-22539DA0C576}"/>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55A3C66A-2D5F-4549-B326-33DC54DC0B07}"/>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9911F440-B8BA-4EAD-AC8D-96EE7EBF4EF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2"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1BCB606-D589-4150-93B9-C2567F3838B4}"/>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339" name="Rectangle 3">
            <a:extLst>
              <a:ext uri="{FF2B5EF4-FFF2-40B4-BE49-F238E27FC236}">
                <a16:creationId xmlns:a16="http://schemas.microsoft.com/office/drawing/2014/main" id="{7EE78423-EE4D-47F5-AE3F-F6CFA491506B}"/>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DD24D10-CB29-40FB-A612-8AD17E64501D}"/>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5E136EDF-79B0-4662-A7A4-7CE9ACA49749}"/>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2F288671-76EA-46E3-B07E-A541D53313A5}"/>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FFBFC841-6577-4AD5-9FA6-D0CAE3ED1BA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3"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999A5F9-0FF7-4F64-8509-53B1C375C0D6}"/>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5363" name="Rectangle 3">
            <a:extLst>
              <a:ext uri="{FF2B5EF4-FFF2-40B4-BE49-F238E27FC236}">
                <a16:creationId xmlns:a16="http://schemas.microsoft.com/office/drawing/2014/main" id="{F2098E81-5D09-4EBF-AE60-C918EC69AE17}"/>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41B9406-23C8-4104-A72F-103D3B3B5EBF}"/>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80DB4586-A43C-43A0-B4E0-3E4A63726BA0}"/>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27BC9827-88BC-4877-AA5B-3F087BD45E84}"/>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0B8E9EC2-DEB5-4EBA-9D2B-3C1DC28DAE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4"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D667B56-A723-4B00-8F5F-460B4138EE16}"/>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F89B4BF7-21EE-4FCB-875C-73EC63CFB42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C115819-A438-4F8C-97A0-9E93DF91079A}"/>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98E3C00A-2E28-4373-9673-1DB3E71EAA57}"/>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FAD6C3A6-D99E-4B43-8764-2877BB0F2A59}"/>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6E7ECF2C-5B33-4997-AD6D-386A6764AF3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5"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C4A7638-F1C9-4D13-91EA-EDAF92DFFA04}"/>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7411" name="Rectangle 3">
            <a:extLst>
              <a:ext uri="{FF2B5EF4-FFF2-40B4-BE49-F238E27FC236}">
                <a16:creationId xmlns:a16="http://schemas.microsoft.com/office/drawing/2014/main" id="{721132EF-81B4-4E38-8397-18A9F56323CF}"/>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9D18DB0-1215-4638-A3A4-248450268C2D}"/>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551D9FA6-0D1F-4337-9D3A-FD14C76A27E6}"/>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49D6D51C-47E4-4DC6-AD5E-104E3C0E764F}"/>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475A88B1-C916-4FB8-A405-C9FA0594E83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6"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0A102E4-5833-4CDC-9402-E9D981D25CEB}"/>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8435" name="Rectangle 3">
            <a:extLst>
              <a:ext uri="{FF2B5EF4-FFF2-40B4-BE49-F238E27FC236}">
                <a16:creationId xmlns:a16="http://schemas.microsoft.com/office/drawing/2014/main" id="{C97F5B93-1BAA-4C61-9F13-1F3AE87335C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A79CD54-8EC1-4B98-9CAD-0485FEECC216}"/>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A78CD91D-002F-439A-8A98-AB88C96B396C}"/>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A0EC5EAF-77D2-4F53-AFA3-9542D19266B8}"/>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05160C30-B5A9-4408-8D7C-FA6ED09E722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7"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619A678-9767-41F8-A57B-20FA86DC20FA}"/>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9459" name="Rectangle 3">
            <a:extLst>
              <a:ext uri="{FF2B5EF4-FFF2-40B4-BE49-F238E27FC236}">
                <a16:creationId xmlns:a16="http://schemas.microsoft.com/office/drawing/2014/main" id="{38B8D2E4-DD53-425F-9F41-64A886F6F731}"/>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288574E-0504-47D8-87C8-30E5D15AE407}"/>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09B6D21F-4F37-4781-BC67-1C0CD560C5A2}"/>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C3DECCE9-208C-4EA2-AA0A-9635734B3320}"/>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E146E958-FECC-4CC9-A769-56EF11BE72E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8"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D7B6F37-7305-4D4D-8578-87DDC1F9BDDE}"/>
              </a:ext>
            </a:extLst>
          </p:cNvPr>
          <p:cNvSpPr>
            <a:spLocks noGrp="1" noChangeArrowheads="1"/>
          </p:cNvSpPr>
          <p:nvPr>
            <p:ph type="title"/>
          </p:nvPr>
        </p:nvSpPr>
        <p:spPr bwMode="auto">
          <a:xfrm>
            <a:off x="685800" y="228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91D21C82-61C4-4034-80E6-D2000DA383CA}"/>
              </a:ext>
            </a:extLst>
          </p:cNvPr>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2052" name="Picture 12" descr="Small Title 1">
            <a:extLst>
              <a:ext uri="{FF2B5EF4-FFF2-40B4-BE49-F238E27FC236}">
                <a16:creationId xmlns:a16="http://schemas.microsoft.com/office/drawing/2014/main" id="{5E352EAB-36C6-433C-8C6F-9493DCB4EC0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86750" y="3276600"/>
            <a:ext cx="8572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2D2B16FB-5D75-47CB-A289-49EBDED85DCC}"/>
              </a:ext>
            </a:extLst>
          </p:cNvPr>
          <p:cNvSpPr txBox="1">
            <a:spLocks noChangeArrowheads="1"/>
          </p:cNvSpPr>
          <p:nvPr userDrawn="1"/>
        </p:nvSpPr>
        <p:spPr bwMode="auto">
          <a:xfrm>
            <a:off x="6248400" y="6477000"/>
            <a:ext cx="1965325" cy="198438"/>
          </a:xfrm>
          <a:prstGeom prst="rect">
            <a:avLst/>
          </a:prstGeom>
          <a:noFill/>
          <a:ln w="9525">
            <a:noFill/>
            <a:round/>
            <a:headEnd/>
            <a:tailEnd/>
          </a:ln>
          <a:effectLst/>
        </p:spPr>
        <p:txBody>
          <a:bodyPr lIns="0" tIns="0" rIns="0" bIns="0"/>
          <a:lstStyle>
            <a:lvl1pPr>
              <a:tabLst>
                <a:tab pos="723900" algn="l"/>
                <a:tab pos="1447800" algn="l"/>
                <a:tab pos="2171700" algn="l"/>
              </a:tabLst>
              <a:defRPr sz="2800">
                <a:solidFill>
                  <a:schemeClr val="tx1"/>
                </a:solidFill>
                <a:latin typeface="Times New Roman" panose="02020603050405020304" pitchFamily="18" charset="0"/>
              </a:defRPr>
            </a:lvl1pPr>
            <a:lvl2pPr marL="742950" indent="-285750">
              <a:tabLst>
                <a:tab pos="723900" algn="l"/>
                <a:tab pos="1447800" algn="l"/>
                <a:tab pos="2171700" algn="l"/>
              </a:tabLst>
              <a:defRPr sz="2800">
                <a:solidFill>
                  <a:schemeClr val="tx1"/>
                </a:solidFill>
                <a:latin typeface="Times New Roman" panose="02020603050405020304" pitchFamily="18" charset="0"/>
              </a:defRPr>
            </a:lvl2pPr>
            <a:lvl3pPr marL="1143000" indent="-228600">
              <a:tabLst>
                <a:tab pos="723900" algn="l"/>
                <a:tab pos="1447800" algn="l"/>
                <a:tab pos="2171700" algn="l"/>
              </a:tabLst>
              <a:defRPr sz="2800">
                <a:solidFill>
                  <a:schemeClr val="tx1"/>
                </a:solidFill>
                <a:latin typeface="Times New Roman" panose="02020603050405020304" pitchFamily="18" charset="0"/>
              </a:defRPr>
            </a:lvl3pPr>
            <a:lvl4pPr marL="1600200" indent="-228600">
              <a:tabLst>
                <a:tab pos="723900" algn="l"/>
                <a:tab pos="1447800" algn="l"/>
                <a:tab pos="2171700" algn="l"/>
              </a:tabLst>
              <a:defRPr sz="2800">
                <a:solidFill>
                  <a:schemeClr val="tx1"/>
                </a:solidFill>
                <a:latin typeface="Times New Roman" panose="02020603050405020304" pitchFamily="18" charset="0"/>
              </a:defRPr>
            </a:lvl4pPr>
            <a:lvl5pPr marL="2057400" indent="-228600">
              <a:tabLst>
                <a:tab pos="723900" algn="l"/>
                <a:tab pos="1447800" algn="l"/>
                <a:tab pos="2171700" algn="l"/>
              </a:tabLst>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9pPr>
          </a:lstStyle>
          <a:p>
            <a:pPr algn="ctr" eaLnBrk="1" hangingPunct="1">
              <a:lnSpc>
                <a:spcPct val="102000"/>
              </a:lnSpc>
              <a:buFont typeface="Wingdings" panose="05000000000000000000" pitchFamily="2" charset="2"/>
              <a:buNone/>
            </a:pPr>
            <a:r>
              <a:rPr lang="en-US" altLang="en-US" sz="1600" b="1">
                <a:solidFill>
                  <a:srgbClr val="C00000"/>
                </a:solidFill>
                <a:latin typeface="Arial" panose="020B0604020202020204" pitchFamily="34" charset="0"/>
                <a:cs typeface="Tahoma" panose="020B0604030504040204" pitchFamily="34" charset="0"/>
              </a:rPr>
              <a:t>Chapter 18- slide </a:t>
            </a:r>
            <a:fld id="{1FD3B72D-C16C-4CF0-BB73-52961A8CD492}" type="slidenum">
              <a:rPr lang="en-US" altLang="en-US" sz="1600" b="1">
                <a:solidFill>
                  <a:srgbClr val="C00000"/>
                </a:solidFill>
                <a:latin typeface="Arial" panose="020B0604020202020204" pitchFamily="34" charset="0"/>
                <a:cs typeface="Tahoma" panose="020B0604030504040204" pitchFamily="34" charset="0"/>
              </a:rPr>
              <a:pPr algn="ctr" eaLnBrk="1" hangingPunct="1">
                <a:lnSpc>
                  <a:spcPct val="102000"/>
                </a:lnSpc>
                <a:buFont typeface="Wingdings" panose="05000000000000000000" pitchFamily="2" charset="2"/>
                <a:buNone/>
              </a:pPr>
              <a:t>‹#›</a:t>
            </a:fld>
            <a:endParaRPr lang="en-US" altLang="en-US" sz="1600" b="1">
              <a:solidFill>
                <a:srgbClr val="C00000"/>
              </a:solidFill>
              <a:latin typeface="Arial" panose="020B0604020202020204" pitchFamily="34" charset="0"/>
              <a:cs typeface="Tahoma" panose="020B0604030504040204" pitchFamily="34" charset="0"/>
            </a:endParaRPr>
          </a:p>
        </p:txBody>
      </p:sp>
      <p:sp>
        <p:nvSpPr>
          <p:cNvPr id="7" name="Rectangle 5">
            <a:extLst>
              <a:ext uri="{FF2B5EF4-FFF2-40B4-BE49-F238E27FC236}">
                <a16:creationId xmlns:a16="http://schemas.microsoft.com/office/drawing/2014/main" id="{F9D2FB39-F305-462E-BA7B-6C876C1AEDF4}"/>
              </a:ext>
            </a:extLst>
          </p:cNvPr>
          <p:cNvSpPr txBox="1">
            <a:spLocks noChangeArrowheads="1"/>
          </p:cNvSpPr>
          <p:nvPr userDrawn="1"/>
        </p:nvSpPr>
        <p:spPr bwMode="auto">
          <a:xfrm>
            <a:off x="76200" y="6400800"/>
            <a:ext cx="4495800" cy="762000"/>
          </a:xfrm>
          <a:prstGeom prst="rect">
            <a:avLst/>
          </a:prstGeom>
          <a:noFill/>
          <a:ln w="9525">
            <a:noFill/>
            <a:round/>
            <a:headEnd/>
            <a:tailEnd/>
          </a:ln>
          <a:effectLst/>
        </p:spPr>
        <p:txBody>
          <a:bodyPr lIns="0" tIns="0" rIns="0" bIns="0"/>
          <a:lstStyle>
            <a:lvl1pPr eaLnBrk="0" hangingPunct="0">
              <a:tabLst>
                <a:tab pos="723900" algn="l"/>
                <a:tab pos="1447800" algn="l"/>
                <a:tab pos="2171700" algn="l"/>
              </a:tabLst>
              <a:defRPr>
                <a:solidFill>
                  <a:schemeClr val="tx1"/>
                </a:solidFill>
                <a:latin typeface="Arial" charset="0"/>
                <a:ea typeface="ヒラギノ角ゴ Pro W3" pitchFamily="64" charset="-128"/>
              </a:defRPr>
            </a:lvl1pPr>
            <a:lvl2pPr marL="742950" indent="-285750" eaLnBrk="0" hangingPunct="0">
              <a:tabLst>
                <a:tab pos="723900" algn="l"/>
                <a:tab pos="1447800" algn="l"/>
                <a:tab pos="2171700" algn="l"/>
              </a:tabLst>
              <a:defRPr>
                <a:solidFill>
                  <a:schemeClr val="tx1"/>
                </a:solidFill>
                <a:latin typeface="Arial" charset="0"/>
                <a:ea typeface="ヒラギノ角ゴ Pro W3" pitchFamily="64" charset="-128"/>
              </a:defRPr>
            </a:lvl2pPr>
            <a:lvl3pPr marL="1143000" indent="-228600" eaLnBrk="0" hangingPunct="0">
              <a:tabLst>
                <a:tab pos="723900" algn="l"/>
                <a:tab pos="1447800" algn="l"/>
                <a:tab pos="2171700" algn="l"/>
              </a:tabLst>
              <a:defRPr>
                <a:solidFill>
                  <a:schemeClr val="tx1"/>
                </a:solidFill>
                <a:latin typeface="Arial" charset="0"/>
                <a:ea typeface="ヒラギノ角ゴ Pro W3" pitchFamily="64" charset="-128"/>
              </a:defRPr>
            </a:lvl3pPr>
            <a:lvl4pPr marL="1600200" indent="-228600" eaLnBrk="0" hangingPunct="0">
              <a:tabLst>
                <a:tab pos="723900" algn="l"/>
                <a:tab pos="1447800" algn="l"/>
                <a:tab pos="2171700" algn="l"/>
              </a:tabLst>
              <a:defRPr>
                <a:solidFill>
                  <a:schemeClr val="tx1"/>
                </a:solidFill>
                <a:latin typeface="Arial" charset="0"/>
                <a:ea typeface="ヒラギノ角ゴ Pro W3" pitchFamily="64" charset="-128"/>
              </a:defRPr>
            </a:lvl4pPr>
            <a:lvl5pPr marL="2057400" indent="-228600" eaLnBrk="0" hangingPunct="0">
              <a:tabLst>
                <a:tab pos="723900" algn="l"/>
                <a:tab pos="1447800" algn="l"/>
                <a:tab pos="2171700" algn="l"/>
              </a:tabLst>
              <a:defRPr>
                <a:solidFill>
                  <a:schemeClr val="tx1"/>
                </a:solidFill>
                <a:latin typeface="Arial" charset="0"/>
                <a:ea typeface="ヒラギノ角ゴ Pro W3" pitchFamily="64" charset="-128"/>
              </a:defRPr>
            </a:lvl5pPr>
            <a:lvl6pPr marL="2514600" indent="-228600" eaLnBrk="0" fontAlgn="base" hangingPunct="0">
              <a:spcBef>
                <a:spcPct val="0"/>
              </a:spcBef>
              <a:spcAft>
                <a:spcPct val="0"/>
              </a:spcAft>
              <a:tabLst>
                <a:tab pos="723900" algn="l"/>
                <a:tab pos="1447800" algn="l"/>
                <a:tab pos="2171700" algn="l"/>
              </a:tabLst>
              <a:defRPr>
                <a:solidFill>
                  <a:schemeClr val="tx1"/>
                </a:solidFill>
                <a:latin typeface="Arial" charset="0"/>
                <a:ea typeface="ヒラギノ角ゴ Pro W3" pitchFamily="64" charset="-128"/>
              </a:defRPr>
            </a:lvl6pPr>
            <a:lvl7pPr marL="2971800" indent="-228600" eaLnBrk="0" fontAlgn="base" hangingPunct="0">
              <a:spcBef>
                <a:spcPct val="0"/>
              </a:spcBef>
              <a:spcAft>
                <a:spcPct val="0"/>
              </a:spcAft>
              <a:tabLst>
                <a:tab pos="723900" algn="l"/>
                <a:tab pos="1447800" algn="l"/>
                <a:tab pos="2171700" algn="l"/>
              </a:tabLst>
              <a:defRPr>
                <a:solidFill>
                  <a:schemeClr val="tx1"/>
                </a:solidFill>
                <a:latin typeface="Arial" charset="0"/>
                <a:ea typeface="ヒラギノ角ゴ Pro W3" pitchFamily="64" charset="-128"/>
              </a:defRPr>
            </a:lvl7pPr>
            <a:lvl8pPr marL="3429000" indent="-228600" eaLnBrk="0" fontAlgn="base" hangingPunct="0">
              <a:spcBef>
                <a:spcPct val="0"/>
              </a:spcBef>
              <a:spcAft>
                <a:spcPct val="0"/>
              </a:spcAft>
              <a:tabLst>
                <a:tab pos="723900" algn="l"/>
                <a:tab pos="1447800" algn="l"/>
                <a:tab pos="2171700" algn="l"/>
              </a:tabLst>
              <a:defRPr>
                <a:solidFill>
                  <a:schemeClr val="tx1"/>
                </a:solidFill>
                <a:latin typeface="Arial" charset="0"/>
                <a:ea typeface="ヒラギノ角ゴ Pro W3" pitchFamily="64" charset="-128"/>
              </a:defRPr>
            </a:lvl8pPr>
            <a:lvl9pPr marL="3886200" indent="-228600" eaLnBrk="0" fontAlgn="base" hangingPunct="0">
              <a:spcBef>
                <a:spcPct val="0"/>
              </a:spcBef>
              <a:spcAft>
                <a:spcPct val="0"/>
              </a:spcAft>
              <a:tabLst>
                <a:tab pos="723900" algn="l"/>
                <a:tab pos="1447800" algn="l"/>
                <a:tab pos="2171700" algn="l"/>
              </a:tabLst>
              <a:defRPr>
                <a:solidFill>
                  <a:schemeClr val="tx1"/>
                </a:solidFill>
                <a:latin typeface="Arial" charset="0"/>
                <a:ea typeface="ヒラギノ角ゴ Pro W3" pitchFamily="64" charset="-128"/>
              </a:defRPr>
            </a:lvl9pPr>
          </a:lstStyle>
          <a:p>
            <a:pPr eaLnBrk="1" hangingPunct="1">
              <a:lnSpc>
                <a:spcPct val="102000"/>
              </a:lnSpc>
              <a:buFont typeface="Wingdings" pitchFamily="2" charset="2"/>
              <a:buNone/>
              <a:defRPr/>
            </a:pPr>
            <a:r>
              <a:rPr lang="en-US" sz="1400" b="1">
                <a:solidFill>
                  <a:srgbClr val="A6A6A6"/>
                </a:solidFill>
                <a:cs typeface="Tahoma" pitchFamily="34" charset="0"/>
              </a:rPr>
              <a:t>Copyright © 2010 Pearson Education, Inc.  </a:t>
            </a:r>
          </a:p>
          <a:p>
            <a:pPr eaLnBrk="1" hangingPunct="1">
              <a:lnSpc>
                <a:spcPct val="102000"/>
              </a:lnSpc>
              <a:buFont typeface="Wingdings" pitchFamily="2" charset="2"/>
              <a:buNone/>
              <a:defRPr/>
            </a:pPr>
            <a:r>
              <a:rPr lang="en-US" sz="1400" b="1">
                <a:solidFill>
                  <a:srgbClr val="A6A6A6"/>
                </a:solidFill>
                <a:cs typeface="Tahoma" pitchFamily="34" charset="0"/>
              </a:rPr>
              <a:t>Publishing as Prentice Hall</a:t>
            </a:r>
          </a:p>
        </p:txBody>
      </p:sp>
    </p:spTree>
  </p:cSld>
  <p:clrMap bg1="lt1" tx1="dk1" bg2="lt2" tx2="dk2" accent1="accent1" accent2="accent2" accent3="accent3" accent4="accent4" accent5="accent5" accent6="accent6" hlink="hlink" folHlink="folHlink"/>
  <p:sldLayoutIdLst>
    <p:sldLayoutId id="2147484243" r:id="rId1"/>
  </p:sldLayoutIdLst>
  <p:hf hdr="0" ftr="0" dt="0"/>
  <p:txStyles>
    <p:titleStyle>
      <a:lvl1pPr algn="ctr" rtl="0" eaLnBrk="0" fontAlgn="base" hangingPunct="0">
        <a:spcBef>
          <a:spcPct val="0"/>
        </a:spcBef>
        <a:spcAft>
          <a:spcPct val="0"/>
        </a:spcAft>
        <a:defRPr sz="3600" b="1">
          <a:solidFill>
            <a:schemeClr val="tx1"/>
          </a:solidFill>
          <a:latin typeface="+mj-lt"/>
          <a:ea typeface="+mj-ea"/>
          <a:cs typeface="ヒラギノ角ゴ Pro W3"/>
        </a:defRPr>
      </a:lvl1pPr>
      <a:lvl2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2pPr>
      <a:lvl3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3pPr>
      <a:lvl4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4pPr>
      <a:lvl5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5pPr>
      <a:lvl6pPr marL="457200" algn="ctr" rtl="0" fontAlgn="base">
        <a:spcBef>
          <a:spcPct val="0"/>
        </a:spcBef>
        <a:spcAft>
          <a:spcPct val="0"/>
        </a:spcAft>
        <a:defRPr sz="4400">
          <a:solidFill>
            <a:schemeClr val="tx2"/>
          </a:solidFill>
          <a:latin typeface="Arial" charset="0"/>
          <a:ea typeface="ヒラギノ角ゴ Pro W3" pitchFamily="1" charset="-128"/>
        </a:defRPr>
      </a:lvl6pPr>
      <a:lvl7pPr marL="914400" algn="ctr" rtl="0" fontAlgn="base">
        <a:spcBef>
          <a:spcPct val="0"/>
        </a:spcBef>
        <a:spcAft>
          <a:spcPct val="0"/>
        </a:spcAft>
        <a:defRPr sz="4400">
          <a:solidFill>
            <a:schemeClr val="tx2"/>
          </a:solidFill>
          <a:latin typeface="Arial" charset="0"/>
          <a:ea typeface="ヒラギノ角ゴ Pro W3" pitchFamily="1" charset="-128"/>
        </a:defRPr>
      </a:lvl7pPr>
      <a:lvl8pPr marL="1371600" algn="ctr" rtl="0" fontAlgn="base">
        <a:spcBef>
          <a:spcPct val="0"/>
        </a:spcBef>
        <a:spcAft>
          <a:spcPct val="0"/>
        </a:spcAft>
        <a:defRPr sz="4400">
          <a:solidFill>
            <a:schemeClr val="tx2"/>
          </a:solidFill>
          <a:latin typeface="Arial" charset="0"/>
          <a:ea typeface="ヒラギノ角ゴ Pro W3" pitchFamily="1" charset="-128"/>
        </a:defRPr>
      </a:lvl8pPr>
      <a:lvl9pPr marL="1828800" algn="ctr" rtl="0" fontAlgn="base">
        <a:spcBef>
          <a:spcPct val="0"/>
        </a:spcBef>
        <a:spcAft>
          <a:spcPct val="0"/>
        </a:spcAft>
        <a:defRPr sz="4400">
          <a:solidFill>
            <a:schemeClr val="tx2"/>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har char="–"/>
        <a:defRPr sz="2800">
          <a:solidFill>
            <a:schemeClr val="tx1"/>
          </a:solidFill>
          <a:latin typeface="Calibri" pitchFamily="34" charset="0"/>
          <a:ea typeface="+mn-ea"/>
          <a:cs typeface="Calibri" pitchFamily="34" charset="0"/>
        </a:defRPr>
      </a:lvl2pPr>
      <a:lvl3pPr marL="1143000" indent="-228600" algn="l" rtl="0" eaLnBrk="0" fontAlgn="base" hangingPunct="0">
        <a:spcBef>
          <a:spcPct val="20000"/>
        </a:spcBef>
        <a:spcAft>
          <a:spcPct val="0"/>
        </a:spcAft>
        <a:buChar char="•"/>
        <a:defRPr sz="2400">
          <a:solidFill>
            <a:schemeClr val="tx1"/>
          </a:solidFill>
          <a:latin typeface="Calibri" pitchFamily="34" charset="0"/>
          <a:ea typeface="+mn-ea"/>
          <a:cs typeface="Calibri" pitchFamily="34" charset="0"/>
        </a:defRPr>
      </a:lvl3pPr>
      <a:lvl4pPr marL="16002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4pPr>
      <a:lvl5pPr marL="20574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CC1721C-988D-4225-9102-29B8A4981DBE}"/>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483" name="Rectangle 3">
            <a:extLst>
              <a:ext uri="{FF2B5EF4-FFF2-40B4-BE49-F238E27FC236}">
                <a16:creationId xmlns:a16="http://schemas.microsoft.com/office/drawing/2014/main" id="{3066500A-1425-4898-B1FA-591E7CE6A46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AC8D1C09-7837-41B9-AACD-C15D60B6E4DB}"/>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97EA62F6-6827-491E-B1FD-70CE05BDB98C}"/>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593005C8-6DFB-46D1-86BA-25DF049D3045}"/>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5FBC570C-C113-4E7E-BA74-17690FC76B9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9"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4B5B24E-A61D-4C6E-829D-FB2AFCCB6254}"/>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1507" name="Rectangle 3">
            <a:extLst>
              <a:ext uri="{FF2B5EF4-FFF2-40B4-BE49-F238E27FC236}">
                <a16:creationId xmlns:a16="http://schemas.microsoft.com/office/drawing/2014/main" id="{50CB7259-1C1B-451E-8933-04FE799CF0B8}"/>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0733E18-CACB-472A-951A-F7357EEBE5C9}"/>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E0C41474-E7DA-468C-BCAB-39FD6B4E7F06}"/>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2BF5FDA2-6BF4-4660-BD19-8B007E62E97A}"/>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A4062277-BEAF-4BEB-92B7-1FDB888D930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0"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B316134-DEE9-4602-B6B7-3F1317BD679A}"/>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2531" name="Rectangle 3">
            <a:extLst>
              <a:ext uri="{FF2B5EF4-FFF2-40B4-BE49-F238E27FC236}">
                <a16:creationId xmlns:a16="http://schemas.microsoft.com/office/drawing/2014/main" id="{6B8E4B1D-65D7-49A0-A8D0-685088356360}"/>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87EB7DF-BB53-4571-A3CB-22C5CAB3C175}"/>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charset="0"/>
              </a:defRPr>
            </a:lvl1pPr>
          </a:lstStyle>
          <a:p>
            <a:pPr>
              <a:defRPr/>
            </a:pPr>
            <a:endParaRPr lang="en-US"/>
          </a:p>
        </p:txBody>
      </p:sp>
      <p:sp>
        <p:nvSpPr>
          <p:cNvPr id="1029" name="Rectangle 5">
            <a:extLst>
              <a:ext uri="{FF2B5EF4-FFF2-40B4-BE49-F238E27FC236}">
                <a16:creationId xmlns:a16="http://schemas.microsoft.com/office/drawing/2014/main" id="{4B8C7E83-D6A2-4246-87B0-5D8BBD639AC3}"/>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defRPr>
            </a:lvl1pPr>
          </a:lstStyle>
          <a:p>
            <a:pPr>
              <a:defRPr/>
            </a:pPr>
            <a:endParaRPr lang="en-US"/>
          </a:p>
        </p:txBody>
      </p:sp>
      <p:sp>
        <p:nvSpPr>
          <p:cNvPr id="1030" name="Rectangle 6">
            <a:extLst>
              <a:ext uri="{FF2B5EF4-FFF2-40B4-BE49-F238E27FC236}">
                <a16:creationId xmlns:a16="http://schemas.microsoft.com/office/drawing/2014/main" id="{485022C4-B991-49B7-8B65-9E1C592E5215}"/>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fld id="{13610F72-3A87-4D0E-8ECF-7109ABEB050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1" r:id="rId1"/>
  </p:sldLayoutIdLst>
  <p:transition spd="slow">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B7D0B57-BB91-4F36-A1CC-50E23D8B3FDE}"/>
              </a:ext>
            </a:extLst>
          </p:cNvPr>
          <p:cNvSpPr>
            <a:spLocks noGrp="1" noChangeArrowheads="1"/>
          </p:cNvSpPr>
          <p:nvPr>
            <p:ph type="title"/>
          </p:nvPr>
        </p:nvSpPr>
        <p:spPr bwMode="auto">
          <a:xfrm>
            <a:off x="685800" y="228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D59A8CF3-4139-4D22-8C2F-5E98D50D81B1}"/>
              </a:ext>
            </a:extLst>
          </p:cNvPr>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3076" name="Picture 12" descr="Small Title 1">
            <a:extLst>
              <a:ext uri="{FF2B5EF4-FFF2-40B4-BE49-F238E27FC236}">
                <a16:creationId xmlns:a16="http://schemas.microsoft.com/office/drawing/2014/main" id="{41B554C7-DF6F-4429-B2D6-6BC9A90066E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750" y="3276600"/>
            <a:ext cx="8572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4572A8DC-67E1-430D-A295-5B942ED80077}"/>
              </a:ext>
            </a:extLst>
          </p:cNvPr>
          <p:cNvSpPr txBox="1">
            <a:spLocks noChangeArrowheads="1"/>
          </p:cNvSpPr>
          <p:nvPr userDrawn="1"/>
        </p:nvSpPr>
        <p:spPr bwMode="auto">
          <a:xfrm>
            <a:off x="6096000" y="6477000"/>
            <a:ext cx="2117725" cy="381000"/>
          </a:xfrm>
          <a:prstGeom prst="rect">
            <a:avLst/>
          </a:prstGeom>
          <a:noFill/>
          <a:ln w="9525">
            <a:noFill/>
            <a:round/>
            <a:headEnd/>
            <a:tailEnd/>
          </a:ln>
          <a:effectLst/>
        </p:spPr>
        <p:txBody>
          <a:bodyPr lIns="0" tIns="0" rIns="0" bIns="0"/>
          <a:lstStyle>
            <a:lvl1pPr>
              <a:tabLst>
                <a:tab pos="723900" algn="l"/>
                <a:tab pos="1447800" algn="l"/>
                <a:tab pos="2171700" algn="l"/>
              </a:tabLst>
              <a:defRPr sz="2800">
                <a:solidFill>
                  <a:schemeClr val="tx1"/>
                </a:solidFill>
                <a:latin typeface="Times New Roman" panose="02020603050405020304" pitchFamily="18" charset="0"/>
              </a:defRPr>
            </a:lvl1pPr>
            <a:lvl2pPr marL="742950" indent="-285750">
              <a:tabLst>
                <a:tab pos="723900" algn="l"/>
                <a:tab pos="1447800" algn="l"/>
                <a:tab pos="2171700" algn="l"/>
              </a:tabLst>
              <a:defRPr sz="2800">
                <a:solidFill>
                  <a:schemeClr val="tx1"/>
                </a:solidFill>
                <a:latin typeface="Times New Roman" panose="02020603050405020304" pitchFamily="18" charset="0"/>
              </a:defRPr>
            </a:lvl2pPr>
            <a:lvl3pPr marL="1143000" indent="-228600">
              <a:tabLst>
                <a:tab pos="723900" algn="l"/>
                <a:tab pos="1447800" algn="l"/>
                <a:tab pos="2171700" algn="l"/>
              </a:tabLst>
              <a:defRPr sz="2800">
                <a:solidFill>
                  <a:schemeClr val="tx1"/>
                </a:solidFill>
                <a:latin typeface="Times New Roman" panose="02020603050405020304" pitchFamily="18" charset="0"/>
              </a:defRPr>
            </a:lvl3pPr>
            <a:lvl4pPr marL="1600200" indent="-228600">
              <a:tabLst>
                <a:tab pos="723900" algn="l"/>
                <a:tab pos="1447800" algn="l"/>
                <a:tab pos="2171700" algn="l"/>
              </a:tabLst>
              <a:defRPr sz="2800">
                <a:solidFill>
                  <a:schemeClr val="tx1"/>
                </a:solidFill>
                <a:latin typeface="Times New Roman" panose="02020603050405020304" pitchFamily="18" charset="0"/>
              </a:defRPr>
            </a:lvl4pPr>
            <a:lvl5pPr marL="2057400" indent="-228600">
              <a:tabLst>
                <a:tab pos="723900" algn="l"/>
                <a:tab pos="1447800" algn="l"/>
                <a:tab pos="2171700" algn="l"/>
              </a:tabLst>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9pPr>
          </a:lstStyle>
          <a:p>
            <a:pPr algn="ctr" eaLnBrk="1" hangingPunct="1">
              <a:lnSpc>
                <a:spcPct val="102000"/>
              </a:lnSpc>
              <a:buFont typeface="Wingdings" panose="05000000000000000000" pitchFamily="2" charset="2"/>
              <a:buNone/>
            </a:pPr>
            <a:r>
              <a:rPr lang="en-US" altLang="en-US" sz="1600" b="1">
                <a:solidFill>
                  <a:srgbClr val="C00000"/>
                </a:solidFill>
                <a:latin typeface="Arial" panose="020B0604020202020204" pitchFamily="34" charset="0"/>
                <a:cs typeface="Tahoma" panose="020B0604030504040204" pitchFamily="34" charset="0"/>
              </a:rPr>
              <a:t>Chapter 19 - slide </a:t>
            </a:r>
            <a:fld id="{07666C3F-B542-486E-851A-EBA8A5E0EE4A}" type="slidenum">
              <a:rPr lang="en-US" altLang="en-US" sz="1600" b="1">
                <a:solidFill>
                  <a:srgbClr val="C00000"/>
                </a:solidFill>
                <a:latin typeface="Arial" panose="020B0604020202020204" pitchFamily="34" charset="0"/>
                <a:cs typeface="Tahoma" panose="020B0604030504040204" pitchFamily="34" charset="0"/>
              </a:rPr>
              <a:pPr algn="ctr" eaLnBrk="1" hangingPunct="1">
                <a:lnSpc>
                  <a:spcPct val="102000"/>
                </a:lnSpc>
                <a:buFont typeface="Wingdings" panose="05000000000000000000" pitchFamily="2" charset="2"/>
                <a:buNone/>
              </a:pPr>
              <a:t>‹#›</a:t>
            </a:fld>
            <a:endParaRPr lang="en-US" altLang="en-US" sz="1600" b="1">
              <a:solidFill>
                <a:srgbClr val="C00000"/>
              </a:solidFill>
              <a:latin typeface="Arial" panose="020B0604020202020204" pitchFamily="34" charset="0"/>
              <a:cs typeface="Tahoma" panose="020B0604030504040204" pitchFamily="34" charset="0"/>
            </a:endParaRPr>
          </a:p>
        </p:txBody>
      </p:sp>
      <p:sp>
        <p:nvSpPr>
          <p:cNvPr id="7" name="Rectangle 5">
            <a:extLst>
              <a:ext uri="{FF2B5EF4-FFF2-40B4-BE49-F238E27FC236}">
                <a16:creationId xmlns:a16="http://schemas.microsoft.com/office/drawing/2014/main" id="{6D1B13FD-C30A-4E29-A191-7D32820C69B6}"/>
              </a:ext>
            </a:extLst>
          </p:cNvPr>
          <p:cNvSpPr txBox="1">
            <a:spLocks noChangeArrowheads="1"/>
          </p:cNvSpPr>
          <p:nvPr userDrawn="1"/>
        </p:nvSpPr>
        <p:spPr bwMode="auto">
          <a:xfrm>
            <a:off x="76200" y="6400800"/>
            <a:ext cx="4495800" cy="762000"/>
          </a:xfrm>
          <a:prstGeom prst="rect">
            <a:avLst/>
          </a:prstGeom>
          <a:noFill/>
          <a:ln w="9525">
            <a:noFill/>
            <a:round/>
            <a:headEnd/>
            <a:tailEnd/>
          </a:ln>
          <a:effectLst/>
        </p:spPr>
        <p:txBody>
          <a:bodyPr lIns="0" tIns="0" rIns="0" bIns="0"/>
          <a:lstStyle>
            <a:lvl1pPr eaLnBrk="0" hangingPunct="0">
              <a:tabLst>
                <a:tab pos="723900" algn="l"/>
                <a:tab pos="1447800" algn="l"/>
                <a:tab pos="2171700" algn="l"/>
              </a:tabLst>
              <a:defRPr sz="2400">
                <a:solidFill>
                  <a:schemeClr val="tx1"/>
                </a:solidFill>
                <a:latin typeface="Arial" charset="0"/>
                <a:ea typeface="ヒラギノ角ゴ Pro W3" pitchFamily="64" charset="-128"/>
              </a:defRPr>
            </a:lvl1pPr>
            <a:lvl2pPr marL="37931725" indent="-37474525" eaLnBrk="0" hangingPunct="0">
              <a:tabLst>
                <a:tab pos="723900" algn="l"/>
                <a:tab pos="1447800" algn="l"/>
                <a:tab pos="2171700" algn="l"/>
              </a:tabLst>
              <a:defRPr sz="2400">
                <a:solidFill>
                  <a:schemeClr val="tx1"/>
                </a:solidFill>
                <a:latin typeface="Arial" charset="0"/>
                <a:ea typeface="ヒラギノ角ゴ Pro W3" pitchFamily="64" charset="-128"/>
              </a:defRPr>
            </a:lvl2pPr>
            <a:lvl3pPr eaLnBrk="0" hangingPunct="0">
              <a:tabLst>
                <a:tab pos="723900" algn="l"/>
                <a:tab pos="1447800" algn="l"/>
                <a:tab pos="2171700" algn="l"/>
              </a:tabLst>
              <a:defRPr sz="2400">
                <a:solidFill>
                  <a:schemeClr val="tx1"/>
                </a:solidFill>
                <a:latin typeface="Arial" charset="0"/>
                <a:ea typeface="ヒラギノ角ゴ Pro W3" pitchFamily="64" charset="-128"/>
              </a:defRPr>
            </a:lvl3pPr>
            <a:lvl4pPr eaLnBrk="0" hangingPunct="0">
              <a:tabLst>
                <a:tab pos="723900" algn="l"/>
                <a:tab pos="1447800" algn="l"/>
                <a:tab pos="2171700" algn="l"/>
              </a:tabLst>
              <a:defRPr sz="2400">
                <a:solidFill>
                  <a:schemeClr val="tx1"/>
                </a:solidFill>
                <a:latin typeface="Arial" charset="0"/>
                <a:ea typeface="ヒラギノ角ゴ Pro W3" pitchFamily="64" charset="-128"/>
              </a:defRPr>
            </a:lvl4pPr>
            <a:lvl5pPr eaLnBrk="0" hangingPunct="0">
              <a:tabLst>
                <a:tab pos="723900" algn="l"/>
                <a:tab pos="1447800" algn="l"/>
                <a:tab pos="2171700" algn="l"/>
              </a:tabLst>
              <a:defRPr sz="2400">
                <a:solidFill>
                  <a:schemeClr val="tx1"/>
                </a:solidFill>
                <a:latin typeface="Arial" charset="0"/>
                <a:ea typeface="ヒラギノ角ゴ Pro W3" pitchFamily="64" charset="-128"/>
              </a:defRPr>
            </a:lvl5pPr>
            <a:lvl6pPr marL="4572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6pPr>
            <a:lvl7pPr marL="9144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7pPr>
            <a:lvl8pPr marL="13716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8pPr>
            <a:lvl9pPr marL="18288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9pPr>
          </a:lstStyle>
          <a:p>
            <a:pPr eaLnBrk="1" hangingPunct="1">
              <a:lnSpc>
                <a:spcPct val="102000"/>
              </a:lnSpc>
              <a:buFont typeface="Wingdings" pitchFamily="2" charset="2"/>
              <a:buNone/>
              <a:defRPr/>
            </a:pPr>
            <a:r>
              <a:rPr lang="en-US" sz="1400" b="1">
                <a:solidFill>
                  <a:srgbClr val="A6A6A6"/>
                </a:solidFill>
                <a:cs typeface="Tahoma" pitchFamily="34" charset="0"/>
              </a:rPr>
              <a:t>Copyright © 2010 Pearson Education, Inc.  </a:t>
            </a:r>
          </a:p>
          <a:p>
            <a:pPr eaLnBrk="1" hangingPunct="1">
              <a:lnSpc>
                <a:spcPct val="102000"/>
              </a:lnSpc>
              <a:buFont typeface="Wingdings" pitchFamily="2" charset="2"/>
              <a:buNone/>
              <a:defRPr/>
            </a:pPr>
            <a:r>
              <a:rPr lang="en-US" sz="1400" b="1">
                <a:solidFill>
                  <a:srgbClr val="A6A6A6"/>
                </a:solidFill>
                <a:cs typeface="Tahoma" pitchFamily="34" charset="0"/>
              </a:rPr>
              <a:t>Publishing as Prentice Hall</a:t>
            </a:r>
          </a:p>
        </p:txBody>
      </p:sp>
    </p:spTree>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3600" b="1">
          <a:solidFill>
            <a:schemeClr val="tx1"/>
          </a:solidFill>
          <a:latin typeface="+mj-lt"/>
          <a:ea typeface="+mj-ea"/>
          <a:cs typeface="ヒラギノ角ゴ Pro W3"/>
        </a:defRPr>
      </a:lvl1pPr>
      <a:lvl2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2pPr>
      <a:lvl3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3pPr>
      <a:lvl4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4pPr>
      <a:lvl5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5pPr>
      <a:lvl6pPr marL="457200" algn="ctr" rtl="0" fontAlgn="base">
        <a:spcBef>
          <a:spcPct val="0"/>
        </a:spcBef>
        <a:spcAft>
          <a:spcPct val="0"/>
        </a:spcAft>
        <a:defRPr sz="4400">
          <a:solidFill>
            <a:schemeClr val="tx2"/>
          </a:solidFill>
          <a:latin typeface="Arial" charset="0"/>
          <a:ea typeface="ヒラギノ角ゴ Pro W3" pitchFamily="1" charset="-128"/>
        </a:defRPr>
      </a:lvl6pPr>
      <a:lvl7pPr marL="914400" algn="ctr" rtl="0" fontAlgn="base">
        <a:spcBef>
          <a:spcPct val="0"/>
        </a:spcBef>
        <a:spcAft>
          <a:spcPct val="0"/>
        </a:spcAft>
        <a:defRPr sz="4400">
          <a:solidFill>
            <a:schemeClr val="tx2"/>
          </a:solidFill>
          <a:latin typeface="Arial" charset="0"/>
          <a:ea typeface="ヒラギノ角ゴ Pro W3" pitchFamily="1" charset="-128"/>
        </a:defRPr>
      </a:lvl7pPr>
      <a:lvl8pPr marL="1371600" algn="ctr" rtl="0" fontAlgn="base">
        <a:spcBef>
          <a:spcPct val="0"/>
        </a:spcBef>
        <a:spcAft>
          <a:spcPct val="0"/>
        </a:spcAft>
        <a:defRPr sz="4400">
          <a:solidFill>
            <a:schemeClr val="tx2"/>
          </a:solidFill>
          <a:latin typeface="Arial" charset="0"/>
          <a:ea typeface="ヒラギノ角ゴ Pro W3" pitchFamily="1" charset="-128"/>
        </a:defRPr>
      </a:lvl8pPr>
      <a:lvl9pPr marL="1828800" algn="ctr" rtl="0" fontAlgn="base">
        <a:spcBef>
          <a:spcPct val="0"/>
        </a:spcBef>
        <a:spcAft>
          <a:spcPct val="0"/>
        </a:spcAft>
        <a:defRPr sz="4400">
          <a:solidFill>
            <a:schemeClr val="tx2"/>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har char="–"/>
        <a:defRPr sz="2800">
          <a:solidFill>
            <a:schemeClr val="tx1"/>
          </a:solidFill>
          <a:latin typeface="Calibri" pitchFamily="34" charset="0"/>
          <a:ea typeface="+mn-ea"/>
          <a:cs typeface="Calibri" pitchFamily="34" charset="0"/>
        </a:defRPr>
      </a:lvl2pPr>
      <a:lvl3pPr marL="1143000" indent="-228600" algn="l" rtl="0" eaLnBrk="0" fontAlgn="base" hangingPunct="0">
        <a:spcBef>
          <a:spcPct val="20000"/>
        </a:spcBef>
        <a:spcAft>
          <a:spcPct val="0"/>
        </a:spcAft>
        <a:buChar char="•"/>
        <a:defRPr sz="2400">
          <a:solidFill>
            <a:schemeClr val="tx1"/>
          </a:solidFill>
          <a:latin typeface="Calibri" pitchFamily="34" charset="0"/>
          <a:ea typeface="+mn-ea"/>
          <a:cs typeface="Calibri" pitchFamily="34" charset="0"/>
        </a:defRPr>
      </a:lvl3pPr>
      <a:lvl4pPr marL="16002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4pPr>
      <a:lvl5pPr marL="20574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995CA8A-5DFE-479A-B505-090B57803D63}"/>
              </a:ext>
            </a:extLst>
          </p:cNvPr>
          <p:cNvSpPr>
            <a:spLocks noGrp="1" noChangeArrowheads="1"/>
          </p:cNvSpPr>
          <p:nvPr>
            <p:ph type="title"/>
          </p:nvPr>
        </p:nvSpPr>
        <p:spPr bwMode="auto">
          <a:xfrm>
            <a:off x="685800" y="228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966B8B1D-A91D-4880-9CD2-F5CD5000372A}"/>
              </a:ext>
            </a:extLst>
          </p:cNvPr>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4100" name="Picture 12" descr="Small Title 1">
            <a:extLst>
              <a:ext uri="{FF2B5EF4-FFF2-40B4-BE49-F238E27FC236}">
                <a16:creationId xmlns:a16="http://schemas.microsoft.com/office/drawing/2014/main" id="{DF2BF7EB-B19D-45B1-8FC0-D5AD3B1474C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750" y="3276600"/>
            <a:ext cx="8572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8868DB3-16FE-4DA4-85D5-1D3872D71FD1}"/>
              </a:ext>
            </a:extLst>
          </p:cNvPr>
          <p:cNvSpPr txBox="1">
            <a:spLocks noChangeArrowheads="1"/>
          </p:cNvSpPr>
          <p:nvPr userDrawn="1"/>
        </p:nvSpPr>
        <p:spPr bwMode="auto">
          <a:xfrm>
            <a:off x="6096000" y="6477000"/>
            <a:ext cx="2117725" cy="152400"/>
          </a:xfrm>
          <a:prstGeom prst="rect">
            <a:avLst/>
          </a:prstGeom>
          <a:noFill/>
          <a:ln w="9525">
            <a:noFill/>
            <a:round/>
            <a:headEnd/>
            <a:tailEnd/>
          </a:ln>
          <a:effectLst/>
        </p:spPr>
        <p:txBody>
          <a:bodyPr lIns="0" tIns="0" rIns="0" bIns="0"/>
          <a:lstStyle>
            <a:lvl1pPr>
              <a:tabLst>
                <a:tab pos="723900" algn="l"/>
                <a:tab pos="1447800" algn="l"/>
                <a:tab pos="2171700" algn="l"/>
              </a:tabLst>
              <a:defRPr sz="2800">
                <a:solidFill>
                  <a:schemeClr val="tx1"/>
                </a:solidFill>
                <a:latin typeface="Times New Roman" panose="02020603050405020304" pitchFamily="18" charset="0"/>
              </a:defRPr>
            </a:lvl1pPr>
            <a:lvl2pPr marL="742950" indent="-285750">
              <a:tabLst>
                <a:tab pos="723900" algn="l"/>
                <a:tab pos="1447800" algn="l"/>
                <a:tab pos="2171700" algn="l"/>
              </a:tabLst>
              <a:defRPr sz="2800">
                <a:solidFill>
                  <a:schemeClr val="tx1"/>
                </a:solidFill>
                <a:latin typeface="Times New Roman" panose="02020603050405020304" pitchFamily="18" charset="0"/>
              </a:defRPr>
            </a:lvl2pPr>
            <a:lvl3pPr marL="1143000" indent="-228600">
              <a:tabLst>
                <a:tab pos="723900" algn="l"/>
                <a:tab pos="1447800" algn="l"/>
                <a:tab pos="2171700" algn="l"/>
              </a:tabLst>
              <a:defRPr sz="2800">
                <a:solidFill>
                  <a:schemeClr val="tx1"/>
                </a:solidFill>
                <a:latin typeface="Times New Roman" panose="02020603050405020304" pitchFamily="18" charset="0"/>
              </a:defRPr>
            </a:lvl3pPr>
            <a:lvl4pPr marL="1600200" indent="-228600">
              <a:tabLst>
                <a:tab pos="723900" algn="l"/>
                <a:tab pos="1447800" algn="l"/>
                <a:tab pos="2171700" algn="l"/>
              </a:tabLst>
              <a:defRPr sz="2800">
                <a:solidFill>
                  <a:schemeClr val="tx1"/>
                </a:solidFill>
                <a:latin typeface="Times New Roman" panose="02020603050405020304" pitchFamily="18" charset="0"/>
              </a:defRPr>
            </a:lvl4pPr>
            <a:lvl5pPr marL="2057400" indent="-228600">
              <a:tabLst>
                <a:tab pos="723900" algn="l"/>
                <a:tab pos="1447800" algn="l"/>
                <a:tab pos="2171700" algn="l"/>
              </a:tabLst>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723900" algn="l"/>
                <a:tab pos="1447800" algn="l"/>
                <a:tab pos="2171700" algn="l"/>
              </a:tabLst>
              <a:defRPr sz="2800">
                <a:solidFill>
                  <a:schemeClr val="tx1"/>
                </a:solidFill>
                <a:latin typeface="Times New Roman" panose="02020603050405020304" pitchFamily="18" charset="0"/>
              </a:defRPr>
            </a:lvl9pPr>
          </a:lstStyle>
          <a:p>
            <a:pPr algn="ctr" eaLnBrk="1" hangingPunct="1">
              <a:lnSpc>
                <a:spcPct val="102000"/>
              </a:lnSpc>
              <a:buFont typeface="Wingdings" panose="05000000000000000000" pitchFamily="2" charset="2"/>
              <a:buNone/>
            </a:pPr>
            <a:r>
              <a:rPr lang="en-US" altLang="en-US" sz="1600" b="1">
                <a:solidFill>
                  <a:srgbClr val="C00000"/>
                </a:solidFill>
                <a:latin typeface="Arial" panose="020B0604020202020204" pitchFamily="34" charset="0"/>
                <a:cs typeface="Tahoma" panose="020B0604030504040204" pitchFamily="34" charset="0"/>
              </a:rPr>
              <a:t>Chapter 20 - slide </a:t>
            </a:r>
            <a:fld id="{C2DCAB9A-514F-4F38-B066-7E2F97C0A5CC}" type="slidenum">
              <a:rPr lang="en-US" altLang="en-US" sz="1600" b="1">
                <a:solidFill>
                  <a:srgbClr val="C00000"/>
                </a:solidFill>
                <a:latin typeface="Arial" panose="020B0604020202020204" pitchFamily="34" charset="0"/>
                <a:cs typeface="Tahoma" panose="020B0604030504040204" pitchFamily="34" charset="0"/>
              </a:rPr>
              <a:pPr algn="ctr" eaLnBrk="1" hangingPunct="1">
                <a:lnSpc>
                  <a:spcPct val="102000"/>
                </a:lnSpc>
                <a:buFont typeface="Wingdings" panose="05000000000000000000" pitchFamily="2" charset="2"/>
                <a:buNone/>
              </a:pPr>
              <a:t>‹#›</a:t>
            </a:fld>
            <a:endParaRPr lang="en-US" altLang="en-US" sz="1600" b="1">
              <a:solidFill>
                <a:srgbClr val="C00000"/>
              </a:solidFill>
              <a:latin typeface="Arial" panose="020B0604020202020204" pitchFamily="34" charset="0"/>
              <a:cs typeface="Tahoma" panose="020B0604030504040204" pitchFamily="34" charset="0"/>
            </a:endParaRPr>
          </a:p>
        </p:txBody>
      </p:sp>
      <p:sp>
        <p:nvSpPr>
          <p:cNvPr id="7" name="Rectangle 5">
            <a:extLst>
              <a:ext uri="{FF2B5EF4-FFF2-40B4-BE49-F238E27FC236}">
                <a16:creationId xmlns:a16="http://schemas.microsoft.com/office/drawing/2014/main" id="{6578C6C2-82DF-45A4-80B7-38A77B8B3F82}"/>
              </a:ext>
            </a:extLst>
          </p:cNvPr>
          <p:cNvSpPr txBox="1">
            <a:spLocks noChangeArrowheads="1"/>
          </p:cNvSpPr>
          <p:nvPr userDrawn="1"/>
        </p:nvSpPr>
        <p:spPr bwMode="auto">
          <a:xfrm>
            <a:off x="76200" y="6400800"/>
            <a:ext cx="4495800" cy="762000"/>
          </a:xfrm>
          <a:prstGeom prst="rect">
            <a:avLst/>
          </a:prstGeom>
          <a:noFill/>
          <a:ln w="9525">
            <a:noFill/>
            <a:round/>
            <a:headEnd/>
            <a:tailEnd/>
          </a:ln>
          <a:effectLst/>
        </p:spPr>
        <p:txBody>
          <a:bodyPr lIns="0" tIns="0" rIns="0" bIns="0"/>
          <a:lstStyle>
            <a:lvl1pPr eaLnBrk="0" hangingPunct="0">
              <a:tabLst>
                <a:tab pos="723900" algn="l"/>
                <a:tab pos="1447800" algn="l"/>
                <a:tab pos="2171700" algn="l"/>
              </a:tabLst>
              <a:defRPr sz="2400">
                <a:solidFill>
                  <a:schemeClr val="tx1"/>
                </a:solidFill>
                <a:latin typeface="Arial" charset="0"/>
                <a:ea typeface="ヒラギノ角ゴ Pro W3" pitchFamily="64" charset="-128"/>
              </a:defRPr>
            </a:lvl1pPr>
            <a:lvl2pPr marL="37931725" indent="-37474525" eaLnBrk="0" hangingPunct="0">
              <a:tabLst>
                <a:tab pos="723900" algn="l"/>
                <a:tab pos="1447800" algn="l"/>
                <a:tab pos="2171700" algn="l"/>
              </a:tabLst>
              <a:defRPr sz="2400">
                <a:solidFill>
                  <a:schemeClr val="tx1"/>
                </a:solidFill>
                <a:latin typeface="Arial" charset="0"/>
                <a:ea typeface="ヒラギノ角ゴ Pro W3" pitchFamily="64" charset="-128"/>
              </a:defRPr>
            </a:lvl2pPr>
            <a:lvl3pPr eaLnBrk="0" hangingPunct="0">
              <a:tabLst>
                <a:tab pos="723900" algn="l"/>
                <a:tab pos="1447800" algn="l"/>
                <a:tab pos="2171700" algn="l"/>
              </a:tabLst>
              <a:defRPr sz="2400">
                <a:solidFill>
                  <a:schemeClr val="tx1"/>
                </a:solidFill>
                <a:latin typeface="Arial" charset="0"/>
                <a:ea typeface="ヒラギノ角ゴ Pro W3" pitchFamily="64" charset="-128"/>
              </a:defRPr>
            </a:lvl3pPr>
            <a:lvl4pPr eaLnBrk="0" hangingPunct="0">
              <a:tabLst>
                <a:tab pos="723900" algn="l"/>
                <a:tab pos="1447800" algn="l"/>
                <a:tab pos="2171700" algn="l"/>
              </a:tabLst>
              <a:defRPr sz="2400">
                <a:solidFill>
                  <a:schemeClr val="tx1"/>
                </a:solidFill>
                <a:latin typeface="Arial" charset="0"/>
                <a:ea typeface="ヒラギノ角ゴ Pro W3" pitchFamily="64" charset="-128"/>
              </a:defRPr>
            </a:lvl4pPr>
            <a:lvl5pPr eaLnBrk="0" hangingPunct="0">
              <a:tabLst>
                <a:tab pos="723900" algn="l"/>
                <a:tab pos="1447800" algn="l"/>
                <a:tab pos="2171700" algn="l"/>
              </a:tabLst>
              <a:defRPr sz="2400">
                <a:solidFill>
                  <a:schemeClr val="tx1"/>
                </a:solidFill>
                <a:latin typeface="Arial" charset="0"/>
                <a:ea typeface="ヒラギノ角ゴ Pro W3" pitchFamily="64" charset="-128"/>
              </a:defRPr>
            </a:lvl5pPr>
            <a:lvl6pPr marL="4572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6pPr>
            <a:lvl7pPr marL="9144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7pPr>
            <a:lvl8pPr marL="13716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8pPr>
            <a:lvl9pPr marL="1828800" eaLnBrk="0" fontAlgn="base" hangingPunct="0">
              <a:spcBef>
                <a:spcPct val="0"/>
              </a:spcBef>
              <a:spcAft>
                <a:spcPct val="0"/>
              </a:spcAft>
              <a:tabLst>
                <a:tab pos="723900" algn="l"/>
                <a:tab pos="1447800" algn="l"/>
                <a:tab pos="2171700" algn="l"/>
              </a:tabLst>
              <a:defRPr sz="2400">
                <a:solidFill>
                  <a:schemeClr val="tx1"/>
                </a:solidFill>
                <a:latin typeface="Arial" charset="0"/>
                <a:ea typeface="ヒラギノ角ゴ Pro W3" pitchFamily="64" charset="-128"/>
              </a:defRPr>
            </a:lvl9pPr>
          </a:lstStyle>
          <a:p>
            <a:pPr eaLnBrk="1" hangingPunct="1">
              <a:lnSpc>
                <a:spcPct val="102000"/>
              </a:lnSpc>
              <a:buFont typeface="Wingdings" pitchFamily="2" charset="2"/>
              <a:buNone/>
              <a:defRPr/>
            </a:pPr>
            <a:r>
              <a:rPr lang="en-US" sz="1400" b="1">
                <a:solidFill>
                  <a:srgbClr val="A6A6A6"/>
                </a:solidFill>
                <a:cs typeface="Tahoma" pitchFamily="34" charset="0"/>
              </a:rPr>
              <a:t>Copyright © 2010 Pearson Education, Inc.  </a:t>
            </a:r>
          </a:p>
          <a:p>
            <a:pPr eaLnBrk="1" hangingPunct="1">
              <a:lnSpc>
                <a:spcPct val="102000"/>
              </a:lnSpc>
              <a:buFont typeface="Wingdings" pitchFamily="2" charset="2"/>
              <a:buNone/>
              <a:defRPr/>
            </a:pPr>
            <a:r>
              <a:rPr lang="en-US" sz="1400" b="1">
                <a:solidFill>
                  <a:srgbClr val="A6A6A6"/>
                </a:solidFill>
                <a:cs typeface="Tahoma" pitchFamily="34" charset="0"/>
              </a:rPr>
              <a:t>Publishing as Prentice Hall</a:t>
            </a:r>
          </a:p>
        </p:txBody>
      </p:sp>
    </p:spTree>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3600" b="1">
          <a:solidFill>
            <a:schemeClr val="tx1"/>
          </a:solidFill>
          <a:latin typeface="+mj-lt"/>
          <a:ea typeface="+mj-ea"/>
          <a:cs typeface="ヒラギノ角ゴ Pro W3"/>
        </a:defRPr>
      </a:lvl1pPr>
      <a:lvl2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2pPr>
      <a:lvl3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3pPr>
      <a:lvl4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4pPr>
      <a:lvl5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5pPr>
      <a:lvl6pPr marL="457200" algn="ctr" rtl="0" fontAlgn="base">
        <a:spcBef>
          <a:spcPct val="0"/>
        </a:spcBef>
        <a:spcAft>
          <a:spcPct val="0"/>
        </a:spcAft>
        <a:defRPr sz="4400">
          <a:solidFill>
            <a:schemeClr val="tx2"/>
          </a:solidFill>
          <a:latin typeface="Arial" charset="0"/>
          <a:ea typeface="ヒラギノ角ゴ Pro W3" pitchFamily="1" charset="-128"/>
        </a:defRPr>
      </a:lvl6pPr>
      <a:lvl7pPr marL="914400" algn="ctr" rtl="0" fontAlgn="base">
        <a:spcBef>
          <a:spcPct val="0"/>
        </a:spcBef>
        <a:spcAft>
          <a:spcPct val="0"/>
        </a:spcAft>
        <a:defRPr sz="4400">
          <a:solidFill>
            <a:schemeClr val="tx2"/>
          </a:solidFill>
          <a:latin typeface="Arial" charset="0"/>
          <a:ea typeface="ヒラギノ角ゴ Pro W3" pitchFamily="1" charset="-128"/>
        </a:defRPr>
      </a:lvl7pPr>
      <a:lvl8pPr marL="1371600" algn="ctr" rtl="0" fontAlgn="base">
        <a:spcBef>
          <a:spcPct val="0"/>
        </a:spcBef>
        <a:spcAft>
          <a:spcPct val="0"/>
        </a:spcAft>
        <a:defRPr sz="4400">
          <a:solidFill>
            <a:schemeClr val="tx2"/>
          </a:solidFill>
          <a:latin typeface="Arial" charset="0"/>
          <a:ea typeface="ヒラギノ角ゴ Pro W3" pitchFamily="1" charset="-128"/>
        </a:defRPr>
      </a:lvl8pPr>
      <a:lvl9pPr marL="1828800" algn="ctr" rtl="0" fontAlgn="base">
        <a:spcBef>
          <a:spcPct val="0"/>
        </a:spcBef>
        <a:spcAft>
          <a:spcPct val="0"/>
        </a:spcAft>
        <a:defRPr sz="4400">
          <a:solidFill>
            <a:schemeClr val="tx2"/>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har char="–"/>
        <a:defRPr sz="2800">
          <a:solidFill>
            <a:schemeClr val="tx1"/>
          </a:solidFill>
          <a:latin typeface="Calibri" pitchFamily="34" charset="0"/>
          <a:ea typeface="+mn-ea"/>
          <a:cs typeface="Calibri" pitchFamily="34" charset="0"/>
        </a:defRPr>
      </a:lvl2pPr>
      <a:lvl3pPr marL="1143000" indent="-228600" algn="l" rtl="0" eaLnBrk="0" fontAlgn="base" hangingPunct="0">
        <a:spcBef>
          <a:spcPct val="20000"/>
        </a:spcBef>
        <a:spcAft>
          <a:spcPct val="0"/>
        </a:spcAft>
        <a:buChar char="•"/>
        <a:defRPr sz="2400">
          <a:solidFill>
            <a:schemeClr val="tx1"/>
          </a:solidFill>
          <a:latin typeface="Calibri" pitchFamily="34" charset="0"/>
          <a:ea typeface="+mn-ea"/>
          <a:cs typeface="Calibri" pitchFamily="34" charset="0"/>
        </a:defRPr>
      </a:lvl3pPr>
      <a:lvl4pPr marL="16002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4pPr>
      <a:lvl5pPr marL="20574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ADE3490-DDDF-426C-8DC6-944CB6E057AE}"/>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5123" name="Rectangle 3">
            <a:extLst>
              <a:ext uri="{FF2B5EF4-FFF2-40B4-BE49-F238E27FC236}">
                <a16:creationId xmlns:a16="http://schemas.microsoft.com/office/drawing/2014/main" id="{6C7A2482-4098-4828-8B41-D47DF44E720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D4383D68-1DCE-45E8-9411-B6E6A2C4CF2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7439AAB1-DE31-4303-AC37-16F4CF00FA2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B01F4D7B-AB32-4818-AD6E-A3311F7E01F3}"/>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EAA030E7-8529-45DA-981C-2A8DA5364C9C}"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9D384D5-0D8C-4AC2-8D7A-9DC20D0616E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6147" name="Rectangle 3">
            <a:extLst>
              <a:ext uri="{FF2B5EF4-FFF2-40B4-BE49-F238E27FC236}">
                <a16:creationId xmlns:a16="http://schemas.microsoft.com/office/drawing/2014/main" id="{EBA1C140-9F0C-42BB-842A-5D0ED0A8CCB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8635C006-C885-41F9-90C5-8255FB25FB48}"/>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D8F9C433-3F7D-4FFD-AE40-D6C937298057}"/>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7FC62A30-E854-46C6-B7E6-754A2CD92D3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F10A13BA-644E-47BA-B5CD-89B7727E850A}"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5EC4BA7-DC99-47AB-B09B-A5F01C95389B}"/>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7171" name="Rectangle 3">
            <a:extLst>
              <a:ext uri="{FF2B5EF4-FFF2-40B4-BE49-F238E27FC236}">
                <a16:creationId xmlns:a16="http://schemas.microsoft.com/office/drawing/2014/main" id="{C6EDC01F-A53C-4485-A197-74D177B5EB9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1AB8E598-3DC5-4E34-BDF5-E1AC0615273B}"/>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1F27BC46-EA56-4545-9342-E1B2E8698FD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ED255096-FE88-483E-B695-75B25C3BB3C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F1CD1940-7D6A-4894-9D1D-1700E8CE9FD7}"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B9DA549-E266-4942-97FF-77F14B4ADEE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8195" name="Rectangle 3">
            <a:extLst>
              <a:ext uri="{FF2B5EF4-FFF2-40B4-BE49-F238E27FC236}">
                <a16:creationId xmlns:a16="http://schemas.microsoft.com/office/drawing/2014/main" id="{3767A90A-5A8E-491E-81F9-A0485C918D79}"/>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FA18D913-C1C9-4589-9AE1-2F13A4B3969F}"/>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A3EB8B9A-883E-4478-BB12-CDE0764FE8E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FA030A17-50D7-4F81-8D1D-832893B3D813}"/>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186E6724-F07D-4353-9682-5F5ACFA9E7E5}"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91C0713-1990-4D62-9A5A-235E154F554C}"/>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9219" name="Rectangle 3">
            <a:extLst>
              <a:ext uri="{FF2B5EF4-FFF2-40B4-BE49-F238E27FC236}">
                <a16:creationId xmlns:a16="http://schemas.microsoft.com/office/drawing/2014/main" id="{6D25BAF6-5215-4799-97AB-DB77FC21096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0962AD39-5850-4BFF-AADC-D7A6D8EBEF3A}"/>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defRPr>
            </a:lvl1pPr>
          </a:lstStyle>
          <a:p>
            <a:pPr>
              <a:defRPr/>
            </a:pPr>
            <a:endParaRPr lang="en-ZA"/>
          </a:p>
        </p:txBody>
      </p:sp>
      <p:sp>
        <p:nvSpPr>
          <p:cNvPr id="1029" name="Rectangle 5">
            <a:extLst>
              <a:ext uri="{FF2B5EF4-FFF2-40B4-BE49-F238E27FC236}">
                <a16:creationId xmlns:a16="http://schemas.microsoft.com/office/drawing/2014/main" id="{FE1437DF-B74E-40FF-A7CC-B0EA4928474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ZA"/>
          </a:p>
        </p:txBody>
      </p:sp>
      <p:sp>
        <p:nvSpPr>
          <p:cNvPr id="1030" name="Rectangle 6">
            <a:extLst>
              <a:ext uri="{FF2B5EF4-FFF2-40B4-BE49-F238E27FC236}">
                <a16:creationId xmlns:a16="http://schemas.microsoft.com/office/drawing/2014/main" id="{02B40C3B-7327-4C4E-83C4-B703093FACC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CCAC8ECD-C7EA-407A-AE85-8E14E62A996D}"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24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www.decisioninsight.com/"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hyperlink" Target="http://www.rabfoodgroup.com/"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5.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22.jpeg"/><Relationship Id="rId5" Type="http://schemas.openxmlformats.org/officeDocument/2006/relationships/image" Target="../media/image21.png"/><Relationship Id="rId10" Type="http://schemas.openxmlformats.org/officeDocument/2006/relationships/image" Target="../media/image25.wmf"/><Relationship Id="rId4" Type="http://schemas.openxmlformats.org/officeDocument/2006/relationships/slide" Target="slide4.xml"/><Relationship Id="rId9" Type="http://schemas.openxmlformats.org/officeDocument/2006/relationships/slide" Target="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video" Target="https://www.youtube.com/embed/yeUPRcFjZPM?feature=oembed" TargetMode="Externa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hyperlink" Target="http://www.decisioninsight.com/"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blueoceanstrategy.com/downloads/jacket.pdf" TargetMode="External"/><Relationship Id="rId1" Type="http://schemas.openxmlformats.org/officeDocument/2006/relationships/slideLayout" Target="../slideLayouts/slideLayout31.xml"/><Relationship Id="rId5" Type="http://schemas.openxmlformats.org/officeDocument/2006/relationships/image" Target="../media/image28.jpeg"/><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notesSlide" Target="../notesSlides/notesSlide23.xml"/><Relationship Id="rId7" Type="http://schemas.openxmlformats.org/officeDocument/2006/relationships/image" Target="../media/image31.jpeg"/><Relationship Id="rId2" Type="http://schemas.openxmlformats.org/officeDocument/2006/relationships/slideLayout" Target="../slideLayouts/slideLayout17.xml"/><Relationship Id="rId1" Type="http://schemas.openxmlformats.org/officeDocument/2006/relationships/video" Target="https://www.youtube.com/embed/OYr8SicU5ck?feature=oembed" TargetMode="External"/><Relationship Id="rId6" Type="http://schemas.openxmlformats.org/officeDocument/2006/relationships/image" Target="../media/image30.jpeg"/><Relationship Id="rId5" Type="http://schemas.openxmlformats.org/officeDocument/2006/relationships/image" Target="../media/image12.pn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8" Type="http://schemas.openxmlformats.org/officeDocument/2006/relationships/hyperlink" Target="http://images.google.co.za/imgres?imgurl=http://www.dhhs.state.nc.us/humanresources/workplan/star_letters.gif&amp;imgrefurl=http://www.dhhs.state.nc.us/humanresources/workplan/print.html&amp;h=310&amp;w=310&amp;sz=3&amp;hl=en&amp;start=5&amp;usg=__JENvl8ckxEJb9eRkSHWmV0GsHKY=&amp;tbnid=VJxeizSV4c3eTM:&amp;tbnh=117&amp;tbnw=117&amp;prev=/images?q=STAR&amp;gbv=2&amp;hl=en&amp;sa=G" TargetMode="External"/><Relationship Id="rId3" Type="http://schemas.openxmlformats.org/officeDocument/2006/relationships/image" Target="../media/image33.wmf"/><Relationship Id="rId7"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hyperlink" Target="http://images.google.co.za/imgres?imgurl=http://www.gan.ca/images/hooks/dog.bmp&amp;imgrefurl=http://www.gan.ca/animals/dogs.en.html&amp;h=358&amp;w=390&amp;sz=410&amp;hl=en&amp;start=6&amp;usg=__HX3J2fL1F_vipG9ZNYl08GdxxtI=&amp;tbnid=Qzr608AiE4BrSM:&amp;tbnh=113&amp;tbnw=123&amp;prev=/images?q=DOG&amp;gbv=2&amp;hl=en&amp;sa=G" TargetMode="External"/><Relationship Id="rId11" Type="http://schemas.openxmlformats.org/officeDocument/2006/relationships/image" Target="../media/image37.jpeg"/><Relationship Id="rId5" Type="http://schemas.openxmlformats.org/officeDocument/2006/relationships/image" Target="../media/image34.jpeg"/><Relationship Id="rId10" Type="http://schemas.openxmlformats.org/officeDocument/2006/relationships/hyperlink" Target="http://images.google.co.za/imgres?imgurl=http://iangohs.files.wordpress.com/2007/09/bad.jpg&amp;imgrefurl=http://iangohs.wordpress.com/category/history/&amp;h=667&amp;w=500&amp;sz=45&amp;hl=en&amp;start=26&amp;usg=__ZS86yzYzYk__Co4Jj6qAXNxzCgg=&amp;tbnid=NWHrsfWqXc13tM:&amp;tbnh=138&amp;tbnw=103&amp;prev=/images?q=BAD+CHILD&amp;start=20&amp;gbv=2&amp;ndsp=20&amp;hl=en&amp;sa=N" TargetMode="External"/><Relationship Id="rId4" Type="http://schemas.openxmlformats.org/officeDocument/2006/relationships/hyperlink" Target="http://images.google.co.za/imgres?imgurl=http://www.fsl.orst.edu/sdmg/images/world_cow.jpg&amp;imgrefurl=http://visionbaptist.com/blog/&amp;h=365&amp;w=467&amp;sz=79&amp;hl=en&amp;start=4&amp;usg=__561w-AcT7WsJE3PPaxWTUTowYfg=&amp;tbnid=eWKInGPOPrCtgM:&amp;tbnh=100&amp;tbnw=128&amp;prev=/images?q=COW&amp;gbv=2&amp;hl=en" TargetMode="External"/><Relationship Id="rId9"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1.xml"/><Relationship Id="rId1" Type="http://schemas.openxmlformats.org/officeDocument/2006/relationships/video" Target="https://www.youtube.com/embed/1z2BFlwbGiQ?feature=oembed" TargetMode="Externa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hyperlink" Target="https://www.youtube.com/watch?v=1z2BFlwbGiQ"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1.xml"/><Relationship Id="rId1" Type="http://schemas.openxmlformats.org/officeDocument/2006/relationships/video" Target="https://www.youtube.com/embed/AKzM9R21LZc?feature=oembed" TargetMode="External"/><Relationship Id="rId5" Type="http://schemas.openxmlformats.org/officeDocument/2006/relationships/image" Target="../media/image46.jpeg"/><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decisioninsight.com/"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52CAA8A1-762E-469F-B95C-77B9DCC6A92A}"/>
              </a:ext>
            </a:extLst>
          </p:cNvPr>
          <p:cNvSpPr>
            <a:spLocks noChangeArrowheads="1"/>
          </p:cNvSpPr>
          <p:nvPr/>
        </p:nvSpPr>
        <p:spPr bwMode="auto">
          <a:xfrm>
            <a:off x="0" y="0"/>
            <a:ext cx="9144000" cy="1673225"/>
          </a:xfrm>
          <a:prstGeom prst="rect">
            <a:avLst/>
          </a:prstGeom>
          <a:gradFill rotWithShape="0">
            <a:gsLst>
              <a:gs pos="0">
                <a:srgbClr val="CC6600"/>
              </a:gs>
              <a:gs pos="100000">
                <a:srgbClr val="3E1F00"/>
              </a:gs>
            </a:gsLst>
            <a:path path="shape">
              <a:fillToRect l="50000" t="50000" r="50000" b="50000"/>
            </a:path>
          </a:gradFill>
          <a:ln>
            <a:noFill/>
          </a:ln>
          <a:effectLst/>
          <a:extLst>
            <a:ext uri="{91240B29-F687-4F45-9708-019B960494DF}">
              <a14:hiddenLine xmlns:a14="http://schemas.microsoft.com/office/drawing/2010/main" w="12700">
                <a:solidFill>
                  <a:srgbClr val="CC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p>
        </p:txBody>
      </p:sp>
      <p:sp>
        <p:nvSpPr>
          <p:cNvPr id="2050" name="Text Box 2">
            <a:extLst>
              <a:ext uri="{FF2B5EF4-FFF2-40B4-BE49-F238E27FC236}">
                <a16:creationId xmlns:a16="http://schemas.microsoft.com/office/drawing/2014/main" id="{31C9BDC8-E97E-45EA-8822-BA2082DECBF5}"/>
              </a:ext>
            </a:extLst>
          </p:cNvPr>
          <p:cNvSpPr txBox="1">
            <a:spLocks noChangeArrowheads="1"/>
          </p:cNvSpPr>
          <p:nvPr/>
        </p:nvSpPr>
        <p:spPr bwMode="auto">
          <a:xfrm>
            <a:off x="304800" y="152400"/>
            <a:ext cx="8839200" cy="113665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0000"/>
              </a:lnSpc>
              <a:spcBef>
                <a:spcPct val="50000"/>
              </a:spcBef>
              <a:buFontTx/>
              <a:buNone/>
            </a:pPr>
            <a:r>
              <a:rPr lang="en-ZA" altLang="en-US" b="1">
                <a:solidFill>
                  <a:schemeClr val="bg1"/>
                </a:solidFill>
                <a:latin typeface="Swis721 Win95BT" pitchFamily="34" charset="0"/>
              </a:rPr>
              <a:t>MARKETING COMPETITIVENESS AND STRATEGY</a:t>
            </a:r>
          </a:p>
          <a:p>
            <a:pPr algn="ctr">
              <a:lnSpc>
                <a:spcPct val="80000"/>
              </a:lnSpc>
              <a:spcBef>
                <a:spcPct val="50000"/>
              </a:spcBef>
              <a:buFontTx/>
              <a:buNone/>
            </a:pPr>
            <a:r>
              <a:rPr lang="en-ZA" altLang="en-US" b="1">
                <a:solidFill>
                  <a:schemeClr val="bg1"/>
                </a:solidFill>
                <a:latin typeface="Swis721 Win95BT" pitchFamily="34" charset="0"/>
              </a:rPr>
              <a:t>Contact 7</a:t>
            </a:r>
          </a:p>
        </p:txBody>
      </p:sp>
      <p:sp>
        <p:nvSpPr>
          <p:cNvPr id="34820" name="Text Box 6">
            <a:extLst>
              <a:ext uri="{FF2B5EF4-FFF2-40B4-BE49-F238E27FC236}">
                <a16:creationId xmlns:a16="http://schemas.microsoft.com/office/drawing/2014/main" id="{4D4699D7-ED0E-4E8A-B03C-D60B02D36911}"/>
              </a:ext>
            </a:extLst>
          </p:cNvPr>
          <p:cNvSpPr txBox="1">
            <a:spLocks noChangeArrowheads="1"/>
          </p:cNvSpPr>
          <p:nvPr/>
        </p:nvSpPr>
        <p:spPr bwMode="auto">
          <a:xfrm>
            <a:off x="8632825" y="6461125"/>
            <a:ext cx="587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000" b="1">
                <a:solidFill>
                  <a:schemeClr val="bg1"/>
                </a:solidFill>
                <a:latin typeface="Arial" panose="020B0604020202020204" pitchFamily="34" charset="0"/>
              </a:rPr>
              <a:t>1</a:t>
            </a:r>
            <a:endParaRPr lang="en-US" altLang="en-US" sz="2400"/>
          </a:p>
        </p:txBody>
      </p:sp>
      <p:pic>
        <p:nvPicPr>
          <p:cNvPr id="34821" name="Picture 12" descr="ICES-GMU Workshop on Internationalization &amp; Competitiveness Logo">
            <a:extLst>
              <a:ext uri="{FF2B5EF4-FFF2-40B4-BE49-F238E27FC236}">
                <a16:creationId xmlns:a16="http://schemas.microsoft.com/office/drawing/2014/main" id="{FB71B56A-8B28-45BE-96F1-22F617FDC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2012950"/>
            <a:ext cx="6402388"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strips(downRight)">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429CB47-A24D-4DC5-BC34-0C5C86549011}"/>
              </a:ext>
            </a:extLst>
          </p:cNvPr>
          <p:cNvSpPr>
            <a:spLocks noGrp="1" noChangeArrowheads="1"/>
          </p:cNvSpPr>
          <p:nvPr>
            <p:ph type="title"/>
          </p:nvPr>
        </p:nvSpPr>
        <p:spPr/>
        <p:txBody>
          <a:bodyPr/>
          <a:lstStyle/>
          <a:p>
            <a:r>
              <a:rPr lang="en-US" altLang="en-US"/>
              <a:t>Competitive Strategies</a:t>
            </a:r>
          </a:p>
        </p:txBody>
      </p:sp>
      <p:sp>
        <p:nvSpPr>
          <p:cNvPr id="52227" name="Rectangle 3">
            <a:extLst>
              <a:ext uri="{FF2B5EF4-FFF2-40B4-BE49-F238E27FC236}">
                <a16:creationId xmlns:a16="http://schemas.microsoft.com/office/drawing/2014/main" id="{736F28EE-9E76-4278-BAAA-9828A35D06FD}"/>
              </a:ext>
            </a:extLst>
          </p:cNvPr>
          <p:cNvSpPr>
            <a:spLocks noGrp="1" noChangeArrowheads="1"/>
          </p:cNvSpPr>
          <p:nvPr>
            <p:ph idx="1"/>
          </p:nvPr>
        </p:nvSpPr>
        <p:spPr/>
        <p:txBody>
          <a:bodyPr/>
          <a:lstStyle/>
          <a:p>
            <a:pPr marL="533400" indent="-533400" algn="ctr">
              <a:spcBef>
                <a:spcPct val="0"/>
              </a:spcBef>
              <a:buFontTx/>
              <a:buNone/>
            </a:pPr>
            <a:endParaRPr lang="en-US" altLang="en-US" b="1" i="1">
              <a:solidFill>
                <a:srgbClr val="1A643E"/>
              </a:solidFill>
              <a:latin typeface="Times New Roman" panose="02020603050405020304" pitchFamily="18" charset="0"/>
            </a:endParaRPr>
          </a:p>
          <a:p>
            <a:pPr marL="533400" indent="-533400">
              <a:spcBef>
                <a:spcPct val="0"/>
              </a:spcBef>
              <a:buFontTx/>
              <a:buNone/>
            </a:pPr>
            <a:r>
              <a:rPr lang="en-US" altLang="en-US" b="1"/>
              <a:t>Operational excellence</a:t>
            </a:r>
            <a:r>
              <a:rPr lang="en-US" altLang="en-US"/>
              <a:t> refers to a company providing value by leading its industry in price and convenience by reducing costs and creating a lean and efficient value delivery system</a:t>
            </a:r>
          </a:p>
        </p:txBody>
      </p:sp>
      <p:sp>
        <p:nvSpPr>
          <p:cNvPr id="52228" name="Text Placeholder 3">
            <a:extLst>
              <a:ext uri="{FF2B5EF4-FFF2-40B4-BE49-F238E27FC236}">
                <a16:creationId xmlns:a16="http://schemas.microsoft.com/office/drawing/2014/main" id="{3AF27E33-F963-4AB3-A888-8E671EA0F6D7}"/>
              </a:ext>
            </a:extLst>
          </p:cNvPr>
          <p:cNvSpPr>
            <a:spLocks noGrp="1" noChangeArrowheads="1"/>
          </p:cNvSpPr>
          <p:nvPr>
            <p:ph type="body" sz="quarter" idx="13"/>
          </p:nvPr>
        </p:nvSpPr>
        <p:spPr/>
        <p:txBody>
          <a:bodyPr/>
          <a:lstStyle/>
          <a:p>
            <a:pPr>
              <a:spcBef>
                <a:spcPct val="0"/>
              </a:spcBef>
            </a:pPr>
            <a:r>
              <a:rPr lang="en-US" altLang="en-US"/>
              <a:t>Basic Competitive Strategies</a:t>
            </a:r>
          </a:p>
          <a:p>
            <a:pPr>
              <a:spcBef>
                <a:spcPct val="0"/>
              </a:spcBef>
            </a:pPr>
            <a:endParaRPr lang="en-US" alt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D9994DA-4568-42AA-9C26-E8F84C9CA64D}"/>
              </a:ext>
            </a:extLst>
          </p:cNvPr>
          <p:cNvSpPr>
            <a:spLocks noGrp="1" noChangeArrowheads="1"/>
          </p:cNvSpPr>
          <p:nvPr>
            <p:ph type="title"/>
          </p:nvPr>
        </p:nvSpPr>
        <p:spPr/>
        <p:txBody>
          <a:bodyPr/>
          <a:lstStyle/>
          <a:p>
            <a:r>
              <a:rPr lang="en-US" altLang="en-US"/>
              <a:t>Competitive Strategies</a:t>
            </a:r>
          </a:p>
        </p:txBody>
      </p:sp>
      <p:sp>
        <p:nvSpPr>
          <p:cNvPr id="54275" name="Rectangle 3">
            <a:extLst>
              <a:ext uri="{FF2B5EF4-FFF2-40B4-BE49-F238E27FC236}">
                <a16:creationId xmlns:a16="http://schemas.microsoft.com/office/drawing/2014/main" id="{564800D4-1865-43C5-87E4-07FEB1634B5A}"/>
              </a:ext>
            </a:extLst>
          </p:cNvPr>
          <p:cNvSpPr>
            <a:spLocks noGrp="1" noChangeArrowheads="1"/>
          </p:cNvSpPr>
          <p:nvPr>
            <p:ph idx="1"/>
          </p:nvPr>
        </p:nvSpPr>
        <p:spPr/>
        <p:txBody>
          <a:bodyPr/>
          <a:lstStyle/>
          <a:p>
            <a:pPr marL="533400" indent="-533400" algn="ctr">
              <a:spcBef>
                <a:spcPct val="0"/>
              </a:spcBef>
              <a:buFontTx/>
              <a:buNone/>
            </a:pPr>
            <a:endParaRPr lang="en-US" altLang="en-US" b="1" i="1">
              <a:solidFill>
                <a:srgbClr val="1A643E"/>
              </a:solidFill>
              <a:latin typeface="Times New Roman" panose="02020603050405020304" pitchFamily="18" charset="0"/>
            </a:endParaRPr>
          </a:p>
          <a:p>
            <a:pPr marL="533400" indent="-533400">
              <a:spcBef>
                <a:spcPct val="0"/>
              </a:spcBef>
              <a:buFontTx/>
              <a:buNone/>
            </a:pPr>
            <a:r>
              <a:rPr lang="en-US" altLang="en-US" b="1"/>
              <a:t>Customer intimacy</a:t>
            </a:r>
            <a:r>
              <a:rPr lang="en-US" altLang="en-US"/>
              <a:t> refers to a company providing superior value by segmenting markets and tailoring products or services to match the needs of the targeted customers </a:t>
            </a:r>
            <a:endParaRPr lang="en-US" altLang="en-US" b="1"/>
          </a:p>
        </p:txBody>
      </p:sp>
      <p:sp>
        <p:nvSpPr>
          <p:cNvPr id="54276" name="Text Placeholder 4">
            <a:extLst>
              <a:ext uri="{FF2B5EF4-FFF2-40B4-BE49-F238E27FC236}">
                <a16:creationId xmlns:a16="http://schemas.microsoft.com/office/drawing/2014/main" id="{12128951-15C9-48A5-B5AF-58B37B397BDA}"/>
              </a:ext>
            </a:extLst>
          </p:cNvPr>
          <p:cNvSpPr>
            <a:spLocks noGrp="1" noChangeArrowheads="1"/>
          </p:cNvSpPr>
          <p:nvPr>
            <p:ph type="body" sz="quarter" idx="13"/>
          </p:nvPr>
        </p:nvSpPr>
        <p:spPr/>
        <p:txBody>
          <a:bodyPr/>
          <a:lstStyle/>
          <a:p>
            <a:pPr marL="533400" indent="-533400">
              <a:spcBef>
                <a:spcPct val="0"/>
              </a:spcBef>
            </a:pPr>
            <a:r>
              <a:rPr lang="en-US" altLang="en-US"/>
              <a:t>Basic Competitive Strategies</a:t>
            </a:r>
          </a:p>
        </p:txBody>
      </p:sp>
      <p:pic>
        <p:nvPicPr>
          <p:cNvPr id="54277" name="Picture 2">
            <a:hlinkClick r:id="rId3"/>
            <a:extLst>
              <a:ext uri="{FF2B5EF4-FFF2-40B4-BE49-F238E27FC236}">
                <a16:creationId xmlns:a16="http://schemas.microsoft.com/office/drawing/2014/main" id="{984BD32A-88A5-44C9-92BB-A1C5F504A2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5334000"/>
            <a:ext cx="10826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FF46D0F-AEBF-4A14-9C6B-6402E1AD89B3}"/>
              </a:ext>
            </a:extLst>
          </p:cNvPr>
          <p:cNvSpPr>
            <a:spLocks noGrp="1" noChangeArrowheads="1"/>
          </p:cNvSpPr>
          <p:nvPr>
            <p:ph type="title"/>
          </p:nvPr>
        </p:nvSpPr>
        <p:spPr/>
        <p:txBody>
          <a:bodyPr/>
          <a:lstStyle/>
          <a:p>
            <a:r>
              <a:rPr lang="en-US" altLang="en-US"/>
              <a:t>Competitive Strategies</a:t>
            </a:r>
          </a:p>
        </p:txBody>
      </p:sp>
      <p:sp>
        <p:nvSpPr>
          <p:cNvPr id="56323" name="Rectangle 3">
            <a:extLst>
              <a:ext uri="{FF2B5EF4-FFF2-40B4-BE49-F238E27FC236}">
                <a16:creationId xmlns:a16="http://schemas.microsoft.com/office/drawing/2014/main" id="{A837ECED-2653-4012-86B8-72E1C890B7C0}"/>
              </a:ext>
            </a:extLst>
          </p:cNvPr>
          <p:cNvSpPr>
            <a:spLocks noGrp="1" noChangeArrowheads="1"/>
          </p:cNvSpPr>
          <p:nvPr>
            <p:ph idx="1"/>
          </p:nvPr>
        </p:nvSpPr>
        <p:spPr/>
        <p:txBody>
          <a:bodyPr/>
          <a:lstStyle/>
          <a:p>
            <a:pPr marL="533400" indent="-533400" algn="ctr">
              <a:spcBef>
                <a:spcPct val="0"/>
              </a:spcBef>
              <a:buFontTx/>
              <a:buNone/>
            </a:pPr>
            <a:endParaRPr lang="en-US" altLang="en-US" b="1" i="1">
              <a:latin typeface="Times New Roman" panose="02020603050405020304" pitchFamily="18" charset="0"/>
            </a:endParaRPr>
          </a:p>
          <a:p>
            <a:pPr marL="533400" indent="-533400">
              <a:spcBef>
                <a:spcPct val="0"/>
              </a:spcBef>
              <a:buFontTx/>
              <a:buNone/>
            </a:pPr>
            <a:r>
              <a:rPr lang="en-US" altLang="en-US" b="1"/>
              <a:t>Product leadership</a:t>
            </a:r>
            <a:r>
              <a:rPr lang="en-US" altLang="en-US"/>
              <a:t> refers to a company providing superior value by offering a continuous stream of leading-edge products or services. Product leaders are open to new ideas and solutions and bring them quickly to the market.</a:t>
            </a:r>
            <a:endParaRPr lang="en-US" altLang="en-US" b="1"/>
          </a:p>
        </p:txBody>
      </p:sp>
      <p:sp>
        <p:nvSpPr>
          <p:cNvPr id="56324" name="Text Placeholder 3">
            <a:extLst>
              <a:ext uri="{FF2B5EF4-FFF2-40B4-BE49-F238E27FC236}">
                <a16:creationId xmlns:a16="http://schemas.microsoft.com/office/drawing/2014/main" id="{3964A988-B88A-46CA-A279-CBA486593E60}"/>
              </a:ext>
            </a:extLst>
          </p:cNvPr>
          <p:cNvSpPr>
            <a:spLocks noGrp="1" noChangeArrowheads="1"/>
          </p:cNvSpPr>
          <p:nvPr>
            <p:ph type="body" sz="quarter" idx="13"/>
          </p:nvPr>
        </p:nvSpPr>
        <p:spPr/>
        <p:txBody>
          <a:bodyPr/>
          <a:lstStyle/>
          <a:p>
            <a:pPr>
              <a:spcBef>
                <a:spcPct val="0"/>
              </a:spcBef>
            </a:pPr>
            <a:r>
              <a:rPr lang="en-US" altLang="en-US"/>
              <a:t>Basic Competitive Strategies</a:t>
            </a:r>
          </a:p>
          <a:p>
            <a:pPr>
              <a:spcBef>
                <a:spcPct val="0"/>
              </a:spcBef>
            </a:pPr>
            <a:endParaRPr lang="en-US"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FC93F8D-6F66-4784-8F66-B28CA7C08C1A}"/>
              </a:ext>
            </a:extLst>
          </p:cNvPr>
          <p:cNvSpPr>
            <a:spLocks noGrp="1" noChangeArrowheads="1"/>
          </p:cNvSpPr>
          <p:nvPr>
            <p:ph type="title"/>
          </p:nvPr>
        </p:nvSpPr>
        <p:spPr/>
        <p:txBody>
          <a:bodyPr/>
          <a:lstStyle/>
          <a:p>
            <a:r>
              <a:rPr lang="en-US" altLang="en-US"/>
              <a:t>Competitive Strategies</a:t>
            </a:r>
          </a:p>
        </p:txBody>
      </p:sp>
      <p:graphicFrame>
        <p:nvGraphicFramePr>
          <p:cNvPr id="5" name="Content Placeholder 4">
            <a:extLst>
              <a:ext uri="{FF2B5EF4-FFF2-40B4-BE49-F238E27FC236}">
                <a16:creationId xmlns:a16="http://schemas.microsoft.com/office/drawing/2014/main" id="{460851CA-8BB5-48B7-AD94-0E59F2E8F176}"/>
              </a:ext>
            </a:extLst>
          </p:cNvPr>
          <p:cNvGraphicFramePr>
            <a:graphicFrameLocks noGrp="1"/>
          </p:cNvGraphicFramePr>
          <p:nvPr>
            <p:ph idx="1"/>
          </p:nvPr>
        </p:nvGraphicFramePr>
        <p:xfrm>
          <a:off x="1447800" y="2362200"/>
          <a:ext cx="63246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8372" name="Text Placeholder 3">
            <a:extLst>
              <a:ext uri="{FF2B5EF4-FFF2-40B4-BE49-F238E27FC236}">
                <a16:creationId xmlns:a16="http://schemas.microsoft.com/office/drawing/2014/main" id="{F3663BE7-2204-4AFF-9270-5899853B2714}"/>
              </a:ext>
            </a:extLst>
          </p:cNvPr>
          <p:cNvSpPr>
            <a:spLocks noGrp="1" noChangeArrowheads="1"/>
          </p:cNvSpPr>
          <p:nvPr>
            <p:ph type="body" sz="quarter" idx="13"/>
          </p:nvPr>
        </p:nvSpPr>
        <p:spPr/>
        <p:txBody>
          <a:bodyPr/>
          <a:lstStyle/>
          <a:p>
            <a:pPr>
              <a:spcBef>
                <a:spcPct val="0"/>
              </a:spcBef>
            </a:pPr>
            <a:r>
              <a:rPr lang="en-US" altLang="en-US"/>
              <a:t>Competitive Positions</a:t>
            </a:r>
          </a:p>
          <a:p>
            <a:pPr>
              <a:spcBef>
                <a:spcPct val="0"/>
              </a:spcBef>
            </a:pPr>
            <a:endParaRPr lang="en-US" alt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6577E31F-2948-49C5-84AD-0D415D31D31E}"/>
              </a:ext>
            </a:extLst>
          </p:cNvPr>
          <p:cNvSpPr>
            <a:spLocks noGrp="1" noChangeArrowheads="1"/>
          </p:cNvSpPr>
          <p:nvPr>
            <p:ph type="title"/>
          </p:nvPr>
        </p:nvSpPr>
        <p:spPr/>
        <p:txBody>
          <a:bodyPr/>
          <a:lstStyle/>
          <a:p>
            <a:r>
              <a:rPr lang="en-US" altLang="en-US"/>
              <a:t>Competitive Strategies</a:t>
            </a:r>
          </a:p>
        </p:txBody>
      </p:sp>
      <p:sp>
        <p:nvSpPr>
          <p:cNvPr id="47107" name="Rectangle 3">
            <a:extLst>
              <a:ext uri="{FF2B5EF4-FFF2-40B4-BE49-F238E27FC236}">
                <a16:creationId xmlns:a16="http://schemas.microsoft.com/office/drawing/2014/main" id="{F1E6692D-F9C1-46E5-8E0B-EA61BD4D6AD3}"/>
              </a:ext>
            </a:extLst>
          </p:cNvPr>
          <p:cNvSpPr>
            <a:spLocks noGrp="1" noChangeArrowheads="1"/>
          </p:cNvSpPr>
          <p:nvPr>
            <p:ph idx="1"/>
          </p:nvPr>
        </p:nvSpPr>
        <p:spPr/>
        <p:txBody>
          <a:bodyPr>
            <a:normAutofit lnSpcReduction="10000"/>
          </a:bodyPr>
          <a:lstStyle/>
          <a:p>
            <a:pPr marL="533400" indent="-533400" algn="ctr">
              <a:lnSpc>
                <a:spcPct val="90000"/>
              </a:lnSpc>
              <a:buFontTx/>
              <a:buNone/>
              <a:defRPr/>
            </a:pPr>
            <a:endParaRPr lang="en-US" b="1" i="1" dirty="0">
              <a:latin typeface="Times New Roman" pitchFamily="18" charset="0"/>
            </a:endParaRPr>
          </a:p>
          <a:p>
            <a:pPr marL="533400" indent="-533400">
              <a:lnSpc>
                <a:spcPct val="90000"/>
              </a:lnSpc>
              <a:buFontTx/>
              <a:buNone/>
              <a:defRPr/>
            </a:pPr>
            <a:r>
              <a:rPr lang="en-US" sz="2800" b="1" dirty="0"/>
              <a:t>Market leader</a:t>
            </a:r>
            <a:r>
              <a:rPr lang="en-US" sz="2800" dirty="0"/>
              <a:t> is the firm with the largest market share and leads the market price changes, product innovations, distribution coverage, and promotion spending</a:t>
            </a:r>
          </a:p>
          <a:p>
            <a:pPr marL="533400" indent="-533400">
              <a:lnSpc>
                <a:spcPct val="90000"/>
              </a:lnSpc>
              <a:buFontTx/>
              <a:buNone/>
              <a:defRPr/>
            </a:pPr>
            <a:r>
              <a:rPr lang="en-US" sz="2800" b="1" dirty="0"/>
              <a:t>Market challengers</a:t>
            </a:r>
            <a:r>
              <a:rPr lang="en-US" sz="2800" dirty="0"/>
              <a:t> are firms fighting to increase market share</a:t>
            </a:r>
          </a:p>
          <a:p>
            <a:pPr marL="533400" indent="-533400">
              <a:lnSpc>
                <a:spcPct val="90000"/>
              </a:lnSpc>
              <a:buFontTx/>
              <a:buNone/>
              <a:defRPr/>
            </a:pPr>
            <a:r>
              <a:rPr lang="en-US" sz="2800" b="1" dirty="0"/>
              <a:t>Market followers</a:t>
            </a:r>
            <a:r>
              <a:rPr lang="en-US" sz="2800" dirty="0"/>
              <a:t> are firms that want to hold onto their market share </a:t>
            </a:r>
          </a:p>
          <a:p>
            <a:pPr marL="533400" indent="-533400">
              <a:lnSpc>
                <a:spcPct val="90000"/>
              </a:lnSpc>
              <a:buFontTx/>
              <a:buNone/>
              <a:defRPr/>
            </a:pPr>
            <a:r>
              <a:rPr lang="en-US" sz="2800" b="1" dirty="0"/>
              <a:t>Market </a:t>
            </a:r>
            <a:r>
              <a:rPr lang="en-US" sz="2800" b="1" dirty="0" err="1"/>
              <a:t>nichers</a:t>
            </a:r>
            <a:r>
              <a:rPr lang="en-US" sz="2800" dirty="0"/>
              <a:t> are firms that serve small market segments not being pursued by other firms</a:t>
            </a:r>
          </a:p>
          <a:p>
            <a:pPr marL="533400" indent="-533400">
              <a:lnSpc>
                <a:spcPct val="90000"/>
              </a:lnSpc>
              <a:buFontTx/>
              <a:buNone/>
              <a:defRPr/>
            </a:pPr>
            <a:endParaRPr lang="en-US" sz="2800" dirty="0"/>
          </a:p>
          <a:p>
            <a:pPr marL="533400" indent="-533400">
              <a:lnSpc>
                <a:spcPct val="90000"/>
              </a:lnSpc>
              <a:buFontTx/>
              <a:buNone/>
              <a:defRPr/>
            </a:pPr>
            <a:endParaRPr lang="en-US" sz="2800" dirty="0"/>
          </a:p>
          <a:p>
            <a:pPr marL="533400" indent="-533400">
              <a:lnSpc>
                <a:spcPct val="90000"/>
              </a:lnSpc>
              <a:buFontTx/>
              <a:buNone/>
              <a:defRPr/>
            </a:pPr>
            <a:endParaRPr lang="en-US" sz="2800" dirty="0"/>
          </a:p>
          <a:p>
            <a:pPr marL="533400" indent="-533400">
              <a:lnSpc>
                <a:spcPct val="90000"/>
              </a:lnSpc>
              <a:buFontTx/>
              <a:buNone/>
              <a:defRPr/>
            </a:pPr>
            <a:endParaRPr lang="en-US" sz="2800" dirty="0"/>
          </a:p>
        </p:txBody>
      </p:sp>
      <p:sp>
        <p:nvSpPr>
          <p:cNvPr id="60420" name="Text Placeholder 3">
            <a:extLst>
              <a:ext uri="{FF2B5EF4-FFF2-40B4-BE49-F238E27FC236}">
                <a16:creationId xmlns:a16="http://schemas.microsoft.com/office/drawing/2014/main" id="{E70AABE1-14C4-43B1-B5A0-663C6C0ED645}"/>
              </a:ext>
            </a:extLst>
          </p:cNvPr>
          <p:cNvSpPr>
            <a:spLocks noGrp="1" noChangeArrowheads="1"/>
          </p:cNvSpPr>
          <p:nvPr>
            <p:ph type="body" sz="quarter" idx="13"/>
          </p:nvPr>
        </p:nvSpPr>
        <p:spPr/>
        <p:txBody>
          <a:bodyPr/>
          <a:lstStyle/>
          <a:p>
            <a:pPr>
              <a:spcBef>
                <a:spcPct val="0"/>
              </a:spcBef>
            </a:pPr>
            <a:r>
              <a:rPr lang="en-US" altLang="en-US"/>
              <a:t>Competitive Positions</a:t>
            </a:r>
          </a:p>
          <a:p>
            <a:pPr>
              <a:spcBef>
                <a:spcPct val="0"/>
              </a:spcBef>
            </a:pPr>
            <a:endParaRPr lang="en-US" altLang="en-US"/>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8419B192-FBD1-48FA-9E9D-436B6C08C7AA}"/>
              </a:ext>
            </a:extLst>
          </p:cNvPr>
          <p:cNvSpPr>
            <a:spLocks noGrp="1" noChangeArrowheads="1"/>
          </p:cNvSpPr>
          <p:nvPr>
            <p:ph type="title"/>
          </p:nvPr>
        </p:nvSpPr>
        <p:spPr/>
        <p:txBody>
          <a:bodyPr/>
          <a:lstStyle/>
          <a:p>
            <a:r>
              <a:rPr lang="en-US" altLang="en-US"/>
              <a:t>Competitive Strategies</a:t>
            </a:r>
          </a:p>
        </p:txBody>
      </p:sp>
      <p:sp>
        <p:nvSpPr>
          <p:cNvPr id="62467" name="Rectangle 3">
            <a:extLst>
              <a:ext uri="{FF2B5EF4-FFF2-40B4-BE49-F238E27FC236}">
                <a16:creationId xmlns:a16="http://schemas.microsoft.com/office/drawing/2014/main" id="{ABB09473-F0A5-4EC3-A630-F6C4F2CB06D3}"/>
              </a:ext>
            </a:extLst>
          </p:cNvPr>
          <p:cNvSpPr>
            <a:spLocks noGrp="1" noChangeArrowheads="1"/>
          </p:cNvSpPr>
          <p:nvPr>
            <p:ph idx="1"/>
          </p:nvPr>
        </p:nvSpPr>
        <p:spPr>
          <a:xfrm>
            <a:off x="709613" y="1379538"/>
            <a:ext cx="7772400" cy="4572000"/>
          </a:xfrm>
        </p:spPr>
        <p:txBody>
          <a:bodyPr/>
          <a:lstStyle/>
          <a:p>
            <a:pPr>
              <a:spcBef>
                <a:spcPct val="0"/>
              </a:spcBef>
            </a:pPr>
            <a:endParaRPr lang="en-US" altLang="en-US"/>
          </a:p>
          <a:p>
            <a:pPr>
              <a:spcBef>
                <a:spcPct val="0"/>
              </a:spcBef>
              <a:buFontTx/>
              <a:buNone/>
            </a:pPr>
            <a:r>
              <a:rPr lang="en-US" altLang="en-US"/>
              <a:t>Protect current market by:</a:t>
            </a:r>
          </a:p>
          <a:p>
            <a:pPr>
              <a:spcBef>
                <a:spcPct val="0"/>
              </a:spcBef>
            </a:pPr>
            <a:r>
              <a:rPr lang="en-US" altLang="en-US"/>
              <a:t>Fixing or preventing weaknesses that provide opportunities to competitors</a:t>
            </a:r>
          </a:p>
          <a:p>
            <a:pPr>
              <a:spcBef>
                <a:spcPct val="0"/>
              </a:spcBef>
            </a:pPr>
            <a:r>
              <a:rPr lang="en-US" altLang="en-US"/>
              <a:t>Maintain consistent prices that provide value</a:t>
            </a:r>
          </a:p>
          <a:p>
            <a:pPr>
              <a:spcBef>
                <a:spcPct val="0"/>
              </a:spcBef>
            </a:pPr>
            <a:r>
              <a:rPr lang="en-US" altLang="en-US"/>
              <a:t>Keep strong customer relationships</a:t>
            </a:r>
          </a:p>
          <a:p>
            <a:pPr>
              <a:spcBef>
                <a:spcPct val="0"/>
              </a:spcBef>
            </a:pPr>
            <a:r>
              <a:rPr lang="en-US" altLang="en-US"/>
              <a:t>Continuous innovation</a:t>
            </a:r>
          </a:p>
          <a:p>
            <a:pPr>
              <a:spcBef>
                <a:spcPct val="0"/>
              </a:spcBef>
            </a:pPr>
            <a:r>
              <a:rPr lang="en-US" altLang="en-US"/>
              <a:t>Lock in resources</a:t>
            </a:r>
          </a:p>
        </p:txBody>
      </p:sp>
      <p:sp>
        <p:nvSpPr>
          <p:cNvPr id="62468" name="Text Placeholder 3">
            <a:extLst>
              <a:ext uri="{FF2B5EF4-FFF2-40B4-BE49-F238E27FC236}">
                <a16:creationId xmlns:a16="http://schemas.microsoft.com/office/drawing/2014/main" id="{832F62F5-CB9E-474A-AD37-AEBBA9A830B0}"/>
              </a:ext>
            </a:extLst>
          </p:cNvPr>
          <p:cNvSpPr>
            <a:spLocks noGrp="1" noChangeArrowheads="1"/>
          </p:cNvSpPr>
          <p:nvPr>
            <p:ph type="body" sz="quarter" idx="13"/>
          </p:nvPr>
        </p:nvSpPr>
        <p:spPr>
          <a:xfrm>
            <a:off x="990600" y="1149350"/>
            <a:ext cx="7162800" cy="381000"/>
          </a:xfrm>
        </p:spPr>
        <p:txBody>
          <a:bodyPr/>
          <a:lstStyle/>
          <a:p>
            <a:pPr>
              <a:spcBef>
                <a:spcPct val="0"/>
              </a:spcBef>
            </a:pPr>
            <a:r>
              <a:rPr lang="en-US" altLang="en-US"/>
              <a:t>Market Leader Strategies</a:t>
            </a:r>
          </a:p>
          <a:p>
            <a:pPr>
              <a:spcBef>
                <a:spcPct val="0"/>
              </a:spcBef>
            </a:pPr>
            <a:r>
              <a:rPr lang="en-US" altLang="en-US"/>
              <a:t>Protecting Market Share</a:t>
            </a:r>
          </a:p>
          <a:p>
            <a:pPr>
              <a:spcBef>
                <a:spcPct val="0"/>
              </a:spcBef>
            </a:pPr>
            <a:endParaRPr lang="en-US" altLang="en-US"/>
          </a:p>
        </p:txBody>
      </p:sp>
      <p:pic>
        <p:nvPicPr>
          <p:cNvPr id="62469" name="Content Placeholder 4">
            <a:extLst>
              <a:ext uri="{FF2B5EF4-FFF2-40B4-BE49-F238E27FC236}">
                <a16:creationId xmlns:a16="http://schemas.microsoft.com/office/drawing/2014/main" id="{A1CE2745-C705-48F9-BA72-0AAAE0BCB0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5718175"/>
            <a:ext cx="2808288"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Arrow: Left 1">
            <a:extLst>
              <a:ext uri="{FF2B5EF4-FFF2-40B4-BE49-F238E27FC236}">
                <a16:creationId xmlns:a16="http://schemas.microsoft.com/office/drawing/2014/main" id="{8137A452-F9AF-4FFC-925B-4FA6C3F4B6FE}"/>
              </a:ext>
            </a:extLst>
          </p:cNvPr>
          <p:cNvSpPr>
            <a:spLocks noChangeArrowheads="1"/>
          </p:cNvSpPr>
          <p:nvPr/>
        </p:nvSpPr>
        <p:spPr bwMode="auto">
          <a:xfrm>
            <a:off x="4140200" y="5994400"/>
            <a:ext cx="1223963" cy="287338"/>
          </a:xfrm>
          <a:prstGeom prst="leftArrow">
            <a:avLst>
              <a:gd name="adj1" fmla="val 50000"/>
              <a:gd name="adj2" fmla="val 50110"/>
            </a:avLst>
          </a:prstGeom>
          <a:solidFill>
            <a:schemeClr val="accent1"/>
          </a:solidFill>
          <a:ln w="9525" algn="ctr">
            <a:solidFill>
              <a:schemeClr val="tx1"/>
            </a:solidFill>
            <a:round/>
            <a:headEnd/>
            <a:tailEnd/>
          </a:ln>
        </p:spPr>
        <p:txBody>
          <a:bodyPr/>
          <a:lstStyle>
            <a:lvl1pPr>
              <a:spcBef>
                <a:spcPct val="20000"/>
              </a:spcBef>
              <a:buChar char="•"/>
              <a:defRPr sz="3200">
                <a:solidFill>
                  <a:schemeClr val="tx1"/>
                </a:solidFill>
                <a:latin typeface="Calibri" panose="020F0502020204030204" pitchFamily="34" charset="0"/>
                <a:ea typeface="ヒラギノ角ゴ Pro W3" pitchFamily="6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ヒラギノ角ゴ Pro W3" pitchFamily="6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ヒラギノ角ゴ Pro W3" pitchFamily="6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9pPr>
          </a:lstStyle>
          <a:p>
            <a:pPr>
              <a:spcBef>
                <a:spcPct val="0"/>
              </a:spcBef>
              <a:buFontTx/>
              <a:buNone/>
            </a:pPr>
            <a:endParaRPr lang="af-ZA" altLang="af-ZA" sz="2400">
              <a:latin typeface="Arial" panose="020B0604020202020204" pitchFamily="34"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CDC3EA6B-8DA6-481C-9CAF-EE5B95016350}"/>
              </a:ext>
            </a:extLst>
          </p:cNvPr>
          <p:cNvSpPr>
            <a:spLocks noGrp="1" noChangeArrowheads="1"/>
          </p:cNvSpPr>
          <p:nvPr>
            <p:ph type="title"/>
          </p:nvPr>
        </p:nvSpPr>
        <p:spPr/>
        <p:txBody>
          <a:bodyPr/>
          <a:lstStyle/>
          <a:p>
            <a:r>
              <a:rPr lang="en-US" altLang="en-US"/>
              <a:t>Competitive Strategies</a:t>
            </a:r>
          </a:p>
        </p:txBody>
      </p:sp>
      <p:sp>
        <p:nvSpPr>
          <p:cNvPr id="64515" name="Rectangle 3">
            <a:extLst>
              <a:ext uri="{FF2B5EF4-FFF2-40B4-BE49-F238E27FC236}">
                <a16:creationId xmlns:a16="http://schemas.microsoft.com/office/drawing/2014/main" id="{C56AD718-AD63-42D8-862D-2A8CD64508A2}"/>
              </a:ext>
            </a:extLst>
          </p:cNvPr>
          <p:cNvSpPr>
            <a:spLocks noGrp="1" noChangeArrowheads="1"/>
          </p:cNvSpPr>
          <p:nvPr>
            <p:ph idx="1"/>
          </p:nvPr>
        </p:nvSpPr>
        <p:spPr>
          <a:xfrm>
            <a:off x="3810000" y="2057400"/>
            <a:ext cx="4648200" cy="4572000"/>
          </a:xfrm>
        </p:spPr>
        <p:txBody>
          <a:bodyPr/>
          <a:lstStyle/>
          <a:p>
            <a:pPr marL="533400" indent="-533400">
              <a:spcBef>
                <a:spcPct val="0"/>
              </a:spcBef>
              <a:buFontTx/>
              <a:buNone/>
            </a:pPr>
            <a:r>
              <a:rPr lang="en-US" altLang="en-US"/>
              <a:t>Challenge the leader with an aggressive bid for more market share</a:t>
            </a:r>
          </a:p>
          <a:p>
            <a:pPr marL="533400" indent="-533400">
              <a:spcBef>
                <a:spcPct val="0"/>
              </a:spcBef>
              <a:buFontTx/>
              <a:buNone/>
            </a:pPr>
            <a:endParaRPr lang="en-US" altLang="en-US"/>
          </a:p>
          <a:p>
            <a:pPr marL="533400" indent="-533400">
              <a:spcBef>
                <a:spcPct val="0"/>
              </a:spcBef>
              <a:buFontTx/>
              <a:buNone/>
            </a:pPr>
            <a:r>
              <a:rPr lang="en-US" altLang="en-US"/>
              <a:t>Play along with competitors and not rock the boat</a:t>
            </a:r>
          </a:p>
        </p:txBody>
      </p:sp>
      <p:sp>
        <p:nvSpPr>
          <p:cNvPr id="64516" name="Text Placeholder 3">
            <a:extLst>
              <a:ext uri="{FF2B5EF4-FFF2-40B4-BE49-F238E27FC236}">
                <a16:creationId xmlns:a16="http://schemas.microsoft.com/office/drawing/2014/main" id="{E9004CB7-8B9C-483F-84E9-20633D336B9C}"/>
              </a:ext>
            </a:extLst>
          </p:cNvPr>
          <p:cNvSpPr>
            <a:spLocks noGrp="1" noChangeArrowheads="1"/>
          </p:cNvSpPr>
          <p:nvPr>
            <p:ph type="body" sz="quarter" idx="13"/>
          </p:nvPr>
        </p:nvSpPr>
        <p:spPr/>
        <p:txBody>
          <a:bodyPr/>
          <a:lstStyle/>
          <a:p>
            <a:pPr>
              <a:spcBef>
                <a:spcPct val="0"/>
              </a:spcBef>
            </a:pPr>
            <a:r>
              <a:rPr lang="en-US" altLang="en-US"/>
              <a:t>Market Challenger Strategies</a:t>
            </a:r>
          </a:p>
          <a:p>
            <a:pPr>
              <a:spcBef>
                <a:spcPct val="0"/>
              </a:spcBef>
            </a:pPr>
            <a:endParaRPr lang="en-US" altLang="en-US"/>
          </a:p>
        </p:txBody>
      </p:sp>
      <p:pic>
        <p:nvPicPr>
          <p:cNvPr id="64517" name="Picture 4">
            <a:extLst>
              <a:ext uri="{FF2B5EF4-FFF2-40B4-BE49-F238E27FC236}">
                <a16:creationId xmlns:a16="http://schemas.microsoft.com/office/drawing/2014/main" id="{F77A7830-3247-4CF7-9CD3-E0FDABA107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57400"/>
            <a:ext cx="3241675"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a:extLst>
              <a:ext uri="{FF2B5EF4-FFF2-40B4-BE49-F238E27FC236}">
                <a16:creationId xmlns:a16="http://schemas.microsoft.com/office/drawing/2014/main" id="{192019E7-5897-4687-9337-5FE7A713E2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8"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CBF2EF38-2845-4F51-AAC5-BFD7B8765822}"/>
              </a:ext>
            </a:extLst>
          </p:cNvPr>
          <p:cNvSpPr>
            <a:spLocks noGrp="1" noChangeArrowheads="1"/>
          </p:cNvSpPr>
          <p:nvPr>
            <p:ph type="title"/>
          </p:nvPr>
        </p:nvSpPr>
        <p:spPr>
          <a:xfrm>
            <a:off x="-90488" y="-58738"/>
            <a:ext cx="6624638" cy="1143001"/>
          </a:xfrm>
        </p:spPr>
        <p:txBody>
          <a:bodyPr/>
          <a:lstStyle/>
          <a:p>
            <a:pPr algn="l"/>
            <a:r>
              <a:rPr lang="en-US" altLang="en-US">
                <a:solidFill>
                  <a:srgbClr val="FFC000"/>
                </a:solidFill>
              </a:rPr>
              <a:t>Competitive Strategies</a:t>
            </a:r>
          </a:p>
        </p:txBody>
      </p:sp>
      <p:sp>
        <p:nvSpPr>
          <p:cNvPr id="66564" name="Rectangle 3">
            <a:extLst>
              <a:ext uri="{FF2B5EF4-FFF2-40B4-BE49-F238E27FC236}">
                <a16:creationId xmlns:a16="http://schemas.microsoft.com/office/drawing/2014/main" id="{CA3285FF-6712-45FB-89D6-52C2C7E496CD}"/>
              </a:ext>
            </a:extLst>
          </p:cNvPr>
          <p:cNvSpPr>
            <a:spLocks noGrp="1" noChangeArrowheads="1"/>
          </p:cNvSpPr>
          <p:nvPr>
            <p:ph idx="1"/>
          </p:nvPr>
        </p:nvSpPr>
        <p:spPr>
          <a:xfrm>
            <a:off x="1042988" y="1557338"/>
            <a:ext cx="7019925" cy="5040312"/>
          </a:xfrm>
          <a:solidFill>
            <a:schemeClr val="bg1">
              <a:alpha val="38823"/>
            </a:schemeClr>
          </a:solidFill>
        </p:spPr>
        <p:txBody>
          <a:bodyPr/>
          <a:lstStyle/>
          <a:p>
            <a:pPr marL="533400" indent="-533400">
              <a:lnSpc>
                <a:spcPct val="90000"/>
              </a:lnSpc>
              <a:spcBef>
                <a:spcPct val="0"/>
              </a:spcBef>
              <a:buFontTx/>
              <a:buNone/>
            </a:pPr>
            <a:r>
              <a:rPr lang="en-US" altLang="en-US" b="1"/>
              <a:t>Second mover advantage</a:t>
            </a:r>
            <a:r>
              <a:rPr lang="en-US" altLang="en-US"/>
              <a:t> occurs when a market follower observes what has made the leader successful and improves on it</a:t>
            </a:r>
          </a:p>
          <a:p>
            <a:pPr marL="533400" indent="-533400">
              <a:lnSpc>
                <a:spcPct val="90000"/>
              </a:lnSpc>
              <a:spcBef>
                <a:spcPct val="0"/>
              </a:spcBef>
              <a:buFontTx/>
              <a:buNone/>
            </a:pPr>
            <a:endParaRPr lang="en-US" altLang="en-US"/>
          </a:p>
          <a:p>
            <a:pPr marL="533400" indent="-533400">
              <a:lnSpc>
                <a:spcPct val="90000"/>
              </a:lnSpc>
              <a:spcBef>
                <a:spcPct val="0"/>
              </a:spcBef>
              <a:buFontTx/>
              <a:buAutoNum type="arabicPeriod"/>
            </a:pPr>
            <a:r>
              <a:rPr lang="en-US" altLang="en-US" sz="2800"/>
              <a:t>Challenges firms its own size or </a:t>
            </a:r>
            <a:br>
              <a:rPr lang="en-US" altLang="en-US" sz="2800"/>
            </a:br>
            <a:r>
              <a:rPr lang="en-US" altLang="en-US" sz="2800"/>
              <a:t>smaller</a:t>
            </a:r>
          </a:p>
          <a:p>
            <a:pPr marL="533400" indent="-533400">
              <a:lnSpc>
                <a:spcPct val="90000"/>
              </a:lnSpc>
              <a:spcBef>
                <a:spcPct val="0"/>
              </a:spcBef>
              <a:buFontTx/>
              <a:buAutoNum type="arabicPeriod"/>
            </a:pPr>
            <a:r>
              <a:rPr lang="en-US" altLang="en-US" sz="2800"/>
              <a:t>Learn from mistakes</a:t>
            </a:r>
          </a:p>
          <a:p>
            <a:pPr marL="533400" indent="-533400">
              <a:lnSpc>
                <a:spcPct val="90000"/>
              </a:lnSpc>
              <a:spcBef>
                <a:spcPct val="0"/>
              </a:spcBef>
              <a:buFontTx/>
              <a:buAutoNum type="arabicPeriod"/>
            </a:pPr>
            <a:r>
              <a:rPr lang="en-US" altLang="en-US" sz="2800"/>
              <a:t>Improve materials / resources</a:t>
            </a:r>
          </a:p>
          <a:p>
            <a:pPr marL="533400" indent="-533400">
              <a:lnSpc>
                <a:spcPct val="90000"/>
              </a:lnSpc>
              <a:spcBef>
                <a:spcPct val="0"/>
              </a:spcBef>
              <a:buFontTx/>
              <a:buAutoNum type="arabicPeriod"/>
            </a:pPr>
            <a:endParaRPr lang="en-US" altLang="en-US" sz="2800"/>
          </a:p>
          <a:p>
            <a:pPr marL="533400" indent="-533400" algn="ctr">
              <a:lnSpc>
                <a:spcPct val="90000"/>
              </a:lnSpc>
              <a:spcBef>
                <a:spcPct val="0"/>
              </a:spcBef>
              <a:buFontTx/>
              <a:buNone/>
            </a:pPr>
            <a:r>
              <a:rPr lang="en-US" altLang="en-US" sz="2800" b="1">
                <a:solidFill>
                  <a:srgbClr val="C00000"/>
                </a:solidFill>
              </a:rPr>
              <a:t>SLEEP TIGHT, DON’T LET THE BEDBUGS BITE!</a:t>
            </a:r>
          </a:p>
        </p:txBody>
      </p:sp>
      <p:sp>
        <p:nvSpPr>
          <p:cNvPr id="66565" name="Text Placeholder 5">
            <a:extLst>
              <a:ext uri="{FF2B5EF4-FFF2-40B4-BE49-F238E27FC236}">
                <a16:creationId xmlns:a16="http://schemas.microsoft.com/office/drawing/2014/main" id="{ED94238A-DFF6-4B91-8116-990C048FE76D}"/>
              </a:ext>
            </a:extLst>
          </p:cNvPr>
          <p:cNvSpPr>
            <a:spLocks noGrp="1" noChangeArrowheads="1"/>
          </p:cNvSpPr>
          <p:nvPr>
            <p:ph type="body" sz="quarter" idx="13"/>
          </p:nvPr>
        </p:nvSpPr>
        <p:spPr>
          <a:xfrm>
            <a:off x="2303463" y="784225"/>
            <a:ext cx="4498975" cy="381000"/>
          </a:xfrm>
        </p:spPr>
        <p:txBody>
          <a:bodyPr/>
          <a:lstStyle/>
          <a:p>
            <a:pPr algn="l">
              <a:spcBef>
                <a:spcPct val="0"/>
              </a:spcBef>
            </a:pPr>
            <a:r>
              <a:rPr lang="en-US" altLang="en-US">
                <a:solidFill>
                  <a:srgbClr val="FFC000"/>
                </a:solidFill>
              </a:rPr>
              <a:t>Market Follower Strategies</a:t>
            </a:r>
          </a:p>
          <a:p>
            <a:pPr algn="l">
              <a:spcBef>
                <a:spcPct val="0"/>
              </a:spcBef>
            </a:pPr>
            <a:endParaRPr lang="en-US" altLang="en-US"/>
          </a:p>
        </p:txBody>
      </p:sp>
      <p:pic>
        <p:nvPicPr>
          <p:cNvPr id="66566" name="Picture 2">
            <a:extLst>
              <a:ext uri="{FF2B5EF4-FFF2-40B4-BE49-F238E27FC236}">
                <a16:creationId xmlns:a16="http://schemas.microsoft.com/office/drawing/2014/main" id="{A1C42D9D-6FCF-4208-B29F-04FAF9DC5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2875" y="2997200"/>
            <a:ext cx="1570038"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AF6C276-DBE5-4A7D-8105-825D22986632}"/>
              </a:ext>
            </a:extLst>
          </p:cNvPr>
          <p:cNvSpPr>
            <a:spLocks noGrp="1" noChangeArrowheads="1"/>
          </p:cNvSpPr>
          <p:nvPr>
            <p:ph type="title"/>
          </p:nvPr>
        </p:nvSpPr>
        <p:spPr/>
        <p:txBody>
          <a:bodyPr/>
          <a:lstStyle/>
          <a:p>
            <a:r>
              <a:rPr lang="en-US" altLang="en-US"/>
              <a:t>Competitive Strategies</a:t>
            </a:r>
          </a:p>
        </p:txBody>
      </p:sp>
      <p:sp>
        <p:nvSpPr>
          <p:cNvPr id="68611" name="Rectangle 3">
            <a:extLst>
              <a:ext uri="{FF2B5EF4-FFF2-40B4-BE49-F238E27FC236}">
                <a16:creationId xmlns:a16="http://schemas.microsoft.com/office/drawing/2014/main" id="{5135D57A-3620-4F29-9473-68EF0901AE2E}"/>
              </a:ext>
            </a:extLst>
          </p:cNvPr>
          <p:cNvSpPr>
            <a:spLocks noGrp="1" noChangeArrowheads="1"/>
          </p:cNvSpPr>
          <p:nvPr>
            <p:ph idx="1"/>
          </p:nvPr>
        </p:nvSpPr>
        <p:spPr/>
        <p:txBody>
          <a:bodyPr/>
          <a:lstStyle/>
          <a:p>
            <a:pPr marL="533400" indent="-533400" algn="ctr">
              <a:lnSpc>
                <a:spcPct val="80000"/>
              </a:lnSpc>
              <a:spcBef>
                <a:spcPct val="0"/>
              </a:spcBef>
              <a:buFontTx/>
              <a:buNone/>
            </a:pPr>
            <a:endParaRPr lang="en-US" altLang="en-US" sz="3600" b="1" i="1">
              <a:latin typeface="Times New Roman" panose="02020603050405020304" pitchFamily="18" charset="0"/>
            </a:endParaRPr>
          </a:p>
          <a:p>
            <a:pPr marL="533400" indent="-533400">
              <a:lnSpc>
                <a:spcPct val="80000"/>
              </a:lnSpc>
              <a:spcBef>
                <a:spcPct val="0"/>
              </a:spcBef>
              <a:buFontTx/>
              <a:buNone/>
            </a:pPr>
            <a:r>
              <a:rPr lang="en-US" altLang="en-US"/>
              <a:t>Ideal market niche is big enough to be profitable with high growth potential and has little interest from competitors</a:t>
            </a:r>
          </a:p>
          <a:p>
            <a:pPr marL="533400" indent="-533400">
              <a:lnSpc>
                <a:spcPct val="80000"/>
              </a:lnSpc>
              <a:spcBef>
                <a:spcPct val="0"/>
              </a:spcBef>
            </a:pPr>
            <a:endParaRPr lang="en-US" altLang="en-US" sz="1400"/>
          </a:p>
          <a:p>
            <a:pPr marL="533400" indent="-533400">
              <a:lnSpc>
                <a:spcPct val="80000"/>
              </a:lnSpc>
              <a:spcBef>
                <a:spcPct val="0"/>
              </a:spcBef>
              <a:buFontTx/>
              <a:buNone/>
            </a:pPr>
            <a:r>
              <a:rPr lang="en-US" altLang="en-US"/>
              <a:t>Key to market niching is specialization</a:t>
            </a:r>
          </a:p>
          <a:p>
            <a:pPr marL="533400" indent="-533400">
              <a:lnSpc>
                <a:spcPct val="80000"/>
              </a:lnSpc>
              <a:spcBef>
                <a:spcPct val="0"/>
              </a:spcBef>
            </a:pPr>
            <a:r>
              <a:rPr lang="en-US" altLang="en-US"/>
              <a:t>Market</a:t>
            </a:r>
          </a:p>
          <a:p>
            <a:pPr marL="533400" indent="-533400">
              <a:lnSpc>
                <a:spcPct val="80000"/>
              </a:lnSpc>
              <a:spcBef>
                <a:spcPct val="0"/>
              </a:spcBef>
            </a:pPr>
            <a:r>
              <a:rPr lang="en-US" altLang="en-US"/>
              <a:t>Customer</a:t>
            </a:r>
          </a:p>
          <a:p>
            <a:pPr marL="533400" indent="-533400">
              <a:lnSpc>
                <a:spcPct val="80000"/>
              </a:lnSpc>
              <a:spcBef>
                <a:spcPct val="0"/>
              </a:spcBef>
            </a:pPr>
            <a:r>
              <a:rPr lang="en-US" altLang="en-US"/>
              <a:t>Product</a:t>
            </a:r>
          </a:p>
          <a:p>
            <a:pPr marL="533400" indent="-533400">
              <a:lnSpc>
                <a:spcPct val="80000"/>
              </a:lnSpc>
              <a:spcBef>
                <a:spcPct val="0"/>
              </a:spcBef>
            </a:pPr>
            <a:r>
              <a:rPr lang="en-US" altLang="en-US"/>
              <a:t>Marketing mix</a:t>
            </a:r>
          </a:p>
        </p:txBody>
      </p:sp>
      <p:sp>
        <p:nvSpPr>
          <p:cNvPr id="68612" name="Text Placeholder 4">
            <a:extLst>
              <a:ext uri="{FF2B5EF4-FFF2-40B4-BE49-F238E27FC236}">
                <a16:creationId xmlns:a16="http://schemas.microsoft.com/office/drawing/2014/main" id="{814573BE-2480-49C6-B3DE-1FD7025F1004}"/>
              </a:ext>
            </a:extLst>
          </p:cNvPr>
          <p:cNvSpPr>
            <a:spLocks noGrp="1" noChangeArrowheads="1"/>
          </p:cNvSpPr>
          <p:nvPr>
            <p:ph type="body" sz="quarter" idx="13"/>
          </p:nvPr>
        </p:nvSpPr>
        <p:spPr/>
        <p:txBody>
          <a:bodyPr/>
          <a:lstStyle/>
          <a:p>
            <a:pPr>
              <a:spcBef>
                <a:spcPct val="0"/>
              </a:spcBef>
            </a:pPr>
            <a:r>
              <a:rPr lang="en-US" altLang="en-US" sz="2400"/>
              <a:t>Market Nicher Strategies</a:t>
            </a:r>
          </a:p>
          <a:p>
            <a:pPr>
              <a:spcBef>
                <a:spcPct val="0"/>
              </a:spcBef>
            </a:pPr>
            <a:endParaRPr lang="en-US" altLang="en-US" sz="2400"/>
          </a:p>
        </p:txBody>
      </p:sp>
      <p:pic>
        <p:nvPicPr>
          <p:cNvPr id="68613" name="Picture 2">
            <a:hlinkClick r:id="rId3"/>
            <a:extLst>
              <a:ext uri="{FF2B5EF4-FFF2-40B4-BE49-F238E27FC236}">
                <a16:creationId xmlns:a16="http://schemas.microsoft.com/office/drawing/2014/main" id="{C16A3E5F-D342-497C-9F70-2BDAF7D385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5562600"/>
            <a:ext cx="7778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15" name="Rectangle 11">
            <a:extLst>
              <a:ext uri="{FF2B5EF4-FFF2-40B4-BE49-F238E27FC236}">
                <a16:creationId xmlns:a16="http://schemas.microsoft.com/office/drawing/2014/main" id="{B3317ECC-DA50-4AE1-B0E6-0756356C6297}"/>
              </a:ext>
            </a:extLst>
          </p:cNvPr>
          <p:cNvSpPr>
            <a:spLocks noChangeArrowheads="1"/>
          </p:cNvSpPr>
          <p:nvPr/>
        </p:nvSpPr>
        <p:spPr bwMode="auto">
          <a:xfrm rot="18657425">
            <a:off x="-669131" y="3223419"/>
            <a:ext cx="5702300" cy="687388"/>
          </a:xfrm>
          <a:prstGeom prst="rect">
            <a:avLst/>
          </a:prstGeom>
          <a:noFill/>
          <a:ln>
            <a:noFill/>
          </a:ln>
          <a:effectLst/>
        </p:spPr>
        <p:txBody>
          <a:bodyPr>
            <a:spAutoFit/>
          </a:bodyPr>
          <a:lstStyle/>
          <a:p>
            <a:pPr algn="ctr">
              <a:lnSpc>
                <a:spcPct val="120000"/>
              </a:lnSpc>
              <a:defRPr/>
            </a:pPr>
            <a:r>
              <a:rPr lang="en-US" sz="3600" b="1" dirty="0">
                <a:solidFill>
                  <a:srgbClr val="FF0000"/>
                </a:solidFill>
                <a:effectLst>
                  <a:outerShdw blurRad="38100" dist="38100" dir="2700000" algn="tl">
                    <a:srgbClr val="C0C0C0"/>
                  </a:outerShdw>
                </a:effectLst>
                <a:latin typeface="Verdana" pitchFamily="34" charset="0"/>
              </a:rPr>
              <a:t>Red Ocean Strategy</a:t>
            </a:r>
          </a:p>
        </p:txBody>
      </p:sp>
      <p:sp>
        <p:nvSpPr>
          <p:cNvPr id="21516" name="Rectangle 12">
            <a:extLst>
              <a:ext uri="{FF2B5EF4-FFF2-40B4-BE49-F238E27FC236}">
                <a16:creationId xmlns:a16="http://schemas.microsoft.com/office/drawing/2014/main" id="{232A7F88-987E-48CD-9841-AA4BAE3CD356}"/>
              </a:ext>
            </a:extLst>
          </p:cNvPr>
          <p:cNvSpPr>
            <a:spLocks noChangeArrowheads="1"/>
          </p:cNvSpPr>
          <p:nvPr/>
        </p:nvSpPr>
        <p:spPr bwMode="auto">
          <a:xfrm rot="18539565">
            <a:off x="4208463" y="3298825"/>
            <a:ext cx="5491162" cy="757238"/>
          </a:xfrm>
          <a:prstGeom prst="rect">
            <a:avLst/>
          </a:prstGeom>
          <a:noFill/>
          <a:ln>
            <a:noFill/>
          </a:ln>
          <a:effectLst/>
        </p:spPr>
        <p:txBody>
          <a:bodyPr>
            <a:spAutoFit/>
          </a:bodyPr>
          <a:lstStyle/>
          <a:p>
            <a:pPr algn="ctr">
              <a:lnSpc>
                <a:spcPct val="120000"/>
              </a:lnSpc>
              <a:defRPr/>
            </a:pPr>
            <a:r>
              <a:rPr lang="en-US" sz="3600" b="1" dirty="0">
                <a:solidFill>
                  <a:srgbClr val="333399"/>
                </a:solidFill>
                <a:effectLst>
                  <a:outerShdw blurRad="38100" dist="38100" dir="2700000" algn="tl">
                    <a:srgbClr val="C0C0C0"/>
                  </a:outerShdw>
                </a:effectLst>
                <a:latin typeface="Verdana" pitchFamily="34" charset="0"/>
              </a:rPr>
              <a:t>Blue Ocean Strategy</a:t>
            </a:r>
          </a:p>
        </p:txBody>
      </p:sp>
      <p:sp>
        <p:nvSpPr>
          <p:cNvPr id="70660" name="TextBox 1">
            <a:extLst>
              <a:ext uri="{FF2B5EF4-FFF2-40B4-BE49-F238E27FC236}">
                <a16:creationId xmlns:a16="http://schemas.microsoft.com/office/drawing/2014/main" id="{379AE59C-D500-47EF-849A-C8B3BB314C55}"/>
              </a:ext>
            </a:extLst>
          </p:cNvPr>
          <p:cNvSpPr txBox="1">
            <a:spLocks noChangeArrowheads="1"/>
          </p:cNvSpPr>
          <p:nvPr/>
        </p:nvSpPr>
        <p:spPr bwMode="auto">
          <a:xfrm>
            <a:off x="3832225" y="1844675"/>
            <a:ext cx="1439863"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20000" b="1">
                <a:solidFill>
                  <a:srgbClr val="00B050"/>
                </a:solidFill>
                <a:latin typeface="Times New Roman" panose="02020603050405020304" pitchFamily="18" charset="0"/>
              </a:rPr>
              <a:t>?</a:t>
            </a:r>
            <a:endParaRPr lang="en-ZA" altLang="en-US" sz="20000" b="1">
              <a:solidFill>
                <a:srgbClr val="00B050"/>
              </a:solidFill>
              <a:latin typeface="Times New Roman" panose="02020603050405020304" pitchFamily="18" charset="0"/>
            </a:endParaRPr>
          </a:p>
        </p:txBody>
      </p:sp>
    </p:spTree>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88DC6467-2168-45D3-9147-7CC4F3BA5CF0}"/>
              </a:ext>
            </a:extLst>
          </p:cNvPr>
          <p:cNvSpPr>
            <a:spLocks noGrp="1" noChangeArrowheads="1"/>
          </p:cNvSpPr>
          <p:nvPr>
            <p:ph type="title"/>
          </p:nvPr>
        </p:nvSpPr>
        <p:spPr/>
        <p:txBody>
          <a:bodyPr/>
          <a:lstStyle/>
          <a:p>
            <a:r>
              <a:rPr lang="en-US" altLang="en-US"/>
              <a:t>Competitor Analysis</a:t>
            </a:r>
          </a:p>
        </p:txBody>
      </p:sp>
      <p:sp>
        <p:nvSpPr>
          <p:cNvPr id="35843" name="Text Placeholder 4">
            <a:extLst>
              <a:ext uri="{FF2B5EF4-FFF2-40B4-BE49-F238E27FC236}">
                <a16:creationId xmlns:a16="http://schemas.microsoft.com/office/drawing/2014/main" id="{E7F3E33E-FCDD-4AE6-804B-BA2A56C28999}"/>
              </a:ext>
            </a:extLst>
          </p:cNvPr>
          <p:cNvSpPr>
            <a:spLocks noGrp="1" noChangeArrowheads="1"/>
          </p:cNvSpPr>
          <p:nvPr>
            <p:ph type="body" sz="quarter" idx="13"/>
          </p:nvPr>
        </p:nvSpPr>
        <p:spPr/>
        <p:txBody>
          <a:bodyPr/>
          <a:lstStyle/>
          <a:p>
            <a:pPr>
              <a:spcBef>
                <a:spcPct val="0"/>
              </a:spcBef>
            </a:pPr>
            <a:r>
              <a:rPr lang="en-US" altLang="en-US"/>
              <a:t>Assessing Competitors</a:t>
            </a:r>
          </a:p>
          <a:p>
            <a:pPr>
              <a:spcBef>
                <a:spcPct val="0"/>
              </a:spcBef>
            </a:pPr>
            <a:endParaRPr lang="en-US" altLang="en-US"/>
          </a:p>
        </p:txBody>
      </p:sp>
      <p:graphicFrame>
        <p:nvGraphicFramePr>
          <p:cNvPr id="7" name="Diagram 6">
            <a:extLst>
              <a:ext uri="{FF2B5EF4-FFF2-40B4-BE49-F238E27FC236}">
                <a16:creationId xmlns:a16="http://schemas.microsoft.com/office/drawing/2014/main" id="{ADA913C5-DEA8-4A28-A927-D54B98FF500F}"/>
              </a:ext>
            </a:extLst>
          </p:cNvPr>
          <p:cNvGraphicFramePr/>
          <p:nvPr/>
        </p:nvGraphicFramePr>
        <p:xfrm>
          <a:off x="395536" y="1052736"/>
          <a:ext cx="842493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5845" name="Picture 2">
            <a:extLst>
              <a:ext uri="{FF2B5EF4-FFF2-40B4-BE49-F238E27FC236}">
                <a16:creationId xmlns:a16="http://schemas.microsoft.com/office/drawing/2014/main" id="{3DE4BEE0-C541-4284-9A60-15669FB608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23750" b="21651"/>
          <a:stretch>
            <a:fillRect/>
          </a:stretch>
        </p:blipFill>
        <p:spPr bwMode="auto">
          <a:xfrm>
            <a:off x="2627313" y="2924175"/>
            <a:ext cx="348773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a:extLst>
              <a:ext uri="{FF2B5EF4-FFF2-40B4-BE49-F238E27FC236}">
                <a16:creationId xmlns:a16="http://schemas.microsoft.com/office/drawing/2014/main" id="{D026EB91-ED52-4B7B-B326-BA9C73660E0A}"/>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72707" name="Text Box 3">
            <a:extLst>
              <a:ext uri="{FF2B5EF4-FFF2-40B4-BE49-F238E27FC236}">
                <a16:creationId xmlns:a16="http://schemas.microsoft.com/office/drawing/2014/main" id="{5C9729C1-733C-49A4-B1FD-29AC94B8768A}"/>
              </a:ext>
            </a:extLst>
          </p:cNvPr>
          <p:cNvSpPr txBox="1">
            <a:spLocks noChangeArrowheads="1"/>
          </p:cNvSpPr>
          <p:nvPr/>
        </p:nvSpPr>
        <p:spPr bwMode="auto">
          <a:xfrm>
            <a:off x="304800" y="152400"/>
            <a:ext cx="8839200" cy="534988"/>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b="1">
                <a:solidFill>
                  <a:srgbClr val="FFFFFF"/>
                </a:solidFill>
                <a:latin typeface="Arial" panose="020B0604020202020204" pitchFamily="34" charset="0"/>
                <a:cs typeface="Arial" panose="020B0604020202020204" pitchFamily="34" charset="0"/>
              </a:rPr>
              <a:t>Blue ocean strategy</a:t>
            </a:r>
          </a:p>
        </p:txBody>
      </p:sp>
      <p:sp>
        <p:nvSpPr>
          <p:cNvPr id="19" name="Rectangle 2">
            <a:extLst>
              <a:ext uri="{FF2B5EF4-FFF2-40B4-BE49-F238E27FC236}">
                <a16:creationId xmlns:a16="http://schemas.microsoft.com/office/drawing/2014/main" id="{E2B36AFD-8070-443A-88CF-8365396C3888}"/>
              </a:ext>
            </a:extLst>
          </p:cNvPr>
          <p:cNvSpPr>
            <a:spLocks noGrp="1" noChangeArrowheads="1"/>
          </p:cNvSpPr>
          <p:nvPr>
            <p:ph sz="half" idx="2"/>
          </p:nvPr>
        </p:nvSpPr>
        <p:spPr>
          <a:xfrm>
            <a:off x="333375" y="1268413"/>
            <a:ext cx="7191375" cy="4681537"/>
          </a:xfrm>
          <a:solidFill>
            <a:srgbClr val="002060">
              <a:alpha val="58000"/>
            </a:srgbClr>
          </a:solidFill>
        </p:spPr>
        <p:txBody>
          <a:bodyPr/>
          <a:lstStyle/>
          <a:p>
            <a:pPr algn="ctr">
              <a:lnSpc>
                <a:spcPct val="80000"/>
              </a:lnSpc>
              <a:buClr>
                <a:schemeClr val="tx1"/>
              </a:buClr>
              <a:buFontTx/>
              <a:buNone/>
              <a:defRPr/>
            </a:pPr>
            <a:endParaRPr lang="en-CA" dirty="0">
              <a:latin typeface="Arial" pitchFamily="34" charset="0"/>
              <a:cs typeface="Arial" pitchFamily="34" charset="0"/>
            </a:endParaRPr>
          </a:p>
          <a:p>
            <a:pPr algn="ctr">
              <a:lnSpc>
                <a:spcPct val="80000"/>
              </a:lnSpc>
              <a:buClr>
                <a:schemeClr val="tx1"/>
              </a:buClr>
              <a:buFontTx/>
              <a:buNone/>
              <a:defRPr/>
            </a:pPr>
            <a:r>
              <a:rPr lang="en-CA" b="1" dirty="0">
                <a:solidFill>
                  <a:srgbClr val="00FFFF"/>
                </a:solidFill>
                <a:latin typeface="Arial" pitchFamily="34" charset="0"/>
                <a:cs typeface="Arial" pitchFamily="34" charset="0"/>
              </a:rPr>
              <a:t>Blue Oceans</a:t>
            </a:r>
            <a:r>
              <a:rPr lang="en-CA" b="1" dirty="0">
                <a:latin typeface="Arial" pitchFamily="34" charset="0"/>
                <a:cs typeface="Arial" pitchFamily="34" charset="0"/>
              </a:rPr>
              <a:t> </a:t>
            </a:r>
            <a:r>
              <a:rPr lang="en-CA" dirty="0">
                <a:solidFill>
                  <a:schemeClr val="bg1"/>
                </a:solidFill>
                <a:latin typeface="Arial" pitchFamily="34" charset="0"/>
                <a:cs typeface="Arial" pitchFamily="34" charset="0"/>
              </a:rPr>
              <a:t>represent all industries </a:t>
            </a:r>
          </a:p>
          <a:p>
            <a:pPr algn="ctr">
              <a:lnSpc>
                <a:spcPct val="80000"/>
              </a:lnSpc>
              <a:buClr>
                <a:schemeClr val="tx1"/>
              </a:buClr>
              <a:buFontTx/>
              <a:buNone/>
              <a:defRPr/>
            </a:pPr>
            <a:r>
              <a:rPr lang="en-CA" b="1" dirty="0">
                <a:solidFill>
                  <a:schemeClr val="accent1">
                    <a:lumMod val="60000"/>
                    <a:lumOff val="40000"/>
                  </a:schemeClr>
                </a:solidFill>
                <a:latin typeface="Arial" pitchFamily="34" charset="0"/>
                <a:cs typeface="Arial" pitchFamily="34" charset="0"/>
              </a:rPr>
              <a:t>NOT </a:t>
            </a:r>
          </a:p>
          <a:p>
            <a:pPr algn="ctr">
              <a:lnSpc>
                <a:spcPct val="80000"/>
              </a:lnSpc>
              <a:buClr>
                <a:schemeClr val="tx1"/>
              </a:buClr>
              <a:buFontTx/>
              <a:buNone/>
              <a:defRPr/>
            </a:pPr>
            <a:r>
              <a:rPr lang="en-CA" dirty="0">
                <a:solidFill>
                  <a:schemeClr val="bg1"/>
                </a:solidFill>
                <a:latin typeface="Arial" pitchFamily="34" charset="0"/>
                <a:cs typeface="Arial" pitchFamily="34" charset="0"/>
              </a:rPr>
              <a:t>in existence today.</a:t>
            </a:r>
          </a:p>
          <a:p>
            <a:pPr algn="ctr">
              <a:lnSpc>
                <a:spcPct val="80000"/>
              </a:lnSpc>
              <a:buClr>
                <a:schemeClr val="tx1"/>
              </a:buClr>
              <a:buFontTx/>
              <a:buNone/>
              <a:defRPr/>
            </a:pPr>
            <a:endParaRPr lang="en-CA" dirty="0">
              <a:solidFill>
                <a:schemeClr val="bg1"/>
              </a:solidFill>
              <a:latin typeface="Arial" pitchFamily="34" charset="0"/>
              <a:cs typeface="Arial" pitchFamily="34" charset="0"/>
            </a:endParaRPr>
          </a:p>
          <a:p>
            <a:pPr algn="ctr">
              <a:lnSpc>
                <a:spcPct val="80000"/>
              </a:lnSpc>
              <a:buClr>
                <a:schemeClr val="tx1"/>
              </a:buClr>
              <a:buFontTx/>
              <a:buNone/>
              <a:defRPr/>
            </a:pPr>
            <a:r>
              <a:rPr lang="en-CA" dirty="0">
                <a:solidFill>
                  <a:schemeClr val="bg1"/>
                </a:solidFill>
                <a:latin typeface="Arial" pitchFamily="34" charset="0"/>
                <a:cs typeface="Arial" pitchFamily="34" charset="0"/>
              </a:rPr>
              <a:t>This is undefined market space, otherwise known as OPPORTUNITY.</a:t>
            </a:r>
          </a:p>
          <a:p>
            <a:pPr algn="ctr">
              <a:lnSpc>
                <a:spcPct val="80000"/>
              </a:lnSpc>
              <a:buClr>
                <a:schemeClr val="tx1"/>
              </a:buClr>
              <a:buFontTx/>
              <a:buNone/>
              <a:defRPr/>
            </a:pPr>
            <a:endParaRPr lang="en-CA" dirty="0">
              <a:solidFill>
                <a:schemeClr val="bg1"/>
              </a:solidFill>
              <a:latin typeface="Arial" pitchFamily="34" charset="0"/>
              <a:cs typeface="Arial" pitchFamily="34" charset="0"/>
            </a:endParaRPr>
          </a:p>
          <a:p>
            <a:pPr algn="ctr">
              <a:lnSpc>
                <a:spcPct val="80000"/>
              </a:lnSpc>
              <a:buClr>
                <a:schemeClr val="tx1"/>
              </a:buClr>
              <a:buFontTx/>
              <a:buNone/>
              <a:defRPr/>
            </a:pPr>
            <a:r>
              <a:rPr lang="en-CA" dirty="0">
                <a:solidFill>
                  <a:schemeClr val="bg1"/>
                </a:solidFill>
                <a:latin typeface="Arial" pitchFamily="34" charset="0"/>
                <a:cs typeface="Arial" pitchFamily="34" charset="0"/>
              </a:rPr>
              <a:t>Key words might be </a:t>
            </a:r>
            <a:r>
              <a:rPr lang="en-CA" i="1" dirty="0">
                <a:solidFill>
                  <a:schemeClr val="bg1"/>
                </a:solidFill>
                <a:latin typeface="Arial" pitchFamily="34" charset="0"/>
                <a:cs typeface="Arial" pitchFamily="34" charset="0"/>
              </a:rPr>
              <a:t>value innovation, focus, differentiation, creation of demand, new marketplace</a:t>
            </a:r>
            <a:endParaRPr lang="en-US" i="1" dirty="0">
              <a:solidFill>
                <a:schemeClr val="bg1"/>
              </a:solidFill>
              <a:latin typeface="Arial" pitchFamily="34" charset="0"/>
              <a:cs typeface="Arial" pitchFamily="34" charset="0"/>
            </a:endParaRPr>
          </a:p>
        </p:txBody>
      </p:sp>
      <p:pic>
        <p:nvPicPr>
          <p:cNvPr id="72709" name="Picture 2">
            <a:extLst>
              <a:ext uri="{FF2B5EF4-FFF2-40B4-BE49-F238E27FC236}">
                <a16:creationId xmlns:a16="http://schemas.microsoft.com/office/drawing/2014/main" id="{01DF5F57-2865-4640-9F13-4244843750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260350"/>
            <a:ext cx="2038350"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a:extLst>
              <a:ext uri="{FF2B5EF4-FFF2-40B4-BE49-F238E27FC236}">
                <a16:creationId xmlns:a16="http://schemas.microsoft.com/office/drawing/2014/main" id="{1DC83709-BC62-4635-BB36-96B41953AC7C}"/>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73731" name="Text Box 3">
            <a:extLst>
              <a:ext uri="{FF2B5EF4-FFF2-40B4-BE49-F238E27FC236}">
                <a16:creationId xmlns:a16="http://schemas.microsoft.com/office/drawing/2014/main" id="{445755CE-CBB7-4D24-9B71-4233A6A309DF}"/>
              </a:ext>
            </a:extLst>
          </p:cNvPr>
          <p:cNvSpPr txBox="1">
            <a:spLocks noChangeArrowheads="1"/>
          </p:cNvSpPr>
          <p:nvPr/>
        </p:nvSpPr>
        <p:spPr bwMode="auto">
          <a:xfrm>
            <a:off x="304800" y="152400"/>
            <a:ext cx="8839200" cy="534988"/>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b="1">
                <a:solidFill>
                  <a:srgbClr val="FFFFFF"/>
                </a:solidFill>
                <a:latin typeface="Arial" panose="020B0604020202020204" pitchFamily="34" charset="0"/>
                <a:cs typeface="Arial" panose="020B0604020202020204" pitchFamily="34" charset="0"/>
              </a:rPr>
              <a:t>Red ocean strategy</a:t>
            </a:r>
          </a:p>
        </p:txBody>
      </p:sp>
      <p:sp>
        <p:nvSpPr>
          <p:cNvPr id="73732" name="Content Placeholder 5">
            <a:extLst>
              <a:ext uri="{FF2B5EF4-FFF2-40B4-BE49-F238E27FC236}">
                <a16:creationId xmlns:a16="http://schemas.microsoft.com/office/drawing/2014/main" id="{A10ED7D0-01C2-45C1-9AF6-D31A47400B58}"/>
              </a:ext>
            </a:extLst>
          </p:cNvPr>
          <p:cNvSpPr>
            <a:spLocks noGrp="1" noChangeArrowheads="1"/>
          </p:cNvSpPr>
          <p:nvPr>
            <p:ph sz="half" idx="2"/>
          </p:nvPr>
        </p:nvSpPr>
        <p:spPr>
          <a:xfrm>
            <a:off x="495300" y="1268413"/>
            <a:ext cx="8153400" cy="4114800"/>
          </a:xfrm>
        </p:spPr>
        <p:txBody>
          <a:bodyPr/>
          <a:lstStyle/>
          <a:p>
            <a:pPr algn="ctr">
              <a:lnSpc>
                <a:spcPct val="80000"/>
              </a:lnSpc>
              <a:buClr>
                <a:schemeClr val="tx1"/>
              </a:buClr>
              <a:buFontTx/>
              <a:buNone/>
            </a:pPr>
            <a:r>
              <a:rPr lang="en-CA" altLang="en-US" b="1">
                <a:solidFill>
                  <a:srgbClr val="FF0000"/>
                </a:solidFill>
                <a:latin typeface="Arial" panose="020B0604020202020204" pitchFamily="34" charset="0"/>
                <a:cs typeface="Arial" panose="020B0604020202020204" pitchFamily="34" charset="0"/>
              </a:rPr>
              <a:t>Red</a:t>
            </a:r>
            <a:r>
              <a:rPr lang="en-CA" altLang="en-US" b="1">
                <a:latin typeface="Arial" panose="020B0604020202020204" pitchFamily="34" charset="0"/>
                <a:cs typeface="Arial" panose="020B0604020202020204" pitchFamily="34" charset="0"/>
              </a:rPr>
              <a:t> </a:t>
            </a:r>
            <a:r>
              <a:rPr lang="en-CA" altLang="en-US" b="1">
                <a:solidFill>
                  <a:srgbClr val="FF0000"/>
                </a:solidFill>
                <a:latin typeface="Arial" panose="020B0604020202020204" pitchFamily="34" charset="0"/>
                <a:cs typeface="Arial" panose="020B0604020202020204" pitchFamily="34" charset="0"/>
              </a:rPr>
              <a:t>Oceans</a:t>
            </a:r>
            <a:r>
              <a:rPr lang="en-CA" altLang="en-US" b="1">
                <a:latin typeface="Arial" panose="020B0604020202020204" pitchFamily="34" charset="0"/>
                <a:cs typeface="Arial" panose="020B0604020202020204" pitchFamily="34" charset="0"/>
              </a:rPr>
              <a:t> </a:t>
            </a:r>
            <a:r>
              <a:rPr lang="en-CA" altLang="en-US" b="1">
                <a:solidFill>
                  <a:schemeClr val="bg1"/>
                </a:solidFill>
                <a:latin typeface="Arial" panose="020B0604020202020204" pitchFamily="34" charset="0"/>
                <a:cs typeface="Arial" panose="020B0604020202020204" pitchFamily="34" charset="0"/>
              </a:rPr>
              <a:t>represent all industries </a:t>
            </a:r>
          </a:p>
          <a:p>
            <a:pPr algn="ctr">
              <a:lnSpc>
                <a:spcPct val="80000"/>
              </a:lnSpc>
              <a:buClr>
                <a:schemeClr val="tx1"/>
              </a:buClr>
              <a:buFontTx/>
              <a:buNone/>
            </a:pPr>
            <a:r>
              <a:rPr lang="en-CA" altLang="en-US" b="1">
                <a:solidFill>
                  <a:schemeClr val="bg1"/>
                </a:solidFill>
                <a:latin typeface="Arial" panose="020B0604020202020204" pitchFamily="34" charset="0"/>
                <a:cs typeface="Arial" panose="020B0604020202020204" pitchFamily="34" charset="0"/>
              </a:rPr>
              <a:t>in existence today. </a:t>
            </a:r>
          </a:p>
          <a:p>
            <a:pPr algn="ctr">
              <a:lnSpc>
                <a:spcPct val="80000"/>
              </a:lnSpc>
              <a:buClr>
                <a:schemeClr val="tx1"/>
              </a:buClr>
              <a:buFontTx/>
              <a:buNone/>
            </a:pPr>
            <a:endParaRPr lang="en-CA" altLang="en-US" b="1">
              <a:solidFill>
                <a:schemeClr val="bg1"/>
              </a:solidFill>
              <a:latin typeface="Arial" panose="020B0604020202020204" pitchFamily="34" charset="0"/>
              <a:cs typeface="Arial" panose="020B0604020202020204" pitchFamily="34" charset="0"/>
            </a:endParaRPr>
          </a:p>
          <a:p>
            <a:pPr algn="ctr">
              <a:lnSpc>
                <a:spcPct val="80000"/>
              </a:lnSpc>
              <a:buClr>
                <a:schemeClr val="tx1"/>
              </a:buClr>
              <a:buFontTx/>
              <a:buNone/>
            </a:pPr>
            <a:r>
              <a:rPr lang="en-CA" altLang="en-US" b="1">
                <a:solidFill>
                  <a:schemeClr val="bg1"/>
                </a:solidFill>
                <a:latin typeface="Arial" panose="020B0604020202020204" pitchFamily="34" charset="0"/>
                <a:cs typeface="Arial" panose="020B0604020202020204" pitchFamily="34" charset="0"/>
              </a:rPr>
              <a:t>They have defined rules, competitors, and market boundaries. </a:t>
            </a:r>
          </a:p>
          <a:p>
            <a:pPr algn="ctr">
              <a:lnSpc>
                <a:spcPct val="80000"/>
              </a:lnSpc>
              <a:buClr>
                <a:schemeClr val="tx1"/>
              </a:buClr>
              <a:buFontTx/>
              <a:buNone/>
            </a:pPr>
            <a:endParaRPr lang="en-CA" altLang="en-US" b="1">
              <a:solidFill>
                <a:schemeClr val="bg1"/>
              </a:solidFill>
              <a:latin typeface="Arial" panose="020B0604020202020204" pitchFamily="34" charset="0"/>
              <a:cs typeface="Arial" panose="020B0604020202020204" pitchFamily="34" charset="0"/>
            </a:endParaRPr>
          </a:p>
          <a:p>
            <a:pPr algn="ctr">
              <a:lnSpc>
                <a:spcPct val="80000"/>
              </a:lnSpc>
              <a:buClr>
                <a:schemeClr val="tx1"/>
              </a:buClr>
              <a:buFontTx/>
              <a:buNone/>
            </a:pPr>
            <a:r>
              <a:rPr lang="en-CA" altLang="en-US" b="1">
                <a:solidFill>
                  <a:schemeClr val="bg1"/>
                </a:solidFill>
                <a:latin typeface="Arial" panose="020B0604020202020204" pitchFamily="34" charset="0"/>
                <a:cs typeface="Arial" panose="020B0604020202020204" pitchFamily="34" charset="0"/>
              </a:rPr>
              <a:t>Key words might include </a:t>
            </a:r>
            <a:r>
              <a:rPr lang="en-CA" altLang="en-US" b="1" i="1">
                <a:solidFill>
                  <a:schemeClr val="bg1"/>
                </a:solidFill>
                <a:latin typeface="Arial" panose="020B0604020202020204" pitchFamily="34" charset="0"/>
                <a:cs typeface="Arial" panose="020B0604020202020204" pitchFamily="34" charset="0"/>
              </a:rPr>
              <a:t>competition</a:t>
            </a:r>
            <a:r>
              <a:rPr lang="en-CA" altLang="en-US" b="1">
                <a:solidFill>
                  <a:schemeClr val="bg1"/>
                </a:solidFill>
                <a:latin typeface="Arial" panose="020B0604020202020204" pitchFamily="34" charset="0"/>
                <a:cs typeface="Arial" panose="020B0604020202020204" pitchFamily="34" charset="0"/>
              </a:rPr>
              <a:t>, </a:t>
            </a:r>
            <a:r>
              <a:rPr lang="en-CA" altLang="en-US" b="1" i="1">
                <a:solidFill>
                  <a:schemeClr val="bg1"/>
                </a:solidFill>
                <a:latin typeface="Arial" panose="020B0604020202020204" pitchFamily="34" charset="0"/>
                <a:cs typeface="Arial" panose="020B0604020202020204" pitchFamily="34" charset="0"/>
              </a:rPr>
              <a:t>price wars</a:t>
            </a:r>
            <a:r>
              <a:rPr lang="en-CA" altLang="en-US" b="1">
                <a:solidFill>
                  <a:schemeClr val="bg1"/>
                </a:solidFill>
                <a:latin typeface="Arial" panose="020B0604020202020204" pitchFamily="34" charset="0"/>
                <a:cs typeface="Arial" panose="020B0604020202020204" pitchFamily="34" charset="0"/>
              </a:rPr>
              <a:t>, </a:t>
            </a:r>
            <a:r>
              <a:rPr lang="en-CA" altLang="en-US" b="1" i="1">
                <a:solidFill>
                  <a:schemeClr val="bg1"/>
                </a:solidFill>
                <a:latin typeface="Arial" panose="020B0604020202020204" pitchFamily="34" charset="0"/>
                <a:cs typeface="Arial" panose="020B0604020202020204" pitchFamily="34" charset="0"/>
              </a:rPr>
              <a:t>market share</a:t>
            </a:r>
            <a:r>
              <a:rPr lang="en-CA" altLang="en-US" b="1">
                <a:solidFill>
                  <a:schemeClr val="bg1"/>
                </a:solidFill>
                <a:latin typeface="Arial" panose="020B0604020202020204" pitchFamily="34" charset="0"/>
                <a:cs typeface="Arial" panose="020B0604020202020204" pitchFamily="34" charset="0"/>
              </a:rPr>
              <a:t>, </a:t>
            </a:r>
            <a:r>
              <a:rPr lang="en-CA" altLang="en-US" b="1" i="1">
                <a:solidFill>
                  <a:schemeClr val="bg1"/>
                </a:solidFill>
                <a:latin typeface="Arial" panose="020B0604020202020204" pitchFamily="34" charset="0"/>
                <a:cs typeface="Arial" panose="020B0604020202020204" pitchFamily="34" charset="0"/>
              </a:rPr>
              <a:t>commoditization, benchmarking, strategic positioning, value add</a:t>
            </a:r>
            <a:r>
              <a:rPr lang="en-CA" altLang="en-US" b="1">
                <a:solidFill>
                  <a:schemeClr val="bg1"/>
                </a:solidFill>
                <a:latin typeface="Arial" panose="020B0604020202020204" pitchFamily="34" charset="0"/>
                <a:cs typeface="Arial" panose="020B0604020202020204" pitchFamily="34" charset="0"/>
              </a:rPr>
              <a:t>.</a:t>
            </a:r>
            <a:endParaRPr lang="en-ZA" altLang="en-US" b="1">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a:extLst>
              <a:ext uri="{FF2B5EF4-FFF2-40B4-BE49-F238E27FC236}">
                <a16:creationId xmlns:a16="http://schemas.microsoft.com/office/drawing/2014/main" id="{2C8DDCBD-D35E-4C80-92EC-B30A619D7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3238" y="-5526088"/>
            <a:ext cx="5248275"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4">
            <a:extLst>
              <a:ext uri="{FF2B5EF4-FFF2-40B4-BE49-F238E27FC236}">
                <a16:creationId xmlns:a16="http://schemas.microsoft.com/office/drawing/2014/main" id="{AF27BE6D-BA43-4CBA-9E70-138653A00F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638" y="-5373688"/>
            <a:ext cx="5248275"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6">
            <a:extLst>
              <a:ext uri="{FF2B5EF4-FFF2-40B4-BE49-F238E27FC236}">
                <a16:creationId xmlns:a16="http://schemas.microsoft.com/office/drawing/2014/main" id="{942EAE5B-1AC7-4760-BC3A-5BD2BEC74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7438"/>
            <a:ext cx="908685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Rectangle 4">
            <a:extLst>
              <a:ext uri="{FF2B5EF4-FFF2-40B4-BE49-F238E27FC236}">
                <a16:creationId xmlns:a16="http://schemas.microsoft.com/office/drawing/2014/main" id="{CBCD2F2B-1DF3-450E-B19D-E3353E3994DB}"/>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74758" name="Text Box 3">
            <a:extLst>
              <a:ext uri="{FF2B5EF4-FFF2-40B4-BE49-F238E27FC236}">
                <a16:creationId xmlns:a16="http://schemas.microsoft.com/office/drawing/2014/main" id="{5CCE0B41-7550-485C-849B-70F808FE85A0}"/>
              </a:ext>
            </a:extLst>
          </p:cNvPr>
          <p:cNvSpPr txBox="1">
            <a:spLocks noChangeArrowheads="1"/>
          </p:cNvSpPr>
          <p:nvPr/>
        </p:nvSpPr>
        <p:spPr bwMode="auto">
          <a:xfrm>
            <a:off x="304800" y="152400"/>
            <a:ext cx="8839200" cy="59055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sz="3600" b="1">
                <a:solidFill>
                  <a:schemeClr val="accent2"/>
                </a:solidFill>
                <a:latin typeface="Arial" panose="020B0604020202020204" pitchFamily="34" charset="0"/>
                <a:cs typeface="Arial" panose="020B0604020202020204" pitchFamily="34" charset="0"/>
              </a:rPr>
              <a:t>Blue ocean </a:t>
            </a:r>
            <a:r>
              <a:rPr lang="en-ZA" altLang="en-US" sz="3600" b="1">
                <a:solidFill>
                  <a:srgbClr val="FFFFFF"/>
                </a:solidFill>
                <a:latin typeface="Arial" panose="020B0604020202020204" pitchFamily="34" charset="0"/>
                <a:cs typeface="Arial" panose="020B0604020202020204" pitchFamily="34" charset="0"/>
              </a:rPr>
              <a:t>vs </a:t>
            </a:r>
            <a:r>
              <a:rPr lang="en-ZA" altLang="en-US" sz="3600" b="1">
                <a:solidFill>
                  <a:srgbClr val="FF0000"/>
                </a:solidFill>
                <a:latin typeface="Arial" panose="020B0604020202020204" pitchFamily="34" charset="0"/>
                <a:cs typeface="Arial" panose="020B0604020202020204" pitchFamily="34" charset="0"/>
              </a:rPr>
              <a:t>Red ocean </a:t>
            </a:r>
            <a:r>
              <a:rPr lang="en-ZA" altLang="en-US" sz="3600" b="1">
                <a:solidFill>
                  <a:srgbClr val="FFFFFF"/>
                </a:solidFill>
                <a:latin typeface="Arial" panose="020B0604020202020204" pitchFamily="34" charset="0"/>
                <a:cs typeface="Arial" panose="020B0604020202020204" pitchFamily="34" charset="0"/>
              </a:rPr>
              <a:t>strategy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A9125E63-3D03-44B3-A798-3324066BE33B}"/>
              </a:ext>
            </a:extLst>
          </p:cNvPr>
          <p:cNvSpPr>
            <a:spLocks noGrp="1" noChangeArrowheads="1"/>
          </p:cNvSpPr>
          <p:nvPr>
            <p:ph type="title"/>
          </p:nvPr>
        </p:nvSpPr>
        <p:spPr/>
        <p:txBody>
          <a:bodyPr/>
          <a:lstStyle/>
          <a:p>
            <a:pPr eaLnBrk="1" hangingPunct="1"/>
            <a:r>
              <a:rPr lang="en-US" altLang="en-US"/>
              <a:t>Turn back the clock</a:t>
            </a:r>
          </a:p>
        </p:txBody>
      </p:sp>
      <p:sp>
        <p:nvSpPr>
          <p:cNvPr id="75779" name="Rectangle 3">
            <a:extLst>
              <a:ext uri="{FF2B5EF4-FFF2-40B4-BE49-F238E27FC236}">
                <a16:creationId xmlns:a16="http://schemas.microsoft.com/office/drawing/2014/main" id="{8CCB92AF-C4BB-4696-B9FE-60D8688FDB20}"/>
              </a:ext>
            </a:extLst>
          </p:cNvPr>
          <p:cNvSpPr>
            <a:spLocks noGrp="1" noChangeArrowheads="1"/>
          </p:cNvSpPr>
          <p:nvPr>
            <p:ph type="body" idx="1"/>
          </p:nvPr>
        </p:nvSpPr>
        <p:spPr/>
        <p:txBody>
          <a:bodyPr/>
          <a:lstStyle/>
          <a:p>
            <a:pPr eaLnBrk="1" hangingPunct="1"/>
            <a:r>
              <a:rPr lang="en-US" altLang="en-US"/>
              <a:t>Which industries did not exist?</a:t>
            </a:r>
          </a:p>
          <a:p>
            <a:pPr lvl="1" eaLnBrk="1" hangingPunct="1"/>
            <a:r>
              <a:rPr lang="en-US" altLang="en-US"/>
              <a:t>100 years</a:t>
            </a:r>
          </a:p>
          <a:p>
            <a:pPr lvl="1" eaLnBrk="1" hangingPunct="1"/>
            <a:r>
              <a:rPr lang="en-US" altLang="en-US"/>
              <a:t>50 years</a:t>
            </a:r>
          </a:p>
          <a:p>
            <a:pPr lvl="1" eaLnBrk="1" hangingPunct="1"/>
            <a:r>
              <a:rPr lang="en-US" altLang="en-US"/>
              <a:t>30 years</a:t>
            </a:r>
          </a:p>
          <a:p>
            <a:pPr lvl="1" eaLnBrk="1" hangingPunct="1"/>
            <a:r>
              <a:rPr lang="en-US" altLang="en-US"/>
              <a:t>20 years</a:t>
            </a:r>
          </a:p>
          <a:p>
            <a:pPr lvl="1" eaLnBrk="1" hangingPunct="1"/>
            <a:r>
              <a:rPr lang="en-US" altLang="en-US"/>
              <a:t>10 years</a:t>
            </a:r>
          </a:p>
          <a:p>
            <a:pPr lvl="1" eaLnBrk="1" hangingPunct="1"/>
            <a:r>
              <a:rPr lang="en-US" altLang="en-US"/>
              <a:t>5 years</a:t>
            </a:r>
          </a:p>
        </p:txBody>
      </p:sp>
    </p:spTree>
  </p:cSld>
  <p:clrMapOvr>
    <a:masterClrMapping/>
  </p:clrMapOvr>
  <p:transition spd="slow">
    <p:zoom/>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76802" name="Group 9">
            <a:extLst>
              <a:ext uri="{FF2B5EF4-FFF2-40B4-BE49-F238E27FC236}">
                <a16:creationId xmlns:a16="http://schemas.microsoft.com/office/drawing/2014/main" id="{8C59DF7E-0BBC-414C-B1E9-54D837ECD28E}"/>
              </a:ext>
            </a:extLst>
          </p:cNvPr>
          <p:cNvGrpSpPr>
            <a:grpSpLocks/>
          </p:cNvGrpSpPr>
          <p:nvPr/>
        </p:nvGrpSpPr>
        <p:grpSpPr bwMode="auto">
          <a:xfrm>
            <a:off x="838200" y="5181600"/>
            <a:ext cx="9372600" cy="2247900"/>
            <a:chOff x="816" y="3528"/>
            <a:chExt cx="5904" cy="1416"/>
          </a:xfrm>
        </p:grpSpPr>
        <p:sp>
          <p:nvSpPr>
            <p:cNvPr id="2050" name="Rectangle 2">
              <a:extLst>
                <a:ext uri="{FF2B5EF4-FFF2-40B4-BE49-F238E27FC236}">
                  <a16:creationId xmlns:a16="http://schemas.microsoft.com/office/drawing/2014/main" id="{9F82D0B5-90FF-400A-A8FE-F01CC786F34A}"/>
                </a:ext>
              </a:extLst>
            </p:cNvPr>
            <p:cNvSpPr>
              <a:spLocks noChangeArrowheads="1"/>
            </p:cNvSpPr>
            <p:nvPr/>
          </p:nvSpPr>
          <p:spPr bwMode="auto">
            <a:xfrm>
              <a:off x="1488" y="3859"/>
              <a:ext cx="5232" cy="1085"/>
            </a:xfrm>
            <a:prstGeom prst="rect">
              <a:avLst/>
            </a:prstGeom>
            <a:noFill/>
            <a:ln>
              <a:noFill/>
            </a:ln>
            <a:effectLst>
              <a:outerShdw dist="17961" dir="8100000" algn="ctr" rotWithShape="0">
                <a:schemeClr val="tx2"/>
              </a:outerShdw>
            </a:effectLst>
          </p:spPr>
          <p:txBody>
            <a:bodyPr>
              <a:spAutoFit/>
            </a:bodyPr>
            <a:lstStyle/>
            <a:p>
              <a:pPr algn="ctr">
                <a:defRPr/>
              </a:pPr>
              <a:r>
                <a:rPr lang="en-US" sz="3600" b="1">
                  <a:solidFill>
                    <a:srgbClr val="0038BB"/>
                  </a:solidFill>
                  <a:effectLst>
                    <a:outerShdw blurRad="38100" dist="38100" dir="2700000" algn="tl">
                      <a:srgbClr val="C0C0C0"/>
                    </a:outerShdw>
                  </a:effectLst>
                  <a:latin typeface="Verdana" pitchFamily="34" charset="0"/>
                </a:rPr>
                <a:t>Blue Ocean Strategy</a:t>
              </a:r>
              <a:endParaRPr lang="en-US" sz="3200" b="1">
                <a:solidFill>
                  <a:srgbClr val="0038BB"/>
                </a:solidFill>
                <a:effectLst>
                  <a:outerShdw blurRad="38100" dist="38100" dir="2700000" algn="tl">
                    <a:srgbClr val="C0C0C0"/>
                  </a:outerShdw>
                </a:effectLst>
                <a:latin typeface="Verdana" pitchFamily="34" charset="0"/>
              </a:endParaRPr>
            </a:p>
            <a:p>
              <a:pPr algn="ctr">
                <a:lnSpc>
                  <a:spcPct val="120000"/>
                </a:lnSpc>
                <a:defRPr/>
              </a:pPr>
              <a:endParaRPr lang="en-US" sz="2600" b="1">
                <a:solidFill>
                  <a:srgbClr val="0038BB"/>
                </a:solidFill>
                <a:effectLst>
                  <a:outerShdw blurRad="38100" dist="38100" dir="2700000" algn="tl">
                    <a:srgbClr val="C0C0C0"/>
                  </a:outerShdw>
                </a:effectLst>
                <a:latin typeface="Verdana" pitchFamily="34" charset="0"/>
              </a:endParaRPr>
            </a:p>
            <a:p>
              <a:pPr algn="ctr">
                <a:lnSpc>
                  <a:spcPct val="120000"/>
                </a:lnSpc>
                <a:defRPr/>
              </a:pPr>
              <a:endParaRPr lang="en-US" sz="3200" b="1">
                <a:solidFill>
                  <a:srgbClr val="0038BB"/>
                </a:solidFill>
                <a:effectLst>
                  <a:outerShdw blurRad="38100" dist="38100" dir="2700000" algn="tl">
                    <a:srgbClr val="C0C0C0"/>
                  </a:outerShdw>
                </a:effectLst>
                <a:latin typeface="Verdana" pitchFamily="34" charset="0"/>
              </a:endParaRPr>
            </a:p>
          </p:txBody>
        </p:sp>
        <p:sp>
          <p:nvSpPr>
            <p:cNvPr id="2052" name="Rectangle 4">
              <a:extLst>
                <a:ext uri="{FF2B5EF4-FFF2-40B4-BE49-F238E27FC236}">
                  <a16:creationId xmlns:a16="http://schemas.microsoft.com/office/drawing/2014/main" id="{62BE9893-E27D-44A4-AE78-86F35AFFDFEA}"/>
                </a:ext>
              </a:extLst>
            </p:cNvPr>
            <p:cNvSpPr>
              <a:spLocks noChangeArrowheads="1"/>
            </p:cNvSpPr>
            <p:nvPr/>
          </p:nvSpPr>
          <p:spPr bwMode="auto">
            <a:xfrm>
              <a:off x="816" y="3528"/>
              <a:ext cx="5568" cy="408"/>
            </a:xfrm>
            <a:prstGeom prst="rect">
              <a:avLst/>
            </a:prstGeom>
            <a:noFill/>
            <a:ln>
              <a:noFill/>
            </a:ln>
            <a:effectLst>
              <a:outerShdw dist="17961" dir="8100000" algn="ctr" rotWithShape="0">
                <a:schemeClr val="tx2"/>
              </a:outerShdw>
            </a:effectLst>
          </p:spPr>
          <p:txBody>
            <a:bodyPr>
              <a:spAutoFit/>
            </a:bodyPr>
            <a:lstStyle/>
            <a:p>
              <a:pPr>
                <a:defRPr/>
              </a:pPr>
              <a:endParaRPr lang="en-US" sz="3600" b="1" dirty="0">
                <a:solidFill>
                  <a:srgbClr val="0038BB"/>
                </a:solidFill>
                <a:effectLst>
                  <a:outerShdw blurRad="38100" dist="38100" dir="2700000" algn="tl">
                    <a:srgbClr val="C0C0C0"/>
                  </a:outerShdw>
                </a:effectLst>
                <a:latin typeface="Verdana" pitchFamily="34" charset="0"/>
              </a:endParaRPr>
            </a:p>
          </p:txBody>
        </p:sp>
      </p:grpSp>
      <p:sp>
        <p:nvSpPr>
          <p:cNvPr id="2054" name="Rectangle 6">
            <a:extLst>
              <a:ext uri="{FF2B5EF4-FFF2-40B4-BE49-F238E27FC236}">
                <a16:creationId xmlns:a16="http://schemas.microsoft.com/office/drawing/2014/main" id="{AC1F25A2-7917-4C81-86BA-A993B0953273}"/>
              </a:ext>
            </a:extLst>
          </p:cNvPr>
          <p:cNvSpPr>
            <a:spLocks noChangeArrowheads="1"/>
          </p:cNvSpPr>
          <p:nvPr/>
        </p:nvSpPr>
        <p:spPr bwMode="auto">
          <a:xfrm>
            <a:off x="671513" y="457200"/>
            <a:ext cx="7799387" cy="1057275"/>
          </a:xfrm>
          <a:prstGeom prst="rect">
            <a:avLst/>
          </a:prstGeom>
          <a:noFill/>
          <a:ln>
            <a:noFill/>
          </a:ln>
          <a:effectLst>
            <a:outerShdw dist="28398" dir="20006097" algn="ctr" rotWithShape="0">
              <a:srgbClr val="0038BB"/>
            </a:outerShdw>
          </a:effectLst>
        </p:spPr>
        <p:txBody>
          <a:bodyPr>
            <a:spAutoFit/>
          </a:bodyPr>
          <a:lstStyle/>
          <a:p>
            <a:pPr algn="ctr">
              <a:lnSpc>
                <a:spcPct val="120000"/>
              </a:lnSpc>
              <a:defRPr/>
            </a:pPr>
            <a:r>
              <a:rPr lang="en-US" sz="2600">
                <a:solidFill>
                  <a:srgbClr val="FFFFFF"/>
                </a:solidFill>
                <a:effectLst>
                  <a:outerShdw blurRad="38100" dist="38100" dir="2700000" algn="tl">
                    <a:srgbClr val="C0C0C0"/>
                  </a:outerShdw>
                </a:effectLst>
                <a:latin typeface="Verdana" pitchFamily="34" charset="0"/>
              </a:rPr>
              <a:t>Creating Uncontested Market Space and Making the Competition Irrelevant</a:t>
            </a:r>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6630" name="Rectangle 6">
            <a:extLst>
              <a:ext uri="{FF2B5EF4-FFF2-40B4-BE49-F238E27FC236}">
                <a16:creationId xmlns:a16="http://schemas.microsoft.com/office/drawing/2014/main" id="{4AB0D5DE-AC19-4C7E-978C-26078306126B}"/>
              </a:ext>
            </a:extLst>
          </p:cNvPr>
          <p:cNvSpPr>
            <a:spLocks noChangeArrowheads="1"/>
          </p:cNvSpPr>
          <p:nvPr/>
        </p:nvSpPr>
        <p:spPr bwMode="auto">
          <a:xfrm>
            <a:off x="419100" y="457200"/>
            <a:ext cx="8305800" cy="461963"/>
          </a:xfrm>
          <a:prstGeom prst="rect">
            <a:avLst/>
          </a:prstGeom>
          <a:noFill/>
          <a:ln>
            <a:noFill/>
          </a:ln>
          <a:effectLst/>
        </p:spPr>
        <p:txBody>
          <a:bodyPr>
            <a:spAutoFit/>
          </a:bodyPr>
          <a:lstStyle/>
          <a:p>
            <a:pPr>
              <a:defRPr/>
            </a:pPr>
            <a:r>
              <a:rPr lang="en-US" sz="2400" b="1">
                <a:solidFill>
                  <a:srgbClr val="333399"/>
                </a:solidFill>
                <a:effectLst>
                  <a:outerShdw blurRad="38100" dist="38100" dir="2700000" algn="tl">
                    <a:srgbClr val="C0C0C0"/>
                  </a:outerShdw>
                </a:effectLst>
                <a:latin typeface="Verdana" pitchFamily="34" charset="0"/>
              </a:rPr>
              <a:t>Summary of Blue Ocean Strategy</a:t>
            </a:r>
          </a:p>
        </p:txBody>
      </p:sp>
      <p:sp>
        <p:nvSpPr>
          <p:cNvPr id="26631" name="Rectangle 7">
            <a:extLst>
              <a:ext uri="{FF2B5EF4-FFF2-40B4-BE49-F238E27FC236}">
                <a16:creationId xmlns:a16="http://schemas.microsoft.com/office/drawing/2014/main" id="{71CB157E-9DA2-412C-B49C-A59C893C1A5A}"/>
              </a:ext>
            </a:extLst>
          </p:cNvPr>
          <p:cNvSpPr>
            <a:spLocks noChangeArrowheads="1"/>
          </p:cNvSpPr>
          <p:nvPr/>
        </p:nvSpPr>
        <p:spPr bwMode="auto">
          <a:xfrm>
            <a:off x="838200" y="1371600"/>
            <a:ext cx="8724900" cy="4359275"/>
          </a:xfrm>
          <a:prstGeom prst="rect">
            <a:avLst/>
          </a:prstGeom>
          <a:noFill/>
          <a:ln>
            <a:noFill/>
          </a:ln>
          <a:effectLst/>
        </p:spPr>
        <p:txBody>
          <a:bodyPr>
            <a:spAutoFit/>
          </a:bodyPr>
          <a:lstStyle/>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New Market Space </a:t>
            </a: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Continuing Creation of Blue Oceans</a:t>
            </a: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Impact of Creating Blue Oceans</a:t>
            </a: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Rising Imperative of Creating Blue Oceans</a:t>
            </a:r>
            <a:endParaRPr lang="en-US" sz="1600">
              <a:solidFill>
                <a:srgbClr val="333399"/>
              </a:solidFill>
              <a:effectLst>
                <a:outerShdw blurRad="38100" dist="38100" dir="2700000" algn="tl">
                  <a:srgbClr val="C0C0C0"/>
                </a:outerShdw>
              </a:effectLst>
              <a:latin typeface="Verdana" pitchFamily="34" charset="0"/>
            </a:endParaRP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From Company and Industry to Strategic Move</a:t>
            </a: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Value Innovation</a:t>
            </a:r>
          </a:p>
          <a:p>
            <a:pPr>
              <a:lnSpc>
                <a:spcPct val="165000"/>
              </a:lnSpc>
              <a:buFont typeface="Wingdings" pitchFamily="2" charset="2"/>
              <a:buChar char="v"/>
              <a:defRPr/>
            </a:pPr>
            <a:r>
              <a:rPr lang="en-US" sz="2400">
                <a:solidFill>
                  <a:srgbClr val="333399"/>
                </a:solidFill>
                <a:effectLst>
                  <a:outerShdw blurRad="38100" dist="38100" dir="2700000" algn="tl">
                    <a:srgbClr val="C0C0C0"/>
                  </a:outerShdw>
                </a:effectLst>
                <a:latin typeface="Verdana" pitchFamily="34" charset="0"/>
              </a:rPr>
              <a:t> Formulating and Executing Blue Oceans</a:t>
            </a:r>
            <a:endParaRPr lang="en-US" sz="3200">
              <a:solidFill>
                <a:srgbClr val="333399"/>
              </a:solidFill>
              <a:latin typeface="Verdana" pitchFamily="34" charset="0"/>
            </a:endParaRPr>
          </a:p>
        </p:txBody>
      </p:sp>
    </p:spTree>
  </p:cSld>
  <p:clrMapOvr>
    <a:overrideClrMapping bg1="lt1" tx1="dk1" bg2="lt2" tx2="dk2" accent1="accent1" accent2="accent2" accent3="accent3" accent4="accent4" accent5="accent5" accent6="accent6" hlink="hlink" folHlink="folHlink"/>
  </p:clrMapOvr>
  <p:transition spd="slow">
    <p:zoom/>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1CECF273-4418-449F-819B-91C152A9E268}"/>
              </a:ext>
            </a:extLst>
          </p:cNvPr>
          <p:cNvSpPr>
            <a:spLocks noChangeArrowheads="1"/>
          </p:cNvSpPr>
          <p:nvPr/>
        </p:nvSpPr>
        <p:spPr bwMode="auto">
          <a:xfrm>
            <a:off x="3429000" y="257175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22534" name="Rectangle 6">
            <a:extLst>
              <a:ext uri="{FF2B5EF4-FFF2-40B4-BE49-F238E27FC236}">
                <a16:creationId xmlns:a16="http://schemas.microsoft.com/office/drawing/2014/main" id="{49EB5B79-9CBB-4D9A-9D49-BDA1FC4317CF}"/>
              </a:ext>
            </a:extLst>
          </p:cNvPr>
          <p:cNvSpPr>
            <a:spLocks noChangeArrowheads="1"/>
          </p:cNvSpPr>
          <p:nvPr/>
        </p:nvSpPr>
        <p:spPr bwMode="auto">
          <a:xfrm>
            <a:off x="361950" y="5938838"/>
            <a:ext cx="8420100" cy="461962"/>
          </a:xfrm>
          <a:prstGeom prst="rect">
            <a:avLst/>
          </a:prstGeom>
          <a:noFill/>
          <a:ln>
            <a:noFill/>
          </a:ln>
          <a:effectLst/>
        </p:spPr>
        <p:txBody>
          <a:bodyPr>
            <a:spAutoFit/>
          </a:bodyPr>
          <a:lstStyle/>
          <a:p>
            <a:pPr algn="ctr">
              <a:defRPr/>
            </a:pPr>
            <a:r>
              <a:rPr lang="en-US" sz="2400" b="1">
                <a:solidFill>
                  <a:srgbClr val="333399"/>
                </a:solidFill>
                <a:effectLst>
                  <a:outerShdw blurRad="38100" dist="38100" dir="2700000" algn="tl">
                    <a:srgbClr val="C0C0C0"/>
                  </a:outerShdw>
                </a:effectLst>
                <a:latin typeface="Verdana" pitchFamily="34" charset="0"/>
              </a:rPr>
              <a:t>Continuing Creation of Blue Oceans</a:t>
            </a:r>
            <a:endParaRPr lang="en-US" sz="2400">
              <a:solidFill>
                <a:srgbClr val="333399"/>
              </a:solidFill>
              <a:effectLst>
                <a:outerShdw blurRad="38100" dist="38100" dir="2700000" algn="tl">
                  <a:srgbClr val="C0C0C0"/>
                </a:outerShdw>
              </a:effectLst>
              <a:latin typeface="Verdana" pitchFamily="34" charset="0"/>
            </a:endParaRPr>
          </a:p>
        </p:txBody>
      </p:sp>
      <p:pic>
        <p:nvPicPr>
          <p:cNvPr id="80900" name="Picture 14">
            <a:hlinkClick r:id="rId4" action="ppaction://hlinksldjump"/>
            <a:extLst>
              <a:ext uri="{FF2B5EF4-FFF2-40B4-BE49-F238E27FC236}">
                <a16:creationId xmlns:a16="http://schemas.microsoft.com/office/drawing/2014/main" id="{D7D2A3C5-890E-42D0-A5EB-EB074EE3C7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3962400"/>
            <a:ext cx="1817688"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0901" name="Group 31">
            <a:extLst>
              <a:ext uri="{FF2B5EF4-FFF2-40B4-BE49-F238E27FC236}">
                <a16:creationId xmlns:a16="http://schemas.microsoft.com/office/drawing/2014/main" id="{0963EA3A-C0CF-4394-8CD1-64BDBABE8558}"/>
              </a:ext>
            </a:extLst>
          </p:cNvPr>
          <p:cNvGrpSpPr>
            <a:grpSpLocks/>
          </p:cNvGrpSpPr>
          <p:nvPr/>
        </p:nvGrpSpPr>
        <p:grpSpPr bwMode="auto">
          <a:xfrm>
            <a:off x="1219200" y="1752600"/>
            <a:ext cx="6610350" cy="3770313"/>
            <a:chOff x="681" y="1274"/>
            <a:chExt cx="4560" cy="2601"/>
          </a:xfrm>
        </p:grpSpPr>
        <p:pic>
          <p:nvPicPr>
            <p:cNvPr id="80904" name="Picture 7">
              <a:hlinkClick r:id="" action="ppaction://hlinkshowjump?jump=lastslideviewed"/>
              <a:extLst>
                <a:ext uri="{FF2B5EF4-FFF2-40B4-BE49-F238E27FC236}">
                  <a16:creationId xmlns:a16="http://schemas.microsoft.com/office/drawing/2014/main" id="{8C653877-189F-4D72-A5D9-26E1A9D528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3" y="1274"/>
              <a:ext cx="1152" cy="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5" name="Rectangle 8">
              <a:extLst>
                <a:ext uri="{FF2B5EF4-FFF2-40B4-BE49-F238E27FC236}">
                  <a16:creationId xmlns:a16="http://schemas.microsoft.com/office/drawing/2014/main" id="{C4E78224-53DC-4AF6-B046-95FAB04482CC}"/>
                </a:ext>
              </a:extLst>
            </p:cNvPr>
            <p:cNvSpPr>
              <a:spLocks noChangeArrowheads="1"/>
            </p:cNvSpPr>
            <p:nvPr/>
          </p:nvSpPr>
          <p:spPr bwMode="auto">
            <a:xfrm>
              <a:off x="830" y="2178"/>
              <a:ext cx="1554"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US" altLang="en-US" sz="1600">
                  <a:solidFill>
                    <a:srgbClr val="333399"/>
                  </a:solidFill>
                  <a:latin typeface="Verdana" panose="020B0604030504040204" pitchFamily="34" charset="0"/>
                </a:rPr>
                <a:t>Ford’s 1908 Model T</a:t>
              </a:r>
              <a:endParaRPr lang="en-US" altLang="en-US" sz="1800">
                <a:solidFill>
                  <a:srgbClr val="333399"/>
                </a:solidFill>
                <a:latin typeface="Verdana" panose="020B0604030504040204" pitchFamily="34" charset="0"/>
              </a:endParaRPr>
            </a:p>
          </p:txBody>
        </p:sp>
        <p:sp>
          <p:nvSpPr>
            <p:cNvPr id="80906" name="Text Box 5">
              <a:extLst>
                <a:ext uri="{FF2B5EF4-FFF2-40B4-BE49-F238E27FC236}">
                  <a16:creationId xmlns:a16="http://schemas.microsoft.com/office/drawing/2014/main" id="{01DF0778-3A4A-4B1C-8423-CE6AD6A172E5}"/>
                </a:ext>
              </a:extLst>
            </p:cNvPr>
            <p:cNvSpPr txBox="1">
              <a:spLocks noChangeArrowheads="1"/>
            </p:cNvSpPr>
            <p:nvPr/>
          </p:nvSpPr>
          <p:spPr bwMode="auto">
            <a:xfrm>
              <a:off x="681" y="3470"/>
              <a:ext cx="1776" cy="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1600">
                  <a:solidFill>
                    <a:srgbClr val="333399"/>
                  </a:solidFill>
                  <a:latin typeface="Verdana" panose="020B0604030504040204" pitchFamily="34" charset="0"/>
                </a:rPr>
                <a:t>CNN 1980 </a:t>
              </a:r>
            </a:p>
            <a:p>
              <a:pPr algn="ctr">
                <a:spcBef>
                  <a:spcPct val="0"/>
                </a:spcBef>
                <a:buFontTx/>
                <a:buNone/>
              </a:pPr>
              <a:r>
                <a:rPr lang="en-US" altLang="en-US" sz="1600">
                  <a:solidFill>
                    <a:srgbClr val="333399"/>
                  </a:solidFill>
                  <a:latin typeface="Verdana" panose="020B0604030504040204" pitchFamily="34" charset="0"/>
                </a:rPr>
                <a:t>Real-Time News 24/7</a:t>
              </a:r>
            </a:p>
          </p:txBody>
        </p:sp>
        <p:pic>
          <p:nvPicPr>
            <p:cNvPr id="80907" name="Picture 11">
              <a:hlinkClick r:id="" action="ppaction://hlinkshowjump?jump=lastslideviewed"/>
              <a:extLst>
                <a:ext uri="{FF2B5EF4-FFF2-40B4-BE49-F238E27FC236}">
                  <a16:creationId xmlns:a16="http://schemas.microsoft.com/office/drawing/2014/main" id="{D9695635-9D08-4FEB-9BEE-A4EE8DF05A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8" y="2583"/>
              <a:ext cx="664"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15">
              <a:hlinkClick r:id="rId4" action="ppaction://hlinksldjump"/>
              <a:extLst>
                <a:ext uri="{FF2B5EF4-FFF2-40B4-BE49-F238E27FC236}">
                  <a16:creationId xmlns:a16="http://schemas.microsoft.com/office/drawing/2014/main" id="{41572C47-6BE8-4921-952F-F5E9C8BABA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8" y="2949"/>
              <a:ext cx="390"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9" name="Rectangle 16">
              <a:hlinkClick r:id="rId9" action="ppaction://hlinksldjump"/>
              <a:extLst>
                <a:ext uri="{FF2B5EF4-FFF2-40B4-BE49-F238E27FC236}">
                  <a16:creationId xmlns:a16="http://schemas.microsoft.com/office/drawing/2014/main" id="{74650739-0161-4A29-B900-E4D978F78232}"/>
                </a:ext>
              </a:extLst>
            </p:cNvPr>
            <p:cNvSpPr>
              <a:spLocks noChangeArrowheads="1"/>
            </p:cNvSpPr>
            <p:nvPr/>
          </p:nvSpPr>
          <p:spPr bwMode="auto">
            <a:xfrm>
              <a:off x="3456" y="3618"/>
              <a:ext cx="1785"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US" altLang="en-US" sz="1600">
                  <a:solidFill>
                    <a:srgbClr val="333399"/>
                  </a:solidFill>
                  <a:latin typeface="Verdana" panose="020B0604030504040204" pitchFamily="34" charset="0"/>
                </a:rPr>
                <a:t>2002 Apple’s ipod</a:t>
              </a:r>
            </a:p>
          </p:txBody>
        </p:sp>
        <p:pic>
          <p:nvPicPr>
            <p:cNvPr id="80910" name="Picture 23">
              <a:hlinkClick r:id="rId9" action="ppaction://hlinksldjump"/>
              <a:extLst>
                <a:ext uri="{FF2B5EF4-FFF2-40B4-BE49-F238E27FC236}">
                  <a16:creationId xmlns:a16="http://schemas.microsoft.com/office/drawing/2014/main" id="{C7BF3D30-0B1C-487C-B77C-F24DBA6C6E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36" y="1361"/>
              <a:ext cx="1200" cy="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11" name="Rectangle 24">
              <a:hlinkClick r:id="rId9" action="ppaction://hlinksldjump"/>
              <a:extLst>
                <a:ext uri="{FF2B5EF4-FFF2-40B4-BE49-F238E27FC236}">
                  <a16:creationId xmlns:a16="http://schemas.microsoft.com/office/drawing/2014/main" id="{DA5F5AD7-62E0-4E69-9C26-79DF7B446AF4}"/>
                </a:ext>
              </a:extLst>
            </p:cNvPr>
            <p:cNvSpPr>
              <a:spLocks noChangeArrowheads="1"/>
            </p:cNvSpPr>
            <p:nvPr/>
          </p:nvSpPr>
          <p:spPr bwMode="auto">
            <a:xfrm>
              <a:off x="3392" y="2178"/>
              <a:ext cx="1729"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US" altLang="en-US" sz="1600">
                  <a:solidFill>
                    <a:srgbClr val="333399"/>
                  </a:solidFill>
                  <a:latin typeface="Verdana" panose="020B0604030504040204" pitchFamily="34" charset="0"/>
                </a:rPr>
                <a:t>1970 The First Mouse</a:t>
              </a:r>
            </a:p>
          </p:txBody>
        </p:sp>
      </p:grpSp>
      <p:sp>
        <p:nvSpPr>
          <p:cNvPr id="22557" name="Rectangle 29">
            <a:extLst>
              <a:ext uri="{FF2B5EF4-FFF2-40B4-BE49-F238E27FC236}">
                <a16:creationId xmlns:a16="http://schemas.microsoft.com/office/drawing/2014/main" id="{221B0860-A88D-4C3C-92C6-37CA82D41080}"/>
              </a:ext>
            </a:extLst>
          </p:cNvPr>
          <p:cNvSpPr>
            <a:spLocks noChangeArrowheads="1"/>
          </p:cNvSpPr>
          <p:nvPr/>
        </p:nvSpPr>
        <p:spPr bwMode="auto">
          <a:xfrm>
            <a:off x="2947988" y="381000"/>
            <a:ext cx="3567112" cy="461963"/>
          </a:xfrm>
          <a:prstGeom prst="rect">
            <a:avLst/>
          </a:prstGeom>
          <a:noFill/>
          <a:ln>
            <a:noFill/>
          </a:ln>
          <a:effectLst/>
        </p:spPr>
        <p:txBody>
          <a:bodyPr wrap="none">
            <a:spAutoFit/>
          </a:bodyPr>
          <a:lstStyle/>
          <a:p>
            <a:pPr>
              <a:defRPr/>
            </a:pPr>
            <a:r>
              <a:rPr lang="en-US" sz="2400" b="1">
                <a:solidFill>
                  <a:srgbClr val="333399"/>
                </a:solidFill>
                <a:effectLst>
                  <a:outerShdw blurRad="38100" dist="38100" dir="2700000" algn="tl">
                    <a:srgbClr val="C0C0C0"/>
                  </a:outerShdw>
                </a:effectLst>
                <a:latin typeface="Verdana" pitchFamily="34" charset="0"/>
              </a:rPr>
              <a:t> New Market Space </a:t>
            </a:r>
          </a:p>
        </p:txBody>
      </p:sp>
      <p:sp>
        <p:nvSpPr>
          <p:cNvPr id="22558" name="Rectangle 30">
            <a:extLst>
              <a:ext uri="{FF2B5EF4-FFF2-40B4-BE49-F238E27FC236}">
                <a16:creationId xmlns:a16="http://schemas.microsoft.com/office/drawing/2014/main" id="{8994F596-DFF1-442A-8E9B-4B42A89993CB}"/>
              </a:ext>
            </a:extLst>
          </p:cNvPr>
          <p:cNvSpPr>
            <a:spLocks noChangeArrowheads="1"/>
          </p:cNvSpPr>
          <p:nvPr/>
        </p:nvSpPr>
        <p:spPr bwMode="auto">
          <a:xfrm>
            <a:off x="1400175" y="838200"/>
            <a:ext cx="6343650" cy="711200"/>
          </a:xfrm>
          <a:prstGeom prst="rect">
            <a:avLst/>
          </a:prstGeom>
          <a:noFill/>
          <a:ln>
            <a:noFill/>
          </a:ln>
          <a:effectLst/>
        </p:spPr>
        <p:txBody>
          <a:bodyPr>
            <a:spAutoFit/>
          </a:bodyPr>
          <a:lstStyle/>
          <a:p>
            <a:pPr algn="ctr">
              <a:defRPr/>
            </a:pPr>
            <a:r>
              <a:rPr lang="en-US" sz="2000">
                <a:solidFill>
                  <a:srgbClr val="333399"/>
                </a:solidFill>
                <a:effectLst>
                  <a:outerShdw blurRad="38100" dist="38100" dir="2700000" algn="tl">
                    <a:srgbClr val="C0C0C0"/>
                  </a:outerShdw>
                </a:effectLst>
                <a:latin typeface="Verdana" pitchFamily="34" charset="0"/>
              </a:rPr>
              <a:t>Creating Blue Oceans Is Consistent Across Time Regardless of Industry</a:t>
            </a:r>
          </a:p>
        </p:txBody>
      </p:sp>
    </p:spTree>
  </p:cSld>
  <p:clrMapOvr>
    <a:masterClrMapping/>
  </p:clrMapOvr>
  <p:transition spd="slow">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7296305-2F55-407D-A0A5-D67BAE165A15}"/>
              </a:ext>
            </a:extLst>
          </p:cNvPr>
          <p:cNvSpPr>
            <a:spLocks noChangeArrowheads="1"/>
          </p:cNvSpPr>
          <p:nvPr/>
        </p:nvSpPr>
        <p:spPr bwMode="auto">
          <a:xfrm>
            <a:off x="457200" y="681038"/>
            <a:ext cx="8394700" cy="521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marL="287338" indent="-287338">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eaLnBrk="1" hangingPunct="1">
              <a:lnSpc>
                <a:spcPct val="120000"/>
              </a:lnSpc>
              <a:spcBef>
                <a:spcPct val="35000"/>
              </a:spcBef>
            </a:pPr>
            <a:endParaRPr lang="en-GB" altLang="en-US" sz="2400">
              <a:solidFill>
                <a:srgbClr val="000000"/>
              </a:solidFill>
            </a:endParaRPr>
          </a:p>
        </p:txBody>
      </p:sp>
      <p:sp>
        <p:nvSpPr>
          <p:cNvPr id="82947" name="Rectangle 3">
            <a:extLst>
              <a:ext uri="{FF2B5EF4-FFF2-40B4-BE49-F238E27FC236}">
                <a16:creationId xmlns:a16="http://schemas.microsoft.com/office/drawing/2014/main" id="{8F7AABF7-A7FE-41B0-A562-89F8DEFE6FD6}"/>
              </a:ext>
            </a:extLst>
          </p:cNvPr>
          <p:cNvSpPr>
            <a:spLocks noGrp="1" noChangeArrowheads="1"/>
          </p:cNvSpPr>
          <p:nvPr>
            <p:ph type="title"/>
          </p:nvPr>
        </p:nvSpPr>
        <p:spPr>
          <a:xfrm>
            <a:off x="185738" y="349250"/>
            <a:ext cx="8694737" cy="1025525"/>
          </a:xfrm>
        </p:spPr>
        <p:txBody>
          <a:bodyPr/>
          <a:lstStyle/>
          <a:p>
            <a:pPr eaLnBrk="1" hangingPunct="1"/>
            <a:r>
              <a:rPr lang="en-GB" altLang="en-US" sz="6000"/>
              <a:t>What is the Blue Ocean?</a:t>
            </a:r>
          </a:p>
        </p:txBody>
      </p:sp>
      <p:sp>
        <p:nvSpPr>
          <p:cNvPr id="82948" name="Text Box 4">
            <a:extLst>
              <a:ext uri="{FF2B5EF4-FFF2-40B4-BE49-F238E27FC236}">
                <a16:creationId xmlns:a16="http://schemas.microsoft.com/office/drawing/2014/main" id="{FB4ECB29-FE4D-48FA-A6EC-1786E073D680}"/>
              </a:ext>
            </a:extLst>
          </p:cNvPr>
          <p:cNvSpPr>
            <a:spLocks noChangeArrowheads="1"/>
          </p:cNvSpPr>
          <p:nvPr>
            <p:ph type="body" idx="1"/>
          </p:nvPr>
        </p:nvSpPr>
        <p:spPr>
          <a:xfrm>
            <a:off x="434975" y="1660525"/>
            <a:ext cx="8201025" cy="4349750"/>
          </a:xfrm>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txBody>
          <a:bodyPr lIns="91432" tIns="45716" rIns="91432" bIns="45716"/>
          <a:lstStyle/>
          <a:p>
            <a:pPr marL="449263" indent="-449263" eaLnBrk="1" hangingPunct="1">
              <a:spcBef>
                <a:spcPct val="120000"/>
              </a:spcBef>
            </a:pPr>
            <a:r>
              <a:rPr lang="en-GB" altLang="en-US" b="1">
                <a:solidFill>
                  <a:srgbClr val="000066"/>
                </a:solidFill>
              </a:rPr>
              <a:t>High profit growth at low risk</a:t>
            </a:r>
          </a:p>
          <a:p>
            <a:pPr marL="449263" indent="-449263" eaLnBrk="1" hangingPunct="1">
              <a:spcBef>
                <a:spcPct val="120000"/>
              </a:spcBef>
            </a:pPr>
            <a:r>
              <a:rPr lang="en-GB" altLang="en-US" b="1">
                <a:solidFill>
                  <a:srgbClr val="000066"/>
                </a:solidFill>
              </a:rPr>
              <a:t>Industries not in existence today</a:t>
            </a:r>
          </a:p>
          <a:p>
            <a:pPr marL="449263" indent="-449263" eaLnBrk="1" hangingPunct="1">
              <a:spcBef>
                <a:spcPct val="120000"/>
              </a:spcBef>
            </a:pPr>
            <a:r>
              <a:rPr lang="en-GB" altLang="en-US" b="1">
                <a:solidFill>
                  <a:srgbClr val="000066"/>
                </a:solidFill>
              </a:rPr>
              <a:t>Untapped market demand</a:t>
            </a:r>
          </a:p>
          <a:p>
            <a:pPr marL="449263" indent="-449263" eaLnBrk="1" hangingPunct="1">
              <a:spcBef>
                <a:spcPct val="120000"/>
              </a:spcBef>
            </a:pPr>
            <a:r>
              <a:rPr lang="en-GB" altLang="en-US" b="1">
                <a:solidFill>
                  <a:srgbClr val="000066"/>
                </a:solidFill>
              </a:rPr>
              <a:t>Unknown market space</a:t>
            </a:r>
          </a:p>
        </p:txBody>
      </p:sp>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D2E07840-7959-4E0D-81DC-C25EDEB3FD06}"/>
              </a:ext>
            </a:extLst>
          </p:cNvPr>
          <p:cNvSpPr>
            <a:spLocks noChangeArrowheads="1"/>
          </p:cNvSpPr>
          <p:nvPr/>
        </p:nvSpPr>
        <p:spPr bwMode="auto">
          <a:xfrm>
            <a:off x="1160463" y="1562100"/>
            <a:ext cx="4148137" cy="668338"/>
          </a:xfrm>
          <a:prstGeom prst="rect">
            <a:avLst/>
          </a:prstGeom>
          <a:noFill/>
          <a:ln>
            <a:noFill/>
          </a:ln>
          <a:effectLst/>
        </p:spPr>
        <p:txBody>
          <a:bodyPr lIns="92075" tIns="46038" rIns="92075" bIns="46038" anchor="ctr"/>
          <a:lstStyle/>
          <a:p>
            <a:pPr algn="ctr">
              <a:defRPr/>
            </a:pPr>
            <a:r>
              <a:rPr lang="en-GB" b="1" u="sng">
                <a:solidFill>
                  <a:srgbClr val="FF0000"/>
                </a:solidFill>
                <a:effectLst>
                  <a:outerShdw blurRad="38100" dist="38100" dir="2700000" algn="tl">
                    <a:srgbClr val="C0C0C0"/>
                  </a:outerShdw>
                </a:effectLst>
                <a:latin typeface="Arial" pitchFamily="34" charset="0"/>
              </a:rPr>
              <a:t>Conventional Logic</a:t>
            </a:r>
          </a:p>
        </p:txBody>
      </p:sp>
      <p:sp>
        <p:nvSpPr>
          <p:cNvPr id="103427" name="Rectangle 3">
            <a:extLst>
              <a:ext uri="{FF2B5EF4-FFF2-40B4-BE49-F238E27FC236}">
                <a16:creationId xmlns:a16="http://schemas.microsoft.com/office/drawing/2014/main" id="{C82F2651-1574-4A65-96B6-3B11EB27CCCA}"/>
              </a:ext>
            </a:extLst>
          </p:cNvPr>
          <p:cNvSpPr>
            <a:spLocks noChangeArrowheads="1"/>
          </p:cNvSpPr>
          <p:nvPr/>
        </p:nvSpPr>
        <p:spPr bwMode="auto">
          <a:xfrm>
            <a:off x="4759325" y="1562100"/>
            <a:ext cx="4378325" cy="666750"/>
          </a:xfrm>
          <a:prstGeom prst="rect">
            <a:avLst/>
          </a:prstGeom>
          <a:noFill/>
          <a:ln>
            <a:noFill/>
          </a:ln>
          <a:effectLst/>
        </p:spPr>
        <p:txBody>
          <a:bodyPr lIns="92075" tIns="46038" rIns="92075" bIns="46038" anchor="ctr"/>
          <a:lstStyle/>
          <a:p>
            <a:pPr algn="ctr">
              <a:defRPr/>
            </a:pPr>
            <a:r>
              <a:rPr lang="en-GB" b="1" u="sng">
                <a:solidFill>
                  <a:srgbClr val="000066"/>
                </a:solidFill>
                <a:effectLst>
                  <a:outerShdw blurRad="38100" dist="38100" dir="2700000" algn="tl">
                    <a:srgbClr val="C0C0C0"/>
                  </a:outerShdw>
                </a:effectLst>
                <a:latin typeface="Arial" pitchFamily="34" charset="0"/>
              </a:rPr>
              <a:t>Blue Ocean Logic</a:t>
            </a:r>
          </a:p>
        </p:txBody>
      </p:sp>
      <p:sp>
        <p:nvSpPr>
          <p:cNvPr id="83972" name="Text Box 4">
            <a:extLst>
              <a:ext uri="{FF2B5EF4-FFF2-40B4-BE49-F238E27FC236}">
                <a16:creationId xmlns:a16="http://schemas.microsoft.com/office/drawing/2014/main" id="{7C41F2F5-04D9-40AD-92EA-8703EE69D9C3}"/>
              </a:ext>
            </a:extLst>
          </p:cNvPr>
          <p:cNvSpPr txBox="1">
            <a:spLocks noChangeArrowheads="1"/>
          </p:cNvSpPr>
          <p:nvPr/>
        </p:nvSpPr>
        <p:spPr bwMode="auto">
          <a:xfrm>
            <a:off x="223838" y="2360613"/>
            <a:ext cx="1504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Industry</a:t>
            </a:r>
          </a:p>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Assumption</a:t>
            </a:r>
          </a:p>
        </p:txBody>
      </p:sp>
      <p:sp>
        <p:nvSpPr>
          <p:cNvPr id="103429" name="Text Box 5">
            <a:extLst>
              <a:ext uri="{FF2B5EF4-FFF2-40B4-BE49-F238E27FC236}">
                <a16:creationId xmlns:a16="http://schemas.microsoft.com/office/drawing/2014/main" id="{DB59CB68-E528-4EBE-9A8B-6C34B583EC4E}"/>
              </a:ext>
            </a:extLst>
          </p:cNvPr>
          <p:cNvSpPr txBox="1">
            <a:spLocks noChangeArrowheads="1"/>
          </p:cNvSpPr>
          <p:nvPr/>
        </p:nvSpPr>
        <p:spPr bwMode="auto">
          <a:xfrm>
            <a:off x="1839913" y="2360613"/>
            <a:ext cx="33194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Industry conditions are given</a:t>
            </a:r>
          </a:p>
        </p:txBody>
      </p:sp>
      <p:sp>
        <p:nvSpPr>
          <p:cNvPr id="103430" name="Text Box 6">
            <a:extLst>
              <a:ext uri="{FF2B5EF4-FFF2-40B4-BE49-F238E27FC236}">
                <a16:creationId xmlns:a16="http://schemas.microsoft.com/office/drawing/2014/main" id="{5207B08E-6BEC-453E-B6F8-66C5EADE81CC}"/>
              </a:ext>
            </a:extLst>
          </p:cNvPr>
          <p:cNvSpPr txBox="1">
            <a:spLocks noChangeArrowheads="1"/>
          </p:cNvSpPr>
          <p:nvPr/>
        </p:nvSpPr>
        <p:spPr bwMode="auto">
          <a:xfrm>
            <a:off x="5503863" y="2360613"/>
            <a:ext cx="358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Industry condition can be shaped.</a:t>
            </a:r>
          </a:p>
        </p:txBody>
      </p:sp>
      <p:sp>
        <p:nvSpPr>
          <p:cNvPr id="83975" name="Rectangle 7">
            <a:extLst>
              <a:ext uri="{FF2B5EF4-FFF2-40B4-BE49-F238E27FC236}">
                <a16:creationId xmlns:a16="http://schemas.microsoft.com/office/drawing/2014/main" id="{F03963DB-0464-4CF9-AF98-9DDA13FD67BC}"/>
              </a:ext>
            </a:extLst>
          </p:cNvPr>
          <p:cNvSpPr>
            <a:spLocks noChangeArrowheads="1"/>
          </p:cNvSpPr>
          <p:nvPr/>
        </p:nvSpPr>
        <p:spPr bwMode="auto">
          <a:xfrm>
            <a:off x="223838" y="752475"/>
            <a:ext cx="77724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eaLnBrk="1" hangingPunct="1">
              <a:spcBef>
                <a:spcPct val="0"/>
              </a:spcBef>
              <a:buFontTx/>
              <a:buNone/>
            </a:pPr>
            <a:r>
              <a:rPr lang="en-GB" altLang="en-US" sz="8000">
                <a:solidFill>
                  <a:srgbClr val="000000"/>
                </a:solidFill>
              </a:rPr>
              <a:t>Summary</a:t>
            </a:r>
          </a:p>
        </p:txBody>
      </p:sp>
      <p:sp>
        <p:nvSpPr>
          <p:cNvPr id="83976" name="Text Box 8">
            <a:extLst>
              <a:ext uri="{FF2B5EF4-FFF2-40B4-BE49-F238E27FC236}">
                <a16:creationId xmlns:a16="http://schemas.microsoft.com/office/drawing/2014/main" id="{AC49D2A0-4AD8-405B-8AE9-C2D9704E6EF3}"/>
              </a:ext>
            </a:extLst>
          </p:cNvPr>
          <p:cNvSpPr txBox="1">
            <a:spLocks noChangeArrowheads="1"/>
          </p:cNvSpPr>
          <p:nvPr/>
        </p:nvSpPr>
        <p:spPr bwMode="auto">
          <a:xfrm>
            <a:off x="185738" y="3357563"/>
            <a:ext cx="1225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Strategic </a:t>
            </a:r>
          </a:p>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Focus</a:t>
            </a:r>
          </a:p>
        </p:txBody>
      </p:sp>
      <p:sp>
        <p:nvSpPr>
          <p:cNvPr id="103433" name="Text Box 9">
            <a:extLst>
              <a:ext uri="{FF2B5EF4-FFF2-40B4-BE49-F238E27FC236}">
                <a16:creationId xmlns:a16="http://schemas.microsoft.com/office/drawing/2014/main" id="{83D221B5-4512-4199-8E22-70451BF63FA5}"/>
              </a:ext>
            </a:extLst>
          </p:cNvPr>
          <p:cNvSpPr txBox="1">
            <a:spLocks noChangeArrowheads="1"/>
          </p:cNvSpPr>
          <p:nvPr/>
        </p:nvSpPr>
        <p:spPr bwMode="auto">
          <a:xfrm>
            <a:off x="1855788" y="3357563"/>
            <a:ext cx="358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Build competitive advantages to beat the competition.</a:t>
            </a:r>
          </a:p>
        </p:txBody>
      </p:sp>
      <p:sp>
        <p:nvSpPr>
          <p:cNvPr id="103434" name="Text Box 10">
            <a:extLst>
              <a:ext uri="{FF2B5EF4-FFF2-40B4-BE49-F238E27FC236}">
                <a16:creationId xmlns:a16="http://schemas.microsoft.com/office/drawing/2014/main" id="{3EB292B5-80A0-451F-8638-B8BA20A9EC70}"/>
              </a:ext>
            </a:extLst>
          </p:cNvPr>
          <p:cNvSpPr txBox="1">
            <a:spLocks noChangeArrowheads="1"/>
          </p:cNvSpPr>
          <p:nvPr/>
        </p:nvSpPr>
        <p:spPr bwMode="auto">
          <a:xfrm>
            <a:off x="5503863" y="3357563"/>
            <a:ext cx="34448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Create a quantum leap in buyer value to dominate the market.</a:t>
            </a:r>
          </a:p>
        </p:txBody>
      </p:sp>
      <p:sp>
        <p:nvSpPr>
          <p:cNvPr id="83979" name="Text Box 11">
            <a:extLst>
              <a:ext uri="{FF2B5EF4-FFF2-40B4-BE49-F238E27FC236}">
                <a16:creationId xmlns:a16="http://schemas.microsoft.com/office/drawing/2014/main" id="{96FC2D21-EDAB-4428-9A13-4F9273859924}"/>
              </a:ext>
            </a:extLst>
          </p:cNvPr>
          <p:cNvSpPr txBox="1">
            <a:spLocks noChangeArrowheads="1"/>
          </p:cNvSpPr>
          <p:nvPr/>
        </p:nvSpPr>
        <p:spPr bwMode="auto">
          <a:xfrm>
            <a:off x="185738" y="4462463"/>
            <a:ext cx="1377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Customers</a:t>
            </a:r>
          </a:p>
        </p:txBody>
      </p:sp>
      <p:sp>
        <p:nvSpPr>
          <p:cNvPr id="103436" name="Text Box 12">
            <a:extLst>
              <a:ext uri="{FF2B5EF4-FFF2-40B4-BE49-F238E27FC236}">
                <a16:creationId xmlns:a16="http://schemas.microsoft.com/office/drawing/2014/main" id="{AB2255D0-C130-409C-86CD-988030B555B7}"/>
              </a:ext>
            </a:extLst>
          </p:cNvPr>
          <p:cNvSpPr txBox="1">
            <a:spLocks noChangeArrowheads="1"/>
          </p:cNvSpPr>
          <p:nvPr/>
        </p:nvSpPr>
        <p:spPr bwMode="auto">
          <a:xfrm>
            <a:off x="1855788" y="4462463"/>
            <a:ext cx="35877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Retain and expand the customer base through further segmentation and customization.</a:t>
            </a:r>
          </a:p>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Think in terms of embracing customer differences.</a:t>
            </a:r>
          </a:p>
        </p:txBody>
      </p:sp>
      <p:sp>
        <p:nvSpPr>
          <p:cNvPr id="103437" name="Text Box 13">
            <a:extLst>
              <a:ext uri="{FF2B5EF4-FFF2-40B4-BE49-F238E27FC236}">
                <a16:creationId xmlns:a16="http://schemas.microsoft.com/office/drawing/2014/main" id="{218067FF-6A7A-4539-9667-7D20B620CA6F}"/>
              </a:ext>
            </a:extLst>
          </p:cNvPr>
          <p:cNvSpPr txBox="1">
            <a:spLocks noChangeArrowheads="1"/>
          </p:cNvSpPr>
          <p:nvPr/>
        </p:nvSpPr>
        <p:spPr bwMode="auto">
          <a:xfrm>
            <a:off x="5503863" y="4462463"/>
            <a:ext cx="34448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Go for the mass of buyers and willingly let some existing customers go.  Think in terms of embracing</a:t>
            </a:r>
            <a:r>
              <a:rPr lang="en-GB" altLang="en-US" sz="1800" b="1">
                <a:solidFill>
                  <a:srgbClr val="000000"/>
                </a:solidFill>
                <a:latin typeface="Arial" panose="020B0604020202020204" pitchFamily="34" charset="0"/>
                <a:cs typeface="Arial" panose="020B0604020202020204" pitchFamily="34" charset="0"/>
              </a:rPr>
              <a:t> </a:t>
            </a:r>
            <a:r>
              <a:rPr lang="en-GB" altLang="en-US" sz="1800" b="1">
                <a:solidFill>
                  <a:srgbClr val="333399"/>
                </a:solidFill>
                <a:latin typeface="Arial" panose="020B0604020202020204" pitchFamily="34" charset="0"/>
                <a:cs typeface="Arial" panose="020B0604020202020204" pitchFamily="34" charset="0"/>
              </a:rPr>
              <a:t>key customer value commonalities</a:t>
            </a:r>
            <a:r>
              <a:rPr lang="en-GB" altLang="en-US" sz="1800" b="1">
                <a:solidFill>
                  <a:srgbClr val="000000"/>
                </a:solidFill>
                <a:latin typeface="Arial" panose="020B0604020202020204" pitchFamily="34" charset="0"/>
                <a:cs typeface="Arial" panose="020B0604020202020204" pitchFamily="34" charset="0"/>
              </a:rPr>
              <a: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wipe(left)">
                                      <p:cBhvr>
                                        <p:cTn id="7" dur="500"/>
                                        <p:tgtEl>
                                          <p:spTgt spid="1034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3430"/>
                                        </p:tgtEl>
                                        <p:attrNameLst>
                                          <p:attrName>style.visibility</p:attrName>
                                        </p:attrNameLst>
                                      </p:cBhvr>
                                      <p:to>
                                        <p:strVal val="visible"/>
                                      </p:to>
                                    </p:set>
                                    <p:animEffect transition="in" filter="wipe(left)">
                                      <p:cBhvr>
                                        <p:cTn id="12" dur="500"/>
                                        <p:tgtEl>
                                          <p:spTgt spid="1034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3433"/>
                                        </p:tgtEl>
                                        <p:attrNameLst>
                                          <p:attrName>style.visibility</p:attrName>
                                        </p:attrNameLst>
                                      </p:cBhvr>
                                      <p:to>
                                        <p:strVal val="visible"/>
                                      </p:to>
                                    </p:set>
                                    <p:animEffect transition="in" filter="wipe(left)">
                                      <p:cBhvr>
                                        <p:cTn id="17" dur="500"/>
                                        <p:tgtEl>
                                          <p:spTgt spid="1034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3434"/>
                                        </p:tgtEl>
                                        <p:attrNameLst>
                                          <p:attrName>style.visibility</p:attrName>
                                        </p:attrNameLst>
                                      </p:cBhvr>
                                      <p:to>
                                        <p:strVal val="visible"/>
                                      </p:to>
                                    </p:set>
                                    <p:animEffect transition="in" filter="wipe(left)">
                                      <p:cBhvr>
                                        <p:cTn id="22" dur="500"/>
                                        <p:tgtEl>
                                          <p:spTgt spid="1034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3436"/>
                                        </p:tgtEl>
                                        <p:attrNameLst>
                                          <p:attrName>style.visibility</p:attrName>
                                        </p:attrNameLst>
                                      </p:cBhvr>
                                      <p:to>
                                        <p:strVal val="visible"/>
                                      </p:to>
                                    </p:set>
                                    <p:animEffect transition="in" filter="wipe(left)">
                                      <p:cBhvr>
                                        <p:cTn id="27" dur="500"/>
                                        <p:tgtEl>
                                          <p:spTgt spid="10343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3437"/>
                                        </p:tgtEl>
                                        <p:attrNameLst>
                                          <p:attrName>style.visibility</p:attrName>
                                        </p:attrNameLst>
                                      </p:cBhvr>
                                      <p:to>
                                        <p:strVal val="visible"/>
                                      </p:to>
                                    </p:set>
                                    <p:animEffect transition="in" filter="wipe(left)">
                                      <p:cBhvr>
                                        <p:cTn id="32" dur="500"/>
                                        <p:tgtEl>
                                          <p:spTgt spid="103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p:bldP spid="103430" grpId="0"/>
      <p:bldP spid="103433" grpId="0"/>
      <p:bldP spid="103434" grpId="0"/>
      <p:bldP spid="103436" grpId="0"/>
      <p:bldP spid="10343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61273515-A1FA-4761-9C8E-6D9F7C8ABA8A}"/>
              </a:ext>
            </a:extLst>
          </p:cNvPr>
          <p:cNvSpPr>
            <a:spLocks noChangeArrowheads="1"/>
          </p:cNvSpPr>
          <p:nvPr/>
        </p:nvSpPr>
        <p:spPr bwMode="auto">
          <a:xfrm>
            <a:off x="757238" y="1576388"/>
            <a:ext cx="4435475" cy="668337"/>
          </a:xfrm>
          <a:prstGeom prst="rect">
            <a:avLst/>
          </a:prstGeom>
          <a:noFill/>
          <a:ln>
            <a:noFill/>
          </a:ln>
          <a:effectLst/>
        </p:spPr>
        <p:txBody>
          <a:bodyPr lIns="92075" tIns="46038" rIns="92075" bIns="46038" anchor="ctr"/>
          <a:lstStyle/>
          <a:p>
            <a:pPr algn="ctr">
              <a:defRPr/>
            </a:pPr>
            <a:r>
              <a:rPr lang="en-GB" b="1" u="sng">
                <a:solidFill>
                  <a:srgbClr val="FF0000"/>
                </a:solidFill>
                <a:effectLst>
                  <a:outerShdw blurRad="38100" dist="38100" dir="2700000" algn="tl">
                    <a:srgbClr val="C0C0C0"/>
                  </a:outerShdw>
                </a:effectLst>
                <a:latin typeface="Arial" pitchFamily="34" charset="0"/>
              </a:rPr>
              <a:t>Conventional Logic</a:t>
            </a:r>
          </a:p>
        </p:txBody>
      </p:sp>
      <p:sp>
        <p:nvSpPr>
          <p:cNvPr id="104451" name="Rectangle 3">
            <a:extLst>
              <a:ext uri="{FF2B5EF4-FFF2-40B4-BE49-F238E27FC236}">
                <a16:creationId xmlns:a16="http://schemas.microsoft.com/office/drawing/2014/main" id="{E6A41721-A8DA-45AB-8E72-0A5539A71573}"/>
              </a:ext>
            </a:extLst>
          </p:cNvPr>
          <p:cNvSpPr>
            <a:spLocks noChangeArrowheads="1"/>
          </p:cNvSpPr>
          <p:nvPr/>
        </p:nvSpPr>
        <p:spPr bwMode="auto">
          <a:xfrm>
            <a:off x="4614863" y="1577975"/>
            <a:ext cx="4283075" cy="666750"/>
          </a:xfrm>
          <a:prstGeom prst="rect">
            <a:avLst/>
          </a:prstGeom>
          <a:noFill/>
          <a:ln>
            <a:noFill/>
          </a:ln>
          <a:effectLst/>
        </p:spPr>
        <p:txBody>
          <a:bodyPr lIns="92075" tIns="46038" rIns="92075" bIns="46038" anchor="ctr"/>
          <a:lstStyle/>
          <a:p>
            <a:pPr algn="ctr">
              <a:defRPr/>
            </a:pPr>
            <a:r>
              <a:rPr lang="en-GB" b="1" u="sng">
                <a:solidFill>
                  <a:srgbClr val="000066"/>
                </a:solidFill>
                <a:effectLst>
                  <a:outerShdw blurRad="38100" dist="38100" dir="2700000" algn="tl">
                    <a:srgbClr val="C0C0C0"/>
                  </a:outerShdw>
                </a:effectLst>
                <a:latin typeface="Arial" pitchFamily="34" charset="0"/>
              </a:rPr>
              <a:t>Blue Ocean Logic</a:t>
            </a:r>
          </a:p>
        </p:txBody>
      </p:sp>
      <p:sp>
        <p:nvSpPr>
          <p:cNvPr id="84996" name="Rectangle 4">
            <a:extLst>
              <a:ext uri="{FF2B5EF4-FFF2-40B4-BE49-F238E27FC236}">
                <a16:creationId xmlns:a16="http://schemas.microsoft.com/office/drawing/2014/main" id="{F637F078-FDBD-4238-B194-CA71A9881AA4}"/>
              </a:ext>
            </a:extLst>
          </p:cNvPr>
          <p:cNvSpPr>
            <a:spLocks noChangeArrowheads="1"/>
          </p:cNvSpPr>
          <p:nvPr/>
        </p:nvSpPr>
        <p:spPr bwMode="auto">
          <a:xfrm>
            <a:off x="157163" y="723900"/>
            <a:ext cx="77724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eaLnBrk="1" hangingPunct="1">
              <a:spcBef>
                <a:spcPct val="0"/>
              </a:spcBef>
              <a:buFontTx/>
              <a:buNone/>
            </a:pPr>
            <a:r>
              <a:rPr lang="en-GB" altLang="en-US" sz="8000">
                <a:solidFill>
                  <a:srgbClr val="000000"/>
                </a:solidFill>
              </a:rPr>
              <a:t>Summary</a:t>
            </a:r>
          </a:p>
        </p:txBody>
      </p:sp>
      <p:sp>
        <p:nvSpPr>
          <p:cNvPr id="84997" name="Text Box 5">
            <a:extLst>
              <a:ext uri="{FF2B5EF4-FFF2-40B4-BE49-F238E27FC236}">
                <a16:creationId xmlns:a16="http://schemas.microsoft.com/office/drawing/2014/main" id="{70ED3377-30DF-4A26-A2CF-50F0C87E3353}"/>
              </a:ext>
            </a:extLst>
          </p:cNvPr>
          <p:cNvSpPr txBox="1">
            <a:spLocks noChangeArrowheads="1"/>
          </p:cNvSpPr>
          <p:nvPr/>
        </p:nvSpPr>
        <p:spPr bwMode="auto">
          <a:xfrm>
            <a:off x="242888" y="2481263"/>
            <a:ext cx="1466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Assets &amp;</a:t>
            </a:r>
          </a:p>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Capabilities</a:t>
            </a:r>
          </a:p>
        </p:txBody>
      </p:sp>
      <p:sp>
        <p:nvSpPr>
          <p:cNvPr id="104454" name="Text Box 6">
            <a:extLst>
              <a:ext uri="{FF2B5EF4-FFF2-40B4-BE49-F238E27FC236}">
                <a16:creationId xmlns:a16="http://schemas.microsoft.com/office/drawing/2014/main" id="{B21A2CC6-7FD3-403A-B082-11A8BE6C234F}"/>
              </a:ext>
            </a:extLst>
          </p:cNvPr>
          <p:cNvSpPr txBox="1">
            <a:spLocks noChangeArrowheads="1"/>
          </p:cNvSpPr>
          <p:nvPr/>
        </p:nvSpPr>
        <p:spPr bwMode="auto">
          <a:xfrm>
            <a:off x="1755775" y="2481263"/>
            <a:ext cx="3403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Think in terms of a company’s existing assets and capabilities.</a:t>
            </a:r>
          </a:p>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Build on what it has.</a:t>
            </a:r>
          </a:p>
        </p:txBody>
      </p:sp>
      <p:sp>
        <p:nvSpPr>
          <p:cNvPr id="104455" name="Text Box 7">
            <a:extLst>
              <a:ext uri="{FF2B5EF4-FFF2-40B4-BE49-F238E27FC236}">
                <a16:creationId xmlns:a16="http://schemas.microsoft.com/office/drawing/2014/main" id="{E5A6B091-2892-47BC-B75D-4E0E2A5D16BD}"/>
              </a:ext>
            </a:extLst>
          </p:cNvPr>
          <p:cNvSpPr txBox="1">
            <a:spLocks noChangeArrowheads="1"/>
          </p:cNvSpPr>
          <p:nvPr/>
        </p:nvSpPr>
        <p:spPr bwMode="auto">
          <a:xfrm>
            <a:off x="5260975" y="2481263"/>
            <a:ext cx="3636963"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Think free from a company’s existing assets and capabilities.</a:t>
            </a:r>
          </a:p>
          <a:p>
            <a:pPr>
              <a:spcBef>
                <a:spcPct val="0"/>
              </a:spcBef>
              <a:buFontTx/>
              <a:buNone/>
            </a:pPr>
            <a:r>
              <a:rPr lang="en-GB" altLang="en-US" sz="1800" b="1">
                <a:solidFill>
                  <a:srgbClr val="333399"/>
                </a:solidFill>
                <a:latin typeface="Arial" panose="020B0604020202020204" pitchFamily="34" charset="0"/>
                <a:cs typeface="Arial" panose="020B0604020202020204" pitchFamily="34" charset="0"/>
              </a:rPr>
              <a:t>Ask, what if we start anew?</a:t>
            </a:r>
          </a:p>
        </p:txBody>
      </p:sp>
      <p:sp>
        <p:nvSpPr>
          <p:cNvPr id="85000" name="Text Box 8">
            <a:extLst>
              <a:ext uri="{FF2B5EF4-FFF2-40B4-BE49-F238E27FC236}">
                <a16:creationId xmlns:a16="http://schemas.microsoft.com/office/drawing/2014/main" id="{22131B02-96F9-4DE6-88A0-1EB5C3FF3002}"/>
              </a:ext>
            </a:extLst>
          </p:cNvPr>
          <p:cNvSpPr txBox="1">
            <a:spLocks noChangeArrowheads="1"/>
          </p:cNvSpPr>
          <p:nvPr/>
        </p:nvSpPr>
        <p:spPr bwMode="auto">
          <a:xfrm>
            <a:off x="242888" y="4070350"/>
            <a:ext cx="1162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Product/</a:t>
            </a:r>
          </a:p>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Service</a:t>
            </a:r>
          </a:p>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offerings</a:t>
            </a:r>
          </a:p>
        </p:txBody>
      </p:sp>
      <p:sp>
        <p:nvSpPr>
          <p:cNvPr id="104457" name="Text Box 9">
            <a:extLst>
              <a:ext uri="{FF2B5EF4-FFF2-40B4-BE49-F238E27FC236}">
                <a16:creationId xmlns:a16="http://schemas.microsoft.com/office/drawing/2014/main" id="{640093F9-F649-45AD-99BF-AF7F8F3B2C14}"/>
              </a:ext>
            </a:extLst>
          </p:cNvPr>
          <p:cNvSpPr txBox="1">
            <a:spLocks noChangeArrowheads="1"/>
          </p:cNvSpPr>
          <p:nvPr/>
        </p:nvSpPr>
        <p:spPr bwMode="auto">
          <a:xfrm>
            <a:off x="1755775" y="4095750"/>
            <a:ext cx="34321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FF0000"/>
                </a:solidFill>
                <a:latin typeface="Arial" panose="020B0604020202020204" pitchFamily="34" charset="0"/>
                <a:cs typeface="Arial" panose="020B0604020202020204" pitchFamily="34" charset="0"/>
              </a:rPr>
              <a:t>Think in terms of products/services offered by the industry.  Seek to maximize the value of these offerings.</a:t>
            </a:r>
          </a:p>
        </p:txBody>
      </p:sp>
      <p:sp>
        <p:nvSpPr>
          <p:cNvPr id="104458" name="Text Box 10">
            <a:extLst>
              <a:ext uri="{FF2B5EF4-FFF2-40B4-BE49-F238E27FC236}">
                <a16:creationId xmlns:a16="http://schemas.microsoft.com/office/drawing/2014/main" id="{9E07AFCC-2A07-48A0-98C1-02256F187D7D}"/>
              </a:ext>
            </a:extLst>
          </p:cNvPr>
          <p:cNvSpPr txBox="1">
            <a:spLocks noChangeArrowheads="1"/>
          </p:cNvSpPr>
          <p:nvPr/>
        </p:nvSpPr>
        <p:spPr bwMode="auto">
          <a:xfrm>
            <a:off x="5260975" y="4095750"/>
            <a:ext cx="3795713"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a:solidFill>
                  <a:srgbClr val="000066"/>
                </a:solidFill>
                <a:latin typeface="Arial" panose="020B0604020202020204" pitchFamily="34" charset="0"/>
                <a:cs typeface="Arial" panose="020B0604020202020204" pitchFamily="34" charset="0"/>
              </a:rPr>
              <a:t>Think in terms of buyers’ solution even if that transcends the industry.</a:t>
            </a:r>
            <a:r>
              <a:rPr lang="en-GB" altLang="en-US" sz="1800" b="1">
                <a:solidFill>
                  <a:srgbClr val="000000"/>
                </a:solidFill>
                <a:latin typeface="Arial" panose="020B0604020202020204" pitchFamily="34" charset="0"/>
                <a:cs typeface="Arial" panose="020B0604020202020204" pitchFamily="34" charset="0"/>
              </a:rPr>
              <a:t>  </a:t>
            </a:r>
            <a:r>
              <a:rPr lang="en-GB" altLang="en-US" sz="1800" b="1">
                <a:solidFill>
                  <a:srgbClr val="333399"/>
                </a:solidFill>
                <a:latin typeface="Arial" panose="020B0604020202020204" pitchFamily="34" charset="0"/>
                <a:cs typeface="Arial" panose="020B0604020202020204" pitchFamily="34" charset="0"/>
              </a:rPr>
              <a:t>Seek to solve buyers’ major bottlenecks/chief compromises in using the products/services of the industry.</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454"/>
                                        </p:tgtEl>
                                        <p:attrNameLst>
                                          <p:attrName>style.visibility</p:attrName>
                                        </p:attrNameLst>
                                      </p:cBhvr>
                                      <p:to>
                                        <p:strVal val="visible"/>
                                      </p:to>
                                    </p:set>
                                    <p:anim calcmode="lin" valueType="num">
                                      <p:cBhvr additive="base">
                                        <p:cTn id="7" dur="500" fill="hold"/>
                                        <p:tgtEl>
                                          <p:spTgt spid="104454"/>
                                        </p:tgtEl>
                                        <p:attrNameLst>
                                          <p:attrName>ppt_x</p:attrName>
                                        </p:attrNameLst>
                                      </p:cBhvr>
                                      <p:tavLst>
                                        <p:tav tm="0">
                                          <p:val>
                                            <p:strVal val="0-#ppt_w/2"/>
                                          </p:val>
                                        </p:tav>
                                        <p:tav tm="100000">
                                          <p:val>
                                            <p:strVal val="#ppt_x"/>
                                          </p:val>
                                        </p:tav>
                                      </p:tavLst>
                                    </p:anim>
                                    <p:anim calcmode="lin" valueType="num">
                                      <p:cBhvr additive="base">
                                        <p:cTn id="8" dur="500" fill="hold"/>
                                        <p:tgtEl>
                                          <p:spTgt spid="1044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4455"/>
                                        </p:tgtEl>
                                        <p:attrNameLst>
                                          <p:attrName>style.visibility</p:attrName>
                                        </p:attrNameLst>
                                      </p:cBhvr>
                                      <p:to>
                                        <p:strVal val="visible"/>
                                      </p:to>
                                    </p:set>
                                    <p:anim calcmode="lin" valueType="num">
                                      <p:cBhvr additive="base">
                                        <p:cTn id="13" dur="500" fill="hold"/>
                                        <p:tgtEl>
                                          <p:spTgt spid="104455"/>
                                        </p:tgtEl>
                                        <p:attrNameLst>
                                          <p:attrName>ppt_x</p:attrName>
                                        </p:attrNameLst>
                                      </p:cBhvr>
                                      <p:tavLst>
                                        <p:tav tm="0">
                                          <p:val>
                                            <p:strVal val="1+#ppt_w/2"/>
                                          </p:val>
                                        </p:tav>
                                        <p:tav tm="100000">
                                          <p:val>
                                            <p:strVal val="#ppt_x"/>
                                          </p:val>
                                        </p:tav>
                                      </p:tavLst>
                                    </p:anim>
                                    <p:anim calcmode="lin" valueType="num">
                                      <p:cBhvr additive="base">
                                        <p:cTn id="14" dur="500" fill="hold"/>
                                        <p:tgtEl>
                                          <p:spTgt spid="10445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4457"/>
                                        </p:tgtEl>
                                        <p:attrNameLst>
                                          <p:attrName>style.visibility</p:attrName>
                                        </p:attrNameLst>
                                      </p:cBhvr>
                                      <p:to>
                                        <p:strVal val="visible"/>
                                      </p:to>
                                    </p:set>
                                    <p:anim calcmode="lin" valueType="num">
                                      <p:cBhvr additive="base">
                                        <p:cTn id="19" dur="500" fill="hold"/>
                                        <p:tgtEl>
                                          <p:spTgt spid="104457"/>
                                        </p:tgtEl>
                                        <p:attrNameLst>
                                          <p:attrName>ppt_x</p:attrName>
                                        </p:attrNameLst>
                                      </p:cBhvr>
                                      <p:tavLst>
                                        <p:tav tm="0">
                                          <p:val>
                                            <p:strVal val="#ppt_x"/>
                                          </p:val>
                                        </p:tav>
                                        <p:tav tm="100000">
                                          <p:val>
                                            <p:strVal val="#ppt_x"/>
                                          </p:val>
                                        </p:tav>
                                      </p:tavLst>
                                    </p:anim>
                                    <p:anim calcmode="lin" valueType="num">
                                      <p:cBhvr additive="base">
                                        <p:cTn id="20" dur="500" fill="hold"/>
                                        <p:tgtEl>
                                          <p:spTgt spid="10445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458"/>
                                        </p:tgtEl>
                                        <p:attrNameLst>
                                          <p:attrName>style.visibility</p:attrName>
                                        </p:attrNameLst>
                                      </p:cBhvr>
                                      <p:to>
                                        <p:strVal val="visible"/>
                                      </p:to>
                                    </p:set>
                                    <p:anim calcmode="lin" valueType="num">
                                      <p:cBhvr additive="base">
                                        <p:cTn id="25" dur="500" fill="hold"/>
                                        <p:tgtEl>
                                          <p:spTgt spid="104458"/>
                                        </p:tgtEl>
                                        <p:attrNameLst>
                                          <p:attrName>ppt_x</p:attrName>
                                        </p:attrNameLst>
                                      </p:cBhvr>
                                      <p:tavLst>
                                        <p:tav tm="0">
                                          <p:val>
                                            <p:strVal val="#ppt_x"/>
                                          </p:val>
                                        </p:tav>
                                        <p:tav tm="100000">
                                          <p:val>
                                            <p:strVal val="#ppt_x"/>
                                          </p:val>
                                        </p:tav>
                                      </p:tavLst>
                                    </p:anim>
                                    <p:anim calcmode="lin" valueType="num">
                                      <p:cBhvr additive="base">
                                        <p:cTn id="26" dur="500" fill="hold"/>
                                        <p:tgtEl>
                                          <p:spTgt spid="1044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P spid="104455" grpId="0"/>
      <p:bldP spid="104457" grpId="0"/>
      <p:bldP spid="1044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A94B233-264B-4766-9A71-01548A5CEFF5}"/>
              </a:ext>
            </a:extLst>
          </p:cNvPr>
          <p:cNvSpPr>
            <a:spLocks noGrp="1" noChangeArrowheads="1"/>
          </p:cNvSpPr>
          <p:nvPr>
            <p:ph type="title"/>
          </p:nvPr>
        </p:nvSpPr>
        <p:spPr/>
        <p:txBody>
          <a:bodyPr/>
          <a:lstStyle/>
          <a:p>
            <a:r>
              <a:rPr lang="en-US" altLang="en-US"/>
              <a:t>Competitor Analysis</a:t>
            </a:r>
          </a:p>
        </p:txBody>
      </p:sp>
      <p:sp>
        <p:nvSpPr>
          <p:cNvPr id="37891" name="Text Placeholder 4">
            <a:extLst>
              <a:ext uri="{FF2B5EF4-FFF2-40B4-BE49-F238E27FC236}">
                <a16:creationId xmlns:a16="http://schemas.microsoft.com/office/drawing/2014/main" id="{31DAB2B4-369B-4517-89C8-D175A528E63B}"/>
              </a:ext>
            </a:extLst>
          </p:cNvPr>
          <p:cNvSpPr>
            <a:spLocks noGrp="1" noChangeArrowheads="1"/>
          </p:cNvSpPr>
          <p:nvPr>
            <p:ph type="body" sz="quarter" idx="13"/>
          </p:nvPr>
        </p:nvSpPr>
        <p:spPr>
          <a:xfrm>
            <a:off x="228600" y="1371600"/>
            <a:ext cx="8686800" cy="609600"/>
          </a:xfrm>
        </p:spPr>
        <p:txBody>
          <a:bodyPr/>
          <a:lstStyle/>
          <a:p>
            <a:pPr>
              <a:spcBef>
                <a:spcPct val="0"/>
              </a:spcBef>
            </a:pPr>
            <a:r>
              <a:rPr lang="en-US" altLang="en-US"/>
              <a:t>Selecting Competitors to Attack and Avoid</a:t>
            </a:r>
          </a:p>
          <a:p>
            <a:pPr>
              <a:spcBef>
                <a:spcPct val="0"/>
              </a:spcBef>
            </a:pPr>
            <a:endParaRPr lang="en-US" altLang="en-US"/>
          </a:p>
        </p:txBody>
      </p:sp>
      <p:pic>
        <p:nvPicPr>
          <p:cNvPr id="37892" name="Picture 2">
            <a:hlinkClick r:id="rId4"/>
            <a:extLst>
              <a:ext uri="{FF2B5EF4-FFF2-40B4-BE49-F238E27FC236}">
                <a16:creationId xmlns:a16="http://schemas.microsoft.com/office/drawing/2014/main" id="{7755A3F4-CC48-4CCA-9543-7A092EFB1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5562600"/>
            <a:ext cx="8540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nline Media 2" title="Bond  clip  , Octopussy (1983)    russian  meeting">
            <a:hlinkClick r:id="" action="ppaction://media"/>
            <a:extLst>
              <a:ext uri="{FF2B5EF4-FFF2-40B4-BE49-F238E27FC236}">
                <a16:creationId xmlns:a16="http://schemas.microsoft.com/office/drawing/2014/main" id="{2CB8C9DD-BEED-4996-9668-49461FDD600B}"/>
              </a:ext>
            </a:extLst>
          </p:cNvPr>
          <p:cNvPicPr>
            <a:picLocks noGrp="1" noRot="1" noChangeAspect="1"/>
          </p:cNvPicPr>
          <p:nvPr>
            <p:ph idx="1"/>
            <a:videoFile r:link="rId1"/>
          </p:nvPr>
        </p:nvPicPr>
        <p:blipFill>
          <a:blip r:embed="rId6"/>
          <a:stretch>
            <a:fillRect/>
          </a:stretch>
        </p:blipFill>
        <p:spPr>
          <a:xfrm>
            <a:off x="1376363" y="1981200"/>
            <a:ext cx="5822950" cy="3275013"/>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474" name="Group 2">
            <a:extLst>
              <a:ext uri="{FF2B5EF4-FFF2-40B4-BE49-F238E27FC236}">
                <a16:creationId xmlns:a16="http://schemas.microsoft.com/office/drawing/2014/main" id="{A6ED1531-A2EF-4851-B312-93504D5CBB13}"/>
              </a:ext>
            </a:extLst>
          </p:cNvPr>
          <p:cNvGrpSpPr>
            <a:grpSpLocks/>
          </p:cNvGrpSpPr>
          <p:nvPr/>
        </p:nvGrpSpPr>
        <p:grpSpPr bwMode="auto">
          <a:xfrm>
            <a:off x="1409700" y="2949575"/>
            <a:ext cx="2124075" cy="1466850"/>
            <a:chOff x="888" y="1858"/>
            <a:chExt cx="1338" cy="924"/>
          </a:xfrm>
        </p:grpSpPr>
        <p:sp>
          <p:nvSpPr>
            <p:cNvPr id="86106" name="Rectangle 3">
              <a:extLst>
                <a:ext uri="{FF2B5EF4-FFF2-40B4-BE49-F238E27FC236}">
                  <a16:creationId xmlns:a16="http://schemas.microsoft.com/office/drawing/2014/main" id="{AD42AD65-42C3-4C58-945E-5B5EEBA37E3D}"/>
                </a:ext>
              </a:extLst>
            </p:cNvPr>
            <p:cNvSpPr>
              <a:spLocks noChangeArrowheads="1"/>
            </p:cNvSpPr>
            <p:nvPr/>
          </p:nvSpPr>
          <p:spPr bwMode="auto">
            <a:xfrm>
              <a:off x="888" y="1858"/>
              <a:ext cx="1056" cy="924"/>
            </a:xfrm>
            <a:prstGeom prst="rect">
              <a:avLst/>
            </a:prstGeom>
            <a:solidFill>
              <a:srgbClr val="FF9999"/>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107" name="Text Box 4">
              <a:extLst>
                <a:ext uri="{FF2B5EF4-FFF2-40B4-BE49-F238E27FC236}">
                  <a16:creationId xmlns:a16="http://schemas.microsoft.com/office/drawing/2014/main" id="{F5286AFD-1C9E-4CE6-90A1-3FC3A358B751}"/>
                </a:ext>
              </a:extLst>
            </p:cNvPr>
            <p:cNvSpPr txBox="1">
              <a:spLocks noChangeArrowheads="1"/>
            </p:cNvSpPr>
            <p:nvPr/>
          </p:nvSpPr>
          <p:spPr bwMode="auto">
            <a:xfrm>
              <a:off x="912" y="2146"/>
              <a:ext cx="1008" cy="633"/>
            </a:xfrm>
            <a:prstGeom prst="rect">
              <a:avLst/>
            </a:prstGeom>
            <a:solidFill>
              <a:srgbClr val="FF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GB" altLang="en-US" sz="1200" b="1">
                  <a:solidFill>
                    <a:srgbClr val="000000"/>
                  </a:solidFill>
                  <a:latin typeface="Arial" panose="020B0604020202020204" pitchFamily="34" charset="0"/>
                </a:rPr>
                <a:t>What factors should be eliminated  that the industry has taken for granted?</a:t>
              </a:r>
              <a:endParaRPr lang="en-GB" altLang="en-US" sz="2400" b="1">
                <a:solidFill>
                  <a:srgbClr val="000000"/>
                </a:solidFill>
                <a:latin typeface="Arial" panose="020B0604020202020204" pitchFamily="34" charset="0"/>
              </a:endParaRPr>
            </a:p>
          </p:txBody>
        </p:sp>
        <p:sp>
          <p:nvSpPr>
            <p:cNvPr id="86108" name="Text Box 5">
              <a:extLst>
                <a:ext uri="{FF2B5EF4-FFF2-40B4-BE49-F238E27FC236}">
                  <a16:creationId xmlns:a16="http://schemas.microsoft.com/office/drawing/2014/main" id="{1C49563C-006D-4EF0-9DCE-50165C0435C7}"/>
                </a:ext>
              </a:extLst>
            </p:cNvPr>
            <p:cNvSpPr txBox="1">
              <a:spLocks noChangeArrowheads="1"/>
            </p:cNvSpPr>
            <p:nvPr/>
          </p:nvSpPr>
          <p:spPr bwMode="auto">
            <a:xfrm>
              <a:off x="1058" y="1874"/>
              <a:ext cx="756" cy="231"/>
            </a:xfrm>
            <a:prstGeom prst="rect">
              <a:avLst/>
            </a:prstGeom>
            <a:solidFill>
              <a:srgbClr val="FF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i="1">
                  <a:solidFill>
                    <a:srgbClr val="000000"/>
                  </a:solidFill>
                  <a:latin typeface="Arial" panose="020B0604020202020204" pitchFamily="34" charset="0"/>
                </a:rPr>
                <a:t>Eliminate</a:t>
              </a:r>
            </a:p>
          </p:txBody>
        </p:sp>
        <p:sp>
          <p:nvSpPr>
            <p:cNvPr id="86109" name="Line 6">
              <a:extLst>
                <a:ext uri="{FF2B5EF4-FFF2-40B4-BE49-F238E27FC236}">
                  <a16:creationId xmlns:a16="http://schemas.microsoft.com/office/drawing/2014/main" id="{77951780-D0D6-488D-8195-FE2AD653A666}"/>
                </a:ext>
              </a:extLst>
            </p:cNvPr>
            <p:cNvSpPr>
              <a:spLocks noChangeShapeType="1"/>
            </p:cNvSpPr>
            <p:nvPr/>
          </p:nvSpPr>
          <p:spPr bwMode="auto">
            <a:xfrm>
              <a:off x="888" y="2134"/>
              <a:ext cx="105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110" name="Line 7">
              <a:extLst>
                <a:ext uri="{FF2B5EF4-FFF2-40B4-BE49-F238E27FC236}">
                  <a16:creationId xmlns:a16="http://schemas.microsoft.com/office/drawing/2014/main" id="{23EEC691-197D-4CEC-AF5D-96E2299886C4}"/>
                </a:ext>
              </a:extLst>
            </p:cNvPr>
            <p:cNvSpPr>
              <a:spLocks noChangeShapeType="1"/>
            </p:cNvSpPr>
            <p:nvPr/>
          </p:nvSpPr>
          <p:spPr bwMode="auto">
            <a:xfrm flipH="1">
              <a:off x="1938" y="2331"/>
              <a:ext cx="288" cy="0"/>
            </a:xfrm>
            <a:prstGeom prst="line">
              <a:avLst/>
            </a:prstGeom>
            <a:noFill/>
            <a:ln w="381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86019" name="Oval 8">
            <a:extLst>
              <a:ext uri="{FF2B5EF4-FFF2-40B4-BE49-F238E27FC236}">
                <a16:creationId xmlns:a16="http://schemas.microsoft.com/office/drawing/2014/main" id="{0C50985F-AB0D-4945-8225-A42DB34C2A1D}"/>
              </a:ext>
            </a:extLst>
          </p:cNvPr>
          <p:cNvSpPr>
            <a:spLocks noChangeArrowheads="1"/>
          </p:cNvSpPr>
          <p:nvPr/>
        </p:nvSpPr>
        <p:spPr bwMode="auto">
          <a:xfrm rot="2036395">
            <a:off x="512763" y="2995613"/>
            <a:ext cx="5627687" cy="2981325"/>
          </a:xfrm>
          <a:prstGeom prst="ellipse">
            <a:avLst/>
          </a:prstGeom>
          <a:noFill/>
          <a:ln w="12700">
            <a:solidFill>
              <a:schemeClr val="tx2"/>
            </a:solidFill>
            <a:prstDash val="dash"/>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grpSp>
        <p:nvGrpSpPr>
          <p:cNvPr id="105481" name="Group 9">
            <a:extLst>
              <a:ext uri="{FF2B5EF4-FFF2-40B4-BE49-F238E27FC236}">
                <a16:creationId xmlns:a16="http://schemas.microsoft.com/office/drawing/2014/main" id="{D0CF4C33-2CB9-443F-8AC3-DE3BEC564C6C}"/>
              </a:ext>
            </a:extLst>
          </p:cNvPr>
          <p:cNvGrpSpPr>
            <a:grpSpLocks/>
          </p:cNvGrpSpPr>
          <p:nvPr/>
        </p:nvGrpSpPr>
        <p:grpSpPr bwMode="auto">
          <a:xfrm>
            <a:off x="3733800" y="4454525"/>
            <a:ext cx="1681163" cy="1924050"/>
            <a:chOff x="2352" y="2806"/>
            <a:chExt cx="1059" cy="1212"/>
          </a:xfrm>
        </p:grpSpPr>
        <p:sp>
          <p:nvSpPr>
            <p:cNvPr id="86101" name="Rectangle 10">
              <a:extLst>
                <a:ext uri="{FF2B5EF4-FFF2-40B4-BE49-F238E27FC236}">
                  <a16:creationId xmlns:a16="http://schemas.microsoft.com/office/drawing/2014/main" id="{077D5D1F-3AE9-4DBC-8ED7-82A3CFE8711A}"/>
                </a:ext>
              </a:extLst>
            </p:cNvPr>
            <p:cNvSpPr>
              <a:spLocks noChangeArrowheads="1"/>
            </p:cNvSpPr>
            <p:nvPr/>
          </p:nvSpPr>
          <p:spPr bwMode="auto">
            <a:xfrm>
              <a:off x="2352" y="3094"/>
              <a:ext cx="1056" cy="924"/>
            </a:xfrm>
            <a:prstGeom prst="rect">
              <a:avLst/>
            </a:prstGeom>
            <a:solidFill>
              <a:srgbClr val="FF9999"/>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102" name="Text Box 11">
              <a:extLst>
                <a:ext uri="{FF2B5EF4-FFF2-40B4-BE49-F238E27FC236}">
                  <a16:creationId xmlns:a16="http://schemas.microsoft.com/office/drawing/2014/main" id="{871DA680-8863-4498-BC90-C6FBB75C72AE}"/>
                </a:ext>
              </a:extLst>
            </p:cNvPr>
            <p:cNvSpPr txBox="1">
              <a:spLocks noChangeArrowheads="1"/>
            </p:cNvSpPr>
            <p:nvPr/>
          </p:nvSpPr>
          <p:spPr bwMode="auto">
            <a:xfrm>
              <a:off x="2394" y="3406"/>
              <a:ext cx="1008" cy="518"/>
            </a:xfrm>
            <a:prstGeom prst="rect">
              <a:avLst/>
            </a:prstGeom>
            <a:solidFill>
              <a:srgbClr val="FF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GB" altLang="en-US" sz="1200" b="1">
                  <a:solidFill>
                    <a:srgbClr val="000000"/>
                  </a:solidFill>
                  <a:latin typeface="Arial" panose="020B0604020202020204" pitchFamily="34" charset="0"/>
                </a:rPr>
                <a:t>What factors should be reduced </a:t>
              </a:r>
              <a:r>
                <a:rPr lang="en-GB" altLang="en-US" sz="1200" b="1" i="1">
                  <a:solidFill>
                    <a:srgbClr val="000000"/>
                  </a:solidFill>
                  <a:latin typeface="Arial" panose="020B0604020202020204" pitchFamily="34" charset="0"/>
                </a:rPr>
                <a:t>well </a:t>
              </a:r>
              <a:r>
                <a:rPr lang="en-GB" altLang="en-US" sz="1200" b="1">
                  <a:solidFill>
                    <a:srgbClr val="000000"/>
                  </a:solidFill>
                  <a:latin typeface="Arial" panose="020B0604020202020204" pitchFamily="34" charset="0"/>
                </a:rPr>
                <a:t>below the industry standard?</a:t>
              </a:r>
            </a:p>
          </p:txBody>
        </p:sp>
        <p:sp>
          <p:nvSpPr>
            <p:cNvPr id="86103" name="Text Box 12">
              <a:extLst>
                <a:ext uri="{FF2B5EF4-FFF2-40B4-BE49-F238E27FC236}">
                  <a16:creationId xmlns:a16="http://schemas.microsoft.com/office/drawing/2014/main" id="{38613CA2-E1C5-4A19-9DAD-6B19C9A4BBE8}"/>
                </a:ext>
              </a:extLst>
            </p:cNvPr>
            <p:cNvSpPr txBox="1">
              <a:spLocks noChangeArrowheads="1"/>
            </p:cNvSpPr>
            <p:nvPr/>
          </p:nvSpPr>
          <p:spPr bwMode="auto">
            <a:xfrm>
              <a:off x="2576" y="3098"/>
              <a:ext cx="636" cy="231"/>
            </a:xfrm>
            <a:prstGeom prst="rect">
              <a:avLst/>
            </a:prstGeom>
            <a:solidFill>
              <a:srgbClr val="FF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i="1">
                  <a:solidFill>
                    <a:srgbClr val="000000"/>
                  </a:solidFill>
                  <a:latin typeface="Arial" panose="020B0604020202020204" pitchFamily="34" charset="0"/>
                </a:rPr>
                <a:t>Reduce</a:t>
              </a:r>
              <a:endParaRPr lang="en-GB" altLang="en-US" sz="1400" b="1" i="1">
                <a:solidFill>
                  <a:srgbClr val="000000"/>
                </a:solidFill>
                <a:latin typeface="Arial" panose="020B0604020202020204" pitchFamily="34" charset="0"/>
              </a:endParaRPr>
            </a:p>
          </p:txBody>
        </p:sp>
        <p:sp>
          <p:nvSpPr>
            <p:cNvPr id="86104" name="Line 13">
              <a:extLst>
                <a:ext uri="{FF2B5EF4-FFF2-40B4-BE49-F238E27FC236}">
                  <a16:creationId xmlns:a16="http://schemas.microsoft.com/office/drawing/2014/main" id="{7BA069B5-1802-4385-8F83-20B362CCE967}"/>
                </a:ext>
              </a:extLst>
            </p:cNvPr>
            <p:cNvSpPr>
              <a:spLocks noChangeShapeType="1"/>
            </p:cNvSpPr>
            <p:nvPr/>
          </p:nvSpPr>
          <p:spPr bwMode="auto">
            <a:xfrm flipH="1">
              <a:off x="2877" y="2806"/>
              <a:ext cx="3" cy="288"/>
            </a:xfrm>
            <a:prstGeom prst="line">
              <a:avLst/>
            </a:prstGeom>
            <a:noFill/>
            <a:ln w="381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105" name="Line 14">
              <a:extLst>
                <a:ext uri="{FF2B5EF4-FFF2-40B4-BE49-F238E27FC236}">
                  <a16:creationId xmlns:a16="http://schemas.microsoft.com/office/drawing/2014/main" id="{1A5578AB-7A26-41B7-AE07-C48AE7218900}"/>
                </a:ext>
              </a:extLst>
            </p:cNvPr>
            <p:cNvSpPr>
              <a:spLocks noChangeShapeType="1"/>
            </p:cNvSpPr>
            <p:nvPr/>
          </p:nvSpPr>
          <p:spPr bwMode="auto">
            <a:xfrm flipV="1">
              <a:off x="2370" y="3331"/>
              <a:ext cx="1041" cy="3"/>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05487" name="Group 15">
            <a:extLst>
              <a:ext uri="{FF2B5EF4-FFF2-40B4-BE49-F238E27FC236}">
                <a16:creationId xmlns:a16="http://schemas.microsoft.com/office/drawing/2014/main" id="{E5B16F76-5CB5-4E64-8709-FE9698C36690}"/>
              </a:ext>
            </a:extLst>
          </p:cNvPr>
          <p:cNvGrpSpPr>
            <a:grpSpLocks/>
          </p:cNvGrpSpPr>
          <p:nvPr/>
        </p:nvGrpSpPr>
        <p:grpSpPr bwMode="auto">
          <a:xfrm>
            <a:off x="5662613" y="2949575"/>
            <a:ext cx="2128837" cy="1466850"/>
            <a:chOff x="3567" y="1858"/>
            <a:chExt cx="1341" cy="924"/>
          </a:xfrm>
        </p:grpSpPr>
        <p:sp>
          <p:nvSpPr>
            <p:cNvPr id="86096" name="Rectangle 16">
              <a:extLst>
                <a:ext uri="{FF2B5EF4-FFF2-40B4-BE49-F238E27FC236}">
                  <a16:creationId xmlns:a16="http://schemas.microsoft.com/office/drawing/2014/main" id="{D2A3875E-4325-49FE-8013-B533DCE9FAFA}"/>
                </a:ext>
              </a:extLst>
            </p:cNvPr>
            <p:cNvSpPr>
              <a:spLocks noChangeArrowheads="1"/>
            </p:cNvSpPr>
            <p:nvPr/>
          </p:nvSpPr>
          <p:spPr bwMode="auto">
            <a:xfrm>
              <a:off x="3852" y="1858"/>
              <a:ext cx="1056" cy="924"/>
            </a:xfrm>
            <a:prstGeom prst="rect">
              <a:avLst/>
            </a:prstGeom>
            <a:solidFill>
              <a:srgbClr val="66FF66"/>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97" name="Text Box 17">
              <a:extLst>
                <a:ext uri="{FF2B5EF4-FFF2-40B4-BE49-F238E27FC236}">
                  <a16:creationId xmlns:a16="http://schemas.microsoft.com/office/drawing/2014/main" id="{314F70FA-B26A-473E-B382-43CD0E63B3F3}"/>
                </a:ext>
              </a:extLst>
            </p:cNvPr>
            <p:cNvSpPr txBox="1">
              <a:spLocks noChangeArrowheads="1"/>
            </p:cNvSpPr>
            <p:nvPr/>
          </p:nvSpPr>
          <p:spPr bwMode="auto">
            <a:xfrm>
              <a:off x="3852" y="2158"/>
              <a:ext cx="1056" cy="518"/>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GB" altLang="en-US" sz="1200" b="1">
                  <a:solidFill>
                    <a:srgbClr val="000000"/>
                  </a:solidFill>
                  <a:latin typeface="Arial" panose="020B0604020202020204" pitchFamily="34" charset="0"/>
                </a:rPr>
                <a:t>What factors should be created that the industry has never offered?</a:t>
              </a:r>
            </a:p>
          </p:txBody>
        </p:sp>
        <p:sp>
          <p:nvSpPr>
            <p:cNvPr id="86098" name="Text Box 18">
              <a:extLst>
                <a:ext uri="{FF2B5EF4-FFF2-40B4-BE49-F238E27FC236}">
                  <a16:creationId xmlns:a16="http://schemas.microsoft.com/office/drawing/2014/main" id="{EBC2A73C-E9E1-4C1E-9DEE-4AF21207CDB0}"/>
                </a:ext>
              </a:extLst>
            </p:cNvPr>
            <p:cNvSpPr txBox="1">
              <a:spLocks noChangeArrowheads="1"/>
            </p:cNvSpPr>
            <p:nvPr/>
          </p:nvSpPr>
          <p:spPr bwMode="auto">
            <a:xfrm>
              <a:off x="4114" y="1880"/>
              <a:ext cx="564" cy="231"/>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i="1">
                  <a:solidFill>
                    <a:srgbClr val="000000"/>
                  </a:solidFill>
                  <a:latin typeface="Arial" panose="020B0604020202020204" pitchFamily="34" charset="0"/>
                </a:rPr>
                <a:t>Create</a:t>
              </a:r>
              <a:endParaRPr lang="en-GB" altLang="en-US" sz="1400" b="1" i="1">
                <a:solidFill>
                  <a:srgbClr val="000000"/>
                </a:solidFill>
                <a:latin typeface="Arial" panose="020B0604020202020204" pitchFamily="34" charset="0"/>
              </a:endParaRPr>
            </a:p>
          </p:txBody>
        </p:sp>
        <p:sp>
          <p:nvSpPr>
            <p:cNvPr id="86099" name="Line 19">
              <a:extLst>
                <a:ext uri="{FF2B5EF4-FFF2-40B4-BE49-F238E27FC236}">
                  <a16:creationId xmlns:a16="http://schemas.microsoft.com/office/drawing/2014/main" id="{99B3539C-1E16-4533-8E9B-62BEF6096B74}"/>
                </a:ext>
              </a:extLst>
            </p:cNvPr>
            <p:cNvSpPr>
              <a:spLocks noChangeShapeType="1"/>
            </p:cNvSpPr>
            <p:nvPr/>
          </p:nvSpPr>
          <p:spPr bwMode="auto">
            <a:xfrm>
              <a:off x="3852" y="2122"/>
              <a:ext cx="105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100" name="Line 20">
              <a:extLst>
                <a:ext uri="{FF2B5EF4-FFF2-40B4-BE49-F238E27FC236}">
                  <a16:creationId xmlns:a16="http://schemas.microsoft.com/office/drawing/2014/main" id="{B7916F30-9F2F-4E7E-A819-C70C2BB3A949}"/>
                </a:ext>
              </a:extLst>
            </p:cNvPr>
            <p:cNvSpPr>
              <a:spLocks noChangeShapeType="1"/>
            </p:cNvSpPr>
            <p:nvPr/>
          </p:nvSpPr>
          <p:spPr bwMode="auto">
            <a:xfrm flipH="1">
              <a:off x="3567" y="2316"/>
              <a:ext cx="285" cy="3"/>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05493" name="Group 21">
            <a:extLst>
              <a:ext uri="{FF2B5EF4-FFF2-40B4-BE49-F238E27FC236}">
                <a16:creationId xmlns:a16="http://schemas.microsoft.com/office/drawing/2014/main" id="{C5B5E96F-1657-4A0F-9A39-F96AB1B923C6}"/>
              </a:ext>
            </a:extLst>
          </p:cNvPr>
          <p:cNvGrpSpPr>
            <a:grpSpLocks/>
          </p:cNvGrpSpPr>
          <p:nvPr/>
        </p:nvGrpSpPr>
        <p:grpSpPr bwMode="auto">
          <a:xfrm>
            <a:off x="3733800" y="930275"/>
            <a:ext cx="1676400" cy="1905000"/>
            <a:chOff x="2352" y="586"/>
            <a:chExt cx="1056" cy="1200"/>
          </a:xfrm>
        </p:grpSpPr>
        <p:sp>
          <p:nvSpPr>
            <p:cNvPr id="86091" name="Rectangle 22">
              <a:extLst>
                <a:ext uri="{FF2B5EF4-FFF2-40B4-BE49-F238E27FC236}">
                  <a16:creationId xmlns:a16="http://schemas.microsoft.com/office/drawing/2014/main" id="{6D351463-4ADB-40F2-921B-CCFCF10E10F0}"/>
                </a:ext>
              </a:extLst>
            </p:cNvPr>
            <p:cNvSpPr>
              <a:spLocks noChangeArrowheads="1"/>
            </p:cNvSpPr>
            <p:nvPr/>
          </p:nvSpPr>
          <p:spPr bwMode="auto">
            <a:xfrm>
              <a:off x="2352" y="586"/>
              <a:ext cx="1056" cy="924"/>
            </a:xfrm>
            <a:prstGeom prst="rect">
              <a:avLst/>
            </a:prstGeom>
            <a:solidFill>
              <a:srgbClr val="66FF66"/>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92" name="Text Box 23">
              <a:extLst>
                <a:ext uri="{FF2B5EF4-FFF2-40B4-BE49-F238E27FC236}">
                  <a16:creationId xmlns:a16="http://schemas.microsoft.com/office/drawing/2014/main" id="{8E97825D-48A8-454B-AEB7-8456E02A1D80}"/>
                </a:ext>
              </a:extLst>
            </p:cNvPr>
            <p:cNvSpPr txBox="1">
              <a:spLocks noChangeArrowheads="1"/>
            </p:cNvSpPr>
            <p:nvPr/>
          </p:nvSpPr>
          <p:spPr bwMode="auto">
            <a:xfrm>
              <a:off x="2376" y="910"/>
              <a:ext cx="1008" cy="518"/>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GB" altLang="en-US" sz="1200" b="1">
                  <a:solidFill>
                    <a:srgbClr val="000000"/>
                  </a:solidFill>
                  <a:latin typeface="Arial" panose="020B0604020202020204" pitchFamily="34" charset="0"/>
                </a:rPr>
                <a:t>What factors should be raised </a:t>
              </a:r>
              <a:r>
                <a:rPr lang="en-GB" altLang="en-US" sz="1200" b="1" i="1">
                  <a:solidFill>
                    <a:srgbClr val="000000"/>
                  </a:solidFill>
                  <a:latin typeface="Arial" panose="020B0604020202020204" pitchFamily="34" charset="0"/>
                </a:rPr>
                <a:t>well </a:t>
              </a:r>
              <a:r>
                <a:rPr lang="en-GB" altLang="en-US" sz="1200" b="1">
                  <a:solidFill>
                    <a:srgbClr val="000000"/>
                  </a:solidFill>
                  <a:latin typeface="Arial" panose="020B0604020202020204" pitchFamily="34" charset="0"/>
                </a:rPr>
                <a:t>beyond the industry standard?</a:t>
              </a:r>
            </a:p>
          </p:txBody>
        </p:sp>
        <p:sp>
          <p:nvSpPr>
            <p:cNvPr id="86093" name="Text Box 24">
              <a:extLst>
                <a:ext uri="{FF2B5EF4-FFF2-40B4-BE49-F238E27FC236}">
                  <a16:creationId xmlns:a16="http://schemas.microsoft.com/office/drawing/2014/main" id="{B9985551-34D3-4E90-9D36-A99EB154E5C1}"/>
                </a:ext>
              </a:extLst>
            </p:cNvPr>
            <p:cNvSpPr txBox="1">
              <a:spLocks noChangeArrowheads="1"/>
            </p:cNvSpPr>
            <p:nvPr/>
          </p:nvSpPr>
          <p:spPr bwMode="auto">
            <a:xfrm>
              <a:off x="2654" y="614"/>
              <a:ext cx="500" cy="231"/>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800" b="1" i="1">
                  <a:solidFill>
                    <a:srgbClr val="000000"/>
                  </a:solidFill>
                  <a:latin typeface="Arial" panose="020B0604020202020204" pitchFamily="34" charset="0"/>
                </a:rPr>
                <a:t>Raise</a:t>
              </a:r>
              <a:endParaRPr lang="en-GB" altLang="en-US" sz="1400" b="1" i="1">
                <a:solidFill>
                  <a:srgbClr val="000000"/>
                </a:solidFill>
                <a:latin typeface="Arial" panose="020B0604020202020204" pitchFamily="34" charset="0"/>
              </a:endParaRPr>
            </a:p>
          </p:txBody>
        </p:sp>
        <p:sp>
          <p:nvSpPr>
            <p:cNvPr id="86094" name="Line 25">
              <a:extLst>
                <a:ext uri="{FF2B5EF4-FFF2-40B4-BE49-F238E27FC236}">
                  <a16:creationId xmlns:a16="http://schemas.microsoft.com/office/drawing/2014/main" id="{FA64FA47-CCC3-4E38-9819-25C9BADF5D9E}"/>
                </a:ext>
              </a:extLst>
            </p:cNvPr>
            <p:cNvSpPr>
              <a:spLocks noChangeShapeType="1"/>
            </p:cNvSpPr>
            <p:nvPr/>
          </p:nvSpPr>
          <p:spPr bwMode="auto">
            <a:xfrm>
              <a:off x="2352" y="850"/>
              <a:ext cx="105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95" name="Line 26">
              <a:extLst>
                <a:ext uri="{FF2B5EF4-FFF2-40B4-BE49-F238E27FC236}">
                  <a16:creationId xmlns:a16="http://schemas.microsoft.com/office/drawing/2014/main" id="{72EFE063-A6C4-4EA0-8468-6D8ABF1A1FDE}"/>
                </a:ext>
              </a:extLst>
            </p:cNvPr>
            <p:cNvSpPr>
              <a:spLocks noChangeShapeType="1"/>
            </p:cNvSpPr>
            <p:nvPr/>
          </p:nvSpPr>
          <p:spPr bwMode="auto">
            <a:xfrm>
              <a:off x="2868" y="1510"/>
              <a:ext cx="0" cy="276"/>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86023" name="Group 27">
            <a:extLst>
              <a:ext uri="{FF2B5EF4-FFF2-40B4-BE49-F238E27FC236}">
                <a16:creationId xmlns:a16="http://schemas.microsoft.com/office/drawing/2014/main" id="{85606165-0D4B-422D-A6EB-145B0DCF8688}"/>
              </a:ext>
            </a:extLst>
          </p:cNvPr>
          <p:cNvGrpSpPr>
            <a:grpSpLocks/>
          </p:cNvGrpSpPr>
          <p:nvPr/>
        </p:nvGrpSpPr>
        <p:grpSpPr bwMode="auto">
          <a:xfrm>
            <a:off x="3619500" y="2967038"/>
            <a:ext cx="1957388" cy="1463675"/>
            <a:chOff x="0" y="2676"/>
            <a:chExt cx="1027" cy="709"/>
          </a:xfrm>
        </p:grpSpPr>
        <p:sp>
          <p:nvSpPr>
            <p:cNvPr id="86025" name="Line 28">
              <a:extLst>
                <a:ext uri="{FF2B5EF4-FFF2-40B4-BE49-F238E27FC236}">
                  <a16:creationId xmlns:a16="http://schemas.microsoft.com/office/drawing/2014/main" id="{1E0DC5CD-EAA2-4FB3-B095-10431AC19DF0}"/>
                </a:ext>
              </a:extLst>
            </p:cNvPr>
            <p:cNvSpPr>
              <a:spLocks noChangeShapeType="1"/>
            </p:cNvSpPr>
            <p:nvPr/>
          </p:nvSpPr>
          <p:spPr bwMode="auto">
            <a:xfrm rot="5400000" flipV="1">
              <a:off x="69" y="3084"/>
              <a:ext cx="53" cy="101"/>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26" name="AutoShape 29">
              <a:extLst>
                <a:ext uri="{FF2B5EF4-FFF2-40B4-BE49-F238E27FC236}">
                  <a16:creationId xmlns:a16="http://schemas.microsoft.com/office/drawing/2014/main" id="{87909257-5EA6-413C-B9A6-FF2C6BABC57F}"/>
                </a:ext>
              </a:extLst>
            </p:cNvPr>
            <p:cNvSpPr>
              <a:spLocks noChangeArrowheads="1"/>
            </p:cNvSpPr>
            <p:nvPr/>
          </p:nvSpPr>
          <p:spPr bwMode="auto">
            <a:xfrm>
              <a:off x="35" y="3101"/>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27" name="AutoShape 30">
              <a:extLst>
                <a:ext uri="{FF2B5EF4-FFF2-40B4-BE49-F238E27FC236}">
                  <a16:creationId xmlns:a16="http://schemas.microsoft.com/office/drawing/2014/main" id="{0BFCBD04-76D6-417E-A006-EB20DFC11199}"/>
                </a:ext>
              </a:extLst>
            </p:cNvPr>
            <p:cNvSpPr>
              <a:spLocks noChangeArrowheads="1"/>
            </p:cNvSpPr>
            <p:nvPr/>
          </p:nvSpPr>
          <p:spPr bwMode="auto">
            <a:xfrm>
              <a:off x="136" y="3149"/>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28" name="AutoShape 31">
              <a:extLst>
                <a:ext uri="{FF2B5EF4-FFF2-40B4-BE49-F238E27FC236}">
                  <a16:creationId xmlns:a16="http://schemas.microsoft.com/office/drawing/2014/main" id="{C4530AB6-F746-402D-B856-CB03A659739D}"/>
                </a:ext>
              </a:extLst>
            </p:cNvPr>
            <p:cNvSpPr>
              <a:spLocks noChangeArrowheads="1"/>
            </p:cNvSpPr>
            <p:nvPr/>
          </p:nvSpPr>
          <p:spPr bwMode="auto">
            <a:xfrm>
              <a:off x="243" y="3106"/>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29" name="AutoShape 32">
              <a:extLst>
                <a:ext uri="{FF2B5EF4-FFF2-40B4-BE49-F238E27FC236}">
                  <a16:creationId xmlns:a16="http://schemas.microsoft.com/office/drawing/2014/main" id="{F64405CD-A164-41C3-A6B1-3FE933473984}"/>
                </a:ext>
              </a:extLst>
            </p:cNvPr>
            <p:cNvSpPr>
              <a:spLocks noChangeArrowheads="1"/>
            </p:cNvSpPr>
            <p:nvPr/>
          </p:nvSpPr>
          <p:spPr bwMode="auto">
            <a:xfrm>
              <a:off x="338" y="3104"/>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0" name="AutoShape 33">
              <a:extLst>
                <a:ext uri="{FF2B5EF4-FFF2-40B4-BE49-F238E27FC236}">
                  <a16:creationId xmlns:a16="http://schemas.microsoft.com/office/drawing/2014/main" id="{614FAD04-54EC-44B5-9C83-D5D8698EDEE6}"/>
                </a:ext>
              </a:extLst>
            </p:cNvPr>
            <p:cNvSpPr>
              <a:spLocks noChangeArrowheads="1"/>
            </p:cNvSpPr>
            <p:nvPr/>
          </p:nvSpPr>
          <p:spPr bwMode="auto">
            <a:xfrm>
              <a:off x="438" y="3098"/>
              <a:ext cx="21"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1" name="AutoShape 34">
              <a:extLst>
                <a:ext uri="{FF2B5EF4-FFF2-40B4-BE49-F238E27FC236}">
                  <a16:creationId xmlns:a16="http://schemas.microsoft.com/office/drawing/2014/main" id="{1C322B0B-4F10-45E9-910E-7F1693FCFCEF}"/>
                </a:ext>
              </a:extLst>
            </p:cNvPr>
            <p:cNvSpPr>
              <a:spLocks noChangeArrowheads="1"/>
            </p:cNvSpPr>
            <p:nvPr/>
          </p:nvSpPr>
          <p:spPr bwMode="auto">
            <a:xfrm>
              <a:off x="539" y="3130"/>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2" name="AutoShape 35">
              <a:extLst>
                <a:ext uri="{FF2B5EF4-FFF2-40B4-BE49-F238E27FC236}">
                  <a16:creationId xmlns:a16="http://schemas.microsoft.com/office/drawing/2014/main" id="{64521644-66CE-4CD8-AB9C-A189C502F507}"/>
                </a:ext>
              </a:extLst>
            </p:cNvPr>
            <p:cNvSpPr>
              <a:spLocks noChangeArrowheads="1"/>
            </p:cNvSpPr>
            <p:nvPr/>
          </p:nvSpPr>
          <p:spPr bwMode="auto">
            <a:xfrm>
              <a:off x="643" y="3048"/>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3" name="AutoShape 36">
              <a:extLst>
                <a:ext uri="{FF2B5EF4-FFF2-40B4-BE49-F238E27FC236}">
                  <a16:creationId xmlns:a16="http://schemas.microsoft.com/office/drawing/2014/main" id="{7ECFAAE6-093F-4499-823A-D846E5C5711B}"/>
                </a:ext>
              </a:extLst>
            </p:cNvPr>
            <p:cNvSpPr>
              <a:spLocks noChangeArrowheads="1"/>
            </p:cNvSpPr>
            <p:nvPr/>
          </p:nvSpPr>
          <p:spPr bwMode="auto">
            <a:xfrm>
              <a:off x="844" y="3045"/>
              <a:ext cx="21"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4" name="AutoShape 37">
              <a:extLst>
                <a:ext uri="{FF2B5EF4-FFF2-40B4-BE49-F238E27FC236}">
                  <a16:creationId xmlns:a16="http://schemas.microsoft.com/office/drawing/2014/main" id="{CFA3F895-0026-4E60-96A8-E5F9A7E8699C}"/>
                </a:ext>
              </a:extLst>
            </p:cNvPr>
            <p:cNvSpPr>
              <a:spLocks noChangeArrowheads="1"/>
            </p:cNvSpPr>
            <p:nvPr/>
          </p:nvSpPr>
          <p:spPr bwMode="auto">
            <a:xfrm>
              <a:off x="743" y="2977"/>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35" name="Line 38">
              <a:extLst>
                <a:ext uri="{FF2B5EF4-FFF2-40B4-BE49-F238E27FC236}">
                  <a16:creationId xmlns:a16="http://schemas.microsoft.com/office/drawing/2014/main" id="{B7636D91-8FAF-46BD-9BF6-9557DD24C327}"/>
                </a:ext>
              </a:extLst>
            </p:cNvPr>
            <p:cNvSpPr>
              <a:spLocks noChangeShapeType="1"/>
            </p:cNvSpPr>
            <p:nvPr/>
          </p:nvSpPr>
          <p:spPr bwMode="auto">
            <a:xfrm rot="-5400000">
              <a:off x="179" y="3084"/>
              <a:ext cx="42" cy="107"/>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36" name="Line 39">
              <a:extLst>
                <a:ext uri="{FF2B5EF4-FFF2-40B4-BE49-F238E27FC236}">
                  <a16:creationId xmlns:a16="http://schemas.microsoft.com/office/drawing/2014/main" id="{5C125C49-DC0D-4567-BAFE-989452BFF3F0}"/>
                </a:ext>
              </a:extLst>
            </p:cNvPr>
            <p:cNvSpPr>
              <a:spLocks noChangeShapeType="1"/>
            </p:cNvSpPr>
            <p:nvPr/>
          </p:nvSpPr>
          <p:spPr bwMode="auto">
            <a:xfrm rot="-5400000">
              <a:off x="295" y="3066"/>
              <a:ext cx="5" cy="97"/>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37" name="Line 40">
              <a:extLst>
                <a:ext uri="{FF2B5EF4-FFF2-40B4-BE49-F238E27FC236}">
                  <a16:creationId xmlns:a16="http://schemas.microsoft.com/office/drawing/2014/main" id="{D030B045-6B7E-4048-BE1C-9364FAF7F2A7}"/>
                </a:ext>
              </a:extLst>
            </p:cNvPr>
            <p:cNvSpPr>
              <a:spLocks noChangeShapeType="1"/>
            </p:cNvSpPr>
            <p:nvPr/>
          </p:nvSpPr>
          <p:spPr bwMode="auto">
            <a:xfrm rot="-5400000">
              <a:off x="396" y="3062"/>
              <a:ext cx="3" cy="100"/>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38" name="Line 41">
              <a:extLst>
                <a:ext uri="{FF2B5EF4-FFF2-40B4-BE49-F238E27FC236}">
                  <a16:creationId xmlns:a16="http://schemas.microsoft.com/office/drawing/2014/main" id="{7B6F0CCF-26ED-4C50-B9B2-790789AFA289}"/>
                </a:ext>
              </a:extLst>
            </p:cNvPr>
            <p:cNvSpPr>
              <a:spLocks noChangeShapeType="1"/>
            </p:cNvSpPr>
            <p:nvPr/>
          </p:nvSpPr>
          <p:spPr bwMode="auto">
            <a:xfrm rot="5400000" flipV="1">
              <a:off x="478" y="3076"/>
              <a:ext cx="37" cy="101"/>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39" name="Line 42">
              <a:extLst>
                <a:ext uri="{FF2B5EF4-FFF2-40B4-BE49-F238E27FC236}">
                  <a16:creationId xmlns:a16="http://schemas.microsoft.com/office/drawing/2014/main" id="{245DD07C-257F-4C70-9A69-F8141AAAB9A2}"/>
                </a:ext>
              </a:extLst>
            </p:cNvPr>
            <p:cNvSpPr>
              <a:spLocks noChangeShapeType="1"/>
            </p:cNvSpPr>
            <p:nvPr/>
          </p:nvSpPr>
          <p:spPr bwMode="auto">
            <a:xfrm rot="-5400000">
              <a:off x="560" y="3056"/>
              <a:ext cx="80" cy="100"/>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40" name="Line 43">
              <a:extLst>
                <a:ext uri="{FF2B5EF4-FFF2-40B4-BE49-F238E27FC236}">
                  <a16:creationId xmlns:a16="http://schemas.microsoft.com/office/drawing/2014/main" id="{C79B9349-4145-40E1-8FC1-41D1275E2B75}"/>
                </a:ext>
              </a:extLst>
            </p:cNvPr>
            <p:cNvSpPr>
              <a:spLocks noChangeShapeType="1"/>
            </p:cNvSpPr>
            <p:nvPr/>
          </p:nvSpPr>
          <p:spPr bwMode="auto">
            <a:xfrm rot="-5400000">
              <a:off x="865" y="2969"/>
              <a:ext cx="80" cy="98"/>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41" name="Line 44">
              <a:extLst>
                <a:ext uri="{FF2B5EF4-FFF2-40B4-BE49-F238E27FC236}">
                  <a16:creationId xmlns:a16="http://schemas.microsoft.com/office/drawing/2014/main" id="{89F9E291-1F92-43B9-B601-BC4CECFD7B1D}"/>
                </a:ext>
              </a:extLst>
            </p:cNvPr>
            <p:cNvSpPr>
              <a:spLocks noChangeShapeType="1"/>
            </p:cNvSpPr>
            <p:nvPr/>
          </p:nvSpPr>
          <p:spPr bwMode="auto">
            <a:xfrm rot="5400000" flipV="1">
              <a:off x="764" y="2965"/>
              <a:ext cx="81" cy="105"/>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42" name="Line 45">
              <a:extLst>
                <a:ext uri="{FF2B5EF4-FFF2-40B4-BE49-F238E27FC236}">
                  <a16:creationId xmlns:a16="http://schemas.microsoft.com/office/drawing/2014/main" id="{CCB76B0C-4C54-4803-8B86-D9BD1BF61B4F}"/>
                </a:ext>
              </a:extLst>
            </p:cNvPr>
            <p:cNvSpPr>
              <a:spLocks noChangeShapeType="1"/>
            </p:cNvSpPr>
            <p:nvPr/>
          </p:nvSpPr>
          <p:spPr bwMode="auto">
            <a:xfrm rot="-5400000">
              <a:off x="657" y="2971"/>
              <a:ext cx="92" cy="99"/>
            </a:xfrm>
            <a:prstGeom prst="line">
              <a:avLst/>
            </a:prstGeom>
            <a:noFill/>
            <a:ln w="38100" cmpd="dbl">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43" name="AutoShape 46">
              <a:extLst>
                <a:ext uri="{FF2B5EF4-FFF2-40B4-BE49-F238E27FC236}">
                  <a16:creationId xmlns:a16="http://schemas.microsoft.com/office/drawing/2014/main" id="{E94E9A01-1A25-4EBB-BA27-23448874743E}"/>
                </a:ext>
              </a:extLst>
            </p:cNvPr>
            <p:cNvSpPr>
              <a:spLocks noChangeArrowheads="1"/>
            </p:cNvSpPr>
            <p:nvPr/>
          </p:nvSpPr>
          <p:spPr bwMode="auto">
            <a:xfrm>
              <a:off x="948" y="2963"/>
              <a:ext cx="20" cy="30"/>
            </a:xfrm>
            <a:prstGeom prst="hexagon">
              <a:avLst>
                <a:gd name="adj" fmla="val 25000"/>
                <a:gd name="vf" fmla="val 115470"/>
              </a:avLst>
            </a:prstGeom>
            <a:solidFill>
              <a:schemeClr val="accent2"/>
            </a:solidFill>
            <a:ln w="12700">
              <a:solidFill>
                <a:schemeClr val="accent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grpSp>
          <p:nvGrpSpPr>
            <p:cNvPr id="86044" name="Group 47">
              <a:extLst>
                <a:ext uri="{FF2B5EF4-FFF2-40B4-BE49-F238E27FC236}">
                  <a16:creationId xmlns:a16="http://schemas.microsoft.com/office/drawing/2014/main" id="{BCFCB41D-D500-4034-B45A-B38A011CFD6F}"/>
                </a:ext>
              </a:extLst>
            </p:cNvPr>
            <p:cNvGrpSpPr>
              <a:grpSpLocks/>
            </p:cNvGrpSpPr>
            <p:nvPr/>
          </p:nvGrpSpPr>
          <p:grpSpPr bwMode="auto">
            <a:xfrm>
              <a:off x="30" y="3182"/>
              <a:ext cx="944" cy="145"/>
              <a:chOff x="1222" y="2611"/>
              <a:chExt cx="4144" cy="394"/>
            </a:xfrm>
          </p:grpSpPr>
          <p:grpSp>
            <p:nvGrpSpPr>
              <p:cNvPr id="86070" name="Group 48">
                <a:extLst>
                  <a:ext uri="{FF2B5EF4-FFF2-40B4-BE49-F238E27FC236}">
                    <a16:creationId xmlns:a16="http://schemas.microsoft.com/office/drawing/2014/main" id="{1EEA5535-597A-4813-B4CF-4FD2F379D107}"/>
                  </a:ext>
                </a:extLst>
              </p:cNvPr>
              <p:cNvGrpSpPr>
                <a:grpSpLocks/>
              </p:cNvGrpSpPr>
              <p:nvPr/>
            </p:nvGrpSpPr>
            <p:grpSpPr bwMode="auto">
              <a:xfrm>
                <a:off x="1222" y="2713"/>
                <a:ext cx="2344" cy="193"/>
                <a:chOff x="1222" y="2713"/>
                <a:chExt cx="2344" cy="193"/>
              </a:xfrm>
            </p:grpSpPr>
            <p:sp>
              <p:nvSpPr>
                <p:cNvPr id="86080" name="Line 49">
                  <a:extLst>
                    <a:ext uri="{FF2B5EF4-FFF2-40B4-BE49-F238E27FC236}">
                      <a16:creationId xmlns:a16="http://schemas.microsoft.com/office/drawing/2014/main" id="{2D7DE3D7-52A6-4DFC-B191-FF412CCF9A79}"/>
                    </a:ext>
                  </a:extLst>
                </p:cNvPr>
                <p:cNvSpPr>
                  <a:spLocks noChangeShapeType="1"/>
                </p:cNvSpPr>
                <p:nvPr/>
              </p:nvSpPr>
              <p:spPr bwMode="auto">
                <a:xfrm rot="16200000" flipH="1">
                  <a:off x="1469" y="2592"/>
                  <a:ext cx="87" cy="433"/>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81" name="Line 50">
                  <a:extLst>
                    <a:ext uri="{FF2B5EF4-FFF2-40B4-BE49-F238E27FC236}">
                      <a16:creationId xmlns:a16="http://schemas.microsoft.com/office/drawing/2014/main" id="{A476A1F9-71E6-4C76-BF3C-15BA8D11B1CC}"/>
                    </a:ext>
                  </a:extLst>
                </p:cNvPr>
                <p:cNvSpPr>
                  <a:spLocks noChangeShapeType="1"/>
                </p:cNvSpPr>
                <p:nvPr/>
              </p:nvSpPr>
              <p:spPr bwMode="auto">
                <a:xfrm rot="16200000" flipH="1">
                  <a:off x="1952" y="2640"/>
                  <a:ext cx="33" cy="457"/>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82" name="Line 51">
                  <a:extLst>
                    <a:ext uri="{FF2B5EF4-FFF2-40B4-BE49-F238E27FC236}">
                      <a16:creationId xmlns:a16="http://schemas.microsoft.com/office/drawing/2014/main" id="{B20A6D29-493C-4590-8062-A44B252DBC6C}"/>
                    </a:ext>
                  </a:extLst>
                </p:cNvPr>
                <p:cNvSpPr>
                  <a:spLocks noChangeShapeType="1"/>
                </p:cNvSpPr>
                <p:nvPr/>
              </p:nvSpPr>
              <p:spPr bwMode="auto">
                <a:xfrm rot="5400000" flipH="1" flipV="1">
                  <a:off x="2384" y="2655"/>
                  <a:ext cx="42" cy="424"/>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83" name="Line 52">
                  <a:extLst>
                    <a:ext uri="{FF2B5EF4-FFF2-40B4-BE49-F238E27FC236}">
                      <a16:creationId xmlns:a16="http://schemas.microsoft.com/office/drawing/2014/main" id="{5B0DA433-4DD3-46D2-BB2F-DE23E15CDA8F}"/>
                    </a:ext>
                  </a:extLst>
                </p:cNvPr>
                <p:cNvSpPr>
                  <a:spLocks noChangeShapeType="1"/>
                </p:cNvSpPr>
                <p:nvPr/>
              </p:nvSpPr>
              <p:spPr bwMode="auto">
                <a:xfrm rot="5400000" flipH="1" flipV="1">
                  <a:off x="2826" y="2606"/>
                  <a:ext cx="33" cy="442"/>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84" name="Line 53">
                  <a:extLst>
                    <a:ext uri="{FF2B5EF4-FFF2-40B4-BE49-F238E27FC236}">
                      <a16:creationId xmlns:a16="http://schemas.microsoft.com/office/drawing/2014/main" id="{ABFE48B0-A315-4537-A971-54D07EC2B7EB}"/>
                    </a:ext>
                  </a:extLst>
                </p:cNvPr>
                <p:cNvSpPr>
                  <a:spLocks noChangeShapeType="1"/>
                </p:cNvSpPr>
                <p:nvPr/>
              </p:nvSpPr>
              <p:spPr bwMode="auto">
                <a:xfrm rot="16200000" flipH="1">
                  <a:off x="3250" y="2617"/>
                  <a:ext cx="54" cy="439"/>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85" name="AutoShape 54">
                  <a:extLst>
                    <a:ext uri="{FF2B5EF4-FFF2-40B4-BE49-F238E27FC236}">
                      <a16:creationId xmlns:a16="http://schemas.microsoft.com/office/drawing/2014/main" id="{4F88DC9C-A363-4F9C-962A-451251163A5C}"/>
                    </a:ext>
                  </a:extLst>
                </p:cNvPr>
                <p:cNvSpPr>
                  <a:spLocks noChangeArrowheads="1"/>
                </p:cNvSpPr>
                <p:nvPr/>
              </p:nvSpPr>
              <p:spPr bwMode="auto">
                <a:xfrm>
                  <a:off x="3436" y="2816"/>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86" name="AutoShape 55">
                  <a:extLst>
                    <a:ext uri="{FF2B5EF4-FFF2-40B4-BE49-F238E27FC236}">
                      <a16:creationId xmlns:a16="http://schemas.microsoft.com/office/drawing/2014/main" id="{EF0AE85B-69B7-4C12-95F0-DD09540159D3}"/>
                    </a:ext>
                  </a:extLst>
                </p:cNvPr>
                <p:cNvSpPr>
                  <a:spLocks noChangeArrowheads="1"/>
                </p:cNvSpPr>
                <p:nvPr/>
              </p:nvSpPr>
              <p:spPr bwMode="auto">
                <a:xfrm>
                  <a:off x="2992" y="2759"/>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87" name="AutoShape 56">
                  <a:extLst>
                    <a:ext uri="{FF2B5EF4-FFF2-40B4-BE49-F238E27FC236}">
                      <a16:creationId xmlns:a16="http://schemas.microsoft.com/office/drawing/2014/main" id="{9A7DE08C-8D9E-4840-AD5A-FA060ABF890E}"/>
                    </a:ext>
                  </a:extLst>
                </p:cNvPr>
                <p:cNvSpPr>
                  <a:spLocks noChangeArrowheads="1"/>
                </p:cNvSpPr>
                <p:nvPr/>
              </p:nvSpPr>
              <p:spPr bwMode="auto">
                <a:xfrm>
                  <a:off x="2554" y="2783"/>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88" name="AutoShape 57">
                  <a:extLst>
                    <a:ext uri="{FF2B5EF4-FFF2-40B4-BE49-F238E27FC236}">
                      <a16:creationId xmlns:a16="http://schemas.microsoft.com/office/drawing/2014/main" id="{C7E91528-C609-4FE2-B419-F07D806093C2}"/>
                    </a:ext>
                  </a:extLst>
                </p:cNvPr>
                <p:cNvSpPr>
                  <a:spLocks noChangeArrowheads="1"/>
                </p:cNvSpPr>
                <p:nvPr/>
              </p:nvSpPr>
              <p:spPr bwMode="auto">
                <a:xfrm>
                  <a:off x="2134" y="2822"/>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89" name="AutoShape 58">
                  <a:extLst>
                    <a:ext uri="{FF2B5EF4-FFF2-40B4-BE49-F238E27FC236}">
                      <a16:creationId xmlns:a16="http://schemas.microsoft.com/office/drawing/2014/main" id="{5D16DDAA-7D4D-416F-8FBE-40EF240CAF46}"/>
                    </a:ext>
                  </a:extLst>
                </p:cNvPr>
                <p:cNvSpPr>
                  <a:spLocks noChangeArrowheads="1"/>
                </p:cNvSpPr>
                <p:nvPr/>
              </p:nvSpPr>
              <p:spPr bwMode="auto">
                <a:xfrm>
                  <a:off x="1666" y="2792"/>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90" name="AutoShape 59">
                  <a:extLst>
                    <a:ext uri="{FF2B5EF4-FFF2-40B4-BE49-F238E27FC236}">
                      <a16:creationId xmlns:a16="http://schemas.microsoft.com/office/drawing/2014/main" id="{53968E49-FCEB-4B06-8A44-C250F0994452}"/>
                    </a:ext>
                  </a:extLst>
                </p:cNvPr>
                <p:cNvSpPr>
                  <a:spLocks noChangeArrowheads="1"/>
                </p:cNvSpPr>
                <p:nvPr/>
              </p:nvSpPr>
              <p:spPr bwMode="auto">
                <a:xfrm>
                  <a:off x="1222" y="2713"/>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grpSp>
          <p:grpSp>
            <p:nvGrpSpPr>
              <p:cNvPr id="86071" name="Group 60">
                <a:extLst>
                  <a:ext uri="{FF2B5EF4-FFF2-40B4-BE49-F238E27FC236}">
                    <a16:creationId xmlns:a16="http://schemas.microsoft.com/office/drawing/2014/main" id="{30F65567-EA91-49DD-BF74-FE4717FC9987}"/>
                  </a:ext>
                </a:extLst>
              </p:cNvPr>
              <p:cNvGrpSpPr>
                <a:grpSpLocks/>
              </p:cNvGrpSpPr>
              <p:nvPr/>
            </p:nvGrpSpPr>
            <p:grpSpPr bwMode="auto">
              <a:xfrm>
                <a:off x="3510" y="2611"/>
                <a:ext cx="1856" cy="394"/>
                <a:chOff x="3510" y="2611"/>
                <a:chExt cx="1856" cy="394"/>
              </a:xfrm>
            </p:grpSpPr>
            <p:sp>
              <p:nvSpPr>
                <p:cNvPr id="86072" name="Line 61">
                  <a:extLst>
                    <a:ext uri="{FF2B5EF4-FFF2-40B4-BE49-F238E27FC236}">
                      <a16:creationId xmlns:a16="http://schemas.microsoft.com/office/drawing/2014/main" id="{7DEBD44E-5FD5-4C87-A278-9D794EBA2250}"/>
                    </a:ext>
                  </a:extLst>
                </p:cNvPr>
                <p:cNvSpPr>
                  <a:spLocks noChangeShapeType="1"/>
                </p:cNvSpPr>
                <p:nvPr/>
              </p:nvSpPr>
              <p:spPr bwMode="auto">
                <a:xfrm rot="16200000" flipH="1">
                  <a:off x="3679" y="2695"/>
                  <a:ext cx="108" cy="445"/>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73" name="Line 62">
                  <a:extLst>
                    <a:ext uri="{FF2B5EF4-FFF2-40B4-BE49-F238E27FC236}">
                      <a16:creationId xmlns:a16="http://schemas.microsoft.com/office/drawing/2014/main" id="{3E10555A-ED8F-4C5F-9039-226DB24B07BA}"/>
                    </a:ext>
                  </a:extLst>
                </p:cNvPr>
                <p:cNvSpPr>
                  <a:spLocks noChangeShapeType="1"/>
                </p:cNvSpPr>
                <p:nvPr/>
              </p:nvSpPr>
              <p:spPr bwMode="auto">
                <a:xfrm rot="5400000" flipH="1" flipV="1">
                  <a:off x="4093" y="2671"/>
                  <a:ext cx="162" cy="439"/>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74" name="Line 63">
                  <a:extLst>
                    <a:ext uri="{FF2B5EF4-FFF2-40B4-BE49-F238E27FC236}">
                      <a16:creationId xmlns:a16="http://schemas.microsoft.com/office/drawing/2014/main" id="{441E17CF-01F7-4BD0-9093-E47CDD909424}"/>
                    </a:ext>
                  </a:extLst>
                </p:cNvPr>
                <p:cNvSpPr>
                  <a:spLocks noChangeShapeType="1"/>
                </p:cNvSpPr>
                <p:nvPr/>
              </p:nvSpPr>
              <p:spPr bwMode="auto">
                <a:xfrm rot="16200000" flipH="1">
                  <a:off x="4621" y="2587"/>
                  <a:ext cx="0" cy="445"/>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75" name="Line 64">
                  <a:extLst>
                    <a:ext uri="{FF2B5EF4-FFF2-40B4-BE49-F238E27FC236}">
                      <a16:creationId xmlns:a16="http://schemas.microsoft.com/office/drawing/2014/main" id="{6CF5B5D2-B614-44BA-B7E8-23E54FE6BD43}"/>
                    </a:ext>
                  </a:extLst>
                </p:cNvPr>
                <p:cNvSpPr>
                  <a:spLocks noChangeShapeType="1"/>
                </p:cNvSpPr>
                <p:nvPr/>
              </p:nvSpPr>
              <p:spPr bwMode="auto">
                <a:xfrm rot="5400000" flipH="1" flipV="1">
                  <a:off x="4996" y="2506"/>
                  <a:ext cx="168" cy="451"/>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6076" name="AutoShape 65">
                  <a:extLst>
                    <a:ext uri="{FF2B5EF4-FFF2-40B4-BE49-F238E27FC236}">
                      <a16:creationId xmlns:a16="http://schemas.microsoft.com/office/drawing/2014/main" id="{5B130000-6EC1-4594-921E-C25E4FBE3E2F}"/>
                    </a:ext>
                  </a:extLst>
                </p:cNvPr>
                <p:cNvSpPr>
                  <a:spLocks noChangeArrowheads="1"/>
                </p:cNvSpPr>
                <p:nvPr/>
              </p:nvSpPr>
              <p:spPr bwMode="auto">
                <a:xfrm>
                  <a:off x="4330" y="2753"/>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77" name="AutoShape 66">
                  <a:extLst>
                    <a:ext uri="{FF2B5EF4-FFF2-40B4-BE49-F238E27FC236}">
                      <a16:creationId xmlns:a16="http://schemas.microsoft.com/office/drawing/2014/main" id="{8B25209F-EB3D-48CC-8EF5-2A2988374433}"/>
                    </a:ext>
                  </a:extLst>
                </p:cNvPr>
                <p:cNvSpPr>
                  <a:spLocks noChangeArrowheads="1"/>
                </p:cNvSpPr>
                <p:nvPr/>
              </p:nvSpPr>
              <p:spPr bwMode="auto">
                <a:xfrm>
                  <a:off x="4786" y="2750"/>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78" name="AutoShape 67">
                  <a:extLst>
                    <a:ext uri="{FF2B5EF4-FFF2-40B4-BE49-F238E27FC236}">
                      <a16:creationId xmlns:a16="http://schemas.microsoft.com/office/drawing/2014/main" id="{433CD9BC-8C4A-4EB2-AD63-08A8AE3DD267}"/>
                    </a:ext>
                  </a:extLst>
                </p:cNvPr>
                <p:cNvSpPr>
                  <a:spLocks noChangeArrowheads="1"/>
                </p:cNvSpPr>
                <p:nvPr/>
              </p:nvSpPr>
              <p:spPr bwMode="auto">
                <a:xfrm>
                  <a:off x="3892" y="2921"/>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79" name="AutoShape 68">
                  <a:extLst>
                    <a:ext uri="{FF2B5EF4-FFF2-40B4-BE49-F238E27FC236}">
                      <a16:creationId xmlns:a16="http://schemas.microsoft.com/office/drawing/2014/main" id="{09A23E50-C99C-4736-9423-EFA02B6F0B94}"/>
                    </a:ext>
                  </a:extLst>
                </p:cNvPr>
                <p:cNvSpPr>
                  <a:spLocks noChangeArrowheads="1"/>
                </p:cNvSpPr>
                <p:nvPr/>
              </p:nvSpPr>
              <p:spPr bwMode="auto">
                <a:xfrm>
                  <a:off x="5236" y="2611"/>
                  <a:ext cx="130" cy="84"/>
                </a:xfrm>
                <a:prstGeom prst="triangle">
                  <a:avLst>
                    <a:gd name="adj" fmla="val 50000"/>
                  </a:avLst>
                </a:prstGeom>
                <a:solidFill>
                  <a:srgbClr val="00CC00"/>
                </a:solidFill>
                <a:ln w="12700">
                  <a:solidFill>
                    <a:srgbClr val="00CC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grpSp>
        </p:grpSp>
        <p:sp>
          <p:nvSpPr>
            <p:cNvPr id="86045" name="Line 69">
              <a:extLst>
                <a:ext uri="{FF2B5EF4-FFF2-40B4-BE49-F238E27FC236}">
                  <a16:creationId xmlns:a16="http://schemas.microsoft.com/office/drawing/2014/main" id="{386C284D-880F-422C-A580-95FA914E130A}"/>
                </a:ext>
              </a:extLst>
            </p:cNvPr>
            <p:cNvSpPr>
              <a:spLocks noChangeShapeType="1"/>
            </p:cNvSpPr>
            <p:nvPr/>
          </p:nvSpPr>
          <p:spPr bwMode="auto">
            <a:xfrm flipH="1">
              <a:off x="599" y="2676"/>
              <a:ext cx="0" cy="678"/>
            </a:xfrm>
            <a:prstGeom prst="line">
              <a:avLst/>
            </a:prstGeom>
            <a:noFill/>
            <a:ln w="1270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46" name="Line 70">
              <a:extLst>
                <a:ext uri="{FF2B5EF4-FFF2-40B4-BE49-F238E27FC236}">
                  <a16:creationId xmlns:a16="http://schemas.microsoft.com/office/drawing/2014/main" id="{273D945C-9653-4410-8A8A-B90B33D55CAA}"/>
                </a:ext>
              </a:extLst>
            </p:cNvPr>
            <p:cNvSpPr>
              <a:spLocks noChangeShapeType="1"/>
            </p:cNvSpPr>
            <p:nvPr/>
          </p:nvSpPr>
          <p:spPr bwMode="auto">
            <a:xfrm flipV="1">
              <a:off x="460" y="3220"/>
              <a:ext cx="92" cy="0"/>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47" name="Line 71">
              <a:extLst>
                <a:ext uri="{FF2B5EF4-FFF2-40B4-BE49-F238E27FC236}">
                  <a16:creationId xmlns:a16="http://schemas.microsoft.com/office/drawing/2014/main" id="{8AD1DFF2-2111-4EB3-B0AE-E652936B323E}"/>
                </a:ext>
              </a:extLst>
            </p:cNvPr>
            <p:cNvSpPr>
              <a:spLocks noChangeShapeType="1"/>
            </p:cNvSpPr>
            <p:nvPr/>
          </p:nvSpPr>
          <p:spPr bwMode="auto">
            <a:xfrm>
              <a:off x="359" y="3220"/>
              <a:ext cx="87" cy="0"/>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48" name="Line 72">
              <a:extLst>
                <a:ext uri="{FF2B5EF4-FFF2-40B4-BE49-F238E27FC236}">
                  <a16:creationId xmlns:a16="http://schemas.microsoft.com/office/drawing/2014/main" id="{29251632-05AF-405D-BB7F-326B06841A3A}"/>
                </a:ext>
              </a:extLst>
            </p:cNvPr>
            <p:cNvSpPr>
              <a:spLocks noChangeShapeType="1"/>
            </p:cNvSpPr>
            <p:nvPr/>
          </p:nvSpPr>
          <p:spPr bwMode="auto">
            <a:xfrm flipV="1">
              <a:off x="253" y="3221"/>
              <a:ext cx="94" cy="96"/>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49" name="Rectangle 73">
              <a:extLst>
                <a:ext uri="{FF2B5EF4-FFF2-40B4-BE49-F238E27FC236}">
                  <a16:creationId xmlns:a16="http://schemas.microsoft.com/office/drawing/2014/main" id="{D13FD53F-4734-4C57-8404-90A3E28CC37A}"/>
                </a:ext>
              </a:extLst>
            </p:cNvPr>
            <p:cNvSpPr>
              <a:spLocks noChangeArrowheads="1"/>
            </p:cNvSpPr>
            <p:nvPr/>
          </p:nvSpPr>
          <p:spPr bwMode="auto">
            <a:xfrm>
              <a:off x="342" y="3211"/>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0" name="Rectangle 74">
              <a:extLst>
                <a:ext uri="{FF2B5EF4-FFF2-40B4-BE49-F238E27FC236}">
                  <a16:creationId xmlns:a16="http://schemas.microsoft.com/office/drawing/2014/main" id="{13FC54B0-1481-4F46-BE8A-25FA66F9AA18}"/>
                </a:ext>
              </a:extLst>
            </p:cNvPr>
            <p:cNvSpPr>
              <a:spLocks noChangeArrowheads="1"/>
            </p:cNvSpPr>
            <p:nvPr/>
          </p:nvSpPr>
          <p:spPr bwMode="auto">
            <a:xfrm>
              <a:off x="443" y="3211"/>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1" name="Rectangle 75">
              <a:extLst>
                <a:ext uri="{FF2B5EF4-FFF2-40B4-BE49-F238E27FC236}">
                  <a16:creationId xmlns:a16="http://schemas.microsoft.com/office/drawing/2014/main" id="{9DA0B948-B5B8-4782-AC65-ABED11A51ECB}"/>
                </a:ext>
              </a:extLst>
            </p:cNvPr>
            <p:cNvSpPr>
              <a:spLocks noChangeArrowheads="1"/>
            </p:cNvSpPr>
            <p:nvPr/>
          </p:nvSpPr>
          <p:spPr bwMode="auto">
            <a:xfrm>
              <a:off x="544" y="3214"/>
              <a:ext cx="17"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2" name="Line 76">
              <a:extLst>
                <a:ext uri="{FF2B5EF4-FFF2-40B4-BE49-F238E27FC236}">
                  <a16:creationId xmlns:a16="http://schemas.microsoft.com/office/drawing/2014/main" id="{BDD43133-F079-441E-8391-8C3845A43841}"/>
                </a:ext>
              </a:extLst>
            </p:cNvPr>
            <p:cNvSpPr>
              <a:spLocks noChangeShapeType="1"/>
            </p:cNvSpPr>
            <p:nvPr/>
          </p:nvSpPr>
          <p:spPr bwMode="auto">
            <a:xfrm>
              <a:off x="862" y="2836"/>
              <a:ext cx="106" cy="378"/>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53" name="Rectangle 77">
              <a:extLst>
                <a:ext uri="{FF2B5EF4-FFF2-40B4-BE49-F238E27FC236}">
                  <a16:creationId xmlns:a16="http://schemas.microsoft.com/office/drawing/2014/main" id="{918DEC58-9FA0-4722-A76A-37E28113AEC6}"/>
                </a:ext>
              </a:extLst>
            </p:cNvPr>
            <p:cNvSpPr>
              <a:spLocks noChangeArrowheads="1"/>
            </p:cNvSpPr>
            <p:nvPr/>
          </p:nvSpPr>
          <p:spPr bwMode="auto">
            <a:xfrm>
              <a:off x="959" y="3220"/>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4" name="Line 78">
              <a:extLst>
                <a:ext uri="{FF2B5EF4-FFF2-40B4-BE49-F238E27FC236}">
                  <a16:creationId xmlns:a16="http://schemas.microsoft.com/office/drawing/2014/main" id="{1A758478-5FE0-41DA-9A72-9492258C8B47}"/>
                </a:ext>
              </a:extLst>
            </p:cNvPr>
            <p:cNvSpPr>
              <a:spLocks noChangeShapeType="1"/>
            </p:cNvSpPr>
            <p:nvPr/>
          </p:nvSpPr>
          <p:spPr bwMode="auto">
            <a:xfrm>
              <a:off x="319" y="2676"/>
              <a:ext cx="4" cy="622"/>
            </a:xfrm>
            <a:prstGeom prst="line">
              <a:avLst/>
            </a:prstGeom>
            <a:noFill/>
            <a:ln w="1270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55" name="Line 79">
              <a:extLst>
                <a:ext uri="{FF2B5EF4-FFF2-40B4-BE49-F238E27FC236}">
                  <a16:creationId xmlns:a16="http://schemas.microsoft.com/office/drawing/2014/main" id="{0FD31D2A-7312-43C2-9171-803206D6A133}"/>
                </a:ext>
              </a:extLst>
            </p:cNvPr>
            <p:cNvSpPr>
              <a:spLocks noChangeShapeType="1"/>
            </p:cNvSpPr>
            <p:nvPr/>
          </p:nvSpPr>
          <p:spPr bwMode="auto">
            <a:xfrm>
              <a:off x="157" y="3324"/>
              <a:ext cx="94" cy="0"/>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56" name="Line 80">
              <a:extLst>
                <a:ext uri="{FF2B5EF4-FFF2-40B4-BE49-F238E27FC236}">
                  <a16:creationId xmlns:a16="http://schemas.microsoft.com/office/drawing/2014/main" id="{FD885D1A-9A84-48C3-8A37-579C128954D4}"/>
                </a:ext>
              </a:extLst>
            </p:cNvPr>
            <p:cNvSpPr>
              <a:spLocks noChangeShapeType="1"/>
            </p:cNvSpPr>
            <p:nvPr/>
          </p:nvSpPr>
          <p:spPr bwMode="auto">
            <a:xfrm>
              <a:off x="53" y="3324"/>
              <a:ext cx="95" cy="4"/>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57" name="Rectangle 81">
              <a:extLst>
                <a:ext uri="{FF2B5EF4-FFF2-40B4-BE49-F238E27FC236}">
                  <a16:creationId xmlns:a16="http://schemas.microsoft.com/office/drawing/2014/main" id="{C6486E5F-65C1-4FE8-B5D4-8CD04CD843D7}"/>
                </a:ext>
              </a:extLst>
            </p:cNvPr>
            <p:cNvSpPr>
              <a:spLocks noChangeArrowheads="1"/>
            </p:cNvSpPr>
            <p:nvPr/>
          </p:nvSpPr>
          <p:spPr bwMode="auto">
            <a:xfrm>
              <a:off x="140" y="3313"/>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8" name="Rectangle 82">
              <a:extLst>
                <a:ext uri="{FF2B5EF4-FFF2-40B4-BE49-F238E27FC236}">
                  <a16:creationId xmlns:a16="http://schemas.microsoft.com/office/drawing/2014/main" id="{520C24C1-0C3C-4BF4-B09C-1D43893796C7}"/>
                </a:ext>
              </a:extLst>
            </p:cNvPr>
            <p:cNvSpPr>
              <a:spLocks noChangeArrowheads="1"/>
            </p:cNvSpPr>
            <p:nvPr/>
          </p:nvSpPr>
          <p:spPr bwMode="auto">
            <a:xfrm>
              <a:off x="247" y="3303"/>
              <a:ext cx="18" cy="20"/>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59" name="Rectangle 83">
              <a:extLst>
                <a:ext uri="{FF2B5EF4-FFF2-40B4-BE49-F238E27FC236}">
                  <a16:creationId xmlns:a16="http://schemas.microsoft.com/office/drawing/2014/main" id="{CC6BE932-B297-4C92-ABEE-F97A3444C78D}"/>
                </a:ext>
              </a:extLst>
            </p:cNvPr>
            <p:cNvSpPr>
              <a:spLocks noChangeArrowheads="1"/>
            </p:cNvSpPr>
            <p:nvPr/>
          </p:nvSpPr>
          <p:spPr bwMode="auto">
            <a:xfrm>
              <a:off x="39" y="3310"/>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60" name="Line 84">
              <a:extLst>
                <a:ext uri="{FF2B5EF4-FFF2-40B4-BE49-F238E27FC236}">
                  <a16:creationId xmlns:a16="http://schemas.microsoft.com/office/drawing/2014/main" id="{6C182CDB-46F2-4E98-BAE4-F5FCCD16F8B6}"/>
                </a:ext>
              </a:extLst>
            </p:cNvPr>
            <p:cNvSpPr>
              <a:spLocks noChangeShapeType="1"/>
            </p:cNvSpPr>
            <p:nvPr/>
          </p:nvSpPr>
          <p:spPr bwMode="auto">
            <a:xfrm flipV="1">
              <a:off x="555" y="2853"/>
              <a:ext cx="97" cy="367"/>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61" name="Line 85">
              <a:extLst>
                <a:ext uri="{FF2B5EF4-FFF2-40B4-BE49-F238E27FC236}">
                  <a16:creationId xmlns:a16="http://schemas.microsoft.com/office/drawing/2014/main" id="{CFBD2DC2-597F-4C17-B22A-F3A6B17558A2}"/>
                </a:ext>
              </a:extLst>
            </p:cNvPr>
            <p:cNvSpPr>
              <a:spLocks noChangeShapeType="1"/>
            </p:cNvSpPr>
            <p:nvPr/>
          </p:nvSpPr>
          <p:spPr bwMode="auto">
            <a:xfrm>
              <a:off x="763" y="2818"/>
              <a:ext cx="93" cy="9"/>
            </a:xfrm>
            <a:prstGeom prst="line">
              <a:avLst/>
            </a:prstGeom>
            <a:noFill/>
            <a:ln w="381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62" name="Line 86">
              <a:extLst>
                <a:ext uri="{FF2B5EF4-FFF2-40B4-BE49-F238E27FC236}">
                  <a16:creationId xmlns:a16="http://schemas.microsoft.com/office/drawing/2014/main" id="{7224FBB8-43E2-4819-8D64-21786D63DD53}"/>
                </a:ext>
              </a:extLst>
            </p:cNvPr>
            <p:cNvSpPr>
              <a:spLocks noChangeShapeType="1"/>
            </p:cNvSpPr>
            <p:nvPr/>
          </p:nvSpPr>
          <p:spPr bwMode="auto">
            <a:xfrm flipV="1">
              <a:off x="661" y="2808"/>
              <a:ext cx="93" cy="58"/>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63" name="Rectangle 87">
              <a:extLst>
                <a:ext uri="{FF2B5EF4-FFF2-40B4-BE49-F238E27FC236}">
                  <a16:creationId xmlns:a16="http://schemas.microsoft.com/office/drawing/2014/main" id="{637D2E0B-6B28-4557-AC9F-09C7059AEB04}"/>
                </a:ext>
              </a:extLst>
            </p:cNvPr>
            <p:cNvSpPr>
              <a:spLocks noChangeArrowheads="1"/>
            </p:cNvSpPr>
            <p:nvPr/>
          </p:nvSpPr>
          <p:spPr bwMode="auto">
            <a:xfrm>
              <a:off x="647" y="2859"/>
              <a:ext cx="17"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64" name="Rectangle 88">
              <a:extLst>
                <a:ext uri="{FF2B5EF4-FFF2-40B4-BE49-F238E27FC236}">
                  <a16:creationId xmlns:a16="http://schemas.microsoft.com/office/drawing/2014/main" id="{4A62159E-5815-4002-B4B7-EB65230D0023}"/>
                </a:ext>
              </a:extLst>
            </p:cNvPr>
            <p:cNvSpPr>
              <a:spLocks noChangeArrowheads="1"/>
            </p:cNvSpPr>
            <p:nvPr/>
          </p:nvSpPr>
          <p:spPr bwMode="auto">
            <a:xfrm>
              <a:off x="748" y="2810"/>
              <a:ext cx="18" cy="20"/>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65" name="Rectangle 89">
              <a:extLst>
                <a:ext uri="{FF2B5EF4-FFF2-40B4-BE49-F238E27FC236}">
                  <a16:creationId xmlns:a16="http://schemas.microsoft.com/office/drawing/2014/main" id="{DC4AB15E-9573-4E14-9B41-AE7FFD3BAC10}"/>
                </a:ext>
              </a:extLst>
            </p:cNvPr>
            <p:cNvSpPr>
              <a:spLocks noChangeArrowheads="1"/>
            </p:cNvSpPr>
            <p:nvPr/>
          </p:nvSpPr>
          <p:spPr bwMode="auto">
            <a:xfrm>
              <a:off x="847" y="2822"/>
              <a:ext cx="18" cy="21"/>
            </a:xfrm>
            <a:prstGeom prst="rect">
              <a:avLst/>
            </a:prstGeom>
            <a:solidFill>
              <a:schemeClr val="hlink"/>
            </a:solidFill>
            <a:ln w="571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66" name="Line 90">
              <a:extLst>
                <a:ext uri="{FF2B5EF4-FFF2-40B4-BE49-F238E27FC236}">
                  <a16:creationId xmlns:a16="http://schemas.microsoft.com/office/drawing/2014/main" id="{01423EFD-2BB5-43AB-A78B-AE2F0BF9A9CA}"/>
                </a:ext>
              </a:extLst>
            </p:cNvPr>
            <p:cNvSpPr>
              <a:spLocks noChangeShapeType="1"/>
            </p:cNvSpPr>
            <p:nvPr/>
          </p:nvSpPr>
          <p:spPr bwMode="auto">
            <a:xfrm>
              <a:off x="0" y="3002"/>
              <a:ext cx="1025" cy="0"/>
            </a:xfrm>
            <a:prstGeom prst="line">
              <a:avLst/>
            </a:prstGeom>
            <a:noFill/>
            <a:ln w="31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67" name="Rectangle 91">
              <a:extLst>
                <a:ext uri="{FF2B5EF4-FFF2-40B4-BE49-F238E27FC236}">
                  <a16:creationId xmlns:a16="http://schemas.microsoft.com/office/drawing/2014/main" id="{92042704-12D5-47F9-B346-142281701632}"/>
                </a:ext>
              </a:extLst>
            </p:cNvPr>
            <p:cNvSpPr>
              <a:spLocks noChangeArrowheads="1"/>
            </p:cNvSpPr>
            <p:nvPr/>
          </p:nvSpPr>
          <p:spPr bwMode="auto">
            <a:xfrm rot="-5400000">
              <a:off x="192" y="2488"/>
              <a:ext cx="648" cy="1023"/>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solidFill>
                  <a:srgbClr val="000000"/>
                </a:solidFill>
              </a:endParaRPr>
            </a:p>
          </p:txBody>
        </p:sp>
        <p:sp>
          <p:nvSpPr>
            <p:cNvPr id="86068" name="Text Box 92">
              <a:extLst>
                <a:ext uri="{FF2B5EF4-FFF2-40B4-BE49-F238E27FC236}">
                  <a16:creationId xmlns:a16="http://schemas.microsoft.com/office/drawing/2014/main" id="{1825B651-5147-4F28-B2EC-39AB7B2C5F91}"/>
                </a:ext>
              </a:extLst>
            </p:cNvPr>
            <p:cNvSpPr txBox="1">
              <a:spLocks noChangeArrowheads="1"/>
            </p:cNvSpPr>
            <p:nvPr/>
          </p:nvSpPr>
          <p:spPr bwMode="auto">
            <a:xfrm>
              <a:off x="579" y="3266"/>
              <a:ext cx="9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GB" altLang="en-US" sz="1000" b="1">
                <a:solidFill>
                  <a:srgbClr val="FF9900"/>
                </a:solidFill>
                <a:latin typeface="Arial" panose="020B0604020202020204" pitchFamily="34" charset="0"/>
              </a:endParaRPr>
            </a:p>
          </p:txBody>
        </p:sp>
        <p:sp>
          <p:nvSpPr>
            <p:cNvPr id="86069" name="Line 93">
              <a:extLst>
                <a:ext uri="{FF2B5EF4-FFF2-40B4-BE49-F238E27FC236}">
                  <a16:creationId xmlns:a16="http://schemas.microsoft.com/office/drawing/2014/main" id="{68076331-AF16-4BBB-B034-DA65B11BEFB7}"/>
                </a:ext>
              </a:extLst>
            </p:cNvPr>
            <p:cNvSpPr>
              <a:spLocks noChangeShapeType="1"/>
            </p:cNvSpPr>
            <p:nvPr/>
          </p:nvSpPr>
          <p:spPr bwMode="auto">
            <a:xfrm>
              <a:off x="917" y="2676"/>
              <a:ext cx="0" cy="642"/>
            </a:xfrm>
            <a:prstGeom prst="line">
              <a:avLst/>
            </a:prstGeom>
            <a:noFill/>
            <a:ln w="12700">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86024" name="Text Box 94">
            <a:extLst>
              <a:ext uri="{FF2B5EF4-FFF2-40B4-BE49-F238E27FC236}">
                <a16:creationId xmlns:a16="http://schemas.microsoft.com/office/drawing/2014/main" id="{C5C3E1D0-D5A6-43C7-A09E-DA513CB688B3}"/>
              </a:ext>
            </a:extLst>
          </p:cNvPr>
          <p:cNvSpPr txBox="1">
            <a:spLocks noChangeArrowheads="1"/>
          </p:cNvSpPr>
          <p:nvPr/>
        </p:nvSpPr>
        <p:spPr bwMode="auto">
          <a:xfrm>
            <a:off x="192088" y="242888"/>
            <a:ext cx="869315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nSpc>
                <a:spcPct val="80000"/>
              </a:lnSpc>
              <a:spcBef>
                <a:spcPct val="0"/>
              </a:spcBef>
              <a:buFontTx/>
              <a:buNone/>
            </a:pPr>
            <a:r>
              <a:rPr lang="en-GB" altLang="en-US" sz="4400" b="1">
                <a:solidFill>
                  <a:srgbClr val="003366"/>
                </a:solidFill>
                <a:latin typeface="Arial" panose="020B0604020202020204" pitchFamily="34" charset="0"/>
              </a:rPr>
              <a:t>Four Actions to create a Blue Ocean</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5474"/>
                                        </p:tgtEl>
                                        <p:attrNameLst>
                                          <p:attrName>style.visibility</p:attrName>
                                        </p:attrNameLst>
                                      </p:cBhvr>
                                      <p:to>
                                        <p:strVal val="visible"/>
                                      </p:to>
                                    </p:set>
                                    <p:anim calcmode="lin" valueType="num">
                                      <p:cBhvr additive="base">
                                        <p:cTn id="7" dur="500" fill="hold"/>
                                        <p:tgtEl>
                                          <p:spTgt spid="105474"/>
                                        </p:tgtEl>
                                        <p:attrNameLst>
                                          <p:attrName>ppt_x</p:attrName>
                                        </p:attrNameLst>
                                      </p:cBhvr>
                                      <p:tavLst>
                                        <p:tav tm="0">
                                          <p:val>
                                            <p:strVal val="0-#ppt_w/2"/>
                                          </p:val>
                                        </p:tav>
                                        <p:tav tm="100000">
                                          <p:val>
                                            <p:strVal val="#ppt_x"/>
                                          </p:val>
                                        </p:tav>
                                      </p:tavLst>
                                    </p:anim>
                                    <p:anim calcmode="lin" valueType="num">
                                      <p:cBhvr additive="base">
                                        <p:cTn id="8" dur="500" fill="hold"/>
                                        <p:tgtEl>
                                          <p:spTgt spid="1054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5481"/>
                                        </p:tgtEl>
                                        <p:attrNameLst>
                                          <p:attrName>style.visibility</p:attrName>
                                        </p:attrNameLst>
                                      </p:cBhvr>
                                      <p:to>
                                        <p:strVal val="visible"/>
                                      </p:to>
                                    </p:set>
                                    <p:anim calcmode="lin" valueType="num">
                                      <p:cBhvr additive="base">
                                        <p:cTn id="13" dur="500" fill="hold"/>
                                        <p:tgtEl>
                                          <p:spTgt spid="105481"/>
                                        </p:tgtEl>
                                        <p:attrNameLst>
                                          <p:attrName>ppt_x</p:attrName>
                                        </p:attrNameLst>
                                      </p:cBhvr>
                                      <p:tavLst>
                                        <p:tav tm="0">
                                          <p:val>
                                            <p:strVal val="#ppt_x"/>
                                          </p:val>
                                        </p:tav>
                                        <p:tav tm="100000">
                                          <p:val>
                                            <p:strVal val="#ppt_x"/>
                                          </p:val>
                                        </p:tav>
                                      </p:tavLst>
                                    </p:anim>
                                    <p:anim calcmode="lin" valueType="num">
                                      <p:cBhvr additive="base">
                                        <p:cTn id="14" dur="500" fill="hold"/>
                                        <p:tgtEl>
                                          <p:spTgt spid="10548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nodeType="clickEffect">
                                  <p:stCondLst>
                                    <p:cond delay="0"/>
                                  </p:stCondLst>
                                  <p:childTnLst>
                                    <p:set>
                                      <p:cBhvr>
                                        <p:cTn id="18" dur="1" fill="hold">
                                          <p:stCondLst>
                                            <p:cond delay="0"/>
                                          </p:stCondLst>
                                        </p:cTn>
                                        <p:tgtEl>
                                          <p:spTgt spid="105493"/>
                                        </p:tgtEl>
                                        <p:attrNameLst>
                                          <p:attrName>style.visibility</p:attrName>
                                        </p:attrNameLst>
                                      </p:cBhvr>
                                      <p:to>
                                        <p:strVal val="visible"/>
                                      </p:to>
                                    </p:set>
                                    <p:anim calcmode="lin" valueType="num">
                                      <p:cBhvr additive="base">
                                        <p:cTn id="19" dur="500" fill="hold"/>
                                        <p:tgtEl>
                                          <p:spTgt spid="105493"/>
                                        </p:tgtEl>
                                        <p:attrNameLst>
                                          <p:attrName>ppt_x</p:attrName>
                                        </p:attrNameLst>
                                      </p:cBhvr>
                                      <p:tavLst>
                                        <p:tav tm="0">
                                          <p:val>
                                            <p:strVal val="#ppt_x"/>
                                          </p:val>
                                        </p:tav>
                                        <p:tav tm="100000">
                                          <p:val>
                                            <p:strVal val="#ppt_x"/>
                                          </p:val>
                                        </p:tav>
                                      </p:tavLst>
                                    </p:anim>
                                    <p:anim calcmode="lin" valueType="num">
                                      <p:cBhvr additive="base">
                                        <p:cTn id="20" dur="500" fill="hold"/>
                                        <p:tgtEl>
                                          <p:spTgt spid="105493"/>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105487"/>
                                        </p:tgtEl>
                                        <p:attrNameLst>
                                          <p:attrName>style.visibility</p:attrName>
                                        </p:attrNameLst>
                                      </p:cBhvr>
                                      <p:to>
                                        <p:strVal val="visible"/>
                                      </p:to>
                                    </p:set>
                                    <p:anim calcmode="lin" valueType="num">
                                      <p:cBhvr additive="base">
                                        <p:cTn id="25" dur="500" fill="hold"/>
                                        <p:tgtEl>
                                          <p:spTgt spid="105487"/>
                                        </p:tgtEl>
                                        <p:attrNameLst>
                                          <p:attrName>ppt_x</p:attrName>
                                        </p:attrNameLst>
                                      </p:cBhvr>
                                      <p:tavLst>
                                        <p:tav tm="0">
                                          <p:val>
                                            <p:strVal val="1+#ppt_w/2"/>
                                          </p:val>
                                        </p:tav>
                                        <p:tav tm="100000">
                                          <p:val>
                                            <p:strVal val="#ppt_x"/>
                                          </p:val>
                                        </p:tav>
                                      </p:tavLst>
                                    </p:anim>
                                    <p:anim calcmode="lin" valueType="num">
                                      <p:cBhvr additive="base">
                                        <p:cTn id="26" dur="500" fill="hold"/>
                                        <p:tgtEl>
                                          <p:spTgt spid="1054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ED445BAF-5941-408C-B439-A7A6D08759C7}"/>
              </a:ext>
            </a:extLst>
          </p:cNvPr>
          <p:cNvSpPr>
            <a:spLocks noChangeArrowheads="1"/>
          </p:cNvSpPr>
          <p:nvPr/>
        </p:nvSpPr>
        <p:spPr bwMode="auto">
          <a:xfrm>
            <a:off x="457200" y="681038"/>
            <a:ext cx="8394700" cy="521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marL="287338" indent="-287338">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eaLnBrk="1" hangingPunct="1">
              <a:lnSpc>
                <a:spcPct val="120000"/>
              </a:lnSpc>
              <a:spcBef>
                <a:spcPct val="35000"/>
              </a:spcBef>
            </a:pPr>
            <a:endParaRPr lang="en-GB" altLang="en-US" sz="2400">
              <a:solidFill>
                <a:srgbClr val="000000"/>
              </a:solidFill>
            </a:endParaRPr>
          </a:p>
        </p:txBody>
      </p:sp>
      <p:sp>
        <p:nvSpPr>
          <p:cNvPr id="88067" name="Rectangle 3">
            <a:extLst>
              <a:ext uri="{FF2B5EF4-FFF2-40B4-BE49-F238E27FC236}">
                <a16:creationId xmlns:a16="http://schemas.microsoft.com/office/drawing/2014/main" id="{B5479F1D-1A1F-4E57-AD3A-DE7F19620067}"/>
              </a:ext>
            </a:extLst>
          </p:cNvPr>
          <p:cNvSpPr>
            <a:spLocks noGrp="1" noChangeArrowheads="1"/>
          </p:cNvSpPr>
          <p:nvPr>
            <p:ph type="title"/>
          </p:nvPr>
        </p:nvSpPr>
        <p:spPr>
          <a:xfrm>
            <a:off x="234950" y="354013"/>
            <a:ext cx="8909050" cy="1138237"/>
          </a:xfrm>
        </p:spPr>
        <p:txBody>
          <a:bodyPr/>
          <a:lstStyle/>
          <a:p>
            <a:pPr eaLnBrk="1" hangingPunct="1"/>
            <a:r>
              <a:rPr lang="en-GB" altLang="en-US" sz="4000" b="1">
                <a:latin typeface="Arial" panose="020B0604020202020204" pitchFamily="34" charset="0"/>
                <a:cs typeface="Arial" panose="020B0604020202020204" pitchFamily="34" charset="0"/>
              </a:rPr>
              <a:t>Read more</a:t>
            </a:r>
            <a:r>
              <a:rPr lang="en-GB" altLang="en-US" sz="4000">
                <a:latin typeface="Arial" panose="020B0604020202020204" pitchFamily="34" charset="0"/>
                <a:cs typeface="Arial" panose="020B0604020202020204" pitchFamily="34" charset="0"/>
              </a:rPr>
              <a:t>: </a:t>
            </a:r>
            <a:br>
              <a:rPr lang="en-GB" altLang="en-US" sz="4000">
                <a:latin typeface="Arial" panose="020B0604020202020204" pitchFamily="34" charset="0"/>
                <a:cs typeface="Arial" panose="020B0604020202020204" pitchFamily="34" charset="0"/>
              </a:rPr>
            </a:br>
            <a:r>
              <a:rPr lang="en-GB" altLang="en-US" sz="4000">
                <a:latin typeface="Arial" panose="020B0604020202020204" pitchFamily="34" charset="0"/>
                <a:cs typeface="Arial" panose="020B0604020202020204" pitchFamily="34" charset="0"/>
              </a:rPr>
              <a:t>The Book and the Authors</a:t>
            </a:r>
          </a:p>
        </p:txBody>
      </p:sp>
      <p:pic>
        <p:nvPicPr>
          <p:cNvPr id="88068" name="Picture 4" descr="th_BOScover_300dpi">
            <a:hlinkClick r:id="rId2"/>
            <a:extLst>
              <a:ext uri="{FF2B5EF4-FFF2-40B4-BE49-F238E27FC236}">
                <a16:creationId xmlns:a16="http://schemas.microsoft.com/office/drawing/2014/main" id="{5FCFE9E0-980F-4657-B7AB-F7D0BA0143C9}"/>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938213" y="2322513"/>
            <a:ext cx="1962150" cy="2778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00357" name="Group 5">
            <a:extLst>
              <a:ext uri="{FF2B5EF4-FFF2-40B4-BE49-F238E27FC236}">
                <a16:creationId xmlns:a16="http://schemas.microsoft.com/office/drawing/2014/main" id="{23F6132E-CCC4-4F42-9C20-4A94264BF414}"/>
              </a:ext>
            </a:extLst>
          </p:cNvPr>
          <p:cNvGrpSpPr>
            <a:grpSpLocks/>
          </p:cNvGrpSpPr>
          <p:nvPr/>
        </p:nvGrpSpPr>
        <p:grpSpPr bwMode="auto">
          <a:xfrm>
            <a:off x="3629025" y="2147888"/>
            <a:ext cx="4551363" cy="3792537"/>
            <a:chOff x="2286" y="1353"/>
            <a:chExt cx="2867" cy="2389"/>
          </a:xfrm>
        </p:grpSpPr>
        <p:grpSp>
          <p:nvGrpSpPr>
            <p:cNvPr id="88070" name="Group 6">
              <a:extLst>
                <a:ext uri="{FF2B5EF4-FFF2-40B4-BE49-F238E27FC236}">
                  <a16:creationId xmlns:a16="http://schemas.microsoft.com/office/drawing/2014/main" id="{7CEA8728-62D2-43BC-8826-83E9A3932A16}"/>
                </a:ext>
              </a:extLst>
            </p:cNvPr>
            <p:cNvGrpSpPr>
              <a:grpSpLocks/>
            </p:cNvGrpSpPr>
            <p:nvPr/>
          </p:nvGrpSpPr>
          <p:grpSpPr bwMode="auto">
            <a:xfrm>
              <a:off x="3873" y="1353"/>
              <a:ext cx="1280" cy="2389"/>
              <a:chOff x="3873" y="1353"/>
              <a:chExt cx="1280" cy="2389"/>
            </a:xfrm>
          </p:grpSpPr>
          <p:sp>
            <p:nvSpPr>
              <p:cNvPr id="88076" name="Text Box 7">
                <a:extLst>
                  <a:ext uri="{FF2B5EF4-FFF2-40B4-BE49-F238E27FC236}">
                    <a16:creationId xmlns:a16="http://schemas.microsoft.com/office/drawing/2014/main" id="{B61AF75A-49B5-488F-BC84-CBDC53C80CA0}"/>
                  </a:ext>
                </a:extLst>
              </p:cNvPr>
              <p:cNvSpPr txBox="1">
                <a:spLocks noChangeArrowheads="1"/>
              </p:cNvSpPr>
              <p:nvPr/>
            </p:nvSpPr>
            <p:spPr bwMode="auto">
              <a:xfrm>
                <a:off x="3873" y="3300"/>
                <a:ext cx="1231" cy="44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eaLnBrk="1" hangingPunct="1">
                  <a:spcBef>
                    <a:spcPct val="0"/>
                  </a:spcBef>
                  <a:buFontTx/>
                  <a:buNone/>
                </a:pPr>
                <a:r>
                  <a:rPr lang="en-GB" altLang="en-US" sz="2000" b="1">
                    <a:solidFill>
                      <a:srgbClr val="000066"/>
                    </a:solidFill>
                    <a:latin typeface="Arial" panose="020B0604020202020204" pitchFamily="34" charset="0"/>
                  </a:rPr>
                  <a:t>Prof Renee Mauborgne</a:t>
                </a:r>
                <a:endParaRPr lang="en-US" altLang="en-US" sz="2000" b="1">
                  <a:solidFill>
                    <a:srgbClr val="000066"/>
                  </a:solidFill>
                  <a:latin typeface="Arial" panose="020B0604020202020204" pitchFamily="34" charset="0"/>
                </a:endParaRPr>
              </a:p>
            </p:txBody>
          </p:sp>
          <p:grpSp>
            <p:nvGrpSpPr>
              <p:cNvPr id="88077" name="Group 8">
                <a:extLst>
                  <a:ext uri="{FF2B5EF4-FFF2-40B4-BE49-F238E27FC236}">
                    <a16:creationId xmlns:a16="http://schemas.microsoft.com/office/drawing/2014/main" id="{2F722F6C-B5EE-4917-81A7-8C802B02ABA7}"/>
                  </a:ext>
                </a:extLst>
              </p:cNvPr>
              <p:cNvGrpSpPr>
                <a:grpSpLocks/>
              </p:cNvGrpSpPr>
              <p:nvPr/>
            </p:nvGrpSpPr>
            <p:grpSpPr bwMode="auto">
              <a:xfrm>
                <a:off x="3899" y="1353"/>
                <a:ext cx="1254" cy="1848"/>
                <a:chOff x="3939" y="1317"/>
                <a:chExt cx="1254" cy="1848"/>
              </a:xfrm>
            </p:grpSpPr>
            <p:pic>
              <p:nvPicPr>
                <p:cNvPr id="88078" name="Picture 9" descr="th_Mauborgne1_RGB">
                  <a:extLst>
                    <a:ext uri="{FF2B5EF4-FFF2-40B4-BE49-F238E27FC236}">
                      <a16:creationId xmlns:a16="http://schemas.microsoft.com/office/drawing/2014/main" id="{0207BFE2-1CC7-4AB6-9228-B02F60132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9" y="1317"/>
                  <a:ext cx="1200" cy="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9" name="Rectangle 10">
                  <a:extLst>
                    <a:ext uri="{FF2B5EF4-FFF2-40B4-BE49-F238E27FC236}">
                      <a16:creationId xmlns:a16="http://schemas.microsoft.com/office/drawing/2014/main" id="{3AB86993-58B1-4622-B60C-75786F768EEF}"/>
                    </a:ext>
                  </a:extLst>
                </p:cNvPr>
                <p:cNvSpPr>
                  <a:spLocks noChangeArrowheads="1"/>
                </p:cNvSpPr>
                <p:nvPr/>
              </p:nvSpPr>
              <p:spPr bwMode="auto">
                <a:xfrm>
                  <a:off x="4519" y="2915"/>
                  <a:ext cx="67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eaLnBrk="1" hangingPunct="1">
                    <a:spcBef>
                      <a:spcPct val="0"/>
                    </a:spcBef>
                    <a:buFontTx/>
                    <a:buNone/>
                  </a:pPr>
                  <a:r>
                    <a:rPr lang="en-US" altLang="en-US" sz="800">
                      <a:solidFill>
                        <a:srgbClr val="FFFFFF"/>
                      </a:solidFill>
                      <a:latin typeface="Arial" panose="020B0604020202020204" pitchFamily="34" charset="0"/>
                    </a:rPr>
                    <a:t>© JOHN ABBOTT</a:t>
                  </a:r>
                  <a:r>
                    <a:rPr lang="en-US" altLang="en-US" sz="2000">
                      <a:solidFill>
                        <a:srgbClr val="FFFFFF"/>
                      </a:solidFill>
                      <a:latin typeface="Arial" panose="020B0604020202020204" pitchFamily="34" charset="0"/>
                    </a:rPr>
                    <a:t> </a:t>
                  </a:r>
                </a:p>
              </p:txBody>
            </p:sp>
          </p:grpSp>
        </p:grpSp>
        <p:grpSp>
          <p:nvGrpSpPr>
            <p:cNvPr id="88071" name="Group 11">
              <a:extLst>
                <a:ext uri="{FF2B5EF4-FFF2-40B4-BE49-F238E27FC236}">
                  <a16:creationId xmlns:a16="http://schemas.microsoft.com/office/drawing/2014/main" id="{F4AC068D-C23C-426C-904D-7B772D7B167B}"/>
                </a:ext>
              </a:extLst>
            </p:cNvPr>
            <p:cNvGrpSpPr>
              <a:grpSpLocks/>
            </p:cNvGrpSpPr>
            <p:nvPr/>
          </p:nvGrpSpPr>
          <p:grpSpPr bwMode="auto">
            <a:xfrm>
              <a:off x="2286" y="1362"/>
              <a:ext cx="1237" cy="2188"/>
              <a:chOff x="2286" y="1362"/>
              <a:chExt cx="1237" cy="2188"/>
            </a:xfrm>
          </p:grpSpPr>
          <p:sp>
            <p:nvSpPr>
              <p:cNvPr id="88072" name="Text Box 12">
                <a:extLst>
                  <a:ext uri="{FF2B5EF4-FFF2-40B4-BE49-F238E27FC236}">
                    <a16:creationId xmlns:a16="http://schemas.microsoft.com/office/drawing/2014/main" id="{4D5A0866-EAB8-468F-97F1-94B8599692A0}"/>
                  </a:ext>
                </a:extLst>
              </p:cNvPr>
              <p:cNvSpPr txBox="1">
                <a:spLocks noChangeArrowheads="1"/>
              </p:cNvSpPr>
              <p:nvPr/>
            </p:nvSpPr>
            <p:spPr bwMode="auto">
              <a:xfrm>
                <a:off x="2286" y="3300"/>
                <a:ext cx="1227" cy="25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eaLnBrk="1" hangingPunct="1">
                  <a:spcBef>
                    <a:spcPct val="0"/>
                  </a:spcBef>
                  <a:buFontTx/>
                  <a:buNone/>
                </a:pPr>
                <a:r>
                  <a:rPr lang="en-GB" altLang="en-US" sz="2000" b="1">
                    <a:solidFill>
                      <a:srgbClr val="000066"/>
                    </a:solidFill>
                    <a:latin typeface="Arial" panose="020B0604020202020204" pitchFamily="34" charset="0"/>
                  </a:rPr>
                  <a:t>Prof Chan Kim</a:t>
                </a:r>
                <a:endParaRPr lang="en-US" altLang="en-US" sz="2000" b="1">
                  <a:solidFill>
                    <a:srgbClr val="000066"/>
                  </a:solidFill>
                  <a:latin typeface="Arial" panose="020B0604020202020204" pitchFamily="34" charset="0"/>
                </a:endParaRPr>
              </a:p>
            </p:txBody>
          </p:sp>
          <p:grpSp>
            <p:nvGrpSpPr>
              <p:cNvPr id="88073" name="Group 13">
                <a:extLst>
                  <a:ext uri="{FF2B5EF4-FFF2-40B4-BE49-F238E27FC236}">
                    <a16:creationId xmlns:a16="http://schemas.microsoft.com/office/drawing/2014/main" id="{972F4F4D-4701-41DF-8FA6-4786D5858B90}"/>
                  </a:ext>
                </a:extLst>
              </p:cNvPr>
              <p:cNvGrpSpPr>
                <a:grpSpLocks/>
              </p:cNvGrpSpPr>
              <p:nvPr/>
            </p:nvGrpSpPr>
            <p:grpSpPr bwMode="auto">
              <a:xfrm>
                <a:off x="2288" y="1362"/>
                <a:ext cx="1235" cy="1848"/>
                <a:chOff x="2450" y="1317"/>
                <a:chExt cx="1235" cy="1848"/>
              </a:xfrm>
            </p:grpSpPr>
            <p:pic>
              <p:nvPicPr>
                <p:cNvPr id="88074" name="Picture 14" descr="th_Kim1_RGB">
                  <a:extLst>
                    <a:ext uri="{FF2B5EF4-FFF2-40B4-BE49-F238E27FC236}">
                      <a16:creationId xmlns:a16="http://schemas.microsoft.com/office/drawing/2014/main" id="{C2703451-A4F7-4B23-92A1-6DA5EFE440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0" y="1317"/>
                  <a:ext cx="1190" cy="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5" name="Rectangle 15">
                  <a:extLst>
                    <a:ext uri="{FF2B5EF4-FFF2-40B4-BE49-F238E27FC236}">
                      <a16:creationId xmlns:a16="http://schemas.microsoft.com/office/drawing/2014/main" id="{D9B76DC7-CA87-44A6-9A80-35BE469F81E4}"/>
                    </a:ext>
                  </a:extLst>
                </p:cNvPr>
                <p:cNvSpPr>
                  <a:spLocks noChangeArrowheads="1"/>
                </p:cNvSpPr>
                <p:nvPr/>
              </p:nvSpPr>
              <p:spPr bwMode="auto">
                <a:xfrm>
                  <a:off x="3011" y="2915"/>
                  <a:ext cx="67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eaLnBrk="1" hangingPunct="1">
                    <a:spcBef>
                      <a:spcPct val="0"/>
                    </a:spcBef>
                    <a:buFontTx/>
                    <a:buNone/>
                  </a:pPr>
                  <a:r>
                    <a:rPr lang="en-US" altLang="en-US" sz="800">
                      <a:solidFill>
                        <a:srgbClr val="FFFFFF"/>
                      </a:solidFill>
                      <a:latin typeface="Arial" panose="020B0604020202020204" pitchFamily="34" charset="0"/>
                    </a:rPr>
                    <a:t>© JOHN ABBOTT</a:t>
                  </a:r>
                  <a:r>
                    <a:rPr lang="en-US" altLang="en-US" sz="2000">
                      <a:solidFill>
                        <a:srgbClr val="FFFFFF"/>
                      </a:solidFill>
                      <a:latin typeface="Arial" panose="020B0604020202020204" pitchFamily="34" charset="0"/>
                    </a:rPr>
                    <a:t> </a:t>
                  </a:r>
                </a:p>
              </p:txBody>
            </p:sp>
          </p:grpSp>
        </p:gr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wipe(up)">
                                      <p:cBhvr>
                                        <p:cTn id="7" dur="1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Box 4">
            <a:extLst>
              <a:ext uri="{FF2B5EF4-FFF2-40B4-BE49-F238E27FC236}">
                <a16:creationId xmlns:a16="http://schemas.microsoft.com/office/drawing/2014/main" id="{9EE43DF1-529C-4167-B5FF-111FDED46C02}"/>
              </a:ext>
            </a:extLst>
          </p:cNvPr>
          <p:cNvSpPr txBox="1">
            <a:spLocks noChangeArrowheads="1"/>
          </p:cNvSpPr>
          <p:nvPr/>
        </p:nvSpPr>
        <p:spPr bwMode="auto">
          <a:xfrm>
            <a:off x="152400" y="4648200"/>
            <a:ext cx="38862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ANALYSIS OF DISTRIBUTION &amp; SUPPLIERS</a:t>
            </a:r>
            <a:endParaRPr lang="en-ZA" altLang="en-US" sz="2000">
              <a:solidFill>
                <a:srgbClr val="FFFFFF"/>
              </a:solidFill>
              <a:latin typeface="Arial" panose="020B0604020202020204" pitchFamily="34" charset="0"/>
              <a:cs typeface="Arial" panose="020B0604020202020204" pitchFamily="34" charset="0"/>
            </a:endParaRPr>
          </a:p>
        </p:txBody>
      </p:sp>
      <p:sp>
        <p:nvSpPr>
          <p:cNvPr id="89091" name="TextBox 5">
            <a:extLst>
              <a:ext uri="{FF2B5EF4-FFF2-40B4-BE49-F238E27FC236}">
                <a16:creationId xmlns:a16="http://schemas.microsoft.com/office/drawing/2014/main" id="{79CB416E-5154-46C1-B0D9-20C6BBD5770F}"/>
              </a:ext>
            </a:extLst>
          </p:cNvPr>
          <p:cNvSpPr txBox="1">
            <a:spLocks noChangeArrowheads="1"/>
          </p:cNvSpPr>
          <p:nvPr/>
        </p:nvSpPr>
        <p:spPr bwMode="auto">
          <a:xfrm>
            <a:off x="609600" y="21907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INTERNAL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89092" name="TextBox 6">
            <a:extLst>
              <a:ext uri="{FF2B5EF4-FFF2-40B4-BE49-F238E27FC236}">
                <a16:creationId xmlns:a16="http://schemas.microsoft.com/office/drawing/2014/main" id="{9D77EC84-CAF7-4687-9089-AEB596D7BE0D}"/>
              </a:ext>
            </a:extLst>
          </p:cNvPr>
          <p:cNvSpPr txBox="1">
            <a:spLocks noChangeArrowheads="1"/>
          </p:cNvSpPr>
          <p:nvPr/>
        </p:nvSpPr>
        <p:spPr bwMode="auto">
          <a:xfrm>
            <a:off x="609600" y="28194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CUSTOMER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89093" name="TextBox 7">
            <a:extLst>
              <a:ext uri="{FF2B5EF4-FFF2-40B4-BE49-F238E27FC236}">
                <a16:creationId xmlns:a16="http://schemas.microsoft.com/office/drawing/2014/main" id="{181EC56C-4F9F-4507-8927-FD8ABA54CFB4}"/>
              </a:ext>
            </a:extLst>
          </p:cNvPr>
          <p:cNvSpPr txBox="1">
            <a:spLocks noChangeArrowheads="1"/>
          </p:cNvSpPr>
          <p:nvPr/>
        </p:nvSpPr>
        <p:spPr bwMode="auto">
          <a:xfrm>
            <a:off x="609600" y="34290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INDUSTRY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89094" name="TextBox 8">
            <a:extLst>
              <a:ext uri="{FF2B5EF4-FFF2-40B4-BE49-F238E27FC236}">
                <a16:creationId xmlns:a16="http://schemas.microsoft.com/office/drawing/2014/main" id="{0A27678B-FF56-4CDC-8939-C0F69A9FDE13}"/>
              </a:ext>
            </a:extLst>
          </p:cNvPr>
          <p:cNvSpPr txBox="1">
            <a:spLocks noChangeArrowheads="1"/>
          </p:cNvSpPr>
          <p:nvPr/>
        </p:nvSpPr>
        <p:spPr bwMode="auto">
          <a:xfrm>
            <a:off x="304800" y="4038600"/>
            <a:ext cx="35052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COMPETITOR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623A68D-2B60-4523-8F66-7CB6CE9675B3}"/>
              </a:ext>
            </a:extLst>
          </p:cNvPr>
          <p:cNvSpPr txBox="1"/>
          <p:nvPr/>
        </p:nvSpPr>
        <p:spPr>
          <a:xfrm>
            <a:off x="0" y="1457325"/>
            <a:ext cx="4495800" cy="523875"/>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1. SITUATION  ANALYSIS</a:t>
            </a:r>
            <a:endParaRPr lang="en-ZA" dirty="0">
              <a:solidFill>
                <a:srgbClr val="000000"/>
              </a:solidFill>
              <a:latin typeface="Arial" pitchFamily="34" charset="0"/>
              <a:cs typeface="Arial" pitchFamily="34" charset="0"/>
            </a:endParaRPr>
          </a:p>
        </p:txBody>
      </p:sp>
      <p:sp>
        <p:nvSpPr>
          <p:cNvPr id="9" name="TextBox 8">
            <a:extLst>
              <a:ext uri="{FF2B5EF4-FFF2-40B4-BE49-F238E27FC236}">
                <a16:creationId xmlns:a16="http://schemas.microsoft.com/office/drawing/2014/main" id="{4BF1D8A9-3616-4449-9044-AA87DEFC5F63}"/>
              </a:ext>
            </a:extLst>
          </p:cNvPr>
          <p:cNvSpPr txBox="1"/>
          <p:nvPr/>
        </p:nvSpPr>
        <p:spPr>
          <a:xfrm>
            <a:off x="4800600" y="1219200"/>
            <a:ext cx="3810000" cy="954088"/>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2. FROM ANALYSIS TO STRATEGY</a:t>
            </a:r>
            <a:endParaRPr lang="en-ZA" dirty="0">
              <a:solidFill>
                <a:srgbClr val="000000"/>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A3572578-EE6B-4639-A845-53F6F1F7FC7D}"/>
              </a:ext>
            </a:extLst>
          </p:cNvPr>
          <p:cNvSpPr txBox="1"/>
          <p:nvPr/>
        </p:nvSpPr>
        <p:spPr>
          <a:xfrm>
            <a:off x="4876800" y="4572000"/>
            <a:ext cx="3810000" cy="954088"/>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3. IMPLEMENTATION &amp; CONTROL</a:t>
            </a:r>
            <a:endParaRPr lang="en-ZA" dirty="0">
              <a:solidFill>
                <a:srgbClr val="000000"/>
              </a:solidFill>
              <a:latin typeface="Arial" pitchFamily="34" charset="0"/>
              <a:cs typeface="Arial" pitchFamily="34" charset="0"/>
            </a:endParaRPr>
          </a:p>
        </p:txBody>
      </p:sp>
      <p:sp>
        <p:nvSpPr>
          <p:cNvPr id="89098" name="TextBox 12">
            <a:extLst>
              <a:ext uri="{FF2B5EF4-FFF2-40B4-BE49-F238E27FC236}">
                <a16:creationId xmlns:a16="http://schemas.microsoft.com/office/drawing/2014/main" id="{F51CA41E-7A47-487A-8C28-4E83B6035573}"/>
              </a:ext>
            </a:extLst>
          </p:cNvPr>
          <p:cNvSpPr txBox="1">
            <a:spLocks noChangeArrowheads="1"/>
          </p:cNvSpPr>
          <p:nvPr/>
        </p:nvSpPr>
        <p:spPr bwMode="auto">
          <a:xfrm>
            <a:off x="5181600" y="28765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SWOT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89099" name="TextBox 13">
            <a:extLst>
              <a:ext uri="{FF2B5EF4-FFF2-40B4-BE49-F238E27FC236}">
                <a16:creationId xmlns:a16="http://schemas.microsoft.com/office/drawing/2014/main" id="{634123B0-DB51-49E3-B685-7C67840EC7F8}"/>
              </a:ext>
            </a:extLst>
          </p:cNvPr>
          <p:cNvSpPr txBox="1">
            <a:spLocks noChangeArrowheads="1"/>
          </p:cNvSpPr>
          <p:nvPr/>
        </p:nvSpPr>
        <p:spPr bwMode="auto">
          <a:xfrm>
            <a:off x="5181600" y="23431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FORECASTING</a:t>
            </a:r>
            <a:endParaRPr lang="en-ZA" altLang="en-US" sz="2000">
              <a:solidFill>
                <a:srgbClr val="FFFFFF"/>
              </a:solidFill>
              <a:latin typeface="Arial" panose="020B0604020202020204" pitchFamily="34" charset="0"/>
              <a:cs typeface="Arial" panose="020B0604020202020204" pitchFamily="34" charset="0"/>
            </a:endParaRPr>
          </a:p>
        </p:txBody>
      </p:sp>
      <p:sp>
        <p:nvSpPr>
          <p:cNvPr id="89100" name="TextBox 14">
            <a:extLst>
              <a:ext uri="{FF2B5EF4-FFF2-40B4-BE49-F238E27FC236}">
                <a16:creationId xmlns:a16="http://schemas.microsoft.com/office/drawing/2014/main" id="{8A1B291C-2033-402D-AFCD-C8AC559F7E79}"/>
              </a:ext>
            </a:extLst>
          </p:cNvPr>
          <p:cNvSpPr txBox="1">
            <a:spLocks noChangeArrowheads="1"/>
          </p:cNvSpPr>
          <p:nvPr/>
        </p:nvSpPr>
        <p:spPr bwMode="auto">
          <a:xfrm>
            <a:off x="5181600" y="3482975"/>
            <a:ext cx="32766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CORPORATE &amp; MARKING  STRATEGIES</a:t>
            </a:r>
            <a:endParaRPr lang="en-ZA" altLang="en-US" sz="2000">
              <a:solidFill>
                <a:srgbClr val="FFFFFF"/>
              </a:solidFill>
              <a:latin typeface="Arial" panose="020B0604020202020204" pitchFamily="34" charset="0"/>
              <a:cs typeface="Arial" panose="020B0604020202020204" pitchFamily="34" charset="0"/>
            </a:endParaRPr>
          </a:p>
        </p:txBody>
      </p:sp>
      <p:sp>
        <p:nvSpPr>
          <p:cNvPr id="89101" name="Rectangle 4">
            <a:extLst>
              <a:ext uri="{FF2B5EF4-FFF2-40B4-BE49-F238E27FC236}">
                <a16:creationId xmlns:a16="http://schemas.microsoft.com/office/drawing/2014/main" id="{DD9702D8-9BB8-41ED-8EE4-8FE0D6BC496B}"/>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89102" name="Text Box 3">
            <a:extLst>
              <a:ext uri="{FF2B5EF4-FFF2-40B4-BE49-F238E27FC236}">
                <a16:creationId xmlns:a16="http://schemas.microsoft.com/office/drawing/2014/main" id="{8685F955-26DE-47F0-8662-360786FB29F0}"/>
              </a:ext>
            </a:extLst>
          </p:cNvPr>
          <p:cNvSpPr txBox="1">
            <a:spLocks noChangeArrowheads="1"/>
          </p:cNvSpPr>
          <p:nvPr/>
        </p:nvSpPr>
        <p:spPr bwMode="auto">
          <a:xfrm>
            <a:off x="304800" y="152400"/>
            <a:ext cx="8839200" cy="534988"/>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b="1">
                <a:solidFill>
                  <a:srgbClr val="FFFFFF"/>
                </a:solidFill>
                <a:latin typeface="Arial" panose="020B0604020202020204" pitchFamily="34" charset="0"/>
                <a:cs typeface="Arial" panose="020B0604020202020204" pitchFamily="34" charset="0"/>
              </a:rPr>
              <a:t>STRATEGY – ELEMENTS FOR SUCCESS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Box 4">
            <a:extLst>
              <a:ext uri="{FF2B5EF4-FFF2-40B4-BE49-F238E27FC236}">
                <a16:creationId xmlns:a16="http://schemas.microsoft.com/office/drawing/2014/main" id="{9B153F22-3A3A-495B-A9FE-01CD81CA11DF}"/>
              </a:ext>
            </a:extLst>
          </p:cNvPr>
          <p:cNvSpPr txBox="1">
            <a:spLocks noChangeArrowheads="1"/>
          </p:cNvSpPr>
          <p:nvPr/>
        </p:nvSpPr>
        <p:spPr bwMode="auto">
          <a:xfrm>
            <a:off x="152400" y="5221288"/>
            <a:ext cx="38862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ANALYSIS OF DISTRIBUTION &amp; SUPPLIERS</a:t>
            </a:r>
            <a:endParaRPr lang="en-ZA" altLang="en-US" sz="2000">
              <a:solidFill>
                <a:srgbClr val="FFFFFF"/>
              </a:solidFill>
              <a:latin typeface="Arial" panose="020B0604020202020204" pitchFamily="34" charset="0"/>
              <a:cs typeface="Arial" panose="020B0604020202020204" pitchFamily="34" charset="0"/>
            </a:endParaRPr>
          </a:p>
        </p:txBody>
      </p:sp>
      <p:sp>
        <p:nvSpPr>
          <p:cNvPr id="90115" name="TextBox 5">
            <a:extLst>
              <a:ext uri="{FF2B5EF4-FFF2-40B4-BE49-F238E27FC236}">
                <a16:creationId xmlns:a16="http://schemas.microsoft.com/office/drawing/2014/main" id="{98F950E8-B76D-42FB-8172-5A73F644CE1E}"/>
              </a:ext>
            </a:extLst>
          </p:cNvPr>
          <p:cNvSpPr txBox="1">
            <a:spLocks noChangeArrowheads="1"/>
          </p:cNvSpPr>
          <p:nvPr/>
        </p:nvSpPr>
        <p:spPr bwMode="auto">
          <a:xfrm>
            <a:off x="609600" y="16002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INTERNAL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90116" name="TextBox 6">
            <a:extLst>
              <a:ext uri="{FF2B5EF4-FFF2-40B4-BE49-F238E27FC236}">
                <a16:creationId xmlns:a16="http://schemas.microsoft.com/office/drawing/2014/main" id="{A070067E-8987-47A9-8178-DD49363E3F7F}"/>
              </a:ext>
            </a:extLst>
          </p:cNvPr>
          <p:cNvSpPr txBox="1">
            <a:spLocks noChangeArrowheads="1"/>
          </p:cNvSpPr>
          <p:nvPr/>
        </p:nvSpPr>
        <p:spPr bwMode="auto">
          <a:xfrm>
            <a:off x="609600" y="25717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CUSTOMER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90117" name="TextBox 7">
            <a:extLst>
              <a:ext uri="{FF2B5EF4-FFF2-40B4-BE49-F238E27FC236}">
                <a16:creationId xmlns:a16="http://schemas.microsoft.com/office/drawing/2014/main" id="{8CC1A21C-B323-4E19-93D3-52C53159C8A1}"/>
              </a:ext>
            </a:extLst>
          </p:cNvPr>
          <p:cNvSpPr txBox="1">
            <a:spLocks noChangeArrowheads="1"/>
          </p:cNvSpPr>
          <p:nvPr/>
        </p:nvSpPr>
        <p:spPr bwMode="auto">
          <a:xfrm>
            <a:off x="609600" y="34290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INDUSTRY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90118" name="TextBox 8">
            <a:extLst>
              <a:ext uri="{FF2B5EF4-FFF2-40B4-BE49-F238E27FC236}">
                <a16:creationId xmlns:a16="http://schemas.microsoft.com/office/drawing/2014/main" id="{735E58D8-43AE-443A-9A44-83B7B2F435C5}"/>
              </a:ext>
            </a:extLst>
          </p:cNvPr>
          <p:cNvSpPr txBox="1">
            <a:spLocks noChangeArrowheads="1"/>
          </p:cNvSpPr>
          <p:nvPr/>
        </p:nvSpPr>
        <p:spPr bwMode="auto">
          <a:xfrm>
            <a:off x="304800" y="4314825"/>
            <a:ext cx="35052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COMPETITOR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90119" name="Rectangle 4">
            <a:extLst>
              <a:ext uri="{FF2B5EF4-FFF2-40B4-BE49-F238E27FC236}">
                <a16:creationId xmlns:a16="http://schemas.microsoft.com/office/drawing/2014/main" id="{EA00A87B-F243-4399-8020-12A9D3F59697}"/>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90120" name="Text Box 3">
            <a:extLst>
              <a:ext uri="{FF2B5EF4-FFF2-40B4-BE49-F238E27FC236}">
                <a16:creationId xmlns:a16="http://schemas.microsoft.com/office/drawing/2014/main" id="{15407EE3-B28F-44D2-ACC9-BAF33D678E51}"/>
              </a:ext>
            </a:extLst>
          </p:cNvPr>
          <p:cNvSpPr txBox="1">
            <a:spLocks noChangeArrowheads="1"/>
          </p:cNvSpPr>
          <p:nvPr/>
        </p:nvSpPr>
        <p:spPr bwMode="auto">
          <a:xfrm>
            <a:off x="304800" y="152400"/>
            <a:ext cx="8839200" cy="64135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sz="4000" b="1">
                <a:solidFill>
                  <a:srgbClr val="FFFF00"/>
                </a:solidFill>
                <a:latin typeface="Arial" panose="020B0604020202020204" pitchFamily="34" charset="0"/>
                <a:cs typeface="Arial" panose="020B0604020202020204" pitchFamily="34" charset="0"/>
              </a:rPr>
              <a:t>1. SITUATION ANALYSIS</a:t>
            </a:r>
          </a:p>
        </p:txBody>
      </p:sp>
      <p:sp>
        <p:nvSpPr>
          <p:cNvPr id="17" name="TextBox 5">
            <a:extLst>
              <a:ext uri="{FF2B5EF4-FFF2-40B4-BE49-F238E27FC236}">
                <a16:creationId xmlns:a16="http://schemas.microsoft.com/office/drawing/2014/main" id="{2C0BA9E6-6F9F-4346-ACCC-68C2FD8A39EA}"/>
              </a:ext>
            </a:extLst>
          </p:cNvPr>
          <p:cNvSpPr txBox="1">
            <a:spLocks noChangeArrowheads="1"/>
          </p:cNvSpPr>
          <p:nvPr/>
        </p:nvSpPr>
        <p:spPr bwMode="auto">
          <a:xfrm>
            <a:off x="5072063" y="1476375"/>
            <a:ext cx="2971800" cy="523875"/>
          </a:xfrm>
          <a:prstGeom prst="rect">
            <a:avLst/>
          </a:prstGeom>
          <a:solidFill>
            <a:schemeClr val="accent2">
              <a:lumMod val="75000"/>
            </a:schemeClr>
          </a:solidFill>
          <a:ln w="9525">
            <a:solidFill>
              <a:schemeClr val="bg1"/>
            </a:solidFill>
            <a:miter lim="800000"/>
            <a:headEnd/>
            <a:tailEnd/>
          </a:ln>
        </p:spPr>
        <p:txBody>
          <a:bodyPr>
            <a:spAutoFit/>
          </a:bodyPr>
          <a:lstStyle/>
          <a:p>
            <a:pPr algn="ctr">
              <a:defRPr/>
            </a:pPr>
            <a:r>
              <a:rPr lang="en-US" sz="1400" dirty="0">
                <a:solidFill>
                  <a:srgbClr val="00FF00"/>
                </a:solidFill>
                <a:latin typeface="Arial" pitchFamily="34" charset="0"/>
                <a:cs typeface="Arial" pitchFamily="34" charset="0"/>
              </a:rPr>
              <a:t>STRENGTHS</a:t>
            </a:r>
          </a:p>
          <a:p>
            <a:pPr algn="ctr">
              <a:defRPr/>
            </a:pPr>
            <a:r>
              <a:rPr lang="en-US" sz="1400" dirty="0">
                <a:solidFill>
                  <a:srgbClr val="00FF00"/>
                </a:solidFill>
                <a:latin typeface="Arial" pitchFamily="34" charset="0"/>
                <a:cs typeface="Arial" pitchFamily="34" charset="0"/>
              </a:rPr>
              <a:t>WEAKNESSES</a:t>
            </a:r>
            <a:endParaRPr lang="en-ZA" sz="1400" dirty="0">
              <a:solidFill>
                <a:srgbClr val="00FF00"/>
              </a:solidFill>
              <a:latin typeface="Arial" pitchFamily="34" charset="0"/>
              <a:cs typeface="Arial" pitchFamily="34" charset="0"/>
            </a:endParaRPr>
          </a:p>
        </p:txBody>
      </p:sp>
      <p:sp>
        <p:nvSpPr>
          <p:cNvPr id="18" name="TextBox 5">
            <a:extLst>
              <a:ext uri="{FF2B5EF4-FFF2-40B4-BE49-F238E27FC236}">
                <a16:creationId xmlns:a16="http://schemas.microsoft.com/office/drawing/2014/main" id="{9B5F13AA-5619-4EE6-BD40-6A2D1FC5AA74}"/>
              </a:ext>
            </a:extLst>
          </p:cNvPr>
          <p:cNvSpPr txBox="1">
            <a:spLocks noChangeArrowheads="1"/>
          </p:cNvSpPr>
          <p:nvPr/>
        </p:nvSpPr>
        <p:spPr bwMode="auto">
          <a:xfrm>
            <a:off x="5072063" y="3357563"/>
            <a:ext cx="2971800" cy="738187"/>
          </a:xfrm>
          <a:prstGeom prst="rect">
            <a:avLst/>
          </a:prstGeom>
          <a:solidFill>
            <a:schemeClr val="accent1">
              <a:lumMod val="50000"/>
            </a:schemeClr>
          </a:solidFill>
          <a:ln w="9525">
            <a:solidFill>
              <a:schemeClr val="bg1"/>
            </a:solidFill>
            <a:miter lim="800000"/>
            <a:headEnd/>
            <a:tailEnd/>
          </a:ln>
        </p:spPr>
        <p:txBody>
          <a:bodyPr>
            <a:spAutoFit/>
          </a:bodyPr>
          <a:lstStyle/>
          <a:p>
            <a:pPr algn="ctr">
              <a:defRPr/>
            </a:pPr>
            <a:r>
              <a:rPr lang="en-US" sz="1400" dirty="0">
                <a:solidFill>
                  <a:srgbClr val="00B0F0"/>
                </a:solidFill>
                <a:latin typeface="Arial" pitchFamily="34" charset="0"/>
                <a:cs typeface="Arial" pitchFamily="34" charset="0"/>
              </a:rPr>
              <a:t>PORTER 5 FORCES MODEL</a:t>
            </a:r>
          </a:p>
          <a:p>
            <a:pPr algn="ctr">
              <a:defRPr/>
            </a:pPr>
            <a:r>
              <a:rPr lang="en-US" sz="1400" dirty="0">
                <a:solidFill>
                  <a:srgbClr val="00B0F0"/>
                </a:solidFill>
                <a:latin typeface="Arial" pitchFamily="34" charset="0"/>
                <a:cs typeface="Arial" pitchFamily="34" charset="0"/>
              </a:rPr>
              <a:t>INDUSTRY LIFE CYCLE</a:t>
            </a:r>
          </a:p>
          <a:p>
            <a:pPr algn="ctr">
              <a:defRPr/>
            </a:pPr>
            <a:r>
              <a:rPr lang="en-US" sz="1400" dirty="0">
                <a:solidFill>
                  <a:srgbClr val="00B0F0"/>
                </a:solidFill>
                <a:latin typeface="Arial" pitchFamily="34" charset="0"/>
                <a:cs typeface="Arial" pitchFamily="34" charset="0"/>
              </a:rPr>
              <a:t>PRODUCT LIFE-CYCLE</a:t>
            </a:r>
            <a:endParaRPr lang="en-ZA" sz="1400" dirty="0">
              <a:solidFill>
                <a:srgbClr val="00B0F0"/>
              </a:solidFill>
              <a:latin typeface="Arial" pitchFamily="34" charset="0"/>
              <a:cs typeface="Arial" pitchFamily="34" charset="0"/>
            </a:endParaRPr>
          </a:p>
        </p:txBody>
      </p:sp>
      <p:sp>
        <p:nvSpPr>
          <p:cNvPr id="19" name="TextBox 5">
            <a:extLst>
              <a:ext uri="{FF2B5EF4-FFF2-40B4-BE49-F238E27FC236}">
                <a16:creationId xmlns:a16="http://schemas.microsoft.com/office/drawing/2014/main" id="{5DCCC93F-9F6E-460E-8586-EA7627B15FFD}"/>
              </a:ext>
            </a:extLst>
          </p:cNvPr>
          <p:cNvSpPr txBox="1">
            <a:spLocks noChangeArrowheads="1"/>
          </p:cNvSpPr>
          <p:nvPr/>
        </p:nvSpPr>
        <p:spPr bwMode="auto">
          <a:xfrm>
            <a:off x="5072063" y="4403725"/>
            <a:ext cx="2971800" cy="954088"/>
          </a:xfrm>
          <a:prstGeom prst="rect">
            <a:avLst/>
          </a:prstGeom>
          <a:solidFill>
            <a:schemeClr val="accent2">
              <a:lumMod val="40000"/>
              <a:lumOff val="60000"/>
            </a:schemeClr>
          </a:solidFill>
          <a:ln w="9525">
            <a:solidFill>
              <a:schemeClr val="bg1"/>
            </a:solidFill>
            <a:miter lim="800000"/>
            <a:headEnd/>
            <a:tailEnd/>
          </a:ln>
        </p:spPr>
        <p:txBody>
          <a:bodyPr>
            <a:spAutoFit/>
          </a:bodyPr>
          <a:lstStyle/>
          <a:p>
            <a:pPr algn="ctr">
              <a:defRPr/>
            </a:pPr>
            <a:r>
              <a:rPr lang="en-US" sz="1400" dirty="0">
                <a:solidFill>
                  <a:srgbClr val="C00000"/>
                </a:solidFill>
                <a:latin typeface="Arial" pitchFamily="34" charset="0"/>
                <a:cs typeface="Arial" pitchFamily="34" charset="0"/>
              </a:rPr>
              <a:t>OPPORTUNITIES</a:t>
            </a:r>
          </a:p>
          <a:p>
            <a:pPr algn="ctr">
              <a:defRPr/>
            </a:pPr>
            <a:r>
              <a:rPr lang="en-US" sz="1400" dirty="0">
                <a:solidFill>
                  <a:srgbClr val="C00000"/>
                </a:solidFill>
                <a:latin typeface="Arial" pitchFamily="34" charset="0"/>
                <a:cs typeface="Arial" pitchFamily="34" charset="0"/>
              </a:rPr>
              <a:t>THREATS</a:t>
            </a:r>
          </a:p>
          <a:p>
            <a:pPr algn="ctr">
              <a:defRPr/>
            </a:pPr>
            <a:r>
              <a:rPr lang="en-US" sz="1400" dirty="0">
                <a:solidFill>
                  <a:srgbClr val="C00000"/>
                </a:solidFill>
                <a:latin typeface="Arial" pitchFamily="34" charset="0"/>
                <a:cs typeface="Arial" pitchFamily="34" charset="0"/>
              </a:rPr>
              <a:t>G&amp;E MATRX</a:t>
            </a:r>
          </a:p>
          <a:p>
            <a:pPr algn="ctr">
              <a:defRPr/>
            </a:pPr>
            <a:r>
              <a:rPr lang="en-US" sz="1400" dirty="0">
                <a:solidFill>
                  <a:srgbClr val="C00000"/>
                </a:solidFill>
                <a:latin typeface="Arial" pitchFamily="34" charset="0"/>
                <a:cs typeface="Arial" pitchFamily="34" charset="0"/>
              </a:rPr>
              <a:t>BOSTON CONSULTNG MATRIX</a:t>
            </a:r>
            <a:endParaRPr lang="en-ZA" sz="1400" dirty="0">
              <a:solidFill>
                <a:srgbClr val="C00000"/>
              </a:solidFill>
              <a:latin typeface="Arial" pitchFamily="34" charset="0"/>
              <a:cs typeface="Arial" pitchFamily="34" charset="0"/>
            </a:endParaRPr>
          </a:p>
        </p:txBody>
      </p:sp>
      <p:sp>
        <p:nvSpPr>
          <p:cNvPr id="90124" name="TextBox 5">
            <a:extLst>
              <a:ext uri="{FF2B5EF4-FFF2-40B4-BE49-F238E27FC236}">
                <a16:creationId xmlns:a16="http://schemas.microsoft.com/office/drawing/2014/main" id="{34D51B84-F629-4A00-85E0-F15016C0B68A}"/>
              </a:ext>
            </a:extLst>
          </p:cNvPr>
          <p:cNvSpPr txBox="1">
            <a:spLocks noChangeArrowheads="1"/>
          </p:cNvSpPr>
          <p:nvPr/>
        </p:nvSpPr>
        <p:spPr bwMode="auto">
          <a:xfrm>
            <a:off x="5072063" y="2214563"/>
            <a:ext cx="2971800" cy="954087"/>
          </a:xfrm>
          <a:prstGeom prst="rect">
            <a:avLst/>
          </a:prstGeom>
          <a:solidFill>
            <a:schemeClr val="tx1"/>
          </a:solidFill>
          <a:ln w="9525">
            <a:solidFill>
              <a:schemeClr val="bg1"/>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400">
                <a:solidFill>
                  <a:srgbClr val="FFC000"/>
                </a:solidFill>
                <a:latin typeface="Arial" panose="020B0604020202020204" pitchFamily="34" charset="0"/>
                <a:cs typeface="Arial" panose="020B0604020202020204" pitchFamily="34" charset="0"/>
              </a:rPr>
              <a:t>CONSUMER BEHAVIOUR</a:t>
            </a:r>
          </a:p>
          <a:p>
            <a:pPr algn="ctr">
              <a:spcBef>
                <a:spcPct val="0"/>
              </a:spcBef>
              <a:buFontTx/>
              <a:buNone/>
            </a:pPr>
            <a:r>
              <a:rPr lang="en-US" altLang="en-US" sz="1400">
                <a:solidFill>
                  <a:srgbClr val="FFC000"/>
                </a:solidFill>
                <a:latin typeface="Arial" panose="020B0604020202020204" pitchFamily="34" charset="0"/>
                <a:cs typeface="Arial" panose="020B0604020202020204" pitchFamily="34" charset="0"/>
              </a:rPr>
              <a:t>SEGMENTTION</a:t>
            </a:r>
          </a:p>
          <a:p>
            <a:pPr algn="ctr">
              <a:spcBef>
                <a:spcPct val="0"/>
              </a:spcBef>
              <a:buFontTx/>
              <a:buNone/>
            </a:pPr>
            <a:r>
              <a:rPr lang="en-US" altLang="en-US" sz="1400">
                <a:solidFill>
                  <a:srgbClr val="FFC000"/>
                </a:solidFill>
                <a:latin typeface="Arial" panose="020B0604020202020204" pitchFamily="34" charset="0"/>
                <a:cs typeface="Arial" panose="020B0604020202020204" pitchFamily="34" charset="0"/>
              </a:rPr>
              <a:t>TARGETING</a:t>
            </a:r>
          </a:p>
          <a:p>
            <a:pPr algn="ctr">
              <a:spcBef>
                <a:spcPct val="0"/>
              </a:spcBef>
              <a:buFontTx/>
              <a:buNone/>
            </a:pPr>
            <a:r>
              <a:rPr lang="en-US" altLang="en-US" sz="1400">
                <a:solidFill>
                  <a:srgbClr val="FFC000"/>
                </a:solidFill>
                <a:latin typeface="Arial" panose="020B0604020202020204" pitchFamily="34" charset="0"/>
                <a:cs typeface="Arial" panose="020B0604020202020204" pitchFamily="34" charset="0"/>
              </a:rPr>
              <a:t>POSITIONING</a:t>
            </a:r>
            <a:endParaRPr lang="en-ZA" altLang="en-US" sz="1400">
              <a:solidFill>
                <a:srgbClr val="FFC000"/>
              </a:solidFill>
              <a:latin typeface="Arial" panose="020B0604020202020204" pitchFamily="34" charset="0"/>
              <a:cs typeface="Arial" panose="020B0604020202020204" pitchFamily="34" charset="0"/>
            </a:endParaRPr>
          </a:p>
        </p:txBody>
      </p:sp>
      <p:cxnSp>
        <p:nvCxnSpPr>
          <p:cNvPr id="90125" name="Straight Arrow Connector 22">
            <a:extLst>
              <a:ext uri="{FF2B5EF4-FFF2-40B4-BE49-F238E27FC236}">
                <a16:creationId xmlns:a16="http://schemas.microsoft.com/office/drawing/2014/main" id="{4B72AB64-246F-4674-84AF-A92A2AA06157}"/>
              </a:ext>
            </a:extLst>
          </p:cNvPr>
          <p:cNvCxnSpPr>
            <a:cxnSpLocks noChangeShapeType="1"/>
          </p:cNvCxnSpPr>
          <p:nvPr/>
        </p:nvCxnSpPr>
        <p:spPr bwMode="auto">
          <a:xfrm>
            <a:off x="3714750" y="1785938"/>
            <a:ext cx="928688" cy="1587"/>
          </a:xfrm>
          <a:prstGeom prst="straightConnector1">
            <a:avLst/>
          </a:prstGeom>
          <a:noFill/>
          <a:ln w="9525" algn="ctr">
            <a:solidFill>
              <a:srgbClr val="FFC000"/>
            </a:solidFill>
            <a:round/>
            <a:headEnd/>
            <a:tailEnd type="arrow" w="med" len="med"/>
          </a:ln>
          <a:extLst>
            <a:ext uri="{909E8E84-426E-40DD-AFC4-6F175D3DCCD1}">
              <a14:hiddenFill xmlns:a14="http://schemas.microsoft.com/office/drawing/2010/main">
                <a:noFill/>
              </a14:hiddenFill>
            </a:ext>
          </a:extLst>
        </p:spPr>
      </p:cxnSp>
      <p:cxnSp>
        <p:nvCxnSpPr>
          <p:cNvPr id="90126" name="Straight Arrow Connector 24">
            <a:extLst>
              <a:ext uri="{FF2B5EF4-FFF2-40B4-BE49-F238E27FC236}">
                <a16:creationId xmlns:a16="http://schemas.microsoft.com/office/drawing/2014/main" id="{4F7B5D14-CCD9-49EA-BDD5-5BFA4C244766}"/>
              </a:ext>
            </a:extLst>
          </p:cNvPr>
          <p:cNvCxnSpPr>
            <a:cxnSpLocks noChangeShapeType="1"/>
          </p:cNvCxnSpPr>
          <p:nvPr/>
        </p:nvCxnSpPr>
        <p:spPr bwMode="auto">
          <a:xfrm>
            <a:off x="3857625" y="2786063"/>
            <a:ext cx="928688" cy="1587"/>
          </a:xfrm>
          <a:prstGeom prst="straightConnector1">
            <a:avLst/>
          </a:prstGeom>
          <a:noFill/>
          <a:ln w="9525" algn="ctr">
            <a:solidFill>
              <a:srgbClr val="FFC000"/>
            </a:solidFill>
            <a:round/>
            <a:headEnd/>
            <a:tailEnd type="arrow" w="med" len="med"/>
          </a:ln>
          <a:extLst>
            <a:ext uri="{909E8E84-426E-40DD-AFC4-6F175D3DCCD1}">
              <a14:hiddenFill xmlns:a14="http://schemas.microsoft.com/office/drawing/2010/main">
                <a:noFill/>
              </a14:hiddenFill>
            </a:ext>
          </a:extLst>
        </p:spPr>
      </p:cxnSp>
      <p:cxnSp>
        <p:nvCxnSpPr>
          <p:cNvPr id="90127" name="Straight Arrow Connector 25">
            <a:extLst>
              <a:ext uri="{FF2B5EF4-FFF2-40B4-BE49-F238E27FC236}">
                <a16:creationId xmlns:a16="http://schemas.microsoft.com/office/drawing/2014/main" id="{5B88B8E1-3504-407F-A012-8AC2047C40A5}"/>
              </a:ext>
            </a:extLst>
          </p:cNvPr>
          <p:cNvCxnSpPr>
            <a:cxnSpLocks noChangeShapeType="1"/>
          </p:cNvCxnSpPr>
          <p:nvPr/>
        </p:nvCxnSpPr>
        <p:spPr bwMode="auto">
          <a:xfrm>
            <a:off x="4000500" y="3571875"/>
            <a:ext cx="928688" cy="1588"/>
          </a:xfrm>
          <a:prstGeom prst="straightConnector1">
            <a:avLst/>
          </a:prstGeom>
          <a:noFill/>
          <a:ln w="9525" algn="ctr">
            <a:solidFill>
              <a:srgbClr val="FFC000"/>
            </a:solidFill>
            <a:round/>
            <a:headEnd/>
            <a:tailEnd type="arrow" w="med" len="med"/>
          </a:ln>
          <a:extLst>
            <a:ext uri="{909E8E84-426E-40DD-AFC4-6F175D3DCCD1}">
              <a14:hiddenFill xmlns:a14="http://schemas.microsoft.com/office/drawing/2010/main">
                <a:noFill/>
              </a14:hiddenFill>
            </a:ext>
          </a:extLst>
        </p:spPr>
      </p:cxnSp>
      <p:cxnSp>
        <p:nvCxnSpPr>
          <p:cNvPr id="90128" name="Straight Arrow Connector 26">
            <a:extLst>
              <a:ext uri="{FF2B5EF4-FFF2-40B4-BE49-F238E27FC236}">
                <a16:creationId xmlns:a16="http://schemas.microsoft.com/office/drawing/2014/main" id="{39EFDFA2-80EC-45A6-9040-28166C885B31}"/>
              </a:ext>
            </a:extLst>
          </p:cNvPr>
          <p:cNvCxnSpPr>
            <a:cxnSpLocks noChangeShapeType="1"/>
          </p:cNvCxnSpPr>
          <p:nvPr/>
        </p:nvCxnSpPr>
        <p:spPr bwMode="auto">
          <a:xfrm>
            <a:off x="4000500" y="4572000"/>
            <a:ext cx="928688" cy="1588"/>
          </a:xfrm>
          <a:prstGeom prst="straightConnector1">
            <a:avLst/>
          </a:prstGeom>
          <a:noFill/>
          <a:ln w="9525" algn="ctr">
            <a:solidFill>
              <a:srgbClr val="FFC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a:extLst>
              <a:ext uri="{FF2B5EF4-FFF2-40B4-BE49-F238E27FC236}">
                <a16:creationId xmlns:a16="http://schemas.microsoft.com/office/drawing/2014/main" id="{714A6431-2FEE-47DD-BE33-C89075B70B59}"/>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sp>
        <p:nvSpPr>
          <p:cNvPr id="91139" name="Rectangle 3">
            <a:extLst>
              <a:ext uri="{FF2B5EF4-FFF2-40B4-BE49-F238E27FC236}">
                <a16:creationId xmlns:a16="http://schemas.microsoft.com/office/drawing/2014/main" id="{FE58DE63-3431-492B-88E1-8345953EBB07}"/>
              </a:ext>
            </a:extLst>
          </p:cNvPr>
          <p:cNvSpPr>
            <a:spLocks noChangeArrowheads="1"/>
          </p:cNvSpPr>
          <p:nvPr/>
        </p:nvSpPr>
        <p:spPr bwMode="auto">
          <a:xfrm>
            <a:off x="302895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3" name="Rectangle 4">
            <a:extLst>
              <a:ext uri="{FF2B5EF4-FFF2-40B4-BE49-F238E27FC236}">
                <a16:creationId xmlns:a16="http://schemas.microsoft.com/office/drawing/2014/main" id="{31732BE1-AF46-4271-840C-412306BD436E}"/>
              </a:ext>
            </a:extLst>
          </p:cNvPr>
          <p:cNvSpPr txBox="1">
            <a:spLocks noChangeArrowheads="1"/>
          </p:cNvSpPr>
          <p:nvPr/>
        </p:nvSpPr>
        <p:spPr>
          <a:xfrm>
            <a:off x="0" y="-142875"/>
            <a:ext cx="8877300" cy="714375"/>
          </a:xfrm>
          <a:prstGeom prst="rect">
            <a:avLst/>
          </a:prstGeom>
          <a:noFill/>
          <a:ln/>
        </p:spPr>
        <p:txBody>
          <a:bodyPr lIns="90488" tIns="44450" rIns="90488" bIns="44450"/>
          <a:lstStyle/>
          <a:p>
            <a:pPr algn="ctr">
              <a:defRPr/>
            </a:pPr>
            <a:br>
              <a:rPr lang="en-US" sz="1300" kern="0" dirty="0">
                <a:solidFill>
                  <a:srgbClr val="FFFFFF"/>
                </a:solidFill>
                <a:latin typeface="Arial" pitchFamily="34" charset="0"/>
                <a:cs typeface="Arial" pitchFamily="34" charset="0"/>
              </a:rPr>
            </a:br>
            <a:r>
              <a:rPr lang="en-US" sz="4000" kern="0" dirty="0">
                <a:solidFill>
                  <a:srgbClr val="FFFFFF"/>
                </a:solidFill>
                <a:latin typeface="Arial" pitchFamily="34" charset="0"/>
                <a:cs typeface="Arial" pitchFamily="34" charset="0"/>
              </a:rPr>
              <a:t>Corporate Growth Strategies</a:t>
            </a:r>
          </a:p>
        </p:txBody>
      </p:sp>
      <p:sp>
        <p:nvSpPr>
          <p:cNvPr id="91141" name="Rectangle 5">
            <a:extLst>
              <a:ext uri="{FF2B5EF4-FFF2-40B4-BE49-F238E27FC236}">
                <a16:creationId xmlns:a16="http://schemas.microsoft.com/office/drawing/2014/main" id="{19E31F17-7AC8-4042-A068-E686AD657CB0}"/>
              </a:ext>
            </a:extLst>
          </p:cNvPr>
          <p:cNvSpPr>
            <a:spLocks noChangeArrowheads="1"/>
          </p:cNvSpPr>
          <p:nvPr/>
        </p:nvSpPr>
        <p:spPr bwMode="auto">
          <a:xfrm>
            <a:off x="704850" y="1581150"/>
            <a:ext cx="3009900" cy="2417763"/>
          </a:xfrm>
          <a:prstGeom prst="rect">
            <a:avLst/>
          </a:prstGeom>
          <a:gradFill rotWithShape="0">
            <a:gsLst>
              <a:gs pos="0">
                <a:srgbClr val="E0BD3E"/>
              </a:gs>
              <a:gs pos="100000">
                <a:srgbClr val="FFFFFF"/>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91142" name="Rectangle 6">
            <a:extLst>
              <a:ext uri="{FF2B5EF4-FFF2-40B4-BE49-F238E27FC236}">
                <a16:creationId xmlns:a16="http://schemas.microsoft.com/office/drawing/2014/main" id="{21E86B40-37AC-456C-BA0B-F050F126836A}"/>
              </a:ext>
            </a:extLst>
          </p:cNvPr>
          <p:cNvSpPr>
            <a:spLocks noChangeArrowheads="1"/>
          </p:cNvSpPr>
          <p:nvPr/>
        </p:nvSpPr>
        <p:spPr bwMode="auto">
          <a:xfrm>
            <a:off x="2251075" y="2087563"/>
            <a:ext cx="6296025"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6" name="Rectangle 7">
            <a:extLst>
              <a:ext uri="{FF2B5EF4-FFF2-40B4-BE49-F238E27FC236}">
                <a16:creationId xmlns:a16="http://schemas.microsoft.com/office/drawing/2014/main" id="{2A811B5F-BEC4-4335-BBE9-8593C87D3499}"/>
              </a:ext>
            </a:extLst>
          </p:cNvPr>
          <p:cNvSpPr>
            <a:spLocks noChangeArrowheads="1"/>
          </p:cNvSpPr>
          <p:nvPr/>
        </p:nvSpPr>
        <p:spPr bwMode="auto">
          <a:xfrm>
            <a:off x="784225" y="1762125"/>
            <a:ext cx="2778125" cy="1936750"/>
          </a:xfrm>
          <a:prstGeom prst="rect">
            <a:avLst/>
          </a:prstGeom>
          <a:noFill/>
          <a:ln w="12700">
            <a:noFill/>
            <a:miter lim="800000"/>
            <a:headEnd/>
            <a:tailEnd/>
          </a:ln>
          <a:effectLst/>
        </p:spPr>
        <p:txBody>
          <a:bodyPr lIns="90488" tIns="44450" rIns="90488" bIns="44450">
            <a:spAutoFit/>
          </a:bodyPr>
          <a:lstStyle/>
          <a:p>
            <a:pPr marL="231775" indent="-231775" algn="ctr">
              <a:defRPr/>
            </a:pPr>
            <a:r>
              <a:rPr lang="en-US" sz="2000" b="1" dirty="0">
                <a:solidFill>
                  <a:srgbClr val="FFFFFF"/>
                </a:solidFill>
                <a:effectLst>
                  <a:outerShdw blurRad="38100" dist="38100" dir="2700000" algn="tl">
                    <a:srgbClr val="000000"/>
                  </a:outerShdw>
                </a:effectLst>
                <a:cs typeface="Arial" pitchFamily="34" charset="0"/>
              </a:rPr>
              <a:t>Market penetration strategies</a:t>
            </a:r>
          </a:p>
          <a:p>
            <a:pPr marL="231775" indent="-231775" algn="ctr">
              <a:buSzPct val="100000"/>
              <a:buFontTx/>
              <a:buChar char="•"/>
              <a:defRPr/>
            </a:pPr>
            <a:r>
              <a:rPr lang="en-US" sz="1600" b="1" dirty="0">
                <a:solidFill>
                  <a:srgbClr val="000000"/>
                </a:solidFill>
                <a:cs typeface="Arial" pitchFamily="34" charset="0"/>
              </a:rPr>
              <a:t>Increase market share</a:t>
            </a:r>
          </a:p>
          <a:p>
            <a:pPr marL="231775" indent="-231775" algn="ctr">
              <a:buSzPct val="100000"/>
              <a:buFontTx/>
              <a:buChar char="•"/>
              <a:defRPr/>
            </a:pPr>
            <a:r>
              <a:rPr lang="en-US" sz="1600" b="1" dirty="0">
                <a:solidFill>
                  <a:srgbClr val="000000"/>
                </a:solidFill>
                <a:cs typeface="Arial" pitchFamily="34" charset="0"/>
              </a:rPr>
              <a:t>Increase product usage</a:t>
            </a:r>
          </a:p>
          <a:p>
            <a:pPr marL="231775" indent="-231775" algn="ctr">
              <a:defRPr/>
            </a:pPr>
            <a:r>
              <a:rPr lang="en-US" sz="1600" dirty="0">
                <a:solidFill>
                  <a:srgbClr val="000000"/>
                </a:solidFill>
                <a:cs typeface="Arial" pitchFamily="34" charset="0"/>
              </a:rPr>
              <a:t>	Increase frequency of use</a:t>
            </a:r>
          </a:p>
          <a:p>
            <a:pPr marL="231775" indent="-231775" algn="ctr">
              <a:defRPr/>
            </a:pPr>
            <a:r>
              <a:rPr lang="en-US" sz="1600" dirty="0">
                <a:solidFill>
                  <a:srgbClr val="000000"/>
                </a:solidFill>
                <a:cs typeface="Arial" pitchFamily="34" charset="0"/>
              </a:rPr>
              <a:t>	Increase quantity used</a:t>
            </a:r>
          </a:p>
          <a:p>
            <a:pPr marL="231775" indent="-231775" algn="ctr">
              <a:defRPr/>
            </a:pPr>
            <a:r>
              <a:rPr lang="en-US" sz="1600" dirty="0">
                <a:solidFill>
                  <a:srgbClr val="000000"/>
                </a:solidFill>
                <a:cs typeface="Arial" pitchFamily="34" charset="0"/>
              </a:rPr>
              <a:t>	New applications</a:t>
            </a:r>
          </a:p>
        </p:txBody>
      </p:sp>
      <p:sp>
        <p:nvSpPr>
          <p:cNvPr id="91144" name="Rectangle 8">
            <a:extLst>
              <a:ext uri="{FF2B5EF4-FFF2-40B4-BE49-F238E27FC236}">
                <a16:creationId xmlns:a16="http://schemas.microsoft.com/office/drawing/2014/main" id="{FE43F4D2-7E80-4E3A-8C3B-E9750BB71D3E}"/>
              </a:ext>
            </a:extLst>
          </p:cNvPr>
          <p:cNvSpPr>
            <a:spLocks noChangeArrowheads="1"/>
          </p:cNvSpPr>
          <p:nvPr/>
        </p:nvSpPr>
        <p:spPr bwMode="auto">
          <a:xfrm>
            <a:off x="3752850" y="1581150"/>
            <a:ext cx="3025775" cy="2416175"/>
          </a:xfrm>
          <a:prstGeom prst="rect">
            <a:avLst/>
          </a:prstGeom>
          <a:gradFill rotWithShape="0">
            <a:gsLst>
              <a:gs pos="0">
                <a:srgbClr val="E0BD3E"/>
              </a:gs>
              <a:gs pos="100000">
                <a:srgbClr val="FFFFFF"/>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8" name="Rectangle 9">
            <a:extLst>
              <a:ext uri="{FF2B5EF4-FFF2-40B4-BE49-F238E27FC236}">
                <a16:creationId xmlns:a16="http://schemas.microsoft.com/office/drawing/2014/main" id="{E05A3ED2-D459-4CDF-BEED-542D89439C73}"/>
              </a:ext>
            </a:extLst>
          </p:cNvPr>
          <p:cNvSpPr>
            <a:spLocks noChangeArrowheads="1"/>
          </p:cNvSpPr>
          <p:nvPr/>
        </p:nvSpPr>
        <p:spPr bwMode="auto">
          <a:xfrm>
            <a:off x="3811588" y="1704975"/>
            <a:ext cx="2854325" cy="1690688"/>
          </a:xfrm>
          <a:prstGeom prst="rect">
            <a:avLst/>
          </a:prstGeom>
          <a:noFill/>
          <a:ln w="12700">
            <a:noFill/>
            <a:miter lim="800000"/>
            <a:headEnd/>
            <a:tailEnd/>
          </a:ln>
          <a:effectLst/>
        </p:spPr>
        <p:txBody>
          <a:bodyPr lIns="90488" tIns="44450" rIns="90488" bIns="44450">
            <a:spAutoFit/>
          </a:bodyPr>
          <a:lstStyle/>
          <a:p>
            <a:pPr marL="231775" indent="-231775" algn="ctr">
              <a:defRPr/>
            </a:pPr>
            <a:r>
              <a:rPr lang="en-US" sz="2000" b="1" dirty="0">
                <a:solidFill>
                  <a:srgbClr val="FFFFFF"/>
                </a:solidFill>
                <a:effectLst>
                  <a:outerShdw blurRad="38100" dist="38100" dir="2700000" algn="tl">
                    <a:srgbClr val="000000"/>
                  </a:outerShdw>
                </a:effectLst>
                <a:cs typeface="Arial" pitchFamily="34" charset="0"/>
              </a:rPr>
              <a:t>Product development strategies</a:t>
            </a:r>
          </a:p>
          <a:p>
            <a:pPr marL="231775" indent="-231775" algn="ctr">
              <a:buSzPct val="100000"/>
              <a:buFontTx/>
              <a:buChar char="•"/>
              <a:defRPr/>
            </a:pPr>
            <a:r>
              <a:rPr lang="en-US" sz="1600" b="1" dirty="0">
                <a:solidFill>
                  <a:srgbClr val="000000"/>
                </a:solidFill>
                <a:cs typeface="Arial" pitchFamily="34" charset="0"/>
              </a:rPr>
              <a:t>Product improvements</a:t>
            </a:r>
          </a:p>
          <a:p>
            <a:pPr marL="231775" indent="-231775" algn="ctr">
              <a:buSzPct val="100000"/>
              <a:buFontTx/>
              <a:buChar char="•"/>
              <a:defRPr/>
            </a:pPr>
            <a:r>
              <a:rPr lang="en-US" sz="1600" b="1" dirty="0">
                <a:solidFill>
                  <a:srgbClr val="000000"/>
                </a:solidFill>
                <a:cs typeface="Arial" pitchFamily="34" charset="0"/>
              </a:rPr>
              <a:t>Product-line extensions</a:t>
            </a:r>
          </a:p>
          <a:p>
            <a:pPr marL="231775" indent="-231775" algn="ctr">
              <a:buSzPct val="100000"/>
              <a:buFontTx/>
              <a:buChar char="•"/>
              <a:defRPr/>
            </a:pPr>
            <a:r>
              <a:rPr lang="en-US" sz="1600" b="1" dirty="0">
                <a:solidFill>
                  <a:srgbClr val="000000"/>
                </a:solidFill>
                <a:cs typeface="Arial" pitchFamily="34" charset="0"/>
              </a:rPr>
              <a:t>New products for same </a:t>
            </a:r>
          </a:p>
          <a:p>
            <a:pPr marL="231775" indent="-231775" algn="ctr">
              <a:defRPr/>
            </a:pPr>
            <a:r>
              <a:rPr lang="en-US" sz="1600" b="1" dirty="0">
                <a:solidFill>
                  <a:srgbClr val="000000"/>
                </a:solidFill>
                <a:cs typeface="Arial" pitchFamily="34" charset="0"/>
              </a:rPr>
              <a:t>	market</a:t>
            </a:r>
          </a:p>
        </p:txBody>
      </p:sp>
      <p:sp>
        <p:nvSpPr>
          <p:cNvPr id="91146" name="Rectangle 10">
            <a:extLst>
              <a:ext uri="{FF2B5EF4-FFF2-40B4-BE49-F238E27FC236}">
                <a16:creationId xmlns:a16="http://schemas.microsoft.com/office/drawing/2014/main" id="{3C9912FD-60B9-4308-9EA0-68387A3B4720}"/>
              </a:ext>
            </a:extLst>
          </p:cNvPr>
          <p:cNvSpPr>
            <a:spLocks noChangeArrowheads="1"/>
          </p:cNvSpPr>
          <p:nvPr/>
        </p:nvSpPr>
        <p:spPr bwMode="auto">
          <a:xfrm>
            <a:off x="685800" y="4019550"/>
            <a:ext cx="3028950" cy="2549525"/>
          </a:xfrm>
          <a:prstGeom prst="rect">
            <a:avLst/>
          </a:prstGeom>
          <a:gradFill rotWithShape="0">
            <a:gsLst>
              <a:gs pos="0">
                <a:srgbClr val="E0BD3E"/>
              </a:gs>
              <a:gs pos="100000">
                <a:srgbClr val="FFFFFF"/>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10" name="Rectangle 11">
            <a:extLst>
              <a:ext uri="{FF2B5EF4-FFF2-40B4-BE49-F238E27FC236}">
                <a16:creationId xmlns:a16="http://schemas.microsoft.com/office/drawing/2014/main" id="{0356ED5D-684F-4C2F-AA22-F803EB46D108}"/>
              </a:ext>
            </a:extLst>
          </p:cNvPr>
          <p:cNvSpPr>
            <a:spLocks noChangeArrowheads="1"/>
          </p:cNvSpPr>
          <p:nvPr/>
        </p:nvSpPr>
        <p:spPr bwMode="auto">
          <a:xfrm>
            <a:off x="838200" y="4016375"/>
            <a:ext cx="2797175" cy="2182813"/>
          </a:xfrm>
          <a:prstGeom prst="rect">
            <a:avLst/>
          </a:prstGeom>
          <a:noFill/>
          <a:ln w="12700">
            <a:noFill/>
            <a:miter lim="800000"/>
            <a:headEnd/>
            <a:tailEnd/>
          </a:ln>
          <a:effectLst/>
        </p:spPr>
        <p:txBody>
          <a:bodyPr lIns="90488" tIns="44450" rIns="90488" bIns="44450">
            <a:spAutoFit/>
          </a:bodyPr>
          <a:lstStyle/>
          <a:p>
            <a:pPr marL="231775" indent="-231775" algn="ctr">
              <a:defRPr/>
            </a:pPr>
            <a:r>
              <a:rPr lang="en-US" sz="2000" b="1" dirty="0">
                <a:solidFill>
                  <a:srgbClr val="FFFFFF"/>
                </a:solidFill>
                <a:effectLst>
                  <a:outerShdw blurRad="38100" dist="38100" dir="2700000" algn="tl">
                    <a:srgbClr val="000000"/>
                  </a:outerShdw>
                </a:effectLst>
                <a:cs typeface="Arial" pitchFamily="34" charset="0"/>
              </a:rPr>
              <a:t>Market development strategies</a:t>
            </a:r>
          </a:p>
          <a:p>
            <a:pPr marL="231775" indent="-231775" algn="ctr">
              <a:buSzPct val="100000"/>
              <a:buFontTx/>
              <a:buChar char="•"/>
              <a:defRPr/>
            </a:pPr>
            <a:r>
              <a:rPr lang="en-US" sz="1600" b="1" dirty="0">
                <a:solidFill>
                  <a:srgbClr val="000000"/>
                </a:solidFill>
                <a:cs typeface="Arial" pitchFamily="34" charset="0"/>
              </a:rPr>
              <a:t>Expand markets for existing products</a:t>
            </a:r>
          </a:p>
          <a:p>
            <a:pPr marL="231775" indent="-231775" algn="ctr">
              <a:defRPr/>
            </a:pPr>
            <a:r>
              <a:rPr lang="en-US" sz="1600" dirty="0">
                <a:solidFill>
                  <a:srgbClr val="000000"/>
                </a:solidFill>
                <a:cs typeface="Arial" pitchFamily="34" charset="0"/>
              </a:rPr>
              <a:t>	Geographic expansion</a:t>
            </a:r>
          </a:p>
          <a:p>
            <a:pPr marL="231775" indent="-231775" algn="ctr">
              <a:defRPr/>
            </a:pPr>
            <a:r>
              <a:rPr lang="en-US" sz="1600" dirty="0">
                <a:solidFill>
                  <a:srgbClr val="000000"/>
                </a:solidFill>
                <a:cs typeface="Arial" pitchFamily="34" charset="0"/>
              </a:rPr>
              <a:t>	Target new segments</a:t>
            </a:r>
          </a:p>
          <a:p>
            <a:pPr marL="231775" indent="-231775" algn="ctr">
              <a:defRPr/>
            </a:pPr>
            <a:endParaRPr lang="en-US" sz="1600" dirty="0">
              <a:solidFill>
                <a:srgbClr val="000000"/>
              </a:solidFill>
              <a:cs typeface="Arial" pitchFamily="34" charset="0"/>
            </a:endParaRPr>
          </a:p>
          <a:p>
            <a:pPr marL="231775" indent="-231775" algn="ctr">
              <a:defRPr/>
            </a:pPr>
            <a:endParaRPr lang="en-US" sz="1600" dirty="0">
              <a:solidFill>
                <a:srgbClr val="000000"/>
              </a:solidFill>
              <a:cs typeface="Arial" pitchFamily="34" charset="0"/>
            </a:endParaRPr>
          </a:p>
        </p:txBody>
      </p:sp>
      <p:sp>
        <p:nvSpPr>
          <p:cNvPr id="91148" name="Rectangle 12">
            <a:extLst>
              <a:ext uri="{FF2B5EF4-FFF2-40B4-BE49-F238E27FC236}">
                <a16:creationId xmlns:a16="http://schemas.microsoft.com/office/drawing/2014/main" id="{9237C422-1CDC-493F-A8DB-B610650BE772}"/>
              </a:ext>
            </a:extLst>
          </p:cNvPr>
          <p:cNvSpPr>
            <a:spLocks noChangeArrowheads="1"/>
          </p:cNvSpPr>
          <p:nvPr/>
        </p:nvSpPr>
        <p:spPr bwMode="auto">
          <a:xfrm>
            <a:off x="3752850" y="4019550"/>
            <a:ext cx="3025775" cy="2551113"/>
          </a:xfrm>
          <a:prstGeom prst="rect">
            <a:avLst/>
          </a:prstGeom>
          <a:gradFill rotWithShape="0">
            <a:gsLst>
              <a:gs pos="0">
                <a:srgbClr val="E0BD3E"/>
              </a:gs>
              <a:gs pos="100000">
                <a:srgbClr val="FFFFFF"/>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cs typeface="Arial" panose="020B0604020202020204" pitchFamily="34" charset="0"/>
            </a:endParaRPr>
          </a:p>
        </p:txBody>
      </p:sp>
      <p:sp>
        <p:nvSpPr>
          <p:cNvPr id="12" name="Rectangle 13">
            <a:extLst>
              <a:ext uri="{FF2B5EF4-FFF2-40B4-BE49-F238E27FC236}">
                <a16:creationId xmlns:a16="http://schemas.microsoft.com/office/drawing/2014/main" id="{68F4C4BE-B80D-4611-8A58-BCD7657B505F}"/>
              </a:ext>
            </a:extLst>
          </p:cNvPr>
          <p:cNvSpPr>
            <a:spLocks noChangeArrowheads="1"/>
          </p:cNvSpPr>
          <p:nvPr/>
        </p:nvSpPr>
        <p:spPr bwMode="auto">
          <a:xfrm>
            <a:off x="3794125" y="4027488"/>
            <a:ext cx="3044825" cy="2428875"/>
          </a:xfrm>
          <a:prstGeom prst="rect">
            <a:avLst/>
          </a:prstGeom>
          <a:noFill/>
          <a:ln w="12700">
            <a:noFill/>
            <a:miter lim="800000"/>
            <a:headEnd/>
            <a:tailEnd/>
          </a:ln>
          <a:effectLst/>
        </p:spPr>
        <p:txBody>
          <a:bodyPr lIns="90488" tIns="44450" rIns="90488" bIns="44450">
            <a:spAutoFit/>
          </a:bodyPr>
          <a:lstStyle/>
          <a:p>
            <a:pPr marL="231775" indent="-231775" algn="ctr">
              <a:defRPr/>
            </a:pPr>
            <a:r>
              <a:rPr lang="en-US" sz="2000" b="1" dirty="0">
                <a:solidFill>
                  <a:srgbClr val="FFFFFF"/>
                </a:solidFill>
                <a:effectLst>
                  <a:outerShdw blurRad="38100" dist="38100" dir="2700000" algn="tl">
                    <a:srgbClr val="000000"/>
                  </a:outerShdw>
                </a:effectLst>
                <a:cs typeface="Arial" pitchFamily="34" charset="0"/>
              </a:rPr>
              <a:t>Diversification strategies</a:t>
            </a:r>
          </a:p>
          <a:p>
            <a:pPr marL="231775" indent="-231775" algn="ctr">
              <a:buSzPct val="100000"/>
              <a:buFontTx/>
              <a:buChar char="•"/>
              <a:defRPr/>
            </a:pPr>
            <a:r>
              <a:rPr lang="en-US" sz="1400" b="1" dirty="0">
                <a:solidFill>
                  <a:srgbClr val="000000"/>
                </a:solidFill>
                <a:cs typeface="Arial" pitchFamily="34" charset="0"/>
              </a:rPr>
              <a:t>Vertical integration</a:t>
            </a:r>
          </a:p>
          <a:p>
            <a:pPr marL="231775" indent="-231775" algn="ctr">
              <a:defRPr/>
            </a:pPr>
            <a:r>
              <a:rPr lang="en-US" sz="1400" b="1" dirty="0">
                <a:solidFill>
                  <a:srgbClr val="000000"/>
                </a:solidFill>
                <a:cs typeface="Arial" pitchFamily="34" charset="0"/>
              </a:rPr>
              <a:t>	</a:t>
            </a:r>
            <a:r>
              <a:rPr lang="en-US" sz="1400" dirty="0">
                <a:solidFill>
                  <a:srgbClr val="000000"/>
                </a:solidFill>
                <a:cs typeface="Arial" pitchFamily="34" charset="0"/>
              </a:rPr>
              <a:t>Forward/backward integration</a:t>
            </a:r>
          </a:p>
          <a:p>
            <a:pPr marL="231775" indent="-231775" algn="ctr">
              <a:buSzPct val="100000"/>
              <a:buFontTx/>
              <a:buChar char="•"/>
              <a:defRPr/>
            </a:pPr>
            <a:r>
              <a:rPr lang="en-US" sz="1400" b="1" dirty="0">
                <a:solidFill>
                  <a:srgbClr val="000000"/>
                </a:solidFill>
                <a:cs typeface="Arial" pitchFamily="34" charset="0"/>
              </a:rPr>
              <a:t>Diversification into related businesses</a:t>
            </a:r>
          </a:p>
          <a:p>
            <a:pPr marL="231775" indent="-231775" algn="ctr">
              <a:buSzPct val="100000"/>
              <a:defRPr/>
            </a:pPr>
            <a:r>
              <a:rPr lang="en-US" sz="1400" b="1" dirty="0">
                <a:solidFill>
                  <a:srgbClr val="000000"/>
                </a:solidFill>
                <a:cs typeface="Arial" pitchFamily="34" charset="0"/>
              </a:rPr>
              <a:t>     </a:t>
            </a:r>
            <a:r>
              <a:rPr lang="en-US" sz="1400" dirty="0">
                <a:solidFill>
                  <a:srgbClr val="000000"/>
                </a:solidFill>
                <a:cs typeface="Arial" pitchFamily="34" charset="0"/>
              </a:rPr>
              <a:t>(concentric diversification)</a:t>
            </a:r>
          </a:p>
          <a:p>
            <a:pPr marL="231775" indent="-231775" algn="ctr">
              <a:buSzPct val="100000"/>
              <a:buFontTx/>
              <a:buChar char="•"/>
              <a:defRPr/>
            </a:pPr>
            <a:r>
              <a:rPr lang="en-US" sz="1400" b="1" dirty="0">
                <a:solidFill>
                  <a:srgbClr val="000000"/>
                </a:solidFill>
                <a:cs typeface="Arial" pitchFamily="34" charset="0"/>
              </a:rPr>
              <a:t>Diversification into unrelated businesses</a:t>
            </a:r>
          </a:p>
          <a:p>
            <a:pPr marL="231775" indent="-231775" algn="ctr">
              <a:buSzPct val="100000"/>
              <a:defRPr/>
            </a:pPr>
            <a:r>
              <a:rPr lang="en-US" sz="1400" dirty="0">
                <a:solidFill>
                  <a:srgbClr val="000000"/>
                </a:solidFill>
                <a:cs typeface="Arial" pitchFamily="34" charset="0"/>
              </a:rPr>
              <a:t>    (conglomerate diversification)</a:t>
            </a:r>
          </a:p>
        </p:txBody>
      </p:sp>
      <p:sp>
        <p:nvSpPr>
          <p:cNvPr id="91150" name="Rectangle 14">
            <a:extLst>
              <a:ext uri="{FF2B5EF4-FFF2-40B4-BE49-F238E27FC236}">
                <a16:creationId xmlns:a16="http://schemas.microsoft.com/office/drawing/2014/main" id="{62FB8AC0-AE4B-4BE8-B1EA-234C3FBB85C7}"/>
              </a:ext>
            </a:extLst>
          </p:cNvPr>
          <p:cNvSpPr>
            <a:spLocks noChangeArrowheads="1"/>
          </p:cNvSpPr>
          <p:nvPr/>
        </p:nvSpPr>
        <p:spPr bwMode="auto">
          <a:xfrm>
            <a:off x="1339850" y="1214438"/>
            <a:ext cx="22320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Current products</a:t>
            </a:r>
          </a:p>
        </p:txBody>
      </p:sp>
      <p:sp>
        <p:nvSpPr>
          <p:cNvPr id="91151" name="Rectangle 15">
            <a:extLst>
              <a:ext uri="{FF2B5EF4-FFF2-40B4-BE49-F238E27FC236}">
                <a16:creationId xmlns:a16="http://schemas.microsoft.com/office/drawing/2014/main" id="{A56DB7D2-DB24-4A5A-B260-3BF297E111DE}"/>
              </a:ext>
            </a:extLst>
          </p:cNvPr>
          <p:cNvSpPr>
            <a:spLocks noChangeArrowheads="1"/>
          </p:cNvSpPr>
          <p:nvPr/>
        </p:nvSpPr>
        <p:spPr bwMode="auto">
          <a:xfrm>
            <a:off x="4443413" y="1214438"/>
            <a:ext cx="16256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New products</a:t>
            </a:r>
          </a:p>
        </p:txBody>
      </p:sp>
      <p:sp>
        <p:nvSpPr>
          <p:cNvPr id="91152" name="Rectangle 16">
            <a:extLst>
              <a:ext uri="{FF2B5EF4-FFF2-40B4-BE49-F238E27FC236}">
                <a16:creationId xmlns:a16="http://schemas.microsoft.com/office/drawing/2014/main" id="{825A504D-BB87-4C0B-B3AD-425F8AC8AA58}"/>
              </a:ext>
            </a:extLst>
          </p:cNvPr>
          <p:cNvSpPr>
            <a:spLocks noChangeArrowheads="1"/>
          </p:cNvSpPr>
          <p:nvPr/>
        </p:nvSpPr>
        <p:spPr bwMode="auto">
          <a:xfrm rot="-5400000">
            <a:off x="-143669" y="2588419"/>
            <a:ext cx="10207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Current</a:t>
            </a:r>
          </a:p>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markets</a:t>
            </a:r>
          </a:p>
        </p:txBody>
      </p:sp>
      <p:sp>
        <p:nvSpPr>
          <p:cNvPr id="91153" name="Rectangle 17">
            <a:extLst>
              <a:ext uri="{FF2B5EF4-FFF2-40B4-BE49-F238E27FC236}">
                <a16:creationId xmlns:a16="http://schemas.microsoft.com/office/drawing/2014/main" id="{9C2CF8B3-A26C-4691-8ED0-C185CD07F689}"/>
              </a:ext>
            </a:extLst>
          </p:cNvPr>
          <p:cNvSpPr>
            <a:spLocks noChangeArrowheads="1"/>
          </p:cNvSpPr>
          <p:nvPr/>
        </p:nvSpPr>
        <p:spPr bwMode="auto">
          <a:xfrm rot="-5400000">
            <a:off x="-126206" y="4722019"/>
            <a:ext cx="10207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New</a:t>
            </a:r>
          </a:p>
          <a:p>
            <a:pPr algn="ctr">
              <a:spcBef>
                <a:spcPct val="0"/>
              </a:spcBef>
              <a:buFontTx/>
              <a:buNone/>
            </a:pPr>
            <a:r>
              <a:rPr lang="en-US" altLang="en-US" sz="1700" b="1">
                <a:solidFill>
                  <a:srgbClr val="FFFF00"/>
                </a:solidFill>
                <a:latin typeface="Arial" panose="020B0604020202020204" pitchFamily="34" charset="0"/>
                <a:cs typeface="Arial" panose="020B0604020202020204" pitchFamily="34" charset="0"/>
              </a:rPr>
              <a:t>markets</a:t>
            </a:r>
          </a:p>
        </p:txBody>
      </p:sp>
      <p:sp>
        <p:nvSpPr>
          <p:cNvPr id="17" name="Rectangle 16">
            <a:extLst>
              <a:ext uri="{FF2B5EF4-FFF2-40B4-BE49-F238E27FC236}">
                <a16:creationId xmlns:a16="http://schemas.microsoft.com/office/drawing/2014/main" id="{F68AEDF5-C5E4-4181-8686-D38A697C8ADC}"/>
              </a:ext>
            </a:extLst>
          </p:cNvPr>
          <p:cNvSpPr/>
          <p:nvPr/>
        </p:nvSpPr>
        <p:spPr>
          <a:xfrm>
            <a:off x="6929438" y="2357438"/>
            <a:ext cx="2143125" cy="3416300"/>
          </a:xfrm>
          <a:prstGeom prst="rect">
            <a:avLst/>
          </a:prstGeom>
          <a:solidFill>
            <a:schemeClr val="tx1">
              <a:lumMod val="65000"/>
              <a:lumOff val="35000"/>
            </a:schemeClr>
          </a:solidFill>
        </p:spPr>
        <p:txBody>
          <a:bodyPr>
            <a:spAutoFit/>
          </a:bodyPr>
          <a:lstStyle/>
          <a:p>
            <a:pPr algn="ctr">
              <a:defRPr/>
            </a:pPr>
            <a:r>
              <a:rPr lang="en-US" sz="1800" b="1" dirty="0">
                <a:solidFill>
                  <a:srgbClr val="FFFF00"/>
                </a:solidFill>
                <a:latin typeface="Arial" pitchFamily="34" charset="0"/>
                <a:cs typeface="Arial" pitchFamily="34" charset="0"/>
              </a:rPr>
              <a:t>2 Major directions for future growth:</a:t>
            </a:r>
          </a:p>
          <a:p>
            <a:pPr algn="ctr">
              <a:defRPr/>
            </a:pPr>
            <a:endParaRPr lang="en-US" sz="1800" b="1" dirty="0">
              <a:solidFill>
                <a:srgbClr val="92D050"/>
              </a:solidFill>
              <a:latin typeface="Arial" pitchFamily="34" charset="0"/>
              <a:cs typeface="Arial" pitchFamily="34" charset="0"/>
            </a:endParaRPr>
          </a:p>
          <a:p>
            <a:pPr lvl="1" algn="ctr">
              <a:defRPr/>
            </a:pPr>
            <a:r>
              <a:rPr lang="en-US" sz="1800" b="1" dirty="0">
                <a:solidFill>
                  <a:srgbClr val="92D050"/>
                </a:solidFill>
                <a:latin typeface="Arial" pitchFamily="34" charset="0"/>
                <a:cs typeface="Arial" pitchFamily="34" charset="0"/>
              </a:rPr>
              <a:t>1. </a:t>
            </a:r>
          </a:p>
          <a:p>
            <a:pPr lvl="1" algn="ctr">
              <a:defRPr/>
            </a:pPr>
            <a:r>
              <a:rPr lang="en-US" sz="1600" b="1" dirty="0">
                <a:solidFill>
                  <a:srgbClr val="92D050"/>
                </a:solidFill>
                <a:latin typeface="Arial" pitchFamily="34" charset="0"/>
                <a:cs typeface="Arial" pitchFamily="34" charset="0"/>
              </a:rPr>
              <a:t>Expansion of its current businesses and activities</a:t>
            </a:r>
          </a:p>
          <a:p>
            <a:pPr lvl="1" algn="ctr">
              <a:buFont typeface="Arial" pitchFamily="34" charset="0"/>
              <a:buChar char="•"/>
              <a:defRPr/>
            </a:pPr>
            <a:endParaRPr lang="en-US" sz="1600" b="1" dirty="0">
              <a:solidFill>
                <a:srgbClr val="92D050"/>
              </a:solidFill>
              <a:latin typeface="Arial" pitchFamily="34" charset="0"/>
              <a:cs typeface="Arial" pitchFamily="34" charset="0"/>
            </a:endParaRPr>
          </a:p>
          <a:p>
            <a:pPr lvl="1" algn="ctr">
              <a:defRPr/>
            </a:pPr>
            <a:r>
              <a:rPr lang="en-US" sz="1600" b="1" dirty="0">
                <a:solidFill>
                  <a:srgbClr val="92D050"/>
                </a:solidFill>
                <a:latin typeface="Arial" pitchFamily="34" charset="0"/>
                <a:cs typeface="Arial" pitchFamily="34" charset="0"/>
              </a:rPr>
              <a:t>2. Diversification into new businesses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6">
            <a:extLst>
              <a:ext uri="{FF2B5EF4-FFF2-40B4-BE49-F238E27FC236}">
                <a16:creationId xmlns:a16="http://schemas.microsoft.com/office/drawing/2014/main" id="{25C9C322-64E7-46E2-A155-AE12F2B40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 y="42863"/>
            <a:ext cx="9029700" cy="677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itle 1">
            <a:extLst>
              <a:ext uri="{FF2B5EF4-FFF2-40B4-BE49-F238E27FC236}">
                <a16:creationId xmlns:a16="http://schemas.microsoft.com/office/drawing/2014/main" id="{04139F24-F4EA-4374-83D2-9F8FCC5C7854}"/>
              </a:ext>
            </a:extLst>
          </p:cNvPr>
          <p:cNvSpPr>
            <a:spLocks noGrp="1" noChangeArrowheads="1"/>
          </p:cNvSpPr>
          <p:nvPr>
            <p:ph type="title"/>
          </p:nvPr>
        </p:nvSpPr>
        <p:spPr>
          <a:xfrm>
            <a:off x="3635375" y="190500"/>
            <a:ext cx="5508625" cy="1143000"/>
          </a:xfrm>
        </p:spPr>
        <p:txBody>
          <a:bodyPr/>
          <a:lstStyle/>
          <a:p>
            <a:r>
              <a:rPr lang="en-US" altLang="af-ZA" sz="2800" b="1">
                <a:solidFill>
                  <a:schemeClr val="tx1"/>
                </a:solidFill>
                <a:latin typeface="Arial" panose="020B0604020202020204" pitchFamily="34" charset="0"/>
                <a:cs typeface="Arial" panose="020B0604020202020204" pitchFamily="34" charset="0"/>
              </a:rPr>
              <a:t>VERICAL BACKWARD INTEGRATION </a:t>
            </a:r>
            <a:br>
              <a:rPr lang="en-US" altLang="af-ZA" sz="2800" b="1">
                <a:solidFill>
                  <a:schemeClr val="tx1"/>
                </a:solidFill>
                <a:latin typeface="Arial" panose="020B0604020202020204" pitchFamily="34" charset="0"/>
                <a:cs typeface="Arial" panose="020B0604020202020204" pitchFamily="34" charset="0"/>
              </a:rPr>
            </a:br>
            <a:r>
              <a:rPr lang="en-US" altLang="af-ZA" sz="2800" b="1">
                <a:solidFill>
                  <a:srgbClr val="FF0000"/>
                </a:solidFill>
                <a:latin typeface="Arial" panose="020B0604020202020204" pitchFamily="34" charset="0"/>
                <a:cs typeface="Arial" panose="020B0604020202020204" pitchFamily="34" charset="0"/>
              </a:rPr>
              <a:t>HOW NOT TO DO IT</a:t>
            </a:r>
            <a:endParaRPr lang="af-ZA" altLang="af-ZA" sz="2800" b="1">
              <a:solidFill>
                <a:srgbClr val="FF0000"/>
              </a:solidFill>
              <a:latin typeface="Arial" panose="020B0604020202020204" pitchFamily="34" charset="0"/>
              <a:cs typeface="Arial" panose="020B0604020202020204" pitchFamily="34" charset="0"/>
            </a:endParaRPr>
          </a:p>
        </p:txBody>
      </p:sp>
      <p:pic>
        <p:nvPicPr>
          <p:cNvPr id="92164" name="Content Placeholder 4">
            <a:extLst>
              <a:ext uri="{FF2B5EF4-FFF2-40B4-BE49-F238E27FC236}">
                <a16:creationId xmlns:a16="http://schemas.microsoft.com/office/drawing/2014/main" id="{8A136543-0ADA-4DA3-A139-5424C5821948}"/>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79388" y="42863"/>
            <a:ext cx="2808287" cy="1058862"/>
          </a:xfrm>
        </p:spPr>
      </p:pic>
      <p:pic>
        <p:nvPicPr>
          <p:cNvPr id="92165" name="Picture 2" descr="Image result for FORDLANDIA">
            <a:extLst>
              <a:ext uri="{FF2B5EF4-FFF2-40B4-BE49-F238E27FC236}">
                <a16:creationId xmlns:a16="http://schemas.microsoft.com/office/drawing/2014/main" id="{3483C441-6EEA-4ADB-80C9-973DEBEC8F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5250" y="5132388"/>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8">
            <a:extLst>
              <a:ext uri="{FF2B5EF4-FFF2-40B4-BE49-F238E27FC236}">
                <a16:creationId xmlns:a16="http://schemas.microsoft.com/office/drawing/2014/main" id="{F869AD8B-6158-41CA-AF29-640F340BA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13" y="5089525"/>
            <a:ext cx="2811462"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nline Media 9" title="Henry Ford's Abandoned Factory in the Amazon - Brazil with Michael Palin - BBC">
            <a:hlinkClick r:id="" action="ppaction://media"/>
            <a:extLst>
              <a:ext uri="{FF2B5EF4-FFF2-40B4-BE49-F238E27FC236}">
                <a16:creationId xmlns:a16="http://schemas.microsoft.com/office/drawing/2014/main" id="{F1814A6B-F38E-4EAF-937F-117675559BF9}"/>
              </a:ext>
            </a:extLst>
          </p:cNvPr>
          <p:cNvPicPr>
            <a:picLocks noRot="1" noChangeAspect="1"/>
          </p:cNvPicPr>
          <p:nvPr>
            <a:videoFile r:link="rId1"/>
          </p:nvPr>
        </p:nvPicPr>
        <p:blipFill>
          <a:blip r:embed="rId8"/>
          <a:stretch>
            <a:fillRect/>
          </a:stretch>
        </p:blipFill>
        <p:spPr>
          <a:xfrm>
            <a:off x="57150" y="1157288"/>
            <a:ext cx="4921250" cy="2768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4">
            <a:extLst>
              <a:ext uri="{FF2B5EF4-FFF2-40B4-BE49-F238E27FC236}">
                <a16:creationId xmlns:a16="http://schemas.microsoft.com/office/drawing/2014/main" id="{7C3F7A0F-00A0-4A13-81B6-7C3E0E255217}"/>
              </a:ext>
            </a:extLst>
          </p:cNvPr>
          <p:cNvSpPr>
            <a:spLocks noChangeArrowheads="1"/>
          </p:cNvSpPr>
          <p:nvPr/>
        </p:nvSpPr>
        <p:spPr bwMode="auto">
          <a:xfrm>
            <a:off x="0" y="0"/>
            <a:ext cx="9144000" cy="114300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94211" name="Rectangle 2">
            <a:extLst>
              <a:ext uri="{FF2B5EF4-FFF2-40B4-BE49-F238E27FC236}">
                <a16:creationId xmlns:a16="http://schemas.microsoft.com/office/drawing/2014/main" id="{1B64C0DB-0D70-431B-AAF0-7EB63F70C2B6}"/>
              </a:ext>
            </a:extLst>
          </p:cNvPr>
          <p:cNvSpPr>
            <a:spLocks noGrp="1" noChangeArrowheads="1"/>
          </p:cNvSpPr>
          <p:nvPr>
            <p:ph type="title"/>
          </p:nvPr>
        </p:nvSpPr>
        <p:spPr>
          <a:xfrm>
            <a:off x="133350" y="0"/>
            <a:ext cx="9010650" cy="1143000"/>
          </a:xfrm>
        </p:spPr>
        <p:txBody>
          <a:bodyPr/>
          <a:lstStyle/>
          <a:p>
            <a:r>
              <a:rPr lang="en-US" altLang="en-US" sz="3200" b="1">
                <a:solidFill>
                  <a:schemeClr val="bg1"/>
                </a:solidFill>
                <a:latin typeface="Arial" panose="020B0604020202020204" pitchFamily="34" charset="0"/>
                <a:cs typeface="Arial" panose="020B0604020202020204" pitchFamily="34" charset="0"/>
              </a:rPr>
              <a:t>BOSTON CONSULTING GROUP’s Market Growth Relative Share Matrix</a:t>
            </a:r>
          </a:p>
        </p:txBody>
      </p:sp>
      <p:pic>
        <p:nvPicPr>
          <p:cNvPr id="94212" name="Picture 3" descr="aLs25860_0819">
            <a:extLst>
              <a:ext uri="{FF2B5EF4-FFF2-40B4-BE49-F238E27FC236}">
                <a16:creationId xmlns:a16="http://schemas.microsoft.com/office/drawing/2014/main" id="{681F6C39-B2CD-47CF-87B8-88E6B73A2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88" y="1057275"/>
            <a:ext cx="6424612"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2">
            <a:hlinkClick r:id="rId4"/>
            <a:extLst>
              <a:ext uri="{FF2B5EF4-FFF2-40B4-BE49-F238E27FC236}">
                <a16:creationId xmlns:a16="http://schemas.microsoft.com/office/drawing/2014/main" id="{EE016F2D-A6A3-4EAB-8560-849F08558A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3905250"/>
            <a:ext cx="12192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4">
            <a:hlinkClick r:id="rId6"/>
            <a:extLst>
              <a:ext uri="{FF2B5EF4-FFF2-40B4-BE49-F238E27FC236}">
                <a16:creationId xmlns:a16="http://schemas.microsoft.com/office/drawing/2014/main" id="{BB6F712A-4AC8-4DD7-B191-1330874D7B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924300"/>
            <a:ext cx="11715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6">
            <a:hlinkClick r:id="rId8"/>
            <a:extLst>
              <a:ext uri="{FF2B5EF4-FFF2-40B4-BE49-F238E27FC236}">
                <a16:creationId xmlns:a16="http://schemas.microsoft.com/office/drawing/2014/main" id="{EBABB5F5-5E5A-493A-8A06-25AAF59C5D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6138" y="2171700"/>
            <a:ext cx="11144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8">
            <a:hlinkClick r:id="rId10"/>
            <a:extLst>
              <a:ext uri="{FF2B5EF4-FFF2-40B4-BE49-F238E27FC236}">
                <a16:creationId xmlns:a16="http://schemas.microsoft.com/office/drawing/2014/main" id="{496740F2-DED0-4783-832C-0A79F3221F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72125" y="1614488"/>
            <a:ext cx="11430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7" name="TextBox 61">
            <a:extLst>
              <a:ext uri="{FF2B5EF4-FFF2-40B4-BE49-F238E27FC236}">
                <a16:creationId xmlns:a16="http://schemas.microsoft.com/office/drawing/2014/main" id="{B95850C8-C072-4B6C-84A3-5FAFF62F7261}"/>
              </a:ext>
            </a:extLst>
          </p:cNvPr>
          <p:cNvSpPr txBox="1">
            <a:spLocks noChangeArrowheads="1"/>
          </p:cNvSpPr>
          <p:nvPr/>
        </p:nvSpPr>
        <p:spPr bwMode="auto">
          <a:xfrm>
            <a:off x="3500438" y="6069013"/>
            <a:ext cx="2928937"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800" b="1">
                <a:solidFill>
                  <a:srgbClr val="000000"/>
                </a:solidFill>
                <a:latin typeface="Arial" panose="020B0604020202020204" pitchFamily="34" charset="0"/>
                <a:cs typeface="Arial" panose="020B0604020202020204" pitchFamily="34" charset="0"/>
              </a:rPr>
              <a:t>MARKET SHARE (RELATIVE)</a:t>
            </a:r>
            <a:endParaRPr lang="en-ZA" altLang="en-US" sz="1800" b="1">
              <a:solidFill>
                <a:srgbClr val="000000"/>
              </a:solidFill>
              <a:latin typeface="Arial" panose="020B0604020202020204" pitchFamily="34" charset="0"/>
              <a:cs typeface="Arial" panose="020B0604020202020204" pitchFamily="34" charset="0"/>
            </a:endParaRPr>
          </a:p>
        </p:txBody>
      </p:sp>
      <p:sp>
        <p:nvSpPr>
          <p:cNvPr id="94218" name="TextBox 62">
            <a:extLst>
              <a:ext uri="{FF2B5EF4-FFF2-40B4-BE49-F238E27FC236}">
                <a16:creationId xmlns:a16="http://schemas.microsoft.com/office/drawing/2014/main" id="{E5C8C118-417A-4D61-90B7-C8E18CB92947}"/>
              </a:ext>
            </a:extLst>
          </p:cNvPr>
          <p:cNvSpPr txBox="1">
            <a:spLocks noChangeArrowheads="1"/>
          </p:cNvSpPr>
          <p:nvPr/>
        </p:nvSpPr>
        <p:spPr bwMode="auto">
          <a:xfrm rot="-5400000">
            <a:off x="279400" y="3351213"/>
            <a:ext cx="2928937"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800" b="1">
                <a:solidFill>
                  <a:srgbClr val="000000"/>
                </a:solidFill>
                <a:latin typeface="Arial" panose="020B0604020202020204" pitchFamily="34" charset="0"/>
                <a:cs typeface="Arial" panose="020B0604020202020204" pitchFamily="34" charset="0"/>
              </a:rPr>
              <a:t>MARKET GROWTH (%)</a:t>
            </a:r>
            <a:endParaRPr lang="en-ZA" altLang="en-US" sz="1800" b="1">
              <a:solidFill>
                <a:srgbClr val="000000"/>
              </a:solidFill>
              <a:latin typeface="Arial" panose="020B0604020202020204" pitchFamily="34" charset="0"/>
              <a:cs typeface="Arial" panose="020B0604020202020204" pitchFamily="34" charset="0"/>
            </a:endParaRPr>
          </a:p>
        </p:txBody>
      </p:sp>
    </p:spTree>
  </p:cSld>
  <p:clrMapOvr>
    <a:masterClrMapping/>
  </p:clrMapOvr>
  <p:transition>
    <p:comb/>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4">
            <a:extLst>
              <a:ext uri="{FF2B5EF4-FFF2-40B4-BE49-F238E27FC236}">
                <a16:creationId xmlns:a16="http://schemas.microsoft.com/office/drawing/2014/main" id="{B73AB42A-01F6-45E4-B153-478F76CBEB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357188"/>
            <a:ext cx="7188200"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Rectangle 30">
            <a:extLst>
              <a:ext uri="{FF2B5EF4-FFF2-40B4-BE49-F238E27FC236}">
                <a16:creationId xmlns:a16="http://schemas.microsoft.com/office/drawing/2014/main" id="{0D899E6A-BF13-4FF1-A6EB-FAE543E36D66}"/>
              </a:ext>
            </a:extLst>
          </p:cNvPr>
          <p:cNvSpPr>
            <a:spLocks noChangeArrowheads="1"/>
          </p:cNvSpPr>
          <p:nvPr/>
        </p:nvSpPr>
        <p:spPr bwMode="auto">
          <a:xfrm>
            <a:off x="1000125" y="5260975"/>
            <a:ext cx="7215188" cy="1382713"/>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00FF00"/>
                </a:solidFill>
                <a:latin typeface="Arial" panose="020B0604020202020204" pitchFamily="34" charset="0"/>
                <a:cs typeface="Arial" panose="020B0604020202020204" pitchFamily="34" charset="0"/>
              </a:rPr>
              <a:t>Invest/grow</a:t>
            </a:r>
          </a:p>
          <a:p>
            <a:pPr algn="ctr">
              <a:spcBef>
                <a:spcPct val="0"/>
              </a:spcBef>
              <a:buFontTx/>
              <a:buNone/>
            </a:pPr>
            <a:r>
              <a:rPr lang="en-US" altLang="en-US" sz="2800" b="1">
                <a:solidFill>
                  <a:srgbClr val="000000"/>
                </a:solidFill>
                <a:latin typeface="Arial" panose="020B0604020202020204" pitchFamily="34" charset="0"/>
                <a:cs typeface="Arial" panose="020B0604020202020204" pitchFamily="34" charset="0"/>
              </a:rPr>
              <a:t> </a:t>
            </a:r>
            <a:r>
              <a:rPr lang="en-US" altLang="en-US" sz="2800" b="1">
                <a:solidFill>
                  <a:srgbClr val="FFC000"/>
                </a:solidFill>
                <a:latin typeface="Arial" panose="020B0604020202020204" pitchFamily="34" charset="0"/>
                <a:cs typeface="Arial" panose="020B0604020202020204" pitchFamily="34" charset="0"/>
              </a:rPr>
              <a:t>Selective investment/ maintain position</a:t>
            </a:r>
          </a:p>
          <a:p>
            <a:pPr algn="ctr">
              <a:spcBef>
                <a:spcPct val="0"/>
              </a:spcBef>
              <a:buFontTx/>
              <a:buNone/>
            </a:pPr>
            <a:r>
              <a:rPr lang="en-US" altLang="en-US" sz="2800" b="1">
                <a:solidFill>
                  <a:srgbClr val="CC3300"/>
                </a:solidFill>
                <a:latin typeface="Arial" panose="020B0604020202020204" pitchFamily="34" charset="0"/>
                <a:cs typeface="Arial" panose="020B0604020202020204" pitchFamily="34" charset="0"/>
              </a:rPr>
              <a:t>Harvest/divest</a:t>
            </a:r>
          </a:p>
        </p:txBody>
      </p:sp>
    </p:spTree>
  </p:cSld>
  <p:clrMapOvr>
    <a:masterClrMapping/>
  </p:clrMapOvr>
  <p:transition>
    <p:comb/>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4">
            <a:extLst>
              <a:ext uri="{FF2B5EF4-FFF2-40B4-BE49-F238E27FC236}">
                <a16:creationId xmlns:a16="http://schemas.microsoft.com/office/drawing/2014/main" id="{ADB60EDA-2D13-487F-B2AB-25C5CBC1192D}"/>
              </a:ext>
            </a:extLst>
          </p:cNvPr>
          <p:cNvSpPr>
            <a:spLocks noChangeArrowheads="1"/>
          </p:cNvSpPr>
          <p:nvPr/>
        </p:nvSpPr>
        <p:spPr bwMode="auto">
          <a:xfrm>
            <a:off x="0" y="0"/>
            <a:ext cx="9144000" cy="1285875"/>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5" name="Rectangle 22">
            <a:extLst>
              <a:ext uri="{FF2B5EF4-FFF2-40B4-BE49-F238E27FC236}">
                <a16:creationId xmlns:a16="http://schemas.microsoft.com/office/drawing/2014/main" id="{39879B86-FC00-4CFA-8625-30CF18F8FE0B}"/>
              </a:ext>
            </a:extLst>
          </p:cNvPr>
          <p:cNvSpPr txBox="1">
            <a:spLocks noChangeArrowheads="1"/>
          </p:cNvSpPr>
          <p:nvPr/>
        </p:nvSpPr>
        <p:spPr bwMode="auto">
          <a:xfrm>
            <a:off x="0" y="0"/>
            <a:ext cx="8929688" cy="1417638"/>
          </a:xfrm>
          <a:prstGeom prst="rect">
            <a:avLst/>
          </a:prstGeom>
          <a:noFill/>
          <a:ln w="9525">
            <a:noFill/>
            <a:miter lim="800000"/>
            <a:headEnd/>
            <a:tailEnd/>
          </a:ln>
          <a:effectLst/>
        </p:spPr>
        <p:txBody>
          <a:bodyPr anchor="ctr"/>
          <a:lstStyle/>
          <a:p>
            <a:pPr algn="ctr">
              <a:defRPr/>
            </a:pPr>
            <a:r>
              <a:rPr lang="en-US" sz="3200" b="1" kern="0" dirty="0">
                <a:solidFill>
                  <a:srgbClr val="FFFF00"/>
                </a:solidFill>
                <a:latin typeface="Arial" pitchFamily="34" charset="0"/>
                <a:cs typeface="Arial" pitchFamily="34" charset="0"/>
              </a:rPr>
              <a:t>MAJOR FORCES OF INDUSTRY ATTRACTIVENESS – PORTER 5 FORCES</a:t>
            </a:r>
          </a:p>
        </p:txBody>
      </p:sp>
      <p:sp>
        <p:nvSpPr>
          <p:cNvPr id="98308" name="Rectangle 39">
            <a:extLst>
              <a:ext uri="{FF2B5EF4-FFF2-40B4-BE49-F238E27FC236}">
                <a16:creationId xmlns:a16="http://schemas.microsoft.com/office/drawing/2014/main" id="{9CCE8D91-0CE3-49E9-9A9A-76188633B082}"/>
              </a:ext>
            </a:extLst>
          </p:cNvPr>
          <p:cNvSpPr>
            <a:spLocks noChangeArrowheads="1"/>
          </p:cNvSpPr>
          <p:nvPr/>
        </p:nvSpPr>
        <p:spPr bwMode="auto">
          <a:xfrm>
            <a:off x="0" y="2228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sp>
        <p:nvSpPr>
          <p:cNvPr id="98309" name="Rectangle 61">
            <a:extLst>
              <a:ext uri="{FF2B5EF4-FFF2-40B4-BE49-F238E27FC236}">
                <a16:creationId xmlns:a16="http://schemas.microsoft.com/office/drawing/2014/main" id="{6948D3EE-2E49-4C26-AA80-3025D29B2A83}"/>
              </a:ext>
            </a:extLst>
          </p:cNvPr>
          <p:cNvSpPr>
            <a:spLocks noChangeArrowheads="1"/>
          </p:cNvSpPr>
          <p:nvPr/>
        </p:nvSpPr>
        <p:spPr bwMode="auto">
          <a:xfrm>
            <a:off x="0" y="1885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sp>
        <p:nvSpPr>
          <p:cNvPr id="98310" name="Rectangle 83">
            <a:extLst>
              <a:ext uri="{FF2B5EF4-FFF2-40B4-BE49-F238E27FC236}">
                <a16:creationId xmlns:a16="http://schemas.microsoft.com/office/drawing/2014/main" id="{47D9016C-9709-46C3-80B2-1F8287C184A8}"/>
              </a:ext>
            </a:extLst>
          </p:cNvPr>
          <p:cNvSpPr>
            <a:spLocks noChangeArrowheads="1"/>
          </p:cNvSpPr>
          <p:nvPr/>
        </p:nvSpPr>
        <p:spPr bwMode="auto">
          <a:xfrm>
            <a:off x="0" y="1885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sp>
        <p:nvSpPr>
          <p:cNvPr id="98311" name="Rectangle 196">
            <a:extLst>
              <a:ext uri="{FF2B5EF4-FFF2-40B4-BE49-F238E27FC236}">
                <a16:creationId xmlns:a16="http://schemas.microsoft.com/office/drawing/2014/main" id="{F042A247-C3DC-4EAA-8EC7-C0A73FBFDA99}"/>
              </a:ext>
            </a:extLst>
          </p:cNvPr>
          <p:cNvSpPr>
            <a:spLocks noChangeArrowheads="1"/>
          </p:cNvSpPr>
          <p:nvPr/>
        </p:nvSpPr>
        <p:spPr bwMode="auto">
          <a:xfrm>
            <a:off x="0" y="1428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grpSp>
        <p:nvGrpSpPr>
          <p:cNvPr id="98312" name="Group 180">
            <a:extLst>
              <a:ext uri="{FF2B5EF4-FFF2-40B4-BE49-F238E27FC236}">
                <a16:creationId xmlns:a16="http://schemas.microsoft.com/office/drawing/2014/main" id="{88169EA8-605E-4E6A-88CB-E0B731B46FE7}"/>
              </a:ext>
            </a:extLst>
          </p:cNvPr>
          <p:cNvGrpSpPr>
            <a:grpSpLocks noChangeAspect="1"/>
          </p:cNvGrpSpPr>
          <p:nvPr/>
        </p:nvGrpSpPr>
        <p:grpSpPr bwMode="auto">
          <a:xfrm>
            <a:off x="795338" y="1489075"/>
            <a:ext cx="6991350" cy="4797425"/>
            <a:chOff x="1260" y="720"/>
            <a:chExt cx="9180" cy="6300"/>
          </a:xfrm>
        </p:grpSpPr>
        <p:sp>
          <p:nvSpPr>
            <p:cNvPr id="98313" name="AutoShape 195">
              <a:extLst>
                <a:ext uri="{FF2B5EF4-FFF2-40B4-BE49-F238E27FC236}">
                  <a16:creationId xmlns:a16="http://schemas.microsoft.com/office/drawing/2014/main" id="{AB662677-0210-42AE-BB82-39893313CE15}"/>
                </a:ext>
              </a:extLst>
            </p:cNvPr>
            <p:cNvSpPr>
              <a:spLocks noChangeAspect="1" noChangeArrowheads="1" noTextEdit="1"/>
            </p:cNvSpPr>
            <p:nvPr/>
          </p:nvSpPr>
          <p:spPr bwMode="auto">
            <a:xfrm>
              <a:off x="1260" y="720"/>
              <a:ext cx="9180" cy="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8314" name="Rectangle 194">
              <a:extLst>
                <a:ext uri="{FF2B5EF4-FFF2-40B4-BE49-F238E27FC236}">
                  <a16:creationId xmlns:a16="http://schemas.microsoft.com/office/drawing/2014/main" id="{EFF26E2D-47CB-4F56-8AAF-B3BBB36DDB9B}"/>
                </a:ext>
              </a:extLst>
            </p:cNvPr>
            <p:cNvSpPr>
              <a:spLocks noChangeArrowheads="1"/>
            </p:cNvSpPr>
            <p:nvPr/>
          </p:nvSpPr>
          <p:spPr bwMode="auto">
            <a:xfrm>
              <a:off x="4141" y="3059"/>
              <a:ext cx="3060" cy="1441"/>
            </a:xfrm>
            <a:prstGeom prst="rect">
              <a:avLst/>
            </a:prstGeom>
            <a:gradFill rotWithShape="0">
              <a:gsLst>
                <a:gs pos="0">
                  <a:srgbClr val="4C4CA6"/>
                </a:gs>
                <a:gs pos="50000">
                  <a:srgbClr val="000080"/>
                </a:gs>
                <a:gs pos="100000">
                  <a:srgbClr val="4C4CA6"/>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600">
                <a:solidFill>
                  <a:srgbClr val="000000"/>
                </a:solidFill>
                <a:latin typeface="Arial" panose="020B0604020202020204" pitchFamily="34" charset="0"/>
                <a:cs typeface="Arial" panose="020B0604020202020204" pitchFamily="34" charset="0"/>
              </a:endParaRPr>
            </a:p>
          </p:txBody>
        </p:sp>
        <p:sp>
          <p:nvSpPr>
            <p:cNvPr id="98315" name="Rectangle 193">
              <a:extLst>
                <a:ext uri="{FF2B5EF4-FFF2-40B4-BE49-F238E27FC236}">
                  <a16:creationId xmlns:a16="http://schemas.microsoft.com/office/drawing/2014/main" id="{5B0B83A1-96B5-43EF-BFCD-FC11A9D02061}"/>
                </a:ext>
              </a:extLst>
            </p:cNvPr>
            <p:cNvSpPr>
              <a:spLocks noChangeArrowheads="1"/>
            </p:cNvSpPr>
            <p:nvPr/>
          </p:nvSpPr>
          <p:spPr bwMode="auto">
            <a:xfrm>
              <a:off x="4320" y="5040"/>
              <a:ext cx="3239" cy="1441"/>
            </a:xfrm>
            <a:prstGeom prst="rect">
              <a:avLst/>
            </a:prstGeom>
            <a:gradFill rotWithShape="0">
              <a:gsLst>
                <a:gs pos="0">
                  <a:srgbClr val="4C4CA6"/>
                </a:gs>
                <a:gs pos="50000">
                  <a:srgbClr val="000080"/>
                </a:gs>
                <a:gs pos="100000">
                  <a:srgbClr val="4C4CA6"/>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600">
                <a:solidFill>
                  <a:srgbClr val="000000"/>
                </a:solidFill>
                <a:latin typeface="Arial" panose="020B0604020202020204" pitchFamily="34" charset="0"/>
                <a:cs typeface="Arial" panose="020B0604020202020204" pitchFamily="34" charset="0"/>
              </a:endParaRPr>
            </a:p>
          </p:txBody>
        </p:sp>
        <p:sp>
          <p:nvSpPr>
            <p:cNvPr id="98316" name="Line 192">
              <a:extLst>
                <a:ext uri="{FF2B5EF4-FFF2-40B4-BE49-F238E27FC236}">
                  <a16:creationId xmlns:a16="http://schemas.microsoft.com/office/drawing/2014/main" id="{AA073B37-9A47-4A58-A396-25723C841705}"/>
                </a:ext>
              </a:extLst>
            </p:cNvPr>
            <p:cNvSpPr>
              <a:spLocks noChangeShapeType="1"/>
            </p:cNvSpPr>
            <p:nvPr/>
          </p:nvSpPr>
          <p:spPr bwMode="auto">
            <a:xfrm>
              <a:off x="5901" y="2624"/>
              <a:ext cx="1" cy="436"/>
            </a:xfrm>
            <a:prstGeom prst="line">
              <a:avLst/>
            </a:prstGeom>
            <a:noFill/>
            <a:ln w="25400">
              <a:solidFill>
                <a:srgbClr val="E0BD3E"/>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8317" name="Line 191">
              <a:extLst>
                <a:ext uri="{FF2B5EF4-FFF2-40B4-BE49-F238E27FC236}">
                  <a16:creationId xmlns:a16="http://schemas.microsoft.com/office/drawing/2014/main" id="{635F87AE-77DE-4913-ACBE-B18CEAAF2289}"/>
                </a:ext>
              </a:extLst>
            </p:cNvPr>
            <p:cNvSpPr>
              <a:spLocks noChangeShapeType="1"/>
            </p:cNvSpPr>
            <p:nvPr/>
          </p:nvSpPr>
          <p:spPr bwMode="auto">
            <a:xfrm flipV="1">
              <a:off x="5901" y="4605"/>
              <a:ext cx="1" cy="435"/>
            </a:xfrm>
            <a:prstGeom prst="line">
              <a:avLst/>
            </a:prstGeom>
            <a:noFill/>
            <a:ln w="25400">
              <a:solidFill>
                <a:srgbClr val="E0BD3E"/>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8318" name="Rectangle 190">
              <a:extLst>
                <a:ext uri="{FF2B5EF4-FFF2-40B4-BE49-F238E27FC236}">
                  <a16:creationId xmlns:a16="http://schemas.microsoft.com/office/drawing/2014/main" id="{6E984653-1B9A-4691-A8C9-0D360D36D81A}"/>
                </a:ext>
              </a:extLst>
            </p:cNvPr>
            <p:cNvSpPr>
              <a:spLocks noChangeArrowheads="1"/>
            </p:cNvSpPr>
            <p:nvPr/>
          </p:nvSpPr>
          <p:spPr bwMode="auto">
            <a:xfrm>
              <a:off x="7932" y="3059"/>
              <a:ext cx="2147" cy="1441"/>
            </a:xfrm>
            <a:prstGeom prst="rect">
              <a:avLst/>
            </a:prstGeom>
            <a:gradFill rotWithShape="0">
              <a:gsLst>
                <a:gs pos="0">
                  <a:srgbClr val="4C4CA6"/>
                </a:gs>
                <a:gs pos="50000">
                  <a:srgbClr val="000080"/>
                </a:gs>
                <a:gs pos="100000">
                  <a:srgbClr val="4C4CA6"/>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600">
                <a:solidFill>
                  <a:srgbClr val="000000"/>
                </a:solidFill>
                <a:latin typeface="Arial" panose="020B0604020202020204" pitchFamily="34" charset="0"/>
                <a:cs typeface="Arial" panose="020B0604020202020204" pitchFamily="34" charset="0"/>
              </a:endParaRPr>
            </a:p>
          </p:txBody>
        </p:sp>
        <p:sp>
          <p:nvSpPr>
            <p:cNvPr id="98319" name="Rectangle 189">
              <a:extLst>
                <a:ext uri="{FF2B5EF4-FFF2-40B4-BE49-F238E27FC236}">
                  <a16:creationId xmlns:a16="http://schemas.microsoft.com/office/drawing/2014/main" id="{1B5E5935-D082-4B4F-9211-2892AF0EFCC7}"/>
                </a:ext>
              </a:extLst>
            </p:cNvPr>
            <p:cNvSpPr>
              <a:spLocks noChangeArrowheads="1"/>
            </p:cNvSpPr>
            <p:nvPr/>
          </p:nvSpPr>
          <p:spPr bwMode="auto">
            <a:xfrm>
              <a:off x="1439" y="3132"/>
              <a:ext cx="2162" cy="1549"/>
            </a:xfrm>
            <a:prstGeom prst="rect">
              <a:avLst/>
            </a:prstGeom>
            <a:gradFill rotWithShape="0">
              <a:gsLst>
                <a:gs pos="0">
                  <a:srgbClr val="4C4CA6"/>
                </a:gs>
                <a:gs pos="50000">
                  <a:srgbClr val="000080"/>
                </a:gs>
                <a:gs pos="100000">
                  <a:srgbClr val="4C4CA6"/>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600">
                <a:solidFill>
                  <a:srgbClr val="000000"/>
                </a:solidFill>
                <a:latin typeface="Arial" panose="020B0604020202020204" pitchFamily="34" charset="0"/>
                <a:cs typeface="Arial" panose="020B0604020202020204" pitchFamily="34" charset="0"/>
              </a:endParaRPr>
            </a:p>
          </p:txBody>
        </p:sp>
        <p:sp>
          <p:nvSpPr>
            <p:cNvPr id="98320" name="Line 188">
              <a:extLst>
                <a:ext uri="{FF2B5EF4-FFF2-40B4-BE49-F238E27FC236}">
                  <a16:creationId xmlns:a16="http://schemas.microsoft.com/office/drawing/2014/main" id="{831921FE-D900-41E5-A309-07FA34785840}"/>
                </a:ext>
              </a:extLst>
            </p:cNvPr>
            <p:cNvSpPr>
              <a:spLocks noChangeShapeType="1"/>
            </p:cNvSpPr>
            <p:nvPr/>
          </p:nvSpPr>
          <p:spPr bwMode="auto">
            <a:xfrm>
              <a:off x="3631" y="3780"/>
              <a:ext cx="509" cy="1"/>
            </a:xfrm>
            <a:prstGeom prst="line">
              <a:avLst/>
            </a:prstGeom>
            <a:noFill/>
            <a:ln w="25400">
              <a:solidFill>
                <a:srgbClr val="E0BD3E"/>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8321" name="Line 187">
              <a:extLst>
                <a:ext uri="{FF2B5EF4-FFF2-40B4-BE49-F238E27FC236}">
                  <a16:creationId xmlns:a16="http://schemas.microsoft.com/office/drawing/2014/main" id="{BB94BD94-1B5A-4E4A-A801-D27AA1582FF0}"/>
                </a:ext>
              </a:extLst>
            </p:cNvPr>
            <p:cNvSpPr>
              <a:spLocks noChangeShapeType="1"/>
            </p:cNvSpPr>
            <p:nvPr/>
          </p:nvSpPr>
          <p:spPr bwMode="auto">
            <a:xfrm flipH="1">
              <a:off x="7380" y="3779"/>
              <a:ext cx="509" cy="1"/>
            </a:xfrm>
            <a:prstGeom prst="line">
              <a:avLst/>
            </a:prstGeom>
            <a:noFill/>
            <a:ln w="25400">
              <a:solidFill>
                <a:srgbClr val="E0BD3E"/>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8322" name="Rectangle 186">
              <a:extLst>
                <a:ext uri="{FF2B5EF4-FFF2-40B4-BE49-F238E27FC236}">
                  <a16:creationId xmlns:a16="http://schemas.microsoft.com/office/drawing/2014/main" id="{E8164D7D-B7D9-4807-B40C-30A1B3D3262A}"/>
                </a:ext>
              </a:extLst>
            </p:cNvPr>
            <p:cNvSpPr>
              <a:spLocks noChangeArrowheads="1"/>
            </p:cNvSpPr>
            <p:nvPr/>
          </p:nvSpPr>
          <p:spPr bwMode="auto">
            <a:xfrm>
              <a:off x="4499" y="1260"/>
              <a:ext cx="2787" cy="1222"/>
            </a:xfrm>
            <a:prstGeom prst="rect">
              <a:avLst/>
            </a:prstGeom>
            <a:gradFill rotWithShape="0">
              <a:gsLst>
                <a:gs pos="0">
                  <a:srgbClr val="4C4CA6"/>
                </a:gs>
                <a:gs pos="50000">
                  <a:srgbClr val="000080"/>
                </a:gs>
                <a:gs pos="100000">
                  <a:srgbClr val="4C4CA6"/>
                </a:gs>
              </a:gsLst>
              <a:lin ang="5400000" scaled="1"/>
            </a:gradFill>
            <a:ln>
              <a:noFill/>
            </a:ln>
            <a:effectLst>
              <a:outerShdw dist="107763" dir="2700000" algn="ctr" rotWithShape="0">
                <a:srgbClr val="DADADA"/>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1600">
                <a:solidFill>
                  <a:srgbClr val="000000"/>
                </a:solidFill>
                <a:latin typeface="Arial" panose="020B0604020202020204" pitchFamily="34" charset="0"/>
                <a:cs typeface="Arial" panose="020B0604020202020204" pitchFamily="34" charset="0"/>
              </a:endParaRPr>
            </a:p>
          </p:txBody>
        </p:sp>
        <p:sp>
          <p:nvSpPr>
            <p:cNvPr id="21" name="Rectangle 185">
              <a:extLst>
                <a:ext uri="{FF2B5EF4-FFF2-40B4-BE49-F238E27FC236}">
                  <a16:creationId xmlns:a16="http://schemas.microsoft.com/office/drawing/2014/main" id="{1E5DF5CF-EB18-4D8F-B3F0-9E8E6129D4CB}"/>
                </a:ext>
              </a:extLst>
            </p:cNvPr>
            <p:cNvSpPr>
              <a:spLocks noChangeArrowheads="1"/>
            </p:cNvSpPr>
            <p:nvPr/>
          </p:nvSpPr>
          <p:spPr bwMode="auto">
            <a:xfrm>
              <a:off x="4320" y="5221"/>
              <a:ext cx="3239" cy="899"/>
            </a:xfrm>
            <a:prstGeom prst="rect">
              <a:avLst/>
            </a:prstGeom>
            <a:noFill/>
            <a:ln w="12700">
              <a:noFill/>
              <a:miter lim="800000"/>
              <a:headEnd/>
              <a:tailEnd/>
            </a:ln>
          </p:spPr>
          <p:txBody>
            <a:bodyPr lIns="55198" tIns="27115" rIns="55198" bIns="27115"/>
            <a:lstStyle/>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Threat of substitute </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products</a:t>
              </a:r>
              <a:endParaRPr lang="en-US" sz="1600">
                <a:solidFill>
                  <a:srgbClr val="000000"/>
                </a:solidFill>
                <a:latin typeface="Arial" pitchFamily="34" charset="0"/>
                <a:cs typeface="Arial" pitchFamily="34" charset="0"/>
              </a:endParaRPr>
            </a:p>
          </p:txBody>
        </p:sp>
        <p:sp>
          <p:nvSpPr>
            <p:cNvPr id="22" name="Rectangle 184">
              <a:extLst>
                <a:ext uri="{FF2B5EF4-FFF2-40B4-BE49-F238E27FC236}">
                  <a16:creationId xmlns:a16="http://schemas.microsoft.com/office/drawing/2014/main" id="{B91AB417-1268-4CAE-B549-841D3B7D6048}"/>
                </a:ext>
              </a:extLst>
            </p:cNvPr>
            <p:cNvSpPr>
              <a:spLocks noChangeArrowheads="1"/>
            </p:cNvSpPr>
            <p:nvPr/>
          </p:nvSpPr>
          <p:spPr bwMode="auto">
            <a:xfrm>
              <a:off x="1439" y="3240"/>
              <a:ext cx="2162" cy="1441"/>
            </a:xfrm>
            <a:prstGeom prst="rect">
              <a:avLst/>
            </a:prstGeom>
            <a:noFill/>
            <a:ln w="12700">
              <a:noFill/>
              <a:miter lim="800000"/>
              <a:headEnd/>
              <a:tailEnd/>
            </a:ln>
          </p:spPr>
          <p:txBody>
            <a:bodyPr lIns="55198" tIns="27115" rIns="55198" bIns="27115"/>
            <a:lstStyle/>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Bargaining </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power</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of suppliers</a:t>
              </a:r>
              <a:endParaRPr lang="en-US" sz="1600">
                <a:solidFill>
                  <a:srgbClr val="000000"/>
                </a:solidFill>
                <a:latin typeface="Arial" pitchFamily="34" charset="0"/>
                <a:cs typeface="Arial" pitchFamily="34" charset="0"/>
              </a:endParaRPr>
            </a:p>
          </p:txBody>
        </p:sp>
        <p:sp>
          <p:nvSpPr>
            <p:cNvPr id="23" name="Rectangle 183">
              <a:extLst>
                <a:ext uri="{FF2B5EF4-FFF2-40B4-BE49-F238E27FC236}">
                  <a16:creationId xmlns:a16="http://schemas.microsoft.com/office/drawing/2014/main" id="{3854130A-3C70-477D-AB2B-2F7E23A3DF85}"/>
                </a:ext>
              </a:extLst>
            </p:cNvPr>
            <p:cNvSpPr>
              <a:spLocks noChangeArrowheads="1"/>
            </p:cNvSpPr>
            <p:nvPr/>
          </p:nvSpPr>
          <p:spPr bwMode="auto">
            <a:xfrm>
              <a:off x="4681" y="1439"/>
              <a:ext cx="2520" cy="719"/>
            </a:xfrm>
            <a:prstGeom prst="rect">
              <a:avLst/>
            </a:prstGeom>
            <a:noFill/>
            <a:ln w="12700">
              <a:noFill/>
              <a:miter lim="800000"/>
              <a:headEnd/>
              <a:tailEnd/>
            </a:ln>
          </p:spPr>
          <p:txBody>
            <a:bodyPr lIns="55198" tIns="27115" rIns="55198" bIns="27115">
              <a:spAutoFit/>
            </a:bodyPr>
            <a:lstStyle/>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Threat of new</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 entrants</a:t>
              </a:r>
              <a:endParaRPr lang="en-US" sz="1600">
                <a:solidFill>
                  <a:srgbClr val="000000"/>
                </a:solidFill>
                <a:latin typeface="Arial" pitchFamily="34" charset="0"/>
                <a:cs typeface="Arial" pitchFamily="34" charset="0"/>
              </a:endParaRPr>
            </a:p>
          </p:txBody>
        </p:sp>
        <p:sp>
          <p:nvSpPr>
            <p:cNvPr id="24" name="Rectangle 182">
              <a:extLst>
                <a:ext uri="{FF2B5EF4-FFF2-40B4-BE49-F238E27FC236}">
                  <a16:creationId xmlns:a16="http://schemas.microsoft.com/office/drawing/2014/main" id="{FED469C3-4F88-49CE-9318-BF809D558C5C}"/>
                </a:ext>
              </a:extLst>
            </p:cNvPr>
            <p:cNvSpPr>
              <a:spLocks noChangeArrowheads="1"/>
            </p:cNvSpPr>
            <p:nvPr/>
          </p:nvSpPr>
          <p:spPr bwMode="auto">
            <a:xfrm>
              <a:off x="7920" y="3059"/>
              <a:ext cx="2160" cy="1441"/>
            </a:xfrm>
            <a:prstGeom prst="rect">
              <a:avLst/>
            </a:prstGeom>
            <a:noFill/>
            <a:ln w="12700">
              <a:noFill/>
              <a:miter lim="800000"/>
              <a:headEnd/>
              <a:tailEnd/>
            </a:ln>
          </p:spPr>
          <p:txBody>
            <a:bodyPr lIns="55198" tIns="27115" rIns="55198" bIns="27115"/>
            <a:lstStyle/>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Bargaining</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power</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of buyers</a:t>
              </a:r>
              <a:endParaRPr lang="en-US" sz="1600">
                <a:solidFill>
                  <a:srgbClr val="000000"/>
                </a:solidFill>
                <a:latin typeface="Arial" pitchFamily="34" charset="0"/>
                <a:cs typeface="Arial" pitchFamily="34" charset="0"/>
              </a:endParaRPr>
            </a:p>
          </p:txBody>
        </p:sp>
        <p:sp>
          <p:nvSpPr>
            <p:cNvPr id="25" name="Rectangle 181">
              <a:extLst>
                <a:ext uri="{FF2B5EF4-FFF2-40B4-BE49-F238E27FC236}">
                  <a16:creationId xmlns:a16="http://schemas.microsoft.com/office/drawing/2014/main" id="{5175893F-F31C-4E7D-A922-3043F20EC57D}"/>
                </a:ext>
              </a:extLst>
            </p:cNvPr>
            <p:cNvSpPr>
              <a:spLocks noChangeArrowheads="1"/>
            </p:cNvSpPr>
            <p:nvPr/>
          </p:nvSpPr>
          <p:spPr bwMode="auto">
            <a:xfrm>
              <a:off x="4320" y="3059"/>
              <a:ext cx="2881" cy="1359"/>
            </a:xfrm>
            <a:prstGeom prst="rect">
              <a:avLst/>
            </a:prstGeom>
            <a:noFill/>
            <a:ln w="12700">
              <a:noFill/>
              <a:miter lim="800000"/>
              <a:headEnd/>
              <a:tailEnd/>
            </a:ln>
          </p:spPr>
          <p:txBody>
            <a:bodyPr lIns="55198" tIns="27115" rIns="55198" bIns="27115"/>
            <a:lstStyle/>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Rivalry among </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existing industry </a:t>
              </a:r>
              <a:endParaRPr lang="en-US" sz="1600">
                <a:solidFill>
                  <a:srgbClr val="000000"/>
                </a:solidFill>
                <a:latin typeface="Arial" pitchFamily="34" charset="0"/>
                <a:cs typeface="Arial" pitchFamily="34" charset="0"/>
              </a:endParaRPr>
            </a:p>
            <a:p>
              <a:pPr algn="ctr">
                <a:defRPr/>
              </a:pPr>
              <a:r>
                <a:rPr lang="en-US" sz="1600" b="1">
                  <a:solidFill>
                    <a:srgbClr val="FFFFFF"/>
                  </a:solidFill>
                  <a:effectLst>
                    <a:outerShdw blurRad="38100" dist="38100" dir="2700000" algn="tl">
                      <a:srgbClr val="000000"/>
                    </a:outerShdw>
                  </a:effectLst>
                  <a:latin typeface="Arial" pitchFamily="34" charset="0"/>
                  <a:cs typeface="Arial" pitchFamily="34" charset="0"/>
                </a:rPr>
                <a:t>firms</a:t>
              </a:r>
              <a:endParaRPr lang="en-US" sz="1600">
                <a:solidFill>
                  <a:srgbClr val="000000"/>
                </a:solidFill>
                <a:latin typeface="Arial" pitchFamily="34" charset="0"/>
                <a:cs typeface="Arial"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12">
            <a:extLst>
              <a:ext uri="{FF2B5EF4-FFF2-40B4-BE49-F238E27FC236}">
                <a16:creationId xmlns:a16="http://schemas.microsoft.com/office/drawing/2014/main" id="{AC0D90DE-1857-46C4-B85F-8615EFA8D184}"/>
              </a:ext>
            </a:extLst>
          </p:cNvPr>
          <p:cNvSpPr txBox="1">
            <a:spLocks noChangeArrowheads="1"/>
          </p:cNvSpPr>
          <p:nvPr/>
        </p:nvSpPr>
        <p:spPr bwMode="auto">
          <a:xfrm>
            <a:off x="714375" y="31432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SWOT ANALYSIS</a:t>
            </a:r>
            <a:endParaRPr lang="en-ZA" altLang="en-US" sz="2000">
              <a:solidFill>
                <a:srgbClr val="FFFFFF"/>
              </a:solidFill>
              <a:latin typeface="Arial" panose="020B0604020202020204" pitchFamily="34" charset="0"/>
              <a:cs typeface="Arial" panose="020B0604020202020204" pitchFamily="34" charset="0"/>
            </a:endParaRPr>
          </a:p>
        </p:txBody>
      </p:sp>
      <p:sp>
        <p:nvSpPr>
          <p:cNvPr id="99331" name="TextBox 13">
            <a:extLst>
              <a:ext uri="{FF2B5EF4-FFF2-40B4-BE49-F238E27FC236}">
                <a16:creationId xmlns:a16="http://schemas.microsoft.com/office/drawing/2014/main" id="{70F5590E-E302-4611-B9C8-D9061B6B13D2}"/>
              </a:ext>
            </a:extLst>
          </p:cNvPr>
          <p:cNvSpPr txBox="1">
            <a:spLocks noChangeArrowheads="1"/>
          </p:cNvSpPr>
          <p:nvPr/>
        </p:nvSpPr>
        <p:spPr bwMode="auto">
          <a:xfrm>
            <a:off x="714375" y="1928813"/>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FORECASTING</a:t>
            </a:r>
            <a:endParaRPr lang="en-ZA" altLang="en-US" sz="2000">
              <a:solidFill>
                <a:srgbClr val="FFFFFF"/>
              </a:solidFill>
              <a:latin typeface="Arial" panose="020B0604020202020204" pitchFamily="34" charset="0"/>
              <a:cs typeface="Arial" panose="020B0604020202020204" pitchFamily="34" charset="0"/>
            </a:endParaRPr>
          </a:p>
        </p:txBody>
      </p:sp>
      <p:sp>
        <p:nvSpPr>
          <p:cNvPr id="99332" name="TextBox 14">
            <a:extLst>
              <a:ext uri="{FF2B5EF4-FFF2-40B4-BE49-F238E27FC236}">
                <a16:creationId xmlns:a16="http://schemas.microsoft.com/office/drawing/2014/main" id="{CBABCF2C-AC35-44CE-B250-771FA836D5C9}"/>
              </a:ext>
            </a:extLst>
          </p:cNvPr>
          <p:cNvSpPr txBox="1">
            <a:spLocks noChangeArrowheads="1"/>
          </p:cNvSpPr>
          <p:nvPr/>
        </p:nvSpPr>
        <p:spPr bwMode="auto">
          <a:xfrm>
            <a:off x="714375" y="4357688"/>
            <a:ext cx="32766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FFFFFF"/>
                </a:solidFill>
                <a:latin typeface="Arial" panose="020B0604020202020204" pitchFamily="34" charset="0"/>
                <a:cs typeface="Arial" panose="020B0604020202020204" pitchFamily="34" charset="0"/>
              </a:rPr>
              <a:t>CORPORATE &amp; MARKING  STRATEGIES</a:t>
            </a:r>
            <a:endParaRPr lang="en-ZA" altLang="en-US" sz="2000">
              <a:solidFill>
                <a:srgbClr val="FFFFFF"/>
              </a:solidFill>
              <a:latin typeface="Arial" panose="020B0604020202020204" pitchFamily="34" charset="0"/>
              <a:cs typeface="Arial" panose="020B0604020202020204" pitchFamily="34" charset="0"/>
            </a:endParaRPr>
          </a:p>
        </p:txBody>
      </p:sp>
      <p:sp>
        <p:nvSpPr>
          <p:cNvPr id="99333" name="Rectangle 4">
            <a:extLst>
              <a:ext uri="{FF2B5EF4-FFF2-40B4-BE49-F238E27FC236}">
                <a16:creationId xmlns:a16="http://schemas.microsoft.com/office/drawing/2014/main" id="{AD2BB9C5-8DE9-418A-8605-2DACE8733360}"/>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99334" name="Text Box 3">
            <a:extLst>
              <a:ext uri="{FF2B5EF4-FFF2-40B4-BE49-F238E27FC236}">
                <a16:creationId xmlns:a16="http://schemas.microsoft.com/office/drawing/2014/main" id="{41FF0D7A-DA8D-41B0-8A34-0F93A19AFD50}"/>
              </a:ext>
            </a:extLst>
          </p:cNvPr>
          <p:cNvSpPr txBox="1">
            <a:spLocks noChangeArrowheads="1"/>
          </p:cNvSpPr>
          <p:nvPr/>
        </p:nvSpPr>
        <p:spPr bwMode="auto">
          <a:xfrm>
            <a:off x="304800" y="152400"/>
            <a:ext cx="8839200" cy="708025"/>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4000" b="1">
                <a:solidFill>
                  <a:srgbClr val="FFFF00"/>
                </a:solidFill>
                <a:latin typeface="Arial" panose="020B0604020202020204" pitchFamily="34" charset="0"/>
                <a:cs typeface="Arial" panose="020B0604020202020204" pitchFamily="34" charset="0"/>
              </a:rPr>
              <a:t>2. FROM ANALYSIS TO STRATEGY</a:t>
            </a:r>
            <a:endParaRPr lang="en-ZA" altLang="en-US" sz="4000">
              <a:solidFill>
                <a:srgbClr val="FFFF00"/>
              </a:solidFill>
              <a:latin typeface="Arial" panose="020B0604020202020204" pitchFamily="34" charset="0"/>
              <a:cs typeface="Arial" panose="020B0604020202020204" pitchFamily="34" charset="0"/>
            </a:endParaRPr>
          </a:p>
        </p:txBody>
      </p:sp>
      <p:cxnSp>
        <p:nvCxnSpPr>
          <p:cNvPr id="99335" name="Straight Arrow Connector 16">
            <a:extLst>
              <a:ext uri="{FF2B5EF4-FFF2-40B4-BE49-F238E27FC236}">
                <a16:creationId xmlns:a16="http://schemas.microsoft.com/office/drawing/2014/main" id="{63A8FD4D-5DEE-4AE3-85D9-72BCDF07AB6E}"/>
              </a:ext>
            </a:extLst>
          </p:cNvPr>
          <p:cNvCxnSpPr>
            <a:cxnSpLocks noChangeShapeType="1"/>
          </p:cNvCxnSpPr>
          <p:nvPr/>
        </p:nvCxnSpPr>
        <p:spPr bwMode="auto">
          <a:xfrm>
            <a:off x="3929063" y="2143125"/>
            <a:ext cx="928687" cy="1588"/>
          </a:xfrm>
          <a:prstGeom prst="straightConnector1">
            <a:avLst/>
          </a:prstGeom>
          <a:noFill/>
          <a:ln w="9525" algn="ctr">
            <a:solidFill>
              <a:srgbClr val="FFC000"/>
            </a:solidFill>
            <a:round/>
            <a:headEnd/>
            <a:tailEnd type="arrow" w="med" len="med"/>
          </a:ln>
          <a:extLst>
            <a:ext uri="{909E8E84-426E-40DD-AFC4-6F175D3DCCD1}">
              <a14:hiddenFill xmlns:a14="http://schemas.microsoft.com/office/drawing/2010/main">
                <a:noFill/>
              </a14:hiddenFill>
            </a:ext>
          </a:extLst>
        </p:spPr>
      </p:cxnSp>
      <p:sp>
        <p:nvSpPr>
          <p:cNvPr id="99336" name="TextBox 17">
            <a:extLst>
              <a:ext uri="{FF2B5EF4-FFF2-40B4-BE49-F238E27FC236}">
                <a16:creationId xmlns:a16="http://schemas.microsoft.com/office/drawing/2014/main" id="{79EE166B-5AA9-4BF3-816A-0968404B42AE}"/>
              </a:ext>
            </a:extLst>
          </p:cNvPr>
          <p:cNvSpPr txBox="1">
            <a:spLocks noChangeArrowheads="1"/>
          </p:cNvSpPr>
          <p:nvPr/>
        </p:nvSpPr>
        <p:spPr bwMode="auto">
          <a:xfrm>
            <a:off x="5072063" y="1928813"/>
            <a:ext cx="3571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 typeface="Times New Roman" panose="02020603050405020304" pitchFamily="18" charset="0"/>
              <a:buAutoNum type="arabicPeriod"/>
            </a:pPr>
            <a:r>
              <a:rPr lang="en-US" altLang="en-US" sz="1800">
                <a:solidFill>
                  <a:srgbClr val="00FF00"/>
                </a:solidFill>
                <a:latin typeface="Arial" panose="020B0604020202020204" pitchFamily="34" charset="0"/>
                <a:cs typeface="Arial" panose="020B0604020202020204" pitchFamily="34" charset="0"/>
              </a:rPr>
              <a:t>STRATEGIC  DEMAND FORECASTING</a:t>
            </a:r>
          </a:p>
          <a:p>
            <a:pPr algn="ctr">
              <a:spcBef>
                <a:spcPct val="0"/>
              </a:spcBef>
              <a:buFont typeface="Times New Roman" panose="02020603050405020304" pitchFamily="18" charset="0"/>
              <a:buAutoNum type="arabicPeriod"/>
            </a:pPr>
            <a:r>
              <a:rPr lang="en-US" altLang="en-US" sz="1800">
                <a:solidFill>
                  <a:srgbClr val="00FF00"/>
                </a:solidFill>
                <a:latin typeface="Arial" panose="020B0604020202020204" pitchFamily="34" charset="0"/>
                <a:cs typeface="Arial" panose="020B0604020202020204" pitchFamily="34" charset="0"/>
              </a:rPr>
              <a:t>FORECASTING TECHNIQUES</a:t>
            </a:r>
            <a:endParaRPr lang="en-ZA" altLang="en-US" sz="1800">
              <a:solidFill>
                <a:srgbClr val="00FF00"/>
              </a:solidFill>
              <a:latin typeface="Arial" panose="020B0604020202020204" pitchFamily="34" charset="0"/>
              <a:cs typeface="Arial" panose="020B0604020202020204" pitchFamily="34" charset="0"/>
            </a:endParaRPr>
          </a:p>
        </p:txBody>
      </p:sp>
      <p:cxnSp>
        <p:nvCxnSpPr>
          <p:cNvPr id="99337" name="Straight Connector 11">
            <a:extLst>
              <a:ext uri="{FF2B5EF4-FFF2-40B4-BE49-F238E27FC236}">
                <a16:creationId xmlns:a16="http://schemas.microsoft.com/office/drawing/2014/main" id="{A4D441CB-BEB3-4185-A790-034C01996343}"/>
              </a:ext>
            </a:extLst>
          </p:cNvPr>
          <p:cNvCxnSpPr>
            <a:cxnSpLocks noChangeShapeType="1"/>
          </p:cNvCxnSpPr>
          <p:nvPr/>
        </p:nvCxnSpPr>
        <p:spPr bwMode="auto">
          <a:xfrm rot="5400000">
            <a:off x="5608638" y="4965700"/>
            <a:ext cx="2357438" cy="1587"/>
          </a:xfrm>
          <a:prstGeom prst="line">
            <a:avLst/>
          </a:prstGeom>
          <a:noFill/>
          <a:ln w="22225" algn="ctr">
            <a:solidFill>
              <a:schemeClr val="bg1"/>
            </a:solidFill>
            <a:round/>
            <a:headEnd/>
            <a:tailEnd/>
          </a:ln>
          <a:extLst>
            <a:ext uri="{909E8E84-426E-40DD-AFC4-6F175D3DCCD1}">
              <a14:hiddenFill xmlns:a14="http://schemas.microsoft.com/office/drawing/2010/main">
                <a:noFill/>
              </a14:hiddenFill>
            </a:ext>
          </a:extLst>
        </p:spPr>
      </p:cxnSp>
      <p:cxnSp>
        <p:nvCxnSpPr>
          <p:cNvPr id="99338" name="Straight Connector 13">
            <a:extLst>
              <a:ext uri="{FF2B5EF4-FFF2-40B4-BE49-F238E27FC236}">
                <a16:creationId xmlns:a16="http://schemas.microsoft.com/office/drawing/2014/main" id="{C7082B44-0DF9-4F32-AFB7-D28B632B0F50}"/>
              </a:ext>
            </a:extLst>
          </p:cNvPr>
          <p:cNvCxnSpPr>
            <a:cxnSpLocks noChangeShapeType="1"/>
          </p:cNvCxnSpPr>
          <p:nvPr/>
        </p:nvCxnSpPr>
        <p:spPr bwMode="auto">
          <a:xfrm>
            <a:off x="5286375" y="5000625"/>
            <a:ext cx="3143250" cy="1588"/>
          </a:xfrm>
          <a:prstGeom prst="line">
            <a:avLst/>
          </a:prstGeom>
          <a:noFill/>
          <a:ln w="22225" algn="ctr">
            <a:solidFill>
              <a:schemeClr val="bg1"/>
            </a:solidFill>
            <a:round/>
            <a:headEnd/>
            <a:tailEnd/>
          </a:ln>
          <a:extLst>
            <a:ext uri="{909E8E84-426E-40DD-AFC4-6F175D3DCCD1}">
              <a14:hiddenFill xmlns:a14="http://schemas.microsoft.com/office/drawing/2010/main">
                <a:noFill/>
              </a14:hiddenFill>
            </a:ext>
          </a:extLst>
        </p:spPr>
      </p:cxnSp>
      <p:sp>
        <p:nvSpPr>
          <p:cNvPr id="99339" name="TextBox 14">
            <a:extLst>
              <a:ext uri="{FF2B5EF4-FFF2-40B4-BE49-F238E27FC236}">
                <a16:creationId xmlns:a16="http://schemas.microsoft.com/office/drawing/2014/main" id="{9B1DA5C7-F94D-44D8-9F32-9E7046378D8D}"/>
              </a:ext>
            </a:extLst>
          </p:cNvPr>
          <p:cNvSpPr txBox="1">
            <a:spLocks noChangeArrowheads="1"/>
          </p:cNvSpPr>
          <p:nvPr/>
        </p:nvSpPr>
        <p:spPr bwMode="auto">
          <a:xfrm>
            <a:off x="5572125" y="4214813"/>
            <a:ext cx="1000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solidFill>
                  <a:srgbClr val="FFC000"/>
                </a:solidFill>
              </a:rPr>
              <a:t>S</a:t>
            </a:r>
          </a:p>
        </p:txBody>
      </p:sp>
      <p:sp>
        <p:nvSpPr>
          <p:cNvPr id="99340" name="TextBox 18">
            <a:extLst>
              <a:ext uri="{FF2B5EF4-FFF2-40B4-BE49-F238E27FC236}">
                <a16:creationId xmlns:a16="http://schemas.microsoft.com/office/drawing/2014/main" id="{6308D267-69E9-48C2-81F2-F956A42113A0}"/>
              </a:ext>
            </a:extLst>
          </p:cNvPr>
          <p:cNvSpPr txBox="1">
            <a:spLocks noChangeArrowheads="1"/>
          </p:cNvSpPr>
          <p:nvPr/>
        </p:nvSpPr>
        <p:spPr bwMode="auto">
          <a:xfrm>
            <a:off x="7286625" y="5286375"/>
            <a:ext cx="1000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solidFill>
                  <a:srgbClr val="FFC000"/>
                </a:solidFill>
              </a:rPr>
              <a:t>T</a:t>
            </a:r>
          </a:p>
        </p:txBody>
      </p:sp>
      <p:sp>
        <p:nvSpPr>
          <p:cNvPr id="99341" name="TextBox 19">
            <a:extLst>
              <a:ext uri="{FF2B5EF4-FFF2-40B4-BE49-F238E27FC236}">
                <a16:creationId xmlns:a16="http://schemas.microsoft.com/office/drawing/2014/main" id="{D0E352EA-DEB5-4315-8F78-132D60B1F064}"/>
              </a:ext>
            </a:extLst>
          </p:cNvPr>
          <p:cNvSpPr txBox="1">
            <a:spLocks noChangeArrowheads="1"/>
          </p:cNvSpPr>
          <p:nvPr/>
        </p:nvSpPr>
        <p:spPr bwMode="auto">
          <a:xfrm>
            <a:off x="5572125" y="5286375"/>
            <a:ext cx="1000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solidFill>
                  <a:srgbClr val="FFC000"/>
                </a:solidFill>
              </a:rPr>
              <a:t>O</a:t>
            </a:r>
          </a:p>
        </p:txBody>
      </p:sp>
      <p:sp>
        <p:nvSpPr>
          <p:cNvPr id="99342" name="TextBox 20">
            <a:extLst>
              <a:ext uri="{FF2B5EF4-FFF2-40B4-BE49-F238E27FC236}">
                <a16:creationId xmlns:a16="http://schemas.microsoft.com/office/drawing/2014/main" id="{F050C97C-50BF-4734-89AA-B5FB3E9799A3}"/>
              </a:ext>
            </a:extLst>
          </p:cNvPr>
          <p:cNvSpPr txBox="1">
            <a:spLocks noChangeArrowheads="1"/>
          </p:cNvSpPr>
          <p:nvPr/>
        </p:nvSpPr>
        <p:spPr bwMode="auto">
          <a:xfrm>
            <a:off x="7215188" y="4286250"/>
            <a:ext cx="1000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solidFill>
                  <a:srgbClr val="FFC000"/>
                </a:solidFill>
              </a:rPr>
              <a:t>W</a:t>
            </a:r>
          </a:p>
        </p:txBody>
      </p:sp>
      <p:cxnSp>
        <p:nvCxnSpPr>
          <p:cNvPr id="99343" name="Straight Arrow Connector 22">
            <a:extLst>
              <a:ext uri="{FF2B5EF4-FFF2-40B4-BE49-F238E27FC236}">
                <a16:creationId xmlns:a16="http://schemas.microsoft.com/office/drawing/2014/main" id="{5E17593C-CEA7-4DA8-BB53-D557ED3B982A}"/>
              </a:ext>
            </a:extLst>
          </p:cNvPr>
          <p:cNvCxnSpPr>
            <a:cxnSpLocks noChangeShapeType="1"/>
            <a:stCxn id="99342" idx="1"/>
          </p:cNvCxnSpPr>
          <p:nvPr/>
        </p:nvCxnSpPr>
        <p:spPr bwMode="auto">
          <a:xfrm rot="10800000" flipV="1">
            <a:off x="6357938" y="4486275"/>
            <a:ext cx="857250" cy="14288"/>
          </a:xfrm>
          <a:prstGeom prst="straightConnector1">
            <a:avLst/>
          </a:prstGeom>
          <a:noFill/>
          <a:ln w="25400" algn="ctr">
            <a:solidFill>
              <a:srgbClr val="00FF00"/>
            </a:solidFill>
            <a:round/>
            <a:headEnd/>
            <a:tailEnd type="arrow" w="med" len="med"/>
          </a:ln>
          <a:extLst>
            <a:ext uri="{909E8E84-426E-40DD-AFC4-6F175D3DCCD1}">
              <a14:hiddenFill xmlns:a14="http://schemas.microsoft.com/office/drawing/2010/main">
                <a:noFill/>
              </a14:hiddenFill>
            </a:ext>
          </a:extLst>
        </p:spPr>
      </p:cxnSp>
      <p:cxnSp>
        <p:nvCxnSpPr>
          <p:cNvPr id="99344" name="Straight Arrow Connector 23">
            <a:extLst>
              <a:ext uri="{FF2B5EF4-FFF2-40B4-BE49-F238E27FC236}">
                <a16:creationId xmlns:a16="http://schemas.microsoft.com/office/drawing/2014/main" id="{D34B3AE3-2C3E-4886-94D9-4EAD5A46F4BD}"/>
              </a:ext>
            </a:extLst>
          </p:cNvPr>
          <p:cNvCxnSpPr>
            <a:cxnSpLocks noChangeShapeType="1"/>
          </p:cNvCxnSpPr>
          <p:nvPr/>
        </p:nvCxnSpPr>
        <p:spPr bwMode="auto">
          <a:xfrm rot="5400000">
            <a:off x="5680075" y="4964113"/>
            <a:ext cx="785813" cy="1587"/>
          </a:xfrm>
          <a:prstGeom prst="straightConnector1">
            <a:avLst/>
          </a:prstGeom>
          <a:noFill/>
          <a:ln w="25400" algn="ctr">
            <a:solidFill>
              <a:srgbClr val="00FF00"/>
            </a:solidFill>
            <a:round/>
            <a:headEnd/>
            <a:tailEnd type="arrow" w="med" len="med"/>
          </a:ln>
          <a:extLst>
            <a:ext uri="{909E8E84-426E-40DD-AFC4-6F175D3DCCD1}">
              <a14:hiddenFill xmlns:a14="http://schemas.microsoft.com/office/drawing/2010/main">
                <a:noFill/>
              </a14:hiddenFill>
            </a:ext>
          </a:extLst>
        </p:spPr>
      </p:cxnSp>
      <p:sp>
        <p:nvSpPr>
          <p:cNvPr id="99345" name="Line Callout 1 26">
            <a:extLst>
              <a:ext uri="{FF2B5EF4-FFF2-40B4-BE49-F238E27FC236}">
                <a16:creationId xmlns:a16="http://schemas.microsoft.com/office/drawing/2014/main" id="{FDA1EF8D-54B0-4F9B-B1CD-A81FBE62DF22}"/>
              </a:ext>
            </a:extLst>
          </p:cNvPr>
          <p:cNvSpPr>
            <a:spLocks/>
          </p:cNvSpPr>
          <p:nvPr/>
        </p:nvSpPr>
        <p:spPr bwMode="auto">
          <a:xfrm>
            <a:off x="5072063" y="3643313"/>
            <a:ext cx="3643312" cy="2714625"/>
          </a:xfrm>
          <a:prstGeom prst="borderCallout1">
            <a:avLst>
              <a:gd name="adj1" fmla="val 505"/>
              <a:gd name="adj2" fmla="val 556"/>
              <a:gd name="adj3" fmla="val -13347"/>
              <a:gd name="adj4" fmla="val -38838"/>
            </a:avLst>
          </a:prstGeom>
          <a:solidFill>
            <a:schemeClr val="accent1">
              <a:alpha val="0"/>
            </a:schemeClr>
          </a:solidFill>
          <a:ln w="15875" algn="ctr">
            <a:solidFill>
              <a:srgbClr val="FFFF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0CDA202D-B7C9-4B0E-B28C-673F3CC84B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93213"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itle 1">
            <a:extLst>
              <a:ext uri="{FF2B5EF4-FFF2-40B4-BE49-F238E27FC236}">
                <a16:creationId xmlns:a16="http://schemas.microsoft.com/office/drawing/2014/main" id="{CB4DACD9-CBD1-4D0F-AB3F-2409A862FADC}"/>
              </a:ext>
            </a:extLst>
          </p:cNvPr>
          <p:cNvSpPr>
            <a:spLocks noGrp="1" noChangeArrowheads="1"/>
          </p:cNvSpPr>
          <p:nvPr>
            <p:ph type="title"/>
          </p:nvPr>
        </p:nvSpPr>
        <p:spPr>
          <a:xfrm>
            <a:off x="685800" y="76200"/>
            <a:ext cx="7772400" cy="1143000"/>
          </a:xfrm>
        </p:spPr>
        <p:txBody>
          <a:bodyPr/>
          <a:lstStyle/>
          <a:p>
            <a:r>
              <a:rPr lang="en-US" altLang="en-US"/>
              <a:t>Competitor Analysis</a:t>
            </a:r>
          </a:p>
        </p:txBody>
      </p:sp>
      <p:sp>
        <p:nvSpPr>
          <p:cNvPr id="39940" name="Content Placeholder 2">
            <a:extLst>
              <a:ext uri="{FF2B5EF4-FFF2-40B4-BE49-F238E27FC236}">
                <a16:creationId xmlns:a16="http://schemas.microsoft.com/office/drawing/2014/main" id="{B7A191D9-26C9-4588-88E2-F22C95BBC7CB}"/>
              </a:ext>
            </a:extLst>
          </p:cNvPr>
          <p:cNvSpPr>
            <a:spLocks noGrp="1" noChangeArrowheads="1"/>
          </p:cNvSpPr>
          <p:nvPr>
            <p:ph idx="1"/>
          </p:nvPr>
        </p:nvSpPr>
        <p:spPr>
          <a:xfrm>
            <a:off x="685800" y="1676400"/>
            <a:ext cx="7772400" cy="4572000"/>
          </a:xfrm>
        </p:spPr>
        <p:txBody>
          <a:bodyPr/>
          <a:lstStyle/>
          <a:p>
            <a:pPr algn="ctr">
              <a:spcBef>
                <a:spcPct val="0"/>
              </a:spcBef>
              <a:buFontTx/>
              <a:buNone/>
            </a:pPr>
            <a:r>
              <a:rPr lang="en-US" altLang="en-US">
                <a:solidFill>
                  <a:srgbClr val="FFC000"/>
                </a:solidFill>
              </a:rPr>
              <a:t>Finding uncontested market spaces </a:t>
            </a:r>
          </a:p>
          <a:p>
            <a:pPr>
              <a:spcBef>
                <a:spcPct val="0"/>
              </a:spcBef>
              <a:buFontTx/>
              <a:buNone/>
            </a:pPr>
            <a:endParaRPr lang="en-US" altLang="en-US"/>
          </a:p>
        </p:txBody>
      </p:sp>
      <p:sp>
        <p:nvSpPr>
          <p:cNvPr id="39941" name="Text Placeholder 3">
            <a:extLst>
              <a:ext uri="{FF2B5EF4-FFF2-40B4-BE49-F238E27FC236}">
                <a16:creationId xmlns:a16="http://schemas.microsoft.com/office/drawing/2014/main" id="{DFCB2F87-9A7F-4065-A8B3-7C900D899319}"/>
              </a:ext>
            </a:extLst>
          </p:cNvPr>
          <p:cNvSpPr>
            <a:spLocks noGrp="1" noChangeArrowheads="1"/>
          </p:cNvSpPr>
          <p:nvPr>
            <p:ph type="body" sz="quarter" idx="13"/>
          </p:nvPr>
        </p:nvSpPr>
        <p:spPr>
          <a:xfrm>
            <a:off x="304800" y="990600"/>
            <a:ext cx="8839200" cy="457200"/>
          </a:xfrm>
        </p:spPr>
        <p:txBody>
          <a:bodyPr/>
          <a:lstStyle/>
          <a:p>
            <a:pPr>
              <a:spcBef>
                <a:spcPct val="0"/>
              </a:spcBef>
            </a:pPr>
            <a:r>
              <a:rPr lang="en-US" altLang="en-US">
                <a:solidFill>
                  <a:schemeClr val="bg1"/>
                </a:solidFill>
              </a:rPr>
              <a:t>Selecting Competitors to Attack and Avoid</a:t>
            </a:r>
          </a:p>
          <a:p>
            <a:pPr>
              <a:spcBef>
                <a:spcPct val="0"/>
              </a:spcBef>
            </a:pPr>
            <a:endParaRPr lang="en-US" altLang="en-US"/>
          </a:p>
        </p:txBody>
      </p:sp>
      <p:pic>
        <p:nvPicPr>
          <p:cNvPr id="39942" name="Picture 4">
            <a:extLst>
              <a:ext uri="{FF2B5EF4-FFF2-40B4-BE49-F238E27FC236}">
                <a16:creationId xmlns:a16="http://schemas.microsoft.com/office/drawing/2014/main" id="{9BBB7059-ED11-429F-843A-B8AD4F9B66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362200"/>
            <a:ext cx="5257800" cy="389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6FD65D9-B537-4D1E-AC28-9CF94A73712E}"/>
              </a:ext>
            </a:extLst>
          </p:cNvPr>
          <p:cNvSpPr/>
          <p:nvPr/>
        </p:nvSpPr>
        <p:spPr>
          <a:xfrm rot="19869996">
            <a:off x="2254235" y="3207431"/>
            <a:ext cx="4878259" cy="1754326"/>
          </a:xfrm>
          <a:prstGeom prst="rect">
            <a:avLst/>
          </a:prstGeom>
          <a:noFill/>
          <a:ln>
            <a:solidFill>
              <a:srgbClr val="0070C0"/>
            </a:solidFill>
          </a:ln>
        </p:spPr>
        <p:txBody>
          <a:bodyPr wrap="none">
            <a:spAutoFit/>
          </a:bodyPr>
          <a:lstStyle/>
          <a:p>
            <a:pPr algn="ctr">
              <a:defRPr/>
            </a:pPr>
            <a:r>
              <a:rPr lang="en-US" sz="5400" b="1" dirty="0">
                <a:ln w="6600">
                  <a:solidFill>
                    <a:schemeClr val="accent2"/>
                  </a:solidFill>
                  <a:prstDash val="solid"/>
                </a:ln>
                <a:solidFill>
                  <a:srgbClr val="FFFFFF"/>
                </a:solidFill>
                <a:effectLst>
                  <a:outerShdw dist="38100" dir="2700000" algn="tl" rotWithShape="0">
                    <a:schemeClr val="accent2"/>
                  </a:outerShdw>
                </a:effectLst>
              </a:rPr>
              <a:t>BLUE OCEAN</a:t>
            </a:r>
          </a:p>
          <a:p>
            <a:pPr algn="ctr">
              <a:defRPr/>
            </a:pPr>
            <a:r>
              <a:rPr lang="en-US" sz="5400" b="1" dirty="0">
                <a:ln w="6600">
                  <a:solidFill>
                    <a:schemeClr val="accent2"/>
                  </a:solidFill>
                  <a:prstDash val="solid"/>
                </a:ln>
                <a:solidFill>
                  <a:srgbClr val="FFFFFF"/>
                </a:solidFill>
                <a:effectLst>
                  <a:outerShdw dist="38100" dir="2700000" algn="tl" rotWithShape="0">
                    <a:schemeClr val="accent2"/>
                  </a:outerShdw>
                </a:effectLst>
              </a:rPr>
              <a:t>(FACEBOOK)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a:extLst>
              <a:ext uri="{FF2B5EF4-FFF2-40B4-BE49-F238E27FC236}">
                <a16:creationId xmlns:a16="http://schemas.microsoft.com/office/drawing/2014/main" id="{CDB630CE-0AEE-47B8-A9ED-6AB19888A03F}"/>
              </a:ext>
            </a:extLst>
          </p:cNvPr>
          <p:cNvSpPr>
            <a:spLocks noChangeArrowheads="1"/>
          </p:cNvSpPr>
          <p:nvPr/>
        </p:nvSpPr>
        <p:spPr bwMode="auto">
          <a:xfrm>
            <a:off x="0" y="0"/>
            <a:ext cx="9144000" cy="11064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100355" name="Text Box 3">
            <a:extLst>
              <a:ext uri="{FF2B5EF4-FFF2-40B4-BE49-F238E27FC236}">
                <a16:creationId xmlns:a16="http://schemas.microsoft.com/office/drawing/2014/main" id="{0FBE7EFF-BCE9-4095-9473-EBB7F381F70B}"/>
              </a:ext>
            </a:extLst>
          </p:cNvPr>
          <p:cNvSpPr txBox="1">
            <a:spLocks noChangeArrowheads="1"/>
          </p:cNvSpPr>
          <p:nvPr/>
        </p:nvSpPr>
        <p:spPr bwMode="auto">
          <a:xfrm>
            <a:off x="227013" y="128588"/>
            <a:ext cx="8839200" cy="954087"/>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FF00"/>
                </a:solidFill>
                <a:latin typeface="Arial" panose="020B0604020202020204" pitchFamily="34" charset="0"/>
                <a:cs typeface="Arial" panose="020B0604020202020204" pitchFamily="34" charset="0"/>
              </a:rPr>
              <a:t>2. STRATEGY: IN YOUR </a:t>
            </a:r>
            <a:r>
              <a:rPr lang="en-US" altLang="en-US" sz="2800" b="1">
                <a:solidFill>
                  <a:srgbClr val="00B050"/>
                </a:solidFill>
                <a:latin typeface="Arial" panose="020B0604020202020204" pitchFamily="34" charset="0"/>
                <a:cs typeface="Arial" panose="020B0604020202020204" pitchFamily="34" charset="0"/>
              </a:rPr>
              <a:t>STRENGTH</a:t>
            </a:r>
            <a:r>
              <a:rPr lang="en-US" altLang="en-US" sz="2800" b="1">
                <a:solidFill>
                  <a:srgbClr val="FFFF00"/>
                </a:solidFill>
                <a:latin typeface="Arial" panose="020B0604020202020204" pitchFamily="34" charset="0"/>
                <a:cs typeface="Arial" panose="020B0604020202020204" pitchFamily="34" charset="0"/>
              </a:rPr>
              <a:t> THERE IS A </a:t>
            </a:r>
            <a:r>
              <a:rPr lang="en-US" altLang="en-US" sz="2800" b="1">
                <a:solidFill>
                  <a:srgbClr val="FF0000"/>
                </a:solidFill>
                <a:latin typeface="Arial" panose="020B0604020202020204" pitchFamily="34" charset="0"/>
                <a:cs typeface="Arial" panose="020B0604020202020204" pitchFamily="34" charset="0"/>
              </a:rPr>
              <a:t>WEAKNESS</a:t>
            </a:r>
            <a:r>
              <a:rPr lang="en-US" altLang="en-US" sz="2800" b="1">
                <a:solidFill>
                  <a:srgbClr val="FFFF00"/>
                </a:solidFill>
                <a:latin typeface="Arial" panose="020B0604020202020204" pitchFamily="34" charset="0"/>
                <a:cs typeface="Arial" panose="020B0604020202020204" pitchFamily="34" charset="0"/>
              </a:rPr>
              <a:t>!!</a:t>
            </a:r>
            <a:endParaRPr lang="en-ZA" altLang="en-US" sz="2800">
              <a:solidFill>
                <a:srgbClr val="FFFF00"/>
              </a:solidFill>
              <a:latin typeface="Arial" panose="020B0604020202020204" pitchFamily="34" charset="0"/>
              <a:cs typeface="Arial" panose="020B0604020202020204" pitchFamily="34" charset="0"/>
            </a:endParaRPr>
          </a:p>
        </p:txBody>
      </p:sp>
      <p:sp>
        <p:nvSpPr>
          <p:cNvPr id="100356" name="TextBox 17">
            <a:extLst>
              <a:ext uri="{FF2B5EF4-FFF2-40B4-BE49-F238E27FC236}">
                <a16:creationId xmlns:a16="http://schemas.microsoft.com/office/drawing/2014/main" id="{8AA04BC4-5303-485C-BB9C-6CDF7C8595A2}"/>
              </a:ext>
            </a:extLst>
          </p:cNvPr>
          <p:cNvSpPr txBox="1">
            <a:spLocks noChangeArrowheads="1"/>
          </p:cNvSpPr>
          <p:nvPr/>
        </p:nvSpPr>
        <p:spPr bwMode="auto">
          <a:xfrm>
            <a:off x="5616575" y="1385888"/>
            <a:ext cx="3354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Times New Roman" panose="02020603050405020304" pitchFamily="18" charset="0"/>
              <a:buAutoNum type="arabicPeriod"/>
            </a:pPr>
            <a:r>
              <a:rPr lang="en-US" altLang="en-US" sz="1800">
                <a:solidFill>
                  <a:srgbClr val="00FF00"/>
                </a:solidFill>
                <a:latin typeface="Arial" panose="020B0604020202020204" pitchFamily="34" charset="0"/>
                <a:cs typeface="Arial" panose="020B0604020202020204" pitchFamily="34" charset="0"/>
              </a:rPr>
              <a:t>STRENGTH – INTENSIVE DISTRIBUTION</a:t>
            </a:r>
          </a:p>
          <a:p>
            <a:pPr>
              <a:spcBef>
                <a:spcPct val="0"/>
              </a:spcBef>
              <a:buFont typeface="Times New Roman" panose="02020603050405020304" pitchFamily="18" charset="0"/>
              <a:buAutoNum type="arabicPeriod"/>
            </a:pPr>
            <a:r>
              <a:rPr lang="en-US" altLang="en-US" sz="1800">
                <a:solidFill>
                  <a:srgbClr val="FF0000"/>
                </a:solidFill>
                <a:latin typeface="Arial" panose="020B0604020202020204" pitchFamily="34" charset="0"/>
                <a:cs typeface="Arial" panose="020B0604020202020204" pitchFamily="34" charset="0"/>
              </a:rPr>
              <a:t>WEAKNESS – HIGH INVENTORY COSTS</a:t>
            </a:r>
            <a:endParaRPr lang="en-ZA" altLang="en-US" sz="1800">
              <a:solidFill>
                <a:srgbClr val="FF0000"/>
              </a:solidFill>
              <a:latin typeface="Arial" panose="020B0604020202020204" pitchFamily="34" charset="0"/>
              <a:cs typeface="Arial" panose="020B0604020202020204" pitchFamily="34" charset="0"/>
            </a:endParaRPr>
          </a:p>
        </p:txBody>
      </p:sp>
      <p:pic>
        <p:nvPicPr>
          <p:cNvPr id="100357" name="Picture 3">
            <a:extLst>
              <a:ext uri="{FF2B5EF4-FFF2-40B4-BE49-F238E27FC236}">
                <a16:creationId xmlns:a16="http://schemas.microsoft.com/office/drawing/2014/main" id="{F25D6204-9A7D-4E7A-BF68-905191B9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3" y="1385888"/>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Picture 5">
            <a:extLst>
              <a:ext uri="{FF2B5EF4-FFF2-40B4-BE49-F238E27FC236}">
                <a16:creationId xmlns:a16="http://schemas.microsoft.com/office/drawing/2014/main" id="{A121075E-82EF-4490-9705-B70451C91E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1395413"/>
            <a:ext cx="26289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9" name="Picture 7">
            <a:extLst>
              <a:ext uri="{FF2B5EF4-FFF2-40B4-BE49-F238E27FC236}">
                <a16:creationId xmlns:a16="http://schemas.microsoft.com/office/drawing/2014/main" id="{8B974343-5A3E-4AA1-8023-7A5C883FA8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9263" y="3300413"/>
            <a:ext cx="26289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0" name="Picture 9">
            <a:extLst>
              <a:ext uri="{FF2B5EF4-FFF2-40B4-BE49-F238E27FC236}">
                <a16:creationId xmlns:a16="http://schemas.microsoft.com/office/drawing/2014/main" id="{9FBC0F06-536B-4EAC-83B2-DEC085359B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3300413"/>
            <a:ext cx="2016125"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61" name="TextBox 17">
            <a:extLst>
              <a:ext uri="{FF2B5EF4-FFF2-40B4-BE49-F238E27FC236}">
                <a16:creationId xmlns:a16="http://schemas.microsoft.com/office/drawing/2014/main" id="{D60D4D8B-C467-4756-85B8-FC16BF77B8C8}"/>
              </a:ext>
            </a:extLst>
          </p:cNvPr>
          <p:cNvSpPr txBox="1">
            <a:spLocks noChangeArrowheads="1"/>
          </p:cNvSpPr>
          <p:nvPr/>
        </p:nvSpPr>
        <p:spPr bwMode="auto">
          <a:xfrm>
            <a:off x="5795963" y="3276600"/>
            <a:ext cx="32702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Times New Roman" panose="02020603050405020304" pitchFamily="18" charset="0"/>
              <a:buAutoNum type="arabicPeriod"/>
            </a:pPr>
            <a:r>
              <a:rPr lang="en-US" altLang="en-US" sz="1800">
                <a:solidFill>
                  <a:srgbClr val="00FF00"/>
                </a:solidFill>
                <a:latin typeface="Arial" panose="020B0604020202020204" pitchFamily="34" charset="0"/>
                <a:cs typeface="Arial" panose="020B0604020202020204" pitchFamily="34" charset="0"/>
              </a:rPr>
              <a:t>STRENGTH – BEST FAMILY  ENTERTAINMENT</a:t>
            </a:r>
          </a:p>
          <a:p>
            <a:pPr>
              <a:spcBef>
                <a:spcPct val="0"/>
              </a:spcBef>
              <a:buFont typeface="Times New Roman" panose="02020603050405020304" pitchFamily="18" charset="0"/>
              <a:buAutoNum type="arabicPeriod"/>
            </a:pPr>
            <a:r>
              <a:rPr lang="en-US" altLang="en-US" sz="1800">
                <a:solidFill>
                  <a:srgbClr val="FF0000"/>
                </a:solidFill>
                <a:latin typeface="Arial" panose="020B0604020202020204" pitchFamily="34" charset="0"/>
                <a:cs typeface="Arial" panose="020B0604020202020204" pitchFamily="34" charset="0"/>
              </a:rPr>
              <a:t>WEAKNESS – LONG LINES &amp; WAITING</a:t>
            </a:r>
            <a:endParaRPr lang="en-ZA" altLang="en-US" sz="1800">
              <a:solidFill>
                <a:srgbClr val="FF0000"/>
              </a:solidFill>
              <a:latin typeface="Arial" panose="020B0604020202020204" pitchFamily="34" charset="0"/>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a:hlinkClick r:id="rId4"/>
            <a:extLst>
              <a:ext uri="{FF2B5EF4-FFF2-40B4-BE49-F238E27FC236}">
                <a16:creationId xmlns:a16="http://schemas.microsoft.com/office/drawing/2014/main" id="{80902F79-56BF-4F31-A466-258698BCA72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928688"/>
            <a:ext cx="9144000" cy="605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 4">
            <a:extLst>
              <a:ext uri="{FF2B5EF4-FFF2-40B4-BE49-F238E27FC236}">
                <a16:creationId xmlns:a16="http://schemas.microsoft.com/office/drawing/2014/main" id="{C7A29E04-B2B9-4D47-818B-11D7F15E234D}"/>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102404" name="Text Box 3">
            <a:extLst>
              <a:ext uri="{FF2B5EF4-FFF2-40B4-BE49-F238E27FC236}">
                <a16:creationId xmlns:a16="http://schemas.microsoft.com/office/drawing/2014/main" id="{5C92AEA6-3BDF-41EB-B477-C8B5D27731C4}"/>
              </a:ext>
            </a:extLst>
          </p:cNvPr>
          <p:cNvSpPr txBox="1">
            <a:spLocks noChangeArrowheads="1"/>
          </p:cNvSpPr>
          <p:nvPr/>
        </p:nvSpPr>
        <p:spPr bwMode="auto">
          <a:xfrm>
            <a:off x="304800" y="152400"/>
            <a:ext cx="8839200" cy="708025"/>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4000" b="1">
                <a:solidFill>
                  <a:srgbClr val="92D050"/>
                </a:solidFill>
                <a:latin typeface="Arial" panose="020B0604020202020204" pitchFamily="34" charset="0"/>
                <a:cs typeface="Arial" panose="020B0604020202020204" pitchFamily="34" charset="0"/>
              </a:rPr>
              <a:t>3. IMPLEMENTATION &amp; CONTROL</a:t>
            </a:r>
            <a:endParaRPr lang="en-ZA" altLang="en-US" sz="4000">
              <a:solidFill>
                <a:srgbClr val="000000"/>
              </a:solidFill>
              <a:latin typeface="Arial" panose="020B0604020202020204" pitchFamily="34" charset="0"/>
              <a:cs typeface="Arial" panose="020B0604020202020204" pitchFamily="34" charset="0"/>
            </a:endParaRPr>
          </a:p>
        </p:txBody>
      </p:sp>
      <p:pic>
        <p:nvPicPr>
          <p:cNvPr id="2" name="Online Media 1" title="BD-5J Microjet - Hangar-7.mp4">
            <a:hlinkClick r:id="" action="ppaction://media"/>
            <a:extLst>
              <a:ext uri="{FF2B5EF4-FFF2-40B4-BE49-F238E27FC236}">
                <a16:creationId xmlns:a16="http://schemas.microsoft.com/office/drawing/2014/main" id="{B91F0046-B2E6-495D-95A9-47B7590C7F98}"/>
              </a:ext>
            </a:extLst>
          </p:cNvPr>
          <p:cNvPicPr>
            <a:picLocks noRot="1" noChangeAspect="1"/>
          </p:cNvPicPr>
          <p:nvPr>
            <a:videoFile r:link="rId1"/>
          </p:nvPr>
        </p:nvPicPr>
        <p:blipFill>
          <a:blip r:embed="rId6"/>
          <a:stretch>
            <a:fillRect/>
          </a:stretch>
        </p:blipFill>
        <p:spPr>
          <a:xfrm>
            <a:off x="4859338" y="2636838"/>
            <a:ext cx="3922712" cy="2940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4">
            <a:extLst>
              <a:ext uri="{FF2B5EF4-FFF2-40B4-BE49-F238E27FC236}">
                <a16:creationId xmlns:a16="http://schemas.microsoft.com/office/drawing/2014/main" id="{E26CEEC9-E767-4D16-907E-CF5936C89F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46200"/>
            <a:ext cx="9144000" cy="55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Rectangle 4">
            <a:extLst>
              <a:ext uri="{FF2B5EF4-FFF2-40B4-BE49-F238E27FC236}">
                <a16:creationId xmlns:a16="http://schemas.microsoft.com/office/drawing/2014/main" id="{D99EBA4E-C949-4DAC-9C7E-100D0D9FCB3B}"/>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solidFill>
                <a:srgbClr val="000000"/>
              </a:solidFill>
              <a:latin typeface="Arial" panose="020B0604020202020204" pitchFamily="34" charset="0"/>
              <a:cs typeface="Arial" panose="020B0604020202020204" pitchFamily="34" charset="0"/>
            </a:endParaRPr>
          </a:p>
        </p:txBody>
      </p:sp>
      <p:sp>
        <p:nvSpPr>
          <p:cNvPr id="104452" name="Text Box 3">
            <a:extLst>
              <a:ext uri="{FF2B5EF4-FFF2-40B4-BE49-F238E27FC236}">
                <a16:creationId xmlns:a16="http://schemas.microsoft.com/office/drawing/2014/main" id="{E623DEB8-511D-4463-8C1E-164A2E7C5880}"/>
              </a:ext>
            </a:extLst>
          </p:cNvPr>
          <p:cNvSpPr txBox="1">
            <a:spLocks noChangeArrowheads="1"/>
          </p:cNvSpPr>
          <p:nvPr/>
        </p:nvSpPr>
        <p:spPr bwMode="auto">
          <a:xfrm>
            <a:off x="304800" y="-46038"/>
            <a:ext cx="8839200" cy="954088"/>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92D050"/>
                </a:solidFill>
                <a:latin typeface="Arial" panose="020B0604020202020204" pitchFamily="34" charset="0"/>
                <a:cs typeface="Arial" panose="020B0604020202020204" pitchFamily="34" charset="0"/>
              </a:rPr>
              <a:t>3. OOH WHEE – YOU ALL MISSED A MAJOR COMPETITOR TO 747-98 !</a:t>
            </a:r>
            <a:endParaRPr lang="en-ZA" altLang="en-US" sz="2800">
              <a:solidFill>
                <a:srgbClr val="000000"/>
              </a:solidFill>
              <a:latin typeface="Arial" panose="020B0604020202020204" pitchFamily="34" charset="0"/>
              <a:cs typeface="Arial" panose="020B0604020202020204" pitchFamily="34" charset="0"/>
            </a:endParaRPr>
          </a:p>
        </p:txBody>
      </p:sp>
      <p:pic>
        <p:nvPicPr>
          <p:cNvPr id="3" name="Online Media 2" title="Where jumbo jets go to die - The great aeroplane graveyard | 60 Minutes Australia">
            <a:hlinkClick r:id="" action="ppaction://media"/>
            <a:extLst>
              <a:ext uri="{FF2B5EF4-FFF2-40B4-BE49-F238E27FC236}">
                <a16:creationId xmlns:a16="http://schemas.microsoft.com/office/drawing/2014/main" id="{EBBA38D3-DEF3-40DA-AD0C-A49953C469D4}"/>
              </a:ext>
            </a:extLst>
          </p:cNvPr>
          <p:cNvPicPr>
            <a:picLocks noRot="1" noChangeAspect="1"/>
          </p:cNvPicPr>
          <p:nvPr>
            <a:videoFile r:link="rId1"/>
          </p:nvPr>
        </p:nvPicPr>
        <p:blipFill>
          <a:blip r:embed="rId5"/>
          <a:stretch>
            <a:fillRect/>
          </a:stretch>
        </p:blipFill>
        <p:spPr>
          <a:xfrm>
            <a:off x="0" y="974725"/>
            <a:ext cx="4256088" cy="2393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5">
            <a:extLst>
              <a:ext uri="{FF2B5EF4-FFF2-40B4-BE49-F238E27FC236}">
                <a16:creationId xmlns:a16="http://schemas.microsoft.com/office/drawing/2014/main" id="{9BF95A21-910B-4B37-8A92-BDCC45209F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TextBox 6">
            <a:extLst>
              <a:ext uri="{FF2B5EF4-FFF2-40B4-BE49-F238E27FC236}">
                <a16:creationId xmlns:a16="http://schemas.microsoft.com/office/drawing/2014/main" id="{DE9651D6-48CD-4432-8973-92B1043DA97E}"/>
              </a:ext>
            </a:extLst>
          </p:cNvPr>
          <p:cNvSpPr txBox="1">
            <a:spLocks noChangeArrowheads="1"/>
          </p:cNvSpPr>
          <p:nvPr/>
        </p:nvSpPr>
        <p:spPr bwMode="auto">
          <a:xfrm>
            <a:off x="107950" y="7938"/>
            <a:ext cx="8135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af-ZA" sz="3600" b="1">
                <a:solidFill>
                  <a:srgbClr val="00B050"/>
                </a:solidFill>
                <a:latin typeface="Arial" panose="020B0604020202020204" pitchFamily="34" charset="0"/>
                <a:cs typeface="Arial" panose="020B0604020202020204" pitchFamily="34" charset="0"/>
              </a:rPr>
              <a:t>ANY QUESTIONS ?</a:t>
            </a:r>
          </a:p>
          <a:p>
            <a:pPr algn="ctr">
              <a:spcBef>
                <a:spcPct val="0"/>
              </a:spcBef>
              <a:buFontTx/>
              <a:buNone/>
            </a:pPr>
            <a:endParaRPr lang="en-US" altLang="af-ZA" sz="2400" b="1">
              <a:latin typeface="Arial" panose="020B0604020202020204" pitchFamily="34" charset="0"/>
              <a:cs typeface="Arial" panose="020B0604020202020204" pitchFamily="34" charset="0"/>
            </a:endParaRPr>
          </a:p>
          <a:p>
            <a:pPr algn="ctr">
              <a:spcBef>
                <a:spcPct val="0"/>
              </a:spcBef>
              <a:buFontTx/>
              <a:buNone/>
            </a:pPr>
            <a:r>
              <a:rPr lang="en-US" altLang="af-ZA" sz="2400" b="1">
                <a:latin typeface="Arial" panose="020B0604020202020204" pitchFamily="34" charset="0"/>
                <a:cs typeface="Arial" panose="020B0604020202020204" pitchFamily="34" charset="0"/>
              </a:rPr>
              <a:t>Oak Alley Plantation (Louisiana)</a:t>
            </a:r>
            <a:endParaRPr lang="af-ZA" altLang="af-ZA" sz="2400" b="1">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2C856B3-C770-4218-9B94-D30B0360B1BD}"/>
              </a:ext>
            </a:extLst>
          </p:cNvPr>
          <p:cNvSpPr>
            <a:spLocks noGrp="1" noChangeArrowheads="1"/>
          </p:cNvSpPr>
          <p:nvPr>
            <p:ph type="title"/>
          </p:nvPr>
        </p:nvSpPr>
        <p:spPr/>
        <p:txBody>
          <a:bodyPr/>
          <a:lstStyle/>
          <a:p>
            <a:r>
              <a:rPr lang="en-US" altLang="en-US"/>
              <a:t>Competitive Strategies</a:t>
            </a:r>
          </a:p>
        </p:txBody>
      </p:sp>
      <p:sp>
        <p:nvSpPr>
          <p:cNvPr id="41987" name="Rectangle 3">
            <a:extLst>
              <a:ext uri="{FF2B5EF4-FFF2-40B4-BE49-F238E27FC236}">
                <a16:creationId xmlns:a16="http://schemas.microsoft.com/office/drawing/2014/main" id="{02BCA3AB-2284-4C89-B9D6-9303344D31D8}"/>
              </a:ext>
            </a:extLst>
          </p:cNvPr>
          <p:cNvSpPr>
            <a:spLocks noGrp="1" noChangeArrowheads="1"/>
          </p:cNvSpPr>
          <p:nvPr>
            <p:ph idx="1"/>
          </p:nvPr>
        </p:nvSpPr>
        <p:spPr>
          <a:xfrm>
            <a:off x="228600" y="1676400"/>
            <a:ext cx="8458200" cy="4572000"/>
          </a:xfrm>
        </p:spPr>
        <p:txBody>
          <a:bodyPr/>
          <a:lstStyle/>
          <a:p>
            <a:pPr marL="533400" indent="-533400" algn="ctr">
              <a:lnSpc>
                <a:spcPct val="80000"/>
              </a:lnSpc>
              <a:spcBef>
                <a:spcPct val="0"/>
              </a:spcBef>
              <a:buFontTx/>
              <a:buNone/>
            </a:pPr>
            <a:endParaRPr lang="en-US" altLang="en-US" b="1" i="1">
              <a:solidFill>
                <a:srgbClr val="1A643E"/>
              </a:solidFill>
              <a:latin typeface="Times New Roman" panose="02020603050405020304" pitchFamily="18" charset="0"/>
            </a:endParaRPr>
          </a:p>
          <a:p>
            <a:pPr marL="533400" indent="-533400">
              <a:lnSpc>
                <a:spcPct val="80000"/>
              </a:lnSpc>
              <a:spcBef>
                <a:spcPct val="0"/>
              </a:spcBef>
              <a:buFontTx/>
              <a:buNone/>
            </a:pPr>
            <a:r>
              <a:rPr lang="en-US" altLang="en-US" b="1"/>
              <a:t>Entrepreneurial marketing</a:t>
            </a:r>
            <a:r>
              <a:rPr lang="en-US" altLang="en-US"/>
              <a:t> involves visualizing an opportunity and constructing and implementing flexible strategies</a:t>
            </a:r>
          </a:p>
          <a:p>
            <a:pPr marL="533400" indent="-533400">
              <a:lnSpc>
                <a:spcPct val="80000"/>
              </a:lnSpc>
              <a:spcBef>
                <a:spcPct val="0"/>
              </a:spcBef>
              <a:buFontTx/>
              <a:buNone/>
            </a:pPr>
            <a:r>
              <a:rPr lang="en-US" altLang="en-US" b="1"/>
              <a:t>Formulated marketing</a:t>
            </a:r>
            <a:r>
              <a:rPr lang="en-US" altLang="en-US"/>
              <a:t> involves developing formal marketing strategies and following them closely</a:t>
            </a:r>
          </a:p>
          <a:p>
            <a:pPr marL="533400" indent="-533400">
              <a:lnSpc>
                <a:spcPct val="80000"/>
              </a:lnSpc>
              <a:spcBef>
                <a:spcPct val="0"/>
              </a:spcBef>
              <a:buFontTx/>
              <a:buNone/>
            </a:pPr>
            <a:r>
              <a:rPr lang="en-US" altLang="en-US" b="1"/>
              <a:t>Intrepreneurial marketing</a:t>
            </a:r>
            <a:r>
              <a:rPr lang="en-US" altLang="en-US"/>
              <a:t> involves the attempt to reestablish an internal entrepreneurial spirit and refresh marketing strategies and approaches</a:t>
            </a:r>
          </a:p>
        </p:txBody>
      </p:sp>
      <p:sp>
        <p:nvSpPr>
          <p:cNvPr id="41988" name="Text Placeholder 3">
            <a:extLst>
              <a:ext uri="{FF2B5EF4-FFF2-40B4-BE49-F238E27FC236}">
                <a16:creationId xmlns:a16="http://schemas.microsoft.com/office/drawing/2014/main" id="{E59E3BE1-E380-49EF-8985-68CEF088A7D2}"/>
              </a:ext>
            </a:extLst>
          </p:cNvPr>
          <p:cNvSpPr>
            <a:spLocks noGrp="1" noChangeArrowheads="1"/>
          </p:cNvSpPr>
          <p:nvPr>
            <p:ph type="body" sz="quarter" idx="13"/>
          </p:nvPr>
        </p:nvSpPr>
        <p:spPr/>
        <p:txBody>
          <a:bodyPr/>
          <a:lstStyle/>
          <a:p>
            <a:pPr>
              <a:spcBef>
                <a:spcPct val="0"/>
              </a:spcBef>
            </a:pPr>
            <a:r>
              <a:rPr lang="en-US" altLang="en-US"/>
              <a:t>Approaches to Marketing Strategy</a:t>
            </a:r>
          </a:p>
          <a:p>
            <a:pPr>
              <a:spcBef>
                <a:spcPct val="0"/>
              </a:spcBef>
            </a:pPr>
            <a:endParaRPr lang="en-US" alt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3BABC6F-DA9B-4FE8-BD84-F13F448EFAFE}"/>
              </a:ext>
            </a:extLst>
          </p:cNvPr>
          <p:cNvSpPr>
            <a:spLocks noGrp="1" noChangeArrowheads="1"/>
          </p:cNvSpPr>
          <p:nvPr>
            <p:ph type="title"/>
          </p:nvPr>
        </p:nvSpPr>
        <p:spPr/>
        <p:txBody>
          <a:bodyPr/>
          <a:lstStyle/>
          <a:p>
            <a:r>
              <a:rPr lang="en-US" altLang="en-US"/>
              <a:t>Competitive Strategies</a:t>
            </a:r>
          </a:p>
        </p:txBody>
      </p:sp>
      <p:sp>
        <p:nvSpPr>
          <p:cNvPr id="44035" name="Rectangle 3">
            <a:extLst>
              <a:ext uri="{FF2B5EF4-FFF2-40B4-BE49-F238E27FC236}">
                <a16:creationId xmlns:a16="http://schemas.microsoft.com/office/drawing/2014/main" id="{B0652C3D-280F-4B7D-AA11-7A80751F2BB4}"/>
              </a:ext>
            </a:extLst>
          </p:cNvPr>
          <p:cNvSpPr>
            <a:spLocks noGrp="1" noChangeArrowheads="1"/>
          </p:cNvSpPr>
          <p:nvPr>
            <p:ph idx="1"/>
          </p:nvPr>
        </p:nvSpPr>
        <p:spPr>
          <a:xfrm>
            <a:off x="533400" y="1828800"/>
            <a:ext cx="8382000" cy="4572000"/>
          </a:xfrm>
        </p:spPr>
        <p:txBody>
          <a:bodyPr/>
          <a:lstStyle/>
          <a:p>
            <a:pPr marL="533400" indent="-533400" algn="ctr">
              <a:spcBef>
                <a:spcPct val="0"/>
              </a:spcBef>
              <a:buFontTx/>
              <a:buNone/>
            </a:pPr>
            <a:r>
              <a:rPr lang="en-US" altLang="en-US" sz="2800"/>
              <a:t>Michael Porter’s four basic </a:t>
            </a:r>
          </a:p>
          <a:p>
            <a:pPr marL="533400" indent="-533400" algn="ctr">
              <a:spcBef>
                <a:spcPct val="0"/>
              </a:spcBef>
              <a:buFontTx/>
              <a:buNone/>
            </a:pPr>
            <a:r>
              <a:rPr lang="en-US" altLang="en-US" sz="2800"/>
              <a:t>competitive positioning strategies</a:t>
            </a:r>
          </a:p>
        </p:txBody>
      </p:sp>
      <p:sp>
        <p:nvSpPr>
          <p:cNvPr id="44036" name="Text Placeholder 3">
            <a:extLst>
              <a:ext uri="{FF2B5EF4-FFF2-40B4-BE49-F238E27FC236}">
                <a16:creationId xmlns:a16="http://schemas.microsoft.com/office/drawing/2014/main" id="{96AA0675-6A00-43EC-A8FF-A41D885EA9B0}"/>
              </a:ext>
            </a:extLst>
          </p:cNvPr>
          <p:cNvSpPr>
            <a:spLocks noGrp="1" noChangeArrowheads="1"/>
          </p:cNvSpPr>
          <p:nvPr>
            <p:ph type="body" sz="quarter" idx="13"/>
          </p:nvPr>
        </p:nvSpPr>
        <p:spPr/>
        <p:txBody>
          <a:bodyPr/>
          <a:lstStyle/>
          <a:p>
            <a:pPr>
              <a:spcBef>
                <a:spcPct val="0"/>
              </a:spcBef>
            </a:pPr>
            <a:r>
              <a:rPr lang="en-US" altLang="en-US"/>
              <a:t>Basic Competitive Strategies</a:t>
            </a:r>
          </a:p>
          <a:p>
            <a:pPr>
              <a:spcBef>
                <a:spcPct val="0"/>
              </a:spcBef>
            </a:pPr>
            <a:endParaRPr lang="en-US" altLang="en-US"/>
          </a:p>
        </p:txBody>
      </p:sp>
      <p:graphicFrame>
        <p:nvGraphicFramePr>
          <p:cNvPr id="5" name="Diagram 4">
            <a:extLst>
              <a:ext uri="{FF2B5EF4-FFF2-40B4-BE49-F238E27FC236}">
                <a16:creationId xmlns:a16="http://schemas.microsoft.com/office/drawing/2014/main" id="{23D40E1F-4BD8-447A-9183-C49EE5BB3179}"/>
              </a:ext>
            </a:extLst>
          </p:cNvPr>
          <p:cNvGraphicFramePr/>
          <p:nvPr/>
        </p:nvGraphicFramePr>
        <p:xfrm>
          <a:off x="2438400" y="3048000"/>
          <a:ext cx="46482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79120C4-4AD7-483A-8CD3-2DA4FD54119E}"/>
              </a:ext>
            </a:extLst>
          </p:cNvPr>
          <p:cNvSpPr>
            <a:spLocks noGrp="1" noChangeArrowheads="1"/>
          </p:cNvSpPr>
          <p:nvPr>
            <p:ph type="title"/>
          </p:nvPr>
        </p:nvSpPr>
        <p:spPr/>
        <p:txBody>
          <a:bodyPr/>
          <a:lstStyle/>
          <a:p>
            <a:r>
              <a:rPr lang="en-US" altLang="en-US"/>
              <a:t>Competitive Strategies</a:t>
            </a:r>
          </a:p>
        </p:txBody>
      </p:sp>
      <p:sp>
        <p:nvSpPr>
          <p:cNvPr id="46083" name="Rectangle 3">
            <a:extLst>
              <a:ext uri="{FF2B5EF4-FFF2-40B4-BE49-F238E27FC236}">
                <a16:creationId xmlns:a16="http://schemas.microsoft.com/office/drawing/2014/main" id="{C5BF8287-B747-4A9C-BB73-780011A673C3}"/>
              </a:ext>
            </a:extLst>
          </p:cNvPr>
          <p:cNvSpPr>
            <a:spLocks noGrp="1" noChangeArrowheads="1"/>
          </p:cNvSpPr>
          <p:nvPr>
            <p:ph idx="1"/>
          </p:nvPr>
        </p:nvSpPr>
        <p:spPr/>
        <p:txBody>
          <a:bodyPr/>
          <a:lstStyle/>
          <a:p>
            <a:pPr marL="533400" indent="-533400" algn="ctr">
              <a:spcBef>
                <a:spcPct val="0"/>
              </a:spcBef>
              <a:buFontTx/>
              <a:buNone/>
            </a:pPr>
            <a:endParaRPr lang="en-US" altLang="en-US" b="1" i="1">
              <a:solidFill>
                <a:srgbClr val="1A643E"/>
              </a:solidFill>
              <a:latin typeface="Times New Roman" panose="02020603050405020304" pitchFamily="18" charset="0"/>
            </a:endParaRPr>
          </a:p>
          <a:p>
            <a:pPr marL="533400" indent="-533400">
              <a:spcBef>
                <a:spcPct val="0"/>
              </a:spcBef>
              <a:buFontTx/>
              <a:buNone/>
            </a:pPr>
            <a:r>
              <a:rPr lang="en-US" altLang="en-US" b="1"/>
              <a:t>Overall cost leadership strategy</a:t>
            </a:r>
            <a:r>
              <a:rPr lang="en-US" altLang="en-US"/>
              <a:t> is when a company achieves the lowest production and distribution costs and allows it to lower its prices and gain market share</a:t>
            </a:r>
          </a:p>
        </p:txBody>
      </p:sp>
      <p:sp>
        <p:nvSpPr>
          <p:cNvPr id="46084" name="Text Placeholder 4">
            <a:extLst>
              <a:ext uri="{FF2B5EF4-FFF2-40B4-BE49-F238E27FC236}">
                <a16:creationId xmlns:a16="http://schemas.microsoft.com/office/drawing/2014/main" id="{CEF22B9C-2827-48B7-A438-B68F81131B05}"/>
              </a:ext>
            </a:extLst>
          </p:cNvPr>
          <p:cNvSpPr>
            <a:spLocks noGrp="1" noChangeArrowheads="1"/>
          </p:cNvSpPr>
          <p:nvPr>
            <p:ph type="body" sz="quarter" idx="13"/>
          </p:nvPr>
        </p:nvSpPr>
        <p:spPr/>
        <p:txBody>
          <a:bodyPr/>
          <a:lstStyle/>
          <a:p>
            <a:pPr>
              <a:spcBef>
                <a:spcPct val="0"/>
              </a:spcBef>
            </a:pPr>
            <a:r>
              <a:rPr lang="en-US" altLang="en-US"/>
              <a:t>Basic Competitive Strategies</a:t>
            </a:r>
          </a:p>
          <a:p>
            <a:pPr>
              <a:spcBef>
                <a:spcPct val="0"/>
              </a:spcBef>
            </a:pPr>
            <a:endParaRPr lang="en-US" altLang="en-US"/>
          </a:p>
        </p:txBody>
      </p:sp>
      <p:pic>
        <p:nvPicPr>
          <p:cNvPr id="46085" name="Picture 2">
            <a:hlinkClick r:id="rId3"/>
            <a:extLst>
              <a:ext uri="{FF2B5EF4-FFF2-40B4-BE49-F238E27FC236}">
                <a16:creationId xmlns:a16="http://schemas.microsoft.com/office/drawing/2014/main" id="{B5610B01-7675-462C-99F2-E2513381F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5105400"/>
            <a:ext cx="10826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D2271CBD-85DA-4BF6-B654-54492F9F183A}"/>
              </a:ext>
            </a:extLst>
          </p:cNvPr>
          <p:cNvSpPr>
            <a:spLocks noGrp="1" noChangeArrowheads="1"/>
          </p:cNvSpPr>
          <p:nvPr>
            <p:ph type="title"/>
          </p:nvPr>
        </p:nvSpPr>
        <p:spPr/>
        <p:txBody>
          <a:bodyPr/>
          <a:lstStyle/>
          <a:p>
            <a:r>
              <a:rPr lang="en-US" altLang="en-US"/>
              <a:t>Competitive Strategies</a:t>
            </a:r>
          </a:p>
        </p:txBody>
      </p:sp>
      <p:sp>
        <p:nvSpPr>
          <p:cNvPr id="48131" name="Rectangle 3">
            <a:extLst>
              <a:ext uri="{FF2B5EF4-FFF2-40B4-BE49-F238E27FC236}">
                <a16:creationId xmlns:a16="http://schemas.microsoft.com/office/drawing/2014/main" id="{064C9696-7E1D-45CE-AD80-8CAF3769233F}"/>
              </a:ext>
            </a:extLst>
          </p:cNvPr>
          <p:cNvSpPr>
            <a:spLocks noGrp="1" noChangeArrowheads="1"/>
          </p:cNvSpPr>
          <p:nvPr>
            <p:ph idx="1"/>
          </p:nvPr>
        </p:nvSpPr>
        <p:spPr>
          <a:xfrm>
            <a:off x="250825" y="1196975"/>
            <a:ext cx="6888163" cy="4876800"/>
          </a:xfrm>
        </p:spPr>
        <p:txBody>
          <a:bodyPr/>
          <a:lstStyle/>
          <a:p>
            <a:pPr marL="533400" indent="-533400" algn="ctr">
              <a:lnSpc>
                <a:spcPct val="90000"/>
              </a:lnSpc>
              <a:spcBef>
                <a:spcPct val="0"/>
              </a:spcBef>
              <a:buFontTx/>
              <a:buNone/>
            </a:pPr>
            <a:endParaRPr lang="en-US" altLang="en-US" sz="3600" b="1" i="1">
              <a:solidFill>
                <a:srgbClr val="1A643E"/>
              </a:solidFill>
              <a:latin typeface="Times New Roman" panose="02020603050405020304" pitchFamily="18" charset="0"/>
            </a:endParaRPr>
          </a:p>
          <a:p>
            <a:pPr marL="533400" indent="-533400">
              <a:lnSpc>
                <a:spcPct val="90000"/>
              </a:lnSpc>
              <a:spcBef>
                <a:spcPct val="0"/>
              </a:spcBef>
              <a:buFontTx/>
              <a:buNone/>
            </a:pPr>
            <a:r>
              <a:rPr lang="en-US" altLang="en-US" b="1"/>
              <a:t>Differentiation strategy</a:t>
            </a:r>
            <a:r>
              <a:rPr lang="en-US" altLang="en-US"/>
              <a:t> is when a company concentrates on creating a highly differentiated product line and marketing program so it comes across as an industry class leader</a:t>
            </a:r>
          </a:p>
          <a:p>
            <a:pPr marL="533400" indent="-533400">
              <a:lnSpc>
                <a:spcPct val="90000"/>
              </a:lnSpc>
              <a:spcBef>
                <a:spcPct val="0"/>
              </a:spcBef>
              <a:buFontTx/>
              <a:buNone/>
            </a:pPr>
            <a:r>
              <a:rPr lang="en-US" altLang="en-US" b="1"/>
              <a:t>Focus strategy</a:t>
            </a:r>
            <a:r>
              <a:rPr lang="en-US" altLang="en-US"/>
              <a:t> is when a company focuses its effort on serving few market segments well rather than going after the whole market</a:t>
            </a:r>
          </a:p>
          <a:p>
            <a:pPr marL="533400" indent="-533400">
              <a:lnSpc>
                <a:spcPct val="90000"/>
              </a:lnSpc>
              <a:spcBef>
                <a:spcPct val="0"/>
              </a:spcBef>
              <a:buFontTx/>
              <a:buNone/>
            </a:pPr>
            <a:endParaRPr lang="en-US" altLang="en-US" sz="2400"/>
          </a:p>
        </p:txBody>
      </p:sp>
      <p:sp>
        <p:nvSpPr>
          <p:cNvPr id="48132" name="Text Placeholder 3">
            <a:extLst>
              <a:ext uri="{FF2B5EF4-FFF2-40B4-BE49-F238E27FC236}">
                <a16:creationId xmlns:a16="http://schemas.microsoft.com/office/drawing/2014/main" id="{7AC08E12-B0E6-4E94-ADE0-152FDD43A230}"/>
              </a:ext>
            </a:extLst>
          </p:cNvPr>
          <p:cNvSpPr>
            <a:spLocks noGrp="1" noChangeArrowheads="1"/>
          </p:cNvSpPr>
          <p:nvPr>
            <p:ph type="body" sz="quarter" idx="13"/>
          </p:nvPr>
        </p:nvSpPr>
        <p:spPr>
          <a:xfrm>
            <a:off x="914400" y="1196975"/>
            <a:ext cx="7162800" cy="381000"/>
          </a:xfrm>
        </p:spPr>
        <p:txBody>
          <a:bodyPr/>
          <a:lstStyle/>
          <a:p>
            <a:pPr>
              <a:spcBef>
                <a:spcPct val="0"/>
              </a:spcBef>
            </a:pPr>
            <a:r>
              <a:rPr lang="en-US" altLang="en-US"/>
              <a:t>Basic Competitive Strategies</a:t>
            </a:r>
          </a:p>
          <a:p>
            <a:pPr>
              <a:spcBef>
                <a:spcPct val="0"/>
              </a:spcBef>
            </a:pPr>
            <a:endParaRPr lang="en-US" altLang="en-US"/>
          </a:p>
        </p:txBody>
      </p:sp>
      <p:pic>
        <p:nvPicPr>
          <p:cNvPr id="48133" name="Picture 2">
            <a:extLst>
              <a:ext uri="{FF2B5EF4-FFF2-40B4-BE49-F238E27FC236}">
                <a16:creationId xmlns:a16="http://schemas.microsoft.com/office/drawing/2014/main" id="{73AC3489-5276-40CB-A8F4-BF8A7AAE28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3716338"/>
            <a:ext cx="2347913"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7AE34D9-E803-427E-B923-C044A6FB4379}"/>
              </a:ext>
            </a:extLst>
          </p:cNvPr>
          <p:cNvSpPr>
            <a:spLocks noGrp="1" noChangeArrowheads="1"/>
          </p:cNvSpPr>
          <p:nvPr>
            <p:ph type="title"/>
          </p:nvPr>
        </p:nvSpPr>
        <p:spPr/>
        <p:txBody>
          <a:bodyPr/>
          <a:lstStyle/>
          <a:p>
            <a:r>
              <a:rPr lang="en-US" altLang="en-US"/>
              <a:t>Competitive Strategies</a:t>
            </a:r>
          </a:p>
        </p:txBody>
      </p:sp>
      <p:sp>
        <p:nvSpPr>
          <p:cNvPr id="50179" name="Rectangle 3">
            <a:extLst>
              <a:ext uri="{FF2B5EF4-FFF2-40B4-BE49-F238E27FC236}">
                <a16:creationId xmlns:a16="http://schemas.microsoft.com/office/drawing/2014/main" id="{F87E6271-E0D0-4F1B-B2E4-54C8B0ACEE3B}"/>
              </a:ext>
            </a:extLst>
          </p:cNvPr>
          <p:cNvSpPr>
            <a:spLocks noGrp="1" noChangeArrowheads="1"/>
          </p:cNvSpPr>
          <p:nvPr>
            <p:ph idx="1"/>
          </p:nvPr>
        </p:nvSpPr>
        <p:spPr/>
        <p:txBody>
          <a:bodyPr/>
          <a:lstStyle/>
          <a:p>
            <a:pPr marL="533400" indent="-533400" algn="ctr">
              <a:lnSpc>
                <a:spcPct val="90000"/>
              </a:lnSpc>
              <a:spcBef>
                <a:spcPct val="0"/>
              </a:spcBef>
              <a:buFontTx/>
              <a:buNone/>
            </a:pPr>
            <a:endParaRPr lang="en-US" altLang="en-US" b="1" i="1">
              <a:solidFill>
                <a:srgbClr val="1A643E"/>
              </a:solidFill>
              <a:latin typeface="Times New Roman" panose="02020603050405020304" pitchFamily="18" charset="0"/>
            </a:endParaRPr>
          </a:p>
          <a:p>
            <a:pPr marL="533400" indent="-533400">
              <a:lnSpc>
                <a:spcPct val="90000"/>
              </a:lnSpc>
              <a:spcBef>
                <a:spcPct val="0"/>
              </a:spcBef>
              <a:buFontTx/>
              <a:buNone/>
            </a:pPr>
            <a:r>
              <a:rPr lang="en-US" altLang="en-US"/>
              <a:t>Porter believed that a company that pursued a clear strategy would achieve superior performance and that companies without a clear strategy would not succeed</a:t>
            </a:r>
          </a:p>
          <a:p>
            <a:pPr marL="533400" indent="-533400">
              <a:lnSpc>
                <a:spcPct val="90000"/>
              </a:lnSpc>
              <a:spcBef>
                <a:spcPct val="0"/>
              </a:spcBef>
              <a:buFontTx/>
              <a:buNone/>
            </a:pPr>
            <a:endParaRPr lang="en-US" altLang="en-US"/>
          </a:p>
          <a:p>
            <a:pPr marL="533400" indent="-533400">
              <a:lnSpc>
                <a:spcPct val="90000"/>
              </a:lnSpc>
              <a:spcBef>
                <a:spcPct val="0"/>
              </a:spcBef>
              <a:buFontTx/>
              <a:buNone/>
            </a:pPr>
            <a:r>
              <a:rPr lang="en-US" altLang="en-US"/>
              <a:t>Porter considered no clear strategy to be </a:t>
            </a:r>
            <a:r>
              <a:rPr lang="en-US" altLang="en-US" b="1"/>
              <a:t>“middle of the road”</a:t>
            </a:r>
          </a:p>
        </p:txBody>
      </p:sp>
      <p:sp>
        <p:nvSpPr>
          <p:cNvPr id="50180" name="Text Placeholder 3">
            <a:extLst>
              <a:ext uri="{FF2B5EF4-FFF2-40B4-BE49-F238E27FC236}">
                <a16:creationId xmlns:a16="http://schemas.microsoft.com/office/drawing/2014/main" id="{2E9D8E82-DD5A-4697-B467-5D0A9C5AE40D}"/>
              </a:ext>
            </a:extLst>
          </p:cNvPr>
          <p:cNvSpPr>
            <a:spLocks noGrp="1" noChangeArrowheads="1"/>
          </p:cNvSpPr>
          <p:nvPr>
            <p:ph type="body" sz="quarter" idx="13"/>
          </p:nvPr>
        </p:nvSpPr>
        <p:spPr/>
        <p:txBody>
          <a:bodyPr/>
          <a:lstStyle/>
          <a:p>
            <a:pPr>
              <a:spcBef>
                <a:spcPct val="0"/>
              </a:spcBef>
            </a:pPr>
            <a:r>
              <a:rPr lang="en-US" altLang="en-US"/>
              <a:t>Basic Competitive Strategies</a:t>
            </a:r>
          </a:p>
          <a:p>
            <a:pPr>
              <a:spcBef>
                <a:spcPct val="0"/>
              </a:spcBef>
            </a:pPr>
            <a:endParaRPr lang="en-US" altLang="en-US"/>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Custom 15">
      <a:dk1>
        <a:sysClr val="windowText" lastClr="000000"/>
      </a:dk1>
      <a:lt1>
        <a:sysClr val="window" lastClr="FFFFFF"/>
      </a:lt1>
      <a:dk2>
        <a:srgbClr val="04617B"/>
      </a:dk2>
      <a:lt2>
        <a:srgbClr val="DBF5F9"/>
      </a:lt2>
      <a:accent1>
        <a:srgbClr val="0F6FC6"/>
      </a:accent1>
      <a:accent2>
        <a:srgbClr val="009DD9"/>
      </a:accent2>
      <a:accent3>
        <a:srgbClr val="0BD0D9"/>
      </a:accent3>
      <a:accent4>
        <a:srgbClr val="0FD13D"/>
      </a:accent4>
      <a:accent5>
        <a:srgbClr val="FF0000"/>
      </a:accent5>
      <a:accent6>
        <a:srgbClr val="0FD13D"/>
      </a:accent6>
      <a:hlink>
        <a:srgbClr val="002060"/>
      </a:hlink>
      <a:folHlink>
        <a:srgbClr val="00206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Blank Presentation">
  <a:themeElements>
    <a:clrScheme name="Custom 15">
      <a:dk1>
        <a:sysClr val="windowText" lastClr="000000"/>
      </a:dk1>
      <a:lt1>
        <a:sysClr val="window" lastClr="FFFFFF"/>
      </a:lt1>
      <a:dk2>
        <a:srgbClr val="04617B"/>
      </a:dk2>
      <a:lt2>
        <a:srgbClr val="DBF5F9"/>
      </a:lt2>
      <a:accent1>
        <a:srgbClr val="0F6FC6"/>
      </a:accent1>
      <a:accent2>
        <a:srgbClr val="009DD9"/>
      </a:accent2>
      <a:accent3>
        <a:srgbClr val="0BD0D9"/>
      </a:accent3>
      <a:accent4>
        <a:srgbClr val="0FD13D"/>
      </a:accent4>
      <a:accent5>
        <a:srgbClr val="FF0000"/>
      </a:accent5>
      <a:accent6>
        <a:srgbClr val="0FD13D"/>
      </a:accent6>
      <a:hlink>
        <a:srgbClr val="002060"/>
      </a:hlink>
      <a:folHlink>
        <a:srgbClr val="00206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Blank Presentation">
  <a:themeElements>
    <a:clrScheme name="Custom 15">
      <a:dk1>
        <a:sysClr val="windowText" lastClr="000000"/>
      </a:dk1>
      <a:lt1>
        <a:sysClr val="window" lastClr="FFFFFF"/>
      </a:lt1>
      <a:dk2>
        <a:srgbClr val="04617B"/>
      </a:dk2>
      <a:lt2>
        <a:srgbClr val="DBF5F9"/>
      </a:lt2>
      <a:accent1>
        <a:srgbClr val="0F6FC6"/>
      </a:accent1>
      <a:accent2>
        <a:srgbClr val="009DD9"/>
      </a:accent2>
      <a:accent3>
        <a:srgbClr val="0BD0D9"/>
      </a:accent3>
      <a:accent4>
        <a:srgbClr val="0FD13D"/>
      </a:accent4>
      <a:accent5>
        <a:srgbClr val="FF0000"/>
      </a:accent5>
      <a:accent6>
        <a:srgbClr val="0FD13D"/>
      </a:accent6>
      <a:hlink>
        <a:srgbClr val="002060"/>
      </a:hlink>
      <a:folHlink>
        <a:srgbClr val="00206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333399"/>
    </a:hlink>
    <a:folHlink>
      <a:srgbClr val="333399"/>
    </a:folHlink>
  </a:clrScheme>
</a:themeOverride>
</file>

<file path=docProps/app.xml><?xml version="1.0" encoding="utf-8"?>
<Properties xmlns="http://schemas.openxmlformats.org/officeDocument/2006/extended-properties" xmlns:vt="http://schemas.openxmlformats.org/officeDocument/2006/docPropsVTypes">
  <TotalTime>2310</TotalTime>
  <Words>2531</Words>
  <Application>Microsoft Office PowerPoint</Application>
  <PresentationFormat>On-screen Show (4:3)</PresentationFormat>
  <Paragraphs>406</Paragraphs>
  <Slides>43</Slides>
  <Notes>28</Notes>
  <HiddenSlides>0</HiddenSlides>
  <MMClips>4</MMClips>
  <ScaleCrop>false</ScaleCrop>
  <HeadingPairs>
    <vt:vector size="6" baseType="variant">
      <vt:variant>
        <vt:lpstr>Fonts Used</vt:lpstr>
      </vt:variant>
      <vt:variant>
        <vt:i4>9</vt:i4>
      </vt:variant>
      <vt:variant>
        <vt:lpstr>Theme</vt:lpstr>
      </vt:variant>
      <vt:variant>
        <vt:i4>22</vt:i4>
      </vt:variant>
      <vt:variant>
        <vt:lpstr>Slide Titles</vt:lpstr>
      </vt:variant>
      <vt:variant>
        <vt:i4>43</vt:i4>
      </vt:variant>
    </vt:vector>
  </HeadingPairs>
  <TitlesOfParts>
    <vt:vector size="74" baseType="lpstr">
      <vt:lpstr>Times New Roman</vt:lpstr>
      <vt:lpstr>Arial</vt:lpstr>
      <vt:lpstr>ヒラギノ角ゴ Pro W3</vt:lpstr>
      <vt:lpstr>Calibri</vt:lpstr>
      <vt:lpstr>Times</vt:lpstr>
      <vt:lpstr>Tahoma</vt:lpstr>
      <vt:lpstr>Wingdings</vt:lpstr>
      <vt:lpstr>Swis721 Win95BT</vt:lpstr>
      <vt:lpstr>Verdana</vt:lpstr>
      <vt:lpstr>Default Design</vt:lpstr>
      <vt:lpstr>1_Blank Presentation</vt:lpstr>
      <vt:lpstr>2_Blank Presentation</vt:lpstr>
      <vt:lpstr>3_Blank Presentation</vt:lpstr>
      <vt:lpstr>1_Default Design</vt:lpstr>
      <vt:lpstr>2_Default Design</vt:lpstr>
      <vt:lpstr>3_Default Design</vt:lpstr>
      <vt:lpstr>4_Default Design</vt:lpstr>
      <vt:lpstr>5_Default Design</vt:lpstr>
      <vt:lpstr>6_Default Design</vt:lpstr>
      <vt:lpstr>7_Default Design</vt:lpstr>
      <vt:lpstr>8_Default Design</vt:lpstr>
      <vt:lpstr>Blank Presentation</vt:lpstr>
      <vt:lpstr>4_Blank Presentation</vt:lpstr>
      <vt:lpstr>5_Blank Presentation</vt:lpstr>
      <vt:lpstr>6_Blank Presentation</vt:lpstr>
      <vt:lpstr>7_Blank Presentation</vt:lpstr>
      <vt:lpstr>12_Blank Presentation</vt:lpstr>
      <vt:lpstr>13_Blank Presentation</vt:lpstr>
      <vt:lpstr>14_Blank Presentation</vt:lpstr>
      <vt:lpstr>15_Blank Presentation</vt:lpstr>
      <vt:lpstr>16_Blank Presentation</vt:lpstr>
      <vt:lpstr>PowerPoint Presentation</vt:lpstr>
      <vt:lpstr>Competitor Analysis</vt:lpstr>
      <vt:lpstr>Competitor Analysis</vt:lpstr>
      <vt:lpstr>Competitor Analysis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Competitive Strategies</vt:lpstr>
      <vt:lpstr>PowerPoint Presentation</vt:lpstr>
      <vt:lpstr>PowerPoint Presentation</vt:lpstr>
      <vt:lpstr>PowerPoint Presentation</vt:lpstr>
      <vt:lpstr>PowerPoint Presentation</vt:lpstr>
      <vt:lpstr>Turn back the clock</vt:lpstr>
      <vt:lpstr>PowerPoint Presentation</vt:lpstr>
      <vt:lpstr>PowerPoint Presentation</vt:lpstr>
      <vt:lpstr>PowerPoint Presentation</vt:lpstr>
      <vt:lpstr>What is the Blue Ocean?</vt:lpstr>
      <vt:lpstr>PowerPoint Presentation</vt:lpstr>
      <vt:lpstr>PowerPoint Presentation</vt:lpstr>
      <vt:lpstr>PowerPoint Presentation</vt:lpstr>
      <vt:lpstr>Read more:  The Book and the Authors</vt:lpstr>
      <vt:lpstr>PowerPoint Presentation</vt:lpstr>
      <vt:lpstr>PowerPoint Presentation</vt:lpstr>
      <vt:lpstr>PowerPoint Presentation</vt:lpstr>
      <vt:lpstr>VERICAL BACKWARD INTEGRATION  HOW NOT TO DO IT</vt:lpstr>
      <vt:lpstr>BOSTON CONSULTING GROUP’s Market Growth Relative Share Matrix</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c:creator>
  <cp:lastModifiedBy>Editor</cp:lastModifiedBy>
  <cp:revision>256</cp:revision>
  <dcterms:created xsi:type="dcterms:W3CDTF">2002-01-11T13:52:38Z</dcterms:created>
  <dcterms:modified xsi:type="dcterms:W3CDTF">2021-06-04T08:54:13Z</dcterms:modified>
</cp:coreProperties>
</file>