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2.xml" ContentType="application/vnd.openxmlformats-officedocument.theme+xml"/>
  <Override PartName="/ppt/tags/tag17.xml" ContentType="application/vnd.openxmlformats-officedocument.presentationml.tags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2"/>
  </p:sldMasterIdLst>
  <p:notesMasterIdLst>
    <p:notesMasterId r:id="rId10"/>
  </p:notesMasterIdLst>
  <p:handoutMasterIdLst>
    <p:handoutMasterId r:id="rId11"/>
  </p:handoutMasterIdLst>
  <p:sldIdLst>
    <p:sldId id="262" r:id="rId3"/>
    <p:sldId id="295" r:id="rId4"/>
    <p:sldId id="309" r:id="rId5"/>
    <p:sldId id="313" r:id="rId6"/>
    <p:sldId id="312" r:id="rId7"/>
    <p:sldId id="310" r:id="rId8"/>
    <p:sldId id="30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7BB3DF2-9195-4D73-A86E-6292B690FC9D}">
          <p14:sldIdLst>
            <p14:sldId id="262"/>
            <p14:sldId id="295"/>
            <p14:sldId id="309"/>
            <p14:sldId id="313"/>
            <p14:sldId id="312"/>
            <p14:sldId id="310"/>
          </p14:sldIdLst>
        </p14:section>
        <p14:section name="Untitled Section" id="{9C4E7618-7AFE-4A4F-AFAD-7E161CB3A72C}">
          <p14:sldIdLst>
            <p14:sldId id="3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8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63" y="7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8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B88A14-5D56-40DB-A36F-91DC91EF8D80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  <p:custDataLst>
              <p:tags r:id="rId2"/>
            </p:custDataLst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ZA" sz="10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ZA" sz="1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F712F-EC8C-48CC-B632-5A0C2B3D0CEC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245168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17.xml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026FD-20BD-4B60-A1F3-5D510A7F079C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  <p:custDataLst>
              <p:tags r:id="rId2"/>
            </p:custDataLst>
          </p:nvPr>
        </p:nvSpPr>
        <p:spPr>
          <a:xfrm>
            <a:off x="0" y="8685213"/>
            <a:ext cx="68580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2F5D1-FEE6-4352-8EE4-54C169F7215D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3435730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8685213"/>
            <a:ext cx="6858000" cy="458787"/>
          </a:xfrm>
        </p:spPr>
        <p:txBody>
          <a:bodyPr/>
          <a:lstStyle/>
          <a:p>
            <a:r>
              <a:rPr lang="en-ZA"/>
              <a:t> 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2F5D1-FEE6-4352-8EE4-54C169F7215D}" type="slidenum">
              <a:rPr lang="en-ZA" smtClean="0"/>
              <a:t>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852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2650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58359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2738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21745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6002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56169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52148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82054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1648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99064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7869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81119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21609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1549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01981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>
            <a:lvl1pPr>
              <a:defRPr lang="en-ZA" sz="100" b="0" i="0" u="none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r>
              <a:rPr lang="en-ZA"/>
              <a:t> 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457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DD940-DB54-403E-BCCA-01DFA9014D47}" type="datetimeFigureOut">
              <a:rPr lang="en-ZA" smtClean="0"/>
              <a:t>2019/10/24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 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3C7996-9716-470C-ADA9-DE61B24E19F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3653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2"/>
            <a:ext cx="10515600" cy="1095374"/>
          </a:xfrm>
        </p:spPr>
        <p:txBody>
          <a:bodyPr>
            <a:noAutofit/>
          </a:bodyPr>
          <a:lstStyle/>
          <a:p>
            <a:pPr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n-ZA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Group submission: Contact session: </a:t>
            </a:r>
            <a:r>
              <a:rPr lang="en-ZA" altLang="en-US" sz="20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kumimoji="0" lang="en-ZA" altLang="en-US" sz="1800" b="0" i="0" u="none" strike="noStrike" cap="none" normalizeH="0" baseline="0" dirty="0">
                <a:ln>
                  <a:noFill/>
                </a:ln>
                <a:effectLst/>
              </a:rPr>
              <a:t/>
            </a:r>
            <a:br>
              <a:rPr kumimoji="0" lang="en-ZA" altLang="en-US" sz="1800" b="0" i="0" u="none" strike="noStrike" cap="none" normalizeH="0" baseline="0" dirty="0">
                <a:ln>
                  <a:noFill/>
                </a:ln>
                <a:effectLst/>
              </a:rPr>
            </a:br>
            <a:r>
              <a:rPr kumimoji="0" lang="en-ZA" altLang="en-US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Name of syndicate group: </a:t>
            </a:r>
            <a:r>
              <a:rPr kumimoji="0" lang="en-ZA" altLang="en-US" sz="2000" i="0" u="none" strike="noStrike" cap="none" normalizeH="0" baseline="0" dirty="0" err="1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Invictus</a:t>
            </a:r>
            <a:r>
              <a:rPr kumimoji="0" lang="en-ZA" altLang="en-US" sz="2000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ZA" altLang="en-US" sz="2000" b="1" i="0" u="none" strike="noStrike" cap="none" normalizeH="0" baseline="0" dirty="0" smtClean="0">
                <a:ln>
                  <a:noFill/>
                </a:ln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Case C9-18, p368</a:t>
            </a:r>
            <a:r>
              <a:rPr kumimoji="0" lang="en-ZA" altLang="en-US" sz="20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en-ZA" altLang="en-US" sz="2000" b="1" i="0" u="none" strike="noStrike" cap="none" normalizeH="0" baseline="0" dirty="0">
                <a:ln>
                  <a:noFill/>
                </a:ln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ZA" altLang="en-U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8200" y="1877229"/>
            <a:ext cx="10861431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 </a:t>
            </a:r>
            <a:r>
              <a:rPr lang="en-ZA" alt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presenting</a:t>
            </a: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on behalf of group: </a:t>
            </a:r>
            <a:r>
              <a:rPr lang="en-ZA" alt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Lebohang </a:t>
            </a:r>
            <a:r>
              <a:rPr lang="en-ZA" altLang="en-US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Ramonyadioa</a:t>
            </a:r>
            <a:endParaRPr lang="en-ZA" altLang="en-US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ZA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Topic(s) of this contact session: </a:t>
            </a:r>
            <a:r>
              <a:rPr lang="en-ZA" alt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ABC SYSTEM</a:t>
            </a:r>
            <a:r>
              <a:rPr lang="en-Z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ZA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ZA" altLang="en-US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9450773"/>
              </p:ext>
            </p:extLst>
          </p:nvPr>
        </p:nvGraphicFramePr>
        <p:xfrm>
          <a:off x="826003" y="4782567"/>
          <a:ext cx="3743332" cy="146748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743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6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Name: (Members</a:t>
                      </a:r>
                      <a:r>
                        <a:rPr lang="en-ZA" sz="1800" baseline="0" dirty="0">
                          <a:effectLst/>
                        </a:rPr>
                        <a:t> NOT contributing )</a:t>
                      </a:r>
                      <a:endParaRPr lang="en-ZA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549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dirty="0">
                          <a:effectLst/>
                        </a:rPr>
                        <a:t> 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54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 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4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ZA" sz="1800" dirty="0">
                          <a:effectLst/>
                        </a:rPr>
                        <a:t> </a:t>
                      </a:r>
                      <a:endParaRPr lang="en-ZA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>
          <a:xfrm>
            <a:off x="0" y="6041362"/>
            <a:ext cx="12192000" cy="365125"/>
          </a:xfrm>
        </p:spPr>
        <p:txBody>
          <a:bodyPr/>
          <a:lstStyle/>
          <a:p>
            <a:r>
              <a:rPr lang="en-ZA"/>
              <a:t> </a:t>
            </a:r>
            <a:endParaRPr lang="en-ZA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454360"/>
              </p:ext>
            </p:extLst>
          </p:nvPr>
        </p:nvGraphicFramePr>
        <p:xfrm>
          <a:off x="4675935" y="2881628"/>
          <a:ext cx="5458745" cy="3350543"/>
        </p:xfrm>
        <a:graphic>
          <a:graphicData uri="http://schemas.openxmlformats.org/drawingml/2006/table">
            <a:tbl>
              <a:tblPr firstRow="1" firstCol="1" bandRow="1">
                <a:solidFill>
                  <a:schemeClr val="accent1"/>
                </a:solidFill>
                <a:tableStyleId>{B301B821-A1FF-4177-AEE7-76D212191A09}</a:tableStyleId>
              </a:tblPr>
              <a:tblGrid>
                <a:gridCol w="3548915">
                  <a:extLst>
                    <a:ext uri="{9D8B030D-6E8A-4147-A177-3AD203B41FA5}">
                      <a16:colId xmlns:a16="http://schemas.microsoft.com/office/drawing/2014/main" xmlns="" val="2598677621"/>
                    </a:ext>
                  </a:extLst>
                </a:gridCol>
                <a:gridCol w="1909830">
                  <a:extLst>
                    <a:ext uri="{9D8B030D-6E8A-4147-A177-3AD203B41FA5}">
                      <a16:colId xmlns:a16="http://schemas.microsoft.com/office/drawing/2014/main" xmlns="" val="4219709355"/>
                    </a:ext>
                  </a:extLst>
                </a:gridCol>
              </a:tblGrid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dirty="0">
                          <a:effectLst/>
                        </a:rPr>
                        <a:t>Name: (Members contributing to project)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>
                          <a:effectLst/>
                        </a:rPr>
                        <a:t>Student number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3843815"/>
                  </a:ext>
                </a:extLst>
              </a:tr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dirty="0" err="1">
                          <a:effectLst/>
                        </a:rPr>
                        <a:t>Makintane</a:t>
                      </a:r>
                      <a:r>
                        <a:rPr lang="en-ZA" sz="1100" dirty="0">
                          <a:effectLst/>
                        </a:rPr>
                        <a:t> </a:t>
                      </a:r>
                      <a:r>
                        <a:rPr lang="en-ZA" sz="1100" dirty="0" err="1">
                          <a:effectLst/>
                        </a:rPr>
                        <a:t>Seiso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>
                          <a:effectLst/>
                        </a:rPr>
                        <a:t>33329443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8724767"/>
                  </a:ext>
                </a:extLst>
              </a:tr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dirty="0">
                          <a:effectLst/>
                        </a:rPr>
                        <a:t>Monethi Leballo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>
                          <a:effectLst/>
                        </a:rPr>
                        <a:t>25799959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781266"/>
                  </a:ext>
                </a:extLst>
              </a:tr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Mohau</a:t>
                      </a:r>
                      <a:r>
                        <a:rPr lang="en-US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1100" baseline="0" dirty="0" err="1">
                          <a:effectLst/>
                          <a:latin typeface="+mn-lt"/>
                          <a:ea typeface="+mn-ea"/>
                          <a:cs typeface="+mn-cs"/>
                        </a:rPr>
                        <a:t>Modise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>
                          <a:effectLst/>
                        </a:rPr>
                        <a:t>22436863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7370566"/>
                  </a:ext>
                </a:extLst>
              </a:tr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>
                          <a:effectLst/>
                        </a:rPr>
                        <a:t>Malaku Bangane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>
                          <a:effectLst/>
                        </a:rPr>
                        <a:t>29778069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82832666"/>
                  </a:ext>
                </a:extLst>
              </a:tr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dirty="0" err="1">
                          <a:effectLst/>
                        </a:rPr>
                        <a:t>Nkosi</a:t>
                      </a:r>
                      <a:r>
                        <a:rPr lang="en-ZA" sz="1100" dirty="0">
                          <a:effectLst/>
                        </a:rPr>
                        <a:t> Thabang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dirty="0">
                          <a:effectLst/>
                        </a:rPr>
                        <a:t>33467919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7314564"/>
                  </a:ext>
                </a:extLst>
              </a:tr>
              <a:tr h="4786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u="none" strike="noStrike" dirty="0" err="1">
                          <a:effectLst/>
                        </a:rPr>
                        <a:t>Ramonyadioa</a:t>
                      </a:r>
                      <a:r>
                        <a:rPr lang="en-ZA" sz="1100" u="none" strike="noStrike" baseline="0" dirty="0">
                          <a:effectLst/>
                        </a:rPr>
                        <a:t> </a:t>
                      </a:r>
                      <a:r>
                        <a:rPr lang="en-ZA" sz="1100" u="none" strike="noStrike" dirty="0">
                          <a:effectLst/>
                        </a:rPr>
                        <a:t>Lebohang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ZA" sz="1100" u="none" strike="noStrike" dirty="0">
                          <a:effectLst/>
                        </a:rPr>
                        <a:t>28167279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374398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271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4" y="124360"/>
            <a:ext cx="9818519" cy="698600"/>
          </a:xfrm>
        </p:spPr>
        <p:txBody>
          <a:bodyPr>
            <a:normAutofit/>
          </a:bodyPr>
          <a:lstStyle/>
          <a:p>
            <a:pPr algn="ctr"/>
            <a:r>
              <a:rPr lang="en-ZA" sz="3000" i="1" dirty="0"/>
              <a:t>ABC System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63" y="711200"/>
            <a:ext cx="9015265" cy="224364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ZA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Costing method that is designed to provide managers with cost information for strategic and other decisions that potentially affect capacity and therefore fixed costs</a:t>
            </a: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It is used a supplement to, rather than as a replacement for, the company’s formal cost accounting system</a:t>
            </a: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Used to determine product and other costs for external financial reports</a:t>
            </a: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To give better understanding of overhead and the profitability of products and customers</a:t>
            </a:r>
          </a:p>
          <a:p>
            <a:pPr marL="457200" lvl="1" indent="0">
              <a:buNone/>
            </a:pP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Costs of idle capacity in Activity-Based Costing:</a:t>
            </a:r>
          </a:p>
          <a:p>
            <a:pPr marL="457200" lvl="1" indent="0">
              <a:buNone/>
            </a:pPr>
            <a:endParaRPr lang="en-ZA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Products are charged for the costs of capacity they use</a:t>
            </a: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The costs of idle capacity are not charged to products</a:t>
            </a:r>
          </a:p>
          <a:p>
            <a:pPr lvl="1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More stable unit costing and consistent</a:t>
            </a:r>
          </a:p>
          <a:p>
            <a:pPr marL="457200" lvl="1" indent="0">
              <a:buNone/>
            </a:pP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ABC System v/s Traditional System:</a:t>
            </a:r>
          </a:p>
          <a:p>
            <a:pPr marL="457200" lvl="1" indent="0">
              <a:buNone/>
            </a:pP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ABC System considers both manufacturing and non manufacturing products</a:t>
            </a:r>
          </a:p>
          <a:p>
            <a:pPr marL="457200" lvl="1" indent="0">
              <a:buNone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Traditional system considers only manufacturing costs</a:t>
            </a:r>
          </a:p>
          <a:p>
            <a:pPr marL="457200" lvl="1" indent="0">
              <a:buNone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What can be profitable in traditional costing system can be unprofitable in ABC system and vice versa</a:t>
            </a:r>
          </a:p>
          <a:p>
            <a:pPr marL="457200" lvl="1" indent="0">
              <a:buNone/>
            </a:pPr>
            <a:endParaRPr lang="en-ZA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 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8694" y="822960"/>
            <a:ext cx="11246442" cy="1277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82353" y="4651917"/>
            <a:ext cx="11246442" cy="22060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Z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4396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134" y="279400"/>
            <a:ext cx="8596668" cy="622300"/>
          </a:xfrm>
        </p:spPr>
        <p:txBody>
          <a:bodyPr>
            <a:normAutofit fontScale="90000"/>
          </a:bodyPr>
          <a:lstStyle/>
          <a:p>
            <a:r>
              <a:rPr lang="en-US" dirty="0"/>
              <a:t>Case Study: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134" y="914400"/>
            <a:ext cx="9584266" cy="54101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Analysis</a:t>
            </a:r>
          </a:p>
          <a:p>
            <a:pPr marL="0" indent="0">
              <a:buNone/>
            </a:pPr>
            <a:r>
              <a:rPr lang="en-US" dirty="0"/>
              <a:t>The case study can be classified as an example to ‘assign costs to activity cost pools’ outlined in page 325 – 327 of accounting textbook.</a:t>
            </a:r>
          </a:p>
          <a:p>
            <a:pPr marL="0" indent="0">
              <a:buNone/>
            </a:pPr>
            <a:r>
              <a:rPr lang="en-US" dirty="0"/>
              <a:t>In this sub-topic, most overheads costs are classified in the company’s basic accounting system according to the departments in which they are incurred.</a:t>
            </a:r>
          </a:p>
          <a:p>
            <a:pPr marL="0" indent="0">
              <a:buNone/>
            </a:pPr>
            <a:r>
              <a:rPr lang="en-US" dirty="0"/>
              <a:t>The process called </a:t>
            </a:r>
            <a:r>
              <a:rPr lang="en-US" dirty="0">
                <a:solidFill>
                  <a:srgbClr val="FF0000"/>
                </a:solidFill>
              </a:rPr>
              <a:t>First Stage Allocation  </a:t>
            </a:r>
            <a:r>
              <a:rPr lang="en-US" dirty="0"/>
              <a:t>is used to allocate costs </a:t>
            </a:r>
          </a:p>
          <a:p>
            <a:pPr marL="0" indent="0">
              <a:buNone/>
            </a:pPr>
            <a:r>
              <a:rPr lang="en-US" dirty="0"/>
              <a:t>This applies to the given case-study in such a way that the costs shared by the three customers are from </a:t>
            </a:r>
            <a:r>
              <a:rPr lang="en-US" dirty="0">
                <a:solidFill>
                  <a:srgbClr val="FF0000"/>
                </a:solidFill>
              </a:rPr>
              <a:t>Share of support costs Department (R 139 500.00)- Activity cost pool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63" y="3841676"/>
            <a:ext cx="9303488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1052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744279"/>
            <a:ext cx="8596668" cy="5297083"/>
          </a:xfrm>
        </p:spPr>
        <p:txBody>
          <a:bodyPr/>
          <a:lstStyle/>
          <a:p>
            <a:r>
              <a:rPr lang="en-US" dirty="0"/>
              <a:t>The given costs is again shared amongst the customers’ activities: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72" y="1271033"/>
            <a:ext cx="8716926" cy="224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72" y="3784195"/>
            <a:ext cx="8716926" cy="235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910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is given and what can be deduced!!</a:t>
            </a:r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 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66333"/>
            <a:ext cx="9982200" cy="557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8357189" y="5013250"/>
            <a:ext cx="1733107" cy="5422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Addition of 4 Emergency deliveries at 500 euro</a:t>
            </a:r>
            <a:endParaRPr lang="en-ZA" sz="1200" dirty="0"/>
          </a:p>
        </p:txBody>
      </p:sp>
      <p:cxnSp>
        <p:nvCxnSpPr>
          <p:cNvPr id="7" name="Straight Arrow Connector 6"/>
          <p:cNvCxnSpPr>
            <a:stCxn id="5" idx="1"/>
          </p:cNvCxnSpPr>
          <p:nvPr/>
        </p:nvCxnSpPr>
        <p:spPr>
          <a:xfrm flipH="1">
            <a:off x="7336465" y="5284381"/>
            <a:ext cx="10207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28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 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758" y="2160588"/>
            <a:ext cx="5190521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056" y="180754"/>
            <a:ext cx="9569302" cy="637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066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934" y="2374900"/>
            <a:ext cx="5621866" cy="1320800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THANK YOU</a:t>
            </a:r>
            <a:endParaRPr lang="en-ZA" sz="4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504046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JHEADERFOOTERLABEL" val="TRUE"/>
  <p:tag name="BJHEADERFOOTERTEXTLABEL" val=" "/>
</p:tagLst>
</file>

<file path=ppt/theme/theme1.xml><?xml version="1.0" encoding="utf-8"?>
<a:theme xmlns:a="http://schemas.openxmlformats.org/drawingml/2006/main" name="Facet">
  <a:themeElements>
    <a:clrScheme name="Custom 1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C00000"/>
      </a:accent1>
      <a:accent2>
        <a:srgbClr val="FF0000"/>
      </a:accent2>
      <a:accent3>
        <a:srgbClr val="595959"/>
      </a:accent3>
      <a:accent4>
        <a:srgbClr val="3F3F3F"/>
      </a:accent4>
      <a:accent5>
        <a:srgbClr val="BFBFBF"/>
      </a:accent5>
      <a:accent6>
        <a:srgbClr val="262626"/>
      </a:accent6>
      <a:hlink>
        <a:srgbClr val="C00000"/>
      </a:hlink>
      <a:folHlink>
        <a:srgbClr val="FF0000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2152ec2e-c0c1-4834-9aa1-dc782ab0e2aa" origin="userSelected">
  <element uid="id_classification_nonbusiness" value=""/>
</sisl>
</file>

<file path=customXml/itemProps1.xml><?xml version="1.0" encoding="utf-8"?>
<ds:datastoreItem xmlns:ds="http://schemas.openxmlformats.org/officeDocument/2006/customXml" ds:itemID="{086E9470-7178-4905-B12F-CFF79B2FA1D3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9382</TotalTime>
  <Words>335</Words>
  <Application>Microsoft Office PowerPoint</Application>
  <PresentationFormat>Widescreen</PresentationFormat>
  <Paragraphs>58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Trebuchet MS</vt:lpstr>
      <vt:lpstr>Wingdings 3</vt:lpstr>
      <vt:lpstr>Facet</vt:lpstr>
      <vt:lpstr>Group submission: Contact session: 8 Name of syndicate group: Invictus Case C9-18, p368  </vt:lpstr>
      <vt:lpstr>ABC System</vt:lpstr>
      <vt:lpstr>Case Study:</vt:lpstr>
      <vt:lpstr>PowerPoint Presentation</vt:lpstr>
      <vt:lpstr>What is given and what can be deduced!!</vt:lpstr>
      <vt:lpstr>PowerPoint Presentation</vt:lpstr>
      <vt:lpstr>THANK YOU</vt:lpstr>
    </vt:vector>
  </TitlesOfParts>
  <Company>North-West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Invictus Group Assignment - GPFO</dc:title>
  <dc:creator>Leballo Monethi;Bangane Malaku</dc:creator>
  <cp:lastModifiedBy>Windows User</cp:lastModifiedBy>
  <cp:revision>394</cp:revision>
  <dcterms:created xsi:type="dcterms:W3CDTF">2017-01-30T20:48:53Z</dcterms:created>
  <dcterms:modified xsi:type="dcterms:W3CDTF">2019-10-24T07:21:55Z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5a56758f-eaa3-4668-82aa-eb7dc5d78f05</vt:lpwstr>
  </property>
  <property fmtid="{D5CDD505-2E9C-101B-9397-08002B2CF9AE}" pid="3" name="bjSaver">
    <vt:lpwstr>Q2eRjRiH4ADhQxEvrDlodh16tdpxkJeb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policy="2152ec2e-c0c1-4834-9aa1-dc782ab0e2aa" origin="userSelected" xmlns="http://www.boldonj</vt:lpwstr>
  </property>
  <property fmtid="{D5CDD505-2E9C-101B-9397-08002B2CF9AE}" pid="5" name="bjDocumentLabelXML-0">
    <vt:lpwstr>ames.com/2008/01/sie/internal/label"&gt;&lt;element uid="id_classification_nonbusiness" value="" /&gt;&lt;/sisl&gt;</vt:lpwstr>
  </property>
  <property fmtid="{D5CDD505-2E9C-101B-9397-08002B2CF9AE}" pid="6" name="bjDocumentSecurityLabel">
    <vt:lpwstr>P U B L I C   </vt:lpwstr>
  </property>
</Properties>
</file>