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3"/>
  </p:notesMasterIdLst>
  <p:handoutMasterIdLst>
    <p:handoutMasterId r:id="rId64"/>
  </p:handoutMasterIdLst>
  <p:sldIdLst>
    <p:sldId id="311" r:id="rId2"/>
    <p:sldId id="357" r:id="rId3"/>
    <p:sldId id="459" r:id="rId4"/>
    <p:sldId id="451" r:id="rId5"/>
    <p:sldId id="452" r:id="rId6"/>
    <p:sldId id="482" r:id="rId7"/>
    <p:sldId id="492" r:id="rId8"/>
    <p:sldId id="419" r:id="rId9"/>
    <p:sldId id="420" r:id="rId10"/>
    <p:sldId id="421" r:id="rId11"/>
    <p:sldId id="453" r:id="rId12"/>
    <p:sldId id="440" r:id="rId13"/>
    <p:sldId id="441" r:id="rId14"/>
    <p:sldId id="455" r:id="rId15"/>
    <p:sldId id="498" r:id="rId16"/>
    <p:sldId id="499" r:id="rId17"/>
    <p:sldId id="457" r:id="rId18"/>
    <p:sldId id="511" r:id="rId19"/>
    <p:sldId id="442" r:id="rId20"/>
    <p:sldId id="431" r:id="rId21"/>
    <p:sldId id="432" r:id="rId22"/>
    <p:sldId id="433" r:id="rId23"/>
    <p:sldId id="444" r:id="rId24"/>
    <p:sldId id="494" r:id="rId25"/>
    <p:sldId id="506" r:id="rId26"/>
    <p:sldId id="507" r:id="rId27"/>
    <p:sldId id="508" r:id="rId28"/>
    <p:sldId id="509" r:id="rId29"/>
    <p:sldId id="510" r:id="rId30"/>
    <p:sldId id="513" r:id="rId31"/>
    <p:sldId id="470" r:id="rId32"/>
    <p:sldId id="446" r:id="rId33"/>
    <p:sldId id="469" r:id="rId34"/>
    <p:sldId id="461" r:id="rId35"/>
    <p:sldId id="462" r:id="rId36"/>
    <p:sldId id="481" r:id="rId37"/>
    <p:sldId id="486" r:id="rId38"/>
    <p:sldId id="500" r:id="rId39"/>
    <p:sldId id="501" r:id="rId40"/>
    <p:sldId id="502" r:id="rId41"/>
    <p:sldId id="503" r:id="rId42"/>
    <p:sldId id="504" r:id="rId43"/>
    <p:sldId id="505" r:id="rId44"/>
    <p:sldId id="483" r:id="rId45"/>
    <p:sldId id="471" r:id="rId46"/>
    <p:sldId id="472" r:id="rId47"/>
    <p:sldId id="473" r:id="rId48"/>
    <p:sldId id="474" r:id="rId49"/>
    <p:sldId id="475" r:id="rId50"/>
    <p:sldId id="476" r:id="rId51"/>
    <p:sldId id="477" r:id="rId52"/>
    <p:sldId id="478" r:id="rId53"/>
    <p:sldId id="479" r:id="rId54"/>
    <p:sldId id="480" r:id="rId55"/>
    <p:sldId id="449" r:id="rId56"/>
    <p:sldId id="495" r:id="rId57"/>
    <p:sldId id="497" r:id="rId58"/>
    <p:sldId id="448" r:id="rId59"/>
    <p:sldId id="460" r:id="rId60"/>
    <p:sldId id="512" r:id="rId61"/>
    <p:sldId id="413" r:id="rId62"/>
  </p:sldIdLst>
  <p:sldSz cx="9144000" cy="6858000" type="screen4x3"/>
  <p:notesSz cx="6797675" cy="9926638"/>
  <p:defaultTextStyle>
    <a:defPPr>
      <a:defRPr lang="en-ZA"/>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8FF"/>
    <a:srgbClr val="E7F3FF"/>
    <a:srgbClr val="C5E2FF"/>
    <a:srgbClr val="99CCFF"/>
    <a:srgbClr val="3399FF"/>
    <a:srgbClr val="716F6E"/>
    <a:srgbClr val="86112B"/>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1" autoAdjust="0"/>
  </p:normalViewPr>
  <p:slideViewPr>
    <p:cSldViewPr>
      <p:cViewPr varScale="1">
        <p:scale>
          <a:sx n="95" d="100"/>
          <a:sy n="95" d="100"/>
        </p:scale>
        <p:origin x="1584" y="72"/>
      </p:cViewPr>
      <p:guideLst>
        <p:guide orient="horz" pos="2160"/>
        <p:guide pos="2880"/>
      </p:guideLst>
    </p:cSldViewPr>
  </p:slideViewPr>
  <p:outlineViewPr>
    <p:cViewPr>
      <p:scale>
        <a:sx n="33" d="100"/>
        <a:sy n="33" d="100"/>
      </p:scale>
      <p:origin x="0" y="-4032"/>
    </p:cViewPr>
  </p:outlineViewPr>
  <p:notesTextViewPr>
    <p:cViewPr>
      <p:scale>
        <a:sx n="3" d="2"/>
        <a:sy n="3" d="2"/>
      </p:scale>
      <p:origin x="0" y="0"/>
    </p:cViewPr>
  </p:notesTextViewPr>
  <p:sorterViewPr>
    <p:cViewPr>
      <p:scale>
        <a:sx n="180" d="100"/>
        <a:sy n="180" d="100"/>
      </p:scale>
      <p:origin x="0" y="-288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29A8D-8228-4EB4-82E2-E301EFCECC7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ZA"/>
        </a:p>
      </dgm:t>
    </dgm:pt>
    <dgm:pt modelId="{782B0FFC-401B-40B3-ADF0-2A1F7E47398B}">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Introduction to Entrepreneurship</a:t>
          </a:r>
        </a:p>
      </dgm:t>
    </dgm:pt>
    <dgm:pt modelId="{18E60629-3D1B-43C2-BE09-8416D0491EA7}" type="parTrans" cxnId="{1E859A6C-A407-49AB-9484-984985E90EE4}">
      <dgm:prSet/>
      <dgm:spPr/>
      <dgm:t>
        <a:bodyPr/>
        <a:lstStyle/>
        <a:p>
          <a:endParaRPr lang="en-ZA"/>
        </a:p>
      </dgm:t>
    </dgm:pt>
    <dgm:pt modelId="{4D691357-4564-4FEA-B4EA-4D9FDE60C1A7}" type="sibTrans" cxnId="{1E859A6C-A407-49AB-9484-984985E90EE4}">
      <dgm:prSet/>
      <dgm:spPr>
        <a:solidFill>
          <a:schemeClr val="accent1"/>
        </a:solidFill>
      </dgm:spPr>
      <dgm:t>
        <a:bodyPr/>
        <a:lstStyle/>
        <a:p>
          <a:endParaRPr lang="en-ZA" sz="1800" b="1">
            <a:solidFill>
              <a:schemeClr val="tx1"/>
            </a:solidFill>
            <a:latin typeface="Arial" pitchFamily="34" charset="0"/>
            <a:cs typeface="Arial" pitchFamily="34" charset="0"/>
          </a:endParaRPr>
        </a:p>
      </dgm:t>
    </dgm:pt>
    <dgm:pt modelId="{2851424B-DAD0-4810-B246-83FF46484ECD}">
      <dgm:prSet phldrT="[Text]" custT="1"/>
      <dgm:spPr>
        <a:solidFill>
          <a:schemeClr val="accent6">
            <a:lumMod val="75000"/>
          </a:schemeClr>
        </a:solidFill>
        <a:ln>
          <a:solidFill>
            <a:schemeClr val="accent5">
              <a:lumMod val="75000"/>
            </a:schemeClr>
          </a:solidFill>
        </a:ln>
      </dgm:spPr>
      <dgm:t>
        <a:bodyPr/>
        <a:lstStyle/>
        <a:p>
          <a:r>
            <a:rPr lang="en-ZA" sz="1800" b="1" dirty="0">
              <a:solidFill>
                <a:schemeClr val="bg1"/>
              </a:solidFill>
              <a:latin typeface="Arial" pitchFamily="34" charset="0"/>
              <a:cs typeface="Arial" pitchFamily="34" charset="0"/>
            </a:rPr>
            <a:t>Entrepreneurial mind and fit</a:t>
          </a:r>
        </a:p>
      </dgm:t>
    </dgm:pt>
    <dgm:pt modelId="{0D768FBE-03BC-4712-8EC0-6CB16674337A}" type="parTrans" cxnId="{BF0D60FC-F18C-40F1-8A90-0DD641167663}">
      <dgm:prSet/>
      <dgm:spPr/>
      <dgm:t>
        <a:bodyPr/>
        <a:lstStyle/>
        <a:p>
          <a:endParaRPr lang="en-ZA"/>
        </a:p>
      </dgm:t>
    </dgm:pt>
    <dgm:pt modelId="{4689CB11-DC54-44DC-9D98-2CF9F7478F21}" type="sibTrans" cxnId="{BF0D60FC-F18C-40F1-8A90-0DD641167663}">
      <dgm:prSet/>
      <dgm:spPr/>
      <dgm:t>
        <a:bodyPr/>
        <a:lstStyle/>
        <a:p>
          <a:endParaRPr lang="en-ZA"/>
        </a:p>
      </dgm:t>
    </dgm:pt>
    <dgm:pt modelId="{4DDE82C2-72D3-49FD-B3E9-78808C67A0E3}">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Idea generation</a:t>
          </a:r>
        </a:p>
      </dgm:t>
    </dgm:pt>
    <dgm:pt modelId="{8A7850D3-23A8-4B26-B616-43ABEBB7DBD6}" type="parTrans" cxnId="{1B599E83-D6ED-4AD0-A468-E70A87FC47AC}">
      <dgm:prSet/>
      <dgm:spPr/>
      <dgm:t>
        <a:bodyPr/>
        <a:lstStyle/>
        <a:p>
          <a:endParaRPr lang="en-ZA"/>
        </a:p>
      </dgm:t>
    </dgm:pt>
    <dgm:pt modelId="{96C6060B-A8D2-4735-8A13-1492A50363E2}" type="sibTrans" cxnId="{1B599E83-D6ED-4AD0-A468-E70A87FC47AC}">
      <dgm:prSet/>
      <dgm:spPr/>
      <dgm:t>
        <a:bodyPr/>
        <a:lstStyle/>
        <a:p>
          <a:endParaRPr lang="en-ZA"/>
        </a:p>
      </dgm:t>
    </dgm:pt>
    <dgm:pt modelId="{277FDF84-2622-4A9C-A34F-23C2D63134FB}">
      <dgm:prSet phldrT="[Text]" custT="1"/>
      <dgm:spPr>
        <a:solidFill>
          <a:schemeClr val="accent5">
            <a:lumMod val="75000"/>
          </a:schemeClr>
        </a:solidFill>
      </dgm:spPr>
      <dgm:t>
        <a:bodyPr/>
        <a:lstStyle/>
        <a:p>
          <a:r>
            <a:rPr lang="en-US" sz="1800" b="1" dirty="0">
              <a:solidFill>
                <a:schemeClr val="tx1"/>
              </a:solidFill>
              <a:latin typeface="Arial" pitchFamily="34" charset="0"/>
              <a:cs typeface="Arial" pitchFamily="34" charset="0"/>
            </a:rPr>
            <a:t>Design thinking</a:t>
          </a:r>
          <a:endParaRPr lang="en-ZA" sz="1800" b="1" dirty="0">
            <a:solidFill>
              <a:schemeClr val="tx1"/>
            </a:solidFill>
            <a:latin typeface="Arial" pitchFamily="34" charset="0"/>
            <a:cs typeface="Arial" pitchFamily="34" charset="0"/>
          </a:endParaRPr>
        </a:p>
      </dgm:t>
    </dgm:pt>
    <dgm:pt modelId="{73F46AC8-BBF9-4D0C-89DA-0B3D5260D453}" type="parTrans" cxnId="{0CC039CD-A568-4EF4-A11D-BA8EEA7561C6}">
      <dgm:prSet/>
      <dgm:spPr/>
      <dgm:t>
        <a:bodyPr/>
        <a:lstStyle/>
        <a:p>
          <a:endParaRPr lang="en-ZA"/>
        </a:p>
      </dgm:t>
    </dgm:pt>
    <dgm:pt modelId="{40BB7A66-A1A5-4DE8-A20D-A8578B8DE1A7}" type="sibTrans" cxnId="{0CC039CD-A568-4EF4-A11D-BA8EEA7561C6}">
      <dgm:prSet/>
      <dgm:spPr/>
      <dgm:t>
        <a:bodyPr/>
        <a:lstStyle/>
        <a:p>
          <a:endParaRPr lang="en-ZA"/>
        </a:p>
      </dgm:t>
    </dgm:pt>
    <dgm:pt modelId="{2B3BAB06-9A3A-41C3-85B7-8C8E132E6044}">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Rocket pitch</a:t>
          </a:r>
        </a:p>
      </dgm:t>
    </dgm:pt>
    <dgm:pt modelId="{7D8FEE40-4F83-40FE-9238-F82A692ADE98}" type="parTrans" cxnId="{C3B21493-6917-4BF2-8394-F7600C5BA1AA}">
      <dgm:prSet/>
      <dgm:spPr/>
      <dgm:t>
        <a:bodyPr/>
        <a:lstStyle/>
        <a:p>
          <a:endParaRPr lang="en-ZA"/>
        </a:p>
      </dgm:t>
    </dgm:pt>
    <dgm:pt modelId="{2D59B3C8-3643-494D-A0D5-77589C81F9C1}" type="sibTrans" cxnId="{C3B21493-6917-4BF2-8394-F7600C5BA1AA}">
      <dgm:prSet/>
      <dgm:spPr/>
      <dgm:t>
        <a:bodyPr/>
        <a:lstStyle/>
        <a:p>
          <a:endParaRPr lang="en-ZA"/>
        </a:p>
      </dgm:t>
    </dgm:pt>
    <dgm:pt modelId="{48EC7067-1BAC-4575-A486-226961C9B5AB}">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Entrepreneurial process</a:t>
          </a:r>
        </a:p>
      </dgm:t>
    </dgm:pt>
    <dgm:pt modelId="{8C4B2A84-ADF0-4DD9-B5E3-FDCDE79E2B2B}" type="parTrans" cxnId="{73E0AD3F-5AE7-48EE-8C9C-DE36066E77FC}">
      <dgm:prSet/>
      <dgm:spPr/>
      <dgm:t>
        <a:bodyPr/>
        <a:lstStyle/>
        <a:p>
          <a:endParaRPr lang="en-ZA"/>
        </a:p>
      </dgm:t>
    </dgm:pt>
    <dgm:pt modelId="{E59B87F3-82DD-44BF-BC92-83E806DE8A61}" type="sibTrans" cxnId="{73E0AD3F-5AE7-48EE-8C9C-DE36066E77FC}">
      <dgm:prSet/>
      <dgm:spPr/>
      <dgm:t>
        <a:bodyPr/>
        <a:lstStyle/>
        <a:p>
          <a:endParaRPr lang="en-ZA"/>
        </a:p>
      </dgm:t>
    </dgm:pt>
    <dgm:pt modelId="{59F96FCB-8DCF-41C2-84FA-A36C30936C00}">
      <dgm:prSet phldrT="[Text]" custT="1"/>
      <dgm:spPr>
        <a:solidFill>
          <a:schemeClr val="accent5">
            <a:lumMod val="75000"/>
          </a:schemeClr>
        </a:solidFill>
        <a:ln>
          <a:solidFill>
            <a:schemeClr val="accent5">
              <a:lumMod val="75000"/>
            </a:schemeClr>
          </a:solidFill>
        </a:ln>
      </dgm:spPr>
      <dgm:t>
        <a:bodyPr/>
        <a:lstStyle/>
        <a:p>
          <a:r>
            <a:rPr lang="en-ZA" sz="1800" b="1" dirty="0">
              <a:solidFill>
                <a:schemeClr val="tx1"/>
              </a:solidFill>
              <a:latin typeface="Arial" pitchFamily="34" charset="0"/>
              <a:cs typeface="Arial" pitchFamily="34" charset="0"/>
            </a:rPr>
            <a:t>Feasibility &amp; planning</a:t>
          </a:r>
        </a:p>
      </dgm:t>
    </dgm:pt>
    <dgm:pt modelId="{45A33AEF-D831-43D8-B1E5-E88ED6212DC3}" type="parTrans" cxnId="{6205E2B4-B0BC-4FC1-9328-97F0F0D14BBF}">
      <dgm:prSet/>
      <dgm:spPr/>
      <dgm:t>
        <a:bodyPr/>
        <a:lstStyle/>
        <a:p>
          <a:endParaRPr lang="en-ZA"/>
        </a:p>
      </dgm:t>
    </dgm:pt>
    <dgm:pt modelId="{D821F38B-134E-4C6B-8FA9-5289AA24ADD7}" type="sibTrans" cxnId="{6205E2B4-B0BC-4FC1-9328-97F0F0D14BBF}">
      <dgm:prSet/>
      <dgm:spPr/>
      <dgm:t>
        <a:bodyPr/>
        <a:lstStyle/>
        <a:p>
          <a:endParaRPr lang="en-ZA"/>
        </a:p>
      </dgm:t>
    </dgm:pt>
    <dgm:pt modelId="{6A96B669-3722-4024-8BE3-BDB3D8CE3385}">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Managing the business</a:t>
          </a:r>
        </a:p>
      </dgm:t>
    </dgm:pt>
    <dgm:pt modelId="{EA0188D3-E27C-490B-9465-231E14A4070F}" type="parTrans" cxnId="{30AC51A3-5C6A-4BE4-89E8-A3413B61C329}">
      <dgm:prSet/>
      <dgm:spPr/>
      <dgm:t>
        <a:bodyPr/>
        <a:lstStyle/>
        <a:p>
          <a:endParaRPr lang="en-ZA"/>
        </a:p>
      </dgm:t>
    </dgm:pt>
    <dgm:pt modelId="{48E77420-3F0B-42E2-A824-02BC0C2D3025}" type="sibTrans" cxnId="{30AC51A3-5C6A-4BE4-89E8-A3413B61C329}">
      <dgm:prSet/>
      <dgm:spPr/>
      <dgm:t>
        <a:bodyPr/>
        <a:lstStyle/>
        <a:p>
          <a:endParaRPr lang="en-ZA"/>
        </a:p>
      </dgm:t>
    </dgm:pt>
    <dgm:pt modelId="{0D3DB2B5-68A4-4028-B6C7-3B03A1564287}">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South African business environment</a:t>
          </a:r>
        </a:p>
      </dgm:t>
    </dgm:pt>
    <dgm:pt modelId="{68CFE8D5-6DF3-409E-994B-CF7C053081C9}" type="parTrans" cxnId="{E466D808-1DE0-433F-81BC-6887C0F5385D}">
      <dgm:prSet/>
      <dgm:spPr/>
      <dgm:t>
        <a:bodyPr/>
        <a:lstStyle/>
        <a:p>
          <a:endParaRPr lang="en-ZA"/>
        </a:p>
      </dgm:t>
    </dgm:pt>
    <dgm:pt modelId="{6D1E1E9C-4F92-444F-B54B-2F34CF19CB93}" type="sibTrans" cxnId="{E466D808-1DE0-433F-81BC-6887C0F5385D}">
      <dgm:prSet/>
      <dgm:spPr/>
      <dgm:t>
        <a:bodyPr/>
        <a:lstStyle/>
        <a:p>
          <a:endParaRPr lang="en-ZA"/>
        </a:p>
      </dgm:t>
    </dgm:pt>
    <dgm:pt modelId="{0AE2A343-5A96-4F70-BC41-3142B16AFE97}">
      <dgm:prSet phldrT="[Text]" custT="1"/>
      <dgm:spPr>
        <a:solidFill>
          <a:schemeClr val="accent5">
            <a:lumMod val="75000"/>
          </a:schemeClr>
        </a:solidFill>
      </dgm:spPr>
      <dgm:t>
        <a:bodyPr/>
        <a:lstStyle/>
        <a:p>
          <a:r>
            <a:rPr lang="en-ZA" sz="1800" b="1" dirty="0">
              <a:solidFill>
                <a:schemeClr val="tx1"/>
              </a:solidFill>
              <a:latin typeface="Arial" pitchFamily="34" charset="0"/>
              <a:cs typeface="Arial" pitchFamily="34" charset="0"/>
            </a:rPr>
            <a:t>Corporate entrepreneurs</a:t>
          </a:r>
        </a:p>
      </dgm:t>
    </dgm:pt>
    <dgm:pt modelId="{77B4C200-31CE-46B6-8716-4375620C46B1}" type="parTrans" cxnId="{8FBE1413-9E70-458B-841A-F88D1FC7B79C}">
      <dgm:prSet/>
      <dgm:spPr/>
      <dgm:t>
        <a:bodyPr/>
        <a:lstStyle/>
        <a:p>
          <a:endParaRPr lang="en-ZA"/>
        </a:p>
      </dgm:t>
    </dgm:pt>
    <dgm:pt modelId="{5DD14D23-EAAE-415B-8682-3EB9FB5F51BA}" type="sibTrans" cxnId="{8FBE1413-9E70-458B-841A-F88D1FC7B79C}">
      <dgm:prSet/>
      <dgm:spPr/>
      <dgm:t>
        <a:bodyPr/>
        <a:lstStyle/>
        <a:p>
          <a:endParaRPr lang="en-ZA"/>
        </a:p>
      </dgm:t>
    </dgm:pt>
    <dgm:pt modelId="{1C3E06A8-4FE5-4D2E-BB2F-44E2D6CD3D23}" type="pres">
      <dgm:prSet presAssocID="{7A629A8D-8228-4EB4-82E2-E301EFCECC76}" presName="Name0" presStyleCnt="0">
        <dgm:presLayoutVars>
          <dgm:dir/>
          <dgm:resizeHandles val="exact"/>
        </dgm:presLayoutVars>
      </dgm:prSet>
      <dgm:spPr/>
    </dgm:pt>
    <dgm:pt modelId="{C1174C91-D321-424D-BA77-B2CFD05BB905}" type="pres">
      <dgm:prSet presAssocID="{7A629A8D-8228-4EB4-82E2-E301EFCECC76}" presName="cycle" presStyleCnt="0"/>
      <dgm:spPr/>
    </dgm:pt>
    <dgm:pt modelId="{19C730FF-DB80-4469-8C54-ECE3CA1B38FB}" type="pres">
      <dgm:prSet presAssocID="{782B0FFC-401B-40B3-ADF0-2A1F7E47398B}" presName="nodeFirstNode" presStyleLbl="node1" presStyleIdx="0" presStyleCnt="10" custScaleX="133933">
        <dgm:presLayoutVars>
          <dgm:bulletEnabled val="1"/>
        </dgm:presLayoutVars>
      </dgm:prSet>
      <dgm:spPr/>
    </dgm:pt>
    <dgm:pt modelId="{AD16567C-BF54-4D67-BFD7-D7A6BC4CFDF9}" type="pres">
      <dgm:prSet presAssocID="{4D691357-4564-4FEA-B4EA-4D9FDE60C1A7}" presName="sibTransFirstNode" presStyleLbl="bgShp" presStyleIdx="0" presStyleCnt="1"/>
      <dgm:spPr/>
    </dgm:pt>
    <dgm:pt modelId="{829E3F31-1568-4493-9F66-0DA8F155ABE0}" type="pres">
      <dgm:prSet presAssocID="{2851424B-DAD0-4810-B246-83FF46484ECD}" presName="nodeFollowingNodes" presStyleLbl="node1" presStyleIdx="1" presStyleCnt="10" custScaleX="124654" custRadScaleRad="105866" custRadScaleInc="37550">
        <dgm:presLayoutVars>
          <dgm:bulletEnabled val="1"/>
        </dgm:presLayoutVars>
      </dgm:prSet>
      <dgm:spPr/>
    </dgm:pt>
    <dgm:pt modelId="{AE1D5F75-0433-46E0-A309-61A992FBFCE5}" type="pres">
      <dgm:prSet presAssocID="{4DDE82C2-72D3-49FD-B3E9-78808C67A0E3}" presName="nodeFollowingNodes" presStyleLbl="node1" presStyleIdx="2" presStyleCnt="10" custScaleX="124656" custRadScaleRad="99438" custRadScaleInc="10508">
        <dgm:presLayoutVars>
          <dgm:bulletEnabled val="1"/>
        </dgm:presLayoutVars>
      </dgm:prSet>
      <dgm:spPr/>
    </dgm:pt>
    <dgm:pt modelId="{413E9D58-9C26-45A3-ABCE-91C7D679D0A0}" type="pres">
      <dgm:prSet presAssocID="{277FDF84-2622-4A9C-A34F-23C2D63134FB}" presName="nodeFollowingNodes" presStyleLbl="node1" presStyleIdx="3" presStyleCnt="10" custRadScaleRad="100688" custRadScaleInc="-7891">
        <dgm:presLayoutVars>
          <dgm:bulletEnabled val="1"/>
        </dgm:presLayoutVars>
      </dgm:prSet>
      <dgm:spPr/>
    </dgm:pt>
    <dgm:pt modelId="{55735224-DD7C-48C1-941A-B8F337D831EB}" type="pres">
      <dgm:prSet presAssocID="{2B3BAB06-9A3A-41C3-85B7-8C8E132E6044}" presName="nodeFollowingNodes" presStyleLbl="node1" presStyleIdx="4" presStyleCnt="10" custRadScaleRad="105877" custRadScaleInc="-24953">
        <dgm:presLayoutVars>
          <dgm:bulletEnabled val="1"/>
        </dgm:presLayoutVars>
      </dgm:prSet>
      <dgm:spPr/>
    </dgm:pt>
    <dgm:pt modelId="{7B0CA882-EF57-4420-8B6E-860A3711E783}" type="pres">
      <dgm:prSet presAssocID="{48EC7067-1BAC-4575-A486-226961C9B5AB}" presName="nodeFollowingNodes" presStyleLbl="node1" presStyleIdx="5" presStyleCnt="10" custScaleX="124059" custRadScaleRad="99413" custRadScaleInc="10244">
        <dgm:presLayoutVars>
          <dgm:bulletEnabled val="1"/>
        </dgm:presLayoutVars>
      </dgm:prSet>
      <dgm:spPr/>
    </dgm:pt>
    <dgm:pt modelId="{A770B34D-0E8D-4786-9745-64AAA5E1089B}" type="pres">
      <dgm:prSet presAssocID="{59F96FCB-8DCF-41C2-84FA-A36C30936C00}" presName="nodeFollowingNodes" presStyleLbl="node1" presStyleIdx="6" presStyleCnt="10" custRadScaleRad="104517" custRadScaleInc="41068">
        <dgm:presLayoutVars>
          <dgm:bulletEnabled val="1"/>
        </dgm:presLayoutVars>
      </dgm:prSet>
      <dgm:spPr/>
    </dgm:pt>
    <dgm:pt modelId="{E70D3B70-6380-41B2-83BB-91189FB37F18}" type="pres">
      <dgm:prSet presAssocID="{6A96B669-3722-4024-8BE3-BDB3D8CE3385}" presName="nodeFollowingNodes" presStyleLbl="node1" presStyleIdx="7" presStyleCnt="10" custScaleX="116444" custRadScaleRad="101889" custRadScaleInc="18165">
        <dgm:presLayoutVars>
          <dgm:bulletEnabled val="1"/>
        </dgm:presLayoutVars>
      </dgm:prSet>
      <dgm:spPr/>
    </dgm:pt>
    <dgm:pt modelId="{B5C252C8-F768-4D3F-A239-D1A9B7E34612}" type="pres">
      <dgm:prSet presAssocID="{0D3DB2B5-68A4-4028-B6C7-3B03A1564287}" presName="nodeFollowingNodes" presStyleLbl="node1" presStyleIdx="8" presStyleCnt="10" custScaleX="119301" custRadScaleRad="104672" custRadScaleInc="-10643">
        <dgm:presLayoutVars>
          <dgm:bulletEnabled val="1"/>
        </dgm:presLayoutVars>
      </dgm:prSet>
      <dgm:spPr/>
    </dgm:pt>
    <dgm:pt modelId="{72770B7E-28B8-4D68-A765-2A2613F69A22}" type="pres">
      <dgm:prSet presAssocID="{0AE2A343-5A96-4F70-BC41-3142B16AFE97}" presName="nodeFollowingNodes" presStyleLbl="node1" presStyleIdx="9" presStyleCnt="10" custScaleX="121891" custRadScaleRad="103780" custRadScaleInc="-33425">
        <dgm:presLayoutVars>
          <dgm:bulletEnabled val="1"/>
        </dgm:presLayoutVars>
      </dgm:prSet>
      <dgm:spPr/>
    </dgm:pt>
  </dgm:ptLst>
  <dgm:cxnLst>
    <dgm:cxn modelId="{E466D808-1DE0-433F-81BC-6887C0F5385D}" srcId="{7A629A8D-8228-4EB4-82E2-E301EFCECC76}" destId="{0D3DB2B5-68A4-4028-B6C7-3B03A1564287}" srcOrd="8" destOrd="0" parTransId="{68CFE8D5-6DF3-409E-994B-CF7C053081C9}" sibTransId="{6D1E1E9C-4F92-444F-B54B-2F34CF19CB93}"/>
    <dgm:cxn modelId="{8FBE1413-9E70-458B-841A-F88D1FC7B79C}" srcId="{7A629A8D-8228-4EB4-82E2-E301EFCECC76}" destId="{0AE2A343-5A96-4F70-BC41-3142B16AFE97}" srcOrd="9" destOrd="0" parTransId="{77B4C200-31CE-46B6-8716-4375620C46B1}" sibTransId="{5DD14D23-EAAE-415B-8682-3EB9FB5F51BA}"/>
    <dgm:cxn modelId="{0D134315-92E6-43EE-9726-2AC124813D2C}" type="presOf" srcId="{6A96B669-3722-4024-8BE3-BDB3D8CE3385}" destId="{E70D3B70-6380-41B2-83BB-91189FB37F18}" srcOrd="0" destOrd="0" presId="urn:microsoft.com/office/officeart/2005/8/layout/cycle3"/>
    <dgm:cxn modelId="{38E10F3D-D57C-48E1-8A7A-A660F0F000CD}" type="presOf" srcId="{48EC7067-1BAC-4575-A486-226961C9B5AB}" destId="{7B0CA882-EF57-4420-8B6E-860A3711E783}" srcOrd="0" destOrd="0" presId="urn:microsoft.com/office/officeart/2005/8/layout/cycle3"/>
    <dgm:cxn modelId="{73E0AD3F-5AE7-48EE-8C9C-DE36066E77FC}" srcId="{7A629A8D-8228-4EB4-82E2-E301EFCECC76}" destId="{48EC7067-1BAC-4575-A486-226961C9B5AB}" srcOrd="5" destOrd="0" parTransId="{8C4B2A84-ADF0-4DD9-B5E3-FDCDE79E2B2B}" sibTransId="{E59B87F3-82DD-44BF-BC92-83E806DE8A61}"/>
    <dgm:cxn modelId="{1E859A6C-A407-49AB-9484-984985E90EE4}" srcId="{7A629A8D-8228-4EB4-82E2-E301EFCECC76}" destId="{782B0FFC-401B-40B3-ADF0-2A1F7E47398B}" srcOrd="0" destOrd="0" parTransId="{18E60629-3D1B-43C2-BE09-8416D0491EA7}" sibTransId="{4D691357-4564-4FEA-B4EA-4D9FDE60C1A7}"/>
    <dgm:cxn modelId="{04997556-5134-49AE-956F-3691521B6B15}" type="presOf" srcId="{0D3DB2B5-68A4-4028-B6C7-3B03A1564287}" destId="{B5C252C8-F768-4D3F-A239-D1A9B7E34612}" srcOrd="0" destOrd="0" presId="urn:microsoft.com/office/officeart/2005/8/layout/cycle3"/>
    <dgm:cxn modelId="{60B3427D-9122-4CEB-BBDD-03C5D0B98356}" type="presOf" srcId="{4D691357-4564-4FEA-B4EA-4D9FDE60C1A7}" destId="{AD16567C-BF54-4D67-BFD7-D7A6BC4CFDF9}" srcOrd="0" destOrd="0" presId="urn:microsoft.com/office/officeart/2005/8/layout/cycle3"/>
    <dgm:cxn modelId="{1B599E83-D6ED-4AD0-A468-E70A87FC47AC}" srcId="{7A629A8D-8228-4EB4-82E2-E301EFCECC76}" destId="{4DDE82C2-72D3-49FD-B3E9-78808C67A0E3}" srcOrd="2" destOrd="0" parTransId="{8A7850D3-23A8-4B26-B616-43ABEBB7DBD6}" sibTransId="{96C6060B-A8D2-4735-8A13-1492A50363E2}"/>
    <dgm:cxn modelId="{0A16D98C-19A3-4CBB-8ACE-93F358148685}" type="presOf" srcId="{59F96FCB-8DCF-41C2-84FA-A36C30936C00}" destId="{A770B34D-0E8D-4786-9745-64AAA5E1089B}" srcOrd="0" destOrd="0" presId="urn:microsoft.com/office/officeart/2005/8/layout/cycle3"/>
    <dgm:cxn modelId="{C3B21493-6917-4BF2-8394-F7600C5BA1AA}" srcId="{7A629A8D-8228-4EB4-82E2-E301EFCECC76}" destId="{2B3BAB06-9A3A-41C3-85B7-8C8E132E6044}" srcOrd="4" destOrd="0" parTransId="{7D8FEE40-4F83-40FE-9238-F82A692ADE98}" sibTransId="{2D59B3C8-3643-494D-A0D5-77589C81F9C1}"/>
    <dgm:cxn modelId="{350AE5A0-F280-408E-8E09-8D7D9C4639DC}" type="presOf" srcId="{0AE2A343-5A96-4F70-BC41-3142B16AFE97}" destId="{72770B7E-28B8-4D68-A765-2A2613F69A22}" srcOrd="0" destOrd="0" presId="urn:microsoft.com/office/officeart/2005/8/layout/cycle3"/>
    <dgm:cxn modelId="{8EC6A1A1-1560-4EF2-83C6-472FAD25CEF7}" type="presOf" srcId="{4DDE82C2-72D3-49FD-B3E9-78808C67A0E3}" destId="{AE1D5F75-0433-46E0-A309-61A992FBFCE5}" srcOrd="0" destOrd="0" presId="urn:microsoft.com/office/officeart/2005/8/layout/cycle3"/>
    <dgm:cxn modelId="{30AC51A3-5C6A-4BE4-89E8-A3413B61C329}" srcId="{7A629A8D-8228-4EB4-82E2-E301EFCECC76}" destId="{6A96B669-3722-4024-8BE3-BDB3D8CE3385}" srcOrd="7" destOrd="0" parTransId="{EA0188D3-E27C-490B-9465-231E14A4070F}" sibTransId="{48E77420-3F0B-42E2-A824-02BC0C2D3025}"/>
    <dgm:cxn modelId="{8B0421B1-6DF6-4176-B15E-C608745D5758}" type="presOf" srcId="{277FDF84-2622-4A9C-A34F-23C2D63134FB}" destId="{413E9D58-9C26-45A3-ABCE-91C7D679D0A0}" srcOrd="0" destOrd="0" presId="urn:microsoft.com/office/officeart/2005/8/layout/cycle3"/>
    <dgm:cxn modelId="{6205E2B4-B0BC-4FC1-9328-97F0F0D14BBF}" srcId="{7A629A8D-8228-4EB4-82E2-E301EFCECC76}" destId="{59F96FCB-8DCF-41C2-84FA-A36C30936C00}" srcOrd="6" destOrd="0" parTransId="{45A33AEF-D831-43D8-B1E5-E88ED6212DC3}" sibTransId="{D821F38B-134E-4C6B-8FA9-5289AA24ADD7}"/>
    <dgm:cxn modelId="{7A8678B8-A87A-4FC6-BB45-3330EE46CA75}" type="presOf" srcId="{2851424B-DAD0-4810-B246-83FF46484ECD}" destId="{829E3F31-1568-4493-9F66-0DA8F155ABE0}" srcOrd="0" destOrd="0" presId="urn:microsoft.com/office/officeart/2005/8/layout/cycle3"/>
    <dgm:cxn modelId="{0CC039CD-A568-4EF4-A11D-BA8EEA7561C6}" srcId="{7A629A8D-8228-4EB4-82E2-E301EFCECC76}" destId="{277FDF84-2622-4A9C-A34F-23C2D63134FB}" srcOrd="3" destOrd="0" parTransId="{73F46AC8-BBF9-4D0C-89DA-0B3D5260D453}" sibTransId="{40BB7A66-A1A5-4DE8-A20D-A8578B8DE1A7}"/>
    <dgm:cxn modelId="{2C858FDB-C49E-4C0E-9962-F48869C4F572}" type="presOf" srcId="{7A629A8D-8228-4EB4-82E2-E301EFCECC76}" destId="{1C3E06A8-4FE5-4D2E-BB2F-44E2D6CD3D23}" srcOrd="0" destOrd="0" presId="urn:microsoft.com/office/officeart/2005/8/layout/cycle3"/>
    <dgm:cxn modelId="{3FA185E5-41D9-40EB-AF6F-AE1CE47B7DD0}" type="presOf" srcId="{2B3BAB06-9A3A-41C3-85B7-8C8E132E6044}" destId="{55735224-DD7C-48C1-941A-B8F337D831EB}" srcOrd="0" destOrd="0" presId="urn:microsoft.com/office/officeart/2005/8/layout/cycle3"/>
    <dgm:cxn modelId="{D187E0F3-089B-442A-B8D4-88D52E75201A}" type="presOf" srcId="{782B0FFC-401B-40B3-ADF0-2A1F7E47398B}" destId="{19C730FF-DB80-4469-8C54-ECE3CA1B38FB}" srcOrd="0" destOrd="0" presId="urn:microsoft.com/office/officeart/2005/8/layout/cycle3"/>
    <dgm:cxn modelId="{BF0D60FC-F18C-40F1-8A90-0DD641167663}" srcId="{7A629A8D-8228-4EB4-82E2-E301EFCECC76}" destId="{2851424B-DAD0-4810-B246-83FF46484ECD}" srcOrd="1" destOrd="0" parTransId="{0D768FBE-03BC-4712-8EC0-6CB16674337A}" sibTransId="{4689CB11-DC54-44DC-9D98-2CF9F7478F21}"/>
    <dgm:cxn modelId="{E46EC677-C3CB-4B43-9BF3-A40D797FA656}" type="presParOf" srcId="{1C3E06A8-4FE5-4D2E-BB2F-44E2D6CD3D23}" destId="{C1174C91-D321-424D-BA77-B2CFD05BB905}" srcOrd="0" destOrd="0" presId="urn:microsoft.com/office/officeart/2005/8/layout/cycle3"/>
    <dgm:cxn modelId="{C011BD6C-19B7-4196-8D0D-09804B9C63F0}" type="presParOf" srcId="{C1174C91-D321-424D-BA77-B2CFD05BB905}" destId="{19C730FF-DB80-4469-8C54-ECE3CA1B38FB}" srcOrd="0" destOrd="0" presId="urn:microsoft.com/office/officeart/2005/8/layout/cycle3"/>
    <dgm:cxn modelId="{4C2A739E-E624-4262-BB1F-A0A88D1003AE}" type="presParOf" srcId="{C1174C91-D321-424D-BA77-B2CFD05BB905}" destId="{AD16567C-BF54-4D67-BFD7-D7A6BC4CFDF9}" srcOrd="1" destOrd="0" presId="urn:microsoft.com/office/officeart/2005/8/layout/cycle3"/>
    <dgm:cxn modelId="{D2FDDC68-E4A8-4D1C-B278-B0A05A4E5FE7}" type="presParOf" srcId="{C1174C91-D321-424D-BA77-B2CFD05BB905}" destId="{829E3F31-1568-4493-9F66-0DA8F155ABE0}" srcOrd="2" destOrd="0" presId="urn:microsoft.com/office/officeart/2005/8/layout/cycle3"/>
    <dgm:cxn modelId="{CDA5CF76-5390-4481-8C04-6EF5F4155D81}" type="presParOf" srcId="{C1174C91-D321-424D-BA77-B2CFD05BB905}" destId="{AE1D5F75-0433-46E0-A309-61A992FBFCE5}" srcOrd="3" destOrd="0" presId="urn:microsoft.com/office/officeart/2005/8/layout/cycle3"/>
    <dgm:cxn modelId="{C6CE870D-89DB-4BE3-8C1F-5604BDFAE455}" type="presParOf" srcId="{C1174C91-D321-424D-BA77-B2CFD05BB905}" destId="{413E9D58-9C26-45A3-ABCE-91C7D679D0A0}" srcOrd="4" destOrd="0" presId="urn:microsoft.com/office/officeart/2005/8/layout/cycle3"/>
    <dgm:cxn modelId="{B1EC0600-452B-402B-95EF-2BA8620DE619}" type="presParOf" srcId="{C1174C91-D321-424D-BA77-B2CFD05BB905}" destId="{55735224-DD7C-48C1-941A-B8F337D831EB}" srcOrd="5" destOrd="0" presId="urn:microsoft.com/office/officeart/2005/8/layout/cycle3"/>
    <dgm:cxn modelId="{4553EB6D-89C9-4182-AACC-735F4EB595D5}" type="presParOf" srcId="{C1174C91-D321-424D-BA77-B2CFD05BB905}" destId="{7B0CA882-EF57-4420-8B6E-860A3711E783}" srcOrd="6" destOrd="0" presId="urn:microsoft.com/office/officeart/2005/8/layout/cycle3"/>
    <dgm:cxn modelId="{6E82AE93-C5EA-4FBD-B752-0F659009F0BD}" type="presParOf" srcId="{C1174C91-D321-424D-BA77-B2CFD05BB905}" destId="{A770B34D-0E8D-4786-9745-64AAA5E1089B}" srcOrd="7" destOrd="0" presId="urn:microsoft.com/office/officeart/2005/8/layout/cycle3"/>
    <dgm:cxn modelId="{72DD14A3-B65F-4DAE-BDA0-339ADE7DA527}" type="presParOf" srcId="{C1174C91-D321-424D-BA77-B2CFD05BB905}" destId="{E70D3B70-6380-41B2-83BB-91189FB37F18}" srcOrd="8" destOrd="0" presId="urn:microsoft.com/office/officeart/2005/8/layout/cycle3"/>
    <dgm:cxn modelId="{286F225D-4DD7-485B-9910-561F46FF8CD1}" type="presParOf" srcId="{C1174C91-D321-424D-BA77-B2CFD05BB905}" destId="{B5C252C8-F768-4D3F-A239-D1A9B7E34612}" srcOrd="9" destOrd="0" presId="urn:microsoft.com/office/officeart/2005/8/layout/cycle3"/>
    <dgm:cxn modelId="{FD37931B-8449-4B0C-B4FB-F74B92B09A85}" type="presParOf" srcId="{C1174C91-D321-424D-BA77-B2CFD05BB905}" destId="{72770B7E-28B8-4D68-A765-2A2613F69A22}" srcOrd="10"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6567C-BF54-4D67-BFD7-D7A6BC4CFDF9}">
      <dsp:nvSpPr>
        <dsp:cNvPr id="0" name=""/>
        <dsp:cNvSpPr/>
      </dsp:nvSpPr>
      <dsp:spPr>
        <a:xfrm>
          <a:off x="785043" y="-175881"/>
          <a:ext cx="6811782" cy="6811782"/>
        </a:xfrm>
        <a:prstGeom prst="circularArrow">
          <a:avLst>
            <a:gd name="adj1" fmla="val 5544"/>
            <a:gd name="adj2" fmla="val 330680"/>
            <a:gd name="adj3" fmla="val 14493441"/>
            <a:gd name="adj4" fmla="val 16963015"/>
            <a:gd name="adj5" fmla="val 5757"/>
          </a:avLst>
        </a:prstGeom>
        <a:solidFill>
          <a:schemeClr val="accent1"/>
        </a:solidFill>
        <a:ln>
          <a:noFill/>
        </a:ln>
        <a:effectLst/>
      </dsp:spPr>
      <dsp:style>
        <a:lnRef idx="0">
          <a:scrgbClr r="0" g="0" b="0"/>
        </a:lnRef>
        <a:fillRef idx="1">
          <a:scrgbClr r="0" g="0" b="0"/>
        </a:fillRef>
        <a:effectRef idx="0">
          <a:scrgbClr r="0" g="0" b="0"/>
        </a:effectRef>
        <a:fontRef idx="minor"/>
      </dsp:style>
    </dsp:sp>
    <dsp:sp modelId="{19C730FF-DB80-4469-8C54-ECE3CA1B38FB}">
      <dsp:nvSpPr>
        <dsp:cNvPr id="0" name=""/>
        <dsp:cNvSpPr/>
      </dsp:nvSpPr>
      <dsp:spPr>
        <a:xfrm>
          <a:off x="3113797" y="5438"/>
          <a:ext cx="2154274"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Introduction to Entrepreneurship</a:t>
          </a:r>
        </a:p>
      </dsp:txBody>
      <dsp:txXfrm>
        <a:off x="3153057" y="44698"/>
        <a:ext cx="2075754" cy="725715"/>
      </dsp:txXfrm>
    </dsp:sp>
    <dsp:sp modelId="{829E3F31-1568-4493-9F66-0DA8F155ABE0}">
      <dsp:nvSpPr>
        <dsp:cNvPr id="0" name=""/>
        <dsp:cNvSpPr/>
      </dsp:nvSpPr>
      <dsp:spPr>
        <a:xfrm>
          <a:off x="5484100" y="864091"/>
          <a:ext cx="2005024" cy="804235"/>
        </a:xfrm>
        <a:prstGeom prst="roundRect">
          <a:avLst/>
        </a:prstGeom>
        <a:solidFill>
          <a:schemeClr val="accent6">
            <a:lumMod val="75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bg1"/>
              </a:solidFill>
              <a:latin typeface="Arial" pitchFamily="34" charset="0"/>
              <a:cs typeface="Arial" pitchFamily="34" charset="0"/>
            </a:rPr>
            <a:t>Entrepreneurial mind and fit</a:t>
          </a:r>
        </a:p>
      </dsp:txBody>
      <dsp:txXfrm>
        <a:off x="5523360" y="903351"/>
        <a:ext cx="1926504" cy="725715"/>
      </dsp:txXfrm>
    </dsp:sp>
    <dsp:sp modelId="{AE1D5F75-0433-46E0-A309-61A992FBFCE5}">
      <dsp:nvSpPr>
        <dsp:cNvPr id="0" name=""/>
        <dsp:cNvSpPr/>
      </dsp:nvSpPr>
      <dsp:spPr>
        <a:xfrm>
          <a:off x="5984115" y="2184053"/>
          <a:ext cx="2005056"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Idea generation</a:t>
          </a:r>
        </a:p>
      </dsp:txBody>
      <dsp:txXfrm>
        <a:off x="6023375" y="2223313"/>
        <a:ext cx="1926536" cy="725715"/>
      </dsp:txXfrm>
    </dsp:sp>
    <dsp:sp modelId="{413E9D58-9C26-45A3-ABCE-91C7D679D0A0}">
      <dsp:nvSpPr>
        <dsp:cNvPr id="0" name=""/>
        <dsp:cNvSpPr/>
      </dsp:nvSpPr>
      <dsp:spPr>
        <a:xfrm>
          <a:off x="6206244" y="3687808"/>
          <a:ext cx="1608471"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Arial" pitchFamily="34" charset="0"/>
              <a:cs typeface="Arial" pitchFamily="34" charset="0"/>
            </a:rPr>
            <a:t>Design thinking</a:t>
          </a:r>
          <a:endParaRPr lang="en-ZA" sz="1800" b="1" kern="1200" dirty="0">
            <a:solidFill>
              <a:schemeClr val="tx1"/>
            </a:solidFill>
            <a:latin typeface="Arial" pitchFamily="34" charset="0"/>
            <a:cs typeface="Arial" pitchFamily="34" charset="0"/>
          </a:endParaRPr>
        </a:p>
      </dsp:txBody>
      <dsp:txXfrm>
        <a:off x="6245504" y="3727068"/>
        <a:ext cx="1529951" cy="725715"/>
      </dsp:txXfrm>
    </dsp:sp>
    <dsp:sp modelId="{55735224-DD7C-48C1-941A-B8F337D831EB}">
      <dsp:nvSpPr>
        <dsp:cNvPr id="0" name=""/>
        <dsp:cNvSpPr/>
      </dsp:nvSpPr>
      <dsp:spPr>
        <a:xfrm>
          <a:off x="5529556" y="5116383"/>
          <a:ext cx="1608471"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Rocket pitch</a:t>
          </a:r>
        </a:p>
      </dsp:txBody>
      <dsp:txXfrm>
        <a:off x="5568816" y="5155643"/>
        <a:ext cx="1529951" cy="725715"/>
      </dsp:txXfrm>
    </dsp:sp>
    <dsp:sp modelId="{7B0CA882-EF57-4420-8B6E-860A3711E783}">
      <dsp:nvSpPr>
        <dsp:cNvPr id="0" name=""/>
        <dsp:cNvSpPr/>
      </dsp:nvSpPr>
      <dsp:spPr>
        <a:xfrm>
          <a:off x="3024330" y="5793068"/>
          <a:ext cx="1995453"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Entrepreneurial process</a:t>
          </a:r>
        </a:p>
      </dsp:txBody>
      <dsp:txXfrm>
        <a:off x="3063590" y="5832328"/>
        <a:ext cx="1916933" cy="725715"/>
      </dsp:txXfrm>
    </dsp:sp>
    <dsp:sp modelId="{A770B34D-0E8D-4786-9745-64AAA5E1089B}">
      <dsp:nvSpPr>
        <dsp:cNvPr id="0" name=""/>
        <dsp:cNvSpPr/>
      </dsp:nvSpPr>
      <dsp:spPr>
        <a:xfrm>
          <a:off x="1080140" y="4884387"/>
          <a:ext cx="1608471" cy="804235"/>
        </a:xfrm>
        <a:prstGeom prst="roundRect">
          <a:avLst/>
        </a:prstGeom>
        <a:solidFill>
          <a:schemeClr val="accent5">
            <a:lumMod val="7500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Feasibility &amp; planning</a:t>
          </a:r>
        </a:p>
      </dsp:txBody>
      <dsp:txXfrm>
        <a:off x="1119400" y="4923647"/>
        <a:ext cx="1529951" cy="725715"/>
      </dsp:txXfrm>
    </dsp:sp>
    <dsp:sp modelId="{E70D3B70-6380-41B2-83BB-91189FB37F18}">
      <dsp:nvSpPr>
        <dsp:cNvPr id="0" name=""/>
        <dsp:cNvSpPr/>
      </dsp:nvSpPr>
      <dsp:spPr>
        <a:xfrm>
          <a:off x="360036" y="3528386"/>
          <a:ext cx="1872968"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Managing the business</a:t>
          </a:r>
        </a:p>
      </dsp:txBody>
      <dsp:txXfrm>
        <a:off x="399296" y="3567646"/>
        <a:ext cx="1794448" cy="725715"/>
      </dsp:txXfrm>
    </dsp:sp>
    <dsp:sp modelId="{B5C252C8-F768-4D3F-A239-D1A9B7E34612}">
      <dsp:nvSpPr>
        <dsp:cNvPr id="0" name=""/>
        <dsp:cNvSpPr/>
      </dsp:nvSpPr>
      <dsp:spPr>
        <a:xfrm>
          <a:off x="288020" y="2148098"/>
          <a:ext cx="1918922"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South African business environment</a:t>
          </a:r>
        </a:p>
      </dsp:txBody>
      <dsp:txXfrm>
        <a:off x="327280" y="2187358"/>
        <a:ext cx="1840402" cy="725715"/>
      </dsp:txXfrm>
    </dsp:sp>
    <dsp:sp modelId="{72770B7E-28B8-4D68-A765-2A2613F69A22}">
      <dsp:nvSpPr>
        <dsp:cNvPr id="0" name=""/>
        <dsp:cNvSpPr/>
      </dsp:nvSpPr>
      <dsp:spPr>
        <a:xfrm>
          <a:off x="1008081" y="851946"/>
          <a:ext cx="1960582" cy="804235"/>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latin typeface="Arial" pitchFamily="34" charset="0"/>
              <a:cs typeface="Arial" pitchFamily="34" charset="0"/>
            </a:rPr>
            <a:t>Corporate entrepreneurs</a:t>
          </a:r>
        </a:p>
      </dsp:txBody>
      <dsp:txXfrm>
        <a:off x="1047341" y="891206"/>
        <a:ext cx="1882062" cy="72571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76CFAE9-51E0-4D91-91B0-A2F76A34BBA0}" type="datetimeFigureOut">
              <a:rPr lang="en-ZA" smtClean="0"/>
              <a:t>2021/09/15</a:t>
            </a:fld>
            <a:endParaRPr lang="en-ZA"/>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9B92A27-6B53-4D3C-8997-D523760C2B57}" type="slidenum">
              <a:rPr lang="en-ZA" smtClean="0"/>
              <a:t>‹#›</a:t>
            </a:fld>
            <a:endParaRPr lang="en-ZA"/>
          </a:p>
        </p:txBody>
      </p:sp>
    </p:spTree>
    <p:extLst>
      <p:ext uri="{BB962C8B-B14F-4D97-AF65-F5344CB8AC3E}">
        <p14:creationId xmlns:p14="http://schemas.microsoft.com/office/powerpoint/2010/main" val="466671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ZA"/>
          </a:p>
        </p:txBody>
      </p:sp>
      <p:sp>
        <p:nvSpPr>
          <p:cNvPr id="33795"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ZA"/>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ZA" noProof="0"/>
              <a:t>Click to edit Master text styles</a:t>
            </a:r>
          </a:p>
          <a:p>
            <a:pPr lvl="1"/>
            <a:r>
              <a:rPr lang="en-ZA" noProof="0"/>
              <a:t>Second level</a:t>
            </a:r>
          </a:p>
          <a:p>
            <a:pPr lvl="2"/>
            <a:r>
              <a:rPr lang="en-ZA" noProof="0"/>
              <a:t>Third level</a:t>
            </a:r>
          </a:p>
          <a:p>
            <a:pPr lvl="3"/>
            <a:r>
              <a:rPr lang="en-ZA" noProof="0"/>
              <a:t>Fourth level</a:t>
            </a:r>
          </a:p>
          <a:p>
            <a:pPr lvl="4"/>
            <a:r>
              <a:rPr lang="en-ZA" noProof="0"/>
              <a:t>Fifth level</a:t>
            </a:r>
          </a:p>
        </p:txBody>
      </p:sp>
      <p:sp>
        <p:nvSpPr>
          <p:cNvPr id="33798"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ZA"/>
          </a:p>
        </p:txBody>
      </p:sp>
      <p:sp>
        <p:nvSpPr>
          <p:cNvPr id="33799"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93297C9-EC96-4D14-A666-5EDDA482F8C3}" type="slidenum">
              <a:rPr lang="en-ZA" altLang="en-US"/>
              <a:pPr>
                <a:defRPr/>
              </a:pPr>
              <a:t>‹#›</a:t>
            </a:fld>
            <a:endParaRPr lang="en-ZA" altLang="en-US"/>
          </a:p>
        </p:txBody>
      </p:sp>
    </p:spTree>
    <p:extLst>
      <p:ext uri="{BB962C8B-B14F-4D97-AF65-F5344CB8AC3E}">
        <p14:creationId xmlns:p14="http://schemas.microsoft.com/office/powerpoint/2010/main" val="14888320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73242B9-F817-4497-8EBC-AF6B5CBCE882}" type="slidenum">
              <a:rPr lang="en-ZA" smtClean="0"/>
              <a:pPr eaLnBrk="1" hangingPunct="1"/>
              <a:t>3</a:t>
            </a:fld>
            <a:endParaRPr lang="en-ZA"/>
          </a:p>
        </p:txBody>
      </p:sp>
    </p:spTree>
    <p:extLst>
      <p:ext uri="{BB962C8B-B14F-4D97-AF65-F5344CB8AC3E}">
        <p14:creationId xmlns:p14="http://schemas.microsoft.com/office/powerpoint/2010/main" val="182762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87313" y="4530725"/>
            <a:ext cx="6551612"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000" b="1" dirty="0">
                <a:solidFill>
                  <a:schemeClr val="bg2"/>
                </a:solidFill>
              </a:rPr>
              <a:t>Entrepreneurs are born not made – </a:t>
            </a:r>
            <a:r>
              <a:rPr lang="en-US" altLang="en-US" sz="1000" dirty="0">
                <a:solidFill>
                  <a:schemeClr val="bg2"/>
                </a:solidFill>
              </a:rPr>
              <a:t>There is a lot about </a:t>
            </a:r>
            <a:r>
              <a:rPr lang="en-US" altLang="en-US" sz="1000" dirty="0" err="1">
                <a:solidFill>
                  <a:schemeClr val="bg2"/>
                </a:solidFill>
              </a:rPr>
              <a:t>entreprenuership</a:t>
            </a:r>
            <a:r>
              <a:rPr lang="en-US" altLang="en-US" sz="1000" dirty="0">
                <a:solidFill>
                  <a:schemeClr val="bg2"/>
                </a:solidFill>
              </a:rPr>
              <a:t> that can be taught, including certain skills and </a:t>
            </a:r>
            <a:r>
              <a:rPr lang="en-US" altLang="en-US" sz="1000" dirty="0" err="1">
                <a:solidFill>
                  <a:schemeClr val="bg2"/>
                </a:solidFill>
              </a:rPr>
              <a:t>behaviours</a:t>
            </a:r>
            <a:r>
              <a:rPr lang="en-US" altLang="en-US" sz="1000" dirty="0">
                <a:solidFill>
                  <a:schemeClr val="bg2"/>
                </a:solidFill>
              </a:rPr>
              <a:t>.  Entrepreneurship is a discipline and like any discipline it can be learned.</a:t>
            </a:r>
          </a:p>
          <a:p>
            <a:pPr eaLnBrk="1" hangingPunct="1"/>
            <a:r>
              <a:rPr lang="en-US" altLang="en-US" sz="1000" b="1" dirty="0">
                <a:solidFill>
                  <a:schemeClr val="bg2"/>
                </a:solidFill>
              </a:rPr>
              <a:t>It takes a great idea – </a:t>
            </a:r>
            <a:r>
              <a:rPr lang="en-US" altLang="en-US" sz="1000" dirty="0">
                <a:solidFill>
                  <a:schemeClr val="bg2"/>
                </a:solidFill>
              </a:rPr>
              <a:t>Most businesses that have been successful for at least 50 years did not start with a great idea.  They started with a great team who simply wanted to create and </a:t>
            </a:r>
            <a:r>
              <a:rPr lang="en-US" altLang="en-US" sz="1000" dirty="0" err="1">
                <a:solidFill>
                  <a:schemeClr val="bg2"/>
                </a:solidFill>
              </a:rPr>
              <a:t>ednuring</a:t>
            </a:r>
            <a:r>
              <a:rPr lang="en-US" altLang="en-US" sz="1000" dirty="0">
                <a:solidFill>
                  <a:schemeClr val="bg2"/>
                </a:solidFill>
              </a:rPr>
              <a:t> company.  Often it is not the idea, but the execution plan that makes the business a success.</a:t>
            </a:r>
            <a:endParaRPr lang="en-US" altLang="en-US" sz="1000" b="1" dirty="0">
              <a:solidFill>
                <a:schemeClr val="bg2"/>
              </a:solidFill>
            </a:endParaRPr>
          </a:p>
          <a:p>
            <a:pPr eaLnBrk="1" hangingPunct="1"/>
            <a:r>
              <a:rPr lang="en-US" altLang="en-US" sz="1000" b="1" dirty="0">
                <a:solidFill>
                  <a:schemeClr val="bg2"/>
                </a:solidFill>
              </a:rPr>
              <a:t>Entrepreneurs are always inventors – </a:t>
            </a:r>
            <a:r>
              <a:rPr lang="en-US" altLang="en-US" sz="1000" dirty="0">
                <a:solidFill>
                  <a:schemeClr val="bg2"/>
                </a:solidFill>
              </a:rPr>
              <a:t>While many inventors are also entrepreneurs, there are </a:t>
            </a:r>
            <a:r>
              <a:rPr lang="en-US" altLang="en-US" sz="1000" dirty="0" err="1">
                <a:solidFill>
                  <a:schemeClr val="bg2"/>
                </a:solidFill>
              </a:rPr>
              <a:t>numverous</a:t>
            </a:r>
            <a:r>
              <a:rPr lang="en-US" altLang="en-US" sz="1000" dirty="0">
                <a:solidFill>
                  <a:schemeClr val="bg2"/>
                </a:solidFill>
              </a:rPr>
              <a:t> </a:t>
            </a:r>
            <a:r>
              <a:rPr lang="en-US" altLang="en-US" sz="1000" dirty="0" err="1">
                <a:solidFill>
                  <a:schemeClr val="bg2"/>
                </a:solidFill>
              </a:rPr>
              <a:t>entrpeneurs</a:t>
            </a:r>
            <a:r>
              <a:rPr lang="en-US" altLang="en-US" sz="1000" dirty="0">
                <a:solidFill>
                  <a:schemeClr val="bg2"/>
                </a:solidFill>
              </a:rPr>
              <a:t> who pursue all sorts of innovative </a:t>
            </a:r>
            <a:r>
              <a:rPr lang="en-US" altLang="en-US" sz="1000" dirty="0" err="1">
                <a:solidFill>
                  <a:schemeClr val="bg2"/>
                </a:solidFill>
              </a:rPr>
              <a:t>acitity</a:t>
            </a:r>
            <a:r>
              <a:rPr lang="en-US" altLang="en-US" sz="1000" dirty="0">
                <a:solidFill>
                  <a:schemeClr val="bg2"/>
                </a:solidFill>
              </a:rPr>
              <a:t> beyond </a:t>
            </a:r>
            <a:r>
              <a:rPr lang="en-US" altLang="en-US" sz="1000" dirty="0" err="1">
                <a:solidFill>
                  <a:schemeClr val="bg2"/>
                </a:solidFill>
              </a:rPr>
              <a:t>forml</a:t>
            </a:r>
            <a:r>
              <a:rPr lang="en-US" altLang="en-US" sz="1000" dirty="0">
                <a:solidFill>
                  <a:schemeClr val="bg2"/>
                </a:solidFill>
              </a:rPr>
              <a:t> inventions e.g. Ray Kroc did not invent the fast-food franchise, but his innovative ideas made McDonald’s the </a:t>
            </a:r>
            <a:r>
              <a:rPr lang="en-US" altLang="en-US" sz="1000" dirty="0" err="1">
                <a:solidFill>
                  <a:schemeClr val="bg2"/>
                </a:solidFill>
              </a:rPr>
              <a:t>largetst</a:t>
            </a:r>
            <a:r>
              <a:rPr lang="en-US" altLang="en-US" sz="1000" dirty="0">
                <a:solidFill>
                  <a:schemeClr val="bg2"/>
                </a:solidFill>
              </a:rPr>
              <a:t> fast-food enterprise in the world.  Many innovations can be found in operating </a:t>
            </a:r>
            <a:r>
              <a:rPr lang="en-US" altLang="en-US" sz="1000" dirty="0" err="1">
                <a:solidFill>
                  <a:schemeClr val="bg2"/>
                </a:solidFill>
              </a:rPr>
              <a:t>prodecures</a:t>
            </a:r>
            <a:r>
              <a:rPr lang="en-US" altLang="en-US" sz="1000" dirty="0">
                <a:solidFill>
                  <a:schemeClr val="bg2"/>
                </a:solidFill>
              </a:rPr>
              <a:t>, pricing approach, packaging…….</a:t>
            </a:r>
          </a:p>
          <a:p>
            <a:pPr eaLnBrk="1" hangingPunct="1"/>
            <a:r>
              <a:rPr lang="en-US" altLang="en-US" sz="1000" b="1" dirty="0">
                <a:solidFill>
                  <a:schemeClr val="bg2"/>
                </a:solidFill>
              </a:rPr>
              <a:t>If an entrepreneur is talented, success with happen in a year or two</a:t>
            </a:r>
          </a:p>
          <a:p>
            <a:pPr eaLnBrk="1" hangingPunct="1"/>
            <a:r>
              <a:rPr lang="en-US" altLang="en-US" sz="1000" b="1" dirty="0">
                <a:solidFill>
                  <a:schemeClr val="bg2"/>
                </a:solidFill>
              </a:rPr>
              <a:t>Entrepreneurs are gamblers and extreme risk takers – </a:t>
            </a:r>
            <a:r>
              <a:rPr lang="en-US" altLang="en-US" sz="1000" dirty="0">
                <a:solidFill>
                  <a:schemeClr val="bg2"/>
                </a:solidFill>
              </a:rPr>
              <a:t>Risk I a </a:t>
            </a:r>
            <a:r>
              <a:rPr lang="en-US" altLang="en-US" sz="1000" dirty="0" err="1">
                <a:solidFill>
                  <a:schemeClr val="bg2"/>
                </a:solidFill>
              </a:rPr>
              <a:t>mjaor</a:t>
            </a:r>
            <a:r>
              <a:rPr lang="en-US" altLang="en-US" sz="1000" dirty="0">
                <a:solidFill>
                  <a:schemeClr val="bg2"/>
                </a:solidFill>
              </a:rPr>
              <a:t> </a:t>
            </a:r>
            <a:r>
              <a:rPr lang="en-US" altLang="en-US" sz="1000" dirty="0" err="1">
                <a:solidFill>
                  <a:schemeClr val="bg2"/>
                </a:solidFill>
              </a:rPr>
              <a:t>eleent</a:t>
            </a:r>
            <a:r>
              <a:rPr lang="en-US" altLang="en-US" sz="1000" dirty="0">
                <a:solidFill>
                  <a:schemeClr val="bg2"/>
                </a:solidFill>
              </a:rPr>
              <a:t> of the </a:t>
            </a:r>
            <a:r>
              <a:rPr lang="en-US" altLang="en-US" sz="1000" dirty="0" err="1">
                <a:solidFill>
                  <a:schemeClr val="bg2"/>
                </a:solidFill>
              </a:rPr>
              <a:t>entrepenerial</a:t>
            </a:r>
            <a:r>
              <a:rPr lang="en-US" altLang="en-US" sz="1000" dirty="0">
                <a:solidFill>
                  <a:schemeClr val="bg2"/>
                </a:solidFill>
              </a:rPr>
              <a:t> process.  While it may appear </a:t>
            </a:r>
            <a:r>
              <a:rPr lang="en-US" altLang="en-US" sz="1000" dirty="0" err="1">
                <a:solidFill>
                  <a:schemeClr val="bg2"/>
                </a:solidFill>
              </a:rPr>
              <a:t>tha</a:t>
            </a:r>
            <a:r>
              <a:rPr lang="en-US" altLang="en-US" sz="1000" dirty="0">
                <a:solidFill>
                  <a:schemeClr val="bg2"/>
                </a:solidFill>
              </a:rPr>
              <a:t> an </a:t>
            </a:r>
            <a:r>
              <a:rPr lang="en-US" altLang="en-US" sz="1000" dirty="0" err="1">
                <a:solidFill>
                  <a:schemeClr val="bg2"/>
                </a:solidFill>
              </a:rPr>
              <a:t>entr</a:t>
            </a:r>
            <a:r>
              <a:rPr lang="en-US" altLang="en-US" sz="1000" dirty="0">
                <a:solidFill>
                  <a:schemeClr val="bg2"/>
                </a:solidFill>
              </a:rPr>
              <a:t> is gambling on a </a:t>
            </a:r>
            <a:r>
              <a:rPr lang="en-US" altLang="en-US" sz="1000" dirty="0" err="1">
                <a:solidFill>
                  <a:schemeClr val="bg2"/>
                </a:solidFill>
              </a:rPr>
              <a:t>wildchance</a:t>
            </a:r>
            <a:r>
              <a:rPr lang="en-US" altLang="en-US" sz="1000" dirty="0">
                <a:solidFill>
                  <a:schemeClr val="bg2"/>
                </a:solidFill>
              </a:rPr>
              <a:t>, the fact is that the </a:t>
            </a:r>
            <a:r>
              <a:rPr lang="en-US" altLang="en-US" sz="1000" dirty="0" err="1">
                <a:solidFill>
                  <a:schemeClr val="bg2"/>
                </a:solidFill>
              </a:rPr>
              <a:t>ent</a:t>
            </a:r>
            <a:r>
              <a:rPr lang="en-US" altLang="en-US" sz="1000" dirty="0">
                <a:solidFill>
                  <a:schemeClr val="bg2"/>
                </a:solidFill>
              </a:rPr>
              <a:t> is usually working on a moderate or calculated risk.</a:t>
            </a:r>
          </a:p>
          <a:p>
            <a:pPr eaLnBrk="1" hangingPunct="1"/>
            <a:r>
              <a:rPr lang="en-US" altLang="en-US" sz="1000" b="1" dirty="0">
                <a:solidFill>
                  <a:schemeClr val="bg2"/>
                </a:solidFill>
              </a:rPr>
              <a:t>A business plan is required for success – </a:t>
            </a:r>
            <a:r>
              <a:rPr lang="en-US" altLang="en-US" sz="1000" dirty="0">
                <a:solidFill>
                  <a:schemeClr val="bg2"/>
                </a:solidFill>
              </a:rPr>
              <a:t>Researchers do not agree on the relationship between a completed business plan and new venture success.  Some believe that a plan takes time away from more valuable activities.  Others argue that a plan facilitate resource </a:t>
            </a:r>
            <a:r>
              <a:rPr lang="en-US" altLang="en-US" sz="1000" dirty="0" err="1">
                <a:solidFill>
                  <a:schemeClr val="bg2"/>
                </a:solidFill>
              </a:rPr>
              <a:t>acquitison</a:t>
            </a:r>
            <a:r>
              <a:rPr lang="en-US" altLang="en-US" sz="1000" dirty="0">
                <a:solidFill>
                  <a:schemeClr val="bg2"/>
                </a:solidFill>
              </a:rPr>
              <a:t> and </a:t>
            </a:r>
            <a:r>
              <a:rPr lang="en-US" altLang="en-US" sz="1000" dirty="0" err="1">
                <a:solidFill>
                  <a:schemeClr val="bg2"/>
                </a:solidFill>
              </a:rPr>
              <a:t>managmenet</a:t>
            </a:r>
            <a:r>
              <a:rPr lang="en-US" altLang="en-US" sz="1000" dirty="0">
                <a:solidFill>
                  <a:schemeClr val="bg2"/>
                </a:solidFill>
              </a:rPr>
              <a:t>, making goals more </a:t>
            </a:r>
            <a:r>
              <a:rPr lang="en-US" altLang="en-US" sz="1000" dirty="0" err="1">
                <a:solidFill>
                  <a:schemeClr val="bg2"/>
                </a:solidFill>
              </a:rPr>
              <a:t>achieveable</a:t>
            </a:r>
            <a:r>
              <a:rPr lang="en-US" altLang="en-US" sz="1000" dirty="0">
                <a:solidFill>
                  <a:schemeClr val="bg2"/>
                </a:solidFill>
              </a:rPr>
              <a:t>.  </a:t>
            </a:r>
          </a:p>
          <a:p>
            <a:pPr eaLnBrk="1" hangingPunct="1"/>
            <a:r>
              <a:rPr lang="en-US" altLang="en-US" sz="1000" b="1" dirty="0">
                <a:solidFill>
                  <a:schemeClr val="bg2"/>
                </a:solidFill>
              </a:rPr>
              <a:t>Anyone can start a business – </a:t>
            </a:r>
            <a:r>
              <a:rPr lang="en-US" altLang="en-US" sz="1000" dirty="0">
                <a:solidFill>
                  <a:schemeClr val="bg2"/>
                </a:solidFill>
              </a:rPr>
              <a:t>Anyone can start – very few can let a business grow, </a:t>
            </a:r>
            <a:r>
              <a:rPr lang="en-US" altLang="en-US" sz="1000" dirty="0" err="1">
                <a:solidFill>
                  <a:schemeClr val="bg2"/>
                </a:solidFill>
              </a:rPr>
              <a:t>survice</a:t>
            </a:r>
            <a:r>
              <a:rPr lang="en-US" altLang="en-US" sz="1000" dirty="0">
                <a:solidFill>
                  <a:schemeClr val="bg2"/>
                </a:solidFill>
              </a:rPr>
              <a:t> and prosper.</a:t>
            </a:r>
          </a:p>
          <a:p>
            <a:pPr eaLnBrk="1" hangingPunct="1"/>
            <a:r>
              <a:rPr lang="en-US" altLang="en-US" sz="1000" b="1" dirty="0">
                <a:solidFill>
                  <a:schemeClr val="bg2"/>
                </a:solidFill>
              </a:rPr>
              <a:t>Entrepreneurs should be young and energetic – </a:t>
            </a:r>
            <a:r>
              <a:rPr lang="en-US" altLang="en-US" sz="1000" dirty="0">
                <a:solidFill>
                  <a:schemeClr val="bg2"/>
                </a:solidFill>
              </a:rPr>
              <a:t>Ray Kroc started McDonalds at age 52; Average age often 39</a:t>
            </a:r>
          </a:p>
          <a:p>
            <a:pPr eaLnBrk="1" hangingPunct="1"/>
            <a:r>
              <a:rPr lang="en-US" altLang="en-US" sz="1000" b="1" dirty="0">
                <a:solidFill>
                  <a:schemeClr val="bg2"/>
                </a:solidFill>
              </a:rPr>
              <a:t>Entrepreneurs are motivated solely by the quest for the almighty rand/euro/dollar (All entrepreneurs need is money) – </a:t>
            </a:r>
            <a:r>
              <a:rPr lang="en-US" altLang="en-US" sz="1000" dirty="0">
                <a:solidFill>
                  <a:schemeClr val="bg2"/>
                </a:solidFill>
              </a:rPr>
              <a:t>Mostly need for independence and to start something new. They are secondarily motivated by </a:t>
            </a:r>
            <a:r>
              <a:rPr lang="en-US" altLang="en-US" sz="1000" dirty="0" err="1">
                <a:solidFill>
                  <a:schemeClr val="bg2"/>
                </a:solidFill>
              </a:rPr>
              <a:t>estrincis</a:t>
            </a:r>
            <a:r>
              <a:rPr lang="en-US" altLang="en-US" sz="1000" dirty="0">
                <a:solidFill>
                  <a:schemeClr val="bg2"/>
                </a:solidFill>
              </a:rPr>
              <a:t> rewards such as the financial performance of the venture.</a:t>
            </a:r>
          </a:p>
          <a:p>
            <a:pPr eaLnBrk="1" hangingPunct="1"/>
            <a:r>
              <a:rPr lang="en-US" altLang="en-US" sz="1000" b="1" dirty="0">
                <a:solidFill>
                  <a:schemeClr val="bg2"/>
                </a:solidFill>
              </a:rPr>
              <a:t>All entrepreneurs need is luck – </a:t>
            </a:r>
            <a:r>
              <a:rPr lang="en-US" altLang="en-US" sz="1000" dirty="0">
                <a:solidFill>
                  <a:schemeClr val="bg2"/>
                </a:solidFill>
              </a:rPr>
              <a:t>Being at the right place and right time always and advantage.  But luck happens when preparation meets opportunity.  What appears to be luck is really </a:t>
            </a:r>
            <a:r>
              <a:rPr lang="en-US" altLang="en-US" sz="1000" dirty="0" err="1">
                <a:solidFill>
                  <a:schemeClr val="bg2"/>
                </a:solidFill>
              </a:rPr>
              <a:t>prepartion</a:t>
            </a:r>
            <a:r>
              <a:rPr lang="en-US" altLang="en-US" sz="1000" dirty="0">
                <a:solidFill>
                  <a:schemeClr val="bg2"/>
                </a:solidFill>
              </a:rPr>
              <a:t>, determination, desire, knowledge…….</a:t>
            </a:r>
            <a:endParaRPr lang="en-US" altLang="en-US" sz="1000" b="1" dirty="0">
              <a:solidFill>
                <a:schemeClr val="bg2"/>
              </a:solidFill>
            </a:endParaRPr>
          </a:p>
          <a:p>
            <a:pPr eaLnBrk="1" hangingPunct="1"/>
            <a:r>
              <a:rPr lang="en-US" altLang="en-US" sz="1000" b="1" dirty="0">
                <a:solidFill>
                  <a:schemeClr val="bg2"/>
                </a:solidFill>
              </a:rPr>
              <a:t>Entrepreneurship is unstructured and chaotic – </a:t>
            </a:r>
            <a:r>
              <a:rPr lang="en-US" altLang="en-US" sz="1000" dirty="0">
                <a:solidFill>
                  <a:schemeClr val="bg2"/>
                </a:solidFill>
              </a:rPr>
              <a:t>Tendency to think of entrepreneurs as gunslingers -  people who shoot from the hip and ask questions later.  </a:t>
            </a:r>
            <a:r>
              <a:rPr lang="en-US" altLang="en-US" sz="1000" dirty="0" err="1">
                <a:solidFill>
                  <a:schemeClr val="bg2"/>
                </a:solidFill>
              </a:rPr>
              <a:t>Realtiy</a:t>
            </a:r>
            <a:r>
              <a:rPr lang="en-US" altLang="en-US" sz="1000" dirty="0">
                <a:solidFill>
                  <a:schemeClr val="bg2"/>
                </a:solidFill>
              </a:rPr>
              <a:t> is that entre are heavily involved in all facets of their ventures, and they usually have an umber of balls in the air at the same time.  They are typically well-</a:t>
            </a:r>
            <a:r>
              <a:rPr lang="en-US" altLang="en-US" sz="1000" dirty="0" err="1">
                <a:solidFill>
                  <a:schemeClr val="bg2"/>
                </a:solidFill>
              </a:rPr>
              <a:t>organised</a:t>
            </a:r>
            <a:r>
              <a:rPr lang="en-US" altLang="en-US" sz="1000" dirty="0">
                <a:solidFill>
                  <a:schemeClr val="bg2"/>
                </a:solidFill>
              </a:rPr>
              <a:t> individuals.</a:t>
            </a:r>
          </a:p>
          <a:p>
            <a:pPr eaLnBrk="1" hangingPunct="1"/>
            <a:r>
              <a:rPr lang="en-US" altLang="en-US" sz="1000" b="1" dirty="0">
                <a:solidFill>
                  <a:schemeClr val="bg2"/>
                </a:solidFill>
              </a:rPr>
              <a:t>Most entrepreneurial initiatives fail – </a:t>
            </a:r>
            <a:r>
              <a:rPr lang="en-US" altLang="en-US" sz="1000" dirty="0">
                <a:solidFill>
                  <a:schemeClr val="bg2"/>
                </a:solidFill>
              </a:rPr>
              <a:t>It is true that </a:t>
            </a:r>
            <a:r>
              <a:rPr lang="en-US" altLang="en-US" sz="1000" dirty="0" err="1">
                <a:solidFill>
                  <a:schemeClr val="bg2"/>
                </a:solidFill>
              </a:rPr>
              <a:t>mnay</a:t>
            </a:r>
            <a:r>
              <a:rPr lang="en-US" altLang="en-US" sz="1000" dirty="0">
                <a:solidFill>
                  <a:schemeClr val="bg2"/>
                </a:solidFill>
              </a:rPr>
              <a:t> </a:t>
            </a:r>
            <a:r>
              <a:rPr lang="en-US" altLang="en-US" sz="1000" dirty="0" err="1">
                <a:solidFill>
                  <a:schemeClr val="bg2"/>
                </a:solidFill>
              </a:rPr>
              <a:t>entrp</a:t>
            </a:r>
            <a:r>
              <a:rPr lang="en-US" altLang="en-US" sz="1000" dirty="0">
                <a:solidFill>
                  <a:schemeClr val="bg2"/>
                </a:solidFill>
              </a:rPr>
              <a:t> suffer a number of failures before they are successful.  Failure can teach many lessons to those willing to learn and often leads to future </a:t>
            </a:r>
            <a:r>
              <a:rPr lang="en-US" altLang="en-US" sz="1000" dirty="0" err="1">
                <a:solidFill>
                  <a:schemeClr val="bg2"/>
                </a:solidFill>
              </a:rPr>
              <a:t>successes.The</a:t>
            </a:r>
            <a:r>
              <a:rPr lang="en-US" altLang="en-US" sz="1000" dirty="0">
                <a:solidFill>
                  <a:schemeClr val="bg2"/>
                </a:solidFill>
              </a:rPr>
              <a:t> 3M company invented Post-it notes using a glue that had not been </a:t>
            </a:r>
            <a:r>
              <a:rPr lang="en-US" altLang="en-US" sz="1000" dirty="0" err="1">
                <a:solidFill>
                  <a:schemeClr val="bg2"/>
                </a:solidFill>
              </a:rPr>
              <a:t>strog</a:t>
            </a:r>
            <a:r>
              <a:rPr lang="en-US" altLang="en-US" sz="1000" dirty="0">
                <a:solidFill>
                  <a:schemeClr val="bg2"/>
                </a:solidFill>
              </a:rPr>
              <a:t> enough for its intended use.</a:t>
            </a:r>
            <a:endParaRPr lang="en-US" altLang="en-US" sz="1000" b="1" dirty="0">
              <a:solidFill>
                <a:schemeClr val="bg2"/>
              </a:solidFill>
            </a:endParaRPr>
          </a:p>
          <a:p>
            <a:pPr eaLnBrk="1" hangingPunct="1"/>
            <a:r>
              <a:rPr lang="en-US" altLang="en-US" sz="1000" b="1" dirty="0">
                <a:solidFill>
                  <a:schemeClr val="bg2"/>
                </a:solidFill>
              </a:rPr>
              <a:t>Start a business and fail and you will never raise money again</a:t>
            </a:r>
          </a:p>
          <a:p>
            <a:pPr eaLnBrk="1" hangingPunct="1"/>
            <a:r>
              <a:rPr lang="en-US" altLang="en-US" sz="1000" b="1" dirty="0">
                <a:solidFill>
                  <a:schemeClr val="bg2"/>
                </a:solidFill>
              </a:rPr>
              <a:t>You need a lot of money to start a business – </a:t>
            </a:r>
            <a:r>
              <a:rPr lang="en-US" altLang="en-US" sz="1000" dirty="0">
                <a:solidFill>
                  <a:schemeClr val="bg2"/>
                </a:solidFill>
              </a:rPr>
              <a:t>Bootstrapping – Some research has determined that it is not specifically the amount of capital the </a:t>
            </a:r>
            <a:r>
              <a:rPr lang="en-US" altLang="en-US" sz="1000" dirty="0" err="1">
                <a:solidFill>
                  <a:schemeClr val="bg2"/>
                </a:solidFill>
              </a:rPr>
              <a:t>entrpeneur</a:t>
            </a:r>
            <a:r>
              <a:rPr lang="en-US" altLang="en-US" sz="1000" dirty="0">
                <a:solidFill>
                  <a:schemeClr val="bg2"/>
                </a:solidFill>
              </a:rPr>
              <a:t> </a:t>
            </a:r>
            <a:r>
              <a:rPr lang="en-US" altLang="en-US" sz="1000" dirty="0" err="1">
                <a:solidFill>
                  <a:schemeClr val="bg2"/>
                </a:solidFill>
              </a:rPr>
              <a:t>posesses</a:t>
            </a:r>
            <a:r>
              <a:rPr lang="en-US" altLang="en-US" sz="1000" dirty="0">
                <a:solidFill>
                  <a:schemeClr val="bg2"/>
                </a:solidFill>
              </a:rPr>
              <a:t> at startup that is important but rather how many resources (founding team, network of contacts, connections in the value </a:t>
            </a:r>
            <a:r>
              <a:rPr lang="en-US" altLang="en-US" sz="1000" dirty="0" err="1">
                <a:solidFill>
                  <a:schemeClr val="bg2"/>
                </a:solidFill>
              </a:rPr>
              <a:t>chane</a:t>
            </a:r>
            <a:r>
              <a:rPr lang="en-US" altLang="en-US" sz="1000" dirty="0">
                <a:solidFill>
                  <a:schemeClr val="bg2"/>
                </a:solidFill>
              </a:rPr>
              <a:t> and so forth) the </a:t>
            </a:r>
            <a:r>
              <a:rPr lang="en-US" altLang="en-US" sz="1000" dirty="0" err="1">
                <a:solidFill>
                  <a:schemeClr val="bg2"/>
                </a:solidFill>
              </a:rPr>
              <a:t>entrpeneurs</a:t>
            </a:r>
            <a:r>
              <a:rPr lang="en-US" altLang="en-US" sz="1000" dirty="0">
                <a:solidFill>
                  <a:schemeClr val="bg2"/>
                </a:solidFill>
              </a:rPr>
              <a:t> can </a:t>
            </a:r>
            <a:r>
              <a:rPr lang="en-US" altLang="en-US" sz="1000" dirty="0" err="1">
                <a:solidFill>
                  <a:schemeClr val="bg2"/>
                </a:solidFill>
              </a:rPr>
              <a:t>acess</a:t>
            </a:r>
            <a:r>
              <a:rPr lang="en-US" altLang="en-US" sz="1000" dirty="0">
                <a:solidFill>
                  <a:schemeClr val="bg2"/>
                </a:solidFill>
              </a:rPr>
              <a:t> and or control.</a:t>
            </a:r>
          </a:p>
          <a:p>
            <a:pPr eaLnBrk="1" hangingPunct="1"/>
            <a:r>
              <a:rPr lang="en-US" altLang="en-US" sz="1000" b="1" dirty="0">
                <a:solidFill>
                  <a:schemeClr val="bg2"/>
                </a:solidFill>
              </a:rPr>
              <a:t>E-myth ????</a:t>
            </a:r>
          </a:p>
          <a:p>
            <a:pPr eaLnBrk="1" hangingPunct="1"/>
            <a:endParaRPr lang="en-ZA"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4B02EE-96DF-4CF6-9FC7-653F1BECCECC}" type="slidenum">
              <a:rPr lang="en-US" altLang="en-US"/>
              <a:pPr/>
              <a:t>12</a:t>
            </a:fld>
            <a:endParaRPr lang="en-US" altLang="en-US"/>
          </a:p>
        </p:txBody>
      </p:sp>
    </p:spTree>
    <p:extLst>
      <p:ext uri="{BB962C8B-B14F-4D97-AF65-F5344CB8AC3E}">
        <p14:creationId xmlns:p14="http://schemas.microsoft.com/office/powerpoint/2010/main" val="3452867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87313" y="4530725"/>
            <a:ext cx="6551612"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000" b="1" dirty="0">
                <a:solidFill>
                  <a:schemeClr val="bg2"/>
                </a:solidFill>
              </a:rPr>
              <a:t>Entrepreneurs are born not made – </a:t>
            </a:r>
            <a:r>
              <a:rPr lang="en-US" altLang="en-US" sz="1000" dirty="0">
                <a:solidFill>
                  <a:schemeClr val="bg2"/>
                </a:solidFill>
              </a:rPr>
              <a:t>There is a lot about </a:t>
            </a:r>
            <a:r>
              <a:rPr lang="en-US" altLang="en-US" sz="1000" dirty="0" err="1">
                <a:solidFill>
                  <a:schemeClr val="bg2"/>
                </a:solidFill>
              </a:rPr>
              <a:t>entreprenuership</a:t>
            </a:r>
            <a:r>
              <a:rPr lang="en-US" altLang="en-US" sz="1000" dirty="0">
                <a:solidFill>
                  <a:schemeClr val="bg2"/>
                </a:solidFill>
              </a:rPr>
              <a:t> that can be taught, including certain skills and </a:t>
            </a:r>
            <a:r>
              <a:rPr lang="en-US" altLang="en-US" sz="1000" dirty="0" err="1">
                <a:solidFill>
                  <a:schemeClr val="bg2"/>
                </a:solidFill>
              </a:rPr>
              <a:t>behaviours</a:t>
            </a:r>
            <a:r>
              <a:rPr lang="en-US" altLang="en-US" sz="1000" dirty="0">
                <a:solidFill>
                  <a:schemeClr val="bg2"/>
                </a:solidFill>
              </a:rPr>
              <a:t>.  Entrepreneurship is a discipline and like any discipline it can be learned.</a:t>
            </a:r>
          </a:p>
          <a:p>
            <a:pPr eaLnBrk="1" hangingPunct="1"/>
            <a:r>
              <a:rPr lang="en-US" altLang="en-US" sz="1000" b="1" dirty="0">
                <a:solidFill>
                  <a:schemeClr val="bg2"/>
                </a:solidFill>
              </a:rPr>
              <a:t>It takes a great idea – </a:t>
            </a:r>
            <a:r>
              <a:rPr lang="en-US" altLang="en-US" sz="1000" dirty="0">
                <a:solidFill>
                  <a:schemeClr val="bg2"/>
                </a:solidFill>
              </a:rPr>
              <a:t>Most businesses that have been successful for at least 50 years did not start with a great idea.  They started with a great team who simply wanted to create and </a:t>
            </a:r>
            <a:r>
              <a:rPr lang="en-US" altLang="en-US" sz="1000" dirty="0" err="1">
                <a:solidFill>
                  <a:schemeClr val="bg2"/>
                </a:solidFill>
              </a:rPr>
              <a:t>ednuring</a:t>
            </a:r>
            <a:r>
              <a:rPr lang="en-US" altLang="en-US" sz="1000" dirty="0">
                <a:solidFill>
                  <a:schemeClr val="bg2"/>
                </a:solidFill>
              </a:rPr>
              <a:t> company.  Often it is not the idea, but the execution plan that makes the business a success.</a:t>
            </a:r>
            <a:endParaRPr lang="en-US" altLang="en-US" sz="1000" b="1" dirty="0">
              <a:solidFill>
                <a:schemeClr val="bg2"/>
              </a:solidFill>
            </a:endParaRPr>
          </a:p>
          <a:p>
            <a:pPr eaLnBrk="1" hangingPunct="1"/>
            <a:r>
              <a:rPr lang="en-US" altLang="en-US" sz="1000" b="1" dirty="0">
                <a:solidFill>
                  <a:schemeClr val="bg2"/>
                </a:solidFill>
              </a:rPr>
              <a:t>Entrepreneurs are always inventors – </a:t>
            </a:r>
            <a:r>
              <a:rPr lang="en-US" altLang="en-US" sz="1000" dirty="0">
                <a:solidFill>
                  <a:schemeClr val="bg2"/>
                </a:solidFill>
              </a:rPr>
              <a:t>While many inventors are also entrepreneurs, there are </a:t>
            </a:r>
            <a:r>
              <a:rPr lang="en-US" altLang="en-US" sz="1000" dirty="0" err="1">
                <a:solidFill>
                  <a:schemeClr val="bg2"/>
                </a:solidFill>
              </a:rPr>
              <a:t>numverous</a:t>
            </a:r>
            <a:r>
              <a:rPr lang="en-US" altLang="en-US" sz="1000" dirty="0">
                <a:solidFill>
                  <a:schemeClr val="bg2"/>
                </a:solidFill>
              </a:rPr>
              <a:t> </a:t>
            </a:r>
            <a:r>
              <a:rPr lang="en-US" altLang="en-US" sz="1000" dirty="0" err="1">
                <a:solidFill>
                  <a:schemeClr val="bg2"/>
                </a:solidFill>
              </a:rPr>
              <a:t>entrpeneurs</a:t>
            </a:r>
            <a:r>
              <a:rPr lang="en-US" altLang="en-US" sz="1000" dirty="0">
                <a:solidFill>
                  <a:schemeClr val="bg2"/>
                </a:solidFill>
              </a:rPr>
              <a:t> who pursue all sorts of innovative </a:t>
            </a:r>
            <a:r>
              <a:rPr lang="en-US" altLang="en-US" sz="1000" dirty="0" err="1">
                <a:solidFill>
                  <a:schemeClr val="bg2"/>
                </a:solidFill>
              </a:rPr>
              <a:t>acitity</a:t>
            </a:r>
            <a:r>
              <a:rPr lang="en-US" altLang="en-US" sz="1000" dirty="0">
                <a:solidFill>
                  <a:schemeClr val="bg2"/>
                </a:solidFill>
              </a:rPr>
              <a:t> beyond </a:t>
            </a:r>
            <a:r>
              <a:rPr lang="en-US" altLang="en-US" sz="1000" dirty="0" err="1">
                <a:solidFill>
                  <a:schemeClr val="bg2"/>
                </a:solidFill>
              </a:rPr>
              <a:t>forml</a:t>
            </a:r>
            <a:r>
              <a:rPr lang="en-US" altLang="en-US" sz="1000" dirty="0">
                <a:solidFill>
                  <a:schemeClr val="bg2"/>
                </a:solidFill>
              </a:rPr>
              <a:t> inventions e.g. Ray Kroc did not invent the fast-food franchise, but his innovative ideas made McDonald’s the </a:t>
            </a:r>
            <a:r>
              <a:rPr lang="en-US" altLang="en-US" sz="1000" dirty="0" err="1">
                <a:solidFill>
                  <a:schemeClr val="bg2"/>
                </a:solidFill>
              </a:rPr>
              <a:t>largetst</a:t>
            </a:r>
            <a:r>
              <a:rPr lang="en-US" altLang="en-US" sz="1000" dirty="0">
                <a:solidFill>
                  <a:schemeClr val="bg2"/>
                </a:solidFill>
              </a:rPr>
              <a:t> fast-food enterprise in the world.  Many innovations can be found in operating </a:t>
            </a:r>
            <a:r>
              <a:rPr lang="en-US" altLang="en-US" sz="1000" dirty="0" err="1">
                <a:solidFill>
                  <a:schemeClr val="bg2"/>
                </a:solidFill>
              </a:rPr>
              <a:t>prodecures</a:t>
            </a:r>
            <a:r>
              <a:rPr lang="en-US" altLang="en-US" sz="1000" dirty="0">
                <a:solidFill>
                  <a:schemeClr val="bg2"/>
                </a:solidFill>
              </a:rPr>
              <a:t>, pricing approach, packaging…….</a:t>
            </a:r>
          </a:p>
          <a:p>
            <a:pPr eaLnBrk="1" hangingPunct="1"/>
            <a:r>
              <a:rPr lang="en-US" altLang="en-US" sz="1000" b="1" dirty="0">
                <a:solidFill>
                  <a:schemeClr val="bg2"/>
                </a:solidFill>
              </a:rPr>
              <a:t>If an entrepreneur is talented, success with happen in a year or two</a:t>
            </a:r>
          </a:p>
          <a:p>
            <a:pPr eaLnBrk="1" hangingPunct="1"/>
            <a:r>
              <a:rPr lang="en-US" altLang="en-US" sz="1000" b="1" dirty="0">
                <a:solidFill>
                  <a:schemeClr val="bg2"/>
                </a:solidFill>
              </a:rPr>
              <a:t>Entrepreneurs are gamblers and extreme risk takers – </a:t>
            </a:r>
            <a:r>
              <a:rPr lang="en-US" altLang="en-US" sz="1000" dirty="0">
                <a:solidFill>
                  <a:schemeClr val="bg2"/>
                </a:solidFill>
              </a:rPr>
              <a:t>Risk I a </a:t>
            </a:r>
            <a:r>
              <a:rPr lang="en-US" altLang="en-US" sz="1000" dirty="0" err="1">
                <a:solidFill>
                  <a:schemeClr val="bg2"/>
                </a:solidFill>
              </a:rPr>
              <a:t>mjaor</a:t>
            </a:r>
            <a:r>
              <a:rPr lang="en-US" altLang="en-US" sz="1000" dirty="0">
                <a:solidFill>
                  <a:schemeClr val="bg2"/>
                </a:solidFill>
              </a:rPr>
              <a:t> </a:t>
            </a:r>
            <a:r>
              <a:rPr lang="en-US" altLang="en-US" sz="1000" dirty="0" err="1">
                <a:solidFill>
                  <a:schemeClr val="bg2"/>
                </a:solidFill>
              </a:rPr>
              <a:t>eleent</a:t>
            </a:r>
            <a:r>
              <a:rPr lang="en-US" altLang="en-US" sz="1000" dirty="0">
                <a:solidFill>
                  <a:schemeClr val="bg2"/>
                </a:solidFill>
              </a:rPr>
              <a:t> of the </a:t>
            </a:r>
            <a:r>
              <a:rPr lang="en-US" altLang="en-US" sz="1000" dirty="0" err="1">
                <a:solidFill>
                  <a:schemeClr val="bg2"/>
                </a:solidFill>
              </a:rPr>
              <a:t>entrepenerial</a:t>
            </a:r>
            <a:r>
              <a:rPr lang="en-US" altLang="en-US" sz="1000" dirty="0">
                <a:solidFill>
                  <a:schemeClr val="bg2"/>
                </a:solidFill>
              </a:rPr>
              <a:t> process.  While it may appear </a:t>
            </a:r>
            <a:r>
              <a:rPr lang="en-US" altLang="en-US" sz="1000" dirty="0" err="1">
                <a:solidFill>
                  <a:schemeClr val="bg2"/>
                </a:solidFill>
              </a:rPr>
              <a:t>tha</a:t>
            </a:r>
            <a:r>
              <a:rPr lang="en-US" altLang="en-US" sz="1000" dirty="0">
                <a:solidFill>
                  <a:schemeClr val="bg2"/>
                </a:solidFill>
              </a:rPr>
              <a:t> an </a:t>
            </a:r>
            <a:r>
              <a:rPr lang="en-US" altLang="en-US" sz="1000" dirty="0" err="1">
                <a:solidFill>
                  <a:schemeClr val="bg2"/>
                </a:solidFill>
              </a:rPr>
              <a:t>entr</a:t>
            </a:r>
            <a:r>
              <a:rPr lang="en-US" altLang="en-US" sz="1000" dirty="0">
                <a:solidFill>
                  <a:schemeClr val="bg2"/>
                </a:solidFill>
              </a:rPr>
              <a:t> is gambling on a </a:t>
            </a:r>
            <a:r>
              <a:rPr lang="en-US" altLang="en-US" sz="1000" dirty="0" err="1">
                <a:solidFill>
                  <a:schemeClr val="bg2"/>
                </a:solidFill>
              </a:rPr>
              <a:t>wildchance</a:t>
            </a:r>
            <a:r>
              <a:rPr lang="en-US" altLang="en-US" sz="1000" dirty="0">
                <a:solidFill>
                  <a:schemeClr val="bg2"/>
                </a:solidFill>
              </a:rPr>
              <a:t>, the fact is that the </a:t>
            </a:r>
            <a:r>
              <a:rPr lang="en-US" altLang="en-US" sz="1000" dirty="0" err="1">
                <a:solidFill>
                  <a:schemeClr val="bg2"/>
                </a:solidFill>
              </a:rPr>
              <a:t>ent</a:t>
            </a:r>
            <a:r>
              <a:rPr lang="en-US" altLang="en-US" sz="1000" dirty="0">
                <a:solidFill>
                  <a:schemeClr val="bg2"/>
                </a:solidFill>
              </a:rPr>
              <a:t> is usually working on a moderate or calculated risk.</a:t>
            </a:r>
          </a:p>
          <a:p>
            <a:pPr eaLnBrk="1" hangingPunct="1"/>
            <a:r>
              <a:rPr lang="en-US" altLang="en-US" sz="1000" b="1" dirty="0">
                <a:solidFill>
                  <a:schemeClr val="bg2"/>
                </a:solidFill>
              </a:rPr>
              <a:t>A business plan is required for success – </a:t>
            </a:r>
            <a:r>
              <a:rPr lang="en-US" altLang="en-US" sz="1000" dirty="0">
                <a:solidFill>
                  <a:schemeClr val="bg2"/>
                </a:solidFill>
              </a:rPr>
              <a:t>Researchers do not agree on the relationship between a completed business plan and new venture success.  Some believe that a plan takes time away from more valuable activities.  Others argue that a plan facilitate resource </a:t>
            </a:r>
            <a:r>
              <a:rPr lang="en-US" altLang="en-US" sz="1000" dirty="0" err="1">
                <a:solidFill>
                  <a:schemeClr val="bg2"/>
                </a:solidFill>
              </a:rPr>
              <a:t>acquitison</a:t>
            </a:r>
            <a:r>
              <a:rPr lang="en-US" altLang="en-US" sz="1000" dirty="0">
                <a:solidFill>
                  <a:schemeClr val="bg2"/>
                </a:solidFill>
              </a:rPr>
              <a:t> and </a:t>
            </a:r>
            <a:r>
              <a:rPr lang="en-US" altLang="en-US" sz="1000" dirty="0" err="1">
                <a:solidFill>
                  <a:schemeClr val="bg2"/>
                </a:solidFill>
              </a:rPr>
              <a:t>managmenet</a:t>
            </a:r>
            <a:r>
              <a:rPr lang="en-US" altLang="en-US" sz="1000" dirty="0">
                <a:solidFill>
                  <a:schemeClr val="bg2"/>
                </a:solidFill>
              </a:rPr>
              <a:t>, making goals more </a:t>
            </a:r>
            <a:r>
              <a:rPr lang="en-US" altLang="en-US" sz="1000" dirty="0" err="1">
                <a:solidFill>
                  <a:schemeClr val="bg2"/>
                </a:solidFill>
              </a:rPr>
              <a:t>achieveable</a:t>
            </a:r>
            <a:r>
              <a:rPr lang="en-US" altLang="en-US" sz="1000" dirty="0">
                <a:solidFill>
                  <a:schemeClr val="bg2"/>
                </a:solidFill>
              </a:rPr>
              <a:t>.  </a:t>
            </a:r>
          </a:p>
          <a:p>
            <a:pPr eaLnBrk="1" hangingPunct="1"/>
            <a:r>
              <a:rPr lang="en-US" altLang="en-US" sz="1000" b="1" dirty="0">
                <a:solidFill>
                  <a:schemeClr val="bg2"/>
                </a:solidFill>
              </a:rPr>
              <a:t>Anyone can start a business – </a:t>
            </a:r>
            <a:r>
              <a:rPr lang="en-US" altLang="en-US" sz="1000" dirty="0">
                <a:solidFill>
                  <a:schemeClr val="bg2"/>
                </a:solidFill>
              </a:rPr>
              <a:t>Anyone can start – very few can let a business grow, </a:t>
            </a:r>
            <a:r>
              <a:rPr lang="en-US" altLang="en-US" sz="1000" dirty="0" err="1">
                <a:solidFill>
                  <a:schemeClr val="bg2"/>
                </a:solidFill>
              </a:rPr>
              <a:t>survice</a:t>
            </a:r>
            <a:r>
              <a:rPr lang="en-US" altLang="en-US" sz="1000" dirty="0">
                <a:solidFill>
                  <a:schemeClr val="bg2"/>
                </a:solidFill>
              </a:rPr>
              <a:t> and prosper.</a:t>
            </a:r>
          </a:p>
          <a:p>
            <a:pPr eaLnBrk="1" hangingPunct="1"/>
            <a:r>
              <a:rPr lang="en-US" altLang="en-US" sz="1000" b="1" dirty="0">
                <a:solidFill>
                  <a:schemeClr val="bg2"/>
                </a:solidFill>
              </a:rPr>
              <a:t>Entrepreneurs should be young and energetic – </a:t>
            </a:r>
            <a:r>
              <a:rPr lang="en-US" altLang="en-US" sz="1000" dirty="0">
                <a:solidFill>
                  <a:schemeClr val="bg2"/>
                </a:solidFill>
              </a:rPr>
              <a:t>Ray Kroc started McDonalds at age 52; Average age often 39</a:t>
            </a:r>
          </a:p>
          <a:p>
            <a:pPr eaLnBrk="1" hangingPunct="1"/>
            <a:r>
              <a:rPr lang="en-US" altLang="en-US" sz="1000" b="1" dirty="0">
                <a:solidFill>
                  <a:schemeClr val="bg2"/>
                </a:solidFill>
              </a:rPr>
              <a:t>Entrepreneurs are motivated solely by the quest for the almighty rand/euro/dollar (All entrepreneurs need is money) – </a:t>
            </a:r>
            <a:r>
              <a:rPr lang="en-US" altLang="en-US" sz="1000" dirty="0">
                <a:solidFill>
                  <a:schemeClr val="bg2"/>
                </a:solidFill>
              </a:rPr>
              <a:t>Mostly need for independence and to start something new. They are secondarily motivated by </a:t>
            </a:r>
            <a:r>
              <a:rPr lang="en-US" altLang="en-US" sz="1000" dirty="0" err="1">
                <a:solidFill>
                  <a:schemeClr val="bg2"/>
                </a:solidFill>
              </a:rPr>
              <a:t>estrincis</a:t>
            </a:r>
            <a:r>
              <a:rPr lang="en-US" altLang="en-US" sz="1000" dirty="0">
                <a:solidFill>
                  <a:schemeClr val="bg2"/>
                </a:solidFill>
              </a:rPr>
              <a:t> rewards such as the financial performance of the venture.</a:t>
            </a:r>
          </a:p>
          <a:p>
            <a:pPr eaLnBrk="1" hangingPunct="1"/>
            <a:r>
              <a:rPr lang="en-US" altLang="en-US" sz="1000" b="1" dirty="0">
                <a:solidFill>
                  <a:schemeClr val="bg2"/>
                </a:solidFill>
              </a:rPr>
              <a:t>All entrepreneurs need is luck – </a:t>
            </a:r>
            <a:r>
              <a:rPr lang="en-US" altLang="en-US" sz="1000" dirty="0">
                <a:solidFill>
                  <a:schemeClr val="bg2"/>
                </a:solidFill>
              </a:rPr>
              <a:t>Being at the right place and right time always and advantage.  But luck happens when preparation meets opportunity.  What appears to be luck is really </a:t>
            </a:r>
            <a:r>
              <a:rPr lang="en-US" altLang="en-US" sz="1000" dirty="0" err="1">
                <a:solidFill>
                  <a:schemeClr val="bg2"/>
                </a:solidFill>
              </a:rPr>
              <a:t>prepartion</a:t>
            </a:r>
            <a:r>
              <a:rPr lang="en-US" altLang="en-US" sz="1000" dirty="0">
                <a:solidFill>
                  <a:schemeClr val="bg2"/>
                </a:solidFill>
              </a:rPr>
              <a:t>, determination, desire, knowledge…….</a:t>
            </a:r>
            <a:endParaRPr lang="en-US" altLang="en-US" sz="1000" b="1" dirty="0">
              <a:solidFill>
                <a:schemeClr val="bg2"/>
              </a:solidFill>
            </a:endParaRPr>
          </a:p>
          <a:p>
            <a:pPr eaLnBrk="1" hangingPunct="1"/>
            <a:r>
              <a:rPr lang="en-US" altLang="en-US" sz="1000" b="1" dirty="0">
                <a:solidFill>
                  <a:schemeClr val="bg2"/>
                </a:solidFill>
              </a:rPr>
              <a:t>Entrepreneurship is unstructured and chaotic – </a:t>
            </a:r>
            <a:r>
              <a:rPr lang="en-US" altLang="en-US" sz="1000" dirty="0">
                <a:solidFill>
                  <a:schemeClr val="bg2"/>
                </a:solidFill>
              </a:rPr>
              <a:t>Tendency to think of entrepreneurs as gunslingers -  people who shoot from the hip and ask questions later.  </a:t>
            </a:r>
            <a:r>
              <a:rPr lang="en-US" altLang="en-US" sz="1000" dirty="0" err="1">
                <a:solidFill>
                  <a:schemeClr val="bg2"/>
                </a:solidFill>
              </a:rPr>
              <a:t>Realtiy</a:t>
            </a:r>
            <a:r>
              <a:rPr lang="en-US" altLang="en-US" sz="1000" dirty="0">
                <a:solidFill>
                  <a:schemeClr val="bg2"/>
                </a:solidFill>
              </a:rPr>
              <a:t> is that entre are heavily involved in all facets of their ventures, and they usually have an umber of balls in the air at the same time.  They are typically well-</a:t>
            </a:r>
            <a:r>
              <a:rPr lang="en-US" altLang="en-US" sz="1000" dirty="0" err="1">
                <a:solidFill>
                  <a:schemeClr val="bg2"/>
                </a:solidFill>
              </a:rPr>
              <a:t>organised</a:t>
            </a:r>
            <a:r>
              <a:rPr lang="en-US" altLang="en-US" sz="1000" dirty="0">
                <a:solidFill>
                  <a:schemeClr val="bg2"/>
                </a:solidFill>
              </a:rPr>
              <a:t> individuals.</a:t>
            </a:r>
          </a:p>
          <a:p>
            <a:pPr eaLnBrk="1" hangingPunct="1"/>
            <a:r>
              <a:rPr lang="en-US" altLang="en-US" sz="1000" b="1" dirty="0">
                <a:solidFill>
                  <a:schemeClr val="bg2"/>
                </a:solidFill>
              </a:rPr>
              <a:t>Most entrepreneurial initiatives fail – </a:t>
            </a:r>
            <a:r>
              <a:rPr lang="en-US" altLang="en-US" sz="1000" dirty="0">
                <a:solidFill>
                  <a:schemeClr val="bg2"/>
                </a:solidFill>
              </a:rPr>
              <a:t>It is true that </a:t>
            </a:r>
            <a:r>
              <a:rPr lang="en-US" altLang="en-US" sz="1000" dirty="0" err="1">
                <a:solidFill>
                  <a:schemeClr val="bg2"/>
                </a:solidFill>
              </a:rPr>
              <a:t>mnay</a:t>
            </a:r>
            <a:r>
              <a:rPr lang="en-US" altLang="en-US" sz="1000" dirty="0">
                <a:solidFill>
                  <a:schemeClr val="bg2"/>
                </a:solidFill>
              </a:rPr>
              <a:t> </a:t>
            </a:r>
            <a:r>
              <a:rPr lang="en-US" altLang="en-US" sz="1000" dirty="0" err="1">
                <a:solidFill>
                  <a:schemeClr val="bg2"/>
                </a:solidFill>
              </a:rPr>
              <a:t>entrp</a:t>
            </a:r>
            <a:r>
              <a:rPr lang="en-US" altLang="en-US" sz="1000" dirty="0">
                <a:solidFill>
                  <a:schemeClr val="bg2"/>
                </a:solidFill>
              </a:rPr>
              <a:t> suffer a number of failures before they are successful.  Failure can teach many lessons to those willing to learn and often leads to future </a:t>
            </a:r>
            <a:r>
              <a:rPr lang="en-US" altLang="en-US" sz="1000" dirty="0" err="1">
                <a:solidFill>
                  <a:schemeClr val="bg2"/>
                </a:solidFill>
              </a:rPr>
              <a:t>successes.The</a:t>
            </a:r>
            <a:r>
              <a:rPr lang="en-US" altLang="en-US" sz="1000" dirty="0">
                <a:solidFill>
                  <a:schemeClr val="bg2"/>
                </a:solidFill>
              </a:rPr>
              <a:t> 3M company invented Post-it notes using a glue that had not been </a:t>
            </a:r>
            <a:r>
              <a:rPr lang="en-US" altLang="en-US" sz="1000" dirty="0" err="1">
                <a:solidFill>
                  <a:schemeClr val="bg2"/>
                </a:solidFill>
              </a:rPr>
              <a:t>strog</a:t>
            </a:r>
            <a:r>
              <a:rPr lang="en-US" altLang="en-US" sz="1000" dirty="0">
                <a:solidFill>
                  <a:schemeClr val="bg2"/>
                </a:solidFill>
              </a:rPr>
              <a:t> enough for its intended use.</a:t>
            </a:r>
            <a:endParaRPr lang="en-US" altLang="en-US" sz="1000" b="1" dirty="0">
              <a:solidFill>
                <a:schemeClr val="bg2"/>
              </a:solidFill>
            </a:endParaRPr>
          </a:p>
          <a:p>
            <a:pPr eaLnBrk="1" hangingPunct="1"/>
            <a:r>
              <a:rPr lang="en-US" altLang="en-US" sz="1000" b="1" dirty="0">
                <a:solidFill>
                  <a:schemeClr val="bg2"/>
                </a:solidFill>
              </a:rPr>
              <a:t>Start a business and fail and you will never raise money again</a:t>
            </a:r>
          </a:p>
          <a:p>
            <a:pPr eaLnBrk="1" hangingPunct="1"/>
            <a:r>
              <a:rPr lang="en-US" altLang="en-US" sz="1000" b="1" dirty="0">
                <a:solidFill>
                  <a:schemeClr val="bg2"/>
                </a:solidFill>
              </a:rPr>
              <a:t>You need a lot of money to start a business – </a:t>
            </a:r>
            <a:r>
              <a:rPr lang="en-US" altLang="en-US" sz="1000" dirty="0">
                <a:solidFill>
                  <a:schemeClr val="bg2"/>
                </a:solidFill>
              </a:rPr>
              <a:t>Bootstrapping – Some research has determined that it is not specifically the amount of capital the </a:t>
            </a:r>
            <a:r>
              <a:rPr lang="en-US" altLang="en-US" sz="1000" dirty="0" err="1">
                <a:solidFill>
                  <a:schemeClr val="bg2"/>
                </a:solidFill>
              </a:rPr>
              <a:t>entrpeneur</a:t>
            </a:r>
            <a:r>
              <a:rPr lang="en-US" altLang="en-US" sz="1000" dirty="0">
                <a:solidFill>
                  <a:schemeClr val="bg2"/>
                </a:solidFill>
              </a:rPr>
              <a:t> </a:t>
            </a:r>
            <a:r>
              <a:rPr lang="en-US" altLang="en-US" sz="1000" dirty="0" err="1">
                <a:solidFill>
                  <a:schemeClr val="bg2"/>
                </a:solidFill>
              </a:rPr>
              <a:t>posesses</a:t>
            </a:r>
            <a:r>
              <a:rPr lang="en-US" altLang="en-US" sz="1000" dirty="0">
                <a:solidFill>
                  <a:schemeClr val="bg2"/>
                </a:solidFill>
              </a:rPr>
              <a:t> at startup that is important but rather how many resources (founding team, network of contacts, connections in the value </a:t>
            </a:r>
            <a:r>
              <a:rPr lang="en-US" altLang="en-US" sz="1000" dirty="0" err="1">
                <a:solidFill>
                  <a:schemeClr val="bg2"/>
                </a:solidFill>
              </a:rPr>
              <a:t>chane</a:t>
            </a:r>
            <a:r>
              <a:rPr lang="en-US" altLang="en-US" sz="1000" dirty="0">
                <a:solidFill>
                  <a:schemeClr val="bg2"/>
                </a:solidFill>
              </a:rPr>
              <a:t> and so forth) the </a:t>
            </a:r>
            <a:r>
              <a:rPr lang="en-US" altLang="en-US" sz="1000" dirty="0" err="1">
                <a:solidFill>
                  <a:schemeClr val="bg2"/>
                </a:solidFill>
              </a:rPr>
              <a:t>entrpeneurs</a:t>
            </a:r>
            <a:r>
              <a:rPr lang="en-US" altLang="en-US" sz="1000" dirty="0">
                <a:solidFill>
                  <a:schemeClr val="bg2"/>
                </a:solidFill>
              </a:rPr>
              <a:t> can </a:t>
            </a:r>
            <a:r>
              <a:rPr lang="en-US" altLang="en-US" sz="1000" dirty="0" err="1">
                <a:solidFill>
                  <a:schemeClr val="bg2"/>
                </a:solidFill>
              </a:rPr>
              <a:t>acess</a:t>
            </a:r>
            <a:r>
              <a:rPr lang="en-US" altLang="en-US" sz="1000" dirty="0">
                <a:solidFill>
                  <a:schemeClr val="bg2"/>
                </a:solidFill>
              </a:rPr>
              <a:t> and or control.</a:t>
            </a:r>
          </a:p>
          <a:p>
            <a:pPr eaLnBrk="1" hangingPunct="1"/>
            <a:r>
              <a:rPr lang="en-US" altLang="en-US" sz="1000" b="1" dirty="0">
                <a:solidFill>
                  <a:schemeClr val="bg2"/>
                </a:solidFill>
              </a:rPr>
              <a:t>E-myth ????</a:t>
            </a:r>
          </a:p>
          <a:p>
            <a:pPr eaLnBrk="1" hangingPunct="1"/>
            <a:endParaRPr lang="en-ZA"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4B02EE-96DF-4CF6-9FC7-653F1BECCECC}" type="slidenum">
              <a:rPr lang="en-US" altLang="en-US"/>
              <a:pPr/>
              <a:t>13</a:t>
            </a:fld>
            <a:endParaRPr lang="en-US" altLang="en-US"/>
          </a:p>
        </p:txBody>
      </p:sp>
    </p:spTree>
    <p:extLst>
      <p:ext uri="{BB962C8B-B14F-4D97-AF65-F5344CB8AC3E}">
        <p14:creationId xmlns:p14="http://schemas.microsoft.com/office/powerpoint/2010/main" val="3514245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87313" y="4530725"/>
            <a:ext cx="6551612"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000" b="1" dirty="0">
                <a:solidFill>
                  <a:schemeClr val="bg2"/>
                </a:solidFill>
              </a:rPr>
              <a:t>Entrepreneurs are born not made – </a:t>
            </a:r>
            <a:r>
              <a:rPr lang="en-US" altLang="en-US" sz="1000" dirty="0">
                <a:solidFill>
                  <a:schemeClr val="bg2"/>
                </a:solidFill>
              </a:rPr>
              <a:t>There is a lot about </a:t>
            </a:r>
            <a:r>
              <a:rPr lang="en-US" altLang="en-US" sz="1000" dirty="0" err="1">
                <a:solidFill>
                  <a:schemeClr val="bg2"/>
                </a:solidFill>
              </a:rPr>
              <a:t>entreprenuership</a:t>
            </a:r>
            <a:r>
              <a:rPr lang="en-US" altLang="en-US" sz="1000" dirty="0">
                <a:solidFill>
                  <a:schemeClr val="bg2"/>
                </a:solidFill>
              </a:rPr>
              <a:t> that can be taught, including certain skills and </a:t>
            </a:r>
            <a:r>
              <a:rPr lang="en-US" altLang="en-US" sz="1000" dirty="0" err="1">
                <a:solidFill>
                  <a:schemeClr val="bg2"/>
                </a:solidFill>
              </a:rPr>
              <a:t>behaviours</a:t>
            </a:r>
            <a:r>
              <a:rPr lang="en-US" altLang="en-US" sz="1000" dirty="0">
                <a:solidFill>
                  <a:schemeClr val="bg2"/>
                </a:solidFill>
              </a:rPr>
              <a:t>.  Entrepreneurship is a discipline and like any discipline it can be learned.</a:t>
            </a:r>
          </a:p>
          <a:p>
            <a:pPr eaLnBrk="1" hangingPunct="1"/>
            <a:r>
              <a:rPr lang="en-US" altLang="en-US" sz="1000" b="1" dirty="0">
                <a:solidFill>
                  <a:schemeClr val="bg2"/>
                </a:solidFill>
              </a:rPr>
              <a:t>It takes a great idea – </a:t>
            </a:r>
            <a:r>
              <a:rPr lang="en-US" altLang="en-US" sz="1000" dirty="0">
                <a:solidFill>
                  <a:schemeClr val="bg2"/>
                </a:solidFill>
              </a:rPr>
              <a:t>Most businesses that have been successful for at least 50 years did not start with a great idea.  They started with a great team who simply wanted to create and </a:t>
            </a:r>
            <a:r>
              <a:rPr lang="en-US" altLang="en-US" sz="1000" dirty="0" err="1">
                <a:solidFill>
                  <a:schemeClr val="bg2"/>
                </a:solidFill>
              </a:rPr>
              <a:t>ednuring</a:t>
            </a:r>
            <a:r>
              <a:rPr lang="en-US" altLang="en-US" sz="1000" dirty="0">
                <a:solidFill>
                  <a:schemeClr val="bg2"/>
                </a:solidFill>
              </a:rPr>
              <a:t> company.  Often it is not the idea, but the execution plan that makes the business a success.</a:t>
            </a:r>
            <a:endParaRPr lang="en-US" altLang="en-US" sz="1000" b="1" dirty="0">
              <a:solidFill>
                <a:schemeClr val="bg2"/>
              </a:solidFill>
            </a:endParaRPr>
          </a:p>
          <a:p>
            <a:pPr eaLnBrk="1" hangingPunct="1"/>
            <a:r>
              <a:rPr lang="en-US" altLang="en-US" sz="1000" b="1" dirty="0">
                <a:solidFill>
                  <a:schemeClr val="bg2"/>
                </a:solidFill>
              </a:rPr>
              <a:t>Entrepreneurs are always inventors – </a:t>
            </a:r>
            <a:r>
              <a:rPr lang="en-US" altLang="en-US" sz="1000" dirty="0">
                <a:solidFill>
                  <a:schemeClr val="bg2"/>
                </a:solidFill>
              </a:rPr>
              <a:t>While many inventors are also entrepreneurs, there are </a:t>
            </a:r>
            <a:r>
              <a:rPr lang="en-US" altLang="en-US" sz="1000" dirty="0" err="1">
                <a:solidFill>
                  <a:schemeClr val="bg2"/>
                </a:solidFill>
              </a:rPr>
              <a:t>numverous</a:t>
            </a:r>
            <a:r>
              <a:rPr lang="en-US" altLang="en-US" sz="1000" dirty="0">
                <a:solidFill>
                  <a:schemeClr val="bg2"/>
                </a:solidFill>
              </a:rPr>
              <a:t> </a:t>
            </a:r>
            <a:r>
              <a:rPr lang="en-US" altLang="en-US" sz="1000" dirty="0" err="1">
                <a:solidFill>
                  <a:schemeClr val="bg2"/>
                </a:solidFill>
              </a:rPr>
              <a:t>entrpeneurs</a:t>
            </a:r>
            <a:r>
              <a:rPr lang="en-US" altLang="en-US" sz="1000" dirty="0">
                <a:solidFill>
                  <a:schemeClr val="bg2"/>
                </a:solidFill>
              </a:rPr>
              <a:t> who pursue all sorts of innovative </a:t>
            </a:r>
            <a:r>
              <a:rPr lang="en-US" altLang="en-US" sz="1000" dirty="0" err="1">
                <a:solidFill>
                  <a:schemeClr val="bg2"/>
                </a:solidFill>
              </a:rPr>
              <a:t>acitity</a:t>
            </a:r>
            <a:r>
              <a:rPr lang="en-US" altLang="en-US" sz="1000" dirty="0">
                <a:solidFill>
                  <a:schemeClr val="bg2"/>
                </a:solidFill>
              </a:rPr>
              <a:t> beyond </a:t>
            </a:r>
            <a:r>
              <a:rPr lang="en-US" altLang="en-US" sz="1000" dirty="0" err="1">
                <a:solidFill>
                  <a:schemeClr val="bg2"/>
                </a:solidFill>
              </a:rPr>
              <a:t>forml</a:t>
            </a:r>
            <a:r>
              <a:rPr lang="en-US" altLang="en-US" sz="1000" dirty="0">
                <a:solidFill>
                  <a:schemeClr val="bg2"/>
                </a:solidFill>
              </a:rPr>
              <a:t> inventions e.g. Ray Kroc did not invent the fast-food franchise, but his innovative ideas made McDonald’s the </a:t>
            </a:r>
            <a:r>
              <a:rPr lang="en-US" altLang="en-US" sz="1000" dirty="0" err="1">
                <a:solidFill>
                  <a:schemeClr val="bg2"/>
                </a:solidFill>
              </a:rPr>
              <a:t>largetst</a:t>
            </a:r>
            <a:r>
              <a:rPr lang="en-US" altLang="en-US" sz="1000" dirty="0">
                <a:solidFill>
                  <a:schemeClr val="bg2"/>
                </a:solidFill>
              </a:rPr>
              <a:t> fast-food enterprise in the world.  Many innovations can be found in operating </a:t>
            </a:r>
            <a:r>
              <a:rPr lang="en-US" altLang="en-US" sz="1000" dirty="0" err="1">
                <a:solidFill>
                  <a:schemeClr val="bg2"/>
                </a:solidFill>
              </a:rPr>
              <a:t>prodecures</a:t>
            </a:r>
            <a:r>
              <a:rPr lang="en-US" altLang="en-US" sz="1000" dirty="0">
                <a:solidFill>
                  <a:schemeClr val="bg2"/>
                </a:solidFill>
              </a:rPr>
              <a:t>, pricing approach, packaging…….</a:t>
            </a:r>
          </a:p>
          <a:p>
            <a:pPr eaLnBrk="1" hangingPunct="1"/>
            <a:r>
              <a:rPr lang="en-US" altLang="en-US" sz="1000" b="1" dirty="0">
                <a:solidFill>
                  <a:schemeClr val="bg2"/>
                </a:solidFill>
              </a:rPr>
              <a:t>If an entrepreneur is talented, success with happen in a year or two</a:t>
            </a:r>
          </a:p>
          <a:p>
            <a:pPr eaLnBrk="1" hangingPunct="1"/>
            <a:r>
              <a:rPr lang="en-US" altLang="en-US" sz="1000" b="1" dirty="0">
                <a:solidFill>
                  <a:schemeClr val="bg2"/>
                </a:solidFill>
              </a:rPr>
              <a:t>Entrepreneurs are gamblers and extreme risk takers – </a:t>
            </a:r>
            <a:r>
              <a:rPr lang="en-US" altLang="en-US" sz="1000" dirty="0">
                <a:solidFill>
                  <a:schemeClr val="bg2"/>
                </a:solidFill>
              </a:rPr>
              <a:t>Risk I a </a:t>
            </a:r>
            <a:r>
              <a:rPr lang="en-US" altLang="en-US" sz="1000" dirty="0" err="1">
                <a:solidFill>
                  <a:schemeClr val="bg2"/>
                </a:solidFill>
              </a:rPr>
              <a:t>mjaor</a:t>
            </a:r>
            <a:r>
              <a:rPr lang="en-US" altLang="en-US" sz="1000" dirty="0">
                <a:solidFill>
                  <a:schemeClr val="bg2"/>
                </a:solidFill>
              </a:rPr>
              <a:t> </a:t>
            </a:r>
            <a:r>
              <a:rPr lang="en-US" altLang="en-US" sz="1000" dirty="0" err="1">
                <a:solidFill>
                  <a:schemeClr val="bg2"/>
                </a:solidFill>
              </a:rPr>
              <a:t>eleent</a:t>
            </a:r>
            <a:r>
              <a:rPr lang="en-US" altLang="en-US" sz="1000" dirty="0">
                <a:solidFill>
                  <a:schemeClr val="bg2"/>
                </a:solidFill>
              </a:rPr>
              <a:t> of the </a:t>
            </a:r>
            <a:r>
              <a:rPr lang="en-US" altLang="en-US" sz="1000" dirty="0" err="1">
                <a:solidFill>
                  <a:schemeClr val="bg2"/>
                </a:solidFill>
              </a:rPr>
              <a:t>entrepenerial</a:t>
            </a:r>
            <a:r>
              <a:rPr lang="en-US" altLang="en-US" sz="1000" dirty="0">
                <a:solidFill>
                  <a:schemeClr val="bg2"/>
                </a:solidFill>
              </a:rPr>
              <a:t> process.  While it may appear </a:t>
            </a:r>
            <a:r>
              <a:rPr lang="en-US" altLang="en-US" sz="1000" dirty="0" err="1">
                <a:solidFill>
                  <a:schemeClr val="bg2"/>
                </a:solidFill>
              </a:rPr>
              <a:t>tha</a:t>
            </a:r>
            <a:r>
              <a:rPr lang="en-US" altLang="en-US" sz="1000" dirty="0">
                <a:solidFill>
                  <a:schemeClr val="bg2"/>
                </a:solidFill>
              </a:rPr>
              <a:t> an </a:t>
            </a:r>
            <a:r>
              <a:rPr lang="en-US" altLang="en-US" sz="1000" dirty="0" err="1">
                <a:solidFill>
                  <a:schemeClr val="bg2"/>
                </a:solidFill>
              </a:rPr>
              <a:t>entr</a:t>
            </a:r>
            <a:r>
              <a:rPr lang="en-US" altLang="en-US" sz="1000" dirty="0">
                <a:solidFill>
                  <a:schemeClr val="bg2"/>
                </a:solidFill>
              </a:rPr>
              <a:t> is gambling on a </a:t>
            </a:r>
            <a:r>
              <a:rPr lang="en-US" altLang="en-US" sz="1000" dirty="0" err="1">
                <a:solidFill>
                  <a:schemeClr val="bg2"/>
                </a:solidFill>
              </a:rPr>
              <a:t>wildchance</a:t>
            </a:r>
            <a:r>
              <a:rPr lang="en-US" altLang="en-US" sz="1000" dirty="0">
                <a:solidFill>
                  <a:schemeClr val="bg2"/>
                </a:solidFill>
              </a:rPr>
              <a:t>, the fact is that the </a:t>
            </a:r>
            <a:r>
              <a:rPr lang="en-US" altLang="en-US" sz="1000" dirty="0" err="1">
                <a:solidFill>
                  <a:schemeClr val="bg2"/>
                </a:solidFill>
              </a:rPr>
              <a:t>ent</a:t>
            </a:r>
            <a:r>
              <a:rPr lang="en-US" altLang="en-US" sz="1000" dirty="0">
                <a:solidFill>
                  <a:schemeClr val="bg2"/>
                </a:solidFill>
              </a:rPr>
              <a:t> is usually working on a moderate or calculated risk.</a:t>
            </a:r>
          </a:p>
          <a:p>
            <a:pPr eaLnBrk="1" hangingPunct="1"/>
            <a:r>
              <a:rPr lang="en-US" altLang="en-US" sz="1000" b="1" dirty="0">
                <a:solidFill>
                  <a:schemeClr val="bg2"/>
                </a:solidFill>
              </a:rPr>
              <a:t>A business plan is required for success – </a:t>
            </a:r>
            <a:r>
              <a:rPr lang="en-US" altLang="en-US" sz="1000" dirty="0">
                <a:solidFill>
                  <a:schemeClr val="bg2"/>
                </a:solidFill>
              </a:rPr>
              <a:t>Researchers do not agree on the relationship between a completed business plan and new venture success.  Some believe that a plan takes time away from more valuable activities.  Others argue that a plan facilitate resource </a:t>
            </a:r>
            <a:r>
              <a:rPr lang="en-US" altLang="en-US" sz="1000" dirty="0" err="1">
                <a:solidFill>
                  <a:schemeClr val="bg2"/>
                </a:solidFill>
              </a:rPr>
              <a:t>acquitison</a:t>
            </a:r>
            <a:r>
              <a:rPr lang="en-US" altLang="en-US" sz="1000" dirty="0">
                <a:solidFill>
                  <a:schemeClr val="bg2"/>
                </a:solidFill>
              </a:rPr>
              <a:t> and </a:t>
            </a:r>
            <a:r>
              <a:rPr lang="en-US" altLang="en-US" sz="1000" dirty="0" err="1">
                <a:solidFill>
                  <a:schemeClr val="bg2"/>
                </a:solidFill>
              </a:rPr>
              <a:t>managmenet</a:t>
            </a:r>
            <a:r>
              <a:rPr lang="en-US" altLang="en-US" sz="1000" dirty="0">
                <a:solidFill>
                  <a:schemeClr val="bg2"/>
                </a:solidFill>
              </a:rPr>
              <a:t>, making goals more </a:t>
            </a:r>
            <a:r>
              <a:rPr lang="en-US" altLang="en-US" sz="1000" dirty="0" err="1">
                <a:solidFill>
                  <a:schemeClr val="bg2"/>
                </a:solidFill>
              </a:rPr>
              <a:t>achieveable</a:t>
            </a:r>
            <a:r>
              <a:rPr lang="en-US" altLang="en-US" sz="1000" dirty="0">
                <a:solidFill>
                  <a:schemeClr val="bg2"/>
                </a:solidFill>
              </a:rPr>
              <a:t>.  </a:t>
            </a:r>
          </a:p>
          <a:p>
            <a:pPr eaLnBrk="1" hangingPunct="1"/>
            <a:r>
              <a:rPr lang="en-US" altLang="en-US" sz="1000" b="1" dirty="0">
                <a:solidFill>
                  <a:schemeClr val="bg2"/>
                </a:solidFill>
              </a:rPr>
              <a:t>Anyone can start a business – </a:t>
            </a:r>
            <a:r>
              <a:rPr lang="en-US" altLang="en-US" sz="1000" dirty="0">
                <a:solidFill>
                  <a:schemeClr val="bg2"/>
                </a:solidFill>
              </a:rPr>
              <a:t>Anyone can start – very few can let a business grow, </a:t>
            </a:r>
            <a:r>
              <a:rPr lang="en-US" altLang="en-US" sz="1000" dirty="0" err="1">
                <a:solidFill>
                  <a:schemeClr val="bg2"/>
                </a:solidFill>
              </a:rPr>
              <a:t>survice</a:t>
            </a:r>
            <a:r>
              <a:rPr lang="en-US" altLang="en-US" sz="1000" dirty="0">
                <a:solidFill>
                  <a:schemeClr val="bg2"/>
                </a:solidFill>
              </a:rPr>
              <a:t> and prosper.</a:t>
            </a:r>
          </a:p>
          <a:p>
            <a:pPr eaLnBrk="1" hangingPunct="1"/>
            <a:r>
              <a:rPr lang="en-US" altLang="en-US" sz="1000" b="1" dirty="0">
                <a:solidFill>
                  <a:schemeClr val="bg2"/>
                </a:solidFill>
              </a:rPr>
              <a:t>Entrepreneurs should be young and energetic – </a:t>
            </a:r>
            <a:r>
              <a:rPr lang="en-US" altLang="en-US" sz="1000" dirty="0">
                <a:solidFill>
                  <a:schemeClr val="bg2"/>
                </a:solidFill>
              </a:rPr>
              <a:t>Ray Kroc started McDonalds at age 52; Average age often 39</a:t>
            </a:r>
          </a:p>
          <a:p>
            <a:pPr eaLnBrk="1" hangingPunct="1"/>
            <a:r>
              <a:rPr lang="en-US" altLang="en-US" sz="1000" b="1" dirty="0">
                <a:solidFill>
                  <a:schemeClr val="bg2"/>
                </a:solidFill>
              </a:rPr>
              <a:t>Entrepreneurs are motivated solely by the quest for the almighty rand/euro/dollar (All entrepreneurs need is money) – </a:t>
            </a:r>
            <a:r>
              <a:rPr lang="en-US" altLang="en-US" sz="1000" dirty="0">
                <a:solidFill>
                  <a:schemeClr val="bg2"/>
                </a:solidFill>
              </a:rPr>
              <a:t>Mostly need for independence and to start something new. They are secondarily motivated by </a:t>
            </a:r>
            <a:r>
              <a:rPr lang="en-US" altLang="en-US" sz="1000" dirty="0" err="1">
                <a:solidFill>
                  <a:schemeClr val="bg2"/>
                </a:solidFill>
              </a:rPr>
              <a:t>estrincis</a:t>
            </a:r>
            <a:r>
              <a:rPr lang="en-US" altLang="en-US" sz="1000" dirty="0">
                <a:solidFill>
                  <a:schemeClr val="bg2"/>
                </a:solidFill>
              </a:rPr>
              <a:t> rewards such as the financial performance of the venture.</a:t>
            </a:r>
          </a:p>
          <a:p>
            <a:pPr eaLnBrk="1" hangingPunct="1"/>
            <a:r>
              <a:rPr lang="en-US" altLang="en-US" sz="1000" b="1" dirty="0">
                <a:solidFill>
                  <a:schemeClr val="bg2"/>
                </a:solidFill>
              </a:rPr>
              <a:t>All entrepreneurs need is luck – </a:t>
            </a:r>
            <a:r>
              <a:rPr lang="en-US" altLang="en-US" sz="1000" dirty="0">
                <a:solidFill>
                  <a:schemeClr val="bg2"/>
                </a:solidFill>
              </a:rPr>
              <a:t>Being at the right place and right time always and advantage.  But luck happens when preparation meets opportunity.  What appears to be luck is really </a:t>
            </a:r>
            <a:r>
              <a:rPr lang="en-US" altLang="en-US" sz="1000" dirty="0" err="1">
                <a:solidFill>
                  <a:schemeClr val="bg2"/>
                </a:solidFill>
              </a:rPr>
              <a:t>prepartion</a:t>
            </a:r>
            <a:r>
              <a:rPr lang="en-US" altLang="en-US" sz="1000" dirty="0">
                <a:solidFill>
                  <a:schemeClr val="bg2"/>
                </a:solidFill>
              </a:rPr>
              <a:t>, determination, desire, knowledge…….</a:t>
            </a:r>
            <a:endParaRPr lang="en-US" altLang="en-US" sz="1000" b="1" dirty="0">
              <a:solidFill>
                <a:schemeClr val="bg2"/>
              </a:solidFill>
            </a:endParaRPr>
          </a:p>
          <a:p>
            <a:pPr eaLnBrk="1" hangingPunct="1"/>
            <a:r>
              <a:rPr lang="en-US" altLang="en-US" sz="1000" b="1" dirty="0">
                <a:solidFill>
                  <a:schemeClr val="bg2"/>
                </a:solidFill>
              </a:rPr>
              <a:t>Entrepreneurship is unstructured and chaotic – </a:t>
            </a:r>
            <a:r>
              <a:rPr lang="en-US" altLang="en-US" sz="1000" dirty="0">
                <a:solidFill>
                  <a:schemeClr val="bg2"/>
                </a:solidFill>
              </a:rPr>
              <a:t>Tendency to think of entrepreneurs as gunslingers -  people who shoot from the hip and ask questions later.  </a:t>
            </a:r>
            <a:r>
              <a:rPr lang="en-US" altLang="en-US" sz="1000" dirty="0" err="1">
                <a:solidFill>
                  <a:schemeClr val="bg2"/>
                </a:solidFill>
              </a:rPr>
              <a:t>Realtiy</a:t>
            </a:r>
            <a:r>
              <a:rPr lang="en-US" altLang="en-US" sz="1000" dirty="0">
                <a:solidFill>
                  <a:schemeClr val="bg2"/>
                </a:solidFill>
              </a:rPr>
              <a:t> is that entre are heavily involved in all facets of their ventures, and they usually have an umber of balls in the air at the same time.  They are typically well-</a:t>
            </a:r>
            <a:r>
              <a:rPr lang="en-US" altLang="en-US" sz="1000" dirty="0" err="1">
                <a:solidFill>
                  <a:schemeClr val="bg2"/>
                </a:solidFill>
              </a:rPr>
              <a:t>organised</a:t>
            </a:r>
            <a:r>
              <a:rPr lang="en-US" altLang="en-US" sz="1000" dirty="0">
                <a:solidFill>
                  <a:schemeClr val="bg2"/>
                </a:solidFill>
              </a:rPr>
              <a:t> individuals.</a:t>
            </a:r>
          </a:p>
          <a:p>
            <a:pPr eaLnBrk="1" hangingPunct="1"/>
            <a:r>
              <a:rPr lang="en-US" altLang="en-US" sz="1000" b="1" dirty="0">
                <a:solidFill>
                  <a:schemeClr val="bg2"/>
                </a:solidFill>
              </a:rPr>
              <a:t>Most entrepreneurial initiatives fail – </a:t>
            </a:r>
            <a:r>
              <a:rPr lang="en-US" altLang="en-US" sz="1000" dirty="0">
                <a:solidFill>
                  <a:schemeClr val="bg2"/>
                </a:solidFill>
              </a:rPr>
              <a:t>It is true that </a:t>
            </a:r>
            <a:r>
              <a:rPr lang="en-US" altLang="en-US" sz="1000" dirty="0" err="1">
                <a:solidFill>
                  <a:schemeClr val="bg2"/>
                </a:solidFill>
              </a:rPr>
              <a:t>mnay</a:t>
            </a:r>
            <a:r>
              <a:rPr lang="en-US" altLang="en-US" sz="1000" dirty="0">
                <a:solidFill>
                  <a:schemeClr val="bg2"/>
                </a:solidFill>
              </a:rPr>
              <a:t> </a:t>
            </a:r>
            <a:r>
              <a:rPr lang="en-US" altLang="en-US" sz="1000" dirty="0" err="1">
                <a:solidFill>
                  <a:schemeClr val="bg2"/>
                </a:solidFill>
              </a:rPr>
              <a:t>entrp</a:t>
            </a:r>
            <a:r>
              <a:rPr lang="en-US" altLang="en-US" sz="1000" dirty="0">
                <a:solidFill>
                  <a:schemeClr val="bg2"/>
                </a:solidFill>
              </a:rPr>
              <a:t> suffer a number of failures before they are successful.  Failure can teach many lessons to those willing to learn and often leads to future </a:t>
            </a:r>
            <a:r>
              <a:rPr lang="en-US" altLang="en-US" sz="1000" dirty="0" err="1">
                <a:solidFill>
                  <a:schemeClr val="bg2"/>
                </a:solidFill>
              </a:rPr>
              <a:t>successes.The</a:t>
            </a:r>
            <a:r>
              <a:rPr lang="en-US" altLang="en-US" sz="1000" dirty="0">
                <a:solidFill>
                  <a:schemeClr val="bg2"/>
                </a:solidFill>
              </a:rPr>
              <a:t> 3M company invented Post-it notes using a glue that had not been </a:t>
            </a:r>
            <a:r>
              <a:rPr lang="en-US" altLang="en-US" sz="1000" dirty="0" err="1">
                <a:solidFill>
                  <a:schemeClr val="bg2"/>
                </a:solidFill>
              </a:rPr>
              <a:t>strog</a:t>
            </a:r>
            <a:r>
              <a:rPr lang="en-US" altLang="en-US" sz="1000" dirty="0">
                <a:solidFill>
                  <a:schemeClr val="bg2"/>
                </a:solidFill>
              </a:rPr>
              <a:t> enough for its intended use.</a:t>
            </a:r>
            <a:endParaRPr lang="en-US" altLang="en-US" sz="1000" b="1" dirty="0">
              <a:solidFill>
                <a:schemeClr val="bg2"/>
              </a:solidFill>
            </a:endParaRPr>
          </a:p>
          <a:p>
            <a:pPr eaLnBrk="1" hangingPunct="1"/>
            <a:r>
              <a:rPr lang="en-US" altLang="en-US" sz="1000" b="1" dirty="0">
                <a:solidFill>
                  <a:schemeClr val="bg2"/>
                </a:solidFill>
              </a:rPr>
              <a:t>Start a business and fail and you will never raise money again</a:t>
            </a:r>
          </a:p>
          <a:p>
            <a:pPr eaLnBrk="1" hangingPunct="1"/>
            <a:r>
              <a:rPr lang="en-US" altLang="en-US" sz="1000" b="1" dirty="0">
                <a:solidFill>
                  <a:schemeClr val="bg2"/>
                </a:solidFill>
              </a:rPr>
              <a:t>You need a lot of money to start a business – </a:t>
            </a:r>
            <a:r>
              <a:rPr lang="en-US" altLang="en-US" sz="1000" dirty="0">
                <a:solidFill>
                  <a:schemeClr val="bg2"/>
                </a:solidFill>
              </a:rPr>
              <a:t>Bootstrapping – Some research has determined that it is not specifically the amount of capital the </a:t>
            </a:r>
            <a:r>
              <a:rPr lang="en-US" altLang="en-US" sz="1000" dirty="0" err="1">
                <a:solidFill>
                  <a:schemeClr val="bg2"/>
                </a:solidFill>
              </a:rPr>
              <a:t>entrpeneur</a:t>
            </a:r>
            <a:r>
              <a:rPr lang="en-US" altLang="en-US" sz="1000" dirty="0">
                <a:solidFill>
                  <a:schemeClr val="bg2"/>
                </a:solidFill>
              </a:rPr>
              <a:t> </a:t>
            </a:r>
            <a:r>
              <a:rPr lang="en-US" altLang="en-US" sz="1000" dirty="0" err="1">
                <a:solidFill>
                  <a:schemeClr val="bg2"/>
                </a:solidFill>
              </a:rPr>
              <a:t>posesses</a:t>
            </a:r>
            <a:r>
              <a:rPr lang="en-US" altLang="en-US" sz="1000" dirty="0">
                <a:solidFill>
                  <a:schemeClr val="bg2"/>
                </a:solidFill>
              </a:rPr>
              <a:t> at startup that is important but rather how many resources (founding team, network of contacts, connections in the value </a:t>
            </a:r>
            <a:r>
              <a:rPr lang="en-US" altLang="en-US" sz="1000" dirty="0" err="1">
                <a:solidFill>
                  <a:schemeClr val="bg2"/>
                </a:solidFill>
              </a:rPr>
              <a:t>chane</a:t>
            </a:r>
            <a:r>
              <a:rPr lang="en-US" altLang="en-US" sz="1000" dirty="0">
                <a:solidFill>
                  <a:schemeClr val="bg2"/>
                </a:solidFill>
              </a:rPr>
              <a:t> and so forth) the </a:t>
            </a:r>
            <a:r>
              <a:rPr lang="en-US" altLang="en-US" sz="1000" dirty="0" err="1">
                <a:solidFill>
                  <a:schemeClr val="bg2"/>
                </a:solidFill>
              </a:rPr>
              <a:t>entrpeneurs</a:t>
            </a:r>
            <a:r>
              <a:rPr lang="en-US" altLang="en-US" sz="1000" dirty="0">
                <a:solidFill>
                  <a:schemeClr val="bg2"/>
                </a:solidFill>
              </a:rPr>
              <a:t> can </a:t>
            </a:r>
            <a:r>
              <a:rPr lang="en-US" altLang="en-US" sz="1000" dirty="0" err="1">
                <a:solidFill>
                  <a:schemeClr val="bg2"/>
                </a:solidFill>
              </a:rPr>
              <a:t>acess</a:t>
            </a:r>
            <a:r>
              <a:rPr lang="en-US" altLang="en-US" sz="1000" dirty="0">
                <a:solidFill>
                  <a:schemeClr val="bg2"/>
                </a:solidFill>
              </a:rPr>
              <a:t> and or control.</a:t>
            </a:r>
          </a:p>
          <a:p>
            <a:pPr eaLnBrk="1" hangingPunct="1"/>
            <a:r>
              <a:rPr lang="en-US" altLang="en-US" sz="1000" b="1" dirty="0">
                <a:solidFill>
                  <a:schemeClr val="bg2"/>
                </a:solidFill>
              </a:rPr>
              <a:t>E-myth ????</a:t>
            </a:r>
          </a:p>
          <a:p>
            <a:pPr eaLnBrk="1" hangingPunct="1"/>
            <a:endParaRPr lang="en-ZA"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4B02EE-96DF-4CF6-9FC7-653F1BECCECC}" type="slidenum">
              <a:rPr lang="en-US" altLang="en-US"/>
              <a:pPr/>
              <a:t>15</a:t>
            </a:fld>
            <a:endParaRPr lang="en-US" altLang="en-US"/>
          </a:p>
        </p:txBody>
      </p:sp>
    </p:spTree>
    <p:extLst>
      <p:ext uri="{BB962C8B-B14F-4D97-AF65-F5344CB8AC3E}">
        <p14:creationId xmlns:p14="http://schemas.microsoft.com/office/powerpoint/2010/main" val="178971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87313" y="4530725"/>
            <a:ext cx="6551612"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000" b="1" dirty="0">
                <a:solidFill>
                  <a:schemeClr val="bg2"/>
                </a:solidFill>
              </a:rPr>
              <a:t>Entrepreneurs are born not made – </a:t>
            </a:r>
            <a:r>
              <a:rPr lang="en-US" altLang="en-US" sz="1000" dirty="0">
                <a:solidFill>
                  <a:schemeClr val="bg2"/>
                </a:solidFill>
              </a:rPr>
              <a:t>There is a lot about </a:t>
            </a:r>
            <a:r>
              <a:rPr lang="en-US" altLang="en-US" sz="1000" dirty="0" err="1">
                <a:solidFill>
                  <a:schemeClr val="bg2"/>
                </a:solidFill>
              </a:rPr>
              <a:t>entreprenuership</a:t>
            </a:r>
            <a:r>
              <a:rPr lang="en-US" altLang="en-US" sz="1000" dirty="0">
                <a:solidFill>
                  <a:schemeClr val="bg2"/>
                </a:solidFill>
              </a:rPr>
              <a:t> that can be taught, including certain skills and </a:t>
            </a:r>
            <a:r>
              <a:rPr lang="en-US" altLang="en-US" sz="1000" dirty="0" err="1">
                <a:solidFill>
                  <a:schemeClr val="bg2"/>
                </a:solidFill>
              </a:rPr>
              <a:t>behaviours</a:t>
            </a:r>
            <a:r>
              <a:rPr lang="en-US" altLang="en-US" sz="1000" dirty="0">
                <a:solidFill>
                  <a:schemeClr val="bg2"/>
                </a:solidFill>
              </a:rPr>
              <a:t>.  Entrepreneurship is a discipline and like any discipline it can be learned.</a:t>
            </a:r>
          </a:p>
          <a:p>
            <a:pPr eaLnBrk="1" hangingPunct="1"/>
            <a:r>
              <a:rPr lang="en-US" altLang="en-US" sz="1000" b="1" dirty="0">
                <a:solidFill>
                  <a:schemeClr val="bg2"/>
                </a:solidFill>
              </a:rPr>
              <a:t>It takes a great idea – </a:t>
            </a:r>
            <a:r>
              <a:rPr lang="en-US" altLang="en-US" sz="1000" dirty="0">
                <a:solidFill>
                  <a:schemeClr val="bg2"/>
                </a:solidFill>
              </a:rPr>
              <a:t>Most businesses that have been successful for at least 50 years did not start with a great idea.  They started with a great team who simply wanted to create and </a:t>
            </a:r>
            <a:r>
              <a:rPr lang="en-US" altLang="en-US" sz="1000" dirty="0" err="1">
                <a:solidFill>
                  <a:schemeClr val="bg2"/>
                </a:solidFill>
              </a:rPr>
              <a:t>ednuring</a:t>
            </a:r>
            <a:r>
              <a:rPr lang="en-US" altLang="en-US" sz="1000" dirty="0">
                <a:solidFill>
                  <a:schemeClr val="bg2"/>
                </a:solidFill>
              </a:rPr>
              <a:t> company.  Often it is not the idea, but the execution plan that makes the business a success.</a:t>
            </a:r>
            <a:endParaRPr lang="en-US" altLang="en-US" sz="1000" b="1" dirty="0">
              <a:solidFill>
                <a:schemeClr val="bg2"/>
              </a:solidFill>
            </a:endParaRPr>
          </a:p>
          <a:p>
            <a:pPr eaLnBrk="1" hangingPunct="1"/>
            <a:r>
              <a:rPr lang="en-US" altLang="en-US" sz="1000" b="1" dirty="0">
                <a:solidFill>
                  <a:schemeClr val="bg2"/>
                </a:solidFill>
              </a:rPr>
              <a:t>Entrepreneurs are always inventors – </a:t>
            </a:r>
            <a:r>
              <a:rPr lang="en-US" altLang="en-US" sz="1000" dirty="0">
                <a:solidFill>
                  <a:schemeClr val="bg2"/>
                </a:solidFill>
              </a:rPr>
              <a:t>While many inventors are also entrepreneurs, there are </a:t>
            </a:r>
            <a:r>
              <a:rPr lang="en-US" altLang="en-US" sz="1000" dirty="0" err="1">
                <a:solidFill>
                  <a:schemeClr val="bg2"/>
                </a:solidFill>
              </a:rPr>
              <a:t>numverous</a:t>
            </a:r>
            <a:r>
              <a:rPr lang="en-US" altLang="en-US" sz="1000" dirty="0">
                <a:solidFill>
                  <a:schemeClr val="bg2"/>
                </a:solidFill>
              </a:rPr>
              <a:t> </a:t>
            </a:r>
            <a:r>
              <a:rPr lang="en-US" altLang="en-US" sz="1000" dirty="0" err="1">
                <a:solidFill>
                  <a:schemeClr val="bg2"/>
                </a:solidFill>
              </a:rPr>
              <a:t>entrpeneurs</a:t>
            </a:r>
            <a:r>
              <a:rPr lang="en-US" altLang="en-US" sz="1000" dirty="0">
                <a:solidFill>
                  <a:schemeClr val="bg2"/>
                </a:solidFill>
              </a:rPr>
              <a:t> who pursue all sorts of innovative </a:t>
            </a:r>
            <a:r>
              <a:rPr lang="en-US" altLang="en-US" sz="1000" dirty="0" err="1">
                <a:solidFill>
                  <a:schemeClr val="bg2"/>
                </a:solidFill>
              </a:rPr>
              <a:t>acitity</a:t>
            </a:r>
            <a:r>
              <a:rPr lang="en-US" altLang="en-US" sz="1000" dirty="0">
                <a:solidFill>
                  <a:schemeClr val="bg2"/>
                </a:solidFill>
              </a:rPr>
              <a:t> beyond </a:t>
            </a:r>
            <a:r>
              <a:rPr lang="en-US" altLang="en-US" sz="1000" dirty="0" err="1">
                <a:solidFill>
                  <a:schemeClr val="bg2"/>
                </a:solidFill>
              </a:rPr>
              <a:t>forml</a:t>
            </a:r>
            <a:r>
              <a:rPr lang="en-US" altLang="en-US" sz="1000" dirty="0">
                <a:solidFill>
                  <a:schemeClr val="bg2"/>
                </a:solidFill>
              </a:rPr>
              <a:t> inventions e.g. Ray Kroc did not invent the fast-food franchise, but his innovative ideas made McDonald’s the </a:t>
            </a:r>
            <a:r>
              <a:rPr lang="en-US" altLang="en-US" sz="1000" dirty="0" err="1">
                <a:solidFill>
                  <a:schemeClr val="bg2"/>
                </a:solidFill>
              </a:rPr>
              <a:t>largetst</a:t>
            </a:r>
            <a:r>
              <a:rPr lang="en-US" altLang="en-US" sz="1000" dirty="0">
                <a:solidFill>
                  <a:schemeClr val="bg2"/>
                </a:solidFill>
              </a:rPr>
              <a:t> fast-food enterprise in the world.  Many innovations can be found in operating </a:t>
            </a:r>
            <a:r>
              <a:rPr lang="en-US" altLang="en-US" sz="1000" dirty="0" err="1">
                <a:solidFill>
                  <a:schemeClr val="bg2"/>
                </a:solidFill>
              </a:rPr>
              <a:t>prodecures</a:t>
            </a:r>
            <a:r>
              <a:rPr lang="en-US" altLang="en-US" sz="1000" dirty="0">
                <a:solidFill>
                  <a:schemeClr val="bg2"/>
                </a:solidFill>
              </a:rPr>
              <a:t>, pricing approach, packaging…….</a:t>
            </a:r>
          </a:p>
          <a:p>
            <a:pPr eaLnBrk="1" hangingPunct="1"/>
            <a:r>
              <a:rPr lang="en-US" altLang="en-US" sz="1000" b="1" dirty="0">
                <a:solidFill>
                  <a:schemeClr val="bg2"/>
                </a:solidFill>
              </a:rPr>
              <a:t>If an entrepreneur is talented, success with happen in a year or two</a:t>
            </a:r>
          </a:p>
          <a:p>
            <a:pPr eaLnBrk="1" hangingPunct="1"/>
            <a:r>
              <a:rPr lang="en-US" altLang="en-US" sz="1000" b="1" dirty="0">
                <a:solidFill>
                  <a:schemeClr val="bg2"/>
                </a:solidFill>
              </a:rPr>
              <a:t>Entrepreneurs are gamblers and extreme risk takers – </a:t>
            </a:r>
            <a:r>
              <a:rPr lang="en-US" altLang="en-US" sz="1000" dirty="0">
                <a:solidFill>
                  <a:schemeClr val="bg2"/>
                </a:solidFill>
              </a:rPr>
              <a:t>Risk I a </a:t>
            </a:r>
            <a:r>
              <a:rPr lang="en-US" altLang="en-US" sz="1000" dirty="0" err="1">
                <a:solidFill>
                  <a:schemeClr val="bg2"/>
                </a:solidFill>
              </a:rPr>
              <a:t>mjaor</a:t>
            </a:r>
            <a:r>
              <a:rPr lang="en-US" altLang="en-US" sz="1000" dirty="0">
                <a:solidFill>
                  <a:schemeClr val="bg2"/>
                </a:solidFill>
              </a:rPr>
              <a:t> </a:t>
            </a:r>
            <a:r>
              <a:rPr lang="en-US" altLang="en-US" sz="1000" dirty="0" err="1">
                <a:solidFill>
                  <a:schemeClr val="bg2"/>
                </a:solidFill>
              </a:rPr>
              <a:t>eleent</a:t>
            </a:r>
            <a:r>
              <a:rPr lang="en-US" altLang="en-US" sz="1000" dirty="0">
                <a:solidFill>
                  <a:schemeClr val="bg2"/>
                </a:solidFill>
              </a:rPr>
              <a:t> of the </a:t>
            </a:r>
            <a:r>
              <a:rPr lang="en-US" altLang="en-US" sz="1000" dirty="0" err="1">
                <a:solidFill>
                  <a:schemeClr val="bg2"/>
                </a:solidFill>
              </a:rPr>
              <a:t>entrepenerial</a:t>
            </a:r>
            <a:r>
              <a:rPr lang="en-US" altLang="en-US" sz="1000" dirty="0">
                <a:solidFill>
                  <a:schemeClr val="bg2"/>
                </a:solidFill>
              </a:rPr>
              <a:t> process.  While it may appear </a:t>
            </a:r>
            <a:r>
              <a:rPr lang="en-US" altLang="en-US" sz="1000" dirty="0" err="1">
                <a:solidFill>
                  <a:schemeClr val="bg2"/>
                </a:solidFill>
              </a:rPr>
              <a:t>tha</a:t>
            </a:r>
            <a:r>
              <a:rPr lang="en-US" altLang="en-US" sz="1000" dirty="0">
                <a:solidFill>
                  <a:schemeClr val="bg2"/>
                </a:solidFill>
              </a:rPr>
              <a:t> an </a:t>
            </a:r>
            <a:r>
              <a:rPr lang="en-US" altLang="en-US" sz="1000" dirty="0" err="1">
                <a:solidFill>
                  <a:schemeClr val="bg2"/>
                </a:solidFill>
              </a:rPr>
              <a:t>entr</a:t>
            </a:r>
            <a:r>
              <a:rPr lang="en-US" altLang="en-US" sz="1000" dirty="0">
                <a:solidFill>
                  <a:schemeClr val="bg2"/>
                </a:solidFill>
              </a:rPr>
              <a:t> is gambling on a </a:t>
            </a:r>
            <a:r>
              <a:rPr lang="en-US" altLang="en-US" sz="1000" dirty="0" err="1">
                <a:solidFill>
                  <a:schemeClr val="bg2"/>
                </a:solidFill>
              </a:rPr>
              <a:t>wildchance</a:t>
            </a:r>
            <a:r>
              <a:rPr lang="en-US" altLang="en-US" sz="1000" dirty="0">
                <a:solidFill>
                  <a:schemeClr val="bg2"/>
                </a:solidFill>
              </a:rPr>
              <a:t>, the fact is that the </a:t>
            </a:r>
            <a:r>
              <a:rPr lang="en-US" altLang="en-US" sz="1000" dirty="0" err="1">
                <a:solidFill>
                  <a:schemeClr val="bg2"/>
                </a:solidFill>
              </a:rPr>
              <a:t>ent</a:t>
            </a:r>
            <a:r>
              <a:rPr lang="en-US" altLang="en-US" sz="1000" dirty="0">
                <a:solidFill>
                  <a:schemeClr val="bg2"/>
                </a:solidFill>
              </a:rPr>
              <a:t> is usually working on a moderate or calculated risk.</a:t>
            </a:r>
          </a:p>
          <a:p>
            <a:pPr eaLnBrk="1" hangingPunct="1"/>
            <a:r>
              <a:rPr lang="en-US" altLang="en-US" sz="1000" b="1" dirty="0">
                <a:solidFill>
                  <a:schemeClr val="bg2"/>
                </a:solidFill>
              </a:rPr>
              <a:t>A business plan is required for success – </a:t>
            </a:r>
            <a:r>
              <a:rPr lang="en-US" altLang="en-US" sz="1000" dirty="0">
                <a:solidFill>
                  <a:schemeClr val="bg2"/>
                </a:solidFill>
              </a:rPr>
              <a:t>Researchers do not agree on the relationship between a completed business plan and new venture success.  Some believe that a plan takes time away from more valuable activities.  Others argue that a plan facilitate resource </a:t>
            </a:r>
            <a:r>
              <a:rPr lang="en-US" altLang="en-US" sz="1000" dirty="0" err="1">
                <a:solidFill>
                  <a:schemeClr val="bg2"/>
                </a:solidFill>
              </a:rPr>
              <a:t>acquitison</a:t>
            </a:r>
            <a:r>
              <a:rPr lang="en-US" altLang="en-US" sz="1000" dirty="0">
                <a:solidFill>
                  <a:schemeClr val="bg2"/>
                </a:solidFill>
              </a:rPr>
              <a:t> and </a:t>
            </a:r>
            <a:r>
              <a:rPr lang="en-US" altLang="en-US" sz="1000" dirty="0" err="1">
                <a:solidFill>
                  <a:schemeClr val="bg2"/>
                </a:solidFill>
              </a:rPr>
              <a:t>managmenet</a:t>
            </a:r>
            <a:r>
              <a:rPr lang="en-US" altLang="en-US" sz="1000" dirty="0">
                <a:solidFill>
                  <a:schemeClr val="bg2"/>
                </a:solidFill>
              </a:rPr>
              <a:t>, making goals more </a:t>
            </a:r>
            <a:r>
              <a:rPr lang="en-US" altLang="en-US" sz="1000" dirty="0" err="1">
                <a:solidFill>
                  <a:schemeClr val="bg2"/>
                </a:solidFill>
              </a:rPr>
              <a:t>achieveable</a:t>
            </a:r>
            <a:r>
              <a:rPr lang="en-US" altLang="en-US" sz="1000" dirty="0">
                <a:solidFill>
                  <a:schemeClr val="bg2"/>
                </a:solidFill>
              </a:rPr>
              <a:t>.  </a:t>
            </a:r>
          </a:p>
          <a:p>
            <a:pPr eaLnBrk="1" hangingPunct="1"/>
            <a:r>
              <a:rPr lang="en-US" altLang="en-US" sz="1000" b="1" dirty="0">
                <a:solidFill>
                  <a:schemeClr val="bg2"/>
                </a:solidFill>
              </a:rPr>
              <a:t>Anyone can start a business – </a:t>
            </a:r>
            <a:r>
              <a:rPr lang="en-US" altLang="en-US" sz="1000" dirty="0">
                <a:solidFill>
                  <a:schemeClr val="bg2"/>
                </a:solidFill>
              </a:rPr>
              <a:t>Anyone can start – very few can let a business grow, </a:t>
            </a:r>
            <a:r>
              <a:rPr lang="en-US" altLang="en-US" sz="1000" dirty="0" err="1">
                <a:solidFill>
                  <a:schemeClr val="bg2"/>
                </a:solidFill>
              </a:rPr>
              <a:t>survice</a:t>
            </a:r>
            <a:r>
              <a:rPr lang="en-US" altLang="en-US" sz="1000" dirty="0">
                <a:solidFill>
                  <a:schemeClr val="bg2"/>
                </a:solidFill>
              </a:rPr>
              <a:t> and prosper.</a:t>
            </a:r>
          </a:p>
          <a:p>
            <a:pPr eaLnBrk="1" hangingPunct="1"/>
            <a:r>
              <a:rPr lang="en-US" altLang="en-US" sz="1000" b="1" dirty="0">
                <a:solidFill>
                  <a:schemeClr val="bg2"/>
                </a:solidFill>
              </a:rPr>
              <a:t>Entrepreneurs should be young and energetic – </a:t>
            </a:r>
            <a:r>
              <a:rPr lang="en-US" altLang="en-US" sz="1000" dirty="0">
                <a:solidFill>
                  <a:schemeClr val="bg2"/>
                </a:solidFill>
              </a:rPr>
              <a:t>Ray Kroc started McDonalds at age 52; Average age often 39</a:t>
            </a:r>
          </a:p>
          <a:p>
            <a:pPr eaLnBrk="1" hangingPunct="1"/>
            <a:r>
              <a:rPr lang="en-US" altLang="en-US" sz="1000" b="1" dirty="0">
                <a:solidFill>
                  <a:schemeClr val="bg2"/>
                </a:solidFill>
              </a:rPr>
              <a:t>Entrepreneurs are motivated solely by the quest for the almighty rand/euro/dollar (All entrepreneurs need is money) – </a:t>
            </a:r>
            <a:r>
              <a:rPr lang="en-US" altLang="en-US" sz="1000" dirty="0">
                <a:solidFill>
                  <a:schemeClr val="bg2"/>
                </a:solidFill>
              </a:rPr>
              <a:t>Mostly need for independence and to start something new. They are secondarily motivated by </a:t>
            </a:r>
            <a:r>
              <a:rPr lang="en-US" altLang="en-US" sz="1000" dirty="0" err="1">
                <a:solidFill>
                  <a:schemeClr val="bg2"/>
                </a:solidFill>
              </a:rPr>
              <a:t>estrincis</a:t>
            </a:r>
            <a:r>
              <a:rPr lang="en-US" altLang="en-US" sz="1000" dirty="0">
                <a:solidFill>
                  <a:schemeClr val="bg2"/>
                </a:solidFill>
              </a:rPr>
              <a:t> rewards such as the financial performance of the venture.</a:t>
            </a:r>
          </a:p>
          <a:p>
            <a:pPr eaLnBrk="1" hangingPunct="1"/>
            <a:r>
              <a:rPr lang="en-US" altLang="en-US" sz="1000" b="1" dirty="0">
                <a:solidFill>
                  <a:schemeClr val="bg2"/>
                </a:solidFill>
              </a:rPr>
              <a:t>All entrepreneurs need is luck – </a:t>
            </a:r>
            <a:r>
              <a:rPr lang="en-US" altLang="en-US" sz="1000" dirty="0">
                <a:solidFill>
                  <a:schemeClr val="bg2"/>
                </a:solidFill>
              </a:rPr>
              <a:t>Being at the right place and right time always and advantage.  But luck happens when preparation meets opportunity.  What appears to be luck is really </a:t>
            </a:r>
            <a:r>
              <a:rPr lang="en-US" altLang="en-US" sz="1000" dirty="0" err="1">
                <a:solidFill>
                  <a:schemeClr val="bg2"/>
                </a:solidFill>
              </a:rPr>
              <a:t>prepartion</a:t>
            </a:r>
            <a:r>
              <a:rPr lang="en-US" altLang="en-US" sz="1000" dirty="0">
                <a:solidFill>
                  <a:schemeClr val="bg2"/>
                </a:solidFill>
              </a:rPr>
              <a:t>, determination, desire, knowledge…….</a:t>
            </a:r>
            <a:endParaRPr lang="en-US" altLang="en-US" sz="1000" b="1" dirty="0">
              <a:solidFill>
                <a:schemeClr val="bg2"/>
              </a:solidFill>
            </a:endParaRPr>
          </a:p>
          <a:p>
            <a:pPr eaLnBrk="1" hangingPunct="1"/>
            <a:r>
              <a:rPr lang="en-US" altLang="en-US" sz="1000" b="1" dirty="0">
                <a:solidFill>
                  <a:schemeClr val="bg2"/>
                </a:solidFill>
              </a:rPr>
              <a:t>Entrepreneurship is unstructured and chaotic – </a:t>
            </a:r>
            <a:r>
              <a:rPr lang="en-US" altLang="en-US" sz="1000" dirty="0">
                <a:solidFill>
                  <a:schemeClr val="bg2"/>
                </a:solidFill>
              </a:rPr>
              <a:t>Tendency to think of entrepreneurs as gunslingers -  people who shoot from the hip and ask questions later.  </a:t>
            </a:r>
            <a:r>
              <a:rPr lang="en-US" altLang="en-US" sz="1000" dirty="0" err="1">
                <a:solidFill>
                  <a:schemeClr val="bg2"/>
                </a:solidFill>
              </a:rPr>
              <a:t>Realtiy</a:t>
            </a:r>
            <a:r>
              <a:rPr lang="en-US" altLang="en-US" sz="1000" dirty="0">
                <a:solidFill>
                  <a:schemeClr val="bg2"/>
                </a:solidFill>
              </a:rPr>
              <a:t> is that entre are heavily involved in all facets of their ventures, and they usually have an umber of balls in the air at the same time.  They are typically well-</a:t>
            </a:r>
            <a:r>
              <a:rPr lang="en-US" altLang="en-US" sz="1000" dirty="0" err="1">
                <a:solidFill>
                  <a:schemeClr val="bg2"/>
                </a:solidFill>
              </a:rPr>
              <a:t>organised</a:t>
            </a:r>
            <a:r>
              <a:rPr lang="en-US" altLang="en-US" sz="1000" dirty="0">
                <a:solidFill>
                  <a:schemeClr val="bg2"/>
                </a:solidFill>
              </a:rPr>
              <a:t> individuals.</a:t>
            </a:r>
          </a:p>
          <a:p>
            <a:pPr eaLnBrk="1" hangingPunct="1"/>
            <a:r>
              <a:rPr lang="en-US" altLang="en-US" sz="1000" b="1" dirty="0">
                <a:solidFill>
                  <a:schemeClr val="bg2"/>
                </a:solidFill>
              </a:rPr>
              <a:t>Most entrepreneurial initiatives fail – </a:t>
            </a:r>
            <a:r>
              <a:rPr lang="en-US" altLang="en-US" sz="1000" dirty="0">
                <a:solidFill>
                  <a:schemeClr val="bg2"/>
                </a:solidFill>
              </a:rPr>
              <a:t>It is true that </a:t>
            </a:r>
            <a:r>
              <a:rPr lang="en-US" altLang="en-US" sz="1000" dirty="0" err="1">
                <a:solidFill>
                  <a:schemeClr val="bg2"/>
                </a:solidFill>
              </a:rPr>
              <a:t>mnay</a:t>
            </a:r>
            <a:r>
              <a:rPr lang="en-US" altLang="en-US" sz="1000" dirty="0">
                <a:solidFill>
                  <a:schemeClr val="bg2"/>
                </a:solidFill>
              </a:rPr>
              <a:t> </a:t>
            </a:r>
            <a:r>
              <a:rPr lang="en-US" altLang="en-US" sz="1000" dirty="0" err="1">
                <a:solidFill>
                  <a:schemeClr val="bg2"/>
                </a:solidFill>
              </a:rPr>
              <a:t>entrp</a:t>
            </a:r>
            <a:r>
              <a:rPr lang="en-US" altLang="en-US" sz="1000" dirty="0">
                <a:solidFill>
                  <a:schemeClr val="bg2"/>
                </a:solidFill>
              </a:rPr>
              <a:t> suffer a number of failures before they are successful.  Failure can teach many lessons to those willing to learn and often leads to future </a:t>
            </a:r>
            <a:r>
              <a:rPr lang="en-US" altLang="en-US" sz="1000" dirty="0" err="1">
                <a:solidFill>
                  <a:schemeClr val="bg2"/>
                </a:solidFill>
              </a:rPr>
              <a:t>successes.The</a:t>
            </a:r>
            <a:r>
              <a:rPr lang="en-US" altLang="en-US" sz="1000" dirty="0">
                <a:solidFill>
                  <a:schemeClr val="bg2"/>
                </a:solidFill>
              </a:rPr>
              <a:t> 3M company invented Post-it notes using a glue that had not been </a:t>
            </a:r>
            <a:r>
              <a:rPr lang="en-US" altLang="en-US" sz="1000" dirty="0" err="1">
                <a:solidFill>
                  <a:schemeClr val="bg2"/>
                </a:solidFill>
              </a:rPr>
              <a:t>strog</a:t>
            </a:r>
            <a:r>
              <a:rPr lang="en-US" altLang="en-US" sz="1000" dirty="0">
                <a:solidFill>
                  <a:schemeClr val="bg2"/>
                </a:solidFill>
              </a:rPr>
              <a:t> enough for its intended use.</a:t>
            </a:r>
            <a:endParaRPr lang="en-US" altLang="en-US" sz="1000" b="1" dirty="0">
              <a:solidFill>
                <a:schemeClr val="bg2"/>
              </a:solidFill>
            </a:endParaRPr>
          </a:p>
          <a:p>
            <a:pPr eaLnBrk="1" hangingPunct="1"/>
            <a:r>
              <a:rPr lang="en-US" altLang="en-US" sz="1000" b="1" dirty="0">
                <a:solidFill>
                  <a:schemeClr val="bg2"/>
                </a:solidFill>
              </a:rPr>
              <a:t>Start a business and fail and you will never raise money again</a:t>
            </a:r>
          </a:p>
          <a:p>
            <a:pPr eaLnBrk="1" hangingPunct="1"/>
            <a:r>
              <a:rPr lang="en-US" altLang="en-US" sz="1000" b="1" dirty="0">
                <a:solidFill>
                  <a:schemeClr val="bg2"/>
                </a:solidFill>
              </a:rPr>
              <a:t>You need a lot of money to start a business – </a:t>
            </a:r>
            <a:r>
              <a:rPr lang="en-US" altLang="en-US" sz="1000" dirty="0">
                <a:solidFill>
                  <a:schemeClr val="bg2"/>
                </a:solidFill>
              </a:rPr>
              <a:t>Bootstrapping – Some research has determined that it is not specifically the amount of capital the </a:t>
            </a:r>
            <a:r>
              <a:rPr lang="en-US" altLang="en-US" sz="1000" dirty="0" err="1">
                <a:solidFill>
                  <a:schemeClr val="bg2"/>
                </a:solidFill>
              </a:rPr>
              <a:t>entrpeneur</a:t>
            </a:r>
            <a:r>
              <a:rPr lang="en-US" altLang="en-US" sz="1000" dirty="0">
                <a:solidFill>
                  <a:schemeClr val="bg2"/>
                </a:solidFill>
              </a:rPr>
              <a:t> </a:t>
            </a:r>
            <a:r>
              <a:rPr lang="en-US" altLang="en-US" sz="1000" dirty="0" err="1">
                <a:solidFill>
                  <a:schemeClr val="bg2"/>
                </a:solidFill>
              </a:rPr>
              <a:t>posesses</a:t>
            </a:r>
            <a:r>
              <a:rPr lang="en-US" altLang="en-US" sz="1000" dirty="0">
                <a:solidFill>
                  <a:schemeClr val="bg2"/>
                </a:solidFill>
              </a:rPr>
              <a:t> at startup that is important but rather how many resources (founding team, network of contacts, connections in the value </a:t>
            </a:r>
            <a:r>
              <a:rPr lang="en-US" altLang="en-US" sz="1000" dirty="0" err="1">
                <a:solidFill>
                  <a:schemeClr val="bg2"/>
                </a:solidFill>
              </a:rPr>
              <a:t>chane</a:t>
            </a:r>
            <a:r>
              <a:rPr lang="en-US" altLang="en-US" sz="1000" dirty="0">
                <a:solidFill>
                  <a:schemeClr val="bg2"/>
                </a:solidFill>
              </a:rPr>
              <a:t> and so forth) the </a:t>
            </a:r>
            <a:r>
              <a:rPr lang="en-US" altLang="en-US" sz="1000" dirty="0" err="1">
                <a:solidFill>
                  <a:schemeClr val="bg2"/>
                </a:solidFill>
              </a:rPr>
              <a:t>entrpeneurs</a:t>
            </a:r>
            <a:r>
              <a:rPr lang="en-US" altLang="en-US" sz="1000" dirty="0">
                <a:solidFill>
                  <a:schemeClr val="bg2"/>
                </a:solidFill>
              </a:rPr>
              <a:t> can </a:t>
            </a:r>
            <a:r>
              <a:rPr lang="en-US" altLang="en-US" sz="1000" dirty="0" err="1">
                <a:solidFill>
                  <a:schemeClr val="bg2"/>
                </a:solidFill>
              </a:rPr>
              <a:t>acess</a:t>
            </a:r>
            <a:r>
              <a:rPr lang="en-US" altLang="en-US" sz="1000" dirty="0">
                <a:solidFill>
                  <a:schemeClr val="bg2"/>
                </a:solidFill>
              </a:rPr>
              <a:t> and or control.</a:t>
            </a:r>
          </a:p>
          <a:p>
            <a:pPr eaLnBrk="1" hangingPunct="1"/>
            <a:r>
              <a:rPr lang="en-US" altLang="en-US" sz="1000" b="1" dirty="0">
                <a:solidFill>
                  <a:schemeClr val="bg2"/>
                </a:solidFill>
              </a:rPr>
              <a:t>E-myth ????</a:t>
            </a:r>
          </a:p>
          <a:p>
            <a:pPr eaLnBrk="1" hangingPunct="1"/>
            <a:endParaRPr lang="en-ZA"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4B02EE-96DF-4CF6-9FC7-653F1BECCECC}" type="slidenum">
              <a:rPr lang="en-US" altLang="en-US"/>
              <a:pPr/>
              <a:t>16</a:t>
            </a:fld>
            <a:endParaRPr lang="en-US" altLang="en-US"/>
          </a:p>
        </p:txBody>
      </p:sp>
    </p:spTree>
    <p:extLst>
      <p:ext uri="{BB962C8B-B14F-4D97-AF65-F5344CB8AC3E}">
        <p14:creationId xmlns:p14="http://schemas.microsoft.com/office/powerpoint/2010/main" val="3016872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0FB46FF-6D4D-4698-A1C8-A8484E142F18}" type="slidenum">
              <a:rPr lang="en-ZA" smtClean="0"/>
              <a:pPr eaLnBrk="1" hangingPunct="1"/>
              <a:t>19</a:t>
            </a:fld>
            <a:endParaRPr lang="en-ZA"/>
          </a:p>
        </p:txBody>
      </p:sp>
    </p:spTree>
    <p:extLst>
      <p:ext uri="{BB962C8B-B14F-4D97-AF65-F5344CB8AC3E}">
        <p14:creationId xmlns:p14="http://schemas.microsoft.com/office/powerpoint/2010/main" val="282853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xfrm>
            <a:off x="87313" y="4530725"/>
            <a:ext cx="6551612" cy="465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z="1000" b="1" dirty="0">
                <a:solidFill>
                  <a:schemeClr val="bg2"/>
                </a:solidFill>
              </a:rPr>
              <a:t>Entrepreneurs are born not made – </a:t>
            </a:r>
            <a:r>
              <a:rPr lang="en-US" altLang="en-US" sz="1000" dirty="0">
                <a:solidFill>
                  <a:schemeClr val="bg2"/>
                </a:solidFill>
              </a:rPr>
              <a:t>There is a lot about </a:t>
            </a:r>
            <a:r>
              <a:rPr lang="en-US" altLang="en-US" sz="1000" dirty="0" err="1">
                <a:solidFill>
                  <a:schemeClr val="bg2"/>
                </a:solidFill>
              </a:rPr>
              <a:t>entreprenuership</a:t>
            </a:r>
            <a:r>
              <a:rPr lang="en-US" altLang="en-US" sz="1000" dirty="0">
                <a:solidFill>
                  <a:schemeClr val="bg2"/>
                </a:solidFill>
              </a:rPr>
              <a:t> that can be taught, including certain skills and </a:t>
            </a:r>
            <a:r>
              <a:rPr lang="en-US" altLang="en-US" sz="1000" dirty="0" err="1">
                <a:solidFill>
                  <a:schemeClr val="bg2"/>
                </a:solidFill>
              </a:rPr>
              <a:t>behaviours</a:t>
            </a:r>
            <a:r>
              <a:rPr lang="en-US" altLang="en-US" sz="1000" dirty="0">
                <a:solidFill>
                  <a:schemeClr val="bg2"/>
                </a:solidFill>
              </a:rPr>
              <a:t>.  Entrepreneurship is a discipline and like any discipline it can be learned.</a:t>
            </a:r>
          </a:p>
          <a:p>
            <a:pPr eaLnBrk="1" hangingPunct="1"/>
            <a:r>
              <a:rPr lang="en-US" altLang="en-US" sz="1000" b="1" dirty="0">
                <a:solidFill>
                  <a:schemeClr val="bg2"/>
                </a:solidFill>
              </a:rPr>
              <a:t>It takes a great idea – </a:t>
            </a:r>
            <a:r>
              <a:rPr lang="en-US" altLang="en-US" sz="1000" dirty="0">
                <a:solidFill>
                  <a:schemeClr val="bg2"/>
                </a:solidFill>
              </a:rPr>
              <a:t>Most businesses that have been successful for at least 50 years did not start with a great idea.  They started with a great team who simply wanted to create and </a:t>
            </a:r>
            <a:r>
              <a:rPr lang="en-US" altLang="en-US" sz="1000" dirty="0" err="1">
                <a:solidFill>
                  <a:schemeClr val="bg2"/>
                </a:solidFill>
              </a:rPr>
              <a:t>ednuring</a:t>
            </a:r>
            <a:r>
              <a:rPr lang="en-US" altLang="en-US" sz="1000" dirty="0">
                <a:solidFill>
                  <a:schemeClr val="bg2"/>
                </a:solidFill>
              </a:rPr>
              <a:t> company.  Often it is not the idea, but the execution plan that makes the business a success.</a:t>
            </a:r>
            <a:endParaRPr lang="en-US" altLang="en-US" sz="1000" b="1" dirty="0">
              <a:solidFill>
                <a:schemeClr val="bg2"/>
              </a:solidFill>
            </a:endParaRPr>
          </a:p>
          <a:p>
            <a:pPr eaLnBrk="1" hangingPunct="1"/>
            <a:r>
              <a:rPr lang="en-US" altLang="en-US" sz="1000" b="1" dirty="0">
                <a:solidFill>
                  <a:schemeClr val="bg2"/>
                </a:solidFill>
              </a:rPr>
              <a:t>Entrepreneurs are always inventors – </a:t>
            </a:r>
            <a:r>
              <a:rPr lang="en-US" altLang="en-US" sz="1000" dirty="0">
                <a:solidFill>
                  <a:schemeClr val="bg2"/>
                </a:solidFill>
              </a:rPr>
              <a:t>While many inventors are also entrepreneurs, there are </a:t>
            </a:r>
            <a:r>
              <a:rPr lang="en-US" altLang="en-US" sz="1000" dirty="0" err="1">
                <a:solidFill>
                  <a:schemeClr val="bg2"/>
                </a:solidFill>
              </a:rPr>
              <a:t>numverous</a:t>
            </a:r>
            <a:r>
              <a:rPr lang="en-US" altLang="en-US" sz="1000" dirty="0">
                <a:solidFill>
                  <a:schemeClr val="bg2"/>
                </a:solidFill>
              </a:rPr>
              <a:t> </a:t>
            </a:r>
            <a:r>
              <a:rPr lang="en-US" altLang="en-US" sz="1000" dirty="0" err="1">
                <a:solidFill>
                  <a:schemeClr val="bg2"/>
                </a:solidFill>
              </a:rPr>
              <a:t>entrpeneurs</a:t>
            </a:r>
            <a:r>
              <a:rPr lang="en-US" altLang="en-US" sz="1000" dirty="0">
                <a:solidFill>
                  <a:schemeClr val="bg2"/>
                </a:solidFill>
              </a:rPr>
              <a:t> who pursue all sorts of innovative </a:t>
            </a:r>
            <a:r>
              <a:rPr lang="en-US" altLang="en-US" sz="1000" dirty="0" err="1">
                <a:solidFill>
                  <a:schemeClr val="bg2"/>
                </a:solidFill>
              </a:rPr>
              <a:t>acitity</a:t>
            </a:r>
            <a:r>
              <a:rPr lang="en-US" altLang="en-US" sz="1000" dirty="0">
                <a:solidFill>
                  <a:schemeClr val="bg2"/>
                </a:solidFill>
              </a:rPr>
              <a:t> beyond </a:t>
            </a:r>
            <a:r>
              <a:rPr lang="en-US" altLang="en-US" sz="1000" dirty="0" err="1">
                <a:solidFill>
                  <a:schemeClr val="bg2"/>
                </a:solidFill>
              </a:rPr>
              <a:t>forml</a:t>
            </a:r>
            <a:r>
              <a:rPr lang="en-US" altLang="en-US" sz="1000" dirty="0">
                <a:solidFill>
                  <a:schemeClr val="bg2"/>
                </a:solidFill>
              </a:rPr>
              <a:t> inventions e.g. Ray Kroc did not invent the fast-food franchise, but his innovative ideas made McDonald’s the </a:t>
            </a:r>
            <a:r>
              <a:rPr lang="en-US" altLang="en-US" sz="1000" dirty="0" err="1">
                <a:solidFill>
                  <a:schemeClr val="bg2"/>
                </a:solidFill>
              </a:rPr>
              <a:t>largetst</a:t>
            </a:r>
            <a:r>
              <a:rPr lang="en-US" altLang="en-US" sz="1000" dirty="0">
                <a:solidFill>
                  <a:schemeClr val="bg2"/>
                </a:solidFill>
              </a:rPr>
              <a:t> fast-food enterprise in the world.  Many innovations can be found in operating </a:t>
            </a:r>
            <a:r>
              <a:rPr lang="en-US" altLang="en-US" sz="1000" dirty="0" err="1">
                <a:solidFill>
                  <a:schemeClr val="bg2"/>
                </a:solidFill>
              </a:rPr>
              <a:t>prodecures</a:t>
            </a:r>
            <a:r>
              <a:rPr lang="en-US" altLang="en-US" sz="1000" dirty="0">
                <a:solidFill>
                  <a:schemeClr val="bg2"/>
                </a:solidFill>
              </a:rPr>
              <a:t>, pricing approach, packaging…….</a:t>
            </a:r>
          </a:p>
          <a:p>
            <a:pPr eaLnBrk="1" hangingPunct="1"/>
            <a:r>
              <a:rPr lang="en-US" altLang="en-US" sz="1000" b="1" dirty="0">
                <a:solidFill>
                  <a:schemeClr val="bg2"/>
                </a:solidFill>
              </a:rPr>
              <a:t>If an entrepreneur is talented, success with happen in a year or two</a:t>
            </a:r>
          </a:p>
          <a:p>
            <a:pPr eaLnBrk="1" hangingPunct="1"/>
            <a:r>
              <a:rPr lang="en-US" altLang="en-US" sz="1000" b="1" dirty="0">
                <a:solidFill>
                  <a:schemeClr val="bg2"/>
                </a:solidFill>
              </a:rPr>
              <a:t>Entrepreneurs are gamblers and extreme risk takers – </a:t>
            </a:r>
            <a:r>
              <a:rPr lang="en-US" altLang="en-US" sz="1000" dirty="0">
                <a:solidFill>
                  <a:schemeClr val="bg2"/>
                </a:solidFill>
              </a:rPr>
              <a:t>Risk I a </a:t>
            </a:r>
            <a:r>
              <a:rPr lang="en-US" altLang="en-US" sz="1000" dirty="0" err="1">
                <a:solidFill>
                  <a:schemeClr val="bg2"/>
                </a:solidFill>
              </a:rPr>
              <a:t>mjaor</a:t>
            </a:r>
            <a:r>
              <a:rPr lang="en-US" altLang="en-US" sz="1000" dirty="0">
                <a:solidFill>
                  <a:schemeClr val="bg2"/>
                </a:solidFill>
              </a:rPr>
              <a:t> </a:t>
            </a:r>
            <a:r>
              <a:rPr lang="en-US" altLang="en-US" sz="1000" dirty="0" err="1">
                <a:solidFill>
                  <a:schemeClr val="bg2"/>
                </a:solidFill>
              </a:rPr>
              <a:t>eleent</a:t>
            </a:r>
            <a:r>
              <a:rPr lang="en-US" altLang="en-US" sz="1000" dirty="0">
                <a:solidFill>
                  <a:schemeClr val="bg2"/>
                </a:solidFill>
              </a:rPr>
              <a:t> of the </a:t>
            </a:r>
            <a:r>
              <a:rPr lang="en-US" altLang="en-US" sz="1000" dirty="0" err="1">
                <a:solidFill>
                  <a:schemeClr val="bg2"/>
                </a:solidFill>
              </a:rPr>
              <a:t>entrepenerial</a:t>
            </a:r>
            <a:r>
              <a:rPr lang="en-US" altLang="en-US" sz="1000" dirty="0">
                <a:solidFill>
                  <a:schemeClr val="bg2"/>
                </a:solidFill>
              </a:rPr>
              <a:t> process.  While it may appear </a:t>
            </a:r>
            <a:r>
              <a:rPr lang="en-US" altLang="en-US" sz="1000" dirty="0" err="1">
                <a:solidFill>
                  <a:schemeClr val="bg2"/>
                </a:solidFill>
              </a:rPr>
              <a:t>tha</a:t>
            </a:r>
            <a:r>
              <a:rPr lang="en-US" altLang="en-US" sz="1000" dirty="0">
                <a:solidFill>
                  <a:schemeClr val="bg2"/>
                </a:solidFill>
              </a:rPr>
              <a:t> an </a:t>
            </a:r>
            <a:r>
              <a:rPr lang="en-US" altLang="en-US" sz="1000" dirty="0" err="1">
                <a:solidFill>
                  <a:schemeClr val="bg2"/>
                </a:solidFill>
              </a:rPr>
              <a:t>entr</a:t>
            </a:r>
            <a:r>
              <a:rPr lang="en-US" altLang="en-US" sz="1000" dirty="0">
                <a:solidFill>
                  <a:schemeClr val="bg2"/>
                </a:solidFill>
              </a:rPr>
              <a:t> is gambling on a </a:t>
            </a:r>
            <a:r>
              <a:rPr lang="en-US" altLang="en-US" sz="1000" dirty="0" err="1">
                <a:solidFill>
                  <a:schemeClr val="bg2"/>
                </a:solidFill>
              </a:rPr>
              <a:t>wildchance</a:t>
            </a:r>
            <a:r>
              <a:rPr lang="en-US" altLang="en-US" sz="1000" dirty="0">
                <a:solidFill>
                  <a:schemeClr val="bg2"/>
                </a:solidFill>
              </a:rPr>
              <a:t>, the fact is that the </a:t>
            </a:r>
            <a:r>
              <a:rPr lang="en-US" altLang="en-US" sz="1000" dirty="0" err="1">
                <a:solidFill>
                  <a:schemeClr val="bg2"/>
                </a:solidFill>
              </a:rPr>
              <a:t>ent</a:t>
            </a:r>
            <a:r>
              <a:rPr lang="en-US" altLang="en-US" sz="1000" dirty="0">
                <a:solidFill>
                  <a:schemeClr val="bg2"/>
                </a:solidFill>
              </a:rPr>
              <a:t> is usually working on a moderate or calculated risk.</a:t>
            </a:r>
          </a:p>
          <a:p>
            <a:pPr eaLnBrk="1" hangingPunct="1"/>
            <a:r>
              <a:rPr lang="en-US" altLang="en-US" sz="1000" b="1" dirty="0">
                <a:solidFill>
                  <a:schemeClr val="bg2"/>
                </a:solidFill>
              </a:rPr>
              <a:t>A business plan is required for success – </a:t>
            </a:r>
            <a:r>
              <a:rPr lang="en-US" altLang="en-US" sz="1000" dirty="0">
                <a:solidFill>
                  <a:schemeClr val="bg2"/>
                </a:solidFill>
              </a:rPr>
              <a:t>Researchers do not agree on the relationship between a completed business plan and new venture success.  Some believe that a plan takes time away from more valuable activities.  Others argue that a plan facilitate resource </a:t>
            </a:r>
            <a:r>
              <a:rPr lang="en-US" altLang="en-US" sz="1000" dirty="0" err="1">
                <a:solidFill>
                  <a:schemeClr val="bg2"/>
                </a:solidFill>
              </a:rPr>
              <a:t>acquitison</a:t>
            </a:r>
            <a:r>
              <a:rPr lang="en-US" altLang="en-US" sz="1000" dirty="0">
                <a:solidFill>
                  <a:schemeClr val="bg2"/>
                </a:solidFill>
              </a:rPr>
              <a:t> and </a:t>
            </a:r>
            <a:r>
              <a:rPr lang="en-US" altLang="en-US" sz="1000" dirty="0" err="1">
                <a:solidFill>
                  <a:schemeClr val="bg2"/>
                </a:solidFill>
              </a:rPr>
              <a:t>managmenet</a:t>
            </a:r>
            <a:r>
              <a:rPr lang="en-US" altLang="en-US" sz="1000" dirty="0">
                <a:solidFill>
                  <a:schemeClr val="bg2"/>
                </a:solidFill>
              </a:rPr>
              <a:t>, making goals more </a:t>
            </a:r>
            <a:r>
              <a:rPr lang="en-US" altLang="en-US" sz="1000" dirty="0" err="1">
                <a:solidFill>
                  <a:schemeClr val="bg2"/>
                </a:solidFill>
              </a:rPr>
              <a:t>achieveable</a:t>
            </a:r>
            <a:r>
              <a:rPr lang="en-US" altLang="en-US" sz="1000" dirty="0">
                <a:solidFill>
                  <a:schemeClr val="bg2"/>
                </a:solidFill>
              </a:rPr>
              <a:t>.  </a:t>
            </a:r>
          </a:p>
          <a:p>
            <a:pPr eaLnBrk="1" hangingPunct="1"/>
            <a:r>
              <a:rPr lang="en-US" altLang="en-US" sz="1000" b="1" dirty="0">
                <a:solidFill>
                  <a:schemeClr val="bg2"/>
                </a:solidFill>
              </a:rPr>
              <a:t>Anyone can start a business – </a:t>
            </a:r>
            <a:r>
              <a:rPr lang="en-US" altLang="en-US" sz="1000" dirty="0">
                <a:solidFill>
                  <a:schemeClr val="bg2"/>
                </a:solidFill>
              </a:rPr>
              <a:t>Anyone can start – very few can let a business grow, </a:t>
            </a:r>
            <a:r>
              <a:rPr lang="en-US" altLang="en-US" sz="1000" dirty="0" err="1">
                <a:solidFill>
                  <a:schemeClr val="bg2"/>
                </a:solidFill>
              </a:rPr>
              <a:t>survice</a:t>
            </a:r>
            <a:r>
              <a:rPr lang="en-US" altLang="en-US" sz="1000" dirty="0">
                <a:solidFill>
                  <a:schemeClr val="bg2"/>
                </a:solidFill>
              </a:rPr>
              <a:t> and prosper.</a:t>
            </a:r>
          </a:p>
          <a:p>
            <a:pPr eaLnBrk="1" hangingPunct="1"/>
            <a:r>
              <a:rPr lang="en-US" altLang="en-US" sz="1000" b="1" dirty="0">
                <a:solidFill>
                  <a:schemeClr val="bg2"/>
                </a:solidFill>
              </a:rPr>
              <a:t>Entrepreneurs should be young and energetic – </a:t>
            </a:r>
            <a:r>
              <a:rPr lang="en-US" altLang="en-US" sz="1000" dirty="0">
                <a:solidFill>
                  <a:schemeClr val="bg2"/>
                </a:solidFill>
              </a:rPr>
              <a:t>Ray Kroc started McDonalds at age 52; Average age often 39</a:t>
            </a:r>
          </a:p>
          <a:p>
            <a:pPr eaLnBrk="1" hangingPunct="1"/>
            <a:r>
              <a:rPr lang="en-US" altLang="en-US" sz="1000" b="1" dirty="0">
                <a:solidFill>
                  <a:schemeClr val="bg2"/>
                </a:solidFill>
              </a:rPr>
              <a:t>Entrepreneurs are motivated solely by the quest for the almighty rand/euro/dollar (All entrepreneurs need is money) – </a:t>
            </a:r>
            <a:r>
              <a:rPr lang="en-US" altLang="en-US" sz="1000" dirty="0">
                <a:solidFill>
                  <a:schemeClr val="bg2"/>
                </a:solidFill>
              </a:rPr>
              <a:t>Mostly need for independence and to start something new. They are secondarily motivated by </a:t>
            </a:r>
            <a:r>
              <a:rPr lang="en-US" altLang="en-US" sz="1000" dirty="0" err="1">
                <a:solidFill>
                  <a:schemeClr val="bg2"/>
                </a:solidFill>
              </a:rPr>
              <a:t>estrincis</a:t>
            </a:r>
            <a:r>
              <a:rPr lang="en-US" altLang="en-US" sz="1000" dirty="0">
                <a:solidFill>
                  <a:schemeClr val="bg2"/>
                </a:solidFill>
              </a:rPr>
              <a:t> rewards such as the financial performance of the venture.</a:t>
            </a:r>
          </a:p>
          <a:p>
            <a:pPr eaLnBrk="1" hangingPunct="1"/>
            <a:r>
              <a:rPr lang="en-US" altLang="en-US" sz="1000" b="1" dirty="0">
                <a:solidFill>
                  <a:schemeClr val="bg2"/>
                </a:solidFill>
              </a:rPr>
              <a:t>All entrepreneurs need is luck – </a:t>
            </a:r>
            <a:r>
              <a:rPr lang="en-US" altLang="en-US" sz="1000" dirty="0">
                <a:solidFill>
                  <a:schemeClr val="bg2"/>
                </a:solidFill>
              </a:rPr>
              <a:t>Being at the right place and right time always and advantage.  But luck happens when preparation meets opportunity.  What appears to be luck is really </a:t>
            </a:r>
            <a:r>
              <a:rPr lang="en-US" altLang="en-US" sz="1000" dirty="0" err="1">
                <a:solidFill>
                  <a:schemeClr val="bg2"/>
                </a:solidFill>
              </a:rPr>
              <a:t>prepartion</a:t>
            </a:r>
            <a:r>
              <a:rPr lang="en-US" altLang="en-US" sz="1000" dirty="0">
                <a:solidFill>
                  <a:schemeClr val="bg2"/>
                </a:solidFill>
              </a:rPr>
              <a:t>, determination, desire, knowledge…….</a:t>
            </a:r>
            <a:endParaRPr lang="en-US" altLang="en-US" sz="1000" b="1" dirty="0">
              <a:solidFill>
                <a:schemeClr val="bg2"/>
              </a:solidFill>
            </a:endParaRPr>
          </a:p>
          <a:p>
            <a:pPr eaLnBrk="1" hangingPunct="1"/>
            <a:r>
              <a:rPr lang="en-US" altLang="en-US" sz="1000" b="1" dirty="0">
                <a:solidFill>
                  <a:schemeClr val="bg2"/>
                </a:solidFill>
              </a:rPr>
              <a:t>Entrepreneurship is unstructured and chaotic – </a:t>
            </a:r>
            <a:r>
              <a:rPr lang="en-US" altLang="en-US" sz="1000" dirty="0">
                <a:solidFill>
                  <a:schemeClr val="bg2"/>
                </a:solidFill>
              </a:rPr>
              <a:t>Tendency to think of entrepreneurs as gunslingers -  people who shoot from the hip and ask questions later.  </a:t>
            </a:r>
            <a:r>
              <a:rPr lang="en-US" altLang="en-US" sz="1000" dirty="0" err="1">
                <a:solidFill>
                  <a:schemeClr val="bg2"/>
                </a:solidFill>
              </a:rPr>
              <a:t>Realtiy</a:t>
            </a:r>
            <a:r>
              <a:rPr lang="en-US" altLang="en-US" sz="1000" dirty="0">
                <a:solidFill>
                  <a:schemeClr val="bg2"/>
                </a:solidFill>
              </a:rPr>
              <a:t> is that entre are heavily involved in all facets of their ventures, and they usually have an umber of balls in the air at the same time.  They are typically well-</a:t>
            </a:r>
            <a:r>
              <a:rPr lang="en-US" altLang="en-US" sz="1000" dirty="0" err="1">
                <a:solidFill>
                  <a:schemeClr val="bg2"/>
                </a:solidFill>
              </a:rPr>
              <a:t>organised</a:t>
            </a:r>
            <a:r>
              <a:rPr lang="en-US" altLang="en-US" sz="1000" dirty="0">
                <a:solidFill>
                  <a:schemeClr val="bg2"/>
                </a:solidFill>
              </a:rPr>
              <a:t> individuals.</a:t>
            </a:r>
          </a:p>
          <a:p>
            <a:pPr eaLnBrk="1" hangingPunct="1"/>
            <a:r>
              <a:rPr lang="en-US" altLang="en-US" sz="1000" b="1" dirty="0">
                <a:solidFill>
                  <a:schemeClr val="bg2"/>
                </a:solidFill>
              </a:rPr>
              <a:t>Most entrepreneurial initiatives fail – </a:t>
            </a:r>
            <a:r>
              <a:rPr lang="en-US" altLang="en-US" sz="1000" dirty="0">
                <a:solidFill>
                  <a:schemeClr val="bg2"/>
                </a:solidFill>
              </a:rPr>
              <a:t>It is true that </a:t>
            </a:r>
            <a:r>
              <a:rPr lang="en-US" altLang="en-US" sz="1000" dirty="0" err="1">
                <a:solidFill>
                  <a:schemeClr val="bg2"/>
                </a:solidFill>
              </a:rPr>
              <a:t>mnay</a:t>
            </a:r>
            <a:r>
              <a:rPr lang="en-US" altLang="en-US" sz="1000" dirty="0">
                <a:solidFill>
                  <a:schemeClr val="bg2"/>
                </a:solidFill>
              </a:rPr>
              <a:t> </a:t>
            </a:r>
            <a:r>
              <a:rPr lang="en-US" altLang="en-US" sz="1000" dirty="0" err="1">
                <a:solidFill>
                  <a:schemeClr val="bg2"/>
                </a:solidFill>
              </a:rPr>
              <a:t>entrp</a:t>
            </a:r>
            <a:r>
              <a:rPr lang="en-US" altLang="en-US" sz="1000" dirty="0">
                <a:solidFill>
                  <a:schemeClr val="bg2"/>
                </a:solidFill>
              </a:rPr>
              <a:t> suffer a number of failures before they are successful.  Failure can teach many lessons to those willing to learn and often leads to future </a:t>
            </a:r>
            <a:r>
              <a:rPr lang="en-US" altLang="en-US" sz="1000" dirty="0" err="1">
                <a:solidFill>
                  <a:schemeClr val="bg2"/>
                </a:solidFill>
              </a:rPr>
              <a:t>successes.The</a:t>
            </a:r>
            <a:r>
              <a:rPr lang="en-US" altLang="en-US" sz="1000" dirty="0">
                <a:solidFill>
                  <a:schemeClr val="bg2"/>
                </a:solidFill>
              </a:rPr>
              <a:t> 3M company invented Post-it notes using a glue that had not been </a:t>
            </a:r>
            <a:r>
              <a:rPr lang="en-US" altLang="en-US" sz="1000" dirty="0" err="1">
                <a:solidFill>
                  <a:schemeClr val="bg2"/>
                </a:solidFill>
              </a:rPr>
              <a:t>strog</a:t>
            </a:r>
            <a:r>
              <a:rPr lang="en-US" altLang="en-US" sz="1000" dirty="0">
                <a:solidFill>
                  <a:schemeClr val="bg2"/>
                </a:solidFill>
              </a:rPr>
              <a:t> enough for its intended use.</a:t>
            </a:r>
            <a:endParaRPr lang="en-US" altLang="en-US" sz="1000" b="1" dirty="0">
              <a:solidFill>
                <a:schemeClr val="bg2"/>
              </a:solidFill>
            </a:endParaRPr>
          </a:p>
          <a:p>
            <a:pPr eaLnBrk="1" hangingPunct="1"/>
            <a:r>
              <a:rPr lang="en-US" altLang="en-US" sz="1000" b="1" dirty="0">
                <a:solidFill>
                  <a:schemeClr val="bg2"/>
                </a:solidFill>
              </a:rPr>
              <a:t>Start a business and fail and you will never raise money again</a:t>
            </a:r>
          </a:p>
          <a:p>
            <a:pPr eaLnBrk="1" hangingPunct="1"/>
            <a:r>
              <a:rPr lang="en-US" altLang="en-US" sz="1000" b="1" dirty="0">
                <a:solidFill>
                  <a:schemeClr val="bg2"/>
                </a:solidFill>
              </a:rPr>
              <a:t>You need a lot of money to start a business – </a:t>
            </a:r>
            <a:r>
              <a:rPr lang="en-US" altLang="en-US" sz="1000" dirty="0">
                <a:solidFill>
                  <a:schemeClr val="bg2"/>
                </a:solidFill>
              </a:rPr>
              <a:t>Bootstrapping – Some research has determined that it is not specifically the amount of capital the </a:t>
            </a:r>
            <a:r>
              <a:rPr lang="en-US" altLang="en-US" sz="1000" dirty="0" err="1">
                <a:solidFill>
                  <a:schemeClr val="bg2"/>
                </a:solidFill>
              </a:rPr>
              <a:t>entrpeneur</a:t>
            </a:r>
            <a:r>
              <a:rPr lang="en-US" altLang="en-US" sz="1000" dirty="0">
                <a:solidFill>
                  <a:schemeClr val="bg2"/>
                </a:solidFill>
              </a:rPr>
              <a:t> </a:t>
            </a:r>
            <a:r>
              <a:rPr lang="en-US" altLang="en-US" sz="1000" dirty="0" err="1">
                <a:solidFill>
                  <a:schemeClr val="bg2"/>
                </a:solidFill>
              </a:rPr>
              <a:t>posesses</a:t>
            </a:r>
            <a:r>
              <a:rPr lang="en-US" altLang="en-US" sz="1000" dirty="0">
                <a:solidFill>
                  <a:schemeClr val="bg2"/>
                </a:solidFill>
              </a:rPr>
              <a:t> at startup that is important but rather how many resources (founding team, network of contacts, connections in the value </a:t>
            </a:r>
            <a:r>
              <a:rPr lang="en-US" altLang="en-US" sz="1000" dirty="0" err="1">
                <a:solidFill>
                  <a:schemeClr val="bg2"/>
                </a:solidFill>
              </a:rPr>
              <a:t>chane</a:t>
            </a:r>
            <a:r>
              <a:rPr lang="en-US" altLang="en-US" sz="1000" dirty="0">
                <a:solidFill>
                  <a:schemeClr val="bg2"/>
                </a:solidFill>
              </a:rPr>
              <a:t> and so forth) the </a:t>
            </a:r>
            <a:r>
              <a:rPr lang="en-US" altLang="en-US" sz="1000" dirty="0" err="1">
                <a:solidFill>
                  <a:schemeClr val="bg2"/>
                </a:solidFill>
              </a:rPr>
              <a:t>entrpeneurs</a:t>
            </a:r>
            <a:r>
              <a:rPr lang="en-US" altLang="en-US" sz="1000" dirty="0">
                <a:solidFill>
                  <a:schemeClr val="bg2"/>
                </a:solidFill>
              </a:rPr>
              <a:t> can </a:t>
            </a:r>
            <a:r>
              <a:rPr lang="en-US" altLang="en-US" sz="1000" dirty="0" err="1">
                <a:solidFill>
                  <a:schemeClr val="bg2"/>
                </a:solidFill>
              </a:rPr>
              <a:t>acess</a:t>
            </a:r>
            <a:r>
              <a:rPr lang="en-US" altLang="en-US" sz="1000" dirty="0">
                <a:solidFill>
                  <a:schemeClr val="bg2"/>
                </a:solidFill>
              </a:rPr>
              <a:t> and or control.</a:t>
            </a:r>
          </a:p>
          <a:p>
            <a:pPr eaLnBrk="1" hangingPunct="1"/>
            <a:r>
              <a:rPr lang="en-US" altLang="en-US" sz="1000" b="1" dirty="0">
                <a:solidFill>
                  <a:schemeClr val="bg2"/>
                </a:solidFill>
              </a:rPr>
              <a:t>E-myth ????</a:t>
            </a:r>
          </a:p>
          <a:p>
            <a:pPr eaLnBrk="1" hangingPunct="1"/>
            <a:endParaRPr lang="en-ZA"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E54B02EE-96DF-4CF6-9FC7-653F1BECCECC}" type="slidenum">
              <a:rPr lang="en-US" altLang="en-US"/>
              <a:pPr/>
              <a:t>26</a:t>
            </a:fld>
            <a:endParaRPr lang="en-US" altLang="en-US"/>
          </a:p>
        </p:txBody>
      </p:sp>
    </p:spTree>
    <p:extLst>
      <p:ext uri="{BB962C8B-B14F-4D97-AF65-F5344CB8AC3E}">
        <p14:creationId xmlns:p14="http://schemas.microsoft.com/office/powerpoint/2010/main" val="316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E4D1D2E-1E92-489C-B8A9-C6D46722EF96}" type="slidenum">
              <a:rPr lang="en-ZA" smtClean="0"/>
              <a:pPr eaLnBrk="1" hangingPunct="1"/>
              <a:t>58</a:t>
            </a:fld>
            <a:endParaRPr lang="en-ZA"/>
          </a:p>
        </p:txBody>
      </p:sp>
    </p:spTree>
    <p:extLst>
      <p:ext uri="{BB962C8B-B14F-4D97-AF65-F5344CB8AC3E}">
        <p14:creationId xmlns:p14="http://schemas.microsoft.com/office/powerpoint/2010/main" val="24321535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D1E8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9698" name="Rectangle 2"/>
          <p:cNvSpPr>
            <a:spLocks noGrp="1" noChangeArrowheads="1"/>
          </p:cNvSpPr>
          <p:nvPr>
            <p:ph type="ctrTitle"/>
          </p:nvPr>
        </p:nvSpPr>
        <p:spPr>
          <a:xfrm>
            <a:off x="360000" y="1080000"/>
            <a:ext cx="5400000" cy="1079500"/>
          </a:xfrm>
        </p:spPr>
        <p:txBody>
          <a:bodyPr/>
          <a:lstStyle>
            <a:lvl1pPr algn="l">
              <a:defRPr sz="3200">
                <a:solidFill>
                  <a:schemeClr val="tx1"/>
                </a:solidFill>
              </a:defRPr>
            </a:lvl1pPr>
          </a:lstStyle>
          <a:p>
            <a:r>
              <a:rPr lang="en-US"/>
              <a:t>Click to edit Master title style</a:t>
            </a:r>
            <a:endParaRPr lang="en-ZA" dirty="0"/>
          </a:p>
        </p:txBody>
      </p:sp>
      <p:sp>
        <p:nvSpPr>
          <p:cNvPr id="29699" name="Rectangle 3"/>
          <p:cNvSpPr>
            <a:spLocks noGrp="1" noChangeArrowheads="1"/>
          </p:cNvSpPr>
          <p:nvPr>
            <p:ph type="subTitle" idx="1"/>
          </p:nvPr>
        </p:nvSpPr>
        <p:spPr>
          <a:xfrm>
            <a:off x="360000" y="2520000"/>
            <a:ext cx="6120000" cy="792162"/>
          </a:xfrm>
        </p:spPr>
        <p:txBody>
          <a:bodyPr/>
          <a:lstStyle>
            <a:lvl1pPr marL="0" indent="0" algn="r">
              <a:buFontTx/>
              <a:buNone/>
              <a:defRPr baseline="0">
                <a:solidFill>
                  <a:schemeClr val="tx1"/>
                </a:solidFill>
                <a:latin typeface="Arial" charset="0"/>
              </a:defRPr>
            </a:lvl1pPr>
          </a:lstStyle>
          <a:p>
            <a:r>
              <a:rPr lang="en-US"/>
              <a:t>Click to edit Master subtitle style</a:t>
            </a:r>
            <a:endParaRPr lang="en-ZA" dirty="0"/>
          </a:p>
        </p:txBody>
      </p:sp>
    </p:spTree>
    <p:extLst>
      <p:ext uri="{BB962C8B-B14F-4D97-AF65-F5344CB8AC3E}">
        <p14:creationId xmlns:p14="http://schemas.microsoft.com/office/powerpoint/2010/main" val="376637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D1E8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Rectangle 7"/>
          <p:cNvSpPr>
            <a:spLocks noGrp="1" noChangeArrowheads="1"/>
          </p:cNvSpPr>
          <p:nvPr>
            <p:ph type="sldNum" sz="quarter" idx="10"/>
          </p:nvPr>
        </p:nvSpPr>
        <p:spPr>
          <a:xfrm>
            <a:off x="467544" y="6237312"/>
            <a:ext cx="863600" cy="323850"/>
          </a:xfrm>
          <a:ln/>
        </p:spPr>
        <p:txBody>
          <a:bodyPr/>
          <a:lstStyle>
            <a:lvl1pPr>
              <a:defRPr/>
            </a:lvl1pPr>
          </a:lstStyle>
          <a:p>
            <a:pPr>
              <a:defRPr/>
            </a:pPr>
            <a:fld id="{5ABAC0DC-B671-4C4E-80D0-514AC39672FD}" type="slidenum">
              <a:rPr lang="en-ZA" altLang="en-US"/>
              <a:pPr>
                <a:defRPr/>
              </a:pPr>
              <a:t>‹#›</a:t>
            </a:fld>
            <a:endParaRPr lang="en-ZA" altLang="en-US"/>
          </a:p>
        </p:txBody>
      </p:sp>
      <p:pic>
        <p:nvPicPr>
          <p:cNvPr id="1026" name="Picture 2" descr="C:\Users\10193502\Desktop\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7864" y="6021288"/>
            <a:ext cx="5400600" cy="64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27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dirty="0"/>
          </a:p>
        </p:txBody>
      </p:sp>
      <p:sp>
        <p:nvSpPr>
          <p:cNvPr id="3" name="Content Placeholder 2"/>
          <p:cNvSpPr>
            <a:spLocks noGrp="1"/>
          </p:cNvSpPr>
          <p:nvPr>
            <p:ph sz="half" idx="1"/>
          </p:nvPr>
        </p:nvSpPr>
        <p:spPr>
          <a:xfrm>
            <a:off x="466725" y="1042988"/>
            <a:ext cx="4038600" cy="489426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Content Placeholder 3"/>
          <p:cNvSpPr>
            <a:spLocks noGrp="1"/>
          </p:cNvSpPr>
          <p:nvPr>
            <p:ph sz="half" idx="2"/>
          </p:nvPr>
        </p:nvSpPr>
        <p:spPr>
          <a:xfrm>
            <a:off x="4657725" y="1042988"/>
            <a:ext cx="4038600" cy="489426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BE4AF893-AE80-4DF9-84F3-76A7EDF6FD9B}" type="slidenum">
              <a:rPr lang="en-ZA" altLang="en-US"/>
              <a:pPr>
                <a:defRPr/>
              </a:pPr>
              <a:t>‹#›</a:t>
            </a:fld>
            <a:endParaRPr lang="en-ZA" altLang="en-US"/>
          </a:p>
        </p:txBody>
      </p:sp>
    </p:spTree>
    <p:extLst>
      <p:ext uri="{BB962C8B-B14F-4D97-AF65-F5344CB8AC3E}">
        <p14:creationId xmlns:p14="http://schemas.microsoft.com/office/powerpoint/2010/main" val="168690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Rectangle 7"/>
          <p:cNvSpPr>
            <a:spLocks noGrp="1" noChangeArrowheads="1"/>
          </p:cNvSpPr>
          <p:nvPr>
            <p:ph type="sldNum" sz="quarter" idx="10"/>
          </p:nvPr>
        </p:nvSpPr>
        <p:spPr>
          <a:ln/>
        </p:spPr>
        <p:txBody>
          <a:bodyPr/>
          <a:lstStyle>
            <a:lvl1pPr>
              <a:defRPr/>
            </a:lvl1pPr>
          </a:lstStyle>
          <a:p>
            <a:pPr>
              <a:defRPr/>
            </a:pPr>
            <a:fld id="{FC5CEB35-9413-4A8D-A985-D6EABF65A240}" type="slidenum">
              <a:rPr lang="en-ZA" altLang="en-US"/>
              <a:pPr>
                <a:defRPr/>
              </a:pPr>
              <a:t>‹#›</a:t>
            </a:fld>
            <a:endParaRPr lang="en-ZA" altLang="en-US"/>
          </a:p>
        </p:txBody>
      </p:sp>
    </p:spTree>
    <p:extLst>
      <p:ext uri="{BB962C8B-B14F-4D97-AF65-F5344CB8AC3E}">
        <p14:creationId xmlns:p14="http://schemas.microsoft.com/office/powerpoint/2010/main" val="281505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D1E8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7"/>
          <p:cNvSpPr>
            <a:spLocks noGrp="1" noChangeArrowheads="1"/>
          </p:cNvSpPr>
          <p:nvPr>
            <p:ph type="sldNum" sz="quarter" idx="10"/>
          </p:nvPr>
        </p:nvSpPr>
        <p:spPr>
          <a:ln/>
        </p:spPr>
        <p:txBody>
          <a:bodyPr/>
          <a:lstStyle>
            <a:lvl1pPr>
              <a:defRPr/>
            </a:lvl1pPr>
          </a:lstStyle>
          <a:p>
            <a:pPr>
              <a:defRPr/>
            </a:pPr>
            <a:fld id="{ABF9D1D5-0FC3-41E1-9669-803252E16B1E}" type="slidenum">
              <a:rPr lang="en-ZA" altLang="en-US"/>
              <a:pPr>
                <a:defRPr/>
              </a:pPr>
              <a:t>‹#›</a:t>
            </a:fld>
            <a:endParaRPr lang="en-ZA" altLang="en-US"/>
          </a:p>
        </p:txBody>
      </p:sp>
      <p:pic>
        <p:nvPicPr>
          <p:cNvPr id="3" name="Picture 2" descr="C:\Users\10193502\Desktop\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7864" y="6021288"/>
            <a:ext cx="5400600" cy="64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769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044000"/>
            <a:ext cx="5111750" cy="4896000"/>
          </a:xfrm>
        </p:spPr>
        <p:txBody>
          <a:bodyPr/>
          <a:lstStyle>
            <a:lvl1pPr>
              <a:defRPr sz="20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Text Placeholder 3"/>
          <p:cNvSpPr>
            <a:spLocks noGrp="1"/>
          </p:cNvSpPr>
          <p:nvPr>
            <p:ph type="body" sz="half" idx="2"/>
          </p:nvPr>
        </p:nvSpPr>
        <p:spPr>
          <a:xfrm>
            <a:off x="468000" y="1044000"/>
            <a:ext cx="3008313" cy="489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itle 1"/>
          <p:cNvSpPr>
            <a:spLocks noGrp="1"/>
          </p:cNvSpPr>
          <p:nvPr>
            <p:ph type="title"/>
          </p:nvPr>
        </p:nvSpPr>
        <p:spPr>
          <a:xfrm>
            <a:off x="468313" y="188913"/>
            <a:ext cx="8229600" cy="576262"/>
          </a:xfrm>
        </p:spPr>
        <p:txBody>
          <a:bodyPr/>
          <a:lstStyle/>
          <a:p>
            <a:r>
              <a:rPr lang="en-US"/>
              <a:t>Click to edit Master title style</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F23E5086-93AF-4B3B-BDA5-763B26BFE937}" type="slidenum">
              <a:rPr lang="en-ZA" altLang="en-US"/>
              <a:pPr>
                <a:defRPr/>
              </a:pPr>
              <a:t>‹#›</a:t>
            </a:fld>
            <a:endParaRPr lang="en-ZA" altLang="en-US"/>
          </a:p>
        </p:txBody>
      </p:sp>
    </p:spTree>
    <p:extLst>
      <p:ext uri="{BB962C8B-B14F-4D97-AF65-F5344CB8AC3E}">
        <p14:creationId xmlns:p14="http://schemas.microsoft.com/office/powerpoint/2010/main" val="361028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28000" y="1080000"/>
            <a:ext cx="5400000" cy="396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ZA" noProof="0" dirty="0"/>
          </a:p>
        </p:txBody>
      </p:sp>
      <p:sp>
        <p:nvSpPr>
          <p:cNvPr id="4" name="Text Placeholder 3"/>
          <p:cNvSpPr>
            <a:spLocks noGrp="1"/>
          </p:cNvSpPr>
          <p:nvPr>
            <p:ph type="body" sz="half" idx="2"/>
          </p:nvPr>
        </p:nvSpPr>
        <p:spPr>
          <a:xfrm>
            <a:off x="1728000" y="5148000"/>
            <a:ext cx="5400000" cy="72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Title 1"/>
          <p:cNvSpPr>
            <a:spLocks noGrp="1"/>
          </p:cNvSpPr>
          <p:nvPr>
            <p:ph type="title"/>
          </p:nvPr>
        </p:nvSpPr>
        <p:spPr>
          <a:xfrm>
            <a:off x="468313" y="188913"/>
            <a:ext cx="8229600" cy="576262"/>
          </a:xfrm>
        </p:spPr>
        <p:txBody>
          <a:bodyPr/>
          <a:lstStyle/>
          <a:p>
            <a:r>
              <a:rPr lang="en-US"/>
              <a:t>Click to edit Master title style</a:t>
            </a:r>
            <a:endParaRPr lang="en-ZA" dirty="0"/>
          </a:p>
        </p:txBody>
      </p:sp>
      <p:sp>
        <p:nvSpPr>
          <p:cNvPr id="5" name="Rectangle 7"/>
          <p:cNvSpPr>
            <a:spLocks noGrp="1" noChangeArrowheads="1"/>
          </p:cNvSpPr>
          <p:nvPr>
            <p:ph type="sldNum" sz="quarter" idx="10"/>
          </p:nvPr>
        </p:nvSpPr>
        <p:spPr>
          <a:ln/>
        </p:spPr>
        <p:txBody>
          <a:bodyPr/>
          <a:lstStyle>
            <a:lvl1pPr>
              <a:defRPr/>
            </a:lvl1pPr>
          </a:lstStyle>
          <a:p>
            <a:pPr>
              <a:defRPr/>
            </a:pPr>
            <a:fld id="{1684059F-98C3-4D1F-9020-8BD0C88761CE}" type="slidenum">
              <a:rPr lang="en-ZA" altLang="en-US"/>
              <a:pPr>
                <a:defRPr/>
              </a:pPr>
              <a:t>‹#›</a:t>
            </a:fld>
            <a:endParaRPr lang="en-ZA" altLang="en-US"/>
          </a:p>
        </p:txBody>
      </p:sp>
      <p:pic>
        <p:nvPicPr>
          <p:cNvPr id="7" name="Picture 2" descr="C:\Users\10193502\Desktop\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47864" y="6021288"/>
            <a:ext cx="5400600" cy="64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33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88913"/>
            <a:ext cx="8229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ZA" altLang="en-US"/>
          </a:p>
        </p:txBody>
      </p:sp>
      <p:sp>
        <p:nvSpPr>
          <p:cNvPr id="1027" name="Rectangle 3"/>
          <p:cNvSpPr>
            <a:spLocks noGrp="1" noChangeArrowheads="1"/>
          </p:cNvSpPr>
          <p:nvPr>
            <p:ph type="body" idx="1"/>
          </p:nvPr>
        </p:nvSpPr>
        <p:spPr bwMode="auto">
          <a:xfrm>
            <a:off x="466725" y="1042988"/>
            <a:ext cx="82296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ZA" altLang="en-US"/>
          </a:p>
          <a:p>
            <a:pPr lvl="0"/>
            <a:r>
              <a:rPr lang="en-ZA" altLang="en-US"/>
              <a:t>Click to edit Master text styles. </a:t>
            </a:r>
          </a:p>
          <a:p>
            <a:pPr lvl="1"/>
            <a:r>
              <a:rPr lang="en-ZA" altLang="en-US"/>
              <a:t>Second level. Rest of the text</a:t>
            </a:r>
          </a:p>
          <a:p>
            <a:pPr lvl="2"/>
            <a:r>
              <a:rPr lang="en-ZA" altLang="en-US"/>
              <a:t>Third level. Rest of the text</a:t>
            </a:r>
          </a:p>
          <a:p>
            <a:pPr lvl="3"/>
            <a:r>
              <a:rPr lang="en-ZA" altLang="en-US"/>
              <a:t>Fourth level. Rest of the text</a:t>
            </a:r>
          </a:p>
          <a:p>
            <a:pPr lvl="4"/>
            <a:r>
              <a:rPr lang="en-ZA" altLang="en-US"/>
              <a:t>Fifth level. Rest of the text</a:t>
            </a:r>
          </a:p>
        </p:txBody>
      </p:sp>
      <p:sp>
        <p:nvSpPr>
          <p:cNvPr id="1031" name="Rectangle 7"/>
          <p:cNvSpPr>
            <a:spLocks noGrp="1" noChangeArrowheads="1"/>
          </p:cNvSpPr>
          <p:nvPr>
            <p:ph type="sldNum" sz="quarter" idx="4"/>
          </p:nvPr>
        </p:nvSpPr>
        <p:spPr bwMode="auto">
          <a:xfrm>
            <a:off x="4138613" y="6423025"/>
            <a:ext cx="86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solidFill>
                  <a:srgbClr val="716F6E"/>
                </a:solidFill>
              </a:defRPr>
            </a:lvl1pPr>
          </a:lstStyle>
          <a:p>
            <a:pPr>
              <a:defRPr/>
            </a:pPr>
            <a:fld id="{26825A26-BB8F-4653-8558-673493898979}" type="slidenum">
              <a:rPr lang="en-ZA" altLang="en-US"/>
              <a:pPr>
                <a:defRPr/>
              </a:pPr>
              <a:t>‹#›</a:t>
            </a:fld>
            <a:endParaRPr lang="en-ZA" altLang="en-US"/>
          </a:p>
        </p:txBody>
      </p:sp>
    </p:spTree>
  </p:cSld>
  <p:clrMap bg1="lt1" tx1="dk1" bg2="lt2" tx2="dk2" accent1="accent1" accent2="accent2" accent3="accent3" accent4="accent4" accent5="accent5" accent6="accent6" hlink="hlink" folHlink="folHlink"/>
  <p:sldLayoutIdLst>
    <p:sldLayoutId id="2147483729" r:id="rId1"/>
    <p:sldLayoutId id="2147483723" r:id="rId2"/>
    <p:sldLayoutId id="2147483724" r:id="rId3"/>
    <p:sldLayoutId id="2147483725" r:id="rId4"/>
    <p:sldLayoutId id="2147483726" r:id="rId5"/>
    <p:sldLayoutId id="2147483727" r:id="rId6"/>
    <p:sldLayoutId id="2147483728" r:id="rId7"/>
  </p:sldLayoutIdLst>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800">
          <a:solidFill>
            <a:schemeClr val="tx1"/>
          </a:solidFill>
          <a:latin typeface="Arial" charset="0"/>
        </a:defRPr>
      </a:lvl2pPr>
      <a:lvl3pPr algn="l" rtl="0" eaLnBrk="1" fontAlgn="base" hangingPunct="1">
        <a:spcBef>
          <a:spcPct val="0"/>
        </a:spcBef>
        <a:spcAft>
          <a:spcPct val="0"/>
        </a:spcAft>
        <a:defRPr sz="2800">
          <a:solidFill>
            <a:schemeClr val="tx1"/>
          </a:solidFill>
          <a:latin typeface="Arial" charset="0"/>
        </a:defRPr>
      </a:lvl3pPr>
      <a:lvl4pPr algn="l" rtl="0" eaLnBrk="1" fontAlgn="base" hangingPunct="1">
        <a:spcBef>
          <a:spcPct val="0"/>
        </a:spcBef>
        <a:spcAft>
          <a:spcPct val="0"/>
        </a:spcAft>
        <a:defRPr sz="2800">
          <a:solidFill>
            <a:schemeClr val="tx1"/>
          </a:solidFill>
          <a:latin typeface="Arial" charset="0"/>
        </a:defRPr>
      </a:lvl4pPr>
      <a:lvl5pPr algn="l" rtl="0" eaLnBrk="1" fontAlgn="base" hangingPunct="1">
        <a:spcBef>
          <a:spcPct val="0"/>
        </a:spcBef>
        <a:spcAft>
          <a:spcPct val="0"/>
        </a:spcAft>
        <a:defRPr sz="2800">
          <a:solidFill>
            <a:schemeClr val="tx1"/>
          </a:solidFill>
          <a:latin typeface="Arial" charset="0"/>
        </a:defRPr>
      </a:lvl5pPr>
      <a:lvl6pPr marL="457200" algn="l" rtl="0" eaLnBrk="1" fontAlgn="base" hangingPunct="1">
        <a:spcBef>
          <a:spcPct val="0"/>
        </a:spcBef>
        <a:spcAft>
          <a:spcPct val="0"/>
        </a:spcAft>
        <a:defRPr sz="2800">
          <a:solidFill>
            <a:schemeClr val="tx1"/>
          </a:solidFill>
          <a:latin typeface="Arial" charset="0"/>
        </a:defRPr>
      </a:lvl6pPr>
      <a:lvl7pPr marL="914400" algn="l" rtl="0" eaLnBrk="1" fontAlgn="base" hangingPunct="1">
        <a:spcBef>
          <a:spcPct val="0"/>
        </a:spcBef>
        <a:spcAft>
          <a:spcPct val="0"/>
        </a:spcAft>
        <a:defRPr sz="2800">
          <a:solidFill>
            <a:schemeClr val="tx1"/>
          </a:solidFill>
          <a:latin typeface="Arial" charset="0"/>
        </a:defRPr>
      </a:lvl7pPr>
      <a:lvl8pPr marL="1371600" algn="l" rtl="0" eaLnBrk="1" fontAlgn="base" hangingPunct="1">
        <a:spcBef>
          <a:spcPct val="0"/>
        </a:spcBef>
        <a:spcAft>
          <a:spcPct val="0"/>
        </a:spcAft>
        <a:defRPr sz="2800">
          <a:solidFill>
            <a:schemeClr val="tx1"/>
          </a:solidFill>
          <a:latin typeface="Arial" charset="0"/>
        </a:defRPr>
      </a:lvl8pPr>
      <a:lvl9pPr marL="1828800" algn="l" rtl="0" eaLnBrk="1" fontAlgn="base" hangingPunct="1">
        <a:spcBef>
          <a:spcPct val="0"/>
        </a:spcBef>
        <a:spcAft>
          <a:spcPct val="0"/>
        </a:spcAft>
        <a:defRPr sz="2800">
          <a:solidFill>
            <a:schemeClr val="tx1"/>
          </a:solidFill>
          <a:latin typeface="Arial"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a:solidFill>
            <a:schemeClr val="tx1"/>
          </a:solidFill>
          <a:latin typeface="+mn-lt"/>
        </a:defRPr>
      </a:lvl2pPr>
      <a:lvl3pPr marL="1143000" indent="-228600" algn="l" rtl="0" eaLnBrk="1" fontAlgn="base" hangingPunct="1">
        <a:spcBef>
          <a:spcPct val="20000"/>
        </a:spcBef>
        <a:spcAft>
          <a:spcPct val="0"/>
        </a:spcAft>
        <a:buChar char="•"/>
        <a:defRPr sz="1600">
          <a:solidFill>
            <a:schemeClr val="tx1"/>
          </a:solidFill>
          <a:latin typeface="+mn-lt"/>
        </a:defRPr>
      </a:lvl3pPr>
      <a:lvl4pPr marL="1600200" indent="-228600" algn="l" rtl="0" eaLnBrk="1" fontAlgn="base" hangingPunct="1">
        <a:spcBef>
          <a:spcPct val="20000"/>
        </a:spcBef>
        <a:spcAft>
          <a:spcPct val="0"/>
        </a:spcAft>
        <a:buChar char="–"/>
        <a:defRPr sz="1400">
          <a:solidFill>
            <a:schemeClr val="tx1"/>
          </a:solidFill>
          <a:latin typeface="+mn-lt"/>
        </a:defRPr>
      </a:lvl4pPr>
      <a:lvl5pPr marL="2057400" indent="-228600" algn="l" rtl="0" eaLnBrk="1" fontAlgn="base" hangingPunct="1">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ChangeArrowheads="1"/>
          </p:cNvSpPr>
          <p:nvPr/>
        </p:nvSpPr>
        <p:spPr bwMode="auto">
          <a:xfrm>
            <a:off x="353009" y="491505"/>
            <a:ext cx="8323447" cy="1857375"/>
          </a:xfrm>
          <a:prstGeom prst="rect">
            <a:avLst/>
          </a:prstGeom>
          <a:solidFill>
            <a:schemeClr val="accent6">
              <a:lumMod val="75000"/>
            </a:schemeClr>
          </a:solidFill>
          <a:ln>
            <a:noFill/>
          </a:ln>
        </p:spPr>
        <p:txBody>
          <a:bodyPr anchor="ctr"/>
          <a:lstStyle/>
          <a:p>
            <a:endParaRPr lang="en-GB" altLang="en-US" sz="2800" b="1" dirty="0"/>
          </a:p>
          <a:p>
            <a:pPr algn="ctr"/>
            <a:r>
              <a:rPr lang="en-US" altLang="en-US" sz="4000" b="1" dirty="0">
                <a:solidFill>
                  <a:schemeClr val="bg1"/>
                </a:solidFill>
                <a:latin typeface="Arial Black" pitchFamily="34" charset="0"/>
              </a:rPr>
              <a:t>ENTREPRENEURSHIP </a:t>
            </a:r>
          </a:p>
          <a:p>
            <a:pPr algn="ctr"/>
            <a:r>
              <a:rPr lang="en-US" altLang="en-US" sz="4000" b="1" dirty="0">
                <a:solidFill>
                  <a:schemeClr val="bg1"/>
                </a:solidFill>
                <a:latin typeface="Arial Black" pitchFamily="34" charset="0"/>
              </a:rPr>
              <a:t>MBAD 823</a:t>
            </a:r>
          </a:p>
          <a:p>
            <a:endParaRPr lang="en-US" altLang="en-US" sz="3000" dirty="0">
              <a:latin typeface="Arial Black" pitchFamily="34" charset="0"/>
            </a:endParaRPr>
          </a:p>
        </p:txBody>
      </p:sp>
      <p:sp>
        <p:nvSpPr>
          <p:cNvPr id="5123" name="Rectangle 9"/>
          <p:cNvSpPr>
            <a:spLocks noChangeArrowheads="1"/>
          </p:cNvSpPr>
          <p:nvPr/>
        </p:nvSpPr>
        <p:spPr bwMode="auto">
          <a:xfrm>
            <a:off x="251520" y="3213547"/>
            <a:ext cx="3816424" cy="244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spcBef>
                <a:spcPct val="20000"/>
              </a:spcBef>
              <a:defRPr/>
            </a:pPr>
            <a:endParaRPr lang="en-GB" altLang="en-US" sz="2400" b="1" dirty="0"/>
          </a:p>
          <a:p>
            <a:pPr algn="ctr">
              <a:defRPr/>
            </a:pPr>
            <a:r>
              <a:rPr lang="en-US" sz="3200" dirty="0">
                <a:latin typeface="Arial Black" pitchFamily="34" charset="0"/>
                <a:cs typeface="Arial" pitchFamily="34" charset="0"/>
              </a:rPr>
              <a:t>Prof </a:t>
            </a:r>
            <a:r>
              <a:rPr lang="en-US" sz="3200" dirty="0" err="1">
                <a:latin typeface="Arial Black" pitchFamily="34" charset="0"/>
                <a:cs typeface="Arial" pitchFamily="34" charset="0"/>
              </a:rPr>
              <a:t>Stéphan</a:t>
            </a:r>
            <a:r>
              <a:rPr lang="en-US" sz="3200" dirty="0">
                <a:latin typeface="Arial Black" pitchFamily="34" charset="0"/>
                <a:cs typeface="Arial" pitchFamily="34" charset="0"/>
              </a:rPr>
              <a:t> </a:t>
            </a:r>
          </a:p>
          <a:p>
            <a:pPr algn="ctr">
              <a:defRPr/>
            </a:pPr>
            <a:r>
              <a:rPr lang="en-US" sz="3200" dirty="0">
                <a:latin typeface="Arial Black" pitchFamily="34" charset="0"/>
                <a:cs typeface="Arial" pitchFamily="34" charset="0"/>
              </a:rPr>
              <a:t>van der </a:t>
            </a:r>
            <a:r>
              <a:rPr lang="en-US" sz="3200" dirty="0" err="1">
                <a:latin typeface="Arial Black" pitchFamily="34" charset="0"/>
                <a:cs typeface="Arial" pitchFamily="34" charset="0"/>
              </a:rPr>
              <a:t>Merwe</a:t>
            </a:r>
            <a:endParaRPr lang="en-US" sz="3200" dirty="0">
              <a:latin typeface="Arial Black" pitchFamily="34" charset="0"/>
              <a:cs typeface="Arial" pitchFamily="34" charset="0"/>
            </a:endParaRPr>
          </a:p>
          <a:p>
            <a:pPr algn="ctr">
              <a:defRPr/>
            </a:pPr>
            <a:endParaRPr lang="en-US" sz="2400" dirty="0">
              <a:latin typeface="Arial Black" pitchFamily="34" charset="0"/>
              <a:cs typeface="Arial" pitchFamily="34" charset="0"/>
            </a:endParaRPr>
          </a:p>
          <a:p>
            <a:pPr algn="ctr">
              <a:defRPr/>
            </a:pPr>
            <a:endParaRPr lang="en-US" sz="2400" dirty="0">
              <a:latin typeface="Arial Black" pitchFamily="34" charset="0"/>
              <a:cs typeface="Arial" pitchFamily="34" charset="0"/>
            </a:endParaRPr>
          </a:p>
          <a:p>
            <a:pPr algn="ctr">
              <a:defRPr/>
            </a:pPr>
            <a:r>
              <a:rPr lang="en-US" sz="2400" dirty="0">
                <a:latin typeface="Arial Black" pitchFamily="34" charset="0"/>
                <a:cs typeface="Arial" pitchFamily="34" charset="0"/>
              </a:rPr>
              <a:t>Contact session 2</a:t>
            </a:r>
          </a:p>
          <a:p>
            <a:pPr algn="ctr">
              <a:defRPr/>
            </a:pPr>
            <a:r>
              <a:rPr lang="en-US" sz="2400" dirty="0">
                <a:latin typeface="Arial Black" pitchFamily="34" charset="0"/>
                <a:cs typeface="Arial" pitchFamily="34" charset="0"/>
              </a:rPr>
              <a:t>2019</a:t>
            </a:r>
          </a:p>
          <a:p>
            <a:pPr algn="ctr">
              <a:defRPr/>
            </a:pPr>
            <a:endParaRPr lang="en-US" sz="2400" b="1" dirty="0">
              <a:cs typeface="Arial" pitchFamily="34" charset="0"/>
            </a:endParaRPr>
          </a:p>
        </p:txBody>
      </p:sp>
      <p:pic>
        <p:nvPicPr>
          <p:cNvPr id="2050" name="Picture 2" descr="F:\Entrepreneurship\Kontaksessies_2016\Entrepreneur prentjies\shutterstock_848610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636912"/>
            <a:ext cx="4662875" cy="388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93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179388" y="188566"/>
            <a:ext cx="8785225" cy="792162"/>
          </a:xfrm>
          <a:prstGeom prst="rect">
            <a:avLst/>
          </a:prstGeom>
          <a:solidFill>
            <a:schemeClr val="accent6">
              <a:lumMod val="75000"/>
            </a:schemeClr>
          </a:solidFill>
          <a:ln>
            <a:noFill/>
          </a:ln>
        </p:spPr>
        <p:txBody>
          <a:bodyPr anchor="ctr"/>
          <a:lstStyle/>
          <a:p>
            <a:pPr algn="ctr" eaLnBrk="1" hangingPunct="1"/>
            <a:r>
              <a:rPr lang="en-ZA" altLang="en-US" sz="3200" b="1" dirty="0">
                <a:solidFill>
                  <a:schemeClr val="bg1"/>
                </a:solidFill>
              </a:rPr>
              <a:t>ENTREPRENEURIAL  ATTRIBUTES</a:t>
            </a:r>
            <a:endParaRPr lang="en-GB" altLang="en-US" sz="3200" b="1" dirty="0">
              <a:solidFill>
                <a:schemeClr val="bg1"/>
              </a:solidFill>
            </a:endParaRPr>
          </a:p>
        </p:txBody>
      </p:sp>
      <p:pic>
        <p:nvPicPr>
          <p:cNvPr id="54275" name="Picture 5" descr="table 3,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642350"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4039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r>
              <a:rPr lang="en-US" altLang="en-US" sz="3600" b="1" dirty="0">
                <a:solidFill>
                  <a:schemeClr val="bg1"/>
                </a:solidFill>
                <a:latin typeface="Arial Black" pitchFamily="34" charset="0"/>
              </a:rPr>
              <a:t>MYTHS ABOUT ENTREPRENEURSHIP</a:t>
            </a:r>
          </a:p>
          <a:p>
            <a:pPr algn="ctr"/>
            <a:endParaRPr lang="en-US" altLang="en-US" sz="3600" dirty="0">
              <a:latin typeface="Arial Black" pitchFamily="34" charset="0"/>
            </a:endParaRPr>
          </a:p>
        </p:txBody>
      </p:sp>
    </p:spTree>
    <p:extLst>
      <p:ext uri="{BB962C8B-B14F-4D97-AF65-F5344CB8AC3E}">
        <p14:creationId xmlns:p14="http://schemas.microsoft.com/office/powerpoint/2010/main" val="220471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179263" y="197767"/>
            <a:ext cx="8785225" cy="1143001"/>
          </a:xfrm>
          <a:solidFill>
            <a:schemeClr val="accent6">
              <a:lumMod val="75000"/>
            </a:schemeClr>
          </a:solidFill>
        </p:spPr>
        <p:txBody>
          <a:bodyPr/>
          <a:lstStyle/>
          <a:p>
            <a:pPr algn="ctr" eaLnBrk="1" hangingPunct="1"/>
            <a:r>
              <a:rPr lang="en-US" altLang="en-US" sz="3200" b="1" dirty="0">
                <a:solidFill>
                  <a:schemeClr val="bg1"/>
                </a:solidFill>
              </a:rPr>
              <a:t>MYTHS ABOUT ENTREPRENEURS/ENTREPRENEURSHIP</a:t>
            </a:r>
          </a:p>
        </p:txBody>
      </p:sp>
      <p:pic>
        <p:nvPicPr>
          <p:cNvPr id="55300" name="Picture 8" descr="my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1584275"/>
            <a:ext cx="2376488"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67544" y="5307626"/>
            <a:ext cx="2520280" cy="1336649"/>
          </a:xfrm>
        </p:spPr>
      </p:pic>
      <p:sp>
        <p:nvSpPr>
          <p:cNvPr id="3" name="Rectangle 2"/>
          <p:cNvSpPr/>
          <p:nvPr/>
        </p:nvSpPr>
        <p:spPr>
          <a:xfrm>
            <a:off x="395536" y="1746389"/>
            <a:ext cx="8425160" cy="3554819"/>
          </a:xfrm>
          <a:prstGeom prst="rect">
            <a:avLst/>
          </a:prstGeom>
        </p:spPr>
        <p:txBody>
          <a:bodyPr wrap="square">
            <a:spAutoFit/>
          </a:bodyPr>
          <a:lstStyle/>
          <a:p>
            <a:pPr marL="342900" indent="-342900" eaLnBrk="1" hangingPunct="1">
              <a:buFont typeface="Wingdings" pitchFamily="2" charset="2"/>
              <a:buChar char="§"/>
            </a:pPr>
            <a:r>
              <a:rPr lang="en-US" altLang="en-US" sz="2500" dirty="0"/>
              <a:t>Entrepreneurs are born not made.</a:t>
            </a:r>
          </a:p>
          <a:p>
            <a:pPr marL="342900" indent="-342900" eaLnBrk="1" hangingPunct="1">
              <a:buFont typeface="Wingdings" pitchFamily="2" charset="2"/>
              <a:buChar char="§"/>
            </a:pPr>
            <a:r>
              <a:rPr lang="en-US" altLang="en-US" sz="2500" dirty="0"/>
              <a:t>It takes a great idea!!</a:t>
            </a:r>
          </a:p>
          <a:p>
            <a:pPr marL="342900" indent="-342900" eaLnBrk="1" hangingPunct="1">
              <a:buFont typeface="Wingdings" pitchFamily="2" charset="2"/>
              <a:buChar char="§"/>
            </a:pPr>
            <a:r>
              <a:rPr lang="en-US" altLang="en-US" sz="2500" dirty="0"/>
              <a:t>Entrepreneurs are always inventors.</a:t>
            </a:r>
          </a:p>
          <a:p>
            <a:pPr marL="342900" indent="-342900" eaLnBrk="1" hangingPunct="1">
              <a:buFont typeface="Wingdings" pitchFamily="2" charset="2"/>
              <a:buChar char="§"/>
            </a:pPr>
            <a:r>
              <a:rPr lang="en-US" altLang="en-US" sz="2500" dirty="0"/>
              <a:t>If an entrepreneur is talented, success will happen in a year or two.</a:t>
            </a:r>
          </a:p>
          <a:p>
            <a:pPr marL="342900" indent="-342900" eaLnBrk="1" hangingPunct="1">
              <a:buFont typeface="Wingdings" pitchFamily="2" charset="2"/>
              <a:buChar char="§"/>
            </a:pPr>
            <a:r>
              <a:rPr lang="en-US" altLang="en-US" sz="2500" dirty="0"/>
              <a:t>Entrepreneurs are gamblers and extreme risk takers.</a:t>
            </a:r>
          </a:p>
          <a:p>
            <a:pPr marL="342900" indent="-342900" eaLnBrk="1" hangingPunct="1">
              <a:buFont typeface="Wingdings" pitchFamily="2" charset="2"/>
              <a:buChar char="§"/>
            </a:pPr>
            <a:r>
              <a:rPr lang="en-US" altLang="en-US" sz="2500" dirty="0"/>
              <a:t>A business plan is required for success.</a:t>
            </a:r>
          </a:p>
          <a:p>
            <a:pPr marL="342900" indent="-342900" eaLnBrk="1" hangingPunct="1">
              <a:buFont typeface="Wingdings" pitchFamily="2" charset="2"/>
              <a:buChar char="§"/>
            </a:pPr>
            <a:r>
              <a:rPr lang="en-US" altLang="en-US" sz="2500" dirty="0"/>
              <a:t>Anyone can start a business.</a:t>
            </a:r>
          </a:p>
          <a:p>
            <a:pPr marL="342900" indent="-342900" eaLnBrk="1" hangingPunct="1">
              <a:buFont typeface="Wingdings" pitchFamily="2" charset="2"/>
              <a:buChar char="§"/>
            </a:pPr>
            <a:r>
              <a:rPr lang="en-US" altLang="en-US" sz="2500" dirty="0"/>
              <a:t>Entrepreneurs should be young and energetic.</a:t>
            </a:r>
          </a:p>
        </p:txBody>
      </p:sp>
    </p:spTree>
    <p:extLst>
      <p:ext uri="{BB962C8B-B14F-4D97-AF65-F5344CB8AC3E}">
        <p14:creationId xmlns:p14="http://schemas.microsoft.com/office/powerpoint/2010/main" val="1141570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179263" y="197767"/>
            <a:ext cx="8785225" cy="1143001"/>
          </a:xfrm>
          <a:solidFill>
            <a:schemeClr val="accent6">
              <a:lumMod val="75000"/>
            </a:schemeClr>
          </a:solidFill>
        </p:spPr>
        <p:txBody>
          <a:bodyPr/>
          <a:lstStyle/>
          <a:p>
            <a:pPr algn="ctr" eaLnBrk="1" hangingPunct="1"/>
            <a:r>
              <a:rPr lang="en-US" altLang="en-US" sz="3200" b="1" dirty="0">
                <a:solidFill>
                  <a:schemeClr val="bg1"/>
                </a:solidFill>
              </a:rPr>
              <a:t>MYTHS ABOUT ENTREPRENEURS/ENTREPRENEURSHIP</a:t>
            </a:r>
          </a:p>
        </p:txBody>
      </p:sp>
      <p:pic>
        <p:nvPicPr>
          <p:cNvPr id="55300" name="Picture 8" descr="my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877272"/>
            <a:ext cx="2376488"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p:cNvSpPr>
            <a:spLocks noGrp="1"/>
          </p:cNvSpPr>
          <p:nvPr>
            <p:ph idx="1"/>
          </p:nvPr>
        </p:nvSpPr>
        <p:spPr>
          <a:xfrm>
            <a:off x="466725" y="1196752"/>
            <a:ext cx="8229600" cy="4740498"/>
          </a:xfrm>
        </p:spPr>
        <p:txBody>
          <a:bodyPr/>
          <a:lstStyle/>
          <a:p>
            <a:pPr marL="0" indent="0">
              <a:buNone/>
            </a:pPr>
            <a:endParaRPr lang="en-ZA" dirty="0"/>
          </a:p>
        </p:txBody>
      </p:sp>
      <p:sp>
        <p:nvSpPr>
          <p:cNvPr id="3" name="Rectangle 2"/>
          <p:cNvSpPr/>
          <p:nvPr/>
        </p:nvSpPr>
        <p:spPr>
          <a:xfrm>
            <a:off x="395536" y="1731580"/>
            <a:ext cx="8425160" cy="3939540"/>
          </a:xfrm>
          <a:prstGeom prst="rect">
            <a:avLst/>
          </a:prstGeom>
        </p:spPr>
        <p:txBody>
          <a:bodyPr wrap="square">
            <a:spAutoFit/>
          </a:bodyPr>
          <a:lstStyle/>
          <a:p>
            <a:pPr marL="342900" indent="-342900" eaLnBrk="1" hangingPunct="1">
              <a:buFont typeface="Wingdings" pitchFamily="2" charset="2"/>
              <a:buChar char="§"/>
            </a:pPr>
            <a:r>
              <a:rPr lang="en-US" altLang="en-US" sz="2500" dirty="0"/>
              <a:t>Entrepreneurs are motivated solely by the quest for the almighty rand/euro/dollar (All entrepreneurs need is money).</a:t>
            </a:r>
          </a:p>
          <a:p>
            <a:pPr marL="342900" indent="-342900" eaLnBrk="1" hangingPunct="1">
              <a:buFont typeface="Wingdings" pitchFamily="2" charset="2"/>
              <a:buChar char="§"/>
            </a:pPr>
            <a:r>
              <a:rPr lang="en-US" altLang="en-US" sz="2500" dirty="0"/>
              <a:t>All entrepreneurs need is luck.</a:t>
            </a:r>
          </a:p>
          <a:p>
            <a:pPr marL="342900" indent="-342900" eaLnBrk="1" hangingPunct="1">
              <a:buFont typeface="Wingdings" pitchFamily="2" charset="2"/>
              <a:buChar char="§"/>
            </a:pPr>
            <a:r>
              <a:rPr lang="en-US" altLang="en-US" sz="2500" dirty="0"/>
              <a:t>Entrepreneurship is unstructured and chaotic.</a:t>
            </a:r>
          </a:p>
          <a:p>
            <a:pPr marL="342900" indent="-342900" eaLnBrk="1" hangingPunct="1">
              <a:buFont typeface="Wingdings" pitchFamily="2" charset="2"/>
              <a:buChar char="§"/>
            </a:pPr>
            <a:r>
              <a:rPr lang="en-US" altLang="en-US" sz="2500" dirty="0"/>
              <a:t>Most entrepreneurial initiatives fail.</a:t>
            </a:r>
          </a:p>
          <a:p>
            <a:pPr marL="342900" indent="-342900" eaLnBrk="1" hangingPunct="1">
              <a:buFont typeface="Wingdings" pitchFamily="2" charset="2"/>
              <a:buChar char="§"/>
            </a:pPr>
            <a:r>
              <a:rPr lang="en-US" altLang="en-US" sz="2500" dirty="0"/>
              <a:t>Start a business and fail and you will never raise money again.</a:t>
            </a:r>
          </a:p>
          <a:p>
            <a:pPr marL="342900" indent="-342900" eaLnBrk="1" hangingPunct="1">
              <a:buFont typeface="Wingdings" pitchFamily="2" charset="2"/>
              <a:buChar char="§"/>
            </a:pPr>
            <a:r>
              <a:rPr lang="en-US" altLang="en-US" sz="2500" dirty="0"/>
              <a:t>You need a lot of money to start a business.</a:t>
            </a:r>
          </a:p>
          <a:p>
            <a:pPr marL="342900" indent="-342900" eaLnBrk="1" hangingPunct="1">
              <a:buFont typeface="Wingdings" pitchFamily="2" charset="2"/>
              <a:buChar char="§"/>
            </a:pPr>
            <a:r>
              <a:rPr lang="en-US" altLang="en-US" sz="2500" dirty="0"/>
              <a:t>E-myth – entrepreneurial thinking is critical. </a:t>
            </a:r>
          </a:p>
        </p:txBody>
      </p:sp>
    </p:spTree>
    <p:extLst>
      <p:ext uri="{BB962C8B-B14F-4D97-AF65-F5344CB8AC3E}">
        <p14:creationId xmlns:p14="http://schemas.microsoft.com/office/powerpoint/2010/main" val="510117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r>
              <a:rPr lang="en-US" altLang="en-US" sz="3600" b="1" dirty="0">
                <a:solidFill>
                  <a:schemeClr val="bg1"/>
                </a:solidFill>
                <a:latin typeface="Arial Black" pitchFamily="34" charset="0"/>
              </a:rPr>
              <a:t>THE ENTREPRENEURIAL MINDSET</a:t>
            </a:r>
          </a:p>
          <a:p>
            <a:pPr algn="ctr"/>
            <a:endParaRPr lang="en-US" altLang="en-US" sz="3600" dirty="0">
              <a:latin typeface="Arial Black" pitchFamily="34" charset="0"/>
            </a:endParaRPr>
          </a:p>
        </p:txBody>
      </p:sp>
    </p:spTree>
    <p:extLst>
      <p:ext uri="{BB962C8B-B14F-4D97-AF65-F5344CB8AC3E}">
        <p14:creationId xmlns:p14="http://schemas.microsoft.com/office/powerpoint/2010/main" val="220471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179263" y="197767"/>
            <a:ext cx="8785225" cy="638945"/>
          </a:xfrm>
          <a:solidFill>
            <a:schemeClr val="accent6">
              <a:lumMod val="75000"/>
            </a:schemeClr>
          </a:solidFill>
        </p:spPr>
        <p:txBody>
          <a:bodyPr/>
          <a:lstStyle/>
          <a:p>
            <a:pPr algn="ctr" eaLnBrk="1" hangingPunct="1"/>
            <a:r>
              <a:rPr lang="en-US" altLang="en-US" sz="3200" b="1" dirty="0">
                <a:solidFill>
                  <a:schemeClr val="bg1"/>
                </a:solidFill>
              </a:rPr>
              <a:t>WHAT IS AN ENTREPRENEURIAL MINDSET</a:t>
            </a:r>
          </a:p>
        </p:txBody>
      </p:sp>
      <p:sp>
        <p:nvSpPr>
          <p:cNvPr id="2" name="Content Placeholder 1"/>
          <p:cNvSpPr>
            <a:spLocks noGrp="1"/>
          </p:cNvSpPr>
          <p:nvPr>
            <p:ph idx="1"/>
          </p:nvPr>
        </p:nvSpPr>
        <p:spPr>
          <a:xfrm>
            <a:off x="395536" y="1124744"/>
            <a:ext cx="8229600" cy="4894262"/>
          </a:xfrm>
        </p:spPr>
        <p:txBody>
          <a:bodyPr/>
          <a:lstStyle/>
          <a:p>
            <a:pPr marL="0" indent="0" algn="ctr">
              <a:buNone/>
            </a:pPr>
            <a:r>
              <a:rPr lang="en-ZA" sz="2800" dirty="0">
                <a:latin typeface="+mj-lt"/>
              </a:rPr>
              <a:t>An </a:t>
            </a:r>
            <a:r>
              <a:rPr lang="en-ZA" sz="2800" b="1" dirty="0">
                <a:latin typeface="+mj-lt"/>
              </a:rPr>
              <a:t>entrepreneurial </a:t>
            </a:r>
            <a:r>
              <a:rPr lang="en-ZA" sz="2800" b="1" dirty="0" err="1">
                <a:latin typeface="+mj-lt"/>
              </a:rPr>
              <a:t>mindset</a:t>
            </a:r>
            <a:r>
              <a:rPr lang="en-ZA" sz="2800" dirty="0">
                <a:latin typeface="+mj-lt"/>
              </a:rPr>
              <a:t> refers to a specific state of mind which orientates human conduct towards </a:t>
            </a:r>
            <a:r>
              <a:rPr lang="en-ZA" sz="2800" b="1" dirty="0">
                <a:latin typeface="+mj-lt"/>
              </a:rPr>
              <a:t>entrepreneurial</a:t>
            </a:r>
            <a:r>
              <a:rPr lang="en-ZA" sz="2800" dirty="0">
                <a:latin typeface="+mj-lt"/>
              </a:rPr>
              <a:t> activities and outcomes. </a:t>
            </a:r>
          </a:p>
          <a:p>
            <a:pPr marL="0" indent="0" algn="ctr">
              <a:buNone/>
            </a:pPr>
            <a:endParaRPr lang="en-ZA" sz="2800" dirty="0">
              <a:latin typeface="+mj-lt"/>
            </a:endParaRPr>
          </a:p>
          <a:p>
            <a:pPr marL="0" indent="0" algn="ctr">
              <a:buNone/>
            </a:pPr>
            <a:r>
              <a:rPr lang="en-ZA" sz="2800" dirty="0">
                <a:latin typeface="+mj-lt"/>
              </a:rPr>
              <a:t>Individuals with </a:t>
            </a:r>
            <a:r>
              <a:rPr lang="en-ZA" sz="2800" b="1" dirty="0">
                <a:latin typeface="+mj-lt"/>
              </a:rPr>
              <a:t>entrepreneurial</a:t>
            </a:r>
            <a:r>
              <a:rPr lang="en-ZA" sz="2800" dirty="0">
                <a:latin typeface="+mj-lt"/>
              </a:rPr>
              <a:t> </a:t>
            </a:r>
            <a:r>
              <a:rPr lang="en-ZA" sz="2800" dirty="0" err="1">
                <a:latin typeface="+mj-lt"/>
              </a:rPr>
              <a:t>mindsets</a:t>
            </a:r>
            <a:r>
              <a:rPr lang="en-ZA" sz="2800" dirty="0">
                <a:latin typeface="+mj-lt"/>
              </a:rPr>
              <a:t> are often drawn to opportunities, innovation and new value creation.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262" y="4490739"/>
            <a:ext cx="4608762" cy="2304382"/>
          </a:xfrm>
          <a:prstGeom prst="rect">
            <a:avLst/>
          </a:prstGeom>
        </p:spPr>
      </p:pic>
    </p:spTree>
    <p:extLst>
      <p:ext uri="{BB962C8B-B14F-4D97-AF65-F5344CB8AC3E}">
        <p14:creationId xmlns:p14="http://schemas.microsoft.com/office/powerpoint/2010/main" val="3315295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179263" y="197767"/>
            <a:ext cx="8785225" cy="1143001"/>
          </a:xfrm>
          <a:solidFill>
            <a:schemeClr val="accent6">
              <a:lumMod val="75000"/>
            </a:schemeClr>
          </a:solidFill>
        </p:spPr>
        <p:txBody>
          <a:bodyPr/>
          <a:lstStyle/>
          <a:p>
            <a:pPr algn="ctr" eaLnBrk="1" hangingPunct="1"/>
            <a:r>
              <a:rPr lang="en-US" altLang="en-US" sz="3200" b="1" dirty="0">
                <a:solidFill>
                  <a:schemeClr val="bg1"/>
                </a:solidFill>
              </a:rPr>
              <a:t>CHARACTERISTICS OF AN ENTREPRENEURIAL MINDSET</a:t>
            </a:r>
          </a:p>
        </p:txBody>
      </p:sp>
      <p:sp>
        <p:nvSpPr>
          <p:cNvPr id="2" name="Content Placeholder 1"/>
          <p:cNvSpPr>
            <a:spLocks noGrp="1"/>
          </p:cNvSpPr>
          <p:nvPr>
            <p:ph idx="1"/>
          </p:nvPr>
        </p:nvSpPr>
        <p:spPr>
          <a:xfrm>
            <a:off x="323528" y="1484784"/>
            <a:ext cx="8229600" cy="4894262"/>
          </a:xfrm>
        </p:spPr>
        <p:txBody>
          <a:bodyPr/>
          <a:lstStyle/>
          <a:p>
            <a:r>
              <a:rPr lang="en-US" sz="2600" dirty="0">
                <a:latin typeface="+mj-lt"/>
              </a:rPr>
              <a:t>You take action (action trumps everything!!!)</a:t>
            </a:r>
          </a:p>
          <a:p>
            <a:r>
              <a:rPr lang="en-US" sz="2600" dirty="0">
                <a:latin typeface="+mj-lt"/>
              </a:rPr>
              <a:t>You are resourceful.</a:t>
            </a:r>
          </a:p>
          <a:p>
            <a:r>
              <a:rPr lang="en-US" sz="2600" dirty="0">
                <a:latin typeface="+mj-lt"/>
              </a:rPr>
              <a:t>You don’t ask for permission.</a:t>
            </a:r>
          </a:p>
          <a:p>
            <a:r>
              <a:rPr lang="en-US" sz="2600" dirty="0">
                <a:latin typeface="+mj-lt"/>
              </a:rPr>
              <a:t>You are fearless (brave) but also scared to fail (so you work very hard to succeed).</a:t>
            </a:r>
          </a:p>
          <a:p>
            <a:r>
              <a:rPr lang="en-US" sz="2600" dirty="0">
                <a:latin typeface="+mj-lt"/>
              </a:rPr>
              <a:t>You are a good listener. </a:t>
            </a:r>
          </a:p>
          <a:p>
            <a:r>
              <a:rPr lang="en-US" sz="2600" dirty="0">
                <a:latin typeface="+mj-lt"/>
              </a:rPr>
              <a:t>You welcome change. </a:t>
            </a:r>
          </a:p>
          <a:p>
            <a:r>
              <a:rPr lang="en-US" sz="2600" dirty="0">
                <a:latin typeface="+mj-lt"/>
              </a:rPr>
              <a:t>You love a challenge. </a:t>
            </a:r>
          </a:p>
          <a:p>
            <a:r>
              <a:rPr lang="en-US" sz="2600" dirty="0">
                <a:latin typeface="+mj-lt"/>
              </a:rPr>
              <a:t>You consider yourself as an outsider. </a:t>
            </a:r>
          </a:p>
          <a:p>
            <a:r>
              <a:rPr lang="en-US" sz="2600" dirty="0">
                <a:latin typeface="+mj-lt"/>
              </a:rPr>
              <a:t>You recover quickly.</a:t>
            </a:r>
          </a:p>
          <a:p>
            <a:endParaRPr lang="en-US" sz="2600" dirty="0">
              <a:latin typeface="+mj-lt"/>
            </a:endParaRPr>
          </a:p>
          <a:p>
            <a:endParaRPr lang="en-ZA" sz="2800" dirty="0">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3573016"/>
            <a:ext cx="2143125" cy="2143125"/>
          </a:xfrm>
          <a:prstGeom prst="rect">
            <a:avLst/>
          </a:prstGeom>
        </p:spPr>
      </p:pic>
    </p:spTree>
    <p:extLst>
      <p:ext uri="{BB962C8B-B14F-4D97-AF65-F5344CB8AC3E}">
        <p14:creationId xmlns:p14="http://schemas.microsoft.com/office/powerpoint/2010/main" val="4080265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Entrepreneurship\Kontaksessies_2016\Entrepreneur prentjies\mind-entrepreneur-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384"/>
            <a:ext cx="8784976"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546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1844824"/>
            <a:ext cx="7383091" cy="2880320"/>
          </a:xfrm>
          <a:prstGeom prst="rect">
            <a:avLst/>
          </a:prstGeom>
          <a:solidFill>
            <a:schemeClr val="accent6">
              <a:lumMod val="75000"/>
            </a:schemeClr>
          </a:solidFill>
          <a:ln>
            <a:noFill/>
          </a:ln>
        </p:spPr>
        <p:txBody>
          <a:bodyPr anchor="ctr"/>
          <a:lstStyle/>
          <a:p>
            <a:pPr algn="ctr"/>
            <a:endParaRPr lang="en-GB" altLang="en-US" sz="3600" b="1" dirty="0"/>
          </a:p>
          <a:p>
            <a:pPr algn="ctr"/>
            <a:r>
              <a:rPr lang="en-US" altLang="en-US" sz="3600" b="1" dirty="0">
                <a:solidFill>
                  <a:schemeClr val="bg1"/>
                </a:solidFill>
                <a:latin typeface="Arial Black" pitchFamily="34" charset="0"/>
              </a:rPr>
              <a:t>THE PRACTICAL APPLICATION OF AN ENTREPRENEURIAL MINDSET</a:t>
            </a:r>
          </a:p>
          <a:p>
            <a:pPr algn="ctr"/>
            <a:endParaRPr lang="en-US" altLang="en-US" sz="3600" dirty="0">
              <a:latin typeface="Arial Black" pitchFamily="34" charset="0"/>
            </a:endParaRPr>
          </a:p>
        </p:txBody>
      </p:sp>
    </p:spTree>
    <p:extLst>
      <p:ext uri="{BB962C8B-B14F-4D97-AF65-F5344CB8AC3E}">
        <p14:creationId xmlns:p14="http://schemas.microsoft.com/office/powerpoint/2010/main" val="2510681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1476375" y="115888"/>
            <a:ext cx="6048375" cy="585787"/>
          </a:xfrm>
          <a:prstGeom prst="rect">
            <a:avLst/>
          </a:prstGeom>
          <a:solidFill>
            <a:schemeClr val="accent6">
              <a:lumMod val="75000"/>
            </a:schemeClr>
          </a:solidFill>
          <a:ln>
            <a:noFill/>
          </a:ln>
        </p:spPr>
        <p:txBody>
          <a:bodyPr>
            <a:spAutoFit/>
          </a:bodyPr>
          <a:lstStyle/>
          <a:p>
            <a:pPr algn="ctr"/>
            <a:r>
              <a:rPr lang="en-US" sz="3200" b="1" dirty="0">
                <a:solidFill>
                  <a:schemeClr val="bg1"/>
                </a:solidFill>
              </a:rPr>
              <a:t>PUZZLE  VS QUILT </a:t>
            </a:r>
            <a:endParaRPr lang="en-ZA" sz="3200" dirty="0">
              <a:solidFill>
                <a:schemeClr val="bg1"/>
              </a:solidFill>
            </a:endParaRPr>
          </a:p>
        </p:txBody>
      </p:sp>
      <p:pic>
        <p:nvPicPr>
          <p:cNvPr id="36867" name="Picture 2" descr="http://www.zonetextiles.com/images/fabric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850" y="1268760"/>
            <a:ext cx="3816350"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descr="http://matt.files.wordpress.com/2013/01/phot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24" y="1268760"/>
            <a:ext cx="4005262"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p:cNvSpPr>
            <a:spLocks noChangeArrowheads="1"/>
          </p:cNvSpPr>
          <p:nvPr/>
        </p:nvSpPr>
        <p:spPr bwMode="auto">
          <a:xfrm>
            <a:off x="4787962" y="868710"/>
            <a:ext cx="4032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000" b="1" dirty="0"/>
              <a:t>Using fabric to create a quilt</a:t>
            </a:r>
          </a:p>
        </p:txBody>
      </p:sp>
      <p:sp>
        <p:nvSpPr>
          <p:cNvPr id="36870" name="Rectangle 5"/>
          <p:cNvSpPr>
            <a:spLocks noChangeArrowheads="1"/>
          </p:cNvSpPr>
          <p:nvPr/>
        </p:nvSpPr>
        <p:spPr bwMode="auto">
          <a:xfrm>
            <a:off x="179512" y="868650"/>
            <a:ext cx="4442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2000" b="1" dirty="0"/>
              <a:t>Putting together pieces of a puzzle</a:t>
            </a:r>
          </a:p>
        </p:txBody>
      </p:sp>
      <p:sp>
        <p:nvSpPr>
          <p:cNvPr id="36871" name="Rectangle 6"/>
          <p:cNvSpPr>
            <a:spLocks noChangeArrowheads="1"/>
          </p:cNvSpPr>
          <p:nvPr/>
        </p:nvSpPr>
        <p:spPr bwMode="auto">
          <a:xfrm>
            <a:off x="4788222" y="4725144"/>
            <a:ext cx="4032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dirty="0"/>
              <a:t>Entrepreneurial Thinking</a:t>
            </a:r>
          </a:p>
          <a:p>
            <a:pPr algn="ctr"/>
            <a:r>
              <a:rPr lang="en-US" b="1" dirty="0"/>
              <a:t>Creative reasoning</a:t>
            </a:r>
          </a:p>
        </p:txBody>
      </p:sp>
      <p:sp>
        <p:nvSpPr>
          <p:cNvPr id="36872" name="Rectangle 7"/>
          <p:cNvSpPr>
            <a:spLocks noChangeArrowheads="1"/>
          </p:cNvSpPr>
          <p:nvPr/>
        </p:nvSpPr>
        <p:spPr bwMode="auto">
          <a:xfrm>
            <a:off x="333324" y="4725144"/>
            <a:ext cx="4032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dirty="0"/>
              <a:t>Managerial Thinking</a:t>
            </a:r>
          </a:p>
          <a:p>
            <a:pPr algn="ctr"/>
            <a:r>
              <a:rPr lang="en-US" b="1" dirty="0"/>
              <a:t>Predictive reasoning</a:t>
            </a:r>
          </a:p>
        </p:txBody>
      </p:sp>
      <p:sp>
        <p:nvSpPr>
          <p:cNvPr id="36873" name="Rectangle 3"/>
          <p:cNvSpPr>
            <a:spLocks noChangeArrowheads="1"/>
          </p:cNvSpPr>
          <p:nvPr/>
        </p:nvSpPr>
        <p:spPr bwMode="auto">
          <a:xfrm>
            <a:off x="1603375" y="5517232"/>
            <a:ext cx="5434013" cy="461963"/>
          </a:xfrm>
          <a:prstGeom prst="rect">
            <a:avLst/>
          </a:prstGeom>
          <a:solidFill>
            <a:schemeClr val="bg1"/>
          </a:solidFill>
          <a:ln w="9525">
            <a:solidFill>
              <a:srgbClr val="000000"/>
            </a:solidFill>
            <a:miter lim="800000"/>
            <a:headEnd/>
            <a:tailEnd/>
          </a:ln>
        </p:spPr>
        <p:txBody>
          <a:bodyPr wrap="none">
            <a:spAutoFit/>
          </a:bodyPr>
          <a:lstStyle/>
          <a:p>
            <a:pPr algn="ctr"/>
            <a:r>
              <a:rPr lang="en-US" sz="2400" b="1" dirty="0"/>
              <a:t>Entrepreneurial Thought and Action</a:t>
            </a:r>
          </a:p>
        </p:txBody>
      </p:sp>
      <p:sp>
        <p:nvSpPr>
          <p:cNvPr id="2" name="Arc 1"/>
          <p:cNvSpPr/>
          <p:nvPr/>
        </p:nvSpPr>
        <p:spPr bwMode="auto">
          <a:xfrm>
            <a:off x="6443663" y="5085184"/>
            <a:ext cx="1963737" cy="635000"/>
          </a:xfrm>
          <a:prstGeom prst="arc">
            <a:avLst>
              <a:gd name="adj1" fmla="val 19844717"/>
              <a:gd name="adj2" fmla="val 8551804"/>
            </a:avLst>
          </a:prstGeom>
          <a:noFill/>
          <a:ln w="34925" cap="flat" cmpd="sng" algn="ctr">
            <a:solidFill>
              <a:schemeClr val="tx1"/>
            </a:solidFill>
            <a:prstDash val="solid"/>
            <a:round/>
            <a:headEnd type="triangle" w="med" len="med"/>
            <a:tailEnd type="none" w="med" len="med"/>
          </a:ln>
          <a:effectLst/>
        </p:spPr>
        <p:txBody>
          <a:bodyPr wrap="none"/>
          <a:lstStyle/>
          <a:p>
            <a:pPr>
              <a:defRPr/>
            </a:pPr>
            <a:endParaRPr lang="en-ZA">
              <a:latin typeface="Arial" charset="0"/>
            </a:endParaRPr>
          </a:p>
        </p:txBody>
      </p:sp>
      <p:sp>
        <p:nvSpPr>
          <p:cNvPr id="11" name="Arc 10"/>
          <p:cNvSpPr/>
          <p:nvPr/>
        </p:nvSpPr>
        <p:spPr bwMode="auto">
          <a:xfrm flipH="1">
            <a:off x="250825" y="5085184"/>
            <a:ext cx="1963738" cy="636587"/>
          </a:xfrm>
          <a:prstGeom prst="arc">
            <a:avLst>
              <a:gd name="adj1" fmla="val 19844717"/>
              <a:gd name="adj2" fmla="val 8551804"/>
            </a:avLst>
          </a:prstGeom>
          <a:noFill/>
          <a:ln w="34925" cap="flat" cmpd="sng" algn="ctr">
            <a:solidFill>
              <a:schemeClr val="tx1"/>
            </a:solidFill>
            <a:prstDash val="solid"/>
            <a:round/>
            <a:headEnd type="triangle" w="med" len="med"/>
            <a:tailEnd type="none" w="med" len="med"/>
          </a:ln>
          <a:effectLst/>
        </p:spPr>
        <p:txBody>
          <a:bodyPr wrap="none"/>
          <a:lstStyle/>
          <a:p>
            <a:pPr>
              <a:defRPr/>
            </a:pPr>
            <a:endParaRPr lang="en-ZA">
              <a:latin typeface="Arial" charset="0"/>
            </a:endParaRPr>
          </a:p>
        </p:txBody>
      </p:sp>
    </p:spTree>
    <p:extLst>
      <p:ext uri="{BB962C8B-B14F-4D97-AF65-F5344CB8AC3E}">
        <p14:creationId xmlns:p14="http://schemas.microsoft.com/office/powerpoint/2010/main" val="2681699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51520" y="188640"/>
            <a:ext cx="8568952" cy="1152128"/>
          </a:xfrm>
          <a:prstGeom prst="rect">
            <a:avLst/>
          </a:prstGeom>
          <a:solidFill>
            <a:schemeClr val="accent6">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600" b="1" dirty="0">
                <a:solidFill>
                  <a:schemeClr val="bg1"/>
                </a:solidFill>
                <a:latin typeface="Arial Black" pitchFamily="34" charset="0"/>
              </a:rPr>
              <a:t>THE ENTREPRENEURIAL </a:t>
            </a:r>
          </a:p>
          <a:p>
            <a:pPr algn="ctr"/>
            <a:r>
              <a:rPr lang="en-US" altLang="en-US" sz="3600" b="1" dirty="0">
                <a:solidFill>
                  <a:schemeClr val="bg1"/>
                </a:solidFill>
                <a:latin typeface="Arial Black" pitchFamily="34" charset="0"/>
              </a:rPr>
              <a:t>MIND AND FIT </a:t>
            </a:r>
          </a:p>
          <a:p>
            <a:pPr algn="ctr"/>
            <a:r>
              <a:rPr lang="en-US" altLang="en-US" sz="3600" b="1" dirty="0">
                <a:solidFill>
                  <a:schemeClr val="bg1"/>
                </a:solidFill>
                <a:latin typeface="Arial Black" pitchFamily="34" charset="0"/>
              </a:rPr>
              <a:t>PBSB 821</a:t>
            </a:r>
          </a:p>
        </p:txBody>
      </p:sp>
      <p:pic>
        <p:nvPicPr>
          <p:cNvPr id="1026" name="Picture 2" descr="F:\Entrepreneurship\Kontaksessies_2016\Entrepreneur prentjies\entrepreneurshi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12776"/>
            <a:ext cx="9144000" cy="5688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643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bwMode="auto">
          <a:xfrm>
            <a:off x="4572000" y="1181100"/>
            <a:ext cx="720725" cy="750888"/>
          </a:xfrm>
          <a:prstGeom prst="ellipse">
            <a:avLst/>
          </a:prstGeom>
          <a:solidFill>
            <a:srgbClr val="FFC000"/>
          </a:solidFill>
          <a:ln w="9525" cap="flat" cmpd="sng" algn="ctr">
            <a:solidFill>
              <a:schemeClr val="tx1"/>
            </a:solidFill>
            <a:prstDash val="solid"/>
            <a:round/>
            <a:headEnd type="none" w="med" len="med"/>
            <a:tailEnd type="none" w="med" len="med"/>
          </a:ln>
          <a:effectLst>
            <a:outerShdw blurRad="50800" dist="38100" dir="2700000" sx="110000" sy="110000" algn="tl" rotWithShape="0">
              <a:prstClr val="black">
                <a:alpha val="40000"/>
              </a:prstClr>
            </a:outerShdw>
          </a:effectLst>
        </p:spPr>
        <p:txBody>
          <a:bodyPr wrap="none"/>
          <a:lstStyle/>
          <a:p>
            <a:pPr eaLnBrk="1" hangingPunct="1">
              <a:defRPr/>
            </a:pPr>
            <a:endParaRPr lang="en-ZA">
              <a:latin typeface="Calibri" pitchFamily="34" charset="0"/>
              <a:cs typeface="Calibri" pitchFamily="34" charset="0"/>
            </a:endParaRPr>
          </a:p>
        </p:txBody>
      </p:sp>
      <p:sp>
        <p:nvSpPr>
          <p:cNvPr id="4" name="Oval 3"/>
          <p:cNvSpPr/>
          <p:nvPr/>
        </p:nvSpPr>
        <p:spPr bwMode="auto">
          <a:xfrm>
            <a:off x="107950" y="1165225"/>
            <a:ext cx="719138" cy="750888"/>
          </a:xfrm>
          <a:prstGeom prst="ellipse">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a:outerShdw blurRad="50800" dist="38100" dir="2700000" sx="110000" sy="110000" algn="tl" rotWithShape="0">
              <a:prstClr val="black">
                <a:alpha val="40000"/>
              </a:prstClr>
            </a:outerShdw>
          </a:effectLst>
        </p:spPr>
        <p:txBody>
          <a:bodyPr wrap="none"/>
          <a:lstStyle/>
          <a:p>
            <a:pPr eaLnBrk="1" hangingPunct="1">
              <a:defRPr/>
            </a:pPr>
            <a:endParaRPr lang="en-ZA">
              <a:latin typeface="Calibri" pitchFamily="34" charset="0"/>
              <a:cs typeface="Calibri" pitchFamily="34" charset="0"/>
            </a:endParaRPr>
          </a:p>
        </p:txBody>
      </p:sp>
      <p:sp>
        <p:nvSpPr>
          <p:cNvPr id="2" name="TextBox 1"/>
          <p:cNvSpPr txBox="1"/>
          <p:nvPr/>
        </p:nvSpPr>
        <p:spPr>
          <a:xfrm>
            <a:off x="273050" y="1165225"/>
            <a:ext cx="4392613" cy="4586288"/>
          </a:xfrm>
          <a:prstGeom prst="rect">
            <a:avLst/>
          </a:prstGeom>
          <a:noFill/>
        </p:spPr>
        <p:txBody>
          <a:bodyPr>
            <a:spAutoFit/>
          </a:bodyPr>
          <a:lstStyle/>
          <a:p>
            <a:pPr eaLnBrk="1" hangingPunct="1">
              <a:defRPr/>
            </a:pPr>
            <a:r>
              <a:rPr lang="en-ZA" sz="2800" b="1" dirty="0">
                <a:latin typeface="Calibri" pitchFamily="34" charset="0"/>
                <a:cs typeface="Calibri" pitchFamily="34" charset="0"/>
              </a:rPr>
              <a:t>Prediction (analytic</a:t>
            </a:r>
            <a:r>
              <a:rPr lang="en-ZA" sz="2800" dirty="0">
                <a:latin typeface="Calibri" pitchFamily="34" charset="0"/>
                <a:cs typeface="Calibri" pitchFamily="34" charset="0"/>
              </a:rPr>
              <a:t>)</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Inductive and deductive logic.</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Mathematical tools and other analytic methods.</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Rules of thumb.</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Core logic of virtually all educational settings.</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Core logic of large organisations.</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Works superbly to extent that the future can be divined or extrapolated from the past.</a:t>
            </a:r>
          </a:p>
        </p:txBody>
      </p:sp>
      <p:sp>
        <p:nvSpPr>
          <p:cNvPr id="3" name="TextBox 2"/>
          <p:cNvSpPr txBox="1"/>
          <p:nvPr/>
        </p:nvSpPr>
        <p:spPr>
          <a:xfrm>
            <a:off x="4572000" y="1165225"/>
            <a:ext cx="4464050" cy="4955203"/>
          </a:xfrm>
          <a:prstGeom prst="rect">
            <a:avLst/>
          </a:prstGeom>
          <a:noFill/>
        </p:spPr>
        <p:txBody>
          <a:bodyPr>
            <a:spAutoFit/>
          </a:bodyPr>
          <a:lstStyle/>
          <a:p>
            <a:pPr eaLnBrk="1" hangingPunct="1">
              <a:defRPr/>
            </a:pPr>
            <a:r>
              <a:rPr lang="en-ZA" sz="2800" b="1" dirty="0">
                <a:latin typeface="Calibri" pitchFamily="34" charset="0"/>
                <a:cs typeface="Calibri" pitchFamily="34" charset="0"/>
              </a:rPr>
              <a:t>Creation</a:t>
            </a:r>
            <a:endParaRPr lang="en-ZA" sz="2800" dirty="0">
              <a:latin typeface="Calibri" pitchFamily="34" charset="0"/>
              <a:cs typeface="Calibri" pitchFamily="34" charset="0"/>
            </a:endParaRP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Favoured by serial (“expert”) entrepreneurs 89% of the time.</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Favours what is real and confirmable over projections and assumptions.</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Smart action trumps analysis.</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Suitable when the future cannot be predicted from the past.</a:t>
            </a:r>
          </a:p>
          <a:p>
            <a:pPr marL="342900" indent="-342900" eaLnBrk="1" hangingPunct="1">
              <a:buFont typeface="Wingdings" panose="05000000000000000000" pitchFamily="2" charset="2"/>
              <a:buChar char="§"/>
              <a:defRPr/>
            </a:pPr>
            <a:r>
              <a:rPr lang="en-ZA" sz="2400" dirty="0">
                <a:latin typeface="Calibri" pitchFamily="34" charset="0"/>
                <a:cs typeface="Calibri" pitchFamily="34" charset="0"/>
              </a:rPr>
              <a:t>In extreme uncertainty or unknowability it is the only logical choice.</a:t>
            </a:r>
          </a:p>
        </p:txBody>
      </p:sp>
      <p:cxnSp>
        <p:nvCxnSpPr>
          <p:cNvPr id="73734" name="Straight Connector 5"/>
          <p:cNvCxnSpPr>
            <a:cxnSpLocks noChangeShapeType="1"/>
          </p:cNvCxnSpPr>
          <p:nvPr/>
        </p:nvCxnSpPr>
        <p:spPr bwMode="auto">
          <a:xfrm>
            <a:off x="250825" y="1628775"/>
            <a:ext cx="4176713"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3735" name="Straight Connector 7"/>
          <p:cNvCxnSpPr>
            <a:cxnSpLocks noChangeShapeType="1"/>
          </p:cNvCxnSpPr>
          <p:nvPr/>
        </p:nvCxnSpPr>
        <p:spPr bwMode="auto">
          <a:xfrm>
            <a:off x="4787900" y="1628775"/>
            <a:ext cx="4032250" cy="15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73736" name="Rectangle 3"/>
          <p:cNvSpPr>
            <a:spLocks noChangeArrowheads="1"/>
          </p:cNvSpPr>
          <p:nvPr/>
        </p:nvSpPr>
        <p:spPr bwMode="auto">
          <a:xfrm>
            <a:off x="1603375" y="6111875"/>
            <a:ext cx="5434013" cy="461963"/>
          </a:xfrm>
          <a:prstGeom prst="rect">
            <a:avLst/>
          </a:prstGeom>
          <a:solidFill>
            <a:schemeClr val="bg1"/>
          </a:solidFill>
          <a:ln w="9525">
            <a:solidFill>
              <a:srgbClr val="000000"/>
            </a:solidFill>
            <a:miter lim="800000"/>
            <a:headEnd/>
            <a:tailEnd/>
          </a:ln>
        </p:spPr>
        <p:txBody>
          <a:bodyPr wrap="none">
            <a:spAutoFit/>
          </a:bodyPr>
          <a:lstStyle/>
          <a:p>
            <a:pPr algn="ctr" eaLnBrk="1" hangingPunct="1"/>
            <a:r>
              <a:rPr lang="en-US" altLang="en-US" sz="2400" b="1"/>
              <a:t>Entrepreneurial Thought and Action</a:t>
            </a:r>
          </a:p>
        </p:txBody>
      </p:sp>
      <p:sp>
        <p:nvSpPr>
          <p:cNvPr id="13" name="Arc 12"/>
          <p:cNvSpPr/>
          <p:nvPr/>
        </p:nvSpPr>
        <p:spPr bwMode="auto">
          <a:xfrm>
            <a:off x="6443663" y="5707063"/>
            <a:ext cx="1963737" cy="635000"/>
          </a:xfrm>
          <a:prstGeom prst="arc">
            <a:avLst>
              <a:gd name="adj1" fmla="val 19844717"/>
              <a:gd name="adj2" fmla="val 8551804"/>
            </a:avLst>
          </a:prstGeom>
          <a:noFill/>
          <a:ln w="34925" cap="flat" cmpd="sng" algn="ctr">
            <a:solidFill>
              <a:schemeClr val="tx1"/>
            </a:solidFill>
            <a:prstDash val="solid"/>
            <a:round/>
            <a:headEnd type="triangle" w="med" len="med"/>
            <a:tailEnd type="none" w="med" len="med"/>
          </a:ln>
          <a:effectLst/>
        </p:spPr>
        <p:txBody>
          <a:bodyPr wrap="none"/>
          <a:lstStyle/>
          <a:p>
            <a:pPr eaLnBrk="1" hangingPunct="1">
              <a:defRPr/>
            </a:pPr>
            <a:endParaRPr lang="en-ZA">
              <a:latin typeface="Arial" charset="0"/>
            </a:endParaRPr>
          </a:p>
        </p:txBody>
      </p:sp>
      <p:sp>
        <p:nvSpPr>
          <p:cNvPr id="14" name="Arc 13"/>
          <p:cNvSpPr/>
          <p:nvPr/>
        </p:nvSpPr>
        <p:spPr bwMode="auto">
          <a:xfrm flipH="1">
            <a:off x="250825" y="5745163"/>
            <a:ext cx="1963738" cy="636587"/>
          </a:xfrm>
          <a:prstGeom prst="arc">
            <a:avLst>
              <a:gd name="adj1" fmla="val 19844717"/>
              <a:gd name="adj2" fmla="val 8551804"/>
            </a:avLst>
          </a:prstGeom>
          <a:noFill/>
          <a:ln w="34925" cap="flat" cmpd="sng" algn="ctr">
            <a:solidFill>
              <a:schemeClr val="tx1"/>
            </a:solidFill>
            <a:prstDash val="solid"/>
            <a:round/>
            <a:headEnd type="triangle" w="med" len="med"/>
            <a:tailEnd type="none" w="med" len="med"/>
          </a:ln>
          <a:effectLst/>
        </p:spPr>
        <p:txBody>
          <a:bodyPr wrap="none"/>
          <a:lstStyle/>
          <a:p>
            <a:pPr eaLnBrk="1" hangingPunct="1">
              <a:defRPr/>
            </a:pPr>
            <a:endParaRPr lang="en-ZA">
              <a:latin typeface="Arial" charset="0"/>
            </a:endParaRPr>
          </a:p>
        </p:txBody>
      </p:sp>
      <p:sp>
        <p:nvSpPr>
          <p:cNvPr id="11" name="Rectangle 1"/>
          <p:cNvSpPr>
            <a:spLocks noChangeArrowheads="1"/>
          </p:cNvSpPr>
          <p:nvPr/>
        </p:nvSpPr>
        <p:spPr bwMode="auto">
          <a:xfrm>
            <a:off x="485733" y="251937"/>
            <a:ext cx="8141079" cy="584775"/>
          </a:xfrm>
          <a:prstGeom prst="rect">
            <a:avLst/>
          </a:prstGeom>
          <a:solidFill>
            <a:schemeClr val="accent6">
              <a:lumMod val="75000"/>
            </a:schemeClr>
          </a:solidFill>
          <a:ln>
            <a:noFill/>
          </a:ln>
        </p:spPr>
        <p:txBody>
          <a:bodyPr wrap="square">
            <a:spAutoFit/>
          </a:bodyPr>
          <a:lstStyle/>
          <a:p>
            <a:pPr algn="ctr"/>
            <a:r>
              <a:rPr lang="en-US" sz="3200" b="1" dirty="0">
                <a:solidFill>
                  <a:schemeClr val="bg1"/>
                </a:solidFill>
                <a:latin typeface="Arial Black" pitchFamily="34" charset="0"/>
              </a:rPr>
              <a:t>PREDICTIVE  VS CREATIVE LOGIC</a:t>
            </a:r>
            <a:endParaRPr lang="en-ZA" sz="3200" dirty="0">
              <a:solidFill>
                <a:schemeClr val="bg1"/>
              </a:solidFill>
              <a:latin typeface="Arial Black" pitchFamily="34" charset="0"/>
            </a:endParaRPr>
          </a:p>
        </p:txBody>
      </p:sp>
    </p:spTree>
    <p:extLst>
      <p:ext uri="{BB962C8B-B14F-4D97-AF65-F5344CB8AC3E}">
        <p14:creationId xmlns:p14="http://schemas.microsoft.com/office/powerpoint/2010/main" val="3680201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p:cNvSpPr/>
          <p:nvPr/>
        </p:nvSpPr>
        <p:spPr bwMode="auto">
          <a:xfrm>
            <a:off x="4355713" y="2780928"/>
            <a:ext cx="4608775" cy="2520280"/>
          </a:xfrm>
          <a:prstGeom prst="triangle">
            <a:avLst/>
          </a:prstGeom>
          <a:solidFill>
            <a:srgbClr val="FFFF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lIns="0" tIns="0" rIns="0" bIns="0" anchor="b" anchorCtr="1"/>
          <a:lstStyle/>
          <a:p>
            <a:pPr algn="ctr" eaLnBrk="1" hangingPunct="1">
              <a:defRPr/>
            </a:pPr>
            <a:r>
              <a:rPr lang="en-ZA" sz="1600" dirty="0">
                <a:latin typeface="Arial" charset="0"/>
              </a:rPr>
              <a:t>Every input </a:t>
            </a:r>
          </a:p>
          <a:p>
            <a:pPr algn="ctr" eaLnBrk="1" hangingPunct="1">
              <a:defRPr/>
            </a:pPr>
            <a:r>
              <a:rPr lang="en-ZA" sz="1600" dirty="0">
                <a:latin typeface="Arial" charset="0"/>
              </a:rPr>
              <a:t>(actions, information, resources) </a:t>
            </a:r>
            <a:r>
              <a:rPr lang="en-ZA" dirty="0">
                <a:latin typeface="Arial" charset="0"/>
              </a:rPr>
              <a:t>expands the possible </a:t>
            </a:r>
            <a:r>
              <a:rPr lang="en-ZA" sz="2400" dirty="0">
                <a:latin typeface="Arial" charset="0"/>
              </a:rPr>
              <a:t>opportunities available.</a:t>
            </a:r>
          </a:p>
        </p:txBody>
      </p:sp>
      <p:sp>
        <p:nvSpPr>
          <p:cNvPr id="5" name="Flowchart: Merge 4"/>
          <p:cNvSpPr/>
          <p:nvPr/>
        </p:nvSpPr>
        <p:spPr bwMode="auto">
          <a:xfrm>
            <a:off x="107504" y="2780928"/>
            <a:ext cx="4605411" cy="2520280"/>
          </a:xfrm>
          <a:prstGeom prst="flowChartMerge">
            <a:avLst/>
          </a:prstGeom>
          <a:solidFill>
            <a:srgbClr val="FFC0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lIns="0" tIns="0" rIns="0" bIns="0" anchorCtr="1"/>
          <a:lstStyle/>
          <a:p>
            <a:pPr algn="ctr" eaLnBrk="1" hangingPunct="1">
              <a:defRPr/>
            </a:pPr>
            <a:r>
              <a:rPr lang="en-ZA" sz="2400" dirty="0">
                <a:latin typeface="Arial" charset="0"/>
              </a:rPr>
              <a:t>Large amounts of information </a:t>
            </a:r>
            <a:r>
              <a:rPr lang="en-ZA" sz="1600" dirty="0">
                <a:latin typeface="Arial" charset="0"/>
              </a:rPr>
              <a:t>analysed to narrow down options, evaluate and make decisions.</a:t>
            </a:r>
          </a:p>
        </p:txBody>
      </p:sp>
      <p:grpSp>
        <p:nvGrpSpPr>
          <p:cNvPr id="74760" name="Group 49"/>
          <p:cNvGrpSpPr>
            <a:grpSpLocks/>
          </p:cNvGrpSpPr>
          <p:nvPr/>
        </p:nvGrpSpPr>
        <p:grpSpPr bwMode="auto">
          <a:xfrm>
            <a:off x="5170488" y="1624013"/>
            <a:ext cx="811212" cy="895350"/>
            <a:chOff x="4953768" y="1484784"/>
            <a:chExt cx="812678" cy="895339"/>
          </a:xfrm>
        </p:grpSpPr>
        <p:grpSp>
          <p:nvGrpSpPr>
            <p:cNvPr id="74800" name="Group 8"/>
            <p:cNvGrpSpPr>
              <a:grpSpLocks/>
            </p:cNvGrpSpPr>
            <p:nvPr/>
          </p:nvGrpSpPr>
          <p:grpSpPr bwMode="auto">
            <a:xfrm>
              <a:off x="5076056" y="1628800"/>
              <a:ext cx="576064" cy="558250"/>
              <a:chOff x="1043608" y="4958982"/>
              <a:chExt cx="576064" cy="558250"/>
            </a:xfrm>
          </p:grpSpPr>
          <p:sp>
            <p:nvSpPr>
              <p:cNvPr id="7" name="Flowchart: Extract 6"/>
              <p:cNvSpPr/>
              <p:nvPr/>
            </p:nvSpPr>
            <p:spPr bwMode="auto">
              <a:xfrm>
                <a:off x="1043608" y="5013176"/>
                <a:ext cx="576064" cy="504056"/>
              </a:xfrm>
              <a:prstGeom prst="flowChartExtract">
                <a:avLst/>
              </a:prstGeom>
              <a:solidFill>
                <a:schemeClr val="accent1"/>
              </a:solidFill>
              <a:ln w="9525" cap="flat" cmpd="sng" algn="ctr">
                <a:solidFill>
                  <a:schemeClr val="tx1"/>
                </a:solidFill>
                <a:prstDash val="solid"/>
                <a:round/>
                <a:headEnd type="none" w="med" len="med"/>
                <a:tailEnd type="none" w="med" len="med"/>
              </a:ln>
              <a:effectLst>
                <a:innerShdw blurRad="63500" dist="50800" dir="2700000">
                  <a:prstClr val="black">
                    <a:alpha val="50000"/>
                  </a:prstClr>
                </a:innerShdw>
              </a:effectLst>
            </p:spPr>
            <p:txBody>
              <a:bodyPr wrap="none"/>
              <a:lstStyle/>
              <a:p>
                <a:pPr eaLnBrk="1" hangingPunct="1">
                  <a:defRPr/>
                </a:pPr>
                <a:endParaRPr lang="en-ZA" sz="2400">
                  <a:latin typeface="Arial" charset="0"/>
                </a:endParaRPr>
              </a:p>
            </p:txBody>
          </p:sp>
          <p:sp>
            <p:nvSpPr>
              <p:cNvPr id="74835" name="Rectangle 7"/>
              <p:cNvSpPr>
                <a:spLocks noChangeArrowheads="1"/>
              </p:cNvSpPr>
              <p:nvPr/>
            </p:nvSpPr>
            <p:spPr bwMode="auto">
              <a:xfrm>
                <a:off x="1274045" y="4958982"/>
                <a:ext cx="117727" cy="144016"/>
              </a:xfrm>
              <a:prstGeom prst="rect">
                <a:avLst/>
              </a:prstGeom>
              <a:solidFill>
                <a:schemeClr val="accent1"/>
              </a:solidFill>
              <a:ln w="9525" algn="ctr">
                <a:solidFill>
                  <a:schemeClr val="tx1"/>
                </a:solidFill>
                <a:round/>
                <a:headEnd/>
                <a:tailEnd/>
              </a:ln>
            </p:spPr>
            <p:txBody>
              <a:bodyPr wrap="none"/>
              <a:lstStyle/>
              <a:p>
                <a:pPr eaLnBrk="1" hangingPunct="1"/>
                <a:endParaRPr lang="en-ZA" altLang="en-US" sz="2400"/>
              </a:p>
            </p:txBody>
          </p:sp>
        </p:grpSp>
        <p:grpSp>
          <p:nvGrpSpPr>
            <p:cNvPr id="74801" name="Group 15"/>
            <p:cNvGrpSpPr>
              <a:grpSpLocks/>
            </p:cNvGrpSpPr>
            <p:nvPr/>
          </p:nvGrpSpPr>
          <p:grpSpPr bwMode="auto">
            <a:xfrm>
              <a:off x="5076056" y="2204864"/>
              <a:ext cx="595494" cy="45719"/>
              <a:chOff x="4598289" y="2420888"/>
              <a:chExt cx="595494" cy="45719"/>
            </a:xfrm>
          </p:grpSpPr>
          <p:sp>
            <p:nvSpPr>
              <p:cNvPr id="74826" name="Oval 9"/>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7" name="Oval 10"/>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8" name="Oval 11"/>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9" name="Oval 12"/>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30" name="Oval 13"/>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31" name="Oval 14"/>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802" name="Group 16"/>
            <p:cNvGrpSpPr>
              <a:grpSpLocks/>
            </p:cNvGrpSpPr>
            <p:nvPr/>
          </p:nvGrpSpPr>
          <p:grpSpPr bwMode="auto">
            <a:xfrm>
              <a:off x="5008746" y="2268488"/>
              <a:ext cx="595494" cy="45719"/>
              <a:chOff x="4598289" y="2420888"/>
              <a:chExt cx="595494" cy="45719"/>
            </a:xfrm>
          </p:grpSpPr>
          <p:sp>
            <p:nvSpPr>
              <p:cNvPr id="74820" name="Oval 17"/>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1" name="Oval 18"/>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2" name="Oval 19"/>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3" name="Oval 20"/>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4" name="Oval 21"/>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25" name="Oval 22"/>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803" name="Group 23"/>
            <p:cNvGrpSpPr>
              <a:grpSpLocks/>
            </p:cNvGrpSpPr>
            <p:nvPr/>
          </p:nvGrpSpPr>
          <p:grpSpPr bwMode="auto">
            <a:xfrm>
              <a:off x="4953768" y="2334404"/>
              <a:ext cx="595494" cy="45719"/>
              <a:chOff x="4598289" y="2420888"/>
              <a:chExt cx="595494" cy="45719"/>
            </a:xfrm>
          </p:grpSpPr>
          <p:sp>
            <p:nvSpPr>
              <p:cNvPr id="74814" name="Oval 24"/>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5" name="Oval 25"/>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6" name="Oval 26"/>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7" name="Oval 27"/>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8" name="Oval 28"/>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9" name="Oval 29"/>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804" name="Group 38"/>
            <p:cNvGrpSpPr>
              <a:grpSpLocks/>
            </p:cNvGrpSpPr>
            <p:nvPr/>
          </p:nvGrpSpPr>
          <p:grpSpPr bwMode="auto">
            <a:xfrm>
              <a:off x="5610772" y="2268488"/>
              <a:ext cx="155674" cy="111635"/>
              <a:chOff x="5610772" y="2268488"/>
              <a:chExt cx="155674" cy="111635"/>
            </a:xfrm>
          </p:grpSpPr>
          <p:grpSp>
            <p:nvGrpSpPr>
              <p:cNvPr id="74810" name="Group 37"/>
              <p:cNvGrpSpPr>
                <a:grpSpLocks/>
              </p:cNvGrpSpPr>
              <p:nvPr/>
            </p:nvGrpSpPr>
            <p:grpSpPr bwMode="auto">
              <a:xfrm>
                <a:off x="5610772" y="2334404"/>
                <a:ext cx="155674" cy="45719"/>
                <a:chOff x="4736645" y="2924944"/>
                <a:chExt cx="155674" cy="45719"/>
              </a:xfrm>
            </p:grpSpPr>
            <p:sp>
              <p:nvSpPr>
                <p:cNvPr id="74812" name="Oval 34"/>
                <p:cNvSpPr>
                  <a:spLocks noChangeArrowheads="1"/>
                </p:cNvSpPr>
                <p:nvPr/>
              </p:nvSpPr>
              <p:spPr bwMode="auto">
                <a:xfrm>
                  <a:off x="4736645"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13" name="Oval 35"/>
                <p:cNvSpPr>
                  <a:spLocks noChangeArrowheads="1"/>
                </p:cNvSpPr>
                <p:nvPr/>
              </p:nvSpPr>
              <p:spPr bwMode="auto">
                <a:xfrm>
                  <a:off x="4846600"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sp>
            <p:nvSpPr>
              <p:cNvPr id="74811" name="Oval 36"/>
              <p:cNvSpPr>
                <a:spLocks noChangeArrowheads="1"/>
              </p:cNvSpPr>
              <p:nvPr/>
            </p:nvSpPr>
            <p:spPr bwMode="auto">
              <a:xfrm>
                <a:off x="5671550" y="22684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805" name="Group 44"/>
            <p:cNvGrpSpPr>
              <a:grpSpLocks/>
            </p:cNvGrpSpPr>
            <p:nvPr/>
          </p:nvGrpSpPr>
          <p:grpSpPr bwMode="auto">
            <a:xfrm flipV="1">
              <a:off x="5286251" y="1484784"/>
              <a:ext cx="155674" cy="111635"/>
              <a:chOff x="5610772" y="2268488"/>
              <a:chExt cx="155674" cy="111635"/>
            </a:xfrm>
          </p:grpSpPr>
          <p:grpSp>
            <p:nvGrpSpPr>
              <p:cNvPr id="74806" name="Group 45"/>
              <p:cNvGrpSpPr>
                <a:grpSpLocks/>
              </p:cNvGrpSpPr>
              <p:nvPr/>
            </p:nvGrpSpPr>
            <p:grpSpPr bwMode="auto">
              <a:xfrm>
                <a:off x="5610772" y="2334404"/>
                <a:ext cx="155674" cy="45719"/>
                <a:chOff x="4736645" y="2924944"/>
                <a:chExt cx="155674" cy="45719"/>
              </a:xfrm>
            </p:grpSpPr>
            <p:sp>
              <p:nvSpPr>
                <p:cNvPr id="74808" name="Oval 47"/>
                <p:cNvSpPr>
                  <a:spLocks noChangeArrowheads="1"/>
                </p:cNvSpPr>
                <p:nvPr/>
              </p:nvSpPr>
              <p:spPr bwMode="auto">
                <a:xfrm>
                  <a:off x="4736645"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809" name="Oval 48"/>
                <p:cNvSpPr>
                  <a:spLocks noChangeArrowheads="1"/>
                </p:cNvSpPr>
                <p:nvPr/>
              </p:nvSpPr>
              <p:spPr bwMode="auto">
                <a:xfrm>
                  <a:off x="4846600"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sp>
            <p:nvSpPr>
              <p:cNvPr id="74807" name="Oval 46"/>
              <p:cNvSpPr>
                <a:spLocks noChangeArrowheads="1"/>
              </p:cNvSpPr>
              <p:nvPr/>
            </p:nvSpPr>
            <p:spPr bwMode="auto">
              <a:xfrm>
                <a:off x="5671550" y="22684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grpSp>
        <p:nvGrpSpPr>
          <p:cNvPr id="74761" name="Group 50"/>
          <p:cNvGrpSpPr>
            <a:grpSpLocks/>
          </p:cNvGrpSpPr>
          <p:nvPr/>
        </p:nvGrpSpPr>
        <p:grpSpPr bwMode="auto">
          <a:xfrm flipV="1">
            <a:off x="685800" y="1624013"/>
            <a:ext cx="812800" cy="895350"/>
            <a:chOff x="4953768" y="1484784"/>
            <a:chExt cx="812678" cy="895339"/>
          </a:xfrm>
        </p:grpSpPr>
        <p:grpSp>
          <p:nvGrpSpPr>
            <p:cNvPr id="74764" name="Group 51"/>
            <p:cNvGrpSpPr>
              <a:grpSpLocks/>
            </p:cNvGrpSpPr>
            <p:nvPr/>
          </p:nvGrpSpPr>
          <p:grpSpPr bwMode="auto">
            <a:xfrm>
              <a:off x="5076056" y="1628800"/>
              <a:ext cx="576064" cy="558250"/>
              <a:chOff x="1043608" y="4958982"/>
              <a:chExt cx="576064" cy="558250"/>
            </a:xfrm>
          </p:grpSpPr>
          <p:sp>
            <p:nvSpPr>
              <p:cNvPr id="84" name="Flowchart: Extract 83"/>
              <p:cNvSpPr/>
              <p:nvPr/>
            </p:nvSpPr>
            <p:spPr bwMode="auto">
              <a:xfrm>
                <a:off x="1043608" y="5013176"/>
                <a:ext cx="576064" cy="504056"/>
              </a:xfrm>
              <a:prstGeom prst="flowChartExtract">
                <a:avLst/>
              </a:prstGeom>
              <a:solidFill>
                <a:schemeClr val="accent1"/>
              </a:solidFill>
              <a:ln w="9525" cap="flat" cmpd="sng" algn="ctr">
                <a:solidFill>
                  <a:schemeClr val="tx1"/>
                </a:solidFill>
                <a:prstDash val="solid"/>
                <a:round/>
                <a:headEnd type="none" w="med" len="med"/>
                <a:tailEnd type="none" w="med" len="med"/>
              </a:ln>
              <a:effectLst>
                <a:innerShdw blurRad="63500" dist="50800" dir="2700000">
                  <a:prstClr val="black">
                    <a:alpha val="50000"/>
                  </a:prstClr>
                </a:innerShdw>
              </a:effectLst>
            </p:spPr>
            <p:txBody>
              <a:bodyPr wrap="none"/>
              <a:lstStyle/>
              <a:p>
                <a:pPr eaLnBrk="1" hangingPunct="1">
                  <a:defRPr/>
                </a:pPr>
                <a:endParaRPr lang="en-ZA" sz="2400">
                  <a:latin typeface="Arial" charset="0"/>
                </a:endParaRPr>
              </a:p>
            </p:txBody>
          </p:sp>
          <p:sp>
            <p:nvSpPr>
              <p:cNvPr id="74799" name="Rectangle 84"/>
              <p:cNvSpPr>
                <a:spLocks noChangeArrowheads="1"/>
              </p:cNvSpPr>
              <p:nvPr/>
            </p:nvSpPr>
            <p:spPr bwMode="auto">
              <a:xfrm>
                <a:off x="1274045" y="4958982"/>
                <a:ext cx="117727" cy="144016"/>
              </a:xfrm>
              <a:prstGeom prst="rect">
                <a:avLst/>
              </a:prstGeom>
              <a:solidFill>
                <a:schemeClr val="accent1"/>
              </a:solidFill>
              <a:ln w="9525" algn="ctr">
                <a:solidFill>
                  <a:schemeClr val="tx1"/>
                </a:solidFill>
                <a:round/>
                <a:headEnd/>
                <a:tailEnd/>
              </a:ln>
            </p:spPr>
            <p:txBody>
              <a:bodyPr wrap="none"/>
              <a:lstStyle/>
              <a:p>
                <a:pPr eaLnBrk="1" hangingPunct="1"/>
                <a:endParaRPr lang="en-ZA" altLang="en-US" sz="2400"/>
              </a:p>
            </p:txBody>
          </p:sp>
        </p:grpSp>
        <p:grpSp>
          <p:nvGrpSpPr>
            <p:cNvPr id="74765" name="Group 52"/>
            <p:cNvGrpSpPr>
              <a:grpSpLocks/>
            </p:cNvGrpSpPr>
            <p:nvPr/>
          </p:nvGrpSpPr>
          <p:grpSpPr bwMode="auto">
            <a:xfrm>
              <a:off x="5076056" y="2204864"/>
              <a:ext cx="595494" cy="45719"/>
              <a:chOff x="4598289" y="2420888"/>
              <a:chExt cx="595494" cy="45719"/>
            </a:xfrm>
          </p:grpSpPr>
          <p:sp>
            <p:nvSpPr>
              <p:cNvPr id="74790" name="Oval 77"/>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91" name="Oval 78"/>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92" name="Oval 79"/>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93" name="Oval 80"/>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94" name="Oval 81"/>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95" name="Oval 82"/>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766" name="Group 53"/>
            <p:cNvGrpSpPr>
              <a:grpSpLocks/>
            </p:cNvGrpSpPr>
            <p:nvPr/>
          </p:nvGrpSpPr>
          <p:grpSpPr bwMode="auto">
            <a:xfrm>
              <a:off x="5008746" y="2268488"/>
              <a:ext cx="595494" cy="45719"/>
              <a:chOff x="4598289" y="2420888"/>
              <a:chExt cx="595494" cy="45719"/>
            </a:xfrm>
          </p:grpSpPr>
          <p:sp>
            <p:nvSpPr>
              <p:cNvPr id="74784" name="Oval 71"/>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5" name="Oval 72"/>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6" name="Oval 73"/>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7" name="Oval 74"/>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8" name="Oval 75"/>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9" name="Oval 76"/>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767" name="Group 54"/>
            <p:cNvGrpSpPr>
              <a:grpSpLocks/>
            </p:cNvGrpSpPr>
            <p:nvPr/>
          </p:nvGrpSpPr>
          <p:grpSpPr bwMode="auto">
            <a:xfrm>
              <a:off x="4953768" y="2334404"/>
              <a:ext cx="595494" cy="45719"/>
              <a:chOff x="4598289" y="2420888"/>
              <a:chExt cx="595494" cy="45719"/>
            </a:xfrm>
          </p:grpSpPr>
          <p:sp>
            <p:nvSpPr>
              <p:cNvPr id="74778" name="Oval 65"/>
              <p:cNvSpPr>
                <a:spLocks noChangeArrowheads="1"/>
              </p:cNvSpPr>
              <p:nvPr/>
            </p:nvSpPr>
            <p:spPr bwMode="auto">
              <a:xfrm>
                <a:off x="459828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79" name="Oval 66"/>
              <p:cNvSpPr>
                <a:spLocks noChangeArrowheads="1"/>
              </p:cNvSpPr>
              <p:nvPr/>
            </p:nvSpPr>
            <p:spPr bwMode="auto">
              <a:xfrm>
                <a:off x="470824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0" name="Oval 67"/>
              <p:cNvSpPr>
                <a:spLocks noChangeArrowheads="1"/>
              </p:cNvSpPr>
              <p:nvPr/>
            </p:nvSpPr>
            <p:spPr bwMode="auto">
              <a:xfrm>
                <a:off x="481819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1" name="Oval 68"/>
              <p:cNvSpPr>
                <a:spLocks noChangeArrowheads="1"/>
              </p:cNvSpPr>
              <p:nvPr/>
            </p:nvSpPr>
            <p:spPr bwMode="auto">
              <a:xfrm>
                <a:off x="492815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2" name="Oval 69"/>
              <p:cNvSpPr>
                <a:spLocks noChangeArrowheads="1"/>
              </p:cNvSpPr>
              <p:nvPr/>
            </p:nvSpPr>
            <p:spPr bwMode="auto">
              <a:xfrm>
                <a:off x="5038109"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83" name="Oval 70"/>
              <p:cNvSpPr>
                <a:spLocks noChangeArrowheads="1"/>
              </p:cNvSpPr>
              <p:nvPr/>
            </p:nvSpPr>
            <p:spPr bwMode="auto">
              <a:xfrm>
                <a:off x="5148064" y="24208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768" name="Group 55"/>
            <p:cNvGrpSpPr>
              <a:grpSpLocks/>
            </p:cNvGrpSpPr>
            <p:nvPr/>
          </p:nvGrpSpPr>
          <p:grpSpPr bwMode="auto">
            <a:xfrm>
              <a:off x="5610772" y="2268488"/>
              <a:ext cx="155674" cy="111635"/>
              <a:chOff x="5610772" y="2268488"/>
              <a:chExt cx="155674" cy="111635"/>
            </a:xfrm>
          </p:grpSpPr>
          <p:grpSp>
            <p:nvGrpSpPr>
              <p:cNvPr id="74774" name="Group 61"/>
              <p:cNvGrpSpPr>
                <a:grpSpLocks/>
              </p:cNvGrpSpPr>
              <p:nvPr/>
            </p:nvGrpSpPr>
            <p:grpSpPr bwMode="auto">
              <a:xfrm>
                <a:off x="5610772" y="2334404"/>
                <a:ext cx="155674" cy="45719"/>
                <a:chOff x="4736645" y="2924944"/>
                <a:chExt cx="155674" cy="45719"/>
              </a:xfrm>
            </p:grpSpPr>
            <p:sp>
              <p:nvSpPr>
                <p:cNvPr id="74776" name="Oval 63"/>
                <p:cNvSpPr>
                  <a:spLocks noChangeArrowheads="1"/>
                </p:cNvSpPr>
                <p:nvPr/>
              </p:nvSpPr>
              <p:spPr bwMode="auto">
                <a:xfrm>
                  <a:off x="4736645"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77" name="Oval 64"/>
                <p:cNvSpPr>
                  <a:spLocks noChangeArrowheads="1"/>
                </p:cNvSpPr>
                <p:nvPr/>
              </p:nvSpPr>
              <p:spPr bwMode="auto">
                <a:xfrm>
                  <a:off x="4846600"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sp>
            <p:nvSpPr>
              <p:cNvPr id="74775" name="Oval 62"/>
              <p:cNvSpPr>
                <a:spLocks noChangeArrowheads="1"/>
              </p:cNvSpPr>
              <p:nvPr/>
            </p:nvSpPr>
            <p:spPr bwMode="auto">
              <a:xfrm>
                <a:off x="5671550" y="22684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nvGrpSpPr>
            <p:cNvPr id="74769" name="Group 56"/>
            <p:cNvGrpSpPr>
              <a:grpSpLocks/>
            </p:cNvGrpSpPr>
            <p:nvPr/>
          </p:nvGrpSpPr>
          <p:grpSpPr bwMode="auto">
            <a:xfrm flipV="1">
              <a:off x="5286251" y="1484784"/>
              <a:ext cx="155674" cy="111635"/>
              <a:chOff x="5610772" y="2268488"/>
              <a:chExt cx="155674" cy="111635"/>
            </a:xfrm>
          </p:grpSpPr>
          <p:grpSp>
            <p:nvGrpSpPr>
              <p:cNvPr id="74770" name="Group 57"/>
              <p:cNvGrpSpPr>
                <a:grpSpLocks/>
              </p:cNvGrpSpPr>
              <p:nvPr/>
            </p:nvGrpSpPr>
            <p:grpSpPr bwMode="auto">
              <a:xfrm>
                <a:off x="5610772" y="2334404"/>
                <a:ext cx="155674" cy="45719"/>
                <a:chOff x="4736645" y="2924944"/>
                <a:chExt cx="155674" cy="45719"/>
              </a:xfrm>
            </p:grpSpPr>
            <p:sp>
              <p:nvSpPr>
                <p:cNvPr id="74772" name="Oval 59"/>
                <p:cNvSpPr>
                  <a:spLocks noChangeArrowheads="1"/>
                </p:cNvSpPr>
                <p:nvPr/>
              </p:nvSpPr>
              <p:spPr bwMode="auto">
                <a:xfrm>
                  <a:off x="4736645"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sp>
              <p:nvSpPr>
                <p:cNvPr id="74773" name="Oval 60"/>
                <p:cNvSpPr>
                  <a:spLocks noChangeArrowheads="1"/>
                </p:cNvSpPr>
                <p:nvPr/>
              </p:nvSpPr>
              <p:spPr bwMode="auto">
                <a:xfrm>
                  <a:off x="4846600" y="2924944"/>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sp>
            <p:nvSpPr>
              <p:cNvPr id="74771" name="Oval 58"/>
              <p:cNvSpPr>
                <a:spLocks noChangeArrowheads="1"/>
              </p:cNvSpPr>
              <p:nvPr/>
            </p:nvSpPr>
            <p:spPr bwMode="auto">
              <a:xfrm>
                <a:off x="5671550" y="2268488"/>
                <a:ext cx="45719" cy="45719"/>
              </a:xfrm>
              <a:prstGeom prst="ellipse">
                <a:avLst/>
              </a:prstGeom>
              <a:solidFill>
                <a:schemeClr val="tx1"/>
              </a:solidFill>
              <a:ln w="9525" algn="ctr">
                <a:solidFill>
                  <a:schemeClr val="tx1"/>
                </a:solidFill>
                <a:round/>
                <a:headEnd/>
                <a:tailEnd/>
              </a:ln>
            </p:spPr>
            <p:txBody>
              <a:bodyPr wrap="none"/>
              <a:lstStyle/>
              <a:p>
                <a:pPr eaLnBrk="1" hangingPunct="1"/>
                <a:endParaRPr lang="en-ZA" altLang="en-US" sz="2400"/>
              </a:p>
            </p:txBody>
          </p:sp>
        </p:grpSp>
      </p:grpSp>
      <p:sp>
        <p:nvSpPr>
          <p:cNvPr id="74762" name="TextBox 85"/>
          <p:cNvSpPr txBox="1">
            <a:spLocks noChangeArrowheads="1"/>
          </p:cNvSpPr>
          <p:nvPr/>
        </p:nvSpPr>
        <p:spPr bwMode="auto">
          <a:xfrm>
            <a:off x="1404938" y="2119313"/>
            <a:ext cx="23987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ZA" altLang="en-US" sz="2800" b="1" dirty="0"/>
              <a:t>PREDICTION</a:t>
            </a:r>
          </a:p>
        </p:txBody>
      </p:sp>
      <p:sp>
        <p:nvSpPr>
          <p:cNvPr id="74763" name="TextBox 86"/>
          <p:cNvSpPr txBox="1">
            <a:spLocks noChangeArrowheads="1"/>
          </p:cNvSpPr>
          <p:nvPr/>
        </p:nvSpPr>
        <p:spPr bwMode="auto">
          <a:xfrm>
            <a:off x="6156325" y="2119313"/>
            <a:ext cx="20335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ZA" altLang="en-US" sz="2800" b="1"/>
              <a:t>CREATION</a:t>
            </a:r>
          </a:p>
        </p:txBody>
      </p:sp>
      <p:sp>
        <p:nvSpPr>
          <p:cNvPr id="76" name="Rectangle 1"/>
          <p:cNvSpPr>
            <a:spLocks noChangeArrowheads="1"/>
          </p:cNvSpPr>
          <p:nvPr/>
        </p:nvSpPr>
        <p:spPr bwMode="auto">
          <a:xfrm>
            <a:off x="485733" y="251937"/>
            <a:ext cx="8141079" cy="584775"/>
          </a:xfrm>
          <a:prstGeom prst="rect">
            <a:avLst/>
          </a:prstGeom>
          <a:solidFill>
            <a:schemeClr val="accent6">
              <a:lumMod val="75000"/>
            </a:schemeClr>
          </a:solidFill>
          <a:ln>
            <a:noFill/>
          </a:ln>
        </p:spPr>
        <p:txBody>
          <a:bodyPr wrap="square">
            <a:spAutoFit/>
          </a:bodyPr>
          <a:lstStyle/>
          <a:p>
            <a:pPr algn="ctr"/>
            <a:r>
              <a:rPr lang="en-US" sz="3200" b="1" dirty="0">
                <a:solidFill>
                  <a:schemeClr val="bg1"/>
                </a:solidFill>
                <a:latin typeface="Arial Black" pitchFamily="34" charset="0"/>
              </a:rPr>
              <a:t>PREDICTIVE  VS. CREATIVE LOGIC</a:t>
            </a:r>
            <a:endParaRPr lang="en-ZA" sz="3200" dirty="0">
              <a:solidFill>
                <a:schemeClr val="bg1"/>
              </a:solidFill>
              <a:latin typeface="Arial Black" pitchFamily="34" charset="0"/>
            </a:endParaRPr>
          </a:p>
        </p:txBody>
      </p:sp>
      <p:sp>
        <p:nvSpPr>
          <p:cNvPr id="77" name="TextBox 85"/>
          <p:cNvSpPr txBox="1">
            <a:spLocks noChangeArrowheads="1"/>
          </p:cNvSpPr>
          <p:nvPr/>
        </p:nvSpPr>
        <p:spPr bwMode="auto">
          <a:xfrm>
            <a:off x="395536" y="5498068"/>
            <a:ext cx="42162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ZA" altLang="en-US" sz="2800" b="1" dirty="0"/>
              <a:t>DEDUCTIVE (top-down)</a:t>
            </a:r>
          </a:p>
        </p:txBody>
      </p:sp>
      <p:sp>
        <p:nvSpPr>
          <p:cNvPr id="78" name="TextBox 85"/>
          <p:cNvSpPr txBox="1">
            <a:spLocks noChangeArrowheads="1"/>
          </p:cNvSpPr>
          <p:nvPr/>
        </p:nvSpPr>
        <p:spPr bwMode="auto">
          <a:xfrm>
            <a:off x="4572000" y="5498068"/>
            <a:ext cx="42370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ZA" altLang="en-US" sz="2800" b="1" dirty="0"/>
              <a:t>INDUCTIVE (bottom-up)</a:t>
            </a:r>
          </a:p>
        </p:txBody>
      </p:sp>
    </p:spTree>
    <p:extLst>
      <p:ext uri="{BB962C8B-B14F-4D97-AF65-F5344CB8AC3E}">
        <p14:creationId xmlns:p14="http://schemas.microsoft.com/office/powerpoint/2010/main" val="4226527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5778" name="Straight Arrow Connector 23"/>
          <p:cNvCxnSpPr>
            <a:cxnSpLocks noChangeShapeType="1"/>
          </p:cNvCxnSpPr>
          <p:nvPr/>
        </p:nvCxnSpPr>
        <p:spPr bwMode="auto">
          <a:xfrm>
            <a:off x="4427538" y="2244725"/>
            <a:ext cx="2287587" cy="968375"/>
          </a:xfrm>
          <a:prstGeom prst="straightConnector1">
            <a:avLst/>
          </a:prstGeom>
          <a:noFill/>
          <a:ln w="25400" algn="ctr">
            <a:solidFill>
              <a:schemeClr val="tx1"/>
            </a:solidFill>
            <a:round/>
            <a:headEnd type="triangle" w="lg" len="med"/>
            <a:tailEnd type="triangle" w="lg" len="med"/>
          </a:ln>
          <a:extLst>
            <a:ext uri="{909E8E84-426E-40DD-AFC4-6F175D3DCCD1}">
              <a14:hiddenFill xmlns:a14="http://schemas.microsoft.com/office/drawing/2010/main">
                <a:noFill/>
              </a14:hiddenFill>
            </a:ext>
          </a:extLst>
        </p:spPr>
      </p:cxnSp>
      <p:sp>
        <p:nvSpPr>
          <p:cNvPr id="2" name="Flowchart: Process 1"/>
          <p:cNvSpPr/>
          <p:nvPr/>
        </p:nvSpPr>
        <p:spPr bwMode="auto">
          <a:xfrm>
            <a:off x="323528" y="3140968"/>
            <a:ext cx="3168352" cy="3024336"/>
          </a:xfrm>
          <a:prstGeom prst="flowChartProcess">
            <a:avLst/>
          </a:prstGeom>
          <a:solidFill>
            <a:srgbClr val="FFCC66"/>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lIns="72000" tIns="0" rIns="0" bIns="0" anchor="ctr" anchorCtr="1"/>
          <a:lstStyle/>
          <a:p>
            <a:pPr marL="342900" indent="-342900" eaLnBrk="1" hangingPunct="1">
              <a:buFont typeface="Wingdings" pitchFamily="2" charset="2"/>
              <a:buChar char="§"/>
              <a:defRPr/>
            </a:pPr>
            <a:r>
              <a:rPr lang="en-ZA" sz="2400" dirty="0">
                <a:latin typeface="Arial" charset="0"/>
              </a:rPr>
              <a:t>Start with means at hand</a:t>
            </a:r>
          </a:p>
          <a:p>
            <a:pPr marL="342900" indent="-342900" eaLnBrk="1" hangingPunct="1">
              <a:buFont typeface="Wingdings" pitchFamily="2" charset="2"/>
              <a:buChar char="§"/>
              <a:defRPr/>
            </a:pPr>
            <a:r>
              <a:rPr lang="en-ZA" sz="2400" dirty="0">
                <a:latin typeface="Arial" charset="0"/>
              </a:rPr>
              <a:t>“Pay” only what you can afford to lose </a:t>
            </a:r>
            <a:r>
              <a:rPr lang="en-ZA" dirty="0">
                <a:latin typeface="Arial" charset="0"/>
              </a:rPr>
              <a:t>(acceptable loss)</a:t>
            </a:r>
          </a:p>
          <a:p>
            <a:pPr marL="342900" indent="-342900" eaLnBrk="1" hangingPunct="1">
              <a:buFont typeface="Wingdings" pitchFamily="2" charset="2"/>
              <a:buChar char="§"/>
              <a:defRPr/>
            </a:pPr>
            <a:r>
              <a:rPr lang="en-ZA" sz="2400" dirty="0">
                <a:latin typeface="Arial" charset="0"/>
              </a:rPr>
              <a:t>Enrol others to join your journey</a:t>
            </a:r>
          </a:p>
        </p:txBody>
      </p:sp>
      <p:sp>
        <p:nvSpPr>
          <p:cNvPr id="3" name="Oval 2"/>
          <p:cNvSpPr/>
          <p:nvPr/>
        </p:nvSpPr>
        <p:spPr bwMode="auto">
          <a:xfrm>
            <a:off x="4283968" y="4041068"/>
            <a:ext cx="1800200" cy="1224136"/>
          </a:xfrm>
          <a:prstGeom prst="ellipse">
            <a:avLst/>
          </a:prstGeom>
          <a:solidFill>
            <a:srgbClr val="CC33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wrap="none" lIns="0" tIns="0" rIns="0" bIns="0" anchor="ctr" anchorCtr="1"/>
          <a:lstStyle/>
          <a:p>
            <a:pPr eaLnBrk="1" hangingPunct="1">
              <a:defRPr/>
            </a:pPr>
            <a:r>
              <a:rPr lang="en-ZA" sz="3600" b="1" dirty="0">
                <a:solidFill>
                  <a:schemeClr val="bg1"/>
                </a:solidFill>
                <a:latin typeface="Arial" charset="0"/>
              </a:rPr>
              <a:t>ACT</a:t>
            </a:r>
          </a:p>
        </p:txBody>
      </p:sp>
      <p:sp>
        <p:nvSpPr>
          <p:cNvPr id="4" name="Flowchart: Process 3"/>
          <p:cNvSpPr/>
          <p:nvPr/>
        </p:nvSpPr>
        <p:spPr bwMode="auto">
          <a:xfrm>
            <a:off x="6876256" y="4005064"/>
            <a:ext cx="1944216" cy="1296144"/>
          </a:xfrm>
          <a:prstGeom prst="flowChartProcess">
            <a:avLst/>
          </a:prstGeom>
          <a:solidFill>
            <a:srgbClr val="FFFF99"/>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lIns="0" tIns="0" rIns="0" bIns="0" anchor="ctr" anchorCtr="1"/>
          <a:lstStyle/>
          <a:p>
            <a:pPr algn="ctr" eaLnBrk="1" hangingPunct="1">
              <a:defRPr/>
            </a:pPr>
            <a:r>
              <a:rPr lang="en-ZA" sz="2000" b="1" dirty="0">
                <a:latin typeface="Arial" charset="0"/>
              </a:rPr>
              <a:t>BUILD ON WHAT YOU LEARN</a:t>
            </a:r>
          </a:p>
        </p:txBody>
      </p:sp>
      <p:sp>
        <p:nvSpPr>
          <p:cNvPr id="75788" name="Right Arrow 4"/>
          <p:cNvSpPr>
            <a:spLocks noChangeArrowheads="1"/>
          </p:cNvSpPr>
          <p:nvPr/>
        </p:nvSpPr>
        <p:spPr bwMode="auto">
          <a:xfrm>
            <a:off x="3556000" y="4400550"/>
            <a:ext cx="647700" cy="504825"/>
          </a:xfrm>
          <a:prstGeom prst="rightArrow">
            <a:avLst>
              <a:gd name="adj1" fmla="val 50000"/>
              <a:gd name="adj2" fmla="val 49895"/>
            </a:avLst>
          </a:prstGeom>
          <a:solidFill>
            <a:schemeClr val="accent1"/>
          </a:solidFill>
          <a:ln w="9525" algn="ctr">
            <a:solidFill>
              <a:schemeClr val="tx1"/>
            </a:solidFill>
            <a:round/>
            <a:headEnd/>
            <a:tailEnd/>
          </a:ln>
        </p:spPr>
        <p:txBody>
          <a:bodyPr wrap="none"/>
          <a:lstStyle/>
          <a:p>
            <a:pPr eaLnBrk="1" hangingPunct="1"/>
            <a:endParaRPr lang="en-ZA" altLang="en-US"/>
          </a:p>
        </p:txBody>
      </p:sp>
      <p:sp>
        <p:nvSpPr>
          <p:cNvPr id="75789" name="Right Arrow 5"/>
          <p:cNvSpPr>
            <a:spLocks noChangeArrowheads="1"/>
          </p:cNvSpPr>
          <p:nvPr/>
        </p:nvSpPr>
        <p:spPr bwMode="auto">
          <a:xfrm rot="1500000">
            <a:off x="6016625" y="4900613"/>
            <a:ext cx="647700" cy="503237"/>
          </a:xfrm>
          <a:prstGeom prst="rightArrow">
            <a:avLst>
              <a:gd name="adj1" fmla="val 50000"/>
              <a:gd name="adj2" fmla="val 50053"/>
            </a:avLst>
          </a:prstGeom>
          <a:solidFill>
            <a:schemeClr val="accent1"/>
          </a:solidFill>
          <a:ln w="9525" algn="ctr">
            <a:solidFill>
              <a:schemeClr val="tx1"/>
            </a:solidFill>
            <a:round/>
            <a:headEnd/>
            <a:tailEnd/>
          </a:ln>
        </p:spPr>
        <p:txBody>
          <a:bodyPr wrap="none"/>
          <a:lstStyle/>
          <a:p>
            <a:pPr eaLnBrk="1" hangingPunct="1"/>
            <a:endParaRPr lang="en-ZA" altLang="en-US"/>
          </a:p>
        </p:txBody>
      </p:sp>
      <p:sp>
        <p:nvSpPr>
          <p:cNvPr id="75790" name="Right Arrow 6"/>
          <p:cNvSpPr>
            <a:spLocks noChangeArrowheads="1"/>
          </p:cNvSpPr>
          <p:nvPr/>
        </p:nvSpPr>
        <p:spPr bwMode="auto">
          <a:xfrm rot="-1500000">
            <a:off x="6016625" y="3830638"/>
            <a:ext cx="647700" cy="503237"/>
          </a:xfrm>
          <a:prstGeom prst="rightArrow">
            <a:avLst>
              <a:gd name="adj1" fmla="val 50000"/>
              <a:gd name="adj2" fmla="val 50053"/>
            </a:avLst>
          </a:prstGeom>
          <a:solidFill>
            <a:schemeClr val="accent1"/>
          </a:solidFill>
          <a:ln w="9525" algn="ctr">
            <a:solidFill>
              <a:schemeClr val="tx1"/>
            </a:solidFill>
            <a:round/>
            <a:headEnd/>
            <a:tailEnd/>
          </a:ln>
        </p:spPr>
        <p:txBody>
          <a:bodyPr wrap="none"/>
          <a:lstStyle/>
          <a:p>
            <a:pPr eaLnBrk="1" hangingPunct="1"/>
            <a:endParaRPr lang="en-ZA" altLang="en-US"/>
          </a:p>
        </p:txBody>
      </p:sp>
      <p:sp>
        <p:nvSpPr>
          <p:cNvPr id="75791" name="Right Arrow 7"/>
          <p:cNvSpPr>
            <a:spLocks noChangeArrowheads="1"/>
          </p:cNvSpPr>
          <p:nvPr/>
        </p:nvSpPr>
        <p:spPr bwMode="auto">
          <a:xfrm>
            <a:off x="6156325" y="4365625"/>
            <a:ext cx="647700" cy="504825"/>
          </a:xfrm>
          <a:prstGeom prst="rightArrow">
            <a:avLst>
              <a:gd name="adj1" fmla="val 50000"/>
              <a:gd name="adj2" fmla="val 49895"/>
            </a:avLst>
          </a:prstGeom>
          <a:solidFill>
            <a:schemeClr val="accent1"/>
          </a:solidFill>
          <a:ln w="9525" algn="ctr">
            <a:solidFill>
              <a:schemeClr val="tx1"/>
            </a:solidFill>
            <a:round/>
            <a:headEnd/>
            <a:tailEnd/>
          </a:ln>
        </p:spPr>
        <p:txBody>
          <a:bodyPr wrap="none"/>
          <a:lstStyle/>
          <a:p>
            <a:pPr eaLnBrk="1" hangingPunct="1"/>
            <a:endParaRPr lang="en-ZA" altLang="en-US"/>
          </a:p>
        </p:txBody>
      </p:sp>
      <p:sp>
        <p:nvSpPr>
          <p:cNvPr id="75792" name="Rectangle 1"/>
          <p:cNvSpPr>
            <a:spLocks noChangeArrowheads="1"/>
          </p:cNvSpPr>
          <p:nvPr/>
        </p:nvSpPr>
        <p:spPr bwMode="auto">
          <a:xfrm>
            <a:off x="179388" y="115888"/>
            <a:ext cx="8496300" cy="1077218"/>
          </a:xfrm>
          <a:prstGeom prst="rect">
            <a:avLst/>
          </a:prstGeom>
          <a:solidFill>
            <a:schemeClr val="accent6">
              <a:lumMod val="75000"/>
            </a:schemeClr>
          </a:solidFill>
          <a:ln>
            <a:noFill/>
          </a:ln>
        </p:spPr>
        <p:txBody>
          <a:bodyPr>
            <a:spAutoFit/>
          </a:bodyPr>
          <a:lstStyle/>
          <a:p>
            <a:pPr algn="ctr" eaLnBrk="1" hangingPunct="1"/>
            <a:r>
              <a:rPr lang="en-US" altLang="en-US" sz="3200" b="1" dirty="0">
                <a:solidFill>
                  <a:schemeClr val="bg1"/>
                </a:solidFill>
                <a:latin typeface="+mn-lt"/>
              </a:rPr>
              <a:t>THE METHOD OF ENTREPRENEURIAL THOUGHT &amp; ACTION</a:t>
            </a:r>
            <a:endParaRPr lang="en-ZA" altLang="en-US" sz="3200" dirty="0">
              <a:solidFill>
                <a:schemeClr val="bg1"/>
              </a:solidFill>
              <a:latin typeface="+mn-lt"/>
            </a:endParaRPr>
          </a:p>
        </p:txBody>
      </p:sp>
      <p:sp>
        <p:nvSpPr>
          <p:cNvPr id="75793" name="TextBox 10"/>
          <p:cNvSpPr txBox="1">
            <a:spLocks noChangeArrowheads="1"/>
          </p:cNvSpPr>
          <p:nvPr/>
        </p:nvSpPr>
        <p:spPr bwMode="auto">
          <a:xfrm>
            <a:off x="4427538" y="5517232"/>
            <a:ext cx="3879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ZA" altLang="en-US" sz="3200" dirty="0"/>
              <a:t>ACT.LEARN.BUILD.</a:t>
            </a:r>
          </a:p>
        </p:txBody>
      </p:sp>
      <p:sp>
        <p:nvSpPr>
          <p:cNvPr id="75794" name="Freeform 16"/>
          <p:cNvSpPr>
            <a:spLocks/>
          </p:cNvSpPr>
          <p:nvPr/>
        </p:nvSpPr>
        <p:spPr bwMode="auto">
          <a:xfrm>
            <a:off x="1763713" y="2159000"/>
            <a:ext cx="6083300" cy="1839913"/>
          </a:xfrm>
          <a:custGeom>
            <a:avLst/>
            <a:gdLst>
              <a:gd name="T0" fmla="*/ 2233277 w 6724535"/>
              <a:gd name="T1" fmla="*/ 1839175 h 1839995"/>
              <a:gd name="T2" fmla="*/ 225362 w 6724535"/>
              <a:gd name="T3" fmla="*/ 24833 h 1839995"/>
              <a:gd name="T4" fmla="*/ 134710 w 6724535"/>
              <a:gd name="T5" fmla="*/ 952471 h 1839995"/>
              <a:gd name="T6" fmla="*/ 0 60000 65536"/>
              <a:gd name="T7" fmla="*/ 0 60000 65536"/>
              <a:gd name="T8" fmla="*/ 0 60000 65536"/>
              <a:gd name="T9" fmla="*/ 0 w 6724535"/>
              <a:gd name="T10" fmla="*/ 0 h 1839995"/>
              <a:gd name="T11" fmla="*/ 6724535 w 6724535"/>
              <a:gd name="T12" fmla="*/ 1839995 h 1839995"/>
            </a:gdLst>
            <a:ahLst/>
            <a:cxnLst>
              <a:cxn ang="T6">
                <a:pos x="T0" y="T1"/>
              </a:cxn>
              <a:cxn ang="T7">
                <a:pos x="T2" y="T3"/>
              </a:cxn>
              <a:cxn ang="T8">
                <a:pos x="T4" y="T5"/>
              </a:cxn>
            </a:cxnLst>
            <a:rect l="T9" t="T10" r="T11" b="T12"/>
            <a:pathLst>
              <a:path w="6724535" h="1839995">
                <a:moveTo>
                  <a:pt x="6724535" y="1839995"/>
                </a:moveTo>
                <a:cubicBezTo>
                  <a:pt x="4228131" y="1006344"/>
                  <a:pt x="1731728" y="172694"/>
                  <a:pt x="678576" y="24843"/>
                </a:cubicBezTo>
                <a:cubicBezTo>
                  <a:pt x="-374576" y="-123008"/>
                  <a:pt x="15522" y="414941"/>
                  <a:pt x="405621" y="952891"/>
                </a:cubicBezTo>
              </a:path>
            </a:pathLst>
          </a:custGeom>
          <a:noFill/>
          <a:ln w="50800" cap="flat" cmpd="sng" algn="ctr">
            <a:solidFill>
              <a:srgbClr val="FFC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wrap="none"/>
          <a:lstStyle/>
          <a:p>
            <a:endParaRPr lang="en-ZA"/>
          </a:p>
        </p:txBody>
      </p:sp>
      <p:sp>
        <p:nvSpPr>
          <p:cNvPr id="75795" name="Freeform 18"/>
          <p:cNvSpPr>
            <a:spLocks/>
          </p:cNvSpPr>
          <p:nvPr/>
        </p:nvSpPr>
        <p:spPr bwMode="auto">
          <a:xfrm>
            <a:off x="7602538" y="2170113"/>
            <a:ext cx="698500" cy="1828800"/>
          </a:xfrm>
          <a:custGeom>
            <a:avLst/>
            <a:gdLst>
              <a:gd name="T0" fmla="*/ 227109 w 699993"/>
              <a:gd name="T1" fmla="*/ 1828800 h 1828800"/>
              <a:gd name="T2" fmla="*/ 681332 w 699993"/>
              <a:gd name="T3" fmla="*/ 709684 h 1828800"/>
              <a:gd name="T4" fmla="*/ 0 w 699993"/>
              <a:gd name="T5" fmla="*/ 0 h 1828800"/>
              <a:gd name="T6" fmla="*/ 0 60000 65536"/>
              <a:gd name="T7" fmla="*/ 0 60000 65536"/>
              <a:gd name="T8" fmla="*/ 0 60000 65536"/>
              <a:gd name="T9" fmla="*/ 0 w 699993"/>
              <a:gd name="T10" fmla="*/ 0 h 1828800"/>
              <a:gd name="T11" fmla="*/ 699993 w 699993"/>
              <a:gd name="T12" fmla="*/ 1828800 h 1828800"/>
            </a:gdLst>
            <a:ahLst/>
            <a:cxnLst>
              <a:cxn ang="T6">
                <a:pos x="T0" y="T1"/>
              </a:cxn>
              <a:cxn ang="T7">
                <a:pos x="T2" y="T3"/>
              </a:cxn>
              <a:cxn ang="T8">
                <a:pos x="T4" y="T5"/>
              </a:cxn>
            </a:cxnLst>
            <a:rect l="T9" t="T10" r="T11" b="T12"/>
            <a:pathLst>
              <a:path w="699993" h="1828800">
                <a:moveTo>
                  <a:pt x="232012" y="1828800"/>
                </a:moveTo>
                <a:cubicBezTo>
                  <a:pt x="483358" y="1421642"/>
                  <a:pt x="734705" y="1014484"/>
                  <a:pt x="696036" y="709684"/>
                </a:cubicBezTo>
                <a:cubicBezTo>
                  <a:pt x="657367" y="404884"/>
                  <a:pt x="328683" y="202442"/>
                  <a:pt x="0" y="0"/>
                </a:cubicBezTo>
              </a:path>
            </a:pathLst>
          </a:custGeom>
          <a:noFill/>
          <a:ln w="50800" cap="flat" cmpd="sng" algn="ctr">
            <a:solidFill>
              <a:srgbClr val="FFC000"/>
            </a:solidFill>
            <a:prstDash val="solid"/>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wrap="none"/>
          <a:lstStyle/>
          <a:p>
            <a:endParaRPr lang="en-ZA"/>
          </a:p>
        </p:txBody>
      </p:sp>
      <p:sp>
        <p:nvSpPr>
          <p:cNvPr id="75796" name="Flowchart: Process 19"/>
          <p:cNvSpPr>
            <a:spLocks noChangeArrowheads="1"/>
          </p:cNvSpPr>
          <p:nvPr/>
        </p:nvSpPr>
        <p:spPr bwMode="auto">
          <a:xfrm>
            <a:off x="5040313" y="2244725"/>
            <a:ext cx="1674812" cy="612775"/>
          </a:xfrm>
          <a:prstGeom prst="flowChartProcess">
            <a:avLst/>
          </a:prstGeom>
          <a:solidFill>
            <a:schemeClr val="bg1"/>
          </a:solidFill>
          <a:ln w="9525" algn="ctr">
            <a:solidFill>
              <a:schemeClr val="tx1"/>
            </a:solidFill>
            <a:round/>
            <a:headEnd/>
            <a:tailEnd/>
          </a:ln>
        </p:spPr>
        <p:txBody>
          <a:bodyPr lIns="36000" tIns="36000" rIns="36000" bIns="36000" anchor="ctr" anchorCtr="1"/>
          <a:lstStyle/>
          <a:p>
            <a:pPr eaLnBrk="1" hangingPunct="1"/>
            <a:r>
              <a:rPr lang="en-ZA" altLang="en-US" i="1"/>
              <a:t>Sufficient to</a:t>
            </a:r>
          </a:p>
          <a:p>
            <a:pPr eaLnBrk="1" hangingPunct="1"/>
            <a:r>
              <a:rPr lang="en-ZA" altLang="en-US" i="1"/>
              <a:t>get started</a:t>
            </a:r>
          </a:p>
        </p:txBody>
      </p:sp>
      <p:sp>
        <p:nvSpPr>
          <p:cNvPr id="75797" name="TextBox 20"/>
          <p:cNvSpPr txBox="1">
            <a:spLocks noChangeArrowheads="1"/>
          </p:cNvSpPr>
          <p:nvPr/>
        </p:nvSpPr>
        <p:spPr bwMode="auto">
          <a:xfrm>
            <a:off x="6715125" y="2817813"/>
            <a:ext cx="2266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ZA" altLang="en-US"/>
              <a:t>Clear, sharply defined, robust plan</a:t>
            </a:r>
          </a:p>
        </p:txBody>
      </p:sp>
      <p:sp>
        <p:nvSpPr>
          <p:cNvPr id="75798" name="TextBox 21"/>
          <p:cNvSpPr txBox="1">
            <a:spLocks noChangeArrowheads="1"/>
          </p:cNvSpPr>
          <p:nvPr/>
        </p:nvSpPr>
        <p:spPr bwMode="auto">
          <a:xfrm>
            <a:off x="3070225" y="1487488"/>
            <a:ext cx="22685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ZA" altLang="en-US"/>
              <a:t>Intriguing area,</a:t>
            </a:r>
          </a:p>
          <a:p>
            <a:pPr algn="ctr" eaLnBrk="1" hangingPunct="1"/>
            <a:r>
              <a:rPr lang="en-ZA" altLang="en-US"/>
              <a:t>attractive partners</a:t>
            </a:r>
          </a:p>
        </p:txBody>
      </p:sp>
      <p:pic>
        <p:nvPicPr>
          <p:cNvPr id="7579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425" y="1360761"/>
            <a:ext cx="5048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0" name="Freeform 24"/>
          <p:cNvSpPr>
            <a:spLocks/>
          </p:cNvSpPr>
          <p:nvPr/>
        </p:nvSpPr>
        <p:spPr bwMode="auto">
          <a:xfrm>
            <a:off x="1214438" y="1685925"/>
            <a:ext cx="3835400" cy="1439863"/>
          </a:xfrm>
          <a:custGeom>
            <a:avLst/>
            <a:gdLst>
              <a:gd name="T0" fmla="*/ 3834365 w 3835515"/>
              <a:gd name="T1" fmla="*/ 1004146 h 1439694"/>
              <a:gd name="T2" fmla="*/ 409807 w 3835515"/>
              <a:gd name="T3" fmla="*/ 6689 h 1439694"/>
              <a:gd name="T4" fmla="*/ 191502 w 3835515"/>
              <a:gd name="T5" fmla="*/ 1441384 h 1439694"/>
              <a:gd name="T6" fmla="*/ 0 60000 65536"/>
              <a:gd name="T7" fmla="*/ 0 60000 65536"/>
              <a:gd name="T8" fmla="*/ 0 60000 65536"/>
              <a:gd name="T9" fmla="*/ 0 w 3835515"/>
              <a:gd name="T10" fmla="*/ 0 h 1439694"/>
              <a:gd name="T11" fmla="*/ 3835515 w 3835515"/>
              <a:gd name="T12" fmla="*/ 1439694 h 1439694"/>
            </a:gdLst>
            <a:ahLst/>
            <a:cxnLst>
              <a:cxn ang="T6">
                <a:pos x="T0" y="T1"/>
              </a:cxn>
              <a:cxn ang="T7">
                <a:pos x="T2" y="T3"/>
              </a:cxn>
              <a:cxn ang="T8">
                <a:pos x="T4" y="T5"/>
              </a:cxn>
            </a:cxnLst>
            <a:rect l="T9" t="T10" r="T11" b="T12"/>
            <a:pathLst>
              <a:path w="3835515" h="1439694">
                <a:moveTo>
                  <a:pt x="3835515" y="1002966"/>
                </a:moveTo>
                <a:cubicBezTo>
                  <a:pt x="2426383" y="468428"/>
                  <a:pt x="1017252" y="-66109"/>
                  <a:pt x="409927" y="6679"/>
                </a:cubicBezTo>
                <a:cubicBezTo>
                  <a:pt x="-197399" y="79467"/>
                  <a:pt x="-2919" y="759580"/>
                  <a:pt x="191562" y="1439694"/>
                </a:cubicBezTo>
              </a:path>
            </a:pathLst>
          </a:custGeom>
          <a:noFill/>
          <a:ln w="25400" cap="flat" cmpd="sng" algn="ctr">
            <a:solidFill>
              <a:schemeClr val="tx1"/>
            </a:solidFill>
            <a:prstDash val="solid"/>
            <a:round/>
            <a:headEnd type="none" w="med" len="med"/>
            <a:tailEnd type="triangle" w="lg" len="med"/>
          </a:ln>
          <a:extLst>
            <a:ext uri="{909E8E84-426E-40DD-AFC4-6F175D3DCCD1}">
              <a14:hiddenFill xmlns:a14="http://schemas.microsoft.com/office/drawing/2010/main">
                <a:solidFill>
                  <a:srgbClr val="FFFFFF"/>
                </a:solidFill>
              </a14:hiddenFill>
            </a:ext>
          </a:extLst>
        </p:spPr>
        <p:txBody>
          <a:bodyPr wrap="none"/>
          <a:lstStyle/>
          <a:p>
            <a:endParaRPr lang="en-ZA"/>
          </a:p>
        </p:txBody>
      </p:sp>
      <p:sp>
        <p:nvSpPr>
          <p:cNvPr id="26" name="Rectangle 25"/>
          <p:cNvSpPr/>
          <p:nvPr/>
        </p:nvSpPr>
        <p:spPr>
          <a:xfrm>
            <a:off x="6156176" y="1246664"/>
            <a:ext cx="2762296" cy="923330"/>
          </a:xfrm>
          <a:prstGeom prst="rect">
            <a:avLst/>
          </a:prstGeom>
          <a:solidFill>
            <a:schemeClr val="accent6">
              <a:lumMod val="75000"/>
            </a:schemeClr>
          </a:solidFill>
        </p:spPr>
        <p:txBody>
          <a:bodyPr wrap="none">
            <a:spAutoFit/>
          </a:bodyPr>
          <a:lstStyle/>
          <a:p>
            <a:pPr algn="ctr" eaLnBrk="1" hangingPunct="1">
              <a:defRPr/>
            </a:pP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DESIRE</a:t>
            </a:r>
          </a:p>
        </p:txBody>
      </p:sp>
    </p:spTree>
    <p:extLst>
      <p:ext uri="{BB962C8B-B14F-4D97-AF65-F5344CB8AC3E}">
        <p14:creationId xmlns:p14="http://schemas.microsoft.com/office/powerpoint/2010/main" val="1517789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txBox="1">
            <a:spLocks noChangeArrowheads="1"/>
          </p:cNvSpPr>
          <p:nvPr/>
        </p:nvSpPr>
        <p:spPr bwMode="auto">
          <a:xfrm>
            <a:off x="214313" y="1412875"/>
            <a:ext cx="85344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6700" indent="-2667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buFontTx/>
              <a:buChar char="•"/>
            </a:pPr>
            <a:r>
              <a:rPr lang="en-US" altLang="en-US" sz="2400" dirty="0"/>
              <a:t>Successful entrepreneurs have a wide range of personality types.</a:t>
            </a:r>
          </a:p>
          <a:p>
            <a:pPr lvl="1" algn="ctr" eaLnBrk="1" hangingPunct="1"/>
            <a:endParaRPr lang="en-US" altLang="en-US" sz="2400" dirty="0"/>
          </a:p>
          <a:p>
            <a:pPr lvl="1" algn="ctr" eaLnBrk="1" hangingPunct="1"/>
            <a:r>
              <a:rPr lang="en-US" altLang="en-US" sz="2400" dirty="0"/>
              <a:t>Research has considered genetics, family, education, career experience, among others, but no psychological model of entrepreneurship has been supported.</a:t>
            </a:r>
          </a:p>
          <a:p>
            <a:pPr lvl="1" algn="just" eaLnBrk="1" hangingPunct="1"/>
            <a:endParaRPr lang="en-US" altLang="en-US" sz="2400" dirty="0"/>
          </a:p>
          <a:p>
            <a:pPr algn="just" eaLnBrk="1" hangingPunct="1">
              <a:buFontTx/>
              <a:buChar char="•"/>
            </a:pPr>
            <a:r>
              <a:rPr lang="en-US" altLang="en-US" sz="2400" dirty="0"/>
              <a:t>Acquired skills are more important that specific inherent traits.</a:t>
            </a:r>
          </a:p>
          <a:p>
            <a:pPr>
              <a:lnSpc>
                <a:spcPct val="120000"/>
              </a:lnSpc>
              <a:spcBef>
                <a:spcPct val="20000"/>
              </a:spcBef>
              <a:buClr>
                <a:srgbClr val="FFCC00"/>
              </a:buClr>
              <a:buFont typeface="Wingdings" pitchFamily="2" charset="2"/>
              <a:buNone/>
            </a:pPr>
            <a:endParaRPr lang="en-US" altLang="en-US" sz="2600" dirty="0">
              <a:solidFill>
                <a:schemeClr val="bg1"/>
              </a:solidFill>
              <a:latin typeface="Arial Unicode MS" pitchFamily="34" charset="-128"/>
            </a:endParaRPr>
          </a:p>
        </p:txBody>
      </p:sp>
      <p:sp>
        <p:nvSpPr>
          <p:cNvPr id="5" name="Rectangle 1"/>
          <p:cNvSpPr>
            <a:spLocks noChangeArrowheads="1"/>
          </p:cNvSpPr>
          <p:nvPr/>
        </p:nvSpPr>
        <p:spPr bwMode="auto">
          <a:xfrm>
            <a:off x="73471" y="188640"/>
            <a:ext cx="8963025" cy="535531"/>
          </a:xfrm>
          <a:prstGeom prst="rect">
            <a:avLst/>
          </a:prstGeom>
          <a:solidFill>
            <a:schemeClr val="accent6">
              <a:lumMod val="75000"/>
            </a:schemeClr>
          </a:solidFill>
          <a:ln>
            <a:noFill/>
          </a:ln>
        </p:spPr>
        <p:txBody>
          <a:bodyPr wrap="square">
            <a:spAutoFit/>
          </a:bodyPr>
          <a:lstStyle/>
          <a:p>
            <a:pPr algn="ctr">
              <a:lnSpc>
                <a:spcPct val="90000"/>
              </a:lnSpc>
              <a:spcBef>
                <a:spcPts val="300"/>
              </a:spcBef>
            </a:pPr>
            <a:r>
              <a:rPr lang="en-US" altLang="en-US" sz="3200" b="1" dirty="0">
                <a:solidFill>
                  <a:schemeClr val="bg1"/>
                </a:solidFill>
                <a:latin typeface="Arial Unicode MS" pitchFamily="34" charset="-128"/>
              </a:rPr>
              <a:t>THE ENTREPRENEURIAL MIND IN ACTION</a:t>
            </a:r>
            <a:endParaRPr lang="en-US" altLang="en-US" sz="3200" b="1" dirty="0">
              <a:solidFill>
                <a:schemeClr val="bg1"/>
              </a:solidFill>
            </a:endParaRPr>
          </a:p>
        </p:txBody>
      </p:sp>
      <p:pic>
        <p:nvPicPr>
          <p:cNvPr id="4099" name="Picture 3" descr="C:\Users\10065458\Desktop\skills-required-by-entrepreneu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2" y="4466195"/>
            <a:ext cx="1425389" cy="142538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10065458\Desktop\Demographics-People-200x17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840358"/>
            <a:ext cx="2160240" cy="1836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6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088" y="692696"/>
            <a:ext cx="7273925" cy="4524375"/>
          </a:xfrm>
          <a:prstGeom prst="rect">
            <a:avLst/>
          </a:prstGeom>
        </p:spPr>
        <p:txBody>
          <a:bodyPr>
            <a:spAutoFit/>
          </a:bodyPr>
          <a:lstStyle/>
          <a:p>
            <a:pPr algn="ctr" eaLnBrk="1" hangingPunct="1">
              <a:defRPr/>
            </a:pPr>
            <a:r>
              <a:rPr lang="en-ZA" sz="3600" b="1" dirty="0">
                <a:effectLst>
                  <a:outerShdw blurRad="38100" dist="38100" dir="2700000" algn="tl">
                    <a:srgbClr val="000000">
                      <a:alpha val="43137"/>
                    </a:srgbClr>
                  </a:outerShdw>
                </a:effectLst>
              </a:rPr>
              <a:t>Now more than ever, the world needs </a:t>
            </a:r>
            <a:r>
              <a:rPr lang="en-ZA" sz="3600" b="1" dirty="0">
                <a:solidFill>
                  <a:srgbClr val="C00000"/>
                </a:solidFill>
                <a:effectLst>
                  <a:outerShdw blurRad="38100" dist="38100" dir="2700000" algn="tl">
                    <a:srgbClr val="000000">
                      <a:alpha val="43137"/>
                    </a:srgbClr>
                  </a:outerShdw>
                </a:effectLst>
              </a:rPr>
              <a:t>entrepreneurs of all kinds </a:t>
            </a:r>
            <a:r>
              <a:rPr lang="en-ZA" sz="3600" b="1" dirty="0">
                <a:effectLst>
                  <a:outerShdw blurRad="38100" dist="38100" dir="2700000" algn="tl">
                    <a:srgbClr val="000000">
                      <a:alpha val="43137"/>
                    </a:srgbClr>
                  </a:outerShdw>
                </a:effectLst>
              </a:rPr>
              <a:t>who think and act entrepreneurially—who can </a:t>
            </a:r>
            <a:r>
              <a:rPr lang="en-ZA" sz="3600" b="1" dirty="0">
                <a:solidFill>
                  <a:srgbClr val="00B050"/>
                </a:solidFill>
                <a:effectLst>
                  <a:outerShdw blurRad="38100" dist="38100" dir="2700000" algn="tl">
                    <a:srgbClr val="000000">
                      <a:alpha val="43137"/>
                    </a:srgbClr>
                  </a:outerShdw>
                </a:effectLst>
              </a:rPr>
              <a:t>transform opportunity into reality</a:t>
            </a:r>
            <a:r>
              <a:rPr lang="en-ZA" sz="3600" b="1" dirty="0">
                <a:effectLst>
                  <a:outerShdw blurRad="38100" dist="38100" dir="2700000" algn="tl">
                    <a:srgbClr val="000000">
                      <a:alpha val="43137"/>
                    </a:srgbClr>
                  </a:outerShdw>
                </a:effectLst>
              </a:rPr>
              <a:t>, and </a:t>
            </a:r>
            <a:r>
              <a:rPr lang="en-ZA" sz="3600" b="1" dirty="0">
                <a:solidFill>
                  <a:srgbClr val="3366CC"/>
                </a:solidFill>
                <a:effectLst>
                  <a:outerShdw blurRad="38100" dist="38100" dir="2700000" algn="tl">
                    <a:srgbClr val="000000">
                      <a:alpha val="43137"/>
                    </a:srgbClr>
                  </a:outerShdw>
                </a:effectLst>
              </a:rPr>
              <a:t>create social and economic value</a:t>
            </a:r>
            <a:r>
              <a:rPr lang="en-ZA" sz="3600" b="1" dirty="0">
                <a:effectLst>
                  <a:outerShdw blurRad="38100" dist="38100" dir="2700000" algn="tl">
                    <a:srgbClr val="000000">
                      <a:alpha val="43137"/>
                    </a:srgbClr>
                  </a:outerShdw>
                </a:effectLst>
              </a:rPr>
              <a:t> for themselves and for others</a:t>
            </a:r>
            <a:r>
              <a:rPr lang="en-ZA" sz="3200" b="1" dirty="0">
                <a:effectLst>
                  <a:outerShdw blurRad="38100" dist="38100" dir="2700000" algn="tl">
                    <a:srgbClr val="000000">
                      <a:alpha val="43137"/>
                    </a:srgbClr>
                  </a:outerShdw>
                </a:effectLst>
              </a:rPr>
              <a:t>. </a:t>
            </a:r>
            <a:endParaRPr lang="en-ZA"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4563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r>
              <a:rPr lang="en-US" altLang="en-US" sz="3600" b="1" dirty="0">
                <a:solidFill>
                  <a:schemeClr val="bg1"/>
                </a:solidFill>
                <a:latin typeface="Arial Black" pitchFamily="34" charset="0"/>
              </a:rPr>
              <a:t>BRAIN DOMINANCE</a:t>
            </a:r>
          </a:p>
          <a:p>
            <a:pPr algn="ctr"/>
            <a:endParaRPr lang="en-US" altLang="en-US" sz="3600" dirty="0">
              <a:latin typeface="Arial Black" pitchFamily="34" charset="0"/>
            </a:endParaRPr>
          </a:p>
        </p:txBody>
      </p:sp>
    </p:spTree>
    <p:extLst>
      <p:ext uri="{BB962C8B-B14F-4D97-AF65-F5344CB8AC3E}">
        <p14:creationId xmlns:p14="http://schemas.microsoft.com/office/powerpoint/2010/main" val="4188348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8"/>
          <p:cNvSpPr>
            <a:spLocks noGrp="1" noChangeArrowheads="1"/>
          </p:cNvSpPr>
          <p:nvPr>
            <p:ph type="title"/>
          </p:nvPr>
        </p:nvSpPr>
        <p:spPr>
          <a:xfrm>
            <a:off x="179263" y="116632"/>
            <a:ext cx="8785225" cy="638945"/>
          </a:xfrm>
          <a:solidFill>
            <a:schemeClr val="accent6">
              <a:lumMod val="75000"/>
            </a:schemeClr>
          </a:solidFill>
        </p:spPr>
        <p:txBody>
          <a:bodyPr/>
          <a:lstStyle/>
          <a:p>
            <a:pPr algn="ctr" eaLnBrk="1" hangingPunct="1"/>
            <a:r>
              <a:rPr lang="en-US" altLang="en-US" sz="3200" b="1" dirty="0">
                <a:solidFill>
                  <a:schemeClr val="bg1"/>
                </a:solidFill>
              </a:rPr>
              <a:t>BRAIN DOMINANCE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8099"/>
            <a:ext cx="9180512" cy="5943600"/>
          </a:xfrm>
          <a:prstGeom prst="rect">
            <a:avLst/>
          </a:prstGeom>
        </p:spPr>
      </p:pic>
    </p:spTree>
    <p:extLst>
      <p:ext uri="{BB962C8B-B14F-4D97-AF65-F5344CB8AC3E}">
        <p14:creationId xmlns:p14="http://schemas.microsoft.com/office/powerpoint/2010/main" val="372123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16632"/>
            <a:ext cx="8424936" cy="6624736"/>
          </a:xfrm>
          <a:prstGeom prst="rect">
            <a:avLst/>
          </a:prstGeom>
        </p:spPr>
      </p:pic>
    </p:spTree>
    <p:extLst>
      <p:ext uri="{BB962C8B-B14F-4D97-AF65-F5344CB8AC3E}">
        <p14:creationId xmlns:p14="http://schemas.microsoft.com/office/powerpoint/2010/main" val="1948386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0464"/>
            <a:ext cx="5782924" cy="5881989"/>
          </a:xfrm>
          <a:prstGeom prst="rect">
            <a:avLst/>
          </a:prstGeom>
        </p:spPr>
      </p:pic>
    </p:spTree>
    <p:extLst>
      <p:ext uri="{BB962C8B-B14F-4D97-AF65-F5344CB8AC3E}">
        <p14:creationId xmlns:p14="http://schemas.microsoft.com/office/powerpoint/2010/main" val="1880494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8290" y="48948"/>
            <a:ext cx="5998046" cy="5972340"/>
          </a:xfrm>
          <a:prstGeom prst="rect">
            <a:avLst/>
          </a:prstGeom>
        </p:spPr>
      </p:pic>
    </p:spTree>
    <p:extLst>
      <p:ext uri="{BB962C8B-B14F-4D97-AF65-F5344CB8AC3E}">
        <p14:creationId xmlns:p14="http://schemas.microsoft.com/office/powerpoint/2010/main" val="338070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196141266"/>
              </p:ext>
            </p:extLst>
          </p:nvPr>
        </p:nvGraphicFramePr>
        <p:xfrm>
          <a:off x="251520" y="116632"/>
          <a:ext cx="8424936"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1940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18852"/>
            <a:ext cx="7645862" cy="5586412"/>
          </a:xfrm>
          <a:prstGeom prst="rect">
            <a:avLst/>
          </a:prstGeom>
        </p:spPr>
      </p:pic>
    </p:spTree>
    <p:extLst>
      <p:ext uri="{BB962C8B-B14F-4D97-AF65-F5344CB8AC3E}">
        <p14:creationId xmlns:p14="http://schemas.microsoft.com/office/powerpoint/2010/main" val="926902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endParaRPr lang="en-US" altLang="en-US" sz="3600" b="1" dirty="0">
              <a:solidFill>
                <a:schemeClr val="bg1"/>
              </a:solidFill>
              <a:latin typeface="Arial Black" pitchFamily="34" charset="0"/>
            </a:endParaRPr>
          </a:p>
          <a:p>
            <a:pPr algn="ctr"/>
            <a:r>
              <a:rPr lang="en-US" altLang="en-US" sz="3600" b="1" dirty="0">
                <a:solidFill>
                  <a:schemeClr val="bg1"/>
                </a:solidFill>
                <a:latin typeface="Arial Black" pitchFamily="34" charset="0"/>
              </a:rPr>
              <a:t>THE CONCEPT OF APPRENTICESHIP</a:t>
            </a:r>
          </a:p>
          <a:p>
            <a:pPr algn="ctr"/>
            <a:endParaRPr lang="en-US" altLang="en-US" sz="3600" b="1" dirty="0">
              <a:solidFill>
                <a:schemeClr val="bg1"/>
              </a:solidFill>
              <a:latin typeface="Arial Black" pitchFamily="34" charset="0"/>
            </a:endParaRPr>
          </a:p>
          <a:p>
            <a:pPr algn="ctr"/>
            <a:endParaRPr lang="en-US" altLang="en-US" sz="3600" dirty="0">
              <a:latin typeface="Arial Black" pitchFamily="34" charset="0"/>
            </a:endParaRPr>
          </a:p>
        </p:txBody>
      </p:sp>
    </p:spTree>
    <p:extLst>
      <p:ext uri="{BB962C8B-B14F-4D97-AF65-F5344CB8AC3E}">
        <p14:creationId xmlns:p14="http://schemas.microsoft.com/office/powerpoint/2010/main" val="3460894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txBox="1">
            <a:spLocks noChangeArrowheads="1"/>
          </p:cNvSpPr>
          <p:nvPr/>
        </p:nvSpPr>
        <p:spPr bwMode="auto">
          <a:xfrm>
            <a:off x="214313" y="1196752"/>
            <a:ext cx="846137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4500" indent="-444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457200" indent="-457200" eaLnBrk="1" hangingPunct="1">
              <a:buFont typeface="Wingdings" pitchFamily="2" charset="2"/>
              <a:buChar char="§"/>
            </a:pPr>
            <a:r>
              <a:rPr lang="en-US" altLang="en-US" sz="2600" dirty="0"/>
              <a:t>Shaping and managing an apprenticeship.</a:t>
            </a:r>
          </a:p>
          <a:p>
            <a:pPr marL="457200" indent="-457200" eaLnBrk="1" hangingPunct="1">
              <a:buFont typeface="Wingdings" pitchFamily="2" charset="2"/>
              <a:buChar char="§"/>
            </a:pPr>
            <a:r>
              <a:rPr lang="en-US" altLang="en-US" sz="2600" dirty="0"/>
              <a:t>Windows of apprenticeship.</a:t>
            </a:r>
          </a:p>
          <a:p>
            <a:pPr marL="457200" indent="-457200" eaLnBrk="1" hangingPunct="1">
              <a:buFont typeface="Wingdings" pitchFamily="2" charset="2"/>
              <a:buChar char="§"/>
            </a:pPr>
            <a:r>
              <a:rPr lang="en-US" altLang="en-US" sz="2600" dirty="0"/>
              <a:t>The concept of apprenticeship:  Acquiring the 50 000 chunks of experience or </a:t>
            </a:r>
            <a:r>
              <a:rPr lang="en-US" altLang="en-US" sz="2600" b="1" dirty="0"/>
              <a:t>10 000 hours.</a:t>
            </a:r>
          </a:p>
          <a:p>
            <a:pPr marL="457200" indent="-457200" eaLnBrk="1" hangingPunct="1">
              <a:buFont typeface="Wingdings" pitchFamily="2" charset="2"/>
              <a:buChar char="§"/>
            </a:pPr>
            <a:r>
              <a:rPr lang="en-US" altLang="en-US" sz="2600" dirty="0"/>
              <a:t>The role of role models.</a:t>
            </a:r>
          </a:p>
          <a:p>
            <a:pPr marL="457200" indent="-457200" eaLnBrk="1" hangingPunct="1">
              <a:buFont typeface="Wingdings" pitchFamily="2" charset="2"/>
              <a:buChar char="§"/>
            </a:pPr>
            <a:r>
              <a:rPr lang="en-US" altLang="en-US" sz="2600" dirty="0"/>
              <a:t>The myths and realities of entrepreneurship.</a:t>
            </a:r>
          </a:p>
          <a:p>
            <a:pPr marL="457200" indent="-457200" eaLnBrk="1" hangingPunct="1">
              <a:buFont typeface="Wingdings" pitchFamily="2" charset="2"/>
              <a:buChar char="§"/>
            </a:pPr>
            <a:r>
              <a:rPr lang="en-US" altLang="en-US" sz="2600" dirty="0"/>
              <a:t>What can be learned?</a:t>
            </a:r>
          </a:p>
          <a:p>
            <a:pPr>
              <a:lnSpc>
                <a:spcPct val="120000"/>
              </a:lnSpc>
              <a:spcBef>
                <a:spcPct val="20000"/>
              </a:spcBef>
              <a:buClr>
                <a:srgbClr val="FFCC00"/>
              </a:buClr>
              <a:buFont typeface="Wingdings" pitchFamily="2" charset="2"/>
              <a:buNone/>
            </a:pPr>
            <a:endParaRPr lang="en-US" altLang="en-US" sz="2600" dirty="0">
              <a:solidFill>
                <a:schemeClr val="bg1"/>
              </a:solidFill>
              <a:latin typeface="Arial Unicode MS" pitchFamily="34" charset="-128"/>
            </a:endParaRPr>
          </a:p>
        </p:txBody>
      </p:sp>
      <p:sp>
        <p:nvSpPr>
          <p:cNvPr id="4" name="Rectangle 1"/>
          <p:cNvSpPr>
            <a:spLocks noChangeArrowheads="1"/>
          </p:cNvSpPr>
          <p:nvPr/>
        </p:nvSpPr>
        <p:spPr bwMode="auto">
          <a:xfrm>
            <a:off x="107156" y="188640"/>
            <a:ext cx="8963025" cy="535531"/>
          </a:xfrm>
          <a:prstGeom prst="rect">
            <a:avLst/>
          </a:prstGeom>
          <a:solidFill>
            <a:schemeClr val="accent6">
              <a:lumMod val="75000"/>
            </a:schemeClr>
          </a:solidFill>
          <a:ln>
            <a:noFill/>
          </a:ln>
        </p:spPr>
        <p:txBody>
          <a:bodyPr wrap="square">
            <a:spAutoFit/>
          </a:bodyPr>
          <a:lstStyle/>
          <a:p>
            <a:pPr algn="ctr">
              <a:lnSpc>
                <a:spcPct val="90000"/>
              </a:lnSpc>
            </a:pPr>
            <a:r>
              <a:rPr lang="en-US" altLang="en-US" sz="3200" b="1" dirty="0">
                <a:solidFill>
                  <a:schemeClr val="bg1"/>
                </a:solidFill>
                <a:latin typeface="Arial Unicode MS" pitchFamily="34" charset="-128"/>
              </a:rPr>
              <a:t>THE CONCEPT OF APPRENTICESHIP</a:t>
            </a:r>
            <a:endParaRPr lang="en-US" altLang="en-US" sz="3200"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3864260"/>
            <a:ext cx="3449960" cy="172498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4149080"/>
            <a:ext cx="2304256" cy="2520280"/>
          </a:xfrm>
          <a:prstGeom prst="rect">
            <a:avLst/>
          </a:prstGeom>
        </p:spPr>
      </p:pic>
    </p:spTree>
    <p:extLst>
      <p:ext uri="{BB962C8B-B14F-4D97-AF65-F5344CB8AC3E}">
        <p14:creationId xmlns:p14="http://schemas.microsoft.com/office/powerpoint/2010/main" val="2154782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endParaRPr lang="en-US" altLang="en-US" sz="3600" b="1" dirty="0">
              <a:solidFill>
                <a:schemeClr val="bg1"/>
              </a:solidFill>
              <a:latin typeface="Arial Black" pitchFamily="34" charset="0"/>
            </a:endParaRPr>
          </a:p>
          <a:p>
            <a:pPr algn="ctr"/>
            <a:r>
              <a:rPr lang="en-US" altLang="en-US" sz="3600" b="1" dirty="0">
                <a:solidFill>
                  <a:schemeClr val="bg1"/>
                </a:solidFill>
                <a:latin typeface="Arial Black" pitchFamily="34" charset="0"/>
              </a:rPr>
              <a:t>SELF-UNDERSTANDING </a:t>
            </a:r>
          </a:p>
          <a:p>
            <a:pPr algn="ctr"/>
            <a:r>
              <a:rPr lang="en-US" altLang="en-US" sz="3600" b="1" dirty="0">
                <a:solidFill>
                  <a:schemeClr val="bg1"/>
                </a:solidFill>
                <a:latin typeface="Arial Black" pitchFamily="34" charset="0"/>
              </a:rPr>
              <a:t>AND REFLECTION</a:t>
            </a:r>
          </a:p>
          <a:p>
            <a:pPr algn="ctr"/>
            <a:endParaRPr lang="en-US" altLang="en-US" sz="3600" b="1" dirty="0">
              <a:solidFill>
                <a:schemeClr val="bg1"/>
              </a:solidFill>
              <a:latin typeface="Arial Black" pitchFamily="34" charset="0"/>
            </a:endParaRPr>
          </a:p>
          <a:p>
            <a:pPr algn="ctr"/>
            <a:endParaRPr lang="en-US" altLang="en-US" sz="3600" dirty="0">
              <a:latin typeface="Arial Black" pitchFamily="34" charset="0"/>
            </a:endParaRPr>
          </a:p>
        </p:txBody>
      </p:sp>
    </p:spTree>
    <p:extLst>
      <p:ext uri="{BB962C8B-B14F-4D97-AF65-F5344CB8AC3E}">
        <p14:creationId xmlns:p14="http://schemas.microsoft.com/office/powerpoint/2010/main" val="34608943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2143125" y="188913"/>
            <a:ext cx="4600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b="1" dirty="0">
                <a:solidFill>
                  <a:schemeClr val="bg1"/>
                </a:solidFill>
              </a:rPr>
              <a:t>Why is this important?</a:t>
            </a:r>
            <a:endParaRPr lang="en-ZA" sz="3200" b="1" dirty="0">
              <a:solidFill>
                <a:schemeClr val="bg1"/>
              </a:solidFill>
            </a:endParaRPr>
          </a:p>
        </p:txBody>
      </p:sp>
      <p:sp>
        <p:nvSpPr>
          <p:cNvPr id="3" name="Rectangle 2"/>
          <p:cNvSpPr/>
          <p:nvPr/>
        </p:nvSpPr>
        <p:spPr>
          <a:xfrm>
            <a:off x="485734" y="1268760"/>
            <a:ext cx="8141078" cy="4081463"/>
          </a:xfrm>
          <a:prstGeom prst="rect">
            <a:avLst/>
          </a:prstGeom>
          <a:noFill/>
        </p:spPr>
        <p:txBody>
          <a:bodyPr wrap="square">
            <a:spAutoFit/>
          </a:bodyPr>
          <a:lstStyle/>
          <a:p>
            <a:pPr marL="457200" indent="-457200" algn="just">
              <a:lnSpc>
                <a:spcPct val="90000"/>
              </a:lnSpc>
              <a:buFont typeface="Arial" pitchFamily="34" charset="0"/>
              <a:buChar char="•"/>
              <a:defRPr/>
            </a:pPr>
            <a:r>
              <a:rPr lang="en-US" sz="2800" dirty="0"/>
              <a:t>Often little time is allocated to self-understanding and reflection.</a:t>
            </a:r>
          </a:p>
          <a:p>
            <a:pPr algn="just">
              <a:lnSpc>
                <a:spcPct val="90000"/>
              </a:lnSpc>
              <a:defRPr/>
            </a:pPr>
            <a:endParaRPr lang="en-US" sz="2800" dirty="0"/>
          </a:p>
          <a:p>
            <a:pPr>
              <a:lnSpc>
                <a:spcPct val="90000"/>
              </a:lnSpc>
              <a:defRPr/>
            </a:pPr>
            <a:endParaRPr lang="en-US" sz="2800" dirty="0"/>
          </a:p>
          <a:p>
            <a:pPr algn="ctr">
              <a:lnSpc>
                <a:spcPct val="90000"/>
              </a:lnSpc>
              <a:defRPr/>
            </a:pPr>
            <a:r>
              <a:rPr lang="en-US" sz="3200" b="1" dirty="0">
                <a:solidFill>
                  <a:srgbClr val="0070C0"/>
                </a:solidFill>
              </a:rPr>
              <a:t>Who am I?  </a:t>
            </a:r>
          </a:p>
          <a:p>
            <a:pPr algn="ctr">
              <a:lnSpc>
                <a:spcPct val="90000"/>
              </a:lnSpc>
              <a:defRPr/>
            </a:pPr>
            <a:r>
              <a:rPr lang="en-US" sz="3200" b="1" dirty="0">
                <a:solidFill>
                  <a:srgbClr val="0070C0"/>
                </a:solidFill>
              </a:rPr>
              <a:t>What are my capabilities?</a:t>
            </a:r>
          </a:p>
          <a:p>
            <a:pPr>
              <a:lnSpc>
                <a:spcPct val="90000"/>
              </a:lnSpc>
              <a:defRPr/>
            </a:pPr>
            <a:endParaRPr lang="en-US" sz="2800" b="1" dirty="0">
              <a:solidFill>
                <a:srgbClr val="0070C0"/>
              </a:solidFill>
            </a:endParaRPr>
          </a:p>
          <a:p>
            <a:pPr>
              <a:lnSpc>
                <a:spcPct val="90000"/>
              </a:lnSpc>
              <a:defRPr/>
            </a:pPr>
            <a:endParaRPr lang="en-US" sz="2800" dirty="0"/>
          </a:p>
          <a:p>
            <a:pPr marL="457200" indent="-457200" algn="just">
              <a:lnSpc>
                <a:spcPct val="90000"/>
              </a:lnSpc>
              <a:buFont typeface="Arial" pitchFamily="34" charset="0"/>
              <a:buChar char="•"/>
              <a:defRPr/>
            </a:pPr>
            <a:r>
              <a:rPr lang="en-US" sz="2800" b="1" dirty="0"/>
              <a:t>BUT</a:t>
            </a:r>
            <a:r>
              <a:rPr lang="en-US" sz="2800" dirty="0"/>
              <a:t> this is the </a:t>
            </a:r>
            <a:r>
              <a:rPr lang="en-US" sz="2800" b="1" dirty="0">
                <a:solidFill>
                  <a:srgbClr val="C00000"/>
                </a:solidFill>
              </a:rPr>
              <a:t>foundation of entrepreneurial activity.</a:t>
            </a:r>
            <a:endParaRPr lang="en-ZA" sz="2800" b="1" dirty="0">
              <a:solidFill>
                <a:srgbClr val="C00000"/>
              </a:solidFill>
            </a:endParaRPr>
          </a:p>
        </p:txBody>
      </p:sp>
      <p:sp>
        <p:nvSpPr>
          <p:cNvPr id="4" name="Rectangle 1"/>
          <p:cNvSpPr>
            <a:spLocks noChangeArrowheads="1"/>
          </p:cNvSpPr>
          <p:nvPr/>
        </p:nvSpPr>
        <p:spPr bwMode="auto">
          <a:xfrm>
            <a:off x="485733" y="251937"/>
            <a:ext cx="8141079" cy="584775"/>
          </a:xfrm>
          <a:prstGeom prst="rect">
            <a:avLst/>
          </a:prstGeom>
          <a:solidFill>
            <a:schemeClr val="accent6">
              <a:lumMod val="75000"/>
            </a:schemeClr>
          </a:solidFill>
          <a:ln>
            <a:noFill/>
          </a:ln>
        </p:spPr>
        <p:txBody>
          <a:bodyPr wrap="square">
            <a:spAutoFit/>
          </a:bodyPr>
          <a:lstStyle/>
          <a:p>
            <a:pPr algn="ctr"/>
            <a:r>
              <a:rPr lang="en-US" sz="3200" b="1" dirty="0">
                <a:solidFill>
                  <a:schemeClr val="bg1"/>
                </a:solidFill>
                <a:latin typeface="Arial Black" pitchFamily="34" charset="0"/>
              </a:rPr>
              <a:t>WHY IS THIS IMPORTANT?</a:t>
            </a:r>
            <a:endParaRPr lang="en-ZA" sz="3200" dirty="0">
              <a:solidFill>
                <a:schemeClr val="bg1"/>
              </a:solidFill>
              <a:latin typeface="Arial Black" pitchFamily="34" charset="0"/>
            </a:endParaRPr>
          </a:p>
        </p:txBody>
      </p:sp>
      <p:pic>
        <p:nvPicPr>
          <p:cNvPr id="5" name="Picture 5" descr="F:\Entrepreneurship\Kontaksessies_2016\Entrepreneur prentjies\Refelction3 -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772816"/>
            <a:ext cx="2016224" cy="14860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Entrepreneurship\Kontaksessies_2016\Entrepreneur prentjies\Reflecti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301208"/>
            <a:ext cx="2520280" cy="14401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Entrepreneurship\Kontaksessies_2016\Entrepreneur prentjies\Refection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132856"/>
            <a:ext cx="1711077"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005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1898650" y="188913"/>
            <a:ext cx="5089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b="1" dirty="0">
                <a:solidFill>
                  <a:schemeClr val="bg1"/>
                </a:solidFill>
              </a:rPr>
              <a:t>The ART of REFLECTION</a:t>
            </a:r>
            <a:endParaRPr lang="en-ZA" sz="3200" b="1" dirty="0">
              <a:solidFill>
                <a:schemeClr val="bg1"/>
              </a:solidFill>
            </a:endParaRPr>
          </a:p>
        </p:txBody>
      </p:sp>
      <p:sp>
        <p:nvSpPr>
          <p:cNvPr id="19459" name="Rectangle 2"/>
          <p:cNvSpPr>
            <a:spLocks noChangeArrowheads="1"/>
          </p:cNvSpPr>
          <p:nvPr/>
        </p:nvSpPr>
        <p:spPr bwMode="auto">
          <a:xfrm>
            <a:off x="323528" y="1700213"/>
            <a:ext cx="8303284"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54013" indent="-354013" algn="just">
              <a:lnSpc>
                <a:spcPct val="90000"/>
              </a:lnSpc>
              <a:buFont typeface="Arial" pitchFamily="34" charset="0"/>
              <a:buChar char="•"/>
            </a:pPr>
            <a:r>
              <a:rPr lang="en-US" sz="2800" b="1" dirty="0"/>
              <a:t>Reflection</a:t>
            </a:r>
            <a:r>
              <a:rPr lang="en-US" sz="2800" dirty="0"/>
              <a:t> is a form of mental processing, that we use to fulfill a purpose.</a:t>
            </a:r>
          </a:p>
          <a:p>
            <a:pPr marL="457200" indent="-457200" algn="just">
              <a:lnSpc>
                <a:spcPct val="90000"/>
              </a:lnSpc>
              <a:buFont typeface="Arial" pitchFamily="34" charset="0"/>
              <a:buChar char="•"/>
            </a:pPr>
            <a:endParaRPr lang="en-US" sz="2800" dirty="0"/>
          </a:p>
          <a:p>
            <a:pPr marL="354013" indent="-354013" algn="just">
              <a:lnSpc>
                <a:spcPct val="90000"/>
              </a:lnSpc>
              <a:buFont typeface="Arial" pitchFamily="34" charset="0"/>
              <a:buChar char="•"/>
            </a:pPr>
            <a:r>
              <a:rPr lang="en-US" sz="2800" b="1" dirty="0"/>
              <a:t>Reflection</a:t>
            </a:r>
            <a:r>
              <a:rPr lang="en-US" sz="2800" dirty="0"/>
              <a:t> is what allows us to learn form our experiences.</a:t>
            </a:r>
          </a:p>
          <a:p>
            <a:pPr marL="354013" indent="-354013" algn="just">
              <a:lnSpc>
                <a:spcPct val="90000"/>
              </a:lnSpc>
              <a:buFont typeface="Arial" pitchFamily="34" charset="0"/>
              <a:buChar char="•"/>
            </a:pPr>
            <a:endParaRPr lang="en-US" sz="2800" dirty="0"/>
          </a:p>
          <a:p>
            <a:pPr marL="354013" indent="-354013" algn="just">
              <a:lnSpc>
                <a:spcPct val="90000"/>
              </a:lnSpc>
              <a:buFont typeface="Arial" pitchFamily="34" charset="0"/>
              <a:buChar char="•"/>
            </a:pPr>
            <a:r>
              <a:rPr lang="en-US" sz="2800" b="1" dirty="0"/>
              <a:t>Reflection</a:t>
            </a:r>
            <a:r>
              <a:rPr lang="en-US" sz="2800" dirty="0"/>
              <a:t> is an assessment of where we have been and where we want to go next.</a:t>
            </a:r>
            <a:endParaRPr lang="en-ZA" sz="2800" dirty="0"/>
          </a:p>
        </p:txBody>
      </p:sp>
      <p:sp>
        <p:nvSpPr>
          <p:cNvPr id="4" name="Rectangle 1"/>
          <p:cNvSpPr>
            <a:spLocks noChangeArrowheads="1"/>
          </p:cNvSpPr>
          <p:nvPr/>
        </p:nvSpPr>
        <p:spPr bwMode="auto">
          <a:xfrm>
            <a:off x="485733" y="251937"/>
            <a:ext cx="8141079" cy="584775"/>
          </a:xfrm>
          <a:prstGeom prst="rect">
            <a:avLst/>
          </a:prstGeom>
          <a:solidFill>
            <a:schemeClr val="accent6">
              <a:lumMod val="75000"/>
            </a:schemeClr>
          </a:solidFill>
          <a:ln>
            <a:noFill/>
          </a:ln>
        </p:spPr>
        <p:txBody>
          <a:bodyPr wrap="square">
            <a:spAutoFit/>
          </a:bodyPr>
          <a:lstStyle/>
          <a:p>
            <a:pPr algn="ctr"/>
            <a:r>
              <a:rPr lang="en-US" sz="3200" dirty="0">
                <a:solidFill>
                  <a:schemeClr val="bg1"/>
                </a:solidFill>
                <a:latin typeface="Arial Black" pitchFamily="34" charset="0"/>
              </a:rPr>
              <a:t>THE ART OF REFLECTION</a:t>
            </a:r>
            <a:endParaRPr lang="en-ZA" sz="3200" dirty="0">
              <a:solidFill>
                <a:schemeClr val="bg1"/>
              </a:solidFill>
              <a:latin typeface="Arial Black" pitchFamily="34" charset="0"/>
            </a:endParaRPr>
          </a:p>
        </p:txBody>
      </p:sp>
      <p:pic>
        <p:nvPicPr>
          <p:cNvPr id="5" name="Picture 4" descr="F:\Entrepreneurship\Kontaksessies_2016\Entrepreneur prentjies\Reflec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57" y="5157192"/>
            <a:ext cx="2520280"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158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4463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1" name="Rectangle 5"/>
          <p:cNvSpPr>
            <a:spLocks noChangeArrowheads="1"/>
          </p:cNvSpPr>
          <p:nvPr/>
        </p:nvSpPr>
        <p:spPr bwMode="auto">
          <a:xfrm>
            <a:off x="539750" y="3357563"/>
            <a:ext cx="2663825" cy="1079500"/>
          </a:xfrm>
          <a:prstGeom prst="rect">
            <a:avLst/>
          </a:prstGeom>
          <a:solidFill>
            <a:srgbClr val="C00000"/>
          </a:solidFill>
          <a:ln w="9525" algn="ctr">
            <a:solidFill>
              <a:schemeClr val="tx1"/>
            </a:solidFill>
            <a:round/>
            <a:headEnd/>
            <a:tailEnd/>
          </a:ln>
        </p:spPr>
        <p:txBody>
          <a:bodyPr wrap="none"/>
          <a:lstStyle/>
          <a:p>
            <a:pPr algn="ctr"/>
            <a:r>
              <a:rPr lang="en-ZA" sz="2800" b="1">
                <a:solidFill>
                  <a:schemeClr val="bg1"/>
                </a:solidFill>
              </a:rPr>
              <a:t>Self </a:t>
            </a:r>
          </a:p>
          <a:p>
            <a:pPr algn="ctr"/>
            <a:r>
              <a:rPr lang="en-ZA" sz="2800" b="1">
                <a:solidFill>
                  <a:schemeClr val="bg1"/>
                </a:solidFill>
              </a:rPr>
              <a:t>understanding</a:t>
            </a:r>
          </a:p>
        </p:txBody>
      </p:sp>
      <p:sp>
        <p:nvSpPr>
          <p:cNvPr id="22532" name="Rectangle 7"/>
          <p:cNvSpPr>
            <a:spLocks noChangeArrowheads="1"/>
          </p:cNvSpPr>
          <p:nvPr/>
        </p:nvSpPr>
        <p:spPr bwMode="auto">
          <a:xfrm>
            <a:off x="5795963" y="1225550"/>
            <a:ext cx="1857375" cy="1009650"/>
          </a:xfrm>
          <a:prstGeom prst="rect">
            <a:avLst/>
          </a:prstGeom>
          <a:solidFill>
            <a:srgbClr val="3366CC"/>
          </a:solidFill>
          <a:ln w="9525" algn="ctr">
            <a:solidFill>
              <a:schemeClr val="tx1"/>
            </a:solidFill>
            <a:round/>
            <a:headEnd/>
            <a:tailEnd/>
          </a:ln>
        </p:spPr>
        <p:txBody>
          <a:bodyPr wrap="none"/>
          <a:lstStyle/>
          <a:p>
            <a:pPr algn="ctr"/>
            <a:r>
              <a:rPr lang="en-ZA" sz="2400" b="1">
                <a:solidFill>
                  <a:schemeClr val="bg1"/>
                </a:solidFill>
              </a:rPr>
              <a:t>Opportunity </a:t>
            </a:r>
          </a:p>
          <a:p>
            <a:pPr algn="ctr"/>
            <a:r>
              <a:rPr lang="en-ZA" sz="2400" b="1">
                <a:solidFill>
                  <a:schemeClr val="bg1"/>
                </a:solidFill>
              </a:rPr>
              <a:t>recognition</a:t>
            </a:r>
          </a:p>
        </p:txBody>
      </p:sp>
      <p:sp>
        <p:nvSpPr>
          <p:cNvPr id="22533" name="Rectangle 8"/>
          <p:cNvSpPr>
            <a:spLocks noChangeArrowheads="1"/>
          </p:cNvSpPr>
          <p:nvPr/>
        </p:nvSpPr>
        <p:spPr bwMode="auto">
          <a:xfrm>
            <a:off x="5795963" y="2428875"/>
            <a:ext cx="1857375" cy="1008063"/>
          </a:xfrm>
          <a:prstGeom prst="rect">
            <a:avLst/>
          </a:prstGeom>
          <a:solidFill>
            <a:srgbClr val="3366CC"/>
          </a:solidFill>
          <a:ln w="9525" algn="ctr">
            <a:solidFill>
              <a:schemeClr val="tx1"/>
            </a:solidFill>
            <a:round/>
            <a:headEnd/>
            <a:tailEnd/>
          </a:ln>
        </p:spPr>
        <p:txBody>
          <a:bodyPr wrap="none"/>
          <a:lstStyle/>
          <a:p>
            <a:pPr algn="ctr"/>
            <a:r>
              <a:rPr lang="en-ZA" sz="2400" b="1">
                <a:solidFill>
                  <a:schemeClr val="bg1"/>
                </a:solidFill>
              </a:rPr>
              <a:t>Improved </a:t>
            </a:r>
          </a:p>
          <a:p>
            <a:pPr algn="ctr"/>
            <a:r>
              <a:rPr lang="en-ZA" sz="2400" b="1">
                <a:solidFill>
                  <a:schemeClr val="bg1"/>
                </a:solidFill>
              </a:rPr>
              <a:t>matching</a:t>
            </a:r>
          </a:p>
        </p:txBody>
      </p:sp>
      <p:sp>
        <p:nvSpPr>
          <p:cNvPr id="22534" name="Rectangle 9"/>
          <p:cNvSpPr>
            <a:spLocks noChangeArrowheads="1"/>
          </p:cNvSpPr>
          <p:nvPr/>
        </p:nvSpPr>
        <p:spPr bwMode="auto">
          <a:xfrm>
            <a:off x="5795963" y="3644900"/>
            <a:ext cx="1857375" cy="1008063"/>
          </a:xfrm>
          <a:prstGeom prst="rect">
            <a:avLst/>
          </a:prstGeom>
          <a:solidFill>
            <a:srgbClr val="3366CC"/>
          </a:solidFill>
          <a:ln w="9525" algn="ctr">
            <a:solidFill>
              <a:schemeClr val="tx1"/>
            </a:solidFill>
            <a:round/>
            <a:headEnd/>
            <a:tailEnd/>
          </a:ln>
        </p:spPr>
        <p:txBody>
          <a:bodyPr wrap="none"/>
          <a:lstStyle/>
          <a:p>
            <a:pPr algn="ctr"/>
            <a:r>
              <a:rPr lang="en-ZA" sz="2400" b="1">
                <a:solidFill>
                  <a:schemeClr val="bg1"/>
                </a:solidFill>
              </a:rPr>
              <a:t>Higher </a:t>
            </a:r>
          </a:p>
          <a:p>
            <a:pPr algn="ctr"/>
            <a:r>
              <a:rPr lang="en-ZA" sz="2400" b="1">
                <a:solidFill>
                  <a:schemeClr val="bg1"/>
                </a:solidFill>
              </a:rPr>
              <a:t>commitment</a:t>
            </a:r>
          </a:p>
        </p:txBody>
      </p:sp>
      <p:sp>
        <p:nvSpPr>
          <p:cNvPr id="22535" name="Rectangle 10"/>
          <p:cNvSpPr>
            <a:spLocks noChangeArrowheads="1"/>
          </p:cNvSpPr>
          <p:nvPr/>
        </p:nvSpPr>
        <p:spPr bwMode="auto">
          <a:xfrm>
            <a:off x="5795963" y="4941888"/>
            <a:ext cx="1857375" cy="1008062"/>
          </a:xfrm>
          <a:prstGeom prst="rect">
            <a:avLst/>
          </a:prstGeom>
          <a:solidFill>
            <a:srgbClr val="3366CC"/>
          </a:solidFill>
          <a:ln w="9525" algn="ctr">
            <a:solidFill>
              <a:schemeClr val="tx1"/>
            </a:solidFill>
            <a:round/>
            <a:headEnd/>
            <a:tailEnd/>
          </a:ln>
        </p:spPr>
        <p:txBody>
          <a:bodyPr wrap="none"/>
          <a:lstStyle/>
          <a:p>
            <a:pPr algn="ctr"/>
            <a:r>
              <a:rPr lang="en-ZA" sz="2400" b="1">
                <a:solidFill>
                  <a:schemeClr val="bg1"/>
                </a:solidFill>
              </a:rPr>
              <a:t>Venture</a:t>
            </a:r>
          </a:p>
          <a:p>
            <a:pPr algn="ctr"/>
            <a:r>
              <a:rPr lang="en-ZA" sz="2400" b="1">
                <a:solidFill>
                  <a:schemeClr val="bg1"/>
                </a:solidFill>
              </a:rPr>
              <a:t>success</a:t>
            </a:r>
          </a:p>
        </p:txBody>
      </p:sp>
      <p:cxnSp>
        <p:nvCxnSpPr>
          <p:cNvPr id="22536" name="Straight Arrow Connector 12"/>
          <p:cNvCxnSpPr>
            <a:cxnSpLocks noChangeShapeType="1"/>
            <a:endCxn id="22532" idx="1"/>
          </p:cNvCxnSpPr>
          <p:nvPr/>
        </p:nvCxnSpPr>
        <p:spPr bwMode="auto">
          <a:xfrm flipV="1">
            <a:off x="3203575" y="1730375"/>
            <a:ext cx="2592388" cy="1770063"/>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537" name="Straight Arrow Connector 14"/>
          <p:cNvCxnSpPr>
            <a:cxnSpLocks noChangeShapeType="1"/>
            <a:stCxn id="22531" idx="3"/>
            <a:endCxn id="22533" idx="1"/>
          </p:cNvCxnSpPr>
          <p:nvPr/>
        </p:nvCxnSpPr>
        <p:spPr bwMode="auto">
          <a:xfrm flipV="1">
            <a:off x="3203575" y="2933700"/>
            <a:ext cx="2592388" cy="963613"/>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538" name="Straight Arrow Connector 16"/>
          <p:cNvCxnSpPr>
            <a:cxnSpLocks noChangeShapeType="1"/>
            <a:endCxn id="22534" idx="1"/>
          </p:cNvCxnSpPr>
          <p:nvPr/>
        </p:nvCxnSpPr>
        <p:spPr bwMode="auto">
          <a:xfrm>
            <a:off x="3203575" y="4149725"/>
            <a:ext cx="2592388" cy="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2539" name="Straight Arrow Connector 18"/>
          <p:cNvCxnSpPr>
            <a:cxnSpLocks noChangeShapeType="1"/>
            <a:endCxn id="22535" idx="1"/>
          </p:cNvCxnSpPr>
          <p:nvPr/>
        </p:nvCxnSpPr>
        <p:spPr bwMode="auto">
          <a:xfrm>
            <a:off x="3203575" y="4292600"/>
            <a:ext cx="2592388" cy="115252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2" name="Rectangle 1"/>
          <p:cNvSpPr>
            <a:spLocks noChangeArrowheads="1"/>
          </p:cNvSpPr>
          <p:nvPr/>
        </p:nvSpPr>
        <p:spPr bwMode="auto">
          <a:xfrm>
            <a:off x="485733" y="116632"/>
            <a:ext cx="8141079" cy="1077218"/>
          </a:xfrm>
          <a:prstGeom prst="rect">
            <a:avLst/>
          </a:prstGeom>
          <a:solidFill>
            <a:schemeClr val="accent6">
              <a:lumMod val="75000"/>
            </a:schemeClr>
          </a:solidFill>
          <a:ln>
            <a:noFill/>
          </a:ln>
        </p:spPr>
        <p:txBody>
          <a:bodyPr wrap="square">
            <a:spAutoFit/>
          </a:bodyPr>
          <a:lstStyle/>
          <a:p>
            <a:pPr algn="ctr"/>
            <a:r>
              <a:rPr lang="en-US" sz="3200" dirty="0">
                <a:solidFill>
                  <a:schemeClr val="bg1"/>
                </a:solidFill>
                <a:latin typeface="Arial Black" pitchFamily="34" charset="0"/>
              </a:rPr>
              <a:t>WHY DOES SELF-UNDERSTANDING MATTER?</a:t>
            </a:r>
            <a:endParaRPr lang="en-ZA" sz="3200" dirty="0">
              <a:solidFill>
                <a:schemeClr val="bg1"/>
              </a:solidFill>
              <a:latin typeface="Arial Black" pitchFamily="34" charset="0"/>
            </a:endParaRPr>
          </a:p>
        </p:txBody>
      </p:sp>
      <p:pic>
        <p:nvPicPr>
          <p:cNvPr id="5122" name="Picture 2" descr="C:\Users\10065458\Desktop\ind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856" y="5157192"/>
            <a:ext cx="3048000" cy="148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296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endParaRPr lang="en-US" altLang="en-US" sz="3600" b="1" dirty="0">
              <a:solidFill>
                <a:schemeClr val="bg1"/>
              </a:solidFill>
              <a:latin typeface="Arial Black" pitchFamily="34" charset="0"/>
            </a:endParaRPr>
          </a:p>
          <a:p>
            <a:pPr algn="ctr"/>
            <a:r>
              <a:rPr lang="en-US" altLang="en-US" sz="3600" b="1" dirty="0">
                <a:solidFill>
                  <a:schemeClr val="bg1"/>
                </a:solidFill>
                <a:latin typeface="Arial Black" pitchFamily="34" charset="0"/>
              </a:rPr>
              <a:t>MIND MAPPING</a:t>
            </a:r>
          </a:p>
          <a:p>
            <a:pPr algn="ctr"/>
            <a:endParaRPr lang="en-US" altLang="en-US" sz="3600" b="1" dirty="0">
              <a:solidFill>
                <a:schemeClr val="bg1"/>
              </a:solidFill>
              <a:latin typeface="Arial Black" pitchFamily="34" charset="0"/>
            </a:endParaRPr>
          </a:p>
          <a:p>
            <a:pPr algn="ctr"/>
            <a:endParaRPr lang="en-US" altLang="en-US" sz="3600" dirty="0">
              <a:latin typeface="Arial Black" pitchFamily="34" charset="0"/>
            </a:endParaRPr>
          </a:p>
        </p:txBody>
      </p:sp>
    </p:spTree>
    <p:extLst>
      <p:ext uri="{BB962C8B-B14F-4D97-AF65-F5344CB8AC3E}">
        <p14:creationId xmlns:p14="http://schemas.microsoft.com/office/powerpoint/2010/main" val="759378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73471" y="188640"/>
            <a:ext cx="8963025" cy="535531"/>
          </a:xfrm>
          <a:prstGeom prst="rect">
            <a:avLst/>
          </a:prstGeom>
          <a:solidFill>
            <a:schemeClr val="accent6">
              <a:lumMod val="75000"/>
            </a:schemeClr>
          </a:solidFill>
          <a:ln>
            <a:noFill/>
          </a:ln>
        </p:spPr>
        <p:txBody>
          <a:bodyPr wrap="square">
            <a:spAutoFit/>
          </a:bodyPr>
          <a:lstStyle/>
          <a:p>
            <a:pPr algn="ctr">
              <a:lnSpc>
                <a:spcPct val="90000"/>
              </a:lnSpc>
              <a:spcBef>
                <a:spcPts val="300"/>
              </a:spcBef>
            </a:pPr>
            <a:r>
              <a:rPr lang="en-US" altLang="en-US" sz="3200" b="1" dirty="0">
                <a:solidFill>
                  <a:schemeClr val="bg1"/>
                </a:solidFill>
                <a:latin typeface="Arial Unicode MS" pitchFamily="34" charset="-128"/>
              </a:rPr>
              <a:t>WHAT IS A MIND MAP?</a:t>
            </a:r>
            <a:endParaRPr lang="en-US" altLang="en-US" sz="3200" b="1" dirty="0">
              <a:solidFill>
                <a:schemeClr val="bg1"/>
              </a:solidFill>
            </a:endParaRPr>
          </a:p>
        </p:txBody>
      </p:sp>
      <p:sp>
        <p:nvSpPr>
          <p:cNvPr id="2" name="Rectangle 1"/>
          <p:cNvSpPr/>
          <p:nvPr/>
        </p:nvSpPr>
        <p:spPr>
          <a:xfrm>
            <a:off x="323528" y="1124744"/>
            <a:ext cx="8424936" cy="4154984"/>
          </a:xfrm>
          <a:prstGeom prst="rect">
            <a:avLst/>
          </a:prstGeom>
        </p:spPr>
        <p:txBody>
          <a:bodyPr wrap="square">
            <a:spAutoFit/>
          </a:bodyPr>
          <a:lstStyle/>
          <a:p>
            <a:pPr algn="just"/>
            <a:r>
              <a:rPr lang="en-ZA" sz="2400" dirty="0"/>
              <a:t>A </a:t>
            </a:r>
            <a:r>
              <a:rPr lang="en-ZA" sz="2400" b="1" dirty="0"/>
              <a:t>Mind Map </a:t>
            </a:r>
            <a:r>
              <a:rPr lang="en-ZA" sz="2400" dirty="0"/>
              <a:t>is a powerful </a:t>
            </a:r>
            <a:r>
              <a:rPr lang="en-ZA" sz="2400" b="1" dirty="0"/>
              <a:t>graphic technique </a:t>
            </a:r>
            <a:r>
              <a:rPr lang="en-ZA" sz="2400" dirty="0"/>
              <a:t>which provides a universal key to unlock the potential of the brain. </a:t>
            </a:r>
          </a:p>
          <a:p>
            <a:pPr algn="just"/>
            <a:endParaRPr lang="en-ZA" sz="2400" dirty="0"/>
          </a:p>
          <a:p>
            <a:pPr algn="just"/>
            <a:r>
              <a:rPr lang="en-ZA" sz="2400" dirty="0"/>
              <a:t>It harnesses the full range of </a:t>
            </a:r>
            <a:r>
              <a:rPr lang="en-ZA" sz="2400" b="1" dirty="0"/>
              <a:t>cortical skills </a:t>
            </a:r>
            <a:r>
              <a:rPr lang="en-ZA" sz="2400" dirty="0"/>
              <a:t>– word, image, number, logic, rhythm, colour and spatial awareness – in a single, </a:t>
            </a:r>
            <a:r>
              <a:rPr lang="en-ZA" sz="2400" b="1" dirty="0"/>
              <a:t>uniquely powerful manner</a:t>
            </a:r>
            <a:r>
              <a:rPr lang="en-ZA" sz="2400" dirty="0"/>
              <a:t>. In so doing, it gives you the freedom to roam the infinite expanses of your brain. </a:t>
            </a:r>
          </a:p>
          <a:p>
            <a:pPr algn="just"/>
            <a:endParaRPr lang="en-ZA" sz="2400" dirty="0"/>
          </a:p>
          <a:p>
            <a:pPr algn="just"/>
            <a:r>
              <a:rPr lang="en-ZA" sz="2400" dirty="0"/>
              <a:t>The </a:t>
            </a:r>
            <a:r>
              <a:rPr lang="en-ZA" sz="2400" b="1" dirty="0"/>
              <a:t>Mind Map </a:t>
            </a:r>
            <a:r>
              <a:rPr lang="en-ZA" sz="2400" dirty="0"/>
              <a:t>can be applied to every aspect of life where </a:t>
            </a:r>
            <a:r>
              <a:rPr lang="en-ZA" sz="2400" b="1" dirty="0"/>
              <a:t>improved learning </a:t>
            </a:r>
            <a:r>
              <a:rPr lang="en-ZA" sz="2400" dirty="0"/>
              <a:t>and </a:t>
            </a:r>
            <a:r>
              <a:rPr lang="en-ZA" sz="2400" b="1" dirty="0"/>
              <a:t>clearer thinking </a:t>
            </a:r>
            <a:r>
              <a:rPr lang="en-ZA" sz="2400" dirty="0"/>
              <a:t>will </a:t>
            </a:r>
            <a:r>
              <a:rPr lang="en-ZA" sz="2400" b="1" dirty="0"/>
              <a:t>enhance human performance</a:t>
            </a:r>
            <a:r>
              <a:rPr lang="en-ZA" sz="2400" dirty="0"/>
              <a:t> (Tony </a:t>
            </a:r>
            <a:r>
              <a:rPr lang="en-ZA" sz="2400" dirty="0" err="1"/>
              <a:t>Buzan</a:t>
            </a:r>
            <a:r>
              <a:rPr lang="en-ZA" sz="2400" dirty="0"/>
              <a:t>)</a:t>
            </a:r>
          </a:p>
        </p:txBody>
      </p:sp>
    </p:spTree>
    <p:extLst>
      <p:ext uri="{BB962C8B-B14F-4D97-AF65-F5344CB8AC3E}">
        <p14:creationId xmlns:p14="http://schemas.microsoft.com/office/powerpoint/2010/main" val="1475089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6"/>
          <p:cNvSpPr txBox="1">
            <a:spLocks noChangeArrowheads="1"/>
          </p:cNvSpPr>
          <p:nvPr/>
        </p:nvSpPr>
        <p:spPr bwMode="auto">
          <a:xfrm>
            <a:off x="431962" y="908720"/>
            <a:ext cx="8275612"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6575" indent="-5365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514350" indent="-514350" algn="just" eaLnBrk="1" hangingPunct="1">
              <a:lnSpc>
                <a:spcPct val="90000"/>
              </a:lnSpc>
              <a:buFont typeface="+mj-lt"/>
              <a:buAutoNum type="arabicPeriod"/>
              <a:defRPr/>
            </a:pPr>
            <a:r>
              <a:rPr lang="en-US" sz="2800" dirty="0">
                <a:cs typeface="Arial" pitchFamily="34" charset="0"/>
              </a:rPr>
              <a:t>Entrepreneurial attributes.</a:t>
            </a:r>
          </a:p>
          <a:p>
            <a:pPr marL="514350" indent="-514350" algn="just" eaLnBrk="1" hangingPunct="1">
              <a:lnSpc>
                <a:spcPct val="90000"/>
              </a:lnSpc>
              <a:buFont typeface="+mj-lt"/>
              <a:buAutoNum type="arabicPeriod"/>
              <a:defRPr/>
            </a:pPr>
            <a:endParaRPr lang="en-US" sz="2800" dirty="0">
              <a:cs typeface="Arial" pitchFamily="34" charset="0"/>
            </a:endParaRPr>
          </a:p>
          <a:p>
            <a:pPr marL="514350" indent="-514350" algn="just" eaLnBrk="1" hangingPunct="1">
              <a:lnSpc>
                <a:spcPct val="90000"/>
              </a:lnSpc>
              <a:buFont typeface="+mj-lt"/>
              <a:buAutoNum type="arabicPeriod"/>
              <a:defRPr/>
            </a:pPr>
            <a:r>
              <a:rPr lang="en-US" sz="2800" dirty="0">
                <a:cs typeface="Arial" pitchFamily="34" charset="0"/>
              </a:rPr>
              <a:t>Myths about entrepreneurship.</a:t>
            </a:r>
          </a:p>
          <a:p>
            <a:pPr marL="0" indent="0" algn="just" eaLnBrk="1" hangingPunct="1">
              <a:lnSpc>
                <a:spcPct val="90000"/>
              </a:lnSpc>
              <a:defRPr/>
            </a:pPr>
            <a:endParaRPr lang="en-US" sz="2800" dirty="0">
              <a:cs typeface="Arial" pitchFamily="34" charset="0"/>
            </a:endParaRPr>
          </a:p>
          <a:p>
            <a:pPr marL="514350" indent="-514350" algn="just" eaLnBrk="1" hangingPunct="1">
              <a:lnSpc>
                <a:spcPct val="90000"/>
              </a:lnSpc>
              <a:defRPr/>
            </a:pPr>
            <a:r>
              <a:rPr lang="en-US" sz="2800" dirty="0">
                <a:cs typeface="Arial" pitchFamily="34" charset="0"/>
              </a:rPr>
              <a:t>3.	An entrepreneurial mindset. </a:t>
            </a:r>
          </a:p>
          <a:p>
            <a:pPr marL="0" indent="0" algn="just" eaLnBrk="1" hangingPunct="1">
              <a:lnSpc>
                <a:spcPct val="90000"/>
              </a:lnSpc>
              <a:defRPr/>
            </a:pPr>
            <a:endParaRPr lang="en-US" sz="2800" dirty="0">
              <a:cs typeface="Arial" pitchFamily="34" charset="0"/>
            </a:endParaRPr>
          </a:p>
          <a:p>
            <a:pPr marL="0" indent="0" algn="just" eaLnBrk="1" hangingPunct="1">
              <a:lnSpc>
                <a:spcPct val="90000"/>
              </a:lnSpc>
              <a:defRPr/>
            </a:pPr>
            <a:r>
              <a:rPr lang="en-US" sz="2800" dirty="0">
                <a:cs typeface="Arial" pitchFamily="34" charset="0"/>
              </a:rPr>
              <a:t>4.  The concept of apprenticeship. </a:t>
            </a:r>
          </a:p>
          <a:p>
            <a:pPr marL="514350" indent="-514350" algn="just" eaLnBrk="1" hangingPunct="1">
              <a:lnSpc>
                <a:spcPct val="90000"/>
              </a:lnSpc>
              <a:buAutoNum type="arabicPeriod" startAt="5"/>
              <a:defRPr/>
            </a:pPr>
            <a:endParaRPr lang="en-US" sz="2800" dirty="0">
              <a:cs typeface="Arial" pitchFamily="34" charset="0"/>
            </a:endParaRPr>
          </a:p>
          <a:p>
            <a:pPr marL="514350" indent="-514350" algn="just" eaLnBrk="1" hangingPunct="1">
              <a:lnSpc>
                <a:spcPct val="90000"/>
              </a:lnSpc>
              <a:buAutoNum type="arabicPeriod" startAt="5"/>
              <a:defRPr/>
            </a:pPr>
            <a:r>
              <a:rPr lang="en-US" sz="2800" dirty="0">
                <a:cs typeface="Arial" pitchFamily="34" charset="0"/>
              </a:rPr>
              <a:t>Self-understanding.</a:t>
            </a:r>
          </a:p>
          <a:p>
            <a:pPr marL="514350" indent="-514350" algn="just" eaLnBrk="1" hangingPunct="1">
              <a:lnSpc>
                <a:spcPct val="90000"/>
              </a:lnSpc>
              <a:buAutoNum type="arabicPeriod" startAt="5"/>
              <a:defRPr/>
            </a:pPr>
            <a:endParaRPr lang="en-US" sz="2800" dirty="0">
              <a:cs typeface="Arial" pitchFamily="34" charset="0"/>
            </a:endParaRPr>
          </a:p>
          <a:p>
            <a:pPr marL="514350" indent="-514350" algn="just" eaLnBrk="1" hangingPunct="1">
              <a:lnSpc>
                <a:spcPct val="90000"/>
              </a:lnSpc>
              <a:buAutoNum type="arabicPeriod" startAt="5"/>
              <a:defRPr/>
            </a:pPr>
            <a:r>
              <a:rPr lang="en-US" sz="2800" dirty="0">
                <a:cs typeface="Arial" pitchFamily="34" charset="0"/>
              </a:rPr>
              <a:t>Mind mapping. </a:t>
            </a:r>
          </a:p>
          <a:p>
            <a:pPr marL="514350" indent="-514350" algn="just" eaLnBrk="1" hangingPunct="1">
              <a:lnSpc>
                <a:spcPct val="90000"/>
              </a:lnSpc>
              <a:buAutoNum type="arabicPeriod" startAt="5"/>
              <a:defRPr/>
            </a:pPr>
            <a:endParaRPr lang="en-US" sz="2800" dirty="0">
              <a:cs typeface="Arial" pitchFamily="34" charset="0"/>
            </a:endParaRPr>
          </a:p>
          <a:p>
            <a:pPr marL="514350" indent="-514350" algn="just" eaLnBrk="1" hangingPunct="1">
              <a:lnSpc>
                <a:spcPct val="90000"/>
              </a:lnSpc>
              <a:buAutoNum type="arabicPeriod" startAt="5"/>
              <a:defRPr/>
            </a:pPr>
            <a:r>
              <a:rPr lang="en-US" sz="2800" dirty="0">
                <a:cs typeface="Arial" pitchFamily="34" charset="0"/>
              </a:rPr>
              <a:t>Crafting your own entrepreneurial strategy. </a:t>
            </a:r>
          </a:p>
          <a:p>
            <a:pPr marL="514350" indent="-514350" algn="just" eaLnBrk="1" hangingPunct="1">
              <a:lnSpc>
                <a:spcPct val="90000"/>
              </a:lnSpc>
              <a:buFont typeface="+mj-lt"/>
              <a:buAutoNum type="arabicPeriod"/>
              <a:defRPr/>
            </a:pPr>
            <a:endParaRPr lang="en-US" sz="2800" dirty="0">
              <a:cs typeface="Arial" pitchFamily="34" charset="0"/>
            </a:endParaRPr>
          </a:p>
          <a:p>
            <a:pPr marL="0" indent="0" algn="just" eaLnBrk="1" hangingPunct="1">
              <a:lnSpc>
                <a:spcPct val="90000"/>
              </a:lnSpc>
              <a:defRPr/>
            </a:pPr>
            <a:endParaRPr lang="en-US" sz="2800" dirty="0">
              <a:cs typeface="Arial" pitchFamily="34" charset="0"/>
            </a:endParaRPr>
          </a:p>
          <a:p>
            <a:pPr marL="514350" indent="-514350" algn="just" eaLnBrk="1" hangingPunct="1">
              <a:lnSpc>
                <a:spcPct val="90000"/>
              </a:lnSpc>
              <a:buFont typeface="+mj-lt"/>
              <a:buAutoNum type="arabicPeriod"/>
              <a:defRPr/>
            </a:pPr>
            <a:endParaRPr lang="en-US" sz="2800" dirty="0">
              <a:cs typeface="Arial" pitchFamily="34" charset="0"/>
            </a:endParaRPr>
          </a:p>
          <a:p>
            <a:pPr marL="514350" indent="-514350" algn="just" eaLnBrk="1" hangingPunct="1">
              <a:lnSpc>
                <a:spcPct val="90000"/>
              </a:lnSpc>
              <a:buFont typeface="+mj-lt"/>
              <a:buAutoNum type="arabicPeriod"/>
              <a:defRPr/>
            </a:pPr>
            <a:endParaRPr lang="en-US" sz="2800" dirty="0">
              <a:cs typeface="Arial" pitchFamily="34" charset="0"/>
            </a:endParaRPr>
          </a:p>
        </p:txBody>
      </p:sp>
      <p:sp>
        <p:nvSpPr>
          <p:cNvPr id="10243" name="Rectangle 15"/>
          <p:cNvSpPr txBox="1">
            <a:spLocks noChangeArrowheads="1"/>
          </p:cNvSpPr>
          <p:nvPr/>
        </p:nvSpPr>
        <p:spPr bwMode="auto">
          <a:xfrm>
            <a:off x="683568" y="228128"/>
            <a:ext cx="7772400" cy="533140"/>
          </a:xfrm>
          <a:prstGeom prst="rect">
            <a:avLst/>
          </a:prstGeom>
          <a:solidFill>
            <a:schemeClr val="accent6">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ZA" altLang="en-US" sz="3200" b="1" dirty="0">
                <a:solidFill>
                  <a:schemeClr val="bg1"/>
                </a:solidFill>
                <a:latin typeface="Arial Black" pitchFamily="34" charset="0"/>
              </a:rPr>
              <a:t>STRUCTURE OF THIS SESSION</a:t>
            </a:r>
            <a:endParaRPr lang="en-US" altLang="en-US" sz="3200" b="1" dirty="0">
              <a:solidFill>
                <a:schemeClr val="bg1"/>
              </a:solidFill>
              <a:latin typeface="Arial Black" pitchFamily="34" charset="0"/>
            </a:endParaRPr>
          </a:p>
        </p:txBody>
      </p:sp>
      <p:pic>
        <p:nvPicPr>
          <p:cNvPr id="2050" name="Picture 2" descr="C:\Users\10065458\Desktop\bigstock-Entrepreneurial-Mindset-in-wo-317082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78016" y="1052736"/>
            <a:ext cx="2798440" cy="2768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959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73471" y="188640"/>
            <a:ext cx="8963025" cy="535531"/>
          </a:xfrm>
          <a:prstGeom prst="rect">
            <a:avLst/>
          </a:prstGeom>
          <a:solidFill>
            <a:schemeClr val="accent6">
              <a:lumMod val="75000"/>
            </a:schemeClr>
          </a:solidFill>
          <a:ln>
            <a:noFill/>
          </a:ln>
        </p:spPr>
        <p:txBody>
          <a:bodyPr wrap="square">
            <a:spAutoFit/>
          </a:bodyPr>
          <a:lstStyle/>
          <a:p>
            <a:pPr algn="ctr">
              <a:lnSpc>
                <a:spcPct val="90000"/>
              </a:lnSpc>
              <a:spcBef>
                <a:spcPts val="300"/>
              </a:spcBef>
            </a:pPr>
            <a:r>
              <a:rPr lang="en-US" altLang="en-US" sz="3200" b="1" dirty="0">
                <a:solidFill>
                  <a:schemeClr val="bg1"/>
                </a:solidFill>
                <a:latin typeface="Arial Unicode MS" pitchFamily="34" charset="-128"/>
              </a:rPr>
              <a:t>WHAT IS A MIND MAP?</a:t>
            </a:r>
            <a:endParaRPr lang="en-US" altLang="en-US" sz="3200" b="1"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268760"/>
            <a:ext cx="7488832" cy="4248472"/>
          </a:xfrm>
          <a:prstGeom prst="rect">
            <a:avLst/>
          </a:prstGeom>
        </p:spPr>
      </p:pic>
    </p:spTree>
    <p:extLst>
      <p:ext uri="{BB962C8B-B14F-4D97-AF65-F5344CB8AC3E}">
        <p14:creationId xmlns:p14="http://schemas.microsoft.com/office/powerpoint/2010/main" val="2102217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73471" y="188640"/>
            <a:ext cx="8963025" cy="961802"/>
          </a:xfrm>
          <a:prstGeom prst="rect">
            <a:avLst/>
          </a:prstGeom>
          <a:solidFill>
            <a:schemeClr val="accent6">
              <a:lumMod val="75000"/>
            </a:schemeClr>
          </a:solidFill>
          <a:ln>
            <a:noFill/>
          </a:ln>
        </p:spPr>
        <p:txBody>
          <a:bodyPr wrap="square">
            <a:spAutoFit/>
          </a:bodyPr>
          <a:lstStyle/>
          <a:p>
            <a:pPr algn="ctr">
              <a:lnSpc>
                <a:spcPct val="90000"/>
              </a:lnSpc>
              <a:spcBef>
                <a:spcPts val="300"/>
              </a:spcBef>
            </a:pPr>
            <a:r>
              <a:rPr lang="en-US" altLang="en-US" sz="3200" b="1" dirty="0">
                <a:solidFill>
                  <a:schemeClr val="bg1"/>
                </a:solidFill>
                <a:latin typeface="Arial Unicode MS" pitchFamily="34" charset="-128"/>
              </a:rPr>
              <a:t>BASIC MIND MAPPING STEPS – </a:t>
            </a:r>
          </a:p>
          <a:p>
            <a:pPr algn="ctr">
              <a:lnSpc>
                <a:spcPct val="90000"/>
              </a:lnSpc>
              <a:spcBef>
                <a:spcPts val="300"/>
              </a:spcBef>
            </a:pPr>
            <a:r>
              <a:rPr lang="en-US" altLang="en-US" sz="2800" b="1" dirty="0">
                <a:solidFill>
                  <a:schemeClr val="bg1"/>
                </a:solidFill>
                <a:latin typeface="Arial Unicode MS" pitchFamily="34" charset="-128"/>
              </a:rPr>
              <a:t>TONY BUZAN (1/2)</a:t>
            </a:r>
            <a:endParaRPr lang="en-US" altLang="en-US" sz="2800" b="1" dirty="0">
              <a:solidFill>
                <a:schemeClr val="bg1"/>
              </a:solidFill>
            </a:endParaRPr>
          </a:p>
        </p:txBody>
      </p:sp>
      <p:sp>
        <p:nvSpPr>
          <p:cNvPr id="2" name="Rectangle 1"/>
          <p:cNvSpPr/>
          <p:nvPr/>
        </p:nvSpPr>
        <p:spPr>
          <a:xfrm>
            <a:off x="323528" y="1628800"/>
            <a:ext cx="8352928" cy="4093428"/>
          </a:xfrm>
          <a:prstGeom prst="rect">
            <a:avLst/>
          </a:prstGeom>
        </p:spPr>
        <p:txBody>
          <a:bodyPr wrap="square">
            <a:spAutoFit/>
          </a:bodyPr>
          <a:lstStyle/>
          <a:p>
            <a:pPr marL="452438" indent="-452438" algn="just">
              <a:buFont typeface="+mj-lt"/>
              <a:buAutoNum type="arabicPeriod"/>
            </a:pPr>
            <a:r>
              <a:rPr lang="en-ZA" sz="2000" b="1" dirty="0">
                <a:solidFill>
                  <a:srgbClr val="0070C0"/>
                </a:solidFill>
              </a:rPr>
              <a:t>Start in the CENTRE of a blank page turned sideways. </a:t>
            </a:r>
            <a:r>
              <a:rPr lang="en-ZA" sz="2000" b="1" dirty="0">
                <a:solidFill>
                  <a:srgbClr val="7030A0"/>
                </a:solidFill>
              </a:rPr>
              <a:t>Why?</a:t>
            </a:r>
            <a:r>
              <a:rPr lang="en-ZA" sz="2000" dirty="0"/>
              <a:t> </a:t>
            </a:r>
            <a:r>
              <a:rPr lang="en-ZA" sz="2000" b="1" dirty="0"/>
              <a:t>Because starting in the centre gives your Brain freedom to spread out in all directions and to express itself more freely and naturally.</a:t>
            </a:r>
            <a:endParaRPr lang="en-ZA" sz="2000" dirty="0"/>
          </a:p>
          <a:p>
            <a:pPr marL="452438" indent="-452438" algn="just">
              <a:buFont typeface="+mj-lt"/>
              <a:buAutoNum type="arabicPeriod"/>
            </a:pPr>
            <a:r>
              <a:rPr lang="en-ZA" sz="2000" b="1" dirty="0">
                <a:solidFill>
                  <a:srgbClr val="0070C0"/>
                </a:solidFill>
              </a:rPr>
              <a:t>Use an IMAGE or PICTURE for your central idea. </a:t>
            </a:r>
            <a:r>
              <a:rPr lang="en-ZA" sz="2000" b="1" dirty="0">
                <a:solidFill>
                  <a:srgbClr val="7030A0"/>
                </a:solidFill>
              </a:rPr>
              <a:t>Why? </a:t>
            </a:r>
            <a:r>
              <a:rPr lang="en-ZA" sz="2000" b="1" dirty="0"/>
              <a:t>Because an image</a:t>
            </a:r>
            <a:r>
              <a:rPr lang="en-ZA" sz="2000" b="1" i="1" dirty="0"/>
              <a:t> is </a:t>
            </a:r>
            <a:r>
              <a:rPr lang="en-ZA" sz="2000" b="1" dirty="0"/>
              <a:t>worth a thousand words and helps you use your Imagination. A central image is more interesting, keeps you focussed, helps you concentrate, and gives your Brain more of a buzz!</a:t>
            </a:r>
            <a:endParaRPr lang="en-ZA" sz="2000" dirty="0"/>
          </a:p>
          <a:p>
            <a:pPr marL="452438" indent="-452438" algn="just">
              <a:buFont typeface="+mj-lt"/>
              <a:buAutoNum type="arabicPeriod"/>
            </a:pPr>
            <a:r>
              <a:rPr lang="en-ZA" sz="2000" b="1" dirty="0">
                <a:solidFill>
                  <a:srgbClr val="0070C0"/>
                </a:solidFill>
              </a:rPr>
              <a:t>Use COLOURS throughout. </a:t>
            </a:r>
            <a:r>
              <a:rPr lang="en-ZA" sz="2000" b="1" dirty="0">
                <a:solidFill>
                  <a:srgbClr val="7030A0"/>
                </a:solidFill>
              </a:rPr>
              <a:t>Why?</a:t>
            </a:r>
            <a:r>
              <a:rPr lang="en-ZA" sz="2000" dirty="0"/>
              <a:t> </a:t>
            </a:r>
            <a:r>
              <a:rPr lang="en-ZA" sz="2000" b="1" dirty="0"/>
              <a:t>Because colours are as exciting to your Brain as are images. Colour adds extra vibrancy and life to your Mind Map, adds tremendous energy to your Creative Thinking, and is fun!</a:t>
            </a:r>
            <a:endParaRPr lang="en-ZA" sz="2000" dirty="0"/>
          </a:p>
        </p:txBody>
      </p:sp>
    </p:spTree>
    <p:extLst>
      <p:ext uri="{BB962C8B-B14F-4D97-AF65-F5344CB8AC3E}">
        <p14:creationId xmlns:p14="http://schemas.microsoft.com/office/powerpoint/2010/main" val="36996277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73471" y="188640"/>
            <a:ext cx="8963025" cy="961802"/>
          </a:xfrm>
          <a:prstGeom prst="rect">
            <a:avLst/>
          </a:prstGeom>
          <a:solidFill>
            <a:schemeClr val="accent6">
              <a:lumMod val="75000"/>
            </a:schemeClr>
          </a:solidFill>
          <a:ln>
            <a:noFill/>
          </a:ln>
        </p:spPr>
        <p:txBody>
          <a:bodyPr wrap="square">
            <a:spAutoFit/>
          </a:bodyPr>
          <a:lstStyle/>
          <a:p>
            <a:pPr algn="ctr">
              <a:lnSpc>
                <a:spcPct val="90000"/>
              </a:lnSpc>
              <a:spcBef>
                <a:spcPts val="300"/>
              </a:spcBef>
            </a:pPr>
            <a:r>
              <a:rPr lang="en-US" altLang="en-US" sz="3200" b="1" dirty="0">
                <a:solidFill>
                  <a:schemeClr val="bg1"/>
                </a:solidFill>
                <a:latin typeface="Arial Unicode MS" pitchFamily="34" charset="-128"/>
              </a:rPr>
              <a:t>BASIC MIND MAPPING STEPS – </a:t>
            </a:r>
          </a:p>
          <a:p>
            <a:pPr algn="ctr">
              <a:lnSpc>
                <a:spcPct val="90000"/>
              </a:lnSpc>
              <a:spcBef>
                <a:spcPts val="300"/>
              </a:spcBef>
            </a:pPr>
            <a:r>
              <a:rPr lang="en-US" altLang="en-US" sz="2800" b="1" dirty="0">
                <a:solidFill>
                  <a:schemeClr val="bg1"/>
                </a:solidFill>
                <a:latin typeface="Arial Unicode MS" pitchFamily="34" charset="-128"/>
              </a:rPr>
              <a:t>TONY BUZAN (2/2)</a:t>
            </a:r>
            <a:endParaRPr lang="en-US" altLang="en-US" sz="2800" b="1" dirty="0">
              <a:solidFill>
                <a:schemeClr val="bg1"/>
              </a:solidFill>
            </a:endParaRPr>
          </a:p>
        </p:txBody>
      </p:sp>
      <p:sp>
        <p:nvSpPr>
          <p:cNvPr id="2" name="Rectangle 1"/>
          <p:cNvSpPr/>
          <p:nvPr/>
        </p:nvSpPr>
        <p:spPr>
          <a:xfrm>
            <a:off x="414523" y="1205842"/>
            <a:ext cx="8280920" cy="4985980"/>
          </a:xfrm>
          <a:prstGeom prst="rect">
            <a:avLst/>
          </a:prstGeom>
        </p:spPr>
        <p:txBody>
          <a:bodyPr wrap="square">
            <a:spAutoFit/>
          </a:bodyPr>
          <a:lstStyle/>
          <a:p>
            <a:endParaRPr lang="en-ZA" dirty="0">
              <a:solidFill>
                <a:srgbClr val="666666"/>
              </a:solidFill>
            </a:endParaRPr>
          </a:p>
          <a:p>
            <a:pPr marL="452438" indent="-452438"/>
            <a:r>
              <a:rPr lang="en-ZA" sz="2000" dirty="0"/>
              <a:t>4.   </a:t>
            </a:r>
            <a:r>
              <a:rPr lang="en-ZA" sz="2000" b="1" dirty="0">
                <a:solidFill>
                  <a:srgbClr val="0070C0"/>
                </a:solidFill>
              </a:rPr>
              <a:t>CONNECT your MAIN BRANCHES to the central image and connect your second- and third-level branches to the first and second levels, etc. </a:t>
            </a:r>
            <a:r>
              <a:rPr lang="en-ZA" sz="2000" b="1" dirty="0">
                <a:solidFill>
                  <a:srgbClr val="7030A0"/>
                </a:solidFill>
              </a:rPr>
              <a:t>Why?</a:t>
            </a:r>
            <a:r>
              <a:rPr lang="en-ZA" sz="2000" dirty="0">
                <a:solidFill>
                  <a:srgbClr val="7030A0"/>
                </a:solidFill>
              </a:rPr>
              <a:t> </a:t>
            </a:r>
            <a:r>
              <a:rPr lang="en-ZA" sz="2000" b="1" dirty="0"/>
              <a:t>Because your Brain works by </a:t>
            </a:r>
            <a:r>
              <a:rPr lang="en-ZA" sz="2000" b="1" i="1" dirty="0"/>
              <a:t>association. </a:t>
            </a:r>
            <a:r>
              <a:rPr lang="en-ZA" sz="2000" b="1" dirty="0"/>
              <a:t>It likes to link two (or three, or four) things together. If you connect the branches, you will understand and remember a lot more easily.</a:t>
            </a:r>
          </a:p>
          <a:p>
            <a:pPr marL="452438" indent="-452438"/>
            <a:r>
              <a:rPr lang="en-US" sz="2000" b="1" dirty="0"/>
              <a:t>5.   </a:t>
            </a:r>
            <a:r>
              <a:rPr lang="en-ZA" sz="2000" b="1" dirty="0">
                <a:solidFill>
                  <a:srgbClr val="0070C0"/>
                </a:solidFill>
              </a:rPr>
              <a:t>Make your branches CURVED rather than straight-lined. </a:t>
            </a:r>
            <a:r>
              <a:rPr lang="en-ZA" sz="2000" b="1" dirty="0">
                <a:solidFill>
                  <a:srgbClr val="7030A0"/>
                </a:solidFill>
              </a:rPr>
              <a:t>Why?</a:t>
            </a:r>
            <a:r>
              <a:rPr lang="en-ZA" sz="2000" dirty="0">
                <a:solidFill>
                  <a:srgbClr val="FF0000"/>
                </a:solidFill>
              </a:rPr>
              <a:t> </a:t>
            </a:r>
            <a:r>
              <a:rPr lang="en-ZA" sz="2000" b="1" dirty="0"/>
              <a:t>Because having nothing but straight lines is </a:t>
            </a:r>
            <a:r>
              <a:rPr lang="en-ZA" sz="2000" b="1" i="1" dirty="0"/>
              <a:t>boring </a:t>
            </a:r>
            <a:r>
              <a:rPr lang="en-ZA" sz="2000" b="1" dirty="0"/>
              <a:t>to your Brain.</a:t>
            </a:r>
          </a:p>
          <a:p>
            <a:pPr marL="452438" indent="-452438"/>
            <a:r>
              <a:rPr lang="en-US" sz="2000" b="1" dirty="0"/>
              <a:t>6.   </a:t>
            </a:r>
            <a:r>
              <a:rPr lang="en-ZA" sz="2000" b="1" dirty="0">
                <a:solidFill>
                  <a:srgbClr val="0070C0"/>
                </a:solidFill>
              </a:rPr>
              <a:t>Use ONE KEY WORD PER LINE. </a:t>
            </a:r>
            <a:r>
              <a:rPr lang="en-ZA" sz="2000" b="1" dirty="0">
                <a:solidFill>
                  <a:srgbClr val="7030A0"/>
                </a:solidFill>
              </a:rPr>
              <a:t>Why?</a:t>
            </a:r>
            <a:r>
              <a:rPr lang="en-ZA" sz="2000" dirty="0"/>
              <a:t> </a:t>
            </a:r>
            <a:r>
              <a:rPr lang="en-ZA" sz="2000" b="1" dirty="0"/>
              <a:t>Because single key words give your Mind Map more power and flexibility.</a:t>
            </a:r>
          </a:p>
          <a:p>
            <a:pPr marL="452438" indent="-452438"/>
            <a:r>
              <a:rPr lang="en-ZA" sz="2000" b="1" dirty="0"/>
              <a:t>7.   </a:t>
            </a:r>
            <a:r>
              <a:rPr lang="en-ZA" sz="2000" b="1" dirty="0">
                <a:solidFill>
                  <a:srgbClr val="0070C0"/>
                </a:solidFill>
              </a:rPr>
              <a:t>Use IMAGES throughout. </a:t>
            </a:r>
            <a:r>
              <a:rPr lang="en-ZA" sz="2000" b="1" dirty="0">
                <a:solidFill>
                  <a:srgbClr val="7030A0"/>
                </a:solidFill>
              </a:rPr>
              <a:t>Why? </a:t>
            </a:r>
            <a:r>
              <a:rPr lang="en-ZA" sz="2000" b="1" dirty="0"/>
              <a:t>Because each image, like the central image, is also worth a thousand words. </a:t>
            </a:r>
            <a:r>
              <a:rPr lang="en-ZA" sz="2000" dirty="0"/>
              <a:t>So if you have only 10 images in your Mind Map, it’s already the equal of 10,000 words of notes!</a:t>
            </a:r>
          </a:p>
        </p:txBody>
      </p:sp>
    </p:spTree>
    <p:extLst>
      <p:ext uri="{BB962C8B-B14F-4D97-AF65-F5344CB8AC3E}">
        <p14:creationId xmlns:p14="http://schemas.microsoft.com/office/powerpoint/2010/main" val="2987471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260648"/>
            <a:ext cx="8640960" cy="6480720"/>
          </a:xfrm>
          <a:prstGeom prst="rect">
            <a:avLst/>
          </a:prstGeom>
        </p:spPr>
      </p:pic>
    </p:spTree>
    <p:extLst>
      <p:ext uri="{BB962C8B-B14F-4D97-AF65-F5344CB8AC3E}">
        <p14:creationId xmlns:p14="http://schemas.microsoft.com/office/powerpoint/2010/main" val="3305678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endParaRPr lang="en-US" altLang="en-US" sz="3600" b="1" dirty="0">
              <a:solidFill>
                <a:schemeClr val="bg1"/>
              </a:solidFill>
              <a:latin typeface="Arial Black" pitchFamily="34" charset="0"/>
            </a:endParaRPr>
          </a:p>
          <a:p>
            <a:pPr algn="ctr"/>
            <a:r>
              <a:rPr lang="en-US" altLang="en-US" sz="3600" b="1" dirty="0">
                <a:solidFill>
                  <a:schemeClr val="bg1"/>
                </a:solidFill>
                <a:latin typeface="Arial Black" pitchFamily="34" charset="0"/>
              </a:rPr>
              <a:t>YOUR PERSONAL ENTREPRENEURIAL STRATEGY</a:t>
            </a:r>
          </a:p>
          <a:p>
            <a:pPr algn="ctr"/>
            <a:endParaRPr lang="en-US" altLang="en-US" sz="3600" b="1" dirty="0">
              <a:solidFill>
                <a:schemeClr val="bg1"/>
              </a:solidFill>
              <a:latin typeface="Arial Black" pitchFamily="34" charset="0"/>
            </a:endParaRPr>
          </a:p>
          <a:p>
            <a:pPr algn="ctr"/>
            <a:endParaRPr lang="en-US" altLang="en-US" sz="3600" dirty="0">
              <a:latin typeface="Arial Black" pitchFamily="34" charset="0"/>
            </a:endParaRPr>
          </a:p>
        </p:txBody>
      </p:sp>
    </p:spTree>
    <p:extLst>
      <p:ext uri="{BB962C8B-B14F-4D97-AF65-F5344CB8AC3E}">
        <p14:creationId xmlns:p14="http://schemas.microsoft.com/office/powerpoint/2010/main" val="25239843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ChangeArrowheads="1"/>
          </p:cNvSpPr>
          <p:nvPr/>
        </p:nvSpPr>
        <p:spPr bwMode="auto">
          <a:xfrm>
            <a:off x="214313" y="1196752"/>
            <a:ext cx="8461375"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54013" indent="-354013" algn="just" eaLnBrk="1" hangingPunct="1">
              <a:buFont typeface="Wingdings" pitchFamily="2" charset="2"/>
              <a:buChar char="§"/>
            </a:pPr>
            <a:r>
              <a:rPr lang="en-US" altLang="en-US" sz="2600" dirty="0"/>
              <a:t>The “Crafting a Personal Entrepreneurship Strategy” exercise addresses the apprenticeship issue further.  </a:t>
            </a:r>
          </a:p>
          <a:p>
            <a:pPr marL="354013" indent="-354013" algn="just" eaLnBrk="1" hangingPunct="1">
              <a:buFont typeface="Wingdings" pitchFamily="2" charset="2"/>
              <a:buChar char="§"/>
            </a:pPr>
            <a:endParaRPr lang="en-US" altLang="en-US" sz="2600" dirty="0"/>
          </a:p>
          <a:p>
            <a:pPr marL="354013" indent="-354013" algn="just" eaLnBrk="1" hangingPunct="1">
              <a:buFont typeface="Wingdings" pitchFamily="2" charset="2"/>
              <a:buChar char="§"/>
            </a:pPr>
            <a:r>
              <a:rPr lang="en-US" altLang="en-US" sz="2600" dirty="0"/>
              <a:t>The “Personal Entrepreneurial Strategy” exercise is an inventory of one’s entrepreneurial abilities.</a:t>
            </a:r>
          </a:p>
          <a:p>
            <a:pPr>
              <a:lnSpc>
                <a:spcPct val="120000"/>
              </a:lnSpc>
              <a:spcBef>
                <a:spcPct val="20000"/>
              </a:spcBef>
              <a:buClr>
                <a:srgbClr val="FFCC00"/>
              </a:buClr>
              <a:buFont typeface="Wingdings" pitchFamily="2" charset="2"/>
              <a:buNone/>
            </a:pPr>
            <a:endParaRPr lang="en-US" altLang="en-US" sz="2600" dirty="0">
              <a:solidFill>
                <a:schemeClr val="bg1"/>
              </a:solidFill>
              <a:latin typeface="Arial Unicode MS" pitchFamily="34" charset="-128"/>
            </a:endParaRPr>
          </a:p>
        </p:txBody>
      </p:sp>
      <p:sp>
        <p:nvSpPr>
          <p:cNvPr id="23555" name="Rectangle 2"/>
          <p:cNvSpPr txBox="1">
            <a:spLocks noChangeArrowheads="1"/>
          </p:cNvSpPr>
          <p:nvPr/>
        </p:nvSpPr>
        <p:spPr bwMode="auto">
          <a:xfrm>
            <a:off x="214313" y="260648"/>
            <a:ext cx="8748712" cy="504056"/>
          </a:xfrm>
          <a:prstGeom prst="rect">
            <a:avLst/>
          </a:prstGeom>
          <a:solidFill>
            <a:schemeClr val="accent6">
              <a:lumMod val="75000"/>
            </a:schemeClr>
          </a:solidFill>
          <a:ln>
            <a:noFill/>
          </a:ln>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lnSpc>
                <a:spcPct val="90000"/>
              </a:lnSpc>
              <a:spcBef>
                <a:spcPct val="0"/>
              </a:spcBef>
              <a:buFontTx/>
              <a:buNone/>
              <a:defRPr/>
            </a:pPr>
            <a:r>
              <a:rPr lang="en-US" altLang="en-US" sz="3200" b="1" dirty="0">
                <a:latin typeface="+mn-lt"/>
              </a:rPr>
              <a:t>INDIVIDUAL EXERCISES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4853902"/>
            <a:ext cx="2511552" cy="175717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3356993"/>
            <a:ext cx="5581055" cy="3289214"/>
          </a:xfrm>
          <a:prstGeom prst="rect">
            <a:avLst/>
          </a:prstGeom>
        </p:spPr>
      </p:pic>
    </p:spTree>
    <p:extLst>
      <p:ext uri="{BB962C8B-B14F-4D97-AF65-F5344CB8AC3E}">
        <p14:creationId xmlns:p14="http://schemas.microsoft.com/office/powerpoint/2010/main" val="3488612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txBox="1">
            <a:spLocks noChangeArrowheads="1"/>
          </p:cNvSpPr>
          <p:nvPr/>
        </p:nvSpPr>
        <p:spPr bwMode="auto">
          <a:xfrm>
            <a:off x="214313" y="1557338"/>
            <a:ext cx="83899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66700" indent="-266700" eaLnBrk="0" hangingPunct="0">
              <a:defRPr>
                <a:solidFill>
                  <a:schemeClr val="tx1"/>
                </a:solidFill>
                <a:latin typeface="Arial" pitchFamily="34" charset="0"/>
                <a:cs typeface="Arial" pitchFamily="34" charset="0"/>
              </a:defRPr>
            </a:lvl1pPr>
            <a:lvl2pPr marL="719138" indent="-452438"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42900" indent="-342900" eaLnBrk="1" hangingPunct="1">
              <a:spcBef>
                <a:spcPts val="1200"/>
              </a:spcBef>
              <a:buFont typeface="Wingdings" pitchFamily="2" charset="2"/>
              <a:buChar char="§"/>
            </a:pPr>
            <a:r>
              <a:rPr lang="en-US" altLang="en-US" sz="2400" dirty="0"/>
              <a:t>A conceptual scheme for self assessment.</a:t>
            </a:r>
          </a:p>
          <a:p>
            <a:pPr marL="342900" indent="-342900" eaLnBrk="1" hangingPunct="1">
              <a:spcBef>
                <a:spcPts val="1200"/>
              </a:spcBef>
              <a:buFont typeface="Wingdings" pitchFamily="2" charset="2"/>
              <a:buChar char="§"/>
            </a:pPr>
            <a:r>
              <a:rPr lang="en-US" altLang="en-US" sz="2400" dirty="0"/>
              <a:t>Crafting an entrepreneurial strategy:	</a:t>
            </a:r>
          </a:p>
          <a:p>
            <a:pPr lvl="1" eaLnBrk="1" hangingPunct="1">
              <a:spcBef>
                <a:spcPts val="1200"/>
              </a:spcBef>
              <a:buFont typeface="Wingdings" pitchFamily="2" charset="2"/>
              <a:buChar char="Ø"/>
            </a:pPr>
            <a:r>
              <a:rPr lang="en-US" altLang="en-US" sz="2400" dirty="0"/>
              <a:t>Profiling the past.</a:t>
            </a:r>
          </a:p>
          <a:p>
            <a:pPr lvl="1" eaLnBrk="1" hangingPunct="1">
              <a:spcBef>
                <a:spcPts val="1200"/>
              </a:spcBef>
              <a:buFont typeface="Wingdings" pitchFamily="2" charset="2"/>
              <a:buChar char="Ø"/>
            </a:pPr>
            <a:r>
              <a:rPr lang="en-US" altLang="en-US" sz="2400" dirty="0"/>
              <a:t>Profiling the present.</a:t>
            </a:r>
          </a:p>
          <a:p>
            <a:pPr lvl="1" eaLnBrk="1" hangingPunct="1">
              <a:spcBef>
                <a:spcPts val="1200"/>
              </a:spcBef>
              <a:buFont typeface="Wingdings" pitchFamily="2" charset="2"/>
              <a:buChar char="Ø"/>
            </a:pPr>
            <a:r>
              <a:rPr lang="en-US" altLang="en-US" sz="2400" dirty="0"/>
              <a:t>Getting constructive feedback.</a:t>
            </a:r>
          </a:p>
          <a:p>
            <a:pPr marL="342900" indent="-342900" eaLnBrk="1" hangingPunct="1">
              <a:spcBef>
                <a:spcPts val="1200"/>
              </a:spcBef>
              <a:buFont typeface="Wingdings" pitchFamily="2" charset="2"/>
              <a:buChar char="§"/>
            </a:pPr>
            <a:r>
              <a:rPr lang="en-US" altLang="en-US" sz="2400" dirty="0"/>
              <a:t>Putting it all together.</a:t>
            </a:r>
          </a:p>
          <a:p>
            <a:pPr marL="342900" indent="-342900" eaLnBrk="1" hangingPunct="1">
              <a:spcBef>
                <a:spcPts val="1200"/>
              </a:spcBef>
              <a:buFont typeface="Wingdings" pitchFamily="2" charset="2"/>
              <a:buChar char="§"/>
            </a:pPr>
            <a:r>
              <a:rPr lang="en-US" altLang="en-US" sz="2400" dirty="0"/>
              <a:t>Thinking ahead.</a:t>
            </a:r>
          </a:p>
          <a:p>
            <a:pPr>
              <a:lnSpc>
                <a:spcPct val="120000"/>
              </a:lnSpc>
              <a:spcBef>
                <a:spcPct val="20000"/>
              </a:spcBef>
              <a:buClr>
                <a:srgbClr val="FFCC00"/>
              </a:buClr>
              <a:buFont typeface="Wingdings" pitchFamily="2" charset="2"/>
              <a:buNone/>
            </a:pPr>
            <a:endParaRPr lang="en-US" altLang="en-US" sz="2600" dirty="0">
              <a:solidFill>
                <a:schemeClr val="bg1"/>
              </a:solidFill>
              <a:latin typeface="Arial Unicode MS" pitchFamily="34" charset="-128"/>
            </a:endParaRPr>
          </a:p>
        </p:txBody>
      </p:sp>
      <p:sp>
        <p:nvSpPr>
          <p:cNvPr id="24579" name="Rectangle 2"/>
          <p:cNvSpPr txBox="1">
            <a:spLocks noChangeArrowheads="1"/>
          </p:cNvSpPr>
          <p:nvPr/>
        </p:nvSpPr>
        <p:spPr bwMode="auto">
          <a:xfrm>
            <a:off x="214313" y="260474"/>
            <a:ext cx="8748712" cy="1008286"/>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lnSpc>
                <a:spcPct val="90000"/>
              </a:lnSpc>
            </a:pPr>
            <a:r>
              <a:rPr lang="en-US" altLang="en-US" sz="3200" b="1" dirty="0">
                <a:solidFill>
                  <a:schemeClr val="bg1"/>
                </a:solidFill>
                <a:latin typeface="Arial Unicode MS" pitchFamily="34" charset="-128"/>
              </a:rPr>
              <a:t>CRAFTING A PERSONAL ENTREPRENEURIAL STRATEGY</a:t>
            </a:r>
            <a:endParaRPr lang="en-US" altLang="en-US" sz="3200" b="1" dirty="0">
              <a:solidFill>
                <a:schemeClr val="bg1"/>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4128" y="2708920"/>
            <a:ext cx="3087664" cy="2304256"/>
          </a:xfrm>
          <a:prstGeom prst="rect">
            <a:avLst/>
          </a:prstGeom>
        </p:spPr>
      </p:pic>
    </p:spTree>
    <p:extLst>
      <p:ext uri="{BB962C8B-B14F-4D97-AF65-F5344CB8AC3E}">
        <p14:creationId xmlns:p14="http://schemas.microsoft.com/office/powerpoint/2010/main" val="2748579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125538"/>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ctr">
              <a:buFontTx/>
              <a:buNone/>
              <a:defRPr/>
            </a:pPr>
            <a:endParaRPr lang="en-ZA" sz="2400" i="1" dirty="0">
              <a:latin typeface="Arial" pitchFamily="34" charset="0"/>
              <a:cs typeface="Arial" pitchFamily="34" charset="0"/>
            </a:endParaRPr>
          </a:p>
          <a:p>
            <a:pPr algn="just" eaLnBrk="1" hangingPunct="1">
              <a:buFont typeface="Wingdings" pitchFamily="2" charset="2"/>
              <a:buChar char="§"/>
              <a:defRPr/>
            </a:pPr>
            <a:r>
              <a:rPr lang="en-US" altLang="en-US" sz="2600" dirty="0">
                <a:solidFill>
                  <a:schemeClr val="tx1"/>
                </a:solidFill>
              </a:rPr>
              <a:t>Gather data from yourself (both past and present profiles).</a:t>
            </a:r>
          </a:p>
          <a:p>
            <a:pPr algn="just" eaLnBrk="1" hangingPunct="1">
              <a:buFont typeface="Wingdings" pitchFamily="2" charset="2"/>
              <a:buChar char="§"/>
              <a:defRPr/>
            </a:pPr>
            <a:r>
              <a:rPr lang="en-US" altLang="en-US" sz="2600" dirty="0">
                <a:solidFill>
                  <a:schemeClr val="tx1"/>
                </a:solidFill>
              </a:rPr>
              <a:t>Gather data from others (constructive feedback).</a:t>
            </a:r>
          </a:p>
          <a:p>
            <a:pPr algn="just" eaLnBrk="1" hangingPunct="1">
              <a:buFont typeface="Wingdings" pitchFamily="2" charset="2"/>
              <a:buChar char="§"/>
              <a:defRPr/>
            </a:pPr>
            <a:r>
              <a:rPr lang="en-US" altLang="en-US" sz="2600" dirty="0">
                <a:solidFill>
                  <a:schemeClr val="tx1"/>
                </a:solidFill>
              </a:rPr>
              <a:t>Evaluate the data you have.</a:t>
            </a:r>
          </a:p>
          <a:p>
            <a:pPr algn="just" eaLnBrk="1" hangingPunct="1">
              <a:buFont typeface="Wingdings" pitchFamily="2" charset="2"/>
              <a:buChar char="§"/>
              <a:defRPr/>
            </a:pPr>
            <a:r>
              <a:rPr lang="en-US" altLang="en-US" sz="2600" dirty="0">
                <a:solidFill>
                  <a:schemeClr val="tx1"/>
                </a:solidFill>
              </a:rPr>
              <a:t>Think ahead.</a:t>
            </a:r>
          </a:p>
          <a:p>
            <a:pPr algn="just" eaLnBrk="1" hangingPunct="1">
              <a:buFont typeface="Wingdings" pitchFamily="2" charset="2"/>
              <a:buChar char="§"/>
              <a:defRPr/>
            </a:pPr>
            <a:r>
              <a:rPr lang="en-US" altLang="en-US" sz="2600" dirty="0">
                <a:solidFill>
                  <a:schemeClr val="tx1"/>
                </a:solidFill>
              </a:rPr>
              <a:t>Craft your personal entrepreneurial strategy.</a:t>
            </a:r>
          </a:p>
          <a:p>
            <a:pPr algn="just" eaLnBrk="1" hangingPunct="1">
              <a:buFont typeface="Wingdings" pitchFamily="2" charset="2"/>
              <a:buChar char="§"/>
              <a:defRPr/>
            </a:pPr>
            <a:r>
              <a:rPr lang="en-US" altLang="en-US" sz="2600" dirty="0">
                <a:solidFill>
                  <a:schemeClr val="tx1"/>
                </a:solidFill>
              </a:rPr>
              <a:t>Estimated time to complete this important planning and goal setting exercise is 90 minutes to three hours.</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5603" name="Rectangle 2"/>
          <p:cNvSpPr txBox="1">
            <a:spLocks noChangeArrowheads="1"/>
          </p:cNvSpPr>
          <p:nvPr/>
        </p:nvSpPr>
        <p:spPr bwMode="auto">
          <a:xfrm>
            <a:off x="107950" y="227707"/>
            <a:ext cx="903605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BASIC STEPS OR PROCESS</a:t>
            </a:r>
            <a:endParaRPr lang="en-US" altLang="en-US" sz="3200" b="1" dirty="0">
              <a:solidFill>
                <a:schemeClr val="bg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301208"/>
            <a:ext cx="2304256" cy="1410623"/>
          </a:xfrm>
          <a:prstGeom prst="rect">
            <a:avLst/>
          </a:prstGeom>
        </p:spPr>
      </p:pic>
    </p:spTree>
    <p:extLst>
      <p:ext uri="{BB962C8B-B14F-4D97-AF65-F5344CB8AC3E}">
        <p14:creationId xmlns:p14="http://schemas.microsoft.com/office/powerpoint/2010/main" val="3934365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578694"/>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spcBef>
                <a:spcPts val="1200"/>
              </a:spcBef>
              <a:buFont typeface="Wingdings" pitchFamily="2" charset="2"/>
              <a:buChar char="§"/>
              <a:defRPr/>
            </a:pPr>
            <a:r>
              <a:rPr lang="en-US" altLang="en-US" sz="2600" dirty="0">
                <a:solidFill>
                  <a:schemeClr val="tx1"/>
                </a:solidFill>
              </a:rPr>
              <a:t>Generate data through observation of his or her thoughts and actions and by getting feedback from others for the purposes of the following:</a:t>
            </a:r>
          </a:p>
          <a:p>
            <a:pPr lvl="1" algn="just" eaLnBrk="1" hangingPunct="1">
              <a:spcBef>
                <a:spcPts val="1200"/>
              </a:spcBef>
              <a:buFont typeface="Wingdings" pitchFamily="2" charset="2"/>
              <a:buChar char="Ø"/>
              <a:defRPr/>
            </a:pPr>
            <a:r>
              <a:rPr lang="en-US" altLang="en-US" sz="2600" dirty="0">
                <a:solidFill>
                  <a:schemeClr val="tx1"/>
                </a:solidFill>
              </a:rPr>
              <a:t>Becoming aware of blind spots.</a:t>
            </a:r>
          </a:p>
          <a:p>
            <a:pPr lvl="1" algn="just" eaLnBrk="1" hangingPunct="1">
              <a:spcBef>
                <a:spcPts val="1200"/>
              </a:spcBef>
              <a:buFont typeface="Wingdings" pitchFamily="2" charset="2"/>
              <a:buChar char="Ø"/>
              <a:defRPr/>
            </a:pPr>
            <a:r>
              <a:rPr lang="en-US" altLang="en-US" sz="2600" dirty="0">
                <a:solidFill>
                  <a:schemeClr val="tx1"/>
                </a:solidFill>
              </a:rPr>
              <a:t>Reinforcing or changing existing perceptions of both strengths and weaknesses.</a:t>
            </a:r>
          </a:p>
          <a:p>
            <a:pPr algn="just" eaLnBrk="1" hangingPunct="1">
              <a:spcBef>
                <a:spcPts val="1200"/>
              </a:spcBef>
              <a:buFont typeface="Wingdings" pitchFamily="2" charset="2"/>
              <a:buChar char="§"/>
              <a:defRPr/>
            </a:pPr>
            <a:r>
              <a:rPr lang="en-US" altLang="en-US" sz="2600" dirty="0">
                <a:solidFill>
                  <a:schemeClr val="tx1"/>
                </a:solidFill>
              </a:rPr>
              <a:t>Study the data generated.</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6627" name="Rectangle 2"/>
          <p:cNvSpPr txBox="1">
            <a:spLocks noChangeArrowheads="1"/>
          </p:cNvSpPr>
          <p:nvPr/>
        </p:nvSpPr>
        <p:spPr bwMode="auto">
          <a:xfrm>
            <a:off x="107950" y="227707"/>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SELF ASSESSMENT (1/2)</a:t>
            </a:r>
            <a:endParaRPr lang="en-US" altLang="en-US" sz="3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229200"/>
            <a:ext cx="2304256" cy="1410623"/>
          </a:xfrm>
          <a:prstGeom prst="rect">
            <a:avLst/>
          </a:prstGeom>
        </p:spPr>
      </p:pic>
    </p:spTree>
    <p:extLst>
      <p:ext uri="{BB962C8B-B14F-4D97-AF65-F5344CB8AC3E}">
        <p14:creationId xmlns:p14="http://schemas.microsoft.com/office/powerpoint/2010/main" val="3460751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650702"/>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spcBef>
                <a:spcPts val="1800"/>
              </a:spcBef>
              <a:buFont typeface="Wingdings" pitchFamily="2" charset="2"/>
              <a:buChar char="§"/>
              <a:defRPr/>
            </a:pPr>
            <a:r>
              <a:rPr lang="en-US" altLang="en-US" sz="2600" dirty="0">
                <a:solidFill>
                  <a:schemeClr val="tx1"/>
                </a:solidFill>
              </a:rPr>
              <a:t>Develop insights.</a:t>
            </a:r>
          </a:p>
          <a:p>
            <a:pPr algn="just" eaLnBrk="1" hangingPunct="1">
              <a:spcBef>
                <a:spcPts val="1800"/>
              </a:spcBef>
              <a:buFont typeface="Wingdings" pitchFamily="2" charset="2"/>
              <a:buChar char="§"/>
              <a:defRPr/>
            </a:pPr>
            <a:r>
              <a:rPr lang="en-US" altLang="en-US" sz="2600" dirty="0">
                <a:solidFill>
                  <a:schemeClr val="tx1"/>
                </a:solidFill>
              </a:rPr>
              <a:t>Establish apprenticeship goals to gain any learning, experience, and so forth.</a:t>
            </a:r>
          </a:p>
          <a:p>
            <a:pPr algn="just" eaLnBrk="1" hangingPunct="1">
              <a:spcBef>
                <a:spcPts val="1800"/>
              </a:spcBef>
              <a:buFont typeface="Wingdings" pitchFamily="2" charset="2"/>
              <a:buChar char="§"/>
              <a:defRPr/>
            </a:pPr>
            <a:r>
              <a:rPr lang="en-US" altLang="en-US" sz="2600" dirty="0">
                <a:solidFill>
                  <a:schemeClr val="tx1"/>
                </a:solidFill>
              </a:rPr>
              <a:t>Determine goals and opportunities to be seized.</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7651" name="Rectangle 2"/>
          <p:cNvSpPr txBox="1">
            <a:spLocks noChangeArrowheads="1"/>
          </p:cNvSpPr>
          <p:nvPr/>
        </p:nvSpPr>
        <p:spPr bwMode="auto">
          <a:xfrm>
            <a:off x="35496" y="188640"/>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SELF ASSESSMENT (2/2)</a:t>
            </a:r>
            <a:endParaRPr lang="en-US" altLang="en-US" sz="3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229200"/>
            <a:ext cx="2304256" cy="1410623"/>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3789040"/>
            <a:ext cx="3312368" cy="2161071"/>
          </a:xfrm>
          <a:prstGeom prst="rect">
            <a:avLst/>
          </a:prstGeom>
        </p:spPr>
      </p:pic>
    </p:spTree>
    <p:extLst>
      <p:ext uri="{BB962C8B-B14F-4D97-AF65-F5344CB8AC3E}">
        <p14:creationId xmlns:p14="http://schemas.microsoft.com/office/powerpoint/2010/main" val="2153861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899592" y="2060848"/>
            <a:ext cx="7383091" cy="1857375"/>
          </a:xfrm>
          <a:prstGeom prst="rect">
            <a:avLst/>
          </a:prstGeom>
          <a:solidFill>
            <a:schemeClr val="accent6">
              <a:lumMod val="75000"/>
            </a:schemeClr>
          </a:solidFill>
          <a:ln>
            <a:noFill/>
          </a:ln>
        </p:spPr>
        <p:txBody>
          <a:bodyPr anchor="ctr"/>
          <a:lstStyle/>
          <a:p>
            <a:pPr algn="ctr"/>
            <a:endParaRPr lang="en-GB" altLang="en-US" sz="3600" b="1" dirty="0"/>
          </a:p>
          <a:p>
            <a:pPr algn="ctr"/>
            <a:r>
              <a:rPr lang="en-US" altLang="en-US" sz="3600" b="1" dirty="0">
                <a:solidFill>
                  <a:schemeClr val="bg1"/>
                </a:solidFill>
                <a:latin typeface="Arial Black" pitchFamily="34" charset="0"/>
              </a:rPr>
              <a:t>ENTREPRENEURIAL ATTRIBUTES</a:t>
            </a:r>
          </a:p>
          <a:p>
            <a:pPr algn="ctr"/>
            <a:endParaRPr lang="en-US" altLang="en-US" sz="3600" dirty="0">
              <a:latin typeface="Arial Black" pitchFamily="34" charset="0"/>
            </a:endParaRPr>
          </a:p>
        </p:txBody>
      </p:sp>
    </p:spTree>
    <p:extLst>
      <p:ext uri="{BB962C8B-B14F-4D97-AF65-F5344CB8AC3E}">
        <p14:creationId xmlns:p14="http://schemas.microsoft.com/office/powerpoint/2010/main" val="2204710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866726"/>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spcBef>
                <a:spcPts val="1800"/>
              </a:spcBef>
              <a:buFont typeface="Wingdings" pitchFamily="2" charset="2"/>
              <a:buChar char="§"/>
              <a:defRPr/>
            </a:pPr>
            <a:r>
              <a:rPr lang="en-US" altLang="en-US" sz="2600" dirty="0">
                <a:solidFill>
                  <a:schemeClr val="tx1"/>
                </a:solidFill>
              </a:rPr>
              <a:t>Solicit feedback from those who know you well and who can be trusted.</a:t>
            </a:r>
          </a:p>
          <a:p>
            <a:pPr algn="just" eaLnBrk="1" hangingPunct="1">
              <a:spcBef>
                <a:spcPts val="1800"/>
              </a:spcBef>
              <a:buFont typeface="Wingdings" pitchFamily="2" charset="2"/>
              <a:buChar char="§"/>
              <a:defRPr/>
            </a:pPr>
            <a:r>
              <a:rPr lang="en-US" altLang="en-US" sz="2600" dirty="0">
                <a:solidFill>
                  <a:schemeClr val="tx1"/>
                </a:solidFill>
              </a:rPr>
              <a:t>Seek specific comments in particularly important areas and probe for detail if the feedback is unclear.</a:t>
            </a:r>
          </a:p>
          <a:p>
            <a:pPr algn="just" eaLnBrk="1" hangingPunct="1">
              <a:spcBef>
                <a:spcPts val="1800"/>
              </a:spcBef>
              <a:buFont typeface="Wingdings" pitchFamily="2" charset="2"/>
              <a:buChar char="§"/>
              <a:defRPr/>
            </a:pPr>
            <a:r>
              <a:rPr lang="en-US" altLang="en-US" sz="2600" dirty="0">
                <a:solidFill>
                  <a:schemeClr val="tx1"/>
                </a:solidFill>
              </a:rPr>
              <a:t>Recognize that feedback is most helpful if it is neither all positive nor all negative.</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8675" name="Rectangle 2"/>
          <p:cNvSpPr txBox="1">
            <a:spLocks noChangeArrowheads="1"/>
          </p:cNvSpPr>
          <p:nvPr/>
        </p:nvSpPr>
        <p:spPr bwMode="auto">
          <a:xfrm>
            <a:off x="107950" y="227707"/>
            <a:ext cx="8928100" cy="1113061"/>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CONSTRUCTIVE FEEDBACK (1/3)</a:t>
            </a:r>
            <a:endParaRPr lang="en-US" altLang="en-US" sz="3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229200"/>
            <a:ext cx="2304256" cy="1410623"/>
          </a:xfrm>
          <a:prstGeom prst="rect">
            <a:avLst/>
          </a:prstGeom>
        </p:spPr>
      </p:pic>
    </p:spTree>
    <p:extLst>
      <p:ext uri="{BB962C8B-B14F-4D97-AF65-F5344CB8AC3E}">
        <p14:creationId xmlns:p14="http://schemas.microsoft.com/office/powerpoint/2010/main" val="3689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722710"/>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spcBef>
                <a:spcPts val="1800"/>
              </a:spcBef>
              <a:buFont typeface="Wingdings" pitchFamily="2" charset="2"/>
              <a:buChar char="§"/>
              <a:defRPr/>
            </a:pPr>
            <a:r>
              <a:rPr lang="en-US" altLang="en-US" sz="2600" dirty="0">
                <a:solidFill>
                  <a:schemeClr val="tx1"/>
                </a:solidFill>
                <a:latin typeface="+mj-lt"/>
              </a:rPr>
              <a:t>Ask for feedback in writing for contemplation and so feedback from various sources can be pulled together.</a:t>
            </a:r>
          </a:p>
          <a:p>
            <a:pPr algn="just" eaLnBrk="1" hangingPunct="1">
              <a:spcBef>
                <a:spcPts val="1800"/>
              </a:spcBef>
              <a:buFont typeface="Wingdings" pitchFamily="2" charset="2"/>
              <a:buChar char="§"/>
              <a:defRPr/>
            </a:pPr>
            <a:r>
              <a:rPr lang="en-US" altLang="en-US" sz="2600" dirty="0">
                <a:solidFill>
                  <a:schemeClr val="tx1"/>
                </a:solidFill>
                <a:latin typeface="+mj-lt"/>
              </a:rPr>
              <a:t>Be honest and straightforward with yourself and with others.</a:t>
            </a:r>
          </a:p>
          <a:p>
            <a:pPr algn="just" eaLnBrk="1" hangingPunct="1">
              <a:spcBef>
                <a:spcPts val="1800"/>
              </a:spcBef>
              <a:buFont typeface="Wingdings" pitchFamily="2" charset="2"/>
              <a:buChar char="§"/>
              <a:defRPr/>
            </a:pPr>
            <a:r>
              <a:rPr lang="en-US" altLang="en-US" sz="2600" dirty="0">
                <a:solidFill>
                  <a:schemeClr val="tx1"/>
                </a:solidFill>
                <a:latin typeface="+mj-lt"/>
              </a:rPr>
              <a:t>Avoid game playing or hidden agendas; avoid defensiveness over negative comments.</a:t>
            </a:r>
          </a:p>
          <a:p>
            <a:pPr algn="just" eaLnBrk="1" hangingPunct="1">
              <a:spcBef>
                <a:spcPts val="1800"/>
              </a:spcBef>
              <a:buFont typeface="Wingdings" pitchFamily="2" charset="2"/>
              <a:buChar char="§"/>
              <a:defRPr/>
            </a:pPr>
            <a:r>
              <a:rPr lang="en-US" altLang="en-US" sz="2600" dirty="0">
                <a:solidFill>
                  <a:schemeClr val="tx1"/>
                </a:solidFill>
                <a:latin typeface="+mj-lt"/>
              </a:rPr>
              <a:t>Listen carefully to what is being said and think about it; avoid answering, debating, or rationalizing.</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9699" name="Rectangle 2"/>
          <p:cNvSpPr txBox="1">
            <a:spLocks noChangeArrowheads="1"/>
          </p:cNvSpPr>
          <p:nvPr/>
        </p:nvSpPr>
        <p:spPr bwMode="auto">
          <a:xfrm>
            <a:off x="107950" y="227707"/>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CONSTRUCTIVE FEEDBACK (2/3)</a:t>
            </a:r>
            <a:endParaRPr lang="en-US" altLang="en-US" sz="3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5631250"/>
            <a:ext cx="1728192" cy="1057967"/>
          </a:xfrm>
          <a:prstGeom prst="rect">
            <a:avLst/>
          </a:prstGeom>
        </p:spPr>
      </p:pic>
    </p:spTree>
    <p:extLst>
      <p:ext uri="{BB962C8B-B14F-4D97-AF65-F5344CB8AC3E}">
        <p14:creationId xmlns:p14="http://schemas.microsoft.com/office/powerpoint/2010/main" val="1353012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650702"/>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lgn="just" eaLnBrk="1" hangingPunct="1">
              <a:buFont typeface="Wingdings" pitchFamily="2" charset="2"/>
              <a:buChar char="§"/>
              <a:defRPr/>
            </a:pPr>
            <a:r>
              <a:rPr lang="en-US" altLang="en-US" sz="2600" dirty="0">
                <a:solidFill>
                  <a:schemeClr val="tx1"/>
                </a:solidFill>
                <a:latin typeface="+mj-lt"/>
              </a:rPr>
              <a:t>Assess whether all important information has been considered and you have been realistic   in your inferences and conclusions. </a:t>
            </a:r>
          </a:p>
          <a:p>
            <a:pPr algn="just" eaLnBrk="1" hangingPunct="1">
              <a:buFont typeface="Wingdings" pitchFamily="2" charset="2"/>
              <a:buChar char="§"/>
              <a:defRPr/>
            </a:pPr>
            <a:r>
              <a:rPr lang="en-US" altLang="en-US" sz="2600" dirty="0">
                <a:solidFill>
                  <a:schemeClr val="tx1"/>
                </a:solidFill>
                <a:latin typeface="+mj-lt"/>
              </a:rPr>
              <a:t>Request help in identifying common threads  or patterns, possible implications of self-assessment data and certain weaknesses, and other relevant information that is missing.</a:t>
            </a:r>
          </a:p>
          <a:p>
            <a:pPr algn="just" eaLnBrk="1" hangingPunct="1">
              <a:buFont typeface="Wingdings" pitchFamily="2" charset="2"/>
              <a:buChar char="§"/>
              <a:defRPr/>
            </a:pPr>
            <a:r>
              <a:rPr lang="en-US" altLang="en-US" sz="2600" dirty="0">
                <a:solidFill>
                  <a:schemeClr val="tx1"/>
                </a:solidFill>
                <a:latin typeface="+mj-lt"/>
              </a:rPr>
              <a:t>Seek additional feedback from others to verify feedback and to supplement data.</a:t>
            </a:r>
          </a:p>
          <a:p>
            <a:pPr algn="just" eaLnBrk="1" hangingPunct="1">
              <a:buFont typeface="Wingdings" pitchFamily="2" charset="2"/>
              <a:buChar char="§"/>
              <a:defRPr/>
            </a:pPr>
            <a:r>
              <a:rPr lang="en-US" altLang="en-US" sz="2600" dirty="0">
                <a:solidFill>
                  <a:schemeClr val="tx1"/>
                </a:solidFill>
                <a:latin typeface="+mj-lt"/>
              </a:rPr>
              <a:t>Reach final conclusions at a later time.</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30723" name="Rectangle 2"/>
          <p:cNvSpPr txBox="1">
            <a:spLocks noChangeArrowheads="1"/>
          </p:cNvSpPr>
          <p:nvPr/>
        </p:nvSpPr>
        <p:spPr bwMode="auto">
          <a:xfrm>
            <a:off x="107950" y="227707"/>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CONSTRUCTIVE FEEDBACK (3/3)</a:t>
            </a:r>
            <a:endParaRPr lang="en-US" altLang="en-US" sz="3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5949280"/>
            <a:ext cx="1368152" cy="837557"/>
          </a:xfrm>
          <a:prstGeom prst="rect">
            <a:avLst/>
          </a:prstGeom>
        </p:spPr>
      </p:pic>
    </p:spTree>
    <p:extLst>
      <p:ext uri="{BB962C8B-B14F-4D97-AF65-F5344CB8AC3E}">
        <p14:creationId xmlns:p14="http://schemas.microsoft.com/office/powerpoint/2010/main" val="18743446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794718"/>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eaLnBrk="1" hangingPunct="1">
              <a:buFont typeface="Wingdings" pitchFamily="2" charset="2"/>
              <a:buChar char="§"/>
              <a:defRPr/>
            </a:pPr>
            <a:r>
              <a:rPr lang="en-GB" altLang="en-US" sz="2600" dirty="0">
                <a:solidFill>
                  <a:schemeClr val="tx1"/>
                </a:solidFill>
              </a:rPr>
              <a:t>Is there a fit between your skills and the requirements for entrepreneurship?</a:t>
            </a:r>
          </a:p>
          <a:p>
            <a:pPr eaLnBrk="1" hangingPunct="1">
              <a:lnSpc>
                <a:spcPct val="30000"/>
              </a:lnSpc>
              <a:buFont typeface="Wingdings" pitchFamily="2" charset="2"/>
              <a:buChar char="§"/>
              <a:defRPr/>
            </a:pPr>
            <a:endParaRPr lang="en-GB" altLang="en-US" sz="2600" dirty="0">
              <a:solidFill>
                <a:schemeClr val="tx1"/>
              </a:solidFill>
            </a:endParaRPr>
          </a:p>
          <a:p>
            <a:pPr eaLnBrk="1" hangingPunct="1">
              <a:lnSpc>
                <a:spcPct val="120000"/>
              </a:lnSpc>
              <a:buFont typeface="Wingdings" pitchFamily="2" charset="2"/>
              <a:buChar char="§"/>
              <a:defRPr/>
            </a:pPr>
            <a:r>
              <a:rPr lang="en-GB" altLang="en-US" sz="2600" dirty="0">
                <a:solidFill>
                  <a:schemeClr val="tx1"/>
                </a:solidFill>
              </a:rPr>
              <a:t>Do you think you can be a successful entrepreneur?</a:t>
            </a:r>
          </a:p>
          <a:p>
            <a:pPr eaLnBrk="1" hangingPunct="1">
              <a:lnSpc>
                <a:spcPct val="30000"/>
              </a:lnSpc>
              <a:buFont typeface="Wingdings" pitchFamily="2" charset="2"/>
              <a:buChar char="§"/>
              <a:defRPr/>
            </a:pPr>
            <a:endParaRPr lang="en-GB" altLang="en-US" sz="2600" dirty="0">
              <a:solidFill>
                <a:schemeClr val="tx1"/>
              </a:solidFill>
            </a:endParaRPr>
          </a:p>
          <a:p>
            <a:pPr eaLnBrk="1" hangingPunct="1">
              <a:lnSpc>
                <a:spcPct val="120000"/>
              </a:lnSpc>
              <a:buFont typeface="Wingdings" pitchFamily="2" charset="2"/>
              <a:buChar char="§"/>
              <a:defRPr/>
            </a:pPr>
            <a:r>
              <a:rPr lang="en-GB" altLang="en-US" sz="2600" dirty="0">
                <a:solidFill>
                  <a:schemeClr val="tx1"/>
                </a:solidFill>
              </a:rPr>
              <a:t>Do you know yourself? </a:t>
            </a:r>
          </a:p>
          <a:p>
            <a:pPr eaLnBrk="1" hangingPunct="1">
              <a:lnSpc>
                <a:spcPct val="20000"/>
              </a:lnSpc>
              <a:buFont typeface="Wingdings" pitchFamily="2" charset="2"/>
              <a:buChar char="§"/>
              <a:defRPr/>
            </a:pPr>
            <a:endParaRPr lang="en-GB" altLang="en-US" sz="2600" dirty="0">
              <a:solidFill>
                <a:schemeClr val="tx1"/>
              </a:solidFill>
            </a:endParaRPr>
          </a:p>
          <a:p>
            <a:pPr eaLnBrk="1" hangingPunct="1">
              <a:lnSpc>
                <a:spcPct val="120000"/>
              </a:lnSpc>
              <a:buFont typeface="Wingdings" pitchFamily="2" charset="2"/>
              <a:buChar char="§"/>
              <a:defRPr/>
            </a:pPr>
            <a:r>
              <a:rPr lang="en-GB" altLang="en-US" sz="2600" dirty="0">
                <a:solidFill>
                  <a:schemeClr val="tx1"/>
                </a:solidFill>
              </a:rPr>
              <a:t>What are your strengths and weaknesses?</a:t>
            </a:r>
            <a:endParaRPr lang="en-US" altLang="en-US" sz="2600" dirty="0">
              <a:solidFill>
                <a:schemeClr val="tx1"/>
              </a:solidFill>
            </a:endParaRP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31747" name="Rectangle 2"/>
          <p:cNvSpPr txBox="1">
            <a:spLocks noChangeArrowheads="1"/>
          </p:cNvSpPr>
          <p:nvPr/>
        </p:nvSpPr>
        <p:spPr bwMode="auto">
          <a:xfrm>
            <a:off x="107950" y="227707"/>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CRITICAL QUESTIONS (1/2)</a:t>
            </a:r>
            <a:endParaRPr lang="en-US" altLang="en-US" sz="3200" b="1"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869160"/>
            <a:ext cx="2627784" cy="1769732"/>
          </a:xfrm>
          <a:prstGeom prst="rect">
            <a:avLst/>
          </a:prstGeom>
        </p:spPr>
      </p:pic>
    </p:spTree>
    <p:extLst>
      <p:ext uri="{BB962C8B-B14F-4D97-AF65-F5344CB8AC3E}">
        <p14:creationId xmlns:p14="http://schemas.microsoft.com/office/powerpoint/2010/main" val="1763365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794718"/>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eaLnBrk="1" hangingPunct="1">
              <a:lnSpc>
                <a:spcPct val="110000"/>
              </a:lnSpc>
              <a:spcBef>
                <a:spcPts val="0"/>
              </a:spcBef>
              <a:buFont typeface="Wingdings" pitchFamily="2" charset="2"/>
              <a:buChar char="§"/>
              <a:defRPr/>
            </a:pPr>
            <a:r>
              <a:rPr lang="en-GB" altLang="en-US" sz="2600" dirty="0">
                <a:solidFill>
                  <a:schemeClr val="tx1"/>
                </a:solidFill>
                <a:latin typeface="+mj-lt"/>
              </a:rPr>
              <a:t>Do you have an entrepreneurial strategy?</a:t>
            </a:r>
          </a:p>
          <a:p>
            <a:pPr eaLnBrk="1" hangingPunct="1">
              <a:spcBef>
                <a:spcPts val="0"/>
              </a:spcBef>
              <a:buFont typeface="Wingdings" pitchFamily="2" charset="2"/>
              <a:buChar char="§"/>
              <a:defRPr/>
            </a:pPr>
            <a:endParaRPr lang="en-GB" altLang="en-US" sz="2600" dirty="0">
              <a:solidFill>
                <a:schemeClr val="tx1"/>
              </a:solidFill>
              <a:latin typeface="+mj-lt"/>
            </a:endParaRPr>
          </a:p>
          <a:p>
            <a:pPr eaLnBrk="1" hangingPunct="1">
              <a:lnSpc>
                <a:spcPct val="110000"/>
              </a:lnSpc>
              <a:spcBef>
                <a:spcPts val="0"/>
              </a:spcBef>
              <a:buFont typeface="Wingdings" pitchFamily="2" charset="2"/>
              <a:buChar char="§"/>
              <a:defRPr/>
            </a:pPr>
            <a:r>
              <a:rPr lang="en-GB" altLang="en-US" sz="2600" dirty="0">
                <a:solidFill>
                  <a:schemeClr val="tx1"/>
                </a:solidFill>
                <a:latin typeface="+mj-lt"/>
              </a:rPr>
              <a:t>Are you satisfied with your current job situation?</a:t>
            </a:r>
          </a:p>
          <a:p>
            <a:pPr eaLnBrk="1" hangingPunct="1">
              <a:lnSpc>
                <a:spcPct val="90000"/>
              </a:lnSpc>
              <a:spcBef>
                <a:spcPts val="0"/>
              </a:spcBef>
              <a:buFont typeface="Wingdings" pitchFamily="2" charset="2"/>
              <a:buChar char="§"/>
              <a:defRPr/>
            </a:pPr>
            <a:endParaRPr lang="en-GB" altLang="en-US" sz="2600" dirty="0">
              <a:solidFill>
                <a:schemeClr val="tx1"/>
              </a:solidFill>
              <a:latin typeface="+mj-lt"/>
            </a:endParaRPr>
          </a:p>
          <a:p>
            <a:pPr eaLnBrk="1" hangingPunct="1">
              <a:lnSpc>
                <a:spcPct val="110000"/>
              </a:lnSpc>
              <a:spcBef>
                <a:spcPts val="0"/>
              </a:spcBef>
              <a:buFont typeface="Wingdings" pitchFamily="2" charset="2"/>
              <a:buChar char="§"/>
              <a:defRPr/>
            </a:pPr>
            <a:r>
              <a:rPr lang="en-GB" altLang="en-US" sz="2600" dirty="0">
                <a:solidFill>
                  <a:schemeClr val="tx1"/>
                </a:solidFill>
                <a:latin typeface="+mj-lt"/>
              </a:rPr>
              <a:t>Do you have a back-up plan?</a:t>
            </a:r>
          </a:p>
          <a:p>
            <a:pPr eaLnBrk="1" hangingPunct="1">
              <a:spcBef>
                <a:spcPts val="0"/>
              </a:spcBef>
              <a:buFont typeface="Wingdings" pitchFamily="2" charset="2"/>
              <a:buChar char="§"/>
              <a:defRPr/>
            </a:pPr>
            <a:endParaRPr lang="en-GB" altLang="en-US" sz="2600" dirty="0">
              <a:solidFill>
                <a:schemeClr val="tx1"/>
              </a:solidFill>
              <a:latin typeface="+mj-lt"/>
            </a:endParaRPr>
          </a:p>
          <a:p>
            <a:pPr eaLnBrk="1" hangingPunct="1">
              <a:lnSpc>
                <a:spcPct val="110000"/>
              </a:lnSpc>
              <a:spcBef>
                <a:spcPts val="0"/>
              </a:spcBef>
              <a:buFont typeface="Wingdings" pitchFamily="2" charset="2"/>
              <a:buChar char="§"/>
              <a:defRPr/>
            </a:pPr>
            <a:r>
              <a:rPr lang="en-GB" altLang="en-US" sz="2600" dirty="0">
                <a:solidFill>
                  <a:schemeClr val="tx1"/>
                </a:solidFill>
                <a:latin typeface="+mj-lt"/>
              </a:rPr>
              <a:t>What is your contribution to the economy?</a:t>
            </a:r>
          </a:p>
          <a:p>
            <a:pPr eaLnBrk="1" hangingPunct="1">
              <a:spcBef>
                <a:spcPts val="0"/>
              </a:spcBef>
              <a:buFont typeface="Wingdings" pitchFamily="2" charset="2"/>
              <a:buChar char="§"/>
              <a:defRPr/>
            </a:pPr>
            <a:endParaRPr lang="en-GB" altLang="en-US" sz="2600" dirty="0">
              <a:solidFill>
                <a:schemeClr val="tx1"/>
              </a:solidFill>
              <a:latin typeface="+mj-lt"/>
            </a:endParaRPr>
          </a:p>
          <a:p>
            <a:pPr eaLnBrk="1" hangingPunct="1">
              <a:lnSpc>
                <a:spcPct val="110000"/>
              </a:lnSpc>
              <a:spcBef>
                <a:spcPts val="0"/>
              </a:spcBef>
              <a:buFont typeface="Wingdings" pitchFamily="2" charset="2"/>
              <a:buChar char="§"/>
              <a:defRPr/>
            </a:pPr>
            <a:r>
              <a:rPr lang="en-GB" altLang="en-US" sz="2600" dirty="0">
                <a:solidFill>
                  <a:schemeClr val="tx1"/>
                </a:solidFill>
                <a:latin typeface="+mj-lt"/>
              </a:rPr>
              <a:t>What is your contribution to job creation?</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32771" name="Rectangle 2"/>
          <p:cNvSpPr txBox="1">
            <a:spLocks noChangeArrowheads="1"/>
          </p:cNvSpPr>
          <p:nvPr/>
        </p:nvSpPr>
        <p:spPr bwMode="auto">
          <a:xfrm>
            <a:off x="107950" y="227707"/>
            <a:ext cx="8928100" cy="1041053"/>
          </a:xfrm>
          <a:prstGeom prst="rect">
            <a:avLst/>
          </a:prstGeom>
          <a:solidFill>
            <a:schemeClr val="accent6">
              <a:lumMod val="75000"/>
            </a:schemeClr>
          </a:solidFill>
          <a:ln>
            <a:noFill/>
          </a:ln>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altLang="en-US" sz="3200" b="1" dirty="0">
                <a:solidFill>
                  <a:schemeClr val="bg1"/>
                </a:solidFill>
                <a:latin typeface="Arial Unicode MS" pitchFamily="34" charset="-128"/>
              </a:rPr>
              <a:t>PERSONAL ENTREPRENEURIAL STRATEGY:</a:t>
            </a:r>
            <a:br>
              <a:rPr lang="en-US" altLang="en-US" sz="3200" b="1" dirty="0">
                <a:solidFill>
                  <a:schemeClr val="bg1"/>
                </a:solidFill>
                <a:latin typeface="Arial Unicode MS" pitchFamily="34" charset="-128"/>
              </a:rPr>
            </a:br>
            <a:r>
              <a:rPr lang="en-US" altLang="en-US" sz="3200" b="1" dirty="0">
                <a:solidFill>
                  <a:schemeClr val="bg1"/>
                </a:solidFill>
                <a:latin typeface="Arial Unicode MS" pitchFamily="34" charset="-128"/>
              </a:rPr>
              <a:t>CRITICAL QUESTIONS (2/2)</a:t>
            </a:r>
            <a:endParaRPr lang="en-US" altLang="en-US" sz="3200" b="1"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5568415"/>
            <a:ext cx="1728192" cy="1163885"/>
          </a:xfrm>
          <a:prstGeom prst="rect">
            <a:avLst/>
          </a:prstGeom>
        </p:spPr>
      </p:pic>
    </p:spTree>
    <p:extLst>
      <p:ext uri="{BB962C8B-B14F-4D97-AF65-F5344CB8AC3E}">
        <p14:creationId xmlns:p14="http://schemas.microsoft.com/office/powerpoint/2010/main" val="12698335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196975"/>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457200" indent="-457200" algn="just" eaLnBrk="1" hangingPunct="1">
              <a:buFont typeface="Monotype Sorts"/>
              <a:buAutoNum type="arabicPeriod"/>
              <a:defRPr/>
            </a:pPr>
            <a:r>
              <a:rPr lang="en-US" altLang="en-US" sz="2600" dirty="0">
                <a:solidFill>
                  <a:schemeClr val="tx1"/>
                </a:solidFill>
              </a:rPr>
              <a:t>How do you evaluate yourself against the seven dominant themes (exhibit 2.3)? What do you need to develop and improve?</a:t>
            </a:r>
          </a:p>
          <a:p>
            <a:pPr marL="457200" indent="-457200" algn="just" eaLnBrk="1" hangingPunct="1">
              <a:lnSpc>
                <a:spcPct val="40000"/>
              </a:lnSpc>
              <a:buFont typeface="Monotype Sorts"/>
              <a:buAutoNum type="arabicPeriod"/>
              <a:defRPr/>
            </a:pPr>
            <a:endParaRPr lang="en-US" altLang="en-US" sz="2600" dirty="0">
              <a:solidFill>
                <a:schemeClr val="tx1"/>
              </a:solidFill>
            </a:endParaRPr>
          </a:p>
          <a:p>
            <a:pPr marL="457200" indent="-457200" algn="just" eaLnBrk="1" hangingPunct="1">
              <a:buFont typeface="Monotype Sorts"/>
              <a:buAutoNum type="arabicPeriod"/>
              <a:defRPr/>
            </a:pPr>
            <a:r>
              <a:rPr lang="en-US" altLang="en-US" sz="2600" dirty="0">
                <a:solidFill>
                  <a:schemeClr val="tx1"/>
                </a:solidFill>
              </a:rPr>
              <a:t>Who can be an entrepreneur, and who cannot? Motivate </a:t>
            </a:r>
            <a:r>
              <a:rPr lang="en-ZA" altLang="en-US" sz="2600" dirty="0">
                <a:solidFill>
                  <a:schemeClr val="tx1"/>
                </a:solidFill>
              </a:rPr>
              <a:t>your point of view with regard to desirable and not so desirable attitudes and behaviour.</a:t>
            </a:r>
          </a:p>
          <a:p>
            <a:pPr marL="457200" indent="-457200" algn="just" eaLnBrk="1" hangingPunct="1">
              <a:lnSpc>
                <a:spcPct val="50000"/>
              </a:lnSpc>
              <a:buFont typeface="Monotype Sorts"/>
              <a:buAutoNum type="arabicPeriod"/>
              <a:defRPr/>
            </a:pPr>
            <a:endParaRPr lang="en-ZA" altLang="en-US" sz="2600" dirty="0">
              <a:solidFill>
                <a:schemeClr val="tx1"/>
              </a:solidFill>
            </a:endParaRPr>
          </a:p>
          <a:p>
            <a:pPr marL="457200" indent="-457200" algn="just" eaLnBrk="1" hangingPunct="1">
              <a:buFont typeface="Monotype Sorts"/>
              <a:buAutoNum type="arabicPeriod"/>
              <a:defRPr/>
            </a:pPr>
            <a:r>
              <a:rPr lang="en-US" altLang="en-US" sz="2600" dirty="0">
                <a:solidFill>
                  <a:schemeClr val="tx1"/>
                </a:solidFill>
              </a:rPr>
              <a:t>How would you describe and evaluate your own apprenticeship? Is the concept of apprenticeship relevant to your situation?</a:t>
            </a:r>
          </a:p>
          <a:p>
            <a:pPr>
              <a:buFontTx/>
              <a:buNone/>
              <a:defRPr/>
            </a:pPr>
            <a:endParaRPr lang="en-ZA" dirty="0"/>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38915" name="Rectangle 2"/>
          <p:cNvSpPr txBox="1">
            <a:spLocks noChangeArrowheads="1"/>
          </p:cNvSpPr>
          <p:nvPr/>
        </p:nvSpPr>
        <p:spPr bwMode="auto">
          <a:xfrm>
            <a:off x="179388" y="188913"/>
            <a:ext cx="8785225" cy="536575"/>
          </a:xfrm>
          <a:prstGeom prst="rect">
            <a:avLst/>
          </a:prstGeom>
          <a:solidFill>
            <a:schemeClr val="accent6">
              <a:lumMod val="75000"/>
            </a:schemeClr>
          </a:solidFill>
          <a:ln>
            <a:noFill/>
          </a:ln>
        </p:spPr>
        <p:txBody>
          <a:bodyPr/>
          <a:lstStyle>
            <a:lvl1pPr eaLnBrk="0" hangingPunct="0">
              <a:spcBef>
                <a:spcPct val="20000"/>
              </a:spcBef>
              <a:buChar char="•"/>
              <a:defRPr sz="2000">
                <a:solidFill>
                  <a:schemeClr val="bg1"/>
                </a:solidFill>
                <a:latin typeface="Arial Unicode MS" pitchFamily="34" charset="-128"/>
              </a:defRPr>
            </a:lvl1pPr>
            <a:lvl2pPr marL="742950" indent="-285750" eaLnBrk="0" hangingPunct="0">
              <a:spcBef>
                <a:spcPct val="20000"/>
              </a:spcBef>
              <a:buChar char="–"/>
              <a:defRPr>
                <a:solidFill>
                  <a:schemeClr val="bg1"/>
                </a:solidFill>
                <a:latin typeface="Arial Unicode MS" pitchFamily="34" charset="-128"/>
              </a:defRPr>
            </a:lvl2pPr>
            <a:lvl3pPr marL="1143000" indent="-228600" eaLnBrk="0" hangingPunct="0">
              <a:spcBef>
                <a:spcPct val="20000"/>
              </a:spcBef>
              <a:buChar char="•"/>
              <a:defRPr sz="1600">
                <a:solidFill>
                  <a:schemeClr val="bg1"/>
                </a:solidFill>
                <a:latin typeface="Arial Unicode MS" pitchFamily="34" charset="-128"/>
              </a:defRPr>
            </a:lvl3pPr>
            <a:lvl4pPr marL="1600200" indent="-228600" eaLnBrk="0" hangingPunct="0">
              <a:spcBef>
                <a:spcPct val="20000"/>
              </a:spcBef>
              <a:buChar char="–"/>
              <a:defRPr sz="1400">
                <a:solidFill>
                  <a:schemeClr val="bg1"/>
                </a:solidFill>
                <a:latin typeface="Arial Unicode MS" pitchFamily="34" charset="-128"/>
              </a:defRPr>
            </a:lvl4pPr>
            <a:lvl5pPr marL="2057400" indent="-228600" eaLnBrk="0" hangingPunct="0">
              <a:spcBef>
                <a:spcPct val="20000"/>
              </a:spcBef>
              <a:buChar char="»"/>
              <a:defRPr sz="1200">
                <a:solidFill>
                  <a:schemeClr val="bg1"/>
                </a:solidFill>
                <a:latin typeface="Arial Unicode MS" pitchFamily="34" charset="-128"/>
              </a:defRPr>
            </a:lvl5pPr>
            <a:lvl6pPr marL="2514600" indent="-228600" eaLnBrk="0" fontAlgn="base" hangingPunct="0">
              <a:spcBef>
                <a:spcPct val="20000"/>
              </a:spcBef>
              <a:spcAft>
                <a:spcPct val="0"/>
              </a:spcAft>
              <a:buChar char="»"/>
              <a:defRPr sz="1200">
                <a:solidFill>
                  <a:schemeClr val="bg1"/>
                </a:solidFill>
                <a:latin typeface="Arial Unicode MS" pitchFamily="34" charset="-128"/>
              </a:defRPr>
            </a:lvl6pPr>
            <a:lvl7pPr marL="2971800" indent="-228600" eaLnBrk="0" fontAlgn="base" hangingPunct="0">
              <a:spcBef>
                <a:spcPct val="20000"/>
              </a:spcBef>
              <a:spcAft>
                <a:spcPct val="0"/>
              </a:spcAft>
              <a:buChar char="»"/>
              <a:defRPr sz="1200">
                <a:solidFill>
                  <a:schemeClr val="bg1"/>
                </a:solidFill>
                <a:latin typeface="Arial Unicode MS" pitchFamily="34" charset="-128"/>
              </a:defRPr>
            </a:lvl7pPr>
            <a:lvl8pPr marL="3429000" indent="-228600" eaLnBrk="0" fontAlgn="base" hangingPunct="0">
              <a:spcBef>
                <a:spcPct val="20000"/>
              </a:spcBef>
              <a:spcAft>
                <a:spcPct val="0"/>
              </a:spcAft>
              <a:buChar char="»"/>
              <a:defRPr sz="1200">
                <a:solidFill>
                  <a:schemeClr val="bg1"/>
                </a:solidFill>
                <a:latin typeface="Arial Unicode MS" pitchFamily="34" charset="-128"/>
              </a:defRPr>
            </a:lvl8pPr>
            <a:lvl9pPr marL="3886200" indent="-228600" eaLnBrk="0" fontAlgn="base" hangingPunct="0">
              <a:spcBef>
                <a:spcPct val="20000"/>
              </a:spcBef>
              <a:spcAft>
                <a:spcPct val="0"/>
              </a:spcAft>
              <a:buChar char="»"/>
              <a:defRPr sz="1200">
                <a:solidFill>
                  <a:schemeClr val="bg1"/>
                </a:solidFill>
                <a:latin typeface="Arial Unicode MS" pitchFamily="34" charset="-128"/>
              </a:defRPr>
            </a:lvl9pPr>
          </a:lstStyle>
          <a:p>
            <a:pPr algn="ctr">
              <a:spcBef>
                <a:spcPct val="0"/>
              </a:spcBef>
              <a:buFontTx/>
              <a:buNone/>
              <a:defRPr/>
            </a:pPr>
            <a:r>
              <a:rPr lang="en-US" altLang="en-US" sz="3200" b="1" dirty="0">
                <a:latin typeface="+mn-lt"/>
              </a:rPr>
              <a:t>INDIVIDUAL EXERCISE</a:t>
            </a:r>
          </a:p>
        </p:txBody>
      </p:sp>
      <p:pic>
        <p:nvPicPr>
          <p:cNvPr id="5" name="Picture 2" descr="F:\Entrepreneurship\Kontaksessies_2016\Entrepreneur prentjies\puzzle bo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5553236"/>
            <a:ext cx="2016223" cy="1188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0605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052736"/>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spcBef>
                <a:spcPts val="0"/>
              </a:spcBef>
              <a:buFontTx/>
              <a:buNone/>
              <a:defRPr/>
            </a:pPr>
            <a:r>
              <a:rPr lang="en-ZA" sz="2600" dirty="0">
                <a:solidFill>
                  <a:schemeClr val="tx1"/>
                </a:solidFill>
              </a:rPr>
              <a:t>By means of an </a:t>
            </a:r>
            <a:r>
              <a:rPr lang="en-ZA" sz="2600" b="1" dirty="0">
                <a:solidFill>
                  <a:schemeClr val="tx1"/>
                </a:solidFill>
              </a:rPr>
              <a:t>interview</a:t>
            </a:r>
            <a:r>
              <a:rPr lang="en-ZA" sz="2600" dirty="0">
                <a:solidFill>
                  <a:schemeClr val="tx1"/>
                </a:solidFill>
              </a:rPr>
              <a:t> with an entrepreneur, you can gain valuable insight into an entrepreneur’s reasons, strategies, approaches and motivations for starting and owning a business. </a:t>
            </a:r>
          </a:p>
          <a:p>
            <a:pPr marL="0" indent="0" algn="just" eaLnBrk="1" hangingPunct="1">
              <a:spcBef>
                <a:spcPts val="0"/>
              </a:spcBef>
              <a:buFontTx/>
              <a:buNone/>
              <a:defRPr/>
            </a:pPr>
            <a:endParaRPr lang="en-ZA" sz="2600" dirty="0">
              <a:solidFill>
                <a:schemeClr val="tx1"/>
              </a:solidFill>
            </a:endParaRPr>
          </a:p>
          <a:p>
            <a:pPr marL="0" indent="0" algn="just" eaLnBrk="1" hangingPunct="1">
              <a:spcBef>
                <a:spcPts val="0"/>
              </a:spcBef>
              <a:buFontTx/>
              <a:buNone/>
              <a:defRPr/>
            </a:pPr>
            <a:r>
              <a:rPr lang="en-ZA" sz="2600" dirty="0">
                <a:solidFill>
                  <a:schemeClr val="tx1"/>
                </a:solidFill>
              </a:rPr>
              <a:t>Turn to </a:t>
            </a:r>
            <a:r>
              <a:rPr lang="en-ZA" sz="2600" dirty="0" err="1">
                <a:solidFill>
                  <a:schemeClr val="tx1"/>
                </a:solidFill>
              </a:rPr>
              <a:t>Spinelli</a:t>
            </a:r>
            <a:r>
              <a:rPr lang="en-ZA" sz="2600" dirty="0">
                <a:solidFill>
                  <a:schemeClr val="tx1"/>
                </a:solidFill>
              </a:rPr>
              <a:t> and Adams (2016: 17-19) and do the exercise “</a:t>
            </a:r>
            <a:r>
              <a:rPr lang="en-ZA" sz="2600" b="1" dirty="0">
                <a:solidFill>
                  <a:schemeClr val="tx1"/>
                </a:solidFill>
              </a:rPr>
              <a:t>Create a Lifelong Learning Log and Visit with an Entrepreneur</a:t>
            </a:r>
            <a:r>
              <a:rPr lang="en-ZA" sz="2600" dirty="0">
                <a:solidFill>
                  <a:schemeClr val="tx1"/>
                </a:solidFill>
              </a:rPr>
              <a:t>”. Follow the steps outlined in the text book. </a:t>
            </a:r>
          </a:p>
          <a:p>
            <a:pPr marL="0" indent="0" algn="just" eaLnBrk="1" hangingPunct="1">
              <a:spcBef>
                <a:spcPts val="0"/>
              </a:spcBef>
              <a:buFontTx/>
              <a:buNone/>
              <a:defRPr/>
            </a:pPr>
            <a:endParaRPr lang="en-US" sz="2600" dirty="0">
              <a:solidFill>
                <a:schemeClr val="tx1"/>
              </a:solidFill>
            </a:endParaRPr>
          </a:p>
          <a:p>
            <a:pPr marL="0" indent="0" algn="just" eaLnBrk="1" hangingPunct="1">
              <a:spcBef>
                <a:spcPts val="0"/>
              </a:spcBef>
              <a:buFontTx/>
              <a:buNone/>
              <a:defRPr/>
            </a:pPr>
            <a:r>
              <a:rPr lang="en-US" sz="2600" dirty="0">
                <a:solidFill>
                  <a:schemeClr val="tx1"/>
                </a:solidFill>
              </a:rPr>
              <a:t>Turn to </a:t>
            </a:r>
            <a:r>
              <a:rPr lang="en-ZA" sz="2600" dirty="0" err="1">
                <a:solidFill>
                  <a:schemeClr val="tx1"/>
                </a:solidFill>
              </a:rPr>
              <a:t>Spinelli</a:t>
            </a:r>
            <a:r>
              <a:rPr lang="en-ZA" sz="2600" dirty="0">
                <a:solidFill>
                  <a:schemeClr val="tx1"/>
                </a:solidFill>
              </a:rPr>
              <a:t> and Adams (2016: 19, 20). Work trough the exercise and start creating your own </a:t>
            </a:r>
            <a:r>
              <a:rPr lang="en-ZA" sz="2600" b="1" dirty="0" err="1">
                <a:solidFill>
                  <a:schemeClr val="tx1"/>
                </a:solidFill>
              </a:rPr>
              <a:t>Venturekipedia</a:t>
            </a:r>
            <a:r>
              <a:rPr lang="en-ZA" sz="2600" dirty="0">
                <a:solidFill>
                  <a:schemeClr val="tx1"/>
                </a:solidFill>
              </a:rPr>
              <a:t>. </a:t>
            </a:r>
          </a:p>
          <a:p>
            <a:pPr>
              <a:buFontTx/>
              <a:buNone/>
              <a:defRPr/>
            </a:pPr>
            <a:endParaRPr lang="en-ZA" dirty="0">
              <a:solidFill>
                <a:schemeClr val="tx1"/>
              </a:solidFill>
            </a:endParaRPr>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2531" name="Rectangle 2"/>
          <p:cNvSpPr txBox="1">
            <a:spLocks noChangeArrowheads="1"/>
          </p:cNvSpPr>
          <p:nvPr/>
        </p:nvSpPr>
        <p:spPr bwMode="auto">
          <a:xfrm>
            <a:off x="179388" y="228600"/>
            <a:ext cx="8785225" cy="536575"/>
          </a:xfrm>
          <a:prstGeom prst="rect">
            <a:avLst/>
          </a:prstGeom>
          <a:solidFill>
            <a:schemeClr val="accent6">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200" b="1" dirty="0">
                <a:solidFill>
                  <a:schemeClr val="bg1"/>
                </a:solidFill>
              </a:rPr>
              <a:t>INDIVIDUAL EXERCISES</a:t>
            </a:r>
          </a:p>
        </p:txBody>
      </p:sp>
    </p:spTree>
    <p:extLst>
      <p:ext uri="{BB962C8B-B14F-4D97-AF65-F5344CB8AC3E}">
        <p14:creationId xmlns:p14="http://schemas.microsoft.com/office/powerpoint/2010/main" val="13183696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1052736"/>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a:buFontTx/>
              <a:buNone/>
              <a:defRPr/>
            </a:pPr>
            <a:endParaRPr lang="en-ZA" dirty="0">
              <a:solidFill>
                <a:schemeClr val="tx1"/>
              </a:solidFill>
            </a:endParaRPr>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632"/>
            <a:ext cx="9144000" cy="5772724"/>
          </a:xfrm>
          <a:prstGeom prst="rect">
            <a:avLst/>
          </a:prstGeom>
        </p:spPr>
      </p:pic>
    </p:spTree>
    <p:extLst>
      <p:ext uri="{BB962C8B-B14F-4D97-AF65-F5344CB8AC3E}">
        <p14:creationId xmlns:p14="http://schemas.microsoft.com/office/powerpoint/2010/main" val="24841401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539552" y="404664"/>
            <a:ext cx="7920880" cy="612068"/>
          </a:xfrm>
          <a:prstGeom prst="rect">
            <a:avLst/>
          </a:prstGeom>
          <a:solidFill>
            <a:schemeClr val="accent6">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3600" b="1" dirty="0">
                <a:solidFill>
                  <a:schemeClr val="bg1"/>
                </a:solidFill>
              </a:rPr>
              <a:t>LEARNING AND REFLECTION</a:t>
            </a:r>
          </a:p>
        </p:txBody>
      </p:sp>
      <p:pic>
        <p:nvPicPr>
          <p:cNvPr id="6146" name="Picture 2" descr="C:\Users\10065458\Desktop\reflec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523999"/>
            <a:ext cx="6169868" cy="411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0925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F:\Entrepreneurship\Kontaksessies_2016\Entrepreneur prentjies\Refelction2 - Cop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627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6629419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388" y="836712"/>
            <a:ext cx="8678862" cy="4946650"/>
          </a:xfrm>
          <a:prstGeom prst="rect">
            <a:avLst/>
          </a:prstGeom>
        </p:spPr>
        <p:txBody>
          <a:bodyPr/>
          <a:lstStyle>
            <a:lvl1pPr marL="342900" indent="-342900" algn="l" rtl="0" eaLnBrk="0" fontAlgn="base" hangingPunct="0">
              <a:spcBef>
                <a:spcPct val="20000"/>
              </a:spcBef>
              <a:spcAft>
                <a:spcPct val="0"/>
              </a:spcAft>
              <a:buChar char="•"/>
              <a:defRPr sz="2000">
                <a:solidFill>
                  <a:schemeClr val="bg1"/>
                </a:solidFill>
                <a:latin typeface="+mn-lt"/>
                <a:ea typeface="+mn-ea"/>
                <a:cs typeface="+mn-cs"/>
              </a:defRPr>
            </a:lvl1pPr>
            <a:lvl2pPr marL="742950" indent="-285750" algn="l" rtl="0" eaLnBrk="0" fontAlgn="base" hangingPunct="0">
              <a:spcBef>
                <a:spcPct val="20000"/>
              </a:spcBef>
              <a:spcAft>
                <a:spcPct val="0"/>
              </a:spcAft>
              <a:buChar char="–"/>
              <a:defRPr>
                <a:solidFill>
                  <a:schemeClr val="bg1"/>
                </a:solidFill>
                <a:latin typeface="+mn-lt"/>
              </a:defRPr>
            </a:lvl2pPr>
            <a:lvl3pPr marL="1143000" indent="-228600" algn="l" rtl="0" eaLnBrk="0" fontAlgn="base" hangingPunct="0">
              <a:spcBef>
                <a:spcPct val="20000"/>
              </a:spcBef>
              <a:spcAft>
                <a:spcPct val="0"/>
              </a:spcAft>
              <a:buChar char="•"/>
              <a:defRPr sz="1600">
                <a:solidFill>
                  <a:schemeClr val="bg1"/>
                </a:solidFill>
                <a:latin typeface="+mn-lt"/>
              </a:defRPr>
            </a:lvl3pPr>
            <a:lvl4pPr marL="1600200" indent="-228600" algn="l" rtl="0" eaLnBrk="0" fontAlgn="base" hangingPunct="0">
              <a:spcBef>
                <a:spcPct val="20000"/>
              </a:spcBef>
              <a:spcAft>
                <a:spcPct val="0"/>
              </a:spcAft>
              <a:buChar char="–"/>
              <a:defRPr sz="1400">
                <a:solidFill>
                  <a:schemeClr val="bg1"/>
                </a:solidFill>
                <a:latin typeface="+mn-lt"/>
              </a:defRPr>
            </a:lvl4pPr>
            <a:lvl5pPr marL="2057400" indent="-228600" algn="l" rtl="0" eaLnBrk="0" fontAlgn="base" hangingPunct="0">
              <a:spcBef>
                <a:spcPct val="20000"/>
              </a:spcBef>
              <a:spcAft>
                <a:spcPct val="0"/>
              </a:spcAft>
              <a:buChar char="»"/>
              <a:defRPr sz="1200">
                <a:solidFill>
                  <a:schemeClr val="bg1"/>
                </a:solidFill>
                <a:latin typeface="+mn-lt"/>
              </a:defRPr>
            </a:lvl5pPr>
            <a:lvl6pPr marL="2514600" indent="-228600" algn="l" rtl="0" eaLnBrk="1" fontAlgn="base" hangingPunct="1">
              <a:spcBef>
                <a:spcPct val="20000"/>
              </a:spcBef>
              <a:spcAft>
                <a:spcPct val="0"/>
              </a:spcAft>
              <a:buChar char="»"/>
              <a:defRPr sz="1200">
                <a:solidFill>
                  <a:schemeClr val="bg1"/>
                </a:solidFill>
                <a:latin typeface="+mn-lt"/>
              </a:defRPr>
            </a:lvl6pPr>
            <a:lvl7pPr marL="2971800" indent="-228600" algn="l" rtl="0" eaLnBrk="1" fontAlgn="base" hangingPunct="1">
              <a:spcBef>
                <a:spcPct val="20000"/>
              </a:spcBef>
              <a:spcAft>
                <a:spcPct val="0"/>
              </a:spcAft>
              <a:buChar char="»"/>
              <a:defRPr sz="1200">
                <a:solidFill>
                  <a:schemeClr val="bg1"/>
                </a:solidFill>
                <a:latin typeface="+mn-lt"/>
              </a:defRPr>
            </a:lvl7pPr>
            <a:lvl8pPr marL="3429000" indent="-228600" algn="l" rtl="0" eaLnBrk="1" fontAlgn="base" hangingPunct="1">
              <a:spcBef>
                <a:spcPct val="20000"/>
              </a:spcBef>
              <a:spcAft>
                <a:spcPct val="0"/>
              </a:spcAft>
              <a:buChar char="»"/>
              <a:defRPr sz="1200">
                <a:solidFill>
                  <a:schemeClr val="bg1"/>
                </a:solidFill>
                <a:latin typeface="+mn-lt"/>
              </a:defRPr>
            </a:lvl8pPr>
            <a:lvl9pPr marL="3886200" indent="-228600" algn="l" rtl="0" eaLnBrk="1" fontAlgn="base" hangingPunct="1">
              <a:spcBef>
                <a:spcPct val="20000"/>
              </a:spcBef>
              <a:spcAft>
                <a:spcPct val="0"/>
              </a:spcAft>
              <a:buChar char="»"/>
              <a:defRPr sz="1200">
                <a:solidFill>
                  <a:schemeClr val="bg1"/>
                </a:solidFill>
                <a:latin typeface="+mn-lt"/>
              </a:defRPr>
            </a:lvl9pPr>
          </a:lstStyle>
          <a:p>
            <a:pPr marL="0" indent="0" algn="just" eaLnBrk="1" hangingPunct="1">
              <a:spcBef>
                <a:spcPts val="0"/>
              </a:spcBef>
              <a:buFontTx/>
              <a:buNone/>
              <a:defRPr/>
            </a:pPr>
            <a:endParaRPr lang="en-ZA" sz="2600" dirty="0">
              <a:solidFill>
                <a:schemeClr val="tx1"/>
              </a:solidFill>
            </a:endParaRPr>
          </a:p>
          <a:p>
            <a:pPr marL="0" indent="0" algn="just" eaLnBrk="1" hangingPunct="1">
              <a:spcBef>
                <a:spcPts val="0"/>
              </a:spcBef>
              <a:buFontTx/>
              <a:buNone/>
              <a:defRPr/>
            </a:pPr>
            <a:r>
              <a:rPr lang="en-ZA" sz="2600" dirty="0">
                <a:solidFill>
                  <a:schemeClr val="tx1"/>
                </a:solidFill>
                <a:latin typeface="+mj-lt"/>
              </a:rPr>
              <a:t>In your view. What is your brain dominance? Are you left-brained or right-brained dominant? Motivate. </a:t>
            </a:r>
          </a:p>
          <a:p>
            <a:pPr marL="0" indent="0" algn="just" eaLnBrk="1" hangingPunct="1">
              <a:spcBef>
                <a:spcPts val="0"/>
              </a:spcBef>
              <a:buFontTx/>
              <a:buNone/>
              <a:defRPr/>
            </a:pPr>
            <a:endParaRPr lang="en-US" sz="2600" dirty="0">
              <a:solidFill>
                <a:schemeClr val="tx1"/>
              </a:solidFill>
              <a:latin typeface="+mj-lt"/>
            </a:endParaRPr>
          </a:p>
          <a:p>
            <a:pPr marL="0" indent="0" algn="just" eaLnBrk="1" hangingPunct="1">
              <a:spcBef>
                <a:spcPts val="0"/>
              </a:spcBef>
              <a:buFontTx/>
              <a:buNone/>
              <a:defRPr/>
            </a:pPr>
            <a:r>
              <a:rPr lang="en-US" sz="2600" b="1" dirty="0">
                <a:solidFill>
                  <a:schemeClr val="tx1"/>
                </a:solidFill>
                <a:latin typeface="+mj-lt"/>
              </a:rPr>
              <a:t>Please submit this exercise. </a:t>
            </a:r>
            <a:endParaRPr lang="en-ZA" sz="2600" b="1" dirty="0">
              <a:solidFill>
                <a:schemeClr val="tx1"/>
              </a:solidFill>
              <a:latin typeface="+mj-lt"/>
            </a:endParaRPr>
          </a:p>
          <a:p>
            <a:pPr>
              <a:buFontTx/>
              <a:buNone/>
              <a:defRPr/>
            </a:pPr>
            <a:endParaRPr lang="en-ZA" dirty="0">
              <a:solidFill>
                <a:schemeClr val="tx1"/>
              </a:solidFill>
            </a:endParaRPr>
          </a:p>
          <a:p>
            <a:pPr>
              <a:buFontTx/>
              <a:buNone/>
              <a:defRPr/>
            </a:pPr>
            <a:endParaRPr lang="en-ZA" dirty="0"/>
          </a:p>
          <a:p>
            <a:pPr algn="just">
              <a:buFontTx/>
              <a:buNone/>
              <a:defRPr/>
            </a:pPr>
            <a:endParaRPr lang="en-US" dirty="0">
              <a:solidFill>
                <a:schemeClr val="accent3"/>
              </a:solidFill>
            </a:endParaRPr>
          </a:p>
          <a:p>
            <a:pPr>
              <a:buFontTx/>
              <a:buNone/>
              <a:defRPr/>
            </a:pPr>
            <a:endParaRPr lang="en-US" sz="2400" dirty="0">
              <a:solidFill>
                <a:schemeClr val="accent3"/>
              </a:solidFill>
            </a:endParaRPr>
          </a:p>
          <a:p>
            <a:pPr>
              <a:buFontTx/>
              <a:buNone/>
              <a:defRPr/>
            </a:pPr>
            <a:endParaRPr lang="en-GB" sz="2400" dirty="0">
              <a:solidFill>
                <a:schemeClr val="accent3"/>
              </a:solidFill>
            </a:endParaRPr>
          </a:p>
          <a:p>
            <a:pPr>
              <a:buFontTx/>
              <a:buNone/>
              <a:defRPr/>
            </a:pPr>
            <a:endParaRPr lang="en-GB" sz="2400" b="1" dirty="0">
              <a:solidFill>
                <a:srgbClr val="FFFF00"/>
              </a:solidFill>
            </a:endParaRPr>
          </a:p>
        </p:txBody>
      </p:sp>
      <p:sp>
        <p:nvSpPr>
          <p:cNvPr id="22531" name="Rectangle 2"/>
          <p:cNvSpPr txBox="1">
            <a:spLocks noChangeArrowheads="1"/>
          </p:cNvSpPr>
          <p:nvPr/>
        </p:nvSpPr>
        <p:spPr bwMode="auto">
          <a:xfrm>
            <a:off x="179388" y="228600"/>
            <a:ext cx="8785225" cy="536575"/>
          </a:xfrm>
          <a:prstGeom prst="rect">
            <a:avLst/>
          </a:prstGeom>
          <a:solidFill>
            <a:schemeClr val="accent6">
              <a:lumMod val="75000"/>
            </a:schemeClr>
          </a:solid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3200" b="1" dirty="0">
                <a:solidFill>
                  <a:schemeClr val="bg1"/>
                </a:solidFill>
              </a:rPr>
              <a:t>INDIVIDUAL CLASS EXERCISE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1" y="3284984"/>
            <a:ext cx="4785289" cy="357301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3279458"/>
            <a:ext cx="4234829" cy="3578542"/>
          </a:xfrm>
          <a:prstGeom prst="rect">
            <a:avLst/>
          </a:prstGeom>
        </p:spPr>
      </p:pic>
    </p:spTree>
    <p:extLst>
      <p:ext uri="{BB962C8B-B14F-4D97-AF65-F5344CB8AC3E}">
        <p14:creationId xmlns:p14="http://schemas.microsoft.com/office/powerpoint/2010/main" val="27059607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5816" y="5241394"/>
            <a:ext cx="3607270" cy="707886"/>
          </a:xfrm>
          <a:prstGeom prst="rect">
            <a:avLst/>
          </a:prstGeom>
          <a:noFill/>
        </p:spPr>
        <p:txBody>
          <a:bodyPr wrap="none" anchor="ctr">
            <a:spAutoFit/>
          </a:bodyPr>
          <a:lstStyle/>
          <a:p>
            <a:pPr eaLnBrk="1" hangingPunct="1">
              <a:defRPr/>
            </a:pPr>
            <a:r>
              <a:rPr lang="en-US" sz="4000" b="1" dirty="0">
                <a:effectLst>
                  <a:outerShdw blurRad="38100" dist="38100" dir="2700000" algn="tl">
                    <a:srgbClr val="000000">
                      <a:alpha val="43137"/>
                    </a:srgbClr>
                  </a:outerShdw>
                </a:effectLst>
                <a:latin typeface="Arial Black" pitchFamily="34" charset="0"/>
              </a:rPr>
              <a:t>Thank you!!!</a:t>
            </a:r>
            <a:endParaRPr lang="en-ZA" sz="4000" b="1" dirty="0">
              <a:effectLst>
                <a:outerShdw blurRad="38100" dist="38100" dir="2700000" algn="tl">
                  <a:srgbClr val="000000">
                    <a:alpha val="43137"/>
                  </a:srgbClr>
                </a:outerShdw>
              </a:effectLst>
              <a:latin typeface="Arial Black"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38208"/>
            <a:ext cx="6804248" cy="5103186"/>
          </a:xfrm>
          <a:prstGeom prst="rect">
            <a:avLst/>
          </a:prstGeom>
        </p:spPr>
      </p:pic>
    </p:spTree>
    <p:extLst>
      <p:ext uri="{BB962C8B-B14F-4D97-AF65-F5344CB8AC3E}">
        <p14:creationId xmlns:p14="http://schemas.microsoft.com/office/powerpoint/2010/main" val="421250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tim81551_ex0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2747733"/>
      </p:ext>
    </p:extLst>
  </p:cSld>
  <p:clrMapOvr>
    <a:masterClrMapping/>
  </p:clrMapOvr>
  <p:transition>
    <p:push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ChangeArrowheads="1"/>
          </p:cNvSpPr>
          <p:nvPr/>
        </p:nvSpPr>
        <p:spPr bwMode="auto">
          <a:xfrm>
            <a:off x="323602" y="188566"/>
            <a:ext cx="8424862" cy="792162"/>
          </a:xfrm>
          <a:prstGeom prst="rect">
            <a:avLst/>
          </a:prstGeom>
          <a:solidFill>
            <a:schemeClr val="accent6">
              <a:lumMod val="75000"/>
            </a:schemeClr>
          </a:solidFill>
          <a:ln>
            <a:noFill/>
          </a:ln>
        </p:spPr>
        <p:txBody>
          <a:bodyPr anchor="ctr"/>
          <a:lstStyle/>
          <a:p>
            <a:pPr algn="ctr" eaLnBrk="1" hangingPunct="1"/>
            <a:r>
              <a:rPr lang="en-ZA" altLang="en-US" sz="3200" b="1" dirty="0">
                <a:solidFill>
                  <a:schemeClr val="bg1"/>
                </a:solidFill>
              </a:rPr>
              <a:t>ENTREPRENEURIAL  ATTRIBUTES</a:t>
            </a:r>
            <a:endParaRPr lang="en-GB" altLang="en-US" sz="3200" b="1" dirty="0">
              <a:solidFill>
                <a:schemeClr val="bg1"/>
              </a:solidFill>
            </a:endParaRPr>
          </a:p>
        </p:txBody>
      </p:sp>
      <p:pic>
        <p:nvPicPr>
          <p:cNvPr id="52227" name="Picture 5" descr="table 3,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052513"/>
            <a:ext cx="8785225"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693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table 3,2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052513"/>
            <a:ext cx="8569325"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5"/>
          <p:cNvSpPr>
            <a:spLocks noChangeArrowheads="1"/>
          </p:cNvSpPr>
          <p:nvPr/>
        </p:nvSpPr>
        <p:spPr bwMode="auto">
          <a:xfrm>
            <a:off x="179388" y="188566"/>
            <a:ext cx="8713787" cy="792162"/>
          </a:xfrm>
          <a:prstGeom prst="rect">
            <a:avLst/>
          </a:prstGeom>
          <a:solidFill>
            <a:schemeClr val="accent6">
              <a:lumMod val="75000"/>
            </a:schemeClr>
          </a:solidFill>
          <a:ln>
            <a:noFill/>
          </a:ln>
        </p:spPr>
        <p:txBody>
          <a:bodyPr anchor="ctr"/>
          <a:lstStyle/>
          <a:p>
            <a:pPr algn="ctr" eaLnBrk="1" hangingPunct="1"/>
            <a:r>
              <a:rPr lang="en-ZA" altLang="en-US" sz="3200" b="1" dirty="0">
                <a:solidFill>
                  <a:schemeClr val="bg1"/>
                </a:solidFill>
              </a:rPr>
              <a:t>ENTREPRENEURIAL  ATTRIBUTES</a:t>
            </a:r>
            <a:endParaRPr lang="en-GB" altLang="en-US" sz="3200" b="1" dirty="0">
              <a:solidFill>
                <a:schemeClr val="bg1"/>
              </a:solidFill>
            </a:endParaRPr>
          </a:p>
        </p:txBody>
      </p:sp>
    </p:spTree>
    <p:extLst>
      <p:ext uri="{BB962C8B-B14F-4D97-AF65-F5344CB8AC3E}">
        <p14:creationId xmlns:p14="http://schemas.microsoft.com/office/powerpoint/2010/main" val="3647702604"/>
      </p:ext>
    </p:extLst>
  </p:cSld>
  <p:clrMapOvr>
    <a:masterClrMapping/>
  </p:clrMapOvr>
</p:sld>
</file>

<file path=ppt/theme/theme1.xml><?xml version="1.0" encoding="utf-8"?>
<a:theme xmlns:a="http://schemas.openxmlformats.org/drawingml/2006/main" name="NWU_S_of_Business_and_Governance_0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stitutional02_e.potx [Read-Only]" id="{8C6FCA51-5C9C-420B-A0E8-4C01E2BC1B93}" vid="{47032864-B721-4F8D-A93B-4F6FDD1DE4A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NWU_S_of_Business_and_Governance_01</Template>
  <TotalTime>4619</TotalTime>
  <Words>5017</Words>
  <Application>Microsoft Office PowerPoint</Application>
  <PresentationFormat>On-screen Show (4:3)</PresentationFormat>
  <Paragraphs>413</Paragraphs>
  <Slides>61</Slides>
  <Notes>8</Notes>
  <HiddenSlides>3</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Arial Black</vt:lpstr>
      <vt:lpstr>Arial Unicode MS</vt:lpstr>
      <vt:lpstr>Calibri</vt:lpstr>
      <vt:lpstr>Monotype Sorts</vt:lpstr>
      <vt:lpstr>Wingdings</vt:lpstr>
      <vt:lpstr>NWU_S_of_Business_and_Governance_01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MYTHS ABOUT ENTREPRENEURS/ENTREPRENEURSHIP</vt:lpstr>
      <vt:lpstr>MYTHS ABOUT ENTREPRENEURS/ENTREPRENEURSHIP</vt:lpstr>
      <vt:lpstr>PowerPoint Presentation</vt:lpstr>
      <vt:lpstr>WHAT IS AN ENTREPRENEURIAL MINDSET</vt:lpstr>
      <vt:lpstr>CHARACTERISTICS OF AN ENTREPRENEURIAL MINDSET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BRAIN DOMINANCE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North-West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TITLE COMES HERE Day Month Year</dc:title>
  <dc:creator>Mara Boneschans</dc:creator>
  <cp:lastModifiedBy>MARA BONESCHANS</cp:lastModifiedBy>
  <cp:revision>184</cp:revision>
  <cp:lastPrinted>2016-07-30T07:49:25Z</cp:lastPrinted>
  <dcterms:created xsi:type="dcterms:W3CDTF">2016-01-21T09:54:00Z</dcterms:created>
  <dcterms:modified xsi:type="dcterms:W3CDTF">2021-09-15T10:04:54Z</dcterms:modified>
</cp:coreProperties>
</file>