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495" r:id="rId2"/>
    <p:sldId id="461" r:id="rId3"/>
    <p:sldId id="496" r:id="rId4"/>
    <p:sldId id="617" r:id="rId5"/>
    <p:sldId id="597" r:id="rId6"/>
    <p:sldId id="598" r:id="rId7"/>
    <p:sldId id="599" r:id="rId8"/>
    <p:sldId id="600" r:id="rId9"/>
    <p:sldId id="601" r:id="rId10"/>
    <p:sldId id="602" r:id="rId11"/>
    <p:sldId id="603" r:id="rId12"/>
    <p:sldId id="604" r:id="rId13"/>
    <p:sldId id="605" r:id="rId14"/>
    <p:sldId id="606" r:id="rId15"/>
    <p:sldId id="607" r:id="rId16"/>
    <p:sldId id="608" r:id="rId17"/>
    <p:sldId id="609" r:id="rId18"/>
    <p:sldId id="610" r:id="rId19"/>
    <p:sldId id="611" r:id="rId20"/>
    <p:sldId id="612" r:id="rId21"/>
    <p:sldId id="613" r:id="rId22"/>
    <p:sldId id="614" r:id="rId23"/>
    <p:sldId id="615" r:id="rId24"/>
    <p:sldId id="616" r:id="rId25"/>
    <p:sldId id="618" r:id="rId26"/>
  </p:sldIdLst>
  <p:sldSz cx="9144000" cy="6858000" type="screen4x3"/>
  <p:notesSz cx="6797675" cy="9926638"/>
  <p:defaultTextStyle>
    <a:defPPr>
      <a:defRPr lang="en-Z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E8FF"/>
    <a:srgbClr val="E7F3FF"/>
    <a:srgbClr val="C5E2FF"/>
    <a:srgbClr val="99CCFF"/>
    <a:srgbClr val="3399FF"/>
    <a:srgbClr val="716F6E"/>
    <a:srgbClr val="86112B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421" autoAdjust="0"/>
  </p:normalViewPr>
  <p:slideViewPr>
    <p:cSldViewPr>
      <p:cViewPr varScale="1">
        <p:scale>
          <a:sx n="97" d="100"/>
          <a:sy n="97" d="100"/>
        </p:scale>
        <p:origin x="83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3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629A8D-8228-4EB4-82E2-E301EFCECC76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782B0FFC-401B-40B3-ADF0-2A1F7E47398B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ZA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Introduction to Entrepreneurship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8E60629-3D1B-43C2-BE09-8416D0491EA7}" type="parTrans" cxnId="{1E859A6C-A407-49AB-9484-984985E90EE4}">
      <dgm:prSet/>
      <dgm:spPr/>
      <dgm:t>
        <a:bodyPr/>
        <a:lstStyle/>
        <a:p>
          <a:endParaRPr lang="en-ZA"/>
        </a:p>
      </dgm:t>
    </dgm:pt>
    <dgm:pt modelId="{4D691357-4564-4FEA-B4EA-4D9FDE60C1A7}" type="sibTrans" cxnId="{1E859A6C-A407-49AB-9484-984985E90EE4}">
      <dgm:prSet/>
      <dgm:spPr>
        <a:solidFill>
          <a:schemeClr val="accent1"/>
        </a:solidFill>
      </dgm:spPr>
      <dgm:t>
        <a:bodyPr/>
        <a:lstStyle/>
        <a:p>
          <a:endParaRPr lang="en-ZA" sz="18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851424B-DAD0-4810-B246-83FF46484ECD}">
      <dgm:prSet phldrT="[Text]" custT="1"/>
      <dgm:spPr>
        <a:solidFill>
          <a:schemeClr val="accent5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en-ZA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Entrepreneurial mind and fit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D768FBE-03BC-4712-8EC0-6CB16674337A}" type="parTrans" cxnId="{BF0D60FC-F18C-40F1-8A90-0DD641167663}">
      <dgm:prSet/>
      <dgm:spPr/>
      <dgm:t>
        <a:bodyPr/>
        <a:lstStyle/>
        <a:p>
          <a:endParaRPr lang="en-ZA"/>
        </a:p>
      </dgm:t>
    </dgm:pt>
    <dgm:pt modelId="{4689CB11-DC54-44DC-9D98-2CF9F7478F21}" type="sibTrans" cxnId="{BF0D60FC-F18C-40F1-8A90-0DD641167663}">
      <dgm:prSet/>
      <dgm:spPr/>
      <dgm:t>
        <a:bodyPr/>
        <a:lstStyle/>
        <a:p>
          <a:endParaRPr lang="en-ZA"/>
        </a:p>
      </dgm:t>
    </dgm:pt>
    <dgm:pt modelId="{4DDE82C2-72D3-49FD-B3E9-78808C67A0E3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ZA" sz="1800" b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Idea generation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A7850D3-23A8-4B26-B616-43ABEBB7DBD6}" type="parTrans" cxnId="{1B599E83-D6ED-4AD0-A468-E70A87FC47AC}">
      <dgm:prSet/>
      <dgm:spPr/>
      <dgm:t>
        <a:bodyPr/>
        <a:lstStyle/>
        <a:p>
          <a:endParaRPr lang="en-ZA"/>
        </a:p>
      </dgm:t>
    </dgm:pt>
    <dgm:pt modelId="{96C6060B-A8D2-4735-8A13-1492A50363E2}" type="sibTrans" cxnId="{1B599E83-D6ED-4AD0-A468-E70A87FC47AC}">
      <dgm:prSet/>
      <dgm:spPr/>
      <dgm:t>
        <a:bodyPr/>
        <a:lstStyle/>
        <a:p>
          <a:endParaRPr lang="en-ZA"/>
        </a:p>
      </dgm:t>
    </dgm:pt>
    <dgm:pt modelId="{277FDF84-2622-4A9C-A34F-23C2D63134FB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Design thinking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3F46AC8-BBF9-4D0C-89DA-0B3D5260D453}" type="parTrans" cxnId="{0CC039CD-A568-4EF4-A11D-BA8EEA7561C6}">
      <dgm:prSet/>
      <dgm:spPr/>
      <dgm:t>
        <a:bodyPr/>
        <a:lstStyle/>
        <a:p>
          <a:endParaRPr lang="en-ZA"/>
        </a:p>
      </dgm:t>
    </dgm:pt>
    <dgm:pt modelId="{40BB7A66-A1A5-4DE8-A20D-A8578B8DE1A7}" type="sibTrans" cxnId="{0CC039CD-A568-4EF4-A11D-BA8EEA7561C6}">
      <dgm:prSet/>
      <dgm:spPr/>
      <dgm:t>
        <a:bodyPr/>
        <a:lstStyle/>
        <a:p>
          <a:endParaRPr lang="en-ZA"/>
        </a:p>
      </dgm:t>
    </dgm:pt>
    <dgm:pt modelId="{2B3BAB06-9A3A-41C3-85B7-8C8E132E6044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ZA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Rocket pitch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D8FEE40-4F83-40FE-9238-F82A692ADE98}" type="parTrans" cxnId="{C3B21493-6917-4BF2-8394-F7600C5BA1AA}">
      <dgm:prSet/>
      <dgm:spPr/>
      <dgm:t>
        <a:bodyPr/>
        <a:lstStyle/>
        <a:p>
          <a:endParaRPr lang="en-ZA"/>
        </a:p>
      </dgm:t>
    </dgm:pt>
    <dgm:pt modelId="{2D59B3C8-3643-494D-A0D5-77589C81F9C1}" type="sibTrans" cxnId="{C3B21493-6917-4BF2-8394-F7600C5BA1AA}">
      <dgm:prSet/>
      <dgm:spPr/>
      <dgm:t>
        <a:bodyPr/>
        <a:lstStyle/>
        <a:p>
          <a:endParaRPr lang="en-ZA"/>
        </a:p>
      </dgm:t>
    </dgm:pt>
    <dgm:pt modelId="{48EC7067-1BAC-4575-A486-226961C9B5AB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ZA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Entrepreneurial process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C4B2A84-ADF0-4DD9-B5E3-FDCDE79E2B2B}" type="parTrans" cxnId="{73E0AD3F-5AE7-48EE-8C9C-DE36066E77FC}">
      <dgm:prSet/>
      <dgm:spPr/>
      <dgm:t>
        <a:bodyPr/>
        <a:lstStyle/>
        <a:p>
          <a:endParaRPr lang="en-ZA"/>
        </a:p>
      </dgm:t>
    </dgm:pt>
    <dgm:pt modelId="{E59B87F3-82DD-44BF-BC92-83E806DE8A61}" type="sibTrans" cxnId="{73E0AD3F-5AE7-48EE-8C9C-DE36066E77FC}">
      <dgm:prSet/>
      <dgm:spPr/>
      <dgm:t>
        <a:bodyPr/>
        <a:lstStyle/>
        <a:p>
          <a:endParaRPr lang="en-ZA"/>
        </a:p>
      </dgm:t>
    </dgm:pt>
    <dgm:pt modelId="{59F96FCB-8DCF-41C2-84FA-A36C30936C00}">
      <dgm:prSet phldrT="[Text]" custT="1"/>
      <dgm:spPr>
        <a:solidFill>
          <a:schemeClr val="accent6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en-ZA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Feasibility &amp; planning</a:t>
          </a:r>
          <a:endParaRPr lang="en-ZA" sz="18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45A33AEF-D831-43D8-B1E5-E88ED6212DC3}" type="parTrans" cxnId="{6205E2B4-B0BC-4FC1-9328-97F0F0D14BBF}">
      <dgm:prSet/>
      <dgm:spPr/>
      <dgm:t>
        <a:bodyPr/>
        <a:lstStyle/>
        <a:p>
          <a:endParaRPr lang="en-ZA"/>
        </a:p>
      </dgm:t>
    </dgm:pt>
    <dgm:pt modelId="{D821F38B-134E-4C6B-8FA9-5289AA24ADD7}" type="sibTrans" cxnId="{6205E2B4-B0BC-4FC1-9328-97F0F0D14BBF}">
      <dgm:prSet/>
      <dgm:spPr/>
      <dgm:t>
        <a:bodyPr/>
        <a:lstStyle/>
        <a:p>
          <a:endParaRPr lang="en-ZA"/>
        </a:p>
      </dgm:t>
    </dgm:pt>
    <dgm:pt modelId="{6A96B669-3722-4024-8BE3-BDB3D8CE3385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ZA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Managing the business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A0188D3-E27C-490B-9465-231E14A4070F}" type="parTrans" cxnId="{30AC51A3-5C6A-4BE4-89E8-A3413B61C329}">
      <dgm:prSet/>
      <dgm:spPr/>
      <dgm:t>
        <a:bodyPr/>
        <a:lstStyle/>
        <a:p>
          <a:endParaRPr lang="en-ZA"/>
        </a:p>
      </dgm:t>
    </dgm:pt>
    <dgm:pt modelId="{48E77420-3F0B-42E2-A824-02BC0C2D3025}" type="sibTrans" cxnId="{30AC51A3-5C6A-4BE4-89E8-A3413B61C329}">
      <dgm:prSet/>
      <dgm:spPr/>
      <dgm:t>
        <a:bodyPr/>
        <a:lstStyle/>
        <a:p>
          <a:endParaRPr lang="en-ZA"/>
        </a:p>
      </dgm:t>
    </dgm:pt>
    <dgm:pt modelId="{0D3DB2B5-68A4-4028-B6C7-3B03A1564287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ZA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South African business environment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8CFE8D5-6DF3-409E-994B-CF7C053081C9}" type="parTrans" cxnId="{E466D808-1DE0-433F-81BC-6887C0F5385D}">
      <dgm:prSet/>
      <dgm:spPr/>
      <dgm:t>
        <a:bodyPr/>
        <a:lstStyle/>
        <a:p>
          <a:endParaRPr lang="en-ZA"/>
        </a:p>
      </dgm:t>
    </dgm:pt>
    <dgm:pt modelId="{6D1E1E9C-4F92-444F-B54B-2F34CF19CB93}" type="sibTrans" cxnId="{E466D808-1DE0-433F-81BC-6887C0F5385D}">
      <dgm:prSet/>
      <dgm:spPr/>
      <dgm:t>
        <a:bodyPr/>
        <a:lstStyle/>
        <a:p>
          <a:endParaRPr lang="en-ZA"/>
        </a:p>
      </dgm:t>
    </dgm:pt>
    <dgm:pt modelId="{0AE2A343-5A96-4F70-BC41-3142B16AFE97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ZA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Corporate entrepreneurs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7B4C200-31CE-46B6-8716-4375620C46B1}" type="parTrans" cxnId="{8FBE1413-9E70-458B-841A-F88D1FC7B79C}">
      <dgm:prSet/>
      <dgm:spPr/>
      <dgm:t>
        <a:bodyPr/>
        <a:lstStyle/>
        <a:p>
          <a:endParaRPr lang="en-ZA"/>
        </a:p>
      </dgm:t>
    </dgm:pt>
    <dgm:pt modelId="{5DD14D23-EAAE-415B-8682-3EB9FB5F51BA}" type="sibTrans" cxnId="{8FBE1413-9E70-458B-841A-F88D1FC7B79C}">
      <dgm:prSet/>
      <dgm:spPr/>
      <dgm:t>
        <a:bodyPr/>
        <a:lstStyle/>
        <a:p>
          <a:endParaRPr lang="en-ZA"/>
        </a:p>
      </dgm:t>
    </dgm:pt>
    <dgm:pt modelId="{1C3E06A8-4FE5-4D2E-BB2F-44E2D6CD3D23}" type="pres">
      <dgm:prSet presAssocID="{7A629A8D-8228-4EB4-82E2-E301EFCECC7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C1174C91-D321-424D-BA77-B2CFD05BB905}" type="pres">
      <dgm:prSet presAssocID="{7A629A8D-8228-4EB4-82E2-E301EFCECC76}" presName="cycle" presStyleCnt="0"/>
      <dgm:spPr/>
    </dgm:pt>
    <dgm:pt modelId="{19C730FF-DB80-4469-8C54-ECE3CA1B38FB}" type="pres">
      <dgm:prSet presAssocID="{782B0FFC-401B-40B3-ADF0-2A1F7E47398B}" presName="nodeFirstNode" presStyleLbl="node1" presStyleIdx="0" presStyleCnt="10" custScaleX="13393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D16567C-BF54-4D67-BFD7-D7A6BC4CFDF9}" type="pres">
      <dgm:prSet presAssocID="{4D691357-4564-4FEA-B4EA-4D9FDE60C1A7}" presName="sibTransFirstNode" presStyleLbl="bgShp" presStyleIdx="0" presStyleCnt="1"/>
      <dgm:spPr/>
      <dgm:t>
        <a:bodyPr/>
        <a:lstStyle/>
        <a:p>
          <a:endParaRPr lang="en-ZA"/>
        </a:p>
      </dgm:t>
    </dgm:pt>
    <dgm:pt modelId="{829E3F31-1568-4493-9F66-0DA8F155ABE0}" type="pres">
      <dgm:prSet presAssocID="{2851424B-DAD0-4810-B246-83FF46484ECD}" presName="nodeFollowingNodes" presStyleLbl="node1" presStyleIdx="1" presStyleCnt="10" custScaleX="124654" custRadScaleRad="105866" custRadScaleInc="3755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E1D5F75-0433-46E0-A309-61A992FBFCE5}" type="pres">
      <dgm:prSet presAssocID="{4DDE82C2-72D3-49FD-B3E9-78808C67A0E3}" presName="nodeFollowingNodes" presStyleLbl="node1" presStyleIdx="2" presStyleCnt="10" custScaleX="124656" custRadScaleRad="99438" custRadScaleInc="1050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13E9D58-9C26-45A3-ABCE-91C7D679D0A0}" type="pres">
      <dgm:prSet presAssocID="{277FDF84-2622-4A9C-A34F-23C2D63134FB}" presName="nodeFollowingNodes" presStyleLbl="node1" presStyleIdx="3" presStyleCnt="10" custRadScaleRad="100688" custRadScaleInc="-789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5735224-DD7C-48C1-941A-B8F337D831EB}" type="pres">
      <dgm:prSet presAssocID="{2B3BAB06-9A3A-41C3-85B7-8C8E132E6044}" presName="nodeFollowingNodes" presStyleLbl="node1" presStyleIdx="4" presStyleCnt="10" custRadScaleRad="105877" custRadScaleInc="-2495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B0CA882-EF57-4420-8B6E-860A3711E783}" type="pres">
      <dgm:prSet presAssocID="{48EC7067-1BAC-4575-A486-226961C9B5AB}" presName="nodeFollowingNodes" presStyleLbl="node1" presStyleIdx="5" presStyleCnt="10" custScaleX="124059" custRadScaleRad="99413" custRadScaleInc="1024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770B34D-0E8D-4786-9745-64AAA5E1089B}" type="pres">
      <dgm:prSet presAssocID="{59F96FCB-8DCF-41C2-84FA-A36C30936C00}" presName="nodeFollowingNodes" presStyleLbl="node1" presStyleIdx="6" presStyleCnt="10" custRadScaleRad="104517" custRadScaleInc="4106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70D3B70-6380-41B2-83BB-91189FB37F18}" type="pres">
      <dgm:prSet presAssocID="{6A96B669-3722-4024-8BE3-BDB3D8CE3385}" presName="nodeFollowingNodes" presStyleLbl="node1" presStyleIdx="7" presStyleCnt="10" custScaleX="116444" custRadScaleRad="101889" custRadScaleInc="1816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5C252C8-F768-4D3F-A239-D1A9B7E34612}" type="pres">
      <dgm:prSet presAssocID="{0D3DB2B5-68A4-4028-B6C7-3B03A1564287}" presName="nodeFollowingNodes" presStyleLbl="node1" presStyleIdx="8" presStyleCnt="10" custScaleX="119301" custRadScaleRad="104672" custRadScaleInc="-1064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2770B7E-28B8-4D68-A765-2A2613F69A22}" type="pres">
      <dgm:prSet presAssocID="{0AE2A343-5A96-4F70-BC41-3142B16AFE97}" presName="nodeFollowingNodes" presStyleLbl="node1" presStyleIdx="9" presStyleCnt="10" custScaleX="121891" custRadScaleRad="103780" custRadScaleInc="-3342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BF0D60FC-F18C-40F1-8A90-0DD641167663}" srcId="{7A629A8D-8228-4EB4-82E2-E301EFCECC76}" destId="{2851424B-DAD0-4810-B246-83FF46484ECD}" srcOrd="1" destOrd="0" parTransId="{0D768FBE-03BC-4712-8EC0-6CB16674337A}" sibTransId="{4689CB11-DC54-44DC-9D98-2CF9F7478F21}"/>
    <dgm:cxn modelId="{30AC51A3-5C6A-4BE4-89E8-A3413B61C329}" srcId="{7A629A8D-8228-4EB4-82E2-E301EFCECC76}" destId="{6A96B669-3722-4024-8BE3-BDB3D8CE3385}" srcOrd="7" destOrd="0" parTransId="{EA0188D3-E27C-490B-9465-231E14A4070F}" sibTransId="{48E77420-3F0B-42E2-A824-02BC0C2D3025}"/>
    <dgm:cxn modelId="{1406224F-1916-4739-8686-7FEEC3A2A709}" type="presOf" srcId="{4DDE82C2-72D3-49FD-B3E9-78808C67A0E3}" destId="{AE1D5F75-0433-46E0-A309-61A992FBFCE5}" srcOrd="0" destOrd="0" presId="urn:microsoft.com/office/officeart/2005/8/layout/cycle3"/>
    <dgm:cxn modelId="{1E859A6C-A407-49AB-9484-984985E90EE4}" srcId="{7A629A8D-8228-4EB4-82E2-E301EFCECC76}" destId="{782B0FFC-401B-40B3-ADF0-2A1F7E47398B}" srcOrd="0" destOrd="0" parTransId="{18E60629-3D1B-43C2-BE09-8416D0491EA7}" sibTransId="{4D691357-4564-4FEA-B4EA-4D9FDE60C1A7}"/>
    <dgm:cxn modelId="{04F4C5BC-831E-45E6-8F32-1EEAA0A57E31}" type="presOf" srcId="{7A629A8D-8228-4EB4-82E2-E301EFCECC76}" destId="{1C3E06A8-4FE5-4D2E-BB2F-44E2D6CD3D23}" srcOrd="0" destOrd="0" presId="urn:microsoft.com/office/officeart/2005/8/layout/cycle3"/>
    <dgm:cxn modelId="{E466D808-1DE0-433F-81BC-6887C0F5385D}" srcId="{7A629A8D-8228-4EB4-82E2-E301EFCECC76}" destId="{0D3DB2B5-68A4-4028-B6C7-3B03A1564287}" srcOrd="8" destOrd="0" parTransId="{68CFE8D5-6DF3-409E-994B-CF7C053081C9}" sibTransId="{6D1E1E9C-4F92-444F-B54B-2F34CF19CB93}"/>
    <dgm:cxn modelId="{86CA2F18-1662-439B-B430-D2FAE1728300}" type="presOf" srcId="{2851424B-DAD0-4810-B246-83FF46484ECD}" destId="{829E3F31-1568-4493-9F66-0DA8F155ABE0}" srcOrd="0" destOrd="0" presId="urn:microsoft.com/office/officeart/2005/8/layout/cycle3"/>
    <dgm:cxn modelId="{D2F3FD97-CC06-420E-9A6E-B3278B5E1ACE}" type="presOf" srcId="{48EC7067-1BAC-4575-A486-226961C9B5AB}" destId="{7B0CA882-EF57-4420-8B6E-860A3711E783}" srcOrd="0" destOrd="0" presId="urn:microsoft.com/office/officeart/2005/8/layout/cycle3"/>
    <dgm:cxn modelId="{8065ADD1-447A-4636-845D-170CDB43A992}" type="presOf" srcId="{6A96B669-3722-4024-8BE3-BDB3D8CE3385}" destId="{E70D3B70-6380-41B2-83BB-91189FB37F18}" srcOrd="0" destOrd="0" presId="urn:microsoft.com/office/officeart/2005/8/layout/cycle3"/>
    <dgm:cxn modelId="{EC6221A3-DC75-40D5-B9CC-4BE690F1A0B2}" type="presOf" srcId="{2B3BAB06-9A3A-41C3-85B7-8C8E132E6044}" destId="{55735224-DD7C-48C1-941A-B8F337D831EB}" srcOrd="0" destOrd="0" presId="urn:microsoft.com/office/officeart/2005/8/layout/cycle3"/>
    <dgm:cxn modelId="{8FBE1413-9E70-458B-841A-F88D1FC7B79C}" srcId="{7A629A8D-8228-4EB4-82E2-E301EFCECC76}" destId="{0AE2A343-5A96-4F70-BC41-3142B16AFE97}" srcOrd="9" destOrd="0" parTransId="{77B4C200-31CE-46B6-8716-4375620C46B1}" sibTransId="{5DD14D23-EAAE-415B-8682-3EB9FB5F51BA}"/>
    <dgm:cxn modelId="{8B7CC75F-5267-47DD-B690-9E4E06D711E1}" type="presOf" srcId="{4D691357-4564-4FEA-B4EA-4D9FDE60C1A7}" destId="{AD16567C-BF54-4D67-BFD7-D7A6BC4CFDF9}" srcOrd="0" destOrd="0" presId="urn:microsoft.com/office/officeart/2005/8/layout/cycle3"/>
    <dgm:cxn modelId="{0B50BEB0-1796-4245-AEF6-5AA9EB73D090}" type="presOf" srcId="{782B0FFC-401B-40B3-ADF0-2A1F7E47398B}" destId="{19C730FF-DB80-4469-8C54-ECE3CA1B38FB}" srcOrd="0" destOrd="0" presId="urn:microsoft.com/office/officeart/2005/8/layout/cycle3"/>
    <dgm:cxn modelId="{8B7F97F8-68F9-4FC2-B524-FC34A554F1E6}" type="presOf" srcId="{277FDF84-2622-4A9C-A34F-23C2D63134FB}" destId="{413E9D58-9C26-45A3-ABCE-91C7D679D0A0}" srcOrd="0" destOrd="0" presId="urn:microsoft.com/office/officeart/2005/8/layout/cycle3"/>
    <dgm:cxn modelId="{0CC039CD-A568-4EF4-A11D-BA8EEA7561C6}" srcId="{7A629A8D-8228-4EB4-82E2-E301EFCECC76}" destId="{277FDF84-2622-4A9C-A34F-23C2D63134FB}" srcOrd="3" destOrd="0" parTransId="{73F46AC8-BBF9-4D0C-89DA-0B3D5260D453}" sibTransId="{40BB7A66-A1A5-4DE8-A20D-A8578B8DE1A7}"/>
    <dgm:cxn modelId="{411BC2E6-CA6E-494C-91C8-53035E498EB3}" type="presOf" srcId="{59F96FCB-8DCF-41C2-84FA-A36C30936C00}" destId="{A770B34D-0E8D-4786-9745-64AAA5E1089B}" srcOrd="0" destOrd="0" presId="urn:microsoft.com/office/officeart/2005/8/layout/cycle3"/>
    <dgm:cxn modelId="{C3B21493-6917-4BF2-8394-F7600C5BA1AA}" srcId="{7A629A8D-8228-4EB4-82E2-E301EFCECC76}" destId="{2B3BAB06-9A3A-41C3-85B7-8C8E132E6044}" srcOrd="4" destOrd="0" parTransId="{7D8FEE40-4F83-40FE-9238-F82A692ADE98}" sibTransId="{2D59B3C8-3643-494D-A0D5-77589C81F9C1}"/>
    <dgm:cxn modelId="{C1F9DA49-4741-41BE-ACB7-CA799EF6E1CD}" type="presOf" srcId="{0D3DB2B5-68A4-4028-B6C7-3B03A1564287}" destId="{B5C252C8-F768-4D3F-A239-D1A9B7E34612}" srcOrd="0" destOrd="0" presId="urn:microsoft.com/office/officeart/2005/8/layout/cycle3"/>
    <dgm:cxn modelId="{73E0AD3F-5AE7-48EE-8C9C-DE36066E77FC}" srcId="{7A629A8D-8228-4EB4-82E2-E301EFCECC76}" destId="{48EC7067-1BAC-4575-A486-226961C9B5AB}" srcOrd="5" destOrd="0" parTransId="{8C4B2A84-ADF0-4DD9-B5E3-FDCDE79E2B2B}" sibTransId="{E59B87F3-82DD-44BF-BC92-83E806DE8A61}"/>
    <dgm:cxn modelId="{6205E2B4-B0BC-4FC1-9328-97F0F0D14BBF}" srcId="{7A629A8D-8228-4EB4-82E2-E301EFCECC76}" destId="{59F96FCB-8DCF-41C2-84FA-A36C30936C00}" srcOrd="6" destOrd="0" parTransId="{45A33AEF-D831-43D8-B1E5-E88ED6212DC3}" sibTransId="{D821F38B-134E-4C6B-8FA9-5289AA24ADD7}"/>
    <dgm:cxn modelId="{1B599E83-D6ED-4AD0-A468-E70A87FC47AC}" srcId="{7A629A8D-8228-4EB4-82E2-E301EFCECC76}" destId="{4DDE82C2-72D3-49FD-B3E9-78808C67A0E3}" srcOrd="2" destOrd="0" parTransId="{8A7850D3-23A8-4B26-B616-43ABEBB7DBD6}" sibTransId="{96C6060B-A8D2-4735-8A13-1492A50363E2}"/>
    <dgm:cxn modelId="{5C0DA3EB-EA22-4E83-9BBC-D6F74C26CFC2}" type="presOf" srcId="{0AE2A343-5A96-4F70-BC41-3142B16AFE97}" destId="{72770B7E-28B8-4D68-A765-2A2613F69A22}" srcOrd="0" destOrd="0" presId="urn:microsoft.com/office/officeart/2005/8/layout/cycle3"/>
    <dgm:cxn modelId="{B2EA9423-0FB2-414A-A70A-734F050BEB8E}" type="presParOf" srcId="{1C3E06A8-4FE5-4D2E-BB2F-44E2D6CD3D23}" destId="{C1174C91-D321-424D-BA77-B2CFD05BB905}" srcOrd="0" destOrd="0" presId="urn:microsoft.com/office/officeart/2005/8/layout/cycle3"/>
    <dgm:cxn modelId="{621B4908-4251-46CB-843D-C58797922D4C}" type="presParOf" srcId="{C1174C91-D321-424D-BA77-B2CFD05BB905}" destId="{19C730FF-DB80-4469-8C54-ECE3CA1B38FB}" srcOrd="0" destOrd="0" presId="urn:microsoft.com/office/officeart/2005/8/layout/cycle3"/>
    <dgm:cxn modelId="{35979D9A-9FD0-4F77-9E47-B53547BF750C}" type="presParOf" srcId="{C1174C91-D321-424D-BA77-B2CFD05BB905}" destId="{AD16567C-BF54-4D67-BFD7-D7A6BC4CFDF9}" srcOrd="1" destOrd="0" presId="urn:microsoft.com/office/officeart/2005/8/layout/cycle3"/>
    <dgm:cxn modelId="{5DD8CCFA-8526-47F3-AC58-A3CC4C57C443}" type="presParOf" srcId="{C1174C91-D321-424D-BA77-B2CFD05BB905}" destId="{829E3F31-1568-4493-9F66-0DA8F155ABE0}" srcOrd="2" destOrd="0" presId="urn:microsoft.com/office/officeart/2005/8/layout/cycle3"/>
    <dgm:cxn modelId="{70D13D37-4A52-48B4-8579-55E08A5420D3}" type="presParOf" srcId="{C1174C91-D321-424D-BA77-B2CFD05BB905}" destId="{AE1D5F75-0433-46E0-A309-61A992FBFCE5}" srcOrd="3" destOrd="0" presId="urn:microsoft.com/office/officeart/2005/8/layout/cycle3"/>
    <dgm:cxn modelId="{CD371EEC-B081-47CD-95AB-8496F710647F}" type="presParOf" srcId="{C1174C91-D321-424D-BA77-B2CFD05BB905}" destId="{413E9D58-9C26-45A3-ABCE-91C7D679D0A0}" srcOrd="4" destOrd="0" presId="urn:microsoft.com/office/officeart/2005/8/layout/cycle3"/>
    <dgm:cxn modelId="{E7135391-1C7B-45B3-826E-704CB971EEC0}" type="presParOf" srcId="{C1174C91-D321-424D-BA77-B2CFD05BB905}" destId="{55735224-DD7C-48C1-941A-B8F337D831EB}" srcOrd="5" destOrd="0" presId="urn:microsoft.com/office/officeart/2005/8/layout/cycle3"/>
    <dgm:cxn modelId="{DD56002B-9B7E-43A7-BC31-E806C56F7F4F}" type="presParOf" srcId="{C1174C91-D321-424D-BA77-B2CFD05BB905}" destId="{7B0CA882-EF57-4420-8B6E-860A3711E783}" srcOrd="6" destOrd="0" presId="urn:microsoft.com/office/officeart/2005/8/layout/cycle3"/>
    <dgm:cxn modelId="{7D333FC8-131A-4D08-B674-1C64853D94A3}" type="presParOf" srcId="{C1174C91-D321-424D-BA77-B2CFD05BB905}" destId="{A770B34D-0E8D-4786-9745-64AAA5E1089B}" srcOrd="7" destOrd="0" presId="urn:microsoft.com/office/officeart/2005/8/layout/cycle3"/>
    <dgm:cxn modelId="{958209F6-97E0-499E-B01B-EE7253E58878}" type="presParOf" srcId="{C1174C91-D321-424D-BA77-B2CFD05BB905}" destId="{E70D3B70-6380-41B2-83BB-91189FB37F18}" srcOrd="8" destOrd="0" presId="urn:microsoft.com/office/officeart/2005/8/layout/cycle3"/>
    <dgm:cxn modelId="{B590F413-EF7D-4159-8C51-7D2FBCF47FF3}" type="presParOf" srcId="{C1174C91-D321-424D-BA77-B2CFD05BB905}" destId="{B5C252C8-F768-4D3F-A239-D1A9B7E34612}" srcOrd="9" destOrd="0" presId="urn:microsoft.com/office/officeart/2005/8/layout/cycle3"/>
    <dgm:cxn modelId="{9BF7D4DC-4BDA-4FFF-B471-B41E706A48BC}" type="presParOf" srcId="{C1174C91-D321-424D-BA77-B2CFD05BB905}" destId="{72770B7E-28B8-4D68-A765-2A2613F69A22}" srcOrd="1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6567C-BF54-4D67-BFD7-D7A6BC4CFDF9}">
      <dsp:nvSpPr>
        <dsp:cNvPr id="0" name=""/>
        <dsp:cNvSpPr/>
      </dsp:nvSpPr>
      <dsp:spPr>
        <a:xfrm>
          <a:off x="785043" y="-175881"/>
          <a:ext cx="6811782" cy="6811782"/>
        </a:xfrm>
        <a:prstGeom prst="circularArrow">
          <a:avLst>
            <a:gd name="adj1" fmla="val 5544"/>
            <a:gd name="adj2" fmla="val 330680"/>
            <a:gd name="adj3" fmla="val 14493441"/>
            <a:gd name="adj4" fmla="val 16963015"/>
            <a:gd name="adj5" fmla="val 5757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C730FF-DB80-4469-8C54-ECE3CA1B38FB}">
      <dsp:nvSpPr>
        <dsp:cNvPr id="0" name=""/>
        <dsp:cNvSpPr/>
      </dsp:nvSpPr>
      <dsp:spPr>
        <a:xfrm>
          <a:off x="3113797" y="5438"/>
          <a:ext cx="2154274" cy="804235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Introduction to Entrepreneurship</a:t>
          </a:r>
          <a:endParaRPr lang="en-ZA" sz="1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153057" y="44698"/>
        <a:ext cx="2075754" cy="725715"/>
      </dsp:txXfrm>
    </dsp:sp>
    <dsp:sp modelId="{829E3F31-1568-4493-9F66-0DA8F155ABE0}">
      <dsp:nvSpPr>
        <dsp:cNvPr id="0" name=""/>
        <dsp:cNvSpPr/>
      </dsp:nvSpPr>
      <dsp:spPr>
        <a:xfrm>
          <a:off x="5484100" y="864091"/>
          <a:ext cx="2005024" cy="804235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Entrepreneurial mind and fit</a:t>
          </a:r>
          <a:endParaRPr lang="en-ZA" sz="1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523360" y="903351"/>
        <a:ext cx="1926504" cy="725715"/>
      </dsp:txXfrm>
    </dsp:sp>
    <dsp:sp modelId="{AE1D5F75-0433-46E0-A309-61A992FBFCE5}">
      <dsp:nvSpPr>
        <dsp:cNvPr id="0" name=""/>
        <dsp:cNvSpPr/>
      </dsp:nvSpPr>
      <dsp:spPr>
        <a:xfrm>
          <a:off x="5984115" y="2184053"/>
          <a:ext cx="2005056" cy="804235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b="1" kern="120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Idea generation</a:t>
          </a:r>
          <a:endParaRPr lang="en-ZA" sz="1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023375" y="2223313"/>
        <a:ext cx="1926536" cy="725715"/>
      </dsp:txXfrm>
    </dsp:sp>
    <dsp:sp modelId="{413E9D58-9C26-45A3-ABCE-91C7D679D0A0}">
      <dsp:nvSpPr>
        <dsp:cNvPr id="0" name=""/>
        <dsp:cNvSpPr/>
      </dsp:nvSpPr>
      <dsp:spPr>
        <a:xfrm>
          <a:off x="6206244" y="3687808"/>
          <a:ext cx="1608471" cy="804235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Design thinking</a:t>
          </a:r>
          <a:endParaRPr lang="en-ZA" sz="1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245504" y="3727068"/>
        <a:ext cx="1529951" cy="725715"/>
      </dsp:txXfrm>
    </dsp:sp>
    <dsp:sp modelId="{55735224-DD7C-48C1-941A-B8F337D831EB}">
      <dsp:nvSpPr>
        <dsp:cNvPr id="0" name=""/>
        <dsp:cNvSpPr/>
      </dsp:nvSpPr>
      <dsp:spPr>
        <a:xfrm>
          <a:off x="5529556" y="5116383"/>
          <a:ext cx="1608471" cy="804235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Rocket pitch</a:t>
          </a:r>
          <a:endParaRPr lang="en-ZA" sz="1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568816" y="5155643"/>
        <a:ext cx="1529951" cy="725715"/>
      </dsp:txXfrm>
    </dsp:sp>
    <dsp:sp modelId="{7B0CA882-EF57-4420-8B6E-860A3711E783}">
      <dsp:nvSpPr>
        <dsp:cNvPr id="0" name=""/>
        <dsp:cNvSpPr/>
      </dsp:nvSpPr>
      <dsp:spPr>
        <a:xfrm>
          <a:off x="3024330" y="5793068"/>
          <a:ext cx="1995453" cy="804235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Entrepreneurial process</a:t>
          </a:r>
          <a:endParaRPr lang="en-ZA" sz="1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063590" y="5832328"/>
        <a:ext cx="1916933" cy="725715"/>
      </dsp:txXfrm>
    </dsp:sp>
    <dsp:sp modelId="{A770B34D-0E8D-4786-9745-64AAA5E1089B}">
      <dsp:nvSpPr>
        <dsp:cNvPr id="0" name=""/>
        <dsp:cNvSpPr/>
      </dsp:nvSpPr>
      <dsp:spPr>
        <a:xfrm>
          <a:off x="1080140" y="4884387"/>
          <a:ext cx="1608471" cy="804235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Feasibility &amp; planning</a:t>
          </a:r>
          <a:endParaRPr lang="en-ZA" sz="18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119400" y="4923647"/>
        <a:ext cx="1529951" cy="725715"/>
      </dsp:txXfrm>
    </dsp:sp>
    <dsp:sp modelId="{E70D3B70-6380-41B2-83BB-91189FB37F18}">
      <dsp:nvSpPr>
        <dsp:cNvPr id="0" name=""/>
        <dsp:cNvSpPr/>
      </dsp:nvSpPr>
      <dsp:spPr>
        <a:xfrm>
          <a:off x="360036" y="3528386"/>
          <a:ext cx="1872968" cy="804235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Managing the business</a:t>
          </a:r>
          <a:endParaRPr lang="en-ZA" sz="1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99296" y="3567646"/>
        <a:ext cx="1794448" cy="725715"/>
      </dsp:txXfrm>
    </dsp:sp>
    <dsp:sp modelId="{B5C252C8-F768-4D3F-A239-D1A9B7E34612}">
      <dsp:nvSpPr>
        <dsp:cNvPr id="0" name=""/>
        <dsp:cNvSpPr/>
      </dsp:nvSpPr>
      <dsp:spPr>
        <a:xfrm>
          <a:off x="288020" y="2148098"/>
          <a:ext cx="1918922" cy="804235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South African business environment</a:t>
          </a:r>
          <a:endParaRPr lang="en-ZA" sz="1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27280" y="2187358"/>
        <a:ext cx="1840402" cy="725715"/>
      </dsp:txXfrm>
    </dsp:sp>
    <dsp:sp modelId="{72770B7E-28B8-4D68-A765-2A2613F69A22}">
      <dsp:nvSpPr>
        <dsp:cNvPr id="0" name=""/>
        <dsp:cNvSpPr/>
      </dsp:nvSpPr>
      <dsp:spPr>
        <a:xfrm>
          <a:off x="1008081" y="851946"/>
          <a:ext cx="1960582" cy="804235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Corporate entrepreneurs</a:t>
          </a:r>
          <a:endParaRPr lang="en-ZA" sz="1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047341" y="891206"/>
        <a:ext cx="1882062" cy="7257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CFAE9-51E0-4D91-91B0-A2F76A34BBA0}" type="datetimeFigureOut">
              <a:rPr lang="en-ZA" smtClean="0"/>
              <a:t>2018/09/14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92A27-6B53-4D3C-8997-D523760C2B5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666715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noProof="0" smtClean="0"/>
              <a:t>Click to edit Master text styles</a:t>
            </a:r>
          </a:p>
          <a:p>
            <a:pPr lvl="1"/>
            <a:r>
              <a:rPr lang="en-ZA" noProof="0" smtClean="0"/>
              <a:t>Second level</a:t>
            </a:r>
          </a:p>
          <a:p>
            <a:pPr lvl="2"/>
            <a:r>
              <a:rPr lang="en-ZA" noProof="0" smtClean="0"/>
              <a:t>Third level</a:t>
            </a:r>
          </a:p>
          <a:p>
            <a:pPr lvl="3"/>
            <a:r>
              <a:rPr lang="en-ZA" noProof="0" smtClean="0"/>
              <a:t>Fourth level</a:t>
            </a:r>
          </a:p>
          <a:p>
            <a:pPr lvl="4"/>
            <a:r>
              <a:rPr lang="en-ZA" noProof="0" smtClean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93297C9-EC96-4D14-A666-5EDDA482F8C3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4888320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73242B9-F817-4497-8EBC-AF6B5CBCE882}" type="slidenum">
              <a:rPr lang="en-ZA" smtClean="0"/>
              <a:pPr eaLnBrk="1" hangingPunct="1"/>
              <a:t>3</a:t>
            </a:fld>
            <a:endParaRPr lang="en-ZA" smtClean="0"/>
          </a:p>
        </p:txBody>
      </p:sp>
    </p:spTree>
    <p:extLst>
      <p:ext uri="{BB962C8B-B14F-4D97-AF65-F5344CB8AC3E}">
        <p14:creationId xmlns:p14="http://schemas.microsoft.com/office/powerpoint/2010/main" val="1353921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1E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0000" y="1080000"/>
            <a:ext cx="5400000" cy="1079500"/>
          </a:xfrm>
        </p:spPr>
        <p:txBody>
          <a:bodyPr/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0000" y="2520000"/>
            <a:ext cx="6120000" cy="792162"/>
          </a:xfrm>
        </p:spPr>
        <p:txBody>
          <a:bodyPr/>
          <a:lstStyle>
            <a:lvl1pPr marL="0" indent="0" algn="r">
              <a:buFontTx/>
              <a:buNone/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6637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1E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67544" y="6237312"/>
            <a:ext cx="863600" cy="3238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AC0DC-B671-4C4E-80D0-514AC39672FD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  <p:pic>
        <p:nvPicPr>
          <p:cNvPr id="1026" name="Picture 2" descr="C:\Users\10193502\Desktop\log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021288"/>
            <a:ext cx="5400600" cy="64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927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725" y="1042988"/>
            <a:ext cx="4038600" cy="48942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5" y="1042988"/>
            <a:ext cx="4038600" cy="48942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AF893-AE80-4DF9-84F3-76A7EDF6FD9B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686903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CEB35-9413-4A8D-A985-D6EABF65A240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815058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1E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9D1D5-0FC3-41E1-9669-803252E16B1E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  <p:pic>
        <p:nvPicPr>
          <p:cNvPr id="3" name="Picture 2" descr="C:\Users\10193502\Desktop\log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021288"/>
            <a:ext cx="5400600" cy="64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769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44000"/>
            <a:ext cx="5111750" cy="48960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000" y="1044000"/>
            <a:ext cx="3008313" cy="489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762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E5086-93AF-4B3B-BDA5-763B26BFE937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610282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28000" y="1080000"/>
            <a:ext cx="5400000" cy="3960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Z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28000" y="5148000"/>
            <a:ext cx="5400000" cy="72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762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4059F-98C3-4D1F-9020-8BD0C88761CE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  <p:pic>
        <p:nvPicPr>
          <p:cNvPr id="7" name="Picture 2" descr="C:\Users\10193502\Desktop\log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021288"/>
            <a:ext cx="5400600" cy="64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339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229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ZA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1042988"/>
            <a:ext cx="8229600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ZA" altLang="en-US" smtClean="0"/>
          </a:p>
          <a:p>
            <a:pPr lvl="0"/>
            <a:r>
              <a:rPr lang="en-ZA" altLang="en-US" smtClean="0"/>
              <a:t>Click to edit Master text styles. </a:t>
            </a:r>
          </a:p>
          <a:p>
            <a:pPr lvl="1"/>
            <a:r>
              <a:rPr lang="en-ZA" altLang="en-US" smtClean="0"/>
              <a:t>Second level. Rest of the text</a:t>
            </a:r>
          </a:p>
          <a:p>
            <a:pPr lvl="2"/>
            <a:r>
              <a:rPr lang="en-ZA" altLang="en-US" smtClean="0"/>
              <a:t>Third level. Rest of the text</a:t>
            </a:r>
          </a:p>
          <a:p>
            <a:pPr lvl="3"/>
            <a:r>
              <a:rPr lang="en-ZA" altLang="en-US" smtClean="0"/>
              <a:t>Fourth level. Rest of the text</a:t>
            </a:r>
          </a:p>
          <a:p>
            <a:pPr lvl="4"/>
            <a:r>
              <a:rPr lang="en-ZA" altLang="en-US" smtClean="0"/>
              <a:t>Fifth level. Rest of the text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38613" y="6423025"/>
            <a:ext cx="86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rgbClr val="716F6E"/>
                </a:solidFill>
              </a:defRPr>
            </a:lvl1pPr>
          </a:lstStyle>
          <a:p>
            <a:pPr>
              <a:defRPr/>
            </a:pPr>
            <a:fld id="{26825A26-BB8F-4653-8558-673493898979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communiquepr.com/blog/wp-content/uploads/2015/05/Presentation1.jpg" TargetMode="Externa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/>
          <p:cNvSpPr>
            <a:spLocks noChangeArrowheads="1"/>
          </p:cNvSpPr>
          <p:nvPr/>
        </p:nvSpPr>
        <p:spPr bwMode="auto">
          <a:xfrm>
            <a:off x="353009" y="491505"/>
            <a:ext cx="8323447" cy="18573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anchor="ctr"/>
          <a:lstStyle/>
          <a:p>
            <a:endParaRPr lang="en-GB" altLang="en-US" sz="2800" b="1" dirty="0"/>
          </a:p>
          <a:p>
            <a:pPr algn="ctr"/>
            <a:r>
              <a:rPr lang="en-US" altLang="en-US" sz="4000" b="1" dirty="0">
                <a:solidFill>
                  <a:schemeClr val="bg1"/>
                </a:solidFill>
                <a:latin typeface="Arial Black" pitchFamily="34" charset="0"/>
              </a:rPr>
              <a:t>ENTREPRENEURSHIP </a:t>
            </a:r>
          </a:p>
          <a:p>
            <a:pPr algn="ctr"/>
            <a:r>
              <a:rPr lang="en-US" altLang="en-US" sz="4000" b="1" dirty="0" smtClean="0">
                <a:solidFill>
                  <a:schemeClr val="bg1"/>
                </a:solidFill>
                <a:latin typeface="Arial Black" pitchFamily="34" charset="0"/>
              </a:rPr>
              <a:t>MBAD 823</a:t>
            </a:r>
            <a:endParaRPr lang="en-US" altLang="en-US" sz="4000" b="1" dirty="0">
              <a:solidFill>
                <a:schemeClr val="bg1"/>
              </a:solidFill>
              <a:latin typeface="Arial Black" pitchFamily="34" charset="0"/>
            </a:endParaRPr>
          </a:p>
          <a:p>
            <a:endParaRPr lang="en-US" altLang="en-US" sz="3000" dirty="0">
              <a:latin typeface="Arial Black" pitchFamily="34" charset="0"/>
            </a:endParaRPr>
          </a:p>
        </p:txBody>
      </p:sp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179512" y="3213547"/>
            <a:ext cx="3888432" cy="244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endParaRPr lang="en-GB" altLang="en-US" sz="2400" b="1" dirty="0"/>
          </a:p>
          <a:p>
            <a:pPr algn="ctr">
              <a:defRPr/>
            </a:pPr>
            <a:r>
              <a:rPr lang="en-US" sz="3200" dirty="0" smtClean="0">
                <a:latin typeface="Arial Black" pitchFamily="34" charset="0"/>
                <a:cs typeface="Arial" pitchFamily="34" charset="0"/>
              </a:rPr>
              <a:t>Prof </a:t>
            </a:r>
            <a:r>
              <a:rPr lang="en-US" sz="3200" dirty="0" err="1" smtClean="0">
                <a:latin typeface="Arial Black" pitchFamily="34" charset="0"/>
                <a:cs typeface="Arial" pitchFamily="34" charset="0"/>
              </a:rPr>
              <a:t>Stéphan</a:t>
            </a:r>
            <a:r>
              <a:rPr lang="en-US" sz="3200" dirty="0" smtClean="0">
                <a:latin typeface="Arial Black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en-US" sz="3200" dirty="0" smtClean="0">
                <a:latin typeface="Arial Black" pitchFamily="34" charset="0"/>
                <a:cs typeface="Arial" pitchFamily="34" charset="0"/>
              </a:rPr>
              <a:t>van </a:t>
            </a:r>
            <a:r>
              <a:rPr lang="en-US" sz="3200" dirty="0">
                <a:latin typeface="Arial Black" pitchFamily="34" charset="0"/>
                <a:cs typeface="Arial" pitchFamily="34" charset="0"/>
              </a:rPr>
              <a:t>der </a:t>
            </a:r>
            <a:r>
              <a:rPr lang="en-US" sz="3200" dirty="0" err="1" smtClean="0">
                <a:latin typeface="Arial Black" pitchFamily="34" charset="0"/>
                <a:cs typeface="Arial" pitchFamily="34" charset="0"/>
              </a:rPr>
              <a:t>Merwe</a:t>
            </a:r>
            <a:endParaRPr lang="en-US" sz="3200" dirty="0" smtClean="0"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2400" dirty="0" smtClean="0"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2400" dirty="0"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2400" dirty="0" smtClean="0">
                <a:latin typeface="Arial Black" pitchFamily="34" charset="0"/>
                <a:cs typeface="Arial" pitchFamily="34" charset="0"/>
              </a:rPr>
              <a:t>Contact Session 5</a:t>
            </a:r>
          </a:p>
          <a:p>
            <a:pPr algn="ctr">
              <a:defRPr/>
            </a:pPr>
            <a:r>
              <a:rPr lang="en-US" sz="2400" smtClean="0">
                <a:latin typeface="Arial Black" pitchFamily="34" charset="0"/>
                <a:cs typeface="Arial" pitchFamily="34" charset="0"/>
              </a:rPr>
              <a:t>2018 </a:t>
            </a:r>
            <a:endParaRPr lang="en-US" sz="2400" dirty="0"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2400" b="1" dirty="0">
              <a:cs typeface="Arial" pitchFamily="34" charset="0"/>
            </a:endParaRPr>
          </a:p>
        </p:txBody>
      </p:sp>
      <p:pic>
        <p:nvPicPr>
          <p:cNvPr id="2050" name="Picture 2" descr="F:\Entrepreneurship\Kontaksessies_2016\Entrepreneur prentjies\shutterstock_848610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08920"/>
            <a:ext cx="4662875" cy="388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44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388" y="1722710"/>
            <a:ext cx="8640762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Although building a plan does not guarantee success, it </a:t>
            </a:r>
            <a:r>
              <a:rPr lang="en-US" sz="2600" i="1" dirty="0">
                <a:solidFill>
                  <a:schemeClr val="tx1"/>
                </a:solidFill>
              </a:rPr>
              <a:t>does</a:t>
            </a:r>
            <a:r>
              <a:rPr lang="en-US" sz="2600" dirty="0">
                <a:solidFill>
                  <a:schemeClr val="tx1"/>
                </a:solidFill>
              </a:rPr>
              <a:t> increase your chances of succeeding in </a:t>
            </a:r>
            <a:r>
              <a:rPr lang="en-US" sz="2600" dirty="0" smtClean="0">
                <a:solidFill>
                  <a:schemeClr val="tx1"/>
                </a:solidFill>
              </a:rPr>
              <a:t>business.</a:t>
            </a: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A plan is like a road map that serves as a guide on a journey through unfamiliar, harsh, and dangerous territory.  Don’t attempt the trip without a map!</a:t>
            </a:r>
          </a:p>
          <a:p>
            <a:pPr>
              <a:buFontTx/>
              <a:buNone/>
              <a:defRPr/>
            </a:pPr>
            <a:endParaRPr lang="en-ZA" dirty="0" smtClean="0"/>
          </a:p>
          <a:p>
            <a:pPr>
              <a:buFontTx/>
              <a:buNone/>
              <a:defRPr/>
            </a:pPr>
            <a:endParaRPr lang="en-ZA" dirty="0" smtClean="0"/>
          </a:p>
          <a:p>
            <a:pPr algn="just">
              <a:buFontTx/>
              <a:buNone/>
              <a:defRPr/>
            </a:pPr>
            <a:endParaRPr lang="en-US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13315" name="Rectangle 2"/>
          <p:cNvSpPr txBox="1">
            <a:spLocks noChangeArrowheads="1"/>
          </p:cNvSpPr>
          <p:nvPr/>
        </p:nvSpPr>
        <p:spPr bwMode="auto">
          <a:xfrm>
            <a:off x="179388" y="155699"/>
            <a:ext cx="8785225" cy="104105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bg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3200" b="1" dirty="0" smtClean="0">
                <a:latin typeface="Arial" charset="0"/>
                <a:cs typeface="Arial" charset="0"/>
              </a:rPr>
              <a:t>WHY TAKE THE TIME TO BUILD A BUSINESS PLAN?</a:t>
            </a:r>
            <a:endParaRPr lang="en-US" altLang="en-US" sz="3200" b="1" dirty="0" smtClean="0">
              <a:latin typeface="+mn-lt"/>
            </a:endParaRPr>
          </a:p>
        </p:txBody>
      </p:sp>
      <p:pic>
        <p:nvPicPr>
          <p:cNvPr id="17409" name="Picture 1" descr="C:\Users\10065458\Desktop\Plan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641726"/>
            <a:ext cx="1955626" cy="195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30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388" y="1435100"/>
            <a:ext cx="8640762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Typical plan is 25 to 50 pages </a:t>
            </a:r>
            <a:r>
              <a:rPr lang="en-US" sz="2600" dirty="0" smtClean="0">
                <a:solidFill>
                  <a:schemeClr val="tx1"/>
                </a:solidFill>
              </a:rPr>
              <a:t>long. </a:t>
            </a: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Like every business venture, every business plan is </a:t>
            </a:r>
            <a:r>
              <a:rPr lang="en-US" sz="2600" dirty="0" smtClean="0">
                <a:solidFill>
                  <a:schemeClr val="tx1"/>
                </a:solidFill>
              </a:rPr>
              <a:t>unique.</a:t>
            </a: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Use it to tell your company’s </a:t>
            </a:r>
            <a:r>
              <a:rPr lang="en-US" sz="2600" dirty="0" smtClean="0">
                <a:solidFill>
                  <a:schemeClr val="tx1"/>
                </a:solidFill>
              </a:rPr>
              <a:t>story.</a:t>
            </a:r>
            <a:endParaRPr lang="en-US" sz="2600" dirty="0">
              <a:solidFill>
                <a:schemeClr val="tx1"/>
              </a:solidFill>
            </a:endParaRPr>
          </a:p>
          <a:p>
            <a:pPr>
              <a:buFontTx/>
              <a:buNone/>
              <a:defRPr/>
            </a:pPr>
            <a:endParaRPr lang="en-ZA" dirty="0" smtClean="0"/>
          </a:p>
          <a:p>
            <a:pPr>
              <a:buFontTx/>
              <a:buNone/>
              <a:defRPr/>
            </a:pPr>
            <a:endParaRPr lang="en-ZA" dirty="0" smtClean="0"/>
          </a:p>
          <a:p>
            <a:pPr algn="just">
              <a:buFontTx/>
              <a:buNone/>
              <a:defRPr/>
            </a:pPr>
            <a:endParaRPr lang="en-US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13315" name="Rectangle 2"/>
          <p:cNvSpPr txBox="1">
            <a:spLocks noChangeArrowheads="1"/>
          </p:cNvSpPr>
          <p:nvPr/>
        </p:nvSpPr>
        <p:spPr bwMode="auto">
          <a:xfrm>
            <a:off x="179388" y="228600"/>
            <a:ext cx="8785225" cy="5365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bg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3200" b="1" dirty="0" smtClean="0">
                <a:latin typeface="Arial" charset="0"/>
                <a:cs typeface="Arial" charset="0"/>
              </a:rPr>
              <a:t>WRITING A BUSINESS PLAN?</a:t>
            </a:r>
            <a:endParaRPr lang="en-US" altLang="en-US" sz="3200" b="1" dirty="0" smtClean="0">
              <a:latin typeface="+mn-lt"/>
            </a:endParaRPr>
          </a:p>
        </p:txBody>
      </p:sp>
      <p:pic>
        <p:nvPicPr>
          <p:cNvPr id="4099" name="Picture 3" descr="C:\Users\10065458\Desktop\Plan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21" y="4437856"/>
            <a:ext cx="35337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63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388" y="1435100"/>
            <a:ext cx="8785225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marL="0" indent="0" algn="just" eaLnBrk="1" hangingPunct="1">
              <a:buNone/>
              <a:defRPr/>
            </a:pPr>
            <a:r>
              <a:rPr lang="en-US" sz="2600" dirty="0" smtClean="0">
                <a:solidFill>
                  <a:schemeClr val="tx1"/>
                </a:solidFill>
              </a:rPr>
              <a:t>Steps </a:t>
            </a:r>
            <a:r>
              <a:rPr lang="en-US" sz="2600" dirty="0">
                <a:solidFill>
                  <a:schemeClr val="tx1"/>
                </a:solidFill>
              </a:rPr>
              <a:t>outlining the process by which a business plan is </a:t>
            </a:r>
            <a:r>
              <a:rPr lang="en-US" sz="2600" dirty="0" smtClean="0">
                <a:solidFill>
                  <a:schemeClr val="tx1"/>
                </a:solidFill>
              </a:rPr>
              <a:t>written:</a:t>
            </a:r>
          </a:p>
          <a:p>
            <a:pPr marL="0" indent="0" algn="just" eaLnBrk="1" hangingPunct="1">
              <a:buNone/>
              <a:defRPr/>
            </a:pPr>
            <a:endParaRPr lang="en-US" sz="2600" dirty="0">
              <a:solidFill>
                <a:schemeClr val="tx1"/>
              </a:solidFill>
            </a:endParaRPr>
          </a:p>
          <a:p>
            <a:pPr lvl="1"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  <a:cs typeface="Arial" charset="0"/>
              </a:rPr>
              <a:t>Segmenting information</a:t>
            </a:r>
          </a:p>
          <a:p>
            <a:pPr lvl="1"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  <a:cs typeface="Arial" charset="0"/>
              </a:rPr>
              <a:t>Creating an overall schedule</a:t>
            </a:r>
          </a:p>
          <a:p>
            <a:pPr lvl="1"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  <a:cs typeface="Arial" charset="0"/>
              </a:rPr>
              <a:t>Creating an action calendar</a:t>
            </a:r>
          </a:p>
          <a:p>
            <a:pPr lvl="1"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  <a:cs typeface="Arial" charset="0"/>
              </a:rPr>
              <a:t>Doing the work and writing the plan</a:t>
            </a:r>
          </a:p>
          <a:p>
            <a:pPr>
              <a:buFontTx/>
              <a:buNone/>
              <a:defRPr/>
            </a:pPr>
            <a:endParaRPr lang="en-ZA" dirty="0" smtClean="0"/>
          </a:p>
          <a:p>
            <a:pPr>
              <a:buFontTx/>
              <a:buNone/>
              <a:defRPr/>
            </a:pPr>
            <a:endParaRPr lang="en-ZA" dirty="0" smtClean="0"/>
          </a:p>
          <a:p>
            <a:pPr algn="just">
              <a:buFontTx/>
              <a:buNone/>
              <a:defRPr/>
            </a:pPr>
            <a:endParaRPr lang="en-US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13315" name="Rectangle 2"/>
          <p:cNvSpPr txBox="1">
            <a:spLocks noChangeArrowheads="1"/>
          </p:cNvSpPr>
          <p:nvPr/>
        </p:nvSpPr>
        <p:spPr bwMode="auto">
          <a:xfrm>
            <a:off x="179388" y="228600"/>
            <a:ext cx="8785225" cy="5365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bg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3200" b="1" dirty="0" smtClean="0">
                <a:latin typeface="Arial" charset="0"/>
                <a:cs typeface="Arial" charset="0"/>
              </a:rPr>
              <a:t>PROCESS TO WRITE A BUSINESS PLAN</a:t>
            </a:r>
            <a:endParaRPr lang="en-US" altLang="en-US" sz="3200" b="1" dirty="0" smtClean="0">
              <a:latin typeface="+mn-lt"/>
            </a:endParaRPr>
          </a:p>
        </p:txBody>
      </p:sp>
      <p:pic>
        <p:nvPicPr>
          <p:cNvPr id="3074" name="Picture 2" descr="C:\Users\10065458\Desktop\Pla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97152"/>
            <a:ext cx="2520280" cy="189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50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388" y="1435100"/>
            <a:ext cx="8569325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</a:rPr>
              <a:t>Title page and table of contents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</a:rPr>
              <a:t>Executive summary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</a:rPr>
              <a:t>Mission statement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</a:rPr>
              <a:t>Company history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</a:rPr>
              <a:t>Business and industry profile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</a:rPr>
              <a:t>Business strategy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</a:rPr>
              <a:t>Description of products/services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</a:rPr>
              <a:t>Marketing strategy</a:t>
            </a:r>
          </a:p>
          <a:p>
            <a:pPr eaLnBrk="1" hangingPunct="1">
              <a:defRPr/>
            </a:pPr>
            <a:endParaRPr lang="en-US" sz="2400" dirty="0"/>
          </a:p>
          <a:p>
            <a:pPr>
              <a:buFontTx/>
              <a:buNone/>
              <a:defRPr/>
            </a:pPr>
            <a:endParaRPr lang="en-ZA" dirty="0" smtClean="0"/>
          </a:p>
          <a:p>
            <a:pPr>
              <a:buFontTx/>
              <a:buNone/>
              <a:defRPr/>
            </a:pPr>
            <a:endParaRPr lang="en-ZA" dirty="0" smtClean="0"/>
          </a:p>
          <a:p>
            <a:pPr algn="just">
              <a:buFontTx/>
              <a:buNone/>
              <a:defRPr/>
            </a:pPr>
            <a:endParaRPr lang="en-US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13315" name="Rectangle 2"/>
          <p:cNvSpPr txBox="1">
            <a:spLocks noChangeArrowheads="1"/>
          </p:cNvSpPr>
          <p:nvPr/>
        </p:nvSpPr>
        <p:spPr bwMode="auto">
          <a:xfrm>
            <a:off x="179388" y="228600"/>
            <a:ext cx="8785225" cy="5365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bg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3200" b="1" dirty="0" smtClean="0">
                <a:latin typeface="Arial" charset="0"/>
                <a:cs typeface="Arial" charset="0"/>
              </a:rPr>
              <a:t>KEY ELEMENTS OF A BUSINESS PLAN (1/2</a:t>
            </a:r>
            <a:r>
              <a:rPr lang="en-US" sz="3200" b="1" dirty="0" smtClean="0">
                <a:cs typeface="Arial" charset="0"/>
              </a:rPr>
              <a:t>)</a:t>
            </a:r>
            <a:endParaRPr lang="en-US" altLang="en-US" sz="3200" b="1" dirty="0" smtClean="0">
              <a:latin typeface="+mn-lt"/>
            </a:endParaRPr>
          </a:p>
        </p:txBody>
      </p:sp>
      <p:pic>
        <p:nvPicPr>
          <p:cNvPr id="5" name="Picture 2" descr="C:\Users\10065458\Desktop\Cont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081699"/>
            <a:ext cx="2952328" cy="221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2758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388" y="1268413"/>
            <a:ext cx="8424862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Prove that a market exists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n-US" sz="2600" dirty="0">
                <a:solidFill>
                  <a:schemeClr val="tx1"/>
                </a:solidFill>
                <a:cs typeface="Arial" charset="0"/>
              </a:rPr>
              <a:t>Show customer interest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n-US" sz="2600" dirty="0">
                <a:solidFill>
                  <a:schemeClr val="tx1"/>
                </a:solidFill>
                <a:cs typeface="Arial" charset="0"/>
              </a:rPr>
              <a:t>Document market claims with </a:t>
            </a:r>
            <a:r>
              <a:rPr lang="en-US" sz="2600" i="1" dirty="0">
                <a:solidFill>
                  <a:schemeClr val="tx1"/>
                </a:solidFill>
                <a:cs typeface="Arial" charset="0"/>
              </a:rPr>
              <a:t>research</a:t>
            </a:r>
            <a:endParaRPr lang="en-US" sz="2600" dirty="0">
              <a:solidFill>
                <a:schemeClr val="tx1"/>
              </a:solidFill>
              <a:cs typeface="Arial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Describe target customers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Advertising and promotion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Market size and trends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Location analysis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Pricing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Distribution</a:t>
            </a:r>
          </a:p>
          <a:p>
            <a:pPr>
              <a:buFontTx/>
              <a:buNone/>
              <a:defRPr/>
            </a:pPr>
            <a:endParaRPr lang="en-ZA" dirty="0" smtClean="0"/>
          </a:p>
          <a:p>
            <a:pPr>
              <a:buFontTx/>
              <a:buNone/>
              <a:defRPr/>
            </a:pPr>
            <a:endParaRPr lang="en-ZA" dirty="0" smtClean="0"/>
          </a:p>
          <a:p>
            <a:pPr algn="just">
              <a:buFontTx/>
              <a:buNone/>
              <a:defRPr/>
            </a:pPr>
            <a:endParaRPr lang="en-US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13315" name="Rectangle 2"/>
          <p:cNvSpPr txBox="1">
            <a:spLocks noChangeArrowheads="1"/>
          </p:cNvSpPr>
          <p:nvPr/>
        </p:nvSpPr>
        <p:spPr bwMode="auto">
          <a:xfrm>
            <a:off x="179388" y="228600"/>
            <a:ext cx="8785225" cy="5365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bg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3200" b="1" dirty="0" smtClean="0">
                <a:latin typeface="Arial" charset="0"/>
                <a:cs typeface="Arial" charset="0"/>
              </a:rPr>
              <a:t>MARKETING STRATEGY</a:t>
            </a:r>
            <a:endParaRPr lang="en-US" altLang="en-US" sz="3200" b="1" dirty="0" smtClean="0">
              <a:latin typeface="+mn-lt"/>
            </a:endParaRPr>
          </a:p>
        </p:txBody>
      </p:sp>
      <p:pic>
        <p:nvPicPr>
          <p:cNvPr id="6" name="Picture 2" descr="C:\Users\10065458\Desktop\Cont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068960"/>
            <a:ext cx="2952328" cy="221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68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23528" y="1506538"/>
            <a:ext cx="8280722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Competitor analysis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Owners’ and managers’ résumés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Plan of operation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Financial forecasts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Loan/investment proposal</a:t>
            </a:r>
          </a:p>
          <a:p>
            <a:pPr>
              <a:buFontTx/>
              <a:buNone/>
              <a:defRPr/>
            </a:pPr>
            <a:endParaRPr lang="en-ZA" dirty="0" smtClean="0"/>
          </a:p>
          <a:p>
            <a:pPr>
              <a:buFontTx/>
              <a:buNone/>
              <a:defRPr/>
            </a:pPr>
            <a:endParaRPr lang="en-ZA" dirty="0" smtClean="0"/>
          </a:p>
          <a:p>
            <a:pPr algn="just">
              <a:buFontTx/>
              <a:buNone/>
              <a:defRPr/>
            </a:pPr>
            <a:endParaRPr lang="en-US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13315" name="Rectangle 2"/>
          <p:cNvSpPr txBox="1">
            <a:spLocks noChangeArrowheads="1"/>
          </p:cNvSpPr>
          <p:nvPr/>
        </p:nvSpPr>
        <p:spPr bwMode="auto">
          <a:xfrm>
            <a:off x="179388" y="228600"/>
            <a:ext cx="8785225" cy="5365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bg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3200" b="1" dirty="0" smtClean="0">
                <a:latin typeface="Arial" charset="0"/>
                <a:cs typeface="Arial" charset="0"/>
              </a:rPr>
              <a:t>KEY ELEMENTS OF A BUSINESS PLAN (2/2)</a:t>
            </a:r>
            <a:endParaRPr lang="en-US" altLang="en-US" sz="3200" b="1" dirty="0" smtClean="0">
              <a:latin typeface="+mn-lt"/>
            </a:endParaRPr>
          </a:p>
        </p:txBody>
      </p:sp>
      <p:pic>
        <p:nvPicPr>
          <p:cNvPr id="6" name="Picture 2" descr="C:\Users\10065458\Desktop\Cont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71" y="4149080"/>
            <a:ext cx="2952328" cy="221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53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388" y="1362075"/>
            <a:ext cx="8678862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Projected financial statements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n-US" sz="2600" dirty="0">
                <a:solidFill>
                  <a:schemeClr val="tx1"/>
                </a:solidFill>
                <a:cs typeface="Arial" charset="0"/>
              </a:rPr>
              <a:t>Monthly for one year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n-US" sz="2600" dirty="0">
                <a:solidFill>
                  <a:schemeClr val="tx1"/>
                </a:solidFill>
                <a:cs typeface="Arial" charset="0"/>
              </a:rPr>
              <a:t>Quarterly for next two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Income statement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Balance sheet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Cash Flow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Capital expenditures</a:t>
            </a:r>
          </a:p>
          <a:p>
            <a:pPr algn="just">
              <a:buFontTx/>
              <a:buNone/>
              <a:defRPr/>
            </a:pPr>
            <a:endParaRPr lang="en-ZA" dirty="0" smtClean="0"/>
          </a:p>
          <a:p>
            <a:pPr algn="just">
              <a:buFontTx/>
              <a:buNone/>
              <a:defRPr/>
            </a:pPr>
            <a:endParaRPr lang="en-ZA" dirty="0" smtClean="0"/>
          </a:p>
          <a:p>
            <a:pPr algn="just">
              <a:buFontTx/>
              <a:buNone/>
              <a:defRPr/>
            </a:pPr>
            <a:endParaRPr lang="en-US" dirty="0" smtClean="0">
              <a:solidFill>
                <a:schemeClr val="accent3"/>
              </a:solidFill>
            </a:endParaRPr>
          </a:p>
          <a:p>
            <a:pPr algn="just"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 algn="just"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 algn="just"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18435" name="Rectangle 2"/>
          <p:cNvSpPr txBox="1">
            <a:spLocks noChangeArrowheads="1"/>
          </p:cNvSpPr>
          <p:nvPr/>
        </p:nvSpPr>
        <p:spPr bwMode="auto">
          <a:xfrm>
            <a:off x="179388" y="228600"/>
            <a:ext cx="8785225" cy="5365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</a:rPr>
              <a:t>FINANCIAL FORECASTS (1/2)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Users\10065458\Desktop\Financial-Forecast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792" y="2996952"/>
            <a:ext cx="4530080" cy="232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05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238" y="1484313"/>
            <a:ext cx="8499475" cy="4962525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z="2600" dirty="0" smtClean="0"/>
              <a:t>Three forecasts: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600" dirty="0" smtClean="0"/>
              <a:t>Pessimistic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600" dirty="0" smtClean="0"/>
              <a:t>Most Likely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600" dirty="0" smtClean="0"/>
              <a:t>Optimistic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600" dirty="0" smtClean="0"/>
              <a:t>Realistic!</a:t>
            </a:r>
          </a:p>
          <a:p>
            <a:pPr algn="just" eaLnBrk="1" hangingPunct="1">
              <a:buFont typeface="Wingdings" pitchFamily="2" charset="2"/>
              <a:buChar char="§"/>
            </a:pPr>
            <a:r>
              <a:rPr lang="en-US" sz="2600" dirty="0" smtClean="0"/>
              <a:t>Include assumptions on which forecasts are based</a:t>
            </a:r>
          </a:p>
          <a:p>
            <a:pPr eaLnBrk="1" hangingPunct="1">
              <a:buFontTx/>
              <a:buNone/>
            </a:pPr>
            <a:endParaRPr lang="en-US" sz="3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9388" y="228600"/>
            <a:ext cx="8785225" cy="5365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</a:rPr>
              <a:t>FINANCIAL FORECASTS </a:t>
            </a:r>
            <a:r>
              <a:rPr lang="en-US" sz="3200" b="1" dirty="0" smtClean="0">
                <a:solidFill>
                  <a:schemeClr val="bg1"/>
                </a:solidFill>
              </a:rPr>
              <a:t>(2/2</a:t>
            </a:r>
            <a:r>
              <a:rPr lang="en-US" sz="3200" b="1" dirty="0">
                <a:solidFill>
                  <a:schemeClr val="bg1"/>
                </a:solidFill>
              </a:rPr>
              <a:t>)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6146" name="Picture 2" descr="C:\Users\10065458\Desktop\Financial-Forecast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052736"/>
            <a:ext cx="5394051" cy="27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0065458\Desktop\Reporting_300x2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81128"/>
            <a:ext cx="2952452" cy="196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339914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950" y="1268413"/>
            <a:ext cx="8750300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Make sure  your plan has an attractive cover (first impressions are crucial</a:t>
            </a:r>
            <a:r>
              <a:rPr lang="en-US" sz="2600" dirty="0" smtClean="0">
                <a:solidFill>
                  <a:schemeClr val="tx1"/>
                </a:solidFill>
              </a:rPr>
              <a:t>).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en-US" sz="2600" dirty="0">
              <a:solidFill>
                <a:schemeClr val="tx1"/>
              </a:solidFill>
              <a:latin typeface="Monotype Sorts" charset="2"/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Rid your plan of all spelling and grammatical </a:t>
            </a:r>
            <a:r>
              <a:rPr lang="en-US" sz="2600" dirty="0" smtClean="0">
                <a:solidFill>
                  <a:schemeClr val="tx1"/>
                </a:solidFill>
              </a:rPr>
              <a:t>errors.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Make your plan visually </a:t>
            </a:r>
            <a:r>
              <a:rPr lang="en-US" sz="2600" dirty="0" smtClean="0">
                <a:solidFill>
                  <a:schemeClr val="tx1"/>
                </a:solidFill>
              </a:rPr>
              <a:t>appealing.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Include a table of contents to allow readers to navigate your plan </a:t>
            </a:r>
            <a:r>
              <a:rPr lang="en-US" sz="2600" dirty="0" smtClean="0">
                <a:solidFill>
                  <a:schemeClr val="tx1"/>
                </a:solidFill>
              </a:rPr>
              <a:t>easily.</a:t>
            </a:r>
            <a:endParaRPr lang="en-US" sz="2600" dirty="0">
              <a:solidFill>
                <a:schemeClr val="tx1"/>
              </a:solidFill>
            </a:endParaRPr>
          </a:p>
          <a:p>
            <a:pPr marL="266700" indent="-266700" algn="just">
              <a:defRPr/>
            </a:pPr>
            <a:endParaRPr lang="en-ZA" sz="2600" dirty="0" smtClean="0"/>
          </a:p>
          <a:p>
            <a:pPr marL="266700" indent="-266700" algn="just">
              <a:defRPr/>
            </a:pPr>
            <a:endParaRPr lang="en-ZA" sz="2600" dirty="0" smtClean="0"/>
          </a:p>
          <a:p>
            <a:pPr marL="266700" indent="-266700" algn="just">
              <a:defRPr/>
            </a:pPr>
            <a:endParaRPr lang="en-US" sz="26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20483" name="Rectangle 2"/>
          <p:cNvSpPr txBox="1">
            <a:spLocks noChangeArrowheads="1"/>
          </p:cNvSpPr>
          <p:nvPr/>
        </p:nvSpPr>
        <p:spPr bwMode="auto">
          <a:xfrm>
            <a:off x="0" y="228600"/>
            <a:ext cx="9144000" cy="5365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</a:rPr>
              <a:t>TIPS IN PREPARING A BUSINESS PLAN (1/2</a:t>
            </a:r>
            <a:r>
              <a:rPr lang="en-US" sz="3200" b="1" dirty="0" smtClean="0">
                <a:solidFill>
                  <a:schemeClr val="bg1"/>
                </a:solidFill>
              </a:rPr>
              <a:t>)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1" descr="C:\Users\10065458\Desktop\Presenta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517232"/>
            <a:ext cx="1584176" cy="119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30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950" y="1268413"/>
            <a:ext cx="8750300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Make it interesting</a:t>
            </a:r>
            <a:r>
              <a:rPr lang="en-US" sz="2600" dirty="0" smtClean="0">
                <a:solidFill>
                  <a:schemeClr val="tx1"/>
                </a:solidFill>
              </a:rPr>
              <a:t>!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Use spreadsheets to generate financial </a:t>
            </a:r>
            <a:r>
              <a:rPr lang="en-US" sz="2600" dirty="0" smtClean="0">
                <a:solidFill>
                  <a:schemeClr val="tx1"/>
                </a:solidFill>
              </a:rPr>
              <a:t>fore-casts.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i="1" dirty="0">
                <a:solidFill>
                  <a:schemeClr val="tx1"/>
                </a:solidFill>
              </a:rPr>
              <a:t>Always</a:t>
            </a:r>
            <a:r>
              <a:rPr lang="en-US" sz="2600" dirty="0">
                <a:solidFill>
                  <a:schemeClr val="tx1"/>
                </a:solidFill>
              </a:rPr>
              <a:t> include cash flow </a:t>
            </a:r>
            <a:r>
              <a:rPr lang="en-US" sz="2600" dirty="0" smtClean="0">
                <a:solidFill>
                  <a:schemeClr val="tx1"/>
                </a:solidFill>
              </a:rPr>
              <a:t>projections.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Keep your plan “crisp” – between 25 and 50 pages </a:t>
            </a:r>
            <a:r>
              <a:rPr lang="en-US" sz="2600" dirty="0" smtClean="0">
                <a:solidFill>
                  <a:schemeClr val="tx1"/>
                </a:solidFill>
              </a:rPr>
              <a:t>long.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Tell the truth – </a:t>
            </a:r>
            <a:r>
              <a:rPr lang="en-US" sz="2600" i="1" dirty="0" smtClean="0">
                <a:solidFill>
                  <a:schemeClr val="tx1"/>
                </a:solidFill>
              </a:rPr>
              <a:t>always</a:t>
            </a:r>
            <a:r>
              <a:rPr lang="en-US" sz="2600" dirty="0" smtClean="0">
                <a:solidFill>
                  <a:schemeClr val="tx1"/>
                </a:solidFill>
              </a:rPr>
              <a:t>. </a:t>
            </a:r>
            <a:endParaRPr lang="en-US" sz="2600" dirty="0">
              <a:solidFill>
                <a:schemeClr val="tx1"/>
              </a:solidFill>
            </a:endParaRPr>
          </a:p>
          <a:p>
            <a:pPr marL="266700" indent="-266700" algn="just">
              <a:defRPr/>
            </a:pPr>
            <a:endParaRPr lang="en-ZA" sz="2600" dirty="0" smtClean="0"/>
          </a:p>
          <a:p>
            <a:pPr marL="266700" indent="-266700" algn="just">
              <a:defRPr/>
            </a:pPr>
            <a:endParaRPr lang="en-ZA" sz="2600" dirty="0" smtClean="0"/>
          </a:p>
          <a:p>
            <a:pPr marL="266700" indent="-266700" algn="just">
              <a:defRPr/>
            </a:pPr>
            <a:endParaRPr lang="en-US" sz="26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21507" name="Rectangle 2"/>
          <p:cNvSpPr txBox="1">
            <a:spLocks noChangeArrowheads="1"/>
          </p:cNvSpPr>
          <p:nvPr/>
        </p:nvSpPr>
        <p:spPr bwMode="auto">
          <a:xfrm>
            <a:off x="0" y="228600"/>
            <a:ext cx="9144000" cy="5365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</a:rPr>
              <a:t>TIPS IN PREPARING A BUSINESS PLAN (2/2</a:t>
            </a:r>
            <a:r>
              <a:rPr lang="en-US" sz="3200" b="1" dirty="0" smtClean="0">
                <a:solidFill>
                  <a:schemeClr val="bg1"/>
                </a:solidFill>
              </a:rPr>
              <a:t>)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1" descr="C:\Users\10065458\Desktop\Presenta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517232"/>
            <a:ext cx="1728192" cy="119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01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23528" y="260648"/>
            <a:ext cx="8424936" cy="61485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3400" b="1" dirty="0" smtClean="0">
                <a:solidFill>
                  <a:schemeClr val="bg1"/>
                </a:solidFill>
                <a:latin typeface="Arial Black" pitchFamily="34" charset="0"/>
              </a:rPr>
              <a:t>COMPILING THE BUSINESS PLAN</a:t>
            </a:r>
            <a:endParaRPr lang="en-US" altLang="en-US" sz="34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10065458\Desktop\Business-pl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86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950" y="1125538"/>
            <a:ext cx="8750300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400" i="1" dirty="0">
                <a:solidFill>
                  <a:schemeClr val="tx1"/>
                </a:solidFill>
              </a:rPr>
              <a:t>The Reality Test  - </a:t>
            </a:r>
            <a:r>
              <a:rPr lang="en-US" sz="2400" dirty="0">
                <a:solidFill>
                  <a:schemeClr val="tx1"/>
                </a:solidFill>
              </a:rPr>
              <a:t>proving that:</a:t>
            </a:r>
          </a:p>
          <a:p>
            <a:pPr lvl="1" algn="just" eaLnBrk="1" hangingPunct="1"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schemeClr val="tx1"/>
                </a:solidFill>
                <a:cs typeface="Arial" charset="0"/>
              </a:rPr>
              <a:t>A market really does exist for your product or service </a:t>
            </a:r>
          </a:p>
          <a:p>
            <a:pPr lvl="1" algn="just" eaLnBrk="1" hangingPunct="1"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schemeClr val="tx1"/>
                </a:solidFill>
                <a:cs typeface="Arial" charset="0"/>
              </a:rPr>
              <a:t>You can actually build or provide it for the cost estimates </a:t>
            </a:r>
            <a:r>
              <a:rPr lang="en-US" sz="2400" dirty="0" smtClean="0">
                <a:solidFill>
                  <a:schemeClr val="tx1"/>
                </a:solidFill>
                <a:cs typeface="Arial" charset="0"/>
              </a:rPr>
              <a:t>  in </a:t>
            </a:r>
            <a:r>
              <a:rPr lang="en-US" sz="2400" dirty="0">
                <a:solidFill>
                  <a:schemeClr val="tx1"/>
                </a:solidFill>
                <a:cs typeface="Arial" charset="0"/>
              </a:rPr>
              <a:t>the plan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400" i="1" dirty="0">
                <a:solidFill>
                  <a:schemeClr val="tx1"/>
                </a:solidFill>
              </a:rPr>
              <a:t>The Competitive Test </a:t>
            </a:r>
            <a:r>
              <a:rPr lang="en-US" sz="2400" dirty="0">
                <a:solidFill>
                  <a:schemeClr val="tx1"/>
                </a:solidFill>
              </a:rPr>
              <a:t>- evaluates: </a:t>
            </a:r>
          </a:p>
          <a:p>
            <a:pPr lvl="1" algn="just" eaLnBrk="1" hangingPunct="1"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schemeClr val="tx1"/>
                </a:solidFill>
                <a:cs typeface="Arial" charset="0"/>
              </a:rPr>
              <a:t>A company’s position relative to its competitors</a:t>
            </a:r>
          </a:p>
          <a:p>
            <a:pPr lvl="1" algn="just" eaLnBrk="1" hangingPunct="1"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schemeClr val="tx1"/>
                </a:solidFill>
                <a:cs typeface="Arial" charset="0"/>
              </a:rPr>
              <a:t>Management’s ability to create a company that will gain an edge over its rivals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400" i="1" dirty="0">
                <a:solidFill>
                  <a:schemeClr val="tx1"/>
                </a:solidFill>
              </a:rPr>
              <a:t>The Value Test </a:t>
            </a:r>
            <a:r>
              <a:rPr lang="en-US" sz="2400" dirty="0">
                <a:solidFill>
                  <a:schemeClr val="tx1"/>
                </a:solidFill>
              </a:rPr>
              <a:t>– proving that:</a:t>
            </a:r>
          </a:p>
          <a:p>
            <a:pPr lvl="1" indent="-290513" algn="just" eaLnBrk="1" hangingPunct="1"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schemeClr val="tx1"/>
                </a:solidFill>
                <a:cs typeface="Arial" charset="0"/>
              </a:rPr>
              <a:t>A venture offers investors or lenders an attractive </a:t>
            </a:r>
            <a:r>
              <a:rPr lang="en-US" sz="2400" dirty="0" smtClean="0">
                <a:solidFill>
                  <a:schemeClr val="tx1"/>
                </a:solidFill>
                <a:cs typeface="Arial" charset="0"/>
              </a:rPr>
              <a:t>rate</a:t>
            </a:r>
          </a:p>
          <a:p>
            <a:pPr marL="452437" lvl="1" indent="0" algn="just" eaLnBrk="1" hangingPunct="1">
              <a:buNone/>
              <a:defRPr/>
            </a:pPr>
            <a:r>
              <a:rPr lang="en-US" sz="2400" smtClean="0">
                <a:solidFill>
                  <a:schemeClr val="tx1"/>
                </a:solidFill>
                <a:cs typeface="Arial" charset="0"/>
              </a:rPr>
              <a:t>	of </a:t>
            </a:r>
            <a:r>
              <a:rPr lang="en-US" sz="2400" dirty="0">
                <a:solidFill>
                  <a:schemeClr val="tx1"/>
                </a:solidFill>
                <a:cs typeface="Arial" charset="0"/>
              </a:rPr>
              <a:t>return or a high probability of repayment</a:t>
            </a:r>
          </a:p>
          <a:p>
            <a:pPr marL="266700" indent="-266700" algn="just">
              <a:defRPr/>
            </a:pPr>
            <a:endParaRPr lang="en-ZA" sz="2600" dirty="0" smtClean="0"/>
          </a:p>
          <a:p>
            <a:pPr marL="266700" indent="-266700" algn="just">
              <a:defRPr/>
            </a:pPr>
            <a:endParaRPr lang="en-US" sz="26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22531" name="Rectangle 2"/>
          <p:cNvSpPr txBox="1">
            <a:spLocks noChangeArrowheads="1"/>
          </p:cNvSpPr>
          <p:nvPr/>
        </p:nvSpPr>
        <p:spPr bwMode="auto">
          <a:xfrm>
            <a:off x="179388" y="228600"/>
            <a:ext cx="8785225" cy="5365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solidFill>
                  <a:schemeClr val="bg1"/>
                </a:solidFill>
              </a:rPr>
              <a:t>YOUR PLAN MUST PASS THREE TESTS</a:t>
            </a:r>
            <a:endParaRPr lang="en-ZA" sz="3200" dirty="0">
              <a:solidFill>
                <a:schemeClr val="bg1"/>
              </a:solidFill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58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 txBox="1">
            <a:spLocks noChangeArrowheads="1"/>
          </p:cNvSpPr>
          <p:nvPr/>
        </p:nvSpPr>
        <p:spPr bwMode="auto">
          <a:xfrm>
            <a:off x="214313" y="1485900"/>
            <a:ext cx="85344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66700" indent="-266700">
              <a:defRPr sz="2000">
                <a:solidFill>
                  <a:schemeClr val="bg1"/>
                </a:solidFill>
                <a:latin typeface="Arial Unicode MS" pitchFamily="34" charset="-128"/>
              </a:defRPr>
            </a:lvl1pPr>
            <a:lvl2pPr>
              <a:defRPr>
                <a:solidFill>
                  <a:schemeClr val="bg1"/>
                </a:solidFill>
                <a:latin typeface="Arial Unicode MS" pitchFamily="34" charset="-128"/>
              </a:defRPr>
            </a:lvl2pPr>
            <a:lvl3pPr>
              <a:defRPr sz="1600">
                <a:solidFill>
                  <a:schemeClr val="bg1"/>
                </a:solidFill>
                <a:latin typeface="Arial Unicode MS" pitchFamily="34" charset="-128"/>
              </a:defRPr>
            </a:lvl3pPr>
            <a:lvl4pPr>
              <a:defRPr sz="1400">
                <a:solidFill>
                  <a:schemeClr val="bg1"/>
                </a:solidFill>
                <a:latin typeface="Arial Unicode MS" pitchFamily="34" charset="-128"/>
              </a:defRPr>
            </a:lvl4pPr>
            <a:lvl5pPr>
              <a:defRPr sz="1200">
                <a:solidFill>
                  <a:schemeClr val="bg1"/>
                </a:solidFill>
                <a:latin typeface="Arial Unicode MS" pitchFamily="34" charset="-128"/>
              </a:defRPr>
            </a:lvl5pPr>
            <a:lvl6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6pPr>
            <a:lvl7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7pPr>
            <a:lvl8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8pPr>
            <a:lvl9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9pPr>
          </a:lstStyle>
          <a:p>
            <a:pPr marL="354013" indent="-354013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cs typeface="Arial" charset="0"/>
              </a:rPr>
              <a:t>Prepare!</a:t>
            </a:r>
          </a:p>
          <a:p>
            <a:pPr marL="354013" indent="-354013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cs typeface="Arial" charset="0"/>
              </a:rPr>
              <a:t>Demonstrate enthusiasm, but don’t be 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overemotional.</a:t>
            </a:r>
            <a:endParaRPr lang="en-US" sz="2800" dirty="0">
              <a:solidFill>
                <a:schemeClr val="tx1"/>
              </a:solidFill>
              <a:cs typeface="Arial" charset="0"/>
            </a:endParaRPr>
          </a:p>
          <a:p>
            <a:pPr marL="354013" indent="-354013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cs typeface="Arial" charset="0"/>
              </a:rPr>
              <a:t>Start by communicating the dynamic opportunity your business idea 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offers.</a:t>
            </a:r>
            <a:endParaRPr lang="en-US" sz="2800" dirty="0">
              <a:solidFill>
                <a:schemeClr val="tx1"/>
              </a:solidFill>
              <a:cs typeface="Arial" charset="0"/>
            </a:endParaRPr>
          </a:p>
          <a:p>
            <a:pPr marL="354013" indent="-354013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cs typeface="Arial" charset="0"/>
              </a:rPr>
              <a:t>“Hook” investors quickly with an up-front explanation of the venture, its opportunities, and its benefits to 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them.</a:t>
            </a:r>
            <a:endParaRPr lang="en-US" sz="2800" dirty="0">
              <a:solidFill>
                <a:schemeClr val="tx1"/>
              </a:solidFill>
              <a:cs typeface="Arial" charset="0"/>
            </a:endParaRPr>
          </a:p>
          <a:p>
            <a:pPr eaLnBrk="0" hangingPunct="0">
              <a:lnSpc>
                <a:spcPct val="120000"/>
              </a:lnSpc>
              <a:spcBef>
                <a:spcPct val="20000"/>
              </a:spcBef>
              <a:buClr>
                <a:srgbClr val="FFCC00"/>
              </a:buClr>
              <a:buFont typeface="Wingdings" pitchFamily="2" charset="2"/>
              <a:buNone/>
              <a:defRPr/>
            </a:pPr>
            <a:endParaRPr lang="en-US" altLang="en-US" sz="2600" dirty="0" smtClean="0">
              <a:cs typeface="Arial" charset="0"/>
            </a:endParaRPr>
          </a:p>
        </p:txBody>
      </p:sp>
      <p:sp>
        <p:nvSpPr>
          <p:cNvPr id="23555" name="Rectangle 2"/>
          <p:cNvSpPr txBox="1">
            <a:spLocks noChangeArrowheads="1"/>
          </p:cNvSpPr>
          <p:nvPr/>
        </p:nvSpPr>
        <p:spPr bwMode="auto">
          <a:xfrm>
            <a:off x="214313" y="260350"/>
            <a:ext cx="8748712" cy="5043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3200" b="1" dirty="0">
                <a:solidFill>
                  <a:schemeClr val="bg1"/>
                </a:solidFill>
              </a:rPr>
              <a:t>PRESENTING THE PLAN (1/3</a:t>
            </a:r>
            <a:r>
              <a:rPr lang="en-US" sz="3200" b="1" dirty="0" smtClean="0">
                <a:solidFill>
                  <a:schemeClr val="bg1"/>
                </a:solidFill>
              </a:rPr>
              <a:t>)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4" name="Picture 2" descr="http://www.communiquepr.com/blog/wp-content/uploads/2015/05/Presentation1-300x199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3992"/>
            <a:ext cx="1895541" cy="12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91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 txBox="1">
            <a:spLocks noChangeArrowheads="1"/>
          </p:cNvSpPr>
          <p:nvPr/>
        </p:nvSpPr>
        <p:spPr bwMode="auto">
          <a:xfrm>
            <a:off x="214313" y="1341438"/>
            <a:ext cx="85344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66700" indent="-266700">
              <a:defRPr sz="2000">
                <a:solidFill>
                  <a:schemeClr val="bg1"/>
                </a:solidFill>
                <a:latin typeface="Arial Unicode MS" pitchFamily="34" charset="-128"/>
              </a:defRPr>
            </a:lvl1pPr>
            <a:lvl2pPr>
              <a:defRPr>
                <a:solidFill>
                  <a:schemeClr val="bg1"/>
                </a:solidFill>
                <a:latin typeface="Arial Unicode MS" pitchFamily="34" charset="-128"/>
              </a:defRPr>
            </a:lvl2pPr>
            <a:lvl3pPr>
              <a:defRPr sz="1600">
                <a:solidFill>
                  <a:schemeClr val="bg1"/>
                </a:solidFill>
                <a:latin typeface="Arial Unicode MS" pitchFamily="34" charset="-128"/>
              </a:defRPr>
            </a:lvl3pPr>
            <a:lvl4pPr>
              <a:defRPr sz="1400">
                <a:solidFill>
                  <a:schemeClr val="bg1"/>
                </a:solidFill>
                <a:latin typeface="Arial Unicode MS" pitchFamily="34" charset="-128"/>
              </a:defRPr>
            </a:lvl4pPr>
            <a:lvl5pPr>
              <a:defRPr sz="1200">
                <a:solidFill>
                  <a:schemeClr val="bg1"/>
                </a:solidFill>
                <a:latin typeface="Arial Unicode MS" pitchFamily="34" charset="-128"/>
              </a:defRPr>
            </a:lvl5pPr>
            <a:lvl6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6pPr>
            <a:lvl7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7pPr>
            <a:lvl8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8pPr>
            <a:lvl9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9pPr>
          </a:lstStyle>
          <a:p>
            <a:pPr marL="354013" indent="-354013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cs typeface="Arial" charset="0"/>
              </a:rPr>
              <a:t>Use visual aids</a:t>
            </a:r>
          </a:p>
          <a:p>
            <a:pPr marL="354013" indent="-354013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cs typeface="Arial" charset="0"/>
              </a:rPr>
              <a:t>Hit the highlights; focus on the details later</a:t>
            </a:r>
          </a:p>
          <a:p>
            <a:pPr marL="354013" indent="-354013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cs typeface="Arial" charset="0"/>
              </a:rPr>
              <a:t>Keep your presentation “crisp” – 2 or 3 major points  </a:t>
            </a:r>
          </a:p>
          <a:p>
            <a:pPr marL="354013" indent="-354013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cs typeface="Arial" charset="0"/>
              </a:rPr>
              <a:t>Avoid overloading your audience with technical terms</a:t>
            </a:r>
          </a:p>
          <a:p>
            <a:pPr marL="354013" indent="-354013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cs typeface="Arial" charset="0"/>
              </a:rPr>
              <a:t>Answer every lender or investor’s question: “What’s in it for me?”</a:t>
            </a:r>
          </a:p>
          <a:p>
            <a:pPr eaLnBrk="0" hangingPunct="0">
              <a:lnSpc>
                <a:spcPct val="120000"/>
              </a:lnSpc>
              <a:spcBef>
                <a:spcPct val="20000"/>
              </a:spcBef>
              <a:buClr>
                <a:srgbClr val="FFCC00"/>
              </a:buClr>
              <a:buFont typeface="Wingdings" pitchFamily="2" charset="2"/>
              <a:buNone/>
              <a:defRPr/>
            </a:pPr>
            <a:endParaRPr lang="en-US" altLang="en-US" sz="2600" dirty="0" smtClean="0">
              <a:cs typeface="Arial" charset="0"/>
            </a:endParaRPr>
          </a:p>
        </p:txBody>
      </p:sp>
      <p:sp>
        <p:nvSpPr>
          <p:cNvPr id="24579" name="Rectangle 2"/>
          <p:cNvSpPr txBox="1">
            <a:spLocks noChangeArrowheads="1"/>
          </p:cNvSpPr>
          <p:nvPr/>
        </p:nvSpPr>
        <p:spPr bwMode="auto">
          <a:xfrm>
            <a:off x="214313" y="260350"/>
            <a:ext cx="8748712" cy="5043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3200" b="1" dirty="0">
                <a:solidFill>
                  <a:schemeClr val="bg1"/>
                </a:solidFill>
              </a:rPr>
              <a:t>PRESENTING THE PLAN (2/3</a:t>
            </a:r>
            <a:r>
              <a:rPr lang="en-US" sz="3200" b="1" dirty="0" smtClean="0">
                <a:solidFill>
                  <a:schemeClr val="bg1"/>
                </a:solidFill>
              </a:rPr>
              <a:t>)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8193" name="Picture 1" descr="C:\Users\10065458\Desktop\Presenta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517232"/>
            <a:ext cx="1584176" cy="119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26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 txBox="1">
            <a:spLocks noChangeArrowheads="1"/>
          </p:cNvSpPr>
          <p:nvPr/>
        </p:nvSpPr>
        <p:spPr bwMode="auto">
          <a:xfrm>
            <a:off x="214313" y="1485900"/>
            <a:ext cx="85344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66700" indent="-266700">
              <a:defRPr sz="2000">
                <a:solidFill>
                  <a:schemeClr val="bg1"/>
                </a:solidFill>
                <a:latin typeface="Arial Unicode MS" pitchFamily="34" charset="-128"/>
              </a:defRPr>
            </a:lvl1pPr>
            <a:lvl2pPr>
              <a:defRPr>
                <a:solidFill>
                  <a:schemeClr val="bg1"/>
                </a:solidFill>
                <a:latin typeface="Arial Unicode MS" pitchFamily="34" charset="-128"/>
              </a:defRPr>
            </a:lvl2pPr>
            <a:lvl3pPr>
              <a:defRPr sz="1600">
                <a:solidFill>
                  <a:schemeClr val="bg1"/>
                </a:solidFill>
                <a:latin typeface="Arial Unicode MS" pitchFamily="34" charset="-128"/>
              </a:defRPr>
            </a:lvl3pPr>
            <a:lvl4pPr>
              <a:defRPr sz="1400">
                <a:solidFill>
                  <a:schemeClr val="bg1"/>
                </a:solidFill>
                <a:latin typeface="Arial Unicode MS" pitchFamily="34" charset="-128"/>
              </a:defRPr>
            </a:lvl4pPr>
            <a:lvl5pPr>
              <a:defRPr sz="1200">
                <a:solidFill>
                  <a:schemeClr val="bg1"/>
                </a:solidFill>
                <a:latin typeface="Arial Unicode MS" pitchFamily="34" charset="-128"/>
              </a:defRPr>
            </a:lvl5pPr>
            <a:lvl6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6pPr>
            <a:lvl7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7pPr>
            <a:lvl8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8pPr>
            <a:lvl9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9pPr>
          </a:lstStyle>
          <a:p>
            <a:pPr marL="354013" indent="-354013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cs typeface="Arial" charset="0"/>
              </a:rPr>
              <a:t>Close by reinforcing the nature of the 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opportunity. </a:t>
            </a:r>
            <a:endParaRPr lang="en-US" sz="2800" dirty="0">
              <a:solidFill>
                <a:schemeClr val="tx1"/>
              </a:solidFill>
              <a:cs typeface="Arial" charset="0"/>
            </a:endParaRPr>
          </a:p>
          <a:p>
            <a:pPr marL="354013" indent="-354013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cs typeface="Arial" charset="0"/>
              </a:rPr>
              <a:t>Be prepared (with details) for questions investors are likely to 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ask.</a:t>
            </a:r>
            <a:endParaRPr lang="en-US" sz="2800" dirty="0">
              <a:solidFill>
                <a:schemeClr val="tx1"/>
              </a:solidFill>
              <a:cs typeface="Arial" charset="0"/>
            </a:endParaRPr>
          </a:p>
          <a:p>
            <a:pPr marL="354013" indent="-354013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cs typeface="Arial" charset="0"/>
              </a:rPr>
              <a:t>Learn to read the pattern of investors’ questions and address the issues that concern 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them. </a:t>
            </a:r>
            <a:endParaRPr lang="en-US" sz="2800" dirty="0">
              <a:solidFill>
                <a:schemeClr val="tx1"/>
              </a:solidFill>
              <a:cs typeface="Arial" charset="0"/>
            </a:endParaRPr>
          </a:p>
          <a:p>
            <a:pPr marL="354013" indent="-354013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cs typeface="Arial" charset="0"/>
              </a:rPr>
              <a:t>Follow up with every investor to whom you make your 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presentation.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eaLnBrk="0" hangingPunct="0">
              <a:lnSpc>
                <a:spcPct val="120000"/>
              </a:lnSpc>
              <a:spcBef>
                <a:spcPct val="20000"/>
              </a:spcBef>
              <a:buClr>
                <a:srgbClr val="FFCC00"/>
              </a:buClr>
              <a:buFont typeface="Wingdings" pitchFamily="2" charset="2"/>
              <a:buNone/>
              <a:defRPr/>
            </a:pPr>
            <a:endParaRPr lang="en-US" altLang="en-US" sz="2600" dirty="0" smtClean="0">
              <a:cs typeface="Arial" charset="0"/>
            </a:endParaRPr>
          </a:p>
        </p:txBody>
      </p:sp>
      <p:sp>
        <p:nvSpPr>
          <p:cNvPr id="25603" name="Rectangle 2"/>
          <p:cNvSpPr txBox="1">
            <a:spLocks noChangeArrowheads="1"/>
          </p:cNvSpPr>
          <p:nvPr/>
        </p:nvSpPr>
        <p:spPr bwMode="auto">
          <a:xfrm>
            <a:off x="214313" y="260350"/>
            <a:ext cx="8748712" cy="5043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3200" b="1" dirty="0">
                <a:solidFill>
                  <a:schemeClr val="bg1"/>
                </a:solidFill>
              </a:rPr>
              <a:t>PRESENTING THE PLAN (3/3</a:t>
            </a:r>
            <a:r>
              <a:rPr lang="en-US" sz="3200" b="1" dirty="0" smtClean="0">
                <a:solidFill>
                  <a:schemeClr val="bg1"/>
                </a:solidFill>
              </a:rPr>
              <a:t>)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7169" name="Picture 1" descr="C:\Users\10065458\Desktop\Presentatio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010" y="522920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01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 txBox="1">
            <a:spLocks noChangeArrowheads="1"/>
          </p:cNvSpPr>
          <p:nvPr/>
        </p:nvSpPr>
        <p:spPr bwMode="auto">
          <a:xfrm>
            <a:off x="227013" y="1473200"/>
            <a:ext cx="8461375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Arial Unicode MS" pitchFamily="34" charset="-128"/>
              </a:defRPr>
            </a:lvl1pPr>
            <a:lvl2pPr>
              <a:defRPr>
                <a:solidFill>
                  <a:schemeClr val="bg1"/>
                </a:solidFill>
                <a:latin typeface="Arial Unicode MS" pitchFamily="34" charset="-128"/>
              </a:defRPr>
            </a:lvl2pPr>
            <a:lvl3pPr>
              <a:defRPr sz="1600">
                <a:solidFill>
                  <a:schemeClr val="bg1"/>
                </a:solidFill>
                <a:latin typeface="Arial Unicode MS" pitchFamily="34" charset="-128"/>
              </a:defRPr>
            </a:lvl3pPr>
            <a:lvl4pPr>
              <a:defRPr sz="1400">
                <a:solidFill>
                  <a:schemeClr val="bg1"/>
                </a:solidFill>
                <a:latin typeface="Arial Unicode MS" pitchFamily="34" charset="-128"/>
              </a:defRPr>
            </a:lvl4pPr>
            <a:lvl5pPr>
              <a:defRPr sz="1200">
                <a:solidFill>
                  <a:schemeClr val="bg1"/>
                </a:solidFill>
                <a:latin typeface="Arial Unicode MS" pitchFamily="34" charset="-128"/>
              </a:defRPr>
            </a:lvl5pPr>
            <a:lvl6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6pPr>
            <a:lvl7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7pPr>
            <a:lvl8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8pPr>
            <a:lvl9pPr eaLnBrk="0" hangingPunct="0">
              <a:defRPr sz="1200">
                <a:solidFill>
                  <a:schemeClr val="bg1"/>
                </a:solidFill>
                <a:latin typeface="Arial Unicode MS" pitchFamily="34" charset="-128"/>
              </a:defRPr>
            </a:lvl9pPr>
          </a:lstStyle>
          <a:p>
            <a:pPr marL="354013" indent="-354013" algn="just">
              <a:defRPr/>
            </a:pPr>
            <a:r>
              <a:rPr lang="en-GB" sz="2800" dirty="0">
                <a:solidFill>
                  <a:schemeClr val="tx1"/>
                </a:solidFill>
                <a:cs typeface="Arial" charset="0"/>
              </a:rPr>
              <a:t>1.	</a:t>
            </a:r>
            <a:r>
              <a:rPr lang="en-US" sz="2800" dirty="0">
                <a:solidFill>
                  <a:schemeClr val="tx1"/>
                </a:solidFill>
                <a:cs typeface="Arial" charset="0"/>
              </a:rPr>
              <a:t>What is a business plan, for whom is it prepared, and why? Explain.</a:t>
            </a:r>
            <a:endParaRPr lang="en-GB" sz="2800" dirty="0">
              <a:solidFill>
                <a:schemeClr val="tx1"/>
              </a:solidFill>
              <a:cs typeface="Arial" charset="0"/>
            </a:endParaRPr>
          </a:p>
          <a:p>
            <a:pPr marL="354013" indent="-354013" algn="just">
              <a:buFont typeface="Monotype Sorts" pitchFamily="2" charset="2"/>
              <a:buNone/>
              <a:defRPr/>
            </a:pPr>
            <a:endParaRPr lang="en-GB" sz="2800" dirty="0">
              <a:solidFill>
                <a:schemeClr val="tx1"/>
              </a:solidFill>
              <a:cs typeface="Arial" charset="0"/>
            </a:endParaRPr>
          </a:p>
          <a:p>
            <a:pPr marL="354013" indent="-354013" algn="just">
              <a:defRPr/>
            </a:pPr>
            <a:r>
              <a:rPr lang="en-GB" sz="2800" dirty="0">
                <a:solidFill>
                  <a:schemeClr val="tx1"/>
                </a:solidFill>
                <a:cs typeface="Arial" charset="0"/>
              </a:rPr>
              <a:t>2.	</a:t>
            </a:r>
            <a:r>
              <a:rPr lang="en-US" sz="2800" dirty="0">
                <a:solidFill>
                  <a:schemeClr val="tx1"/>
                </a:solidFill>
                <a:cs typeface="Arial" charset="0"/>
              </a:rPr>
              <a:t>Who should prepare the business plan? Why? Motivate your point of view. </a:t>
            </a:r>
          </a:p>
          <a:p>
            <a:pPr marL="342900" indent="-342900" eaLnBrk="0" hangingPunct="0">
              <a:lnSpc>
                <a:spcPct val="120000"/>
              </a:lnSpc>
              <a:spcBef>
                <a:spcPct val="20000"/>
              </a:spcBef>
              <a:buClr>
                <a:srgbClr val="FFCC00"/>
              </a:buClr>
              <a:buFont typeface="Wingdings" pitchFamily="2" charset="2"/>
              <a:buNone/>
              <a:defRPr/>
            </a:pPr>
            <a:endParaRPr lang="en-US" altLang="en-US" sz="2600" dirty="0" smtClean="0">
              <a:cs typeface="Arial" charset="0"/>
            </a:endParaRPr>
          </a:p>
        </p:txBody>
      </p:sp>
      <p:sp>
        <p:nvSpPr>
          <p:cNvPr id="26627" name="Rectangle 2"/>
          <p:cNvSpPr txBox="1">
            <a:spLocks noChangeArrowheads="1"/>
          </p:cNvSpPr>
          <p:nvPr/>
        </p:nvSpPr>
        <p:spPr bwMode="auto">
          <a:xfrm>
            <a:off x="214313" y="260350"/>
            <a:ext cx="8748712" cy="43234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3200" b="1" dirty="0">
                <a:solidFill>
                  <a:schemeClr val="bg1"/>
                </a:solidFill>
              </a:rPr>
              <a:t>INDIVIDUAL EXERCISES 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4" name="Picture 7" descr="http://www.portowenyc.co.za/wp-content/uploads/2010/04/question-mar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235415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58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4881354"/>
            <a:ext cx="3607270" cy="707886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Thank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you!!!</a:t>
            </a:r>
            <a:endParaRPr lang="en-Z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7170" name="Picture 2" descr="C:\Users\10065458\Desktop\Business-Plann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96" y="116632"/>
            <a:ext cx="7452320" cy="464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03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22932760"/>
              </p:ext>
            </p:extLst>
          </p:nvPr>
        </p:nvGraphicFramePr>
        <p:xfrm>
          <a:off x="251520" y="116632"/>
          <a:ext cx="8424936" cy="6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6241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10065458\Desktop\plan-negocio-españa-pym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8640"/>
            <a:ext cx="8534400" cy="567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12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23527" y="1362075"/>
            <a:ext cx="8425185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</a:rPr>
              <a:t>A systematic evaluation of a venture’s chances for </a:t>
            </a:r>
            <a:r>
              <a:rPr lang="en-US" sz="2800" dirty="0" smtClean="0">
                <a:solidFill>
                  <a:schemeClr val="tx1"/>
                </a:solidFill>
              </a:rPr>
              <a:t>success.</a:t>
            </a:r>
            <a:endParaRPr lang="en-US" sz="28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</a:rPr>
              <a:t>A way to determine the risks facing a </a:t>
            </a:r>
            <a:r>
              <a:rPr lang="en-US" sz="2800" dirty="0" smtClean="0">
                <a:solidFill>
                  <a:schemeClr val="tx1"/>
                </a:solidFill>
              </a:rPr>
              <a:t>venture.</a:t>
            </a:r>
            <a:endParaRPr lang="en-US" sz="28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</a:rPr>
              <a:t>A game plan for managing a business </a:t>
            </a:r>
            <a:r>
              <a:rPr lang="en-US" sz="2800" dirty="0" smtClean="0">
                <a:solidFill>
                  <a:schemeClr val="tx1"/>
                </a:solidFill>
              </a:rPr>
              <a:t>successfully.</a:t>
            </a:r>
            <a:endParaRPr lang="en-US" sz="28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</a:rPr>
              <a:t>A tool for comparing actual and target </a:t>
            </a:r>
            <a:r>
              <a:rPr lang="en-US" sz="2800" dirty="0" smtClean="0">
                <a:solidFill>
                  <a:schemeClr val="tx1"/>
                </a:solidFill>
              </a:rPr>
              <a:t>results.</a:t>
            </a:r>
            <a:endParaRPr lang="en-US" sz="28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</a:rPr>
              <a:t>An important tool for attracting </a:t>
            </a:r>
            <a:r>
              <a:rPr lang="en-US" sz="2800" dirty="0" smtClean="0">
                <a:solidFill>
                  <a:schemeClr val="tx1"/>
                </a:solidFill>
              </a:rPr>
              <a:t>capital.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buFontTx/>
              <a:buNone/>
              <a:defRPr/>
            </a:pPr>
            <a:endParaRPr lang="en-ZA" dirty="0" smtClean="0"/>
          </a:p>
          <a:p>
            <a:pPr algn="just">
              <a:buFontTx/>
              <a:buNone/>
              <a:defRPr/>
            </a:pPr>
            <a:endParaRPr lang="en-US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8195" name="Rectangle 2"/>
          <p:cNvSpPr txBox="1">
            <a:spLocks noChangeArrowheads="1"/>
          </p:cNvSpPr>
          <p:nvPr/>
        </p:nvSpPr>
        <p:spPr bwMode="auto">
          <a:xfrm>
            <a:off x="179388" y="228600"/>
            <a:ext cx="8785225" cy="5365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bg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3200" b="1" dirty="0" smtClean="0">
                <a:cs typeface="Arial" charset="0"/>
              </a:rPr>
              <a:t>A BUSINESS PLAN IS …….</a:t>
            </a:r>
            <a:endParaRPr lang="en-US" altLang="en-US" sz="2800" b="1" dirty="0" smtClean="0">
              <a:latin typeface="+mn-lt"/>
            </a:endParaRPr>
          </a:p>
        </p:txBody>
      </p:sp>
      <p:pic>
        <p:nvPicPr>
          <p:cNvPr id="21505" name="Picture 1" descr="C:\Users\10065458\Desktop\Plan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41168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86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50825" y="1722438"/>
            <a:ext cx="8497888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marL="354013" indent="-354013" algn="just" eaLnBrk="1" hangingPunct="1">
              <a:buFont typeface="Wingdings" pitchFamily="2" charset="2"/>
              <a:buAutoNum type="arabicPeriod"/>
              <a:defRPr/>
            </a:pPr>
            <a:r>
              <a:rPr lang="en-US" sz="2600" dirty="0">
                <a:solidFill>
                  <a:schemeClr val="tx1"/>
                </a:solidFill>
              </a:rPr>
              <a:t>Guiding the </a:t>
            </a:r>
            <a:r>
              <a:rPr lang="en-US" sz="2600" dirty="0" smtClean="0">
                <a:solidFill>
                  <a:schemeClr val="tx1"/>
                </a:solidFill>
              </a:rPr>
              <a:t>business </a:t>
            </a:r>
            <a:r>
              <a:rPr lang="en-US" sz="2600" dirty="0">
                <a:solidFill>
                  <a:schemeClr val="tx1"/>
                </a:solidFill>
              </a:rPr>
              <a:t>by charting its future course and defining its strategy for following </a:t>
            </a:r>
            <a:r>
              <a:rPr lang="en-US" sz="2600" dirty="0" smtClean="0">
                <a:solidFill>
                  <a:schemeClr val="tx1"/>
                </a:solidFill>
              </a:rPr>
              <a:t>it.</a:t>
            </a:r>
            <a:endParaRPr lang="en-US" sz="2600" dirty="0">
              <a:solidFill>
                <a:schemeClr val="tx1"/>
              </a:solidFill>
            </a:endParaRPr>
          </a:p>
          <a:p>
            <a:pPr marL="354013" indent="-354013" eaLnBrk="1" hangingPunct="1">
              <a:buFont typeface="Wingdings" pitchFamily="2" charset="2"/>
              <a:buAutoNum type="arabicPeriod"/>
              <a:defRPr/>
            </a:pPr>
            <a:endParaRPr lang="en-US" sz="2600" dirty="0">
              <a:solidFill>
                <a:schemeClr val="tx1"/>
              </a:solidFill>
            </a:endParaRPr>
          </a:p>
          <a:p>
            <a:pPr marL="354013" indent="-354013" algn="just" eaLnBrk="1" hangingPunct="1">
              <a:buFontTx/>
              <a:buAutoNum type="arabicPeriod"/>
              <a:defRPr/>
            </a:pPr>
            <a:r>
              <a:rPr lang="en-US" sz="2600" dirty="0">
                <a:solidFill>
                  <a:schemeClr val="tx1"/>
                </a:solidFill>
              </a:rPr>
              <a:t>Attracting lenders and investors who will provide needed </a:t>
            </a:r>
            <a:r>
              <a:rPr lang="en-US" sz="2600" dirty="0" smtClean="0">
                <a:solidFill>
                  <a:schemeClr val="tx1"/>
                </a:solidFill>
              </a:rPr>
              <a:t>capital.</a:t>
            </a:r>
            <a:endParaRPr lang="en-US" sz="2600" dirty="0">
              <a:solidFill>
                <a:schemeClr val="tx1"/>
              </a:solidFill>
            </a:endParaRPr>
          </a:p>
          <a:p>
            <a:pPr>
              <a:buFontTx/>
              <a:buNone/>
              <a:defRPr/>
            </a:pPr>
            <a:endParaRPr lang="en-ZA" dirty="0" smtClean="0"/>
          </a:p>
          <a:p>
            <a:pPr algn="just">
              <a:buFontTx/>
              <a:buNone/>
              <a:defRPr/>
            </a:pPr>
            <a:endParaRPr lang="en-US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8195" name="Rectangle 2"/>
          <p:cNvSpPr txBox="1">
            <a:spLocks noChangeArrowheads="1"/>
          </p:cNvSpPr>
          <p:nvPr/>
        </p:nvSpPr>
        <p:spPr bwMode="auto">
          <a:xfrm>
            <a:off x="1115616" y="116632"/>
            <a:ext cx="7056784" cy="100811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bg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3200" b="1" dirty="0" smtClean="0">
                <a:latin typeface="Arial" charset="0"/>
                <a:cs typeface="Arial" charset="0"/>
              </a:rPr>
              <a:t>A BUSINESS PLAN: </a:t>
            </a:r>
            <a:br>
              <a:rPr lang="en-US" sz="3200" b="1" dirty="0" smtClean="0">
                <a:latin typeface="Arial" charset="0"/>
                <a:cs typeface="Arial" charset="0"/>
              </a:rPr>
            </a:br>
            <a:r>
              <a:rPr lang="en-US" sz="3200" b="1" dirty="0" smtClean="0">
                <a:latin typeface="Arial" charset="0"/>
                <a:cs typeface="Arial" charset="0"/>
              </a:rPr>
              <a:t>TWO ESSENTIAL FUNCTIONS</a:t>
            </a:r>
            <a:endParaRPr lang="en-US" altLang="en-US" sz="2800" b="1" dirty="0" smtClean="0">
              <a:latin typeface="+mn-lt"/>
            </a:endParaRPr>
          </a:p>
        </p:txBody>
      </p:sp>
      <p:pic>
        <p:nvPicPr>
          <p:cNvPr id="2050" name="Picture 2" descr="C:\Users\10065458\Desktop\Plan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63" y="4149080"/>
            <a:ext cx="2828925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08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950" y="1650702"/>
            <a:ext cx="8569325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marL="0" indent="0" algn="just" eaLnBrk="1" hangingPunct="1"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A business plan for a high potential venture reveals the business’ ability to:</a:t>
            </a:r>
          </a:p>
          <a:p>
            <a:pPr lvl="1" algn="just" eaLnBrk="1" hangingPunct="1">
              <a:buFont typeface="Wingdings" pitchFamily="2" charset="2"/>
              <a:buChar char="§"/>
              <a:defRPr/>
            </a:pPr>
            <a:r>
              <a:rPr lang="en-US" sz="2400" dirty="0">
                <a:solidFill>
                  <a:schemeClr val="tx1"/>
                </a:solidFill>
                <a:cs typeface="Arial" charset="0"/>
              </a:rPr>
              <a:t>Create or add significant value to a customer or end </a:t>
            </a:r>
            <a:r>
              <a:rPr lang="en-US" sz="2400" dirty="0" smtClean="0">
                <a:solidFill>
                  <a:schemeClr val="tx1"/>
                </a:solidFill>
                <a:cs typeface="Arial" charset="0"/>
              </a:rPr>
              <a:t>user.</a:t>
            </a:r>
            <a:endParaRPr lang="en-US" sz="2400" dirty="0">
              <a:solidFill>
                <a:schemeClr val="tx1"/>
              </a:solidFill>
              <a:cs typeface="Arial" charset="0"/>
            </a:endParaRPr>
          </a:p>
          <a:p>
            <a:pPr lvl="1" algn="just" eaLnBrk="1" hangingPunct="1">
              <a:buFont typeface="Wingdings" pitchFamily="2" charset="2"/>
              <a:buChar char="§"/>
              <a:defRPr/>
            </a:pPr>
            <a:r>
              <a:rPr lang="en-US" sz="2400" dirty="0">
                <a:solidFill>
                  <a:schemeClr val="tx1"/>
                </a:solidFill>
                <a:cs typeface="Arial" charset="0"/>
              </a:rPr>
              <a:t>Solve a significant problem, or meet a significant want or need for which someone will pay a </a:t>
            </a:r>
            <a:r>
              <a:rPr lang="en-US" sz="2400" dirty="0" smtClean="0">
                <a:solidFill>
                  <a:schemeClr val="tx1"/>
                </a:solidFill>
                <a:cs typeface="Arial" charset="0"/>
              </a:rPr>
              <a:t>premium.</a:t>
            </a:r>
            <a:endParaRPr lang="en-US" sz="2400" dirty="0">
              <a:solidFill>
                <a:schemeClr val="tx1"/>
              </a:solidFill>
              <a:cs typeface="Arial" charset="0"/>
            </a:endParaRPr>
          </a:p>
          <a:p>
            <a:pPr lvl="1" algn="just" eaLnBrk="1" hangingPunct="1">
              <a:buFont typeface="Wingdings" pitchFamily="2" charset="2"/>
              <a:buChar char="§"/>
              <a:defRPr/>
            </a:pPr>
            <a:r>
              <a:rPr lang="en-US" sz="2400" dirty="0">
                <a:solidFill>
                  <a:schemeClr val="tx1"/>
                </a:solidFill>
                <a:cs typeface="Arial" charset="0"/>
              </a:rPr>
              <a:t>Have robust market, margin, and moneymaking </a:t>
            </a:r>
            <a:r>
              <a:rPr lang="en-US" sz="2400" dirty="0" smtClean="0">
                <a:solidFill>
                  <a:schemeClr val="tx1"/>
                </a:solidFill>
                <a:cs typeface="Arial" charset="0"/>
              </a:rPr>
              <a:t>characteristics.</a:t>
            </a:r>
            <a:endParaRPr lang="en-US" sz="2400" dirty="0">
              <a:solidFill>
                <a:schemeClr val="tx1"/>
              </a:solidFill>
              <a:cs typeface="Arial" charset="0"/>
            </a:endParaRPr>
          </a:p>
          <a:p>
            <a:pPr lvl="1" algn="just" eaLnBrk="1" hangingPunct="1">
              <a:buFont typeface="Wingdings" pitchFamily="2" charset="2"/>
              <a:buChar char="§"/>
              <a:defRPr/>
            </a:pPr>
            <a:r>
              <a:rPr lang="en-US" sz="2400" dirty="0">
                <a:solidFill>
                  <a:schemeClr val="tx1"/>
                </a:solidFill>
                <a:cs typeface="Arial" charset="0"/>
              </a:rPr>
              <a:t>Fit well with the founder(s) and management team at the time, in the marketplace, and with the risk-reward </a:t>
            </a:r>
            <a:r>
              <a:rPr lang="en-US" sz="2400" dirty="0" smtClean="0">
                <a:solidFill>
                  <a:schemeClr val="tx1"/>
                </a:solidFill>
                <a:cs typeface="Arial" charset="0"/>
              </a:rPr>
              <a:t>balance.</a:t>
            </a:r>
            <a:endParaRPr lang="en-US" sz="2400" dirty="0">
              <a:solidFill>
                <a:schemeClr val="tx1"/>
              </a:solidFill>
              <a:cs typeface="Arial" charset="0"/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11267" name="Rectangle 2"/>
          <p:cNvSpPr txBox="1">
            <a:spLocks noChangeArrowheads="1"/>
          </p:cNvSpPr>
          <p:nvPr/>
        </p:nvSpPr>
        <p:spPr bwMode="auto">
          <a:xfrm>
            <a:off x="2051720" y="227707"/>
            <a:ext cx="6840760" cy="104105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bg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3200" b="1" dirty="0" smtClean="0">
                <a:latin typeface="Arial" charset="0"/>
                <a:cs typeface="Arial" charset="0"/>
              </a:rPr>
              <a:t>WHAT DOES THE BUSINESS PLAN REVEAL?</a:t>
            </a:r>
            <a:endParaRPr lang="en-US" altLang="en-US" sz="3200" b="1" dirty="0" smtClean="0">
              <a:latin typeface="+mn-lt"/>
            </a:endParaRPr>
          </a:p>
        </p:txBody>
      </p:sp>
      <p:pic>
        <p:nvPicPr>
          <p:cNvPr id="4098" name="Picture 2" descr="C:\Users\10065458\Desktop\Cont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707"/>
            <a:ext cx="1809551" cy="135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83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388" y="1435100"/>
            <a:ext cx="8424862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The entrepreneur and entrepreneurial team should develop the business plan.</a:t>
            </a:r>
          </a:p>
          <a:p>
            <a:pPr marL="0" indent="0" algn="just" eaLnBrk="1" hangingPunct="1">
              <a:buNone/>
              <a:defRPr/>
            </a:pP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Reasons </a:t>
            </a:r>
            <a:r>
              <a:rPr lang="en-US" sz="2600" b="1" i="1" dirty="0">
                <a:solidFill>
                  <a:schemeClr val="tx1"/>
                </a:solidFill>
              </a:rPr>
              <a:t>not</a:t>
            </a:r>
            <a:r>
              <a:rPr lang="en-US" sz="2600" dirty="0">
                <a:solidFill>
                  <a:schemeClr val="tx1"/>
                </a:solidFill>
              </a:rPr>
              <a:t> to hire an outside professional to prepare the business plan:</a:t>
            </a:r>
          </a:p>
          <a:p>
            <a:pPr lvl="1" algn="just" eaLnBrk="1" hangingPunct="1">
              <a:buFont typeface="Wingdings" pitchFamily="2" charset="2"/>
              <a:buChar char="Ø"/>
              <a:defRPr/>
            </a:pPr>
            <a:r>
              <a:rPr lang="en-US" sz="2600" dirty="0">
                <a:solidFill>
                  <a:schemeClr val="tx1"/>
                </a:solidFill>
                <a:cs typeface="Arial" charset="0"/>
              </a:rPr>
              <a:t>Consequences of different strategies and tactics can be considered</a:t>
            </a:r>
          </a:p>
          <a:p>
            <a:pPr lvl="1" algn="just" eaLnBrk="1" hangingPunct="1">
              <a:buFont typeface="Wingdings" pitchFamily="2" charset="2"/>
              <a:buChar char="Ø"/>
              <a:defRPr/>
            </a:pPr>
            <a:r>
              <a:rPr lang="en-US" sz="2600" dirty="0">
                <a:solidFill>
                  <a:schemeClr val="tx1"/>
                </a:solidFill>
                <a:cs typeface="Arial" charset="0"/>
              </a:rPr>
              <a:t>Human and financial requirements for launching and building the venture can be examined</a:t>
            </a:r>
          </a:p>
          <a:p>
            <a:pPr lvl="1" algn="just" eaLnBrk="1" hangingPunct="1">
              <a:buFont typeface="Wingdings" pitchFamily="2" charset="2"/>
              <a:buChar char="Ø"/>
              <a:defRPr/>
            </a:pPr>
            <a:r>
              <a:rPr lang="en-US" sz="2600" dirty="0">
                <a:solidFill>
                  <a:schemeClr val="tx1"/>
                </a:solidFill>
                <a:cs typeface="Arial" charset="0"/>
              </a:rPr>
              <a:t>Excellent learning experience</a:t>
            </a:r>
          </a:p>
          <a:p>
            <a:pPr>
              <a:buFontTx/>
              <a:buNone/>
              <a:defRPr/>
            </a:pPr>
            <a:endParaRPr lang="en-ZA" dirty="0" smtClean="0"/>
          </a:p>
          <a:p>
            <a:pPr>
              <a:buFontTx/>
              <a:buNone/>
              <a:defRPr/>
            </a:pPr>
            <a:endParaRPr lang="en-ZA" dirty="0" smtClean="0"/>
          </a:p>
          <a:p>
            <a:pPr algn="just">
              <a:buFontTx/>
              <a:buNone/>
              <a:defRPr/>
            </a:pPr>
            <a:endParaRPr lang="en-US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13315" name="Rectangle 2"/>
          <p:cNvSpPr txBox="1">
            <a:spLocks noChangeArrowheads="1"/>
          </p:cNvSpPr>
          <p:nvPr/>
        </p:nvSpPr>
        <p:spPr bwMode="auto">
          <a:xfrm>
            <a:off x="179388" y="228600"/>
            <a:ext cx="8785225" cy="5365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bg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3200" b="1" dirty="0" smtClean="0">
                <a:latin typeface="Arial" charset="0"/>
                <a:cs typeface="Arial" charset="0"/>
              </a:rPr>
              <a:t>WHO DEVELOPS THE BUSINESS PLAN?</a:t>
            </a:r>
            <a:endParaRPr lang="en-US" altLang="en-US" sz="3200" b="1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06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388" y="1435100"/>
            <a:ext cx="8424862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A plan is a reflection of its </a:t>
            </a:r>
            <a:r>
              <a:rPr lang="en-US" sz="2600" dirty="0" smtClean="0">
                <a:solidFill>
                  <a:schemeClr val="tx1"/>
                </a:solidFill>
              </a:rPr>
              <a:t>creator.</a:t>
            </a: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Sometimes the primary benefit of preparing a plan is the realization that a business idea just won’t work! 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en-US" sz="260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</a:rPr>
              <a:t>The real value in preparing a plan is not as much in the plan itself as it is in the </a:t>
            </a:r>
            <a:r>
              <a:rPr lang="en-US" sz="2600" i="1" dirty="0">
                <a:solidFill>
                  <a:schemeClr val="tx1"/>
                </a:solidFill>
              </a:rPr>
              <a:t>process</a:t>
            </a:r>
            <a:r>
              <a:rPr lang="en-US" sz="2600" dirty="0">
                <a:solidFill>
                  <a:schemeClr val="tx1"/>
                </a:solidFill>
              </a:rPr>
              <a:t> of creating </a:t>
            </a:r>
            <a:r>
              <a:rPr lang="en-US" sz="2600" dirty="0" smtClean="0">
                <a:solidFill>
                  <a:schemeClr val="tx1"/>
                </a:solidFill>
              </a:rPr>
              <a:t>it. </a:t>
            </a:r>
            <a:endParaRPr lang="en-US" sz="2600" dirty="0">
              <a:solidFill>
                <a:schemeClr val="tx1"/>
              </a:solidFill>
            </a:endParaRPr>
          </a:p>
          <a:p>
            <a:pPr>
              <a:buFontTx/>
              <a:buNone/>
              <a:defRPr/>
            </a:pPr>
            <a:endParaRPr lang="en-ZA" dirty="0" smtClean="0"/>
          </a:p>
          <a:p>
            <a:pPr>
              <a:buFontTx/>
              <a:buNone/>
              <a:defRPr/>
            </a:pPr>
            <a:endParaRPr lang="en-ZA" dirty="0" smtClean="0"/>
          </a:p>
          <a:p>
            <a:pPr algn="just">
              <a:buFontTx/>
              <a:buNone/>
              <a:defRPr/>
            </a:pPr>
            <a:endParaRPr lang="en-US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13315" name="Rectangle 2"/>
          <p:cNvSpPr txBox="1">
            <a:spLocks noChangeArrowheads="1"/>
          </p:cNvSpPr>
          <p:nvPr/>
        </p:nvSpPr>
        <p:spPr bwMode="auto">
          <a:xfrm>
            <a:off x="179388" y="228600"/>
            <a:ext cx="8785225" cy="5365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bg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3200" b="1" dirty="0" smtClean="0">
                <a:latin typeface="Arial" charset="0"/>
                <a:cs typeface="Arial" charset="0"/>
              </a:rPr>
              <a:t>A BUSINESS PLAN</a:t>
            </a:r>
            <a:endParaRPr lang="en-US" altLang="en-US" sz="3200" b="1" dirty="0" smtClean="0">
              <a:latin typeface="+mn-lt"/>
            </a:endParaRPr>
          </a:p>
        </p:txBody>
      </p:sp>
      <p:pic>
        <p:nvPicPr>
          <p:cNvPr id="5" name="Picture 2" descr="C:\Users\10065458\Desktop\Pla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21" y="4869160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09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WU_S_of_Business_and_Governance_0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 Unicode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stitutional02_e.potx [Read-Only]" id="{8C6FCA51-5C9C-420B-A0E8-4C01E2BC1B93}" vid="{47032864-B721-4F8D-A93B-4F6FDD1DE4A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NWU_S_of_Business_and_Governance_01</Template>
  <TotalTime>5200</TotalTime>
  <Words>925</Words>
  <Application>Microsoft Office PowerPoint</Application>
  <PresentationFormat>On-screen Show (4:3)</PresentationFormat>
  <Paragraphs>212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 Unicode MS</vt:lpstr>
      <vt:lpstr>Arial</vt:lpstr>
      <vt:lpstr>Arial Black</vt:lpstr>
      <vt:lpstr>Monotype Sorts</vt:lpstr>
      <vt:lpstr>Wingdings</vt:lpstr>
      <vt:lpstr>NWU_S_of_Business_and_Governance_01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North-West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TITLE COMES HERE Day Month Year</dc:title>
  <dc:creator>Mara Boneschans</dc:creator>
  <cp:lastModifiedBy>10065458</cp:lastModifiedBy>
  <cp:revision>213</cp:revision>
  <cp:lastPrinted>2016-07-04T10:00:00Z</cp:lastPrinted>
  <dcterms:created xsi:type="dcterms:W3CDTF">2016-01-21T09:54:00Z</dcterms:created>
  <dcterms:modified xsi:type="dcterms:W3CDTF">2018-09-14T20:04:33Z</dcterms:modified>
</cp:coreProperties>
</file>