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797675" cy="9926638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15760451451707"/>
          <c:y val="2.1979140376300024E-2"/>
          <c:w val="0.63892533444931043"/>
          <c:h val="0.691639167140090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Sales in Pounds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Sheet1!$B$18:$B$26</c:f>
              <c:numCache>
                <c:formatCode>_-[$$-409]* #,##0.00_ ;_-[$$-409]* \-#,##0.00\ ;_-[$$-409]* "-"??_ ;_-@_ </c:formatCode>
                <c:ptCount val="9"/>
                <c:pt idx="0">
                  <c:v>40000</c:v>
                </c:pt>
                <c:pt idx="1">
                  <c:v>60000</c:v>
                </c:pt>
                <c:pt idx="2">
                  <c:v>80000</c:v>
                </c:pt>
                <c:pt idx="3">
                  <c:v>100000</c:v>
                </c:pt>
                <c:pt idx="4">
                  <c:v>120000</c:v>
                </c:pt>
                <c:pt idx="5">
                  <c:v>140000</c:v>
                </c:pt>
                <c:pt idx="6">
                  <c:v>160000</c:v>
                </c:pt>
                <c:pt idx="7">
                  <c:v>180000</c:v>
                </c:pt>
                <c:pt idx="8">
                  <c:v>200000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053-499C-9016-F5BD37721AE0}"/>
            </c:ext>
          </c:extLst>
        </c:ser>
        <c:ser>
          <c:idx val="1"/>
          <c:order val="1"/>
          <c:tx>
            <c:strRef>
              <c:f>Sheet1!$C$17</c:f>
              <c:strCache>
                <c:ptCount val="1"/>
                <c:pt idx="0">
                  <c:v>Fixed expenses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Sheet1!$C$18:$C$26</c:f>
              <c:numCache>
                <c:formatCode>_-[$$-409]* #,##0.00_ ;_-[$$-409]* \-#,##0.00\ ;_-[$$-409]* "-"??_ ;_-@_ </c:formatCode>
                <c:ptCount val="9"/>
                <c:pt idx="0">
                  <c:v>60000</c:v>
                </c:pt>
                <c:pt idx="1">
                  <c:v>60000</c:v>
                </c:pt>
                <c:pt idx="2">
                  <c:v>60000</c:v>
                </c:pt>
                <c:pt idx="3">
                  <c:v>60000</c:v>
                </c:pt>
                <c:pt idx="4">
                  <c:v>60000</c:v>
                </c:pt>
                <c:pt idx="5">
                  <c:v>60000</c:v>
                </c:pt>
                <c:pt idx="6">
                  <c:v>60000</c:v>
                </c:pt>
                <c:pt idx="7">
                  <c:v>60000</c:v>
                </c:pt>
                <c:pt idx="8">
                  <c:v>60000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053-499C-9016-F5BD37721AE0}"/>
            </c:ext>
          </c:extLst>
        </c:ser>
        <c:ser>
          <c:idx val="2"/>
          <c:order val="2"/>
          <c:tx>
            <c:strRef>
              <c:f>Sheet1!$D$17</c:f>
              <c:strCache>
                <c:ptCount val="1"/>
                <c:pt idx="0">
                  <c:v>Total expenses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25400" dir="5400000" algn="ctr" rotWithShape="0">
                <a:srgbClr val="000000">
                  <a:alpha val="20000"/>
                </a:srgbClr>
              </a:outerShdw>
            </a:effectLst>
          </c:spPr>
          <c:marker>
            <c:symbol val="none"/>
          </c:marker>
          <c:cat>
            <c:numRef>
              <c:f>Sheet1!$A$18:$A$26</c:f>
              <c:numCache>
                <c:formatCode>General</c:formatCode>
                <c:ptCount val="9"/>
                <c:pt idx="0">
                  <c:v>1000</c:v>
                </c:pt>
                <c:pt idx="1">
                  <c:v>1500</c:v>
                </c:pt>
                <c:pt idx="2">
                  <c:v>2000</c:v>
                </c:pt>
                <c:pt idx="3">
                  <c:v>2500</c:v>
                </c:pt>
                <c:pt idx="4">
                  <c:v>3000</c:v>
                </c:pt>
                <c:pt idx="5">
                  <c:v>3500</c:v>
                </c:pt>
                <c:pt idx="6">
                  <c:v>4000</c:v>
                </c:pt>
                <c:pt idx="7">
                  <c:v>4500</c:v>
                </c:pt>
                <c:pt idx="8">
                  <c:v>5000</c:v>
                </c:pt>
              </c:numCache>
            </c:numRef>
          </c:cat>
          <c:val>
            <c:numRef>
              <c:f>Sheet1!$D$18:$D$26</c:f>
              <c:numCache>
                <c:formatCode>_-[$$-409]* #,##0.00_ ;_-[$$-409]* \-#,##0.00\ ;_-[$$-409]* "-"??_ ;_-@_ </c:formatCode>
                <c:ptCount val="9"/>
                <c:pt idx="0">
                  <c:v>76000</c:v>
                </c:pt>
                <c:pt idx="1">
                  <c:v>84000</c:v>
                </c:pt>
                <c:pt idx="2">
                  <c:v>92000</c:v>
                </c:pt>
                <c:pt idx="3">
                  <c:v>100000</c:v>
                </c:pt>
                <c:pt idx="4">
                  <c:v>108000</c:v>
                </c:pt>
                <c:pt idx="5">
                  <c:v>116000</c:v>
                </c:pt>
                <c:pt idx="6">
                  <c:v>124000</c:v>
                </c:pt>
                <c:pt idx="7">
                  <c:v>132000</c:v>
                </c:pt>
                <c:pt idx="8">
                  <c:v>140000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053-499C-9016-F5BD37721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99175392"/>
        <c:axId val="-199186272"/>
      </c:lineChart>
      <c:catAx>
        <c:axId val="-199175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Volume in sandals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186272"/>
        <c:crosses val="autoZero"/>
        <c:auto val="1"/>
        <c:lblAlgn val="ctr"/>
        <c:lblOffset val="100"/>
        <c:noMultiLvlLbl val="0"/>
      </c:catAx>
      <c:valAx>
        <c:axId val="-19918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Pounds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[$$-409]* #,##0.00_ ;_-[$$-409]* \-#,##0.00\ ;_-[$$-409]* &quot;-&quot;??_ ;_-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17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0.15651</cdr:x>
      <cdr:y>0.44201</cdr:y>
    </cdr:from>
    <cdr:to>
      <cdr:x>0.40071</cdr:x>
      <cdr:y>0.44246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1604800" y="1697532"/>
          <a:ext cx="2503929" cy="1728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chemeClr val="accent5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0.40206</cdr:x>
      <cdr:y>0.43868</cdr:y>
    </cdr:from>
    <cdr:to>
      <cdr:x>0.40548</cdr:x>
      <cdr:y>0.73448</cdr:y>
    </cdr:to>
    <cdr:cxnSp macro="">
      <cdr:nvCxnSpPr>
        <cdr:cNvPr id="6" name="Straight Arrow Connector 5"/>
        <cdr:cNvCxnSpPr/>
      </cdr:nvCxnSpPr>
      <cdr:spPr>
        <a:xfrm xmlns:a="http://schemas.openxmlformats.org/drawingml/2006/main">
          <a:off x="4122532" y="1684724"/>
          <a:ext cx="35036" cy="1136021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chemeClr val="accent5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0.35729</cdr:x>
      <cdr:y>0.14286</cdr:y>
    </cdr:from>
    <cdr:to>
      <cdr:x>0.47731</cdr:x>
      <cdr:y>0.34286</cdr:y>
    </cdr:to>
    <cdr:sp macro="" textlink="">
      <cdr:nvSpPr>
        <cdr:cNvPr id="9" name="Oval Callout 8"/>
        <cdr:cNvSpPr/>
      </cdr:nvSpPr>
      <cdr:spPr>
        <a:xfrm xmlns:a="http://schemas.openxmlformats.org/drawingml/2006/main">
          <a:off x="3663495" y="548639"/>
          <a:ext cx="1230646" cy="768097"/>
        </a:xfrm>
        <a:prstGeom xmlns:a="http://schemas.openxmlformats.org/drawingml/2006/main" prst="wedgeEllipseCallout">
          <a:avLst>
            <a:gd name="adj1" fmla="val -13841"/>
            <a:gd name="adj2" fmla="val 97421"/>
          </a:avLst>
        </a:prstGeom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00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rgbClr val="002060"/>
              </a:solidFill>
            </a:rPr>
            <a:t>Break Even point</a:t>
          </a:r>
        </a:p>
        <a:p xmlns:a="http://schemas.openxmlformats.org/drawingml/2006/main">
          <a:endParaRPr lang="en-US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0.72333</cdr:x>
      <cdr:y>0</cdr:y>
    </cdr:from>
    <cdr:to>
      <cdr:x>0.82397</cdr:x>
      <cdr:y>0.19365</cdr:y>
    </cdr:to>
    <cdr:sp macro="" textlink="">
      <cdr:nvSpPr>
        <cdr:cNvPr id="11" name="Oval Callout 10"/>
        <cdr:cNvSpPr/>
      </cdr:nvSpPr>
      <cdr:spPr>
        <a:xfrm xmlns:a="http://schemas.openxmlformats.org/drawingml/2006/main">
          <a:off x="7848748" y="-2836164"/>
          <a:ext cx="1092103" cy="743712"/>
        </a:xfrm>
        <a:prstGeom xmlns:a="http://schemas.openxmlformats.org/drawingml/2006/main" prst="wedgeEllipseCallout">
          <a:avLst>
            <a:gd name="adj1" fmla="val -61675"/>
            <a:gd name="adj2" fmla="val 97617"/>
          </a:avLst>
        </a:prstGeom>
        <a:gradFill xmlns:a="http://schemas.openxmlformats.org/drawingml/2006/main"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Profit Area</a:t>
          </a:r>
          <a:endParaRPr lang="en-US" dirty="0"/>
        </a:p>
      </cdr:txBody>
    </cdr:sp>
  </cdr:relSizeAnchor>
  <cdr:relSizeAnchor xmlns:cdr="http://schemas.openxmlformats.org/drawingml/2006/chartDrawing">
    <cdr:from>
      <cdr:x>0.75341</cdr:x>
      <cdr:y>0.32937</cdr:y>
    </cdr:from>
    <cdr:to>
      <cdr:x>0.83654</cdr:x>
      <cdr:y>0.54603</cdr:y>
    </cdr:to>
    <cdr:sp macro="" textlink="">
      <cdr:nvSpPr>
        <cdr:cNvPr id="13" name="Left Brace 12"/>
        <cdr:cNvSpPr/>
      </cdr:nvSpPr>
      <cdr:spPr>
        <a:xfrm xmlns:a="http://schemas.openxmlformats.org/drawingml/2006/main" flipH="1">
          <a:off x="8175158" y="1264920"/>
          <a:ext cx="901994" cy="832104"/>
        </a:xfrm>
        <a:prstGeom xmlns:a="http://schemas.openxmlformats.org/drawingml/2006/main" prst="leftBrace">
          <a:avLst>
            <a:gd name="adj1" fmla="val 8333"/>
            <a:gd name="adj2" fmla="val 48535"/>
          </a:avLst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 smtClean="0">
            <a:solidFill>
              <a:srgbClr val="FFC000"/>
            </a:solidFill>
          </a:endParaRPr>
        </a:p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0.75915</cdr:x>
      <cdr:y>0.54603</cdr:y>
    </cdr:from>
    <cdr:to>
      <cdr:x>0.81926</cdr:x>
      <cdr:y>0.71429</cdr:y>
    </cdr:to>
    <cdr:sp macro="" textlink="">
      <cdr:nvSpPr>
        <cdr:cNvPr id="14" name="Left Brace 13"/>
        <cdr:cNvSpPr/>
      </cdr:nvSpPr>
      <cdr:spPr>
        <a:xfrm xmlns:a="http://schemas.openxmlformats.org/drawingml/2006/main" flipH="1">
          <a:off x="8237451" y="2097024"/>
          <a:ext cx="652227" cy="646176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 smtClean="0">
            <a:solidFill>
              <a:srgbClr val="FFC000"/>
            </a:solidFill>
          </a:endParaRPr>
        </a:p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0.20322</cdr:x>
      <cdr:y>0.09921</cdr:y>
    </cdr:from>
    <cdr:to>
      <cdr:x>0.29547</cdr:x>
      <cdr:y>0.31746</cdr:y>
    </cdr:to>
    <cdr:sp macro="" textlink="">
      <cdr:nvSpPr>
        <cdr:cNvPr id="18" name="Oval Callout 17"/>
        <cdr:cNvSpPr/>
      </cdr:nvSpPr>
      <cdr:spPr>
        <a:xfrm xmlns:a="http://schemas.openxmlformats.org/drawingml/2006/main" flipH="1">
          <a:off x="1772412" y="381000"/>
          <a:ext cx="804672" cy="838200"/>
        </a:xfrm>
        <a:prstGeom xmlns:a="http://schemas.openxmlformats.org/drawingml/2006/main" prst="wedgeEllipseCallout">
          <a:avLst>
            <a:gd name="adj1" fmla="val -43560"/>
            <a:gd name="adj2" fmla="val 141808"/>
          </a:avLst>
        </a:prstGeom>
        <a:gradFill xmlns:a="http://schemas.openxmlformats.org/drawingml/2006/main"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rgbClr val="FFC000"/>
              </a:solidFill>
            </a:rPr>
            <a:t>Loss Area</a:t>
          </a:r>
          <a:endParaRPr lang="en-US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0.8382</cdr:x>
      <cdr:y>0.25754</cdr:y>
    </cdr:from>
    <cdr:to>
      <cdr:x>0.93708</cdr:x>
      <cdr:y>0.41627</cdr:y>
    </cdr:to>
    <cdr:sp macro="" textlink="">
      <cdr:nvSpPr>
        <cdr:cNvPr id="22" name="Oval Callout 21"/>
        <cdr:cNvSpPr/>
      </cdr:nvSpPr>
      <cdr:spPr>
        <a:xfrm xmlns:a="http://schemas.openxmlformats.org/drawingml/2006/main">
          <a:off x="9095232" y="989076"/>
          <a:ext cx="1072896" cy="609600"/>
        </a:xfrm>
        <a:prstGeom xmlns:a="http://schemas.openxmlformats.org/drawingml/2006/main" prst="wedgeEllipseCallout">
          <a:avLst>
            <a:gd name="adj1" fmla="val -78788"/>
            <a:gd name="adj2" fmla="val 605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Variable expenses</a:t>
          </a:r>
          <a:endParaRPr lang="en-US" dirty="0"/>
        </a:p>
      </cdr:txBody>
    </cdr:sp>
  </cdr:relSizeAnchor>
  <cdr:relSizeAnchor xmlns:cdr="http://schemas.openxmlformats.org/drawingml/2006/chartDrawing">
    <cdr:from>
      <cdr:x>0.84157</cdr:x>
      <cdr:y>0.45833</cdr:y>
    </cdr:from>
    <cdr:to>
      <cdr:x>0.93708</cdr:x>
      <cdr:y>0.62976</cdr:y>
    </cdr:to>
    <cdr:sp macro="" textlink="">
      <cdr:nvSpPr>
        <cdr:cNvPr id="23" name="Oval Callout 22"/>
        <cdr:cNvSpPr/>
      </cdr:nvSpPr>
      <cdr:spPr>
        <a:xfrm xmlns:a="http://schemas.openxmlformats.org/drawingml/2006/main">
          <a:off x="9131808" y="1760220"/>
          <a:ext cx="1036320" cy="658368"/>
        </a:xfrm>
        <a:prstGeom xmlns:a="http://schemas.openxmlformats.org/drawingml/2006/main" prst="wedgeEllipseCallout">
          <a:avLst>
            <a:gd name="adj1" fmla="val -75751"/>
            <a:gd name="adj2" fmla="val 49537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dirty="0" smtClean="0"/>
            <a:t>Fixed Expenses</a:t>
          </a:r>
          <a:endParaRPr lang="en-US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8/16/2019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8/16/2019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8/16/2019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8/16/2019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4952390"/>
          </a:xfrm>
        </p:spPr>
        <p:txBody>
          <a:bodyPr/>
          <a:lstStyle/>
          <a:p>
            <a:r>
              <a:rPr lang="en-ZA" dirty="0"/>
              <a:t>COST-VOLUME-PROFIT </a:t>
            </a:r>
            <a:r>
              <a:rPr lang="en-ZA" dirty="0" smtClean="0"/>
              <a:t>ANALYSIS –CVP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2775" y="51255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551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906887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2438400"/>
            <a:ext cx="11192207" cy="3651504"/>
          </a:xfrm>
        </p:spPr>
        <p:txBody>
          <a:bodyPr/>
          <a:lstStyle/>
          <a:p>
            <a:r>
              <a:rPr lang="en-ZA" b="1" dirty="0"/>
              <a:t>No 2 CVP </a:t>
            </a:r>
            <a:r>
              <a:rPr lang="en-ZA" b="1" dirty="0" smtClean="0"/>
              <a:t>graph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522187"/>
              </p:ext>
            </p:extLst>
          </p:nvPr>
        </p:nvGraphicFramePr>
        <p:xfrm>
          <a:off x="512064" y="2836164"/>
          <a:ext cx="1085088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402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sz="2800" b="1" dirty="0" smtClean="0"/>
              <a:t>No </a:t>
            </a:r>
            <a:r>
              <a:rPr lang="en-ZA" sz="2800" b="1" dirty="0"/>
              <a:t>3 </a:t>
            </a:r>
            <a:endParaRPr lang="en-ZA" sz="2800" b="1" dirty="0" smtClean="0"/>
          </a:p>
          <a:p>
            <a:r>
              <a:rPr lang="en-ZA" sz="2800" dirty="0" smtClean="0"/>
              <a:t>Angie has decided that she must earn at least $ 18 000 the first year to justify her time and effort. How </a:t>
            </a:r>
            <a:r>
              <a:rPr lang="en-ZA" sz="2800" dirty="0"/>
              <a:t>many pair sandals must be sold </a:t>
            </a:r>
            <a:r>
              <a:rPr lang="en-ZA" sz="2800" dirty="0" smtClean="0"/>
              <a:t>to reach this target of profit?</a:t>
            </a:r>
            <a:endParaRPr lang="en-ZA" sz="2800" dirty="0"/>
          </a:p>
          <a:p>
            <a:pPr marL="0" indent="0">
              <a:buNone/>
            </a:pPr>
            <a:r>
              <a:rPr lang="en-ZA" sz="2800" dirty="0"/>
              <a:t>The equation method </a:t>
            </a:r>
            <a:r>
              <a:rPr lang="en-ZA" sz="2800" dirty="0" smtClean="0"/>
              <a:t>used </a:t>
            </a:r>
            <a:endParaRPr lang="en-ZA" sz="2800" dirty="0"/>
          </a:p>
          <a:p>
            <a:pPr marL="0" indent="0">
              <a:buNone/>
            </a:pPr>
            <a:r>
              <a:rPr lang="en-ZA" sz="2800" dirty="0"/>
              <a:t>Sales = Variable expenses + Fixed expenses + </a:t>
            </a:r>
            <a:r>
              <a:rPr lang="en-ZA" sz="2800" dirty="0" smtClean="0"/>
              <a:t>Profit</a:t>
            </a:r>
          </a:p>
          <a:p>
            <a:pPr marL="0" lvl="0" indent="0">
              <a:buNone/>
            </a:pP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40Q = 16Q + 60 000 +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18 000;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24Q =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78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000; Q = </a:t>
            </a:r>
            <a:r>
              <a:rPr lang="en-ZA" sz="28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3 250 </a:t>
            </a:r>
            <a:r>
              <a:rPr lang="en-ZA" sz="28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pair of sandals.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684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/>
          <a:lstStyle/>
          <a:p>
            <a:pPr marL="0" indent="0">
              <a:buNone/>
            </a:pPr>
            <a:r>
              <a:rPr lang="en-ZA" b="1" dirty="0" smtClean="0"/>
              <a:t>No 4</a:t>
            </a:r>
          </a:p>
          <a:p>
            <a:pPr marL="0" indent="0">
              <a:buNone/>
            </a:pPr>
            <a:r>
              <a:rPr lang="en-ZA" dirty="0" smtClean="0"/>
              <a:t>An additional cost of $8 000 selling cost and additional $25 000 in sales.</a:t>
            </a:r>
          </a:p>
          <a:p>
            <a:pPr marL="0" indent="0">
              <a:buNone/>
            </a:pPr>
            <a:r>
              <a:rPr lang="en-ZA" dirty="0" smtClean="0"/>
              <a:t>Incremental contribution margin</a:t>
            </a:r>
          </a:p>
          <a:p>
            <a:pPr marL="0" indent="0">
              <a:buNone/>
            </a:pPr>
            <a:r>
              <a:rPr lang="en-ZA" dirty="0" smtClean="0"/>
              <a:t>25 000 * 60% contribution margin ratio 	$15000</a:t>
            </a:r>
          </a:p>
          <a:p>
            <a:pPr marL="0" indent="0">
              <a:buNone/>
            </a:pPr>
            <a:r>
              <a:rPr lang="en-ZA" dirty="0" smtClean="0"/>
              <a:t>Less incremental selling expenses		</a:t>
            </a:r>
            <a:r>
              <a:rPr lang="en-ZA" u="sng" dirty="0" smtClean="0"/>
              <a:t>$ 8 000</a:t>
            </a:r>
          </a:p>
          <a:p>
            <a:pPr marL="0" indent="0">
              <a:buNone/>
            </a:pPr>
            <a:r>
              <a:rPr lang="en-ZA" dirty="0" smtClean="0"/>
              <a:t>Increased profit 				</a:t>
            </a:r>
            <a:r>
              <a:rPr lang="en-ZA" u="sng" dirty="0" smtClean="0"/>
              <a:t>$ 7 000</a:t>
            </a:r>
          </a:p>
          <a:p>
            <a:pPr marL="0" indent="0">
              <a:buNone/>
            </a:pPr>
            <a:r>
              <a:rPr lang="en-ZA" dirty="0"/>
              <a:t>The $8 000 selling cost </a:t>
            </a:r>
            <a:r>
              <a:rPr lang="en-ZA" dirty="0" smtClean="0"/>
              <a:t>should be approved since it will increase profit with $7 000.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914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944" y="2438400"/>
            <a:ext cx="11009327" cy="3651503"/>
          </a:xfrm>
        </p:spPr>
        <p:txBody>
          <a:bodyPr>
            <a:normAutofit fontScale="85000" lnSpcReduction="20000"/>
          </a:bodyPr>
          <a:lstStyle/>
          <a:p>
            <a:r>
              <a:rPr lang="en-ZA" sz="2800" dirty="0" smtClean="0"/>
              <a:t>No 5 (a)</a:t>
            </a:r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endParaRPr lang="en-ZA" dirty="0"/>
          </a:p>
          <a:p>
            <a:pPr>
              <a:spcBef>
                <a:spcPts val="0"/>
              </a:spcBef>
            </a:pPr>
            <a:endParaRPr lang="en-ZA" dirty="0" smtClean="0"/>
          </a:p>
          <a:p>
            <a:pPr>
              <a:spcBef>
                <a:spcPts val="0"/>
              </a:spcBef>
            </a:pPr>
            <a:r>
              <a:rPr lang="en-ZA" sz="2600" dirty="0" smtClean="0"/>
              <a:t>Degree of operating leverage 	= 	</a:t>
            </a:r>
            <a:r>
              <a:rPr lang="en-ZA" sz="2600" u="sng" dirty="0" smtClean="0"/>
              <a:t>Contribution margin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 smtClean="0"/>
              <a:t> 						Profit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 smtClean="0"/>
              <a:t>					=	</a:t>
            </a:r>
            <a:r>
              <a:rPr lang="en-ZA" sz="2600" u="sng" dirty="0" smtClean="0"/>
              <a:t>72 000</a:t>
            </a:r>
            <a:r>
              <a:rPr lang="en-ZA" sz="2600" dirty="0" smtClean="0"/>
              <a:t>	= 6</a:t>
            </a:r>
            <a:endParaRPr lang="en-ZA" sz="26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ZA" sz="2600" dirty="0"/>
              <a:t>	</a:t>
            </a:r>
            <a:r>
              <a:rPr lang="en-ZA" sz="2600" dirty="0" smtClean="0"/>
              <a:t>					12 000	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932941"/>
              </p:ext>
            </p:extLst>
          </p:nvPr>
        </p:nvGraphicFramePr>
        <p:xfrm>
          <a:off x="694945" y="2950463"/>
          <a:ext cx="8180831" cy="17922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9403">
                  <a:extLst>
                    <a:ext uri="{9D8B030D-6E8A-4147-A177-3AD203B41FA5}">
                      <a16:colId xmlns="" xmlns:a16="http://schemas.microsoft.com/office/drawing/2014/main" val="792723957"/>
                    </a:ext>
                  </a:extLst>
                </a:gridCol>
                <a:gridCol w="2697976">
                  <a:extLst>
                    <a:ext uri="{9D8B030D-6E8A-4147-A177-3AD203B41FA5}">
                      <a16:colId xmlns="" xmlns:a16="http://schemas.microsoft.com/office/drawing/2014/main" val="863795891"/>
                    </a:ext>
                  </a:extLst>
                </a:gridCol>
                <a:gridCol w="2373452">
                  <a:extLst>
                    <a:ext uri="{9D8B030D-6E8A-4147-A177-3AD203B41FA5}">
                      <a16:colId xmlns="" xmlns:a16="http://schemas.microsoft.com/office/drawing/2014/main" val="4325068"/>
                    </a:ext>
                  </a:extLst>
                </a:gridCol>
              </a:tblGrid>
              <a:tr h="298704">
                <a:tc>
                  <a:txBody>
                    <a:bodyPr/>
                    <a:lstStyle/>
                    <a:p>
                      <a:pPr algn="l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u="none" strike="noStrike" dirty="0">
                          <a:effectLst/>
                        </a:rPr>
                        <a:t>50% increase</a:t>
                      </a:r>
                      <a:endParaRPr lang="en-ZA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173404293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Sales 3000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120 000.00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180 000.00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033230243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Less variable expenses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48 000.00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          72 000.00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1191563251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Contribution margin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 $      72 000.00 </a:t>
                      </a:r>
                      <a:endParaRPr lang="en-Z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108 000.00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136335979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Less fixed expenses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60 000.00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sng" strike="noStrike" dirty="0">
                          <a:effectLst/>
                        </a:rPr>
                        <a:t> $                60 000.00 </a:t>
                      </a:r>
                      <a:endParaRPr lang="en-ZA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770585709"/>
                  </a:ext>
                </a:extLst>
              </a:tr>
              <a:tr h="298704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Profit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12 000.00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 $                48 000.00 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2592415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592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r>
              <a:rPr lang="en-ZA" sz="3200" dirty="0" smtClean="0"/>
              <a:t>No 5 (b)</a:t>
            </a:r>
          </a:p>
          <a:p>
            <a:pPr>
              <a:spcBef>
                <a:spcPts val="0"/>
              </a:spcBef>
            </a:pPr>
            <a:r>
              <a:rPr lang="en-ZA" sz="3200" dirty="0" smtClean="0"/>
              <a:t>Degree of operating leverage 	= 	</a:t>
            </a:r>
            <a:r>
              <a:rPr lang="en-ZA" sz="3200" u="sng" dirty="0" smtClean="0"/>
              <a:t>Contribution margin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 smtClean="0"/>
              <a:t> 								Profit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 smtClean="0"/>
              <a:t>						=	</a:t>
            </a:r>
            <a:r>
              <a:rPr lang="en-ZA" sz="3200" u="sng" dirty="0" smtClean="0"/>
              <a:t>72 000 *150%</a:t>
            </a:r>
            <a:r>
              <a:rPr lang="en-ZA" sz="3200" dirty="0" smtClean="0"/>
              <a:t>	</a:t>
            </a:r>
            <a:endParaRPr lang="en-ZA" sz="32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ZA" sz="3200" dirty="0"/>
              <a:t>	</a:t>
            </a:r>
            <a:r>
              <a:rPr lang="en-ZA" sz="3200" dirty="0" smtClean="0"/>
              <a:t>				     			48 000	</a:t>
            </a:r>
          </a:p>
          <a:p>
            <a:pPr marL="0" indent="0">
              <a:buNone/>
            </a:pPr>
            <a:r>
              <a:rPr lang="en-ZA" sz="3200" dirty="0" smtClean="0"/>
              <a:t>						= 	2.25</a:t>
            </a: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2748988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Conclusion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Autofit/>
          </a:bodyPr>
          <a:lstStyle/>
          <a:p>
            <a:pPr algn="just"/>
            <a:r>
              <a:rPr lang="en-ZA" sz="3600" dirty="0"/>
              <a:t>Although the CVP </a:t>
            </a:r>
            <a:r>
              <a:rPr lang="en-ZA" sz="3600" dirty="0" smtClean="0"/>
              <a:t>analysis may be a strong </a:t>
            </a:r>
            <a:r>
              <a:rPr lang="en-ZA" sz="3600" dirty="0"/>
              <a:t>tool, the output is dependent upon the assumptions made by cost analysts.</a:t>
            </a:r>
          </a:p>
          <a:p>
            <a:pPr algn="just"/>
            <a:r>
              <a:rPr lang="en-ZA" sz="3600" dirty="0" smtClean="0"/>
              <a:t>The assumptions on CVP raises some validity challenges since they may be violated in practice.</a:t>
            </a:r>
          </a:p>
          <a:p>
            <a:pPr marL="0" indent="0">
              <a:buNone/>
            </a:pPr>
            <a:r>
              <a:rPr lang="en-ZA" sz="3600" dirty="0" smtClean="0"/>
              <a:t> 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1812563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>
            <a:normAutofit/>
          </a:bodyPr>
          <a:lstStyle/>
          <a:p>
            <a:r>
              <a:rPr lang="en-ZA" dirty="0" smtClean="0"/>
              <a:t>SYNOPSIS OF THE PRESENTATION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r>
              <a:rPr lang="en-ZA" sz="4000" dirty="0" smtClean="0"/>
              <a:t>Key concepts</a:t>
            </a:r>
          </a:p>
          <a:p>
            <a:r>
              <a:rPr lang="en-ZA" sz="4000" dirty="0" smtClean="0"/>
              <a:t>CVP Assumptions</a:t>
            </a:r>
          </a:p>
          <a:p>
            <a:r>
              <a:rPr lang="en-ZA" sz="4000" dirty="0" smtClean="0"/>
              <a:t>Exercise </a:t>
            </a:r>
            <a:r>
              <a:rPr lang="en-ZA" sz="4000" smtClean="0"/>
              <a:t>P </a:t>
            </a:r>
            <a:r>
              <a:rPr lang="en-ZA" sz="4000" smtClean="0"/>
              <a:t>6 </a:t>
            </a:r>
            <a:r>
              <a:rPr lang="en-ZA" sz="4000" dirty="0" smtClean="0"/>
              <a:t>– 18</a:t>
            </a:r>
          </a:p>
          <a:p>
            <a:r>
              <a:rPr lang="en-ZA" sz="4000" dirty="0" smtClean="0"/>
              <a:t>Conclusion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402488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sz="2800" dirty="0"/>
              <a:t>COST-VOLUME-PROFIT </a:t>
            </a:r>
            <a:r>
              <a:rPr lang="en-ZA" sz="2800" dirty="0" smtClean="0"/>
              <a:t>ANALYSIS examines </a:t>
            </a:r>
            <a:r>
              <a:rPr lang="en-ZA" sz="2800" dirty="0"/>
              <a:t>the interaction of a </a:t>
            </a:r>
            <a:r>
              <a:rPr lang="en-ZA" sz="2800" dirty="0" smtClean="0"/>
              <a:t>organisation’s </a:t>
            </a:r>
            <a:r>
              <a:rPr lang="en-ZA" sz="2800" dirty="0"/>
              <a:t>sales volume, selling price, cost structure, and profitability. </a:t>
            </a:r>
            <a:r>
              <a:rPr lang="en-ZA" sz="2800" dirty="0" smtClean="0"/>
              <a:t>The focus areas are: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Prices of the products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Volumes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Variable costs per unit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Fixed cost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Mix of products sold</a:t>
            </a:r>
          </a:p>
          <a:p>
            <a:pPr marL="0" indent="0">
              <a:buNone/>
            </a:pPr>
            <a:r>
              <a:rPr lang="en-ZA" dirty="0" smtClean="0"/>
              <a:t>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99774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 smtClean="0"/>
              <a:t>Key concepts cont.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ZA" sz="24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Contribution </a:t>
            </a:r>
            <a:r>
              <a:rPr lang="en-ZA" sz="24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margin (CM) is </a:t>
            </a:r>
            <a:r>
              <a:rPr lang="en-ZA" sz="2400" dirty="0">
                <a:solidFill>
                  <a:srgbClr val="121316">
                    <a:lumMod val="75000"/>
                    <a:lumOff val="25000"/>
                  </a:srgbClr>
                </a:solidFill>
              </a:rPr>
              <a:t>the amount remaining from sales revenue after variable expenses have been deducted. CM can also be expressed on </a:t>
            </a:r>
            <a:r>
              <a:rPr lang="en-ZA" sz="2400" dirty="0" smtClean="0">
                <a:solidFill>
                  <a:srgbClr val="121316">
                    <a:lumMod val="75000"/>
                    <a:lumOff val="25000"/>
                  </a:srgbClr>
                </a:solidFill>
              </a:rPr>
              <a:t>per unit. </a:t>
            </a:r>
          </a:p>
          <a:p>
            <a:pPr marL="0" lvl="0" indent="0">
              <a:buNone/>
            </a:pPr>
            <a:r>
              <a:rPr lang="en-ZA" sz="2400" dirty="0" smtClean="0"/>
              <a:t>Contribution Margin </a:t>
            </a:r>
            <a:r>
              <a:rPr lang="en-ZA" sz="2400" dirty="0"/>
              <a:t>Ratio  = </a:t>
            </a:r>
            <a:r>
              <a:rPr lang="en-ZA" sz="2400" dirty="0" smtClean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Break-Even analysis</a:t>
            </a:r>
          </a:p>
          <a:p>
            <a:pPr marL="0" indent="0">
              <a:buNone/>
            </a:pPr>
            <a:r>
              <a:rPr lang="en-ZA" sz="2400" dirty="0" smtClean="0"/>
              <a:t>Uses two approaches i.e. the </a:t>
            </a:r>
            <a:r>
              <a:rPr lang="en-ZA" sz="2400" dirty="0"/>
              <a:t>Equation </a:t>
            </a:r>
            <a:r>
              <a:rPr lang="en-ZA" sz="2400" dirty="0" smtClean="0"/>
              <a:t>method and Contribution </a:t>
            </a:r>
            <a:r>
              <a:rPr lang="en-ZA" sz="2400" dirty="0"/>
              <a:t>margin </a:t>
            </a:r>
            <a:r>
              <a:rPr lang="en-ZA" sz="2400" dirty="0" smtClean="0"/>
              <a:t>method.</a:t>
            </a:r>
            <a:endParaRPr lang="en-ZA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/>
              <a:t>Equation </a:t>
            </a:r>
            <a:r>
              <a:rPr lang="en-ZA" sz="2400" dirty="0" smtClean="0"/>
              <a:t>method </a:t>
            </a:r>
            <a:r>
              <a:rPr lang="en-ZA" sz="2400" dirty="0"/>
              <a:t>- </a:t>
            </a:r>
            <a:r>
              <a:rPr lang="en-ZA" sz="2400" dirty="0" smtClean="0"/>
              <a:t>can </a:t>
            </a:r>
            <a:r>
              <a:rPr lang="en-ZA" sz="2400" dirty="0"/>
              <a:t>be used to estimate the number of units a company needs to sell to achieve target profit or total sales revenue</a:t>
            </a:r>
            <a:endParaRPr lang="en-ZA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/>
              <a:t>Contribution margin </a:t>
            </a:r>
            <a:r>
              <a:rPr lang="en-ZA" sz="2400" dirty="0" smtClean="0"/>
              <a:t>method </a:t>
            </a:r>
          </a:p>
          <a:p>
            <a:pPr>
              <a:buFont typeface="Wingdings" panose="05000000000000000000" pitchFamily="2" charset="2"/>
              <a:buChar char="§"/>
            </a:pPr>
            <a:endParaRPr lang="en-ZA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330" y="5527221"/>
            <a:ext cx="4023741" cy="7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4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 smtClean="0"/>
              <a:t>Key concepts cont.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Margin </a:t>
            </a:r>
            <a:r>
              <a:rPr lang="en-ZA" sz="2400" dirty="0"/>
              <a:t>of safety</a:t>
            </a:r>
          </a:p>
          <a:p>
            <a:pPr marL="0" indent="0">
              <a:buNone/>
            </a:pPr>
            <a:r>
              <a:rPr lang="en-ZA" sz="2400" dirty="0"/>
              <a:t>Margin of safety is the excess of expected sales over breakeven sales.</a:t>
            </a:r>
            <a:endParaRPr lang="en-ZA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ZA" sz="2400" dirty="0" smtClean="0"/>
              <a:t>Degree </a:t>
            </a:r>
            <a:r>
              <a:rPr lang="en-ZA" sz="2400" dirty="0"/>
              <a:t>of operating leverage</a:t>
            </a:r>
          </a:p>
          <a:p>
            <a:pPr marL="0" indent="0">
              <a:buNone/>
            </a:pPr>
            <a:r>
              <a:rPr lang="en-ZA" sz="2400" dirty="0" smtClean="0"/>
              <a:t>measure sensitivity of net </a:t>
            </a:r>
            <a:r>
              <a:rPr lang="en-ZA" sz="2400" dirty="0"/>
              <a:t>operating income is to percentage changes in sales. It is a measure, at any given level of sales, of how a percentage change in sales volume will affect profits</a:t>
            </a:r>
            <a:r>
              <a:rPr lang="en-ZA" sz="24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dirty="0"/>
              <a:t>Degree of operating </a:t>
            </a:r>
            <a:r>
              <a:rPr lang="en-ZA" sz="2400" dirty="0" smtClean="0"/>
              <a:t>leverage = 	</a:t>
            </a:r>
            <a:r>
              <a:rPr lang="en-ZA" sz="2400" u="sng" dirty="0" smtClean="0"/>
              <a:t>Contribution margin   </a:t>
            </a:r>
            <a:endParaRPr lang="en-ZA" sz="2400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ZA" sz="2400" dirty="0" smtClean="0"/>
              <a:t>					Net </a:t>
            </a:r>
            <a:r>
              <a:rPr lang="en-ZA" sz="2400" dirty="0"/>
              <a:t>operating income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246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455527"/>
          </a:xfrm>
        </p:spPr>
        <p:txBody>
          <a:bodyPr>
            <a:normAutofit/>
          </a:bodyPr>
          <a:lstStyle/>
          <a:p>
            <a:r>
              <a:rPr lang="en-ZA" dirty="0"/>
              <a:t>CVP Assumptions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Selling price is </a:t>
            </a:r>
            <a:r>
              <a:rPr lang="en-ZA" sz="2800" dirty="0" smtClean="0"/>
              <a:t>constant – that is product price will not change as volume change </a:t>
            </a:r>
            <a:endParaRPr lang="en-ZA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Costs are linear and can be </a:t>
            </a:r>
            <a:r>
              <a:rPr lang="en-ZA" sz="2800" dirty="0" smtClean="0"/>
              <a:t>accurately divided </a:t>
            </a:r>
            <a:r>
              <a:rPr lang="en-ZA" sz="2800" dirty="0"/>
              <a:t>into variable and fixed elements.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In multi-product companies, sales mix is constant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ZA" sz="2800" dirty="0"/>
              <a:t>In manufacturing companies, </a:t>
            </a:r>
            <a:r>
              <a:rPr lang="en-ZA" sz="2800" dirty="0" smtClean="0"/>
              <a:t>inventories </a:t>
            </a:r>
            <a:r>
              <a:rPr lang="en-ZA" sz="2800" dirty="0"/>
              <a:t>do not change</a:t>
            </a:r>
            <a:r>
              <a:rPr lang="en-ZA" sz="2800" dirty="0" smtClean="0"/>
              <a:t>.</a:t>
            </a:r>
          </a:p>
          <a:p>
            <a:pPr marL="0" indent="0">
              <a:buNone/>
            </a:pP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33762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328938"/>
              </p:ext>
            </p:extLst>
          </p:nvPr>
        </p:nvGraphicFramePr>
        <p:xfrm>
          <a:off x="381000" y="2833006"/>
          <a:ext cx="7489371" cy="3262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05715">
                  <a:extLst>
                    <a:ext uri="{9D8B030D-6E8A-4147-A177-3AD203B41FA5}">
                      <a16:colId xmlns="" xmlns:a16="http://schemas.microsoft.com/office/drawing/2014/main" val="2412696323"/>
                    </a:ext>
                  </a:extLst>
                </a:gridCol>
                <a:gridCol w="1583656">
                  <a:extLst>
                    <a:ext uri="{9D8B030D-6E8A-4147-A177-3AD203B41FA5}">
                      <a16:colId xmlns="" xmlns:a16="http://schemas.microsoft.com/office/drawing/2014/main" val="3306334009"/>
                    </a:ext>
                  </a:extLst>
                </a:gridCol>
              </a:tblGrid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Sales price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$   40.00 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535381529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Variable expenses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r>
                        <a:rPr lang="en-ZA" sz="2000" u="sng" strike="noStrike" dirty="0">
                          <a:effectLst/>
                        </a:rPr>
                        <a:t>$   16.00</a:t>
                      </a:r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4136786976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0" u="none" strike="noStrike" dirty="0">
                          <a:effectLst/>
                        </a:rPr>
                        <a:t>Contribution margin per pair of sandals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 </a:t>
                      </a:r>
                      <a:r>
                        <a:rPr lang="en-ZA" sz="2000" b="1" u="sng" strike="noStrike" dirty="0">
                          <a:effectLst/>
                        </a:rPr>
                        <a:t>R   24.00 </a:t>
                      </a:r>
                      <a:endParaRPr lang="en-ZA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746444060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1596583683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u="none" strike="noStrike" dirty="0">
                          <a:effectLst/>
                        </a:rPr>
                        <a:t>Fixed expenses per year: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452772098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Building rental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15000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549153265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Equipment depreciation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7000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797081872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Selling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none" strike="noStrike" dirty="0">
                          <a:effectLst/>
                        </a:rPr>
                        <a:t>20000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851269893"/>
                  </a:ext>
                </a:extLst>
              </a:tr>
              <a:tr h="322271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</a:rPr>
                        <a:t>Administrative</a:t>
                      </a:r>
                      <a:endParaRPr lang="en-Z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u="sng" strike="noStrike" dirty="0">
                          <a:effectLst/>
                        </a:rPr>
                        <a:t>18000</a:t>
                      </a:r>
                      <a:endParaRPr lang="en-ZA" sz="20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989710289"/>
                  </a:ext>
                </a:extLst>
              </a:tr>
              <a:tr h="33569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u="none" strike="noStrike" dirty="0">
                          <a:effectLst/>
                        </a:rPr>
                        <a:t>Total fixed expenses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u="sng" strike="noStrike" dirty="0">
                          <a:effectLst/>
                        </a:rPr>
                        <a:t>60000</a:t>
                      </a:r>
                      <a:endParaRPr lang="en-ZA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3766713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413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11323271" cy="3651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sz="2800" b="1" dirty="0" smtClean="0"/>
              <a:t>No.1</a:t>
            </a:r>
            <a:r>
              <a:rPr lang="en-ZA" sz="2800" dirty="0" smtClean="0"/>
              <a:t> </a:t>
            </a:r>
          </a:p>
          <a:p>
            <a:pPr marL="0" indent="0">
              <a:buNone/>
            </a:pPr>
            <a:r>
              <a:rPr lang="en-ZA" sz="2800" dirty="0" smtClean="0"/>
              <a:t>How many pair sandals must be sold each year to break even?</a:t>
            </a:r>
          </a:p>
          <a:p>
            <a:pPr marL="0" indent="0">
              <a:buNone/>
            </a:pPr>
            <a:r>
              <a:rPr lang="en-ZA" sz="2800" dirty="0" smtClean="0"/>
              <a:t>The equation method to calculates the break even point = </a:t>
            </a:r>
          </a:p>
          <a:p>
            <a:pPr marL="0" indent="0">
              <a:buNone/>
            </a:pPr>
            <a:r>
              <a:rPr lang="en-ZA" sz="2800" dirty="0" smtClean="0"/>
              <a:t>Sales = Variable expenses + Fixed expenses + Profit</a:t>
            </a:r>
          </a:p>
          <a:p>
            <a:pPr marL="0" indent="0">
              <a:buNone/>
            </a:pPr>
            <a:r>
              <a:rPr lang="en-ZA" sz="2800" dirty="0" smtClean="0"/>
              <a:t>40Q = 16Q + 60 000 + 0; 24Q = 60 000; Q = 2 500 pair of sandals.</a:t>
            </a:r>
            <a:endParaRPr lang="en-ZA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ZA" sz="2800" dirty="0" smtClean="0"/>
              <a:t>What does this represent in total in total pound sales?</a:t>
            </a:r>
          </a:p>
          <a:p>
            <a:pPr marL="0" indent="0">
              <a:buNone/>
            </a:pPr>
            <a:r>
              <a:rPr lang="en-ZA" sz="2800" dirty="0" smtClean="0"/>
              <a:t>Equals to 2500 units multiplied by $40 which equals to $100 000.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59257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68345"/>
            <a:ext cx="11323271" cy="1560716"/>
          </a:xfrm>
        </p:spPr>
        <p:txBody>
          <a:bodyPr/>
          <a:lstStyle/>
          <a:p>
            <a:r>
              <a:rPr lang="en-ZA" dirty="0"/>
              <a:t>Exercise P 7 –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44496"/>
            <a:ext cx="8770571" cy="3651504"/>
          </a:xfrm>
        </p:spPr>
        <p:txBody>
          <a:bodyPr/>
          <a:lstStyle/>
          <a:p>
            <a:pPr marL="0" indent="0">
              <a:buNone/>
            </a:pPr>
            <a:r>
              <a:rPr lang="en-ZA" b="1" dirty="0"/>
              <a:t>No 2 CVP </a:t>
            </a:r>
            <a:r>
              <a:rPr lang="en-ZA" b="1" dirty="0" smtClean="0"/>
              <a:t>Data for the graph</a:t>
            </a:r>
          </a:p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581400"/>
              </p:ext>
            </p:extLst>
          </p:nvPr>
        </p:nvGraphicFramePr>
        <p:xfrm>
          <a:off x="524257" y="2960017"/>
          <a:ext cx="10863071" cy="3001870"/>
        </p:xfrm>
        <a:graphic>
          <a:graphicData uri="http://schemas.openxmlformats.org/drawingml/2006/table">
            <a:tbl>
              <a:tblPr/>
              <a:tblGrid>
                <a:gridCol w="3450335">
                  <a:extLst>
                    <a:ext uri="{9D8B030D-6E8A-4147-A177-3AD203B41FA5}">
                      <a16:colId xmlns="" xmlns:a16="http://schemas.microsoft.com/office/drawing/2014/main" val="1049299717"/>
                    </a:ext>
                  </a:extLst>
                </a:gridCol>
                <a:gridCol w="1814078">
                  <a:extLst>
                    <a:ext uri="{9D8B030D-6E8A-4147-A177-3AD203B41FA5}">
                      <a16:colId xmlns="" xmlns:a16="http://schemas.microsoft.com/office/drawing/2014/main" val="649997536"/>
                    </a:ext>
                  </a:extLst>
                </a:gridCol>
                <a:gridCol w="2005489">
                  <a:extLst>
                    <a:ext uri="{9D8B030D-6E8A-4147-A177-3AD203B41FA5}">
                      <a16:colId xmlns="" xmlns:a16="http://schemas.microsoft.com/office/drawing/2014/main" val="3772809901"/>
                    </a:ext>
                  </a:extLst>
                </a:gridCol>
                <a:gridCol w="1775694">
                  <a:extLst>
                    <a:ext uri="{9D8B030D-6E8A-4147-A177-3AD203B41FA5}">
                      <a16:colId xmlns="" xmlns:a16="http://schemas.microsoft.com/office/drawing/2014/main" val="3251263370"/>
                    </a:ext>
                  </a:extLst>
                </a:gridCol>
                <a:gridCol w="1817475">
                  <a:extLst>
                    <a:ext uri="{9D8B030D-6E8A-4147-A177-3AD203B41FA5}">
                      <a16:colId xmlns="" xmlns:a16="http://schemas.microsoft.com/office/drawing/2014/main" val="220136118"/>
                    </a:ext>
                  </a:extLst>
                </a:gridCol>
              </a:tblGrid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Volume in sandals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Sales in Pounds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Fixed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Variable expenses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79586519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76 000.00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16 000.00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8180554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84 000.00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24 000.00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42667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92 000.00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32 000.00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070493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27266023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120 000.00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108 000.00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48 000.00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93553301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116 000.00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56 000.00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48143104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124 000.00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64 000.00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90988025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180 000.00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132 000.00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72 000.00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38223962"/>
                  </a:ext>
                </a:extLst>
              </a:tr>
              <a:tr h="300187"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200 000.00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140 000.00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80 000.00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02533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475041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828</Words>
  <Application>Microsoft Office PowerPoint</Application>
  <PresentationFormat>Widescreen</PresentationFormat>
  <Paragraphs>174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Schoolbook</vt:lpstr>
      <vt:lpstr>Corbel</vt:lpstr>
      <vt:lpstr>Wingdings</vt:lpstr>
      <vt:lpstr>Feathered</vt:lpstr>
      <vt:lpstr>COST-VOLUME-PROFIT ANALYSIS –CVP </vt:lpstr>
      <vt:lpstr>SYNOPSIS OF THE PRESENTATION </vt:lpstr>
      <vt:lpstr>Key concepts</vt:lpstr>
      <vt:lpstr>Key concepts cont.</vt:lpstr>
      <vt:lpstr>Key concepts cont.</vt:lpstr>
      <vt:lpstr>CVP Assumptions 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Exercise P 7 – 18</vt:lpstr>
      <vt:lpstr>Conclusion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COST-VOLUME-PROFIT ANALYSIS –CVP</dc:title>
  <dc:creator>Nick Efstathiou</dc:creator>
  <cp:lastModifiedBy>Windows User</cp:lastModifiedBy>
  <cp:revision>5</cp:revision>
  <cp:lastPrinted>2018-10-15T05:29:34Z</cp:lastPrinted>
  <dcterms:modified xsi:type="dcterms:W3CDTF">2019-08-16T09:51:23Z</dcterms:modified>
</cp:coreProperties>
</file>