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4"/>
  </p:notesMasterIdLst>
  <p:sldIdLst>
    <p:sldId id="266" r:id="rId2"/>
    <p:sldId id="316" r:id="rId3"/>
    <p:sldId id="317" r:id="rId4"/>
    <p:sldId id="318" r:id="rId5"/>
    <p:sldId id="319" r:id="rId6"/>
    <p:sldId id="320" r:id="rId7"/>
    <p:sldId id="321" r:id="rId8"/>
    <p:sldId id="322" r:id="rId9"/>
    <p:sldId id="323" r:id="rId10"/>
    <p:sldId id="324" r:id="rId11"/>
    <p:sldId id="325" r:id="rId12"/>
    <p:sldId id="326" r:id="rId13"/>
    <p:sldId id="327" r:id="rId14"/>
    <p:sldId id="328" r:id="rId15"/>
    <p:sldId id="329" r:id="rId16"/>
    <p:sldId id="330" r:id="rId17"/>
    <p:sldId id="331" r:id="rId18"/>
    <p:sldId id="332" r:id="rId19"/>
    <p:sldId id="333" r:id="rId20"/>
    <p:sldId id="334" r:id="rId21"/>
    <p:sldId id="273" r:id="rId22"/>
    <p:sldId id="274" r:id="rId23"/>
    <p:sldId id="275" r:id="rId24"/>
    <p:sldId id="276" r:id="rId25"/>
    <p:sldId id="277" r:id="rId26"/>
    <p:sldId id="315" r:id="rId27"/>
    <p:sldId id="278" r:id="rId28"/>
    <p:sldId id="280"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258" r:id="rId63"/>
  </p:sldIdLst>
  <p:sldSz cx="9144000" cy="6858000" type="screen4x3"/>
  <p:notesSz cx="6858000" cy="9144000"/>
  <p:defaultTextStyle>
    <a:defPPr>
      <a:defRPr lang="en-ZA"/>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112B"/>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0" d="100"/>
          <a:sy n="100" d="100"/>
        </p:scale>
        <p:origin x="183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ZA"/>
          </a:p>
        </p:txBody>
      </p:sp>
      <p:sp>
        <p:nvSpPr>
          <p:cNvPr id="337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ZA"/>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ZA" noProof="0"/>
              <a:t>Click to edit Master text styles</a:t>
            </a:r>
          </a:p>
          <a:p>
            <a:pPr lvl="1"/>
            <a:r>
              <a:rPr lang="en-ZA" noProof="0"/>
              <a:t>Second level</a:t>
            </a:r>
          </a:p>
          <a:p>
            <a:pPr lvl="2"/>
            <a:r>
              <a:rPr lang="en-ZA" noProof="0"/>
              <a:t>Third level</a:t>
            </a:r>
          </a:p>
          <a:p>
            <a:pPr lvl="3"/>
            <a:r>
              <a:rPr lang="en-ZA" noProof="0"/>
              <a:t>Fourth level</a:t>
            </a:r>
          </a:p>
          <a:p>
            <a:pPr lvl="4"/>
            <a:r>
              <a:rPr lang="en-ZA" noProof="0"/>
              <a:t>Fifth level</a:t>
            </a:r>
          </a:p>
        </p:txBody>
      </p:sp>
      <p:sp>
        <p:nvSpPr>
          <p:cNvPr id="337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ZA"/>
          </a:p>
        </p:txBody>
      </p:sp>
      <p:sp>
        <p:nvSpPr>
          <p:cNvPr id="337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853541D2-E2A9-4E45-9130-F4524FB2A867}" type="slidenum">
              <a:rPr lang="en-ZA"/>
              <a:pPr>
                <a:defRPr/>
              </a:pPr>
              <a:t>‹#›</a:t>
            </a:fld>
            <a:endParaRPr lang="en-ZA"/>
          </a:p>
        </p:txBody>
      </p:sp>
    </p:spTree>
    <p:extLst>
      <p:ext uri="{BB962C8B-B14F-4D97-AF65-F5344CB8AC3E}">
        <p14:creationId xmlns:p14="http://schemas.microsoft.com/office/powerpoint/2010/main" val="41384735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FD3F6AA-A2FF-4415-B09D-1AD8C4276D75}" type="slidenum">
              <a:rPr lang="en-ZA" altLang="en-US" smtClean="0">
                <a:latin typeface="Times New Roman" pitchFamily="18" charset="0"/>
                <a:cs typeface="Arial" charset="0"/>
              </a:rPr>
              <a:pPr eaLnBrk="1" hangingPunct="1"/>
              <a:t>21</a:t>
            </a:fld>
            <a:endParaRPr lang="en-ZA" altLang="en-US">
              <a:latin typeface="Times New Roman" pitchFamily="18" charset="0"/>
              <a:cs typeface="Arial" charset="0"/>
            </a:endParaRPr>
          </a:p>
        </p:txBody>
      </p:sp>
      <p:sp>
        <p:nvSpPr>
          <p:cNvPr id="56323" name="Rectangle 2"/>
          <p:cNvSpPr>
            <a:spLocks noGrp="1" noRot="1" noChangeAspect="1" noChangeArrowheads="1" noTextEdit="1"/>
          </p:cNvSpPr>
          <p:nvPr>
            <p:ph type="sldImg"/>
          </p:nvPr>
        </p:nvSpPr>
        <p:spPr>
          <a:xfrm>
            <a:off x="1144588" y="685800"/>
            <a:ext cx="4572000" cy="3429000"/>
          </a:xfrm>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818680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0DE4661-7A05-4F08-AA73-06A598377475}" type="slidenum">
              <a:rPr lang="en-US" altLang="en-US" smtClean="0">
                <a:latin typeface="Times New Roman" pitchFamily="18" charset="0"/>
                <a:cs typeface="Arial" charset="0"/>
              </a:rPr>
              <a:pPr eaLnBrk="1" hangingPunct="1"/>
              <a:t>36</a:t>
            </a:fld>
            <a:endParaRPr lang="en-US" altLang="en-US">
              <a:latin typeface="Times New Roman" pitchFamily="18" charset="0"/>
              <a:cs typeface="Arial"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853014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C1DEFD4-024C-402D-9618-A40C3F176884}" type="slidenum">
              <a:rPr lang="en-US" altLang="en-US" smtClean="0">
                <a:latin typeface="Times New Roman" pitchFamily="18" charset="0"/>
                <a:cs typeface="Arial" charset="0"/>
              </a:rPr>
              <a:pPr eaLnBrk="1" hangingPunct="1"/>
              <a:t>37</a:t>
            </a:fld>
            <a:endParaRPr lang="en-US" altLang="en-US">
              <a:latin typeface="Times New Roman" pitchFamily="18" charset="0"/>
              <a:cs typeface="Arial"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1658658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41DA22D-33A5-4B3D-80A7-12581B7A014B}" type="slidenum">
              <a:rPr lang="en-US" altLang="en-US" smtClean="0">
                <a:latin typeface="Times New Roman" pitchFamily="18" charset="0"/>
                <a:cs typeface="Arial" charset="0"/>
              </a:rPr>
              <a:pPr eaLnBrk="1" hangingPunct="1"/>
              <a:t>38</a:t>
            </a:fld>
            <a:endParaRPr lang="en-US" altLang="en-US">
              <a:latin typeface="Times New Roman" pitchFamily="18" charset="0"/>
              <a:cs typeface="Arial"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42940835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58C5127-ED9D-42F8-B202-6105B4C8B19B}" type="slidenum">
              <a:rPr lang="en-US" altLang="en-US" smtClean="0">
                <a:latin typeface="Times New Roman" pitchFamily="18" charset="0"/>
                <a:cs typeface="Arial" charset="0"/>
              </a:rPr>
              <a:pPr eaLnBrk="1" hangingPunct="1"/>
              <a:t>39</a:t>
            </a:fld>
            <a:endParaRPr lang="en-US" altLang="en-US">
              <a:latin typeface="Times New Roman" pitchFamily="18" charset="0"/>
              <a:cs typeface="Arial"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3369458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DC2F9F7-00A7-4975-89D6-2CDD8BE3F8AA}" type="slidenum">
              <a:rPr lang="en-US" altLang="en-US" smtClean="0">
                <a:latin typeface="Times New Roman" pitchFamily="18" charset="0"/>
                <a:cs typeface="Arial" charset="0"/>
              </a:rPr>
              <a:pPr eaLnBrk="1" hangingPunct="1"/>
              <a:t>40</a:t>
            </a:fld>
            <a:endParaRPr lang="en-US" altLang="en-US">
              <a:latin typeface="Times New Roman" pitchFamily="18" charset="0"/>
              <a:cs typeface="Arial"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1389253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9567D86-BAD5-42FB-99C7-06A7A89D0791}" type="slidenum">
              <a:rPr lang="en-US" altLang="en-US" smtClean="0">
                <a:latin typeface="Times New Roman" pitchFamily="18" charset="0"/>
                <a:cs typeface="Arial" charset="0"/>
              </a:rPr>
              <a:pPr eaLnBrk="1" hangingPunct="1"/>
              <a:t>41</a:t>
            </a:fld>
            <a:endParaRPr lang="en-US" altLang="en-US">
              <a:latin typeface="Times New Roman" pitchFamily="18" charset="0"/>
              <a:cs typeface="Arial"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11705192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7BDDD56-039F-4155-BF94-4D597E2C39AB}" type="slidenum">
              <a:rPr lang="en-US" altLang="en-US" smtClean="0">
                <a:latin typeface="Times New Roman" pitchFamily="18" charset="0"/>
                <a:cs typeface="Arial" charset="0"/>
              </a:rPr>
              <a:pPr eaLnBrk="1" hangingPunct="1"/>
              <a:t>42</a:t>
            </a:fld>
            <a:endParaRPr lang="en-US" altLang="en-US">
              <a:latin typeface="Times New Roman" pitchFamily="18" charset="0"/>
              <a:cs typeface="Arial" charset="0"/>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10421278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863BA82-95BF-4A53-8FC3-D965CAB5B4FB}" type="slidenum">
              <a:rPr lang="en-US" altLang="en-US" smtClean="0">
                <a:latin typeface="Times New Roman" pitchFamily="18" charset="0"/>
                <a:cs typeface="Arial" charset="0"/>
              </a:rPr>
              <a:pPr eaLnBrk="1" hangingPunct="1"/>
              <a:t>43</a:t>
            </a:fld>
            <a:endParaRPr lang="en-US" altLang="en-US">
              <a:latin typeface="Times New Roman" pitchFamily="18" charset="0"/>
              <a:cs typeface="Arial" charset="0"/>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41683436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07520DF-7FB1-4E24-895D-88F5D461EE97}" type="slidenum">
              <a:rPr lang="en-US" altLang="en-US" smtClean="0">
                <a:latin typeface="Times New Roman" pitchFamily="18" charset="0"/>
                <a:cs typeface="Arial" charset="0"/>
              </a:rPr>
              <a:pPr eaLnBrk="1" hangingPunct="1"/>
              <a:t>44</a:t>
            </a:fld>
            <a:endParaRPr lang="en-US" altLang="en-US">
              <a:latin typeface="Times New Roman" pitchFamily="18" charset="0"/>
              <a:cs typeface="Arial"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26055893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C1F3C5F-180E-4410-8229-9FA545863FA5}" type="slidenum">
              <a:rPr lang="en-US" altLang="en-US" smtClean="0">
                <a:latin typeface="Times New Roman" pitchFamily="18" charset="0"/>
                <a:cs typeface="Arial" charset="0"/>
              </a:rPr>
              <a:pPr eaLnBrk="1" hangingPunct="1"/>
              <a:t>45</a:t>
            </a:fld>
            <a:endParaRPr lang="en-US" altLang="en-US">
              <a:latin typeface="Times New Roman" pitchFamily="18" charset="0"/>
              <a:cs typeface="Arial" charset="0"/>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1503077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3A6F71A-FD91-453E-B6DD-EFD5D5D221FD}" type="slidenum">
              <a:rPr lang="en-ZA" altLang="en-US" smtClean="0">
                <a:latin typeface="Times New Roman" pitchFamily="18" charset="0"/>
                <a:cs typeface="Arial" charset="0"/>
              </a:rPr>
              <a:pPr eaLnBrk="1" hangingPunct="1"/>
              <a:t>22</a:t>
            </a:fld>
            <a:endParaRPr lang="en-ZA" altLang="en-US">
              <a:latin typeface="Times New Roman" pitchFamily="18" charset="0"/>
              <a:cs typeface="Arial" charset="0"/>
            </a:endParaRPr>
          </a:p>
        </p:txBody>
      </p:sp>
      <p:sp>
        <p:nvSpPr>
          <p:cNvPr id="57347" name="Rectangle 2"/>
          <p:cNvSpPr>
            <a:spLocks noGrp="1" noRot="1" noChangeAspect="1" noChangeArrowheads="1" noTextEdit="1"/>
          </p:cNvSpPr>
          <p:nvPr>
            <p:ph type="sldImg"/>
          </p:nvPr>
        </p:nvSpPr>
        <p:spPr>
          <a:xfrm>
            <a:off x="1144588" y="685800"/>
            <a:ext cx="4572000" cy="3429000"/>
          </a:xfrm>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8736347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DB79920-7B44-4686-9D1B-20CD3FD520B4}" type="slidenum">
              <a:rPr lang="en-US" altLang="en-US" smtClean="0">
                <a:latin typeface="Times New Roman" pitchFamily="18" charset="0"/>
                <a:cs typeface="Arial" charset="0"/>
              </a:rPr>
              <a:pPr eaLnBrk="1" hangingPunct="1"/>
              <a:t>46</a:t>
            </a:fld>
            <a:endParaRPr lang="en-US" altLang="en-US">
              <a:latin typeface="Times New Roman" pitchFamily="18" charset="0"/>
              <a:cs typeface="Arial"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31724867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DB97B07-8B90-4C46-901A-813A5B0836EA}" type="slidenum">
              <a:rPr lang="en-US" altLang="en-US" smtClean="0">
                <a:latin typeface="Times New Roman" pitchFamily="18" charset="0"/>
                <a:cs typeface="Arial" charset="0"/>
              </a:rPr>
              <a:pPr eaLnBrk="1" hangingPunct="1"/>
              <a:t>47</a:t>
            </a:fld>
            <a:endParaRPr lang="en-US" altLang="en-US">
              <a:latin typeface="Times New Roman" pitchFamily="18" charset="0"/>
              <a:cs typeface="Arial" charset="0"/>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650133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26F76ED-3824-4EAF-BBDF-9B2200C36879}" type="slidenum">
              <a:rPr lang="en-US" altLang="en-US" smtClean="0">
                <a:latin typeface="Times New Roman" pitchFamily="18" charset="0"/>
                <a:cs typeface="Arial" charset="0"/>
              </a:rPr>
              <a:pPr eaLnBrk="1" hangingPunct="1"/>
              <a:t>48</a:t>
            </a:fld>
            <a:endParaRPr lang="en-US" altLang="en-US">
              <a:latin typeface="Times New Roman" pitchFamily="18" charset="0"/>
              <a:cs typeface="Arial"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37239814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D0534AC-5FB8-4D9A-88BA-2E7D91BFBB7A}" type="slidenum">
              <a:rPr lang="en-US" altLang="en-US" smtClean="0">
                <a:latin typeface="Times New Roman" pitchFamily="18" charset="0"/>
                <a:cs typeface="Arial" charset="0"/>
              </a:rPr>
              <a:pPr eaLnBrk="1" hangingPunct="1"/>
              <a:t>49</a:t>
            </a:fld>
            <a:endParaRPr lang="en-US" altLang="en-US">
              <a:latin typeface="Times New Roman" pitchFamily="18" charset="0"/>
              <a:cs typeface="Arial" charset="0"/>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37467194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1CFE1D1-1FAD-495F-9738-105552DC3D72}" type="slidenum">
              <a:rPr lang="en-US" altLang="en-US" smtClean="0">
                <a:latin typeface="Times New Roman" pitchFamily="18" charset="0"/>
                <a:cs typeface="Arial" charset="0"/>
              </a:rPr>
              <a:pPr eaLnBrk="1" hangingPunct="1"/>
              <a:t>50</a:t>
            </a:fld>
            <a:endParaRPr lang="en-US" altLang="en-US">
              <a:latin typeface="Times New Roman" pitchFamily="18" charset="0"/>
              <a:cs typeface="Arial"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3008076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73CD094-A40A-4DA8-A93D-9AC8BE8C2117}" type="slidenum">
              <a:rPr lang="en-US" altLang="en-US" smtClean="0">
                <a:latin typeface="Times New Roman" pitchFamily="18" charset="0"/>
                <a:cs typeface="Arial" charset="0"/>
              </a:rPr>
              <a:pPr eaLnBrk="1" hangingPunct="1"/>
              <a:t>51</a:t>
            </a:fld>
            <a:endParaRPr lang="en-US" altLang="en-US">
              <a:latin typeface="Times New Roman" pitchFamily="18" charset="0"/>
              <a:cs typeface="Arial" charset="0"/>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21606781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C728186-A8F6-455A-9A83-2E5158102566}" type="slidenum">
              <a:rPr lang="en-US" altLang="en-US" smtClean="0">
                <a:latin typeface="Times New Roman" pitchFamily="18" charset="0"/>
                <a:cs typeface="Arial" charset="0"/>
              </a:rPr>
              <a:pPr eaLnBrk="1" hangingPunct="1"/>
              <a:t>52</a:t>
            </a:fld>
            <a:endParaRPr lang="en-US" altLang="en-US">
              <a:latin typeface="Times New Roman" pitchFamily="18" charset="0"/>
              <a:cs typeface="Arial"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29803909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A94BABB-E81C-42FA-9DDE-8A07A551BFE0}" type="slidenum">
              <a:rPr lang="en-US" altLang="en-US" smtClean="0">
                <a:latin typeface="Times New Roman" pitchFamily="18" charset="0"/>
                <a:cs typeface="Arial" charset="0"/>
              </a:rPr>
              <a:pPr eaLnBrk="1" hangingPunct="1"/>
              <a:t>53</a:t>
            </a:fld>
            <a:endParaRPr lang="en-US" altLang="en-US">
              <a:latin typeface="Times New Roman" pitchFamily="18" charset="0"/>
              <a:cs typeface="Arial" charset="0"/>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17921577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2AF9717-6DAF-42E2-AB77-59B575618E5A}" type="slidenum">
              <a:rPr lang="en-US" altLang="en-US" smtClean="0">
                <a:latin typeface="Times New Roman" pitchFamily="18" charset="0"/>
                <a:cs typeface="Arial" charset="0"/>
              </a:rPr>
              <a:pPr eaLnBrk="1" hangingPunct="1"/>
              <a:t>54</a:t>
            </a:fld>
            <a:endParaRPr lang="en-US" altLang="en-US">
              <a:latin typeface="Times New Roman" pitchFamily="18" charset="0"/>
              <a:cs typeface="Arial"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26970282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7456803-15DF-4AEC-BF6D-FE43E7589E3C}" type="slidenum">
              <a:rPr lang="en-US" altLang="en-US" smtClean="0">
                <a:latin typeface="Times New Roman" pitchFamily="18" charset="0"/>
                <a:cs typeface="Arial" charset="0"/>
              </a:rPr>
              <a:pPr eaLnBrk="1" hangingPunct="1"/>
              <a:t>55</a:t>
            </a:fld>
            <a:endParaRPr lang="en-US" altLang="en-US">
              <a:latin typeface="Times New Roman" pitchFamily="18" charset="0"/>
              <a:cs typeface="Arial"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20101659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0AA6441-6FE4-4EED-8583-ED5C71E63457}" type="slidenum">
              <a:rPr lang="en-ZA" altLang="en-US" smtClean="0">
                <a:latin typeface="Times New Roman" pitchFamily="18" charset="0"/>
                <a:cs typeface="Arial" charset="0"/>
              </a:rPr>
              <a:pPr eaLnBrk="1" hangingPunct="1"/>
              <a:t>23</a:t>
            </a:fld>
            <a:endParaRPr lang="en-ZA" altLang="en-US">
              <a:latin typeface="Times New Roman" pitchFamily="18" charset="0"/>
              <a:cs typeface="Arial" charset="0"/>
            </a:endParaRPr>
          </a:p>
        </p:txBody>
      </p:sp>
      <p:sp>
        <p:nvSpPr>
          <p:cNvPr id="58371" name="Rectangle 2"/>
          <p:cNvSpPr>
            <a:spLocks noGrp="1" noRot="1" noChangeAspect="1" noChangeArrowheads="1" noTextEdit="1"/>
          </p:cNvSpPr>
          <p:nvPr>
            <p:ph type="sldImg"/>
          </p:nvPr>
        </p:nvSpPr>
        <p:spPr>
          <a:xfrm>
            <a:off x="1144588" y="685800"/>
            <a:ext cx="4572000" cy="3429000"/>
          </a:xfrm>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25029843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2862046-CFB9-4918-9B66-8157AF186BCC}" type="slidenum">
              <a:rPr lang="en-US" altLang="en-US" smtClean="0">
                <a:latin typeface="Times New Roman" pitchFamily="18" charset="0"/>
                <a:cs typeface="Arial" charset="0"/>
              </a:rPr>
              <a:pPr eaLnBrk="1" hangingPunct="1"/>
              <a:t>56</a:t>
            </a:fld>
            <a:endParaRPr lang="en-US" altLang="en-US">
              <a:latin typeface="Times New Roman" pitchFamily="18" charset="0"/>
              <a:cs typeface="Arial"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28001969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9C1A0A3-6D7E-4D99-8D04-FE16258A5659}" type="slidenum">
              <a:rPr lang="en-US" altLang="en-US" smtClean="0">
                <a:latin typeface="Times New Roman" pitchFamily="18" charset="0"/>
                <a:cs typeface="Arial" charset="0"/>
              </a:rPr>
              <a:pPr eaLnBrk="1" hangingPunct="1"/>
              <a:t>57</a:t>
            </a:fld>
            <a:endParaRPr lang="en-US" altLang="en-US">
              <a:latin typeface="Times New Roman" pitchFamily="18" charset="0"/>
              <a:cs typeface="Arial" charset="0"/>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20323206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CFC1032-DB9C-48FB-9B80-F967AB9BABD8}" type="slidenum">
              <a:rPr lang="en-US" altLang="en-US" smtClean="0">
                <a:latin typeface="Times New Roman" pitchFamily="18" charset="0"/>
                <a:cs typeface="Arial" charset="0"/>
              </a:rPr>
              <a:pPr eaLnBrk="1" hangingPunct="1"/>
              <a:t>58</a:t>
            </a:fld>
            <a:endParaRPr lang="en-US" altLang="en-US">
              <a:latin typeface="Times New Roman" pitchFamily="18" charset="0"/>
              <a:cs typeface="Arial" charset="0"/>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27286111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4F0C83B-8A93-44E6-AEF1-07CDCC70A241}" type="slidenum">
              <a:rPr lang="en-US" altLang="en-US" smtClean="0">
                <a:latin typeface="Times New Roman" pitchFamily="18" charset="0"/>
                <a:cs typeface="Arial" charset="0"/>
              </a:rPr>
              <a:pPr eaLnBrk="1" hangingPunct="1"/>
              <a:t>59</a:t>
            </a:fld>
            <a:endParaRPr lang="en-US" altLang="en-US">
              <a:latin typeface="Times New Roman" pitchFamily="18" charset="0"/>
              <a:cs typeface="Arial" charset="0"/>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25570666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17AEF5C-4BEE-4BF0-A667-F2D1D9A02305}" type="slidenum">
              <a:rPr lang="en-US" altLang="en-US" smtClean="0">
                <a:latin typeface="Times New Roman" pitchFamily="18" charset="0"/>
                <a:cs typeface="Arial" charset="0"/>
              </a:rPr>
              <a:pPr eaLnBrk="1" hangingPunct="1"/>
              <a:t>60</a:t>
            </a:fld>
            <a:endParaRPr lang="en-US" altLang="en-US">
              <a:latin typeface="Times New Roman" pitchFamily="18" charset="0"/>
              <a:cs typeface="Arial"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40253031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AC9C035-3935-4282-9A72-1359882A74F4}" type="slidenum">
              <a:rPr lang="en-US" altLang="en-US" smtClean="0">
                <a:latin typeface="Times New Roman" pitchFamily="18" charset="0"/>
                <a:cs typeface="Arial" charset="0"/>
              </a:rPr>
              <a:pPr eaLnBrk="1" hangingPunct="1"/>
              <a:t>61</a:t>
            </a:fld>
            <a:endParaRPr lang="en-US" altLang="en-US">
              <a:latin typeface="Times New Roman" pitchFamily="18" charset="0"/>
              <a:cs typeface="Arial"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955796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9D8B615-DC4A-469F-BA1D-63EE612702F9}" type="slidenum">
              <a:rPr lang="en-US" altLang="en-US" smtClean="0">
                <a:latin typeface="Times New Roman" pitchFamily="18" charset="0"/>
                <a:cs typeface="Arial" charset="0"/>
              </a:rPr>
              <a:pPr eaLnBrk="1" hangingPunct="1"/>
              <a:t>30</a:t>
            </a:fld>
            <a:endParaRPr lang="en-US" altLang="en-US">
              <a:latin typeface="Times New Roman" pitchFamily="18" charset="0"/>
              <a:cs typeface="Arial"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2736722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E303BFD-38CF-422C-AF00-CA9A36B317B6}" type="slidenum">
              <a:rPr lang="en-US" altLang="en-US" smtClean="0">
                <a:latin typeface="Times New Roman" pitchFamily="18" charset="0"/>
                <a:cs typeface="Arial" charset="0"/>
              </a:rPr>
              <a:pPr eaLnBrk="1" hangingPunct="1"/>
              <a:t>31</a:t>
            </a:fld>
            <a:endParaRPr lang="en-US" altLang="en-US">
              <a:latin typeface="Times New Roman" pitchFamily="18" charset="0"/>
              <a:cs typeface="Arial"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14751006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CAE3F49-7C8F-46DE-8A8A-BAF4E72CDE82}" type="slidenum">
              <a:rPr lang="en-US" altLang="en-US" smtClean="0">
                <a:latin typeface="Times New Roman" pitchFamily="18" charset="0"/>
                <a:cs typeface="Arial" charset="0"/>
              </a:rPr>
              <a:pPr eaLnBrk="1" hangingPunct="1"/>
              <a:t>32</a:t>
            </a:fld>
            <a:endParaRPr lang="en-US" altLang="en-US">
              <a:latin typeface="Times New Roman" pitchFamily="18" charset="0"/>
              <a:cs typeface="Arial"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2948290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24154DA-A7FD-461B-9CA6-5A44EC430094}" type="slidenum">
              <a:rPr lang="en-US" altLang="en-US" smtClean="0">
                <a:latin typeface="Times New Roman" pitchFamily="18" charset="0"/>
                <a:cs typeface="Arial" charset="0"/>
              </a:rPr>
              <a:pPr eaLnBrk="1" hangingPunct="1"/>
              <a:t>33</a:t>
            </a:fld>
            <a:endParaRPr lang="en-US" altLang="en-US">
              <a:latin typeface="Times New Roman" pitchFamily="18" charset="0"/>
              <a:cs typeface="Arial"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2039104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106E19A-55E8-4E94-B9A4-0B5D1A4F26C8}" type="slidenum">
              <a:rPr lang="en-US" altLang="en-US" smtClean="0">
                <a:latin typeface="Times New Roman" pitchFamily="18" charset="0"/>
                <a:cs typeface="Arial" charset="0"/>
              </a:rPr>
              <a:pPr eaLnBrk="1" hangingPunct="1"/>
              <a:t>34</a:t>
            </a:fld>
            <a:endParaRPr lang="en-US" altLang="en-US">
              <a:latin typeface="Times New Roman" pitchFamily="18" charset="0"/>
              <a:cs typeface="Arial"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22372714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8A974D3-5866-49A9-A155-758C3599D4D8}" type="slidenum">
              <a:rPr lang="en-US" altLang="en-US" smtClean="0">
                <a:latin typeface="Times New Roman" pitchFamily="18" charset="0"/>
                <a:cs typeface="Arial" charset="0"/>
              </a:rPr>
              <a:pPr eaLnBrk="1" hangingPunct="1"/>
              <a:t>35</a:t>
            </a:fld>
            <a:endParaRPr lang="en-US" altLang="en-US">
              <a:latin typeface="Times New Roman" pitchFamily="18" charset="0"/>
              <a:cs typeface="Arial"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3408569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rcRect/>
          <a:stretch>
            <a:fillRect t="-1000" b="-1000"/>
          </a:stretch>
        </a:blip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ctrTitle"/>
          </p:nvPr>
        </p:nvSpPr>
        <p:spPr>
          <a:xfrm>
            <a:off x="179388" y="1773238"/>
            <a:ext cx="6337300" cy="1079500"/>
          </a:xfrm>
        </p:spPr>
        <p:txBody>
          <a:bodyPr/>
          <a:lstStyle>
            <a:lvl1pPr algn="r">
              <a:defRPr sz="3200"/>
            </a:lvl1pPr>
          </a:lstStyle>
          <a:p>
            <a:r>
              <a:rPr lang="en-US"/>
              <a:t>Click to edit Master title style</a:t>
            </a:r>
            <a:endParaRPr lang="en-ZA"/>
          </a:p>
        </p:txBody>
      </p:sp>
      <p:sp>
        <p:nvSpPr>
          <p:cNvPr id="29699" name="Rectangle 3"/>
          <p:cNvSpPr>
            <a:spLocks noGrp="1" noChangeArrowheads="1"/>
          </p:cNvSpPr>
          <p:nvPr>
            <p:ph type="subTitle" idx="1"/>
          </p:nvPr>
        </p:nvSpPr>
        <p:spPr>
          <a:xfrm>
            <a:off x="179388" y="3357563"/>
            <a:ext cx="6337300" cy="792162"/>
          </a:xfrm>
        </p:spPr>
        <p:txBody>
          <a:bodyPr/>
          <a:lstStyle>
            <a:lvl1pPr marL="0" indent="0" algn="r">
              <a:buFontTx/>
              <a:buNone/>
              <a:defRPr>
                <a:latin typeface="Arial" charset="0"/>
              </a:defRPr>
            </a:lvl1pPr>
          </a:lstStyle>
          <a:p>
            <a:r>
              <a:rPr lang="en-US"/>
              <a:t>Click to edit Master subtitle style</a:t>
            </a:r>
            <a:endParaRPr lang="en-ZA"/>
          </a:p>
        </p:txBody>
      </p:sp>
      <p:pic>
        <p:nvPicPr>
          <p:cNvPr id="5" name="Picture 4" descr="C:\Users\10193502\Desktop\AMBA logo Acc CMYK CS6.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131840" y="6165304"/>
            <a:ext cx="1296143" cy="393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3027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7"/>
          <p:cNvSpPr>
            <a:spLocks noGrp="1" noChangeArrowheads="1"/>
          </p:cNvSpPr>
          <p:nvPr>
            <p:ph type="sldNum" sz="quarter" idx="10"/>
          </p:nvPr>
        </p:nvSpPr>
        <p:spPr>
          <a:ln/>
        </p:spPr>
        <p:txBody>
          <a:bodyPr/>
          <a:lstStyle>
            <a:lvl1pPr>
              <a:defRPr/>
            </a:lvl1pPr>
          </a:lstStyle>
          <a:p>
            <a:pPr>
              <a:defRPr/>
            </a:pPr>
            <a:fld id="{31FBF0D2-AEC3-49A3-A669-562F03DA052C}" type="slidenum">
              <a:rPr lang="en-ZA"/>
              <a:pPr>
                <a:defRPr/>
              </a:pPr>
              <a:t>‹#›</a:t>
            </a:fld>
            <a:endParaRPr lang="en-ZA"/>
          </a:p>
        </p:txBody>
      </p:sp>
      <p:pic>
        <p:nvPicPr>
          <p:cNvPr id="6" name="Picture 5" descr="C:\Users\10193502\Desktop\AMBA logo Acc CMYK CS6.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608975" y="6309320"/>
            <a:ext cx="1187161" cy="360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2557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dirty="0"/>
          </a:p>
        </p:txBody>
      </p:sp>
      <p:sp>
        <p:nvSpPr>
          <p:cNvPr id="3" name="Content Placeholder 2"/>
          <p:cNvSpPr>
            <a:spLocks noGrp="1"/>
          </p:cNvSpPr>
          <p:nvPr>
            <p:ph sz="half" idx="1"/>
          </p:nvPr>
        </p:nvSpPr>
        <p:spPr>
          <a:xfrm>
            <a:off x="466725" y="1042988"/>
            <a:ext cx="4038600" cy="4894262"/>
          </a:xfrm>
        </p:spPr>
        <p:txBody>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Content Placeholder 3"/>
          <p:cNvSpPr>
            <a:spLocks noGrp="1"/>
          </p:cNvSpPr>
          <p:nvPr>
            <p:ph sz="half" idx="2"/>
          </p:nvPr>
        </p:nvSpPr>
        <p:spPr>
          <a:xfrm>
            <a:off x="4657725" y="1042988"/>
            <a:ext cx="4038600" cy="4894262"/>
          </a:xfrm>
        </p:spPr>
        <p:txBody>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5" name="Rectangle 7"/>
          <p:cNvSpPr>
            <a:spLocks noGrp="1" noChangeArrowheads="1"/>
          </p:cNvSpPr>
          <p:nvPr>
            <p:ph type="sldNum" sz="quarter" idx="10"/>
          </p:nvPr>
        </p:nvSpPr>
        <p:spPr>
          <a:ln/>
        </p:spPr>
        <p:txBody>
          <a:bodyPr/>
          <a:lstStyle>
            <a:lvl1pPr>
              <a:defRPr/>
            </a:lvl1pPr>
          </a:lstStyle>
          <a:p>
            <a:pPr>
              <a:defRPr/>
            </a:pPr>
            <a:fld id="{3B502FEB-13F4-48C1-8528-B7E40BCAFC99}" type="slidenum">
              <a:rPr lang="en-ZA"/>
              <a:pPr>
                <a:defRPr/>
              </a:pPr>
              <a:t>‹#›</a:t>
            </a:fld>
            <a:endParaRPr lang="en-ZA"/>
          </a:p>
        </p:txBody>
      </p:sp>
    </p:spTree>
    <p:extLst>
      <p:ext uri="{BB962C8B-B14F-4D97-AF65-F5344CB8AC3E}">
        <p14:creationId xmlns:p14="http://schemas.microsoft.com/office/powerpoint/2010/main" val="2645114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Rectangle 7"/>
          <p:cNvSpPr>
            <a:spLocks noGrp="1" noChangeArrowheads="1"/>
          </p:cNvSpPr>
          <p:nvPr>
            <p:ph type="sldNum" sz="quarter" idx="10"/>
          </p:nvPr>
        </p:nvSpPr>
        <p:spPr>
          <a:ln/>
        </p:spPr>
        <p:txBody>
          <a:bodyPr/>
          <a:lstStyle>
            <a:lvl1pPr>
              <a:defRPr/>
            </a:lvl1pPr>
          </a:lstStyle>
          <a:p>
            <a:pPr>
              <a:defRPr/>
            </a:pPr>
            <a:fld id="{0C023382-AFCE-4465-9DF2-7E148C9806DA}" type="slidenum">
              <a:rPr lang="en-ZA"/>
              <a:pPr>
                <a:defRPr/>
              </a:pPr>
              <a:t>‹#›</a:t>
            </a:fld>
            <a:endParaRPr lang="en-ZA"/>
          </a:p>
        </p:txBody>
      </p:sp>
    </p:spTree>
    <p:extLst>
      <p:ext uri="{BB962C8B-B14F-4D97-AF65-F5344CB8AC3E}">
        <p14:creationId xmlns:p14="http://schemas.microsoft.com/office/powerpoint/2010/main" val="1193253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sldNum" sz="quarter" idx="10"/>
          </p:nvPr>
        </p:nvSpPr>
        <p:spPr>
          <a:xfrm>
            <a:off x="2195736" y="6453336"/>
            <a:ext cx="863600" cy="323850"/>
          </a:xfrm>
          <a:ln/>
        </p:spPr>
        <p:txBody>
          <a:bodyPr/>
          <a:lstStyle>
            <a:lvl1pPr>
              <a:defRPr/>
            </a:lvl1pPr>
          </a:lstStyle>
          <a:p>
            <a:pPr>
              <a:defRPr/>
            </a:pPr>
            <a:fld id="{DA84BD2A-1C33-424D-A101-71ED6A96A1F4}" type="slidenum">
              <a:rPr lang="en-ZA"/>
              <a:pPr>
                <a:defRPr/>
              </a:pPr>
              <a:t>‹#›</a:t>
            </a:fld>
            <a:endParaRPr lang="en-ZA" dirty="0"/>
          </a:p>
        </p:txBody>
      </p:sp>
      <p:pic>
        <p:nvPicPr>
          <p:cNvPr id="5" name="Picture 4" descr="C:\Users\10193502\Desktop\AMBA logo Acc CMYK CS6.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283967" y="6309320"/>
            <a:ext cx="1296143" cy="393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049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044000"/>
            <a:ext cx="5111750" cy="4896000"/>
          </a:xfrm>
        </p:spPr>
        <p:txBody>
          <a:bodyPr/>
          <a:lstStyle>
            <a:lvl1pPr>
              <a:defRPr sz="2000"/>
            </a:lvl1pPr>
            <a:lvl2pPr>
              <a:defRPr sz="1800"/>
            </a:lvl2pPr>
            <a:lvl3pPr>
              <a:defRPr sz="1600"/>
            </a:lvl3pPr>
            <a:lvl4pPr>
              <a:defRPr sz="1400"/>
            </a:lvl4pPr>
            <a:lvl5pPr>
              <a:defRPr sz="1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Text Placeholder 3"/>
          <p:cNvSpPr>
            <a:spLocks noGrp="1"/>
          </p:cNvSpPr>
          <p:nvPr>
            <p:ph type="body" sz="half" idx="2"/>
          </p:nvPr>
        </p:nvSpPr>
        <p:spPr>
          <a:xfrm>
            <a:off x="468000" y="1044000"/>
            <a:ext cx="3008313" cy="4896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Title 1"/>
          <p:cNvSpPr>
            <a:spLocks noGrp="1"/>
          </p:cNvSpPr>
          <p:nvPr>
            <p:ph type="title"/>
          </p:nvPr>
        </p:nvSpPr>
        <p:spPr>
          <a:xfrm>
            <a:off x="468313" y="188913"/>
            <a:ext cx="8229600" cy="576262"/>
          </a:xfrm>
        </p:spPr>
        <p:txBody>
          <a:bodyPr/>
          <a:lstStyle/>
          <a:p>
            <a:r>
              <a:rPr lang="en-US"/>
              <a:t>Click to edit Master title style</a:t>
            </a:r>
            <a:endParaRPr lang="en-ZA" dirty="0"/>
          </a:p>
        </p:txBody>
      </p:sp>
      <p:sp>
        <p:nvSpPr>
          <p:cNvPr id="5" name="Rectangle 7"/>
          <p:cNvSpPr>
            <a:spLocks noGrp="1" noChangeArrowheads="1"/>
          </p:cNvSpPr>
          <p:nvPr>
            <p:ph type="sldNum" sz="quarter" idx="10"/>
          </p:nvPr>
        </p:nvSpPr>
        <p:spPr>
          <a:ln/>
        </p:spPr>
        <p:txBody>
          <a:bodyPr/>
          <a:lstStyle>
            <a:lvl1pPr>
              <a:defRPr/>
            </a:lvl1pPr>
          </a:lstStyle>
          <a:p>
            <a:pPr>
              <a:defRPr/>
            </a:pPr>
            <a:fld id="{31A968F5-5C3A-4336-BB6C-EF8FA74DBA62}" type="slidenum">
              <a:rPr lang="en-ZA"/>
              <a:pPr>
                <a:defRPr/>
              </a:pPr>
              <a:t>‹#›</a:t>
            </a:fld>
            <a:endParaRPr lang="en-ZA"/>
          </a:p>
        </p:txBody>
      </p:sp>
    </p:spTree>
    <p:extLst>
      <p:ext uri="{BB962C8B-B14F-4D97-AF65-F5344CB8AC3E}">
        <p14:creationId xmlns:p14="http://schemas.microsoft.com/office/powerpoint/2010/main" val="1508074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28000" y="1080000"/>
            <a:ext cx="5400000" cy="3960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ZA" noProof="0" dirty="0"/>
          </a:p>
        </p:txBody>
      </p:sp>
      <p:sp>
        <p:nvSpPr>
          <p:cNvPr id="4" name="Text Placeholder 3"/>
          <p:cNvSpPr>
            <a:spLocks noGrp="1"/>
          </p:cNvSpPr>
          <p:nvPr>
            <p:ph type="body" sz="half" idx="2"/>
          </p:nvPr>
        </p:nvSpPr>
        <p:spPr>
          <a:xfrm>
            <a:off x="1728000" y="5148000"/>
            <a:ext cx="5400000" cy="720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Title 1"/>
          <p:cNvSpPr>
            <a:spLocks noGrp="1"/>
          </p:cNvSpPr>
          <p:nvPr>
            <p:ph type="title"/>
          </p:nvPr>
        </p:nvSpPr>
        <p:spPr>
          <a:xfrm>
            <a:off x="468313" y="188913"/>
            <a:ext cx="8229600" cy="576262"/>
          </a:xfrm>
        </p:spPr>
        <p:txBody>
          <a:bodyPr/>
          <a:lstStyle/>
          <a:p>
            <a:r>
              <a:rPr lang="en-US"/>
              <a:t>Click to edit Master title style</a:t>
            </a:r>
            <a:endParaRPr lang="en-ZA" dirty="0"/>
          </a:p>
        </p:txBody>
      </p:sp>
      <p:sp>
        <p:nvSpPr>
          <p:cNvPr id="5" name="Rectangle 7"/>
          <p:cNvSpPr>
            <a:spLocks noGrp="1" noChangeArrowheads="1"/>
          </p:cNvSpPr>
          <p:nvPr>
            <p:ph type="sldNum" sz="quarter" idx="10"/>
          </p:nvPr>
        </p:nvSpPr>
        <p:spPr>
          <a:ln/>
        </p:spPr>
        <p:txBody>
          <a:bodyPr/>
          <a:lstStyle>
            <a:lvl1pPr>
              <a:defRPr/>
            </a:lvl1pPr>
          </a:lstStyle>
          <a:p>
            <a:pPr>
              <a:defRPr/>
            </a:pPr>
            <a:fld id="{3F32984D-2323-4556-90D9-1B2ACD4E6108}" type="slidenum">
              <a:rPr lang="en-ZA"/>
              <a:pPr>
                <a:defRPr/>
              </a:pPr>
              <a:t>‹#›</a:t>
            </a:fld>
            <a:endParaRPr lang="en-ZA"/>
          </a:p>
        </p:txBody>
      </p:sp>
    </p:spTree>
    <p:extLst>
      <p:ext uri="{BB962C8B-B14F-4D97-AF65-F5344CB8AC3E}">
        <p14:creationId xmlns:p14="http://schemas.microsoft.com/office/powerpoint/2010/main" val="377086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9">
            <a:lum/>
          </a:blip>
          <a:srcRect/>
          <a:stretch>
            <a:fillRect t="-1000" b="-1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188913"/>
            <a:ext cx="82296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ZA"/>
          </a:p>
        </p:txBody>
      </p:sp>
      <p:sp>
        <p:nvSpPr>
          <p:cNvPr id="1027" name="Rectangle 3"/>
          <p:cNvSpPr>
            <a:spLocks noGrp="1" noChangeArrowheads="1"/>
          </p:cNvSpPr>
          <p:nvPr>
            <p:ph type="body" idx="1"/>
          </p:nvPr>
        </p:nvSpPr>
        <p:spPr bwMode="auto">
          <a:xfrm>
            <a:off x="466725" y="1042988"/>
            <a:ext cx="8229600"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ZA"/>
          </a:p>
          <a:p>
            <a:pPr lvl="0"/>
            <a:r>
              <a:rPr lang="en-ZA"/>
              <a:t>Click to edit Master text styles. </a:t>
            </a:r>
          </a:p>
          <a:p>
            <a:pPr lvl="1"/>
            <a:r>
              <a:rPr lang="en-ZA"/>
              <a:t>Second level. Rest of the text</a:t>
            </a:r>
          </a:p>
          <a:p>
            <a:pPr lvl="2"/>
            <a:r>
              <a:rPr lang="en-ZA"/>
              <a:t>Third level. Rest of the text</a:t>
            </a:r>
          </a:p>
          <a:p>
            <a:pPr lvl="3"/>
            <a:r>
              <a:rPr lang="en-ZA"/>
              <a:t>Fourth level. Rest of the text</a:t>
            </a:r>
          </a:p>
          <a:p>
            <a:pPr lvl="4"/>
            <a:r>
              <a:rPr lang="en-ZA"/>
              <a:t>Fifth level. Rest of the text</a:t>
            </a:r>
          </a:p>
        </p:txBody>
      </p:sp>
      <p:sp>
        <p:nvSpPr>
          <p:cNvPr id="1031" name="Rectangle 7"/>
          <p:cNvSpPr>
            <a:spLocks noGrp="1" noChangeArrowheads="1"/>
          </p:cNvSpPr>
          <p:nvPr>
            <p:ph type="sldNum" sz="quarter" idx="4"/>
          </p:nvPr>
        </p:nvSpPr>
        <p:spPr bwMode="auto">
          <a:xfrm>
            <a:off x="4138613" y="6423025"/>
            <a:ext cx="863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solidFill>
                  <a:srgbClr val="86112B"/>
                </a:solidFill>
              </a:defRPr>
            </a:lvl1pPr>
          </a:lstStyle>
          <a:p>
            <a:pPr>
              <a:defRPr/>
            </a:pPr>
            <a:fld id="{9B6F7C8B-A457-437D-AC8E-243D690CF224}" type="slidenum">
              <a:rPr lang="en-ZA"/>
              <a:pPr>
                <a:defRPr/>
              </a:pPr>
              <a:t>‹#›</a:t>
            </a:fld>
            <a:endParaRPr lang="en-ZA"/>
          </a:p>
        </p:txBody>
      </p:sp>
    </p:spTree>
  </p:cSld>
  <p:clrMap bg1="lt1" tx1="dk1" bg2="lt2" tx2="dk2" accent1="accent1" accent2="accent2" accent3="accent3" accent4="accent4" accent5="accent5" accent6="accent6" hlink="hlink" folHlink="folHlink"/>
  <p:sldLayoutIdLst>
    <p:sldLayoutId id="2147483697" r:id="rId1"/>
    <p:sldLayoutId id="2147483691" r:id="rId2"/>
    <p:sldLayoutId id="2147483692" r:id="rId3"/>
    <p:sldLayoutId id="2147483693" r:id="rId4"/>
    <p:sldLayoutId id="2147483694" r:id="rId5"/>
    <p:sldLayoutId id="2147483695" r:id="rId6"/>
    <p:sldLayoutId id="2147483696" r:id="rId7"/>
  </p:sldLayoutIdLst>
  <p:txStyles>
    <p:titleStyle>
      <a:lvl1pPr algn="l" rtl="0" eaLnBrk="1" fontAlgn="base" hangingPunct="1">
        <a:spcBef>
          <a:spcPct val="0"/>
        </a:spcBef>
        <a:spcAft>
          <a:spcPct val="0"/>
        </a:spcAft>
        <a:defRPr sz="2800">
          <a:solidFill>
            <a:schemeClr val="bg1"/>
          </a:solidFill>
          <a:latin typeface="+mj-lt"/>
          <a:ea typeface="+mj-ea"/>
          <a:cs typeface="+mj-cs"/>
        </a:defRPr>
      </a:lvl1pPr>
      <a:lvl2pPr algn="l" rtl="0" eaLnBrk="1" fontAlgn="base" hangingPunct="1">
        <a:spcBef>
          <a:spcPct val="0"/>
        </a:spcBef>
        <a:spcAft>
          <a:spcPct val="0"/>
        </a:spcAft>
        <a:defRPr sz="2800">
          <a:solidFill>
            <a:schemeClr val="bg1"/>
          </a:solidFill>
          <a:latin typeface="Arial" charset="0"/>
        </a:defRPr>
      </a:lvl2pPr>
      <a:lvl3pPr algn="l" rtl="0" eaLnBrk="1" fontAlgn="base" hangingPunct="1">
        <a:spcBef>
          <a:spcPct val="0"/>
        </a:spcBef>
        <a:spcAft>
          <a:spcPct val="0"/>
        </a:spcAft>
        <a:defRPr sz="2800">
          <a:solidFill>
            <a:schemeClr val="bg1"/>
          </a:solidFill>
          <a:latin typeface="Arial" charset="0"/>
        </a:defRPr>
      </a:lvl3pPr>
      <a:lvl4pPr algn="l" rtl="0" eaLnBrk="1" fontAlgn="base" hangingPunct="1">
        <a:spcBef>
          <a:spcPct val="0"/>
        </a:spcBef>
        <a:spcAft>
          <a:spcPct val="0"/>
        </a:spcAft>
        <a:defRPr sz="2800">
          <a:solidFill>
            <a:schemeClr val="bg1"/>
          </a:solidFill>
          <a:latin typeface="Arial" charset="0"/>
        </a:defRPr>
      </a:lvl4pPr>
      <a:lvl5pPr algn="l" rtl="0" eaLnBrk="1" fontAlgn="base" hangingPunct="1">
        <a:spcBef>
          <a:spcPct val="0"/>
        </a:spcBef>
        <a:spcAft>
          <a:spcPct val="0"/>
        </a:spcAft>
        <a:defRPr sz="2800">
          <a:solidFill>
            <a:schemeClr val="bg1"/>
          </a:solidFill>
          <a:latin typeface="Arial" charset="0"/>
        </a:defRPr>
      </a:lvl5pPr>
      <a:lvl6pPr marL="457200" algn="l" rtl="0" eaLnBrk="1" fontAlgn="base" hangingPunct="1">
        <a:spcBef>
          <a:spcPct val="0"/>
        </a:spcBef>
        <a:spcAft>
          <a:spcPct val="0"/>
        </a:spcAft>
        <a:defRPr sz="2800">
          <a:solidFill>
            <a:schemeClr val="bg1"/>
          </a:solidFill>
          <a:latin typeface="Arial" charset="0"/>
        </a:defRPr>
      </a:lvl6pPr>
      <a:lvl7pPr marL="914400" algn="l" rtl="0" eaLnBrk="1" fontAlgn="base" hangingPunct="1">
        <a:spcBef>
          <a:spcPct val="0"/>
        </a:spcBef>
        <a:spcAft>
          <a:spcPct val="0"/>
        </a:spcAft>
        <a:defRPr sz="2800">
          <a:solidFill>
            <a:schemeClr val="bg1"/>
          </a:solidFill>
          <a:latin typeface="Arial" charset="0"/>
        </a:defRPr>
      </a:lvl7pPr>
      <a:lvl8pPr marL="1371600" algn="l" rtl="0" eaLnBrk="1" fontAlgn="base" hangingPunct="1">
        <a:spcBef>
          <a:spcPct val="0"/>
        </a:spcBef>
        <a:spcAft>
          <a:spcPct val="0"/>
        </a:spcAft>
        <a:defRPr sz="2800">
          <a:solidFill>
            <a:schemeClr val="bg1"/>
          </a:solidFill>
          <a:latin typeface="Arial" charset="0"/>
        </a:defRPr>
      </a:lvl8pPr>
      <a:lvl9pPr marL="1828800" algn="l" rtl="0" eaLnBrk="1" fontAlgn="base" hangingPunct="1">
        <a:spcBef>
          <a:spcPct val="0"/>
        </a:spcBef>
        <a:spcAft>
          <a:spcPct val="0"/>
        </a:spcAft>
        <a:defRPr sz="2800">
          <a:solidFill>
            <a:schemeClr val="bg1"/>
          </a:solidFill>
          <a:latin typeface="Arial" charset="0"/>
        </a:defRPr>
      </a:lvl9pPr>
    </p:titleStyle>
    <p:bodyStyle>
      <a:lvl1pPr marL="342900" indent="-342900" algn="l" rtl="0" eaLnBrk="1" fontAlgn="base" hangingPunct="1">
        <a:spcBef>
          <a:spcPct val="20000"/>
        </a:spcBef>
        <a:spcAft>
          <a:spcPct val="0"/>
        </a:spcAft>
        <a:buChar char="•"/>
        <a:defRPr sz="2000">
          <a:solidFill>
            <a:schemeClr val="bg1"/>
          </a:solidFill>
          <a:latin typeface="+mn-lt"/>
          <a:ea typeface="+mn-ea"/>
          <a:cs typeface="+mn-cs"/>
        </a:defRPr>
      </a:lvl1pPr>
      <a:lvl2pPr marL="742950" indent="-285750" algn="l" rtl="0" eaLnBrk="1" fontAlgn="base" hangingPunct="1">
        <a:spcBef>
          <a:spcPct val="20000"/>
        </a:spcBef>
        <a:spcAft>
          <a:spcPct val="0"/>
        </a:spcAft>
        <a:buChar char="–"/>
        <a:defRPr>
          <a:solidFill>
            <a:schemeClr val="bg1"/>
          </a:solidFill>
          <a:latin typeface="+mn-lt"/>
        </a:defRPr>
      </a:lvl2pPr>
      <a:lvl3pPr marL="1143000" indent="-228600" algn="l" rtl="0" eaLnBrk="1" fontAlgn="base" hangingPunct="1">
        <a:spcBef>
          <a:spcPct val="20000"/>
        </a:spcBef>
        <a:spcAft>
          <a:spcPct val="0"/>
        </a:spcAft>
        <a:buChar char="•"/>
        <a:defRPr sz="1600">
          <a:solidFill>
            <a:schemeClr val="bg1"/>
          </a:solidFill>
          <a:latin typeface="+mn-lt"/>
        </a:defRPr>
      </a:lvl3pPr>
      <a:lvl4pPr marL="1600200" indent="-228600" algn="l" rtl="0" eaLnBrk="1" fontAlgn="base" hangingPunct="1">
        <a:spcBef>
          <a:spcPct val="20000"/>
        </a:spcBef>
        <a:spcAft>
          <a:spcPct val="0"/>
        </a:spcAft>
        <a:buChar char="–"/>
        <a:defRPr sz="1400">
          <a:solidFill>
            <a:schemeClr val="bg1"/>
          </a:solidFill>
          <a:latin typeface="+mn-lt"/>
        </a:defRPr>
      </a:lvl4pPr>
      <a:lvl5pPr marL="2057400" indent="-228600" algn="l" rtl="0" eaLnBrk="1" fontAlgn="base" hangingPunct="1">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http://www.goldfields.co.za/images/media_ad_campaign2_lrg.jp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3"/>
          <p:cNvSpPr>
            <a:spLocks noGrp="1" noChangeArrowheads="1"/>
          </p:cNvSpPr>
          <p:nvPr>
            <p:ph type="subTitle" idx="1"/>
          </p:nvPr>
        </p:nvSpPr>
        <p:spPr>
          <a:xfrm>
            <a:off x="1331913" y="3500438"/>
            <a:ext cx="6400800" cy="1414462"/>
          </a:xfrm>
          <a:noFill/>
        </p:spPr>
        <p:txBody>
          <a:bodyPr/>
          <a:lstStyle/>
          <a:p>
            <a:pPr algn="ctr"/>
            <a:r>
              <a:rPr lang="en-GB" altLang="en-US" sz="2800" b="1" dirty="0">
                <a:solidFill>
                  <a:srgbClr val="FFC000"/>
                </a:solidFill>
              </a:rPr>
              <a:t>Performance management, management control and corporate governance</a:t>
            </a:r>
          </a:p>
        </p:txBody>
      </p:sp>
      <p:sp>
        <p:nvSpPr>
          <p:cNvPr id="4100" name="Title 1"/>
          <p:cNvSpPr>
            <a:spLocks noGrp="1"/>
          </p:cNvSpPr>
          <p:nvPr>
            <p:ph type="ctrTitle"/>
          </p:nvPr>
        </p:nvSpPr>
        <p:spPr/>
        <p:txBody>
          <a:bodyPr/>
          <a:lstStyle/>
          <a:p>
            <a:r>
              <a:rPr lang="en-US" altLang="en-US" b="1" dirty="0"/>
              <a:t>Chapter 16</a:t>
            </a:r>
            <a:endParaRPr lang="en-ZA" altLang="en-US" b="1" dirty="0"/>
          </a:p>
        </p:txBody>
      </p:sp>
    </p:spTree>
    <p:extLst>
      <p:ext uri="{BB962C8B-B14F-4D97-AF65-F5344CB8AC3E}">
        <p14:creationId xmlns:p14="http://schemas.microsoft.com/office/powerpoint/2010/main" val="438331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2400"/>
            <a:ext cx="8077200" cy="615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3647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GB" altLang="zh-CN">
                <a:ea typeface="SimSun" panose="02010600030101010101" pitchFamily="2" charset="-122"/>
              </a:rPr>
              <a:t>The Financial Perspective</a:t>
            </a:r>
          </a:p>
        </p:txBody>
      </p:sp>
      <p:sp>
        <p:nvSpPr>
          <p:cNvPr id="18435" name="Rectangle 3"/>
          <p:cNvSpPr>
            <a:spLocks noGrp="1" noChangeArrowheads="1"/>
          </p:cNvSpPr>
          <p:nvPr>
            <p:ph type="body" idx="1"/>
          </p:nvPr>
        </p:nvSpPr>
        <p:spPr>
          <a:xfrm>
            <a:off x="762000" y="1219200"/>
            <a:ext cx="7772400" cy="5334000"/>
          </a:xfrm>
        </p:spPr>
        <p:txBody>
          <a:bodyPr/>
          <a:lstStyle/>
          <a:p>
            <a:pPr>
              <a:spcAft>
                <a:spcPct val="20000"/>
              </a:spcAft>
            </a:pPr>
            <a:endParaRPr lang="zh-CN" altLang="en-GB" b="1">
              <a:ea typeface="SimSun" panose="02010600030101010101" pitchFamily="2" charset="-122"/>
            </a:endParaRPr>
          </a:p>
          <a:p>
            <a:r>
              <a:rPr lang="en-GB" altLang="zh-CN" sz="2800">
                <a:ea typeface="SimSun" panose="02010600030101010101" pitchFamily="2" charset="-122"/>
              </a:rPr>
              <a:t>Typical measures include ROI, RI and EVA</a:t>
            </a:r>
            <a:r>
              <a:rPr lang="en-GB" altLang="zh-CN" sz="2800" baseline="30000">
                <a:ea typeface="SimSun" panose="02010600030101010101" pitchFamily="2" charset="-122"/>
              </a:rPr>
              <a:t>TM</a:t>
            </a:r>
            <a:r>
              <a:rPr lang="en-GB" altLang="zh-CN" sz="2800">
                <a:ea typeface="SimSun" panose="02010600030101010101" pitchFamily="2" charset="-122"/>
              </a:rPr>
              <a:t>.</a:t>
            </a:r>
          </a:p>
          <a:p>
            <a:pPr>
              <a:lnSpc>
                <a:spcPct val="40000"/>
              </a:lnSpc>
            </a:pPr>
            <a:endParaRPr lang="en-GB" altLang="zh-CN" sz="2800">
              <a:ea typeface="SimSun" panose="02010600030101010101" pitchFamily="2" charset="-122"/>
            </a:endParaRPr>
          </a:p>
          <a:p>
            <a:r>
              <a:rPr lang="en-GB" altLang="zh-CN" sz="2800">
                <a:ea typeface="SimSun" panose="02010600030101010101" pitchFamily="2" charset="-122"/>
              </a:rPr>
              <a:t>Besides targets for the above, other objectives include revenue. </a:t>
            </a:r>
          </a:p>
          <a:p>
            <a:pPr>
              <a:lnSpc>
                <a:spcPct val="44000"/>
              </a:lnSpc>
            </a:pPr>
            <a:endParaRPr lang="en-GB" altLang="zh-CN" sz="2800">
              <a:ea typeface="SimSun" panose="02010600030101010101" pitchFamily="2" charset="-122"/>
            </a:endParaRPr>
          </a:p>
          <a:p>
            <a:r>
              <a:rPr lang="en-GB" altLang="zh-CN" sz="2800">
                <a:ea typeface="SimSun" panose="02010600030101010101" pitchFamily="2" charset="-122"/>
              </a:rPr>
              <a:t>Growth, cost reduction and asset utilisation.</a:t>
            </a:r>
          </a:p>
          <a:p>
            <a:pPr>
              <a:lnSpc>
                <a:spcPct val="40000"/>
              </a:lnSpc>
            </a:pPr>
            <a:endParaRPr lang="en-GB" altLang="zh-CN" sz="2800">
              <a:ea typeface="SimSun" panose="02010600030101010101" pitchFamily="2" charset="-122"/>
            </a:endParaRPr>
          </a:p>
          <a:p>
            <a:r>
              <a:rPr lang="en-GB" altLang="zh-CN" sz="2800">
                <a:ea typeface="SimSun" panose="02010600030101010101" pitchFamily="2" charset="-122"/>
              </a:rPr>
              <a:t>Argued by some that by focusing on other perspectives, financial measures will take care of themselves.</a:t>
            </a:r>
          </a:p>
          <a:p>
            <a:endParaRPr lang="en-GB" altLang="zh-CN">
              <a:ea typeface="SimSun" panose="02010600030101010101" pitchFamily="2" charset="-122"/>
            </a:endParaRPr>
          </a:p>
        </p:txBody>
      </p:sp>
    </p:spTree>
    <p:extLst>
      <p:ext uri="{BB962C8B-B14F-4D97-AF65-F5344CB8AC3E}">
        <p14:creationId xmlns:p14="http://schemas.microsoft.com/office/powerpoint/2010/main" val="7875851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304800"/>
            <a:ext cx="7772400" cy="1143000"/>
          </a:xfrm>
        </p:spPr>
        <p:txBody>
          <a:bodyPr/>
          <a:lstStyle/>
          <a:p>
            <a:r>
              <a:rPr lang="en-GB" altLang="zh-CN">
                <a:ea typeface="SimSun" panose="02010600030101010101" pitchFamily="2" charset="-122"/>
              </a:rPr>
              <a:t>The Customer Perspective</a:t>
            </a:r>
          </a:p>
        </p:txBody>
      </p:sp>
      <p:sp>
        <p:nvSpPr>
          <p:cNvPr id="19459" name="Rectangle 3"/>
          <p:cNvSpPr>
            <a:spLocks noGrp="1" noChangeArrowheads="1"/>
          </p:cNvSpPr>
          <p:nvPr>
            <p:ph type="body" idx="1"/>
          </p:nvPr>
        </p:nvSpPr>
        <p:spPr>
          <a:xfrm>
            <a:off x="990600" y="1676400"/>
            <a:ext cx="7239000" cy="4114800"/>
          </a:xfrm>
        </p:spPr>
        <p:txBody>
          <a:bodyPr/>
          <a:lstStyle/>
          <a:p>
            <a:pPr>
              <a:lnSpc>
                <a:spcPct val="140000"/>
              </a:lnSpc>
              <a:buFontTx/>
              <a:buNone/>
            </a:pPr>
            <a:r>
              <a:rPr lang="en-GB" altLang="zh-CN" sz="3000">
                <a:ea typeface="SimSun" panose="02010600030101010101" pitchFamily="2" charset="-122"/>
              </a:rPr>
              <a:t>Typical generic measures include:</a:t>
            </a:r>
          </a:p>
          <a:p>
            <a:pPr>
              <a:lnSpc>
                <a:spcPct val="140000"/>
              </a:lnSpc>
              <a:buFontTx/>
              <a:buNone/>
            </a:pPr>
            <a:r>
              <a:rPr lang="en-GB" altLang="zh-CN" sz="3000">
                <a:ea typeface="SimSun" panose="02010600030101010101" pitchFamily="2" charset="-122"/>
              </a:rPr>
              <a:t>		1. Market share</a:t>
            </a:r>
          </a:p>
          <a:p>
            <a:pPr>
              <a:lnSpc>
                <a:spcPct val="140000"/>
              </a:lnSpc>
              <a:buFontTx/>
              <a:buNone/>
            </a:pPr>
            <a:r>
              <a:rPr lang="en-GB" altLang="zh-CN" sz="3000">
                <a:ea typeface="SimSun" panose="02010600030101010101" pitchFamily="2" charset="-122"/>
              </a:rPr>
              <a:t>		2. Customer retention and loyalty</a:t>
            </a:r>
          </a:p>
          <a:p>
            <a:pPr>
              <a:lnSpc>
                <a:spcPct val="140000"/>
              </a:lnSpc>
              <a:buFontTx/>
              <a:buNone/>
            </a:pPr>
            <a:r>
              <a:rPr lang="en-GB" altLang="zh-CN" sz="3000">
                <a:ea typeface="SimSun" panose="02010600030101010101" pitchFamily="2" charset="-122"/>
              </a:rPr>
              <a:t>		3. Customer acquisition</a:t>
            </a:r>
          </a:p>
          <a:p>
            <a:pPr>
              <a:lnSpc>
                <a:spcPct val="140000"/>
              </a:lnSpc>
              <a:buFontTx/>
              <a:buNone/>
            </a:pPr>
            <a:r>
              <a:rPr lang="en-GB" altLang="zh-CN" sz="3000">
                <a:ea typeface="SimSun" panose="02010600030101010101" pitchFamily="2" charset="-122"/>
              </a:rPr>
              <a:t>		4. Customer satisfaction</a:t>
            </a:r>
          </a:p>
          <a:p>
            <a:pPr>
              <a:lnSpc>
                <a:spcPct val="140000"/>
              </a:lnSpc>
              <a:buFontTx/>
              <a:buNone/>
            </a:pPr>
            <a:r>
              <a:rPr lang="en-GB" altLang="zh-CN" sz="3000">
                <a:ea typeface="SimSun" panose="02010600030101010101" pitchFamily="2" charset="-122"/>
              </a:rPr>
              <a:t>		5. Customer profitability</a:t>
            </a:r>
            <a:endParaRPr lang="en-GB" altLang="zh-CN" sz="3000">
              <a:latin typeface="Arial;NewspaperPiBT-Regular;ITC" charset="0"/>
              <a:ea typeface="SimSun" panose="02010600030101010101" pitchFamily="2" charset="-122"/>
            </a:endParaRPr>
          </a:p>
          <a:p>
            <a:endParaRPr lang="zh-CN" altLang="en-GB" sz="3000">
              <a:ea typeface="SimSun" panose="02010600030101010101" pitchFamily="2" charset="-122"/>
            </a:endParaRPr>
          </a:p>
        </p:txBody>
      </p:sp>
    </p:spTree>
    <p:extLst>
      <p:ext uri="{BB962C8B-B14F-4D97-AF65-F5344CB8AC3E}">
        <p14:creationId xmlns:p14="http://schemas.microsoft.com/office/powerpoint/2010/main" val="1952042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381000"/>
            <a:ext cx="9144000" cy="1143000"/>
          </a:xfrm>
        </p:spPr>
        <p:txBody>
          <a:bodyPr/>
          <a:lstStyle/>
          <a:p>
            <a:r>
              <a:rPr lang="en-GB" altLang="zh-CN" sz="4000">
                <a:ea typeface="SimSun" panose="02010600030101010101" pitchFamily="2" charset="-122"/>
              </a:rPr>
              <a:t>The Learning and Growth Perspective</a:t>
            </a:r>
          </a:p>
        </p:txBody>
      </p:sp>
      <p:sp>
        <p:nvSpPr>
          <p:cNvPr id="20483" name="Rectangle 3"/>
          <p:cNvSpPr>
            <a:spLocks noGrp="1" noChangeArrowheads="1"/>
          </p:cNvSpPr>
          <p:nvPr>
            <p:ph type="body" idx="1"/>
          </p:nvPr>
        </p:nvSpPr>
        <p:spPr>
          <a:xfrm>
            <a:off x="685800" y="1524000"/>
            <a:ext cx="8001000" cy="4876800"/>
          </a:xfrm>
        </p:spPr>
        <p:txBody>
          <a:bodyPr/>
          <a:lstStyle/>
          <a:p>
            <a:r>
              <a:rPr lang="en-GB" altLang="zh-CN">
                <a:ea typeface="SimSun" panose="02010600030101010101" pitchFamily="2" charset="-122"/>
              </a:rPr>
              <a:t>Focuses on the infrastructure that the business must build to create long-term growth and improvement.</a:t>
            </a:r>
          </a:p>
          <a:p>
            <a:pPr>
              <a:lnSpc>
                <a:spcPct val="40000"/>
              </a:lnSpc>
            </a:pPr>
            <a:endParaRPr lang="en-GB" altLang="zh-CN">
              <a:ea typeface="SimSun" panose="02010600030101010101" pitchFamily="2" charset="-122"/>
            </a:endParaRPr>
          </a:p>
          <a:p>
            <a:r>
              <a:rPr lang="en-GB" altLang="zh-CN">
                <a:ea typeface="SimSun" panose="02010600030101010101" pitchFamily="2" charset="-122"/>
              </a:rPr>
              <a:t>Three principal categories identified:</a:t>
            </a:r>
          </a:p>
          <a:p>
            <a:pPr>
              <a:lnSpc>
                <a:spcPct val="140000"/>
              </a:lnSpc>
              <a:buClr>
                <a:schemeClr val="tx1"/>
              </a:buClr>
              <a:buFontTx/>
              <a:buNone/>
            </a:pPr>
            <a:r>
              <a:rPr lang="en-GB" altLang="zh-CN">
                <a:ea typeface="SimSun" panose="02010600030101010101" pitchFamily="2" charset="-122"/>
              </a:rPr>
              <a:t>  		</a:t>
            </a:r>
            <a:r>
              <a:rPr lang="en-GB" altLang="zh-CN" sz="2800">
                <a:ea typeface="SimSun" panose="02010600030101010101" pitchFamily="2" charset="-122"/>
              </a:rPr>
              <a:t>1. Employee capabilities</a:t>
            </a:r>
          </a:p>
          <a:p>
            <a:pPr>
              <a:lnSpc>
                <a:spcPct val="140000"/>
              </a:lnSpc>
              <a:buClr>
                <a:schemeClr val="tx1"/>
              </a:buClr>
              <a:buFontTx/>
              <a:buNone/>
            </a:pPr>
            <a:r>
              <a:rPr lang="en-GB" altLang="zh-CN" sz="2800">
                <a:ea typeface="SimSun" panose="02010600030101010101" pitchFamily="2" charset="-122"/>
              </a:rPr>
              <a:t>  		2. Information system capabilities</a:t>
            </a:r>
          </a:p>
          <a:p>
            <a:pPr>
              <a:lnSpc>
                <a:spcPct val="140000"/>
              </a:lnSpc>
              <a:buClr>
                <a:schemeClr val="tx1"/>
              </a:buClr>
              <a:buFontTx/>
              <a:buNone/>
            </a:pPr>
            <a:r>
              <a:rPr lang="en-GB" altLang="zh-CN" sz="2800">
                <a:ea typeface="SimSun" panose="02010600030101010101" pitchFamily="2" charset="-122"/>
              </a:rPr>
              <a:t>  		3. Motivation, empowerment and alignment</a:t>
            </a:r>
            <a:endParaRPr lang="en-GB" altLang="zh-CN" sz="2800">
              <a:latin typeface="Arial;NewspaperPiBT-Regular;ITC" charset="0"/>
              <a:ea typeface="SimSun" panose="02010600030101010101" pitchFamily="2" charset="-122"/>
            </a:endParaRPr>
          </a:p>
          <a:p>
            <a:endParaRPr lang="zh-CN" altLang="en-GB" sz="2800">
              <a:ea typeface="SimSun" panose="02010600030101010101" pitchFamily="2" charset="-122"/>
            </a:endParaRPr>
          </a:p>
        </p:txBody>
      </p:sp>
    </p:spTree>
    <p:extLst>
      <p:ext uri="{BB962C8B-B14F-4D97-AF65-F5344CB8AC3E}">
        <p14:creationId xmlns:p14="http://schemas.microsoft.com/office/powerpoint/2010/main" val="4260115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04800" y="228600"/>
            <a:ext cx="8686800" cy="1143000"/>
          </a:xfrm>
        </p:spPr>
        <p:txBody>
          <a:bodyPr/>
          <a:lstStyle/>
          <a:p>
            <a:r>
              <a:rPr lang="en-GB" altLang="zh-CN">
                <a:ea typeface="SimSun" panose="02010600030101010101" pitchFamily="2" charset="-122"/>
              </a:rPr>
              <a:t>The Internal Business Perspective</a:t>
            </a:r>
          </a:p>
        </p:txBody>
      </p:sp>
      <p:sp>
        <p:nvSpPr>
          <p:cNvPr id="21507" name="Rectangle 3"/>
          <p:cNvSpPr>
            <a:spLocks noGrp="1" noChangeArrowheads="1"/>
          </p:cNvSpPr>
          <p:nvPr>
            <p:ph type="body" idx="1"/>
          </p:nvPr>
        </p:nvSpPr>
        <p:spPr>
          <a:xfrm>
            <a:off x="457200" y="1668463"/>
            <a:ext cx="8686800" cy="3741737"/>
          </a:xfrm>
        </p:spPr>
        <p:txBody>
          <a:bodyPr/>
          <a:lstStyle/>
          <a:p>
            <a:r>
              <a:rPr lang="en-GB" altLang="zh-CN">
                <a:ea typeface="SimSun" panose="02010600030101010101" pitchFamily="2" charset="-122"/>
              </a:rPr>
              <a:t>Typical innovation measures include:</a:t>
            </a:r>
          </a:p>
          <a:p>
            <a:pPr>
              <a:buFontTx/>
              <a:buNone/>
            </a:pPr>
            <a:r>
              <a:rPr lang="en-GB" altLang="zh-CN" sz="2800">
                <a:ea typeface="SimSun" panose="02010600030101010101" pitchFamily="2" charset="-122"/>
              </a:rPr>
              <a:t>	1. Percentage of sales from new products.</a:t>
            </a:r>
          </a:p>
          <a:p>
            <a:pPr>
              <a:buFontTx/>
              <a:buNone/>
            </a:pPr>
            <a:r>
              <a:rPr lang="en-GB" altLang="zh-CN" sz="2800">
                <a:ea typeface="SimSun" panose="02010600030101010101" pitchFamily="2" charset="-122"/>
              </a:rPr>
              <a:t>	2. New product introduction versus competitors.</a:t>
            </a:r>
          </a:p>
          <a:p>
            <a:pPr>
              <a:buFontTx/>
              <a:buNone/>
            </a:pPr>
            <a:r>
              <a:rPr lang="en-GB" altLang="zh-CN" sz="2800">
                <a:ea typeface="SimSun" panose="02010600030101010101" pitchFamily="2" charset="-122"/>
              </a:rPr>
              <a:t>	3. Product development break-even time.</a:t>
            </a:r>
          </a:p>
          <a:p>
            <a:pPr>
              <a:buFontTx/>
              <a:buNone/>
            </a:pPr>
            <a:endParaRPr lang="en-GB" altLang="zh-CN" sz="2800">
              <a:ea typeface="SimSun" panose="02010600030101010101" pitchFamily="2" charset="-122"/>
            </a:endParaRPr>
          </a:p>
          <a:p>
            <a:pPr>
              <a:spcAft>
                <a:spcPct val="20000"/>
              </a:spcAft>
            </a:pPr>
            <a:r>
              <a:rPr lang="en-GB" altLang="zh-CN">
                <a:ea typeface="SimSun" panose="02010600030101010101" pitchFamily="2" charset="-122"/>
              </a:rPr>
              <a:t>Typical operation process measures include:</a:t>
            </a:r>
          </a:p>
          <a:p>
            <a:pPr>
              <a:buFontTx/>
              <a:buNone/>
            </a:pPr>
            <a:r>
              <a:rPr lang="en-GB" altLang="zh-CN" sz="2800">
                <a:ea typeface="SimSun" panose="02010600030101010101" pitchFamily="2" charset="-122"/>
              </a:rPr>
              <a:t>	Cycle time;  Quality; Activity and process costs;</a:t>
            </a:r>
          </a:p>
          <a:p>
            <a:pPr>
              <a:spcAft>
                <a:spcPct val="20000"/>
              </a:spcAft>
              <a:buFontTx/>
              <a:buNone/>
            </a:pPr>
            <a:r>
              <a:rPr lang="en-GB" altLang="zh-CN" sz="2800">
                <a:ea typeface="SimSun" panose="02010600030101010101" pitchFamily="2" charset="-122"/>
              </a:rPr>
              <a:t>	Post-sales service processes.</a:t>
            </a:r>
            <a:endParaRPr lang="en-GB" altLang="zh-CN">
              <a:latin typeface="Arial;NewspaperPiBT-Regular;ITC" charset="0"/>
              <a:ea typeface="SimSun" panose="02010600030101010101" pitchFamily="2" charset="-122"/>
            </a:endParaRPr>
          </a:p>
          <a:p>
            <a:endParaRPr lang="en-GB" altLang="zh-CN">
              <a:ea typeface="SimSun" panose="02010600030101010101" pitchFamily="2" charset="-122"/>
            </a:endParaRPr>
          </a:p>
        </p:txBody>
      </p:sp>
    </p:spTree>
    <p:extLst>
      <p:ext uri="{BB962C8B-B14F-4D97-AF65-F5344CB8AC3E}">
        <p14:creationId xmlns:p14="http://schemas.microsoft.com/office/powerpoint/2010/main" val="930088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GB" altLang="zh-CN">
                <a:ea typeface="SimSun" panose="02010600030101010101" pitchFamily="2" charset="-122"/>
              </a:rPr>
              <a:t>Internal Business Performance</a:t>
            </a:r>
          </a:p>
        </p:txBody>
      </p:sp>
      <p:sp>
        <p:nvSpPr>
          <p:cNvPr id="22531" name="Rectangle 3"/>
          <p:cNvSpPr>
            <a:spLocks noGrp="1" noChangeArrowheads="1"/>
          </p:cNvSpPr>
          <p:nvPr>
            <p:ph type="body" idx="1"/>
          </p:nvPr>
        </p:nvSpPr>
        <p:spPr>
          <a:xfrm>
            <a:off x="609600" y="1676400"/>
            <a:ext cx="7848600" cy="4419600"/>
          </a:xfrm>
        </p:spPr>
        <p:txBody>
          <a:bodyPr/>
          <a:lstStyle/>
          <a:p>
            <a:r>
              <a:rPr lang="en-GB" altLang="zh-CN" sz="2400">
                <a:ea typeface="SimSun" panose="02010600030101010101" pitchFamily="2" charset="-122"/>
              </a:rPr>
              <a:t>Delivery cycle time: t</a:t>
            </a:r>
            <a:r>
              <a:rPr lang="en-IE" altLang="en-US" sz="2400"/>
              <a:t>he amount of time between when an order is received from a customer to when the completed order is shipped.</a:t>
            </a:r>
            <a:endParaRPr lang="en-GB" altLang="zh-CN" sz="2400">
              <a:ea typeface="SimSun" panose="02010600030101010101" pitchFamily="2" charset="-122"/>
            </a:endParaRPr>
          </a:p>
          <a:p>
            <a:r>
              <a:rPr lang="en-GB" altLang="zh-CN" sz="2400">
                <a:ea typeface="SimSun" panose="02010600030101010101" pitchFamily="2" charset="-122"/>
              </a:rPr>
              <a:t>Reduce delivery cycle time to improve competitive advantage.</a:t>
            </a:r>
          </a:p>
          <a:p>
            <a:pPr>
              <a:lnSpc>
                <a:spcPct val="50000"/>
              </a:lnSpc>
            </a:pPr>
            <a:endParaRPr lang="en-GB" altLang="zh-CN" sz="2400">
              <a:ea typeface="SimSun" panose="02010600030101010101" pitchFamily="2" charset="-122"/>
            </a:endParaRPr>
          </a:p>
          <a:p>
            <a:r>
              <a:rPr lang="en-GB" altLang="zh-CN" sz="2400">
                <a:ea typeface="SimSun" panose="02010600030101010101" pitchFamily="2" charset="-122"/>
              </a:rPr>
              <a:t>Throughput/manufacturing cycle time: t</a:t>
            </a:r>
            <a:r>
              <a:rPr lang="en-IE" altLang="en-US" sz="2400"/>
              <a:t>he amount of time required to turn raw materials into completed products</a:t>
            </a:r>
            <a:r>
              <a:rPr lang="en-GB" altLang="zh-CN" sz="2400">
                <a:ea typeface="SimSun" panose="02010600030101010101" pitchFamily="2" charset="-122"/>
              </a:rPr>
              <a:t>.</a:t>
            </a:r>
          </a:p>
          <a:p>
            <a:pPr>
              <a:lnSpc>
                <a:spcPct val="50000"/>
              </a:lnSpc>
            </a:pPr>
            <a:endParaRPr lang="en-GB" altLang="zh-CN" sz="2400">
              <a:ea typeface="SimSun" panose="02010600030101010101" pitchFamily="2" charset="-122"/>
            </a:endParaRPr>
          </a:p>
          <a:p>
            <a:r>
              <a:rPr lang="en-GB" altLang="zh-CN" sz="2400">
                <a:ea typeface="SimSun" panose="02010600030101010101" pitchFamily="2" charset="-122"/>
              </a:rPr>
              <a:t>Manufacturing cycle efficiency- relates throughput time to value added time.</a:t>
            </a:r>
          </a:p>
        </p:txBody>
      </p:sp>
    </p:spTree>
    <p:extLst>
      <p:ext uri="{BB962C8B-B14F-4D97-AF65-F5344CB8AC3E}">
        <p14:creationId xmlns:p14="http://schemas.microsoft.com/office/powerpoint/2010/main" val="373631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1793875" y="5545138"/>
            <a:ext cx="5978525" cy="492125"/>
          </a:xfrm>
          <a:prstGeom prst="rect">
            <a:avLst/>
          </a:prstGeom>
          <a:solidFill>
            <a:srgbClr val="CCECFF"/>
          </a:solidFill>
          <a:ln w="38100" cmpd="dbl">
            <a:solidFill>
              <a:srgbClr val="FC0128"/>
            </a:solidFill>
            <a:miter lim="800000"/>
            <a:headEnd/>
            <a:tailEnd/>
          </a:ln>
        </p:spPr>
        <p:txBody>
          <a:bodyPr lIns="90488" tIns="44450" rIns="90488" bIns="44450">
            <a:spAutoFit/>
          </a:bodyP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spcBef>
                <a:spcPct val="50000"/>
              </a:spcBef>
              <a:buFontTx/>
              <a:buNone/>
            </a:pPr>
            <a:r>
              <a:rPr lang="en-US" altLang="en-US" sz="2400">
                <a:solidFill>
                  <a:srgbClr val="333399"/>
                </a:solidFill>
                <a:latin typeface="Arial" panose="020B0604020202020204" pitchFamily="34" charset="0"/>
              </a:rPr>
              <a:t>Process time is the only value-added time.</a:t>
            </a:r>
          </a:p>
        </p:txBody>
      </p:sp>
      <p:sp>
        <p:nvSpPr>
          <p:cNvPr id="23555" name="Rectangle 3"/>
          <p:cNvSpPr>
            <a:spLocks noGrp="1" noChangeArrowheads="1"/>
          </p:cNvSpPr>
          <p:nvPr>
            <p:ph type="title"/>
          </p:nvPr>
        </p:nvSpPr>
        <p:spPr>
          <a:xfrm>
            <a:off x="685800" y="152400"/>
            <a:ext cx="7772400" cy="1143000"/>
          </a:xfrm>
          <a:noFill/>
        </p:spPr>
        <p:txBody>
          <a:bodyPr lIns="90488" tIns="44450" rIns="90488" bIns="44450"/>
          <a:lstStyle/>
          <a:p>
            <a:r>
              <a:rPr lang="en-US" altLang="en-US" sz="4000"/>
              <a:t>Delivery Performance Measures</a:t>
            </a:r>
          </a:p>
        </p:txBody>
      </p:sp>
      <p:sp>
        <p:nvSpPr>
          <p:cNvPr id="23556" name="Line 4"/>
          <p:cNvSpPr>
            <a:spLocks noChangeShapeType="1"/>
          </p:cNvSpPr>
          <p:nvPr/>
        </p:nvSpPr>
        <p:spPr bwMode="auto">
          <a:xfrm flipV="1">
            <a:off x="558800" y="2133600"/>
            <a:ext cx="812800" cy="482600"/>
          </a:xfrm>
          <a:prstGeom prst="line">
            <a:avLst/>
          </a:prstGeom>
          <a:noFill/>
          <a:ln w="25400">
            <a:solidFill>
              <a:srgbClr val="FF0066"/>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ZA"/>
          </a:p>
        </p:txBody>
      </p:sp>
      <p:sp>
        <p:nvSpPr>
          <p:cNvPr id="23557" name="Line 5"/>
          <p:cNvSpPr>
            <a:spLocks noChangeShapeType="1"/>
          </p:cNvSpPr>
          <p:nvPr/>
        </p:nvSpPr>
        <p:spPr bwMode="auto">
          <a:xfrm flipV="1">
            <a:off x="2374900" y="2057400"/>
            <a:ext cx="889000" cy="558800"/>
          </a:xfrm>
          <a:prstGeom prst="line">
            <a:avLst/>
          </a:prstGeom>
          <a:noFill/>
          <a:ln w="25400">
            <a:solidFill>
              <a:srgbClr val="FF0066"/>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ZA"/>
          </a:p>
        </p:txBody>
      </p:sp>
      <p:sp>
        <p:nvSpPr>
          <p:cNvPr id="23558" name="Line 6"/>
          <p:cNvSpPr>
            <a:spLocks noChangeShapeType="1"/>
          </p:cNvSpPr>
          <p:nvPr/>
        </p:nvSpPr>
        <p:spPr bwMode="auto">
          <a:xfrm>
            <a:off x="533400" y="2692400"/>
            <a:ext cx="0" cy="2336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
        <p:nvSpPr>
          <p:cNvPr id="23559" name="Line 7"/>
          <p:cNvSpPr>
            <a:spLocks noChangeShapeType="1"/>
          </p:cNvSpPr>
          <p:nvPr/>
        </p:nvSpPr>
        <p:spPr bwMode="auto">
          <a:xfrm>
            <a:off x="2286000" y="2692400"/>
            <a:ext cx="0" cy="157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
        <p:nvSpPr>
          <p:cNvPr id="23560" name="Line 8"/>
          <p:cNvSpPr>
            <a:spLocks noChangeShapeType="1"/>
          </p:cNvSpPr>
          <p:nvPr/>
        </p:nvSpPr>
        <p:spPr bwMode="auto">
          <a:xfrm>
            <a:off x="8915400" y="2692400"/>
            <a:ext cx="0" cy="2336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
        <p:nvSpPr>
          <p:cNvPr id="23561" name="Rectangle 9"/>
          <p:cNvSpPr>
            <a:spLocks noChangeArrowheads="1"/>
          </p:cNvSpPr>
          <p:nvPr/>
        </p:nvSpPr>
        <p:spPr bwMode="auto">
          <a:xfrm>
            <a:off x="657225" y="2894013"/>
            <a:ext cx="15525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spcBef>
                <a:spcPct val="0"/>
              </a:spcBef>
              <a:buFontTx/>
              <a:buNone/>
            </a:pPr>
            <a:r>
              <a:rPr lang="en-US" altLang="en-US" sz="2400">
                <a:solidFill>
                  <a:srgbClr val="FF0066"/>
                </a:solidFill>
                <a:latin typeface="Arial" panose="020B0604020202020204" pitchFamily="34" charset="0"/>
              </a:rPr>
              <a:t>Wait Time</a:t>
            </a:r>
          </a:p>
        </p:txBody>
      </p:sp>
      <p:sp>
        <p:nvSpPr>
          <p:cNvPr id="23562" name="Rectangle 10"/>
          <p:cNvSpPr>
            <a:spLocks noChangeArrowheads="1"/>
          </p:cNvSpPr>
          <p:nvPr/>
        </p:nvSpPr>
        <p:spPr bwMode="auto">
          <a:xfrm>
            <a:off x="3303588" y="2665413"/>
            <a:ext cx="4543425"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spcBef>
                <a:spcPct val="0"/>
              </a:spcBef>
              <a:buFontTx/>
              <a:buNone/>
            </a:pPr>
            <a:r>
              <a:rPr lang="en-US" altLang="en-US" sz="2400">
                <a:solidFill>
                  <a:schemeClr val="accent2"/>
                </a:solidFill>
                <a:latin typeface="Arial" panose="020B0604020202020204" pitchFamily="34" charset="0"/>
              </a:rPr>
              <a:t>Process Time + Inspection Time</a:t>
            </a:r>
            <a:br>
              <a:rPr lang="en-US" altLang="en-US" sz="2400">
                <a:solidFill>
                  <a:schemeClr val="accent2"/>
                </a:solidFill>
                <a:latin typeface="Arial" panose="020B0604020202020204" pitchFamily="34" charset="0"/>
              </a:rPr>
            </a:br>
            <a:r>
              <a:rPr lang="en-US" altLang="en-US" sz="2400">
                <a:solidFill>
                  <a:schemeClr val="accent2"/>
                </a:solidFill>
                <a:latin typeface="Arial" panose="020B0604020202020204" pitchFamily="34" charset="0"/>
              </a:rPr>
              <a:t>+ Move Time + Queue Time</a:t>
            </a:r>
          </a:p>
        </p:txBody>
      </p:sp>
      <p:sp>
        <p:nvSpPr>
          <p:cNvPr id="23563" name="Rectangle 11"/>
          <p:cNvSpPr>
            <a:spLocks noChangeArrowheads="1"/>
          </p:cNvSpPr>
          <p:nvPr/>
        </p:nvSpPr>
        <p:spPr bwMode="auto">
          <a:xfrm>
            <a:off x="574675" y="1443038"/>
            <a:ext cx="1863725" cy="711200"/>
          </a:xfrm>
          <a:prstGeom prst="rect">
            <a:avLst/>
          </a:prstGeom>
          <a:solidFill>
            <a:srgbClr val="FFFFCC"/>
          </a:solidFill>
          <a:ln w="38100" cmpd="dbl">
            <a:solidFill>
              <a:srgbClr val="FC0128"/>
            </a:solidFill>
            <a:miter lim="800000"/>
            <a:headEnd/>
            <a:tailEnd/>
          </a:ln>
        </p:spPr>
        <p:txBody>
          <a:bodyPr lIns="90488" tIns="44450" rIns="90488" bIns="44450">
            <a:spAutoFit/>
          </a:bodyP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lnSpc>
                <a:spcPct val="80000"/>
              </a:lnSpc>
              <a:buFontTx/>
              <a:buNone/>
            </a:pPr>
            <a:r>
              <a:rPr lang="en-US" altLang="en-US" sz="2400">
                <a:solidFill>
                  <a:schemeClr val="accent2"/>
                </a:solidFill>
                <a:latin typeface="Arial" panose="020B0604020202020204" pitchFamily="34" charset="0"/>
              </a:rPr>
              <a:t> </a:t>
            </a:r>
            <a:r>
              <a:rPr lang="en-US" altLang="en-US" sz="2400">
                <a:solidFill>
                  <a:srgbClr val="333399"/>
                </a:solidFill>
                <a:latin typeface="Arial" panose="020B0604020202020204" pitchFamily="34" charset="0"/>
              </a:rPr>
              <a:t>Order Received</a:t>
            </a:r>
          </a:p>
        </p:txBody>
      </p:sp>
      <p:sp>
        <p:nvSpPr>
          <p:cNvPr id="23564" name="Rectangle 12"/>
          <p:cNvSpPr>
            <a:spLocks noChangeArrowheads="1"/>
          </p:cNvSpPr>
          <p:nvPr/>
        </p:nvSpPr>
        <p:spPr bwMode="auto">
          <a:xfrm>
            <a:off x="2819400" y="1460500"/>
            <a:ext cx="1863725" cy="711200"/>
          </a:xfrm>
          <a:prstGeom prst="rect">
            <a:avLst/>
          </a:prstGeom>
          <a:solidFill>
            <a:srgbClr val="FFFFCC"/>
          </a:solidFill>
          <a:ln w="38100" cmpd="dbl">
            <a:solidFill>
              <a:srgbClr val="FC0128"/>
            </a:solidFill>
            <a:miter lim="800000"/>
            <a:headEnd/>
            <a:tailEnd/>
          </a:ln>
        </p:spPr>
        <p:txBody>
          <a:bodyPr lIns="90488" tIns="44450" rIns="90488" bIns="44450">
            <a:spAutoFit/>
          </a:bodyP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lnSpc>
                <a:spcPct val="80000"/>
              </a:lnSpc>
              <a:buFontTx/>
              <a:buNone/>
            </a:pPr>
            <a:r>
              <a:rPr lang="en-US" altLang="en-US" sz="2400">
                <a:solidFill>
                  <a:srgbClr val="333399"/>
                </a:solidFill>
                <a:latin typeface="Arial" panose="020B0604020202020204" pitchFamily="34" charset="0"/>
              </a:rPr>
              <a:t>Production</a:t>
            </a:r>
            <a:br>
              <a:rPr lang="en-US" altLang="en-US" sz="2400">
                <a:solidFill>
                  <a:srgbClr val="333399"/>
                </a:solidFill>
                <a:latin typeface="Arial" panose="020B0604020202020204" pitchFamily="34" charset="0"/>
              </a:rPr>
            </a:br>
            <a:r>
              <a:rPr lang="en-US" altLang="en-US" sz="2400">
                <a:solidFill>
                  <a:srgbClr val="333399"/>
                </a:solidFill>
                <a:latin typeface="Arial" panose="020B0604020202020204" pitchFamily="34" charset="0"/>
              </a:rPr>
              <a:t>Started</a:t>
            </a:r>
          </a:p>
        </p:txBody>
      </p:sp>
      <p:sp>
        <p:nvSpPr>
          <p:cNvPr id="23565" name="Rectangle 13"/>
          <p:cNvSpPr>
            <a:spLocks noChangeArrowheads="1"/>
          </p:cNvSpPr>
          <p:nvPr/>
        </p:nvSpPr>
        <p:spPr bwMode="auto">
          <a:xfrm>
            <a:off x="6840538" y="1443038"/>
            <a:ext cx="1863725" cy="711200"/>
          </a:xfrm>
          <a:prstGeom prst="rect">
            <a:avLst/>
          </a:prstGeom>
          <a:solidFill>
            <a:srgbClr val="FFFFCC"/>
          </a:solidFill>
          <a:ln w="38100" cmpd="dbl">
            <a:solidFill>
              <a:srgbClr val="FC0128"/>
            </a:solidFill>
            <a:miter lim="800000"/>
            <a:headEnd/>
            <a:tailEnd/>
          </a:ln>
        </p:spPr>
        <p:txBody>
          <a:bodyPr lIns="90488" tIns="44450" rIns="90488" bIns="44450">
            <a:spAutoFit/>
          </a:bodyP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lnSpc>
                <a:spcPct val="80000"/>
              </a:lnSpc>
              <a:buFontTx/>
              <a:buNone/>
            </a:pPr>
            <a:r>
              <a:rPr lang="en-US" altLang="en-US" sz="2400">
                <a:solidFill>
                  <a:srgbClr val="333399"/>
                </a:solidFill>
                <a:latin typeface="Arial" panose="020B0604020202020204" pitchFamily="34" charset="0"/>
              </a:rPr>
              <a:t>Goods Shipped</a:t>
            </a:r>
          </a:p>
        </p:txBody>
      </p:sp>
      <p:sp>
        <p:nvSpPr>
          <p:cNvPr id="23566" name="Line 14"/>
          <p:cNvSpPr>
            <a:spLocks noChangeShapeType="1"/>
          </p:cNvSpPr>
          <p:nvPr/>
        </p:nvSpPr>
        <p:spPr bwMode="auto">
          <a:xfrm>
            <a:off x="7937500" y="2159000"/>
            <a:ext cx="889000" cy="431800"/>
          </a:xfrm>
          <a:prstGeom prst="line">
            <a:avLst/>
          </a:prstGeom>
          <a:noFill/>
          <a:ln w="25400">
            <a:solidFill>
              <a:srgbClr val="FF00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ZA"/>
          </a:p>
        </p:txBody>
      </p:sp>
      <p:sp>
        <p:nvSpPr>
          <p:cNvPr id="23567" name="Rectangle 15"/>
          <p:cNvSpPr>
            <a:spLocks noChangeArrowheads="1"/>
          </p:cNvSpPr>
          <p:nvPr/>
        </p:nvSpPr>
        <p:spPr bwMode="auto">
          <a:xfrm>
            <a:off x="3352800" y="4570413"/>
            <a:ext cx="2894013"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spcBef>
                <a:spcPct val="0"/>
              </a:spcBef>
              <a:buFontTx/>
              <a:buNone/>
            </a:pPr>
            <a:r>
              <a:rPr lang="en-US" altLang="en-US" sz="2400">
                <a:solidFill>
                  <a:schemeClr val="tx2"/>
                </a:solidFill>
                <a:latin typeface="Arial" panose="020B0604020202020204" pitchFamily="34" charset="0"/>
              </a:rPr>
              <a:t>Delivery Cycle Time</a:t>
            </a:r>
          </a:p>
        </p:txBody>
      </p:sp>
      <p:sp>
        <p:nvSpPr>
          <p:cNvPr id="23568" name="Line 16"/>
          <p:cNvSpPr>
            <a:spLocks noChangeShapeType="1"/>
          </p:cNvSpPr>
          <p:nvPr/>
        </p:nvSpPr>
        <p:spPr bwMode="auto">
          <a:xfrm flipH="1">
            <a:off x="584200" y="4797425"/>
            <a:ext cx="2540000"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ZA"/>
          </a:p>
        </p:txBody>
      </p:sp>
      <p:sp>
        <p:nvSpPr>
          <p:cNvPr id="23569" name="Line 17"/>
          <p:cNvSpPr>
            <a:spLocks noChangeShapeType="1"/>
          </p:cNvSpPr>
          <p:nvPr/>
        </p:nvSpPr>
        <p:spPr bwMode="auto">
          <a:xfrm flipH="1">
            <a:off x="6400800" y="4813300"/>
            <a:ext cx="2540000" cy="0"/>
          </a:xfrm>
          <a:prstGeom prst="line">
            <a:avLst/>
          </a:prstGeom>
          <a:noFill/>
          <a:ln w="254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ZA"/>
          </a:p>
        </p:txBody>
      </p:sp>
      <p:sp>
        <p:nvSpPr>
          <p:cNvPr id="23570" name="Line 18"/>
          <p:cNvSpPr>
            <a:spLocks noChangeShapeType="1"/>
          </p:cNvSpPr>
          <p:nvPr/>
        </p:nvSpPr>
        <p:spPr bwMode="auto">
          <a:xfrm>
            <a:off x="533400" y="3517900"/>
            <a:ext cx="8382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
        <p:nvSpPr>
          <p:cNvPr id="23571" name="Rectangle 19"/>
          <p:cNvSpPr>
            <a:spLocks noChangeArrowheads="1"/>
          </p:cNvSpPr>
          <p:nvPr/>
        </p:nvSpPr>
        <p:spPr bwMode="auto">
          <a:xfrm>
            <a:off x="4354513" y="3808413"/>
            <a:ext cx="2503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spcBef>
                <a:spcPct val="0"/>
              </a:spcBef>
              <a:buFontTx/>
              <a:buNone/>
            </a:pPr>
            <a:r>
              <a:rPr lang="en-US" altLang="en-US" sz="2400">
                <a:solidFill>
                  <a:schemeClr val="tx2"/>
                </a:solidFill>
                <a:latin typeface="Arial" panose="020B0604020202020204" pitchFamily="34" charset="0"/>
              </a:rPr>
              <a:t>Throughput Time</a:t>
            </a:r>
          </a:p>
        </p:txBody>
      </p:sp>
      <p:sp>
        <p:nvSpPr>
          <p:cNvPr id="23572" name="Line 20"/>
          <p:cNvSpPr>
            <a:spLocks noChangeShapeType="1"/>
          </p:cNvSpPr>
          <p:nvPr/>
        </p:nvSpPr>
        <p:spPr bwMode="auto">
          <a:xfrm flipH="1">
            <a:off x="2273300" y="4035425"/>
            <a:ext cx="1917700"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ZA"/>
          </a:p>
        </p:txBody>
      </p:sp>
      <p:sp>
        <p:nvSpPr>
          <p:cNvPr id="23573" name="Line 21"/>
          <p:cNvSpPr>
            <a:spLocks noChangeShapeType="1"/>
          </p:cNvSpPr>
          <p:nvPr/>
        </p:nvSpPr>
        <p:spPr bwMode="auto">
          <a:xfrm flipH="1">
            <a:off x="6934200" y="4035425"/>
            <a:ext cx="1993900" cy="0"/>
          </a:xfrm>
          <a:prstGeom prst="line">
            <a:avLst/>
          </a:prstGeom>
          <a:noFill/>
          <a:ln w="254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ZA"/>
          </a:p>
        </p:txBody>
      </p:sp>
    </p:spTree>
    <p:extLst>
      <p:ext uri="{BB962C8B-B14F-4D97-AF65-F5344CB8AC3E}">
        <p14:creationId xmlns:p14="http://schemas.microsoft.com/office/powerpoint/2010/main" val="1065033169"/>
      </p:ext>
    </p:extLst>
  </p:cSld>
  <p:clrMapOvr>
    <a:masterClrMapping/>
  </p:clrMapOvr>
  <p:transition>
    <p:blinds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85800" y="228600"/>
            <a:ext cx="7772400" cy="1143000"/>
          </a:xfrm>
          <a:noFill/>
        </p:spPr>
        <p:txBody>
          <a:bodyPr lIns="90488" tIns="44450" rIns="90488" bIns="44450"/>
          <a:lstStyle/>
          <a:p>
            <a:r>
              <a:rPr lang="en-US" altLang="en-US" sz="4000"/>
              <a:t>Delivery Performance Measures</a:t>
            </a:r>
          </a:p>
        </p:txBody>
      </p:sp>
      <p:grpSp>
        <p:nvGrpSpPr>
          <p:cNvPr id="24579" name="Group 28"/>
          <p:cNvGrpSpPr>
            <a:grpSpLocks/>
          </p:cNvGrpSpPr>
          <p:nvPr/>
        </p:nvGrpSpPr>
        <p:grpSpPr bwMode="auto">
          <a:xfrm>
            <a:off x="1524000" y="5289550"/>
            <a:ext cx="6515100" cy="1184275"/>
            <a:chOff x="960" y="3332"/>
            <a:chExt cx="4104" cy="746"/>
          </a:xfrm>
        </p:grpSpPr>
        <p:sp>
          <p:nvSpPr>
            <p:cNvPr id="24598" name="Rectangle 4"/>
            <p:cNvSpPr>
              <a:spLocks noChangeArrowheads="1"/>
            </p:cNvSpPr>
            <p:nvPr/>
          </p:nvSpPr>
          <p:spPr bwMode="auto">
            <a:xfrm>
              <a:off x="960" y="3333"/>
              <a:ext cx="4104" cy="744"/>
            </a:xfrm>
            <a:prstGeom prst="rect">
              <a:avLst/>
            </a:prstGeom>
            <a:solidFill>
              <a:srgbClr val="FFFFCC"/>
            </a:solidFill>
            <a:ln w="38100" cmpd="dbl">
              <a:solidFill>
                <a:srgbClr val="FC0128"/>
              </a:solidFill>
              <a:miter lim="800000"/>
              <a:headEnd/>
              <a:tailEnd/>
            </a:ln>
          </p:spPr>
          <p:txBody>
            <a:bodyPr wrap="none" anchor="ct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spcBef>
                  <a:spcPct val="0"/>
                </a:spcBef>
                <a:buFontTx/>
                <a:buNone/>
              </a:pPr>
              <a:endParaRPr lang="en-IE" altLang="en-US" sz="2400">
                <a:latin typeface="Times New Roman" panose="02020603050405020304" pitchFamily="18" charset="0"/>
              </a:endParaRPr>
            </a:p>
          </p:txBody>
        </p:sp>
        <p:sp>
          <p:nvSpPr>
            <p:cNvPr id="24599" name="Rectangle 5"/>
            <p:cNvSpPr>
              <a:spLocks noChangeArrowheads="1"/>
            </p:cNvSpPr>
            <p:nvPr/>
          </p:nvSpPr>
          <p:spPr bwMode="auto">
            <a:xfrm>
              <a:off x="1034" y="3332"/>
              <a:ext cx="1332" cy="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spcBef>
                  <a:spcPct val="0"/>
                </a:spcBef>
                <a:buFontTx/>
                <a:buNone/>
              </a:pPr>
              <a:r>
                <a:rPr lang="en-US" altLang="en-US" sz="2400">
                  <a:solidFill>
                    <a:srgbClr val="333399"/>
                  </a:solidFill>
                  <a:latin typeface="Arial" panose="020B0604020202020204" pitchFamily="34" charset="0"/>
                </a:rPr>
                <a:t>Manufacturing</a:t>
              </a:r>
            </a:p>
            <a:p>
              <a:pPr algn="ctr">
                <a:spcBef>
                  <a:spcPct val="0"/>
                </a:spcBef>
                <a:buFontTx/>
                <a:buNone/>
              </a:pPr>
              <a:r>
                <a:rPr lang="en-US" altLang="en-US" sz="2400">
                  <a:solidFill>
                    <a:srgbClr val="333399"/>
                  </a:solidFill>
                  <a:latin typeface="Arial" panose="020B0604020202020204" pitchFamily="34" charset="0"/>
                </a:rPr>
                <a:t>Cycle</a:t>
              </a:r>
            </a:p>
            <a:p>
              <a:pPr algn="ctr">
                <a:spcBef>
                  <a:spcPct val="0"/>
                </a:spcBef>
                <a:buFontTx/>
                <a:buNone/>
              </a:pPr>
              <a:r>
                <a:rPr lang="en-US" altLang="en-US" sz="2400">
                  <a:solidFill>
                    <a:srgbClr val="333399"/>
                  </a:solidFill>
                  <a:latin typeface="Arial" panose="020B0604020202020204" pitchFamily="34" charset="0"/>
                </a:rPr>
                <a:t>Efficiency</a:t>
              </a:r>
            </a:p>
          </p:txBody>
        </p:sp>
        <p:sp>
          <p:nvSpPr>
            <p:cNvPr id="24600" name="Rectangle 6"/>
            <p:cNvSpPr>
              <a:spLocks noChangeArrowheads="1"/>
            </p:cNvSpPr>
            <p:nvPr/>
          </p:nvSpPr>
          <p:spPr bwMode="auto">
            <a:xfrm>
              <a:off x="2715" y="3376"/>
              <a:ext cx="2239" cy="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nSpc>
                  <a:spcPct val="120000"/>
                </a:lnSpc>
                <a:spcBef>
                  <a:spcPct val="0"/>
                </a:spcBef>
                <a:buFontTx/>
                <a:buNone/>
              </a:pPr>
              <a:r>
                <a:rPr lang="en-US" altLang="en-US" sz="2400">
                  <a:solidFill>
                    <a:schemeClr val="tx2"/>
                  </a:solidFill>
                  <a:latin typeface="Arial" panose="020B0604020202020204" pitchFamily="34" charset="0"/>
                </a:rPr>
                <a:t>      </a:t>
              </a:r>
              <a:r>
                <a:rPr lang="en-US" altLang="en-US" sz="2400">
                  <a:solidFill>
                    <a:srgbClr val="333399"/>
                  </a:solidFill>
                  <a:latin typeface="Arial" panose="020B0604020202020204" pitchFamily="34" charset="0"/>
                </a:rPr>
                <a:t>Value-added time</a:t>
              </a:r>
              <a:br>
                <a:rPr lang="en-US" altLang="en-US" sz="2400">
                  <a:solidFill>
                    <a:srgbClr val="333399"/>
                  </a:solidFill>
                  <a:latin typeface="Arial" panose="020B0604020202020204" pitchFamily="34" charset="0"/>
                </a:rPr>
              </a:br>
              <a:r>
                <a:rPr lang="en-US" altLang="en-US" sz="2400">
                  <a:solidFill>
                    <a:srgbClr val="333399"/>
                  </a:solidFill>
                  <a:latin typeface="Arial" panose="020B0604020202020204" pitchFamily="34" charset="0"/>
                </a:rPr>
                <a:t>Manufacturing cycle time</a:t>
              </a:r>
            </a:p>
          </p:txBody>
        </p:sp>
        <p:sp>
          <p:nvSpPr>
            <p:cNvPr id="24601" name="Line 7"/>
            <p:cNvSpPr>
              <a:spLocks noChangeShapeType="1"/>
            </p:cNvSpPr>
            <p:nvPr/>
          </p:nvSpPr>
          <p:spPr bwMode="auto">
            <a:xfrm>
              <a:off x="2780" y="3707"/>
              <a:ext cx="2096" cy="0"/>
            </a:xfrm>
            <a:prstGeom prst="line">
              <a:avLst/>
            </a:prstGeom>
            <a:noFill/>
            <a:ln w="25400">
              <a:solidFill>
                <a:srgbClr val="000066"/>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
          <p:nvSpPr>
            <p:cNvPr id="24602" name="Rectangle 8"/>
            <p:cNvSpPr>
              <a:spLocks noChangeArrowheads="1"/>
            </p:cNvSpPr>
            <p:nvPr/>
          </p:nvSpPr>
          <p:spPr bwMode="auto">
            <a:xfrm>
              <a:off x="2389" y="3545"/>
              <a:ext cx="190" cy="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spcBef>
                  <a:spcPct val="50000"/>
                </a:spcBef>
                <a:buFontTx/>
                <a:buNone/>
              </a:pPr>
              <a:r>
                <a:rPr lang="en-US" altLang="en-US" sz="2800">
                  <a:solidFill>
                    <a:srgbClr val="333399"/>
                  </a:solidFill>
                  <a:latin typeface="Arial" panose="020B0604020202020204" pitchFamily="34" charset="0"/>
                </a:rPr>
                <a:t>=</a:t>
              </a:r>
            </a:p>
          </p:txBody>
        </p:sp>
      </p:grpSp>
      <p:sp>
        <p:nvSpPr>
          <p:cNvPr id="24580" name="Line 9"/>
          <p:cNvSpPr>
            <a:spLocks noChangeShapeType="1"/>
          </p:cNvSpPr>
          <p:nvPr/>
        </p:nvSpPr>
        <p:spPr bwMode="auto">
          <a:xfrm flipV="1">
            <a:off x="558800" y="2133600"/>
            <a:ext cx="812800" cy="482600"/>
          </a:xfrm>
          <a:prstGeom prst="line">
            <a:avLst/>
          </a:prstGeom>
          <a:noFill/>
          <a:ln w="25400">
            <a:solidFill>
              <a:srgbClr val="FF0066"/>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ZA"/>
          </a:p>
        </p:txBody>
      </p:sp>
      <p:sp>
        <p:nvSpPr>
          <p:cNvPr id="24581" name="Line 10"/>
          <p:cNvSpPr>
            <a:spLocks noChangeShapeType="1"/>
          </p:cNvSpPr>
          <p:nvPr/>
        </p:nvSpPr>
        <p:spPr bwMode="auto">
          <a:xfrm flipV="1">
            <a:off x="2374900" y="2057400"/>
            <a:ext cx="889000" cy="558800"/>
          </a:xfrm>
          <a:prstGeom prst="line">
            <a:avLst/>
          </a:prstGeom>
          <a:noFill/>
          <a:ln w="25400">
            <a:solidFill>
              <a:srgbClr val="FF0066"/>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ZA"/>
          </a:p>
        </p:txBody>
      </p:sp>
      <p:sp>
        <p:nvSpPr>
          <p:cNvPr id="24582" name="Line 11"/>
          <p:cNvSpPr>
            <a:spLocks noChangeShapeType="1"/>
          </p:cNvSpPr>
          <p:nvPr/>
        </p:nvSpPr>
        <p:spPr bwMode="auto">
          <a:xfrm>
            <a:off x="533400" y="2692400"/>
            <a:ext cx="0" cy="2336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
        <p:nvSpPr>
          <p:cNvPr id="24583" name="Line 12"/>
          <p:cNvSpPr>
            <a:spLocks noChangeShapeType="1"/>
          </p:cNvSpPr>
          <p:nvPr/>
        </p:nvSpPr>
        <p:spPr bwMode="auto">
          <a:xfrm>
            <a:off x="2286000" y="2692400"/>
            <a:ext cx="0" cy="1574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
        <p:nvSpPr>
          <p:cNvPr id="24584" name="Line 13"/>
          <p:cNvSpPr>
            <a:spLocks noChangeShapeType="1"/>
          </p:cNvSpPr>
          <p:nvPr/>
        </p:nvSpPr>
        <p:spPr bwMode="auto">
          <a:xfrm>
            <a:off x="8915400" y="2692400"/>
            <a:ext cx="0" cy="23368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
        <p:nvSpPr>
          <p:cNvPr id="24585" name="Rectangle 14"/>
          <p:cNvSpPr>
            <a:spLocks noChangeArrowheads="1"/>
          </p:cNvSpPr>
          <p:nvPr/>
        </p:nvSpPr>
        <p:spPr bwMode="auto">
          <a:xfrm>
            <a:off x="657225" y="2894013"/>
            <a:ext cx="15525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spcBef>
                <a:spcPct val="0"/>
              </a:spcBef>
              <a:buFontTx/>
              <a:buNone/>
            </a:pPr>
            <a:r>
              <a:rPr lang="en-US" altLang="en-US" sz="2400">
                <a:solidFill>
                  <a:srgbClr val="FF0066"/>
                </a:solidFill>
                <a:latin typeface="Arial" panose="020B0604020202020204" pitchFamily="34" charset="0"/>
              </a:rPr>
              <a:t>Wait Time</a:t>
            </a:r>
          </a:p>
        </p:txBody>
      </p:sp>
      <p:sp>
        <p:nvSpPr>
          <p:cNvPr id="24586" name="Rectangle 15"/>
          <p:cNvSpPr>
            <a:spLocks noChangeArrowheads="1"/>
          </p:cNvSpPr>
          <p:nvPr/>
        </p:nvSpPr>
        <p:spPr bwMode="auto">
          <a:xfrm>
            <a:off x="4354513" y="3808413"/>
            <a:ext cx="2503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spcBef>
                <a:spcPct val="0"/>
              </a:spcBef>
              <a:buFontTx/>
              <a:buNone/>
            </a:pPr>
            <a:r>
              <a:rPr lang="en-US" altLang="en-US" sz="2400">
                <a:solidFill>
                  <a:schemeClr val="tx2"/>
                </a:solidFill>
                <a:latin typeface="Arial" panose="020B0604020202020204" pitchFamily="34" charset="0"/>
              </a:rPr>
              <a:t>Throughput Time</a:t>
            </a:r>
          </a:p>
        </p:txBody>
      </p:sp>
      <p:sp>
        <p:nvSpPr>
          <p:cNvPr id="24587" name="Rectangle 16"/>
          <p:cNvSpPr>
            <a:spLocks noChangeArrowheads="1"/>
          </p:cNvSpPr>
          <p:nvPr/>
        </p:nvSpPr>
        <p:spPr bwMode="auto">
          <a:xfrm>
            <a:off x="3303588" y="2665413"/>
            <a:ext cx="4543425"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spcBef>
                <a:spcPct val="0"/>
              </a:spcBef>
              <a:buFontTx/>
              <a:buNone/>
            </a:pPr>
            <a:r>
              <a:rPr lang="en-US" altLang="en-US" sz="2400">
                <a:solidFill>
                  <a:schemeClr val="accent2"/>
                </a:solidFill>
                <a:latin typeface="Arial" panose="020B0604020202020204" pitchFamily="34" charset="0"/>
              </a:rPr>
              <a:t>Process Time + Inspection Time</a:t>
            </a:r>
            <a:br>
              <a:rPr lang="en-US" altLang="en-US" sz="2400">
                <a:solidFill>
                  <a:schemeClr val="accent2"/>
                </a:solidFill>
                <a:latin typeface="Arial" panose="020B0604020202020204" pitchFamily="34" charset="0"/>
              </a:rPr>
            </a:br>
            <a:r>
              <a:rPr lang="en-US" altLang="en-US" sz="2400">
                <a:solidFill>
                  <a:schemeClr val="accent2"/>
                </a:solidFill>
                <a:latin typeface="Arial" panose="020B0604020202020204" pitchFamily="34" charset="0"/>
              </a:rPr>
              <a:t>+ Move Time + Queue Time</a:t>
            </a:r>
          </a:p>
        </p:txBody>
      </p:sp>
      <p:sp>
        <p:nvSpPr>
          <p:cNvPr id="24588" name="Rectangle 17"/>
          <p:cNvSpPr>
            <a:spLocks noChangeArrowheads="1"/>
          </p:cNvSpPr>
          <p:nvPr/>
        </p:nvSpPr>
        <p:spPr bwMode="auto">
          <a:xfrm>
            <a:off x="574675" y="1443038"/>
            <a:ext cx="1863725" cy="711200"/>
          </a:xfrm>
          <a:prstGeom prst="rect">
            <a:avLst/>
          </a:prstGeom>
          <a:solidFill>
            <a:srgbClr val="FFFFCC"/>
          </a:solidFill>
          <a:ln w="38100" cmpd="dbl">
            <a:solidFill>
              <a:srgbClr val="FC0128"/>
            </a:solidFill>
            <a:miter lim="800000"/>
            <a:headEnd/>
            <a:tailEnd/>
          </a:ln>
        </p:spPr>
        <p:txBody>
          <a:bodyPr lIns="90488" tIns="44450" rIns="90488" bIns="44450">
            <a:spAutoFit/>
          </a:bodyP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lnSpc>
                <a:spcPct val="80000"/>
              </a:lnSpc>
              <a:buFontTx/>
              <a:buNone/>
            </a:pPr>
            <a:r>
              <a:rPr lang="en-US" altLang="en-US" sz="2400">
                <a:solidFill>
                  <a:schemeClr val="accent2"/>
                </a:solidFill>
                <a:latin typeface="Arial" panose="020B0604020202020204" pitchFamily="34" charset="0"/>
              </a:rPr>
              <a:t> </a:t>
            </a:r>
            <a:r>
              <a:rPr lang="en-US" altLang="en-US" sz="2400">
                <a:solidFill>
                  <a:srgbClr val="333399"/>
                </a:solidFill>
                <a:latin typeface="Arial" panose="020B0604020202020204" pitchFamily="34" charset="0"/>
              </a:rPr>
              <a:t>Order Received</a:t>
            </a:r>
          </a:p>
        </p:txBody>
      </p:sp>
      <p:sp>
        <p:nvSpPr>
          <p:cNvPr id="24589" name="Rectangle 18"/>
          <p:cNvSpPr>
            <a:spLocks noChangeArrowheads="1"/>
          </p:cNvSpPr>
          <p:nvPr/>
        </p:nvSpPr>
        <p:spPr bwMode="auto">
          <a:xfrm>
            <a:off x="2819400" y="1460500"/>
            <a:ext cx="1863725" cy="711200"/>
          </a:xfrm>
          <a:prstGeom prst="rect">
            <a:avLst/>
          </a:prstGeom>
          <a:solidFill>
            <a:srgbClr val="FFFFCC"/>
          </a:solidFill>
          <a:ln w="38100" cmpd="dbl">
            <a:solidFill>
              <a:srgbClr val="FC0128"/>
            </a:solidFill>
            <a:miter lim="800000"/>
            <a:headEnd/>
            <a:tailEnd/>
          </a:ln>
        </p:spPr>
        <p:txBody>
          <a:bodyPr lIns="90488" tIns="44450" rIns="90488" bIns="44450">
            <a:spAutoFit/>
          </a:bodyP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lnSpc>
                <a:spcPct val="80000"/>
              </a:lnSpc>
              <a:buFontTx/>
              <a:buNone/>
            </a:pPr>
            <a:r>
              <a:rPr lang="en-US" altLang="en-US" sz="2400">
                <a:solidFill>
                  <a:srgbClr val="333399"/>
                </a:solidFill>
                <a:latin typeface="Arial" panose="020B0604020202020204" pitchFamily="34" charset="0"/>
              </a:rPr>
              <a:t>Production</a:t>
            </a:r>
            <a:br>
              <a:rPr lang="en-US" altLang="en-US" sz="2400">
                <a:solidFill>
                  <a:srgbClr val="333399"/>
                </a:solidFill>
                <a:latin typeface="Arial" panose="020B0604020202020204" pitchFamily="34" charset="0"/>
              </a:rPr>
            </a:br>
            <a:r>
              <a:rPr lang="en-US" altLang="en-US" sz="2400">
                <a:solidFill>
                  <a:srgbClr val="333399"/>
                </a:solidFill>
                <a:latin typeface="Arial" panose="020B0604020202020204" pitchFamily="34" charset="0"/>
              </a:rPr>
              <a:t>Started</a:t>
            </a:r>
          </a:p>
        </p:txBody>
      </p:sp>
      <p:sp>
        <p:nvSpPr>
          <p:cNvPr id="24590" name="Rectangle 19"/>
          <p:cNvSpPr>
            <a:spLocks noChangeArrowheads="1"/>
          </p:cNvSpPr>
          <p:nvPr/>
        </p:nvSpPr>
        <p:spPr bwMode="auto">
          <a:xfrm>
            <a:off x="6840538" y="1443038"/>
            <a:ext cx="1863725" cy="711200"/>
          </a:xfrm>
          <a:prstGeom prst="rect">
            <a:avLst/>
          </a:prstGeom>
          <a:solidFill>
            <a:srgbClr val="FFFFCC"/>
          </a:solidFill>
          <a:ln w="38100" cmpd="dbl">
            <a:solidFill>
              <a:srgbClr val="FC0128"/>
            </a:solidFill>
            <a:miter lim="800000"/>
            <a:headEnd/>
            <a:tailEnd/>
          </a:ln>
        </p:spPr>
        <p:txBody>
          <a:bodyPr lIns="90488" tIns="44450" rIns="90488" bIns="44450">
            <a:spAutoFit/>
          </a:bodyP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lnSpc>
                <a:spcPct val="80000"/>
              </a:lnSpc>
              <a:buFontTx/>
              <a:buNone/>
            </a:pPr>
            <a:r>
              <a:rPr lang="en-US" altLang="en-US" sz="2400">
                <a:solidFill>
                  <a:srgbClr val="333399"/>
                </a:solidFill>
                <a:latin typeface="Arial" panose="020B0604020202020204" pitchFamily="34" charset="0"/>
              </a:rPr>
              <a:t>Goods Shipped</a:t>
            </a:r>
          </a:p>
        </p:txBody>
      </p:sp>
      <p:sp>
        <p:nvSpPr>
          <p:cNvPr id="24591" name="Line 20"/>
          <p:cNvSpPr>
            <a:spLocks noChangeShapeType="1"/>
          </p:cNvSpPr>
          <p:nvPr/>
        </p:nvSpPr>
        <p:spPr bwMode="auto">
          <a:xfrm>
            <a:off x="7937500" y="2159000"/>
            <a:ext cx="889000" cy="431800"/>
          </a:xfrm>
          <a:prstGeom prst="line">
            <a:avLst/>
          </a:prstGeom>
          <a:noFill/>
          <a:ln w="25400">
            <a:solidFill>
              <a:srgbClr val="FF00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ZA"/>
          </a:p>
        </p:txBody>
      </p:sp>
      <p:sp>
        <p:nvSpPr>
          <p:cNvPr id="24592" name="Line 21"/>
          <p:cNvSpPr>
            <a:spLocks noChangeShapeType="1"/>
          </p:cNvSpPr>
          <p:nvPr/>
        </p:nvSpPr>
        <p:spPr bwMode="auto">
          <a:xfrm flipH="1">
            <a:off x="2273300" y="4035425"/>
            <a:ext cx="1917700"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ZA"/>
          </a:p>
        </p:txBody>
      </p:sp>
      <p:sp>
        <p:nvSpPr>
          <p:cNvPr id="24593" name="Line 22"/>
          <p:cNvSpPr>
            <a:spLocks noChangeShapeType="1"/>
          </p:cNvSpPr>
          <p:nvPr/>
        </p:nvSpPr>
        <p:spPr bwMode="auto">
          <a:xfrm flipH="1">
            <a:off x="6934200" y="4035425"/>
            <a:ext cx="1993900" cy="0"/>
          </a:xfrm>
          <a:prstGeom prst="line">
            <a:avLst/>
          </a:prstGeom>
          <a:noFill/>
          <a:ln w="254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ZA"/>
          </a:p>
        </p:txBody>
      </p:sp>
      <p:sp>
        <p:nvSpPr>
          <p:cNvPr id="24594" name="Rectangle 23"/>
          <p:cNvSpPr>
            <a:spLocks noChangeArrowheads="1"/>
          </p:cNvSpPr>
          <p:nvPr/>
        </p:nvSpPr>
        <p:spPr bwMode="auto">
          <a:xfrm>
            <a:off x="3352800" y="4570413"/>
            <a:ext cx="2894013"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spcBef>
                <a:spcPct val="0"/>
              </a:spcBef>
              <a:buFontTx/>
              <a:buNone/>
            </a:pPr>
            <a:r>
              <a:rPr lang="en-US" altLang="en-US" sz="2400">
                <a:solidFill>
                  <a:schemeClr val="tx2"/>
                </a:solidFill>
                <a:latin typeface="Arial" panose="020B0604020202020204" pitchFamily="34" charset="0"/>
              </a:rPr>
              <a:t>Delivery Cycle Time</a:t>
            </a:r>
          </a:p>
        </p:txBody>
      </p:sp>
      <p:sp>
        <p:nvSpPr>
          <p:cNvPr id="24595" name="Line 24"/>
          <p:cNvSpPr>
            <a:spLocks noChangeShapeType="1"/>
          </p:cNvSpPr>
          <p:nvPr/>
        </p:nvSpPr>
        <p:spPr bwMode="auto">
          <a:xfrm flipH="1">
            <a:off x="584200" y="4797425"/>
            <a:ext cx="2540000"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ZA"/>
          </a:p>
        </p:txBody>
      </p:sp>
      <p:sp>
        <p:nvSpPr>
          <p:cNvPr id="24596" name="Line 25"/>
          <p:cNvSpPr>
            <a:spLocks noChangeShapeType="1"/>
          </p:cNvSpPr>
          <p:nvPr/>
        </p:nvSpPr>
        <p:spPr bwMode="auto">
          <a:xfrm flipH="1">
            <a:off x="6400800" y="4813300"/>
            <a:ext cx="2540000" cy="0"/>
          </a:xfrm>
          <a:prstGeom prst="line">
            <a:avLst/>
          </a:prstGeom>
          <a:noFill/>
          <a:ln w="254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ZA"/>
          </a:p>
        </p:txBody>
      </p:sp>
      <p:sp>
        <p:nvSpPr>
          <p:cNvPr id="24597" name="Line 26"/>
          <p:cNvSpPr>
            <a:spLocks noChangeShapeType="1"/>
          </p:cNvSpPr>
          <p:nvPr/>
        </p:nvSpPr>
        <p:spPr bwMode="auto">
          <a:xfrm>
            <a:off x="533400" y="3517900"/>
            <a:ext cx="8382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ZA"/>
          </a:p>
        </p:txBody>
      </p:sp>
    </p:spTree>
    <p:extLst>
      <p:ext uri="{BB962C8B-B14F-4D97-AF65-F5344CB8AC3E}">
        <p14:creationId xmlns:p14="http://schemas.microsoft.com/office/powerpoint/2010/main" val="4090664767"/>
      </p:ext>
    </p:extLst>
  </p:cSld>
  <p:clrMapOvr>
    <a:masterClrMapping/>
  </p:clrMapOvr>
  <p:transition>
    <p:blinds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52400" y="76200"/>
            <a:ext cx="8991600" cy="1143000"/>
          </a:xfrm>
          <a:noFill/>
        </p:spPr>
        <p:txBody>
          <a:bodyPr lIns="90488" tIns="44450" rIns="90488" bIns="44450"/>
          <a:lstStyle/>
          <a:p>
            <a:r>
              <a:rPr lang="en-US" altLang="en-US" sz="4000"/>
              <a:t>The Balanced Scorecard and Learning</a:t>
            </a:r>
          </a:p>
        </p:txBody>
      </p:sp>
      <p:sp>
        <p:nvSpPr>
          <p:cNvPr id="25603" name="Rectangle 3"/>
          <p:cNvSpPr>
            <a:spLocks noChangeArrowheads="1"/>
          </p:cNvSpPr>
          <p:nvPr/>
        </p:nvSpPr>
        <p:spPr bwMode="auto">
          <a:xfrm>
            <a:off x="609600" y="1447800"/>
            <a:ext cx="3276600" cy="911225"/>
          </a:xfrm>
          <a:prstGeom prst="rect">
            <a:avLst/>
          </a:prstGeom>
          <a:solidFill>
            <a:srgbClr val="FFFFCC"/>
          </a:solidFill>
          <a:ln w="38100">
            <a:solidFill>
              <a:schemeClr val="tx1"/>
            </a:solidFill>
            <a:miter lim="800000"/>
            <a:headEnd/>
            <a:tailEnd/>
          </a:ln>
        </p:spPr>
        <p:txBody>
          <a:bodyPr wrap="none" lIns="90488" tIns="44450" rIns="90488" bIns="44450" anchor="ct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spcBef>
                <a:spcPct val="0"/>
              </a:spcBef>
              <a:buFontTx/>
              <a:buNone/>
            </a:pPr>
            <a:r>
              <a:rPr lang="en-US" altLang="en-US" sz="2400">
                <a:solidFill>
                  <a:srgbClr val="414141"/>
                </a:solidFill>
                <a:latin typeface="Arial" panose="020B0604020202020204" pitchFamily="34" charset="0"/>
              </a:rPr>
              <a:t>Learning improves</a:t>
            </a:r>
            <a:br>
              <a:rPr lang="en-US" altLang="en-US" sz="2400">
                <a:solidFill>
                  <a:srgbClr val="414141"/>
                </a:solidFill>
                <a:latin typeface="Arial" panose="020B0604020202020204" pitchFamily="34" charset="0"/>
              </a:rPr>
            </a:br>
            <a:r>
              <a:rPr lang="en-US" altLang="en-US" sz="2400">
                <a:solidFill>
                  <a:srgbClr val="414141"/>
                </a:solidFill>
                <a:latin typeface="Arial" panose="020B0604020202020204" pitchFamily="34" charset="0"/>
              </a:rPr>
              <a:t>business processes.</a:t>
            </a:r>
            <a:endParaRPr lang="en-US" altLang="en-US" sz="2400">
              <a:latin typeface="Arial" panose="020B0604020202020204" pitchFamily="34" charset="0"/>
            </a:endParaRPr>
          </a:p>
        </p:txBody>
      </p:sp>
      <p:sp>
        <p:nvSpPr>
          <p:cNvPr id="25604" name="Rectangle 4"/>
          <p:cNvSpPr>
            <a:spLocks noChangeArrowheads="1"/>
          </p:cNvSpPr>
          <p:nvPr/>
        </p:nvSpPr>
        <p:spPr bwMode="auto">
          <a:xfrm>
            <a:off x="2286000" y="3200400"/>
            <a:ext cx="3276600" cy="1219200"/>
          </a:xfrm>
          <a:prstGeom prst="rect">
            <a:avLst/>
          </a:prstGeom>
          <a:solidFill>
            <a:srgbClr val="CCECFF"/>
          </a:solidFill>
          <a:ln w="38100">
            <a:solidFill>
              <a:schemeClr val="tx1"/>
            </a:solidFill>
            <a:miter lim="800000"/>
            <a:headEnd/>
            <a:tailEnd/>
          </a:ln>
        </p:spPr>
        <p:txBody>
          <a:bodyPr wrap="none" lIns="90488" tIns="44450" rIns="90488" bIns="44450" anchor="ct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spcBef>
                <a:spcPct val="0"/>
              </a:spcBef>
              <a:buFontTx/>
              <a:buNone/>
            </a:pPr>
            <a:r>
              <a:rPr lang="en-US" altLang="en-US" sz="2400">
                <a:solidFill>
                  <a:srgbClr val="414141"/>
                </a:solidFill>
                <a:latin typeface="Arial" panose="020B0604020202020204" pitchFamily="34" charset="0"/>
              </a:rPr>
              <a:t>Improved business</a:t>
            </a:r>
            <a:br>
              <a:rPr lang="en-US" altLang="en-US" sz="2400">
                <a:solidFill>
                  <a:srgbClr val="414141"/>
                </a:solidFill>
                <a:latin typeface="Arial" panose="020B0604020202020204" pitchFamily="34" charset="0"/>
              </a:rPr>
            </a:br>
            <a:r>
              <a:rPr lang="en-US" altLang="en-US" sz="2400">
                <a:solidFill>
                  <a:srgbClr val="414141"/>
                </a:solidFill>
                <a:latin typeface="Arial" panose="020B0604020202020204" pitchFamily="34" charset="0"/>
              </a:rPr>
              <a:t>processes improve</a:t>
            </a:r>
            <a:br>
              <a:rPr lang="en-US" altLang="en-US" sz="2400">
                <a:solidFill>
                  <a:srgbClr val="414141"/>
                </a:solidFill>
                <a:latin typeface="Arial" panose="020B0604020202020204" pitchFamily="34" charset="0"/>
              </a:rPr>
            </a:br>
            <a:r>
              <a:rPr lang="en-US" altLang="en-US" sz="2400">
                <a:solidFill>
                  <a:srgbClr val="414141"/>
                </a:solidFill>
                <a:latin typeface="Arial" panose="020B0604020202020204" pitchFamily="34" charset="0"/>
              </a:rPr>
              <a:t>customer satisfaction.</a:t>
            </a:r>
            <a:endParaRPr lang="en-US" altLang="en-US" sz="2400">
              <a:latin typeface="Arial" panose="020B0604020202020204" pitchFamily="34" charset="0"/>
            </a:endParaRPr>
          </a:p>
        </p:txBody>
      </p:sp>
      <p:sp>
        <p:nvSpPr>
          <p:cNvPr id="25605" name="Rectangle 5"/>
          <p:cNvSpPr>
            <a:spLocks noChangeArrowheads="1"/>
          </p:cNvSpPr>
          <p:nvPr/>
        </p:nvSpPr>
        <p:spPr bwMode="auto">
          <a:xfrm>
            <a:off x="3886200" y="5257800"/>
            <a:ext cx="3276600" cy="1219200"/>
          </a:xfrm>
          <a:prstGeom prst="rect">
            <a:avLst/>
          </a:prstGeom>
          <a:solidFill>
            <a:srgbClr val="CCFFCC"/>
          </a:solidFill>
          <a:ln w="38100">
            <a:solidFill>
              <a:schemeClr val="tx1"/>
            </a:solidFill>
            <a:miter lim="800000"/>
            <a:headEnd/>
            <a:tailEnd/>
          </a:ln>
        </p:spPr>
        <p:txBody>
          <a:bodyPr wrap="none" lIns="90488" tIns="44450" rIns="90488" bIns="44450" anchor="ct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spcBef>
                <a:spcPct val="0"/>
              </a:spcBef>
              <a:buFontTx/>
              <a:buNone/>
            </a:pPr>
            <a:r>
              <a:rPr lang="en-US" altLang="en-US" sz="2400">
                <a:solidFill>
                  <a:srgbClr val="414141"/>
                </a:solidFill>
                <a:latin typeface="Arial" panose="020B0604020202020204" pitchFamily="34" charset="0"/>
              </a:rPr>
              <a:t>Improving customer</a:t>
            </a:r>
            <a:br>
              <a:rPr lang="en-US" altLang="en-US" sz="2400">
                <a:solidFill>
                  <a:srgbClr val="414141"/>
                </a:solidFill>
                <a:latin typeface="Arial" panose="020B0604020202020204" pitchFamily="34" charset="0"/>
              </a:rPr>
            </a:br>
            <a:r>
              <a:rPr lang="en-US" altLang="en-US" sz="2400">
                <a:solidFill>
                  <a:srgbClr val="414141"/>
                </a:solidFill>
                <a:latin typeface="Arial" panose="020B0604020202020204" pitchFamily="34" charset="0"/>
              </a:rPr>
              <a:t>satisfaction improves</a:t>
            </a:r>
            <a:br>
              <a:rPr lang="en-US" altLang="en-US" sz="2400">
                <a:solidFill>
                  <a:srgbClr val="414141"/>
                </a:solidFill>
                <a:latin typeface="Arial" panose="020B0604020202020204" pitchFamily="34" charset="0"/>
              </a:rPr>
            </a:br>
            <a:r>
              <a:rPr lang="en-US" altLang="en-US" sz="2400">
                <a:solidFill>
                  <a:srgbClr val="414141"/>
                </a:solidFill>
                <a:latin typeface="Arial" panose="020B0604020202020204" pitchFamily="34" charset="0"/>
              </a:rPr>
              <a:t>financial results.</a:t>
            </a:r>
            <a:endParaRPr lang="en-US" altLang="en-US" sz="2400">
              <a:latin typeface="Arial" panose="020B0604020202020204" pitchFamily="34" charset="0"/>
            </a:endParaRPr>
          </a:p>
        </p:txBody>
      </p:sp>
      <p:cxnSp>
        <p:nvCxnSpPr>
          <p:cNvPr id="25606" name="AutoShape 6"/>
          <p:cNvCxnSpPr>
            <a:cxnSpLocks noChangeShapeType="1"/>
            <a:stCxn id="25603" idx="2"/>
            <a:endCxn id="25604" idx="0"/>
          </p:cNvCxnSpPr>
          <p:nvPr/>
        </p:nvCxnSpPr>
        <p:spPr bwMode="auto">
          <a:xfrm>
            <a:off x="2247900" y="2378075"/>
            <a:ext cx="1676400" cy="803275"/>
          </a:xfrm>
          <a:prstGeom prst="straightConnector1">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5607" name="AutoShape 7"/>
          <p:cNvCxnSpPr>
            <a:cxnSpLocks noChangeShapeType="1"/>
            <a:stCxn id="25604" idx="2"/>
            <a:endCxn id="25605" idx="0"/>
          </p:cNvCxnSpPr>
          <p:nvPr/>
        </p:nvCxnSpPr>
        <p:spPr bwMode="auto">
          <a:xfrm>
            <a:off x="3924300" y="4438650"/>
            <a:ext cx="1600200" cy="800100"/>
          </a:xfrm>
          <a:prstGeom prst="straightConnector1">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grpSp>
        <p:nvGrpSpPr>
          <p:cNvPr id="25608" name="Group 8"/>
          <p:cNvGrpSpPr>
            <a:grpSpLocks/>
          </p:cNvGrpSpPr>
          <p:nvPr/>
        </p:nvGrpSpPr>
        <p:grpSpPr bwMode="auto">
          <a:xfrm>
            <a:off x="5895975" y="1231900"/>
            <a:ext cx="2719388" cy="2871788"/>
            <a:chOff x="3714" y="776"/>
            <a:chExt cx="1713" cy="1809"/>
          </a:xfrm>
        </p:grpSpPr>
        <p:sp>
          <p:nvSpPr>
            <p:cNvPr id="25609" name="Freeform 9"/>
            <p:cNvSpPr>
              <a:spLocks/>
            </p:cNvSpPr>
            <p:nvPr/>
          </p:nvSpPr>
          <p:spPr bwMode="auto">
            <a:xfrm>
              <a:off x="4563" y="955"/>
              <a:ext cx="373" cy="285"/>
            </a:xfrm>
            <a:custGeom>
              <a:avLst/>
              <a:gdLst>
                <a:gd name="T0" fmla="*/ 0 w 373"/>
                <a:gd name="T1" fmla="*/ 89 h 285"/>
                <a:gd name="T2" fmla="*/ 70 w 373"/>
                <a:gd name="T3" fmla="*/ 163 h 285"/>
                <a:gd name="T4" fmla="*/ 76 w 373"/>
                <a:gd name="T5" fmla="*/ 211 h 285"/>
                <a:gd name="T6" fmla="*/ 82 w 373"/>
                <a:gd name="T7" fmla="*/ 285 h 285"/>
                <a:gd name="T8" fmla="*/ 103 w 373"/>
                <a:gd name="T9" fmla="*/ 285 h 285"/>
                <a:gd name="T10" fmla="*/ 124 w 373"/>
                <a:gd name="T11" fmla="*/ 264 h 285"/>
                <a:gd name="T12" fmla="*/ 133 w 373"/>
                <a:gd name="T13" fmla="*/ 221 h 285"/>
                <a:gd name="T14" fmla="*/ 133 w 373"/>
                <a:gd name="T15" fmla="*/ 158 h 285"/>
                <a:gd name="T16" fmla="*/ 139 w 373"/>
                <a:gd name="T17" fmla="*/ 194 h 285"/>
                <a:gd name="T18" fmla="*/ 143 w 373"/>
                <a:gd name="T19" fmla="*/ 215 h 285"/>
                <a:gd name="T20" fmla="*/ 148 w 373"/>
                <a:gd name="T21" fmla="*/ 236 h 285"/>
                <a:gd name="T22" fmla="*/ 169 w 373"/>
                <a:gd name="T23" fmla="*/ 236 h 285"/>
                <a:gd name="T24" fmla="*/ 190 w 373"/>
                <a:gd name="T25" fmla="*/ 215 h 285"/>
                <a:gd name="T26" fmla="*/ 190 w 373"/>
                <a:gd name="T27" fmla="*/ 190 h 285"/>
                <a:gd name="T28" fmla="*/ 205 w 373"/>
                <a:gd name="T29" fmla="*/ 152 h 285"/>
                <a:gd name="T30" fmla="*/ 209 w 373"/>
                <a:gd name="T31" fmla="*/ 179 h 285"/>
                <a:gd name="T32" fmla="*/ 221 w 373"/>
                <a:gd name="T33" fmla="*/ 205 h 285"/>
                <a:gd name="T34" fmla="*/ 245 w 373"/>
                <a:gd name="T35" fmla="*/ 194 h 285"/>
                <a:gd name="T36" fmla="*/ 255 w 373"/>
                <a:gd name="T37" fmla="*/ 173 h 285"/>
                <a:gd name="T38" fmla="*/ 255 w 373"/>
                <a:gd name="T39" fmla="*/ 190 h 285"/>
                <a:gd name="T40" fmla="*/ 287 w 373"/>
                <a:gd name="T41" fmla="*/ 173 h 285"/>
                <a:gd name="T42" fmla="*/ 301 w 373"/>
                <a:gd name="T43" fmla="*/ 137 h 285"/>
                <a:gd name="T44" fmla="*/ 293 w 373"/>
                <a:gd name="T45" fmla="*/ 194 h 285"/>
                <a:gd name="T46" fmla="*/ 287 w 373"/>
                <a:gd name="T47" fmla="*/ 215 h 285"/>
                <a:gd name="T48" fmla="*/ 306 w 373"/>
                <a:gd name="T49" fmla="*/ 221 h 285"/>
                <a:gd name="T50" fmla="*/ 312 w 373"/>
                <a:gd name="T51" fmla="*/ 247 h 285"/>
                <a:gd name="T52" fmla="*/ 343 w 373"/>
                <a:gd name="T53" fmla="*/ 243 h 285"/>
                <a:gd name="T54" fmla="*/ 363 w 373"/>
                <a:gd name="T55" fmla="*/ 194 h 285"/>
                <a:gd name="T56" fmla="*/ 373 w 373"/>
                <a:gd name="T57" fmla="*/ 137 h 285"/>
                <a:gd name="T58" fmla="*/ 363 w 373"/>
                <a:gd name="T59" fmla="*/ 85 h 285"/>
                <a:gd name="T60" fmla="*/ 333 w 373"/>
                <a:gd name="T61" fmla="*/ 42 h 285"/>
                <a:gd name="T62" fmla="*/ 295 w 373"/>
                <a:gd name="T63" fmla="*/ 9 h 285"/>
                <a:gd name="T64" fmla="*/ 276 w 373"/>
                <a:gd name="T65" fmla="*/ 36 h 285"/>
                <a:gd name="T66" fmla="*/ 251 w 373"/>
                <a:gd name="T67" fmla="*/ 15 h 285"/>
                <a:gd name="T68" fmla="*/ 236 w 373"/>
                <a:gd name="T69" fmla="*/ 3 h 285"/>
                <a:gd name="T70" fmla="*/ 224 w 373"/>
                <a:gd name="T71" fmla="*/ 15 h 285"/>
                <a:gd name="T72" fmla="*/ 200 w 373"/>
                <a:gd name="T73" fmla="*/ 9 h 285"/>
                <a:gd name="T74" fmla="*/ 194 w 373"/>
                <a:gd name="T75" fmla="*/ 36 h 285"/>
                <a:gd name="T76" fmla="*/ 184 w 373"/>
                <a:gd name="T77" fmla="*/ 21 h 285"/>
                <a:gd name="T78" fmla="*/ 158 w 373"/>
                <a:gd name="T79" fmla="*/ 15 h 285"/>
                <a:gd name="T80" fmla="*/ 133 w 373"/>
                <a:gd name="T81" fmla="*/ 0 h 285"/>
                <a:gd name="T82" fmla="*/ 124 w 373"/>
                <a:gd name="T83" fmla="*/ 21 h 285"/>
                <a:gd name="T84" fmla="*/ 108 w 373"/>
                <a:gd name="T85" fmla="*/ 9 h 285"/>
                <a:gd name="T86" fmla="*/ 87 w 373"/>
                <a:gd name="T87" fmla="*/ 3 h 285"/>
                <a:gd name="T88" fmla="*/ 70 w 373"/>
                <a:gd name="T89" fmla="*/ 9 h 285"/>
                <a:gd name="T90" fmla="*/ 66 w 373"/>
                <a:gd name="T91" fmla="*/ 42 h 285"/>
                <a:gd name="T92" fmla="*/ 70 w 373"/>
                <a:gd name="T93" fmla="*/ 47 h 285"/>
                <a:gd name="T94" fmla="*/ 57 w 373"/>
                <a:gd name="T95" fmla="*/ 47 h 285"/>
                <a:gd name="T96" fmla="*/ 4 w 373"/>
                <a:gd name="T97" fmla="*/ 42 h 285"/>
                <a:gd name="T98" fmla="*/ 0 w 373"/>
                <a:gd name="T99" fmla="*/ 89 h 28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73"/>
                <a:gd name="T151" fmla="*/ 0 h 285"/>
                <a:gd name="T152" fmla="*/ 373 w 373"/>
                <a:gd name="T153" fmla="*/ 285 h 28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73" h="285">
                  <a:moveTo>
                    <a:pt x="0" y="89"/>
                  </a:moveTo>
                  <a:lnTo>
                    <a:pt x="70" y="163"/>
                  </a:lnTo>
                  <a:lnTo>
                    <a:pt x="76" y="211"/>
                  </a:lnTo>
                  <a:lnTo>
                    <a:pt x="82" y="285"/>
                  </a:lnTo>
                  <a:lnTo>
                    <a:pt x="103" y="285"/>
                  </a:lnTo>
                  <a:lnTo>
                    <a:pt x="124" y="264"/>
                  </a:lnTo>
                  <a:lnTo>
                    <a:pt x="133" y="221"/>
                  </a:lnTo>
                  <a:lnTo>
                    <a:pt x="133" y="158"/>
                  </a:lnTo>
                  <a:lnTo>
                    <a:pt x="139" y="194"/>
                  </a:lnTo>
                  <a:lnTo>
                    <a:pt x="143" y="215"/>
                  </a:lnTo>
                  <a:lnTo>
                    <a:pt x="148" y="236"/>
                  </a:lnTo>
                  <a:lnTo>
                    <a:pt x="169" y="236"/>
                  </a:lnTo>
                  <a:lnTo>
                    <a:pt x="190" y="215"/>
                  </a:lnTo>
                  <a:lnTo>
                    <a:pt x="190" y="190"/>
                  </a:lnTo>
                  <a:lnTo>
                    <a:pt x="205" y="152"/>
                  </a:lnTo>
                  <a:lnTo>
                    <a:pt x="209" y="179"/>
                  </a:lnTo>
                  <a:lnTo>
                    <a:pt x="221" y="205"/>
                  </a:lnTo>
                  <a:lnTo>
                    <a:pt x="245" y="194"/>
                  </a:lnTo>
                  <a:lnTo>
                    <a:pt x="255" y="173"/>
                  </a:lnTo>
                  <a:lnTo>
                    <a:pt x="255" y="190"/>
                  </a:lnTo>
                  <a:lnTo>
                    <a:pt x="287" y="173"/>
                  </a:lnTo>
                  <a:lnTo>
                    <a:pt x="301" y="137"/>
                  </a:lnTo>
                  <a:lnTo>
                    <a:pt x="293" y="194"/>
                  </a:lnTo>
                  <a:lnTo>
                    <a:pt x="287" y="215"/>
                  </a:lnTo>
                  <a:lnTo>
                    <a:pt x="306" y="221"/>
                  </a:lnTo>
                  <a:lnTo>
                    <a:pt x="312" y="247"/>
                  </a:lnTo>
                  <a:lnTo>
                    <a:pt x="343" y="243"/>
                  </a:lnTo>
                  <a:lnTo>
                    <a:pt x="363" y="194"/>
                  </a:lnTo>
                  <a:lnTo>
                    <a:pt x="373" y="137"/>
                  </a:lnTo>
                  <a:lnTo>
                    <a:pt x="363" y="85"/>
                  </a:lnTo>
                  <a:lnTo>
                    <a:pt x="333" y="42"/>
                  </a:lnTo>
                  <a:lnTo>
                    <a:pt x="295" y="9"/>
                  </a:lnTo>
                  <a:lnTo>
                    <a:pt x="276" y="36"/>
                  </a:lnTo>
                  <a:lnTo>
                    <a:pt x="251" y="15"/>
                  </a:lnTo>
                  <a:lnTo>
                    <a:pt x="236" y="3"/>
                  </a:lnTo>
                  <a:lnTo>
                    <a:pt x="224" y="15"/>
                  </a:lnTo>
                  <a:lnTo>
                    <a:pt x="200" y="9"/>
                  </a:lnTo>
                  <a:lnTo>
                    <a:pt x="194" y="36"/>
                  </a:lnTo>
                  <a:lnTo>
                    <a:pt x="184" y="21"/>
                  </a:lnTo>
                  <a:lnTo>
                    <a:pt x="158" y="15"/>
                  </a:lnTo>
                  <a:lnTo>
                    <a:pt x="133" y="0"/>
                  </a:lnTo>
                  <a:lnTo>
                    <a:pt x="124" y="21"/>
                  </a:lnTo>
                  <a:lnTo>
                    <a:pt x="108" y="9"/>
                  </a:lnTo>
                  <a:lnTo>
                    <a:pt x="87" y="3"/>
                  </a:lnTo>
                  <a:lnTo>
                    <a:pt x="70" y="9"/>
                  </a:lnTo>
                  <a:lnTo>
                    <a:pt x="66" y="42"/>
                  </a:lnTo>
                  <a:lnTo>
                    <a:pt x="70" y="47"/>
                  </a:lnTo>
                  <a:lnTo>
                    <a:pt x="57" y="47"/>
                  </a:lnTo>
                  <a:lnTo>
                    <a:pt x="4" y="42"/>
                  </a:lnTo>
                  <a:lnTo>
                    <a:pt x="0" y="89"/>
                  </a:lnTo>
                  <a:close/>
                </a:path>
              </a:pathLst>
            </a:custGeom>
            <a:solidFill>
              <a:srgbClr val="B07000"/>
            </a:solidFill>
            <a:ln w="9525">
              <a:solidFill>
                <a:srgbClr val="000000"/>
              </a:solidFill>
              <a:prstDash val="solid"/>
              <a:round/>
              <a:headEnd/>
              <a:tailEnd/>
            </a:ln>
          </p:spPr>
          <p:txBody>
            <a:bodyPr/>
            <a:lstStyle/>
            <a:p>
              <a:endParaRPr lang="en-ZA"/>
            </a:p>
          </p:txBody>
        </p:sp>
        <p:grpSp>
          <p:nvGrpSpPr>
            <p:cNvPr id="25610" name="Group 10"/>
            <p:cNvGrpSpPr>
              <a:grpSpLocks/>
            </p:cNvGrpSpPr>
            <p:nvPr/>
          </p:nvGrpSpPr>
          <p:grpSpPr bwMode="auto">
            <a:xfrm>
              <a:off x="3988" y="776"/>
              <a:ext cx="1439" cy="1710"/>
              <a:chOff x="3988" y="776"/>
              <a:chExt cx="1439" cy="1710"/>
            </a:xfrm>
          </p:grpSpPr>
          <p:grpSp>
            <p:nvGrpSpPr>
              <p:cNvPr id="25623" name="Group 11"/>
              <p:cNvGrpSpPr>
                <a:grpSpLocks/>
              </p:cNvGrpSpPr>
              <p:nvPr/>
            </p:nvGrpSpPr>
            <p:grpSpPr bwMode="auto">
              <a:xfrm>
                <a:off x="4639" y="1560"/>
                <a:ext cx="788" cy="926"/>
                <a:chOff x="4639" y="1560"/>
                <a:chExt cx="788" cy="926"/>
              </a:xfrm>
            </p:grpSpPr>
            <p:sp>
              <p:nvSpPr>
                <p:cNvPr id="25646" name="Freeform 12"/>
                <p:cNvSpPr>
                  <a:spLocks/>
                </p:cNvSpPr>
                <p:nvPr/>
              </p:nvSpPr>
              <p:spPr bwMode="auto">
                <a:xfrm>
                  <a:off x="4639" y="1560"/>
                  <a:ext cx="788" cy="926"/>
                </a:xfrm>
                <a:custGeom>
                  <a:avLst/>
                  <a:gdLst>
                    <a:gd name="T0" fmla="*/ 0 w 788"/>
                    <a:gd name="T1" fmla="*/ 0 h 926"/>
                    <a:gd name="T2" fmla="*/ 86 w 788"/>
                    <a:gd name="T3" fmla="*/ 73 h 926"/>
                    <a:gd name="T4" fmla="*/ 101 w 788"/>
                    <a:gd name="T5" fmla="*/ 124 h 926"/>
                    <a:gd name="T6" fmla="*/ 196 w 788"/>
                    <a:gd name="T7" fmla="*/ 442 h 926"/>
                    <a:gd name="T8" fmla="*/ 230 w 788"/>
                    <a:gd name="T9" fmla="*/ 526 h 926"/>
                    <a:gd name="T10" fmla="*/ 257 w 788"/>
                    <a:gd name="T11" fmla="*/ 566 h 926"/>
                    <a:gd name="T12" fmla="*/ 293 w 788"/>
                    <a:gd name="T13" fmla="*/ 608 h 926"/>
                    <a:gd name="T14" fmla="*/ 333 w 788"/>
                    <a:gd name="T15" fmla="*/ 654 h 926"/>
                    <a:gd name="T16" fmla="*/ 354 w 788"/>
                    <a:gd name="T17" fmla="*/ 730 h 926"/>
                    <a:gd name="T18" fmla="*/ 375 w 788"/>
                    <a:gd name="T19" fmla="*/ 783 h 926"/>
                    <a:gd name="T20" fmla="*/ 436 w 788"/>
                    <a:gd name="T21" fmla="*/ 791 h 926"/>
                    <a:gd name="T22" fmla="*/ 493 w 788"/>
                    <a:gd name="T23" fmla="*/ 833 h 926"/>
                    <a:gd name="T24" fmla="*/ 527 w 788"/>
                    <a:gd name="T25" fmla="*/ 869 h 926"/>
                    <a:gd name="T26" fmla="*/ 564 w 788"/>
                    <a:gd name="T27" fmla="*/ 926 h 926"/>
                    <a:gd name="T28" fmla="*/ 788 w 788"/>
                    <a:gd name="T29" fmla="*/ 926 h 926"/>
                    <a:gd name="T30" fmla="*/ 741 w 788"/>
                    <a:gd name="T31" fmla="*/ 897 h 926"/>
                    <a:gd name="T32" fmla="*/ 708 w 788"/>
                    <a:gd name="T33" fmla="*/ 869 h 926"/>
                    <a:gd name="T34" fmla="*/ 685 w 788"/>
                    <a:gd name="T35" fmla="*/ 844 h 926"/>
                    <a:gd name="T36" fmla="*/ 663 w 788"/>
                    <a:gd name="T37" fmla="*/ 806 h 926"/>
                    <a:gd name="T38" fmla="*/ 632 w 788"/>
                    <a:gd name="T39" fmla="*/ 770 h 926"/>
                    <a:gd name="T40" fmla="*/ 602 w 788"/>
                    <a:gd name="T41" fmla="*/ 755 h 926"/>
                    <a:gd name="T42" fmla="*/ 569 w 788"/>
                    <a:gd name="T43" fmla="*/ 755 h 926"/>
                    <a:gd name="T44" fmla="*/ 533 w 788"/>
                    <a:gd name="T45" fmla="*/ 766 h 926"/>
                    <a:gd name="T46" fmla="*/ 520 w 788"/>
                    <a:gd name="T47" fmla="*/ 728 h 926"/>
                    <a:gd name="T48" fmla="*/ 506 w 788"/>
                    <a:gd name="T49" fmla="*/ 690 h 926"/>
                    <a:gd name="T50" fmla="*/ 487 w 788"/>
                    <a:gd name="T51" fmla="*/ 665 h 926"/>
                    <a:gd name="T52" fmla="*/ 453 w 788"/>
                    <a:gd name="T53" fmla="*/ 640 h 926"/>
                    <a:gd name="T54" fmla="*/ 415 w 788"/>
                    <a:gd name="T55" fmla="*/ 623 h 926"/>
                    <a:gd name="T56" fmla="*/ 394 w 788"/>
                    <a:gd name="T57" fmla="*/ 589 h 926"/>
                    <a:gd name="T58" fmla="*/ 385 w 788"/>
                    <a:gd name="T59" fmla="*/ 556 h 926"/>
                    <a:gd name="T60" fmla="*/ 369 w 788"/>
                    <a:gd name="T61" fmla="*/ 513 h 926"/>
                    <a:gd name="T62" fmla="*/ 346 w 788"/>
                    <a:gd name="T63" fmla="*/ 480 h 926"/>
                    <a:gd name="T64" fmla="*/ 327 w 788"/>
                    <a:gd name="T65" fmla="*/ 442 h 926"/>
                    <a:gd name="T66" fmla="*/ 314 w 788"/>
                    <a:gd name="T67" fmla="*/ 391 h 926"/>
                    <a:gd name="T68" fmla="*/ 293 w 788"/>
                    <a:gd name="T69" fmla="*/ 345 h 926"/>
                    <a:gd name="T70" fmla="*/ 267 w 788"/>
                    <a:gd name="T71" fmla="*/ 315 h 926"/>
                    <a:gd name="T72" fmla="*/ 227 w 788"/>
                    <a:gd name="T73" fmla="*/ 278 h 926"/>
                    <a:gd name="T74" fmla="*/ 185 w 788"/>
                    <a:gd name="T75" fmla="*/ 254 h 926"/>
                    <a:gd name="T76" fmla="*/ 124 w 788"/>
                    <a:gd name="T77" fmla="*/ 170 h 926"/>
                    <a:gd name="T78" fmla="*/ 167 w 788"/>
                    <a:gd name="T79" fmla="*/ 202 h 926"/>
                    <a:gd name="T80" fmla="*/ 297 w 788"/>
                    <a:gd name="T81" fmla="*/ 238 h 926"/>
                    <a:gd name="T82" fmla="*/ 261 w 788"/>
                    <a:gd name="T83" fmla="*/ 200 h 926"/>
                    <a:gd name="T84" fmla="*/ 223 w 788"/>
                    <a:gd name="T85" fmla="*/ 147 h 926"/>
                    <a:gd name="T86" fmla="*/ 175 w 788"/>
                    <a:gd name="T87" fmla="*/ 97 h 926"/>
                    <a:gd name="T88" fmla="*/ 120 w 788"/>
                    <a:gd name="T89" fmla="*/ 65 h 926"/>
                    <a:gd name="T90" fmla="*/ 48 w 788"/>
                    <a:gd name="T91" fmla="*/ 31 h 926"/>
                    <a:gd name="T92" fmla="*/ 0 w 788"/>
                    <a:gd name="T93" fmla="*/ 0 h 92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88"/>
                    <a:gd name="T142" fmla="*/ 0 h 926"/>
                    <a:gd name="T143" fmla="*/ 788 w 788"/>
                    <a:gd name="T144" fmla="*/ 926 h 92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88" h="926">
                      <a:moveTo>
                        <a:pt x="0" y="0"/>
                      </a:moveTo>
                      <a:lnTo>
                        <a:pt x="86" y="73"/>
                      </a:lnTo>
                      <a:lnTo>
                        <a:pt x="101" y="124"/>
                      </a:lnTo>
                      <a:lnTo>
                        <a:pt x="196" y="442"/>
                      </a:lnTo>
                      <a:lnTo>
                        <a:pt x="230" y="526"/>
                      </a:lnTo>
                      <a:lnTo>
                        <a:pt x="257" y="566"/>
                      </a:lnTo>
                      <a:lnTo>
                        <a:pt x="293" y="608"/>
                      </a:lnTo>
                      <a:lnTo>
                        <a:pt x="333" y="654"/>
                      </a:lnTo>
                      <a:lnTo>
                        <a:pt x="354" y="730"/>
                      </a:lnTo>
                      <a:lnTo>
                        <a:pt x="375" y="783"/>
                      </a:lnTo>
                      <a:lnTo>
                        <a:pt x="436" y="791"/>
                      </a:lnTo>
                      <a:lnTo>
                        <a:pt x="493" y="833"/>
                      </a:lnTo>
                      <a:lnTo>
                        <a:pt x="527" y="869"/>
                      </a:lnTo>
                      <a:lnTo>
                        <a:pt x="564" y="926"/>
                      </a:lnTo>
                      <a:lnTo>
                        <a:pt x="788" y="926"/>
                      </a:lnTo>
                      <a:lnTo>
                        <a:pt x="741" y="897"/>
                      </a:lnTo>
                      <a:lnTo>
                        <a:pt x="708" y="869"/>
                      </a:lnTo>
                      <a:lnTo>
                        <a:pt x="685" y="844"/>
                      </a:lnTo>
                      <a:lnTo>
                        <a:pt x="663" y="806"/>
                      </a:lnTo>
                      <a:lnTo>
                        <a:pt x="632" y="770"/>
                      </a:lnTo>
                      <a:lnTo>
                        <a:pt x="602" y="755"/>
                      </a:lnTo>
                      <a:lnTo>
                        <a:pt x="569" y="755"/>
                      </a:lnTo>
                      <a:lnTo>
                        <a:pt x="533" y="766"/>
                      </a:lnTo>
                      <a:lnTo>
                        <a:pt x="520" y="728"/>
                      </a:lnTo>
                      <a:lnTo>
                        <a:pt x="506" y="690"/>
                      </a:lnTo>
                      <a:lnTo>
                        <a:pt x="487" y="665"/>
                      </a:lnTo>
                      <a:lnTo>
                        <a:pt x="453" y="640"/>
                      </a:lnTo>
                      <a:lnTo>
                        <a:pt x="415" y="623"/>
                      </a:lnTo>
                      <a:lnTo>
                        <a:pt x="394" y="589"/>
                      </a:lnTo>
                      <a:lnTo>
                        <a:pt x="385" y="556"/>
                      </a:lnTo>
                      <a:lnTo>
                        <a:pt x="369" y="513"/>
                      </a:lnTo>
                      <a:lnTo>
                        <a:pt x="346" y="480"/>
                      </a:lnTo>
                      <a:lnTo>
                        <a:pt x="327" y="442"/>
                      </a:lnTo>
                      <a:lnTo>
                        <a:pt x="314" y="391"/>
                      </a:lnTo>
                      <a:lnTo>
                        <a:pt x="293" y="345"/>
                      </a:lnTo>
                      <a:lnTo>
                        <a:pt x="267" y="315"/>
                      </a:lnTo>
                      <a:lnTo>
                        <a:pt x="227" y="278"/>
                      </a:lnTo>
                      <a:lnTo>
                        <a:pt x="185" y="254"/>
                      </a:lnTo>
                      <a:lnTo>
                        <a:pt x="124" y="170"/>
                      </a:lnTo>
                      <a:lnTo>
                        <a:pt x="167" y="202"/>
                      </a:lnTo>
                      <a:lnTo>
                        <a:pt x="297" y="238"/>
                      </a:lnTo>
                      <a:lnTo>
                        <a:pt x="261" y="200"/>
                      </a:lnTo>
                      <a:lnTo>
                        <a:pt x="223" y="147"/>
                      </a:lnTo>
                      <a:lnTo>
                        <a:pt x="175" y="97"/>
                      </a:lnTo>
                      <a:lnTo>
                        <a:pt x="120" y="65"/>
                      </a:lnTo>
                      <a:lnTo>
                        <a:pt x="48" y="31"/>
                      </a:lnTo>
                      <a:lnTo>
                        <a:pt x="0" y="0"/>
                      </a:lnTo>
                      <a:close/>
                    </a:path>
                  </a:pathLst>
                </a:custGeom>
                <a:solidFill>
                  <a:srgbClr val="4080FF"/>
                </a:solidFill>
                <a:ln w="9525">
                  <a:solidFill>
                    <a:srgbClr val="000000"/>
                  </a:solidFill>
                  <a:prstDash val="solid"/>
                  <a:round/>
                  <a:headEnd/>
                  <a:tailEnd/>
                </a:ln>
              </p:spPr>
              <p:txBody>
                <a:bodyPr/>
                <a:lstStyle/>
                <a:p>
                  <a:endParaRPr lang="en-ZA"/>
                </a:p>
              </p:txBody>
            </p:sp>
            <p:sp>
              <p:nvSpPr>
                <p:cNvPr id="25647" name="Freeform 13"/>
                <p:cNvSpPr>
                  <a:spLocks/>
                </p:cNvSpPr>
                <p:nvPr/>
              </p:nvSpPr>
              <p:spPr bwMode="auto">
                <a:xfrm>
                  <a:off x="4721" y="1608"/>
                  <a:ext cx="63" cy="101"/>
                </a:xfrm>
                <a:custGeom>
                  <a:avLst/>
                  <a:gdLst>
                    <a:gd name="T0" fmla="*/ 0 w 63"/>
                    <a:gd name="T1" fmla="*/ 0 h 101"/>
                    <a:gd name="T2" fmla="*/ 26 w 63"/>
                    <a:gd name="T3" fmla="*/ 15 h 101"/>
                    <a:gd name="T4" fmla="*/ 47 w 63"/>
                    <a:gd name="T5" fmla="*/ 29 h 101"/>
                    <a:gd name="T6" fmla="*/ 63 w 63"/>
                    <a:gd name="T7" fmla="*/ 55 h 101"/>
                    <a:gd name="T8" fmla="*/ 38 w 63"/>
                    <a:gd name="T9" fmla="*/ 61 h 101"/>
                    <a:gd name="T10" fmla="*/ 34 w 63"/>
                    <a:gd name="T11" fmla="*/ 101 h 101"/>
                    <a:gd name="T12" fmla="*/ 32 w 63"/>
                    <a:gd name="T13" fmla="*/ 88 h 101"/>
                    <a:gd name="T14" fmla="*/ 21 w 63"/>
                    <a:gd name="T15" fmla="*/ 57 h 101"/>
                    <a:gd name="T16" fmla="*/ 13 w 63"/>
                    <a:gd name="T17" fmla="*/ 49 h 101"/>
                    <a:gd name="T18" fmla="*/ 0 w 63"/>
                    <a:gd name="T19" fmla="*/ 0 h 1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101"/>
                    <a:gd name="T32" fmla="*/ 63 w 63"/>
                    <a:gd name="T33" fmla="*/ 101 h 10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101">
                      <a:moveTo>
                        <a:pt x="0" y="0"/>
                      </a:moveTo>
                      <a:lnTo>
                        <a:pt x="26" y="15"/>
                      </a:lnTo>
                      <a:lnTo>
                        <a:pt x="47" y="29"/>
                      </a:lnTo>
                      <a:lnTo>
                        <a:pt x="63" y="55"/>
                      </a:lnTo>
                      <a:lnTo>
                        <a:pt x="38" y="61"/>
                      </a:lnTo>
                      <a:lnTo>
                        <a:pt x="34" y="101"/>
                      </a:lnTo>
                      <a:lnTo>
                        <a:pt x="32" y="88"/>
                      </a:lnTo>
                      <a:lnTo>
                        <a:pt x="21" y="57"/>
                      </a:lnTo>
                      <a:lnTo>
                        <a:pt x="13" y="49"/>
                      </a:lnTo>
                      <a:lnTo>
                        <a:pt x="0" y="0"/>
                      </a:lnTo>
                      <a:close/>
                    </a:path>
                  </a:pathLst>
                </a:custGeom>
                <a:solidFill>
                  <a:srgbClr val="0020A0"/>
                </a:solidFill>
                <a:ln w="9525">
                  <a:solidFill>
                    <a:srgbClr val="000000"/>
                  </a:solidFill>
                  <a:prstDash val="solid"/>
                  <a:round/>
                  <a:headEnd/>
                  <a:tailEnd/>
                </a:ln>
              </p:spPr>
              <p:txBody>
                <a:bodyPr/>
                <a:lstStyle/>
                <a:p>
                  <a:endParaRPr lang="en-ZA"/>
                </a:p>
              </p:txBody>
            </p:sp>
          </p:grpSp>
          <p:grpSp>
            <p:nvGrpSpPr>
              <p:cNvPr id="25624" name="Group 14"/>
              <p:cNvGrpSpPr>
                <a:grpSpLocks/>
              </p:cNvGrpSpPr>
              <p:nvPr/>
            </p:nvGrpSpPr>
            <p:grpSpPr bwMode="auto">
              <a:xfrm>
                <a:off x="3988" y="776"/>
                <a:ext cx="938" cy="984"/>
                <a:chOff x="3988" y="776"/>
                <a:chExt cx="938" cy="984"/>
              </a:xfrm>
            </p:grpSpPr>
            <p:sp>
              <p:nvSpPr>
                <p:cNvPr id="25625" name="Freeform 15"/>
                <p:cNvSpPr>
                  <a:spLocks/>
                </p:cNvSpPr>
                <p:nvPr/>
              </p:nvSpPr>
              <p:spPr bwMode="auto">
                <a:xfrm>
                  <a:off x="4013" y="776"/>
                  <a:ext cx="894" cy="984"/>
                </a:xfrm>
                <a:custGeom>
                  <a:avLst/>
                  <a:gdLst>
                    <a:gd name="T0" fmla="*/ 97 w 894"/>
                    <a:gd name="T1" fmla="*/ 598 h 984"/>
                    <a:gd name="T2" fmla="*/ 123 w 894"/>
                    <a:gd name="T3" fmla="*/ 681 h 984"/>
                    <a:gd name="T4" fmla="*/ 167 w 894"/>
                    <a:gd name="T5" fmla="*/ 744 h 984"/>
                    <a:gd name="T6" fmla="*/ 245 w 894"/>
                    <a:gd name="T7" fmla="*/ 792 h 984"/>
                    <a:gd name="T8" fmla="*/ 323 w 894"/>
                    <a:gd name="T9" fmla="*/ 813 h 984"/>
                    <a:gd name="T10" fmla="*/ 329 w 894"/>
                    <a:gd name="T11" fmla="*/ 838 h 984"/>
                    <a:gd name="T12" fmla="*/ 742 w 894"/>
                    <a:gd name="T13" fmla="*/ 984 h 984"/>
                    <a:gd name="T14" fmla="*/ 721 w 894"/>
                    <a:gd name="T15" fmla="*/ 901 h 984"/>
                    <a:gd name="T16" fmla="*/ 693 w 894"/>
                    <a:gd name="T17" fmla="*/ 824 h 984"/>
                    <a:gd name="T18" fmla="*/ 668 w 894"/>
                    <a:gd name="T19" fmla="*/ 782 h 984"/>
                    <a:gd name="T20" fmla="*/ 662 w 894"/>
                    <a:gd name="T21" fmla="*/ 731 h 984"/>
                    <a:gd name="T22" fmla="*/ 675 w 894"/>
                    <a:gd name="T23" fmla="*/ 649 h 984"/>
                    <a:gd name="T24" fmla="*/ 696 w 894"/>
                    <a:gd name="T25" fmla="*/ 598 h 984"/>
                    <a:gd name="T26" fmla="*/ 725 w 894"/>
                    <a:gd name="T27" fmla="*/ 558 h 984"/>
                    <a:gd name="T28" fmla="*/ 771 w 894"/>
                    <a:gd name="T29" fmla="*/ 531 h 984"/>
                    <a:gd name="T30" fmla="*/ 809 w 894"/>
                    <a:gd name="T31" fmla="*/ 493 h 984"/>
                    <a:gd name="T32" fmla="*/ 845 w 894"/>
                    <a:gd name="T33" fmla="*/ 436 h 984"/>
                    <a:gd name="T34" fmla="*/ 866 w 894"/>
                    <a:gd name="T35" fmla="*/ 390 h 984"/>
                    <a:gd name="T36" fmla="*/ 893 w 894"/>
                    <a:gd name="T37" fmla="*/ 318 h 984"/>
                    <a:gd name="T38" fmla="*/ 894 w 894"/>
                    <a:gd name="T39" fmla="*/ 243 h 984"/>
                    <a:gd name="T40" fmla="*/ 862 w 894"/>
                    <a:gd name="T41" fmla="*/ 188 h 984"/>
                    <a:gd name="T42" fmla="*/ 809 w 894"/>
                    <a:gd name="T43" fmla="*/ 137 h 984"/>
                    <a:gd name="T44" fmla="*/ 734 w 894"/>
                    <a:gd name="T45" fmla="*/ 83 h 984"/>
                    <a:gd name="T46" fmla="*/ 662 w 894"/>
                    <a:gd name="T47" fmla="*/ 47 h 984"/>
                    <a:gd name="T48" fmla="*/ 580 w 894"/>
                    <a:gd name="T49" fmla="*/ 24 h 984"/>
                    <a:gd name="T50" fmla="*/ 510 w 894"/>
                    <a:gd name="T51" fmla="*/ 9 h 984"/>
                    <a:gd name="T52" fmla="*/ 436 w 894"/>
                    <a:gd name="T53" fmla="*/ 0 h 984"/>
                    <a:gd name="T54" fmla="*/ 361 w 894"/>
                    <a:gd name="T55" fmla="*/ 2 h 984"/>
                    <a:gd name="T56" fmla="*/ 293 w 894"/>
                    <a:gd name="T57" fmla="*/ 15 h 984"/>
                    <a:gd name="T58" fmla="*/ 232 w 894"/>
                    <a:gd name="T59" fmla="*/ 34 h 984"/>
                    <a:gd name="T60" fmla="*/ 180 w 894"/>
                    <a:gd name="T61" fmla="*/ 64 h 984"/>
                    <a:gd name="T62" fmla="*/ 121 w 894"/>
                    <a:gd name="T63" fmla="*/ 102 h 984"/>
                    <a:gd name="T64" fmla="*/ 66 w 894"/>
                    <a:gd name="T65" fmla="*/ 152 h 984"/>
                    <a:gd name="T66" fmla="*/ 15 w 894"/>
                    <a:gd name="T67" fmla="*/ 221 h 984"/>
                    <a:gd name="T68" fmla="*/ 0 w 894"/>
                    <a:gd name="T69" fmla="*/ 282 h 984"/>
                    <a:gd name="T70" fmla="*/ 5 w 894"/>
                    <a:gd name="T71" fmla="*/ 352 h 984"/>
                    <a:gd name="T72" fmla="*/ 32 w 894"/>
                    <a:gd name="T73" fmla="*/ 407 h 984"/>
                    <a:gd name="T74" fmla="*/ 62 w 894"/>
                    <a:gd name="T75" fmla="*/ 443 h 984"/>
                    <a:gd name="T76" fmla="*/ 83 w 894"/>
                    <a:gd name="T77" fmla="*/ 501 h 984"/>
                    <a:gd name="T78" fmla="*/ 97 w 894"/>
                    <a:gd name="T79" fmla="*/ 598 h 98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94"/>
                    <a:gd name="T121" fmla="*/ 0 h 984"/>
                    <a:gd name="T122" fmla="*/ 894 w 894"/>
                    <a:gd name="T123" fmla="*/ 984 h 98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94" h="984">
                      <a:moveTo>
                        <a:pt x="97" y="598"/>
                      </a:moveTo>
                      <a:lnTo>
                        <a:pt x="123" y="681"/>
                      </a:lnTo>
                      <a:lnTo>
                        <a:pt x="167" y="744"/>
                      </a:lnTo>
                      <a:lnTo>
                        <a:pt x="245" y="792"/>
                      </a:lnTo>
                      <a:lnTo>
                        <a:pt x="323" y="813"/>
                      </a:lnTo>
                      <a:lnTo>
                        <a:pt x="329" y="838"/>
                      </a:lnTo>
                      <a:lnTo>
                        <a:pt x="742" y="984"/>
                      </a:lnTo>
                      <a:lnTo>
                        <a:pt x="721" y="901"/>
                      </a:lnTo>
                      <a:lnTo>
                        <a:pt x="693" y="824"/>
                      </a:lnTo>
                      <a:lnTo>
                        <a:pt x="668" y="782"/>
                      </a:lnTo>
                      <a:lnTo>
                        <a:pt x="662" y="731"/>
                      </a:lnTo>
                      <a:lnTo>
                        <a:pt x="675" y="649"/>
                      </a:lnTo>
                      <a:lnTo>
                        <a:pt x="696" y="598"/>
                      </a:lnTo>
                      <a:lnTo>
                        <a:pt x="725" y="558"/>
                      </a:lnTo>
                      <a:lnTo>
                        <a:pt x="771" y="531"/>
                      </a:lnTo>
                      <a:lnTo>
                        <a:pt x="809" y="493"/>
                      </a:lnTo>
                      <a:lnTo>
                        <a:pt x="845" y="436"/>
                      </a:lnTo>
                      <a:lnTo>
                        <a:pt x="866" y="390"/>
                      </a:lnTo>
                      <a:lnTo>
                        <a:pt x="893" y="318"/>
                      </a:lnTo>
                      <a:lnTo>
                        <a:pt x="894" y="243"/>
                      </a:lnTo>
                      <a:lnTo>
                        <a:pt x="862" y="188"/>
                      </a:lnTo>
                      <a:lnTo>
                        <a:pt x="809" y="137"/>
                      </a:lnTo>
                      <a:lnTo>
                        <a:pt x="734" y="83"/>
                      </a:lnTo>
                      <a:lnTo>
                        <a:pt x="662" y="47"/>
                      </a:lnTo>
                      <a:lnTo>
                        <a:pt x="580" y="24"/>
                      </a:lnTo>
                      <a:lnTo>
                        <a:pt x="510" y="9"/>
                      </a:lnTo>
                      <a:lnTo>
                        <a:pt x="436" y="0"/>
                      </a:lnTo>
                      <a:lnTo>
                        <a:pt x="361" y="2"/>
                      </a:lnTo>
                      <a:lnTo>
                        <a:pt x="293" y="15"/>
                      </a:lnTo>
                      <a:lnTo>
                        <a:pt x="232" y="34"/>
                      </a:lnTo>
                      <a:lnTo>
                        <a:pt x="180" y="64"/>
                      </a:lnTo>
                      <a:lnTo>
                        <a:pt x="121" y="102"/>
                      </a:lnTo>
                      <a:lnTo>
                        <a:pt x="66" y="152"/>
                      </a:lnTo>
                      <a:lnTo>
                        <a:pt x="15" y="221"/>
                      </a:lnTo>
                      <a:lnTo>
                        <a:pt x="0" y="282"/>
                      </a:lnTo>
                      <a:lnTo>
                        <a:pt x="5" y="352"/>
                      </a:lnTo>
                      <a:lnTo>
                        <a:pt x="32" y="407"/>
                      </a:lnTo>
                      <a:lnTo>
                        <a:pt x="62" y="443"/>
                      </a:lnTo>
                      <a:lnTo>
                        <a:pt x="83" y="501"/>
                      </a:lnTo>
                      <a:lnTo>
                        <a:pt x="97" y="598"/>
                      </a:lnTo>
                      <a:close/>
                    </a:path>
                  </a:pathLst>
                </a:custGeom>
                <a:solidFill>
                  <a:srgbClr val="E0A080"/>
                </a:solidFill>
                <a:ln w="9525">
                  <a:solidFill>
                    <a:srgbClr val="000000"/>
                  </a:solidFill>
                  <a:prstDash val="solid"/>
                  <a:round/>
                  <a:headEnd/>
                  <a:tailEnd/>
                </a:ln>
              </p:spPr>
              <p:txBody>
                <a:bodyPr/>
                <a:lstStyle/>
                <a:p>
                  <a:endParaRPr lang="en-ZA"/>
                </a:p>
              </p:txBody>
            </p:sp>
            <p:grpSp>
              <p:nvGrpSpPr>
                <p:cNvPr id="25626" name="Group 16"/>
                <p:cNvGrpSpPr>
                  <a:grpSpLocks/>
                </p:cNvGrpSpPr>
                <p:nvPr/>
              </p:nvGrpSpPr>
              <p:grpSpPr bwMode="auto">
                <a:xfrm>
                  <a:off x="4106" y="795"/>
                  <a:ext cx="820" cy="701"/>
                  <a:chOff x="4106" y="795"/>
                  <a:chExt cx="820" cy="701"/>
                </a:xfrm>
              </p:grpSpPr>
              <p:grpSp>
                <p:nvGrpSpPr>
                  <p:cNvPr id="25638" name="Group 17"/>
                  <p:cNvGrpSpPr>
                    <a:grpSpLocks/>
                  </p:cNvGrpSpPr>
                  <p:nvPr/>
                </p:nvGrpSpPr>
                <p:grpSpPr bwMode="auto">
                  <a:xfrm>
                    <a:off x="4106" y="945"/>
                    <a:ext cx="820" cy="551"/>
                    <a:chOff x="4106" y="945"/>
                    <a:chExt cx="820" cy="551"/>
                  </a:xfrm>
                </p:grpSpPr>
                <p:grpSp>
                  <p:nvGrpSpPr>
                    <p:cNvPr id="25642" name="Group 18"/>
                    <p:cNvGrpSpPr>
                      <a:grpSpLocks/>
                    </p:cNvGrpSpPr>
                    <p:nvPr/>
                  </p:nvGrpSpPr>
                  <p:grpSpPr bwMode="auto">
                    <a:xfrm>
                      <a:off x="4106" y="1318"/>
                      <a:ext cx="287" cy="178"/>
                      <a:chOff x="4106" y="1318"/>
                      <a:chExt cx="287" cy="178"/>
                    </a:xfrm>
                  </p:grpSpPr>
                  <p:sp>
                    <p:nvSpPr>
                      <p:cNvPr id="25644" name="Freeform 19"/>
                      <p:cNvSpPr>
                        <a:spLocks/>
                      </p:cNvSpPr>
                      <p:nvPr/>
                    </p:nvSpPr>
                    <p:spPr bwMode="auto">
                      <a:xfrm>
                        <a:off x="4121" y="1318"/>
                        <a:ext cx="272" cy="178"/>
                      </a:xfrm>
                      <a:custGeom>
                        <a:avLst/>
                        <a:gdLst>
                          <a:gd name="T0" fmla="*/ 0 w 272"/>
                          <a:gd name="T1" fmla="*/ 52 h 178"/>
                          <a:gd name="T2" fmla="*/ 78 w 272"/>
                          <a:gd name="T3" fmla="*/ 4 h 178"/>
                          <a:gd name="T4" fmla="*/ 130 w 272"/>
                          <a:gd name="T5" fmla="*/ 0 h 178"/>
                          <a:gd name="T6" fmla="*/ 194 w 272"/>
                          <a:gd name="T7" fmla="*/ 21 h 178"/>
                          <a:gd name="T8" fmla="*/ 242 w 272"/>
                          <a:gd name="T9" fmla="*/ 56 h 178"/>
                          <a:gd name="T10" fmla="*/ 272 w 272"/>
                          <a:gd name="T11" fmla="*/ 80 h 178"/>
                          <a:gd name="T12" fmla="*/ 272 w 272"/>
                          <a:gd name="T13" fmla="*/ 101 h 178"/>
                          <a:gd name="T14" fmla="*/ 251 w 272"/>
                          <a:gd name="T15" fmla="*/ 111 h 178"/>
                          <a:gd name="T16" fmla="*/ 215 w 272"/>
                          <a:gd name="T17" fmla="*/ 86 h 178"/>
                          <a:gd name="T18" fmla="*/ 164 w 272"/>
                          <a:gd name="T19" fmla="*/ 61 h 178"/>
                          <a:gd name="T20" fmla="*/ 210 w 272"/>
                          <a:gd name="T21" fmla="*/ 92 h 178"/>
                          <a:gd name="T22" fmla="*/ 221 w 272"/>
                          <a:gd name="T23" fmla="*/ 111 h 178"/>
                          <a:gd name="T24" fmla="*/ 221 w 272"/>
                          <a:gd name="T25" fmla="*/ 128 h 178"/>
                          <a:gd name="T26" fmla="*/ 190 w 272"/>
                          <a:gd name="T27" fmla="*/ 128 h 178"/>
                          <a:gd name="T28" fmla="*/ 175 w 272"/>
                          <a:gd name="T29" fmla="*/ 128 h 178"/>
                          <a:gd name="T30" fmla="*/ 164 w 272"/>
                          <a:gd name="T31" fmla="*/ 107 h 178"/>
                          <a:gd name="T32" fmla="*/ 154 w 272"/>
                          <a:gd name="T33" fmla="*/ 80 h 178"/>
                          <a:gd name="T34" fmla="*/ 120 w 272"/>
                          <a:gd name="T35" fmla="*/ 61 h 178"/>
                          <a:gd name="T36" fmla="*/ 135 w 272"/>
                          <a:gd name="T37" fmla="*/ 96 h 178"/>
                          <a:gd name="T38" fmla="*/ 143 w 272"/>
                          <a:gd name="T39" fmla="*/ 117 h 178"/>
                          <a:gd name="T40" fmla="*/ 143 w 272"/>
                          <a:gd name="T41" fmla="*/ 128 h 178"/>
                          <a:gd name="T42" fmla="*/ 135 w 272"/>
                          <a:gd name="T43" fmla="*/ 143 h 178"/>
                          <a:gd name="T44" fmla="*/ 120 w 272"/>
                          <a:gd name="T45" fmla="*/ 143 h 178"/>
                          <a:gd name="T46" fmla="*/ 99 w 272"/>
                          <a:gd name="T47" fmla="*/ 128 h 178"/>
                          <a:gd name="T48" fmla="*/ 67 w 272"/>
                          <a:gd name="T49" fmla="*/ 101 h 178"/>
                          <a:gd name="T50" fmla="*/ 67 w 272"/>
                          <a:gd name="T51" fmla="*/ 117 h 178"/>
                          <a:gd name="T52" fmla="*/ 72 w 272"/>
                          <a:gd name="T53" fmla="*/ 138 h 178"/>
                          <a:gd name="T54" fmla="*/ 72 w 272"/>
                          <a:gd name="T55" fmla="*/ 143 h 178"/>
                          <a:gd name="T56" fmla="*/ 57 w 272"/>
                          <a:gd name="T57" fmla="*/ 138 h 178"/>
                          <a:gd name="T58" fmla="*/ 42 w 272"/>
                          <a:gd name="T59" fmla="*/ 128 h 178"/>
                          <a:gd name="T60" fmla="*/ 42 w 272"/>
                          <a:gd name="T61" fmla="*/ 149 h 178"/>
                          <a:gd name="T62" fmla="*/ 38 w 272"/>
                          <a:gd name="T63" fmla="*/ 168 h 178"/>
                          <a:gd name="T64" fmla="*/ 10 w 272"/>
                          <a:gd name="T65" fmla="*/ 178 h 178"/>
                          <a:gd name="T66" fmla="*/ 0 w 272"/>
                          <a:gd name="T67" fmla="*/ 174 h 178"/>
                          <a:gd name="T68" fmla="*/ 0 w 272"/>
                          <a:gd name="T69" fmla="*/ 149 h 178"/>
                          <a:gd name="T70" fmla="*/ 0 w 272"/>
                          <a:gd name="T71" fmla="*/ 117 h 178"/>
                          <a:gd name="T72" fmla="*/ 0 w 272"/>
                          <a:gd name="T73" fmla="*/ 52 h 17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72"/>
                          <a:gd name="T112" fmla="*/ 0 h 178"/>
                          <a:gd name="T113" fmla="*/ 272 w 272"/>
                          <a:gd name="T114" fmla="*/ 178 h 17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72" h="178">
                            <a:moveTo>
                              <a:pt x="0" y="52"/>
                            </a:moveTo>
                            <a:lnTo>
                              <a:pt x="78" y="4"/>
                            </a:lnTo>
                            <a:lnTo>
                              <a:pt x="130" y="0"/>
                            </a:lnTo>
                            <a:lnTo>
                              <a:pt x="194" y="21"/>
                            </a:lnTo>
                            <a:lnTo>
                              <a:pt x="242" y="56"/>
                            </a:lnTo>
                            <a:lnTo>
                              <a:pt x="272" y="80"/>
                            </a:lnTo>
                            <a:lnTo>
                              <a:pt x="272" y="101"/>
                            </a:lnTo>
                            <a:lnTo>
                              <a:pt x="251" y="111"/>
                            </a:lnTo>
                            <a:lnTo>
                              <a:pt x="215" y="86"/>
                            </a:lnTo>
                            <a:lnTo>
                              <a:pt x="164" y="61"/>
                            </a:lnTo>
                            <a:lnTo>
                              <a:pt x="210" y="92"/>
                            </a:lnTo>
                            <a:lnTo>
                              <a:pt x="221" y="111"/>
                            </a:lnTo>
                            <a:lnTo>
                              <a:pt x="221" y="128"/>
                            </a:lnTo>
                            <a:lnTo>
                              <a:pt x="190" y="128"/>
                            </a:lnTo>
                            <a:lnTo>
                              <a:pt x="175" y="128"/>
                            </a:lnTo>
                            <a:lnTo>
                              <a:pt x="164" y="107"/>
                            </a:lnTo>
                            <a:lnTo>
                              <a:pt x="154" y="80"/>
                            </a:lnTo>
                            <a:lnTo>
                              <a:pt x="120" y="61"/>
                            </a:lnTo>
                            <a:lnTo>
                              <a:pt x="135" y="96"/>
                            </a:lnTo>
                            <a:lnTo>
                              <a:pt x="143" y="117"/>
                            </a:lnTo>
                            <a:lnTo>
                              <a:pt x="143" y="128"/>
                            </a:lnTo>
                            <a:lnTo>
                              <a:pt x="135" y="143"/>
                            </a:lnTo>
                            <a:lnTo>
                              <a:pt x="120" y="143"/>
                            </a:lnTo>
                            <a:lnTo>
                              <a:pt x="99" y="128"/>
                            </a:lnTo>
                            <a:lnTo>
                              <a:pt x="67" y="101"/>
                            </a:lnTo>
                            <a:lnTo>
                              <a:pt x="67" y="117"/>
                            </a:lnTo>
                            <a:lnTo>
                              <a:pt x="72" y="138"/>
                            </a:lnTo>
                            <a:lnTo>
                              <a:pt x="72" y="143"/>
                            </a:lnTo>
                            <a:lnTo>
                              <a:pt x="57" y="138"/>
                            </a:lnTo>
                            <a:lnTo>
                              <a:pt x="42" y="128"/>
                            </a:lnTo>
                            <a:lnTo>
                              <a:pt x="42" y="149"/>
                            </a:lnTo>
                            <a:lnTo>
                              <a:pt x="38" y="168"/>
                            </a:lnTo>
                            <a:lnTo>
                              <a:pt x="10" y="178"/>
                            </a:lnTo>
                            <a:lnTo>
                              <a:pt x="0" y="174"/>
                            </a:lnTo>
                            <a:lnTo>
                              <a:pt x="0" y="149"/>
                            </a:lnTo>
                            <a:lnTo>
                              <a:pt x="0" y="117"/>
                            </a:lnTo>
                            <a:lnTo>
                              <a:pt x="0" y="52"/>
                            </a:lnTo>
                            <a:close/>
                          </a:path>
                        </a:pathLst>
                      </a:custGeom>
                      <a:solidFill>
                        <a:srgbClr val="B07000"/>
                      </a:solidFill>
                      <a:ln w="9525">
                        <a:solidFill>
                          <a:srgbClr val="000000"/>
                        </a:solidFill>
                        <a:prstDash val="solid"/>
                        <a:round/>
                        <a:headEnd/>
                        <a:tailEnd/>
                      </a:ln>
                    </p:spPr>
                    <p:txBody>
                      <a:bodyPr/>
                      <a:lstStyle/>
                      <a:p>
                        <a:endParaRPr lang="en-ZA"/>
                      </a:p>
                    </p:txBody>
                  </p:sp>
                  <p:sp>
                    <p:nvSpPr>
                      <p:cNvPr id="25645" name="Freeform 20"/>
                      <p:cNvSpPr>
                        <a:spLocks/>
                      </p:cNvSpPr>
                      <p:nvPr/>
                    </p:nvSpPr>
                    <p:spPr bwMode="auto">
                      <a:xfrm>
                        <a:off x="4106" y="1318"/>
                        <a:ext cx="272" cy="178"/>
                      </a:xfrm>
                      <a:custGeom>
                        <a:avLst/>
                        <a:gdLst>
                          <a:gd name="T0" fmla="*/ 0 w 272"/>
                          <a:gd name="T1" fmla="*/ 52 h 178"/>
                          <a:gd name="T2" fmla="*/ 78 w 272"/>
                          <a:gd name="T3" fmla="*/ 4 h 178"/>
                          <a:gd name="T4" fmla="*/ 129 w 272"/>
                          <a:gd name="T5" fmla="*/ 0 h 178"/>
                          <a:gd name="T6" fmla="*/ 194 w 272"/>
                          <a:gd name="T7" fmla="*/ 21 h 178"/>
                          <a:gd name="T8" fmla="*/ 240 w 272"/>
                          <a:gd name="T9" fmla="*/ 56 h 178"/>
                          <a:gd name="T10" fmla="*/ 272 w 272"/>
                          <a:gd name="T11" fmla="*/ 80 h 178"/>
                          <a:gd name="T12" fmla="*/ 272 w 272"/>
                          <a:gd name="T13" fmla="*/ 101 h 178"/>
                          <a:gd name="T14" fmla="*/ 251 w 272"/>
                          <a:gd name="T15" fmla="*/ 111 h 178"/>
                          <a:gd name="T16" fmla="*/ 215 w 272"/>
                          <a:gd name="T17" fmla="*/ 86 h 178"/>
                          <a:gd name="T18" fmla="*/ 165 w 272"/>
                          <a:gd name="T19" fmla="*/ 61 h 178"/>
                          <a:gd name="T20" fmla="*/ 209 w 272"/>
                          <a:gd name="T21" fmla="*/ 92 h 178"/>
                          <a:gd name="T22" fmla="*/ 221 w 272"/>
                          <a:gd name="T23" fmla="*/ 111 h 178"/>
                          <a:gd name="T24" fmla="*/ 221 w 272"/>
                          <a:gd name="T25" fmla="*/ 128 h 178"/>
                          <a:gd name="T26" fmla="*/ 190 w 272"/>
                          <a:gd name="T27" fmla="*/ 128 h 178"/>
                          <a:gd name="T28" fmla="*/ 175 w 272"/>
                          <a:gd name="T29" fmla="*/ 128 h 178"/>
                          <a:gd name="T30" fmla="*/ 165 w 272"/>
                          <a:gd name="T31" fmla="*/ 107 h 178"/>
                          <a:gd name="T32" fmla="*/ 154 w 272"/>
                          <a:gd name="T33" fmla="*/ 80 h 178"/>
                          <a:gd name="T34" fmla="*/ 118 w 272"/>
                          <a:gd name="T35" fmla="*/ 61 h 178"/>
                          <a:gd name="T36" fmla="*/ 135 w 272"/>
                          <a:gd name="T37" fmla="*/ 96 h 178"/>
                          <a:gd name="T38" fmla="*/ 145 w 272"/>
                          <a:gd name="T39" fmla="*/ 117 h 178"/>
                          <a:gd name="T40" fmla="*/ 145 w 272"/>
                          <a:gd name="T41" fmla="*/ 128 h 178"/>
                          <a:gd name="T42" fmla="*/ 135 w 272"/>
                          <a:gd name="T43" fmla="*/ 143 h 178"/>
                          <a:gd name="T44" fmla="*/ 118 w 272"/>
                          <a:gd name="T45" fmla="*/ 143 h 178"/>
                          <a:gd name="T46" fmla="*/ 97 w 272"/>
                          <a:gd name="T47" fmla="*/ 128 h 178"/>
                          <a:gd name="T48" fmla="*/ 66 w 272"/>
                          <a:gd name="T49" fmla="*/ 101 h 178"/>
                          <a:gd name="T50" fmla="*/ 66 w 272"/>
                          <a:gd name="T51" fmla="*/ 117 h 178"/>
                          <a:gd name="T52" fmla="*/ 72 w 272"/>
                          <a:gd name="T53" fmla="*/ 138 h 178"/>
                          <a:gd name="T54" fmla="*/ 72 w 272"/>
                          <a:gd name="T55" fmla="*/ 143 h 178"/>
                          <a:gd name="T56" fmla="*/ 57 w 272"/>
                          <a:gd name="T57" fmla="*/ 138 h 178"/>
                          <a:gd name="T58" fmla="*/ 42 w 272"/>
                          <a:gd name="T59" fmla="*/ 128 h 178"/>
                          <a:gd name="T60" fmla="*/ 42 w 272"/>
                          <a:gd name="T61" fmla="*/ 149 h 178"/>
                          <a:gd name="T62" fmla="*/ 36 w 272"/>
                          <a:gd name="T63" fmla="*/ 168 h 178"/>
                          <a:gd name="T64" fmla="*/ 11 w 272"/>
                          <a:gd name="T65" fmla="*/ 178 h 178"/>
                          <a:gd name="T66" fmla="*/ 0 w 272"/>
                          <a:gd name="T67" fmla="*/ 174 h 178"/>
                          <a:gd name="T68" fmla="*/ 0 w 272"/>
                          <a:gd name="T69" fmla="*/ 149 h 178"/>
                          <a:gd name="T70" fmla="*/ 0 w 272"/>
                          <a:gd name="T71" fmla="*/ 117 h 178"/>
                          <a:gd name="T72" fmla="*/ 0 w 272"/>
                          <a:gd name="T73" fmla="*/ 52 h 17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72"/>
                          <a:gd name="T112" fmla="*/ 0 h 178"/>
                          <a:gd name="T113" fmla="*/ 272 w 272"/>
                          <a:gd name="T114" fmla="*/ 178 h 17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72" h="178">
                            <a:moveTo>
                              <a:pt x="0" y="52"/>
                            </a:moveTo>
                            <a:lnTo>
                              <a:pt x="78" y="4"/>
                            </a:lnTo>
                            <a:lnTo>
                              <a:pt x="129" y="0"/>
                            </a:lnTo>
                            <a:lnTo>
                              <a:pt x="194" y="21"/>
                            </a:lnTo>
                            <a:lnTo>
                              <a:pt x="240" y="56"/>
                            </a:lnTo>
                            <a:lnTo>
                              <a:pt x="272" y="80"/>
                            </a:lnTo>
                            <a:lnTo>
                              <a:pt x="272" y="101"/>
                            </a:lnTo>
                            <a:lnTo>
                              <a:pt x="251" y="111"/>
                            </a:lnTo>
                            <a:lnTo>
                              <a:pt x="215" y="86"/>
                            </a:lnTo>
                            <a:lnTo>
                              <a:pt x="165" y="61"/>
                            </a:lnTo>
                            <a:lnTo>
                              <a:pt x="209" y="92"/>
                            </a:lnTo>
                            <a:lnTo>
                              <a:pt x="221" y="111"/>
                            </a:lnTo>
                            <a:lnTo>
                              <a:pt x="221" y="128"/>
                            </a:lnTo>
                            <a:lnTo>
                              <a:pt x="190" y="128"/>
                            </a:lnTo>
                            <a:lnTo>
                              <a:pt x="175" y="128"/>
                            </a:lnTo>
                            <a:lnTo>
                              <a:pt x="165" y="107"/>
                            </a:lnTo>
                            <a:lnTo>
                              <a:pt x="154" y="80"/>
                            </a:lnTo>
                            <a:lnTo>
                              <a:pt x="118" y="61"/>
                            </a:lnTo>
                            <a:lnTo>
                              <a:pt x="135" y="96"/>
                            </a:lnTo>
                            <a:lnTo>
                              <a:pt x="145" y="117"/>
                            </a:lnTo>
                            <a:lnTo>
                              <a:pt x="145" y="128"/>
                            </a:lnTo>
                            <a:lnTo>
                              <a:pt x="135" y="143"/>
                            </a:lnTo>
                            <a:lnTo>
                              <a:pt x="118" y="143"/>
                            </a:lnTo>
                            <a:lnTo>
                              <a:pt x="97" y="128"/>
                            </a:lnTo>
                            <a:lnTo>
                              <a:pt x="66" y="101"/>
                            </a:lnTo>
                            <a:lnTo>
                              <a:pt x="66" y="117"/>
                            </a:lnTo>
                            <a:lnTo>
                              <a:pt x="72" y="138"/>
                            </a:lnTo>
                            <a:lnTo>
                              <a:pt x="72" y="143"/>
                            </a:lnTo>
                            <a:lnTo>
                              <a:pt x="57" y="138"/>
                            </a:lnTo>
                            <a:lnTo>
                              <a:pt x="42" y="128"/>
                            </a:lnTo>
                            <a:lnTo>
                              <a:pt x="42" y="149"/>
                            </a:lnTo>
                            <a:lnTo>
                              <a:pt x="36" y="168"/>
                            </a:lnTo>
                            <a:lnTo>
                              <a:pt x="11" y="178"/>
                            </a:lnTo>
                            <a:lnTo>
                              <a:pt x="0" y="174"/>
                            </a:lnTo>
                            <a:lnTo>
                              <a:pt x="0" y="149"/>
                            </a:lnTo>
                            <a:lnTo>
                              <a:pt x="0" y="117"/>
                            </a:lnTo>
                            <a:lnTo>
                              <a:pt x="0" y="52"/>
                            </a:lnTo>
                            <a:close/>
                          </a:path>
                        </a:pathLst>
                      </a:custGeom>
                      <a:solidFill>
                        <a:srgbClr val="C08040"/>
                      </a:solidFill>
                      <a:ln w="9525">
                        <a:solidFill>
                          <a:srgbClr val="000000"/>
                        </a:solidFill>
                        <a:prstDash val="solid"/>
                        <a:round/>
                        <a:headEnd/>
                        <a:tailEnd/>
                      </a:ln>
                    </p:spPr>
                    <p:txBody>
                      <a:bodyPr/>
                      <a:lstStyle/>
                      <a:p>
                        <a:endParaRPr lang="en-ZA"/>
                      </a:p>
                    </p:txBody>
                  </p:sp>
                </p:grpSp>
                <p:sp>
                  <p:nvSpPr>
                    <p:cNvPr id="25643" name="Freeform 21"/>
                    <p:cNvSpPr>
                      <a:spLocks/>
                    </p:cNvSpPr>
                    <p:nvPr/>
                  </p:nvSpPr>
                  <p:spPr bwMode="auto">
                    <a:xfrm>
                      <a:off x="4548" y="945"/>
                      <a:ext cx="378" cy="286"/>
                    </a:xfrm>
                    <a:custGeom>
                      <a:avLst/>
                      <a:gdLst>
                        <a:gd name="T0" fmla="*/ 0 w 378"/>
                        <a:gd name="T1" fmla="*/ 90 h 286"/>
                        <a:gd name="T2" fmla="*/ 72 w 378"/>
                        <a:gd name="T3" fmla="*/ 162 h 286"/>
                        <a:gd name="T4" fmla="*/ 78 w 378"/>
                        <a:gd name="T5" fmla="*/ 212 h 286"/>
                        <a:gd name="T6" fmla="*/ 83 w 378"/>
                        <a:gd name="T7" fmla="*/ 286 h 286"/>
                        <a:gd name="T8" fmla="*/ 104 w 378"/>
                        <a:gd name="T9" fmla="*/ 286 h 286"/>
                        <a:gd name="T10" fmla="*/ 125 w 378"/>
                        <a:gd name="T11" fmla="*/ 263 h 286"/>
                        <a:gd name="T12" fmla="*/ 135 w 378"/>
                        <a:gd name="T13" fmla="*/ 221 h 286"/>
                        <a:gd name="T14" fmla="*/ 135 w 378"/>
                        <a:gd name="T15" fmla="*/ 158 h 286"/>
                        <a:gd name="T16" fmla="*/ 140 w 378"/>
                        <a:gd name="T17" fmla="*/ 194 h 286"/>
                        <a:gd name="T18" fmla="*/ 144 w 378"/>
                        <a:gd name="T19" fmla="*/ 215 h 286"/>
                        <a:gd name="T20" fmla="*/ 150 w 378"/>
                        <a:gd name="T21" fmla="*/ 236 h 286"/>
                        <a:gd name="T22" fmla="*/ 171 w 378"/>
                        <a:gd name="T23" fmla="*/ 236 h 286"/>
                        <a:gd name="T24" fmla="*/ 192 w 378"/>
                        <a:gd name="T25" fmla="*/ 215 h 286"/>
                        <a:gd name="T26" fmla="*/ 192 w 378"/>
                        <a:gd name="T27" fmla="*/ 191 h 286"/>
                        <a:gd name="T28" fmla="*/ 207 w 378"/>
                        <a:gd name="T29" fmla="*/ 151 h 286"/>
                        <a:gd name="T30" fmla="*/ 211 w 378"/>
                        <a:gd name="T31" fmla="*/ 179 h 286"/>
                        <a:gd name="T32" fmla="*/ 224 w 378"/>
                        <a:gd name="T33" fmla="*/ 206 h 286"/>
                        <a:gd name="T34" fmla="*/ 249 w 378"/>
                        <a:gd name="T35" fmla="*/ 194 h 286"/>
                        <a:gd name="T36" fmla="*/ 258 w 378"/>
                        <a:gd name="T37" fmla="*/ 173 h 286"/>
                        <a:gd name="T38" fmla="*/ 258 w 378"/>
                        <a:gd name="T39" fmla="*/ 191 h 286"/>
                        <a:gd name="T40" fmla="*/ 291 w 378"/>
                        <a:gd name="T41" fmla="*/ 173 h 286"/>
                        <a:gd name="T42" fmla="*/ 306 w 378"/>
                        <a:gd name="T43" fmla="*/ 135 h 286"/>
                        <a:gd name="T44" fmla="*/ 295 w 378"/>
                        <a:gd name="T45" fmla="*/ 194 h 286"/>
                        <a:gd name="T46" fmla="*/ 291 w 378"/>
                        <a:gd name="T47" fmla="*/ 215 h 286"/>
                        <a:gd name="T48" fmla="*/ 312 w 378"/>
                        <a:gd name="T49" fmla="*/ 221 h 286"/>
                        <a:gd name="T50" fmla="*/ 316 w 378"/>
                        <a:gd name="T51" fmla="*/ 248 h 286"/>
                        <a:gd name="T52" fmla="*/ 348 w 378"/>
                        <a:gd name="T53" fmla="*/ 242 h 286"/>
                        <a:gd name="T54" fmla="*/ 367 w 378"/>
                        <a:gd name="T55" fmla="*/ 194 h 286"/>
                        <a:gd name="T56" fmla="*/ 378 w 378"/>
                        <a:gd name="T57" fmla="*/ 135 h 286"/>
                        <a:gd name="T58" fmla="*/ 367 w 378"/>
                        <a:gd name="T59" fmla="*/ 86 h 286"/>
                        <a:gd name="T60" fmla="*/ 337 w 378"/>
                        <a:gd name="T61" fmla="*/ 42 h 286"/>
                        <a:gd name="T62" fmla="*/ 300 w 378"/>
                        <a:gd name="T63" fmla="*/ 10 h 286"/>
                        <a:gd name="T64" fmla="*/ 279 w 378"/>
                        <a:gd name="T65" fmla="*/ 36 h 286"/>
                        <a:gd name="T66" fmla="*/ 253 w 378"/>
                        <a:gd name="T67" fmla="*/ 15 h 286"/>
                        <a:gd name="T68" fmla="*/ 239 w 378"/>
                        <a:gd name="T69" fmla="*/ 4 h 286"/>
                        <a:gd name="T70" fmla="*/ 228 w 378"/>
                        <a:gd name="T71" fmla="*/ 15 h 286"/>
                        <a:gd name="T72" fmla="*/ 201 w 378"/>
                        <a:gd name="T73" fmla="*/ 10 h 286"/>
                        <a:gd name="T74" fmla="*/ 198 w 378"/>
                        <a:gd name="T75" fmla="*/ 36 h 286"/>
                        <a:gd name="T76" fmla="*/ 186 w 378"/>
                        <a:gd name="T77" fmla="*/ 21 h 286"/>
                        <a:gd name="T78" fmla="*/ 161 w 378"/>
                        <a:gd name="T79" fmla="*/ 15 h 286"/>
                        <a:gd name="T80" fmla="*/ 135 w 378"/>
                        <a:gd name="T81" fmla="*/ 0 h 286"/>
                        <a:gd name="T82" fmla="*/ 125 w 378"/>
                        <a:gd name="T83" fmla="*/ 21 h 286"/>
                        <a:gd name="T84" fmla="*/ 108 w 378"/>
                        <a:gd name="T85" fmla="*/ 10 h 286"/>
                        <a:gd name="T86" fmla="*/ 87 w 378"/>
                        <a:gd name="T87" fmla="*/ 4 h 286"/>
                        <a:gd name="T88" fmla="*/ 72 w 378"/>
                        <a:gd name="T89" fmla="*/ 10 h 286"/>
                        <a:gd name="T90" fmla="*/ 66 w 378"/>
                        <a:gd name="T91" fmla="*/ 42 h 286"/>
                        <a:gd name="T92" fmla="*/ 72 w 378"/>
                        <a:gd name="T93" fmla="*/ 46 h 286"/>
                        <a:gd name="T94" fmla="*/ 57 w 378"/>
                        <a:gd name="T95" fmla="*/ 46 h 286"/>
                        <a:gd name="T96" fmla="*/ 3 w 378"/>
                        <a:gd name="T97" fmla="*/ 42 h 286"/>
                        <a:gd name="T98" fmla="*/ 0 w 378"/>
                        <a:gd name="T99" fmla="*/ 90 h 28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78"/>
                        <a:gd name="T151" fmla="*/ 0 h 286"/>
                        <a:gd name="T152" fmla="*/ 378 w 378"/>
                        <a:gd name="T153" fmla="*/ 286 h 28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78" h="286">
                          <a:moveTo>
                            <a:pt x="0" y="90"/>
                          </a:moveTo>
                          <a:lnTo>
                            <a:pt x="72" y="162"/>
                          </a:lnTo>
                          <a:lnTo>
                            <a:pt x="78" y="212"/>
                          </a:lnTo>
                          <a:lnTo>
                            <a:pt x="83" y="286"/>
                          </a:lnTo>
                          <a:lnTo>
                            <a:pt x="104" y="286"/>
                          </a:lnTo>
                          <a:lnTo>
                            <a:pt x="125" y="263"/>
                          </a:lnTo>
                          <a:lnTo>
                            <a:pt x="135" y="221"/>
                          </a:lnTo>
                          <a:lnTo>
                            <a:pt x="135" y="158"/>
                          </a:lnTo>
                          <a:lnTo>
                            <a:pt x="140" y="194"/>
                          </a:lnTo>
                          <a:lnTo>
                            <a:pt x="144" y="215"/>
                          </a:lnTo>
                          <a:lnTo>
                            <a:pt x="150" y="236"/>
                          </a:lnTo>
                          <a:lnTo>
                            <a:pt x="171" y="236"/>
                          </a:lnTo>
                          <a:lnTo>
                            <a:pt x="192" y="215"/>
                          </a:lnTo>
                          <a:lnTo>
                            <a:pt x="192" y="191"/>
                          </a:lnTo>
                          <a:lnTo>
                            <a:pt x="207" y="151"/>
                          </a:lnTo>
                          <a:lnTo>
                            <a:pt x="211" y="179"/>
                          </a:lnTo>
                          <a:lnTo>
                            <a:pt x="224" y="206"/>
                          </a:lnTo>
                          <a:lnTo>
                            <a:pt x="249" y="194"/>
                          </a:lnTo>
                          <a:lnTo>
                            <a:pt x="258" y="173"/>
                          </a:lnTo>
                          <a:lnTo>
                            <a:pt x="258" y="191"/>
                          </a:lnTo>
                          <a:lnTo>
                            <a:pt x="291" y="173"/>
                          </a:lnTo>
                          <a:lnTo>
                            <a:pt x="306" y="135"/>
                          </a:lnTo>
                          <a:lnTo>
                            <a:pt x="295" y="194"/>
                          </a:lnTo>
                          <a:lnTo>
                            <a:pt x="291" y="215"/>
                          </a:lnTo>
                          <a:lnTo>
                            <a:pt x="312" y="221"/>
                          </a:lnTo>
                          <a:lnTo>
                            <a:pt x="316" y="248"/>
                          </a:lnTo>
                          <a:lnTo>
                            <a:pt x="348" y="242"/>
                          </a:lnTo>
                          <a:lnTo>
                            <a:pt x="367" y="194"/>
                          </a:lnTo>
                          <a:lnTo>
                            <a:pt x="378" y="135"/>
                          </a:lnTo>
                          <a:lnTo>
                            <a:pt x="367" y="86"/>
                          </a:lnTo>
                          <a:lnTo>
                            <a:pt x="337" y="42"/>
                          </a:lnTo>
                          <a:lnTo>
                            <a:pt x="300" y="10"/>
                          </a:lnTo>
                          <a:lnTo>
                            <a:pt x="279" y="36"/>
                          </a:lnTo>
                          <a:lnTo>
                            <a:pt x="253" y="15"/>
                          </a:lnTo>
                          <a:lnTo>
                            <a:pt x="239" y="4"/>
                          </a:lnTo>
                          <a:lnTo>
                            <a:pt x="228" y="15"/>
                          </a:lnTo>
                          <a:lnTo>
                            <a:pt x="201" y="10"/>
                          </a:lnTo>
                          <a:lnTo>
                            <a:pt x="198" y="36"/>
                          </a:lnTo>
                          <a:lnTo>
                            <a:pt x="186" y="21"/>
                          </a:lnTo>
                          <a:lnTo>
                            <a:pt x="161" y="15"/>
                          </a:lnTo>
                          <a:lnTo>
                            <a:pt x="135" y="0"/>
                          </a:lnTo>
                          <a:lnTo>
                            <a:pt x="125" y="21"/>
                          </a:lnTo>
                          <a:lnTo>
                            <a:pt x="108" y="10"/>
                          </a:lnTo>
                          <a:lnTo>
                            <a:pt x="87" y="4"/>
                          </a:lnTo>
                          <a:lnTo>
                            <a:pt x="72" y="10"/>
                          </a:lnTo>
                          <a:lnTo>
                            <a:pt x="66" y="42"/>
                          </a:lnTo>
                          <a:lnTo>
                            <a:pt x="72" y="46"/>
                          </a:lnTo>
                          <a:lnTo>
                            <a:pt x="57" y="46"/>
                          </a:lnTo>
                          <a:lnTo>
                            <a:pt x="3" y="42"/>
                          </a:lnTo>
                          <a:lnTo>
                            <a:pt x="0" y="90"/>
                          </a:lnTo>
                          <a:close/>
                        </a:path>
                      </a:pathLst>
                    </a:custGeom>
                    <a:solidFill>
                      <a:srgbClr val="C08040"/>
                    </a:solidFill>
                    <a:ln w="9525">
                      <a:solidFill>
                        <a:srgbClr val="000000"/>
                      </a:solidFill>
                      <a:prstDash val="solid"/>
                      <a:round/>
                      <a:headEnd/>
                      <a:tailEnd/>
                    </a:ln>
                  </p:spPr>
                  <p:txBody>
                    <a:bodyPr/>
                    <a:lstStyle/>
                    <a:p>
                      <a:endParaRPr lang="en-ZA"/>
                    </a:p>
                  </p:txBody>
                </p:sp>
              </p:grpSp>
              <p:grpSp>
                <p:nvGrpSpPr>
                  <p:cNvPr id="25639" name="Group 22"/>
                  <p:cNvGrpSpPr>
                    <a:grpSpLocks/>
                  </p:cNvGrpSpPr>
                  <p:nvPr/>
                </p:nvGrpSpPr>
                <p:grpSpPr bwMode="auto">
                  <a:xfrm>
                    <a:off x="4216" y="795"/>
                    <a:ext cx="465" cy="112"/>
                    <a:chOff x="4216" y="795"/>
                    <a:chExt cx="465" cy="112"/>
                  </a:xfrm>
                </p:grpSpPr>
                <p:sp>
                  <p:nvSpPr>
                    <p:cNvPr id="25640" name="Freeform 23"/>
                    <p:cNvSpPr>
                      <a:spLocks/>
                    </p:cNvSpPr>
                    <p:nvPr/>
                  </p:nvSpPr>
                  <p:spPr bwMode="auto">
                    <a:xfrm>
                      <a:off x="4216" y="816"/>
                      <a:ext cx="423" cy="82"/>
                    </a:xfrm>
                    <a:custGeom>
                      <a:avLst/>
                      <a:gdLst>
                        <a:gd name="T0" fmla="*/ 0 w 423"/>
                        <a:gd name="T1" fmla="*/ 2 h 82"/>
                        <a:gd name="T2" fmla="*/ 55 w 423"/>
                        <a:gd name="T3" fmla="*/ 0 h 82"/>
                        <a:gd name="T4" fmla="*/ 111 w 423"/>
                        <a:gd name="T5" fmla="*/ 13 h 82"/>
                        <a:gd name="T6" fmla="*/ 151 w 423"/>
                        <a:gd name="T7" fmla="*/ 28 h 82"/>
                        <a:gd name="T8" fmla="*/ 210 w 423"/>
                        <a:gd name="T9" fmla="*/ 53 h 82"/>
                        <a:gd name="T10" fmla="*/ 261 w 423"/>
                        <a:gd name="T11" fmla="*/ 66 h 82"/>
                        <a:gd name="T12" fmla="*/ 307 w 423"/>
                        <a:gd name="T13" fmla="*/ 59 h 82"/>
                        <a:gd name="T14" fmla="*/ 356 w 423"/>
                        <a:gd name="T15" fmla="*/ 66 h 82"/>
                        <a:gd name="T16" fmla="*/ 394 w 423"/>
                        <a:gd name="T17" fmla="*/ 68 h 82"/>
                        <a:gd name="T18" fmla="*/ 423 w 423"/>
                        <a:gd name="T19" fmla="*/ 82 h 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23"/>
                        <a:gd name="T31" fmla="*/ 0 h 82"/>
                        <a:gd name="T32" fmla="*/ 423 w 423"/>
                        <a:gd name="T33" fmla="*/ 82 h 8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23" h="82">
                          <a:moveTo>
                            <a:pt x="0" y="2"/>
                          </a:moveTo>
                          <a:lnTo>
                            <a:pt x="55" y="0"/>
                          </a:lnTo>
                          <a:lnTo>
                            <a:pt x="111" y="13"/>
                          </a:lnTo>
                          <a:lnTo>
                            <a:pt x="151" y="28"/>
                          </a:lnTo>
                          <a:lnTo>
                            <a:pt x="210" y="53"/>
                          </a:lnTo>
                          <a:lnTo>
                            <a:pt x="261" y="66"/>
                          </a:lnTo>
                          <a:lnTo>
                            <a:pt x="307" y="59"/>
                          </a:lnTo>
                          <a:lnTo>
                            <a:pt x="356" y="66"/>
                          </a:lnTo>
                          <a:lnTo>
                            <a:pt x="394" y="68"/>
                          </a:lnTo>
                          <a:lnTo>
                            <a:pt x="423" y="82"/>
                          </a:lnTo>
                        </a:path>
                      </a:pathLst>
                    </a:custGeom>
                    <a:noFill/>
                    <a:ln w="9525">
                      <a:solidFill>
                        <a:srgbClr val="C0804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25641" name="Freeform 24"/>
                    <p:cNvSpPr>
                      <a:spLocks/>
                    </p:cNvSpPr>
                    <p:nvPr/>
                  </p:nvSpPr>
                  <p:spPr bwMode="auto">
                    <a:xfrm>
                      <a:off x="4306" y="795"/>
                      <a:ext cx="375" cy="112"/>
                    </a:xfrm>
                    <a:custGeom>
                      <a:avLst/>
                      <a:gdLst>
                        <a:gd name="T0" fmla="*/ 0 w 375"/>
                        <a:gd name="T1" fmla="*/ 0 h 112"/>
                        <a:gd name="T2" fmla="*/ 28 w 375"/>
                        <a:gd name="T3" fmla="*/ 19 h 112"/>
                        <a:gd name="T4" fmla="*/ 74 w 375"/>
                        <a:gd name="T5" fmla="*/ 34 h 112"/>
                        <a:gd name="T6" fmla="*/ 106 w 375"/>
                        <a:gd name="T7" fmla="*/ 43 h 112"/>
                        <a:gd name="T8" fmla="*/ 146 w 375"/>
                        <a:gd name="T9" fmla="*/ 49 h 112"/>
                        <a:gd name="T10" fmla="*/ 183 w 375"/>
                        <a:gd name="T11" fmla="*/ 40 h 112"/>
                        <a:gd name="T12" fmla="*/ 243 w 375"/>
                        <a:gd name="T13" fmla="*/ 49 h 112"/>
                        <a:gd name="T14" fmla="*/ 285 w 375"/>
                        <a:gd name="T15" fmla="*/ 57 h 112"/>
                        <a:gd name="T16" fmla="*/ 322 w 375"/>
                        <a:gd name="T17" fmla="*/ 61 h 112"/>
                        <a:gd name="T18" fmla="*/ 362 w 375"/>
                        <a:gd name="T19" fmla="*/ 80 h 112"/>
                        <a:gd name="T20" fmla="*/ 375 w 375"/>
                        <a:gd name="T21" fmla="*/ 112 h 1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5"/>
                        <a:gd name="T34" fmla="*/ 0 h 112"/>
                        <a:gd name="T35" fmla="*/ 375 w 375"/>
                        <a:gd name="T36" fmla="*/ 112 h 1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5" h="112">
                          <a:moveTo>
                            <a:pt x="0" y="0"/>
                          </a:moveTo>
                          <a:lnTo>
                            <a:pt x="28" y="19"/>
                          </a:lnTo>
                          <a:lnTo>
                            <a:pt x="74" y="34"/>
                          </a:lnTo>
                          <a:lnTo>
                            <a:pt x="106" y="43"/>
                          </a:lnTo>
                          <a:lnTo>
                            <a:pt x="146" y="49"/>
                          </a:lnTo>
                          <a:lnTo>
                            <a:pt x="183" y="40"/>
                          </a:lnTo>
                          <a:lnTo>
                            <a:pt x="243" y="49"/>
                          </a:lnTo>
                          <a:lnTo>
                            <a:pt x="285" y="57"/>
                          </a:lnTo>
                          <a:lnTo>
                            <a:pt x="322" y="61"/>
                          </a:lnTo>
                          <a:lnTo>
                            <a:pt x="362" y="80"/>
                          </a:lnTo>
                          <a:lnTo>
                            <a:pt x="375" y="112"/>
                          </a:lnTo>
                        </a:path>
                      </a:pathLst>
                    </a:custGeom>
                    <a:noFill/>
                    <a:ln w="9525">
                      <a:solidFill>
                        <a:srgbClr val="C0804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grpSp>
            </p:grpSp>
            <p:grpSp>
              <p:nvGrpSpPr>
                <p:cNvPr id="25627" name="Group 25"/>
                <p:cNvGrpSpPr>
                  <a:grpSpLocks/>
                </p:cNvGrpSpPr>
                <p:nvPr/>
              </p:nvGrpSpPr>
              <p:grpSpPr bwMode="auto">
                <a:xfrm>
                  <a:off x="3988" y="1056"/>
                  <a:ext cx="335" cy="325"/>
                  <a:chOff x="3988" y="1056"/>
                  <a:chExt cx="335" cy="325"/>
                </a:xfrm>
              </p:grpSpPr>
              <p:grpSp>
                <p:nvGrpSpPr>
                  <p:cNvPr id="25628" name="Group 26"/>
                  <p:cNvGrpSpPr>
                    <a:grpSpLocks/>
                  </p:cNvGrpSpPr>
                  <p:nvPr/>
                </p:nvGrpSpPr>
                <p:grpSpPr bwMode="auto">
                  <a:xfrm>
                    <a:off x="3988" y="1056"/>
                    <a:ext cx="152" cy="160"/>
                    <a:chOff x="3988" y="1056"/>
                    <a:chExt cx="152" cy="160"/>
                  </a:xfrm>
                </p:grpSpPr>
                <p:sp>
                  <p:nvSpPr>
                    <p:cNvPr id="25635" name="Freeform 27"/>
                    <p:cNvSpPr>
                      <a:spLocks/>
                    </p:cNvSpPr>
                    <p:nvPr/>
                  </p:nvSpPr>
                  <p:spPr bwMode="auto">
                    <a:xfrm>
                      <a:off x="4016" y="1086"/>
                      <a:ext cx="115" cy="130"/>
                    </a:xfrm>
                    <a:custGeom>
                      <a:avLst/>
                      <a:gdLst>
                        <a:gd name="T0" fmla="*/ 105 w 115"/>
                        <a:gd name="T1" fmla="*/ 0 h 130"/>
                        <a:gd name="T2" fmla="*/ 17 w 115"/>
                        <a:gd name="T3" fmla="*/ 63 h 130"/>
                        <a:gd name="T4" fmla="*/ 0 w 115"/>
                        <a:gd name="T5" fmla="*/ 88 h 130"/>
                        <a:gd name="T6" fmla="*/ 8 w 115"/>
                        <a:gd name="T7" fmla="*/ 112 h 130"/>
                        <a:gd name="T8" fmla="*/ 23 w 115"/>
                        <a:gd name="T9" fmla="*/ 130 h 130"/>
                        <a:gd name="T10" fmla="*/ 52 w 115"/>
                        <a:gd name="T11" fmla="*/ 120 h 130"/>
                        <a:gd name="T12" fmla="*/ 115 w 115"/>
                        <a:gd name="T13" fmla="*/ 55 h 130"/>
                        <a:gd name="T14" fmla="*/ 105 w 115"/>
                        <a:gd name="T15" fmla="*/ 0 h 130"/>
                        <a:gd name="T16" fmla="*/ 0 60000 65536"/>
                        <a:gd name="T17" fmla="*/ 0 60000 65536"/>
                        <a:gd name="T18" fmla="*/ 0 60000 65536"/>
                        <a:gd name="T19" fmla="*/ 0 60000 65536"/>
                        <a:gd name="T20" fmla="*/ 0 60000 65536"/>
                        <a:gd name="T21" fmla="*/ 0 60000 65536"/>
                        <a:gd name="T22" fmla="*/ 0 60000 65536"/>
                        <a:gd name="T23" fmla="*/ 0 60000 65536"/>
                        <a:gd name="T24" fmla="*/ 0 w 115"/>
                        <a:gd name="T25" fmla="*/ 0 h 130"/>
                        <a:gd name="T26" fmla="*/ 115 w 115"/>
                        <a:gd name="T27" fmla="*/ 130 h 13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5" h="130">
                          <a:moveTo>
                            <a:pt x="105" y="0"/>
                          </a:moveTo>
                          <a:lnTo>
                            <a:pt x="17" y="63"/>
                          </a:lnTo>
                          <a:lnTo>
                            <a:pt x="0" y="88"/>
                          </a:lnTo>
                          <a:lnTo>
                            <a:pt x="8" y="112"/>
                          </a:lnTo>
                          <a:lnTo>
                            <a:pt x="23" y="130"/>
                          </a:lnTo>
                          <a:lnTo>
                            <a:pt x="52" y="120"/>
                          </a:lnTo>
                          <a:lnTo>
                            <a:pt x="115" y="55"/>
                          </a:lnTo>
                          <a:lnTo>
                            <a:pt x="105" y="0"/>
                          </a:lnTo>
                          <a:close/>
                        </a:path>
                      </a:pathLst>
                    </a:custGeom>
                    <a:solidFill>
                      <a:srgbClr val="F0F0FF"/>
                    </a:solidFill>
                    <a:ln w="9525">
                      <a:solidFill>
                        <a:srgbClr val="000000"/>
                      </a:solidFill>
                      <a:prstDash val="solid"/>
                      <a:round/>
                      <a:headEnd/>
                      <a:tailEnd/>
                    </a:ln>
                  </p:spPr>
                  <p:txBody>
                    <a:bodyPr/>
                    <a:lstStyle/>
                    <a:p>
                      <a:endParaRPr lang="en-ZA"/>
                    </a:p>
                  </p:txBody>
                </p:sp>
                <p:sp>
                  <p:nvSpPr>
                    <p:cNvPr id="25636" name="Oval 28"/>
                    <p:cNvSpPr>
                      <a:spLocks noChangeArrowheads="1"/>
                    </p:cNvSpPr>
                    <p:nvPr/>
                  </p:nvSpPr>
                  <p:spPr bwMode="auto">
                    <a:xfrm>
                      <a:off x="4056" y="1167"/>
                      <a:ext cx="37" cy="38"/>
                    </a:xfrm>
                    <a:prstGeom prst="ellipse">
                      <a:avLst/>
                    </a:prstGeom>
                    <a:solidFill>
                      <a:srgbClr val="009080"/>
                    </a:solidFill>
                    <a:ln w="9525">
                      <a:solidFill>
                        <a:srgbClr val="000000"/>
                      </a:solidFill>
                      <a:round/>
                      <a:headEnd/>
                      <a:tailEnd/>
                    </a:ln>
                  </p:spPr>
                  <p:txBody>
                    <a:bodyP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spcBef>
                          <a:spcPct val="0"/>
                        </a:spcBef>
                        <a:buFontTx/>
                        <a:buNone/>
                      </a:pPr>
                      <a:endParaRPr lang="en-IE" altLang="en-US" sz="2400">
                        <a:latin typeface="Times New Roman" panose="02020603050405020304" pitchFamily="18" charset="0"/>
                      </a:endParaRPr>
                    </a:p>
                  </p:txBody>
                </p:sp>
                <p:sp>
                  <p:nvSpPr>
                    <p:cNvPr id="25637" name="Freeform 29"/>
                    <p:cNvSpPr>
                      <a:spLocks/>
                    </p:cNvSpPr>
                    <p:nvPr/>
                  </p:nvSpPr>
                  <p:spPr bwMode="auto">
                    <a:xfrm>
                      <a:off x="3988" y="1056"/>
                      <a:ext cx="152" cy="116"/>
                    </a:xfrm>
                    <a:custGeom>
                      <a:avLst/>
                      <a:gdLst>
                        <a:gd name="T0" fmla="*/ 148 w 152"/>
                        <a:gd name="T1" fmla="*/ 11 h 116"/>
                        <a:gd name="T2" fmla="*/ 141 w 152"/>
                        <a:gd name="T3" fmla="*/ 3 h 116"/>
                        <a:gd name="T4" fmla="*/ 133 w 152"/>
                        <a:gd name="T5" fmla="*/ 0 h 116"/>
                        <a:gd name="T6" fmla="*/ 125 w 152"/>
                        <a:gd name="T7" fmla="*/ 2 h 116"/>
                        <a:gd name="T8" fmla="*/ 116 w 152"/>
                        <a:gd name="T9" fmla="*/ 7 h 116"/>
                        <a:gd name="T10" fmla="*/ 4 w 152"/>
                        <a:gd name="T11" fmla="*/ 80 h 116"/>
                        <a:gd name="T12" fmla="*/ 2 w 152"/>
                        <a:gd name="T13" fmla="*/ 87 h 116"/>
                        <a:gd name="T14" fmla="*/ 0 w 152"/>
                        <a:gd name="T15" fmla="*/ 97 h 116"/>
                        <a:gd name="T16" fmla="*/ 4 w 152"/>
                        <a:gd name="T17" fmla="*/ 106 h 116"/>
                        <a:gd name="T18" fmla="*/ 9 w 152"/>
                        <a:gd name="T19" fmla="*/ 114 h 116"/>
                        <a:gd name="T20" fmla="*/ 17 w 152"/>
                        <a:gd name="T21" fmla="*/ 116 h 116"/>
                        <a:gd name="T22" fmla="*/ 28 w 152"/>
                        <a:gd name="T23" fmla="*/ 114 h 116"/>
                        <a:gd name="T24" fmla="*/ 146 w 152"/>
                        <a:gd name="T25" fmla="*/ 38 h 116"/>
                        <a:gd name="T26" fmla="*/ 152 w 152"/>
                        <a:gd name="T27" fmla="*/ 30 h 116"/>
                        <a:gd name="T28" fmla="*/ 152 w 152"/>
                        <a:gd name="T29" fmla="*/ 22 h 116"/>
                        <a:gd name="T30" fmla="*/ 148 w 152"/>
                        <a:gd name="T31" fmla="*/ 11 h 11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2"/>
                        <a:gd name="T49" fmla="*/ 0 h 116"/>
                        <a:gd name="T50" fmla="*/ 152 w 152"/>
                        <a:gd name="T51" fmla="*/ 116 h 11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2" h="116">
                          <a:moveTo>
                            <a:pt x="148" y="11"/>
                          </a:moveTo>
                          <a:lnTo>
                            <a:pt x="141" y="3"/>
                          </a:lnTo>
                          <a:lnTo>
                            <a:pt x="133" y="0"/>
                          </a:lnTo>
                          <a:lnTo>
                            <a:pt x="125" y="2"/>
                          </a:lnTo>
                          <a:lnTo>
                            <a:pt x="116" y="7"/>
                          </a:lnTo>
                          <a:lnTo>
                            <a:pt x="4" y="80"/>
                          </a:lnTo>
                          <a:lnTo>
                            <a:pt x="2" y="87"/>
                          </a:lnTo>
                          <a:lnTo>
                            <a:pt x="0" y="97"/>
                          </a:lnTo>
                          <a:lnTo>
                            <a:pt x="4" y="106"/>
                          </a:lnTo>
                          <a:lnTo>
                            <a:pt x="9" y="114"/>
                          </a:lnTo>
                          <a:lnTo>
                            <a:pt x="17" y="116"/>
                          </a:lnTo>
                          <a:lnTo>
                            <a:pt x="28" y="114"/>
                          </a:lnTo>
                          <a:lnTo>
                            <a:pt x="146" y="38"/>
                          </a:lnTo>
                          <a:lnTo>
                            <a:pt x="152" y="30"/>
                          </a:lnTo>
                          <a:lnTo>
                            <a:pt x="152" y="22"/>
                          </a:lnTo>
                          <a:lnTo>
                            <a:pt x="148" y="11"/>
                          </a:lnTo>
                          <a:close/>
                        </a:path>
                      </a:pathLst>
                    </a:custGeom>
                    <a:solidFill>
                      <a:srgbClr val="C08040"/>
                    </a:solidFill>
                    <a:ln w="9525">
                      <a:solidFill>
                        <a:srgbClr val="000000"/>
                      </a:solidFill>
                      <a:prstDash val="solid"/>
                      <a:round/>
                      <a:headEnd/>
                      <a:tailEnd/>
                    </a:ln>
                  </p:spPr>
                  <p:txBody>
                    <a:bodyPr/>
                    <a:lstStyle/>
                    <a:p>
                      <a:endParaRPr lang="en-ZA"/>
                    </a:p>
                  </p:txBody>
                </p:sp>
              </p:grpSp>
              <p:grpSp>
                <p:nvGrpSpPr>
                  <p:cNvPr id="25629" name="Group 30"/>
                  <p:cNvGrpSpPr>
                    <a:grpSpLocks/>
                  </p:cNvGrpSpPr>
                  <p:nvPr/>
                </p:nvGrpSpPr>
                <p:grpSpPr bwMode="auto">
                  <a:xfrm>
                    <a:off x="4013" y="1059"/>
                    <a:ext cx="310" cy="322"/>
                    <a:chOff x="4013" y="1059"/>
                    <a:chExt cx="310" cy="322"/>
                  </a:xfrm>
                </p:grpSpPr>
                <p:sp>
                  <p:nvSpPr>
                    <p:cNvPr id="25630" name="Freeform 31"/>
                    <p:cNvSpPr>
                      <a:spLocks/>
                    </p:cNvSpPr>
                    <p:nvPr/>
                  </p:nvSpPr>
                  <p:spPr bwMode="auto">
                    <a:xfrm>
                      <a:off x="4013" y="1122"/>
                      <a:ext cx="272" cy="259"/>
                    </a:xfrm>
                    <a:custGeom>
                      <a:avLst/>
                      <a:gdLst>
                        <a:gd name="T0" fmla="*/ 139 w 272"/>
                        <a:gd name="T1" fmla="*/ 0 h 259"/>
                        <a:gd name="T2" fmla="*/ 78 w 272"/>
                        <a:gd name="T3" fmla="*/ 57 h 259"/>
                        <a:gd name="T4" fmla="*/ 24 w 272"/>
                        <a:gd name="T5" fmla="*/ 118 h 259"/>
                        <a:gd name="T6" fmla="*/ 0 w 272"/>
                        <a:gd name="T7" fmla="*/ 170 h 259"/>
                        <a:gd name="T8" fmla="*/ 7 w 272"/>
                        <a:gd name="T9" fmla="*/ 214 h 259"/>
                        <a:gd name="T10" fmla="*/ 32 w 272"/>
                        <a:gd name="T11" fmla="*/ 242 h 259"/>
                        <a:gd name="T12" fmla="*/ 66 w 272"/>
                        <a:gd name="T13" fmla="*/ 252 h 259"/>
                        <a:gd name="T14" fmla="*/ 127 w 272"/>
                        <a:gd name="T15" fmla="*/ 259 h 259"/>
                        <a:gd name="T16" fmla="*/ 194 w 272"/>
                        <a:gd name="T17" fmla="*/ 227 h 259"/>
                        <a:gd name="T18" fmla="*/ 228 w 272"/>
                        <a:gd name="T19" fmla="*/ 227 h 259"/>
                        <a:gd name="T20" fmla="*/ 255 w 272"/>
                        <a:gd name="T21" fmla="*/ 214 h 259"/>
                        <a:gd name="T22" fmla="*/ 270 w 272"/>
                        <a:gd name="T23" fmla="*/ 191 h 259"/>
                        <a:gd name="T24" fmla="*/ 272 w 272"/>
                        <a:gd name="T25" fmla="*/ 162 h 259"/>
                        <a:gd name="T26" fmla="*/ 139 w 272"/>
                        <a:gd name="T27" fmla="*/ 0 h 25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72"/>
                        <a:gd name="T43" fmla="*/ 0 h 259"/>
                        <a:gd name="T44" fmla="*/ 272 w 272"/>
                        <a:gd name="T45" fmla="*/ 259 h 25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72" h="259">
                          <a:moveTo>
                            <a:pt x="139" y="0"/>
                          </a:moveTo>
                          <a:lnTo>
                            <a:pt x="78" y="57"/>
                          </a:lnTo>
                          <a:lnTo>
                            <a:pt x="24" y="118"/>
                          </a:lnTo>
                          <a:lnTo>
                            <a:pt x="0" y="170"/>
                          </a:lnTo>
                          <a:lnTo>
                            <a:pt x="7" y="214"/>
                          </a:lnTo>
                          <a:lnTo>
                            <a:pt x="32" y="242"/>
                          </a:lnTo>
                          <a:lnTo>
                            <a:pt x="66" y="252"/>
                          </a:lnTo>
                          <a:lnTo>
                            <a:pt x="127" y="259"/>
                          </a:lnTo>
                          <a:lnTo>
                            <a:pt x="194" y="227"/>
                          </a:lnTo>
                          <a:lnTo>
                            <a:pt x="228" y="227"/>
                          </a:lnTo>
                          <a:lnTo>
                            <a:pt x="255" y="214"/>
                          </a:lnTo>
                          <a:lnTo>
                            <a:pt x="270" y="191"/>
                          </a:lnTo>
                          <a:lnTo>
                            <a:pt x="272" y="162"/>
                          </a:lnTo>
                          <a:lnTo>
                            <a:pt x="139" y="0"/>
                          </a:lnTo>
                          <a:close/>
                        </a:path>
                      </a:pathLst>
                    </a:custGeom>
                    <a:solidFill>
                      <a:srgbClr val="E0A080"/>
                    </a:solidFill>
                    <a:ln w="9525">
                      <a:solidFill>
                        <a:srgbClr val="000000"/>
                      </a:solidFill>
                      <a:prstDash val="solid"/>
                      <a:round/>
                      <a:headEnd/>
                      <a:tailEnd/>
                    </a:ln>
                  </p:spPr>
                  <p:txBody>
                    <a:bodyPr/>
                    <a:lstStyle/>
                    <a:p>
                      <a:endParaRPr lang="en-ZA"/>
                    </a:p>
                  </p:txBody>
                </p:sp>
                <p:grpSp>
                  <p:nvGrpSpPr>
                    <p:cNvPr id="25631" name="Group 32"/>
                    <p:cNvGrpSpPr>
                      <a:grpSpLocks/>
                    </p:cNvGrpSpPr>
                    <p:nvPr/>
                  </p:nvGrpSpPr>
                  <p:grpSpPr bwMode="auto">
                    <a:xfrm>
                      <a:off x="4167" y="1059"/>
                      <a:ext cx="156" cy="178"/>
                      <a:chOff x="4167" y="1059"/>
                      <a:chExt cx="156" cy="178"/>
                    </a:xfrm>
                  </p:grpSpPr>
                  <p:sp>
                    <p:nvSpPr>
                      <p:cNvPr id="25632" name="Freeform 33"/>
                      <p:cNvSpPr>
                        <a:spLocks/>
                      </p:cNvSpPr>
                      <p:nvPr/>
                    </p:nvSpPr>
                    <p:spPr bwMode="auto">
                      <a:xfrm>
                        <a:off x="4172" y="1086"/>
                        <a:ext cx="136" cy="151"/>
                      </a:xfrm>
                      <a:custGeom>
                        <a:avLst/>
                        <a:gdLst>
                          <a:gd name="T0" fmla="*/ 31 w 136"/>
                          <a:gd name="T1" fmla="*/ 0 h 151"/>
                          <a:gd name="T2" fmla="*/ 113 w 136"/>
                          <a:gd name="T3" fmla="*/ 48 h 151"/>
                          <a:gd name="T4" fmla="*/ 128 w 136"/>
                          <a:gd name="T5" fmla="*/ 72 h 151"/>
                          <a:gd name="T6" fmla="*/ 136 w 136"/>
                          <a:gd name="T7" fmla="*/ 97 h 151"/>
                          <a:gd name="T8" fmla="*/ 134 w 136"/>
                          <a:gd name="T9" fmla="*/ 130 h 151"/>
                          <a:gd name="T10" fmla="*/ 119 w 136"/>
                          <a:gd name="T11" fmla="*/ 145 h 151"/>
                          <a:gd name="T12" fmla="*/ 88 w 136"/>
                          <a:gd name="T13" fmla="*/ 151 h 151"/>
                          <a:gd name="T14" fmla="*/ 56 w 136"/>
                          <a:gd name="T15" fmla="*/ 139 h 151"/>
                          <a:gd name="T16" fmla="*/ 27 w 136"/>
                          <a:gd name="T17" fmla="*/ 112 h 151"/>
                          <a:gd name="T18" fmla="*/ 6 w 136"/>
                          <a:gd name="T19" fmla="*/ 82 h 151"/>
                          <a:gd name="T20" fmla="*/ 0 w 136"/>
                          <a:gd name="T21" fmla="*/ 57 h 151"/>
                          <a:gd name="T22" fmla="*/ 31 w 136"/>
                          <a:gd name="T23" fmla="*/ 0 h 1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6"/>
                          <a:gd name="T37" fmla="*/ 0 h 151"/>
                          <a:gd name="T38" fmla="*/ 136 w 136"/>
                          <a:gd name="T39" fmla="*/ 151 h 15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6" h="151">
                            <a:moveTo>
                              <a:pt x="31" y="0"/>
                            </a:moveTo>
                            <a:lnTo>
                              <a:pt x="113" y="48"/>
                            </a:lnTo>
                            <a:lnTo>
                              <a:pt x="128" y="72"/>
                            </a:lnTo>
                            <a:lnTo>
                              <a:pt x="136" y="97"/>
                            </a:lnTo>
                            <a:lnTo>
                              <a:pt x="134" y="130"/>
                            </a:lnTo>
                            <a:lnTo>
                              <a:pt x="119" y="145"/>
                            </a:lnTo>
                            <a:lnTo>
                              <a:pt x="88" y="151"/>
                            </a:lnTo>
                            <a:lnTo>
                              <a:pt x="56" y="139"/>
                            </a:lnTo>
                            <a:lnTo>
                              <a:pt x="27" y="112"/>
                            </a:lnTo>
                            <a:lnTo>
                              <a:pt x="6" y="82"/>
                            </a:lnTo>
                            <a:lnTo>
                              <a:pt x="0" y="57"/>
                            </a:lnTo>
                            <a:lnTo>
                              <a:pt x="31" y="0"/>
                            </a:lnTo>
                            <a:close/>
                          </a:path>
                        </a:pathLst>
                      </a:custGeom>
                      <a:solidFill>
                        <a:srgbClr val="F0F0FF"/>
                      </a:solidFill>
                      <a:ln w="9525">
                        <a:solidFill>
                          <a:srgbClr val="000000"/>
                        </a:solidFill>
                        <a:prstDash val="solid"/>
                        <a:round/>
                        <a:headEnd/>
                        <a:tailEnd/>
                      </a:ln>
                    </p:spPr>
                    <p:txBody>
                      <a:bodyPr/>
                      <a:lstStyle/>
                      <a:p>
                        <a:endParaRPr lang="en-ZA"/>
                      </a:p>
                    </p:txBody>
                  </p:sp>
                  <p:sp>
                    <p:nvSpPr>
                      <p:cNvPr id="25633" name="Oval 34"/>
                      <p:cNvSpPr>
                        <a:spLocks noChangeArrowheads="1"/>
                      </p:cNvSpPr>
                      <p:nvPr/>
                    </p:nvSpPr>
                    <p:spPr bwMode="auto">
                      <a:xfrm>
                        <a:off x="4214" y="1182"/>
                        <a:ext cx="37" cy="38"/>
                      </a:xfrm>
                      <a:prstGeom prst="ellipse">
                        <a:avLst/>
                      </a:prstGeom>
                      <a:solidFill>
                        <a:srgbClr val="009080"/>
                      </a:solidFill>
                      <a:ln w="9525">
                        <a:solidFill>
                          <a:srgbClr val="000000"/>
                        </a:solidFill>
                        <a:round/>
                        <a:headEnd/>
                        <a:tailEnd/>
                      </a:ln>
                    </p:spPr>
                    <p:txBody>
                      <a:bodyP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spcBef>
                            <a:spcPct val="0"/>
                          </a:spcBef>
                          <a:buFontTx/>
                          <a:buNone/>
                        </a:pPr>
                        <a:endParaRPr lang="en-IE" altLang="en-US" sz="2400">
                          <a:latin typeface="Times New Roman" panose="02020603050405020304" pitchFamily="18" charset="0"/>
                        </a:endParaRPr>
                      </a:p>
                    </p:txBody>
                  </p:sp>
                  <p:sp>
                    <p:nvSpPr>
                      <p:cNvPr id="25634" name="Freeform 35"/>
                      <p:cNvSpPr>
                        <a:spLocks/>
                      </p:cNvSpPr>
                      <p:nvPr/>
                    </p:nvSpPr>
                    <p:spPr bwMode="auto">
                      <a:xfrm>
                        <a:off x="4167" y="1059"/>
                        <a:ext cx="156" cy="105"/>
                      </a:xfrm>
                      <a:custGeom>
                        <a:avLst/>
                        <a:gdLst>
                          <a:gd name="T0" fmla="*/ 4 w 156"/>
                          <a:gd name="T1" fmla="*/ 10 h 105"/>
                          <a:gd name="T2" fmla="*/ 11 w 156"/>
                          <a:gd name="T3" fmla="*/ 4 h 105"/>
                          <a:gd name="T4" fmla="*/ 19 w 156"/>
                          <a:gd name="T5" fmla="*/ 0 h 105"/>
                          <a:gd name="T6" fmla="*/ 26 w 156"/>
                          <a:gd name="T7" fmla="*/ 0 h 105"/>
                          <a:gd name="T8" fmla="*/ 34 w 156"/>
                          <a:gd name="T9" fmla="*/ 6 h 105"/>
                          <a:gd name="T10" fmla="*/ 152 w 156"/>
                          <a:gd name="T11" fmla="*/ 73 h 105"/>
                          <a:gd name="T12" fmla="*/ 154 w 156"/>
                          <a:gd name="T13" fmla="*/ 78 h 105"/>
                          <a:gd name="T14" fmla="*/ 156 w 156"/>
                          <a:gd name="T15" fmla="*/ 88 h 105"/>
                          <a:gd name="T16" fmla="*/ 152 w 156"/>
                          <a:gd name="T17" fmla="*/ 98 h 105"/>
                          <a:gd name="T18" fmla="*/ 146 w 156"/>
                          <a:gd name="T19" fmla="*/ 103 h 105"/>
                          <a:gd name="T20" fmla="*/ 139 w 156"/>
                          <a:gd name="T21" fmla="*/ 105 h 105"/>
                          <a:gd name="T22" fmla="*/ 129 w 156"/>
                          <a:gd name="T23" fmla="*/ 105 h 105"/>
                          <a:gd name="T24" fmla="*/ 5 w 156"/>
                          <a:gd name="T25" fmla="*/ 33 h 105"/>
                          <a:gd name="T26" fmla="*/ 0 w 156"/>
                          <a:gd name="T27" fmla="*/ 27 h 105"/>
                          <a:gd name="T28" fmla="*/ 0 w 156"/>
                          <a:gd name="T29" fmla="*/ 21 h 105"/>
                          <a:gd name="T30" fmla="*/ 4 w 156"/>
                          <a:gd name="T31" fmla="*/ 10 h 10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6"/>
                          <a:gd name="T49" fmla="*/ 0 h 105"/>
                          <a:gd name="T50" fmla="*/ 156 w 156"/>
                          <a:gd name="T51" fmla="*/ 105 h 10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6" h="105">
                            <a:moveTo>
                              <a:pt x="4" y="10"/>
                            </a:moveTo>
                            <a:lnTo>
                              <a:pt x="11" y="4"/>
                            </a:lnTo>
                            <a:lnTo>
                              <a:pt x="19" y="0"/>
                            </a:lnTo>
                            <a:lnTo>
                              <a:pt x="26" y="0"/>
                            </a:lnTo>
                            <a:lnTo>
                              <a:pt x="34" y="6"/>
                            </a:lnTo>
                            <a:lnTo>
                              <a:pt x="152" y="73"/>
                            </a:lnTo>
                            <a:lnTo>
                              <a:pt x="154" y="78"/>
                            </a:lnTo>
                            <a:lnTo>
                              <a:pt x="156" y="88"/>
                            </a:lnTo>
                            <a:lnTo>
                              <a:pt x="152" y="98"/>
                            </a:lnTo>
                            <a:lnTo>
                              <a:pt x="146" y="103"/>
                            </a:lnTo>
                            <a:lnTo>
                              <a:pt x="139" y="105"/>
                            </a:lnTo>
                            <a:lnTo>
                              <a:pt x="129" y="105"/>
                            </a:lnTo>
                            <a:lnTo>
                              <a:pt x="5" y="33"/>
                            </a:lnTo>
                            <a:lnTo>
                              <a:pt x="0" y="27"/>
                            </a:lnTo>
                            <a:lnTo>
                              <a:pt x="0" y="21"/>
                            </a:lnTo>
                            <a:lnTo>
                              <a:pt x="4" y="10"/>
                            </a:lnTo>
                            <a:close/>
                          </a:path>
                        </a:pathLst>
                      </a:custGeom>
                      <a:solidFill>
                        <a:srgbClr val="C08040"/>
                      </a:solidFill>
                      <a:ln w="9525">
                        <a:solidFill>
                          <a:srgbClr val="000000"/>
                        </a:solidFill>
                        <a:prstDash val="solid"/>
                        <a:round/>
                        <a:headEnd/>
                        <a:tailEnd/>
                      </a:ln>
                    </p:spPr>
                    <p:txBody>
                      <a:bodyPr/>
                      <a:lstStyle/>
                      <a:p>
                        <a:endParaRPr lang="en-ZA"/>
                      </a:p>
                    </p:txBody>
                  </p:sp>
                </p:grpSp>
              </p:grpSp>
            </p:grpSp>
          </p:grpSp>
        </p:grpSp>
        <p:grpSp>
          <p:nvGrpSpPr>
            <p:cNvPr id="25611" name="Group 36"/>
            <p:cNvGrpSpPr>
              <a:grpSpLocks/>
            </p:cNvGrpSpPr>
            <p:nvPr/>
          </p:nvGrpSpPr>
          <p:grpSpPr bwMode="auto">
            <a:xfrm>
              <a:off x="3714" y="1381"/>
              <a:ext cx="1525" cy="1204"/>
              <a:chOff x="3714" y="1381"/>
              <a:chExt cx="1525" cy="1204"/>
            </a:xfrm>
          </p:grpSpPr>
          <p:grpSp>
            <p:nvGrpSpPr>
              <p:cNvPr id="25615" name="Group 37"/>
              <p:cNvGrpSpPr>
                <a:grpSpLocks/>
              </p:cNvGrpSpPr>
              <p:nvPr/>
            </p:nvGrpSpPr>
            <p:grpSpPr bwMode="auto">
              <a:xfrm>
                <a:off x="3714" y="1564"/>
                <a:ext cx="1525" cy="937"/>
                <a:chOff x="3714" y="1564"/>
                <a:chExt cx="1525" cy="937"/>
              </a:xfrm>
            </p:grpSpPr>
            <p:sp>
              <p:nvSpPr>
                <p:cNvPr id="25617" name="Freeform 38"/>
                <p:cNvSpPr>
                  <a:spLocks/>
                </p:cNvSpPr>
                <p:nvPr/>
              </p:nvSpPr>
              <p:spPr bwMode="auto">
                <a:xfrm>
                  <a:off x="3714" y="1564"/>
                  <a:ext cx="1525" cy="937"/>
                </a:xfrm>
                <a:custGeom>
                  <a:avLst/>
                  <a:gdLst>
                    <a:gd name="T0" fmla="*/ 557 w 1525"/>
                    <a:gd name="T1" fmla="*/ 4 h 937"/>
                    <a:gd name="T2" fmla="*/ 995 w 1525"/>
                    <a:gd name="T3" fmla="*/ 97 h 937"/>
                    <a:gd name="T4" fmla="*/ 1115 w 1525"/>
                    <a:gd name="T5" fmla="*/ 394 h 937"/>
                    <a:gd name="T6" fmla="*/ 1148 w 1525"/>
                    <a:gd name="T7" fmla="*/ 429 h 937"/>
                    <a:gd name="T8" fmla="*/ 1171 w 1525"/>
                    <a:gd name="T9" fmla="*/ 474 h 937"/>
                    <a:gd name="T10" fmla="*/ 1203 w 1525"/>
                    <a:gd name="T11" fmla="*/ 526 h 937"/>
                    <a:gd name="T12" fmla="*/ 1226 w 1525"/>
                    <a:gd name="T13" fmla="*/ 564 h 937"/>
                    <a:gd name="T14" fmla="*/ 1273 w 1525"/>
                    <a:gd name="T15" fmla="*/ 604 h 937"/>
                    <a:gd name="T16" fmla="*/ 1300 w 1525"/>
                    <a:gd name="T17" fmla="*/ 655 h 937"/>
                    <a:gd name="T18" fmla="*/ 1317 w 1525"/>
                    <a:gd name="T19" fmla="*/ 703 h 937"/>
                    <a:gd name="T20" fmla="*/ 1321 w 1525"/>
                    <a:gd name="T21" fmla="*/ 752 h 937"/>
                    <a:gd name="T22" fmla="*/ 1365 w 1525"/>
                    <a:gd name="T23" fmla="*/ 762 h 937"/>
                    <a:gd name="T24" fmla="*/ 1407 w 1525"/>
                    <a:gd name="T25" fmla="*/ 779 h 937"/>
                    <a:gd name="T26" fmla="*/ 1452 w 1525"/>
                    <a:gd name="T27" fmla="*/ 804 h 937"/>
                    <a:gd name="T28" fmla="*/ 1485 w 1525"/>
                    <a:gd name="T29" fmla="*/ 840 h 937"/>
                    <a:gd name="T30" fmla="*/ 1506 w 1525"/>
                    <a:gd name="T31" fmla="*/ 880 h 937"/>
                    <a:gd name="T32" fmla="*/ 1525 w 1525"/>
                    <a:gd name="T33" fmla="*/ 937 h 937"/>
                    <a:gd name="T34" fmla="*/ 567 w 1525"/>
                    <a:gd name="T35" fmla="*/ 937 h 937"/>
                    <a:gd name="T36" fmla="*/ 542 w 1525"/>
                    <a:gd name="T37" fmla="*/ 901 h 937"/>
                    <a:gd name="T38" fmla="*/ 531 w 1525"/>
                    <a:gd name="T39" fmla="*/ 869 h 937"/>
                    <a:gd name="T40" fmla="*/ 523 w 1525"/>
                    <a:gd name="T41" fmla="*/ 819 h 937"/>
                    <a:gd name="T42" fmla="*/ 510 w 1525"/>
                    <a:gd name="T43" fmla="*/ 768 h 937"/>
                    <a:gd name="T44" fmla="*/ 470 w 1525"/>
                    <a:gd name="T45" fmla="*/ 722 h 937"/>
                    <a:gd name="T46" fmla="*/ 434 w 1525"/>
                    <a:gd name="T47" fmla="*/ 737 h 937"/>
                    <a:gd name="T48" fmla="*/ 396 w 1525"/>
                    <a:gd name="T49" fmla="*/ 768 h 937"/>
                    <a:gd name="T50" fmla="*/ 361 w 1525"/>
                    <a:gd name="T51" fmla="*/ 792 h 937"/>
                    <a:gd name="T52" fmla="*/ 327 w 1525"/>
                    <a:gd name="T53" fmla="*/ 844 h 937"/>
                    <a:gd name="T54" fmla="*/ 299 w 1525"/>
                    <a:gd name="T55" fmla="*/ 911 h 937"/>
                    <a:gd name="T56" fmla="*/ 240 w 1525"/>
                    <a:gd name="T57" fmla="*/ 893 h 937"/>
                    <a:gd name="T58" fmla="*/ 38 w 1525"/>
                    <a:gd name="T59" fmla="*/ 911 h 937"/>
                    <a:gd name="T60" fmla="*/ 19 w 1525"/>
                    <a:gd name="T61" fmla="*/ 878 h 937"/>
                    <a:gd name="T62" fmla="*/ 0 w 1525"/>
                    <a:gd name="T63" fmla="*/ 813 h 937"/>
                    <a:gd name="T64" fmla="*/ 0 w 1525"/>
                    <a:gd name="T65" fmla="*/ 747 h 937"/>
                    <a:gd name="T66" fmla="*/ 13 w 1525"/>
                    <a:gd name="T67" fmla="*/ 676 h 937"/>
                    <a:gd name="T68" fmla="*/ 43 w 1525"/>
                    <a:gd name="T69" fmla="*/ 612 h 937"/>
                    <a:gd name="T70" fmla="*/ 97 w 1525"/>
                    <a:gd name="T71" fmla="*/ 556 h 937"/>
                    <a:gd name="T72" fmla="*/ 160 w 1525"/>
                    <a:gd name="T73" fmla="*/ 522 h 937"/>
                    <a:gd name="T74" fmla="*/ 152 w 1525"/>
                    <a:gd name="T75" fmla="*/ 457 h 937"/>
                    <a:gd name="T76" fmla="*/ 167 w 1525"/>
                    <a:gd name="T77" fmla="*/ 404 h 937"/>
                    <a:gd name="T78" fmla="*/ 190 w 1525"/>
                    <a:gd name="T79" fmla="*/ 341 h 937"/>
                    <a:gd name="T80" fmla="*/ 222 w 1525"/>
                    <a:gd name="T81" fmla="*/ 290 h 937"/>
                    <a:gd name="T82" fmla="*/ 259 w 1525"/>
                    <a:gd name="T83" fmla="*/ 261 h 937"/>
                    <a:gd name="T84" fmla="*/ 312 w 1525"/>
                    <a:gd name="T85" fmla="*/ 238 h 937"/>
                    <a:gd name="T86" fmla="*/ 350 w 1525"/>
                    <a:gd name="T87" fmla="*/ 225 h 937"/>
                    <a:gd name="T88" fmla="*/ 392 w 1525"/>
                    <a:gd name="T89" fmla="*/ 164 h 937"/>
                    <a:gd name="T90" fmla="*/ 386 w 1525"/>
                    <a:gd name="T91" fmla="*/ 61 h 937"/>
                    <a:gd name="T92" fmla="*/ 422 w 1525"/>
                    <a:gd name="T93" fmla="*/ 15 h 937"/>
                    <a:gd name="T94" fmla="*/ 470 w 1525"/>
                    <a:gd name="T95" fmla="*/ 0 h 937"/>
                    <a:gd name="T96" fmla="*/ 557 w 1525"/>
                    <a:gd name="T97" fmla="*/ 4 h 93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525"/>
                    <a:gd name="T148" fmla="*/ 0 h 937"/>
                    <a:gd name="T149" fmla="*/ 1525 w 1525"/>
                    <a:gd name="T150" fmla="*/ 937 h 93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525" h="937">
                      <a:moveTo>
                        <a:pt x="557" y="4"/>
                      </a:moveTo>
                      <a:lnTo>
                        <a:pt x="995" y="97"/>
                      </a:lnTo>
                      <a:lnTo>
                        <a:pt x="1115" y="394"/>
                      </a:lnTo>
                      <a:lnTo>
                        <a:pt x="1148" y="429"/>
                      </a:lnTo>
                      <a:lnTo>
                        <a:pt x="1171" y="474"/>
                      </a:lnTo>
                      <a:lnTo>
                        <a:pt x="1203" y="526"/>
                      </a:lnTo>
                      <a:lnTo>
                        <a:pt x="1226" y="564"/>
                      </a:lnTo>
                      <a:lnTo>
                        <a:pt x="1273" y="604"/>
                      </a:lnTo>
                      <a:lnTo>
                        <a:pt x="1300" y="655"/>
                      </a:lnTo>
                      <a:lnTo>
                        <a:pt x="1317" y="703"/>
                      </a:lnTo>
                      <a:lnTo>
                        <a:pt x="1321" y="752"/>
                      </a:lnTo>
                      <a:lnTo>
                        <a:pt x="1365" y="762"/>
                      </a:lnTo>
                      <a:lnTo>
                        <a:pt x="1407" y="779"/>
                      </a:lnTo>
                      <a:lnTo>
                        <a:pt x="1452" y="804"/>
                      </a:lnTo>
                      <a:lnTo>
                        <a:pt x="1485" y="840"/>
                      </a:lnTo>
                      <a:lnTo>
                        <a:pt x="1506" y="880"/>
                      </a:lnTo>
                      <a:lnTo>
                        <a:pt x="1525" y="937"/>
                      </a:lnTo>
                      <a:lnTo>
                        <a:pt x="567" y="937"/>
                      </a:lnTo>
                      <a:lnTo>
                        <a:pt x="542" y="901"/>
                      </a:lnTo>
                      <a:lnTo>
                        <a:pt x="531" y="869"/>
                      </a:lnTo>
                      <a:lnTo>
                        <a:pt x="523" y="819"/>
                      </a:lnTo>
                      <a:lnTo>
                        <a:pt x="510" y="768"/>
                      </a:lnTo>
                      <a:lnTo>
                        <a:pt x="470" y="722"/>
                      </a:lnTo>
                      <a:lnTo>
                        <a:pt x="434" y="737"/>
                      </a:lnTo>
                      <a:lnTo>
                        <a:pt x="396" y="768"/>
                      </a:lnTo>
                      <a:lnTo>
                        <a:pt x="361" y="792"/>
                      </a:lnTo>
                      <a:lnTo>
                        <a:pt x="327" y="844"/>
                      </a:lnTo>
                      <a:lnTo>
                        <a:pt x="299" y="911"/>
                      </a:lnTo>
                      <a:lnTo>
                        <a:pt x="240" y="893"/>
                      </a:lnTo>
                      <a:lnTo>
                        <a:pt x="38" y="911"/>
                      </a:lnTo>
                      <a:lnTo>
                        <a:pt x="19" y="878"/>
                      </a:lnTo>
                      <a:lnTo>
                        <a:pt x="0" y="813"/>
                      </a:lnTo>
                      <a:lnTo>
                        <a:pt x="0" y="747"/>
                      </a:lnTo>
                      <a:lnTo>
                        <a:pt x="13" y="676"/>
                      </a:lnTo>
                      <a:lnTo>
                        <a:pt x="43" y="612"/>
                      </a:lnTo>
                      <a:lnTo>
                        <a:pt x="97" y="556"/>
                      </a:lnTo>
                      <a:lnTo>
                        <a:pt x="160" y="522"/>
                      </a:lnTo>
                      <a:lnTo>
                        <a:pt x="152" y="457"/>
                      </a:lnTo>
                      <a:lnTo>
                        <a:pt x="167" y="404"/>
                      </a:lnTo>
                      <a:lnTo>
                        <a:pt x="190" y="341"/>
                      </a:lnTo>
                      <a:lnTo>
                        <a:pt x="222" y="290"/>
                      </a:lnTo>
                      <a:lnTo>
                        <a:pt x="259" y="261"/>
                      </a:lnTo>
                      <a:lnTo>
                        <a:pt x="312" y="238"/>
                      </a:lnTo>
                      <a:lnTo>
                        <a:pt x="350" y="225"/>
                      </a:lnTo>
                      <a:lnTo>
                        <a:pt x="392" y="164"/>
                      </a:lnTo>
                      <a:lnTo>
                        <a:pt x="386" y="61"/>
                      </a:lnTo>
                      <a:lnTo>
                        <a:pt x="422" y="15"/>
                      </a:lnTo>
                      <a:lnTo>
                        <a:pt x="470" y="0"/>
                      </a:lnTo>
                      <a:lnTo>
                        <a:pt x="557" y="4"/>
                      </a:lnTo>
                      <a:close/>
                    </a:path>
                  </a:pathLst>
                </a:custGeom>
                <a:solidFill>
                  <a:srgbClr val="4080FF"/>
                </a:solidFill>
                <a:ln w="9525">
                  <a:solidFill>
                    <a:srgbClr val="000000"/>
                  </a:solidFill>
                  <a:prstDash val="solid"/>
                  <a:round/>
                  <a:headEnd/>
                  <a:tailEnd/>
                </a:ln>
              </p:spPr>
              <p:txBody>
                <a:bodyPr/>
                <a:lstStyle/>
                <a:p>
                  <a:endParaRPr lang="en-ZA"/>
                </a:p>
              </p:txBody>
            </p:sp>
            <p:sp>
              <p:nvSpPr>
                <p:cNvPr id="25618" name="Freeform 39"/>
                <p:cNvSpPr>
                  <a:spLocks/>
                </p:cNvSpPr>
                <p:nvPr/>
              </p:nvSpPr>
              <p:spPr bwMode="auto">
                <a:xfrm>
                  <a:off x="3769" y="2195"/>
                  <a:ext cx="61" cy="171"/>
                </a:xfrm>
                <a:custGeom>
                  <a:avLst/>
                  <a:gdLst>
                    <a:gd name="T0" fmla="*/ 61 w 61"/>
                    <a:gd name="T1" fmla="*/ 0 h 171"/>
                    <a:gd name="T2" fmla="*/ 4 w 61"/>
                    <a:gd name="T3" fmla="*/ 61 h 171"/>
                    <a:gd name="T4" fmla="*/ 0 w 61"/>
                    <a:gd name="T5" fmla="*/ 110 h 171"/>
                    <a:gd name="T6" fmla="*/ 4 w 61"/>
                    <a:gd name="T7" fmla="*/ 156 h 171"/>
                    <a:gd name="T8" fmla="*/ 15 w 61"/>
                    <a:gd name="T9" fmla="*/ 171 h 171"/>
                    <a:gd name="T10" fmla="*/ 0 60000 65536"/>
                    <a:gd name="T11" fmla="*/ 0 60000 65536"/>
                    <a:gd name="T12" fmla="*/ 0 60000 65536"/>
                    <a:gd name="T13" fmla="*/ 0 60000 65536"/>
                    <a:gd name="T14" fmla="*/ 0 60000 65536"/>
                    <a:gd name="T15" fmla="*/ 0 w 61"/>
                    <a:gd name="T16" fmla="*/ 0 h 171"/>
                    <a:gd name="T17" fmla="*/ 61 w 61"/>
                    <a:gd name="T18" fmla="*/ 171 h 171"/>
                  </a:gdLst>
                  <a:ahLst/>
                  <a:cxnLst>
                    <a:cxn ang="T10">
                      <a:pos x="T0" y="T1"/>
                    </a:cxn>
                    <a:cxn ang="T11">
                      <a:pos x="T2" y="T3"/>
                    </a:cxn>
                    <a:cxn ang="T12">
                      <a:pos x="T4" y="T5"/>
                    </a:cxn>
                    <a:cxn ang="T13">
                      <a:pos x="T6" y="T7"/>
                    </a:cxn>
                    <a:cxn ang="T14">
                      <a:pos x="T8" y="T9"/>
                    </a:cxn>
                  </a:cxnLst>
                  <a:rect l="T15" t="T16" r="T17" b="T18"/>
                  <a:pathLst>
                    <a:path w="61" h="171">
                      <a:moveTo>
                        <a:pt x="61" y="0"/>
                      </a:moveTo>
                      <a:lnTo>
                        <a:pt x="4" y="61"/>
                      </a:lnTo>
                      <a:lnTo>
                        <a:pt x="0" y="110"/>
                      </a:lnTo>
                      <a:lnTo>
                        <a:pt x="4" y="156"/>
                      </a:lnTo>
                      <a:lnTo>
                        <a:pt x="15" y="171"/>
                      </a:lnTo>
                    </a:path>
                  </a:pathLst>
                </a:custGeom>
                <a:noFill/>
                <a:ln w="9525">
                  <a:solidFill>
                    <a:srgbClr val="0020A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25619" name="Freeform 40"/>
                <p:cNvSpPr>
                  <a:spLocks/>
                </p:cNvSpPr>
                <p:nvPr/>
              </p:nvSpPr>
              <p:spPr bwMode="auto">
                <a:xfrm>
                  <a:off x="4146" y="2116"/>
                  <a:ext cx="139" cy="193"/>
                </a:xfrm>
                <a:custGeom>
                  <a:avLst/>
                  <a:gdLst>
                    <a:gd name="T0" fmla="*/ 0 w 139"/>
                    <a:gd name="T1" fmla="*/ 140 h 193"/>
                    <a:gd name="T2" fmla="*/ 21 w 139"/>
                    <a:gd name="T3" fmla="*/ 149 h 193"/>
                    <a:gd name="T4" fmla="*/ 34 w 139"/>
                    <a:gd name="T5" fmla="*/ 160 h 193"/>
                    <a:gd name="T6" fmla="*/ 17 w 139"/>
                    <a:gd name="T7" fmla="*/ 166 h 193"/>
                    <a:gd name="T8" fmla="*/ 40 w 139"/>
                    <a:gd name="T9" fmla="*/ 174 h 193"/>
                    <a:gd name="T10" fmla="*/ 63 w 139"/>
                    <a:gd name="T11" fmla="*/ 193 h 193"/>
                    <a:gd name="T12" fmla="*/ 57 w 139"/>
                    <a:gd name="T13" fmla="*/ 145 h 193"/>
                    <a:gd name="T14" fmla="*/ 95 w 139"/>
                    <a:gd name="T15" fmla="*/ 98 h 193"/>
                    <a:gd name="T16" fmla="*/ 118 w 139"/>
                    <a:gd name="T17" fmla="*/ 80 h 193"/>
                    <a:gd name="T18" fmla="*/ 139 w 139"/>
                    <a:gd name="T19" fmla="*/ 73 h 193"/>
                    <a:gd name="T20" fmla="*/ 122 w 139"/>
                    <a:gd name="T21" fmla="*/ 73 h 193"/>
                    <a:gd name="T22" fmla="*/ 85 w 139"/>
                    <a:gd name="T23" fmla="*/ 80 h 193"/>
                    <a:gd name="T24" fmla="*/ 61 w 139"/>
                    <a:gd name="T25" fmla="*/ 101 h 193"/>
                    <a:gd name="T26" fmla="*/ 66 w 139"/>
                    <a:gd name="T27" fmla="*/ 73 h 193"/>
                    <a:gd name="T28" fmla="*/ 89 w 139"/>
                    <a:gd name="T29" fmla="*/ 31 h 193"/>
                    <a:gd name="T30" fmla="*/ 118 w 139"/>
                    <a:gd name="T31" fmla="*/ 0 h 193"/>
                    <a:gd name="T32" fmla="*/ 89 w 139"/>
                    <a:gd name="T33" fmla="*/ 16 h 193"/>
                    <a:gd name="T34" fmla="*/ 53 w 139"/>
                    <a:gd name="T35" fmla="*/ 50 h 193"/>
                    <a:gd name="T36" fmla="*/ 40 w 139"/>
                    <a:gd name="T37" fmla="*/ 94 h 193"/>
                    <a:gd name="T38" fmla="*/ 40 w 139"/>
                    <a:gd name="T39" fmla="*/ 132 h 193"/>
                    <a:gd name="T40" fmla="*/ 40 w 139"/>
                    <a:gd name="T41" fmla="*/ 151 h 193"/>
                    <a:gd name="T42" fmla="*/ 26 w 139"/>
                    <a:gd name="T43" fmla="*/ 134 h 193"/>
                    <a:gd name="T44" fmla="*/ 0 w 139"/>
                    <a:gd name="T45" fmla="*/ 140 h 19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9"/>
                    <a:gd name="T70" fmla="*/ 0 h 193"/>
                    <a:gd name="T71" fmla="*/ 139 w 139"/>
                    <a:gd name="T72" fmla="*/ 193 h 19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9" h="193">
                      <a:moveTo>
                        <a:pt x="0" y="140"/>
                      </a:moveTo>
                      <a:lnTo>
                        <a:pt x="21" y="149"/>
                      </a:lnTo>
                      <a:lnTo>
                        <a:pt x="34" y="160"/>
                      </a:lnTo>
                      <a:lnTo>
                        <a:pt x="17" y="166"/>
                      </a:lnTo>
                      <a:lnTo>
                        <a:pt x="40" y="174"/>
                      </a:lnTo>
                      <a:lnTo>
                        <a:pt x="63" y="193"/>
                      </a:lnTo>
                      <a:lnTo>
                        <a:pt x="57" y="145"/>
                      </a:lnTo>
                      <a:lnTo>
                        <a:pt x="95" y="98"/>
                      </a:lnTo>
                      <a:lnTo>
                        <a:pt x="118" y="80"/>
                      </a:lnTo>
                      <a:lnTo>
                        <a:pt x="139" y="73"/>
                      </a:lnTo>
                      <a:lnTo>
                        <a:pt x="122" y="73"/>
                      </a:lnTo>
                      <a:lnTo>
                        <a:pt x="85" y="80"/>
                      </a:lnTo>
                      <a:lnTo>
                        <a:pt x="61" y="101"/>
                      </a:lnTo>
                      <a:lnTo>
                        <a:pt x="66" y="73"/>
                      </a:lnTo>
                      <a:lnTo>
                        <a:pt x="89" y="31"/>
                      </a:lnTo>
                      <a:lnTo>
                        <a:pt x="118" y="0"/>
                      </a:lnTo>
                      <a:lnTo>
                        <a:pt x="89" y="16"/>
                      </a:lnTo>
                      <a:lnTo>
                        <a:pt x="53" y="50"/>
                      </a:lnTo>
                      <a:lnTo>
                        <a:pt x="40" y="94"/>
                      </a:lnTo>
                      <a:lnTo>
                        <a:pt x="40" y="132"/>
                      </a:lnTo>
                      <a:lnTo>
                        <a:pt x="40" y="151"/>
                      </a:lnTo>
                      <a:lnTo>
                        <a:pt x="26" y="134"/>
                      </a:lnTo>
                      <a:lnTo>
                        <a:pt x="0" y="140"/>
                      </a:lnTo>
                      <a:close/>
                    </a:path>
                  </a:pathLst>
                </a:custGeom>
                <a:solidFill>
                  <a:srgbClr val="0020A0"/>
                </a:solidFill>
                <a:ln w="9525">
                  <a:solidFill>
                    <a:srgbClr val="000000"/>
                  </a:solidFill>
                  <a:prstDash val="solid"/>
                  <a:round/>
                  <a:headEnd/>
                  <a:tailEnd/>
                </a:ln>
              </p:spPr>
              <p:txBody>
                <a:bodyPr/>
                <a:lstStyle/>
                <a:p>
                  <a:endParaRPr lang="en-ZA"/>
                </a:p>
              </p:txBody>
            </p:sp>
            <p:sp>
              <p:nvSpPr>
                <p:cNvPr id="25620" name="Freeform 41"/>
                <p:cNvSpPr>
                  <a:spLocks/>
                </p:cNvSpPr>
                <p:nvPr/>
              </p:nvSpPr>
              <p:spPr bwMode="auto">
                <a:xfrm>
                  <a:off x="3874" y="2071"/>
                  <a:ext cx="55" cy="17"/>
                </a:xfrm>
                <a:custGeom>
                  <a:avLst/>
                  <a:gdLst>
                    <a:gd name="T0" fmla="*/ 0 w 55"/>
                    <a:gd name="T1" fmla="*/ 17 h 17"/>
                    <a:gd name="T2" fmla="*/ 17 w 55"/>
                    <a:gd name="T3" fmla="*/ 15 h 17"/>
                    <a:gd name="T4" fmla="*/ 34 w 55"/>
                    <a:gd name="T5" fmla="*/ 2 h 17"/>
                    <a:gd name="T6" fmla="*/ 55 w 55"/>
                    <a:gd name="T7" fmla="*/ 0 h 17"/>
                    <a:gd name="T8" fmla="*/ 0 60000 65536"/>
                    <a:gd name="T9" fmla="*/ 0 60000 65536"/>
                    <a:gd name="T10" fmla="*/ 0 60000 65536"/>
                    <a:gd name="T11" fmla="*/ 0 60000 65536"/>
                    <a:gd name="T12" fmla="*/ 0 w 55"/>
                    <a:gd name="T13" fmla="*/ 0 h 17"/>
                    <a:gd name="T14" fmla="*/ 55 w 55"/>
                    <a:gd name="T15" fmla="*/ 17 h 17"/>
                  </a:gdLst>
                  <a:ahLst/>
                  <a:cxnLst>
                    <a:cxn ang="T8">
                      <a:pos x="T0" y="T1"/>
                    </a:cxn>
                    <a:cxn ang="T9">
                      <a:pos x="T2" y="T3"/>
                    </a:cxn>
                    <a:cxn ang="T10">
                      <a:pos x="T4" y="T5"/>
                    </a:cxn>
                    <a:cxn ang="T11">
                      <a:pos x="T6" y="T7"/>
                    </a:cxn>
                  </a:cxnLst>
                  <a:rect l="T12" t="T13" r="T14" b="T15"/>
                  <a:pathLst>
                    <a:path w="55" h="17">
                      <a:moveTo>
                        <a:pt x="0" y="17"/>
                      </a:moveTo>
                      <a:lnTo>
                        <a:pt x="17" y="15"/>
                      </a:lnTo>
                      <a:lnTo>
                        <a:pt x="34" y="2"/>
                      </a:lnTo>
                      <a:lnTo>
                        <a:pt x="55"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25621" name="Freeform 42"/>
                <p:cNvSpPr>
                  <a:spLocks/>
                </p:cNvSpPr>
                <p:nvPr/>
              </p:nvSpPr>
              <p:spPr bwMode="auto">
                <a:xfrm>
                  <a:off x="4172" y="1657"/>
                  <a:ext cx="684" cy="412"/>
                </a:xfrm>
                <a:custGeom>
                  <a:avLst/>
                  <a:gdLst>
                    <a:gd name="T0" fmla="*/ 0 w 684"/>
                    <a:gd name="T1" fmla="*/ 14 h 412"/>
                    <a:gd name="T2" fmla="*/ 14 w 684"/>
                    <a:gd name="T3" fmla="*/ 44 h 412"/>
                    <a:gd name="T4" fmla="*/ 44 w 684"/>
                    <a:gd name="T5" fmla="*/ 73 h 412"/>
                    <a:gd name="T6" fmla="*/ 75 w 684"/>
                    <a:gd name="T7" fmla="*/ 82 h 412"/>
                    <a:gd name="T8" fmla="*/ 119 w 684"/>
                    <a:gd name="T9" fmla="*/ 92 h 412"/>
                    <a:gd name="T10" fmla="*/ 153 w 684"/>
                    <a:gd name="T11" fmla="*/ 103 h 412"/>
                    <a:gd name="T12" fmla="*/ 208 w 684"/>
                    <a:gd name="T13" fmla="*/ 113 h 412"/>
                    <a:gd name="T14" fmla="*/ 273 w 684"/>
                    <a:gd name="T15" fmla="*/ 126 h 412"/>
                    <a:gd name="T16" fmla="*/ 328 w 684"/>
                    <a:gd name="T17" fmla="*/ 143 h 412"/>
                    <a:gd name="T18" fmla="*/ 366 w 684"/>
                    <a:gd name="T19" fmla="*/ 159 h 412"/>
                    <a:gd name="T20" fmla="*/ 408 w 684"/>
                    <a:gd name="T21" fmla="*/ 187 h 412"/>
                    <a:gd name="T22" fmla="*/ 438 w 684"/>
                    <a:gd name="T23" fmla="*/ 225 h 412"/>
                    <a:gd name="T24" fmla="*/ 467 w 684"/>
                    <a:gd name="T25" fmla="*/ 284 h 412"/>
                    <a:gd name="T26" fmla="*/ 488 w 684"/>
                    <a:gd name="T27" fmla="*/ 347 h 412"/>
                    <a:gd name="T28" fmla="*/ 497 w 684"/>
                    <a:gd name="T29" fmla="*/ 412 h 412"/>
                    <a:gd name="T30" fmla="*/ 509 w 684"/>
                    <a:gd name="T31" fmla="*/ 368 h 412"/>
                    <a:gd name="T32" fmla="*/ 518 w 684"/>
                    <a:gd name="T33" fmla="*/ 332 h 412"/>
                    <a:gd name="T34" fmla="*/ 526 w 684"/>
                    <a:gd name="T35" fmla="*/ 279 h 412"/>
                    <a:gd name="T36" fmla="*/ 528 w 684"/>
                    <a:gd name="T37" fmla="*/ 221 h 412"/>
                    <a:gd name="T38" fmla="*/ 535 w 684"/>
                    <a:gd name="T39" fmla="*/ 166 h 412"/>
                    <a:gd name="T40" fmla="*/ 535 w 684"/>
                    <a:gd name="T41" fmla="*/ 98 h 412"/>
                    <a:gd name="T42" fmla="*/ 575 w 684"/>
                    <a:gd name="T43" fmla="*/ 147 h 412"/>
                    <a:gd name="T44" fmla="*/ 593 w 684"/>
                    <a:gd name="T45" fmla="*/ 193 h 412"/>
                    <a:gd name="T46" fmla="*/ 608 w 684"/>
                    <a:gd name="T47" fmla="*/ 235 h 412"/>
                    <a:gd name="T48" fmla="*/ 619 w 684"/>
                    <a:gd name="T49" fmla="*/ 273 h 412"/>
                    <a:gd name="T50" fmla="*/ 623 w 684"/>
                    <a:gd name="T51" fmla="*/ 298 h 412"/>
                    <a:gd name="T52" fmla="*/ 684 w 684"/>
                    <a:gd name="T53" fmla="*/ 345 h 412"/>
                    <a:gd name="T54" fmla="*/ 634 w 684"/>
                    <a:gd name="T55" fmla="*/ 290 h 412"/>
                    <a:gd name="T56" fmla="*/ 623 w 684"/>
                    <a:gd name="T57" fmla="*/ 248 h 412"/>
                    <a:gd name="T58" fmla="*/ 596 w 684"/>
                    <a:gd name="T59" fmla="*/ 160 h 412"/>
                    <a:gd name="T60" fmla="*/ 541 w 684"/>
                    <a:gd name="T61" fmla="*/ 82 h 412"/>
                    <a:gd name="T62" fmla="*/ 515 w 684"/>
                    <a:gd name="T63" fmla="*/ 35 h 412"/>
                    <a:gd name="T64" fmla="*/ 475 w 684"/>
                    <a:gd name="T65" fmla="*/ 39 h 412"/>
                    <a:gd name="T66" fmla="*/ 444 w 684"/>
                    <a:gd name="T67" fmla="*/ 39 h 412"/>
                    <a:gd name="T68" fmla="*/ 400 w 684"/>
                    <a:gd name="T69" fmla="*/ 39 h 412"/>
                    <a:gd name="T70" fmla="*/ 351 w 684"/>
                    <a:gd name="T71" fmla="*/ 31 h 412"/>
                    <a:gd name="T72" fmla="*/ 307 w 684"/>
                    <a:gd name="T73" fmla="*/ 31 h 412"/>
                    <a:gd name="T74" fmla="*/ 275 w 684"/>
                    <a:gd name="T75" fmla="*/ 16 h 412"/>
                    <a:gd name="T76" fmla="*/ 223 w 684"/>
                    <a:gd name="T77" fmla="*/ 2 h 412"/>
                    <a:gd name="T78" fmla="*/ 153 w 684"/>
                    <a:gd name="T79" fmla="*/ 0 h 412"/>
                    <a:gd name="T80" fmla="*/ 56 w 684"/>
                    <a:gd name="T81" fmla="*/ 8 h 412"/>
                    <a:gd name="T82" fmla="*/ 0 w 684"/>
                    <a:gd name="T83" fmla="*/ 14 h 41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84"/>
                    <a:gd name="T127" fmla="*/ 0 h 412"/>
                    <a:gd name="T128" fmla="*/ 684 w 684"/>
                    <a:gd name="T129" fmla="*/ 412 h 41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84" h="412">
                      <a:moveTo>
                        <a:pt x="0" y="14"/>
                      </a:moveTo>
                      <a:lnTo>
                        <a:pt x="14" y="44"/>
                      </a:lnTo>
                      <a:lnTo>
                        <a:pt x="44" y="73"/>
                      </a:lnTo>
                      <a:lnTo>
                        <a:pt x="75" y="82"/>
                      </a:lnTo>
                      <a:lnTo>
                        <a:pt x="119" y="92"/>
                      </a:lnTo>
                      <a:lnTo>
                        <a:pt x="153" y="103"/>
                      </a:lnTo>
                      <a:lnTo>
                        <a:pt x="208" y="113"/>
                      </a:lnTo>
                      <a:lnTo>
                        <a:pt x="273" y="126"/>
                      </a:lnTo>
                      <a:lnTo>
                        <a:pt x="328" y="143"/>
                      </a:lnTo>
                      <a:lnTo>
                        <a:pt x="366" y="159"/>
                      </a:lnTo>
                      <a:lnTo>
                        <a:pt x="408" y="187"/>
                      </a:lnTo>
                      <a:lnTo>
                        <a:pt x="438" y="225"/>
                      </a:lnTo>
                      <a:lnTo>
                        <a:pt x="467" y="284"/>
                      </a:lnTo>
                      <a:lnTo>
                        <a:pt x="488" y="347"/>
                      </a:lnTo>
                      <a:lnTo>
                        <a:pt x="497" y="412"/>
                      </a:lnTo>
                      <a:lnTo>
                        <a:pt x="509" y="368"/>
                      </a:lnTo>
                      <a:lnTo>
                        <a:pt x="518" y="332"/>
                      </a:lnTo>
                      <a:lnTo>
                        <a:pt x="526" y="279"/>
                      </a:lnTo>
                      <a:lnTo>
                        <a:pt x="528" y="221"/>
                      </a:lnTo>
                      <a:lnTo>
                        <a:pt x="535" y="166"/>
                      </a:lnTo>
                      <a:lnTo>
                        <a:pt x="535" y="98"/>
                      </a:lnTo>
                      <a:lnTo>
                        <a:pt x="575" y="147"/>
                      </a:lnTo>
                      <a:lnTo>
                        <a:pt x="593" y="193"/>
                      </a:lnTo>
                      <a:lnTo>
                        <a:pt x="608" y="235"/>
                      </a:lnTo>
                      <a:lnTo>
                        <a:pt x="619" y="273"/>
                      </a:lnTo>
                      <a:lnTo>
                        <a:pt x="623" y="298"/>
                      </a:lnTo>
                      <a:lnTo>
                        <a:pt x="684" y="345"/>
                      </a:lnTo>
                      <a:lnTo>
                        <a:pt x="634" y="290"/>
                      </a:lnTo>
                      <a:lnTo>
                        <a:pt x="623" y="248"/>
                      </a:lnTo>
                      <a:lnTo>
                        <a:pt x="596" y="160"/>
                      </a:lnTo>
                      <a:lnTo>
                        <a:pt x="541" y="82"/>
                      </a:lnTo>
                      <a:lnTo>
                        <a:pt x="515" y="35"/>
                      </a:lnTo>
                      <a:lnTo>
                        <a:pt x="475" y="39"/>
                      </a:lnTo>
                      <a:lnTo>
                        <a:pt x="444" y="39"/>
                      </a:lnTo>
                      <a:lnTo>
                        <a:pt x="400" y="39"/>
                      </a:lnTo>
                      <a:lnTo>
                        <a:pt x="351" y="31"/>
                      </a:lnTo>
                      <a:lnTo>
                        <a:pt x="307" y="31"/>
                      </a:lnTo>
                      <a:lnTo>
                        <a:pt x="275" y="16"/>
                      </a:lnTo>
                      <a:lnTo>
                        <a:pt x="223" y="2"/>
                      </a:lnTo>
                      <a:lnTo>
                        <a:pt x="153" y="0"/>
                      </a:lnTo>
                      <a:lnTo>
                        <a:pt x="56" y="8"/>
                      </a:lnTo>
                      <a:lnTo>
                        <a:pt x="0" y="14"/>
                      </a:lnTo>
                      <a:close/>
                    </a:path>
                  </a:pathLst>
                </a:custGeom>
                <a:solidFill>
                  <a:srgbClr val="0020A0"/>
                </a:solidFill>
                <a:ln w="9525">
                  <a:solidFill>
                    <a:srgbClr val="0020A0"/>
                  </a:solidFill>
                  <a:prstDash val="solid"/>
                  <a:round/>
                  <a:headEnd/>
                  <a:tailEnd/>
                </a:ln>
              </p:spPr>
              <p:txBody>
                <a:bodyPr/>
                <a:lstStyle/>
                <a:p>
                  <a:endParaRPr lang="en-ZA"/>
                </a:p>
              </p:txBody>
            </p:sp>
            <p:sp>
              <p:nvSpPr>
                <p:cNvPr id="25622" name="Freeform 43"/>
                <p:cNvSpPr>
                  <a:spLocks/>
                </p:cNvSpPr>
                <p:nvPr/>
              </p:nvSpPr>
              <p:spPr bwMode="auto">
                <a:xfrm>
                  <a:off x="4167" y="1595"/>
                  <a:ext cx="737" cy="478"/>
                </a:xfrm>
                <a:custGeom>
                  <a:avLst/>
                  <a:gdLst>
                    <a:gd name="T0" fmla="*/ 0 w 737"/>
                    <a:gd name="T1" fmla="*/ 13 h 478"/>
                    <a:gd name="T2" fmla="*/ 13 w 737"/>
                    <a:gd name="T3" fmla="*/ 43 h 478"/>
                    <a:gd name="T4" fmla="*/ 45 w 737"/>
                    <a:gd name="T5" fmla="*/ 74 h 478"/>
                    <a:gd name="T6" fmla="*/ 76 w 737"/>
                    <a:gd name="T7" fmla="*/ 82 h 478"/>
                    <a:gd name="T8" fmla="*/ 118 w 737"/>
                    <a:gd name="T9" fmla="*/ 93 h 478"/>
                    <a:gd name="T10" fmla="*/ 152 w 737"/>
                    <a:gd name="T11" fmla="*/ 102 h 478"/>
                    <a:gd name="T12" fmla="*/ 207 w 737"/>
                    <a:gd name="T13" fmla="*/ 114 h 478"/>
                    <a:gd name="T14" fmla="*/ 272 w 737"/>
                    <a:gd name="T15" fmla="*/ 125 h 478"/>
                    <a:gd name="T16" fmla="*/ 327 w 737"/>
                    <a:gd name="T17" fmla="*/ 144 h 478"/>
                    <a:gd name="T18" fmla="*/ 363 w 737"/>
                    <a:gd name="T19" fmla="*/ 165 h 478"/>
                    <a:gd name="T20" fmla="*/ 402 w 737"/>
                    <a:gd name="T21" fmla="*/ 200 h 478"/>
                    <a:gd name="T22" fmla="*/ 436 w 737"/>
                    <a:gd name="T23" fmla="*/ 234 h 478"/>
                    <a:gd name="T24" fmla="*/ 466 w 737"/>
                    <a:gd name="T25" fmla="*/ 285 h 478"/>
                    <a:gd name="T26" fmla="*/ 491 w 737"/>
                    <a:gd name="T27" fmla="*/ 346 h 478"/>
                    <a:gd name="T28" fmla="*/ 506 w 737"/>
                    <a:gd name="T29" fmla="*/ 415 h 478"/>
                    <a:gd name="T30" fmla="*/ 520 w 737"/>
                    <a:gd name="T31" fmla="*/ 367 h 478"/>
                    <a:gd name="T32" fmla="*/ 527 w 737"/>
                    <a:gd name="T33" fmla="*/ 325 h 478"/>
                    <a:gd name="T34" fmla="*/ 527 w 737"/>
                    <a:gd name="T35" fmla="*/ 272 h 478"/>
                    <a:gd name="T36" fmla="*/ 537 w 737"/>
                    <a:gd name="T37" fmla="*/ 213 h 478"/>
                    <a:gd name="T38" fmla="*/ 535 w 737"/>
                    <a:gd name="T39" fmla="*/ 165 h 478"/>
                    <a:gd name="T40" fmla="*/ 544 w 737"/>
                    <a:gd name="T41" fmla="*/ 154 h 478"/>
                    <a:gd name="T42" fmla="*/ 563 w 737"/>
                    <a:gd name="T43" fmla="*/ 175 h 478"/>
                    <a:gd name="T44" fmla="*/ 590 w 737"/>
                    <a:gd name="T45" fmla="*/ 205 h 478"/>
                    <a:gd name="T46" fmla="*/ 639 w 737"/>
                    <a:gd name="T47" fmla="*/ 344 h 478"/>
                    <a:gd name="T48" fmla="*/ 697 w 737"/>
                    <a:gd name="T49" fmla="*/ 421 h 478"/>
                    <a:gd name="T50" fmla="*/ 737 w 737"/>
                    <a:gd name="T51" fmla="*/ 478 h 478"/>
                    <a:gd name="T52" fmla="*/ 695 w 737"/>
                    <a:gd name="T53" fmla="*/ 400 h 478"/>
                    <a:gd name="T54" fmla="*/ 668 w 737"/>
                    <a:gd name="T55" fmla="*/ 375 h 478"/>
                    <a:gd name="T56" fmla="*/ 624 w 737"/>
                    <a:gd name="T57" fmla="*/ 249 h 478"/>
                    <a:gd name="T58" fmla="*/ 596 w 737"/>
                    <a:gd name="T59" fmla="*/ 161 h 478"/>
                    <a:gd name="T60" fmla="*/ 542 w 737"/>
                    <a:gd name="T61" fmla="*/ 82 h 478"/>
                    <a:gd name="T62" fmla="*/ 514 w 737"/>
                    <a:gd name="T63" fmla="*/ 36 h 478"/>
                    <a:gd name="T64" fmla="*/ 476 w 737"/>
                    <a:gd name="T65" fmla="*/ 40 h 478"/>
                    <a:gd name="T66" fmla="*/ 443 w 737"/>
                    <a:gd name="T67" fmla="*/ 40 h 478"/>
                    <a:gd name="T68" fmla="*/ 400 w 737"/>
                    <a:gd name="T69" fmla="*/ 40 h 478"/>
                    <a:gd name="T70" fmla="*/ 352 w 737"/>
                    <a:gd name="T71" fmla="*/ 32 h 478"/>
                    <a:gd name="T72" fmla="*/ 308 w 737"/>
                    <a:gd name="T73" fmla="*/ 32 h 478"/>
                    <a:gd name="T74" fmla="*/ 274 w 737"/>
                    <a:gd name="T75" fmla="*/ 15 h 478"/>
                    <a:gd name="T76" fmla="*/ 223 w 737"/>
                    <a:gd name="T77" fmla="*/ 3 h 478"/>
                    <a:gd name="T78" fmla="*/ 152 w 737"/>
                    <a:gd name="T79" fmla="*/ 0 h 478"/>
                    <a:gd name="T80" fmla="*/ 55 w 737"/>
                    <a:gd name="T81" fmla="*/ 9 h 478"/>
                    <a:gd name="T82" fmla="*/ 0 w 737"/>
                    <a:gd name="T83" fmla="*/ 13 h 47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37"/>
                    <a:gd name="T127" fmla="*/ 0 h 478"/>
                    <a:gd name="T128" fmla="*/ 737 w 737"/>
                    <a:gd name="T129" fmla="*/ 478 h 47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37" h="478">
                      <a:moveTo>
                        <a:pt x="0" y="13"/>
                      </a:moveTo>
                      <a:lnTo>
                        <a:pt x="13" y="43"/>
                      </a:lnTo>
                      <a:lnTo>
                        <a:pt x="45" y="74"/>
                      </a:lnTo>
                      <a:lnTo>
                        <a:pt x="76" y="82"/>
                      </a:lnTo>
                      <a:lnTo>
                        <a:pt x="118" y="93"/>
                      </a:lnTo>
                      <a:lnTo>
                        <a:pt x="152" y="102"/>
                      </a:lnTo>
                      <a:lnTo>
                        <a:pt x="207" y="114"/>
                      </a:lnTo>
                      <a:lnTo>
                        <a:pt x="272" y="125"/>
                      </a:lnTo>
                      <a:lnTo>
                        <a:pt x="327" y="144"/>
                      </a:lnTo>
                      <a:lnTo>
                        <a:pt x="363" y="165"/>
                      </a:lnTo>
                      <a:lnTo>
                        <a:pt x="402" y="200"/>
                      </a:lnTo>
                      <a:lnTo>
                        <a:pt x="436" y="234"/>
                      </a:lnTo>
                      <a:lnTo>
                        <a:pt x="466" y="285"/>
                      </a:lnTo>
                      <a:lnTo>
                        <a:pt x="491" y="346"/>
                      </a:lnTo>
                      <a:lnTo>
                        <a:pt x="506" y="415"/>
                      </a:lnTo>
                      <a:lnTo>
                        <a:pt x="520" y="367"/>
                      </a:lnTo>
                      <a:lnTo>
                        <a:pt x="527" y="325"/>
                      </a:lnTo>
                      <a:lnTo>
                        <a:pt x="527" y="272"/>
                      </a:lnTo>
                      <a:lnTo>
                        <a:pt x="537" y="213"/>
                      </a:lnTo>
                      <a:lnTo>
                        <a:pt x="535" y="165"/>
                      </a:lnTo>
                      <a:lnTo>
                        <a:pt x="544" y="154"/>
                      </a:lnTo>
                      <a:lnTo>
                        <a:pt x="563" y="175"/>
                      </a:lnTo>
                      <a:lnTo>
                        <a:pt x="590" y="205"/>
                      </a:lnTo>
                      <a:lnTo>
                        <a:pt x="639" y="344"/>
                      </a:lnTo>
                      <a:lnTo>
                        <a:pt x="697" y="421"/>
                      </a:lnTo>
                      <a:lnTo>
                        <a:pt x="737" y="478"/>
                      </a:lnTo>
                      <a:lnTo>
                        <a:pt x="695" y="400"/>
                      </a:lnTo>
                      <a:lnTo>
                        <a:pt x="668" y="375"/>
                      </a:lnTo>
                      <a:lnTo>
                        <a:pt x="624" y="249"/>
                      </a:lnTo>
                      <a:lnTo>
                        <a:pt x="596" y="161"/>
                      </a:lnTo>
                      <a:lnTo>
                        <a:pt x="542" y="82"/>
                      </a:lnTo>
                      <a:lnTo>
                        <a:pt x="514" y="36"/>
                      </a:lnTo>
                      <a:lnTo>
                        <a:pt x="476" y="40"/>
                      </a:lnTo>
                      <a:lnTo>
                        <a:pt x="443" y="40"/>
                      </a:lnTo>
                      <a:lnTo>
                        <a:pt x="400" y="40"/>
                      </a:lnTo>
                      <a:lnTo>
                        <a:pt x="352" y="32"/>
                      </a:lnTo>
                      <a:lnTo>
                        <a:pt x="308" y="32"/>
                      </a:lnTo>
                      <a:lnTo>
                        <a:pt x="274" y="15"/>
                      </a:lnTo>
                      <a:lnTo>
                        <a:pt x="223" y="3"/>
                      </a:lnTo>
                      <a:lnTo>
                        <a:pt x="152" y="0"/>
                      </a:lnTo>
                      <a:lnTo>
                        <a:pt x="55" y="9"/>
                      </a:lnTo>
                      <a:lnTo>
                        <a:pt x="0" y="13"/>
                      </a:lnTo>
                      <a:close/>
                    </a:path>
                  </a:pathLst>
                </a:custGeom>
                <a:solidFill>
                  <a:srgbClr val="4080FF"/>
                </a:solidFill>
                <a:ln w="9525">
                  <a:solidFill>
                    <a:srgbClr val="000000"/>
                  </a:solidFill>
                  <a:prstDash val="solid"/>
                  <a:round/>
                  <a:headEnd/>
                  <a:tailEnd/>
                </a:ln>
              </p:spPr>
              <p:txBody>
                <a:bodyPr/>
                <a:lstStyle/>
                <a:p>
                  <a:endParaRPr lang="en-ZA"/>
                </a:p>
              </p:txBody>
            </p:sp>
          </p:grpSp>
          <p:sp>
            <p:nvSpPr>
              <p:cNvPr id="25616" name="Freeform 44"/>
              <p:cNvSpPr>
                <a:spLocks/>
              </p:cNvSpPr>
              <p:nvPr/>
            </p:nvSpPr>
            <p:spPr bwMode="auto">
              <a:xfrm>
                <a:off x="3756" y="1381"/>
                <a:ext cx="748" cy="1204"/>
              </a:xfrm>
              <a:custGeom>
                <a:avLst/>
                <a:gdLst>
                  <a:gd name="T0" fmla="*/ 384 w 748"/>
                  <a:gd name="T1" fmla="*/ 844 h 1204"/>
                  <a:gd name="T2" fmla="*/ 432 w 748"/>
                  <a:gd name="T3" fmla="*/ 694 h 1204"/>
                  <a:gd name="T4" fmla="*/ 466 w 748"/>
                  <a:gd name="T5" fmla="*/ 515 h 1204"/>
                  <a:gd name="T6" fmla="*/ 458 w 748"/>
                  <a:gd name="T7" fmla="*/ 398 h 1204"/>
                  <a:gd name="T8" fmla="*/ 512 w 748"/>
                  <a:gd name="T9" fmla="*/ 372 h 1204"/>
                  <a:gd name="T10" fmla="*/ 542 w 748"/>
                  <a:gd name="T11" fmla="*/ 313 h 1204"/>
                  <a:gd name="T12" fmla="*/ 550 w 748"/>
                  <a:gd name="T13" fmla="*/ 271 h 1204"/>
                  <a:gd name="T14" fmla="*/ 573 w 748"/>
                  <a:gd name="T15" fmla="*/ 288 h 1204"/>
                  <a:gd name="T16" fmla="*/ 613 w 748"/>
                  <a:gd name="T17" fmla="*/ 290 h 1204"/>
                  <a:gd name="T18" fmla="*/ 588 w 748"/>
                  <a:gd name="T19" fmla="*/ 318 h 1204"/>
                  <a:gd name="T20" fmla="*/ 614 w 748"/>
                  <a:gd name="T21" fmla="*/ 335 h 1204"/>
                  <a:gd name="T22" fmla="*/ 649 w 748"/>
                  <a:gd name="T23" fmla="*/ 301 h 1204"/>
                  <a:gd name="T24" fmla="*/ 626 w 748"/>
                  <a:gd name="T25" fmla="*/ 244 h 1204"/>
                  <a:gd name="T26" fmla="*/ 645 w 748"/>
                  <a:gd name="T27" fmla="*/ 231 h 1204"/>
                  <a:gd name="T28" fmla="*/ 700 w 748"/>
                  <a:gd name="T29" fmla="*/ 280 h 1204"/>
                  <a:gd name="T30" fmla="*/ 719 w 748"/>
                  <a:gd name="T31" fmla="*/ 250 h 1204"/>
                  <a:gd name="T32" fmla="*/ 683 w 748"/>
                  <a:gd name="T33" fmla="*/ 198 h 1204"/>
                  <a:gd name="T34" fmla="*/ 578 w 748"/>
                  <a:gd name="T35" fmla="*/ 155 h 1204"/>
                  <a:gd name="T36" fmla="*/ 675 w 748"/>
                  <a:gd name="T37" fmla="*/ 174 h 1204"/>
                  <a:gd name="T38" fmla="*/ 734 w 748"/>
                  <a:gd name="T39" fmla="*/ 208 h 1204"/>
                  <a:gd name="T40" fmla="*/ 744 w 748"/>
                  <a:gd name="T41" fmla="*/ 172 h 1204"/>
                  <a:gd name="T42" fmla="*/ 693 w 748"/>
                  <a:gd name="T43" fmla="*/ 126 h 1204"/>
                  <a:gd name="T44" fmla="*/ 601 w 748"/>
                  <a:gd name="T45" fmla="*/ 97 h 1204"/>
                  <a:gd name="T46" fmla="*/ 580 w 748"/>
                  <a:gd name="T47" fmla="*/ 90 h 1204"/>
                  <a:gd name="T48" fmla="*/ 653 w 748"/>
                  <a:gd name="T49" fmla="*/ 90 h 1204"/>
                  <a:gd name="T50" fmla="*/ 700 w 748"/>
                  <a:gd name="T51" fmla="*/ 124 h 1204"/>
                  <a:gd name="T52" fmla="*/ 734 w 748"/>
                  <a:gd name="T53" fmla="*/ 111 h 1204"/>
                  <a:gd name="T54" fmla="*/ 715 w 748"/>
                  <a:gd name="T55" fmla="*/ 75 h 1204"/>
                  <a:gd name="T56" fmla="*/ 626 w 748"/>
                  <a:gd name="T57" fmla="*/ 29 h 1204"/>
                  <a:gd name="T58" fmla="*/ 502 w 748"/>
                  <a:gd name="T59" fmla="*/ 44 h 1204"/>
                  <a:gd name="T60" fmla="*/ 416 w 748"/>
                  <a:gd name="T61" fmla="*/ 90 h 1204"/>
                  <a:gd name="T62" fmla="*/ 365 w 748"/>
                  <a:gd name="T63" fmla="*/ 10 h 1204"/>
                  <a:gd name="T64" fmla="*/ 298 w 748"/>
                  <a:gd name="T65" fmla="*/ 4 h 1204"/>
                  <a:gd name="T66" fmla="*/ 308 w 748"/>
                  <a:gd name="T67" fmla="*/ 48 h 1204"/>
                  <a:gd name="T68" fmla="*/ 329 w 748"/>
                  <a:gd name="T69" fmla="*/ 101 h 1204"/>
                  <a:gd name="T70" fmla="*/ 329 w 748"/>
                  <a:gd name="T71" fmla="*/ 177 h 1204"/>
                  <a:gd name="T72" fmla="*/ 304 w 748"/>
                  <a:gd name="T73" fmla="*/ 229 h 1204"/>
                  <a:gd name="T74" fmla="*/ 297 w 748"/>
                  <a:gd name="T75" fmla="*/ 296 h 1204"/>
                  <a:gd name="T76" fmla="*/ 314 w 748"/>
                  <a:gd name="T77" fmla="*/ 366 h 1204"/>
                  <a:gd name="T78" fmla="*/ 277 w 748"/>
                  <a:gd name="T79" fmla="*/ 505 h 1204"/>
                  <a:gd name="T80" fmla="*/ 238 w 748"/>
                  <a:gd name="T81" fmla="*/ 617 h 1204"/>
                  <a:gd name="T82" fmla="*/ 192 w 748"/>
                  <a:gd name="T83" fmla="*/ 692 h 1204"/>
                  <a:gd name="T84" fmla="*/ 106 w 748"/>
                  <a:gd name="T85" fmla="*/ 760 h 1204"/>
                  <a:gd name="T86" fmla="*/ 28 w 748"/>
                  <a:gd name="T87" fmla="*/ 892 h 1204"/>
                  <a:gd name="T88" fmla="*/ 1 w 748"/>
                  <a:gd name="T89" fmla="*/ 983 h 1204"/>
                  <a:gd name="T90" fmla="*/ 0 w 748"/>
                  <a:gd name="T91" fmla="*/ 1059 h 1204"/>
                  <a:gd name="T92" fmla="*/ 15 w 748"/>
                  <a:gd name="T93" fmla="*/ 1147 h 1204"/>
                  <a:gd name="T94" fmla="*/ 59 w 748"/>
                  <a:gd name="T95" fmla="*/ 1189 h 1204"/>
                  <a:gd name="T96" fmla="*/ 125 w 748"/>
                  <a:gd name="T97" fmla="*/ 1204 h 1204"/>
                  <a:gd name="T98" fmla="*/ 188 w 748"/>
                  <a:gd name="T99" fmla="*/ 1164 h 1204"/>
                  <a:gd name="T100" fmla="*/ 217 w 748"/>
                  <a:gd name="T101" fmla="*/ 1073 h 1204"/>
                  <a:gd name="T102" fmla="*/ 289 w 748"/>
                  <a:gd name="T103" fmla="*/ 981 h 120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748"/>
                  <a:gd name="T157" fmla="*/ 0 h 1204"/>
                  <a:gd name="T158" fmla="*/ 748 w 748"/>
                  <a:gd name="T159" fmla="*/ 1204 h 120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748" h="1204">
                    <a:moveTo>
                      <a:pt x="329" y="928"/>
                    </a:moveTo>
                    <a:lnTo>
                      <a:pt x="384" y="844"/>
                    </a:lnTo>
                    <a:lnTo>
                      <a:pt x="405" y="787"/>
                    </a:lnTo>
                    <a:lnTo>
                      <a:pt x="432" y="694"/>
                    </a:lnTo>
                    <a:lnTo>
                      <a:pt x="451" y="608"/>
                    </a:lnTo>
                    <a:lnTo>
                      <a:pt x="466" y="515"/>
                    </a:lnTo>
                    <a:lnTo>
                      <a:pt x="464" y="454"/>
                    </a:lnTo>
                    <a:lnTo>
                      <a:pt x="458" y="398"/>
                    </a:lnTo>
                    <a:lnTo>
                      <a:pt x="487" y="387"/>
                    </a:lnTo>
                    <a:lnTo>
                      <a:pt x="512" y="372"/>
                    </a:lnTo>
                    <a:lnTo>
                      <a:pt x="529" y="345"/>
                    </a:lnTo>
                    <a:lnTo>
                      <a:pt x="542" y="313"/>
                    </a:lnTo>
                    <a:lnTo>
                      <a:pt x="548" y="288"/>
                    </a:lnTo>
                    <a:lnTo>
                      <a:pt x="550" y="271"/>
                    </a:lnTo>
                    <a:lnTo>
                      <a:pt x="561" y="282"/>
                    </a:lnTo>
                    <a:lnTo>
                      <a:pt x="573" y="288"/>
                    </a:lnTo>
                    <a:lnTo>
                      <a:pt x="592" y="294"/>
                    </a:lnTo>
                    <a:lnTo>
                      <a:pt x="613" y="290"/>
                    </a:lnTo>
                    <a:lnTo>
                      <a:pt x="592" y="301"/>
                    </a:lnTo>
                    <a:lnTo>
                      <a:pt x="588" y="318"/>
                    </a:lnTo>
                    <a:lnTo>
                      <a:pt x="597" y="332"/>
                    </a:lnTo>
                    <a:lnTo>
                      <a:pt x="614" y="335"/>
                    </a:lnTo>
                    <a:lnTo>
                      <a:pt x="637" y="324"/>
                    </a:lnTo>
                    <a:lnTo>
                      <a:pt x="649" y="301"/>
                    </a:lnTo>
                    <a:lnTo>
                      <a:pt x="641" y="269"/>
                    </a:lnTo>
                    <a:lnTo>
                      <a:pt x="626" y="244"/>
                    </a:lnTo>
                    <a:lnTo>
                      <a:pt x="569" y="208"/>
                    </a:lnTo>
                    <a:lnTo>
                      <a:pt x="645" y="231"/>
                    </a:lnTo>
                    <a:lnTo>
                      <a:pt x="683" y="275"/>
                    </a:lnTo>
                    <a:lnTo>
                      <a:pt x="700" y="280"/>
                    </a:lnTo>
                    <a:lnTo>
                      <a:pt x="713" y="271"/>
                    </a:lnTo>
                    <a:lnTo>
                      <a:pt x="719" y="250"/>
                    </a:lnTo>
                    <a:lnTo>
                      <a:pt x="710" y="229"/>
                    </a:lnTo>
                    <a:lnTo>
                      <a:pt x="683" y="198"/>
                    </a:lnTo>
                    <a:lnTo>
                      <a:pt x="637" y="172"/>
                    </a:lnTo>
                    <a:lnTo>
                      <a:pt x="578" y="155"/>
                    </a:lnTo>
                    <a:lnTo>
                      <a:pt x="632" y="153"/>
                    </a:lnTo>
                    <a:lnTo>
                      <a:pt x="675" y="174"/>
                    </a:lnTo>
                    <a:lnTo>
                      <a:pt x="719" y="208"/>
                    </a:lnTo>
                    <a:lnTo>
                      <a:pt x="734" y="208"/>
                    </a:lnTo>
                    <a:lnTo>
                      <a:pt x="748" y="195"/>
                    </a:lnTo>
                    <a:lnTo>
                      <a:pt x="744" y="172"/>
                    </a:lnTo>
                    <a:lnTo>
                      <a:pt x="721" y="145"/>
                    </a:lnTo>
                    <a:lnTo>
                      <a:pt x="693" y="126"/>
                    </a:lnTo>
                    <a:lnTo>
                      <a:pt x="641" y="101"/>
                    </a:lnTo>
                    <a:lnTo>
                      <a:pt x="601" y="97"/>
                    </a:lnTo>
                    <a:lnTo>
                      <a:pt x="550" y="111"/>
                    </a:lnTo>
                    <a:lnTo>
                      <a:pt x="580" y="90"/>
                    </a:lnTo>
                    <a:lnTo>
                      <a:pt x="614" y="88"/>
                    </a:lnTo>
                    <a:lnTo>
                      <a:pt x="653" y="90"/>
                    </a:lnTo>
                    <a:lnTo>
                      <a:pt x="668" y="107"/>
                    </a:lnTo>
                    <a:lnTo>
                      <a:pt x="700" y="124"/>
                    </a:lnTo>
                    <a:lnTo>
                      <a:pt x="727" y="124"/>
                    </a:lnTo>
                    <a:lnTo>
                      <a:pt x="734" y="111"/>
                    </a:lnTo>
                    <a:lnTo>
                      <a:pt x="733" y="92"/>
                    </a:lnTo>
                    <a:lnTo>
                      <a:pt x="715" y="75"/>
                    </a:lnTo>
                    <a:lnTo>
                      <a:pt x="672" y="44"/>
                    </a:lnTo>
                    <a:lnTo>
                      <a:pt x="626" y="29"/>
                    </a:lnTo>
                    <a:lnTo>
                      <a:pt x="563" y="31"/>
                    </a:lnTo>
                    <a:lnTo>
                      <a:pt x="502" y="44"/>
                    </a:lnTo>
                    <a:lnTo>
                      <a:pt x="458" y="67"/>
                    </a:lnTo>
                    <a:lnTo>
                      <a:pt x="416" y="90"/>
                    </a:lnTo>
                    <a:lnTo>
                      <a:pt x="392" y="52"/>
                    </a:lnTo>
                    <a:lnTo>
                      <a:pt x="365" y="10"/>
                    </a:lnTo>
                    <a:lnTo>
                      <a:pt x="333" y="0"/>
                    </a:lnTo>
                    <a:lnTo>
                      <a:pt x="298" y="4"/>
                    </a:lnTo>
                    <a:lnTo>
                      <a:pt x="283" y="23"/>
                    </a:lnTo>
                    <a:lnTo>
                      <a:pt x="308" y="48"/>
                    </a:lnTo>
                    <a:lnTo>
                      <a:pt x="323" y="75"/>
                    </a:lnTo>
                    <a:lnTo>
                      <a:pt x="329" y="101"/>
                    </a:lnTo>
                    <a:lnTo>
                      <a:pt x="337" y="147"/>
                    </a:lnTo>
                    <a:lnTo>
                      <a:pt x="329" y="177"/>
                    </a:lnTo>
                    <a:lnTo>
                      <a:pt x="319" y="206"/>
                    </a:lnTo>
                    <a:lnTo>
                      <a:pt x="304" y="229"/>
                    </a:lnTo>
                    <a:lnTo>
                      <a:pt x="297" y="256"/>
                    </a:lnTo>
                    <a:lnTo>
                      <a:pt x="297" y="296"/>
                    </a:lnTo>
                    <a:lnTo>
                      <a:pt x="304" y="335"/>
                    </a:lnTo>
                    <a:lnTo>
                      <a:pt x="314" y="366"/>
                    </a:lnTo>
                    <a:lnTo>
                      <a:pt x="298" y="433"/>
                    </a:lnTo>
                    <a:lnTo>
                      <a:pt x="277" y="505"/>
                    </a:lnTo>
                    <a:lnTo>
                      <a:pt x="257" y="562"/>
                    </a:lnTo>
                    <a:lnTo>
                      <a:pt x="238" y="617"/>
                    </a:lnTo>
                    <a:lnTo>
                      <a:pt x="217" y="654"/>
                    </a:lnTo>
                    <a:lnTo>
                      <a:pt x="192" y="692"/>
                    </a:lnTo>
                    <a:lnTo>
                      <a:pt x="156" y="724"/>
                    </a:lnTo>
                    <a:lnTo>
                      <a:pt x="106" y="760"/>
                    </a:lnTo>
                    <a:lnTo>
                      <a:pt x="66" y="817"/>
                    </a:lnTo>
                    <a:lnTo>
                      <a:pt x="28" y="892"/>
                    </a:lnTo>
                    <a:lnTo>
                      <a:pt x="13" y="945"/>
                    </a:lnTo>
                    <a:lnTo>
                      <a:pt x="1" y="983"/>
                    </a:lnTo>
                    <a:lnTo>
                      <a:pt x="1" y="1019"/>
                    </a:lnTo>
                    <a:lnTo>
                      <a:pt x="0" y="1059"/>
                    </a:lnTo>
                    <a:lnTo>
                      <a:pt x="1" y="1105"/>
                    </a:lnTo>
                    <a:lnTo>
                      <a:pt x="15" y="1147"/>
                    </a:lnTo>
                    <a:lnTo>
                      <a:pt x="38" y="1174"/>
                    </a:lnTo>
                    <a:lnTo>
                      <a:pt x="59" y="1189"/>
                    </a:lnTo>
                    <a:lnTo>
                      <a:pt x="83" y="1200"/>
                    </a:lnTo>
                    <a:lnTo>
                      <a:pt x="125" y="1204"/>
                    </a:lnTo>
                    <a:lnTo>
                      <a:pt x="159" y="1194"/>
                    </a:lnTo>
                    <a:lnTo>
                      <a:pt x="188" y="1164"/>
                    </a:lnTo>
                    <a:lnTo>
                      <a:pt x="209" y="1122"/>
                    </a:lnTo>
                    <a:lnTo>
                      <a:pt x="217" y="1073"/>
                    </a:lnTo>
                    <a:lnTo>
                      <a:pt x="249" y="1025"/>
                    </a:lnTo>
                    <a:lnTo>
                      <a:pt x="289" y="981"/>
                    </a:lnTo>
                    <a:lnTo>
                      <a:pt x="329" y="928"/>
                    </a:lnTo>
                    <a:close/>
                  </a:path>
                </a:pathLst>
              </a:custGeom>
              <a:solidFill>
                <a:srgbClr val="E0A080"/>
              </a:solidFill>
              <a:ln w="9525">
                <a:solidFill>
                  <a:srgbClr val="000000"/>
                </a:solidFill>
                <a:prstDash val="solid"/>
                <a:round/>
                <a:headEnd/>
                <a:tailEnd/>
              </a:ln>
            </p:spPr>
            <p:txBody>
              <a:bodyPr/>
              <a:lstStyle/>
              <a:p>
                <a:endParaRPr lang="en-ZA"/>
              </a:p>
            </p:txBody>
          </p:sp>
        </p:grpSp>
        <p:grpSp>
          <p:nvGrpSpPr>
            <p:cNvPr id="25612" name="Group 45"/>
            <p:cNvGrpSpPr>
              <a:grpSpLocks/>
            </p:cNvGrpSpPr>
            <p:nvPr/>
          </p:nvGrpSpPr>
          <p:grpSpPr bwMode="auto">
            <a:xfrm>
              <a:off x="4746" y="1149"/>
              <a:ext cx="160" cy="173"/>
              <a:chOff x="4746" y="1149"/>
              <a:chExt cx="160" cy="173"/>
            </a:xfrm>
          </p:grpSpPr>
          <p:sp>
            <p:nvSpPr>
              <p:cNvPr id="25613" name="Freeform 46"/>
              <p:cNvSpPr>
                <a:spLocks/>
              </p:cNvSpPr>
              <p:nvPr/>
            </p:nvSpPr>
            <p:spPr bwMode="auto">
              <a:xfrm>
                <a:off x="4759" y="1149"/>
                <a:ext cx="147" cy="173"/>
              </a:xfrm>
              <a:custGeom>
                <a:avLst/>
                <a:gdLst>
                  <a:gd name="T0" fmla="*/ 0 w 147"/>
                  <a:gd name="T1" fmla="*/ 152 h 173"/>
                  <a:gd name="T2" fmla="*/ 34 w 147"/>
                  <a:gd name="T3" fmla="*/ 173 h 173"/>
                  <a:gd name="T4" fmla="*/ 78 w 147"/>
                  <a:gd name="T5" fmla="*/ 164 h 173"/>
                  <a:gd name="T6" fmla="*/ 126 w 147"/>
                  <a:gd name="T7" fmla="*/ 114 h 173"/>
                  <a:gd name="T8" fmla="*/ 147 w 147"/>
                  <a:gd name="T9" fmla="*/ 63 h 173"/>
                  <a:gd name="T10" fmla="*/ 135 w 147"/>
                  <a:gd name="T11" fmla="*/ 17 h 173"/>
                  <a:gd name="T12" fmla="*/ 95 w 147"/>
                  <a:gd name="T13" fmla="*/ 0 h 173"/>
                  <a:gd name="T14" fmla="*/ 59 w 147"/>
                  <a:gd name="T15" fmla="*/ 15 h 173"/>
                  <a:gd name="T16" fmla="*/ 32 w 147"/>
                  <a:gd name="T17" fmla="*/ 34 h 173"/>
                  <a:gd name="T18" fmla="*/ 0 w 147"/>
                  <a:gd name="T19" fmla="*/ 152 h 1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7"/>
                  <a:gd name="T31" fmla="*/ 0 h 173"/>
                  <a:gd name="T32" fmla="*/ 147 w 147"/>
                  <a:gd name="T33" fmla="*/ 173 h 17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7" h="173">
                    <a:moveTo>
                      <a:pt x="0" y="152"/>
                    </a:moveTo>
                    <a:lnTo>
                      <a:pt x="34" y="173"/>
                    </a:lnTo>
                    <a:lnTo>
                      <a:pt x="78" y="164"/>
                    </a:lnTo>
                    <a:lnTo>
                      <a:pt x="126" y="114"/>
                    </a:lnTo>
                    <a:lnTo>
                      <a:pt x="147" y="63"/>
                    </a:lnTo>
                    <a:lnTo>
                      <a:pt x="135" y="17"/>
                    </a:lnTo>
                    <a:lnTo>
                      <a:pt x="95" y="0"/>
                    </a:lnTo>
                    <a:lnTo>
                      <a:pt x="59" y="15"/>
                    </a:lnTo>
                    <a:lnTo>
                      <a:pt x="32" y="34"/>
                    </a:lnTo>
                    <a:lnTo>
                      <a:pt x="0" y="152"/>
                    </a:lnTo>
                    <a:close/>
                  </a:path>
                </a:pathLst>
              </a:custGeom>
              <a:solidFill>
                <a:srgbClr val="E0A080"/>
              </a:solidFill>
              <a:ln w="9525">
                <a:solidFill>
                  <a:srgbClr val="000000"/>
                </a:solidFill>
                <a:prstDash val="solid"/>
                <a:round/>
                <a:headEnd/>
                <a:tailEnd/>
              </a:ln>
            </p:spPr>
            <p:txBody>
              <a:bodyPr/>
              <a:lstStyle/>
              <a:p>
                <a:endParaRPr lang="en-ZA"/>
              </a:p>
            </p:txBody>
          </p:sp>
          <p:sp>
            <p:nvSpPr>
              <p:cNvPr id="25614" name="Freeform 47"/>
              <p:cNvSpPr>
                <a:spLocks/>
              </p:cNvSpPr>
              <p:nvPr/>
            </p:nvSpPr>
            <p:spPr bwMode="auto">
              <a:xfrm>
                <a:off x="4746" y="1153"/>
                <a:ext cx="152" cy="167"/>
              </a:xfrm>
              <a:custGeom>
                <a:avLst/>
                <a:gdLst>
                  <a:gd name="T0" fmla="*/ 0 w 152"/>
                  <a:gd name="T1" fmla="*/ 144 h 167"/>
                  <a:gd name="T2" fmla="*/ 36 w 152"/>
                  <a:gd name="T3" fmla="*/ 167 h 167"/>
                  <a:gd name="T4" fmla="*/ 81 w 152"/>
                  <a:gd name="T5" fmla="*/ 158 h 167"/>
                  <a:gd name="T6" fmla="*/ 131 w 152"/>
                  <a:gd name="T7" fmla="*/ 110 h 167"/>
                  <a:gd name="T8" fmla="*/ 152 w 152"/>
                  <a:gd name="T9" fmla="*/ 61 h 167"/>
                  <a:gd name="T10" fmla="*/ 140 w 152"/>
                  <a:gd name="T11" fmla="*/ 17 h 167"/>
                  <a:gd name="T12" fmla="*/ 99 w 152"/>
                  <a:gd name="T13" fmla="*/ 0 h 167"/>
                  <a:gd name="T14" fmla="*/ 60 w 152"/>
                  <a:gd name="T15" fmla="*/ 13 h 167"/>
                  <a:gd name="T16" fmla="*/ 34 w 152"/>
                  <a:gd name="T17" fmla="*/ 32 h 167"/>
                  <a:gd name="T18" fmla="*/ 0 w 152"/>
                  <a:gd name="T19" fmla="*/ 144 h 1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2"/>
                  <a:gd name="T31" fmla="*/ 0 h 167"/>
                  <a:gd name="T32" fmla="*/ 152 w 152"/>
                  <a:gd name="T33" fmla="*/ 167 h 16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2" h="167">
                    <a:moveTo>
                      <a:pt x="0" y="144"/>
                    </a:moveTo>
                    <a:lnTo>
                      <a:pt x="36" y="167"/>
                    </a:lnTo>
                    <a:lnTo>
                      <a:pt x="81" y="158"/>
                    </a:lnTo>
                    <a:lnTo>
                      <a:pt x="131" y="110"/>
                    </a:lnTo>
                    <a:lnTo>
                      <a:pt x="152" y="61"/>
                    </a:lnTo>
                    <a:lnTo>
                      <a:pt x="140" y="17"/>
                    </a:lnTo>
                    <a:lnTo>
                      <a:pt x="99" y="0"/>
                    </a:lnTo>
                    <a:lnTo>
                      <a:pt x="60" y="13"/>
                    </a:lnTo>
                    <a:lnTo>
                      <a:pt x="34" y="32"/>
                    </a:lnTo>
                    <a:lnTo>
                      <a:pt x="0" y="144"/>
                    </a:lnTo>
                    <a:close/>
                  </a:path>
                </a:pathLst>
              </a:custGeom>
              <a:solidFill>
                <a:srgbClr val="E0A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grpSp>
    </p:spTree>
    <p:extLst>
      <p:ext uri="{BB962C8B-B14F-4D97-AF65-F5344CB8AC3E}">
        <p14:creationId xmlns:p14="http://schemas.microsoft.com/office/powerpoint/2010/main" val="3967551429"/>
      </p:ext>
    </p:extLst>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685800" y="152400"/>
            <a:ext cx="7772400" cy="1143000"/>
          </a:xfrm>
        </p:spPr>
        <p:txBody>
          <a:bodyPr/>
          <a:lstStyle/>
          <a:p>
            <a:r>
              <a:rPr lang="da-DK" altLang="en-US" sz="3600"/>
              <a:t>Criticisms of the Balanced Scorecard</a:t>
            </a:r>
          </a:p>
        </p:txBody>
      </p:sp>
      <p:sp>
        <p:nvSpPr>
          <p:cNvPr id="26627" name="Pladsholder til indhold 2"/>
          <p:cNvSpPr>
            <a:spLocks noGrp="1"/>
          </p:cNvSpPr>
          <p:nvPr>
            <p:ph idx="1"/>
          </p:nvPr>
        </p:nvSpPr>
        <p:spPr>
          <a:xfrm>
            <a:off x="685800" y="1143000"/>
            <a:ext cx="7772400" cy="4953000"/>
          </a:xfrm>
        </p:spPr>
        <p:txBody>
          <a:bodyPr/>
          <a:lstStyle/>
          <a:p>
            <a:r>
              <a:rPr lang="da-DK" altLang="en-US" sz="2800"/>
              <a:t>The cause-and-effect relationship between non-financial and financial indicators is questionable: does improved customer satisfaction always yield good financial results?</a:t>
            </a:r>
          </a:p>
          <a:p>
            <a:r>
              <a:rPr lang="da-DK" altLang="en-US" sz="2800"/>
              <a:t>The scorecard does not have an explicit way of monitoring competitor actions and does not propose a specific remuneration system. </a:t>
            </a:r>
          </a:p>
          <a:p>
            <a:r>
              <a:rPr lang="da-DK" altLang="en-US" sz="2800"/>
              <a:t>More?</a:t>
            </a:r>
          </a:p>
        </p:txBody>
      </p:sp>
    </p:spTree>
    <p:extLst>
      <p:ext uri="{BB962C8B-B14F-4D97-AF65-F5344CB8AC3E}">
        <p14:creationId xmlns:p14="http://schemas.microsoft.com/office/powerpoint/2010/main" val="64484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28600"/>
            <a:ext cx="8458200" cy="533400"/>
          </a:xfrm>
        </p:spPr>
        <p:txBody>
          <a:bodyPr/>
          <a:lstStyle/>
          <a:p>
            <a:r>
              <a:rPr lang="en-GB" altLang="zh-CN" sz="3600">
                <a:ea typeface="SimSun" panose="02010600030101010101" pitchFamily="2" charset="-122"/>
              </a:rPr>
              <a:t>Strategic Management Accounting (SMA)</a:t>
            </a:r>
          </a:p>
        </p:txBody>
      </p:sp>
      <p:sp>
        <p:nvSpPr>
          <p:cNvPr id="3075" name="Rectangle 3"/>
          <p:cNvSpPr>
            <a:spLocks noGrp="1" noChangeArrowheads="1"/>
          </p:cNvSpPr>
          <p:nvPr>
            <p:ph type="body" idx="1"/>
          </p:nvPr>
        </p:nvSpPr>
        <p:spPr>
          <a:xfrm>
            <a:off x="381000" y="1143000"/>
            <a:ext cx="8610600" cy="5334000"/>
          </a:xfrm>
        </p:spPr>
        <p:txBody>
          <a:bodyPr/>
          <a:lstStyle/>
          <a:p>
            <a:pPr>
              <a:lnSpc>
                <a:spcPct val="80000"/>
              </a:lnSpc>
            </a:pPr>
            <a:r>
              <a:rPr lang="en-GB" altLang="zh-CN" sz="2800">
                <a:ea typeface="SimSun" panose="02010600030101010101" pitchFamily="2" charset="-122"/>
              </a:rPr>
              <a:t>SMA is ‘The provision of information to support strategic decisions in organisations’.</a:t>
            </a:r>
          </a:p>
          <a:p>
            <a:pPr>
              <a:lnSpc>
                <a:spcPct val="80000"/>
              </a:lnSpc>
              <a:buFontTx/>
              <a:buNone/>
            </a:pPr>
            <a:r>
              <a:rPr lang="en-GB" altLang="zh-CN" sz="2800">
                <a:ea typeface="SimSun" panose="02010600030101010101" pitchFamily="2" charset="-122"/>
              </a:rPr>
              <a:t> </a:t>
            </a:r>
          </a:p>
          <a:p>
            <a:pPr>
              <a:lnSpc>
                <a:spcPct val="80000"/>
              </a:lnSpc>
            </a:pPr>
            <a:r>
              <a:rPr lang="en-GB" altLang="zh-CN" sz="2800">
                <a:ea typeface="SimSun" panose="02010600030101010101" pitchFamily="2" charset="-122"/>
              </a:rPr>
              <a:t>SMA moves away from the  traditional, </a:t>
            </a:r>
            <a:r>
              <a:rPr lang="en-GB" altLang="zh-CN" sz="2800" i="1">
                <a:ea typeface="SimSun" panose="02010600030101010101" pitchFamily="2" charset="-122"/>
              </a:rPr>
              <a:t>internal</a:t>
            </a:r>
            <a:r>
              <a:rPr lang="en-GB" altLang="zh-CN" sz="2800">
                <a:ea typeface="SimSun" panose="02010600030101010101" pitchFamily="2" charset="-122"/>
              </a:rPr>
              <a:t> focus of management accounting to include external information about </a:t>
            </a:r>
            <a:r>
              <a:rPr lang="en-GB" altLang="zh-CN" sz="2800" i="1">
                <a:ea typeface="SimSun" panose="02010600030101010101" pitchFamily="2" charset="-122"/>
              </a:rPr>
              <a:t>competitors</a:t>
            </a:r>
            <a:r>
              <a:rPr lang="en-GB" altLang="zh-CN" sz="2800">
                <a:ea typeface="SimSun" panose="02010600030101010101" pitchFamily="2" charset="-122"/>
              </a:rPr>
              <a:t>.</a:t>
            </a:r>
          </a:p>
          <a:p>
            <a:pPr>
              <a:lnSpc>
                <a:spcPct val="40000"/>
              </a:lnSpc>
              <a:spcBef>
                <a:spcPct val="0"/>
              </a:spcBef>
            </a:pPr>
            <a:endParaRPr lang="en-GB" altLang="zh-CN" sz="2800">
              <a:ea typeface="SimSun" panose="02010600030101010101" pitchFamily="2" charset="-122"/>
            </a:endParaRPr>
          </a:p>
          <a:p>
            <a:pPr>
              <a:lnSpc>
                <a:spcPct val="80000"/>
              </a:lnSpc>
            </a:pPr>
            <a:r>
              <a:rPr lang="en-GB" altLang="zh-CN" sz="2800">
                <a:ea typeface="SimSun" panose="02010600030101010101" pitchFamily="2" charset="-122"/>
              </a:rPr>
              <a:t>SMA can help to inform strategies to gain competitive advantage through exploiting linkages in the </a:t>
            </a:r>
            <a:r>
              <a:rPr lang="en-GB" altLang="zh-CN" sz="2800" i="1">
                <a:ea typeface="SimSun" panose="02010600030101010101" pitchFamily="2" charset="-122"/>
              </a:rPr>
              <a:t>value chain</a:t>
            </a:r>
            <a:r>
              <a:rPr lang="en-GB" altLang="zh-CN" sz="2800">
                <a:ea typeface="SimSun" panose="02010600030101010101" pitchFamily="2" charset="-122"/>
              </a:rPr>
              <a:t>.</a:t>
            </a:r>
          </a:p>
          <a:p>
            <a:pPr>
              <a:lnSpc>
                <a:spcPct val="40000"/>
              </a:lnSpc>
              <a:spcBef>
                <a:spcPct val="0"/>
              </a:spcBef>
            </a:pPr>
            <a:endParaRPr lang="en-GB" altLang="zh-CN" sz="2800">
              <a:ea typeface="SimSun" panose="02010600030101010101" pitchFamily="2" charset="-122"/>
            </a:endParaRPr>
          </a:p>
          <a:p>
            <a:pPr>
              <a:lnSpc>
                <a:spcPct val="80000"/>
              </a:lnSpc>
            </a:pPr>
            <a:r>
              <a:rPr lang="en-GB" altLang="zh-CN" sz="2800">
                <a:ea typeface="SimSun" panose="02010600030101010101" pitchFamily="2" charset="-122"/>
              </a:rPr>
              <a:t>In a strategic role, MA helps to </a:t>
            </a:r>
            <a:r>
              <a:rPr lang="en-GB" altLang="zh-CN" sz="2800" i="1">
                <a:ea typeface="SimSun" panose="02010600030101010101" pitchFamily="2" charset="-122"/>
              </a:rPr>
              <a:t>formulate</a:t>
            </a:r>
            <a:r>
              <a:rPr lang="en-GB" altLang="zh-CN" sz="2800">
                <a:ea typeface="SimSun" panose="02010600030101010101" pitchFamily="2" charset="-122"/>
              </a:rPr>
              <a:t> and </a:t>
            </a:r>
            <a:r>
              <a:rPr lang="en-GB" altLang="zh-CN" sz="2800" i="1">
                <a:ea typeface="SimSun" panose="02010600030101010101" pitchFamily="2" charset="-122"/>
              </a:rPr>
              <a:t>support</a:t>
            </a:r>
            <a:r>
              <a:rPr lang="en-GB" altLang="zh-CN" sz="2800">
                <a:ea typeface="SimSun" panose="02010600030101010101" pitchFamily="2" charset="-122"/>
              </a:rPr>
              <a:t> the overall strategy of an organisation by developing an </a:t>
            </a:r>
            <a:r>
              <a:rPr lang="en-GB" altLang="zh-CN" sz="2800" i="1">
                <a:ea typeface="SimSun" panose="02010600030101010101" pitchFamily="2" charset="-122"/>
              </a:rPr>
              <a:t>appropriate  framework of performance measurement</a:t>
            </a:r>
            <a:r>
              <a:rPr lang="en-GB" altLang="zh-CN" sz="2800">
                <a:ea typeface="SimSun" panose="02010600030101010101" pitchFamily="2" charset="-122"/>
              </a:rPr>
              <a:t>.</a:t>
            </a:r>
          </a:p>
        </p:txBody>
      </p:sp>
    </p:spTree>
    <p:extLst>
      <p:ext uri="{BB962C8B-B14F-4D97-AF65-F5344CB8AC3E}">
        <p14:creationId xmlns:p14="http://schemas.microsoft.com/office/powerpoint/2010/main" val="1628547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590800" y="228600"/>
            <a:ext cx="3200400" cy="609600"/>
          </a:xfrm>
        </p:spPr>
        <p:txBody>
          <a:bodyPr/>
          <a:lstStyle/>
          <a:p>
            <a:r>
              <a:rPr lang="en-GB" altLang="zh-CN" sz="4000">
                <a:ea typeface="SimSun" panose="02010600030101010101" pitchFamily="2" charset="-122"/>
              </a:rPr>
              <a:t>Summary</a:t>
            </a:r>
          </a:p>
        </p:txBody>
      </p:sp>
      <p:sp>
        <p:nvSpPr>
          <p:cNvPr id="27651" name="Rectangle 3"/>
          <p:cNvSpPr>
            <a:spLocks noGrp="1" noChangeArrowheads="1"/>
          </p:cNvSpPr>
          <p:nvPr>
            <p:ph type="body" idx="1"/>
          </p:nvPr>
        </p:nvSpPr>
        <p:spPr>
          <a:xfrm>
            <a:off x="304800" y="914400"/>
            <a:ext cx="8610600" cy="5638800"/>
          </a:xfrm>
        </p:spPr>
        <p:txBody>
          <a:bodyPr/>
          <a:lstStyle/>
          <a:p>
            <a:pPr>
              <a:lnSpc>
                <a:spcPct val="80000"/>
              </a:lnSpc>
            </a:pPr>
            <a:r>
              <a:rPr lang="en-GB" altLang="zh-CN" sz="2400">
                <a:ea typeface="SimSun" panose="02010600030101010101" pitchFamily="2" charset="-122"/>
              </a:rPr>
              <a:t>Strategic management accounting has evolved from the collection of competitor information to attempts to match management accounting systems with an organisation’s strategic position.</a:t>
            </a:r>
          </a:p>
          <a:p>
            <a:pPr>
              <a:lnSpc>
                <a:spcPct val="50000"/>
              </a:lnSpc>
            </a:pPr>
            <a:endParaRPr lang="en-GB" altLang="zh-CN" sz="2400">
              <a:ea typeface="SimSun" panose="02010600030101010101" pitchFamily="2" charset="-122"/>
            </a:endParaRPr>
          </a:p>
          <a:p>
            <a:pPr>
              <a:lnSpc>
                <a:spcPct val="80000"/>
              </a:lnSpc>
            </a:pPr>
            <a:r>
              <a:rPr lang="en-GB" altLang="zh-CN" sz="2400">
                <a:ea typeface="SimSun" panose="02010600030101010101" pitchFamily="2" charset="-122"/>
              </a:rPr>
              <a:t>Cost and financial data alone cannot capture all the characteristics of competitive choice.</a:t>
            </a:r>
          </a:p>
          <a:p>
            <a:pPr>
              <a:lnSpc>
                <a:spcPct val="50000"/>
              </a:lnSpc>
              <a:spcBef>
                <a:spcPct val="0"/>
              </a:spcBef>
            </a:pPr>
            <a:endParaRPr lang="en-GB" altLang="zh-CN" sz="2400">
              <a:ea typeface="SimSun" panose="02010600030101010101" pitchFamily="2" charset="-122"/>
            </a:endParaRPr>
          </a:p>
          <a:p>
            <a:pPr>
              <a:lnSpc>
                <a:spcPct val="80000"/>
              </a:lnSpc>
            </a:pPr>
            <a:r>
              <a:rPr lang="en-GB" altLang="zh-CN" sz="2400">
                <a:ea typeface="SimSun" panose="02010600030101010101" pitchFamily="2" charset="-122"/>
              </a:rPr>
              <a:t>The balanced scorecard is a relatively new approach to managing organisations and consists of an integrated system of performance measures.</a:t>
            </a:r>
          </a:p>
          <a:p>
            <a:pPr>
              <a:lnSpc>
                <a:spcPct val="80000"/>
              </a:lnSpc>
            </a:pPr>
            <a:endParaRPr lang="en-GB" altLang="zh-CN" sz="2400">
              <a:ea typeface="SimSun" panose="02010600030101010101" pitchFamily="2" charset="-122"/>
            </a:endParaRPr>
          </a:p>
          <a:p>
            <a:pPr>
              <a:lnSpc>
                <a:spcPct val="80000"/>
              </a:lnSpc>
            </a:pPr>
            <a:r>
              <a:rPr lang="en-GB" altLang="zh-CN" sz="2400">
                <a:ea typeface="SimSun" panose="02010600030101010101" pitchFamily="2" charset="-122"/>
              </a:rPr>
              <a:t>The balanced scorecard provides a management accounting system that supports an organisation’s strategy with financial and non-financial performance indicators. </a:t>
            </a:r>
          </a:p>
          <a:p>
            <a:pPr>
              <a:lnSpc>
                <a:spcPct val="50000"/>
              </a:lnSpc>
              <a:spcBef>
                <a:spcPct val="0"/>
              </a:spcBef>
            </a:pPr>
            <a:endParaRPr lang="en-GB" altLang="zh-CN" sz="2400">
              <a:ea typeface="SimSun" panose="02010600030101010101" pitchFamily="2" charset="-122"/>
            </a:endParaRPr>
          </a:p>
          <a:p>
            <a:pPr>
              <a:lnSpc>
                <a:spcPct val="80000"/>
              </a:lnSpc>
            </a:pPr>
            <a:r>
              <a:rPr lang="en-GB" altLang="zh-CN" sz="2400">
                <a:ea typeface="SimSun" panose="02010600030101010101" pitchFamily="2" charset="-122"/>
              </a:rPr>
              <a:t>Different companies will have different balanced scorecards because they have different strategies.</a:t>
            </a:r>
          </a:p>
        </p:txBody>
      </p:sp>
    </p:spTree>
    <p:extLst>
      <p:ext uri="{BB962C8B-B14F-4D97-AF65-F5344CB8AC3E}">
        <p14:creationId xmlns:p14="http://schemas.microsoft.com/office/powerpoint/2010/main" val="1663201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611188" y="1720850"/>
            <a:ext cx="8137525"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ZA" altLang="en-US" sz="2400" b="1" dirty="0">
                <a:solidFill>
                  <a:schemeClr val="bg1"/>
                </a:solidFill>
              </a:rPr>
              <a:t>A balanced scorecard consists of an integrated set of performance measures that are derived from the company’s strategy and that support the company’s strategy throughout the organisation.</a:t>
            </a:r>
          </a:p>
          <a:p>
            <a:r>
              <a:rPr lang="en-ZA" altLang="en-US" sz="2400" b="1" dirty="0">
                <a:solidFill>
                  <a:schemeClr val="bg1"/>
                </a:solidFill>
              </a:rPr>
              <a:t> </a:t>
            </a:r>
          </a:p>
          <a:p>
            <a:r>
              <a:rPr lang="en-ZA" altLang="en-US" sz="2400" b="1" dirty="0">
                <a:solidFill>
                  <a:schemeClr val="bg1"/>
                </a:solidFill>
              </a:rPr>
              <a:t>Because strategies and operating environments are different, each company’s balanced scorecard will be different.</a:t>
            </a:r>
          </a:p>
        </p:txBody>
      </p:sp>
      <p:sp>
        <p:nvSpPr>
          <p:cNvPr id="11267" name="TextBox 2"/>
          <p:cNvSpPr txBox="1">
            <a:spLocks noChangeArrowheads="1"/>
          </p:cNvSpPr>
          <p:nvPr/>
        </p:nvSpPr>
        <p:spPr bwMode="auto">
          <a:xfrm>
            <a:off x="508000" y="312738"/>
            <a:ext cx="54324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ZA" altLang="en-US" sz="2800" b="1">
                <a:solidFill>
                  <a:schemeClr val="bg1"/>
                </a:solidFill>
              </a:rPr>
              <a:t>THE BALANCED SCORECARD</a:t>
            </a:r>
          </a:p>
        </p:txBody>
      </p:sp>
    </p:spTree>
    <p:extLst>
      <p:ext uri="{BB962C8B-B14F-4D97-AF65-F5344CB8AC3E}">
        <p14:creationId xmlns:p14="http://schemas.microsoft.com/office/powerpoint/2010/main" val="24240863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p:cNvSpPr>
            <a:spLocks noChangeArrowheads="1"/>
          </p:cNvSpPr>
          <p:nvPr/>
        </p:nvSpPr>
        <p:spPr bwMode="auto">
          <a:xfrm>
            <a:off x="539750" y="1268760"/>
            <a:ext cx="8135938" cy="415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ZA" altLang="en-US" sz="2400" b="1" dirty="0">
                <a:solidFill>
                  <a:schemeClr val="bg1"/>
                </a:solidFill>
              </a:rPr>
              <a:t>Having a variety of different performance measures helps guard against potential problems from over reliance on one performance measure.  However, there should not be so many performance measures that focus is lost.</a:t>
            </a:r>
          </a:p>
          <a:p>
            <a:r>
              <a:rPr lang="en-ZA" altLang="en-US" sz="2400" b="1" dirty="0">
                <a:solidFill>
                  <a:schemeClr val="bg1"/>
                </a:solidFill>
              </a:rPr>
              <a:t> </a:t>
            </a:r>
          </a:p>
          <a:p>
            <a:r>
              <a:rPr lang="en-ZA" altLang="en-US" sz="2400" b="1" dirty="0">
                <a:solidFill>
                  <a:schemeClr val="bg1"/>
                </a:solidFill>
              </a:rPr>
              <a:t>The emphasis is on continuous improvement rather than on meeting some pre-set target or standard.</a:t>
            </a:r>
          </a:p>
          <a:p>
            <a:r>
              <a:rPr lang="en-ZA" altLang="en-US" sz="2400" b="1" dirty="0">
                <a:solidFill>
                  <a:schemeClr val="bg1"/>
                </a:solidFill>
              </a:rPr>
              <a:t> </a:t>
            </a:r>
          </a:p>
          <a:p>
            <a:r>
              <a:rPr lang="en-ZA" altLang="en-US" sz="2400" b="1" dirty="0">
                <a:solidFill>
                  <a:schemeClr val="bg1"/>
                </a:solidFill>
              </a:rPr>
              <a:t>The measures that appear on an individual’s scorecard should be controllable by that individual.</a:t>
            </a:r>
          </a:p>
        </p:txBody>
      </p:sp>
      <p:sp>
        <p:nvSpPr>
          <p:cNvPr id="12291" name="TextBox 2"/>
          <p:cNvSpPr txBox="1">
            <a:spLocks noChangeArrowheads="1"/>
          </p:cNvSpPr>
          <p:nvPr/>
        </p:nvSpPr>
        <p:spPr bwMode="auto">
          <a:xfrm>
            <a:off x="508000" y="312738"/>
            <a:ext cx="54324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ZA" altLang="en-US" sz="2800" b="1">
                <a:solidFill>
                  <a:schemeClr val="bg1"/>
                </a:solidFill>
              </a:rPr>
              <a:t>THE BALANCED SCORECARD</a:t>
            </a:r>
          </a:p>
        </p:txBody>
      </p:sp>
    </p:spTree>
    <p:extLst>
      <p:ext uri="{BB962C8B-B14F-4D97-AF65-F5344CB8AC3E}">
        <p14:creationId xmlns:p14="http://schemas.microsoft.com/office/powerpoint/2010/main" val="1177434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836613"/>
            <a:ext cx="9144000" cy="6021387"/>
          </a:xfrm>
          <a:prstGeom prst="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p>
        </p:txBody>
      </p:sp>
      <p:sp>
        <p:nvSpPr>
          <p:cNvPr id="13315" name="TextBox 2"/>
          <p:cNvSpPr txBox="1">
            <a:spLocks noChangeArrowheads="1"/>
          </p:cNvSpPr>
          <p:nvPr/>
        </p:nvSpPr>
        <p:spPr bwMode="auto">
          <a:xfrm>
            <a:off x="508000" y="188913"/>
            <a:ext cx="54324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ZA" altLang="en-US" sz="2800" b="1">
                <a:solidFill>
                  <a:schemeClr val="bg1"/>
                </a:solidFill>
              </a:rPr>
              <a:t>THE BALANCED SCORECARD</a:t>
            </a:r>
          </a:p>
        </p:txBody>
      </p:sp>
      <p:graphicFrame>
        <p:nvGraphicFramePr>
          <p:cNvPr id="4" name="Table 3"/>
          <p:cNvGraphicFramePr>
            <a:graphicFrameLocks noGrp="1"/>
          </p:cNvGraphicFramePr>
          <p:nvPr/>
        </p:nvGraphicFramePr>
        <p:xfrm>
          <a:off x="611188" y="1117600"/>
          <a:ext cx="8137525" cy="5424487"/>
        </p:xfrm>
        <a:graphic>
          <a:graphicData uri="http://schemas.openxmlformats.org/drawingml/2006/table">
            <a:tbl>
              <a:tblPr>
                <a:tableStyleId>{5C22544A-7EE6-4342-B048-85BDC9FD1C3A}</a:tableStyleId>
              </a:tblPr>
              <a:tblGrid>
                <a:gridCol w="6033746">
                  <a:extLst>
                    <a:ext uri="{9D8B030D-6E8A-4147-A177-3AD203B41FA5}">
                      <a16:colId xmlns:a16="http://schemas.microsoft.com/office/drawing/2014/main" val="20000"/>
                    </a:ext>
                  </a:extLst>
                </a:gridCol>
                <a:gridCol w="2103779">
                  <a:extLst>
                    <a:ext uri="{9D8B030D-6E8A-4147-A177-3AD203B41FA5}">
                      <a16:colId xmlns:a16="http://schemas.microsoft.com/office/drawing/2014/main" val="20001"/>
                    </a:ext>
                  </a:extLst>
                </a:gridCol>
              </a:tblGrid>
              <a:tr h="548682">
                <a:tc gridSpan="2">
                  <a:txBody>
                    <a:bodyPr/>
                    <a:lstStyle/>
                    <a:p>
                      <a:pPr algn="ctr">
                        <a:lnSpc>
                          <a:spcPct val="150000"/>
                        </a:lnSpc>
                        <a:spcBef>
                          <a:spcPts val="600"/>
                        </a:spcBef>
                        <a:spcAft>
                          <a:spcPts val="0"/>
                        </a:spcAft>
                      </a:pPr>
                      <a:r>
                        <a:rPr lang="en-ZA" sz="2400" b="1" dirty="0">
                          <a:effectLst/>
                          <a:latin typeface="Arial" pitchFamily="34" charset="0"/>
                          <a:cs typeface="Arial" pitchFamily="34" charset="0"/>
                        </a:rPr>
                        <a:t>Customer Perspective</a:t>
                      </a:r>
                    </a:p>
                  </a:txBody>
                  <a:tcPr marL="49275" marR="49275"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hMerge="1">
                  <a:txBody>
                    <a:bodyPr/>
                    <a:lstStyle/>
                    <a:p>
                      <a:endParaRPr lang="en-ZA"/>
                    </a:p>
                  </a:txBody>
                  <a:tcPr/>
                </a:tc>
                <a:extLst>
                  <a:ext uri="{0D108BD9-81ED-4DB2-BD59-A6C34878D82A}">
                    <a16:rowId xmlns:a16="http://schemas.microsoft.com/office/drawing/2014/main" val="10000"/>
                  </a:ext>
                </a:extLst>
              </a:tr>
              <a:tr h="935283">
                <a:tc>
                  <a:txBody>
                    <a:bodyPr/>
                    <a:lstStyle/>
                    <a:p>
                      <a:pPr algn="ctr">
                        <a:lnSpc>
                          <a:spcPct val="100000"/>
                        </a:lnSpc>
                        <a:spcAft>
                          <a:spcPts val="0"/>
                        </a:spcAft>
                      </a:pPr>
                      <a:r>
                        <a:rPr lang="en-ZA" sz="2400" b="1" dirty="0">
                          <a:effectLst/>
                          <a:latin typeface="Arial" pitchFamily="34" charset="0"/>
                          <a:cs typeface="Arial" pitchFamily="34" charset="0"/>
                        </a:rPr>
                        <a:t>Performance Measure</a:t>
                      </a:r>
                      <a:endParaRPr lang="en-ZA" sz="2400" b="1" dirty="0">
                        <a:effectLst/>
                        <a:latin typeface="Arial" pitchFamily="34" charset="0"/>
                        <a:ea typeface="Times New Roman"/>
                        <a:cs typeface="Arial" pitchFamily="34" charset="0"/>
                      </a:endParaRPr>
                    </a:p>
                  </a:txBody>
                  <a:tcPr marL="49275" marR="49275" marT="0" marB="0" anchor="ctr">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Aft>
                          <a:spcPts val="0"/>
                        </a:spcAft>
                      </a:pPr>
                      <a:r>
                        <a:rPr lang="en-ZA" sz="2400" b="1" dirty="0">
                          <a:effectLst/>
                          <a:latin typeface="Arial" pitchFamily="34" charset="0"/>
                          <a:cs typeface="Arial" pitchFamily="34" charset="0"/>
                        </a:rPr>
                        <a:t>Desired Change</a:t>
                      </a:r>
                      <a:endParaRPr lang="en-ZA" sz="2400" b="1" dirty="0">
                        <a:effectLst/>
                        <a:latin typeface="Arial" pitchFamily="34" charset="0"/>
                        <a:ea typeface="Times New Roman"/>
                        <a:cs typeface="Arial" pitchFamily="34" charset="0"/>
                      </a:endParaRPr>
                    </a:p>
                  </a:txBody>
                  <a:tcPr marL="49275" marR="49275" marT="0" marB="0" anchor="ctr">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01"/>
                  </a:ext>
                </a:extLst>
              </a:tr>
              <a:tr h="820949">
                <a:tc>
                  <a:txBody>
                    <a:bodyPr/>
                    <a:lstStyle/>
                    <a:p>
                      <a:pPr algn="l">
                        <a:lnSpc>
                          <a:spcPct val="100000"/>
                        </a:lnSpc>
                        <a:spcBef>
                          <a:spcPts val="600"/>
                        </a:spcBef>
                        <a:spcAft>
                          <a:spcPts val="600"/>
                        </a:spcAft>
                      </a:pPr>
                      <a:r>
                        <a:rPr lang="en-ZA" sz="2400" dirty="0">
                          <a:effectLst/>
                          <a:latin typeface="Arial" pitchFamily="34" charset="0"/>
                          <a:cs typeface="Arial" pitchFamily="34" charset="0"/>
                        </a:rPr>
                        <a:t>Customer satisfaction as measured by survey results</a:t>
                      </a:r>
                      <a:endParaRPr lang="en-ZA" sz="2400" dirty="0">
                        <a:effectLst/>
                        <a:latin typeface="Arial" pitchFamily="34" charset="0"/>
                        <a:ea typeface="Times New Roman"/>
                        <a:cs typeface="Arial" pitchFamily="34" charset="0"/>
                      </a:endParaRPr>
                    </a:p>
                  </a:txBody>
                  <a:tcPr marL="49275" marR="49275"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Bef>
                          <a:spcPts val="600"/>
                        </a:spcBef>
                        <a:spcAft>
                          <a:spcPts val="600"/>
                        </a:spcAft>
                      </a:pPr>
                      <a:r>
                        <a:rPr lang="en-ZA" sz="2800" dirty="0">
                          <a:effectLst/>
                          <a:latin typeface="Arial" pitchFamily="34" charset="0"/>
                          <a:cs typeface="Arial" pitchFamily="34" charset="0"/>
                        </a:rPr>
                        <a:t>+</a:t>
                      </a:r>
                      <a:endParaRPr lang="en-ZA" sz="2800" dirty="0">
                        <a:effectLst/>
                        <a:latin typeface="Arial" pitchFamily="34" charset="0"/>
                        <a:ea typeface="Times New Roman"/>
                        <a:cs typeface="Arial" pitchFamily="34" charset="0"/>
                      </a:endParaRPr>
                    </a:p>
                  </a:txBody>
                  <a:tcPr marL="49275" marR="49275"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02"/>
                  </a:ext>
                </a:extLst>
              </a:tr>
              <a:tr h="647641">
                <a:tc>
                  <a:txBody>
                    <a:bodyPr/>
                    <a:lstStyle/>
                    <a:p>
                      <a:pPr algn="l">
                        <a:lnSpc>
                          <a:spcPct val="100000"/>
                        </a:lnSpc>
                        <a:spcBef>
                          <a:spcPts val="600"/>
                        </a:spcBef>
                        <a:spcAft>
                          <a:spcPts val="600"/>
                        </a:spcAft>
                      </a:pPr>
                      <a:r>
                        <a:rPr lang="en-ZA" sz="2400" dirty="0">
                          <a:effectLst/>
                          <a:latin typeface="Arial" pitchFamily="34" charset="0"/>
                          <a:cs typeface="Arial" pitchFamily="34" charset="0"/>
                        </a:rPr>
                        <a:t>Number of customer complaints</a:t>
                      </a:r>
                      <a:endParaRPr lang="en-ZA" sz="2400" dirty="0">
                        <a:effectLst/>
                        <a:latin typeface="Arial" pitchFamily="34" charset="0"/>
                        <a:ea typeface="Times New Roman"/>
                        <a:cs typeface="Arial" pitchFamily="34" charset="0"/>
                      </a:endParaRPr>
                    </a:p>
                  </a:txBody>
                  <a:tcPr marL="49275" marR="49275"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Bef>
                          <a:spcPts val="600"/>
                        </a:spcBef>
                        <a:spcAft>
                          <a:spcPts val="600"/>
                        </a:spcAft>
                      </a:pPr>
                      <a:r>
                        <a:rPr lang="en-ZA" sz="2800" dirty="0">
                          <a:effectLst/>
                          <a:latin typeface="Arial" pitchFamily="34" charset="0"/>
                          <a:cs typeface="Arial" pitchFamily="34" charset="0"/>
                        </a:rPr>
                        <a:t>-</a:t>
                      </a:r>
                      <a:endParaRPr lang="en-ZA" sz="2800" dirty="0">
                        <a:effectLst/>
                        <a:latin typeface="Arial" pitchFamily="34" charset="0"/>
                        <a:ea typeface="Times New Roman"/>
                        <a:cs typeface="Arial" pitchFamily="34" charset="0"/>
                      </a:endParaRPr>
                    </a:p>
                  </a:txBody>
                  <a:tcPr marL="49275" marR="49275"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03"/>
                  </a:ext>
                </a:extLst>
              </a:tr>
              <a:tr h="576108">
                <a:tc>
                  <a:txBody>
                    <a:bodyPr/>
                    <a:lstStyle/>
                    <a:p>
                      <a:pPr algn="l">
                        <a:lnSpc>
                          <a:spcPct val="100000"/>
                        </a:lnSpc>
                        <a:spcBef>
                          <a:spcPts val="600"/>
                        </a:spcBef>
                        <a:spcAft>
                          <a:spcPts val="600"/>
                        </a:spcAft>
                      </a:pPr>
                      <a:r>
                        <a:rPr lang="en-ZA" sz="2400" dirty="0">
                          <a:effectLst/>
                          <a:latin typeface="Arial" pitchFamily="34" charset="0"/>
                          <a:cs typeface="Arial" pitchFamily="34" charset="0"/>
                        </a:rPr>
                        <a:t>Market share</a:t>
                      </a:r>
                      <a:endParaRPr lang="en-ZA" sz="2400" dirty="0">
                        <a:effectLst/>
                        <a:latin typeface="Arial" pitchFamily="34" charset="0"/>
                        <a:ea typeface="Times New Roman"/>
                        <a:cs typeface="Arial" pitchFamily="34" charset="0"/>
                      </a:endParaRPr>
                    </a:p>
                  </a:txBody>
                  <a:tcPr marL="49275" marR="49275"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Bef>
                          <a:spcPts val="600"/>
                        </a:spcBef>
                        <a:spcAft>
                          <a:spcPts val="600"/>
                        </a:spcAft>
                      </a:pPr>
                      <a:r>
                        <a:rPr lang="en-ZA" sz="2800" dirty="0">
                          <a:effectLst/>
                          <a:latin typeface="Arial" pitchFamily="34" charset="0"/>
                          <a:cs typeface="Arial" pitchFamily="34" charset="0"/>
                        </a:rPr>
                        <a:t>+</a:t>
                      </a:r>
                      <a:endParaRPr lang="en-ZA" sz="2800" dirty="0">
                        <a:effectLst/>
                        <a:latin typeface="Arial" pitchFamily="34" charset="0"/>
                        <a:ea typeface="Times New Roman"/>
                        <a:cs typeface="Arial" pitchFamily="34" charset="0"/>
                      </a:endParaRPr>
                    </a:p>
                  </a:txBody>
                  <a:tcPr marL="49275" marR="49275"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04"/>
                  </a:ext>
                </a:extLst>
              </a:tr>
              <a:tr h="648122">
                <a:tc>
                  <a:txBody>
                    <a:bodyPr/>
                    <a:lstStyle/>
                    <a:p>
                      <a:pPr algn="l">
                        <a:lnSpc>
                          <a:spcPct val="100000"/>
                        </a:lnSpc>
                        <a:spcBef>
                          <a:spcPts val="600"/>
                        </a:spcBef>
                        <a:spcAft>
                          <a:spcPts val="600"/>
                        </a:spcAft>
                      </a:pPr>
                      <a:r>
                        <a:rPr lang="en-ZA" sz="2400" dirty="0">
                          <a:effectLst/>
                          <a:latin typeface="Arial" pitchFamily="34" charset="0"/>
                          <a:cs typeface="Arial" pitchFamily="34" charset="0"/>
                        </a:rPr>
                        <a:t>Product returns as a percentage of sales</a:t>
                      </a:r>
                      <a:endParaRPr lang="en-ZA" sz="2400" dirty="0">
                        <a:effectLst/>
                        <a:latin typeface="Arial" pitchFamily="34" charset="0"/>
                        <a:ea typeface="Times New Roman"/>
                        <a:cs typeface="Arial" pitchFamily="34" charset="0"/>
                      </a:endParaRPr>
                    </a:p>
                  </a:txBody>
                  <a:tcPr marL="49275" marR="49275"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Bef>
                          <a:spcPts val="600"/>
                        </a:spcBef>
                        <a:spcAft>
                          <a:spcPts val="600"/>
                        </a:spcAft>
                      </a:pPr>
                      <a:r>
                        <a:rPr lang="en-ZA" sz="2800" dirty="0">
                          <a:effectLst/>
                          <a:latin typeface="Arial" pitchFamily="34" charset="0"/>
                          <a:cs typeface="Arial" pitchFamily="34" charset="0"/>
                        </a:rPr>
                        <a:t>-</a:t>
                      </a:r>
                      <a:endParaRPr lang="en-ZA" sz="2800" dirty="0">
                        <a:effectLst/>
                        <a:latin typeface="Arial" pitchFamily="34" charset="0"/>
                        <a:ea typeface="Times New Roman"/>
                        <a:cs typeface="Arial" pitchFamily="34" charset="0"/>
                      </a:endParaRPr>
                    </a:p>
                  </a:txBody>
                  <a:tcPr marL="49275" marR="49275"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05"/>
                  </a:ext>
                </a:extLst>
              </a:tr>
              <a:tr h="820949">
                <a:tc>
                  <a:txBody>
                    <a:bodyPr/>
                    <a:lstStyle/>
                    <a:p>
                      <a:pPr algn="l">
                        <a:lnSpc>
                          <a:spcPct val="100000"/>
                        </a:lnSpc>
                        <a:spcBef>
                          <a:spcPts val="600"/>
                        </a:spcBef>
                        <a:spcAft>
                          <a:spcPts val="600"/>
                        </a:spcAft>
                      </a:pPr>
                      <a:r>
                        <a:rPr lang="en-ZA" sz="2400" dirty="0">
                          <a:effectLst/>
                          <a:latin typeface="Arial" pitchFamily="34" charset="0"/>
                          <a:cs typeface="Arial" pitchFamily="34" charset="0"/>
                        </a:rPr>
                        <a:t>Percentage of customers retained from last period</a:t>
                      </a:r>
                      <a:endParaRPr lang="en-ZA" sz="2400" dirty="0">
                        <a:effectLst/>
                        <a:latin typeface="Arial" pitchFamily="34" charset="0"/>
                        <a:ea typeface="Times New Roman"/>
                        <a:cs typeface="Arial" pitchFamily="34" charset="0"/>
                      </a:endParaRPr>
                    </a:p>
                  </a:txBody>
                  <a:tcPr marL="49275" marR="49275"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Bef>
                          <a:spcPts val="600"/>
                        </a:spcBef>
                        <a:spcAft>
                          <a:spcPts val="600"/>
                        </a:spcAft>
                      </a:pPr>
                      <a:r>
                        <a:rPr lang="en-ZA" sz="2800" dirty="0">
                          <a:effectLst/>
                          <a:latin typeface="Arial" pitchFamily="34" charset="0"/>
                          <a:cs typeface="Arial" pitchFamily="34" charset="0"/>
                        </a:rPr>
                        <a:t>+</a:t>
                      </a:r>
                      <a:endParaRPr lang="en-ZA" sz="2800" dirty="0">
                        <a:effectLst/>
                        <a:latin typeface="Arial" pitchFamily="34" charset="0"/>
                        <a:ea typeface="Times New Roman"/>
                        <a:cs typeface="Arial" pitchFamily="34" charset="0"/>
                      </a:endParaRPr>
                    </a:p>
                  </a:txBody>
                  <a:tcPr marL="49275" marR="49275"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06"/>
                  </a:ext>
                </a:extLst>
              </a:tr>
              <a:tr h="426753">
                <a:tc>
                  <a:txBody>
                    <a:bodyPr/>
                    <a:lstStyle/>
                    <a:p>
                      <a:pPr algn="l">
                        <a:lnSpc>
                          <a:spcPct val="100000"/>
                        </a:lnSpc>
                        <a:spcBef>
                          <a:spcPts val="600"/>
                        </a:spcBef>
                        <a:spcAft>
                          <a:spcPts val="600"/>
                        </a:spcAft>
                      </a:pPr>
                      <a:r>
                        <a:rPr lang="en-ZA" sz="2400">
                          <a:effectLst/>
                          <a:latin typeface="Arial" pitchFamily="34" charset="0"/>
                          <a:cs typeface="Arial" pitchFamily="34" charset="0"/>
                        </a:rPr>
                        <a:t>Number of new customers</a:t>
                      </a:r>
                      <a:endParaRPr lang="en-ZA" sz="2400">
                        <a:effectLst/>
                        <a:latin typeface="Arial" pitchFamily="34" charset="0"/>
                        <a:ea typeface="Times New Roman"/>
                        <a:cs typeface="Arial" pitchFamily="34" charset="0"/>
                      </a:endParaRPr>
                    </a:p>
                  </a:txBody>
                  <a:tcPr marL="49275" marR="49275"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Bef>
                          <a:spcPts val="600"/>
                        </a:spcBef>
                        <a:spcAft>
                          <a:spcPts val="600"/>
                        </a:spcAft>
                      </a:pPr>
                      <a:r>
                        <a:rPr lang="en-ZA" sz="2800" dirty="0">
                          <a:effectLst/>
                          <a:latin typeface="Arial" pitchFamily="34" charset="0"/>
                          <a:cs typeface="Arial" pitchFamily="34" charset="0"/>
                        </a:rPr>
                        <a:t>+</a:t>
                      </a:r>
                      <a:endParaRPr lang="en-ZA" sz="2800" dirty="0">
                        <a:effectLst/>
                        <a:latin typeface="Arial" pitchFamily="34" charset="0"/>
                        <a:ea typeface="Times New Roman"/>
                        <a:cs typeface="Arial" pitchFamily="34" charset="0"/>
                      </a:endParaRPr>
                    </a:p>
                  </a:txBody>
                  <a:tcPr marL="49275" marR="49275"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4757779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836613"/>
            <a:ext cx="9144000" cy="6021387"/>
          </a:xfrm>
          <a:prstGeom prst="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p>
        </p:txBody>
      </p:sp>
      <p:graphicFrame>
        <p:nvGraphicFramePr>
          <p:cNvPr id="2" name="Table 1"/>
          <p:cNvGraphicFramePr>
            <a:graphicFrameLocks noGrp="1"/>
          </p:cNvGraphicFramePr>
          <p:nvPr/>
        </p:nvGraphicFramePr>
        <p:xfrm>
          <a:off x="611188" y="896938"/>
          <a:ext cx="7705725" cy="5884865"/>
        </p:xfrm>
        <a:graphic>
          <a:graphicData uri="http://schemas.openxmlformats.org/drawingml/2006/table">
            <a:tbl>
              <a:tblPr>
                <a:tableStyleId>{5C22544A-7EE6-4342-B048-85BDC9FD1C3A}</a:tableStyleId>
              </a:tblPr>
              <a:tblGrid>
                <a:gridCol w="6113400">
                  <a:extLst>
                    <a:ext uri="{9D8B030D-6E8A-4147-A177-3AD203B41FA5}">
                      <a16:colId xmlns:a16="http://schemas.microsoft.com/office/drawing/2014/main" val="20000"/>
                    </a:ext>
                  </a:extLst>
                </a:gridCol>
                <a:gridCol w="1592325">
                  <a:extLst>
                    <a:ext uri="{9D8B030D-6E8A-4147-A177-3AD203B41FA5}">
                      <a16:colId xmlns:a16="http://schemas.microsoft.com/office/drawing/2014/main" val="20001"/>
                    </a:ext>
                  </a:extLst>
                </a:gridCol>
              </a:tblGrid>
              <a:tr h="457200">
                <a:tc gridSpan="2">
                  <a:txBody>
                    <a:bodyPr/>
                    <a:lstStyle/>
                    <a:p>
                      <a:pPr algn="ctr">
                        <a:lnSpc>
                          <a:spcPct val="150000"/>
                        </a:lnSpc>
                        <a:spcBef>
                          <a:spcPts val="600"/>
                        </a:spcBef>
                        <a:spcAft>
                          <a:spcPts val="0"/>
                        </a:spcAft>
                      </a:pPr>
                      <a:r>
                        <a:rPr lang="en-ZA" sz="2000" b="1" dirty="0">
                          <a:solidFill>
                            <a:schemeClr val="tx1"/>
                          </a:solidFill>
                          <a:effectLst/>
                          <a:latin typeface="Arial" pitchFamily="34" charset="0"/>
                          <a:cs typeface="Arial" pitchFamily="34" charset="0"/>
                        </a:rPr>
                        <a:t>Internal Business Processes Perspective</a:t>
                      </a:r>
                      <a:endParaRPr lang="en-ZA" sz="2000" b="1" dirty="0">
                        <a:solidFill>
                          <a:schemeClr val="tx1"/>
                        </a:solidFill>
                        <a:effectLst/>
                        <a:latin typeface="Arial" pitchFamily="34" charset="0"/>
                        <a:ea typeface="Times New Roman"/>
                        <a:cs typeface="Arial" pitchFamily="34" charset="0"/>
                      </a:endParaRPr>
                    </a:p>
                  </a:txBody>
                  <a:tcPr marL="47988" marR="47988" marT="0" marB="0" anchor="ctr">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hMerge="1">
                  <a:txBody>
                    <a:bodyPr/>
                    <a:lstStyle/>
                    <a:p>
                      <a:endParaRPr lang="en-ZA"/>
                    </a:p>
                  </a:txBody>
                  <a:tcPr/>
                </a:tc>
                <a:extLst>
                  <a:ext uri="{0D108BD9-81ED-4DB2-BD59-A6C34878D82A}">
                    <a16:rowId xmlns:a16="http://schemas.microsoft.com/office/drawing/2014/main" val="10000"/>
                  </a:ext>
                </a:extLst>
              </a:tr>
              <a:tr h="798215">
                <a:tc>
                  <a:txBody>
                    <a:bodyPr/>
                    <a:lstStyle/>
                    <a:p>
                      <a:pPr algn="ctr">
                        <a:lnSpc>
                          <a:spcPct val="100000"/>
                        </a:lnSpc>
                        <a:spcAft>
                          <a:spcPts val="0"/>
                        </a:spcAft>
                      </a:pPr>
                      <a:r>
                        <a:rPr lang="en-ZA" sz="1800" b="1" dirty="0">
                          <a:solidFill>
                            <a:schemeClr val="tx1"/>
                          </a:solidFill>
                          <a:effectLst/>
                          <a:latin typeface="Arial" pitchFamily="34" charset="0"/>
                          <a:cs typeface="Arial" pitchFamily="34" charset="0"/>
                        </a:rPr>
                        <a:t>Performance Measure</a:t>
                      </a:r>
                      <a:endParaRPr lang="en-ZA" sz="1800" b="1" dirty="0">
                        <a:solidFill>
                          <a:schemeClr val="tx1"/>
                        </a:solidFill>
                        <a:effectLst/>
                        <a:latin typeface="Arial" pitchFamily="34" charset="0"/>
                        <a:ea typeface="Times New Roman"/>
                        <a:cs typeface="Arial" pitchFamily="34" charset="0"/>
                      </a:endParaRPr>
                    </a:p>
                  </a:txBody>
                  <a:tcPr marL="47988" marR="47988" marT="0" marB="0" anchor="ctr">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Aft>
                          <a:spcPts val="0"/>
                        </a:spcAft>
                      </a:pPr>
                      <a:r>
                        <a:rPr lang="en-ZA" sz="1800" b="1" dirty="0">
                          <a:solidFill>
                            <a:schemeClr val="tx1"/>
                          </a:solidFill>
                          <a:effectLst/>
                          <a:latin typeface="Arial" pitchFamily="34" charset="0"/>
                          <a:cs typeface="Arial" pitchFamily="34" charset="0"/>
                        </a:rPr>
                        <a:t>Desired Change</a:t>
                      </a:r>
                      <a:endParaRPr lang="en-ZA" sz="1800" b="1" dirty="0">
                        <a:solidFill>
                          <a:schemeClr val="tx1"/>
                        </a:solidFill>
                        <a:effectLst/>
                        <a:latin typeface="Arial" pitchFamily="34" charset="0"/>
                        <a:ea typeface="Times New Roman"/>
                        <a:cs typeface="Arial" pitchFamily="34" charset="0"/>
                      </a:endParaRPr>
                    </a:p>
                  </a:txBody>
                  <a:tcPr marL="47988" marR="47988" marT="0" marB="0" anchor="ctr">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01"/>
                  </a:ext>
                </a:extLst>
              </a:tr>
              <a:tr h="308630">
                <a:tc>
                  <a:txBody>
                    <a:bodyPr/>
                    <a:lstStyle/>
                    <a:p>
                      <a:pPr>
                        <a:lnSpc>
                          <a:spcPct val="100000"/>
                        </a:lnSpc>
                        <a:spcBef>
                          <a:spcPts val="600"/>
                        </a:spcBef>
                        <a:spcAft>
                          <a:spcPts val="600"/>
                        </a:spcAft>
                      </a:pPr>
                      <a:r>
                        <a:rPr lang="en-ZA" sz="1800" dirty="0">
                          <a:solidFill>
                            <a:schemeClr val="tx1"/>
                          </a:solidFill>
                          <a:effectLst/>
                          <a:latin typeface="Arial" pitchFamily="34" charset="0"/>
                          <a:cs typeface="Arial" pitchFamily="34" charset="0"/>
                        </a:rPr>
                        <a:t>% of sales from new products</a:t>
                      </a:r>
                      <a:endParaRPr lang="en-ZA" sz="1800" b="1" dirty="0">
                        <a:solidFill>
                          <a:schemeClr val="tx1"/>
                        </a:solidFill>
                        <a:effectLst/>
                        <a:latin typeface="Arial" pitchFamily="34" charset="0"/>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Aft>
                          <a:spcPts val="600"/>
                        </a:spcAft>
                      </a:pPr>
                      <a:r>
                        <a:rPr lang="en-ZA" sz="2000" dirty="0">
                          <a:solidFill>
                            <a:schemeClr val="tx1"/>
                          </a:solidFill>
                          <a:effectLst/>
                          <a:latin typeface="Arial" pitchFamily="34" charset="0"/>
                          <a:cs typeface="Arial" pitchFamily="34" charset="0"/>
                        </a:rPr>
                        <a:t>+</a:t>
                      </a:r>
                      <a:endParaRPr lang="en-ZA" sz="2000" dirty="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02"/>
                  </a:ext>
                </a:extLst>
              </a:tr>
              <a:tr h="308630">
                <a:tc>
                  <a:txBody>
                    <a:bodyPr/>
                    <a:lstStyle/>
                    <a:p>
                      <a:pPr algn="l">
                        <a:lnSpc>
                          <a:spcPct val="100000"/>
                        </a:lnSpc>
                        <a:spcBef>
                          <a:spcPts val="600"/>
                        </a:spcBef>
                        <a:spcAft>
                          <a:spcPts val="600"/>
                        </a:spcAft>
                      </a:pPr>
                      <a:r>
                        <a:rPr lang="en-ZA" sz="1800" dirty="0">
                          <a:solidFill>
                            <a:schemeClr val="tx1"/>
                          </a:solidFill>
                          <a:effectLst/>
                          <a:latin typeface="Arial" pitchFamily="34" charset="0"/>
                          <a:cs typeface="Arial" pitchFamily="34" charset="0"/>
                        </a:rPr>
                        <a:t>Time to introduce new products to market</a:t>
                      </a:r>
                      <a:endParaRPr lang="en-ZA" sz="1800" dirty="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Aft>
                          <a:spcPts val="600"/>
                        </a:spcAft>
                      </a:pPr>
                      <a:r>
                        <a:rPr lang="en-ZA" sz="2000" dirty="0">
                          <a:solidFill>
                            <a:schemeClr val="tx1"/>
                          </a:solidFill>
                          <a:effectLst/>
                          <a:latin typeface="Arial" pitchFamily="34" charset="0"/>
                          <a:cs typeface="Arial" pitchFamily="34" charset="0"/>
                        </a:rPr>
                        <a:t>-</a:t>
                      </a:r>
                      <a:endParaRPr lang="en-ZA" sz="2000" dirty="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03"/>
                  </a:ext>
                </a:extLst>
              </a:tr>
              <a:tr h="308630">
                <a:tc>
                  <a:txBody>
                    <a:bodyPr/>
                    <a:lstStyle/>
                    <a:p>
                      <a:pPr algn="l">
                        <a:lnSpc>
                          <a:spcPct val="100000"/>
                        </a:lnSpc>
                        <a:spcBef>
                          <a:spcPts val="600"/>
                        </a:spcBef>
                        <a:spcAft>
                          <a:spcPts val="600"/>
                        </a:spcAft>
                      </a:pPr>
                      <a:r>
                        <a:rPr lang="en-ZA" sz="1800" dirty="0">
                          <a:solidFill>
                            <a:schemeClr val="tx1"/>
                          </a:solidFill>
                          <a:effectLst/>
                          <a:latin typeface="Arial" pitchFamily="34" charset="0"/>
                          <a:cs typeface="Arial" pitchFamily="34" charset="0"/>
                        </a:rPr>
                        <a:t>% of customer calls answered within 20 seconds</a:t>
                      </a:r>
                      <a:endParaRPr lang="en-ZA" sz="1800" dirty="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Aft>
                          <a:spcPts val="600"/>
                        </a:spcAft>
                      </a:pPr>
                      <a:r>
                        <a:rPr lang="en-ZA" sz="2000" dirty="0">
                          <a:solidFill>
                            <a:schemeClr val="tx1"/>
                          </a:solidFill>
                          <a:effectLst/>
                          <a:latin typeface="Arial" pitchFamily="34" charset="0"/>
                          <a:cs typeface="Arial" pitchFamily="34" charset="0"/>
                        </a:rPr>
                        <a:t>+</a:t>
                      </a:r>
                      <a:endParaRPr lang="en-ZA" sz="2000" dirty="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04"/>
                  </a:ext>
                </a:extLst>
              </a:tr>
              <a:tr h="308630">
                <a:tc>
                  <a:txBody>
                    <a:bodyPr/>
                    <a:lstStyle/>
                    <a:p>
                      <a:pPr algn="l">
                        <a:lnSpc>
                          <a:spcPct val="100000"/>
                        </a:lnSpc>
                        <a:spcBef>
                          <a:spcPts val="600"/>
                        </a:spcBef>
                        <a:spcAft>
                          <a:spcPts val="600"/>
                        </a:spcAft>
                      </a:pPr>
                      <a:r>
                        <a:rPr lang="en-ZA" sz="1800" dirty="0">
                          <a:solidFill>
                            <a:schemeClr val="tx1"/>
                          </a:solidFill>
                          <a:effectLst/>
                          <a:latin typeface="Arial" pitchFamily="34" charset="0"/>
                          <a:cs typeface="Arial" pitchFamily="34" charset="0"/>
                        </a:rPr>
                        <a:t>On-time deliveries as a percentage of all deliveries</a:t>
                      </a:r>
                      <a:endParaRPr lang="en-ZA" sz="1800" dirty="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Aft>
                          <a:spcPts val="600"/>
                        </a:spcAft>
                      </a:pPr>
                      <a:r>
                        <a:rPr lang="en-ZA" sz="2000" dirty="0">
                          <a:solidFill>
                            <a:schemeClr val="tx1"/>
                          </a:solidFill>
                          <a:effectLst/>
                          <a:latin typeface="Arial" pitchFamily="34" charset="0"/>
                          <a:cs typeface="Arial" pitchFamily="34" charset="0"/>
                        </a:rPr>
                        <a:t>+</a:t>
                      </a:r>
                      <a:endParaRPr lang="en-ZA" sz="2000" dirty="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05"/>
                  </a:ext>
                </a:extLst>
              </a:tr>
              <a:tr h="308630">
                <a:tc>
                  <a:txBody>
                    <a:bodyPr/>
                    <a:lstStyle/>
                    <a:p>
                      <a:pPr algn="l">
                        <a:lnSpc>
                          <a:spcPct val="100000"/>
                        </a:lnSpc>
                        <a:spcBef>
                          <a:spcPts val="600"/>
                        </a:spcBef>
                        <a:spcAft>
                          <a:spcPts val="600"/>
                        </a:spcAft>
                      </a:pPr>
                      <a:r>
                        <a:rPr lang="en-ZA" sz="1800" dirty="0">
                          <a:solidFill>
                            <a:schemeClr val="tx1"/>
                          </a:solidFill>
                          <a:effectLst/>
                          <a:latin typeface="Arial" pitchFamily="34" charset="0"/>
                          <a:cs typeface="Arial" pitchFamily="34" charset="0"/>
                        </a:rPr>
                        <a:t>Work in process inventory as a percentage of sales</a:t>
                      </a:r>
                      <a:endParaRPr lang="en-ZA" sz="1800" dirty="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Aft>
                          <a:spcPts val="600"/>
                        </a:spcAft>
                      </a:pPr>
                      <a:r>
                        <a:rPr lang="en-ZA" sz="2000" dirty="0">
                          <a:solidFill>
                            <a:schemeClr val="tx1"/>
                          </a:solidFill>
                          <a:effectLst/>
                          <a:latin typeface="Arial" pitchFamily="34" charset="0"/>
                          <a:cs typeface="Arial" pitchFamily="34" charset="0"/>
                        </a:rPr>
                        <a:t>-</a:t>
                      </a:r>
                      <a:endParaRPr lang="en-ZA" sz="2000" dirty="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06"/>
                  </a:ext>
                </a:extLst>
              </a:tr>
              <a:tr h="308630">
                <a:tc>
                  <a:txBody>
                    <a:bodyPr/>
                    <a:lstStyle/>
                    <a:p>
                      <a:pPr algn="l">
                        <a:lnSpc>
                          <a:spcPct val="100000"/>
                        </a:lnSpc>
                        <a:spcBef>
                          <a:spcPts val="600"/>
                        </a:spcBef>
                        <a:spcAft>
                          <a:spcPts val="600"/>
                        </a:spcAft>
                      </a:pPr>
                      <a:r>
                        <a:rPr lang="en-ZA" sz="1800">
                          <a:solidFill>
                            <a:schemeClr val="tx1"/>
                          </a:solidFill>
                          <a:effectLst/>
                          <a:latin typeface="Arial" pitchFamily="34" charset="0"/>
                          <a:cs typeface="Arial" pitchFamily="34" charset="0"/>
                        </a:rPr>
                        <a:t>Unfavourable standard cost variance</a:t>
                      </a:r>
                      <a:endParaRPr lang="en-ZA" sz="180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Aft>
                          <a:spcPts val="600"/>
                        </a:spcAft>
                      </a:pPr>
                      <a:r>
                        <a:rPr lang="en-ZA" sz="2000" dirty="0">
                          <a:solidFill>
                            <a:schemeClr val="tx1"/>
                          </a:solidFill>
                          <a:effectLst/>
                          <a:latin typeface="Arial" pitchFamily="34" charset="0"/>
                          <a:cs typeface="Arial" pitchFamily="34" charset="0"/>
                        </a:rPr>
                        <a:t>-</a:t>
                      </a:r>
                      <a:endParaRPr lang="en-ZA" sz="2000" dirty="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07"/>
                  </a:ext>
                </a:extLst>
              </a:tr>
              <a:tr h="308630">
                <a:tc>
                  <a:txBody>
                    <a:bodyPr/>
                    <a:lstStyle/>
                    <a:p>
                      <a:pPr algn="l">
                        <a:lnSpc>
                          <a:spcPct val="100000"/>
                        </a:lnSpc>
                        <a:spcBef>
                          <a:spcPts val="600"/>
                        </a:spcBef>
                        <a:spcAft>
                          <a:spcPts val="600"/>
                        </a:spcAft>
                      </a:pPr>
                      <a:r>
                        <a:rPr lang="en-ZA" sz="1800">
                          <a:solidFill>
                            <a:schemeClr val="tx1"/>
                          </a:solidFill>
                          <a:effectLst/>
                          <a:latin typeface="Arial" pitchFamily="34" charset="0"/>
                          <a:cs typeface="Arial" pitchFamily="34" charset="0"/>
                        </a:rPr>
                        <a:t>Defect-fee units as a percentage of completed units</a:t>
                      </a:r>
                      <a:endParaRPr lang="en-ZA" sz="180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Aft>
                          <a:spcPts val="600"/>
                        </a:spcAft>
                      </a:pPr>
                      <a:r>
                        <a:rPr lang="en-ZA" sz="2000" dirty="0">
                          <a:solidFill>
                            <a:schemeClr val="tx1"/>
                          </a:solidFill>
                          <a:effectLst/>
                          <a:latin typeface="Arial" pitchFamily="34" charset="0"/>
                          <a:cs typeface="Arial" pitchFamily="34" charset="0"/>
                        </a:rPr>
                        <a:t>+</a:t>
                      </a:r>
                      <a:endParaRPr lang="en-ZA" sz="2000" dirty="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08"/>
                  </a:ext>
                </a:extLst>
              </a:tr>
              <a:tr h="308630">
                <a:tc>
                  <a:txBody>
                    <a:bodyPr/>
                    <a:lstStyle/>
                    <a:p>
                      <a:pPr algn="l">
                        <a:lnSpc>
                          <a:spcPct val="100000"/>
                        </a:lnSpc>
                        <a:spcBef>
                          <a:spcPts val="600"/>
                        </a:spcBef>
                        <a:spcAft>
                          <a:spcPts val="600"/>
                        </a:spcAft>
                      </a:pPr>
                      <a:r>
                        <a:rPr lang="en-ZA" sz="1800">
                          <a:solidFill>
                            <a:schemeClr val="tx1"/>
                          </a:solidFill>
                          <a:effectLst/>
                          <a:latin typeface="Arial" pitchFamily="34" charset="0"/>
                          <a:cs typeface="Arial" pitchFamily="34" charset="0"/>
                        </a:rPr>
                        <a:t>Delivery cycle time</a:t>
                      </a:r>
                      <a:endParaRPr lang="en-ZA" sz="180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Aft>
                          <a:spcPts val="600"/>
                        </a:spcAft>
                      </a:pPr>
                      <a:r>
                        <a:rPr lang="en-ZA" sz="2000" dirty="0">
                          <a:solidFill>
                            <a:schemeClr val="tx1"/>
                          </a:solidFill>
                          <a:effectLst/>
                          <a:latin typeface="Arial" pitchFamily="34" charset="0"/>
                          <a:cs typeface="Arial" pitchFamily="34" charset="0"/>
                        </a:rPr>
                        <a:t>-</a:t>
                      </a:r>
                      <a:endParaRPr lang="en-ZA" sz="2000" dirty="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09"/>
                  </a:ext>
                </a:extLst>
              </a:tr>
              <a:tr h="308630">
                <a:tc>
                  <a:txBody>
                    <a:bodyPr/>
                    <a:lstStyle/>
                    <a:p>
                      <a:pPr algn="l">
                        <a:lnSpc>
                          <a:spcPct val="100000"/>
                        </a:lnSpc>
                        <a:spcBef>
                          <a:spcPts val="600"/>
                        </a:spcBef>
                        <a:spcAft>
                          <a:spcPts val="600"/>
                        </a:spcAft>
                      </a:pPr>
                      <a:r>
                        <a:rPr lang="en-ZA" sz="1800">
                          <a:solidFill>
                            <a:schemeClr val="tx1"/>
                          </a:solidFill>
                          <a:effectLst/>
                          <a:latin typeface="Arial" pitchFamily="34" charset="0"/>
                          <a:cs typeface="Arial" pitchFamily="34" charset="0"/>
                        </a:rPr>
                        <a:t>Throughput time</a:t>
                      </a:r>
                      <a:endParaRPr lang="en-ZA" sz="180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Aft>
                          <a:spcPts val="600"/>
                        </a:spcAft>
                      </a:pPr>
                      <a:r>
                        <a:rPr lang="en-ZA" sz="2000" dirty="0">
                          <a:solidFill>
                            <a:schemeClr val="tx1"/>
                          </a:solidFill>
                          <a:effectLst/>
                          <a:latin typeface="Arial" pitchFamily="34" charset="0"/>
                          <a:cs typeface="Arial" pitchFamily="34" charset="0"/>
                        </a:rPr>
                        <a:t>-</a:t>
                      </a:r>
                      <a:endParaRPr lang="en-ZA" sz="2000" dirty="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10"/>
                  </a:ext>
                </a:extLst>
              </a:tr>
              <a:tr h="308630">
                <a:tc>
                  <a:txBody>
                    <a:bodyPr/>
                    <a:lstStyle/>
                    <a:p>
                      <a:pPr algn="l">
                        <a:lnSpc>
                          <a:spcPct val="100000"/>
                        </a:lnSpc>
                        <a:spcBef>
                          <a:spcPts val="600"/>
                        </a:spcBef>
                        <a:spcAft>
                          <a:spcPts val="600"/>
                        </a:spcAft>
                      </a:pPr>
                      <a:r>
                        <a:rPr lang="en-ZA" sz="1800" dirty="0">
                          <a:solidFill>
                            <a:schemeClr val="tx1"/>
                          </a:solidFill>
                          <a:effectLst/>
                          <a:latin typeface="Arial" pitchFamily="34" charset="0"/>
                          <a:cs typeface="Arial" pitchFamily="34" charset="0"/>
                        </a:rPr>
                        <a:t>Manufacturing cycle efficiency</a:t>
                      </a:r>
                      <a:endParaRPr lang="en-ZA" sz="1800" dirty="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Aft>
                          <a:spcPts val="600"/>
                        </a:spcAft>
                      </a:pPr>
                      <a:r>
                        <a:rPr lang="en-ZA" sz="2000" dirty="0">
                          <a:solidFill>
                            <a:schemeClr val="tx1"/>
                          </a:solidFill>
                          <a:effectLst/>
                          <a:latin typeface="Arial" pitchFamily="34" charset="0"/>
                          <a:cs typeface="Arial" pitchFamily="34" charset="0"/>
                        </a:rPr>
                        <a:t>+</a:t>
                      </a:r>
                      <a:endParaRPr lang="en-ZA" sz="2000" dirty="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11"/>
                  </a:ext>
                </a:extLst>
              </a:tr>
              <a:tr h="308630">
                <a:tc>
                  <a:txBody>
                    <a:bodyPr/>
                    <a:lstStyle/>
                    <a:p>
                      <a:pPr algn="l">
                        <a:lnSpc>
                          <a:spcPct val="100000"/>
                        </a:lnSpc>
                        <a:spcBef>
                          <a:spcPts val="600"/>
                        </a:spcBef>
                        <a:spcAft>
                          <a:spcPts val="600"/>
                        </a:spcAft>
                      </a:pPr>
                      <a:r>
                        <a:rPr lang="en-ZA" sz="1800">
                          <a:solidFill>
                            <a:schemeClr val="tx1"/>
                          </a:solidFill>
                          <a:effectLst/>
                          <a:latin typeface="Arial" pitchFamily="34" charset="0"/>
                          <a:cs typeface="Arial" pitchFamily="34" charset="0"/>
                        </a:rPr>
                        <a:t>Quality costs</a:t>
                      </a:r>
                      <a:endParaRPr lang="en-ZA" sz="180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Aft>
                          <a:spcPts val="600"/>
                        </a:spcAft>
                      </a:pPr>
                      <a:r>
                        <a:rPr lang="en-ZA" sz="2000" dirty="0">
                          <a:solidFill>
                            <a:schemeClr val="tx1"/>
                          </a:solidFill>
                          <a:effectLst/>
                          <a:latin typeface="Arial" pitchFamily="34" charset="0"/>
                          <a:cs typeface="Arial" pitchFamily="34" charset="0"/>
                        </a:rPr>
                        <a:t>-</a:t>
                      </a:r>
                      <a:endParaRPr lang="en-ZA" sz="2000" dirty="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12"/>
                  </a:ext>
                </a:extLst>
              </a:tr>
              <a:tr h="308630">
                <a:tc>
                  <a:txBody>
                    <a:bodyPr/>
                    <a:lstStyle/>
                    <a:p>
                      <a:pPr>
                        <a:lnSpc>
                          <a:spcPct val="100000"/>
                        </a:lnSpc>
                        <a:spcBef>
                          <a:spcPts val="600"/>
                        </a:spcBef>
                        <a:spcAft>
                          <a:spcPts val="600"/>
                        </a:spcAft>
                      </a:pPr>
                      <a:r>
                        <a:rPr lang="en-ZA" sz="1800">
                          <a:solidFill>
                            <a:schemeClr val="tx1"/>
                          </a:solidFill>
                          <a:effectLst/>
                          <a:latin typeface="Arial" pitchFamily="34" charset="0"/>
                          <a:cs typeface="Arial" pitchFamily="34" charset="0"/>
                        </a:rPr>
                        <a:t>Set-up time</a:t>
                      </a:r>
                      <a:endParaRPr lang="en-ZA" sz="1800" b="1">
                        <a:solidFill>
                          <a:schemeClr val="tx1"/>
                        </a:solidFill>
                        <a:effectLst/>
                        <a:latin typeface="Arial" pitchFamily="34" charset="0"/>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Aft>
                          <a:spcPts val="600"/>
                        </a:spcAft>
                      </a:pPr>
                      <a:r>
                        <a:rPr lang="en-ZA" sz="2000" dirty="0">
                          <a:solidFill>
                            <a:schemeClr val="tx1"/>
                          </a:solidFill>
                          <a:effectLst/>
                          <a:latin typeface="Arial" pitchFamily="34" charset="0"/>
                          <a:cs typeface="Arial" pitchFamily="34" charset="0"/>
                        </a:rPr>
                        <a:t>-</a:t>
                      </a:r>
                      <a:endParaRPr lang="en-ZA" sz="2000" dirty="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13"/>
                  </a:ext>
                </a:extLst>
              </a:tr>
              <a:tr h="308630">
                <a:tc>
                  <a:txBody>
                    <a:bodyPr/>
                    <a:lstStyle/>
                    <a:p>
                      <a:pPr algn="l">
                        <a:lnSpc>
                          <a:spcPct val="100000"/>
                        </a:lnSpc>
                        <a:spcBef>
                          <a:spcPts val="600"/>
                        </a:spcBef>
                        <a:spcAft>
                          <a:spcPts val="600"/>
                        </a:spcAft>
                      </a:pPr>
                      <a:r>
                        <a:rPr lang="en-ZA" sz="1800">
                          <a:solidFill>
                            <a:schemeClr val="tx1"/>
                          </a:solidFill>
                          <a:effectLst/>
                          <a:latin typeface="Arial" pitchFamily="34" charset="0"/>
                          <a:cs typeface="Arial" pitchFamily="34" charset="0"/>
                        </a:rPr>
                        <a:t>Time from call by customer to repair of product</a:t>
                      </a:r>
                      <a:endParaRPr lang="en-ZA" sz="180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Aft>
                          <a:spcPts val="600"/>
                        </a:spcAft>
                      </a:pPr>
                      <a:r>
                        <a:rPr lang="en-ZA" sz="2000" dirty="0">
                          <a:solidFill>
                            <a:schemeClr val="tx1"/>
                          </a:solidFill>
                          <a:effectLst/>
                          <a:latin typeface="Arial" pitchFamily="34" charset="0"/>
                          <a:cs typeface="Arial" pitchFamily="34" charset="0"/>
                        </a:rPr>
                        <a:t>-</a:t>
                      </a:r>
                      <a:endParaRPr lang="en-ZA" sz="2000" dirty="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14"/>
                  </a:ext>
                </a:extLst>
              </a:tr>
              <a:tr h="308630">
                <a:tc>
                  <a:txBody>
                    <a:bodyPr/>
                    <a:lstStyle/>
                    <a:p>
                      <a:pPr algn="l">
                        <a:lnSpc>
                          <a:spcPct val="100000"/>
                        </a:lnSpc>
                        <a:spcBef>
                          <a:spcPts val="600"/>
                        </a:spcBef>
                        <a:spcAft>
                          <a:spcPts val="600"/>
                        </a:spcAft>
                      </a:pPr>
                      <a:r>
                        <a:rPr lang="en-ZA" sz="1800">
                          <a:solidFill>
                            <a:schemeClr val="tx1"/>
                          </a:solidFill>
                          <a:effectLst/>
                          <a:latin typeface="Arial" pitchFamily="34" charset="0"/>
                          <a:cs typeface="Arial" pitchFamily="34" charset="0"/>
                        </a:rPr>
                        <a:t>% of customer complaints settled on 1</a:t>
                      </a:r>
                      <a:r>
                        <a:rPr lang="en-ZA" sz="1800" baseline="30000">
                          <a:solidFill>
                            <a:schemeClr val="tx1"/>
                          </a:solidFill>
                          <a:effectLst/>
                          <a:latin typeface="Arial" pitchFamily="34" charset="0"/>
                          <a:cs typeface="Arial" pitchFamily="34" charset="0"/>
                        </a:rPr>
                        <a:t>st</a:t>
                      </a:r>
                      <a:r>
                        <a:rPr lang="en-ZA" sz="1800">
                          <a:solidFill>
                            <a:schemeClr val="tx1"/>
                          </a:solidFill>
                          <a:effectLst/>
                          <a:latin typeface="Arial" pitchFamily="34" charset="0"/>
                          <a:cs typeface="Arial" pitchFamily="34" charset="0"/>
                        </a:rPr>
                        <a:t> contact</a:t>
                      </a:r>
                      <a:endParaRPr lang="en-ZA" sz="180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Aft>
                          <a:spcPts val="600"/>
                        </a:spcAft>
                      </a:pPr>
                      <a:r>
                        <a:rPr lang="en-ZA" sz="2000" dirty="0">
                          <a:solidFill>
                            <a:schemeClr val="tx1"/>
                          </a:solidFill>
                          <a:effectLst/>
                          <a:latin typeface="Arial" pitchFamily="34" charset="0"/>
                          <a:cs typeface="Arial" pitchFamily="34" charset="0"/>
                        </a:rPr>
                        <a:t>+</a:t>
                      </a:r>
                      <a:endParaRPr lang="en-ZA" sz="2000" dirty="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15"/>
                  </a:ext>
                </a:extLst>
              </a:tr>
              <a:tr h="308630">
                <a:tc>
                  <a:txBody>
                    <a:bodyPr/>
                    <a:lstStyle/>
                    <a:p>
                      <a:pPr algn="l">
                        <a:lnSpc>
                          <a:spcPct val="100000"/>
                        </a:lnSpc>
                        <a:spcBef>
                          <a:spcPts val="600"/>
                        </a:spcBef>
                        <a:spcAft>
                          <a:spcPts val="600"/>
                        </a:spcAft>
                      </a:pPr>
                      <a:r>
                        <a:rPr lang="en-ZA" sz="1800">
                          <a:solidFill>
                            <a:schemeClr val="tx1"/>
                          </a:solidFill>
                          <a:effectLst/>
                          <a:latin typeface="Arial" pitchFamily="34" charset="0"/>
                          <a:cs typeface="Arial" pitchFamily="34" charset="0"/>
                        </a:rPr>
                        <a:t>Time to settle a customer claim</a:t>
                      </a:r>
                      <a:endParaRPr lang="en-ZA" sz="180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Aft>
                          <a:spcPts val="600"/>
                        </a:spcAft>
                      </a:pPr>
                      <a:r>
                        <a:rPr lang="en-ZA" sz="2000" dirty="0">
                          <a:solidFill>
                            <a:schemeClr val="tx1"/>
                          </a:solidFill>
                          <a:effectLst/>
                          <a:latin typeface="Arial" pitchFamily="34" charset="0"/>
                          <a:cs typeface="Arial" pitchFamily="34" charset="0"/>
                        </a:rPr>
                        <a:t>-</a:t>
                      </a:r>
                      <a:endParaRPr lang="en-ZA" sz="2000" dirty="0">
                        <a:solidFill>
                          <a:schemeClr val="tx1"/>
                        </a:solidFill>
                        <a:effectLst/>
                        <a:latin typeface="Arial" pitchFamily="34" charset="0"/>
                        <a:ea typeface="Times New Roman"/>
                        <a:cs typeface="Arial" pitchFamily="34" charset="0"/>
                      </a:endParaRPr>
                    </a:p>
                  </a:txBody>
                  <a:tcPr marL="47988" marR="47988"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16"/>
                  </a:ext>
                </a:extLst>
              </a:tr>
            </a:tbl>
          </a:graphicData>
        </a:graphic>
      </p:graphicFrame>
      <p:sp>
        <p:nvSpPr>
          <p:cNvPr id="14394" name="Rectangle 1"/>
          <p:cNvSpPr>
            <a:spLocks noChangeArrowheads="1"/>
          </p:cNvSpPr>
          <p:nvPr/>
        </p:nvSpPr>
        <p:spPr bwMode="auto">
          <a:xfrm>
            <a:off x="2447925" y="10429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endParaRPr lang="en-US" altLang="en-US"/>
          </a:p>
        </p:txBody>
      </p:sp>
      <p:sp>
        <p:nvSpPr>
          <p:cNvPr id="14395" name="TextBox 4"/>
          <p:cNvSpPr txBox="1">
            <a:spLocks noChangeArrowheads="1"/>
          </p:cNvSpPr>
          <p:nvPr/>
        </p:nvSpPr>
        <p:spPr bwMode="auto">
          <a:xfrm>
            <a:off x="508000" y="188913"/>
            <a:ext cx="54324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ZA" altLang="en-US" sz="2800" b="1">
                <a:solidFill>
                  <a:schemeClr val="bg1"/>
                </a:solidFill>
              </a:rPr>
              <a:t>THE BALANCED SCORECARD</a:t>
            </a:r>
          </a:p>
        </p:txBody>
      </p:sp>
    </p:spTree>
    <p:extLst>
      <p:ext uri="{BB962C8B-B14F-4D97-AF65-F5344CB8AC3E}">
        <p14:creationId xmlns:p14="http://schemas.microsoft.com/office/powerpoint/2010/main" val="33033393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p:cNvSpPr txBox="1">
            <a:spLocks noChangeArrowheads="1"/>
          </p:cNvSpPr>
          <p:nvPr/>
        </p:nvSpPr>
        <p:spPr bwMode="auto">
          <a:xfrm>
            <a:off x="508000" y="188913"/>
            <a:ext cx="54324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ZA" altLang="en-US" sz="2800" b="1">
                <a:solidFill>
                  <a:schemeClr val="bg1"/>
                </a:solidFill>
              </a:rPr>
              <a:t>THE BALANCED SCORECARD</a:t>
            </a:r>
          </a:p>
        </p:txBody>
      </p:sp>
      <p:sp>
        <p:nvSpPr>
          <p:cNvPr id="3" name="Rectangle 2"/>
          <p:cNvSpPr/>
          <p:nvPr/>
        </p:nvSpPr>
        <p:spPr>
          <a:xfrm>
            <a:off x="0" y="836613"/>
            <a:ext cx="9144000" cy="6021387"/>
          </a:xfrm>
          <a:prstGeom prst="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p>
        </p:txBody>
      </p:sp>
      <p:graphicFrame>
        <p:nvGraphicFramePr>
          <p:cNvPr id="4" name="Table 3"/>
          <p:cNvGraphicFramePr>
            <a:graphicFrameLocks noGrp="1"/>
          </p:cNvGraphicFramePr>
          <p:nvPr/>
        </p:nvGraphicFramePr>
        <p:xfrm>
          <a:off x="827088" y="1844675"/>
          <a:ext cx="7273925" cy="3706815"/>
        </p:xfrm>
        <a:graphic>
          <a:graphicData uri="http://schemas.openxmlformats.org/drawingml/2006/table">
            <a:tbl>
              <a:tblPr>
                <a:tableStyleId>{5C22544A-7EE6-4342-B048-85BDC9FD1C3A}</a:tableStyleId>
              </a:tblPr>
              <a:tblGrid>
                <a:gridCol w="5701869">
                  <a:extLst>
                    <a:ext uri="{9D8B030D-6E8A-4147-A177-3AD203B41FA5}">
                      <a16:colId xmlns:a16="http://schemas.microsoft.com/office/drawing/2014/main" val="20000"/>
                    </a:ext>
                  </a:extLst>
                </a:gridCol>
                <a:gridCol w="1572056">
                  <a:extLst>
                    <a:ext uri="{9D8B030D-6E8A-4147-A177-3AD203B41FA5}">
                      <a16:colId xmlns:a16="http://schemas.microsoft.com/office/drawing/2014/main" val="20001"/>
                    </a:ext>
                  </a:extLst>
                </a:gridCol>
              </a:tblGrid>
              <a:tr h="548640">
                <a:tc gridSpan="2">
                  <a:txBody>
                    <a:bodyPr/>
                    <a:lstStyle/>
                    <a:p>
                      <a:pPr algn="ctr">
                        <a:lnSpc>
                          <a:spcPct val="150000"/>
                        </a:lnSpc>
                        <a:spcBef>
                          <a:spcPts val="600"/>
                        </a:spcBef>
                        <a:spcAft>
                          <a:spcPts val="600"/>
                        </a:spcAft>
                      </a:pPr>
                      <a:r>
                        <a:rPr lang="en-ZA" sz="2400" b="1" dirty="0">
                          <a:effectLst/>
                          <a:latin typeface="Arial" pitchFamily="34" charset="0"/>
                          <a:cs typeface="Arial" pitchFamily="34" charset="0"/>
                        </a:rPr>
                        <a:t>Learning and Growth Perspective</a:t>
                      </a:r>
                      <a:endParaRPr lang="en-ZA" sz="1200" b="1" dirty="0">
                        <a:effectLst/>
                        <a:latin typeface="Arial" pitchFamily="34" charset="0"/>
                        <a:ea typeface="Times New Roman"/>
                        <a:cs typeface="Arial" pitchFamily="34" charset="0"/>
                      </a:endParaRPr>
                    </a:p>
                  </a:txBody>
                  <a:tcPr marL="68591" marR="68591"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hMerge="1">
                  <a:txBody>
                    <a:bodyPr/>
                    <a:lstStyle/>
                    <a:p>
                      <a:endParaRPr lang="en-ZA"/>
                    </a:p>
                  </a:txBody>
                  <a:tcPr/>
                </a:tc>
                <a:extLst>
                  <a:ext uri="{0D108BD9-81ED-4DB2-BD59-A6C34878D82A}">
                    <a16:rowId xmlns:a16="http://schemas.microsoft.com/office/drawing/2014/main" val="10000"/>
                  </a:ext>
                </a:extLst>
              </a:tr>
              <a:tr h="864639">
                <a:tc>
                  <a:txBody>
                    <a:bodyPr/>
                    <a:lstStyle/>
                    <a:p>
                      <a:pPr algn="ctr">
                        <a:lnSpc>
                          <a:spcPct val="100000"/>
                        </a:lnSpc>
                        <a:spcBef>
                          <a:spcPts val="600"/>
                        </a:spcBef>
                        <a:spcAft>
                          <a:spcPts val="600"/>
                        </a:spcAft>
                      </a:pPr>
                      <a:r>
                        <a:rPr lang="en-ZA" sz="2400" b="1" dirty="0">
                          <a:effectLst/>
                          <a:latin typeface="Arial" pitchFamily="34" charset="0"/>
                          <a:cs typeface="Arial" pitchFamily="34" charset="0"/>
                        </a:rPr>
                        <a:t>Performance Measure</a:t>
                      </a:r>
                      <a:endParaRPr lang="en-ZA" sz="1200" b="1" dirty="0">
                        <a:effectLst/>
                        <a:latin typeface="Arial" pitchFamily="34" charset="0"/>
                        <a:ea typeface="Times New Roman"/>
                        <a:cs typeface="Arial" pitchFamily="34" charset="0"/>
                      </a:endParaRPr>
                    </a:p>
                  </a:txBody>
                  <a:tcPr marL="68591" marR="68591" marT="0" marB="0" anchor="ctr">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00000"/>
                        </a:lnSpc>
                        <a:spcBef>
                          <a:spcPts val="600"/>
                        </a:spcBef>
                        <a:spcAft>
                          <a:spcPts val="600"/>
                        </a:spcAft>
                      </a:pPr>
                      <a:r>
                        <a:rPr lang="en-ZA" sz="2400" b="1" dirty="0">
                          <a:effectLst/>
                          <a:latin typeface="Arial" pitchFamily="34" charset="0"/>
                          <a:cs typeface="Arial" pitchFamily="34" charset="0"/>
                        </a:rPr>
                        <a:t>Desired Change</a:t>
                      </a:r>
                      <a:endParaRPr lang="en-ZA" sz="1200" b="1" dirty="0">
                        <a:effectLst/>
                        <a:latin typeface="Arial" pitchFamily="34" charset="0"/>
                        <a:ea typeface="Times New Roman"/>
                        <a:cs typeface="Arial" pitchFamily="34" charset="0"/>
                      </a:endParaRPr>
                    </a:p>
                  </a:txBody>
                  <a:tcPr marL="68591" marR="68591"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01"/>
                  </a:ext>
                </a:extLst>
              </a:tr>
              <a:tr h="548640">
                <a:tc>
                  <a:txBody>
                    <a:bodyPr/>
                    <a:lstStyle/>
                    <a:p>
                      <a:pPr algn="l">
                        <a:lnSpc>
                          <a:spcPct val="150000"/>
                        </a:lnSpc>
                        <a:spcBef>
                          <a:spcPts val="600"/>
                        </a:spcBef>
                        <a:spcAft>
                          <a:spcPts val="600"/>
                        </a:spcAft>
                      </a:pPr>
                      <a:r>
                        <a:rPr lang="en-ZA" sz="2400" dirty="0">
                          <a:effectLst/>
                          <a:latin typeface="Arial" pitchFamily="34" charset="0"/>
                          <a:cs typeface="Arial" pitchFamily="34" charset="0"/>
                        </a:rPr>
                        <a:t>Suggestions per employee</a:t>
                      </a:r>
                      <a:endParaRPr lang="en-ZA" sz="1200" dirty="0">
                        <a:effectLst/>
                        <a:latin typeface="Arial" pitchFamily="34" charset="0"/>
                        <a:ea typeface="Times New Roman"/>
                        <a:cs typeface="Arial" pitchFamily="34" charset="0"/>
                      </a:endParaRPr>
                    </a:p>
                  </a:txBody>
                  <a:tcPr marL="68591" marR="68591"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50000"/>
                        </a:lnSpc>
                        <a:spcBef>
                          <a:spcPts val="600"/>
                        </a:spcBef>
                        <a:spcAft>
                          <a:spcPts val="600"/>
                        </a:spcAft>
                      </a:pPr>
                      <a:r>
                        <a:rPr lang="en-ZA" sz="2400" dirty="0">
                          <a:effectLst/>
                          <a:latin typeface="Arial" pitchFamily="34" charset="0"/>
                          <a:cs typeface="Arial" pitchFamily="34" charset="0"/>
                        </a:rPr>
                        <a:t>+</a:t>
                      </a:r>
                      <a:endParaRPr lang="en-ZA" sz="1200" dirty="0">
                        <a:effectLst/>
                        <a:latin typeface="Arial" pitchFamily="34" charset="0"/>
                        <a:ea typeface="Times New Roman"/>
                        <a:cs typeface="Arial" pitchFamily="34" charset="0"/>
                      </a:endParaRPr>
                    </a:p>
                  </a:txBody>
                  <a:tcPr marL="68591" marR="68591"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02"/>
                  </a:ext>
                </a:extLst>
              </a:tr>
              <a:tr h="548640">
                <a:tc>
                  <a:txBody>
                    <a:bodyPr/>
                    <a:lstStyle/>
                    <a:p>
                      <a:pPr>
                        <a:lnSpc>
                          <a:spcPct val="150000"/>
                        </a:lnSpc>
                        <a:spcBef>
                          <a:spcPts val="600"/>
                        </a:spcBef>
                        <a:spcAft>
                          <a:spcPts val="600"/>
                        </a:spcAft>
                      </a:pPr>
                      <a:r>
                        <a:rPr lang="en-ZA" sz="2400">
                          <a:effectLst/>
                          <a:latin typeface="Arial" pitchFamily="34" charset="0"/>
                          <a:cs typeface="Arial" pitchFamily="34" charset="0"/>
                        </a:rPr>
                        <a:t>Value-added employee</a:t>
                      </a:r>
                      <a:endParaRPr lang="en-ZA" sz="1000" b="1">
                        <a:effectLst/>
                        <a:latin typeface="Arial" pitchFamily="34" charset="0"/>
                        <a:cs typeface="Arial" pitchFamily="34" charset="0"/>
                      </a:endParaRPr>
                    </a:p>
                  </a:txBody>
                  <a:tcPr marL="68591" marR="68591"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50000"/>
                        </a:lnSpc>
                        <a:spcBef>
                          <a:spcPts val="600"/>
                        </a:spcBef>
                        <a:spcAft>
                          <a:spcPts val="600"/>
                        </a:spcAft>
                      </a:pPr>
                      <a:r>
                        <a:rPr lang="en-ZA" sz="2400" dirty="0">
                          <a:effectLst/>
                          <a:latin typeface="Arial" pitchFamily="34" charset="0"/>
                          <a:cs typeface="Arial" pitchFamily="34" charset="0"/>
                        </a:rPr>
                        <a:t>+</a:t>
                      </a:r>
                      <a:endParaRPr lang="en-ZA" sz="1200" dirty="0">
                        <a:effectLst/>
                        <a:latin typeface="Arial" pitchFamily="34" charset="0"/>
                        <a:ea typeface="Times New Roman"/>
                        <a:cs typeface="Arial" pitchFamily="34" charset="0"/>
                      </a:endParaRPr>
                    </a:p>
                  </a:txBody>
                  <a:tcPr marL="68591" marR="68591"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03"/>
                  </a:ext>
                </a:extLst>
              </a:tr>
              <a:tr h="548640">
                <a:tc>
                  <a:txBody>
                    <a:bodyPr/>
                    <a:lstStyle/>
                    <a:p>
                      <a:pPr algn="l">
                        <a:lnSpc>
                          <a:spcPct val="150000"/>
                        </a:lnSpc>
                        <a:spcBef>
                          <a:spcPts val="600"/>
                        </a:spcBef>
                        <a:spcAft>
                          <a:spcPts val="600"/>
                        </a:spcAft>
                      </a:pPr>
                      <a:r>
                        <a:rPr lang="en-ZA" sz="2400">
                          <a:effectLst/>
                          <a:latin typeface="Arial" pitchFamily="34" charset="0"/>
                          <a:cs typeface="Arial" pitchFamily="34" charset="0"/>
                        </a:rPr>
                        <a:t>Employee turnover</a:t>
                      </a:r>
                      <a:endParaRPr lang="en-ZA" sz="1200">
                        <a:effectLst/>
                        <a:latin typeface="Arial" pitchFamily="34" charset="0"/>
                        <a:ea typeface="Times New Roman"/>
                        <a:cs typeface="Arial" pitchFamily="34" charset="0"/>
                      </a:endParaRPr>
                    </a:p>
                  </a:txBody>
                  <a:tcPr marL="68591" marR="68591"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50000"/>
                        </a:lnSpc>
                        <a:spcBef>
                          <a:spcPts val="600"/>
                        </a:spcBef>
                        <a:spcAft>
                          <a:spcPts val="600"/>
                        </a:spcAft>
                      </a:pPr>
                      <a:r>
                        <a:rPr lang="en-ZA" sz="2400" dirty="0">
                          <a:effectLst/>
                          <a:latin typeface="Arial" pitchFamily="34" charset="0"/>
                          <a:cs typeface="Arial" pitchFamily="34" charset="0"/>
                        </a:rPr>
                        <a:t>-</a:t>
                      </a:r>
                      <a:endParaRPr lang="en-ZA" sz="1200" dirty="0">
                        <a:effectLst/>
                        <a:latin typeface="Arial" pitchFamily="34" charset="0"/>
                        <a:ea typeface="Times New Roman"/>
                        <a:cs typeface="Arial" pitchFamily="34" charset="0"/>
                      </a:endParaRPr>
                    </a:p>
                  </a:txBody>
                  <a:tcPr marL="68591" marR="68591"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04"/>
                  </a:ext>
                </a:extLst>
              </a:tr>
              <a:tr h="647616">
                <a:tc>
                  <a:txBody>
                    <a:bodyPr/>
                    <a:lstStyle/>
                    <a:p>
                      <a:pPr algn="l">
                        <a:lnSpc>
                          <a:spcPct val="150000"/>
                        </a:lnSpc>
                        <a:spcBef>
                          <a:spcPts val="600"/>
                        </a:spcBef>
                        <a:spcAft>
                          <a:spcPts val="600"/>
                        </a:spcAft>
                      </a:pPr>
                      <a:r>
                        <a:rPr lang="en-ZA" sz="2400" dirty="0">
                          <a:effectLst/>
                          <a:latin typeface="Arial" pitchFamily="34" charset="0"/>
                          <a:cs typeface="Arial" pitchFamily="34" charset="0"/>
                        </a:rPr>
                        <a:t>Hours of in-house training per employee</a:t>
                      </a:r>
                      <a:endParaRPr lang="en-ZA" sz="1200" dirty="0">
                        <a:effectLst/>
                        <a:latin typeface="Arial" pitchFamily="34" charset="0"/>
                        <a:ea typeface="Times New Roman"/>
                        <a:cs typeface="Arial" pitchFamily="34" charset="0"/>
                      </a:endParaRPr>
                    </a:p>
                  </a:txBody>
                  <a:tcPr marL="68591" marR="68591"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tc>
                  <a:txBody>
                    <a:bodyPr/>
                    <a:lstStyle/>
                    <a:p>
                      <a:pPr algn="ctr">
                        <a:lnSpc>
                          <a:spcPct val="150000"/>
                        </a:lnSpc>
                        <a:spcBef>
                          <a:spcPts val="600"/>
                        </a:spcBef>
                        <a:spcAft>
                          <a:spcPts val="600"/>
                        </a:spcAft>
                      </a:pPr>
                      <a:r>
                        <a:rPr lang="en-ZA" sz="2400" dirty="0">
                          <a:effectLst/>
                          <a:latin typeface="Arial" pitchFamily="34" charset="0"/>
                          <a:cs typeface="Arial" pitchFamily="34" charset="0"/>
                        </a:rPr>
                        <a:t>+</a:t>
                      </a:r>
                      <a:endParaRPr lang="en-ZA" sz="1200" dirty="0">
                        <a:effectLst/>
                        <a:latin typeface="Arial" pitchFamily="34" charset="0"/>
                        <a:ea typeface="Times New Roman"/>
                        <a:cs typeface="Arial" pitchFamily="34" charset="0"/>
                      </a:endParaRPr>
                    </a:p>
                  </a:txBody>
                  <a:tcPr marL="68591" marR="68591" marT="0" marB="0">
                    <a:gradFill flip="none" rotWithShape="1">
                      <a:gsLst>
                        <a:gs pos="0">
                          <a:schemeClr val="accent1">
                            <a:tint val="20000"/>
                            <a:shade val="30000"/>
                            <a:satMod val="115000"/>
                          </a:schemeClr>
                        </a:gs>
                        <a:gs pos="50000">
                          <a:schemeClr val="accent1">
                            <a:tint val="20000"/>
                            <a:shade val="67500"/>
                            <a:satMod val="115000"/>
                          </a:schemeClr>
                        </a:gs>
                        <a:gs pos="100000">
                          <a:schemeClr val="accent1">
                            <a:tint val="20000"/>
                            <a:shade val="100000"/>
                            <a:satMod val="115000"/>
                          </a:schemeClr>
                        </a:gs>
                      </a:gsLst>
                      <a:lin ang="18900000" scaled="1"/>
                      <a:tileRect/>
                    </a:gra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5597696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0" y="0"/>
            <a:ext cx="9144000" cy="6858000"/>
          </a:xfrm>
          <a:prstGeom prst="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p>
        </p:txBody>
      </p:sp>
      <p:sp>
        <p:nvSpPr>
          <p:cNvPr id="17411" name="Rectangle 25"/>
          <p:cNvSpPr>
            <a:spLocks noChangeArrowheads="1"/>
          </p:cNvSpPr>
          <p:nvPr/>
        </p:nvSpPr>
        <p:spPr bwMode="auto">
          <a:xfrm>
            <a:off x="3413125" y="14017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spAutoFit/>
          </a:bodyPr>
          <a:lstStyle/>
          <a:p>
            <a:pPr eaLnBrk="0" hangingPunct="0"/>
            <a:br>
              <a:rPr lang="en-ZA" altLang="en-US"/>
            </a:br>
            <a:endParaRPr lang="en-ZA" altLang="en-US"/>
          </a:p>
        </p:txBody>
      </p:sp>
      <p:sp>
        <p:nvSpPr>
          <p:cNvPr id="17412" name="Rectangle 26"/>
          <p:cNvSpPr>
            <a:spLocks noChangeArrowheads="1"/>
          </p:cNvSpPr>
          <p:nvPr/>
        </p:nvSpPr>
        <p:spPr bwMode="auto">
          <a:xfrm>
            <a:off x="3413125" y="14017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endParaRPr lang="en-US" altLang="en-US"/>
          </a:p>
        </p:txBody>
      </p:sp>
      <p:pic>
        <p:nvPicPr>
          <p:cNvPr id="17413" name="Picture 2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15888"/>
            <a:ext cx="7999413" cy="662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AutoShape 6"/>
          <p:cNvSpPr>
            <a:spLocks noChangeAspect="1" noChangeArrowheads="1"/>
          </p:cNvSpPr>
          <p:nvPr/>
        </p:nvSpPr>
        <p:spPr bwMode="auto">
          <a:xfrm>
            <a:off x="533400" y="44450"/>
            <a:ext cx="8286750" cy="691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ZA" altLang="en-US"/>
          </a:p>
        </p:txBody>
      </p:sp>
    </p:spTree>
    <p:extLst>
      <p:ext uri="{BB962C8B-B14F-4D97-AF65-F5344CB8AC3E}">
        <p14:creationId xmlns:p14="http://schemas.microsoft.com/office/powerpoint/2010/main" val="10209398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0" y="0"/>
            <a:ext cx="9144000" cy="6858000"/>
          </a:xfrm>
          <a:prstGeom prst="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p>
        </p:txBody>
      </p:sp>
      <p:sp>
        <p:nvSpPr>
          <p:cNvPr id="16387" name="Rectangle 25"/>
          <p:cNvSpPr>
            <a:spLocks noChangeArrowheads="1"/>
          </p:cNvSpPr>
          <p:nvPr/>
        </p:nvSpPr>
        <p:spPr bwMode="auto">
          <a:xfrm>
            <a:off x="3413125" y="14017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spAutoFit/>
          </a:bodyPr>
          <a:lstStyle/>
          <a:p>
            <a:pPr eaLnBrk="0" hangingPunct="0"/>
            <a:br>
              <a:rPr lang="en-ZA" altLang="en-US"/>
            </a:br>
            <a:endParaRPr lang="en-ZA" altLang="en-US"/>
          </a:p>
        </p:txBody>
      </p:sp>
      <p:sp>
        <p:nvSpPr>
          <p:cNvPr id="16388" name="Rectangle 26"/>
          <p:cNvSpPr>
            <a:spLocks noChangeArrowheads="1"/>
          </p:cNvSpPr>
          <p:nvPr/>
        </p:nvSpPr>
        <p:spPr bwMode="auto">
          <a:xfrm>
            <a:off x="3413125" y="14017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endParaRPr lang="en-US" altLang="en-US"/>
          </a:p>
        </p:txBody>
      </p:sp>
      <p:graphicFrame>
        <p:nvGraphicFramePr>
          <p:cNvPr id="16389" name="Object 29"/>
          <p:cNvGraphicFramePr>
            <a:graphicFrameLocks noChangeAspect="1"/>
          </p:cNvGraphicFramePr>
          <p:nvPr/>
        </p:nvGraphicFramePr>
        <p:xfrm>
          <a:off x="246063" y="0"/>
          <a:ext cx="6008687" cy="6813550"/>
        </p:xfrm>
        <a:graphic>
          <a:graphicData uri="http://schemas.openxmlformats.org/presentationml/2006/ole">
            <mc:AlternateContent xmlns:mc="http://schemas.openxmlformats.org/markup-compatibility/2006">
              <mc:Choice xmlns:v="urn:schemas-microsoft-com:vml" Requires="v">
                <p:oleObj spid="_x0000_s1039" name="Document" r:id="rId3" imgW="6001864" imgH="6964770" progId="Word.Document.8">
                  <p:embed/>
                </p:oleObj>
              </mc:Choice>
              <mc:Fallback>
                <p:oleObj name="Document" r:id="rId3" imgW="6001864" imgH="6964770"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063" y="0"/>
                        <a:ext cx="6008687" cy="681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390" name="TextBox 31"/>
          <p:cNvSpPr txBox="1">
            <a:spLocks noChangeArrowheads="1"/>
          </p:cNvSpPr>
          <p:nvPr/>
        </p:nvSpPr>
        <p:spPr bwMode="auto">
          <a:xfrm>
            <a:off x="6705600" y="1425575"/>
            <a:ext cx="2078038"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ZA" altLang="en-US" b="1"/>
              <a:t>The performance measures on the company’s balanced score-card should tell a coherent story of the cause and effect links that lead from actions by individuals to the objectives of the organisation</a:t>
            </a:r>
          </a:p>
        </p:txBody>
      </p:sp>
    </p:spTree>
    <p:extLst>
      <p:ext uri="{BB962C8B-B14F-4D97-AF65-F5344CB8AC3E}">
        <p14:creationId xmlns:p14="http://schemas.microsoft.com/office/powerpoint/2010/main" val="13950884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68313" y="115888"/>
            <a:ext cx="8277225" cy="749300"/>
          </a:xfrm>
        </p:spPr>
        <p:txBody>
          <a:bodyPr/>
          <a:lstStyle/>
          <a:p>
            <a:r>
              <a:rPr lang="en-GB" altLang="en-US" b="1"/>
              <a:t>Corporate Governance: A Financial Perspective</a:t>
            </a:r>
          </a:p>
        </p:txBody>
      </p:sp>
      <p:sp>
        <p:nvSpPr>
          <p:cNvPr id="16387" name="Rectangle 3"/>
          <p:cNvSpPr>
            <a:spLocks noGrp="1" noChangeArrowheads="1"/>
          </p:cNvSpPr>
          <p:nvPr>
            <p:ph type="body" idx="1"/>
          </p:nvPr>
        </p:nvSpPr>
        <p:spPr>
          <a:xfrm>
            <a:off x="468313" y="1196752"/>
            <a:ext cx="7991475" cy="5334000"/>
          </a:xfrm>
        </p:spPr>
        <p:txBody>
          <a:bodyPr/>
          <a:lstStyle/>
          <a:p>
            <a:pPr marL="446088" indent="-446088">
              <a:spcBef>
                <a:spcPts val="0"/>
              </a:spcBef>
              <a:buClr>
                <a:srgbClr val="92D050"/>
              </a:buClr>
              <a:buFont typeface="Wingdings" pitchFamily="2" charset="2"/>
              <a:buChar char="l"/>
              <a:defRPr/>
            </a:pPr>
            <a:r>
              <a:rPr lang="en-GB" sz="2400" b="1" dirty="0">
                <a:latin typeface="Arial" pitchFamily="34" charset="0"/>
                <a:cs typeface="Arial" pitchFamily="34" charset="0"/>
              </a:rPr>
              <a:t>Recent evidence from the US, UK and elsewhere, is that wealth has been destroyed by reckless, greedy and sometimes fraudulent behaviour by  top executives. </a:t>
            </a:r>
          </a:p>
          <a:p>
            <a:pPr marL="446088" indent="-446088">
              <a:spcBef>
                <a:spcPts val="0"/>
              </a:spcBef>
              <a:buClr>
                <a:srgbClr val="92D050"/>
              </a:buClr>
              <a:buFont typeface="Wingdings" pitchFamily="2" charset="2"/>
              <a:buChar char="l"/>
              <a:defRPr/>
            </a:pPr>
            <a:endParaRPr lang="en-GB" sz="1800" b="1" dirty="0">
              <a:latin typeface="Arial" pitchFamily="34" charset="0"/>
              <a:cs typeface="Arial" pitchFamily="34" charset="0"/>
            </a:endParaRPr>
          </a:p>
          <a:p>
            <a:pPr marL="446088" indent="-446088">
              <a:spcBef>
                <a:spcPts val="0"/>
              </a:spcBef>
              <a:buClr>
                <a:srgbClr val="92D050"/>
              </a:buClr>
              <a:buFont typeface="Wingdings" pitchFamily="2" charset="2"/>
              <a:buChar char="l"/>
              <a:defRPr/>
            </a:pPr>
            <a:r>
              <a:rPr lang="en-GB" sz="2400" b="1" dirty="0">
                <a:latin typeface="Arial" pitchFamily="34" charset="0"/>
                <a:cs typeface="Arial" pitchFamily="34" charset="0"/>
              </a:rPr>
              <a:t>Boundary between internal and external decision-making becomes more blurred.</a:t>
            </a:r>
          </a:p>
          <a:p>
            <a:pPr marL="446088" indent="-446088">
              <a:spcBef>
                <a:spcPts val="0"/>
              </a:spcBef>
              <a:buClr>
                <a:srgbClr val="92D050"/>
              </a:buClr>
              <a:buFont typeface="Wingdings" pitchFamily="2" charset="2"/>
              <a:buChar char="l"/>
              <a:defRPr/>
            </a:pPr>
            <a:endParaRPr lang="en-GB" sz="1800" b="1" dirty="0">
              <a:latin typeface="Arial" pitchFamily="34" charset="0"/>
              <a:cs typeface="Arial" pitchFamily="34" charset="0"/>
            </a:endParaRPr>
          </a:p>
          <a:p>
            <a:pPr marL="446088" indent="-446088">
              <a:spcBef>
                <a:spcPts val="0"/>
              </a:spcBef>
              <a:buClr>
                <a:srgbClr val="92D050"/>
              </a:buClr>
              <a:buFont typeface="Wingdings" pitchFamily="2" charset="2"/>
              <a:buChar char="l"/>
              <a:defRPr/>
            </a:pPr>
            <a:r>
              <a:rPr lang="en-GB" sz="2400" b="1" dirty="0">
                <a:latin typeface="Arial" pitchFamily="34" charset="0"/>
                <a:cs typeface="Arial" pitchFamily="34" charset="0"/>
              </a:rPr>
              <a:t>So does earlier distinction between the roles of management and financial accounting.</a:t>
            </a:r>
          </a:p>
          <a:p>
            <a:pPr marL="446088" indent="-446088">
              <a:spcBef>
                <a:spcPts val="0"/>
              </a:spcBef>
              <a:buClr>
                <a:srgbClr val="92D050"/>
              </a:buClr>
              <a:buFont typeface="Wingdings" pitchFamily="2" charset="2"/>
              <a:buChar char="l"/>
              <a:defRPr/>
            </a:pPr>
            <a:endParaRPr lang="en-GB" sz="1800" b="1" dirty="0">
              <a:latin typeface="Arial" pitchFamily="34" charset="0"/>
              <a:cs typeface="Arial" pitchFamily="34" charset="0"/>
            </a:endParaRPr>
          </a:p>
          <a:p>
            <a:pPr marL="446088" indent="-446088">
              <a:spcBef>
                <a:spcPts val="0"/>
              </a:spcBef>
              <a:buClr>
                <a:srgbClr val="92D050"/>
              </a:buClr>
              <a:buFont typeface="Wingdings" pitchFamily="2" charset="2"/>
              <a:buChar char="l"/>
              <a:defRPr/>
            </a:pPr>
            <a:r>
              <a:rPr lang="en-GB" sz="2400" b="1" dirty="0">
                <a:latin typeface="Arial" pitchFamily="34" charset="0"/>
                <a:cs typeface="Arial" pitchFamily="34" charset="0"/>
              </a:rPr>
              <a:t>Management accountants have a responsibility to ensure the integrity of financial data for</a:t>
            </a:r>
          </a:p>
          <a:p>
            <a:pPr marL="0" indent="0">
              <a:spcBef>
                <a:spcPts val="0"/>
              </a:spcBef>
              <a:buClr>
                <a:srgbClr val="92D050"/>
              </a:buClr>
              <a:buFontTx/>
              <a:buNone/>
              <a:tabLst>
                <a:tab pos="446088" algn="l"/>
              </a:tabLst>
              <a:defRPr/>
            </a:pPr>
            <a:r>
              <a:rPr lang="en-GB" sz="2400" b="1" dirty="0">
                <a:latin typeface="Arial" pitchFamily="34" charset="0"/>
                <a:cs typeface="Arial" pitchFamily="34" charset="0"/>
              </a:rPr>
              <a:t>	reporting purposes.</a:t>
            </a:r>
          </a:p>
          <a:p>
            <a:pPr>
              <a:spcBef>
                <a:spcPts val="0"/>
              </a:spcBef>
              <a:defRPr/>
            </a:pPr>
            <a:endParaRPr lang="en-GB" sz="2400" b="1" dirty="0">
              <a:latin typeface="Arial" pitchFamily="34" charset="0"/>
              <a:cs typeface="Arial" pitchFamily="34" charset="0"/>
            </a:endParaRPr>
          </a:p>
        </p:txBody>
      </p:sp>
    </p:spTree>
    <p:extLst>
      <p:ext uri="{BB962C8B-B14F-4D97-AF65-F5344CB8AC3E}">
        <p14:creationId xmlns:p14="http://schemas.microsoft.com/office/powerpoint/2010/main" val="8886733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68313" y="17463"/>
            <a:ext cx="7772400" cy="974725"/>
          </a:xfrm>
        </p:spPr>
        <p:txBody>
          <a:bodyPr/>
          <a:lstStyle/>
          <a:p>
            <a:r>
              <a:rPr lang="en-GB" altLang="en-US" b="1"/>
              <a:t>Stakeholders, Business Ethics and Social Responsiveness </a:t>
            </a:r>
          </a:p>
        </p:txBody>
      </p:sp>
      <p:sp>
        <p:nvSpPr>
          <p:cNvPr id="20483" name="Rectangle 3"/>
          <p:cNvSpPr>
            <a:spLocks noGrp="1" noChangeArrowheads="1"/>
          </p:cNvSpPr>
          <p:nvPr>
            <p:ph type="body" idx="1"/>
          </p:nvPr>
        </p:nvSpPr>
        <p:spPr>
          <a:xfrm>
            <a:off x="395536" y="1196752"/>
            <a:ext cx="8135937" cy="5334000"/>
          </a:xfrm>
        </p:spPr>
        <p:txBody>
          <a:bodyPr/>
          <a:lstStyle/>
          <a:p>
            <a:pPr>
              <a:spcBef>
                <a:spcPct val="0"/>
              </a:spcBef>
              <a:buClr>
                <a:srgbClr val="92D050"/>
              </a:buClr>
              <a:buFont typeface="Wingdings" pitchFamily="2" charset="2"/>
              <a:buChar char="l"/>
            </a:pPr>
            <a:r>
              <a:rPr lang="en-GB" altLang="en-US" sz="2400" b="1" dirty="0">
                <a:latin typeface="Arial" charset="0"/>
                <a:cs typeface="Arial" charset="0"/>
              </a:rPr>
              <a:t>Corporate social responsiveness may be hampered by organisational performance management systems.</a:t>
            </a:r>
          </a:p>
          <a:p>
            <a:pPr>
              <a:spcBef>
                <a:spcPct val="0"/>
              </a:spcBef>
              <a:buClr>
                <a:srgbClr val="92D050"/>
              </a:buClr>
              <a:buFont typeface="Wingdings" pitchFamily="2" charset="2"/>
              <a:buChar char="l"/>
            </a:pPr>
            <a:endParaRPr lang="en-GB" altLang="en-US" b="1" dirty="0">
              <a:latin typeface="Arial" charset="0"/>
              <a:cs typeface="Arial" charset="0"/>
            </a:endParaRPr>
          </a:p>
          <a:p>
            <a:pPr>
              <a:spcBef>
                <a:spcPct val="0"/>
              </a:spcBef>
              <a:buClr>
                <a:srgbClr val="92D050"/>
              </a:buClr>
              <a:buFont typeface="Wingdings" pitchFamily="2" charset="2"/>
              <a:buChar char="l"/>
            </a:pPr>
            <a:r>
              <a:rPr lang="en-GB" altLang="en-US" sz="2400" b="1" dirty="0">
                <a:latin typeface="Arial" charset="0"/>
                <a:cs typeface="Arial" charset="0"/>
              </a:rPr>
              <a:t>In profit-oriented organisations, the incentive system tends to reward </a:t>
            </a:r>
            <a:r>
              <a:rPr lang="en-GB" altLang="en-US" sz="2400" b="1" i="1" dirty="0">
                <a:latin typeface="Arial" charset="0"/>
                <a:cs typeface="Arial" charset="0"/>
              </a:rPr>
              <a:t>economic</a:t>
            </a:r>
            <a:r>
              <a:rPr lang="en-GB" altLang="en-US" sz="2400" b="1" dirty="0">
                <a:latin typeface="Arial" charset="0"/>
                <a:cs typeface="Arial" charset="0"/>
              </a:rPr>
              <a:t> rather than </a:t>
            </a:r>
            <a:r>
              <a:rPr lang="en-GB" altLang="en-US" sz="2400" b="1" i="1" dirty="0">
                <a:latin typeface="Arial" charset="0"/>
                <a:cs typeface="Arial" charset="0"/>
              </a:rPr>
              <a:t>social</a:t>
            </a:r>
            <a:r>
              <a:rPr lang="en-GB" altLang="en-US" sz="2400" b="1" dirty="0">
                <a:latin typeface="Arial" charset="0"/>
                <a:cs typeface="Arial" charset="0"/>
              </a:rPr>
              <a:t> performance. </a:t>
            </a:r>
          </a:p>
          <a:p>
            <a:pPr>
              <a:spcBef>
                <a:spcPct val="0"/>
              </a:spcBef>
              <a:buClr>
                <a:srgbClr val="92D050"/>
              </a:buClr>
              <a:buFont typeface="Wingdings" pitchFamily="2" charset="2"/>
              <a:buChar char="l"/>
            </a:pPr>
            <a:endParaRPr lang="en-GB" altLang="en-US" b="1" dirty="0">
              <a:latin typeface="Arial" charset="0"/>
              <a:cs typeface="Arial" charset="0"/>
            </a:endParaRPr>
          </a:p>
          <a:p>
            <a:pPr>
              <a:spcBef>
                <a:spcPct val="0"/>
              </a:spcBef>
              <a:buClr>
                <a:srgbClr val="92D050"/>
              </a:buClr>
              <a:buFont typeface="Wingdings" pitchFamily="2" charset="2"/>
              <a:buChar char="l"/>
            </a:pPr>
            <a:r>
              <a:rPr lang="en-GB" altLang="en-US" sz="2400" b="1" dirty="0">
                <a:latin typeface="Arial" charset="0"/>
                <a:cs typeface="Arial" charset="0"/>
              </a:rPr>
              <a:t>Ethical problems arise because </a:t>
            </a:r>
            <a:r>
              <a:rPr lang="en-GB" altLang="en-US" sz="2400" b="1" i="1" dirty="0">
                <a:latin typeface="Arial" charset="0"/>
                <a:cs typeface="Arial" charset="0"/>
              </a:rPr>
              <a:t>ethical</a:t>
            </a:r>
            <a:r>
              <a:rPr lang="en-GB" altLang="en-US" sz="2400" b="1" dirty="0">
                <a:latin typeface="Arial" charset="0"/>
                <a:cs typeface="Arial" charset="0"/>
              </a:rPr>
              <a:t> goals that reflect corporate social responsibility may conflict with </a:t>
            </a:r>
            <a:r>
              <a:rPr lang="en-GB" altLang="en-US" sz="2400" b="1" i="1" dirty="0">
                <a:latin typeface="Arial" charset="0"/>
                <a:cs typeface="Arial" charset="0"/>
              </a:rPr>
              <a:t>material </a:t>
            </a:r>
            <a:r>
              <a:rPr lang="en-GB" altLang="en-US" sz="2400" b="1" dirty="0">
                <a:latin typeface="Arial" charset="0"/>
                <a:cs typeface="Arial" charset="0"/>
              </a:rPr>
              <a:t>goals of profit and staff bonuses.</a:t>
            </a:r>
          </a:p>
          <a:p>
            <a:pPr>
              <a:spcBef>
                <a:spcPct val="0"/>
              </a:spcBef>
              <a:buClr>
                <a:srgbClr val="92D050"/>
              </a:buClr>
              <a:buFont typeface="Wingdings" pitchFamily="2" charset="2"/>
              <a:buChar char="l"/>
            </a:pPr>
            <a:endParaRPr lang="en-GB" altLang="en-US" b="1" dirty="0">
              <a:latin typeface="Arial" charset="0"/>
              <a:cs typeface="Arial" charset="0"/>
            </a:endParaRPr>
          </a:p>
          <a:p>
            <a:pPr>
              <a:spcBef>
                <a:spcPct val="0"/>
              </a:spcBef>
              <a:buClr>
                <a:srgbClr val="92D050"/>
              </a:buClr>
              <a:buFont typeface="Wingdings" pitchFamily="2" charset="2"/>
              <a:buChar char="l"/>
            </a:pPr>
            <a:r>
              <a:rPr lang="en-GB" altLang="en-US" sz="2400" b="1" dirty="0">
                <a:latin typeface="Arial" charset="0"/>
                <a:cs typeface="Arial" charset="0"/>
              </a:rPr>
              <a:t>Need a broader, </a:t>
            </a:r>
            <a:r>
              <a:rPr lang="en-GB" altLang="en-US" sz="2400" b="1" i="1" dirty="0">
                <a:latin typeface="Arial" charset="0"/>
                <a:cs typeface="Arial" charset="0"/>
              </a:rPr>
              <a:t>stakeholder</a:t>
            </a:r>
            <a:r>
              <a:rPr lang="en-GB" altLang="en-US" sz="2400" b="1" dirty="0">
                <a:latin typeface="Arial" charset="0"/>
                <a:cs typeface="Arial" charset="0"/>
              </a:rPr>
              <a:t> model of the organisation.</a:t>
            </a:r>
          </a:p>
        </p:txBody>
      </p:sp>
    </p:spTree>
    <p:extLst>
      <p:ext uri="{BB962C8B-B14F-4D97-AF65-F5344CB8AC3E}">
        <p14:creationId xmlns:p14="http://schemas.microsoft.com/office/powerpoint/2010/main" val="570251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533400" y="152400"/>
            <a:ext cx="8305800" cy="381000"/>
          </a:xfrm>
        </p:spPr>
        <p:txBody>
          <a:bodyPr/>
          <a:lstStyle/>
          <a:p>
            <a:r>
              <a:rPr lang="en-GB" altLang="zh-CN" sz="3600">
                <a:ea typeface="SimSun" panose="02010600030101010101" pitchFamily="2" charset="-122"/>
              </a:rPr>
              <a:t>Value-based Management (VBM) </a:t>
            </a:r>
          </a:p>
        </p:txBody>
      </p:sp>
      <p:sp>
        <p:nvSpPr>
          <p:cNvPr id="6147" name="Rectangle 3"/>
          <p:cNvSpPr>
            <a:spLocks noGrp="1" noChangeArrowheads="1"/>
          </p:cNvSpPr>
          <p:nvPr>
            <p:ph type="body" idx="1"/>
          </p:nvPr>
        </p:nvSpPr>
        <p:spPr>
          <a:xfrm>
            <a:off x="304800" y="685800"/>
            <a:ext cx="8610600" cy="5715000"/>
          </a:xfrm>
        </p:spPr>
        <p:txBody>
          <a:bodyPr/>
          <a:lstStyle/>
          <a:p>
            <a:pPr>
              <a:lnSpc>
                <a:spcPct val="80000"/>
              </a:lnSpc>
            </a:pPr>
            <a:r>
              <a:rPr lang="en-GB" altLang="zh-CN" sz="2000">
                <a:ea typeface="SimSun" panose="02010600030101010101" pitchFamily="2" charset="-122"/>
              </a:rPr>
              <a:t>VBM is ‘an integrated framework for measuring and managing businesses, with the explicit objective of creating superior long-term value for shareholders’.</a:t>
            </a:r>
          </a:p>
          <a:p>
            <a:pPr>
              <a:lnSpc>
                <a:spcPct val="80000"/>
              </a:lnSpc>
            </a:pPr>
            <a:endParaRPr lang="en-GB" altLang="zh-CN" sz="2000">
              <a:ea typeface="SimSun" panose="02010600030101010101" pitchFamily="2" charset="-122"/>
            </a:endParaRPr>
          </a:p>
          <a:p>
            <a:pPr>
              <a:lnSpc>
                <a:spcPct val="80000"/>
              </a:lnSpc>
            </a:pPr>
            <a:r>
              <a:rPr lang="en-GB" altLang="zh-CN" sz="2000">
                <a:ea typeface="SimSun" panose="02010600030101010101" pitchFamily="2" charset="-122"/>
              </a:rPr>
              <a:t>VBM focuses on increasing shareholder’s wealth metric such as residual income or net present value through the identification and management of value-drivers.</a:t>
            </a:r>
          </a:p>
          <a:p>
            <a:pPr>
              <a:lnSpc>
                <a:spcPct val="80000"/>
              </a:lnSpc>
            </a:pPr>
            <a:endParaRPr lang="en-GB" altLang="zh-CN" sz="2000">
              <a:ea typeface="SimSun" panose="02010600030101010101" pitchFamily="2" charset="-122"/>
            </a:endParaRPr>
          </a:p>
          <a:p>
            <a:pPr>
              <a:lnSpc>
                <a:spcPct val="80000"/>
              </a:lnSpc>
            </a:pPr>
            <a:r>
              <a:rPr lang="en-GB" altLang="zh-CN" sz="2000">
                <a:ea typeface="SimSun" panose="02010600030101010101" pitchFamily="2" charset="-122"/>
              </a:rPr>
              <a:t>Short-term decision making based on </a:t>
            </a:r>
            <a:r>
              <a:rPr lang="en-GB" altLang="zh-CN" sz="2000" i="1">
                <a:ea typeface="SimSun" panose="02010600030101010101" pitchFamily="2" charset="-122"/>
              </a:rPr>
              <a:t>profit</a:t>
            </a:r>
            <a:r>
              <a:rPr lang="en-GB" altLang="zh-CN" sz="2000">
                <a:ea typeface="SimSun" panose="02010600030101010101" pitchFamily="2" charset="-122"/>
              </a:rPr>
              <a:t> has a number of limitations as follows;</a:t>
            </a:r>
          </a:p>
          <a:p>
            <a:pPr>
              <a:lnSpc>
                <a:spcPct val="80000"/>
              </a:lnSpc>
            </a:pPr>
            <a:endParaRPr lang="en-GB" altLang="zh-CN" sz="2000">
              <a:ea typeface="SimSun" panose="02010600030101010101" pitchFamily="2" charset="-122"/>
            </a:endParaRPr>
          </a:p>
          <a:p>
            <a:pPr>
              <a:lnSpc>
                <a:spcPct val="80000"/>
              </a:lnSpc>
            </a:pPr>
            <a:r>
              <a:rPr lang="en-GB" altLang="zh-CN" sz="2000">
                <a:ea typeface="SimSun" panose="02010600030101010101" pitchFamily="2" charset="-122"/>
              </a:rPr>
              <a:t>First, short-term profit increases may be made at the expense of long-term profit, second, there is no analysis of the use of capital resources, for example, from a shareholder perspective, a ‘company only makes a real or economic profit after it has repaid the cost of capital that was used to generate it’ and third, the approach is inward- rather than outward-looking – for example, how would the firm’s competitors react to a 10% cut in price?</a:t>
            </a:r>
          </a:p>
          <a:p>
            <a:pPr>
              <a:lnSpc>
                <a:spcPct val="80000"/>
              </a:lnSpc>
            </a:pPr>
            <a:endParaRPr lang="en-GB" altLang="zh-CN" sz="2000">
              <a:ea typeface="SimSun" panose="02010600030101010101" pitchFamily="2" charset="-122"/>
            </a:endParaRPr>
          </a:p>
          <a:p>
            <a:pPr>
              <a:lnSpc>
                <a:spcPct val="80000"/>
              </a:lnSpc>
            </a:pPr>
            <a:r>
              <a:rPr lang="en-GB" altLang="zh-CN" sz="2000">
                <a:ea typeface="SimSun" panose="02010600030101010101" pitchFamily="2" charset="-122"/>
              </a:rPr>
              <a:t>Finally, a focus on profit only neglects the interests of other stakeholders such as consumers, employees or regulators.</a:t>
            </a:r>
          </a:p>
        </p:txBody>
      </p:sp>
    </p:spTree>
    <p:extLst>
      <p:ext uri="{BB962C8B-B14F-4D97-AF65-F5344CB8AC3E}">
        <p14:creationId xmlns:p14="http://schemas.microsoft.com/office/powerpoint/2010/main" val="14607112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07950" y="115888"/>
            <a:ext cx="9036050" cy="719137"/>
          </a:xfrm>
        </p:spPr>
        <p:txBody>
          <a:bodyPr/>
          <a:lstStyle/>
          <a:p>
            <a:r>
              <a:rPr lang="en-AU" altLang="en-US" b="1"/>
              <a:t>Corporate social responsibility &amp; external reporting</a:t>
            </a:r>
          </a:p>
        </p:txBody>
      </p:sp>
      <p:sp>
        <p:nvSpPr>
          <p:cNvPr id="5123" name="Rectangle 3"/>
          <p:cNvSpPr>
            <a:spLocks noGrp="1" noChangeArrowheads="1"/>
          </p:cNvSpPr>
          <p:nvPr>
            <p:ph type="body" idx="1"/>
          </p:nvPr>
        </p:nvSpPr>
        <p:spPr>
          <a:xfrm>
            <a:off x="467544" y="1341438"/>
            <a:ext cx="7705725" cy="4537075"/>
          </a:xfrm>
        </p:spPr>
        <p:txBody>
          <a:bodyPr/>
          <a:lstStyle/>
          <a:p>
            <a:pPr marL="446088" indent="-446088">
              <a:spcBef>
                <a:spcPts val="600"/>
              </a:spcBef>
              <a:spcAft>
                <a:spcPts val="600"/>
              </a:spcAft>
              <a:buClr>
                <a:srgbClr val="92D050"/>
              </a:buClr>
              <a:buFont typeface="Wingdings" panose="05000000000000000000" pitchFamily="2" charset="2"/>
              <a:buChar char="l"/>
              <a:defRPr/>
            </a:pPr>
            <a:r>
              <a:rPr lang="en-AU" sz="2400" b="1" dirty="0">
                <a:latin typeface="+mj-lt"/>
              </a:rPr>
              <a:t>Involves taking into account the social and environmental impact of corporate activity when making decisions</a:t>
            </a:r>
          </a:p>
          <a:p>
            <a:pPr lvl="1">
              <a:spcBef>
                <a:spcPts val="600"/>
              </a:spcBef>
              <a:spcAft>
                <a:spcPts val="600"/>
              </a:spcAft>
              <a:defRPr/>
            </a:pPr>
            <a:r>
              <a:rPr lang="en-AU" sz="2400" b="1" dirty="0">
                <a:latin typeface="+mj-lt"/>
              </a:rPr>
              <a:t>May increase profitability</a:t>
            </a:r>
          </a:p>
          <a:p>
            <a:pPr lvl="1">
              <a:spcBef>
                <a:spcPts val="600"/>
              </a:spcBef>
              <a:spcAft>
                <a:spcPts val="600"/>
              </a:spcAft>
              <a:defRPr/>
            </a:pPr>
            <a:r>
              <a:rPr lang="en-AU" sz="2400" b="1" dirty="0">
                <a:latin typeface="+mj-lt"/>
              </a:rPr>
              <a:t>Determine long-term survival</a:t>
            </a:r>
          </a:p>
          <a:p>
            <a:pPr marL="457200" lvl="1" indent="0">
              <a:spcBef>
                <a:spcPts val="600"/>
              </a:spcBef>
              <a:spcAft>
                <a:spcPts val="600"/>
              </a:spcAft>
              <a:buFontTx/>
              <a:buNone/>
              <a:defRPr/>
            </a:pPr>
            <a:endParaRPr lang="en-AU" sz="2400" b="1" dirty="0">
              <a:latin typeface="+mj-lt"/>
            </a:endParaRPr>
          </a:p>
          <a:p>
            <a:pPr marL="446088" indent="-446088">
              <a:spcBef>
                <a:spcPts val="600"/>
              </a:spcBef>
              <a:spcAft>
                <a:spcPts val="600"/>
              </a:spcAft>
              <a:buClr>
                <a:srgbClr val="92D050"/>
              </a:buClr>
              <a:buFont typeface="Wingdings" panose="05000000000000000000" pitchFamily="2" charset="2"/>
              <a:buChar char="l"/>
              <a:defRPr/>
            </a:pPr>
            <a:r>
              <a:rPr lang="en-AU" sz="2400" b="1" dirty="0">
                <a:latin typeface="+mj-lt"/>
              </a:rPr>
              <a:t>Communicated to stakeholders in annual reports, environment reports, stakeholder impact reports, social impact reports and social audit reports</a:t>
            </a:r>
          </a:p>
        </p:txBody>
      </p:sp>
    </p:spTree>
    <p:extLst>
      <p:ext uri="{BB962C8B-B14F-4D97-AF65-F5344CB8AC3E}">
        <p14:creationId xmlns:p14="http://schemas.microsoft.com/office/powerpoint/2010/main" val="17334367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07950" y="44450"/>
            <a:ext cx="9036050" cy="793750"/>
          </a:xfrm>
        </p:spPr>
        <p:txBody>
          <a:bodyPr/>
          <a:lstStyle/>
          <a:p>
            <a:r>
              <a:rPr lang="en-AU" altLang="en-US" b="1"/>
              <a:t>Corporate social responsibility &amp; external reporting</a:t>
            </a:r>
            <a:endParaRPr lang="en-US" altLang="en-US" b="1"/>
          </a:p>
        </p:txBody>
      </p:sp>
      <p:sp>
        <p:nvSpPr>
          <p:cNvPr id="6148" name="Rectangle 3"/>
          <p:cNvSpPr>
            <a:spLocks noGrp="1" noChangeArrowheads="1"/>
          </p:cNvSpPr>
          <p:nvPr>
            <p:ph type="body" idx="1"/>
          </p:nvPr>
        </p:nvSpPr>
        <p:spPr>
          <a:xfrm>
            <a:off x="495300" y="1308100"/>
            <a:ext cx="7964488" cy="4857750"/>
          </a:xfrm>
        </p:spPr>
        <p:txBody>
          <a:bodyPr/>
          <a:lstStyle/>
          <a:p>
            <a:pPr marL="446088" indent="-446088">
              <a:spcBef>
                <a:spcPts val="600"/>
              </a:spcBef>
              <a:spcAft>
                <a:spcPts val="600"/>
              </a:spcAft>
              <a:buClr>
                <a:srgbClr val="92D050"/>
              </a:buClr>
              <a:buFont typeface="Wingdings" panose="05000000000000000000" pitchFamily="2" charset="2"/>
              <a:buChar char="l"/>
              <a:defRPr/>
            </a:pPr>
            <a:r>
              <a:rPr lang="en-AU" sz="2400" b="1" dirty="0">
                <a:latin typeface="+mj-lt"/>
              </a:rPr>
              <a:t>Triple bottom line reporting</a:t>
            </a:r>
          </a:p>
          <a:p>
            <a:pPr lvl="1">
              <a:spcBef>
                <a:spcPts val="600"/>
              </a:spcBef>
              <a:spcAft>
                <a:spcPts val="600"/>
              </a:spcAft>
              <a:defRPr/>
            </a:pPr>
            <a:r>
              <a:rPr lang="en-AU" sz="2400" b="1" dirty="0">
                <a:latin typeface="+mj-lt"/>
              </a:rPr>
              <a:t>Focus on financial (economic), social and environmental aspects of performance</a:t>
            </a:r>
          </a:p>
          <a:p>
            <a:pPr lvl="1">
              <a:spcBef>
                <a:spcPts val="600"/>
              </a:spcBef>
              <a:spcAft>
                <a:spcPts val="600"/>
              </a:spcAft>
              <a:defRPr/>
            </a:pPr>
            <a:r>
              <a:rPr lang="en-AU" sz="2400" b="1" dirty="0">
                <a:latin typeface="+mj-lt"/>
              </a:rPr>
              <a:t>Aimed at a broader range of stakeholders</a:t>
            </a:r>
          </a:p>
          <a:p>
            <a:pPr marL="457200" lvl="1" indent="0">
              <a:spcBef>
                <a:spcPts val="600"/>
              </a:spcBef>
              <a:spcAft>
                <a:spcPts val="600"/>
              </a:spcAft>
              <a:buFontTx/>
              <a:buNone/>
              <a:defRPr/>
            </a:pPr>
            <a:endParaRPr lang="en-AU" sz="2400" b="1" dirty="0">
              <a:latin typeface="+mj-lt"/>
            </a:endParaRPr>
          </a:p>
          <a:p>
            <a:pPr marL="446088" indent="-446088">
              <a:spcBef>
                <a:spcPts val="600"/>
              </a:spcBef>
              <a:spcAft>
                <a:spcPts val="600"/>
              </a:spcAft>
              <a:buClr>
                <a:srgbClr val="92D050"/>
              </a:buClr>
              <a:buFont typeface="Wingdings" panose="05000000000000000000" pitchFamily="2" charset="2"/>
              <a:buChar char="l"/>
              <a:defRPr/>
            </a:pPr>
            <a:r>
              <a:rPr lang="en-AU" sz="2400" b="1" dirty="0">
                <a:latin typeface="+mj-lt"/>
              </a:rPr>
              <a:t>Social performance</a:t>
            </a:r>
          </a:p>
          <a:p>
            <a:pPr lvl="1">
              <a:spcBef>
                <a:spcPts val="600"/>
              </a:spcBef>
              <a:spcAft>
                <a:spcPts val="600"/>
              </a:spcAft>
              <a:defRPr/>
            </a:pPr>
            <a:r>
              <a:rPr lang="en-AU" sz="2400" b="1" dirty="0">
                <a:latin typeface="+mj-lt"/>
              </a:rPr>
              <a:t>Impact of an organisation's behaviour on society, including the broader community, employees, customers and suppliers</a:t>
            </a:r>
          </a:p>
        </p:txBody>
      </p:sp>
    </p:spTree>
    <p:extLst>
      <p:ext uri="{BB962C8B-B14F-4D97-AF65-F5344CB8AC3E}">
        <p14:creationId xmlns:p14="http://schemas.microsoft.com/office/powerpoint/2010/main" val="26359751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15900" y="44450"/>
            <a:ext cx="8893175" cy="792163"/>
          </a:xfrm>
        </p:spPr>
        <p:txBody>
          <a:bodyPr/>
          <a:lstStyle/>
          <a:p>
            <a:r>
              <a:rPr lang="en-AU" altLang="en-US" b="1"/>
              <a:t>Corporate social responsibility &amp; external reporting</a:t>
            </a:r>
            <a:endParaRPr lang="en-US" altLang="en-US" b="1"/>
          </a:p>
        </p:txBody>
      </p:sp>
      <p:sp>
        <p:nvSpPr>
          <p:cNvPr id="23555" name="Rectangle 3"/>
          <p:cNvSpPr>
            <a:spLocks noGrp="1" noChangeArrowheads="1"/>
          </p:cNvSpPr>
          <p:nvPr>
            <p:ph type="body" idx="1"/>
          </p:nvPr>
        </p:nvSpPr>
        <p:spPr>
          <a:xfrm>
            <a:off x="468313" y="1268413"/>
            <a:ext cx="7964487" cy="3200400"/>
          </a:xfrm>
        </p:spPr>
        <p:txBody>
          <a:bodyPr/>
          <a:lstStyle/>
          <a:p>
            <a:pPr marL="446088" indent="-446088">
              <a:spcBef>
                <a:spcPts val="600"/>
              </a:spcBef>
              <a:spcAft>
                <a:spcPts val="600"/>
              </a:spcAft>
              <a:buClr>
                <a:srgbClr val="92D050"/>
              </a:buClr>
              <a:buFont typeface="Wingdings" panose="05000000000000000000" pitchFamily="2" charset="2"/>
              <a:buChar char="l"/>
            </a:pPr>
            <a:r>
              <a:rPr lang="en-US" altLang="en-US" sz="2400" b="1" dirty="0">
                <a:latin typeface="+mj-lt"/>
              </a:rPr>
              <a:t>Environmental performance</a:t>
            </a:r>
          </a:p>
          <a:p>
            <a:pPr lvl="1">
              <a:spcBef>
                <a:spcPts val="600"/>
              </a:spcBef>
              <a:spcAft>
                <a:spcPts val="600"/>
              </a:spcAft>
            </a:pPr>
            <a:r>
              <a:rPr lang="en-AU" altLang="en-US" sz="2400" b="1" dirty="0">
                <a:latin typeface="+mj-lt"/>
              </a:rPr>
              <a:t>Impact of an organisation's behaviour on the environment, including natural systems of land, air and water, people and other living organisms</a:t>
            </a:r>
            <a:endParaRPr lang="en-US" altLang="en-US" sz="2400" b="1" dirty="0">
              <a:latin typeface="+mj-lt"/>
            </a:endParaRPr>
          </a:p>
        </p:txBody>
      </p:sp>
    </p:spTree>
    <p:extLst>
      <p:ext uri="{BB962C8B-B14F-4D97-AF65-F5344CB8AC3E}">
        <p14:creationId xmlns:p14="http://schemas.microsoft.com/office/powerpoint/2010/main" val="17534235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44500" y="119063"/>
            <a:ext cx="8736013" cy="788987"/>
          </a:xfrm>
        </p:spPr>
        <p:txBody>
          <a:bodyPr/>
          <a:lstStyle/>
          <a:p>
            <a:r>
              <a:rPr lang="en-AU" altLang="en-US" b="1"/>
              <a:t>Environmental management accounting (EMA)</a:t>
            </a:r>
          </a:p>
        </p:txBody>
      </p:sp>
      <p:sp>
        <p:nvSpPr>
          <p:cNvPr id="24579" name="Rectangle 3"/>
          <p:cNvSpPr>
            <a:spLocks noGrp="1" noChangeArrowheads="1"/>
          </p:cNvSpPr>
          <p:nvPr>
            <p:ph type="body" idx="1"/>
          </p:nvPr>
        </p:nvSpPr>
        <p:spPr>
          <a:xfrm>
            <a:off x="539750" y="1412875"/>
            <a:ext cx="7777163" cy="4606925"/>
          </a:xfrm>
        </p:spPr>
        <p:txBody>
          <a:bodyPr/>
          <a:lstStyle/>
          <a:p>
            <a:pPr marL="446088" indent="-446088">
              <a:spcBef>
                <a:spcPts val="600"/>
              </a:spcBef>
              <a:spcAft>
                <a:spcPts val="600"/>
              </a:spcAft>
              <a:buClr>
                <a:srgbClr val="92D050"/>
              </a:buClr>
              <a:buFont typeface="Wingdings" panose="05000000000000000000" pitchFamily="2" charset="2"/>
              <a:buChar char="l"/>
            </a:pPr>
            <a:r>
              <a:rPr lang="en-AU" altLang="en-US" sz="2400" b="1" dirty="0">
                <a:latin typeface="+mj-lt"/>
              </a:rPr>
              <a:t>Consists of environmentally-related management accounting systems and practices</a:t>
            </a:r>
          </a:p>
          <a:p>
            <a:pPr marL="0" indent="0">
              <a:spcBef>
                <a:spcPts val="600"/>
              </a:spcBef>
              <a:spcAft>
                <a:spcPts val="600"/>
              </a:spcAft>
              <a:buClr>
                <a:srgbClr val="92D050"/>
              </a:buClr>
              <a:buNone/>
            </a:pPr>
            <a:endParaRPr lang="en-AU" altLang="en-US" sz="2400" b="1" dirty="0">
              <a:latin typeface="+mj-lt"/>
            </a:endParaRPr>
          </a:p>
          <a:p>
            <a:pPr marL="446088" indent="-446088">
              <a:spcBef>
                <a:spcPts val="600"/>
              </a:spcBef>
              <a:spcAft>
                <a:spcPts val="600"/>
              </a:spcAft>
              <a:buClr>
                <a:srgbClr val="92D050"/>
              </a:buClr>
              <a:buFont typeface="Wingdings" panose="05000000000000000000" pitchFamily="2" charset="2"/>
              <a:buChar char="l"/>
            </a:pPr>
            <a:r>
              <a:rPr lang="en-AU" altLang="en-US" sz="2400" b="1" dirty="0">
                <a:latin typeface="+mj-lt"/>
              </a:rPr>
              <a:t>Life cycle costing, environmental cost accounting, environmental performance measures, assessment of environmental benefits, strategic planning for environmental management</a:t>
            </a:r>
          </a:p>
        </p:txBody>
      </p:sp>
    </p:spTree>
    <p:extLst>
      <p:ext uri="{BB962C8B-B14F-4D97-AF65-F5344CB8AC3E}">
        <p14:creationId xmlns:p14="http://schemas.microsoft.com/office/powerpoint/2010/main" val="13816047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68313" y="115888"/>
            <a:ext cx="8447087" cy="719137"/>
          </a:xfrm>
        </p:spPr>
        <p:txBody>
          <a:bodyPr/>
          <a:lstStyle/>
          <a:p>
            <a:r>
              <a:rPr lang="en-AU" altLang="en-US" b="1" dirty="0"/>
              <a:t>Environmental management accounting (</a:t>
            </a:r>
            <a:r>
              <a:rPr lang="en-AU" altLang="en-US" b="1" dirty="0" err="1"/>
              <a:t>EMA</a:t>
            </a:r>
            <a:r>
              <a:rPr lang="en-AU" altLang="en-US" b="1" dirty="0"/>
              <a:t>)</a:t>
            </a:r>
          </a:p>
        </p:txBody>
      </p:sp>
      <p:sp>
        <p:nvSpPr>
          <p:cNvPr id="25603" name="Rectangle 3"/>
          <p:cNvSpPr>
            <a:spLocks noGrp="1" noChangeArrowheads="1"/>
          </p:cNvSpPr>
          <p:nvPr>
            <p:ph type="body" idx="1"/>
          </p:nvPr>
        </p:nvSpPr>
        <p:spPr>
          <a:xfrm>
            <a:off x="468313" y="1125538"/>
            <a:ext cx="7777162" cy="4391025"/>
          </a:xfrm>
        </p:spPr>
        <p:txBody>
          <a:bodyPr/>
          <a:lstStyle/>
          <a:p>
            <a:pPr marL="3074988" lvl="6" indent="-446088">
              <a:lnSpc>
                <a:spcPct val="160000"/>
              </a:lnSpc>
              <a:buClr>
                <a:srgbClr val="92D050"/>
              </a:buClr>
              <a:buFont typeface="Wingdings" panose="05000000000000000000" pitchFamily="2" charset="2"/>
              <a:buChar char="l"/>
            </a:pPr>
            <a:r>
              <a:rPr lang="en-AU" altLang="en-US" sz="2400" b="1" dirty="0" err="1">
                <a:latin typeface="+mj-lt"/>
              </a:rPr>
              <a:t>EMA</a:t>
            </a:r>
            <a:r>
              <a:rPr lang="en-AU" altLang="en-US" sz="2400" b="1" dirty="0">
                <a:latin typeface="+mj-lt"/>
              </a:rPr>
              <a:t> techniques</a:t>
            </a:r>
          </a:p>
          <a:p>
            <a:pPr lvl="7">
              <a:lnSpc>
                <a:spcPct val="160000"/>
              </a:lnSpc>
            </a:pPr>
            <a:r>
              <a:rPr lang="en-AU" altLang="en-US" sz="2400" b="1" dirty="0">
                <a:latin typeface="+mj-lt"/>
              </a:rPr>
              <a:t>Financially-oriented </a:t>
            </a:r>
            <a:r>
              <a:rPr lang="en-AU" altLang="en-US" sz="2400" b="1" dirty="0" err="1">
                <a:latin typeface="+mj-lt"/>
              </a:rPr>
              <a:t>EMA</a:t>
            </a:r>
            <a:endParaRPr lang="en-AU" altLang="en-US" sz="2400" b="1" dirty="0">
              <a:latin typeface="+mj-lt"/>
            </a:endParaRPr>
          </a:p>
          <a:p>
            <a:pPr lvl="7">
              <a:lnSpc>
                <a:spcPct val="160000"/>
              </a:lnSpc>
            </a:pPr>
            <a:r>
              <a:rPr lang="en-AU" altLang="en-US" sz="2400" b="1" dirty="0">
                <a:latin typeface="+mj-lt"/>
              </a:rPr>
              <a:t>Physically-oriented </a:t>
            </a:r>
            <a:r>
              <a:rPr lang="en-AU" altLang="en-US" sz="2400" b="1" dirty="0" err="1">
                <a:latin typeface="+mj-lt"/>
              </a:rPr>
              <a:t>EMA</a:t>
            </a:r>
            <a:endParaRPr lang="en-AU" altLang="en-US" sz="2400" b="1" dirty="0">
              <a:latin typeface="+mj-lt"/>
            </a:endParaRPr>
          </a:p>
        </p:txBody>
      </p:sp>
    </p:spTree>
    <p:extLst>
      <p:ext uri="{BB962C8B-B14F-4D97-AF65-F5344CB8AC3E}">
        <p14:creationId xmlns:p14="http://schemas.microsoft.com/office/powerpoint/2010/main" val="42611525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p:cNvSpPr>
            <a:spLocks noChangeArrowheads="1"/>
          </p:cNvSpPr>
          <p:nvPr/>
        </p:nvSpPr>
        <p:spPr bwMode="auto">
          <a:xfrm>
            <a:off x="827088" y="188913"/>
            <a:ext cx="51847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sz="2800"/>
          </a:p>
        </p:txBody>
      </p:sp>
      <p:sp>
        <p:nvSpPr>
          <p:cNvPr id="26627" name="Rectangle 2"/>
          <p:cNvSpPr>
            <a:spLocks noGrp="1" noChangeArrowheads="1"/>
          </p:cNvSpPr>
          <p:nvPr>
            <p:ph type="title"/>
          </p:nvPr>
        </p:nvSpPr>
        <p:spPr>
          <a:xfrm>
            <a:off x="539750" y="187325"/>
            <a:ext cx="7467600" cy="649288"/>
          </a:xfrm>
        </p:spPr>
        <p:txBody>
          <a:bodyPr/>
          <a:lstStyle/>
          <a:p>
            <a:r>
              <a:rPr lang="en-AU" altLang="en-US" b="1" dirty="0"/>
              <a:t>Financially-oriented </a:t>
            </a:r>
            <a:r>
              <a:rPr lang="en-AU" altLang="en-US" b="1" dirty="0" err="1"/>
              <a:t>EMA</a:t>
            </a:r>
            <a:endParaRPr lang="en-AU" altLang="en-US" b="1" dirty="0"/>
          </a:p>
        </p:txBody>
      </p:sp>
      <p:sp>
        <p:nvSpPr>
          <p:cNvPr id="26628" name="Rectangle 3"/>
          <p:cNvSpPr>
            <a:spLocks noGrp="1" noChangeArrowheads="1"/>
          </p:cNvSpPr>
          <p:nvPr>
            <p:ph type="body" idx="1"/>
          </p:nvPr>
        </p:nvSpPr>
        <p:spPr>
          <a:xfrm>
            <a:off x="395536" y="980207"/>
            <a:ext cx="8351837" cy="5545137"/>
          </a:xfrm>
        </p:spPr>
        <p:txBody>
          <a:bodyPr/>
          <a:lstStyle/>
          <a:p>
            <a:pPr marL="446088" indent="-446088">
              <a:spcBef>
                <a:spcPts val="600"/>
              </a:spcBef>
              <a:spcAft>
                <a:spcPts val="600"/>
              </a:spcAft>
              <a:buClr>
                <a:srgbClr val="92D050"/>
              </a:buClr>
              <a:buFont typeface="Wingdings" pitchFamily="2" charset="2"/>
              <a:buChar char="l"/>
            </a:pPr>
            <a:r>
              <a:rPr lang="en-AU" altLang="en-US" sz="2350" b="1" dirty="0">
                <a:solidFill>
                  <a:srgbClr val="FFFF00"/>
                </a:solidFill>
                <a:latin typeface="+mj-lt"/>
              </a:rPr>
              <a:t>Environmental costs</a:t>
            </a:r>
          </a:p>
          <a:p>
            <a:pPr lvl="1">
              <a:spcBef>
                <a:spcPts val="600"/>
              </a:spcBef>
              <a:spcAft>
                <a:spcPts val="600"/>
              </a:spcAft>
            </a:pPr>
            <a:r>
              <a:rPr lang="en-AU" altLang="en-US" sz="2350" b="1" dirty="0">
                <a:latin typeface="+mj-lt"/>
              </a:rPr>
              <a:t>Incurred to prevent, monitor and report environmental impacts</a:t>
            </a:r>
          </a:p>
          <a:p>
            <a:pPr lvl="1">
              <a:spcBef>
                <a:spcPts val="600"/>
              </a:spcBef>
              <a:spcAft>
                <a:spcPts val="600"/>
              </a:spcAft>
            </a:pPr>
            <a:r>
              <a:rPr lang="en-AU" altLang="en-US" sz="2350" b="1" dirty="0">
                <a:latin typeface="+mj-lt"/>
              </a:rPr>
              <a:t>Cost of waste management systems, environmental training, legal activities and fines, record keeping and reporting, cost of remediation of environmental impacts</a:t>
            </a:r>
          </a:p>
          <a:p>
            <a:pPr marL="446088" indent="-446088">
              <a:spcBef>
                <a:spcPts val="600"/>
              </a:spcBef>
              <a:spcAft>
                <a:spcPts val="600"/>
              </a:spcAft>
              <a:buClr>
                <a:srgbClr val="92D050"/>
              </a:buClr>
              <a:buFont typeface="Wingdings" pitchFamily="2" charset="2"/>
              <a:buChar char="l"/>
            </a:pPr>
            <a:r>
              <a:rPr lang="en-AU" altLang="en-US" sz="2350" b="1" dirty="0">
                <a:solidFill>
                  <a:srgbClr val="FFFF00"/>
                </a:solidFill>
                <a:latin typeface="+mj-lt"/>
              </a:rPr>
              <a:t>Environmental product costing</a:t>
            </a:r>
          </a:p>
          <a:p>
            <a:pPr lvl="1">
              <a:spcBef>
                <a:spcPts val="600"/>
              </a:spcBef>
              <a:spcAft>
                <a:spcPts val="600"/>
              </a:spcAft>
            </a:pPr>
            <a:r>
              <a:rPr lang="en-AU" altLang="en-US" sz="2350" b="1" dirty="0">
                <a:latin typeface="+mj-lt"/>
              </a:rPr>
              <a:t>Involves tracing direct and indirect environmental costs to products </a:t>
            </a:r>
          </a:p>
          <a:p>
            <a:pPr lvl="1">
              <a:spcBef>
                <a:spcPts val="600"/>
              </a:spcBef>
              <a:spcAft>
                <a:spcPts val="0"/>
              </a:spcAft>
            </a:pPr>
            <a:r>
              <a:rPr lang="en-AU" altLang="en-US" sz="2350" b="1" dirty="0">
                <a:latin typeface="+mj-lt"/>
              </a:rPr>
              <a:t>The cost of waste management,</a:t>
            </a:r>
          </a:p>
          <a:p>
            <a:pPr marL="457200" lvl="1" indent="0">
              <a:spcBef>
                <a:spcPts val="0"/>
              </a:spcBef>
              <a:spcAft>
                <a:spcPts val="0"/>
              </a:spcAft>
              <a:buNone/>
              <a:tabLst>
                <a:tab pos="808038" algn="l"/>
              </a:tabLst>
            </a:pPr>
            <a:r>
              <a:rPr lang="en-AU" altLang="en-US" sz="2350" b="1" dirty="0">
                <a:latin typeface="+mj-lt"/>
              </a:rPr>
              <a:t>	permits and fees, recycling</a:t>
            </a:r>
          </a:p>
        </p:txBody>
      </p:sp>
    </p:spTree>
    <p:extLst>
      <p:ext uri="{BB962C8B-B14F-4D97-AF65-F5344CB8AC3E}">
        <p14:creationId xmlns:p14="http://schemas.microsoft.com/office/powerpoint/2010/main" val="13757010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68313" y="188913"/>
            <a:ext cx="7467600" cy="647700"/>
          </a:xfrm>
        </p:spPr>
        <p:txBody>
          <a:bodyPr/>
          <a:lstStyle/>
          <a:p>
            <a:r>
              <a:rPr lang="en-AU" altLang="en-US" b="1" dirty="0"/>
              <a:t>Financially-oriented </a:t>
            </a:r>
            <a:r>
              <a:rPr lang="en-AU" altLang="en-US" b="1" dirty="0" err="1"/>
              <a:t>EMA</a:t>
            </a:r>
            <a:endParaRPr lang="en-AU" altLang="en-US" b="1" dirty="0"/>
          </a:p>
        </p:txBody>
      </p:sp>
      <p:sp>
        <p:nvSpPr>
          <p:cNvPr id="27651" name="Rectangle 3"/>
          <p:cNvSpPr>
            <a:spLocks noGrp="1" noChangeArrowheads="1"/>
          </p:cNvSpPr>
          <p:nvPr>
            <p:ph type="body" idx="1"/>
          </p:nvPr>
        </p:nvSpPr>
        <p:spPr>
          <a:xfrm>
            <a:off x="468313" y="1268413"/>
            <a:ext cx="7777162" cy="4525962"/>
          </a:xfrm>
        </p:spPr>
        <p:txBody>
          <a:bodyPr/>
          <a:lstStyle/>
          <a:p>
            <a:pPr marL="446088" indent="-446088">
              <a:spcBef>
                <a:spcPts val="600"/>
              </a:spcBef>
              <a:spcAft>
                <a:spcPts val="600"/>
              </a:spcAft>
              <a:buClr>
                <a:srgbClr val="92D050"/>
              </a:buClr>
              <a:buFont typeface="Wingdings" pitchFamily="2" charset="2"/>
              <a:buChar char="l"/>
            </a:pPr>
            <a:r>
              <a:rPr lang="en-AU" altLang="en-US" sz="2400" b="1" dirty="0">
                <a:solidFill>
                  <a:srgbClr val="FFFF00"/>
                </a:solidFill>
                <a:latin typeface="+mj-lt"/>
              </a:rPr>
              <a:t>Environmentally-linked capital expenditure</a:t>
            </a:r>
          </a:p>
          <a:p>
            <a:pPr lvl="1">
              <a:spcBef>
                <a:spcPts val="600"/>
              </a:spcBef>
              <a:spcAft>
                <a:spcPts val="600"/>
              </a:spcAft>
            </a:pPr>
            <a:r>
              <a:rPr lang="en-AU" altLang="en-US" sz="2400" b="1" dirty="0">
                <a:latin typeface="+mj-lt"/>
              </a:rPr>
              <a:t>Driven by the desire to improve the organisation's environmental impact, or by the need to comply with environmental regulations</a:t>
            </a:r>
          </a:p>
        </p:txBody>
      </p:sp>
    </p:spTree>
    <p:extLst>
      <p:ext uri="{BB962C8B-B14F-4D97-AF65-F5344CB8AC3E}">
        <p14:creationId xmlns:p14="http://schemas.microsoft.com/office/powerpoint/2010/main" val="31872230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539750" y="115888"/>
            <a:ext cx="7467600" cy="647700"/>
          </a:xfrm>
        </p:spPr>
        <p:txBody>
          <a:bodyPr/>
          <a:lstStyle/>
          <a:p>
            <a:r>
              <a:rPr lang="en-AU" altLang="en-US" b="1" dirty="0"/>
              <a:t>Financially-oriented </a:t>
            </a:r>
            <a:r>
              <a:rPr lang="en-AU" altLang="en-US" b="1" dirty="0" err="1"/>
              <a:t>EMA</a:t>
            </a:r>
            <a:endParaRPr lang="en-AU" altLang="en-US" b="1" dirty="0"/>
          </a:p>
        </p:txBody>
      </p:sp>
      <p:sp>
        <p:nvSpPr>
          <p:cNvPr id="28675" name="Rectangle 3"/>
          <p:cNvSpPr>
            <a:spLocks noGrp="1" noChangeArrowheads="1"/>
          </p:cNvSpPr>
          <p:nvPr>
            <p:ph type="body" idx="1"/>
          </p:nvPr>
        </p:nvSpPr>
        <p:spPr>
          <a:xfrm>
            <a:off x="468313" y="1279525"/>
            <a:ext cx="7848600" cy="4525963"/>
          </a:xfrm>
        </p:spPr>
        <p:txBody>
          <a:bodyPr/>
          <a:lstStyle/>
          <a:p>
            <a:pPr marL="446088" indent="-446088">
              <a:spcBef>
                <a:spcPts val="600"/>
              </a:spcBef>
              <a:spcAft>
                <a:spcPts val="600"/>
              </a:spcAft>
              <a:buClr>
                <a:srgbClr val="92D050"/>
              </a:buClr>
              <a:buFont typeface="Wingdings" pitchFamily="2" charset="2"/>
              <a:buChar char="l"/>
            </a:pPr>
            <a:r>
              <a:rPr lang="en-AU" altLang="en-US" sz="2400" b="1" dirty="0">
                <a:latin typeface="+mj-lt"/>
              </a:rPr>
              <a:t>Environmentally-induced </a:t>
            </a:r>
            <a:r>
              <a:rPr lang="en-AU" altLang="en-US" sz="2400" b="1" dirty="0">
                <a:solidFill>
                  <a:srgbClr val="FFFF00"/>
                </a:solidFill>
                <a:latin typeface="+mj-lt"/>
              </a:rPr>
              <a:t>revenues</a:t>
            </a:r>
          </a:p>
          <a:p>
            <a:pPr lvl="1">
              <a:spcBef>
                <a:spcPts val="600"/>
              </a:spcBef>
              <a:spcAft>
                <a:spcPts val="600"/>
              </a:spcAft>
            </a:pPr>
            <a:r>
              <a:rPr lang="en-AU" altLang="en-US" sz="2400" b="1" dirty="0">
                <a:latin typeface="+mj-lt"/>
              </a:rPr>
              <a:t>Arise from positive environmental actions of the organisation</a:t>
            </a:r>
          </a:p>
          <a:p>
            <a:pPr lvl="1">
              <a:spcBef>
                <a:spcPts val="600"/>
              </a:spcBef>
              <a:spcAft>
                <a:spcPts val="600"/>
              </a:spcAft>
            </a:pPr>
            <a:r>
              <a:rPr lang="en-AU" altLang="en-US" sz="2400" b="1" dirty="0">
                <a:latin typeface="+mj-lt"/>
              </a:rPr>
              <a:t>Increased revenue from the sale of recycled materials, from higher selling prices for greener products</a:t>
            </a:r>
          </a:p>
          <a:p>
            <a:pPr lvl="1">
              <a:spcBef>
                <a:spcPts val="600"/>
              </a:spcBef>
              <a:spcAft>
                <a:spcPts val="600"/>
              </a:spcAft>
            </a:pPr>
            <a:r>
              <a:rPr lang="en-AU" altLang="en-US" sz="2400" b="1" dirty="0">
                <a:latin typeface="+mj-lt"/>
              </a:rPr>
              <a:t>Increased customer satisfaction, improved employee morale, increase in future profits</a:t>
            </a:r>
          </a:p>
        </p:txBody>
      </p:sp>
    </p:spTree>
    <p:extLst>
      <p:ext uri="{BB962C8B-B14F-4D97-AF65-F5344CB8AC3E}">
        <p14:creationId xmlns:p14="http://schemas.microsoft.com/office/powerpoint/2010/main" val="41175489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68313" y="115888"/>
            <a:ext cx="7467600" cy="720725"/>
          </a:xfrm>
        </p:spPr>
        <p:txBody>
          <a:bodyPr/>
          <a:lstStyle/>
          <a:p>
            <a:r>
              <a:rPr lang="en-AU" altLang="en-US" b="1" dirty="0">
                <a:solidFill>
                  <a:srgbClr val="FFFF00"/>
                </a:solidFill>
              </a:rPr>
              <a:t>Physically-oriented </a:t>
            </a:r>
            <a:r>
              <a:rPr lang="en-AU" altLang="en-US" b="1" dirty="0" err="1">
                <a:solidFill>
                  <a:srgbClr val="FFFF00"/>
                </a:solidFill>
              </a:rPr>
              <a:t>EMA</a:t>
            </a:r>
            <a:endParaRPr lang="en-AU" altLang="en-US" b="1" dirty="0">
              <a:solidFill>
                <a:srgbClr val="FFFF00"/>
              </a:solidFill>
            </a:endParaRPr>
          </a:p>
        </p:txBody>
      </p:sp>
      <p:sp>
        <p:nvSpPr>
          <p:cNvPr id="29699" name="Rectangle 3"/>
          <p:cNvSpPr>
            <a:spLocks noGrp="1" noChangeArrowheads="1"/>
          </p:cNvSpPr>
          <p:nvPr>
            <p:ph type="body" idx="1"/>
          </p:nvPr>
        </p:nvSpPr>
        <p:spPr>
          <a:xfrm>
            <a:off x="468313" y="1279525"/>
            <a:ext cx="8229600" cy="4741863"/>
          </a:xfrm>
        </p:spPr>
        <p:txBody>
          <a:bodyPr/>
          <a:lstStyle/>
          <a:p>
            <a:pPr marL="446088" indent="-446088">
              <a:spcBef>
                <a:spcPts val="600"/>
              </a:spcBef>
              <a:spcAft>
                <a:spcPts val="600"/>
              </a:spcAft>
              <a:buClr>
                <a:srgbClr val="92D050"/>
              </a:buClr>
              <a:buFont typeface="Wingdings" pitchFamily="2" charset="2"/>
              <a:buChar char="l"/>
            </a:pPr>
            <a:r>
              <a:rPr lang="en-AU" altLang="en-US" sz="2400" b="1" dirty="0">
                <a:latin typeface="+mj-lt"/>
              </a:rPr>
              <a:t>Physically-oriented EMA (</a:t>
            </a:r>
            <a:r>
              <a:rPr lang="en-AU" altLang="en-US" sz="2400" b="1" i="1" dirty="0" err="1">
                <a:solidFill>
                  <a:srgbClr val="FFFF00"/>
                </a:solidFill>
                <a:latin typeface="+mj-lt"/>
              </a:rPr>
              <a:t>fisies</a:t>
            </a:r>
            <a:r>
              <a:rPr lang="en-AU" altLang="en-US" sz="2400" b="1" i="1" dirty="0">
                <a:solidFill>
                  <a:srgbClr val="FFFF00"/>
                </a:solidFill>
                <a:latin typeface="+mj-lt"/>
              </a:rPr>
              <a:t> </a:t>
            </a:r>
            <a:r>
              <a:rPr lang="en-AU" altLang="en-US" sz="2400" b="1" i="1" dirty="0" err="1">
                <a:solidFill>
                  <a:srgbClr val="FFFF00"/>
                </a:solidFill>
                <a:latin typeface="+mj-lt"/>
              </a:rPr>
              <a:t>meetbaar</a:t>
            </a:r>
            <a:r>
              <a:rPr lang="en-AU" altLang="en-US" sz="2400" b="1" dirty="0">
                <a:latin typeface="+mj-lt"/>
              </a:rPr>
              <a:t>)</a:t>
            </a:r>
          </a:p>
          <a:p>
            <a:pPr lvl="1">
              <a:spcBef>
                <a:spcPts val="600"/>
              </a:spcBef>
              <a:spcAft>
                <a:spcPts val="600"/>
              </a:spcAft>
            </a:pPr>
            <a:r>
              <a:rPr lang="en-AU" altLang="en-US" sz="2400" b="1" dirty="0">
                <a:latin typeface="+mj-lt"/>
              </a:rPr>
              <a:t>Mechanisms that focus on supplying information that accounts for the organisation’s impact on the natural environment</a:t>
            </a:r>
          </a:p>
          <a:p>
            <a:pPr lvl="1">
              <a:spcBef>
                <a:spcPts val="600"/>
              </a:spcBef>
              <a:spcAft>
                <a:spcPts val="600"/>
              </a:spcAft>
            </a:pPr>
            <a:r>
              <a:rPr lang="en-AU" altLang="en-US" sz="2400" b="1" dirty="0">
                <a:latin typeface="+mj-lt"/>
              </a:rPr>
              <a:t>Kilograms of noxious waste emissions, kilowatt hours of electricity used, decibels of noise </a:t>
            </a:r>
          </a:p>
          <a:p>
            <a:pPr lvl="1">
              <a:spcBef>
                <a:spcPts val="600"/>
              </a:spcBef>
              <a:spcAft>
                <a:spcPts val="600"/>
              </a:spcAft>
            </a:pPr>
            <a:r>
              <a:rPr lang="en-AU" altLang="en-US" sz="2400" b="1" dirty="0">
                <a:latin typeface="+mj-lt"/>
              </a:rPr>
              <a:t>Used for tactical decisions and capital expenditure decisions</a:t>
            </a:r>
          </a:p>
        </p:txBody>
      </p:sp>
    </p:spTree>
    <p:extLst>
      <p:ext uri="{BB962C8B-B14F-4D97-AF65-F5344CB8AC3E}">
        <p14:creationId xmlns:p14="http://schemas.microsoft.com/office/powerpoint/2010/main" val="42235549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79388" y="117475"/>
            <a:ext cx="8929687" cy="790575"/>
          </a:xfrm>
        </p:spPr>
        <p:txBody>
          <a:bodyPr/>
          <a:lstStyle/>
          <a:p>
            <a:r>
              <a:rPr lang="en-AU" altLang="en-US" b="1"/>
              <a:t>Environmental management systems (EMS) &amp; EMA</a:t>
            </a:r>
          </a:p>
        </p:txBody>
      </p:sp>
      <p:sp>
        <p:nvSpPr>
          <p:cNvPr id="30723" name="Rectangle 3"/>
          <p:cNvSpPr>
            <a:spLocks noGrp="1" noChangeArrowheads="1"/>
          </p:cNvSpPr>
          <p:nvPr>
            <p:ph type="body" idx="1"/>
          </p:nvPr>
        </p:nvSpPr>
        <p:spPr>
          <a:xfrm>
            <a:off x="539750" y="1268413"/>
            <a:ext cx="7893050" cy="5068887"/>
          </a:xfrm>
        </p:spPr>
        <p:txBody>
          <a:bodyPr/>
          <a:lstStyle/>
          <a:p>
            <a:pPr marL="446088" indent="-446088">
              <a:spcBef>
                <a:spcPts val="600"/>
              </a:spcBef>
              <a:spcAft>
                <a:spcPts val="600"/>
              </a:spcAft>
              <a:buClr>
                <a:srgbClr val="92D050"/>
              </a:buClr>
              <a:buFont typeface="Wingdings" pitchFamily="2" charset="2"/>
              <a:buChar char="l"/>
            </a:pPr>
            <a:r>
              <a:rPr lang="en-AU" altLang="en-US" sz="2400" b="1" dirty="0">
                <a:latin typeface="+mj-lt"/>
              </a:rPr>
              <a:t>Systems that organisations put in place to manage their environmental performance</a:t>
            </a:r>
          </a:p>
          <a:p>
            <a:pPr marL="446088" indent="-446088">
              <a:spcBef>
                <a:spcPts val="600"/>
              </a:spcBef>
              <a:spcAft>
                <a:spcPts val="600"/>
              </a:spcAft>
              <a:buClr>
                <a:srgbClr val="92D050"/>
              </a:buClr>
              <a:buFont typeface="Wingdings" pitchFamily="2" charset="2"/>
              <a:buChar char="l"/>
            </a:pPr>
            <a:r>
              <a:rPr lang="en-AU" altLang="en-US" sz="2400" b="1" dirty="0">
                <a:latin typeface="+mj-lt"/>
              </a:rPr>
              <a:t>Recycling systems, systems to monitor and control levels of liquids, material and atmospheric discharge and waste</a:t>
            </a:r>
          </a:p>
          <a:p>
            <a:pPr marL="446088" indent="-446088">
              <a:spcBef>
                <a:spcPts val="600"/>
              </a:spcBef>
              <a:spcAft>
                <a:spcPts val="600"/>
              </a:spcAft>
              <a:buClr>
                <a:srgbClr val="92D050"/>
              </a:buClr>
              <a:buFont typeface="Wingdings" pitchFamily="2" charset="2"/>
              <a:buChar char="l"/>
            </a:pPr>
            <a:r>
              <a:rPr lang="en-AU" altLang="en-US" sz="2400" b="1" dirty="0">
                <a:latin typeface="+mj-lt"/>
              </a:rPr>
              <a:t>ISO 14001 is an international standard for </a:t>
            </a:r>
            <a:r>
              <a:rPr lang="en-AU" altLang="en-US" sz="2400" b="1" dirty="0" err="1">
                <a:latin typeface="+mj-lt"/>
              </a:rPr>
              <a:t>EMA</a:t>
            </a:r>
            <a:r>
              <a:rPr lang="en-AU" altLang="en-US" sz="2400" b="1" dirty="0">
                <a:latin typeface="+mj-lt"/>
              </a:rPr>
              <a:t> and its audit</a:t>
            </a:r>
          </a:p>
          <a:p>
            <a:pPr marL="446088" indent="-446088">
              <a:spcBef>
                <a:spcPts val="600"/>
              </a:spcBef>
              <a:spcAft>
                <a:spcPts val="600"/>
              </a:spcAft>
              <a:buClr>
                <a:srgbClr val="92D050"/>
              </a:buClr>
              <a:buFont typeface="Wingdings" pitchFamily="2" charset="2"/>
              <a:buChar char="l"/>
            </a:pPr>
            <a:r>
              <a:rPr lang="en-AU" altLang="en-US" sz="2400" b="1" dirty="0">
                <a:latin typeface="+mj-lt"/>
              </a:rPr>
              <a:t>EMS and adoption of ISO 14001 requires that environmental performance be measured against policies, objectives and targets</a:t>
            </a:r>
          </a:p>
        </p:txBody>
      </p:sp>
    </p:spTree>
    <p:extLst>
      <p:ext uri="{BB962C8B-B14F-4D97-AF65-F5344CB8AC3E}">
        <p14:creationId xmlns:p14="http://schemas.microsoft.com/office/powerpoint/2010/main" val="3459341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GB" altLang="zh-CN">
                <a:ea typeface="SimSun" panose="02010600030101010101" pitchFamily="2" charset="-122"/>
              </a:rPr>
              <a:t>The Balanced Scorecard</a:t>
            </a:r>
          </a:p>
        </p:txBody>
      </p:sp>
      <p:sp>
        <p:nvSpPr>
          <p:cNvPr id="12291" name="Rectangle 3"/>
          <p:cNvSpPr>
            <a:spLocks noGrp="1" noChangeArrowheads="1"/>
          </p:cNvSpPr>
          <p:nvPr>
            <p:ph type="body" idx="1"/>
          </p:nvPr>
        </p:nvSpPr>
        <p:spPr/>
        <p:txBody>
          <a:bodyPr/>
          <a:lstStyle/>
          <a:p>
            <a:r>
              <a:rPr lang="en-GB" altLang="zh-CN" sz="3000">
                <a:ea typeface="SimSun" panose="02010600030101010101" pitchFamily="2" charset="-122"/>
              </a:rPr>
              <a:t>Traditionally MA focused mainly on financial performance measures.</a:t>
            </a:r>
          </a:p>
          <a:p>
            <a:endParaRPr lang="en-GB" altLang="zh-CN" sz="3000">
              <a:ea typeface="SimSun" panose="02010600030101010101" pitchFamily="2" charset="-122"/>
            </a:endParaRPr>
          </a:p>
          <a:p>
            <a:r>
              <a:rPr lang="en-GB" altLang="zh-CN" sz="3000">
                <a:ea typeface="SimSun" panose="02010600030101010101" pitchFamily="2" charset="-122"/>
              </a:rPr>
              <a:t>Greater emphasis now being given to incorporating non-financial measures into the formal reporting system.</a:t>
            </a:r>
          </a:p>
          <a:p>
            <a:pPr>
              <a:spcAft>
                <a:spcPct val="20000"/>
              </a:spcAft>
            </a:pPr>
            <a:endParaRPr lang="en-GB" altLang="zh-CN" sz="3000">
              <a:ea typeface="SimSun" panose="02010600030101010101" pitchFamily="2" charset="-122"/>
            </a:endParaRPr>
          </a:p>
          <a:p>
            <a:endParaRPr lang="en-GB" altLang="zh-CN">
              <a:ea typeface="SimSun" panose="02010600030101010101" pitchFamily="2" charset="-122"/>
            </a:endParaRPr>
          </a:p>
          <a:p>
            <a:pPr>
              <a:buFontTx/>
              <a:buNone/>
            </a:pPr>
            <a:endParaRPr lang="zh-CN" altLang="en-GB">
              <a:ea typeface="SimSun" panose="02010600030101010101" pitchFamily="2" charset="-122"/>
            </a:endParaRPr>
          </a:p>
        </p:txBody>
      </p:sp>
    </p:spTree>
    <p:extLst>
      <p:ext uri="{BB962C8B-B14F-4D97-AF65-F5344CB8AC3E}">
        <p14:creationId xmlns:p14="http://schemas.microsoft.com/office/powerpoint/2010/main" val="18055922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68313" y="-26988"/>
            <a:ext cx="8374062" cy="935038"/>
          </a:xfrm>
        </p:spPr>
        <p:txBody>
          <a:bodyPr/>
          <a:lstStyle/>
          <a:p>
            <a:r>
              <a:rPr lang="en-AU" altLang="en-US" b="1"/>
              <a:t>The benefits of recognising environmental and social impacts</a:t>
            </a:r>
          </a:p>
        </p:txBody>
      </p:sp>
      <p:sp>
        <p:nvSpPr>
          <p:cNvPr id="31747" name="Rectangle 3"/>
          <p:cNvSpPr>
            <a:spLocks noGrp="1" noChangeArrowheads="1"/>
          </p:cNvSpPr>
          <p:nvPr>
            <p:ph type="body" idx="1"/>
          </p:nvPr>
        </p:nvSpPr>
        <p:spPr>
          <a:xfrm>
            <a:off x="468313" y="1268413"/>
            <a:ext cx="7964487" cy="4968875"/>
          </a:xfrm>
        </p:spPr>
        <p:txBody>
          <a:bodyPr/>
          <a:lstStyle/>
          <a:p>
            <a:pPr marL="446088" indent="-446088">
              <a:spcBef>
                <a:spcPts val="600"/>
              </a:spcBef>
              <a:spcAft>
                <a:spcPts val="600"/>
              </a:spcAft>
              <a:buClr>
                <a:srgbClr val="92D050"/>
              </a:buClr>
              <a:buFont typeface="Wingdings" pitchFamily="2" charset="2"/>
              <a:buChar char="l"/>
            </a:pPr>
            <a:r>
              <a:rPr lang="en-AU" altLang="en-US" sz="2400" b="1" dirty="0">
                <a:latin typeface="+mj-lt"/>
              </a:rPr>
              <a:t>There is an increasing awareness that recognising environmental and societal impacts can have broad implications for an organisation</a:t>
            </a:r>
          </a:p>
          <a:p>
            <a:pPr marL="446088" indent="-446088">
              <a:spcBef>
                <a:spcPts val="600"/>
              </a:spcBef>
              <a:spcAft>
                <a:spcPts val="600"/>
              </a:spcAft>
              <a:buClr>
                <a:srgbClr val="92D050"/>
              </a:buClr>
              <a:buFont typeface="Wingdings" pitchFamily="2" charset="2"/>
              <a:buChar char="l"/>
            </a:pPr>
            <a:r>
              <a:rPr lang="en-AU" altLang="en-US" sz="2400" b="1" dirty="0">
                <a:latin typeface="+mj-lt"/>
              </a:rPr>
              <a:t>Attracting highly skilled employees who wish to work for an environmentally-responsible organisation</a:t>
            </a:r>
          </a:p>
          <a:p>
            <a:pPr marL="446088" indent="-446088">
              <a:spcBef>
                <a:spcPts val="600"/>
              </a:spcBef>
              <a:spcAft>
                <a:spcPts val="600"/>
              </a:spcAft>
              <a:buClr>
                <a:srgbClr val="92D050"/>
              </a:buClr>
              <a:buFont typeface="Wingdings" pitchFamily="2" charset="2"/>
              <a:buChar char="l"/>
            </a:pPr>
            <a:r>
              <a:rPr lang="en-AU" altLang="en-US" sz="2400" b="1" dirty="0">
                <a:latin typeface="+mj-lt"/>
              </a:rPr>
              <a:t>Enhancement of the organisation’s reputation as a responsible and caring organisation</a:t>
            </a:r>
          </a:p>
          <a:p>
            <a:pPr marL="446088" indent="-446088">
              <a:spcBef>
                <a:spcPts val="600"/>
              </a:spcBef>
              <a:spcAft>
                <a:spcPts val="600"/>
              </a:spcAft>
              <a:buClr>
                <a:srgbClr val="92D050"/>
              </a:buClr>
              <a:buFont typeface="Wingdings" pitchFamily="2" charset="2"/>
              <a:buChar char="l"/>
            </a:pPr>
            <a:r>
              <a:rPr lang="en-AU" altLang="en-US" sz="2400" b="1" dirty="0">
                <a:latin typeface="+mj-lt"/>
              </a:rPr>
              <a:t>Identification of potential cost savings</a:t>
            </a:r>
          </a:p>
        </p:txBody>
      </p:sp>
    </p:spTree>
    <p:extLst>
      <p:ext uri="{BB962C8B-B14F-4D97-AF65-F5344CB8AC3E}">
        <p14:creationId xmlns:p14="http://schemas.microsoft.com/office/powerpoint/2010/main" val="4955391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539750" y="44450"/>
            <a:ext cx="8280400" cy="865188"/>
          </a:xfrm>
        </p:spPr>
        <p:txBody>
          <a:bodyPr/>
          <a:lstStyle/>
          <a:p>
            <a:r>
              <a:rPr lang="en-AU" altLang="en-US" b="1"/>
              <a:t>The benefits of recognising environmental and social impacts</a:t>
            </a:r>
          </a:p>
        </p:txBody>
      </p:sp>
      <p:sp>
        <p:nvSpPr>
          <p:cNvPr id="32771" name="Rectangle 3"/>
          <p:cNvSpPr>
            <a:spLocks noGrp="1" noChangeArrowheads="1"/>
          </p:cNvSpPr>
          <p:nvPr>
            <p:ph type="body" idx="1"/>
          </p:nvPr>
        </p:nvSpPr>
        <p:spPr>
          <a:xfrm>
            <a:off x="539750" y="1341438"/>
            <a:ext cx="7893050" cy="3540125"/>
          </a:xfrm>
        </p:spPr>
        <p:txBody>
          <a:bodyPr/>
          <a:lstStyle/>
          <a:p>
            <a:pPr marL="446088" indent="-446088">
              <a:spcBef>
                <a:spcPts val="600"/>
              </a:spcBef>
              <a:spcAft>
                <a:spcPts val="600"/>
              </a:spcAft>
              <a:buClr>
                <a:srgbClr val="92D050"/>
              </a:buClr>
              <a:buFont typeface="Wingdings" pitchFamily="2" charset="2"/>
              <a:buChar char="l"/>
            </a:pPr>
            <a:r>
              <a:rPr lang="en-AU" altLang="en-US" sz="2400" b="1" dirty="0">
                <a:latin typeface="+mj-lt"/>
              </a:rPr>
              <a:t>Reduction of risk of current and future activities</a:t>
            </a:r>
          </a:p>
          <a:p>
            <a:pPr marL="446088" indent="-446088">
              <a:spcBef>
                <a:spcPts val="600"/>
              </a:spcBef>
              <a:spcAft>
                <a:spcPts val="600"/>
              </a:spcAft>
              <a:buClr>
                <a:srgbClr val="92D050"/>
              </a:buClr>
              <a:buFont typeface="Wingdings" pitchFamily="2" charset="2"/>
              <a:buChar char="l"/>
            </a:pPr>
            <a:r>
              <a:rPr lang="en-AU" altLang="en-US" sz="2400" b="1" dirty="0">
                <a:latin typeface="+mj-lt"/>
              </a:rPr>
              <a:t>More effective management of resources</a:t>
            </a:r>
          </a:p>
          <a:p>
            <a:pPr marL="446088" indent="-446088">
              <a:spcBef>
                <a:spcPts val="600"/>
              </a:spcBef>
              <a:spcAft>
                <a:spcPts val="600"/>
              </a:spcAft>
              <a:buClr>
                <a:srgbClr val="92D050"/>
              </a:buClr>
              <a:buFont typeface="Wingdings" pitchFamily="2" charset="2"/>
              <a:buChar char="l"/>
            </a:pPr>
            <a:r>
              <a:rPr lang="en-AU" altLang="en-US" sz="2400" b="1" dirty="0">
                <a:latin typeface="+mj-lt"/>
              </a:rPr>
              <a:t>Improvements in competitiveness</a:t>
            </a:r>
          </a:p>
          <a:p>
            <a:pPr lvl="1">
              <a:spcBef>
                <a:spcPts val="600"/>
              </a:spcBef>
              <a:spcAft>
                <a:spcPts val="600"/>
              </a:spcAft>
            </a:pPr>
            <a:r>
              <a:rPr lang="en-AU" altLang="en-US" sz="2400" b="1" dirty="0">
                <a:latin typeface="+mj-lt"/>
              </a:rPr>
              <a:t>Greater attractiveness to customers</a:t>
            </a:r>
          </a:p>
          <a:p>
            <a:pPr lvl="1">
              <a:spcBef>
                <a:spcPts val="600"/>
              </a:spcBef>
              <a:spcAft>
                <a:spcPts val="600"/>
              </a:spcAft>
            </a:pPr>
            <a:r>
              <a:rPr lang="en-AU" altLang="en-US" sz="2400" b="1" dirty="0">
                <a:latin typeface="+mj-lt"/>
              </a:rPr>
              <a:t>Positive reputation</a:t>
            </a:r>
          </a:p>
        </p:txBody>
      </p:sp>
    </p:spTree>
    <p:extLst>
      <p:ext uri="{BB962C8B-B14F-4D97-AF65-F5344CB8AC3E}">
        <p14:creationId xmlns:p14="http://schemas.microsoft.com/office/powerpoint/2010/main" val="20633785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71488" y="44450"/>
            <a:ext cx="7988300" cy="936625"/>
          </a:xfrm>
        </p:spPr>
        <p:txBody>
          <a:bodyPr/>
          <a:lstStyle/>
          <a:p>
            <a:pPr>
              <a:lnSpc>
                <a:spcPct val="90000"/>
              </a:lnSpc>
            </a:pPr>
            <a:r>
              <a:rPr lang="en-AU" altLang="en-US" b="1" dirty="0"/>
              <a:t>Difficulties in recognising and measuring environmental and social impacts</a:t>
            </a:r>
          </a:p>
        </p:txBody>
      </p:sp>
      <p:sp>
        <p:nvSpPr>
          <p:cNvPr id="17411" name="Rectangle 3"/>
          <p:cNvSpPr>
            <a:spLocks noGrp="1" noChangeArrowheads="1"/>
          </p:cNvSpPr>
          <p:nvPr>
            <p:ph type="body" idx="1"/>
          </p:nvPr>
        </p:nvSpPr>
        <p:spPr>
          <a:xfrm>
            <a:off x="468313" y="1341438"/>
            <a:ext cx="8243887" cy="4535487"/>
          </a:xfrm>
        </p:spPr>
        <p:txBody>
          <a:bodyPr/>
          <a:lstStyle/>
          <a:p>
            <a:pPr marL="446088" indent="-446088">
              <a:spcBef>
                <a:spcPts val="600"/>
              </a:spcBef>
              <a:spcAft>
                <a:spcPts val="600"/>
              </a:spcAft>
              <a:buClr>
                <a:srgbClr val="92D050"/>
              </a:buClr>
              <a:buFont typeface="Wingdings" pitchFamily="2" charset="2"/>
              <a:buChar char="l"/>
              <a:defRPr/>
            </a:pPr>
            <a:r>
              <a:rPr lang="en-AU" sz="2400" b="1" dirty="0">
                <a:latin typeface="+mj-lt"/>
              </a:rPr>
              <a:t>Costs of environmental impacts are often hidden or forgotten, even though they may be substantial</a:t>
            </a:r>
          </a:p>
          <a:p>
            <a:pPr marL="0" indent="0">
              <a:spcBef>
                <a:spcPts val="600"/>
              </a:spcBef>
              <a:spcAft>
                <a:spcPts val="600"/>
              </a:spcAft>
              <a:buClr>
                <a:srgbClr val="92D050"/>
              </a:buClr>
              <a:buFontTx/>
              <a:buNone/>
              <a:defRPr/>
            </a:pPr>
            <a:endParaRPr lang="en-AU" sz="1000" b="1" dirty="0">
              <a:latin typeface="+mj-lt"/>
            </a:endParaRPr>
          </a:p>
          <a:p>
            <a:pPr marL="446088" indent="-446088">
              <a:spcBef>
                <a:spcPts val="600"/>
              </a:spcBef>
              <a:spcAft>
                <a:spcPts val="600"/>
              </a:spcAft>
              <a:buClr>
                <a:srgbClr val="92D050"/>
              </a:buClr>
              <a:buFont typeface="Wingdings" pitchFamily="2" charset="2"/>
              <a:buChar char="l"/>
              <a:defRPr/>
            </a:pPr>
            <a:r>
              <a:rPr lang="en-AU" sz="2400" b="1" dirty="0">
                <a:latin typeface="+mj-lt"/>
              </a:rPr>
              <a:t>They may be difficult to recognise</a:t>
            </a:r>
          </a:p>
          <a:p>
            <a:pPr marL="0" indent="0">
              <a:spcBef>
                <a:spcPts val="600"/>
              </a:spcBef>
              <a:spcAft>
                <a:spcPts val="600"/>
              </a:spcAft>
              <a:buClr>
                <a:srgbClr val="92D050"/>
              </a:buClr>
              <a:buFontTx/>
              <a:buNone/>
              <a:defRPr/>
            </a:pPr>
            <a:endParaRPr lang="en-AU" sz="1000" b="1" dirty="0">
              <a:latin typeface="+mj-lt"/>
            </a:endParaRPr>
          </a:p>
          <a:p>
            <a:pPr marL="446088" indent="-446088">
              <a:spcBef>
                <a:spcPts val="600"/>
              </a:spcBef>
              <a:spcAft>
                <a:spcPts val="600"/>
              </a:spcAft>
              <a:buClr>
                <a:srgbClr val="92D050"/>
              </a:buClr>
              <a:buFont typeface="Wingdings" pitchFamily="2" charset="2"/>
              <a:buChar char="l"/>
              <a:defRPr/>
            </a:pPr>
            <a:r>
              <a:rPr lang="en-AU" sz="2400" b="1" dirty="0">
                <a:latin typeface="+mj-lt"/>
              </a:rPr>
              <a:t>Future ecological and social issues are not yet known</a:t>
            </a:r>
          </a:p>
          <a:p>
            <a:pPr lvl="1">
              <a:spcBef>
                <a:spcPts val="600"/>
              </a:spcBef>
              <a:spcAft>
                <a:spcPts val="600"/>
              </a:spcAft>
              <a:defRPr/>
            </a:pPr>
            <a:r>
              <a:rPr lang="en-AU" sz="2400" b="1" dirty="0">
                <a:latin typeface="+mj-lt"/>
              </a:rPr>
              <a:t>Current work practices and operations may have future environmental and social consequences which we cannot predict</a:t>
            </a:r>
          </a:p>
        </p:txBody>
      </p:sp>
    </p:spTree>
    <p:extLst>
      <p:ext uri="{BB962C8B-B14F-4D97-AF65-F5344CB8AC3E}">
        <p14:creationId xmlns:p14="http://schemas.microsoft.com/office/powerpoint/2010/main" val="22853236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539750" y="44450"/>
            <a:ext cx="8424863" cy="865188"/>
          </a:xfrm>
        </p:spPr>
        <p:txBody>
          <a:bodyPr/>
          <a:lstStyle/>
          <a:p>
            <a:r>
              <a:rPr lang="en-AU" altLang="en-US" b="1"/>
              <a:t>Difficulties in recognising and measuring environmental and social impacts</a:t>
            </a:r>
          </a:p>
        </p:txBody>
      </p:sp>
      <p:sp>
        <p:nvSpPr>
          <p:cNvPr id="34819" name="Rectangle 3"/>
          <p:cNvSpPr>
            <a:spLocks noGrp="1" noChangeArrowheads="1"/>
          </p:cNvSpPr>
          <p:nvPr>
            <p:ph type="body" idx="1"/>
          </p:nvPr>
        </p:nvSpPr>
        <p:spPr>
          <a:xfrm>
            <a:off x="539750" y="1341438"/>
            <a:ext cx="8280400" cy="4392612"/>
          </a:xfrm>
        </p:spPr>
        <p:txBody>
          <a:bodyPr/>
          <a:lstStyle/>
          <a:p>
            <a:pPr marL="446088" indent="-446088">
              <a:spcBef>
                <a:spcPts val="600"/>
              </a:spcBef>
              <a:spcAft>
                <a:spcPts val="600"/>
              </a:spcAft>
              <a:buClr>
                <a:srgbClr val="92D050"/>
              </a:buClr>
              <a:buFont typeface="Wingdings" pitchFamily="2" charset="2"/>
              <a:buChar char="l"/>
            </a:pPr>
            <a:r>
              <a:rPr lang="en-AU" altLang="en-US" sz="2400" b="1" dirty="0">
                <a:latin typeface="+mj-lt"/>
              </a:rPr>
              <a:t>Many costs and benefits are external to the organisation</a:t>
            </a:r>
          </a:p>
          <a:p>
            <a:pPr lvl="1">
              <a:spcBef>
                <a:spcPts val="600"/>
              </a:spcBef>
              <a:spcAft>
                <a:spcPts val="600"/>
              </a:spcAft>
            </a:pPr>
            <a:r>
              <a:rPr lang="en-AU" altLang="en-US" sz="2400" b="1" dirty="0">
                <a:latin typeface="+mj-lt"/>
              </a:rPr>
              <a:t>Difficult to detect and assess</a:t>
            </a:r>
          </a:p>
          <a:p>
            <a:pPr lvl="1">
              <a:spcBef>
                <a:spcPts val="600"/>
              </a:spcBef>
              <a:spcAft>
                <a:spcPts val="600"/>
              </a:spcAft>
              <a:buFontTx/>
              <a:buNone/>
            </a:pPr>
            <a:endParaRPr lang="en-AU" altLang="en-US" sz="2400" b="1" dirty="0">
              <a:latin typeface="+mj-lt"/>
            </a:endParaRPr>
          </a:p>
          <a:p>
            <a:pPr marL="446088" indent="-446088">
              <a:spcBef>
                <a:spcPts val="600"/>
              </a:spcBef>
              <a:spcAft>
                <a:spcPts val="600"/>
              </a:spcAft>
              <a:buClr>
                <a:srgbClr val="92D050"/>
              </a:buClr>
              <a:buFont typeface="Wingdings" pitchFamily="2" charset="2"/>
              <a:buChar char="l"/>
            </a:pPr>
            <a:r>
              <a:rPr lang="en-AU" altLang="en-US" sz="2400" b="1" dirty="0">
                <a:latin typeface="+mj-lt"/>
              </a:rPr>
              <a:t>Many costs and benefits are difficult to measure in financial terms</a:t>
            </a:r>
          </a:p>
          <a:p>
            <a:pPr lvl="1">
              <a:spcBef>
                <a:spcPts val="600"/>
              </a:spcBef>
              <a:spcAft>
                <a:spcPts val="600"/>
              </a:spcAft>
            </a:pPr>
            <a:r>
              <a:rPr lang="en-AU" altLang="en-US" sz="2400" b="1" dirty="0">
                <a:latin typeface="+mj-lt"/>
              </a:rPr>
              <a:t>They relate to the future, and the size of the impact may be unknown</a:t>
            </a:r>
          </a:p>
        </p:txBody>
      </p:sp>
    </p:spTree>
    <p:extLst>
      <p:ext uri="{BB962C8B-B14F-4D97-AF65-F5344CB8AC3E}">
        <p14:creationId xmlns:p14="http://schemas.microsoft.com/office/powerpoint/2010/main" val="3276684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539750" y="-26988"/>
            <a:ext cx="8159750" cy="1008063"/>
          </a:xfrm>
        </p:spPr>
        <p:txBody>
          <a:bodyPr/>
          <a:lstStyle/>
          <a:p>
            <a:r>
              <a:rPr lang="en-AU" altLang="en-US" b="1"/>
              <a:t>Difficulties in recognising and measuring environmental and social impacts</a:t>
            </a:r>
          </a:p>
        </p:txBody>
      </p:sp>
      <p:sp>
        <p:nvSpPr>
          <p:cNvPr id="35843" name="Rectangle 3"/>
          <p:cNvSpPr>
            <a:spLocks noGrp="1" noChangeArrowheads="1"/>
          </p:cNvSpPr>
          <p:nvPr>
            <p:ph type="body" idx="1"/>
          </p:nvPr>
        </p:nvSpPr>
        <p:spPr>
          <a:xfrm>
            <a:off x="539750" y="1341438"/>
            <a:ext cx="7921625" cy="4392612"/>
          </a:xfrm>
        </p:spPr>
        <p:txBody>
          <a:bodyPr/>
          <a:lstStyle/>
          <a:p>
            <a:pPr marL="446088" indent="-446088">
              <a:spcBef>
                <a:spcPts val="600"/>
              </a:spcBef>
              <a:spcAft>
                <a:spcPts val="600"/>
              </a:spcAft>
              <a:buClr>
                <a:srgbClr val="92D050"/>
              </a:buClr>
              <a:buFont typeface="Wingdings" pitchFamily="2" charset="2"/>
              <a:buChar char="l"/>
            </a:pPr>
            <a:r>
              <a:rPr lang="en-AU" altLang="en-US" sz="2400" b="1" dirty="0">
                <a:latin typeface="+mj-lt"/>
              </a:rPr>
              <a:t>Defining environmental costs</a:t>
            </a:r>
          </a:p>
          <a:p>
            <a:pPr lvl="1">
              <a:spcBef>
                <a:spcPts val="600"/>
              </a:spcBef>
              <a:spcAft>
                <a:spcPts val="600"/>
              </a:spcAft>
            </a:pPr>
            <a:r>
              <a:rPr lang="en-AU" altLang="en-US" sz="2400" b="1" dirty="0">
                <a:latin typeface="+mj-lt"/>
              </a:rPr>
              <a:t>The costs that an organisation incurs to prevent, monitor and report environmental impacts</a:t>
            </a:r>
          </a:p>
          <a:p>
            <a:pPr lvl="1">
              <a:spcBef>
                <a:spcPts val="600"/>
              </a:spcBef>
              <a:spcAft>
                <a:spcPts val="600"/>
              </a:spcAft>
            </a:pPr>
            <a:r>
              <a:rPr lang="en-AU" altLang="en-US" sz="2400" b="1" dirty="0">
                <a:latin typeface="+mj-lt"/>
              </a:rPr>
              <a:t>US defines 5 tiers of environmental costs</a:t>
            </a:r>
          </a:p>
          <a:p>
            <a:pPr lvl="1">
              <a:spcBef>
                <a:spcPts val="600"/>
              </a:spcBef>
              <a:spcAft>
                <a:spcPts val="600"/>
              </a:spcAft>
            </a:pPr>
            <a:r>
              <a:rPr lang="en-AU" altLang="en-US" sz="2400" b="1" dirty="0">
                <a:latin typeface="+mj-lt"/>
              </a:rPr>
              <a:t>Private costs (tiers 1 to 4) and societal costs</a:t>
            </a:r>
          </a:p>
        </p:txBody>
      </p:sp>
    </p:spTree>
    <p:extLst>
      <p:ext uri="{BB962C8B-B14F-4D97-AF65-F5344CB8AC3E}">
        <p14:creationId xmlns:p14="http://schemas.microsoft.com/office/powerpoint/2010/main" val="27701400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39750" y="188913"/>
            <a:ext cx="7467600" cy="573087"/>
          </a:xfrm>
        </p:spPr>
        <p:txBody>
          <a:bodyPr/>
          <a:lstStyle/>
          <a:p>
            <a:r>
              <a:rPr lang="en-AU" altLang="en-US" b="1"/>
              <a:t>5 tiers of environmental costs</a:t>
            </a:r>
            <a:endParaRPr lang="en-US" altLang="en-US" b="1"/>
          </a:p>
        </p:txBody>
      </p:sp>
      <p:sp>
        <p:nvSpPr>
          <p:cNvPr id="36867" name="Rectangle 3"/>
          <p:cNvSpPr>
            <a:spLocks noGrp="1" noChangeArrowheads="1"/>
          </p:cNvSpPr>
          <p:nvPr>
            <p:ph type="body" idx="1"/>
          </p:nvPr>
        </p:nvSpPr>
        <p:spPr>
          <a:xfrm>
            <a:off x="467544" y="1124744"/>
            <a:ext cx="7993063" cy="5184775"/>
          </a:xfrm>
        </p:spPr>
        <p:txBody>
          <a:bodyPr/>
          <a:lstStyle/>
          <a:p>
            <a:pPr marL="457200" indent="-457200">
              <a:spcBef>
                <a:spcPts val="600"/>
              </a:spcBef>
              <a:spcAft>
                <a:spcPts val="600"/>
              </a:spcAft>
              <a:buFontTx/>
              <a:buAutoNum type="arabicPlain"/>
            </a:pPr>
            <a:r>
              <a:rPr lang="en-ZA" altLang="en-US" sz="2400" b="1" dirty="0">
                <a:solidFill>
                  <a:srgbClr val="FFFF00"/>
                </a:solidFill>
                <a:latin typeface="+mj-lt"/>
              </a:rPr>
              <a:t>Conventional costs (</a:t>
            </a:r>
            <a:r>
              <a:rPr lang="en-ZA" altLang="en-US" sz="2400" b="1" i="1" dirty="0" err="1">
                <a:solidFill>
                  <a:srgbClr val="FFFF00"/>
                </a:solidFill>
                <a:latin typeface="+mj-lt"/>
              </a:rPr>
              <a:t>Konvensionele</a:t>
            </a:r>
            <a:r>
              <a:rPr lang="en-ZA" altLang="en-US" sz="2400" b="1" i="1" dirty="0">
                <a:solidFill>
                  <a:srgbClr val="FFFF00"/>
                </a:solidFill>
                <a:latin typeface="+mj-lt"/>
              </a:rPr>
              <a:t> </a:t>
            </a:r>
            <a:r>
              <a:rPr lang="en-ZA" altLang="en-US" sz="2400" b="1" i="1" dirty="0" err="1">
                <a:solidFill>
                  <a:srgbClr val="FFFF00"/>
                </a:solidFill>
                <a:latin typeface="+mj-lt"/>
              </a:rPr>
              <a:t>kostes</a:t>
            </a:r>
            <a:r>
              <a:rPr lang="en-ZA" altLang="en-US" sz="2400" b="1" dirty="0">
                <a:solidFill>
                  <a:srgbClr val="FFFF00"/>
                </a:solidFill>
                <a:latin typeface="+mj-lt"/>
              </a:rPr>
              <a:t>)</a:t>
            </a:r>
          </a:p>
          <a:p>
            <a:pPr marL="457200" indent="-457200">
              <a:spcBef>
                <a:spcPts val="600"/>
              </a:spcBef>
              <a:spcAft>
                <a:spcPts val="600"/>
              </a:spcAft>
              <a:buFontTx/>
              <a:buAutoNum type="arabicPlain"/>
            </a:pPr>
            <a:r>
              <a:rPr lang="en-ZA" altLang="en-US" sz="2400" b="1" dirty="0">
                <a:latin typeface="+mj-lt"/>
              </a:rPr>
              <a:t>Direct costs associated with capital expenditures, raw materials, and other operating and maintenance costs.</a:t>
            </a:r>
          </a:p>
          <a:p>
            <a:pPr>
              <a:spcBef>
                <a:spcPts val="600"/>
              </a:spcBef>
              <a:spcAft>
                <a:spcPts val="600"/>
              </a:spcAft>
              <a:buFontTx/>
              <a:buNone/>
            </a:pPr>
            <a:r>
              <a:rPr lang="en-ZA" altLang="en-US" sz="2400" b="1" dirty="0">
                <a:latin typeface="+mj-lt"/>
              </a:rPr>
              <a:t>2	</a:t>
            </a:r>
            <a:r>
              <a:rPr lang="en-ZA" altLang="en-US" sz="2400" b="1" dirty="0">
                <a:solidFill>
                  <a:srgbClr val="FFFF00"/>
                </a:solidFill>
                <a:latin typeface="+mj-lt"/>
              </a:rPr>
              <a:t>Hidden costs (</a:t>
            </a:r>
            <a:r>
              <a:rPr lang="en-ZA" altLang="en-US" sz="2400" b="1" i="1" dirty="0" err="1">
                <a:solidFill>
                  <a:srgbClr val="FFFF00"/>
                </a:solidFill>
                <a:latin typeface="+mj-lt"/>
              </a:rPr>
              <a:t>Versteekte</a:t>
            </a:r>
            <a:r>
              <a:rPr lang="en-ZA" altLang="en-US" sz="2400" b="1" i="1" dirty="0">
                <a:solidFill>
                  <a:srgbClr val="FFFF00"/>
                </a:solidFill>
                <a:latin typeface="+mj-lt"/>
              </a:rPr>
              <a:t> </a:t>
            </a:r>
            <a:r>
              <a:rPr lang="en-ZA" altLang="en-US" sz="2400" b="1" i="1">
                <a:solidFill>
                  <a:srgbClr val="FFFF00"/>
                </a:solidFill>
                <a:latin typeface="+mj-lt"/>
              </a:rPr>
              <a:t>kostes</a:t>
            </a:r>
            <a:r>
              <a:rPr lang="en-ZA" altLang="en-US" sz="2400" b="1" dirty="0">
                <a:solidFill>
                  <a:srgbClr val="FFFF00"/>
                </a:solidFill>
                <a:latin typeface="+mj-lt"/>
              </a:rPr>
              <a:t>)</a:t>
            </a:r>
          </a:p>
          <a:p>
            <a:pPr marL="1074738" lvl="2" indent="-293688">
              <a:spcBef>
                <a:spcPts val="600"/>
              </a:spcBef>
              <a:spcAft>
                <a:spcPts val="600"/>
              </a:spcAft>
            </a:pPr>
            <a:r>
              <a:rPr lang="en-ZA" altLang="en-US" sz="2400" b="1" dirty="0">
                <a:latin typeface="+mj-lt"/>
              </a:rPr>
              <a:t>Hidden regulatory costs from activities such as monitoring and reporting of environmental activities and emissions, cost of searching for environmentally-responsible suppliers, and the ongoing cost of cleaning up contaminated land.</a:t>
            </a:r>
          </a:p>
        </p:txBody>
      </p:sp>
    </p:spTree>
    <p:extLst>
      <p:ext uri="{BB962C8B-B14F-4D97-AF65-F5344CB8AC3E}">
        <p14:creationId xmlns:p14="http://schemas.microsoft.com/office/powerpoint/2010/main" val="22300450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539750" y="260350"/>
            <a:ext cx="7467600" cy="573088"/>
          </a:xfrm>
        </p:spPr>
        <p:txBody>
          <a:bodyPr/>
          <a:lstStyle/>
          <a:p>
            <a:r>
              <a:rPr lang="en-AU" altLang="en-US" b="1"/>
              <a:t>5 tiers of environmental costs</a:t>
            </a:r>
            <a:endParaRPr lang="en-US" altLang="en-US" b="1"/>
          </a:p>
        </p:txBody>
      </p:sp>
      <p:sp>
        <p:nvSpPr>
          <p:cNvPr id="37891" name="Rectangle 3"/>
          <p:cNvSpPr>
            <a:spLocks noGrp="1" noChangeArrowheads="1"/>
          </p:cNvSpPr>
          <p:nvPr>
            <p:ph type="body" idx="1"/>
          </p:nvPr>
        </p:nvSpPr>
        <p:spPr>
          <a:xfrm>
            <a:off x="539750" y="1196975"/>
            <a:ext cx="7993063" cy="4968875"/>
          </a:xfrm>
        </p:spPr>
        <p:txBody>
          <a:bodyPr/>
          <a:lstStyle/>
          <a:p>
            <a:pPr>
              <a:spcBef>
                <a:spcPts val="600"/>
              </a:spcBef>
              <a:spcAft>
                <a:spcPts val="600"/>
              </a:spcAft>
              <a:buFontTx/>
              <a:buNone/>
            </a:pPr>
            <a:r>
              <a:rPr lang="en-ZA" altLang="en-US" sz="2400" b="1" dirty="0">
                <a:latin typeface="+mj-lt"/>
              </a:rPr>
              <a:t>3	</a:t>
            </a:r>
            <a:r>
              <a:rPr lang="en-ZA" altLang="en-US" sz="2400" b="1" dirty="0">
                <a:solidFill>
                  <a:srgbClr val="FFFF00"/>
                </a:solidFill>
                <a:latin typeface="+mj-lt"/>
              </a:rPr>
              <a:t>Contingent costs (</a:t>
            </a:r>
            <a:r>
              <a:rPr lang="en-ZA" altLang="en-US" sz="2400" b="1" i="1" dirty="0" err="1">
                <a:solidFill>
                  <a:srgbClr val="FFFF00"/>
                </a:solidFill>
                <a:latin typeface="+mj-lt"/>
              </a:rPr>
              <a:t>Toevallige</a:t>
            </a:r>
            <a:r>
              <a:rPr lang="en-ZA" altLang="en-US" sz="2400" b="1" i="1" dirty="0">
                <a:solidFill>
                  <a:srgbClr val="FFFF00"/>
                </a:solidFill>
                <a:latin typeface="+mj-lt"/>
              </a:rPr>
              <a:t> </a:t>
            </a:r>
            <a:r>
              <a:rPr lang="en-ZA" altLang="en-US" sz="2400" b="1" i="1" dirty="0" err="1">
                <a:solidFill>
                  <a:srgbClr val="FFFF00"/>
                </a:solidFill>
                <a:latin typeface="+mj-lt"/>
              </a:rPr>
              <a:t>kostes</a:t>
            </a:r>
            <a:r>
              <a:rPr lang="en-ZA" altLang="en-US" sz="2400" b="1" dirty="0">
                <a:solidFill>
                  <a:srgbClr val="FFFF00"/>
                </a:solidFill>
                <a:latin typeface="+mj-lt"/>
              </a:rPr>
              <a:t>)</a:t>
            </a:r>
          </a:p>
          <a:p>
            <a:pPr marL="1074738" lvl="2" indent="-293688">
              <a:spcBef>
                <a:spcPts val="600"/>
              </a:spcBef>
              <a:spcAft>
                <a:spcPts val="600"/>
              </a:spcAft>
            </a:pPr>
            <a:r>
              <a:rPr lang="en-ZA" altLang="en-US" sz="2400" b="1" dirty="0">
                <a:latin typeface="+mj-lt"/>
              </a:rPr>
              <a:t>Contingent liabilities arising from failure to clean up contaminated sites, and fines and penalties for non-compliance with regulations.</a:t>
            </a:r>
          </a:p>
          <a:p>
            <a:pPr>
              <a:spcBef>
                <a:spcPts val="600"/>
              </a:spcBef>
              <a:spcAft>
                <a:spcPts val="600"/>
              </a:spcAft>
            </a:pPr>
            <a:endParaRPr lang="en-ZA" altLang="en-US" sz="2400" b="1" dirty="0">
              <a:latin typeface="+mj-lt"/>
            </a:endParaRPr>
          </a:p>
          <a:p>
            <a:pPr>
              <a:spcBef>
                <a:spcPts val="600"/>
              </a:spcBef>
              <a:spcAft>
                <a:spcPts val="600"/>
              </a:spcAft>
              <a:buFontTx/>
              <a:buNone/>
            </a:pPr>
            <a:r>
              <a:rPr lang="en-ZA" altLang="en-US" sz="2400" b="1" dirty="0">
                <a:latin typeface="+mj-lt"/>
              </a:rPr>
              <a:t>4	</a:t>
            </a:r>
            <a:r>
              <a:rPr lang="en-ZA" altLang="en-US" sz="2400" b="1" dirty="0">
                <a:solidFill>
                  <a:srgbClr val="FFFF00"/>
                </a:solidFill>
                <a:latin typeface="+mj-lt"/>
              </a:rPr>
              <a:t>Relationship and image costs (</a:t>
            </a:r>
            <a:r>
              <a:rPr lang="en-ZA" altLang="en-US" sz="2400" b="1" i="1" dirty="0" err="1">
                <a:solidFill>
                  <a:srgbClr val="FFFF00"/>
                </a:solidFill>
                <a:latin typeface="+mj-lt"/>
              </a:rPr>
              <a:t>Verhouding</a:t>
            </a:r>
            <a:r>
              <a:rPr lang="en-ZA" altLang="en-US" sz="2400" b="1" i="1" dirty="0">
                <a:solidFill>
                  <a:srgbClr val="FFFF00"/>
                </a:solidFill>
                <a:latin typeface="+mj-lt"/>
              </a:rPr>
              <a:t> &amp; </a:t>
            </a:r>
            <a:r>
              <a:rPr lang="en-ZA" altLang="en-US" sz="2400" b="1" i="1" dirty="0" err="1">
                <a:solidFill>
                  <a:srgbClr val="FFFF00"/>
                </a:solidFill>
                <a:latin typeface="+mj-lt"/>
              </a:rPr>
              <a:t>beeld</a:t>
            </a:r>
            <a:r>
              <a:rPr lang="en-ZA" altLang="en-US" sz="2400" b="1" dirty="0">
                <a:solidFill>
                  <a:srgbClr val="FFFF00"/>
                </a:solidFill>
                <a:latin typeface="+mj-lt"/>
              </a:rPr>
              <a:t>)</a:t>
            </a:r>
          </a:p>
          <a:p>
            <a:pPr marL="1074738" lvl="2" indent="-293688">
              <a:spcBef>
                <a:spcPts val="600"/>
              </a:spcBef>
              <a:spcAft>
                <a:spcPts val="600"/>
              </a:spcAft>
            </a:pPr>
            <a:r>
              <a:rPr lang="en-ZA" altLang="en-US" sz="2400" b="1" dirty="0">
                <a:latin typeface="+mj-lt"/>
              </a:rPr>
              <a:t>Less tangible costs and benefits that relate to consumer perceptions, and employee and community relations.</a:t>
            </a:r>
          </a:p>
        </p:txBody>
      </p:sp>
    </p:spTree>
    <p:extLst>
      <p:ext uri="{BB962C8B-B14F-4D97-AF65-F5344CB8AC3E}">
        <p14:creationId xmlns:p14="http://schemas.microsoft.com/office/powerpoint/2010/main" val="41573670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633413" y="188913"/>
            <a:ext cx="7467600" cy="573087"/>
          </a:xfrm>
        </p:spPr>
        <p:txBody>
          <a:bodyPr/>
          <a:lstStyle/>
          <a:p>
            <a:r>
              <a:rPr lang="en-AU" altLang="en-US" b="1"/>
              <a:t>5 tiers of environmental costs</a:t>
            </a:r>
            <a:endParaRPr lang="en-US" altLang="en-US" b="1"/>
          </a:p>
        </p:txBody>
      </p:sp>
      <p:sp>
        <p:nvSpPr>
          <p:cNvPr id="38915" name="Rectangle 3"/>
          <p:cNvSpPr>
            <a:spLocks noGrp="1" noChangeArrowheads="1"/>
          </p:cNvSpPr>
          <p:nvPr>
            <p:ph type="body" idx="1"/>
          </p:nvPr>
        </p:nvSpPr>
        <p:spPr>
          <a:xfrm>
            <a:off x="611188" y="1268413"/>
            <a:ext cx="7812087" cy="4752975"/>
          </a:xfrm>
        </p:spPr>
        <p:txBody>
          <a:bodyPr/>
          <a:lstStyle/>
          <a:p>
            <a:pPr>
              <a:spcBef>
                <a:spcPts val="600"/>
              </a:spcBef>
              <a:spcAft>
                <a:spcPts val="600"/>
              </a:spcAft>
              <a:buFontTx/>
              <a:buNone/>
            </a:pPr>
            <a:r>
              <a:rPr lang="en-ZA" altLang="en-US" sz="2400" b="1" dirty="0">
                <a:latin typeface="+mj-lt"/>
              </a:rPr>
              <a:t>5	</a:t>
            </a:r>
            <a:r>
              <a:rPr lang="en-ZA" altLang="en-US" sz="2400" b="1" dirty="0">
                <a:solidFill>
                  <a:srgbClr val="FFFF00"/>
                </a:solidFill>
                <a:latin typeface="+mj-lt"/>
              </a:rPr>
              <a:t>Societal costs (</a:t>
            </a:r>
            <a:r>
              <a:rPr lang="en-ZA" altLang="en-US" sz="2400" b="1" i="1" dirty="0" err="1">
                <a:solidFill>
                  <a:srgbClr val="FFFF00"/>
                </a:solidFill>
                <a:latin typeface="+mj-lt"/>
              </a:rPr>
              <a:t>Gemeenskapsverwante</a:t>
            </a:r>
            <a:r>
              <a:rPr lang="en-ZA" altLang="en-US" sz="2400" b="1" i="1" dirty="0">
                <a:solidFill>
                  <a:srgbClr val="FFFF00"/>
                </a:solidFill>
                <a:latin typeface="+mj-lt"/>
              </a:rPr>
              <a:t> </a:t>
            </a:r>
            <a:r>
              <a:rPr lang="en-ZA" altLang="en-US" sz="2400" b="1" i="1" dirty="0" err="1">
                <a:solidFill>
                  <a:srgbClr val="FFFF00"/>
                </a:solidFill>
                <a:latin typeface="+mj-lt"/>
              </a:rPr>
              <a:t>kostes</a:t>
            </a:r>
            <a:r>
              <a:rPr lang="en-ZA" altLang="en-US" sz="2400" b="1" dirty="0">
                <a:solidFill>
                  <a:srgbClr val="FFFF00"/>
                </a:solidFill>
                <a:latin typeface="+mj-lt"/>
              </a:rPr>
              <a:t>)</a:t>
            </a:r>
          </a:p>
          <a:p>
            <a:pPr marL="1074738" lvl="2" indent="-293688">
              <a:spcBef>
                <a:spcPts val="600"/>
              </a:spcBef>
              <a:spcAft>
                <a:spcPts val="600"/>
              </a:spcAft>
            </a:pPr>
            <a:r>
              <a:rPr lang="en-ZA" altLang="en-US" sz="2400" b="1" dirty="0">
                <a:latin typeface="+mj-lt"/>
              </a:rPr>
              <a:t>These are the costs that organisations impose on others—the environment and society—for which they may </a:t>
            </a:r>
            <a:r>
              <a:rPr lang="en-ZA" altLang="en-US" sz="2400" b="1" dirty="0">
                <a:solidFill>
                  <a:srgbClr val="FFFF00"/>
                </a:solidFill>
                <a:latin typeface="+mj-lt"/>
              </a:rPr>
              <a:t>not be held </a:t>
            </a:r>
            <a:r>
              <a:rPr lang="en-ZA" altLang="en-US" sz="2400" b="1" dirty="0">
                <a:latin typeface="+mj-lt"/>
              </a:rPr>
              <a:t>legally responsible and which cannot be compensated for in the legal system.</a:t>
            </a:r>
          </a:p>
          <a:p>
            <a:pPr marL="1074738" lvl="2" indent="-293688">
              <a:spcBef>
                <a:spcPts val="600"/>
              </a:spcBef>
              <a:spcAft>
                <a:spcPts val="600"/>
              </a:spcAft>
              <a:buFont typeface="Wingdings" pitchFamily="2" charset="2"/>
              <a:buNone/>
            </a:pPr>
            <a:endParaRPr lang="en-AU" altLang="en-US" sz="2400" b="1" dirty="0">
              <a:latin typeface="+mj-lt"/>
            </a:endParaRPr>
          </a:p>
        </p:txBody>
      </p:sp>
    </p:spTree>
    <p:extLst>
      <p:ext uri="{BB962C8B-B14F-4D97-AF65-F5344CB8AC3E}">
        <p14:creationId xmlns:p14="http://schemas.microsoft.com/office/powerpoint/2010/main" val="31799289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11188" y="260350"/>
            <a:ext cx="7467600" cy="576263"/>
          </a:xfrm>
        </p:spPr>
        <p:txBody>
          <a:bodyPr/>
          <a:lstStyle/>
          <a:p>
            <a:r>
              <a:rPr lang="en-AU" altLang="en-US" b="1"/>
              <a:t>Analysing environmental costs</a:t>
            </a:r>
          </a:p>
        </p:txBody>
      </p:sp>
      <p:sp>
        <p:nvSpPr>
          <p:cNvPr id="23557" name="Rectangle 3"/>
          <p:cNvSpPr>
            <a:spLocks noGrp="1" noChangeArrowheads="1"/>
          </p:cNvSpPr>
          <p:nvPr>
            <p:ph type="body" idx="1"/>
          </p:nvPr>
        </p:nvSpPr>
        <p:spPr>
          <a:xfrm>
            <a:off x="539750" y="1285875"/>
            <a:ext cx="7848600" cy="4824413"/>
          </a:xfrm>
        </p:spPr>
        <p:txBody>
          <a:bodyPr/>
          <a:lstStyle/>
          <a:p>
            <a:pPr marL="446088" indent="-446088">
              <a:buClr>
                <a:srgbClr val="92D050"/>
              </a:buClr>
              <a:buFont typeface="Wingdings" pitchFamily="2" charset="2"/>
              <a:buChar char="l"/>
              <a:defRPr/>
            </a:pPr>
            <a:r>
              <a:rPr lang="en-AU" sz="2400" b="1" dirty="0">
                <a:latin typeface="+mj-lt"/>
              </a:rPr>
              <a:t>Environmental costs can be analysed as relating to the following activities</a:t>
            </a:r>
          </a:p>
          <a:p>
            <a:pPr>
              <a:buClr>
                <a:srgbClr val="92D050"/>
              </a:buClr>
              <a:buFont typeface="Wingdings" pitchFamily="2" charset="2"/>
              <a:buNone/>
              <a:defRPr/>
            </a:pPr>
            <a:endParaRPr lang="en-AU" sz="2400" b="1" dirty="0">
              <a:latin typeface="+mj-lt"/>
            </a:endParaRPr>
          </a:p>
          <a:p>
            <a:pPr marL="446088" indent="-446088">
              <a:buClr>
                <a:srgbClr val="92D050"/>
              </a:buClr>
              <a:buFont typeface="Wingdings" pitchFamily="2" charset="2"/>
              <a:buChar char="l"/>
              <a:defRPr/>
            </a:pPr>
            <a:r>
              <a:rPr lang="en-AU" sz="2400" b="1" dirty="0">
                <a:solidFill>
                  <a:srgbClr val="FFFF00"/>
                </a:solidFill>
                <a:latin typeface="+mj-lt"/>
              </a:rPr>
              <a:t>Prevention activities (</a:t>
            </a:r>
            <a:r>
              <a:rPr lang="en-AU" sz="2400" b="1" i="1" dirty="0" err="1">
                <a:solidFill>
                  <a:srgbClr val="FFFF00"/>
                </a:solidFill>
                <a:latin typeface="+mj-lt"/>
              </a:rPr>
              <a:t>Voorkomende</a:t>
            </a:r>
            <a:r>
              <a:rPr lang="en-AU" sz="2400" b="1" i="1" dirty="0">
                <a:solidFill>
                  <a:srgbClr val="FFFF00"/>
                </a:solidFill>
                <a:latin typeface="+mj-lt"/>
              </a:rPr>
              <a:t> </a:t>
            </a:r>
            <a:r>
              <a:rPr lang="en-AU" sz="2400" b="1" i="1" dirty="0" err="1">
                <a:solidFill>
                  <a:srgbClr val="FFFF00"/>
                </a:solidFill>
                <a:latin typeface="+mj-lt"/>
              </a:rPr>
              <a:t>aktiwiteite</a:t>
            </a:r>
            <a:r>
              <a:rPr lang="en-AU" sz="2400" b="1" dirty="0">
                <a:solidFill>
                  <a:srgbClr val="FFFF00"/>
                </a:solidFill>
                <a:latin typeface="+mj-lt"/>
              </a:rPr>
              <a:t>)</a:t>
            </a:r>
          </a:p>
          <a:p>
            <a:pPr lvl="1">
              <a:defRPr/>
            </a:pPr>
            <a:r>
              <a:rPr lang="en-AU" sz="2400" b="1" dirty="0">
                <a:latin typeface="+mj-lt"/>
              </a:rPr>
              <a:t>Solve environmental problems before they occur, or turn problems into opportunities</a:t>
            </a:r>
          </a:p>
          <a:p>
            <a:pPr lvl="1">
              <a:defRPr/>
            </a:pPr>
            <a:r>
              <a:rPr lang="en-AU" sz="2400" b="1" dirty="0">
                <a:latin typeface="+mj-lt"/>
              </a:rPr>
              <a:t>Costs of these activities are ‘investments’, as they reduce the future outlays and provide long-term benefits</a:t>
            </a:r>
          </a:p>
        </p:txBody>
      </p:sp>
    </p:spTree>
    <p:extLst>
      <p:ext uri="{BB962C8B-B14F-4D97-AF65-F5344CB8AC3E}">
        <p14:creationId xmlns:p14="http://schemas.microsoft.com/office/powerpoint/2010/main" val="2388412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539750" y="188913"/>
            <a:ext cx="7467600" cy="576262"/>
          </a:xfrm>
        </p:spPr>
        <p:txBody>
          <a:bodyPr/>
          <a:lstStyle/>
          <a:p>
            <a:r>
              <a:rPr lang="en-AU" altLang="en-US" b="1"/>
              <a:t>Analysing environmental costs</a:t>
            </a:r>
          </a:p>
        </p:txBody>
      </p:sp>
      <p:sp>
        <p:nvSpPr>
          <p:cNvPr id="40963" name="Rectangle 3"/>
          <p:cNvSpPr>
            <a:spLocks noGrp="1" noChangeArrowheads="1"/>
          </p:cNvSpPr>
          <p:nvPr>
            <p:ph type="body" idx="1"/>
          </p:nvPr>
        </p:nvSpPr>
        <p:spPr>
          <a:xfrm>
            <a:off x="539750" y="1268413"/>
            <a:ext cx="7993063" cy="3887787"/>
          </a:xfrm>
        </p:spPr>
        <p:txBody>
          <a:bodyPr/>
          <a:lstStyle/>
          <a:p>
            <a:pPr marL="446088" indent="-446088">
              <a:spcBef>
                <a:spcPts val="600"/>
              </a:spcBef>
              <a:spcAft>
                <a:spcPts val="600"/>
              </a:spcAft>
              <a:buClr>
                <a:srgbClr val="92D050"/>
              </a:buClr>
              <a:buFont typeface="Wingdings" pitchFamily="2" charset="2"/>
              <a:buChar char="l"/>
            </a:pPr>
            <a:r>
              <a:rPr lang="en-AU" altLang="en-US" sz="2400" b="1" dirty="0">
                <a:solidFill>
                  <a:srgbClr val="FFFF00"/>
                </a:solidFill>
                <a:latin typeface="+mj-lt"/>
              </a:rPr>
              <a:t>Appraisal activities (</a:t>
            </a:r>
            <a:r>
              <a:rPr lang="en-AU" altLang="en-US" sz="2400" b="1" i="1" dirty="0" err="1">
                <a:solidFill>
                  <a:srgbClr val="FFFF00"/>
                </a:solidFill>
                <a:latin typeface="+mj-lt"/>
              </a:rPr>
              <a:t>Waardering</a:t>
            </a:r>
            <a:r>
              <a:rPr lang="en-AU" altLang="en-US" sz="2400" b="1" i="1" dirty="0">
                <a:solidFill>
                  <a:srgbClr val="FFFF00"/>
                </a:solidFill>
                <a:latin typeface="+mj-lt"/>
              </a:rPr>
              <a:t>/monito</a:t>
            </a:r>
            <a:r>
              <a:rPr lang="en-AU" altLang="en-US" sz="2400" b="1" dirty="0">
                <a:solidFill>
                  <a:srgbClr val="FFFF00"/>
                </a:solidFill>
                <a:latin typeface="+mj-lt"/>
              </a:rPr>
              <a:t>r)</a:t>
            </a:r>
          </a:p>
          <a:p>
            <a:pPr lvl="1">
              <a:spcBef>
                <a:spcPts val="600"/>
              </a:spcBef>
              <a:spcAft>
                <a:spcPts val="600"/>
              </a:spcAft>
            </a:pPr>
            <a:r>
              <a:rPr lang="en-AU" altLang="en-US" sz="2400" b="1" dirty="0">
                <a:latin typeface="+mj-lt"/>
              </a:rPr>
              <a:t>Monitor the levels of environmental impact</a:t>
            </a:r>
          </a:p>
          <a:p>
            <a:pPr lvl="1">
              <a:spcBef>
                <a:spcPts val="600"/>
              </a:spcBef>
              <a:spcAft>
                <a:spcPts val="600"/>
              </a:spcAft>
            </a:pPr>
            <a:r>
              <a:rPr lang="en-AU" altLang="en-US" sz="2400" b="1" dirty="0">
                <a:latin typeface="+mj-lt"/>
              </a:rPr>
              <a:t>Measuring damage, inspecting processes and products, auditing supplier performance</a:t>
            </a:r>
          </a:p>
        </p:txBody>
      </p:sp>
    </p:spTree>
    <p:extLst>
      <p:ext uri="{BB962C8B-B14F-4D97-AF65-F5344CB8AC3E}">
        <p14:creationId xmlns:p14="http://schemas.microsoft.com/office/powerpoint/2010/main" val="2659294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GB" altLang="zh-CN" sz="4000">
                <a:ea typeface="SimSun" panose="02010600030101010101" pitchFamily="2" charset="-122"/>
              </a:rPr>
              <a:t>Different Perspectives on the Balanced Scorecard</a:t>
            </a:r>
          </a:p>
        </p:txBody>
      </p:sp>
      <p:sp>
        <p:nvSpPr>
          <p:cNvPr id="13315" name="Rectangle 3"/>
          <p:cNvSpPr>
            <a:spLocks noGrp="1" noChangeArrowheads="1"/>
          </p:cNvSpPr>
          <p:nvPr>
            <p:ph type="body" idx="1"/>
          </p:nvPr>
        </p:nvSpPr>
        <p:spPr>
          <a:xfrm>
            <a:off x="762000" y="1752600"/>
            <a:ext cx="7772400" cy="4114800"/>
          </a:xfrm>
        </p:spPr>
        <p:txBody>
          <a:bodyPr/>
          <a:lstStyle/>
          <a:p>
            <a:pPr>
              <a:buFontTx/>
              <a:buNone/>
            </a:pPr>
            <a:endParaRPr lang="zh-CN" altLang="en-GB" sz="3000">
              <a:ea typeface="SimSun" panose="02010600030101010101" pitchFamily="2" charset="-122"/>
            </a:endParaRPr>
          </a:p>
          <a:p>
            <a:pPr>
              <a:buClr>
                <a:schemeClr val="tx1"/>
              </a:buClr>
            </a:pPr>
            <a:r>
              <a:rPr lang="en-GB" altLang="zh-CN" sz="3000">
                <a:ea typeface="SimSun" panose="02010600030101010101" pitchFamily="2" charset="-122"/>
              </a:rPr>
              <a:t>Could </a:t>
            </a:r>
            <a:r>
              <a:rPr lang="en-GB" altLang="zh-CN" sz="3000" i="1">
                <a:ea typeface="SimSun" panose="02010600030101010101" pitchFamily="2" charset="-122"/>
              </a:rPr>
              <a:t>either</a:t>
            </a:r>
            <a:r>
              <a:rPr lang="en-GB" altLang="zh-CN" sz="3000">
                <a:ea typeface="SimSun" panose="02010600030101010101" pitchFamily="2" charset="-122"/>
              </a:rPr>
              <a:t> be seen as a way of monitoring and improving operational performance (eg, supplementing standard costing).</a:t>
            </a:r>
          </a:p>
          <a:p>
            <a:pPr>
              <a:buClr>
                <a:schemeClr val="tx1"/>
              </a:buClr>
              <a:buFontTx/>
              <a:buNone/>
            </a:pPr>
            <a:endParaRPr lang="en-GB" altLang="zh-CN" sz="3000">
              <a:ea typeface="SimSun" panose="02010600030101010101" pitchFamily="2" charset="-122"/>
            </a:endParaRPr>
          </a:p>
          <a:p>
            <a:pPr>
              <a:buClr>
                <a:schemeClr val="tx1"/>
              </a:buClr>
            </a:pPr>
            <a:r>
              <a:rPr lang="en-GB" altLang="zh-CN" sz="3000" i="1">
                <a:ea typeface="SimSun" panose="02010600030101010101" pitchFamily="2" charset="-122"/>
              </a:rPr>
              <a:t>And/or</a:t>
            </a:r>
            <a:r>
              <a:rPr lang="en-GB" altLang="zh-CN" sz="3000">
                <a:ea typeface="SimSun" panose="02010600030101010101" pitchFamily="2" charset="-122"/>
              </a:rPr>
              <a:t> as a tool to aid the </a:t>
            </a:r>
            <a:r>
              <a:rPr lang="en-GB" altLang="zh-CN" sz="3000" i="1">
                <a:ea typeface="SimSun" panose="02010600030101010101" pitchFamily="2" charset="-122"/>
              </a:rPr>
              <a:t>formulation</a:t>
            </a:r>
            <a:r>
              <a:rPr lang="en-GB" altLang="zh-CN" sz="3000">
                <a:ea typeface="SimSun" panose="02010600030101010101" pitchFamily="2" charset="-122"/>
              </a:rPr>
              <a:t> and </a:t>
            </a:r>
            <a:r>
              <a:rPr lang="en-GB" altLang="zh-CN" sz="3000" i="1">
                <a:ea typeface="SimSun" panose="02010600030101010101" pitchFamily="2" charset="-122"/>
              </a:rPr>
              <a:t>implementation</a:t>
            </a:r>
            <a:r>
              <a:rPr lang="en-GB" altLang="zh-CN" sz="3000">
                <a:ea typeface="SimSun" panose="02010600030101010101" pitchFamily="2" charset="-122"/>
              </a:rPr>
              <a:t> of organisational strategy.</a:t>
            </a:r>
          </a:p>
        </p:txBody>
      </p:sp>
    </p:spTree>
    <p:extLst>
      <p:ext uri="{BB962C8B-B14F-4D97-AF65-F5344CB8AC3E}">
        <p14:creationId xmlns:p14="http://schemas.microsoft.com/office/powerpoint/2010/main" val="26055093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539750" y="188913"/>
            <a:ext cx="7467600" cy="601662"/>
          </a:xfrm>
        </p:spPr>
        <p:txBody>
          <a:bodyPr/>
          <a:lstStyle/>
          <a:p>
            <a:r>
              <a:rPr lang="en-AU" altLang="en-US" b="1"/>
              <a:t>Analysing environmental costs</a:t>
            </a:r>
          </a:p>
        </p:txBody>
      </p:sp>
      <p:sp>
        <p:nvSpPr>
          <p:cNvPr id="41987" name="Rectangle 3"/>
          <p:cNvSpPr>
            <a:spLocks noGrp="1" noChangeArrowheads="1"/>
          </p:cNvSpPr>
          <p:nvPr>
            <p:ph type="body" idx="1"/>
          </p:nvPr>
        </p:nvSpPr>
        <p:spPr>
          <a:xfrm>
            <a:off x="539750" y="1196975"/>
            <a:ext cx="8064500" cy="3960813"/>
          </a:xfrm>
        </p:spPr>
        <p:txBody>
          <a:bodyPr/>
          <a:lstStyle/>
          <a:p>
            <a:pPr marL="446088" indent="-446088">
              <a:spcBef>
                <a:spcPts val="600"/>
              </a:spcBef>
              <a:spcAft>
                <a:spcPts val="600"/>
              </a:spcAft>
              <a:buClr>
                <a:srgbClr val="92D050"/>
              </a:buClr>
              <a:buFont typeface="Wingdings" pitchFamily="2" charset="2"/>
              <a:buChar char="l"/>
            </a:pPr>
            <a:r>
              <a:rPr lang="en-AU" altLang="en-US" sz="2400" b="1" dirty="0">
                <a:latin typeface="+mj-lt"/>
              </a:rPr>
              <a:t>Internal failure activities</a:t>
            </a:r>
          </a:p>
          <a:p>
            <a:pPr lvl="1">
              <a:spcBef>
                <a:spcPts val="600"/>
              </a:spcBef>
              <a:spcAft>
                <a:spcPts val="600"/>
              </a:spcAft>
            </a:pPr>
            <a:r>
              <a:rPr lang="en-AU" altLang="en-US" sz="2400" b="1" dirty="0">
                <a:latin typeface="+mj-lt"/>
              </a:rPr>
              <a:t>Correct breakdowns discovered in appraisal activities</a:t>
            </a:r>
          </a:p>
          <a:p>
            <a:pPr lvl="1">
              <a:spcBef>
                <a:spcPts val="600"/>
              </a:spcBef>
              <a:spcAft>
                <a:spcPts val="600"/>
              </a:spcAft>
            </a:pPr>
            <a:r>
              <a:rPr lang="en-AU" altLang="en-US" sz="2400" b="1" dirty="0">
                <a:latin typeface="+mj-lt"/>
              </a:rPr>
              <a:t>Cost of cleaning the plant after spillage, cost of occupational health and safety claims by employees</a:t>
            </a:r>
          </a:p>
        </p:txBody>
      </p:sp>
    </p:spTree>
    <p:extLst>
      <p:ext uri="{BB962C8B-B14F-4D97-AF65-F5344CB8AC3E}">
        <p14:creationId xmlns:p14="http://schemas.microsoft.com/office/powerpoint/2010/main" val="10332023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560388" y="188913"/>
            <a:ext cx="7467600" cy="601662"/>
          </a:xfrm>
        </p:spPr>
        <p:txBody>
          <a:bodyPr/>
          <a:lstStyle/>
          <a:p>
            <a:r>
              <a:rPr lang="en-AU" altLang="en-US" b="1"/>
              <a:t>Analysing environmental costs</a:t>
            </a:r>
          </a:p>
        </p:txBody>
      </p:sp>
      <p:sp>
        <p:nvSpPr>
          <p:cNvPr id="43011" name="Rectangle 3"/>
          <p:cNvSpPr>
            <a:spLocks noGrp="1" noChangeArrowheads="1"/>
          </p:cNvSpPr>
          <p:nvPr>
            <p:ph type="body" idx="1"/>
          </p:nvPr>
        </p:nvSpPr>
        <p:spPr>
          <a:xfrm>
            <a:off x="539750" y="1268413"/>
            <a:ext cx="7632700" cy="4392612"/>
          </a:xfrm>
        </p:spPr>
        <p:txBody>
          <a:bodyPr/>
          <a:lstStyle/>
          <a:p>
            <a:pPr marL="446088" indent="-446088">
              <a:spcBef>
                <a:spcPts val="600"/>
              </a:spcBef>
              <a:spcAft>
                <a:spcPts val="600"/>
              </a:spcAft>
              <a:buClr>
                <a:srgbClr val="92D050"/>
              </a:buClr>
              <a:buFont typeface="Wingdings" pitchFamily="2" charset="2"/>
              <a:buChar char="l"/>
            </a:pPr>
            <a:r>
              <a:rPr lang="en-AU" altLang="en-US" sz="2400" b="1" dirty="0">
                <a:latin typeface="+mj-lt"/>
              </a:rPr>
              <a:t>External failure activities</a:t>
            </a:r>
          </a:p>
          <a:p>
            <a:pPr lvl="1">
              <a:spcBef>
                <a:spcPts val="600"/>
              </a:spcBef>
              <a:spcAft>
                <a:spcPts val="600"/>
              </a:spcAft>
            </a:pPr>
            <a:r>
              <a:rPr lang="en-AU" altLang="en-US" sz="2400" b="1" dirty="0">
                <a:latin typeface="+mj-lt"/>
              </a:rPr>
              <a:t>Occur when resolution and remediation efforts fall outside of the organisation’s management</a:t>
            </a:r>
          </a:p>
          <a:p>
            <a:pPr lvl="1">
              <a:spcBef>
                <a:spcPts val="600"/>
              </a:spcBef>
              <a:spcAft>
                <a:spcPts val="600"/>
              </a:spcAft>
            </a:pPr>
            <a:r>
              <a:rPr lang="en-AU" altLang="en-US" sz="2400" b="1" dirty="0">
                <a:latin typeface="+mj-lt"/>
              </a:rPr>
              <a:t>Cost of cleaning up polluted sites, fines for environmental damage, lost profits associated with damage to reputation</a:t>
            </a:r>
          </a:p>
        </p:txBody>
      </p:sp>
    </p:spTree>
    <p:extLst>
      <p:ext uri="{BB962C8B-B14F-4D97-AF65-F5344CB8AC3E}">
        <p14:creationId xmlns:p14="http://schemas.microsoft.com/office/powerpoint/2010/main" val="691533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08050"/>
            <a:ext cx="9144000" cy="5949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p>
        </p:txBody>
      </p:sp>
      <p:sp>
        <p:nvSpPr>
          <p:cNvPr id="44035" name="Rectangle 2"/>
          <p:cNvSpPr>
            <a:spLocks noGrp="1" noChangeArrowheads="1"/>
          </p:cNvSpPr>
          <p:nvPr>
            <p:ph type="title"/>
          </p:nvPr>
        </p:nvSpPr>
        <p:spPr>
          <a:xfrm>
            <a:off x="395288" y="115888"/>
            <a:ext cx="7467600" cy="719137"/>
          </a:xfrm>
        </p:spPr>
        <p:txBody>
          <a:bodyPr/>
          <a:lstStyle/>
          <a:p>
            <a:r>
              <a:rPr lang="en-AU" altLang="en-US" b="1"/>
              <a:t>Analysis of environmental costs</a:t>
            </a:r>
            <a:endParaRPr lang="en-US" altLang="en-US" b="1"/>
          </a:p>
        </p:txBody>
      </p:sp>
      <p:pic>
        <p:nvPicPr>
          <p:cNvPr id="4403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1331913"/>
            <a:ext cx="8675688" cy="4905375"/>
          </a:xfrm>
          <a:prstGeom prst="rect">
            <a:avLst/>
          </a:prstGeom>
          <a:solidFill>
            <a:srgbClr val="00547E">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48753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66725" y="44450"/>
            <a:ext cx="8208963" cy="898525"/>
          </a:xfrm>
        </p:spPr>
        <p:txBody>
          <a:bodyPr/>
          <a:lstStyle/>
          <a:p>
            <a:pPr>
              <a:lnSpc>
                <a:spcPct val="90000"/>
              </a:lnSpc>
            </a:pPr>
            <a:r>
              <a:rPr lang="en-AU" altLang="en-US" b="1"/>
              <a:t>Improving supply chain management through environmental and social accounting</a:t>
            </a:r>
          </a:p>
        </p:txBody>
      </p:sp>
      <p:sp>
        <p:nvSpPr>
          <p:cNvPr id="45059" name="Rectangle 3"/>
          <p:cNvSpPr>
            <a:spLocks noGrp="1" noChangeArrowheads="1"/>
          </p:cNvSpPr>
          <p:nvPr>
            <p:ph type="body" idx="1"/>
          </p:nvPr>
        </p:nvSpPr>
        <p:spPr>
          <a:xfrm>
            <a:off x="468313" y="1268413"/>
            <a:ext cx="7704137" cy="3529012"/>
          </a:xfrm>
        </p:spPr>
        <p:txBody>
          <a:bodyPr/>
          <a:lstStyle/>
          <a:p>
            <a:pPr marL="446088" indent="-446088">
              <a:spcBef>
                <a:spcPts val="600"/>
              </a:spcBef>
              <a:spcAft>
                <a:spcPts val="600"/>
              </a:spcAft>
              <a:buClr>
                <a:srgbClr val="92D050"/>
              </a:buClr>
              <a:buFont typeface="Wingdings" panose="05000000000000000000" pitchFamily="2" charset="2"/>
              <a:buChar char="l"/>
            </a:pPr>
            <a:r>
              <a:rPr lang="en-AU" altLang="en-US" sz="2400" b="1" dirty="0">
                <a:latin typeface="+mj-lt"/>
              </a:rPr>
              <a:t>Suppliers</a:t>
            </a:r>
          </a:p>
          <a:p>
            <a:pPr lvl="1">
              <a:spcBef>
                <a:spcPts val="600"/>
              </a:spcBef>
              <a:spcAft>
                <a:spcPts val="600"/>
              </a:spcAft>
            </a:pPr>
            <a:r>
              <a:rPr lang="en-AU" altLang="en-US" sz="2400" b="1" dirty="0">
                <a:latin typeface="+mj-lt"/>
              </a:rPr>
              <a:t>An organisation may be willing to pay more for supplies that have reduced environmental and social impacts</a:t>
            </a:r>
          </a:p>
        </p:txBody>
      </p:sp>
    </p:spTree>
    <p:extLst>
      <p:ext uri="{BB962C8B-B14F-4D97-AF65-F5344CB8AC3E}">
        <p14:creationId xmlns:p14="http://schemas.microsoft.com/office/powerpoint/2010/main" val="32121238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539750" y="-100013"/>
            <a:ext cx="8064500" cy="1101726"/>
          </a:xfrm>
        </p:spPr>
        <p:txBody>
          <a:bodyPr/>
          <a:lstStyle/>
          <a:p>
            <a:r>
              <a:rPr lang="en-AU" altLang="en-US" b="1"/>
              <a:t>Improving supply chain management through environmental and social accounting</a:t>
            </a:r>
          </a:p>
        </p:txBody>
      </p:sp>
      <p:sp>
        <p:nvSpPr>
          <p:cNvPr id="46083" name="Rectangle 3"/>
          <p:cNvSpPr>
            <a:spLocks noGrp="1" noChangeArrowheads="1"/>
          </p:cNvSpPr>
          <p:nvPr>
            <p:ph type="body" idx="1"/>
          </p:nvPr>
        </p:nvSpPr>
        <p:spPr>
          <a:xfrm>
            <a:off x="539750" y="1268413"/>
            <a:ext cx="7993063" cy="3817937"/>
          </a:xfrm>
        </p:spPr>
        <p:txBody>
          <a:bodyPr/>
          <a:lstStyle/>
          <a:p>
            <a:pPr marL="446088" indent="-446088">
              <a:lnSpc>
                <a:spcPct val="110000"/>
              </a:lnSpc>
              <a:buClr>
                <a:srgbClr val="92D050"/>
              </a:buClr>
              <a:buFont typeface="Wingdings" pitchFamily="2" charset="2"/>
              <a:buChar char="l"/>
            </a:pPr>
            <a:r>
              <a:rPr lang="en-AU" altLang="en-US" sz="2400" b="1" dirty="0">
                <a:latin typeface="+mj-lt"/>
              </a:rPr>
              <a:t>Customers</a:t>
            </a:r>
          </a:p>
          <a:p>
            <a:pPr lvl="1">
              <a:lnSpc>
                <a:spcPct val="110000"/>
              </a:lnSpc>
            </a:pPr>
            <a:r>
              <a:rPr lang="en-AU" altLang="en-US" sz="2400" b="1" dirty="0">
                <a:latin typeface="+mj-lt"/>
              </a:rPr>
              <a:t>An organisation can work with customers to reduce the adverse environmental and social impact of products</a:t>
            </a:r>
          </a:p>
          <a:p>
            <a:pPr lvl="2">
              <a:lnSpc>
                <a:spcPct val="110000"/>
              </a:lnSpc>
            </a:pPr>
            <a:r>
              <a:rPr lang="en-AU" altLang="en-US" sz="2400" b="1" dirty="0">
                <a:latin typeface="+mj-lt"/>
              </a:rPr>
              <a:t>Recycling and disposal programs</a:t>
            </a:r>
          </a:p>
          <a:p>
            <a:pPr lvl="2">
              <a:lnSpc>
                <a:spcPct val="110000"/>
              </a:lnSpc>
            </a:pPr>
            <a:r>
              <a:rPr lang="en-AU" altLang="en-US" sz="2400" b="1" dirty="0">
                <a:latin typeface="+mj-lt"/>
              </a:rPr>
              <a:t>Substitution of materials</a:t>
            </a:r>
          </a:p>
          <a:p>
            <a:pPr lvl="2">
              <a:lnSpc>
                <a:spcPct val="110000"/>
              </a:lnSpc>
            </a:pPr>
            <a:r>
              <a:rPr lang="en-AU" altLang="en-US" sz="2400" b="1" dirty="0">
                <a:latin typeface="+mj-lt"/>
              </a:rPr>
              <a:t>Cost savings</a:t>
            </a:r>
          </a:p>
        </p:txBody>
      </p:sp>
    </p:spTree>
    <p:extLst>
      <p:ext uri="{BB962C8B-B14F-4D97-AF65-F5344CB8AC3E}">
        <p14:creationId xmlns:p14="http://schemas.microsoft.com/office/powerpoint/2010/main" val="37311626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611188" y="36513"/>
            <a:ext cx="8210550" cy="944562"/>
          </a:xfrm>
        </p:spPr>
        <p:txBody>
          <a:bodyPr/>
          <a:lstStyle/>
          <a:p>
            <a:r>
              <a:rPr lang="en-AU" altLang="en-US" b="1"/>
              <a:t>Improving supply chain management through environmental and social accounting</a:t>
            </a:r>
          </a:p>
        </p:txBody>
      </p:sp>
      <p:sp>
        <p:nvSpPr>
          <p:cNvPr id="47107" name="Rectangle 3"/>
          <p:cNvSpPr>
            <a:spLocks noGrp="1" noChangeArrowheads="1"/>
          </p:cNvSpPr>
          <p:nvPr>
            <p:ph type="body" idx="1"/>
          </p:nvPr>
        </p:nvSpPr>
        <p:spPr>
          <a:xfrm>
            <a:off x="611188" y="1341438"/>
            <a:ext cx="7848600" cy="2735262"/>
          </a:xfrm>
        </p:spPr>
        <p:txBody>
          <a:bodyPr/>
          <a:lstStyle/>
          <a:p>
            <a:pPr marL="446088" indent="-446088">
              <a:spcBef>
                <a:spcPts val="600"/>
              </a:spcBef>
              <a:spcAft>
                <a:spcPts val="600"/>
              </a:spcAft>
              <a:buClr>
                <a:srgbClr val="92D050"/>
              </a:buClr>
              <a:buFont typeface="Wingdings" pitchFamily="2" charset="2"/>
              <a:buChar char="l"/>
            </a:pPr>
            <a:r>
              <a:rPr lang="en-AU" altLang="en-US" sz="2400" b="1" dirty="0">
                <a:latin typeface="+mj-lt"/>
              </a:rPr>
              <a:t>Customers</a:t>
            </a:r>
          </a:p>
          <a:p>
            <a:pPr lvl="1">
              <a:spcBef>
                <a:spcPts val="600"/>
              </a:spcBef>
              <a:spcAft>
                <a:spcPts val="600"/>
              </a:spcAft>
            </a:pPr>
            <a:r>
              <a:rPr lang="en-AU" altLang="en-US" sz="2400" b="1" dirty="0">
                <a:latin typeface="+mj-lt"/>
              </a:rPr>
              <a:t>Sometimes customers may be willing to pay more for a more environmentally-friendly product</a:t>
            </a:r>
          </a:p>
          <a:p>
            <a:pPr lvl="1">
              <a:spcBef>
                <a:spcPts val="600"/>
              </a:spcBef>
              <a:spcAft>
                <a:spcPts val="600"/>
              </a:spcAft>
            </a:pPr>
            <a:r>
              <a:rPr lang="en-AU" altLang="en-US" sz="2400" b="1" dirty="0">
                <a:latin typeface="+mj-lt"/>
              </a:rPr>
              <a:t>Marketing and strategic considerations need to be considered in such pricing decisions</a:t>
            </a:r>
          </a:p>
        </p:txBody>
      </p:sp>
    </p:spTree>
    <p:extLst>
      <p:ext uri="{BB962C8B-B14F-4D97-AF65-F5344CB8AC3E}">
        <p14:creationId xmlns:p14="http://schemas.microsoft.com/office/powerpoint/2010/main" val="17789650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68313" y="115888"/>
            <a:ext cx="8640762" cy="719137"/>
          </a:xfrm>
        </p:spPr>
        <p:txBody>
          <a:bodyPr/>
          <a:lstStyle/>
          <a:p>
            <a:pPr>
              <a:lnSpc>
                <a:spcPct val="90000"/>
              </a:lnSpc>
            </a:pPr>
            <a:r>
              <a:rPr lang="en-AU" altLang="en-US" b="1"/>
              <a:t>Measuring environmental and social performance</a:t>
            </a:r>
          </a:p>
        </p:txBody>
      </p:sp>
      <p:sp>
        <p:nvSpPr>
          <p:cNvPr id="48131" name="Rectangle 3"/>
          <p:cNvSpPr>
            <a:spLocks noGrp="1" noChangeArrowheads="1"/>
          </p:cNvSpPr>
          <p:nvPr>
            <p:ph type="body" idx="1"/>
          </p:nvPr>
        </p:nvSpPr>
        <p:spPr>
          <a:xfrm>
            <a:off x="539750" y="1268413"/>
            <a:ext cx="8135938" cy="4879975"/>
          </a:xfrm>
        </p:spPr>
        <p:txBody>
          <a:bodyPr/>
          <a:lstStyle/>
          <a:p>
            <a:pPr marL="446088" indent="-446088">
              <a:spcBef>
                <a:spcPts val="600"/>
              </a:spcBef>
              <a:spcAft>
                <a:spcPts val="600"/>
              </a:spcAft>
              <a:buClr>
                <a:srgbClr val="92D050"/>
              </a:buClr>
              <a:buFont typeface="Wingdings" pitchFamily="2" charset="2"/>
              <a:buChar char="l"/>
            </a:pPr>
            <a:r>
              <a:rPr lang="en-AU" altLang="en-US" sz="2400" b="1" dirty="0">
                <a:latin typeface="+mj-lt"/>
              </a:rPr>
              <a:t>ISO 14031 environmental  performance indicators</a:t>
            </a:r>
          </a:p>
          <a:p>
            <a:pPr lvl="1">
              <a:spcBef>
                <a:spcPts val="600"/>
              </a:spcBef>
              <a:spcAft>
                <a:spcPts val="600"/>
              </a:spcAft>
            </a:pPr>
            <a:r>
              <a:rPr lang="en-AU" altLang="en-US" sz="2400" b="1" dirty="0">
                <a:latin typeface="+mj-lt"/>
              </a:rPr>
              <a:t>Operational performance indicators include measures of waste levels and energy consumption relative to sales or some other activity</a:t>
            </a:r>
          </a:p>
          <a:p>
            <a:pPr lvl="1">
              <a:spcBef>
                <a:spcPts val="600"/>
              </a:spcBef>
              <a:spcAft>
                <a:spcPts val="600"/>
              </a:spcAft>
            </a:pPr>
            <a:r>
              <a:rPr lang="en-AU" altLang="en-US" sz="2400" b="1" dirty="0">
                <a:latin typeface="+mj-lt"/>
              </a:rPr>
              <a:t>Management performance indicators measure the efforts of management to improve environmental performance</a:t>
            </a:r>
          </a:p>
          <a:p>
            <a:pPr lvl="1">
              <a:spcBef>
                <a:spcPts val="600"/>
              </a:spcBef>
              <a:spcAft>
                <a:spcPts val="600"/>
              </a:spcAft>
            </a:pPr>
            <a:r>
              <a:rPr lang="en-AU" altLang="en-US" sz="2400" b="1" dirty="0">
                <a:latin typeface="+mj-lt"/>
              </a:rPr>
              <a:t>Environmental performance indicators measure the condition of the environment at a local, national or global level</a:t>
            </a:r>
          </a:p>
        </p:txBody>
      </p:sp>
    </p:spTree>
    <p:extLst>
      <p:ext uri="{BB962C8B-B14F-4D97-AF65-F5344CB8AC3E}">
        <p14:creationId xmlns:p14="http://schemas.microsoft.com/office/powerpoint/2010/main" val="21164399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539750" y="-26988"/>
            <a:ext cx="8353425" cy="935038"/>
          </a:xfrm>
        </p:spPr>
        <p:txBody>
          <a:bodyPr/>
          <a:lstStyle/>
          <a:p>
            <a:r>
              <a:rPr lang="en-AU" altLang="en-US" b="1"/>
              <a:t>Measuring environmental and social performance</a:t>
            </a:r>
          </a:p>
        </p:txBody>
      </p:sp>
      <p:sp>
        <p:nvSpPr>
          <p:cNvPr id="49155" name="Rectangle 3"/>
          <p:cNvSpPr>
            <a:spLocks noGrp="1" noChangeArrowheads="1"/>
          </p:cNvSpPr>
          <p:nvPr>
            <p:ph type="body" idx="1"/>
          </p:nvPr>
        </p:nvSpPr>
        <p:spPr>
          <a:xfrm>
            <a:off x="539750" y="1268413"/>
            <a:ext cx="8135938" cy="4565650"/>
          </a:xfrm>
        </p:spPr>
        <p:txBody>
          <a:bodyPr/>
          <a:lstStyle/>
          <a:p>
            <a:pPr marL="446088" indent="-446088">
              <a:spcBef>
                <a:spcPts val="600"/>
              </a:spcBef>
              <a:spcAft>
                <a:spcPts val="600"/>
              </a:spcAft>
              <a:buClr>
                <a:srgbClr val="92D050"/>
              </a:buClr>
              <a:buFont typeface="Wingdings" pitchFamily="2" charset="2"/>
              <a:buChar char="l"/>
            </a:pPr>
            <a:r>
              <a:rPr lang="en-AU" altLang="en-US" sz="2400" b="1" dirty="0">
                <a:latin typeface="+mj-lt"/>
              </a:rPr>
              <a:t>A socially balanced scorecard </a:t>
            </a:r>
          </a:p>
          <a:p>
            <a:pPr lvl="1">
              <a:spcBef>
                <a:spcPts val="600"/>
              </a:spcBef>
              <a:spcAft>
                <a:spcPts val="600"/>
              </a:spcAft>
            </a:pPr>
            <a:r>
              <a:rPr lang="en-AU" altLang="en-US" sz="2400" b="1" dirty="0">
                <a:latin typeface="+mj-lt"/>
              </a:rPr>
              <a:t>Environmental or social dimensions may be added to the balance scorecard</a:t>
            </a:r>
          </a:p>
          <a:p>
            <a:pPr lvl="1">
              <a:spcBef>
                <a:spcPts val="600"/>
              </a:spcBef>
              <a:spcAft>
                <a:spcPts val="600"/>
              </a:spcAft>
              <a:buFontTx/>
              <a:buNone/>
            </a:pPr>
            <a:endParaRPr lang="en-AU" altLang="en-US" sz="2400" b="1" dirty="0">
              <a:latin typeface="+mj-lt"/>
            </a:endParaRPr>
          </a:p>
          <a:p>
            <a:pPr marL="446088" indent="-446088">
              <a:spcBef>
                <a:spcPts val="600"/>
              </a:spcBef>
              <a:spcAft>
                <a:spcPts val="600"/>
              </a:spcAft>
              <a:buClr>
                <a:srgbClr val="92D050"/>
              </a:buClr>
              <a:buFont typeface="Wingdings" pitchFamily="2" charset="2"/>
              <a:buChar char="l"/>
            </a:pPr>
            <a:r>
              <a:rPr lang="en-AU" altLang="en-US" sz="2400" b="1" dirty="0">
                <a:latin typeface="+mj-lt"/>
              </a:rPr>
              <a:t>Measuring and reporting social values</a:t>
            </a:r>
          </a:p>
          <a:p>
            <a:pPr lvl="1">
              <a:spcBef>
                <a:spcPts val="600"/>
              </a:spcBef>
              <a:spcAft>
                <a:spcPts val="600"/>
              </a:spcAft>
            </a:pPr>
            <a:r>
              <a:rPr lang="en-AU" altLang="en-US" sz="2400" b="1" dirty="0">
                <a:latin typeface="+mj-lt"/>
              </a:rPr>
              <a:t>Some organisations include these measures in their annual report to shareholders, in triple bottom line reports or in specialised reports to stakeholders</a:t>
            </a:r>
          </a:p>
        </p:txBody>
      </p:sp>
    </p:spTree>
    <p:extLst>
      <p:ext uri="{BB962C8B-B14F-4D97-AF65-F5344CB8AC3E}">
        <p14:creationId xmlns:p14="http://schemas.microsoft.com/office/powerpoint/2010/main" val="23675295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611188" y="115888"/>
            <a:ext cx="7467600" cy="719137"/>
          </a:xfrm>
        </p:spPr>
        <p:txBody>
          <a:bodyPr/>
          <a:lstStyle/>
          <a:p>
            <a:r>
              <a:rPr lang="en-AU" altLang="en-US" b="1"/>
              <a:t>Social audits</a:t>
            </a:r>
          </a:p>
        </p:txBody>
      </p:sp>
      <p:sp>
        <p:nvSpPr>
          <p:cNvPr id="50179" name="Rectangle 3"/>
          <p:cNvSpPr>
            <a:spLocks noGrp="1" noChangeArrowheads="1"/>
          </p:cNvSpPr>
          <p:nvPr>
            <p:ph type="body" idx="1"/>
          </p:nvPr>
        </p:nvSpPr>
        <p:spPr>
          <a:xfrm>
            <a:off x="611188" y="1268413"/>
            <a:ext cx="8229600" cy="4968875"/>
          </a:xfrm>
        </p:spPr>
        <p:txBody>
          <a:bodyPr/>
          <a:lstStyle/>
          <a:p>
            <a:pPr marL="446088" indent="-446088">
              <a:spcBef>
                <a:spcPts val="600"/>
              </a:spcBef>
              <a:spcAft>
                <a:spcPts val="600"/>
              </a:spcAft>
              <a:buClr>
                <a:srgbClr val="92D050"/>
              </a:buClr>
              <a:buFont typeface="Wingdings" pitchFamily="2" charset="2"/>
              <a:buChar char="l"/>
            </a:pPr>
            <a:r>
              <a:rPr lang="en-AU" altLang="en-US" sz="2400" b="1" dirty="0">
                <a:latin typeface="+mj-lt"/>
              </a:rPr>
              <a:t>A formal process where organisations measure and report the extent to which they have operated in accordance with their stated values and objectives</a:t>
            </a:r>
          </a:p>
          <a:p>
            <a:pPr marL="446088" indent="-446088">
              <a:spcBef>
                <a:spcPts val="600"/>
              </a:spcBef>
              <a:spcAft>
                <a:spcPts val="600"/>
              </a:spcAft>
              <a:buClr>
                <a:srgbClr val="92D050"/>
              </a:buClr>
              <a:buFont typeface="Wingdings" pitchFamily="2" charset="2"/>
              <a:buNone/>
            </a:pPr>
            <a:endParaRPr lang="en-AU" altLang="en-US" sz="2400" b="1" dirty="0">
              <a:latin typeface="+mj-lt"/>
            </a:endParaRPr>
          </a:p>
          <a:p>
            <a:pPr marL="446088" indent="-446088">
              <a:spcBef>
                <a:spcPts val="600"/>
              </a:spcBef>
              <a:spcAft>
                <a:spcPts val="600"/>
              </a:spcAft>
              <a:buClr>
                <a:srgbClr val="92D050"/>
              </a:buClr>
              <a:buFont typeface="Wingdings" pitchFamily="2" charset="2"/>
              <a:buChar char="l"/>
            </a:pPr>
            <a:r>
              <a:rPr lang="en-AU" altLang="en-US" sz="2400" b="1" dirty="0">
                <a:latin typeface="+mj-lt"/>
              </a:rPr>
              <a:t>Requires the involvement of many stakeholders</a:t>
            </a:r>
          </a:p>
          <a:p>
            <a:pPr marL="446088" indent="-446088">
              <a:spcBef>
                <a:spcPts val="600"/>
              </a:spcBef>
              <a:spcAft>
                <a:spcPts val="600"/>
              </a:spcAft>
              <a:buClr>
                <a:srgbClr val="92D050"/>
              </a:buClr>
              <a:buFont typeface="Wingdings" pitchFamily="2" charset="2"/>
              <a:buNone/>
            </a:pPr>
            <a:endParaRPr lang="en-AU" altLang="en-US" sz="2400" b="1" dirty="0">
              <a:latin typeface="+mj-lt"/>
            </a:endParaRPr>
          </a:p>
          <a:p>
            <a:pPr marL="446088" indent="-446088">
              <a:spcBef>
                <a:spcPts val="600"/>
              </a:spcBef>
              <a:spcAft>
                <a:spcPts val="600"/>
              </a:spcAft>
              <a:buClr>
                <a:srgbClr val="92D050"/>
              </a:buClr>
              <a:buFont typeface="Wingdings" pitchFamily="2" charset="2"/>
              <a:buChar char="l"/>
            </a:pPr>
            <a:r>
              <a:rPr lang="en-AU" altLang="en-US" sz="2400" b="1" dirty="0">
                <a:latin typeface="+mj-lt"/>
              </a:rPr>
              <a:t>The outcomes of the audit are subject to external verification</a:t>
            </a:r>
          </a:p>
        </p:txBody>
      </p:sp>
    </p:spTree>
    <p:extLst>
      <p:ext uri="{BB962C8B-B14F-4D97-AF65-F5344CB8AC3E}">
        <p14:creationId xmlns:p14="http://schemas.microsoft.com/office/powerpoint/2010/main" val="18956696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539750" y="117475"/>
            <a:ext cx="7467600" cy="719138"/>
          </a:xfrm>
        </p:spPr>
        <p:txBody>
          <a:bodyPr/>
          <a:lstStyle/>
          <a:p>
            <a:r>
              <a:rPr lang="en-AU" altLang="en-US" b="1"/>
              <a:t>Real life: ISO 14001 at Gold Fields</a:t>
            </a:r>
            <a:endParaRPr lang="en-US" altLang="en-US" b="1"/>
          </a:p>
        </p:txBody>
      </p:sp>
      <p:sp>
        <p:nvSpPr>
          <p:cNvPr id="34819" name="Rectangle 3"/>
          <p:cNvSpPr>
            <a:spLocks noGrp="1" noChangeArrowheads="1"/>
          </p:cNvSpPr>
          <p:nvPr>
            <p:ph type="body" idx="1"/>
          </p:nvPr>
        </p:nvSpPr>
        <p:spPr>
          <a:xfrm>
            <a:off x="539750" y="1268413"/>
            <a:ext cx="7993063" cy="3743325"/>
          </a:xfrm>
        </p:spPr>
        <p:txBody>
          <a:bodyPr/>
          <a:lstStyle/>
          <a:p>
            <a:pPr marL="446088" indent="-446088">
              <a:lnSpc>
                <a:spcPct val="110000"/>
              </a:lnSpc>
              <a:buClr>
                <a:srgbClr val="92D050"/>
              </a:buClr>
              <a:buFont typeface="Wingdings" pitchFamily="2" charset="2"/>
              <a:buChar char="l"/>
              <a:defRPr/>
            </a:pPr>
            <a:r>
              <a:rPr lang="en-ZA" sz="2400" b="1" dirty="0">
                <a:latin typeface="+mj-lt"/>
              </a:rPr>
              <a:t>Goldfields and Harmony, two of the largest South African gold mining groups have adopted the ISO 14001 environmental management system.   Goldfields was the first gold mining company in South Africa to achieve ISO 14001 certification. </a:t>
            </a:r>
          </a:p>
          <a:p>
            <a:pPr marL="0" indent="0">
              <a:lnSpc>
                <a:spcPct val="110000"/>
              </a:lnSpc>
              <a:buFontTx/>
              <a:buNone/>
              <a:tabLst>
                <a:tab pos="446088" algn="l"/>
              </a:tabLst>
              <a:defRPr/>
            </a:pPr>
            <a:r>
              <a:rPr lang="en-ZA" sz="2400" b="1" dirty="0">
                <a:latin typeface="+mj-lt"/>
              </a:rPr>
              <a:t>	The company states that;</a:t>
            </a:r>
            <a:endParaRPr lang="en-US" sz="2400" b="1" dirty="0">
              <a:latin typeface="+mj-lt"/>
            </a:endParaRPr>
          </a:p>
        </p:txBody>
      </p:sp>
      <p:pic>
        <p:nvPicPr>
          <p:cNvPr id="51204" name="Picture 4" descr="All that glisters is not gold"/>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187450" y="3840163"/>
            <a:ext cx="2297113"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1376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85800" y="381000"/>
            <a:ext cx="7772400" cy="1143000"/>
          </a:xfrm>
          <a:noFill/>
        </p:spPr>
        <p:txBody>
          <a:bodyPr lIns="90488" tIns="44450" rIns="90488" bIns="44450"/>
          <a:lstStyle/>
          <a:p>
            <a:r>
              <a:rPr lang="en-US" altLang="en-US"/>
              <a:t>The Balanced Scorecard</a:t>
            </a:r>
          </a:p>
        </p:txBody>
      </p:sp>
      <p:sp>
        <p:nvSpPr>
          <p:cNvPr id="58371" name="Text Box 3"/>
          <p:cNvSpPr txBox="1">
            <a:spLocks noChangeArrowheads="1"/>
          </p:cNvSpPr>
          <p:nvPr/>
        </p:nvSpPr>
        <p:spPr bwMode="auto">
          <a:xfrm>
            <a:off x="762000" y="1570038"/>
            <a:ext cx="8001000" cy="1401762"/>
          </a:xfrm>
          <a:prstGeom prst="rect">
            <a:avLst/>
          </a:prstGeom>
          <a:solidFill>
            <a:srgbClr val="FFFFCC"/>
          </a:solidFill>
          <a:ln w="28575">
            <a:solidFill>
              <a:schemeClr val="tx1"/>
            </a:solidFill>
            <a:miter lim="800000"/>
            <a:headEnd/>
            <a:tailEnd/>
          </a:ln>
          <a:effectLst>
            <a:outerShdw dist="107763" dir="2700000" algn="ctr" rotWithShape="0">
              <a:schemeClr val="bg2"/>
            </a:outerShdw>
          </a:effectLst>
        </p:spPr>
        <p:txBody>
          <a:bodyPr>
            <a:spAutoFit/>
          </a:bodyPr>
          <a:lstStyle/>
          <a:p>
            <a:pPr algn="ctr">
              <a:spcBef>
                <a:spcPct val="50000"/>
              </a:spcBef>
              <a:defRPr/>
            </a:pPr>
            <a:r>
              <a:rPr lang="en-US" sz="2800" b="1">
                <a:solidFill>
                  <a:srgbClr val="333399"/>
                </a:solidFill>
                <a:latin typeface="Arial" pitchFamily="34" charset="0"/>
                <a:ea typeface="+mn-ea"/>
              </a:rPr>
              <a:t>Management translates its strategy into performance measures that employees understand and accept</a:t>
            </a:r>
          </a:p>
        </p:txBody>
      </p:sp>
      <p:sp>
        <p:nvSpPr>
          <p:cNvPr id="14340" name="Oval 4"/>
          <p:cNvSpPr>
            <a:spLocks noChangeArrowheads="1"/>
          </p:cNvSpPr>
          <p:nvPr/>
        </p:nvSpPr>
        <p:spPr bwMode="auto">
          <a:xfrm>
            <a:off x="3314700" y="4114800"/>
            <a:ext cx="2895600" cy="1371600"/>
          </a:xfrm>
          <a:prstGeom prst="ellipse">
            <a:avLst/>
          </a:prstGeom>
          <a:solidFill>
            <a:schemeClr val="accent1"/>
          </a:solidFill>
          <a:ln w="38100">
            <a:solidFill>
              <a:schemeClr val="tx1"/>
            </a:solidFill>
            <a:round/>
            <a:headEnd/>
            <a:tailEnd/>
          </a:ln>
        </p:spPr>
        <p:txBody>
          <a:bodyPr wrap="none" anchor="ct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spcBef>
                <a:spcPct val="0"/>
              </a:spcBef>
              <a:buFontTx/>
              <a:buNone/>
            </a:pPr>
            <a:r>
              <a:rPr lang="en-US" altLang="en-US" sz="2800" b="1">
                <a:solidFill>
                  <a:schemeClr val="bg1"/>
                </a:solidFill>
                <a:latin typeface="Arial" panose="020B0604020202020204" pitchFamily="34" charset="0"/>
              </a:rPr>
              <a:t>Performance</a:t>
            </a:r>
            <a:br>
              <a:rPr lang="en-US" altLang="en-US" sz="2800" b="1">
                <a:solidFill>
                  <a:schemeClr val="bg1"/>
                </a:solidFill>
                <a:latin typeface="Arial" panose="020B0604020202020204" pitchFamily="34" charset="0"/>
              </a:rPr>
            </a:br>
            <a:r>
              <a:rPr lang="en-US" altLang="en-US" sz="2800" b="1">
                <a:solidFill>
                  <a:schemeClr val="bg1"/>
                </a:solidFill>
                <a:latin typeface="Arial" panose="020B0604020202020204" pitchFamily="34" charset="0"/>
              </a:rPr>
              <a:t>measures</a:t>
            </a:r>
          </a:p>
        </p:txBody>
      </p:sp>
      <p:sp>
        <p:nvSpPr>
          <p:cNvPr id="14341" name="AutoShape 5"/>
          <p:cNvSpPr>
            <a:spLocks noChangeArrowheads="1"/>
          </p:cNvSpPr>
          <p:nvPr/>
        </p:nvSpPr>
        <p:spPr bwMode="auto">
          <a:xfrm>
            <a:off x="762000" y="3276600"/>
            <a:ext cx="2133600" cy="1143000"/>
          </a:xfrm>
          <a:prstGeom prst="roundRect">
            <a:avLst>
              <a:gd name="adj" fmla="val 16667"/>
            </a:avLst>
          </a:prstGeom>
          <a:solidFill>
            <a:srgbClr val="009900"/>
          </a:solidFill>
          <a:ln w="38100">
            <a:solidFill>
              <a:schemeClr val="tx1"/>
            </a:solidFill>
            <a:round/>
            <a:headEnd/>
            <a:tailEnd/>
          </a:ln>
        </p:spPr>
        <p:txBody>
          <a:bodyPr wrap="none" anchor="ct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spcBef>
                <a:spcPct val="0"/>
              </a:spcBef>
              <a:buFontTx/>
              <a:buNone/>
            </a:pPr>
            <a:r>
              <a:rPr lang="en-US" altLang="en-US" sz="2400" b="1">
                <a:solidFill>
                  <a:schemeClr val="bg1"/>
                </a:solidFill>
                <a:latin typeface="Arial" panose="020B0604020202020204" pitchFamily="34" charset="0"/>
              </a:rPr>
              <a:t>Financial</a:t>
            </a:r>
          </a:p>
        </p:txBody>
      </p:sp>
      <p:sp>
        <p:nvSpPr>
          <p:cNvPr id="14342" name="AutoShape 6"/>
          <p:cNvSpPr>
            <a:spLocks noChangeArrowheads="1"/>
          </p:cNvSpPr>
          <p:nvPr/>
        </p:nvSpPr>
        <p:spPr bwMode="auto">
          <a:xfrm>
            <a:off x="6705600" y="3200400"/>
            <a:ext cx="2133600" cy="1143000"/>
          </a:xfrm>
          <a:prstGeom prst="roundRect">
            <a:avLst>
              <a:gd name="adj" fmla="val 16667"/>
            </a:avLst>
          </a:prstGeom>
          <a:solidFill>
            <a:srgbClr val="CC00FF"/>
          </a:solidFill>
          <a:ln w="38100">
            <a:solidFill>
              <a:schemeClr val="tx1"/>
            </a:solidFill>
            <a:round/>
            <a:headEnd/>
            <a:tailEnd/>
          </a:ln>
        </p:spPr>
        <p:txBody>
          <a:bodyPr wrap="none" anchor="ct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spcBef>
                <a:spcPct val="0"/>
              </a:spcBef>
              <a:buFontTx/>
              <a:buNone/>
            </a:pPr>
            <a:r>
              <a:rPr lang="en-US" altLang="en-US" sz="2400" b="1">
                <a:solidFill>
                  <a:schemeClr val="bg1"/>
                </a:solidFill>
                <a:latin typeface="Arial" panose="020B0604020202020204" pitchFamily="34" charset="0"/>
              </a:rPr>
              <a:t>Customers</a:t>
            </a:r>
          </a:p>
        </p:txBody>
      </p:sp>
      <p:sp>
        <p:nvSpPr>
          <p:cNvPr id="14343" name="AutoShape 7"/>
          <p:cNvSpPr>
            <a:spLocks noChangeArrowheads="1"/>
          </p:cNvSpPr>
          <p:nvPr/>
        </p:nvSpPr>
        <p:spPr bwMode="auto">
          <a:xfrm>
            <a:off x="6705600" y="5105400"/>
            <a:ext cx="2133600" cy="1143000"/>
          </a:xfrm>
          <a:prstGeom prst="roundRect">
            <a:avLst>
              <a:gd name="adj" fmla="val 16667"/>
            </a:avLst>
          </a:prstGeom>
          <a:solidFill>
            <a:srgbClr val="CC3300"/>
          </a:solidFill>
          <a:ln w="38100">
            <a:solidFill>
              <a:schemeClr val="tx1"/>
            </a:solidFill>
            <a:round/>
            <a:headEnd/>
            <a:tailEnd/>
          </a:ln>
        </p:spPr>
        <p:txBody>
          <a:bodyPr wrap="none" anchor="ct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spcBef>
                <a:spcPct val="0"/>
              </a:spcBef>
              <a:buFontTx/>
              <a:buNone/>
            </a:pPr>
            <a:r>
              <a:rPr lang="en-US" altLang="en-US" sz="2400" b="1">
                <a:solidFill>
                  <a:schemeClr val="bg1"/>
                </a:solidFill>
                <a:latin typeface="Arial" panose="020B0604020202020204" pitchFamily="34" charset="0"/>
              </a:rPr>
              <a:t>Learning</a:t>
            </a:r>
            <a:br>
              <a:rPr lang="en-US" altLang="en-US" sz="2400" b="1">
                <a:solidFill>
                  <a:schemeClr val="bg1"/>
                </a:solidFill>
                <a:latin typeface="Arial" panose="020B0604020202020204" pitchFamily="34" charset="0"/>
              </a:rPr>
            </a:br>
            <a:r>
              <a:rPr lang="en-US" altLang="en-US" sz="2400" b="1">
                <a:solidFill>
                  <a:schemeClr val="bg1"/>
                </a:solidFill>
                <a:latin typeface="Arial" panose="020B0604020202020204" pitchFamily="34" charset="0"/>
              </a:rPr>
              <a:t>and growth</a:t>
            </a:r>
          </a:p>
        </p:txBody>
      </p:sp>
      <p:sp>
        <p:nvSpPr>
          <p:cNvPr id="14344" name="AutoShape 8"/>
          <p:cNvSpPr>
            <a:spLocks noChangeArrowheads="1"/>
          </p:cNvSpPr>
          <p:nvPr/>
        </p:nvSpPr>
        <p:spPr bwMode="auto">
          <a:xfrm>
            <a:off x="762000" y="5181600"/>
            <a:ext cx="2133600" cy="1143000"/>
          </a:xfrm>
          <a:prstGeom prst="roundRect">
            <a:avLst>
              <a:gd name="adj" fmla="val 16667"/>
            </a:avLst>
          </a:prstGeom>
          <a:solidFill>
            <a:schemeClr val="accent2"/>
          </a:solidFill>
          <a:ln w="38100">
            <a:solidFill>
              <a:schemeClr val="tx1"/>
            </a:solidFill>
            <a:round/>
            <a:headEnd/>
            <a:tailEnd/>
          </a:ln>
        </p:spPr>
        <p:txBody>
          <a:bodyPr wrap="none" anchor="ct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spcBef>
                <a:spcPct val="0"/>
              </a:spcBef>
              <a:buFontTx/>
              <a:buNone/>
            </a:pPr>
            <a:r>
              <a:rPr lang="en-US" altLang="en-US" sz="2400" b="1">
                <a:solidFill>
                  <a:schemeClr val="bg1"/>
                </a:solidFill>
                <a:latin typeface="Arial" panose="020B0604020202020204" pitchFamily="34" charset="0"/>
              </a:rPr>
              <a:t>Internal</a:t>
            </a:r>
            <a:br>
              <a:rPr lang="en-US" altLang="en-US" sz="2400" b="1">
                <a:solidFill>
                  <a:schemeClr val="bg1"/>
                </a:solidFill>
                <a:latin typeface="Arial" panose="020B0604020202020204" pitchFamily="34" charset="0"/>
              </a:rPr>
            </a:br>
            <a:r>
              <a:rPr lang="en-US" altLang="en-US" sz="2400" b="1">
                <a:solidFill>
                  <a:schemeClr val="bg1"/>
                </a:solidFill>
                <a:latin typeface="Arial" panose="020B0604020202020204" pitchFamily="34" charset="0"/>
              </a:rPr>
              <a:t>business</a:t>
            </a:r>
            <a:br>
              <a:rPr lang="en-US" altLang="en-US" sz="2400" b="1">
                <a:solidFill>
                  <a:schemeClr val="bg1"/>
                </a:solidFill>
                <a:latin typeface="Arial" panose="020B0604020202020204" pitchFamily="34" charset="0"/>
              </a:rPr>
            </a:br>
            <a:r>
              <a:rPr lang="en-US" altLang="en-US" sz="2400" b="1">
                <a:solidFill>
                  <a:schemeClr val="bg1"/>
                </a:solidFill>
                <a:latin typeface="Arial" panose="020B0604020202020204" pitchFamily="34" charset="0"/>
              </a:rPr>
              <a:t>processes</a:t>
            </a:r>
          </a:p>
        </p:txBody>
      </p:sp>
      <p:cxnSp>
        <p:nvCxnSpPr>
          <p:cNvPr id="14345" name="AutoShape 9"/>
          <p:cNvCxnSpPr>
            <a:cxnSpLocks noChangeShapeType="1"/>
            <a:stCxn id="14340" idx="7"/>
            <a:endCxn id="14342" idx="1"/>
          </p:cNvCxnSpPr>
          <p:nvPr/>
        </p:nvCxnSpPr>
        <p:spPr bwMode="auto">
          <a:xfrm flipV="1">
            <a:off x="5786438" y="3771900"/>
            <a:ext cx="900112" cy="525463"/>
          </a:xfrm>
          <a:prstGeom prst="straightConnector1">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4346" name="AutoShape 10"/>
          <p:cNvCxnSpPr>
            <a:cxnSpLocks noChangeShapeType="1"/>
            <a:stCxn id="14340" idx="5"/>
            <a:endCxn id="14343" idx="1"/>
          </p:cNvCxnSpPr>
          <p:nvPr/>
        </p:nvCxnSpPr>
        <p:spPr bwMode="auto">
          <a:xfrm>
            <a:off x="5786438" y="5303838"/>
            <a:ext cx="900112" cy="373062"/>
          </a:xfrm>
          <a:prstGeom prst="straightConnector1">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4347" name="AutoShape 11"/>
          <p:cNvCxnSpPr>
            <a:cxnSpLocks noChangeShapeType="1"/>
            <a:stCxn id="14340" idx="3"/>
            <a:endCxn id="14344" idx="3"/>
          </p:cNvCxnSpPr>
          <p:nvPr/>
        </p:nvCxnSpPr>
        <p:spPr bwMode="auto">
          <a:xfrm flipH="1">
            <a:off x="2914650" y="5303838"/>
            <a:ext cx="823913" cy="449262"/>
          </a:xfrm>
          <a:prstGeom prst="straightConnector1">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4348" name="AutoShape 12"/>
          <p:cNvCxnSpPr>
            <a:cxnSpLocks noChangeShapeType="1"/>
            <a:stCxn id="14340" idx="1"/>
            <a:endCxn id="14341" idx="3"/>
          </p:cNvCxnSpPr>
          <p:nvPr/>
        </p:nvCxnSpPr>
        <p:spPr bwMode="auto">
          <a:xfrm flipH="1" flipV="1">
            <a:off x="2914650" y="3848100"/>
            <a:ext cx="823913" cy="449263"/>
          </a:xfrm>
          <a:prstGeom prst="straightConnector1">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610390519"/>
      </p:ext>
    </p:extLst>
  </p:cSld>
  <p:clrMapOvr>
    <a:masterClrMapping/>
  </p:clrMapOvr>
  <p:transition>
    <p:blinds dir="vert"/>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68313" y="0"/>
            <a:ext cx="8675687" cy="908050"/>
          </a:xfrm>
        </p:spPr>
        <p:txBody>
          <a:bodyPr/>
          <a:lstStyle/>
          <a:p>
            <a:r>
              <a:rPr lang="en-AU" altLang="en-US" b="1"/>
              <a:t>Real life - Broad-Based Black Economic Empowerment</a:t>
            </a:r>
            <a:endParaRPr lang="en-US" altLang="en-US" b="1"/>
          </a:p>
        </p:txBody>
      </p:sp>
      <p:sp>
        <p:nvSpPr>
          <p:cNvPr id="52227" name="Rectangle 3"/>
          <p:cNvSpPr>
            <a:spLocks noGrp="1" noChangeArrowheads="1"/>
          </p:cNvSpPr>
          <p:nvPr>
            <p:ph type="body" idx="1"/>
          </p:nvPr>
        </p:nvSpPr>
        <p:spPr>
          <a:xfrm>
            <a:off x="468313" y="1412875"/>
            <a:ext cx="7850187" cy="4248150"/>
          </a:xfrm>
        </p:spPr>
        <p:txBody>
          <a:bodyPr/>
          <a:lstStyle/>
          <a:p>
            <a:pPr marL="446088" indent="-446088">
              <a:spcBef>
                <a:spcPts val="600"/>
              </a:spcBef>
              <a:spcAft>
                <a:spcPts val="600"/>
              </a:spcAft>
              <a:buClr>
                <a:srgbClr val="92D050"/>
              </a:buClr>
              <a:buFont typeface="Wingdings" pitchFamily="2" charset="2"/>
              <a:buChar char="l"/>
            </a:pPr>
            <a:r>
              <a:rPr lang="en-US" altLang="en-US" sz="2400" b="1" dirty="0">
                <a:latin typeface="+mj-lt"/>
              </a:rPr>
              <a:t>Broad-Based Black Economic Empowerment Act, 2003 (Act No. 53 of 2003)</a:t>
            </a:r>
          </a:p>
          <a:p>
            <a:pPr marL="446088" indent="-446088">
              <a:spcBef>
                <a:spcPts val="600"/>
              </a:spcBef>
              <a:spcAft>
                <a:spcPts val="600"/>
              </a:spcAft>
              <a:buClr>
                <a:srgbClr val="92D050"/>
              </a:buClr>
              <a:buFont typeface="Wingdings" pitchFamily="2" charset="2"/>
              <a:buChar char="l"/>
            </a:pPr>
            <a:endParaRPr lang="en-US" altLang="en-US" sz="2400" b="1" dirty="0">
              <a:latin typeface="+mj-lt"/>
            </a:endParaRPr>
          </a:p>
          <a:p>
            <a:pPr marL="446088" indent="-446088">
              <a:spcBef>
                <a:spcPts val="600"/>
              </a:spcBef>
              <a:spcAft>
                <a:spcPts val="600"/>
              </a:spcAft>
              <a:buClr>
                <a:srgbClr val="92D050"/>
              </a:buClr>
              <a:buFont typeface="Wingdings" pitchFamily="2" charset="2"/>
              <a:buNone/>
            </a:pPr>
            <a:endParaRPr lang="en-US" altLang="en-US" sz="2400" b="1" dirty="0">
              <a:latin typeface="+mj-lt"/>
            </a:endParaRPr>
          </a:p>
          <a:p>
            <a:pPr marL="446088" indent="-446088">
              <a:spcBef>
                <a:spcPts val="600"/>
              </a:spcBef>
              <a:spcAft>
                <a:spcPts val="600"/>
              </a:spcAft>
              <a:buClr>
                <a:srgbClr val="92D050"/>
              </a:buClr>
              <a:buFont typeface="Wingdings" pitchFamily="2" charset="2"/>
              <a:buChar char="l"/>
            </a:pPr>
            <a:r>
              <a:rPr lang="en-US" altLang="en-US" sz="2400" b="1" dirty="0">
                <a:latin typeface="+mj-lt"/>
              </a:rPr>
              <a:t>Standard Bank would be classified as A-rated in terms of Broad-Based Black Economic Empowerment legislation as set out in the financial charter.</a:t>
            </a:r>
          </a:p>
        </p:txBody>
      </p:sp>
      <p:pic>
        <p:nvPicPr>
          <p:cNvPr id="522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2397125"/>
            <a:ext cx="3024188"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11685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539750" y="188913"/>
            <a:ext cx="8243888" cy="647700"/>
          </a:xfrm>
        </p:spPr>
        <p:txBody>
          <a:bodyPr/>
          <a:lstStyle/>
          <a:p>
            <a:r>
              <a:rPr lang="en-AU" altLang="en-US" b="1"/>
              <a:t>Socially responsible investing Indexes</a:t>
            </a:r>
            <a:endParaRPr lang="en-US" altLang="en-US" b="1"/>
          </a:p>
        </p:txBody>
      </p:sp>
      <p:sp>
        <p:nvSpPr>
          <p:cNvPr id="53251" name="Rectangle 3"/>
          <p:cNvSpPr>
            <a:spLocks noGrp="1" noChangeArrowheads="1"/>
          </p:cNvSpPr>
          <p:nvPr>
            <p:ph type="body" idx="1"/>
          </p:nvPr>
        </p:nvSpPr>
        <p:spPr>
          <a:xfrm>
            <a:off x="504825" y="1484313"/>
            <a:ext cx="7812088" cy="4824412"/>
          </a:xfrm>
        </p:spPr>
        <p:txBody>
          <a:bodyPr/>
          <a:lstStyle/>
          <a:p>
            <a:pPr marL="446088" indent="-446088">
              <a:spcBef>
                <a:spcPts val="600"/>
              </a:spcBef>
              <a:spcAft>
                <a:spcPts val="600"/>
              </a:spcAft>
              <a:buClr>
                <a:srgbClr val="92D050"/>
              </a:buClr>
              <a:buFont typeface="Wingdings" pitchFamily="2" charset="2"/>
              <a:buChar char="l"/>
            </a:pPr>
            <a:r>
              <a:rPr lang="en-AU" altLang="en-US" sz="2400" b="1" dirty="0">
                <a:latin typeface="+mj-lt"/>
              </a:rPr>
              <a:t>Johannesburg Securities Exchange (</a:t>
            </a:r>
            <a:r>
              <a:rPr lang="en-AU" altLang="en-US" sz="2400" b="1" dirty="0" err="1">
                <a:latin typeface="+mj-lt"/>
              </a:rPr>
              <a:t>JSE</a:t>
            </a:r>
            <a:r>
              <a:rPr lang="en-AU" altLang="en-US" sz="2400" b="1" dirty="0">
                <a:latin typeface="+mj-lt"/>
              </a:rPr>
              <a:t>) has a Social Responsibility Investments (SRI) Index</a:t>
            </a:r>
          </a:p>
          <a:p>
            <a:pPr lvl="1">
              <a:spcBef>
                <a:spcPts val="600"/>
              </a:spcBef>
              <a:spcAft>
                <a:spcPts val="600"/>
              </a:spcAft>
            </a:pPr>
            <a:r>
              <a:rPr lang="en-US" altLang="en-US" sz="2400" b="1" dirty="0">
                <a:latin typeface="+mj-lt"/>
              </a:rPr>
              <a:t>Investors can use the SRI Index to identify companies to invest in that comply with the following three pillars;</a:t>
            </a:r>
          </a:p>
          <a:p>
            <a:pPr lvl="2">
              <a:spcBef>
                <a:spcPts val="600"/>
              </a:spcBef>
              <a:spcAft>
                <a:spcPts val="600"/>
              </a:spcAft>
            </a:pPr>
            <a:r>
              <a:rPr lang="en-US" altLang="en-US" sz="2400" b="1" dirty="0">
                <a:latin typeface="+mj-lt"/>
              </a:rPr>
              <a:t>Pillar 1 – Environmental sustainability </a:t>
            </a:r>
          </a:p>
          <a:p>
            <a:pPr lvl="2">
              <a:spcBef>
                <a:spcPts val="600"/>
              </a:spcBef>
              <a:spcAft>
                <a:spcPts val="600"/>
              </a:spcAft>
            </a:pPr>
            <a:r>
              <a:rPr lang="en-US" altLang="en-US" sz="2400" b="1" dirty="0">
                <a:latin typeface="+mj-lt"/>
              </a:rPr>
              <a:t>Pillar 2 – Economic sustainability </a:t>
            </a:r>
          </a:p>
          <a:p>
            <a:pPr lvl="2">
              <a:spcBef>
                <a:spcPts val="600"/>
              </a:spcBef>
              <a:spcAft>
                <a:spcPts val="600"/>
              </a:spcAft>
            </a:pPr>
            <a:r>
              <a:rPr lang="en-US" altLang="en-US" sz="2400" b="1" dirty="0">
                <a:latin typeface="+mj-lt"/>
              </a:rPr>
              <a:t>Pillar 3 – Social Sustainability. </a:t>
            </a:r>
          </a:p>
        </p:txBody>
      </p:sp>
      <p:pic>
        <p:nvPicPr>
          <p:cNvPr id="532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725" y="811213"/>
            <a:ext cx="35909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76899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extBox 1"/>
          <p:cNvSpPr txBox="1"/>
          <p:nvPr/>
        </p:nvSpPr>
        <p:spPr>
          <a:xfrm>
            <a:off x="3600450" y="2700051"/>
            <a:ext cx="2231701" cy="584775"/>
          </a:xfrm>
          <a:prstGeom prst="rect">
            <a:avLst/>
          </a:prstGeom>
          <a:noFill/>
        </p:spPr>
        <p:txBody>
          <a:bodyPr wrap="none" anchor="ctr">
            <a:spAutoFit/>
          </a:bodyPr>
          <a:lstStyle/>
          <a:p>
            <a:pPr>
              <a:defRPr/>
            </a:pPr>
            <a:r>
              <a:rPr lang="en-US" sz="3200" b="1">
                <a:solidFill>
                  <a:schemeClr val="bg1"/>
                </a:solidFill>
                <a:effectLst>
                  <a:outerShdw blurRad="38100" dist="38100" dir="2700000" algn="tl">
                    <a:srgbClr val="000000">
                      <a:alpha val="43137"/>
                    </a:srgbClr>
                  </a:outerShdw>
                </a:effectLst>
              </a:rPr>
              <a:t>Thank you</a:t>
            </a:r>
            <a:endParaRPr lang="en-ZA" sz="3200" b="1" dirty="0">
              <a:solidFill>
                <a:schemeClr val="bg1"/>
              </a:solidFill>
              <a:effectLst>
                <a:outerShdw blurRad="38100" dist="38100" dir="2700000" algn="tl">
                  <a:srgbClr val="000000">
                    <a:alpha val="43137"/>
                  </a:srgbClr>
                </a:outerShdw>
              </a:effectLst>
            </a:endParaRPr>
          </a:p>
        </p:txBody>
      </p:sp>
      <p:pic>
        <p:nvPicPr>
          <p:cNvPr id="4" name="Picture 3" descr="C:\Users\10193502\Desktop\AMBA logo Acc CMYK CS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1840" y="6204260"/>
            <a:ext cx="1296143" cy="3930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381000"/>
            <a:ext cx="7772400" cy="1143000"/>
          </a:xfrm>
          <a:noFill/>
        </p:spPr>
        <p:txBody>
          <a:bodyPr lIns="90488" tIns="44450" rIns="90488" bIns="44450"/>
          <a:lstStyle/>
          <a:p>
            <a:r>
              <a:rPr lang="en-US" altLang="en-US"/>
              <a:t>The Balanced Scorecard</a:t>
            </a:r>
          </a:p>
        </p:txBody>
      </p:sp>
      <p:sp>
        <p:nvSpPr>
          <p:cNvPr id="15363" name="Rectangle 3"/>
          <p:cNvSpPr>
            <a:spLocks noChangeArrowheads="1"/>
          </p:cNvSpPr>
          <p:nvPr/>
        </p:nvSpPr>
        <p:spPr bwMode="auto">
          <a:xfrm>
            <a:off x="3581400" y="1447800"/>
            <a:ext cx="2357438" cy="990600"/>
          </a:xfrm>
          <a:prstGeom prst="rect">
            <a:avLst/>
          </a:prstGeom>
          <a:solidFill>
            <a:srgbClr val="FFCCFF"/>
          </a:solidFill>
          <a:ln w="28575">
            <a:solidFill>
              <a:schemeClr val="tx1"/>
            </a:solidFill>
            <a:miter lim="800000"/>
            <a:headEnd/>
            <a:tailEnd/>
          </a:ln>
        </p:spPr>
        <p:txBody>
          <a:bodyPr wrap="none" lIns="90488" tIns="44450" rIns="90488" bIns="44450" anchor="ct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spcBef>
                <a:spcPct val="0"/>
              </a:spcBef>
              <a:buFontTx/>
              <a:buNone/>
            </a:pPr>
            <a:r>
              <a:rPr lang="en-US" altLang="en-US" sz="2400">
                <a:solidFill>
                  <a:srgbClr val="333399"/>
                </a:solidFill>
                <a:latin typeface="Arial" panose="020B0604020202020204" pitchFamily="34" charset="0"/>
              </a:rPr>
              <a:t>How do we look</a:t>
            </a:r>
            <a:br>
              <a:rPr lang="en-US" altLang="en-US" sz="2400">
                <a:solidFill>
                  <a:srgbClr val="333399"/>
                </a:solidFill>
                <a:latin typeface="Arial" panose="020B0604020202020204" pitchFamily="34" charset="0"/>
              </a:rPr>
            </a:br>
            <a:r>
              <a:rPr lang="en-US" altLang="en-US" sz="2400">
                <a:solidFill>
                  <a:srgbClr val="333399"/>
                </a:solidFill>
                <a:latin typeface="Arial" panose="020B0604020202020204" pitchFamily="34" charset="0"/>
              </a:rPr>
              <a:t>to the owners?</a:t>
            </a:r>
          </a:p>
        </p:txBody>
      </p:sp>
      <p:sp>
        <p:nvSpPr>
          <p:cNvPr id="15364" name="Rectangle 4"/>
          <p:cNvSpPr>
            <a:spLocks noChangeArrowheads="1"/>
          </p:cNvSpPr>
          <p:nvPr/>
        </p:nvSpPr>
        <p:spPr bwMode="auto">
          <a:xfrm>
            <a:off x="5930900" y="3124200"/>
            <a:ext cx="2984500" cy="1346200"/>
          </a:xfrm>
          <a:prstGeom prst="rect">
            <a:avLst/>
          </a:prstGeom>
          <a:solidFill>
            <a:srgbClr val="FFFFCC"/>
          </a:solidFill>
          <a:ln w="28575">
            <a:solidFill>
              <a:schemeClr val="tx1"/>
            </a:solidFill>
            <a:miter lim="800000"/>
            <a:headEnd/>
            <a:tailEnd/>
          </a:ln>
        </p:spPr>
        <p:txBody>
          <a:bodyPr wrap="none" lIns="90488" tIns="44450" rIns="90488" bIns="44450" anchor="ct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lnSpc>
                <a:spcPct val="90000"/>
              </a:lnSpc>
              <a:spcBef>
                <a:spcPct val="0"/>
              </a:spcBef>
              <a:buFontTx/>
              <a:buNone/>
            </a:pPr>
            <a:r>
              <a:rPr lang="en-US" altLang="en-US" sz="2400">
                <a:solidFill>
                  <a:srgbClr val="333399"/>
                </a:solidFill>
                <a:latin typeface="Arial" panose="020B0604020202020204" pitchFamily="34" charset="0"/>
              </a:rPr>
              <a:t>How can we</a:t>
            </a:r>
            <a:br>
              <a:rPr lang="en-US" altLang="en-US" sz="2400">
                <a:solidFill>
                  <a:srgbClr val="333399"/>
                </a:solidFill>
                <a:latin typeface="Arial" panose="020B0604020202020204" pitchFamily="34" charset="0"/>
              </a:rPr>
            </a:br>
            <a:r>
              <a:rPr lang="en-US" altLang="en-US" sz="2400">
                <a:solidFill>
                  <a:srgbClr val="333399"/>
                </a:solidFill>
                <a:latin typeface="Arial" panose="020B0604020202020204" pitchFamily="34" charset="0"/>
              </a:rPr>
              <a:t>continually learn,</a:t>
            </a:r>
            <a:br>
              <a:rPr lang="en-US" altLang="en-US" sz="2400">
                <a:solidFill>
                  <a:srgbClr val="333399"/>
                </a:solidFill>
                <a:latin typeface="Arial" panose="020B0604020202020204" pitchFamily="34" charset="0"/>
              </a:rPr>
            </a:br>
            <a:r>
              <a:rPr lang="en-US" altLang="en-US" sz="2400">
                <a:solidFill>
                  <a:srgbClr val="333399"/>
                </a:solidFill>
                <a:latin typeface="Arial" panose="020B0604020202020204" pitchFamily="34" charset="0"/>
              </a:rPr>
              <a:t>grow, and improve?</a:t>
            </a:r>
          </a:p>
        </p:txBody>
      </p:sp>
      <p:sp>
        <p:nvSpPr>
          <p:cNvPr id="15365" name="Rectangle 5"/>
          <p:cNvSpPr>
            <a:spLocks noChangeArrowheads="1"/>
          </p:cNvSpPr>
          <p:nvPr/>
        </p:nvSpPr>
        <p:spPr bwMode="auto">
          <a:xfrm>
            <a:off x="609600" y="3124200"/>
            <a:ext cx="2970213" cy="1346200"/>
          </a:xfrm>
          <a:prstGeom prst="rect">
            <a:avLst/>
          </a:prstGeom>
          <a:solidFill>
            <a:srgbClr val="CCECFF"/>
          </a:solidFill>
          <a:ln w="28575">
            <a:solidFill>
              <a:schemeClr val="tx1"/>
            </a:solidFill>
            <a:miter lim="800000"/>
            <a:headEnd/>
            <a:tailEnd/>
          </a:ln>
        </p:spPr>
        <p:txBody>
          <a:bodyPr wrap="none" lIns="90488" tIns="44450" rIns="90488" bIns="44450" anchor="ct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lnSpc>
                <a:spcPct val="90000"/>
              </a:lnSpc>
              <a:spcBef>
                <a:spcPct val="0"/>
              </a:spcBef>
              <a:buFontTx/>
              <a:buNone/>
            </a:pPr>
            <a:r>
              <a:rPr lang="en-US" altLang="en-US" sz="2400">
                <a:solidFill>
                  <a:srgbClr val="333399"/>
                </a:solidFill>
                <a:latin typeface="Arial" panose="020B0604020202020204" pitchFamily="34" charset="0"/>
              </a:rPr>
              <a:t>In which internal</a:t>
            </a:r>
            <a:br>
              <a:rPr lang="en-US" altLang="en-US" sz="2400">
                <a:solidFill>
                  <a:srgbClr val="333399"/>
                </a:solidFill>
                <a:latin typeface="Arial" panose="020B0604020202020204" pitchFamily="34" charset="0"/>
              </a:rPr>
            </a:br>
            <a:r>
              <a:rPr lang="en-US" altLang="en-US" sz="2400">
                <a:solidFill>
                  <a:srgbClr val="333399"/>
                </a:solidFill>
                <a:latin typeface="Arial" panose="020B0604020202020204" pitchFamily="34" charset="0"/>
              </a:rPr>
              <a:t>business processes</a:t>
            </a:r>
            <a:br>
              <a:rPr lang="en-US" altLang="en-US" sz="2400">
                <a:solidFill>
                  <a:srgbClr val="333399"/>
                </a:solidFill>
                <a:latin typeface="Arial" panose="020B0604020202020204" pitchFamily="34" charset="0"/>
              </a:rPr>
            </a:br>
            <a:r>
              <a:rPr lang="en-US" altLang="en-US" sz="2400">
                <a:solidFill>
                  <a:srgbClr val="333399"/>
                </a:solidFill>
                <a:latin typeface="Arial" panose="020B0604020202020204" pitchFamily="34" charset="0"/>
              </a:rPr>
              <a:t> must we excel?</a:t>
            </a:r>
          </a:p>
        </p:txBody>
      </p:sp>
      <p:sp>
        <p:nvSpPr>
          <p:cNvPr id="15366" name="Rectangle 6"/>
          <p:cNvSpPr>
            <a:spLocks noChangeArrowheads="1"/>
          </p:cNvSpPr>
          <p:nvPr/>
        </p:nvSpPr>
        <p:spPr bwMode="auto">
          <a:xfrm>
            <a:off x="3581400" y="5181600"/>
            <a:ext cx="2360613" cy="990600"/>
          </a:xfrm>
          <a:prstGeom prst="rect">
            <a:avLst/>
          </a:prstGeom>
          <a:solidFill>
            <a:srgbClr val="00FFCC"/>
          </a:solidFill>
          <a:ln w="28575">
            <a:solidFill>
              <a:schemeClr val="tx1"/>
            </a:solidFill>
            <a:miter lim="800000"/>
            <a:headEnd/>
            <a:tailEnd/>
          </a:ln>
        </p:spPr>
        <p:txBody>
          <a:bodyPr wrap="none" lIns="90488" tIns="44450" rIns="90488" bIns="44450" anchor="ct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spcBef>
                <a:spcPct val="0"/>
              </a:spcBef>
              <a:buFontTx/>
              <a:buNone/>
            </a:pPr>
            <a:r>
              <a:rPr lang="en-US" altLang="en-US" sz="2400">
                <a:solidFill>
                  <a:srgbClr val="333399"/>
                </a:solidFill>
                <a:latin typeface="Arial" panose="020B0604020202020204" pitchFamily="34" charset="0"/>
              </a:rPr>
              <a:t>How do we look</a:t>
            </a:r>
            <a:br>
              <a:rPr lang="en-US" altLang="en-US" sz="2400">
                <a:solidFill>
                  <a:srgbClr val="333399"/>
                </a:solidFill>
                <a:latin typeface="Arial" panose="020B0604020202020204" pitchFamily="34" charset="0"/>
              </a:rPr>
            </a:br>
            <a:r>
              <a:rPr lang="en-US" altLang="en-US" sz="2400">
                <a:solidFill>
                  <a:srgbClr val="333399"/>
                </a:solidFill>
                <a:latin typeface="Arial" panose="020B0604020202020204" pitchFamily="34" charset="0"/>
              </a:rPr>
              <a:t>to customers?</a:t>
            </a:r>
          </a:p>
        </p:txBody>
      </p:sp>
      <p:cxnSp>
        <p:nvCxnSpPr>
          <p:cNvPr id="15367" name="AutoShape 7"/>
          <p:cNvCxnSpPr>
            <a:cxnSpLocks noChangeShapeType="1"/>
            <a:stCxn id="15366" idx="0"/>
            <a:endCxn id="15363" idx="2"/>
          </p:cNvCxnSpPr>
          <p:nvPr/>
        </p:nvCxnSpPr>
        <p:spPr bwMode="auto">
          <a:xfrm flipH="1" flipV="1">
            <a:off x="4760913" y="2452688"/>
            <a:ext cx="1587" cy="2714625"/>
          </a:xfrm>
          <a:prstGeom prst="straightConnector1">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5368" name="AutoShape 8"/>
          <p:cNvCxnSpPr>
            <a:cxnSpLocks noChangeShapeType="1"/>
            <a:stCxn id="15365" idx="2"/>
            <a:endCxn id="15366" idx="1"/>
          </p:cNvCxnSpPr>
          <p:nvPr/>
        </p:nvCxnSpPr>
        <p:spPr bwMode="auto">
          <a:xfrm>
            <a:off x="2095500" y="4484688"/>
            <a:ext cx="1471613" cy="1192212"/>
          </a:xfrm>
          <a:prstGeom prst="straightConnector1">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5369" name="AutoShape 9"/>
          <p:cNvCxnSpPr>
            <a:cxnSpLocks noChangeShapeType="1"/>
            <a:stCxn id="15365" idx="0"/>
            <a:endCxn id="15363" idx="1"/>
          </p:cNvCxnSpPr>
          <p:nvPr/>
        </p:nvCxnSpPr>
        <p:spPr bwMode="auto">
          <a:xfrm flipV="1">
            <a:off x="2095500" y="1943100"/>
            <a:ext cx="1471613" cy="1166813"/>
          </a:xfrm>
          <a:prstGeom prst="straightConnector1">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5370" name="AutoShape 10"/>
          <p:cNvCxnSpPr>
            <a:cxnSpLocks noChangeShapeType="1"/>
            <a:stCxn id="15363" idx="3"/>
            <a:endCxn id="15364" idx="0"/>
          </p:cNvCxnSpPr>
          <p:nvPr/>
        </p:nvCxnSpPr>
        <p:spPr bwMode="auto">
          <a:xfrm>
            <a:off x="5953125" y="1943100"/>
            <a:ext cx="1470025" cy="1166813"/>
          </a:xfrm>
          <a:prstGeom prst="straightConnector1">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5371" name="AutoShape 11"/>
          <p:cNvCxnSpPr>
            <a:cxnSpLocks noChangeShapeType="1"/>
            <a:stCxn id="15365" idx="3"/>
            <a:endCxn id="15364" idx="1"/>
          </p:cNvCxnSpPr>
          <p:nvPr/>
        </p:nvCxnSpPr>
        <p:spPr bwMode="auto">
          <a:xfrm>
            <a:off x="3594100" y="3797300"/>
            <a:ext cx="2322513" cy="0"/>
          </a:xfrm>
          <a:prstGeom prst="straightConnector1">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5372" name="AutoShape 12"/>
          <p:cNvCxnSpPr>
            <a:cxnSpLocks noChangeShapeType="1"/>
            <a:stCxn id="15366" idx="3"/>
            <a:endCxn id="15364" idx="2"/>
          </p:cNvCxnSpPr>
          <p:nvPr/>
        </p:nvCxnSpPr>
        <p:spPr bwMode="auto">
          <a:xfrm flipV="1">
            <a:off x="5956300" y="4484688"/>
            <a:ext cx="1466850" cy="1192212"/>
          </a:xfrm>
          <a:prstGeom prst="straightConnector1">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644207368"/>
      </p:ext>
    </p:extLst>
  </p:cSld>
  <p:clrMapOvr>
    <a:masterClrMapping/>
  </p:clrMapOvr>
  <p:transition>
    <p:zo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381000"/>
            <a:ext cx="7772400" cy="1143000"/>
          </a:xfrm>
          <a:noFill/>
        </p:spPr>
        <p:txBody>
          <a:bodyPr lIns="90488" tIns="44450" rIns="90488" bIns="44450"/>
          <a:lstStyle/>
          <a:p>
            <a:r>
              <a:rPr lang="en-US" altLang="en-US"/>
              <a:t>The Balanced Scorecard</a:t>
            </a:r>
          </a:p>
        </p:txBody>
      </p:sp>
      <p:sp>
        <p:nvSpPr>
          <p:cNvPr id="15363" name="Rectangle 3"/>
          <p:cNvSpPr>
            <a:spLocks noChangeArrowheads="1"/>
          </p:cNvSpPr>
          <p:nvPr/>
        </p:nvSpPr>
        <p:spPr bwMode="auto">
          <a:xfrm>
            <a:off x="3581400" y="1447800"/>
            <a:ext cx="2357438" cy="990600"/>
          </a:xfrm>
          <a:prstGeom prst="rect">
            <a:avLst/>
          </a:prstGeom>
          <a:solidFill>
            <a:srgbClr val="FFCCFF"/>
          </a:solidFill>
          <a:ln w="28575">
            <a:solidFill>
              <a:schemeClr val="tx1"/>
            </a:solidFill>
            <a:miter lim="800000"/>
            <a:headEnd/>
            <a:tailEnd/>
          </a:ln>
        </p:spPr>
        <p:txBody>
          <a:bodyPr wrap="none" lIns="90488" tIns="44450" rIns="90488" bIns="44450" anchor="ct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spcBef>
                <a:spcPct val="0"/>
              </a:spcBef>
              <a:buFontTx/>
              <a:buNone/>
            </a:pPr>
            <a:r>
              <a:rPr lang="en-US" altLang="en-US" sz="2400">
                <a:solidFill>
                  <a:srgbClr val="333399"/>
                </a:solidFill>
                <a:latin typeface="Arial" panose="020B0604020202020204" pitchFamily="34" charset="0"/>
              </a:rPr>
              <a:t>How do we look</a:t>
            </a:r>
            <a:br>
              <a:rPr lang="en-US" altLang="en-US" sz="2400">
                <a:solidFill>
                  <a:srgbClr val="333399"/>
                </a:solidFill>
                <a:latin typeface="Arial" panose="020B0604020202020204" pitchFamily="34" charset="0"/>
              </a:rPr>
            </a:br>
            <a:r>
              <a:rPr lang="en-US" altLang="en-US" sz="2400">
                <a:solidFill>
                  <a:srgbClr val="333399"/>
                </a:solidFill>
                <a:latin typeface="Arial" panose="020B0604020202020204" pitchFamily="34" charset="0"/>
              </a:rPr>
              <a:t>to the owners?</a:t>
            </a:r>
          </a:p>
        </p:txBody>
      </p:sp>
      <p:sp>
        <p:nvSpPr>
          <p:cNvPr id="15364" name="Rectangle 4"/>
          <p:cNvSpPr>
            <a:spLocks noChangeArrowheads="1"/>
          </p:cNvSpPr>
          <p:nvPr/>
        </p:nvSpPr>
        <p:spPr bwMode="auto">
          <a:xfrm>
            <a:off x="5930900" y="3124200"/>
            <a:ext cx="2984500" cy="1346200"/>
          </a:xfrm>
          <a:prstGeom prst="rect">
            <a:avLst/>
          </a:prstGeom>
          <a:solidFill>
            <a:srgbClr val="FFFFCC"/>
          </a:solidFill>
          <a:ln w="28575">
            <a:solidFill>
              <a:schemeClr val="tx1"/>
            </a:solidFill>
            <a:miter lim="800000"/>
            <a:headEnd/>
            <a:tailEnd/>
          </a:ln>
        </p:spPr>
        <p:txBody>
          <a:bodyPr wrap="none" lIns="90488" tIns="44450" rIns="90488" bIns="44450" anchor="ct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lnSpc>
                <a:spcPct val="90000"/>
              </a:lnSpc>
              <a:spcBef>
                <a:spcPct val="0"/>
              </a:spcBef>
              <a:buFontTx/>
              <a:buNone/>
            </a:pPr>
            <a:r>
              <a:rPr lang="en-US" altLang="en-US" sz="2400">
                <a:solidFill>
                  <a:srgbClr val="333399"/>
                </a:solidFill>
                <a:latin typeface="Arial" panose="020B0604020202020204" pitchFamily="34" charset="0"/>
              </a:rPr>
              <a:t>How can we</a:t>
            </a:r>
            <a:br>
              <a:rPr lang="en-US" altLang="en-US" sz="2400">
                <a:solidFill>
                  <a:srgbClr val="333399"/>
                </a:solidFill>
                <a:latin typeface="Arial" panose="020B0604020202020204" pitchFamily="34" charset="0"/>
              </a:rPr>
            </a:br>
            <a:r>
              <a:rPr lang="en-US" altLang="en-US" sz="2400">
                <a:solidFill>
                  <a:srgbClr val="333399"/>
                </a:solidFill>
                <a:latin typeface="Arial" panose="020B0604020202020204" pitchFamily="34" charset="0"/>
              </a:rPr>
              <a:t>continually learn,</a:t>
            </a:r>
            <a:br>
              <a:rPr lang="en-US" altLang="en-US" sz="2400">
                <a:solidFill>
                  <a:srgbClr val="333399"/>
                </a:solidFill>
                <a:latin typeface="Arial" panose="020B0604020202020204" pitchFamily="34" charset="0"/>
              </a:rPr>
            </a:br>
            <a:r>
              <a:rPr lang="en-US" altLang="en-US" sz="2400">
                <a:solidFill>
                  <a:srgbClr val="333399"/>
                </a:solidFill>
                <a:latin typeface="Arial" panose="020B0604020202020204" pitchFamily="34" charset="0"/>
              </a:rPr>
              <a:t>grow, and improve?</a:t>
            </a:r>
          </a:p>
        </p:txBody>
      </p:sp>
      <p:sp>
        <p:nvSpPr>
          <p:cNvPr id="15365" name="Rectangle 5"/>
          <p:cNvSpPr>
            <a:spLocks noChangeArrowheads="1"/>
          </p:cNvSpPr>
          <p:nvPr/>
        </p:nvSpPr>
        <p:spPr bwMode="auto">
          <a:xfrm>
            <a:off x="609600" y="3124200"/>
            <a:ext cx="2970213" cy="1346200"/>
          </a:xfrm>
          <a:prstGeom prst="rect">
            <a:avLst/>
          </a:prstGeom>
          <a:solidFill>
            <a:srgbClr val="CCECFF"/>
          </a:solidFill>
          <a:ln w="28575">
            <a:solidFill>
              <a:schemeClr val="tx1"/>
            </a:solidFill>
            <a:miter lim="800000"/>
            <a:headEnd/>
            <a:tailEnd/>
          </a:ln>
        </p:spPr>
        <p:txBody>
          <a:bodyPr wrap="none" lIns="90488" tIns="44450" rIns="90488" bIns="44450" anchor="ct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lnSpc>
                <a:spcPct val="90000"/>
              </a:lnSpc>
              <a:spcBef>
                <a:spcPct val="0"/>
              </a:spcBef>
              <a:buFontTx/>
              <a:buNone/>
            </a:pPr>
            <a:r>
              <a:rPr lang="en-US" altLang="en-US" sz="2400">
                <a:solidFill>
                  <a:srgbClr val="333399"/>
                </a:solidFill>
                <a:latin typeface="Arial" panose="020B0604020202020204" pitchFamily="34" charset="0"/>
              </a:rPr>
              <a:t>In which internal</a:t>
            </a:r>
            <a:br>
              <a:rPr lang="en-US" altLang="en-US" sz="2400">
                <a:solidFill>
                  <a:srgbClr val="333399"/>
                </a:solidFill>
                <a:latin typeface="Arial" panose="020B0604020202020204" pitchFamily="34" charset="0"/>
              </a:rPr>
            </a:br>
            <a:r>
              <a:rPr lang="en-US" altLang="en-US" sz="2400">
                <a:solidFill>
                  <a:srgbClr val="333399"/>
                </a:solidFill>
                <a:latin typeface="Arial" panose="020B0604020202020204" pitchFamily="34" charset="0"/>
              </a:rPr>
              <a:t>business processes</a:t>
            </a:r>
            <a:br>
              <a:rPr lang="en-US" altLang="en-US" sz="2400">
                <a:solidFill>
                  <a:srgbClr val="333399"/>
                </a:solidFill>
                <a:latin typeface="Arial" panose="020B0604020202020204" pitchFamily="34" charset="0"/>
              </a:rPr>
            </a:br>
            <a:r>
              <a:rPr lang="en-US" altLang="en-US" sz="2400">
                <a:solidFill>
                  <a:srgbClr val="333399"/>
                </a:solidFill>
                <a:latin typeface="Arial" panose="020B0604020202020204" pitchFamily="34" charset="0"/>
              </a:rPr>
              <a:t> must we excel?</a:t>
            </a:r>
          </a:p>
        </p:txBody>
      </p:sp>
      <p:sp>
        <p:nvSpPr>
          <p:cNvPr id="15366" name="Rectangle 6"/>
          <p:cNvSpPr>
            <a:spLocks noChangeArrowheads="1"/>
          </p:cNvSpPr>
          <p:nvPr/>
        </p:nvSpPr>
        <p:spPr bwMode="auto">
          <a:xfrm>
            <a:off x="3581400" y="5181600"/>
            <a:ext cx="2360613" cy="990600"/>
          </a:xfrm>
          <a:prstGeom prst="rect">
            <a:avLst/>
          </a:prstGeom>
          <a:solidFill>
            <a:srgbClr val="00FFCC"/>
          </a:solidFill>
          <a:ln w="28575">
            <a:solidFill>
              <a:schemeClr val="tx1"/>
            </a:solidFill>
            <a:miter lim="800000"/>
            <a:headEnd/>
            <a:tailEnd/>
          </a:ln>
        </p:spPr>
        <p:txBody>
          <a:bodyPr wrap="none" lIns="90488" tIns="44450" rIns="90488" bIns="44450" anchor="ctr"/>
          <a:lstStyle>
            <a:lvl1pPr>
              <a:spcBef>
                <a:spcPct val="20000"/>
              </a:spcBef>
              <a:buChar char="•"/>
              <a:defRPr sz="3200">
                <a:solidFill>
                  <a:schemeClr val="tx1"/>
                </a:solidFill>
                <a:latin typeface="Tahom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Tahom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Tahom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ea typeface="MS PGothic" panose="020B0600070205080204" pitchFamily="34" charset="-128"/>
              </a:defRPr>
            </a:lvl9pPr>
          </a:lstStyle>
          <a:p>
            <a:pPr algn="ctr">
              <a:spcBef>
                <a:spcPct val="0"/>
              </a:spcBef>
              <a:buFontTx/>
              <a:buNone/>
            </a:pPr>
            <a:r>
              <a:rPr lang="en-US" altLang="en-US" sz="2400">
                <a:solidFill>
                  <a:srgbClr val="333399"/>
                </a:solidFill>
                <a:latin typeface="Arial" panose="020B0604020202020204" pitchFamily="34" charset="0"/>
              </a:rPr>
              <a:t>How do we look</a:t>
            </a:r>
            <a:br>
              <a:rPr lang="en-US" altLang="en-US" sz="2400">
                <a:solidFill>
                  <a:srgbClr val="333399"/>
                </a:solidFill>
                <a:latin typeface="Arial" panose="020B0604020202020204" pitchFamily="34" charset="0"/>
              </a:rPr>
            </a:br>
            <a:r>
              <a:rPr lang="en-US" altLang="en-US" sz="2400">
                <a:solidFill>
                  <a:srgbClr val="333399"/>
                </a:solidFill>
                <a:latin typeface="Arial" panose="020B0604020202020204" pitchFamily="34" charset="0"/>
              </a:rPr>
              <a:t>to customers?</a:t>
            </a:r>
          </a:p>
        </p:txBody>
      </p:sp>
      <p:cxnSp>
        <p:nvCxnSpPr>
          <p:cNvPr id="15367" name="AutoShape 7"/>
          <p:cNvCxnSpPr>
            <a:cxnSpLocks noChangeShapeType="1"/>
            <a:stCxn id="15366" idx="0"/>
            <a:endCxn id="15363" idx="2"/>
          </p:cNvCxnSpPr>
          <p:nvPr/>
        </p:nvCxnSpPr>
        <p:spPr bwMode="auto">
          <a:xfrm flipH="1" flipV="1">
            <a:off x="4760913" y="2452688"/>
            <a:ext cx="1587" cy="2714625"/>
          </a:xfrm>
          <a:prstGeom prst="straightConnector1">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5368" name="AutoShape 8"/>
          <p:cNvCxnSpPr>
            <a:cxnSpLocks noChangeShapeType="1"/>
            <a:stCxn id="15365" idx="2"/>
            <a:endCxn id="15366" idx="1"/>
          </p:cNvCxnSpPr>
          <p:nvPr/>
        </p:nvCxnSpPr>
        <p:spPr bwMode="auto">
          <a:xfrm>
            <a:off x="2095500" y="4484688"/>
            <a:ext cx="1471613" cy="1192212"/>
          </a:xfrm>
          <a:prstGeom prst="straightConnector1">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5369" name="AutoShape 9"/>
          <p:cNvCxnSpPr>
            <a:cxnSpLocks noChangeShapeType="1"/>
            <a:stCxn id="15365" idx="0"/>
            <a:endCxn id="15363" idx="1"/>
          </p:cNvCxnSpPr>
          <p:nvPr/>
        </p:nvCxnSpPr>
        <p:spPr bwMode="auto">
          <a:xfrm flipV="1">
            <a:off x="2095500" y="1943100"/>
            <a:ext cx="1471613" cy="1166813"/>
          </a:xfrm>
          <a:prstGeom prst="straightConnector1">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5370" name="AutoShape 10"/>
          <p:cNvCxnSpPr>
            <a:cxnSpLocks noChangeShapeType="1"/>
            <a:stCxn id="15363" idx="3"/>
            <a:endCxn id="15364" idx="0"/>
          </p:cNvCxnSpPr>
          <p:nvPr/>
        </p:nvCxnSpPr>
        <p:spPr bwMode="auto">
          <a:xfrm>
            <a:off x="5953125" y="1943100"/>
            <a:ext cx="1470025" cy="1166813"/>
          </a:xfrm>
          <a:prstGeom prst="straightConnector1">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5371" name="AutoShape 11"/>
          <p:cNvCxnSpPr>
            <a:cxnSpLocks noChangeShapeType="1"/>
            <a:stCxn id="15365" idx="3"/>
            <a:endCxn id="15364" idx="1"/>
          </p:cNvCxnSpPr>
          <p:nvPr/>
        </p:nvCxnSpPr>
        <p:spPr bwMode="auto">
          <a:xfrm>
            <a:off x="3594100" y="3797300"/>
            <a:ext cx="2322513" cy="0"/>
          </a:xfrm>
          <a:prstGeom prst="straightConnector1">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5372" name="AutoShape 12"/>
          <p:cNvCxnSpPr>
            <a:cxnSpLocks noChangeShapeType="1"/>
            <a:stCxn id="15366" idx="3"/>
            <a:endCxn id="15364" idx="2"/>
          </p:cNvCxnSpPr>
          <p:nvPr/>
        </p:nvCxnSpPr>
        <p:spPr bwMode="auto">
          <a:xfrm flipV="1">
            <a:off x="5956300" y="4484688"/>
            <a:ext cx="1466850" cy="1192212"/>
          </a:xfrm>
          <a:prstGeom prst="straightConnector1">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244126927"/>
      </p:ext>
    </p:extLst>
  </p:cSld>
  <p:clrMapOvr>
    <a:masterClrMapping/>
  </p:clrMapOvr>
  <p:transition>
    <p:zo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GB" altLang="zh-CN">
                <a:ea typeface="SimSun" panose="02010600030101010101" pitchFamily="2" charset="-122"/>
              </a:rPr>
              <a:t>Balanced Scorecard</a:t>
            </a:r>
          </a:p>
        </p:txBody>
      </p:sp>
      <p:sp>
        <p:nvSpPr>
          <p:cNvPr id="16387" name="Rectangle 3"/>
          <p:cNvSpPr>
            <a:spLocks noGrp="1" noChangeArrowheads="1"/>
          </p:cNvSpPr>
          <p:nvPr>
            <p:ph type="body" idx="1"/>
          </p:nvPr>
        </p:nvSpPr>
        <p:spPr/>
        <p:txBody>
          <a:bodyPr/>
          <a:lstStyle/>
          <a:p>
            <a:r>
              <a:rPr lang="en-GB" altLang="zh-CN">
                <a:ea typeface="SimSun" panose="02010600030101010101" pitchFamily="2" charset="-122"/>
              </a:rPr>
              <a:t>BS seeks to link performance measures to an organisation’s strategy.</a:t>
            </a:r>
          </a:p>
          <a:p>
            <a:pPr>
              <a:buFontTx/>
              <a:buNone/>
            </a:pPr>
            <a:endParaRPr lang="en-GB" altLang="zh-CN">
              <a:ea typeface="SimSun" panose="02010600030101010101" pitchFamily="2" charset="-122"/>
            </a:endParaRPr>
          </a:p>
          <a:p>
            <a:pPr>
              <a:spcAft>
                <a:spcPct val="20000"/>
              </a:spcAft>
            </a:pPr>
            <a:r>
              <a:rPr lang="en-GB" altLang="zh-CN">
                <a:ea typeface="SimSun" panose="02010600030101010101" pitchFamily="2" charset="-122"/>
              </a:rPr>
              <a:t>The BS should be used to clarify, communicate and manage strategy.</a:t>
            </a:r>
          </a:p>
          <a:p>
            <a:endParaRPr lang="zh-CN" altLang="en-GB">
              <a:ea typeface="SimSun" panose="02010600030101010101" pitchFamily="2" charset="-122"/>
            </a:endParaRPr>
          </a:p>
        </p:txBody>
      </p:sp>
    </p:spTree>
    <p:extLst>
      <p:ext uri="{BB962C8B-B14F-4D97-AF65-F5344CB8AC3E}">
        <p14:creationId xmlns:p14="http://schemas.microsoft.com/office/powerpoint/2010/main" val="2823488825"/>
      </p:ext>
    </p:extLst>
  </p:cSld>
  <p:clrMapOvr>
    <a:masterClrMapping/>
  </p:clrMapOvr>
</p:sld>
</file>

<file path=ppt/theme/theme1.xml><?xml version="1.0" encoding="utf-8"?>
<a:theme xmlns:a="http://schemas.openxmlformats.org/drawingml/2006/main" name="potch01_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Unicode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potch01_e</Template>
  <TotalTime>185</TotalTime>
  <Words>2886</Words>
  <Application>Microsoft Office PowerPoint</Application>
  <PresentationFormat>On-screen Show (4:3)</PresentationFormat>
  <Paragraphs>414</Paragraphs>
  <Slides>62</Slides>
  <Notes>35</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62</vt:i4>
      </vt:variant>
    </vt:vector>
  </HeadingPairs>
  <TitlesOfParts>
    <vt:vector size="69" baseType="lpstr">
      <vt:lpstr>Arial</vt:lpstr>
      <vt:lpstr>Arial Unicode MS</vt:lpstr>
      <vt:lpstr>Arial;NewspaperPiBT-Regular;ITC</vt:lpstr>
      <vt:lpstr>Times New Roman</vt:lpstr>
      <vt:lpstr>Wingdings</vt:lpstr>
      <vt:lpstr>potch01_e</vt:lpstr>
      <vt:lpstr>Document</vt:lpstr>
      <vt:lpstr>Chapter 16</vt:lpstr>
      <vt:lpstr>Strategic Management Accounting (SMA)</vt:lpstr>
      <vt:lpstr>Value-based Management (VBM) </vt:lpstr>
      <vt:lpstr>The Balanced Scorecard</vt:lpstr>
      <vt:lpstr>Different Perspectives on the Balanced Scorecard</vt:lpstr>
      <vt:lpstr>The Balanced Scorecard</vt:lpstr>
      <vt:lpstr>The Balanced Scorecard</vt:lpstr>
      <vt:lpstr>The Balanced Scorecard</vt:lpstr>
      <vt:lpstr>Balanced Scorecard</vt:lpstr>
      <vt:lpstr>PowerPoint Presentation</vt:lpstr>
      <vt:lpstr>The Financial Perspective</vt:lpstr>
      <vt:lpstr>The Customer Perspective</vt:lpstr>
      <vt:lpstr>The Learning and Growth Perspective</vt:lpstr>
      <vt:lpstr>The Internal Business Perspective</vt:lpstr>
      <vt:lpstr>Internal Business Performance</vt:lpstr>
      <vt:lpstr>Delivery Performance Measures</vt:lpstr>
      <vt:lpstr>Delivery Performance Measures</vt:lpstr>
      <vt:lpstr>The Balanced Scorecard and Learning</vt:lpstr>
      <vt:lpstr>Criticisms of the Balanced Scorecard</vt:lpstr>
      <vt:lpstr>Summary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Corporate Governance: A Financial Perspective</vt:lpstr>
      <vt:lpstr>Stakeholders, Business Ethics and Social Responsiveness </vt:lpstr>
      <vt:lpstr>Corporate social responsibility &amp; external reporting</vt:lpstr>
      <vt:lpstr>Corporate social responsibility &amp; external reporting</vt:lpstr>
      <vt:lpstr>Corporate social responsibility &amp; external reporting</vt:lpstr>
      <vt:lpstr>Environmental management accounting (EMA)</vt:lpstr>
      <vt:lpstr>Environmental management accounting (EMA)</vt:lpstr>
      <vt:lpstr>Financially-oriented EMA</vt:lpstr>
      <vt:lpstr>Financially-oriented EMA</vt:lpstr>
      <vt:lpstr>Financially-oriented EMA</vt:lpstr>
      <vt:lpstr>Physically-oriented EMA</vt:lpstr>
      <vt:lpstr>Environmental management systems (EMS) &amp; EMA</vt:lpstr>
      <vt:lpstr>The benefits of recognising environmental and social impacts</vt:lpstr>
      <vt:lpstr>The benefits of recognising environmental and social impacts</vt:lpstr>
      <vt:lpstr>Difficulties in recognising and measuring environmental and social impacts</vt:lpstr>
      <vt:lpstr>Difficulties in recognising and measuring environmental and social impacts</vt:lpstr>
      <vt:lpstr>Difficulties in recognising and measuring environmental and social impacts</vt:lpstr>
      <vt:lpstr>5 tiers of environmental costs</vt:lpstr>
      <vt:lpstr>5 tiers of environmental costs</vt:lpstr>
      <vt:lpstr>5 tiers of environmental costs</vt:lpstr>
      <vt:lpstr>Analysing environmental costs</vt:lpstr>
      <vt:lpstr>Analysing environmental costs</vt:lpstr>
      <vt:lpstr>Analysing environmental costs</vt:lpstr>
      <vt:lpstr>Analysing environmental costs</vt:lpstr>
      <vt:lpstr>Analysis of environmental costs</vt:lpstr>
      <vt:lpstr>Improving supply chain management through environmental and social accounting</vt:lpstr>
      <vt:lpstr>Improving supply chain management through environmental and social accounting</vt:lpstr>
      <vt:lpstr>Improving supply chain management through environmental and social accounting</vt:lpstr>
      <vt:lpstr>Measuring environmental and social performance</vt:lpstr>
      <vt:lpstr>Measuring environmental and social performance</vt:lpstr>
      <vt:lpstr>Social audits</vt:lpstr>
      <vt:lpstr>Real life: ISO 14001 at Gold Fields</vt:lpstr>
      <vt:lpstr>Real life - Broad-Based Black Economic Empowerment</vt:lpstr>
      <vt:lpstr>Socially responsible investing Indexes</vt:lpstr>
      <vt:lpstr>PowerPoint Presentation</vt:lpstr>
    </vt:vector>
  </TitlesOfParts>
  <Company>North-West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TITLE COMES HERE Day Month Year</dc:title>
  <dc:creator>Mara Boneschans</dc:creator>
  <cp:lastModifiedBy>MARA BONESCHANS</cp:lastModifiedBy>
  <cp:revision>26</cp:revision>
  <dcterms:created xsi:type="dcterms:W3CDTF">2013-06-27T06:57:27Z</dcterms:created>
  <dcterms:modified xsi:type="dcterms:W3CDTF">2021-06-08T08:57:01Z</dcterms:modified>
</cp:coreProperties>
</file>