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ags/tag1.xml" ContentType="application/vnd.openxmlformats-officedocument.presentationml.tags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8"/>
  </p:notesMasterIdLst>
  <p:sldIdLst>
    <p:sldId id="293" r:id="rId2"/>
    <p:sldId id="263" r:id="rId3"/>
    <p:sldId id="289" r:id="rId4"/>
    <p:sldId id="291" r:id="rId5"/>
    <p:sldId id="290" r:id="rId6"/>
    <p:sldId id="264" r:id="rId7"/>
    <p:sldId id="265" r:id="rId8"/>
    <p:sldId id="266" r:id="rId9"/>
    <p:sldId id="286" r:id="rId10"/>
    <p:sldId id="267" r:id="rId11"/>
    <p:sldId id="268" r:id="rId12"/>
    <p:sldId id="285" r:id="rId13"/>
    <p:sldId id="284" r:id="rId14"/>
    <p:sldId id="270" r:id="rId15"/>
    <p:sldId id="271" r:id="rId16"/>
    <p:sldId id="272" r:id="rId17"/>
    <p:sldId id="273" r:id="rId18"/>
    <p:sldId id="274" r:id="rId19"/>
    <p:sldId id="275" r:id="rId20"/>
    <p:sldId id="287" r:id="rId21"/>
    <p:sldId id="288" r:id="rId22"/>
    <p:sldId id="278" r:id="rId23"/>
    <p:sldId id="279" r:id="rId24"/>
    <p:sldId id="280" r:id="rId25"/>
    <p:sldId id="281" r:id="rId26"/>
    <p:sldId id="258" r:id="rId27"/>
  </p:sldIdLst>
  <p:sldSz cx="9144000" cy="6858000" type="screen4x3"/>
  <p:notesSz cx="6858000" cy="9144000"/>
  <p:defaultTextStyle>
    <a:defPPr>
      <a:defRPr lang="en-ZA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16F6E"/>
    <a:srgbClr val="86112B"/>
    <a:srgbClr val="FFCC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408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ZA" noProof="0"/>
              <a:t>Click to edit Master text styles</a:t>
            </a:r>
          </a:p>
          <a:p>
            <a:pPr lvl="1"/>
            <a:r>
              <a:rPr lang="en-ZA" noProof="0"/>
              <a:t>Second level</a:t>
            </a:r>
          </a:p>
          <a:p>
            <a:pPr lvl="2"/>
            <a:r>
              <a:rPr lang="en-ZA" noProof="0"/>
              <a:t>Third level</a:t>
            </a:r>
          </a:p>
          <a:p>
            <a:pPr lvl="3"/>
            <a:r>
              <a:rPr lang="en-ZA" noProof="0"/>
              <a:t>Fourth level</a:t>
            </a:r>
          </a:p>
          <a:p>
            <a:pPr lvl="4"/>
            <a:r>
              <a:rPr lang="en-ZA" noProof="0"/>
              <a:t>Fifth level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ZA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193297C9-EC96-4D14-A666-5EDDA482F8C3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14888320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60000" y="1080000"/>
            <a:ext cx="5400000" cy="1079500"/>
          </a:xfrm>
        </p:spPr>
        <p:txBody>
          <a:bodyPr/>
          <a:lstStyle>
            <a:lvl1pPr algn="l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60000" y="2520000"/>
            <a:ext cx="6120000" cy="792162"/>
          </a:xfrm>
        </p:spPr>
        <p:txBody>
          <a:bodyPr/>
          <a:lstStyle>
            <a:lvl1pPr marL="0" indent="0" algn="r">
              <a:buFontTx/>
              <a:buNone/>
              <a:defRPr baseline="0">
                <a:solidFill>
                  <a:schemeClr val="tx1"/>
                </a:solidFill>
                <a:latin typeface="Arial" charset="0"/>
              </a:defRPr>
            </a:lvl1pPr>
          </a:lstStyle>
          <a:p>
            <a:r>
              <a:rPr lang="en-US"/>
              <a:t>Click to edit Master subtitle style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766376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467544" y="6237312"/>
            <a:ext cx="863600" cy="3238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BAC0DC-B671-4C4E-80D0-514AC39672FD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1026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4927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6725" y="1042988"/>
            <a:ext cx="4038600" cy="4894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5" y="1042988"/>
            <a:ext cx="4038600" cy="489426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xfrm>
            <a:off x="2339752" y="6180979"/>
            <a:ext cx="863600" cy="323850"/>
          </a:xfr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4AF893-AE80-4DF9-84F3-76A7EDF6FD9B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6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6903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5CEB35-9413-4A8D-A985-D6EABF65A240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2815058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9D1D5-0FC3-41E1-9669-803252E16B1E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3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67694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044000"/>
            <a:ext cx="5111750" cy="48960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8000" y="1044000"/>
            <a:ext cx="3008313" cy="4896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3E5086-93AF-4B3B-BDA5-763B26BFE937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  <p:extLst>
      <p:ext uri="{BB962C8B-B14F-4D97-AF65-F5344CB8AC3E}">
        <p14:creationId xmlns:p14="http://schemas.microsoft.com/office/powerpoint/2010/main" val="3610282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28000" y="1080000"/>
            <a:ext cx="5400000" cy="39600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ZA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28000" y="5148000"/>
            <a:ext cx="5400000" cy="720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68313" y="188913"/>
            <a:ext cx="8229600" cy="57626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 dirty="0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684059F-98C3-4D1F-9020-8BD0C88761CE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  <p:pic>
        <p:nvPicPr>
          <p:cNvPr id="7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339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7524328" y="6555036"/>
            <a:ext cx="1512168" cy="108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9" name="Picture 2" descr="C:\Users\10193502\Desktop\logo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6021288"/>
            <a:ext cx="5400600" cy="6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8195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rgbClr val="7F939F"/>
            </a:gs>
            <a:gs pos="83000">
              <a:srgbClr val="7F939F"/>
            </a:gs>
            <a:gs pos="100000">
              <a:srgbClr val="7F939F"/>
            </a:gs>
          </a:gsLst>
          <a:path path="circle">
            <a:fillToRect l="100000" b="100000"/>
          </a:path>
          <a:tileRect t="-100000" r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Placeholder 23"/>
          <p:cNvSpPr>
            <a:spLocks noGrp="1"/>
          </p:cNvSpPr>
          <p:nvPr>
            <p:ph type="body" sz="quarter" idx="10" hasCustomPrompt="1"/>
          </p:nvPr>
        </p:nvSpPr>
        <p:spPr>
          <a:xfrm>
            <a:off x="638665" y="5346777"/>
            <a:ext cx="4819945" cy="820765"/>
          </a:xfrm>
        </p:spPr>
        <p:txBody>
          <a:bodyPr>
            <a:noAutofit/>
          </a:bodyPr>
          <a:lstStyle>
            <a:lvl1pPr marL="0" indent="0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2pPr>
            <a:lvl3pPr marL="9144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3pPr>
            <a:lvl4pPr marL="13716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4pPr>
            <a:lvl5pPr marL="1828800" indent="0">
              <a:buNone/>
              <a:defRPr sz="1200">
                <a:latin typeface="Arial" charset="0"/>
                <a:ea typeface="Arial" charset="0"/>
                <a:cs typeface="Arial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38665" y="3325467"/>
            <a:ext cx="5573598" cy="917592"/>
          </a:xfrm>
        </p:spPr>
        <p:txBody>
          <a:bodyPr anchor="b">
            <a:noAutofit/>
          </a:bodyPr>
          <a:lstStyle>
            <a:lvl1pPr algn="l">
              <a:defRPr sz="3200" b="1" i="0">
                <a:solidFill>
                  <a:srgbClr val="6C3D91"/>
                </a:solidFill>
                <a:latin typeface="Arial" charset="0"/>
                <a:ea typeface="Arial" charset="0"/>
                <a:cs typeface="Arial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38665" y="4375034"/>
            <a:ext cx="5573598" cy="819133"/>
          </a:xfrm>
        </p:spPr>
        <p:txBody>
          <a:bodyPr>
            <a:normAutofit/>
          </a:bodyPr>
          <a:lstStyle>
            <a:lvl1pPr marL="0" indent="0" algn="l">
              <a:buNone/>
              <a:defRPr sz="2400" b="0" i="1">
                <a:solidFill>
                  <a:srgbClr val="00889C"/>
                </a:solidFill>
                <a:latin typeface="Arial" charset="0"/>
                <a:ea typeface="Arial" charset="0"/>
                <a:cs typeface="Arial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3370384" cy="1538088"/>
          </a:xfrm>
          <a:prstGeom prst="rect">
            <a:avLst/>
          </a:prstGeom>
        </p:spPr>
      </p:pic>
      <p:sp>
        <p:nvSpPr>
          <p:cNvPr id="6" name="Rectangle 5"/>
          <p:cNvSpPr/>
          <p:nvPr userDrawn="1"/>
        </p:nvSpPr>
        <p:spPr>
          <a:xfrm>
            <a:off x="8765789" y="0"/>
            <a:ext cx="378211" cy="1529255"/>
          </a:xfrm>
          <a:prstGeom prst="rect">
            <a:avLst/>
          </a:prstGeom>
          <a:solidFill>
            <a:srgbClr val="F47D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TextBox 6"/>
          <p:cNvSpPr txBox="1"/>
          <p:nvPr userDrawn="1"/>
        </p:nvSpPr>
        <p:spPr>
          <a:xfrm>
            <a:off x="4138448" y="107387"/>
            <a:ext cx="446968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ZA" sz="3200" dirty="0" smtClean="0">
                <a:solidFill>
                  <a:srgbClr val="F47D3A"/>
                </a:solidFill>
                <a:latin typeface="Trebuchet MS" panose="020B0603020202020204" pitchFamily="34" charset="0"/>
              </a:rPr>
              <a:t>Faculty of</a:t>
            </a:r>
          </a:p>
          <a:p>
            <a:pPr algn="r"/>
            <a:r>
              <a:rPr lang="en-ZA" sz="3200" b="1" dirty="0" smtClean="0">
                <a:solidFill>
                  <a:srgbClr val="F47D3A"/>
                </a:solidFill>
                <a:latin typeface="Trebuchet MS" panose="020B0603020202020204" pitchFamily="34" charset="0"/>
              </a:rPr>
              <a:t>Economic and Management  Sciences</a:t>
            </a:r>
            <a:endParaRPr lang="en-ZA" sz="3200" b="1" dirty="0">
              <a:solidFill>
                <a:srgbClr val="F47D3A"/>
              </a:solidFill>
              <a:latin typeface="Trebuchet MS" panose="020B0603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86416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88913"/>
            <a:ext cx="8229600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ZA" altLang="en-US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66725" y="1042988"/>
            <a:ext cx="8229600" cy="4894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ZA" altLang="en-US"/>
          </a:p>
          <a:p>
            <a:pPr lvl="0"/>
            <a:r>
              <a:rPr lang="en-ZA" altLang="en-US"/>
              <a:t>Click to edit Master text styles. </a:t>
            </a:r>
          </a:p>
          <a:p>
            <a:pPr lvl="1"/>
            <a:r>
              <a:rPr lang="en-ZA" altLang="en-US"/>
              <a:t>Second level. Rest of the text</a:t>
            </a:r>
          </a:p>
          <a:p>
            <a:pPr lvl="2"/>
            <a:r>
              <a:rPr lang="en-ZA" altLang="en-US"/>
              <a:t>Third level. Rest of the text</a:t>
            </a:r>
          </a:p>
          <a:p>
            <a:pPr lvl="3"/>
            <a:r>
              <a:rPr lang="en-ZA" altLang="en-US"/>
              <a:t>Fourth level. Rest of the text</a:t>
            </a:r>
          </a:p>
          <a:p>
            <a:pPr lvl="4"/>
            <a:r>
              <a:rPr lang="en-ZA" altLang="en-US"/>
              <a:t>Fifth level. Rest of the text</a:t>
            </a:r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4138613" y="6423025"/>
            <a:ext cx="863600" cy="323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200" smtClean="0">
                <a:solidFill>
                  <a:srgbClr val="716F6E"/>
                </a:solidFill>
              </a:defRPr>
            </a:lvl1pPr>
          </a:lstStyle>
          <a:p>
            <a:pPr>
              <a:defRPr/>
            </a:pPr>
            <a:fld id="{26825A26-BB8F-4653-8558-673493898979}" type="slidenum">
              <a:rPr lang="en-ZA" altLang="en-US"/>
              <a:pPr>
                <a:defRPr/>
              </a:pPr>
              <a:t>‹#›</a:t>
            </a:fld>
            <a:endParaRPr lang="en-ZA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9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30" r:id="rId8"/>
    <p:sldLayoutId id="2147483731" r:id="rId9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8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14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1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9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38665" y="2060849"/>
            <a:ext cx="5573598" cy="1152128"/>
          </a:xfrm>
        </p:spPr>
        <p:txBody>
          <a:bodyPr/>
          <a:lstStyle/>
          <a:p>
            <a:r>
              <a:rPr lang="en-US" sz="3600" dirty="0"/>
              <a:t>STRATEGIC THINKING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The Company Project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67944" y="4149080"/>
            <a:ext cx="3695312" cy="1080119"/>
          </a:xfrm>
        </p:spPr>
        <p:txBody>
          <a:bodyPr>
            <a:normAutofit/>
          </a:bodyPr>
          <a:lstStyle/>
          <a:p>
            <a:r>
              <a:rPr lang="en-US" b="1" dirty="0"/>
              <a:t>Prof Tommy du Plessis</a:t>
            </a:r>
          </a:p>
          <a:p>
            <a:r>
              <a:rPr lang="en-US" b="1" dirty="0"/>
              <a:t>January </a:t>
            </a:r>
            <a:r>
              <a:rPr lang="en-US" b="1" dirty="0" smtClean="0"/>
              <a:t>2020</a:t>
            </a:r>
            <a:endParaRPr lang="en-ZA" b="1" dirty="0"/>
          </a:p>
          <a:p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5356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518864" y="764704"/>
            <a:ext cx="7437512" cy="4608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>
                <a:cs typeface="Times New Roman" pitchFamily="18" charset="0"/>
              </a:rPr>
              <a:t>Structure of the “Company Project” (± 90 pages) supported by appendices.</a:t>
            </a:r>
          </a:p>
          <a:p>
            <a:pPr>
              <a:spcBef>
                <a:spcPct val="20000"/>
              </a:spcBef>
              <a:defRPr/>
            </a:pPr>
            <a:endParaRPr lang="en-US" sz="2400" b="1" u="sng" dirty="0">
              <a:cs typeface="Times New Roman" pitchFamily="18" charset="0"/>
            </a:endParaRPr>
          </a:p>
          <a:p>
            <a:pPr lvl="1">
              <a:spcBef>
                <a:spcPct val="20000"/>
              </a:spcBef>
              <a:defRPr/>
            </a:pPr>
            <a:r>
              <a:rPr lang="en-US" sz="2400" b="1" dirty="0" smtClean="0">
                <a:cs typeface="Times New Roman" pitchFamily="18" charset="0"/>
              </a:rPr>
              <a:t>Chapter 1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>
                <a:cs typeface="Times New Roman" pitchFamily="18" charset="0"/>
              </a:rPr>
              <a:t>– Case Study (± 30 pages)</a:t>
            </a:r>
          </a:p>
          <a:p>
            <a:pPr lvl="1">
              <a:spcBef>
                <a:spcPct val="20000"/>
              </a:spcBef>
              <a:defRPr/>
            </a:pPr>
            <a:r>
              <a:rPr lang="en-US" sz="2400" b="1" dirty="0" smtClean="0">
                <a:cs typeface="Times New Roman" pitchFamily="18" charset="0"/>
              </a:rPr>
              <a:t>Chapter 2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>
                <a:cs typeface="Times New Roman" pitchFamily="18" charset="0"/>
              </a:rPr>
              <a:t>– External Analysis (± 20 pages)</a:t>
            </a:r>
          </a:p>
          <a:p>
            <a:pPr lvl="1">
              <a:spcBef>
                <a:spcPct val="20000"/>
              </a:spcBef>
              <a:defRPr/>
            </a:pPr>
            <a:r>
              <a:rPr lang="en-US" sz="2400" b="1" dirty="0" smtClean="0">
                <a:cs typeface="Times New Roman" pitchFamily="18" charset="0"/>
              </a:rPr>
              <a:t>Chapter 3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>
                <a:cs typeface="Times New Roman" pitchFamily="18" charset="0"/>
              </a:rPr>
              <a:t>– Internal Analysis (± 20 pages)</a:t>
            </a:r>
          </a:p>
          <a:p>
            <a:pPr lvl="1">
              <a:spcBef>
                <a:spcPct val="20000"/>
              </a:spcBef>
              <a:defRPr/>
            </a:pPr>
            <a:r>
              <a:rPr lang="en-US" sz="2400" b="1" dirty="0" smtClean="0">
                <a:cs typeface="Times New Roman" pitchFamily="18" charset="0"/>
              </a:rPr>
              <a:t>Chapter 4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>
                <a:cs typeface="Times New Roman" pitchFamily="18" charset="0"/>
              </a:rPr>
              <a:t>– Strategy Formulation </a:t>
            </a:r>
            <a:r>
              <a:rPr lang="en-US" sz="2400" b="1" dirty="0" smtClean="0">
                <a:cs typeface="Times New Roman" pitchFamily="18" charset="0"/>
              </a:rPr>
              <a:t>(± </a:t>
            </a:r>
            <a:r>
              <a:rPr lang="en-US" sz="2400" b="1" dirty="0">
                <a:cs typeface="Times New Roman" pitchFamily="18" charset="0"/>
              </a:rPr>
              <a:t>10 </a:t>
            </a:r>
            <a:r>
              <a:rPr lang="en-US" sz="2400" b="1" dirty="0" smtClean="0">
                <a:cs typeface="Times New Roman" pitchFamily="18" charset="0"/>
              </a:rPr>
              <a:t>pages) 		     and </a:t>
            </a:r>
            <a:r>
              <a:rPr lang="en-US" sz="2400" b="1" dirty="0" smtClean="0">
                <a:cs typeface="Times New Roman" pitchFamily="18" charset="0"/>
              </a:rPr>
              <a:t>Implementation </a:t>
            </a:r>
            <a:r>
              <a:rPr lang="en-US" sz="2400" b="1" dirty="0">
                <a:cs typeface="Times New Roman" pitchFamily="18" charset="0"/>
              </a:rPr>
              <a:t>(± </a:t>
            </a:r>
            <a:r>
              <a:rPr lang="en-US" sz="2400" b="1" dirty="0" smtClean="0">
                <a:cs typeface="Times New Roman" pitchFamily="18" charset="0"/>
              </a:rPr>
              <a:t>10 pages)</a:t>
            </a:r>
            <a:endParaRPr lang="en-US" sz="2400" b="1" dirty="0">
              <a:cs typeface="Times New Roman" pitchFamily="18" charset="0"/>
            </a:endParaRPr>
          </a:p>
          <a:p>
            <a:pPr>
              <a:spcBef>
                <a:spcPts val="3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(Appendices are not included in the 90 pages.)</a:t>
            </a:r>
          </a:p>
          <a:p>
            <a:pPr>
              <a:spcBef>
                <a:spcPct val="20000"/>
              </a:spcBef>
              <a:defRPr/>
            </a:pPr>
            <a:endParaRPr lang="en-US" sz="2400" b="1" dirty="0">
              <a:cs typeface="Times New Roman" pitchFamily="18" charset="0"/>
            </a:endParaRPr>
          </a:p>
          <a:p>
            <a:pPr>
              <a:spcBef>
                <a:spcPct val="20000"/>
              </a:spcBef>
              <a:defRPr/>
            </a:pPr>
            <a:endParaRPr lang="en-US" sz="2400" b="1" dirty="0">
              <a:cs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619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46856" y="476672"/>
            <a:ext cx="822960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>
                <a:cs typeface="Times New Roman" pitchFamily="18" charset="0"/>
              </a:rPr>
              <a:t>Section A: Case </a:t>
            </a:r>
            <a:r>
              <a:rPr lang="en-US" sz="2400" b="1" u="sng" dirty="0" smtClean="0">
                <a:cs typeface="Times New Roman" pitchFamily="18" charset="0"/>
              </a:rPr>
              <a:t>Study</a:t>
            </a:r>
          </a:p>
          <a:p>
            <a:pPr>
              <a:spcBef>
                <a:spcPct val="20000"/>
              </a:spcBef>
              <a:defRPr/>
            </a:pPr>
            <a:endParaRPr lang="en-US" sz="1400" b="1" u="sng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Developed, written and presented in the format of a teaching case study to be used by students in Business </a:t>
            </a:r>
            <a:r>
              <a:rPr lang="en-US" sz="2400" b="1" dirty="0" smtClean="0">
                <a:cs typeface="Times New Roman" pitchFamily="18" charset="0"/>
              </a:rPr>
              <a:t>Management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Will </a:t>
            </a:r>
            <a:r>
              <a:rPr lang="en-US" sz="2400" b="1" dirty="0">
                <a:cs typeface="Times New Roman" pitchFamily="18" charset="0"/>
              </a:rPr>
              <a:t>constitute ± </a:t>
            </a:r>
            <a:r>
              <a:rPr lang="en-US" sz="2400" b="1" dirty="0" smtClean="0">
                <a:cs typeface="Times New Roman" pitchFamily="18" charset="0"/>
              </a:rPr>
              <a:t>15</a:t>
            </a:r>
            <a:r>
              <a:rPr lang="en-US" sz="2400" b="1" dirty="0" smtClean="0">
                <a:cs typeface="Times New Roman" pitchFamily="18" charset="0"/>
              </a:rPr>
              <a:t> </a:t>
            </a:r>
            <a:r>
              <a:rPr lang="en-US" sz="2400" b="1" dirty="0">
                <a:cs typeface="Times New Roman" pitchFamily="18" charset="0"/>
              </a:rPr>
              <a:t>pages of the 90 </a:t>
            </a:r>
            <a:r>
              <a:rPr lang="en-US" sz="2400" b="1" dirty="0" smtClean="0">
                <a:cs typeface="Times New Roman" pitchFamily="18" charset="0"/>
              </a:rPr>
              <a:t>pages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Format </a:t>
            </a:r>
            <a:r>
              <a:rPr lang="en-US" sz="2400" b="1" dirty="0">
                <a:cs typeface="Times New Roman" pitchFamily="18" charset="0"/>
              </a:rPr>
              <a:t>could include the following:</a:t>
            </a:r>
          </a:p>
          <a:p>
            <a:pPr lvl="2"/>
            <a:r>
              <a:rPr lang="en-ZA" b="1" dirty="0"/>
              <a:t>a. </a:t>
            </a:r>
            <a:r>
              <a:rPr lang="en-ZA" b="1" dirty="0"/>
              <a:t>Introduction</a:t>
            </a:r>
            <a:endParaRPr lang="en-US" sz="1600" b="1" dirty="0"/>
          </a:p>
          <a:p>
            <a:pPr lvl="2"/>
            <a:r>
              <a:rPr lang="en-ZA" b="1" dirty="0" smtClean="0"/>
              <a:t>b. Background/History</a:t>
            </a:r>
            <a:endParaRPr lang="en-US" sz="1600" b="1" dirty="0"/>
          </a:p>
          <a:p>
            <a:pPr lvl="2"/>
            <a:r>
              <a:rPr lang="en-ZA" b="1" dirty="0" smtClean="0"/>
              <a:t>c. Strategic </a:t>
            </a:r>
            <a:r>
              <a:rPr lang="en-ZA" b="1" dirty="0"/>
              <a:t>decisions made in the past in respect of:</a:t>
            </a:r>
            <a:endParaRPr lang="en-US" sz="1600" b="1" dirty="0"/>
          </a:p>
          <a:p>
            <a:pPr lvl="3"/>
            <a:r>
              <a:rPr lang="en-ZA" b="1" dirty="0" smtClean="0"/>
              <a:t>- Operations</a:t>
            </a:r>
            <a:endParaRPr lang="en-US" sz="1600" b="1" dirty="0"/>
          </a:p>
          <a:p>
            <a:pPr lvl="3"/>
            <a:r>
              <a:rPr lang="en-ZA" b="1" dirty="0" smtClean="0"/>
              <a:t>- Marketing</a:t>
            </a:r>
            <a:endParaRPr lang="en-US" sz="1600" b="1" dirty="0"/>
          </a:p>
          <a:p>
            <a:pPr lvl="3"/>
            <a:r>
              <a:rPr lang="en-ZA" b="1" dirty="0" smtClean="0"/>
              <a:t>- Finance</a:t>
            </a:r>
            <a:endParaRPr lang="en-US" sz="1600" b="1" dirty="0"/>
          </a:p>
          <a:p>
            <a:pPr lvl="3"/>
            <a:r>
              <a:rPr lang="en-ZA" b="1" dirty="0" smtClean="0"/>
              <a:t>- Human </a:t>
            </a:r>
            <a:r>
              <a:rPr lang="en-ZA" b="1" dirty="0"/>
              <a:t>Resources</a:t>
            </a:r>
            <a:endParaRPr lang="en-US" sz="1600" b="1" dirty="0"/>
          </a:p>
          <a:p>
            <a:pPr lvl="3"/>
            <a:r>
              <a:rPr lang="en-ZA" b="1" dirty="0" smtClean="0"/>
              <a:t>- Other</a:t>
            </a:r>
            <a:endParaRPr lang="en-US" sz="1600" b="1" dirty="0"/>
          </a:p>
          <a:p>
            <a:pPr lvl="2"/>
            <a:r>
              <a:rPr lang="en-ZA" b="1" dirty="0" smtClean="0"/>
              <a:t>d. Sketch </a:t>
            </a:r>
            <a:r>
              <a:rPr lang="en-ZA" b="1" dirty="0"/>
              <a:t>current </a:t>
            </a:r>
            <a:r>
              <a:rPr lang="en-ZA" b="1" dirty="0" smtClean="0"/>
              <a:t>situation</a:t>
            </a:r>
          </a:p>
          <a:p>
            <a:pPr lvl="2"/>
            <a:r>
              <a:rPr lang="en-ZA" b="1" dirty="0" smtClean="0"/>
              <a:t>e. Formulate some academic questions</a:t>
            </a:r>
            <a:endParaRPr lang="en-US" b="1" dirty="0"/>
          </a:p>
          <a:p>
            <a:pPr lvl="2"/>
            <a:endParaRPr lang="en-US" sz="20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915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457200" y="764704"/>
            <a:ext cx="8229600" cy="5040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>
                <a:cs typeface="Times New Roman" pitchFamily="18" charset="0"/>
              </a:rPr>
              <a:t>Composition of Case Study </a:t>
            </a:r>
          </a:p>
          <a:p>
            <a:endParaRPr lang="en-ZA" b="1" dirty="0"/>
          </a:p>
          <a:p>
            <a:r>
              <a:rPr lang="en-ZA" sz="2400" b="1" dirty="0"/>
              <a:t>a.</a:t>
            </a:r>
            <a:r>
              <a:rPr lang="en-ZA" sz="2400" dirty="0"/>
              <a:t> </a:t>
            </a:r>
            <a:r>
              <a:rPr lang="en-ZA" sz="2400" b="1" dirty="0"/>
              <a:t>Introduction </a:t>
            </a:r>
          </a:p>
          <a:p>
            <a:endParaRPr lang="en-ZA" sz="2400" dirty="0"/>
          </a:p>
          <a:p>
            <a:r>
              <a:rPr lang="en-ZA" sz="2400" b="1" dirty="0"/>
              <a:t>b.</a:t>
            </a:r>
            <a:r>
              <a:rPr lang="en-ZA" sz="2400" dirty="0"/>
              <a:t> </a:t>
            </a:r>
            <a:r>
              <a:rPr lang="en-ZA" sz="2400" b="1" dirty="0"/>
              <a:t>Background of the business </a:t>
            </a:r>
            <a:r>
              <a:rPr lang="en-ZA" sz="2400" dirty="0"/>
              <a:t>- Where is it situated, what type of business it is, size of Business, how long in business, strategic infliction points, background on management etc. This section should be a brief, overall description. Think about having </a:t>
            </a:r>
            <a:r>
              <a:rPr lang="en-ZA" sz="2400" dirty="0" smtClean="0"/>
              <a:t>4 </a:t>
            </a:r>
            <a:r>
              <a:rPr lang="en-ZA" sz="2400" dirty="0" smtClean="0"/>
              <a:t>pages </a:t>
            </a:r>
            <a:r>
              <a:rPr lang="en-ZA" sz="2400" dirty="0"/>
              <a:t>of written material, photos, or even a video, so that your readers can really get a feel for what the place. looks like. Summarise the main features of the place. What makes it special?</a:t>
            </a:r>
          </a:p>
          <a:p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705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395536" y="332656"/>
            <a:ext cx="8280920" cy="5760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sz="2400" b="1" u="sng" dirty="0">
                <a:cs typeface="Times New Roman" pitchFamily="18" charset="0"/>
              </a:rPr>
              <a:t>Composition of Case Study (</a:t>
            </a:r>
            <a:r>
              <a:rPr lang="en-US" sz="2400" b="1" u="sng" dirty="0" err="1">
                <a:cs typeface="Times New Roman" pitchFamily="18" charset="0"/>
              </a:rPr>
              <a:t>cont</a:t>
            </a:r>
            <a:r>
              <a:rPr lang="en-US" sz="2400" b="1" u="sng" dirty="0">
                <a:cs typeface="Times New Roman" pitchFamily="18" charset="0"/>
              </a:rPr>
              <a:t>) </a:t>
            </a:r>
          </a:p>
          <a:p>
            <a:pPr lvl="1"/>
            <a:endParaRPr lang="en-US" sz="1600" dirty="0"/>
          </a:p>
          <a:p>
            <a:pPr lvl="1"/>
            <a:r>
              <a:rPr lang="en-ZA" sz="2400" b="1" dirty="0" smtClean="0"/>
              <a:t>c.</a:t>
            </a:r>
            <a:r>
              <a:rPr lang="en-ZA" sz="2400" dirty="0" smtClean="0"/>
              <a:t> </a:t>
            </a:r>
            <a:r>
              <a:rPr lang="en-ZA" sz="2400" b="1" dirty="0" smtClean="0"/>
              <a:t>Strategic </a:t>
            </a:r>
            <a:r>
              <a:rPr lang="en-ZA" sz="2400" b="1" dirty="0"/>
              <a:t>decisions made in the past in respect of:</a:t>
            </a:r>
            <a:endParaRPr lang="en-US" sz="2400" b="1" dirty="0"/>
          </a:p>
          <a:p>
            <a:pPr lvl="2"/>
            <a:r>
              <a:rPr lang="en-ZA" sz="2400" dirty="0" smtClean="0"/>
              <a:t>-   Operations</a:t>
            </a:r>
            <a:endParaRPr lang="en-US" sz="2400" dirty="0"/>
          </a:p>
          <a:p>
            <a:pPr marL="1257300" lvl="2" indent="-342900">
              <a:buFontTx/>
              <a:buChar char="-"/>
            </a:pPr>
            <a:r>
              <a:rPr lang="en-ZA" sz="2400" dirty="0" smtClean="0"/>
              <a:t>Marketing</a:t>
            </a:r>
          </a:p>
          <a:p>
            <a:pPr marL="1257300" lvl="2" indent="-342900">
              <a:buFontTx/>
              <a:buChar char="-"/>
            </a:pPr>
            <a:r>
              <a:rPr lang="en-ZA" sz="2400" dirty="0" smtClean="0"/>
              <a:t>Finance</a:t>
            </a:r>
          </a:p>
          <a:p>
            <a:pPr marL="1257300" lvl="2" indent="-342900">
              <a:buFontTx/>
              <a:buChar char="-"/>
            </a:pPr>
            <a:r>
              <a:rPr lang="en-ZA" sz="2400" dirty="0" smtClean="0"/>
              <a:t>Human </a:t>
            </a:r>
            <a:r>
              <a:rPr lang="en-ZA" sz="2400" dirty="0"/>
              <a:t>Resources</a:t>
            </a:r>
            <a:endParaRPr lang="en-US" sz="2400" dirty="0"/>
          </a:p>
          <a:p>
            <a:pPr lvl="2"/>
            <a:r>
              <a:rPr lang="en-ZA" sz="2400" dirty="0" smtClean="0"/>
              <a:t>-   Other</a:t>
            </a:r>
            <a:endParaRPr lang="en-US" sz="2400" dirty="0"/>
          </a:p>
          <a:p>
            <a:pPr lvl="1"/>
            <a:r>
              <a:rPr lang="en-ZA" sz="2400" dirty="0" smtClean="0"/>
              <a:t>This should be the crux of the case study! What decisions were made by whom and what was the result – good or bad. The reader must decide for themselves whether it was to the benefit or not for the company</a:t>
            </a:r>
          </a:p>
          <a:p>
            <a:pPr lvl="1"/>
            <a:endParaRPr lang="en-ZA" dirty="0" smtClean="0"/>
          </a:p>
          <a:p>
            <a:pPr lvl="1"/>
            <a:r>
              <a:rPr lang="en-ZA" sz="2400" b="1" dirty="0" smtClean="0"/>
              <a:t>d.</a:t>
            </a:r>
            <a:r>
              <a:rPr lang="en-ZA" sz="2400" dirty="0" smtClean="0"/>
              <a:t>  </a:t>
            </a:r>
            <a:r>
              <a:rPr lang="en-ZA" sz="2400" b="1" dirty="0" smtClean="0"/>
              <a:t>Sketch </a:t>
            </a:r>
            <a:r>
              <a:rPr lang="en-ZA" sz="2400" b="1" dirty="0"/>
              <a:t>current situation</a:t>
            </a:r>
            <a:endParaRPr lang="en-US" sz="2400" b="1" dirty="0"/>
          </a:p>
          <a:p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sz="2400" b="1" dirty="0" smtClean="0">
                <a:cs typeface="Times New Roman" pitchFamily="18" charset="0"/>
              </a:rPr>
              <a:t>     </a:t>
            </a:r>
            <a:r>
              <a:rPr lang="en-US" sz="2400" dirty="0" smtClean="0">
                <a:cs typeface="Times New Roman" pitchFamily="18" charset="0"/>
              </a:rPr>
              <a:t>Where is the company today in respect of its </a:t>
            </a:r>
          </a:p>
          <a:p>
            <a:r>
              <a:rPr lang="en-US" sz="2400" dirty="0">
                <a:cs typeface="Times New Roman" pitchFamily="18" charset="0"/>
              </a:rPr>
              <a:t> </a:t>
            </a:r>
            <a:r>
              <a:rPr lang="en-US" sz="2400" dirty="0" smtClean="0">
                <a:cs typeface="Times New Roman" pitchFamily="18" charset="0"/>
              </a:rPr>
              <a:t>     strategy/business plan/business model?</a:t>
            </a:r>
            <a:endParaRPr lang="en-US" sz="2400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80488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46856" y="764704"/>
            <a:ext cx="8229600" cy="4392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 smtClean="0">
                <a:cs typeface="Times New Roman" pitchFamily="18" charset="0"/>
              </a:rPr>
              <a:t>Chapters 2 + 3</a:t>
            </a:r>
            <a:r>
              <a:rPr lang="en-US" sz="2400" b="1" dirty="0" smtClean="0">
                <a:cs typeface="Times New Roman" pitchFamily="18" charset="0"/>
              </a:rPr>
              <a:t>: External and Internal Analyses</a:t>
            </a:r>
            <a:endParaRPr lang="en-US" sz="2400" b="1" dirty="0">
              <a:cs typeface="Times New Roman" pitchFamily="18" charset="0"/>
            </a:endParaRPr>
          </a:p>
          <a:p>
            <a:pPr>
              <a:spcBef>
                <a:spcPts val="3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Analysis of relevant strategic building blocks which will lead to the integration and formulation of a “winning strategy” for the chosen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endParaRPr lang="en-US" sz="2400" b="1" dirty="0">
              <a:cs typeface="Times New Roman" pitchFamily="18" charset="0"/>
            </a:endParaRPr>
          </a:p>
          <a:p>
            <a:pPr marL="342900" indent="-342900" algn="r">
              <a:spcBef>
                <a:spcPct val="20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Will constitute ± </a:t>
            </a:r>
            <a:r>
              <a:rPr lang="en-US" sz="2400" b="1" dirty="0" smtClean="0">
                <a:cs typeface="Times New Roman" pitchFamily="18" charset="0"/>
              </a:rPr>
              <a:t>50 </a:t>
            </a:r>
            <a:r>
              <a:rPr lang="en-US" sz="2400" b="1" dirty="0">
                <a:cs typeface="Times New Roman" pitchFamily="18" charset="0"/>
              </a:rPr>
              <a:t>pages of the 90 pages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Based on the specifically developed strategic/ </a:t>
            </a:r>
            <a:r>
              <a:rPr lang="en-US" sz="2400" b="1" dirty="0" err="1">
                <a:cs typeface="Times New Roman" pitchFamily="18" charset="0"/>
              </a:rPr>
              <a:t>organisational</a:t>
            </a:r>
            <a:r>
              <a:rPr lang="en-US" sz="2400" b="1" dirty="0">
                <a:cs typeface="Times New Roman" pitchFamily="18" charset="0"/>
              </a:rPr>
              <a:t> profile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9693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67544" y="747863"/>
            <a:ext cx="8229600" cy="5256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Analysis of the immediate past (Financial years 2016-2018 (base years)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More often encountered aspects: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Vision statement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Mission statement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Shared / central values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Strategic stance (ways of adding value and competing effectively)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Strategic objectives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Financial objectives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Strategic performance gaps</a:t>
            </a:r>
          </a:p>
          <a:p>
            <a:pPr marL="342900" indent="-342900">
              <a:spcBef>
                <a:spcPct val="20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21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048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48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048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048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39020" y="713910"/>
            <a:ext cx="8229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More often encountered aspects:</a:t>
            </a:r>
          </a:p>
          <a:p>
            <a:pPr marL="898525" indent="-361950">
              <a:spcBef>
                <a:spcPts val="3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Critical issues that might impact the future macro environment of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endParaRPr lang="en-US" sz="2400" b="1" dirty="0">
              <a:cs typeface="Times New Roman" pitchFamily="18" charset="0"/>
            </a:endParaRP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Critical issues that might impact the future operating environment of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endParaRPr lang="en-US" sz="2400" b="1" dirty="0">
              <a:cs typeface="Times New Roman" pitchFamily="18" charset="0"/>
            </a:endParaRP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Internal </a:t>
            </a:r>
            <a:r>
              <a:rPr lang="en-US" sz="2400" b="1" dirty="0" err="1">
                <a:cs typeface="Times New Roman" pitchFamily="18" charset="0"/>
              </a:rPr>
              <a:t>organisational</a:t>
            </a:r>
            <a:r>
              <a:rPr lang="en-US" sz="2400" b="1" dirty="0">
                <a:cs typeface="Times New Roman" pitchFamily="18" charset="0"/>
              </a:rPr>
              <a:t> assessment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Core and distinctive competencies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Competitive capabilities and </a:t>
            </a:r>
            <a:r>
              <a:rPr lang="en-US" sz="2400" b="1" dirty="0" err="1">
                <a:cs typeface="Times New Roman" pitchFamily="18" charset="0"/>
              </a:rPr>
              <a:t>SWOT</a:t>
            </a:r>
            <a:endParaRPr lang="en-US" sz="2400" b="1" dirty="0">
              <a:cs typeface="Times New Roman" pitchFamily="18" charset="0"/>
            </a:endParaRP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The golden thread: Pulling all the foregoing together</a:t>
            </a:r>
          </a:p>
        </p:txBody>
      </p:sp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5000704" y="323364"/>
            <a:ext cx="3531736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b="1" dirty="0"/>
              <a:t>Continued from previous page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2568290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45997" y="722004"/>
            <a:ext cx="8229600" cy="403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 smtClean="0">
                <a:cs typeface="Times New Roman" pitchFamily="18" charset="0"/>
              </a:rPr>
              <a:t>Chapter 4</a:t>
            </a:r>
            <a:r>
              <a:rPr lang="en-US" sz="2400" b="1" u="sng" dirty="0" smtClean="0">
                <a:cs typeface="Times New Roman" pitchFamily="18" charset="0"/>
              </a:rPr>
              <a:t>:</a:t>
            </a:r>
            <a:endParaRPr lang="en-US" sz="2400" b="1" u="sng" dirty="0">
              <a:cs typeface="Times New Roman" pitchFamily="18" charset="0"/>
            </a:endParaRPr>
          </a:p>
          <a:p>
            <a:pPr>
              <a:spcBef>
                <a:spcPts val="3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Effective Formulation and Implementation of a winning strategy</a:t>
            </a:r>
          </a:p>
          <a:p>
            <a:pPr marL="342900" indent="-342900" algn="r">
              <a:spcBef>
                <a:spcPct val="20000"/>
              </a:spcBef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Will constitute ± 20 pages of the 90 pages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Focus should be on the implementation of strategy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4545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46856" y="764703"/>
            <a:ext cx="8229600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Successful implementation will achieve the formulated strategic, as well as financial objectives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An integrative and multi-disciplinary viewpoint should be brought to gear on the relevant strategic issues and “how” they will be implemented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Maintain an overall, macro-perspective (supported by appendices) … do not descend into too much detail.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191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67544" y="741222"/>
            <a:ext cx="8229600" cy="489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100000"/>
              <a:buFont typeface="Wingdings 2" pitchFamily="18" charset="2"/>
              <a:buChar char=""/>
              <a:defRPr/>
            </a:pPr>
            <a:r>
              <a:rPr lang="en-US" sz="2400" b="1" dirty="0">
                <a:cs typeface="Times New Roman" pitchFamily="18" charset="0"/>
              </a:rPr>
              <a:t>Only the relevant aspects covering the planned period </a:t>
            </a:r>
            <a:r>
              <a:rPr lang="en-US" sz="2400" b="1" dirty="0" smtClean="0">
                <a:cs typeface="Times New Roman" pitchFamily="18" charset="0"/>
              </a:rPr>
              <a:t>2020 </a:t>
            </a:r>
            <a:r>
              <a:rPr lang="en-US" sz="2400" b="1" dirty="0">
                <a:cs typeface="Times New Roman" pitchFamily="18" charset="0"/>
              </a:rPr>
              <a:t>to </a:t>
            </a:r>
            <a:r>
              <a:rPr lang="en-US" sz="2400" b="1" dirty="0" smtClean="0">
                <a:cs typeface="Times New Roman" pitchFamily="18" charset="0"/>
              </a:rPr>
              <a:t>2022 </a:t>
            </a:r>
            <a:r>
              <a:rPr lang="en-US" sz="2400" b="1" dirty="0">
                <a:cs typeface="Times New Roman" pitchFamily="18" charset="0"/>
              </a:rPr>
              <a:t>must be addressed: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buFont typeface="Wingdings 2" pitchFamily="18" charset="2"/>
              <a:buChar char="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Financial Strategy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Marketing Strategy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Human Resource Strategy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Operational Strategy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Risk aspects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Entrepreneurial aspects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Project management aspects</a:t>
            </a:r>
          </a:p>
          <a:p>
            <a:pPr marL="898525" indent="-36195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Information and technology aspects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0637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50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50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150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150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150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5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150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467866" y="548680"/>
            <a:ext cx="8424614" cy="56166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2400" b="1" dirty="0"/>
              <a:t>Outcomes of Module: </a:t>
            </a:r>
          </a:p>
          <a:p>
            <a:pPr>
              <a:defRPr/>
            </a:pPr>
            <a:r>
              <a:rPr lang="en-US" sz="2400" b="1" dirty="0"/>
              <a:t>						</a:t>
            </a:r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Practical application of Strategic Management</a:t>
            </a:r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do Business Modelling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do an External Business Analysis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do an Internal Environmental Analysis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Formulate a Business Strategy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Implement a Business Strategy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write a case study</a:t>
            </a:r>
            <a:endParaRPr lang="en-ZA" sz="2400" b="1" dirty="0"/>
          </a:p>
          <a:p>
            <a:pPr marL="342900" lvl="0" indent="-342900">
              <a:spcBef>
                <a:spcPts val="6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i="1" dirty="0"/>
              <a:t>Add-ons</a:t>
            </a:r>
            <a:endParaRPr lang="en-ZA" sz="2400" b="1" dirty="0"/>
          </a:p>
          <a:p>
            <a:pPr marL="800100" lvl="1" indent="-342900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facilitate a Strategic Planning session</a:t>
            </a:r>
            <a:endParaRPr lang="en-ZA" sz="2400" b="1" dirty="0"/>
          </a:p>
          <a:p>
            <a:pPr marL="800100" lvl="1" indent="-342900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i="1" dirty="0"/>
              <a:t>How to write a 3/5-year Strategic </a:t>
            </a:r>
            <a:r>
              <a:rPr lang="en-US" sz="2400" b="1" i="1" dirty="0" smtClean="0"/>
              <a:t>plan</a:t>
            </a:r>
          </a:p>
          <a:p>
            <a:pPr marL="800100" lvl="1" indent="-342900"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Arial" panose="020B0604020202020204" pitchFamily="34" charset="0"/>
              <a:buChar char="•"/>
            </a:pPr>
            <a:r>
              <a:rPr lang="en-US" sz="2400" b="1" i="1" dirty="0" smtClean="0"/>
              <a:t>Business Consulting</a:t>
            </a:r>
            <a:endParaRPr lang="en-ZA" sz="2400" b="1" dirty="0"/>
          </a:p>
          <a:p>
            <a:pPr marL="457200" indent="-457200">
              <a:buClr>
                <a:schemeClr val="accent2">
                  <a:lumMod val="60000"/>
                  <a:lumOff val="40000"/>
                </a:schemeClr>
              </a:buClr>
              <a:buSzPct val="60000"/>
              <a:buFont typeface="Arial" panose="020B0604020202020204" pitchFamily="34" charset="0"/>
              <a:buChar char="•"/>
            </a:pPr>
            <a:r>
              <a:rPr lang="en-US" sz="2800" b="1" dirty="0"/>
              <a:t> </a:t>
            </a:r>
            <a:endParaRPr lang="en-ZA" sz="2800" b="1" dirty="0"/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5429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67544" y="1124744"/>
            <a:ext cx="8352606" cy="4968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>
                <a:cs typeface="Times New Roman" pitchFamily="18" charset="0"/>
              </a:rPr>
              <a:t>THE PRESENTATION TO PANEL</a:t>
            </a:r>
          </a:p>
          <a:p>
            <a:pPr>
              <a:spcBef>
                <a:spcPct val="20000"/>
              </a:spcBef>
              <a:defRPr/>
            </a:pPr>
            <a:r>
              <a:rPr lang="en-US" sz="2000" b="1" dirty="0">
                <a:cs typeface="Times New Roman" pitchFamily="18" charset="0"/>
              </a:rPr>
              <a:t>	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Panel both NWU Business School lecturers, as well as a few representatives of the top management team of the chosen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45 minutes for the Company Project as a whole</a:t>
            </a:r>
          </a:p>
          <a:p>
            <a:pPr marL="1257300" lvl="2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ü"/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  <a:r>
              <a:rPr lang="en-US" sz="2000" b="1" dirty="0" smtClean="0">
                <a:cs typeface="Times New Roman" pitchFamily="18" charset="0"/>
              </a:rPr>
              <a:t>Feedback on </a:t>
            </a:r>
            <a:r>
              <a:rPr lang="en-US" sz="2000" b="1" dirty="0" smtClean="0">
                <a:cs typeface="Times New Roman" pitchFamily="18" charset="0"/>
              </a:rPr>
              <a:t>Case </a:t>
            </a:r>
            <a:r>
              <a:rPr lang="en-US" sz="2000" b="1" dirty="0">
                <a:cs typeface="Times New Roman" pitchFamily="18" charset="0"/>
              </a:rPr>
              <a:t>Study (5 </a:t>
            </a:r>
            <a:r>
              <a:rPr lang="en-US" sz="2000" b="1" dirty="0" smtClean="0">
                <a:cs typeface="Times New Roman" pitchFamily="18" charset="0"/>
              </a:rPr>
              <a:t>min)</a:t>
            </a:r>
          </a:p>
          <a:p>
            <a:pPr marL="1257300" lvl="2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ü"/>
              <a:defRPr/>
            </a:pPr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sz="2400" b="1" dirty="0" smtClean="0">
                <a:cs typeface="Times New Roman" pitchFamily="18" charset="0"/>
              </a:rPr>
              <a:t>      </a:t>
            </a:r>
            <a:r>
              <a:rPr lang="en-US" sz="2000" b="1" dirty="0" smtClean="0">
                <a:cs typeface="Times New Roman" pitchFamily="18" charset="0"/>
              </a:rPr>
              <a:t>Feedback </a:t>
            </a:r>
            <a:r>
              <a:rPr lang="en-US" sz="2000" b="1" dirty="0">
                <a:cs typeface="Times New Roman" pitchFamily="18" charset="0"/>
              </a:rPr>
              <a:t>on </a:t>
            </a:r>
            <a:r>
              <a:rPr lang="en-US" sz="2000" b="1" dirty="0" smtClean="0">
                <a:cs typeface="Times New Roman" pitchFamily="18" charset="0"/>
              </a:rPr>
              <a:t>analyses </a:t>
            </a:r>
            <a:r>
              <a:rPr lang="en-US" sz="2000" b="1" dirty="0">
                <a:cs typeface="Times New Roman" pitchFamily="18" charset="0"/>
              </a:rPr>
              <a:t>(10min)</a:t>
            </a:r>
          </a:p>
          <a:p>
            <a:pPr marL="1257300" lvl="2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b="1" dirty="0">
                <a:cs typeface="Times New Roman" pitchFamily="18" charset="0"/>
              </a:rPr>
              <a:t>	Formulation of strategies (15 min) </a:t>
            </a:r>
          </a:p>
          <a:p>
            <a:pPr marL="1257300" lvl="2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ü"/>
              <a:defRPr/>
            </a:pPr>
            <a:r>
              <a:rPr lang="en-US" sz="2000" b="1" dirty="0">
                <a:cs typeface="Times New Roman" pitchFamily="18" charset="0"/>
              </a:rPr>
              <a:t>	Implementation of strategies (15 </a:t>
            </a:r>
            <a:r>
              <a:rPr lang="en-US" sz="2000" b="1" dirty="0" smtClean="0">
                <a:cs typeface="Times New Roman" pitchFamily="18" charset="0"/>
              </a:rPr>
              <a:t>min)</a:t>
            </a:r>
          </a:p>
          <a:p>
            <a:pPr marL="342900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 smtClean="0">
                <a:cs typeface="Times New Roman" pitchFamily="18" charset="0"/>
              </a:rPr>
              <a:t>   15 minutes for the effective answering of questions  </a:t>
            </a:r>
          </a:p>
          <a:p>
            <a:pPr>
              <a:spcBef>
                <a:spcPct val="20000"/>
              </a:spcBef>
              <a:buClr>
                <a:srgbClr val="7030A0"/>
              </a:buClr>
              <a:defRPr/>
            </a:pPr>
            <a:r>
              <a:rPr lang="en-US" sz="2400" b="1" dirty="0">
                <a:cs typeface="Times New Roman" pitchFamily="18" charset="0"/>
              </a:rPr>
              <a:t> </a:t>
            </a:r>
            <a:r>
              <a:rPr lang="en-US" sz="2400" b="1" dirty="0" smtClean="0">
                <a:cs typeface="Times New Roman" pitchFamily="18" charset="0"/>
              </a:rPr>
              <a:t>       </a:t>
            </a:r>
            <a:r>
              <a:rPr lang="en-US" sz="2400" b="1" dirty="0" smtClean="0">
                <a:cs typeface="Times New Roman" pitchFamily="18" charset="0"/>
              </a:rPr>
              <a:t>from the panel</a:t>
            </a: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endParaRPr lang="en-US" sz="2000" b="1" dirty="0"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979712" y="116632"/>
            <a:ext cx="5616624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>
                <a:cs typeface="Times New Roman" pitchFamily="18" charset="0"/>
              </a:rPr>
              <a:t>CONCLUDING COMMENTS ON </a:t>
            </a:r>
          </a:p>
          <a:p>
            <a:pPr algn="ctr" eaLnBrk="0" hangingPunct="0"/>
            <a:r>
              <a:rPr lang="en-US" sz="2800" b="1" dirty="0">
                <a:cs typeface="Times New Roman" pitchFamily="18" charset="0"/>
              </a:rPr>
              <a:t>THE COMPANY PROJECT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3070816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74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741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74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467544" y="1340768"/>
            <a:ext cx="8352606" cy="4752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lang="en-US" sz="2400" b="1" u="sng" dirty="0">
                <a:cs typeface="Times New Roman" pitchFamily="18" charset="0"/>
              </a:rPr>
              <a:t>THE PRESENTATION TO FELLOW STUDENTS</a:t>
            </a:r>
          </a:p>
          <a:p>
            <a:pPr>
              <a:spcBef>
                <a:spcPct val="20000"/>
              </a:spcBef>
              <a:defRPr/>
            </a:pPr>
            <a:r>
              <a:rPr lang="en-US" sz="2000" b="1" dirty="0">
                <a:cs typeface="Times New Roman" pitchFamily="18" charset="0"/>
              </a:rPr>
              <a:t>	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Font typeface="Wingdings 2" pitchFamily="18" charset="2"/>
              <a:buChar char=""/>
              <a:defRPr/>
            </a:pPr>
            <a:r>
              <a:rPr lang="en-US" sz="2400" b="1" dirty="0">
                <a:cs typeface="Times New Roman" pitchFamily="18" charset="0"/>
              </a:rPr>
              <a:t>25 minutes for the Company Project as a whole</a:t>
            </a:r>
          </a:p>
          <a:p>
            <a:pPr marL="1450975" lvl="2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	</a:t>
            </a:r>
            <a:r>
              <a:rPr lang="en-US" sz="2000" b="1" dirty="0">
                <a:cs typeface="Times New Roman" pitchFamily="18" charset="0"/>
              </a:rPr>
              <a:t>Feedback on </a:t>
            </a:r>
            <a:r>
              <a:rPr lang="en-US" sz="2000" b="1" dirty="0" smtClean="0">
                <a:cs typeface="Times New Roman" pitchFamily="18" charset="0"/>
              </a:rPr>
              <a:t>analyses </a:t>
            </a:r>
            <a:r>
              <a:rPr lang="en-US" sz="2000" b="1" dirty="0">
                <a:cs typeface="Times New Roman" pitchFamily="18" charset="0"/>
              </a:rPr>
              <a:t>(±5 min)</a:t>
            </a:r>
          </a:p>
          <a:p>
            <a:pPr marL="1450975" lvl="2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cs typeface="Times New Roman" pitchFamily="18" charset="0"/>
              </a:rPr>
              <a:t>	Formulation of strategies (±10 min) </a:t>
            </a:r>
          </a:p>
          <a:p>
            <a:pPr marL="1450975" lvl="2" indent="-536575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000" b="1" dirty="0">
                <a:cs typeface="Times New Roman" pitchFamily="18" charset="0"/>
              </a:rPr>
              <a:t>	Implementation of strategies (±10 min)</a:t>
            </a:r>
          </a:p>
          <a:p>
            <a:pPr lvl="2">
              <a:spcBef>
                <a:spcPct val="20000"/>
              </a:spcBef>
              <a:buClr>
                <a:srgbClr val="009900"/>
              </a:buClr>
              <a:defRPr/>
            </a:pPr>
            <a:endParaRPr lang="en-US" sz="20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Font typeface="Wingdings 2" pitchFamily="18" charset="2"/>
              <a:buChar char=""/>
              <a:defRPr/>
            </a:pPr>
            <a:r>
              <a:rPr lang="en-US" sz="2400" b="1" dirty="0">
                <a:cs typeface="Times New Roman" pitchFamily="18" charset="0"/>
              </a:rPr>
              <a:t>5 minutes for the effective answering of questions from the peer group</a:t>
            </a: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endParaRPr lang="en-US" sz="2000" b="1" dirty="0"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1979712" y="116632"/>
            <a:ext cx="5616624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/>
            <a:r>
              <a:rPr lang="en-US" sz="2800" b="1" dirty="0">
                <a:cs typeface="Times New Roman" pitchFamily="18" charset="0"/>
              </a:rPr>
              <a:t>CONCLUDING COMMENTS ON </a:t>
            </a:r>
          </a:p>
          <a:p>
            <a:pPr algn="ctr" eaLnBrk="0" hangingPunct="0"/>
            <a:r>
              <a:rPr lang="en-US" sz="2800" b="1" dirty="0">
                <a:cs typeface="Times New Roman" pitchFamily="18" charset="0"/>
              </a:rPr>
              <a:t>THE COMPANY PROJECT</a:t>
            </a:r>
            <a:endParaRPr lang="en-ZA" sz="2800" b="1" dirty="0"/>
          </a:p>
        </p:txBody>
      </p:sp>
    </p:spTree>
    <p:extLst>
      <p:ext uri="{BB962C8B-B14F-4D97-AF65-F5344CB8AC3E}">
        <p14:creationId xmlns:p14="http://schemas.microsoft.com/office/powerpoint/2010/main" val="3420415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4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74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74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74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466725" y="703428"/>
            <a:ext cx="8066088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Careful planning of the presentation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Add value to the written (± 90 page) document …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	do not just </a:t>
            </a:r>
            <a:r>
              <a:rPr lang="en-US" sz="2400" b="1" dirty="0" err="1">
                <a:cs typeface="Times New Roman" pitchFamily="18" charset="0"/>
              </a:rPr>
              <a:t>summarise</a:t>
            </a:r>
            <a:r>
              <a:rPr lang="en-US" sz="2400" b="1" dirty="0">
                <a:cs typeface="Times New Roman" pitchFamily="18" charset="0"/>
              </a:rPr>
              <a:t> the document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Concentrate on the future: 2019, 2020, 2021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Concentrate on the student group’s recommendations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Use available and value-adding presentation technology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Choose the speaker(s) carefully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Practice the presentation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Stick to the time limits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981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4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4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4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84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4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84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84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843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843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466352" y="764704"/>
            <a:ext cx="8066088" cy="54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009900"/>
              </a:buClr>
            </a:pPr>
            <a:r>
              <a:rPr lang="en-US" sz="2400" b="1" u="sng" dirty="0">
                <a:cs typeface="Times New Roman" pitchFamily="18" charset="0"/>
              </a:rPr>
              <a:t>GENERAL TIPS</a:t>
            </a:r>
          </a:p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Wingdings 2" pitchFamily="18" charset="2"/>
              <a:buChar char=""/>
            </a:pPr>
            <a:r>
              <a:rPr lang="en-US" sz="2400" b="1" dirty="0">
                <a:cs typeface="Times New Roman" pitchFamily="18" charset="0"/>
              </a:rPr>
              <a:t>Make sure your syndicate group is of a viable size – if not, discuss this with prof Ronnie/Wilma</a:t>
            </a:r>
          </a:p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Wingdings 2" pitchFamily="18" charset="2"/>
              <a:buChar char=""/>
            </a:pPr>
            <a:r>
              <a:rPr lang="en-US" sz="2400" b="1" dirty="0">
                <a:cs typeface="Times New Roman" pitchFamily="18" charset="0"/>
              </a:rPr>
              <a:t>Choose your company /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> / division very carefully</a:t>
            </a:r>
          </a:p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Wingdings 2" pitchFamily="18" charset="2"/>
              <a:buChar char=""/>
            </a:pPr>
            <a:r>
              <a:rPr lang="en-US" sz="2400" b="1" dirty="0">
                <a:cs typeface="Times New Roman" pitchFamily="18" charset="0"/>
              </a:rPr>
              <a:t>Make sure that most business / managerial functions are included</a:t>
            </a:r>
          </a:p>
          <a:p>
            <a:pPr marL="536575" indent="-536575">
              <a:spcBef>
                <a:spcPts val="2400"/>
              </a:spcBef>
              <a:spcAft>
                <a:spcPts val="0"/>
              </a:spcAft>
              <a:buClr>
                <a:srgbClr val="7030A0"/>
              </a:buClr>
              <a:buSzPct val="100000"/>
              <a:buFont typeface="Wingdings 2" pitchFamily="18" charset="2"/>
              <a:buChar char=""/>
            </a:pPr>
            <a:r>
              <a:rPr lang="en-US" sz="2400" b="1" dirty="0">
                <a:cs typeface="Times New Roman" pitchFamily="18" charset="0"/>
              </a:rPr>
              <a:t>Meet with key decision makers in chosen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> and ensure that cooperation will be there and that information will be supplied …. Confidentiality</a:t>
            </a:r>
          </a:p>
          <a:p>
            <a:pPr marL="536575" indent="-536575">
              <a:spcBef>
                <a:spcPts val="2400"/>
              </a:spcBef>
              <a:buClr>
                <a:srgbClr val="009900"/>
              </a:buClr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4746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4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4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4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4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467544" y="764704"/>
            <a:ext cx="7922072" cy="53285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Every group member must be 100% </a:t>
            </a:r>
            <a:r>
              <a:rPr lang="en-US" sz="2400" b="1" dirty="0" err="1">
                <a:cs typeface="Times New Roman" pitchFamily="18" charset="0"/>
              </a:rPr>
              <a:t>utilised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His/her  </a:t>
            </a:r>
            <a:r>
              <a:rPr lang="en-US" sz="2400" b="1" dirty="0">
                <a:cs typeface="Times New Roman" pitchFamily="18" charset="0"/>
              </a:rPr>
              <a:t>competencies must be </a:t>
            </a:r>
            <a:r>
              <a:rPr lang="en-US" sz="2400" b="1" dirty="0" err="1">
                <a:cs typeface="Times New Roman" pitchFamily="18" charset="0"/>
              </a:rPr>
              <a:t>optimised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Plus/minus </a:t>
            </a:r>
            <a:r>
              <a:rPr lang="en-US" sz="2400" b="1" dirty="0">
                <a:cs typeface="Times New Roman" pitchFamily="18" charset="0"/>
              </a:rPr>
              <a:t>equal work loads must be ensured … do not allow passengers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Planning </a:t>
            </a:r>
            <a:r>
              <a:rPr lang="en-US" sz="2400" b="1" dirty="0">
                <a:cs typeface="Times New Roman" pitchFamily="18" charset="0"/>
              </a:rPr>
              <a:t>the project and the work load and period rebalancing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Appointment of syndicate group leader (liaison)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Careful time planning with sense of urgency …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Start </a:t>
            </a:r>
            <a:r>
              <a:rPr lang="en-US" sz="2400" b="1" dirty="0">
                <a:cs typeface="Times New Roman" pitchFamily="18" charset="0"/>
              </a:rPr>
              <a:t>working </a:t>
            </a:r>
            <a:r>
              <a:rPr lang="en-US" sz="2400" b="1" u="sng" dirty="0">
                <a:cs typeface="Times New Roman" pitchFamily="18" charset="0"/>
              </a:rPr>
              <a:t>NOW</a:t>
            </a:r>
            <a:r>
              <a:rPr lang="en-US" sz="2400" b="1" dirty="0">
                <a:cs typeface="Times New Roman" pitchFamily="18" charset="0"/>
              </a:rPr>
              <a:t> or else catastrophe looms”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495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4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4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4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48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48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048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466725" y="713039"/>
            <a:ext cx="8066088" cy="496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Marks awarded for company project the same as for  the module: 16 credits each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Remember that a few senior management representatives of chosen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> will attend the presentation … image of syndicate group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Document in all cases must be in English</a:t>
            </a:r>
          </a:p>
          <a:p>
            <a:pPr marL="536575" indent="-536575">
              <a:spcBef>
                <a:spcPct val="20000"/>
              </a:spcBef>
              <a:spcAft>
                <a:spcPts val="1200"/>
              </a:spcAft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 smtClean="0">
                <a:cs typeface="Times New Roman" pitchFamily="18" charset="0"/>
              </a:rPr>
              <a:t>The </a:t>
            </a:r>
            <a:r>
              <a:rPr lang="en-US" sz="2400" b="1" dirty="0">
                <a:cs typeface="Times New Roman" pitchFamily="18" charset="0"/>
              </a:rPr>
              <a:t>presentation can be in English or Afrikaans according the group’s preference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551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5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15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19475" y="2879725"/>
            <a:ext cx="2232025" cy="584200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pPr eaLnBrk="1" hangingPunct="1">
              <a:defRPr/>
            </a:pPr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Thank you</a:t>
            </a:r>
            <a:endParaRPr lang="en-ZA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467866" y="719940"/>
            <a:ext cx="842461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2400" b="1" dirty="0"/>
              <a:t>Session 1 : 14:00 – </a:t>
            </a:r>
            <a:r>
              <a:rPr lang="en-US" sz="2400" b="1" dirty="0" smtClean="0"/>
              <a:t>17:00</a:t>
            </a:r>
            <a:endParaRPr lang="en-US" sz="2400" b="1" dirty="0"/>
          </a:p>
          <a:p>
            <a:pPr>
              <a:defRPr/>
            </a:pPr>
            <a:r>
              <a:rPr lang="en-US" sz="2400" b="1" dirty="0"/>
              <a:t>						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Introduction</a:t>
            </a:r>
          </a:p>
          <a:p>
            <a:pPr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defRPr/>
            </a:pPr>
            <a:endParaRPr lang="en-US" sz="2400" b="1" dirty="0" smtClean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Business Model Intro</a:t>
            </a: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err="1">
                <a:cs typeface="Times New Roman" pitchFamily="18" charset="0"/>
              </a:rPr>
              <a:t>Osterwalder’s</a:t>
            </a:r>
            <a:r>
              <a:rPr lang="en-US" sz="2400" b="1" dirty="0">
                <a:cs typeface="Times New Roman" pitchFamily="18" charset="0"/>
              </a:rPr>
              <a:t> Business Model</a:t>
            </a: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Practical Applications of Business </a:t>
            </a:r>
            <a:r>
              <a:rPr lang="en-US" sz="2400" b="1" dirty="0" smtClean="0">
                <a:cs typeface="Times New Roman" pitchFamily="18" charset="0"/>
              </a:rPr>
              <a:t>Models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The Power of Persuasion  </a:t>
            </a:r>
            <a:r>
              <a:rPr lang="en-US" sz="2400" b="1" dirty="0">
                <a:cs typeface="Times New Roman" pitchFamily="18" charset="0"/>
              </a:rPr>
              <a:t>– </a:t>
            </a:r>
            <a:r>
              <a:rPr lang="en-US" sz="2400" b="1" dirty="0" err="1" smtClean="0">
                <a:cs typeface="Times New Roman" pitchFamily="18" charset="0"/>
              </a:rPr>
              <a:t>Ms</a:t>
            </a:r>
            <a:r>
              <a:rPr lang="en-US" sz="2400" b="1" dirty="0" smtClean="0">
                <a:cs typeface="Times New Roman" pitchFamily="18" charset="0"/>
              </a:rPr>
              <a:t> Yoke van Dam</a:t>
            </a: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313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9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467866" y="719940"/>
            <a:ext cx="842461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2400" b="1" dirty="0"/>
              <a:t>Session 2 : </a:t>
            </a:r>
            <a:r>
              <a:rPr lang="en-US" sz="2400" b="1" dirty="0" smtClean="0"/>
              <a:t>18:00 </a:t>
            </a:r>
            <a:r>
              <a:rPr lang="en-US" sz="2400" b="1" dirty="0"/>
              <a:t>– </a:t>
            </a:r>
            <a:r>
              <a:rPr lang="en-US" sz="2400" b="1" dirty="0" smtClean="0"/>
              <a:t>22</a:t>
            </a:r>
            <a:r>
              <a:rPr lang="en-US" sz="2400" b="1" dirty="0" smtClean="0"/>
              <a:t>:00 </a:t>
            </a:r>
            <a:endParaRPr lang="en-US" sz="2400" b="1" dirty="0"/>
          </a:p>
          <a:p>
            <a:pPr>
              <a:defRPr/>
            </a:pPr>
            <a:r>
              <a:rPr lang="en-US" sz="2400" b="1" dirty="0"/>
              <a:t>						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 smtClean="0">
                <a:cs typeface="Times New Roman" pitchFamily="18" charset="0"/>
              </a:rPr>
              <a:t>The alternative Board – Paul Malherbe</a:t>
            </a:r>
          </a:p>
          <a:p>
            <a:pPr marL="342900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 smtClean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Case Study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 smtClean="0">
                <a:cs typeface="Times New Roman" pitchFamily="18" charset="0"/>
              </a:rPr>
              <a:t>How </a:t>
            </a:r>
            <a:r>
              <a:rPr lang="en-US" sz="2400" b="1" dirty="0">
                <a:cs typeface="Times New Roman" pitchFamily="18" charset="0"/>
              </a:rPr>
              <a:t>to write a case </a:t>
            </a:r>
            <a:r>
              <a:rPr lang="en-US" sz="2400" b="1" dirty="0" smtClean="0">
                <a:cs typeface="Times New Roman" pitchFamily="18" charset="0"/>
              </a:rPr>
              <a:t>study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 smtClean="0">
                <a:cs typeface="Times New Roman" pitchFamily="18" charset="0"/>
              </a:rPr>
              <a:t>Writing </a:t>
            </a:r>
            <a:r>
              <a:rPr lang="en-US" sz="2400" b="1" dirty="0">
                <a:cs typeface="Times New Roman" pitchFamily="18" charset="0"/>
              </a:rPr>
              <a:t>a case </a:t>
            </a:r>
            <a:r>
              <a:rPr lang="en-US" sz="2400" b="1" dirty="0" smtClean="0">
                <a:cs typeface="Times New Roman" pitchFamily="18" charset="0"/>
              </a:rPr>
              <a:t>study</a:t>
            </a:r>
          </a:p>
          <a:p>
            <a:pPr marL="800100" lvl="1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100000"/>
              <a:buFont typeface="Wingdings" panose="05000000000000000000" pitchFamily="2" charset="2"/>
              <a:buChar char="Ø"/>
              <a:defRPr/>
            </a:pPr>
            <a:r>
              <a:rPr lang="en-US" sz="2400" b="1" dirty="0" smtClean="0">
                <a:cs typeface="Times New Roman" pitchFamily="18" charset="0"/>
              </a:rPr>
              <a:t>Practical</a:t>
            </a:r>
          </a:p>
          <a:p>
            <a:pPr lvl="1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100000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342900" indent="-342900">
              <a:spcBef>
                <a:spcPct val="20000"/>
              </a:spcBef>
              <a:buClr>
                <a:schemeClr val="accent2">
                  <a:lumMod val="60000"/>
                  <a:lumOff val="40000"/>
                </a:schemeClr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 smtClean="0">
              <a:cs typeface="Times New Roman" pitchFamily="18" charset="0"/>
            </a:endParaRPr>
          </a:p>
          <a:p>
            <a:pPr>
              <a:spcBef>
                <a:spcPct val="20000"/>
              </a:spcBef>
              <a:buClr>
                <a:srgbClr val="009900"/>
              </a:buClr>
              <a:defRPr/>
            </a:pPr>
            <a:endParaRPr lang="en-US" sz="2400" b="1" dirty="0" smtClean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4957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4" name="Rectangle 22"/>
          <p:cNvSpPr>
            <a:spLocks noChangeArrowheads="1"/>
          </p:cNvSpPr>
          <p:nvPr/>
        </p:nvSpPr>
        <p:spPr bwMode="auto">
          <a:xfrm>
            <a:off x="467866" y="719940"/>
            <a:ext cx="8424614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n-US" sz="2400" b="1" dirty="0"/>
              <a:t>BACKGROUND</a:t>
            </a:r>
          </a:p>
          <a:p>
            <a:pPr>
              <a:defRPr/>
            </a:pPr>
            <a:r>
              <a:rPr lang="en-US" sz="2400" b="1" dirty="0"/>
              <a:t> </a:t>
            </a:r>
          </a:p>
          <a:p>
            <a:pPr>
              <a:defRPr/>
            </a:pPr>
            <a:r>
              <a:rPr lang="en-US" sz="2400" b="1" dirty="0"/>
              <a:t>A Culture of Strategic thinking</a:t>
            </a:r>
          </a:p>
          <a:p>
            <a:pPr>
              <a:defRPr/>
            </a:pPr>
            <a:r>
              <a:rPr lang="en-US" sz="2400" b="1" dirty="0"/>
              <a:t>						</a:t>
            </a: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Continuing increase in general, global levels of change, uncertainty and turbulence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An operating environment in which the past is not a reliable guide to the future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Continuing high levels of competition; effects of </a:t>
            </a:r>
            <a:r>
              <a:rPr lang="en-US" sz="2400" b="1" dirty="0" err="1">
                <a:cs typeface="Times New Roman" pitchFamily="18" charset="0"/>
              </a:rPr>
              <a:t>globalisation</a:t>
            </a:r>
            <a:r>
              <a:rPr lang="en-US" sz="2400" b="1" dirty="0">
                <a:cs typeface="Times New Roman" pitchFamily="18" charset="0"/>
              </a:rPr>
              <a:t> … leads to hyper-competition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defRPr/>
            </a:pP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540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0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0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0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67544" y="765593"/>
            <a:ext cx="8280920" cy="5184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This requires the cultivation and maintenance of a strategic thinking culture in all </a:t>
            </a:r>
            <a:r>
              <a:rPr lang="en-US" sz="2400" b="1" dirty="0" err="1">
                <a:cs typeface="Times New Roman" pitchFamily="18" charset="0"/>
              </a:rPr>
              <a:t>organisations</a:t>
            </a:r>
            <a:r>
              <a:rPr lang="en-US" sz="2400" b="1" dirty="0">
                <a:cs typeface="Times New Roman" pitchFamily="18" charset="0"/>
              </a:rPr>
              <a:t>.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endParaRPr lang="en-US" sz="1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Strategic thinking activities are guided overall by continuing efforts to gain and sustain competitive advantage for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> in it is industry</a:t>
            </a:r>
            <a:br>
              <a:rPr lang="en-US" sz="2400" b="1" dirty="0">
                <a:cs typeface="Times New Roman" pitchFamily="18" charset="0"/>
              </a:rPr>
            </a:br>
            <a:endParaRPr lang="en-US" sz="1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An overall focus is on creating sensitivity to strategic thinking issues, rather than on just providing the answers to such issues … the issues change … so do the answers</a:t>
            </a: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endParaRPr lang="en-US" sz="1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</a:pPr>
            <a:r>
              <a:rPr lang="en-US" sz="2400" b="1" dirty="0">
                <a:cs typeface="Times New Roman" pitchFamily="18" charset="0"/>
              </a:rPr>
              <a:t>Strategic planning efforts should be supported by an ongoing strategic culture in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582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09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09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09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ChangeArrowheads="1"/>
          </p:cNvSpPr>
          <p:nvPr/>
        </p:nvSpPr>
        <p:spPr bwMode="auto">
          <a:xfrm>
            <a:off x="467544" y="758443"/>
            <a:ext cx="8229600" cy="4249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This strategic thinking culture should be supported by and integrated with a dynamic learning climate in the </a:t>
            </a:r>
            <a:r>
              <a:rPr lang="en-US" sz="2400" b="1" dirty="0" err="1">
                <a:cs typeface="Times New Roman" pitchFamily="18" charset="0"/>
              </a:rPr>
              <a:t>organisation</a:t>
            </a: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Achieving strategic success in the 21</a:t>
            </a:r>
            <a:r>
              <a:rPr lang="en-US" sz="2400" b="1" baseline="30000" dirty="0">
                <a:cs typeface="Times New Roman" pitchFamily="18" charset="0"/>
              </a:rPr>
              <a:t>st</a:t>
            </a:r>
            <a:r>
              <a:rPr lang="en-US" sz="2400" b="1" dirty="0">
                <a:cs typeface="Times New Roman" pitchFamily="18" charset="0"/>
              </a:rPr>
              <a:t> century requires peak performance</a:t>
            </a:r>
          </a:p>
          <a:p>
            <a:pPr marL="536575" indent="-536575">
              <a:spcBef>
                <a:spcPct val="20000"/>
              </a:spcBef>
              <a:buClr>
                <a:srgbClr val="009900"/>
              </a:buClr>
              <a:defRPr/>
            </a:pPr>
            <a:endParaRPr lang="en-US" sz="2400" b="1" dirty="0">
              <a:cs typeface="Times New Roman" pitchFamily="18" charset="0"/>
            </a:endParaRP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Existing business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business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Maintenance of an optimal balance</a:t>
            </a:r>
          </a:p>
          <a:p>
            <a:pPr marL="342900" indent="-342900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/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4878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53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3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53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467544" y="754886"/>
            <a:ext cx="8280920" cy="446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Achieving peak performance in existing </a:t>
            </a:r>
            <a:r>
              <a:rPr lang="en-US" sz="2400" b="1" dirty="0" err="1">
                <a:cs typeface="Times New Roman" pitchFamily="18" charset="0"/>
              </a:rPr>
              <a:t>business:Operational</a:t>
            </a:r>
            <a:r>
              <a:rPr lang="en-US" sz="2400" b="1" dirty="0">
                <a:cs typeface="Times New Roman" pitchFamily="18" charset="0"/>
              </a:rPr>
              <a:t> efficiency … doing more with less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  <a:p>
            <a:pPr marL="536575" indent="-536575">
              <a:spcBef>
                <a:spcPct val="20000"/>
              </a:spcBef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cs typeface="Times New Roman" pitchFamily="18" charset="0"/>
              </a:rPr>
              <a:t>Achieving peak performance in new business: Strategic effectiveness</a:t>
            </a:r>
          </a:p>
          <a:p>
            <a:pPr marL="342900" indent="-342900">
              <a:spcBef>
                <a:spcPct val="20000"/>
              </a:spcBef>
              <a:defRPr/>
            </a:pPr>
            <a:endParaRPr lang="en-US" sz="2400" b="1" dirty="0">
              <a:cs typeface="Times New Roman" pitchFamily="18" charset="0"/>
            </a:endParaRP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products / services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markets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processes</a:t>
            </a:r>
          </a:p>
          <a:p>
            <a:pPr marL="1071563" indent="-534988">
              <a:spcBef>
                <a:spcPct val="20000"/>
              </a:spcBef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cs typeface="Times New Roman" pitchFamily="18" charset="0"/>
              </a:rPr>
              <a:t>New approaches</a:t>
            </a:r>
            <a:br>
              <a:rPr lang="en-US" sz="2400" b="1" dirty="0">
                <a:cs typeface="Times New Roman" pitchFamily="18" charset="0"/>
              </a:rPr>
            </a:br>
            <a:endParaRPr lang="en-US" sz="2400" b="1" dirty="0"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2028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38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38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38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638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38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38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F6C6963-62C4-450A-950D-FB585BBF96CD}"/>
              </a:ext>
            </a:extLst>
          </p:cNvPr>
          <p:cNvSpPr>
            <a:spLocks noGrp="1"/>
          </p:cNvSpPr>
          <p:nvPr>
            <p:ph/>
          </p:nvPr>
        </p:nvSpPr>
        <p:spPr>
          <a:xfrm>
            <a:off x="457200" y="764704"/>
            <a:ext cx="8229600" cy="5361459"/>
          </a:xfrm>
        </p:spPr>
        <p:txBody>
          <a:bodyPr/>
          <a:lstStyle/>
          <a:p>
            <a:pPr>
              <a:buClr>
                <a:srgbClr val="7030A0"/>
              </a:buClr>
              <a:buSzPct val="200000"/>
              <a:buFont typeface="Arial" panose="020B0604020202020204" pitchFamily="34" charset="0"/>
              <a:buChar char="•"/>
              <a:defRPr/>
            </a:pPr>
            <a:r>
              <a:rPr lang="en-US" sz="2400" b="1" dirty="0">
                <a:latin typeface="+mj-lt"/>
                <a:cs typeface="Times New Roman" pitchFamily="18" charset="0"/>
              </a:rPr>
              <a:t>This project should contribute a profile of the chosen </a:t>
            </a:r>
            <a:r>
              <a:rPr lang="en-US" sz="2400" b="1" dirty="0" err="1">
                <a:latin typeface="+mj-lt"/>
                <a:cs typeface="Times New Roman" pitchFamily="18" charset="0"/>
              </a:rPr>
              <a:t>organisation</a:t>
            </a:r>
            <a:r>
              <a:rPr lang="en-US" sz="2400" b="1" dirty="0">
                <a:latin typeface="+mj-lt"/>
                <a:cs typeface="Times New Roman" pitchFamily="18" charset="0"/>
              </a:rPr>
              <a:t> and its positioning within its industry</a:t>
            </a:r>
          </a:p>
          <a:p>
            <a:pPr>
              <a:defRPr/>
            </a:pPr>
            <a:endParaRPr lang="en-US" sz="2400" b="1" dirty="0">
              <a:latin typeface="+mj-lt"/>
              <a:cs typeface="Times New Roman" pitchFamily="18" charset="0"/>
            </a:endParaRPr>
          </a:p>
          <a:p>
            <a:pPr marL="1071563" indent="-534988"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latin typeface="+mj-lt"/>
                <a:cs typeface="Times New Roman" pitchFamily="18" charset="0"/>
              </a:rPr>
              <a:t>The industry</a:t>
            </a:r>
          </a:p>
          <a:p>
            <a:pPr marL="1071563" indent="-534988"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latin typeface="+mj-lt"/>
                <a:cs typeface="Times New Roman" pitchFamily="18" charset="0"/>
              </a:rPr>
              <a:t>The market(s)</a:t>
            </a:r>
          </a:p>
          <a:p>
            <a:pPr marL="1071563" indent="-534988">
              <a:buClr>
                <a:srgbClr val="7030A0"/>
              </a:buClr>
              <a:buFont typeface="Wingdings" panose="05000000000000000000" pitchFamily="2" charset="2"/>
              <a:buChar char="Ø"/>
              <a:defRPr/>
            </a:pPr>
            <a:r>
              <a:rPr lang="en-US" sz="2400" b="1" dirty="0">
                <a:latin typeface="+mj-lt"/>
                <a:cs typeface="Times New Roman" pitchFamily="18" charset="0"/>
              </a:rPr>
              <a:t>The (major) competitors</a:t>
            </a:r>
          </a:p>
          <a:p>
            <a:pPr>
              <a:buClr>
                <a:srgbClr val="7030A0"/>
              </a:buClr>
              <a:buFont typeface="Wingdings" panose="05000000000000000000" pitchFamily="2" charset="2"/>
              <a:buChar char="Ø"/>
            </a:pP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99192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NWU_S_of_Business_and_Governance_01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 Unicode M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institutional02_e.potx [Read-Only]" id="{8C6FCA51-5C9C-420B-A0E8-4C01E2BC1B93}" vid="{47032864-B721-4F8D-A93B-4F6FDD1DE4AC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NWU_S_of_Business_and_Governance_01</Template>
  <TotalTime>405</TotalTime>
  <Words>822</Words>
  <Application>Microsoft Office PowerPoint</Application>
  <PresentationFormat>On-screen Show (4:3)</PresentationFormat>
  <Paragraphs>217</Paragraphs>
  <Slides>26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Arial Unicode MS</vt:lpstr>
      <vt:lpstr>Times New Roman</vt:lpstr>
      <vt:lpstr>Trebuchet MS</vt:lpstr>
      <vt:lpstr>Wingdings</vt:lpstr>
      <vt:lpstr>Wingdings 2</vt:lpstr>
      <vt:lpstr>NWU_S_of_Business_and_Governance_01</vt:lpstr>
      <vt:lpstr>STRATEGIC THINKING The Company Project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North-West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TITLE COMES HERE Day Month Year</dc:title>
  <dc:creator>Mara Boneschans</dc:creator>
  <cp:lastModifiedBy>10059377</cp:lastModifiedBy>
  <cp:revision>48</cp:revision>
  <dcterms:created xsi:type="dcterms:W3CDTF">2016-01-21T09:54:00Z</dcterms:created>
  <dcterms:modified xsi:type="dcterms:W3CDTF">2020-01-27T13:27:46Z</dcterms:modified>
</cp:coreProperties>
</file>