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 id="2147483655" r:id="rId2"/>
  </p:sldMasterIdLst>
  <p:notesMasterIdLst>
    <p:notesMasterId r:id="rId47"/>
  </p:notesMasterIdLst>
  <p:handoutMasterIdLst>
    <p:handoutMasterId r:id="rId48"/>
  </p:handoutMasterIdLst>
  <p:sldIdLst>
    <p:sldId id="264" r:id="rId3"/>
    <p:sldId id="269" r:id="rId4"/>
    <p:sldId id="270" r:id="rId5"/>
    <p:sldId id="271" r:id="rId6"/>
    <p:sldId id="272" r:id="rId7"/>
    <p:sldId id="273" r:id="rId8"/>
    <p:sldId id="298" r:id="rId9"/>
    <p:sldId id="297" r:id="rId10"/>
    <p:sldId id="299" r:id="rId11"/>
    <p:sldId id="300" r:id="rId12"/>
    <p:sldId id="301" r:id="rId13"/>
    <p:sldId id="302" r:id="rId14"/>
    <p:sldId id="303" r:id="rId15"/>
    <p:sldId id="304" r:id="rId16"/>
    <p:sldId id="305" r:id="rId17"/>
    <p:sldId id="306" r:id="rId18"/>
    <p:sldId id="315" r:id="rId19"/>
    <p:sldId id="307" r:id="rId20"/>
    <p:sldId id="308" r:id="rId21"/>
    <p:sldId id="309" r:id="rId22"/>
    <p:sldId id="310" r:id="rId23"/>
    <p:sldId id="311" r:id="rId24"/>
    <p:sldId id="316" r:id="rId25"/>
    <p:sldId id="296" r:id="rId26"/>
    <p:sldId id="276" r:id="rId27"/>
    <p:sldId id="277" r:id="rId28"/>
    <p:sldId id="278" r:id="rId29"/>
    <p:sldId id="279" r:id="rId30"/>
    <p:sldId id="281" r:id="rId31"/>
    <p:sldId id="282" r:id="rId32"/>
    <p:sldId id="283" r:id="rId33"/>
    <p:sldId id="284" r:id="rId34"/>
    <p:sldId id="285" r:id="rId35"/>
    <p:sldId id="286" r:id="rId36"/>
    <p:sldId id="287" r:id="rId37"/>
    <p:sldId id="288" r:id="rId38"/>
    <p:sldId id="289" r:id="rId39"/>
    <p:sldId id="313" r:id="rId40"/>
    <p:sldId id="290" r:id="rId41"/>
    <p:sldId id="292" r:id="rId42"/>
    <p:sldId id="293" r:id="rId43"/>
    <p:sldId id="314" r:id="rId44"/>
    <p:sldId id="312" r:id="rId45"/>
    <p:sldId id="265" r:id="rId4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99"/>
    <a:srgbClr val="4C19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5" d="100"/>
          <a:sy n="105" d="100"/>
        </p:scale>
        <p:origin x="171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A75EA7-406C-4085-BABD-98B432E87FB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8E44771C-6093-4E67-AFFB-DE40267D0433}">
      <dgm:prSet/>
      <dgm:spPr/>
      <dgm:t>
        <a:bodyPr/>
        <a:lstStyle/>
        <a:p>
          <a:pPr rtl="0"/>
          <a:r>
            <a:rPr lang="en-US" b="1" dirty="0"/>
            <a:t>Competitor’s strengths and weaknesses</a:t>
          </a:r>
          <a:endParaRPr lang="en-US" dirty="0"/>
        </a:p>
      </dgm:t>
    </dgm:pt>
    <dgm:pt modelId="{D7B62EA1-8165-45EF-BE5D-D523C359698D}" type="parTrans" cxnId="{67F460A4-12D7-4FA1-A87F-74E19276D317}">
      <dgm:prSet/>
      <dgm:spPr/>
      <dgm:t>
        <a:bodyPr/>
        <a:lstStyle/>
        <a:p>
          <a:endParaRPr lang="en-US"/>
        </a:p>
      </dgm:t>
    </dgm:pt>
    <dgm:pt modelId="{6F257A99-BBCA-4360-BCEB-51EC413B43D7}" type="sibTrans" cxnId="{67F460A4-12D7-4FA1-A87F-74E19276D317}">
      <dgm:prSet/>
      <dgm:spPr/>
      <dgm:t>
        <a:bodyPr/>
        <a:lstStyle/>
        <a:p>
          <a:endParaRPr lang="en-US"/>
        </a:p>
      </dgm:t>
    </dgm:pt>
    <dgm:pt modelId="{BFF290D5-8FDA-409E-9B1C-61F71C7184A5}">
      <dgm:prSet/>
      <dgm:spPr/>
      <dgm:t>
        <a:bodyPr/>
        <a:lstStyle/>
        <a:p>
          <a:pPr rtl="0"/>
          <a:r>
            <a:rPr lang="en-US" b="1" dirty="0"/>
            <a:t>What </a:t>
          </a:r>
          <a:r>
            <a:rPr lang="en-US" b="1" dirty="0">
              <a:solidFill>
                <a:srgbClr val="C00000"/>
              </a:solidFill>
            </a:rPr>
            <a:t>can</a:t>
          </a:r>
          <a:r>
            <a:rPr lang="en-US" b="1" dirty="0"/>
            <a:t> our competitors do?  </a:t>
          </a:r>
        </a:p>
      </dgm:t>
    </dgm:pt>
    <dgm:pt modelId="{A58D74A5-692E-47E0-9AF4-CE07B529F3BE}" type="parTrans" cxnId="{39A3A781-B335-43CD-B32F-33068B1DA598}">
      <dgm:prSet/>
      <dgm:spPr/>
      <dgm:t>
        <a:bodyPr/>
        <a:lstStyle/>
        <a:p>
          <a:endParaRPr lang="en-US"/>
        </a:p>
      </dgm:t>
    </dgm:pt>
    <dgm:pt modelId="{94211BA3-9DAA-4D94-9F26-1EA920584D61}" type="sibTrans" cxnId="{39A3A781-B335-43CD-B32F-33068B1DA598}">
      <dgm:prSet/>
      <dgm:spPr/>
      <dgm:t>
        <a:bodyPr/>
        <a:lstStyle/>
        <a:p>
          <a:endParaRPr lang="en-US"/>
        </a:p>
      </dgm:t>
    </dgm:pt>
    <dgm:pt modelId="{E6D35295-9163-4DFA-9FF8-B43B1AE2E547}">
      <dgm:prSet/>
      <dgm:spPr/>
      <dgm:t>
        <a:bodyPr/>
        <a:lstStyle/>
        <a:p>
          <a:pPr rtl="0"/>
          <a:r>
            <a:rPr lang="en-US" b="1" dirty="0"/>
            <a:t>Benchmarking</a:t>
          </a:r>
        </a:p>
      </dgm:t>
    </dgm:pt>
    <dgm:pt modelId="{47C66CB3-AED6-415B-9501-4821889DB465}" type="parTrans" cxnId="{52298731-DB3D-41C0-AA44-2DD8C3A1208B}">
      <dgm:prSet/>
      <dgm:spPr/>
      <dgm:t>
        <a:bodyPr/>
        <a:lstStyle/>
        <a:p>
          <a:endParaRPr lang="en-US"/>
        </a:p>
      </dgm:t>
    </dgm:pt>
    <dgm:pt modelId="{FE464412-A242-47E1-9729-B77CF6B676D0}" type="sibTrans" cxnId="{52298731-DB3D-41C0-AA44-2DD8C3A1208B}">
      <dgm:prSet/>
      <dgm:spPr/>
      <dgm:t>
        <a:bodyPr/>
        <a:lstStyle/>
        <a:p>
          <a:endParaRPr lang="en-US"/>
        </a:p>
      </dgm:t>
    </dgm:pt>
    <dgm:pt modelId="{B7888716-E568-49D7-A95C-9FFAD20DDC49}">
      <dgm:prSet/>
      <dgm:spPr/>
      <dgm:t>
        <a:bodyPr/>
        <a:lstStyle/>
        <a:p>
          <a:pPr rtl="0"/>
          <a:r>
            <a:rPr lang="en-US" b="1" dirty="0"/>
            <a:t>Estimating competitor’s reactions</a:t>
          </a:r>
        </a:p>
      </dgm:t>
    </dgm:pt>
    <dgm:pt modelId="{B7F3B0D2-B43C-4CC9-BA20-E64097356131}" type="parTrans" cxnId="{BA128B45-EA8A-4091-9995-4F3BCE1016E2}">
      <dgm:prSet/>
      <dgm:spPr/>
      <dgm:t>
        <a:bodyPr/>
        <a:lstStyle/>
        <a:p>
          <a:endParaRPr lang="en-US"/>
        </a:p>
      </dgm:t>
    </dgm:pt>
    <dgm:pt modelId="{30469255-AAAD-4B14-A650-03E4071AA9B9}" type="sibTrans" cxnId="{BA128B45-EA8A-4091-9995-4F3BCE1016E2}">
      <dgm:prSet/>
      <dgm:spPr/>
      <dgm:t>
        <a:bodyPr/>
        <a:lstStyle/>
        <a:p>
          <a:endParaRPr lang="en-US"/>
        </a:p>
      </dgm:t>
    </dgm:pt>
    <dgm:pt modelId="{744BFCF1-53B8-43F9-AAFF-BA75AD8141FC}">
      <dgm:prSet/>
      <dgm:spPr/>
      <dgm:t>
        <a:bodyPr/>
        <a:lstStyle/>
        <a:p>
          <a:pPr rtl="0"/>
          <a:r>
            <a:rPr lang="en-US" b="1" dirty="0"/>
            <a:t>What </a:t>
          </a:r>
          <a:r>
            <a:rPr lang="en-US" b="1" dirty="0">
              <a:solidFill>
                <a:srgbClr val="C00000"/>
              </a:solidFill>
            </a:rPr>
            <a:t>will</a:t>
          </a:r>
          <a:r>
            <a:rPr lang="en-US" b="1" dirty="0"/>
            <a:t> our competitors do?</a:t>
          </a:r>
        </a:p>
      </dgm:t>
    </dgm:pt>
    <dgm:pt modelId="{C94E1AA7-531C-4C1E-B473-13E55223164F}" type="parTrans" cxnId="{5BDB668B-822F-457D-B79F-BD64066B240E}">
      <dgm:prSet/>
      <dgm:spPr/>
      <dgm:t>
        <a:bodyPr/>
        <a:lstStyle/>
        <a:p>
          <a:endParaRPr lang="en-US"/>
        </a:p>
      </dgm:t>
    </dgm:pt>
    <dgm:pt modelId="{0DB86CD0-7AB6-431E-AE62-E37C4336FC40}" type="sibTrans" cxnId="{5BDB668B-822F-457D-B79F-BD64066B240E}">
      <dgm:prSet/>
      <dgm:spPr/>
      <dgm:t>
        <a:bodyPr/>
        <a:lstStyle/>
        <a:p>
          <a:endParaRPr lang="en-US"/>
        </a:p>
      </dgm:t>
    </dgm:pt>
    <dgm:pt modelId="{6A4F8747-6BE3-4B4A-B26D-1998630A2271}" type="pres">
      <dgm:prSet presAssocID="{8EA75EA7-406C-4085-BABD-98B432E87FB1}" presName="Name0" presStyleCnt="0">
        <dgm:presLayoutVars>
          <dgm:dir/>
          <dgm:animLvl val="lvl"/>
          <dgm:resizeHandles val="exact"/>
        </dgm:presLayoutVars>
      </dgm:prSet>
      <dgm:spPr/>
    </dgm:pt>
    <dgm:pt modelId="{A4332BA9-C5FA-4185-A925-FCC52EF3BF17}" type="pres">
      <dgm:prSet presAssocID="{8E44771C-6093-4E67-AFFB-DE40267D0433}" presName="composite" presStyleCnt="0"/>
      <dgm:spPr/>
    </dgm:pt>
    <dgm:pt modelId="{3CED5223-2955-4DF4-9E2C-DBB2A02C5581}" type="pres">
      <dgm:prSet presAssocID="{8E44771C-6093-4E67-AFFB-DE40267D0433}" presName="parTx" presStyleLbl="alignNode1" presStyleIdx="0" presStyleCnt="2" custLinFactNeighborX="-1" custLinFactNeighborY="-26284">
        <dgm:presLayoutVars>
          <dgm:chMax val="0"/>
          <dgm:chPref val="0"/>
          <dgm:bulletEnabled val="1"/>
        </dgm:presLayoutVars>
      </dgm:prSet>
      <dgm:spPr/>
    </dgm:pt>
    <dgm:pt modelId="{7AEF77EF-3ADC-4D62-8060-E9E11E6F7E71}" type="pres">
      <dgm:prSet presAssocID="{8E44771C-6093-4E67-AFFB-DE40267D0433}" presName="desTx" presStyleLbl="alignAccFollowNode1" presStyleIdx="0" presStyleCnt="2" custScaleX="53640" custScaleY="66959" custLinFactNeighborX="-20132" custLinFactNeighborY="13488">
        <dgm:presLayoutVars>
          <dgm:bulletEnabled val="1"/>
        </dgm:presLayoutVars>
      </dgm:prSet>
      <dgm:spPr/>
    </dgm:pt>
    <dgm:pt modelId="{8CC33846-219F-497A-B419-FC9F39B1A109}" type="pres">
      <dgm:prSet presAssocID="{6F257A99-BBCA-4360-BCEB-51EC413B43D7}" presName="space" presStyleCnt="0"/>
      <dgm:spPr/>
    </dgm:pt>
    <dgm:pt modelId="{24E141A1-74EB-4163-B76E-162EDE78A839}" type="pres">
      <dgm:prSet presAssocID="{B7888716-E568-49D7-A95C-9FFAD20DDC49}" presName="composite" presStyleCnt="0"/>
      <dgm:spPr/>
    </dgm:pt>
    <dgm:pt modelId="{C56E51A0-25BF-4F8A-9C2D-ED5013ECA592}" type="pres">
      <dgm:prSet presAssocID="{B7888716-E568-49D7-A95C-9FFAD20DDC49}" presName="parTx" presStyleLbl="alignNode1" presStyleIdx="1" presStyleCnt="2" custLinFactNeighborX="1" custLinFactNeighborY="-30241">
        <dgm:presLayoutVars>
          <dgm:chMax val="0"/>
          <dgm:chPref val="0"/>
          <dgm:bulletEnabled val="1"/>
        </dgm:presLayoutVars>
      </dgm:prSet>
      <dgm:spPr/>
    </dgm:pt>
    <dgm:pt modelId="{CFFCD4AB-A6C4-4614-A25B-7A0EA0E09F1A}" type="pres">
      <dgm:prSet presAssocID="{B7888716-E568-49D7-A95C-9FFAD20DDC49}" presName="desTx" presStyleLbl="alignAccFollowNode1" presStyleIdx="1" presStyleCnt="2" custScaleX="56104" custScaleY="49594" custLinFactNeighborX="9198" custLinFactNeighborY="-1711">
        <dgm:presLayoutVars>
          <dgm:bulletEnabled val="1"/>
        </dgm:presLayoutVars>
      </dgm:prSet>
      <dgm:spPr/>
    </dgm:pt>
  </dgm:ptLst>
  <dgm:cxnLst>
    <dgm:cxn modelId="{770BEB06-BADE-437B-9602-65B2C42DF7FE}" type="presOf" srcId="{744BFCF1-53B8-43F9-AAFF-BA75AD8141FC}" destId="{CFFCD4AB-A6C4-4614-A25B-7A0EA0E09F1A}" srcOrd="0" destOrd="0" presId="urn:microsoft.com/office/officeart/2005/8/layout/hList1"/>
    <dgm:cxn modelId="{59CCFB18-0F1C-4ACF-B85F-BF191197D754}" type="presOf" srcId="{B7888716-E568-49D7-A95C-9FFAD20DDC49}" destId="{C56E51A0-25BF-4F8A-9C2D-ED5013ECA592}" srcOrd="0" destOrd="0" presId="urn:microsoft.com/office/officeart/2005/8/layout/hList1"/>
    <dgm:cxn modelId="{52298731-DB3D-41C0-AA44-2DD8C3A1208B}" srcId="{8E44771C-6093-4E67-AFFB-DE40267D0433}" destId="{E6D35295-9163-4DFA-9FF8-B43B1AE2E547}" srcOrd="1" destOrd="0" parTransId="{47C66CB3-AED6-415B-9501-4821889DB465}" sibTransId="{FE464412-A242-47E1-9729-B77CF6B676D0}"/>
    <dgm:cxn modelId="{5E64795F-14BC-4B9C-BA35-F08541C7F689}" type="presOf" srcId="{8E44771C-6093-4E67-AFFB-DE40267D0433}" destId="{3CED5223-2955-4DF4-9E2C-DBB2A02C5581}" srcOrd="0" destOrd="0" presId="urn:microsoft.com/office/officeart/2005/8/layout/hList1"/>
    <dgm:cxn modelId="{BA128B45-EA8A-4091-9995-4F3BCE1016E2}" srcId="{8EA75EA7-406C-4085-BABD-98B432E87FB1}" destId="{B7888716-E568-49D7-A95C-9FFAD20DDC49}" srcOrd="1" destOrd="0" parTransId="{B7F3B0D2-B43C-4CC9-BA20-E64097356131}" sibTransId="{30469255-AAAD-4B14-A650-03E4071AA9B9}"/>
    <dgm:cxn modelId="{39A3A781-B335-43CD-B32F-33068B1DA598}" srcId="{8E44771C-6093-4E67-AFFB-DE40267D0433}" destId="{BFF290D5-8FDA-409E-9B1C-61F71C7184A5}" srcOrd="0" destOrd="0" parTransId="{A58D74A5-692E-47E0-9AF4-CE07B529F3BE}" sibTransId="{94211BA3-9DAA-4D94-9F26-1EA920584D61}"/>
    <dgm:cxn modelId="{5BDB668B-822F-457D-B79F-BD64066B240E}" srcId="{B7888716-E568-49D7-A95C-9FFAD20DDC49}" destId="{744BFCF1-53B8-43F9-AAFF-BA75AD8141FC}" srcOrd="0" destOrd="0" parTransId="{C94E1AA7-531C-4C1E-B473-13E55223164F}" sibTransId="{0DB86CD0-7AB6-431E-AE62-E37C4336FC40}"/>
    <dgm:cxn modelId="{67F460A4-12D7-4FA1-A87F-74E19276D317}" srcId="{8EA75EA7-406C-4085-BABD-98B432E87FB1}" destId="{8E44771C-6093-4E67-AFFB-DE40267D0433}" srcOrd="0" destOrd="0" parTransId="{D7B62EA1-8165-45EF-BE5D-D523C359698D}" sibTransId="{6F257A99-BBCA-4360-BCEB-51EC413B43D7}"/>
    <dgm:cxn modelId="{8853F7B0-AA54-4A59-9931-3A1E1FFFC9BB}" type="presOf" srcId="{BFF290D5-8FDA-409E-9B1C-61F71C7184A5}" destId="{7AEF77EF-3ADC-4D62-8060-E9E11E6F7E71}" srcOrd="0" destOrd="0" presId="urn:microsoft.com/office/officeart/2005/8/layout/hList1"/>
    <dgm:cxn modelId="{3317FDB8-89BA-4B7E-B709-E94A2377EB5F}" type="presOf" srcId="{8EA75EA7-406C-4085-BABD-98B432E87FB1}" destId="{6A4F8747-6BE3-4B4A-B26D-1998630A2271}" srcOrd="0" destOrd="0" presId="urn:microsoft.com/office/officeart/2005/8/layout/hList1"/>
    <dgm:cxn modelId="{A2B211D5-C683-4F9C-9E8D-8958BD5CD845}" type="presOf" srcId="{E6D35295-9163-4DFA-9FF8-B43B1AE2E547}" destId="{7AEF77EF-3ADC-4D62-8060-E9E11E6F7E71}" srcOrd="0" destOrd="1" presId="urn:microsoft.com/office/officeart/2005/8/layout/hList1"/>
    <dgm:cxn modelId="{69E65A47-B050-4F6D-BBB6-D7828CDDC222}" type="presParOf" srcId="{6A4F8747-6BE3-4B4A-B26D-1998630A2271}" destId="{A4332BA9-C5FA-4185-A925-FCC52EF3BF17}" srcOrd="0" destOrd="0" presId="urn:microsoft.com/office/officeart/2005/8/layout/hList1"/>
    <dgm:cxn modelId="{EC65C6CE-75F9-44C3-8B22-DF6C627201B7}" type="presParOf" srcId="{A4332BA9-C5FA-4185-A925-FCC52EF3BF17}" destId="{3CED5223-2955-4DF4-9E2C-DBB2A02C5581}" srcOrd="0" destOrd="0" presId="urn:microsoft.com/office/officeart/2005/8/layout/hList1"/>
    <dgm:cxn modelId="{5AF196BC-44A7-4688-8CD4-2B8A4C59D113}" type="presParOf" srcId="{A4332BA9-C5FA-4185-A925-FCC52EF3BF17}" destId="{7AEF77EF-3ADC-4D62-8060-E9E11E6F7E71}" srcOrd="1" destOrd="0" presId="urn:microsoft.com/office/officeart/2005/8/layout/hList1"/>
    <dgm:cxn modelId="{62FBCAE0-F0C0-4DEA-A26B-0D220009013E}" type="presParOf" srcId="{6A4F8747-6BE3-4B4A-B26D-1998630A2271}" destId="{8CC33846-219F-497A-B419-FC9F39B1A109}" srcOrd="1" destOrd="0" presId="urn:microsoft.com/office/officeart/2005/8/layout/hList1"/>
    <dgm:cxn modelId="{9FD75B04-AA5D-4137-AE0B-C10881EA4EB0}" type="presParOf" srcId="{6A4F8747-6BE3-4B4A-B26D-1998630A2271}" destId="{24E141A1-74EB-4163-B76E-162EDE78A839}" srcOrd="2" destOrd="0" presId="urn:microsoft.com/office/officeart/2005/8/layout/hList1"/>
    <dgm:cxn modelId="{ADB8F7B9-27F7-4EDA-B2F9-97E354865245}" type="presParOf" srcId="{24E141A1-74EB-4163-B76E-162EDE78A839}" destId="{C56E51A0-25BF-4F8A-9C2D-ED5013ECA592}" srcOrd="0" destOrd="0" presId="urn:microsoft.com/office/officeart/2005/8/layout/hList1"/>
    <dgm:cxn modelId="{A2032942-C04D-4165-83DF-72228D907622}" type="presParOf" srcId="{24E141A1-74EB-4163-B76E-162EDE78A839}" destId="{CFFCD4AB-A6C4-4614-A25B-7A0EA0E09F1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F7ED49-A1F1-4854-9AF0-75E68A3F413E}" type="doc">
      <dgm:prSet loTypeId="urn:microsoft.com/office/officeart/2005/8/layout/default#3" loCatId="list" qsTypeId="urn:microsoft.com/office/officeart/2005/8/quickstyle/simple1" qsCatId="simple" csTypeId="urn:microsoft.com/office/officeart/2005/8/colors/colorful1#3" csCatId="colorful" phldr="1"/>
      <dgm:spPr/>
      <dgm:t>
        <a:bodyPr/>
        <a:lstStyle/>
        <a:p>
          <a:endParaRPr lang="en-US"/>
        </a:p>
      </dgm:t>
    </dgm:pt>
    <dgm:pt modelId="{9157B8E5-28AC-436C-883B-77C238ED6ACA}">
      <dgm:prSet phldrT="[Text]"/>
      <dgm:spPr/>
      <dgm:t>
        <a:bodyPr/>
        <a:lstStyle/>
        <a:p>
          <a:r>
            <a:rPr lang="en-US" dirty="0">
              <a:solidFill>
                <a:srgbClr val="C00000"/>
              </a:solidFill>
            </a:rPr>
            <a:t>Overall cost leadership</a:t>
          </a:r>
        </a:p>
      </dgm:t>
    </dgm:pt>
    <dgm:pt modelId="{E3209A67-A253-48B7-A0C4-EB9747038923}" type="parTrans" cxnId="{25EB5AD6-87EF-42DD-9A91-30E48D151063}">
      <dgm:prSet/>
      <dgm:spPr/>
      <dgm:t>
        <a:bodyPr/>
        <a:lstStyle/>
        <a:p>
          <a:endParaRPr lang="en-US"/>
        </a:p>
      </dgm:t>
    </dgm:pt>
    <dgm:pt modelId="{341F0F86-449E-47D7-995E-000AF3CBCC65}" type="sibTrans" cxnId="{25EB5AD6-87EF-42DD-9A91-30E48D151063}">
      <dgm:prSet/>
      <dgm:spPr/>
      <dgm:t>
        <a:bodyPr/>
        <a:lstStyle/>
        <a:p>
          <a:endParaRPr lang="en-US"/>
        </a:p>
      </dgm:t>
    </dgm:pt>
    <dgm:pt modelId="{D8253275-D972-472D-A111-B3AD896F6B7A}">
      <dgm:prSet/>
      <dgm:spPr/>
      <dgm:t>
        <a:bodyPr/>
        <a:lstStyle/>
        <a:p>
          <a:r>
            <a:rPr lang="en-US"/>
            <a:t>Differentiation</a:t>
          </a:r>
          <a:endParaRPr lang="en-US" dirty="0"/>
        </a:p>
      </dgm:t>
    </dgm:pt>
    <dgm:pt modelId="{7D08C307-B5BD-4C51-9FD5-487FC4AE0414}" type="parTrans" cxnId="{C37D66E5-1BEA-4AC2-BE61-D0EEADA1DA41}">
      <dgm:prSet/>
      <dgm:spPr/>
      <dgm:t>
        <a:bodyPr/>
        <a:lstStyle/>
        <a:p>
          <a:endParaRPr lang="en-US"/>
        </a:p>
      </dgm:t>
    </dgm:pt>
    <dgm:pt modelId="{C6422029-7097-4A0C-8170-F4F2E3A4289F}" type="sibTrans" cxnId="{C37D66E5-1BEA-4AC2-BE61-D0EEADA1DA41}">
      <dgm:prSet/>
      <dgm:spPr/>
      <dgm:t>
        <a:bodyPr/>
        <a:lstStyle/>
        <a:p>
          <a:endParaRPr lang="en-US"/>
        </a:p>
      </dgm:t>
    </dgm:pt>
    <dgm:pt modelId="{A06267A3-1F39-4F34-9BA4-2C4F20D90ACF}">
      <dgm:prSet/>
      <dgm:spPr/>
      <dgm:t>
        <a:bodyPr/>
        <a:lstStyle/>
        <a:p>
          <a:r>
            <a:rPr lang="en-US"/>
            <a:t>Focus</a:t>
          </a:r>
          <a:endParaRPr lang="en-US" dirty="0"/>
        </a:p>
      </dgm:t>
    </dgm:pt>
    <dgm:pt modelId="{4F4816D4-7848-4FF5-802A-4C5C35B91068}" type="parTrans" cxnId="{240E1EEA-EADD-4C84-B303-27013E2D7FCD}">
      <dgm:prSet/>
      <dgm:spPr/>
      <dgm:t>
        <a:bodyPr/>
        <a:lstStyle/>
        <a:p>
          <a:endParaRPr lang="en-US"/>
        </a:p>
      </dgm:t>
    </dgm:pt>
    <dgm:pt modelId="{F666DD85-6F0B-4136-99E2-B458340837FF}" type="sibTrans" cxnId="{240E1EEA-EADD-4C84-B303-27013E2D7FCD}">
      <dgm:prSet/>
      <dgm:spPr/>
      <dgm:t>
        <a:bodyPr/>
        <a:lstStyle/>
        <a:p>
          <a:endParaRPr lang="en-US"/>
        </a:p>
      </dgm:t>
    </dgm:pt>
    <dgm:pt modelId="{A669A0BD-6163-460E-9E81-489E171BE42D}">
      <dgm:prSet/>
      <dgm:spPr/>
      <dgm:t>
        <a:bodyPr/>
        <a:lstStyle/>
        <a:p>
          <a:r>
            <a:rPr lang="en-US"/>
            <a:t>Middle of the road</a:t>
          </a:r>
          <a:endParaRPr lang="en-US" dirty="0"/>
        </a:p>
      </dgm:t>
    </dgm:pt>
    <dgm:pt modelId="{8C901870-A5BE-4DFF-8459-D20074A5724B}" type="parTrans" cxnId="{E7CFB100-66DD-4CBF-9E26-AB1C4FDA0AA5}">
      <dgm:prSet/>
      <dgm:spPr/>
      <dgm:t>
        <a:bodyPr/>
        <a:lstStyle/>
        <a:p>
          <a:endParaRPr lang="en-US"/>
        </a:p>
      </dgm:t>
    </dgm:pt>
    <dgm:pt modelId="{7C3BBE7E-E752-4368-A339-08DE365FDE7B}" type="sibTrans" cxnId="{E7CFB100-66DD-4CBF-9E26-AB1C4FDA0AA5}">
      <dgm:prSet/>
      <dgm:spPr/>
      <dgm:t>
        <a:bodyPr/>
        <a:lstStyle/>
        <a:p>
          <a:endParaRPr lang="en-US"/>
        </a:p>
      </dgm:t>
    </dgm:pt>
    <dgm:pt modelId="{456EAFD1-645A-4D7F-89EC-C7055A6BD266}" type="pres">
      <dgm:prSet presAssocID="{65F7ED49-A1F1-4854-9AF0-75E68A3F413E}" presName="diagram" presStyleCnt="0">
        <dgm:presLayoutVars>
          <dgm:dir/>
          <dgm:resizeHandles val="exact"/>
        </dgm:presLayoutVars>
      </dgm:prSet>
      <dgm:spPr/>
    </dgm:pt>
    <dgm:pt modelId="{B5A6BF5A-8578-4959-A0C3-6D4D7A108880}" type="pres">
      <dgm:prSet presAssocID="{9157B8E5-28AC-436C-883B-77C238ED6ACA}" presName="node" presStyleLbl="node1" presStyleIdx="0" presStyleCnt="4">
        <dgm:presLayoutVars>
          <dgm:bulletEnabled val="1"/>
        </dgm:presLayoutVars>
      </dgm:prSet>
      <dgm:spPr/>
    </dgm:pt>
    <dgm:pt modelId="{1185FCF9-6D89-43E5-976D-D5E933941FFD}" type="pres">
      <dgm:prSet presAssocID="{341F0F86-449E-47D7-995E-000AF3CBCC65}" presName="sibTrans" presStyleCnt="0"/>
      <dgm:spPr/>
    </dgm:pt>
    <dgm:pt modelId="{DBEA49EC-2CCF-4766-9E12-73C8C757AF75}" type="pres">
      <dgm:prSet presAssocID="{D8253275-D972-472D-A111-B3AD896F6B7A}" presName="node" presStyleLbl="node1" presStyleIdx="1" presStyleCnt="4">
        <dgm:presLayoutVars>
          <dgm:bulletEnabled val="1"/>
        </dgm:presLayoutVars>
      </dgm:prSet>
      <dgm:spPr/>
    </dgm:pt>
    <dgm:pt modelId="{10CB59A9-AD76-4B40-94A0-C1BF7E72970D}" type="pres">
      <dgm:prSet presAssocID="{C6422029-7097-4A0C-8170-F4F2E3A4289F}" presName="sibTrans" presStyleCnt="0"/>
      <dgm:spPr/>
    </dgm:pt>
    <dgm:pt modelId="{F7593E33-8E9D-4A90-B2DE-8A8D74C921CD}" type="pres">
      <dgm:prSet presAssocID="{A06267A3-1F39-4F34-9BA4-2C4F20D90ACF}" presName="node" presStyleLbl="node1" presStyleIdx="2" presStyleCnt="4">
        <dgm:presLayoutVars>
          <dgm:bulletEnabled val="1"/>
        </dgm:presLayoutVars>
      </dgm:prSet>
      <dgm:spPr/>
    </dgm:pt>
    <dgm:pt modelId="{698A389A-EFE7-4B06-8BC9-8EA649CA50D3}" type="pres">
      <dgm:prSet presAssocID="{F666DD85-6F0B-4136-99E2-B458340837FF}" presName="sibTrans" presStyleCnt="0"/>
      <dgm:spPr/>
    </dgm:pt>
    <dgm:pt modelId="{C5C77944-2B64-4456-9136-400FDDBFC1B6}" type="pres">
      <dgm:prSet presAssocID="{A669A0BD-6163-460E-9E81-489E171BE42D}" presName="node" presStyleLbl="node1" presStyleIdx="3" presStyleCnt="4">
        <dgm:presLayoutVars>
          <dgm:bulletEnabled val="1"/>
        </dgm:presLayoutVars>
      </dgm:prSet>
      <dgm:spPr/>
    </dgm:pt>
  </dgm:ptLst>
  <dgm:cxnLst>
    <dgm:cxn modelId="{E7CFB100-66DD-4CBF-9E26-AB1C4FDA0AA5}" srcId="{65F7ED49-A1F1-4854-9AF0-75E68A3F413E}" destId="{A669A0BD-6163-460E-9E81-489E171BE42D}" srcOrd="3" destOrd="0" parTransId="{8C901870-A5BE-4DFF-8459-D20074A5724B}" sibTransId="{7C3BBE7E-E752-4368-A339-08DE365FDE7B}"/>
    <dgm:cxn modelId="{DE2AB908-D874-46C5-BF2E-6E27CBB295F8}" type="presOf" srcId="{D8253275-D972-472D-A111-B3AD896F6B7A}" destId="{DBEA49EC-2CCF-4766-9E12-73C8C757AF75}" srcOrd="0" destOrd="0" presId="urn:microsoft.com/office/officeart/2005/8/layout/default#3"/>
    <dgm:cxn modelId="{E7B1436C-E0BC-438B-8B83-F5E527BA62B0}" type="presOf" srcId="{65F7ED49-A1F1-4854-9AF0-75E68A3F413E}" destId="{456EAFD1-645A-4D7F-89EC-C7055A6BD266}" srcOrd="0" destOrd="0" presId="urn:microsoft.com/office/officeart/2005/8/layout/default#3"/>
    <dgm:cxn modelId="{44BA8651-E1FA-48D1-B25F-B463CB8B7A3E}" type="presOf" srcId="{A669A0BD-6163-460E-9E81-489E171BE42D}" destId="{C5C77944-2B64-4456-9136-400FDDBFC1B6}" srcOrd="0" destOrd="0" presId="urn:microsoft.com/office/officeart/2005/8/layout/default#3"/>
    <dgm:cxn modelId="{1A997EA6-C055-4CEF-A2F4-C1768CB8BE9D}" type="presOf" srcId="{9157B8E5-28AC-436C-883B-77C238ED6ACA}" destId="{B5A6BF5A-8578-4959-A0C3-6D4D7A108880}" srcOrd="0" destOrd="0" presId="urn:microsoft.com/office/officeart/2005/8/layout/default#3"/>
    <dgm:cxn modelId="{33A31FB4-753C-43CF-AE5F-027B2B8A90F2}" type="presOf" srcId="{A06267A3-1F39-4F34-9BA4-2C4F20D90ACF}" destId="{F7593E33-8E9D-4A90-B2DE-8A8D74C921CD}" srcOrd="0" destOrd="0" presId="urn:microsoft.com/office/officeart/2005/8/layout/default#3"/>
    <dgm:cxn modelId="{25EB5AD6-87EF-42DD-9A91-30E48D151063}" srcId="{65F7ED49-A1F1-4854-9AF0-75E68A3F413E}" destId="{9157B8E5-28AC-436C-883B-77C238ED6ACA}" srcOrd="0" destOrd="0" parTransId="{E3209A67-A253-48B7-A0C4-EB9747038923}" sibTransId="{341F0F86-449E-47D7-995E-000AF3CBCC65}"/>
    <dgm:cxn modelId="{C37D66E5-1BEA-4AC2-BE61-D0EEADA1DA41}" srcId="{65F7ED49-A1F1-4854-9AF0-75E68A3F413E}" destId="{D8253275-D972-472D-A111-B3AD896F6B7A}" srcOrd="1" destOrd="0" parTransId="{7D08C307-B5BD-4C51-9FD5-487FC4AE0414}" sibTransId="{C6422029-7097-4A0C-8170-F4F2E3A4289F}"/>
    <dgm:cxn modelId="{240E1EEA-EADD-4C84-B303-27013E2D7FCD}" srcId="{65F7ED49-A1F1-4854-9AF0-75E68A3F413E}" destId="{A06267A3-1F39-4F34-9BA4-2C4F20D90ACF}" srcOrd="2" destOrd="0" parTransId="{4F4816D4-7848-4FF5-802A-4C5C35B91068}" sibTransId="{F666DD85-6F0B-4136-99E2-B458340837FF}"/>
    <dgm:cxn modelId="{16978C9F-6B8D-4528-BF09-3D80A3835818}" type="presParOf" srcId="{456EAFD1-645A-4D7F-89EC-C7055A6BD266}" destId="{B5A6BF5A-8578-4959-A0C3-6D4D7A108880}" srcOrd="0" destOrd="0" presId="urn:microsoft.com/office/officeart/2005/8/layout/default#3"/>
    <dgm:cxn modelId="{65CB0F38-F1FF-4990-B655-670C3990B95F}" type="presParOf" srcId="{456EAFD1-645A-4D7F-89EC-C7055A6BD266}" destId="{1185FCF9-6D89-43E5-976D-D5E933941FFD}" srcOrd="1" destOrd="0" presId="urn:microsoft.com/office/officeart/2005/8/layout/default#3"/>
    <dgm:cxn modelId="{03D8C03D-736D-4451-AA71-591B0188768C}" type="presParOf" srcId="{456EAFD1-645A-4D7F-89EC-C7055A6BD266}" destId="{DBEA49EC-2CCF-4766-9E12-73C8C757AF75}" srcOrd="2" destOrd="0" presId="urn:microsoft.com/office/officeart/2005/8/layout/default#3"/>
    <dgm:cxn modelId="{0C3B6922-AAB4-476C-9E52-16819A53E6E9}" type="presParOf" srcId="{456EAFD1-645A-4D7F-89EC-C7055A6BD266}" destId="{10CB59A9-AD76-4B40-94A0-C1BF7E72970D}" srcOrd="3" destOrd="0" presId="urn:microsoft.com/office/officeart/2005/8/layout/default#3"/>
    <dgm:cxn modelId="{ACC97ABB-AADE-4FD9-93E3-63CA00521A09}" type="presParOf" srcId="{456EAFD1-645A-4D7F-89EC-C7055A6BD266}" destId="{F7593E33-8E9D-4A90-B2DE-8A8D74C921CD}" srcOrd="4" destOrd="0" presId="urn:microsoft.com/office/officeart/2005/8/layout/default#3"/>
    <dgm:cxn modelId="{3B62539F-3563-47BF-80B4-FA1FA65C0A88}" type="presParOf" srcId="{456EAFD1-645A-4D7F-89EC-C7055A6BD266}" destId="{698A389A-EFE7-4B06-8BC9-8EA649CA50D3}" srcOrd="5" destOrd="0" presId="urn:microsoft.com/office/officeart/2005/8/layout/default#3"/>
    <dgm:cxn modelId="{713F563A-7DEB-4CDB-81C2-6C86EC245CA4}" type="presParOf" srcId="{456EAFD1-645A-4D7F-89EC-C7055A6BD266}" destId="{C5C77944-2B64-4456-9136-400FDDBFC1B6}" srcOrd="6" destOrd="0" presId="urn:microsoft.com/office/officeart/2005/8/layout/defaul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D2AFA68-D546-4777-8CC5-4A1BBB963783}" type="doc">
      <dgm:prSet loTypeId="urn:microsoft.com/office/officeart/2005/8/layout/default#4" loCatId="list" qsTypeId="urn:microsoft.com/office/officeart/2005/8/quickstyle/simple1" qsCatId="simple" csTypeId="urn:microsoft.com/office/officeart/2005/8/colors/colorful1#4" csCatId="colorful"/>
      <dgm:spPr/>
      <dgm:t>
        <a:bodyPr/>
        <a:lstStyle/>
        <a:p>
          <a:endParaRPr lang="en-US"/>
        </a:p>
      </dgm:t>
    </dgm:pt>
    <dgm:pt modelId="{6D48DF75-EFC8-4871-99B3-BDBD05921CA3}">
      <dgm:prSet/>
      <dgm:spPr/>
      <dgm:t>
        <a:bodyPr/>
        <a:lstStyle/>
        <a:p>
          <a:pPr rtl="0"/>
          <a:r>
            <a:rPr lang="en-US" b="0" dirty="0">
              <a:solidFill>
                <a:schemeClr val="tx1"/>
              </a:solidFill>
            </a:rPr>
            <a:t>Market leader strategies</a:t>
          </a:r>
          <a:endParaRPr lang="en-US" dirty="0">
            <a:solidFill>
              <a:schemeClr val="tx1"/>
            </a:solidFill>
          </a:endParaRPr>
        </a:p>
      </dgm:t>
    </dgm:pt>
    <dgm:pt modelId="{F897C592-2771-4526-8663-29DEC3768864}" type="parTrans" cxnId="{E0BF2CF4-FA94-4002-AC76-DEE658AA25C6}">
      <dgm:prSet/>
      <dgm:spPr/>
      <dgm:t>
        <a:bodyPr/>
        <a:lstStyle/>
        <a:p>
          <a:endParaRPr lang="en-US"/>
        </a:p>
      </dgm:t>
    </dgm:pt>
    <dgm:pt modelId="{DC590D38-1F3F-45C1-B18D-F8F50AE98734}" type="sibTrans" cxnId="{E0BF2CF4-FA94-4002-AC76-DEE658AA25C6}">
      <dgm:prSet/>
      <dgm:spPr/>
      <dgm:t>
        <a:bodyPr/>
        <a:lstStyle/>
        <a:p>
          <a:endParaRPr lang="en-US"/>
        </a:p>
      </dgm:t>
    </dgm:pt>
    <dgm:pt modelId="{7AE566DD-1046-49A8-9355-DDA1306D0239}">
      <dgm:prSet/>
      <dgm:spPr/>
      <dgm:t>
        <a:bodyPr/>
        <a:lstStyle/>
        <a:p>
          <a:pPr rtl="0"/>
          <a:r>
            <a:rPr lang="en-US" b="0" dirty="0"/>
            <a:t>Market challenger strategies</a:t>
          </a:r>
          <a:endParaRPr lang="en-US" dirty="0"/>
        </a:p>
      </dgm:t>
    </dgm:pt>
    <dgm:pt modelId="{703AB519-D05E-4FF6-B6C9-935CC7890785}" type="parTrans" cxnId="{EA428799-985D-44D3-A17A-5D544F1FEC28}">
      <dgm:prSet/>
      <dgm:spPr/>
      <dgm:t>
        <a:bodyPr/>
        <a:lstStyle/>
        <a:p>
          <a:endParaRPr lang="en-US"/>
        </a:p>
      </dgm:t>
    </dgm:pt>
    <dgm:pt modelId="{ADA260F3-CD0E-4EC5-B029-5732EBCF91E6}" type="sibTrans" cxnId="{EA428799-985D-44D3-A17A-5D544F1FEC28}">
      <dgm:prSet/>
      <dgm:spPr/>
      <dgm:t>
        <a:bodyPr/>
        <a:lstStyle/>
        <a:p>
          <a:endParaRPr lang="en-US"/>
        </a:p>
      </dgm:t>
    </dgm:pt>
    <dgm:pt modelId="{266AB0B6-C5DB-46EB-8049-B6D4169C8EFA}">
      <dgm:prSet/>
      <dgm:spPr/>
      <dgm:t>
        <a:bodyPr/>
        <a:lstStyle/>
        <a:p>
          <a:pPr rtl="0"/>
          <a:r>
            <a:rPr lang="en-US" b="0" dirty="0"/>
            <a:t>Market follower strategies</a:t>
          </a:r>
          <a:endParaRPr lang="en-US" dirty="0"/>
        </a:p>
      </dgm:t>
    </dgm:pt>
    <dgm:pt modelId="{A68B50E1-5EBA-4D2A-A557-626C4C0F82C0}" type="parTrans" cxnId="{35D22031-79EF-48BC-9DF8-24CA81D9FEC7}">
      <dgm:prSet/>
      <dgm:spPr/>
      <dgm:t>
        <a:bodyPr/>
        <a:lstStyle/>
        <a:p>
          <a:endParaRPr lang="en-US"/>
        </a:p>
      </dgm:t>
    </dgm:pt>
    <dgm:pt modelId="{CE27A490-DFA8-47C6-83A5-27148E859719}" type="sibTrans" cxnId="{35D22031-79EF-48BC-9DF8-24CA81D9FEC7}">
      <dgm:prSet/>
      <dgm:spPr/>
      <dgm:t>
        <a:bodyPr/>
        <a:lstStyle/>
        <a:p>
          <a:endParaRPr lang="en-US"/>
        </a:p>
      </dgm:t>
    </dgm:pt>
    <dgm:pt modelId="{C6AF8923-802C-4CC2-A780-49850C6CBD4D}">
      <dgm:prSet/>
      <dgm:spPr/>
      <dgm:t>
        <a:bodyPr/>
        <a:lstStyle/>
        <a:p>
          <a:pPr rtl="0"/>
          <a:r>
            <a:rPr lang="en-US" b="0" dirty="0"/>
            <a:t>Market </a:t>
          </a:r>
          <a:r>
            <a:rPr lang="en-US" b="0" dirty="0" err="1"/>
            <a:t>nicher</a:t>
          </a:r>
          <a:r>
            <a:rPr lang="en-US" b="0" dirty="0"/>
            <a:t> strategies</a:t>
          </a:r>
          <a:endParaRPr lang="en-US" dirty="0"/>
        </a:p>
      </dgm:t>
    </dgm:pt>
    <dgm:pt modelId="{9BAAB8D6-48B7-4E0F-8B18-A19D7A9BC9E0}" type="parTrans" cxnId="{2C92D0A3-AFB4-4D47-B37E-8C74265AD1F7}">
      <dgm:prSet/>
      <dgm:spPr/>
      <dgm:t>
        <a:bodyPr/>
        <a:lstStyle/>
        <a:p>
          <a:endParaRPr lang="en-US"/>
        </a:p>
      </dgm:t>
    </dgm:pt>
    <dgm:pt modelId="{B8F82547-8C12-4B6E-BFC3-53C2C3FE4880}" type="sibTrans" cxnId="{2C92D0A3-AFB4-4D47-B37E-8C74265AD1F7}">
      <dgm:prSet/>
      <dgm:spPr/>
      <dgm:t>
        <a:bodyPr/>
        <a:lstStyle/>
        <a:p>
          <a:endParaRPr lang="en-US"/>
        </a:p>
      </dgm:t>
    </dgm:pt>
    <dgm:pt modelId="{2179DE14-3797-44F3-9878-D370DBB2BB61}" type="pres">
      <dgm:prSet presAssocID="{CD2AFA68-D546-4777-8CC5-4A1BBB963783}" presName="diagram" presStyleCnt="0">
        <dgm:presLayoutVars>
          <dgm:dir/>
          <dgm:resizeHandles val="exact"/>
        </dgm:presLayoutVars>
      </dgm:prSet>
      <dgm:spPr/>
    </dgm:pt>
    <dgm:pt modelId="{0715EC3A-132B-4480-8D94-ED56E6BAC34E}" type="pres">
      <dgm:prSet presAssocID="{6D48DF75-EFC8-4871-99B3-BDBD05921CA3}" presName="node" presStyleLbl="node1" presStyleIdx="0" presStyleCnt="4">
        <dgm:presLayoutVars>
          <dgm:bulletEnabled val="1"/>
        </dgm:presLayoutVars>
      </dgm:prSet>
      <dgm:spPr/>
    </dgm:pt>
    <dgm:pt modelId="{E0561F47-28BB-4AF3-8150-3F27DBAB4DB5}" type="pres">
      <dgm:prSet presAssocID="{DC590D38-1F3F-45C1-B18D-F8F50AE98734}" presName="sibTrans" presStyleCnt="0"/>
      <dgm:spPr/>
    </dgm:pt>
    <dgm:pt modelId="{52E5094E-7769-4484-8803-8B6B64AE4B44}" type="pres">
      <dgm:prSet presAssocID="{7AE566DD-1046-49A8-9355-DDA1306D0239}" presName="node" presStyleLbl="node1" presStyleIdx="1" presStyleCnt="4">
        <dgm:presLayoutVars>
          <dgm:bulletEnabled val="1"/>
        </dgm:presLayoutVars>
      </dgm:prSet>
      <dgm:spPr/>
    </dgm:pt>
    <dgm:pt modelId="{43EF1F9B-E74E-4782-B2AB-DE700CC4C15E}" type="pres">
      <dgm:prSet presAssocID="{ADA260F3-CD0E-4EC5-B029-5732EBCF91E6}" presName="sibTrans" presStyleCnt="0"/>
      <dgm:spPr/>
    </dgm:pt>
    <dgm:pt modelId="{A5DD608E-8648-4140-B8CE-C63C94765A76}" type="pres">
      <dgm:prSet presAssocID="{266AB0B6-C5DB-46EB-8049-B6D4169C8EFA}" presName="node" presStyleLbl="node1" presStyleIdx="2" presStyleCnt="4">
        <dgm:presLayoutVars>
          <dgm:bulletEnabled val="1"/>
        </dgm:presLayoutVars>
      </dgm:prSet>
      <dgm:spPr/>
    </dgm:pt>
    <dgm:pt modelId="{E22E6CD0-26EB-4A86-B1F1-3BF8ACE55327}" type="pres">
      <dgm:prSet presAssocID="{CE27A490-DFA8-47C6-83A5-27148E859719}" presName="sibTrans" presStyleCnt="0"/>
      <dgm:spPr/>
    </dgm:pt>
    <dgm:pt modelId="{9B2CDFEB-C479-4694-9E8B-5CA7A1A6DB0E}" type="pres">
      <dgm:prSet presAssocID="{C6AF8923-802C-4CC2-A780-49850C6CBD4D}" presName="node" presStyleLbl="node1" presStyleIdx="3" presStyleCnt="4">
        <dgm:presLayoutVars>
          <dgm:bulletEnabled val="1"/>
        </dgm:presLayoutVars>
      </dgm:prSet>
      <dgm:spPr/>
    </dgm:pt>
  </dgm:ptLst>
  <dgm:cxnLst>
    <dgm:cxn modelId="{68AC860C-D7D6-4E42-A62A-438B73D7A527}" type="presOf" srcId="{6D48DF75-EFC8-4871-99B3-BDBD05921CA3}" destId="{0715EC3A-132B-4480-8D94-ED56E6BAC34E}" srcOrd="0" destOrd="0" presId="urn:microsoft.com/office/officeart/2005/8/layout/default#4"/>
    <dgm:cxn modelId="{35D22031-79EF-48BC-9DF8-24CA81D9FEC7}" srcId="{CD2AFA68-D546-4777-8CC5-4A1BBB963783}" destId="{266AB0B6-C5DB-46EB-8049-B6D4169C8EFA}" srcOrd="2" destOrd="0" parTransId="{A68B50E1-5EBA-4D2A-A557-626C4C0F82C0}" sibTransId="{CE27A490-DFA8-47C6-83A5-27148E859719}"/>
    <dgm:cxn modelId="{E31BBD68-8FAD-41CA-8680-B63E25E62036}" type="presOf" srcId="{CD2AFA68-D546-4777-8CC5-4A1BBB963783}" destId="{2179DE14-3797-44F3-9878-D370DBB2BB61}" srcOrd="0" destOrd="0" presId="urn:microsoft.com/office/officeart/2005/8/layout/default#4"/>
    <dgm:cxn modelId="{F357907D-278D-4B1B-959A-6F46F25DE12A}" type="presOf" srcId="{7AE566DD-1046-49A8-9355-DDA1306D0239}" destId="{52E5094E-7769-4484-8803-8B6B64AE4B44}" srcOrd="0" destOrd="0" presId="urn:microsoft.com/office/officeart/2005/8/layout/default#4"/>
    <dgm:cxn modelId="{EA428799-985D-44D3-A17A-5D544F1FEC28}" srcId="{CD2AFA68-D546-4777-8CC5-4A1BBB963783}" destId="{7AE566DD-1046-49A8-9355-DDA1306D0239}" srcOrd="1" destOrd="0" parTransId="{703AB519-D05E-4FF6-B6C9-935CC7890785}" sibTransId="{ADA260F3-CD0E-4EC5-B029-5732EBCF91E6}"/>
    <dgm:cxn modelId="{2C92D0A3-AFB4-4D47-B37E-8C74265AD1F7}" srcId="{CD2AFA68-D546-4777-8CC5-4A1BBB963783}" destId="{C6AF8923-802C-4CC2-A780-49850C6CBD4D}" srcOrd="3" destOrd="0" parTransId="{9BAAB8D6-48B7-4E0F-8B18-A19D7A9BC9E0}" sibTransId="{B8F82547-8C12-4B6E-BFC3-53C2C3FE4880}"/>
    <dgm:cxn modelId="{D20708DD-B165-4460-8798-1E940AF0E5AD}" type="presOf" srcId="{C6AF8923-802C-4CC2-A780-49850C6CBD4D}" destId="{9B2CDFEB-C479-4694-9E8B-5CA7A1A6DB0E}" srcOrd="0" destOrd="0" presId="urn:microsoft.com/office/officeart/2005/8/layout/default#4"/>
    <dgm:cxn modelId="{34A930E3-DC77-4320-BB6E-759D37F17D74}" type="presOf" srcId="{266AB0B6-C5DB-46EB-8049-B6D4169C8EFA}" destId="{A5DD608E-8648-4140-B8CE-C63C94765A76}" srcOrd="0" destOrd="0" presId="urn:microsoft.com/office/officeart/2005/8/layout/default#4"/>
    <dgm:cxn modelId="{E0BF2CF4-FA94-4002-AC76-DEE658AA25C6}" srcId="{CD2AFA68-D546-4777-8CC5-4A1BBB963783}" destId="{6D48DF75-EFC8-4871-99B3-BDBD05921CA3}" srcOrd="0" destOrd="0" parTransId="{F897C592-2771-4526-8663-29DEC3768864}" sibTransId="{DC590D38-1F3F-45C1-B18D-F8F50AE98734}"/>
    <dgm:cxn modelId="{BE01B3FB-8071-4EEB-B08F-F537CBAB72A7}" type="presParOf" srcId="{2179DE14-3797-44F3-9878-D370DBB2BB61}" destId="{0715EC3A-132B-4480-8D94-ED56E6BAC34E}" srcOrd="0" destOrd="0" presId="urn:microsoft.com/office/officeart/2005/8/layout/default#4"/>
    <dgm:cxn modelId="{DB9D523C-3C51-4DEA-9D89-8969C0C2FC64}" type="presParOf" srcId="{2179DE14-3797-44F3-9878-D370DBB2BB61}" destId="{E0561F47-28BB-4AF3-8150-3F27DBAB4DB5}" srcOrd="1" destOrd="0" presId="urn:microsoft.com/office/officeart/2005/8/layout/default#4"/>
    <dgm:cxn modelId="{23041B42-07E9-4373-BA64-46605D805A4D}" type="presParOf" srcId="{2179DE14-3797-44F3-9878-D370DBB2BB61}" destId="{52E5094E-7769-4484-8803-8B6B64AE4B44}" srcOrd="2" destOrd="0" presId="urn:microsoft.com/office/officeart/2005/8/layout/default#4"/>
    <dgm:cxn modelId="{3BFC83DE-DF8C-4136-8DE2-A9CFD44F032A}" type="presParOf" srcId="{2179DE14-3797-44F3-9878-D370DBB2BB61}" destId="{43EF1F9B-E74E-4782-B2AB-DE700CC4C15E}" srcOrd="3" destOrd="0" presId="urn:microsoft.com/office/officeart/2005/8/layout/default#4"/>
    <dgm:cxn modelId="{727A2C48-39F3-4CAB-8413-EEB3396356A8}" type="presParOf" srcId="{2179DE14-3797-44F3-9878-D370DBB2BB61}" destId="{A5DD608E-8648-4140-B8CE-C63C94765A76}" srcOrd="4" destOrd="0" presId="urn:microsoft.com/office/officeart/2005/8/layout/default#4"/>
    <dgm:cxn modelId="{57229206-8F0D-410D-B94F-83F7AF707030}" type="presParOf" srcId="{2179DE14-3797-44F3-9878-D370DBB2BB61}" destId="{E22E6CD0-26EB-4A86-B1F1-3BF8ACE55327}" srcOrd="5" destOrd="0" presId="urn:microsoft.com/office/officeart/2005/8/layout/default#4"/>
    <dgm:cxn modelId="{03D3C8C8-FC12-42B2-8E73-337FBDC8738C}" type="presParOf" srcId="{2179DE14-3797-44F3-9878-D370DBB2BB61}" destId="{9B2CDFEB-C479-4694-9E8B-5CA7A1A6DB0E}" srcOrd="6" destOrd="0" presId="urn:microsoft.com/office/officeart/2005/8/layout/defaul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ED5223-2955-4DF4-9E2C-DBB2A02C5581}">
      <dsp:nvSpPr>
        <dsp:cNvPr id="0" name=""/>
        <dsp:cNvSpPr/>
      </dsp:nvSpPr>
      <dsp:spPr>
        <a:xfrm>
          <a:off x="1" y="591172"/>
          <a:ext cx="3936847" cy="155432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rtl="0">
            <a:lnSpc>
              <a:spcPct val="90000"/>
            </a:lnSpc>
            <a:spcBef>
              <a:spcPct val="0"/>
            </a:spcBef>
            <a:spcAft>
              <a:spcPct val="35000"/>
            </a:spcAft>
            <a:buNone/>
          </a:pPr>
          <a:r>
            <a:rPr lang="en-US" sz="1800" b="1" kern="1200" dirty="0"/>
            <a:t>Competitor’s strengths and weaknesses</a:t>
          </a:r>
          <a:endParaRPr lang="en-US" sz="1800" kern="1200" dirty="0"/>
        </a:p>
      </dsp:txBody>
      <dsp:txXfrm>
        <a:off x="1" y="591172"/>
        <a:ext cx="3936847" cy="1554328"/>
      </dsp:txXfrm>
    </dsp:sp>
    <dsp:sp modelId="{7AEF77EF-3ADC-4D62-8060-E9E11E6F7E71}">
      <dsp:nvSpPr>
        <dsp:cNvPr id="0" name=""/>
        <dsp:cNvSpPr/>
      </dsp:nvSpPr>
      <dsp:spPr>
        <a:xfrm>
          <a:off x="120036" y="3088219"/>
          <a:ext cx="2111725" cy="119193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b="1" kern="1200" dirty="0"/>
            <a:t>What </a:t>
          </a:r>
          <a:r>
            <a:rPr lang="en-US" sz="1800" b="1" kern="1200" dirty="0">
              <a:solidFill>
                <a:srgbClr val="C00000"/>
              </a:solidFill>
            </a:rPr>
            <a:t>can</a:t>
          </a:r>
          <a:r>
            <a:rPr lang="en-US" sz="1800" b="1" kern="1200" dirty="0"/>
            <a:t> our competitors do?  </a:t>
          </a:r>
        </a:p>
        <a:p>
          <a:pPr marL="171450" lvl="1" indent="-171450" algn="l" defTabSz="800100" rtl="0">
            <a:lnSpc>
              <a:spcPct val="90000"/>
            </a:lnSpc>
            <a:spcBef>
              <a:spcPct val="0"/>
            </a:spcBef>
            <a:spcAft>
              <a:spcPct val="15000"/>
            </a:spcAft>
            <a:buChar char="•"/>
          </a:pPr>
          <a:r>
            <a:rPr lang="en-US" sz="1800" b="1" kern="1200" dirty="0"/>
            <a:t>Benchmarking</a:t>
          </a:r>
        </a:p>
      </dsp:txBody>
      <dsp:txXfrm>
        <a:off x="120036" y="3088219"/>
        <a:ext cx="2111725" cy="1191932"/>
      </dsp:txXfrm>
    </dsp:sp>
    <dsp:sp modelId="{C56E51A0-25BF-4F8A-9C2D-ED5013ECA592}">
      <dsp:nvSpPr>
        <dsp:cNvPr id="0" name=""/>
        <dsp:cNvSpPr/>
      </dsp:nvSpPr>
      <dsp:spPr>
        <a:xfrm>
          <a:off x="4488086" y="606945"/>
          <a:ext cx="3936847" cy="155432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rtl="0">
            <a:lnSpc>
              <a:spcPct val="90000"/>
            </a:lnSpc>
            <a:spcBef>
              <a:spcPct val="0"/>
            </a:spcBef>
            <a:spcAft>
              <a:spcPct val="35000"/>
            </a:spcAft>
            <a:buNone/>
          </a:pPr>
          <a:r>
            <a:rPr lang="en-US" sz="1800" b="1" kern="1200" dirty="0"/>
            <a:t>Estimating competitor’s reactions</a:t>
          </a:r>
        </a:p>
      </dsp:txBody>
      <dsp:txXfrm>
        <a:off x="4488086" y="606945"/>
        <a:ext cx="3936847" cy="1554328"/>
      </dsp:txXfrm>
    </dsp:sp>
    <dsp:sp modelId="{CFFCD4AB-A6C4-4614-A25B-7A0EA0E09F1A}">
      <dsp:nvSpPr>
        <dsp:cNvPr id="0" name=""/>
        <dsp:cNvSpPr/>
      </dsp:nvSpPr>
      <dsp:spPr>
        <a:xfrm>
          <a:off x="5714217" y="3049498"/>
          <a:ext cx="2208728" cy="88281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b="1" kern="1200" dirty="0"/>
            <a:t>What </a:t>
          </a:r>
          <a:r>
            <a:rPr lang="en-US" sz="1800" b="1" kern="1200" dirty="0">
              <a:solidFill>
                <a:srgbClr val="C00000"/>
              </a:solidFill>
            </a:rPr>
            <a:t>will</a:t>
          </a:r>
          <a:r>
            <a:rPr lang="en-US" sz="1800" b="1" kern="1200" dirty="0"/>
            <a:t> our competitors do?</a:t>
          </a:r>
        </a:p>
      </dsp:txBody>
      <dsp:txXfrm>
        <a:off x="5714217" y="3049498"/>
        <a:ext cx="2208728" cy="8828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A6BF5A-8578-4959-A0C3-6D4D7A108880}">
      <dsp:nvSpPr>
        <dsp:cNvPr id="0" name=""/>
        <dsp:cNvSpPr/>
      </dsp:nvSpPr>
      <dsp:spPr>
        <a:xfrm>
          <a:off x="48229" y="827"/>
          <a:ext cx="2167495" cy="130049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rgbClr val="C00000"/>
              </a:solidFill>
            </a:rPr>
            <a:t>Overall cost leadership</a:t>
          </a:r>
        </a:p>
      </dsp:txBody>
      <dsp:txXfrm>
        <a:off x="48229" y="827"/>
        <a:ext cx="2167495" cy="1300497"/>
      </dsp:txXfrm>
    </dsp:sp>
    <dsp:sp modelId="{DBEA49EC-2CCF-4766-9E12-73C8C757AF75}">
      <dsp:nvSpPr>
        <dsp:cNvPr id="0" name=""/>
        <dsp:cNvSpPr/>
      </dsp:nvSpPr>
      <dsp:spPr>
        <a:xfrm>
          <a:off x="2432474" y="827"/>
          <a:ext cx="2167495" cy="130049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Differentiation</a:t>
          </a:r>
          <a:endParaRPr lang="en-US" sz="2300" kern="1200" dirty="0"/>
        </a:p>
      </dsp:txBody>
      <dsp:txXfrm>
        <a:off x="2432474" y="827"/>
        <a:ext cx="2167495" cy="1300497"/>
      </dsp:txXfrm>
    </dsp:sp>
    <dsp:sp modelId="{F7593E33-8E9D-4A90-B2DE-8A8D74C921CD}">
      <dsp:nvSpPr>
        <dsp:cNvPr id="0" name=""/>
        <dsp:cNvSpPr/>
      </dsp:nvSpPr>
      <dsp:spPr>
        <a:xfrm>
          <a:off x="48229" y="1518074"/>
          <a:ext cx="2167495" cy="130049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Focus</a:t>
          </a:r>
          <a:endParaRPr lang="en-US" sz="2300" kern="1200" dirty="0"/>
        </a:p>
      </dsp:txBody>
      <dsp:txXfrm>
        <a:off x="48229" y="1518074"/>
        <a:ext cx="2167495" cy="1300497"/>
      </dsp:txXfrm>
    </dsp:sp>
    <dsp:sp modelId="{C5C77944-2B64-4456-9136-400FDDBFC1B6}">
      <dsp:nvSpPr>
        <dsp:cNvPr id="0" name=""/>
        <dsp:cNvSpPr/>
      </dsp:nvSpPr>
      <dsp:spPr>
        <a:xfrm>
          <a:off x="2432474" y="1518074"/>
          <a:ext cx="2167495" cy="1300497"/>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Middle of the road</a:t>
          </a:r>
          <a:endParaRPr lang="en-US" sz="2300" kern="1200" dirty="0"/>
        </a:p>
      </dsp:txBody>
      <dsp:txXfrm>
        <a:off x="2432474" y="1518074"/>
        <a:ext cx="2167495" cy="13004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15EC3A-132B-4480-8D94-ED56E6BAC34E}">
      <dsp:nvSpPr>
        <dsp:cNvPr id="0" name=""/>
        <dsp:cNvSpPr/>
      </dsp:nvSpPr>
      <dsp:spPr>
        <a:xfrm>
          <a:off x="331516" y="210"/>
          <a:ext cx="2695984" cy="161759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rtl="0">
            <a:lnSpc>
              <a:spcPct val="90000"/>
            </a:lnSpc>
            <a:spcBef>
              <a:spcPct val="0"/>
            </a:spcBef>
            <a:spcAft>
              <a:spcPct val="35000"/>
            </a:spcAft>
            <a:buNone/>
          </a:pPr>
          <a:r>
            <a:rPr lang="en-US" sz="3400" b="0" kern="1200" dirty="0">
              <a:solidFill>
                <a:schemeClr val="tx1"/>
              </a:solidFill>
            </a:rPr>
            <a:t>Market leader strategies</a:t>
          </a:r>
          <a:endParaRPr lang="en-US" sz="3400" kern="1200" dirty="0">
            <a:solidFill>
              <a:schemeClr val="tx1"/>
            </a:solidFill>
          </a:endParaRPr>
        </a:p>
      </dsp:txBody>
      <dsp:txXfrm>
        <a:off x="331516" y="210"/>
        <a:ext cx="2695984" cy="1617590"/>
      </dsp:txXfrm>
    </dsp:sp>
    <dsp:sp modelId="{52E5094E-7769-4484-8803-8B6B64AE4B44}">
      <dsp:nvSpPr>
        <dsp:cNvPr id="0" name=""/>
        <dsp:cNvSpPr/>
      </dsp:nvSpPr>
      <dsp:spPr>
        <a:xfrm>
          <a:off x="3297099" y="210"/>
          <a:ext cx="2695984" cy="161759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rtl="0">
            <a:lnSpc>
              <a:spcPct val="90000"/>
            </a:lnSpc>
            <a:spcBef>
              <a:spcPct val="0"/>
            </a:spcBef>
            <a:spcAft>
              <a:spcPct val="35000"/>
            </a:spcAft>
            <a:buNone/>
          </a:pPr>
          <a:r>
            <a:rPr lang="en-US" sz="3400" b="0" kern="1200" dirty="0"/>
            <a:t>Market challenger strategies</a:t>
          </a:r>
          <a:endParaRPr lang="en-US" sz="3400" kern="1200" dirty="0"/>
        </a:p>
      </dsp:txBody>
      <dsp:txXfrm>
        <a:off x="3297099" y="210"/>
        <a:ext cx="2695984" cy="1617590"/>
      </dsp:txXfrm>
    </dsp:sp>
    <dsp:sp modelId="{A5DD608E-8648-4140-B8CE-C63C94765A76}">
      <dsp:nvSpPr>
        <dsp:cNvPr id="0" name=""/>
        <dsp:cNvSpPr/>
      </dsp:nvSpPr>
      <dsp:spPr>
        <a:xfrm>
          <a:off x="331516" y="1887399"/>
          <a:ext cx="2695984" cy="161759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rtl="0">
            <a:lnSpc>
              <a:spcPct val="90000"/>
            </a:lnSpc>
            <a:spcBef>
              <a:spcPct val="0"/>
            </a:spcBef>
            <a:spcAft>
              <a:spcPct val="35000"/>
            </a:spcAft>
            <a:buNone/>
          </a:pPr>
          <a:r>
            <a:rPr lang="en-US" sz="3400" b="0" kern="1200" dirty="0"/>
            <a:t>Market follower strategies</a:t>
          </a:r>
          <a:endParaRPr lang="en-US" sz="3400" kern="1200" dirty="0"/>
        </a:p>
      </dsp:txBody>
      <dsp:txXfrm>
        <a:off x="331516" y="1887399"/>
        <a:ext cx="2695984" cy="1617590"/>
      </dsp:txXfrm>
    </dsp:sp>
    <dsp:sp modelId="{9B2CDFEB-C479-4694-9E8B-5CA7A1A6DB0E}">
      <dsp:nvSpPr>
        <dsp:cNvPr id="0" name=""/>
        <dsp:cNvSpPr/>
      </dsp:nvSpPr>
      <dsp:spPr>
        <a:xfrm>
          <a:off x="3297099" y="1887399"/>
          <a:ext cx="2695984" cy="161759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rtl="0">
            <a:lnSpc>
              <a:spcPct val="90000"/>
            </a:lnSpc>
            <a:spcBef>
              <a:spcPct val="0"/>
            </a:spcBef>
            <a:spcAft>
              <a:spcPct val="35000"/>
            </a:spcAft>
            <a:buNone/>
          </a:pPr>
          <a:r>
            <a:rPr lang="en-US" sz="3400" b="0" kern="1200" dirty="0"/>
            <a:t>Market </a:t>
          </a:r>
          <a:r>
            <a:rPr lang="en-US" sz="3400" b="0" kern="1200" dirty="0" err="1"/>
            <a:t>nicher</a:t>
          </a:r>
          <a:r>
            <a:rPr lang="en-US" sz="3400" b="0" kern="1200" dirty="0"/>
            <a:t> strategies</a:t>
          </a:r>
          <a:endParaRPr lang="en-US" sz="3400" kern="1200" dirty="0"/>
        </a:p>
      </dsp:txBody>
      <dsp:txXfrm>
        <a:off x="3297099" y="1887399"/>
        <a:ext cx="2695984" cy="161759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3">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4">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AC081F0-8602-4C4A-B4EA-976F0ACCE89B}" type="datetime1">
              <a:rPr lang="en-ZA" smtClean="0"/>
              <a:t>2020/08/16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FDA72C7-118D-8541-80B5-DC48299D231C}" type="slidenum">
              <a:rPr lang="en-US" smtClean="0"/>
              <a:t>‹#›</a:t>
            </a:fld>
            <a:endParaRPr lang="en-US"/>
          </a:p>
        </p:txBody>
      </p:sp>
    </p:spTree>
    <p:extLst>
      <p:ext uri="{BB962C8B-B14F-4D97-AF65-F5344CB8AC3E}">
        <p14:creationId xmlns:p14="http://schemas.microsoft.com/office/powerpoint/2010/main" val="240612233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A8E3F2-1D26-1D4F-892F-F4E2278F37E6}" type="datetime1">
              <a:rPr lang="en-ZA" smtClean="0"/>
              <a:t>2020/08/16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B043D5-AE62-D641-BED9-69F8E3637227}" type="slidenum">
              <a:rPr lang="en-US" smtClean="0"/>
              <a:t>‹#›</a:t>
            </a:fld>
            <a:endParaRPr lang="en-US"/>
          </a:p>
        </p:txBody>
      </p:sp>
    </p:spTree>
    <p:extLst>
      <p:ext uri="{BB962C8B-B14F-4D97-AF65-F5344CB8AC3E}">
        <p14:creationId xmlns:p14="http://schemas.microsoft.com/office/powerpoint/2010/main" val="3224584064"/>
      </p:ext>
    </p:extLst>
  </p:cSld>
  <p:clrMap bg1="lt1" tx1="dk1" bg2="lt2" tx2="dk2" accent1="accent1" accent2="accent2" accent3="accent3" accent4="accent4" accent5="accent5" accent6="accent6" hlink="hlink" folHlink="folHlink"/>
  <p:hf hd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ChangeArrowheads="1" noTextEdit="1"/>
          </p:cNvSpPr>
          <p:nvPr>
            <p:ph type="sldImg"/>
          </p:nvPr>
        </p:nvSpPr>
        <p:spPr>
          <a:ln/>
        </p:spPr>
      </p:sp>
      <p:sp>
        <p:nvSpPr>
          <p:cNvPr id="1536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15364"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9E4F1E31-EF9F-45FA-B68F-639C42578AF9}" type="slidenum">
              <a:rPr lang="en-US" altLang="en-US" sz="1200" smtClean="0">
                <a:solidFill>
                  <a:srgbClr val="000000"/>
                </a:solidFill>
              </a:rPr>
              <a:pPr/>
              <a:t>7</a:t>
            </a:fld>
            <a:endParaRPr lang="en-US" altLang="en-US" sz="1200">
              <a:solidFill>
                <a:srgbClr val="000000"/>
              </a:solidFill>
            </a:endParaRPr>
          </a:p>
        </p:txBody>
      </p:sp>
    </p:spTree>
    <p:extLst>
      <p:ext uri="{BB962C8B-B14F-4D97-AF65-F5344CB8AC3E}">
        <p14:creationId xmlns:p14="http://schemas.microsoft.com/office/powerpoint/2010/main" val="1513171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ChangeArrowheads="1" noTextEdit="1"/>
          </p:cNvSpPr>
          <p:nvPr>
            <p:ph type="sldImg"/>
          </p:nvPr>
        </p:nvSpPr>
        <p:spPr>
          <a:ln/>
        </p:spPr>
      </p:sp>
      <p:sp>
        <p:nvSpPr>
          <p:cNvPr id="3481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b="1"/>
              <a:t>Note to Instructor</a:t>
            </a:r>
          </a:p>
          <a:p>
            <a:r>
              <a:rPr lang="en-US" altLang="en-US"/>
              <a:t>Forty percent of the market is in the hands of the </a:t>
            </a:r>
            <a:r>
              <a:rPr lang="en-US" altLang="en-US" b="1"/>
              <a:t>market leader</a:t>
            </a:r>
            <a:r>
              <a:rPr lang="en-US" altLang="en-US"/>
              <a:t>, the firm with the largest market share. Another 30 percent is in the hands of </a:t>
            </a:r>
            <a:r>
              <a:rPr lang="en-US" altLang="en-US" b="1"/>
              <a:t>market challengers</a:t>
            </a:r>
            <a:r>
              <a:rPr lang="en-US" altLang="en-US"/>
              <a:t>, runner‑up firms that are fighting hard to increase their market share. Another 20 percent is in the hands of </a:t>
            </a:r>
            <a:r>
              <a:rPr lang="en-US" altLang="en-US" b="1"/>
              <a:t>market followers</a:t>
            </a:r>
            <a:r>
              <a:rPr lang="en-US" altLang="en-US"/>
              <a:t>, other runner‑up firms that want to hold their share without rocking the boat. The remaining 10 percent is in the hands of </a:t>
            </a:r>
            <a:r>
              <a:rPr lang="en-US" altLang="en-US" b="1"/>
              <a:t>market nichers</a:t>
            </a:r>
            <a:r>
              <a:rPr lang="en-US" altLang="en-US"/>
              <a:t>, firms that serve small segments not being pursued by other firms. </a:t>
            </a:r>
          </a:p>
        </p:txBody>
      </p:sp>
      <p:sp>
        <p:nvSpPr>
          <p:cNvPr id="34820"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B2CD7CFC-00E6-4B5F-90B0-BFAA9FE91073}" type="slidenum">
              <a:rPr lang="en-US" altLang="en-US" sz="1200" smtClean="0">
                <a:solidFill>
                  <a:srgbClr val="000000"/>
                </a:solidFill>
              </a:rPr>
              <a:pPr/>
              <a:t>17</a:t>
            </a:fld>
            <a:endParaRPr lang="en-US" altLang="en-US" sz="1200">
              <a:solidFill>
                <a:srgbClr val="000000"/>
              </a:solidFill>
            </a:endParaRPr>
          </a:p>
        </p:txBody>
      </p:sp>
    </p:spTree>
    <p:extLst>
      <p:ext uri="{BB962C8B-B14F-4D97-AF65-F5344CB8AC3E}">
        <p14:creationId xmlns:p14="http://schemas.microsoft.com/office/powerpoint/2010/main" val="3177537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ChangeArrowheads="1" noTextEdit="1"/>
          </p:cNvSpPr>
          <p:nvPr>
            <p:ph type="sldImg"/>
          </p:nvPr>
        </p:nvSpPr>
        <p:spPr>
          <a:ln/>
        </p:spPr>
      </p:sp>
      <p:sp>
        <p:nvSpPr>
          <p:cNvPr id="3686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36868"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83B2A6DA-DB3F-4998-89E3-903ACDF4421F}" type="slidenum">
              <a:rPr lang="en-US" altLang="en-US" sz="1200" smtClean="0">
                <a:solidFill>
                  <a:srgbClr val="000000"/>
                </a:solidFill>
              </a:rPr>
              <a:pPr/>
              <a:t>18</a:t>
            </a:fld>
            <a:endParaRPr lang="en-US" altLang="en-US" sz="1200">
              <a:solidFill>
                <a:srgbClr val="000000"/>
              </a:solidFill>
            </a:endParaRPr>
          </a:p>
        </p:txBody>
      </p:sp>
    </p:spTree>
    <p:extLst>
      <p:ext uri="{BB962C8B-B14F-4D97-AF65-F5344CB8AC3E}">
        <p14:creationId xmlns:p14="http://schemas.microsoft.com/office/powerpoint/2010/main" val="16497651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ChangeArrowheads="1" noTextEdit="1"/>
          </p:cNvSpPr>
          <p:nvPr>
            <p:ph type="sldImg"/>
          </p:nvPr>
        </p:nvSpPr>
        <p:spPr>
          <a:ln/>
        </p:spPr>
      </p:sp>
      <p:sp>
        <p:nvSpPr>
          <p:cNvPr id="3891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38916"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B3421B9D-A588-4522-8812-174ADD5101E3}" type="slidenum">
              <a:rPr lang="en-US" altLang="en-US" sz="1200" smtClean="0">
                <a:solidFill>
                  <a:srgbClr val="000000"/>
                </a:solidFill>
              </a:rPr>
              <a:pPr/>
              <a:t>19</a:t>
            </a:fld>
            <a:endParaRPr lang="en-US" altLang="en-US" sz="1200">
              <a:solidFill>
                <a:srgbClr val="000000"/>
              </a:solidFill>
            </a:endParaRPr>
          </a:p>
        </p:txBody>
      </p:sp>
    </p:spTree>
    <p:extLst>
      <p:ext uri="{BB962C8B-B14F-4D97-AF65-F5344CB8AC3E}">
        <p14:creationId xmlns:p14="http://schemas.microsoft.com/office/powerpoint/2010/main" val="35017364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ChangeArrowheads="1" noTextEdit="1"/>
          </p:cNvSpPr>
          <p:nvPr>
            <p:ph type="sldImg"/>
          </p:nvPr>
        </p:nvSpPr>
        <p:spPr>
          <a:ln/>
        </p:spPr>
      </p:sp>
      <p:sp>
        <p:nvSpPr>
          <p:cNvPr id="4096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b="1"/>
              <a:t>Note to Instructor</a:t>
            </a:r>
          </a:p>
          <a:p>
            <a:r>
              <a:rPr lang="en-US" altLang="en-US"/>
              <a:t>The text gives an excellent example of a market challenger:</a:t>
            </a:r>
          </a:p>
          <a:p>
            <a:r>
              <a:rPr lang="en-US" altLang="en-US" i="1"/>
              <a:t>Virgin Drinks took on the leaders head-on, launching its own cola, advertising heavily, and trying to get into all the same retail outlets that stocked the leading brands. At Virgin Cola’s launch, Virgin CEO Richard Branson even drove a tank through a wall of rivals’ cans in New York’s Times Square to symbolize the war he wished to wage on the big, established rivals. However, Coke’s and Pepsi’s viselike grip on U.S. shelf space proved impossible for Virgin Drinks to break. Although Virgin Drinks is still around, it has never gained more than a 1percent share of the U.S. cola market. </a:t>
            </a:r>
          </a:p>
          <a:p>
            <a:endParaRPr lang="en-US" altLang="en-US" i="1"/>
          </a:p>
          <a:p>
            <a:r>
              <a:rPr lang="en-US" altLang="en-US" i="1"/>
              <a:t>Red Bull, by contrast, tackled the leaders indirectly. It entered the U.S. soft drinks market with a niche product: a carbonated energy drink retailing at about twice what you would pay for a Coke or Pepsi. It started by selling Red Bull through unconventional outlets not dominated by the market leaders, such as bars and nightclubs, where twenty-something's gulped down the caffeine-rich drink so they can dance all night. After gaining a loyal following, Red Bull used the pull of high margins to elbow its way into the corner store, where it now sits in refrigerated bins within arm’s length of Coke and Pepsi. In the United States, where Red Bull enjoys a 65 percent share of the energy drink market, its sales are growing at about 35 percent a year.</a:t>
            </a:r>
          </a:p>
          <a:p>
            <a:endParaRPr lang="en-US" altLang="en-US"/>
          </a:p>
        </p:txBody>
      </p:sp>
      <p:sp>
        <p:nvSpPr>
          <p:cNvPr id="40964"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95E17311-80EA-4619-A00D-2B75535D04D5}" type="slidenum">
              <a:rPr lang="en-US" altLang="en-US" sz="1200" smtClean="0">
                <a:solidFill>
                  <a:srgbClr val="000000"/>
                </a:solidFill>
              </a:rPr>
              <a:pPr/>
              <a:t>20</a:t>
            </a:fld>
            <a:endParaRPr lang="en-US" altLang="en-US" sz="1200">
              <a:solidFill>
                <a:srgbClr val="000000"/>
              </a:solidFill>
            </a:endParaRPr>
          </a:p>
        </p:txBody>
      </p:sp>
    </p:spTree>
    <p:extLst>
      <p:ext uri="{BB962C8B-B14F-4D97-AF65-F5344CB8AC3E}">
        <p14:creationId xmlns:p14="http://schemas.microsoft.com/office/powerpoint/2010/main" val="21643138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ChangeArrowheads="1" noTextEdit="1"/>
          </p:cNvSpPr>
          <p:nvPr>
            <p:ph type="sldImg"/>
          </p:nvPr>
        </p:nvSpPr>
        <p:spPr>
          <a:ln/>
        </p:spPr>
      </p:sp>
      <p:sp>
        <p:nvSpPr>
          <p:cNvPr id="4301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b="1"/>
              <a:t>Note to Instructor</a:t>
            </a:r>
          </a:p>
          <a:p>
            <a:r>
              <a:rPr lang="en-US" altLang="en-US"/>
              <a:t>This link refers to the example in the text for R.A.B. Food Group. The text mentions its Kosher line but it is interesting to see some of their smaller lines including Guiltless Gourmet.</a:t>
            </a:r>
          </a:p>
        </p:txBody>
      </p:sp>
      <p:sp>
        <p:nvSpPr>
          <p:cNvPr id="43012"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52D7B664-3A6E-4156-B9AF-0BDC0DEC1BE6}" type="slidenum">
              <a:rPr lang="en-US" altLang="en-US" sz="1200" smtClean="0">
                <a:solidFill>
                  <a:srgbClr val="000000"/>
                </a:solidFill>
              </a:rPr>
              <a:pPr/>
              <a:t>21</a:t>
            </a:fld>
            <a:endParaRPr lang="en-US" altLang="en-US" sz="1200">
              <a:solidFill>
                <a:srgbClr val="000000"/>
              </a:solidFill>
            </a:endParaRPr>
          </a:p>
        </p:txBody>
      </p:sp>
    </p:spTree>
    <p:extLst>
      <p:ext uri="{BB962C8B-B14F-4D97-AF65-F5344CB8AC3E}">
        <p14:creationId xmlns:p14="http://schemas.microsoft.com/office/powerpoint/2010/main" val="30964534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7"/>
          <p:cNvSpPr>
            <a:spLocks noGrp="1" noChangeArrowheads="1"/>
          </p:cNvSpPr>
          <p:nvPr>
            <p:ph type="sldNum" sz="quarter"/>
          </p:nvPr>
        </p:nvSpPr>
        <p:spPr/>
        <p:txBody>
          <a:bodyPr/>
          <a:lstStyle>
            <a:lvl1pPr eaLnBrk="0" hangingPunct="0">
              <a:spcBef>
                <a:spcPct val="30000"/>
              </a:spcBef>
              <a:buClr>
                <a:srgbClr val="000000"/>
              </a:buClr>
              <a:buSzPct val="100000"/>
              <a:buFont typeface="Times New Roman" pitchFamily="18" charset="0"/>
              <a:tabLst>
                <a:tab pos="634643" algn="l"/>
                <a:tab pos="1269286" algn="l"/>
                <a:tab pos="1903929" algn="l"/>
                <a:tab pos="2538573" algn="l"/>
              </a:tabLst>
              <a:defRPr sz="1100">
                <a:solidFill>
                  <a:srgbClr val="000000"/>
                </a:solidFill>
                <a:latin typeface="Times New Roman" pitchFamily="18" charset="0"/>
              </a:defRPr>
            </a:lvl1pPr>
            <a:lvl2pPr eaLnBrk="0" hangingPunct="0">
              <a:spcBef>
                <a:spcPct val="30000"/>
              </a:spcBef>
              <a:buClr>
                <a:srgbClr val="000000"/>
              </a:buClr>
              <a:buSzPct val="100000"/>
              <a:buFont typeface="Times New Roman" pitchFamily="18" charset="0"/>
              <a:tabLst>
                <a:tab pos="634643" algn="l"/>
                <a:tab pos="1269286" algn="l"/>
                <a:tab pos="1903929" algn="l"/>
                <a:tab pos="2538573" algn="l"/>
              </a:tabLst>
              <a:defRPr sz="1100">
                <a:solidFill>
                  <a:srgbClr val="000000"/>
                </a:solidFill>
                <a:latin typeface="Times New Roman" pitchFamily="18" charset="0"/>
              </a:defRPr>
            </a:lvl2pPr>
            <a:lvl3pPr eaLnBrk="0" hangingPunct="0">
              <a:spcBef>
                <a:spcPct val="30000"/>
              </a:spcBef>
              <a:buClr>
                <a:srgbClr val="000000"/>
              </a:buClr>
              <a:buSzPct val="100000"/>
              <a:buFont typeface="Times New Roman" pitchFamily="18" charset="0"/>
              <a:tabLst>
                <a:tab pos="634643" algn="l"/>
                <a:tab pos="1269286" algn="l"/>
                <a:tab pos="1903929" algn="l"/>
                <a:tab pos="2538573" algn="l"/>
              </a:tabLst>
              <a:defRPr sz="1100">
                <a:solidFill>
                  <a:srgbClr val="000000"/>
                </a:solidFill>
                <a:latin typeface="Times New Roman" pitchFamily="18" charset="0"/>
              </a:defRPr>
            </a:lvl3pPr>
            <a:lvl4pPr eaLnBrk="0" hangingPunct="0">
              <a:spcBef>
                <a:spcPct val="30000"/>
              </a:spcBef>
              <a:buClr>
                <a:srgbClr val="000000"/>
              </a:buClr>
              <a:buSzPct val="100000"/>
              <a:buFont typeface="Times New Roman" pitchFamily="18" charset="0"/>
              <a:tabLst>
                <a:tab pos="634643" algn="l"/>
                <a:tab pos="1269286" algn="l"/>
                <a:tab pos="1903929" algn="l"/>
                <a:tab pos="2538573" algn="l"/>
              </a:tabLst>
              <a:defRPr sz="1100">
                <a:solidFill>
                  <a:srgbClr val="000000"/>
                </a:solidFill>
                <a:latin typeface="Times New Roman" pitchFamily="18" charset="0"/>
              </a:defRPr>
            </a:lvl4pPr>
            <a:lvl5pPr eaLnBrk="0" hangingPunct="0">
              <a:spcBef>
                <a:spcPct val="30000"/>
              </a:spcBef>
              <a:buClr>
                <a:srgbClr val="000000"/>
              </a:buClr>
              <a:buSzPct val="100000"/>
              <a:buFont typeface="Times New Roman" pitchFamily="18" charset="0"/>
              <a:tabLst>
                <a:tab pos="634643" algn="l"/>
                <a:tab pos="1269286" algn="l"/>
                <a:tab pos="1903929" algn="l"/>
                <a:tab pos="2538573" algn="l"/>
              </a:tabLst>
              <a:defRPr sz="1100">
                <a:solidFill>
                  <a:srgbClr val="000000"/>
                </a:solidFill>
                <a:latin typeface="Times New Roman" pitchFamily="18" charset="0"/>
              </a:defRPr>
            </a:lvl5pPr>
            <a:lvl6pPr marL="2203158" indent="-199022" defTabSz="392477" eaLnBrk="0" fontAlgn="base" hangingPunct="0">
              <a:spcBef>
                <a:spcPct val="30000"/>
              </a:spcBef>
              <a:spcAft>
                <a:spcPct val="0"/>
              </a:spcAft>
              <a:buClr>
                <a:srgbClr val="000000"/>
              </a:buClr>
              <a:buSzPct val="100000"/>
              <a:buFont typeface="Times New Roman" pitchFamily="18" charset="0"/>
              <a:tabLst>
                <a:tab pos="634643" algn="l"/>
                <a:tab pos="1269286" algn="l"/>
                <a:tab pos="1903929" algn="l"/>
                <a:tab pos="2538573" algn="l"/>
              </a:tabLst>
              <a:defRPr sz="1100">
                <a:solidFill>
                  <a:srgbClr val="000000"/>
                </a:solidFill>
                <a:latin typeface="Times New Roman" pitchFamily="18" charset="0"/>
              </a:defRPr>
            </a:lvl6pPr>
            <a:lvl7pPr marL="2603986" indent="-199022" defTabSz="392477" eaLnBrk="0" fontAlgn="base" hangingPunct="0">
              <a:spcBef>
                <a:spcPct val="30000"/>
              </a:spcBef>
              <a:spcAft>
                <a:spcPct val="0"/>
              </a:spcAft>
              <a:buClr>
                <a:srgbClr val="000000"/>
              </a:buClr>
              <a:buSzPct val="100000"/>
              <a:buFont typeface="Times New Roman" pitchFamily="18" charset="0"/>
              <a:tabLst>
                <a:tab pos="634643" algn="l"/>
                <a:tab pos="1269286" algn="l"/>
                <a:tab pos="1903929" algn="l"/>
                <a:tab pos="2538573" algn="l"/>
              </a:tabLst>
              <a:defRPr sz="1100">
                <a:solidFill>
                  <a:srgbClr val="000000"/>
                </a:solidFill>
                <a:latin typeface="Times New Roman" pitchFamily="18" charset="0"/>
              </a:defRPr>
            </a:lvl7pPr>
            <a:lvl8pPr marL="3004813" indent="-199022" defTabSz="392477" eaLnBrk="0" fontAlgn="base" hangingPunct="0">
              <a:spcBef>
                <a:spcPct val="30000"/>
              </a:spcBef>
              <a:spcAft>
                <a:spcPct val="0"/>
              </a:spcAft>
              <a:buClr>
                <a:srgbClr val="000000"/>
              </a:buClr>
              <a:buSzPct val="100000"/>
              <a:buFont typeface="Times New Roman" pitchFamily="18" charset="0"/>
              <a:tabLst>
                <a:tab pos="634643" algn="l"/>
                <a:tab pos="1269286" algn="l"/>
                <a:tab pos="1903929" algn="l"/>
                <a:tab pos="2538573" algn="l"/>
              </a:tabLst>
              <a:defRPr sz="1100">
                <a:solidFill>
                  <a:srgbClr val="000000"/>
                </a:solidFill>
                <a:latin typeface="Times New Roman" pitchFamily="18" charset="0"/>
              </a:defRPr>
            </a:lvl8pPr>
            <a:lvl9pPr marL="3405640" indent="-199022" defTabSz="392477" eaLnBrk="0" fontAlgn="base" hangingPunct="0">
              <a:spcBef>
                <a:spcPct val="30000"/>
              </a:spcBef>
              <a:spcAft>
                <a:spcPct val="0"/>
              </a:spcAft>
              <a:buClr>
                <a:srgbClr val="000000"/>
              </a:buClr>
              <a:buSzPct val="100000"/>
              <a:buFont typeface="Times New Roman" pitchFamily="18" charset="0"/>
              <a:tabLst>
                <a:tab pos="634643" algn="l"/>
                <a:tab pos="1269286" algn="l"/>
                <a:tab pos="1903929" algn="l"/>
                <a:tab pos="2538573" algn="l"/>
              </a:tabLst>
              <a:defRPr sz="1100">
                <a:solidFill>
                  <a:srgbClr val="000000"/>
                </a:solidFill>
                <a:latin typeface="Times New Roman" pitchFamily="18" charset="0"/>
              </a:defRPr>
            </a:lvl9pPr>
          </a:lstStyle>
          <a:p>
            <a:pPr defTabSz="392477" eaLnBrk="1">
              <a:spcBef>
                <a:spcPct val="0"/>
              </a:spcBef>
              <a:buClrTx/>
              <a:defRPr/>
            </a:pPr>
            <a:fld id="{787B5013-21AD-4AD1-88C6-ADD9F30FBD6F}" type="slidenum">
              <a:rPr lang="en-ZA" altLang="en-US" sz="1200"/>
              <a:pPr defTabSz="392477" eaLnBrk="1">
                <a:spcBef>
                  <a:spcPct val="0"/>
                </a:spcBef>
                <a:buClrTx/>
                <a:defRPr/>
              </a:pPr>
              <a:t>30</a:t>
            </a:fld>
            <a:endParaRPr lang="en-ZA" altLang="en-US" sz="1200"/>
          </a:p>
        </p:txBody>
      </p:sp>
      <p:sp>
        <p:nvSpPr>
          <p:cNvPr id="33795" name="Rectangle 1"/>
          <p:cNvSpPr>
            <a:spLocks noGrp="1" noRot="1" noChangeAspect="1" noChangeArrowheads="1" noTextEdit="1"/>
          </p:cNvSpPr>
          <p:nvPr>
            <p:ph type="sldImg"/>
          </p:nvPr>
        </p:nvSpPr>
        <p:spPr>
          <a:xfrm>
            <a:off x="1143000" y="695325"/>
            <a:ext cx="4568825" cy="34258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6" name="Rectangle 2"/>
          <p:cNvSpPr>
            <a:spLocks noGrp="1" noChangeArrowheads="1"/>
          </p:cNvSpPr>
          <p:nvPr>
            <p:ph type="body" idx="1"/>
          </p:nvPr>
        </p:nvSpPr>
        <p:spPr>
          <a:xfrm>
            <a:off x="685512" y="4343231"/>
            <a:ext cx="5485536" cy="4036393"/>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latin typeface="Times New Roman" pitchFamily="18" charset="0"/>
            </a:endParaRPr>
          </a:p>
        </p:txBody>
      </p:sp>
    </p:spTree>
    <p:extLst>
      <p:ext uri="{BB962C8B-B14F-4D97-AF65-F5344CB8AC3E}">
        <p14:creationId xmlns:p14="http://schemas.microsoft.com/office/powerpoint/2010/main" val="4222104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ChangeArrowheads="1" noTextEdit="1"/>
          </p:cNvSpPr>
          <p:nvPr>
            <p:ph type="sldImg"/>
          </p:nvPr>
        </p:nvSpPr>
        <p:spPr>
          <a:ln/>
        </p:spPr>
      </p:sp>
      <p:sp>
        <p:nvSpPr>
          <p:cNvPr id="1843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b="1"/>
              <a:t>Note to Instructor</a:t>
            </a:r>
          </a:p>
          <a:p>
            <a:r>
              <a:rPr lang="en-US" altLang="en-US"/>
              <a:t>This hyperlink is for a small credit union with a clear message—the other banks have high fees. They should have performed a customer value analysis to realize this is one of their benefits that the competitors do not offer.</a:t>
            </a:r>
          </a:p>
        </p:txBody>
      </p:sp>
      <p:sp>
        <p:nvSpPr>
          <p:cNvPr id="18436"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112AB0BE-7262-4AAF-B4A6-8F1A6CF6CA25}" type="slidenum">
              <a:rPr lang="en-US" altLang="en-US" sz="1200" smtClean="0">
                <a:solidFill>
                  <a:srgbClr val="000000"/>
                </a:solidFill>
              </a:rPr>
              <a:pPr/>
              <a:t>8</a:t>
            </a:fld>
            <a:endParaRPr lang="en-US" altLang="en-US" sz="1200">
              <a:solidFill>
                <a:srgbClr val="000000"/>
              </a:solidFill>
            </a:endParaRPr>
          </a:p>
        </p:txBody>
      </p:sp>
    </p:spTree>
    <p:extLst>
      <p:ext uri="{BB962C8B-B14F-4D97-AF65-F5344CB8AC3E}">
        <p14:creationId xmlns:p14="http://schemas.microsoft.com/office/powerpoint/2010/main" val="2060255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ChangeArrowheads="1" noTextEdit="1"/>
          </p:cNvSpPr>
          <p:nvPr>
            <p:ph type="sldImg"/>
          </p:nvPr>
        </p:nvSpPr>
        <p:spPr>
          <a:ln/>
        </p:spPr>
      </p:sp>
      <p:sp>
        <p:nvSpPr>
          <p:cNvPr id="20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20484"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8F584E66-FAEE-457A-ABE4-072E8F44788C}" type="slidenum">
              <a:rPr lang="en-US" altLang="en-US" sz="1200" smtClean="0">
                <a:solidFill>
                  <a:srgbClr val="000000"/>
                </a:solidFill>
              </a:rPr>
              <a:pPr/>
              <a:t>9</a:t>
            </a:fld>
            <a:endParaRPr lang="en-US" altLang="en-US" sz="1200">
              <a:solidFill>
                <a:srgbClr val="000000"/>
              </a:solidFill>
            </a:endParaRPr>
          </a:p>
        </p:txBody>
      </p:sp>
    </p:spTree>
    <p:extLst>
      <p:ext uri="{BB962C8B-B14F-4D97-AF65-F5344CB8AC3E}">
        <p14:creationId xmlns:p14="http://schemas.microsoft.com/office/powerpoint/2010/main" val="469806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ChangeArrowheads="1" noTextEdit="1"/>
          </p:cNvSpPr>
          <p:nvPr>
            <p:ph type="sldImg"/>
          </p:nvPr>
        </p:nvSpPr>
        <p:spPr>
          <a:ln/>
        </p:spPr>
      </p:sp>
      <p:sp>
        <p:nvSpPr>
          <p:cNvPr id="2253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b="1"/>
              <a:t>Note to Instructor</a:t>
            </a:r>
          </a:p>
          <a:p>
            <a:r>
              <a:rPr lang="en-US" altLang="en-US"/>
              <a:t>This hyperlink is to Dell’s Web site. They have a changing banner on their site that almost always gives a message of how the consumer can save money with a Dell.</a:t>
            </a:r>
          </a:p>
        </p:txBody>
      </p:sp>
      <p:sp>
        <p:nvSpPr>
          <p:cNvPr id="22532"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F2491763-7A44-47FF-8B68-CF40BC033649}" type="slidenum">
              <a:rPr lang="en-US" altLang="en-US" sz="1200" smtClean="0">
                <a:solidFill>
                  <a:srgbClr val="000000"/>
                </a:solidFill>
              </a:rPr>
              <a:pPr/>
              <a:t>10</a:t>
            </a:fld>
            <a:endParaRPr lang="en-US" altLang="en-US" sz="1200">
              <a:solidFill>
                <a:srgbClr val="000000"/>
              </a:solidFill>
            </a:endParaRPr>
          </a:p>
        </p:txBody>
      </p:sp>
    </p:spTree>
    <p:extLst>
      <p:ext uri="{BB962C8B-B14F-4D97-AF65-F5344CB8AC3E}">
        <p14:creationId xmlns:p14="http://schemas.microsoft.com/office/powerpoint/2010/main" val="3153532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ChangeArrowheads="1" noTextEdit="1"/>
          </p:cNvSpPr>
          <p:nvPr>
            <p:ph type="sldImg"/>
          </p:nvPr>
        </p:nvSpPr>
        <p:spPr>
          <a:ln/>
        </p:spPr>
      </p:sp>
      <p:sp>
        <p:nvSpPr>
          <p:cNvPr id="2457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24580"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F1E55827-6EB1-4AD9-9514-16709A305C98}" type="slidenum">
              <a:rPr lang="en-US" altLang="en-US" sz="1200" smtClean="0">
                <a:solidFill>
                  <a:srgbClr val="000000"/>
                </a:solidFill>
              </a:rPr>
              <a:pPr/>
              <a:t>11</a:t>
            </a:fld>
            <a:endParaRPr lang="en-US" altLang="en-US" sz="1200">
              <a:solidFill>
                <a:srgbClr val="000000"/>
              </a:solidFill>
            </a:endParaRPr>
          </a:p>
        </p:txBody>
      </p:sp>
    </p:spTree>
    <p:extLst>
      <p:ext uri="{BB962C8B-B14F-4D97-AF65-F5344CB8AC3E}">
        <p14:creationId xmlns:p14="http://schemas.microsoft.com/office/powerpoint/2010/main" val="1552047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ChangeArrowheads="1" noTextEdit="1"/>
          </p:cNvSpPr>
          <p:nvPr>
            <p:ph type="sldImg"/>
          </p:nvPr>
        </p:nvSpPr>
        <p:spPr>
          <a:ln/>
        </p:spPr>
      </p:sp>
      <p:sp>
        <p:nvSpPr>
          <p:cNvPr id="2662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26628"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E890B358-8655-49F3-819F-5AE3FD4BA15C}" type="slidenum">
              <a:rPr lang="en-US" altLang="en-US" sz="1200" smtClean="0">
                <a:solidFill>
                  <a:srgbClr val="000000"/>
                </a:solidFill>
              </a:rPr>
              <a:pPr/>
              <a:t>12</a:t>
            </a:fld>
            <a:endParaRPr lang="en-US" altLang="en-US" sz="1200">
              <a:solidFill>
                <a:srgbClr val="000000"/>
              </a:solidFill>
            </a:endParaRPr>
          </a:p>
        </p:txBody>
      </p:sp>
    </p:spTree>
    <p:extLst>
      <p:ext uri="{BB962C8B-B14F-4D97-AF65-F5344CB8AC3E}">
        <p14:creationId xmlns:p14="http://schemas.microsoft.com/office/powerpoint/2010/main" val="10615632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ChangeArrowheads="1" noTextEdit="1"/>
          </p:cNvSpPr>
          <p:nvPr>
            <p:ph type="sldImg"/>
          </p:nvPr>
        </p:nvSpPr>
        <p:spPr>
          <a:ln/>
        </p:spPr>
      </p:sp>
      <p:sp>
        <p:nvSpPr>
          <p:cNvPr id="2867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28676"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0F551E26-1243-48B0-8DE0-B6FDC23B9C10}" type="slidenum">
              <a:rPr lang="en-US" altLang="en-US" sz="1200" smtClean="0">
                <a:solidFill>
                  <a:srgbClr val="000000"/>
                </a:solidFill>
              </a:rPr>
              <a:pPr/>
              <a:t>13</a:t>
            </a:fld>
            <a:endParaRPr lang="en-US" altLang="en-US" sz="1200">
              <a:solidFill>
                <a:srgbClr val="000000"/>
              </a:solidFill>
            </a:endParaRPr>
          </a:p>
        </p:txBody>
      </p:sp>
    </p:spTree>
    <p:extLst>
      <p:ext uri="{BB962C8B-B14F-4D97-AF65-F5344CB8AC3E}">
        <p14:creationId xmlns:p14="http://schemas.microsoft.com/office/powerpoint/2010/main" val="32509656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ChangeArrowheads="1" noTextEdit="1"/>
          </p:cNvSpPr>
          <p:nvPr>
            <p:ph type="sldImg"/>
          </p:nvPr>
        </p:nvSpPr>
        <p:spPr>
          <a:ln/>
        </p:spPr>
      </p:sp>
      <p:sp>
        <p:nvSpPr>
          <p:cNvPr id="3072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b="1"/>
              <a:t>Note to Instructor</a:t>
            </a:r>
          </a:p>
          <a:p>
            <a:endParaRPr lang="en-US" altLang="en-US" b="1"/>
          </a:p>
          <a:p>
            <a:r>
              <a:rPr lang="en-US" altLang="en-US" b="1"/>
              <a:t>Discussion Question</a:t>
            </a:r>
          </a:p>
          <a:p>
            <a:r>
              <a:rPr lang="en-US" altLang="en-US" i="1"/>
              <a:t>How do you know you can trust a Web site?</a:t>
            </a:r>
          </a:p>
          <a:p>
            <a:r>
              <a:rPr lang="en-US" altLang="en-US"/>
              <a:t>This Web link ties directly to the customer service page of Nordstrom.com. The students might comment on how well organized the site appears, how they show easy returns and free exchanges, and how they offer alterations.</a:t>
            </a:r>
          </a:p>
        </p:txBody>
      </p:sp>
      <p:sp>
        <p:nvSpPr>
          <p:cNvPr id="30724"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FE104A24-5F31-4575-AEF3-1A8CE3BD4E28}" type="slidenum">
              <a:rPr lang="en-US" altLang="en-US" sz="1200" smtClean="0">
                <a:solidFill>
                  <a:srgbClr val="000000"/>
                </a:solidFill>
              </a:rPr>
              <a:pPr/>
              <a:t>14</a:t>
            </a:fld>
            <a:endParaRPr lang="en-US" altLang="en-US" sz="1200">
              <a:solidFill>
                <a:srgbClr val="000000"/>
              </a:solidFill>
            </a:endParaRPr>
          </a:p>
        </p:txBody>
      </p:sp>
    </p:spTree>
    <p:extLst>
      <p:ext uri="{BB962C8B-B14F-4D97-AF65-F5344CB8AC3E}">
        <p14:creationId xmlns:p14="http://schemas.microsoft.com/office/powerpoint/2010/main" val="20255474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ChangeArrowheads="1" noTextEdit="1"/>
          </p:cNvSpPr>
          <p:nvPr>
            <p:ph type="sldImg"/>
          </p:nvPr>
        </p:nvSpPr>
        <p:spPr>
          <a:ln/>
        </p:spPr>
      </p:sp>
      <p:sp>
        <p:nvSpPr>
          <p:cNvPr id="3277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32772"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7A961E08-1770-4E44-9B85-3FEFCAE607D8}" type="slidenum">
              <a:rPr lang="en-US" altLang="en-US" sz="1200" smtClean="0">
                <a:solidFill>
                  <a:srgbClr val="000000"/>
                </a:solidFill>
              </a:rPr>
              <a:pPr/>
              <a:t>15</a:t>
            </a:fld>
            <a:endParaRPr lang="en-US" altLang="en-US" sz="1200">
              <a:solidFill>
                <a:srgbClr val="000000"/>
              </a:solidFill>
            </a:endParaRPr>
          </a:p>
        </p:txBody>
      </p:sp>
    </p:spTree>
    <p:extLst>
      <p:ext uri="{BB962C8B-B14F-4D97-AF65-F5344CB8AC3E}">
        <p14:creationId xmlns:p14="http://schemas.microsoft.com/office/powerpoint/2010/main" val="16765344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53819" y="425361"/>
            <a:ext cx="7333655" cy="711349"/>
          </a:xfrm>
        </p:spPr>
        <p:txBody>
          <a:bodyPr/>
          <a:lstStyle/>
          <a:p>
            <a:r>
              <a:rPr lang="en-GB" dirty="0"/>
              <a:t>Presentation Title</a:t>
            </a:r>
            <a:endParaRPr lang="en-US" dirty="0"/>
          </a:p>
        </p:txBody>
      </p:sp>
      <p:sp>
        <p:nvSpPr>
          <p:cNvPr id="3" name="Subtitle 2"/>
          <p:cNvSpPr>
            <a:spLocks noGrp="1"/>
          </p:cNvSpPr>
          <p:nvPr>
            <p:ph type="subTitle" idx="1" hasCustomPrompt="1"/>
          </p:nvPr>
        </p:nvSpPr>
        <p:spPr>
          <a:xfrm>
            <a:off x="1653818" y="1142112"/>
            <a:ext cx="7333655" cy="633997"/>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Presentation Subtitle</a:t>
            </a:r>
            <a:endParaRPr lang="en-US" dirty="0"/>
          </a:p>
        </p:txBody>
      </p:sp>
      <p:pic>
        <p:nvPicPr>
          <p:cNvPr id="7" name="Picture 6" descr="print strip-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544266" cy="6858000"/>
          </a:xfrm>
          <a:prstGeom prst="rect">
            <a:avLst/>
          </a:prstGeom>
        </p:spPr>
      </p:pic>
      <p:pic>
        <p:nvPicPr>
          <p:cNvPr id="9" name="Picture 8" descr="NWU Business School logo - Finaal (Kleur)-02.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28637" y="2627744"/>
            <a:ext cx="6123672" cy="2380884"/>
          </a:xfrm>
          <a:prstGeom prst="rect">
            <a:avLst/>
          </a:prstGeom>
        </p:spPr>
      </p:pic>
    </p:spTree>
    <p:extLst>
      <p:ext uri="{BB962C8B-B14F-4D97-AF65-F5344CB8AC3E}">
        <p14:creationId xmlns:p14="http://schemas.microsoft.com/office/powerpoint/2010/main" val="2849663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DA6BA6-C6AB-9149-8AE6-858FB7C85058}" type="slidenum">
              <a:rPr lang="en-US" smtClean="0"/>
              <a:t>‹#›</a:t>
            </a:fld>
            <a:endParaRPr lang="en-US"/>
          </a:p>
        </p:txBody>
      </p:sp>
    </p:spTree>
    <p:extLst>
      <p:ext uri="{BB962C8B-B14F-4D97-AF65-F5344CB8AC3E}">
        <p14:creationId xmlns:p14="http://schemas.microsoft.com/office/powerpoint/2010/main" val="1291103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DA6BA6-C6AB-9149-8AE6-858FB7C85058}" type="slidenum">
              <a:rPr lang="en-US" smtClean="0"/>
              <a:t>‹#›</a:t>
            </a:fld>
            <a:endParaRPr lang="en-US"/>
          </a:p>
        </p:txBody>
      </p:sp>
    </p:spTree>
    <p:extLst>
      <p:ext uri="{BB962C8B-B14F-4D97-AF65-F5344CB8AC3E}">
        <p14:creationId xmlns:p14="http://schemas.microsoft.com/office/powerpoint/2010/main" val="3606179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DA6BA6-C6AB-9149-8AE6-858FB7C85058}" type="slidenum">
              <a:rPr lang="en-US" smtClean="0"/>
              <a:t>‹#›</a:t>
            </a:fld>
            <a:endParaRPr lang="en-US"/>
          </a:p>
        </p:txBody>
      </p:sp>
    </p:spTree>
    <p:extLst>
      <p:ext uri="{BB962C8B-B14F-4D97-AF65-F5344CB8AC3E}">
        <p14:creationId xmlns:p14="http://schemas.microsoft.com/office/powerpoint/2010/main" val="28599965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DA6BA6-C6AB-9149-8AE6-858FB7C85058}" type="slidenum">
              <a:rPr lang="en-US" smtClean="0"/>
              <a:t>‹#›</a:t>
            </a:fld>
            <a:endParaRPr lang="en-US"/>
          </a:p>
        </p:txBody>
      </p:sp>
    </p:spTree>
    <p:extLst>
      <p:ext uri="{BB962C8B-B14F-4D97-AF65-F5344CB8AC3E}">
        <p14:creationId xmlns:p14="http://schemas.microsoft.com/office/powerpoint/2010/main" val="15326674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DA6BA6-C6AB-9149-8AE6-858FB7C85058}" type="slidenum">
              <a:rPr lang="en-US" smtClean="0"/>
              <a:t>‹#›</a:t>
            </a:fld>
            <a:endParaRPr lang="en-US"/>
          </a:p>
        </p:txBody>
      </p:sp>
    </p:spTree>
    <p:extLst>
      <p:ext uri="{BB962C8B-B14F-4D97-AF65-F5344CB8AC3E}">
        <p14:creationId xmlns:p14="http://schemas.microsoft.com/office/powerpoint/2010/main" val="32519518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DA6BA6-C6AB-9149-8AE6-858FB7C85058}" type="slidenum">
              <a:rPr lang="en-US" smtClean="0"/>
              <a:t>‹#›</a:t>
            </a:fld>
            <a:endParaRPr lang="en-US"/>
          </a:p>
        </p:txBody>
      </p:sp>
    </p:spTree>
    <p:extLst>
      <p:ext uri="{BB962C8B-B14F-4D97-AF65-F5344CB8AC3E}">
        <p14:creationId xmlns:p14="http://schemas.microsoft.com/office/powerpoint/2010/main" val="30663676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DA6BA6-C6AB-9149-8AE6-858FB7C85058}" type="slidenum">
              <a:rPr lang="en-US" smtClean="0"/>
              <a:t>‹#›</a:t>
            </a:fld>
            <a:endParaRPr lang="en-US"/>
          </a:p>
        </p:txBody>
      </p:sp>
    </p:spTree>
    <p:extLst>
      <p:ext uri="{BB962C8B-B14F-4D97-AF65-F5344CB8AC3E}">
        <p14:creationId xmlns:p14="http://schemas.microsoft.com/office/powerpoint/2010/main" val="19870181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DA6BA6-C6AB-9149-8AE6-858FB7C85058}" type="slidenum">
              <a:rPr lang="en-US" smtClean="0"/>
              <a:t>‹#›</a:t>
            </a:fld>
            <a:endParaRPr lang="en-US"/>
          </a:p>
        </p:txBody>
      </p:sp>
    </p:spTree>
    <p:extLst>
      <p:ext uri="{BB962C8B-B14F-4D97-AF65-F5344CB8AC3E}">
        <p14:creationId xmlns:p14="http://schemas.microsoft.com/office/powerpoint/2010/main" val="2674493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DA6BA6-C6AB-9149-8AE6-858FB7C85058}" type="slidenum">
              <a:rPr lang="en-US" smtClean="0"/>
              <a:t>‹#›</a:t>
            </a:fld>
            <a:endParaRPr lang="en-US"/>
          </a:p>
        </p:txBody>
      </p:sp>
    </p:spTree>
    <p:extLst>
      <p:ext uri="{BB962C8B-B14F-4D97-AF65-F5344CB8AC3E}">
        <p14:creationId xmlns:p14="http://schemas.microsoft.com/office/powerpoint/2010/main" val="810048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DA6BA6-C6AB-9149-8AE6-858FB7C85058}" type="slidenum">
              <a:rPr lang="en-US" smtClean="0"/>
              <a:t>‹#›</a:t>
            </a:fld>
            <a:endParaRPr lang="en-US"/>
          </a:p>
        </p:txBody>
      </p:sp>
    </p:spTree>
    <p:extLst>
      <p:ext uri="{BB962C8B-B14F-4D97-AF65-F5344CB8AC3E}">
        <p14:creationId xmlns:p14="http://schemas.microsoft.com/office/powerpoint/2010/main" val="3763188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653593" y="1502514"/>
            <a:ext cx="4033206" cy="4525963"/>
          </a:xfrm>
        </p:spPr>
        <p:txBody>
          <a:bodyPr>
            <a:normAutofit/>
          </a:bodyPr>
          <a:lstStyle>
            <a:lvl1pPr marL="514350" indent="-514350">
              <a:lnSpc>
                <a:spcPct val="150000"/>
              </a:lnSpc>
              <a:buAutoNum type="arabicPeriod"/>
              <a:defRPr sz="2400" baseline="0">
                <a:latin typeface="Arial"/>
                <a:cs typeface="Arial"/>
              </a:defRPr>
            </a:lvl1pPr>
          </a:lstStyle>
          <a:p>
            <a:pPr lvl="0"/>
            <a:r>
              <a:rPr lang="en-US" dirty="0"/>
              <a:t>Introduction</a:t>
            </a:r>
          </a:p>
          <a:p>
            <a:pPr lvl="0"/>
            <a:r>
              <a:rPr lang="en-US" dirty="0"/>
              <a:t>Topic 1</a:t>
            </a:r>
          </a:p>
          <a:p>
            <a:pPr lvl="0"/>
            <a:r>
              <a:rPr lang="en-US" dirty="0"/>
              <a:t>Topic 2</a:t>
            </a:r>
          </a:p>
          <a:p>
            <a:pPr lvl="0"/>
            <a:r>
              <a:rPr lang="en-US" dirty="0"/>
              <a:t>Topic 3</a:t>
            </a:r>
          </a:p>
          <a:p>
            <a:pPr lvl="0"/>
            <a:r>
              <a:rPr lang="en-US" dirty="0"/>
              <a:t>Topic 4</a:t>
            </a:r>
          </a:p>
          <a:p>
            <a:pPr lvl="0"/>
            <a:r>
              <a:rPr lang="en-US" dirty="0"/>
              <a:t>Examples</a:t>
            </a:r>
          </a:p>
          <a:p>
            <a:pPr lvl="0"/>
            <a:r>
              <a:rPr lang="en-US" dirty="0"/>
              <a:t>Conclusion</a:t>
            </a:r>
          </a:p>
        </p:txBody>
      </p:sp>
      <p:sp>
        <p:nvSpPr>
          <p:cNvPr id="8" name="Rectangle 7"/>
          <p:cNvSpPr/>
          <p:nvPr userDrawn="1"/>
        </p:nvSpPr>
        <p:spPr>
          <a:xfrm>
            <a:off x="3010627" y="355222"/>
            <a:ext cx="5443993" cy="1062416"/>
          </a:xfrm>
          <a:prstGeom prst="rect">
            <a:avLst/>
          </a:prstGeom>
          <a:solidFill>
            <a:srgbClr val="4C19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010626" y="532832"/>
            <a:ext cx="5443993" cy="763727"/>
          </a:xfrm>
        </p:spPr>
        <p:txBody>
          <a:bodyPr/>
          <a:lstStyle>
            <a:lvl1pPr>
              <a:defRPr baseline="0">
                <a:solidFill>
                  <a:srgbClr val="FFFFFF"/>
                </a:solidFill>
              </a:defRPr>
            </a:lvl1pPr>
          </a:lstStyle>
          <a:p>
            <a:r>
              <a:rPr lang="en-GB" dirty="0"/>
              <a:t>Table of Content</a:t>
            </a:r>
            <a:endParaRPr lang="en-US" dirty="0"/>
          </a:p>
        </p:txBody>
      </p:sp>
      <p:sp>
        <p:nvSpPr>
          <p:cNvPr id="6" name="Slide Number Placeholder 5"/>
          <p:cNvSpPr>
            <a:spLocks noGrp="1"/>
          </p:cNvSpPr>
          <p:nvPr>
            <p:ph type="sldNum" sz="quarter" idx="4"/>
          </p:nvPr>
        </p:nvSpPr>
        <p:spPr>
          <a:xfrm>
            <a:off x="6853873" y="6173787"/>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DA6BA6-C6AB-9149-8AE6-858FB7C85058}" type="slidenum">
              <a:rPr lang="en-US" smtClean="0"/>
              <a:t>‹#›</a:t>
            </a:fld>
            <a:endParaRPr lang="en-US"/>
          </a:p>
        </p:txBody>
      </p:sp>
      <p:pic>
        <p:nvPicPr>
          <p:cNvPr id="4" name="Picture 3" descr="africa blok_Artboard 4.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50" y="0"/>
            <a:ext cx="4263831" cy="6698158"/>
          </a:xfrm>
          <a:prstGeom prst="rect">
            <a:avLst/>
          </a:prstGeom>
        </p:spPr>
      </p:pic>
    </p:spTree>
    <p:extLst>
      <p:ext uri="{BB962C8B-B14F-4D97-AF65-F5344CB8AC3E}">
        <p14:creationId xmlns:p14="http://schemas.microsoft.com/office/powerpoint/2010/main" val="219737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0" name="Picture 9" descr="NWU Business School logo - Finaal (Kleur)-0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83" y="5806536"/>
            <a:ext cx="1811704" cy="704390"/>
          </a:xfrm>
          <a:prstGeom prst="rect">
            <a:avLst/>
          </a:prstGeom>
        </p:spPr>
      </p:pic>
      <p:sp>
        <p:nvSpPr>
          <p:cNvPr id="5" name="Title 1"/>
          <p:cNvSpPr>
            <a:spLocks noGrp="1"/>
          </p:cNvSpPr>
          <p:nvPr>
            <p:ph type="title" hasCustomPrompt="1"/>
          </p:nvPr>
        </p:nvSpPr>
        <p:spPr>
          <a:xfrm>
            <a:off x="1" y="532832"/>
            <a:ext cx="9144000" cy="763727"/>
          </a:xfrm>
        </p:spPr>
        <p:txBody>
          <a:bodyPr/>
          <a:lstStyle>
            <a:lvl1pPr>
              <a:defRPr baseline="0">
                <a:solidFill>
                  <a:schemeClr val="tx1"/>
                </a:solidFill>
              </a:defRPr>
            </a:lvl1pPr>
          </a:lstStyle>
          <a:p>
            <a:r>
              <a:rPr lang="en-GB" dirty="0"/>
              <a:t>Content Title</a:t>
            </a:r>
            <a:endParaRPr lang="en-US" dirty="0"/>
          </a:p>
        </p:txBody>
      </p:sp>
      <p:pic>
        <p:nvPicPr>
          <p:cNvPr id="6" name="Picture 5" descr="africa-06.png"/>
          <p:cNvPicPr>
            <a:picLocks noChangeAspect="1"/>
          </p:cNvPicPr>
          <p:nvPr userDrawn="1"/>
        </p:nvPicPr>
        <p:blipFill>
          <a:blip r:embed="rId3">
            <a:alphaModFix amt="10000"/>
            <a:extLst>
              <a:ext uri="{28A0092B-C50C-407E-A947-70E740481C1C}">
                <a14:useLocalDpi xmlns:a14="http://schemas.microsoft.com/office/drawing/2010/main" val="0"/>
              </a:ext>
            </a:extLst>
          </a:blip>
          <a:stretch>
            <a:fillRect/>
          </a:stretch>
        </p:blipFill>
        <p:spPr>
          <a:xfrm>
            <a:off x="6087471" y="-186492"/>
            <a:ext cx="3447288" cy="3624072"/>
          </a:xfrm>
          <a:prstGeom prst="rect">
            <a:avLst/>
          </a:prstGeom>
        </p:spPr>
      </p:pic>
      <p:sp>
        <p:nvSpPr>
          <p:cNvPr id="8" name="Slide Number Placeholder 5"/>
          <p:cNvSpPr>
            <a:spLocks noGrp="1"/>
          </p:cNvSpPr>
          <p:nvPr>
            <p:ph type="sldNum" sz="quarter" idx="4"/>
          </p:nvPr>
        </p:nvSpPr>
        <p:spPr>
          <a:xfrm>
            <a:off x="6853873" y="6173787"/>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DA6BA6-C6AB-9149-8AE6-858FB7C85058}" type="slidenum">
              <a:rPr lang="en-US" smtClean="0"/>
              <a:t>‹#›</a:t>
            </a:fld>
            <a:endParaRPr lang="en-US"/>
          </a:p>
        </p:txBody>
      </p:sp>
    </p:spTree>
    <p:extLst>
      <p:ext uri="{BB962C8B-B14F-4D97-AF65-F5344CB8AC3E}">
        <p14:creationId xmlns:p14="http://schemas.microsoft.com/office/powerpoint/2010/main" val="1281995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descr="africa-06.png"/>
          <p:cNvPicPr>
            <a:picLocks noChangeAspect="1"/>
          </p:cNvPicPr>
          <p:nvPr userDrawn="1"/>
        </p:nvPicPr>
        <p:blipFill>
          <a:blip r:embed="rId2">
            <a:alphaModFix amt="10000"/>
            <a:extLst>
              <a:ext uri="{28A0092B-C50C-407E-A947-70E740481C1C}">
                <a14:useLocalDpi xmlns:a14="http://schemas.microsoft.com/office/drawing/2010/main" val="0"/>
              </a:ext>
            </a:extLst>
          </a:blip>
          <a:stretch>
            <a:fillRect/>
          </a:stretch>
        </p:blipFill>
        <p:spPr>
          <a:xfrm>
            <a:off x="6087471" y="-186492"/>
            <a:ext cx="3447288" cy="3624072"/>
          </a:xfrm>
          <a:prstGeom prst="rect">
            <a:avLst/>
          </a:prstGeom>
        </p:spPr>
      </p:pic>
      <p:pic>
        <p:nvPicPr>
          <p:cNvPr id="6" name="Picture 5" descr="NWU Business School logo - Finaal (Kleur)-02.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83" y="5806536"/>
            <a:ext cx="1811704" cy="704390"/>
          </a:xfrm>
          <a:prstGeom prst="rect">
            <a:avLst/>
          </a:prstGeom>
        </p:spPr>
      </p:pic>
      <p:sp>
        <p:nvSpPr>
          <p:cNvPr id="7" name="Slide Number Placeholder 5"/>
          <p:cNvSpPr>
            <a:spLocks noGrp="1"/>
          </p:cNvSpPr>
          <p:nvPr>
            <p:ph type="sldNum" sz="quarter" idx="4"/>
          </p:nvPr>
        </p:nvSpPr>
        <p:spPr>
          <a:xfrm>
            <a:off x="6853873" y="6173787"/>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DA6BA6-C6AB-9149-8AE6-858FB7C85058}" type="slidenum">
              <a:rPr lang="en-US" smtClean="0"/>
              <a:t>‹#›</a:t>
            </a:fld>
            <a:endParaRPr lang="en-US"/>
          </a:p>
        </p:txBody>
      </p:sp>
    </p:spTree>
    <p:extLst>
      <p:ext uri="{BB962C8B-B14F-4D97-AF65-F5344CB8AC3E}">
        <p14:creationId xmlns:p14="http://schemas.microsoft.com/office/powerpoint/2010/main" val="2840963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2390" y="891977"/>
            <a:ext cx="6247859" cy="1143000"/>
          </a:xfrm>
        </p:spPr>
        <p:txBody>
          <a:bodyPr/>
          <a:lstStyle/>
          <a:p>
            <a:r>
              <a:rPr lang="en-GB" dirty="0"/>
              <a:t>Thank you!</a:t>
            </a:r>
            <a:endParaRPr lang="en-US" dirty="0"/>
          </a:p>
        </p:txBody>
      </p:sp>
      <p:pic>
        <p:nvPicPr>
          <p:cNvPr id="7" name="Picture 6" descr="print strip-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544266" cy="6858000"/>
          </a:xfrm>
          <a:prstGeom prst="rect">
            <a:avLst/>
          </a:prstGeom>
        </p:spPr>
      </p:pic>
      <p:pic>
        <p:nvPicPr>
          <p:cNvPr id="8" name="Picture 7" descr="NWU Business School logo - Finaal (Kleur)-02.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82391" y="3504521"/>
            <a:ext cx="6247858" cy="2429167"/>
          </a:xfrm>
          <a:prstGeom prst="rect">
            <a:avLst/>
          </a:prstGeom>
        </p:spPr>
      </p:pic>
    </p:spTree>
    <p:extLst>
      <p:ext uri="{BB962C8B-B14F-4D97-AF65-F5344CB8AC3E}">
        <p14:creationId xmlns:p14="http://schemas.microsoft.com/office/powerpoint/2010/main" val="4211676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43000" y="228600"/>
            <a:ext cx="77724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241280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7"/>
          <p:cNvSpPr>
            <a:spLocks noGrp="1" noChangeArrowheads="1"/>
          </p:cNvSpPr>
          <p:nvPr>
            <p:ph type="sldNum" sz="quarter" idx="10"/>
          </p:nvPr>
        </p:nvSpPr>
        <p:spPr>
          <a:ln/>
        </p:spPr>
        <p:txBody>
          <a:bodyPr/>
          <a:lstStyle>
            <a:lvl1pPr>
              <a:defRPr/>
            </a:lvl1pPr>
          </a:lstStyle>
          <a:p>
            <a:pPr>
              <a:defRPr/>
            </a:pPr>
            <a:fld id="{ABF9D1D5-0FC3-41E1-9669-803252E16B1E}" type="slidenum">
              <a:rPr lang="en-ZA" altLang="en-US"/>
              <a:pPr>
                <a:defRPr/>
              </a:pPr>
              <a:t>‹#›</a:t>
            </a:fld>
            <a:endParaRPr lang="en-ZA" altLang="en-US"/>
          </a:p>
        </p:txBody>
      </p:sp>
      <p:pic>
        <p:nvPicPr>
          <p:cNvPr id="3" name="Picture 2" descr="C:\Users\10193502\Desktop\logo.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47864" y="6021288"/>
            <a:ext cx="5400600" cy="643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8687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lvl1pPr>
              <a:lnSpc>
                <a:spcPts val="3600"/>
              </a:lnSpc>
              <a:defRPr sz="3600" b="1"/>
            </a:lvl1pPr>
          </a:lstStyle>
          <a:p>
            <a:r>
              <a:rPr lang="en-US" dirty="0"/>
              <a:t>Click to edit Master title style</a:t>
            </a:r>
          </a:p>
        </p:txBody>
      </p:sp>
      <p:sp>
        <p:nvSpPr>
          <p:cNvPr id="3" name="Content Placeholder 2"/>
          <p:cNvSpPr>
            <a:spLocks noGrp="1"/>
          </p:cNvSpPr>
          <p:nvPr>
            <p:ph idx="1"/>
          </p:nvPr>
        </p:nvSpPr>
        <p:spPr>
          <a:xfrm>
            <a:off x="685800" y="1828800"/>
            <a:ext cx="7772400" cy="4572000"/>
          </a:xfrm>
        </p:spPr>
        <p:txBody>
          <a:bodyPr/>
          <a:lstStyle>
            <a:lvl1pPr>
              <a:spcBef>
                <a:spcPts val="0"/>
              </a:spcBef>
              <a:spcAft>
                <a:spcPts val="600"/>
              </a:spcAft>
              <a:defRPr b="0"/>
            </a:lvl1pPr>
            <a:lvl2pPr>
              <a:spcBef>
                <a:spcPts val="0"/>
              </a:spcBef>
              <a:spcAft>
                <a:spcPts val="600"/>
              </a:spcAft>
              <a:defRPr b="0"/>
            </a:lvl2pPr>
            <a:lvl3pPr>
              <a:spcBef>
                <a:spcPts val="0"/>
              </a:spcBef>
              <a:spcAft>
                <a:spcPts val="600"/>
              </a:spcAft>
              <a:defRPr b="0"/>
            </a:lvl3pPr>
            <a:lvl4pPr>
              <a:spcBef>
                <a:spcPts val="0"/>
              </a:spcBef>
              <a:spcAft>
                <a:spcPts val="600"/>
              </a:spcAft>
              <a:defRPr b="0"/>
            </a:lvl4pPr>
            <a:lvl5pPr>
              <a:spcBef>
                <a:spcPts val="0"/>
              </a:spcBef>
              <a:spcAft>
                <a:spcPts val="600"/>
              </a:spcAft>
              <a:defRPr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914400" y="1371600"/>
            <a:ext cx="7162800" cy="381000"/>
          </a:xfrm>
        </p:spPr>
        <p:txBody>
          <a:bodyPr/>
          <a:lstStyle>
            <a:lvl1pPr algn="ctr">
              <a:lnSpc>
                <a:spcPts val="2800"/>
              </a:lnSpc>
              <a:spcBef>
                <a:spcPts val="0"/>
              </a:spcBef>
              <a:buNone/>
              <a:defRPr sz="2800" b="1" i="0">
                <a:solidFill>
                  <a:schemeClr val="tx2"/>
                </a:solidFill>
              </a:defRPr>
            </a:lvl1pPr>
          </a:lstStyle>
          <a:p>
            <a:pPr lvl="0"/>
            <a:r>
              <a:rPr lang="en-US" dirty="0"/>
              <a:t>Click to edit Master text styles</a:t>
            </a:r>
          </a:p>
        </p:txBody>
      </p:sp>
    </p:spTree>
    <p:extLst>
      <p:ext uri="{BB962C8B-B14F-4D97-AF65-F5344CB8AC3E}">
        <p14:creationId xmlns:p14="http://schemas.microsoft.com/office/powerpoint/2010/main" val="2183644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DA6BA6-C6AB-9149-8AE6-858FB7C85058}" type="slidenum">
              <a:rPr lang="en-US" smtClean="0"/>
              <a:t>‹#›</a:t>
            </a:fld>
            <a:endParaRPr lang="en-US"/>
          </a:p>
        </p:txBody>
      </p:sp>
    </p:spTree>
    <p:extLst>
      <p:ext uri="{BB962C8B-B14F-4D97-AF65-F5344CB8AC3E}">
        <p14:creationId xmlns:p14="http://schemas.microsoft.com/office/powerpoint/2010/main" val="741633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457200" y="1234846"/>
            <a:ext cx="8229600" cy="452596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6" descr="dun strepie langer-05.png"/>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 y="6505838"/>
            <a:ext cx="9161762" cy="260294"/>
          </a:xfrm>
          <a:prstGeom prst="rect">
            <a:avLst/>
          </a:prstGeom>
        </p:spPr>
      </p:pic>
    </p:spTree>
    <p:extLst>
      <p:ext uri="{BB962C8B-B14F-4D97-AF65-F5344CB8AC3E}">
        <p14:creationId xmlns:p14="http://schemas.microsoft.com/office/powerpoint/2010/main" val="16009745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67" r:id="rId6"/>
    <p:sldLayoutId id="2147483668" r:id="rId7"/>
    <p:sldLayoutId id="2147483669" r:id="rId8"/>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DA6BA6-C6AB-9149-8AE6-858FB7C85058}" type="slidenum">
              <a:rPr lang="en-US" smtClean="0"/>
              <a:t>‹#›</a:t>
            </a:fld>
            <a:endParaRPr lang="en-US"/>
          </a:p>
        </p:txBody>
      </p:sp>
    </p:spTree>
    <p:extLst>
      <p:ext uri="{BB962C8B-B14F-4D97-AF65-F5344CB8AC3E}">
        <p14:creationId xmlns:p14="http://schemas.microsoft.com/office/powerpoint/2010/main" val="2843959545"/>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hyperlink" Target="http://www.decisioninsight.com/"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8.xml"/><Relationship Id="rId1" Type="http://schemas.openxmlformats.org/officeDocument/2006/relationships/video" Target="https://www.youtube.com/embed/VlBUPtKIoHo?feature=oembed" TargetMode="Externa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hyperlink" Target="http://www.rabfoodgroup.com/" TargetMode="External"/><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8.xml"/><Relationship Id="rId1" Type="http://schemas.openxmlformats.org/officeDocument/2006/relationships/video" Target="https://www.youtube.com/embed/bQWb-5nblx4?feature=oembed" TargetMode="Externa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2.xml"/><Relationship Id="rId1" Type="http://schemas.openxmlformats.org/officeDocument/2006/relationships/video" Target="https://www.youtube.com/embed/Cgxx9Qf-9wk"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www.mykpono.com/how-to-conduct-competitive-analysis/"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8.xml"/><Relationship Id="rId1" Type="http://schemas.openxmlformats.org/officeDocument/2006/relationships/video" Target="https://www.youtube.com/embed/WowT4Cumgc8?feature=oembed"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video" Target="https://www.youtube.com/embed/Q62td9eamy4" TargetMode="Externa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a:t>Lecture 2: Chapter 4</a:t>
            </a:r>
          </a:p>
        </p:txBody>
      </p:sp>
      <p:sp>
        <p:nvSpPr>
          <p:cNvPr id="3" name="Subtitle 2"/>
          <p:cNvSpPr>
            <a:spLocks noGrp="1"/>
          </p:cNvSpPr>
          <p:nvPr>
            <p:ph type="subTitle" idx="1"/>
          </p:nvPr>
        </p:nvSpPr>
        <p:spPr>
          <a:xfrm>
            <a:off x="1653819" y="1634482"/>
            <a:ext cx="7333655" cy="633997"/>
          </a:xfrm>
        </p:spPr>
        <p:txBody>
          <a:bodyPr/>
          <a:lstStyle/>
          <a:p>
            <a:r>
              <a:rPr lang="en-ZA" alt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Competitor analysis</a:t>
            </a:r>
            <a:endParaRPr lang="en-US" dirty="0"/>
          </a:p>
          <a:p>
            <a:endParaRPr lang="en-US" dirty="0"/>
          </a:p>
        </p:txBody>
      </p:sp>
    </p:spTree>
    <p:extLst>
      <p:ext uri="{BB962C8B-B14F-4D97-AF65-F5344CB8AC3E}">
        <p14:creationId xmlns:p14="http://schemas.microsoft.com/office/powerpoint/2010/main" val="3079601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a:t>Competitive Strategies</a:t>
            </a:r>
          </a:p>
        </p:txBody>
      </p:sp>
      <p:sp>
        <p:nvSpPr>
          <p:cNvPr id="19459" name="Rectangle 3"/>
          <p:cNvSpPr>
            <a:spLocks noGrp="1" noChangeArrowheads="1"/>
          </p:cNvSpPr>
          <p:nvPr>
            <p:ph idx="1"/>
          </p:nvPr>
        </p:nvSpPr>
        <p:spPr>
          <a:xfrm>
            <a:off x="533400" y="1828800"/>
            <a:ext cx="8382000" cy="4572000"/>
          </a:xfrm>
        </p:spPr>
        <p:txBody>
          <a:bodyPr/>
          <a:lstStyle/>
          <a:p>
            <a:pPr marL="533400" indent="-533400" algn="ctr">
              <a:spcBef>
                <a:spcPct val="0"/>
              </a:spcBef>
              <a:buFontTx/>
              <a:buNone/>
            </a:pPr>
            <a:r>
              <a:rPr lang="en-US" altLang="en-US" sz="2800"/>
              <a:t>Michael Porter’s four basic </a:t>
            </a:r>
          </a:p>
          <a:p>
            <a:pPr marL="533400" indent="-533400" algn="ctr">
              <a:spcBef>
                <a:spcPct val="0"/>
              </a:spcBef>
              <a:buFontTx/>
              <a:buNone/>
            </a:pPr>
            <a:r>
              <a:rPr lang="en-US" altLang="en-US" sz="2800"/>
              <a:t>competitive positioning strategies</a:t>
            </a:r>
          </a:p>
        </p:txBody>
      </p:sp>
      <p:sp>
        <p:nvSpPr>
          <p:cNvPr id="19460" name="Text Placeholder 3"/>
          <p:cNvSpPr>
            <a:spLocks noGrp="1" noChangeArrowheads="1"/>
          </p:cNvSpPr>
          <p:nvPr>
            <p:ph type="body" sz="quarter" idx="13"/>
          </p:nvPr>
        </p:nvSpPr>
        <p:spPr>
          <a:xfrm>
            <a:off x="914400" y="1181100"/>
            <a:ext cx="7162800" cy="381000"/>
          </a:xfrm>
        </p:spPr>
        <p:txBody>
          <a:bodyPr>
            <a:noAutofit/>
          </a:bodyPr>
          <a:lstStyle/>
          <a:p>
            <a:pPr>
              <a:spcBef>
                <a:spcPct val="0"/>
              </a:spcBef>
            </a:pPr>
            <a:r>
              <a:rPr lang="en-US" altLang="en-US" sz="1800" dirty="0"/>
              <a:t>Basic Competitive Strategies</a:t>
            </a:r>
          </a:p>
          <a:p>
            <a:pPr>
              <a:spcBef>
                <a:spcPct val="0"/>
              </a:spcBef>
            </a:pPr>
            <a:endParaRPr lang="en-US" altLang="en-US" sz="1800" dirty="0"/>
          </a:p>
        </p:txBody>
      </p:sp>
      <p:graphicFrame>
        <p:nvGraphicFramePr>
          <p:cNvPr id="5" name="Diagram 4"/>
          <p:cNvGraphicFramePr/>
          <p:nvPr>
            <p:extLst>
              <p:ext uri="{D42A27DB-BD31-4B8C-83A1-F6EECF244321}">
                <p14:modId xmlns:p14="http://schemas.microsoft.com/office/powerpoint/2010/main" val="2915762366"/>
              </p:ext>
            </p:extLst>
          </p:nvPr>
        </p:nvGraphicFramePr>
        <p:xfrm>
          <a:off x="2438400" y="3048000"/>
          <a:ext cx="4648200" cy="2819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7230319"/>
      </p:ext>
    </p:extLst>
  </p:cSld>
  <p:clrMapOvr>
    <a:masterClrMapping/>
  </p:clrMapOvr>
  <p:transition advTm="27195"/>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ltLang="en-US"/>
              <a:t>Competitive Strategies</a:t>
            </a:r>
          </a:p>
        </p:txBody>
      </p:sp>
      <p:sp>
        <p:nvSpPr>
          <p:cNvPr id="21507" name="Rectangle 3"/>
          <p:cNvSpPr>
            <a:spLocks noGrp="1" noChangeArrowheads="1"/>
          </p:cNvSpPr>
          <p:nvPr>
            <p:ph idx="1"/>
          </p:nvPr>
        </p:nvSpPr>
        <p:spPr/>
        <p:txBody>
          <a:bodyPr/>
          <a:lstStyle/>
          <a:p>
            <a:pPr marL="533400" indent="-533400" algn="ctr">
              <a:spcBef>
                <a:spcPct val="0"/>
              </a:spcBef>
              <a:buFontTx/>
              <a:buNone/>
            </a:pPr>
            <a:endParaRPr lang="en-US" altLang="en-US" b="1" i="1">
              <a:solidFill>
                <a:srgbClr val="1A643E"/>
              </a:solidFill>
              <a:latin typeface="Times New Roman" panose="02020603050405020304" pitchFamily="18" charset="0"/>
            </a:endParaRPr>
          </a:p>
          <a:p>
            <a:pPr marL="533400" indent="-533400">
              <a:spcBef>
                <a:spcPct val="0"/>
              </a:spcBef>
              <a:buFontTx/>
              <a:buNone/>
            </a:pPr>
            <a:r>
              <a:rPr lang="en-US" altLang="en-US" b="1"/>
              <a:t>Overall cost leadership strategy</a:t>
            </a:r>
            <a:r>
              <a:rPr lang="en-US" altLang="en-US"/>
              <a:t> is when a company achieves the lowest production and distribution costs and allows it to lower its prices and gain market share</a:t>
            </a:r>
          </a:p>
        </p:txBody>
      </p:sp>
      <p:sp>
        <p:nvSpPr>
          <p:cNvPr id="21508" name="Text Placeholder 4"/>
          <p:cNvSpPr>
            <a:spLocks noGrp="1" noChangeArrowheads="1"/>
          </p:cNvSpPr>
          <p:nvPr>
            <p:ph type="body" sz="quarter" idx="13"/>
          </p:nvPr>
        </p:nvSpPr>
        <p:spPr/>
        <p:txBody>
          <a:bodyPr>
            <a:noAutofit/>
          </a:bodyPr>
          <a:lstStyle/>
          <a:p>
            <a:pPr>
              <a:spcBef>
                <a:spcPct val="0"/>
              </a:spcBef>
            </a:pPr>
            <a:r>
              <a:rPr lang="en-US" altLang="en-US" sz="1800" dirty="0"/>
              <a:t>Basic Competitive Strategies</a:t>
            </a:r>
          </a:p>
          <a:p>
            <a:pPr>
              <a:spcBef>
                <a:spcPct val="0"/>
              </a:spcBef>
            </a:pPr>
            <a:endParaRPr lang="en-US" altLang="en-US" sz="1800" dirty="0"/>
          </a:p>
        </p:txBody>
      </p:sp>
    </p:spTree>
    <p:extLst>
      <p:ext uri="{BB962C8B-B14F-4D97-AF65-F5344CB8AC3E}">
        <p14:creationId xmlns:p14="http://schemas.microsoft.com/office/powerpoint/2010/main" val="1268280995"/>
      </p:ext>
    </p:extLst>
  </p:cSld>
  <p:clrMapOvr>
    <a:masterClrMapping/>
  </p:clrMapOvr>
  <p:transition advTm="4135"/>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en-US"/>
              <a:t>Competitive Strategies</a:t>
            </a:r>
          </a:p>
        </p:txBody>
      </p:sp>
      <p:sp>
        <p:nvSpPr>
          <p:cNvPr id="23555" name="Rectangle 3"/>
          <p:cNvSpPr>
            <a:spLocks noGrp="1" noChangeArrowheads="1"/>
          </p:cNvSpPr>
          <p:nvPr>
            <p:ph idx="1"/>
          </p:nvPr>
        </p:nvSpPr>
        <p:spPr>
          <a:xfrm>
            <a:off x="250825" y="1196975"/>
            <a:ext cx="6427767" cy="4876800"/>
          </a:xfrm>
        </p:spPr>
        <p:txBody>
          <a:bodyPr>
            <a:normAutofit fontScale="92500" lnSpcReduction="10000"/>
          </a:bodyPr>
          <a:lstStyle/>
          <a:p>
            <a:pPr marL="533400" indent="-533400" algn="ctr">
              <a:lnSpc>
                <a:spcPct val="90000"/>
              </a:lnSpc>
              <a:spcBef>
                <a:spcPct val="0"/>
              </a:spcBef>
              <a:buFontTx/>
              <a:buNone/>
            </a:pPr>
            <a:endParaRPr lang="en-US" altLang="en-US" sz="3600" b="1" i="1" dirty="0">
              <a:solidFill>
                <a:srgbClr val="1A643E"/>
              </a:solidFill>
              <a:latin typeface="Times New Roman" panose="02020603050405020304" pitchFamily="18" charset="0"/>
            </a:endParaRPr>
          </a:p>
          <a:p>
            <a:pPr marL="533400" indent="-533400">
              <a:lnSpc>
                <a:spcPct val="90000"/>
              </a:lnSpc>
              <a:spcBef>
                <a:spcPct val="0"/>
              </a:spcBef>
              <a:buFontTx/>
              <a:buNone/>
            </a:pPr>
            <a:r>
              <a:rPr lang="en-US" altLang="en-US" b="1" dirty="0"/>
              <a:t>Differentiation strategy</a:t>
            </a:r>
            <a:r>
              <a:rPr lang="en-US" altLang="en-US" dirty="0"/>
              <a:t> is when a company concentrates on creating a highly differentiated product line and marketing program so it comes across as an industry class leader</a:t>
            </a:r>
          </a:p>
          <a:p>
            <a:pPr marL="533400" indent="-533400">
              <a:lnSpc>
                <a:spcPct val="90000"/>
              </a:lnSpc>
              <a:spcBef>
                <a:spcPct val="0"/>
              </a:spcBef>
              <a:buFontTx/>
              <a:buNone/>
            </a:pPr>
            <a:r>
              <a:rPr lang="en-US" altLang="en-US" b="1" dirty="0"/>
              <a:t>Focus strategy</a:t>
            </a:r>
            <a:r>
              <a:rPr lang="en-US" altLang="en-US" dirty="0"/>
              <a:t> is when a company focuses its effort on serving few market segments well rather than going after the whole market</a:t>
            </a:r>
          </a:p>
          <a:p>
            <a:pPr marL="533400" indent="-533400">
              <a:lnSpc>
                <a:spcPct val="90000"/>
              </a:lnSpc>
              <a:spcBef>
                <a:spcPct val="0"/>
              </a:spcBef>
              <a:buFontTx/>
              <a:buNone/>
            </a:pPr>
            <a:endParaRPr lang="en-US" altLang="en-US" sz="2400" dirty="0"/>
          </a:p>
        </p:txBody>
      </p:sp>
      <p:sp>
        <p:nvSpPr>
          <p:cNvPr id="23556" name="Text Placeholder 3"/>
          <p:cNvSpPr>
            <a:spLocks noGrp="1" noChangeArrowheads="1"/>
          </p:cNvSpPr>
          <p:nvPr>
            <p:ph type="body" sz="quarter" idx="13"/>
          </p:nvPr>
        </p:nvSpPr>
        <p:spPr>
          <a:xfrm>
            <a:off x="914400" y="1196975"/>
            <a:ext cx="7162800" cy="381000"/>
          </a:xfrm>
        </p:spPr>
        <p:txBody>
          <a:bodyPr>
            <a:noAutofit/>
          </a:bodyPr>
          <a:lstStyle/>
          <a:p>
            <a:pPr>
              <a:spcBef>
                <a:spcPct val="0"/>
              </a:spcBef>
            </a:pPr>
            <a:r>
              <a:rPr lang="en-US" altLang="en-US" sz="2000" dirty="0"/>
              <a:t>Basic Competitive Strategies</a:t>
            </a:r>
          </a:p>
          <a:p>
            <a:pPr>
              <a:spcBef>
                <a:spcPct val="0"/>
              </a:spcBef>
            </a:pPr>
            <a:endParaRPr lang="en-US" altLang="en-US" sz="2000" dirty="0"/>
          </a:p>
        </p:txBody>
      </p:sp>
      <p:pic>
        <p:nvPicPr>
          <p:cNvPr id="2355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8592" y="1104378"/>
            <a:ext cx="2347913" cy="313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4499466"/>
      </p:ext>
    </p:extLst>
  </p:cSld>
  <p:clrMapOvr>
    <a:masterClrMapping/>
  </p:clrMapOvr>
  <p:transition advTm="37793"/>
  <p:extLst>
    <p:ext uri="{3A86A75C-4F4B-4683-9AE1-C65F6400EC91}">
      <p14:laserTraceLst xmlns:p14="http://schemas.microsoft.com/office/powerpoint/2010/main">
        <p14:tracePtLst>
          <p14:tracePt t="12926" x="8402638" y="4348163"/>
          <p14:tracePt t="13343" x="8394700" y="4348163"/>
          <p14:tracePt t="13358" x="8385175" y="4348163"/>
          <p14:tracePt t="13366" x="8375650" y="4340225"/>
          <p14:tracePt t="13374" x="8358188" y="4330700"/>
          <p14:tracePt t="13388" x="8340725" y="4322763"/>
          <p14:tracePt t="13406" x="8242300" y="4286250"/>
          <p14:tracePt t="13421" x="8197850" y="4268788"/>
          <p14:tracePt t="13423" x="8153400" y="4251325"/>
          <p14:tracePt t="13438" x="8072438" y="4224338"/>
          <p14:tracePt t="13455" x="8001000" y="4214813"/>
          <p14:tracePt t="13471" x="7974013" y="4214813"/>
          <p14:tracePt t="13488" x="7956550" y="4214813"/>
          <p14:tracePt t="13505" x="7929563" y="4214813"/>
          <p14:tracePt t="13521" x="7894638" y="4214813"/>
          <p14:tracePt t="13538" x="7848600" y="4214813"/>
          <p14:tracePt t="13554" x="7831138" y="4214813"/>
          <p14:tracePt t="13571" x="7813675" y="4214813"/>
          <p14:tracePt t="13588" x="7804150" y="4214813"/>
          <p14:tracePt t="13605" x="7786688" y="4214813"/>
          <p14:tracePt t="13621" x="7769225" y="4214813"/>
          <p14:tracePt t="13638" x="7732713" y="4214813"/>
          <p14:tracePt t="13655" x="7715250" y="4214813"/>
          <p14:tracePt t="13671" x="7688263" y="4224338"/>
          <p14:tracePt t="13687" x="7661275" y="4241800"/>
          <p14:tracePt t="13705" x="7643813" y="4241800"/>
          <p14:tracePt t="13721" x="7626350" y="4251325"/>
          <p14:tracePt t="13738" x="7608888" y="4259263"/>
          <p14:tracePt t="13755" x="7589838" y="4268788"/>
          <p14:tracePt t="13771" x="7572375" y="4286250"/>
          <p14:tracePt t="13788" x="7554913" y="4295775"/>
          <p14:tracePt t="13805" x="7537450" y="4303713"/>
          <p14:tracePt t="13807" x="7527925" y="4322763"/>
          <p14:tracePt t="13821" x="7518400" y="4322763"/>
          <p14:tracePt t="13839" x="7483475" y="4367213"/>
          <p14:tracePt t="13855" x="7473950" y="4394200"/>
          <p14:tracePt t="13871" x="7466013" y="4438650"/>
          <p14:tracePt t="13888" x="7456488" y="4491038"/>
          <p14:tracePt t="13905" x="7456488" y="4527550"/>
          <p14:tracePt t="13921" x="7456488" y="4572000"/>
          <p14:tracePt t="13939" x="7466013" y="4608513"/>
          <p14:tracePt t="13955" x="7483475" y="4643438"/>
          <p14:tracePt t="13971" x="7518400" y="4670425"/>
          <p14:tracePt t="13987" x="7562850" y="4697413"/>
          <p14:tracePt t="13989" x="7589838" y="4714875"/>
          <p14:tracePt t="14005" x="7634288" y="4724400"/>
          <p14:tracePt t="14021" x="7705725" y="4741863"/>
          <p14:tracePt t="14039" x="7831138" y="4786313"/>
          <p14:tracePt t="14054" x="7939088" y="4795838"/>
          <p14:tracePt t="14071" x="8062913" y="4813300"/>
          <p14:tracePt t="14087" x="8197850" y="4822825"/>
          <p14:tracePt t="14104" x="8304213" y="4822825"/>
          <p14:tracePt t="14121" x="8412163" y="4822825"/>
          <p14:tracePt t="14139" x="8501063" y="4803775"/>
          <p14:tracePt t="14155" x="8562975" y="4776788"/>
          <p14:tracePt t="14171" x="8599488" y="4751388"/>
          <p14:tracePt t="14188" x="8616950" y="4724400"/>
          <p14:tracePt t="14189" x="8626475" y="4705350"/>
          <p14:tracePt t="14206" x="8661400" y="4643438"/>
          <p14:tracePt t="14221" x="8697913" y="4598988"/>
          <p14:tracePt t="14238" x="8786813" y="4473575"/>
          <p14:tracePt t="14255" x="8813800" y="4411663"/>
          <p14:tracePt t="14271" x="8840788" y="4367213"/>
          <p14:tracePt t="14288" x="8848725" y="4330700"/>
          <p14:tracePt t="14305" x="8858250" y="4303713"/>
          <p14:tracePt t="14321" x="8858250" y="4259263"/>
          <p14:tracePt t="14338" x="8858250" y="4197350"/>
          <p14:tracePt t="14355" x="8804275" y="4152900"/>
          <p14:tracePt t="14371" x="8724900" y="4098925"/>
          <p14:tracePt t="14387" x="8599488" y="4054475"/>
          <p14:tracePt t="14405" x="8466138" y="4017963"/>
          <p14:tracePt t="14421" x="8304213" y="3983038"/>
          <p14:tracePt t="14423" x="8205788" y="3973513"/>
          <p14:tracePt t="14439" x="8018463" y="3956050"/>
          <p14:tracePt t="14455" x="7813675" y="3946525"/>
          <p14:tracePt t="14472" x="7608888" y="3938588"/>
          <p14:tracePt t="14488" x="7466013" y="3929063"/>
          <p14:tracePt t="14505" x="7375525" y="3929063"/>
          <p14:tracePt t="14521" x="7277100" y="3946525"/>
          <p14:tracePt t="14539" x="7170738" y="4000500"/>
          <p14:tracePt t="14554" x="7054850" y="4062413"/>
          <p14:tracePt t="14571" x="6956425" y="4125913"/>
          <p14:tracePt t="14588" x="6875463" y="4187825"/>
          <p14:tracePt t="14590" x="6840538" y="4224338"/>
          <p14:tracePt t="14605" x="6823075" y="4241800"/>
          <p14:tracePt t="14621" x="6796088" y="4295775"/>
          <p14:tracePt t="14639" x="6769100" y="4367213"/>
          <p14:tracePt t="14655" x="6769100" y="4429125"/>
          <p14:tracePt t="14672" x="6769100" y="4518025"/>
          <p14:tracePt t="14688" x="6813550" y="4616450"/>
          <p14:tracePt t="14705" x="6858000" y="4679950"/>
          <p14:tracePt t="14721" x="6919913" y="4724400"/>
          <p14:tracePt t="14739" x="7010400" y="4759325"/>
          <p14:tracePt t="14755" x="7099300" y="4776788"/>
          <p14:tracePt t="14772" x="7188200" y="4795838"/>
          <p14:tracePt t="14789" x="7277100" y="4803775"/>
          <p14:tracePt t="14791" x="7348538" y="4803775"/>
          <p14:tracePt t="14806" x="7500938" y="4803775"/>
          <p14:tracePt t="14822" x="7680325" y="4803775"/>
          <p14:tracePt t="14838" x="7840663" y="4795838"/>
          <p14:tracePt t="14855" x="7991475" y="4759325"/>
          <p14:tracePt t="14872" x="8126413" y="4724400"/>
          <p14:tracePt t="14888" x="8251825" y="4687888"/>
          <p14:tracePt t="14905" x="8394700" y="4660900"/>
          <p14:tracePt t="14921" x="8510588" y="4625975"/>
          <p14:tracePt t="14939" x="8589963" y="4589463"/>
          <p14:tracePt t="14956" x="8643938" y="4562475"/>
          <p14:tracePt t="14972" x="8670925" y="4545013"/>
          <p14:tracePt t="14974" x="8680450" y="4527550"/>
          <p14:tracePt t="14989" x="8697913" y="4510088"/>
          <p14:tracePt t="15006" x="8742363" y="4465638"/>
          <p14:tracePt t="15022" x="8769350" y="4429125"/>
          <p14:tracePt t="15040" x="8804275" y="4394200"/>
          <p14:tracePt t="15055" x="8823325" y="4375150"/>
          <p14:tracePt t="15072" x="8831263" y="4367213"/>
          <p14:tracePt t="15088" x="8840788" y="4357688"/>
          <p14:tracePt t="15105" x="8840788" y="4340225"/>
          <p14:tracePt t="15122" x="8840788" y="4295775"/>
          <p14:tracePt t="15138" x="8813800" y="4251325"/>
          <p14:tracePt t="15155" x="8769350" y="4197350"/>
          <p14:tracePt t="15172" x="8697913" y="4152900"/>
          <p14:tracePt t="15188" x="8582025" y="4116388"/>
          <p14:tracePt t="15190" x="8483600" y="4098925"/>
          <p14:tracePt t="15205" x="8385175" y="4071938"/>
          <p14:tracePt t="15223" x="8045450" y="4044950"/>
          <p14:tracePt t="15239" x="7831138" y="4044950"/>
          <p14:tracePt t="15255" x="7661275" y="4044950"/>
          <p14:tracePt t="15273" x="7572375" y="4044950"/>
          <p14:tracePt t="15289" x="7510463" y="4062413"/>
          <p14:tracePt t="15305" x="7466013" y="4081463"/>
          <p14:tracePt t="15322" x="7402513" y="4116388"/>
          <p14:tracePt t="15339" x="7340600" y="4152900"/>
          <p14:tracePt t="15355" x="7304088" y="4179888"/>
          <p14:tracePt t="15372" x="7269163" y="4205288"/>
          <p14:tracePt t="15388" x="7232650" y="4232275"/>
          <p14:tracePt t="15390" x="7224713" y="4251325"/>
          <p14:tracePt t="15406" x="7205663" y="4268788"/>
          <p14:tracePt t="15422" x="7188200" y="4303713"/>
          <p14:tracePt t="15439" x="7170738" y="4322763"/>
          <p14:tracePt t="15456" x="7170738" y="4340225"/>
          <p14:tracePt t="15494" x="7170738" y="4348163"/>
          <p14:tracePt t="16246" x="7161213" y="4348163"/>
          <p14:tracePt t="16254" x="7161213" y="4357688"/>
          <p14:tracePt t="16262" x="7161213" y="4367213"/>
          <p14:tracePt t="16273" x="7161213" y="4384675"/>
          <p14:tracePt t="16290" x="7161213" y="4429125"/>
          <p14:tracePt t="16306" x="7161213" y="4491038"/>
          <p14:tracePt t="16322" x="7161213" y="4554538"/>
          <p14:tracePt t="16339" x="7188200" y="4625975"/>
          <p14:tracePt t="16356" x="7251700" y="4679950"/>
          <p14:tracePt t="16372" x="7296150" y="4705350"/>
          <p14:tracePt t="16374" x="7323138" y="4724400"/>
          <p14:tracePt t="16390" x="7402513" y="4741863"/>
          <p14:tracePt t="16406" x="7527925" y="4759325"/>
          <p14:tracePt t="16423" x="7634288" y="4768850"/>
          <p14:tracePt t="16439" x="7724775" y="4768850"/>
          <p14:tracePt t="16457" x="7769225" y="4768850"/>
          <p14:tracePt t="16472" x="7823200" y="4768850"/>
          <p14:tracePt t="16489" x="7929563" y="4732338"/>
          <p14:tracePt t="16506" x="8062913" y="4687888"/>
          <p14:tracePt t="16522" x="8180388" y="4652963"/>
          <p14:tracePt t="16539" x="8277225" y="4616450"/>
          <p14:tracePt t="16556" x="8375650" y="4581525"/>
          <p14:tracePt t="16572" x="8420100" y="4572000"/>
          <p14:tracePt t="16574" x="8439150" y="4562475"/>
          <p14:tracePt t="16591" x="8474075" y="4554538"/>
          <p14:tracePt t="16606" x="8491538" y="4537075"/>
          <p14:tracePt t="16623" x="8528050" y="4510088"/>
          <p14:tracePt t="16640" x="8555038" y="4465638"/>
          <p14:tracePt t="16656" x="8589963" y="4419600"/>
          <p14:tracePt t="16673" x="8643938" y="4330700"/>
          <p14:tracePt t="16689" x="8670925" y="4251325"/>
          <p14:tracePt t="16706" x="8688388" y="4187825"/>
          <p14:tracePt t="16722" x="8697913" y="4133850"/>
          <p14:tracePt t="16739" x="8697913" y="4089400"/>
          <p14:tracePt t="16756" x="8697913" y="4062413"/>
          <p14:tracePt t="16772" x="8670925" y="4017963"/>
          <p14:tracePt t="16774" x="8643938" y="4000500"/>
          <p14:tracePt t="16791" x="8555038" y="3946525"/>
          <p14:tracePt t="16806" x="8429625" y="3919538"/>
          <p14:tracePt t="16823" x="8296275" y="3894138"/>
          <p14:tracePt t="16839" x="8134350" y="3884613"/>
          <p14:tracePt t="16856" x="7947025" y="3884613"/>
          <p14:tracePt t="16872" x="7724775" y="3884613"/>
          <p14:tracePt t="16889" x="7500938" y="3884613"/>
          <p14:tracePt t="16906" x="7340600" y="3884613"/>
          <p14:tracePt t="16923" x="7242175" y="3884613"/>
          <p14:tracePt t="16926" x="7215188" y="3902075"/>
          <p14:tracePt t="16940" x="7188200" y="3902075"/>
          <p14:tracePt t="16957" x="7153275" y="3929063"/>
          <p14:tracePt t="16972" x="7126288" y="3973513"/>
          <p14:tracePt t="16974" x="7108825" y="4000500"/>
          <p14:tracePt t="16990" x="7062788" y="4081463"/>
          <p14:tracePt t="17006" x="7018338" y="4152900"/>
          <p14:tracePt t="17023" x="6991350" y="4214813"/>
          <p14:tracePt t="17040" x="6983413" y="4251325"/>
          <p14:tracePt t="17056" x="6983413" y="4286250"/>
          <p14:tracePt t="17073" x="6983413" y="4330700"/>
          <p14:tracePt t="17090" x="6983413" y="4375150"/>
          <p14:tracePt t="17106" x="7010400" y="4446588"/>
          <p14:tracePt t="17123" x="7072313" y="4527550"/>
          <p14:tracePt t="17139" x="7116763" y="4589463"/>
          <p14:tracePt t="17156" x="7153275" y="4633913"/>
          <p14:tracePt t="17173" x="7180263" y="4652963"/>
          <p14:tracePt t="17175" x="7197725" y="4670425"/>
          <p14:tracePt t="17190" x="7232650" y="4687888"/>
          <p14:tracePt t="17207" x="7304088" y="4724400"/>
          <p14:tracePt t="17223" x="7429500" y="4759325"/>
          <p14:tracePt t="17240" x="7599363" y="4768850"/>
          <p14:tracePt t="17256" x="7831138" y="4776788"/>
          <p14:tracePt t="17273" x="8153400" y="4776788"/>
          <p14:tracePt t="17290" x="8402638" y="4776788"/>
          <p14:tracePt t="17305" x="8537575" y="4776788"/>
          <p14:tracePt t="17322" x="8562975" y="4776788"/>
          <p14:tracePt t="17340" x="8589963" y="4768850"/>
          <p14:tracePt t="17356" x="8599488" y="4759325"/>
          <p14:tracePt t="17358" x="8599488" y="4751388"/>
          <p14:tracePt t="17373" x="8616950" y="4741863"/>
          <p14:tracePt t="17391" x="8670925" y="4679950"/>
          <p14:tracePt t="17406" x="8715375" y="4633913"/>
          <p14:tracePt t="17423" x="8742363" y="4598988"/>
          <p14:tracePt t="17440" x="8751888" y="4589463"/>
          <p14:tracePt t="17456" x="8751888" y="4545013"/>
          <p14:tracePt t="17473" x="8759825" y="4510088"/>
          <p14:tracePt t="17490" x="8759825" y="4465638"/>
          <p14:tracePt t="17506" x="8759825" y="4402138"/>
          <p14:tracePt t="17523" x="8732838" y="4322763"/>
          <p14:tracePt t="17540" x="8680450" y="4224338"/>
          <p14:tracePt t="17556" x="8643938" y="4152900"/>
          <p14:tracePt t="17558" x="8616950" y="4125913"/>
          <p14:tracePt t="17573" x="8582025" y="4089400"/>
          <p14:tracePt t="17590" x="8510588" y="4044950"/>
          <p14:tracePt t="17606" x="8402638" y="4017963"/>
          <p14:tracePt t="17623" x="8277225" y="3983038"/>
          <p14:tracePt t="17640" x="8161338" y="3956050"/>
          <p14:tracePt t="17657" x="8072438" y="3929063"/>
          <p14:tracePt t="17673" x="7974013" y="3911600"/>
          <p14:tracePt t="17690" x="7867650" y="3911600"/>
          <p14:tracePt t="17706" x="7724775" y="3911600"/>
          <p14:tracePt t="17723" x="7554913" y="3911600"/>
          <p14:tracePt t="17740" x="7385050" y="3919538"/>
          <p14:tracePt t="17742" x="7313613" y="3938588"/>
          <p14:tracePt t="17757" x="7259638" y="3946525"/>
          <p14:tracePt t="17773" x="7170738" y="3990975"/>
          <p14:tracePt t="17791" x="7045325" y="4071938"/>
          <p14:tracePt t="17806" x="6991350" y="4116388"/>
          <p14:tracePt t="17823" x="6938963" y="4197350"/>
          <p14:tracePt t="17840" x="6875463" y="4303713"/>
          <p14:tracePt t="17857" x="6813550" y="4384675"/>
          <p14:tracePt t="17873" x="6796088" y="4446588"/>
          <p14:tracePt t="17890" x="6777038" y="4483100"/>
          <p14:tracePt t="17906" x="6777038" y="4518025"/>
          <p14:tracePt t="17923" x="6786563" y="4554538"/>
          <p14:tracePt t="17926" x="6796088" y="4581525"/>
          <p14:tracePt t="17940" x="6813550" y="4598988"/>
          <p14:tracePt t="17958" x="6858000" y="4660900"/>
          <p14:tracePt t="17975" x="6894513" y="4697413"/>
          <p14:tracePt t="17990" x="6919913" y="4724400"/>
          <p14:tracePt t="18007" x="6956425" y="4751388"/>
          <p14:tracePt t="18024" x="6991350" y="4768850"/>
          <p14:tracePt t="18040" x="7045325" y="4776788"/>
          <p14:tracePt t="18057" x="7089775" y="4803775"/>
          <p14:tracePt t="18073" x="7170738" y="4830763"/>
          <p14:tracePt t="18090" x="7277100" y="4857750"/>
          <p14:tracePt t="18107" x="7429500" y="4875213"/>
          <p14:tracePt t="18124" x="7608888" y="4884738"/>
          <p14:tracePt t="18140" x="7796213" y="4884738"/>
          <p14:tracePt t="18142" x="7867650" y="4884738"/>
          <p14:tracePt t="18156" x="7929563" y="4884738"/>
          <p14:tracePt t="18175" x="8045450" y="4884738"/>
          <p14:tracePt t="18190" x="8099425" y="4867275"/>
          <p14:tracePt t="18206" x="8161338" y="4857750"/>
          <p14:tracePt t="18224" x="8242300" y="4848225"/>
          <p14:tracePt t="18240" x="8348663" y="4840288"/>
          <p14:tracePt t="18256" x="8483600" y="4822825"/>
          <p14:tracePt t="18273" x="8599488" y="4795838"/>
          <p14:tracePt t="18290" x="8705850" y="4768850"/>
          <p14:tracePt t="18307" x="8777288" y="4732338"/>
          <p14:tracePt t="18323" x="8831263" y="4724400"/>
          <p14:tracePt t="18340" x="8875713" y="4697413"/>
          <p14:tracePt t="18356" x="8912225" y="4670425"/>
          <p14:tracePt t="18358" x="8929688" y="4643438"/>
          <p14:tracePt t="18374" x="8966200" y="4608513"/>
          <p14:tracePt t="18390" x="9001125" y="4545013"/>
          <p14:tracePt t="18407" x="9037638" y="4465638"/>
          <p14:tracePt t="18424" x="9045575" y="4384675"/>
          <p14:tracePt t="18440" x="9055100" y="4322763"/>
          <p14:tracePt t="18458" x="9055100" y="4251325"/>
          <p14:tracePt t="18474" x="9045575" y="4197350"/>
          <p14:tracePt t="18490" x="9037638" y="4160838"/>
          <p14:tracePt t="18507" x="9028113" y="4133850"/>
          <p14:tracePt t="18524" x="9018588" y="4125913"/>
          <p14:tracePt t="18540" x="9001125" y="4098925"/>
          <p14:tracePt t="18542" x="8983663" y="4081463"/>
          <p14:tracePt t="18558" x="8920163" y="4054475"/>
          <p14:tracePt t="18574" x="8858250" y="4037013"/>
          <p14:tracePt t="18590" x="8813800" y="4010025"/>
          <p14:tracePt t="18607" x="8786813" y="4000500"/>
          <p14:tracePt t="18623" x="8777288" y="3990975"/>
          <p14:tracePt t="18640" x="8759825" y="3990975"/>
          <p14:tracePt t="18658" x="8742363" y="3990975"/>
          <p14:tracePt t="18675" x="8705850" y="3990975"/>
          <p14:tracePt t="18690" x="8653463" y="3983038"/>
          <p14:tracePt t="18708" x="8616950" y="3983038"/>
          <p14:tracePt t="18725" x="8589963" y="3983038"/>
          <p14:tracePt t="18742" x="8572500" y="3983038"/>
          <p14:tracePt t="18798" x="8562975" y="3983038"/>
          <p14:tracePt t="18816" x="8555038" y="3983038"/>
          <p14:tracePt t="18826" x="8545513" y="3983038"/>
          <p14:tracePt t="18842" x="8518525" y="3983038"/>
          <p14:tracePt t="18857" x="8456613" y="3973513"/>
          <p14:tracePt t="18875" x="8385175" y="3973513"/>
          <p14:tracePt t="18891" x="8269288" y="3973513"/>
          <p14:tracePt t="18908" x="8116888" y="3973513"/>
          <p14:tracePt t="18911" x="8037513" y="3973513"/>
          <p14:tracePt t="18927" x="7875588" y="3973513"/>
          <p14:tracePt t="18940" x="7804150" y="3973513"/>
          <p14:tracePt t="18960" x="7742238" y="3973513"/>
          <p14:tracePt t="18975" x="7732713" y="3973513"/>
          <p14:tracePt t="18998" x="7724775" y="3973513"/>
          <p14:tracePt t="19014" x="7715250" y="3973513"/>
          <p14:tracePt t="19038" x="7705725" y="3973513"/>
          <p14:tracePt t="19047" x="7697788" y="3983038"/>
          <p14:tracePt t="19058" x="7688263" y="3983038"/>
          <p14:tracePt t="19075" x="7680325" y="3990975"/>
          <p14:tracePt t="19091" x="7670800" y="4000500"/>
          <p14:tracePt t="19108" x="7661275" y="4010025"/>
          <p14:tracePt t="19125" x="7653338" y="4017963"/>
          <p14:tracePt t="19142" x="7634288" y="4037013"/>
          <p14:tracePt t="19144" x="7616825" y="4054475"/>
          <p14:tracePt t="19159" x="7562850" y="4108450"/>
          <p14:tracePt t="19176" x="7500938" y="4160838"/>
          <p14:tracePt t="19192" x="7456488" y="4224338"/>
          <p14:tracePt t="19208" x="7402513" y="4313238"/>
          <p14:tracePt t="19226" x="7358063" y="4429125"/>
          <p14:tracePt t="19241" x="7331075" y="4554538"/>
          <p14:tracePt t="19259" x="7313613" y="4670425"/>
          <p14:tracePt t="19274" x="7313613" y="4803775"/>
          <p14:tracePt t="19292" x="7313613" y="4884738"/>
          <p14:tracePt t="19308" x="7313613" y="4919663"/>
          <p14:tracePt t="19324" x="7313613" y="4929188"/>
          <p14:tracePt t="19341" x="7313613" y="4938713"/>
          <p14:tracePt t="19358" x="7313613" y="4956175"/>
          <p14:tracePt t="19376" x="7323138" y="5010150"/>
          <p14:tracePt t="19392" x="7331075" y="5037138"/>
          <p14:tracePt t="19408" x="7331075" y="5045075"/>
          <p14:tracePt t="19447" x="7340600" y="5062538"/>
          <p14:tracePt t="19576" x="7340600" y="5072063"/>
          <p14:tracePt t="19582" x="7348538" y="5072063"/>
          <p14:tracePt t="19593" x="7348538" y="5089525"/>
          <p14:tracePt t="19608" x="7348538" y="5126038"/>
          <p14:tracePt t="19624" x="7348538" y="5187950"/>
          <p14:tracePt t="19641" x="7348538" y="5251450"/>
          <p14:tracePt t="19658" x="7348538" y="5286375"/>
          <p14:tracePt t="19675" x="7358063" y="5330825"/>
          <p14:tracePt t="19692" x="7375525" y="5357813"/>
          <p14:tracePt t="19695" x="7375525" y="5367338"/>
          <p14:tracePt t="19711" x="7385050" y="5367338"/>
          <p14:tracePt t="19726" x="7394575" y="5375275"/>
          <p14:tracePt t="19745" x="7394575" y="5394325"/>
          <p14:tracePt t="19762" x="7402513" y="5402263"/>
          <p14:tracePt t="19775" x="7412038" y="5411788"/>
          <p14:tracePt t="19791" x="7419975" y="5429250"/>
          <p14:tracePt t="19807" x="7419975" y="5446713"/>
          <p14:tracePt t="19825" x="7429500" y="5465763"/>
          <p14:tracePt t="19840" x="7439025" y="5500688"/>
          <p14:tracePt t="19858" x="7456488" y="5527675"/>
          <p14:tracePt t="19874" x="7483475" y="5554663"/>
          <p14:tracePt t="19891" x="7500938" y="5572125"/>
          <p14:tracePt t="19907" x="7510463" y="5581650"/>
          <p14:tracePt t="19924" x="7527925" y="5589588"/>
          <p14:tracePt t="19990" x="7527925" y="5599113"/>
          <p14:tracePt t="19998" x="7537450" y="5599113"/>
          <p14:tracePt t="20351" x="7545388" y="5599113"/>
          <p14:tracePt t="20359" x="7545388" y="5608638"/>
          <p14:tracePt t="20382" x="7545388" y="5616575"/>
          <p14:tracePt t="20574" x="7545388" y="5626100"/>
          <p14:tracePt t="20583" x="7545388" y="5634038"/>
          <p14:tracePt t="20599" x="7545388" y="5643563"/>
          <p14:tracePt t="20609" x="7545388" y="5653088"/>
          <p14:tracePt t="20625" x="7545388" y="5661025"/>
          <p14:tracePt t="20641" x="7545388" y="5670550"/>
          <p14:tracePt t="21014" x="7545388" y="5680075"/>
          <p14:tracePt t="21454" x="7545388" y="5688013"/>
          <p14:tracePt t="21471" x="7545388" y="5697538"/>
          <p14:tracePt t="21479" x="7545388" y="5705475"/>
          <p14:tracePt t="21494" x="7545388" y="5715000"/>
          <p14:tracePt t="21510" x="7545388" y="5732463"/>
          <p14:tracePt t="22150" x="7545388" y="5741988"/>
          <p14:tracePt t="22166" x="7562850" y="5741988"/>
          <p14:tracePt t="22175" x="7581900" y="5741988"/>
          <p14:tracePt t="22182" x="7608888" y="5741988"/>
          <p14:tracePt t="22192" x="7653338" y="5741988"/>
          <p14:tracePt t="22209" x="7759700" y="5741988"/>
          <p14:tracePt t="22227" x="7840663" y="5741988"/>
          <p14:tracePt t="22242" x="7894638" y="5741988"/>
          <p14:tracePt t="22258" x="7920038" y="5741988"/>
          <p14:tracePt t="22275" x="7939088" y="5741988"/>
          <p14:tracePt t="22292" x="7956550" y="5741988"/>
          <p14:tracePt t="22308" x="7974013" y="5741988"/>
          <p14:tracePt t="22310" x="7983538" y="5741988"/>
          <p14:tracePt t="22326" x="8018463" y="5741988"/>
          <p14:tracePt t="22342" x="8037513" y="5741988"/>
          <p14:tracePt t="22359" x="8062913" y="5741988"/>
          <p14:tracePt t="22375" x="8089900" y="5741988"/>
          <p14:tracePt t="22392" x="8126413" y="5741988"/>
          <p14:tracePt t="22408" x="8170863" y="5751513"/>
          <p14:tracePt t="22425" x="8205788" y="5768975"/>
          <p14:tracePt t="22443" x="8251825" y="5786438"/>
          <p14:tracePt t="22460" x="8277225" y="5795963"/>
          <p14:tracePt t="22477" x="8313738" y="5803900"/>
          <p14:tracePt t="22492" x="8331200" y="5813425"/>
          <p14:tracePt t="22508" x="8348663" y="5822950"/>
          <p14:tracePt t="22526" x="8394700" y="5848350"/>
          <p14:tracePt t="22543" x="8439150" y="5867400"/>
          <p14:tracePt t="22560" x="8510588" y="5911850"/>
          <p14:tracePt t="22575" x="8582025" y="5938838"/>
          <p14:tracePt t="22593" x="8609013" y="5965825"/>
          <p14:tracePt t="22609" x="8626475" y="5973763"/>
          <p14:tracePt t="22625" x="8634413" y="5973763"/>
          <p14:tracePt t="22642" x="8643938" y="5991225"/>
          <p14:tracePt t="22659" x="8661400" y="6018213"/>
          <p14:tracePt t="22675" x="8680450" y="6062663"/>
          <p14:tracePt t="22692" x="8705850" y="6116638"/>
          <p14:tracePt t="22709" x="8724900" y="6161088"/>
          <p14:tracePt t="22710" x="8732838" y="6170613"/>
          <p14:tracePt t="22726" x="8732838" y="6180138"/>
          <p14:tracePt t="22759" x="8742363" y="6180138"/>
          <p14:tracePt t="22766" x="8742363" y="6188075"/>
          <p14:tracePt t="22782" x="8742363" y="6205538"/>
          <p14:tracePt t="22798" x="8751888" y="6224588"/>
          <p14:tracePt t="22814" x="8751888" y="6232525"/>
          <p14:tracePt t="22825" x="8751888" y="6242050"/>
          <p14:tracePt t="22842" x="8751888" y="6251575"/>
          <p14:tracePt t="22862" x="8751888" y="6259513"/>
          <p14:tracePt t="22878" x="8751888" y="6269038"/>
          <p14:tracePt t="22892" x="8751888" y="6276975"/>
          <p14:tracePt t="22910" x="8724900" y="6313488"/>
          <p14:tracePt t="22926" x="8705850" y="6348413"/>
          <p14:tracePt t="22944" x="8680450" y="6367463"/>
          <p14:tracePt t="22960" x="8670925" y="6394450"/>
          <p14:tracePt t="22977" x="8661400" y="6402388"/>
          <p14:tracePt t="22992" x="8653463" y="6419850"/>
          <p14:tracePt t="23009" x="8643938" y="6419850"/>
          <p14:tracePt t="23025" x="8626475" y="6419850"/>
          <p14:tracePt t="23042" x="8599488" y="6429375"/>
          <p14:tracePt t="23059" x="8555038" y="6438900"/>
          <p14:tracePt t="23075" x="8501063" y="6456363"/>
          <p14:tracePt t="23092" x="8456613" y="6465888"/>
          <p14:tracePt t="23093" x="8439150" y="6465888"/>
          <p14:tracePt t="23109" x="8420100" y="6473825"/>
          <p14:tracePt t="23127" x="8375650" y="6473825"/>
          <p14:tracePt t="23143" x="8367713" y="6473825"/>
          <p14:tracePt t="23159" x="8340725" y="6473825"/>
          <p14:tracePt t="23176" x="8323263" y="6473825"/>
          <p14:tracePt t="23192" x="8286750" y="6473825"/>
          <p14:tracePt t="23209" x="8251825" y="6473825"/>
          <p14:tracePt t="23225" x="8205788" y="6473825"/>
          <p14:tracePt t="23243" x="8134350" y="6473825"/>
          <p14:tracePt t="23258" x="8054975" y="6473825"/>
          <p14:tracePt t="23275" x="8010525" y="6473825"/>
          <p14:tracePt t="23293" x="7974013" y="6473825"/>
          <p14:tracePt t="23294" x="7966075" y="6473825"/>
          <p14:tracePt t="23309" x="7947025" y="6473825"/>
          <p14:tracePt t="23327" x="7920038" y="6473825"/>
          <p14:tracePt t="23343" x="7902575" y="6473825"/>
          <p14:tracePt t="23359" x="7875588" y="6473825"/>
          <p14:tracePt t="23375" x="7823200" y="6473825"/>
          <p14:tracePt t="23393" x="7724775" y="6456363"/>
          <p14:tracePt t="23409" x="7643813" y="6446838"/>
          <p14:tracePt t="23427" x="7589838" y="6429375"/>
          <p14:tracePt t="23443" x="7537450" y="6419850"/>
          <p14:tracePt t="23460" x="7473950" y="6419850"/>
          <p14:tracePt t="23476" x="7419975" y="6419850"/>
          <p14:tracePt t="23478" x="7402513" y="6419850"/>
          <p14:tracePt t="23493" x="7385050" y="6419850"/>
          <p14:tracePt t="23509" x="7358063" y="6419850"/>
          <p14:tracePt t="23527" x="7304088" y="6419850"/>
          <p14:tracePt t="23543" x="7251700" y="6419850"/>
          <p14:tracePt t="23559" x="7188200" y="6419850"/>
          <p14:tracePt t="23576" x="7143750" y="6419850"/>
          <p14:tracePt t="23593" x="7116763" y="6419850"/>
          <p14:tracePt t="23610" x="7108825" y="6419850"/>
          <p14:tracePt t="23627" x="7089775" y="6411913"/>
          <p14:tracePt t="23643" x="7054850" y="6394450"/>
          <p14:tracePt t="23659" x="7027863" y="6367463"/>
          <p14:tracePt t="23675" x="7000875" y="6340475"/>
          <p14:tracePt t="23693" x="6983413" y="6330950"/>
          <p14:tracePt t="23709" x="6983413" y="6323013"/>
          <p14:tracePt t="23727" x="6983413" y="6296025"/>
          <p14:tracePt t="23744" x="6983413" y="6269038"/>
          <p14:tracePt t="23759" x="6983413" y="6242050"/>
          <p14:tracePt t="23776" x="6983413" y="6215063"/>
          <p14:tracePt t="23793" x="6983413" y="6205538"/>
          <p14:tracePt t="23810" x="6983413" y="6180138"/>
          <p14:tracePt t="23827" x="6983413" y="6153150"/>
          <p14:tracePt t="23844" x="6983413" y="6116638"/>
          <p14:tracePt t="23860" x="6983413" y="6081713"/>
          <p14:tracePt t="23876" x="6983413" y="6045200"/>
          <p14:tracePt t="23878" x="6991350" y="6027738"/>
          <p14:tracePt t="23892" x="7000875" y="6000750"/>
          <p14:tracePt t="23909" x="7027863" y="5965825"/>
          <p14:tracePt t="23926" x="7054850" y="5911850"/>
          <p14:tracePt t="23944" x="7072313" y="5894388"/>
          <p14:tracePt t="23960" x="7081838" y="5875338"/>
          <p14:tracePt t="23976" x="7081838" y="5867400"/>
          <p14:tracePt t="23993" x="7099300" y="5857875"/>
          <p14:tracePt t="24010" x="7108825" y="5848350"/>
          <p14:tracePt t="24043" x="7126288" y="5830888"/>
          <p14:tracePt t="24059" x="7134225" y="5830888"/>
          <p14:tracePt t="24076" x="7153275" y="5822950"/>
          <p14:tracePt t="24094" x="7170738" y="5822950"/>
          <p14:tracePt t="24095" x="7180263" y="5822950"/>
          <p14:tracePt t="24111" x="7215188" y="5822950"/>
          <p14:tracePt t="24126" x="7251700" y="5822950"/>
          <p14:tracePt t="24144" x="7286625" y="5822950"/>
          <p14:tracePt t="24160" x="7331075" y="5822950"/>
          <p14:tracePt t="24176" x="7367588" y="5822950"/>
          <p14:tracePt t="24194" x="7402513" y="5822950"/>
          <p14:tracePt t="24210" x="7446963" y="5822950"/>
          <p14:tracePt t="24227" x="7510463" y="5822950"/>
          <p14:tracePt t="24244" x="7634288" y="5822950"/>
          <p14:tracePt t="24259" x="7804150" y="5822950"/>
          <p14:tracePt t="24277" x="7912100" y="5822950"/>
          <p14:tracePt t="24278" x="7939088" y="5822950"/>
          <p14:tracePt t="24294" x="7966075" y="5822950"/>
          <p14:tracePt t="24310" x="7991475" y="5822950"/>
          <p14:tracePt t="24327" x="8027988" y="5822950"/>
          <p14:tracePt t="24344" x="8108950" y="5840413"/>
          <p14:tracePt t="24360" x="8224838" y="5884863"/>
          <p14:tracePt t="24376" x="8358188" y="5919788"/>
          <p14:tracePt t="24393" x="8474075" y="5956300"/>
          <p14:tracePt t="24409" x="8518525" y="5983288"/>
          <p14:tracePt t="24427" x="8537575" y="5983288"/>
          <p14:tracePt t="24443" x="8545513" y="5991225"/>
          <p14:tracePt t="24459" x="8562975" y="5991225"/>
          <p14:tracePt t="24478" x="8626475" y="6037263"/>
          <p14:tracePt t="24494" x="8688388" y="6072188"/>
          <p14:tracePt t="24510" x="8751888" y="6116638"/>
          <p14:tracePt t="24527" x="8796338" y="6143625"/>
          <p14:tracePt t="24543" x="8804275" y="6153150"/>
          <p14:tracePt t="24560" x="8813800" y="6161088"/>
          <p14:tracePt t="24577" x="8823325" y="6180138"/>
          <p14:tracePt t="24594" x="8831263" y="6188075"/>
          <p14:tracePt t="24610" x="8848725" y="6205538"/>
          <p14:tracePt t="24627" x="8858250" y="6215063"/>
          <p14:tracePt t="24644" x="8867775" y="6242050"/>
          <p14:tracePt t="24659" x="8867775" y="6269038"/>
          <p14:tracePt t="24676" x="8867775" y="6286500"/>
          <p14:tracePt t="24693" x="8867775" y="6303963"/>
          <p14:tracePt t="24695" x="8867775" y="6313488"/>
          <p14:tracePt t="24711" x="8867775" y="6330950"/>
          <p14:tracePt t="24727" x="8867775" y="6348413"/>
          <p14:tracePt t="24744" x="8867775" y="6402388"/>
          <p14:tracePt t="24760" x="8867775" y="6446838"/>
          <p14:tracePt t="24776" x="8867775" y="6510338"/>
          <p14:tracePt t="24794" x="8867775" y="6554788"/>
          <p14:tracePt t="24810" x="8867775" y="6581775"/>
          <p14:tracePt t="24826" x="8867775" y="6589713"/>
          <p14:tracePt t="24860" x="8867775" y="6599238"/>
          <p14:tracePt t="24876" x="8867775" y="6608763"/>
          <p14:tracePt t="24894" x="8840788" y="6626225"/>
          <p14:tracePt t="24909" x="8813800" y="6634163"/>
          <p14:tracePt t="24927" x="8769350" y="6643688"/>
          <p14:tracePt t="24943" x="8705850" y="6643688"/>
          <p14:tracePt t="24961" x="8653463" y="6643688"/>
          <p14:tracePt t="24977" x="8589963" y="6643688"/>
          <p14:tracePt t="24994" x="8537575" y="6643688"/>
          <p14:tracePt t="25010" x="8456613" y="6643688"/>
          <p14:tracePt t="25027" x="8348663" y="6643688"/>
          <p14:tracePt t="25043" x="8188325" y="6643688"/>
          <p14:tracePt t="25060" x="8010525" y="6643688"/>
          <p14:tracePt t="25076" x="7848600" y="6643688"/>
          <p14:tracePt t="25078" x="7777163" y="6643688"/>
          <p14:tracePt t="25094" x="7626350" y="6643688"/>
          <p14:tracePt t="25110" x="7518400" y="6653213"/>
          <p14:tracePt t="25127" x="7456488" y="6653213"/>
          <p14:tracePt t="25143" x="7394575" y="6643688"/>
          <p14:tracePt t="25160" x="7358063" y="6634163"/>
          <p14:tracePt t="25177" x="7313613" y="6616700"/>
          <p14:tracePt t="25193" x="7251700" y="6599238"/>
          <p14:tracePt t="25211" x="7188200" y="6572250"/>
          <p14:tracePt t="25228" x="7126288" y="6562725"/>
          <p14:tracePt t="25244" x="7081838" y="6562725"/>
          <p14:tracePt t="25260" x="7054850" y="6554788"/>
          <p14:tracePt t="25261" x="7045325" y="6545263"/>
          <p14:tracePt t="25277" x="7045325" y="6537325"/>
          <p14:tracePt t="25294" x="6991350" y="6510338"/>
          <p14:tracePt t="25310" x="6965950" y="6500813"/>
          <p14:tracePt t="25327" x="6938963" y="6483350"/>
          <p14:tracePt t="25344" x="6919913" y="6465888"/>
          <p14:tracePt t="25414" x="6911975" y="6465888"/>
          <p14:tracePt t="25430" x="6911975" y="6456363"/>
          <p14:tracePt t="25438" x="6911975" y="6446838"/>
          <p14:tracePt t="25446" x="6911975" y="6438900"/>
          <p14:tracePt t="25460" x="6911975" y="6429375"/>
          <p14:tracePt t="25477" x="6911975" y="6411913"/>
          <p14:tracePt t="25493" x="6911975" y="6375400"/>
          <p14:tracePt t="25511" x="6911975" y="6286500"/>
          <p14:tracePt t="25526" x="6911975" y="6224588"/>
          <p14:tracePt t="25544" x="6911975" y="6180138"/>
          <p14:tracePt t="25559" x="6911975" y="6143625"/>
          <p14:tracePt t="25576" x="6919913" y="6116638"/>
          <p14:tracePt t="25594" x="6938963" y="6089650"/>
          <p14:tracePt t="25610" x="6946900" y="6072188"/>
          <p14:tracePt t="25627" x="6965950" y="6018213"/>
          <p14:tracePt t="25643" x="7000875" y="5973763"/>
          <p14:tracePt t="25660" x="7045325" y="5919788"/>
          <p14:tracePt t="25662" x="7072313" y="5902325"/>
          <p14:tracePt t="25677" x="7089775" y="5875338"/>
          <p14:tracePt t="25694" x="7134225" y="5830888"/>
          <p14:tracePt t="25711" x="7153275" y="5813425"/>
          <p14:tracePt t="25728" x="7170738" y="5803900"/>
          <p14:tracePt t="25744" x="7188200" y="5795963"/>
          <p14:tracePt t="25760" x="7215188" y="5776913"/>
          <p14:tracePt t="25777" x="7232650" y="5759450"/>
          <p14:tracePt t="25794" x="7251700" y="5741988"/>
          <p14:tracePt t="25811" x="7277100" y="5724525"/>
          <p14:tracePt t="25827" x="7296150" y="5715000"/>
          <p14:tracePt t="25844" x="7313613" y="5705475"/>
          <p14:tracePt t="25860" x="7331075" y="5697538"/>
          <p14:tracePt t="25998" x="7340600" y="5688013"/>
          <p14:tracePt t="30382" x="7348538" y="5688013"/>
          <p14:tracePt t="30406" x="7348538" y="5697538"/>
          <p14:tracePt t="30416" x="7348538" y="5705475"/>
          <p14:tracePt t="30430" x="7348538" y="5724525"/>
          <p14:tracePt t="30446" x="7348538" y="5768975"/>
          <p14:tracePt t="30464" x="7348538" y="5813425"/>
          <p14:tracePt t="30480" x="7348538" y="5875338"/>
          <p14:tracePt t="30497" x="7348538" y="5929313"/>
          <p14:tracePt t="30513" x="7348538" y="5983288"/>
          <p14:tracePt t="30530" x="7348538" y="6018213"/>
          <p14:tracePt t="30546" x="7348538" y="6027738"/>
          <p14:tracePt t="30798" x="7348538" y="6037263"/>
          <p14:tracePt t="30822" x="7358063" y="6037263"/>
          <p14:tracePt t="30982" x="7367588" y="6037263"/>
          <p14:tracePt t="31006" x="7367588" y="6045200"/>
          <p14:tracePt t="31014" x="7358063" y="6045200"/>
          <p14:tracePt t="31022" x="7348538" y="6054725"/>
          <p14:tracePt t="31031" x="7348538" y="6072188"/>
          <p14:tracePt t="31048" x="7331075" y="6108700"/>
          <p14:tracePt t="31064" x="7313613" y="6143625"/>
          <p14:tracePt t="31080" x="7304088" y="6170613"/>
          <p14:tracePt t="31095" x="7304088" y="6188075"/>
          <p14:tracePt t="31113" x="7304088" y="6197600"/>
          <p14:tracePt t="31129" x="7304088" y="6205538"/>
          <p14:tracePt t="31146" x="7304088" y="6215063"/>
          <p14:tracePt t="31163" x="7323138" y="6242050"/>
          <p14:tracePt t="31179" x="7348538" y="6276975"/>
          <p14:tracePt t="31197" x="7375525" y="6323013"/>
          <p14:tracePt t="31214" x="7429500" y="6357938"/>
          <p14:tracePt t="31229" x="7439025" y="6357938"/>
          <p14:tracePt t="31247" x="7466013" y="6357938"/>
          <p14:tracePt t="31264" x="7473950" y="6357938"/>
          <p14:tracePt t="31279" x="7491413" y="6357938"/>
          <p14:tracePt t="31296" x="7500938" y="6357938"/>
          <p14:tracePt t="31334" x="7510463" y="6357938"/>
          <p14:tracePt t="31346" x="7518400" y="6357938"/>
          <p14:tracePt t="31363" x="7518400" y="6348413"/>
          <p14:tracePt t="31379" x="7537450" y="6330950"/>
          <p14:tracePt t="31397" x="7537450" y="6303963"/>
          <p14:tracePt t="31398" x="7537450" y="6286500"/>
          <p14:tracePt t="31414" x="7537450" y="6259513"/>
          <p14:tracePt t="31430" x="7527925" y="6242050"/>
          <p14:tracePt t="31448" x="7510463" y="6224588"/>
          <p14:tracePt t="31478" x="7500938" y="6215063"/>
          <p14:tracePt t="31510" x="7491413" y="6215063"/>
          <p14:tracePt t="31534" x="7483475" y="6205538"/>
          <p14:tracePt t="31542" x="7473950" y="6205538"/>
          <p14:tracePt t="31638" x="7473950" y="6197600"/>
          <p14:tracePt t="31646" x="7473950" y="6188075"/>
          <p14:tracePt t="31663" x="7466013" y="6180138"/>
          <p14:tracePt t="31670" x="7466013" y="6170613"/>
          <p14:tracePt t="31694" x="7466013" y="6161088"/>
          <p14:tracePt t="31726" x="7456488" y="6153150"/>
          <p14:tracePt t="31846" x="7446963" y="6143625"/>
          <p14:tracePt t="31886" x="7456488" y="6143625"/>
          <p14:tracePt t="31902" x="7466013" y="6143625"/>
          <p14:tracePt t="31910" x="7491413" y="6153150"/>
          <p14:tracePt t="31918" x="7518400" y="6153150"/>
          <p14:tracePt t="31931" x="7537450" y="6170613"/>
          <p14:tracePt t="31947" x="7581900" y="6180138"/>
          <p14:tracePt t="31962" x="7626350" y="6205538"/>
          <p14:tracePt t="31979" x="7680325" y="6205538"/>
          <p14:tracePt t="31996" x="7804150" y="6224588"/>
          <p14:tracePt t="31997" x="7894638" y="6232525"/>
          <p14:tracePt t="32013" x="8018463" y="6242050"/>
          <p14:tracePt t="32030" x="8304213" y="6242050"/>
          <p14:tracePt t="32047" x="8348663" y="6242050"/>
          <p14:tracePt t="32110" x="8358188" y="6242050"/>
          <p14:tracePt t="32118" x="8375650" y="6242050"/>
          <p14:tracePt t="32142" x="8367713" y="6232525"/>
          <p14:tracePt t="32150" x="8348663" y="6224588"/>
          <p14:tracePt t="32164" x="8323263" y="6215063"/>
          <p14:tracePt t="32179" x="8259763" y="6188075"/>
          <p14:tracePt t="32196" x="8134350" y="6170613"/>
          <p14:tracePt t="32212" x="8027988" y="6170613"/>
          <p14:tracePt t="32214" x="7983538" y="6170613"/>
          <p14:tracePt t="32230" x="7894638" y="6170613"/>
          <p14:tracePt t="32247" x="7823200" y="6170613"/>
          <p14:tracePt t="32263" x="7777163" y="6180138"/>
          <p14:tracePt t="32280" x="7759700" y="6188075"/>
          <p14:tracePt t="32358" x="7742238" y="6188075"/>
          <p14:tracePt t="32366" x="7732713" y="6188075"/>
          <p14:tracePt t="32382" x="7732713" y="6205538"/>
          <p14:tracePt t="32390" x="7751763" y="6215063"/>
          <p14:tracePt t="32398" x="7786688" y="6232525"/>
          <p14:tracePt t="32415" x="7894638" y="6259513"/>
          <p14:tracePt t="32430" x="7947025" y="6269038"/>
          <p14:tracePt t="32510" x="7956550" y="6269038"/>
          <p14:tracePt t="32518" x="7966075" y="6269038"/>
          <p14:tracePt t="32550" x="7966075" y="6276975"/>
          <p14:tracePt t="32566" x="7956550" y="6286500"/>
          <p14:tracePt t="32574" x="7929563" y="6296025"/>
          <p14:tracePt t="32582" x="7875588" y="6303963"/>
          <p14:tracePt t="32597" x="7848600" y="6313488"/>
          <p14:tracePt t="32613" x="7796213" y="6313488"/>
          <p14:tracePt t="32646" x="7769225" y="6323013"/>
          <p14:tracePt t="32664" x="7769225" y="6340475"/>
          <p14:tracePt t="32679" x="7769225" y="6348413"/>
          <p14:tracePt t="32696" x="7848600" y="6384925"/>
          <p14:tracePt t="32713" x="8018463" y="6419850"/>
          <p14:tracePt t="32730" x="8170863" y="6438900"/>
          <p14:tracePt t="32746" x="8215313" y="6438900"/>
          <p14:tracePt t="33192" x="0" y="0"/>
        </p14:tracePtLst>
      </p14:laserTrace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ltLang="en-US"/>
              <a:t>Competitive Strategies</a:t>
            </a:r>
          </a:p>
        </p:txBody>
      </p:sp>
      <p:sp>
        <p:nvSpPr>
          <p:cNvPr id="25603" name="Rectangle 3"/>
          <p:cNvSpPr>
            <a:spLocks noGrp="1" noChangeArrowheads="1"/>
          </p:cNvSpPr>
          <p:nvPr>
            <p:ph idx="1"/>
          </p:nvPr>
        </p:nvSpPr>
        <p:spPr>
          <a:xfrm>
            <a:off x="685799" y="1109056"/>
            <a:ext cx="7937339" cy="3856484"/>
          </a:xfrm>
        </p:spPr>
        <p:txBody>
          <a:bodyPr>
            <a:normAutofit fontScale="92500" lnSpcReduction="10000"/>
          </a:bodyPr>
          <a:lstStyle/>
          <a:p>
            <a:pPr marL="533400" indent="-533400" algn="ctr">
              <a:spcBef>
                <a:spcPct val="0"/>
              </a:spcBef>
              <a:buFontTx/>
              <a:buNone/>
            </a:pPr>
            <a:endParaRPr lang="en-US" altLang="en-US" b="1" i="1" dirty="0">
              <a:solidFill>
                <a:srgbClr val="1A643E"/>
              </a:solidFill>
              <a:latin typeface="Times New Roman" panose="02020603050405020304" pitchFamily="18" charset="0"/>
            </a:endParaRPr>
          </a:p>
          <a:p>
            <a:pPr marL="533400" indent="-533400">
              <a:spcBef>
                <a:spcPct val="0"/>
              </a:spcBef>
              <a:buFontTx/>
              <a:buNone/>
            </a:pPr>
            <a:r>
              <a:rPr lang="en-US" altLang="en-US" b="1" dirty="0"/>
              <a:t>Operational excellence</a:t>
            </a:r>
            <a:r>
              <a:rPr lang="en-US" altLang="en-US" dirty="0"/>
              <a:t> refers to a company providing value by leading its industry in price and convenience by reducing costs and creating a lean and efficient value delivery system</a:t>
            </a:r>
          </a:p>
          <a:p>
            <a:pPr marL="533400" indent="-533400">
              <a:spcBef>
                <a:spcPct val="0"/>
              </a:spcBef>
              <a:buFontTx/>
              <a:buNone/>
            </a:pPr>
            <a:endParaRPr lang="en-US" altLang="en-US" dirty="0"/>
          </a:p>
          <a:p>
            <a:pPr marL="533400" indent="-533400">
              <a:spcBef>
                <a:spcPct val="0"/>
              </a:spcBef>
              <a:buFontTx/>
              <a:buNone/>
            </a:pPr>
            <a:r>
              <a:rPr lang="en-US" altLang="en-US" dirty="0"/>
              <a:t>(COST LEADERSHIP)</a:t>
            </a:r>
          </a:p>
          <a:p>
            <a:pPr marL="533400" indent="-533400">
              <a:spcBef>
                <a:spcPct val="0"/>
              </a:spcBef>
              <a:buFontTx/>
              <a:buNone/>
            </a:pPr>
            <a:endParaRPr lang="en-US" altLang="en-US" dirty="0"/>
          </a:p>
          <a:p>
            <a:pPr marL="533400" indent="-533400">
              <a:spcBef>
                <a:spcPct val="0"/>
              </a:spcBef>
              <a:buFontTx/>
              <a:buNone/>
            </a:pPr>
            <a:endParaRPr lang="en-US" altLang="en-US" dirty="0">
              <a:solidFill>
                <a:srgbClr val="4C1966"/>
              </a:solidFill>
            </a:endParaRPr>
          </a:p>
        </p:txBody>
      </p:sp>
    </p:spTree>
    <p:extLst>
      <p:ext uri="{BB962C8B-B14F-4D97-AF65-F5344CB8AC3E}">
        <p14:creationId xmlns:p14="http://schemas.microsoft.com/office/powerpoint/2010/main" val="3331239568"/>
      </p:ext>
    </p:extLst>
  </p:cSld>
  <p:clrMapOvr>
    <a:masterClrMapping/>
  </p:clrMapOvr>
  <p:transition advTm="2259"/>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ltLang="en-US"/>
              <a:t>Competitive Strategies</a:t>
            </a:r>
          </a:p>
        </p:txBody>
      </p:sp>
      <p:sp>
        <p:nvSpPr>
          <p:cNvPr id="27651" name="Rectangle 3"/>
          <p:cNvSpPr>
            <a:spLocks noGrp="1" noChangeArrowheads="1"/>
          </p:cNvSpPr>
          <p:nvPr>
            <p:ph idx="1"/>
          </p:nvPr>
        </p:nvSpPr>
        <p:spPr/>
        <p:txBody>
          <a:bodyPr/>
          <a:lstStyle/>
          <a:p>
            <a:pPr marL="533400" indent="-533400" algn="ctr">
              <a:lnSpc>
                <a:spcPct val="90000"/>
              </a:lnSpc>
              <a:spcBef>
                <a:spcPct val="0"/>
              </a:spcBef>
              <a:buFontTx/>
              <a:buNone/>
            </a:pPr>
            <a:endParaRPr lang="en-US" altLang="en-US" b="1" i="1">
              <a:solidFill>
                <a:srgbClr val="1A643E"/>
              </a:solidFill>
              <a:latin typeface="Times New Roman" panose="02020603050405020304" pitchFamily="18" charset="0"/>
            </a:endParaRPr>
          </a:p>
          <a:p>
            <a:pPr marL="533400" indent="-533400">
              <a:lnSpc>
                <a:spcPct val="90000"/>
              </a:lnSpc>
              <a:spcBef>
                <a:spcPct val="0"/>
              </a:spcBef>
              <a:buFontTx/>
              <a:buNone/>
            </a:pPr>
            <a:r>
              <a:rPr lang="en-US" altLang="en-US"/>
              <a:t>Porter believed that a company that pursued a clear strategy would achieve superior performance and that companies without a clear strategy would not succeed</a:t>
            </a:r>
          </a:p>
          <a:p>
            <a:pPr marL="533400" indent="-533400">
              <a:lnSpc>
                <a:spcPct val="90000"/>
              </a:lnSpc>
              <a:spcBef>
                <a:spcPct val="0"/>
              </a:spcBef>
              <a:buFontTx/>
              <a:buNone/>
            </a:pPr>
            <a:endParaRPr lang="en-US" altLang="en-US"/>
          </a:p>
          <a:p>
            <a:pPr marL="533400" indent="-533400">
              <a:lnSpc>
                <a:spcPct val="90000"/>
              </a:lnSpc>
              <a:spcBef>
                <a:spcPct val="0"/>
              </a:spcBef>
              <a:buFontTx/>
              <a:buNone/>
            </a:pPr>
            <a:r>
              <a:rPr lang="en-US" altLang="en-US"/>
              <a:t>Porter considered no clear strategy to be </a:t>
            </a:r>
            <a:r>
              <a:rPr lang="en-US" altLang="en-US" b="1"/>
              <a:t>“middle of the road”</a:t>
            </a:r>
          </a:p>
        </p:txBody>
      </p:sp>
    </p:spTree>
    <p:extLst>
      <p:ext uri="{BB962C8B-B14F-4D97-AF65-F5344CB8AC3E}">
        <p14:creationId xmlns:p14="http://schemas.microsoft.com/office/powerpoint/2010/main" val="1131726590"/>
      </p:ext>
    </p:extLst>
  </p:cSld>
  <p:clrMapOvr>
    <a:masterClrMapping/>
  </p:clrMapOvr>
  <p:transition advTm="1917"/>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altLang="en-US"/>
              <a:t>Competitive Strategies</a:t>
            </a:r>
          </a:p>
        </p:txBody>
      </p:sp>
      <p:sp>
        <p:nvSpPr>
          <p:cNvPr id="29699" name="Rectangle 3"/>
          <p:cNvSpPr>
            <a:spLocks noGrp="1" noChangeArrowheads="1"/>
          </p:cNvSpPr>
          <p:nvPr>
            <p:ph idx="1"/>
          </p:nvPr>
        </p:nvSpPr>
        <p:spPr/>
        <p:txBody>
          <a:bodyPr/>
          <a:lstStyle/>
          <a:p>
            <a:pPr marL="533400" indent="-533400" algn="ctr">
              <a:spcBef>
                <a:spcPct val="0"/>
              </a:spcBef>
              <a:buFontTx/>
              <a:buNone/>
            </a:pPr>
            <a:endParaRPr lang="en-US" altLang="en-US" b="1" i="1" dirty="0">
              <a:solidFill>
                <a:srgbClr val="1A643E"/>
              </a:solidFill>
              <a:latin typeface="Times New Roman" panose="02020603050405020304" pitchFamily="18" charset="0"/>
            </a:endParaRPr>
          </a:p>
          <a:p>
            <a:pPr marL="533400" indent="-533400">
              <a:spcBef>
                <a:spcPct val="0"/>
              </a:spcBef>
              <a:buFontTx/>
              <a:buNone/>
            </a:pPr>
            <a:r>
              <a:rPr lang="en-US" altLang="en-US" b="1" dirty="0"/>
              <a:t>Customer intimacy</a:t>
            </a:r>
            <a:r>
              <a:rPr lang="en-US" altLang="en-US" dirty="0"/>
              <a:t> refers to a company providing superior value by segmenting markets and tailoring products or services to match the needs of the targeted customers </a:t>
            </a:r>
            <a:endParaRPr lang="en-US" altLang="en-US" b="1" dirty="0"/>
          </a:p>
        </p:txBody>
      </p:sp>
      <p:pic>
        <p:nvPicPr>
          <p:cNvPr id="29701"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5334000"/>
            <a:ext cx="1082675"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3730097"/>
      </p:ext>
    </p:extLst>
  </p:cSld>
  <p:clrMapOvr>
    <a:masterClrMapping/>
  </p:clrMapOvr>
  <p:transition advTm="155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8" descr="How Viagra can mess up your marriage - Health - Sexual health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13" y="9525"/>
            <a:ext cx="9229726" cy="693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Rectangle 2"/>
          <p:cNvSpPr>
            <a:spLocks noGrp="1" noChangeArrowheads="1"/>
          </p:cNvSpPr>
          <p:nvPr>
            <p:ph type="title"/>
          </p:nvPr>
        </p:nvSpPr>
        <p:spPr/>
        <p:txBody>
          <a:bodyPr/>
          <a:lstStyle/>
          <a:p>
            <a:r>
              <a:rPr lang="en-US" altLang="en-US" dirty="0">
                <a:solidFill>
                  <a:srgbClr val="FFFF00"/>
                </a:solidFill>
              </a:rPr>
              <a:t>Competitive Strategies</a:t>
            </a:r>
          </a:p>
        </p:txBody>
      </p:sp>
      <p:sp>
        <p:nvSpPr>
          <p:cNvPr id="31748" name="Rectangle 3"/>
          <p:cNvSpPr>
            <a:spLocks noGrp="1" noChangeArrowheads="1"/>
          </p:cNvSpPr>
          <p:nvPr>
            <p:ph idx="1"/>
          </p:nvPr>
        </p:nvSpPr>
        <p:spPr>
          <a:xfrm>
            <a:off x="879475" y="2039938"/>
            <a:ext cx="7772400" cy="3117850"/>
          </a:xfrm>
          <a:solidFill>
            <a:schemeClr val="tx1">
              <a:alpha val="65881"/>
            </a:schemeClr>
          </a:solidFill>
        </p:spPr>
        <p:txBody>
          <a:bodyPr/>
          <a:lstStyle/>
          <a:p>
            <a:pPr marL="533400" indent="-533400">
              <a:spcBef>
                <a:spcPct val="0"/>
              </a:spcBef>
              <a:buFontTx/>
              <a:buNone/>
            </a:pPr>
            <a:r>
              <a:rPr lang="en-US" altLang="en-US" b="1">
                <a:solidFill>
                  <a:schemeClr val="bg1"/>
                </a:solidFill>
              </a:rPr>
              <a:t>Product leadership</a:t>
            </a:r>
            <a:r>
              <a:rPr lang="en-US" altLang="en-US">
                <a:solidFill>
                  <a:schemeClr val="bg1"/>
                </a:solidFill>
              </a:rPr>
              <a:t> refers to a company providing superior value by offering a continuous stream of leading-edge products or services. Product leaders are open to new ideas and solutions and bring them quickly to the market.</a:t>
            </a:r>
            <a:endParaRPr lang="en-US" altLang="en-US" b="1">
              <a:solidFill>
                <a:schemeClr val="bg1"/>
              </a:solidFill>
            </a:endParaRPr>
          </a:p>
        </p:txBody>
      </p:sp>
    </p:spTree>
    <p:extLst>
      <p:ext uri="{BB962C8B-B14F-4D97-AF65-F5344CB8AC3E}">
        <p14:creationId xmlns:p14="http://schemas.microsoft.com/office/powerpoint/2010/main" val="1094726523"/>
      </p:ext>
    </p:extLst>
  </p:cSld>
  <p:clrMapOvr>
    <a:masterClrMapping/>
  </p:clrMapOvr>
  <p:transition advTm="72716"/>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9523" y="4610101"/>
            <a:ext cx="6998677" cy="2247899"/>
          </a:xfrm>
        </p:spPr>
        <p:txBody>
          <a:bodyPr>
            <a:normAutofit/>
          </a:bodyPr>
          <a:lstStyle/>
          <a:p>
            <a:r>
              <a:rPr lang="en-US" sz="2400" dirty="0"/>
              <a:t>How could they market the jet plane better?</a:t>
            </a:r>
          </a:p>
          <a:p>
            <a:r>
              <a:rPr lang="en-US" sz="2400" dirty="0"/>
              <a:t>Product placement in movies (especially Bond movies) – still to come</a:t>
            </a:r>
          </a:p>
        </p:txBody>
      </p:sp>
      <p:pic>
        <p:nvPicPr>
          <p:cNvPr id="4" name="Online Media 3" title="Octopussy Movie CLIP - Missile (1983) HD">
            <a:hlinkClick r:id="" action="ppaction://media"/>
            <a:extLst>
              <a:ext uri="{FF2B5EF4-FFF2-40B4-BE49-F238E27FC236}">
                <a16:creationId xmlns:a16="http://schemas.microsoft.com/office/drawing/2014/main" id="{2D069DE2-F597-47C8-903C-1DF4A2E92143}"/>
              </a:ext>
            </a:extLst>
          </p:cNvPr>
          <p:cNvPicPr>
            <a:picLocks noRot="1" noChangeAspect="1"/>
          </p:cNvPicPr>
          <p:nvPr>
            <a:videoFile r:link="rId1"/>
          </p:nvPr>
        </p:nvPicPr>
        <p:blipFill>
          <a:blip r:embed="rId3"/>
          <a:stretch>
            <a:fillRect/>
          </a:stretch>
        </p:blipFill>
        <p:spPr>
          <a:xfrm>
            <a:off x="1459523" y="726948"/>
            <a:ext cx="6096000" cy="3429000"/>
          </a:xfrm>
          <a:prstGeom prst="rect">
            <a:avLst/>
          </a:prstGeom>
        </p:spPr>
      </p:pic>
    </p:spTree>
    <p:extLst>
      <p:ext uri="{BB962C8B-B14F-4D97-AF65-F5344CB8AC3E}">
        <p14:creationId xmlns:p14="http://schemas.microsoft.com/office/powerpoint/2010/main" val="1658356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ltLang="en-US"/>
              <a:t>Competitive Strategies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09044211"/>
              </p:ext>
            </p:extLst>
          </p:nvPr>
        </p:nvGraphicFramePr>
        <p:xfrm>
          <a:off x="1447800" y="2362200"/>
          <a:ext cx="6324600" cy="3505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83154970"/>
      </p:ext>
    </p:extLst>
  </p:cSld>
  <p:clrMapOvr>
    <a:masterClrMapping/>
  </p:clrMapOvr>
  <p:transition advTm="11789"/>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altLang="en-US"/>
              <a:t>Competitive Strategies</a:t>
            </a:r>
          </a:p>
        </p:txBody>
      </p:sp>
      <p:sp>
        <p:nvSpPr>
          <p:cNvPr id="35843" name="Rectangle 3"/>
          <p:cNvSpPr>
            <a:spLocks noGrp="1" noChangeArrowheads="1"/>
          </p:cNvSpPr>
          <p:nvPr>
            <p:ph idx="1"/>
          </p:nvPr>
        </p:nvSpPr>
        <p:spPr>
          <a:xfrm>
            <a:off x="709613" y="1379538"/>
            <a:ext cx="7772400" cy="4572000"/>
          </a:xfrm>
        </p:spPr>
        <p:txBody>
          <a:bodyPr>
            <a:normAutofit lnSpcReduction="10000"/>
          </a:bodyPr>
          <a:lstStyle/>
          <a:p>
            <a:pPr>
              <a:spcBef>
                <a:spcPct val="0"/>
              </a:spcBef>
            </a:pPr>
            <a:endParaRPr lang="en-US" altLang="en-US" dirty="0"/>
          </a:p>
          <a:p>
            <a:pPr>
              <a:spcBef>
                <a:spcPct val="0"/>
              </a:spcBef>
              <a:buFontTx/>
              <a:buNone/>
            </a:pPr>
            <a:r>
              <a:rPr lang="en-US" altLang="en-US" dirty="0"/>
              <a:t>Protect current market by:</a:t>
            </a:r>
          </a:p>
          <a:p>
            <a:pPr>
              <a:spcBef>
                <a:spcPct val="0"/>
              </a:spcBef>
            </a:pPr>
            <a:r>
              <a:rPr lang="en-US" altLang="en-US" dirty="0"/>
              <a:t>Fixing or preventing weaknesses that provide opportunities to competitors</a:t>
            </a:r>
          </a:p>
          <a:p>
            <a:pPr>
              <a:spcBef>
                <a:spcPct val="0"/>
              </a:spcBef>
            </a:pPr>
            <a:r>
              <a:rPr lang="en-US" altLang="en-US" dirty="0"/>
              <a:t>Maintain consistent prices that provide value</a:t>
            </a:r>
          </a:p>
          <a:p>
            <a:pPr>
              <a:spcBef>
                <a:spcPct val="0"/>
              </a:spcBef>
            </a:pPr>
            <a:r>
              <a:rPr lang="en-US" altLang="en-US" dirty="0"/>
              <a:t>Keep strong customer relationships</a:t>
            </a:r>
          </a:p>
          <a:p>
            <a:pPr>
              <a:spcBef>
                <a:spcPct val="0"/>
              </a:spcBef>
            </a:pPr>
            <a:r>
              <a:rPr lang="en-US" altLang="en-US" dirty="0"/>
              <a:t>Continuous innovation</a:t>
            </a:r>
          </a:p>
          <a:p>
            <a:pPr>
              <a:spcBef>
                <a:spcPct val="0"/>
              </a:spcBef>
            </a:pPr>
            <a:r>
              <a:rPr lang="en-US" altLang="en-US" dirty="0"/>
              <a:t>Lock in resources</a:t>
            </a:r>
          </a:p>
        </p:txBody>
      </p:sp>
      <p:sp>
        <p:nvSpPr>
          <p:cNvPr id="35844" name="Text Placeholder 3"/>
          <p:cNvSpPr>
            <a:spLocks noGrp="1" noChangeArrowheads="1"/>
          </p:cNvSpPr>
          <p:nvPr>
            <p:ph type="body" sz="quarter" idx="13"/>
          </p:nvPr>
        </p:nvSpPr>
        <p:spPr>
          <a:xfrm>
            <a:off x="990600" y="1039812"/>
            <a:ext cx="7162800" cy="381000"/>
          </a:xfrm>
        </p:spPr>
        <p:txBody>
          <a:bodyPr>
            <a:normAutofit fontScale="25000" lnSpcReduction="20000"/>
          </a:bodyPr>
          <a:lstStyle/>
          <a:p>
            <a:pPr>
              <a:spcBef>
                <a:spcPct val="0"/>
              </a:spcBef>
            </a:pPr>
            <a:r>
              <a:rPr lang="en-US" altLang="en-US" sz="9600" dirty="0"/>
              <a:t>Protecting Market Share</a:t>
            </a:r>
          </a:p>
          <a:p>
            <a:pPr>
              <a:spcBef>
                <a:spcPct val="0"/>
              </a:spcBef>
            </a:pPr>
            <a:endParaRPr lang="en-US" altLang="en-US" sz="9600" dirty="0"/>
          </a:p>
        </p:txBody>
      </p:sp>
      <p:pic>
        <p:nvPicPr>
          <p:cNvPr id="35845" name="Content Placeholder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08625" y="5718175"/>
            <a:ext cx="2808288"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6" name="Arrow: Left 1"/>
          <p:cNvSpPr>
            <a:spLocks noChangeArrowheads="1"/>
          </p:cNvSpPr>
          <p:nvPr/>
        </p:nvSpPr>
        <p:spPr bwMode="auto">
          <a:xfrm>
            <a:off x="4140200" y="5994400"/>
            <a:ext cx="1223963" cy="287338"/>
          </a:xfrm>
          <a:prstGeom prst="leftArrow">
            <a:avLst>
              <a:gd name="adj1" fmla="val 50000"/>
              <a:gd name="adj2" fmla="val 50110"/>
            </a:avLst>
          </a:prstGeom>
          <a:solidFill>
            <a:schemeClr val="accent1"/>
          </a:solidFill>
          <a:ln w="9525" algn="ctr">
            <a:solidFill>
              <a:schemeClr val="tx1"/>
            </a:solidFill>
            <a:round/>
            <a:headEnd/>
            <a:tailEnd/>
          </a:ln>
        </p:spPr>
        <p:txBody>
          <a:bodyPr/>
          <a:lstStyle>
            <a:lvl1pPr>
              <a:spcBef>
                <a:spcPct val="20000"/>
              </a:spcBef>
              <a:buChar char="•"/>
              <a:defRPr sz="3200">
                <a:solidFill>
                  <a:schemeClr val="tx1"/>
                </a:solidFill>
                <a:latin typeface="Calibri" panose="020F0502020204030204" pitchFamily="34" charset="0"/>
                <a:ea typeface="ヒラギノ角ゴ Pro W3" pitchFamily="64" charset="-128"/>
                <a:cs typeface="Calibri" panose="020F0502020204030204" pitchFamily="34" charset="0"/>
              </a:defRPr>
            </a:lvl1pPr>
            <a:lvl2pPr marL="742950" indent="-285750">
              <a:spcBef>
                <a:spcPct val="20000"/>
              </a:spcBef>
              <a:buChar char="–"/>
              <a:defRPr sz="2800">
                <a:solidFill>
                  <a:schemeClr val="tx1"/>
                </a:solidFill>
                <a:latin typeface="Calibri" panose="020F0502020204030204" pitchFamily="34" charset="0"/>
                <a:ea typeface="ヒラギノ角ゴ Pro W3" pitchFamily="64" charset="-128"/>
                <a:cs typeface="Calibri" panose="020F0502020204030204" pitchFamily="34" charset="0"/>
              </a:defRPr>
            </a:lvl2pPr>
            <a:lvl3pPr marL="1143000" indent="-228600">
              <a:spcBef>
                <a:spcPct val="20000"/>
              </a:spcBef>
              <a:buChar char="•"/>
              <a:defRPr sz="2400">
                <a:solidFill>
                  <a:schemeClr val="tx1"/>
                </a:solidFill>
                <a:latin typeface="Calibri" panose="020F0502020204030204" pitchFamily="34" charset="0"/>
                <a:ea typeface="ヒラギノ角ゴ Pro W3" pitchFamily="64" charset="-128"/>
                <a:cs typeface="Calibri" panose="020F0502020204030204" pitchFamily="34" charset="0"/>
              </a:defRPr>
            </a:lvl3pPr>
            <a:lvl4pPr marL="1600200" indent="-228600">
              <a:spcBef>
                <a:spcPct val="20000"/>
              </a:spcBef>
              <a:buChar char="–"/>
              <a:defRPr sz="2000">
                <a:solidFill>
                  <a:schemeClr val="tx1"/>
                </a:solidFill>
                <a:latin typeface="Calibri" panose="020F0502020204030204" pitchFamily="34" charset="0"/>
                <a:ea typeface="ヒラギノ角ゴ Pro W3" pitchFamily="64" charset="-128"/>
                <a:cs typeface="Calibri" panose="020F0502020204030204" pitchFamily="34" charset="0"/>
              </a:defRPr>
            </a:lvl4pPr>
            <a:lvl5pPr marL="2057400" indent="-228600">
              <a:spcBef>
                <a:spcPct val="20000"/>
              </a:spcBef>
              <a:buChar char="»"/>
              <a:defRPr sz="2000">
                <a:solidFill>
                  <a:schemeClr val="tx1"/>
                </a:solidFill>
                <a:latin typeface="Calibri" panose="020F0502020204030204" pitchFamily="34" charset="0"/>
                <a:ea typeface="ヒラギノ角ゴ Pro W3" pitchFamily="64" charset="-128"/>
                <a:cs typeface="Calibri" panose="020F0502020204030204" pitchFamily="34" charset="0"/>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ヒラギノ角ゴ Pro W3" pitchFamily="64" charset="-128"/>
                <a:cs typeface="Calibri" panose="020F0502020204030204" pitchFamily="34" charset="0"/>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ヒラギノ角ゴ Pro W3" pitchFamily="64" charset="-128"/>
                <a:cs typeface="Calibri" panose="020F0502020204030204" pitchFamily="34" charset="0"/>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ヒラギノ角ゴ Pro W3" pitchFamily="64" charset="-128"/>
                <a:cs typeface="Calibri" panose="020F0502020204030204" pitchFamily="34" charset="0"/>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ヒラギノ角ゴ Pro W3" pitchFamily="64" charset="-128"/>
                <a:cs typeface="Calibri" panose="020F0502020204030204" pitchFamily="34" charset="0"/>
              </a:defRPr>
            </a:lvl9pPr>
          </a:lstStyle>
          <a:p>
            <a:pPr>
              <a:spcBef>
                <a:spcPct val="0"/>
              </a:spcBef>
              <a:buFontTx/>
              <a:buNone/>
            </a:pPr>
            <a:endParaRPr lang="af-ZA" altLang="af-ZA" sz="2400">
              <a:latin typeface="Arial" panose="020B0604020202020204" pitchFamily="34" charset="0"/>
            </a:endParaRPr>
          </a:p>
        </p:txBody>
      </p:sp>
    </p:spTree>
    <p:extLst>
      <p:ext uri="{BB962C8B-B14F-4D97-AF65-F5344CB8AC3E}">
        <p14:creationId xmlns:p14="http://schemas.microsoft.com/office/powerpoint/2010/main" val="2834725117"/>
      </p:ext>
    </p:extLst>
  </p:cSld>
  <p:clrMapOvr>
    <a:masterClrMapping/>
  </p:clrMapOvr>
  <p:transition advTm="38984"/>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rmAutofit/>
          </a:bodyPr>
          <a:lstStyle/>
          <a:p>
            <a:pPr eaLnBrk="1" hangingPunct="1">
              <a:defRPr/>
            </a:pPr>
            <a:r>
              <a:rPr lang="en-ZA" altLang="en-US" sz="3600" dirty="0">
                <a:effectLst>
                  <a:outerShdw blurRad="38100" dist="38100" dir="2700000" algn="tl">
                    <a:srgbClr val="000000">
                      <a:alpha val="43137"/>
                    </a:srgbClr>
                  </a:outerShdw>
                </a:effectLst>
                <a:cs typeface="Arial" pitchFamily="34" charset="0"/>
              </a:rPr>
              <a:t>Identifying competitors</a:t>
            </a:r>
          </a:p>
        </p:txBody>
      </p:sp>
      <p:sp>
        <p:nvSpPr>
          <p:cNvPr id="3" name="Content Placeholder 2"/>
          <p:cNvSpPr>
            <a:spLocks noGrp="1"/>
          </p:cNvSpPr>
          <p:nvPr>
            <p:ph idx="1"/>
          </p:nvPr>
        </p:nvSpPr>
        <p:spPr>
          <a:xfrm>
            <a:off x="2523392" y="1468956"/>
            <a:ext cx="6559062" cy="3797636"/>
          </a:xfrm>
        </p:spPr>
        <p:txBody>
          <a:bodyPr rtlCol="0">
            <a:normAutofit lnSpcReduction="10000"/>
          </a:bodyPr>
          <a:lstStyle/>
          <a:p>
            <a:pPr marL="0" indent="0" defTabSz="886028" eaLnBrk="1" fontAlgn="auto" hangingPunct="1">
              <a:spcAft>
                <a:spcPts val="0"/>
              </a:spcAft>
              <a:buNone/>
              <a:defRPr/>
            </a:pPr>
            <a:r>
              <a:rPr lang="en-ZA" sz="2000" dirty="0">
                <a:solidFill>
                  <a:srgbClr val="FF0066"/>
                </a:solidFill>
                <a:cs typeface="Arial" panose="020B0604020202020204" pitchFamily="34" charset="0"/>
              </a:rPr>
              <a:t>	</a:t>
            </a:r>
          </a:p>
          <a:p>
            <a:pPr marL="0" indent="0" defTabSz="886028" eaLnBrk="1" fontAlgn="auto" hangingPunct="1">
              <a:spcAft>
                <a:spcPts val="0"/>
              </a:spcAft>
              <a:buNone/>
              <a:defRPr/>
            </a:pPr>
            <a:r>
              <a:rPr lang="en-ZA" sz="2000" dirty="0">
                <a:solidFill>
                  <a:srgbClr val="FF0066"/>
                </a:solidFill>
                <a:cs typeface="Arial" panose="020B0604020202020204" pitchFamily="34" charset="0"/>
              </a:rPr>
              <a:t>	Level 1:</a:t>
            </a:r>
            <a:r>
              <a:rPr lang="en-ZA" sz="2000" dirty="0">
                <a:cs typeface="Arial" panose="020B0604020202020204" pitchFamily="34" charset="0"/>
              </a:rPr>
              <a:t> Direct competitors (</a:t>
            </a:r>
            <a:r>
              <a:rPr lang="en-ZA" sz="2000" dirty="0" err="1">
                <a:cs typeface="Arial" panose="020B0604020202020204" pitchFamily="34" charset="0"/>
              </a:rPr>
              <a:t>MTN</a:t>
            </a:r>
            <a:r>
              <a:rPr lang="en-ZA" sz="2000" dirty="0">
                <a:cs typeface="Arial" panose="020B0604020202020204" pitchFamily="34" charset="0"/>
              </a:rPr>
              <a:t> vs Vodacom)</a:t>
            </a:r>
          </a:p>
          <a:p>
            <a:pPr marL="0" indent="0" defTabSz="886028" eaLnBrk="1" fontAlgn="auto" hangingPunct="1">
              <a:spcAft>
                <a:spcPts val="0"/>
              </a:spcAft>
              <a:buNone/>
              <a:defRPr/>
            </a:pPr>
            <a:r>
              <a:rPr lang="en-ZA" sz="2000" dirty="0">
                <a:solidFill>
                  <a:srgbClr val="FF0066"/>
                </a:solidFill>
                <a:cs typeface="Arial" panose="020B0604020202020204" pitchFamily="34" charset="0"/>
              </a:rPr>
              <a:t>	Level 2:</a:t>
            </a:r>
            <a:r>
              <a:rPr lang="en-ZA" sz="2000" dirty="0">
                <a:cs typeface="Arial" panose="020B0604020202020204" pitchFamily="34" charset="0"/>
              </a:rPr>
              <a:t> Indirect competitors (</a:t>
            </a:r>
            <a:r>
              <a:rPr lang="en-ZA" sz="2000" dirty="0" err="1">
                <a:cs typeface="Arial" panose="020B0604020202020204" pitchFamily="34" charset="0"/>
              </a:rPr>
              <a:t>Chokkies</a:t>
            </a:r>
            <a:r>
              <a:rPr lang="en-ZA" sz="2000" dirty="0">
                <a:cs typeface="Arial" panose="020B0604020202020204" pitchFamily="34" charset="0"/>
              </a:rPr>
              <a:t> vs all </a:t>
            </a:r>
            <a:br>
              <a:rPr lang="en-ZA" sz="2000" dirty="0">
                <a:cs typeface="Arial" panose="020B0604020202020204" pitchFamily="34" charset="0"/>
              </a:rPr>
            </a:br>
            <a:r>
              <a:rPr lang="en-ZA" sz="2000" dirty="0">
                <a:cs typeface="Arial" panose="020B0604020202020204" pitchFamily="34" charset="0"/>
              </a:rPr>
              <a:t>                           other sweets)</a:t>
            </a:r>
          </a:p>
          <a:p>
            <a:pPr marL="0" indent="0" defTabSz="886028" eaLnBrk="1" fontAlgn="auto" hangingPunct="1">
              <a:spcAft>
                <a:spcPts val="0"/>
              </a:spcAft>
              <a:buNone/>
              <a:defRPr/>
            </a:pPr>
            <a:r>
              <a:rPr lang="en-ZA" sz="2000" dirty="0">
                <a:solidFill>
                  <a:srgbClr val="FF0066"/>
                </a:solidFill>
                <a:cs typeface="Arial" panose="020B0604020202020204" pitchFamily="34" charset="0"/>
              </a:rPr>
              <a:t>	Level 3: </a:t>
            </a:r>
            <a:r>
              <a:rPr lang="en-ZA" sz="2000" dirty="0">
                <a:cs typeface="Arial" panose="020B0604020202020204" pitchFamily="34" charset="0"/>
              </a:rPr>
              <a:t>Satisfy the same customer needs </a:t>
            </a:r>
            <a:br>
              <a:rPr lang="en-ZA" sz="2000" dirty="0">
                <a:cs typeface="Arial" panose="020B0604020202020204" pitchFamily="34" charset="0"/>
              </a:rPr>
            </a:br>
            <a:r>
              <a:rPr lang="en-ZA" sz="2000" dirty="0">
                <a:cs typeface="Arial" panose="020B0604020202020204" pitchFamily="34" charset="0"/>
              </a:rPr>
              <a:t>                          (Bus, railway, airline trains)</a:t>
            </a:r>
          </a:p>
          <a:p>
            <a:pPr marL="0" indent="0" defTabSz="886028" eaLnBrk="1" fontAlgn="auto" hangingPunct="1">
              <a:spcAft>
                <a:spcPts val="0"/>
              </a:spcAft>
              <a:buNone/>
              <a:defRPr/>
            </a:pPr>
            <a:r>
              <a:rPr lang="en-ZA" sz="2000" dirty="0">
                <a:solidFill>
                  <a:srgbClr val="FF0066"/>
                </a:solidFill>
                <a:cs typeface="Arial" panose="020B0604020202020204" pitchFamily="34" charset="0"/>
              </a:rPr>
              <a:t>	Level 4: </a:t>
            </a:r>
            <a:r>
              <a:rPr lang="en-ZA" sz="2000" dirty="0">
                <a:cs typeface="Arial" panose="020B0604020202020204" pitchFamily="34" charset="0"/>
              </a:rPr>
              <a:t>Compete for the same spending power </a:t>
            </a:r>
            <a:br>
              <a:rPr lang="en-ZA" sz="2000" dirty="0">
                <a:cs typeface="Arial" panose="020B0604020202020204" pitchFamily="34" charset="0"/>
              </a:rPr>
            </a:br>
            <a:r>
              <a:rPr lang="en-ZA" sz="2000" dirty="0">
                <a:cs typeface="Arial" panose="020B0604020202020204" pitchFamily="34" charset="0"/>
              </a:rPr>
              <a:t>			(disposable income)</a:t>
            </a:r>
          </a:p>
          <a:p>
            <a:pPr marL="332263" indent="-332263" defTabSz="886028" eaLnBrk="1" fontAlgn="auto" hangingPunct="1">
              <a:spcAft>
                <a:spcPts val="0"/>
              </a:spcAft>
              <a:defRPr/>
            </a:pPr>
            <a:endParaRPr lang="en-ZA" sz="2000" dirty="0">
              <a:cs typeface="Arial" panose="020B0604020202020204" pitchFamily="34" charset="0"/>
            </a:endParaRPr>
          </a:p>
        </p:txBody>
      </p:sp>
      <p:sp>
        <p:nvSpPr>
          <p:cNvPr id="2" name="TextBox 1"/>
          <p:cNvSpPr txBox="1"/>
          <p:nvPr/>
        </p:nvSpPr>
        <p:spPr>
          <a:xfrm>
            <a:off x="0" y="5275384"/>
            <a:ext cx="9144000" cy="1477328"/>
          </a:xfrm>
          <a:prstGeom prst="rect">
            <a:avLst/>
          </a:prstGeom>
          <a:solidFill>
            <a:schemeClr val="accent6">
              <a:lumMod val="75000"/>
            </a:schemeClr>
          </a:solidFill>
        </p:spPr>
        <p:txBody>
          <a:bodyPr wrap="square" rtlCol="0">
            <a:spAutoFit/>
          </a:bodyPr>
          <a:lstStyle/>
          <a:p>
            <a:r>
              <a:rPr lang="en-US" sz="2000" b="1" dirty="0">
                <a:solidFill>
                  <a:srgbClr val="FFFF00"/>
                </a:solidFill>
                <a:latin typeface="Arial Black" panose="020B0A04020102020204" pitchFamily="34" charset="0"/>
              </a:rPr>
              <a:t>Beware of Competitor myopia: Focus on current competitors…</a:t>
            </a:r>
          </a:p>
          <a:p>
            <a:endParaRPr lang="en-US" sz="1600" dirty="0">
              <a:solidFill>
                <a:schemeClr val="bg1"/>
              </a:solidFill>
            </a:endParaRPr>
          </a:p>
          <a:p>
            <a:r>
              <a:rPr lang="en-US" dirty="0">
                <a:solidFill>
                  <a:schemeClr val="bg1"/>
                </a:solidFill>
              </a:rPr>
              <a:t>What about </a:t>
            </a:r>
            <a:r>
              <a:rPr lang="en-US" b="1" dirty="0">
                <a:solidFill>
                  <a:srgbClr val="00FF99"/>
                </a:solidFill>
              </a:rPr>
              <a:t>latent ones</a:t>
            </a:r>
            <a:r>
              <a:rPr lang="en-US" dirty="0">
                <a:solidFill>
                  <a:schemeClr val="bg1"/>
                </a:solidFill>
              </a:rPr>
              <a:t>: </a:t>
            </a:r>
            <a:r>
              <a:rPr lang="en-US" dirty="0" err="1">
                <a:solidFill>
                  <a:schemeClr val="bg1"/>
                </a:solidFill>
              </a:rPr>
              <a:t>eg</a:t>
            </a:r>
            <a:r>
              <a:rPr lang="en-US" dirty="0">
                <a:solidFill>
                  <a:schemeClr val="bg1"/>
                </a:solidFill>
              </a:rPr>
              <a:t>. 	Bookstores … then Amazon</a:t>
            </a:r>
          </a:p>
          <a:p>
            <a:r>
              <a:rPr lang="en-US" dirty="0">
                <a:solidFill>
                  <a:schemeClr val="bg1"/>
                </a:solidFill>
              </a:rPr>
              <a:t>						Appliance stores… then </a:t>
            </a:r>
            <a:r>
              <a:rPr lang="en-US" dirty="0" err="1">
                <a:solidFill>
                  <a:schemeClr val="bg1"/>
                </a:solidFill>
              </a:rPr>
              <a:t>Takealot</a:t>
            </a:r>
            <a:endParaRPr lang="en-US" dirty="0">
              <a:solidFill>
                <a:schemeClr val="bg1"/>
              </a:solidFill>
            </a:endParaRPr>
          </a:p>
          <a:p>
            <a:r>
              <a:rPr lang="en-US" dirty="0">
                <a:solidFill>
                  <a:schemeClr val="bg1"/>
                </a:solidFill>
              </a:rPr>
              <a:t>						Car manufacturers… Then underground trains (Singapore)</a:t>
            </a:r>
            <a:endParaRPr lang="en-US" sz="1600" dirty="0">
              <a:solidFill>
                <a:schemeClr val="bg1"/>
              </a:solidFill>
            </a:endParaRPr>
          </a:p>
        </p:txBody>
      </p:sp>
    </p:spTree>
    <p:extLst>
      <p:ext uri="{BB962C8B-B14F-4D97-AF65-F5344CB8AC3E}">
        <p14:creationId xmlns:p14="http://schemas.microsoft.com/office/powerpoint/2010/main" val="205052607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p:cNvSpPr>
            <a:spLocks noGrp="1" noChangeArrowheads="1"/>
          </p:cNvSpPr>
          <p:nvPr>
            <p:ph type="title"/>
          </p:nvPr>
        </p:nvSpPr>
        <p:spPr>
          <a:xfrm>
            <a:off x="1159578" y="172756"/>
            <a:ext cx="6624638" cy="1143001"/>
          </a:xfrm>
        </p:spPr>
        <p:txBody>
          <a:bodyPr/>
          <a:lstStyle/>
          <a:p>
            <a:pPr algn="l"/>
            <a:r>
              <a:rPr lang="en-US" altLang="en-US" dirty="0"/>
              <a:t>Competitive Strategies</a:t>
            </a:r>
          </a:p>
        </p:txBody>
      </p:sp>
      <p:sp>
        <p:nvSpPr>
          <p:cNvPr id="37892" name="Rectangle 3"/>
          <p:cNvSpPr>
            <a:spLocks noGrp="1" noChangeArrowheads="1"/>
          </p:cNvSpPr>
          <p:nvPr>
            <p:ph idx="1"/>
          </p:nvPr>
        </p:nvSpPr>
        <p:spPr>
          <a:xfrm>
            <a:off x="1090246" y="1494692"/>
            <a:ext cx="6972667" cy="3525716"/>
          </a:xfrm>
          <a:solidFill>
            <a:schemeClr val="bg1">
              <a:alpha val="38823"/>
            </a:schemeClr>
          </a:solidFill>
        </p:spPr>
        <p:txBody>
          <a:bodyPr>
            <a:normAutofit/>
          </a:bodyPr>
          <a:lstStyle/>
          <a:p>
            <a:pPr marL="533400" indent="-533400">
              <a:lnSpc>
                <a:spcPct val="90000"/>
              </a:lnSpc>
              <a:spcBef>
                <a:spcPct val="0"/>
              </a:spcBef>
              <a:buFontTx/>
              <a:buNone/>
            </a:pPr>
            <a:r>
              <a:rPr lang="en-US" altLang="en-US" sz="2800" b="1" dirty="0">
                <a:solidFill>
                  <a:srgbClr val="FFC000"/>
                </a:solidFill>
              </a:rPr>
              <a:t>Second mover advantage</a:t>
            </a:r>
            <a:r>
              <a:rPr lang="en-US" altLang="en-US" sz="2800" dirty="0">
                <a:solidFill>
                  <a:srgbClr val="FFC000"/>
                </a:solidFill>
              </a:rPr>
              <a:t> </a:t>
            </a:r>
            <a:r>
              <a:rPr lang="en-US" altLang="en-US" sz="2800" dirty="0"/>
              <a:t>occurs when a market follower observes what has made the leader successful and improves on it</a:t>
            </a:r>
          </a:p>
          <a:p>
            <a:pPr marL="533400" indent="-533400">
              <a:lnSpc>
                <a:spcPct val="90000"/>
              </a:lnSpc>
              <a:spcBef>
                <a:spcPct val="0"/>
              </a:spcBef>
              <a:buFontTx/>
              <a:buNone/>
            </a:pPr>
            <a:endParaRPr lang="en-US" altLang="en-US" sz="2800" dirty="0"/>
          </a:p>
          <a:p>
            <a:pPr marL="533400" indent="-533400">
              <a:lnSpc>
                <a:spcPct val="90000"/>
              </a:lnSpc>
              <a:spcBef>
                <a:spcPct val="0"/>
              </a:spcBef>
              <a:buFontTx/>
              <a:buAutoNum type="arabicPeriod"/>
            </a:pPr>
            <a:r>
              <a:rPr lang="en-US" altLang="en-US" sz="2400" dirty="0"/>
              <a:t>Challenges firms its own size or smaller</a:t>
            </a:r>
          </a:p>
          <a:p>
            <a:pPr marL="533400" indent="-533400">
              <a:lnSpc>
                <a:spcPct val="90000"/>
              </a:lnSpc>
              <a:spcBef>
                <a:spcPct val="0"/>
              </a:spcBef>
              <a:buFontTx/>
              <a:buAutoNum type="arabicPeriod"/>
            </a:pPr>
            <a:r>
              <a:rPr lang="en-US" altLang="en-US" sz="2400" dirty="0"/>
              <a:t>Learn from mistakes</a:t>
            </a:r>
          </a:p>
          <a:p>
            <a:pPr marL="533400" indent="-533400">
              <a:lnSpc>
                <a:spcPct val="90000"/>
              </a:lnSpc>
              <a:spcBef>
                <a:spcPct val="0"/>
              </a:spcBef>
              <a:buFontTx/>
              <a:buAutoNum type="arabicPeriod"/>
            </a:pPr>
            <a:r>
              <a:rPr lang="en-US" altLang="en-US" sz="2400" dirty="0"/>
              <a:t>Improve materials / resources</a:t>
            </a:r>
          </a:p>
        </p:txBody>
      </p:sp>
    </p:spTree>
    <p:extLst>
      <p:ext uri="{BB962C8B-B14F-4D97-AF65-F5344CB8AC3E}">
        <p14:creationId xmlns:p14="http://schemas.microsoft.com/office/powerpoint/2010/main" val="4048715404"/>
      </p:ext>
    </p:extLst>
  </p:cSld>
  <p:clrMapOvr>
    <a:masterClrMapping/>
  </p:clrMapOvr>
  <p:transition advTm="81754"/>
  <p:extLst>
    <p:ext uri="{3A86A75C-4F4B-4683-9AE1-C65F6400EC91}">
      <p14:laserTraceLst xmlns:p14="http://schemas.microsoft.com/office/powerpoint/2010/main">
        <p14:tracePtLst>
          <p14:tracePt t="29846" x="7286625" y="3724275"/>
          <p14:tracePt t="29853" x="7277100" y="3724275"/>
          <p14:tracePt t="29877" x="7277100" y="3732213"/>
          <p14:tracePt t="29886" x="7277100" y="3741738"/>
          <p14:tracePt t="29901" x="7277100" y="3751263"/>
          <p14:tracePt t="29913" x="7277100" y="3759200"/>
          <p14:tracePt t="30245" x="7277100" y="3751263"/>
          <p14:tracePt t="30254" x="7277100" y="3741738"/>
          <p14:tracePt t="30270" x="7277100" y="3724275"/>
          <p14:tracePt t="30280" x="7277100" y="3705225"/>
          <p14:tracePt t="30296" x="7277100" y="3679825"/>
          <p14:tracePt t="30313" x="7277100" y="3670300"/>
          <p14:tracePt t="30346" x="7277100" y="3652838"/>
          <p14:tracePt t="30364" x="7269163" y="3643313"/>
          <p14:tracePt t="30379" x="7259638" y="3643313"/>
          <p14:tracePt t="30397" x="7188200" y="3687763"/>
          <p14:tracePt t="30413" x="7054850" y="3830638"/>
          <p14:tracePt t="30415" x="6956425" y="3956050"/>
          <p14:tracePt t="30430" x="6724650" y="4313238"/>
          <p14:tracePt t="30447" x="6500813" y="4679950"/>
          <p14:tracePt t="30464" x="6419850" y="4884738"/>
          <p14:tracePt t="30480" x="6411913" y="5027613"/>
          <p14:tracePt t="30497" x="6456363" y="5116513"/>
          <p14:tracePt t="30513" x="6527800" y="5160963"/>
          <p14:tracePt t="30531" x="6599238" y="5180013"/>
          <p14:tracePt t="30546" x="6643688" y="5180013"/>
          <p14:tracePt t="30563" x="6680200" y="5160963"/>
          <p14:tracePt t="30580" x="6742113" y="5072063"/>
          <p14:tracePt t="30581" x="6777038" y="5018088"/>
          <p14:tracePt t="30597" x="6804025" y="4946650"/>
          <p14:tracePt t="30614" x="6875463" y="4679950"/>
          <p14:tracePt t="30630" x="6884988" y="4500563"/>
          <p14:tracePt t="30647" x="6884988" y="4313238"/>
          <p14:tracePt t="30664" x="6884988" y="4160838"/>
          <p14:tracePt t="30680" x="6884988" y="4089400"/>
          <p14:tracePt t="30697" x="6884988" y="4062413"/>
          <p14:tracePt t="30773" x="6884988" y="4054475"/>
          <p14:tracePt t="30781" x="6875463" y="4054475"/>
          <p14:tracePt t="30789" x="6867525" y="4054475"/>
          <p14:tracePt t="30798" x="6831013" y="4089400"/>
          <p14:tracePt t="30814" x="6742113" y="4259263"/>
          <p14:tracePt t="30830" x="6643688" y="4518025"/>
          <p14:tracePt t="30847" x="6608763" y="4776788"/>
          <p14:tracePt t="30863" x="6653213" y="4973638"/>
          <p14:tracePt t="30880" x="6759575" y="5054600"/>
          <p14:tracePt t="30896" x="6867525" y="5045075"/>
          <p14:tracePt t="30913" x="6956425" y="4946650"/>
          <p14:tracePt t="30930" x="7027863" y="4759325"/>
          <p14:tracePt t="30947" x="7045325" y="4545013"/>
          <p14:tracePt t="30963" x="7000875" y="4303713"/>
          <p14:tracePt t="30980" x="6867525" y="4062413"/>
          <p14:tracePt t="30997" x="6715125" y="3919538"/>
          <p14:tracePt t="30998" x="6661150" y="3884613"/>
          <p14:tracePt t="31015" x="6626225" y="3867150"/>
          <p14:tracePt t="31031" x="6581775" y="3867150"/>
          <p14:tracePt t="31048" x="6554788" y="3884613"/>
          <p14:tracePt t="31063" x="6483350" y="3990975"/>
          <p14:tracePt t="31081" x="6411913" y="4152900"/>
          <p14:tracePt t="31097" x="6384925" y="4303713"/>
          <p14:tracePt t="31114" x="6384925" y="4340225"/>
          <p14:tracePt t="31130" x="6384925" y="4357688"/>
          <p14:tracePt t="31148" x="6384925" y="4367213"/>
          <p14:tracePt t="31164" x="6402388" y="4367213"/>
          <p14:tracePt t="31180" x="6419850" y="4322763"/>
          <p14:tracePt t="31182" x="6438900" y="4276725"/>
          <p14:tracePt t="31196" x="6446838" y="4241800"/>
          <p14:tracePt t="31213" x="6456363" y="4205288"/>
          <p14:tracePt t="31237" x="6456363" y="4179888"/>
          <p14:tracePt t="31262" x="6456363" y="4187825"/>
          <p14:tracePt t="31269" x="6456363" y="4197350"/>
          <p14:tracePt t="31280" x="6456363" y="4214813"/>
          <p14:tracePt t="31296" x="6446838" y="4251325"/>
          <p14:tracePt t="31315" x="6446838" y="4295775"/>
          <p14:tracePt t="31330" x="6446838" y="4303713"/>
          <p14:tracePt t="31346" x="6446838" y="4322763"/>
          <p14:tracePt t="31363" x="6456363" y="4330700"/>
          <p14:tracePt t="31381" x="6465888" y="4348163"/>
          <p14:tracePt t="31566" x="6473825" y="4348163"/>
          <p14:tracePt t="31574" x="6483350" y="4348163"/>
          <p14:tracePt t="31582" x="6483350" y="4340225"/>
          <p14:tracePt t="31598" x="6483350" y="4330700"/>
          <p14:tracePt t="31621" x="6500813" y="4286250"/>
          <p14:tracePt t="31935" x="6510338" y="4276725"/>
          <p14:tracePt t="31941" x="6518275" y="4259263"/>
          <p14:tracePt t="31951" x="6537325" y="4251325"/>
          <p14:tracePt t="31965" x="6562725" y="4232275"/>
          <p14:tracePt t="31983" x="6715125" y="4133850"/>
          <p14:tracePt t="31999" x="6848475" y="4027488"/>
          <p14:tracePt t="32016" x="6991350" y="3894138"/>
          <p14:tracePt t="32032" x="7134225" y="3741738"/>
          <p14:tracePt t="32049" x="7277100" y="3616325"/>
          <p14:tracePt t="32064" x="7439025" y="3500438"/>
          <p14:tracePt t="32082" x="7581900" y="3402013"/>
          <p14:tracePt t="32098" x="7688263" y="3313113"/>
          <p14:tracePt t="32114" x="7769225" y="3259138"/>
          <p14:tracePt t="32132" x="7858125" y="3187700"/>
          <p14:tracePt t="32148" x="7947025" y="3108325"/>
          <p14:tracePt t="32151" x="7991475" y="3081338"/>
          <p14:tracePt t="32166" x="8010525" y="3044825"/>
          <p14:tracePt t="32180" x="8081963" y="2973388"/>
          <p14:tracePt t="32199" x="8116888" y="2928938"/>
          <p14:tracePt t="32218" x="8126413" y="2919413"/>
          <p14:tracePt t="32342" x="8143875" y="2901950"/>
          <p14:tracePt t="32351" x="8170863" y="2894013"/>
          <p14:tracePt t="32358" x="8197850" y="2894013"/>
          <p14:tracePt t="32367" x="8224838" y="2884488"/>
          <p14:tracePt t="32382" x="8259763" y="2874963"/>
          <p14:tracePt t="32399" x="8323263" y="2847975"/>
          <p14:tracePt t="32415" x="8367713" y="2795588"/>
          <p14:tracePt t="32432" x="8474075" y="2687638"/>
          <p14:tracePt t="32447" x="8599488" y="2527300"/>
          <p14:tracePt t="32465" x="8697913" y="2384425"/>
          <p14:tracePt t="32480" x="8732838" y="2330450"/>
          <p14:tracePt t="32557" x="8742363" y="2303463"/>
          <p14:tracePt t="32568" x="8759825" y="2286000"/>
          <p14:tracePt t="32574" x="8759825" y="2276475"/>
          <p14:tracePt t="32598" x="8769350" y="2276475"/>
          <p14:tracePt t="32615" x="8777288" y="2276475"/>
          <p14:tracePt t="32631" x="8786813" y="2276475"/>
          <p14:tracePt t="32647" x="8804275" y="2259013"/>
          <p14:tracePt t="32664" x="8823325" y="2197100"/>
          <p14:tracePt t="32680" x="8823325" y="2089150"/>
          <p14:tracePt t="32697" x="8823325" y="1928813"/>
          <p14:tracePt t="32714" x="8823325" y="1768475"/>
          <p14:tracePt t="32730" x="8813800" y="1724025"/>
          <p14:tracePt t="32747" x="8796338" y="1670050"/>
          <p14:tracePt t="32764" x="8777288" y="1670050"/>
          <p14:tracePt t="32782" x="8769350" y="1679575"/>
          <p14:tracePt t="32885" x="8759825" y="1687513"/>
          <p14:tracePt t="32893" x="8751888" y="1697038"/>
          <p14:tracePt t="32909" x="8751888" y="1687513"/>
          <p14:tracePt t="32917" x="8751888" y="1670050"/>
          <p14:tracePt t="32931" x="8751888" y="1643063"/>
          <p14:tracePt t="32946" x="8751888" y="1625600"/>
          <p14:tracePt t="32964" x="8742363" y="1598613"/>
          <p14:tracePt t="32980" x="8732838" y="1589088"/>
          <p14:tracePt t="32998" x="8705850" y="1625600"/>
          <p14:tracePt t="33014" x="8697913" y="1679575"/>
          <p14:tracePt t="33031" x="8688388" y="1714500"/>
          <p14:tracePt t="33117" x="8680450" y="1724025"/>
          <p14:tracePt t="33125" x="8680450" y="1731963"/>
          <p14:tracePt t="33133" x="8670925" y="1741488"/>
          <p14:tracePt t="33147" x="8670925" y="1751013"/>
          <p14:tracePt t="33163" x="8634413" y="1803400"/>
          <p14:tracePt t="33180" x="8599488" y="1884363"/>
          <p14:tracePt t="33197" x="8572500" y="2009775"/>
          <p14:tracePt t="33199" x="8562975" y="2071688"/>
          <p14:tracePt t="33214" x="8545513" y="2205038"/>
          <p14:tracePt t="33230" x="8545513" y="2330450"/>
          <p14:tracePt t="33247" x="8545513" y="2455863"/>
          <p14:tracePt t="33263" x="8545513" y="2554288"/>
          <p14:tracePt t="33281" x="8555038" y="2625725"/>
          <p14:tracePt t="33297" x="8555038" y="2705100"/>
          <p14:tracePt t="33314" x="8562975" y="2776538"/>
          <p14:tracePt t="33330" x="8562975" y="2830513"/>
          <p14:tracePt t="33348" x="8562975" y="2874963"/>
          <p14:tracePt t="33382" x="8562975" y="2894013"/>
          <p14:tracePt t="33406" x="8562975" y="2884488"/>
          <p14:tracePt t="33416" x="8562975" y="2867025"/>
          <p14:tracePt t="33430" x="8555038" y="2795588"/>
          <p14:tracePt t="33448" x="8528050" y="2660650"/>
          <p14:tracePt t="33466" x="8491538" y="2562225"/>
          <p14:tracePt t="33497" x="8474075" y="2527300"/>
          <p14:tracePt t="33514" x="8456613" y="2517775"/>
          <p14:tracePt t="33531" x="8420100" y="2544763"/>
          <p14:tracePt t="33547" x="8394700" y="2652713"/>
          <p14:tracePt t="33564" x="8375650" y="2822575"/>
          <p14:tracePt t="33565" x="8375650" y="2919413"/>
          <p14:tracePt t="33582" x="8375650" y="3098800"/>
          <p14:tracePt t="33598" x="8375650" y="3224213"/>
          <p14:tracePt t="33654" x="8385175" y="3251200"/>
          <p14:tracePt t="33661" x="8394700" y="3259138"/>
          <p14:tracePt t="33669" x="8394700" y="3268663"/>
          <p14:tracePt t="33685" x="8394700" y="3251200"/>
          <p14:tracePt t="33697" x="8394700" y="3214688"/>
          <p14:tracePt t="33713" x="8331200" y="3098800"/>
          <p14:tracePt t="33731" x="8259763" y="3000375"/>
          <p14:tracePt t="33747" x="8242300" y="2982913"/>
          <p14:tracePt t="33764" x="8215313" y="2973388"/>
          <p14:tracePt t="33781" x="8197850" y="3000375"/>
          <p14:tracePt t="33782" x="8188325" y="3062288"/>
          <p14:tracePt t="33798" x="8180388" y="3241675"/>
          <p14:tracePt t="33814" x="8205788" y="3473450"/>
          <p14:tracePt t="33831" x="8286750" y="3679825"/>
          <p14:tracePt t="33847" x="8367713" y="3813175"/>
          <p14:tracePt t="33864" x="8420100" y="3848100"/>
          <p14:tracePt t="33881" x="8439150" y="3848100"/>
          <p14:tracePt t="33914" x="8447088" y="3848100"/>
          <p14:tracePt t="33966" x="8456613" y="3848100"/>
          <p14:tracePt t="33973" x="8456613" y="3857625"/>
          <p14:tracePt t="33983" x="8456613" y="3875088"/>
          <p14:tracePt t="33997" x="8439150" y="3911600"/>
          <p14:tracePt t="34015" x="8375650" y="4170363"/>
          <p14:tracePt t="34031" x="8385175" y="4411663"/>
          <p14:tracePt t="34048" x="8483600" y="4608513"/>
          <p14:tracePt t="34063" x="8626475" y="4705350"/>
          <p14:tracePt t="34081" x="8688388" y="4724400"/>
          <p14:tracePt t="34114" x="8751888" y="4724400"/>
          <p14:tracePt t="34131" x="8759825" y="4724400"/>
          <p14:tracePt t="34148" x="8751888" y="4724400"/>
          <p14:tracePt t="34164" x="8680450" y="4714875"/>
          <p14:tracePt t="34166" x="8609013" y="4714875"/>
          <p14:tracePt t="34182" x="8474075" y="4741863"/>
          <p14:tracePt t="34198" x="8394700" y="4822825"/>
          <p14:tracePt t="34216" x="8367713" y="4919663"/>
          <p14:tracePt t="34231" x="8385175" y="5045075"/>
          <p14:tracePt t="34248" x="8491538" y="5160963"/>
          <p14:tracePt t="34265" x="8643938" y="5224463"/>
          <p14:tracePt t="34281" x="8759825" y="5251450"/>
          <p14:tracePt t="34325" x="8777288" y="5251450"/>
          <p14:tracePt t="34333" x="8786813" y="5251450"/>
          <p14:tracePt t="34350" x="8786813" y="5259388"/>
          <p14:tracePt t="34382" x="8777288" y="5259388"/>
          <p14:tracePt t="34389" x="8759825" y="5259388"/>
          <p14:tracePt t="34399" x="8742363" y="5224463"/>
          <p14:tracePt t="34415" x="8653463" y="5089525"/>
          <p14:tracePt t="34432" x="8572500" y="4902200"/>
          <p14:tracePt t="34447" x="8518525" y="4705350"/>
          <p14:tracePt t="34465" x="8501063" y="4537075"/>
          <p14:tracePt t="34480" x="8501063" y="4411663"/>
          <p14:tracePt t="34498" x="8491538" y="4276725"/>
          <p14:tracePt t="34514" x="8474075" y="4143375"/>
          <p14:tracePt t="34532" x="8456613" y="4027488"/>
          <p14:tracePt t="34547" x="8429625" y="3929063"/>
          <p14:tracePt t="34549" x="8420100" y="3894138"/>
          <p14:tracePt t="34564" x="8402638" y="3848100"/>
          <p14:tracePt t="34581" x="8394700" y="3803650"/>
          <p14:tracePt t="34598" x="8375650" y="3732213"/>
          <p14:tracePt t="34614" x="8375650" y="3679825"/>
          <p14:tracePt t="34631" x="8375650" y="3616325"/>
          <p14:tracePt t="34648" x="8375650" y="3509963"/>
          <p14:tracePt t="34665" x="8375650" y="3394075"/>
          <p14:tracePt t="34681" x="8375650" y="3259138"/>
          <p14:tracePt t="34698" x="8367713" y="3152775"/>
          <p14:tracePt t="34714" x="8358188" y="3027363"/>
          <p14:tracePt t="34732" x="8348663" y="2928938"/>
          <p14:tracePt t="34747" x="8340725" y="2867025"/>
          <p14:tracePt t="34749" x="8331200" y="2840038"/>
          <p14:tracePt t="34766" x="8313738" y="2776538"/>
          <p14:tracePt t="34782" x="8286750" y="2697163"/>
          <p14:tracePt t="34799" x="8242300" y="2581275"/>
          <p14:tracePt t="34814" x="8197850" y="2438400"/>
          <p14:tracePt t="34831" x="8180388" y="2322513"/>
          <p14:tracePt t="34848" x="8170863" y="2259013"/>
          <p14:tracePt t="34865" x="8170863" y="2251075"/>
          <p14:tracePt t="34898" x="8170863" y="2232025"/>
          <p14:tracePt t="34914" x="8188325" y="2214563"/>
          <p14:tracePt t="34933" x="8242300" y="2179638"/>
          <p14:tracePt t="34948" x="8323263" y="2125663"/>
          <p14:tracePt t="34949" x="8367713" y="2089150"/>
          <p14:tracePt t="34966" x="8439150" y="2044700"/>
          <p14:tracePt t="34982" x="8501063" y="1990725"/>
          <p14:tracePt t="34998" x="8545513" y="1946275"/>
          <p14:tracePt t="35015" x="8572500" y="1893888"/>
          <p14:tracePt t="35032" x="8589963" y="1857375"/>
          <p14:tracePt t="35047" x="8589963" y="1839913"/>
          <p14:tracePt t="35065" x="8599488" y="1822450"/>
          <p14:tracePt t="35157" x="8599488" y="1830388"/>
          <p14:tracePt t="35165" x="8599488" y="1847850"/>
          <p14:tracePt t="35173" x="8599488" y="1884363"/>
          <p14:tracePt t="35183" x="8599488" y="1928813"/>
          <p14:tracePt t="35198" x="8599488" y="2027238"/>
          <p14:tracePt t="35215" x="8545513" y="2143125"/>
          <p14:tracePt t="35231" x="8483600" y="2241550"/>
          <p14:tracePt t="35248" x="8429625" y="2322513"/>
          <p14:tracePt t="35264" x="8367713" y="2411413"/>
          <p14:tracePt t="35281" x="8304213" y="2517775"/>
          <p14:tracePt t="35298" x="8224838" y="2643188"/>
          <p14:tracePt t="35315" x="8161338" y="2776538"/>
          <p14:tracePt t="35331" x="8108950" y="2901950"/>
          <p14:tracePt t="35333" x="8099425" y="2973388"/>
          <p14:tracePt t="35348" x="8099425" y="3054350"/>
          <p14:tracePt t="35365" x="8089900" y="3232150"/>
          <p14:tracePt t="35383" x="8108950" y="3465513"/>
          <p14:tracePt t="35399" x="8134350" y="3554413"/>
          <p14:tracePt t="35415" x="8153400" y="3581400"/>
          <p14:tracePt t="35445" x="8153400" y="3589338"/>
          <p14:tracePt t="35453" x="8161338" y="3598863"/>
          <p14:tracePt t="35465" x="8170863" y="3608388"/>
          <p14:tracePt t="35482" x="8188325" y="3643313"/>
          <p14:tracePt t="35498" x="8242300" y="3741738"/>
          <p14:tracePt t="35515" x="8331200" y="3884613"/>
          <p14:tracePt t="35532" x="8385175" y="3973513"/>
          <p14:tracePt t="35621" x="8394700" y="3983038"/>
          <p14:tracePt t="35637" x="8402638" y="3990975"/>
          <p14:tracePt t="35654" x="8412163" y="3983038"/>
          <p14:tracePt t="35661" x="8429625" y="3946525"/>
          <p14:tracePt t="35669" x="8456613" y="3884613"/>
          <p14:tracePt t="35681" x="8483600" y="3813175"/>
          <p14:tracePt t="35698" x="8528050" y="3616325"/>
          <p14:tracePt t="35714" x="8555038" y="3446463"/>
          <p14:tracePt t="35732" x="8562975" y="3303588"/>
          <p14:tracePt t="35748" x="8562975" y="3160713"/>
          <p14:tracePt t="35750" x="8562975" y="3098800"/>
          <p14:tracePt t="35766" x="8562975" y="2982913"/>
          <p14:tracePt t="35782" x="8562975" y="2822575"/>
          <p14:tracePt t="35799" x="8562975" y="2670175"/>
          <p14:tracePt t="35815" x="8562975" y="2536825"/>
          <p14:tracePt t="35832" x="8572500" y="2473325"/>
          <p14:tracePt t="35941" x="8572500" y="2455863"/>
          <p14:tracePt t="35949" x="8582025" y="2455863"/>
          <p14:tracePt t="35966" x="8582025" y="2490788"/>
          <p14:tracePt t="35973" x="8582025" y="2544763"/>
          <p14:tracePt t="35983" x="8582025" y="2652713"/>
          <p14:tracePt t="35998" x="8582025" y="2919413"/>
          <p14:tracePt t="36015" x="8582025" y="3179763"/>
          <p14:tracePt t="36031" x="8599488" y="3394075"/>
          <p14:tracePt t="36048" x="8609013" y="3517900"/>
          <p14:tracePt t="36065" x="8609013" y="3581400"/>
          <p14:tracePt t="36082" x="8609013" y="3625850"/>
          <p14:tracePt t="36098" x="8609013" y="3697288"/>
          <p14:tracePt t="36115" x="8572500" y="3822700"/>
          <p14:tracePt t="36132" x="8545513" y="3983038"/>
          <p14:tracePt t="36149" x="8528050" y="4152900"/>
          <p14:tracePt t="36151" x="8518525" y="4224338"/>
          <p14:tracePt t="36165" x="8510588" y="4295775"/>
          <p14:tracePt t="36182" x="8510588" y="4367213"/>
          <p14:tracePt t="36216" x="8510588" y="4394200"/>
          <p14:tracePt t="36232" x="8510588" y="4402138"/>
          <p14:tracePt t="36249" x="8510588" y="4438650"/>
          <p14:tracePt t="36265" x="8510588" y="4491038"/>
          <p14:tracePt t="36283" x="8510588" y="4554538"/>
          <p14:tracePt t="36298" x="8518525" y="4608513"/>
          <p14:tracePt t="36349" x="8518525" y="4625975"/>
          <p14:tracePt t="36357" x="8528050" y="4643438"/>
          <p14:tracePt t="36367" x="8537575" y="4652963"/>
          <p14:tracePt t="36382" x="8537575" y="4670425"/>
          <p14:tracePt t="37478" x="8537575" y="4679950"/>
          <p14:tracePt t="37486" x="8537575" y="4687888"/>
          <p14:tracePt t="37502" x="8537575" y="4697413"/>
          <p14:tracePt t="37519" x="8537575" y="4714875"/>
          <p14:tracePt t="37534" x="8537575" y="4724400"/>
          <p14:tracePt t="37549" x="8537575" y="4732338"/>
          <p14:tracePt t="37566" x="8537575" y="4741863"/>
          <p14:tracePt t="37583" x="8537575" y="4751388"/>
          <p14:tracePt t="37599" x="8537575" y="4759325"/>
          <p14:tracePt t="37629" x="8537575" y="4768850"/>
          <p14:tracePt t="37637" x="8537575" y="4776788"/>
          <p14:tracePt t="37649" x="8537575" y="4786313"/>
          <p14:tracePt t="37666" x="8537575" y="4803775"/>
          <p14:tracePt t="37683" x="8537575" y="4813300"/>
          <p14:tracePt t="37699" x="8537575" y="4822825"/>
          <p14:tracePt t="38783" x="8537575" y="4803775"/>
          <p14:tracePt t="38790" x="8537575" y="4786313"/>
          <p14:tracePt t="38800" x="8537575" y="4751388"/>
          <p14:tracePt t="38816" x="8537575" y="4625975"/>
          <p14:tracePt t="38833" x="8545513" y="4411663"/>
          <p14:tracePt t="38850" x="8616950" y="4089400"/>
          <p14:tracePt t="38866" x="8715375" y="3697288"/>
          <p14:tracePt t="38883" x="8796338" y="3384550"/>
          <p14:tracePt t="38899" x="8858250" y="3187700"/>
          <p14:tracePt t="38901" x="8875713" y="3116263"/>
          <p14:tracePt t="38917" x="8885238" y="3071813"/>
          <p14:tracePt t="38934" x="8894763" y="2901950"/>
          <p14:tracePt t="38950" x="8894763" y="2803525"/>
          <p14:tracePt t="38967" x="8894763" y="2724150"/>
          <p14:tracePt t="38983" x="8894763" y="2660650"/>
          <p14:tracePt t="38999" x="8894763" y="2598738"/>
          <p14:tracePt t="39017" x="8894763" y="2554288"/>
          <p14:tracePt t="39229" x="8894763" y="2544763"/>
          <p14:tracePt t="39237" x="8894763" y="2536825"/>
          <p14:tracePt t="39278" x="8885238" y="2536825"/>
          <p14:tracePt t="39285" x="8875713" y="2536825"/>
          <p14:tracePt t="39294" x="8867775" y="2536825"/>
          <p14:tracePt t="39302" x="8858250" y="2536825"/>
          <p14:tracePt t="39316" x="8848725" y="2544763"/>
          <p14:tracePt t="39334" x="8804275" y="2562225"/>
          <p14:tracePt t="39350" x="8786813" y="2589213"/>
          <p14:tracePt t="39367" x="8759825" y="2616200"/>
          <p14:tracePt t="39383" x="8742363" y="2652713"/>
          <p14:tracePt t="39400" x="8715375" y="2697163"/>
          <p14:tracePt t="39416" x="8680450" y="2768600"/>
          <p14:tracePt t="39434" x="8653463" y="2867025"/>
          <p14:tracePt t="39450" x="8609013" y="2982913"/>
          <p14:tracePt t="39468" x="8589963" y="3062288"/>
          <p14:tracePt t="39484" x="8572500" y="3116263"/>
          <p14:tracePt t="39485" x="8572500" y="3133725"/>
          <p14:tracePt t="39499" x="8572500" y="3152775"/>
          <p14:tracePt t="39518" x="8572500" y="3232150"/>
          <p14:tracePt t="39534" x="8562975" y="3295650"/>
          <p14:tracePt t="39550" x="8562975" y="3384550"/>
          <p14:tracePt t="39566" x="8562975" y="3419475"/>
          <p14:tracePt t="39599" x="8562975" y="3446463"/>
          <p14:tracePt t="39629" x="8572500" y="3411538"/>
          <p14:tracePt t="39637" x="8589963" y="3357563"/>
          <p14:tracePt t="39651" x="8609013" y="3286125"/>
          <p14:tracePt t="39667" x="8634413" y="3125788"/>
          <p14:tracePt t="39684" x="8643938" y="3000375"/>
          <p14:tracePt t="39700" x="8643938" y="2965450"/>
          <p14:tracePt t="39718" x="8643938" y="2938463"/>
          <p14:tracePt t="39734" x="8626475" y="2938463"/>
          <p14:tracePt t="39751" x="8582025" y="2965450"/>
          <p14:tracePt t="39767" x="8501063" y="3027363"/>
          <p14:tracePt t="39784" x="8429625" y="3133725"/>
          <p14:tracePt t="39801" x="8375650" y="3276600"/>
          <p14:tracePt t="39817" x="8358188" y="3465513"/>
          <p14:tracePt t="39834" x="8348663" y="3714750"/>
          <p14:tracePt t="39851" x="8402638" y="4027488"/>
          <p14:tracePt t="39867" x="8491538" y="4276725"/>
          <p14:tracePt t="39884" x="8528050" y="4375150"/>
          <p14:tracePt t="39900" x="8537575" y="4402138"/>
          <p14:tracePt t="40062" x="8545513" y="4402138"/>
          <p14:tracePt t="40070" x="8545513" y="4411663"/>
          <p14:tracePt t="40084" x="8545513" y="4429125"/>
          <p14:tracePt t="40100" x="8545513" y="4456113"/>
          <p14:tracePt t="41078" x="8545513" y="4473575"/>
          <p14:tracePt t="41094" x="8545513" y="4483100"/>
          <p14:tracePt t="41095" x="0" y="0"/>
        </p14:tracePtLst>
        <p14:tracePtLst>
          <p14:tracePt t="64998" x="7072313" y="3919538"/>
          <p14:tracePt t="65542" x="7072313" y="3929063"/>
          <p14:tracePt t="65558" x="7081838" y="3929063"/>
          <p14:tracePt t="65566" x="7081838" y="3946525"/>
          <p14:tracePt t="65579" x="7089775" y="3956050"/>
          <p14:tracePt t="65595" x="7108825" y="3990975"/>
          <p14:tracePt t="65612" x="7126288" y="4017963"/>
          <p14:tracePt t="65647" x="7134225" y="4027488"/>
          <p14:tracePt t="65664" x="7143750" y="4027488"/>
          <p14:tracePt t="65679" x="7153275" y="4027488"/>
          <p14:tracePt t="65696" x="7197725" y="3965575"/>
          <p14:tracePt t="65711" x="7215188" y="3911600"/>
          <p14:tracePt t="65728" x="7224713" y="3884613"/>
          <p14:tracePt t="65745" x="7224713" y="3875088"/>
          <p14:tracePt t="65821" x="7224713" y="3867150"/>
          <p14:tracePt t="65845" x="7224713" y="3875088"/>
          <p14:tracePt t="65853" x="7224713" y="3884613"/>
          <p14:tracePt t="65863" x="7224713" y="3894138"/>
          <p14:tracePt t="65878" x="7215188" y="3938588"/>
          <p14:tracePt t="65895" x="7205663" y="3973513"/>
          <p14:tracePt t="65912" x="7205663" y="3990975"/>
          <p14:tracePt t="65929" x="7205663" y="4010025"/>
          <p14:tracePt t="65962" x="7205663" y="4017963"/>
          <p14:tracePt t="65982" x="7205663" y="4027488"/>
          <p14:tracePt t="66077" x="7205663" y="4037013"/>
          <p14:tracePt t="66094" x="7197725" y="4044950"/>
          <p14:tracePt t="66110" x="7188200" y="4044950"/>
          <p14:tracePt t="66117" x="7180263" y="4044950"/>
          <p14:tracePt t="66129" x="7170738" y="4054475"/>
          <p14:tracePt t="66157" x="7161213" y="4054475"/>
          <p14:tracePt t="66166" x="7153275" y="4054475"/>
          <p14:tracePt t="66189" x="7153275" y="4037013"/>
          <p14:tracePt t="66197" x="7153275" y="4010025"/>
          <p14:tracePt t="66212" x="7153275" y="3973513"/>
          <p14:tracePt t="66229" x="7161213" y="3848100"/>
          <p14:tracePt t="66246" x="7170738" y="3813175"/>
          <p14:tracePt t="66263" x="7180263" y="3776663"/>
          <p14:tracePt t="66279" x="7180263" y="3732213"/>
          <p14:tracePt t="66295" x="7180263" y="3679825"/>
          <p14:tracePt t="66313" x="7180263" y="3581400"/>
          <p14:tracePt t="66329" x="7180263" y="3473450"/>
          <p14:tracePt t="66346" x="7180263" y="3402013"/>
          <p14:tracePt t="66362" x="7180263" y="3357563"/>
          <p14:tracePt t="66379" x="7180263" y="3340100"/>
          <p14:tracePt t="66501" x="7170738" y="3348038"/>
          <p14:tracePt t="66509" x="7170738" y="3367088"/>
          <p14:tracePt t="66517" x="7161213" y="3402013"/>
          <p14:tracePt t="66531" x="7143750" y="3465513"/>
          <p14:tracePt t="66546" x="7099300" y="3598863"/>
          <p14:tracePt t="66562" x="7062788" y="3724275"/>
          <p14:tracePt t="66579" x="7054850" y="3822700"/>
          <p14:tracePt t="66595" x="7045325" y="3884613"/>
          <p14:tracePt t="66613" x="7045325" y="3938588"/>
          <p14:tracePt t="66628" x="7045325" y="3973513"/>
          <p14:tracePt t="66631" x="7045325" y="3990975"/>
          <p14:tracePt t="66646" x="7045325" y="4027488"/>
          <p14:tracePt t="66662" x="7045325" y="4089400"/>
          <p14:tracePt t="66679" x="7045325" y="4160838"/>
          <p14:tracePt t="66696" x="7045325" y="4251325"/>
          <p14:tracePt t="66712" x="7045325" y="4313238"/>
          <p14:tracePt t="66729" x="7045325" y="4367213"/>
          <p14:tracePt t="66746" x="7045325" y="4402138"/>
          <p14:tracePt t="66762" x="7045325" y="4438650"/>
          <p14:tracePt t="66780" x="7045325" y="4473575"/>
          <p14:tracePt t="66796" x="7045325" y="4510088"/>
          <p14:tracePt t="66797" x="7045325" y="4518025"/>
          <p14:tracePt t="66813" x="7045325" y="4572000"/>
          <p14:tracePt t="66829" x="7045325" y="4589463"/>
          <p14:tracePt t="66846" x="7045325" y="4670425"/>
          <p14:tracePt t="66862" x="7045325" y="4697413"/>
          <p14:tracePt t="66879" x="7045325" y="4705350"/>
          <p14:tracePt t="66941" x="7045325" y="4724400"/>
          <p14:tracePt t="66973" x="7045325" y="4705350"/>
          <p14:tracePt t="66981" x="7045325" y="4670425"/>
          <p14:tracePt t="66989" x="7045325" y="4616450"/>
          <p14:tracePt t="66998" x="7045325" y="4554538"/>
          <p14:tracePt t="67014" x="7045325" y="4446588"/>
          <p14:tracePt t="67030" x="7045325" y="4367213"/>
          <p14:tracePt t="67046" x="7045325" y="4303713"/>
          <p14:tracePt t="67063" x="7045325" y="4251325"/>
          <p14:tracePt t="67079" x="7045325" y="4205288"/>
          <p14:tracePt t="67095" x="7045325" y="4160838"/>
          <p14:tracePt t="67112" x="7045325" y="4108450"/>
          <p14:tracePt t="67129" x="7045325" y="4027488"/>
          <p14:tracePt t="67145" x="7045325" y="3938588"/>
          <p14:tracePt t="67163" x="7037388" y="3884613"/>
          <p14:tracePt t="67179" x="7027863" y="3840163"/>
          <p14:tracePt t="67196" x="7027863" y="3813175"/>
          <p14:tracePt t="67198" x="7027863" y="3795713"/>
          <p14:tracePt t="67213" x="7027863" y="3786188"/>
          <p14:tracePt t="67230" x="7027863" y="3768725"/>
          <p14:tracePt t="67246" x="7018338" y="3751263"/>
          <p14:tracePt t="67263" x="7010400" y="3741738"/>
          <p14:tracePt t="67279" x="7010400" y="3705225"/>
          <p14:tracePt t="67296" x="6991350" y="3660775"/>
          <p14:tracePt t="67312" x="6983413" y="3608388"/>
          <p14:tracePt t="67329" x="6983413" y="3554413"/>
          <p14:tracePt t="67346" x="6983413" y="3509963"/>
          <p14:tracePt t="67363" x="6983413" y="3473450"/>
          <p14:tracePt t="67379" x="6983413" y="3455988"/>
          <p14:tracePt t="67469" x="6983413" y="3446463"/>
          <p14:tracePt t="67485" x="6983413" y="3455988"/>
          <p14:tracePt t="67493" x="6983413" y="3482975"/>
          <p14:tracePt t="67501" x="6983413" y="3509963"/>
          <p14:tracePt t="67513" x="6983413" y="3554413"/>
          <p14:tracePt t="67530" x="6983413" y="3625850"/>
          <p14:tracePt t="67546" x="6983413" y="3705225"/>
          <p14:tracePt t="67562" x="6983413" y="3759200"/>
          <p14:tracePt t="67579" x="6983413" y="3803650"/>
          <p14:tracePt t="67596" x="6983413" y="3830638"/>
          <p14:tracePt t="67613" x="6983413" y="3894138"/>
          <p14:tracePt t="67630" x="6983413" y="3946525"/>
          <p14:tracePt t="67647" x="6983413" y="4000500"/>
          <p14:tracePt t="67663" x="6983413" y="4037013"/>
          <p14:tracePt t="67680" x="6983413" y="4071938"/>
          <p14:tracePt t="67696" x="6973888" y="4098925"/>
          <p14:tracePt t="67713" x="6973888" y="4116388"/>
          <p14:tracePt t="67729" x="6973888" y="4133850"/>
          <p14:tracePt t="67746" x="6973888" y="4152900"/>
          <p14:tracePt t="67762" x="6973888" y="4179888"/>
          <p14:tracePt t="67781" x="6973888" y="4224338"/>
          <p14:tracePt t="67796" x="6973888" y="4268788"/>
          <p14:tracePt t="67799" x="6973888" y="4286250"/>
          <p14:tracePt t="67813" x="6973888" y="4313238"/>
          <p14:tracePt t="67830" x="6973888" y="4340225"/>
          <p14:tracePt t="67846" x="6973888" y="4357688"/>
          <p14:tracePt t="67863" x="6973888" y="4375150"/>
          <p14:tracePt t="67880" x="6973888" y="4402138"/>
          <p14:tracePt t="67896" x="6973888" y="4446588"/>
          <p14:tracePt t="67913" x="6973888" y="4491038"/>
          <p14:tracePt t="67930" x="6973888" y="4527550"/>
          <p14:tracePt t="67946" x="6973888" y="4545013"/>
          <p14:tracePt t="67997" x="6973888" y="4554538"/>
          <p14:tracePt t="68013" x="6973888" y="4545013"/>
          <p14:tracePt t="68022" x="6973888" y="4527550"/>
          <p14:tracePt t="68031" x="6991350" y="4491038"/>
          <p14:tracePt t="68047" x="7045325" y="4394200"/>
          <p14:tracePt t="68063" x="7072313" y="4268788"/>
          <p14:tracePt t="68080" x="7089775" y="4143375"/>
          <p14:tracePt t="68096" x="7089775" y="4044950"/>
          <p14:tracePt t="68113" x="7089775" y="3973513"/>
          <p14:tracePt t="68129" x="7089775" y="3902075"/>
          <p14:tracePt t="68147" x="7089775" y="3813175"/>
          <p14:tracePt t="68163" x="7089775" y="3705225"/>
          <p14:tracePt t="68180" x="7089775" y="3608388"/>
          <p14:tracePt t="68196" x="7089775" y="3536950"/>
          <p14:tracePt t="68198" x="7089775" y="3509963"/>
          <p14:tracePt t="68214" x="7089775" y="3465513"/>
          <p14:tracePt t="68229" x="7089775" y="3446463"/>
          <p14:tracePt t="68341" x="7089775" y="3438525"/>
          <p14:tracePt t="68373" x="7089775" y="3455988"/>
          <p14:tracePt t="68381" x="7089775" y="3482975"/>
          <p14:tracePt t="68389" x="7089775" y="3527425"/>
          <p14:tracePt t="68398" x="7089775" y="3598863"/>
          <p14:tracePt t="68413" x="7089775" y="3660775"/>
          <p14:tracePt t="68430" x="7089775" y="3857625"/>
          <p14:tracePt t="68447" x="7089775" y="3965575"/>
          <p14:tracePt t="68463" x="7089775" y="4037013"/>
          <p14:tracePt t="68480" x="7089775" y="4089400"/>
          <p14:tracePt t="68496" x="7089775" y="4143375"/>
          <p14:tracePt t="68513" x="7089775" y="4197350"/>
          <p14:tracePt t="68530" x="7089775" y="4259263"/>
          <p14:tracePt t="68546" x="7089775" y="4313238"/>
          <p14:tracePt t="68563" x="7089775" y="4357688"/>
          <p14:tracePt t="68580" x="7089775" y="4411663"/>
          <p14:tracePt t="68582" x="7089775" y="4429125"/>
          <p14:tracePt t="68598" x="7089775" y="4473575"/>
          <p14:tracePt t="68613" x="7089775" y="4527550"/>
          <p14:tracePt t="68630" x="7089775" y="4562475"/>
          <p14:tracePt t="68646" x="7089775" y="4598988"/>
          <p14:tracePt t="68663" x="7089775" y="4625975"/>
          <p14:tracePt t="68680" x="7089775" y="4633913"/>
          <p14:tracePt t="68696" x="7089775" y="4643438"/>
          <p14:tracePt t="68789" x="7089775" y="4652963"/>
          <p14:tracePt t="68813" x="7089775" y="4643438"/>
          <p14:tracePt t="68821" x="7089775" y="4625975"/>
          <p14:tracePt t="68831" x="7089775" y="4589463"/>
          <p14:tracePt t="68847" x="7089775" y="4510088"/>
          <p14:tracePt t="68863" x="7089775" y="4375150"/>
          <p14:tracePt t="68880" x="7089775" y="4224338"/>
          <p14:tracePt t="68896" x="7089775" y="4054475"/>
          <p14:tracePt t="68914" x="7089775" y="3884613"/>
          <p14:tracePt t="68930" x="7089775" y="3759200"/>
          <p14:tracePt t="68947" x="7089775" y="3643313"/>
          <p14:tracePt t="68964" x="7089775" y="3562350"/>
          <p14:tracePt t="68980" x="7089775" y="3509963"/>
          <p14:tracePt t="68982" x="7089775" y="3490913"/>
          <p14:tracePt t="68997" x="7089775" y="3473450"/>
          <p14:tracePt t="69015" x="7089775" y="3446463"/>
          <p14:tracePt t="69069" x="7089775" y="3438525"/>
          <p14:tracePt t="69093" x="7089775" y="3455988"/>
          <p14:tracePt t="69101" x="7089775" y="3482975"/>
          <p14:tracePt t="69113" x="7089775" y="3527425"/>
          <p14:tracePt t="69130" x="7089775" y="3652838"/>
          <p14:tracePt t="69146" x="7089775" y="3741738"/>
          <p14:tracePt t="69164" x="7089775" y="3803650"/>
          <p14:tracePt t="69179" x="7089775" y="3857625"/>
          <p14:tracePt t="69181" x="7089775" y="3875088"/>
          <p14:tracePt t="69197" x="7089775" y="3894138"/>
          <p14:tracePt t="69213" x="7089775" y="3938588"/>
          <p14:tracePt t="69230" x="7081838" y="4027488"/>
          <p14:tracePt t="69246" x="7072313" y="4089400"/>
          <p14:tracePt t="69264" x="7072313" y="4152900"/>
          <p14:tracePt t="69280" x="7072313" y="4197350"/>
          <p14:tracePt t="69297" x="7072313" y="4232275"/>
          <p14:tracePt t="69314" x="7072313" y="4251325"/>
          <p14:tracePt t="69330" x="7072313" y="4268788"/>
          <p14:tracePt t="69347" x="7072313" y="4276725"/>
          <p14:tracePt t="69364" x="7072313" y="4295775"/>
          <p14:tracePt t="69380" x="7072313" y="4313238"/>
          <p14:tracePt t="69398" x="7072313" y="4330700"/>
          <p14:tracePt t="69414" x="7072313" y="4340225"/>
          <p14:tracePt t="75990" x="7072313" y="4330700"/>
          <p14:tracePt t="75998" x="7072313" y="4322763"/>
          <p14:tracePt t="76006" x="7072313" y="4313238"/>
          <p14:tracePt t="76017" x="7072313" y="4303713"/>
          <p14:tracePt t="76033" x="7081838" y="4268788"/>
          <p14:tracePt t="76051" x="7089775" y="4214813"/>
          <p14:tracePt t="76066" x="7099300" y="4170363"/>
          <p14:tracePt t="76083" x="7099300" y="4133850"/>
          <p14:tracePt t="76100" x="7099300" y="4108450"/>
          <p14:tracePt t="76118" x="7099300" y="4089400"/>
          <p14:tracePt t="76134" x="7099300" y="4081463"/>
          <p14:tracePt t="76151" x="7099300" y="4062413"/>
          <p14:tracePt t="76167" x="7099300" y="4044950"/>
          <p14:tracePt t="76183" x="7099300" y="4010025"/>
          <p14:tracePt t="76200" x="7099300" y="3983038"/>
          <p14:tracePt t="76261" x="7099300" y="3973513"/>
          <p14:tracePt t="76285" x="7099300" y="3983038"/>
          <p14:tracePt t="76293" x="7099300" y="4017963"/>
          <p14:tracePt t="76302" x="7099300" y="4071938"/>
          <p14:tracePt t="76316" x="7099300" y="4116388"/>
          <p14:tracePt t="76334" x="7099300" y="4259263"/>
          <p14:tracePt t="76350" x="7099300" y="4313238"/>
          <p14:tracePt t="76405" x="7099300" y="4322763"/>
          <p14:tracePt t="76454" x="7099300" y="4340225"/>
          <p14:tracePt t="76477" x="7099300" y="4330700"/>
          <p14:tracePt t="76486" x="7099300" y="4313238"/>
          <p14:tracePt t="76493" x="7099300" y="4286250"/>
          <p14:tracePt t="76502" x="7108825" y="4232275"/>
          <p14:tracePt t="76516" x="7116763" y="4160838"/>
          <p14:tracePt t="76534" x="7134225" y="4044950"/>
          <p14:tracePt t="76589" x="7134225" y="4037013"/>
          <p14:tracePt t="76605" x="7134225" y="4054475"/>
          <p14:tracePt t="76613" x="7134225" y="4071938"/>
          <p14:tracePt t="76621" x="7134225" y="4108450"/>
          <p14:tracePt t="76633" x="7134225" y="4143375"/>
          <p14:tracePt t="76650" x="7134225" y="4214813"/>
          <p14:tracePt t="76667" x="7134225" y="4259263"/>
          <p14:tracePt t="76684" x="7134225" y="4268788"/>
          <p14:tracePt t="76734" x="7134225" y="4276725"/>
          <p14:tracePt t="77686" x="7134225" y="4286250"/>
          <p14:tracePt t="77710" x="7143750" y="4286250"/>
          <p14:tracePt t="80294" x="7143750" y="4276725"/>
          <p14:tracePt t="80302" x="7143750" y="4268788"/>
          <p14:tracePt t="80310" x="7143750" y="4251325"/>
          <p14:tracePt t="80321" x="0" y="0"/>
        </p14:tracePtLst>
      </p14:laserTrace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altLang="en-US"/>
              <a:t>Competitive Strategies</a:t>
            </a:r>
          </a:p>
        </p:txBody>
      </p:sp>
      <p:sp>
        <p:nvSpPr>
          <p:cNvPr id="39939" name="Rectangle 3"/>
          <p:cNvSpPr>
            <a:spLocks noGrp="1" noChangeArrowheads="1"/>
          </p:cNvSpPr>
          <p:nvPr>
            <p:ph idx="1"/>
          </p:nvPr>
        </p:nvSpPr>
        <p:spPr>
          <a:xfrm>
            <a:off x="3810000" y="2057400"/>
            <a:ext cx="4920762" cy="3798277"/>
          </a:xfrm>
        </p:spPr>
        <p:txBody>
          <a:bodyPr/>
          <a:lstStyle/>
          <a:p>
            <a:pPr marL="533400" indent="-533400">
              <a:spcBef>
                <a:spcPct val="0"/>
              </a:spcBef>
              <a:buFontTx/>
              <a:buNone/>
            </a:pPr>
            <a:r>
              <a:rPr lang="en-US" altLang="en-US" dirty="0"/>
              <a:t>Challenge the leader with an aggressive bid for more market share</a:t>
            </a:r>
          </a:p>
          <a:p>
            <a:pPr marL="533400" indent="-533400">
              <a:spcBef>
                <a:spcPct val="0"/>
              </a:spcBef>
              <a:buFontTx/>
              <a:buNone/>
            </a:pPr>
            <a:endParaRPr lang="en-US" altLang="en-US" dirty="0"/>
          </a:p>
          <a:p>
            <a:pPr marL="533400" indent="-533400">
              <a:spcBef>
                <a:spcPct val="0"/>
              </a:spcBef>
              <a:buFontTx/>
              <a:buNone/>
            </a:pPr>
            <a:r>
              <a:rPr lang="en-US" altLang="en-US" dirty="0"/>
              <a:t>Play along with competitors and not rock the boat</a:t>
            </a:r>
          </a:p>
        </p:txBody>
      </p:sp>
      <p:sp>
        <p:nvSpPr>
          <p:cNvPr id="39940" name="Text Placeholder 3"/>
          <p:cNvSpPr>
            <a:spLocks noGrp="1" noChangeArrowheads="1"/>
          </p:cNvSpPr>
          <p:nvPr>
            <p:ph type="body" sz="quarter" idx="13"/>
          </p:nvPr>
        </p:nvSpPr>
        <p:spPr/>
        <p:txBody>
          <a:bodyPr>
            <a:noAutofit/>
          </a:bodyPr>
          <a:lstStyle/>
          <a:p>
            <a:pPr>
              <a:spcBef>
                <a:spcPct val="0"/>
              </a:spcBef>
            </a:pPr>
            <a:r>
              <a:rPr lang="en-US" altLang="en-US" sz="2400" dirty="0"/>
              <a:t>Market Challenger Strategies</a:t>
            </a:r>
          </a:p>
          <a:p>
            <a:pPr>
              <a:spcBef>
                <a:spcPct val="0"/>
              </a:spcBef>
            </a:pPr>
            <a:endParaRPr lang="en-US" altLang="en-US" sz="2400" dirty="0"/>
          </a:p>
        </p:txBody>
      </p:sp>
      <p:pic>
        <p:nvPicPr>
          <p:cNvPr id="39941"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057400"/>
            <a:ext cx="3241675" cy="405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8175776"/>
      </p:ext>
    </p:extLst>
  </p:cSld>
  <p:clrMapOvr>
    <a:masterClrMapping/>
  </p:clrMapOvr>
  <p:transition advTm="24528"/>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altLang="en-US"/>
              <a:t>Competitive Strategies</a:t>
            </a:r>
          </a:p>
        </p:txBody>
      </p:sp>
      <p:sp>
        <p:nvSpPr>
          <p:cNvPr id="41987" name="Rectangle 3"/>
          <p:cNvSpPr>
            <a:spLocks noGrp="1" noChangeArrowheads="1"/>
          </p:cNvSpPr>
          <p:nvPr>
            <p:ph idx="1"/>
          </p:nvPr>
        </p:nvSpPr>
        <p:spPr/>
        <p:txBody>
          <a:bodyPr>
            <a:normAutofit/>
          </a:bodyPr>
          <a:lstStyle/>
          <a:p>
            <a:pPr marL="533400" indent="-533400" algn="ctr">
              <a:lnSpc>
                <a:spcPct val="80000"/>
              </a:lnSpc>
              <a:spcBef>
                <a:spcPct val="0"/>
              </a:spcBef>
              <a:buFontTx/>
              <a:buNone/>
            </a:pPr>
            <a:endParaRPr lang="en-US" altLang="en-US" sz="3600" b="1" i="1" dirty="0">
              <a:latin typeface="Times New Roman" panose="02020603050405020304" pitchFamily="18" charset="0"/>
            </a:endParaRPr>
          </a:p>
          <a:p>
            <a:pPr marL="533400" indent="-533400">
              <a:lnSpc>
                <a:spcPct val="80000"/>
              </a:lnSpc>
              <a:spcBef>
                <a:spcPct val="0"/>
              </a:spcBef>
              <a:buFontTx/>
              <a:buNone/>
            </a:pPr>
            <a:r>
              <a:rPr lang="en-US" altLang="en-US" dirty="0"/>
              <a:t>Ideal market niche is big enough to be profitable with high growth potential and has little interest from competitors</a:t>
            </a:r>
          </a:p>
          <a:p>
            <a:pPr marL="533400" indent="-533400">
              <a:lnSpc>
                <a:spcPct val="80000"/>
              </a:lnSpc>
              <a:spcBef>
                <a:spcPct val="0"/>
              </a:spcBef>
            </a:pPr>
            <a:endParaRPr lang="en-US" altLang="en-US" sz="1400" dirty="0"/>
          </a:p>
          <a:p>
            <a:pPr marL="533400" indent="-533400">
              <a:lnSpc>
                <a:spcPct val="80000"/>
              </a:lnSpc>
              <a:spcBef>
                <a:spcPct val="0"/>
              </a:spcBef>
              <a:buFontTx/>
              <a:buNone/>
            </a:pPr>
            <a:r>
              <a:rPr lang="en-US" altLang="en-US" dirty="0"/>
              <a:t>Key to market niching is specialization</a:t>
            </a:r>
          </a:p>
          <a:p>
            <a:pPr marL="533400" indent="-533400">
              <a:lnSpc>
                <a:spcPct val="80000"/>
              </a:lnSpc>
              <a:spcBef>
                <a:spcPct val="0"/>
              </a:spcBef>
            </a:pPr>
            <a:r>
              <a:rPr lang="en-US" altLang="en-US" sz="2400" dirty="0"/>
              <a:t>Market</a:t>
            </a:r>
          </a:p>
          <a:p>
            <a:pPr marL="533400" indent="-533400">
              <a:lnSpc>
                <a:spcPct val="80000"/>
              </a:lnSpc>
              <a:spcBef>
                <a:spcPct val="0"/>
              </a:spcBef>
            </a:pPr>
            <a:r>
              <a:rPr lang="en-US" altLang="en-US" sz="2400" dirty="0"/>
              <a:t>Customer</a:t>
            </a:r>
          </a:p>
          <a:p>
            <a:pPr marL="533400" indent="-533400">
              <a:lnSpc>
                <a:spcPct val="80000"/>
              </a:lnSpc>
              <a:spcBef>
                <a:spcPct val="0"/>
              </a:spcBef>
            </a:pPr>
            <a:r>
              <a:rPr lang="en-US" altLang="en-US" sz="2400" dirty="0"/>
              <a:t>Product</a:t>
            </a:r>
          </a:p>
          <a:p>
            <a:pPr marL="533400" indent="-533400">
              <a:lnSpc>
                <a:spcPct val="80000"/>
              </a:lnSpc>
              <a:spcBef>
                <a:spcPct val="0"/>
              </a:spcBef>
            </a:pPr>
            <a:r>
              <a:rPr lang="en-US" altLang="en-US" sz="2400" dirty="0"/>
              <a:t>Marketing mix</a:t>
            </a:r>
          </a:p>
        </p:txBody>
      </p:sp>
      <p:sp>
        <p:nvSpPr>
          <p:cNvPr id="41988" name="Text Placeholder 4"/>
          <p:cNvSpPr>
            <a:spLocks noGrp="1" noChangeArrowheads="1"/>
          </p:cNvSpPr>
          <p:nvPr>
            <p:ph type="body" sz="quarter" idx="13"/>
          </p:nvPr>
        </p:nvSpPr>
        <p:spPr/>
        <p:txBody>
          <a:bodyPr>
            <a:noAutofit/>
          </a:bodyPr>
          <a:lstStyle/>
          <a:p>
            <a:pPr>
              <a:spcBef>
                <a:spcPct val="0"/>
              </a:spcBef>
            </a:pPr>
            <a:r>
              <a:rPr lang="en-US" altLang="en-US" sz="2400" dirty="0"/>
              <a:t>Market </a:t>
            </a:r>
            <a:r>
              <a:rPr lang="en-US" altLang="en-US" sz="2400" dirty="0" err="1"/>
              <a:t>Nicher</a:t>
            </a:r>
            <a:r>
              <a:rPr lang="en-US" altLang="en-US" sz="2400" dirty="0"/>
              <a:t> Strategies</a:t>
            </a:r>
          </a:p>
          <a:p>
            <a:pPr>
              <a:spcBef>
                <a:spcPct val="0"/>
              </a:spcBef>
            </a:pPr>
            <a:endParaRPr lang="en-US" altLang="en-US" sz="2400" dirty="0"/>
          </a:p>
        </p:txBody>
      </p:sp>
      <p:pic>
        <p:nvPicPr>
          <p:cNvPr id="41989"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400" y="5562600"/>
            <a:ext cx="7778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8249187"/>
      </p:ext>
    </p:extLst>
  </p:cSld>
  <p:clrMapOvr>
    <a:masterClrMapping/>
  </p:clrMapOvr>
  <p:transition advTm="3501"/>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1FF6C-A339-4A07-89AA-AEC7FEE251B0}"/>
              </a:ext>
            </a:extLst>
          </p:cNvPr>
          <p:cNvSpPr>
            <a:spLocks noGrp="1"/>
          </p:cNvSpPr>
          <p:nvPr>
            <p:ph type="title"/>
          </p:nvPr>
        </p:nvSpPr>
        <p:spPr/>
        <p:txBody>
          <a:bodyPr>
            <a:normAutofit fontScale="90000"/>
          </a:bodyPr>
          <a:lstStyle/>
          <a:p>
            <a:r>
              <a:rPr lang="en-US" dirty="0"/>
              <a:t>Believe in Zombies?</a:t>
            </a:r>
            <a:br>
              <a:rPr lang="en-US" dirty="0"/>
            </a:br>
            <a:r>
              <a:rPr lang="en-US" dirty="0"/>
              <a:t>…enough people do to make money!</a:t>
            </a:r>
            <a:endParaRPr lang="af-ZA" dirty="0"/>
          </a:p>
        </p:txBody>
      </p:sp>
      <p:pic>
        <p:nvPicPr>
          <p:cNvPr id="1026" name="Picture 2" descr="G&amp;amp;A Exclusive: An Inside Look at Hornady Zombie Max Ammo">
            <a:extLst>
              <a:ext uri="{FF2B5EF4-FFF2-40B4-BE49-F238E27FC236}">
                <a16:creationId xmlns:a16="http://schemas.microsoft.com/office/drawing/2014/main" id="{F1B1B342-3A8F-4384-91D2-50074B5FBE7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410325" y="3276600"/>
            <a:ext cx="2733675" cy="1676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rnady A-MAX Rifle Bullets .30 cal .308&quot; 168 gr A-MAX 100/ct ...">
            <a:extLst>
              <a:ext uri="{FF2B5EF4-FFF2-40B4-BE49-F238E27FC236}">
                <a16:creationId xmlns:a16="http://schemas.microsoft.com/office/drawing/2014/main" id="{E83806AD-6896-443B-A90C-854809A9CD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4424" y="5084064"/>
            <a:ext cx="1476375" cy="17145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C1B9BEE9-961A-47A6-B234-5216CCFE70EF}"/>
              </a:ext>
            </a:extLst>
          </p:cNvPr>
          <p:cNvPicPr>
            <a:picLocks noChangeAspect="1"/>
          </p:cNvPicPr>
          <p:nvPr/>
        </p:nvPicPr>
        <p:blipFill>
          <a:blip r:embed="rId5"/>
          <a:stretch>
            <a:fillRect/>
          </a:stretch>
        </p:blipFill>
        <p:spPr>
          <a:xfrm>
            <a:off x="8204281" y="576072"/>
            <a:ext cx="507837" cy="2380488"/>
          </a:xfrm>
          <a:prstGeom prst="rect">
            <a:avLst/>
          </a:prstGeom>
        </p:spPr>
      </p:pic>
      <p:pic>
        <p:nvPicPr>
          <p:cNvPr id="8" name="Online Media 7" title="Introducing Zombie Max™ from Hornady®">
            <a:hlinkClick r:id="" action="ppaction://media"/>
            <a:extLst>
              <a:ext uri="{FF2B5EF4-FFF2-40B4-BE49-F238E27FC236}">
                <a16:creationId xmlns:a16="http://schemas.microsoft.com/office/drawing/2014/main" id="{EF3AD21E-4962-4960-94D6-AFE430AFCEAA}"/>
              </a:ext>
            </a:extLst>
          </p:cNvPr>
          <p:cNvPicPr>
            <a:picLocks noRot="1" noChangeAspect="1"/>
          </p:cNvPicPr>
          <p:nvPr>
            <a:videoFile r:link="rId1"/>
          </p:nvPr>
        </p:nvPicPr>
        <p:blipFill>
          <a:blip r:embed="rId6"/>
          <a:stretch>
            <a:fillRect/>
          </a:stretch>
        </p:blipFill>
        <p:spPr>
          <a:xfrm>
            <a:off x="260848" y="1886712"/>
            <a:ext cx="6096000" cy="3429000"/>
          </a:xfrm>
          <a:prstGeom prst="rect">
            <a:avLst/>
          </a:prstGeom>
        </p:spPr>
      </p:pic>
    </p:spTree>
    <p:extLst>
      <p:ext uri="{BB962C8B-B14F-4D97-AF65-F5344CB8AC3E}">
        <p14:creationId xmlns:p14="http://schemas.microsoft.com/office/powerpoint/2010/main" val="178174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076766" cy="6858001"/>
          </a:xfrm>
          <a:prstGeom prst="rect">
            <a:avLst/>
          </a:prstGeom>
        </p:spPr>
      </p:pic>
      <p:sp>
        <p:nvSpPr>
          <p:cNvPr id="7170" name="Footer Placeholder 1"/>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800" b="1">
                <a:solidFill>
                  <a:srgbClr val="0000FF"/>
                </a:solidFill>
                <a:latin typeface="Arial" pitchFamily="34" charset="0"/>
              </a:defRPr>
            </a:lvl1pPr>
            <a:lvl2pPr marL="557213" indent="-214313">
              <a:defRPr sz="1800" b="1">
                <a:solidFill>
                  <a:srgbClr val="0000FF"/>
                </a:solidFill>
                <a:latin typeface="Arial" pitchFamily="34" charset="0"/>
              </a:defRPr>
            </a:lvl2pPr>
            <a:lvl3pPr marL="857250" indent="-171450">
              <a:defRPr sz="1800" b="1">
                <a:solidFill>
                  <a:srgbClr val="0000FF"/>
                </a:solidFill>
                <a:latin typeface="Arial" pitchFamily="34" charset="0"/>
              </a:defRPr>
            </a:lvl3pPr>
            <a:lvl4pPr marL="1200150" indent="-171450">
              <a:defRPr sz="1800" b="1">
                <a:solidFill>
                  <a:srgbClr val="0000FF"/>
                </a:solidFill>
                <a:latin typeface="Arial" pitchFamily="34" charset="0"/>
              </a:defRPr>
            </a:lvl4pPr>
            <a:lvl5pPr marL="1543050" indent="-171450">
              <a:defRPr sz="1800" b="1">
                <a:solidFill>
                  <a:srgbClr val="0000FF"/>
                </a:solidFill>
                <a:latin typeface="Arial" pitchFamily="34" charset="0"/>
              </a:defRPr>
            </a:lvl5pPr>
            <a:lvl6pPr marL="1885950" indent="-171450" algn="ctr" eaLnBrk="0" fontAlgn="base" hangingPunct="0">
              <a:spcBef>
                <a:spcPct val="0"/>
              </a:spcBef>
              <a:spcAft>
                <a:spcPct val="0"/>
              </a:spcAft>
              <a:defRPr sz="1800" b="1">
                <a:solidFill>
                  <a:srgbClr val="0000FF"/>
                </a:solidFill>
                <a:latin typeface="Arial" pitchFamily="34" charset="0"/>
              </a:defRPr>
            </a:lvl6pPr>
            <a:lvl7pPr marL="2228850" indent="-171450" algn="ctr" eaLnBrk="0" fontAlgn="base" hangingPunct="0">
              <a:spcBef>
                <a:spcPct val="0"/>
              </a:spcBef>
              <a:spcAft>
                <a:spcPct val="0"/>
              </a:spcAft>
              <a:defRPr sz="1800" b="1">
                <a:solidFill>
                  <a:srgbClr val="0000FF"/>
                </a:solidFill>
                <a:latin typeface="Arial" pitchFamily="34" charset="0"/>
              </a:defRPr>
            </a:lvl7pPr>
            <a:lvl8pPr marL="2571750" indent="-171450" algn="ctr" eaLnBrk="0" fontAlgn="base" hangingPunct="0">
              <a:spcBef>
                <a:spcPct val="0"/>
              </a:spcBef>
              <a:spcAft>
                <a:spcPct val="0"/>
              </a:spcAft>
              <a:defRPr sz="1800" b="1">
                <a:solidFill>
                  <a:srgbClr val="0000FF"/>
                </a:solidFill>
                <a:latin typeface="Arial" pitchFamily="34" charset="0"/>
              </a:defRPr>
            </a:lvl8pPr>
            <a:lvl9pPr marL="2914650" indent="-171450" algn="ctr" eaLnBrk="0" fontAlgn="base" hangingPunct="0">
              <a:spcBef>
                <a:spcPct val="0"/>
              </a:spcBef>
              <a:spcAft>
                <a:spcPct val="0"/>
              </a:spcAft>
              <a:defRPr sz="1800" b="1">
                <a:solidFill>
                  <a:srgbClr val="0000FF"/>
                </a:solidFill>
                <a:latin typeface="Arial" pitchFamily="34" charset="0"/>
              </a:defRPr>
            </a:lvl9pPr>
          </a:lstStyle>
          <a:p>
            <a:pPr defTabSz="342900"/>
            <a:endParaRPr lang="en-US" sz="750" b="0" i="1" dirty="0">
              <a:solidFill>
                <a:srgbClr val="6699FF"/>
              </a:solidFill>
            </a:endParaRPr>
          </a:p>
        </p:txBody>
      </p:sp>
      <p:sp>
        <p:nvSpPr>
          <p:cNvPr id="7171" name="Rectangle 4"/>
          <p:cNvSpPr>
            <a:spLocks noChangeArrowheads="1"/>
          </p:cNvSpPr>
          <p:nvPr/>
        </p:nvSpPr>
        <p:spPr bwMode="auto">
          <a:xfrm>
            <a:off x="-546203" y="610789"/>
            <a:ext cx="5832872" cy="309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defTabSz="342900"/>
            <a:r>
              <a:rPr kumimoji="1" lang="en-AU" sz="2700" dirty="0">
                <a:solidFill>
                  <a:srgbClr val="FFFF00"/>
                </a:solidFill>
                <a:latin typeface="Calibri"/>
              </a:rPr>
              <a:t>			</a:t>
            </a:r>
            <a:r>
              <a:rPr kumimoji="1" lang="en-AU" sz="3300" b="1" dirty="0">
                <a:solidFill>
                  <a:srgbClr val="FFFF00"/>
                </a:solidFill>
                <a:latin typeface="Arial" panose="020B0604020202020204" pitchFamily="34" charset="0"/>
                <a:cs typeface="Arial" panose="020B0604020202020204" pitchFamily="34" charset="0"/>
              </a:rPr>
              <a:t>Competition</a:t>
            </a:r>
            <a:endParaRPr kumimoji="1" lang="en-AU" sz="3300" dirty="0">
              <a:solidFill>
                <a:srgbClr val="FFFF00"/>
              </a:solidFill>
              <a:latin typeface="Calibri"/>
            </a:endParaRPr>
          </a:p>
        </p:txBody>
      </p:sp>
      <p:sp>
        <p:nvSpPr>
          <p:cNvPr id="7172" name="Rectangle 5"/>
          <p:cNvSpPr>
            <a:spLocks noChangeArrowheads="1"/>
          </p:cNvSpPr>
          <p:nvPr/>
        </p:nvSpPr>
        <p:spPr bwMode="auto">
          <a:xfrm>
            <a:off x="79130" y="951677"/>
            <a:ext cx="8906607"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57175" indent="-257175" defTabSz="342900">
              <a:spcBef>
                <a:spcPct val="20000"/>
              </a:spcBef>
              <a:buClr>
                <a:srgbClr val="969696"/>
              </a:buClr>
              <a:buFont typeface="Wingdings" pitchFamily="2" charset="2"/>
              <a:buChar char="s"/>
            </a:pPr>
            <a:r>
              <a:rPr kumimoji="1" lang="en-AU" sz="2100" b="1" dirty="0">
                <a:solidFill>
                  <a:srgbClr val="00B0F0"/>
                </a:solidFill>
                <a:latin typeface="Tahoma" pitchFamily="34" charset="0"/>
              </a:rPr>
              <a:t>A marketing program is influenced by four types of competitive structures</a:t>
            </a:r>
            <a:br>
              <a:rPr kumimoji="1" lang="en-AU" sz="2100" b="1" dirty="0">
                <a:solidFill>
                  <a:srgbClr val="00B0F0"/>
                </a:solidFill>
                <a:latin typeface="Tahoma" pitchFamily="34" charset="0"/>
              </a:rPr>
            </a:br>
            <a:endParaRPr kumimoji="1" lang="en-AU" sz="2100" b="1" dirty="0">
              <a:solidFill>
                <a:srgbClr val="00B0F0"/>
              </a:solidFill>
              <a:latin typeface="Tahoma" pitchFamily="34" charset="0"/>
            </a:endParaRPr>
          </a:p>
          <a:p>
            <a:pPr marL="557213" lvl="1" indent="-214313" defTabSz="342900">
              <a:spcBef>
                <a:spcPct val="20000"/>
              </a:spcBef>
              <a:buClr>
                <a:srgbClr val="969696"/>
              </a:buClr>
              <a:buFont typeface="Symbol" pitchFamily="18" charset="2"/>
              <a:buChar char="·"/>
            </a:pPr>
            <a:r>
              <a:rPr kumimoji="1" lang="en-AU" sz="2000" b="1" dirty="0">
                <a:solidFill>
                  <a:srgbClr val="FFC000"/>
                </a:solidFill>
                <a:latin typeface="+mj-lt"/>
              </a:rPr>
              <a:t>Pure competition</a:t>
            </a:r>
            <a:r>
              <a:rPr kumimoji="1" lang="en-AU" sz="2000" b="1" dirty="0">
                <a:solidFill>
                  <a:schemeClr val="bg1"/>
                </a:solidFill>
                <a:latin typeface="+mj-lt"/>
              </a:rPr>
              <a:t>: </a:t>
            </a:r>
            <a:r>
              <a:rPr lang="en-US" altLang="en-US" sz="2000" b="1" dirty="0">
                <a:solidFill>
                  <a:schemeClr val="bg1"/>
                </a:solidFill>
                <a:latin typeface="+mj-lt"/>
                <a:ea typeface="Osaka"/>
                <a:cs typeface="Osaka"/>
              </a:rPr>
              <a:t>Large number of sellers, </a:t>
            </a:r>
            <a:r>
              <a:rPr lang="en-US" altLang="en-US" sz="2000" b="1" dirty="0" err="1">
                <a:solidFill>
                  <a:schemeClr val="bg1"/>
                </a:solidFill>
                <a:latin typeface="+mj-lt"/>
                <a:ea typeface="Osaka"/>
                <a:cs typeface="Osaka"/>
              </a:rPr>
              <a:t>standardised</a:t>
            </a:r>
            <a:r>
              <a:rPr lang="en-US" altLang="en-US" sz="2000" b="1" dirty="0">
                <a:solidFill>
                  <a:schemeClr val="bg1"/>
                </a:solidFill>
                <a:latin typeface="+mj-lt"/>
                <a:ea typeface="Osaka"/>
                <a:cs typeface="Osaka"/>
              </a:rPr>
              <a:t> product to well informed consumers e.g. Wheat farmers</a:t>
            </a:r>
            <a:br>
              <a:rPr lang="en-US" altLang="en-US" sz="2000" b="1" dirty="0">
                <a:solidFill>
                  <a:schemeClr val="bg1"/>
                </a:solidFill>
                <a:latin typeface="+mj-lt"/>
                <a:ea typeface="Osaka"/>
                <a:cs typeface="Osaka"/>
              </a:rPr>
            </a:br>
            <a:endParaRPr kumimoji="1" lang="en-AU" sz="2000" b="1" dirty="0">
              <a:solidFill>
                <a:schemeClr val="bg1"/>
              </a:solidFill>
              <a:latin typeface="+mj-lt"/>
            </a:endParaRPr>
          </a:p>
          <a:p>
            <a:pPr marL="557213" lvl="1" indent="-214313" defTabSz="342900">
              <a:spcBef>
                <a:spcPct val="20000"/>
              </a:spcBef>
              <a:buClr>
                <a:srgbClr val="969696"/>
              </a:buClr>
              <a:buFont typeface="Symbol" pitchFamily="18" charset="2"/>
              <a:buChar char="·"/>
            </a:pPr>
            <a:r>
              <a:rPr kumimoji="1" lang="en-AU" sz="2000" b="1" dirty="0">
                <a:solidFill>
                  <a:srgbClr val="FFC000"/>
                </a:solidFill>
                <a:latin typeface="+mj-lt"/>
              </a:rPr>
              <a:t>Monopolistic competition</a:t>
            </a:r>
            <a:r>
              <a:rPr kumimoji="1" lang="en-AU" sz="2000" b="1" dirty="0">
                <a:solidFill>
                  <a:schemeClr val="bg1"/>
                </a:solidFill>
                <a:latin typeface="+mj-lt"/>
              </a:rPr>
              <a:t>: </a:t>
            </a:r>
            <a:r>
              <a:rPr lang="en-US" altLang="en-US" sz="2000" b="1" dirty="0">
                <a:solidFill>
                  <a:schemeClr val="bg1"/>
                </a:solidFill>
                <a:latin typeface="+mj-lt"/>
                <a:ea typeface="Osaka"/>
                <a:cs typeface="Osaka"/>
              </a:rPr>
              <a:t>Large number of suppliers offer similar, but not identical products e.g. Fridges, TVs, cars</a:t>
            </a:r>
            <a:br>
              <a:rPr lang="en-US" altLang="en-US" sz="2000" b="1" dirty="0">
                <a:solidFill>
                  <a:schemeClr val="bg1"/>
                </a:solidFill>
                <a:latin typeface="+mj-lt"/>
                <a:ea typeface="Osaka"/>
                <a:cs typeface="Osaka"/>
              </a:rPr>
            </a:br>
            <a:endParaRPr kumimoji="1" lang="en-AU" sz="2000" b="1" dirty="0">
              <a:solidFill>
                <a:schemeClr val="bg1"/>
              </a:solidFill>
              <a:latin typeface="+mj-lt"/>
            </a:endParaRPr>
          </a:p>
          <a:p>
            <a:pPr marL="557213" lvl="1" indent="-214313" defTabSz="342900">
              <a:spcBef>
                <a:spcPct val="20000"/>
              </a:spcBef>
              <a:buClr>
                <a:srgbClr val="969696"/>
              </a:buClr>
              <a:buFont typeface="Symbol" pitchFamily="18" charset="2"/>
              <a:buChar char="·"/>
            </a:pPr>
            <a:r>
              <a:rPr kumimoji="1" lang="en-AU" sz="2000" b="1" dirty="0">
                <a:solidFill>
                  <a:srgbClr val="FFC000"/>
                </a:solidFill>
                <a:latin typeface="+mj-lt"/>
              </a:rPr>
              <a:t>Oligopoly</a:t>
            </a:r>
            <a:r>
              <a:rPr kumimoji="1" lang="en-AU" sz="2000" b="1" dirty="0">
                <a:solidFill>
                  <a:schemeClr val="bg1"/>
                </a:solidFill>
                <a:latin typeface="+mj-lt"/>
              </a:rPr>
              <a:t>: </a:t>
            </a:r>
            <a:r>
              <a:rPr lang="en-US" altLang="en-US" sz="2000" b="1" dirty="0">
                <a:solidFill>
                  <a:schemeClr val="bg1"/>
                </a:solidFill>
                <a:latin typeface="+mj-lt"/>
                <a:ea typeface="Osaka"/>
                <a:cs typeface="Osaka"/>
              </a:rPr>
              <a:t>Small number of firms dominate the market for goods or a service e.g. Vodacom, </a:t>
            </a:r>
            <a:r>
              <a:rPr lang="en-US" altLang="en-US" sz="2000" b="1" dirty="0" err="1">
                <a:solidFill>
                  <a:schemeClr val="bg1"/>
                </a:solidFill>
                <a:latin typeface="+mj-lt"/>
                <a:ea typeface="Osaka"/>
                <a:cs typeface="Osaka"/>
              </a:rPr>
              <a:t>MTN</a:t>
            </a:r>
            <a:r>
              <a:rPr lang="en-US" altLang="en-US" sz="2000" b="1" dirty="0">
                <a:solidFill>
                  <a:schemeClr val="bg1"/>
                </a:solidFill>
                <a:latin typeface="+mj-lt"/>
                <a:ea typeface="Osaka"/>
                <a:cs typeface="Osaka"/>
              </a:rPr>
              <a:t>, Cell C</a:t>
            </a:r>
            <a:br>
              <a:rPr lang="en-US" altLang="en-US" sz="2000" b="1" dirty="0">
                <a:solidFill>
                  <a:schemeClr val="bg1"/>
                </a:solidFill>
                <a:latin typeface="+mj-lt"/>
                <a:ea typeface="Osaka"/>
                <a:cs typeface="Osaka"/>
              </a:rPr>
            </a:br>
            <a:endParaRPr kumimoji="1" lang="en-AU" sz="2000" b="1" dirty="0">
              <a:solidFill>
                <a:schemeClr val="bg1"/>
              </a:solidFill>
              <a:latin typeface="+mj-lt"/>
            </a:endParaRPr>
          </a:p>
          <a:p>
            <a:pPr marL="557213" lvl="1" indent="-214313" defTabSz="342900">
              <a:spcBef>
                <a:spcPct val="20000"/>
              </a:spcBef>
              <a:buClr>
                <a:srgbClr val="969696"/>
              </a:buClr>
              <a:buFont typeface="Symbol" pitchFamily="18" charset="2"/>
              <a:buChar char="·"/>
            </a:pPr>
            <a:r>
              <a:rPr kumimoji="1" lang="en-AU" sz="2000" b="1" dirty="0">
                <a:solidFill>
                  <a:srgbClr val="FFC000"/>
                </a:solidFill>
                <a:latin typeface="+mj-lt"/>
              </a:rPr>
              <a:t>Monopoly:</a:t>
            </a:r>
            <a:r>
              <a:rPr kumimoji="1" lang="en-AU" sz="2000" b="1" dirty="0">
                <a:solidFill>
                  <a:schemeClr val="bg1"/>
                </a:solidFill>
                <a:latin typeface="+mj-lt"/>
              </a:rPr>
              <a:t> </a:t>
            </a:r>
            <a:r>
              <a:rPr lang="en-US" altLang="en-US" sz="2000" b="1" dirty="0">
                <a:solidFill>
                  <a:schemeClr val="bg1"/>
                </a:solidFill>
                <a:latin typeface="+mj-lt"/>
                <a:ea typeface="Osaka"/>
                <a:cs typeface="Osaka"/>
              </a:rPr>
              <a:t>one firm controls output and price of a </a:t>
            </a:r>
            <a:br>
              <a:rPr lang="en-US" altLang="en-US" sz="2000" b="1" dirty="0">
                <a:solidFill>
                  <a:schemeClr val="bg1"/>
                </a:solidFill>
                <a:latin typeface="+mj-lt"/>
                <a:ea typeface="Osaka"/>
                <a:cs typeface="Osaka"/>
              </a:rPr>
            </a:br>
            <a:r>
              <a:rPr lang="en-US" altLang="en-US" sz="2000" b="1" dirty="0">
                <a:solidFill>
                  <a:schemeClr val="bg1"/>
                </a:solidFill>
                <a:latin typeface="+mj-lt"/>
                <a:ea typeface="Osaka"/>
                <a:cs typeface="Osaka"/>
              </a:rPr>
              <a:t>product that has no close substitutes e.g. Eskom</a:t>
            </a:r>
          </a:p>
          <a:p>
            <a:pPr marL="342900" lvl="1" defTabSz="342900">
              <a:spcBef>
                <a:spcPct val="20000"/>
              </a:spcBef>
              <a:buClr>
                <a:srgbClr val="969696"/>
              </a:buClr>
            </a:pPr>
            <a:r>
              <a:rPr kumimoji="1" lang="en-AU" sz="2000" b="1" dirty="0">
                <a:solidFill>
                  <a:schemeClr val="bg1"/>
                </a:solidFill>
                <a:latin typeface="+mj-lt"/>
              </a:rPr>
              <a:t>.</a:t>
            </a:r>
          </a:p>
          <a:p>
            <a:pPr marL="257175" indent="-257175" defTabSz="342900">
              <a:spcBef>
                <a:spcPct val="20000"/>
              </a:spcBef>
              <a:buClr>
                <a:srgbClr val="969696"/>
              </a:buClr>
              <a:buFont typeface="Wingdings" pitchFamily="2" charset="2"/>
              <a:buChar char="s"/>
            </a:pPr>
            <a:endParaRPr kumimoji="1" lang="en-AU" sz="2100" dirty="0">
              <a:solidFill>
                <a:srgbClr val="1F497D"/>
              </a:solidFill>
              <a:latin typeface="Tahoma" pitchFamily="34" charset="0"/>
            </a:endParaRPr>
          </a:p>
          <a:p>
            <a:pPr marL="557213" lvl="1" indent="-214313" defTabSz="342900">
              <a:spcBef>
                <a:spcPct val="20000"/>
              </a:spcBef>
              <a:buClr>
                <a:srgbClr val="969696"/>
              </a:buClr>
              <a:buFont typeface="Symbol" pitchFamily="18" charset="2"/>
              <a:buChar char="·"/>
            </a:pPr>
            <a:endParaRPr kumimoji="1" lang="en-AU" sz="2400" dirty="0">
              <a:solidFill>
                <a:srgbClr val="1F497D"/>
              </a:solidFill>
              <a:latin typeface="Tahoma" pitchFamily="34" charset="0"/>
            </a:endParaRPr>
          </a:p>
        </p:txBody>
      </p:sp>
      <p:sp>
        <p:nvSpPr>
          <p:cNvPr id="7174" name="Text Box 7"/>
          <p:cNvSpPr txBox="1">
            <a:spLocks noChangeArrowheads="1"/>
          </p:cNvSpPr>
          <p:nvPr/>
        </p:nvSpPr>
        <p:spPr bwMode="auto">
          <a:xfrm>
            <a:off x="7325917" y="5481638"/>
            <a:ext cx="5180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sz="2400" b="1">
                <a:solidFill>
                  <a:srgbClr val="0000FF"/>
                </a:solidFill>
                <a:latin typeface="Arial" pitchFamily="34" charset="0"/>
              </a:defRPr>
            </a:lvl1pPr>
            <a:lvl2pPr marL="742950" indent="-285750">
              <a:defRPr sz="2400" b="1">
                <a:solidFill>
                  <a:srgbClr val="0000FF"/>
                </a:solidFill>
                <a:latin typeface="Arial" pitchFamily="34" charset="0"/>
              </a:defRPr>
            </a:lvl2pPr>
            <a:lvl3pPr marL="1143000" indent="-228600">
              <a:defRPr sz="2400" b="1">
                <a:solidFill>
                  <a:srgbClr val="0000FF"/>
                </a:solidFill>
                <a:latin typeface="Arial" pitchFamily="34" charset="0"/>
              </a:defRPr>
            </a:lvl3pPr>
            <a:lvl4pPr marL="1600200" indent="-228600">
              <a:defRPr sz="2400" b="1">
                <a:solidFill>
                  <a:srgbClr val="0000FF"/>
                </a:solidFill>
                <a:latin typeface="Arial" pitchFamily="34" charset="0"/>
              </a:defRPr>
            </a:lvl4pPr>
            <a:lvl5pPr marL="2057400" indent="-228600">
              <a:defRPr sz="2400" b="1">
                <a:solidFill>
                  <a:srgbClr val="0000FF"/>
                </a:solidFill>
                <a:latin typeface="Arial" pitchFamily="34" charset="0"/>
              </a:defRPr>
            </a:lvl5pPr>
            <a:lvl6pPr marL="2514600" indent="-228600" algn="ctr" eaLnBrk="0" fontAlgn="base" hangingPunct="0">
              <a:spcBef>
                <a:spcPct val="0"/>
              </a:spcBef>
              <a:spcAft>
                <a:spcPct val="0"/>
              </a:spcAft>
              <a:defRPr sz="2400" b="1">
                <a:solidFill>
                  <a:srgbClr val="0000FF"/>
                </a:solidFill>
                <a:latin typeface="Arial" pitchFamily="34" charset="0"/>
              </a:defRPr>
            </a:lvl6pPr>
            <a:lvl7pPr marL="2971800" indent="-228600" algn="ctr" eaLnBrk="0" fontAlgn="base" hangingPunct="0">
              <a:spcBef>
                <a:spcPct val="0"/>
              </a:spcBef>
              <a:spcAft>
                <a:spcPct val="0"/>
              </a:spcAft>
              <a:defRPr sz="2400" b="1">
                <a:solidFill>
                  <a:srgbClr val="0000FF"/>
                </a:solidFill>
                <a:latin typeface="Arial" pitchFamily="34" charset="0"/>
              </a:defRPr>
            </a:lvl7pPr>
            <a:lvl8pPr marL="3429000" indent="-228600" algn="ctr" eaLnBrk="0" fontAlgn="base" hangingPunct="0">
              <a:spcBef>
                <a:spcPct val="0"/>
              </a:spcBef>
              <a:spcAft>
                <a:spcPct val="0"/>
              </a:spcAft>
              <a:defRPr sz="2400" b="1">
                <a:solidFill>
                  <a:srgbClr val="0000FF"/>
                </a:solidFill>
                <a:latin typeface="Arial" pitchFamily="34" charset="0"/>
              </a:defRPr>
            </a:lvl8pPr>
            <a:lvl9pPr marL="3886200" indent="-228600" algn="ctr" eaLnBrk="0" fontAlgn="base" hangingPunct="0">
              <a:spcBef>
                <a:spcPct val="0"/>
              </a:spcBef>
              <a:spcAft>
                <a:spcPct val="0"/>
              </a:spcAft>
              <a:defRPr sz="2400" b="1">
                <a:solidFill>
                  <a:srgbClr val="0000FF"/>
                </a:solidFill>
                <a:latin typeface="Arial" pitchFamily="34" charset="0"/>
              </a:defRPr>
            </a:lvl9pPr>
          </a:lstStyle>
          <a:p>
            <a:pPr defTabSz="342900"/>
            <a:r>
              <a:rPr lang="en-US" sz="1800">
                <a:solidFill>
                  <a:prstClr val="white"/>
                </a:solidFill>
              </a:rPr>
              <a:t>2-4</a:t>
            </a:r>
            <a:endParaRPr lang="en-AU" sz="1800">
              <a:solidFill>
                <a:prstClr val="white"/>
              </a:solidFill>
            </a:endParaRPr>
          </a:p>
        </p:txBody>
      </p:sp>
      <p:pic>
        <p:nvPicPr>
          <p:cNvPr id="1034" name="Picture 10" descr="Ford Model T - Wikiped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99723" y="4405909"/>
            <a:ext cx="2126455" cy="1594841"/>
          </a:xfrm>
          <a:prstGeom prst="rect">
            <a:avLst/>
          </a:prstGeom>
          <a:noFill/>
          <a:ln w="41275">
            <a:solidFill>
              <a:srgbClr val="FFFF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89969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566509" y="355974"/>
            <a:ext cx="6538528" cy="990824"/>
          </a:xfrm>
        </p:spPr>
        <p:txBody>
          <a:bodyPr rtlCol="0">
            <a:noAutofit/>
          </a:bodyPr>
          <a:lstStyle/>
          <a:p>
            <a:pPr defTabSz="888605" eaLnBrk="1" fontAlgn="auto" hangingPunct="1">
              <a:spcAft>
                <a:spcPts val="0"/>
              </a:spcAft>
              <a:defRPr/>
            </a:pPr>
            <a:r>
              <a:rPr lang="en-US" altLang="en-US" sz="2800" dirty="0">
                <a:effectLst>
                  <a:outerShdw blurRad="38100" dist="38100" dir="2700000" algn="tl">
                    <a:srgbClr val="000000">
                      <a:alpha val="43137"/>
                    </a:srgbClr>
                  </a:outerShdw>
                </a:effectLst>
                <a:cs typeface="Arial" panose="020B0604020202020204" pitchFamily="34" charset="0"/>
              </a:rPr>
              <a:t>The competitive structure of </a:t>
            </a:r>
            <a:br>
              <a:rPr lang="en-US" altLang="en-US" sz="2800" dirty="0">
                <a:effectLst>
                  <a:outerShdw blurRad="38100" dist="38100" dir="2700000" algn="tl">
                    <a:srgbClr val="000000">
                      <a:alpha val="43137"/>
                    </a:srgbClr>
                  </a:outerShdw>
                </a:effectLst>
                <a:cs typeface="Arial" panose="020B0604020202020204" pitchFamily="34" charset="0"/>
              </a:rPr>
            </a:br>
            <a:r>
              <a:rPr lang="en-US" altLang="en-US" sz="2800" dirty="0">
                <a:effectLst>
                  <a:outerShdw blurRad="38100" dist="38100" dir="2700000" algn="tl">
                    <a:srgbClr val="000000">
                      <a:alpha val="43137"/>
                    </a:srgbClr>
                  </a:outerShdw>
                </a:effectLst>
                <a:cs typeface="Arial" panose="020B0604020202020204" pitchFamily="34" charset="0"/>
              </a:rPr>
              <a:t>an industry (Porter)</a:t>
            </a:r>
          </a:p>
        </p:txBody>
      </p:sp>
      <p:sp>
        <p:nvSpPr>
          <p:cNvPr id="12291" name="Rectangle 3"/>
          <p:cNvSpPr>
            <a:spLocks noChangeArrowheads="1"/>
          </p:cNvSpPr>
          <p:nvPr/>
        </p:nvSpPr>
        <p:spPr bwMode="auto">
          <a:xfrm>
            <a:off x="1632960" y="1533761"/>
            <a:ext cx="5813280" cy="720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752" tIns="44378" rIns="88752" bIns="44378"/>
          <a:lstStyle/>
          <a:p>
            <a:pPr defTabSz="394761" eaLnBrk="1" hangingPunct="1">
              <a:lnSpc>
                <a:spcPct val="93000"/>
              </a:lnSpc>
              <a:spcBef>
                <a:spcPct val="20000"/>
              </a:spcBef>
              <a:buClr>
                <a:srgbClr val="000000"/>
              </a:buClr>
              <a:buSzPct val="100000"/>
            </a:pPr>
            <a:r>
              <a:rPr lang="en-US" altLang="en-US" sz="3600" b="1">
                <a:solidFill>
                  <a:prstClr val="black"/>
                </a:solidFill>
                <a:ea typeface="Osaka"/>
                <a:cs typeface="Osaka"/>
              </a:rPr>
              <a:t>Five competitive forces:</a:t>
            </a:r>
          </a:p>
        </p:txBody>
      </p:sp>
      <p:sp>
        <p:nvSpPr>
          <p:cNvPr id="12292" name="Rectangle 4"/>
          <p:cNvSpPr>
            <a:spLocks noChangeArrowheads="1"/>
          </p:cNvSpPr>
          <p:nvPr/>
        </p:nvSpPr>
        <p:spPr bwMode="auto">
          <a:xfrm>
            <a:off x="1762560" y="2236555"/>
            <a:ext cx="7381440" cy="4365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752" tIns="44378" rIns="88752" bIns="44378"/>
          <a:lstStyle/>
          <a:p>
            <a:pPr marL="517940" indent="-517940" defTabSz="394761" eaLnBrk="1" hangingPunct="1">
              <a:lnSpc>
                <a:spcPct val="93000"/>
              </a:lnSpc>
              <a:spcBef>
                <a:spcPct val="20000"/>
              </a:spcBef>
              <a:buClr>
                <a:srgbClr val="000000"/>
              </a:buClr>
            </a:pPr>
            <a:r>
              <a:rPr lang="en-US" altLang="en-US" sz="3200" b="1">
                <a:solidFill>
                  <a:prstClr val="black"/>
                </a:solidFill>
                <a:ea typeface="Osaka"/>
                <a:cs typeface="Osaka"/>
              </a:rPr>
              <a:t>Threat of new entrants</a:t>
            </a:r>
          </a:p>
          <a:p>
            <a:pPr marL="517940" indent="-517940" defTabSz="394761" eaLnBrk="1" hangingPunct="1">
              <a:lnSpc>
                <a:spcPct val="93000"/>
              </a:lnSpc>
              <a:spcBef>
                <a:spcPct val="20000"/>
              </a:spcBef>
              <a:buClr>
                <a:srgbClr val="000000"/>
              </a:buClr>
            </a:pPr>
            <a:r>
              <a:rPr lang="en-US" altLang="en-US" sz="3200" b="1">
                <a:solidFill>
                  <a:prstClr val="black"/>
                </a:solidFill>
                <a:ea typeface="Osaka"/>
                <a:cs typeface="Osaka"/>
              </a:rPr>
              <a:t>Threat of substitute products</a:t>
            </a:r>
          </a:p>
          <a:p>
            <a:pPr marL="517940" indent="-517940" defTabSz="394761" eaLnBrk="1" hangingPunct="1">
              <a:lnSpc>
                <a:spcPct val="93000"/>
              </a:lnSpc>
              <a:spcBef>
                <a:spcPct val="20000"/>
              </a:spcBef>
              <a:buClr>
                <a:srgbClr val="000000"/>
              </a:buClr>
            </a:pPr>
            <a:r>
              <a:rPr lang="en-US" altLang="en-US" sz="3200" b="1">
                <a:solidFill>
                  <a:prstClr val="black"/>
                </a:solidFill>
                <a:ea typeface="Osaka"/>
                <a:cs typeface="Osaka"/>
              </a:rPr>
              <a:t>Bargaining power of buyers</a:t>
            </a:r>
          </a:p>
          <a:p>
            <a:pPr marL="517940" indent="-517940" defTabSz="394761" eaLnBrk="1" hangingPunct="1">
              <a:lnSpc>
                <a:spcPct val="93000"/>
              </a:lnSpc>
              <a:spcBef>
                <a:spcPct val="20000"/>
              </a:spcBef>
              <a:buClr>
                <a:srgbClr val="000000"/>
              </a:buClr>
            </a:pPr>
            <a:r>
              <a:rPr lang="en-US" altLang="en-US" sz="3200" b="1">
                <a:solidFill>
                  <a:prstClr val="black"/>
                </a:solidFill>
                <a:ea typeface="Osaka"/>
                <a:cs typeface="Osaka"/>
              </a:rPr>
              <a:t>Bargaining power of suppliers</a:t>
            </a:r>
          </a:p>
          <a:p>
            <a:pPr marL="517940" indent="-517940" defTabSz="394761" eaLnBrk="1" hangingPunct="1">
              <a:lnSpc>
                <a:spcPct val="93000"/>
              </a:lnSpc>
              <a:spcBef>
                <a:spcPct val="20000"/>
              </a:spcBef>
              <a:buClr>
                <a:srgbClr val="000000"/>
              </a:buClr>
            </a:pPr>
            <a:r>
              <a:rPr lang="en-US" altLang="en-US" sz="3200" b="1">
                <a:solidFill>
                  <a:prstClr val="black"/>
                </a:solidFill>
                <a:ea typeface="Osaka"/>
                <a:cs typeface="Osaka"/>
              </a:rPr>
              <a:t>Rivalry between existing competitors</a:t>
            </a:r>
          </a:p>
          <a:p>
            <a:pPr marL="517940" indent="-517940" defTabSz="394761" eaLnBrk="1" hangingPunct="1">
              <a:lnSpc>
                <a:spcPct val="93000"/>
              </a:lnSpc>
              <a:spcBef>
                <a:spcPct val="20000"/>
              </a:spcBef>
              <a:buClr>
                <a:srgbClr val="000000"/>
              </a:buClr>
            </a:pPr>
            <a:endParaRPr lang="en-US" altLang="en-US" sz="3200" b="1">
              <a:solidFill>
                <a:prstClr val="black"/>
              </a:solidFill>
              <a:ea typeface="Osaka"/>
              <a:cs typeface="Osaka"/>
            </a:endParaRPr>
          </a:p>
        </p:txBody>
      </p:sp>
      <p:grpSp>
        <p:nvGrpSpPr>
          <p:cNvPr id="12293" name="Group 2"/>
          <p:cNvGrpSpPr>
            <a:grpSpLocks/>
          </p:cNvGrpSpPr>
          <p:nvPr/>
        </p:nvGrpSpPr>
        <p:grpSpPr bwMode="auto">
          <a:xfrm>
            <a:off x="1291680" y="2236555"/>
            <a:ext cx="516960" cy="2793893"/>
            <a:chOff x="856209" y="2616057"/>
            <a:chExt cx="570932" cy="3079972"/>
          </a:xfrm>
        </p:grpSpPr>
        <p:sp>
          <p:nvSpPr>
            <p:cNvPr id="9235" name="Oval 8"/>
            <p:cNvSpPr>
              <a:spLocks noChangeArrowheads="1"/>
            </p:cNvSpPr>
            <p:nvPr/>
          </p:nvSpPr>
          <p:spPr bwMode="auto">
            <a:xfrm>
              <a:off x="860980" y="2616057"/>
              <a:ext cx="555030" cy="554077"/>
            </a:xfrm>
            <a:prstGeom prst="ellipse">
              <a:avLst/>
            </a:prstGeom>
            <a:ln>
              <a:headEnd/>
              <a:tailEnd/>
            </a:ln>
          </p:spPr>
          <p:style>
            <a:lnRef idx="1">
              <a:schemeClr val="accent5"/>
            </a:lnRef>
            <a:fillRef idx="3">
              <a:schemeClr val="accent5"/>
            </a:fillRef>
            <a:effectRef idx="2">
              <a:schemeClr val="accent5"/>
            </a:effectRef>
            <a:fontRef idx="minor">
              <a:schemeClr val="lt1"/>
            </a:fontRef>
          </p:style>
          <p:txBody>
            <a:bodyPr wrap="none" anchor="ctr"/>
            <a:lstStyle/>
            <a:p>
              <a:pPr defTabSz="394761" eaLnBrk="1">
                <a:lnSpc>
                  <a:spcPct val="93000"/>
                </a:lnSpc>
                <a:buClr>
                  <a:srgbClr val="000000"/>
                </a:buClr>
                <a:buSzPct val="100000"/>
                <a:defRPr/>
              </a:pPr>
              <a:r>
                <a:rPr lang="en-GB" altLang="en-US" sz="2500" dirty="0">
                  <a:solidFill>
                    <a:prstClr val="black"/>
                  </a:solidFill>
                </a:rPr>
                <a:t>1</a:t>
              </a:r>
              <a:endParaRPr lang="en-ZA" altLang="en-US" sz="2500" dirty="0">
                <a:solidFill>
                  <a:prstClr val="black"/>
                </a:solidFill>
              </a:endParaRPr>
            </a:p>
          </p:txBody>
        </p:sp>
        <p:sp>
          <p:nvSpPr>
            <p:cNvPr id="9233" name="Oval 14"/>
            <p:cNvSpPr>
              <a:spLocks noChangeArrowheads="1"/>
            </p:cNvSpPr>
            <p:nvPr/>
          </p:nvSpPr>
          <p:spPr bwMode="auto">
            <a:xfrm>
              <a:off x="856209" y="3289206"/>
              <a:ext cx="555029" cy="554077"/>
            </a:xfrm>
            <a:prstGeom prst="ellipse">
              <a:avLst/>
            </a:prstGeom>
            <a:ln>
              <a:headEnd/>
              <a:tailEnd/>
            </a:ln>
          </p:spPr>
          <p:style>
            <a:lnRef idx="1">
              <a:schemeClr val="accent5"/>
            </a:lnRef>
            <a:fillRef idx="3">
              <a:schemeClr val="accent5"/>
            </a:fillRef>
            <a:effectRef idx="2">
              <a:schemeClr val="accent5"/>
            </a:effectRef>
            <a:fontRef idx="minor">
              <a:schemeClr val="lt1"/>
            </a:fontRef>
          </p:style>
          <p:txBody>
            <a:bodyPr wrap="none" anchor="ctr"/>
            <a:lstStyle/>
            <a:p>
              <a:pPr defTabSz="394761" eaLnBrk="1">
                <a:lnSpc>
                  <a:spcPct val="93000"/>
                </a:lnSpc>
                <a:buClr>
                  <a:srgbClr val="000000"/>
                </a:buClr>
                <a:buSzPct val="100000"/>
                <a:defRPr/>
              </a:pPr>
              <a:r>
                <a:rPr lang="en-GB" altLang="en-US" sz="2500" dirty="0">
                  <a:solidFill>
                    <a:prstClr val="black"/>
                  </a:solidFill>
                </a:rPr>
                <a:t>2</a:t>
              </a:r>
              <a:endParaRPr lang="en-ZA" altLang="en-US" sz="2500" dirty="0">
                <a:solidFill>
                  <a:prstClr val="black"/>
                </a:solidFill>
              </a:endParaRPr>
            </a:p>
          </p:txBody>
        </p:sp>
        <p:sp>
          <p:nvSpPr>
            <p:cNvPr id="9231" name="Oval 15"/>
            <p:cNvSpPr>
              <a:spLocks noChangeArrowheads="1"/>
            </p:cNvSpPr>
            <p:nvPr/>
          </p:nvSpPr>
          <p:spPr bwMode="auto">
            <a:xfrm>
              <a:off x="859390" y="3909962"/>
              <a:ext cx="555029" cy="555665"/>
            </a:xfrm>
            <a:prstGeom prst="ellipse">
              <a:avLst/>
            </a:prstGeom>
            <a:ln>
              <a:headEnd/>
              <a:tailEnd/>
            </a:ln>
          </p:spPr>
          <p:style>
            <a:lnRef idx="1">
              <a:schemeClr val="accent5"/>
            </a:lnRef>
            <a:fillRef idx="3">
              <a:schemeClr val="accent5"/>
            </a:fillRef>
            <a:effectRef idx="2">
              <a:schemeClr val="accent5"/>
            </a:effectRef>
            <a:fontRef idx="minor">
              <a:schemeClr val="lt1"/>
            </a:fontRef>
          </p:style>
          <p:txBody>
            <a:bodyPr wrap="none" anchor="ctr"/>
            <a:lstStyle/>
            <a:p>
              <a:pPr defTabSz="394761" eaLnBrk="1">
                <a:lnSpc>
                  <a:spcPct val="93000"/>
                </a:lnSpc>
                <a:buClr>
                  <a:srgbClr val="000000"/>
                </a:buClr>
                <a:buSzPct val="100000"/>
                <a:defRPr/>
              </a:pPr>
              <a:r>
                <a:rPr lang="en-GB" altLang="en-US" sz="2500" dirty="0">
                  <a:solidFill>
                    <a:prstClr val="black"/>
                  </a:solidFill>
                </a:rPr>
                <a:t>3</a:t>
              </a:r>
              <a:endParaRPr lang="en-ZA" altLang="en-US" sz="2500" dirty="0">
                <a:solidFill>
                  <a:prstClr val="black"/>
                </a:solidFill>
              </a:endParaRPr>
            </a:p>
          </p:txBody>
        </p:sp>
        <p:sp>
          <p:nvSpPr>
            <p:cNvPr id="9229" name="Oval 16"/>
            <p:cNvSpPr>
              <a:spLocks noChangeArrowheads="1"/>
            </p:cNvSpPr>
            <p:nvPr/>
          </p:nvSpPr>
          <p:spPr bwMode="auto">
            <a:xfrm>
              <a:off x="860980" y="4529132"/>
              <a:ext cx="555030" cy="554078"/>
            </a:xfrm>
            <a:prstGeom prst="ellipse">
              <a:avLst/>
            </a:prstGeom>
            <a:ln>
              <a:headEnd/>
              <a:tailEnd/>
            </a:ln>
          </p:spPr>
          <p:style>
            <a:lnRef idx="1">
              <a:schemeClr val="accent5"/>
            </a:lnRef>
            <a:fillRef idx="3">
              <a:schemeClr val="accent5"/>
            </a:fillRef>
            <a:effectRef idx="2">
              <a:schemeClr val="accent5"/>
            </a:effectRef>
            <a:fontRef idx="minor">
              <a:schemeClr val="lt1"/>
            </a:fontRef>
          </p:style>
          <p:txBody>
            <a:bodyPr wrap="none" anchor="ctr"/>
            <a:lstStyle/>
            <a:p>
              <a:pPr defTabSz="394761" eaLnBrk="1">
                <a:lnSpc>
                  <a:spcPct val="93000"/>
                </a:lnSpc>
                <a:buClr>
                  <a:srgbClr val="000000"/>
                </a:buClr>
                <a:buSzPct val="100000"/>
                <a:defRPr/>
              </a:pPr>
              <a:r>
                <a:rPr lang="en-GB" altLang="en-US" sz="2500" dirty="0">
                  <a:solidFill>
                    <a:prstClr val="black"/>
                  </a:solidFill>
                </a:rPr>
                <a:t>4</a:t>
              </a:r>
              <a:endParaRPr lang="en-ZA" altLang="en-US" sz="2500" dirty="0">
                <a:solidFill>
                  <a:prstClr val="black"/>
                </a:solidFill>
              </a:endParaRPr>
            </a:p>
          </p:txBody>
        </p:sp>
        <p:sp>
          <p:nvSpPr>
            <p:cNvPr id="9227" name="Oval 17"/>
            <p:cNvSpPr>
              <a:spLocks noChangeArrowheads="1"/>
            </p:cNvSpPr>
            <p:nvPr/>
          </p:nvSpPr>
          <p:spPr bwMode="auto">
            <a:xfrm>
              <a:off x="872112" y="5141951"/>
              <a:ext cx="555029" cy="554078"/>
            </a:xfrm>
            <a:prstGeom prst="ellipse">
              <a:avLst/>
            </a:prstGeom>
            <a:ln>
              <a:headEnd/>
              <a:tailEnd/>
            </a:ln>
          </p:spPr>
          <p:style>
            <a:lnRef idx="1">
              <a:schemeClr val="accent5"/>
            </a:lnRef>
            <a:fillRef idx="3">
              <a:schemeClr val="accent5"/>
            </a:fillRef>
            <a:effectRef idx="2">
              <a:schemeClr val="accent5"/>
            </a:effectRef>
            <a:fontRef idx="minor">
              <a:schemeClr val="lt1"/>
            </a:fontRef>
          </p:style>
          <p:txBody>
            <a:bodyPr wrap="none" anchor="ctr"/>
            <a:lstStyle/>
            <a:p>
              <a:pPr defTabSz="394761" eaLnBrk="1">
                <a:lnSpc>
                  <a:spcPct val="93000"/>
                </a:lnSpc>
                <a:buClr>
                  <a:srgbClr val="000000"/>
                </a:buClr>
                <a:buSzPct val="100000"/>
                <a:defRPr/>
              </a:pPr>
              <a:r>
                <a:rPr lang="en-GB" altLang="en-US" sz="2500" dirty="0">
                  <a:solidFill>
                    <a:prstClr val="black"/>
                  </a:solidFill>
                </a:rPr>
                <a:t>5</a:t>
              </a:r>
              <a:endParaRPr lang="en-ZA" altLang="en-US" sz="2500" dirty="0">
                <a:solidFill>
                  <a:prstClr val="black"/>
                </a:solidFill>
              </a:endParaRPr>
            </a:p>
          </p:txBody>
        </p:sp>
      </p:grpSp>
    </p:spTree>
    <p:extLst>
      <p:ext uri="{BB962C8B-B14F-4D97-AF65-F5344CB8AC3E}">
        <p14:creationId xmlns:p14="http://schemas.microsoft.com/office/powerpoint/2010/main" val="20256550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1769761" y="1404148"/>
            <a:ext cx="7380000" cy="4365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830" tIns="44418" rIns="88830" bIns="44418"/>
          <a:lstStyle/>
          <a:p>
            <a:pPr marL="518370" indent="-518370" defTabSz="395089" eaLnBrk="1" hangingPunct="1">
              <a:lnSpc>
                <a:spcPct val="93000"/>
              </a:lnSpc>
              <a:spcBef>
                <a:spcPct val="20000"/>
              </a:spcBef>
              <a:buClr>
                <a:srgbClr val="000000"/>
              </a:buClr>
            </a:pPr>
            <a:r>
              <a:rPr lang="en-US" altLang="en-US" sz="3200" b="1">
                <a:solidFill>
                  <a:prstClr val="black"/>
                </a:solidFill>
                <a:ea typeface="Osaka"/>
                <a:cs typeface="Osaka"/>
              </a:rPr>
              <a:t>Threat of new entrants</a:t>
            </a:r>
          </a:p>
          <a:p>
            <a:pPr marL="518370" indent="-518370" defTabSz="395089" eaLnBrk="1" hangingPunct="1">
              <a:lnSpc>
                <a:spcPct val="93000"/>
              </a:lnSpc>
              <a:spcBef>
                <a:spcPct val="20000"/>
              </a:spcBef>
              <a:buClr>
                <a:srgbClr val="000000"/>
              </a:buClr>
            </a:pPr>
            <a:r>
              <a:rPr lang="en-US" altLang="en-US" sz="2900" b="1">
                <a:solidFill>
                  <a:prstClr val="black"/>
                </a:solidFill>
                <a:ea typeface="Osaka"/>
                <a:cs typeface="Osaka"/>
              </a:rPr>
              <a:t>Attractiveness depends on entry and exit barriers. Most attractive = low exit barriers, high entry barriers</a:t>
            </a:r>
          </a:p>
        </p:txBody>
      </p:sp>
      <p:sp>
        <p:nvSpPr>
          <p:cNvPr id="13315" name="Text Box 20"/>
          <p:cNvSpPr txBox="1">
            <a:spLocks noChangeArrowheads="1"/>
          </p:cNvSpPr>
          <p:nvPr/>
        </p:nvSpPr>
        <p:spPr bwMode="auto">
          <a:xfrm>
            <a:off x="4079630" y="3429266"/>
            <a:ext cx="4808049" cy="2073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8830" tIns="44418" rIns="88830" bIns="44418">
            <a:spAutoFit/>
          </a:bodyPr>
          <a:lstStyle>
            <a:lvl1pPr marL="352425" indent="-352425" defTabSz="447675">
              <a:defRPr sz="3500">
                <a:solidFill>
                  <a:schemeClr val="tx1"/>
                </a:solidFill>
                <a:latin typeface="Arial" pitchFamily="34" charset="0"/>
              </a:defRPr>
            </a:lvl1pPr>
            <a:lvl2pPr defTabSz="447675">
              <a:defRPr sz="3100">
                <a:solidFill>
                  <a:schemeClr val="tx1"/>
                </a:solidFill>
                <a:latin typeface="Arial" pitchFamily="34" charset="0"/>
              </a:defRPr>
            </a:lvl2pPr>
            <a:lvl3pPr defTabSz="447675">
              <a:defRPr sz="2600">
                <a:solidFill>
                  <a:schemeClr val="tx1"/>
                </a:solidFill>
                <a:latin typeface="Arial" pitchFamily="34" charset="0"/>
              </a:defRPr>
            </a:lvl3pPr>
            <a:lvl4pPr defTabSz="447675">
              <a:defRPr sz="2200">
                <a:solidFill>
                  <a:schemeClr val="tx1"/>
                </a:solidFill>
                <a:latin typeface="Arial" pitchFamily="34" charset="0"/>
              </a:defRPr>
            </a:lvl4pPr>
            <a:lvl5pPr defTabSz="447675">
              <a:defRPr sz="2200">
                <a:solidFill>
                  <a:schemeClr val="tx1"/>
                </a:solidFill>
                <a:latin typeface="Arial" pitchFamily="34" charset="0"/>
              </a:defRPr>
            </a:lvl5pPr>
            <a:lvl6pPr marL="2724150" indent="-250825" defTabSz="447675" eaLnBrk="0" fontAlgn="base" hangingPunct="0">
              <a:spcAft>
                <a:spcPct val="0"/>
              </a:spcAft>
              <a:buChar char="»"/>
              <a:defRPr sz="2200">
                <a:solidFill>
                  <a:schemeClr val="tx1"/>
                </a:solidFill>
                <a:latin typeface="Arial" pitchFamily="34" charset="0"/>
              </a:defRPr>
            </a:lvl6pPr>
            <a:lvl7pPr marL="3181350" indent="-250825" defTabSz="447675" eaLnBrk="0" fontAlgn="base" hangingPunct="0">
              <a:spcAft>
                <a:spcPct val="0"/>
              </a:spcAft>
              <a:buChar char="»"/>
              <a:defRPr sz="2200">
                <a:solidFill>
                  <a:schemeClr val="tx1"/>
                </a:solidFill>
                <a:latin typeface="Arial" pitchFamily="34" charset="0"/>
              </a:defRPr>
            </a:lvl7pPr>
            <a:lvl8pPr marL="3638550" indent="-250825" defTabSz="447675" eaLnBrk="0" fontAlgn="base" hangingPunct="0">
              <a:spcAft>
                <a:spcPct val="0"/>
              </a:spcAft>
              <a:buChar char="»"/>
              <a:defRPr sz="2200">
                <a:solidFill>
                  <a:schemeClr val="tx1"/>
                </a:solidFill>
                <a:latin typeface="Arial" pitchFamily="34" charset="0"/>
              </a:defRPr>
            </a:lvl8pPr>
            <a:lvl9pPr marL="4095750" indent="-250825" defTabSz="447675" eaLnBrk="0" fontAlgn="base" hangingPunct="0">
              <a:spcAft>
                <a:spcPct val="0"/>
              </a:spcAft>
              <a:buChar char="»"/>
              <a:defRPr sz="2200">
                <a:solidFill>
                  <a:schemeClr val="tx1"/>
                </a:solidFill>
                <a:latin typeface="Arial" pitchFamily="34" charset="0"/>
              </a:defRPr>
            </a:lvl9pPr>
          </a:lstStyle>
          <a:p>
            <a:pPr eaLnBrk="1">
              <a:lnSpc>
                <a:spcPct val="93000"/>
              </a:lnSpc>
              <a:spcBef>
                <a:spcPct val="50000"/>
              </a:spcBef>
              <a:buClr>
                <a:srgbClr val="000000"/>
              </a:buClr>
              <a:buFont typeface="Times New Roman" pitchFamily="18" charset="0"/>
              <a:buNone/>
            </a:pPr>
            <a:r>
              <a:rPr lang="en-US" altLang="en-US" sz="2000" b="1" dirty="0">
                <a:solidFill>
                  <a:srgbClr val="FF0066"/>
                </a:solidFill>
                <a:ea typeface="ヒラギノ角ゴ Pro W3"/>
                <a:cs typeface="ヒラギノ角ゴ Pro W3"/>
              </a:rPr>
              <a:t>Entry barriers:</a:t>
            </a:r>
          </a:p>
          <a:p>
            <a:pPr eaLnBrk="1">
              <a:lnSpc>
                <a:spcPct val="70000"/>
              </a:lnSpc>
              <a:spcBef>
                <a:spcPct val="50000"/>
              </a:spcBef>
              <a:buClr>
                <a:srgbClr val="000000"/>
              </a:buClr>
              <a:buFontTx/>
              <a:buChar char="•"/>
            </a:pPr>
            <a:r>
              <a:rPr lang="en-US" altLang="en-US" sz="2000" b="1" dirty="0">
                <a:solidFill>
                  <a:prstClr val="black"/>
                </a:solidFill>
                <a:ea typeface="ヒラギノ角ゴ Pro W3"/>
                <a:cs typeface="ヒラギノ角ゴ Pro W3"/>
              </a:rPr>
              <a:t>Factor cost advantages</a:t>
            </a:r>
          </a:p>
          <a:p>
            <a:pPr eaLnBrk="1">
              <a:lnSpc>
                <a:spcPct val="70000"/>
              </a:lnSpc>
              <a:spcBef>
                <a:spcPct val="50000"/>
              </a:spcBef>
              <a:buClr>
                <a:srgbClr val="000000"/>
              </a:buClr>
              <a:buFontTx/>
              <a:buChar char="•"/>
            </a:pPr>
            <a:r>
              <a:rPr lang="en-US" altLang="en-US" sz="2000" b="1" dirty="0">
                <a:solidFill>
                  <a:prstClr val="black"/>
                </a:solidFill>
                <a:ea typeface="ヒラギノ角ゴ Pro W3"/>
                <a:cs typeface="ヒラギノ角ゴ Pro W3"/>
              </a:rPr>
              <a:t>Economies of scale</a:t>
            </a:r>
          </a:p>
          <a:p>
            <a:pPr eaLnBrk="1">
              <a:lnSpc>
                <a:spcPct val="70000"/>
              </a:lnSpc>
              <a:spcBef>
                <a:spcPct val="50000"/>
              </a:spcBef>
              <a:buClr>
                <a:srgbClr val="000000"/>
              </a:buClr>
              <a:buFontTx/>
              <a:buChar char="•"/>
            </a:pPr>
            <a:r>
              <a:rPr lang="en-US" altLang="en-US" sz="2000" b="1" dirty="0">
                <a:solidFill>
                  <a:prstClr val="black"/>
                </a:solidFill>
                <a:ea typeface="ヒラギノ角ゴ Pro W3"/>
                <a:cs typeface="ヒラギノ角ゴ Pro W3"/>
              </a:rPr>
              <a:t>Effective differentiation and high switching costs</a:t>
            </a:r>
          </a:p>
          <a:p>
            <a:pPr eaLnBrk="1">
              <a:lnSpc>
                <a:spcPct val="70000"/>
              </a:lnSpc>
              <a:spcBef>
                <a:spcPct val="50000"/>
              </a:spcBef>
              <a:buClr>
                <a:srgbClr val="000000"/>
              </a:buClr>
              <a:buFontTx/>
              <a:buChar char="•"/>
            </a:pPr>
            <a:r>
              <a:rPr lang="en-US" altLang="en-US" sz="2000" b="1" dirty="0">
                <a:solidFill>
                  <a:prstClr val="black"/>
                </a:solidFill>
                <a:ea typeface="ヒラギノ角ゴ Pro W3"/>
                <a:cs typeface="ヒラギノ角ゴ Pro W3"/>
              </a:rPr>
              <a:t>Channel crowding</a:t>
            </a:r>
          </a:p>
        </p:txBody>
      </p:sp>
      <p:sp>
        <p:nvSpPr>
          <p:cNvPr id="13316" name="Title 1"/>
          <p:cNvSpPr>
            <a:spLocks noGrp="1"/>
          </p:cNvSpPr>
          <p:nvPr>
            <p:ph type="title"/>
          </p:nvPr>
        </p:nvSpPr>
        <p:spPr/>
        <p:txBody>
          <a:bodyPr>
            <a:normAutofit/>
          </a:bodyPr>
          <a:lstStyle/>
          <a:p>
            <a:pPr eaLnBrk="1" hangingPunct="1">
              <a:defRPr/>
            </a:pPr>
            <a:r>
              <a:rPr lang="en-US" altLang="en-US" sz="3200" dirty="0">
                <a:effectLst>
                  <a:outerShdw blurRad="38100" dist="38100" dir="2700000" algn="tl">
                    <a:srgbClr val="000000">
                      <a:alpha val="43137"/>
                    </a:srgbClr>
                  </a:outerShdw>
                </a:effectLst>
                <a:cs typeface="Arial" pitchFamily="34" charset="0"/>
              </a:rPr>
              <a:t>The 5 competitive forces</a:t>
            </a:r>
            <a:endParaRPr lang="en-ZA" altLang="en-US" sz="3200" dirty="0">
              <a:effectLst>
                <a:outerShdw blurRad="38100" dist="38100" dir="2700000" algn="tl">
                  <a:srgbClr val="000000">
                    <a:alpha val="43137"/>
                  </a:srgbClr>
                </a:outerShdw>
              </a:effectLst>
              <a:cs typeface="Arial" pitchFamily="34" charset="0"/>
            </a:endParaRPr>
          </a:p>
        </p:txBody>
      </p:sp>
      <p:sp>
        <p:nvSpPr>
          <p:cNvPr id="8" name="Oval 8"/>
          <p:cNvSpPr>
            <a:spLocks noChangeArrowheads="1"/>
          </p:cNvSpPr>
          <p:nvPr/>
        </p:nvSpPr>
        <p:spPr bwMode="auto">
          <a:xfrm>
            <a:off x="1296000" y="1404148"/>
            <a:ext cx="501120" cy="502612"/>
          </a:xfrm>
          <a:prstGeom prst="ellipse">
            <a:avLst/>
          </a:prstGeom>
          <a:ln>
            <a:headEnd/>
            <a:tailEnd/>
          </a:ln>
        </p:spPr>
        <p:style>
          <a:lnRef idx="1">
            <a:schemeClr val="accent5"/>
          </a:lnRef>
          <a:fillRef idx="3">
            <a:schemeClr val="accent5"/>
          </a:fillRef>
          <a:effectRef idx="2">
            <a:schemeClr val="accent5"/>
          </a:effectRef>
          <a:fontRef idx="minor">
            <a:schemeClr val="lt1"/>
          </a:fontRef>
        </p:style>
        <p:txBody>
          <a:bodyPr wrap="none" lIns="80659" tIns="40341" rIns="80659" bIns="40341" anchor="ctr"/>
          <a:lstStyle/>
          <a:p>
            <a:pPr defTabSz="395089" eaLnBrk="1">
              <a:lnSpc>
                <a:spcPct val="93000"/>
              </a:lnSpc>
              <a:buClr>
                <a:srgbClr val="000000"/>
              </a:buClr>
              <a:buSzPct val="100000"/>
              <a:defRPr/>
            </a:pPr>
            <a:r>
              <a:rPr lang="en-GB" altLang="en-US" sz="2500" dirty="0">
                <a:solidFill>
                  <a:prstClr val="black"/>
                </a:solidFill>
              </a:rPr>
              <a:t>1</a:t>
            </a:r>
            <a:endParaRPr lang="en-ZA" altLang="en-US" sz="2500" dirty="0">
              <a:solidFill>
                <a:prstClr val="black"/>
              </a:solidFill>
            </a:endParaRPr>
          </a:p>
        </p:txBody>
      </p:sp>
      <p:sp>
        <p:nvSpPr>
          <p:cNvPr id="2" name="Rectangle 1"/>
          <p:cNvSpPr/>
          <p:nvPr/>
        </p:nvSpPr>
        <p:spPr>
          <a:xfrm>
            <a:off x="2240683" y="5483482"/>
            <a:ext cx="6438156" cy="1289071"/>
          </a:xfrm>
          <a:prstGeom prst="rect">
            <a:avLst/>
          </a:prstGeom>
        </p:spPr>
        <p:txBody>
          <a:bodyPr wrap="square">
            <a:spAutoFit/>
          </a:bodyPr>
          <a:lstStyle/>
          <a:p>
            <a:pPr marL="519390" indent="-519390" defTabSz="395868">
              <a:lnSpc>
                <a:spcPct val="93000"/>
              </a:lnSpc>
              <a:spcBef>
                <a:spcPct val="20000"/>
              </a:spcBef>
              <a:buClr>
                <a:srgbClr val="000000"/>
              </a:buClr>
            </a:pPr>
            <a:r>
              <a:rPr lang="en-US" altLang="en-US" b="1" dirty="0">
                <a:solidFill>
                  <a:srgbClr val="FF0066"/>
                </a:solidFill>
                <a:ea typeface="ヒラギノ角ゴ Pro W3"/>
                <a:cs typeface="ヒラギノ角ゴ Pro W3"/>
              </a:rPr>
              <a:t>Defense: </a:t>
            </a:r>
          </a:p>
          <a:p>
            <a:pPr marL="519390" indent="-519390" defTabSz="395868">
              <a:lnSpc>
                <a:spcPct val="93000"/>
              </a:lnSpc>
              <a:spcBef>
                <a:spcPct val="20000"/>
              </a:spcBef>
              <a:buClr>
                <a:srgbClr val="000000"/>
              </a:buClr>
              <a:buFont typeface="+mj-lt"/>
              <a:buAutoNum type="arabicPeriod"/>
            </a:pPr>
            <a:r>
              <a:rPr lang="en-US" altLang="en-US" b="1" dirty="0">
                <a:solidFill>
                  <a:srgbClr val="0070C0"/>
                </a:solidFill>
                <a:ea typeface="ヒラギノ角ゴ Pro W3"/>
                <a:cs typeface="ヒラギノ角ゴ Pro W3"/>
              </a:rPr>
              <a:t>Lock in suppliers / raw material</a:t>
            </a:r>
          </a:p>
          <a:p>
            <a:pPr marL="519390" indent="-519390" defTabSz="395868">
              <a:lnSpc>
                <a:spcPct val="93000"/>
              </a:lnSpc>
              <a:spcBef>
                <a:spcPct val="20000"/>
              </a:spcBef>
              <a:buClr>
                <a:srgbClr val="000000"/>
              </a:buClr>
              <a:buFont typeface="+mj-lt"/>
              <a:buAutoNum type="arabicPeriod"/>
            </a:pPr>
            <a:r>
              <a:rPr lang="en-US" altLang="en-US" b="1" dirty="0">
                <a:solidFill>
                  <a:srgbClr val="0070C0"/>
                </a:solidFill>
                <a:ea typeface="ヒラギノ角ゴ Pro W3"/>
                <a:cs typeface="ヒラギノ角ゴ Pro W3"/>
              </a:rPr>
              <a:t>Brand loyalty</a:t>
            </a:r>
          </a:p>
          <a:p>
            <a:pPr marL="519390" indent="-519390" defTabSz="395868">
              <a:lnSpc>
                <a:spcPct val="93000"/>
              </a:lnSpc>
              <a:spcBef>
                <a:spcPct val="20000"/>
              </a:spcBef>
              <a:buClr>
                <a:srgbClr val="000000"/>
              </a:buClr>
            </a:pPr>
            <a:endParaRPr lang="en-US" altLang="en-US" b="1" dirty="0">
              <a:solidFill>
                <a:prstClr val="black"/>
              </a:solidFill>
              <a:ea typeface="ヒラギノ角ゴ Pro W3"/>
              <a:cs typeface="ヒラギノ角ゴ Pro W3"/>
            </a:endParaRPr>
          </a:p>
        </p:txBody>
      </p:sp>
    </p:spTree>
    <p:extLst>
      <p:ext uri="{BB962C8B-B14F-4D97-AF65-F5344CB8AC3E}">
        <p14:creationId xmlns:p14="http://schemas.microsoft.com/office/powerpoint/2010/main" val="27491395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ChangeArrowheads="1"/>
          </p:cNvSpPr>
          <p:nvPr/>
        </p:nvSpPr>
        <p:spPr bwMode="auto">
          <a:xfrm>
            <a:off x="1764000" y="1530698"/>
            <a:ext cx="7380000" cy="4365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918" tIns="44462" rIns="88918" bIns="44462"/>
          <a:lstStyle/>
          <a:p>
            <a:pPr marL="518853" indent="-518853" defTabSz="395458" eaLnBrk="1" hangingPunct="1">
              <a:lnSpc>
                <a:spcPct val="93000"/>
              </a:lnSpc>
              <a:spcBef>
                <a:spcPct val="20000"/>
              </a:spcBef>
              <a:buClr>
                <a:srgbClr val="000000"/>
              </a:buClr>
            </a:pPr>
            <a:r>
              <a:rPr lang="en-US" altLang="en-US" sz="2400" b="1" dirty="0">
                <a:solidFill>
                  <a:prstClr val="black"/>
                </a:solidFill>
                <a:ea typeface="Osaka"/>
                <a:cs typeface="Osaka"/>
              </a:rPr>
              <a:t>Threat of substitute products</a:t>
            </a:r>
          </a:p>
          <a:p>
            <a:pPr marL="518853" indent="-518853" defTabSz="395458" eaLnBrk="1" hangingPunct="1">
              <a:lnSpc>
                <a:spcPct val="93000"/>
              </a:lnSpc>
              <a:spcBef>
                <a:spcPct val="20000"/>
              </a:spcBef>
              <a:buClr>
                <a:srgbClr val="000000"/>
              </a:buClr>
            </a:pPr>
            <a:r>
              <a:rPr lang="en-US" altLang="en-US" sz="2400" b="1" dirty="0">
                <a:solidFill>
                  <a:prstClr val="black"/>
                </a:solidFill>
                <a:ea typeface="Osaka"/>
                <a:cs typeface="Osaka"/>
              </a:rPr>
              <a:t>Are there actual/potential substitutes? Substitutes limit prices and therefore, profits.</a:t>
            </a:r>
          </a:p>
        </p:txBody>
      </p:sp>
      <p:sp>
        <p:nvSpPr>
          <p:cNvPr id="14339" name="Text Box 20"/>
          <p:cNvSpPr txBox="1">
            <a:spLocks noChangeArrowheads="1"/>
          </p:cNvSpPr>
          <p:nvPr/>
        </p:nvSpPr>
        <p:spPr bwMode="auto">
          <a:xfrm>
            <a:off x="4422530" y="2923386"/>
            <a:ext cx="4611129" cy="1991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8918" tIns="44462" rIns="88918" bIns="44462">
            <a:spAutoFit/>
          </a:bodyPr>
          <a:lstStyle>
            <a:lvl1pPr marL="352425" indent="-352425" defTabSz="447675">
              <a:defRPr sz="3500">
                <a:solidFill>
                  <a:schemeClr val="tx1"/>
                </a:solidFill>
                <a:latin typeface="Arial" pitchFamily="34" charset="0"/>
              </a:defRPr>
            </a:lvl1pPr>
            <a:lvl2pPr defTabSz="447675">
              <a:defRPr sz="3100">
                <a:solidFill>
                  <a:schemeClr val="tx1"/>
                </a:solidFill>
                <a:latin typeface="Arial" pitchFamily="34" charset="0"/>
              </a:defRPr>
            </a:lvl2pPr>
            <a:lvl3pPr defTabSz="447675">
              <a:defRPr sz="2600">
                <a:solidFill>
                  <a:schemeClr val="tx1"/>
                </a:solidFill>
                <a:latin typeface="Arial" pitchFamily="34" charset="0"/>
              </a:defRPr>
            </a:lvl3pPr>
            <a:lvl4pPr defTabSz="447675">
              <a:defRPr sz="2200">
                <a:solidFill>
                  <a:schemeClr val="tx1"/>
                </a:solidFill>
                <a:latin typeface="Arial" pitchFamily="34" charset="0"/>
              </a:defRPr>
            </a:lvl4pPr>
            <a:lvl5pPr defTabSz="447675">
              <a:defRPr sz="2200">
                <a:solidFill>
                  <a:schemeClr val="tx1"/>
                </a:solidFill>
                <a:latin typeface="Arial" pitchFamily="34" charset="0"/>
              </a:defRPr>
            </a:lvl5pPr>
            <a:lvl6pPr marL="2724150" indent="-250825" defTabSz="447675" eaLnBrk="0" fontAlgn="base" hangingPunct="0">
              <a:spcAft>
                <a:spcPct val="0"/>
              </a:spcAft>
              <a:buChar char="»"/>
              <a:defRPr sz="2200">
                <a:solidFill>
                  <a:schemeClr val="tx1"/>
                </a:solidFill>
                <a:latin typeface="Arial" pitchFamily="34" charset="0"/>
              </a:defRPr>
            </a:lvl6pPr>
            <a:lvl7pPr marL="3181350" indent="-250825" defTabSz="447675" eaLnBrk="0" fontAlgn="base" hangingPunct="0">
              <a:spcAft>
                <a:spcPct val="0"/>
              </a:spcAft>
              <a:buChar char="»"/>
              <a:defRPr sz="2200">
                <a:solidFill>
                  <a:schemeClr val="tx1"/>
                </a:solidFill>
                <a:latin typeface="Arial" pitchFamily="34" charset="0"/>
              </a:defRPr>
            </a:lvl7pPr>
            <a:lvl8pPr marL="3638550" indent="-250825" defTabSz="447675" eaLnBrk="0" fontAlgn="base" hangingPunct="0">
              <a:spcAft>
                <a:spcPct val="0"/>
              </a:spcAft>
              <a:buChar char="»"/>
              <a:defRPr sz="2200">
                <a:solidFill>
                  <a:schemeClr val="tx1"/>
                </a:solidFill>
                <a:latin typeface="Arial" pitchFamily="34" charset="0"/>
              </a:defRPr>
            </a:lvl8pPr>
            <a:lvl9pPr marL="4095750" indent="-250825" defTabSz="447675" eaLnBrk="0" fontAlgn="base" hangingPunct="0">
              <a:spcAft>
                <a:spcPct val="0"/>
              </a:spcAft>
              <a:buChar char="»"/>
              <a:defRPr sz="2200">
                <a:solidFill>
                  <a:schemeClr val="tx1"/>
                </a:solidFill>
                <a:latin typeface="Arial" pitchFamily="34" charset="0"/>
              </a:defRPr>
            </a:lvl9pPr>
          </a:lstStyle>
          <a:p>
            <a:pPr eaLnBrk="1">
              <a:lnSpc>
                <a:spcPct val="93000"/>
              </a:lnSpc>
              <a:spcBef>
                <a:spcPct val="50000"/>
              </a:spcBef>
              <a:buClr>
                <a:srgbClr val="000000"/>
              </a:buClr>
              <a:buFont typeface="Times New Roman" pitchFamily="18" charset="0"/>
              <a:buNone/>
            </a:pPr>
            <a:r>
              <a:rPr lang="en-US" altLang="en-US" sz="2000" b="1" dirty="0">
                <a:solidFill>
                  <a:prstClr val="black"/>
                </a:solidFill>
                <a:ea typeface="ヒラギノ角ゴ Pro W3"/>
                <a:cs typeface="ヒラギノ角ゴ Pro W3"/>
              </a:rPr>
              <a:t>Substitutes impact significantly if they possess </a:t>
            </a:r>
            <a:r>
              <a:rPr lang="en-US" altLang="en-US" sz="2000" b="1" dirty="0">
                <a:solidFill>
                  <a:srgbClr val="FF0066"/>
                </a:solidFill>
                <a:ea typeface="ヒラギノ角ゴ Pro W3"/>
                <a:cs typeface="ヒラギノ角ゴ Pro W3"/>
              </a:rPr>
              <a:t>additional benefits:</a:t>
            </a:r>
          </a:p>
          <a:p>
            <a:pPr eaLnBrk="1">
              <a:lnSpc>
                <a:spcPct val="70000"/>
              </a:lnSpc>
              <a:spcBef>
                <a:spcPct val="50000"/>
              </a:spcBef>
              <a:buClr>
                <a:srgbClr val="000000"/>
              </a:buClr>
              <a:buFontTx/>
              <a:buChar char="•"/>
            </a:pPr>
            <a:r>
              <a:rPr lang="en-US" altLang="en-US" sz="1800" b="1" dirty="0">
                <a:solidFill>
                  <a:prstClr val="black"/>
                </a:solidFill>
                <a:ea typeface="ヒラギノ角ゴ Pro W3"/>
                <a:cs typeface="ヒラギノ角ゴ Pro W3"/>
              </a:rPr>
              <a:t>Performance benefits</a:t>
            </a:r>
          </a:p>
          <a:p>
            <a:pPr eaLnBrk="1">
              <a:lnSpc>
                <a:spcPct val="70000"/>
              </a:lnSpc>
              <a:spcBef>
                <a:spcPct val="50000"/>
              </a:spcBef>
              <a:buClr>
                <a:srgbClr val="000000"/>
              </a:buClr>
              <a:buFontTx/>
              <a:buChar char="•"/>
            </a:pPr>
            <a:r>
              <a:rPr lang="en-US" altLang="en-US" sz="1800" b="1" dirty="0">
                <a:solidFill>
                  <a:prstClr val="black"/>
                </a:solidFill>
                <a:ea typeface="ヒラギノ角ゴ Pro W3"/>
                <a:cs typeface="ヒラギノ角ゴ Pro W3"/>
              </a:rPr>
              <a:t>Security benefits</a:t>
            </a:r>
          </a:p>
          <a:p>
            <a:pPr eaLnBrk="1">
              <a:lnSpc>
                <a:spcPct val="70000"/>
              </a:lnSpc>
              <a:spcBef>
                <a:spcPct val="50000"/>
              </a:spcBef>
              <a:buClr>
                <a:srgbClr val="000000"/>
              </a:buClr>
              <a:buFontTx/>
              <a:buChar char="•"/>
            </a:pPr>
            <a:r>
              <a:rPr lang="en-US" altLang="en-US" sz="1800" b="1" dirty="0">
                <a:solidFill>
                  <a:prstClr val="black"/>
                </a:solidFill>
                <a:ea typeface="ヒラギノ角ゴ Pro W3"/>
                <a:cs typeface="ヒラギノ角ゴ Pro W3"/>
              </a:rPr>
              <a:t>Availability benefits</a:t>
            </a:r>
          </a:p>
          <a:p>
            <a:pPr eaLnBrk="1">
              <a:lnSpc>
                <a:spcPct val="70000"/>
              </a:lnSpc>
              <a:spcBef>
                <a:spcPct val="50000"/>
              </a:spcBef>
              <a:buClr>
                <a:srgbClr val="000000"/>
              </a:buClr>
              <a:buFontTx/>
              <a:buChar char="•"/>
            </a:pPr>
            <a:r>
              <a:rPr lang="en-US" altLang="en-US" sz="1800" b="1" dirty="0">
                <a:solidFill>
                  <a:prstClr val="black"/>
                </a:solidFill>
                <a:ea typeface="ヒラギノ角ゴ Pro W3"/>
                <a:cs typeface="ヒラギノ角ゴ Pro W3"/>
              </a:rPr>
              <a:t>Flexibility benefits</a:t>
            </a:r>
          </a:p>
        </p:txBody>
      </p:sp>
      <p:sp>
        <p:nvSpPr>
          <p:cNvPr id="14340" name="Title 1"/>
          <p:cNvSpPr>
            <a:spLocks noGrp="1"/>
          </p:cNvSpPr>
          <p:nvPr>
            <p:ph type="title"/>
          </p:nvPr>
        </p:nvSpPr>
        <p:spPr/>
        <p:txBody>
          <a:bodyPr>
            <a:normAutofit/>
          </a:bodyPr>
          <a:lstStyle/>
          <a:p>
            <a:pPr eaLnBrk="1" hangingPunct="1">
              <a:defRPr/>
            </a:pPr>
            <a:r>
              <a:rPr lang="en-US" altLang="en-US" sz="3200" dirty="0">
                <a:effectLst>
                  <a:outerShdw blurRad="38100" dist="38100" dir="2700000" algn="tl">
                    <a:srgbClr val="000000">
                      <a:alpha val="43137"/>
                    </a:srgbClr>
                  </a:outerShdw>
                </a:effectLst>
                <a:cs typeface="Arial" pitchFamily="34" charset="0"/>
              </a:rPr>
              <a:t>The 5 competitive forces</a:t>
            </a:r>
            <a:endParaRPr lang="en-ZA" altLang="en-US" sz="3200" dirty="0">
              <a:effectLst>
                <a:outerShdw blurRad="38100" dist="38100" dir="2700000" algn="tl">
                  <a:srgbClr val="000000">
                    <a:alpha val="43137"/>
                  </a:srgbClr>
                </a:outerShdw>
              </a:effectLst>
              <a:cs typeface="Arial" pitchFamily="34" charset="0"/>
            </a:endParaRPr>
          </a:p>
        </p:txBody>
      </p:sp>
      <p:sp>
        <p:nvSpPr>
          <p:cNvPr id="8" name="Oval 14"/>
          <p:cNvSpPr>
            <a:spLocks noChangeArrowheads="1"/>
          </p:cNvSpPr>
          <p:nvPr/>
        </p:nvSpPr>
        <p:spPr bwMode="auto">
          <a:xfrm>
            <a:off x="1332001" y="1284620"/>
            <a:ext cx="502560" cy="502613"/>
          </a:xfrm>
          <a:prstGeom prst="ellipse">
            <a:avLst/>
          </a:prstGeom>
          <a:ln>
            <a:headEnd/>
            <a:tailEnd/>
          </a:ln>
        </p:spPr>
        <p:style>
          <a:lnRef idx="1">
            <a:schemeClr val="accent5"/>
          </a:lnRef>
          <a:fillRef idx="3">
            <a:schemeClr val="accent5"/>
          </a:fillRef>
          <a:effectRef idx="2">
            <a:schemeClr val="accent5"/>
          </a:effectRef>
          <a:fontRef idx="minor">
            <a:schemeClr val="lt1"/>
          </a:fontRef>
        </p:style>
        <p:txBody>
          <a:bodyPr wrap="none" lIns="80736" tIns="40377" rIns="80736" bIns="40377" anchor="ctr"/>
          <a:lstStyle/>
          <a:p>
            <a:pPr defTabSz="395458" eaLnBrk="1">
              <a:lnSpc>
                <a:spcPct val="93000"/>
              </a:lnSpc>
              <a:buClr>
                <a:srgbClr val="000000"/>
              </a:buClr>
              <a:buSzPct val="100000"/>
              <a:defRPr/>
            </a:pPr>
            <a:r>
              <a:rPr lang="en-GB" altLang="en-US" sz="2500" dirty="0">
                <a:solidFill>
                  <a:prstClr val="black"/>
                </a:solidFill>
              </a:rPr>
              <a:t>2</a:t>
            </a:r>
            <a:endParaRPr lang="en-ZA" altLang="en-US" sz="2500" dirty="0">
              <a:solidFill>
                <a:prstClr val="black"/>
              </a:solidFill>
            </a:endParaRPr>
          </a:p>
        </p:txBody>
      </p:sp>
      <p:sp>
        <p:nvSpPr>
          <p:cNvPr id="6" name="Rectangle 5"/>
          <p:cNvSpPr/>
          <p:nvPr/>
        </p:nvSpPr>
        <p:spPr>
          <a:xfrm>
            <a:off x="2328606" y="4815269"/>
            <a:ext cx="6438156" cy="1915140"/>
          </a:xfrm>
          <a:prstGeom prst="rect">
            <a:avLst/>
          </a:prstGeom>
        </p:spPr>
        <p:txBody>
          <a:bodyPr wrap="square">
            <a:spAutoFit/>
          </a:bodyPr>
          <a:lstStyle/>
          <a:p>
            <a:pPr marL="519390" indent="-519390" defTabSz="395868">
              <a:lnSpc>
                <a:spcPct val="93000"/>
              </a:lnSpc>
              <a:spcBef>
                <a:spcPct val="20000"/>
              </a:spcBef>
              <a:buClr>
                <a:srgbClr val="000000"/>
              </a:buClr>
            </a:pPr>
            <a:r>
              <a:rPr lang="en-US" altLang="en-US" b="1" dirty="0">
                <a:solidFill>
                  <a:srgbClr val="FF0066"/>
                </a:solidFill>
                <a:ea typeface="ヒラギノ角ゴ Pro W3"/>
                <a:cs typeface="ヒラギノ角ゴ Pro W3"/>
              </a:rPr>
              <a:t>Defense: </a:t>
            </a:r>
          </a:p>
          <a:p>
            <a:pPr marL="519390" indent="-519390" defTabSz="395868">
              <a:lnSpc>
                <a:spcPct val="93000"/>
              </a:lnSpc>
              <a:spcBef>
                <a:spcPct val="20000"/>
              </a:spcBef>
              <a:buClr>
                <a:srgbClr val="000000"/>
              </a:buClr>
              <a:buFont typeface="+mj-lt"/>
              <a:buAutoNum type="arabicPeriod"/>
            </a:pPr>
            <a:r>
              <a:rPr lang="en-US" altLang="en-US" b="1" dirty="0">
                <a:solidFill>
                  <a:srgbClr val="0070C0"/>
                </a:solidFill>
                <a:ea typeface="ヒラギノ角ゴ Pro W3"/>
                <a:cs typeface="ヒラギノ角ゴ Pro W3"/>
              </a:rPr>
              <a:t>Deliver better benefits</a:t>
            </a:r>
          </a:p>
          <a:p>
            <a:pPr marL="519390" indent="-519390" defTabSz="395868">
              <a:lnSpc>
                <a:spcPct val="93000"/>
              </a:lnSpc>
              <a:spcBef>
                <a:spcPct val="20000"/>
              </a:spcBef>
              <a:buClr>
                <a:srgbClr val="000000"/>
              </a:buClr>
              <a:buFont typeface="+mj-lt"/>
              <a:buAutoNum type="arabicPeriod"/>
            </a:pPr>
            <a:r>
              <a:rPr lang="en-US" altLang="en-US" b="1" dirty="0">
                <a:solidFill>
                  <a:srgbClr val="0070C0"/>
                </a:solidFill>
                <a:ea typeface="ヒラギノ角ゴ Pro W3"/>
                <a:cs typeface="ヒラギノ角ゴ Pro W3"/>
              </a:rPr>
              <a:t>Brand loyalty</a:t>
            </a:r>
          </a:p>
          <a:p>
            <a:pPr marL="519390" indent="-519390" defTabSz="395868">
              <a:lnSpc>
                <a:spcPct val="93000"/>
              </a:lnSpc>
              <a:spcBef>
                <a:spcPct val="20000"/>
              </a:spcBef>
              <a:buClr>
                <a:srgbClr val="000000"/>
              </a:buClr>
              <a:buFont typeface="+mj-lt"/>
              <a:buAutoNum type="arabicPeriod"/>
            </a:pPr>
            <a:r>
              <a:rPr lang="en-US" altLang="en-US" b="1" dirty="0">
                <a:solidFill>
                  <a:srgbClr val="0070C0"/>
                </a:solidFill>
                <a:ea typeface="ヒラギノ角ゴ Pro W3"/>
                <a:cs typeface="ヒラギノ角ゴ Pro W3"/>
              </a:rPr>
              <a:t>Original product loyalty – “cheap substitutes”</a:t>
            </a:r>
          </a:p>
          <a:p>
            <a:pPr marL="519390" indent="-519390" defTabSz="395868">
              <a:lnSpc>
                <a:spcPct val="93000"/>
              </a:lnSpc>
              <a:spcBef>
                <a:spcPct val="20000"/>
              </a:spcBef>
              <a:buClr>
                <a:srgbClr val="000000"/>
              </a:buClr>
              <a:buFont typeface="+mj-lt"/>
              <a:buAutoNum type="arabicPeriod"/>
            </a:pPr>
            <a:r>
              <a:rPr lang="en-US" altLang="en-US" b="1" dirty="0">
                <a:solidFill>
                  <a:srgbClr val="0070C0"/>
                </a:solidFill>
                <a:ea typeface="ヒラギノ角ゴ Pro W3"/>
                <a:cs typeface="ヒラギノ角ゴ Pro W3"/>
              </a:rPr>
              <a:t>Customer service levels</a:t>
            </a:r>
          </a:p>
          <a:p>
            <a:pPr marL="519390" indent="-519390" defTabSz="395868">
              <a:lnSpc>
                <a:spcPct val="93000"/>
              </a:lnSpc>
              <a:spcBef>
                <a:spcPct val="20000"/>
              </a:spcBef>
              <a:buClr>
                <a:srgbClr val="000000"/>
              </a:buClr>
            </a:pPr>
            <a:endParaRPr lang="en-US" altLang="en-US" b="1" dirty="0">
              <a:solidFill>
                <a:prstClr val="black"/>
              </a:solidFill>
              <a:ea typeface="ヒラギノ角ゴ Pro W3"/>
              <a:cs typeface="ヒラギノ角ゴ Pro W3"/>
            </a:endParaRPr>
          </a:p>
        </p:txBody>
      </p:sp>
    </p:spTree>
    <p:extLst>
      <p:ext uri="{BB962C8B-B14F-4D97-AF65-F5344CB8AC3E}">
        <p14:creationId xmlns:p14="http://schemas.microsoft.com/office/powerpoint/2010/main" val="22684925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ChangeArrowheads="1"/>
          </p:cNvSpPr>
          <p:nvPr/>
        </p:nvSpPr>
        <p:spPr bwMode="auto">
          <a:xfrm>
            <a:off x="1697761" y="1515039"/>
            <a:ext cx="7708320" cy="5749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9016" tIns="44510" rIns="89016" bIns="44510"/>
          <a:lstStyle/>
          <a:p>
            <a:pPr marL="519390" indent="-519390" defTabSz="395868" eaLnBrk="1" hangingPunct="1">
              <a:lnSpc>
                <a:spcPct val="93000"/>
              </a:lnSpc>
              <a:spcBef>
                <a:spcPct val="20000"/>
              </a:spcBef>
              <a:buClr>
                <a:srgbClr val="000000"/>
              </a:buClr>
            </a:pPr>
            <a:r>
              <a:rPr lang="en-US" altLang="en-US" sz="2400" b="1" dirty="0">
                <a:solidFill>
                  <a:prstClr val="black"/>
                </a:solidFill>
                <a:ea typeface="Osaka"/>
                <a:cs typeface="Osaka"/>
              </a:rPr>
              <a:t>Threat of buyers’ growing bargaining </a:t>
            </a:r>
          </a:p>
          <a:p>
            <a:pPr marL="519390" indent="-519390" defTabSz="395868" eaLnBrk="1" hangingPunct="1">
              <a:lnSpc>
                <a:spcPct val="93000"/>
              </a:lnSpc>
              <a:spcBef>
                <a:spcPct val="20000"/>
              </a:spcBef>
              <a:buClr>
                <a:srgbClr val="000000"/>
              </a:buClr>
            </a:pPr>
            <a:r>
              <a:rPr lang="en-US" altLang="en-US" sz="2400" b="1" dirty="0">
                <a:solidFill>
                  <a:prstClr val="black"/>
                </a:solidFill>
                <a:ea typeface="Osaka"/>
                <a:cs typeface="Osaka"/>
              </a:rPr>
              <a:t>power</a:t>
            </a:r>
          </a:p>
          <a:p>
            <a:pPr marL="519390" indent="-519390" defTabSz="395868" eaLnBrk="1" hangingPunct="1">
              <a:lnSpc>
                <a:spcPct val="93000"/>
              </a:lnSpc>
              <a:spcBef>
                <a:spcPct val="20000"/>
              </a:spcBef>
              <a:buClr>
                <a:srgbClr val="000000"/>
              </a:buClr>
            </a:pPr>
            <a:r>
              <a:rPr lang="en-US" altLang="en-US" sz="2400" b="1" dirty="0">
                <a:solidFill>
                  <a:prstClr val="black"/>
                </a:solidFill>
                <a:ea typeface="Osaka"/>
                <a:cs typeface="Osaka"/>
              </a:rPr>
              <a:t>If buyers have strong buying power, segment is unattractive. Buying power grows when</a:t>
            </a:r>
            <a:r>
              <a:rPr lang="en-US" altLang="en-US" sz="2000" b="1" dirty="0">
                <a:solidFill>
                  <a:prstClr val="black"/>
                </a:solidFill>
                <a:ea typeface="Osaka"/>
                <a:cs typeface="Osaka"/>
              </a:rPr>
              <a:t>:</a:t>
            </a:r>
          </a:p>
          <a:p>
            <a:pPr marL="519390" indent="-519390" defTabSz="395868" eaLnBrk="1" hangingPunct="1">
              <a:lnSpc>
                <a:spcPct val="93000"/>
              </a:lnSpc>
              <a:spcBef>
                <a:spcPct val="20000"/>
              </a:spcBef>
              <a:buClr>
                <a:srgbClr val="000000"/>
              </a:buClr>
              <a:buFont typeface="Wingdings" pitchFamily="2" charset="2"/>
              <a:buChar char="ü"/>
            </a:pPr>
            <a:r>
              <a:rPr lang="en-US" altLang="en-US" b="1" dirty="0">
                <a:solidFill>
                  <a:prstClr val="black"/>
                </a:solidFill>
                <a:ea typeface="Osaka"/>
                <a:cs typeface="Osaka"/>
              </a:rPr>
              <a:t>They become more </a:t>
            </a:r>
            <a:r>
              <a:rPr lang="en-US" altLang="en-US" b="1" dirty="0" err="1">
                <a:solidFill>
                  <a:prstClr val="black"/>
                </a:solidFill>
                <a:ea typeface="Osaka"/>
                <a:cs typeface="Osaka"/>
              </a:rPr>
              <a:t>organised</a:t>
            </a:r>
            <a:r>
              <a:rPr lang="en-US" altLang="en-US" b="1" dirty="0">
                <a:solidFill>
                  <a:prstClr val="black"/>
                </a:solidFill>
                <a:ea typeface="Osaka"/>
                <a:cs typeface="Osaka"/>
              </a:rPr>
              <a:t>/concentrated</a:t>
            </a:r>
          </a:p>
          <a:p>
            <a:pPr marL="519390" indent="-519390" defTabSz="395868" eaLnBrk="1" hangingPunct="1">
              <a:lnSpc>
                <a:spcPct val="93000"/>
              </a:lnSpc>
              <a:spcBef>
                <a:spcPct val="20000"/>
              </a:spcBef>
              <a:buClr>
                <a:srgbClr val="000000"/>
              </a:buClr>
              <a:buFont typeface="Wingdings" pitchFamily="2" charset="2"/>
              <a:buChar char="ü"/>
            </a:pPr>
            <a:r>
              <a:rPr lang="en-US" altLang="en-US" b="1" dirty="0">
                <a:solidFill>
                  <a:prstClr val="black"/>
                </a:solidFill>
                <a:ea typeface="Osaka"/>
                <a:cs typeface="Osaka"/>
              </a:rPr>
              <a:t>Product is large % of buyers’ costs</a:t>
            </a:r>
          </a:p>
          <a:p>
            <a:pPr marL="519390" indent="-519390" defTabSz="395868" eaLnBrk="1" hangingPunct="1">
              <a:lnSpc>
                <a:spcPct val="93000"/>
              </a:lnSpc>
              <a:spcBef>
                <a:spcPct val="20000"/>
              </a:spcBef>
              <a:buClr>
                <a:srgbClr val="000000"/>
              </a:buClr>
              <a:buFont typeface="Wingdings" pitchFamily="2" charset="2"/>
              <a:buChar char="ü"/>
            </a:pPr>
            <a:r>
              <a:rPr lang="en-US" altLang="en-US" b="1" dirty="0">
                <a:solidFill>
                  <a:prstClr val="black"/>
                </a:solidFill>
                <a:ea typeface="Osaka"/>
                <a:cs typeface="Osaka"/>
              </a:rPr>
              <a:t>Product is undifferentiated</a:t>
            </a:r>
          </a:p>
          <a:p>
            <a:pPr marL="519390" indent="-519390" defTabSz="395868" eaLnBrk="1" hangingPunct="1">
              <a:lnSpc>
                <a:spcPct val="93000"/>
              </a:lnSpc>
              <a:spcBef>
                <a:spcPct val="20000"/>
              </a:spcBef>
              <a:buClr>
                <a:srgbClr val="000000"/>
              </a:buClr>
              <a:buFont typeface="Wingdings" pitchFamily="2" charset="2"/>
              <a:buChar char="ü"/>
            </a:pPr>
            <a:r>
              <a:rPr lang="en-US" altLang="en-US" b="1" dirty="0">
                <a:solidFill>
                  <a:prstClr val="black"/>
                </a:solidFill>
                <a:ea typeface="Osaka"/>
                <a:cs typeface="Osaka"/>
              </a:rPr>
              <a:t>Buyers’ switching cost is low</a:t>
            </a:r>
          </a:p>
          <a:p>
            <a:pPr marL="519390" indent="-519390" defTabSz="395868" eaLnBrk="1" hangingPunct="1">
              <a:lnSpc>
                <a:spcPct val="93000"/>
              </a:lnSpc>
              <a:spcBef>
                <a:spcPct val="20000"/>
              </a:spcBef>
              <a:buClr>
                <a:srgbClr val="000000"/>
              </a:buClr>
              <a:buFont typeface="Wingdings" pitchFamily="2" charset="2"/>
              <a:buChar char="ü"/>
            </a:pPr>
            <a:r>
              <a:rPr lang="en-US" altLang="en-US" b="1" dirty="0">
                <a:solidFill>
                  <a:prstClr val="black"/>
                </a:solidFill>
                <a:ea typeface="Osaka"/>
                <a:cs typeface="Osaka"/>
              </a:rPr>
              <a:t>Buyers are price-sensitive</a:t>
            </a:r>
          </a:p>
          <a:p>
            <a:pPr marL="519390" indent="-519390" defTabSz="395868" eaLnBrk="1" hangingPunct="1">
              <a:lnSpc>
                <a:spcPct val="93000"/>
              </a:lnSpc>
              <a:spcBef>
                <a:spcPct val="20000"/>
              </a:spcBef>
              <a:buClr>
                <a:srgbClr val="000000"/>
              </a:buClr>
              <a:buFont typeface="Wingdings" pitchFamily="2" charset="2"/>
              <a:buChar char="ü"/>
            </a:pPr>
            <a:r>
              <a:rPr lang="en-US" altLang="en-US" b="1" dirty="0">
                <a:solidFill>
                  <a:prstClr val="black"/>
                </a:solidFill>
                <a:ea typeface="Osaka"/>
                <a:cs typeface="Osaka"/>
              </a:rPr>
              <a:t>Buyers can integrate upstream</a:t>
            </a:r>
          </a:p>
          <a:p>
            <a:pPr marL="519390" indent="-519390" defTabSz="395868" eaLnBrk="1" hangingPunct="1">
              <a:lnSpc>
                <a:spcPct val="93000"/>
              </a:lnSpc>
              <a:spcBef>
                <a:spcPct val="20000"/>
              </a:spcBef>
              <a:buClr>
                <a:srgbClr val="000000"/>
              </a:buClr>
            </a:pPr>
            <a:endParaRPr lang="en-US" altLang="en-US" b="1" dirty="0">
              <a:solidFill>
                <a:srgbClr val="FF0066"/>
              </a:solidFill>
              <a:ea typeface="ヒラギノ角ゴ Pro W3"/>
              <a:cs typeface="ヒラギノ角ゴ Pro W3"/>
            </a:endParaRPr>
          </a:p>
          <a:p>
            <a:pPr marL="519390" indent="-519390" defTabSz="395868" eaLnBrk="1" hangingPunct="1">
              <a:lnSpc>
                <a:spcPct val="93000"/>
              </a:lnSpc>
              <a:spcBef>
                <a:spcPct val="20000"/>
              </a:spcBef>
              <a:buClr>
                <a:srgbClr val="000000"/>
              </a:buClr>
            </a:pPr>
            <a:r>
              <a:rPr lang="en-US" altLang="en-US" b="1" dirty="0">
                <a:solidFill>
                  <a:srgbClr val="FF0066"/>
                </a:solidFill>
                <a:ea typeface="ヒラギノ角ゴ Pro W3"/>
                <a:cs typeface="ヒラギノ角ゴ Pro W3"/>
              </a:rPr>
              <a:t>Defense: </a:t>
            </a:r>
          </a:p>
          <a:p>
            <a:pPr marL="519390" indent="-519390" defTabSz="395868" eaLnBrk="1" hangingPunct="1">
              <a:lnSpc>
                <a:spcPct val="93000"/>
              </a:lnSpc>
              <a:spcBef>
                <a:spcPct val="20000"/>
              </a:spcBef>
              <a:buClr>
                <a:srgbClr val="000000"/>
              </a:buClr>
              <a:buFont typeface="+mj-lt"/>
              <a:buAutoNum type="arabicPeriod"/>
            </a:pPr>
            <a:r>
              <a:rPr lang="en-US" altLang="en-US" b="1" dirty="0">
                <a:solidFill>
                  <a:srgbClr val="0070C0"/>
                </a:solidFill>
                <a:ea typeface="ヒラギノ角ゴ Pro W3"/>
                <a:cs typeface="ヒラギノ角ゴ Pro W3"/>
              </a:rPr>
              <a:t>Select buyers without power </a:t>
            </a:r>
          </a:p>
          <a:p>
            <a:pPr marL="519390" indent="-519390" defTabSz="395868" eaLnBrk="1" hangingPunct="1">
              <a:lnSpc>
                <a:spcPct val="93000"/>
              </a:lnSpc>
              <a:spcBef>
                <a:spcPct val="20000"/>
              </a:spcBef>
              <a:buClr>
                <a:srgbClr val="000000"/>
              </a:buClr>
              <a:buFont typeface="+mj-lt"/>
              <a:buAutoNum type="arabicPeriod"/>
            </a:pPr>
            <a:r>
              <a:rPr lang="en-US" altLang="en-US" b="1" dirty="0">
                <a:solidFill>
                  <a:srgbClr val="0070C0"/>
                </a:solidFill>
                <a:ea typeface="ヒラギノ角ゴ Pro W3"/>
                <a:cs typeface="ヒラギノ角ゴ Pro W3"/>
              </a:rPr>
              <a:t>Develop superior offers</a:t>
            </a:r>
          </a:p>
          <a:p>
            <a:pPr marL="519390" indent="-519390" defTabSz="395868" eaLnBrk="1" hangingPunct="1">
              <a:lnSpc>
                <a:spcPct val="93000"/>
              </a:lnSpc>
              <a:spcBef>
                <a:spcPct val="20000"/>
              </a:spcBef>
              <a:buClr>
                <a:srgbClr val="000000"/>
              </a:buClr>
              <a:buFont typeface="Wingdings" pitchFamily="2" charset="2"/>
              <a:buChar char="ü"/>
            </a:pPr>
            <a:endParaRPr lang="en-US" altLang="en-US" sz="2000" b="1" dirty="0">
              <a:solidFill>
                <a:prstClr val="black"/>
              </a:solidFill>
              <a:ea typeface="Osaka"/>
              <a:cs typeface="Osaka"/>
            </a:endParaRPr>
          </a:p>
          <a:p>
            <a:pPr marL="519390" indent="-519390" defTabSz="395868" eaLnBrk="1" hangingPunct="1">
              <a:lnSpc>
                <a:spcPct val="93000"/>
              </a:lnSpc>
              <a:spcBef>
                <a:spcPct val="20000"/>
              </a:spcBef>
              <a:buClr>
                <a:srgbClr val="000000"/>
              </a:buClr>
            </a:pPr>
            <a:endParaRPr lang="en-US" altLang="en-US" sz="2400" b="1" dirty="0">
              <a:solidFill>
                <a:prstClr val="black"/>
              </a:solidFill>
              <a:ea typeface="Osaka"/>
              <a:cs typeface="Osaka"/>
            </a:endParaRPr>
          </a:p>
        </p:txBody>
      </p:sp>
      <p:sp>
        <p:nvSpPr>
          <p:cNvPr id="15363" name="Title 1"/>
          <p:cNvSpPr>
            <a:spLocks noGrp="1"/>
          </p:cNvSpPr>
          <p:nvPr>
            <p:ph type="title"/>
          </p:nvPr>
        </p:nvSpPr>
        <p:spPr>
          <a:xfrm>
            <a:off x="2505808" y="96737"/>
            <a:ext cx="6181712" cy="1142039"/>
          </a:xfrm>
        </p:spPr>
        <p:txBody>
          <a:bodyPr>
            <a:normAutofit/>
          </a:bodyPr>
          <a:lstStyle/>
          <a:p>
            <a:pPr eaLnBrk="1" hangingPunct="1">
              <a:defRPr/>
            </a:pPr>
            <a:r>
              <a:rPr lang="en-US" altLang="en-US" sz="3200" dirty="0">
                <a:effectLst>
                  <a:outerShdw blurRad="38100" dist="38100" dir="2700000" algn="tl">
                    <a:srgbClr val="000000">
                      <a:alpha val="43137"/>
                    </a:srgbClr>
                  </a:outerShdw>
                </a:effectLst>
                <a:cs typeface="Arial" pitchFamily="34" charset="0"/>
              </a:rPr>
              <a:t>The 5 competitive forces</a:t>
            </a:r>
            <a:endParaRPr lang="en-ZA" altLang="en-US" sz="3200" dirty="0">
              <a:effectLst>
                <a:outerShdw blurRad="38100" dist="38100" dir="2700000" algn="tl">
                  <a:srgbClr val="000000">
                    <a:alpha val="43137"/>
                  </a:srgbClr>
                </a:outerShdw>
              </a:effectLst>
              <a:cs typeface="Arial" pitchFamily="34" charset="0"/>
            </a:endParaRPr>
          </a:p>
        </p:txBody>
      </p:sp>
      <p:sp>
        <p:nvSpPr>
          <p:cNvPr id="8" name="Oval 15"/>
          <p:cNvSpPr>
            <a:spLocks noChangeArrowheads="1"/>
          </p:cNvSpPr>
          <p:nvPr/>
        </p:nvSpPr>
        <p:spPr bwMode="auto">
          <a:xfrm>
            <a:off x="1241280" y="1012427"/>
            <a:ext cx="502560" cy="502612"/>
          </a:xfrm>
          <a:prstGeom prst="ellipse">
            <a:avLst/>
          </a:prstGeom>
          <a:ln>
            <a:headEnd/>
            <a:tailEnd/>
          </a:ln>
        </p:spPr>
        <p:style>
          <a:lnRef idx="1">
            <a:schemeClr val="accent5"/>
          </a:lnRef>
          <a:fillRef idx="3">
            <a:schemeClr val="accent5"/>
          </a:fillRef>
          <a:effectRef idx="2">
            <a:schemeClr val="accent5"/>
          </a:effectRef>
          <a:fontRef idx="minor">
            <a:schemeClr val="lt1"/>
          </a:fontRef>
        </p:style>
        <p:txBody>
          <a:bodyPr wrap="none" lIns="80820" tIns="40419" rIns="80820" bIns="40419" anchor="ctr"/>
          <a:lstStyle/>
          <a:p>
            <a:pPr defTabSz="395868" eaLnBrk="1">
              <a:lnSpc>
                <a:spcPct val="93000"/>
              </a:lnSpc>
              <a:buClr>
                <a:srgbClr val="000000"/>
              </a:buClr>
              <a:buSzPct val="100000"/>
              <a:defRPr/>
            </a:pPr>
            <a:r>
              <a:rPr lang="en-GB" altLang="en-US" sz="2500" dirty="0">
                <a:solidFill>
                  <a:prstClr val="black"/>
                </a:solidFill>
              </a:rPr>
              <a:t>3</a:t>
            </a:r>
            <a:endParaRPr lang="en-ZA" altLang="en-US" sz="2500" dirty="0">
              <a:solidFill>
                <a:prstClr val="black"/>
              </a:solidFill>
            </a:endParaRPr>
          </a:p>
        </p:txBody>
      </p:sp>
    </p:spTree>
    <p:extLst>
      <p:ext uri="{BB962C8B-B14F-4D97-AF65-F5344CB8AC3E}">
        <p14:creationId xmlns:p14="http://schemas.microsoft.com/office/powerpoint/2010/main" val="18998006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p:cNvSpPr>
            <a:spLocks noChangeArrowheads="1"/>
          </p:cNvSpPr>
          <p:nvPr/>
        </p:nvSpPr>
        <p:spPr bwMode="auto">
          <a:xfrm>
            <a:off x="1863968" y="1420164"/>
            <a:ext cx="7095711" cy="104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9240" tIns="44623" rIns="89240" bIns="44623"/>
          <a:lstStyle/>
          <a:p>
            <a:pPr marL="520629" indent="-520629" defTabSz="396811" eaLnBrk="1" hangingPunct="1">
              <a:lnSpc>
                <a:spcPct val="93000"/>
              </a:lnSpc>
              <a:spcBef>
                <a:spcPct val="20000"/>
              </a:spcBef>
              <a:buClr>
                <a:srgbClr val="000000"/>
              </a:buClr>
            </a:pPr>
            <a:r>
              <a:rPr lang="en-US" altLang="en-US" sz="2000" b="1" dirty="0">
                <a:solidFill>
                  <a:prstClr val="black"/>
                </a:solidFill>
                <a:ea typeface="Osaka"/>
                <a:cs typeface="Osaka"/>
              </a:rPr>
              <a:t>Threat of suppliers’ growing bargaining power</a:t>
            </a:r>
          </a:p>
          <a:p>
            <a:pPr marL="520629" indent="-520629" defTabSz="396811" eaLnBrk="1" hangingPunct="1">
              <a:lnSpc>
                <a:spcPct val="93000"/>
              </a:lnSpc>
              <a:spcBef>
                <a:spcPct val="20000"/>
              </a:spcBef>
              <a:buClr>
                <a:srgbClr val="000000"/>
              </a:buClr>
            </a:pPr>
            <a:r>
              <a:rPr lang="en-US" altLang="en-US" sz="2000" b="1" dirty="0">
                <a:solidFill>
                  <a:prstClr val="black"/>
                </a:solidFill>
                <a:ea typeface="Osaka"/>
                <a:cs typeface="Osaka"/>
              </a:rPr>
              <a:t>A segment is unattractive if suppliers can raise prices/reduce quantities</a:t>
            </a:r>
          </a:p>
        </p:txBody>
      </p:sp>
      <p:sp>
        <p:nvSpPr>
          <p:cNvPr id="17411" name="Title 1"/>
          <p:cNvSpPr>
            <a:spLocks noGrp="1"/>
          </p:cNvSpPr>
          <p:nvPr>
            <p:ph type="title"/>
          </p:nvPr>
        </p:nvSpPr>
        <p:spPr>
          <a:xfrm>
            <a:off x="2866291" y="278124"/>
            <a:ext cx="5956145" cy="1142040"/>
          </a:xfrm>
        </p:spPr>
        <p:txBody>
          <a:bodyPr>
            <a:normAutofit/>
          </a:bodyPr>
          <a:lstStyle/>
          <a:p>
            <a:pPr eaLnBrk="1" hangingPunct="1">
              <a:defRPr/>
            </a:pPr>
            <a:r>
              <a:rPr lang="en-US" altLang="en-US" sz="3200" dirty="0">
                <a:effectLst>
                  <a:outerShdw blurRad="38100" dist="38100" dir="2700000" algn="tl">
                    <a:srgbClr val="000000">
                      <a:alpha val="43137"/>
                    </a:srgbClr>
                  </a:outerShdw>
                </a:effectLst>
                <a:cs typeface="Arial" pitchFamily="34" charset="0"/>
              </a:rPr>
              <a:t>The 5 competitive forces</a:t>
            </a:r>
            <a:endParaRPr lang="en-ZA" altLang="en-US" sz="3200" dirty="0">
              <a:effectLst>
                <a:outerShdw blurRad="38100" dist="38100" dir="2700000" algn="tl">
                  <a:srgbClr val="000000">
                    <a:alpha val="43137"/>
                  </a:srgbClr>
                </a:outerShdw>
              </a:effectLst>
              <a:cs typeface="Arial" pitchFamily="34" charset="0"/>
            </a:endParaRPr>
          </a:p>
        </p:txBody>
      </p:sp>
      <p:sp>
        <p:nvSpPr>
          <p:cNvPr id="17412" name="Text Box 20"/>
          <p:cNvSpPr txBox="1">
            <a:spLocks noChangeArrowheads="1"/>
          </p:cNvSpPr>
          <p:nvPr/>
        </p:nvSpPr>
        <p:spPr bwMode="auto">
          <a:xfrm>
            <a:off x="2866291" y="2846278"/>
            <a:ext cx="6538349" cy="3654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9240" tIns="44623" rIns="89240" bIns="44623">
            <a:spAutoFit/>
          </a:bodyPr>
          <a:lstStyle>
            <a:lvl1pPr marL="352425" indent="-352425" defTabSz="447675">
              <a:defRPr sz="3500">
                <a:solidFill>
                  <a:schemeClr val="tx1"/>
                </a:solidFill>
                <a:latin typeface="Arial" pitchFamily="34" charset="0"/>
              </a:defRPr>
            </a:lvl1pPr>
            <a:lvl2pPr defTabSz="447675">
              <a:defRPr sz="3100">
                <a:solidFill>
                  <a:schemeClr val="tx1"/>
                </a:solidFill>
                <a:latin typeface="Arial" pitchFamily="34" charset="0"/>
              </a:defRPr>
            </a:lvl2pPr>
            <a:lvl3pPr defTabSz="447675">
              <a:defRPr sz="2600">
                <a:solidFill>
                  <a:schemeClr val="tx1"/>
                </a:solidFill>
                <a:latin typeface="Arial" pitchFamily="34" charset="0"/>
              </a:defRPr>
            </a:lvl3pPr>
            <a:lvl4pPr defTabSz="447675">
              <a:defRPr sz="2200">
                <a:solidFill>
                  <a:schemeClr val="tx1"/>
                </a:solidFill>
                <a:latin typeface="Arial" pitchFamily="34" charset="0"/>
              </a:defRPr>
            </a:lvl4pPr>
            <a:lvl5pPr defTabSz="447675">
              <a:defRPr sz="2200">
                <a:solidFill>
                  <a:schemeClr val="tx1"/>
                </a:solidFill>
                <a:latin typeface="Arial" pitchFamily="34" charset="0"/>
              </a:defRPr>
            </a:lvl5pPr>
            <a:lvl6pPr marL="2724150" indent="-250825" defTabSz="447675" eaLnBrk="0" fontAlgn="base" hangingPunct="0">
              <a:spcAft>
                <a:spcPct val="0"/>
              </a:spcAft>
              <a:buChar char="»"/>
              <a:defRPr sz="2200">
                <a:solidFill>
                  <a:schemeClr val="tx1"/>
                </a:solidFill>
                <a:latin typeface="Arial" pitchFamily="34" charset="0"/>
              </a:defRPr>
            </a:lvl6pPr>
            <a:lvl7pPr marL="3181350" indent="-250825" defTabSz="447675" eaLnBrk="0" fontAlgn="base" hangingPunct="0">
              <a:spcAft>
                <a:spcPct val="0"/>
              </a:spcAft>
              <a:buChar char="»"/>
              <a:defRPr sz="2200">
                <a:solidFill>
                  <a:schemeClr val="tx1"/>
                </a:solidFill>
                <a:latin typeface="Arial" pitchFamily="34" charset="0"/>
              </a:defRPr>
            </a:lvl7pPr>
            <a:lvl8pPr marL="3638550" indent="-250825" defTabSz="447675" eaLnBrk="0" fontAlgn="base" hangingPunct="0">
              <a:spcAft>
                <a:spcPct val="0"/>
              </a:spcAft>
              <a:buChar char="»"/>
              <a:defRPr sz="2200">
                <a:solidFill>
                  <a:schemeClr val="tx1"/>
                </a:solidFill>
                <a:latin typeface="Arial" pitchFamily="34" charset="0"/>
              </a:defRPr>
            </a:lvl8pPr>
            <a:lvl9pPr marL="4095750" indent="-250825" defTabSz="447675" eaLnBrk="0" fontAlgn="base" hangingPunct="0">
              <a:spcAft>
                <a:spcPct val="0"/>
              </a:spcAft>
              <a:buChar char="»"/>
              <a:defRPr sz="2200">
                <a:solidFill>
                  <a:schemeClr val="tx1"/>
                </a:solidFill>
                <a:latin typeface="Arial" pitchFamily="34" charset="0"/>
              </a:defRPr>
            </a:lvl9pPr>
          </a:lstStyle>
          <a:p>
            <a:pPr eaLnBrk="1">
              <a:lnSpc>
                <a:spcPct val="93000"/>
              </a:lnSpc>
              <a:spcBef>
                <a:spcPct val="50000"/>
              </a:spcBef>
              <a:buClr>
                <a:srgbClr val="000000"/>
              </a:buClr>
              <a:buFont typeface="Times New Roman" pitchFamily="18" charset="0"/>
              <a:buNone/>
            </a:pPr>
            <a:r>
              <a:rPr lang="en-US" altLang="en-US" sz="2000" dirty="0">
                <a:solidFill>
                  <a:prstClr val="black"/>
                </a:solidFill>
                <a:ea typeface="ヒラギノ角ゴ Pro W3"/>
                <a:cs typeface="ヒラギノ角ゴ Pro W3"/>
              </a:rPr>
              <a:t>Suppliers tend to be powerful when:</a:t>
            </a:r>
          </a:p>
          <a:p>
            <a:pPr eaLnBrk="1">
              <a:lnSpc>
                <a:spcPct val="93000"/>
              </a:lnSpc>
              <a:spcBef>
                <a:spcPct val="15000"/>
              </a:spcBef>
              <a:buClr>
                <a:srgbClr val="000000"/>
              </a:buClr>
              <a:buFontTx/>
              <a:buChar char="•"/>
            </a:pPr>
            <a:r>
              <a:rPr lang="en-US" altLang="en-US" sz="2000" dirty="0">
                <a:solidFill>
                  <a:prstClr val="black"/>
                </a:solidFill>
                <a:ea typeface="ヒラギノ角ゴ Pro W3"/>
                <a:cs typeface="ヒラギノ角ゴ Pro W3"/>
              </a:rPr>
              <a:t>Concentrated/well-</a:t>
            </a:r>
            <a:r>
              <a:rPr lang="en-US" altLang="en-US" sz="2000" dirty="0" err="1">
                <a:solidFill>
                  <a:prstClr val="black"/>
                </a:solidFill>
                <a:ea typeface="ヒラギノ角ゴ Pro W3"/>
                <a:cs typeface="ヒラギノ角ゴ Pro W3"/>
              </a:rPr>
              <a:t>organised</a:t>
            </a:r>
            <a:endParaRPr lang="en-US" altLang="en-US" sz="2000" dirty="0">
              <a:solidFill>
                <a:prstClr val="black"/>
              </a:solidFill>
              <a:ea typeface="ヒラギノ角ゴ Pro W3"/>
              <a:cs typeface="ヒラギノ角ゴ Pro W3"/>
            </a:endParaRPr>
          </a:p>
          <a:p>
            <a:pPr eaLnBrk="1">
              <a:lnSpc>
                <a:spcPct val="93000"/>
              </a:lnSpc>
              <a:spcBef>
                <a:spcPct val="15000"/>
              </a:spcBef>
              <a:buClr>
                <a:srgbClr val="000000"/>
              </a:buClr>
              <a:buFontTx/>
              <a:buChar char="•"/>
            </a:pPr>
            <a:r>
              <a:rPr lang="en-US" altLang="en-US" sz="2000" dirty="0">
                <a:solidFill>
                  <a:prstClr val="black"/>
                </a:solidFill>
                <a:ea typeface="ヒラギノ角ゴ Pro W3"/>
                <a:cs typeface="ヒラギノ角ゴ Pro W3"/>
              </a:rPr>
              <a:t>Few substitutes available</a:t>
            </a:r>
          </a:p>
          <a:p>
            <a:pPr eaLnBrk="1">
              <a:lnSpc>
                <a:spcPct val="93000"/>
              </a:lnSpc>
              <a:spcBef>
                <a:spcPct val="15000"/>
              </a:spcBef>
              <a:buClr>
                <a:srgbClr val="000000"/>
              </a:buClr>
              <a:buFontTx/>
              <a:buChar char="•"/>
            </a:pPr>
            <a:r>
              <a:rPr lang="en-US" altLang="en-US" sz="2000" dirty="0">
                <a:solidFill>
                  <a:prstClr val="black"/>
                </a:solidFill>
                <a:ea typeface="ヒラギノ角ゴ Pro W3"/>
                <a:cs typeface="ヒラギノ角ゴ Pro W3"/>
              </a:rPr>
              <a:t>Supplied product is important input in production process</a:t>
            </a:r>
          </a:p>
          <a:p>
            <a:pPr eaLnBrk="1">
              <a:lnSpc>
                <a:spcPct val="93000"/>
              </a:lnSpc>
              <a:spcBef>
                <a:spcPct val="15000"/>
              </a:spcBef>
              <a:buClr>
                <a:srgbClr val="000000"/>
              </a:buClr>
              <a:buFontTx/>
              <a:buChar char="•"/>
            </a:pPr>
            <a:r>
              <a:rPr lang="en-US" altLang="en-US" sz="2000" dirty="0">
                <a:solidFill>
                  <a:prstClr val="black"/>
                </a:solidFill>
                <a:ea typeface="ヒラギノ角ゴ Pro W3"/>
                <a:cs typeface="ヒラギノ角ゴ Pro W3"/>
              </a:rPr>
              <a:t>High cost of switching suppliers</a:t>
            </a:r>
          </a:p>
          <a:p>
            <a:pPr eaLnBrk="1">
              <a:lnSpc>
                <a:spcPct val="93000"/>
              </a:lnSpc>
              <a:spcBef>
                <a:spcPct val="15000"/>
              </a:spcBef>
              <a:buClr>
                <a:srgbClr val="000000"/>
              </a:buClr>
              <a:buFontTx/>
              <a:buChar char="•"/>
            </a:pPr>
            <a:r>
              <a:rPr lang="en-US" altLang="en-US" sz="2000" dirty="0">
                <a:solidFill>
                  <a:prstClr val="black"/>
                </a:solidFill>
                <a:ea typeface="ヒラギノ角ゴ Pro W3"/>
                <a:cs typeface="ヒラギノ角ゴ Pro W3"/>
              </a:rPr>
              <a:t>Supplier able to integrate downstream</a:t>
            </a:r>
          </a:p>
          <a:p>
            <a:pPr eaLnBrk="1">
              <a:lnSpc>
                <a:spcPct val="93000"/>
              </a:lnSpc>
              <a:spcBef>
                <a:spcPct val="15000"/>
              </a:spcBef>
              <a:buClr>
                <a:srgbClr val="000000"/>
              </a:buClr>
              <a:buFont typeface="Times New Roman" pitchFamily="18" charset="0"/>
              <a:buNone/>
            </a:pPr>
            <a:endParaRPr lang="en-US" altLang="en-US" sz="2000" dirty="0">
              <a:solidFill>
                <a:srgbClr val="FF0066"/>
              </a:solidFill>
              <a:ea typeface="ヒラギノ角ゴ Pro W3"/>
              <a:cs typeface="ヒラギノ角ゴ Pro W3"/>
            </a:endParaRPr>
          </a:p>
          <a:p>
            <a:pPr eaLnBrk="1">
              <a:lnSpc>
                <a:spcPct val="93000"/>
              </a:lnSpc>
              <a:spcBef>
                <a:spcPct val="15000"/>
              </a:spcBef>
              <a:buClr>
                <a:srgbClr val="000000"/>
              </a:buClr>
              <a:buFont typeface="Times New Roman" pitchFamily="18" charset="0"/>
              <a:buNone/>
            </a:pPr>
            <a:r>
              <a:rPr lang="en-US" altLang="en-US" sz="2000" dirty="0">
                <a:solidFill>
                  <a:srgbClr val="FF0066"/>
                </a:solidFill>
                <a:ea typeface="ヒラギノ角ゴ Pro W3"/>
                <a:cs typeface="ヒラギノ角ゴ Pro W3"/>
              </a:rPr>
              <a:t>Defense: </a:t>
            </a:r>
          </a:p>
          <a:p>
            <a:pPr marL="457200" indent="-457200" eaLnBrk="1">
              <a:lnSpc>
                <a:spcPct val="93000"/>
              </a:lnSpc>
              <a:spcBef>
                <a:spcPct val="15000"/>
              </a:spcBef>
              <a:buClr>
                <a:srgbClr val="000000"/>
              </a:buClr>
              <a:buFont typeface="+mj-lt"/>
              <a:buAutoNum type="arabicPeriod"/>
            </a:pPr>
            <a:r>
              <a:rPr lang="en-US" altLang="en-US" sz="2000" dirty="0">
                <a:solidFill>
                  <a:srgbClr val="0070C0"/>
                </a:solidFill>
                <a:ea typeface="ヒラギノ角ゴ Pro W3"/>
                <a:cs typeface="ヒラギノ角ゴ Pro W3"/>
              </a:rPr>
              <a:t>Build win-win relations </a:t>
            </a:r>
          </a:p>
          <a:p>
            <a:pPr marL="457200" indent="-457200" eaLnBrk="1">
              <a:lnSpc>
                <a:spcPct val="93000"/>
              </a:lnSpc>
              <a:spcBef>
                <a:spcPct val="15000"/>
              </a:spcBef>
              <a:buClr>
                <a:srgbClr val="000000"/>
              </a:buClr>
              <a:buFont typeface="+mj-lt"/>
              <a:buAutoNum type="arabicPeriod"/>
            </a:pPr>
            <a:r>
              <a:rPr lang="en-US" altLang="en-US" sz="2000" dirty="0">
                <a:solidFill>
                  <a:srgbClr val="0070C0"/>
                </a:solidFill>
                <a:ea typeface="ヒラギノ角ゴ Pro W3"/>
                <a:cs typeface="ヒラギノ角ゴ Pro W3"/>
              </a:rPr>
              <a:t>Use multiple sources of supply</a:t>
            </a:r>
          </a:p>
        </p:txBody>
      </p:sp>
      <p:sp>
        <p:nvSpPr>
          <p:cNvPr id="12" name="Oval 16"/>
          <p:cNvSpPr>
            <a:spLocks noChangeArrowheads="1"/>
          </p:cNvSpPr>
          <p:nvPr/>
        </p:nvSpPr>
        <p:spPr bwMode="auto">
          <a:xfrm>
            <a:off x="1077120" y="1078897"/>
            <a:ext cx="502560" cy="504053"/>
          </a:xfrm>
          <a:prstGeom prst="ellipse">
            <a:avLst/>
          </a:prstGeom>
          <a:ln>
            <a:headEnd/>
            <a:tailEnd/>
          </a:ln>
        </p:spPr>
        <p:style>
          <a:lnRef idx="1">
            <a:schemeClr val="accent5"/>
          </a:lnRef>
          <a:fillRef idx="3">
            <a:schemeClr val="accent5"/>
          </a:fillRef>
          <a:effectRef idx="2">
            <a:schemeClr val="accent5"/>
          </a:effectRef>
          <a:fontRef idx="minor">
            <a:schemeClr val="lt1"/>
          </a:fontRef>
        </p:style>
        <p:txBody>
          <a:bodyPr wrap="none" lIns="81014" tIns="40515" rIns="81014" bIns="40515" anchor="ctr"/>
          <a:lstStyle/>
          <a:p>
            <a:pPr defTabSz="396811" eaLnBrk="1">
              <a:lnSpc>
                <a:spcPct val="93000"/>
              </a:lnSpc>
              <a:buClr>
                <a:srgbClr val="000000"/>
              </a:buClr>
              <a:buSzPct val="100000"/>
              <a:defRPr/>
            </a:pPr>
            <a:r>
              <a:rPr lang="en-GB" altLang="en-US" sz="2500" dirty="0">
                <a:solidFill>
                  <a:prstClr val="black"/>
                </a:solidFill>
              </a:rPr>
              <a:t>4</a:t>
            </a:r>
            <a:endParaRPr lang="en-ZA" altLang="en-US" sz="2500" dirty="0">
              <a:solidFill>
                <a:prstClr val="black"/>
              </a:solidFill>
            </a:endParaRPr>
          </a:p>
        </p:txBody>
      </p:sp>
    </p:spTree>
    <p:extLst>
      <p:ext uri="{BB962C8B-B14F-4D97-AF65-F5344CB8AC3E}">
        <p14:creationId xmlns:p14="http://schemas.microsoft.com/office/powerpoint/2010/main" val="2497329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341315" y="355116"/>
            <a:ext cx="8817120" cy="989384"/>
          </a:xfrm>
        </p:spPr>
        <p:txBody>
          <a:bodyPr>
            <a:noAutofit/>
          </a:bodyPr>
          <a:lstStyle/>
          <a:p>
            <a:pPr eaLnBrk="1" hangingPunct="1">
              <a:defRPr/>
            </a:pPr>
            <a:r>
              <a:rPr lang="en-US" altLang="en-US" sz="3200" dirty="0">
                <a:effectLst>
                  <a:outerShdw blurRad="38100" dist="38100" dir="2700000" algn="tl">
                    <a:srgbClr val="000000">
                      <a:alpha val="43137"/>
                    </a:srgbClr>
                  </a:outerShdw>
                </a:effectLst>
                <a:cs typeface="Arial" pitchFamily="34" charset="0"/>
              </a:rPr>
              <a:t>Approaches to </a:t>
            </a:r>
            <a:br>
              <a:rPr lang="en-US" altLang="en-US" sz="3200" dirty="0">
                <a:effectLst>
                  <a:outerShdw blurRad="38100" dist="38100" dir="2700000" algn="tl">
                    <a:srgbClr val="000000">
                      <a:alpha val="43137"/>
                    </a:srgbClr>
                  </a:outerShdw>
                </a:effectLst>
                <a:cs typeface="Arial" pitchFamily="34" charset="0"/>
              </a:rPr>
            </a:br>
            <a:r>
              <a:rPr lang="en-US" altLang="en-US" sz="3200" dirty="0">
                <a:effectLst>
                  <a:outerShdw blurRad="38100" dist="38100" dir="2700000" algn="tl">
                    <a:srgbClr val="000000">
                      <a:alpha val="43137"/>
                    </a:srgbClr>
                  </a:outerShdw>
                </a:effectLst>
                <a:cs typeface="Arial" pitchFamily="34" charset="0"/>
              </a:rPr>
              <a:t>identifying competitors</a:t>
            </a:r>
          </a:p>
        </p:txBody>
      </p:sp>
      <p:sp>
        <p:nvSpPr>
          <p:cNvPr id="6147" name="Rectangle 3"/>
          <p:cNvSpPr>
            <a:spLocks noGrp="1" noChangeArrowheads="1"/>
          </p:cNvSpPr>
          <p:nvPr>
            <p:ph idx="1"/>
          </p:nvPr>
        </p:nvSpPr>
        <p:spPr>
          <a:xfrm>
            <a:off x="979202" y="2775172"/>
            <a:ext cx="3500640" cy="1437271"/>
          </a:xfrm>
        </p:spPr>
        <p:txBody>
          <a:bodyPr>
            <a:normAutofit fontScale="77500" lnSpcReduction="20000"/>
          </a:bodyPr>
          <a:lstStyle/>
          <a:p>
            <a:pPr marL="0" indent="0" algn="ctr" eaLnBrk="1" hangingPunct="1">
              <a:buNone/>
            </a:pPr>
            <a:r>
              <a:rPr lang="en-US" altLang="en-US" sz="2800" b="1" dirty="0"/>
              <a:t>All firms that satisfy the same customer needs</a:t>
            </a:r>
          </a:p>
        </p:txBody>
      </p:sp>
      <p:sp>
        <p:nvSpPr>
          <p:cNvPr id="6148" name="Rectangle 6"/>
          <p:cNvSpPr>
            <a:spLocks noChangeArrowheads="1"/>
          </p:cNvSpPr>
          <p:nvPr/>
        </p:nvSpPr>
        <p:spPr bwMode="auto">
          <a:xfrm>
            <a:off x="4949281" y="1404148"/>
            <a:ext cx="3975840" cy="1275974"/>
          </a:xfrm>
          <a:prstGeom prst="rect">
            <a:avLst/>
          </a:prstGeom>
          <a:ln>
            <a:headEnd/>
            <a:tailEnd/>
          </a:ln>
        </p:spPr>
        <p:style>
          <a:lnRef idx="3">
            <a:schemeClr val="lt1"/>
          </a:lnRef>
          <a:fillRef idx="1">
            <a:schemeClr val="accent6"/>
          </a:fillRef>
          <a:effectRef idx="1">
            <a:schemeClr val="accent6"/>
          </a:effectRef>
          <a:fontRef idx="minor">
            <a:schemeClr val="lt1"/>
          </a:fontRef>
        </p:style>
        <p:txBody>
          <a:bodyPr wrap="none" lIns="87560" tIns="43067" rIns="87560" bIns="43067" anchor="ctr"/>
          <a:lstStyle/>
          <a:p>
            <a:pPr algn="ctr" defTabSz="393655" eaLnBrk="1">
              <a:lnSpc>
                <a:spcPct val="90000"/>
              </a:lnSpc>
              <a:buClr>
                <a:srgbClr val="000000"/>
              </a:buClr>
              <a:buSzPct val="100000"/>
              <a:defRPr/>
            </a:pPr>
            <a:r>
              <a:rPr lang="en-GB" altLang="en-US" sz="2800" b="1" dirty="0">
                <a:solidFill>
                  <a:srgbClr val="000000"/>
                </a:solidFill>
              </a:rPr>
              <a:t>Industry concept / </a:t>
            </a:r>
          </a:p>
          <a:p>
            <a:pPr algn="ctr" defTabSz="393655" eaLnBrk="1">
              <a:lnSpc>
                <a:spcPct val="90000"/>
              </a:lnSpc>
              <a:buClr>
                <a:srgbClr val="000000"/>
              </a:buClr>
              <a:buSzPct val="100000"/>
              <a:defRPr/>
            </a:pPr>
            <a:r>
              <a:rPr lang="en-GB" altLang="en-US" sz="2800" b="1" dirty="0">
                <a:solidFill>
                  <a:srgbClr val="000000"/>
                </a:solidFill>
              </a:rPr>
              <a:t>strategic group </a:t>
            </a:r>
          </a:p>
          <a:p>
            <a:pPr algn="ctr" defTabSz="393655" eaLnBrk="1">
              <a:lnSpc>
                <a:spcPct val="90000"/>
              </a:lnSpc>
              <a:buClr>
                <a:srgbClr val="000000"/>
              </a:buClr>
              <a:buSzPct val="100000"/>
              <a:defRPr/>
            </a:pPr>
            <a:r>
              <a:rPr lang="en-GB" altLang="en-US" sz="2800" b="1" dirty="0">
                <a:solidFill>
                  <a:srgbClr val="000000"/>
                </a:solidFill>
              </a:rPr>
              <a:t>approach</a:t>
            </a:r>
            <a:endParaRPr lang="en-GB" altLang="en-US" b="1" dirty="0">
              <a:solidFill>
                <a:srgbClr val="000000"/>
              </a:solidFill>
            </a:endParaRPr>
          </a:p>
        </p:txBody>
      </p:sp>
      <p:sp>
        <p:nvSpPr>
          <p:cNvPr id="6149" name="Rectangle 7"/>
          <p:cNvSpPr>
            <a:spLocks noChangeArrowheads="1"/>
          </p:cNvSpPr>
          <p:nvPr/>
        </p:nvSpPr>
        <p:spPr bwMode="auto">
          <a:xfrm>
            <a:off x="4930127" y="2797403"/>
            <a:ext cx="3889440" cy="3448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489" tIns="44247" rIns="88489" bIns="44247"/>
          <a:lstStyle/>
          <a:p>
            <a:pPr algn="ctr" defTabSz="393655" eaLnBrk="1" hangingPunct="1">
              <a:lnSpc>
                <a:spcPct val="93000"/>
              </a:lnSpc>
              <a:spcBef>
                <a:spcPct val="20000"/>
              </a:spcBef>
              <a:buClr>
                <a:srgbClr val="000000"/>
              </a:buClr>
              <a:buSzPct val="100000"/>
            </a:pPr>
            <a:r>
              <a:rPr lang="en-US" altLang="en-US" sz="2800" b="1" dirty="0">
                <a:solidFill>
                  <a:prstClr val="black"/>
                </a:solidFill>
                <a:ea typeface="Osaka"/>
                <a:cs typeface="Osaka"/>
              </a:rPr>
              <a:t>Firms that offer products that are close substitutes for each other</a:t>
            </a:r>
          </a:p>
          <a:p>
            <a:pPr algn="ctr" defTabSz="393655" eaLnBrk="1" hangingPunct="1">
              <a:lnSpc>
                <a:spcPct val="93000"/>
              </a:lnSpc>
              <a:spcBef>
                <a:spcPct val="20000"/>
              </a:spcBef>
              <a:buClr>
                <a:srgbClr val="000000"/>
              </a:buClr>
              <a:buSzPct val="100000"/>
            </a:pPr>
            <a:br>
              <a:rPr lang="en-US" altLang="en-US" sz="3200" b="1" dirty="0">
                <a:solidFill>
                  <a:prstClr val="black"/>
                </a:solidFill>
                <a:ea typeface="Osaka"/>
                <a:cs typeface="Osaka"/>
              </a:rPr>
            </a:br>
            <a:br>
              <a:rPr lang="en-US" altLang="en-US" b="1" dirty="0">
                <a:solidFill>
                  <a:prstClr val="black"/>
                </a:solidFill>
                <a:ea typeface="Osaka"/>
                <a:cs typeface="Osaka"/>
              </a:rPr>
            </a:br>
            <a:r>
              <a:rPr lang="en-US" altLang="en-US" sz="2400" b="1" dirty="0">
                <a:solidFill>
                  <a:prstClr val="black"/>
                </a:solidFill>
                <a:ea typeface="Osaka"/>
                <a:cs typeface="Osaka"/>
              </a:rPr>
              <a:t>4 industry structures </a:t>
            </a:r>
            <a:r>
              <a:rPr lang="en-US" altLang="en-US" sz="2000" b="1" dirty="0">
                <a:solidFill>
                  <a:prstClr val="black"/>
                </a:solidFill>
                <a:ea typeface="Osaka"/>
                <a:cs typeface="Osaka"/>
              </a:rPr>
              <a:t>(Monopoly, Monopolistic competition, Oligopoly, Pure competition</a:t>
            </a:r>
            <a:endParaRPr lang="en-US" altLang="en-US" sz="2400" dirty="0">
              <a:solidFill>
                <a:prstClr val="black"/>
              </a:solidFill>
              <a:ea typeface="Osaka"/>
              <a:cs typeface="Osaka"/>
            </a:endParaRPr>
          </a:p>
        </p:txBody>
      </p:sp>
      <p:sp>
        <p:nvSpPr>
          <p:cNvPr id="6150" name="Rectangle 5"/>
          <p:cNvSpPr>
            <a:spLocks noChangeArrowheads="1"/>
          </p:cNvSpPr>
          <p:nvPr/>
        </p:nvSpPr>
        <p:spPr bwMode="auto">
          <a:xfrm>
            <a:off x="718561" y="1404148"/>
            <a:ext cx="3975840" cy="1275974"/>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wrap="none" lIns="87560" tIns="43067" rIns="87560" bIns="43067" anchor="ctr"/>
          <a:lstStyle/>
          <a:p>
            <a:pPr algn="ctr" defTabSz="393655" eaLnBrk="1">
              <a:lnSpc>
                <a:spcPct val="90000"/>
              </a:lnSpc>
              <a:buClr>
                <a:srgbClr val="000000"/>
              </a:buClr>
              <a:buSzPct val="100000"/>
              <a:defRPr/>
            </a:pPr>
            <a:r>
              <a:rPr lang="en-GB" altLang="en-US" sz="2800" b="1" dirty="0">
                <a:solidFill>
                  <a:srgbClr val="000000"/>
                </a:solidFill>
              </a:rPr>
              <a:t>Market perspective/ </a:t>
            </a:r>
          </a:p>
          <a:p>
            <a:pPr algn="ctr" defTabSz="393655" eaLnBrk="1">
              <a:lnSpc>
                <a:spcPct val="90000"/>
              </a:lnSpc>
              <a:buClr>
                <a:srgbClr val="000000"/>
              </a:buClr>
              <a:buSzPct val="100000"/>
              <a:defRPr/>
            </a:pPr>
            <a:r>
              <a:rPr lang="en-GB" altLang="en-US" sz="2800" b="1" dirty="0">
                <a:solidFill>
                  <a:srgbClr val="000000"/>
                </a:solidFill>
              </a:rPr>
              <a:t>customer-based </a:t>
            </a:r>
          </a:p>
          <a:p>
            <a:pPr algn="ctr" defTabSz="393655" eaLnBrk="1">
              <a:lnSpc>
                <a:spcPct val="90000"/>
              </a:lnSpc>
              <a:buClr>
                <a:srgbClr val="000000"/>
              </a:buClr>
              <a:buSzPct val="100000"/>
              <a:defRPr/>
            </a:pPr>
            <a:r>
              <a:rPr lang="en-GB" altLang="en-US" sz="2800" b="1" dirty="0">
                <a:solidFill>
                  <a:srgbClr val="000000"/>
                </a:solidFill>
              </a:rPr>
              <a:t>approach</a:t>
            </a:r>
            <a:endParaRPr lang="en-GB" altLang="en-US" b="1" dirty="0">
              <a:solidFill>
                <a:srgbClr val="000000"/>
              </a:solidFill>
            </a:endParaRPr>
          </a:p>
        </p:txBody>
      </p:sp>
      <p:sp>
        <p:nvSpPr>
          <p:cNvPr id="6151" name="AutoShape 8"/>
          <p:cNvSpPr>
            <a:spLocks noChangeArrowheads="1"/>
          </p:cNvSpPr>
          <p:nvPr/>
        </p:nvSpPr>
        <p:spPr bwMode="auto">
          <a:xfrm rot="5400000">
            <a:off x="2284823" y="4213201"/>
            <a:ext cx="721515" cy="7200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ln>
            <a:headEnd/>
            <a:tailEnd/>
          </a:ln>
        </p:spPr>
        <p:style>
          <a:lnRef idx="1">
            <a:schemeClr val="accent5"/>
          </a:lnRef>
          <a:fillRef idx="3">
            <a:schemeClr val="accent5"/>
          </a:fillRef>
          <a:effectRef idx="2">
            <a:schemeClr val="accent5"/>
          </a:effectRef>
          <a:fontRef idx="minor">
            <a:schemeClr val="lt1"/>
          </a:fontRef>
        </p:style>
        <p:txBody>
          <a:bodyPr wrap="none" lIns="88489" tIns="44247" rIns="88489" bIns="44247" anchor="ctr"/>
          <a:lstStyle/>
          <a:p>
            <a:pPr defTabSz="393655" eaLnBrk="1">
              <a:lnSpc>
                <a:spcPct val="93000"/>
              </a:lnSpc>
              <a:buClr>
                <a:srgbClr val="000000"/>
              </a:buClr>
              <a:buSzPct val="100000"/>
              <a:defRPr/>
            </a:pPr>
            <a:endParaRPr lang="en-ZA" dirty="0">
              <a:solidFill>
                <a:prstClr val="white"/>
              </a:solidFill>
            </a:endParaRPr>
          </a:p>
        </p:txBody>
      </p:sp>
      <p:sp>
        <p:nvSpPr>
          <p:cNvPr id="6152" name="AutoShape 9"/>
          <p:cNvSpPr>
            <a:spLocks noChangeArrowheads="1"/>
          </p:cNvSpPr>
          <p:nvPr/>
        </p:nvSpPr>
        <p:spPr bwMode="auto">
          <a:xfrm rot="5400000">
            <a:off x="6731962" y="4365142"/>
            <a:ext cx="720076" cy="7200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ln>
            <a:headEnd/>
            <a:tailEnd/>
          </a:ln>
        </p:spPr>
        <p:style>
          <a:lnRef idx="1">
            <a:schemeClr val="accent5"/>
          </a:lnRef>
          <a:fillRef idx="3">
            <a:schemeClr val="accent5"/>
          </a:fillRef>
          <a:effectRef idx="2">
            <a:schemeClr val="accent5"/>
          </a:effectRef>
          <a:fontRef idx="minor">
            <a:schemeClr val="lt1"/>
          </a:fontRef>
        </p:style>
        <p:txBody>
          <a:bodyPr wrap="none" lIns="88489" tIns="44247" rIns="88489" bIns="44247" anchor="ctr"/>
          <a:lstStyle/>
          <a:p>
            <a:pPr defTabSz="393655" eaLnBrk="1">
              <a:lnSpc>
                <a:spcPct val="93000"/>
              </a:lnSpc>
              <a:buClr>
                <a:srgbClr val="000000"/>
              </a:buClr>
              <a:buSzPct val="100000"/>
              <a:defRPr/>
            </a:pPr>
            <a:endParaRPr lang="en-ZA" dirty="0">
              <a:solidFill>
                <a:prstClr val="white"/>
              </a:solidFill>
            </a:endParaRPr>
          </a:p>
        </p:txBody>
      </p:sp>
      <p:grpSp>
        <p:nvGrpSpPr>
          <p:cNvPr id="6153" name="Group 2"/>
          <p:cNvGrpSpPr>
            <a:grpSpLocks/>
          </p:cNvGrpSpPr>
          <p:nvPr/>
        </p:nvGrpSpPr>
        <p:grpSpPr bwMode="auto">
          <a:xfrm>
            <a:off x="783360" y="4866271"/>
            <a:ext cx="3816000" cy="1628811"/>
            <a:chOff x="1071067" y="5050283"/>
            <a:chExt cx="4207260" cy="1795423"/>
          </a:xfrm>
        </p:grpSpPr>
        <p:pic>
          <p:nvPicPr>
            <p:cNvPr id="6154" name="Picture 12" descr="MCj0237380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06357" y="5367020"/>
              <a:ext cx="1422838" cy="1478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5" name="Picture 13" descr="MCj0424188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067" y="5288273"/>
              <a:ext cx="1230327" cy="89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156" name="Group 14"/>
            <p:cNvGrpSpPr>
              <a:grpSpLocks/>
            </p:cNvGrpSpPr>
            <p:nvPr/>
          </p:nvGrpSpPr>
          <p:grpSpPr bwMode="auto">
            <a:xfrm>
              <a:off x="3134445" y="5050283"/>
              <a:ext cx="1025564" cy="1041206"/>
              <a:chOff x="1655" y="1434"/>
              <a:chExt cx="1765" cy="1729"/>
            </a:xfrm>
          </p:grpSpPr>
          <p:sp>
            <p:nvSpPr>
              <p:cNvPr id="6198" name="AutoShape 15"/>
              <p:cNvSpPr>
                <a:spLocks noChangeAspect="1" noChangeArrowheads="1" noTextEdit="1"/>
              </p:cNvSpPr>
              <p:nvPr/>
            </p:nvSpPr>
            <p:spPr bwMode="auto">
              <a:xfrm>
                <a:off x="1655" y="1434"/>
                <a:ext cx="1765" cy="1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393655" eaLnBrk="1" hangingPunct="1"/>
                <a:endParaRPr lang="en-ZA">
                  <a:solidFill>
                    <a:prstClr val="white"/>
                  </a:solidFill>
                  <a:cs typeface="Arial" pitchFamily="34" charset="0"/>
                </a:endParaRPr>
              </a:p>
            </p:txBody>
          </p:sp>
          <p:sp>
            <p:nvSpPr>
              <p:cNvPr id="6199" name="Freeform 16"/>
              <p:cNvSpPr>
                <a:spLocks/>
              </p:cNvSpPr>
              <p:nvPr/>
            </p:nvSpPr>
            <p:spPr bwMode="auto">
              <a:xfrm>
                <a:off x="1934" y="2283"/>
                <a:ext cx="307" cy="279"/>
              </a:xfrm>
              <a:custGeom>
                <a:avLst/>
                <a:gdLst>
                  <a:gd name="T0" fmla="*/ 241 w 307"/>
                  <a:gd name="T1" fmla="*/ 272 h 279"/>
                  <a:gd name="T2" fmla="*/ 254 w 307"/>
                  <a:gd name="T3" fmla="*/ 264 h 279"/>
                  <a:gd name="T4" fmla="*/ 267 w 307"/>
                  <a:gd name="T5" fmla="*/ 253 h 279"/>
                  <a:gd name="T6" fmla="*/ 279 w 307"/>
                  <a:gd name="T7" fmla="*/ 238 h 279"/>
                  <a:gd name="T8" fmla="*/ 288 w 307"/>
                  <a:gd name="T9" fmla="*/ 223 h 279"/>
                  <a:gd name="T10" fmla="*/ 296 w 307"/>
                  <a:gd name="T11" fmla="*/ 204 h 279"/>
                  <a:gd name="T12" fmla="*/ 301 w 307"/>
                  <a:gd name="T13" fmla="*/ 185 h 279"/>
                  <a:gd name="T14" fmla="*/ 305 w 307"/>
                  <a:gd name="T15" fmla="*/ 162 h 279"/>
                  <a:gd name="T16" fmla="*/ 307 w 307"/>
                  <a:gd name="T17" fmla="*/ 142 h 279"/>
                  <a:gd name="T18" fmla="*/ 307 w 307"/>
                  <a:gd name="T19" fmla="*/ 138 h 279"/>
                  <a:gd name="T20" fmla="*/ 307 w 307"/>
                  <a:gd name="T21" fmla="*/ 132 h 279"/>
                  <a:gd name="T22" fmla="*/ 307 w 307"/>
                  <a:gd name="T23" fmla="*/ 127 h 279"/>
                  <a:gd name="T24" fmla="*/ 305 w 307"/>
                  <a:gd name="T25" fmla="*/ 121 h 279"/>
                  <a:gd name="T26" fmla="*/ 303 w 307"/>
                  <a:gd name="T27" fmla="*/ 108 h 279"/>
                  <a:gd name="T28" fmla="*/ 299 w 307"/>
                  <a:gd name="T29" fmla="*/ 93 h 279"/>
                  <a:gd name="T30" fmla="*/ 292 w 307"/>
                  <a:gd name="T31" fmla="*/ 74 h 279"/>
                  <a:gd name="T32" fmla="*/ 282 w 307"/>
                  <a:gd name="T33" fmla="*/ 57 h 279"/>
                  <a:gd name="T34" fmla="*/ 267 w 307"/>
                  <a:gd name="T35" fmla="*/ 40 h 279"/>
                  <a:gd name="T36" fmla="*/ 250 w 307"/>
                  <a:gd name="T37" fmla="*/ 23 h 279"/>
                  <a:gd name="T38" fmla="*/ 226 w 307"/>
                  <a:gd name="T39" fmla="*/ 12 h 279"/>
                  <a:gd name="T40" fmla="*/ 196 w 307"/>
                  <a:gd name="T41" fmla="*/ 2 h 279"/>
                  <a:gd name="T42" fmla="*/ 188 w 307"/>
                  <a:gd name="T43" fmla="*/ 2 h 279"/>
                  <a:gd name="T44" fmla="*/ 175 w 307"/>
                  <a:gd name="T45" fmla="*/ 0 h 279"/>
                  <a:gd name="T46" fmla="*/ 154 w 307"/>
                  <a:gd name="T47" fmla="*/ 0 h 279"/>
                  <a:gd name="T48" fmla="*/ 130 w 307"/>
                  <a:gd name="T49" fmla="*/ 0 h 279"/>
                  <a:gd name="T50" fmla="*/ 102 w 307"/>
                  <a:gd name="T51" fmla="*/ 2 h 279"/>
                  <a:gd name="T52" fmla="*/ 69 w 307"/>
                  <a:gd name="T53" fmla="*/ 4 h 279"/>
                  <a:gd name="T54" fmla="*/ 36 w 307"/>
                  <a:gd name="T55" fmla="*/ 6 h 279"/>
                  <a:gd name="T56" fmla="*/ 0 w 307"/>
                  <a:gd name="T57" fmla="*/ 12 h 279"/>
                  <a:gd name="T58" fmla="*/ 19 w 307"/>
                  <a:gd name="T59" fmla="*/ 12 h 279"/>
                  <a:gd name="T60" fmla="*/ 41 w 307"/>
                  <a:gd name="T61" fmla="*/ 12 h 279"/>
                  <a:gd name="T62" fmla="*/ 62 w 307"/>
                  <a:gd name="T63" fmla="*/ 14 h 279"/>
                  <a:gd name="T64" fmla="*/ 85 w 307"/>
                  <a:gd name="T65" fmla="*/ 16 h 279"/>
                  <a:gd name="T66" fmla="*/ 109 w 307"/>
                  <a:gd name="T67" fmla="*/ 19 h 279"/>
                  <a:gd name="T68" fmla="*/ 134 w 307"/>
                  <a:gd name="T69" fmla="*/ 23 h 279"/>
                  <a:gd name="T70" fmla="*/ 158 w 307"/>
                  <a:gd name="T71" fmla="*/ 29 h 279"/>
                  <a:gd name="T72" fmla="*/ 184 w 307"/>
                  <a:gd name="T73" fmla="*/ 34 h 279"/>
                  <a:gd name="T74" fmla="*/ 199 w 307"/>
                  <a:gd name="T75" fmla="*/ 42 h 279"/>
                  <a:gd name="T76" fmla="*/ 213 w 307"/>
                  <a:gd name="T77" fmla="*/ 49 h 279"/>
                  <a:gd name="T78" fmla="*/ 224 w 307"/>
                  <a:gd name="T79" fmla="*/ 59 h 279"/>
                  <a:gd name="T80" fmla="*/ 235 w 307"/>
                  <a:gd name="T81" fmla="*/ 72 h 279"/>
                  <a:gd name="T82" fmla="*/ 243 w 307"/>
                  <a:gd name="T83" fmla="*/ 85 h 279"/>
                  <a:gd name="T84" fmla="*/ 250 w 307"/>
                  <a:gd name="T85" fmla="*/ 100 h 279"/>
                  <a:gd name="T86" fmla="*/ 254 w 307"/>
                  <a:gd name="T87" fmla="*/ 117 h 279"/>
                  <a:gd name="T88" fmla="*/ 258 w 307"/>
                  <a:gd name="T89" fmla="*/ 136 h 279"/>
                  <a:gd name="T90" fmla="*/ 260 w 307"/>
                  <a:gd name="T91" fmla="*/ 174 h 279"/>
                  <a:gd name="T92" fmla="*/ 254 w 307"/>
                  <a:gd name="T93" fmla="*/ 211 h 279"/>
                  <a:gd name="T94" fmla="*/ 241 w 307"/>
                  <a:gd name="T95" fmla="*/ 247 h 279"/>
                  <a:gd name="T96" fmla="*/ 222 w 307"/>
                  <a:gd name="T97" fmla="*/ 279 h 279"/>
                  <a:gd name="T98" fmla="*/ 230 w 307"/>
                  <a:gd name="T99" fmla="*/ 277 h 279"/>
                  <a:gd name="T100" fmla="*/ 235 w 307"/>
                  <a:gd name="T101" fmla="*/ 274 h 279"/>
                  <a:gd name="T102" fmla="*/ 239 w 307"/>
                  <a:gd name="T103" fmla="*/ 272 h 279"/>
                  <a:gd name="T104" fmla="*/ 241 w 307"/>
                  <a:gd name="T105" fmla="*/ 272 h 27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07" h="279">
                    <a:moveTo>
                      <a:pt x="241" y="272"/>
                    </a:moveTo>
                    <a:lnTo>
                      <a:pt x="254" y="264"/>
                    </a:lnTo>
                    <a:lnTo>
                      <a:pt x="267" y="253"/>
                    </a:lnTo>
                    <a:lnTo>
                      <a:pt x="279" y="238"/>
                    </a:lnTo>
                    <a:lnTo>
                      <a:pt x="288" y="223"/>
                    </a:lnTo>
                    <a:lnTo>
                      <a:pt x="296" y="204"/>
                    </a:lnTo>
                    <a:lnTo>
                      <a:pt x="301" y="185"/>
                    </a:lnTo>
                    <a:lnTo>
                      <a:pt x="305" y="162"/>
                    </a:lnTo>
                    <a:lnTo>
                      <a:pt x="307" y="142"/>
                    </a:lnTo>
                    <a:lnTo>
                      <a:pt x="307" y="138"/>
                    </a:lnTo>
                    <a:lnTo>
                      <a:pt x="307" y="132"/>
                    </a:lnTo>
                    <a:lnTo>
                      <a:pt x="307" y="127"/>
                    </a:lnTo>
                    <a:lnTo>
                      <a:pt x="305" y="121"/>
                    </a:lnTo>
                    <a:lnTo>
                      <a:pt x="303" y="108"/>
                    </a:lnTo>
                    <a:lnTo>
                      <a:pt x="299" y="93"/>
                    </a:lnTo>
                    <a:lnTo>
                      <a:pt x="292" y="74"/>
                    </a:lnTo>
                    <a:lnTo>
                      <a:pt x="282" y="57"/>
                    </a:lnTo>
                    <a:lnTo>
                      <a:pt x="267" y="40"/>
                    </a:lnTo>
                    <a:lnTo>
                      <a:pt x="250" y="23"/>
                    </a:lnTo>
                    <a:lnTo>
                      <a:pt x="226" y="12"/>
                    </a:lnTo>
                    <a:lnTo>
                      <a:pt x="196" y="2"/>
                    </a:lnTo>
                    <a:lnTo>
                      <a:pt x="188" y="2"/>
                    </a:lnTo>
                    <a:lnTo>
                      <a:pt x="175" y="0"/>
                    </a:lnTo>
                    <a:lnTo>
                      <a:pt x="154" y="0"/>
                    </a:lnTo>
                    <a:lnTo>
                      <a:pt x="130" y="0"/>
                    </a:lnTo>
                    <a:lnTo>
                      <a:pt x="102" y="2"/>
                    </a:lnTo>
                    <a:lnTo>
                      <a:pt x="69" y="4"/>
                    </a:lnTo>
                    <a:lnTo>
                      <a:pt x="36" y="6"/>
                    </a:lnTo>
                    <a:lnTo>
                      <a:pt x="0" y="12"/>
                    </a:lnTo>
                    <a:lnTo>
                      <a:pt x="19" y="12"/>
                    </a:lnTo>
                    <a:lnTo>
                      <a:pt x="41" y="12"/>
                    </a:lnTo>
                    <a:lnTo>
                      <a:pt x="62" y="14"/>
                    </a:lnTo>
                    <a:lnTo>
                      <a:pt x="85" y="16"/>
                    </a:lnTo>
                    <a:lnTo>
                      <a:pt x="109" y="19"/>
                    </a:lnTo>
                    <a:lnTo>
                      <a:pt x="134" y="23"/>
                    </a:lnTo>
                    <a:lnTo>
                      <a:pt x="158" y="29"/>
                    </a:lnTo>
                    <a:lnTo>
                      <a:pt x="184" y="34"/>
                    </a:lnTo>
                    <a:lnTo>
                      <a:pt x="199" y="42"/>
                    </a:lnTo>
                    <a:lnTo>
                      <a:pt x="213" y="49"/>
                    </a:lnTo>
                    <a:lnTo>
                      <a:pt x="224" y="59"/>
                    </a:lnTo>
                    <a:lnTo>
                      <a:pt x="235" y="72"/>
                    </a:lnTo>
                    <a:lnTo>
                      <a:pt x="243" y="85"/>
                    </a:lnTo>
                    <a:lnTo>
                      <a:pt x="250" y="100"/>
                    </a:lnTo>
                    <a:lnTo>
                      <a:pt x="254" y="117"/>
                    </a:lnTo>
                    <a:lnTo>
                      <a:pt x="258" y="136"/>
                    </a:lnTo>
                    <a:lnTo>
                      <a:pt x="260" y="174"/>
                    </a:lnTo>
                    <a:lnTo>
                      <a:pt x="254" y="211"/>
                    </a:lnTo>
                    <a:lnTo>
                      <a:pt x="241" y="247"/>
                    </a:lnTo>
                    <a:lnTo>
                      <a:pt x="222" y="279"/>
                    </a:lnTo>
                    <a:lnTo>
                      <a:pt x="230" y="277"/>
                    </a:lnTo>
                    <a:lnTo>
                      <a:pt x="235" y="274"/>
                    </a:lnTo>
                    <a:lnTo>
                      <a:pt x="239" y="272"/>
                    </a:lnTo>
                    <a:lnTo>
                      <a:pt x="241" y="272"/>
                    </a:lnTo>
                    <a:close/>
                  </a:path>
                </a:pathLst>
              </a:custGeom>
              <a:solidFill>
                <a:srgbClr val="BFDD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00" name="Freeform 17"/>
              <p:cNvSpPr>
                <a:spLocks/>
              </p:cNvSpPr>
              <p:nvPr/>
            </p:nvSpPr>
            <p:spPr bwMode="auto">
              <a:xfrm>
                <a:off x="1845" y="2600"/>
                <a:ext cx="317" cy="233"/>
              </a:xfrm>
              <a:custGeom>
                <a:avLst/>
                <a:gdLst>
                  <a:gd name="T0" fmla="*/ 266 w 317"/>
                  <a:gd name="T1" fmla="*/ 70 h 233"/>
                  <a:gd name="T2" fmla="*/ 260 w 317"/>
                  <a:gd name="T3" fmla="*/ 98 h 233"/>
                  <a:gd name="T4" fmla="*/ 253 w 317"/>
                  <a:gd name="T5" fmla="*/ 124 h 233"/>
                  <a:gd name="T6" fmla="*/ 239 w 317"/>
                  <a:gd name="T7" fmla="*/ 147 h 233"/>
                  <a:gd name="T8" fmla="*/ 226 w 317"/>
                  <a:gd name="T9" fmla="*/ 166 h 233"/>
                  <a:gd name="T10" fmla="*/ 207 w 317"/>
                  <a:gd name="T11" fmla="*/ 183 h 233"/>
                  <a:gd name="T12" fmla="*/ 189 w 317"/>
                  <a:gd name="T13" fmla="*/ 196 h 233"/>
                  <a:gd name="T14" fmla="*/ 168 w 317"/>
                  <a:gd name="T15" fmla="*/ 203 h 233"/>
                  <a:gd name="T16" fmla="*/ 145 w 317"/>
                  <a:gd name="T17" fmla="*/ 205 h 233"/>
                  <a:gd name="T18" fmla="*/ 121 w 317"/>
                  <a:gd name="T19" fmla="*/ 201 h 233"/>
                  <a:gd name="T20" fmla="*/ 98 w 317"/>
                  <a:gd name="T21" fmla="*/ 192 h 233"/>
                  <a:gd name="T22" fmla="*/ 77 w 317"/>
                  <a:gd name="T23" fmla="*/ 179 h 233"/>
                  <a:gd name="T24" fmla="*/ 59 w 317"/>
                  <a:gd name="T25" fmla="*/ 160 h 233"/>
                  <a:gd name="T26" fmla="*/ 44 w 317"/>
                  <a:gd name="T27" fmla="*/ 135 h 233"/>
                  <a:gd name="T28" fmla="*/ 32 w 317"/>
                  <a:gd name="T29" fmla="*/ 109 h 233"/>
                  <a:gd name="T30" fmla="*/ 25 w 317"/>
                  <a:gd name="T31" fmla="*/ 79 h 233"/>
                  <a:gd name="T32" fmla="*/ 23 w 317"/>
                  <a:gd name="T33" fmla="*/ 47 h 233"/>
                  <a:gd name="T34" fmla="*/ 23 w 317"/>
                  <a:gd name="T35" fmla="*/ 36 h 233"/>
                  <a:gd name="T36" fmla="*/ 25 w 317"/>
                  <a:gd name="T37" fmla="*/ 24 h 233"/>
                  <a:gd name="T38" fmla="*/ 27 w 317"/>
                  <a:gd name="T39" fmla="*/ 13 h 233"/>
                  <a:gd name="T40" fmla="*/ 29 w 317"/>
                  <a:gd name="T41" fmla="*/ 4 h 233"/>
                  <a:gd name="T42" fmla="*/ 6 w 317"/>
                  <a:gd name="T43" fmla="*/ 0 h 233"/>
                  <a:gd name="T44" fmla="*/ 4 w 317"/>
                  <a:gd name="T45" fmla="*/ 13 h 233"/>
                  <a:gd name="T46" fmla="*/ 2 w 317"/>
                  <a:gd name="T47" fmla="*/ 24 h 233"/>
                  <a:gd name="T48" fmla="*/ 0 w 317"/>
                  <a:gd name="T49" fmla="*/ 36 h 233"/>
                  <a:gd name="T50" fmla="*/ 0 w 317"/>
                  <a:gd name="T51" fmla="*/ 47 h 233"/>
                  <a:gd name="T52" fmla="*/ 4 w 317"/>
                  <a:gd name="T53" fmla="*/ 85 h 233"/>
                  <a:gd name="T54" fmla="*/ 13 w 317"/>
                  <a:gd name="T55" fmla="*/ 120 h 233"/>
                  <a:gd name="T56" fmla="*/ 29 w 317"/>
                  <a:gd name="T57" fmla="*/ 151 h 233"/>
                  <a:gd name="T58" fmla="*/ 47 w 317"/>
                  <a:gd name="T59" fmla="*/ 179 h 233"/>
                  <a:gd name="T60" fmla="*/ 72 w 317"/>
                  <a:gd name="T61" fmla="*/ 201 h 233"/>
                  <a:gd name="T62" fmla="*/ 98 w 317"/>
                  <a:gd name="T63" fmla="*/ 218 h 233"/>
                  <a:gd name="T64" fmla="*/ 130 w 317"/>
                  <a:gd name="T65" fmla="*/ 230 h 233"/>
                  <a:gd name="T66" fmla="*/ 162 w 317"/>
                  <a:gd name="T67" fmla="*/ 233 h 233"/>
                  <a:gd name="T68" fmla="*/ 189 w 317"/>
                  <a:gd name="T69" fmla="*/ 232 h 233"/>
                  <a:gd name="T70" fmla="*/ 213 w 317"/>
                  <a:gd name="T71" fmla="*/ 224 h 233"/>
                  <a:gd name="T72" fmla="*/ 238 w 317"/>
                  <a:gd name="T73" fmla="*/ 211 h 233"/>
                  <a:gd name="T74" fmla="*/ 260 w 317"/>
                  <a:gd name="T75" fmla="*/ 196 h 233"/>
                  <a:gd name="T76" fmla="*/ 279 w 317"/>
                  <a:gd name="T77" fmla="*/ 175 h 233"/>
                  <a:gd name="T78" fmla="*/ 294 w 317"/>
                  <a:gd name="T79" fmla="*/ 152 h 233"/>
                  <a:gd name="T80" fmla="*/ 307 w 317"/>
                  <a:gd name="T81" fmla="*/ 126 h 233"/>
                  <a:gd name="T82" fmla="*/ 317 w 317"/>
                  <a:gd name="T83" fmla="*/ 98 h 233"/>
                  <a:gd name="T84" fmla="*/ 273 w 317"/>
                  <a:gd name="T85" fmla="*/ 77 h 233"/>
                  <a:gd name="T86" fmla="*/ 271 w 317"/>
                  <a:gd name="T87" fmla="*/ 75 h 233"/>
                  <a:gd name="T88" fmla="*/ 270 w 317"/>
                  <a:gd name="T89" fmla="*/ 73 h 233"/>
                  <a:gd name="T90" fmla="*/ 268 w 317"/>
                  <a:gd name="T91" fmla="*/ 71 h 233"/>
                  <a:gd name="T92" fmla="*/ 266 w 317"/>
                  <a:gd name="T93" fmla="*/ 70 h 23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17" h="233">
                    <a:moveTo>
                      <a:pt x="266" y="70"/>
                    </a:moveTo>
                    <a:lnTo>
                      <a:pt x="260" y="98"/>
                    </a:lnTo>
                    <a:lnTo>
                      <a:pt x="253" y="124"/>
                    </a:lnTo>
                    <a:lnTo>
                      <a:pt x="239" y="147"/>
                    </a:lnTo>
                    <a:lnTo>
                      <a:pt x="226" y="166"/>
                    </a:lnTo>
                    <a:lnTo>
                      <a:pt x="207" y="183"/>
                    </a:lnTo>
                    <a:lnTo>
                      <a:pt x="189" y="196"/>
                    </a:lnTo>
                    <a:lnTo>
                      <a:pt x="168" y="203"/>
                    </a:lnTo>
                    <a:lnTo>
                      <a:pt x="145" y="205"/>
                    </a:lnTo>
                    <a:lnTo>
                      <a:pt x="121" y="201"/>
                    </a:lnTo>
                    <a:lnTo>
                      <a:pt x="98" y="192"/>
                    </a:lnTo>
                    <a:lnTo>
                      <a:pt x="77" y="179"/>
                    </a:lnTo>
                    <a:lnTo>
                      <a:pt x="59" y="160"/>
                    </a:lnTo>
                    <a:lnTo>
                      <a:pt x="44" y="135"/>
                    </a:lnTo>
                    <a:lnTo>
                      <a:pt x="32" y="109"/>
                    </a:lnTo>
                    <a:lnTo>
                      <a:pt x="25" y="79"/>
                    </a:lnTo>
                    <a:lnTo>
                      <a:pt x="23" y="47"/>
                    </a:lnTo>
                    <a:lnTo>
                      <a:pt x="23" y="36"/>
                    </a:lnTo>
                    <a:lnTo>
                      <a:pt x="25" y="24"/>
                    </a:lnTo>
                    <a:lnTo>
                      <a:pt x="27" y="13"/>
                    </a:lnTo>
                    <a:lnTo>
                      <a:pt x="29" y="4"/>
                    </a:lnTo>
                    <a:lnTo>
                      <a:pt x="6" y="0"/>
                    </a:lnTo>
                    <a:lnTo>
                      <a:pt x="4" y="13"/>
                    </a:lnTo>
                    <a:lnTo>
                      <a:pt x="2" y="24"/>
                    </a:lnTo>
                    <a:lnTo>
                      <a:pt x="0" y="36"/>
                    </a:lnTo>
                    <a:lnTo>
                      <a:pt x="0" y="47"/>
                    </a:lnTo>
                    <a:lnTo>
                      <a:pt x="4" y="85"/>
                    </a:lnTo>
                    <a:lnTo>
                      <a:pt x="13" y="120"/>
                    </a:lnTo>
                    <a:lnTo>
                      <a:pt x="29" y="151"/>
                    </a:lnTo>
                    <a:lnTo>
                      <a:pt x="47" y="179"/>
                    </a:lnTo>
                    <a:lnTo>
                      <a:pt x="72" y="201"/>
                    </a:lnTo>
                    <a:lnTo>
                      <a:pt x="98" y="218"/>
                    </a:lnTo>
                    <a:lnTo>
                      <a:pt x="130" y="230"/>
                    </a:lnTo>
                    <a:lnTo>
                      <a:pt x="162" y="233"/>
                    </a:lnTo>
                    <a:lnTo>
                      <a:pt x="189" y="232"/>
                    </a:lnTo>
                    <a:lnTo>
                      <a:pt x="213" y="224"/>
                    </a:lnTo>
                    <a:lnTo>
                      <a:pt x="238" y="211"/>
                    </a:lnTo>
                    <a:lnTo>
                      <a:pt x="260" y="196"/>
                    </a:lnTo>
                    <a:lnTo>
                      <a:pt x="279" y="175"/>
                    </a:lnTo>
                    <a:lnTo>
                      <a:pt x="294" y="152"/>
                    </a:lnTo>
                    <a:lnTo>
                      <a:pt x="307" y="126"/>
                    </a:lnTo>
                    <a:lnTo>
                      <a:pt x="317" y="98"/>
                    </a:lnTo>
                    <a:lnTo>
                      <a:pt x="273" y="77"/>
                    </a:lnTo>
                    <a:lnTo>
                      <a:pt x="271" y="75"/>
                    </a:lnTo>
                    <a:lnTo>
                      <a:pt x="270" y="73"/>
                    </a:lnTo>
                    <a:lnTo>
                      <a:pt x="268" y="71"/>
                    </a:lnTo>
                    <a:lnTo>
                      <a:pt x="266" y="70"/>
                    </a:lnTo>
                    <a:close/>
                  </a:path>
                </a:pathLst>
              </a:custGeom>
              <a:solidFill>
                <a:srgbClr val="51515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01" name="Freeform 18"/>
              <p:cNvSpPr>
                <a:spLocks/>
              </p:cNvSpPr>
              <p:nvPr/>
            </p:nvSpPr>
            <p:spPr bwMode="auto">
              <a:xfrm>
                <a:off x="3075" y="2402"/>
                <a:ext cx="207" cy="130"/>
              </a:xfrm>
              <a:custGeom>
                <a:avLst/>
                <a:gdLst>
                  <a:gd name="T0" fmla="*/ 149 w 207"/>
                  <a:gd name="T1" fmla="*/ 130 h 130"/>
                  <a:gd name="T2" fmla="*/ 162 w 207"/>
                  <a:gd name="T3" fmla="*/ 130 h 130"/>
                  <a:gd name="T4" fmla="*/ 172 w 207"/>
                  <a:gd name="T5" fmla="*/ 130 h 130"/>
                  <a:gd name="T6" fmla="*/ 177 w 207"/>
                  <a:gd name="T7" fmla="*/ 130 h 130"/>
                  <a:gd name="T8" fmla="*/ 179 w 207"/>
                  <a:gd name="T9" fmla="*/ 130 h 130"/>
                  <a:gd name="T10" fmla="*/ 187 w 207"/>
                  <a:gd name="T11" fmla="*/ 130 h 130"/>
                  <a:gd name="T12" fmla="*/ 194 w 207"/>
                  <a:gd name="T13" fmla="*/ 128 h 130"/>
                  <a:gd name="T14" fmla="*/ 202 w 207"/>
                  <a:gd name="T15" fmla="*/ 126 h 130"/>
                  <a:gd name="T16" fmla="*/ 207 w 207"/>
                  <a:gd name="T17" fmla="*/ 124 h 130"/>
                  <a:gd name="T18" fmla="*/ 200 w 207"/>
                  <a:gd name="T19" fmla="*/ 111 h 130"/>
                  <a:gd name="T20" fmla="*/ 191 w 207"/>
                  <a:gd name="T21" fmla="*/ 96 h 130"/>
                  <a:gd name="T22" fmla="*/ 179 w 207"/>
                  <a:gd name="T23" fmla="*/ 81 h 130"/>
                  <a:gd name="T24" fmla="*/ 166 w 207"/>
                  <a:gd name="T25" fmla="*/ 66 h 130"/>
                  <a:gd name="T26" fmla="*/ 151 w 207"/>
                  <a:gd name="T27" fmla="*/ 51 h 130"/>
                  <a:gd name="T28" fmla="*/ 132 w 207"/>
                  <a:gd name="T29" fmla="*/ 36 h 130"/>
                  <a:gd name="T30" fmla="*/ 111 w 207"/>
                  <a:gd name="T31" fmla="*/ 25 h 130"/>
                  <a:gd name="T32" fmla="*/ 89 w 207"/>
                  <a:gd name="T33" fmla="*/ 13 h 130"/>
                  <a:gd name="T34" fmla="*/ 78 w 207"/>
                  <a:gd name="T35" fmla="*/ 10 h 130"/>
                  <a:gd name="T36" fmla="*/ 68 w 207"/>
                  <a:gd name="T37" fmla="*/ 6 h 130"/>
                  <a:gd name="T38" fmla="*/ 57 w 207"/>
                  <a:gd name="T39" fmla="*/ 4 h 130"/>
                  <a:gd name="T40" fmla="*/ 45 w 207"/>
                  <a:gd name="T41" fmla="*/ 2 h 130"/>
                  <a:gd name="T42" fmla="*/ 34 w 207"/>
                  <a:gd name="T43" fmla="*/ 0 h 130"/>
                  <a:gd name="T44" fmla="*/ 23 w 207"/>
                  <a:gd name="T45" fmla="*/ 0 h 130"/>
                  <a:gd name="T46" fmla="*/ 12 w 207"/>
                  <a:gd name="T47" fmla="*/ 0 h 130"/>
                  <a:gd name="T48" fmla="*/ 0 w 207"/>
                  <a:gd name="T49" fmla="*/ 0 h 130"/>
                  <a:gd name="T50" fmla="*/ 4 w 207"/>
                  <a:gd name="T51" fmla="*/ 0 h 130"/>
                  <a:gd name="T52" fmla="*/ 8 w 207"/>
                  <a:gd name="T53" fmla="*/ 2 h 130"/>
                  <a:gd name="T54" fmla="*/ 12 w 207"/>
                  <a:gd name="T55" fmla="*/ 2 h 130"/>
                  <a:gd name="T56" fmla="*/ 15 w 207"/>
                  <a:gd name="T57" fmla="*/ 4 h 130"/>
                  <a:gd name="T58" fmla="*/ 42 w 207"/>
                  <a:gd name="T59" fmla="*/ 13 h 130"/>
                  <a:gd name="T60" fmla="*/ 64 w 207"/>
                  <a:gd name="T61" fmla="*/ 26 h 130"/>
                  <a:gd name="T62" fmla="*/ 85 w 207"/>
                  <a:gd name="T63" fmla="*/ 42 h 130"/>
                  <a:gd name="T64" fmla="*/ 104 w 207"/>
                  <a:gd name="T65" fmla="*/ 58 h 130"/>
                  <a:gd name="T66" fmla="*/ 119 w 207"/>
                  <a:gd name="T67" fmla="*/ 75 h 130"/>
                  <a:gd name="T68" fmla="*/ 132 w 207"/>
                  <a:gd name="T69" fmla="*/ 94 h 130"/>
                  <a:gd name="T70" fmla="*/ 142 w 207"/>
                  <a:gd name="T71" fmla="*/ 113 h 130"/>
                  <a:gd name="T72" fmla="*/ 149 w 207"/>
                  <a:gd name="T73" fmla="*/ 130 h 13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7" h="130">
                    <a:moveTo>
                      <a:pt x="149" y="130"/>
                    </a:moveTo>
                    <a:lnTo>
                      <a:pt x="162" y="130"/>
                    </a:lnTo>
                    <a:lnTo>
                      <a:pt x="172" y="130"/>
                    </a:lnTo>
                    <a:lnTo>
                      <a:pt x="177" y="130"/>
                    </a:lnTo>
                    <a:lnTo>
                      <a:pt x="179" y="130"/>
                    </a:lnTo>
                    <a:lnTo>
                      <a:pt x="187" y="130"/>
                    </a:lnTo>
                    <a:lnTo>
                      <a:pt x="194" y="128"/>
                    </a:lnTo>
                    <a:lnTo>
                      <a:pt x="202" y="126"/>
                    </a:lnTo>
                    <a:lnTo>
                      <a:pt x="207" y="124"/>
                    </a:lnTo>
                    <a:lnTo>
                      <a:pt x="200" y="111"/>
                    </a:lnTo>
                    <a:lnTo>
                      <a:pt x="191" y="96"/>
                    </a:lnTo>
                    <a:lnTo>
                      <a:pt x="179" y="81"/>
                    </a:lnTo>
                    <a:lnTo>
                      <a:pt x="166" y="66"/>
                    </a:lnTo>
                    <a:lnTo>
                      <a:pt x="151" y="51"/>
                    </a:lnTo>
                    <a:lnTo>
                      <a:pt x="132" y="36"/>
                    </a:lnTo>
                    <a:lnTo>
                      <a:pt x="111" y="25"/>
                    </a:lnTo>
                    <a:lnTo>
                      <a:pt x="89" y="13"/>
                    </a:lnTo>
                    <a:lnTo>
                      <a:pt x="78" y="10"/>
                    </a:lnTo>
                    <a:lnTo>
                      <a:pt x="68" y="6"/>
                    </a:lnTo>
                    <a:lnTo>
                      <a:pt x="57" y="4"/>
                    </a:lnTo>
                    <a:lnTo>
                      <a:pt x="45" y="2"/>
                    </a:lnTo>
                    <a:lnTo>
                      <a:pt x="34" y="0"/>
                    </a:lnTo>
                    <a:lnTo>
                      <a:pt x="23" y="0"/>
                    </a:lnTo>
                    <a:lnTo>
                      <a:pt x="12" y="0"/>
                    </a:lnTo>
                    <a:lnTo>
                      <a:pt x="0" y="0"/>
                    </a:lnTo>
                    <a:lnTo>
                      <a:pt x="4" y="0"/>
                    </a:lnTo>
                    <a:lnTo>
                      <a:pt x="8" y="2"/>
                    </a:lnTo>
                    <a:lnTo>
                      <a:pt x="12" y="2"/>
                    </a:lnTo>
                    <a:lnTo>
                      <a:pt x="15" y="4"/>
                    </a:lnTo>
                    <a:lnTo>
                      <a:pt x="42" y="13"/>
                    </a:lnTo>
                    <a:lnTo>
                      <a:pt x="64" y="26"/>
                    </a:lnTo>
                    <a:lnTo>
                      <a:pt x="85" y="42"/>
                    </a:lnTo>
                    <a:lnTo>
                      <a:pt x="104" y="58"/>
                    </a:lnTo>
                    <a:lnTo>
                      <a:pt x="119" y="75"/>
                    </a:lnTo>
                    <a:lnTo>
                      <a:pt x="132" y="94"/>
                    </a:lnTo>
                    <a:lnTo>
                      <a:pt x="142" y="113"/>
                    </a:lnTo>
                    <a:lnTo>
                      <a:pt x="149" y="130"/>
                    </a:lnTo>
                    <a:close/>
                  </a:path>
                </a:pathLst>
              </a:custGeom>
              <a:solidFill>
                <a:srgbClr val="BFDD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02" name="Freeform 19"/>
              <p:cNvSpPr>
                <a:spLocks/>
              </p:cNvSpPr>
              <p:nvPr/>
            </p:nvSpPr>
            <p:spPr bwMode="auto">
              <a:xfrm>
                <a:off x="2797" y="2421"/>
                <a:ext cx="401" cy="233"/>
              </a:xfrm>
              <a:custGeom>
                <a:avLst/>
                <a:gdLst>
                  <a:gd name="T0" fmla="*/ 235 w 401"/>
                  <a:gd name="T1" fmla="*/ 111 h 233"/>
                  <a:gd name="T2" fmla="*/ 239 w 401"/>
                  <a:gd name="T3" fmla="*/ 111 h 233"/>
                  <a:gd name="T4" fmla="*/ 252 w 401"/>
                  <a:gd name="T5" fmla="*/ 111 h 233"/>
                  <a:gd name="T6" fmla="*/ 269 w 401"/>
                  <a:gd name="T7" fmla="*/ 111 h 233"/>
                  <a:gd name="T8" fmla="*/ 293 w 401"/>
                  <a:gd name="T9" fmla="*/ 111 h 233"/>
                  <a:gd name="T10" fmla="*/ 318 w 401"/>
                  <a:gd name="T11" fmla="*/ 111 h 233"/>
                  <a:gd name="T12" fmla="*/ 346 w 401"/>
                  <a:gd name="T13" fmla="*/ 111 h 233"/>
                  <a:gd name="T14" fmla="*/ 374 w 401"/>
                  <a:gd name="T15" fmla="*/ 111 h 233"/>
                  <a:gd name="T16" fmla="*/ 401 w 401"/>
                  <a:gd name="T17" fmla="*/ 111 h 233"/>
                  <a:gd name="T18" fmla="*/ 393 w 401"/>
                  <a:gd name="T19" fmla="*/ 96 h 233"/>
                  <a:gd name="T20" fmla="*/ 384 w 401"/>
                  <a:gd name="T21" fmla="*/ 83 h 233"/>
                  <a:gd name="T22" fmla="*/ 372 w 401"/>
                  <a:gd name="T23" fmla="*/ 68 h 233"/>
                  <a:gd name="T24" fmla="*/ 359 w 401"/>
                  <a:gd name="T25" fmla="*/ 53 h 233"/>
                  <a:gd name="T26" fmla="*/ 344 w 401"/>
                  <a:gd name="T27" fmla="*/ 39 h 233"/>
                  <a:gd name="T28" fmla="*/ 325 w 401"/>
                  <a:gd name="T29" fmla="*/ 28 h 233"/>
                  <a:gd name="T30" fmla="*/ 307 w 401"/>
                  <a:gd name="T31" fmla="*/ 17 h 233"/>
                  <a:gd name="T32" fmla="*/ 286 w 401"/>
                  <a:gd name="T33" fmla="*/ 9 h 233"/>
                  <a:gd name="T34" fmla="*/ 267 w 401"/>
                  <a:gd name="T35" fmla="*/ 4 h 233"/>
                  <a:gd name="T36" fmla="*/ 248 w 401"/>
                  <a:gd name="T37" fmla="*/ 2 h 233"/>
                  <a:gd name="T38" fmla="*/ 226 w 401"/>
                  <a:gd name="T39" fmla="*/ 0 h 233"/>
                  <a:gd name="T40" fmla="*/ 203 w 401"/>
                  <a:gd name="T41" fmla="*/ 2 h 233"/>
                  <a:gd name="T42" fmla="*/ 177 w 401"/>
                  <a:gd name="T43" fmla="*/ 7 h 233"/>
                  <a:gd name="T44" fmla="*/ 150 w 401"/>
                  <a:gd name="T45" fmla="*/ 19 h 233"/>
                  <a:gd name="T46" fmla="*/ 124 w 401"/>
                  <a:gd name="T47" fmla="*/ 34 h 233"/>
                  <a:gd name="T48" fmla="*/ 96 w 401"/>
                  <a:gd name="T49" fmla="*/ 55 h 233"/>
                  <a:gd name="T50" fmla="*/ 79 w 401"/>
                  <a:gd name="T51" fmla="*/ 75 h 233"/>
                  <a:gd name="T52" fmla="*/ 64 w 401"/>
                  <a:gd name="T53" fmla="*/ 98 h 233"/>
                  <a:gd name="T54" fmla="*/ 50 w 401"/>
                  <a:gd name="T55" fmla="*/ 122 h 233"/>
                  <a:gd name="T56" fmla="*/ 37 w 401"/>
                  <a:gd name="T57" fmla="*/ 145 h 233"/>
                  <a:gd name="T58" fmla="*/ 26 w 401"/>
                  <a:gd name="T59" fmla="*/ 169 h 233"/>
                  <a:gd name="T60" fmla="*/ 16 w 401"/>
                  <a:gd name="T61" fmla="*/ 192 h 233"/>
                  <a:gd name="T62" fmla="*/ 7 w 401"/>
                  <a:gd name="T63" fmla="*/ 215 h 233"/>
                  <a:gd name="T64" fmla="*/ 0 w 401"/>
                  <a:gd name="T65" fmla="*/ 233 h 233"/>
                  <a:gd name="T66" fmla="*/ 9 w 401"/>
                  <a:gd name="T67" fmla="*/ 230 h 233"/>
                  <a:gd name="T68" fmla="*/ 18 w 401"/>
                  <a:gd name="T69" fmla="*/ 226 h 233"/>
                  <a:gd name="T70" fmla="*/ 28 w 401"/>
                  <a:gd name="T71" fmla="*/ 222 h 233"/>
                  <a:gd name="T72" fmla="*/ 35 w 401"/>
                  <a:gd name="T73" fmla="*/ 218 h 233"/>
                  <a:gd name="T74" fmla="*/ 43 w 401"/>
                  <a:gd name="T75" fmla="*/ 215 h 233"/>
                  <a:gd name="T76" fmla="*/ 50 w 401"/>
                  <a:gd name="T77" fmla="*/ 209 h 233"/>
                  <a:gd name="T78" fmla="*/ 58 w 401"/>
                  <a:gd name="T79" fmla="*/ 205 h 233"/>
                  <a:gd name="T80" fmla="*/ 65 w 401"/>
                  <a:gd name="T81" fmla="*/ 200 h 233"/>
                  <a:gd name="T82" fmla="*/ 65 w 401"/>
                  <a:gd name="T83" fmla="*/ 198 h 233"/>
                  <a:gd name="T84" fmla="*/ 65 w 401"/>
                  <a:gd name="T85" fmla="*/ 198 h 233"/>
                  <a:gd name="T86" fmla="*/ 65 w 401"/>
                  <a:gd name="T87" fmla="*/ 198 h 233"/>
                  <a:gd name="T88" fmla="*/ 67 w 401"/>
                  <a:gd name="T89" fmla="*/ 196 h 233"/>
                  <a:gd name="T90" fmla="*/ 69 w 401"/>
                  <a:gd name="T91" fmla="*/ 196 h 233"/>
                  <a:gd name="T92" fmla="*/ 73 w 401"/>
                  <a:gd name="T93" fmla="*/ 192 h 233"/>
                  <a:gd name="T94" fmla="*/ 77 w 401"/>
                  <a:gd name="T95" fmla="*/ 190 h 233"/>
                  <a:gd name="T96" fmla="*/ 81 w 401"/>
                  <a:gd name="T97" fmla="*/ 186 h 233"/>
                  <a:gd name="T98" fmla="*/ 84 w 401"/>
                  <a:gd name="T99" fmla="*/ 183 h 233"/>
                  <a:gd name="T100" fmla="*/ 97 w 401"/>
                  <a:gd name="T101" fmla="*/ 173 h 233"/>
                  <a:gd name="T102" fmla="*/ 111 w 401"/>
                  <a:gd name="T103" fmla="*/ 162 h 233"/>
                  <a:gd name="T104" fmla="*/ 124 w 401"/>
                  <a:gd name="T105" fmla="*/ 152 h 233"/>
                  <a:gd name="T106" fmla="*/ 141 w 401"/>
                  <a:gd name="T107" fmla="*/ 141 h 233"/>
                  <a:gd name="T108" fmla="*/ 160 w 401"/>
                  <a:gd name="T109" fmla="*/ 132 h 233"/>
                  <a:gd name="T110" fmla="*/ 178 w 401"/>
                  <a:gd name="T111" fmla="*/ 124 h 233"/>
                  <a:gd name="T112" fmla="*/ 203 w 401"/>
                  <a:gd name="T113" fmla="*/ 117 h 233"/>
                  <a:gd name="T114" fmla="*/ 229 w 401"/>
                  <a:gd name="T115" fmla="*/ 111 h 233"/>
                  <a:gd name="T116" fmla="*/ 231 w 401"/>
                  <a:gd name="T117" fmla="*/ 111 h 233"/>
                  <a:gd name="T118" fmla="*/ 233 w 401"/>
                  <a:gd name="T119" fmla="*/ 111 h 233"/>
                  <a:gd name="T120" fmla="*/ 233 w 401"/>
                  <a:gd name="T121" fmla="*/ 111 h 233"/>
                  <a:gd name="T122" fmla="*/ 235 w 401"/>
                  <a:gd name="T123" fmla="*/ 111 h 23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01" h="233">
                    <a:moveTo>
                      <a:pt x="235" y="111"/>
                    </a:moveTo>
                    <a:lnTo>
                      <a:pt x="239" y="111"/>
                    </a:lnTo>
                    <a:lnTo>
                      <a:pt x="252" y="111"/>
                    </a:lnTo>
                    <a:lnTo>
                      <a:pt x="269" y="111"/>
                    </a:lnTo>
                    <a:lnTo>
                      <a:pt x="293" y="111"/>
                    </a:lnTo>
                    <a:lnTo>
                      <a:pt x="318" y="111"/>
                    </a:lnTo>
                    <a:lnTo>
                      <a:pt x="346" y="111"/>
                    </a:lnTo>
                    <a:lnTo>
                      <a:pt x="374" y="111"/>
                    </a:lnTo>
                    <a:lnTo>
                      <a:pt x="401" y="111"/>
                    </a:lnTo>
                    <a:lnTo>
                      <a:pt x="393" y="96"/>
                    </a:lnTo>
                    <a:lnTo>
                      <a:pt x="384" y="83"/>
                    </a:lnTo>
                    <a:lnTo>
                      <a:pt x="372" y="68"/>
                    </a:lnTo>
                    <a:lnTo>
                      <a:pt x="359" y="53"/>
                    </a:lnTo>
                    <a:lnTo>
                      <a:pt x="344" y="39"/>
                    </a:lnTo>
                    <a:lnTo>
                      <a:pt x="325" y="28"/>
                    </a:lnTo>
                    <a:lnTo>
                      <a:pt x="307" y="17"/>
                    </a:lnTo>
                    <a:lnTo>
                      <a:pt x="286" y="9"/>
                    </a:lnTo>
                    <a:lnTo>
                      <a:pt x="267" y="4"/>
                    </a:lnTo>
                    <a:lnTo>
                      <a:pt x="248" y="2"/>
                    </a:lnTo>
                    <a:lnTo>
                      <a:pt x="226" y="0"/>
                    </a:lnTo>
                    <a:lnTo>
                      <a:pt x="203" y="2"/>
                    </a:lnTo>
                    <a:lnTo>
                      <a:pt x="177" y="7"/>
                    </a:lnTo>
                    <a:lnTo>
                      <a:pt x="150" y="19"/>
                    </a:lnTo>
                    <a:lnTo>
                      <a:pt x="124" y="34"/>
                    </a:lnTo>
                    <a:lnTo>
                      <a:pt x="96" y="55"/>
                    </a:lnTo>
                    <a:lnTo>
                      <a:pt x="79" y="75"/>
                    </a:lnTo>
                    <a:lnTo>
                      <a:pt x="64" y="98"/>
                    </a:lnTo>
                    <a:lnTo>
                      <a:pt x="50" y="122"/>
                    </a:lnTo>
                    <a:lnTo>
                      <a:pt x="37" y="145"/>
                    </a:lnTo>
                    <a:lnTo>
                      <a:pt x="26" y="169"/>
                    </a:lnTo>
                    <a:lnTo>
                      <a:pt x="16" y="192"/>
                    </a:lnTo>
                    <a:lnTo>
                      <a:pt x="7" y="215"/>
                    </a:lnTo>
                    <a:lnTo>
                      <a:pt x="0" y="233"/>
                    </a:lnTo>
                    <a:lnTo>
                      <a:pt x="9" y="230"/>
                    </a:lnTo>
                    <a:lnTo>
                      <a:pt x="18" y="226"/>
                    </a:lnTo>
                    <a:lnTo>
                      <a:pt x="28" y="222"/>
                    </a:lnTo>
                    <a:lnTo>
                      <a:pt x="35" y="218"/>
                    </a:lnTo>
                    <a:lnTo>
                      <a:pt x="43" y="215"/>
                    </a:lnTo>
                    <a:lnTo>
                      <a:pt x="50" y="209"/>
                    </a:lnTo>
                    <a:lnTo>
                      <a:pt x="58" y="205"/>
                    </a:lnTo>
                    <a:lnTo>
                      <a:pt x="65" y="200"/>
                    </a:lnTo>
                    <a:lnTo>
                      <a:pt x="65" y="198"/>
                    </a:lnTo>
                    <a:lnTo>
                      <a:pt x="67" y="196"/>
                    </a:lnTo>
                    <a:lnTo>
                      <a:pt x="69" y="196"/>
                    </a:lnTo>
                    <a:lnTo>
                      <a:pt x="73" y="192"/>
                    </a:lnTo>
                    <a:lnTo>
                      <a:pt x="77" y="190"/>
                    </a:lnTo>
                    <a:lnTo>
                      <a:pt x="81" y="186"/>
                    </a:lnTo>
                    <a:lnTo>
                      <a:pt x="84" y="183"/>
                    </a:lnTo>
                    <a:lnTo>
                      <a:pt x="97" y="173"/>
                    </a:lnTo>
                    <a:lnTo>
                      <a:pt x="111" y="162"/>
                    </a:lnTo>
                    <a:lnTo>
                      <a:pt x="124" y="152"/>
                    </a:lnTo>
                    <a:lnTo>
                      <a:pt x="141" y="141"/>
                    </a:lnTo>
                    <a:lnTo>
                      <a:pt x="160" y="132"/>
                    </a:lnTo>
                    <a:lnTo>
                      <a:pt x="178" y="124"/>
                    </a:lnTo>
                    <a:lnTo>
                      <a:pt x="203" y="117"/>
                    </a:lnTo>
                    <a:lnTo>
                      <a:pt x="229" y="111"/>
                    </a:lnTo>
                    <a:lnTo>
                      <a:pt x="231" y="111"/>
                    </a:lnTo>
                    <a:lnTo>
                      <a:pt x="233" y="111"/>
                    </a:lnTo>
                    <a:lnTo>
                      <a:pt x="235" y="111"/>
                    </a:lnTo>
                    <a:close/>
                  </a:path>
                </a:pathLst>
              </a:custGeom>
              <a:solidFill>
                <a:srgbClr val="3F9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03" name="Freeform 20"/>
              <p:cNvSpPr>
                <a:spLocks noEditPoints="1"/>
              </p:cNvSpPr>
              <p:nvPr/>
            </p:nvSpPr>
            <p:spPr bwMode="auto">
              <a:xfrm>
                <a:off x="2885" y="2585"/>
                <a:ext cx="403" cy="399"/>
              </a:xfrm>
              <a:custGeom>
                <a:avLst/>
                <a:gdLst>
                  <a:gd name="T0" fmla="*/ 290 w 403"/>
                  <a:gd name="T1" fmla="*/ 0 h 399"/>
                  <a:gd name="T2" fmla="*/ 235 w 403"/>
                  <a:gd name="T3" fmla="*/ 0 h 399"/>
                  <a:gd name="T4" fmla="*/ 187 w 403"/>
                  <a:gd name="T5" fmla="*/ 0 h 399"/>
                  <a:gd name="T6" fmla="*/ 154 w 403"/>
                  <a:gd name="T7" fmla="*/ 0 h 399"/>
                  <a:gd name="T8" fmla="*/ 128 w 403"/>
                  <a:gd name="T9" fmla="*/ 5 h 399"/>
                  <a:gd name="T10" fmla="*/ 92 w 403"/>
                  <a:gd name="T11" fmla="*/ 17 h 399"/>
                  <a:gd name="T12" fmla="*/ 66 w 403"/>
                  <a:gd name="T13" fmla="*/ 32 h 399"/>
                  <a:gd name="T14" fmla="*/ 41 w 403"/>
                  <a:gd name="T15" fmla="*/ 51 h 399"/>
                  <a:gd name="T16" fmla="*/ 28 w 403"/>
                  <a:gd name="T17" fmla="*/ 62 h 399"/>
                  <a:gd name="T18" fmla="*/ 23 w 403"/>
                  <a:gd name="T19" fmla="*/ 68 h 399"/>
                  <a:gd name="T20" fmla="*/ 6 w 403"/>
                  <a:gd name="T21" fmla="*/ 107 h 399"/>
                  <a:gd name="T22" fmla="*/ 0 w 403"/>
                  <a:gd name="T23" fmla="*/ 190 h 399"/>
                  <a:gd name="T24" fmla="*/ 25 w 403"/>
                  <a:gd name="T25" fmla="*/ 273 h 399"/>
                  <a:gd name="T26" fmla="*/ 75 w 403"/>
                  <a:gd name="T27" fmla="*/ 343 h 399"/>
                  <a:gd name="T28" fmla="*/ 145 w 403"/>
                  <a:gd name="T29" fmla="*/ 386 h 399"/>
                  <a:gd name="T30" fmla="*/ 224 w 403"/>
                  <a:gd name="T31" fmla="*/ 399 h 399"/>
                  <a:gd name="T32" fmla="*/ 281 w 403"/>
                  <a:gd name="T33" fmla="*/ 386 h 399"/>
                  <a:gd name="T34" fmla="*/ 313 w 403"/>
                  <a:gd name="T35" fmla="*/ 369 h 399"/>
                  <a:gd name="T36" fmla="*/ 341 w 403"/>
                  <a:gd name="T37" fmla="*/ 346 h 399"/>
                  <a:gd name="T38" fmla="*/ 365 w 403"/>
                  <a:gd name="T39" fmla="*/ 316 h 399"/>
                  <a:gd name="T40" fmla="*/ 394 w 403"/>
                  <a:gd name="T41" fmla="*/ 258 h 399"/>
                  <a:gd name="T42" fmla="*/ 403 w 403"/>
                  <a:gd name="T43" fmla="*/ 167 h 399"/>
                  <a:gd name="T44" fmla="*/ 388 w 403"/>
                  <a:gd name="T45" fmla="*/ 101 h 399"/>
                  <a:gd name="T46" fmla="*/ 373 w 403"/>
                  <a:gd name="T47" fmla="*/ 69 h 399"/>
                  <a:gd name="T48" fmla="*/ 352 w 403"/>
                  <a:gd name="T49" fmla="*/ 37 h 399"/>
                  <a:gd name="T50" fmla="*/ 328 w 403"/>
                  <a:gd name="T51" fmla="*/ 11 h 399"/>
                  <a:gd name="T52" fmla="*/ 316 w 403"/>
                  <a:gd name="T53" fmla="*/ 290 h 399"/>
                  <a:gd name="T54" fmla="*/ 301 w 403"/>
                  <a:gd name="T55" fmla="*/ 312 h 399"/>
                  <a:gd name="T56" fmla="*/ 283 w 403"/>
                  <a:gd name="T57" fmla="*/ 329 h 399"/>
                  <a:gd name="T58" fmla="*/ 260 w 403"/>
                  <a:gd name="T59" fmla="*/ 344 h 399"/>
                  <a:gd name="T60" fmla="*/ 235 w 403"/>
                  <a:gd name="T61" fmla="*/ 354 h 399"/>
                  <a:gd name="T62" fmla="*/ 177 w 403"/>
                  <a:gd name="T63" fmla="*/ 356 h 399"/>
                  <a:gd name="T64" fmla="*/ 122 w 403"/>
                  <a:gd name="T65" fmla="*/ 333 h 399"/>
                  <a:gd name="T66" fmla="*/ 77 w 403"/>
                  <a:gd name="T67" fmla="*/ 290 h 399"/>
                  <a:gd name="T68" fmla="*/ 47 w 403"/>
                  <a:gd name="T69" fmla="*/ 228 h 399"/>
                  <a:gd name="T70" fmla="*/ 40 w 403"/>
                  <a:gd name="T71" fmla="*/ 154 h 399"/>
                  <a:gd name="T72" fmla="*/ 60 w 403"/>
                  <a:gd name="T73" fmla="*/ 86 h 399"/>
                  <a:gd name="T74" fmla="*/ 75 w 403"/>
                  <a:gd name="T75" fmla="*/ 64 h 399"/>
                  <a:gd name="T76" fmla="*/ 94 w 403"/>
                  <a:gd name="T77" fmla="*/ 45 h 399"/>
                  <a:gd name="T78" fmla="*/ 117 w 403"/>
                  <a:gd name="T79" fmla="*/ 30 h 399"/>
                  <a:gd name="T80" fmla="*/ 139 w 403"/>
                  <a:gd name="T81" fmla="*/ 21 h 399"/>
                  <a:gd name="T82" fmla="*/ 200 w 403"/>
                  <a:gd name="T83" fmla="*/ 19 h 399"/>
                  <a:gd name="T84" fmla="*/ 254 w 403"/>
                  <a:gd name="T85" fmla="*/ 41 h 399"/>
                  <a:gd name="T86" fmla="*/ 300 w 403"/>
                  <a:gd name="T87" fmla="*/ 85 h 399"/>
                  <a:gd name="T88" fmla="*/ 330 w 403"/>
                  <a:gd name="T89" fmla="*/ 147 h 399"/>
                  <a:gd name="T90" fmla="*/ 337 w 403"/>
                  <a:gd name="T91" fmla="*/ 220 h 399"/>
                  <a:gd name="T92" fmla="*/ 316 w 403"/>
                  <a:gd name="T93" fmla="*/ 290 h 39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403" h="399">
                    <a:moveTo>
                      <a:pt x="315" y="0"/>
                    </a:moveTo>
                    <a:lnTo>
                      <a:pt x="290" y="0"/>
                    </a:lnTo>
                    <a:lnTo>
                      <a:pt x="262" y="0"/>
                    </a:lnTo>
                    <a:lnTo>
                      <a:pt x="235" y="0"/>
                    </a:lnTo>
                    <a:lnTo>
                      <a:pt x="209" y="0"/>
                    </a:lnTo>
                    <a:lnTo>
                      <a:pt x="187" y="0"/>
                    </a:lnTo>
                    <a:lnTo>
                      <a:pt x="168" y="0"/>
                    </a:lnTo>
                    <a:lnTo>
                      <a:pt x="154" y="0"/>
                    </a:lnTo>
                    <a:lnTo>
                      <a:pt x="149" y="0"/>
                    </a:lnTo>
                    <a:lnTo>
                      <a:pt x="128" y="5"/>
                    </a:lnTo>
                    <a:lnTo>
                      <a:pt x="109" y="11"/>
                    </a:lnTo>
                    <a:lnTo>
                      <a:pt x="92" y="17"/>
                    </a:lnTo>
                    <a:lnTo>
                      <a:pt x="79" y="24"/>
                    </a:lnTo>
                    <a:lnTo>
                      <a:pt x="66" y="32"/>
                    </a:lnTo>
                    <a:lnTo>
                      <a:pt x="53" y="41"/>
                    </a:lnTo>
                    <a:lnTo>
                      <a:pt x="41" y="51"/>
                    </a:lnTo>
                    <a:lnTo>
                      <a:pt x="30" y="60"/>
                    </a:lnTo>
                    <a:lnTo>
                      <a:pt x="28" y="62"/>
                    </a:lnTo>
                    <a:lnTo>
                      <a:pt x="25" y="64"/>
                    </a:lnTo>
                    <a:lnTo>
                      <a:pt x="23" y="68"/>
                    </a:lnTo>
                    <a:lnTo>
                      <a:pt x="19" y="69"/>
                    </a:lnTo>
                    <a:lnTo>
                      <a:pt x="6" y="107"/>
                    </a:lnTo>
                    <a:lnTo>
                      <a:pt x="0" y="149"/>
                    </a:lnTo>
                    <a:lnTo>
                      <a:pt x="0" y="190"/>
                    </a:lnTo>
                    <a:lnTo>
                      <a:pt x="8" y="231"/>
                    </a:lnTo>
                    <a:lnTo>
                      <a:pt x="25" y="273"/>
                    </a:lnTo>
                    <a:lnTo>
                      <a:pt x="47" y="311"/>
                    </a:lnTo>
                    <a:lnTo>
                      <a:pt x="75" y="343"/>
                    </a:lnTo>
                    <a:lnTo>
                      <a:pt x="107" y="367"/>
                    </a:lnTo>
                    <a:lnTo>
                      <a:pt x="145" y="386"/>
                    </a:lnTo>
                    <a:lnTo>
                      <a:pt x="183" y="395"/>
                    </a:lnTo>
                    <a:lnTo>
                      <a:pt x="224" y="399"/>
                    </a:lnTo>
                    <a:lnTo>
                      <a:pt x="264" y="392"/>
                    </a:lnTo>
                    <a:lnTo>
                      <a:pt x="281" y="386"/>
                    </a:lnTo>
                    <a:lnTo>
                      <a:pt x="298" y="378"/>
                    </a:lnTo>
                    <a:lnTo>
                      <a:pt x="313" y="369"/>
                    </a:lnTo>
                    <a:lnTo>
                      <a:pt x="328" y="358"/>
                    </a:lnTo>
                    <a:lnTo>
                      <a:pt x="341" y="346"/>
                    </a:lnTo>
                    <a:lnTo>
                      <a:pt x="354" y="331"/>
                    </a:lnTo>
                    <a:lnTo>
                      <a:pt x="365" y="316"/>
                    </a:lnTo>
                    <a:lnTo>
                      <a:pt x="377" y="299"/>
                    </a:lnTo>
                    <a:lnTo>
                      <a:pt x="394" y="258"/>
                    </a:lnTo>
                    <a:lnTo>
                      <a:pt x="403" y="213"/>
                    </a:lnTo>
                    <a:lnTo>
                      <a:pt x="403" y="167"/>
                    </a:lnTo>
                    <a:lnTo>
                      <a:pt x="394" y="120"/>
                    </a:lnTo>
                    <a:lnTo>
                      <a:pt x="388" y="101"/>
                    </a:lnTo>
                    <a:lnTo>
                      <a:pt x="381" y="85"/>
                    </a:lnTo>
                    <a:lnTo>
                      <a:pt x="373" y="69"/>
                    </a:lnTo>
                    <a:lnTo>
                      <a:pt x="364" y="53"/>
                    </a:lnTo>
                    <a:lnTo>
                      <a:pt x="352" y="37"/>
                    </a:lnTo>
                    <a:lnTo>
                      <a:pt x="341" y="24"/>
                    </a:lnTo>
                    <a:lnTo>
                      <a:pt x="328" y="11"/>
                    </a:lnTo>
                    <a:lnTo>
                      <a:pt x="315" y="0"/>
                    </a:lnTo>
                    <a:close/>
                    <a:moveTo>
                      <a:pt x="316" y="290"/>
                    </a:moveTo>
                    <a:lnTo>
                      <a:pt x="309" y="301"/>
                    </a:lnTo>
                    <a:lnTo>
                      <a:pt x="301" y="312"/>
                    </a:lnTo>
                    <a:lnTo>
                      <a:pt x="292" y="322"/>
                    </a:lnTo>
                    <a:lnTo>
                      <a:pt x="283" y="329"/>
                    </a:lnTo>
                    <a:lnTo>
                      <a:pt x="271" y="339"/>
                    </a:lnTo>
                    <a:lnTo>
                      <a:pt x="260" y="344"/>
                    </a:lnTo>
                    <a:lnTo>
                      <a:pt x="249" y="350"/>
                    </a:lnTo>
                    <a:lnTo>
                      <a:pt x="235" y="354"/>
                    </a:lnTo>
                    <a:lnTo>
                      <a:pt x="207" y="360"/>
                    </a:lnTo>
                    <a:lnTo>
                      <a:pt x="177" y="356"/>
                    </a:lnTo>
                    <a:lnTo>
                      <a:pt x="149" y="348"/>
                    </a:lnTo>
                    <a:lnTo>
                      <a:pt x="122" y="333"/>
                    </a:lnTo>
                    <a:lnTo>
                      <a:pt x="98" y="314"/>
                    </a:lnTo>
                    <a:lnTo>
                      <a:pt x="77" y="290"/>
                    </a:lnTo>
                    <a:lnTo>
                      <a:pt x="60" y="260"/>
                    </a:lnTo>
                    <a:lnTo>
                      <a:pt x="47" y="228"/>
                    </a:lnTo>
                    <a:lnTo>
                      <a:pt x="40" y="190"/>
                    </a:lnTo>
                    <a:lnTo>
                      <a:pt x="40" y="154"/>
                    </a:lnTo>
                    <a:lnTo>
                      <a:pt x="47" y="118"/>
                    </a:lnTo>
                    <a:lnTo>
                      <a:pt x="60" y="86"/>
                    </a:lnTo>
                    <a:lnTo>
                      <a:pt x="68" y="75"/>
                    </a:lnTo>
                    <a:lnTo>
                      <a:pt x="75" y="64"/>
                    </a:lnTo>
                    <a:lnTo>
                      <a:pt x="85" y="54"/>
                    </a:lnTo>
                    <a:lnTo>
                      <a:pt x="94" y="45"/>
                    </a:lnTo>
                    <a:lnTo>
                      <a:pt x="106" y="37"/>
                    </a:lnTo>
                    <a:lnTo>
                      <a:pt x="117" y="30"/>
                    </a:lnTo>
                    <a:lnTo>
                      <a:pt x="128" y="24"/>
                    </a:lnTo>
                    <a:lnTo>
                      <a:pt x="139" y="21"/>
                    </a:lnTo>
                    <a:lnTo>
                      <a:pt x="170" y="15"/>
                    </a:lnTo>
                    <a:lnTo>
                      <a:pt x="200" y="19"/>
                    </a:lnTo>
                    <a:lnTo>
                      <a:pt x="228" y="26"/>
                    </a:lnTo>
                    <a:lnTo>
                      <a:pt x="254" y="41"/>
                    </a:lnTo>
                    <a:lnTo>
                      <a:pt x="279" y="60"/>
                    </a:lnTo>
                    <a:lnTo>
                      <a:pt x="300" y="85"/>
                    </a:lnTo>
                    <a:lnTo>
                      <a:pt x="316" y="115"/>
                    </a:lnTo>
                    <a:lnTo>
                      <a:pt x="330" y="147"/>
                    </a:lnTo>
                    <a:lnTo>
                      <a:pt x="337" y="184"/>
                    </a:lnTo>
                    <a:lnTo>
                      <a:pt x="337" y="220"/>
                    </a:lnTo>
                    <a:lnTo>
                      <a:pt x="330" y="256"/>
                    </a:lnTo>
                    <a:lnTo>
                      <a:pt x="316" y="290"/>
                    </a:lnTo>
                    <a:close/>
                  </a:path>
                </a:pathLst>
              </a:custGeom>
              <a:solidFill>
                <a:srgbClr val="51515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04" name="Freeform 21"/>
              <p:cNvSpPr>
                <a:spLocks/>
              </p:cNvSpPr>
              <p:nvPr/>
            </p:nvSpPr>
            <p:spPr bwMode="auto">
              <a:xfrm>
                <a:off x="2964" y="2639"/>
                <a:ext cx="219" cy="266"/>
              </a:xfrm>
              <a:custGeom>
                <a:avLst/>
                <a:gdLst>
                  <a:gd name="T0" fmla="*/ 72 w 219"/>
                  <a:gd name="T1" fmla="*/ 4 h 266"/>
                  <a:gd name="T2" fmla="*/ 64 w 219"/>
                  <a:gd name="T3" fmla="*/ 8 h 266"/>
                  <a:gd name="T4" fmla="*/ 55 w 219"/>
                  <a:gd name="T5" fmla="*/ 12 h 266"/>
                  <a:gd name="T6" fmla="*/ 47 w 219"/>
                  <a:gd name="T7" fmla="*/ 15 h 266"/>
                  <a:gd name="T8" fmla="*/ 40 w 219"/>
                  <a:gd name="T9" fmla="*/ 21 h 266"/>
                  <a:gd name="T10" fmla="*/ 32 w 219"/>
                  <a:gd name="T11" fmla="*/ 27 h 266"/>
                  <a:gd name="T12" fmla="*/ 27 w 219"/>
                  <a:gd name="T13" fmla="*/ 34 h 266"/>
                  <a:gd name="T14" fmla="*/ 21 w 219"/>
                  <a:gd name="T15" fmla="*/ 42 h 266"/>
                  <a:gd name="T16" fmla="*/ 15 w 219"/>
                  <a:gd name="T17" fmla="*/ 51 h 266"/>
                  <a:gd name="T18" fmla="*/ 6 w 219"/>
                  <a:gd name="T19" fmla="*/ 78 h 266"/>
                  <a:gd name="T20" fmla="*/ 0 w 219"/>
                  <a:gd name="T21" fmla="*/ 104 h 266"/>
                  <a:gd name="T22" fmla="*/ 0 w 219"/>
                  <a:gd name="T23" fmla="*/ 134 h 266"/>
                  <a:gd name="T24" fmla="*/ 6 w 219"/>
                  <a:gd name="T25" fmla="*/ 164 h 266"/>
                  <a:gd name="T26" fmla="*/ 15 w 219"/>
                  <a:gd name="T27" fmla="*/ 189 h 266"/>
                  <a:gd name="T28" fmla="*/ 28 w 219"/>
                  <a:gd name="T29" fmla="*/ 211 h 266"/>
                  <a:gd name="T30" fmla="*/ 43 w 219"/>
                  <a:gd name="T31" fmla="*/ 230 h 266"/>
                  <a:gd name="T32" fmla="*/ 62 w 219"/>
                  <a:gd name="T33" fmla="*/ 245 h 266"/>
                  <a:gd name="T34" fmla="*/ 83 w 219"/>
                  <a:gd name="T35" fmla="*/ 257 h 266"/>
                  <a:gd name="T36" fmla="*/ 104 w 219"/>
                  <a:gd name="T37" fmla="*/ 264 h 266"/>
                  <a:gd name="T38" fmla="*/ 124 w 219"/>
                  <a:gd name="T39" fmla="*/ 266 h 266"/>
                  <a:gd name="T40" fmla="*/ 147 w 219"/>
                  <a:gd name="T41" fmla="*/ 262 h 266"/>
                  <a:gd name="T42" fmla="*/ 155 w 219"/>
                  <a:gd name="T43" fmla="*/ 260 h 266"/>
                  <a:gd name="T44" fmla="*/ 164 w 219"/>
                  <a:gd name="T45" fmla="*/ 257 h 266"/>
                  <a:gd name="T46" fmla="*/ 172 w 219"/>
                  <a:gd name="T47" fmla="*/ 251 h 266"/>
                  <a:gd name="T48" fmla="*/ 179 w 219"/>
                  <a:gd name="T49" fmla="*/ 245 h 266"/>
                  <a:gd name="T50" fmla="*/ 187 w 219"/>
                  <a:gd name="T51" fmla="*/ 240 h 266"/>
                  <a:gd name="T52" fmla="*/ 192 w 219"/>
                  <a:gd name="T53" fmla="*/ 232 h 266"/>
                  <a:gd name="T54" fmla="*/ 198 w 219"/>
                  <a:gd name="T55" fmla="*/ 225 h 266"/>
                  <a:gd name="T56" fmla="*/ 204 w 219"/>
                  <a:gd name="T57" fmla="*/ 217 h 266"/>
                  <a:gd name="T58" fmla="*/ 209 w 219"/>
                  <a:gd name="T59" fmla="*/ 202 h 266"/>
                  <a:gd name="T60" fmla="*/ 215 w 219"/>
                  <a:gd name="T61" fmla="*/ 185 h 266"/>
                  <a:gd name="T62" fmla="*/ 217 w 219"/>
                  <a:gd name="T63" fmla="*/ 168 h 266"/>
                  <a:gd name="T64" fmla="*/ 219 w 219"/>
                  <a:gd name="T65" fmla="*/ 149 h 266"/>
                  <a:gd name="T66" fmla="*/ 219 w 219"/>
                  <a:gd name="T67" fmla="*/ 138 h 266"/>
                  <a:gd name="T68" fmla="*/ 217 w 219"/>
                  <a:gd name="T69" fmla="*/ 127 h 266"/>
                  <a:gd name="T70" fmla="*/ 215 w 219"/>
                  <a:gd name="T71" fmla="*/ 115 h 266"/>
                  <a:gd name="T72" fmla="*/ 213 w 219"/>
                  <a:gd name="T73" fmla="*/ 104 h 266"/>
                  <a:gd name="T74" fmla="*/ 204 w 219"/>
                  <a:gd name="T75" fmla="*/ 78 h 266"/>
                  <a:gd name="T76" fmla="*/ 190 w 219"/>
                  <a:gd name="T77" fmla="*/ 55 h 266"/>
                  <a:gd name="T78" fmla="*/ 175 w 219"/>
                  <a:gd name="T79" fmla="*/ 36 h 266"/>
                  <a:gd name="T80" fmla="*/ 156 w 219"/>
                  <a:gd name="T81" fmla="*/ 21 h 266"/>
                  <a:gd name="T82" fmla="*/ 136 w 219"/>
                  <a:gd name="T83" fmla="*/ 10 h 266"/>
                  <a:gd name="T84" fmla="*/ 115 w 219"/>
                  <a:gd name="T85" fmla="*/ 2 h 266"/>
                  <a:gd name="T86" fmla="*/ 94 w 219"/>
                  <a:gd name="T87" fmla="*/ 0 h 266"/>
                  <a:gd name="T88" fmla="*/ 72 w 219"/>
                  <a:gd name="T89" fmla="*/ 4 h 26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9" h="266">
                    <a:moveTo>
                      <a:pt x="72" y="4"/>
                    </a:moveTo>
                    <a:lnTo>
                      <a:pt x="64" y="8"/>
                    </a:lnTo>
                    <a:lnTo>
                      <a:pt x="55" y="12"/>
                    </a:lnTo>
                    <a:lnTo>
                      <a:pt x="47" y="15"/>
                    </a:lnTo>
                    <a:lnTo>
                      <a:pt x="40" y="21"/>
                    </a:lnTo>
                    <a:lnTo>
                      <a:pt x="32" y="27"/>
                    </a:lnTo>
                    <a:lnTo>
                      <a:pt x="27" y="34"/>
                    </a:lnTo>
                    <a:lnTo>
                      <a:pt x="21" y="42"/>
                    </a:lnTo>
                    <a:lnTo>
                      <a:pt x="15" y="51"/>
                    </a:lnTo>
                    <a:lnTo>
                      <a:pt x="6" y="78"/>
                    </a:lnTo>
                    <a:lnTo>
                      <a:pt x="0" y="104"/>
                    </a:lnTo>
                    <a:lnTo>
                      <a:pt x="0" y="134"/>
                    </a:lnTo>
                    <a:lnTo>
                      <a:pt x="6" y="164"/>
                    </a:lnTo>
                    <a:lnTo>
                      <a:pt x="15" y="189"/>
                    </a:lnTo>
                    <a:lnTo>
                      <a:pt x="28" y="211"/>
                    </a:lnTo>
                    <a:lnTo>
                      <a:pt x="43" y="230"/>
                    </a:lnTo>
                    <a:lnTo>
                      <a:pt x="62" y="245"/>
                    </a:lnTo>
                    <a:lnTo>
                      <a:pt x="83" y="257"/>
                    </a:lnTo>
                    <a:lnTo>
                      <a:pt x="104" y="264"/>
                    </a:lnTo>
                    <a:lnTo>
                      <a:pt x="124" y="266"/>
                    </a:lnTo>
                    <a:lnTo>
                      <a:pt x="147" y="262"/>
                    </a:lnTo>
                    <a:lnTo>
                      <a:pt x="155" y="260"/>
                    </a:lnTo>
                    <a:lnTo>
                      <a:pt x="164" y="257"/>
                    </a:lnTo>
                    <a:lnTo>
                      <a:pt x="172" y="251"/>
                    </a:lnTo>
                    <a:lnTo>
                      <a:pt x="179" y="245"/>
                    </a:lnTo>
                    <a:lnTo>
                      <a:pt x="187" y="240"/>
                    </a:lnTo>
                    <a:lnTo>
                      <a:pt x="192" y="232"/>
                    </a:lnTo>
                    <a:lnTo>
                      <a:pt x="198" y="225"/>
                    </a:lnTo>
                    <a:lnTo>
                      <a:pt x="204" y="217"/>
                    </a:lnTo>
                    <a:lnTo>
                      <a:pt x="209" y="202"/>
                    </a:lnTo>
                    <a:lnTo>
                      <a:pt x="215" y="185"/>
                    </a:lnTo>
                    <a:lnTo>
                      <a:pt x="217" y="168"/>
                    </a:lnTo>
                    <a:lnTo>
                      <a:pt x="219" y="149"/>
                    </a:lnTo>
                    <a:lnTo>
                      <a:pt x="219" y="138"/>
                    </a:lnTo>
                    <a:lnTo>
                      <a:pt x="217" y="127"/>
                    </a:lnTo>
                    <a:lnTo>
                      <a:pt x="215" y="115"/>
                    </a:lnTo>
                    <a:lnTo>
                      <a:pt x="213" y="104"/>
                    </a:lnTo>
                    <a:lnTo>
                      <a:pt x="204" y="78"/>
                    </a:lnTo>
                    <a:lnTo>
                      <a:pt x="190" y="55"/>
                    </a:lnTo>
                    <a:lnTo>
                      <a:pt x="175" y="36"/>
                    </a:lnTo>
                    <a:lnTo>
                      <a:pt x="156" y="21"/>
                    </a:lnTo>
                    <a:lnTo>
                      <a:pt x="136" y="10"/>
                    </a:lnTo>
                    <a:lnTo>
                      <a:pt x="115" y="2"/>
                    </a:lnTo>
                    <a:lnTo>
                      <a:pt x="94" y="0"/>
                    </a:lnTo>
                    <a:lnTo>
                      <a:pt x="72" y="4"/>
                    </a:lnTo>
                    <a:close/>
                  </a:path>
                </a:pathLst>
              </a:custGeom>
              <a:solidFill>
                <a:srgbClr val="BFDD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05" name="Freeform 22"/>
              <p:cNvSpPr>
                <a:spLocks/>
              </p:cNvSpPr>
              <p:nvPr/>
            </p:nvSpPr>
            <p:spPr bwMode="auto">
              <a:xfrm>
                <a:off x="2350" y="2229"/>
                <a:ext cx="243" cy="397"/>
              </a:xfrm>
              <a:custGeom>
                <a:avLst/>
                <a:gdLst>
                  <a:gd name="T0" fmla="*/ 106 w 243"/>
                  <a:gd name="T1" fmla="*/ 341 h 397"/>
                  <a:gd name="T2" fmla="*/ 87 w 243"/>
                  <a:gd name="T3" fmla="*/ 320 h 397"/>
                  <a:gd name="T4" fmla="*/ 70 w 243"/>
                  <a:gd name="T5" fmla="*/ 297 h 397"/>
                  <a:gd name="T6" fmla="*/ 57 w 243"/>
                  <a:gd name="T7" fmla="*/ 271 h 397"/>
                  <a:gd name="T8" fmla="*/ 45 w 243"/>
                  <a:gd name="T9" fmla="*/ 245 h 397"/>
                  <a:gd name="T10" fmla="*/ 38 w 243"/>
                  <a:gd name="T11" fmla="*/ 218 h 397"/>
                  <a:gd name="T12" fmla="*/ 32 w 243"/>
                  <a:gd name="T13" fmla="*/ 190 h 397"/>
                  <a:gd name="T14" fmla="*/ 30 w 243"/>
                  <a:gd name="T15" fmla="*/ 162 h 397"/>
                  <a:gd name="T16" fmla="*/ 28 w 243"/>
                  <a:gd name="T17" fmla="*/ 134 h 397"/>
                  <a:gd name="T18" fmla="*/ 30 w 243"/>
                  <a:gd name="T19" fmla="*/ 98 h 397"/>
                  <a:gd name="T20" fmla="*/ 36 w 243"/>
                  <a:gd name="T21" fmla="*/ 62 h 397"/>
                  <a:gd name="T22" fmla="*/ 43 w 243"/>
                  <a:gd name="T23" fmla="*/ 30 h 397"/>
                  <a:gd name="T24" fmla="*/ 53 w 243"/>
                  <a:gd name="T25" fmla="*/ 2 h 397"/>
                  <a:gd name="T26" fmla="*/ 38 w 243"/>
                  <a:gd name="T27" fmla="*/ 0 h 397"/>
                  <a:gd name="T28" fmla="*/ 21 w 243"/>
                  <a:gd name="T29" fmla="*/ 39 h 397"/>
                  <a:gd name="T30" fmla="*/ 9 w 243"/>
                  <a:gd name="T31" fmla="*/ 85 h 397"/>
                  <a:gd name="T32" fmla="*/ 2 w 243"/>
                  <a:gd name="T33" fmla="*/ 134 h 397"/>
                  <a:gd name="T34" fmla="*/ 0 w 243"/>
                  <a:gd name="T35" fmla="*/ 184 h 397"/>
                  <a:gd name="T36" fmla="*/ 2 w 243"/>
                  <a:gd name="T37" fmla="*/ 237 h 397"/>
                  <a:gd name="T38" fmla="*/ 11 w 243"/>
                  <a:gd name="T39" fmla="*/ 288 h 397"/>
                  <a:gd name="T40" fmla="*/ 25 w 243"/>
                  <a:gd name="T41" fmla="*/ 333 h 397"/>
                  <a:gd name="T42" fmla="*/ 43 w 243"/>
                  <a:gd name="T43" fmla="*/ 371 h 397"/>
                  <a:gd name="T44" fmla="*/ 53 w 243"/>
                  <a:gd name="T45" fmla="*/ 373 h 397"/>
                  <a:gd name="T46" fmla="*/ 70 w 243"/>
                  <a:gd name="T47" fmla="*/ 375 h 397"/>
                  <a:gd name="T48" fmla="*/ 92 w 243"/>
                  <a:gd name="T49" fmla="*/ 378 h 397"/>
                  <a:gd name="T50" fmla="*/ 121 w 243"/>
                  <a:gd name="T51" fmla="*/ 382 h 397"/>
                  <a:gd name="T52" fmla="*/ 149 w 243"/>
                  <a:gd name="T53" fmla="*/ 386 h 397"/>
                  <a:gd name="T54" fmla="*/ 179 w 243"/>
                  <a:gd name="T55" fmla="*/ 390 h 397"/>
                  <a:gd name="T56" fmla="*/ 205 w 243"/>
                  <a:gd name="T57" fmla="*/ 393 h 397"/>
                  <a:gd name="T58" fmla="*/ 226 w 243"/>
                  <a:gd name="T59" fmla="*/ 397 h 397"/>
                  <a:gd name="T60" fmla="*/ 232 w 243"/>
                  <a:gd name="T61" fmla="*/ 390 h 397"/>
                  <a:gd name="T62" fmla="*/ 236 w 243"/>
                  <a:gd name="T63" fmla="*/ 384 h 397"/>
                  <a:gd name="T64" fmla="*/ 239 w 243"/>
                  <a:gd name="T65" fmla="*/ 378 h 397"/>
                  <a:gd name="T66" fmla="*/ 243 w 243"/>
                  <a:gd name="T67" fmla="*/ 373 h 397"/>
                  <a:gd name="T68" fmla="*/ 119 w 243"/>
                  <a:gd name="T69" fmla="*/ 346 h 397"/>
                  <a:gd name="T70" fmla="*/ 115 w 243"/>
                  <a:gd name="T71" fmla="*/ 344 h 397"/>
                  <a:gd name="T72" fmla="*/ 111 w 243"/>
                  <a:gd name="T73" fmla="*/ 343 h 397"/>
                  <a:gd name="T74" fmla="*/ 109 w 243"/>
                  <a:gd name="T75" fmla="*/ 343 h 397"/>
                  <a:gd name="T76" fmla="*/ 106 w 243"/>
                  <a:gd name="T77" fmla="*/ 341 h 39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43" h="397">
                    <a:moveTo>
                      <a:pt x="106" y="341"/>
                    </a:moveTo>
                    <a:lnTo>
                      <a:pt x="87" y="320"/>
                    </a:lnTo>
                    <a:lnTo>
                      <a:pt x="70" y="297"/>
                    </a:lnTo>
                    <a:lnTo>
                      <a:pt x="57" y="271"/>
                    </a:lnTo>
                    <a:lnTo>
                      <a:pt x="45" y="245"/>
                    </a:lnTo>
                    <a:lnTo>
                      <a:pt x="38" y="218"/>
                    </a:lnTo>
                    <a:lnTo>
                      <a:pt x="32" y="190"/>
                    </a:lnTo>
                    <a:lnTo>
                      <a:pt x="30" y="162"/>
                    </a:lnTo>
                    <a:lnTo>
                      <a:pt x="28" y="134"/>
                    </a:lnTo>
                    <a:lnTo>
                      <a:pt x="30" y="98"/>
                    </a:lnTo>
                    <a:lnTo>
                      <a:pt x="36" y="62"/>
                    </a:lnTo>
                    <a:lnTo>
                      <a:pt x="43" y="30"/>
                    </a:lnTo>
                    <a:lnTo>
                      <a:pt x="53" y="2"/>
                    </a:lnTo>
                    <a:lnTo>
                      <a:pt x="38" y="0"/>
                    </a:lnTo>
                    <a:lnTo>
                      <a:pt x="21" y="39"/>
                    </a:lnTo>
                    <a:lnTo>
                      <a:pt x="9" y="85"/>
                    </a:lnTo>
                    <a:lnTo>
                      <a:pt x="2" y="134"/>
                    </a:lnTo>
                    <a:lnTo>
                      <a:pt x="0" y="184"/>
                    </a:lnTo>
                    <a:lnTo>
                      <a:pt x="2" y="237"/>
                    </a:lnTo>
                    <a:lnTo>
                      <a:pt x="11" y="288"/>
                    </a:lnTo>
                    <a:lnTo>
                      <a:pt x="25" y="333"/>
                    </a:lnTo>
                    <a:lnTo>
                      <a:pt x="43" y="371"/>
                    </a:lnTo>
                    <a:lnTo>
                      <a:pt x="53" y="373"/>
                    </a:lnTo>
                    <a:lnTo>
                      <a:pt x="70" y="375"/>
                    </a:lnTo>
                    <a:lnTo>
                      <a:pt x="92" y="378"/>
                    </a:lnTo>
                    <a:lnTo>
                      <a:pt x="121" y="382"/>
                    </a:lnTo>
                    <a:lnTo>
                      <a:pt x="149" y="386"/>
                    </a:lnTo>
                    <a:lnTo>
                      <a:pt x="179" y="390"/>
                    </a:lnTo>
                    <a:lnTo>
                      <a:pt x="205" y="393"/>
                    </a:lnTo>
                    <a:lnTo>
                      <a:pt x="226" y="397"/>
                    </a:lnTo>
                    <a:lnTo>
                      <a:pt x="232" y="390"/>
                    </a:lnTo>
                    <a:lnTo>
                      <a:pt x="236" y="384"/>
                    </a:lnTo>
                    <a:lnTo>
                      <a:pt x="239" y="378"/>
                    </a:lnTo>
                    <a:lnTo>
                      <a:pt x="243" y="373"/>
                    </a:lnTo>
                    <a:lnTo>
                      <a:pt x="119" y="346"/>
                    </a:lnTo>
                    <a:lnTo>
                      <a:pt x="115" y="344"/>
                    </a:lnTo>
                    <a:lnTo>
                      <a:pt x="111" y="343"/>
                    </a:lnTo>
                    <a:lnTo>
                      <a:pt x="109" y="343"/>
                    </a:lnTo>
                    <a:lnTo>
                      <a:pt x="106" y="341"/>
                    </a:lnTo>
                    <a:close/>
                  </a:path>
                </a:pathLst>
              </a:custGeom>
              <a:solidFill>
                <a:srgbClr val="BFDD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06" name="Freeform 23"/>
              <p:cNvSpPr>
                <a:spLocks/>
              </p:cNvSpPr>
              <p:nvPr/>
            </p:nvSpPr>
            <p:spPr bwMode="auto">
              <a:xfrm>
                <a:off x="1913" y="2199"/>
                <a:ext cx="642" cy="493"/>
              </a:xfrm>
              <a:custGeom>
                <a:avLst/>
                <a:gdLst>
                  <a:gd name="T0" fmla="*/ 441 w 642"/>
                  <a:gd name="T1" fmla="*/ 380 h 493"/>
                  <a:gd name="T2" fmla="*/ 414 w 642"/>
                  <a:gd name="T3" fmla="*/ 284 h 493"/>
                  <a:gd name="T4" fmla="*/ 413 w 642"/>
                  <a:gd name="T5" fmla="*/ 177 h 493"/>
                  <a:gd name="T6" fmla="*/ 431 w 642"/>
                  <a:gd name="T7" fmla="*/ 71 h 493"/>
                  <a:gd name="T8" fmla="*/ 209 w 642"/>
                  <a:gd name="T9" fmla="*/ 0 h 493"/>
                  <a:gd name="T10" fmla="*/ 162 w 642"/>
                  <a:gd name="T11" fmla="*/ 2 h 493"/>
                  <a:gd name="T12" fmla="*/ 123 w 642"/>
                  <a:gd name="T13" fmla="*/ 3 h 493"/>
                  <a:gd name="T14" fmla="*/ 96 w 642"/>
                  <a:gd name="T15" fmla="*/ 5 h 493"/>
                  <a:gd name="T16" fmla="*/ 85 w 642"/>
                  <a:gd name="T17" fmla="*/ 5 h 493"/>
                  <a:gd name="T18" fmla="*/ 74 w 642"/>
                  <a:gd name="T19" fmla="*/ 9 h 493"/>
                  <a:gd name="T20" fmla="*/ 55 w 642"/>
                  <a:gd name="T21" fmla="*/ 15 h 493"/>
                  <a:gd name="T22" fmla="*/ 36 w 642"/>
                  <a:gd name="T23" fmla="*/ 22 h 493"/>
                  <a:gd name="T24" fmla="*/ 23 w 642"/>
                  <a:gd name="T25" fmla="*/ 26 h 493"/>
                  <a:gd name="T26" fmla="*/ 13 w 642"/>
                  <a:gd name="T27" fmla="*/ 39 h 493"/>
                  <a:gd name="T28" fmla="*/ 0 w 642"/>
                  <a:gd name="T29" fmla="*/ 60 h 493"/>
                  <a:gd name="T30" fmla="*/ 79 w 642"/>
                  <a:gd name="T31" fmla="*/ 49 h 493"/>
                  <a:gd name="T32" fmla="*/ 149 w 642"/>
                  <a:gd name="T33" fmla="*/ 45 h 493"/>
                  <a:gd name="T34" fmla="*/ 200 w 642"/>
                  <a:gd name="T35" fmla="*/ 47 h 493"/>
                  <a:gd name="T36" fmla="*/ 222 w 642"/>
                  <a:gd name="T37" fmla="*/ 47 h 493"/>
                  <a:gd name="T38" fmla="*/ 224 w 642"/>
                  <a:gd name="T39" fmla="*/ 47 h 493"/>
                  <a:gd name="T40" fmla="*/ 279 w 642"/>
                  <a:gd name="T41" fmla="*/ 66 h 493"/>
                  <a:gd name="T42" fmla="*/ 320 w 642"/>
                  <a:gd name="T43" fmla="*/ 100 h 493"/>
                  <a:gd name="T44" fmla="*/ 350 w 642"/>
                  <a:gd name="T45" fmla="*/ 145 h 493"/>
                  <a:gd name="T46" fmla="*/ 365 w 642"/>
                  <a:gd name="T47" fmla="*/ 201 h 493"/>
                  <a:gd name="T48" fmla="*/ 364 w 642"/>
                  <a:gd name="T49" fmla="*/ 261 h 493"/>
                  <a:gd name="T50" fmla="*/ 347 w 642"/>
                  <a:gd name="T51" fmla="*/ 316 h 493"/>
                  <a:gd name="T52" fmla="*/ 318 w 642"/>
                  <a:gd name="T53" fmla="*/ 361 h 493"/>
                  <a:gd name="T54" fmla="*/ 277 w 642"/>
                  <a:gd name="T55" fmla="*/ 391 h 493"/>
                  <a:gd name="T56" fmla="*/ 239 w 642"/>
                  <a:gd name="T57" fmla="*/ 414 h 493"/>
                  <a:gd name="T58" fmla="*/ 241 w 642"/>
                  <a:gd name="T59" fmla="*/ 429 h 493"/>
                  <a:gd name="T60" fmla="*/ 249 w 642"/>
                  <a:gd name="T61" fmla="*/ 440 h 493"/>
                  <a:gd name="T62" fmla="*/ 266 w 642"/>
                  <a:gd name="T63" fmla="*/ 448 h 493"/>
                  <a:gd name="T64" fmla="*/ 283 w 642"/>
                  <a:gd name="T65" fmla="*/ 457 h 493"/>
                  <a:gd name="T66" fmla="*/ 294 w 642"/>
                  <a:gd name="T67" fmla="*/ 463 h 493"/>
                  <a:gd name="T68" fmla="*/ 313 w 642"/>
                  <a:gd name="T69" fmla="*/ 467 h 493"/>
                  <a:gd name="T70" fmla="*/ 392 w 642"/>
                  <a:gd name="T71" fmla="*/ 474 h 493"/>
                  <a:gd name="T72" fmla="*/ 495 w 642"/>
                  <a:gd name="T73" fmla="*/ 484 h 493"/>
                  <a:gd name="T74" fmla="*/ 573 w 642"/>
                  <a:gd name="T75" fmla="*/ 491 h 493"/>
                  <a:gd name="T76" fmla="*/ 588 w 642"/>
                  <a:gd name="T77" fmla="*/ 491 h 493"/>
                  <a:gd name="T78" fmla="*/ 592 w 642"/>
                  <a:gd name="T79" fmla="*/ 491 h 493"/>
                  <a:gd name="T80" fmla="*/ 607 w 642"/>
                  <a:gd name="T81" fmla="*/ 482 h 493"/>
                  <a:gd name="T82" fmla="*/ 631 w 642"/>
                  <a:gd name="T83" fmla="*/ 461 h 493"/>
                  <a:gd name="T84" fmla="*/ 471 w 642"/>
                  <a:gd name="T85" fmla="*/ 425 h 493"/>
                  <a:gd name="T86" fmla="*/ 465 w 642"/>
                  <a:gd name="T87" fmla="*/ 423 h 493"/>
                  <a:gd name="T88" fmla="*/ 462 w 642"/>
                  <a:gd name="T89" fmla="*/ 420 h 49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642" h="493">
                    <a:moveTo>
                      <a:pt x="462" y="420"/>
                    </a:moveTo>
                    <a:lnTo>
                      <a:pt x="441" y="380"/>
                    </a:lnTo>
                    <a:lnTo>
                      <a:pt x="424" y="335"/>
                    </a:lnTo>
                    <a:lnTo>
                      <a:pt x="414" y="284"/>
                    </a:lnTo>
                    <a:lnTo>
                      <a:pt x="411" y="231"/>
                    </a:lnTo>
                    <a:lnTo>
                      <a:pt x="413" y="177"/>
                    </a:lnTo>
                    <a:lnTo>
                      <a:pt x="418" y="122"/>
                    </a:lnTo>
                    <a:lnTo>
                      <a:pt x="431" y="71"/>
                    </a:lnTo>
                    <a:lnTo>
                      <a:pt x="448" y="26"/>
                    </a:lnTo>
                    <a:lnTo>
                      <a:pt x="209" y="0"/>
                    </a:lnTo>
                    <a:lnTo>
                      <a:pt x="185" y="0"/>
                    </a:lnTo>
                    <a:lnTo>
                      <a:pt x="162" y="2"/>
                    </a:lnTo>
                    <a:lnTo>
                      <a:pt x="141" y="2"/>
                    </a:lnTo>
                    <a:lnTo>
                      <a:pt x="123" y="3"/>
                    </a:lnTo>
                    <a:lnTo>
                      <a:pt x="107" y="3"/>
                    </a:lnTo>
                    <a:lnTo>
                      <a:pt x="96" y="5"/>
                    </a:lnTo>
                    <a:lnTo>
                      <a:pt x="89" y="5"/>
                    </a:lnTo>
                    <a:lnTo>
                      <a:pt x="85" y="5"/>
                    </a:lnTo>
                    <a:lnTo>
                      <a:pt x="81" y="7"/>
                    </a:lnTo>
                    <a:lnTo>
                      <a:pt x="74" y="9"/>
                    </a:lnTo>
                    <a:lnTo>
                      <a:pt x="66" y="11"/>
                    </a:lnTo>
                    <a:lnTo>
                      <a:pt x="55" y="15"/>
                    </a:lnTo>
                    <a:lnTo>
                      <a:pt x="45" y="19"/>
                    </a:lnTo>
                    <a:lnTo>
                      <a:pt x="36" y="22"/>
                    </a:lnTo>
                    <a:lnTo>
                      <a:pt x="28" y="24"/>
                    </a:lnTo>
                    <a:lnTo>
                      <a:pt x="23" y="26"/>
                    </a:lnTo>
                    <a:lnTo>
                      <a:pt x="19" y="32"/>
                    </a:lnTo>
                    <a:lnTo>
                      <a:pt x="13" y="39"/>
                    </a:lnTo>
                    <a:lnTo>
                      <a:pt x="8" y="49"/>
                    </a:lnTo>
                    <a:lnTo>
                      <a:pt x="0" y="60"/>
                    </a:lnTo>
                    <a:lnTo>
                      <a:pt x="40" y="54"/>
                    </a:lnTo>
                    <a:lnTo>
                      <a:pt x="79" y="49"/>
                    </a:lnTo>
                    <a:lnTo>
                      <a:pt x="117" y="47"/>
                    </a:lnTo>
                    <a:lnTo>
                      <a:pt x="149" y="45"/>
                    </a:lnTo>
                    <a:lnTo>
                      <a:pt x="177" y="45"/>
                    </a:lnTo>
                    <a:lnTo>
                      <a:pt x="200" y="47"/>
                    </a:lnTo>
                    <a:lnTo>
                      <a:pt x="215" y="47"/>
                    </a:lnTo>
                    <a:lnTo>
                      <a:pt x="222" y="47"/>
                    </a:lnTo>
                    <a:lnTo>
                      <a:pt x="224" y="47"/>
                    </a:lnTo>
                    <a:lnTo>
                      <a:pt x="252" y="54"/>
                    </a:lnTo>
                    <a:lnTo>
                      <a:pt x="279" y="66"/>
                    </a:lnTo>
                    <a:lnTo>
                      <a:pt x="301" y="81"/>
                    </a:lnTo>
                    <a:lnTo>
                      <a:pt x="320" y="100"/>
                    </a:lnTo>
                    <a:lnTo>
                      <a:pt x="337" y="120"/>
                    </a:lnTo>
                    <a:lnTo>
                      <a:pt x="350" y="145"/>
                    </a:lnTo>
                    <a:lnTo>
                      <a:pt x="360" y="171"/>
                    </a:lnTo>
                    <a:lnTo>
                      <a:pt x="365" y="201"/>
                    </a:lnTo>
                    <a:lnTo>
                      <a:pt x="367" y="231"/>
                    </a:lnTo>
                    <a:lnTo>
                      <a:pt x="364" y="261"/>
                    </a:lnTo>
                    <a:lnTo>
                      <a:pt x="358" y="290"/>
                    </a:lnTo>
                    <a:lnTo>
                      <a:pt x="347" y="316"/>
                    </a:lnTo>
                    <a:lnTo>
                      <a:pt x="333" y="341"/>
                    </a:lnTo>
                    <a:lnTo>
                      <a:pt x="318" y="361"/>
                    </a:lnTo>
                    <a:lnTo>
                      <a:pt x="298" y="378"/>
                    </a:lnTo>
                    <a:lnTo>
                      <a:pt x="277" y="391"/>
                    </a:lnTo>
                    <a:lnTo>
                      <a:pt x="239" y="407"/>
                    </a:lnTo>
                    <a:lnTo>
                      <a:pt x="239" y="414"/>
                    </a:lnTo>
                    <a:lnTo>
                      <a:pt x="241" y="422"/>
                    </a:lnTo>
                    <a:lnTo>
                      <a:pt x="241" y="429"/>
                    </a:lnTo>
                    <a:lnTo>
                      <a:pt x="241" y="437"/>
                    </a:lnTo>
                    <a:lnTo>
                      <a:pt x="249" y="440"/>
                    </a:lnTo>
                    <a:lnTo>
                      <a:pt x="256" y="444"/>
                    </a:lnTo>
                    <a:lnTo>
                      <a:pt x="266" y="448"/>
                    </a:lnTo>
                    <a:lnTo>
                      <a:pt x="273" y="454"/>
                    </a:lnTo>
                    <a:lnTo>
                      <a:pt x="283" y="457"/>
                    </a:lnTo>
                    <a:lnTo>
                      <a:pt x="288" y="461"/>
                    </a:lnTo>
                    <a:lnTo>
                      <a:pt x="294" y="463"/>
                    </a:lnTo>
                    <a:lnTo>
                      <a:pt x="298" y="465"/>
                    </a:lnTo>
                    <a:lnTo>
                      <a:pt x="313" y="467"/>
                    </a:lnTo>
                    <a:lnTo>
                      <a:pt x="347" y="471"/>
                    </a:lnTo>
                    <a:lnTo>
                      <a:pt x="392" y="474"/>
                    </a:lnTo>
                    <a:lnTo>
                      <a:pt x="443" y="478"/>
                    </a:lnTo>
                    <a:lnTo>
                      <a:pt x="495" y="484"/>
                    </a:lnTo>
                    <a:lnTo>
                      <a:pt x="541" y="487"/>
                    </a:lnTo>
                    <a:lnTo>
                      <a:pt x="573" y="491"/>
                    </a:lnTo>
                    <a:lnTo>
                      <a:pt x="586" y="493"/>
                    </a:lnTo>
                    <a:lnTo>
                      <a:pt x="588" y="491"/>
                    </a:lnTo>
                    <a:lnTo>
                      <a:pt x="590" y="491"/>
                    </a:lnTo>
                    <a:lnTo>
                      <a:pt x="592" y="491"/>
                    </a:lnTo>
                    <a:lnTo>
                      <a:pt x="593" y="491"/>
                    </a:lnTo>
                    <a:lnTo>
                      <a:pt x="607" y="482"/>
                    </a:lnTo>
                    <a:lnTo>
                      <a:pt x="620" y="471"/>
                    </a:lnTo>
                    <a:lnTo>
                      <a:pt x="631" y="461"/>
                    </a:lnTo>
                    <a:lnTo>
                      <a:pt x="642" y="450"/>
                    </a:lnTo>
                    <a:lnTo>
                      <a:pt x="471" y="425"/>
                    </a:lnTo>
                    <a:lnTo>
                      <a:pt x="469" y="425"/>
                    </a:lnTo>
                    <a:lnTo>
                      <a:pt x="465" y="423"/>
                    </a:lnTo>
                    <a:lnTo>
                      <a:pt x="463" y="422"/>
                    </a:lnTo>
                    <a:lnTo>
                      <a:pt x="462" y="420"/>
                    </a:lnTo>
                    <a:close/>
                  </a:path>
                </a:pathLst>
              </a:custGeom>
              <a:solidFill>
                <a:srgbClr val="3F9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07" name="Freeform 24"/>
              <p:cNvSpPr>
                <a:spLocks noEditPoints="1"/>
              </p:cNvSpPr>
              <p:nvPr/>
            </p:nvSpPr>
            <p:spPr bwMode="auto">
              <a:xfrm>
                <a:off x="2925" y="2600"/>
                <a:ext cx="297" cy="345"/>
              </a:xfrm>
              <a:custGeom>
                <a:avLst/>
                <a:gdLst>
                  <a:gd name="T0" fmla="*/ 88 w 297"/>
                  <a:gd name="T1" fmla="*/ 9 h 345"/>
                  <a:gd name="T2" fmla="*/ 66 w 297"/>
                  <a:gd name="T3" fmla="*/ 22 h 345"/>
                  <a:gd name="T4" fmla="*/ 45 w 297"/>
                  <a:gd name="T5" fmla="*/ 39 h 345"/>
                  <a:gd name="T6" fmla="*/ 28 w 297"/>
                  <a:gd name="T7" fmla="*/ 60 h 345"/>
                  <a:gd name="T8" fmla="*/ 7 w 297"/>
                  <a:gd name="T9" fmla="*/ 103 h 345"/>
                  <a:gd name="T10" fmla="*/ 0 w 297"/>
                  <a:gd name="T11" fmla="*/ 175 h 345"/>
                  <a:gd name="T12" fmla="*/ 20 w 297"/>
                  <a:gd name="T13" fmla="*/ 245 h 345"/>
                  <a:gd name="T14" fmla="*/ 58 w 297"/>
                  <a:gd name="T15" fmla="*/ 299 h 345"/>
                  <a:gd name="T16" fmla="*/ 109 w 297"/>
                  <a:gd name="T17" fmla="*/ 333 h 345"/>
                  <a:gd name="T18" fmla="*/ 167 w 297"/>
                  <a:gd name="T19" fmla="*/ 345 h 345"/>
                  <a:gd name="T20" fmla="*/ 209 w 297"/>
                  <a:gd name="T21" fmla="*/ 335 h 345"/>
                  <a:gd name="T22" fmla="*/ 231 w 297"/>
                  <a:gd name="T23" fmla="*/ 324 h 345"/>
                  <a:gd name="T24" fmla="*/ 252 w 297"/>
                  <a:gd name="T25" fmla="*/ 307 h 345"/>
                  <a:gd name="T26" fmla="*/ 269 w 297"/>
                  <a:gd name="T27" fmla="*/ 286 h 345"/>
                  <a:gd name="T28" fmla="*/ 290 w 297"/>
                  <a:gd name="T29" fmla="*/ 241 h 345"/>
                  <a:gd name="T30" fmla="*/ 297 w 297"/>
                  <a:gd name="T31" fmla="*/ 169 h 345"/>
                  <a:gd name="T32" fmla="*/ 276 w 297"/>
                  <a:gd name="T33" fmla="*/ 100 h 345"/>
                  <a:gd name="T34" fmla="*/ 239 w 297"/>
                  <a:gd name="T35" fmla="*/ 45 h 345"/>
                  <a:gd name="T36" fmla="*/ 188 w 297"/>
                  <a:gd name="T37" fmla="*/ 11 h 345"/>
                  <a:gd name="T38" fmla="*/ 130 w 297"/>
                  <a:gd name="T39" fmla="*/ 0 h 345"/>
                  <a:gd name="T40" fmla="*/ 243 w 297"/>
                  <a:gd name="T41" fmla="*/ 256 h 345"/>
                  <a:gd name="T42" fmla="*/ 231 w 297"/>
                  <a:gd name="T43" fmla="*/ 271 h 345"/>
                  <a:gd name="T44" fmla="*/ 218 w 297"/>
                  <a:gd name="T45" fmla="*/ 284 h 345"/>
                  <a:gd name="T46" fmla="*/ 203 w 297"/>
                  <a:gd name="T47" fmla="*/ 296 h 345"/>
                  <a:gd name="T48" fmla="*/ 186 w 297"/>
                  <a:gd name="T49" fmla="*/ 301 h 345"/>
                  <a:gd name="T50" fmla="*/ 143 w 297"/>
                  <a:gd name="T51" fmla="*/ 303 h 345"/>
                  <a:gd name="T52" fmla="*/ 101 w 297"/>
                  <a:gd name="T53" fmla="*/ 284 h 345"/>
                  <a:gd name="T54" fmla="*/ 67 w 297"/>
                  <a:gd name="T55" fmla="*/ 250 h 345"/>
                  <a:gd name="T56" fmla="*/ 45 w 297"/>
                  <a:gd name="T57" fmla="*/ 203 h 345"/>
                  <a:gd name="T58" fmla="*/ 39 w 297"/>
                  <a:gd name="T59" fmla="*/ 143 h 345"/>
                  <a:gd name="T60" fmla="*/ 54 w 297"/>
                  <a:gd name="T61" fmla="*/ 90 h 345"/>
                  <a:gd name="T62" fmla="*/ 66 w 297"/>
                  <a:gd name="T63" fmla="*/ 73 h 345"/>
                  <a:gd name="T64" fmla="*/ 79 w 297"/>
                  <a:gd name="T65" fmla="*/ 60 h 345"/>
                  <a:gd name="T66" fmla="*/ 94 w 297"/>
                  <a:gd name="T67" fmla="*/ 51 h 345"/>
                  <a:gd name="T68" fmla="*/ 111 w 297"/>
                  <a:gd name="T69" fmla="*/ 43 h 345"/>
                  <a:gd name="T70" fmla="*/ 154 w 297"/>
                  <a:gd name="T71" fmla="*/ 41 h 345"/>
                  <a:gd name="T72" fmla="*/ 195 w 297"/>
                  <a:gd name="T73" fmla="*/ 60 h 345"/>
                  <a:gd name="T74" fmla="*/ 229 w 297"/>
                  <a:gd name="T75" fmla="*/ 94 h 345"/>
                  <a:gd name="T76" fmla="*/ 252 w 297"/>
                  <a:gd name="T77" fmla="*/ 143 h 345"/>
                  <a:gd name="T78" fmla="*/ 256 w 297"/>
                  <a:gd name="T79" fmla="*/ 166 h 345"/>
                  <a:gd name="T80" fmla="*/ 258 w 297"/>
                  <a:gd name="T81" fmla="*/ 188 h 345"/>
                  <a:gd name="T82" fmla="*/ 254 w 297"/>
                  <a:gd name="T83" fmla="*/ 224 h 345"/>
                  <a:gd name="T84" fmla="*/ 243 w 297"/>
                  <a:gd name="T85" fmla="*/ 256 h 34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97" h="345">
                    <a:moveTo>
                      <a:pt x="99" y="6"/>
                    </a:moveTo>
                    <a:lnTo>
                      <a:pt x="88" y="9"/>
                    </a:lnTo>
                    <a:lnTo>
                      <a:pt x="77" y="15"/>
                    </a:lnTo>
                    <a:lnTo>
                      <a:pt x="66" y="22"/>
                    </a:lnTo>
                    <a:lnTo>
                      <a:pt x="54" y="30"/>
                    </a:lnTo>
                    <a:lnTo>
                      <a:pt x="45" y="39"/>
                    </a:lnTo>
                    <a:lnTo>
                      <a:pt x="35" y="49"/>
                    </a:lnTo>
                    <a:lnTo>
                      <a:pt x="28" y="60"/>
                    </a:lnTo>
                    <a:lnTo>
                      <a:pt x="20" y="71"/>
                    </a:lnTo>
                    <a:lnTo>
                      <a:pt x="7" y="103"/>
                    </a:lnTo>
                    <a:lnTo>
                      <a:pt x="0" y="139"/>
                    </a:lnTo>
                    <a:lnTo>
                      <a:pt x="0" y="175"/>
                    </a:lnTo>
                    <a:lnTo>
                      <a:pt x="7" y="213"/>
                    </a:lnTo>
                    <a:lnTo>
                      <a:pt x="20" y="245"/>
                    </a:lnTo>
                    <a:lnTo>
                      <a:pt x="37" y="275"/>
                    </a:lnTo>
                    <a:lnTo>
                      <a:pt x="58" y="299"/>
                    </a:lnTo>
                    <a:lnTo>
                      <a:pt x="82" y="318"/>
                    </a:lnTo>
                    <a:lnTo>
                      <a:pt x="109" y="333"/>
                    </a:lnTo>
                    <a:lnTo>
                      <a:pt x="137" y="341"/>
                    </a:lnTo>
                    <a:lnTo>
                      <a:pt x="167" y="345"/>
                    </a:lnTo>
                    <a:lnTo>
                      <a:pt x="195" y="339"/>
                    </a:lnTo>
                    <a:lnTo>
                      <a:pt x="209" y="335"/>
                    </a:lnTo>
                    <a:lnTo>
                      <a:pt x="220" y="329"/>
                    </a:lnTo>
                    <a:lnTo>
                      <a:pt x="231" y="324"/>
                    </a:lnTo>
                    <a:lnTo>
                      <a:pt x="243" y="314"/>
                    </a:lnTo>
                    <a:lnTo>
                      <a:pt x="252" y="307"/>
                    </a:lnTo>
                    <a:lnTo>
                      <a:pt x="261" y="297"/>
                    </a:lnTo>
                    <a:lnTo>
                      <a:pt x="269" y="286"/>
                    </a:lnTo>
                    <a:lnTo>
                      <a:pt x="276" y="275"/>
                    </a:lnTo>
                    <a:lnTo>
                      <a:pt x="290" y="241"/>
                    </a:lnTo>
                    <a:lnTo>
                      <a:pt x="297" y="205"/>
                    </a:lnTo>
                    <a:lnTo>
                      <a:pt x="297" y="169"/>
                    </a:lnTo>
                    <a:lnTo>
                      <a:pt x="290" y="132"/>
                    </a:lnTo>
                    <a:lnTo>
                      <a:pt x="276" y="100"/>
                    </a:lnTo>
                    <a:lnTo>
                      <a:pt x="260" y="70"/>
                    </a:lnTo>
                    <a:lnTo>
                      <a:pt x="239" y="45"/>
                    </a:lnTo>
                    <a:lnTo>
                      <a:pt x="214" y="26"/>
                    </a:lnTo>
                    <a:lnTo>
                      <a:pt x="188" y="11"/>
                    </a:lnTo>
                    <a:lnTo>
                      <a:pt x="160" y="4"/>
                    </a:lnTo>
                    <a:lnTo>
                      <a:pt x="130" y="0"/>
                    </a:lnTo>
                    <a:lnTo>
                      <a:pt x="99" y="6"/>
                    </a:lnTo>
                    <a:close/>
                    <a:moveTo>
                      <a:pt x="243" y="256"/>
                    </a:moveTo>
                    <a:lnTo>
                      <a:pt x="237" y="264"/>
                    </a:lnTo>
                    <a:lnTo>
                      <a:pt x="231" y="271"/>
                    </a:lnTo>
                    <a:lnTo>
                      <a:pt x="226" y="279"/>
                    </a:lnTo>
                    <a:lnTo>
                      <a:pt x="218" y="284"/>
                    </a:lnTo>
                    <a:lnTo>
                      <a:pt x="211" y="290"/>
                    </a:lnTo>
                    <a:lnTo>
                      <a:pt x="203" y="296"/>
                    </a:lnTo>
                    <a:lnTo>
                      <a:pt x="194" y="299"/>
                    </a:lnTo>
                    <a:lnTo>
                      <a:pt x="186" y="301"/>
                    </a:lnTo>
                    <a:lnTo>
                      <a:pt x="163" y="305"/>
                    </a:lnTo>
                    <a:lnTo>
                      <a:pt x="143" y="303"/>
                    </a:lnTo>
                    <a:lnTo>
                      <a:pt x="122" y="296"/>
                    </a:lnTo>
                    <a:lnTo>
                      <a:pt x="101" y="284"/>
                    </a:lnTo>
                    <a:lnTo>
                      <a:pt x="82" y="269"/>
                    </a:lnTo>
                    <a:lnTo>
                      <a:pt x="67" y="250"/>
                    </a:lnTo>
                    <a:lnTo>
                      <a:pt x="54" y="228"/>
                    </a:lnTo>
                    <a:lnTo>
                      <a:pt x="45" y="203"/>
                    </a:lnTo>
                    <a:lnTo>
                      <a:pt x="39" y="173"/>
                    </a:lnTo>
                    <a:lnTo>
                      <a:pt x="39" y="143"/>
                    </a:lnTo>
                    <a:lnTo>
                      <a:pt x="45" y="117"/>
                    </a:lnTo>
                    <a:lnTo>
                      <a:pt x="54" y="90"/>
                    </a:lnTo>
                    <a:lnTo>
                      <a:pt x="60" y="81"/>
                    </a:lnTo>
                    <a:lnTo>
                      <a:pt x="66" y="73"/>
                    </a:lnTo>
                    <a:lnTo>
                      <a:pt x="71" y="66"/>
                    </a:lnTo>
                    <a:lnTo>
                      <a:pt x="79" y="60"/>
                    </a:lnTo>
                    <a:lnTo>
                      <a:pt x="86" y="54"/>
                    </a:lnTo>
                    <a:lnTo>
                      <a:pt x="94" y="51"/>
                    </a:lnTo>
                    <a:lnTo>
                      <a:pt x="103" y="47"/>
                    </a:lnTo>
                    <a:lnTo>
                      <a:pt x="111" y="43"/>
                    </a:lnTo>
                    <a:lnTo>
                      <a:pt x="133" y="39"/>
                    </a:lnTo>
                    <a:lnTo>
                      <a:pt x="154" y="41"/>
                    </a:lnTo>
                    <a:lnTo>
                      <a:pt x="175" y="49"/>
                    </a:lnTo>
                    <a:lnTo>
                      <a:pt x="195" y="60"/>
                    </a:lnTo>
                    <a:lnTo>
                      <a:pt x="214" y="75"/>
                    </a:lnTo>
                    <a:lnTo>
                      <a:pt x="229" y="94"/>
                    </a:lnTo>
                    <a:lnTo>
                      <a:pt x="243" y="117"/>
                    </a:lnTo>
                    <a:lnTo>
                      <a:pt x="252" y="143"/>
                    </a:lnTo>
                    <a:lnTo>
                      <a:pt x="254" y="154"/>
                    </a:lnTo>
                    <a:lnTo>
                      <a:pt x="256" y="166"/>
                    </a:lnTo>
                    <a:lnTo>
                      <a:pt x="258" y="177"/>
                    </a:lnTo>
                    <a:lnTo>
                      <a:pt x="258" y="188"/>
                    </a:lnTo>
                    <a:lnTo>
                      <a:pt x="256" y="207"/>
                    </a:lnTo>
                    <a:lnTo>
                      <a:pt x="254" y="224"/>
                    </a:lnTo>
                    <a:lnTo>
                      <a:pt x="248" y="241"/>
                    </a:lnTo>
                    <a:lnTo>
                      <a:pt x="243" y="256"/>
                    </a:lnTo>
                    <a:close/>
                  </a:path>
                </a:pathLst>
              </a:custGeom>
              <a:solidFill>
                <a:srgbClr val="3F9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08" name="Freeform 25"/>
              <p:cNvSpPr>
                <a:spLocks noEditPoints="1"/>
              </p:cNvSpPr>
              <p:nvPr/>
            </p:nvSpPr>
            <p:spPr bwMode="auto">
              <a:xfrm>
                <a:off x="1698" y="1724"/>
                <a:ext cx="1645" cy="1313"/>
              </a:xfrm>
              <a:custGeom>
                <a:avLst/>
                <a:gdLst>
                  <a:gd name="T0" fmla="*/ 1645 w 1645"/>
                  <a:gd name="T1" fmla="*/ 806 h 1313"/>
                  <a:gd name="T2" fmla="*/ 1340 w 1645"/>
                  <a:gd name="T3" fmla="*/ 627 h 1313"/>
                  <a:gd name="T4" fmla="*/ 1163 w 1645"/>
                  <a:gd name="T5" fmla="*/ 207 h 1313"/>
                  <a:gd name="T6" fmla="*/ 1181 w 1645"/>
                  <a:gd name="T7" fmla="*/ 38 h 1313"/>
                  <a:gd name="T8" fmla="*/ 997 w 1645"/>
                  <a:gd name="T9" fmla="*/ 32 h 1313"/>
                  <a:gd name="T10" fmla="*/ 735 w 1645"/>
                  <a:gd name="T11" fmla="*/ 122 h 1313"/>
                  <a:gd name="T12" fmla="*/ 995 w 1645"/>
                  <a:gd name="T13" fmla="*/ 226 h 1313"/>
                  <a:gd name="T14" fmla="*/ 938 w 1645"/>
                  <a:gd name="T15" fmla="*/ 441 h 1313"/>
                  <a:gd name="T16" fmla="*/ 963 w 1645"/>
                  <a:gd name="T17" fmla="*/ 622 h 1313"/>
                  <a:gd name="T18" fmla="*/ 790 w 1645"/>
                  <a:gd name="T19" fmla="*/ 802 h 1313"/>
                  <a:gd name="T20" fmla="*/ 797 w 1645"/>
                  <a:gd name="T21" fmla="*/ 478 h 1313"/>
                  <a:gd name="T22" fmla="*/ 522 w 1645"/>
                  <a:gd name="T23" fmla="*/ 339 h 1313"/>
                  <a:gd name="T24" fmla="*/ 198 w 1645"/>
                  <a:gd name="T25" fmla="*/ 467 h 1313"/>
                  <a:gd name="T26" fmla="*/ 0 w 1645"/>
                  <a:gd name="T27" fmla="*/ 840 h 1313"/>
                  <a:gd name="T28" fmla="*/ 157 w 1645"/>
                  <a:gd name="T29" fmla="*/ 1092 h 1313"/>
                  <a:gd name="T30" fmla="*/ 803 w 1645"/>
                  <a:gd name="T31" fmla="*/ 1019 h 1313"/>
                  <a:gd name="T32" fmla="*/ 1036 w 1645"/>
                  <a:gd name="T33" fmla="*/ 974 h 1313"/>
                  <a:gd name="T34" fmla="*/ 1138 w 1645"/>
                  <a:gd name="T35" fmla="*/ 1074 h 1313"/>
                  <a:gd name="T36" fmla="*/ 1439 w 1645"/>
                  <a:gd name="T37" fmla="*/ 1309 h 1313"/>
                  <a:gd name="T38" fmla="*/ 1615 w 1645"/>
                  <a:gd name="T39" fmla="*/ 923 h 1313"/>
                  <a:gd name="T40" fmla="*/ 1571 w 1645"/>
                  <a:gd name="T41" fmla="*/ 806 h 1313"/>
                  <a:gd name="T42" fmla="*/ 1385 w 1645"/>
                  <a:gd name="T43" fmla="*/ 680 h 1313"/>
                  <a:gd name="T44" fmla="*/ 1215 w 1645"/>
                  <a:gd name="T45" fmla="*/ 590 h 1313"/>
                  <a:gd name="T46" fmla="*/ 1157 w 1645"/>
                  <a:gd name="T47" fmla="*/ 275 h 1313"/>
                  <a:gd name="T48" fmla="*/ 1131 w 1645"/>
                  <a:gd name="T49" fmla="*/ 41 h 1313"/>
                  <a:gd name="T50" fmla="*/ 1121 w 1645"/>
                  <a:gd name="T51" fmla="*/ 175 h 1313"/>
                  <a:gd name="T52" fmla="*/ 773 w 1645"/>
                  <a:gd name="T53" fmla="*/ 166 h 1313"/>
                  <a:gd name="T54" fmla="*/ 980 w 1645"/>
                  <a:gd name="T55" fmla="*/ 87 h 1313"/>
                  <a:gd name="T56" fmla="*/ 1057 w 1645"/>
                  <a:gd name="T57" fmla="*/ 138 h 1313"/>
                  <a:gd name="T58" fmla="*/ 151 w 1645"/>
                  <a:gd name="T59" fmla="*/ 618 h 1313"/>
                  <a:gd name="T60" fmla="*/ 467 w 1645"/>
                  <a:gd name="T61" fmla="*/ 689 h 1313"/>
                  <a:gd name="T62" fmla="*/ 315 w 1645"/>
                  <a:gd name="T63" fmla="*/ 842 h 1313"/>
                  <a:gd name="T64" fmla="*/ 471 w 1645"/>
                  <a:gd name="T65" fmla="*/ 631 h 1313"/>
                  <a:gd name="T66" fmla="*/ 366 w 1645"/>
                  <a:gd name="T67" fmla="*/ 559 h 1313"/>
                  <a:gd name="T68" fmla="*/ 543 w 1645"/>
                  <a:gd name="T69" fmla="*/ 701 h 1313"/>
                  <a:gd name="T70" fmla="*/ 494 w 1645"/>
                  <a:gd name="T71" fmla="*/ 695 h 1313"/>
                  <a:gd name="T72" fmla="*/ 211 w 1645"/>
                  <a:gd name="T73" fmla="*/ 947 h 1313"/>
                  <a:gd name="T74" fmla="*/ 277 w 1645"/>
                  <a:gd name="T75" fmla="*/ 1106 h 1313"/>
                  <a:gd name="T76" fmla="*/ 170 w 1645"/>
                  <a:gd name="T77" fmla="*/ 923 h 1313"/>
                  <a:gd name="T78" fmla="*/ 413 w 1645"/>
                  <a:gd name="T79" fmla="*/ 946 h 1313"/>
                  <a:gd name="T80" fmla="*/ 805 w 1645"/>
                  <a:gd name="T81" fmla="*/ 966 h 1313"/>
                  <a:gd name="T82" fmla="*/ 471 w 1645"/>
                  <a:gd name="T83" fmla="*/ 919 h 1313"/>
                  <a:gd name="T84" fmla="*/ 575 w 1645"/>
                  <a:gd name="T85" fmla="*/ 646 h 1313"/>
                  <a:gd name="T86" fmla="*/ 255 w 1645"/>
                  <a:gd name="T87" fmla="*/ 529 h 1313"/>
                  <a:gd name="T88" fmla="*/ 322 w 1645"/>
                  <a:gd name="T89" fmla="*/ 478 h 1313"/>
                  <a:gd name="T90" fmla="*/ 680 w 1645"/>
                  <a:gd name="T91" fmla="*/ 898 h 1313"/>
                  <a:gd name="T92" fmla="*/ 695 w 1645"/>
                  <a:gd name="T93" fmla="*/ 876 h 1313"/>
                  <a:gd name="T94" fmla="*/ 690 w 1645"/>
                  <a:gd name="T95" fmla="*/ 723 h 1313"/>
                  <a:gd name="T96" fmla="*/ 935 w 1645"/>
                  <a:gd name="T97" fmla="*/ 914 h 1313"/>
                  <a:gd name="T98" fmla="*/ 1016 w 1645"/>
                  <a:gd name="T99" fmla="*/ 629 h 1313"/>
                  <a:gd name="T100" fmla="*/ 1016 w 1645"/>
                  <a:gd name="T101" fmla="*/ 622 h 1313"/>
                  <a:gd name="T102" fmla="*/ 1008 w 1645"/>
                  <a:gd name="T103" fmla="*/ 277 h 1313"/>
                  <a:gd name="T104" fmla="*/ 1206 w 1645"/>
                  <a:gd name="T105" fmla="*/ 671 h 1313"/>
                  <a:gd name="T106" fmla="*/ 1072 w 1645"/>
                  <a:gd name="T107" fmla="*/ 859 h 1313"/>
                  <a:gd name="T108" fmla="*/ 1149 w 1645"/>
                  <a:gd name="T109" fmla="*/ 906 h 1313"/>
                  <a:gd name="T110" fmla="*/ 1249 w 1645"/>
                  <a:gd name="T111" fmla="*/ 716 h 1313"/>
                  <a:gd name="T112" fmla="*/ 1445 w 1645"/>
                  <a:gd name="T113" fmla="*/ 808 h 1313"/>
                  <a:gd name="T114" fmla="*/ 1210 w 1645"/>
                  <a:gd name="T115" fmla="*/ 859 h 1313"/>
                  <a:gd name="T116" fmla="*/ 1411 w 1645"/>
                  <a:gd name="T117" fmla="*/ 1260 h 1313"/>
                  <a:gd name="T118" fmla="*/ 1228 w 1645"/>
                  <a:gd name="T119" fmla="*/ 912 h 1313"/>
                  <a:gd name="T120" fmla="*/ 1515 w 1645"/>
                  <a:gd name="T121" fmla="*/ 872 h 131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645" h="1313">
                    <a:moveTo>
                      <a:pt x="1575" y="859"/>
                    </a:moveTo>
                    <a:lnTo>
                      <a:pt x="1583" y="857"/>
                    </a:lnTo>
                    <a:lnTo>
                      <a:pt x="1590" y="857"/>
                    </a:lnTo>
                    <a:lnTo>
                      <a:pt x="1600" y="853"/>
                    </a:lnTo>
                    <a:lnTo>
                      <a:pt x="1609" y="851"/>
                    </a:lnTo>
                    <a:lnTo>
                      <a:pt x="1617" y="848"/>
                    </a:lnTo>
                    <a:lnTo>
                      <a:pt x="1626" y="842"/>
                    </a:lnTo>
                    <a:lnTo>
                      <a:pt x="1633" y="836"/>
                    </a:lnTo>
                    <a:lnTo>
                      <a:pt x="1639" y="831"/>
                    </a:lnTo>
                    <a:lnTo>
                      <a:pt x="1641" y="827"/>
                    </a:lnTo>
                    <a:lnTo>
                      <a:pt x="1643" y="823"/>
                    </a:lnTo>
                    <a:lnTo>
                      <a:pt x="1645" y="819"/>
                    </a:lnTo>
                    <a:lnTo>
                      <a:pt x="1645" y="814"/>
                    </a:lnTo>
                    <a:lnTo>
                      <a:pt x="1645" y="812"/>
                    </a:lnTo>
                    <a:lnTo>
                      <a:pt x="1645" y="810"/>
                    </a:lnTo>
                    <a:lnTo>
                      <a:pt x="1645" y="806"/>
                    </a:lnTo>
                    <a:lnTo>
                      <a:pt x="1643" y="804"/>
                    </a:lnTo>
                    <a:lnTo>
                      <a:pt x="1637" y="791"/>
                    </a:lnTo>
                    <a:lnTo>
                      <a:pt x="1628" y="772"/>
                    </a:lnTo>
                    <a:lnTo>
                      <a:pt x="1615" y="752"/>
                    </a:lnTo>
                    <a:lnTo>
                      <a:pt x="1598" y="727"/>
                    </a:lnTo>
                    <a:lnTo>
                      <a:pt x="1577" y="703"/>
                    </a:lnTo>
                    <a:lnTo>
                      <a:pt x="1551" y="680"/>
                    </a:lnTo>
                    <a:lnTo>
                      <a:pt x="1520" y="659"/>
                    </a:lnTo>
                    <a:lnTo>
                      <a:pt x="1485" y="642"/>
                    </a:lnTo>
                    <a:lnTo>
                      <a:pt x="1466" y="637"/>
                    </a:lnTo>
                    <a:lnTo>
                      <a:pt x="1445" y="631"/>
                    </a:lnTo>
                    <a:lnTo>
                      <a:pt x="1426" y="627"/>
                    </a:lnTo>
                    <a:lnTo>
                      <a:pt x="1406" y="625"/>
                    </a:lnTo>
                    <a:lnTo>
                      <a:pt x="1385" y="625"/>
                    </a:lnTo>
                    <a:lnTo>
                      <a:pt x="1362" y="625"/>
                    </a:lnTo>
                    <a:lnTo>
                      <a:pt x="1340" y="627"/>
                    </a:lnTo>
                    <a:lnTo>
                      <a:pt x="1317" y="631"/>
                    </a:lnTo>
                    <a:lnTo>
                      <a:pt x="1298" y="541"/>
                    </a:lnTo>
                    <a:lnTo>
                      <a:pt x="1277" y="463"/>
                    </a:lnTo>
                    <a:lnTo>
                      <a:pt x="1257" y="396"/>
                    </a:lnTo>
                    <a:lnTo>
                      <a:pt x="1240" y="339"/>
                    </a:lnTo>
                    <a:lnTo>
                      <a:pt x="1223" y="296"/>
                    </a:lnTo>
                    <a:lnTo>
                      <a:pt x="1210" y="264"/>
                    </a:lnTo>
                    <a:lnTo>
                      <a:pt x="1202" y="243"/>
                    </a:lnTo>
                    <a:lnTo>
                      <a:pt x="1198" y="235"/>
                    </a:lnTo>
                    <a:lnTo>
                      <a:pt x="1196" y="234"/>
                    </a:lnTo>
                    <a:lnTo>
                      <a:pt x="1196" y="232"/>
                    </a:lnTo>
                    <a:lnTo>
                      <a:pt x="1195" y="232"/>
                    </a:lnTo>
                    <a:lnTo>
                      <a:pt x="1185" y="220"/>
                    </a:lnTo>
                    <a:lnTo>
                      <a:pt x="1174" y="213"/>
                    </a:lnTo>
                    <a:lnTo>
                      <a:pt x="1163" y="207"/>
                    </a:lnTo>
                    <a:lnTo>
                      <a:pt x="1151" y="203"/>
                    </a:lnTo>
                    <a:lnTo>
                      <a:pt x="1153" y="203"/>
                    </a:lnTo>
                    <a:lnTo>
                      <a:pt x="1155" y="202"/>
                    </a:lnTo>
                    <a:lnTo>
                      <a:pt x="1157" y="200"/>
                    </a:lnTo>
                    <a:lnTo>
                      <a:pt x="1172" y="185"/>
                    </a:lnTo>
                    <a:lnTo>
                      <a:pt x="1183" y="164"/>
                    </a:lnTo>
                    <a:lnTo>
                      <a:pt x="1191" y="139"/>
                    </a:lnTo>
                    <a:lnTo>
                      <a:pt x="1195" y="113"/>
                    </a:lnTo>
                    <a:lnTo>
                      <a:pt x="1195" y="109"/>
                    </a:lnTo>
                    <a:lnTo>
                      <a:pt x="1196" y="107"/>
                    </a:lnTo>
                    <a:lnTo>
                      <a:pt x="1196" y="104"/>
                    </a:lnTo>
                    <a:lnTo>
                      <a:pt x="1196" y="100"/>
                    </a:lnTo>
                    <a:lnTo>
                      <a:pt x="1195" y="77"/>
                    </a:lnTo>
                    <a:lnTo>
                      <a:pt x="1191" y="57"/>
                    </a:lnTo>
                    <a:lnTo>
                      <a:pt x="1181" y="38"/>
                    </a:lnTo>
                    <a:lnTo>
                      <a:pt x="1172" y="23"/>
                    </a:lnTo>
                    <a:lnTo>
                      <a:pt x="1163" y="15"/>
                    </a:lnTo>
                    <a:lnTo>
                      <a:pt x="1153" y="9"/>
                    </a:lnTo>
                    <a:lnTo>
                      <a:pt x="1144" y="4"/>
                    </a:lnTo>
                    <a:lnTo>
                      <a:pt x="1134" y="2"/>
                    </a:lnTo>
                    <a:lnTo>
                      <a:pt x="1131" y="2"/>
                    </a:lnTo>
                    <a:lnTo>
                      <a:pt x="1129" y="2"/>
                    </a:lnTo>
                    <a:lnTo>
                      <a:pt x="1127" y="2"/>
                    </a:lnTo>
                    <a:lnTo>
                      <a:pt x="1125" y="2"/>
                    </a:lnTo>
                    <a:lnTo>
                      <a:pt x="1100" y="0"/>
                    </a:lnTo>
                    <a:lnTo>
                      <a:pt x="1078" y="2"/>
                    </a:lnTo>
                    <a:lnTo>
                      <a:pt x="1059" y="6"/>
                    </a:lnTo>
                    <a:lnTo>
                      <a:pt x="1040" y="9"/>
                    </a:lnTo>
                    <a:lnTo>
                      <a:pt x="1025" y="17"/>
                    </a:lnTo>
                    <a:lnTo>
                      <a:pt x="1010" y="25"/>
                    </a:lnTo>
                    <a:lnTo>
                      <a:pt x="997" y="32"/>
                    </a:lnTo>
                    <a:lnTo>
                      <a:pt x="984" y="40"/>
                    </a:lnTo>
                    <a:lnTo>
                      <a:pt x="976" y="43"/>
                    </a:lnTo>
                    <a:lnTo>
                      <a:pt x="970" y="47"/>
                    </a:lnTo>
                    <a:lnTo>
                      <a:pt x="963" y="53"/>
                    </a:lnTo>
                    <a:lnTo>
                      <a:pt x="955" y="57"/>
                    </a:lnTo>
                    <a:lnTo>
                      <a:pt x="948" y="60"/>
                    </a:lnTo>
                    <a:lnTo>
                      <a:pt x="940" y="62"/>
                    </a:lnTo>
                    <a:lnTo>
                      <a:pt x="933" y="66"/>
                    </a:lnTo>
                    <a:lnTo>
                      <a:pt x="923" y="68"/>
                    </a:lnTo>
                    <a:lnTo>
                      <a:pt x="916" y="70"/>
                    </a:lnTo>
                    <a:lnTo>
                      <a:pt x="893" y="77"/>
                    </a:lnTo>
                    <a:lnTo>
                      <a:pt x="861" y="85"/>
                    </a:lnTo>
                    <a:lnTo>
                      <a:pt x="825" y="96"/>
                    </a:lnTo>
                    <a:lnTo>
                      <a:pt x="790" y="107"/>
                    </a:lnTo>
                    <a:lnTo>
                      <a:pt x="758" y="115"/>
                    </a:lnTo>
                    <a:lnTo>
                      <a:pt x="735" y="122"/>
                    </a:lnTo>
                    <a:lnTo>
                      <a:pt x="727" y="124"/>
                    </a:lnTo>
                    <a:lnTo>
                      <a:pt x="742" y="217"/>
                    </a:lnTo>
                    <a:lnTo>
                      <a:pt x="761" y="213"/>
                    </a:lnTo>
                    <a:lnTo>
                      <a:pt x="782" y="209"/>
                    </a:lnTo>
                    <a:lnTo>
                      <a:pt x="808" y="205"/>
                    </a:lnTo>
                    <a:lnTo>
                      <a:pt x="837" y="202"/>
                    </a:lnTo>
                    <a:lnTo>
                      <a:pt x="869" y="196"/>
                    </a:lnTo>
                    <a:lnTo>
                      <a:pt x="899" y="192"/>
                    </a:lnTo>
                    <a:lnTo>
                      <a:pt x="927" y="188"/>
                    </a:lnTo>
                    <a:lnTo>
                      <a:pt x="952" y="187"/>
                    </a:lnTo>
                    <a:lnTo>
                      <a:pt x="970" y="185"/>
                    </a:lnTo>
                    <a:lnTo>
                      <a:pt x="980" y="194"/>
                    </a:lnTo>
                    <a:lnTo>
                      <a:pt x="989" y="205"/>
                    </a:lnTo>
                    <a:lnTo>
                      <a:pt x="995" y="215"/>
                    </a:lnTo>
                    <a:lnTo>
                      <a:pt x="1001" y="226"/>
                    </a:lnTo>
                    <a:lnTo>
                      <a:pt x="995" y="226"/>
                    </a:lnTo>
                    <a:lnTo>
                      <a:pt x="993" y="226"/>
                    </a:lnTo>
                    <a:lnTo>
                      <a:pt x="993" y="228"/>
                    </a:lnTo>
                    <a:lnTo>
                      <a:pt x="991" y="228"/>
                    </a:lnTo>
                    <a:lnTo>
                      <a:pt x="972" y="237"/>
                    </a:lnTo>
                    <a:lnTo>
                      <a:pt x="957" y="247"/>
                    </a:lnTo>
                    <a:lnTo>
                      <a:pt x="946" y="258"/>
                    </a:lnTo>
                    <a:lnTo>
                      <a:pt x="937" y="271"/>
                    </a:lnTo>
                    <a:lnTo>
                      <a:pt x="929" y="284"/>
                    </a:lnTo>
                    <a:lnTo>
                      <a:pt x="925" y="300"/>
                    </a:lnTo>
                    <a:lnTo>
                      <a:pt x="921" y="315"/>
                    </a:lnTo>
                    <a:lnTo>
                      <a:pt x="921" y="332"/>
                    </a:lnTo>
                    <a:lnTo>
                      <a:pt x="923" y="358"/>
                    </a:lnTo>
                    <a:lnTo>
                      <a:pt x="927" y="384"/>
                    </a:lnTo>
                    <a:lnTo>
                      <a:pt x="933" y="413"/>
                    </a:lnTo>
                    <a:lnTo>
                      <a:pt x="938" y="441"/>
                    </a:lnTo>
                    <a:lnTo>
                      <a:pt x="948" y="478"/>
                    </a:lnTo>
                    <a:lnTo>
                      <a:pt x="955" y="518"/>
                    </a:lnTo>
                    <a:lnTo>
                      <a:pt x="961" y="559"/>
                    </a:lnTo>
                    <a:lnTo>
                      <a:pt x="963" y="603"/>
                    </a:lnTo>
                    <a:lnTo>
                      <a:pt x="963" y="607"/>
                    </a:lnTo>
                    <a:lnTo>
                      <a:pt x="963" y="610"/>
                    </a:lnTo>
                    <a:lnTo>
                      <a:pt x="963" y="616"/>
                    </a:lnTo>
                    <a:lnTo>
                      <a:pt x="963" y="620"/>
                    </a:lnTo>
                    <a:lnTo>
                      <a:pt x="963" y="622"/>
                    </a:lnTo>
                    <a:lnTo>
                      <a:pt x="963" y="623"/>
                    </a:lnTo>
                    <a:lnTo>
                      <a:pt x="963" y="625"/>
                    </a:lnTo>
                    <a:lnTo>
                      <a:pt x="963" y="627"/>
                    </a:lnTo>
                    <a:lnTo>
                      <a:pt x="963" y="629"/>
                    </a:lnTo>
                    <a:lnTo>
                      <a:pt x="959" y="686"/>
                    </a:lnTo>
                    <a:lnTo>
                      <a:pt x="948" y="742"/>
                    </a:lnTo>
                    <a:lnTo>
                      <a:pt x="933" y="791"/>
                    </a:lnTo>
                    <a:lnTo>
                      <a:pt x="920" y="829"/>
                    </a:lnTo>
                    <a:lnTo>
                      <a:pt x="906" y="825"/>
                    </a:lnTo>
                    <a:lnTo>
                      <a:pt x="888" y="821"/>
                    </a:lnTo>
                    <a:lnTo>
                      <a:pt x="869" y="817"/>
                    </a:lnTo>
                    <a:lnTo>
                      <a:pt x="848" y="814"/>
                    </a:lnTo>
                    <a:lnTo>
                      <a:pt x="827" y="810"/>
                    </a:lnTo>
                    <a:lnTo>
                      <a:pt x="810" y="806"/>
                    </a:lnTo>
                    <a:lnTo>
                      <a:pt x="797" y="804"/>
                    </a:lnTo>
                    <a:lnTo>
                      <a:pt x="790" y="802"/>
                    </a:lnTo>
                    <a:lnTo>
                      <a:pt x="775" y="785"/>
                    </a:lnTo>
                    <a:lnTo>
                      <a:pt x="763" y="768"/>
                    </a:lnTo>
                    <a:lnTo>
                      <a:pt x="754" y="748"/>
                    </a:lnTo>
                    <a:lnTo>
                      <a:pt x="746" y="727"/>
                    </a:lnTo>
                    <a:lnTo>
                      <a:pt x="741" y="706"/>
                    </a:lnTo>
                    <a:lnTo>
                      <a:pt x="737" y="684"/>
                    </a:lnTo>
                    <a:lnTo>
                      <a:pt x="733" y="663"/>
                    </a:lnTo>
                    <a:lnTo>
                      <a:pt x="733" y="640"/>
                    </a:lnTo>
                    <a:lnTo>
                      <a:pt x="735" y="603"/>
                    </a:lnTo>
                    <a:lnTo>
                      <a:pt x="741" y="567"/>
                    </a:lnTo>
                    <a:lnTo>
                      <a:pt x="748" y="535"/>
                    </a:lnTo>
                    <a:lnTo>
                      <a:pt x="759" y="510"/>
                    </a:lnTo>
                    <a:lnTo>
                      <a:pt x="767" y="507"/>
                    </a:lnTo>
                    <a:lnTo>
                      <a:pt x="776" y="501"/>
                    </a:lnTo>
                    <a:lnTo>
                      <a:pt x="788" y="492"/>
                    </a:lnTo>
                    <a:lnTo>
                      <a:pt x="797" y="478"/>
                    </a:lnTo>
                    <a:lnTo>
                      <a:pt x="803" y="463"/>
                    </a:lnTo>
                    <a:lnTo>
                      <a:pt x="803" y="446"/>
                    </a:lnTo>
                    <a:lnTo>
                      <a:pt x="801" y="428"/>
                    </a:lnTo>
                    <a:lnTo>
                      <a:pt x="793" y="407"/>
                    </a:lnTo>
                    <a:lnTo>
                      <a:pt x="790" y="401"/>
                    </a:lnTo>
                    <a:lnTo>
                      <a:pt x="786" y="397"/>
                    </a:lnTo>
                    <a:lnTo>
                      <a:pt x="782" y="394"/>
                    </a:lnTo>
                    <a:lnTo>
                      <a:pt x="776" y="392"/>
                    </a:lnTo>
                    <a:lnTo>
                      <a:pt x="573" y="335"/>
                    </a:lnTo>
                    <a:lnTo>
                      <a:pt x="571" y="335"/>
                    </a:lnTo>
                    <a:lnTo>
                      <a:pt x="569" y="335"/>
                    </a:lnTo>
                    <a:lnTo>
                      <a:pt x="567" y="335"/>
                    </a:lnTo>
                    <a:lnTo>
                      <a:pt x="560" y="335"/>
                    </a:lnTo>
                    <a:lnTo>
                      <a:pt x="545" y="337"/>
                    </a:lnTo>
                    <a:lnTo>
                      <a:pt x="522" y="339"/>
                    </a:lnTo>
                    <a:lnTo>
                      <a:pt x="496" y="345"/>
                    </a:lnTo>
                    <a:lnTo>
                      <a:pt x="467" y="356"/>
                    </a:lnTo>
                    <a:lnTo>
                      <a:pt x="439" y="371"/>
                    </a:lnTo>
                    <a:lnTo>
                      <a:pt x="415" y="394"/>
                    </a:lnTo>
                    <a:lnTo>
                      <a:pt x="394" y="424"/>
                    </a:lnTo>
                    <a:lnTo>
                      <a:pt x="294" y="428"/>
                    </a:lnTo>
                    <a:lnTo>
                      <a:pt x="292" y="428"/>
                    </a:lnTo>
                    <a:lnTo>
                      <a:pt x="290" y="428"/>
                    </a:lnTo>
                    <a:lnTo>
                      <a:pt x="289" y="428"/>
                    </a:lnTo>
                    <a:lnTo>
                      <a:pt x="287" y="429"/>
                    </a:lnTo>
                    <a:lnTo>
                      <a:pt x="213" y="454"/>
                    </a:lnTo>
                    <a:lnTo>
                      <a:pt x="211" y="456"/>
                    </a:lnTo>
                    <a:lnTo>
                      <a:pt x="209" y="458"/>
                    </a:lnTo>
                    <a:lnTo>
                      <a:pt x="206" y="460"/>
                    </a:lnTo>
                    <a:lnTo>
                      <a:pt x="204" y="461"/>
                    </a:lnTo>
                    <a:lnTo>
                      <a:pt x="198" y="467"/>
                    </a:lnTo>
                    <a:lnTo>
                      <a:pt x="187" y="482"/>
                    </a:lnTo>
                    <a:lnTo>
                      <a:pt x="170" y="507"/>
                    </a:lnTo>
                    <a:lnTo>
                      <a:pt x="153" y="541"/>
                    </a:lnTo>
                    <a:lnTo>
                      <a:pt x="140" y="552"/>
                    </a:lnTo>
                    <a:lnTo>
                      <a:pt x="121" y="571"/>
                    </a:lnTo>
                    <a:lnTo>
                      <a:pt x="98" y="595"/>
                    </a:lnTo>
                    <a:lnTo>
                      <a:pt x="76" y="629"/>
                    </a:lnTo>
                    <a:lnTo>
                      <a:pt x="51" y="669"/>
                    </a:lnTo>
                    <a:lnTo>
                      <a:pt x="30" y="718"/>
                    </a:lnTo>
                    <a:lnTo>
                      <a:pt x="12" y="772"/>
                    </a:lnTo>
                    <a:lnTo>
                      <a:pt x="0" y="834"/>
                    </a:lnTo>
                    <a:lnTo>
                      <a:pt x="0" y="836"/>
                    </a:lnTo>
                    <a:lnTo>
                      <a:pt x="0" y="840"/>
                    </a:lnTo>
                    <a:lnTo>
                      <a:pt x="2" y="846"/>
                    </a:lnTo>
                    <a:lnTo>
                      <a:pt x="4" y="849"/>
                    </a:lnTo>
                    <a:lnTo>
                      <a:pt x="6" y="853"/>
                    </a:lnTo>
                    <a:lnTo>
                      <a:pt x="10" y="857"/>
                    </a:lnTo>
                    <a:lnTo>
                      <a:pt x="14" y="861"/>
                    </a:lnTo>
                    <a:lnTo>
                      <a:pt x="19" y="863"/>
                    </a:lnTo>
                    <a:lnTo>
                      <a:pt x="23" y="863"/>
                    </a:lnTo>
                    <a:lnTo>
                      <a:pt x="100" y="870"/>
                    </a:lnTo>
                    <a:lnTo>
                      <a:pt x="98" y="883"/>
                    </a:lnTo>
                    <a:lnTo>
                      <a:pt x="96" y="897"/>
                    </a:lnTo>
                    <a:lnTo>
                      <a:pt x="95" y="910"/>
                    </a:lnTo>
                    <a:lnTo>
                      <a:pt x="95" y="923"/>
                    </a:lnTo>
                    <a:lnTo>
                      <a:pt x="98" y="972"/>
                    </a:lnTo>
                    <a:lnTo>
                      <a:pt x="111" y="1015"/>
                    </a:lnTo>
                    <a:lnTo>
                      <a:pt x="130" y="1057"/>
                    </a:lnTo>
                    <a:lnTo>
                      <a:pt x="157" y="1092"/>
                    </a:lnTo>
                    <a:lnTo>
                      <a:pt x="189" y="1121"/>
                    </a:lnTo>
                    <a:lnTo>
                      <a:pt x="226" y="1143"/>
                    </a:lnTo>
                    <a:lnTo>
                      <a:pt x="266" y="1156"/>
                    </a:lnTo>
                    <a:lnTo>
                      <a:pt x="309" y="1162"/>
                    </a:lnTo>
                    <a:lnTo>
                      <a:pt x="345" y="1158"/>
                    </a:lnTo>
                    <a:lnTo>
                      <a:pt x="377" y="1149"/>
                    </a:lnTo>
                    <a:lnTo>
                      <a:pt x="409" y="1134"/>
                    </a:lnTo>
                    <a:lnTo>
                      <a:pt x="437" y="1115"/>
                    </a:lnTo>
                    <a:lnTo>
                      <a:pt x="462" y="1091"/>
                    </a:lnTo>
                    <a:lnTo>
                      <a:pt x="483" y="1060"/>
                    </a:lnTo>
                    <a:lnTo>
                      <a:pt x="499" y="1028"/>
                    </a:lnTo>
                    <a:lnTo>
                      <a:pt x="513" y="993"/>
                    </a:lnTo>
                    <a:lnTo>
                      <a:pt x="799" y="1019"/>
                    </a:lnTo>
                    <a:lnTo>
                      <a:pt x="801" y="1019"/>
                    </a:lnTo>
                    <a:lnTo>
                      <a:pt x="803" y="1019"/>
                    </a:lnTo>
                    <a:lnTo>
                      <a:pt x="805" y="1019"/>
                    </a:lnTo>
                    <a:lnTo>
                      <a:pt x="812" y="1019"/>
                    </a:lnTo>
                    <a:lnTo>
                      <a:pt x="829" y="1015"/>
                    </a:lnTo>
                    <a:lnTo>
                      <a:pt x="854" y="1011"/>
                    </a:lnTo>
                    <a:lnTo>
                      <a:pt x="886" y="1004"/>
                    </a:lnTo>
                    <a:lnTo>
                      <a:pt x="920" y="993"/>
                    </a:lnTo>
                    <a:lnTo>
                      <a:pt x="959" y="979"/>
                    </a:lnTo>
                    <a:lnTo>
                      <a:pt x="999" y="964"/>
                    </a:lnTo>
                    <a:lnTo>
                      <a:pt x="1038" y="944"/>
                    </a:lnTo>
                    <a:lnTo>
                      <a:pt x="1036" y="947"/>
                    </a:lnTo>
                    <a:lnTo>
                      <a:pt x="1036" y="951"/>
                    </a:lnTo>
                    <a:lnTo>
                      <a:pt x="1034" y="953"/>
                    </a:lnTo>
                    <a:lnTo>
                      <a:pt x="1034" y="955"/>
                    </a:lnTo>
                    <a:lnTo>
                      <a:pt x="1034" y="962"/>
                    </a:lnTo>
                    <a:lnTo>
                      <a:pt x="1034" y="968"/>
                    </a:lnTo>
                    <a:lnTo>
                      <a:pt x="1036" y="974"/>
                    </a:lnTo>
                    <a:lnTo>
                      <a:pt x="1040" y="979"/>
                    </a:lnTo>
                    <a:lnTo>
                      <a:pt x="1044" y="985"/>
                    </a:lnTo>
                    <a:lnTo>
                      <a:pt x="1050" y="987"/>
                    </a:lnTo>
                    <a:lnTo>
                      <a:pt x="1055" y="989"/>
                    </a:lnTo>
                    <a:lnTo>
                      <a:pt x="1063" y="989"/>
                    </a:lnTo>
                    <a:lnTo>
                      <a:pt x="1074" y="987"/>
                    </a:lnTo>
                    <a:lnTo>
                      <a:pt x="1083" y="987"/>
                    </a:lnTo>
                    <a:lnTo>
                      <a:pt x="1095" y="985"/>
                    </a:lnTo>
                    <a:lnTo>
                      <a:pt x="1104" y="983"/>
                    </a:lnTo>
                    <a:lnTo>
                      <a:pt x="1114" y="979"/>
                    </a:lnTo>
                    <a:lnTo>
                      <a:pt x="1121" y="978"/>
                    </a:lnTo>
                    <a:lnTo>
                      <a:pt x="1131" y="974"/>
                    </a:lnTo>
                    <a:lnTo>
                      <a:pt x="1138" y="972"/>
                    </a:lnTo>
                    <a:lnTo>
                      <a:pt x="1134" y="1006"/>
                    </a:lnTo>
                    <a:lnTo>
                      <a:pt x="1134" y="1040"/>
                    </a:lnTo>
                    <a:lnTo>
                      <a:pt x="1138" y="1074"/>
                    </a:lnTo>
                    <a:lnTo>
                      <a:pt x="1146" y="1108"/>
                    </a:lnTo>
                    <a:lnTo>
                      <a:pt x="1155" y="1134"/>
                    </a:lnTo>
                    <a:lnTo>
                      <a:pt x="1166" y="1160"/>
                    </a:lnTo>
                    <a:lnTo>
                      <a:pt x="1180" y="1183"/>
                    </a:lnTo>
                    <a:lnTo>
                      <a:pt x="1195" y="1205"/>
                    </a:lnTo>
                    <a:lnTo>
                      <a:pt x="1212" y="1226"/>
                    </a:lnTo>
                    <a:lnTo>
                      <a:pt x="1228" y="1243"/>
                    </a:lnTo>
                    <a:lnTo>
                      <a:pt x="1249" y="1260"/>
                    </a:lnTo>
                    <a:lnTo>
                      <a:pt x="1270" y="1275"/>
                    </a:lnTo>
                    <a:lnTo>
                      <a:pt x="1293" y="1286"/>
                    </a:lnTo>
                    <a:lnTo>
                      <a:pt x="1315" y="1296"/>
                    </a:lnTo>
                    <a:lnTo>
                      <a:pt x="1340" y="1303"/>
                    </a:lnTo>
                    <a:lnTo>
                      <a:pt x="1364" y="1309"/>
                    </a:lnTo>
                    <a:lnTo>
                      <a:pt x="1389" y="1313"/>
                    </a:lnTo>
                    <a:lnTo>
                      <a:pt x="1413" y="1311"/>
                    </a:lnTo>
                    <a:lnTo>
                      <a:pt x="1439" y="1309"/>
                    </a:lnTo>
                    <a:lnTo>
                      <a:pt x="1464" y="1303"/>
                    </a:lnTo>
                    <a:lnTo>
                      <a:pt x="1487" y="1296"/>
                    </a:lnTo>
                    <a:lnTo>
                      <a:pt x="1509" y="1286"/>
                    </a:lnTo>
                    <a:lnTo>
                      <a:pt x="1528" y="1273"/>
                    </a:lnTo>
                    <a:lnTo>
                      <a:pt x="1549" y="1260"/>
                    </a:lnTo>
                    <a:lnTo>
                      <a:pt x="1566" y="1243"/>
                    </a:lnTo>
                    <a:lnTo>
                      <a:pt x="1581" y="1226"/>
                    </a:lnTo>
                    <a:lnTo>
                      <a:pt x="1596" y="1207"/>
                    </a:lnTo>
                    <a:lnTo>
                      <a:pt x="1609" y="1187"/>
                    </a:lnTo>
                    <a:lnTo>
                      <a:pt x="1632" y="1136"/>
                    </a:lnTo>
                    <a:lnTo>
                      <a:pt x="1643" y="1079"/>
                    </a:lnTo>
                    <a:lnTo>
                      <a:pt x="1643" y="1025"/>
                    </a:lnTo>
                    <a:lnTo>
                      <a:pt x="1632" y="968"/>
                    </a:lnTo>
                    <a:lnTo>
                      <a:pt x="1628" y="953"/>
                    </a:lnTo>
                    <a:lnTo>
                      <a:pt x="1622" y="938"/>
                    </a:lnTo>
                    <a:lnTo>
                      <a:pt x="1615" y="923"/>
                    </a:lnTo>
                    <a:lnTo>
                      <a:pt x="1609" y="910"/>
                    </a:lnTo>
                    <a:lnTo>
                      <a:pt x="1601" y="897"/>
                    </a:lnTo>
                    <a:lnTo>
                      <a:pt x="1592" y="883"/>
                    </a:lnTo>
                    <a:lnTo>
                      <a:pt x="1584" y="870"/>
                    </a:lnTo>
                    <a:lnTo>
                      <a:pt x="1575" y="859"/>
                    </a:lnTo>
                    <a:close/>
                    <a:moveTo>
                      <a:pt x="1466" y="691"/>
                    </a:moveTo>
                    <a:lnTo>
                      <a:pt x="1488" y="703"/>
                    </a:lnTo>
                    <a:lnTo>
                      <a:pt x="1509" y="714"/>
                    </a:lnTo>
                    <a:lnTo>
                      <a:pt x="1528" y="729"/>
                    </a:lnTo>
                    <a:lnTo>
                      <a:pt x="1543" y="744"/>
                    </a:lnTo>
                    <a:lnTo>
                      <a:pt x="1556" y="759"/>
                    </a:lnTo>
                    <a:lnTo>
                      <a:pt x="1568" y="774"/>
                    </a:lnTo>
                    <a:lnTo>
                      <a:pt x="1577" y="789"/>
                    </a:lnTo>
                    <a:lnTo>
                      <a:pt x="1584" y="802"/>
                    </a:lnTo>
                    <a:lnTo>
                      <a:pt x="1579" y="804"/>
                    </a:lnTo>
                    <a:lnTo>
                      <a:pt x="1571" y="806"/>
                    </a:lnTo>
                    <a:lnTo>
                      <a:pt x="1564" y="808"/>
                    </a:lnTo>
                    <a:lnTo>
                      <a:pt x="1556" y="808"/>
                    </a:lnTo>
                    <a:lnTo>
                      <a:pt x="1554" y="808"/>
                    </a:lnTo>
                    <a:lnTo>
                      <a:pt x="1549" y="808"/>
                    </a:lnTo>
                    <a:lnTo>
                      <a:pt x="1539" y="808"/>
                    </a:lnTo>
                    <a:lnTo>
                      <a:pt x="1526" y="808"/>
                    </a:lnTo>
                    <a:lnTo>
                      <a:pt x="1519" y="791"/>
                    </a:lnTo>
                    <a:lnTo>
                      <a:pt x="1509" y="772"/>
                    </a:lnTo>
                    <a:lnTo>
                      <a:pt x="1496" y="753"/>
                    </a:lnTo>
                    <a:lnTo>
                      <a:pt x="1481" y="736"/>
                    </a:lnTo>
                    <a:lnTo>
                      <a:pt x="1462" y="720"/>
                    </a:lnTo>
                    <a:lnTo>
                      <a:pt x="1441" y="704"/>
                    </a:lnTo>
                    <a:lnTo>
                      <a:pt x="1419" y="691"/>
                    </a:lnTo>
                    <a:lnTo>
                      <a:pt x="1392" y="682"/>
                    </a:lnTo>
                    <a:lnTo>
                      <a:pt x="1389" y="680"/>
                    </a:lnTo>
                    <a:lnTo>
                      <a:pt x="1385" y="680"/>
                    </a:lnTo>
                    <a:lnTo>
                      <a:pt x="1381" y="678"/>
                    </a:lnTo>
                    <a:lnTo>
                      <a:pt x="1377" y="678"/>
                    </a:lnTo>
                    <a:lnTo>
                      <a:pt x="1389" y="678"/>
                    </a:lnTo>
                    <a:lnTo>
                      <a:pt x="1400" y="678"/>
                    </a:lnTo>
                    <a:lnTo>
                      <a:pt x="1411" y="678"/>
                    </a:lnTo>
                    <a:lnTo>
                      <a:pt x="1422" y="680"/>
                    </a:lnTo>
                    <a:lnTo>
                      <a:pt x="1434" y="682"/>
                    </a:lnTo>
                    <a:lnTo>
                      <a:pt x="1445" y="684"/>
                    </a:lnTo>
                    <a:lnTo>
                      <a:pt x="1455" y="688"/>
                    </a:lnTo>
                    <a:lnTo>
                      <a:pt x="1466" y="691"/>
                    </a:lnTo>
                    <a:close/>
                    <a:moveTo>
                      <a:pt x="1266" y="646"/>
                    </a:moveTo>
                    <a:lnTo>
                      <a:pt x="1257" y="650"/>
                    </a:lnTo>
                    <a:lnTo>
                      <a:pt x="1249" y="652"/>
                    </a:lnTo>
                    <a:lnTo>
                      <a:pt x="1240" y="655"/>
                    </a:lnTo>
                    <a:lnTo>
                      <a:pt x="1230" y="659"/>
                    </a:lnTo>
                    <a:lnTo>
                      <a:pt x="1215" y="590"/>
                    </a:lnTo>
                    <a:lnTo>
                      <a:pt x="1200" y="522"/>
                    </a:lnTo>
                    <a:lnTo>
                      <a:pt x="1181" y="460"/>
                    </a:lnTo>
                    <a:lnTo>
                      <a:pt x="1164" y="403"/>
                    </a:lnTo>
                    <a:lnTo>
                      <a:pt x="1146" y="354"/>
                    </a:lnTo>
                    <a:lnTo>
                      <a:pt x="1131" y="313"/>
                    </a:lnTo>
                    <a:lnTo>
                      <a:pt x="1117" y="281"/>
                    </a:lnTo>
                    <a:lnTo>
                      <a:pt x="1108" y="258"/>
                    </a:lnTo>
                    <a:lnTo>
                      <a:pt x="1115" y="256"/>
                    </a:lnTo>
                    <a:lnTo>
                      <a:pt x="1121" y="254"/>
                    </a:lnTo>
                    <a:lnTo>
                      <a:pt x="1127" y="254"/>
                    </a:lnTo>
                    <a:lnTo>
                      <a:pt x="1129" y="252"/>
                    </a:lnTo>
                    <a:lnTo>
                      <a:pt x="1134" y="254"/>
                    </a:lnTo>
                    <a:lnTo>
                      <a:pt x="1142" y="256"/>
                    </a:lnTo>
                    <a:lnTo>
                      <a:pt x="1147" y="258"/>
                    </a:lnTo>
                    <a:lnTo>
                      <a:pt x="1151" y="262"/>
                    </a:lnTo>
                    <a:lnTo>
                      <a:pt x="1157" y="275"/>
                    </a:lnTo>
                    <a:lnTo>
                      <a:pt x="1168" y="298"/>
                    </a:lnTo>
                    <a:lnTo>
                      <a:pt x="1180" y="332"/>
                    </a:lnTo>
                    <a:lnTo>
                      <a:pt x="1195" y="375"/>
                    </a:lnTo>
                    <a:lnTo>
                      <a:pt x="1212" y="429"/>
                    </a:lnTo>
                    <a:lnTo>
                      <a:pt x="1230" y="492"/>
                    </a:lnTo>
                    <a:lnTo>
                      <a:pt x="1247" y="565"/>
                    </a:lnTo>
                    <a:lnTo>
                      <a:pt x="1266" y="646"/>
                    </a:lnTo>
                    <a:close/>
                    <a:moveTo>
                      <a:pt x="1097" y="106"/>
                    </a:moveTo>
                    <a:lnTo>
                      <a:pt x="1099" y="87"/>
                    </a:lnTo>
                    <a:lnTo>
                      <a:pt x="1104" y="70"/>
                    </a:lnTo>
                    <a:lnTo>
                      <a:pt x="1112" y="57"/>
                    </a:lnTo>
                    <a:lnTo>
                      <a:pt x="1119" y="47"/>
                    </a:lnTo>
                    <a:lnTo>
                      <a:pt x="1123" y="45"/>
                    </a:lnTo>
                    <a:lnTo>
                      <a:pt x="1125" y="43"/>
                    </a:lnTo>
                    <a:lnTo>
                      <a:pt x="1129" y="41"/>
                    </a:lnTo>
                    <a:lnTo>
                      <a:pt x="1131" y="41"/>
                    </a:lnTo>
                    <a:lnTo>
                      <a:pt x="1134" y="41"/>
                    </a:lnTo>
                    <a:lnTo>
                      <a:pt x="1138" y="43"/>
                    </a:lnTo>
                    <a:lnTo>
                      <a:pt x="1140" y="47"/>
                    </a:lnTo>
                    <a:lnTo>
                      <a:pt x="1142" y="49"/>
                    </a:lnTo>
                    <a:lnTo>
                      <a:pt x="1149" y="60"/>
                    </a:lnTo>
                    <a:lnTo>
                      <a:pt x="1155" y="74"/>
                    </a:lnTo>
                    <a:lnTo>
                      <a:pt x="1157" y="92"/>
                    </a:lnTo>
                    <a:lnTo>
                      <a:pt x="1157" y="111"/>
                    </a:lnTo>
                    <a:lnTo>
                      <a:pt x="1155" y="130"/>
                    </a:lnTo>
                    <a:lnTo>
                      <a:pt x="1149" y="145"/>
                    </a:lnTo>
                    <a:lnTo>
                      <a:pt x="1142" y="160"/>
                    </a:lnTo>
                    <a:lnTo>
                      <a:pt x="1132" y="170"/>
                    </a:lnTo>
                    <a:lnTo>
                      <a:pt x="1131" y="171"/>
                    </a:lnTo>
                    <a:lnTo>
                      <a:pt x="1127" y="173"/>
                    </a:lnTo>
                    <a:lnTo>
                      <a:pt x="1125" y="175"/>
                    </a:lnTo>
                    <a:lnTo>
                      <a:pt x="1121" y="175"/>
                    </a:lnTo>
                    <a:lnTo>
                      <a:pt x="1112" y="170"/>
                    </a:lnTo>
                    <a:lnTo>
                      <a:pt x="1102" y="154"/>
                    </a:lnTo>
                    <a:lnTo>
                      <a:pt x="1097" y="134"/>
                    </a:lnTo>
                    <a:lnTo>
                      <a:pt x="1097" y="106"/>
                    </a:lnTo>
                    <a:close/>
                    <a:moveTo>
                      <a:pt x="991" y="149"/>
                    </a:moveTo>
                    <a:lnTo>
                      <a:pt x="985" y="145"/>
                    </a:lnTo>
                    <a:lnTo>
                      <a:pt x="978" y="145"/>
                    </a:lnTo>
                    <a:lnTo>
                      <a:pt x="961" y="145"/>
                    </a:lnTo>
                    <a:lnTo>
                      <a:pt x="938" y="149"/>
                    </a:lnTo>
                    <a:lnTo>
                      <a:pt x="910" y="151"/>
                    </a:lnTo>
                    <a:lnTo>
                      <a:pt x="880" y="154"/>
                    </a:lnTo>
                    <a:lnTo>
                      <a:pt x="850" y="160"/>
                    </a:lnTo>
                    <a:lnTo>
                      <a:pt x="822" y="164"/>
                    </a:lnTo>
                    <a:lnTo>
                      <a:pt x="795" y="168"/>
                    </a:lnTo>
                    <a:lnTo>
                      <a:pt x="775" y="171"/>
                    </a:lnTo>
                    <a:lnTo>
                      <a:pt x="773" y="166"/>
                    </a:lnTo>
                    <a:lnTo>
                      <a:pt x="773" y="162"/>
                    </a:lnTo>
                    <a:lnTo>
                      <a:pt x="773" y="158"/>
                    </a:lnTo>
                    <a:lnTo>
                      <a:pt x="771" y="153"/>
                    </a:lnTo>
                    <a:lnTo>
                      <a:pt x="786" y="149"/>
                    </a:lnTo>
                    <a:lnTo>
                      <a:pt x="808" y="141"/>
                    </a:lnTo>
                    <a:lnTo>
                      <a:pt x="835" y="134"/>
                    </a:lnTo>
                    <a:lnTo>
                      <a:pt x="863" y="126"/>
                    </a:lnTo>
                    <a:lnTo>
                      <a:pt x="889" y="119"/>
                    </a:lnTo>
                    <a:lnTo>
                      <a:pt x="914" y="111"/>
                    </a:lnTo>
                    <a:lnTo>
                      <a:pt x="929" y="107"/>
                    </a:lnTo>
                    <a:lnTo>
                      <a:pt x="935" y="106"/>
                    </a:lnTo>
                    <a:lnTo>
                      <a:pt x="944" y="102"/>
                    </a:lnTo>
                    <a:lnTo>
                      <a:pt x="955" y="98"/>
                    </a:lnTo>
                    <a:lnTo>
                      <a:pt x="963" y="94"/>
                    </a:lnTo>
                    <a:lnTo>
                      <a:pt x="972" y="90"/>
                    </a:lnTo>
                    <a:lnTo>
                      <a:pt x="980" y="87"/>
                    </a:lnTo>
                    <a:lnTo>
                      <a:pt x="989" y="83"/>
                    </a:lnTo>
                    <a:lnTo>
                      <a:pt x="997" y="77"/>
                    </a:lnTo>
                    <a:lnTo>
                      <a:pt x="1004" y="74"/>
                    </a:lnTo>
                    <a:lnTo>
                      <a:pt x="1012" y="68"/>
                    </a:lnTo>
                    <a:lnTo>
                      <a:pt x="1021" y="62"/>
                    </a:lnTo>
                    <a:lnTo>
                      <a:pt x="1029" y="58"/>
                    </a:lnTo>
                    <a:lnTo>
                      <a:pt x="1036" y="55"/>
                    </a:lnTo>
                    <a:lnTo>
                      <a:pt x="1046" y="51"/>
                    </a:lnTo>
                    <a:lnTo>
                      <a:pt x="1055" y="47"/>
                    </a:lnTo>
                    <a:lnTo>
                      <a:pt x="1065" y="43"/>
                    </a:lnTo>
                    <a:lnTo>
                      <a:pt x="1074" y="41"/>
                    </a:lnTo>
                    <a:lnTo>
                      <a:pt x="1068" y="55"/>
                    </a:lnTo>
                    <a:lnTo>
                      <a:pt x="1063" y="70"/>
                    </a:lnTo>
                    <a:lnTo>
                      <a:pt x="1059" y="87"/>
                    </a:lnTo>
                    <a:lnTo>
                      <a:pt x="1057" y="104"/>
                    </a:lnTo>
                    <a:lnTo>
                      <a:pt x="1057" y="138"/>
                    </a:lnTo>
                    <a:lnTo>
                      <a:pt x="1065" y="166"/>
                    </a:lnTo>
                    <a:lnTo>
                      <a:pt x="1078" y="190"/>
                    </a:lnTo>
                    <a:lnTo>
                      <a:pt x="1095" y="207"/>
                    </a:lnTo>
                    <a:lnTo>
                      <a:pt x="1040" y="219"/>
                    </a:lnTo>
                    <a:lnTo>
                      <a:pt x="1033" y="202"/>
                    </a:lnTo>
                    <a:lnTo>
                      <a:pt x="1021" y="183"/>
                    </a:lnTo>
                    <a:lnTo>
                      <a:pt x="1008" y="166"/>
                    </a:lnTo>
                    <a:lnTo>
                      <a:pt x="991" y="149"/>
                    </a:lnTo>
                    <a:close/>
                    <a:moveTo>
                      <a:pt x="57" y="814"/>
                    </a:moveTo>
                    <a:lnTo>
                      <a:pt x="66" y="776"/>
                    </a:lnTo>
                    <a:lnTo>
                      <a:pt x="78" y="740"/>
                    </a:lnTo>
                    <a:lnTo>
                      <a:pt x="91" y="708"/>
                    </a:lnTo>
                    <a:lnTo>
                      <a:pt x="106" y="680"/>
                    </a:lnTo>
                    <a:lnTo>
                      <a:pt x="121" y="655"/>
                    </a:lnTo>
                    <a:lnTo>
                      <a:pt x="136" y="635"/>
                    </a:lnTo>
                    <a:lnTo>
                      <a:pt x="151" y="618"/>
                    </a:lnTo>
                    <a:lnTo>
                      <a:pt x="164" y="603"/>
                    </a:lnTo>
                    <a:lnTo>
                      <a:pt x="183" y="601"/>
                    </a:lnTo>
                    <a:lnTo>
                      <a:pt x="208" y="597"/>
                    </a:lnTo>
                    <a:lnTo>
                      <a:pt x="236" y="597"/>
                    </a:lnTo>
                    <a:lnTo>
                      <a:pt x="266" y="597"/>
                    </a:lnTo>
                    <a:lnTo>
                      <a:pt x="300" y="599"/>
                    </a:lnTo>
                    <a:lnTo>
                      <a:pt x="336" y="603"/>
                    </a:lnTo>
                    <a:lnTo>
                      <a:pt x="373" y="610"/>
                    </a:lnTo>
                    <a:lnTo>
                      <a:pt x="413" y="620"/>
                    </a:lnTo>
                    <a:lnTo>
                      <a:pt x="428" y="625"/>
                    </a:lnTo>
                    <a:lnTo>
                      <a:pt x="439" y="635"/>
                    </a:lnTo>
                    <a:lnTo>
                      <a:pt x="449" y="644"/>
                    </a:lnTo>
                    <a:lnTo>
                      <a:pt x="456" y="655"/>
                    </a:lnTo>
                    <a:lnTo>
                      <a:pt x="460" y="667"/>
                    </a:lnTo>
                    <a:lnTo>
                      <a:pt x="466" y="678"/>
                    </a:lnTo>
                    <a:lnTo>
                      <a:pt x="467" y="689"/>
                    </a:lnTo>
                    <a:lnTo>
                      <a:pt x="469" y="699"/>
                    </a:lnTo>
                    <a:lnTo>
                      <a:pt x="469" y="720"/>
                    </a:lnTo>
                    <a:lnTo>
                      <a:pt x="467" y="742"/>
                    </a:lnTo>
                    <a:lnTo>
                      <a:pt x="464" y="763"/>
                    </a:lnTo>
                    <a:lnTo>
                      <a:pt x="458" y="784"/>
                    </a:lnTo>
                    <a:lnTo>
                      <a:pt x="449" y="802"/>
                    </a:lnTo>
                    <a:lnTo>
                      <a:pt x="439" y="821"/>
                    </a:lnTo>
                    <a:lnTo>
                      <a:pt x="426" y="836"/>
                    </a:lnTo>
                    <a:lnTo>
                      <a:pt x="413" y="849"/>
                    </a:lnTo>
                    <a:lnTo>
                      <a:pt x="371" y="848"/>
                    </a:lnTo>
                    <a:lnTo>
                      <a:pt x="370" y="848"/>
                    </a:lnTo>
                    <a:lnTo>
                      <a:pt x="362" y="846"/>
                    </a:lnTo>
                    <a:lnTo>
                      <a:pt x="349" y="846"/>
                    </a:lnTo>
                    <a:lnTo>
                      <a:pt x="334" y="844"/>
                    </a:lnTo>
                    <a:lnTo>
                      <a:pt x="315" y="842"/>
                    </a:lnTo>
                    <a:lnTo>
                      <a:pt x="292" y="840"/>
                    </a:lnTo>
                    <a:lnTo>
                      <a:pt x="270" y="836"/>
                    </a:lnTo>
                    <a:lnTo>
                      <a:pt x="245" y="834"/>
                    </a:lnTo>
                    <a:lnTo>
                      <a:pt x="219" y="831"/>
                    </a:lnTo>
                    <a:lnTo>
                      <a:pt x="192" y="829"/>
                    </a:lnTo>
                    <a:lnTo>
                      <a:pt x="166" y="825"/>
                    </a:lnTo>
                    <a:lnTo>
                      <a:pt x="140" y="823"/>
                    </a:lnTo>
                    <a:lnTo>
                      <a:pt x="115" y="821"/>
                    </a:lnTo>
                    <a:lnTo>
                      <a:pt x="95" y="817"/>
                    </a:lnTo>
                    <a:lnTo>
                      <a:pt x="74" y="816"/>
                    </a:lnTo>
                    <a:lnTo>
                      <a:pt x="57" y="814"/>
                    </a:lnTo>
                    <a:close/>
                    <a:moveTo>
                      <a:pt x="494" y="695"/>
                    </a:moveTo>
                    <a:lnTo>
                      <a:pt x="490" y="676"/>
                    </a:lnTo>
                    <a:lnTo>
                      <a:pt x="486" y="659"/>
                    </a:lnTo>
                    <a:lnTo>
                      <a:pt x="479" y="644"/>
                    </a:lnTo>
                    <a:lnTo>
                      <a:pt x="471" y="631"/>
                    </a:lnTo>
                    <a:lnTo>
                      <a:pt x="460" y="618"/>
                    </a:lnTo>
                    <a:lnTo>
                      <a:pt x="449" y="608"/>
                    </a:lnTo>
                    <a:lnTo>
                      <a:pt x="435" y="601"/>
                    </a:lnTo>
                    <a:lnTo>
                      <a:pt x="420" y="593"/>
                    </a:lnTo>
                    <a:lnTo>
                      <a:pt x="394" y="588"/>
                    </a:lnTo>
                    <a:lnTo>
                      <a:pt x="370" y="582"/>
                    </a:lnTo>
                    <a:lnTo>
                      <a:pt x="345" y="578"/>
                    </a:lnTo>
                    <a:lnTo>
                      <a:pt x="321" y="575"/>
                    </a:lnTo>
                    <a:lnTo>
                      <a:pt x="298" y="573"/>
                    </a:lnTo>
                    <a:lnTo>
                      <a:pt x="277" y="571"/>
                    </a:lnTo>
                    <a:lnTo>
                      <a:pt x="255" y="571"/>
                    </a:lnTo>
                    <a:lnTo>
                      <a:pt x="236" y="571"/>
                    </a:lnTo>
                    <a:lnTo>
                      <a:pt x="272" y="565"/>
                    </a:lnTo>
                    <a:lnTo>
                      <a:pt x="305" y="563"/>
                    </a:lnTo>
                    <a:lnTo>
                      <a:pt x="338" y="561"/>
                    </a:lnTo>
                    <a:lnTo>
                      <a:pt x="366" y="559"/>
                    </a:lnTo>
                    <a:lnTo>
                      <a:pt x="390" y="559"/>
                    </a:lnTo>
                    <a:lnTo>
                      <a:pt x="411" y="559"/>
                    </a:lnTo>
                    <a:lnTo>
                      <a:pt x="424" y="561"/>
                    </a:lnTo>
                    <a:lnTo>
                      <a:pt x="432" y="561"/>
                    </a:lnTo>
                    <a:lnTo>
                      <a:pt x="462" y="571"/>
                    </a:lnTo>
                    <a:lnTo>
                      <a:pt x="486" y="582"/>
                    </a:lnTo>
                    <a:lnTo>
                      <a:pt x="503" y="599"/>
                    </a:lnTo>
                    <a:lnTo>
                      <a:pt x="518" y="616"/>
                    </a:lnTo>
                    <a:lnTo>
                      <a:pt x="528" y="633"/>
                    </a:lnTo>
                    <a:lnTo>
                      <a:pt x="535" y="652"/>
                    </a:lnTo>
                    <a:lnTo>
                      <a:pt x="539" y="667"/>
                    </a:lnTo>
                    <a:lnTo>
                      <a:pt x="541" y="680"/>
                    </a:lnTo>
                    <a:lnTo>
                      <a:pt x="543" y="686"/>
                    </a:lnTo>
                    <a:lnTo>
                      <a:pt x="543" y="691"/>
                    </a:lnTo>
                    <a:lnTo>
                      <a:pt x="543" y="697"/>
                    </a:lnTo>
                    <a:lnTo>
                      <a:pt x="543" y="701"/>
                    </a:lnTo>
                    <a:lnTo>
                      <a:pt x="541" y="721"/>
                    </a:lnTo>
                    <a:lnTo>
                      <a:pt x="537" y="744"/>
                    </a:lnTo>
                    <a:lnTo>
                      <a:pt x="532" y="763"/>
                    </a:lnTo>
                    <a:lnTo>
                      <a:pt x="524" y="782"/>
                    </a:lnTo>
                    <a:lnTo>
                      <a:pt x="515" y="797"/>
                    </a:lnTo>
                    <a:lnTo>
                      <a:pt x="503" y="812"/>
                    </a:lnTo>
                    <a:lnTo>
                      <a:pt x="490" y="823"/>
                    </a:lnTo>
                    <a:lnTo>
                      <a:pt x="477" y="831"/>
                    </a:lnTo>
                    <a:lnTo>
                      <a:pt x="475" y="831"/>
                    </a:lnTo>
                    <a:lnTo>
                      <a:pt x="471" y="833"/>
                    </a:lnTo>
                    <a:lnTo>
                      <a:pt x="466" y="836"/>
                    </a:lnTo>
                    <a:lnTo>
                      <a:pt x="458" y="838"/>
                    </a:lnTo>
                    <a:lnTo>
                      <a:pt x="477" y="806"/>
                    </a:lnTo>
                    <a:lnTo>
                      <a:pt x="490" y="770"/>
                    </a:lnTo>
                    <a:lnTo>
                      <a:pt x="496" y="733"/>
                    </a:lnTo>
                    <a:lnTo>
                      <a:pt x="494" y="695"/>
                    </a:lnTo>
                    <a:close/>
                    <a:moveTo>
                      <a:pt x="375" y="923"/>
                    </a:moveTo>
                    <a:lnTo>
                      <a:pt x="373" y="947"/>
                    </a:lnTo>
                    <a:lnTo>
                      <a:pt x="370" y="970"/>
                    </a:lnTo>
                    <a:lnTo>
                      <a:pt x="360" y="991"/>
                    </a:lnTo>
                    <a:lnTo>
                      <a:pt x="351" y="1008"/>
                    </a:lnTo>
                    <a:lnTo>
                      <a:pt x="338" y="1023"/>
                    </a:lnTo>
                    <a:lnTo>
                      <a:pt x="324" y="1034"/>
                    </a:lnTo>
                    <a:lnTo>
                      <a:pt x="309" y="1042"/>
                    </a:lnTo>
                    <a:lnTo>
                      <a:pt x="292" y="1043"/>
                    </a:lnTo>
                    <a:lnTo>
                      <a:pt x="275" y="1042"/>
                    </a:lnTo>
                    <a:lnTo>
                      <a:pt x="260" y="1034"/>
                    </a:lnTo>
                    <a:lnTo>
                      <a:pt x="247" y="1023"/>
                    </a:lnTo>
                    <a:lnTo>
                      <a:pt x="234" y="1008"/>
                    </a:lnTo>
                    <a:lnTo>
                      <a:pt x="224" y="991"/>
                    </a:lnTo>
                    <a:lnTo>
                      <a:pt x="217" y="970"/>
                    </a:lnTo>
                    <a:lnTo>
                      <a:pt x="211" y="947"/>
                    </a:lnTo>
                    <a:lnTo>
                      <a:pt x="209" y="923"/>
                    </a:lnTo>
                    <a:lnTo>
                      <a:pt x="209" y="914"/>
                    </a:lnTo>
                    <a:lnTo>
                      <a:pt x="211" y="902"/>
                    </a:lnTo>
                    <a:lnTo>
                      <a:pt x="213" y="893"/>
                    </a:lnTo>
                    <a:lnTo>
                      <a:pt x="215" y="883"/>
                    </a:lnTo>
                    <a:lnTo>
                      <a:pt x="368" y="898"/>
                    </a:lnTo>
                    <a:lnTo>
                      <a:pt x="370" y="898"/>
                    </a:lnTo>
                    <a:lnTo>
                      <a:pt x="371" y="900"/>
                    </a:lnTo>
                    <a:lnTo>
                      <a:pt x="373" y="900"/>
                    </a:lnTo>
                    <a:lnTo>
                      <a:pt x="373" y="906"/>
                    </a:lnTo>
                    <a:lnTo>
                      <a:pt x="375" y="912"/>
                    </a:lnTo>
                    <a:lnTo>
                      <a:pt x="375" y="917"/>
                    </a:lnTo>
                    <a:lnTo>
                      <a:pt x="375" y="923"/>
                    </a:lnTo>
                    <a:close/>
                    <a:moveTo>
                      <a:pt x="309" y="1109"/>
                    </a:moveTo>
                    <a:lnTo>
                      <a:pt x="277" y="1106"/>
                    </a:lnTo>
                    <a:lnTo>
                      <a:pt x="245" y="1094"/>
                    </a:lnTo>
                    <a:lnTo>
                      <a:pt x="219" y="1077"/>
                    </a:lnTo>
                    <a:lnTo>
                      <a:pt x="194" y="1055"/>
                    </a:lnTo>
                    <a:lnTo>
                      <a:pt x="176" y="1027"/>
                    </a:lnTo>
                    <a:lnTo>
                      <a:pt x="160" y="996"/>
                    </a:lnTo>
                    <a:lnTo>
                      <a:pt x="151" y="961"/>
                    </a:lnTo>
                    <a:lnTo>
                      <a:pt x="147" y="923"/>
                    </a:lnTo>
                    <a:lnTo>
                      <a:pt x="147" y="912"/>
                    </a:lnTo>
                    <a:lnTo>
                      <a:pt x="149" y="900"/>
                    </a:lnTo>
                    <a:lnTo>
                      <a:pt x="151" y="889"/>
                    </a:lnTo>
                    <a:lnTo>
                      <a:pt x="153" y="876"/>
                    </a:lnTo>
                    <a:lnTo>
                      <a:pt x="176" y="880"/>
                    </a:lnTo>
                    <a:lnTo>
                      <a:pt x="174" y="889"/>
                    </a:lnTo>
                    <a:lnTo>
                      <a:pt x="172" y="900"/>
                    </a:lnTo>
                    <a:lnTo>
                      <a:pt x="170" y="912"/>
                    </a:lnTo>
                    <a:lnTo>
                      <a:pt x="170" y="923"/>
                    </a:lnTo>
                    <a:lnTo>
                      <a:pt x="172" y="955"/>
                    </a:lnTo>
                    <a:lnTo>
                      <a:pt x="179" y="985"/>
                    </a:lnTo>
                    <a:lnTo>
                      <a:pt x="191" y="1011"/>
                    </a:lnTo>
                    <a:lnTo>
                      <a:pt x="206" y="1036"/>
                    </a:lnTo>
                    <a:lnTo>
                      <a:pt x="224" y="1055"/>
                    </a:lnTo>
                    <a:lnTo>
                      <a:pt x="245" y="1068"/>
                    </a:lnTo>
                    <a:lnTo>
                      <a:pt x="268" y="1077"/>
                    </a:lnTo>
                    <a:lnTo>
                      <a:pt x="292" y="1081"/>
                    </a:lnTo>
                    <a:lnTo>
                      <a:pt x="315" y="1079"/>
                    </a:lnTo>
                    <a:lnTo>
                      <a:pt x="336" y="1072"/>
                    </a:lnTo>
                    <a:lnTo>
                      <a:pt x="354" y="1059"/>
                    </a:lnTo>
                    <a:lnTo>
                      <a:pt x="373" y="1042"/>
                    </a:lnTo>
                    <a:lnTo>
                      <a:pt x="386" y="1023"/>
                    </a:lnTo>
                    <a:lnTo>
                      <a:pt x="400" y="1000"/>
                    </a:lnTo>
                    <a:lnTo>
                      <a:pt x="407" y="974"/>
                    </a:lnTo>
                    <a:lnTo>
                      <a:pt x="413" y="946"/>
                    </a:lnTo>
                    <a:lnTo>
                      <a:pt x="415" y="947"/>
                    </a:lnTo>
                    <a:lnTo>
                      <a:pt x="417" y="949"/>
                    </a:lnTo>
                    <a:lnTo>
                      <a:pt x="418" y="951"/>
                    </a:lnTo>
                    <a:lnTo>
                      <a:pt x="420" y="953"/>
                    </a:lnTo>
                    <a:lnTo>
                      <a:pt x="464" y="974"/>
                    </a:lnTo>
                    <a:lnTo>
                      <a:pt x="454" y="1002"/>
                    </a:lnTo>
                    <a:lnTo>
                      <a:pt x="441" y="1028"/>
                    </a:lnTo>
                    <a:lnTo>
                      <a:pt x="426" y="1051"/>
                    </a:lnTo>
                    <a:lnTo>
                      <a:pt x="407" y="1072"/>
                    </a:lnTo>
                    <a:lnTo>
                      <a:pt x="385" y="1087"/>
                    </a:lnTo>
                    <a:lnTo>
                      <a:pt x="360" y="1100"/>
                    </a:lnTo>
                    <a:lnTo>
                      <a:pt x="336" y="1108"/>
                    </a:lnTo>
                    <a:lnTo>
                      <a:pt x="309" y="1109"/>
                    </a:lnTo>
                    <a:close/>
                    <a:moveTo>
                      <a:pt x="808" y="966"/>
                    </a:moveTo>
                    <a:lnTo>
                      <a:pt x="807" y="966"/>
                    </a:lnTo>
                    <a:lnTo>
                      <a:pt x="805" y="966"/>
                    </a:lnTo>
                    <a:lnTo>
                      <a:pt x="803" y="966"/>
                    </a:lnTo>
                    <a:lnTo>
                      <a:pt x="801" y="968"/>
                    </a:lnTo>
                    <a:lnTo>
                      <a:pt x="788" y="966"/>
                    </a:lnTo>
                    <a:lnTo>
                      <a:pt x="756" y="962"/>
                    </a:lnTo>
                    <a:lnTo>
                      <a:pt x="710" y="959"/>
                    </a:lnTo>
                    <a:lnTo>
                      <a:pt x="658" y="953"/>
                    </a:lnTo>
                    <a:lnTo>
                      <a:pt x="607" y="949"/>
                    </a:lnTo>
                    <a:lnTo>
                      <a:pt x="562" y="946"/>
                    </a:lnTo>
                    <a:lnTo>
                      <a:pt x="528" y="942"/>
                    </a:lnTo>
                    <a:lnTo>
                      <a:pt x="513" y="940"/>
                    </a:lnTo>
                    <a:lnTo>
                      <a:pt x="509" y="938"/>
                    </a:lnTo>
                    <a:lnTo>
                      <a:pt x="503" y="936"/>
                    </a:lnTo>
                    <a:lnTo>
                      <a:pt x="498" y="932"/>
                    </a:lnTo>
                    <a:lnTo>
                      <a:pt x="488" y="929"/>
                    </a:lnTo>
                    <a:lnTo>
                      <a:pt x="481" y="923"/>
                    </a:lnTo>
                    <a:lnTo>
                      <a:pt x="471" y="919"/>
                    </a:lnTo>
                    <a:lnTo>
                      <a:pt x="464" y="915"/>
                    </a:lnTo>
                    <a:lnTo>
                      <a:pt x="456" y="912"/>
                    </a:lnTo>
                    <a:lnTo>
                      <a:pt x="456" y="904"/>
                    </a:lnTo>
                    <a:lnTo>
                      <a:pt x="456" y="897"/>
                    </a:lnTo>
                    <a:lnTo>
                      <a:pt x="454" y="889"/>
                    </a:lnTo>
                    <a:lnTo>
                      <a:pt x="454" y="882"/>
                    </a:lnTo>
                    <a:lnTo>
                      <a:pt x="492" y="866"/>
                    </a:lnTo>
                    <a:lnTo>
                      <a:pt x="513" y="853"/>
                    </a:lnTo>
                    <a:lnTo>
                      <a:pt x="533" y="836"/>
                    </a:lnTo>
                    <a:lnTo>
                      <a:pt x="548" y="816"/>
                    </a:lnTo>
                    <a:lnTo>
                      <a:pt x="562" y="791"/>
                    </a:lnTo>
                    <a:lnTo>
                      <a:pt x="573" y="765"/>
                    </a:lnTo>
                    <a:lnTo>
                      <a:pt x="579" y="736"/>
                    </a:lnTo>
                    <a:lnTo>
                      <a:pt x="582" y="706"/>
                    </a:lnTo>
                    <a:lnTo>
                      <a:pt x="580" y="676"/>
                    </a:lnTo>
                    <a:lnTo>
                      <a:pt x="575" y="646"/>
                    </a:lnTo>
                    <a:lnTo>
                      <a:pt x="565" y="620"/>
                    </a:lnTo>
                    <a:lnTo>
                      <a:pt x="552" y="595"/>
                    </a:lnTo>
                    <a:lnTo>
                      <a:pt x="535" y="575"/>
                    </a:lnTo>
                    <a:lnTo>
                      <a:pt x="516" y="556"/>
                    </a:lnTo>
                    <a:lnTo>
                      <a:pt x="494" y="541"/>
                    </a:lnTo>
                    <a:lnTo>
                      <a:pt x="467" y="529"/>
                    </a:lnTo>
                    <a:lnTo>
                      <a:pt x="439" y="522"/>
                    </a:lnTo>
                    <a:lnTo>
                      <a:pt x="437" y="522"/>
                    </a:lnTo>
                    <a:lnTo>
                      <a:pt x="430" y="522"/>
                    </a:lnTo>
                    <a:lnTo>
                      <a:pt x="415" y="522"/>
                    </a:lnTo>
                    <a:lnTo>
                      <a:pt x="392" y="520"/>
                    </a:lnTo>
                    <a:lnTo>
                      <a:pt x="364" y="520"/>
                    </a:lnTo>
                    <a:lnTo>
                      <a:pt x="332" y="522"/>
                    </a:lnTo>
                    <a:lnTo>
                      <a:pt x="294" y="524"/>
                    </a:lnTo>
                    <a:lnTo>
                      <a:pt x="255" y="529"/>
                    </a:lnTo>
                    <a:lnTo>
                      <a:pt x="215" y="535"/>
                    </a:lnTo>
                    <a:lnTo>
                      <a:pt x="223" y="524"/>
                    </a:lnTo>
                    <a:lnTo>
                      <a:pt x="228" y="514"/>
                    </a:lnTo>
                    <a:lnTo>
                      <a:pt x="234" y="507"/>
                    </a:lnTo>
                    <a:lnTo>
                      <a:pt x="238" y="501"/>
                    </a:lnTo>
                    <a:lnTo>
                      <a:pt x="243" y="499"/>
                    </a:lnTo>
                    <a:lnTo>
                      <a:pt x="251" y="497"/>
                    </a:lnTo>
                    <a:lnTo>
                      <a:pt x="260" y="494"/>
                    </a:lnTo>
                    <a:lnTo>
                      <a:pt x="270" y="490"/>
                    </a:lnTo>
                    <a:lnTo>
                      <a:pt x="281" y="486"/>
                    </a:lnTo>
                    <a:lnTo>
                      <a:pt x="289" y="484"/>
                    </a:lnTo>
                    <a:lnTo>
                      <a:pt x="296" y="482"/>
                    </a:lnTo>
                    <a:lnTo>
                      <a:pt x="300" y="480"/>
                    </a:lnTo>
                    <a:lnTo>
                      <a:pt x="304" y="480"/>
                    </a:lnTo>
                    <a:lnTo>
                      <a:pt x="311" y="480"/>
                    </a:lnTo>
                    <a:lnTo>
                      <a:pt x="322" y="478"/>
                    </a:lnTo>
                    <a:lnTo>
                      <a:pt x="338" y="478"/>
                    </a:lnTo>
                    <a:lnTo>
                      <a:pt x="356" y="477"/>
                    </a:lnTo>
                    <a:lnTo>
                      <a:pt x="377" y="477"/>
                    </a:lnTo>
                    <a:lnTo>
                      <a:pt x="400" y="475"/>
                    </a:lnTo>
                    <a:lnTo>
                      <a:pt x="424" y="475"/>
                    </a:lnTo>
                    <a:lnTo>
                      <a:pt x="663" y="501"/>
                    </a:lnTo>
                    <a:lnTo>
                      <a:pt x="646" y="546"/>
                    </a:lnTo>
                    <a:lnTo>
                      <a:pt x="633" y="597"/>
                    </a:lnTo>
                    <a:lnTo>
                      <a:pt x="628" y="652"/>
                    </a:lnTo>
                    <a:lnTo>
                      <a:pt x="626" y="706"/>
                    </a:lnTo>
                    <a:lnTo>
                      <a:pt x="629" y="759"/>
                    </a:lnTo>
                    <a:lnTo>
                      <a:pt x="639" y="810"/>
                    </a:lnTo>
                    <a:lnTo>
                      <a:pt x="656" y="855"/>
                    </a:lnTo>
                    <a:lnTo>
                      <a:pt x="677" y="895"/>
                    </a:lnTo>
                    <a:lnTo>
                      <a:pt x="678" y="897"/>
                    </a:lnTo>
                    <a:lnTo>
                      <a:pt x="680" y="898"/>
                    </a:lnTo>
                    <a:lnTo>
                      <a:pt x="684" y="900"/>
                    </a:lnTo>
                    <a:lnTo>
                      <a:pt x="686" y="900"/>
                    </a:lnTo>
                    <a:lnTo>
                      <a:pt x="857" y="925"/>
                    </a:lnTo>
                    <a:lnTo>
                      <a:pt x="846" y="936"/>
                    </a:lnTo>
                    <a:lnTo>
                      <a:pt x="835" y="946"/>
                    </a:lnTo>
                    <a:lnTo>
                      <a:pt x="822" y="957"/>
                    </a:lnTo>
                    <a:lnTo>
                      <a:pt x="808" y="966"/>
                    </a:lnTo>
                    <a:close/>
                    <a:moveTo>
                      <a:pt x="878" y="902"/>
                    </a:moveTo>
                    <a:lnTo>
                      <a:pt x="857" y="898"/>
                    </a:lnTo>
                    <a:lnTo>
                      <a:pt x="831" y="895"/>
                    </a:lnTo>
                    <a:lnTo>
                      <a:pt x="801" y="891"/>
                    </a:lnTo>
                    <a:lnTo>
                      <a:pt x="773" y="887"/>
                    </a:lnTo>
                    <a:lnTo>
                      <a:pt x="744" y="883"/>
                    </a:lnTo>
                    <a:lnTo>
                      <a:pt x="722" y="880"/>
                    </a:lnTo>
                    <a:lnTo>
                      <a:pt x="705" y="878"/>
                    </a:lnTo>
                    <a:lnTo>
                      <a:pt x="695" y="876"/>
                    </a:lnTo>
                    <a:lnTo>
                      <a:pt x="677" y="838"/>
                    </a:lnTo>
                    <a:lnTo>
                      <a:pt x="663" y="793"/>
                    </a:lnTo>
                    <a:lnTo>
                      <a:pt x="654" y="742"/>
                    </a:lnTo>
                    <a:lnTo>
                      <a:pt x="652" y="689"/>
                    </a:lnTo>
                    <a:lnTo>
                      <a:pt x="654" y="639"/>
                    </a:lnTo>
                    <a:lnTo>
                      <a:pt x="661" y="590"/>
                    </a:lnTo>
                    <a:lnTo>
                      <a:pt x="673" y="544"/>
                    </a:lnTo>
                    <a:lnTo>
                      <a:pt x="690" y="505"/>
                    </a:lnTo>
                    <a:lnTo>
                      <a:pt x="705" y="507"/>
                    </a:lnTo>
                    <a:lnTo>
                      <a:pt x="695" y="535"/>
                    </a:lnTo>
                    <a:lnTo>
                      <a:pt x="688" y="567"/>
                    </a:lnTo>
                    <a:lnTo>
                      <a:pt x="682" y="603"/>
                    </a:lnTo>
                    <a:lnTo>
                      <a:pt x="680" y="639"/>
                    </a:lnTo>
                    <a:lnTo>
                      <a:pt x="682" y="667"/>
                    </a:lnTo>
                    <a:lnTo>
                      <a:pt x="684" y="695"/>
                    </a:lnTo>
                    <a:lnTo>
                      <a:pt x="690" y="723"/>
                    </a:lnTo>
                    <a:lnTo>
                      <a:pt x="697" y="750"/>
                    </a:lnTo>
                    <a:lnTo>
                      <a:pt x="709" y="776"/>
                    </a:lnTo>
                    <a:lnTo>
                      <a:pt x="722" y="802"/>
                    </a:lnTo>
                    <a:lnTo>
                      <a:pt x="739" y="825"/>
                    </a:lnTo>
                    <a:lnTo>
                      <a:pt x="758" y="846"/>
                    </a:lnTo>
                    <a:lnTo>
                      <a:pt x="761" y="848"/>
                    </a:lnTo>
                    <a:lnTo>
                      <a:pt x="763" y="848"/>
                    </a:lnTo>
                    <a:lnTo>
                      <a:pt x="767" y="849"/>
                    </a:lnTo>
                    <a:lnTo>
                      <a:pt x="771" y="851"/>
                    </a:lnTo>
                    <a:lnTo>
                      <a:pt x="895" y="878"/>
                    </a:lnTo>
                    <a:lnTo>
                      <a:pt x="891" y="883"/>
                    </a:lnTo>
                    <a:lnTo>
                      <a:pt x="888" y="889"/>
                    </a:lnTo>
                    <a:lnTo>
                      <a:pt x="884" y="895"/>
                    </a:lnTo>
                    <a:lnTo>
                      <a:pt x="878" y="902"/>
                    </a:lnTo>
                    <a:close/>
                    <a:moveTo>
                      <a:pt x="914" y="940"/>
                    </a:moveTo>
                    <a:lnTo>
                      <a:pt x="935" y="914"/>
                    </a:lnTo>
                    <a:lnTo>
                      <a:pt x="948" y="891"/>
                    </a:lnTo>
                    <a:lnTo>
                      <a:pt x="957" y="876"/>
                    </a:lnTo>
                    <a:lnTo>
                      <a:pt x="959" y="868"/>
                    </a:lnTo>
                    <a:lnTo>
                      <a:pt x="963" y="861"/>
                    </a:lnTo>
                    <a:lnTo>
                      <a:pt x="970" y="844"/>
                    </a:lnTo>
                    <a:lnTo>
                      <a:pt x="978" y="817"/>
                    </a:lnTo>
                    <a:lnTo>
                      <a:pt x="989" y="785"/>
                    </a:lnTo>
                    <a:lnTo>
                      <a:pt x="999" y="750"/>
                    </a:lnTo>
                    <a:lnTo>
                      <a:pt x="1008" y="710"/>
                    </a:lnTo>
                    <a:lnTo>
                      <a:pt x="1014" y="669"/>
                    </a:lnTo>
                    <a:lnTo>
                      <a:pt x="1016" y="629"/>
                    </a:lnTo>
                    <a:lnTo>
                      <a:pt x="1016" y="627"/>
                    </a:lnTo>
                    <a:lnTo>
                      <a:pt x="1016" y="625"/>
                    </a:lnTo>
                    <a:lnTo>
                      <a:pt x="1016" y="623"/>
                    </a:lnTo>
                    <a:lnTo>
                      <a:pt x="1016" y="622"/>
                    </a:lnTo>
                    <a:lnTo>
                      <a:pt x="1016" y="623"/>
                    </a:lnTo>
                    <a:lnTo>
                      <a:pt x="1016" y="622"/>
                    </a:lnTo>
                    <a:lnTo>
                      <a:pt x="1016" y="618"/>
                    </a:lnTo>
                    <a:lnTo>
                      <a:pt x="1016" y="612"/>
                    </a:lnTo>
                    <a:lnTo>
                      <a:pt x="1016" y="607"/>
                    </a:lnTo>
                    <a:lnTo>
                      <a:pt x="1016" y="603"/>
                    </a:lnTo>
                    <a:lnTo>
                      <a:pt x="1014" y="556"/>
                    </a:lnTo>
                    <a:lnTo>
                      <a:pt x="1008" y="510"/>
                    </a:lnTo>
                    <a:lnTo>
                      <a:pt x="999" y="469"/>
                    </a:lnTo>
                    <a:lnTo>
                      <a:pt x="989" y="429"/>
                    </a:lnTo>
                    <a:lnTo>
                      <a:pt x="984" y="399"/>
                    </a:lnTo>
                    <a:lnTo>
                      <a:pt x="978" y="373"/>
                    </a:lnTo>
                    <a:lnTo>
                      <a:pt x="976" y="350"/>
                    </a:lnTo>
                    <a:lnTo>
                      <a:pt x="974" y="332"/>
                    </a:lnTo>
                    <a:lnTo>
                      <a:pt x="976" y="313"/>
                    </a:lnTo>
                    <a:lnTo>
                      <a:pt x="982" y="298"/>
                    </a:lnTo>
                    <a:lnTo>
                      <a:pt x="993" y="286"/>
                    </a:lnTo>
                    <a:lnTo>
                      <a:pt x="1008" y="277"/>
                    </a:lnTo>
                    <a:lnTo>
                      <a:pt x="1012" y="277"/>
                    </a:lnTo>
                    <a:lnTo>
                      <a:pt x="1018" y="275"/>
                    </a:lnTo>
                    <a:lnTo>
                      <a:pt x="1025" y="275"/>
                    </a:lnTo>
                    <a:lnTo>
                      <a:pt x="1034" y="271"/>
                    </a:lnTo>
                    <a:lnTo>
                      <a:pt x="1046" y="269"/>
                    </a:lnTo>
                    <a:lnTo>
                      <a:pt x="1057" y="267"/>
                    </a:lnTo>
                    <a:lnTo>
                      <a:pt x="1070" y="264"/>
                    </a:lnTo>
                    <a:lnTo>
                      <a:pt x="1082" y="262"/>
                    </a:lnTo>
                    <a:lnTo>
                      <a:pt x="1089" y="281"/>
                    </a:lnTo>
                    <a:lnTo>
                      <a:pt x="1102" y="313"/>
                    </a:lnTo>
                    <a:lnTo>
                      <a:pt x="1119" y="354"/>
                    </a:lnTo>
                    <a:lnTo>
                      <a:pt x="1136" y="403"/>
                    </a:lnTo>
                    <a:lnTo>
                      <a:pt x="1155" y="461"/>
                    </a:lnTo>
                    <a:lnTo>
                      <a:pt x="1174" y="527"/>
                    </a:lnTo>
                    <a:lnTo>
                      <a:pt x="1191" y="597"/>
                    </a:lnTo>
                    <a:lnTo>
                      <a:pt x="1206" y="671"/>
                    </a:lnTo>
                    <a:lnTo>
                      <a:pt x="1204" y="671"/>
                    </a:lnTo>
                    <a:lnTo>
                      <a:pt x="1202" y="672"/>
                    </a:lnTo>
                    <a:lnTo>
                      <a:pt x="1200" y="672"/>
                    </a:lnTo>
                    <a:lnTo>
                      <a:pt x="1180" y="689"/>
                    </a:lnTo>
                    <a:lnTo>
                      <a:pt x="1161" y="708"/>
                    </a:lnTo>
                    <a:lnTo>
                      <a:pt x="1142" y="731"/>
                    </a:lnTo>
                    <a:lnTo>
                      <a:pt x="1125" y="755"/>
                    </a:lnTo>
                    <a:lnTo>
                      <a:pt x="1110" y="782"/>
                    </a:lnTo>
                    <a:lnTo>
                      <a:pt x="1097" y="808"/>
                    </a:lnTo>
                    <a:lnTo>
                      <a:pt x="1083" y="834"/>
                    </a:lnTo>
                    <a:lnTo>
                      <a:pt x="1072" y="859"/>
                    </a:lnTo>
                    <a:lnTo>
                      <a:pt x="1053" y="872"/>
                    </a:lnTo>
                    <a:lnTo>
                      <a:pt x="1034" y="885"/>
                    </a:lnTo>
                    <a:lnTo>
                      <a:pt x="1016" y="897"/>
                    </a:lnTo>
                    <a:lnTo>
                      <a:pt x="995" y="908"/>
                    </a:lnTo>
                    <a:lnTo>
                      <a:pt x="974" y="917"/>
                    </a:lnTo>
                    <a:lnTo>
                      <a:pt x="953" y="925"/>
                    </a:lnTo>
                    <a:lnTo>
                      <a:pt x="935" y="932"/>
                    </a:lnTo>
                    <a:lnTo>
                      <a:pt x="914" y="940"/>
                    </a:lnTo>
                    <a:close/>
                    <a:moveTo>
                      <a:pt x="1168" y="893"/>
                    </a:moveTo>
                    <a:lnTo>
                      <a:pt x="1166" y="893"/>
                    </a:lnTo>
                    <a:lnTo>
                      <a:pt x="1164" y="895"/>
                    </a:lnTo>
                    <a:lnTo>
                      <a:pt x="1164" y="897"/>
                    </a:lnTo>
                    <a:lnTo>
                      <a:pt x="1157" y="902"/>
                    </a:lnTo>
                    <a:lnTo>
                      <a:pt x="1149" y="906"/>
                    </a:lnTo>
                    <a:lnTo>
                      <a:pt x="1142" y="912"/>
                    </a:lnTo>
                    <a:lnTo>
                      <a:pt x="1134" y="915"/>
                    </a:lnTo>
                    <a:lnTo>
                      <a:pt x="1127" y="919"/>
                    </a:lnTo>
                    <a:lnTo>
                      <a:pt x="1117" y="923"/>
                    </a:lnTo>
                    <a:lnTo>
                      <a:pt x="1108" y="927"/>
                    </a:lnTo>
                    <a:lnTo>
                      <a:pt x="1099" y="930"/>
                    </a:lnTo>
                    <a:lnTo>
                      <a:pt x="1106" y="912"/>
                    </a:lnTo>
                    <a:lnTo>
                      <a:pt x="1115" y="889"/>
                    </a:lnTo>
                    <a:lnTo>
                      <a:pt x="1125" y="866"/>
                    </a:lnTo>
                    <a:lnTo>
                      <a:pt x="1136" y="842"/>
                    </a:lnTo>
                    <a:lnTo>
                      <a:pt x="1149" y="819"/>
                    </a:lnTo>
                    <a:lnTo>
                      <a:pt x="1163" y="795"/>
                    </a:lnTo>
                    <a:lnTo>
                      <a:pt x="1178" y="772"/>
                    </a:lnTo>
                    <a:lnTo>
                      <a:pt x="1195" y="752"/>
                    </a:lnTo>
                    <a:lnTo>
                      <a:pt x="1223" y="731"/>
                    </a:lnTo>
                    <a:lnTo>
                      <a:pt x="1249" y="716"/>
                    </a:lnTo>
                    <a:lnTo>
                      <a:pt x="1276" y="704"/>
                    </a:lnTo>
                    <a:lnTo>
                      <a:pt x="1302" y="699"/>
                    </a:lnTo>
                    <a:lnTo>
                      <a:pt x="1325" y="697"/>
                    </a:lnTo>
                    <a:lnTo>
                      <a:pt x="1347" y="699"/>
                    </a:lnTo>
                    <a:lnTo>
                      <a:pt x="1366" y="701"/>
                    </a:lnTo>
                    <a:lnTo>
                      <a:pt x="1385" y="706"/>
                    </a:lnTo>
                    <a:lnTo>
                      <a:pt x="1406" y="714"/>
                    </a:lnTo>
                    <a:lnTo>
                      <a:pt x="1424" y="725"/>
                    </a:lnTo>
                    <a:lnTo>
                      <a:pt x="1443" y="736"/>
                    </a:lnTo>
                    <a:lnTo>
                      <a:pt x="1458" y="750"/>
                    </a:lnTo>
                    <a:lnTo>
                      <a:pt x="1471" y="765"/>
                    </a:lnTo>
                    <a:lnTo>
                      <a:pt x="1483" y="780"/>
                    </a:lnTo>
                    <a:lnTo>
                      <a:pt x="1492" y="793"/>
                    </a:lnTo>
                    <a:lnTo>
                      <a:pt x="1500" y="808"/>
                    </a:lnTo>
                    <a:lnTo>
                      <a:pt x="1473" y="808"/>
                    </a:lnTo>
                    <a:lnTo>
                      <a:pt x="1445" y="808"/>
                    </a:lnTo>
                    <a:lnTo>
                      <a:pt x="1417" y="808"/>
                    </a:lnTo>
                    <a:lnTo>
                      <a:pt x="1392" y="808"/>
                    </a:lnTo>
                    <a:lnTo>
                      <a:pt x="1368" y="808"/>
                    </a:lnTo>
                    <a:lnTo>
                      <a:pt x="1351" y="808"/>
                    </a:lnTo>
                    <a:lnTo>
                      <a:pt x="1338" y="808"/>
                    </a:lnTo>
                    <a:lnTo>
                      <a:pt x="1334" y="808"/>
                    </a:lnTo>
                    <a:lnTo>
                      <a:pt x="1332" y="808"/>
                    </a:lnTo>
                    <a:lnTo>
                      <a:pt x="1330" y="808"/>
                    </a:lnTo>
                    <a:lnTo>
                      <a:pt x="1328" y="808"/>
                    </a:lnTo>
                    <a:lnTo>
                      <a:pt x="1302" y="814"/>
                    </a:lnTo>
                    <a:lnTo>
                      <a:pt x="1277" y="821"/>
                    </a:lnTo>
                    <a:lnTo>
                      <a:pt x="1259" y="829"/>
                    </a:lnTo>
                    <a:lnTo>
                      <a:pt x="1240" y="838"/>
                    </a:lnTo>
                    <a:lnTo>
                      <a:pt x="1223" y="849"/>
                    </a:lnTo>
                    <a:lnTo>
                      <a:pt x="1210" y="859"/>
                    </a:lnTo>
                    <a:lnTo>
                      <a:pt x="1196" y="870"/>
                    </a:lnTo>
                    <a:lnTo>
                      <a:pt x="1183" y="880"/>
                    </a:lnTo>
                    <a:lnTo>
                      <a:pt x="1180" y="883"/>
                    </a:lnTo>
                    <a:lnTo>
                      <a:pt x="1176" y="887"/>
                    </a:lnTo>
                    <a:lnTo>
                      <a:pt x="1172" y="889"/>
                    </a:lnTo>
                    <a:lnTo>
                      <a:pt x="1168" y="893"/>
                    </a:lnTo>
                    <a:close/>
                    <a:moveTo>
                      <a:pt x="1564" y="1160"/>
                    </a:moveTo>
                    <a:lnTo>
                      <a:pt x="1552" y="1177"/>
                    </a:lnTo>
                    <a:lnTo>
                      <a:pt x="1541" y="1192"/>
                    </a:lnTo>
                    <a:lnTo>
                      <a:pt x="1528" y="1207"/>
                    </a:lnTo>
                    <a:lnTo>
                      <a:pt x="1515" y="1219"/>
                    </a:lnTo>
                    <a:lnTo>
                      <a:pt x="1500" y="1230"/>
                    </a:lnTo>
                    <a:lnTo>
                      <a:pt x="1485" y="1239"/>
                    </a:lnTo>
                    <a:lnTo>
                      <a:pt x="1468" y="1247"/>
                    </a:lnTo>
                    <a:lnTo>
                      <a:pt x="1451" y="1253"/>
                    </a:lnTo>
                    <a:lnTo>
                      <a:pt x="1411" y="1260"/>
                    </a:lnTo>
                    <a:lnTo>
                      <a:pt x="1370" y="1256"/>
                    </a:lnTo>
                    <a:lnTo>
                      <a:pt x="1332" y="1247"/>
                    </a:lnTo>
                    <a:lnTo>
                      <a:pt x="1294" y="1228"/>
                    </a:lnTo>
                    <a:lnTo>
                      <a:pt x="1262" y="1204"/>
                    </a:lnTo>
                    <a:lnTo>
                      <a:pt x="1234" y="1172"/>
                    </a:lnTo>
                    <a:lnTo>
                      <a:pt x="1212" y="1134"/>
                    </a:lnTo>
                    <a:lnTo>
                      <a:pt x="1195" y="1092"/>
                    </a:lnTo>
                    <a:lnTo>
                      <a:pt x="1187" y="1051"/>
                    </a:lnTo>
                    <a:lnTo>
                      <a:pt x="1187" y="1010"/>
                    </a:lnTo>
                    <a:lnTo>
                      <a:pt x="1193" y="968"/>
                    </a:lnTo>
                    <a:lnTo>
                      <a:pt x="1206" y="930"/>
                    </a:lnTo>
                    <a:lnTo>
                      <a:pt x="1210" y="929"/>
                    </a:lnTo>
                    <a:lnTo>
                      <a:pt x="1212" y="925"/>
                    </a:lnTo>
                    <a:lnTo>
                      <a:pt x="1215" y="923"/>
                    </a:lnTo>
                    <a:lnTo>
                      <a:pt x="1217" y="921"/>
                    </a:lnTo>
                    <a:lnTo>
                      <a:pt x="1228" y="912"/>
                    </a:lnTo>
                    <a:lnTo>
                      <a:pt x="1240" y="902"/>
                    </a:lnTo>
                    <a:lnTo>
                      <a:pt x="1253" y="893"/>
                    </a:lnTo>
                    <a:lnTo>
                      <a:pt x="1266" y="885"/>
                    </a:lnTo>
                    <a:lnTo>
                      <a:pt x="1279" y="878"/>
                    </a:lnTo>
                    <a:lnTo>
                      <a:pt x="1296" y="872"/>
                    </a:lnTo>
                    <a:lnTo>
                      <a:pt x="1315" y="866"/>
                    </a:lnTo>
                    <a:lnTo>
                      <a:pt x="1336" y="861"/>
                    </a:lnTo>
                    <a:lnTo>
                      <a:pt x="1341" y="861"/>
                    </a:lnTo>
                    <a:lnTo>
                      <a:pt x="1355" y="861"/>
                    </a:lnTo>
                    <a:lnTo>
                      <a:pt x="1374" y="861"/>
                    </a:lnTo>
                    <a:lnTo>
                      <a:pt x="1396" y="861"/>
                    </a:lnTo>
                    <a:lnTo>
                      <a:pt x="1422" y="861"/>
                    </a:lnTo>
                    <a:lnTo>
                      <a:pt x="1449" y="861"/>
                    </a:lnTo>
                    <a:lnTo>
                      <a:pt x="1477" y="861"/>
                    </a:lnTo>
                    <a:lnTo>
                      <a:pt x="1502" y="861"/>
                    </a:lnTo>
                    <a:lnTo>
                      <a:pt x="1515" y="872"/>
                    </a:lnTo>
                    <a:lnTo>
                      <a:pt x="1528" y="885"/>
                    </a:lnTo>
                    <a:lnTo>
                      <a:pt x="1539" y="898"/>
                    </a:lnTo>
                    <a:lnTo>
                      <a:pt x="1551" y="914"/>
                    </a:lnTo>
                    <a:lnTo>
                      <a:pt x="1560" y="930"/>
                    </a:lnTo>
                    <a:lnTo>
                      <a:pt x="1568" y="946"/>
                    </a:lnTo>
                    <a:lnTo>
                      <a:pt x="1575" y="962"/>
                    </a:lnTo>
                    <a:lnTo>
                      <a:pt x="1581" y="981"/>
                    </a:lnTo>
                    <a:lnTo>
                      <a:pt x="1590" y="1028"/>
                    </a:lnTo>
                    <a:lnTo>
                      <a:pt x="1590" y="1074"/>
                    </a:lnTo>
                    <a:lnTo>
                      <a:pt x="1581" y="1119"/>
                    </a:lnTo>
                    <a:lnTo>
                      <a:pt x="1564" y="11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09" name="Freeform 26"/>
              <p:cNvSpPr>
                <a:spLocks noEditPoints="1"/>
              </p:cNvSpPr>
              <p:nvPr/>
            </p:nvSpPr>
            <p:spPr bwMode="auto">
              <a:xfrm>
                <a:off x="2925" y="2600"/>
                <a:ext cx="297" cy="345"/>
              </a:xfrm>
              <a:custGeom>
                <a:avLst/>
                <a:gdLst>
                  <a:gd name="T0" fmla="*/ 88 w 297"/>
                  <a:gd name="T1" fmla="*/ 9 h 345"/>
                  <a:gd name="T2" fmla="*/ 66 w 297"/>
                  <a:gd name="T3" fmla="*/ 22 h 345"/>
                  <a:gd name="T4" fmla="*/ 45 w 297"/>
                  <a:gd name="T5" fmla="*/ 39 h 345"/>
                  <a:gd name="T6" fmla="*/ 28 w 297"/>
                  <a:gd name="T7" fmla="*/ 60 h 345"/>
                  <a:gd name="T8" fmla="*/ 7 w 297"/>
                  <a:gd name="T9" fmla="*/ 103 h 345"/>
                  <a:gd name="T10" fmla="*/ 0 w 297"/>
                  <a:gd name="T11" fmla="*/ 175 h 345"/>
                  <a:gd name="T12" fmla="*/ 20 w 297"/>
                  <a:gd name="T13" fmla="*/ 245 h 345"/>
                  <a:gd name="T14" fmla="*/ 58 w 297"/>
                  <a:gd name="T15" fmla="*/ 299 h 345"/>
                  <a:gd name="T16" fmla="*/ 109 w 297"/>
                  <a:gd name="T17" fmla="*/ 333 h 345"/>
                  <a:gd name="T18" fmla="*/ 167 w 297"/>
                  <a:gd name="T19" fmla="*/ 345 h 345"/>
                  <a:gd name="T20" fmla="*/ 209 w 297"/>
                  <a:gd name="T21" fmla="*/ 335 h 345"/>
                  <a:gd name="T22" fmla="*/ 231 w 297"/>
                  <a:gd name="T23" fmla="*/ 324 h 345"/>
                  <a:gd name="T24" fmla="*/ 252 w 297"/>
                  <a:gd name="T25" fmla="*/ 307 h 345"/>
                  <a:gd name="T26" fmla="*/ 269 w 297"/>
                  <a:gd name="T27" fmla="*/ 286 h 345"/>
                  <a:gd name="T28" fmla="*/ 290 w 297"/>
                  <a:gd name="T29" fmla="*/ 241 h 345"/>
                  <a:gd name="T30" fmla="*/ 297 w 297"/>
                  <a:gd name="T31" fmla="*/ 169 h 345"/>
                  <a:gd name="T32" fmla="*/ 276 w 297"/>
                  <a:gd name="T33" fmla="*/ 100 h 345"/>
                  <a:gd name="T34" fmla="*/ 239 w 297"/>
                  <a:gd name="T35" fmla="*/ 45 h 345"/>
                  <a:gd name="T36" fmla="*/ 188 w 297"/>
                  <a:gd name="T37" fmla="*/ 11 h 345"/>
                  <a:gd name="T38" fmla="*/ 130 w 297"/>
                  <a:gd name="T39" fmla="*/ 0 h 345"/>
                  <a:gd name="T40" fmla="*/ 243 w 297"/>
                  <a:gd name="T41" fmla="*/ 256 h 345"/>
                  <a:gd name="T42" fmla="*/ 231 w 297"/>
                  <a:gd name="T43" fmla="*/ 271 h 345"/>
                  <a:gd name="T44" fmla="*/ 218 w 297"/>
                  <a:gd name="T45" fmla="*/ 284 h 345"/>
                  <a:gd name="T46" fmla="*/ 203 w 297"/>
                  <a:gd name="T47" fmla="*/ 296 h 345"/>
                  <a:gd name="T48" fmla="*/ 186 w 297"/>
                  <a:gd name="T49" fmla="*/ 301 h 345"/>
                  <a:gd name="T50" fmla="*/ 143 w 297"/>
                  <a:gd name="T51" fmla="*/ 303 h 345"/>
                  <a:gd name="T52" fmla="*/ 101 w 297"/>
                  <a:gd name="T53" fmla="*/ 284 h 345"/>
                  <a:gd name="T54" fmla="*/ 67 w 297"/>
                  <a:gd name="T55" fmla="*/ 250 h 345"/>
                  <a:gd name="T56" fmla="*/ 45 w 297"/>
                  <a:gd name="T57" fmla="*/ 203 h 345"/>
                  <a:gd name="T58" fmla="*/ 39 w 297"/>
                  <a:gd name="T59" fmla="*/ 143 h 345"/>
                  <a:gd name="T60" fmla="*/ 54 w 297"/>
                  <a:gd name="T61" fmla="*/ 90 h 345"/>
                  <a:gd name="T62" fmla="*/ 66 w 297"/>
                  <a:gd name="T63" fmla="*/ 73 h 345"/>
                  <a:gd name="T64" fmla="*/ 79 w 297"/>
                  <a:gd name="T65" fmla="*/ 60 h 345"/>
                  <a:gd name="T66" fmla="*/ 94 w 297"/>
                  <a:gd name="T67" fmla="*/ 51 h 345"/>
                  <a:gd name="T68" fmla="*/ 111 w 297"/>
                  <a:gd name="T69" fmla="*/ 43 h 345"/>
                  <a:gd name="T70" fmla="*/ 154 w 297"/>
                  <a:gd name="T71" fmla="*/ 41 h 345"/>
                  <a:gd name="T72" fmla="*/ 195 w 297"/>
                  <a:gd name="T73" fmla="*/ 60 h 345"/>
                  <a:gd name="T74" fmla="*/ 229 w 297"/>
                  <a:gd name="T75" fmla="*/ 94 h 345"/>
                  <a:gd name="T76" fmla="*/ 252 w 297"/>
                  <a:gd name="T77" fmla="*/ 143 h 345"/>
                  <a:gd name="T78" fmla="*/ 256 w 297"/>
                  <a:gd name="T79" fmla="*/ 166 h 345"/>
                  <a:gd name="T80" fmla="*/ 258 w 297"/>
                  <a:gd name="T81" fmla="*/ 188 h 345"/>
                  <a:gd name="T82" fmla="*/ 254 w 297"/>
                  <a:gd name="T83" fmla="*/ 224 h 345"/>
                  <a:gd name="T84" fmla="*/ 243 w 297"/>
                  <a:gd name="T85" fmla="*/ 256 h 34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97" h="345">
                    <a:moveTo>
                      <a:pt x="99" y="6"/>
                    </a:moveTo>
                    <a:lnTo>
                      <a:pt x="88" y="9"/>
                    </a:lnTo>
                    <a:lnTo>
                      <a:pt x="77" y="15"/>
                    </a:lnTo>
                    <a:lnTo>
                      <a:pt x="66" y="22"/>
                    </a:lnTo>
                    <a:lnTo>
                      <a:pt x="54" y="30"/>
                    </a:lnTo>
                    <a:lnTo>
                      <a:pt x="45" y="39"/>
                    </a:lnTo>
                    <a:lnTo>
                      <a:pt x="35" y="49"/>
                    </a:lnTo>
                    <a:lnTo>
                      <a:pt x="28" y="60"/>
                    </a:lnTo>
                    <a:lnTo>
                      <a:pt x="20" y="71"/>
                    </a:lnTo>
                    <a:lnTo>
                      <a:pt x="7" y="103"/>
                    </a:lnTo>
                    <a:lnTo>
                      <a:pt x="0" y="139"/>
                    </a:lnTo>
                    <a:lnTo>
                      <a:pt x="0" y="175"/>
                    </a:lnTo>
                    <a:lnTo>
                      <a:pt x="7" y="213"/>
                    </a:lnTo>
                    <a:lnTo>
                      <a:pt x="20" y="245"/>
                    </a:lnTo>
                    <a:lnTo>
                      <a:pt x="37" y="275"/>
                    </a:lnTo>
                    <a:lnTo>
                      <a:pt x="58" y="299"/>
                    </a:lnTo>
                    <a:lnTo>
                      <a:pt x="82" y="318"/>
                    </a:lnTo>
                    <a:lnTo>
                      <a:pt x="109" y="333"/>
                    </a:lnTo>
                    <a:lnTo>
                      <a:pt x="137" y="341"/>
                    </a:lnTo>
                    <a:lnTo>
                      <a:pt x="167" y="345"/>
                    </a:lnTo>
                    <a:lnTo>
                      <a:pt x="195" y="339"/>
                    </a:lnTo>
                    <a:lnTo>
                      <a:pt x="209" y="335"/>
                    </a:lnTo>
                    <a:lnTo>
                      <a:pt x="220" y="329"/>
                    </a:lnTo>
                    <a:lnTo>
                      <a:pt x="231" y="324"/>
                    </a:lnTo>
                    <a:lnTo>
                      <a:pt x="243" y="314"/>
                    </a:lnTo>
                    <a:lnTo>
                      <a:pt x="252" y="307"/>
                    </a:lnTo>
                    <a:lnTo>
                      <a:pt x="261" y="297"/>
                    </a:lnTo>
                    <a:lnTo>
                      <a:pt x="269" y="286"/>
                    </a:lnTo>
                    <a:lnTo>
                      <a:pt x="276" y="275"/>
                    </a:lnTo>
                    <a:lnTo>
                      <a:pt x="290" y="241"/>
                    </a:lnTo>
                    <a:lnTo>
                      <a:pt x="297" y="205"/>
                    </a:lnTo>
                    <a:lnTo>
                      <a:pt x="297" y="169"/>
                    </a:lnTo>
                    <a:lnTo>
                      <a:pt x="290" y="132"/>
                    </a:lnTo>
                    <a:lnTo>
                      <a:pt x="276" y="100"/>
                    </a:lnTo>
                    <a:lnTo>
                      <a:pt x="260" y="70"/>
                    </a:lnTo>
                    <a:lnTo>
                      <a:pt x="239" y="45"/>
                    </a:lnTo>
                    <a:lnTo>
                      <a:pt x="214" y="26"/>
                    </a:lnTo>
                    <a:lnTo>
                      <a:pt x="188" y="11"/>
                    </a:lnTo>
                    <a:lnTo>
                      <a:pt x="160" y="4"/>
                    </a:lnTo>
                    <a:lnTo>
                      <a:pt x="130" y="0"/>
                    </a:lnTo>
                    <a:lnTo>
                      <a:pt x="99" y="6"/>
                    </a:lnTo>
                    <a:close/>
                    <a:moveTo>
                      <a:pt x="243" y="256"/>
                    </a:moveTo>
                    <a:lnTo>
                      <a:pt x="237" y="264"/>
                    </a:lnTo>
                    <a:lnTo>
                      <a:pt x="231" y="271"/>
                    </a:lnTo>
                    <a:lnTo>
                      <a:pt x="226" y="279"/>
                    </a:lnTo>
                    <a:lnTo>
                      <a:pt x="218" y="284"/>
                    </a:lnTo>
                    <a:lnTo>
                      <a:pt x="211" y="290"/>
                    </a:lnTo>
                    <a:lnTo>
                      <a:pt x="203" y="296"/>
                    </a:lnTo>
                    <a:lnTo>
                      <a:pt x="194" y="299"/>
                    </a:lnTo>
                    <a:lnTo>
                      <a:pt x="186" y="301"/>
                    </a:lnTo>
                    <a:lnTo>
                      <a:pt x="163" y="305"/>
                    </a:lnTo>
                    <a:lnTo>
                      <a:pt x="143" y="303"/>
                    </a:lnTo>
                    <a:lnTo>
                      <a:pt x="122" y="296"/>
                    </a:lnTo>
                    <a:lnTo>
                      <a:pt x="101" y="284"/>
                    </a:lnTo>
                    <a:lnTo>
                      <a:pt x="82" y="269"/>
                    </a:lnTo>
                    <a:lnTo>
                      <a:pt x="67" y="250"/>
                    </a:lnTo>
                    <a:lnTo>
                      <a:pt x="54" y="228"/>
                    </a:lnTo>
                    <a:lnTo>
                      <a:pt x="45" y="203"/>
                    </a:lnTo>
                    <a:lnTo>
                      <a:pt x="39" y="173"/>
                    </a:lnTo>
                    <a:lnTo>
                      <a:pt x="39" y="143"/>
                    </a:lnTo>
                    <a:lnTo>
                      <a:pt x="45" y="117"/>
                    </a:lnTo>
                    <a:lnTo>
                      <a:pt x="54" y="90"/>
                    </a:lnTo>
                    <a:lnTo>
                      <a:pt x="60" y="81"/>
                    </a:lnTo>
                    <a:lnTo>
                      <a:pt x="66" y="73"/>
                    </a:lnTo>
                    <a:lnTo>
                      <a:pt x="71" y="66"/>
                    </a:lnTo>
                    <a:lnTo>
                      <a:pt x="79" y="60"/>
                    </a:lnTo>
                    <a:lnTo>
                      <a:pt x="86" y="54"/>
                    </a:lnTo>
                    <a:lnTo>
                      <a:pt x="94" y="51"/>
                    </a:lnTo>
                    <a:lnTo>
                      <a:pt x="103" y="47"/>
                    </a:lnTo>
                    <a:lnTo>
                      <a:pt x="111" y="43"/>
                    </a:lnTo>
                    <a:lnTo>
                      <a:pt x="133" y="39"/>
                    </a:lnTo>
                    <a:lnTo>
                      <a:pt x="154" y="41"/>
                    </a:lnTo>
                    <a:lnTo>
                      <a:pt x="175" y="49"/>
                    </a:lnTo>
                    <a:lnTo>
                      <a:pt x="195" y="60"/>
                    </a:lnTo>
                    <a:lnTo>
                      <a:pt x="214" y="75"/>
                    </a:lnTo>
                    <a:lnTo>
                      <a:pt x="229" y="94"/>
                    </a:lnTo>
                    <a:lnTo>
                      <a:pt x="243" y="117"/>
                    </a:lnTo>
                    <a:lnTo>
                      <a:pt x="252" y="143"/>
                    </a:lnTo>
                    <a:lnTo>
                      <a:pt x="254" y="154"/>
                    </a:lnTo>
                    <a:lnTo>
                      <a:pt x="256" y="166"/>
                    </a:lnTo>
                    <a:lnTo>
                      <a:pt x="258" y="177"/>
                    </a:lnTo>
                    <a:lnTo>
                      <a:pt x="258" y="188"/>
                    </a:lnTo>
                    <a:lnTo>
                      <a:pt x="256" y="207"/>
                    </a:lnTo>
                    <a:lnTo>
                      <a:pt x="254" y="224"/>
                    </a:lnTo>
                    <a:lnTo>
                      <a:pt x="248" y="241"/>
                    </a:lnTo>
                    <a:lnTo>
                      <a:pt x="243" y="2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10" name="Freeform 27"/>
              <p:cNvSpPr>
                <a:spLocks/>
              </p:cNvSpPr>
              <p:nvPr/>
            </p:nvSpPr>
            <p:spPr bwMode="auto">
              <a:xfrm>
                <a:off x="2469" y="1765"/>
                <a:ext cx="303" cy="119"/>
              </a:xfrm>
              <a:custGeom>
                <a:avLst/>
                <a:gdLst>
                  <a:gd name="T0" fmla="*/ 237 w 303"/>
                  <a:gd name="T1" fmla="*/ 51 h 119"/>
                  <a:gd name="T2" fmla="*/ 250 w 303"/>
                  <a:gd name="T3" fmla="*/ 44 h 119"/>
                  <a:gd name="T4" fmla="*/ 263 w 303"/>
                  <a:gd name="T5" fmla="*/ 38 h 119"/>
                  <a:gd name="T6" fmla="*/ 277 w 303"/>
                  <a:gd name="T7" fmla="*/ 33 h 119"/>
                  <a:gd name="T8" fmla="*/ 292 w 303"/>
                  <a:gd name="T9" fmla="*/ 27 h 119"/>
                  <a:gd name="T10" fmla="*/ 295 w 303"/>
                  <a:gd name="T11" fmla="*/ 19 h 119"/>
                  <a:gd name="T12" fmla="*/ 297 w 303"/>
                  <a:gd name="T13" fmla="*/ 14 h 119"/>
                  <a:gd name="T14" fmla="*/ 301 w 303"/>
                  <a:gd name="T15" fmla="*/ 8 h 119"/>
                  <a:gd name="T16" fmla="*/ 303 w 303"/>
                  <a:gd name="T17" fmla="*/ 0 h 119"/>
                  <a:gd name="T18" fmla="*/ 294 w 303"/>
                  <a:gd name="T19" fmla="*/ 2 h 119"/>
                  <a:gd name="T20" fmla="*/ 284 w 303"/>
                  <a:gd name="T21" fmla="*/ 6 h 119"/>
                  <a:gd name="T22" fmla="*/ 275 w 303"/>
                  <a:gd name="T23" fmla="*/ 10 h 119"/>
                  <a:gd name="T24" fmla="*/ 265 w 303"/>
                  <a:gd name="T25" fmla="*/ 14 h 119"/>
                  <a:gd name="T26" fmla="*/ 258 w 303"/>
                  <a:gd name="T27" fmla="*/ 17 h 119"/>
                  <a:gd name="T28" fmla="*/ 250 w 303"/>
                  <a:gd name="T29" fmla="*/ 21 h 119"/>
                  <a:gd name="T30" fmla="*/ 241 w 303"/>
                  <a:gd name="T31" fmla="*/ 27 h 119"/>
                  <a:gd name="T32" fmla="*/ 233 w 303"/>
                  <a:gd name="T33" fmla="*/ 33 h 119"/>
                  <a:gd name="T34" fmla="*/ 226 w 303"/>
                  <a:gd name="T35" fmla="*/ 36 h 119"/>
                  <a:gd name="T36" fmla="*/ 218 w 303"/>
                  <a:gd name="T37" fmla="*/ 42 h 119"/>
                  <a:gd name="T38" fmla="*/ 209 w 303"/>
                  <a:gd name="T39" fmla="*/ 46 h 119"/>
                  <a:gd name="T40" fmla="*/ 201 w 303"/>
                  <a:gd name="T41" fmla="*/ 49 h 119"/>
                  <a:gd name="T42" fmla="*/ 192 w 303"/>
                  <a:gd name="T43" fmla="*/ 53 h 119"/>
                  <a:gd name="T44" fmla="*/ 184 w 303"/>
                  <a:gd name="T45" fmla="*/ 57 h 119"/>
                  <a:gd name="T46" fmla="*/ 173 w 303"/>
                  <a:gd name="T47" fmla="*/ 61 h 119"/>
                  <a:gd name="T48" fmla="*/ 164 w 303"/>
                  <a:gd name="T49" fmla="*/ 65 h 119"/>
                  <a:gd name="T50" fmla="*/ 158 w 303"/>
                  <a:gd name="T51" fmla="*/ 66 h 119"/>
                  <a:gd name="T52" fmla="*/ 143 w 303"/>
                  <a:gd name="T53" fmla="*/ 70 h 119"/>
                  <a:gd name="T54" fmla="*/ 118 w 303"/>
                  <a:gd name="T55" fmla="*/ 78 h 119"/>
                  <a:gd name="T56" fmla="*/ 92 w 303"/>
                  <a:gd name="T57" fmla="*/ 85 h 119"/>
                  <a:gd name="T58" fmla="*/ 64 w 303"/>
                  <a:gd name="T59" fmla="*/ 93 h 119"/>
                  <a:gd name="T60" fmla="*/ 37 w 303"/>
                  <a:gd name="T61" fmla="*/ 100 h 119"/>
                  <a:gd name="T62" fmla="*/ 15 w 303"/>
                  <a:gd name="T63" fmla="*/ 108 h 119"/>
                  <a:gd name="T64" fmla="*/ 0 w 303"/>
                  <a:gd name="T65" fmla="*/ 112 h 119"/>
                  <a:gd name="T66" fmla="*/ 2 w 303"/>
                  <a:gd name="T67" fmla="*/ 113 h 119"/>
                  <a:gd name="T68" fmla="*/ 2 w 303"/>
                  <a:gd name="T69" fmla="*/ 115 h 119"/>
                  <a:gd name="T70" fmla="*/ 2 w 303"/>
                  <a:gd name="T71" fmla="*/ 117 h 119"/>
                  <a:gd name="T72" fmla="*/ 2 w 303"/>
                  <a:gd name="T73" fmla="*/ 119 h 119"/>
                  <a:gd name="T74" fmla="*/ 19 w 303"/>
                  <a:gd name="T75" fmla="*/ 115 h 119"/>
                  <a:gd name="T76" fmla="*/ 41 w 303"/>
                  <a:gd name="T77" fmla="*/ 110 h 119"/>
                  <a:gd name="T78" fmla="*/ 68 w 303"/>
                  <a:gd name="T79" fmla="*/ 104 h 119"/>
                  <a:gd name="T80" fmla="*/ 96 w 303"/>
                  <a:gd name="T81" fmla="*/ 97 h 119"/>
                  <a:gd name="T82" fmla="*/ 122 w 303"/>
                  <a:gd name="T83" fmla="*/ 91 h 119"/>
                  <a:gd name="T84" fmla="*/ 145 w 303"/>
                  <a:gd name="T85" fmla="*/ 87 h 119"/>
                  <a:gd name="T86" fmla="*/ 160 w 303"/>
                  <a:gd name="T87" fmla="*/ 83 h 119"/>
                  <a:gd name="T88" fmla="*/ 166 w 303"/>
                  <a:gd name="T89" fmla="*/ 81 h 119"/>
                  <a:gd name="T90" fmla="*/ 175 w 303"/>
                  <a:gd name="T91" fmla="*/ 78 h 119"/>
                  <a:gd name="T92" fmla="*/ 186 w 303"/>
                  <a:gd name="T93" fmla="*/ 76 h 119"/>
                  <a:gd name="T94" fmla="*/ 194 w 303"/>
                  <a:gd name="T95" fmla="*/ 72 h 119"/>
                  <a:gd name="T96" fmla="*/ 203 w 303"/>
                  <a:gd name="T97" fmla="*/ 68 h 119"/>
                  <a:gd name="T98" fmla="*/ 213 w 303"/>
                  <a:gd name="T99" fmla="*/ 65 h 119"/>
                  <a:gd name="T100" fmla="*/ 220 w 303"/>
                  <a:gd name="T101" fmla="*/ 59 h 119"/>
                  <a:gd name="T102" fmla="*/ 230 w 303"/>
                  <a:gd name="T103" fmla="*/ 55 h 119"/>
                  <a:gd name="T104" fmla="*/ 237 w 303"/>
                  <a:gd name="T105" fmla="*/ 51 h 11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03" h="119">
                    <a:moveTo>
                      <a:pt x="237" y="51"/>
                    </a:moveTo>
                    <a:lnTo>
                      <a:pt x="250" y="44"/>
                    </a:lnTo>
                    <a:lnTo>
                      <a:pt x="263" y="38"/>
                    </a:lnTo>
                    <a:lnTo>
                      <a:pt x="277" y="33"/>
                    </a:lnTo>
                    <a:lnTo>
                      <a:pt x="292" y="27"/>
                    </a:lnTo>
                    <a:lnTo>
                      <a:pt x="295" y="19"/>
                    </a:lnTo>
                    <a:lnTo>
                      <a:pt x="297" y="14"/>
                    </a:lnTo>
                    <a:lnTo>
                      <a:pt x="301" y="8"/>
                    </a:lnTo>
                    <a:lnTo>
                      <a:pt x="303" y="0"/>
                    </a:lnTo>
                    <a:lnTo>
                      <a:pt x="294" y="2"/>
                    </a:lnTo>
                    <a:lnTo>
                      <a:pt x="284" y="6"/>
                    </a:lnTo>
                    <a:lnTo>
                      <a:pt x="275" y="10"/>
                    </a:lnTo>
                    <a:lnTo>
                      <a:pt x="265" y="14"/>
                    </a:lnTo>
                    <a:lnTo>
                      <a:pt x="258" y="17"/>
                    </a:lnTo>
                    <a:lnTo>
                      <a:pt x="250" y="21"/>
                    </a:lnTo>
                    <a:lnTo>
                      <a:pt x="241" y="27"/>
                    </a:lnTo>
                    <a:lnTo>
                      <a:pt x="233" y="33"/>
                    </a:lnTo>
                    <a:lnTo>
                      <a:pt x="226" y="36"/>
                    </a:lnTo>
                    <a:lnTo>
                      <a:pt x="218" y="42"/>
                    </a:lnTo>
                    <a:lnTo>
                      <a:pt x="209" y="46"/>
                    </a:lnTo>
                    <a:lnTo>
                      <a:pt x="201" y="49"/>
                    </a:lnTo>
                    <a:lnTo>
                      <a:pt x="192" y="53"/>
                    </a:lnTo>
                    <a:lnTo>
                      <a:pt x="184" y="57"/>
                    </a:lnTo>
                    <a:lnTo>
                      <a:pt x="173" y="61"/>
                    </a:lnTo>
                    <a:lnTo>
                      <a:pt x="164" y="65"/>
                    </a:lnTo>
                    <a:lnTo>
                      <a:pt x="158" y="66"/>
                    </a:lnTo>
                    <a:lnTo>
                      <a:pt x="143" y="70"/>
                    </a:lnTo>
                    <a:lnTo>
                      <a:pt x="118" y="78"/>
                    </a:lnTo>
                    <a:lnTo>
                      <a:pt x="92" y="85"/>
                    </a:lnTo>
                    <a:lnTo>
                      <a:pt x="64" y="93"/>
                    </a:lnTo>
                    <a:lnTo>
                      <a:pt x="37" y="100"/>
                    </a:lnTo>
                    <a:lnTo>
                      <a:pt x="15" y="108"/>
                    </a:lnTo>
                    <a:lnTo>
                      <a:pt x="0" y="112"/>
                    </a:lnTo>
                    <a:lnTo>
                      <a:pt x="2" y="113"/>
                    </a:lnTo>
                    <a:lnTo>
                      <a:pt x="2" y="115"/>
                    </a:lnTo>
                    <a:lnTo>
                      <a:pt x="2" y="117"/>
                    </a:lnTo>
                    <a:lnTo>
                      <a:pt x="2" y="119"/>
                    </a:lnTo>
                    <a:lnTo>
                      <a:pt x="19" y="115"/>
                    </a:lnTo>
                    <a:lnTo>
                      <a:pt x="41" y="110"/>
                    </a:lnTo>
                    <a:lnTo>
                      <a:pt x="68" y="104"/>
                    </a:lnTo>
                    <a:lnTo>
                      <a:pt x="96" y="97"/>
                    </a:lnTo>
                    <a:lnTo>
                      <a:pt x="122" y="91"/>
                    </a:lnTo>
                    <a:lnTo>
                      <a:pt x="145" y="87"/>
                    </a:lnTo>
                    <a:lnTo>
                      <a:pt x="160" y="83"/>
                    </a:lnTo>
                    <a:lnTo>
                      <a:pt x="166" y="81"/>
                    </a:lnTo>
                    <a:lnTo>
                      <a:pt x="175" y="78"/>
                    </a:lnTo>
                    <a:lnTo>
                      <a:pt x="186" y="76"/>
                    </a:lnTo>
                    <a:lnTo>
                      <a:pt x="194" y="72"/>
                    </a:lnTo>
                    <a:lnTo>
                      <a:pt x="203" y="68"/>
                    </a:lnTo>
                    <a:lnTo>
                      <a:pt x="213" y="65"/>
                    </a:lnTo>
                    <a:lnTo>
                      <a:pt x="220" y="59"/>
                    </a:lnTo>
                    <a:lnTo>
                      <a:pt x="230" y="55"/>
                    </a:lnTo>
                    <a:lnTo>
                      <a:pt x="237" y="5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11" name="Freeform 28"/>
              <p:cNvSpPr>
                <a:spLocks/>
              </p:cNvSpPr>
              <p:nvPr/>
            </p:nvSpPr>
            <p:spPr bwMode="auto">
              <a:xfrm>
                <a:off x="2471" y="1792"/>
                <a:ext cx="322" cy="151"/>
              </a:xfrm>
              <a:custGeom>
                <a:avLst/>
                <a:gdLst>
                  <a:gd name="T0" fmla="*/ 205 w 322"/>
                  <a:gd name="T1" fmla="*/ 77 h 151"/>
                  <a:gd name="T2" fmla="*/ 212 w 322"/>
                  <a:gd name="T3" fmla="*/ 77 h 151"/>
                  <a:gd name="T4" fmla="*/ 218 w 322"/>
                  <a:gd name="T5" fmla="*/ 81 h 151"/>
                  <a:gd name="T6" fmla="*/ 235 w 322"/>
                  <a:gd name="T7" fmla="*/ 98 h 151"/>
                  <a:gd name="T8" fmla="*/ 248 w 322"/>
                  <a:gd name="T9" fmla="*/ 115 h 151"/>
                  <a:gd name="T10" fmla="*/ 260 w 322"/>
                  <a:gd name="T11" fmla="*/ 134 h 151"/>
                  <a:gd name="T12" fmla="*/ 267 w 322"/>
                  <a:gd name="T13" fmla="*/ 151 h 151"/>
                  <a:gd name="T14" fmla="*/ 322 w 322"/>
                  <a:gd name="T15" fmla="*/ 139 h 151"/>
                  <a:gd name="T16" fmla="*/ 305 w 322"/>
                  <a:gd name="T17" fmla="*/ 122 h 151"/>
                  <a:gd name="T18" fmla="*/ 292 w 322"/>
                  <a:gd name="T19" fmla="*/ 98 h 151"/>
                  <a:gd name="T20" fmla="*/ 284 w 322"/>
                  <a:gd name="T21" fmla="*/ 70 h 151"/>
                  <a:gd name="T22" fmla="*/ 284 w 322"/>
                  <a:gd name="T23" fmla="*/ 36 h 151"/>
                  <a:gd name="T24" fmla="*/ 284 w 322"/>
                  <a:gd name="T25" fmla="*/ 26 h 151"/>
                  <a:gd name="T26" fmla="*/ 286 w 322"/>
                  <a:gd name="T27" fmla="*/ 17 h 151"/>
                  <a:gd name="T28" fmla="*/ 288 w 322"/>
                  <a:gd name="T29" fmla="*/ 9 h 151"/>
                  <a:gd name="T30" fmla="*/ 290 w 322"/>
                  <a:gd name="T31" fmla="*/ 0 h 151"/>
                  <a:gd name="T32" fmla="*/ 275 w 322"/>
                  <a:gd name="T33" fmla="*/ 6 h 151"/>
                  <a:gd name="T34" fmla="*/ 261 w 322"/>
                  <a:gd name="T35" fmla="*/ 11 h 151"/>
                  <a:gd name="T36" fmla="*/ 248 w 322"/>
                  <a:gd name="T37" fmla="*/ 17 h 151"/>
                  <a:gd name="T38" fmla="*/ 235 w 322"/>
                  <a:gd name="T39" fmla="*/ 24 h 151"/>
                  <a:gd name="T40" fmla="*/ 228 w 322"/>
                  <a:gd name="T41" fmla="*/ 28 h 151"/>
                  <a:gd name="T42" fmla="*/ 218 w 322"/>
                  <a:gd name="T43" fmla="*/ 32 h 151"/>
                  <a:gd name="T44" fmla="*/ 211 w 322"/>
                  <a:gd name="T45" fmla="*/ 38 h 151"/>
                  <a:gd name="T46" fmla="*/ 201 w 322"/>
                  <a:gd name="T47" fmla="*/ 41 h 151"/>
                  <a:gd name="T48" fmla="*/ 192 w 322"/>
                  <a:gd name="T49" fmla="*/ 45 h 151"/>
                  <a:gd name="T50" fmla="*/ 184 w 322"/>
                  <a:gd name="T51" fmla="*/ 49 h 151"/>
                  <a:gd name="T52" fmla="*/ 173 w 322"/>
                  <a:gd name="T53" fmla="*/ 51 h 151"/>
                  <a:gd name="T54" fmla="*/ 164 w 322"/>
                  <a:gd name="T55" fmla="*/ 54 h 151"/>
                  <a:gd name="T56" fmla="*/ 158 w 322"/>
                  <a:gd name="T57" fmla="*/ 56 h 151"/>
                  <a:gd name="T58" fmla="*/ 143 w 322"/>
                  <a:gd name="T59" fmla="*/ 60 h 151"/>
                  <a:gd name="T60" fmla="*/ 120 w 322"/>
                  <a:gd name="T61" fmla="*/ 64 h 151"/>
                  <a:gd name="T62" fmla="*/ 94 w 322"/>
                  <a:gd name="T63" fmla="*/ 70 h 151"/>
                  <a:gd name="T64" fmla="*/ 66 w 322"/>
                  <a:gd name="T65" fmla="*/ 77 h 151"/>
                  <a:gd name="T66" fmla="*/ 39 w 322"/>
                  <a:gd name="T67" fmla="*/ 83 h 151"/>
                  <a:gd name="T68" fmla="*/ 17 w 322"/>
                  <a:gd name="T69" fmla="*/ 88 h 151"/>
                  <a:gd name="T70" fmla="*/ 0 w 322"/>
                  <a:gd name="T71" fmla="*/ 92 h 151"/>
                  <a:gd name="T72" fmla="*/ 0 w 322"/>
                  <a:gd name="T73" fmla="*/ 94 h 151"/>
                  <a:gd name="T74" fmla="*/ 2 w 322"/>
                  <a:gd name="T75" fmla="*/ 98 h 151"/>
                  <a:gd name="T76" fmla="*/ 2 w 322"/>
                  <a:gd name="T77" fmla="*/ 100 h 151"/>
                  <a:gd name="T78" fmla="*/ 2 w 322"/>
                  <a:gd name="T79" fmla="*/ 103 h 151"/>
                  <a:gd name="T80" fmla="*/ 22 w 322"/>
                  <a:gd name="T81" fmla="*/ 100 h 151"/>
                  <a:gd name="T82" fmla="*/ 49 w 322"/>
                  <a:gd name="T83" fmla="*/ 96 h 151"/>
                  <a:gd name="T84" fmla="*/ 77 w 322"/>
                  <a:gd name="T85" fmla="*/ 92 h 151"/>
                  <a:gd name="T86" fmla="*/ 107 w 322"/>
                  <a:gd name="T87" fmla="*/ 86 h 151"/>
                  <a:gd name="T88" fmla="*/ 137 w 322"/>
                  <a:gd name="T89" fmla="*/ 83 h 151"/>
                  <a:gd name="T90" fmla="*/ 165 w 322"/>
                  <a:gd name="T91" fmla="*/ 81 h 151"/>
                  <a:gd name="T92" fmla="*/ 188 w 322"/>
                  <a:gd name="T93" fmla="*/ 77 h 151"/>
                  <a:gd name="T94" fmla="*/ 205 w 322"/>
                  <a:gd name="T95" fmla="*/ 77 h 15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22" h="151">
                    <a:moveTo>
                      <a:pt x="205" y="77"/>
                    </a:moveTo>
                    <a:lnTo>
                      <a:pt x="212" y="77"/>
                    </a:lnTo>
                    <a:lnTo>
                      <a:pt x="218" y="81"/>
                    </a:lnTo>
                    <a:lnTo>
                      <a:pt x="235" y="98"/>
                    </a:lnTo>
                    <a:lnTo>
                      <a:pt x="248" y="115"/>
                    </a:lnTo>
                    <a:lnTo>
                      <a:pt x="260" y="134"/>
                    </a:lnTo>
                    <a:lnTo>
                      <a:pt x="267" y="151"/>
                    </a:lnTo>
                    <a:lnTo>
                      <a:pt x="322" y="139"/>
                    </a:lnTo>
                    <a:lnTo>
                      <a:pt x="305" y="122"/>
                    </a:lnTo>
                    <a:lnTo>
                      <a:pt x="292" y="98"/>
                    </a:lnTo>
                    <a:lnTo>
                      <a:pt x="284" y="70"/>
                    </a:lnTo>
                    <a:lnTo>
                      <a:pt x="284" y="36"/>
                    </a:lnTo>
                    <a:lnTo>
                      <a:pt x="284" y="26"/>
                    </a:lnTo>
                    <a:lnTo>
                      <a:pt x="286" y="17"/>
                    </a:lnTo>
                    <a:lnTo>
                      <a:pt x="288" y="9"/>
                    </a:lnTo>
                    <a:lnTo>
                      <a:pt x="290" y="0"/>
                    </a:lnTo>
                    <a:lnTo>
                      <a:pt x="275" y="6"/>
                    </a:lnTo>
                    <a:lnTo>
                      <a:pt x="261" y="11"/>
                    </a:lnTo>
                    <a:lnTo>
                      <a:pt x="248" y="17"/>
                    </a:lnTo>
                    <a:lnTo>
                      <a:pt x="235" y="24"/>
                    </a:lnTo>
                    <a:lnTo>
                      <a:pt x="228" y="28"/>
                    </a:lnTo>
                    <a:lnTo>
                      <a:pt x="218" y="32"/>
                    </a:lnTo>
                    <a:lnTo>
                      <a:pt x="211" y="38"/>
                    </a:lnTo>
                    <a:lnTo>
                      <a:pt x="201" y="41"/>
                    </a:lnTo>
                    <a:lnTo>
                      <a:pt x="192" y="45"/>
                    </a:lnTo>
                    <a:lnTo>
                      <a:pt x="184" y="49"/>
                    </a:lnTo>
                    <a:lnTo>
                      <a:pt x="173" y="51"/>
                    </a:lnTo>
                    <a:lnTo>
                      <a:pt x="164" y="54"/>
                    </a:lnTo>
                    <a:lnTo>
                      <a:pt x="158" y="56"/>
                    </a:lnTo>
                    <a:lnTo>
                      <a:pt x="143" y="60"/>
                    </a:lnTo>
                    <a:lnTo>
                      <a:pt x="120" y="64"/>
                    </a:lnTo>
                    <a:lnTo>
                      <a:pt x="94" y="70"/>
                    </a:lnTo>
                    <a:lnTo>
                      <a:pt x="66" y="77"/>
                    </a:lnTo>
                    <a:lnTo>
                      <a:pt x="39" y="83"/>
                    </a:lnTo>
                    <a:lnTo>
                      <a:pt x="17" y="88"/>
                    </a:lnTo>
                    <a:lnTo>
                      <a:pt x="0" y="92"/>
                    </a:lnTo>
                    <a:lnTo>
                      <a:pt x="0" y="94"/>
                    </a:lnTo>
                    <a:lnTo>
                      <a:pt x="2" y="98"/>
                    </a:lnTo>
                    <a:lnTo>
                      <a:pt x="2" y="100"/>
                    </a:lnTo>
                    <a:lnTo>
                      <a:pt x="2" y="103"/>
                    </a:lnTo>
                    <a:lnTo>
                      <a:pt x="22" y="100"/>
                    </a:lnTo>
                    <a:lnTo>
                      <a:pt x="49" y="96"/>
                    </a:lnTo>
                    <a:lnTo>
                      <a:pt x="77" y="92"/>
                    </a:lnTo>
                    <a:lnTo>
                      <a:pt x="107" y="86"/>
                    </a:lnTo>
                    <a:lnTo>
                      <a:pt x="137" y="83"/>
                    </a:lnTo>
                    <a:lnTo>
                      <a:pt x="165" y="81"/>
                    </a:lnTo>
                    <a:lnTo>
                      <a:pt x="188" y="77"/>
                    </a:lnTo>
                    <a:lnTo>
                      <a:pt x="205" y="77"/>
                    </a:lnTo>
                    <a:close/>
                  </a:path>
                </a:pathLst>
              </a:custGeom>
              <a:solidFill>
                <a:srgbClr val="3F9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12" name="Freeform 29"/>
              <p:cNvSpPr>
                <a:spLocks/>
              </p:cNvSpPr>
              <p:nvPr/>
            </p:nvSpPr>
            <p:spPr bwMode="auto">
              <a:xfrm>
                <a:off x="2795" y="1765"/>
                <a:ext cx="58" cy="130"/>
              </a:xfrm>
              <a:custGeom>
                <a:avLst/>
                <a:gdLst>
                  <a:gd name="T0" fmla="*/ 9 w 58"/>
                  <a:gd name="T1" fmla="*/ 81 h 130"/>
                  <a:gd name="T2" fmla="*/ 11 w 58"/>
                  <a:gd name="T3" fmla="*/ 65 h 130"/>
                  <a:gd name="T4" fmla="*/ 17 w 58"/>
                  <a:gd name="T5" fmla="*/ 48 h 130"/>
                  <a:gd name="T6" fmla="*/ 22 w 58"/>
                  <a:gd name="T7" fmla="*/ 36 h 130"/>
                  <a:gd name="T8" fmla="*/ 30 w 58"/>
                  <a:gd name="T9" fmla="*/ 27 h 130"/>
                  <a:gd name="T10" fmla="*/ 32 w 58"/>
                  <a:gd name="T11" fmla="*/ 25 h 130"/>
                  <a:gd name="T12" fmla="*/ 34 w 58"/>
                  <a:gd name="T13" fmla="*/ 25 h 130"/>
                  <a:gd name="T14" fmla="*/ 37 w 58"/>
                  <a:gd name="T15" fmla="*/ 23 h 130"/>
                  <a:gd name="T16" fmla="*/ 39 w 58"/>
                  <a:gd name="T17" fmla="*/ 23 h 130"/>
                  <a:gd name="T18" fmla="*/ 41 w 58"/>
                  <a:gd name="T19" fmla="*/ 23 h 130"/>
                  <a:gd name="T20" fmla="*/ 45 w 58"/>
                  <a:gd name="T21" fmla="*/ 25 h 130"/>
                  <a:gd name="T22" fmla="*/ 47 w 58"/>
                  <a:gd name="T23" fmla="*/ 27 h 130"/>
                  <a:gd name="T24" fmla="*/ 49 w 58"/>
                  <a:gd name="T25" fmla="*/ 29 h 130"/>
                  <a:gd name="T26" fmla="*/ 50 w 58"/>
                  <a:gd name="T27" fmla="*/ 33 h 130"/>
                  <a:gd name="T28" fmla="*/ 54 w 58"/>
                  <a:gd name="T29" fmla="*/ 36 h 130"/>
                  <a:gd name="T30" fmla="*/ 56 w 58"/>
                  <a:gd name="T31" fmla="*/ 40 h 130"/>
                  <a:gd name="T32" fmla="*/ 58 w 58"/>
                  <a:gd name="T33" fmla="*/ 46 h 130"/>
                  <a:gd name="T34" fmla="*/ 56 w 58"/>
                  <a:gd name="T35" fmla="*/ 34 h 130"/>
                  <a:gd name="T36" fmla="*/ 54 w 58"/>
                  <a:gd name="T37" fmla="*/ 23 h 130"/>
                  <a:gd name="T38" fmla="*/ 50 w 58"/>
                  <a:gd name="T39" fmla="*/ 16 h 130"/>
                  <a:gd name="T40" fmla="*/ 45 w 58"/>
                  <a:gd name="T41" fmla="*/ 8 h 130"/>
                  <a:gd name="T42" fmla="*/ 43 w 58"/>
                  <a:gd name="T43" fmla="*/ 6 h 130"/>
                  <a:gd name="T44" fmla="*/ 41 w 58"/>
                  <a:gd name="T45" fmla="*/ 2 h 130"/>
                  <a:gd name="T46" fmla="*/ 37 w 58"/>
                  <a:gd name="T47" fmla="*/ 0 h 130"/>
                  <a:gd name="T48" fmla="*/ 34 w 58"/>
                  <a:gd name="T49" fmla="*/ 0 h 130"/>
                  <a:gd name="T50" fmla="*/ 32 w 58"/>
                  <a:gd name="T51" fmla="*/ 0 h 130"/>
                  <a:gd name="T52" fmla="*/ 28 w 58"/>
                  <a:gd name="T53" fmla="*/ 2 h 130"/>
                  <a:gd name="T54" fmla="*/ 26 w 58"/>
                  <a:gd name="T55" fmla="*/ 4 h 130"/>
                  <a:gd name="T56" fmla="*/ 22 w 58"/>
                  <a:gd name="T57" fmla="*/ 6 h 130"/>
                  <a:gd name="T58" fmla="*/ 15 w 58"/>
                  <a:gd name="T59" fmla="*/ 16 h 130"/>
                  <a:gd name="T60" fmla="*/ 7 w 58"/>
                  <a:gd name="T61" fmla="*/ 29 h 130"/>
                  <a:gd name="T62" fmla="*/ 2 w 58"/>
                  <a:gd name="T63" fmla="*/ 46 h 130"/>
                  <a:gd name="T64" fmla="*/ 0 w 58"/>
                  <a:gd name="T65" fmla="*/ 65 h 130"/>
                  <a:gd name="T66" fmla="*/ 0 w 58"/>
                  <a:gd name="T67" fmla="*/ 87 h 130"/>
                  <a:gd name="T68" fmla="*/ 3 w 58"/>
                  <a:gd name="T69" fmla="*/ 108 h 130"/>
                  <a:gd name="T70" fmla="*/ 9 w 58"/>
                  <a:gd name="T71" fmla="*/ 121 h 130"/>
                  <a:gd name="T72" fmla="*/ 17 w 58"/>
                  <a:gd name="T73" fmla="*/ 130 h 130"/>
                  <a:gd name="T74" fmla="*/ 13 w 58"/>
                  <a:gd name="T75" fmla="*/ 121 h 130"/>
                  <a:gd name="T76" fmla="*/ 11 w 58"/>
                  <a:gd name="T77" fmla="*/ 110 h 130"/>
                  <a:gd name="T78" fmla="*/ 9 w 58"/>
                  <a:gd name="T79" fmla="*/ 97 h 130"/>
                  <a:gd name="T80" fmla="*/ 9 w 58"/>
                  <a:gd name="T81" fmla="*/ 81 h 1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58" h="130">
                    <a:moveTo>
                      <a:pt x="9" y="81"/>
                    </a:moveTo>
                    <a:lnTo>
                      <a:pt x="11" y="65"/>
                    </a:lnTo>
                    <a:lnTo>
                      <a:pt x="17" y="48"/>
                    </a:lnTo>
                    <a:lnTo>
                      <a:pt x="22" y="36"/>
                    </a:lnTo>
                    <a:lnTo>
                      <a:pt x="30" y="27"/>
                    </a:lnTo>
                    <a:lnTo>
                      <a:pt x="32" y="25"/>
                    </a:lnTo>
                    <a:lnTo>
                      <a:pt x="34" y="25"/>
                    </a:lnTo>
                    <a:lnTo>
                      <a:pt x="37" y="23"/>
                    </a:lnTo>
                    <a:lnTo>
                      <a:pt x="39" y="23"/>
                    </a:lnTo>
                    <a:lnTo>
                      <a:pt x="41" y="23"/>
                    </a:lnTo>
                    <a:lnTo>
                      <a:pt x="45" y="25"/>
                    </a:lnTo>
                    <a:lnTo>
                      <a:pt x="47" y="27"/>
                    </a:lnTo>
                    <a:lnTo>
                      <a:pt x="49" y="29"/>
                    </a:lnTo>
                    <a:lnTo>
                      <a:pt x="50" y="33"/>
                    </a:lnTo>
                    <a:lnTo>
                      <a:pt x="54" y="36"/>
                    </a:lnTo>
                    <a:lnTo>
                      <a:pt x="56" y="40"/>
                    </a:lnTo>
                    <a:lnTo>
                      <a:pt x="58" y="46"/>
                    </a:lnTo>
                    <a:lnTo>
                      <a:pt x="56" y="34"/>
                    </a:lnTo>
                    <a:lnTo>
                      <a:pt x="54" y="23"/>
                    </a:lnTo>
                    <a:lnTo>
                      <a:pt x="50" y="16"/>
                    </a:lnTo>
                    <a:lnTo>
                      <a:pt x="45" y="8"/>
                    </a:lnTo>
                    <a:lnTo>
                      <a:pt x="43" y="6"/>
                    </a:lnTo>
                    <a:lnTo>
                      <a:pt x="41" y="2"/>
                    </a:lnTo>
                    <a:lnTo>
                      <a:pt x="37" y="0"/>
                    </a:lnTo>
                    <a:lnTo>
                      <a:pt x="34" y="0"/>
                    </a:lnTo>
                    <a:lnTo>
                      <a:pt x="32" y="0"/>
                    </a:lnTo>
                    <a:lnTo>
                      <a:pt x="28" y="2"/>
                    </a:lnTo>
                    <a:lnTo>
                      <a:pt x="26" y="4"/>
                    </a:lnTo>
                    <a:lnTo>
                      <a:pt x="22" y="6"/>
                    </a:lnTo>
                    <a:lnTo>
                      <a:pt x="15" y="16"/>
                    </a:lnTo>
                    <a:lnTo>
                      <a:pt x="7" y="29"/>
                    </a:lnTo>
                    <a:lnTo>
                      <a:pt x="2" y="46"/>
                    </a:lnTo>
                    <a:lnTo>
                      <a:pt x="0" y="65"/>
                    </a:lnTo>
                    <a:lnTo>
                      <a:pt x="0" y="87"/>
                    </a:lnTo>
                    <a:lnTo>
                      <a:pt x="3" y="108"/>
                    </a:lnTo>
                    <a:lnTo>
                      <a:pt x="9" y="121"/>
                    </a:lnTo>
                    <a:lnTo>
                      <a:pt x="17" y="130"/>
                    </a:lnTo>
                    <a:lnTo>
                      <a:pt x="13" y="121"/>
                    </a:lnTo>
                    <a:lnTo>
                      <a:pt x="11" y="110"/>
                    </a:lnTo>
                    <a:lnTo>
                      <a:pt x="9" y="97"/>
                    </a:lnTo>
                    <a:lnTo>
                      <a:pt x="9"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13" name="Freeform 30"/>
              <p:cNvSpPr>
                <a:spLocks/>
              </p:cNvSpPr>
              <p:nvPr/>
            </p:nvSpPr>
            <p:spPr bwMode="auto">
              <a:xfrm>
                <a:off x="2804" y="1788"/>
                <a:ext cx="51" cy="111"/>
              </a:xfrm>
              <a:custGeom>
                <a:avLst/>
                <a:gdLst>
                  <a:gd name="T0" fmla="*/ 26 w 51"/>
                  <a:gd name="T1" fmla="*/ 106 h 111"/>
                  <a:gd name="T2" fmla="*/ 36 w 51"/>
                  <a:gd name="T3" fmla="*/ 96 h 111"/>
                  <a:gd name="T4" fmla="*/ 43 w 51"/>
                  <a:gd name="T5" fmla="*/ 81 h 111"/>
                  <a:gd name="T6" fmla="*/ 49 w 51"/>
                  <a:gd name="T7" fmla="*/ 66 h 111"/>
                  <a:gd name="T8" fmla="*/ 51 w 51"/>
                  <a:gd name="T9" fmla="*/ 47 h 111"/>
                  <a:gd name="T10" fmla="*/ 51 w 51"/>
                  <a:gd name="T11" fmla="*/ 40 h 111"/>
                  <a:gd name="T12" fmla="*/ 51 w 51"/>
                  <a:gd name="T13" fmla="*/ 34 h 111"/>
                  <a:gd name="T14" fmla="*/ 51 w 51"/>
                  <a:gd name="T15" fmla="*/ 28 h 111"/>
                  <a:gd name="T16" fmla="*/ 49 w 51"/>
                  <a:gd name="T17" fmla="*/ 23 h 111"/>
                  <a:gd name="T18" fmla="*/ 47 w 51"/>
                  <a:gd name="T19" fmla="*/ 17 h 111"/>
                  <a:gd name="T20" fmla="*/ 45 w 51"/>
                  <a:gd name="T21" fmla="*/ 13 h 111"/>
                  <a:gd name="T22" fmla="*/ 41 w 51"/>
                  <a:gd name="T23" fmla="*/ 10 h 111"/>
                  <a:gd name="T24" fmla="*/ 40 w 51"/>
                  <a:gd name="T25" fmla="*/ 6 h 111"/>
                  <a:gd name="T26" fmla="*/ 38 w 51"/>
                  <a:gd name="T27" fmla="*/ 4 h 111"/>
                  <a:gd name="T28" fmla="*/ 36 w 51"/>
                  <a:gd name="T29" fmla="*/ 2 h 111"/>
                  <a:gd name="T30" fmla="*/ 32 w 51"/>
                  <a:gd name="T31" fmla="*/ 0 h 111"/>
                  <a:gd name="T32" fmla="*/ 30 w 51"/>
                  <a:gd name="T33" fmla="*/ 0 h 111"/>
                  <a:gd name="T34" fmla="*/ 28 w 51"/>
                  <a:gd name="T35" fmla="*/ 0 h 111"/>
                  <a:gd name="T36" fmla="*/ 25 w 51"/>
                  <a:gd name="T37" fmla="*/ 2 h 111"/>
                  <a:gd name="T38" fmla="*/ 23 w 51"/>
                  <a:gd name="T39" fmla="*/ 2 h 111"/>
                  <a:gd name="T40" fmla="*/ 21 w 51"/>
                  <a:gd name="T41" fmla="*/ 4 h 111"/>
                  <a:gd name="T42" fmla="*/ 13 w 51"/>
                  <a:gd name="T43" fmla="*/ 13 h 111"/>
                  <a:gd name="T44" fmla="*/ 8 w 51"/>
                  <a:gd name="T45" fmla="*/ 25 h 111"/>
                  <a:gd name="T46" fmla="*/ 2 w 51"/>
                  <a:gd name="T47" fmla="*/ 42 h 111"/>
                  <a:gd name="T48" fmla="*/ 0 w 51"/>
                  <a:gd name="T49" fmla="*/ 58 h 111"/>
                  <a:gd name="T50" fmla="*/ 0 w 51"/>
                  <a:gd name="T51" fmla="*/ 74 h 111"/>
                  <a:gd name="T52" fmla="*/ 2 w 51"/>
                  <a:gd name="T53" fmla="*/ 87 h 111"/>
                  <a:gd name="T54" fmla="*/ 4 w 51"/>
                  <a:gd name="T55" fmla="*/ 98 h 111"/>
                  <a:gd name="T56" fmla="*/ 8 w 51"/>
                  <a:gd name="T57" fmla="*/ 107 h 111"/>
                  <a:gd name="T58" fmla="*/ 9 w 51"/>
                  <a:gd name="T59" fmla="*/ 109 h 111"/>
                  <a:gd name="T60" fmla="*/ 11 w 51"/>
                  <a:gd name="T61" fmla="*/ 109 h 111"/>
                  <a:gd name="T62" fmla="*/ 13 w 51"/>
                  <a:gd name="T63" fmla="*/ 111 h 111"/>
                  <a:gd name="T64" fmla="*/ 15 w 51"/>
                  <a:gd name="T65" fmla="*/ 111 h 111"/>
                  <a:gd name="T66" fmla="*/ 19 w 51"/>
                  <a:gd name="T67" fmla="*/ 111 h 111"/>
                  <a:gd name="T68" fmla="*/ 21 w 51"/>
                  <a:gd name="T69" fmla="*/ 109 h 111"/>
                  <a:gd name="T70" fmla="*/ 25 w 51"/>
                  <a:gd name="T71" fmla="*/ 107 h 111"/>
                  <a:gd name="T72" fmla="*/ 26 w 51"/>
                  <a:gd name="T73" fmla="*/ 106 h 11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1" h="111">
                    <a:moveTo>
                      <a:pt x="26" y="106"/>
                    </a:moveTo>
                    <a:lnTo>
                      <a:pt x="36" y="96"/>
                    </a:lnTo>
                    <a:lnTo>
                      <a:pt x="43" y="81"/>
                    </a:lnTo>
                    <a:lnTo>
                      <a:pt x="49" y="66"/>
                    </a:lnTo>
                    <a:lnTo>
                      <a:pt x="51" y="47"/>
                    </a:lnTo>
                    <a:lnTo>
                      <a:pt x="51" y="40"/>
                    </a:lnTo>
                    <a:lnTo>
                      <a:pt x="51" y="34"/>
                    </a:lnTo>
                    <a:lnTo>
                      <a:pt x="51" y="28"/>
                    </a:lnTo>
                    <a:lnTo>
                      <a:pt x="49" y="23"/>
                    </a:lnTo>
                    <a:lnTo>
                      <a:pt x="47" y="17"/>
                    </a:lnTo>
                    <a:lnTo>
                      <a:pt x="45" y="13"/>
                    </a:lnTo>
                    <a:lnTo>
                      <a:pt x="41" y="10"/>
                    </a:lnTo>
                    <a:lnTo>
                      <a:pt x="40" y="6"/>
                    </a:lnTo>
                    <a:lnTo>
                      <a:pt x="38" y="4"/>
                    </a:lnTo>
                    <a:lnTo>
                      <a:pt x="36" y="2"/>
                    </a:lnTo>
                    <a:lnTo>
                      <a:pt x="32" y="0"/>
                    </a:lnTo>
                    <a:lnTo>
                      <a:pt x="30" y="0"/>
                    </a:lnTo>
                    <a:lnTo>
                      <a:pt x="28" y="0"/>
                    </a:lnTo>
                    <a:lnTo>
                      <a:pt x="25" y="2"/>
                    </a:lnTo>
                    <a:lnTo>
                      <a:pt x="23" y="2"/>
                    </a:lnTo>
                    <a:lnTo>
                      <a:pt x="21" y="4"/>
                    </a:lnTo>
                    <a:lnTo>
                      <a:pt x="13" y="13"/>
                    </a:lnTo>
                    <a:lnTo>
                      <a:pt x="8" y="25"/>
                    </a:lnTo>
                    <a:lnTo>
                      <a:pt x="2" y="42"/>
                    </a:lnTo>
                    <a:lnTo>
                      <a:pt x="0" y="58"/>
                    </a:lnTo>
                    <a:lnTo>
                      <a:pt x="0" y="74"/>
                    </a:lnTo>
                    <a:lnTo>
                      <a:pt x="2" y="87"/>
                    </a:lnTo>
                    <a:lnTo>
                      <a:pt x="4" y="98"/>
                    </a:lnTo>
                    <a:lnTo>
                      <a:pt x="8" y="107"/>
                    </a:lnTo>
                    <a:lnTo>
                      <a:pt x="9" y="109"/>
                    </a:lnTo>
                    <a:lnTo>
                      <a:pt x="11" y="109"/>
                    </a:lnTo>
                    <a:lnTo>
                      <a:pt x="13" y="111"/>
                    </a:lnTo>
                    <a:lnTo>
                      <a:pt x="15" y="111"/>
                    </a:lnTo>
                    <a:lnTo>
                      <a:pt x="19" y="111"/>
                    </a:lnTo>
                    <a:lnTo>
                      <a:pt x="21" y="109"/>
                    </a:lnTo>
                    <a:lnTo>
                      <a:pt x="25" y="107"/>
                    </a:lnTo>
                    <a:lnTo>
                      <a:pt x="26" y="106"/>
                    </a:lnTo>
                    <a:close/>
                  </a:path>
                </a:pathLst>
              </a:custGeom>
              <a:solidFill>
                <a:srgbClr val="BFDD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14" name="Freeform 31"/>
              <p:cNvSpPr>
                <a:spLocks/>
              </p:cNvSpPr>
              <p:nvPr/>
            </p:nvSpPr>
            <p:spPr bwMode="auto">
              <a:xfrm>
                <a:off x="3038" y="2671"/>
                <a:ext cx="120" cy="208"/>
              </a:xfrm>
              <a:custGeom>
                <a:avLst/>
                <a:gdLst>
                  <a:gd name="T0" fmla="*/ 116 w 120"/>
                  <a:gd name="T1" fmla="*/ 80 h 208"/>
                  <a:gd name="T2" fmla="*/ 109 w 120"/>
                  <a:gd name="T3" fmla="*/ 61 h 208"/>
                  <a:gd name="T4" fmla="*/ 99 w 120"/>
                  <a:gd name="T5" fmla="*/ 46 h 208"/>
                  <a:gd name="T6" fmla="*/ 88 w 120"/>
                  <a:gd name="T7" fmla="*/ 31 h 208"/>
                  <a:gd name="T8" fmla="*/ 75 w 120"/>
                  <a:gd name="T9" fmla="*/ 19 h 208"/>
                  <a:gd name="T10" fmla="*/ 62 w 120"/>
                  <a:gd name="T11" fmla="*/ 10 h 208"/>
                  <a:gd name="T12" fmla="*/ 47 w 120"/>
                  <a:gd name="T13" fmla="*/ 2 h 208"/>
                  <a:gd name="T14" fmla="*/ 30 w 120"/>
                  <a:gd name="T15" fmla="*/ 0 h 208"/>
                  <a:gd name="T16" fmla="*/ 15 w 120"/>
                  <a:gd name="T17" fmla="*/ 0 h 208"/>
                  <a:gd name="T18" fmla="*/ 28 w 120"/>
                  <a:gd name="T19" fmla="*/ 2 h 208"/>
                  <a:gd name="T20" fmla="*/ 39 w 120"/>
                  <a:gd name="T21" fmla="*/ 8 h 208"/>
                  <a:gd name="T22" fmla="*/ 50 w 120"/>
                  <a:gd name="T23" fmla="*/ 15 h 208"/>
                  <a:gd name="T24" fmla="*/ 62 w 120"/>
                  <a:gd name="T25" fmla="*/ 23 h 208"/>
                  <a:gd name="T26" fmla="*/ 71 w 120"/>
                  <a:gd name="T27" fmla="*/ 34 h 208"/>
                  <a:gd name="T28" fmla="*/ 81 w 120"/>
                  <a:gd name="T29" fmla="*/ 48 h 208"/>
                  <a:gd name="T30" fmla="*/ 86 w 120"/>
                  <a:gd name="T31" fmla="*/ 61 h 208"/>
                  <a:gd name="T32" fmla="*/ 92 w 120"/>
                  <a:gd name="T33" fmla="*/ 76 h 208"/>
                  <a:gd name="T34" fmla="*/ 94 w 120"/>
                  <a:gd name="T35" fmla="*/ 83 h 208"/>
                  <a:gd name="T36" fmla="*/ 96 w 120"/>
                  <a:gd name="T37" fmla="*/ 93 h 208"/>
                  <a:gd name="T38" fmla="*/ 98 w 120"/>
                  <a:gd name="T39" fmla="*/ 100 h 208"/>
                  <a:gd name="T40" fmla="*/ 98 w 120"/>
                  <a:gd name="T41" fmla="*/ 110 h 208"/>
                  <a:gd name="T42" fmla="*/ 98 w 120"/>
                  <a:gd name="T43" fmla="*/ 123 h 208"/>
                  <a:gd name="T44" fmla="*/ 94 w 120"/>
                  <a:gd name="T45" fmla="*/ 136 h 208"/>
                  <a:gd name="T46" fmla="*/ 90 w 120"/>
                  <a:gd name="T47" fmla="*/ 147 h 208"/>
                  <a:gd name="T48" fmla="*/ 84 w 120"/>
                  <a:gd name="T49" fmla="*/ 159 h 208"/>
                  <a:gd name="T50" fmla="*/ 77 w 120"/>
                  <a:gd name="T51" fmla="*/ 172 h 208"/>
                  <a:gd name="T52" fmla="*/ 67 w 120"/>
                  <a:gd name="T53" fmla="*/ 181 h 208"/>
                  <a:gd name="T54" fmla="*/ 56 w 120"/>
                  <a:gd name="T55" fmla="*/ 189 h 208"/>
                  <a:gd name="T56" fmla="*/ 43 w 120"/>
                  <a:gd name="T57" fmla="*/ 194 h 208"/>
                  <a:gd name="T58" fmla="*/ 32 w 120"/>
                  <a:gd name="T59" fmla="*/ 196 h 208"/>
                  <a:gd name="T60" fmla="*/ 20 w 120"/>
                  <a:gd name="T61" fmla="*/ 196 h 208"/>
                  <a:gd name="T62" fmla="*/ 9 w 120"/>
                  <a:gd name="T63" fmla="*/ 194 h 208"/>
                  <a:gd name="T64" fmla="*/ 0 w 120"/>
                  <a:gd name="T65" fmla="*/ 191 h 208"/>
                  <a:gd name="T66" fmla="*/ 7 w 120"/>
                  <a:gd name="T67" fmla="*/ 196 h 208"/>
                  <a:gd name="T68" fmla="*/ 15 w 120"/>
                  <a:gd name="T69" fmla="*/ 200 h 208"/>
                  <a:gd name="T70" fmla="*/ 22 w 120"/>
                  <a:gd name="T71" fmla="*/ 204 h 208"/>
                  <a:gd name="T72" fmla="*/ 30 w 120"/>
                  <a:gd name="T73" fmla="*/ 206 h 208"/>
                  <a:gd name="T74" fmla="*/ 39 w 120"/>
                  <a:gd name="T75" fmla="*/ 208 h 208"/>
                  <a:gd name="T76" fmla="*/ 47 w 120"/>
                  <a:gd name="T77" fmla="*/ 208 h 208"/>
                  <a:gd name="T78" fmla="*/ 56 w 120"/>
                  <a:gd name="T79" fmla="*/ 206 h 208"/>
                  <a:gd name="T80" fmla="*/ 64 w 120"/>
                  <a:gd name="T81" fmla="*/ 204 h 208"/>
                  <a:gd name="T82" fmla="*/ 77 w 120"/>
                  <a:gd name="T83" fmla="*/ 198 h 208"/>
                  <a:gd name="T84" fmla="*/ 88 w 120"/>
                  <a:gd name="T85" fmla="*/ 191 h 208"/>
                  <a:gd name="T86" fmla="*/ 99 w 120"/>
                  <a:gd name="T87" fmla="*/ 181 h 208"/>
                  <a:gd name="T88" fmla="*/ 107 w 120"/>
                  <a:gd name="T89" fmla="*/ 168 h 208"/>
                  <a:gd name="T90" fmla="*/ 113 w 120"/>
                  <a:gd name="T91" fmla="*/ 157 h 208"/>
                  <a:gd name="T92" fmla="*/ 116 w 120"/>
                  <a:gd name="T93" fmla="*/ 144 h 208"/>
                  <a:gd name="T94" fmla="*/ 120 w 120"/>
                  <a:gd name="T95" fmla="*/ 128 h 208"/>
                  <a:gd name="T96" fmla="*/ 120 w 120"/>
                  <a:gd name="T97" fmla="*/ 115 h 208"/>
                  <a:gd name="T98" fmla="*/ 120 w 120"/>
                  <a:gd name="T99" fmla="*/ 106 h 208"/>
                  <a:gd name="T100" fmla="*/ 118 w 120"/>
                  <a:gd name="T101" fmla="*/ 98 h 208"/>
                  <a:gd name="T102" fmla="*/ 118 w 120"/>
                  <a:gd name="T103" fmla="*/ 89 h 208"/>
                  <a:gd name="T104" fmla="*/ 116 w 120"/>
                  <a:gd name="T105" fmla="*/ 80 h 20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20" h="208">
                    <a:moveTo>
                      <a:pt x="116" y="80"/>
                    </a:moveTo>
                    <a:lnTo>
                      <a:pt x="109" y="61"/>
                    </a:lnTo>
                    <a:lnTo>
                      <a:pt x="99" y="46"/>
                    </a:lnTo>
                    <a:lnTo>
                      <a:pt x="88" y="31"/>
                    </a:lnTo>
                    <a:lnTo>
                      <a:pt x="75" y="19"/>
                    </a:lnTo>
                    <a:lnTo>
                      <a:pt x="62" y="10"/>
                    </a:lnTo>
                    <a:lnTo>
                      <a:pt x="47" y="2"/>
                    </a:lnTo>
                    <a:lnTo>
                      <a:pt x="30" y="0"/>
                    </a:lnTo>
                    <a:lnTo>
                      <a:pt x="15" y="0"/>
                    </a:lnTo>
                    <a:lnTo>
                      <a:pt x="28" y="2"/>
                    </a:lnTo>
                    <a:lnTo>
                      <a:pt x="39" y="8"/>
                    </a:lnTo>
                    <a:lnTo>
                      <a:pt x="50" y="15"/>
                    </a:lnTo>
                    <a:lnTo>
                      <a:pt x="62" y="23"/>
                    </a:lnTo>
                    <a:lnTo>
                      <a:pt x="71" y="34"/>
                    </a:lnTo>
                    <a:lnTo>
                      <a:pt x="81" y="48"/>
                    </a:lnTo>
                    <a:lnTo>
                      <a:pt x="86" y="61"/>
                    </a:lnTo>
                    <a:lnTo>
                      <a:pt x="92" y="76"/>
                    </a:lnTo>
                    <a:lnTo>
                      <a:pt x="94" y="83"/>
                    </a:lnTo>
                    <a:lnTo>
                      <a:pt x="96" y="93"/>
                    </a:lnTo>
                    <a:lnTo>
                      <a:pt x="98" y="100"/>
                    </a:lnTo>
                    <a:lnTo>
                      <a:pt x="98" y="110"/>
                    </a:lnTo>
                    <a:lnTo>
                      <a:pt x="98" y="123"/>
                    </a:lnTo>
                    <a:lnTo>
                      <a:pt x="94" y="136"/>
                    </a:lnTo>
                    <a:lnTo>
                      <a:pt x="90" y="147"/>
                    </a:lnTo>
                    <a:lnTo>
                      <a:pt x="84" y="159"/>
                    </a:lnTo>
                    <a:lnTo>
                      <a:pt x="77" y="172"/>
                    </a:lnTo>
                    <a:lnTo>
                      <a:pt x="67" y="181"/>
                    </a:lnTo>
                    <a:lnTo>
                      <a:pt x="56" y="189"/>
                    </a:lnTo>
                    <a:lnTo>
                      <a:pt x="43" y="194"/>
                    </a:lnTo>
                    <a:lnTo>
                      <a:pt x="32" y="196"/>
                    </a:lnTo>
                    <a:lnTo>
                      <a:pt x="20" y="196"/>
                    </a:lnTo>
                    <a:lnTo>
                      <a:pt x="9" y="194"/>
                    </a:lnTo>
                    <a:lnTo>
                      <a:pt x="0" y="191"/>
                    </a:lnTo>
                    <a:lnTo>
                      <a:pt x="7" y="196"/>
                    </a:lnTo>
                    <a:lnTo>
                      <a:pt x="15" y="200"/>
                    </a:lnTo>
                    <a:lnTo>
                      <a:pt x="22" y="204"/>
                    </a:lnTo>
                    <a:lnTo>
                      <a:pt x="30" y="206"/>
                    </a:lnTo>
                    <a:lnTo>
                      <a:pt x="39" y="208"/>
                    </a:lnTo>
                    <a:lnTo>
                      <a:pt x="47" y="208"/>
                    </a:lnTo>
                    <a:lnTo>
                      <a:pt x="56" y="206"/>
                    </a:lnTo>
                    <a:lnTo>
                      <a:pt x="64" y="204"/>
                    </a:lnTo>
                    <a:lnTo>
                      <a:pt x="77" y="198"/>
                    </a:lnTo>
                    <a:lnTo>
                      <a:pt x="88" y="191"/>
                    </a:lnTo>
                    <a:lnTo>
                      <a:pt x="99" y="181"/>
                    </a:lnTo>
                    <a:lnTo>
                      <a:pt x="107" y="168"/>
                    </a:lnTo>
                    <a:lnTo>
                      <a:pt x="113" y="157"/>
                    </a:lnTo>
                    <a:lnTo>
                      <a:pt x="116" y="144"/>
                    </a:lnTo>
                    <a:lnTo>
                      <a:pt x="120" y="128"/>
                    </a:lnTo>
                    <a:lnTo>
                      <a:pt x="120" y="115"/>
                    </a:lnTo>
                    <a:lnTo>
                      <a:pt x="120" y="106"/>
                    </a:lnTo>
                    <a:lnTo>
                      <a:pt x="118" y="98"/>
                    </a:lnTo>
                    <a:lnTo>
                      <a:pt x="118" y="89"/>
                    </a:lnTo>
                    <a:lnTo>
                      <a:pt x="116" y="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15" name="Freeform 32"/>
              <p:cNvSpPr>
                <a:spLocks/>
              </p:cNvSpPr>
              <p:nvPr/>
            </p:nvSpPr>
            <p:spPr bwMode="auto">
              <a:xfrm>
                <a:off x="1907" y="2607"/>
                <a:ext cx="166" cy="160"/>
              </a:xfrm>
              <a:custGeom>
                <a:avLst/>
                <a:gdLst>
                  <a:gd name="T0" fmla="*/ 164 w 166"/>
                  <a:gd name="T1" fmla="*/ 17 h 160"/>
                  <a:gd name="T2" fmla="*/ 162 w 166"/>
                  <a:gd name="T3" fmla="*/ 17 h 160"/>
                  <a:gd name="T4" fmla="*/ 161 w 166"/>
                  <a:gd name="T5" fmla="*/ 15 h 160"/>
                  <a:gd name="T6" fmla="*/ 159 w 166"/>
                  <a:gd name="T7" fmla="*/ 15 h 160"/>
                  <a:gd name="T8" fmla="*/ 159 w 166"/>
                  <a:gd name="T9" fmla="*/ 15 h 160"/>
                  <a:gd name="T10" fmla="*/ 38 w 166"/>
                  <a:gd name="T11" fmla="*/ 4 h 160"/>
                  <a:gd name="T12" fmla="*/ 36 w 166"/>
                  <a:gd name="T13" fmla="*/ 8 h 160"/>
                  <a:gd name="T14" fmla="*/ 36 w 166"/>
                  <a:gd name="T15" fmla="*/ 14 h 160"/>
                  <a:gd name="T16" fmla="*/ 36 w 166"/>
                  <a:gd name="T17" fmla="*/ 19 h 160"/>
                  <a:gd name="T18" fmla="*/ 36 w 166"/>
                  <a:gd name="T19" fmla="*/ 25 h 160"/>
                  <a:gd name="T20" fmla="*/ 38 w 166"/>
                  <a:gd name="T21" fmla="*/ 44 h 160"/>
                  <a:gd name="T22" fmla="*/ 40 w 166"/>
                  <a:gd name="T23" fmla="*/ 63 h 160"/>
                  <a:gd name="T24" fmla="*/ 46 w 166"/>
                  <a:gd name="T25" fmla="*/ 78 h 160"/>
                  <a:gd name="T26" fmla="*/ 53 w 166"/>
                  <a:gd name="T27" fmla="*/ 91 h 160"/>
                  <a:gd name="T28" fmla="*/ 63 w 166"/>
                  <a:gd name="T29" fmla="*/ 104 h 160"/>
                  <a:gd name="T30" fmla="*/ 72 w 166"/>
                  <a:gd name="T31" fmla="*/ 112 h 160"/>
                  <a:gd name="T32" fmla="*/ 83 w 166"/>
                  <a:gd name="T33" fmla="*/ 117 h 160"/>
                  <a:gd name="T34" fmla="*/ 96 w 166"/>
                  <a:gd name="T35" fmla="*/ 119 h 160"/>
                  <a:gd name="T36" fmla="*/ 106 w 166"/>
                  <a:gd name="T37" fmla="*/ 117 h 160"/>
                  <a:gd name="T38" fmla="*/ 115 w 166"/>
                  <a:gd name="T39" fmla="*/ 115 h 160"/>
                  <a:gd name="T40" fmla="*/ 125 w 166"/>
                  <a:gd name="T41" fmla="*/ 110 h 160"/>
                  <a:gd name="T42" fmla="*/ 134 w 166"/>
                  <a:gd name="T43" fmla="*/ 102 h 160"/>
                  <a:gd name="T44" fmla="*/ 123 w 166"/>
                  <a:gd name="T45" fmla="*/ 115 h 160"/>
                  <a:gd name="T46" fmla="*/ 112 w 166"/>
                  <a:gd name="T47" fmla="*/ 125 h 160"/>
                  <a:gd name="T48" fmla="*/ 98 w 166"/>
                  <a:gd name="T49" fmla="*/ 132 h 160"/>
                  <a:gd name="T50" fmla="*/ 83 w 166"/>
                  <a:gd name="T51" fmla="*/ 134 h 160"/>
                  <a:gd name="T52" fmla="*/ 70 w 166"/>
                  <a:gd name="T53" fmla="*/ 132 h 160"/>
                  <a:gd name="T54" fmla="*/ 57 w 166"/>
                  <a:gd name="T55" fmla="*/ 127 h 160"/>
                  <a:gd name="T56" fmla="*/ 46 w 166"/>
                  <a:gd name="T57" fmla="*/ 115 h 160"/>
                  <a:gd name="T58" fmla="*/ 36 w 166"/>
                  <a:gd name="T59" fmla="*/ 104 h 160"/>
                  <a:gd name="T60" fmla="*/ 27 w 166"/>
                  <a:gd name="T61" fmla="*/ 87 h 160"/>
                  <a:gd name="T62" fmla="*/ 21 w 166"/>
                  <a:gd name="T63" fmla="*/ 70 h 160"/>
                  <a:gd name="T64" fmla="*/ 17 w 166"/>
                  <a:gd name="T65" fmla="*/ 49 h 160"/>
                  <a:gd name="T66" fmla="*/ 15 w 166"/>
                  <a:gd name="T67" fmla="*/ 29 h 160"/>
                  <a:gd name="T68" fmla="*/ 15 w 166"/>
                  <a:gd name="T69" fmla="*/ 21 h 160"/>
                  <a:gd name="T70" fmla="*/ 17 w 166"/>
                  <a:gd name="T71" fmla="*/ 15 h 160"/>
                  <a:gd name="T72" fmla="*/ 17 w 166"/>
                  <a:gd name="T73" fmla="*/ 8 h 160"/>
                  <a:gd name="T74" fmla="*/ 19 w 166"/>
                  <a:gd name="T75" fmla="*/ 2 h 160"/>
                  <a:gd name="T76" fmla="*/ 6 w 166"/>
                  <a:gd name="T77" fmla="*/ 0 h 160"/>
                  <a:gd name="T78" fmla="*/ 4 w 166"/>
                  <a:gd name="T79" fmla="*/ 10 h 160"/>
                  <a:gd name="T80" fmla="*/ 2 w 166"/>
                  <a:gd name="T81" fmla="*/ 19 h 160"/>
                  <a:gd name="T82" fmla="*/ 0 w 166"/>
                  <a:gd name="T83" fmla="*/ 31 h 160"/>
                  <a:gd name="T84" fmla="*/ 0 w 166"/>
                  <a:gd name="T85" fmla="*/ 40 h 160"/>
                  <a:gd name="T86" fmla="*/ 2 w 166"/>
                  <a:gd name="T87" fmla="*/ 64 h 160"/>
                  <a:gd name="T88" fmla="*/ 8 w 166"/>
                  <a:gd name="T89" fmla="*/ 87 h 160"/>
                  <a:gd name="T90" fmla="*/ 15 w 166"/>
                  <a:gd name="T91" fmla="*/ 108 h 160"/>
                  <a:gd name="T92" fmla="*/ 25 w 166"/>
                  <a:gd name="T93" fmla="*/ 125 h 160"/>
                  <a:gd name="T94" fmla="*/ 38 w 166"/>
                  <a:gd name="T95" fmla="*/ 140 h 160"/>
                  <a:gd name="T96" fmla="*/ 51 w 166"/>
                  <a:gd name="T97" fmla="*/ 151 h 160"/>
                  <a:gd name="T98" fmla="*/ 66 w 166"/>
                  <a:gd name="T99" fmla="*/ 159 h 160"/>
                  <a:gd name="T100" fmla="*/ 83 w 166"/>
                  <a:gd name="T101" fmla="*/ 160 h 160"/>
                  <a:gd name="T102" fmla="*/ 100 w 166"/>
                  <a:gd name="T103" fmla="*/ 159 h 160"/>
                  <a:gd name="T104" fmla="*/ 115 w 166"/>
                  <a:gd name="T105" fmla="*/ 151 h 160"/>
                  <a:gd name="T106" fmla="*/ 129 w 166"/>
                  <a:gd name="T107" fmla="*/ 140 h 160"/>
                  <a:gd name="T108" fmla="*/ 142 w 166"/>
                  <a:gd name="T109" fmla="*/ 125 h 160"/>
                  <a:gd name="T110" fmla="*/ 151 w 166"/>
                  <a:gd name="T111" fmla="*/ 108 h 160"/>
                  <a:gd name="T112" fmla="*/ 161 w 166"/>
                  <a:gd name="T113" fmla="*/ 87 h 160"/>
                  <a:gd name="T114" fmla="*/ 164 w 166"/>
                  <a:gd name="T115" fmla="*/ 64 h 160"/>
                  <a:gd name="T116" fmla="*/ 166 w 166"/>
                  <a:gd name="T117" fmla="*/ 40 h 160"/>
                  <a:gd name="T118" fmla="*/ 166 w 166"/>
                  <a:gd name="T119" fmla="*/ 34 h 160"/>
                  <a:gd name="T120" fmla="*/ 166 w 166"/>
                  <a:gd name="T121" fmla="*/ 29 h 160"/>
                  <a:gd name="T122" fmla="*/ 164 w 166"/>
                  <a:gd name="T123" fmla="*/ 23 h 160"/>
                  <a:gd name="T124" fmla="*/ 164 w 166"/>
                  <a:gd name="T125" fmla="*/ 17 h 16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66" h="160">
                    <a:moveTo>
                      <a:pt x="164" y="17"/>
                    </a:moveTo>
                    <a:lnTo>
                      <a:pt x="162" y="17"/>
                    </a:lnTo>
                    <a:lnTo>
                      <a:pt x="161" y="15"/>
                    </a:lnTo>
                    <a:lnTo>
                      <a:pt x="159" y="15"/>
                    </a:lnTo>
                    <a:lnTo>
                      <a:pt x="38" y="4"/>
                    </a:lnTo>
                    <a:lnTo>
                      <a:pt x="36" y="8"/>
                    </a:lnTo>
                    <a:lnTo>
                      <a:pt x="36" y="14"/>
                    </a:lnTo>
                    <a:lnTo>
                      <a:pt x="36" y="19"/>
                    </a:lnTo>
                    <a:lnTo>
                      <a:pt x="36" y="25"/>
                    </a:lnTo>
                    <a:lnTo>
                      <a:pt x="38" y="44"/>
                    </a:lnTo>
                    <a:lnTo>
                      <a:pt x="40" y="63"/>
                    </a:lnTo>
                    <a:lnTo>
                      <a:pt x="46" y="78"/>
                    </a:lnTo>
                    <a:lnTo>
                      <a:pt x="53" y="91"/>
                    </a:lnTo>
                    <a:lnTo>
                      <a:pt x="63" y="104"/>
                    </a:lnTo>
                    <a:lnTo>
                      <a:pt x="72" y="112"/>
                    </a:lnTo>
                    <a:lnTo>
                      <a:pt x="83" y="117"/>
                    </a:lnTo>
                    <a:lnTo>
                      <a:pt x="96" y="119"/>
                    </a:lnTo>
                    <a:lnTo>
                      <a:pt x="106" y="117"/>
                    </a:lnTo>
                    <a:lnTo>
                      <a:pt x="115" y="115"/>
                    </a:lnTo>
                    <a:lnTo>
                      <a:pt x="125" y="110"/>
                    </a:lnTo>
                    <a:lnTo>
                      <a:pt x="134" y="102"/>
                    </a:lnTo>
                    <a:lnTo>
                      <a:pt x="123" y="115"/>
                    </a:lnTo>
                    <a:lnTo>
                      <a:pt x="112" y="125"/>
                    </a:lnTo>
                    <a:lnTo>
                      <a:pt x="98" y="132"/>
                    </a:lnTo>
                    <a:lnTo>
                      <a:pt x="83" y="134"/>
                    </a:lnTo>
                    <a:lnTo>
                      <a:pt x="70" y="132"/>
                    </a:lnTo>
                    <a:lnTo>
                      <a:pt x="57" y="127"/>
                    </a:lnTo>
                    <a:lnTo>
                      <a:pt x="46" y="115"/>
                    </a:lnTo>
                    <a:lnTo>
                      <a:pt x="36" y="104"/>
                    </a:lnTo>
                    <a:lnTo>
                      <a:pt x="27" y="87"/>
                    </a:lnTo>
                    <a:lnTo>
                      <a:pt x="21" y="70"/>
                    </a:lnTo>
                    <a:lnTo>
                      <a:pt x="17" y="49"/>
                    </a:lnTo>
                    <a:lnTo>
                      <a:pt x="15" y="29"/>
                    </a:lnTo>
                    <a:lnTo>
                      <a:pt x="15" y="21"/>
                    </a:lnTo>
                    <a:lnTo>
                      <a:pt x="17" y="15"/>
                    </a:lnTo>
                    <a:lnTo>
                      <a:pt x="17" y="8"/>
                    </a:lnTo>
                    <a:lnTo>
                      <a:pt x="19" y="2"/>
                    </a:lnTo>
                    <a:lnTo>
                      <a:pt x="6" y="0"/>
                    </a:lnTo>
                    <a:lnTo>
                      <a:pt x="4" y="10"/>
                    </a:lnTo>
                    <a:lnTo>
                      <a:pt x="2" y="19"/>
                    </a:lnTo>
                    <a:lnTo>
                      <a:pt x="0" y="31"/>
                    </a:lnTo>
                    <a:lnTo>
                      <a:pt x="0" y="40"/>
                    </a:lnTo>
                    <a:lnTo>
                      <a:pt x="2" y="64"/>
                    </a:lnTo>
                    <a:lnTo>
                      <a:pt x="8" y="87"/>
                    </a:lnTo>
                    <a:lnTo>
                      <a:pt x="15" y="108"/>
                    </a:lnTo>
                    <a:lnTo>
                      <a:pt x="25" y="125"/>
                    </a:lnTo>
                    <a:lnTo>
                      <a:pt x="38" y="140"/>
                    </a:lnTo>
                    <a:lnTo>
                      <a:pt x="51" y="151"/>
                    </a:lnTo>
                    <a:lnTo>
                      <a:pt x="66" y="159"/>
                    </a:lnTo>
                    <a:lnTo>
                      <a:pt x="83" y="160"/>
                    </a:lnTo>
                    <a:lnTo>
                      <a:pt x="100" y="159"/>
                    </a:lnTo>
                    <a:lnTo>
                      <a:pt x="115" y="151"/>
                    </a:lnTo>
                    <a:lnTo>
                      <a:pt x="129" y="140"/>
                    </a:lnTo>
                    <a:lnTo>
                      <a:pt x="142" y="125"/>
                    </a:lnTo>
                    <a:lnTo>
                      <a:pt x="151" y="108"/>
                    </a:lnTo>
                    <a:lnTo>
                      <a:pt x="161" y="87"/>
                    </a:lnTo>
                    <a:lnTo>
                      <a:pt x="164" y="64"/>
                    </a:lnTo>
                    <a:lnTo>
                      <a:pt x="166" y="40"/>
                    </a:lnTo>
                    <a:lnTo>
                      <a:pt x="166" y="34"/>
                    </a:lnTo>
                    <a:lnTo>
                      <a:pt x="166" y="29"/>
                    </a:lnTo>
                    <a:lnTo>
                      <a:pt x="164" y="23"/>
                    </a:lnTo>
                    <a:lnTo>
                      <a:pt x="164" y="17"/>
                    </a:lnTo>
                    <a:close/>
                  </a:path>
                </a:pathLst>
              </a:custGeom>
              <a:solidFill>
                <a:srgbClr val="BFDD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16" name="Freeform 33"/>
              <p:cNvSpPr>
                <a:spLocks/>
              </p:cNvSpPr>
              <p:nvPr/>
            </p:nvSpPr>
            <p:spPr bwMode="auto">
              <a:xfrm>
                <a:off x="1922" y="2609"/>
                <a:ext cx="119" cy="132"/>
              </a:xfrm>
              <a:custGeom>
                <a:avLst/>
                <a:gdLst>
                  <a:gd name="T0" fmla="*/ 68 w 119"/>
                  <a:gd name="T1" fmla="*/ 132 h 132"/>
                  <a:gd name="T2" fmla="*/ 83 w 119"/>
                  <a:gd name="T3" fmla="*/ 130 h 132"/>
                  <a:gd name="T4" fmla="*/ 97 w 119"/>
                  <a:gd name="T5" fmla="*/ 123 h 132"/>
                  <a:gd name="T6" fmla="*/ 108 w 119"/>
                  <a:gd name="T7" fmla="*/ 113 h 132"/>
                  <a:gd name="T8" fmla="*/ 119 w 119"/>
                  <a:gd name="T9" fmla="*/ 100 h 132"/>
                  <a:gd name="T10" fmla="*/ 110 w 119"/>
                  <a:gd name="T11" fmla="*/ 108 h 132"/>
                  <a:gd name="T12" fmla="*/ 100 w 119"/>
                  <a:gd name="T13" fmla="*/ 113 h 132"/>
                  <a:gd name="T14" fmla="*/ 91 w 119"/>
                  <a:gd name="T15" fmla="*/ 115 h 132"/>
                  <a:gd name="T16" fmla="*/ 81 w 119"/>
                  <a:gd name="T17" fmla="*/ 117 h 132"/>
                  <a:gd name="T18" fmla="*/ 68 w 119"/>
                  <a:gd name="T19" fmla="*/ 115 h 132"/>
                  <a:gd name="T20" fmla="*/ 57 w 119"/>
                  <a:gd name="T21" fmla="*/ 110 h 132"/>
                  <a:gd name="T22" fmla="*/ 48 w 119"/>
                  <a:gd name="T23" fmla="*/ 102 h 132"/>
                  <a:gd name="T24" fmla="*/ 38 w 119"/>
                  <a:gd name="T25" fmla="*/ 89 h 132"/>
                  <a:gd name="T26" fmla="*/ 31 w 119"/>
                  <a:gd name="T27" fmla="*/ 76 h 132"/>
                  <a:gd name="T28" fmla="*/ 25 w 119"/>
                  <a:gd name="T29" fmla="*/ 61 h 132"/>
                  <a:gd name="T30" fmla="*/ 23 w 119"/>
                  <a:gd name="T31" fmla="*/ 42 h 132"/>
                  <a:gd name="T32" fmla="*/ 21 w 119"/>
                  <a:gd name="T33" fmla="*/ 23 h 132"/>
                  <a:gd name="T34" fmla="*/ 21 w 119"/>
                  <a:gd name="T35" fmla="*/ 17 h 132"/>
                  <a:gd name="T36" fmla="*/ 21 w 119"/>
                  <a:gd name="T37" fmla="*/ 12 h 132"/>
                  <a:gd name="T38" fmla="*/ 21 w 119"/>
                  <a:gd name="T39" fmla="*/ 6 h 132"/>
                  <a:gd name="T40" fmla="*/ 23 w 119"/>
                  <a:gd name="T41" fmla="*/ 2 h 132"/>
                  <a:gd name="T42" fmla="*/ 4 w 119"/>
                  <a:gd name="T43" fmla="*/ 0 h 132"/>
                  <a:gd name="T44" fmla="*/ 2 w 119"/>
                  <a:gd name="T45" fmla="*/ 6 h 132"/>
                  <a:gd name="T46" fmla="*/ 2 w 119"/>
                  <a:gd name="T47" fmla="*/ 13 h 132"/>
                  <a:gd name="T48" fmla="*/ 0 w 119"/>
                  <a:gd name="T49" fmla="*/ 19 h 132"/>
                  <a:gd name="T50" fmla="*/ 0 w 119"/>
                  <a:gd name="T51" fmla="*/ 27 h 132"/>
                  <a:gd name="T52" fmla="*/ 2 w 119"/>
                  <a:gd name="T53" fmla="*/ 47 h 132"/>
                  <a:gd name="T54" fmla="*/ 6 w 119"/>
                  <a:gd name="T55" fmla="*/ 68 h 132"/>
                  <a:gd name="T56" fmla="*/ 12 w 119"/>
                  <a:gd name="T57" fmla="*/ 85 h 132"/>
                  <a:gd name="T58" fmla="*/ 21 w 119"/>
                  <a:gd name="T59" fmla="*/ 102 h 132"/>
                  <a:gd name="T60" fmla="*/ 31 w 119"/>
                  <a:gd name="T61" fmla="*/ 113 h 132"/>
                  <a:gd name="T62" fmla="*/ 42 w 119"/>
                  <a:gd name="T63" fmla="*/ 125 h 132"/>
                  <a:gd name="T64" fmla="*/ 55 w 119"/>
                  <a:gd name="T65" fmla="*/ 130 h 132"/>
                  <a:gd name="T66" fmla="*/ 68 w 119"/>
                  <a:gd name="T67" fmla="*/ 132 h 13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19" h="132">
                    <a:moveTo>
                      <a:pt x="68" y="132"/>
                    </a:moveTo>
                    <a:lnTo>
                      <a:pt x="83" y="130"/>
                    </a:lnTo>
                    <a:lnTo>
                      <a:pt x="97" y="123"/>
                    </a:lnTo>
                    <a:lnTo>
                      <a:pt x="108" y="113"/>
                    </a:lnTo>
                    <a:lnTo>
                      <a:pt x="119" y="100"/>
                    </a:lnTo>
                    <a:lnTo>
                      <a:pt x="110" y="108"/>
                    </a:lnTo>
                    <a:lnTo>
                      <a:pt x="100" y="113"/>
                    </a:lnTo>
                    <a:lnTo>
                      <a:pt x="91" y="115"/>
                    </a:lnTo>
                    <a:lnTo>
                      <a:pt x="81" y="117"/>
                    </a:lnTo>
                    <a:lnTo>
                      <a:pt x="68" y="115"/>
                    </a:lnTo>
                    <a:lnTo>
                      <a:pt x="57" y="110"/>
                    </a:lnTo>
                    <a:lnTo>
                      <a:pt x="48" y="102"/>
                    </a:lnTo>
                    <a:lnTo>
                      <a:pt x="38" y="89"/>
                    </a:lnTo>
                    <a:lnTo>
                      <a:pt x="31" y="76"/>
                    </a:lnTo>
                    <a:lnTo>
                      <a:pt x="25" y="61"/>
                    </a:lnTo>
                    <a:lnTo>
                      <a:pt x="23" y="42"/>
                    </a:lnTo>
                    <a:lnTo>
                      <a:pt x="21" y="23"/>
                    </a:lnTo>
                    <a:lnTo>
                      <a:pt x="21" y="17"/>
                    </a:lnTo>
                    <a:lnTo>
                      <a:pt x="21" y="12"/>
                    </a:lnTo>
                    <a:lnTo>
                      <a:pt x="21" y="6"/>
                    </a:lnTo>
                    <a:lnTo>
                      <a:pt x="23" y="2"/>
                    </a:lnTo>
                    <a:lnTo>
                      <a:pt x="4" y="0"/>
                    </a:lnTo>
                    <a:lnTo>
                      <a:pt x="2" y="6"/>
                    </a:lnTo>
                    <a:lnTo>
                      <a:pt x="2" y="13"/>
                    </a:lnTo>
                    <a:lnTo>
                      <a:pt x="0" y="19"/>
                    </a:lnTo>
                    <a:lnTo>
                      <a:pt x="0" y="27"/>
                    </a:lnTo>
                    <a:lnTo>
                      <a:pt x="2" y="47"/>
                    </a:lnTo>
                    <a:lnTo>
                      <a:pt x="6" y="68"/>
                    </a:lnTo>
                    <a:lnTo>
                      <a:pt x="12" y="85"/>
                    </a:lnTo>
                    <a:lnTo>
                      <a:pt x="21" y="102"/>
                    </a:lnTo>
                    <a:lnTo>
                      <a:pt x="31" y="113"/>
                    </a:lnTo>
                    <a:lnTo>
                      <a:pt x="42" y="125"/>
                    </a:lnTo>
                    <a:lnTo>
                      <a:pt x="55" y="130"/>
                    </a:lnTo>
                    <a:lnTo>
                      <a:pt x="68" y="1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17" name="Freeform 34"/>
              <p:cNvSpPr>
                <a:spLocks/>
              </p:cNvSpPr>
              <p:nvPr/>
            </p:nvSpPr>
            <p:spPr bwMode="auto">
              <a:xfrm>
                <a:off x="2806" y="1976"/>
                <a:ext cx="158" cy="407"/>
              </a:xfrm>
              <a:custGeom>
                <a:avLst/>
                <a:gdLst>
                  <a:gd name="T0" fmla="*/ 43 w 158"/>
                  <a:gd name="T1" fmla="*/ 10 h 407"/>
                  <a:gd name="T2" fmla="*/ 39 w 158"/>
                  <a:gd name="T3" fmla="*/ 6 h 407"/>
                  <a:gd name="T4" fmla="*/ 34 w 158"/>
                  <a:gd name="T5" fmla="*/ 4 h 407"/>
                  <a:gd name="T6" fmla="*/ 28 w 158"/>
                  <a:gd name="T7" fmla="*/ 2 h 407"/>
                  <a:gd name="T8" fmla="*/ 21 w 158"/>
                  <a:gd name="T9" fmla="*/ 0 h 407"/>
                  <a:gd name="T10" fmla="*/ 21 w 158"/>
                  <a:gd name="T11" fmla="*/ 0 h 407"/>
                  <a:gd name="T12" fmla="*/ 21 w 158"/>
                  <a:gd name="T13" fmla="*/ 0 h 407"/>
                  <a:gd name="T14" fmla="*/ 21 w 158"/>
                  <a:gd name="T15" fmla="*/ 0 h 407"/>
                  <a:gd name="T16" fmla="*/ 21 w 158"/>
                  <a:gd name="T17" fmla="*/ 0 h 407"/>
                  <a:gd name="T18" fmla="*/ 19 w 158"/>
                  <a:gd name="T19" fmla="*/ 2 h 407"/>
                  <a:gd name="T20" fmla="*/ 13 w 158"/>
                  <a:gd name="T21" fmla="*/ 2 h 407"/>
                  <a:gd name="T22" fmla="*/ 7 w 158"/>
                  <a:gd name="T23" fmla="*/ 4 h 407"/>
                  <a:gd name="T24" fmla="*/ 0 w 158"/>
                  <a:gd name="T25" fmla="*/ 6 h 407"/>
                  <a:gd name="T26" fmla="*/ 9 w 158"/>
                  <a:gd name="T27" fmla="*/ 29 h 407"/>
                  <a:gd name="T28" fmla="*/ 23 w 158"/>
                  <a:gd name="T29" fmla="*/ 61 h 407"/>
                  <a:gd name="T30" fmla="*/ 38 w 158"/>
                  <a:gd name="T31" fmla="*/ 102 h 407"/>
                  <a:gd name="T32" fmla="*/ 56 w 158"/>
                  <a:gd name="T33" fmla="*/ 151 h 407"/>
                  <a:gd name="T34" fmla="*/ 73 w 158"/>
                  <a:gd name="T35" fmla="*/ 208 h 407"/>
                  <a:gd name="T36" fmla="*/ 92 w 158"/>
                  <a:gd name="T37" fmla="*/ 270 h 407"/>
                  <a:gd name="T38" fmla="*/ 107 w 158"/>
                  <a:gd name="T39" fmla="*/ 338 h 407"/>
                  <a:gd name="T40" fmla="*/ 122 w 158"/>
                  <a:gd name="T41" fmla="*/ 407 h 407"/>
                  <a:gd name="T42" fmla="*/ 128 w 158"/>
                  <a:gd name="T43" fmla="*/ 405 h 407"/>
                  <a:gd name="T44" fmla="*/ 134 w 158"/>
                  <a:gd name="T45" fmla="*/ 403 h 407"/>
                  <a:gd name="T46" fmla="*/ 137 w 158"/>
                  <a:gd name="T47" fmla="*/ 402 h 407"/>
                  <a:gd name="T48" fmla="*/ 143 w 158"/>
                  <a:gd name="T49" fmla="*/ 400 h 407"/>
                  <a:gd name="T50" fmla="*/ 147 w 158"/>
                  <a:gd name="T51" fmla="*/ 398 h 407"/>
                  <a:gd name="T52" fmla="*/ 151 w 158"/>
                  <a:gd name="T53" fmla="*/ 396 h 407"/>
                  <a:gd name="T54" fmla="*/ 154 w 158"/>
                  <a:gd name="T55" fmla="*/ 396 h 407"/>
                  <a:gd name="T56" fmla="*/ 158 w 158"/>
                  <a:gd name="T57" fmla="*/ 394 h 407"/>
                  <a:gd name="T58" fmla="*/ 139 w 158"/>
                  <a:gd name="T59" fmla="*/ 313 h 407"/>
                  <a:gd name="T60" fmla="*/ 122 w 158"/>
                  <a:gd name="T61" fmla="*/ 240 h 407"/>
                  <a:gd name="T62" fmla="*/ 104 w 158"/>
                  <a:gd name="T63" fmla="*/ 177 h 407"/>
                  <a:gd name="T64" fmla="*/ 87 w 158"/>
                  <a:gd name="T65" fmla="*/ 123 h 407"/>
                  <a:gd name="T66" fmla="*/ 72 w 158"/>
                  <a:gd name="T67" fmla="*/ 80 h 407"/>
                  <a:gd name="T68" fmla="*/ 60 w 158"/>
                  <a:gd name="T69" fmla="*/ 46 h 407"/>
                  <a:gd name="T70" fmla="*/ 49 w 158"/>
                  <a:gd name="T71" fmla="*/ 23 h 407"/>
                  <a:gd name="T72" fmla="*/ 43 w 158"/>
                  <a:gd name="T73" fmla="*/ 10 h 40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58" h="407">
                    <a:moveTo>
                      <a:pt x="43" y="10"/>
                    </a:moveTo>
                    <a:lnTo>
                      <a:pt x="39" y="6"/>
                    </a:lnTo>
                    <a:lnTo>
                      <a:pt x="34" y="4"/>
                    </a:lnTo>
                    <a:lnTo>
                      <a:pt x="28" y="2"/>
                    </a:lnTo>
                    <a:lnTo>
                      <a:pt x="21" y="0"/>
                    </a:lnTo>
                    <a:lnTo>
                      <a:pt x="19" y="2"/>
                    </a:lnTo>
                    <a:lnTo>
                      <a:pt x="13" y="2"/>
                    </a:lnTo>
                    <a:lnTo>
                      <a:pt x="7" y="4"/>
                    </a:lnTo>
                    <a:lnTo>
                      <a:pt x="0" y="6"/>
                    </a:lnTo>
                    <a:lnTo>
                      <a:pt x="9" y="29"/>
                    </a:lnTo>
                    <a:lnTo>
                      <a:pt x="23" y="61"/>
                    </a:lnTo>
                    <a:lnTo>
                      <a:pt x="38" y="102"/>
                    </a:lnTo>
                    <a:lnTo>
                      <a:pt x="56" y="151"/>
                    </a:lnTo>
                    <a:lnTo>
                      <a:pt x="73" y="208"/>
                    </a:lnTo>
                    <a:lnTo>
                      <a:pt x="92" y="270"/>
                    </a:lnTo>
                    <a:lnTo>
                      <a:pt x="107" y="338"/>
                    </a:lnTo>
                    <a:lnTo>
                      <a:pt x="122" y="407"/>
                    </a:lnTo>
                    <a:lnTo>
                      <a:pt x="128" y="405"/>
                    </a:lnTo>
                    <a:lnTo>
                      <a:pt x="134" y="403"/>
                    </a:lnTo>
                    <a:lnTo>
                      <a:pt x="137" y="402"/>
                    </a:lnTo>
                    <a:lnTo>
                      <a:pt x="143" y="400"/>
                    </a:lnTo>
                    <a:lnTo>
                      <a:pt x="147" y="398"/>
                    </a:lnTo>
                    <a:lnTo>
                      <a:pt x="151" y="396"/>
                    </a:lnTo>
                    <a:lnTo>
                      <a:pt x="154" y="396"/>
                    </a:lnTo>
                    <a:lnTo>
                      <a:pt x="158" y="394"/>
                    </a:lnTo>
                    <a:lnTo>
                      <a:pt x="139" y="313"/>
                    </a:lnTo>
                    <a:lnTo>
                      <a:pt x="122" y="240"/>
                    </a:lnTo>
                    <a:lnTo>
                      <a:pt x="104" y="177"/>
                    </a:lnTo>
                    <a:lnTo>
                      <a:pt x="87" y="123"/>
                    </a:lnTo>
                    <a:lnTo>
                      <a:pt x="72" y="80"/>
                    </a:lnTo>
                    <a:lnTo>
                      <a:pt x="60" y="46"/>
                    </a:lnTo>
                    <a:lnTo>
                      <a:pt x="49" y="23"/>
                    </a:lnTo>
                    <a:lnTo>
                      <a:pt x="43" y="10"/>
                    </a:lnTo>
                    <a:close/>
                  </a:path>
                </a:pathLst>
              </a:custGeom>
              <a:solidFill>
                <a:srgbClr val="3F9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18" name="Freeform 35"/>
              <p:cNvSpPr>
                <a:spLocks/>
              </p:cNvSpPr>
              <p:nvPr/>
            </p:nvSpPr>
            <p:spPr bwMode="auto">
              <a:xfrm>
                <a:off x="2612" y="1997"/>
                <a:ext cx="126" cy="667"/>
              </a:xfrm>
              <a:custGeom>
                <a:avLst/>
                <a:gdLst>
                  <a:gd name="T0" fmla="*/ 70 w 126"/>
                  <a:gd name="T1" fmla="*/ 590 h 667"/>
                  <a:gd name="T2" fmla="*/ 70 w 126"/>
                  <a:gd name="T3" fmla="*/ 588 h 667"/>
                  <a:gd name="T4" fmla="*/ 73 w 126"/>
                  <a:gd name="T5" fmla="*/ 580 h 667"/>
                  <a:gd name="T6" fmla="*/ 88 w 126"/>
                  <a:gd name="T7" fmla="*/ 539 h 667"/>
                  <a:gd name="T8" fmla="*/ 109 w 126"/>
                  <a:gd name="T9" fmla="*/ 469 h 667"/>
                  <a:gd name="T10" fmla="*/ 124 w 126"/>
                  <a:gd name="T11" fmla="*/ 390 h 667"/>
                  <a:gd name="T12" fmla="*/ 126 w 126"/>
                  <a:gd name="T13" fmla="*/ 347 h 667"/>
                  <a:gd name="T14" fmla="*/ 126 w 126"/>
                  <a:gd name="T15" fmla="*/ 343 h 667"/>
                  <a:gd name="T16" fmla="*/ 126 w 126"/>
                  <a:gd name="T17" fmla="*/ 341 h 667"/>
                  <a:gd name="T18" fmla="*/ 126 w 126"/>
                  <a:gd name="T19" fmla="*/ 343 h 667"/>
                  <a:gd name="T20" fmla="*/ 126 w 126"/>
                  <a:gd name="T21" fmla="*/ 343 h 667"/>
                  <a:gd name="T22" fmla="*/ 126 w 126"/>
                  <a:gd name="T23" fmla="*/ 341 h 667"/>
                  <a:gd name="T24" fmla="*/ 126 w 126"/>
                  <a:gd name="T25" fmla="*/ 341 h 667"/>
                  <a:gd name="T26" fmla="*/ 126 w 126"/>
                  <a:gd name="T27" fmla="*/ 341 h 667"/>
                  <a:gd name="T28" fmla="*/ 126 w 126"/>
                  <a:gd name="T29" fmla="*/ 337 h 667"/>
                  <a:gd name="T30" fmla="*/ 126 w 126"/>
                  <a:gd name="T31" fmla="*/ 326 h 667"/>
                  <a:gd name="T32" fmla="*/ 124 w 126"/>
                  <a:gd name="T33" fmla="*/ 275 h 667"/>
                  <a:gd name="T34" fmla="*/ 109 w 126"/>
                  <a:gd name="T35" fmla="*/ 188 h 667"/>
                  <a:gd name="T36" fmla="*/ 92 w 126"/>
                  <a:gd name="T37" fmla="*/ 119 h 667"/>
                  <a:gd name="T38" fmla="*/ 85 w 126"/>
                  <a:gd name="T39" fmla="*/ 70 h 667"/>
                  <a:gd name="T40" fmla="*/ 85 w 126"/>
                  <a:gd name="T41" fmla="*/ 34 h 667"/>
                  <a:gd name="T42" fmla="*/ 98 w 126"/>
                  <a:gd name="T43" fmla="*/ 10 h 667"/>
                  <a:gd name="T44" fmla="*/ 105 w 126"/>
                  <a:gd name="T45" fmla="*/ 2 h 667"/>
                  <a:gd name="T46" fmla="*/ 96 w 126"/>
                  <a:gd name="T47" fmla="*/ 4 h 667"/>
                  <a:gd name="T48" fmla="*/ 79 w 126"/>
                  <a:gd name="T49" fmla="*/ 13 h 667"/>
                  <a:gd name="T50" fmla="*/ 62 w 126"/>
                  <a:gd name="T51" fmla="*/ 40 h 667"/>
                  <a:gd name="T52" fmla="*/ 62 w 126"/>
                  <a:gd name="T53" fmla="*/ 77 h 667"/>
                  <a:gd name="T54" fmla="*/ 70 w 126"/>
                  <a:gd name="T55" fmla="*/ 126 h 667"/>
                  <a:gd name="T56" fmla="*/ 85 w 126"/>
                  <a:gd name="T57" fmla="*/ 196 h 667"/>
                  <a:gd name="T58" fmla="*/ 100 w 126"/>
                  <a:gd name="T59" fmla="*/ 283 h 667"/>
                  <a:gd name="T60" fmla="*/ 102 w 126"/>
                  <a:gd name="T61" fmla="*/ 334 h 667"/>
                  <a:gd name="T62" fmla="*/ 102 w 126"/>
                  <a:gd name="T63" fmla="*/ 345 h 667"/>
                  <a:gd name="T64" fmla="*/ 102 w 126"/>
                  <a:gd name="T65" fmla="*/ 349 h 667"/>
                  <a:gd name="T66" fmla="*/ 102 w 126"/>
                  <a:gd name="T67" fmla="*/ 349 h 667"/>
                  <a:gd name="T68" fmla="*/ 102 w 126"/>
                  <a:gd name="T69" fmla="*/ 349 h 667"/>
                  <a:gd name="T70" fmla="*/ 102 w 126"/>
                  <a:gd name="T71" fmla="*/ 349 h 667"/>
                  <a:gd name="T72" fmla="*/ 102 w 126"/>
                  <a:gd name="T73" fmla="*/ 349 h 667"/>
                  <a:gd name="T74" fmla="*/ 102 w 126"/>
                  <a:gd name="T75" fmla="*/ 349 h 667"/>
                  <a:gd name="T76" fmla="*/ 102 w 126"/>
                  <a:gd name="T77" fmla="*/ 350 h 667"/>
                  <a:gd name="T78" fmla="*/ 102 w 126"/>
                  <a:gd name="T79" fmla="*/ 354 h 667"/>
                  <a:gd name="T80" fmla="*/ 100 w 126"/>
                  <a:gd name="T81" fmla="*/ 396 h 667"/>
                  <a:gd name="T82" fmla="*/ 85 w 126"/>
                  <a:gd name="T83" fmla="*/ 477 h 667"/>
                  <a:gd name="T84" fmla="*/ 64 w 126"/>
                  <a:gd name="T85" fmla="*/ 544 h 667"/>
                  <a:gd name="T86" fmla="*/ 49 w 126"/>
                  <a:gd name="T87" fmla="*/ 588 h 667"/>
                  <a:gd name="T88" fmla="*/ 45 w 126"/>
                  <a:gd name="T89" fmla="*/ 595 h 667"/>
                  <a:gd name="T90" fmla="*/ 45 w 126"/>
                  <a:gd name="T91" fmla="*/ 595 h 667"/>
                  <a:gd name="T92" fmla="*/ 45 w 126"/>
                  <a:gd name="T93" fmla="*/ 595 h 667"/>
                  <a:gd name="T94" fmla="*/ 34 w 126"/>
                  <a:gd name="T95" fmla="*/ 618 h 667"/>
                  <a:gd name="T96" fmla="*/ 0 w 126"/>
                  <a:gd name="T97" fmla="*/ 667 h 667"/>
                  <a:gd name="T98" fmla="*/ 13 w 126"/>
                  <a:gd name="T99" fmla="*/ 661 h 667"/>
                  <a:gd name="T100" fmla="*/ 26 w 126"/>
                  <a:gd name="T101" fmla="*/ 657 h 667"/>
                  <a:gd name="T102" fmla="*/ 58 w 126"/>
                  <a:gd name="T103" fmla="*/ 610 h 667"/>
                  <a:gd name="T104" fmla="*/ 70 w 126"/>
                  <a:gd name="T105" fmla="*/ 590 h 66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26" h="667">
                    <a:moveTo>
                      <a:pt x="70" y="590"/>
                    </a:moveTo>
                    <a:lnTo>
                      <a:pt x="70" y="590"/>
                    </a:lnTo>
                    <a:lnTo>
                      <a:pt x="70" y="588"/>
                    </a:lnTo>
                    <a:lnTo>
                      <a:pt x="73" y="580"/>
                    </a:lnTo>
                    <a:lnTo>
                      <a:pt x="79" y="563"/>
                    </a:lnTo>
                    <a:lnTo>
                      <a:pt x="88" y="539"/>
                    </a:lnTo>
                    <a:lnTo>
                      <a:pt x="98" y="507"/>
                    </a:lnTo>
                    <a:lnTo>
                      <a:pt x="109" y="469"/>
                    </a:lnTo>
                    <a:lnTo>
                      <a:pt x="117" y="430"/>
                    </a:lnTo>
                    <a:lnTo>
                      <a:pt x="124" y="390"/>
                    </a:lnTo>
                    <a:lnTo>
                      <a:pt x="126" y="349"/>
                    </a:lnTo>
                    <a:lnTo>
                      <a:pt x="126" y="347"/>
                    </a:lnTo>
                    <a:lnTo>
                      <a:pt x="126" y="345"/>
                    </a:lnTo>
                    <a:lnTo>
                      <a:pt x="126" y="343"/>
                    </a:lnTo>
                    <a:lnTo>
                      <a:pt x="126" y="341"/>
                    </a:lnTo>
                    <a:lnTo>
                      <a:pt x="126" y="343"/>
                    </a:lnTo>
                    <a:lnTo>
                      <a:pt x="126" y="341"/>
                    </a:lnTo>
                    <a:lnTo>
                      <a:pt x="126" y="337"/>
                    </a:lnTo>
                    <a:lnTo>
                      <a:pt x="126" y="332"/>
                    </a:lnTo>
                    <a:lnTo>
                      <a:pt x="126" y="326"/>
                    </a:lnTo>
                    <a:lnTo>
                      <a:pt x="126" y="322"/>
                    </a:lnTo>
                    <a:lnTo>
                      <a:pt x="124" y="275"/>
                    </a:lnTo>
                    <a:lnTo>
                      <a:pt x="119" y="232"/>
                    </a:lnTo>
                    <a:lnTo>
                      <a:pt x="109" y="188"/>
                    </a:lnTo>
                    <a:lnTo>
                      <a:pt x="100" y="149"/>
                    </a:lnTo>
                    <a:lnTo>
                      <a:pt x="92" y="119"/>
                    </a:lnTo>
                    <a:lnTo>
                      <a:pt x="88" y="92"/>
                    </a:lnTo>
                    <a:lnTo>
                      <a:pt x="85" y="70"/>
                    </a:lnTo>
                    <a:lnTo>
                      <a:pt x="83" y="51"/>
                    </a:lnTo>
                    <a:lnTo>
                      <a:pt x="85" y="34"/>
                    </a:lnTo>
                    <a:lnTo>
                      <a:pt x="90" y="21"/>
                    </a:lnTo>
                    <a:lnTo>
                      <a:pt x="98" y="10"/>
                    </a:lnTo>
                    <a:lnTo>
                      <a:pt x="111" y="0"/>
                    </a:lnTo>
                    <a:lnTo>
                      <a:pt x="105" y="2"/>
                    </a:lnTo>
                    <a:lnTo>
                      <a:pt x="100" y="2"/>
                    </a:lnTo>
                    <a:lnTo>
                      <a:pt x="96" y="4"/>
                    </a:lnTo>
                    <a:lnTo>
                      <a:pt x="94" y="4"/>
                    </a:lnTo>
                    <a:lnTo>
                      <a:pt x="79" y="13"/>
                    </a:lnTo>
                    <a:lnTo>
                      <a:pt x="68" y="25"/>
                    </a:lnTo>
                    <a:lnTo>
                      <a:pt x="62" y="40"/>
                    </a:lnTo>
                    <a:lnTo>
                      <a:pt x="60" y="59"/>
                    </a:lnTo>
                    <a:lnTo>
                      <a:pt x="62" y="77"/>
                    </a:lnTo>
                    <a:lnTo>
                      <a:pt x="64" y="100"/>
                    </a:lnTo>
                    <a:lnTo>
                      <a:pt x="70" y="126"/>
                    </a:lnTo>
                    <a:lnTo>
                      <a:pt x="75" y="156"/>
                    </a:lnTo>
                    <a:lnTo>
                      <a:pt x="85" y="196"/>
                    </a:lnTo>
                    <a:lnTo>
                      <a:pt x="94" y="237"/>
                    </a:lnTo>
                    <a:lnTo>
                      <a:pt x="100" y="283"/>
                    </a:lnTo>
                    <a:lnTo>
                      <a:pt x="102" y="330"/>
                    </a:lnTo>
                    <a:lnTo>
                      <a:pt x="102" y="334"/>
                    </a:lnTo>
                    <a:lnTo>
                      <a:pt x="102" y="339"/>
                    </a:lnTo>
                    <a:lnTo>
                      <a:pt x="102" y="345"/>
                    </a:lnTo>
                    <a:lnTo>
                      <a:pt x="102" y="349"/>
                    </a:lnTo>
                    <a:lnTo>
                      <a:pt x="102" y="350"/>
                    </a:lnTo>
                    <a:lnTo>
                      <a:pt x="102" y="349"/>
                    </a:lnTo>
                    <a:lnTo>
                      <a:pt x="102" y="350"/>
                    </a:lnTo>
                    <a:lnTo>
                      <a:pt x="102" y="352"/>
                    </a:lnTo>
                    <a:lnTo>
                      <a:pt x="102" y="354"/>
                    </a:lnTo>
                    <a:lnTo>
                      <a:pt x="102" y="356"/>
                    </a:lnTo>
                    <a:lnTo>
                      <a:pt x="100" y="396"/>
                    </a:lnTo>
                    <a:lnTo>
                      <a:pt x="94" y="437"/>
                    </a:lnTo>
                    <a:lnTo>
                      <a:pt x="85" y="477"/>
                    </a:lnTo>
                    <a:lnTo>
                      <a:pt x="75" y="512"/>
                    </a:lnTo>
                    <a:lnTo>
                      <a:pt x="64" y="544"/>
                    </a:lnTo>
                    <a:lnTo>
                      <a:pt x="56" y="571"/>
                    </a:lnTo>
                    <a:lnTo>
                      <a:pt x="49" y="588"/>
                    </a:lnTo>
                    <a:lnTo>
                      <a:pt x="45" y="595"/>
                    </a:lnTo>
                    <a:lnTo>
                      <a:pt x="43" y="603"/>
                    </a:lnTo>
                    <a:lnTo>
                      <a:pt x="34" y="618"/>
                    </a:lnTo>
                    <a:lnTo>
                      <a:pt x="21" y="641"/>
                    </a:lnTo>
                    <a:lnTo>
                      <a:pt x="0" y="667"/>
                    </a:lnTo>
                    <a:lnTo>
                      <a:pt x="7" y="665"/>
                    </a:lnTo>
                    <a:lnTo>
                      <a:pt x="13" y="661"/>
                    </a:lnTo>
                    <a:lnTo>
                      <a:pt x="19" y="659"/>
                    </a:lnTo>
                    <a:lnTo>
                      <a:pt x="26" y="657"/>
                    </a:lnTo>
                    <a:lnTo>
                      <a:pt x="45" y="631"/>
                    </a:lnTo>
                    <a:lnTo>
                      <a:pt x="58" y="610"/>
                    </a:lnTo>
                    <a:lnTo>
                      <a:pt x="68" y="595"/>
                    </a:lnTo>
                    <a:lnTo>
                      <a:pt x="70" y="59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19" name="Freeform 36"/>
              <p:cNvSpPr>
                <a:spLocks/>
              </p:cNvSpPr>
              <p:nvPr/>
            </p:nvSpPr>
            <p:spPr bwMode="auto">
              <a:xfrm>
                <a:off x="2638" y="1986"/>
                <a:ext cx="266" cy="668"/>
              </a:xfrm>
              <a:custGeom>
                <a:avLst/>
                <a:gdLst>
                  <a:gd name="T0" fmla="*/ 262 w 266"/>
                  <a:gd name="T1" fmla="*/ 410 h 668"/>
                  <a:gd name="T2" fmla="*/ 264 w 266"/>
                  <a:gd name="T3" fmla="*/ 409 h 668"/>
                  <a:gd name="T4" fmla="*/ 266 w 266"/>
                  <a:gd name="T5" fmla="*/ 409 h 668"/>
                  <a:gd name="T6" fmla="*/ 266 w 266"/>
                  <a:gd name="T7" fmla="*/ 409 h 668"/>
                  <a:gd name="T8" fmla="*/ 251 w 266"/>
                  <a:gd name="T9" fmla="*/ 335 h 668"/>
                  <a:gd name="T10" fmla="*/ 215 w 266"/>
                  <a:gd name="T11" fmla="*/ 199 h 668"/>
                  <a:gd name="T12" fmla="*/ 179 w 266"/>
                  <a:gd name="T13" fmla="*/ 92 h 668"/>
                  <a:gd name="T14" fmla="*/ 149 w 266"/>
                  <a:gd name="T15" fmla="*/ 19 h 668"/>
                  <a:gd name="T16" fmla="*/ 134 w 266"/>
                  <a:gd name="T17" fmla="*/ 2 h 668"/>
                  <a:gd name="T18" fmla="*/ 119 w 266"/>
                  <a:gd name="T19" fmla="*/ 5 h 668"/>
                  <a:gd name="T20" fmla="*/ 104 w 266"/>
                  <a:gd name="T21" fmla="*/ 7 h 668"/>
                  <a:gd name="T22" fmla="*/ 91 w 266"/>
                  <a:gd name="T23" fmla="*/ 11 h 668"/>
                  <a:gd name="T24" fmla="*/ 72 w 266"/>
                  <a:gd name="T25" fmla="*/ 21 h 668"/>
                  <a:gd name="T26" fmla="*/ 59 w 266"/>
                  <a:gd name="T27" fmla="*/ 45 h 668"/>
                  <a:gd name="T28" fmla="*/ 59 w 266"/>
                  <a:gd name="T29" fmla="*/ 81 h 668"/>
                  <a:gd name="T30" fmla="*/ 66 w 266"/>
                  <a:gd name="T31" fmla="*/ 130 h 668"/>
                  <a:gd name="T32" fmla="*/ 83 w 266"/>
                  <a:gd name="T33" fmla="*/ 199 h 668"/>
                  <a:gd name="T34" fmla="*/ 98 w 266"/>
                  <a:gd name="T35" fmla="*/ 286 h 668"/>
                  <a:gd name="T36" fmla="*/ 100 w 266"/>
                  <a:gd name="T37" fmla="*/ 337 h 668"/>
                  <a:gd name="T38" fmla="*/ 100 w 266"/>
                  <a:gd name="T39" fmla="*/ 348 h 668"/>
                  <a:gd name="T40" fmla="*/ 100 w 266"/>
                  <a:gd name="T41" fmla="*/ 352 h 668"/>
                  <a:gd name="T42" fmla="*/ 100 w 266"/>
                  <a:gd name="T43" fmla="*/ 352 h 668"/>
                  <a:gd name="T44" fmla="*/ 100 w 266"/>
                  <a:gd name="T45" fmla="*/ 352 h 668"/>
                  <a:gd name="T46" fmla="*/ 100 w 266"/>
                  <a:gd name="T47" fmla="*/ 354 h 668"/>
                  <a:gd name="T48" fmla="*/ 100 w 266"/>
                  <a:gd name="T49" fmla="*/ 354 h 668"/>
                  <a:gd name="T50" fmla="*/ 100 w 266"/>
                  <a:gd name="T51" fmla="*/ 352 h 668"/>
                  <a:gd name="T52" fmla="*/ 100 w 266"/>
                  <a:gd name="T53" fmla="*/ 354 h 668"/>
                  <a:gd name="T54" fmla="*/ 100 w 266"/>
                  <a:gd name="T55" fmla="*/ 358 h 668"/>
                  <a:gd name="T56" fmla="*/ 98 w 266"/>
                  <a:gd name="T57" fmla="*/ 401 h 668"/>
                  <a:gd name="T58" fmla="*/ 83 w 266"/>
                  <a:gd name="T59" fmla="*/ 480 h 668"/>
                  <a:gd name="T60" fmla="*/ 62 w 266"/>
                  <a:gd name="T61" fmla="*/ 550 h 668"/>
                  <a:gd name="T62" fmla="*/ 47 w 266"/>
                  <a:gd name="T63" fmla="*/ 591 h 668"/>
                  <a:gd name="T64" fmla="*/ 44 w 266"/>
                  <a:gd name="T65" fmla="*/ 599 h 668"/>
                  <a:gd name="T66" fmla="*/ 44 w 266"/>
                  <a:gd name="T67" fmla="*/ 601 h 668"/>
                  <a:gd name="T68" fmla="*/ 44 w 266"/>
                  <a:gd name="T69" fmla="*/ 601 h 668"/>
                  <a:gd name="T70" fmla="*/ 32 w 266"/>
                  <a:gd name="T71" fmla="*/ 621 h 668"/>
                  <a:gd name="T72" fmla="*/ 0 w 266"/>
                  <a:gd name="T73" fmla="*/ 668 h 668"/>
                  <a:gd name="T74" fmla="*/ 34 w 266"/>
                  <a:gd name="T75" fmla="*/ 655 h 668"/>
                  <a:gd name="T76" fmla="*/ 68 w 266"/>
                  <a:gd name="T77" fmla="*/ 638 h 668"/>
                  <a:gd name="T78" fmla="*/ 102 w 266"/>
                  <a:gd name="T79" fmla="*/ 620 h 668"/>
                  <a:gd name="T80" fmla="*/ 132 w 266"/>
                  <a:gd name="T81" fmla="*/ 597 h 668"/>
                  <a:gd name="T82" fmla="*/ 157 w 266"/>
                  <a:gd name="T83" fmla="*/ 546 h 668"/>
                  <a:gd name="T84" fmla="*/ 185 w 266"/>
                  <a:gd name="T85" fmla="*/ 493 h 668"/>
                  <a:gd name="T86" fmla="*/ 221 w 266"/>
                  <a:gd name="T87" fmla="*/ 446 h 668"/>
                  <a:gd name="T88" fmla="*/ 260 w 266"/>
                  <a:gd name="T89" fmla="*/ 410 h 66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66" h="668">
                    <a:moveTo>
                      <a:pt x="260" y="410"/>
                    </a:moveTo>
                    <a:lnTo>
                      <a:pt x="262" y="410"/>
                    </a:lnTo>
                    <a:lnTo>
                      <a:pt x="264" y="409"/>
                    </a:lnTo>
                    <a:lnTo>
                      <a:pt x="266" y="409"/>
                    </a:lnTo>
                    <a:lnTo>
                      <a:pt x="251" y="335"/>
                    </a:lnTo>
                    <a:lnTo>
                      <a:pt x="234" y="265"/>
                    </a:lnTo>
                    <a:lnTo>
                      <a:pt x="215" y="199"/>
                    </a:lnTo>
                    <a:lnTo>
                      <a:pt x="196" y="141"/>
                    </a:lnTo>
                    <a:lnTo>
                      <a:pt x="179" y="92"/>
                    </a:lnTo>
                    <a:lnTo>
                      <a:pt x="162" y="51"/>
                    </a:lnTo>
                    <a:lnTo>
                      <a:pt x="149" y="19"/>
                    </a:lnTo>
                    <a:lnTo>
                      <a:pt x="142" y="0"/>
                    </a:lnTo>
                    <a:lnTo>
                      <a:pt x="134" y="2"/>
                    </a:lnTo>
                    <a:lnTo>
                      <a:pt x="126" y="4"/>
                    </a:lnTo>
                    <a:lnTo>
                      <a:pt x="119" y="5"/>
                    </a:lnTo>
                    <a:lnTo>
                      <a:pt x="111" y="7"/>
                    </a:lnTo>
                    <a:lnTo>
                      <a:pt x="104" y="7"/>
                    </a:lnTo>
                    <a:lnTo>
                      <a:pt x="96" y="9"/>
                    </a:lnTo>
                    <a:lnTo>
                      <a:pt x="91" y="11"/>
                    </a:lnTo>
                    <a:lnTo>
                      <a:pt x="85" y="11"/>
                    </a:lnTo>
                    <a:lnTo>
                      <a:pt x="72" y="21"/>
                    </a:lnTo>
                    <a:lnTo>
                      <a:pt x="64" y="32"/>
                    </a:lnTo>
                    <a:lnTo>
                      <a:pt x="59" y="45"/>
                    </a:lnTo>
                    <a:lnTo>
                      <a:pt x="57" y="62"/>
                    </a:lnTo>
                    <a:lnTo>
                      <a:pt x="59" y="81"/>
                    </a:lnTo>
                    <a:lnTo>
                      <a:pt x="62" y="103"/>
                    </a:lnTo>
                    <a:lnTo>
                      <a:pt x="66" y="130"/>
                    </a:lnTo>
                    <a:lnTo>
                      <a:pt x="74" y="160"/>
                    </a:lnTo>
                    <a:lnTo>
                      <a:pt x="83" y="199"/>
                    </a:lnTo>
                    <a:lnTo>
                      <a:pt x="93" y="243"/>
                    </a:lnTo>
                    <a:lnTo>
                      <a:pt x="98" y="286"/>
                    </a:lnTo>
                    <a:lnTo>
                      <a:pt x="100" y="333"/>
                    </a:lnTo>
                    <a:lnTo>
                      <a:pt x="100" y="337"/>
                    </a:lnTo>
                    <a:lnTo>
                      <a:pt x="100" y="343"/>
                    </a:lnTo>
                    <a:lnTo>
                      <a:pt x="100" y="348"/>
                    </a:lnTo>
                    <a:lnTo>
                      <a:pt x="100" y="352"/>
                    </a:lnTo>
                    <a:lnTo>
                      <a:pt x="100" y="354"/>
                    </a:lnTo>
                    <a:lnTo>
                      <a:pt x="100" y="352"/>
                    </a:lnTo>
                    <a:lnTo>
                      <a:pt x="100" y="354"/>
                    </a:lnTo>
                    <a:lnTo>
                      <a:pt x="100" y="356"/>
                    </a:lnTo>
                    <a:lnTo>
                      <a:pt x="100" y="358"/>
                    </a:lnTo>
                    <a:lnTo>
                      <a:pt x="100" y="360"/>
                    </a:lnTo>
                    <a:lnTo>
                      <a:pt x="98" y="401"/>
                    </a:lnTo>
                    <a:lnTo>
                      <a:pt x="91" y="441"/>
                    </a:lnTo>
                    <a:lnTo>
                      <a:pt x="83" y="480"/>
                    </a:lnTo>
                    <a:lnTo>
                      <a:pt x="72" y="518"/>
                    </a:lnTo>
                    <a:lnTo>
                      <a:pt x="62" y="550"/>
                    </a:lnTo>
                    <a:lnTo>
                      <a:pt x="53" y="574"/>
                    </a:lnTo>
                    <a:lnTo>
                      <a:pt x="47" y="591"/>
                    </a:lnTo>
                    <a:lnTo>
                      <a:pt x="44" y="599"/>
                    </a:lnTo>
                    <a:lnTo>
                      <a:pt x="44" y="601"/>
                    </a:lnTo>
                    <a:lnTo>
                      <a:pt x="42" y="606"/>
                    </a:lnTo>
                    <a:lnTo>
                      <a:pt x="32" y="621"/>
                    </a:lnTo>
                    <a:lnTo>
                      <a:pt x="19" y="642"/>
                    </a:lnTo>
                    <a:lnTo>
                      <a:pt x="0" y="668"/>
                    </a:lnTo>
                    <a:lnTo>
                      <a:pt x="17" y="661"/>
                    </a:lnTo>
                    <a:lnTo>
                      <a:pt x="34" y="655"/>
                    </a:lnTo>
                    <a:lnTo>
                      <a:pt x="51" y="648"/>
                    </a:lnTo>
                    <a:lnTo>
                      <a:pt x="68" y="638"/>
                    </a:lnTo>
                    <a:lnTo>
                      <a:pt x="85" y="629"/>
                    </a:lnTo>
                    <a:lnTo>
                      <a:pt x="102" y="620"/>
                    </a:lnTo>
                    <a:lnTo>
                      <a:pt x="117" y="608"/>
                    </a:lnTo>
                    <a:lnTo>
                      <a:pt x="132" y="597"/>
                    </a:lnTo>
                    <a:lnTo>
                      <a:pt x="143" y="572"/>
                    </a:lnTo>
                    <a:lnTo>
                      <a:pt x="157" y="546"/>
                    </a:lnTo>
                    <a:lnTo>
                      <a:pt x="170" y="520"/>
                    </a:lnTo>
                    <a:lnTo>
                      <a:pt x="185" y="493"/>
                    </a:lnTo>
                    <a:lnTo>
                      <a:pt x="202" y="469"/>
                    </a:lnTo>
                    <a:lnTo>
                      <a:pt x="221" y="446"/>
                    </a:lnTo>
                    <a:lnTo>
                      <a:pt x="240" y="427"/>
                    </a:lnTo>
                    <a:lnTo>
                      <a:pt x="260" y="410"/>
                    </a:lnTo>
                    <a:close/>
                  </a:path>
                </a:pathLst>
              </a:custGeom>
              <a:solidFill>
                <a:srgbClr val="3F9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20" name="Freeform 37"/>
              <p:cNvSpPr>
                <a:spLocks/>
              </p:cNvSpPr>
              <p:nvPr/>
            </p:nvSpPr>
            <p:spPr bwMode="auto">
              <a:xfrm>
                <a:off x="1755" y="2323"/>
                <a:ext cx="132" cy="217"/>
              </a:xfrm>
              <a:custGeom>
                <a:avLst/>
                <a:gdLst>
                  <a:gd name="T0" fmla="*/ 107 w 132"/>
                  <a:gd name="T1" fmla="*/ 4 h 217"/>
                  <a:gd name="T2" fmla="*/ 94 w 132"/>
                  <a:gd name="T3" fmla="*/ 19 h 217"/>
                  <a:gd name="T4" fmla="*/ 79 w 132"/>
                  <a:gd name="T5" fmla="*/ 36 h 217"/>
                  <a:gd name="T6" fmla="*/ 64 w 132"/>
                  <a:gd name="T7" fmla="*/ 56 h 217"/>
                  <a:gd name="T8" fmla="*/ 49 w 132"/>
                  <a:gd name="T9" fmla="*/ 81 h 217"/>
                  <a:gd name="T10" fmla="*/ 34 w 132"/>
                  <a:gd name="T11" fmla="*/ 109 h 217"/>
                  <a:gd name="T12" fmla="*/ 21 w 132"/>
                  <a:gd name="T13" fmla="*/ 141 h 217"/>
                  <a:gd name="T14" fmla="*/ 9 w 132"/>
                  <a:gd name="T15" fmla="*/ 177 h 217"/>
                  <a:gd name="T16" fmla="*/ 0 w 132"/>
                  <a:gd name="T17" fmla="*/ 215 h 217"/>
                  <a:gd name="T18" fmla="*/ 5 w 132"/>
                  <a:gd name="T19" fmla="*/ 215 h 217"/>
                  <a:gd name="T20" fmla="*/ 11 w 132"/>
                  <a:gd name="T21" fmla="*/ 215 h 217"/>
                  <a:gd name="T22" fmla="*/ 17 w 132"/>
                  <a:gd name="T23" fmla="*/ 217 h 217"/>
                  <a:gd name="T24" fmla="*/ 24 w 132"/>
                  <a:gd name="T25" fmla="*/ 217 h 217"/>
                  <a:gd name="T26" fmla="*/ 34 w 132"/>
                  <a:gd name="T27" fmla="*/ 179 h 217"/>
                  <a:gd name="T28" fmla="*/ 45 w 132"/>
                  <a:gd name="T29" fmla="*/ 143 h 217"/>
                  <a:gd name="T30" fmla="*/ 58 w 132"/>
                  <a:gd name="T31" fmla="*/ 111 h 217"/>
                  <a:gd name="T32" fmla="*/ 73 w 132"/>
                  <a:gd name="T33" fmla="*/ 83 h 217"/>
                  <a:gd name="T34" fmla="*/ 88 w 132"/>
                  <a:gd name="T35" fmla="*/ 56 h 217"/>
                  <a:gd name="T36" fmla="*/ 103 w 132"/>
                  <a:gd name="T37" fmla="*/ 34 h 217"/>
                  <a:gd name="T38" fmla="*/ 119 w 132"/>
                  <a:gd name="T39" fmla="*/ 15 h 217"/>
                  <a:gd name="T40" fmla="*/ 132 w 132"/>
                  <a:gd name="T41" fmla="*/ 0 h 217"/>
                  <a:gd name="T42" fmla="*/ 124 w 132"/>
                  <a:gd name="T43" fmla="*/ 2 h 217"/>
                  <a:gd name="T44" fmla="*/ 119 w 132"/>
                  <a:gd name="T45" fmla="*/ 2 h 217"/>
                  <a:gd name="T46" fmla="*/ 113 w 132"/>
                  <a:gd name="T47" fmla="*/ 2 h 217"/>
                  <a:gd name="T48" fmla="*/ 107 w 132"/>
                  <a:gd name="T49" fmla="*/ 4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2" h="217">
                    <a:moveTo>
                      <a:pt x="107" y="4"/>
                    </a:moveTo>
                    <a:lnTo>
                      <a:pt x="94" y="19"/>
                    </a:lnTo>
                    <a:lnTo>
                      <a:pt x="79" y="36"/>
                    </a:lnTo>
                    <a:lnTo>
                      <a:pt x="64" y="56"/>
                    </a:lnTo>
                    <a:lnTo>
                      <a:pt x="49" y="81"/>
                    </a:lnTo>
                    <a:lnTo>
                      <a:pt x="34" y="109"/>
                    </a:lnTo>
                    <a:lnTo>
                      <a:pt x="21" y="141"/>
                    </a:lnTo>
                    <a:lnTo>
                      <a:pt x="9" y="177"/>
                    </a:lnTo>
                    <a:lnTo>
                      <a:pt x="0" y="215"/>
                    </a:lnTo>
                    <a:lnTo>
                      <a:pt x="5" y="215"/>
                    </a:lnTo>
                    <a:lnTo>
                      <a:pt x="11" y="215"/>
                    </a:lnTo>
                    <a:lnTo>
                      <a:pt x="17" y="217"/>
                    </a:lnTo>
                    <a:lnTo>
                      <a:pt x="24" y="217"/>
                    </a:lnTo>
                    <a:lnTo>
                      <a:pt x="34" y="179"/>
                    </a:lnTo>
                    <a:lnTo>
                      <a:pt x="45" y="143"/>
                    </a:lnTo>
                    <a:lnTo>
                      <a:pt x="58" y="111"/>
                    </a:lnTo>
                    <a:lnTo>
                      <a:pt x="73" y="83"/>
                    </a:lnTo>
                    <a:lnTo>
                      <a:pt x="88" y="56"/>
                    </a:lnTo>
                    <a:lnTo>
                      <a:pt x="103" y="34"/>
                    </a:lnTo>
                    <a:lnTo>
                      <a:pt x="119" y="15"/>
                    </a:lnTo>
                    <a:lnTo>
                      <a:pt x="132" y="0"/>
                    </a:lnTo>
                    <a:lnTo>
                      <a:pt x="124" y="2"/>
                    </a:lnTo>
                    <a:lnTo>
                      <a:pt x="119" y="2"/>
                    </a:lnTo>
                    <a:lnTo>
                      <a:pt x="113" y="2"/>
                    </a:lnTo>
                    <a:lnTo>
                      <a:pt x="107"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21" name="Freeform 38"/>
              <p:cNvSpPr>
                <a:spLocks/>
              </p:cNvSpPr>
              <p:nvPr/>
            </p:nvSpPr>
            <p:spPr bwMode="auto">
              <a:xfrm>
                <a:off x="1779" y="2321"/>
                <a:ext cx="388" cy="252"/>
              </a:xfrm>
              <a:custGeom>
                <a:avLst/>
                <a:gdLst>
                  <a:gd name="T0" fmla="*/ 290 w 388"/>
                  <a:gd name="T1" fmla="*/ 251 h 252"/>
                  <a:gd name="T2" fmla="*/ 332 w 388"/>
                  <a:gd name="T3" fmla="*/ 252 h 252"/>
                  <a:gd name="T4" fmla="*/ 345 w 388"/>
                  <a:gd name="T5" fmla="*/ 239 h 252"/>
                  <a:gd name="T6" fmla="*/ 358 w 388"/>
                  <a:gd name="T7" fmla="*/ 224 h 252"/>
                  <a:gd name="T8" fmla="*/ 368 w 388"/>
                  <a:gd name="T9" fmla="*/ 205 h 252"/>
                  <a:gd name="T10" fmla="*/ 377 w 388"/>
                  <a:gd name="T11" fmla="*/ 187 h 252"/>
                  <a:gd name="T12" fmla="*/ 383 w 388"/>
                  <a:gd name="T13" fmla="*/ 166 h 252"/>
                  <a:gd name="T14" fmla="*/ 386 w 388"/>
                  <a:gd name="T15" fmla="*/ 145 h 252"/>
                  <a:gd name="T16" fmla="*/ 388 w 388"/>
                  <a:gd name="T17" fmla="*/ 123 h 252"/>
                  <a:gd name="T18" fmla="*/ 388 w 388"/>
                  <a:gd name="T19" fmla="*/ 102 h 252"/>
                  <a:gd name="T20" fmla="*/ 386 w 388"/>
                  <a:gd name="T21" fmla="*/ 92 h 252"/>
                  <a:gd name="T22" fmla="*/ 385 w 388"/>
                  <a:gd name="T23" fmla="*/ 81 h 252"/>
                  <a:gd name="T24" fmla="*/ 379 w 388"/>
                  <a:gd name="T25" fmla="*/ 70 h 252"/>
                  <a:gd name="T26" fmla="*/ 375 w 388"/>
                  <a:gd name="T27" fmla="*/ 58 h 252"/>
                  <a:gd name="T28" fmla="*/ 368 w 388"/>
                  <a:gd name="T29" fmla="*/ 47 h 252"/>
                  <a:gd name="T30" fmla="*/ 358 w 388"/>
                  <a:gd name="T31" fmla="*/ 38 h 252"/>
                  <a:gd name="T32" fmla="*/ 347 w 388"/>
                  <a:gd name="T33" fmla="*/ 28 h 252"/>
                  <a:gd name="T34" fmla="*/ 332 w 388"/>
                  <a:gd name="T35" fmla="*/ 23 h 252"/>
                  <a:gd name="T36" fmla="*/ 300 w 388"/>
                  <a:gd name="T37" fmla="*/ 13 h 252"/>
                  <a:gd name="T38" fmla="*/ 266 w 388"/>
                  <a:gd name="T39" fmla="*/ 8 h 252"/>
                  <a:gd name="T40" fmla="*/ 236 w 388"/>
                  <a:gd name="T41" fmla="*/ 4 h 252"/>
                  <a:gd name="T42" fmla="*/ 206 w 388"/>
                  <a:gd name="T43" fmla="*/ 0 h 252"/>
                  <a:gd name="T44" fmla="*/ 177 w 388"/>
                  <a:gd name="T45" fmla="*/ 0 h 252"/>
                  <a:gd name="T46" fmla="*/ 151 w 388"/>
                  <a:gd name="T47" fmla="*/ 0 h 252"/>
                  <a:gd name="T48" fmla="*/ 128 w 388"/>
                  <a:gd name="T49" fmla="*/ 0 h 252"/>
                  <a:gd name="T50" fmla="*/ 108 w 388"/>
                  <a:gd name="T51" fmla="*/ 2 h 252"/>
                  <a:gd name="T52" fmla="*/ 95 w 388"/>
                  <a:gd name="T53" fmla="*/ 17 h 252"/>
                  <a:gd name="T54" fmla="*/ 79 w 388"/>
                  <a:gd name="T55" fmla="*/ 36 h 252"/>
                  <a:gd name="T56" fmla="*/ 64 w 388"/>
                  <a:gd name="T57" fmla="*/ 58 h 252"/>
                  <a:gd name="T58" fmla="*/ 49 w 388"/>
                  <a:gd name="T59" fmla="*/ 85 h 252"/>
                  <a:gd name="T60" fmla="*/ 34 w 388"/>
                  <a:gd name="T61" fmla="*/ 113 h 252"/>
                  <a:gd name="T62" fmla="*/ 21 w 388"/>
                  <a:gd name="T63" fmla="*/ 145 h 252"/>
                  <a:gd name="T64" fmla="*/ 10 w 388"/>
                  <a:gd name="T65" fmla="*/ 181 h 252"/>
                  <a:gd name="T66" fmla="*/ 0 w 388"/>
                  <a:gd name="T67" fmla="*/ 219 h 252"/>
                  <a:gd name="T68" fmla="*/ 40 w 388"/>
                  <a:gd name="T69" fmla="*/ 222 h 252"/>
                  <a:gd name="T70" fmla="*/ 87 w 388"/>
                  <a:gd name="T71" fmla="*/ 228 h 252"/>
                  <a:gd name="T72" fmla="*/ 134 w 388"/>
                  <a:gd name="T73" fmla="*/ 234 h 252"/>
                  <a:gd name="T74" fmla="*/ 181 w 388"/>
                  <a:gd name="T75" fmla="*/ 239 h 252"/>
                  <a:gd name="T76" fmla="*/ 224 w 388"/>
                  <a:gd name="T77" fmla="*/ 243 h 252"/>
                  <a:gd name="T78" fmla="*/ 258 w 388"/>
                  <a:gd name="T79" fmla="*/ 247 h 252"/>
                  <a:gd name="T80" fmla="*/ 281 w 388"/>
                  <a:gd name="T81" fmla="*/ 251 h 252"/>
                  <a:gd name="T82" fmla="*/ 290 w 388"/>
                  <a:gd name="T83" fmla="*/ 251 h 252"/>
                  <a:gd name="T84" fmla="*/ 290 w 388"/>
                  <a:gd name="T85" fmla="*/ 251 h 25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88" h="252">
                    <a:moveTo>
                      <a:pt x="290" y="251"/>
                    </a:moveTo>
                    <a:lnTo>
                      <a:pt x="332" y="252"/>
                    </a:lnTo>
                    <a:lnTo>
                      <a:pt x="345" y="239"/>
                    </a:lnTo>
                    <a:lnTo>
                      <a:pt x="358" y="224"/>
                    </a:lnTo>
                    <a:lnTo>
                      <a:pt x="368" y="205"/>
                    </a:lnTo>
                    <a:lnTo>
                      <a:pt x="377" y="187"/>
                    </a:lnTo>
                    <a:lnTo>
                      <a:pt x="383" y="166"/>
                    </a:lnTo>
                    <a:lnTo>
                      <a:pt x="386" y="145"/>
                    </a:lnTo>
                    <a:lnTo>
                      <a:pt x="388" y="123"/>
                    </a:lnTo>
                    <a:lnTo>
                      <a:pt x="388" y="102"/>
                    </a:lnTo>
                    <a:lnTo>
                      <a:pt x="386" y="92"/>
                    </a:lnTo>
                    <a:lnTo>
                      <a:pt x="385" y="81"/>
                    </a:lnTo>
                    <a:lnTo>
                      <a:pt x="379" y="70"/>
                    </a:lnTo>
                    <a:lnTo>
                      <a:pt x="375" y="58"/>
                    </a:lnTo>
                    <a:lnTo>
                      <a:pt x="368" y="47"/>
                    </a:lnTo>
                    <a:lnTo>
                      <a:pt x="358" y="38"/>
                    </a:lnTo>
                    <a:lnTo>
                      <a:pt x="347" y="28"/>
                    </a:lnTo>
                    <a:lnTo>
                      <a:pt x="332" y="23"/>
                    </a:lnTo>
                    <a:lnTo>
                      <a:pt x="300" y="13"/>
                    </a:lnTo>
                    <a:lnTo>
                      <a:pt x="266" y="8"/>
                    </a:lnTo>
                    <a:lnTo>
                      <a:pt x="236" y="4"/>
                    </a:lnTo>
                    <a:lnTo>
                      <a:pt x="206" y="0"/>
                    </a:lnTo>
                    <a:lnTo>
                      <a:pt x="177" y="0"/>
                    </a:lnTo>
                    <a:lnTo>
                      <a:pt x="151" y="0"/>
                    </a:lnTo>
                    <a:lnTo>
                      <a:pt x="128" y="0"/>
                    </a:lnTo>
                    <a:lnTo>
                      <a:pt x="108" y="2"/>
                    </a:lnTo>
                    <a:lnTo>
                      <a:pt x="95" y="17"/>
                    </a:lnTo>
                    <a:lnTo>
                      <a:pt x="79" y="36"/>
                    </a:lnTo>
                    <a:lnTo>
                      <a:pt x="64" y="58"/>
                    </a:lnTo>
                    <a:lnTo>
                      <a:pt x="49" y="85"/>
                    </a:lnTo>
                    <a:lnTo>
                      <a:pt x="34" y="113"/>
                    </a:lnTo>
                    <a:lnTo>
                      <a:pt x="21" y="145"/>
                    </a:lnTo>
                    <a:lnTo>
                      <a:pt x="10" y="181"/>
                    </a:lnTo>
                    <a:lnTo>
                      <a:pt x="0" y="219"/>
                    </a:lnTo>
                    <a:lnTo>
                      <a:pt x="40" y="222"/>
                    </a:lnTo>
                    <a:lnTo>
                      <a:pt x="87" y="228"/>
                    </a:lnTo>
                    <a:lnTo>
                      <a:pt x="134" y="234"/>
                    </a:lnTo>
                    <a:lnTo>
                      <a:pt x="181" y="239"/>
                    </a:lnTo>
                    <a:lnTo>
                      <a:pt x="224" y="243"/>
                    </a:lnTo>
                    <a:lnTo>
                      <a:pt x="258" y="247"/>
                    </a:lnTo>
                    <a:lnTo>
                      <a:pt x="281" y="251"/>
                    </a:lnTo>
                    <a:lnTo>
                      <a:pt x="290" y="251"/>
                    </a:lnTo>
                    <a:close/>
                  </a:path>
                </a:pathLst>
              </a:custGeom>
              <a:solidFill>
                <a:srgbClr val="3F9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222" name="Freeform 39"/>
              <p:cNvSpPr>
                <a:spLocks/>
              </p:cNvSpPr>
              <p:nvPr/>
            </p:nvSpPr>
            <p:spPr bwMode="auto">
              <a:xfrm>
                <a:off x="2128" y="2091"/>
                <a:ext cx="329" cy="113"/>
              </a:xfrm>
              <a:custGeom>
                <a:avLst/>
                <a:gdLst>
                  <a:gd name="T0" fmla="*/ 303 w 329"/>
                  <a:gd name="T1" fmla="*/ 113 h 113"/>
                  <a:gd name="T2" fmla="*/ 309 w 329"/>
                  <a:gd name="T3" fmla="*/ 111 h 113"/>
                  <a:gd name="T4" fmla="*/ 322 w 329"/>
                  <a:gd name="T5" fmla="*/ 102 h 113"/>
                  <a:gd name="T6" fmla="*/ 329 w 329"/>
                  <a:gd name="T7" fmla="*/ 83 h 113"/>
                  <a:gd name="T8" fmla="*/ 322 w 329"/>
                  <a:gd name="T9" fmla="*/ 51 h 113"/>
                  <a:gd name="T10" fmla="*/ 139 w 329"/>
                  <a:gd name="T11" fmla="*/ 0 h 113"/>
                  <a:gd name="T12" fmla="*/ 134 w 329"/>
                  <a:gd name="T13" fmla="*/ 0 h 113"/>
                  <a:gd name="T14" fmla="*/ 122 w 329"/>
                  <a:gd name="T15" fmla="*/ 0 h 113"/>
                  <a:gd name="T16" fmla="*/ 103 w 329"/>
                  <a:gd name="T17" fmla="*/ 4 h 113"/>
                  <a:gd name="T18" fmla="*/ 81 w 329"/>
                  <a:gd name="T19" fmla="*/ 10 h 113"/>
                  <a:gd name="T20" fmla="*/ 56 w 329"/>
                  <a:gd name="T21" fmla="*/ 19 h 113"/>
                  <a:gd name="T22" fmla="*/ 34 w 329"/>
                  <a:gd name="T23" fmla="*/ 32 h 113"/>
                  <a:gd name="T24" fmla="*/ 15 w 329"/>
                  <a:gd name="T25" fmla="*/ 51 h 113"/>
                  <a:gd name="T26" fmla="*/ 0 w 329"/>
                  <a:gd name="T27" fmla="*/ 78 h 113"/>
                  <a:gd name="T28" fmla="*/ 303 w 329"/>
                  <a:gd name="T29" fmla="*/ 113 h 1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29" h="113">
                    <a:moveTo>
                      <a:pt x="303" y="113"/>
                    </a:moveTo>
                    <a:lnTo>
                      <a:pt x="309" y="111"/>
                    </a:lnTo>
                    <a:lnTo>
                      <a:pt x="322" y="102"/>
                    </a:lnTo>
                    <a:lnTo>
                      <a:pt x="329" y="83"/>
                    </a:lnTo>
                    <a:lnTo>
                      <a:pt x="322" y="51"/>
                    </a:lnTo>
                    <a:lnTo>
                      <a:pt x="139" y="0"/>
                    </a:lnTo>
                    <a:lnTo>
                      <a:pt x="134" y="0"/>
                    </a:lnTo>
                    <a:lnTo>
                      <a:pt x="122" y="0"/>
                    </a:lnTo>
                    <a:lnTo>
                      <a:pt x="103" y="4"/>
                    </a:lnTo>
                    <a:lnTo>
                      <a:pt x="81" y="10"/>
                    </a:lnTo>
                    <a:lnTo>
                      <a:pt x="56" y="19"/>
                    </a:lnTo>
                    <a:lnTo>
                      <a:pt x="34" y="32"/>
                    </a:lnTo>
                    <a:lnTo>
                      <a:pt x="15" y="51"/>
                    </a:lnTo>
                    <a:lnTo>
                      <a:pt x="0" y="78"/>
                    </a:lnTo>
                    <a:lnTo>
                      <a:pt x="303" y="113"/>
                    </a:lnTo>
                    <a:close/>
                  </a:path>
                </a:pathLst>
              </a:custGeom>
              <a:solidFill>
                <a:srgbClr val="51515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grpSp>
        <p:grpSp>
          <p:nvGrpSpPr>
            <p:cNvPr id="6157" name="Group 41"/>
            <p:cNvGrpSpPr>
              <a:grpSpLocks/>
            </p:cNvGrpSpPr>
            <p:nvPr/>
          </p:nvGrpSpPr>
          <p:grpSpPr bwMode="auto">
            <a:xfrm>
              <a:off x="3850238" y="5842999"/>
              <a:ext cx="1428089" cy="922210"/>
              <a:chOff x="2377" y="2012"/>
              <a:chExt cx="1818" cy="1129"/>
            </a:xfrm>
          </p:grpSpPr>
          <p:sp>
            <p:nvSpPr>
              <p:cNvPr id="6158" name="Freeform 42"/>
              <p:cNvSpPr>
                <a:spLocks/>
              </p:cNvSpPr>
              <p:nvPr/>
            </p:nvSpPr>
            <p:spPr bwMode="auto">
              <a:xfrm>
                <a:off x="2485" y="2701"/>
                <a:ext cx="219" cy="26"/>
              </a:xfrm>
              <a:custGeom>
                <a:avLst/>
                <a:gdLst>
                  <a:gd name="T0" fmla="*/ 0 w 438"/>
                  <a:gd name="T1" fmla="*/ 0 h 52"/>
                  <a:gd name="T2" fmla="*/ 1 w 438"/>
                  <a:gd name="T3" fmla="*/ 0 h 52"/>
                  <a:gd name="T4" fmla="*/ 1 w 438"/>
                  <a:gd name="T5" fmla="*/ 1 h 52"/>
                  <a:gd name="T6" fmla="*/ 1 w 438"/>
                  <a:gd name="T7" fmla="*/ 1 h 52"/>
                  <a:gd name="T8" fmla="*/ 1 w 438"/>
                  <a:gd name="T9" fmla="*/ 1 h 52"/>
                  <a:gd name="T10" fmla="*/ 1 w 438"/>
                  <a:gd name="T11" fmla="*/ 1 h 52"/>
                  <a:gd name="T12" fmla="*/ 1 w 438"/>
                  <a:gd name="T13" fmla="*/ 1 h 52"/>
                  <a:gd name="T14" fmla="*/ 1 w 438"/>
                  <a:gd name="T15" fmla="*/ 1 h 52"/>
                  <a:gd name="T16" fmla="*/ 1 w 438"/>
                  <a:gd name="T17" fmla="*/ 1 h 52"/>
                  <a:gd name="T18" fmla="*/ 1 w 438"/>
                  <a:gd name="T19" fmla="*/ 1 h 52"/>
                  <a:gd name="T20" fmla="*/ 1 w 438"/>
                  <a:gd name="T21" fmla="*/ 1 h 52"/>
                  <a:gd name="T22" fmla="*/ 1 w 438"/>
                  <a:gd name="T23" fmla="*/ 1 h 52"/>
                  <a:gd name="T24" fmla="*/ 1 w 438"/>
                  <a:gd name="T25" fmla="*/ 1 h 52"/>
                  <a:gd name="T26" fmla="*/ 1 w 438"/>
                  <a:gd name="T27" fmla="*/ 1 h 52"/>
                  <a:gd name="T28" fmla="*/ 1 w 438"/>
                  <a:gd name="T29" fmla="*/ 1 h 52"/>
                  <a:gd name="T30" fmla="*/ 1 w 438"/>
                  <a:gd name="T31" fmla="*/ 1 h 52"/>
                  <a:gd name="T32" fmla="*/ 1 w 438"/>
                  <a:gd name="T33" fmla="*/ 1 h 52"/>
                  <a:gd name="T34" fmla="*/ 1 w 438"/>
                  <a:gd name="T35" fmla="*/ 1 h 52"/>
                  <a:gd name="T36" fmla="*/ 1 w 438"/>
                  <a:gd name="T37" fmla="*/ 1 h 52"/>
                  <a:gd name="T38" fmla="*/ 1 w 438"/>
                  <a:gd name="T39" fmla="*/ 1 h 52"/>
                  <a:gd name="T40" fmla="*/ 1 w 438"/>
                  <a:gd name="T41" fmla="*/ 1 h 52"/>
                  <a:gd name="T42" fmla="*/ 1 w 438"/>
                  <a:gd name="T43" fmla="*/ 1 h 52"/>
                  <a:gd name="T44" fmla="*/ 1 w 438"/>
                  <a:gd name="T45" fmla="*/ 1 h 52"/>
                  <a:gd name="T46" fmla="*/ 1 w 438"/>
                  <a:gd name="T47" fmla="*/ 1 h 52"/>
                  <a:gd name="T48" fmla="*/ 1 w 438"/>
                  <a:gd name="T49" fmla="*/ 1 h 52"/>
                  <a:gd name="T50" fmla="*/ 1 w 438"/>
                  <a:gd name="T51" fmla="*/ 1 h 52"/>
                  <a:gd name="T52" fmla="*/ 1 w 438"/>
                  <a:gd name="T53" fmla="*/ 1 h 52"/>
                  <a:gd name="T54" fmla="*/ 1 w 438"/>
                  <a:gd name="T55" fmla="*/ 1 h 52"/>
                  <a:gd name="T56" fmla="*/ 1 w 438"/>
                  <a:gd name="T57" fmla="*/ 1 h 52"/>
                  <a:gd name="T58" fmla="*/ 1 w 438"/>
                  <a:gd name="T59" fmla="*/ 1 h 52"/>
                  <a:gd name="T60" fmla="*/ 1 w 438"/>
                  <a:gd name="T61" fmla="*/ 1 h 52"/>
                  <a:gd name="T62" fmla="*/ 1 w 438"/>
                  <a:gd name="T63" fmla="*/ 0 h 52"/>
                  <a:gd name="T64" fmla="*/ 0 w 438"/>
                  <a:gd name="T65" fmla="*/ 0 h 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38" h="52">
                    <a:moveTo>
                      <a:pt x="0" y="0"/>
                    </a:moveTo>
                    <a:lnTo>
                      <a:pt x="2" y="0"/>
                    </a:lnTo>
                    <a:lnTo>
                      <a:pt x="10" y="2"/>
                    </a:lnTo>
                    <a:lnTo>
                      <a:pt x="23" y="6"/>
                    </a:lnTo>
                    <a:lnTo>
                      <a:pt x="38" y="10"/>
                    </a:lnTo>
                    <a:lnTo>
                      <a:pt x="59" y="13"/>
                    </a:lnTo>
                    <a:lnTo>
                      <a:pt x="82" y="17"/>
                    </a:lnTo>
                    <a:lnTo>
                      <a:pt x="111" y="23"/>
                    </a:lnTo>
                    <a:lnTo>
                      <a:pt x="140" y="29"/>
                    </a:lnTo>
                    <a:lnTo>
                      <a:pt x="172" y="33"/>
                    </a:lnTo>
                    <a:lnTo>
                      <a:pt x="207" y="38"/>
                    </a:lnTo>
                    <a:lnTo>
                      <a:pt x="243" y="42"/>
                    </a:lnTo>
                    <a:lnTo>
                      <a:pt x="281" y="46"/>
                    </a:lnTo>
                    <a:lnTo>
                      <a:pt x="319" y="50"/>
                    </a:lnTo>
                    <a:lnTo>
                      <a:pt x="359" y="52"/>
                    </a:lnTo>
                    <a:lnTo>
                      <a:pt x="398" y="52"/>
                    </a:lnTo>
                    <a:lnTo>
                      <a:pt x="438" y="52"/>
                    </a:lnTo>
                    <a:lnTo>
                      <a:pt x="436" y="52"/>
                    </a:lnTo>
                    <a:lnTo>
                      <a:pt x="428" y="50"/>
                    </a:lnTo>
                    <a:lnTo>
                      <a:pt x="415" y="48"/>
                    </a:lnTo>
                    <a:lnTo>
                      <a:pt x="398" y="44"/>
                    </a:lnTo>
                    <a:lnTo>
                      <a:pt x="377" y="40"/>
                    </a:lnTo>
                    <a:lnTo>
                      <a:pt x="352" y="35"/>
                    </a:lnTo>
                    <a:lnTo>
                      <a:pt x="325" y="31"/>
                    </a:lnTo>
                    <a:lnTo>
                      <a:pt x="294" y="25"/>
                    </a:lnTo>
                    <a:lnTo>
                      <a:pt x="262" y="21"/>
                    </a:lnTo>
                    <a:lnTo>
                      <a:pt x="228" y="17"/>
                    </a:lnTo>
                    <a:lnTo>
                      <a:pt x="191" y="12"/>
                    </a:lnTo>
                    <a:lnTo>
                      <a:pt x="155" y="8"/>
                    </a:lnTo>
                    <a:lnTo>
                      <a:pt x="115" y="4"/>
                    </a:lnTo>
                    <a:lnTo>
                      <a:pt x="77" y="2"/>
                    </a:lnTo>
                    <a:lnTo>
                      <a:pt x="38" y="0"/>
                    </a:lnTo>
                    <a:lnTo>
                      <a:pt x="0" y="0"/>
                    </a:lnTo>
                    <a:close/>
                  </a:path>
                </a:pathLst>
              </a:custGeom>
              <a:solidFill>
                <a:srgbClr val="A3D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59" name="Freeform 43"/>
              <p:cNvSpPr>
                <a:spLocks/>
              </p:cNvSpPr>
              <p:nvPr/>
            </p:nvSpPr>
            <p:spPr bwMode="auto">
              <a:xfrm>
                <a:off x="2516" y="2609"/>
                <a:ext cx="197" cy="100"/>
              </a:xfrm>
              <a:custGeom>
                <a:avLst/>
                <a:gdLst>
                  <a:gd name="T0" fmla="*/ 0 w 394"/>
                  <a:gd name="T1" fmla="*/ 0 h 199"/>
                  <a:gd name="T2" fmla="*/ 1 w 394"/>
                  <a:gd name="T3" fmla="*/ 1 h 199"/>
                  <a:gd name="T4" fmla="*/ 1 w 394"/>
                  <a:gd name="T5" fmla="*/ 1 h 199"/>
                  <a:gd name="T6" fmla="*/ 1 w 394"/>
                  <a:gd name="T7" fmla="*/ 1 h 199"/>
                  <a:gd name="T8" fmla="*/ 1 w 394"/>
                  <a:gd name="T9" fmla="*/ 1 h 199"/>
                  <a:gd name="T10" fmla="*/ 1 w 394"/>
                  <a:gd name="T11" fmla="*/ 1 h 199"/>
                  <a:gd name="T12" fmla="*/ 1 w 394"/>
                  <a:gd name="T13" fmla="*/ 1 h 199"/>
                  <a:gd name="T14" fmla="*/ 1 w 394"/>
                  <a:gd name="T15" fmla="*/ 1 h 199"/>
                  <a:gd name="T16" fmla="*/ 1 w 394"/>
                  <a:gd name="T17" fmla="*/ 1 h 199"/>
                  <a:gd name="T18" fmla="*/ 1 w 394"/>
                  <a:gd name="T19" fmla="*/ 1 h 199"/>
                  <a:gd name="T20" fmla="*/ 1 w 394"/>
                  <a:gd name="T21" fmla="*/ 1 h 199"/>
                  <a:gd name="T22" fmla="*/ 1 w 394"/>
                  <a:gd name="T23" fmla="*/ 1 h 199"/>
                  <a:gd name="T24" fmla="*/ 1 w 394"/>
                  <a:gd name="T25" fmla="*/ 1 h 199"/>
                  <a:gd name="T26" fmla="*/ 1 w 394"/>
                  <a:gd name="T27" fmla="*/ 1 h 199"/>
                  <a:gd name="T28" fmla="*/ 1 w 394"/>
                  <a:gd name="T29" fmla="*/ 1 h 199"/>
                  <a:gd name="T30" fmla="*/ 1 w 394"/>
                  <a:gd name="T31" fmla="*/ 1 h 199"/>
                  <a:gd name="T32" fmla="*/ 1 w 394"/>
                  <a:gd name="T33" fmla="*/ 1 h 199"/>
                  <a:gd name="T34" fmla="*/ 1 w 394"/>
                  <a:gd name="T35" fmla="*/ 1 h 199"/>
                  <a:gd name="T36" fmla="*/ 1 w 394"/>
                  <a:gd name="T37" fmla="*/ 1 h 199"/>
                  <a:gd name="T38" fmla="*/ 1 w 394"/>
                  <a:gd name="T39" fmla="*/ 1 h 199"/>
                  <a:gd name="T40" fmla="*/ 1 w 394"/>
                  <a:gd name="T41" fmla="*/ 1 h 199"/>
                  <a:gd name="T42" fmla="*/ 1 w 394"/>
                  <a:gd name="T43" fmla="*/ 1 h 199"/>
                  <a:gd name="T44" fmla="*/ 1 w 394"/>
                  <a:gd name="T45" fmla="*/ 1 h 199"/>
                  <a:gd name="T46" fmla="*/ 1 w 394"/>
                  <a:gd name="T47" fmla="*/ 1 h 199"/>
                  <a:gd name="T48" fmla="*/ 1 w 394"/>
                  <a:gd name="T49" fmla="*/ 1 h 199"/>
                  <a:gd name="T50" fmla="*/ 1 w 394"/>
                  <a:gd name="T51" fmla="*/ 1 h 199"/>
                  <a:gd name="T52" fmla="*/ 1 w 394"/>
                  <a:gd name="T53" fmla="*/ 1 h 199"/>
                  <a:gd name="T54" fmla="*/ 1 w 394"/>
                  <a:gd name="T55" fmla="*/ 1 h 199"/>
                  <a:gd name="T56" fmla="*/ 1 w 394"/>
                  <a:gd name="T57" fmla="*/ 1 h 199"/>
                  <a:gd name="T58" fmla="*/ 1 w 394"/>
                  <a:gd name="T59" fmla="*/ 1 h 199"/>
                  <a:gd name="T60" fmla="*/ 1 w 394"/>
                  <a:gd name="T61" fmla="*/ 1 h 199"/>
                  <a:gd name="T62" fmla="*/ 1 w 394"/>
                  <a:gd name="T63" fmla="*/ 1 h 199"/>
                  <a:gd name="T64" fmla="*/ 0 w 394"/>
                  <a:gd name="T65" fmla="*/ 0 h 1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4" h="199">
                    <a:moveTo>
                      <a:pt x="0" y="0"/>
                    </a:moveTo>
                    <a:lnTo>
                      <a:pt x="2" y="2"/>
                    </a:lnTo>
                    <a:lnTo>
                      <a:pt x="10" y="6"/>
                    </a:lnTo>
                    <a:lnTo>
                      <a:pt x="19" y="14"/>
                    </a:lnTo>
                    <a:lnTo>
                      <a:pt x="35" y="22"/>
                    </a:lnTo>
                    <a:lnTo>
                      <a:pt x="52" y="33"/>
                    </a:lnTo>
                    <a:lnTo>
                      <a:pt x="73" y="46"/>
                    </a:lnTo>
                    <a:lnTo>
                      <a:pt x="96" y="60"/>
                    </a:lnTo>
                    <a:lnTo>
                      <a:pt x="123" y="75"/>
                    </a:lnTo>
                    <a:lnTo>
                      <a:pt x="151" y="92"/>
                    </a:lnTo>
                    <a:lnTo>
                      <a:pt x="182" y="108"/>
                    </a:lnTo>
                    <a:lnTo>
                      <a:pt x="214" y="125"/>
                    </a:lnTo>
                    <a:lnTo>
                      <a:pt x="249" y="140"/>
                    </a:lnTo>
                    <a:lnTo>
                      <a:pt x="283" y="157"/>
                    </a:lnTo>
                    <a:lnTo>
                      <a:pt x="320" y="173"/>
                    </a:lnTo>
                    <a:lnTo>
                      <a:pt x="358" y="186"/>
                    </a:lnTo>
                    <a:lnTo>
                      <a:pt x="394" y="199"/>
                    </a:lnTo>
                    <a:lnTo>
                      <a:pt x="392" y="197"/>
                    </a:lnTo>
                    <a:lnTo>
                      <a:pt x="385" y="194"/>
                    </a:lnTo>
                    <a:lnTo>
                      <a:pt x="373" y="188"/>
                    </a:lnTo>
                    <a:lnTo>
                      <a:pt x="360" y="178"/>
                    </a:lnTo>
                    <a:lnTo>
                      <a:pt x="341" y="167"/>
                    </a:lnTo>
                    <a:lnTo>
                      <a:pt x="320" y="155"/>
                    </a:lnTo>
                    <a:lnTo>
                      <a:pt x="295" y="142"/>
                    </a:lnTo>
                    <a:lnTo>
                      <a:pt x="268" y="127"/>
                    </a:lnTo>
                    <a:lnTo>
                      <a:pt x="239" y="111"/>
                    </a:lnTo>
                    <a:lnTo>
                      <a:pt x="209" y="94"/>
                    </a:lnTo>
                    <a:lnTo>
                      <a:pt x="176" y="79"/>
                    </a:lnTo>
                    <a:lnTo>
                      <a:pt x="142" y="62"/>
                    </a:lnTo>
                    <a:lnTo>
                      <a:pt x="107" y="44"/>
                    </a:lnTo>
                    <a:lnTo>
                      <a:pt x="71" y="29"/>
                    </a:lnTo>
                    <a:lnTo>
                      <a:pt x="37" y="14"/>
                    </a:lnTo>
                    <a:lnTo>
                      <a:pt x="0" y="0"/>
                    </a:lnTo>
                    <a:close/>
                  </a:path>
                </a:pathLst>
              </a:custGeom>
              <a:solidFill>
                <a:srgbClr val="A3D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60" name="Freeform 44"/>
              <p:cNvSpPr>
                <a:spLocks/>
              </p:cNvSpPr>
              <p:nvPr/>
            </p:nvSpPr>
            <p:spPr bwMode="auto">
              <a:xfrm>
                <a:off x="2574" y="2534"/>
                <a:ext cx="153" cy="161"/>
              </a:xfrm>
              <a:custGeom>
                <a:avLst/>
                <a:gdLst>
                  <a:gd name="T0" fmla="*/ 0 w 306"/>
                  <a:gd name="T1" fmla="*/ 0 h 324"/>
                  <a:gd name="T2" fmla="*/ 1 w 306"/>
                  <a:gd name="T3" fmla="*/ 0 h 324"/>
                  <a:gd name="T4" fmla="*/ 1 w 306"/>
                  <a:gd name="T5" fmla="*/ 0 h 324"/>
                  <a:gd name="T6" fmla="*/ 1 w 306"/>
                  <a:gd name="T7" fmla="*/ 0 h 324"/>
                  <a:gd name="T8" fmla="*/ 1 w 306"/>
                  <a:gd name="T9" fmla="*/ 0 h 324"/>
                  <a:gd name="T10" fmla="*/ 1 w 306"/>
                  <a:gd name="T11" fmla="*/ 0 h 324"/>
                  <a:gd name="T12" fmla="*/ 1 w 306"/>
                  <a:gd name="T13" fmla="*/ 0 h 324"/>
                  <a:gd name="T14" fmla="*/ 1 w 306"/>
                  <a:gd name="T15" fmla="*/ 0 h 324"/>
                  <a:gd name="T16" fmla="*/ 1 w 306"/>
                  <a:gd name="T17" fmla="*/ 0 h 324"/>
                  <a:gd name="T18" fmla="*/ 1 w 306"/>
                  <a:gd name="T19" fmla="*/ 0 h 324"/>
                  <a:gd name="T20" fmla="*/ 1 w 306"/>
                  <a:gd name="T21" fmla="*/ 0 h 324"/>
                  <a:gd name="T22" fmla="*/ 1 w 306"/>
                  <a:gd name="T23" fmla="*/ 0 h 324"/>
                  <a:gd name="T24" fmla="*/ 1 w 306"/>
                  <a:gd name="T25" fmla="*/ 0 h 324"/>
                  <a:gd name="T26" fmla="*/ 1 w 306"/>
                  <a:gd name="T27" fmla="*/ 0 h 324"/>
                  <a:gd name="T28" fmla="*/ 1 w 306"/>
                  <a:gd name="T29" fmla="*/ 0 h 324"/>
                  <a:gd name="T30" fmla="*/ 1 w 306"/>
                  <a:gd name="T31" fmla="*/ 0 h 324"/>
                  <a:gd name="T32" fmla="*/ 1 w 306"/>
                  <a:gd name="T33" fmla="*/ 0 h 324"/>
                  <a:gd name="T34" fmla="*/ 1 w 306"/>
                  <a:gd name="T35" fmla="*/ 0 h 324"/>
                  <a:gd name="T36" fmla="*/ 1 w 306"/>
                  <a:gd name="T37" fmla="*/ 0 h 324"/>
                  <a:gd name="T38" fmla="*/ 1 w 306"/>
                  <a:gd name="T39" fmla="*/ 0 h 324"/>
                  <a:gd name="T40" fmla="*/ 1 w 306"/>
                  <a:gd name="T41" fmla="*/ 0 h 324"/>
                  <a:gd name="T42" fmla="*/ 1 w 306"/>
                  <a:gd name="T43" fmla="*/ 0 h 324"/>
                  <a:gd name="T44" fmla="*/ 1 w 306"/>
                  <a:gd name="T45" fmla="*/ 0 h 324"/>
                  <a:gd name="T46" fmla="*/ 1 w 306"/>
                  <a:gd name="T47" fmla="*/ 0 h 324"/>
                  <a:gd name="T48" fmla="*/ 1 w 306"/>
                  <a:gd name="T49" fmla="*/ 0 h 324"/>
                  <a:gd name="T50" fmla="*/ 1 w 306"/>
                  <a:gd name="T51" fmla="*/ 0 h 324"/>
                  <a:gd name="T52" fmla="*/ 1 w 306"/>
                  <a:gd name="T53" fmla="*/ 0 h 324"/>
                  <a:gd name="T54" fmla="*/ 1 w 306"/>
                  <a:gd name="T55" fmla="*/ 0 h 324"/>
                  <a:gd name="T56" fmla="*/ 1 w 306"/>
                  <a:gd name="T57" fmla="*/ 0 h 324"/>
                  <a:gd name="T58" fmla="*/ 1 w 306"/>
                  <a:gd name="T59" fmla="*/ 0 h 324"/>
                  <a:gd name="T60" fmla="*/ 1 w 306"/>
                  <a:gd name="T61" fmla="*/ 0 h 324"/>
                  <a:gd name="T62" fmla="*/ 1 w 306"/>
                  <a:gd name="T63" fmla="*/ 0 h 324"/>
                  <a:gd name="T64" fmla="*/ 0 w 306"/>
                  <a:gd name="T65" fmla="*/ 0 h 32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06" h="324">
                    <a:moveTo>
                      <a:pt x="0" y="0"/>
                    </a:moveTo>
                    <a:lnTo>
                      <a:pt x="2" y="2"/>
                    </a:lnTo>
                    <a:lnTo>
                      <a:pt x="6" y="8"/>
                    </a:lnTo>
                    <a:lnTo>
                      <a:pt x="13" y="19"/>
                    </a:lnTo>
                    <a:lnTo>
                      <a:pt x="25" y="33"/>
                    </a:lnTo>
                    <a:lnTo>
                      <a:pt x="38" y="48"/>
                    </a:lnTo>
                    <a:lnTo>
                      <a:pt x="53" y="67"/>
                    </a:lnTo>
                    <a:lnTo>
                      <a:pt x="71" y="88"/>
                    </a:lnTo>
                    <a:lnTo>
                      <a:pt x="90" y="113"/>
                    </a:lnTo>
                    <a:lnTo>
                      <a:pt x="113" y="138"/>
                    </a:lnTo>
                    <a:lnTo>
                      <a:pt x="136" y="163"/>
                    </a:lnTo>
                    <a:lnTo>
                      <a:pt x="160" y="190"/>
                    </a:lnTo>
                    <a:lnTo>
                      <a:pt x="187" y="217"/>
                    </a:lnTo>
                    <a:lnTo>
                      <a:pt x="216" y="245"/>
                    </a:lnTo>
                    <a:lnTo>
                      <a:pt x="245" y="272"/>
                    </a:lnTo>
                    <a:lnTo>
                      <a:pt x="275" y="299"/>
                    </a:lnTo>
                    <a:lnTo>
                      <a:pt x="306" y="324"/>
                    </a:lnTo>
                    <a:lnTo>
                      <a:pt x="304" y="322"/>
                    </a:lnTo>
                    <a:lnTo>
                      <a:pt x="298" y="316"/>
                    </a:lnTo>
                    <a:lnTo>
                      <a:pt x="290" y="305"/>
                    </a:lnTo>
                    <a:lnTo>
                      <a:pt x="281" y="291"/>
                    </a:lnTo>
                    <a:lnTo>
                      <a:pt x="266" y="274"/>
                    </a:lnTo>
                    <a:lnTo>
                      <a:pt x="250" y="255"/>
                    </a:lnTo>
                    <a:lnTo>
                      <a:pt x="231" y="234"/>
                    </a:lnTo>
                    <a:lnTo>
                      <a:pt x="212" y="211"/>
                    </a:lnTo>
                    <a:lnTo>
                      <a:pt x="189" y="186"/>
                    </a:lnTo>
                    <a:lnTo>
                      <a:pt x="166" y="159"/>
                    </a:lnTo>
                    <a:lnTo>
                      <a:pt x="139" y="132"/>
                    </a:lnTo>
                    <a:lnTo>
                      <a:pt x="115" y="106"/>
                    </a:lnTo>
                    <a:lnTo>
                      <a:pt x="86" y="79"/>
                    </a:lnTo>
                    <a:lnTo>
                      <a:pt x="57" y="52"/>
                    </a:lnTo>
                    <a:lnTo>
                      <a:pt x="29" y="25"/>
                    </a:lnTo>
                    <a:lnTo>
                      <a:pt x="0" y="0"/>
                    </a:lnTo>
                    <a:close/>
                  </a:path>
                </a:pathLst>
              </a:custGeom>
              <a:solidFill>
                <a:srgbClr val="A3D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61" name="Freeform 45"/>
              <p:cNvSpPr>
                <a:spLocks/>
              </p:cNvSpPr>
              <p:nvPr/>
            </p:nvSpPr>
            <p:spPr bwMode="auto">
              <a:xfrm>
                <a:off x="2753" y="2458"/>
                <a:ext cx="11" cy="226"/>
              </a:xfrm>
              <a:custGeom>
                <a:avLst/>
                <a:gdLst>
                  <a:gd name="T0" fmla="*/ 0 w 23"/>
                  <a:gd name="T1" fmla="*/ 0 h 452"/>
                  <a:gd name="T2" fmla="*/ 0 w 23"/>
                  <a:gd name="T3" fmla="*/ 1 h 452"/>
                  <a:gd name="T4" fmla="*/ 0 w 23"/>
                  <a:gd name="T5" fmla="*/ 1 h 452"/>
                  <a:gd name="T6" fmla="*/ 0 w 23"/>
                  <a:gd name="T7" fmla="*/ 1 h 452"/>
                  <a:gd name="T8" fmla="*/ 0 w 23"/>
                  <a:gd name="T9" fmla="*/ 1 h 452"/>
                  <a:gd name="T10" fmla="*/ 0 w 23"/>
                  <a:gd name="T11" fmla="*/ 1 h 452"/>
                  <a:gd name="T12" fmla="*/ 0 w 23"/>
                  <a:gd name="T13" fmla="*/ 1 h 452"/>
                  <a:gd name="T14" fmla="*/ 0 w 23"/>
                  <a:gd name="T15" fmla="*/ 1 h 452"/>
                  <a:gd name="T16" fmla="*/ 0 w 23"/>
                  <a:gd name="T17" fmla="*/ 0 h 4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452">
                    <a:moveTo>
                      <a:pt x="10" y="0"/>
                    </a:moveTo>
                    <a:lnTo>
                      <a:pt x="6" y="40"/>
                    </a:lnTo>
                    <a:lnTo>
                      <a:pt x="0" y="146"/>
                    </a:lnTo>
                    <a:lnTo>
                      <a:pt x="2" y="291"/>
                    </a:lnTo>
                    <a:lnTo>
                      <a:pt x="18" y="452"/>
                    </a:lnTo>
                    <a:lnTo>
                      <a:pt x="19" y="410"/>
                    </a:lnTo>
                    <a:lnTo>
                      <a:pt x="23" y="302"/>
                    </a:lnTo>
                    <a:lnTo>
                      <a:pt x="21" y="157"/>
                    </a:lnTo>
                    <a:lnTo>
                      <a:pt x="10" y="0"/>
                    </a:lnTo>
                    <a:close/>
                  </a:path>
                </a:pathLst>
              </a:custGeom>
              <a:solidFill>
                <a:srgbClr val="A3D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62" name="Freeform 46"/>
              <p:cNvSpPr>
                <a:spLocks/>
              </p:cNvSpPr>
              <p:nvPr/>
            </p:nvSpPr>
            <p:spPr bwMode="auto">
              <a:xfrm>
                <a:off x="2779" y="2477"/>
                <a:ext cx="71" cy="214"/>
              </a:xfrm>
              <a:custGeom>
                <a:avLst/>
                <a:gdLst>
                  <a:gd name="T0" fmla="*/ 1 w 141"/>
                  <a:gd name="T1" fmla="*/ 0 h 426"/>
                  <a:gd name="T2" fmla="*/ 1 w 141"/>
                  <a:gd name="T3" fmla="*/ 1 h 426"/>
                  <a:gd name="T4" fmla="*/ 1 w 141"/>
                  <a:gd name="T5" fmla="*/ 1 h 426"/>
                  <a:gd name="T6" fmla="*/ 1 w 141"/>
                  <a:gd name="T7" fmla="*/ 1 h 426"/>
                  <a:gd name="T8" fmla="*/ 1 w 141"/>
                  <a:gd name="T9" fmla="*/ 1 h 426"/>
                  <a:gd name="T10" fmla="*/ 1 w 141"/>
                  <a:gd name="T11" fmla="*/ 1 h 426"/>
                  <a:gd name="T12" fmla="*/ 1 w 141"/>
                  <a:gd name="T13" fmla="*/ 1 h 426"/>
                  <a:gd name="T14" fmla="*/ 1 w 141"/>
                  <a:gd name="T15" fmla="*/ 1 h 426"/>
                  <a:gd name="T16" fmla="*/ 0 w 141"/>
                  <a:gd name="T17" fmla="*/ 1 h 426"/>
                  <a:gd name="T18" fmla="*/ 1 w 141"/>
                  <a:gd name="T19" fmla="*/ 1 h 426"/>
                  <a:gd name="T20" fmla="*/ 1 w 141"/>
                  <a:gd name="T21" fmla="*/ 1 h 426"/>
                  <a:gd name="T22" fmla="*/ 1 w 141"/>
                  <a:gd name="T23" fmla="*/ 1 h 426"/>
                  <a:gd name="T24" fmla="*/ 1 w 141"/>
                  <a:gd name="T25" fmla="*/ 1 h 426"/>
                  <a:gd name="T26" fmla="*/ 1 w 141"/>
                  <a:gd name="T27" fmla="*/ 1 h 426"/>
                  <a:gd name="T28" fmla="*/ 1 w 141"/>
                  <a:gd name="T29" fmla="*/ 1 h 426"/>
                  <a:gd name="T30" fmla="*/ 1 w 141"/>
                  <a:gd name="T31" fmla="*/ 1 h 426"/>
                  <a:gd name="T32" fmla="*/ 1 w 141"/>
                  <a:gd name="T33" fmla="*/ 0 h 4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1" h="426">
                    <a:moveTo>
                      <a:pt x="141" y="0"/>
                    </a:moveTo>
                    <a:lnTo>
                      <a:pt x="138" y="9"/>
                    </a:lnTo>
                    <a:lnTo>
                      <a:pt x="124" y="36"/>
                    </a:lnTo>
                    <a:lnTo>
                      <a:pt x="107" y="78"/>
                    </a:lnTo>
                    <a:lnTo>
                      <a:pt x="86" y="133"/>
                    </a:lnTo>
                    <a:lnTo>
                      <a:pt x="61" y="198"/>
                    </a:lnTo>
                    <a:lnTo>
                      <a:pt x="38" y="269"/>
                    </a:lnTo>
                    <a:lnTo>
                      <a:pt x="17" y="348"/>
                    </a:lnTo>
                    <a:lnTo>
                      <a:pt x="0" y="426"/>
                    </a:lnTo>
                    <a:lnTo>
                      <a:pt x="4" y="417"/>
                    </a:lnTo>
                    <a:lnTo>
                      <a:pt x="15" y="388"/>
                    </a:lnTo>
                    <a:lnTo>
                      <a:pt x="32" y="344"/>
                    </a:lnTo>
                    <a:lnTo>
                      <a:pt x="53" y="288"/>
                    </a:lnTo>
                    <a:lnTo>
                      <a:pt x="76" y="223"/>
                    </a:lnTo>
                    <a:lnTo>
                      <a:pt x="101" y="153"/>
                    </a:lnTo>
                    <a:lnTo>
                      <a:pt x="122" y="76"/>
                    </a:lnTo>
                    <a:lnTo>
                      <a:pt x="141" y="0"/>
                    </a:lnTo>
                    <a:close/>
                  </a:path>
                </a:pathLst>
              </a:custGeom>
              <a:solidFill>
                <a:srgbClr val="A3D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63" name="Freeform 47"/>
              <p:cNvSpPr>
                <a:spLocks/>
              </p:cNvSpPr>
              <p:nvPr/>
            </p:nvSpPr>
            <p:spPr bwMode="auto">
              <a:xfrm>
                <a:off x="2813" y="2764"/>
                <a:ext cx="218" cy="38"/>
              </a:xfrm>
              <a:custGeom>
                <a:avLst/>
                <a:gdLst>
                  <a:gd name="T0" fmla="*/ 1 w 436"/>
                  <a:gd name="T1" fmla="*/ 0 h 77"/>
                  <a:gd name="T2" fmla="*/ 1 w 436"/>
                  <a:gd name="T3" fmla="*/ 0 h 77"/>
                  <a:gd name="T4" fmla="*/ 1 w 436"/>
                  <a:gd name="T5" fmla="*/ 0 h 77"/>
                  <a:gd name="T6" fmla="*/ 1 w 436"/>
                  <a:gd name="T7" fmla="*/ 0 h 77"/>
                  <a:gd name="T8" fmla="*/ 1 w 436"/>
                  <a:gd name="T9" fmla="*/ 0 h 77"/>
                  <a:gd name="T10" fmla="*/ 1 w 436"/>
                  <a:gd name="T11" fmla="*/ 0 h 77"/>
                  <a:gd name="T12" fmla="*/ 1 w 436"/>
                  <a:gd name="T13" fmla="*/ 0 h 77"/>
                  <a:gd name="T14" fmla="*/ 1 w 436"/>
                  <a:gd name="T15" fmla="*/ 0 h 77"/>
                  <a:gd name="T16" fmla="*/ 1 w 436"/>
                  <a:gd name="T17" fmla="*/ 0 h 77"/>
                  <a:gd name="T18" fmla="*/ 1 w 436"/>
                  <a:gd name="T19" fmla="*/ 0 h 77"/>
                  <a:gd name="T20" fmla="*/ 1 w 436"/>
                  <a:gd name="T21" fmla="*/ 0 h 77"/>
                  <a:gd name="T22" fmla="*/ 1 w 436"/>
                  <a:gd name="T23" fmla="*/ 0 h 77"/>
                  <a:gd name="T24" fmla="*/ 1 w 436"/>
                  <a:gd name="T25" fmla="*/ 0 h 77"/>
                  <a:gd name="T26" fmla="*/ 1 w 436"/>
                  <a:gd name="T27" fmla="*/ 0 h 77"/>
                  <a:gd name="T28" fmla="*/ 1 w 436"/>
                  <a:gd name="T29" fmla="*/ 0 h 77"/>
                  <a:gd name="T30" fmla="*/ 1 w 436"/>
                  <a:gd name="T31" fmla="*/ 0 h 77"/>
                  <a:gd name="T32" fmla="*/ 0 w 436"/>
                  <a:gd name="T33" fmla="*/ 0 h 77"/>
                  <a:gd name="T34" fmla="*/ 1 w 436"/>
                  <a:gd name="T35" fmla="*/ 0 h 77"/>
                  <a:gd name="T36" fmla="*/ 1 w 436"/>
                  <a:gd name="T37" fmla="*/ 0 h 77"/>
                  <a:gd name="T38" fmla="*/ 1 w 436"/>
                  <a:gd name="T39" fmla="*/ 0 h 77"/>
                  <a:gd name="T40" fmla="*/ 1 w 436"/>
                  <a:gd name="T41" fmla="*/ 0 h 77"/>
                  <a:gd name="T42" fmla="*/ 1 w 436"/>
                  <a:gd name="T43" fmla="*/ 0 h 77"/>
                  <a:gd name="T44" fmla="*/ 1 w 436"/>
                  <a:gd name="T45" fmla="*/ 0 h 77"/>
                  <a:gd name="T46" fmla="*/ 1 w 436"/>
                  <a:gd name="T47" fmla="*/ 0 h 77"/>
                  <a:gd name="T48" fmla="*/ 1 w 436"/>
                  <a:gd name="T49" fmla="*/ 0 h 77"/>
                  <a:gd name="T50" fmla="*/ 1 w 436"/>
                  <a:gd name="T51" fmla="*/ 0 h 77"/>
                  <a:gd name="T52" fmla="*/ 1 w 436"/>
                  <a:gd name="T53" fmla="*/ 0 h 77"/>
                  <a:gd name="T54" fmla="*/ 1 w 436"/>
                  <a:gd name="T55" fmla="*/ 0 h 77"/>
                  <a:gd name="T56" fmla="*/ 1 w 436"/>
                  <a:gd name="T57" fmla="*/ 0 h 77"/>
                  <a:gd name="T58" fmla="*/ 1 w 436"/>
                  <a:gd name="T59" fmla="*/ 0 h 77"/>
                  <a:gd name="T60" fmla="*/ 1 w 436"/>
                  <a:gd name="T61" fmla="*/ 0 h 77"/>
                  <a:gd name="T62" fmla="*/ 1 w 436"/>
                  <a:gd name="T63" fmla="*/ 0 h 77"/>
                  <a:gd name="T64" fmla="*/ 1 w 436"/>
                  <a:gd name="T65" fmla="*/ 0 h 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36" h="77">
                    <a:moveTo>
                      <a:pt x="436" y="77"/>
                    </a:moveTo>
                    <a:lnTo>
                      <a:pt x="434" y="77"/>
                    </a:lnTo>
                    <a:lnTo>
                      <a:pt x="426" y="73"/>
                    </a:lnTo>
                    <a:lnTo>
                      <a:pt x="413" y="71"/>
                    </a:lnTo>
                    <a:lnTo>
                      <a:pt x="397" y="65"/>
                    </a:lnTo>
                    <a:lnTo>
                      <a:pt x="376" y="60"/>
                    </a:lnTo>
                    <a:lnTo>
                      <a:pt x="353" y="54"/>
                    </a:lnTo>
                    <a:lnTo>
                      <a:pt x="327" y="48"/>
                    </a:lnTo>
                    <a:lnTo>
                      <a:pt x="298" y="41"/>
                    </a:lnTo>
                    <a:lnTo>
                      <a:pt x="265" y="35"/>
                    </a:lnTo>
                    <a:lnTo>
                      <a:pt x="231" y="27"/>
                    </a:lnTo>
                    <a:lnTo>
                      <a:pt x="195" y="21"/>
                    </a:lnTo>
                    <a:lnTo>
                      <a:pt x="157" y="16"/>
                    </a:lnTo>
                    <a:lnTo>
                      <a:pt x="118" y="10"/>
                    </a:lnTo>
                    <a:lnTo>
                      <a:pt x="80" y="6"/>
                    </a:lnTo>
                    <a:lnTo>
                      <a:pt x="40" y="2"/>
                    </a:lnTo>
                    <a:lnTo>
                      <a:pt x="0" y="0"/>
                    </a:lnTo>
                    <a:lnTo>
                      <a:pt x="2" y="0"/>
                    </a:lnTo>
                    <a:lnTo>
                      <a:pt x="9" y="2"/>
                    </a:lnTo>
                    <a:lnTo>
                      <a:pt x="23" y="6"/>
                    </a:lnTo>
                    <a:lnTo>
                      <a:pt x="40" y="10"/>
                    </a:lnTo>
                    <a:lnTo>
                      <a:pt x="61" y="16"/>
                    </a:lnTo>
                    <a:lnTo>
                      <a:pt x="84" y="21"/>
                    </a:lnTo>
                    <a:lnTo>
                      <a:pt x="111" y="27"/>
                    </a:lnTo>
                    <a:lnTo>
                      <a:pt x="141" y="35"/>
                    </a:lnTo>
                    <a:lnTo>
                      <a:pt x="174" y="41"/>
                    </a:lnTo>
                    <a:lnTo>
                      <a:pt x="208" y="48"/>
                    </a:lnTo>
                    <a:lnTo>
                      <a:pt x="244" y="54"/>
                    </a:lnTo>
                    <a:lnTo>
                      <a:pt x="283" y="60"/>
                    </a:lnTo>
                    <a:lnTo>
                      <a:pt x="321" y="65"/>
                    </a:lnTo>
                    <a:lnTo>
                      <a:pt x="359" y="71"/>
                    </a:lnTo>
                    <a:lnTo>
                      <a:pt x="397" y="75"/>
                    </a:lnTo>
                    <a:lnTo>
                      <a:pt x="436" y="77"/>
                    </a:lnTo>
                    <a:close/>
                  </a:path>
                </a:pathLst>
              </a:custGeom>
              <a:solidFill>
                <a:srgbClr val="A3D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64" name="Freeform 48"/>
              <p:cNvSpPr>
                <a:spLocks/>
              </p:cNvSpPr>
              <p:nvPr/>
            </p:nvSpPr>
            <p:spPr bwMode="auto">
              <a:xfrm>
                <a:off x="2803" y="2782"/>
                <a:ext cx="192" cy="110"/>
              </a:xfrm>
              <a:custGeom>
                <a:avLst/>
                <a:gdLst>
                  <a:gd name="T0" fmla="*/ 1 w 384"/>
                  <a:gd name="T1" fmla="*/ 1 h 220"/>
                  <a:gd name="T2" fmla="*/ 1 w 384"/>
                  <a:gd name="T3" fmla="*/ 1 h 220"/>
                  <a:gd name="T4" fmla="*/ 1 w 384"/>
                  <a:gd name="T5" fmla="*/ 1 h 220"/>
                  <a:gd name="T6" fmla="*/ 1 w 384"/>
                  <a:gd name="T7" fmla="*/ 1 h 220"/>
                  <a:gd name="T8" fmla="*/ 1 w 384"/>
                  <a:gd name="T9" fmla="*/ 1 h 220"/>
                  <a:gd name="T10" fmla="*/ 1 w 384"/>
                  <a:gd name="T11" fmla="*/ 1 h 220"/>
                  <a:gd name="T12" fmla="*/ 1 w 384"/>
                  <a:gd name="T13" fmla="*/ 1 h 220"/>
                  <a:gd name="T14" fmla="*/ 1 w 384"/>
                  <a:gd name="T15" fmla="*/ 1 h 220"/>
                  <a:gd name="T16" fmla="*/ 1 w 384"/>
                  <a:gd name="T17" fmla="*/ 1 h 220"/>
                  <a:gd name="T18" fmla="*/ 1 w 384"/>
                  <a:gd name="T19" fmla="*/ 1 h 220"/>
                  <a:gd name="T20" fmla="*/ 1 w 384"/>
                  <a:gd name="T21" fmla="*/ 1 h 220"/>
                  <a:gd name="T22" fmla="*/ 1 w 384"/>
                  <a:gd name="T23" fmla="*/ 1 h 220"/>
                  <a:gd name="T24" fmla="*/ 1 w 384"/>
                  <a:gd name="T25" fmla="*/ 1 h 220"/>
                  <a:gd name="T26" fmla="*/ 1 w 384"/>
                  <a:gd name="T27" fmla="*/ 1 h 220"/>
                  <a:gd name="T28" fmla="*/ 1 w 384"/>
                  <a:gd name="T29" fmla="*/ 1 h 220"/>
                  <a:gd name="T30" fmla="*/ 1 w 384"/>
                  <a:gd name="T31" fmla="*/ 1 h 220"/>
                  <a:gd name="T32" fmla="*/ 0 w 384"/>
                  <a:gd name="T33" fmla="*/ 0 h 220"/>
                  <a:gd name="T34" fmla="*/ 1 w 384"/>
                  <a:gd name="T35" fmla="*/ 1 h 220"/>
                  <a:gd name="T36" fmla="*/ 1 w 384"/>
                  <a:gd name="T37" fmla="*/ 1 h 220"/>
                  <a:gd name="T38" fmla="*/ 1 w 384"/>
                  <a:gd name="T39" fmla="*/ 1 h 220"/>
                  <a:gd name="T40" fmla="*/ 1 w 384"/>
                  <a:gd name="T41" fmla="*/ 1 h 220"/>
                  <a:gd name="T42" fmla="*/ 1 w 384"/>
                  <a:gd name="T43" fmla="*/ 1 h 220"/>
                  <a:gd name="T44" fmla="*/ 1 w 384"/>
                  <a:gd name="T45" fmla="*/ 1 h 220"/>
                  <a:gd name="T46" fmla="*/ 1 w 384"/>
                  <a:gd name="T47" fmla="*/ 1 h 220"/>
                  <a:gd name="T48" fmla="*/ 1 w 384"/>
                  <a:gd name="T49" fmla="*/ 1 h 220"/>
                  <a:gd name="T50" fmla="*/ 1 w 384"/>
                  <a:gd name="T51" fmla="*/ 1 h 220"/>
                  <a:gd name="T52" fmla="*/ 1 w 384"/>
                  <a:gd name="T53" fmla="*/ 1 h 220"/>
                  <a:gd name="T54" fmla="*/ 1 w 384"/>
                  <a:gd name="T55" fmla="*/ 1 h 220"/>
                  <a:gd name="T56" fmla="*/ 1 w 384"/>
                  <a:gd name="T57" fmla="*/ 1 h 220"/>
                  <a:gd name="T58" fmla="*/ 1 w 384"/>
                  <a:gd name="T59" fmla="*/ 1 h 220"/>
                  <a:gd name="T60" fmla="*/ 1 w 384"/>
                  <a:gd name="T61" fmla="*/ 1 h 220"/>
                  <a:gd name="T62" fmla="*/ 1 w 384"/>
                  <a:gd name="T63" fmla="*/ 1 h 220"/>
                  <a:gd name="T64" fmla="*/ 1 w 384"/>
                  <a:gd name="T65" fmla="*/ 1 h 2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84" h="220">
                    <a:moveTo>
                      <a:pt x="384" y="220"/>
                    </a:moveTo>
                    <a:lnTo>
                      <a:pt x="382" y="218"/>
                    </a:lnTo>
                    <a:lnTo>
                      <a:pt x="376" y="214"/>
                    </a:lnTo>
                    <a:lnTo>
                      <a:pt x="365" y="206"/>
                    </a:lnTo>
                    <a:lnTo>
                      <a:pt x="351" y="197"/>
                    </a:lnTo>
                    <a:lnTo>
                      <a:pt x="334" y="183"/>
                    </a:lnTo>
                    <a:lnTo>
                      <a:pt x="315" y="170"/>
                    </a:lnTo>
                    <a:lnTo>
                      <a:pt x="292" y="155"/>
                    </a:lnTo>
                    <a:lnTo>
                      <a:pt x="265" y="137"/>
                    </a:lnTo>
                    <a:lnTo>
                      <a:pt x="239" y="120"/>
                    </a:lnTo>
                    <a:lnTo>
                      <a:pt x="208" y="103"/>
                    </a:lnTo>
                    <a:lnTo>
                      <a:pt x="176" y="84"/>
                    </a:lnTo>
                    <a:lnTo>
                      <a:pt x="143" y="67"/>
                    </a:lnTo>
                    <a:lnTo>
                      <a:pt x="109" y="48"/>
                    </a:lnTo>
                    <a:lnTo>
                      <a:pt x="72" y="30"/>
                    </a:lnTo>
                    <a:lnTo>
                      <a:pt x="36" y="15"/>
                    </a:lnTo>
                    <a:lnTo>
                      <a:pt x="0" y="0"/>
                    </a:lnTo>
                    <a:lnTo>
                      <a:pt x="2" y="2"/>
                    </a:lnTo>
                    <a:lnTo>
                      <a:pt x="9" y="5"/>
                    </a:lnTo>
                    <a:lnTo>
                      <a:pt x="19" y="13"/>
                    </a:lnTo>
                    <a:lnTo>
                      <a:pt x="34" y="23"/>
                    </a:lnTo>
                    <a:lnTo>
                      <a:pt x="51" y="34"/>
                    </a:lnTo>
                    <a:lnTo>
                      <a:pt x="72" y="48"/>
                    </a:lnTo>
                    <a:lnTo>
                      <a:pt x="95" y="63"/>
                    </a:lnTo>
                    <a:lnTo>
                      <a:pt x="122" y="80"/>
                    </a:lnTo>
                    <a:lnTo>
                      <a:pt x="151" y="97"/>
                    </a:lnTo>
                    <a:lnTo>
                      <a:pt x="179" y="114"/>
                    </a:lnTo>
                    <a:lnTo>
                      <a:pt x="212" y="134"/>
                    </a:lnTo>
                    <a:lnTo>
                      <a:pt x="244" y="151"/>
                    </a:lnTo>
                    <a:lnTo>
                      <a:pt x="279" y="170"/>
                    </a:lnTo>
                    <a:lnTo>
                      <a:pt x="313" y="187"/>
                    </a:lnTo>
                    <a:lnTo>
                      <a:pt x="349" y="204"/>
                    </a:lnTo>
                    <a:lnTo>
                      <a:pt x="384" y="220"/>
                    </a:lnTo>
                    <a:close/>
                  </a:path>
                </a:pathLst>
              </a:custGeom>
              <a:solidFill>
                <a:srgbClr val="A3D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65" name="Freeform 49"/>
              <p:cNvSpPr>
                <a:spLocks/>
              </p:cNvSpPr>
              <p:nvPr/>
            </p:nvSpPr>
            <p:spPr bwMode="auto">
              <a:xfrm>
                <a:off x="2788" y="2795"/>
                <a:ext cx="145" cy="170"/>
              </a:xfrm>
              <a:custGeom>
                <a:avLst/>
                <a:gdLst>
                  <a:gd name="T0" fmla="*/ 0 w 291"/>
                  <a:gd name="T1" fmla="*/ 1 h 340"/>
                  <a:gd name="T2" fmla="*/ 0 w 291"/>
                  <a:gd name="T3" fmla="*/ 1 h 340"/>
                  <a:gd name="T4" fmla="*/ 0 w 291"/>
                  <a:gd name="T5" fmla="*/ 1 h 340"/>
                  <a:gd name="T6" fmla="*/ 0 w 291"/>
                  <a:gd name="T7" fmla="*/ 1 h 340"/>
                  <a:gd name="T8" fmla="*/ 0 w 291"/>
                  <a:gd name="T9" fmla="*/ 1 h 340"/>
                  <a:gd name="T10" fmla="*/ 0 w 291"/>
                  <a:gd name="T11" fmla="*/ 1 h 340"/>
                  <a:gd name="T12" fmla="*/ 0 w 291"/>
                  <a:gd name="T13" fmla="*/ 1 h 340"/>
                  <a:gd name="T14" fmla="*/ 0 w 291"/>
                  <a:gd name="T15" fmla="*/ 1 h 340"/>
                  <a:gd name="T16" fmla="*/ 0 w 291"/>
                  <a:gd name="T17" fmla="*/ 0 h 340"/>
                  <a:gd name="T18" fmla="*/ 0 w 291"/>
                  <a:gd name="T19" fmla="*/ 1 h 340"/>
                  <a:gd name="T20" fmla="*/ 0 w 291"/>
                  <a:gd name="T21" fmla="*/ 1 h 340"/>
                  <a:gd name="T22" fmla="*/ 0 w 291"/>
                  <a:gd name="T23" fmla="*/ 1 h 340"/>
                  <a:gd name="T24" fmla="*/ 0 w 291"/>
                  <a:gd name="T25" fmla="*/ 1 h 340"/>
                  <a:gd name="T26" fmla="*/ 0 w 291"/>
                  <a:gd name="T27" fmla="*/ 1 h 340"/>
                  <a:gd name="T28" fmla="*/ 0 w 291"/>
                  <a:gd name="T29" fmla="*/ 1 h 340"/>
                  <a:gd name="T30" fmla="*/ 0 w 291"/>
                  <a:gd name="T31" fmla="*/ 1 h 340"/>
                  <a:gd name="T32" fmla="*/ 0 w 291"/>
                  <a:gd name="T33" fmla="*/ 1 h 3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91" h="340">
                    <a:moveTo>
                      <a:pt x="291" y="340"/>
                    </a:moveTo>
                    <a:lnTo>
                      <a:pt x="285" y="330"/>
                    </a:lnTo>
                    <a:lnTo>
                      <a:pt x="268" y="308"/>
                    </a:lnTo>
                    <a:lnTo>
                      <a:pt x="241" y="269"/>
                    </a:lnTo>
                    <a:lnTo>
                      <a:pt x="207" y="223"/>
                    </a:lnTo>
                    <a:lnTo>
                      <a:pt x="163" y="170"/>
                    </a:lnTo>
                    <a:lnTo>
                      <a:pt x="113" y="112"/>
                    </a:lnTo>
                    <a:lnTo>
                      <a:pt x="59" y="55"/>
                    </a:lnTo>
                    <a:lnTo>
                      <a:pt x="0" y="0"/>
                    </a:lnTo>
                    <a:lnTo>
                      <a:pt x="6" y="9"/>
                    </a:lnTo>
                    <a:lnTo>
                      <a:pt x="25" y="34"/>
                    </a:lnTo>
                    <a:lnTo>
                      <a:pt x="52" y="70"/>
                    </a:lnTo>
                    <a:lnTo>
                      <a:pt x="88" y="118"/>
                    </a:lnTo>
                    <a:lnTo>
                      <a:pt x="132" y="172"/>
                    </a:lnTo>
                    <a:lnTo>
                      <a:pt x="182" y="227"/>
                    </a:lnTo>
                    <a:lnTo>
                      <a:pt x="235" y="285"/>
                    </a:lnTo>
                    <a:lnTo>
                      <a:pt x="291" y="340"/>
                    </a:lnTo>
                    <a:close/>
                  </a:path>
                </a:pathLst>
              </a:custGeom>
              <a:solidFill>
                <a:srgbClr val="A3D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66" name="Freeform 50"/>
              <p:cNvSpPr>
                <a:spLocks/>
              </p:cNvSpPr>
              <p:nvPr/>
            </p:nvSpPr>
            <p:spPr bwMode="auto">
              <a:xfrm>
                <a:off x="2664" y="2796"/>
                <a:ext cx="68" cy="214"/>
              </a:xfrm>
              <a:custGeom>
                <a:avLst/>
                <a:gdLst>
                  <a:gd name="T0" fmla="*/ 0 w 135"/>
                  <a:gd name="T1" fmla="*/ 0 h 429"/>
                  <a:gd name="T2" fmla="*/ 1 w 135"/>
                  <a:gd name="T3" fmla="*/ 0 h 429"/>
                  <a:gd name="T4" fmla="*/ 1 w 135"/>
                  <a:gd name="T5" fmla="*/ 0 h 429"/>
                  <a:gd name="T6" fmla="*/ 1 w 135"/>
                  <a:gd name="T7" fmla="*/ 0 h 429"/>
                  <a:gd name="T8" fmla="*/ 1 w 135"/>
                  <a:gd name="T9" fmla="*/ 0 h 429"/>
                  <a:gd name="T10" fmla="*/ 1 w 135"/>
                  <a:gd name="T11" fmla="*/ 0 h 429"/>
                  <a:gd name="T12" fmla="*/ 1 w 135"/>
                  <a:gd name="T13" fmla="*/ 0 h 429"/>
                  <a:gd name="T14" fmla="*/ 1 w 135"/>
                  <a:gd name="T15" fmla="*/ 0 h 429"/>
                  <a:gd name="T16" fmla="*/ 1 w 135"/>
                  <a:gd name="T17" fmla="*/ 0 h 429"/>
                  <a:gd name="T18" fmla="*/ 1 w 135"/>
                  <a:gd name="T19" fmla="*/ 0 h 429"/>
                  <a:gd name="T20" fmla="*/ 1 w 135"/>
                  <a:gd name="T21" fmla="*/ 0 h 429"/>
                  <a:gd name="T22" fmla="*/ 1 w 135"/>
                  <a:gd name="T23" fmla="*/ 0 h 429"/>
                  <a:gd name="T24" fmla="*/ 1 w 135"/>
                  <a:gd name="T25" fmla="*/ 0 h 429"/>
                  <a:gd name="T26" fmla="*/ 1 w 135"/>
                  <a:gd name="T27" fmla="*/ 0 h 429"/>
                  <a:gd name="T28" fmla="*/ 1 w 135"/>
                  <a:gd name="T29" fmla="*/ 0 h 429"/>
                  <a:gd name="T30" fmla="*/ 1 w 135"/>
                  <a:gd name="T31" fmla="*/ 0 h 429"/>
                  <a:gd name="T32" fmla="*/ 0 w 135"/>
                  <a:gd name="T33" fmla="*/ 0 h 4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5" h="429">
                    <a:moveTo>
                      <a:pt x="0" y="429"/>
                    </a:moveTo>
                    <a:lnTo>
                      <a:pt x="3" y="419"/>
                    </a:lnTo>
                    <a:lnTo>
                      <a:pt x="17" y="393"/>
                    </a:lnTo>
                    <a:lnTo>
                      <a:pt x="34" y="349"/>
                    </a:lnTo>
                    <a:lnTo>
                      <a:pt x="55" y="295"/>
                    </a:lnTo>
                    <a:lnTo>
                      <a:pt x="78" y="230"/>
                    </a:lnTo>
                    <a:lnTo>
                      <a:pt x="99" y="157"/>
                    </a:lnTo>
                    <a:lnTo>
                      <a:pt x="120" y="79"/>
                    </a:lnTo>
                    <a:lnTo>
                      <a:pt x="135" y="0"/>
                    </a:lnTo>
                    <a:lnTo>
                      <a:pt x="131" y="10"/>
                    </a:lnTo>
                    <a:lnTo>
                      <a:pt x="120" y="39"/>
                    </a:lnTo>
                    <a:lnTo>
                      <a:pt x="103" y="83"/>
                    </a:lnTo>
                    <a:lnTo>
                      <a:pt x="82" y="138"/>
                    </a:lnTo>
                    <a:lnTo>
                      <a:pt x="61" y="205"/>
                    </a:lnTo>
                    <a:lnTo>
                      <a:pt x="38" y="276"/>
                    </a:lnTo>
                    <a:lnTo>
                      <a:pt x="17" y="352"/>
                    </a:lnTo>
                    <a:lnTo>
                      <a:pt x="0" y="429"/>
                    </a:lnTo>
                    <a:close/>
                  </a:path>
                </a:pathLst>
              </a:custGeom>
              <a:solidFill>
                <a:srgbClr val="A3D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67" name="Freeform 51"/>
              <p:cNvSpPr>
                <a:spLocks/>
              </p:cNvSpPr>
              <p:nvPr/>
            </p:nvSpPr>
            <p:spPr bwMode="auto">
              <a:xfrm>
                <a:off x="2582" y="2783"/>
                <a:ext cx="134" cy="179"/>
              </a:xfrm>
              <a:custGeom>
                <a:avLst/>
                <a:gdLst>
                  <a:gd name="T0" fmla="*/ 0 w 270"/>
                  <a:gd name="T1" fmla="*/ 1 h 357"/>
                  <a:gd name="T2" fmla="*/ 0 w 270"/>
                  <a:gd name="T3" fmla="*/ 1 h 357"/>
                  <a:gd name="T4" fmla="*/ 0 w 270"/>
                  <a:gd name="T5" fmla="*/ 1 h 357"/>
                  <a:gd name="T6" fmla="*/ 0 w 270"/>
                  <a:gd name="T7" fmla="*/ 1 h 357"/>
                  <a:gd name="T8" fmla="*/ 0 w 270"/>
                  <a:gd name="T9" fmla="*/ 1 h 357"/>
                  <a:gd name="T10" fmla="*/ 0 w 270"/>
                  <a:gd name="T11" fmla="*/ 1 h 357"/>
                  <a:gd name="T12" fmla="*/ 0 w 270"/>
                  <a:gd name="T13" fmla="*/ 1 h 357"/>
                  <a:gd name="T14" fmla="*/ 0 w 270"/>
                  <a:gd name="T15" fmla="*/ 1 h 357"/>
                  <a:gd name="T16" fmla="*/ 0 w 270"/>
                  <a:gd name="T17" fmla="*/ 0 h 357"/>
                  <a:gd name="T18" fmla="*/ 0 w 270"/>
                  <a:gd name="T19" fmla="*/ 1 h 357"/>
                  <a:gd name="T20" fmla="*/ 0 w 270"/>
                  <a:gd name="T21" fmla="*/ 1 h 357"/>
                  <a:gd name="T22" fmla="*/ 0 w 270"/>
                  <a:gd name="T23" fmla="*/ 1 h 357"/>
                  <a:gd name="T24" fmla="*/ 0 w 270"/>
                  <a:gd name="T25" fmla="*/ 1 h 357"/>
                  <a:gd name="T26" fmla="*/ 0 w 270"/>
                  <a:gd name="T27" fmla="*/ 1 h 357"/>
                  <a:gd name="T28" fmla="*/ 0 w 270"/>
                  <a:gd name="T29" fmla="*/ 1 h 357"/>
                  <a:gd name="T30" fmla="*/ 0 w 270"/>
                  <a:gd name="T31" fmla="*/ 1 h 357"/>
                  <a:gd name="T32" fmla="*/ 0 w 270"/>
                  <a:gd name="T33" fmla="*/ 1 h 35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0" h="357">
                    <a:moveTo>
                      <a:pt x="0" y="357"/>
                    </a:moveTo>
                    <a:lnTo>
                      <a:pt x="8" y="350"/>
                    </a:lnTo>
                    <a:lnTo>
                      <a:pt x="27" y="329"/>
                    </a:lnTo>
                    <a:lnTo>
                      <a:pt x="58" y="294"/>
                    </a:lnTo>
                    <a:lnTo>
                      <a:pt x="96" y="248"/>
                    </a:lnTo>
                    <a:lnTo>
                      <a:pt x="140" y="195"/>
                    </a:lnTo>
                    <a:lnTo>
                      <a:pt x="184" y="135"/>
                    </a:lnTo>
                    <a:lnTo>
                      <a:pt x="228" y="68"/>
                    </a:lnTo>
                    <a:lnTo>
                      <a:pt x="270" y="0"/>
                    </a:lnTo>
                    <a:lnTo>
                      <a:pt x="262" y="7"/>
                    </a:lnTo>
                    <a:lnTo>
                      <a:pt x="243" y="30"/>
                    </a:lnTo>
                    <a:lnTo>
                      <a:pt x="212" y="67"/>
                    </a:lnTo>
                    <a:lnTo>
                      <a:pt x="174" y="112"/>
                    </a:lnTo>
                    <a:lnTo>
                      <a:pt x="132" y="166"/>
                    </a:lnTo>
                    <a:lnTo>
                      <a:pt x="86" y="227"/>
                    </a:lnTo>
                    <a:lnTo>
                      <a:pt x="42" y="290"/>
                    </a:lnTo>
                    <a:lnTo>
                      <a:pt x="0" y="357"/>
                    </a:lnTo>
                    <a:close/>
                  </a:path>
                </a:pathLst>
              </a:custGeom>
              <a:solidFill>
                <a:srgbClr val="A3D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68" name="Freeform 52"/>
              <p:cNvSpPr>
                <a:spLocks/>
              </p:cNvSpPr>
              <p:nvPr/>
            </p:nvSpPr>
            <p:spPr bwMode="auto">
              <a:xfrm>
                <a:off x="2520" y="2766"/>
                <a:ext cx="186" cy="123"/>
              </a:xfrm>
              <a:custGeom>
                <a:avLst/>
                <a:gdLst>
                  <a:gd name="T0" fmla="*/ 0 w 371"/>
                  <a:gd name="T1" fmla="*/ 1 h 245"/>
                  <a:gd name="T2" fmla="*/ 1 w 371"/>
                  <a:gd name="T3" fmla="*/ 1 h 245"/>
                  <a:gd name="T4" fmla="*/ 1 w 371"/>
                  <a:gd name="T5" fmla="*/ 1 h 245"/>
                  <a:gd name="T6" fmla="*/ 1 w 371"/>
                  <a:gd name="T7" fmla="*/ 1 h 245"/>
                  <a:gd name="T8" fmla="*/ 1 w 371"/>
                  <a:gd name="T9" fmla="*/ 1 h 245"/>
                  <a:gd name="T10" fmla="*/ 1 w 371"/>
                  <a:gd name="T11" fmla="*/ 1 h 245"/>
                  <a:gd name="T12" fmla="*/ 1 w 371"/>
                  <a:gd name="T13" fmla="*/ 1 h 245"/>
                  <a:gd name="T14" fmla="*/ 1 w 371"/>
                  <a:gd name="T15" fmla="*/ 1 h 245"/>
                  <a:gd name="T16" fmla="*/ 1 w 371"/>
                  <a:gd name="T17" fmla="*/ 1 h 245"/>
                  <a:gd name="T18" fmla="*/ 1 w 371"/>
                  <a:gd name="T19" fmla="*/ 1 h 245"/>
                  <a:gd name="T20" fmla="*/ 1 w 371"/>
                  <a:gd name="T21" fmla="*/ 1 h 245"/>
                  <a:gd name="T22" fmla="*/ 1 w 371"/>
                  <a:gd name="T23" fmla="*/ 1 h 245"/>
                  <a:gd name="T24" fmla="*/ 1 w 371"/>
                  <a:gd name="T25" fmla="*/ 1 h 245"/>
                  <a:gd name="T26" fmla="*/ 1 w 371"/>
                  <a:gd name="T27" fmla="*/ 1 h 245"/>
                  <a:gd name="T28" fmla="*/ 1 w 371"/>
                  <a:gd name="T29" fmla="*/ 1 h 245"/>
                  <a:gd name="T30" fmla="*/ 1 w 371"/>
                  <a:gd name="T31" fmla="*/ 1 h 245"/>
                  <a:gd name="T32" fmla="*/ 1 w 371"/>
                  <a:gd name="T33" fmla="*/ 0 h 245"/>
                  <a:gd name="T34" fmla="*/ 1 w 371"/>
                  <a:gd name="T35" fmla="*/ 1 h 245"/>
                  <a:gd name="T36" fmla="*/ 1 w 371"/>
                  <a:gd name="T37" fmla="*/ 1 h 245"/>
                  <a:gd name="T38" fmla="*/ 1 w 371"/>
                  <a:gd name="T39" fmla="*/ 1 h 245"/>
                  <a:gd name="T40" fmla="*/ 1 w 371"/>
                  <a:gd name="T41" fmla="*/ 1 h 245"/>
                  <a:gd name="T42" fmla="*/ 1 w 371"/>
                  <a:gd name="T43" fmla="*/ 1 h 245"/>
                  <a:gd name="T44" fmla="*/ 1 w 371"/>
                  <a:gd name="T45" fmla="*/ 1 h 245"/>
                  <a:gd name="T46" fmla="*/ 1 w 371"/>
                  <a:gd name="T47" fmla="*/ 1 h 245"/>
                  <a:gd name="T48" fmla="*/ 1 w 371"/>
                  <a:gd name="T49" fmla="*/ 1 h 245"/>
                  <a:gd name="T50" fmla="*/ 1 w 371"/>
                  <a:gd name="T51" fmla="*/ 1 h 245"/>
                  <a:gd name="T52" fmla="*/ 1 w 371"/>
                  <a:gd name="T53" fmla="*/ 1 h 245"/>
                  <a:gd name="T54" fmla="*/ 1 w 371"/>
                  <a:gd name="T55" fmla="*/ 1 h 245"/>
                  <a:gd name="T56" fmla="*/ 1 w 371"/>
                  <a:gd name="T57" fmla="*/ 1 h 245"/>
                  <a:gd name="T58" fmla="*/ 1 w 371"/>
                  <a:gd name="T59" fmla="*/ 1 h 245"/>
                  <a:gd name="T60" fmla="*/ 1 w 371"/>
                  <a:gd name="T61" fmla="*/ 1 h 245"/>
                  <a:gd name="T62" fmla="*/ 1 w 371"/>
                  <a:gd name="T63" fmla="*/ 1 h 245"/>
                  <a:gd name="T64" fmla="*/ 0 w 371"/>
                  <a:gd name="T65" fmla="*/ 1 h 24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71" h="245">
                    <a:moveTo>
                      <a:pt x="0" y="245"/>
                    </a:moveTo>
                    <a:lnTo>
                      <a:pt x="2" y="243"/>
                    </a:lnTo>
                    <a:lnTo>
                      <a:pt x="9" y="241"/>
                    </a:lnTo>
                    <a:lnTo>
                      <a:pt x="21" y="235"/>
                    </a:lnTo>
                    <a:lnTo>
                      <a:pt x="36" y="226"/>
                    </a:lnTo>
                    <a:lnTo>
                      <a:pt x="53" y="216"/>
                    </a:lnTo>
                    <a:lnTo>
                      <a:pt x="74" y="205"/>
                    </a:lnTo>
                    <a:lnTo>
                      <a:pt x="99" y="191"/>
                    </a:lnTo>
                    <a:lnTo>
                      <a:pt x="126" y="176"/>
                    </a:lnTo>
                    <a:lnTo>
                      <a:pt x="155" y="159"/>
                    </a:lnTo>
                    <a:lnTo>
                      <a:pt x="183" y="140"/>
                    </a:lnTo>
                    <a:lnTo>
                      <a:pt x="214" y="119"/>
                    </a:lnTo>
                    <a:lnTo>
                      <a:pt x="246" y="98"/>
                    </a:lnTo>
                    <a:lnTo>
                      <a:pt x="277" y="75"/>
                    </a:lnTo>
                    <a:lnTo>
                      <a:pt x="310" y="52"/>
                    </a:lnTo>
                    <a:lnTo>
                      <a:pt x="340" y="27"/>
                    </a:lnTo>
                    <a:lnTo>
                      <a:pt x="371" y="0"/>
                    </a:lnTo>
                    <a:lnTo>
                      <a:pt x="369" y="2"/>
                    </a:lnTo>
                    <a:lnTo>
                      <a:pt x="361" y="6"/>
                    </a:lnTo>
                    <a:lnTo>
                      <a:pt x="350" y="12"/>
                    </a:lnTo>
                    <a:lnTo>
                      <a:pt x="334" y="19"/>
                    </a:lnTo>
                    <a:lnTo>
                      <a:pt x="317" y="31"/>
                    </a:lnTo>
                    <a:lnTo>
                      <a:pt x="294" y="42"/>
                    </a:lnTo>
                    <a:lnTo>
                      <a:pt x="271" y="58"/>
                    </a:lnTo>
                    <a:lnTo>
                      <a:pt x="245" y="73"/>
                    </a:lnTo>
                    <a:lnTo>
                      <a:pt x="216" y="90"/>
                    </a:lnTo>
                    <a:lnTo>
                      <a:pt x="185" y="109"/>
                    </a:lnTo>
                    <a:lnTo>
                      <a:pt x="155" y="130"/>
                    </a:lnTo>
                    <a:lnTo>
                      <a:pt x="124" y="151"/>
                    </a:lnTo>
                    <a:lnTo>
                      <a:pt x="92" y="174"/>
                    </a:lnTo>
                    <a:lnTo>
                      <a:pt x="61" y="197"/>
                    </a:lnTo>
                    <a:lnTo>
                      <a:pt x="30" y="220"/>
                    </a:lnTo>
                    <a:lnTo>
                      <a:pt x="0" y="245"/>
                    </a:lnTo>
                    <a:close/>
                  </a:path>
                </a:pathLst>
              </a:custGeom>
              <a:solidFill>
                <a:srgbClr val="A3D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69" name="Freeform 53"/>
              <p:cNvSpPr>
                <a:spLocks/>
              </p:cNvSpPr>
              <p:nvPr/>
            </p:nvSpPr>
            <p:spPr bwMode="auto">
              <a:xfrm>
                <a:off x="3552" y="2701"/>
                <a:ext cx="219" cy="26"/>
              </a:xfrm>
              <a:custGeom>
                <a:avLst/>
                <a:gdLst>
                  <a:gd name="T0" fmla="*/ 0 w 438"/>
                  <a:gd name="T1" fmla="*/ 0 h 52"/>
                  <a:gd name="T2" fmla="*/ 1 w 438"/>
                  <a:gd name="T3" fmla="*/ 0 h 52"/>
                  <a:gd name="T4" fmla="*/ 1 w 438"/>
                  <a:gd name="T5" fmla="*/ 1 h 52"/>
                  <a:gd name="T6" fmla="*/ 1 w 438"/>
                  <a:gd name="T7" fmla="*/ 1 h 52"/>
                  <a:gd name="T8" fmla="*/ 1 w 438"/>
                  <a:gd name="T9" fmla="*/ 1 h 52"/>
                  <a:gd name="T10" fmla="*/ 1 w 438"/>
                  <a:gd name="T11" fmla="*/ 1 h 52"/>
                  <a:gd name="T12" fmla="*/ 1 w 438"/>
                  <a:gd name="T13" fmla="*/ 1 h 52"/>
                  <a:gd name="T14" fmla="*/ 1 w 438"/>
                  <a:gd name="T15" fmla="*/ 1 h 52"/>
                  <a:gd name="T16" fmla="*/ 1 w 438"/>
                  <a:gd name="T17" fmla="*/ 1 h 52"/>
                  <a:gd name="T18" fmla="*/ 1 w 438"/>
                  <a:gd name="T19" fmla="*/ 1 h 52"/>
                  <a:gd name="T20" fmla="*/ 1 w 438"/>
                  <a:gd name="T21" fmla="*/ 1 h 52"/>
                  <a:gd name="T22" fmla="*/ 1 w 438"/>
                  <a:gd name="T23" fmla="*/ 1 h 52"/>
                  <a:gd name="T24" fmla="*/ 1 w 438"/>
                  <a:gd name="T25" fmla="*/ 1 h 52"/>
                  <a:gd name="T26" fmla="*/ 1 w 438"/>
                  <a:gd name="T27" fmla="*/ 1 h 52"/>
                  <a:gd name="T28" fmla="*/ 1 w 438"/>
                  <a:gd name="T29" fmla="*/ 1 h 52"/>
                  <a:gd name="T30" fmla="*/ 1 w 438"/>
                  <a:gd name="T31" fmla="*/ 1 h 52"/>
                  <a:gd name="T32" fmla="*/ 1 w 438"/>
                  <a:gd name="T33" fmla="*/ 1 h 52"/>
                  <a:gd name="T34" fmla="*/ 1 w 438"/>
                  <a:gd name="T35" fmla="*/ 1 h 52"/>
                  <a:gd name="T36" fmla="*/ 1 w 438"/>
                  <a:gd name="T37" fmla="*/ 1 h 52"/>
                  <a:gd name="T38" fmla="*/ 1 w 438"/>
                  <a:gd name="T39" fmla="*/ 1 h 52"/>
                  <a:gd name="T40" fmla="*/ 1 w 438"/>
                  <a:gd name="T41" fmla="*/ 1 h 52"/>
                  <a:gd name="T42" fmla="*/ 1 w 438"/>
                  <a:gd name="T43" fmla="*/ 1 h 52"/>
                  <a:gd name="T44" fmla="*/ 1 w 438"/>
                  <a:gd name="T45" fmla="*/ 1 h 52"/>
                  <a:gd name="T46" fmla="*/ 1 w 438"/>
                  <a:gd name="T47" fmla="*/ 1 h 52"/>
                  <a:gd name="T48" fmla="*/ 1 w 438"/>
                  <a:gd name="T49" fmla="*/ 1 h 52"/>
                  <a:gd name="T50" fmla="*/ 1 w 438"/>
                  <a:gd name="T51" fmla="*/ 1 h 52"/>
                  <a:gd name="T52" fmla="*/ 1 w 438"/>
                  <a:gd name="T53" fmla="*/ 1 h 52"/>
                  <a:gd name="T54" fmla="*/ 1 w 438"/>
                  <a:gd name="T55" fmla="*/ 1 h 52"/>
                  <a:gd name="T56" fmla="*/ 1 w 438"/>
                  <a:gd name="T57" fmla="*/ 1 h 52"/>
                  <a:gd name="T58" fmla="*/ 1 w 438"/>
                  <a:gd name="T59" fmla="*/ 1 h 52"/>
                  <a:gd name="T60" fmla="*/ 1 w 438"/>
                  <a:gd name="T61" fmla="*/ 1 h 52"/>
                  <a:gd name="T62" fmla="*/ 1 w 438"/>
                  <a:gd name="T63" fmla="*/ 0 h 52"/>
                  <a:gd name="T64" fmla="*/ 0 w 438"/>
                  <a:gd name="T65" fmla="*/ 0 h 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38" h="52">
                    <a:moveTo>
                      <a:pt x="0" y="0"/>
                    </a:moveTo>
                    <a:lnTo>
                      <a:pt x="2" y="0"/>
                    </a:lnTo>
                    <a:lnTo>
                      <a:pt x="10" y="2"/>
                    </a:lnTo>
                    <a:lnTo>
                      <a:pt x="23" y="6"/>
                    </a:lnTo>
                    <a:lnTo>
                      <a:pt x="39" y="10"/>
                    </a:lnTo>
                    <a:lnTo>
                      <a:pt x="60" y="13"/>
                    </a:lnTo>
                    <a:lnTo>
                      <a:pt x="83" y="17"/>
                    </a:lnTo>
                    <a:lnTo>
                      <a:pt x="109" y="23"/>
                    </a:lnTo>
                    <a:lnTo>
                      <a:pt x="140" y="29"/>
                    </a:lnTo>
                    <a:lnTo>
                      <a:pt x="173" y="33"/>
                    </a:lnTo>
                    <a:lnTo>
                      <a:pt x="207" y="38"/>
                    </a:lnTo>
                    <a:lnTo>
                      <a:pt x="243" y="42"/>
                    </a:lnTo>
                    <a:lnTo>
                      <a:pt x="280" y="46"/>
                    </a:lnTo>
                    <a:lnTo>
                      <a:pt x="320" y="50"/>
                    </a:lnTo>
                    <a:lnTo>
                      <a:pt x="358" y="52"/>
                    </a:lnTo>
                    <a:lnTo>
                      <a:pt x="398" y="52"/>
                    </a:lnTo>
                    <a:lnTo>
                      <a:pt x="438" y="52"/>
                    </a:lnTo>
                    <a:lnTo>
                      <a:pt x="436" y="52"/>
                    </a:lnTo>
                    <a:lnTo>
                      <a:pt x="429" y="50"/>
                    </a:lnTo>
                    <a:lnTo>
                      <a:pt x="415" y="48"/>
                    </a:lnTo>
                    <a:lnTo>
                      <a:pt x="398" y="44"/>
                    </a:lnTo>
                    <a:lnTo>
                      <a:pt x="377" y="40"/>
                    </a:lnTo>
                    <a:lnTo>
                      <a:pt x="352" y="35"/>
                    </a:lnTo>
                    <a:lnTo>
                      <a:pt x="325" y="31"/>
                    </a:lnTo>
                    <a:lnTo>
                      <a:pt x="295" y="25"/>
                    </a:lnTo>
                    <a:lnTo>
                      <a:pt x="262" y="21"/>
                    </a:lnTo>
                    <a:lnTo>
                      <a:pt x="228" y="17"/>
                    </a:lnTo>
                    <a:lnTo>
                      <a:pt x="192" y="12"/>
                    </a:lnTo>
                    <a:lnTo>
                      <a:pt x="155" y="8"/>
                    </a:lnTo>
                    <a:lnTo>
                      <a:pt x="115" y="4"/>
                    </a:lnTo>
                    <a:lnTo>
                      <a:pt x="77" y="2"/>
                    </a:lnTo>
                    <a:lnTo>
                      <a:pt x="39" y="0"/>
                    </a:lnTo>
                    <a:lnTo>
                      <a:pt x="0" y="0"/>
                    </a:lnTo>
                    <a:close/>
                  </a:path>
                </a:pathLst>
              </a:custGeom>
              <a:solidFill>
                <a:srgbClr val="A3D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70" name="Freeform 54"/>
              <p:cNvSpPr>
                <a:spLocks/>
              </p:cNvSpPr>
              <p:nvPr/>
            </p:nvSpPr>
            <p:spPr bwMode="auto">
              <a:xfrm>
                <a:off x="3581" y="2609"/>
                <a:ext cx="198" cy="100"/>
              </a:xfrm>
              <a:custGeom>
                <a:avLst/>
                <a:gdLst>
                  <a:gd name="T0" fmla="*/ 0 w 395"/>
                  <a:gd name="T1" fmla="*/ 0 h 199"/>
                  <a:gd name="T2" fmla="*/ 1 w 395"/>
                  <a:gd name="T3" fmla="*/ 1 h 199"/>
                  <a:gd name="T4" fmla="*/ 1 w 395"/>
                  <a:gd name="T5" fmla="*/ 1 h 199"/>
                  <a:gd name="T6" fmla="*/ 1 w 395"/>
                  <a:gd name="T7" fmla="*/ 1 h 199"/>
                  <a:gd name="T8" fmla="*/ 1 w 395"/>
                  <a:gd name="T9" fmla="*/ 1 h 199"/>
                  <a:gd name="T10" fmla="*/ 1 w 395"/>
                  <a:gd name="T11" fmla="*/ 1 h 199"/>
                  <a:gd name="T12" fmla="*/ 1 w 395"/>
                  <a:gd name="T13" fmla="*/ 1 h 199"/>
                  <a:gd name="T14" fmla="*/ 1 w 395"/>
                  <a:gd name="T15" fmla="*/ 1 h 199"/>
                  <a:gd name="T16" fmla="*/ 1 w 395"/>
                  <a:gd name="T17" fmla="*/ 1 h 199"/>
                  <a:gd name="T18" fmla="*/ 1 w 395"/>
                  <a:gd name="T19" fmla="*/ 1 h 199"/>
                  <a:gd name="T20" fmla="*/ 1 w 395"/>
                  <a:gd name="T21" fmla="*/ 1 h 199"/>
                  <a:gd name="T22" fmla="*/ 1 w 395"/>
                  <a:gd name="T23" fmla="*/ 1 h 199"/>
                  <a:gd name="T24" fmla="*/ 1 w 395"/>
                  <a:gd name="T25" fmla="*/ 1 h 199"/>
                  <a:gd name="T26" fmla="*/ 1 w 395"/>
                  <a:gd name="T27" fmla="*/ 1 h 199"/>
                  <a:gd name="T28" fmla="*/ 1 w 395"/>
                  <a:gd name="T29" fmla="*/ 1 h 199"/>
                  <a:gd name="T30" fmla="*/ 1 w 395"/>
                  <a:gd name="T31" fmla="*/ 1 h 199"/>
                  <a:gd name="T32" fmla="*/ 1 w 395"/>
                  <a:gd name="T33" fmla="*/ 1 h 199"/>
                  <a:gd name="T34" fmla="*/ 1 w 395"/>
                  <a:gd name="T35" fmla="*/ 1 h 199"/>
                  <a:gd name="T36" fmla="*/ 1 w 395"/>
                  <a:gd name="T37" fmla="*/ 1 h 199"/>
                  <a:gd name="T38" fmla="*/ 1 w 395"/>
                  <a:gd name="T39" fmla="*/ 1 h 199"/>
                  <a:gd name="T40" fmla="*/ 1 w 395"/>
                  <a:gd name="T41" fmla="*/ 1 h 199"/>
                  <a:gd name="T42" fmla="*/ 1 w 395"/>
                  <a:gd name="T43" fmla="*/ 1 h 199"/>
                  <a:gd name="T44" fmla="*/ 1 w 395"/>
                  <a:gd name="T45" fmla="*/ 1 h 199"/>
                  <a:gd name="T46" fmla="*/ 1 w 395"/>
                  <a:gd name="T47" fmla="*/ 1 h 199"/>
                  <a:gd name="T48" fmla="*/ 1 w 395"/>
                  <a:gd name="T49" fmla="*/ 1 h 199"/>
                  <a:gd name="T50" fmla="*/ 1 w 395"/>
                  <a:gd name="T51" fmla="*/ 1 h 199"/>
                  <a:gd name="T52" fmla="*/ 1 w 395"/>
                  <a:gd name="T53" fmla="*/ 1 h 199"/>
                  <a:gd name="T54" fmla="*/ 1 w 395"/>
                  <a:gd name="T55" fmla="*/ 1 h 199"/>
                  <a:gd name="T56" fmla="*/ 1 w 395"/>
                  <a:gd name="T57" fmla="*/ 1 h 199"/>
                  <a:gd name="T58" fmla="*/ 1 w 395"/>
                  <a:gd name="T59" fmla="*/ 1 h 199"/>
                  <a:gd name="T60" fmla="*/ 1 w 395"/>
                  <a:gd name="T61" fmla="*/ 1 h 199"/>
                  <a:gd name="T62" fmla="*/ 1 w 395"/>
                  <a:gd name="T63" fmla="*/ 1 h 199"/>
                  <a:gd name="T64" fmla="*/ 0 w 395"/>
                  <a:gd name="T65" fmla="*/ 0 h 1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5" h="199">
                    <a:moveTo>
                      <a:pt x="0" y="0"/>
                    </a:moveTo>
                    <a:lnTo>
                      <a:pt x="2" y="2"/>
                    </a:lnTo>
                    <a:lnTo>
                      <a:pt x="9" y="6"/>
                    </a:lnTo>
                    <a:lnTo>
                      <a:pt x="19" y="14"/>
                    </a:lnTo>
                    <a:lnTo>
                      <a:pt x="34" y="22"/>
                    </a:lnTo>
                    <a:lnTo>
                      <a:pt x="51" y="33"/>
                    </a:lnTo>
                    <a:lnTo>
                      <a:pt x="72" y="46"/>
                    </a:lnTo>
                    <a:lnTo>
                      <a:pt x="95" y="60"/>
                    </a:lnTo>
                    <a:lnTo>
                      <a:pt x="122" y="75"/>
                    </a:lnTo>
                    <a:lnTo>
                      <a:pt x="151" y="92"/>
                    </a:lnTo>
                    <a:lnTo>
                      <a:pt x="181" y="108"/>
                    </a:lnTo>
                    <a:lnTo>
                      <a:pt x="214" y="125"/>
                    </a:lnTo>
                    <a:lnTo>
                      <a:pt x="248" y="140"/>
                    </a:lnTo>
                    <a:lnTo>
                      <a:pt x="285" y="157"/>
                    </a:lnTo>
                    <a:lnTo>
                      <a:pt x="321" y="173"/>
                    </a:lnTo>
                    <a:lnTo>
                      <a:pt x="357" y="186"/>
                    </a:lnTo>
                    <a:lnTo>
                      <a:pt x="395" y="199"/>
                    </a:lnTo>
                    <a:lnTo>
                      <a:pt x="394" y="197"/>
                    </a:lnTo>
                    <a:lnTo>
                      <a:pt x="386" y="194"/>
                    </a:lnTo>
                    <a:lnTo>
                      <a:pt x="374" y="188"/>
                    </a:lnTo>
                    <a:lnTo>
                      <a:pt x="361" y="178"/>
                    </a:lnTo>
                    <a:lnTo>
                      <a:pt x="342" y="167"/>
                    </a:lnTo>
                    <a:lnTo>
                      <a:pt x="321" y="155"/>
                    </a:lnTo>
                    <a:lnTo>
                      <a:pt x="296" y="142"/>
                    </a:lnTo>
                    <a:lnTo>
                      <a:pt x="269" y="127"/>
                    </a:lnTo>
                    <a:lnTo>
                      <a:pt x="241" y="111"/>
                    </a:lnTo>
                    <a:lnTo>
                      <a:pt x="208" y="94"/>
                    </a:lnTo>
                    <a:lnTo>
                      <a:pt x="176" y="79"/>
                    </a:lnTo>
                    <a:lnTo>
                      <a:pt x="143" y="62"/>
                    </a:lnTo>
                    <a:lnTo>
                      <a:pt x="107" y="44"/>
                    </a:lnTo>
                    <a:lnTo>
                      <a:pt x="72" y="29"/>
                    </a:lnTo>
                    <a:lnTo>
                      <a:pt x="36" y="14"/>
                    </a:lnTo>
                    <a:lnTo>
                      <a:pt x="0" y="0"/>
                    </a:lnTo>
                    <a:close/>
                  </a:path>
                </a:pathLst>
              </a:custGeom>
              <a:solidFill>
                <a:srgbClr val="A3D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71" name="Freeform 55"/>
              <p:cNvSpPr>
                <a:spLocks/>
              </p:cNvSpPr>
              <p:nvPr/>
            </p:nvSpPr>
            <p:spPr bwMode="auto">
              <a:xfrm>
                <a:off x="3640" y="2534"/>
                <a:ext cx="154" cy="161"/>
              </a:xfrm>
              <a:custGeom>
                <a:avLst/>
                <a:gdLst>
                  <a:gd name="T0" fmla="*/ 0 w 308"/>
                  <a:gd name="T1" fmla="*/ 0 h 324"/>
                  <a:gd name="T2" fmla="*/ 1 w 308"/>
                  <a:gd name="T3" fmla="*/ 0 h 324"/>
                  <a:gd name="T4" fmla="*/ 1 w 308"/>
                  <a:gd name="T5" fmla="*/ 0 h 324"/>
                  <a:gd name="T6" fmla="*/ 1 w 308"/>
                  <a:gd name="T7" fmla="*/ 0 h 324"/>
                  <a:gd name="T8" fmla="*/ 1 w 308"/>
                  <a:gd name="T9" fmla="*/ 0 h 324"/>
                  <a:gd name="T10" fmla="*/ 1 w 308"/>
                  <a:gd name="T11" fmla="*/ 0 h 324"/>
                  <a:gd name="T12" fmla="*/ 1 w 308"/>
                  <a:gd name="T13" fmla="*/ 0 h 324"/>
                  <a:gd name="T14" fmla="*/ 1 w 308"/>
                  <a:gd name="T15" fmla="*/ 0 h 324"/>
                  <a:gd name="T16" fmla="*/ 1 w 308"/>
                  <a:gd name="T17" fmla="*/ 0 h 324"/>
                  <a:gd name="T18" fmla="*/ 1 w 308"/>
                  <a:gd name="T19" fmla="*/ 0 h 324"/>
                  <a:gd name="T20" fmla="*/ 1 w 308"/>
                  <a:gd name="T21" fmla="*/ 0 h 324"/>
                  <a:gd name="T22" fmla="*/ 1 w 308"/>
                  <a:gd name="T23" fmla="*/ 0 h 324"/>
                  <a:gd name="T24" fmla="*/ 1 w 308"/>
                  <a:gd name="T25" fmla="*/ 0 h 324"/>
                  <a:gd name="T26" fmla="*/ 1 w 308"/>
                  <a:gd name="T27" fmla="*/ 0 h 324"/>
                  <a:gd name="T28" fmla="*/ 1 w 308"/>
                  <a:gd name="T29" fmla="*/ 0 h 324"/>
                  <a:gd name="T30" fmla="*/ 1 w 308"/>
                  <a:gd name="T31" fmla="*/ 0 h 324"/>
                  <a:gd name="T32" fmla="*/ 1 w 308"/>
                  <a:gd name="T33" fmla="*/ 0 h 324"/>
                  <a:gd name="T34" fmla="*/ 1 w 308"/>
                  <a:gd name="T35" fmla="*/ 0 h 324"/>
                  <a:gd name="T36" fmla="*/ 1 w 308"/>
                  <a:gd name="T37" fmla="*/ 0 h 324"/>
                  <a:gd name="T38" fmla="*/ 1 w 308"/>
                  <a:gd name="T39" fmla="*/ 0 h 324"/>
                  <a:gd name="T40" fmla="*/ 1 w 308"/>
                  <a:gd name="T41" fmla="*/ 0 h 324"/>
                  <a:gd name="T42" fmla="*/ 1 w 308"/>
                  <a:gd name="T43" fmla="*/ 0 h 324"/>
                  <a:gd name="T44" fmla="*/ 1 w 308"/>
                  <a:gd name="T45" fmla="*/ 0 h 324"/>
                  <a:gd name="T46" fmla="*/ 1 w 308"/>
                  <a:gd name="T47" fmla="*/ 0 h 324"/>
                  <a:gd name="T48" fmla="*/ 1 w 308"/>
                  <a:gd name="T49" fmla="*/ 0 h 324"/>
                  <a:gd name="T50" fmla="*/ 1 w 308"/>
                  <a:gd name="T51" fmla="*/ 0 h 324"/>
                  <a:gd name="T52" fmla="*/ 1 w 308"/>
                  <a:gd name="T53" fmla="*/ 0 h 324"/>
                  <a:gd name="T54" fmla="*/ 1 w 308"/>
                  <a:gd name="T55" fmla="*/ 0 h 324"/>
                  <a:gd name="T56" fmla="*/ 1 w 308"/>
                  <a:gd name="T57" fmla="*/ 0 h 324"/>
                  <a:gd name="T58" fmla="*/ 1 w 308"/>
                  <a:gd name="T59" fmla="*/ 0 h 324"/>
                  <a:gd name="T60" fmla="*/ 1 w 308"/>
                  <a:gd name="T61" fmla="*/ 0 h 324"/>
                  <a:gd name="T62" fmla="*/ 1 w 308"/>
                  <a:gd name="T63" fmla="*/ 0 h 324"/>
                  <a:gd name="T64" fmla="*/ 0 w 308"/>
                  <a:gd name="T65" fmla="*/ 0 h 32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08" h="324">
                    <a:moveTo>
                      <a:pt x="0" y="0"/>
                    </a:moveTo>
                    <a:lnTo>
                      <a:pt x="2" y="2"/>
                    </a:lnTo>
                    <a:lnTo>
                      <a:pt x="6" y="8"/>
                    </a:lnTo>
                    <a:lnTo>
                      <a:pt x="14" y="19"/>
                    </a:lnTo>
                    <a:lnTo>
                      <a:pt x="25" y="33"/>
                    </a:lnTo>
                    <a:lnTo>
                      <a:pt x="39" y="48"/>
                    </a:lnTo>
                    <a:lnTo>
                      <a:pt x="54" y="67"/>
                    </a:lnTo>
                    <a:lnTo>
                      <a:pt x="71" y="88"/>
                    </a:lnTo>
                    <a:lnTo>
                      <a:pt x="92" y="113"/>
                    </a:lnTo>
                    <a:lnTo>
                      <a:pt x="113" y="138"/>
                    </a:lnTo>
                    <a:lnTo>
                      <a:pt x="136" y="163"/>
                    </a:lnTo>
                    <a:lnTo>
                      <a:pt x="163" y="190"/>
                    </a:lnTo>
                    <a:lnTo>
                      <a:pt x="190" y="217"/>
                    </a:lnTo>
                    <a:lnTo>
                      <a:pt x="216" y="245"/>
                    </a:lnTo>
                    <a:lnTo>
                      <a:pt x="247" y="272"/>
                    </a:lnTo>
                    <a:lnTo>
                      <a:pt x="278" y="299"/>
                    </a:lnTo>
                    <a:lnTo>
                      <a:pt x="308" y="324"/>
                    </a:lnTo>
                    <a:lnTo>
                      <a:pt x="306" y="322"/>
                    </a:lnTo>
                    <a:lnTo>
                      <a:pt x="300" y="316"/>
                    </a:lnTo>
                    <a:lnTo>
                      <a:pt x="293" y="305"/>
                    </a:lnTo>
                    <a:lnTo>
                      <a:pt x="281" y="291"/>
                    </a:lnTo>
                    <a:lnTo>
                      <a:pt x="268" y="274"/>
                    </a:lnTo>
                    <a:lnTo>
                      <a:pt x="253" y="255"/>
                    </a:lnTo>
                    <a:lnTo>
                      <a:pt x="234" y="234"/>
                    </a:lnTo>
                    <a:lnTo>
                      <a:pt x="213" y="211"/>
                    </a:lnTo>
                    <a:lnTo>
                      <a:pt x="192" y="186"/>
                    </a:lnTo>
                    <a:lnTo>
                      <a:pt x="167" y="159"/>
                    </a:lnTo>
                    <a:lnTo>
                      <a:pt x="142" y="132"/>
                    </a:lnTo>
                    <a:lnTo>
                      <a:pt x="115" y="106"/>
                    </a:lnTo>
                    <a:lnTo>
                      <a:pt x="86" y="79"/>
                    </a:lnTo>
                    <a:lnTo>
                      <a:pt x="58" y="52"/>
                    </a:lnTo>
                    <a:lnTo>
                      <a:pt x="29" y="25"/>
                    </a:lnTo>
                    <a:lnTo>
                      <a:pt x="0" y="0"/>
                    </a:lnTo>
                    <a:close/>
                  </a:path>
                </a:pathLst>
              </a:custGeom>
              <a:solidFill>
                <a:srgbClr val="A3D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72" name="Rectangle 56"/>
              <p:cNvSpPr>
                <a:spLocks noChangeArrowheads="1"/>
              </p:cNvSpPr>
              <p:nvPr/>
            </p:nvSpPr>
            <p:spPr bwMode="auto">
              <a:xfrm>
                <a:off x="3009" y="2215"/>
                <a:ext cx="56" cy="131"/>
              </a:xfrm>
              <a:prstGeom prst="rect">
                <a:avLst/>
              </a:prstGeom>
              <a:solidFill>
                <a:srgbClr val="FFD3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393655" eaLnBrk="1">
                  <a:lnSpc>
                    <a:spcPct val="93000"/>
                  </a:lnSpc>
                  <a:buClr>
                    <a:srgbClr val="000000"/>
                  </a:buClr>
                  <a:buSzPct val="100000"/>
                </a:pPr>
                <a:endParaRPr lang="en-ZA" altLang="en-US">
                  <a:solidFill>
                    <a:prstClr val="white"/>
                  </a:solidFill>
                  <a:cs typeface="Arial" pitchFamily="34" charset="0"/>
                </a:endParaRPr>
              </a:p>
            </p:txBody>
          </p:sp>
          <p:sp>
            <p:nvSpPr>
              <p:cNvPr id="6173" name="Freeform 57"/>
              <p:cNvSpPr>
                <a:spLocks/>
              </p:cNvSpPr>
              <p:nvPr/>
            </p:nvSpPr>
            <p:spPr bwMode="auto">
              <a:xfrm>
                <a:off x="3014" y="2358"/>
                <a:ext cx="265" cy="343"/>
              </a:xfrm>
              <a:custGeom>
                <a:avLst/>
                <a:gdLst>
                  <a:gd name="T0" fmla="*/ 0 w 532"/>
                  <a:gd name="T1" fmla="*/ 0 h 687"/>
                  <a:gd name="T2" fmla="*/ 0 w 532"/>
                  <a:gd name="T3" fmla="*/ 1 h 687"/>
                  <a:gd name="T4" fmla="*/ 1 w 532"/>
                  <a:gd name="T5" fmla="*/ 1 h 687"/>
                  <a:gd name="T6" fmla="*/ 0 w 532"/>
                  <a:gd name="T7" fmla="*/ 0 h 687"/>
                  <a:gd name="T8" fmla="*/ 0 w 532"/>
                  <a:gd name="T9" fmla="*/ 0 h 687"/>
                  <a:gd name="T10" fmla="*/ 0 w 532"/>
                  <a:gd name="T11" fmla="*/ 0 h 68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2" h="687">
                    <a:moveTo>
                      <a:pt x="0" y="83"/>
                    </a:moveTo>
                    <a:lnTo>
                      <a:pt x="461" y="687"/>
                    </a:lnTo>
                    <a:lnTo>
                      <a:pt x="532" y="578"/>
                    </a:lnTo>
                    <a:lnTo>
                      <a:pt x="84" y="0"/>
                    </a:lnTo>
                    <a:lnTo>
                      <a:pt x="0" y="25"/>
                    </a:lnTo>
                    <a:lnTo>
                      <a:pt x="0" y="83"/>
                    </a:lnTo>
                    <a:close/>
                  </a:path>
                </a:pathLst>
              </a:custGeom>
              <a:solidFill>
                <a:srgbClr val="CC3D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74" name="Freeform 58"/>
              <p:cNvSpPr>
                <a:spLocks/>
              </p:cNvSpPr>
              <p:nvPr/>
            </p:nvSpPr>
            <p:spPr bwMode="auto">
              <a:xfrm>
                <a:off x="2773" y="2327"/>
                <a:ext cx="793" cy="438"/>
              </a:xfrm>
              <a:custGeom>
                <a:avLst/>
                <a:gdLst>
                  <a:gd name="T0" fmla="*/ 3 w 1587"/>
                  <a:gd name="T1" fmla="*/ 1 h 876"/>
                  <a:gd name="T2" fmla="*/ 1 w 1587"/>
                  <a:gd name="T3" fmla="*/ 2 h 876"/>
                  <a:gd name="T4" fmla="*/ 0 w 1587"/>
                  <a:gd name="T5" fmla="*/ 2 h 876"/>
                  <a:gd name="T6" fmla="*/ 0 w 1587"/>
                  <a:gd name="T7" fmla="*/ 2 h 876"/>
                  <a:gd name="T8" fmla="*/ 0 w 1587"/>
                  <a:gd name="T9" fmla="*/ 0 h 876"/>
                  <a:gd name="T10" fmla="*/ 0 w 1587"/>
                  <a:gd name="T11" fmla="*/ 1 h 876"/>
                  <a:gd name="T12" fmla="*/ 0 w 1587"/>
                  <a:gd name="T13" fmla="*/ 2 h 876"/>
                  <a:gd name="T14" fmla="*/ 1 w 1587"/>
                  <a:gd name="T15" fmla="*/ 2 h 876"/>
                  <a:gd name="T16" fmla="*/ 2 w 1587"/>
                  <a:gd name="T17" fmla="*/ 1 h 876"/>
                  <a:gd name="T18" fmla="*/ 3 w 1587"/>
                  <a:gd name="T19" fmla="*/ 1 h 8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87" h="876">
                    <a:moveTo>
                      <a:pt x="1587" y="77"/>
                    </a:moveTo>
                    <a:lnTo>
                      <a:pt x="930" y="876"/>
                    </a:lnTo>
                    <a:lnTo>
                      <a:pt x="52" y="876"/>
                    </a:lnTo>
                    <a:lnTo>
                      <a:pt x="0" y="748"/>
                    </a:lnTo>
                    <a:lnTo>
                      <a:pt x="450" y="0"/>
                    </a:lnTo>
                    <a:lnTo>
                      <a:pt x="501" y="157"/>
                    </a:lnTo>
                    <a:lnTo>
                      <a:pt x="113" y="790"/>
                    </a:lnTo>
                    <a:lnTo>
                      <a:pt x="847" y="783"/>
                    </a:lnTo>
                    <a:lnTo>
                      <a:pt x="1409" y="58"/>
                    </a:lnTo>
                    <a:lnTo>
                      <a:pt x="1587" y="77"/>
                    </a:lnTo>
                    <a:close/>
                  </a:path>
                </a:pathLst>
              </a:custGeom>
              <a:solidFill>
                <a:srgbClr val="CC3D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75" name="Freeform 59"/>
              <p:cNvSpPr>
                <a:spLocks/>
              </p:cNvSpPr>
              <p:nvPr/>
            </p:nvSpPr>
            <p:spPr bwMode="auto">
              <a:xfrm>
                <a:off x="3172" y="2668"/>
                <a:ext cx="200" cy="205"/>
              </a:xfrm>
              <a:custGeom>
                <a:avLst/>
                <a:gdLst>
                  <a:gd name="T0" fmla="*/ 1 w 399"/>
                  <a:gd name="T1" fmla="*/ 0 h 411"/>
                  <a:gd name="T2" fmla="*/ 1 w 399"/>
                  <a:gd name="T3" fmla="*/ 0 h 411"/>
                  <a:gd name="T4" fmla="*/ 1 w 399"/>
                  <a:gd name="T5" fmla="*/ 0 h 411"/>
                  <a:gd name="T6" fmla="*/ 1 w 399"/>
                  <a:gd name="T7" fmla="*/ 0 h 411"/>
                  <a:gd name="T8" fmla="*/ 1 w 399"/>
                  <a:gd name="T9" fmla="*/ 0 h 411"/>
                  <a:gd name="T10" fmla="*/ 1 w 399"/>
                  <a:gd name="T11" fmla="*/ 0 h 411"/>
                  <a:gd name="T12" fmla="*/ 1 w 399"/>
                  <a:gd name="T13" fmla="*/ 0 h 411"/>
                  <a:gd name="T14" fmla="*/ 1 w 399"/>
                  <a:gd name="T15" fmla="*/ 0 h 411"/>
                  <a:gd name="T16" fmla="*/ 1 w 399"/>
                  <a:gd name="T17" fmla="*/ 0 h 411"/>
                  <a:gd name="T18" fmla="*/ 1 w 399"/>
                  <a:gd name="T19" fmla="*/ 0 h 411"/>
                  <a:gd name="T20" fmla="*/ 1 w 399"/>
                  <a:gd name="T21" fmla="*/ 0 h 411"/>
                  <a:gd name="T22" fmla="*/ 1 w 399"/>
                  <a:gd name="T23" fmla="*/ 0 h 411"/>
                  <a:gd name="T24" fmla="*/ 1 w 399"/>
                  <a:gd name="T25" fmla="*/ 0 h 411"/>
                  <a:gd name="T26" fmla="*/ 1 w 399"/>
                  <a:gd name="T27" fmla="*/ 0 h 411"/>
                  <a:gd name="T28" fmla="*/ 1 w 399"/>
                  <a:gd name="T29" fmla="*/ 0 h 411"/>
                  <a:gd name="T30" fmla="*/ 1 w 399"/>
                  <a:gd name="T31" fmla="*/ 0 h 411"/>
                  <a:gd name="T32" fmla="*/ 0 w 399"/>
                  <a:gd name="T33" fmla="*/ 0 h 411"/>
                  <a:gd name="T34" fmla="*/ 1 w 399"/>
                  <a:gd name="T35" fmla="*/ 0 h 411"/>
                  <a:gd name="T36" fmla="*/ 1 w 399"/>
                  <a:gd name="T37" fmla="*/ 0 h 411"/>
                  <a:gd name="T38" fmla="*/ 1 w 399"/>
                  <a:gd name="T39" fmla="*/ 0 h 411"/>
                  <a:gd name="T40" fmla="*/ 1 w 399"/>
                  <a:gd name="T41" fmla="*/ 0 h 411"/>
                  <a:gd name="T42" fmla="*/ 1 w 399"/>
                  <a:gd name="T43" fmla="*/ 0 h 411"/>
                  <a:gd name="T44" fmla="*/ 1 w 399"/>
                  <a:gd name="T45" fmla="*/ 0 h 411"/>
                  <a:gd name="T46" fmla="*/ 1 w 399"/>
                  <a:gd name="T47" fmla="*/ 0 h 411"/>
                  <a:gd name="T48" fmla="*/ 1 w 399"/>
                  <a:gd name="T49" fmla="*/ 0 h 411"/>
                  <a:gd name="T50" fmla="*/ 1 w 399"/>
                  <a:gd name="T51" fmla="*/ 0 h 411"/>
                  <a:gd name="T52" fmla="*/ 1 w 399"/>
                  <a:gd name="T53" fmla="*/ 0 h 411"/>
                  <a:gd name="T54" fmla="*/ 1 w 399"/>
                  <a:gd name="T55" fmla="*/ 0 h 411"/>
                  <a:gd name="T56" fmla="*/ 1 w 399"/>
                  <a:gd name="T57" fmla="*/ 0 h 411"/>
                  <a:gd name="T58" fmla="*/ 1 w 399"/>
                  <a:gd name="T59" fmla="*/ 0 h 411"/>
                  <a:gd name="T60" fmla="*/ 1 w 399"/>
                  <a:gd name="T61" fmla="*/ 0 h 411"/>
                  <a:gd name="T62" fmla="*/ 1 w 399"/>
                  <a:gd name="T63" fmla="*/ 0 h 411"/>
                  <a:gd name="T64" fmla="*/ 1 w 399"/>
                  <a:gd name="T65" fmla="*/ 0 h 4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9" h="411">
                    <a:moveTo>
                      <a:pt x="399" y="205"/>
                    </a:moveTo>
                    <a:lnTo>
                      <a:pt x="395" y="247"/>
                    </a:lnTo>
                    <a:lnTo>
                      <a:pt x="384" y="285"/>
                    </a:lnTo>
                    <a:lnTo>
                      <a:pt x="365" y="322"/>
                    </a:lnTo>
                    <a:lnTo>
                      <a:pt x="340" y="350"/>
                    </a:lnTo>
                    <a:lnTo>
                      <a:pt x="311" y="377"/>
                    </a:lnTo>
                    <a:lnTo>
                      <a:pt x="277" y="396"/>
                    </a:lnTo>
                    <a:lnTo>
                      <a:pt x="239" y="408"/>
                    </a:lnTo>
                    <a:lnTo>
                      <a:pt x="198" y="411"/>
                    </a:lnTo>
                    <a:lnTo>
                      <a:pt x="158" y="408"/>
                    </a:lnTo>
                    <a:lnTo>
                      <a:pt x="120" y="396"/>
                    </a:lnTo>
                    <a:lnTo>
                      <a:pt x="87" y="377"/>
                    </a:lnTo>
                    <a:lnTo>
                      <a:pt x="57" y="350"/>
                    </a:lnTo>
                    <a:lnTo>
                      <a:pt x="34" y="322"/>
                    </a:lnTo>
                    <a:lnTo>
                      <a:pt x="15" y="285"/>
                    </a:lnTo>
                    <a:lnTo>
                      <a:pt x="3" y="247"/>
                    </a:lnTo>
                    <a:lnTo>
                      <a:pt x="0" y="205"/>
                    </a:lnTo>
                    <a:lnTo>
                      <a:pt x="3" y="163"/>
                    </a:lnTo>
                    <a:lnTo>
                      <a:pt x="15" y="124"/>
                    </a:lnTo>
                    <a:lnTo>
                      <a:pt x="34" y="90"/>
                    </a:lnTo>
                    <a:lnTo>
                      <a:pt x="57" y="59"/>
                    </a:lnTo>
                    <a:lnTo>
                      <a:pt x="87" y="35"/>
                    </a:lnTo>
                    <a:lnTo>
                      <a:pt x="120" y="15"/>
                    </a:lnTo>
                    <a:lnTo>
                      <a:pt x="158" y="4"/>
                    </a:lnTo>
                    <a:lnTo>
                      <a:pt x="198" y="0"/>
                    </a:lnTo>
                    <a:lnTo>
                      <a:pt x="239" y="4"/>
                    </a:lnTo>
                    <a:lnTo>
                      <a:pt x="277" y="15"/>
                    </a:lnTo>
                    <a:lnTo>
                      <a:pt x="311" y="35"/>
                    </a:lnTo>
                    <a:lnTo>
                      <a:pt x="340" y="59"/>
                    </a:lnTo>
                    <a:lnTo>
                      <a:pt x="365" y="90"/>
                    </a:lnTo>
                    <a:lnTo>
                      <a:pt x="384" y="124"/>
                    </a:lnTo>
                    <a:lnTo>
                      <a:pt x="395" y="163"/>
                    </a:lnTo>
                    <a:lnTo>
                      <a:pt x="399" y="205"/>
                    </a:lnTo>
                    <a:close/>
                  </a:path>
                </a:pathLst>
              </a:custGeom>
              <a:solidFill>
                <a:srgbClr val="FFD3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76" name="Freeform 60"/>
              <p:cNvSpPr>
                <a:spLocks/>
              </p:cNvSpPr>
              <p:nvPr/>
            </p:nvSpPr>
            <p:spPr bwMode="auto">
              <a:xfrm>
                <a:off x="3641" y="2339"/>
                <a:ext cx="56" cy="89"/>
              </a:xfrm>
              <a:custGeom>
                <a:avLst/>
                <a:gdLst>
                  <a:gd name="T0" fmla="*/ 0 w 113"/>
                  <a:gd name="T1" fmla="*/ 1 h 178"/>
                  <a:gd name="T2" fmla="*/ 0 w 113"/>
                  <a:gd name="T3" fmla="*/ 1 h 178"/>
                  <a:gd name="T4" fmla="*/ 0 w 113"/>
                  <a:gd name="T5" fmla="*/ 0 h 178"/>
                  <a:gd name="T6" fmla="*/ 0 w 113"/>
                  <a:gd name="T7" fmla="*/ 1 h 178"/>
                  <a:gd name="T8" fmla="*/ 0 w 113"/>
                  <a:gd name="T9" fmla="*/ 1 h 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 h="178">
                    <a:moveTo>
                      <a:pt x="16" y="178"/>
                    </a:moveTo>
                    <a:lnTo>
                      <a:pt x="0" y="63"/>
                    </a:lnTo>
                    <a:lnTo>
                      <a:pt x="103" y="0"/>
                    </a:lnTo>
                    <a:lnTo>
                      <a:pt x="113" y="124"/>
                    </a:lnTo>
                    <a:lnTo>
                      <a:pt x="16" y="178"/>
                    </a:lnTo>
                    <a:close/>
                  </a:path>
                </a:pathLst>
              </a:custGeom>
              <a:solidFill>
                <a:srgbClr val="4F6BB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77" name="Freeform 61"/>
              <p:cNvSpPr>
                <a:spLocks/>
              </p:cNvSpPr>
              <p:nvPr/>
            </p:nvSpPr>
            <p:spPr bwMode="auto">
              <a:xfrm>
                <a:off x="3020" y="2286"/>
                <a:ext cx="656" cy="98"/>
              </a:xfrm>
              <a:custGeom>
                <a:avLst/>
                <a:gdLst>
                  <a:gd name="T0" fmla="*/ 3 w 1311"/>
                  <a:gd name="T1" fmla="*/ 0 h 197"/>
                  <a:gd name="T2" fmla="*/ 0 w 1311"/>
                  <a:gd name="T3" fmla="*/ 0 h 197"/>
                  <a:gd name="T4" fmla="*/ 0 w 1311"/>
                  <a:gd name="T5" fmla="*/ 0 h 197"/>
                  <a:gd name="T6" fmla="*/ 3 w 1311"/>
                  <a:gd name="T7" fmla="*/ 0 h 197"/>
                  <a:gd name="T8" fmla="*/ 3 w 1311"/>
                  <a:gd name="T9" fmla="*/ 0 h 197"/>
                  <a:gd name="T10" fmla="*/ 3 w 1311"/>
                  <a:gd name="T11" fmla="*/ 0 h 197"/>
                  <a:gd name="T12" fmla="*/ 3 w 1311"/>
                  <a:gd name="T13" fmla="*/ 0 h 1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1" h="197">
                    <a:moveTo>
                      <a:pt x="1231" y="187"/>
                    </a:moveTo>
                    <a:lnTo>
                      <a:pt x="0" y="197"/>
                    </a:lnTo>
                    <a:lnTo>
                      <a:pt x="0" y="57"/>
                    </a:lnTo>
                    <a:lnTo>
                      <a:pt x="1179" y="54"/>
                    </a:lnTo>
                    <a:lnTo>
                      <a:pt x="1259" y="0"/>
                    </a:lnTo>
                    <a:lnTo>
                      <a:pt x="1311" y="130"/>
                    </a:lnTo>
                    <a:lnTo>
                      <a:pt x="1231" y="187"/>
                    </a:lnTo>
                    <a:close/>
                  </a:path>
                </a:pathLst>
              </a:custGeom>
              <a:solidFill>
                <a:srgbClr val="CC3D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78" name="Freeform 62"/>
              <p:cNvSpPr>
                <a:spLocks/>
              </p:cNvSpPr>
              <p:nvPr/>
            </p:nvSpPr>
            <p:spPr bwMode="auto">
              <a:xfrm>
                <a:off x="3430" y="2031"/>
                <a:ext cx="408" cy="751"/>
              </a:xfrm>
              <a:custGeom>
                <a:avLst/>
                <a:gdLst>
                  <a:gd name="T0" fmla="*/ 0 w 814"/>
                  <a:gd name="T1" fmla="*/ 0 h 1504"/>
                  <a:gd name="T2" fmla="*/ 1 w 814"/>
                  <a:gd name="T3" fmla="*/ 0 h 1504"/>
                  <a:gd name="T4" fmla="*/ 1 w 814"/>
                  <a:gd name="T5" fmla="*/ 0 h 1504"/>
                  <a:gd name="T6" fmla="*/ 1 w 814"/>
                  <a:gd name="T7" fmla="*/ 0 h 1504"/>
                  <a:gd name="T8" fmla="*/ 1 w 814"/>
                  <a:gd name="T9" fmla="*/ 0 h 1504"/>
                  <a:gd name="T10" fmla="*/ 1 w 814"/>
                  <a:gd name="T11" fmla="*/ 0 h 1504"/>
                  <a:gd name="T12" fmla="*/ 1 w 814"/>
                  <a:gd name="T13" fmla="*/ 0 h 1504"/>
                  <a:gd name="T14" fmla="*/ 1 w 814"/>
                  <a:gd name="T15" fmla="*/ 0 h 1504"/>
                  <a:gd name="T16" fmla="*/ 1 w 814"/>
                  <a:gd name="T17" fmla="*/ 0 h 1504"/>
                  <a:gd name="T18" fmla="*/ 1 w 814"/>
                  <a:gd name="T19" fmla="*/ 0 h 1504"/>
                  <a:gd name="T20" fmla="*/ 1 w 814"/>
                  <a:gd name="T21" fmla="*/ 0 h 1504"/>
                  <a:gd name="T22" fmla="*/ 1 w 814"/>
                  <a:gd name="T23" fmla="*/ 0 h 1504"/>
                  <a:gd name="T24" fmla="*/ 1 w 814"/>
                  <a:gd name="T25" fmla="*/ 0 h 1504"/>
                  <a:gd name="T26" fmla="*/ 1 w 814"/>
                  <a:gd name="T27" fmla="*/ 0 h 1504"/>
                  <a:gd name="T28" fmla="*/ 1 w 814"/>
                  <a:gd name="T29" fmla="*/ 0 h 1504"/>
                  <a:gd name="T30" fmla="*/ 1 w 814"/>
                  <a:gd name="T31" fmla="*/ 0 h 1504"/>
                  <a:gd name="T32" fmla="*/ 1 w 814"/>
                  <a:gd name="T33" fmla="*/ 0 h 1504"/>
                  <a:gd name="T34" fmla="*/ 1 w 814"/>
                  <a:gd name="T35" fmla="*/ 0 h 1504"/>
                  <a:gd name="T36" fmla="*/ 1 w 814"/>
                  <a:gd name="T37" fmla="*/ 0 h 1504"/>
                  <a:gd name="T38" fmla="*/ 1 w 814"/>
                  <a:gd name="T39" fmla="*/ 0 h 1504"/>
                  <a:gd name="T40" fmla="*/ 1 w 814"/>
                  <a:gd name="T41" fmla="*/ 0 h 1504"/>
                  <a:gd name="T42" fmla="*/ 1 w 814"/>
                  <a:gd name="T43" fmla="*/ 0 h 1504"/>
                  <a:gd name="T44" fmla="*/ 1 w 814"/>
                  <a:gd name="T45" fmla="*/ 1 h 1504"/>
                  <a:gd name="T46" fmla="*/ 1 w 814"/>
                  <a:gd name="T47" fmla="*/ 1 h 1504"/>
                  <a:gd name="T48" fmla="*/ 1 w 814"/>
                  <a:gd name="T49" fmla="*/ 1 h 1504"/>
                  <a:gd name="T50" fmla="*/ 2 w 814"/>
                  <a:gd name="T51" fmla="*/ 2 h 1504"/>
                  <a:gd name="T52" fmla="*/ 2 w 814"/>
                  <a:gd name="T53" fmla="*/ 2 h 1504"/>
                  <a:gd name="T54" fmla="*/ 2 w 814"/>
                  <a:gd name="T55" fmla="*/ 2 h 1504"/>
                  <a:gd name="T56" fmla="*/ 2 w 814"/>
                  <a:gd name="T57" fmla="*/ 2 h 1504"/>
                  <a:gd name="T58" fmla="*/ 2 w 814"/>
                  <a:gd name="T59" fmla="*/ 2 h 1504"/>
                  <a:gd name="T60" fmla="*/ 2 w 814"/>
                  <a:gd name="T61" fmla="*/ 2 h 1504"/>
                  <a:gd name="T62" fmla="*/ 2 w 814"/>
                  <a:gd name="T63" fmla="*/ 2 h 1504"/>
                  <a:gd name="T64" fmla="*/ 2 w 814"/>
                  <a:gd name="T65" fmla="*/ 2 h 1504"/>
                  <a:gd name="T66" fmla="*/ 2 w 814"/>
                  <a:gd name="T67" fmla="*/ 2 h 1504"/>
                  <a:gd name="T68" fmla="*/ 2 w 814"/>
                  <a:gd name="T69" fmla="*/ 2 h 1504"/>
                  <a:gd name="T70" fmla="*/ 2 w 814"/>
                  <a:gd name="T71" fmla="*/ 2 h 1504"/>
                  <a:gd name="T72" fmla="*/ 2 w 814"/>
                  <a:gd name="T73" fmla="*/ 2 h 1504"/>
                  <a:gd name="T74" fmla="*/ 2 w 814"/>
                  <a:gd name="T75" fmla="*/ 2 h 1504"/>
                  <a:gd name="T76" fmla="*/ 1 w 814"/>
                  <a:gd name="T77" fmla="*/ 0 h 1504"/>
                  <a:gd name="T78" fmla="*/ 1 w 814"/>
                  <a:gd name="T79" fmla="*/ 0 h 1504"/>
                  <a:gd name="T80" fmla="*/ 1 w 814"/>
                  <a:gd name="T81" fmla="*/ 0 h 1504"/>
                  <a:gd name="T82" fmla="*/ 1 w 814"/>
                  <a:gd name="T83" fmla="*/ 0 h 1504"/>
                  <a:gd name="T84" fmla="*/ 1 w 814"/>
                  <a:gd name="T85" fmla="*/ 0 h 1504"/>
                  <a:gd name="T86" fmla="*/ 1 w 814"/>
                  <a:gd name="T87" fmla="*/ 0 h 1504"/>
                  <a:gd name="T88" fmla="*/ 1 w 814"/>
                  <a:gd name="T89" fmla="*/ 0 h 1504"/>
                  <a:gd name="T90" fmla="*/ 1 w 814"/>
                  <a:gd name="T91" fmla="*/ 0 h 1504"/>
                  <a:gd name="T92" fmla="*/ 1 w 814"/>
                  <a:gd name="T93" fmla="*/ 0 h 1504"/>
                  <a:gd name="T94" fmla="*/ 1 w 814"/>
                  <a:gd name="T95" fmla="*/ 0 h 1504"/>
                  <a:gd name="T96" fmla="*/ 1 w 814"/>
                  <a:gd name="T97" fmla="*/ 0 h 1504"/>
                  <a:gd name="T98" fmla="*/ 1 w 814"/>
                  <a:gd name="T99" fmla="*/ 0 h 1504"/>
                  <a:gd name="T100" fmla="*/ 1 w 814"/>
                  <a:gd name="T101" fmla="*/ 0 h 1504"/>
                  <a:gd name="T102" fmla="*/ 1 w 814"/>
                  <a:gd name="T103" fmla="*/ 0 h 1504"/>
                  <a:gd name="T104" fmla="*/ 1 w 814"/>
                  <a:gd name="T105" fmla="*/ 0 h 1504"/>
                  <a:gd name="T106" fmla="*/ 1 w 814"/>
                  <a:gd name="T107" fmla="*/ 0 h 1504"/>
                  <a:gd name="T108" fmla="*/ 1 w 814"/>
                  <a:gd name="T109" fmla="*/ 0 h 1504"/>
                  <a:gd name="T110" fmla="*/ 0 w 814"/>
                  <a:gd name="T111" fmla="*/ 0 h 150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14" h="1504">
                    <a:moveTo>
                      <a:pt x="0" y="115"/>
                    </a:moveTo>
                    <a:lnTo>
                      <a:pt x="4" y="115"/>
                    </a:lnTo>
                    <a:lnTo>
                      <a:pt x="11" y="115"/>
                    </a:lnTo>
                    <a:lnTo>
                      <a:pt x="25" y="113"/>
                    </a:lnTo>
                    <a:lnTo>
                      <a:pt x="44" y="111"/>
                    </a:lnTo>
                    <a:lnTo>
                      <a:pt x="65" y="111"/>
                    </a:lnTo>
                    <a:lnTo>
                      <a:pt x="90" y="109"/>
                    </a:lnTo>
                    <a:lnTo>
                      <a:pt x="116" y="107"/>
                    </a:lnTo>
                    <a:lnTo>
                      <a:pt x="143" y="105"/>
                    </a:lnTo>
                    <a:lnTo>
                      <a:pt x="172" y="105"/>
                    </a:lnTo>
                    <a:lnTo>
                      <a:pt x="200" y="104"/>
                    </a:lnTo>
                    <a:lnTo>
                      <a:pt x="227" y="104"/>
                    </a:lnTo>
                    <a:lnTo>
                      <a:pt x="252" y="104"/>
                    </a:lnTo>
                    <a:lnTo>
                      <a:pt x="275" y="104"/>
                    </a:lnTo>
                    <a:lnTo>
                      <a:pt x="296" y="105"/>
                    </a:lnTo>
                    <a:lnTo>
                      <a:pt x="311" y="107"/>
                    </a:lnTo>
                    <a:lnTo>
                      <a:pt x="323" y="111"/>
                    </a:lnTo>
                    <a:lnTo>
                      <a:pt x="340" y="138"/>
                    </a:lnTo>
                    <a:lnTo>
                      <a:pt x="365" y="197"/>
                    </a:lnTo>
                    <a:lnTo>
                      <a:pt x="392" y="278"/>
                    </a:lnTo>
                    <a:lnTo>
                      <a:pt x="418" y="369"/>
                    </a:lnTo>
                    <a:lnTo>
                      <a:pt x="443" y="461"/>
                    </a:lnTo>
                    <a:lnTo>
                      <a:pt x="466" y="540"/>
                    </a:lnTo>
                    <a:lnTo>
                      <a:pt x="480" y="595"/>
                    </a:lnTo>
                    <a:lnTo>
                      <a:pt x="485" y="616"/>
                    </a:lnTo>
                    <a:lnTo>
                      <a:pt x="705" y="1475"/>
                    </a:lnTo>
                    <a:lnTo>
                      <a:pt x="707" y="1477"/>
                    </a:lnTo>
                    <a:lnTo>
                      <a:pt x="711" y="1479"/>
                    </a:lnTo>
                    <a:lnTo>
                      <a:pt x="718" y="1485"/>
                    </a:lnTo>
                    <a:lnTo>
                      <a:pt x="728" y="1488"/>
                    </a:lnTo>
                    <a:lnTo>
                      <a:pt x="739" y="1494"/>
                    </a:lnTo>
                    <a:lnTo>
                      <a:pt x="753" y="1500"/>
                    </a:lnTo>
                    <a:lnTo>
                      <a:pt x="768" y="1502"/>
                    </a:lnTo>
                    <a:lnTo>
                      <a:pt x="785" y="1504"/>
                    </a:lnTo>
                    <a:lnTo>
                      <a:pt x="808" y="1492"/>
                    </a:lnTo>
                    <a:lnTo>
                      <a:pt x="814" y="1467"/>
                    </a:lnTo>
                    <a:lnTo>
                      <a:pt x="812" y="1442"/>
                    </a:lnTo>
                    <a:lnTo>
                      <a:pt x="808" y="1431"/>
                    </a:lnTo>
                    <a:lnTo>
                      <a:pt x="436" y="48"/>
                    </a:lnTo>
                    <a:lnTo>
                      <a:pt x="434" y="46"/>
                    </a:lnTo>
                    <a:lnTo>
                      <a:pt x="424" y="40"/>
                    </a:lnTo>
                    <a:lnTo>
                      <a:pt x="411" y="33"/>
                    </a:lnTo>
                    <a:lnTo>
                      <a:pt x="393" y="23"/>
                    </a:lnTo>
                    <a:lnTo>
                      <a:pt x="369" y="16"/>
                    </a:lnTo>
                    <a:lnTo>
                      <a:pt x="342" y="8"/>
                    </a:lnTo>
                    <a:lnTo>
                      <a:pt x="311" y="2"/>
                    </a:lnTo>
                    <a:lnTo>
                      <a:pt x="275" y="0"/>
                    </a:lnTo>
                    <a:lnTo>
                      <a:pt x="239" y="0"/>
                    </a:lnTo>
                    <a:lnTo>
                      <a:pt x="206" y="0"/>
                    </a:lnTo>
                    <a:lnTo>
                      <a:pt x="176" y="0"/>
                    </a:lnTo>
                    <a:lnTo>
                      <a:pt x="147" y="0"/>
                    </a:lnTo>
                    <a:lnTo>
                      <a:pt x="126" y="0"/>
                    </a:lnTo>
                    <a:lnTo>
                      <a:pt x="109" y="0"/>
                    </a:lnTo>
                    <a:lnTo>
                      <a:pt x="97" y="0"/>
                    </a:lnTo>
                    <a:lnTo>
                      <a:pt x="93" y="0"/>
                    </a:lnTo>
                    <a:lnTo>
                      <a:pt x="0" y="115"/>
                    </a:lnTo>
                    <a:close/>
                  </a:path>
                </a:pathLst>
              </a:custGeom>
              <a:solidFill>
                <a:srgbClr val="CC3D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79" name="Freeform 63"/>
              <p:cNvSpPr>
                <a:spLocks/>
              </p:cNvSpPr>
              <p:nvPr/>
            </p:nvSpPr>
            <p:spPr bwMode="auto">
              <a:xfrm>
                <a:off x="3355" y="2043"/>
                <a:ext cx="147" cy="49"/>
              </a:xfrm>
              <a:custGeom>
                <a:avLst/>
                <a:gdLst>
                  <a:gd name="T0" fmla="*/ 1 w 294"/>
                  <a:gd name="T1" fmla="*/ 0 h 98"/>
                  <a:gd name="T2" fmla="*/ 1 w 294"/>
                  <a:gd name="T3" fmla="*/ 1 h 98"/>
                  <a:gd name="T4" fmla="*/ 1 w 294"/>
                  <a:gd name="T5" fmla="*/ 1 h 98"/>
                  <a:gd name="T6" fmla="*/ 1 w 294"/>
                  <a:gd name="T7" fmla="*/ 1 h 98"/>
                  <a:gd name="T8" fmla="*/ 1 w 294"/>
                  <a:gd name="T9" fmla="*/ 1 h 98"/>
                  <a:gd name="T10" fmla="*/ 1 w 294"/>
                  <a:gd name="T11" fmla="*/ 1 h 98"/>
                  <a:gd name="T12" fmla="*/ 1 w 294"/>
                  <a:gd name="T13" fmla="*/ 1 h 98"/>
                  <a:gd name="T14" fmla="*/ 1 w 294"/>
                  <a:gd name="T15" fmla="*/ 1 h 98"/>
                  <a:gd name="T16" fmla="*/ 1 w 294"/>
                  <a:gd name="T17" fmla="*/ 1 h 98"/>
                  <a:gd name="T18" fmla="*/ 1 w 294"/>
                  <a:gd name="T19" fmla="*/ 1 h 98"/>
                  <a:gd name="T20" fmla="*/ 1 w 294"/>
                  <a:gd name="T21" fmla="*/ 1 h 98"/>
                  <a:gd name="T22" fmla="*/ 1 w 294"/>
                  <a:gd name="T23" fmla="*/ 1 h 98"/>
                  <a:gd name="T24" fmla="*/ 1 w 294"/>
                  <a:gd name="T25" fmla="*/ 1 h 98"/>
                  <a:gd name="T26" fmla="*/ 1 w 294"/>
                  <a:gd name="T27" fmla="*/ 1 h 98"/>
                  <a:gd name="T28" fmla="*/ 1 w 294"/>
                  <a:gd name="T29" fmla="*/ 1 h 98"/>
                  <a:gd name="T30" fmla="*/ 0 w 294"/>
                  <a:gd name="T31" fmla="*/ 1 h 98"/>
                  <a:gd name="T32" fmla="*/ 1 w 294"/>
                  <a:gd name="T33" fmla="*/ 1 h 98"/>
                  <a:gd name="T34" fmla="*/ 1 w 294"/>
                  <a:gd name="T35" fmla="*/ 0 h 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94" h="98">
                    <a:moveTo>
                      <a:pt x="283" y="0"/>
                    </a:moveTo>
                    <a:lnTo>
                      <a:pt x="286" y="6"/>
                    </a:lnTo>
                    <a:lnTo>
                      <a:pt x="292" y="19"/>
                    </a:lnTo>
                    <a:lnTo>
                      <a:pt x="294" y="42"/>
                    </a:lnTo>
                    <a:lnTo>
                      <a:pt x="283" y="71"/>
                    </a:lnTo>
                    <a:lnTo>
                      <a:pt x="265" y="82"/>
                    </a:lnTo>
                    <a:lnTo>
                      <a:pt x="233" y="90"/>
                    </a:lnTo>
                    <a:lnTo>
                      <a:pt x="189" y="94"/>
                    </a:lnTo>
                    <a:lnTo>
                      <a:pt x="143" y="96"/>
                    </a:lnTo>
                    <a:lnTo>
                      <a:pt x="97" y="98"/>
                    </a:lnTo>
                    <a:lnTo>
                      <a:pt x="59" y="96"/>
                    </a:lnTo>
                    <a:lnTo>
                      <a:pt x="30" y="96"/>
                    </a:lnTo>
                    <a:lnTo>
                      <a:pt x="21" y="96"/>
                    </a:lnTo>
                    <a:lnTo>
                      <a:pt x="13" y="84"/>
                    </a:lnTo>
                    <a:lnTo>
                      <a:pt x="2" y="57"/>
                    </a:lnTo>
                    <a:lnTo>
                      <a:pt x="0" y="29"/>
                    </a:lnTo>
                    <a:lnTo>
                      <a:pt x="21" y="10"/>
                    </a:lnTo>
                    <a:lnTo>
                      <a:pt x="283" y="0"/>
                    </a:lnTo>
                    <a:close/>
                  </a:path>
                </a:pathLst>
              </a:custGeom>
              <a:solidFill>
                <a:srgbClr val="4F6BB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80" name="Freeform 64"/>
              <p:cNvSpPr>
                <a:spLocks/>
              </p:cNvSpPr>
              <p:nvPr/>
            </p:nvSpPr>
            <p:spPr bwMode="auto">
              <a:xfrm>
                <a:off x="2918" y="2126"/>
                <a:ext cx="241" cy="102"/>
              </a:xfrm>
              <a:custGeom>
                <a:avLst/>
                <a:gdLst>
                  <a:gd name="T0" fmla="*/ 1 w 482"/>
                  <a:gd name="T1" fmla="*/ 1 h 202"/>
                  <a:gd name="T2" fmla="*/ 1 w 482"/>
                  <a:gd name="T3" fmla="*/ 1 h 202"/>
                  <a:gd name="T4" fmla="*/ 1 w 482"/>
                  <a:gd name="T5" fmla="*/ 1 h 202"/>
                  <a:gd name="T6" fmla="*/ 1 w 482"/>
                  <a:gd name="T7" fmla="*/ 1 h 202"/>
                  <a:gd name="T8" fmla="*/ 1 w 482"/>
                  <a:gd name="T9" fmla="*/ 1 h 202"/>
                  <a:gd name="T10" fmla="*/ 1 w 482"/>
                  <a:gd name="T11" fmla="*/ 1 h 202"/>
                  <a:gd name="T12" fmla="*/ 1 w 482"/>
                  <a:gd name="T13" fmla="*/ 1 h 202"/>
                  <a:gd name="T14" fmla="*/ 1 w 482"/>
                  <a:gd name="T15" fmla="*/ 1 h 202"/>
                  <a:gd name="T16" fmla="*/ 1 w 482"/>
                  <a:gd name="T17" fmla="*/ 1 h 202"/>
                  <a:gd name="T18" fmla="*/ 1 w 482"/>
                  <a:gd name="T19" fmla="*/ 1 h 202"/>
                  <a:gd name="T20" fmla="*/ 1 w 482"/>
                  <a:gd name="T21" fmla="*/ 1 h 202"/>
                  <a:gd name="T22" fmla="*/ 1 w 482"/>
                  <a:gd name="T23" fmla="*/ 1 h 202"/>
                  <a:gd name="T24" fmla="*/ 1 w 482"/>
                  <a:gd name="T25" fmla="*/ 1 h 202"/>
                  <a:gd name="T26" fmla="*/ 1 w 482"/>
                  <a:gd name="T27" fmla="*/ 1 h 202"/>
                  <a:gd name="T28" fmla="*/ 1 w 482"/>
                  <a:gd name="T29" fmla="*/ 1 h 202"/>
                  <a:gd name="T30" fmla="*/ 1 w 482"/>
                  <a:gd name="T31" fmla="*/ 1 h 202"/>
                  <a:gd name="T32" fmla="*/ 1 w 482"/>
                  <a:gd name="T33" fmla="*/ 1 h 202"/>
                  <a:gd name="T34" fmla="*/ 1 w 482"/>
                  <a:gd name="T35" fmla="*/ 1 h 202"/>
                  <a:gd name="T36" fmla="*/ 1 w 482"/>
                  <a:gd name="T37" fmla="*/ 1 h 202"/>
                  <a:gd name="T38" fmla="*/ 1 w 482"/>
                  <a:gd name="T39" fmla="*/ 1 h 202"/>
                  <a:gd name="T40" fmla="*/ 1 w 482"/>
                  <a:gd name="T41" fmla="*/ 1 h 202"/>
                  <a:gd name="T42" fmla="*/ 1 w 482"/>
                  <a:gd name="T43" fmla="*/ 1 h 202"/>
                  <a:gd name="T44" fmla="*/ 1 w 482"/>
                  <a:gd name="T45" fmla="*/ 1 h 202"/>
                  <a:gd name="T46" fmla="*/ 1 w 482"/>
                  <a:gd name="T47" fmla="*/ 1 h 202"/>
                  <a:gd name="T48" fmla="*/ 1 w 482"/>
                  <a:gd name="T49" fmla="*/ 1 h 202"/>
                  <a:gd name="T50" fmla="*/ 1 w 482"/>
                  <a:gd name="T51" fmla="*/ 1 h 202"/>
                  <a:gd name="T52" fmla="*/ 1 w 482"/>
                  <a:gd name="T53" fmla="*/ 0 h 202"/>
                  <a:gd name="T54" fmla="*/ 1 w 482"/>
                  <a:gd name="T55" fmla="*/ 0 h 202"/>
                  <a:gd name="T56" fmla="*/ 1 w 482"/>
                  <a:gd name="T57" fmla="*/ 1 h 202"/>
                  <a:gd name="T58" fmla="*/ 1 w 482"/>
                  <a:gd name="T59" fmla="*/ 1 h 202"/>
                  <a:gd name="T60" fmla="*/ 1 w 482"/>
                  <a:gd name="T61" fmla="*/ 1 h 202"/>
                  <a:gd name="T62" fmla="*/ 1 w 482"/>
                  <a:gd name="T63" fmla="*/ 1 h 202"/>
                  <a:gd name="T64" fmla="*/ 0 w 482"/>
                  <a:gd name="T65" fmla="*/ 1 h 202"/>
                  <a:gd name="T66" fmla="*/ 0 w 482"/>
                  <a:gd name="T67" fmla="*/ 1 h 202"/>
                  <a:gd name="T68" fmla="*/ 1 w 482"/>
                  <a:gd name="T69" fmla="*/ 1 h 202"/>
                  <a:gd name="T70" fmla="*/ 1 w 482"/>
                  <a:gd name="T71" fmla="*/ 1 h 202"/>
                  <a:gd name="T72" fmla="*/ 1 w 482"/>
                  <a:gd name="T73" fmla="*/ 1 h 202"/>
                  <a:gd name="T74" fmla="*/ 1 w 482"/>
                  <a:gd name="T75" fmla="*/ 1 h 202"/>
                  <a:gd name="T76" fmla="*/ 1 w 482"/>
                  <a:gd name="T77" fmla="*/ 1 h 202"/>
                  <a:gd name="T78" fmla="*/ 1 w 482"/>
                  <a:gd name="T79" fmla="*/ 1 h 202"/>
                  <a:gd name="T80" fmla="*/ 1 w 482"/>
                  <a:gd name="T81" fmla="*/ 1 h 202"/>
                  <a:gd name="T82" fmla="*/ 1 w 482"/>
                  <a:gd name="T83" fmla="*/ 1 h 202"/>
                  <a:gd name="T84" fmla="*/ 1 w 482"/>
                  <a:gd name="T85" fmla="*/ 1 h 202"/>
                  <a:gd name="T86" fmla="*/ 1 w 482"/>
                  <a:gd name="T87" fmla="*/ 1 h 202"/>
                  <a:gd name="T88" fmla="*/ 1 w 482"/>
                  <a:gd name="T89" fmla="*/ 1 h 202"/>
                  <a:gd name="T90" fmla="*/ 1 w 482"/>
                  <a:gd name="T91" fmla="*/ 1 h 202"/>
                  <a:gd name="T92" fmla="*/ 1 w 482"/>
                  <a:gd name="T93" fmla="*/ 1 h 202"/>
                  <a:gd name="T94" fmla="*/ 1 w 482"/>
                  <a:gd name="T95" fmla="*/ 1 h 202"/>
                  <a:gd name="T96" fmla="*/ 1 w 482"/>
                  <a:gd name="T97" fmla="*/ 1 h 20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482" h="202">
                    <a:moveTo>
                      <a:pt x="308" y="197"/>
                    </a:moveTo>
                    <a:lnTo>
                      <a:pt x="315" y="197"/>
                    </a:lnTo>
                    <a:lnTo>
                      <a:pt x="335" y="195"/>
                    </a:lnTo>
                    <a:lnTo>
                      <a:pt x="363" y="191"/>
                    </a:lnTo>
                    <a:lnTo>
                      <a:pt x="396" y="183"/>
                    </a:lnTo>
                    <a:lnTo>
                      <a:pt x="426" y="175"/>
                    </a:lnTo>
                    <a:lnTo>
                      <a:pt x="455" y="162"/>
                    </a:lnTo>
                    <a:lnTo>
                      <a:pt x="474" y="145"/>
                    </a:lnTo>
                    <a:lnTo>
                      <a:pt x="482" y="124"/>
                    </a:lnTo>
                    <a:lnTo>
                      <a:pt x="480" y="103"/>
                    </a:lnTo>
                    <a:lnTo>
                      <a:pt x="474" y="88"/>
                    </a:lnTo>
                    <a:lnTo>
                      <a:pt x="463" y="74"/>
                    </a:lnTo>
                    <a:lnTo>
                      <a:pt x="451" y="65"/>
                    </a:lnTo>
                    <a:lnTo>
                      <a:pt x="434" y="59"/>
                    </a:lnTo>
                    <a:lnTo>
                      <a:pt x="415" y="55"/>
                    </a:lnTo>
                    <a:lnTo>
                      <a:pt x="396" y="53"/>
                    </a:lnTo>
                    <a:lnTo>
                      <a:pt x="373" y="53"/>
                    </a:lnTo>
                    <a:lnTo>
                      <a:pt x="348" y="53"/>
                    </a:lnTo>
                    <a:lnTo>
                      <a:pt x="321" y="51"/>
                    </a:lnTo>
                    <a:lnTo>
                      <a:pt x="293" y="49"/>
                    </a:lnTo>
                    <a:lnTo>
                      <a:pt x="264" y="45"/>
                    </a:lnTo>
                    <a:lnTo>
                      <a:pt x="233" y="42"/>
                    </a:lnTo>
                    <a:lnTo>
                      <a:pt x="207" y="34"/>
                    </a:lnTo>
                    <a:lnTo>
                      <a:pt x="180" y="26"/>
                    </a:lnTo>
                    <a:lnTo>
                      <a:pt x="159" y="15"/>
                    </a:lnTo>
                    <a:lnTo>
                      <a:pt x="138" y="5"/>
                    </a:lnTo>
                    <a:lnTo>
                      <a:pt x="113" y="0"/>
                    </a:lnTo>
                    <a:lnTo>
                      <a:pt x="86" y="0"/>
                    </a:lnTo>
                    <a:lnTo>
                      <a:pt x="59" y="5"/>
                    </a:lnTo>
                    <a:lnTo>
                      <a:pt x="36" y="15"/>
                    </a:lnTo>
                    <a:lnTo>
                      <a:pt x="17" y="28"/>
                    </a:lnTo>
                    <a:lnTo>
                      <a:pt x="4" y="45"/>
                    </a:lnTo>
                    <a:lnTo>
                      <a:pt x="0" y="66"/>
                    </a:lnTo>
                    <a:lnTo>
                      <a:pt x="0" y="89"/>
                    </a:lnTo>
                    <a:lnTo>
                      <a:pt x="2" y="110"/>
                    </a:lnTo>
                    <a:lnTo>
                      <a:pt x="4" y="131"/>
                    </a:lnTo>
                    <a:lnTo>
                      <a:pt x="10" y="149"/>
                    </a:lnTo>
                    <a:lnTo>
                      <a:pt x="19" y="166"/>
                    </a:lnTo>
                    <a:lnTo>
                      <a:pt x="31" y="179"/>
                    </a:lnTo>
                    <a:lnTo>
                      <a:pt x="50" y="189"/>
                    </a:lnTo>
                    <a:lnTo>
                      <a:pt x="75" y="197"/>
                    </a:lnTo>
                    <a:lnTo>
                      <a:pt x="105" y="200"/>
                    </a:lnTo>
                    <a:lnTo>
                      <a:pt x="143" y="202"/>
                    </a:lnTo>
                    <a:lnTo>
                      <a:pt x="182" y="202"/>
                    </a:lnTo>
                    <a:lnTo>
                      <a:pt x="220" y="202"/>
                    </a:lnTo>
                    <a:lnTo>
                      <a:pt x="254" y="200"/>
                    </a:lnTo>
                    <a:lnTo>
                      <a:pt x="281" y="198"/>
                    </a:lnTo>
                    <a:lnTo>
                      <a:pt x="300" y="197"/>
                    </a:lnTo>
                    <a:lnTo>
                      <a:pt x="308" y="197"/>
                    </a:lnTo>
                    <a:close/>
                  </a:path>
                </a:pathLst>
              </a:custGeom>
              <a:solidFill>
                <a:srgbClr val="4F6BB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81" name="Freeform 65"/>
              <p:cNvSpPr>
                <a:spLocks/>
              </p:cNvSpPr>
              <p:nvPr/>
            </p:nvSpPr>
            <p:spPr bwMode="auto">
              <a:xfrm>
                <a:off x="2695" y="2678"/>
                <a:ext cx="130" cy="134"/>
              </a:xfrm>
              <a:custGeom>
                <a:avLst/>
                <a:gdLst>
                  <a:gd name="T0" fmla="*/ 1 w 260"/>
                  <a:gd name="T1" fmla="*/ 1 h 268"/>
                  <a:gd name="T2" fmla="*/ 1 w 260"/>
                  <a:gd name="T3" fmla="*/ 1 h 268"/>
                  <a:gd name="T4" fmla="*/ 1 w 260"/>
                  <a:gd name="T5" fmla="*/ 1 h 268"/>
                  <a:gd name="T6" fmla="*/ 1 w 260"/>
                  <a:gd name="T7" fmla="*/ 1 h 268"/>
                  <a:gd name="T8" fmla="*/ 1 w 260"/>
                  <a:gd name="T9" fmla="*/ 1 h 268"/>
                  <a:gd name="T10" fmla="*/ 1 w 260"/>
                  <a:gd name="T11" fmla="*/ 1 h 268"/>
                  <a:gd name="T12" fmla="*/ 1 w 260"/>
                  <a:gd name="T13" fmla="*/ 1 h 268"/>
                  <a:gd name="T14" fmla="*/ 1 w 260"/>
                  <a:gd name="T15" fmla="*/ 1 h 268"/>
                  <a:gd name="T16" fmla="*/ 1 w 260"/>
                  <a:gd name="T17" fmla="*/ 1 h 268"/>
                  <a:gd name="T18" fmla="*/ 1 w 260"/>
                  <a:gd name="T19" fmla="*/ 1 h 268"/>
                  <a:gd name="T20" fmla="*/ 1 w 260"/>
                  <a:gd name="T21" fmla="*/ 1 h 268"/>
                  <a:gd name="T22" fmla="*/ 1 w 260"/>
                  <a:gd name="T23" fmla="*/ 1 h 268"/>
                  <a:gd name="T24" fmla="*/ 1 w 260"/>
                  <a:gd name="T25" fmla="*/ 1 h 268"/>
                  <a:gd name="T26" fmla="*/ 1 w 260"/>
                  <a:gd name="T27" fmla="*/ 1 h 268"/>
                  <a:gd name="T28" fmla="*/ 1 w 260"/>
                  <a:gd name="T29" fmla="*/ 1 h 268"/>
                  <a:gd name="T30" fmla="*/ 1 w 260"/>
                  <a:gd name="T31" fmla="*/ 1 h 268"/>
                  <a:gd name="T32" fmla="*/ 0 w 260"/>
                  <a:gd name="T33" fmla="*/ 1 h 268"/>
                  <a:gd name="T34" fmla="*/ 1 w 260"/>
                  <a:gd name="T35" fmla="*/ 1 h 268"/>
                  <a:gd name="T36" fmla="*/ 1 w 260"/>
                  <a:gd name="T37" fmla="*/ 1 h 268"/>
                  <a:gd name="T38" fmla="*/ 1 w 260"/>
                  <a:gd name="T39" fmla="*/ 1 h 268"/>
                  <a:gd name="T40" fmla="*/ 1 w 260"/>
                  <a:gd name="T41" fmla="*/ 1 h 268"/>
                  <a:gd name="T42" fmla="*/ 1 w 260"/>
                  <a:gd name="T43" fmla="*/ 1 h 268"/>
                  <a:gd name="T44" fmla="*/ 1 w 260"/>
                  <a:gd name="T45" fmla="*/ 1 h 268"/>
                  <a:gd name="T46" fmla="*/ 1 w 260"/>
                  <a:gd name="T47" fmla="*/ 1 h 268"/>
                  <a:gd name="T48" fmla="*/ 1 w 260"/>
                  <a:gd name="T49" fmla="*/ 0 h 268"/>
                  <a:gd name="T50" fmla="*/ 1 w 260"/>
                  <a:gd name="T51" fmla="*/ 1 h 268"/>
                  <a:gd name="T52" fmla="*/ 1 w 260"/>
                  <a:gd name="T53" fmla="*/ 1 h 268"/>
                  <a:gd name="T54" fmla="*/ 1 w 260"/>
                  <a:gd name="T55" fmla="*/ 1 h 268"/>
                  <a:gd name="T56" fmla="*/ 1 w 260"/>
                  <a:gd name="T57" fmla="*/ 1 h 268"/>
                  <a:gd name="T58" fmla="*/ 1 w 260"/>
                  <a:gd name="T59" fmla="*/ 1 h 268"/>
                  <a:gd name="T60" fmla="*/ 1 w 260"/>
                  <a:gd name="T61" fmla="*/ 1 h 268"/>
                  <a:gd name="T62" fmla="*/ 1 w 260"/>
                  <a:gd name="T63" fmla="*/ 1 h 268"/>
                  <a:gd name="T64" fmla="*/ 1 w 260"/>
                  <a:gd name="T65" fmla="*/ 1 h 26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60" h="268">
                    <a:moveTo>
                      <a:pt x="260" y="134"/>
                    </a:moveTo>
                    <a:lnTo>
                      <a:pt x="258" y="161"/>
                    </a:lnTo>
                    <a:lnTo>
                      <a:pt x="250" y="186"/>
                    </a:lnTo>
                    <a:lnTo>
                      <a:pt x="239" y="209"/>
                    </a:lnTo>
                    <a:lnTo>
                      <a:pt x="221" y="230"/>
                    </a:lnTo>
                    <a:lnTo>
                      <a:pt x="202" y="245"/>
                    </a:lnTo>
                    <a:lnTo>
                      <a:pt x="181" y="258"/>
                    </a:lnTo>
                    <a:lnTo>
                      <a:pt x="156" y="266"/>
                    </a:lnTo>
                    <a:lnTo>
                      <a:pt x="130" y="268"/>
                    </a:lnTo>
                    <a:lnTo>
                      <a:pt x="103" y="266"/>
                    </a:lnTo>
                    <a:lnTo>
                      <a:pt x="78" y="258"/>
                    </a:lnTo>
                    <a:lnTo>
                      <a:pt x="57" y="245"/>
                    </a:lnTo>
                    <a:lnTo>
                      <a:pt x="38" y="230"/>
                    </a:lnTo>
                    <a:lnTo>
                      <a:pt x="21" y="209"/>
                    </a:lnTo>
                    <a:lnTo>
                      <a:pt x="9" y="186"/>
                    </a:lnTo>
                    <a:lnTo>
                      <a:pt x="2" y="161"/>
                    </a:lnTo>
                    <a:lnTo>
                      <a:pt x="0" y="134"/>
                    </a:lnTo>
                    <a:lnTo>
                      <a:pt x="2" y="107"/>
                    </a:lnTo>
                    <a:lnTo>
                      <a:pt x="9" y="82"/>
                    </a:lnTo>
                    <a:lnTo>
                      <a:pt x="21" y="59"/>
                    </a:lnTo>
                    <a:lnTo>
                      <a:pt x="38" y="40"/>
                    </a:lnTo>
                    <a:lnTo>
                      <a:pt x="57" y="23"/>
                    </a:lnTo>
                    <a:lnTo>
                      <a:pt x="78" y="12"/>
                    </a:lnTo>
                    <a:lnTo>
                      <a:pt x="103" y="2"/>
                    </a:lnTo>
                    <a:lnTo>
                      <a:pt x="130" y="0"/>
                    </a:lnTo>
                    <a:lnTo>
                      <a:pt x="156" y="2"/>
                    </a:lnTo>
                    <a:lnTo>
                      <a:pt x="181" y="12"/>
                    </a:lnTo>
                    <a:lnTo>
                      <a:pt x="202" y="23"/>
                    </a:lnTo>
                    <a:lnTo>
                      <a:pt x="221" y="40"/>
                    </a:lnTo>
                    <a:lnTo>
                      <a:pt x="239" y="59"/>
                    </a:lnTo>
                    <a:lnTo>
                      <a:pt x="250" y="82"/>
                    </a:lnTo>
                    <a:lnTo>
                      <a:pt x="258" y="107"/>
                    </a:lnTo>
                    <a:lnTo>
                      <a:pt x="260" y="134"/>
                    </a:lnTo>
                    <a:close/>
                  </a:path>
                </a:pathLst>
              </a:custGeom>
              <a:solidFill>
                <a:srgbClr val="FFD3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82" name="Freeform 66"/>
              <p:cNvSpPr>
                <a:spLocks/>
              </p:cNvSpPr>
              <p:nvPr/>
            </p:nvSpPr>
            <p:spPr bwMode="auto">
              <a:xfrm>
                <a:off x="3953" y="2425"/>
                <a:ext cx="61" cy="59"/>
              </a:xfrm>
              <a:custGeom>
                <a:avLst/>
                <a:gdLst>
                  <a:gd name="T0" fmla="*/ 0 w 123"/>
                  <a:gd name="T1" fmla="*/ 0 h 119"/>
                  <a:gd name="T2" fmla="*/ 0 w 123"/>
                  <a:gd name="T3" fmla="*/ 0 h 119"/>
                  <a:gd name="T4" fmla="*/ 0 w 123"/>
                  <a:gd name="T5" fmla="*/ 0 h 119"/>
                  <a:gd name="T6" fmla="*/ 0 w 123"/>
                  <a:gd name="T7" fmla="*/ 0 h 119"/>
                  <a:gd name="T8" fmla="*/ 0 w 123"/>
                  <a:gd name="T9" fmla="*/ 0 h 119"/>
                  <a:gd name="T10" fmla="*/ 0 w 123"/>
                  <a:gd name="T11" fmla="*/ 0 h 119"/>
                  <a:gd name="T12" fmla="*/ 0 w 123"/>
                  <a:gd name="T13" fmla="*/ 0 h 119"/>
                  <a:gd name="T14" fmla="*/ 0 w 123"/>
                  <a:gd name="T15" fmla="*/ 0 h 119"/>
                  <a:gd name="T16" fmla="*/ 0 w 123"/>
                  <a:gd name="T17" fmla="*/ 0 h 119"/>
                  <a:gd name="T18" fmla="*/ 0 w 123"/>
                  <a:gd name="T19" fmla="*/ 0 h 119"/>
                  <a:gd name="T20" fmla="*/ 0 w 123"/>
                  <a:gd name="T21" fmla="*/ 0 h 119"/>
                  <a:gd name="T22" fmla="*/ 0 w 123"/>
                  <a:gd name="T23" fmla="*/ 0 h 119"/>
                  <a:gd name="T24" fmla="*/ 0 w 123"/>
                  <a:gd name="T25" fmla="*/ 0 h 119"/>
                  <a:gd name="T26" fmla="*/ 0 w 123"/>
                  <a:gd name="T27" fmla="*/ 0 h 119"/>
                  <a:gd name="T28" fmla="*/ 0 w 123"/>
                  <a:gd name="T29" fmla="*/ 0 h 119"/>
                  <a:gd name="T30" fmla="*/ 0 w 123"/>
                  <a:gd name="T31" fmla="*/ 0 h 119"/>
                  <a:gd name="T32" fmla="*/ 0 w 123"/>
                  <a:gd name="T33" fmla="*/ 0 h 119"/>
                  <a:gd name="T34" fmla="*/ 0 w 123"/>
                  <a:gd name="T35" fmla="*/ 0 h 119"/>
                  <a:gd name="T36" fmla="*/ 0 w 123"/>
                  <a:gd name="T37" fmla="*/ 0 h 1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3" h="119">
                    <a:moveTo>
                      <a:pt x="60" y="119"/>
                    </a:moveTo>
                    <a:lnTo>
                      <a:pt x="123" y="52"/>
                    </a:lnTo>
                    <a:lnTo>
                      <a:pt x="113" y="44"/>
                    </a:lnTo>
                    <a:lnTo>
                      <a:pt x="102" y="39"/>
                    </a:lnTo>
                    <a:lnTo>
                      <a:pt x="92" y="31"/>
                    </a:lnTo>
                    <a:lnTo>
                      <a:pt x="81" y="25"/>
                    </a:lnTo>
                    <a:lnTo>
                      <a:pt x="69" y="18"/>
                    </a:lnTo>
                    <a:lnTo>
                      <a:pt x="58" y="12"/>
                    </a:lnTo>
                    <a:lnTo>
                      <a:pt x="46" y="6"/>
                    </a:lnTo>
                    <a:lnTo>
                      <a:pt x="35" y="0"/>
                    </a:lnTo>
                    <a:lnTo>
                      <a:pt x="0" y="83"/>
                    </a:lnTo>
                    <a:lnTo>
                      <a:pt x="8" y="86"/>
                    </a:lnTo>
                    <a:lnTo>
                      <a:pt x="16" y="92"/>
                    </a:lnTo>
                    <a:lnTo>
                      <a:pt x="23" y="96"/>
                    </a:lnTo>
                    <a:lnTo>
                      <a:pt x="31" y="100"/>
                    </a:lnTo>
                    <a:lnTo>
                      <a:pt x="37" y="104"/>
                    </a:lnTo>
                    <a:lnTo>
                      <a:pt x="44" y="109"/>
                    </a:lnTo>
                    <a:lnTo>
                      <a:pt x="52" y="113"/>
                    </a:lnTo>
                    <a:lnTo>
                      <a:pt x="60" y="119"/>
                    </a:lnTo>
                    <a:close/>
                  </a:path>
                </a:pathLst>
              </a:custGeom>
              <a:solidFill>
                <a:srgbClr val="1C75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83" name="Freeform 67"/>
              <p:cNvSpPr>
                <a:spLocks/>
              </p:cNvSpPr>
              <p:nvPr/>
            </p:nvSpPr>
            <p:spPr bwMode="auto">
              <a:xfrm>
                <a:off x="3454" y="2384"/>
                <a:ext cx="709" cy="725"/>
              </a:xfrm>
              <a:custGeom>
                <a:avLst/>
                <a:gdLst>
                  <a:gd name="T0" fmla="*/ 2 w 1419"/>
                  <a:gd name="T1" fmla="*/ 1 h 1450"/>
                  <a:gd name="T2" fmla="*/ 2 w 1419"/>
                  <a:gd name="T3" fmla="*/ 1 h 1450"/>
                  <a:gd name="T4" fmla="*/ 2 w 1419"/>
                  <a:gd name="T5" fmla="*/ 2 h 1450"/>
                  <a:gd name="T6" fmla="*/ 2 w 1419"/>
                  <a:gd name="T7" fmla="*/ 2 h 1450"/>
                  <a:gd name="T8" fmla="*/ 2 w 1419"/>
                  <a:gd name="T9" fmla="*/ 3 h 1450"/>
                  <a:gd name="T10" fmla="*/ 2 w 1419"/>
                  <a:gd name="T11" fmla="*/ 3 h 1450"/>
                  <a:gd name="T12" fmla="*/ 1 w 1419"/>
                  <a:gd name="T13" fmla="*/ 3 h 1450"/>
                  <a:gd name="T14" fmla="*/ 1 w 1419"/>
                  <a:gd name="T15" fmla="*/ 3 h 1450"/>
                  <a:gd name="T16" fmla="*/ 1 w 1419"/>
                  <a:gd name="T17" fmla="*/ 3 h 1450"/>
                  <a:gd name="T18" fmla="*/ 0 w 1419"/>
                  <a:gd name="T19" fmla="*/ 3 h 1450"/>
                  <a:gd name="T20" fmla="*/ 0 w 1419"/>
                  <a:gd name="T21" fmla="*/ 3 h 1450"/>
                  <a:gd name="T22" fmla="*/ 0 w 1419"/>
                  <a:gd name="T23" fmla="*/ 3 h 1450"/>
                  <a:gd name="T24" fmla="*/ 0 w 1419"/>
                  <a:gd name="T25" fmla="*/ 2 h 1450"/>
                  <a:gd name="T26" fmla="*/ 0 w 1419"/>
                  <a:gd name="T27" fmla="*/ 2 h 1450"/>
                  <a:gd name="T28" fmla="*/ 0 w 1419"/>
                  <a:gd name="T29" fmla="*/ 2 h 1450"/>
                  <a:gd name="T30" fmla="*/ 0 w 1419"/>
                  <a:gd name="T31" fmla="*/ 1 h 1450"/>
                  <a:gd name="T32" fmla="*/ 0 w 1419"/>
                  <a:gd name="T33" fmla="*/ 1 h 1450"/>
                  <a:gd name="T34" fmla="*/ 0 w 1419"/>
                  <a:gd name="T35" fmla="*/ 1 h 1450"/>
                  <a:gd name="T36" fmla="*/ 1 w 1419"/>
                  <a:gd name="T37" fmla="*/ 1 h 1450"/>
                  <a:gd name="T38" fmla="*/ 1 w 1419"/>
                  <a:gd name="T39" fmla="*/ 1 h 1450"/>
                  <a:gd name="T40" fmla="*/ 1 w 1419"/>
                  <a:gd name="T41" fmla="*/ 1 h 1450"/>
                  <a:gd name="T42" fmla="*/ 1 w 1419"/>
                  <a:gd name="T43" fmla="*/ 1 h 1450"/>
                  <a:gd name="T44" fmla="*/ 1 w 1419"/>
                  <a:gd name="T45" fmla="*/ 1 h 1450"/>
                  <a:gd name="T46" fmla="*/ 1 w 1419"/>
                  <a:gd name="T47" fmla="*/ 1 h 1450"/>
                  <a:gd name="T48" fmla="*/ 1 w 1419"/>
                  <a:gd name="T49" fmla="*/ 1 h 1450"/>
                  <a:gd name="T50" fmla="*/ 1 w 1419"/>
                  <a:gd name="T51" fmla="*/ 1 h 1450"/>
                  <a:gd name="T52" fmla="*/ 1 w 1419"/>
                  <a:gd name="T53" fmla="*/ 1 h 1450"/>
                  <a:gd name="T54" fmla="*/ 1 w 1419"/>
                  <a:gd name="T55" fmla="*/ 1 h 1450"/>
                  <a:gd name="T56" fmla="*/ 0 w 1419"/>
                  <a:gd name="T57" fmla="*/ 1 h 1450"/>
                  <a:gd name="T58" fmla="*/ 0 w 1419"/>
                  <a:gd name="T59" fmla="*/ 1 h 1450"/>
                  <a:gd name="T60" fmla="*/ 0 w 1419"/>
                  <a:gd name="T61" fmla="*/ 1 h 1450"/>
                  <a:gd name="T62" fmla="*/ 0 w 1419"/>
                  <a:gd name="T63" fmla="*/ 1 h 1450"/>
                  <a:gd name="T64" fmla="*/ 0 w 1419"/>
                  <a:gd name="T65" fmla="*/ 2 h 1450"/>
                  <a:gd name="T66" fmla="*/ 0 w 1419"/>
                  <a:gd name="T67" fmla="*/ 2 h 1450"/>
                  <a:gd name="T68" fmla="*/ 0 w 1419"/>
                  <a:gd name="T69" fmla="*/ 3 h 1450"/>
                  <a:gd name="T70" fmla="*/ 0 w 1419"/>
                  <a:gd name="T71" fmla="*/ 3 h 1450"/>
                  <a:gd name="T72" fmla="*/ 0 w 1419"/>
                  <a:gd name="T73" fmla="*/ 3 h 1450"/>
                  <a:gd name="T74" fmla="*/ 1 w 1419"/>
                  <a:gd name="T75" fmla="*/ 3 h 1450"/>
                  <a:gd name="T76" fmla="*/ 1 w 1419"/>
                  <a:gd name="T77" fmla="*/ 3 h 1450"/>
                  <a:gd name="T78" fmla="*/ 2 w 1419"/>
                  <a:gd name="T79" fmla="*/ 3 h 1450"/>
                  <a:gd name="T80" fmla="*/ 2 w 1419"/>
                  <a:gd name="T81" fmla="*/ 3 h 1450"/>
                  <a:gd name="T82" fmla="*/ 2 w 1419"/>
                  <a:gd name="T83" fmla="*/ 3 h 1450"/>
                  <a:gd name="T84" fmla="*/ 2 w 1419"/>
                  <a:gd name="T85" fmla="*/ 2 h 1450"/>
                  <a:gd name="T86" fmla="*/ 2 w 1419"/>
                  <a:gd name="T87" fmla="*/ 2 h 1450"/>
                  <a:gd name="T88" fmla="*/ 2 w 1419"/>
                  <a:gd name="T89" fmla="*/ 1 h 1450"/>
                  <a:gd name="T90" fmla="*/ 2 w 1419"/>
                  <a:gd name="T91" fmla="*/ 1 h 145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419" h="1450">
                    <a:moveTo>
                      <a:pt x="1121" y="132"/>
                    </a:moveTo>
                    <a:lnTo>
                      <a:pt x="1058" y="199"/>
                    </a:lnTo>
                    <a:lnTo>
                      <a:pt x="1117" y="245"/>
                    </a:lnTo>
                    <a:lnTo>
                      <a:pt x="1168" y="298"/>
                    </a:lnTo>
                    <a:lnTo>
                      <a:pt x="1216" y="358"/>
                    </a:lnTo>
                    <a:lnTo>
                      <a:pt x="1255" y="423"/>
                    </a:lnTo>
                    <a:lnTo>
                      <a:pt x="1287" y="492"/>
                    </a:lnTo>
                    <a:lnTo>
                      <a:pt x="1310" y="566"/>
                    </a:lnTo>
                    <a:lnTo>
                      <a:pt x="1323" y="643"/>
                    </a:lnTo>
                    <a:lnTo>
                      <a:pt x="1329" y="723"/>
                    </a:lnTo>
                    <a:lnTo>
                      <a:pt x="1325" y="788"/>
                    </a:lnTo>
                    <a:lnTo>
                      <a:pt x="1316" y="851"/>
                    </a:lnTo>
                    <a:lnTo>
                      <a:pt x="1300" y="912"/>
                    </a:lnTo>
                    <a:lnTo>
                      <a:pt x="1281" y="970"/>
                    </a:lnTo>
                    <a:lnTo>
                      <a:pt x="1255" y="1025"/>
                    </a:lnTo>
                    <a:lnTo>
                      <a:pt x="1224" y="1077"/>
                    </a:lnTo>
                    <a:lnTo>
                      <a:pt x="1188" y="1127"/>
                    </a:lnTo>
                    <a:lnTo>
                      <a:pt x="1147" y="1173"/>
                    </a:lnTo>
                    <a:lnTo>
                      <a:pt x="1103" y="1213"/>
                    </a:lnTo>
                    <a:lnTo>
                      <a:pt x="1056" y="1249"/>
                    </a:lnTo>
                    <a:lnTo>
                      <a:pt x="1004" y="1282"/>
                    </a:lnTo>
                    <a:lnTo>
                      <a:pt x="951" y="1308"/>
                    </a:lnTo>
                    <a:lnTo>
                      <a:pt x="893" y="1329"/>
                    </a:lnTo>
                    <a:lnTo>
                      <a:pt x="834" y="1345"/>
                    </a:lnTo>
                    <a:lnTo>
                      <a:pt x="773" y="1354"/>
                    </a:lnTo>
                    <a:lnTo>
                      <a:pt x="710" y="1358"/>
                    </a:lnTo>
                    <a:lnTo>
                      <a:pt x="647" y="1354"/>
                    </a:lnTo>
                    <a:lnTo>
                      <a:pt x="585" y="1345"/>
                    </a:lnTo>
                    <a:lnTo>
                      <a:pt x="526" y="1329"/>
                    </a:lnTo>
                    <a:lnTo>
                      <a:pt x="469" y="1308"/>
                    </a:lnTo>
                    <a:lnTo>
                      <a:pt x="415" y="1282"/>
                    </a:lnTo>
                    <a:lnTo>
                      <a:pt x="364" y="1249"/>
                    </a:lnTo>
                    <a:lnTo>
                      <a:pt x="316" y="1213"/>
                    </a:lnTo>
                    <a:lnTo>
                      <a:pt x="272" y="1173"/>
                    </a:lnTo>
                    <a:lnTo>
                      <a:pt x="232" y="1127"/>
                    </a:lnTo>
                    <a:lnTo>
                      <a:pt x="195" y="1077"/>
                    </a:lnTo>
                    <a:lnTo>
                      <a:pt x="165" y="1025"/>
                    </a:lnTo>
                    <a:lnTo>
                      <a:pt x="138" y="970"/>
                    </a:lnTo>
                    <a:lnTo>
                      <a:pt x="119" y="912"/>
                    </a:lnTo>
                    <a:lnTo>
                      <a:pt x="104" y="851"/>
                    </a:lnTo>
                    <a:lnTo>
                      <a:pt x="94" y="788"/>
                    </a:lnTo>
                    <a:lnTo>
                      <a:pt x="90" y="723"/>
                    </a:lnTo>
                    <a:lnTo>
                      <a:pt x="94" y="658"/>
                    </a:lnTo>
                    <a:lnTo>
                      <a:pt x="104" y="597"/>
                    </a:lnTo>
                    <a:lnTo>
                      <a:pt x="119" y="536"/>
                    </a:lnTo>
                    <a:lnTo>
                      <a:pt x="138" y="478"/>
                    </a:lnTo>
                    <a:lnTo>
                      <a:pt x="165" y="423"/>
                    </a:lnTo>
                    <a:lnTo>
                      <a:pt x="195" y="371"/>
                    </a:lnTo>
                    <a:lnTo>
                      <a:pt x="232" y="321"/>
                    </a:lnTo>
                    <a:lnTo>
                      <a:pt x="272" y="277"/>
                    </a:lnTo>
                    <a:lnTo>
                      <a:pt x="316" y="235"/>
                    </a:lnTo>
                    <a:lnTo>
                      <a:pt x="364" y="199"/>
                    </a:lnTo>
                    <a:lnTo>
                      <a:pt x="415" y="168"/>
                    </a:lnTo>
                    <a:lnTo>
                      <a:pt x="469" y="142"/>
                    </a:lnTo>
                    <a:lnTo>
                      <a:pt x="526" y="120"/>
                    </a:lnTo>
                    <a:lnTo>
                      <a:pt x="585" y="105"/>
                    </a:lnTo>
                    <a:lnTo>
                      <a:pt x="647" y="96"/>
                    </a:lnTo>
                    <a:lnTo>
                      <a:pt x="710" y="92"/>
                    </a:lnTo>
                    <a:lnTo>
                      <a:pt x="748" y="94"/>
                    </a:lnTo>
                    <a:lnTo>
                      <a:pt x="786" y="96"/>
                    </a:lnTo>
                    <a:lnTo>
                      <a:pt x="824" y="101"/>
                    </a:lnTo>
                    <a:lnTo>
                      <a:pt x="861" y="109"/>
                    </a:lnTo>
                    <a:lnTo>
                      <a:pt x="897" y="120"/>
                    </a:lnTo>
                    <a:lnTo>
                      <a:pt x="931" y="132"/>
                    </a:lnTo>
                    <a:lnTo>
                      <a:pt x="966" y="147"/>
                    </a:lnTo>
                    <a:lnTo>
                      <a:pt x="998" y="163"/>
                    </a:lnTo>
                    <a:lnTo>
                      <a:pt x="1033" y="80"/>
                    </a:lnTo>
                    <a:lnTo>
                      <a:pt x="1016" y="71"/>
                    </a:lnTo>
                    <a:lnTo>
                      <a:pt x="996" y="61"/>
                    </a:lnTo>
                    <a:lnTo>
                      <a:pt x="977" y="54"/>
                    </a:lnTo>
                    <a:lnTo>
                      <a:pt x="958" y="46"/>
                    </a:lnTo>
                    <a:lnTo>
                      <a:pt x="939" y="38"/>
                    </a:lnTo>
                    <a:lnTo>
                      <a:pt x="920" y="32"/>
                    </a:lnTo>
                    <a:lnTo>
                      <a:pt x="899" y="27"/>
                    </a:lnTo>
                    <a:lnTo>
                      <a:pt x="880" y="21"/>
                    </a:lnTo>
                    <a:lnTo>
                      <a:pt x="859" y="15"/>
                    </a:lnTo>
                    <a:lnTo>
                      <a:pt x="838" y="11"/>
                    </a:lnTo>
                    <a:lnTo>
                      <a:pt x="817" y="8"/>
                    </a:lnTo>
                    <a:lnTo>
                      <a:pt x="796" y="6"/>
                    </a:lnTo>
                    <a:lnTo>
                      <a:pt x="775" y="4"/>
                    </a:lnTo>
                    <a:lnTo>
                      <a:pt x="754" y="2"/>
                    </a:lnTo>
                    <a:lnTo>
                      <a:pt x="731" y="0"/>
                    </a:lnTo>
                    <a:lnTo>
                      <a:pt x="710" y="0"/>
                    </a:lnTo>
                    <a:lnTo>
                      <a:pt x="637" y="4"/>
                    </a:lnTo>
                    <a:lnTo>
                      <a:pt x="566" y="15"/>
                    </a:lnTo>
                    <a:lnTo>
                      <a:pt x="499" y="32"/>
                    </a:lnTo>
                    <a:lnTo>
                      <a:pt x="434" y="57"/>
                    </a:lnTo>
                    <a:lnTo>
                      <a:pt x="371" y="88"/>
                    </a:lnTo>
                    <a:lnTo>
                      <a:pt x="314" y="122"/>
                    </a:lnTo>
                    <a:lnTo>
                      <a:pt x="259" y="164"/>
                    </a:lnTo>
                    <a:lnTo>
                      <a:pt x="209" y="212"/>
                    </a:lnTo>
                    <a:lnTo>
                      <a:pt x="163" y="262"/>
                    </a:lnTo>
                    <a:lnTo>
                      <a:pt x="121" y="319"/>
                    </a:lnTo>
                    <a:lnTo>
                      <a:pt x="87" y="379"/>
                    </a:lnTo>
                    <a:lnTo>
                      <a:pt x="56" y="442"/>
                    </a:lnTo>
                    <a:lnTo>
                      <a:pt x="33" y="509"/>
                    </a:lnTo>
                    <a:lnTo>
                      <a:pt x="16" y="578"/>
                    </a:lnTo>
                    <a:lnTo>
                      <a:pt x="4" y="648"/>
                    </a:lnTo>
                    <a:lnTo>
                      <a:pt x="0" y="723"/>
                    </a:lnTo>
                    <a:lnTo>
                      <a:pt x="4" y="798"/>
                    </a:lnTo>
                    <a:lnTo>
                      <a:pt x="16" y="870"/>
                    </a:lnTo>
                    <a:lnTo>
                      <a:pt x="33" y="939"/>
                    </a:lnTo>
                    <a:lnTo>
                      <a:pt x="56" y="1006"/>
                    </a:lnTo>
                    <a:lnTo>
                      <a:pt x="87" y="1069"/>
                    </a:lnTo>
                    <a:lnTo>
                      <a:pt x="121" y="1130"/>
                    </a:lnTo>
                    <a:lnTo>
                      <a:pt x="163" y="1186"/>
                    </a:lnTo>
                    <a:lnTo>
                      <a:pt x="209" y="1238"/>
                    </a:lnTo>
                    <a:lnTo>
                      <a:pt x="259" y="1283"/>
                    </a:lnTo>
                    <a:lnTo>
                      <a:pt x="314" y="1326"/>
                    </a:lnTo>
                    <a:lnTo>
                      <a:pt x="371" y="1362"/>
                    </a:lnTo>
                    <a:lnTo>
                      <a:pt x="434" y="1392"/>
                    </a:lnTo>
                    <a:lnTo>
                      <a:pt x="499" y="1417"/>
                    </a:lnTo>
                    <a:lnTo>
                      <a:pt x="566" y="1435"/>
                    </a:lnTo>
                    <a:lnTo>
                      <a:pt x="637" y="1446"/>
                    </a:lnTo>
                    <a:lnTo>
                      <a:pt x="710" y="1450"/>
                    </a:lnTo>
                    <a:lnTo>
                      <a:pt x="782" y="1446"/>
                    </a:lnTo>
                    <a:lnTo>
                      <a:pt x="853" y="1435"/>
                    </a:lnTo>
                    <a:lnTo>
                      <a:pt x="920" y="1417"/>
                    </a:lnTo>
                    <a:lnTo>
                      <a:pt x="985" y="1392"/>
                    </a:lnTo>
                    <a:lnTo>
                      <a:pt x="1048" y="1362"/>
                    </a:lnTo>
                    <a:lnTo>
                      <a:pt x="1105" y="1326"/>
                    </a:lnTo>
                    <a:lnTo>
                      <a:pt x="1161" y="1283"/>
                    </a:lnTo>
                    <a:lnTo>
                      <a:pt x="1211" y="1238"/>
                    </a:lnTo>
                    <a:lnTo>
                      <a:pt x="1256" y="1186"/>
                    </a:lnTo>
                    <a:lnTo>
                      <a:pt x="1298" y="1130"/>
                    </a:lnTo>
                    <a:lnTo>
                      <a:pt x="1333" y="1069"/>
                    </a:lnTo>
                    <a:lnTo>
                      <a:pt x="1363" y="1006"/>
                    </a:lnTo>
                    <a:lnTo>
                      <a:pt x="1386" y="939"/>
                    </a:lnTo>
                    <a:lnTo>
                      <a:pt x="1404" y="870"/>
                    </a:lnTo>
                    <a:lnTo>
                      <a:pt x="1415" y="798"/>
                    </a:lnTo>
                    <a:lnTo>
                      <a:pt x="1419" y="723"/>
                    </a:lnTo>
                    <a:lnTo>
                      <a:pt x="1413" y="633"/>
                    </a:lnTo>
                    <a:lnTo>
                      <a:pt x="1398" y="547"/>
                    </a:lnTo>
                    <a:lnTo>
                      <a:pt x="1373" y="465"/>
                    </a:lnTo>
                    <a:lnTo>
                      <a:pt x="1339" y="386"/>
                    </a:lnTo>
                    <a:lnTo>
                      <a:pt x="1295" y="314"/>
                    </a:lnTo>
                    <a:lnTo>
                      <a:pt x="1243" y="247"/>
                    </a:lnTo>
                    <a:lnTo>
                      <a:pt x="1186" y="186"/>
                    </a:lnTo>
                    <a:lnTo>
                      <a:pt x="1121" y="132"/>
                    </a:lnTo>
                    <a:close/>
                  </a:path>
                </a:pathLst>
              </a:custGeom>
              <a:solidFill>
                <a:srgbClr val="1C75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84" name="Freeform 68"/>
              <p:cNvSpPr>
                <a:spLocks/>
              </p:cNvSpPr>
              <p:nvPr/>
            </p:nvSpPr>
            <p:spPr bwMode="auto">
              <a:xfrm>
                <a:off x="2903" y="2425"/>
                <a:ext cx="62" cy="59"/>
              </a:xfrm>
              <a:custGeom>
                <a:avLst/>
                <a:gdLst>
                  <a:gd name="T0" fmla="*/ 0 w 125"/>
                  <a:gd name="T1" fmla="*/ 0 h 119"/>
                  <a:gd name="T2" fmla="*/ 0 w 125"/>
                  <a:gd name="T3" fmla="*/ 0 h 119"/>
                  <a:gd name="T4" fmla="*/ 0 w 125"/>
                  <a:gd name="T5" fmla="*/ 0 h 119"/>
                  <a:gd name="T6" fmla="*/ 0 w 125"/>
                  <a:gd name="T7" fmla="*/ 0 h 119"/>
                  <a:gd name="T8" fmla="*/ 0 w 125"/>
                  <a:gd name="T9" fmla="*/ 0 h 119"/>
                  <a:gd name="T10" fmla="*/ 0 w 125"/>
                  <a:gd name="T11" fmla="*/ 0 h 119"/>
                  <a:gd name="T12" fmla="*/ 0 w 125"/>
                  <a:gd name="T13" fmla="*/ 0 h 119"/>
                  <a:gd name="T14" fmla="*/ 0 w 125"/>
                  <a:gd name="T15" fmla="*/ 0 h 119"/>
                  <a:gd name="T16" fmla="*/ 0 w 125"/>
                  <a:gd name="T17" fmla="*/ 0 h 119"/>
                  <a:gd name="T18" fmla="*/ 0 w 125"/>
                  <a:gd name="T19" fmla="*/ 0 h 119"/>
                  <a:gd name="T20" fmla="*/ 0 w 125"/>
                  <a:gd name="T21" fmla="*/ 0 h 119"/>
                  <a:gd name="T22" fmla="*/ 0 w 125"/>
                  <a:gd name="T23" fmla="*/ 0 h 119"/>
                  <a:gd name="T24" fmla="*/ 0 w 125"/>
                  <a:gd name="T25" fmla="*/ 0 h 119"/>
                  <a:gd name="T26" fmla="*/ 0 w 125"/>
                  <a:gd name="T27" fmla="*/ 0 h 119"/>
                  <a:gd name="T28" fmla="*/ 0 w 125"/>
                  <a:gd name="T29" fmla="*/ 0 h 119"/>
                  <a:gd name="T30" fmla="*/ 0 w 125"/>
                  <a:gd name="T31" fmla="*/ 0 h 119"/>
                  <a:gd name="T32" fmla="*/ 0 w 125"/>
                  <a:gd name="T33" fmla="*/ 0 h 119"/>
                  <a:gd name="T34" fmla="*/ 0 w 125"/>
                  <a:gd name="T35" fmla="*/ 0 h 119"/>
                  <a:gd name="T36" fmla="*/ 0 w 125"/>
                  <a:gd name="T37" fmla="*/ 0 h 1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5" h="119">
                    <a:moveTo>
                      <a:pt x="62" y="119"/>
                    </a:moveTo>
                    <a:lnTo>
                      <a:pt x="125" y="52"/>
                    </a:lnTo>
                    <a:lnTo>
                      <a:pt x="113" y="44"/>
                    </a:lnTo>
                    <a:lnTo>
                      <a:pt x="104" y="39"/>
                    </a:lnTo>
                    <a:lnTo>
                      <a:pt x="92" y="31"/>
                    </a:lnTo>
                    <a:lnTo>
                      <a:pt x="81" y="25"/>
                    </a:lnTo>
                    <a:lnTo>
                      <a:pt x="71" y="18"/>
                    </a:lnTo>
                    <a:lnTo>
                      <a:pt x="60" y="12"/>
                    </a:lnTo>
                    <a:lnTo>
                      <a:pt x="48" y="6"/>
                    </a:lnTo>
                    <a:lnTo>
                      <a:pt x="37" y="0"/>
                    </a:lnTo>
                    <a:lnTo>
                      <a:pt x="0" y="83"/>
                    </a:lnTo>
                    <a:lnTo>
                      <a:pt x="8" y="86"/>
                    </a:lnTo>
                    <a:lnTo>
                      <a:pt x="16" y="92"/>
                    </a:lnTo>
                    <a:lnTo>
                      <a:pt x="23" y="96"/>
                    </a:lnTo>
                    <a:lnTo>
                      <a:pt x="31" y="100"/>
                    </a:lnTo>
                    <a:lnTo>
                      <a:pt x="39" y="104"/>
                    </a:lnTo>
                    <a:lnTo>
                      <a:pt x="46" y="109"/>
                    </a:lnTo>
                    <a:lnTo>
                      <a:pt x="54" y="113"/>
                    </a:lnTo>
                    <a:lnTo>
                      <a:pt x="62" y="119"/>
                    </a:lnTo>
                    <a:close/>
                  </a:path>
                </a:pathLst>
              </a:custGeom>
              <a:solidFill>
                <a:srgbClr val="1C75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85" name="Freeform 69"/>
              <p:cNvSpPr>
                <a:spLocks/>
              </p:cNvSpPr>
              <p:nvPr/>
            </p:nvSpPr>
            <p:spPr bwMode="auto">
              <a:xfrm>
                <a:off x="2405" y="2384"/>
                <a:ext cx="709" cy="725"/>
              </a:xfrm>
              <a:custGeom>
                <a:avLst/>
                <a:gdLst>
                  <a:gd name="T0" fmla="*/ 3 w 1418"/>
                  <a:gd name="T1" fmla="*/ 1 h 1450"/>
                  <a:gd name="T2" fmla="*/ 3 w 1418"/>
                  <a:gd name="T3" fmla="*/ 1 h 1450"/>
                  <a:gd name="T4" fmla="*/ 3 w 1418"/>
                  <a:gd name="T5" fmla="*/ 2 h 1450"/>
                  <a:gd name="T6" fmla="*/ 3 w 1418"/>
                  <a:gd name="T7" fmla="*/ 2 h 1450"/>
                  <a:gd name="T8" fmla="*/ 3 w 1418"/>
                  <a:gd name="T9" fmla="*/ 3 h 1450"/>
                  <a:gd name="T10" fmla="*/ 3 w 1418"/>
                  <a:gd name="T11" fmla="*/ 3 h 1450"/>
                  <a:gd name="T12" fmla="*/ 2 w 1418"/>
                  <a:gd name="T13" fmla="*/ 3 h 1450"/>
                  <a:gd name="T14" fmla="*/ 2 w 1418"/>
                  <a:gd name="T15" fmla="*/ 3 h 1450"/>
                  <a:gd name="T16" fmla="*/ 2 w 1418"/>
                  <a:gd name="T17" fmla="*/ 3 h 1450"/>
                  <a:gd name="T18" fmla="*/ 1 w 1418"/>
                  <a:gd name="T19" fmla="*/ 3 h 1450"/>
                  <a:gd name="T20" fmla="*/ 1 w 1418"/>
                  <a:gd name="T21" fmla="*/ 3 h 1450"/>
                  <a:gd name="T22" fmla="*/ 1 w 1418"/>
                  <a:gd name="T23" fmla="*/ 3 h 1450"/>
                  <a:gd name="T24" fmla="*/ 1 w 1418"/>
                  <a:gd name="T25" fmla="*/ 2 h 1450"/>
                  <a:gd name="T26" fmla="*/ 1 w 1418"/>
                  <a:gd name="T27" fmla="*/ 2 h 1450"/>
                  <a:gd name="T28" fmla="*/ 1 w 1418"/>
                  <a:gd name="T29" fmla="*/ 2 h 1450"/>
                  <a:gd name="T30" fmla="*/ 1 w 1418"/>
                  <a:gd name="T31" fmla="*/ 1 h 1450"/>
                  <a:gd name="T32" fmla="*/ 1 w 1418"/>
                  <a:gd name="T33" fmla="*/ 1 h 1450"/>
                  <a:gd name="T34" fmla="*/ 1 w 1418"/>
                  <a:gd name="T35" fmla="*/ 1 h 1450"/>
                  <a:gd name="T36" fmla="*/ 2 w 1418"/>
                  <a:gd name="T37" fmla="*/ 1 h 1450"/>
                  <a:gd name="T38" fmla="*/ 2 w 1418"/>
                  <a:gd name="T39" fmla="*/ 1 h 1450"/>
                  <a:gd name="T40" fmla="*/ 2 w 1418"/>
                  <a:gd name="T41" fmla="*/ 1 h 1450"/>
                  <a:gd name="T42" fmla="*/ 2 w 1418"/>
                  <a:gd name="T43" fmla="*/ 1 h 1450"/>
                  <a:gd name="T44" fmla="*/ 2 w 1418"/>
                  <a:gd name="T45" fmla="*/ 1 h 1450"/>
                  <a:gd name="T46" fmla="*/ 2 w 1418"/>
                  <a:gd name="T47" fmla="*/ 1 h 1450"/>
                  <a:gd name="T48" fmla="*/ 2 w 1418"/>
                  <a:gd name="T49" fmla="*/ 1 h 1450"/>
                  <a:gd name="T50" fmla="*/ 2 w 1418"/>
                  <a:gd name="T51" fmla="*/ 1 h 1450"/>
                  <a:gd name="T52" fmla="*/ 2 w 1418"/>
                  <a:gd name="T53" fmla="*/ 1 h 1450"/>
                  <a:gd name="T54" fmla="*/ 2 w 1418"/>
                  <a:gd name="T55" fmla="*/ 1 h 1450"/>
                  <a:gd name="T56" fmla="*/ 1 w 1418"/>
                  <a:gd name="T57" fmla="*/ 1 h 1450"/>
                  <a:gd name="T58" fmla="*/ 1 w 1418"/>
                  <a:gd name="T59" fmla="*/ 1 h 1450"/>
                  <a:gd name="T60" fmla="*/ 1 w 1418"/>
                  <a:gd name="T61" fmla="*/ 1 h 1450"/>
                  <a:gd name="T62" fmla="*/ 1 w 1418"/>
                  <a:gd name="T63" fmla="*/ 1 h 1450"/>
                  <a:gd name="T64" fmla="*/ 0 w 1418"/>
                  <a:gd name="T65" fmla="*/ 2 h 1450"/>
                  <a:gd name="T66" fmla="*/ 1 w 1418"/>
                  <a:gd name="T67" fmla="*/ 2 h 1450"/>
                  <a:gd name="T68" fmla="*/ 1 w 1418"/>
                  <a:gd name="T69" fmla="*/ 3 h 1450"/>
                  <a:gd name="T70" fmla="*/ 1 w 1418"/>
                  <a:gd name="T71" fmla="*/ 3 h 1450"/>
                  <a:gd name="T72" fmla="*/ 1 w 1418"/>
                  <a:gd name="T73" fmla="*/ 3 h 1450"/>
                  <a:gd name="T74" fmla="*/ 2 w 1418"/>
                  <a:gd name="T75" fmla="*/ 3 h 1450"/>
                  <a:gd name="T76" fmla="*/ 2 w 1418"/>
                  <a:gd name="T77" fmla="*/ 3 h 1450"/>
                  <a:gd name="T78" fmla="*/ 3 w 1418"/>
                  <a:gd name="T79" fmla="*/ 3 h 1450"/>
                  <a:gd name="T80" fmla="*/ 3 w 1418"/>
                  <a:gd name="T81" fmla="*/ 3 h 1450"/>
                  <a:gd name="T82" fmla="*/ 3 w 1418"/>
                  <a:gd name="T83" fmla="*/ 3 h 1450"/>
                  <a:gd name="T84" fmla="*/ 3 w 1418"/>
                  <a:gd name="T85" fmla="*/ 2 h 1450"/>
                  <a:gd name="T86" fmla="*/ 3 w 1418"/>
                  <a:gd name="T87" fmla="*/ 2 h 1450"/>
                  <a:gd name="T88" fmla="*/ 3 w 1418"/>
                  <a:gd name="T89" fmla="*/ 1 h 1450"/>
                  <a:gd name="T90" fmla="*/ 3 w 1418"/>
                  <a:gd name="T91" fmla="*/ 1 h 145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418" h="1450">
                    <a:moveTo>
                      <a:pt x="1120" y="132"/>
                    </a:moveTo>
                    <a:lnTo>
                      <a:pt x="1057" y="199"/>
                    </a:lnTo>
                    <a:lnTo>
                      <a:pt x="1116" y="245"/>
                    </a:lnTo>
                    <a:lnTo>
                      <a:pt x="1168" y="298"/>
                    </a:lnTo>
                    <a:lnTo>
                      <a:pt x="1213" y="358"/>
                    </a:lnTo>
                    <a:lnTo>
                      <a:pt x="1254" y="423"/>
                    </a:lnTo>
                    <a:lnTo>
                      <a:pt x="1284" y="492"/>
                    </a:lnTo>
                    <a:lnTo>
                      <a:pt x="1309" y="566"/>
                    </a:lnTo>
                    <a:lnTo>
                      <a:pt x="1322" y="643"/>
                    </a:lnTo>
                    <a:lnTo>
                      <a:pt x="1328" y="723"/>
                    </a:lnTo>
                    <a:lnTo>
                      <a:pt x="1324" y="788"/>
                    </a:lnTo>
                    <a:lnTo>
                      <a:pt x="1315" y="851"/>
                    </a:lnTo>
                    <a:lnTo>
                      <a:pt x="1299" y="912"/>
                    </a:lnTo>
                    <a:lnTo>
                      <a:pt x="1280" y="970"/>
                    </a:lnTo>
                    <a:lnTo>
                      <a:pt x="1254" y="1025"/>
                    </a:lnTo>
                    <a:lnTo>
                      <a:pt x="1223" y="1077"/>
                    </a:lnTo>
                    <a:lnTo>
                      <a:pt x="1187" y="1127"/>
                    </a:lnTo>
                    <a:lnTo>
                      <a:pt x="1146" y="1173"/>
                    </a:lnTo>
                    <a:lnTo>
                      <a:pt x="1103" y="1213"/>
                    </a:lnTo>
                    <a:lnTo>
                      <a:pt x="1055" y="1249"/>
                    </a:lnTo>
                    <a:lnTo>
                      <a:pt x="1003" y="1282"/>
                    </a:lnTo>
                    <a:lnTo>
                      <a:pt x="950" y="1308"/>
                    </a:lnTo>
                    <a:lnTo>
                      <a:pt x="892" y="1329"/>
                    </a:lnTo>
                    <a:lnTo>
                      <a:pt x="833" y="1345"/>
                    </a:lnTo>
                    <a:lnTo>
                      <a:pt x="772" y="1354"/>
                    </a:lnTo>
                    <a:lnTo>
                      <a:pt x="709" y="1358"/>
                    </a:lnTo>
                    <a:lnTo>
                      <a:pt x="646" y="1354"/>
                    </a:lnTo>
                    <a:lnTo>
                      <a:pt x="584" y="1345"/>
                    </a:lnTo>
                    <a:lnTo>
                      <a:pt x="525" y="1329"/>
                    </a:lnTo>
                    <a:lnTo>
                      <a:pt x="468" y="1308"/>
                    </a:lnTo>
                    <a:lnTo>
                      <a:pt x="414" y="1282"/>
                    </a:lnTo>
                    <a:lnTo>
                      <a:pt x="363" y="1249"/>
                    </a:lnTo>
                    <a:lnTo>
                      <a:pt x="315" y="1213"/>
                    </a:lnTo>
                    <a:lnTo>
                      <a:pt x="271" y="1173"/>
                    </a:lnTo>
                    <a:lnTo>
                      <a:pt x="231" y="1127"/>
                    </a:lnTo>
                    <a:lnTo>
                      <a:pt x="195" y="1077"/>
                    </a:lnTo>
                    <a:lnTo>
                      <a:pt x="164" y="1025"/>
                    </a:lnTo>
                    <a:lnTo>
                      <a:pt x="137" y="970"/>
                    </a:lnTo>
                    <a:lnTo>
                      <a:pt x="118" y="912"/>
                    </a:lnTo>
                    <a:lnTo>
                      <a:pt x="103" y="851"/>
                    </a:lnTo>
                    <a:lnTo>
                      <a:pt x="93" y="788"/>
                    </a:lnTo>
                    <a:lnTo>
                      <a:pt x="89" y="723"/>
                    </a:lnTo>
                    <a:lnTo>
                      <a:pt x="93" y="658"/>
                    </a:lnTo>
                    <a:lnTo>
                      <a:pt x="103" y="597"/>
                    </a:lnTo>
                    <a:lnTo>
                      <a:pt x="118" y="536"/>
                    </a:lnTo>
                    <a:lnTo>
                      <a:pt x="137" y="478"/>
                    </a:lnTo>
                    <a:lnTo>
                      <a:pt x="164" y="423"/>
                    </a:lnTo>
                    <a:lnTo>
                      <a:pt x="195" y="371"/>
                    </a:lnTo>
                    <a:lnTo>
                      <a:pt x="231" y="321"/>
                    </a:lnTo>
                    <a:lnTo>
                      <a:pt x="271" y="277"/>
                    </a:lnTo>
                    <a:lnTo>
                      <a:pt x="315" y="235"/>
                    </a:lnTo>
                    <a:lnTo>
                      <a:pt x="363" y="199"/>
                    </a:lnTo>
                    <a:lnTo>
                      <a:pt x="414" y="168"/>
                    </a:lnTo>
                    <a:lnTo>
                      <a:pt x="468" y="142"/>
                    </a:lnTo>
                    <a:lnTo>
                      <a:pt x="525" y="120"/>
                    </a:lnTo>
                    <a:lnTo>
                      <a:pt x="584" y="105"/>
                    </a:lnTo>
                    <a:lnTo>
                      <a:pt x="646" y="96"/>
                    </a:lnTo>
                    <a:lnTo>
                      <a:pt x="709" y="92"/>
                    </a:lnTo>
                    <a:lnTo>
                      <a:pt x="747" y="94"/>
                    </a:lnTo>
                    <a:lnTo>
                      <a:pt x="785" y="96"/>
                    </a:lnTo>
                    <a:lnTo>
                      <a:pt x="822" y="101"/>
                    </a:lnTo>
                    <a:lnTo>
                      <a:pt x="858" y="109"/>
                    </a:lnTo>
                    <a:lnTo>
                      <a:pt x="894" y="120"/>
                    </a:lnTo>
                    <a:lnTo>
                      <a:pt x="929" y="132"/>
                    </a:lnTo>
                    <a:lnTo>
                      <a:pt x="963" y="147"/>
                    </a:lnTo>
                    <a:lnTo>
                      <a:pt x="995" y="163"/>
                    </a:lnTo>
                    <a:lnTo>
                      <a:pt x="1032" y="80"/>
                    </a:lnTo>
                    <a:lnTo>
                      <a:pt x="1013" y="71"/>
                    </a:lnTo>
                    <a:lnTo>
                      <a:pt x="995" y="61"/>
                    </a:lnTo>
                    <a:lnTo>
                      <a:pt x="976" y="54"/>
                    </a:lnTo>
                    <a:lnTo>
                      <a:pt x="957" y="46"/>
                    </a:lnTo>
                    <a:lnTo>
                      <a:pt x="936" y="38"/>
                    </a:lnTo>
                    <a:lnTo>
                      <a:pt x="917" y="32"/>
                    </a:lnTo>
                    <a:lnTo>
                      <a:pt x="898" y="27"/>
                    </a:lnTo>
                    <a:lnTo>
                      <a:pt x="877" y="21"/>
                    </a:lnTo>
                    <a:lnTo>
                      <a:pt x="858" y="15"/>
                    </a:lnTo>
                    <a:lnTo>
                      <a:pt x="837" y="11"/>
                    </a:lnTo>
                    <a:lnTo>
                      <a:pt x="816" y="8"/>
                    </a:lnTo>
                    <a:lnTo>
                      <a:pt x="795" y="6"/>
                    </a:lnTo>
                    <a:lnTo>
                      <a:pt x="774" y="4"/>
                    </a:lnTo>
                    <a:lnTo>
                      <a:pt x="753" y="2"/>
                    </a:lnTo>
                    <a:lnTo>
                      <a:pt x="730" y="0"/>
                    </a:lnTo>
                    <a:lnTo>
                      <a:pt x="709" y="0"/>
                    </a:lnTo>
                    <a:lnTo>
                      <a:pt x="636" y="4"/>
                    </a:lnTo>
                    <a:lnTo>
                      <a:pt x="565" y="15"/>
                    </a:lnTo>
                    <a:lnTo>
                      <a:pt x="498" y="32"/>
                    </a:lnTo>
                    <a:lnTo>
                      <a:pt x="433" y="57"/>
                    </a:lnTo>
                    <a:lnTo>
                      <a:pt x="370" y="88"/>
                    </a:lnTo>
                    <a:lnTo>
                      <a:pt x="313" y="122"/>
                    </a:lnTo>
                    <a:lnTo>
                      <a:pt x="258" y="164"/>
                    </a:lnTo>
                    <a:lnTo>
                      <a:pt x="208" y="212"/>
                    </a:lnTo>
                    <a:lnTo>
                      <a:pt x="162" y="262"/>
                    </a:lnTo>
                    <a:lnTo>
                      <a:pt x="120" y="319"/>
                    </a:lnTo>
                    <a:lnTo>
                      <a:pt x="86" y="379"/>
                    </a:lnTo>
                    <a:lnTo>
                      <a:pt x="55" y="442"/>
                    </a:lnTo>
                    <a:lnTo>
                      <a:pt x="32" y="509"/>
                    </a:lnTo>
                    <a:lnTo>
                      <a:pt x="15" y="578"/>
                    </a:lnTo>
                    <a:lnTo>
                      <a:pt x="3" y="648"/>
                    </a:lnTo>
                    <a:lnTo>
                      <a:pt x="0" y="723"/>
                    </a:lnTo>
                    <a:lnTo>
                      <a:pt x="3" y="798"/>
                    </a:lnTo>
                    <a:lnTo>
                      <a:pt x="15" y="870"/>
                    </a:lnTo>
                    <a:lnTo>
                      <a:pt x="32" y="939"/>
                    </a:lnTo>
                    <a:lnTo>
                      <a:pt x="55" y="1006"/>
                    </a:lnTo>
                    <a:lnTo>
                      <a:pt x="86" y="1069"/>
                    </a:lnTo>
                    <a:lnTo>
                      <a:pt x="120" y="1130"/>
                    </a:lnTo>
                    <a:lnTo>
                      <a:pt x="162" y="1186"/>
                    </a:lnTo>
                    <a:lnTo>
                      <a:pt x="208" y="1238"/>
                    </a:lnTo>
                    <a:lnTo>
                      <a:pt x="258" y="1283"/>
                    </a:lnTo>
                    <a:lnTo>
                      <a:pt x="313" y="1326"/>
                    </a:lnTo>
                    <a:lnTo>
                      <a:pt x="370" y="1362"/>
                    </a:lnTo>
                    <a:lnTo>
                      <a:pt x="433" y="1392"/>
                    </a:lnTo>
                    <a:lnTo>
                      <a:pt x="498" y="1417"/>
                    </a:lnTo>
                    <a:lnTo>
                      <a:pt x="565" y="1435"/>
                    </a:lnTo>
                    <a:lnTo>
                      <a:pt x="636" y="1446"/>
                    </a:lnTo>
                    <a:lnTo>
                      <a:pt x="709" y="1450"/>
                    </a:lnTo>
                    <a:lnTo>
                      <a:pt x="781" y="1446"/>
                    </a:lnTo>
                    <a:lnTo>
                      <a:pt x="852" y="1435"/>
                    </a:lnTo>
                    <a:lnTo>
                      <a:pt x="919" y="1417"/>
                    </a:lnTo>
                    <a:lnTo>
                      <a:pt x="984" y="1392"/>
                    </a:lnTo>
                    <a:lnTo>
                      <a:pt x="1047" y="1362"/>
                    </a:lnTo>
                    <a:lnTo>
                      <a:pt x="1104" y="1326"/>
                    </a:lnTo>
                    <a:lnTo>
                      <a:pt x="1160" y="1283"/>
                    </a:lnTo>
                    <a:lnTo>
                      <a:pt x="1210" y="1238"/>
                    </a:lnTo>
                    <a:lnTo>
                      <a:pt x="1255" y="1186"/>
                    </a:lnTo>
                    <a:lnTo>
                      <a:pt x="1298" y="1130"/>
                    </a:lnTo>
                    <a:lnTo>
                      <a:pt x="1332" y="1069"/>
                    </a:lnTo>
                    <a:lnTo>
                      <a:pt x="1363" y="1006"/>
                    </a:lnTo>
                    <a:lnTo>
                      <a:pt x="1385" y="939"/>
                    </a:lnTo>
                    <a:lnTo>
                      <a:pt x="1403" y="870"/>
                    </a:lnTo>
                    <a:lnTo>
                      <a:pt x="1414" y="798"/>
                    </a:lnTo>
                    <a:lnTo>
                      <a:pt x="1418" y="723"/>
                    </a:lnTo>
                    <a:lnTo>
                      <a:pt x="1412" y="633"/>
                    </a:lnTo>
                    <a:lnTo>
                      <a:pt x="1397" y="547"/>
                    </a:lnTo>
                    <a:lnTo>
                      <a:pt x="1370" y="465"/>
                    </a:lnTo>
                    <a:lnTo>
                      <a:pt x="1336" y="386"/>
                    </a:lnTo>
                    <a:lnTo>
                      <a:pt x="1294" y="314"/>
                    </a:lnTo>
                    <a:lnTo>
                      <a:pt x="1242" y="247"/>
                    </a:lnTo>
                    <a:lnTo>
                      <a:pt x="1185" y="186"/>
                    </a:lnTo>
                    <a:lnTo>
                      <a:pt x="1120" y="132"/>
                    </a:lnTo>
                    <a:close/>
                  </a:path>
                </a:pathLst>
              </a:custGeom>
              <a:solidFill>
                <a:srgbClr val="1C75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86" name="Freeform 70"/>
              <p:cNvSpPr>
                <a:spLocks/>
              </p:cNvSpPr>
              <p:nvPr/>
            </p:nvSpPr>
            <p:spPr bwMode="auto">
              <a:xfrm>
                <a:off x="3156" y="2768"/>
                <a:ext cx="131" cy="207"/>
              </a:xfrm>
              <a:custGeom>
                <a:avLst/>
                <a:gdLst>
                  <a:gd name="T0" fmla="*/ 1 w 262"/>
                  <a:gd name="T1" fmla="*/ 1 h 413"/>
                  <a:gd name="T2" fmla="*/ 1 w 262"/>
                  <a:gd name="T3" fmla="*/ 0 h 413"/>
                  <a:gd name="T4" fmla="*/ 1 w 262"/>
                  <a:gd name="T5" fmla="*/ 1 h 413"/>
                  <a:gd name="T6" fmla="*/ 1 w 262"/>
                  <a:gd name="T7" fmla="*/ 1 h 413"/>
                  <a:gd name="T8" fmla="*/ 0 w 262"/>
                  <a:gd name="T9" fmla="*/ 1 h 413"/>
                  <a:gd name="T10" fmla="*/ 1 w 262"/>
                  <a:gd name="T11" fmla="*/ 1 h 413"/>
                  <a:gd name="T12" fmla="*/ 1 w 262"/>
                  <a:gd name="T13" fmla="*/ 1 h 413"/>
                  <a:gd name="T14" fmla="*/ 1 w 262"/>
                  <a:gd name="T15" fmla="*/ 1 h 413"/>
                  <a:gd name="T16" fmla="*/ 1 w 262"/>
                  <a:gd name="T17" fmla="*/ 1 h 4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2" h="413">
                    <a:moveTo>
                      <a:pt x="262" y="29"/>
                    </a:moveTo>
                    <a:lnTo>
                      <a:pt x="193" y="0"/>
                    </a:lnTo>
                    <a:lnTo>
                      <a:pt x="82" y="293"/>
                    </a:lnTo>
                    <a:lnTo>
                      <a:pt x="29" y="270"/>
                    </a:lnTo>
                    <a:lnTo>
                      <a:pt x="0" y="340"/>
                    </a:lnTo>
                    <a:lnTo>
                      <a:pt x="166" y="413"/>
                    </a:lnTo>
                    <a:lnTo>
                      <a:pt x="195" y="342"/>
                    </a:lnTo>
                    <a:lnTo>
                      <a:pt x="147" y="323"/>
                    </a:lnTo>
                    <a:lnTo>
                      <a:pt x="262"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87" name="Freeform 71"/>
              <p:cNvSpPr>
                <a:spLocks/>
              </p:cNvSpPr>
              <p:nvPr/>
            </p:nvSpPr>
            <p:spPr bwMode="auto">
              <a:xfrm>
                <a:off x="3732" y="2595"/>
                <a:ext cx="127" cy="212"/>
              </a:xfrm>
              <a:custGeom>
                <a:avLst/>
                <a:gdLst>
                  <a:gd name="T0" fmla="*/ 1 w 252"/>
                  <a:gd name="T1" fmla="*/ 1 h 424"/>
                  <a:gd name="T2" fmla="*/ 1 w 252"/>
                  <a:gd name="T3" fmla="*/ 1 h 424"/>
                  <a:gd name="T4" fmla="*/ 1 w 252"/>
                  <a:gd name="T5" fmla="*/ 1 h 424"/>
                  <a:gd name="T6" fmla="*/ 1 w 252"/>
                  <a:gd name="T7" fmla="*/ 1 h 424"/>
                  <a:gd name="T8" fmla="*/ 1 w 252"/>
                  <a:gd name="T9" fmla="*/ 1 h 424"/>
                  <a:gd name="T10" fmla="*/ 1 w 252"/>
                  <a:gd name="T11" fmla="*/ 1 h 424"/>
                  <a:gd name="T12" fmla="*/ 1 w 252"/>
                  <a:gd name="T13" fmla="*/ 1 h 424"/>
                  <a:gd name="T14" fmla="*/ 1 w 252"/>
                  <a:gd name="T15" fmla="*/ 1 h 424"/>
                  <a:gd name="T16" fmla="*/ 1 w 252"/>
                  <a:gd name="T17" fmla="*/ 1 h 424"/>
                  <a:gd name="T18" fmla="*/ 1 w 252"/>
                  <a:gd name="T19" fmla="*/ 1 h 424"/>
                  <a:gd name="T20" fmla="*/ 1 w 252"/>
                  <a:gd name="T21" fmla="*/ 1 h 424"/>
                  <a:gd name="T22" fmla="*/ 1 w 252"/>
                  <a:gd name="T23" fmla="*/ 1 h 424"/>
                  <a:gd name="T24" fmla="*/ 0 w 252"/>
                  <a:gd name="T25" fmla="*/ 1 h 424"/>
                  <a:gd name="T26" fmla="*/ 1 w 252"/>
                  <a:gd name="T27" fmla="*/ 1 h 424"/>
                  <a:gd name="T28" fmla="*/ 1 w 252"/>
                  <a:gd name="T29" fmla="*/ 1 h 424"/>
                  <a:gd name="T30" fmla="*/ 1 w 252"/>
                  <a:gd name="T31" fmla="*/ 1 h 424"/>
                  <a:gd name="T32" fmla="*/ 1 w 252"/>
                  <a:gd name="T33" fmla="*/ 1 h 424"/>
                  <a:gd name="T34" fmla="*/ 1 w 252"/>
                  <a:gd name="T35" fmla="*/ 1 h 424"/>
                  <a:gd name="T36" fmla="*/ 1 w 252"/>
                  <a:gd name="T37" fmla="*/ 1 h 424"/>
                  <a:gd name="T38" fmla="*/ 1 w 252"/>
                  <a:gd name="T39" fmla="*/ 1 h 424"/>
                  <a:gd name="T40" fmla="*/ 1 w 252"/>
                  <a:gd name="T41" fmla="*/ 1 h 424"/>
                  <a:gd name="T42" fmla="*/ 1 w 252"/>
                  <a:gd name="T43" fmla="*/ 1 h 424"/>
                  <a:gd name="T44" fmla="*/ 1 w 252"/>
                  <a:gd name="T45" fmla="*/ 1 h 424"/>
                  <a:gd name="T46" fmla="*/ 1 w 252"/>
                  <a:gd name="T47" fmla="*/ 1 h 424"/>
                  <a:gd name="T48" fmla="*/ 1 w 252"/>
                  <a:gd name="T49" fmla="*/ 1 h 424"/>
                  <a:gd name="T50" fmla="*/ 1 w 252"/>
                  <a:gd name="T51" fmla="*/ 1 h 424"/>
                  <a:gd name="T52" fmla="*/ 1 w 252"/>
                  <a:gd name="T53" fmla="*/ 1 h 424"/>
                  <a:gd name="T54" fmla="*/ 1 w 252"/>
                  <a:gd name="T55" fmla="*/ 1 h 424"/>
                  <a:gd name="T56" fmla="*/ 1 w 252"/>
                  <a:gd name="T57" fmla="*/ 1 h 424"/>
                  <a:gd name="T58" fmla="*/ 1 w 252"/>
                  <a:gd name="T59" fmla="*/ 1 h 424"/>
                  <a:gd name="T60" fmla="*/ 1 w 252"/>
                  <a:gd name="T61" fmla="*/ 1 h 424"/>
                  <a:gd name="T62" fmla="*/ 1 w 252"/>
                  <a:gd name="T63" fmla="*/ 1 h 424"/>
                  <a:gd name="T64" fmla="*/ 1 w 252"/>
                  <a:gd name="T65" fmla="*/ 1 h 424"/>
                  <a:gd name="T66" fmla="*/ 1 w 252"/>
                  <a:gd name="T67" fmla="*/ 1 h 42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52" h="424">
                    <a:moveTo>
                      <a:pt x="168" y="262"/>
                    </a:moveTo>
                    <a:lnTo>
                      <a:pt x="172" y="279"/>
                    </a:lnTo>
                    <a:lnTo>
                      <a:pt x="176" y="296"/>
                    </a:lnTo>
                    <a:lnTo>
                      <a:pt x="178" y="312"/>
                    </a:lnTo>
                    <a:lnTo>
                      <a:pt x="178" y="325"/>
                    </a:lnTo>
                    <a:lnTo>
                      <a:pt x="178" y="333"/>
                    </a:lnTo>
                    <a:lnTo>
                      <a:pt x="176" y="338"/>
                    </a:lnTo>
                    <a:lnTo>
                      <a:pt x="176" y="344"/>
                    </a:lnTo>
                    <a:lnTo>
                      <a:pt x="174" y="348"/>
                    </a:lnTo>
                    <a:lnTo>
                      <a:pt x="172" y="348"/>
                    </a:lnTo>
                    <a:lnTo>
                      <a:pt x="164" y="340"/>
                    </a:lnTo>
                    <a:lnTo>
                      <a:pt x="155" y="323"/>
                    </a:lnTo>
                    <a:lnTo>
                      <a:pt x="145" y="300"/>
                    </a:lnTo>
                    <a:lnTo>
                      <a:pt x="137" y="275"/>
                    </a:lnTo>
                    <a:lnTo>
                      <a:pt x="135" y="269"/>
                    </a:lnTo>
                    <a:lnTo>
                      <a:pt x="132" y="256"/>
                    </a:lnTo>
                    <a:lnTo>
                      <a:pt x="126" y="231"/>
                    </a:lnTo>
                    <a:lnTo>
                      <a:pt x="118" y="201"/>
                    </a:lnTo>
                    <a:lnTo>
                      <a:pt x="109" y="164"/>
                    </a:lnTo>
                    <a:lnTo>
                      <a:pt x="97" y="122"/>
                    </a:lnTo>
                    <a:lnTo>
                      <a:pt x="86" y="76"/>
                    </a:lnTo>
                    <a:lnTo>
                      <a:pt x="72" y="27"/>
                    </a:lnTo>
                    <a:lnTo>
                      <a:pt x="0" y="44"/>
                    </a:lnTo>
                    <a:lnTo>
                      <a:pt x="65" y="294"/>
                    </a:lnTo>
                    <a:lnTo>
                      <a:pt x="69" y="308"/>
                    </a:lnTo>
                    <a:lnTo>
                      <a:pt x="74" y="327"/>
                    </a:lnTo>
                    <a:lnTo>
                      <a:pt x="82" y="348"/>
                    </a:lnTo>
                    <a:lnTo>
                      <a:pt x="93" y="369"/>
                    </a:lnTo>
                    <a:lnTo>
                      <a:pt x="107" y="390"/>
                    </a:lnTo>
                    <a:lnTo>
                      <a:pt x="124" y="407"/>
                    </a:lnTo>
                    <a:lnTo>
                      <a:pt x="143" y="419"/>
                    </a:lnTo>
                    <a:lnTo>
                      <a:pt x="166" y="424"/>
                    </a:lnTo>
                    <a:lnTo>
                      <a:pt x="176" y="424"/>
                    </a:lnTo>
                    <a:lnTo>
                      <a:pt x="185" y="423"/>
                    </a:lnTo>
                    <a:lnTo>
                      <a:pt x="195" y="421"/>
                    </a:lnTo>
                    <a:lnTo>
                      <a:pt x="202" y="417"/>
                    </a:lnTo>
                    <a:lnTo>
                      <a:pt x="210" y="413"/>
                    </a:lnTo>
                    <a:lnTo>
                      <a:pt x="218" y="409"/>
                    </a:lnTo>
                    <a:lnTo>
                      <a:pt x="225" y="403"/>
                    </a:lnTo>
                    <a:lnTo>
                      <a:pt x="231" y="396"/>
                    </a:lnTo>
                    <a:lnTo>
                      <a:pt x="241" y="379"/>
                    </a:lnTo>
                    <a:lnTo>
                      <a:pt x="248" y="361"/>
                    </a:lnTo>
                    <a:lnTo>
                      <a:pt x="250" y="340"/>
                    </a:lnTo>
                    <a:lnTo>
                      <a:pt x="252" y="321"/>
                    </a:lnTo>
                    <a:lnTo>
                      <a:pt x="250" y="296"/>
                    </a:lnTo>
                    <a:lnTo>
                      <a:pt x="248" y="275"/>
                    </a:lnTo>
                    <a:lnTo>
                      <a:pt x="244" y="256"/>
                    </a:lnTo>
                    <a:lnTo>
                      <a:pt x="241" y="241"/>
                    </a:lnTo>
                    <a:lnTo>
                      <a:pt x="239" y="233"/>
                    </a:lnTo>
                    <a:lnTo>
                      <a:pt x="235" y="218"/>
                    </a:lnTo>
                    <a:lnTo>
                      <a:pt x="227" y="195"/>
                    </a:lnTo>
                    <a:lnTo>
                      <a:pt x="220" y="166"/>
                    </a:lnTo>
                    <a:lnTo>
                      <a:pt x="212" y="132"/>
                    </a:lnTo>
                    <a:lnTo>
                      <a:pt x="200" y="92"/>
                    </a:lnTo>
                    <a:lnTo>
                      <a:pt x="189" y="48"/>
                    </a:lnTo>
                    <a:lnTo>
                      <a:pt x="176" y="0"/>
                    </a:lnTo>
                    <a:lnTo>
                      <a:pt x="105" y="19"/>
                    </a:lnTo>
                    <a:lnTo>
                      <a:pt x="113" y="51"/>
                    </a:lnTo>
                    <a:lnTo>
                      <a:pt x="122" y="84"/>
                    </a:lnTo>
                    <a:lnTo>
                      <a:pt x="130" y="116"/>
                    </a:lnTo>
                    <a:lnTo>
                      <a:pt x="137" y="147"/>
                    </a:lnTo>
                    <a:lnTo>
                      <a:pt x="145" y="178"/>
                    </a:lnTo>
                    <a:lnTo>
                      <a:pt x="153" y="206"/>
                    </a:lnTo>
                    <a:lnTo>
                      <a:pt x="160" y="235"/>
                    </a:lnTo>
                    <a:lnTo>
                      <a:pt x="168" y="26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88" name="Freeform 72"/>
              <p:cNvSpPr>
                <a:spLocks/>
              </p:cNvSpPr>
              <p:nvPr/>
            </p:nvSpPr>
            <p:spPr bwMode="auto">
              <a:xfrm>
                <a:off x="3856" y="2484"/>
                <a:ext cx="79" cy="210"/>
              </a:xfrm>
              <a:custGeom>
                <a:avLst/>
                <a:gdLst>
                  <a:gd name="T0" fmla="*/ 0 w 159"/>
                  <a:gd name="T1" fmla="*/ 0 h 421"/>
                  <a:gd name="T2" fmla="*/ 0 w 159"/>
                  <a:gd name="T3" fmla="*/ 0 h 421"/>
                  <a:gd name="T4" fmla="*/ 0 w 159"/>
                  <a:gd name="T5" fmla="*/ 0 h 421"/>
                  <a:gd name="T6" fmla="*/ 0 w 159"/>
                  <a:gd name="T7" fmla="*/ 0 h 421"/>
                  <a:gd name="T8" fmla="*/ 0 w 159"/>
                  <a:gd name="T9" fmla="*/ 0 h 421"/>
                  <a:gd name="T10" fmla="*/ 0 w 159"/>
                  <a:gd name="T11" fmla="*/ 0 h 421"/>
                  <a:gd name="T12" fmla="*/ 0 w 159"/>
                  <a:gd name="T13" fmla="*/ 0 h 421"/>
                  <a:gd name="T14" fmla="*/ 0 w 159"/>
                  <a:gd name="T15" fmla="*/ 0 h 421"/>
                  <a:gd name="T16" fmla="*/ 0 w 159"/>
                  <a:gd name="T17" fmla="*/ 0 h 421"/>
                  <a:gd name="T18" fmla="*/ 0 w 159"/>
                  <a:gd name="T19" fmla="*/ 0 h 421"/>
                  <a:gd name="T20" fmla="*/ 0 w 159"/>
                  <a:gd name="T21" fmla="*/ 0 h 421"/>
                  <a:gd name="T22" fmla="*/ 0 w 159"/>
                  <a:gd name="T23" fmla="*/ 0 h 421"/>
                  <a:gd name="T24" fmla="*/ 0 w 159"/>
                  <a:gd name="T25" fmla="*/ 0 h 421"/>
                  <a:gd name="T26" fmla="*/ 0 w 159"/>
                  <a:gd name="T27" fmla="*/ 0 h 421"/>
                  <a:gd name="T28" fmla="*/ 0 w 159"/>
                  <a:gd name="T29" fmla="*/ 0 h 421"/>
                  <a:gd name="T30" fmla="*/ 0 w 159"/>
                  <a:gd name="T31" fmla="*/ 0 h 421"/>
                  <a:gd name="T32" fmla="*/ 0 w 159"/>
                  <a:gd name="T33" fmla="*/ 0 h 4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9" h="421">
                    <a:moveTo>
                      <a:pt x="159" y="0"/>
                    </a:moveTo>
                    <a:lnTo>
                      <a:pt x="153" y="9"/>
                    </a:lnTo>
                    <a:lnTo>
                      <a:pt x="140" y="36"/>
                    </a:lnTo>
                    <a:lnTo>
                      <a:pt x="121" y="78"/>
                    </a:lnTo>
                    <a:lnTo>
                      <a:pt x="98" y="132"/>
                    </a:lnTo>
                    <a:lnTo>
                      <a:pt x="71" y="195"/>
                    </a:lnTo>
                    <a:lnTo>
                      <a:pt x="44" y="266"/>
                    </a:lnTo>
                    <a:lnTo>
                      <a:pt x="19" y="342"/>
                    </a:lnTo>
                    <a:lnTo>
                      <a:pt x="0" y="421"/>
                    </a:lnTo>
                    <a:lnTo>
                      <a:pt x="4" y="411"/>
                    </a:lnTo>
                    <a:lnTo>
                      <a:pt x="18" y="382"/>
                    </a:lnTo>
                    <a:lnTo>
                      <a:pt x="37" y="340"/>
                    </a:lnTo>
                    <a:lnTo>
                      <a:pt x="60" y="285"/>
                    </a:lnTo>
                    <a:lnTo>
                      <a:pt x="86" y="222"/>
                    </a:lnTo>
                    <a:lnTo>
                      <a:pt x="113" y="151"/>
                    </a:lnTo>
                    <a:lnTo>
                      <a:pt x="138" y="76"/>
                    </a:lnTo>
                    <a:lnTo>
                      <a:pt x="159" y="0"/>
                    </a:lnTo>
                    <a:close/>
                  </a:path>
                </a:pathLst>
              </a:custGeom>
              <a:solidFill>
                <a:srgbClr val="A3D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89" name="Freeform 73"/>
              <p:cNvSpPr>
                <a:spLocks/>
              </p:cNvSpPr>
              <p:nvPr/>
            </p:nvSpPr>
            <p:spPr bwMode="auto">
              <a:xfrm>
                <a:off x="3870" y="2537"/>
                <a:ext cx="144" cy="170"/>
              </a:xfrm>
              <a:custGeom>
                <a:avLst/>
                <a:gdLst>
                  <a:gd name="T0" fmla="*/ 0 w 289"/>
                  <a:gd name="T1" fmla="*/ 0 h 341"/>
                  <a:gd name="T2" fmla="*/ 0 w 289"/>
                  <a:gd name="T3" fmla="*/ 0 h 341"/>
                  <a:gd name="T4" fmla="*/ 0 w 289"/>
                  <a:gd name="T5" fmla="*/ 0 h 341"/>
                  <a:gd name="T6" fmla="*/ 0 w 289"/>
                  <a:gd name="T7" fmla="*/ 0 h 341"/>
                  <a:gd name="T8" fmla="*/ 0 w 289"/>
                  <a:gd name="T9" fmla="*/ 0 h 341"/>
                  <a:gd name="T10" fmla="*/ 0 w 289"/>
                  <a:gd name="T11" fmla="*/ 0 h 341"/>
                  <a:gd name="T12" fmla="*/ 0 w 289"/>
                  <a:gd name="T13" fmla="*/ 0 h 341"/>
                  <a:gd name="T14" fmla="*/ 0 w 289"/>
                  <a:gd name="T15" fmla="*/ 0 h 341"/>
                  <a:gd name="T16" fmla="*/ 0 w 289"/>
                  <a:gd name="T17" fmla="*/ 0 h 341"/>
                  <a:gd name="T18" fmla="*/ 0 w 289"/>
                  <a:gd name="T19" fmla="*/ 0 h 341"/>
                  <a:gd name="T20" fmla="*/ 0 w 289"/>
                  <a:gd name="T21" fmla="*/ 0 h 341"/>
                  <a:gd name="T22" fmla="*/ 0 w 289"/>
                  <a:gd name="T23" fmla="*/ 0 h 341"/>
                  <a:gd name="T24" fmla="*/ 0 w 289"/>
                  <a:gd name="T25" fmla="*/ 0 h 341"/>
                  <a:gd name="T26" fmla="*/ 0 w 289"/>
                  <a:gd name="T27" fmla="*/ 0 h 341"/>
                  <a:gd name="T28" fmla="*/ 0 w 289"/>
                  <a:gd name="T29" fmla="*/ 0 h 341"/>
                  <a:gd name="T30" fmla="*/ 0 w 289"/>
                  <a:gd name="T31" fmla="*/ 0 h 341"/>
                  <a:gd name="T32" fmla="*/ 0 w 289"/>
                  <a:gd name="T33" fmla="*/ 0 h 3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89" h="341">
                    <a:moveTo>
                      <a:pt x="289" y="0"/>
                    </a:moveTo>
                    <a:lnTo>
                      <a:pt x="281" y="8"/>
                    </a:lnTo>
                    <a:lnTo>
                      <a:pt x="260" y="27"/>
                    </a:lnTo>
                    <a:lnTo>
                      <a:pt x="228" y="59"/>
                    </a:lnTo>
                    <a:lnTo>
                      <a:pt x="187" y="101"/>
                    </a:lnTo>
                    <a:lnTo>
                      <a:pt x="142" y="153"/>
                    </a:lnTo>
                    <a:lnTo>
                      <a:pt x="92" y="211"/>
                    </a:lnTo>
                    <a:lnTo>
                      <a:pt x="44" y="274"/>
                    </a:lnTo>
                    <a:lnTo>
                      <a:pt x="0" y="341"/>
                    </a:lnTo>
                    <a:lnTo>
                      <a:pt x="8" y="333"/>
                    </a:lnTo>
                    <a:lnTo>
                      <a:pt x="29" y="312"/>
                    </a:lnTo>
                    <a:lnTo>
                      <a:pt x="61" y="277"/>
                    </a:lnTo>
                    <a:lnTo>
                      <a:pt x="101" y="235"/>
                    </a:lnTo>
                    <a:lnTo>
                      <a:pt x="147" y="184"/>
                    </a:lnTo>
                    <a:lnTo>
                      <a:pt x="195" y="126"/>
                    </a:lnTo>
                    <a:lnTo>
                      <a:pt x="243" y="63"/>
                    </a:lnTo>
                    <a:lnTo>
                      <a:pt x="289" y="0"/>
                    </a:lnTo>
                    <a:close/>
                  </a:path>
                </a:pathLst>
              </a:custGeom>
              <a:solidFill>
                <a:srgbClr val="A3D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90" name="Freeform 74"/>
              <p:cNvSpPr>
                <a:spLocks/>
              </p:cNvSpPr>
              <p:nvPr/>
            </p:nvSpPr>
            <p:spPr bwMode="auto">
              <a:xfrm>
                <a:off x="3880" y="2764"/>
                <a:ext cx="217" cy="38"/>
              </a:xfrm>
              <a:custGeom>
                <a:avLst/>
                <a:gdLst>
                  <a:gd name="T0" fmla="*/ 1 w 434"/>
                  <a:gd name="T1" fmla="*/ 0 h 77"/>
                  <a:gd name="T2" fmla="*/ 1 w 434"/>
                  <a:gd name="T3" fmla="*/ 0 h 77"/>
                  <a:gd name="T4" fmla="*/ 1 w 434"/>
                  <a:gd name="T5" fmla="*/ 0 h 77"/>
                  <a:gd name="T6" fmla="*/ 1 w 434"/>
                  <a:gd name="T7" fmla="*/ 0 h 77"/>
                  <a:gd name="T8" fmla="*/ 1 w 434"/>
                  <a:gd name="T9" fmla="*/ 0 h 77"/>
                  <a:gd name="T10" fmla="*/ 1 w 434"/>
                  <a:gd name="T11" fmla="*/ 0 h 77"/>
                  <a:gd name="T12" fmla="*/ 1 w 434"/>
                  <a:gd name="T13" fmla="*/ 0 h 77"/>
                  <a:gd name="T14" fmla="*/ 1 w 434"/>
                  <a:gd name="T15" fmla="*/ 0 h 77"/>
                  <a:gd name="T16" fmla="*/ 1 w 434"/>
                  <a:gd name="T17" fmla="*/ 0 h 77"/>
                  <a:gd name="T18" fmla="*/ 1 w 434"/>
                  <a:gd name="T19" fmla="*/ 0 h 77"/>
                  <a:gd name="T20" fmla="*/ 1 w 434"/>
                  <a:gd name="T21" fmla="*/ 0 h 77"/>
                  <a:gd name="T22" fmla="*/ 1 w 434"/>
                  <a:gd name="T23" fmla="*/ 0 h 77"/>
                  <a:gd name="T24" fmla="*/ 1 w 434"/>
                  <a:gd name="T25" fmla="*/ 0 h 77"/>
                  <a:gd name="T26" fmla="*/ 1 w 434"/>
                  <a:gd name="T27" fmla="*/ 0 h 77"/>
                  <a:gd name="T28" fmla="*/ 1 w 434"/>
                  <a:gd name="T29" fmla="*/ 0 h 77"/>
                  <a:gd name="T30" fmla="*/ 1 w 434"/>
                  <a:gd name="T31" fmla="*/ 0 h 77"/>
                  <a:gd name="T32" fmla="*/ 0 w 434"/>
                  <a:gd name="T33" fmla="*/ 0 h 77"/>
                  <a:gd name="T34" fmla="*/ 1 w 434"/>
                  <a:gd name="T35" fmla="*/ 0 h 77"/>
                  <a:gd name="T36" fmla="*/ 1 w 434"/>
                  <a:gd name="T37" fmla="*/ 0 h 77"/>
                  <a:gd name="T38" fmla="*/ 1 w 434"/>
                  <a:gd name="T39" fmla="*/ 0 h 77"/>
                  <a:gd name="T40" fmla="*/ 1 w 434"/>
                  <a:gd name="T41" fmla="*/ 0 h 77"/>
                  <a:gd name="T42" fmla="*/ 1 w 434"/>
                  <a:gd name="T43" fmla="*/ 0 h 77"/>
                  <a:gd name="T44" fmla="*/ 1 w 434"/>
                  <a:gd name="T45" fmla="*/ 0 h 77"/>
                  <a:gd name="T46" fmla="*/ 1 w 434"/>
                  <a:gd name="T47" fmla="*/ 0 h 77"/>
                  <a:gd name="T48" fmla="*/ 1 w 434"/>
                  <a:gd name="T49" fmla="*/ 0 h 77"/>
                  <a:gd name="T50" fmla="*/ 1 w 434"/>
                  <a:gd name="T51" fmla="*/ 0 h 77"/>
                  <a:gd name="T52" fmla="*/ 1 w 434"/>
                  <a:gd name="T53" fmla="*/ 0 h 77"/>
                  <a:gd name="T54" fmla="*/ 1 w 434"/>
                  <a:gd name="T55" fmla="*/ 0 h 77"/>
                  <a:gd name="T56" fmla="*/ 1 w 434"/>
                  <a:gd name="T57" fmla="*/ 0 h 77"/>
                  <a:gd name="T58" fmla="*/ 1 w 434"/>
                  <a:gd name="T59" fmla="*/ 0 h 77"/>
                  <a:gd name="T60" fmla="*/ 1 w 434"/>
                  <a:gd name="T61" fmla="*/ 0 h 77"/>
                  <a:gd name="T62" fmla="*/ 1 w 434"/>
                  <a:gd name="T63" fmla="*/ 0 h 77"/>
                  <a:gd name="T64" fmla="*/ 1 w 434"/>
                  <a:gd name="T65" fmla="*/ 0 h 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34" h="77">
                    <a:moveTo>
                      <a:pt x="434" y="77"/>
                    </a:moveTo>
                    <a:lnTo>
                      <a:pt x="432" y="77"/>
                    </a:lnTo>
                    <a:lnTo>
                      <a:pt x="425" y="73"/>
                    </a:lnTo>
                    <a:lnTo>
                      <a:pt x="411" y="71"/>
                    </a:lnTo>
                    <a:lnTo>
                      <a:pt x="396" y="65"/>
                    </a:lnTo>
                    <a:lnTo>
                      <a:pt x="377" y="60"/>
                    </a:lnTo>
                    <a:lnTo>
                      <a:pt x="352" y="54"/>
                    </a:lnTo>
                    <a:lnTo>
                      <a:pt x="325" y="48"/>
                    </a:lnTo>
                    <a:lnTo>
                      <a:pt x="296" y="41"/>
                    </a:lnTo>
                    <a:lnTo>
                      <a:pt x="264" y="35"/>
                    </a:lnTo>
                    <a:lnTo>
                      <a:pt x="230" y="27"/>
                    </a:lnTo>
                    <a:lnTo>
                      <a:pt x="193" y="21"/>
                    </a:lnTo>
                    <a:lnTo>
                      <a:pt x="157" y="16"/>
                    </a:lnTo>
                    <a:lnTo>
                      <a:pt x="119" y="10"/>
                    </a:lnTo>
                    <a:lnTo>
                      <a:pt x="79" y="6"/>
                    </a:lnTo>
                    <a:lnTo>
                      <a:pt x="40" y="2"/>
                    </a:lnTo>
                    <a:lnTo>
                      <a:pt x="0" y="0"/>
                    </a:lnTo>
                    <a:lnTo>
                      <a:pt x="2" y="0"/>
                    </a:lnTo>
                    <a:lnTo>
                      <a:pt x="10" y="2"/>
                    </a:lnTo>
                    <a:lnTo>
                      <a:pt x="23" y="6"/>
                    </a:lnTo>
                    <a:lnTo>
                      <a:pt x="40" y="10"/>
                    </a:lnTo>
                    <a:lnTo>
                      <a:pt x="59" y="16"/>
                    </a:lnTo>
                    <a:lnTo>
                      <a:pt x="84" y="21"/>
                    </a:lnTo>
                    <a:lnTo>
                      <a:pt x="111" y="27"/>
                    </a:lnTo>
                    <a:lnTo>
                      <a:pt x="142" y="35"/>
                    </a:lnTo>
                    <a:lnTo>
                      <a:pt x="174" y="41"/>
                    </a:lnTo>
                    <a:lnTo>
                      <a:pt x="209" y="48"/>
                    </a:lnTo>
                    <a:lnTo>
                      <a:pt x="243" y="54"/>
                    </a:lnTo>
                    <a:lnTo>
                      <a:pt x="281" y="60"/>
                    </a:lnTo>
                    <a:lnTo>
                      <a:pt x="319" y="65"/>
                    </a:lnTo>
                    <a:lnTo>
                      <a:pt x="358" y="71"/>
                    </a:lnTo>
                    <a:lnTo>
                      <a:pt x="396" y="75"/>
                    </a:lnTo>
                    <a:lnTo>
                      <a:pt x="434" y="77"/>
                    </a:lnTo>
                    <a:close/>
                  </a:path>
                </a:pathLst>
              </a:custGeom>
              <a:solidFill>
                <a:srgbClr val="A3D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91" name="Freeform 75"/>
              <p:cNvSpPr>
                <a:spLocks/>
              </p:cNvSpPr>
              <p:nvPr/>
            </p:nvSpPr>
            <p:spPr bwMode="auto">
              <a:xfrm>
                <a:off x="3869" y="2782"/>
                <a:ext cx="192" cy="110"/>
              </a:xfrm>
              <a:custGeom>
                <a:avLst/>
                <a:gdLst>
                  <a:gd name="T0" fmla="*/ 1 w 384"/>
                  <a:gd name="T1" fmla="*/ 1 h 220"/>
                  <a:gd name="T2" fmla="*/ 1 w 384"/>
                  <a:gd name="T3" fmla="*/ 1 h 220"/>
                  <a:gd name="T4" fmla="*/ 1 w 384"/>
                  <a:gd name="T5" fmla="*/ 1 h 220"/>
                  <a:gd name="T6" fmla="*/ 1 w 384"/>
                  <a:gd name="T7" fmla="*/ 1 h 220"/>
                  <a:gd name="T8" fmla="*/ 1 w 384"/>
                  <a:gd name="T9" fmla="*/ 1 h 220"/>
                  <a:gd name="T10" fmla="*/ 1 w 384"/>
                  <a:gd name="T11" fmla="*/ 1 h 220"/>
                  <a:gd name="T12" fmla="*/ 1 w 384"/>
                  <a:gd name="T13" fmla="*/ 1 h 220"/>
                  <a:gd name="T14" fmla="*/ 1 w 384"/>
                  <a:gd name="T15" fmla="*/ 1 h 220"/>
                  <a:gd name="T16" fmla="*/ 1 w 384"/>
                  <a:gd name="T17" fmla="*/ 1 h 220"/>
                  <a:gd name="T18" fmla="*/ 1 w 384"/>
                  <a:gd name="T19" fmla="*/ 1 h 220"/>
                  <a:gd name="T20" fmla="*/ 1 w 384"/>
                  <a:gd name="T21" fmla="*/ 1 h 220"/>
                  <a:gd name="T22" fmla="*/ 1 w 384"/>
                  <a:gd name="T23" fmla="*/ 1 h 220"/>
                  <a:gd name="T24" fmla="*/ 1 w 384"/>
                  <a:gd name="T25" fmla="*/ 1 h 220"/>
                  <a:gd name="T26" fmla="*/ 1 w 384"/>
                  <a:gd name="T27" fmla="*/ 1 h 220"/>
                  <a:gd name="T28" fmla="*/ 1 w 384"/>
                  <a:gd name="T29" fmla="*/ 1 h 220"/>
                  <a:gd name="T30" fmla="*/ 1 w 384"/>
                  <a:gd name="T31" fmla="*/ 1 h 220"/>
                  <a:gd name="T32" fmla="*/ 0 w 384"/>
                  <a:gd name="T33" fmla="*/ 0 h 220"/>
                  <a:gd name="T34" fmla="*/ 1 w 384"/>
                  <a:gd name="T35" fmla="*/ 1 h 220"/>
                  <a:gd name="T36" fmla="*/ 1 w 384"/>
                  <a:gd name="T37" fmla="*/ 1 h 220"/>
                  <a:gd name="T38" fmla="*/ 1 w 384"/>
                  <a:gd name="T39" fmla="*/ 1 h 220"/>
                  <a:gd name="T40" fmla="*/ 1 w 384"/>
                  <a:gd name="T41" fmla="*/ 1 h 220"/>
                  <a:gd name="T42" fmla="*/ 1 w 384"/>
                  <a:gd name="T43" fmla="*/ 1 h 220"/>
                  <a:gd name="T44" fmla="*/ 1 w 384"/>
                  <a:gd name="T45" fmla="*/ 1 h 220"/>
                  <a:gd name="T46" fmla="*/ 1 w 384"/>
                  <a:gd name="T47" fmla="*/ 1 h 220"/>
                  <a:gd name="T48" fmla="*/ 1 w 384"/>
                  <a:gd name="T49" fmla="*/ 1 h 220"/>
                  <a:gd name="T50" fmla="*/ 1 w 384"/>
                  <a:gd name="T51" fmla="*/ 1 h 220"/>
                  <a:gd name="T52" fmla="*/ 1 w 384"/>
                  <a:gd name="T53" fmla="*/ 1 h 220"/>
                  <a:gd name="T54" fmla="*/ 1 w 384"/>
                  <a:gd name="T55" fmla="*/ 1 h 220"/>
                  <a:gd name="T56" fmla="*/ 1 w 384"/>
                  <a:gd name="T57" fmla="*/ 1 h 220"/>
                  <a:gd name="T58" fmla="*/ 1 w 384"/>
                  <a:gd name="T59" fmla="*/ 1 h 220"/>
                  <a:gd name="T60" fmla="*/ 1 w 384"/>
                  <a:gd name="T61" fmla="*/ 1 h 220"/>
                  <a:gd name="T62" fmla="*/ 1 w 384"/>
                  <a:gd name="T63" fmla="*/ 1 h 220"/>
                  <a:gd name="T64" fmla="*/ 1 w 384"/>
                  <a:gd name="T65" fmla="*/ 1 h 2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84" h="220">
                    <a:moveTo>
                      <a:pt x="384" y="220"/>
                    </a:moveTo>
                    <a:lnTo>
                      <a:pt x="382" y="218"/>
                    </a:lnTo>
                    <a:lnTo>
                      <a:pt x="377" y="214"/>
                    </a:lnTo>
                    <a:lnTo>
                      <a:pt x="365" y="206"/>
                    </a:lnTo>
                    <a:lnTo>
                      <a:pt x="352" y="197"/>
                    </a:lnTo>
                    <a:lnTo>
                      <a:pt x="335" y="183"/>
                    </a:lnTo>
                    <a:lnTo>
                      <a:pt x="316" y="170"/>
                    </a:lnTo>
                    <a:lnTo>
                      <a:pt x="293" y="155"/>
                    </a:lnTo>
                    <a:lnTo>
                      <a:pt x="266" y="137"/>
                    </a:lnTo>
                    <a:lnTo>
                      <a:pt x="239" y="120"/>
                    </a:lnTo>
                    <a:lnTo>
                      <a:pt x="209" y="103"/>
                    </a:lnTo>
                    <a:lnTo>
                      <a:pt x="176" y="84"/>
                    </a:lnTo>
                    <a:lnTo>
                      <a:pt x="144" y="67"/>
                    </a:lnTo>
                    <a:lnTo>
                      <a:pt x="109" y="48"/>
                    </a:lnTo>
                    <a:lnTo>
                      <a:pt x="73" y="30"/>
                    </a:lnTo>
                    <a:lnTo>
                      <a:pt x="36" y="15"/>
                    </a:lnTo>
                    <a:lnTo>
                      <a:pt x="0" y="0"/>
                    </a:lnTo>
                    <a:lnTo>
                      <a:pt x="2" y="2"/>
                    </a:lnTo>
                    <a:lnTo>
                      <a:pt x="10" y="5"/>
                    </a:lnTo>
                    <a:lnTo>
                      <a:pt x="19" y="13"/>
                    </a:lnTo>
                    <a:lnTo>
                      <a:pt x="35" y="23"/>
                    </a:lnTo>
                    <a:lnTo>
                      <a:pt x="52" y="34"/>
                    </a:lnTo>
                    <a:lnTo>
                      <a:pt x="73" y="48"/>
                    </a:lnTo>
                    <a:lnTo>
                      <a:pt x="96" y="63"/>
                    </a:lnTo>
                    <a:lnTo>
                      <a:pt x="122" y="80"/>
                    </a:lnTo>
                    <a:lnTo>
                      <a:pt x="151" y="97"/>
                    </a:lnTo>
                    <a:lnTo>
                      <a:pt x="182" y="114"/>
                    </a:lnTo>
                    <a:lnTo>
                      <a:pt x="212" y="134"/>
                    </a:lnTo>
                    <a:lnTo>
                      <a:pt x="247" y="151"/>
                    </a:lnTo>
                    <a:lnTo>
                      <a:pt x="279" y="170"/>
                    </a:lnTo>
                    <a:lnTo>
                      <a:pt x="316" y="187"/>
                    </a:lnTo>
                    <a:lnTo>
                      <a:pt x="350" y="204"/>
                    </a:lnTo>
                    <a:lnTo>
                      <a:pt x="384" y="220"/>
                    </a:lnTo>
                    <a:close/>
                  </a:path>
                </a:pathLst>
              </a:custGeom>
              <a:solidFill>
                <a:srgbClr val="A3D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92" name="Freeform 76"/>
              <p:cNvSpPr>
                <a:spLocks/>
              </p:cNvSpPr>
              <p:nvPr/>
            </p:nvSpPr>
            <p:spPr bwMode="auto">
              <a:xfrm>
                <a:off x="3855" y="2795"/>
                <a:ext cx="144" cy="170"/>
              </a:xfrm>
              <a:custGeom>
                <a:avLst/>
                <a:gdLst>
                  <a:gd name="T0" fmla="*/ 0 w 289"/>
                  <a:gd name="T1" fmla="*/ 1 h 340"/>
                  <a:gd name="T2" fmla="*/ 0 w 289"/>
                  <a:gd name="T3" fmla="*/ 1 h 340"/>
                  <a:gd name="T4" fmla="*/ 0 w 289"/>
                  <a:gd name="T5" fmla="*/ 1 h 340"/>
                  <a:gd name="T6" fmla="*/ 0 w 289"/>
                  <a:gd name="T7" fmla="*/ 1 h 340"/>
                  <a:gd name="T8" fmla="*/ 0 w 289"/>
                  <a:gd name="T9" fmla="*/ 1 h 340"/>
                  <a:gd name="T10" fmla="*/ 0 w 289"/>
                  <a:gd name="T11" fmla="*/ 1 h 340"/>
                  <a:gd name="T12" fmla="*/ 0 w 289"/>
                  <a:gd name="T13" fmla="*/ 1 h 340"/>
                  <a:gd name="T14" fmla="*/ 0 w 289"/>
                  <a:gd name="T15" fmla="*/ 1 h 340"/>
                  <a:gd name="T16" fmla="*/ 0 w 289"/>
                  <a:gd name="T17" fmla="*/ 0 h 340"/>
                  <a:gd name="T18" fmla="*/ 0 w 289"/>
                  <a:gd name="T19" fmla="*/ 1 h 340"/>
                  <a:gd name="T20" fmla="*/ 0 w 289"/>
                  <a:gd name="T21" fmla="*/ 1 h 340"/>
                  <a:gd name="T22" fmla="*/ 0 w 289"/>
                  <a:gd name="T23" fmla="*/ 1 h 340"/>
                  <a:gd name="T24" fmla="*/ 0 w 289"/>
                  <a:gd name="T25" fmla="*/ 1 h 340"/>
                  <a:gd name="T26" fmla="*/ 0 w 289"/>
                  <a:gd name="T27" fmla="*/ 1 h 340"/>
                  <a:gd name="T28" fmla="*/ 0 w 289"/>
                  <a:gd name="T29" fmla="*/ 1 h 340"/>
                  <a:gd name="T30" fmla="*/ 0 w 289"/>
                  <a:gd name="T31" fmla="*/ 1 h 340"/>
                  <a:gd name="T32" fmla="*/ 0 w 289"/>
                  <a:gd name="T33" fmla="*/ 1 h 3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89" h="340">
                    <a:moveTo>
                      <a:pt x="289" y="340"/>
                    </a:moveTo>
                    <a:lnTo>
                      <a:pt x="283" y="330"/>
                    </a:lnTo>
                    <a:lnTo>
                      <a:pt x="266" y="308"/>
                    </a:lnTo>
                    <a:lnTo>
                      <a:pt x="239" y="269"/>
                    </a:lnTo>
                    <a:lnTo>
                      <a:pt x="205" y="223"/>
                    </a:lnTo>
                    <a:lnTo>
                      <a:pt x="161" y="170"/>
                    </a:lnTo>
                    <a:lnTo>
                      <a:pt x="113" y="112"/>
                    </a:lnTo>
                    <a:lnTo>
                      <a:pt x="58" y="55"/>
                    </a:lnTo>
                    <a:lnTo>
                      <a:pt x="0" y="0"/>
                    </a:lnTo>
                    <a:lnTo>
                      <a:pt x="6" y="9"/>
                    </a:lnTo>
                    <a:lnTo>
                      <a:pt x="25" y="34"/>
                    </a:lnTo>
                    <a:lnTo>
                      <a:pt x="52" y="70"/>
                    </a:lnTo>
                    <a:lnTo>
                      <a:pt x="88" y="118"/>
                    </a:lnTo>
                    <a:lnTo>
                      <a:pt x="132" y="172"/>
                    </a:lnTo>
                    <a:lnTo>
                      <a:pt x="182" y="227"/>
                    </a:lnTo>
                    <a:lnTo>
                      <a:pt x="234" y="285"/>
                    </a:lnTo>
                    <a:lnTo>
                      <a:pt x="289" y="340"/>
                    </a:lnTo>
                    <a:close/>
                  </a:path>
                </a:pathLst>
              </a:custGeom>
              <a:solidFill>
                <a:srgbClr val="A3D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93" name="Freeform 77"/>
              <p:cNvSpPr>
                <a:spLocks/>
              </p:cNvSpPr>
              <p:nvPr/>
            </p:nvSpPr>
            <p:spPr bwMode="auto">
              <a:xfrm>
                <a:off x="3730" y="2796"/>
                <a:ext cx="67" cy="214"/>
              </a:xfrm>
              <a:custGeom>
                <a:avLst/>
                <a:gdLst>
                  <a:gd name="T0" fmla="*/ 0 w 136"/>
                  <a:gd name="T1" fmla="*/ 0 h 429"/>
                  <a:gd name="T2" fmla="*/ 0 w 136"/>
                  <a:gd name="T3" fmla="*/ 0 h 429"/>
                  <a:gd name="T4" fmla="*/ 0 w 136"/>
                  <a:gd name="T5" fmla="*/ 0 h 429"/>
                  <a:gd name="T6" fmla="*/ 0 w 136"/>
                  <a:gd name="T7" fmla="*/ 0 h 429"/>
                  <a:gd name="T8" fmla="*/ 0 w 136"/>
                  <a:gd name="T9" fmla="*/ 0 h 429"/>
                  <a:gd name="T10" fmla="*/ 0 w 136"/>
                  <a:gd name="T11" fmla="*/ 0 h 429"/>
                  <a:gd name="T12" fmla="*/ 0 w 136"/>
                  <a:gd name="T13" fmla="*/ 0 h 429"/>
                  <a:gd name="T14" fmla="*/ 0 w 136"/>
                  <a:gd name="T15" fmla="*/ 0 h 429"/>
                  <a:gd name="T16" fmla="*/ 0 w 136"/>
                  <a:gd name="T17" fmla="*/ 0 h 429"/>
                  <a:gd name="T18" fmla="*/ 0 w 136"/>
                  <a:gd name="T19" fmla="*/ 0 h 429"/>
                  <a:gd name="T20" fmla="*/ 0 w 136"/>
                  <a:gd name="T21" fmla="*/ 0 h 429"/>
                  <a:gd name="T22" fmla="*/ 0 w 136"/>
                  <a:gd name="T23" fmla="*/ 0 h 429"/>
                  <a:gd name="T24" fmla="*/ 0 w 136"/>
                  <a:gd name="T25" fmla="*/ 0 h 429"/>
                  <a:gd name="T26" fmla="*/ 0 w 136"/>
                  <a:gd name="T27" fmla="*/ 0 h 429"/>
                  <a:gd name="T28" fmla="*/ 0 w 136"/>
                  <a:gd name="T29" fmla="*/ 0 h 429"/>
                  <a:gd name="T30" fmla="*/ 0 w 136"/>
                  <a:gd name="T31" fmla="*/ 0 h 429"/>
                  <a:gd name="T32" fmla="*/ 0 w 136"/>
                  <a:gd name="T33" fmla="*/ 0 h 4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6" h="429">
                    <a:moveTo>
                      <a:pt x="0" y="429"/>
                    </a:moveTo>
                    <a:lnTo>
                      <a:pt x="4" y="419"/>
                    </a:lnTo>
                    <a:lnTo>
                      <a:pt x="17" y="393"/>
                    </a:lnTo>
                    <a:lnTo>
                      <a:pt x="34" y="349"/>
                    </a:lnTo>
                    <a:lnTo>
                      <a:pt x="55" y="295"/>
                    </a:lnTo>
                    <a:lnTo>
                      <a:pt x="78" y="230"/>
                    </a:lnTo>
                    <a:lnTo>
                      <a:pt x="99" y="157"/>
                    </a:lnTo>
                    <a:lnTo>
                      <a:pt x="120" y="79"/>
                    </a:lnTo>
                    <a:lnTo>
                      <a:pt x="136" y="0"/>
                    </a:lnTo>
                    <a:lnTo>
                      <a:pt x="132" y="10"/>
                    </a:lnTo>
                    <a:lnTo>
                      <a:pt x="120" y="39"/>
                    </a:lnTo>
                    <a:lnTo>
                      <a:pt x="103" y="83"/>
                    </a:lnTo>
                    <a:lnTo>
                      <a:pt x="84" y="138"/>
                    </a:lnTo>
                    <a:lnTo>
                      <a:pt x="61" y="205"/>
                    </a:lnTo>
                    <a:lnTo>
                      <a:pt x="38" y="276"/>
                    </a:lnTo>
                    <a:lnTo>
                      <a:pt x="17" y="352"/>
                    </a:lnTo>
                    <a:lnTo>
                      <a:pt x="0" y="429"/>
                    </a:lnTo>
                    <a:close/>
                  </a:path>
                </a:pathLst>
              </a:custGeom>
              <a:solidFill>
                <a:srgbClr val="A3D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94" name="Freeform 78"/>
              <p:cNvSpPr>
                <a:spLocks/>
              </p:cNvSpPr>
              <p:nvPr/>
            </p:nvSpPr>
            <p:spPr bwMode="auto">
              <a:xfrm>
                <a:off x="3648" y="2783"/>
                <a:ext cx="134" cy="179"/>
              </a:xfrm>
              <a:custGeom>
                <a:avLst/>
                <a:gdLst>
                  <a:gd name="T0" fmla="*/ 0 w 267"/>
                  <a:gd name="T1" fmla="*/ 1 h 357"/>
                  <a:gd name="T2" fmla="*/ 1 w 267"/>
                  <a:gd name="T3" fmla="*/ 1 h 357"/>
                  <a:gd name="T4" fmla="*/ 1 w 267"/>
                  <a:gd name="T5" fmla="*/ 1 h 357"/>
                  <a:gd name="T6" fmla="*/ 1 w 267"/>
                  <a:gd name="T7" fmla="*/ 1 h 357"/>
                  <a:gd name="T8" fmla="*/ 1 w 267"/>
                  <a:gd name="T9" fmla="*/ 1 h 357"/>
                  <a:gd name="T10" fmla="*/ 1 w 267"/>
                  <a:gd name="T11" fmla="*/ 1 h 357"/>
                  <a:gd name="T12" fmla="*/ 1 w 267"/>
                  <a:gd name="T13" fmla="*/ 1 h 357"/>
                  <a:gd name="T14" fmla="*/ 1 w 267"/>
                  <a:gd name="T15" fmla="*/ 1 h 357"/>
                  <a:gd name="T16" fmla="*/ 1 w 267"/>
                  <a:gd name="T17" fmla="*/ 0 h 357"/>
                  <a:gd name="T18" fmla="*/ 1 w 267"/>
                  <a:gd name="T19" fmla="*/ 1 h 357"/>
                  <a:gd name="T20" fmla="*/ 1 w 267"/>
                  <a:gd name="T21" fmla="*/ 1 h 357"/>
                  <a:gd name="T22" fmla="*/ 1 w 267"/>
                  <a:gd name="T23" fmla="*/ 1 h 357"/>
                  <a:gd name="T24" fmla="*/ 1 w 267"/>
                  <a:gd name="T25" fmla="*/ 1 h 357"/>
                  <a:gd name="T26" fmla="*/ 1 w 267"/>
                  <a:gd name="T27" fmla="*/ 1 h 357"/>
                  <a:gd name="T28" fmla="*/ 1 w 267"/>
                  <a:gd name="T29" fmla="*/ 1 h 357"/>
                  <a:gd name="T30" fmla="*/ 1 w 267"/>
                  <a:gd name="T31" fmla="*/ 1 h 357"/>
                  <a:gd name="T32" fmla="*/ 0 w 267"/>
                  <a:gd name="T33" fmla="*/ 1 h 35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67" h="357">
                    <a:moveTo>
                      <a:pt x="0" y="357"/>
                    </a:moveTo>
                    <a:lnTo>
                      <a:pt x="7" y="350"/>
                    </a:lnTo>
                    <a:lnTo>
                      <a:pt x="26" y="329"/>
                    </a:lnTo>
                    <a:lnTo>
                      <a:pt x="57" y="294"/>
                    </a:lnTo>
                    <a:lnTo>
                      <a:pt x="95" y="248"/>
                    </a:lnTo>
                    <a:lnTo>
                      <a:pt x="137" y="195"/>
                    </a:lnTo>
                    <a:lnTo>
                      <a:pt x="181" y="135"/>
                    </a:lnTo>
                    <a:lnTo>
                      <a:pt x="225" y="68"/>
                    </a:lnTo>
                    <a:lnTo>
                      <a:pt x="267" y="0"/>
                    </a:lnTo>
                    <a:lnTo>
                      <a:pt x="260" y="7"/>
                    </a:lnTo>
                    <a:lnTo>
                      <a:pt x="240" y="30"/>
                    </a:lnTo>
                    <a:lnTo>
                      <a:pt x="210" y="67"/>
                    </a:lnTo>
                    <a:lnTo>
                      <a:pt x="174" y="112"/>
                    </a:lnTo>
                    <a:lnTo>
                      <a:pt x="130" y="166"/>
                    </a:lnTo>
                    <a:lnTo>
                      <a:pt x="86" y="227"/>
                    </a:lnTo>
                    <a:lnTo>
                      <a:pt x="42" y="290"/>
                    </a:lnTo>
                    <a:lnTo>
                      <a:pt x="0" y="357"/>
                    </a:lnTo>
                    <a:close/>
                  </a:path>
                </a:pathLst>
              </a:custGeom>
              <a:solidFill>
                <a:srgbClr val="A3D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95" name="Freeform 79"/>
              <p:cNvSpPr>
                <a:spLocks/>
              </p:cNvSpPr>
              <p:nvPr/>
            </p:nvSpPr>
            <p:spPr bwMode="auto">
              <a:xfrm>
                <a:off x="3587" y="2766"/>
                <a:ext cx="185" cy="123"/>
              </a:xfrm>
              <a:custGeom>
                <a:avLst/>
                <a:gdLst>
                  <a:gd name="T0" fmla="*/ 0 w 369"/>
                  <a:gd name="T1" fmla="*/ 1 h 245"/>
                  <a:gd name="T2" fmla="*/ 1 w 369"/>
                  <a:gd name="T3" fmla="*/ 1 h 245"/>
                  <a:gd name="T4" fmla="*/ 1 w 369"/>
                  <a:gd name="T5" fmla="*/ 1 h 245"/>
                  <a:gd name="T6" fmla="*/ 1 w 369"/>
                  <a:gd name="T7" fmla="*/ 1 h 245"/>
                  <a:gd name="T8" fmla="*/ 1 w 369"/>
                  <a:gd name="T9" fmla="*/ 1 h 245"/>
                  <a:gd name="T10" fmla="*/ 1 w 369"/>
                  <a:gd name="T11" fmla="*/ 1 h 245"/>
                  <a:gd name="T12" fmla="*/ 1 w 369"/>
                  <a:gd name="T13" fmla="*/ 1 h 245"/>
                  <a:gd name="T14" fmla="*/ 1 w 369"/>
                  <a:gd name="T15" fmla="*/ 1 h 245"/>
                  <a:gd name="T16" fmla="*/ 1 w 369"/>
                  <a:gd name="T17" fmla="*/ 1 h 245"/>
                  <a:gd name="T18" fmla="*/ 1 w 369"/>
                  <a:gd name="T19" fmla="*/ 1 h 245"/>
                  <a:gd name="T20" fmla="*/ 1 w 369"/>
                  <a:gd name="T21" fmla="*/ 1 h 245"/>
                  <a:gd name="T22" fmla="*/ 1 w 369"/>
                  <a:gd name="T23" fmla="*/ 1 h 245"/>
                  <a:gd name="T24" fmla="*/ 1 w 369"/>
                  <a:gd name="T25" fmla="*/ 1 h 245"/>
                  <a:gd name="T26" fmla="*/ 1 w 369"/>
                  <a:gd name="T27" fmla="*/ 1 h 245"/>
                  <a:gd name="T28" fmla="*/ 1 w 369"/>
                  <a:gd name="T29" fmla="*/ 1 h 245"/>
                  <a:gd name="T30" fmla="*/ 1 w 369"/>
                  <a:gd name="T31" fmla="*/ 1 h 245"/>
                  <a:gd name="T32" fmla="*/ 1 w 369"/>
                  <a:gd name="T33" fmla="*/ 0 h 245"/>
                  <a:gd name="T34" fmla="*/ 1 w 369"/>
                  <a:gd name="T35" fmla="*/ 1 h 245"/>
                  <a:gd name="T36" fmla="*/ 1 w 369"/>
                  <a:gd name="T37" fmla="*/ 1 h 245"/>
                  <a:gd name="T38" fmla="*/ 1 w 369"/>
                  <a:gd name="T39" fmla="*/ 1 h 245"/>
                  <a:gd name="T40" fmla="*/ 1 w 369"/>
                  <a:gd name="T41" fmla="*/ 1 h 245"/>
                  <a:gd name="T42" fmla="*/ 1 w 369"/>
                  <a:gd name="T43" fmla="*/ 1 h 245"/>
                  <a:gd name="T44" fmla="*/ 1 w 369"/>
                  <a:gd name="T45" fmla="*/ 1 h 245"/>
                  <a:gd name="T46" fmla="*/ 1 w 369"/>
                  <a:gd name="T47" fmla="*/ 1 h 245"/>
                  <a:gd name="T48" fmla="*/ 1 w 369"/>
                  <a:gd name="T49" fmla="*/ 1 h 245"/>
                  <a:gd name="T50" fmla="*/ 1 w 369"/>
                  <a:gd name="T51" fmla="*/ 1 h 245"/>
                  <a:gd name="T52" fmla="*/ 1 w 369"/>
                  <a:gd name="T53" fmla="*/ 1 h 245"/>
                  <a:gd name="T54" fmla="*/ 1 w 369"/>
                  <a:gd name="T55" fmla="*/ 1 h 245"/>
                  <a:gd name="T56" fmla="*/ 1 w 369"/>
                  <a:gd name="T57" fmla="*/ 1 h 245"/>
                  <a:gd name="T58" fmla="*/ 1 w 369"/>
                  <a:gd name="T59" fmla="*/ 1 h 245"/>
                  <a:gd name="T60" fmla="*/ 1 w 369"/>
                  <a:gd name="T61" fmla="*/ 1 h 245"/>
                  <a:gd name="T62" fmla="*/ 1 w 369"/>
                  <a:gd name="T63" fmla="*/ 1 h 245"/>
                  <a:gd name="T64" fmla="*/ 0 w 369"/>
                  <a:gd name="T65" fmla="*/ 1 h 24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69" h="245">
                    <a:moveTo>
                      <a:pt x="0" y="245"/>
                    </a:moveTo>
                    <a:lnTo>
                      <a:pt x="2" y="243"/>
                    </a:lnTo>
                    <a:lnTo>
                      <a:pt x="10" y="241"/>
                    </a:lnTo>
                    <a:lnTo>
                      <a:pt x="21" y="235"/>
                    </a:lnTo>
                    <a:lnTo>
                      <a:pt x="35" y="226"/>
                    </a:lnTo>
                    <a:lnTo>
                      <a:pt x="54" y="216"/>
                    </a:lnTo>
                    <a:lnTo>
                      <a:pt x="75" y="205"/>
                    </a:lnTo>
                    <a:lnTo>
                      <a:pt x="100" y="191"/>
                    </a:lnTo>
                    <a:lnTo>
                      <a:pt x="124" y="176"/>
                    </a:lnTo>
                    <a:lnTo>
                      <a:pt x="153" y="159"/>
                    </a:lnTo>
                    <a:lnTo>
                      <a:pt x="182" y="140"/>
                    </a:lnTo>
                    <a:lnTo>
                      <a:pt x="212" y="119"/>
                    </a:lnTo>
                    <a:lnTo>
                      <a:pt x="245" y="98"/>
                    </a:lnTo>
                    <a:lnTo>
                      <a:pt x="275" y="75"/>
                    </a:lnTo>
                    <a:lnTo>
                      <a:pt x="308" y="52"/>
                    </a:lnTo>
                    <a:lnTo>
                      <a:pt x="339" y="27"/>
                    </a:lnTo>
                    <a:lnTo>
                      <a:pt x="369" y="0"/>
                    </a:lnTo>
                    <a:lnTo>
                      <a:pt x="367" y="2"/>
                    </a:lnTo>
                    <a:lnTo>
                      <a:pt x="360" y="6"/>
                    </a:lnTo>
                    <a:lnTo>
                      <a:pt x="348" y="12"/>
                    </a:lnTo>
                    <a:lnTo>
                      <a:pt x="333" y="19"/>
                    </a:lnTo>
                    <a:lnTo>
                      <a:pt x="316" y="31"/>
                    </a:lnTo>
                    <a:lnTo>
                      <a:pt x="295" y="42"/>
                    </a:lnTo>
                    <a:lnTo>
                      <a:pt x="270" y="58"/>
                    </a:lnTo>
                    <a:lnTo>
                      <a:pt x="243" y="73"/>
                    </a:lnTo>
                    <a:lnTo>
                      <a:pt x="216" y="90"/>
                    </a:lnTo>
                    <a:lnTo>
                      <a:pt x="186" y="109"/>
                    </a:lnTo>
                    <a:lnTo>
                      <a:pt x="155" y="130"/>
                    </a:lnTo>
                    <a:lnTo>
                      <a:pt x="124" y="151"/>
                    </a:lnTo>
                    <a:lnTo>
                      <a:pt x="92" y="174"/>
                    </a:lnTo>
                    <a:lnTo>
                      <a:pt x="61" y="197"/>
                    </a:lnTo>
                    <a:lnTo>
                      <a:pt x="31" y="220"/>
                    </a:lnTo>
                    <a:lnTo>
                      <a:pt x="0" y="245"/>
                    </a:lnTo>
                    <a:close/>
                  </a:path>
                </a:pathLst>
              </a:custGeom>
              <a:solidFill>
                <a:srgbClr val="A3DB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96" name="Freeform 80"/>
              <p:cNvSpPr>
                <a:spLocks/>
              </p:cNvSpPr>
              <p:nvPr/>
            </p:nvSpPr>
            <p:spPr bwMode="auto">
              <a:xfrm>
                <a:off x="2377" y="2012"/>
                <a:ext cx="1818" cy="1129"/>
              </a:xfrm>
              <a:custGeom>
                <a:avLst/>
                <a:gdLst>
                  <a:gd name="T0" fmla="*/ 6 w 3636"/>
                  <a:gd name="T1" fmla="*/ 1 h 2257"/>
                  <a:gd name="T2" fmla="*/ 5 w 3636"/>
                  <a:gd name="T3" fmla="*/ 1 h 2257"/>
                  <a:gd name="T4" fmla="*/ 4 w 3636"/>
                  <a:gd name="T5" fmla="*/ 1 h 2257"/>
                  <a:gd name="T6" fmla="*/ 5 w 3636"/>
                  <a:gd name="T7" fmla="*/ 1 h 2257"/>
                  <a:gd name="T8" fmla="*/ 4 w 3636"/>
                  <a:gd name="T9" fmla="*/ 1 h 2257"/>
                  <a:gd name="T10" fmla="*/ 5 w 3636"/>
                  <a:gd name="T11" fmla="*/ 1 h 2257"/>
                  <a:gd name="T12" fmla="*/ 5 w 3636"/>
                  <a:gd name="T13" fmla="*/ 1 h 2257"/>
                  <a:gd name="T14" fmla="*/ 4 w 3636"/>
                  <a:gd name="T15" fmla="*/ 1 h 2257"/>
                  <a:gd name="T16" fmla="*/ 5 w 3636"/>
                  <a:gd name="T17" fmla="*/ 1 h 2257"/>
                  <a:gd name="T18" fmla="*/ 6 w 3636"/>
                  <a:gd name="T19" fmla="*/ 2 h 2257"/>
                  <a:gd name="T20" fmla="*/ 6 w 3636"/>
                  <a:gd name="T21" fmla="*/ 2 h 2257"/>
                  <a:gd name="T22" fmla="*/ 6 w 3636"/>
                  <a:gd name="T23" fmla="*/ 3 h 2257"/>
                  <a:gd name="T24" fmla="*/ 6 w 3636"/>
                  <a:gd name="T25" fmla="*/ 2 h 2257"/>
                  <a:gd name="T26" fmla="*/ 7 w 3636"/>
                  <a:gd name="T27" fmla="*/ 3 h 2257"/>
                  <a:gd name="T28" fmla="*/ 7 w 3636"/>
                  <a:gd name="T29" fmla="*/ 5 h 2257"/>
                  <a:gd name="T30" fmla="*/ 5 w 3636"/>
                  <a:gd name="T31" fmla="*/ 4 h 2257"/>
                  <a:gd name="T32" fmla="*/ 5 w 3636"/>
                  <a:gd name="T33" fmla="*/ 3 h 2257"/>
                  <a:gd name="T34" fmla="*/ 6 w 3636"/>
                  <a:gd name="T35" fmla="*/ 2 h 2257"/>
                  <a:gd name="T36" fmla="*/ 4 w 3636"/>
                  <a:gd name="T37" fmla="*/ 3 h 2257"/>
                  <a:gd name="T38" fmla="*/ 4 w 3636"/>
                  <a:gd name="T39" fmla="*/ 4 h 2257"/>
                  <a:gd name="T40" fmla="*/ 4 w 3636"/>
                  <a:gd name="T41" fmla="*/ 3 h 2257"/>
                  <a:gd name="T42" fmla="*/ 3 w 3636"/>
                  <a:gd name="T43" fmla="*/ 3 h 2257"/>
                  <a:gd name="T44" fmla="*/ 3 w 3636"/>
                  <a:gd name="T45" fmla="*/ 1 h 2257"/>
                  <a:gd name="T46" fmla="*/ 3 w 3636"/>
                  <a:gd name="T47" fmla="*/ 1 h 2257"/>
                  <a:gd name="T48" fmla="*/ 3 w 3636"/>
                  <a:gd name="T49" fmla="*/ 1 h 2257"/>
                  <a:gd name="T50" fmla="*/ 3 w 3636"/>
                  <a:gd name="T51" fmla="*/ 1 h 2257"/>
                  <a:gd name="T52" fmla="*/ 4 w 3636"/>
                  <a:gd name="T53" fmla="*/ 2 h 2257"/>
                  <a:gd name="T54" fmla="*/ 4 w 3636"/>
                  <a:gd name="T55" fmla="*/ 2 h 2257"/>
                  <a:gd name="T56" fmla="*/ 4 w 3636"/>
                  <a:gd name="T57" fmla="*/ 2 h 2257"/>
                  <a:gd name="T58" fmla="*/ 4 w 3636"/>
                  <a:gd name="T59" fmla="*/ 2 h 2257"/>
                  <a:gd name="T60" fmla="*/ 4 w 3636"/>
                  <a:gd name="T61" fmla="*/ 2 h 2257"/>
                  <a:gd name="T62" fmla="*/ 3 w 3636"/>
                  <a:gd name="T63" fmla="*/ 1 h 2257"/>
                  <a:gd name="T64" fmla="*/ 4 w 3636"/>
                  <a:gd name="T65" fmla="*/ 1 h 2257"/>
                  <a:gd name="T66" fmla="*/ 3 w 3636"/>
                  <a:gd name="T67" fmla="*/ 1 h 2257"/>
                  <a:gd name="T68" fmla="*/ 3 w 3636"/>
                  <a:gd name="T69" fmla="*/ 1 h 2257"/>
                  <a:gd name="T70" fmla="*/ 3 w 3636"/>
                  <a:gd name="T71" fmla="*/ 2 h 2257"/>
                  <a:gd name="T72" fmla="*/ 3 w 3636"/>
                  <a:gd name="T73" fmla="*/ 3 h 2257"/>
                  <a:gd name="T74" fmla="*/ 3 w 3636"/>
                  <a:gd name="T75" fmla="*/ 3 h 2257"/>
                  <a:gd name="T76" fmla="*/ 2 w 3636"/>
                  <a:gd name="T77" fmla="*/ 4 h 2257"/>
                  <a:gd name="T78" fmla="*/ 2 w 3636"/>
                  <a:gd name="T79" fmla="*/ 3 h 2257"/>
                  <a:gd name="T80" fmla="*/ 3 w 3636"/>
                  <a:gd name="T81" fmla="*/ 2 h 2257"/>
                  <a:gd name="T82" fmla="*/ 2 w 3636"/>
                  <a:gd name="T83" fmla="*/ 2 h 2257"/>
                  <a:gd name="T84" fmla="*/ 2 w 3636"/>
                  <a:gd name="T85" fmla="*/ 2 h 2257"/>
                  <a:gd name="T86" fmla="*/ 2 w 3636"/>
                  <a:gd name="T87" fmla="*/ 3 h 2257"/>
                  <a:gd name="T88" fmla="*/ 2 w 3636"/>
                  <a:gd name="T89" fmla="*/ 4 h 2257"/>
                  <a:gd name="T90" fmla="*/ 2 w 3636"/>
                  <a:gd name="T91" fmla="*/ 4 h 2257"/>
                  <a:gd name="T92" fmla="*/ 3 w 3636"/>
                  <a:gd name="T93" fmla="*/ 4 h 2257"/>
                  <a:gd name="T94" fmla="*/ 2 w 3636"/>
                  <a:gd name="T95" fmla="*/ 5 h 2257"/>
                  <a:gd name="T96" fmla="*/ 1 w 3636"/>
                  <a:gd name="T97" fmla="*/ 4 h 2257"/>
                  <a:gd name="T98" fmla="*/ 1 w 3636"/>
                  <a:gd name="T99" fmla="*/ 2 h 2257"/>
                  <a:gd name="T100" fmla="*/ 1 w 3636"/>
                  <a:gd name="T101" fmla="*/ 3 h 2257"/>
                  <a:gd name="T102" fmla="*/ 1 w 3636"/>
                  <a:gd name="T103" fmla="*/ 5 h 2257"/>
                  <a:gd name="T104" fmla="*/ 3 w 3636"/>
                  <a:gd name="T105" fmla="*/ 4 h 2257"/>
                  <a:gd name="T106" fmla="*/ 4 w 3636"/>
                  <a:gd name="T107" fmla="*/ 4 h 2257"/>
                  <a:gd name="T108" fmla="*/ 4 w 3636"/>
                  <a:gd name="T109" fmla="*/ 3 h 2257"/>
                  <a:gd name="T110" fmla="*/ 5 w 3636"/>
                  <a:gd name="T111" fmla="*/ 3 h 2257"/>
                  <a:gd name="T112" fmla="*/ 5 w 3636"/>
                  <a:gd name="T113" fmla="*/ 2 h 2257"/>
                  <a:gd name="T114" fmla="*/ 5 w 3636"/>
                  <a:gd name="T115" fmla="*/ 2 h 2257"/>
                  <a:gd name="T116" fmla="*/ 5 w 3636"/>
                  <a:gd name="T117" fmla="*/ 4 h 2257"/>
                  <a:gd name="T118" fmla="*/ 6 w 3636"/>
                  <a:gd name="T119" fmla="*/ 5 h 2257"/>
                  <a:gd name="T120" fmla="*/ 8 w 3636"/>
                  <a:gd name="T121" fmla="*/ 3 h 2257"/>
                  <a:gd name="T122" fmla="*/ 6 w 3636"/>
                  <a:gd name="T123" fmla="*/ 2 h 225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636" h="2257">
                    <a:moveTo>
                      <a:pt x="2868" y="687"/>
                    </a:moveTo>
                    <a:lnTo>
                      <a:pt x="2854" y="687"/>
                    </a:lnTo>
                    <a:lnTo>
                      <a:pt x="2839" y="687"/>
                    </a:lnTo>
                    <a:lnTo>
                      <a:pt x="2825" y="688"/>
                    </a:lnTo>
                    <a:lnTo>
                      <a:pt x="2812" y="688"/>
                    </a:lnTo>
                    <a:lnTo>
                      <a:pt x="2801" y="690"/>
                    </a:lnTo>
                    <a:lnTo>
                      <a:pt x="2787" y="692"/>
                    </a:lnTo>
                    <a:lnTo>
                      <a:pt x="2774" y="694"/>
                    </a:lnTo>
                    <a:lnTo>
                      <a:pt x="2762" y="696"/>
                    </a:lnTo>
                    <a:lnTo>
                      <a:pt x="2734" y="591"/>
                    </a:lnTo>
                    <a:lnTo>
                      <a:pt x="2705" y="488"/>
                    </a:lnTo>
                    <a:lnTo>
                      <a:pt x="2680" y="390"/>
                    </a:lnTo>
                    <a:lnTo>
                      <a:pt x="2655" y="302"/>
                    </a:lnTo>
                    <a:lnTo>
                      <a:pt x="2632" y="226"/>
                    </a:lnTo>
                    <a:lnTo>
                      <a:pt x="2613" y="162"/>
                    </a:lnTo>
                    <a:lnTo>
                      <a:pt x="2598" y="115"/>
                    </a:lnTo>
                    <a:lnTo>
                      <a:pt x="2588" y="86"/>
                    </a:lnTo>
                    <a:lnTo>
                      <a:pt x="2579" y="67"/>
                    </a:lnTo>
                    <a:lnTo>
                      <a:pt x="2565" y="52"/>
                    </a:lnTo>
                    <a:lnTo>
                      <a:pt x="2548" y="38"/>
                    </a:lnTo>
                    <a:lnTo>
                      <a:pt x="2529" y="27"/>
                    </a:lnTo>
                    <a:lnTo>
                      <a:pt x="2506" y="19"/>
                    </a:lnTo>
                    <a:lnTo>
                      <a:pt x="2483" y="11"/>
                    </a:lnTo>
                    <a:lnTo>
                      <a:pt x="2455" y="6"/>
                    </a:lnTo>
                    <a:lnTo>
                      <a:pt x="2426" y="4"/>
                    </a:lnTo>
                    <a:lnTo>
                      <a:pt x="2395" y="2"/>
                    </a:lnTo>
                    <a:lnTo>
                      <a:pt x="2363" y="0"/>
                    </a:lnTo>
                    <a:lnTo>
                      <a:pt x="2328" y="2"/>
                    </a:lnTo>
                    <a:lnTo>
                      <a:pt x="2292" y="2"/>
                    </a:lnTo>
                    <a:lnTo>
                      <a:pt x="2254" y="4"/>
                    </a:lnTo>
                    <a:lnTo>
                      <a:pt x="2216" y="8"/>
                    </a:lnTo>
                    <a:lnTo>
                      <a:pt x="2176" y="9"/>
                    </a:lnTo>
                    <a:lnTo>
                      <a:pt x="2135" y="13"/>
                    </a:lnTo>
                    <a:lnTo>
                      <a:pt x="2114" y="15"/>
                    </a:lnTo>
                    <a:lnTo>
                      <a:pt x="2093" y="17"/>
                    </a:lnTo>
                    <a:lnTo>
                      <a:pt x="2072" y="19"/>
                    </a:lnTo>
                    <a:lnTo>
                      <a:pt x="2051" y="21"/>
                    </a:lnTo>
                    <a:lnTo>
                      <a:pt x="2030" y="23"/>
                    </a:lnTo>
                    <a:lnTo>
                      <a:pt x="2009" y="25"/>
                    </a:lnTo>
                    <a:lnTo>
                      <a:pt x="1988" y="27"/>
                    </a:lnTo>
                    <a:lnTo>
                      <a:pt x="1969" y="27"/>
                    </a:lnTo>
                    <a:lnTo>
                      <a:pt x="1958" y="27"/>
                    </a:lnTo>
                    <a:lnTo>
                      <a:pt x="1948" y="32"/>
                    </a:lnTo>
                    <a:lnTo>
                      <a:pt x="1938" y="40"/>
                    </a:lnTo>
                    <a:lnTo>
                      <a:pt x="1923" y="57"/>
                    </a:lnTo>
                    <a:lnTo>
                      <a:pt x="1908" y="84"/>
                    </a:lnTo>
                    <a:lnTo>
                      <a:pt x="1902" y="117"/>
                    </a:lnTo>
                    <a:lnTo>
                      <a:pt x="1904" y="134"/>
                    </a:lnTo>
                    <a:lnTo>
                      <a:pt x="1912" y="153"/>
                    </a:lnTo>
                    <a:lnTo>
                      <a:pt x="1929" y="174"/>
                    </a:lnTo>
                    <a:lnTo>
                      <a:pt x="1956" y="195"/>
                    </a:lnTo>
                    <a:lnTo>
                      <a:pt x="1965" y="201"/>
                    </a:lnTo>
                    <a:lnTo>
                      <a:pt x="1971" y="201"/>
                    </a:lnTo>
                    <a:lnTo>
                      <a:pt x="1986" y="199"/>
                    </a:lnTo>
                    <a:lnTo>
                      <a:pt x="2009" y="197"/>
                    </a:lnTo>
                    <a:lnTo>
                      <a:pt x="2038" y="195"/>
                    </a:lnTo>
                    <a:lnTo>
                      <a:pt x="2067" y="193"/>
                    </a:lnTo>
                    <a:lnTo>
                      <a:pt x="2095" y="191"/>
                    </a:lnTo>
                    <a:lnTo>
                      <a:pt x="2120" y="189"/>
                    </a:lnTo>
                    <a:lnTo>
                      <a:pt x="2137" y="187"/>
                    </a:lnTo>
                    <a:lnTo>
                      <a:pt x="2139" y="193"/>
                    </a:lnTo>
                    <a:lnTo>
                      <a:pt x="2141" y="197"/>
                    </a:lnTo>
                    <a:lnTo>
                      <a:pt x="2141" y="201"/>
                    </a:lnTo>
                    <a:lnTo>
                      <a:pt x="2143" y="205"/>
                    </a:lnTo>
                    <a:lnTo>
                      <a:pt x="2139" y="206"/>
                    </a:lnTo>
                    <a:lnTo>
                      <a:pt x="2133" y="206"/>
                    </a:lnTo>
                    <a:lnTo>
                      <a:pt x="2124" y="208"/>
                    </a:lnTo>
                    <a:lnTo>
                      <a:pt x="2112" y="208"/>
                    </a:lnTo>
                    <a:lnTo>
                      <a:pt x="2093" y="208"/>
                    </a:lnTo>
                    <a:lnTo>
                      <a:pt x="2076" y="210"/>
                    </a:lnTo>
                    <a:lnTo>
                      <a:pt x="2061" y="212"/>
                    </a:lnTo>
                    <a:lnTo>
                      <a:pt x="2047" y="216"/>
                    </a:lnTo>
                    <a:lnTo>
                      <a:pt x="2034" y="222"/>
                    </a:lnTo>
                    <a:lnTo>
                      <a:pt x="2024" y="229"/>
                    </a:lnTo>
                    <a:lnTo>
                      <a:pt x="2013" y="239"/>
                    </a:lnTo>
                    <a:lnTo>
                      <a:pt x="2005" y="249"/>
                    </a:lnTo>
                    <a:lnTo>
                      <a:pt x="1996" y="266"/>
                    </a:lnTo>
                    <a:lnTo>
                      <a:pt x="1992" y="285"/>
                    </a:lnTo>
                    <a:lnTo>
                      <a:pt x="1990" y="304"/>
                    </a:lnTo>
                    <a:lnTo>
                      <a:pt x="1994" y="319"/>
                    </a:lnTo>
                    <a:lnTo>
                      <a:pt x="2065" y="296"/>
                    </a:lnTo>
                    <a:lnTo>
                      <a:pt x="2065" y="294"/>
                    </a:lnTo>
                    <a:lnTo>
                      <a:pt x="2065" y="293"/>
                    </a:lnTo>
                    <a:lnTo>
                      <a:pt x="2068" y="291"/>
                    </a:lnTo>
                    <a:lnTo>
                      <a:pt x="2078" y="287"/>
                    </a:lnTo>
                    <a:lnTo>
                      <a:pt x="2091" y="285"/>
                    </a:lnTo>
                    <a:lnTo>
                      <a:pt x="2111" y="285"/>
                    </a:lnTo>
                    <a:lnTo>
                      <a:pt x="2128" y="285"/>
                    </a:lnTo>
                    <a:lnTo>
                      <a:pt x="2145" y="283"/>
                    </a:lnTo>
                    <a:lnTo>
                      <a:pt x="2158" y="279"/>
                    </a:lnTo>
                    <a:lnTo>
                      <a:pt x="2172" y="273"/>
                    </a:lnTo>
                    <a:lnTo>
                      <a:pt x="2183" y="268"/>
                    </a:lnTo>
                    <a:lnTo>
                      <a:pt x="2193" y="260"/>
                    </a:lnTo>
                    <a:lnTo>
                      <a:pt x="2202" y="250"/>
                    </a:lnTo>
                    <a:lnTo>
                      <a:pt x="2208" y="241"/>
                    </a:lnTo>
                    <a:lnTo>
                      <a:pt x="2216" y="205"/>
                    </a:lnTo>
                    <a:lnTo>
                      <a:pt x="2210" y="168"/>
                    </a:lnTo>
                    <a:lnTo>
                      <a:pt x="2197" y="141"/>
                    </a:lnTo>
                    <a:lnTo>
                      <a:pt x="2187" y="126"/>
                    </a:lnTo>
                    <a:lnTo>
                      <a:pt x="2176" y="109"/>
                    </a:lnTo>
                    <a:lnTo>
                      <a:pt x="2168" y="109"/>
                    </a:lnTo>
                    <a:lnTo>
                      <a:pt x="2149" y="111"/>
                    </a:lnTo>
                    <a:lnTo>
                      <a:pt x="2120" y="113"/>
                    </a:lnTo>
                    <a:lnTo>
                      <a:pt x="2088" y="117"/>
                    </a:lnTo>
                    <a:lnTo>
                      <a:pt x="2053" y="118"/>
                    </a:lnTo>
                    <a:lnTo>
                      <a:pt x="2023" y="120"/>
                    </a:lnTo>
                    <a:lnTo>
                      <a:pt x="1998" y="122"/>
                    </a:lnTo>
                    <a:lnTo>
                      <a:pt x="1984" y="124"/>
                    </a:lnTo>
                    <a:lnTo>
                      <a:pt x="1981" y="120"/>
                    </a:lnTo>
                    <a:lnTo>
                      <a:pt x="1979" y="117"/>
                    </a:lnTo>
                    <a:lnTo>
                      <a:pt x="1977" y="115"/>
                    </a:lnTo>
                    <a:lnTo>
                      <a:pt x="1975" y="115"/>
                    </a:lnTo>
                    <a:lnTo>
                      <a:pt x="1977" y="111"/>
                    </a:lnTo>
                    <a:lnTo>
                      <a:pt x="1979" y="109"/>
                    </a:lnTo>
                    <a:lnTo>
                      <a:pt x="1981" y="105"/>
                    </a:lnTo>
                    <a:lnTo>
                      <a:pt x="1984" y="101"/>
                    </a:lnTo>
                    <a:lnTo>
                      <a:pt x="2003" y="101"/>
                    </a:lnTo>
                    <a:lnTo>
                      <a:pt x="2023" y="99"/>
                    </a:lnTo>
                    <a:lnTo>
                      <a:pt x="2042" y="97"/>
                    </a:lnTo>
                    <a:lnTo>
                      <a:pt x="2063" y="96"/>
                    </a:lnTo>
                    <a:lnTo>
                      <a:pt x="2082" y="96"/>
                    </a:lnTo>
                    <a:lnTo>
                      <a:pt x="2101" y="94"/>
                    </a:lnTo>
                    <a:lnTo>
                      <a:pt x="2122" y="92"/>
                    </a:lnTo>
                    <a:lnTo>
                      <a:pt x="2141" y="90"/>
                    </a:lnTo>
                    <a:lnTo>
                      <a:pt x="2170" y="88"/>
                    </a:lnTo>
                    <a:lnTo>
                      <a:pt x="2200" y="84"/>
                    </a:lnTo>
                    <a:lnTo>
                      <a:pt x="2231" y="82"/>
                    </a:lnTo>
                    <a:lnTo>
                      <a:pt x="2262" y="80"/>
                    </a:lnTo>
                    <a:lnTo>
                      <a:pt x="2292" y="78"/>
                    </a:lnTo>
                    <a:lnTo>
                      <a:pt x="2321" y="76"/>
                    </a:lnTo>
                    <a:lnTo>
                      <a:pt x="2349" y="76"/>
                    </a:lnTo>
                    <a:lnTo>
                      <a:pt x="2378" y="76"/>
                    </a:lnTo>
                    <a:lnTo>
                      <a:pt x="2405" y="78"/>
                    </a:lnTo>
                    <a:lnTo>
                      <a:pt x="2430" y="80"/>
                    </a:lnTo>
                    <a:lnTo>
                      <a:pt x="2453" y="82"/>
                    </a:lnTo>
                    <a:lnTo>
                      <a:pt x="2472" y="86"/>
                    </a:lnTo>
                    <a:lnTo>
                      <a:pt x="2489" y="92"/>
                    </a:lnTo>
                    <a:lnTo>
                      <a:pt x="2502" y="97"/>
                    </a:lnTo>
                    <a:lnTo>
                      <a:pt x="2514" y="107"/>
                    </a:lnTo>
                    <a:lnTo>
                      <a:pt x="2520" y="117"/>
                    </a:lnTo>
                    <a:lnTo>
                      <a:pt x="2529" y="143"/>
                    </a:lnTo>
                    <a:lnTo>
                      <a:pt x="2543" y="187"/>
                    </a:lnTo>
                    <a:lnTo>
                      <a:pt x="2562" y="247"/>
                    </a:lnTo>
                    <a:lnTo>
                      <a:pt x="2583" y="321"/>
                    </a:lnTo>
                    <a:lnTo>
                      <a:pt x="2606" y="407"/>
                    </a:lnTo>
                    <a:lnTo>
                      <a:pt x="2632" y="503"/>
                    </a:lnTo>
                    <a:lnTo>
                      <a:pt x="2661" y="604"/>
                    </a:lnTo>
                    <a:lnTo>
                      <a:pt x="2690" y="713"/>
                    </a:lnTo>
                    <a:lnTo>
                      <a:pt x="2682" y="715"/>
                    </a:lnTo>
                    <a:lnTo>
                      <a:pt x="2673" y="717"/>
                    </a:lnTo>
                    <a:lnTo>
                      <a:pt x="2665" y="721"/>
                    </a:lnTo>
                    <a:lnTo>
                      <a:pt x="2655" y="723"/>
                    </a:lnTo>
                    <a:lnTo>
                      <a:pt x="2648" y="727"/>
                    </a:lnTo>
                    <a:lnTo>
                      <a:pt x="2638" y="729"/>
                    </a:lnTo>
                    <a:lnTo>
                      <a:pt x="2630" y="732"/>
                    </a:lnTo>
                    <a:lnTo>
                      <a:pt x="2621" y="736"/>
                    </a:lnTo>
                    <a:lnTo>
                      <a:pt x="2590" y="748"/>
                    </a:lnTo>
                    <a:lnTo>
                      <a:pt x="2711" y="1209"/>
                    </a:lnTo>
                    <a:lnTo>
                      <a:pt x="2783" y="1192"/>
                    </a:lnTo>
                    <a:lnTo>
                      <a:pt x="2768" y="1134"/>
                    </a:lnTo>
                    <a:lnTo>
                      <a:pt x="2753" y="1077"/>
                    </a:lnTo>
                    <a:lnTo>
                      <a:pt x="2738" y="1019"/>
                    </a:lnTo>
                    <a:lnTo>
                      <a:pt x="2722" y="964"/>
                    </a:lnTo>
                    <a:lnTo>
                      <a:pt x="2709" y="912"/>
                    </a:lnTo>
                    <a:lnTo>
                      <a:pt x="2697" y="866"/>
                    </a:lnTo>
                    <a:lnTo>
                      <a:pt x="2686" y="826"/>
                    </a:lnTo>
                    <a:lnTo>
                      <a:pt x="2678" y="796"/>
                    </a:lnTo>
                    <a:lnTo>
                      <a:pt x="2686" y="794"/>
                    </a:lnTo>
                    <a:lnTo>
                      <a:pt x="2695" y="792"/>
                    </a:lnTo>
                    <a:lnTo>
                      <a:pt x="2703" y="788"/>
                    </a:lnTo>
                    <a:lnTo>
                      <a:pt x="2711" y="786"/>
                    </a:lnTo>
                    <a:lnTo>
                      <a:pt x="2724" y="836"/>
                    </a:lnTo>
                    <a:lnTo>
                      <a:pt x="2738" y="886"/>
                    </a:lnTo>
                    <a:lnTo>
                      <a:pt x="2751" y="937"/>
                    </a:lnTo>
                    <a:lnTo>
                      <a:pt x="2764" y="987"/>
                    </a:lnTo>
                    <a:lnTo>
                      <a:pt x="2776" y="1037"/>
                    </a:lnTo>
                    <a:lnTo>
                      <a:pt x="2789" y="1086"/>
                    </a:lnTo>
                    <a:lnTo>
                      <a:pt x="2803" y="1136"/>
                    </a:lnTo>
                    <a:lnTo>
                      <a:pt x="2816" y="1184"/>
                    </a:lnTo>
                    <a:lnTo>
                      <a:pt x="2887" y="1165"/>
                    </a:lnTo>
                    <a:lnTo>
                      <a:pt x="2875" y="1121"/>
                    </a:lnTo>
                    <a:lnTo>
                      <a:pt x="2864" y="1075"/>
                    </a:lnTo>
                    <a:lnTo>
                      <a:pt x="2850" y="1027"/>
                    </a:lnTo>
                    <a:lnTo>
                      <a:pt x="2837" y="977"/>
                    </a:lnTo>
                    <a:lnTo>
                      <a:pt x="2824" y="928"/>
                    </a:lnTo>
                    <a:lnTo>
                      <a:pt x="2810" y="876"/>
                    </a:lnTo>
                    <a:lnTo>
                      <a:pt x="2795" y="822"/>
                    </a:lnTo>
                    <a:lnTo>
                      <a:pt x="2782" y="771"/>
                    </a:lnTo>
                    <a:lnTo>
                      <a:pt x="2791" y="769"/>
                    </a:lnTo>
                    <a:lnTo>
                      <a:pt x="2803" y="769"/>
                    </a:lnTo>
                    <a:lnTo>
                      <a:pt x="2812" y="767"/>
                    </a:lnTo>
                    <a:lnTo>
                      <a:pt x="2824" y="765"/>
                    </a:lnTo>
                    <a:lnTo>
                      <a:pt x="2833" y="765"/>
                    </a:lnTo>
                    <a:lnTo>
                      <a:pt x="2845" y="763"/>
                    </a:lnTo>
                    <a:lnTo>
                      <a:pt x="2856" y="763"/>
                    </a:lnTo>
                    <a:lnTo>
                      <a:pt x="2868" y="763"/>
                    </a:lnTo>
                    <a:lnTo>
                      <a:pt x="2938" y="767"/>
                    </a:lnTo>
                    <a:lnTo>
                      <a:pt x="3007" y="776"/>
                    </a:lnTo>
                    <a:lnTo>
                      <a:pt x="3074" y="796"/>
                    </a:lnTo>
                    <a:lnTo>
                      <a:pt x="3137" y="819"/>
                    </a:lnTo>
                    <a:lnTo>
                      <a:pt x="3198" y="849"/>
                    </a:lnTo>
                    <a:lnTo>
                      <a:pt x="3256" y="884"/>
                    </a:lnTo>
                    <a:lnTo>
                      <a:pt x="3309" y="924"/>
                    </a:lnTo>
                    <a:lnTo>
                      <a:pt x="3359" y="970"/>
                    </a:lnTo>
                    <a:lnTo>
                      <a:pt x="3403" y="1019"/>
                    </a:lnTo>
                    <a:lnTo>
                      <a:pt x="3443" y="1075"/>
                    </a:lnTo>
                    <a:lnTo>
                      <a:pt x="3477" y="1132"/>
                    </a:lnTo>
                    <a:lnTo>
                      <a:pt x="3506" y="1195"/>
                    </a:lnTo>
                    <a:lnTo>
                      <a:pt x="3531" y="1260"/>
                    </a:lnTo>
                    <a:lnTo>
                      <a:pt x="3548" y="1327"/>
                    </a:lnTo>
                    <a:lnTo>
                      <a:pt x="3558" y="1398"/>
                    </a:lnTo>
                    <a:lnTo>
                      <a:pt x="3561" y="1471"/>
                    </a:lnTo>
                    <a:lnTo>
                      <a:pt x="3558" y="1544"/>
                    </a:lnTo>
                    <a:lnTo>
                      <a:pt x="3548" y="1614"/>
                    </a:lnTo>
                    <a:lnTo>
                      <a:pt x="3531" y="1681"/>
                    </a:lnTo>
                    <a:lnTo>
                      <a:pt x="3506" y="1746"/>
                    </a:lnTo>
                    <a:lnTo>
                      <a:pt x="3477" y="1809"/>
                    </a:lnTo>
                    <a:lnTo>
                      <a:pt x="3443" y="1867"/>
                    </a:lnTo>
                    <a:lnTo>
                      <a:pt x="3403" y="1922"/>
                    </a:lnTo>
                    <a:lnTo>
                      <a:pt x="3359" y="1972"/>
                    </a:lnTo>
                    <a:lnTo>
                      <a:pt x="3309" y="2018"/>
                    </a:lnTo>
                    <a:lnTo>
                      <a:pt x="3256" y="2060"/>
                    </a:lnTo>
                    <a:lnTo>
                      <a:pt x="3198" y="2094"/>
                    </a:lnTo>
                    <a:lnTo>
                      <a:pt x="3137" y="2125"/>
                    </a:lnTo>
                    <a:lnTo>
                      <a:pt x="3074" y="2148"/>
                    </a:lnTo>
                    <a:lnTo>
                      <a:pt x="3007" y="2165"/>
                    </a:lnTo>
                    <a:lnTo>
                      <a:pt x="2938" y="2177"/>
                    </a:lnTo>
                    <a:lnTo>
                      <a:pt x="2868" y="2180"/>
                    </a:lnTo>
                    <a:lnTo>
                      <a:pt x="2797" y="2177"/>
                    </a:lnTo>
                    <a:lnTo>
                      <a:pt x="2728" y="2165"/>
                    </a:lnTo>
                    <a:lnTo>
                      <a:pt x="2661" y="2148"/>
                    </a:lnTo>
                    <a:lnTo>
                      <a:pt x="2598" y="2125"/>
                    </a:lnTo>
                    <a:lnTo>
                      <a:pt x="2537" y="2094"/>
                    </a:lnTo>
                    <a:lnTo>
                      <a:pt x="2479" y="2060"/>
                    </a:lnTo>
                    <a:lnTo>
                      <a:pt x="2426" y="2018"/>
                    </a:lnTo>
                    <a:lnTo>
                      <a:pt x="2378" y="1972"/>
                    </a:lnTo>
                    <a:lnTo>
                      <a:pt x="2332" y="1922"/>
                    </a:lnTo>
                    <a:lnTo>
                      <a:pt x="2292" y="1867"/>
                    </a:lnTo>
                    <a:lnTo>
                      <a:pt x="2258" y="1809"/>
                    </a:lnTo>
                    <a:lnTo>
                      <a:pt x="2229" y="1746"/>
                    </a:lnTo>
                    <a:lnTo>
                      <a:pt x="2204" y="1681"/>
                    </a:lnTo>
                    <a:lnTo>
                      <a:pt x="2187" y="1614"/>
                    </a:lnTo>
                    <a:lnTo>
                      <a:pt x="2177" y="1544"/>
                    </a:lnTo>
                    <a:lnTo>
                      <a:pt x="2174" y="1471"/>
                    </a:lnTo>
                    <a:lnTo>
                      <a:pt x="2176" y="1421"/>
                    </a:lnTo>
                    <a:lnTo>
                      <a:pt x="2179" y="1373"/>
                    </a:lnTo>
                    <a:lnTo>
                      <a:pt x="2189" y="1324"/>
                    </a:lnTo>
                    <a:lnTo>
                      <a:pt x="2200" y="1278"/>
                    </a:lnTo>
                    <a:lnTo>
                      <a:pt x="2214" y="1232"/>
                    </a:lnTo>
                    <a:lnTo>
                      <a:pt x="2231" y="1186"/>
                    </a:lnTo>
                    <a:lnTo>
                      <a:pt x="2252" y="1144"/>
                    </a:lnTo>
                    <a:lnTo>
                      <a:pt x="2275" y="1102"/>
                    </a:lnTo>
                    <a:lnTo>
                      <a:pt x="2300" y="1061"/>
                    </a:lnTo>
                    <a:lnTo>
                      <a:pt x="2328" y="1023"/>
                    </a:lnTo>
                    <a:lnTo>
                      <a:pt x="2359" y="987"/>
                    </a:lnTo>
                    <a:lnTo>
                      <a:pt x="2392" y="952"/>
                    </a:lnTo>
                    <a:lnTo>
                      <a:pt x="2428" y="922"/>
                    </a:lnTo>
                    <a:lnTo>
                      <a:pt x="2466" y="893"/>
                    </a:lnTo>
                    <a:lnTo>
                      <a:pt x="2506" y="866"/>
                    </a:lnTo>
                    <a:lnTo>
                      <a:pt x="2548" y="842"/>
                    </a:lnTo>
                    <a:lnTo>
                      <a:pt x="2577" y="828"/>
                    </a:lnTo>
                    <a:lnTo>
                      <a:pt x="2573" y="819"/>
                    </a:lnTo>
                    <a:lnTo>
                      <a:pt x="2567" y="796"/>
                    </a:lnTo>
                    <a:lnTo>
                      <a:pt x="2558" y="769"/>
                    </a:lnTo>
                    <a:lnTo>
                      <a:pt x="2550" y="746"/>
                    </a:lnTo>
                    <a:lnTo>
                      <a:pt x="2562" y="738"/>
                    </a:lnTo>
                    <a:lnTo>
                      <a:pt x="2575" y="727"/>
                    </a:lnTo>
                    <a:lnTo>
                      <a:pt x="2588" y="715"/>
                    </a:lnTo>
                    <a:lnTo>
                      <a:pt x="2604" y="704"/>
                    </a:lnTo>
                    <a:lnTo>
                      <a:pt x="2617" y="692"/>
                    </a:lnTo>
                    <a:lnTo>
                      <a:pt x="2629" y="683"/>
                    </a:lnTo>
                    <a:lnTo>
                      <a:pt x="2636" y="677"/>
                    </a:lnTo>
                    <a:lnTo>
                      <a:pt x="2638" y="675"/>
                    </a:lnTo>
                    <a:lnTo>
                      <a:pt x="2560" y="426"/>
                    </a:lnTo>
                    <a:lnTo>
                      <a:pt x="1866" y="1283"/>
                    </a:lnTo>
                    <a:lnTo>
                      <a:pt x="1862" y="1287"/>
                    </a:lnTo>
                    <a:lnTo>
                      <a:pt x="1854" y="1297"/>
                    </a:lnTo>
                    <a:lnTo>
                      <a:pt x="1845" y="1310"/>
                    </a:lnTo>
                    <a:lnTo>
                      <a:pt x="1833" y="1325"/>
                    </a:lnTo>
                    <a:lnTo>
                      <a:pt x="1820" y="1341"/>
                    </a:lnTo>
                    <a:lnTo>
                      <a:pt x="1810" y="1354"/>
                    </a:lnTo>
                    <a:lnTo>
                      <a:pt x="1803" y="1364"/>
                    </a:lnTo>
                    <a:lnTo>
                      <a:pt x="1801" y="1368"/>
                    </a:lnTo>
                    <a:lnTo>
                      <a:pt x="1845" y="1387"/>
                    </a:lnTo>
                    <a:lnTo>
                      <a:pt x="1864" y="1396"/>
                    </a:lnTo>
                    <a:lnTo>
                      <a:pt x="1881" y="1410"/>
                    </a:lnTo>
                    <a:lnTo>
                      <a:pt x="1896" y="1425"/>
                    </a:lnTo>
                    <a:lnTo>
                      <a:pt x="1910" y="1440"/>
                    </a:lnTo>
                    <a:lnTo>
                      <a:pt x="1919" y="1459"/>
                    </a:lnTo>
                    <a:lnTo>
                      <a:pt x="1927" y="1480"/>
                    </a:lnTo>
                    <a:lnTo>
                      <a:pt x="1931" y="1501"/>
                    </a:lnTo>
                    <a:lnTo>
                      <a:pt x="1933" y="1522"/>
                    </a:lnTo>
                    <a:lnTo>
                      <a:pt x="1929" y="1551"/>
                    </a:lnTo>
                    <a:lnTo>
                      <a:pt x="1921" y="1580"/>
                    </a:lnTo>
                    <a:lnTo>
                      <a:pt x="1908" y="1605"/>
                    </a:lnTo>
                    <a:lnTo>
                      <a:pt x="1891" y="1626"/>
                    </a:lnTo>
                    <a:lnTo>
                      <a:pt x="1870" y="1645"/>
                    </a:lnTo>
                    <a:lnTo>
                      <a:pt x="1845" y="1658"/>
                    </a:lnTo>
                    <a:lnTo>
                      <a:pt x="1818" y="1666"/>
                    </a:lnTo>
                    <a:lnTo>
                      <a:pt x="1789" y="1670"/>
                    </a:lnTo>
                    <a:lnTo>
                      <a:pt x="1761" y="1666"/>
                    </a:lnTo>
                    <a:lnTo>
                      <a:pt x="1734" y="1658"/>
                    </a:lnTo>
                    <a:lnTo>
                      <a:pt x="1711" y="1645"/>
                    </a:lnTo>
                    <a:lnTo>
                      <a:pt x="1690" y="1626"/>
                    </a:lnTo>
                    <a:lnTo>
                      <a:pt x="1673" y="1605"/>
                    </a:lnTo>
                    <a:lnTo>
                      <a:pt x="1659" y="1580"/>
                    </a:lnTo>
                    <a:lnTo>
                      <a:pt x="1650" y="1551"/>
                    </a:lnTo>
                    <a:lnTo>
                      <a:pt x="1648" y="1522"/>
                    </a:lnTo>
                    <a:lnTo>
                      <a:pt x="1648" y="1486"/>
                    </a:lnTo>
                    <a:lnTo>
                      <a:pt x="1610" y="1484"/>
                    </a:lnTo>
                    <a:lnTo>
                      <a:pt x="1608" y="1484"/>
                    </a:lnTo>
                    <a:lnTo>
                      <a:pt x="1600" y="1484"/>
                    </a:lnTo>
                    <a:lnTo>
                      <a:pt x="1591" y="1484"/>
                    </a:lnTo>
                    <a:lnTo>
                      <a:pt x="1579" y="1484"/>
                    </a:lnTo>
                    <a:lnTo>
                      <a:pt x="1566" y="1484"/>
                    </a:lnTo>
                    <a:lnTo>
                      <a:pt x="1552" y="1484"/>
                    </a:lnTo>
                    <a:lnTo>
                      <a:pt x="1543" y="1484"/>
                    </a:lnTo>
                    <a:lnTo>
                      <a:pt x="1535" y="1484"/>
                    </a:lnTo>
                    <a:lnTo>
                      <a:pt x="1535" y="1480"/>
                    </a:lnTo>
                    <a:lnTo>
                      <a:pt x="1535" y="1477"/>
                    </a:lnTo>
                    <a:lnTo>
                      <a:pt x="1535" y="1475"/>
                    </a:lnTo>
                    <a:lnTo>
                      <a:pt x="1535" y="1471"/>
                    </a:lnTo>
                    <a:lnTo>
                      <a:pt x="1531" y="1385"/>
                    </a:lnTo>
                    <a:lnTo>
                      <a:pt x="1516" y="1301"/>
                    </a:lnTo>
                    <a:lnTo>
                      <a:pt x="1495" y="1216"/>
                    </a:lnTo>
                    <a:lnTo>
                      <a:pt x="1464" y="1136"/>
                    </a:lnTo>
                    <a:lnTo>
                      <a:pt x="1426" y="1060"/>
                    </a:lnTo>
                    <a:lnTo>
                      <a:pt x="1380" y="989"/>
                    </a:lnTo>
                    <a:lnTo>
                      <a:pt x="1327" y="922"/>
                    </a:lnTo>
                    <a:lnTo>
                      <a:pt x="1267" y="863"/>
                    </a:lnTo>
                    <a:lnTo>
                      <a:pt x="1281" y="843"/>
                    </a:lnTo>
                    <a:lnTo>
                      <a:pt x="1294" y="822"/>
                    </a:lnTo>
                    <a:lnTo>
                      <a:pt x="1304" y="805"/>
                    </a:lnTo>
                    <a:lnTo>
                      <a:pt x="1308" y="799"/>
                    </a:lnTo>
                    <a:lnTo>
                      <a:pt x="1306" y="369"/>
                    </a:lnTo>
                    <a:lnTo>
                      <a:pt x="1258" y="382"/>
                    </a:lnTo>
                    <a:lnTo>
                      <a:pt x="1248" y="384"/>
                    </a:lnTo>
                    <a:lnTo>
                      <a:pt x="1235" y="388"/>
                    </a:lnTo>
                    <a:lnTo>
                      <a:pt x="1218" y="390"/>
                    </a:lnTo>
                    <a:lnTo>
                      <a:pt x="1201" y="390"/>
                    </a:lnTo>
                    <a:lnTo>
                      <a:pt x="1181" y="390"/>
                    </a:lnTo>
                    <a:lnTo>
                      <a:pt x="1162" y="388"/>
                    </a:lnTo>
                    <a:lnTo>
                      <a:pt x="1147" y="384"/>
                    </a:lnTo>
                    <a:lnTo>
                      <a:pt x="1132" y="377"/>
                    </a:lnTo>
                    <a:lnTo>
                      <a:pt x="1126" y="371"/>
                    </a:lnTo>
                    <a:lnTo>
                      <a:pt x="1120" y="363"/>
                    </a:lnTo>
                    <a:lnTo>
                      <a:pt x="1115" y="352"/>
                    </a:lnTo>
                    <a:lnTo>
                      <a:pt x="1113" y="337"/>
                    </a:lnTo>
                    <a:lnTo>
                      <a:pt x="1113" y="316"/>
                    </a:lnTo>
                    <a:lnTo>
                      <a:pt x="1118" y="296"/>
                    </a:lnTo>
                    <a:lnTo>
                      <a:pt x="1126" y="281"/>
                    </a:lnTo>
                    <a:lnTo>
                      <a:pt x="1137" y="270"/>
                    </a:lnTo>
                    <a:lnTo>
                      <a:pt x="1147" y="264"/>
                    </a:lnTo>
                    <a:lnTo>
                      <a:pt x="1157" y="262"/>
                    </a:lnTo>
                    <a:lnTo>
                      <a:pt x="1168" y="260"/>
                    </a:lnTo>
                    <a:lnTo>
                      <a:pt x="1180" y="258"/>
                    </a:lnTo>
                    <a:lnTo>
                      <a:pt x="1191" y="258"/>
                    </a:lnTo>
                    <a:lnTo>
                      <a:pt x="1201" y="260"/>
                    </a:lnTo>
                    <a:lnTo>
                      <a:pt x="1210" y="262"/>
                    </a:lnTo>
                    <a:lnTo>
                      <a:pt x="1220" y="266"/>
                    </a:lnTo>
                    <a:lnTo>
                      <a:pt x="1248" y="279"/>
                    </a:lnTo>
                    <a:lnTo>
                      <a:pt x="1279" y="289"/>
                    </a:lnTo>
                    <a:lnTo>
                      <a:pt x="1310" y="296"/>
                    </a:lnTo>
                    <a:lnTo>
                      <a:pt x="1338" y="302"/>
                    </a:lnTo>
                    <a:lnTo>
                      <a:pt x="1367" y="306"/>
                    </a:lnTo>
                    <a:lnTo>
                      <a:pt x="1396" y="308"/>
                    </a:lnTo>
                    <a:lnTo>
                      <a:pt x="1422" y="310"/>
                    </a:lnTo>
                    <a:lnTo>
                      <a:pt x="1449" y="310"/>
                    </a:lnTo>
                    <a:lnTo>
                      <a:pt x="1461" y="310"/>
                    </a:lnTo>
                    <a:lnTo>
                      <a:pt x="1472" y="310"/>
                    </a:lnTo>
                    <a:lnTo>
                      <a:pt x="1484" y="310"/>
                    </a:lnTo>
                    <a:lnTo>
                      <a:pt x="1495" y="312"/>
                    </a:lnTo>
                    <a:lnTo>
                      <a:pt x="1506" y="312"/>
                    </a:lnTo>
                    <a:lnTo>
                      <a:pt x="1516" y="314"/>
                    </a:lnTo>
                    <a:lnTo>
                      <a:pt x="1524" y="316"/>
                    </a:lnTo>
                    <a:lnTo>
                      <a:pt x="1529" y="317"/>
                    </a:lnTo>
                    <a:lnTo>
                      <a:pt x="1531" y="321"/>
                    </a:lnTo>
                    <a:lnTo>
                      <a:pt x="1531" y="325"/>
                    </a:lnTo>
                    <a:lnTo>
                      <a:pt x="1531" y="329"/>
                    </a:lnTo>
                    <a:lnTo>
                      <a:pt x="1531" y="331"/>
                    </a:lnTo>
                    <a:lnTo>
                      <a:pt x="1531" y="333"/>
                    </a:lnTo>
                    <a:lnTo>
                      <a:pt x="1531" y="335"/>
                    </a:lnTo>
                    <a:lnTo>
                      <a:pt x="1529" y="335"/>
                    </a:lnTo>
                    <a:lnTo>
                      <a:pt x="1527" y="338"/>
                    </a:lnTo>
                    <a:lnTo>
                      <a:pt x="1522" y="342"/>
                    </a:lnTo>
                    <a:lnTo>
                      <a:pt x="1512" y="346"/>
                    </a:lnTo>
                    <a:lnTo>
                      <a:pt x="1499" y="352"/>
                    </a:lnTo>
                    <a:lnTo>
                      <a:pt x="1480" y="358"/>
                    </a:lnTo>
                    <a:lnTo>
                      <a:pt x="1453" y="361"/>
                    </a:lnTo>
                    <a:lnTo>
                      <a:pt x="1420" y="367"/>
                    </a:lnTo>
                    <a:lnTo>
                      <a:pt x="1378" y="373"/>
                    </a:lnTo>
                    <a:lnTo>
                      <a:pt x="1346" y="375"/>
                    </a:lnTo>
                    <a:lnTo>
                      <a:pt x="1346" y="664"/>
                    </a:lnTo>
                    <a:lnTo>
                      <a:pt x="1354" y="664"/>
                    </a:lnTo>
                    <a:lnTo>
                      <a:pt x="1376" y="664"/>
                    </a:lnTo>
                    <a:lnTo>
                      <a:pt x="1411" y="664"/>
                    </a:lnTo>
                    <a:lnTo>
                      <a:pt x="1457" y="664"/>
                    </a:lnTo>
                    <a:lnTo>
                      <a:pt x="1510" y="664"/>
                    </a:lnTo>
                    <a:lnTo>
                      <a:pt x="1571" y="664"/>
                    </a:lnTo>
                    <a:lnTo>
                      <a:pt x="1638" y="664"/>
                    </a:lnTo>
                    <a:lnTo>
                      <a:pt x="1709" y="664"/>
                    </a:lnTo>
                    <a:lnTo>
                      <a:pt x="1780" y="664"/>
                    </a:lnTo>
                    <a:lnTo>
                      <a:pt x="1851" y="664"/>
                    </a:lnTo>
                    <a:lnTo>
                      <a:pt x="1919" y="664"/>
                    </a:lnTo>
                    <a:lnTo>
                      <a:pt x="1984" y="664"/>
                    </a:lnTo>
                    <a:lnTo>
                      <a:pt x="2044" y="664"/>
                    </a:lnTo>
                    <a:lnTo>
                      <a:pt x="2095" y="664"/>
                    </a:lnTo>
                    <a:lnTo>
                      <a:pt x="2137" y="664"/>
                    </a:lnTo>
                    <a:lnTo>
                      <a:pt x="2168" y="664"/>
                    </a:lnTo>
                    <a:lnTo>
                      <a:pt x="2151" y="683"/>
                    </a:lnTo>
                    <a:lnTo>
                      <a:pt x="2130" y="710"/>
                    </a:lnTo>
                    <a:lnTo>
                      <a:pt x="2107" y="738"/>
                    </a:lnTo>
                    <a:lnTo>
                      <a:pt x="2078" y="771"/>
                    </a:lnTo>
                    <a:lnTo>
                      <a:pt x="2049" y="807"/>
                    </a:lnTo>
                    <a:lnTo>
                      <a:pt x="2017" y="845"/>
                    </a:lnTo>
                    <a:lnTo>
                      <a:pt x="1986" y="884"/>
                    </a:lnTo>
                    <a:lnTo>
                      <a:pt x="1954" y="924"/>
                    </a:lnTo>
                    <a:lnTo>
                      <a:pt x="1921" y="962"/>
                    </a:lnTo>
                    <a:lnTo>
                      <a:pt x="1889" y="1000"/>
                    </a:lnTo>
                    <a:lnTo>
                      <a:pt x="1860" y="1035"/>
                    </a:lnTo>
                    <a:lnTo>
                      <a:pt x="1833" y="1067"/>
                    </a:lnTo>
                    <a:lnTo>
                      <a:pt x="1808" y="1098"/>
                    </a:lnTo>
                    <a:lnTo>
                      <a:pt x="1787" y="1123"/>
                    </a:lnTo>
                    <a:lnTo>
                      <a:pt x="1772" y="1142"/>
                    </a:lnTo>
                    <a:lnTo>
                      <a:pt x="1761" y="1155"/>
                    </a:lnTo>
                    <a:lnTo>
                      <a:pt x="1740" y="1128"/>
                    </a:lnTo>
                    <a:lnTo>
                      <a:pt x="1709" y="1086"/>
                    </a:lnTo>
                    <a:lnTo>
                      <a:pt x="1673" y="1039"/>
                    </a:lnTo>
                    <a:lnTo>
                      <a:pt x="1633" y="983"/>
                    </a:lnTo>
                    <a:lnTo>
                      <a:pt x="1591" y="928"/>
                    </a:lnTo>
                    <a:lnTo>
                      <a:pt x="1548" y="874"/>
                    </a:lnTo>
                    <a:lnTo>
                      <a:pt x="1514" y="826"/>
                    </a:lnTo>
                    <a:lnTo>
                      <a:pt x="1485" y="790"/>
                    </a:lnTo>
                    <a:lnTo>
                      <a:pt x="1510" y="790"/>
                    </a:lnTo>
                    <a:lnTo>
                      <a:pt x="1539" y="790"/>
                    </a:lnTo>
                    <a:lnTo>
                      <a:pt x="1571" y="790"/>
                    </a:lnTo>
                    <a:lnTo>
                      <a:pt x="1610" y="790"/>
                    </a:lnTo>
                    <a:lnTo>
                      <a:pt x="1648" y="790"/>
                    </a:lnTo>
                    <a:lnTo>
                      <a:pt x="1688" y="792"/>
                    </a:lnTo>
                    <a:lnTo>
                      <a:pt x="1728" y="792"/>
                    </a:lnTo>
                    <a:lnTo>
                      <a:pt x="1768" y="792"/>
                    </a:lnTo>
                    <a:lnTo>
                      <a:pt x="1807" y="792"/>
                    </a:lnTo>
                    <a:lnTo>
                      <a:pt x="1843" y="792"/>
                    </a:lnTo>
                    <a:lnTo>
                      <a:pt x="1877" y="794"/>
                    </a:lnTo>
                    <a:lnTo>
                      <a:pt x="1906" y="794"/>
                    </a:lnTo>
                    <a:lnTo>
                      <a:pt x="1931" y="794"/>
                    </a:lnTo>
                    <a:lnTo>
                      <a:pt x="1950" y="794"/>
                    </a:lnTo>
                    <a:lnTo>
                      <a:pt x="1961" y="794"/>
                    </a:lnTo>
                    <a:lnTo>
                      <a:pt x="1965" y="794"/>
                    </a:lnTo>
                    <a:lnTo>
                      <a:pt x="1965" y="717"/>
                    </a:lnTo>
                    <a:lnTo>
                      <a:pt x="1334" y="711"/>
                    </a:lnTo>
                    <a:lnTo>
                      <a:pt x="1759" y="1278"/>
                    </a:lnTo>
                    <a:lnTo>
                      <a:pt x="2328" y="587"/>
                    </a:lnTo>
                    <a:lnTo>
                      <a:pt x="2319" y="587"/>
                    </a:lnTo>
                    <a:lnTo>
                      <a:pt x="2292" y="587"/>
                    </a:lnTo>
                    <a:lnTo>
                      <a:pt x="2250" y="587"/>
                    </a:lnTo>
                    <a:lnTo>
                      <a:pt x="2197" y="587"/>
                    </a:lnTo>
                    <a:lnTo>
                      <a:pt x="2132" y="587"/>
                    </a:lnTo>
                    <a:lnTo>
                      <a:pt x="2059" y="587"/>
                    </a:lnTo>
                    <a:lnTo>
                      <a:pt x="1981" y="587"/>
                    </a:lnTo>
                    <a:lnTo>
                      <a:pt x="1900" y="587"/>
                    </a:lnTo>
                    <a:lnTo>
                      <a:pt x="1818" y="587"/>
                    </a:lnTo>
                    <a:lnTo>
                      <a:pt x="1738" y="587"/>
                    </a:lnTo>
                    <a:lnTo>
                      <a:pt x="1661" y="587"/>
                    </a:lnTo>
                    <a:lnTo>
                      <a:pt x="1591" y="587"/>
                    </a:lnTo>
                    <a:lnTo>
                      <a:pt x="1529" y="587"/>
                    </a:lnTo>
                    <a:lnTo>
                      <a:pt x="1478" y="587"/>
                    </a:lnTo>
                    <a:lnTo>
                      <a:pt x="1441" y="587"/>
                    </a:lnTo>
                    <a:lnTo>
                      <a:pt x="1420" y="587"/>
                    </a:lnTo>
                    <a:lnTo>
                      <a:pt x="1420" y="553"/>
                    </a:lnTo>
                    <a:lnTo>
                      <a:pt x="1420" y="514"/>
                    </a:lnTo>
                    <a:lnTo>
                      <a:pt x="1420" y="476"/>
                    </a:lnTo>
                    <a:lnTo>
                      <a:pt x="1420" y="444"/>
                    </a:lnTo>
                    <a:lnTo>
                      <a:pt x="1455" y="440"/>
                    </a:lnTo>
                    <a:lnTo>
                      <a:pt x="1485" y="434"/>
                    </a:lnTo>
                    <a:lnTo>
                      <a:pt x="1510" y="426"/>
                    </a:lnTo>
                    <a:lnTo>
                      <a:pt x="1533" y="421"/>
                    </a:lnTo>
                    <a:lnTo>
                      <a:pt x="1552" y="411"/>
                    </a:lnTo>
                    <a:lnTo>
                      <a:pt x="1568" y="402"/>
                    </a:lnTo>
                    <a:lnTo>
                      <a:pt x="1581" y="392"/>
                    </a:lnTo>
                    <a:lnTo>
                      <a:pt x="1591" y="381"/>
                    </a:lnTo>
                    <a:lnTo>
                      <a:pt x="1598" y="367"/>
                    </a:lnTo>
                    <a:lnTo>
                      <a:pt x="1602" y="356"/>
                    </a:lnTo>
                    <a:lnTo>
                      <a:pt x="1606" y="342"/>
                    </a:lnTo>
                    <a:lnTo>
                      <a:pt x="1606" y="331"/>
                    </a:lnTo>
                    <a:lnTo>
                      <a:pt x="1606" y="321"/>
                    </a:lnTo>
                    <a:lnTo>
                      <a:pt x="1604" y="312"/>
                    </a:lnTo>
                    <a:lnTo>
                      <a:pt x="1602" y="304"/>
                    </a:lnTo>
                    <a:lnTo>
                      <a:pt x="1602" y="298"/>
                    </a:lnTo>
                    <a:lnTo>
                      <a:pt x="1594" y="277"/>
                    </a:lnTo>
                    <a:lnTo>
                      <a:pt x="1583" y="262"/>
                    </a:lnTo>
                    <a:lnTo>
                      <a:pt x="1568" y="250"/>
                    </a:lnTo>
                    <a:lnTo>
                      <a:pt x="1548" y="243"/>
                    </a:lnTo>
                    <a:lnTo>
                      <a:pt x="1526" y="239"/>
                    </a:lnTo>
                    <a:lnTo>
                      <a:pt x="1503" y="235"/>
                    </a:lnTo>
                    <a:lnTo>
                      <a:pt x="1478" y="233"/>
                    </a:lnTo>
                    <a:lnTo>
                      <a:pt x="1451" y="233"/>
                    </a:lnTo>
                    <a:lnTo>
                      <a:pt x="1428" y="233"/>
                    </a:lnTo>
                    <a:lnTo>
                      <a:pt x="1403" y="231"/>
                    </a:lnTo>
                    <a:lnTo>
                      <a:pt x="1378" y="229"/>
                    </a:lnTo>
                    <a:lnTo>
                      <a:pt x="1354" y="228"/>
                    </a:lnTo>
                    <a:lnTo>
                      <a:pt x="1327" y="222"/>
                    </a:lnTo>
                    <a:lnTo>
                      <a:pt x="1302" y="216"/>
                    </a:lnTo>
                    <a:lnTo>
                      <a:pt x="1277" y="208"/>
                    </a:lnTo>
                    <a:lnTo>
                      <a:pt x="1252" y="199"/>
                    </a:lnTo>
                    <a:lnTo>
                      <a:pt x="1237" y="191"/>
                    </a:lnTo>
                    <a:lnTo>
                      <a:pt x="1218" y="185"/>
                    </a:lnTo>
                    <a:lnTo>
                      <a:pt x="1199" y="184"/>
                    </a:lnTo>
                    <a:lnTo>
                      <a:pt x="1178" y="182"/>
                    </a:lnTo>
                    <a:lnTo>
                      <a:pt x="1157" y="184"/>
                    </a:lnTo>
                    <a:lnTo>
                      <a:pt x="1136" y="189"/>
                    </a:lnTo>
                    <a:lnTo>
                      <a:pt x="1115" y="197"/>
                    </a:lnTo>
                    <a:lnTo>
                      <a:pt x="1095" y="208"/>
                    </a:lnTo>
                    <a:lnTo>
                      <a:pt x="1082" y="220"/>
                    </a:lnTo>
                    <a:lnTo>
                      <a:pt x="1069" y="231"/>
                    </a:lnTo>
                    <a:lnTo>
                      <a:pt x="1059" y="247"/>
                    </a:lnTo>
                    <a:lnTo>
                      <a:pt x="1051" y="264"/>
                    </a:lnTo>
                    <a:lnTo>
                      <a:pt x="1046" y="281"/>
                    </a:lnTo>
                    <a:lnTo>
                      <a:pt x="1042" y="300"/>
                    </a:lnTo>
                    <a:lnTo>
                      <a:pt x="1040" y="321"/>
                    </a:lnTo>
                    <a:lnTo>
                      <a:pt x="1040" y="342"/>
                    </a:lnTo>
                    <a:lnTo>
                      <a:pt x="1044" y="373"/>
                    </a:lnTo>
                    <a:lnTo>
                      <a:pt x="1053" y="398"/>
                    </a:lnTo>
                    <a:lnTo>
                      <a:pt x="1069" y="421"/>
                    </a:lnTo>
                    <a:lnTo>
                      <a:pt x="1090" y="438"/>
                    </a:lnTo>
                    <a:lnTo>
                      <a:pt x="1107" y="449"/>
                    </a:lnTo>
                    <a:lnTo>
                      <a:pt x="1124" y="457"/>
                    </a:lnTo>
                    <a:lnTo>
                      <a:pt x="1143" y="463"/>
                    </a:lnTo>
                    <a:lnTo>
                      <a:pt x="1160" y="465"/>
                    </a:lnTo>
                    <a:lnTo>
                      <a:pt x="1180" y="467"/>
                    </a:lnTo>
                    <a:lnTo>
                      <a:pt x="1199" y="467"/>
                    </a:lnTo>
                    <a:lnTo>
                      <a:pt x="1216" y="467"/>
                    </a:lnTo>
                    <a:lnTo>
                      <a:pt x="1231" y="465"/>
                    </a:lnTo>
                    <a:lnTo>
                      <a:pt x="1231" y="539"/>
                    </a:lnTo>
                    <a:lnTo>
                      <a:pt x="1233" y="639"/>
                    </a:lnTo>
                    <a:lnTo>
                      <a:pt x="1233" y="731"/>
                    </a:lnTo>
                    <a:lnTo>
                      <a:pt x="1233" y="778"/>
                    </a:lnTo>
                    <a:lnTo>
                      <a:pt x="1227" y="786"/>
                    </a:lnTo>
                    <a:lnTo>
                      <a:pt x="1220" y="799"/>
                    </a:lnTo>
                    <a:lnTo>
                      <a:pt x="1210" y="817"/>
                    </a:lnTo>
                    <a:lnTo>
                      <a:pt x="1199" y="834"/>
                    </a:lnTo>
                    <a:lnTo>
                      <a:pt x="1189" y="851"/>
                    </a:lnTo>
                    <a:lnTo>
                      <a:pt x="1180" y="866"/>
                    </a:lnTo>
                    <a:lnTo>
                      <a:pt x="1174" y="876"/>
                    </a:lnTo>
                    <a:lnTo>
                      <a:pt x="1172" y="880"/>
                    </a:lnTo>
                    <a:lnTo>
                      <a:pt x="1197" y="899"/>
                    </a:lnTo>
                    <a:lnTo>
                      <a:pt x="1254" y="954"/>
                    </a:lnTo>
                    <a:lnTo>
                      <a:pt x="1308" y="1016"/>
                    </a:lnTo>
                    <a:lnTo>
                      <a:pt x="1352" y="1083"/>
                    </a:lnTo>
                    <a:lnTo>
                      <a:pt x="1390" y="1153"/>
                    </a:lnTo>
                    <a:lnTo>
                      <a:pt x="1420" y="1230"/>
                    </a:lnTo>
                    <a:lnTo>
                      <a:pt x="1443" y="1308"/>
                    </a:lnTo>
                    <a:lnTo>
                      <a:pt x="1459" y="1389"/>
                    </a:lnTo>
                    <a:lnTo>
                      <a:pt x="1462" y="1471"/>
                    </a:lnTo>
                    <a:lnTo>
                      <a:pt x="1462" y="1475"/>
                    </a:lnTo>
                    <a:lnTo>
                      <a:pt x="1462" y="1478"/>
                    </a:lnTo>
                    <a:lnTo>
                      <a:pt x="1461" y="1480"/>
                    </a:lnTo>
                    <a:lnTo>
                      <a:pt x="1461" y="1484"/>
                    </a:lnTo>
                    <a:lnTo>
                      <a:pt x="1424" y="1484"/>
                    </a:lnTo>
                    <a:lnTo>
                      <a:pt x="1384" y="1484"/>
                    </a:lnTo>
                    <a:lnTo>
                      <a:pt x="1342" y="1484"/>
                    </a:lnTo>
                    <a:lnTo>
                      <a:pt x="1298" y="1486"/>
                    </a:lnTo>
                    <a:lnTo>
                      <a:pt x="1252" y="1486"/>
                    </a:lnTo>
                    <a:lnTo>
                      <a:pt x="1206" y="1486"/>
                    </a:lnTo>
                    <a:lnTo>
                      <a:pt x="1162" y="1486"/>
                    </a:lnTo>
                    <a:lnTo>
                      <a:pt x="1118" y="1486"/>
                    </a:lnTo>
                    <a:lnTo>
                      <a:pt x="1076" y="1486"/>
                    </a:lnTo>
                    <a:lnTo>
                      <a:pt x="1038" y="1486"/>
                    </a:lnTo>
                    <a:lnTo>
                      <a:pt x="1004" y="1486"/>
                    </a:lnTo>
                    <a:lnTo>
                      <a:pt x="973" y="1486"/>
                    </a:lnTo>
                    <a:lnTo>
                      <a:pt x="948" y="1486"/>
                    </a:lnTo>
                    <a:lnTo>
                      <a:pt x="929" y="1486"/>
                    </a:lnTo>
                    <a:lnTo>
                      <a:pt x="918" y="1486"/>
                    </a:lnTo>
                    <a:lnTo>
                      <a:pt x="914" y="1486"/>
                    </a:lnTo>
                    <a:lnTo>
                      <a:pt x="874" y="1490"/>
                    </a:lnTo>
                    <a:lnTo>
                      <a:pt x="866" y="1513"/>
                    </a:lnTo>
                    <a:lnTo>
                      <a:pt x="864" y="1519"/>
                    </a:lnTo>
                    <a:lnTo>
                      <a:pt x="860" y="1526"/>
                    </a:lnTo>
                    <a:lnTo>
                      <a:pt x="853" y="1538"/>
                    </a:lnTo>
                    <a:lnTo>
                      <a:pt x="843" y="1549"/>
                    </a:lnTo>
                    <a:lnTo>
                      <a:pt x="832" y="1563"/>
                    </a:lnTo>
                    <a:lnTo>
                      <a:pt x="814" y="1572"/>
                    </a:lnTo>
                    <a:lnTo>
                      <a:pt x="793" y="1580"/>
                    </a:lnTo>
                    <a:lnTo>
                      <a:pt x="769" y="1582"/>
                    </a:lnTo>
                    <a:lnTo>
                      <a:pt x="748" y="1580"/>
                    </a:lnTo>
                    <a:lnTo>
                      <a:pt x="726" y="1572"/>
                    </a:lnTo>
                    <a:lnTo>
                      <a:pt x="707" y="1563"/>
                    </a:lnTo>
                    <a:lnTo>
                      <a:pt x="692" y="1549"/>
                    </a:lnTo>
                    <a:lnTo>
                      <a:pt x="679" y="1532"/>
                    </a:lnTo>
                    <a:lnTo>
                      <a:pt x="669" y="1515"/>
                    </a:lnTo>
                    <a:lnTo>
                      <a:pt x="662" y="1494"/>
                    </a:lnTo>
                    <a:lnTo>
                      <a:pt x="660" y="1471"/>
                    </a:lnTo>
                    <a:lnTo>
                      <a:pt x="662" y="1448"/>
                    </a:lnTo>
                    <a:lnTo>
                      <a:pt x="669" y="1427"/>
                    </a:lnTo>
                    <a:lnTo>
                      <a:pt x="679" y="1410"/>
                    </a:lnTo>
                    <a:lnTo>
                      <a:pt x="692" y="1392"/>
                    </a:lnTo>
                    <a:lnTo>
                      <a:pt x="707" y="1379"/>
                    </a:lnTo>
                    <a:lnTo>
                      <a:pt x="726" y="1369"/>
                    </a:lnTo>
                    <a:lnTo>
                      <a:pt x="748" y="1362"/>
                    </a:lnTo>
                    <a:lnTo>
                      <a:pt x="769" y="1360"/>
                    </a:lnTo>
                    <a:lnTo>
                      <a:pt x="778" y="1360"/>
                    </a:lnTo>
                    <a:lnTo>
                      <a:pt x="790" y="1362"/>
                    </a:lnTo>
                    <a:lnTo>
                      <a:pt x="799" y="1366"/>
                    </a:lnTo>
                    <a:lnTo>
                      <a:pt x="809" y="1369"/>
                    </a:lnTo>
                    <a:lnTo>
                      <a:pt x="835" y="1379"/>
                    </a:lnTo>
                    <a:lnTo>
                      <a:pt x="866" y="1341"/>
                    </a:lnTo>
                    <a:lnTo>
                      <a:pt x="1170" y="803"/>
                    </a:lnTo>
                    <a:lnTo>
                      <a:pt x="1139" y="784"/>
                    </a:lnTo>
                    <a:lnTo>
                      <a:pt x="1118" y="773"/>
                    </a:lnTo>
                    <a:lnTo>
                      <a:pt x="1097" y="761"/>
                    </a:lnTo>
                    <a:lnTo>
                      <a:pt x="1076" y="750"/>
                    </a:lnTo>
                    <a:lnTo>
                      <a:pt x="1055" y="740"/>
                    </a:lnTo>
                    <a:lnTo>
                      <a:pt x="1032" y="732"/>
                    </a:lnTo>
                    <a:lnTo>
                      <a:pt x="1011" y="723"/>
                    </a:lnTo>
                    <a:lnTo>
                      <a:pt x="988" y="717"/>
                    </a:lnTo>
                    <a:lnTo>
                      <a:pt x="967" y="710"/>
                    </a:lnTo>
                    <a:lnTo>
                      <a:pt x="944" y="704"/>
                    </a:lnTo>
                    <a:lnTo>
                      <a:pt x="921" y="700"/>
                    </a:lnTo>
                    <a:lnTo>
                      <a:pt x="897" y="696"/>
                    </a:lnTo>
                    <a:lnTo>
                      <a:pt x="874" y="692"/>
                    </a:lnTo>
                    <a:lnTo>
                      <a:pt x="847" y="690"/>
                    </a:lnTo>
                    <a:lnTo>
                      <a:pt x="822" y="688"/>
                    </a:lnTo>
                    <a:lnTo>
                      <a:pt x="795" y="687"/>
                    </a:lnTo>
                    <a:lnTo>
                      <a:pt x="769" y="687"/>
                    </a:lnTo>
                    <a:lnTo>
                      <a:pt x="751" y="687"/>
                    </a:lnTo>
                    <a:lnTo>
                      <a:pt x="732" y="688"/>
                    </a:lnTo>
                    <a:lnTo>
                      <a:pt x="715" y="688"/>
                    </a:lnTo>
                    <a:lnTo>
                      <a:pt x="698" y="690"/>
                    </a:lnTo>
                    <a:lnTo>
                      <a:pt x="681" y="692"/>
                    </a:lnTo>
                    <a:lnTo>
                      <a:pt x="663" y="694"/>
                    </a:lnTo>
                    <a:lnTo>
                      <a:pt x="646" y="698"/>
                    </a:lnTo>
                    <a:lnTo>
                      <a:pt x="629" y="700"/>
                    </a:lnTo>
                    <a:lnTo>
                      <a:pt x="629" y="778"/>
                    </a:lnTo>
                    <a:lnTo>
                      <a:pt x="646" y="775"/>
                    </a:lnTo>
                    <a:lnTo>
                      <a:pt x="663" y="773"/>
                    </a:lnTo>
                    <a:lnTo>
                      <a:pt x="681" y="769"/>
                    </a:lnTo>
                    <a:lnTo>
                      <a:pt x="698" y="767"/>
                    </a:lnTo>
                    <a:lnTo>
                      <a:pt x="715" y="765"/>
                    </a:lnTo>
                    <a:lnTo>
                      <a:pt x="732" y="765"/>
                    </a:lnTo>
                    <a:lnTo>
                      <a:pt x="751" y="763"/>
                    </a:lnTo>
                    <a:lnTo>
                      <a:pt x="769" y="763"/>
                    </a:lnTo>
                    <a:lnTo>
                      <a:pt x="813" y="765"/>
                    </a:lnTo>
                    <a:lnTo>
                      <a:pt x="855" y="767"/>
                    </a:lnTo>
                    <a:lnTo>
                      <a:pt x="893" y="773"/>
                    </a:lnTo>
                    <a:lnTo>
                      <a:pt x="931" y="780"/>
                    </a:lnTo>
                    <a:lnTo>
                      <a:pt x="965" y="790"/>
                    </a:lnTo>
                    <a:lnTo>
                      <a:pt x="1002" y="801"/>
                    </a:lnTo>
                    <a:lnTo>
                      <a:pt x="1034" y="815"/>
                    </a:lnTo>
                    <a:lnTo>
                      <a:pt x="1069" y="832"/>
                    </a:lnTo>
                    <a:lnTo>
                      <a:pt x="1048" y="866"/>
                    </a:lnTo>
                    <a:lnTo>
                      <a:pt x="1015" y="924"/>
                    </a:lnTo>
                    <a:lnTo>
                      <a:pt x="975" y="996"/>
                    </a:lnTo>
                    <a:lnTo>
                      <a:pt x="931" y="1075"/>
                    </a:lnTo>
                    <a:lnTo>
                      <a:pt x="887" y="1151"/>
                    </a:lnTo>
                    <a:lnTo>
                      <a:pt x="849" y="1218"/>
                    </a:lnTo>
                    <a:lnTo>
                      <a:pt x="822" y="1266"/>
                    </a:lnTo>
                    <a:lnTo>
                      <a:pt x="809" y="1289"/>
                    </a:lnTo>
                    <a:lnTo>
                      <a:pt x="799" y="1287"/>
                    </a:lnTo>
                    <a:lnTo>
                      <a:pt x="790" y="1287"/>
                    </a:lnTo>
                    <a:lnTo>
                      <a:pt x="778" y="1285"/>
                    </a:lnTo>
                    <a:lnTo>
                      <a:pt x="769" y="1285"/>
                    </a:lnTo>
                    <a:lnTo>
                      <a:pt x="732" y="1289"/>
                    </a:lnTo>
                    <a:lnTo>
                      <a:pt x="698" y="1301"/>
                    </a:lnTo>
                    <a:lnTo>
                      <a:pt x="665" y="1316"/>
                    </a:lnTo>
                    <a:lnTo>
                      <a:pt x="639" y="1339"/>
                    </a:lnTo>
                    <a:lnTo>
                      <a:pt x="616" y="1368"/>
                    </a:lnTo>
                    <a:lnTo>
                      <a:pt x="600" y="1398"/>
                    </a:lnTo>
                    <a:lnTo>
                      <a:pt x="589" y="1433"/>
                    </a:lnTo>
                    <a:lnTo>
                      <a:pt x="585" y="1471"/>
                    </a:lnTo>
                    <a:lnTo>
                      <a:pt x="589" y="1509"/>
                    </a:lnTo>
                    <a:lnTo>
                      <a:pt x="600" y="1544"/>
                    </a:lnTo>
                    <a:lnTo>
                      <a:pt x="616" y="1574"/>
                    </a:lnTo>
                    <a:lnTo>
                      <a:pt x="639" y="1603"/>
                    </a:lnTo>
                    <a:lnTo>
                      <a:pt x="665" y="1626"/>
                    </a:lnTo>
                    <a:lnTo>
                      <a:pt x="698" y="1641"/>
                    </a:lnTo>
                    <a:lnTo>
                      <a:pt x="732" y="1653"/>
                    </a:lnTo>
                    <a:lnTo>
                      <a:pt x="769" y="1656"/>
                    </a:lnTo>
                    <a:lnTo>
                      <a:pt x="801" y="1654"/>
                    </a:lnTo>
                    <a:lnTo>
                      <a:pt x="830" y="1647"/>
                    </a:lnTo>
                    <a:lnTo>
                      <a:pt x="853" y="1637"/>
                    </a:lnTo>
                    <a:lnTo>
                      <a:pt x="874" y="1624"/>
                    </a:lnTo>
                    <a:lnTo>
                      <a:pt x="891" y="1609"/>
                    </a:lnTo>
                    <a:lnTo>
                      <a:pt x="906" y="1591"/>
                    </a:lnTo>
                    <a:lnTo>
                      <a:pt x="918" y="1576"/>
                    </a:lnTo>
                    <a:lnTo>
                      <a:pt x="925" y="1563"/>
                    </a:lnTo>
                    <a:lnTo>
                      <a:pt x="931" y="1563"/>
                    </a:lnTo>
                    <a:lnTo>
                      <a:pt x="944" y="1563"/>
                    </a:lnTo>
                    <a:lnTo>
                      <a:pt x="964" y="1563"/>
                    </a:lnTo>
                    <a:lnTo>
                      <a:pt x="988" y="1563"/>
                    </a:lnTo>
                    <a:lnTo>
                      <a:pt x="1017" y="1563"/>
                    </a:lnTo>
                    <a:lnTo>
                      <a:pt x="1050" y="1563"/>
                    </a:lnTo>
                    <a:lnTo>
                      <a:pt x="1088" y="1563"/>
                    </a:lnTo>
                    <a:lnTo>
                      <a:pt x="1126" y="1561"/>
                    </a:lnTo>
                    <a:lnTo>
                      <a:pt x="1168" y="1561"/>
                    </a:lnTo>
                    <a:lnTo>
                      <a:pt x="1210" y="1561"/>
                    </a:lnTo>
                    <a:lnTo>
                      <a:pt x="1254" y="1561"/>
                    </a:lnTo>
                    <a:lnTo>
                      <a:pt x="1296" y="1561"/>
                    </a:lnTo>
                    <a:lnTo>
                      <a:pt x="1338" y="1561"/>
                    </a:lnTo>
                    <a:lnTo>
                      <a:pt x="1380" y="1561"/>
                    </a:lnTo>
                    <a:lnTo>
                      <a:pt x="1419" y="1561"/>
                    </a:lnTo>
                    <a:lnTo>
                      <a:pt x="1455" y="1561"/>
                    </a:lnTo>
                    <a:lnTo>
                      <a:pt x="1443" y="1626"/>
                    </a:lnTo>
                    <a:lnTo>
                      <a:pt x="1428" y="1687"/>
                    </a:lnTo>
                    <a:lnTo>
                      <a:pt x="1405" y="1746"/>
                    </a:lnTo>
                    <a:lnTo>
                      <a:pt x="1380" y="1804"/>
                    </a:lnTo>
                    <a:lnTo>
                      <a:pt x="1348" y="1859"/>
                    </a:lnTo>
                    <a:lnTo>
                      <a:pt x="1311" y="1909"/>
                    </a:lnTo>
                    <a:lnTo>
                      <a:pt x="1271" y="1957"/>
                    </a:lnTo>
                    <a:lnTo>
                      <a:pt x="1227" y="2001"/>
                    </a:lnTo>
                    <a:lnTo>
                      <a:pt x="1180" y="2041"/>
                    </a:lnTo>
                    <a:lnTo>
                      <a:pt x="1130" y="2075"/>
                    </a:lnTo>
                    <a:lnTo>
                      <a:pt x="1074" y="2108"/>
                    </a:lnTo>
                    <a:lnTo>
                      <a:pt x="1019" y="2133"/>
                    </a:lnTo>
                    <a:lnTo>
                      <a:pt x="960" y="2154"/>
                    </a:lnTo>
                    <a:lnTo>
                      <a:pt x="897" y="2169"/>
                    </a:lnTo>
                    <a:lnTo>
                      <a:pt x="834" y="2177"/>
                    </a:lnTo>
                    <a:lnTo>
                      <a:pt x="769" y="2180"/>
                    </a:lnTo>
                    <a:lnTo>
                      <a:pt x="698" y="2177"/>
                    </a:lnTo>
                    <a:lnTo>
                      <a:pt x="629" y="2165"/>
                    </a:lnTo>
                    <a:lnTo>
                      <a:pt x="562" y="2148"/>
                    </a:lnTo>
                    <a:lnTo>
                      <a:pt x="499" y="2125"/>
                    </a:lnTo>
                    <a:lnTo>
                      <a:pt x="438" y="2094"/>
                    </a:lnTo>
                    <a:lnTo>
                      <a:pt x="380" y="2060"/>
                    </a:lnTo>
                    <a:lnTo>
                      <a:pt x="327" y="2018"/>
                    </a:lnTo>
                    <a:lnTo>
                      <a:pt x="279" y="1972"/>
                    </a:lnTo>
                    <a:lnTo>
                      <a:pt x="233" y="1922"/>
                    </a:lnTo>
                    <a:lnTo>
                      <a:pt x="193" y="1867"/>
                    </a:lnTo>
                    <a:lnTo>
                      <a:pt x="159" y="1809"/>
                    </a:lnTo>
                    <a:lnTo>
                      <a:pt x="130" y="1746"/>
                    </a:lnTo>
                    <a:lnTo>
                      <a:pt x="105" y="1681"/>
                    </a:lnTo>
                    <a:lnTo>
                      <a:pt x="88" y="1614"/>
                    </a:lnTo>
                    <a:lnTo>
                      <a:pt x="78" y="1544"/>
                    </a:lnTo>
                    <a:lnTo>
                      <a:pt x="75" y="1471"/>
                    </a:lnTo>
                    <a:lnTo>
                      <a:pt x="77" y="1415"/>
                    </a:lnTo>
                    <a:lnTo>
                      <a:pt x="82" y="1360"/>
                    </a:lnTo>
                    <a:lnTo>
                      <a:pt x="94" y="1306"/>
                    </a:lnTo>
                    <a:lnTo>
                      <a:pt x="107" y="1255"/>
                    </a:lnTo>
                    <a:lnTo>
                      <a:pt x="126" y="1203"/>
                    </a:lnTo>
                    <a:lnTo>
                      <a:pt x="147" y="1155"/>
                    </a:lnTo>
                    <a:lnTo>
                      <a:pt x="172" y="1109"/>
                    </a:lnTo>
                    <a:lnTo>
                      <a:pt x="201" y="1065"/>
                    </a:lnTo>
                    <a:lnTo>
                      <a:pt x="231" y="1023"/>
                    </a:lnTo>
                    <a:lnTo>
                      <a:pt x="266" y="983"/>
                    </a:lnTo>
                    <a:lnTo>
                      <a:pt x="302" y="947"/>
                    </a:lnTo>
                    <a:lnTo>
                      <a:pt x="340" y="912"/>
                    </a:lnTo>
                    <a:lnTo>
                      <a:pt x="382" y="882"/>
                    </a:lnTo>
                    <a:lnTo>
                      <a:pt x="426" y="855"/>
                    </a:lnTo>
                    <a:lnTo>
                      <a:pt x="472" y="830"/>
                    </a:lnTo>
                    <a:lnTo>
                      <a:pt x="520" y="809"/>
                    </a:lnTo>
                    <a:lnTo>
                      <a:pt x="478" y="746"/>
                    </a:lnTo>
                    <a:lnTo>
                      <a:pt x="426" y="769"/>
                    </a:lnTo>
                    <a:lnTo>
                      <a:pt x="377" y="796"/>
                    </a:lnTo>
                    <a:lnTo>
                      <a:pt x="331" y="828"/>
                    </a:lnTo>
                    <a:lnTo>
                      <a:pt x="285" y="861"/>
                    </a:lnTo>
                    <a:lnTo>
                      <a:pt x="243" y="899"/>
                    </a:lnTo>
                    <a:lnTo>
                      <a:pt x="205" y="939"/>
                    </a:lnTo>
                    <a:lnTo>
                      <a:pt x="168" y="983"/>
                    </a:lnTo>
                    <a:lnTo>
                      <a:pt x="134" y="1027"/>
                    </a:lnTo>
                    <a:lnTo>
                      <a:pt x="105" y="1077"/>
                    </a:lnTo>
                    <a:lnTo>
                      <a:pt x="78" y="1127"/>
                    </a:lnTo>
                    <a:lnTo>
                      <a:pt x="56" y="1180"/>
                    </a:lnTo>
                    <a:lnTo>
                      <a:pt x="36" y="1236"/>
                    </a:lnTo>
                    <a:lnTo>
                      <a:pt x="21" y="1291"/>
                    </a:lnTo>
                    <a:lnTo>
                      <a:pt x="10" y="1350"/>
                    </a:lnTo>
                    <a:lnTo>
                      <a:pt x="2" y="1410"/>
                    </a:lnTo>
                    <a:lnTo>
                      <a:pt x="0" y="1471"/>
                    </a:lnTo>
                    <a:lnTo>
                      <a:pt x="4" y="1551"/>
                    </a:lnTo>
                    <a:lnTo>
                      <a:pt x="15" y="1630"/>
                    </a:lnTo>
                    <a:lnTo>
                      <a:pt x="34" y="1704"/>
                    </a:lnTo>
                    <a:lnTo>
                      <a:pt x="61" y="1777"/>
                    </a:lnTo>
                    <a:lnTo>
                      <a:pt x="94" y="1844"/>
                    </a:lnTo>
                    <a:lnTo>
                      <a:pt x="132" y="1909"/>
                    </a:lnTo>
                    <a:lnTo>
                      <a:pt x="176" y="1970"/>
                    </a:lnTo>
                    <a:lnTo>
                      <a:pt x="226" y="2026"/>
                    </a:lnTo>
                    <a:lnTo>
                      <a:pt x="279" y="2077"/>
                    </a:lnTo>
                    <a:lnTo>
                      <a:pt x="338" y="2123"/>
                    </a:lnTo>
                    <a:lnTo>
                      <a:pt x="402" y="2161"/>
                    </a:lnTo>
                    <a:lnTo>
                      <a:pt x="470" y="2196"/>
                    </a:lnTo>
                    <a:lnTo>
                      <a:pt x="539" y="2221"/>
                    </a:lnTo>
                    <a:lnTo>
                      <a:pt x="614" y="2242"/>
                    </a:lnTo>
                    <a:lnTo>
                      <a:pt x="690" y="2253"/>
                    </a:lnTo>
                    <a:lnTo>
                      <a:pt x="769" y="2257"/>
                    </a:lnTo>
                    <a:lnTo>
                      <a:pt x="841" y="2253"/>
                    </a:lnTo>
                    <a:lnTo>
                      <a:pt x="912" y="2244"/>
                    </a:lnTo>
                    <a:lnTo>
                      <a:pt x="981" y="2226"/>
                    </a:lnTo>
                    <a:lnTo>
                      <a:pt x="1048" y="2203"/>
                    </a:lnTo>
                    <a:lnTo>
                      <a:pt x="1111" y="2175"/>
                    </a:lnTo>
                    <a:lnTo>
                      <a:pt x="1172" y="2140"/>
                    </a:lnTo>
                    <a:lnTo>
                      <a:pt x="1227" y="2100"/>
                    </a:lnTo>
                    <a:lnTo>
                      <a:pt x="1281" y="2054"/>
                    </a:lnTo>
                    <a:lnTo>
                      <a:pt x="1331" y="2006"/>
                    </a:lnTo>
                    <a:lnTo>
                      <a:pt x="1375" y="1953"/>
                    </a:lnTo>
                    <a:lnTo>
                      <a:pt x="1415" y="1895"/>
                    </a:lnTo>
                    <a:lnTo>
                      <a:pt x="1449" y="1834"/>
                    </a:lnTo>
                    <a:lnTo>
                      <a:pt x="1478" y="1769"/>
                    </a:lnTo>
                    <a:lnTo>
                      <a:pt x="1503" y="1702"/>
                    </a:lnTo>
                    <a:lnTo>
                      <a:pt x="1520" y="1633"/>
                    </a:lnTo>
                    <a:lnTo>
                      <a:pt x="1531" y="1561"/>
                    </a:lnTo>
                    <a:lnTo>
                      <a:pt x="1543" y="1561"/>
                    </a:lnTo>
                    <a:lnTo>
                      <a:pt x="1556" y="1561"/>
                    </a:lnTo>
                    <a:lnTo>
                      <a:pt x="1570" y="1561"/>
                    </a:lnTo>
                    <a:lnTo>
                      <a:pt x="1577" y="1561"/>
                    </a:lnTo>
                    <a:lnTo>
                      <a:pt x="1587" y="1599"/>
                    </a:lnTo>
                    <a:lnTo>
                      <a:pt x="1602" y="1633"/>
                    </a:lnTo>
                    <a:lnTo>
                      <a:pt x="1623" y="1664"/>
                    </a:lnTo>
                    <a:lnTo>
                      <a:pt x="1650" y="1691"/>
                    </a:lnTo>
                    <a:lnTo>
                      <a:pt x="1680" y="1714"/>
                    </a:lnTo>
                    <a:lnTo>
                      <a:pt x="1713" y="1731"/>
                    </a:lnTo>
                    <a:lnTo>
                      <a:pt x="1751" y="1741"/>
                    </a:lnTo>
                    <a:lnTo>
                      <a:pt x="1789" y="1744"/>
                    </a:lnTo>
                    <a:lnTo>
                      <a:pt x="1833" y="1741"/>
                    </a:lnTo>
                    <a:lnTo>
                      <a:pt x="1873" y="1727"/>
                    </a:lnTo>
                    <a:lnTo>
                      <a:pt x="1912" y="1706"/>
                    </a:lnTo>
                    <a:lnTo>
                      <a:pt x="1944" y="1679"/>
                    </a:lnTo>
                    <a:lnTo>
                      <a:pt x="1971" y="1647"/>
                    </a:lnTo>
                    <a:lnTo>
                      <a:pt x="1990" y="1609"/>
                    </a:lnTo>
                    <a:lnTo>
                      <a:pt x="2003" y="1566"/>
                    </a:lnTo>
                    <a:lnTo>
                      <a:pt x="2007" y="1522"/>
                    </a:lnTo>
                    <a:lnTo>
                      <a:pt x="2005" y="1496"/>
                    </a:lnTo>
                    <a:lnTo>
                      <a:pt x="2002" y="1469"/>
                    </a:lnTo>
                    <a:lnTo>
                      <a:pt x="1992" y="1444"/>
                    </a:lnTo>
                    <a:lnTo>
                      <a:pt x="1982" y="1419"/>
                    </a:lnTo>
                    <a:lnTo>
                      <a:pt x="1969" y="1398"/>
                    </a:lnTo>
                    <a:lnTo>
                      <a:pt x="1954" y="1377"/>
                    </a:lnTo>
                    <a:lnTo>
                      <a:pt x="1935" y="1358"/>
                    </a:lnTo>
                    <a:lnTo>
                      <a:pt x="1916" y="1341"/>
                    </a:lnTo>
                    <a:lnTo>
                      <a:pt x="1917" y="1337"/>
                    </a:lnTo>
                    <a:lnTo>
                      <a:pt x="1919" y="1335"/>
                    </a:lnTo>
                    <a:lnTo>
                      <a:pt x="1923" y="1331"/>
                    </a:lnTo>
                    <a:lnTo>
                      <a:pt x="1929" y="1325"/>
                    </a:lnTo>
                    <a:lnTo>
                      <a:pt x="1944" y="1306"/>
                    </a:lnTo>
                    <a:lnTo>
                      <a:pt x="1967" y="1278"/>
                    </a:lnTo>
                    <a:lnTo>
                      <a:pt x="1998" y="1239"/>
                    </a:lnTo>
                    <a:lnTo>
                      <a:pt x="2034" y="1193"/>
                    </a:lnTo>
                    <a:lnTo>
                      <a:pt x="2078" y="1142"/>
                    </a:lnTo>
                    <a:lnTo>
                      <a:pt x="2124" y="1084"/>
                    </a:lnTo>
                    <a:lnTo>
                      <a:pt x="2174" y="1023"/>
                    </a:lnTo>
                    <a:lnTo>
                      <a:pt x="2223" y="960"/>
                    </a:lnTo>
                    <a:lnTo>
                      <a:pt x="2275" y="897"/>
                    </a:lnTo>
                    <a:lnTo>
                      <a:pt x="2327" y="836"/>
                    </a:lnTo>
                    <a:lnTo>
                      <a:pt x="2374" y="775"/>
                    </a:lnTo>
                    <a:lnTo>
                      <a:pt x="2420" y="717"/>
                    </a:lnTo>
                    <a:lnTo>
                      <a:pt x="2464" y="666"/>
                    </a:lnTo>
                    <a:lnTo>
                      <a:pt x="2500" y="620"/>
                    </a:lnTo>
                    <a:lnTo>
                      <a:pt x="2531" y="581"/>
                    </a:lnTo>
                    <a:lnTo>
                      <a:pt x="2537" y="602"/>
                    </a:lnTo>
                    <a:lnTo>
                      <a:pt x="2543" y="620"/>
                    </a:lnTo>
                    <a:lnTo>
                      <a:pt x="2548" y="635"/>
                    </a:lnTo>
                    <a:lnTo>
                      <a:pt x="2552" y="648"/>
                    </a:lnTo>
                    <a:lnTo>
                      <a:pt x="2541" y="656"/>
                    </a:lnTo>
                    <a:lnTo>
                      <a:pt x="2527" y="667"/>
                    </a:lnTo>
                    <a:lnTo>
                      <a:pt x="2514" y="679"/>
                    </a:lnTo>
                    <a:lnTo>
                      <a:pt x="2499" y="690"/>
                    </a:lnTo>
                    <a:lnTo>
                      <a:pt x="2485" y="700"/>
                    </a:lnTo>
                    <a:lnTo>
                      <a:pt x="2474" y="710"/>
                    </a:lnTo>
                    <a:lnTo>
                      <a:pt x="2466" y="715"/>
                    </a:lnTo>
                    <a:lnTo>
                      <a:pt x="2464" y="717"/>
                    </a:lnTo>
                    <a:lnTo>
                      <a:pt x="2466" y="725"/>
                    </a:lnTo>
                    <a:lnTo>
                      <a:pt x="2474" y="746"/>
                    </a:lnTo>
                    <a:lnTo>
                      <a:pt x="2479" y="769"/>
                    </a:lnTo>
                    <a:lnTo>
                      <a:pt x="2487" y="790"/>
                    </a:lnTo>
                    <a:lnTo>
                      <a:pt x="2443" y="817"/>
                    </a:lnTo>
                    <a:lnTo>
                      <a:pt x="2401" y="847"/>
                    </a:lnTo>
                    <a:lnTo>
                      <a:pt x="2363" y="880"/>
                    </a:lnTo>
                    <a:lnTo>
                      <a:pt x="2327" y="914"/>
                    </a:lnTo>
                    <a:lnTo>
                      <a:pt x="2292" y="952"/>
                    </a:lnTo>
                    <a:lnTo>
                      <a:pt x="2260" y="991"/>
                    </a:lnTo>
                    <a:lnTo>
                      <a:pt x="2231" y="1033"/>
                    </a:lnTo>
                    <a:lnTo>
                      <a:pt x="2204" y="1075"/>
                    </a:lnTo>
                    <a:lnTo>
                      <a:pt x="2179" y="1121"/>
                    </a:lnTo>
                    <a:lnTo>
                      <a:pt x="2158" y="1167"/>
                    </a:lnTo>
                    <a:lnTo>
                      <a:pt x="2141" y="1215"/>
                    </a:lnTo>
                    <a:lnTo>
                      <a:pt x="2126" y="1264"/>
                    </a:lnTo>
                    <a:lnTo>
                      <a:pt x="2114" y="1314"/>
                    </a:lnTo>
                    <a:lnTo>
                      <a:pt x="2107" y="1366"/>
                    </a:lnTo>
                    <a:lnTo>
                      <a:pt x="2101" y="1417"/>
                    </a:lnTo>
                    <a:lnTo>
                      <a:pt x="2099" y="1471"/>
                    </a:lnTo>
                    <a:lnTo>
                      <a:pt x="2103" y="1551"/>
                    </a:lnTo>
                    <a:lnTo>
                      <a:pt x="2114" y="1630"/>
                    </a:lnTo>
                    <a:lnTo>
                      <a:pt x="2133" y="1704"/>
                    </a:lnTo>
                    <a:lnTo>
                      <a:pt x="2160" y="1777"/>
                    </a:lnTo>
                    <a:lnTo>
                      <a:pt x="2193" y="1844"/>
                    </a:lnTo>
                    <a:lnTo>
                      <a:pt x="2231" y="1909"/>
                    </a:lnTo>
                    <a:lnTo>
                      <a:pt x="2275" y="1970"/>
                    </a:lnTo>
                    <a:lnTo>
                      <a:pt x="2325" y="2026"/>
                    </a:lnTo>
                    <a:lnTo>
                      <a:pt x="2378" y="2077"/>
                    </a:lnTo>
                    <a:lnTo>
                      <a:pt x="2437" y="2123"/>
                    </a:lnTo>
                    <a:lnTo>
                      <a:pt x="2500" y="2161"/>
                    </a:lnTo>
                    <a:lnTo>
                      <a:pt x="2569" y="2196"/>
                    </a:lnTo>
                    <a:lnTo>
                      <a:pt x="2638" y="2221"/>
                    </a:lnTo>
                    <a:lnTo>
                      <a:pt x="2713" y="2242"/>
                    </a:lnTo>
                    <a:lnTo>
                      <a:pt x="2789" y="2253"/>
                    </a:lnTo>
                    <a:lnTo>
                      <a:pt x="2868" y="2257"/>
                    </a:lnTo>
                    <a:lnTo>
                      <a:pt x="2946" y="2253"/>
                    </a:lnTo>
                    <a:lnTo>
                      <a:pt x="3022" y="2242"/>
                    </a:lnTo>
                    <a:lnTo>
                      <a:pt x="3095" y="2221"/>
                    </a:lnTo>
                    <a:lnTo>
                      <a:pt x="3166" y="2196"/>
                    </a:lnTo>
                    <a:lnTo>
                      <a:pt x="3233" y="2161"/>
                    </a:lnTo>
                    <a:lnTo>
                      <a:pt x="3296" y="2123"/>
                    </a:lnTo>
                    <a:lnTo>
                      <a:pt x="3355" y="2077"/>
                    </a:lnTo>
                    <a:lnTo>
                      <a:pt x="3410" y="2026"/>
                    </a:lnTo>
                    <a:lnTo>
                      <a:pt x="3460" y="1970"/>
                    </a:lnTo>
                    <a:lnTo>
                      <a:pt x="3504" y="1909"/>
                    </a:lnTo>
                    <a:lnTo>
                      <a:pt x="3542" y="1844"/>
                    </a:lnTo>
                    <a:lnTo>
                      <a:pt x="3575" y="1777"/>
                    </a:lnTo>
                    <a:lnTo>
                      <a:pt x="3602" y="1704"/>
                    </a:lnTo>
                    <a:lnTo>
                      <a:pt x="3621" y="1630"/>
                    </a:lnTo>
                    <a:lnTo>
                      <a:pt x="3632" y="1551"/>
                    </a:lnTo>
                    <a:lnTo>
                      <a:pt x="3636" y="1471"/>
                    </a:lnTo>
                    <a:lnTo>
                      <a:pt x="3632" y="1390"/>
                    </a:lnTo>
                    <a:lnTo>
                      <a:pt x="3621" y="1312"/>
                    </a:lnTo>
                    <a:lnTo>
                      <a:pt x="3602" y="1237"/>
                    </a:lnTo>
                    <a:lnTo>
                      <a:pt x="3575" y="1167"/>
                    </a:lnTo>
                    <a:lnTo>
                      <a:pt x="3542" y="1098"/>
                    </a:lnTo>
                    <a:lnTo>
                      <a:pt x="3504" y="1033"/>
                    </a:lnTo>
                    <a:lnTo>
                      <a:pt x="3460" y="972"/>
                    </a:lnTo>
                    <a:lnTo>
                      <a:pt x="3410" y="916"/>
                    </a:lnTo>
                    <a:lnTo>
                      <a:pt x="3355" y="866"/>
                    </a:lnTo>
                    <a:lnTo>
                      <a:pt x="3296" y="820"/>
                    </a:lnTo>
                    <a:lnTo>
                      <a:pt x="3233" y="782"/>
                    </a:lnTo>
                    <a:lnTo>
                      <a:pt x="3166" y="748"/>
                    </a:lnTo>
                    <a:lnTo>
                      <a:pt x="3095" y="721"/>
                    </a:lnTo>
                    <a:lnTo>
                      <a:pt x="3022" y="702"/>
                    </a:lnTo>
                    <a:lnTo>
                      <a:pt x="2946" y="690"/>
                    </a:lnTo>
                    <a:lnTo>
                      <a:pt x="2868" y="6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sp>
            <p:nvSpPr>
              <p:cNvPr id="6197" name="Freeform 81"/>
              <p:cNvSpPr>
                <a:spLocks/>
              </p:cNvSpPr>
              <p:nvPr/>
            </p:nvSpPr>
            <p:spPr bwMode="auto">
              <a:xfrm>
                <a:off x="2616" y="2362"/>
                <a:ext cx="76" cy="55"/>
              </a:xfrm>
              <a:custGeom>
                <a:avLst/>
                <a:gdLst>
                  <a:gd name="T0" fmla="*/ 1 w 151"/>
                  <a:gd name="T1" fmla="*/ 1 h 109"/>
                  <a:gd name="T2" fmla="*/ 1 w 151"/>
                  <a:gd name="T3" fmla="*/ 0 h 109"/>
                  <a:gd name="T4" fmla="*/ 1 w 151"/>
                  <a:gd name="T5" fmla="*/ 1 h 109"/>
                  <a:gd name="T6" fmla="*/ 1 w 151"/>
                  <a:gd name="T7" fmla="*/ 1 h 109"/>
                  <a:gd name="T8" fmla="*/ 1 w 151"/>
                  <a:gd name="T9" fmla="*/ 1 h 109"/>
                  <a:gd name="T10" fmla="*/ 1 w 151"/>
                  <a:gd name="T11" fmla="*/ 1 h 109"/>
                  <a:gd name="T12" fmla="*/ 1 w 151"/>
                  <a:gd name="T13" fmla="*/ 1 h 109"/>
                  <a:gd name="T14" fmla="*/ 1 w 151"/>
                  <a:gd name="T15" fmla="*/ 1 h 109"/>
                  <a:gd name="T16" fmla="*/ 1 w 151"/>
                  <a:gd name="T17" fmla="*/ 1 h 109"/>
                  <a:gd name="T18" fmla="*/ 0 w 151"/>
                  <a:gd name="T19" fmla="*/ 1 h 109"/>
                  <a:gd name="T20" fmla="*/ 1 w 151"/>
                  <a:gd name="T21" fmla="*/ 1 h 109"/>
                  <a:gd name="T22" fmla="*/ 1 w 151"/>
                  <a:gd name="T23" fmla="*/ 1 h 109"/>
                  <a:gd name="T24" fmla="*/ 1 w 151"/>
                  <a:gd name="T25" fmla="*/ 1 h 109"/>
                  <a:gd name="T26" fmla="*/ 1 w 151"/>
                  <a:gd name="T27" fmla="*/ 1 h 109"/>
                  <a:gd name="T28" fmla="*/ 1 w 151"/>
                  <a:gd name="T29" fmla="*/ 1 h 109"/>
                  <a:gd name="T30" fmla="*/ 1 w 151"/>
                  <a:gd name="T31" fmla="*/ 1 h 109"/>
                  <a:gd name="T32" fmla="*/ 1 w 151"/>
                  <a:gd name="T33" fmla="*/ 1 h 109"/>
                  <a:gd name="T34" fmla="*/ 1 w 151"/>
                  <a:gd name="T35" fmla="*/ 1 h 109"/>
                  <a:gd name="T36" fmla="*/ 1 w 151"/>
                  <a:gd name="T37" fmla="*/ 1 h 1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1" h="109">
                    <a:moveTo>
                      <a:pt x="151" y="78"/>
                    </a:moveTo>
                    <a:lnTo>
                      <a:pt x="151" y="0"/>
                    </a:lnTo>
                    <a:lnTo>
                      <a:pt x="132" y="4"/>
                    </a:lnTo>
                    <a:lnTo>
                      <a:pt x="113" y="8"/>
                    </a:lnTo>
                    <a:lnTo>
                      <a:pt x="94" y="13"/>
                    </a:lnTo>
                    <a:lnTo>
                      <a:pt x="75" y="19"/>
                    </a:lnTo>
                    <a:lnTo>
                      <a:pt x="55" y="25"/>
                    </a:lnTo>
                    <a:lnTo>
                      <a:pt x="36" y="31"/>
                    </a:lnTo>
                    <a:lnTo>
                      <a:pt x="17" y="38"/>
                    </a:lnTo>
                    <a:lnTo>
                      <a:pt x="0" y="46"/>
                    </a:lnTo>
                    <a:lnTo>
                      <a:pt x="42" y="109"/>
                    </a:lnTo>
                    <a:lnTo>
                      <a:pt x="55" y="103"/>
                    </a:lnTo>
                    <a:lnTo>
                      <a:pt x="69" y="99"/>
                    </a:lnTo>
                    <a:lnTo>
                      <a:pt x="82" y="96"/>
                    </a:lnTo>
                    <a:lnTo>
                      <a:pt x="97" y="92"/>
                    </a:lnTo>
                    <a:lnTo>
                      <a:pt x="111" y="88"/>
                    </a:lnTo>
                    <a:lnTo>
                      <a:pt x="124" y="84"/>
                    </a:lnTo>
                    <a:lnTo>
                      <a:pt x="138" y="82"/>
                    </a:lnTo>
                    <a:lnTo>
                      <a:pt x="151"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393655" eaLnBrk="1" hangingPunct="1"/>
                <a:endParaRPr lang="en-ZA">
                  <a:solidFill>
                    <a:prstClr val="white"/>
                  </a:solidFill>
                  <a:cs typeface="Arial" pitchFamily="34" charset="0"/>
                </a:endParaRPr>
              </a:p>
            </p:txBody>
          </p:sp>
        </p:grpSp>
      </p:grpSp>
    </p:spTree>
    <p:extLst>
      <p:ext uri="{BB962C8B-B14F-4D97-AF65-F5344CB8AC3E}">
        <p14:creationId xmlns:p14="http://schemas.microsoft.com/office/powerpoint/2010/main" val="14752374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92" name="Text Box 20"/>
          <p:cNvSpPr txBox="1">
            <a:spLocks noChangeArrowheads="1"/>
          </p:cNvSpPr>
          <p:nvPr/>
        </p:nvSpPr>
        <p:spPr bwMode="auto">
          <a:xfrm>
            <a:off x="4070837" y="2645563"/>
            <a:ext cx="4877323" cy="3660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9367" tIns="44686" rIns="89367" bIns="44686">
            <a:spAutoFit/>
          </a:bodyPr>
          <a:lstStyle>
            <a:lvl1pPr marL="352425" indent="-352425">
              <a:defRPr sz="2400">
                <a:solidFill>
                  <a:schemeClr val="tx1"/>
                </a:solidFill>
                <a:latin typeface="Lucida Grande"/>
                <a:ea typeface="ヒラギノ角ゴ Pro W3"/>
                <a:cs typeface="ヒラギノ角ゴ Pro W3"/>
              </a:defRPr>
            </a:lvl1pPr>
            <a:lvl2pPr marL="531813">
              <a:defRPr sz="2400">
                <a:solidFill>
                  <a:schemeClr val="tx1"/>
                </a:solidFill>
                <a:latin typeface="Lucida Grande"/>
                <a:ea typeface="ヒラギノ角ゴ Pro W3"/>
                <a:cs typeface="ヒラギノ角ゴ Pro W3"/>
              </a:defRPr>
            </a:lvl2pPr>
            <a:lvl3pPr>
              <a:defRPr sz="2400">
                <a:solidFill>
                  <a:schemeClr val="tx1"/>
                </a:solidFill>
                <a:latin typeface="Lucida Grande"/>
                <a:ea typeface="ヒラギノ角ゴ Pro W3"/>
                <a:cs typeface="ヒラギノ角ゴ Pro W3"/>
              </a:defRPr>
            </a:lvl3pPr>
            <a:lvl4pPr>
              <a:defRPr sz="2400">
                <a:solidFill>
                  <a:schemeClr val="tx1"/>
                </a:solidFill>
                <a:latin typeface="Lucida Grande"/>
                <a:ea typeface="ヒラギノ角ゴ Pro W3"/>
                <a:cs typeface="ヒラギノ角ゴ Pro W3"/>
              </a:defRPr>
            </a:lvl4pPr>
            <a:lvl5pPr>
              <a:defRPr sz="2400">
                <a:solidFill>
                  <a:schemeClr val="tx1"/>
                </a:solidFill>
                <a:latin typeface="Lucida Grande"/>
                <a:ea typeface="ヒラギノ角ゴ Pro W3"/>
                <a:cs typeface="ヒラギノ角ゴ Pro W3"/>
              </a:defRPr>
            </a:lvl5pPr>
            <a:lvl6pPr eaLnBrk="0" fontAlgn="base" hangingPunct="0">
              <a:spcBef>
                <a:spcPct val="0"/>
              </a:spcBef>
              <a:spcAft>
                <a:spcPct val="0"/>
              </a:spcAft>
              <a:defRPr sz="2400">
                <a:solidFill>
                  <a:schemeClr val="tx1"/>
                </a:solidFill>
                <a:latin typeface="Lucida Grande"/>
                <a:ea typeface="ヒラギノ角ゴ Pro W3"/>
                <a:cs typeface="ヒラギノ角ゴ Pro W3"/>
              </a:defRPr>
            </a:lvl6pPr>
            <a:lvl7pPr eaLnBrk="0" fontAlgn="base" hangingPunct="0">
              <a:spcBef>
                <a:spcPct val="0"/>
              </a:spcBef>
              <a:spcAft>
                <a:spcPct val="0"/>
              </a:spcAft>
              <a:defRPr sz="2400">
                <a:solidFill>
                  <a:schemeClr val="tx1"/>
                </a:solidFill>
                <a:latin typeface="Lucida Grande"/>
                <a:ea typeface="ヒラギノ角ゴ Pro W3"/>
                <a:cs typeface="ヒラギノ角ゴ Pro W3"/>
              </a:defRPr>
            </a:lvl7pPr>
            <a:lvl8pPr eaLnBrk="0" fontAlgn="base" hangingPunct="0">
              <a:spcBef>
                <a:spcPct val="0"/>
              </a:spcBef>
              <a:spcAft>
                <a:spcPct val="0"/>
              </a:spcAft>
              <a:defRPr sz="2400">
                <a:solidFill>
                  <a:schemeClr val="tx1"/>
                </a:solidFill>
                <a:latin typeface="Lucida Grande"/>
                <a:ea typeface="ヒラギノ角ゴ Pro W3"/>
                <a:cs typeface="ヒラギノ角ゴ Pro W3"/>
              </a:defRPr>
            </a:lvl8pPr>
            <a:lvl9pPr eaLnBrk="0" fontAlgn="base" hangingPunct="0">
              <a:spcBef>
                <a:spcPct val="0"/>
              </a:spcBef>
              <a:spcAft>
                <a:spcPct val="0"/>
              </a:spcAft>
              <a:defRPr sz="2400">
                <a:solidFill>
                  <a:schemeClr val="tx1"/>
                </a:solidFill>
                <a:latin typeface="Lucida Grande"/>
                <a:ea typeface="ヒラギノ角ゴ Pro W3"/>
                <a:cs typeface="ヒラギノ角ゴ Pro W3"/>
              </a:defRPr>
            </a:lvl9pPr>
          </a:lstStyle>
          <a:p>
            <a:pPr indent="0" defTabSz="398708" eaLnBrk="1">
              <a:spcBef>
                <a:spcPts val="0"/>
              </a:spcBef>
              <a:buClr>
                <a:srgbClr val="000000"/>
              </a:buClr>
              <a:buSzPct val="100000"/>
              <a:defRPr/>
            </a:pPr>
            <a:r>
              <a:rPr lang="en-US" dirty="0">
                <a:solidFill>
                  <a:srgbClr val="FF0066"/>
                </a:solidFill>
                <a:latin typeface="Arial" pitchFamily="34" charset="0"/>
                <a:ea typeface="Osaka" pitchFamily="48" charset="-128"/>
                <a:cs typeface="Arial" pitchFamily="34" charset="0"/>
              </a:rPr>
              <a:t>Customer power depends on their bargaining leverage which is enhanced when there are</a:t>
            </a:r>
            <a:r>
              <a:rPr lang="en-US" dirty="0">
                <a:solidFill>
                  <a:srgbClr val="FF0066"/>
                </a:solidFill>
                <a:latin typeface="Arial" pitchFamily="34" charset="0"/>
                <a:cs typeface="Arial" pitchFamily="34" charset="0"/>
              </a:rPr>
              <a:t>:</a:t>
            </a:r>
          </a:p>
          <a:p>
            <a:pPr marL="457200" indent="-457200" defTabSz="398708" eaLnBrk="1">
              <a:spcBef>
                <a:spcPts val="0"/>
              </a:spcBef>
              <a:buClr>
                <a:srgbClr val="000000"/>
              </a:buClr>
              <a:buSzPct val="100000"/>
              <a:buFont typeface="+mj-lt"/>
              <a:buAutoNum type="arabicPeriod"/>
              <a:defRPr/>
            </a:pPr>
            <a:r>
              <a:rPr lang="en-US" sz="2000" dirty="0">
                <a:solidFill>
                  <a:prstClr val="black"/>
                </a:solidFill>
                <a:latin typeface="Arial" pitchFamily="34" charset="0"/>
                <a:cs typeface="Arial" pitchFamily="34" charset="0"/>
              </a:rPr>
              <a:t>Few customers make large-volume purchases</a:t>
            </a:r>
          </a:p>
          <a:p>
            <a:pPr marL="457200" indent="-457200" defTabSz="398708" eaLnBrk="1">
              <a:spcBef>
                <a:spcPts val="0"/>
              </a:spcBef>
              <a:buClr>
                <a:srgbClr val="000000"/>
              </a:buClr>
              <a:buSzPct val="100000"/>
              <a:buFont typeface="+mj-lt"/>
              <a:buAutoNum type="arabicPeriod"/>
              <a:defRPr/>
            </a:pPr>
            <a:r>
              <a:rPr lang="en-US" sz="2000" dirty="0">
                <a:solidFill>
                  <a:prstClr val="black"/>
                </a:solidFill>
                <a:latin typeface="Arial" pitchFamily="34" charset="0"/>
                <a:cs typeface="Arial" pitchFamily="34" charset="0"/>
              </a:rPr>
              <a:t>Few constraints on customers to switch suppliers</a:t>
            </a:r>
          </a:p>
          <a:p>
            <a:pPr marL="457200" indent="-457200" defTabSz="398708" eaLnBrk="1">
              <a:spcBef>
                <a:spcPts val="0"/>
              </a:spcBef>
              <a:buClr>
                <a:srgbClr val="000000"/>
              </a:buClr>
              <a:buSzPct val="100000"/>
              <a:buFont typeface="+mj-lt"/>
              <a:buAutoNum type="arabicPeriod"/>
              <a:defRPr/>
            </a:pPr>
            <a:r>
              <a:rPr lang="en-US" sz="2000" dirty="0">
                <a:solidFill>
                  <a:prstClr val="black"/>
                </a:solidFill>
                <a:latin typeface="Arial" pitchFamily="34" charset="0"/>
                <a:cs typeface="Arial" pitchFamily="34" charset="0"/>
              </a:rPr>
              <a:t>Credible threats of backward integration</a:t>
            </a:r>
          </a:p>
          <a:p>
            <a:pPr marL="457200" indent="-457200" defTabSz="398708" eaLnBrk="1">
              <a:spcBef>
                <a:spcPts val="0"/>
              </a:spcBef>
              <a:buClr>
                <a:srgbClr val="000000"/>
              </a:buClr>
              <a:buSzPct val="100000"/>
              <a:buFont typeface="+mj-lt"/>
              <a:buAutoNum type="arabicPeriod"/>
              <a:defRPr/>
            </a:pPr>
            <a:r>
              <a:rPr lang="en-US" sz="2000" dirty="0">
                <a:solidFill>
                  <a:prstClr val="black"/>
                </a:solidFill>
                <a:latin typeface="Arial" pitchFamily="34" charset="0"/>
                <a:ea typeface="Osaka" pitchFamily="48" charset="-128"/>
                <a:cs typeface="Arial" pitchFamily="34" charset="0"/>
              </a:rPr>
              <a:t>Knowledgeable customers</a:t>
            </a:r>
            <a:endParaRPr lang="en-US" sz="2000" dirty="0">
              <a:solidFill>
                <a:prstClr val="black"/>
              </a:solidFill>
              <a:latin typeface="Arial" pitchFamily="34" charset="0"/>
              <a:cs typeface="Arial" pitchFamily="34" charset="0"/>
            </a:endParaRPr>
          </a:p>
          <a:p>
            <a:pPr marL="457200" indent="-457200" defTabSz="398708" eaLnBrk="1">
              <a:spcBef>
                <a:spcPts val="0"/>
              </a:spcBef>
              <a:buClr>
                <a:srgbClr val="000000"/>
              </a:buClr>
              <a:buSzPct val="100000"/>
              <a:buFont typeface="+mj-lt"/>
              <a:buAutoNum type="arabicPeriod"/>
              <a:defRPr/>
            </a:pPr>
            <a:r>
              <a:rPr lang="en-US" sz="2000" dirty="0">
                <a:solidFill>
                  <a:prstClr val="black"/>
                </a:solidFill>
                <a:latin typeface="Arial" pitchFamily="34" charset="0"/>
                <a:cs typeface="Arial" pitchFamily="34" charset="0"/>
              </a:rPr>
              <a:t>High price sensitivity</a:t>
            </a:r>
          </a:p>
        </p:txBody>
      </p:sp>
      <p:sp>
        <p:nvSpPr>
          <p:cNvPr id="18435" name="Title 1"/>
          <p:cNvSpPr>
            <a:spLocks noGrp="1"/>
          </p:cNvSpPr>
          <p:nvPr>
            <p:ph type="title"/>
          </p:nvPr>
        </p:nvSpPr>
        <p:spPr>
          <a:xfrm>
            <a:off x="1548000" y="316563"/>
            <a:ext cx="8231040" cy="1142040"/>
          </a:xfrm>
        </p:spPr>
        <p:txBody>
          <a:bodyPr>
            <a:normAutofit/>
          </a:bodyPr>
          <a:lstStyle/>
          <a:p>
            <a:pPr eaLnBrk="1" hangingPunct="1">
              <a:defRPr/>
            </a:pPr>
            <a:r>
              <a:rPr lang="en-US" altLang="en-US" sz="3200" dirty="0">
                <a:effectLst>
                  <a:outerShdw blurRad="38100" dist="38100" dir="2700000" algn="tl">
                    <a:srgbClr val="000000">
                      <a:alpha val="43137"/>
                    </a:srgbClr>
                  </a:outerShdw>
                </a:effectLst>
                <a:cs typeface="Arial" pitchFamily="34" charset="0"/>
              </a:rPr>
              <a:t>The 5 competitive forces</a:t>
            </a:r>
            <a:endParaRPr lang="en-ZA" altLang="en-US" sz="3200" dirty="0">
              <a:effectLst>
                <a:outerShdw blurRad="38100" dist="38100" dir="2700000" algn="tl">
                  <a:srgbClr val="000000">
                    <a:alpha val="43137"/>
                  </a:srgbClr>
                </a:outerShdw>
              </a:effectLst>
              <a:cs typeface="Arial" pitchFamily="34" charset="0"/>
            </a:endParaRPr>
          </a:p>
        </p:txBody>
      </p:sp>
      <p:sp>
        <p:nvSpPr>
          <p:cNvPr id="18436" name="Rectangle 4"/>
          <p:cNvSpPr>
            <a:spLocks noChangeArrowheads="1"/>
          </p:cNvSpPr>
          <p:nvPr/>
        </p:nvSpPr>
        <p:spPr bwMode="auto">
          <a:xfrm>
            <a:off x="1723291" y="1441938"/>
            <a:ext cx="7355913" cy="5006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9367" tIns="44686" rIns="89367" bIns="44686"/>
          <a:lstStyle/>
          <a:p>
            <a:pPr marL="521331" indent="-521331" defTabSz="397346" eaLnBrk="1" hangingPunct="1">
              <a:lnSpc>
                <a:spcPct val="93000"/>
              </a:lnSpc>
              <a:spcBef>
                <a:spcPct val="20000"/>
              </a:spcBef>
              <a:buClr>
                <a:srgbClr val="000000"/>
              </a:buClr>
            </a:pPr>
            <a:r>
              <a:rPr lang="en-US" altLang="en-US" sz="2400" b="1" dirty="0">
                <a:solidFill>
                  <a:prstClr val="black"/>
                </a:solidFill>
                <a:ea typeface="Osaka"/>
                <a:cs typeface="Osaka"/>
              </a:rPr>
              <a:t>Threat of intense segment rivalry</a:t>
            </a:r>
          </a:p>
          <a:p>
            <a:pPr marL="521331" indent="-521331" defTabSz="397346" eaLnBrk="1" hangingPunct="1">
              <a:lnSpc>
                <a:spcPct val="93000"/>
              </a:lnSpc>
              <a:spcBef>
                <a:spcPct val="20000"/>
              </a:spcBef>
              <a:buClr>
                <a:srgbClr val="000000"/>
              </a:buClr>
            </a:pPr>
            <a:r>
              <a:rPr lang="en-US" altLang="en-US" sz="2400" b="1" dirty="0">
                <a:solidFill>
                  <a:prstClr val="black"/>
                </a:solidFill>
                <a:ea typeface="Osaka"/>
                <a:cs typeface="Osaka"/>
              </a:rPr>
              <a:t>Segment is unattractive if it already contains many, strong competitors</a:t>
            </a:r>
          </a:p>
        </p:txBody>
      </p:sp>
      <p:sp>
        <p:nvSpPr>
          <p:cNvPr id="5" name="Oval 17"/>
          <p:cNvSpPr>
            <a:spLocks noChangeArrowheads="1"/>
          </p:cNvSpPr>
          <p:nvPr/>
        </p:nvSpPr>
        <p:spPr bwMode="auto">
          <a:xfrm>
            <a:off x="1045440" y="1032799"/>
            <a:ext cx="502560" cy="504053"/>
          </a:xfrm>
          <a:prstGeom prst="ellipse">
            <a:avLst/>
          </a:prstGeom>
          <a:ln>
            <a:headEnd/>
            <a:tailEnd/>
          </a:ln>
        </p:spPr>
        <p:style>
          <a:lnRef idx="1">
            <a:schemeClr val="accent5"/>
          </a:lnRef>
          <a:fillRef idx="3">
            <a:schemeClr val="accent5"/>
          </a:fillRef>
          <a:effectRef idx="2">
            <a:schemeClr val="accent5"/>
          </a:effectRef>
          <a:fontRef idx="minor">
            <a:schemeClr val="lt1"/>
          </a:fontRef>
        </p:style>
        <p:txBody>
          <a:bodyPr wrap="none" lIns="81126" tIns="40570" rIns="81126" bIns="40570" anchor="ctr"/>
          <a:lstStyle/>
          <a:p>
            <a:pPr defTabSz="397346" eaLnBrk="1">
              <a:lnSpc>
                <a:spcPct val="93000"/>
              </a:lnSpc>
              <a:buClr>
                <a:srgbClr val="000000"/>
              </a:buClr>
              <a:buSzPct val="100000"/>
              <a:defRPr/>
            </a:pPr>
            <a:r>
              <a:rPr lang="en-GB" altLang="en-US" sz="2500" dirty="0">
                <a:solidFill>
                  <a:prstClr val="black"/>
                </a:solidFill>
              </a:rPr>
              <a:t>5</a:t>
            </a:r>
            <a:endParaRPr lang="en-ZA" altLang="en-US" sz="2500" dirty="0">
              <a:solidFill>
                <a:prstClr val="black"/>
              </a:solidFill>
            </a:endParaRPr>
          </a:p>
        </p:txBody>
      </p:sp>
    </p:spTree>
    <p:extLst>
      <p:ext uri="{BB962C8B-B14F-4D97-AF65-F5344CB8AC3E}">
        <p14:creationId xmlns:p14="http://schemas.microsoft.com/office/powerpoint/2010/main" val="16493369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795954" y="293791"/>
            <a:ext cx="6218446" cy="1142040"/>
          </a:xfrm>
        </p:spPr>
        <p:txBody>
          <a:bodyPr>
            <a:normAutofit/>
          </a:bodyPr>
          <a:lstStyle/>
          <a:p>
            <a:pPr eaLnBrk="1" hangingPunct="1">
              <a:defRPr/>
            </a:pPr>
            <a:r>
              <a:rPr lang="en-ZA" altLang="en-US" sz="3200" dirty="0">
                <a:effectLst>
                  <a:outerShdw blurRad="38100" dist="38100" dir="2700000" algn="tl">
                    <a:srgbClr val="000000">
                      <a:alpha val="43137"/>
                    </a:srgbClr>
                  </a:outerShdw>
                </a:effectLst>
                <a:cs typeface="Arial" pitchFamily="34" charset="0"/>
              </a:rPr>
              <a:t>Analysing key competitors</a:t>
            </a:r>
          </a:p>
        </p:txBody>
      </p:sp>
      <p:sp>
        <p:nvSpPr>
          <p:cNvPr id="7171" name="Content Placeholder 2"/>
          <p:cNvSpPr>
            <a:spLocks noGrp="1"/>
          </p:cNvSpPr>
          <p:nvPr>
            <p:ph idx="1"/>
          </p:nvPr>
        </p:nvSpPr>
        <p:spPr>
          <a:xfrm>
            <a:off x="4777558" y="1575528"/>
            <a:ext cx="4366441" cy="4526396"/>
          </a:xfrm>
        </p:spPr>
        <p:txBody>
          <a:bodyPr rtlCol="0">
            <a:normAutofit/>
          </a:bodyPr>
          <a:lstStyle/>
          <a:p>
            <a:pPr marL="0" indent="0" defTabSz="895732" eaLnBrk="1" fontAlgn="auto" hangingPunct="1">
              <a:spcAft>
                <a:spcPts val="0"/>
              </a:spcAft>
              <a:buNone/>
              <a:defRPr/>
            </a:pPr>
            <a:r>
              <a:rPr lang="en-ZA" i="1" dirty="0">
                <a:solidFill>
                  <a:schemeClr val="accent1">
                    <a:lumMod val="75000"/>
                  </a:schemeClr>
                </a:solidFill>
                <a:cs typeface="Arial" panose="020B0604020202020204" pitchFamily="34" charset="0"/>
              </a:rPr>
              <a:t>Key competitor </a:t>
            </a:r>
            <a:r>
              <a:rPr lang="en-ZA" dirty="0">
                <a:cs typeface="Arial" panose="020B0604020202020204" pitchFamily="34" charset="0"/>
              </a:rPr>
              <a:t>= any firm targeting the 	same market segment as the firm 	</a:t>
            </a:r>
          </a:p>
        </p:txBody>
      </p:sp>
      <p:sp>
        <p:nvSpPr>
          <p:cNvPr id="19460" name="Rectangle 8"/>
          <p:cNvSpPr>
            <a:spLocks noChangeArrowheads="1"/>
          </p:cNvSpPr>
          <p:nvPr/>
        </p:nvSpPr>
        <p:spPr bwMode="auto">
          <a:xfrm>
            <a:off x="3425760" y="3529814"/>
            <a:ext cx="2678400" cy="617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9504" tIns="44754" rIns="89504" bIns="44754"/>
          <a:lstStyle/>
          <a:p>
            <a:pPr defTabSz="397923" eaLnBrk="1" hangingPunct="1">
              <a:lnSpc>
                <a:spcPct val="93000"/>
              </a:lnSpc>
              <a:spcBef>
                <a:spcPct val="20000"/>
              </a:spcBef>
              <a:buClr>
                <a:srgbClr val="000000"/>
              </a:buClr>
              <a:buSzPct val="100000"/>
            </a:pPr>
            <a:r>
              <a:rPr lang="en-US" altLang="en-US" sz="3200" b="1">
                <a:solidFill>
                  <a:prstClr val="black"/>
                </a:solidFill>
                <a:ea typeface="Osaka"/>
                <a:cs typeface="Osaka"/>
              </a:rPr>
              <a:t>Understand</a:t>
            </a:r>
          </a:p>
        </p:txBody>
      </p:sp>
      <p:grpSp>
        <p:nvGrpSpPr>
          <p:cNvPr id="19461" name="Group 1"/>
          <p:cNvGrpSpPr>
            <a:grpSpLocks/>
          </p:cNvGrpSpPr>
          <p:nvPr/>
        </p:nvGrpSpPr>
        <p:grpSpPr bwMode="auto">
          <a:xfrm>
            <a:off x="3817445" y="4038184"/>
            <a:ext cx="1800000" cy="1008106"/>
            <a:chOff x="3290255" y="4630026"/>
            <a:chExt cx="1984624" cy="1111202"/>
          </a:xfrm>
        </p:grpSpPr>
        <p:sp>
          <p:nvSpPr>
            <p:cNvPr id="15368" name="AutoShape 10"/>
            <p:cNvSpPr>
              <a:spLocks noChangeArrowheads="1"/>
            </p:cNvSpPr>
            <p:nvPr/>
          </p:nvSpPr>
          <p:spPr bwMode="auto">
            <a:xfrm rot="2436422">
              <a:off x="3290255" y="4630026"/>
              <a:ext cx="792261" cy="1111202"/>
            </a:xfrm>
            <a:prstGeom prst="downArrow">
              <a:avLst>
                <a:gd name="adj1" fmla="val 50000"/>
                <a:gd name="adj2" fmla="val 35047"/>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eaVert" wrap="none" lIns="100794" tIns="50397" rIns="100794" bIns="50397" anchor="ctr"/>
            <a:lstStyle/>
            <a:p>
              <a:pPr defTabSz="397923" eaLnBrk="1">
                <a:lnSpc>
                  <a:spcPct val="93000"/>
                </a:lnSpc>
                <a:buClr>
                  <a:srgbClr val="000000"/>
                </a:buClr>
                <a:buSzPct val="100000"/>
                <a:defRPr/>
              </a:pPr>
              <a:endParaRPr lang="en-ZA" altLang="en-US" dirty="0">
                <a:solidFill>
                  <a:srgbClr val="FF0066"/>
                </a:solidFill>
              </a:endParaRPr>
            </a:p>
          </p:txBody>
        </p:sp>
        <p:sp>
          <p:nvSpPr>
            <p:cNvPr id="6" name="AutoShape 11"/>
            <p:cNvSpPr>
              <a:spLocks noChangeArrowheads="1"/>
            </p:cNvSpPr>
            <p:nvPr/>
          </p:nvSpPr>
          <p:spPr bwMode="auto">
            <a:xfrm rot="-2180544">
              <a:off x="4482617" y="4630026"/>
              <a:ext cx="792262" cy="1111202"/>
            </a:xfrm>
            <a:prstGeom prst="downArrow">
              <a:avLst>
                <a:gd name="adj1" fmla="val 50000"/>
                <a:gd name="adj2" fmla="val 35044"/>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eaVert" wrap="none" lIns="100794" tIns="50397" rIns="100794" bIns="50397" anchor="ctr"/>
            <a:lstStyle/>
            <a:p>
              <a:pPr defTabSz="399288" eaLnBrk="1">
                <a:lnSpc>
                  <a:spcPct val="93000"/>
                </a:lnSpc>
                <a:buClr>
                  <a:srgbClr val="000000"/>
                </a:buClr>
                <a:buSzPct val="100000"/>
                <a:defRPr/>
              </a:pPr>
              <a:endParaRPr lang="en-ZA" dirty="0">
                <a:solidFill>
                  <a:srgbClr val="FF0066"/>
                </a:solidFill>
              </a:endParaRPr>
            </a:p>
          </p:txBody>
        </p:sp>
      </p:grpSp>
      <p:sp>
        <p:nvSpPr>
          <p:cNvPr id="19462" name="Rectangle 12"/>
          <p:cNvSpPr>
            <a:spLocks noChangeArrowheads="1"/>
          </p:cNvSpPr>
          <p:nvPr/>
        </p:nvSpPr>
        <p:spPr bwMode="auto">
          <a:xfrm>
            <a:off x="4703042" y="5007406"/>
            <a:ext cx="2676960" cy="1296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9504" tIns="44754" rIns="89504" bIns="44754"/>
          <a:lstStyle/>
          <a:p>
            <a:pPr algn="ctr" defTabSz="397923" eaLnBrk="1" hangingPunct="1">
              <a:lnSpc>
                <a:spcPct val="93000"/>
              </a:lnSpc>
              <a:spcBef>
                <a:spcPct val="20000"/>
              </a:spcBef>
              <a:buClr>
                <a:srgbClr val="000000"/>
              </a:buClr>
              <a:buSzPct val="100000"/>
            </a:pPr>
            <a:r>
              <a:rPr lang="en-US" altLang="en-US" sz="3200" b="1">
                <a:solidFill>
                  <a:prstClr val="black"/>
                </a:solidFill>
                <a:ea typeface="Osaka"/>
                <a:cs typeface="Osaka"/>
              </a:rPr>
              <a:t>potential</a:t>
            </a:r>
          </a:p>
          <a:p>
            <a:pPr algn="ctr" defTabSz="397923" eaLnBrk="1" hangingPunct="1">
              <a:lnSpc>
                <a:spcPct val="93000"/>
              </a:lnSpc>
              <a:spcBef>
                <a:spcPct val="20000"/>
              </a:spcBef>
              <a:buClr>
                <a:srgbClr val="000000"/>
              </a:buClr>
              <a:buSzPct val="100000"/>
            </a:pPr>
            <a:r>
              <a:rPr lang="en-US" altLang="en-US" sz="3200" b="1">
                <a:solidFill>
                  <a:prstClr val="black"/>
                </a:solidFill>
                <a:ea typeface="Osaka"/>
                <a:cs typeface="Osaka"/>
              </a:rPr>
              <a:t>competitors</a:t>
            </a:r>
          </a:p>
        </p:txBody>
      </p:sp>
      <p:sp>
        <p:nvSpPr>
          <p:cNvPr id="19463" name="Rectangle 13"/>
          <p:cNvSpPr>
            <a:spLocks noChangeArrowheads="1"/>
          </p:cNvSpPr>
          <p:nvPr/>
        </p:nvSpPr>
        <p:spPr bwMode="auto">
          <a:xfrm>
            <a:off x="1990080" y="5062132"/>
            <a:ext cx="2517120" cy="1252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9504" tIns="44754" rIns="89504" bIns="44754"/>
          <a:lstStyle/>
          <a:p>
            <a:pPr algn="ctr" defTabSz="397923" eaLnBrk="1" hangingPunct="1">
              <a:lnSpc>
                <a:spcPct val="93000"/>
              </a:lnSpc>
              <a:spcBef>
                <a:spcPct val="20000"/>
              </a:spcBef>
              <a:buClr>
                <a:srgbClr val="000000"/>
              </a:buClr>
              <a:buSzPct val="100000"/>
            </a:pPr>
            <a:r>
              <a:rPr lang="en-US" altLang="en-US" sz="3200" b="1" dirty="0">
                <a:solidFill>
                  <a:prstClr val="black"/>
                </a:solidFill>
                <a:ea typeface="Osaka"/>
                <a:cs typeface="Osaka"/>
              </a:rPr>
              <a:t>current competitors</a:t>
            </a:r>
          </a:p>
        </p:txBody>
      </p:sp>
    </p:spTree>
    <p:extLst>
      <p:ext uri="{BB962C8B-B14F-4D97-AF65-F5344CB8AC3E}">
        <p14:creationId xmlns:p14="http://schemas.microsoft.com/office/powerpoint/2010/main" val="332748404"/>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813538" y="345342"/>
            <a:ext cx="5943600" cy="989384"/>
          </a:xfrm>
        </p:spPr>
        <p:txBody>
          <a:bodyPr>
            <a:normAutofit fontScale="90000"/>
          </a:bodyPr>
          <a:lstStyle/>
          <a:p>
            <a:pPr eaLnBrk="1" hangingPunct="1">
              <a:defRPr/>
            </a:pPr>
            <a:r>
              <a:rPr lang="en-US" altLang="en-US" sz="3200" dirty="0">
                <a:effectLst>
                  <a:outerShdw blurRad="38100" dist="38100" dir="2700000" algn="tl">
                    <a:srgbClr val="000000">
                      <a:alpha val="43137"/>
                    </a:srgbClr>
                  </a:outerShdw>
                </a:effectLst>
                <a:cs typeface="Arial" pitchFamily="34" charset="0"/>
              </a:rPr>
              <a:t>Understanding potential competitors</a:t>
            </a:r>
          </a:p>
        </p:txBody>
      </p:sp>
      <p:sp>
        <p:nvSpPr>
          <p:cNvPr id="21507" name="Rectangle 6"/>
          <p:cNvSpPr>
            <a:spLocks noChangeArrowheads="1"/>
          </p:cNvSpPr>
          <p:nvPr/>
        </p:nvSpPr>
        <p:spPr bwMode="auto">
          <a:xfrm>
            <a:off x="4290646" y="1600008"/>
            <a:ext cx="4722314" cy="4365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9651" tIns="44828" rIns="89651" bIns="44828"/>
          <a:lstStyle/>
          <a:p>
            <a:pPr defTabSz="398541" eaLnBrk="1" hangingPunct="1">
              <a:lnSpc>
                <a:spcPct val="93000"/>
              </a:lnSpc>
              <a:spcBef>
                <a:spcPct val="20000"/>
              </a:spcBef>
              <a:buClr>
                <a:srgbClr val="000000"/>
              </a:buClr>
              <a:buSzPct val="100000"/>
            </a:pPr>
            <a:r>
              <a:rPr lang="en-US" altLang="en-US" sz="2400" b="1" dirty="0">
                <a:solidFill>
                  <a:srgbClr val="FF0066"/>
                </a:solidFill>
                <a:ea typeface="Osaka"/>
                <a:cs typeface="Osaka"/>
              </a:rPr>
              <a:t>Potential market entrants – firms may engage in:</a:t>
            </a:r>
          </a:p>
          <a:p>
            <a:pPr defTabSz="398541" eaLnBrk="1" hangingPunct="1">
              <a:lnSpc>
                <a:spcPct val="93000"/>
              </a:lnSpc>
              <a:spcBef>
                <a:spcPct val="20000"/>
              </a:spcBef>
              <a:buClr>
                <a:srgbClr val="000000"/>
              </a:buClr>
              <a:buSzPct val="100000"/>
              <a:buFontTx/>
              <a:buChar char="•"/>
            </a:pPr>
            <a:r>
              <a:rPr lang="en-US" altLang="en-US" sz="2400" dirty="0">
                <a:solidFill>
                  <a:prstClr val="black"/>
                </a:solidFill>
                <a:ea typeface="Osaka"/>
                <a:cs typeface="Osaka"/>
              </a:rPr>
              <a:t> Market expansion</a:t>
            </a:r>
          </a:p>
          <a:p>
            <a:pPr defTabSz="398541" eaLnBrk="1" hangingPunct="1">
              <a:lnSpc>
                <a:spcPct val="93000"/>
              </a:lnSpc>
              <a:spcBef>
                <a:spcPct val="20000"/>
              </a:spcBef>
              <a:buClr>
                <a:srgbClr val="000000"/>
              </a:buClr>
              <a:buSzPct val="100000"/>
              <a:buFontTx/>
              <a:buChar char="•"/>
            </a:pPr>
            <a:r>
              <a:rPr lang="en-US" altLang="en-US" sz="2400" dirty="0">
                <a:solidFill>
                  <a:prstClr val="black"/>
                </a:solidFill>
                <a:ea typeface="Osaka"/>
                <a:cs typeface="Osaka"/>
              </a:rPr>
              <a:t> Product expansion</a:t>
            </a:r>
          </a:p>
          <a:p>
            <a:pPr defTabSz="398541" eaLnBrk="1" hangingPunct="1">
              <a:lnSpc>
                <a:spcPct val="93000"/>
              </a:lnSpc>
              <a:spcBef>
                <a:spcPct val="20000"/>
              </a:spcBef>
              <a:buClr>
                <a:srgbClr val="000000"/>
              </a:buClr>
              <a:buSzPct val="100000"/>
              <a:buFontTx/>
              <a:buChar char="•"/>
            </a:pPr>
            <a:r>
              <a:rPr lang="en-US" altLang="en-US" sz="2400" dirty="0">
                <a:solidFill>
                  <a:prstClr val="black"/>
                </a:solidFill>
                <a:ea typeface="Osaka"/>
                <a:cs typeface="Osaka"/>
              </a:rPr>
              <a:t> Integration (forward, </a:t>
            </a:r>
            <a:br>
              <a:rPr lang="en-US" altLang="en-US" sz="2400" dirty="0">
                <a:solidFill>
                  <a:prstClr val="black"/>
                </a:solidFill>
                <a:ea typeface="Osaka"/>
                <a:cs typeface="Osaka"/>
              </a:rPr>
            </a:br>
            <a:r>
              <a:rPr lang="en-US" altLang="en-US" sz="2400" dirty="0">
                <a:solidFill>
                  <a:prstClr val="black"/>
                </a:solidFill>
                <a:ea typeface="Osaka"/>
                <a:cs typeface="Osaka"/>
              </a:rPr>
              <a:t>   backward, vertical)</a:t>
            </a:r>
          </a:p>
          <a:p>
            <a:pPr defTabSz="398541" eaLnBrk="1" hangingPunct="1">
              <a:lnSpc>
                <a:spcPct val="93000"/>
              </a:lnSpc>
              <a:spcBef>
                <a:spcPct val="20000"/>
              </a:spcBef>
              <a:buClr>
                <a:srgbClr val="000000"/>
              </a:buClr>
              <a:buSzPct val="100000"/>
              <a:buFontTx/>
              <a:buChar char="•"/>
            </a:pPr>
            <a:r>
              <a:rPr lang="en-US" altLang="en-US" sz="2400" dirty="0">
                <a:solidFill>
                  <a:prstClr val="black"/>
                </a:solidFill>
                <a:ea typeface="Osaka"/>
                <a:cs typeface="Osaka"/>
              </a:rPr>
              <a:t> Export of assets or </a:t>
            </a:r>
            <a:br>
              <a:rPr lang="en-US" altLang="en-US" sz="2400" dirty="0">
                <a:solidFill>
                  <a:prstClr val="black"/>
                </a:solidFill>
                <a:ea typeface="Osaka"/>
                <a:cs typeface="Osaka"/>
              </a:rPr>
            </a:br>
            <a:r>
              <a:rPr lang="en-US" altLang="en-US" sz="2400" dirty="0">
                <a:solidFill>
                  <a:prstClr val="black"/>
                </a:solidFill>
                <a:ea typeface="Osaka"/>
                <a:cs typeface="Osaka"/>
              </a:rPr>
              <a:t>   competencies</a:t>
            </a:r>
          </a:p>
          <a:p>
            <a:pPr defTabSz="398541" eaLnBrk="1" hangingPunct="1">
              <a:lnSpc>
                <a:spcPct val="93000"/>
              </a:lnSpc>
              <a:spcBef>
                <a:spcPct val="20000"/>
              </a:spcBef>
              <a:buClr>
                <a:srgbClr val="000000"/>
              </a:buClr>
              <a:buSzPct val="100000"/>
              <a:buFontTx/>
              <a:buChar char="•"/>
            </a:pPr>
            <a:r>
              <a:rPr lang="en-US" altLang="en-US" sz="2400" dirty="0">
                <a:solidFill>
                  <a:prstClr val="black"/>
                </a:solidFill>
                <a:ea typeface="Osaka"/>
                <a:cs typeface="Osaka"/>
              </a:rPr>
              <a:t> Retaliatory or defensive </a:t>
            </a:r>
            <a:br>
              <a:rPr lang="en-US" altLang="en-US" sz="2400" dirty="0">
                <a:solidFill>
                  <a:prstClr val="black"/>
                </a:solidFill>
                <a:ea typeface="Osaka"/>
                <a:cs typeface="Osaka"/>
              </a:rPr>
            </a:br>
            <a:r>
              <a:rPr lang="en-US" altLang="en-US" sz="2400" dirty="0">
                <a:solidFill>
                  <a:prstClr val="black"/>
                </a:solidFill>
                <a:ea typeface="Osaka"/>
                <a:cs typeface="Osaka"/>
              </a:rPr>
              <a:t>   strategies</a:t>
            </a:r>
          </a:p>
          <a:p>
            <a:pPr defTabSz="398541" eaLnBrk="1" hangingPunct="1">
              <a:lnSpc>
                <a:spcPct val="93000"/>
              </a:lnSpc>
              <a:spcBef>
                <a:spcPct val="20000"/>
              </a:spcBef>
              <a:buClr>
                <a:srgbClr val="000000"/>
              </a:buClr>
              <a:buSzPct val="100000"/>
            </a:pPr>
            <a:endParaRPr lang="en-US" altLang="en-US" sz="2400" b="1" dirty="0">
              <a:solidFill>
                <a:srgbClr val="FF0066"/>
              </a:solidFill>
              <a:ea typeface="Osaka"/>
              <a:cs typeface="Osaka"/>
            </a:endParaRPr>
          </a:p>
          <a:p>
            <a:pPr defTabSz="398541" eaLnBrk="1" hangingPunct="1">
              <a:lnSpc>
                <a:spcPct val="93000"/>
              </a:lnSpc>
              <a:spcBef>
                <a:spcPct val="20000"/>
              </a:spcBef>
              <a:buClr>
                <a:srgbClr val="000000"/>
              </a:buClr>
              <a:buSzPct val="100000"/>
            </a:pPr>
            <a:r>
              <a:rPr lang="en-US" altLang="en-US" sz="2400" b="1" dirty="0">
                <a:solidFill>
                  <a:srgbClr val="FF0066"/>
                </a:solidFill>
                <a:ea typeface="Osaka"/>
                <a:cs typeface="Osaka"/>
              </a:rPr>
              <a:t>Entry barriers</a:t>
            </a:r>
          </a:p>
        </p:txBody>
      </p:sp>
    </p:spTree>
    <p:extLst>
      <p:ext uri="{BB962C8B-B14F-4D97-AF65-F5344CB8AC3E}">
        <p14:creationId xmlns:p14="http://schemas.microsoft.com/office/powerpoint/2010/main" val="11162631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3042138" y="293791"/>
            <a:ext cx="5521570" cy="1142040"/>
          </a:xfrm>
        </p:spPr>
        <p:txBody>
          <a:bodyPr>
            <a:noAutofit/>
          </a:bodyPr>
          <a:lstStyle/>
          <a:p>
            <a:pPr eaLnBrk="1" hangingPunct="1">
              <a:defRPr/>
            </a:pPr>
            <a:r>
              <a:rPr lang="en-ZA" altLang="en-US" sz="3200" dirty="0">
                <a:effectLst>
                  <a:outerShdw blurRad="38100" dist="38100" dir="2700000" algn="tl">
                    <a:srgbClr val="000000">
                      <a:alpha val="43137"/>
                    </a:srgbClr>
                  </a:outerShdw>
                </a:effectLst>
                <a:cs typeface="Arial" pitchFamily="34" charset="0"/>
              </a:rPr>
              <a:t>Evaluating competitor’s strengths and weaknesses</a:t>
            </a:r>
          </a:p>
        </p:txBody>
      </p:sp>
      <p:sp>
        <p:nvSpPr>
          <p:cNvPr id="3" name="Content Placeholder 2"/>
          <p:cNvSpPr>
            <a:spLocks noGrp="1"/>
          </p:cNvSpPr>
          <p:nvPr>
            <p:ph idx="1"/>
          </p:nvPr>
        </p:nvSpPr>
        <p:spPr>
          <a:xfrm>
            <a:off x="783360" y="1604328"/>
            <a:ext cx="8360640" cy="4242557"/>
          </a:xfrm>
          <a:solidFill>
            <a:schemeClr val="bg1">
              <a:alpha val="71000"/>
            </a:schemeClr>
          </a:solidFill>
        </p:spPr>
        <p:txBody>
          <a:bodyPr rtlCol="0">
            <a:normAutofit fontScale="92500"/>
          </a:bodyPr>
          <a:lstStyle/>
          <a:p>
            <a:pPr marL="0" indent="0" defTabSz="898615" eaLnBrk="1" fontAlgn="auto" hangingPunct="1">
              <a:spcAft>
                <a:spcPts val="0"/>
              </a:spcAft>
              <a:buNone/>
              <a:defRPr/>
            </a:pPr>
            <a:r>
              <a:rPr lang="en-ZA" i="1" dirty="0">
                <a:solidFill>
                  <a:schemeClr val="accent1">
                    <a:lumMod val="75000"/>
                  </a:schemeClr>
                </a:solidFill>
                <a:cs typeface="Arial" panose="020B0604020202020204" pitchFamily="34" charset="0"/>
              </a:rPr>
              <a:t>	</a:t>
            </a:r>
            <a:r>
              <a:rPr lang="en-ZA" i="1" dirty="0">
                <a:solidFill>
                  <a:srgbClr val="FF0000"/>
                </a:solidFill>
                <a:cs typeface="Arial" panose="020B0604020202020204" pitchFamily="34" charset="0"/>
              </a:rPr>
              <a:t>Key Success Factor (KSF) </a:t>
            </a:r>
            <a:r>
              <a:rPr lang="en-ZA" i="1" dirty="0">
                <a:cs typeface="Arial" panose="020B0604020202020204" pitchFamily="34" charset="0"/>
              </a:rPr>
              <a:t>=</a:t>
            </a:r>
            <a:r>
              <a:rPr lang="en-ZA" dirty="0">
                <a:cs typeface="Arial" panose="020B0604020202020204" pitchFamily="34" charset="0"/>
              </a:rPr>
              <a:t> those characteristics or conditions in a particular industry that have a significant impact on the performance of the firm in that industry</a:t>
            </a:r>
          </a:p>
          <a:p>
            <a:pPr marL="0" indent="0" defTabSz="898615" eaLnBrk="1" fontAlgn="auto" hangingPunct="1">
              <a:spcAft>
                <a:spcPts val="0"/>
              </a:spcAft>
              <a:buNone/>
              <a:defRPr/>
            </a:pPr>
            <a:r>
              <a:rPr lang="en-ZA" sz="2900" dirty="0">
                <a:solidFill>
                  <a:schemeClr val="accent1">
                    <a:lumMod val="75000"/>
                  </a:schemeClr>
                </a:solidFill>
                <a:cs typeface="Arial" panose="020B0604020202020204" pitchFamily="34" charset="0"/>
              </a:rPr>
              <a:t>	</a:t>
            </a:r>
            <a:r>
              <a:rPr lang="en-ZA" dirty="0">
                <a:solidFill>
                  <a:srgbClr val="FF0000"/>
                </a:solidFill>
                <a:cs typeface="Arial" panose="020B0604020202020204" pitchFamily="34" charset="0"/>
              </a:rPr>
              <a:t>Step 1</a:t>
            </a:r>
            <a:r>
              <a:rPr lang="en-ZA" dirty="0">
                <a:solidFill>
                  <a:schemeClr val="accent1">
                    <a:lumMod val="75000"/>
                  </a:schemeClr>
                </a:solidFill>
                <a:cs typeface="Arial" panose="020B0604020202020204" pitchFamily="34" charset="0"/>
              </a:rPr>
              <a:t> </a:t>
            </a:r>
            <a:r>
              <a:rPr lang="en-ZA" dirty="0">
                <a:cs typeface="Arial" panose="020B0604020202020204" pitchFamily="34" charset="0"/>
              </a:rPr>
              <a:t>= Identify key success factors in the 	industry; </a:t>
            </a:r>
            <a:br>
              <a:rPr lang="en-ZA" dirty="0">
                <a:cs typeface="Arial" panose="020B0604020202020204" pitchFamily="34" charset="0"/>
              </a:rPr>
            </a:br>
            <a:r>
              <a:rPr lang="en-ZA" dirty="0">
                <a:cs typeface="Arial" panose="020B0604020202020204" pitchFamily="34" charset="0"/>
              </a:rPr>
              <a:t>                          use a relative importance score</a:t>
            </a:r>
          </a:p>
          <a:p>
            <a:pPr marL="0" indent="0" defTabSz="898615" eaLnBrk="1" fontAlgn="auto" hangingPunct="1">
              <a:spcAft>
                <a:spcPts val="0"/>
              </a:spcAft>
              <a:buNone/>
              <a:defRPr/>
            </a:pPr>
            <a:r>
              <a:rPr lang="en-ZA" dirty="0">
                <a:solidFill>
                  <a:schemeClr val="accent1">
                    <a:lumMod val="75000"/>
                  </a:schemeClr>
                </a:solidFill>
                <a:cs typeface="Arial" panose="020B0604020202020204" pitchFamily="34" charset="0"/>
              </a:rPr>
              <a:t>	</a:t>
            </a:r>
            <a:r>
              <a:rPr lang="en-ZA" dirty="0">
                <a:solidFill>
                  <a:srgbClr val="FF0000"/>
                </a:solidFill>
                <a:cs typeface="Arial" panose="020B0604020202020204" pitchFamily="34" charset="0"/>
              </a:rPr>
              <a:t>Step 2</a:t>
            </a:r>
            <a:r>
              <a:rPr lang="en-ZA" dirty="0">
                <a:solidFill>
                  <a:schemeClr val="accent1">
                    <a:lumMod val="75000"/>
                  </a:schemeClr>
                </a:solidFill>
                <a:cs typeface="Arial" panose="020B0604020202020204" pitchFamily="34" charset="0"/>
              </a:rPr>
              <a:t> </a:t>
            </a:r>
            <a:r>
              <a:rPr lang="en-ZA" dirty="0">
                <a:cs typeface="Arial" panose="020B0604020202020204" pitchFamily="34" charset="0"/>
              </a:rPr>
              <a:t>= Rate the firm and competitors on each KSF</a:t>
            </a:r>
          </a:p>
          <a:p>
            <a:pPr marL="0" indent="0" defTabSz="898615" eaLnBrk="1" fontAlgn="auto" hangingPunct="1">
              <a:spcAft>
                <a:spcPts val="0"/>
              </a:spcAft>
              <a:buNone/>
              <a:defRPr/>
            </a:pPr>
            <a:r>
              <a:rPr lang="en-ZA" dirty="0">
                <a:solidFill>
                  <a:schemeClr val="accent1">
                    <a:lumMod val="75000"/>
                  </a:schemeClr>
                </a:solidFill>
                <a:cs typeface="Arial" panose="020B0604020202020204" pitchFamily="34" charset="0"/>
              </a:rPr>
              <a:t>	</a:t>
            </a:r>
            <a:r>
              <a:rPr lang="en-ZA" dirty="0">
                <a:solidFill>
                  <a:srgbClr val="FF0000"/>
                </a:solidFill>
                <a:cs typeface="Arial" panose="020B0604020202020204" pitchFamily="34" charset="0"/>
              </a:rPr>
              <a:t>Step 3</a:t>
            </a:r>
            <a:r>
              <a:rPr lang="en-ZA" dirty="0">
                <a:solidFill>
                  <a:schemeClr val="accent1">
                    <a:lumMod val="75000"/>
                  </a:schemeClr>
                </a:solidFill>
                <a:cs typeface="Arial" panose="020B0604020202020204" pitchFamily="34" charset="0"/>
              </a:rPr>
              <a:t> </a:t>
            </a:r>
            <a:r>
              <a:rPr lang="en-ZA" dirty="0">
                <a:cs typeface="Arial" panose="020B0604020202020204" pitchFamily="34" charset="0"/>
              </a:rPr>
              <a:t>= Consider the implications for competitive strategy</a:t>
            </a:r>
            <a:endParaRPr lang="en-ZA" sz="2500" dirty="0">
              <a:cs typeface="Arial" panose="020B0604020202020204" pitchFamily="34" charset="0"/>
            </a:endParaRPr>
          </a:p>
        </p:txBody>
      </p:sp>
    </p:spTree>
    <p:extLst>
      <p:ext uri="{BB962C8B-B14F-4D97-AF65-F5344CB8AC3E}">
        <p14:creationId xmlns:p14="http://schemas.microsoft.com/office/powerpoint/2010/main" val="37277880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259622" y="180923"/>
            <a:ext cx="6884377" cy="1142040"/>
          </a:xfrm>
        </p:spPr>
        <p:txBody>
          <a:bodyPr>
            <a:normAutofit/>
          </a:bodyPr>
          <a:lstStyle/>
          <a:p>
            <a:pPr eaLnBrk="1" hangingPunct="1">
              <a:defRPr/>
            </a:pPr>
            <a:r>
              <a:rPr lang="en-ZA" altLang="en-US" sz="3200" dirty="0">
                <a:effectLst>
                  <a:outerShdw blurRad="38100" dist="38100" dir="2700000" algn="tl">
                    <a:srgbClr val="000000">
                      <a:alpha val="43137"/>
                    </a:srgbClr>
                  </a:outerShdw>
                </a:effectLst>
                <a:cs typeface="Arial" pitchFamily="34" charset="0"/>
              </a:rPr>
              <a:t>Key Success Factor analysis</a:t>
            </a:r>
          </a:p>
        </p:txBody>
      </p:sp>
      <p:sp>
        <p:nvSpPr>
          <p:cNvPr id="3" name="Content Placeholder 2"/>
          <p:cNvSpPr>
            <a:spLocks noGrp="1"/>
          </p:cNvSpPr>
          <p:nvPr>
            <p:ph idx="1"/>
          </p:nvPr>
        </p:nvSpPr>
        <p:spPr>
          <a:xfrm>
            <a:off x="1437119" y="2454463"/>
            <a:ext cx="7706880" cy="3577061"/>
          </a:xfrm>
          <a:solidFill>
            <a:schemeClr val="bg1">
              <a:alpha val="63000"/>
            </a:schemeClr>
          </a:solidFill>
        </p:spPr>
        <p:txBody>
          <a:bodyPr rtlCol="0">
            <a:normAutofit fontScale="70000" lnSpcReduction="20000"/>
          </a:bodyPr>
          <a:lstStyle/>
          <a:p>
            <a:pPr defTabSz="900199">
              <a:defRPr/>
            </a:pPr>
            <a:r>
              <a:rPr lang="en-ZA" sz="2500" b="1" dirty="0">
                <a:solidFill>
                  <a:srgbClr val="7030A0"/>
                </a:solidFill>
                <a:cs typeface="Arial" panose="020B0604020202020204" pitchFamily="34" charset="0"/>
              </a:rPr>
              <a:t>Ask the following questions:</a:t>
            </a:r>
          </a:p>
          <a:p>
            <a:pPr marL="731407" lvl="1" indent="-281323" defTabSz="900199" eaLnBrk="1" fontAlgn="auto" hangingPunct="1">
              <a:spcAft>
                <a:spcPts val="0"/>
              </a:spcAft>
              <a:defRPr/>
            </a:pPr>
            <a:r>
              <a:rPr lang="en-ZA" sz="2400" dirty="0">
                <a:cs typeface="Arial" panose="020B0604020202020204" pitchFamily="34" charset="0"/>
              </a:rPr>
              <a:t>Why are competitors successful or unsuccessful?</a:t>
            </a:r>
          </a:p>
          <a:p>
            <a:pPr marL="731407" lvl="1" indent="-281323" defTabSz="900199" eaLnBrk="1" fontAlgn="auto" hangingPunct="1">
              <a:spcAft>
                <a:spcPts val="0"/>
              </a:spcAft>
              <a:defRPr/>
            </a:pPr>
            <a:r>
              <a:rPr lang="en-ZA" sz="2400" dirty="0">
                <a:cs typeface="Arial" panose="020B0604020202020204" pitchFamily="34" charset="0"/>
              </a:rPr>
              <a:t>What motivates customer choice and what is important to customers?</a:t>
            </a:r>
          </a:p>
          <a:p>
            <a:pPr marL="731407" lvl="1" indent="-281323" defTabSz="900199" eaLnBrk="1" fontAlgn="auto" hangingPunct="1">
              <a:spcAft>
                <a:spcPts val="0"/>
              </a:spcAft>
              <a:defRPr/>
            </a:pPr>
            <a:r>
              <a:rPr lang="en-ZA" sz="2400" dirty="0">
                <a:cs typeface="Arial" panose="020B0604020202020204" pitchFamily="34" charset="0"/>
              </a:rPr>
              <a:t>Which phase(s) in the production process/supply chain create the highest added value?</a:t>
            </a:r>
          </a:p>
          <a:p>
            <a:pPr marL="731407" lvl="1" indent="-281323" defTabSz="900199" eaLnBrk="1" fontAlgn="auto" hangingPunct="1">
              <a:spcAft>
                <a:spcPts val="0"/>
              </a:spcAft>
              <a:defRPr/>
            </a:pPr>
            <a:r>
              <a:rPr lang="en-ZA" sz="2400" dirty="0">
                <a:cs typeface="Arial" panose="020B0604020202020204" pitchFamily="34" charset="0"/>
              </a:rPr>
              <a:t>What entry barriers exist in the industry and target segment?</a:t>
            </a:r>
          </a:p>
          <a:p>
            <a:pPr marL="0" lvl="1" indent="0" defTabSz="900199" eaLnBrk="1" fontAlgn="auto" hangingPunct="1">
              <a:spcAft>
                <a:spcPts val="1293"/>
              </a:spcAft>
              <a:buNone/>
              <a:defRPr/>
            </a:pPr>
            <a:endParaRPr lang="en-ZA" sz="2500" b="1" dirty="0">
              <a:solidFill>
                <a:srgbClr val="7030A0"/>
              </a:solidFill>
              <a:cs typeface="Arial" panose="020B0604020202020204" pitchFamily="34" charset="0"/>
            </a:endParaRPr>
          </a:p>
          <a:p>
            <a:pPr marL="457200" lvl="1" indent="-457200" defTabSz="900199" eaLnBrk="1" fontAlgn="auto" hangingPunct="1">
              <a:spcAft>
                <a:spcPts val="1293"/>
              </a:spcAft>
              <a:buFont typeface="+mj-lt"/>
              <a:buAutoNum type="arabicPeriod" startAt="2"/>
              <a:defRPr/>
            </a:pPr>
            <a:r>
              <a:rPr lang="en-ZA" sz="2500" b="1" dirty="0">
                <a:solidFill>
                  <a:srgbClr val="7030A0"/>
                </a:solidFill>
                <a:cs typeface="Arial" panose="020B0604020202020204" pitchFamily="34" charset="0"/>
              </a:rPr>
              <a:t>Decide on a relative importance score </a:t>
            </a:r>
          </a:p>
          <a:p>
            <a:pPr marL="457200" lvl="1" indent="-457200" defTabSz="900199" eaLnBrk="1" fontAlgn="auto" hangingPunct="1">
              <a:spcAft>
                <a:spcPts val="1293"/>
              </a:spcAft>
              <a:buFont typeface="+mj-lt"/>
              <a:buAutoNum type="arabicPeriod" startAt="2"/>
              <a:defRPr/>
            </a:pPr>
            <a:r>
              <a:rPr lang="en-ZA" sz="2500" b="1" dirty="0">
                <a:solidFill>
                  <a:srgbClr val="7030A0"/>
                </a:solidFill>
                <a:cs typeface="Arial" panose="020B0604020202020204" pitchFamily="34" charset="0"/>
              </a:rPr>
              <a:t>allocate weights to each KSF; </a:t>
            </a:r>
          </a:p>
          <a:p>
            <a:pPr marL="457200" lvl="1" indent="-457200" defTabSz="900199" eaLnBrk="1" fontAlgn="auto" hangingPunct="1">
              <a:spcAft>
                <a:spcPts val="1293"/>
              </a:spcAft>
              <a:buFont typeface="+mj-lt"/>
              <a:buAutoNum type="arabicPeriod" startAt="2"/>
              <a:defRPr/>
            </a:pPr>
            <a:r>
              <a:rPr lang="en-ZA" sz="2500" b="1" dirty="0">
                <a:solidFill>
                  <a:srgbClr val="7030A0"/>
                </a:solidFill>
                <a:cs typeface="Arial" panose="020B0604020202020204" pitchFamily="34" charset="0"/>
              </a:rPr>
              <a:t>the weights must add up to 1</a:t>
            </a:r>
            <a:endParaRPr lang="en-ZA" sz="2500" dirty="0">
              <a:cs typeface="Arial" panose="020B0604020202020204" pitchFamily="34" charset="0"/>
            </a:endParaRPr>
          </a:p>
        </p:txBody>
      </p:sp>
      <p:sp>
        <p:nvSpPr>
          <p:cNvPr id="23556" name="TextBox 3"/>
          <p:cNvSpPr txBox="1">
            <a:spLocks noChangeArrowheads="1"/>
          </p:cNvSpPr>
          <p:nvPr/>
        </p:nvSpPr>
        <p:spPr bwMode="auto">
          <a:xfrm>
            <a:off x="1551420" y="1573696"/>
            <a:ext cx="6734200" cy="912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653" tIns="40829" rIns="81653" bIns="40829">
            <a:spAutoFit/>
          </a:bodyPr>
          <a:lstStyle/>
          <a:p>
            <a:pPr defTabSz="399908" eaLnBrk="1">
              <a:lnSpc>
                <a:spcPct val="93000"/>
              </a:lnSpc>
              <a:buClr>
                <a:srgbClr val="000000"/>
              </a:buClr>
              <a:buSzPct val="100000"/>
            </a:pPr>
            <a:r>
              <a:rPr lang="en-ZA" altLang="en-US" sz="2900" b="1" dirty="0">
                <a:solidFill>
                  <a:srgbClr val="0070C0"/>
                </a:solidFill>
                <a:cs typeface="Arial" pitchFamily="34" charset="0"/>
              </a:rPr>
              <a:t>Step 1 =</a:t>
            </a:r>
            <a:r>
              <a:rPr lang="en-ZA" altLang="en-US" sz="2900" b="1" dirty="0">
                <a:solidFill>
                  <a:prstClr val="black"/>
                </a:solidFill>
                <a:cs typeface="Arial" pitchFamily="34" charset="0"/>
              </a:rPr>
              <a:t> Identify </a:t>
            </a:r>
            <a:r>
              <a:rPr lang="en-ZA" altLang="en-US" sz="2900" b="1" dirty="0">
                <a:solidFill>
                  <a:srgbClr val="C00000"/>
                </a:solidFill>
                <a:cs typeface="Arial" pitchFamily="34" charset="0"/>
              </a:rPr>
              <a:t>Key Success Factors </a:t>
            </a:r>
          </a:p>
          <a:p>
            <a:pPr defTabSz="399908" eaLnBrk="1">
              <a:lnSpc>
                <a:spcPct val="93000"/>
              </a:lnSpc>
              <a:buClr>
                <a:srgbClr val="000000"/>
              </a:buClr>
              <a:buSzPct val="100000"/>
            </a:pPr>
            <a:r>
              <a:rPr lang="en-ZA" altLang="en-US" sz="2900" b="1" dirty="0">
                <a:solidFill>
                  <a:prstClr val="black"/>
                </a:solidFill>
                <a:cs typeface="Arial" pitchFamily="34" charset="0"/>
              </a:rPr>
              <a:t>			   in the industry</a:t>
            </a:r>
            <a:endParaRPr lang="en-ZA" altLang="en-US" sz="2900" b="1" dirty="0">
              <a:solidFill>
                <a:prstClr val="white"/>
              </a:solidFill>
              <a:cs typeface="Arial" pitchFamily="34" charset="0"/>
            </a:endParaRPr>
          </a:p>
        </p:txBody>
      </p:sp>
    </p:spTree>
    <p:extLst>
      <p:ext uri="{BB962C8B-B14F-4D97-AF65-F5344CB8AC3E}">
        <p14:creationId xmlns:p14="http://schemas.microsoft.com/office/powerpoint/2010/main" val="5623847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2242038" y="347506"/>
            <a:ext cx="6901962" cy="1142039"/>
          </a:xfrm>
        </p:spPr>
        <p:txBody>
          <a:bodyPr>
            <a:normAutofit/>
          </a:bodyPr>
          <a:lstStyle/>
          <a:p>
            <a:pPr eaLnBrk="1" hangingPunct="1">
              <a:defRPr/>
            </a:pPr>
            <a:r>
              <a:rPr lang="en-ZA" altLang="en-US" sz="2800" dirty="0">
                <a:effectLst>
                  <a:outerShdw blurRad="38100" dist="38100" dir="2700000" algn="tl">
                    <a:srgbClr val="000000">
                      <a:alpha val="43137"/>
                    </a:srgbClr>
                  </a:outerShdw>
                </a:effectLst>
                <a:cs typeface="Arial" pitchFamily="34" charset="0"/>
              </a:rPr>
              <a:t>Key Success Factor analysis</a:t>
            </a:r>
          </a:p>
        </p:txBody>
      </p:sp>
      <p:sp>
        <p:nvSpPr>
          <p:cNvPr id="3" name="Content Placeholder 2"/>
          <p:cNvSpPr>
            <a:spLocks noGrp="1"/>
          </p:cNvSpPr>
          <p:nvPr>
            <p:ph idx="1"/>
          </p:nvPr>
        </p:nvSpPr>
        <p:spPr>
          <a:xfrm>
            <a:off x="1437120" y="1273093"/>
            <a:ext cx="7904160" cy="5253672"/>
          </a:xfrm>
        </p:spPr>
        <p:txBody>
          <a:bodyPr rtlCol="0">
            <a:normAutofit lnSpcReduction="10000"/>
          </a:bodyPr>
          <a:lstStyle/>
          <a:p>
            <a:pPr marL="0" indent="0" defTabSz="901878" eaLnBrk="1" fontAlgn="auto" hangingPunct="1">
              <a:spcAft>
                <a:spcPts val="0"/>
              </a:spcAft>
              <a:buNone/>
              <a:defRPr/>
            </a:pPr>
            <a:endParaRPr lang="en-ZA" dirty="0">
              <a:solidFill>
                <a:srgbClr val="0070C0"/>
              </a:solidFill>
              <a:cs typeface="Arial" panose="020B0604020202020204" pitchFamily="34" charset="0"/>
            </a:endParaRPr>
          </a:p>
          <a:p>
            <a:pPr marL="0" indent="0" defTabSz="901878" eaLnBrk="1" fontAlgn="auto" hangingPunct="1">
              <a:spcAft>
                <a:spcPts val="0"/>
              </a:spcAft>
              <a:buNone/>
              <a:defRPr/>
            </a:pPr>
            <a:r>
              <a:rPr lang="en-ZA" dirty="0">
                <a:solidFill>
                  <a:srgbClr val="0070C0"/>
                </a:solidFill>
                <a:cs typeface="Arial" panose="020B0604020202020204" pitchFamily="34" charset="0"/>
              </a:rPr>
              <a:t>Step 2 = </a:t>
            </a:r>
            <a:r>
              <a:rPr lang="en-ZA" dirty="0">
                <a:cs typeface="Arial" panose="020B0604020202020204" pitchFamily="34" charset="0"/>
              </a:rPr>
              <a:t>Rate the firm and competitors on each KSF</a:t>
            </a:r>
          </a:p>
          <a:p>
            <a:pPr marL="338205" indent="-338205" defTabSz="901878" eaLnBrk="1" fontAlgn="auto" hangingPunct="1">
              <a:spcAft>
                <a:spcPts val="0"/>
              </a:spcAft>
              <a:defRPr/>
            </a:pPr>
            <a:endParaRPr lang="en-ZA" dirty="0">
              <a:cs typeface="Arial" panose="020B0604020202020204" pitchFamily="34" charset="0"/>
            </a:endParaRPr>
          </a:p>
          <a:p>
            <a:pPr marL="338205" indent="-338205" defTabSz="901878" eaLnBrk="1" fontAlgn="auto" hangingPunct="1">
              <a:spcAft>
                <a:spcPts val="0"/>
              </a:spcAft>
              <a:defRPr/>
            </a:pPr>
            <a:r>
              <a:rPr lang="en-ZA" dirty="0">
                <a:cs typeface="Arial" panose="020B0604020202020204" pitchFamily="34" charset="0"/>
              </a:rPr>
              <a:t>Rate the firms using a scale </a:t>
            </a:r>
          </a:p>
          <a:p>
            <a:pPr marL="0" indent="0" defTabSz="901878" eaLnBrk="1" fontAlgn="auto" hangingPunct="1">
              <a:spcAft>
                <a:spcPts val="0"/>
              </a:spcAft>
              <a:buNone/>
              <a:defRPr/>
            </a:pPr>
            <a:r>
              <a:rPr lang="en-ZA" dirty="0">
                <a:cs typeface="Arial" panose="020B0604020202020204" pitchFamily="34" charset="0"/>
              </a:rPr>
              <a:t>	(e.g. 1 = very poor; 5 = very good)</a:t>
            </a:r>
          </a:p>
          <a:p>
            <a:pPr marL="338205" indent="-338205" defTabSz="901878" eaLnBrk="1" fontAlgn="auto" hangingPunct="1">
              <a:spcAft>
                <a:spcPts val="0"/>
              </a:spcAft>
              <a:defRPr/>
            </a:pPr>
            <a:r>
              <a:rPr lang="en-ZA" sz="3100" dirty="0">
                <a:solidFill>
                  <a:srgbClr val="FF0066"/>
                </a:solidFill>
                <a:cs typeface="Arial" panose="020B0604020202020204" pitchFamily="34" charset="0"/>
              </a:rPr>
              <a:t>KSF score = (KSF weight) x (KSF rating)</a:t>
            </a:r>
          </a:p>
          <a:p>
            <a:pPr marL="338205" indent="-338205" defTabSz="901878" eaLnBrk="1" fontAlgn="auto" hangingPunct="1">
              <a:spcAft>
                <a:spcPts val="0"/>
              </a:spcAft>
              <a:defRPr/>
            </a:pPr>
            <a:r>
              <a:rPr lang="en-ZA" sz="3100" dirty="0">
                <a:cs typeface="Arial" panose="020B0604020202020204" pitchFamily="34" charset="0"/>
              </a:rPr>
              <a:t>Add all KSF scores to get a total for each firm</a:t>
            </a:r>
          </a:p>
          <a:p>
            <a:pPr marL="0" indent="0" defTabSz="901878" eaLnBrk="1" fontAlgn="auto" hangingPunct="1">
              <a:spcAft>
                <a:spcPts val="0"/>
              </a:spcAft>
              <a:buNone/>
              <a:defRPr/>
            </a:pPr>
            <a:endParaRPr lang="en-ZA" dirty="0">
              <a:cs typeface="Arial" panose="020B0604020202020204" pitchFamily="34" charset="0"/>
            </a:endParaRPr>
          </a:p>
        </p:txBody>
      </p:sp>
    </p:spTree>
    <p:extLst>
      <p:ext uri="{BB962C8B-B14F-4D97-AF65-F5344CB8AC3E}">
        <p14:creationId xmlns:p14="http://schemas.microsoft.com/office/powerpoint/2010/main" val="9909176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3"/>
          <p:cNvSpPr>
            <a:spLocks noGrp="1"/>
          </p:cNvSpPr>
          <p:nvPr>
            <p:ph/>
          </p:nvPr>
        </p:nvSpPr>
        <p:spPr>
          <a:xfrm>
            <a:off x="-33120" y="0"/>
            <a:ext cx="9177120" cy="6858000"/>
          </a:xfrm>
        </p:spPr>
        <p:txBody>
          <a:bodyPr/>
          <a:lstStyle/>
          <a:p>
            <a:pPr eaLnBrk="1" hangingPunct="1"/>
            <a:endParaRPr lang="en-ZA" altLang="en-US" sz="1800" b="1">
              <a:cs typeface="Arial" pitchFamily="34" charset="0"/>
            </a:endParaRPr>
          </a:p>
          <a:p>
            <a:pPr eaLnBrk="1" hangingPunct="1"/>
            <a:endParaRPr lang="en-ZA" altLang="en-US" sz="1800" b="1">
              <a:cs typeface="Arial" pitchFamily="34" charset="0"/>
            </a:endParaRPr>
          </a:p>
          <a:p>
            <a:pPr eaLnBrk="1" hangingPunct="1"/>
            <a:endParaRPr lang="en-ZA" altLang="en-US" sz="1800" b="1">
              <a:cs typeface="Arial" pitchFamily="34" charset="0"/>
            </a:endParaRPr>
          </a:p>
          <a:p>
            <a:pPr eaLnBrk="1" hangingPunct="1"/>
            <a:endParaRPr lang="en-ZA" altLang="en-US" sz="1800" b="1">
              <a:cs typeface="Arial" pitchFamily="34" charset="0"/>
            </a:endParaRPr>
          </a:p>
          <a:p>
            <a:pPr eaLnBrk="1" hangingPunct="1"/>
            <a:endParaRPr lang="en-ZA" altLang="en-US" sz="1800" b="1">
              <a:cs typeface="Arial" pitchFamily="34" charset="0"/>
            </a:endParaRPr>
          </a:p>
          <a:p>
            <a:pPr eaLnBrk="1" hangingPunct="1"/>
            <a:endParaRPr lang="en-ZA" altLang="en-US" sz="1800" b="1">
              <a:cs typeface="Arial" pitchFamily="34" charset="0"/>
            </a:endParaRPr>
          </a:p>
          <a:p>
            <a:pPr eaLnBrk="1" hangingPunct="1"/>
            <a:endParaRPr lang="en-ZA" altLang="en-US" sz="1800" b="1">
              <a:cs typeface="Arial" pitchFamily="34" charset="0"/>
            </a:endParaRPr>
          </a:p>
          <a:p>
            <a:pPr eaLnBrk="1" hangingPunct="1"/>
            <a:endParaRPr lang="en-ZA" altLang="en-US" sz="1800" b="1">
              <a:cs typeface="Arial" pitchFamily="34" charset="0"/>
            </a:endParaRPr>
          </a:p>
          <a:p>
            <a:pPr eaLnBrk="1" hangingPunct="1"/>
            <a:endParaRPr lang="en-ZA" altLang="en-US" sz="1800" b="1">
              <a:cs typeface="Arial" pitchFamily="34" charset="0"/>
            </a:endParaRPr>
          </a:p>
          <a:p>
            <a:pPr eaLnBrk="1" hangingPunct="1"/>
            <a:endParaRPr lang="en-ZA" altLang="en-US" sz="1800" b="1">
              <a:cs typeface="Arial" pitchFamily="34" charset="0"/>
            </a:endParaRPr>
          </a:p>
          <a:p>
            <a:pPr eaLnBrk="1" hangingPunct="1"/>
            <a:endParaRPr lang="en-ZA" altLang="en-US" sz="1800" b="1">
              <a:cs typeface="Arial" pitchFamily="34" charset="0"/>
            </a:endParaRPr>
          </a:p>
          <a:p>
            <a:pPr eaLnBrk="1" hangingPunct="1"/>
            <a:endParaRPr lang="en-ZA" altLang="en-US" sz="1800" b="1">
              <a:cs typeface="Arial" pitchFamily="34" charset="0"/>
            </a:endParaRPr>
          </a:p>
          <a:p>
            <a:pPr eaLnBrk="1" hangingPunct="1"/>
            <a:endParaRPr lang="en-ZA" altLang="en-US" sz="1800" b="1">
              <a:cs typeface="Arial" pitchFamily="34" charset="0"/>
            </a:endParaRPr>
          </a:p>
          <a:p>
            <a:pPr eaLnBrk="1" hangingPunct="1"/>
            <a:r>
              <a:rPr lang="en-ZA" altLang="en-US" sz="1800" b="1">
                <a:cs typeface="Arial" pitchFamily="34" charset="0"/>
              </a:rPr>
              <a:t>			</a:t>
            </a:r>
          </a:p>
        </p:txBody>
      </p:sp>
      <p:sp>
        <p:nvSpPr>
          <p:cNvPr id="25603" name="Title 1"/>
          <p:cNvSpPr>
            <a:spLocks noGrp="1"/>
          </p:cNvSpPr>
          <p:nvPr>
            <p:ph type="title" idx="4294967295"/>
          </p:nvPr>
        </p:nvSpPr>
        <p:spPr>
          <a:xfrm>
            <a:off x="1245600" y="31684"/>
            <a:ext cx="7740000" cy="1142040"/>
          </a:xfrm>
        </p:spPr>
        <p:txBody>
          <a:bodyPr/>
          <a:lstStyle/>
          <a:p>
            <a:pPr eaLnBrk="1" hangingPunct="1">
              <a:defRPr/>
            </a:pPr>
            <a:r>
              <a:rPr lang="en-ZA" altLang="en-US" dirty="0">
                <a:effectLst>
                  <a:outerShdw blurRad="38100" dist="38100" dir="2700000" algn="tl">
                    <a:srgbClr val="000000">
                      <a:alpha val="43137"/>
                    </a:srgbClr>
                  </a:outerShdw>
                </a:effectLst>
                <a:cs typeface="Arial" pitchFamily="34" charset="0"/>
              </a:rPr>
              <a:t>Key Success Factor analysis</a:t>
            </a:r>
          </a:p>
        </p:txBody>
      </p:sp>
      <p:graphicFrame>
        <p:nvGraphicFramePr>
          <p:cNvPr id="2" name="Table 1"/>
          <p:cNvGraphicFramePr>
            <a:graphicFrameLocks noGrp="1"/>
          </p:cNvGraphicFramePr>
          <p:nvPr/>
        </p:nvGraphicFramePr>
        <p:xfrm>
          <a:off x="1555200" y="1908207"/>
          <a:ext cx="7184160" cy="2903346"/>
        </p:xfrm>
        <a:graphic>
          <a:graphicData uri="http://schemas.openxmlformats.org/drawingml/2006/table">
            <a:tbl>
              <a:tblPr firstRow="1" bandRow="1">
                <a:tableStyleId>{69CF1AB2-1976-4502-BF36-3FF5EA218861}</a:tableStyleId>
              </a:tblPr>
              <a:tblGrid>
                <a:gridCol w="2220559">
                  <a:extLst>
                    <a:ext uri="{9D8B030D-6E8A-4147-A177-3AD203B41FA5}">
                      <a16:colId xmlns:a16="http://schemas.microsoft.com/office/drawing/2014/main" val="20000"/>
                    </a:ext>
                  </a:extLst>
                </a:gridCol>
                <a:gridCol w="945342">
                  <a:extLst>
                    <a:ext uri="{9D8B030D-6E8A-4147-A177-3AD203B41FA5}">
                      <a16:colId xmlns:a16="http://schemas.microsoft.com/office/drawing/2014/main" val="20001"/>
                    </a:ext>
                  </a:extLst>
                </a:gridCol>
                <a:gridCol w="1156771">
                  <a:extLst>
                    <a:ext uri="{9D8B030D-6E8A-4147-A177-3AD203B41FA5}">
                      <a16:colId xmlns:a16="http://schemas.microsoft.com/office/drawing/2014/main" val="20002"/>
                    </a:ext>
                  </a:extLst>
                </a:gridCol>
                <a:gridCol w="1461185">
                  <a:extLst>
                    <a:ext uri="{9D8B030D-6E8A-4147-A177-3AD203B41FA5}">
                      <a16:colId xmlns:a16="http://schemas.microsoft.com/office/drawing/2014/main" val="20003"/>
                    </a:ext>
                  </a:extLst>
                </a:gridCol>
                <a:gridCol w="1400303">
                  <a:extLst>
                    <a:ext uri="{9D8B030D-6E8A-4147-A177-3AD203B41FA5}">
                      <a16:colId xmlns:a16="http://schemas.microsoft.com/office/drawing/2014/main" val="20004"/>
                    </a:ext>
                  </a:extLst>
                </a:gridCol>
              </a:tblGrid>
              <a:tr h="635971">
                <a:tc>
                  <a:txBody>
                    <a:bodyPr/>
                    <a:lstStyle/>
                    <a:p>
                      <a:pPr algn="ctr"/>
                      <a:r>
                        <a:rPr lang="en-ZA" sz="1800" b="1" dirty="0"/>
                        <a:t>Key success factors</a:t>
                      </a:r>
                    </a:p>
                  </a:txBody>
                  <a:tcPr marL="82935" marR="82935" marT="41476" marB="41476"/>
                </a:tc>
                <a:tc>
                  <a:txBody>
                    <a:bodyPr/>
                    <a:lstStyle/>
                    <a:p>
                      <a:pPr algn="ctr"/>
                      <a:r>
                        <a:rPr lang="en-ZA" sz="1800" b="1" dirty="0"/>
                        <a:t>Weight</a:t>
                      </a:r>
                    </a:p>
                  </a:txBody>
                  <a:tcPr marL="82935" marR="82935" marT="41476" marB="41476"/>
                </a:tc>
                <a:tc>
                  <a:txBody>
                    <a:bodyPr/>
                    <a:lstStyle/>
                    <a:p>
                      <a:pPr algn="ctr"/>
                      <a:r>
                        <a:rPr lang="en-ZA" sz="1800" b="1" dirty="0"/>
                        <a:t>Rating</a:t>
                      </a:r>
                    </a:p>
                  </a:txBody>
                  <a:tcPr marL="82935" marR="82935" marT="41476" marB="41476"/>
                </a:tc>
                <a:tc>
                  <a:txBody>
                    <a:bodyPr/>
                    <a:lstStyle/>
                    <a:p>
                      <a:pPr algn="ctr"/>
                      <a:r>
                        <a:rPr lang="en-ZA" sz="1800" b="1" dirty="0"/>
                        <a:t>KSF</a:t>
                      </a:r>
                      <a:r>
                        <a:rPr lang="en-ZA" sz="1800" b="1" baseline="0" dirty="0"/>
                        <a:t> </a:t>
                      </a:r>
                      <a:r>
                        <a:rPr lang="en-ZA" sz="1800" b="1" dirty="0"/>
                        <a:t>Score</a:t>
                      </a:r>
                    </a:p>
                  </a:txBody>
                  <a:tcPr marL="82935" marR="82935" marT="41476" marB="41476"/>
                </a:tc>
                <a:tc>
                  <a:txBody>
                    <a:bodyPr/>
                    <a:lstStyle/>
                    <a:p>
                      <a:endParaRPr lang="en-ZA" sz="1800" b="1" dirty="0"/>
                    </a:p>
                  </a:txBody>
                  <a:tcPr marL="82935" marR="82935" marT="41476" marB="41476"/>
                </a:tc>
                <a:extLst>
                  <a:ext uri="{0D108BD9-81ED-4DB2-BD59-A6C34878D82A}">
                    <a16:rowId xmlns:a16="http://schemas.microsoft.com/office/drawing/2014/main" val="10000"/>
                  </a:ext>
                </a:extLst>
              </a:tr>
              <a:tr h="635971">
                <a:tc>
                  <a:txBody>
                    <a:bodyPr/>
                    <a:lstStyle/>
                    <a:p>
                      <a:r>
                        <a:rPr lang="en-ZA" sz="1800" b="1" dirty="0"/>
                        <a:t>KSF 1: Innovativeness</a:t>
                      </a:r>
                    </a:p>
                  </a:txBody>
                  <a:tcPr marL="82935" marR="82935" marT="41476" marB="41476"/>
                </a:tc>
                <a:tc>
                  <a:txBody>
                    <a:bodyPr/>
                    <a:lstStyle/>
                    <a:p>
                      <a:pPr algn="ctr"/>
                      <a:r>
                        <a:rPr lang="en-ZA" sz="1800" b="1" dirty="0"/>
                        <a:t>0,25</a:t>
                      </a:r>
                    </a:p>
                  </a:txBody>
                  <a:tcPr marL="82935" marR="82935" marT="41476" marB="41476"/>
                </a:tc>
                <a:tc>
                  <a:txBody>
                    <a:bodyPr/>
                    <a:lstStyle/>
                    <a:p>
                      <a:pPr algn="ctr"/>
                      <a:r>
                        <a:rPr lang="en-ZA" sz="1800" b="1" dirty="0"/>
                        <a:t>3</a:t>
                      </a:r>
                    </a:p>
                  </a:txBody>
                  <a:tcPr marL="82935" marR="82935" marT="41476" marB="41476"/>
                </a:tc>
                <a:tc>
                  <a:txBody>
                    <a:bodyPr/>
                    <a:lstStyle/>
                    <a:p>
                      <a:pPr algn="ctr"/>
                      <a:r>
                        <a:rPr lang="en-ZA" sz="1800" b="1" dirty="0"/>
                        <a:t>0,75</a:t>
                      </a:r>
                    </a:p>
                  </a:txBody>
                  <a:tcPr marL="82935" marR="82935" marT="41476" marB="41476"/>
                </a:tc>
                <a:tc>
                  <a:txBody>
                    <a:bodyPr/>
                    <a:lstStyle/>
                    <a:p>
                      <a:pPr algn="ctr"/>
                      <a:endParaRPr lang="en-ZA" sz="1800" b="1" dirty="0"/>
                    </a:p>
                  </a:txBody>
                  <a:tcPr marL="82935" marR="82935" marT="41476" marB="41476"/>
                </a:tc>
                <a:extLst>
                  <a:ext uri="{0D108BD9-81ED-4DB2-BD59-A6C34878D82A}">
                    <a16:rowId xmlns:a16="http://schemas.microsoft.com/office/drawing/2014/main" val="10001"/>
                  </a:ext>
                </a:extLst>
              </a:tr>
              <a:tr h="635971">
                <a:tc>
                  <a:txBody>
                    <a:bodyPr/>
                    <a:lstStyle/>
                    <a:p>
                      <a:r>
                        <a:rPr lang="en-ZA" sz="1800" b="1" dirty="0"/>
                        <a:t>KSF 2: </a:t>
                      </a:r>
                    </a:p>
                    <a:p>
                      <a:r>
                        <a:rPr lang="en-ZA" sz="1800" b="1" dirty="0"/>
                        <a:t>Financial strength</a:t>
                      </a:r>
                    </a:p>
                  </a:txBody>
                  <a:tcPr marL="82935" marR="82935" marT="41476" marB="41476"/>
                </a:tc>
                <a:tc>
                  <a:txBody>
                    <a:bodyPr/>
                    <a:lstStyle/>
                    <a:p>
                      <a:pPr algn="ctr"/>
                      <a:r>
                        <a:rPr lang="en-ZA" sz="1800" b="1" dirty="0"/>
                        <a:t>0,45</a:t>
                      </a:r>
                    </a:p>
                  </a:txBody>
                  <a:tcPr marL="82935" marR="82935" marT="41476" marB="41476"/>
                </a:tc>
                <a:tc>
                  <a:txBody>
                    <a:bodyPr/>
                    <a:lstStyle/>
                    <a:p>
                      <a:pPr algn="ctr"/>
                      <a:r>
                        <a:rPr lang="en-ZA" sz="1800" b="1" dirty="0"/>
                        <a:t>2</a:t>
                      </a:r>
                    </a:p>
                  </a:txBody>
                  <a:tcPr marL="82935" marR="82935" marT="41476" marB="41476"/>
                </a:tc>
                <a:tc>
                  <a:txBody>
                    <a:bodyPr/>
                    <a:lstStyle/>
                    <a:p>
                      <a:pPr algn="ctr"/>
                      <a:r>
                        <a:rPr lang="en-ZA" sz="1800" b="1" dirty="0"/>
                        <a:t>0,90</a:t>
                      </a:r>
                    </a:p>
                  </a:txBody>
                  <a:tcPr marL="82935" marR="82935" marT="41476" marB="41476"/>
                </a:tc>
                <a:tc>
                  <a:txBody>
                    <a:bodyPr/>
                    <a:lstStyle/>
                    <a:p>
                      <a:pPr algn="ctr"/>
                      <a:endParaRPr lang="en-ZA" sz="1800" b="1" dirty="0"/>
                    </a:p>
                  </a:txBody>
                  <a:tcPr marL="82935" marR="82935" marT="41476" marB="41476"/>
                </a:tc>
                <a:extLst>
                  <a:ext uri="{0D108BD9-81ED-4DB2-BD59-A6C34878D82A}">
                    <a16:rowId xmlns:a16="http://schemas.microsoft.com/office/drawing/2014/main" val="10002"/>
                  </a:ext>
                </a:extLst>
              </a:tr>
              <a:tr h="635971">
                <a:tc>
                  <a:txBody>
                    <a:bodyPr/>
                    <a:lstStyle/>
                    <a:p>
                      <a:r>
                        <a:rPr lang="en-ZA" sz="1800" b="1" dirty="0"/>
                        <a:t>KSF 3: </a:t>
                      </a:r>
                    </a:p>
                    <a:p>
                      <a:r>
                        <a:rPr lang="en-ZA" sz="1800" b="1" dirty="0"/>
                        <a:t>Product quality</a:t>
                      </a:r>
                    </a:p>
                  </a:txBody>
                  <a:tcPr marL="82935" marR="82935" marT="41476" marB="41476"/>
                </a:tc>
                <a:tc>
                  <a:txBody>
                    <a:bodyPr/>
                    <a:lstStyle/>
                    <a:p>
                      <a:pPr algn="ctr"/>
                      <a:r>
                        <a:rPr lang="en-ZA" sz="1800" b="1" dirty="0"/>
                        <a:t>0,30</a:t>
                      </a:r>
                    </a:p>
                  </a:txBody>
                  <a:tcPr marL="82935" marR="82935" marT="41476" marB="41476"/>
                </a:tc>
                <a:tc>
                  <a:txBody>
                    <a:bodyPr/>
                    <a:lstStyle/>
                    <a:p>
                      <a:pPr algn="ctr"/>
                      <a:r>
                        <a:rPr lang="en-ZA" sz="1800" b="1" dirty="0"/>
                        <a:t>4</a:t>
                      </a:r>
                    </a:p>
                  </a:txBody>
                  <a:tcPr marL="82935" marR="82935" marT="41476" marB="41476"/>
                </a:tc>
                <a:tc>
                  <a:txBody>
                    <a:bodyPr/>
                    <a:lstStyle/>
                    <a:p>
                      <a:pPr algn="ctr"/>
                      <a:r>
                        <a:rPr lang="en-ZA" sz="1800" b="1" dirty="0"/>
                        <a:t>1,20</a:t>
                      </a:r>
                    </a:p>
                  </a:txBody>
                  <a:tcPr marL="82935" marR="82935" marT="41476" marB="41476"/>
                </a:tc>
                <a:tc>
                  <a:txBody>
                    <a:bodyPr/>
                    <a:lstStyle/>
                    <a:p>
                      <a:pPr algn="ctr"/>
                      <a:endParaRPr lang="en-ZA" sz="1800" b="1" dirty="0"/>
                    </a:p>
                  </a:txBody>
                  <a:tcPr marL="82935" marR="82935" marT="41476" marB="41476"/>
                </a:tc>
                <a:extLst>
                  <a:ext uri="{0D108BD9-81ED-4DB2-BD59-A6C34878D82A}">
                    <a16:rowId xmlns:a16="http://schemas.microsoft.com/office/drawing/2014/main" val="10003"/>
                  </a:ext>
                </a:extLst>
              </a:tr>
              <a:tr h="359462">
                <a:tc>
                  <a:txBody>
                    <a:bodyPr/>
                    <a:lstStyle/>
                    <a:p>
                      <a:endParaRPr lang="en-ZA" sz="1800" b="1" dirty="0"/>
                    </a:p>
                  </a:txBody>
                  <a:tcPr marL="82935" marR="82935" marT="41476" marB="41476"/>
                </a:tc>
                <a:tc>
                  <a:txBody>
                    <a:bodyPr/>
                    <a:lstStyle/>
                    <a:p>
                      <a:pPr algn="ctr"/>
                      <a:r>
                        <a:rPr lang="en-ZA" sz="1800" b="1" dirty="0"/>
                        <a:t>1,00</a:t>
                      </a:r>
                    </a:p>
                  </a:txBody>
                  <a:tcPr marL="82935" marR="82935" marT="41476" marB="41476"/>
                </a:tc>
                <a:tc>
                  <a:txBody>
                    <a:bodyPr/>
                    <a:lstStyle/>
                    <a:p>
                      <a:pPr algn="ctr"/>
                      <a:endParaRPr lang="en-ZA" sz="1800" b="1" dirty="0"/>
                    </a:p>
                  </a:txBody>
                  <a:tcPr marL="82935" marR="82935" marT="41476" marB="41476"/>
                </a:tc>
                <a:tc>
                  <a:txBody>
                    <a:bodyPr/>
                    <a:lstStyle/>
                    <a:p>
                      <a:pPr algn="ctr"/>
                      <a:r>
                        <a:rPr lang="en-ZA" sz="1800" b="1" dirty="0"/>
                        <a:t>2,85</a:t>
                      </a:r>
                    </a:p>
                  </a:txBody>
                  <a:tcPr marL="82935" marR="82935" marT="41476" marB="4147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ZA" sz="1800" b="1" dirty="0"/>
                        <a:t>Total score</a:t>
                      </a:r>
                    </a:p>
                  </a:txBody>
                  <a:tcPr marL="82935" marR="82935" marT="41476" marB="41476"/>
                </a:tc>
                <a:extLst>
                  <a:ext uri="{0D108BD9-81ED-4DB2-BD59-A6C34878D82A}">
                    <a16:rowId xmlns:a16="http://schemas.microsoft.com/office/drawing/2014/main" val="10004"/>
                  </a:ext>
                </a:extLst>
              </a:tr>
            </a:tbl>
          </a:graphicData>
        </a:graphic>
      </p:graphicFrame>
      <p:grpSp>
        <p:nvGrpSpPr>
          <p:cNvPr id="25642" name="Group 25"/>
          <p:cNvGrpSpPr>
            <a:grpSpLocks/>
          </p:cNvGrpSpPr>
          <p:nvPr/>
        </p:nvGrpSpPr>
        <p:grpSpPr bwMode="auto">
          <a:xfrm>
            <a:off x="1549440" y="1012538"/>
            <a:ext cx="7178400" cy="3901369"/>
            <a:chOff x="719831" y="918271"/>
            <a:chExt cx="7913980" cy="4301725"/>
          </a:xfrm>
        </p:grpSpPr>
        <p:sp>
          <p:nvSpPr>
            <p:cNvPr id="25645" name="Oval 3"/>
            <p:cNvSpPr>
              <a:spLocks noChangeArrowheads="1"/>
            </p:cNvSpPr>
            <p:nvPr/>
          </p:nvSpPr>
          <p:spPr bwMode="auto">
            <a:xfrm>
              <a:off x="719831" y="2546542"/>
              <a:ext cx="2426568" cy="914400"/>
            </a:xfrm>
            <a:prstGeom prst="ellipse">
              <a:avLst/>
            </a:prstGeom>
            <a:noFill/>
            <a:ln w="31750" algn="ctr">
              <a:solidFill>
                <a:srgbClr val="FF0066"/>
              </a:solidFill>
              <a:round/>
              <a:headEnd/>
              <a:tailEnd/>
            </a:ln>
            <a:extLst>
              <a:ext uri="{909E8E84-426E-40DD-AFC4-6F175D3DCCD1}">
                <a14:hiddenFill xmlns:a14="http://schemas.microsoft.com/office/drawing/2010/main">
                  <a:solidFill>
                    <a:srgbClr val="FFFFFF"/>
                  </a:solidFill>
                </a14:hiddenFill>
              </a:ext>
            </a:extLst>
          </p:spPr>
          <p:txBody>
            <a:bodyPr/>
            <a:lstStyle/>
            <a:p>
              <a:pPr defTabSz="401443" eaLnBrk="1">
                <a:lnSpc>
                  <a:spcPct val="93000"/>
                </a:lnSpc>
                <a:buClr>
                  <a:srgbClr val="000000"/>
                </a:buClr>
                <a:buSzPct val="100000"/>
              </a:pPr>
              <a:endParaRPr lang="en-ZA" altLang="en-US">
                <a:solidFill>
                  <a:prstClr val="white"/>
                </a:solidFill>
                <a:cs typeface="Arial" pitchFamily="34" charset="0"/>
              </a:endParaRPr>
            </a:p>
          </p:txBody>
        </p:sp>
        <p:sp>
          <p:nvSpPr>
            <p:cNvPr id="25646" name="Oval 7"/>
            <p:cNvSpPr>
              <a:spLocks noChangeArrowheads="1"/>
            </p:cNvSpPr>
            <p:nvPr/>
          </p:nvSpPr>
          <p:spPr bwMode="auto">
            <a:xfrm>
              <a:off x="879039" y="929039"/>
              <a:ext cx="2426568" cy="914400"/>
            </a:xfrm>
            <a:prstGeom prst="ellipse">
              <a:avLst/>
            </a:prstGeom>
            <a:noFill/>
            <a:ln w="31750" algn="ctr">
              <a:solidFill>
                <a:srgbClr val="FF0066"/>
              </a:solidFill>
              <a:round/>
              <a:headEnd/>
              <a:tailEnd/>
            </a:ln>
            <a:extLst>
              <a:ext uri="{909E8E84-426E-40DD-AFC4-6F175D3DCCD1}">
                <a14:hiddenFill xmlns:a14="http://schemas.microsoft.com/office/drawing/2010/main">
                  <a:solidFill>
                    <a:srgbClr val="FFFFFF"/>
                  </a:solidFill>
                </a14:hiddenFill>
              </a:ext>
            </a:extLst>
          </p:spPr>
          <p:txBody>
            <a:bodyPr/>
            <a:lstStyle/>
            <a:p>
              <a:pPr algn="ctr" defTabSz="401443" eaLnBrk="1">
                <a:lnSpc>
                  <a:spcPct val="93000"/>
                </a:lnSpc>
                <a:buClr>
                  <a:srgbClr val="000000"/>
                </a:buClr>
                <a:buSzPct val="100000"/>
              </a:pPr>
              <a:r>
                <a:rPr lang="en-ZA" altLang="en-US" sz="2700" b="1">
                  <a:solidFill>
                    <a:prstClr val="black"/>
                  </a:solidFill>
                  <a:cs typeface="Arial" pitchFamily="34" charset="0"/>
                </a:rPr>
                <a:t>Step 1</a:t>
              </a:r>
            </a:p>
          </p:txBody>
        </p:sp>
        <p:sp>
          <p:nvSpPr>
            <p:cNvPr id="25647" name="Oval 9"/>
            <p:cNvSpPr>
              <a:spLocks noChangeArrowheads="1"/>
            </p:cNvSpPr>
            <p:nvPr/>
          </p:nvSpPr>
          <p:spPr bwMode="auto">
            <a:xfrm>
              <a:off x="2881423" y="1800446"/>
              <a:ext cx="1562472" cy="770384"/>
            </a:xfrm>
            <a:prstGeom prst="ellipse">
              <a:avLst/>
            </a:prstGeom>
            <a:noFill/>
            <a:ln w="31750" algn="ctr">
              <a:solidFill>
                <a:srgbClr val="FF0066"/>
              </a:solidFill>
              <a:round/>
              <a:headEnd/>
              <a:tailEnd/>
            </a:ln>
            <a:extLst>
              <a:ext uri="{909E8E84-426E-40DD-AFC4-6F175D3DCCD1}">
                <a14:hiddenFill xmlns:a14="http://schemas.microsoft.com/office/drawing/2010/main">
                  <a:solidFill>
                    <a:srgbClr val="FFFFFF"/>
                  </a:solidFill>
                </a14:hiddenFill>
              </a:ext>
            </a:extLst>
          </p:spPr>
          <p:txBody>
            <a:bodyPr/>
            <a:lstStyle/>
            <a:p>
              <a:pPr defTabSz="401443" eaLnBrk="1">
                <a:lnSpc>
                  <a:spcPct val="93000"/>
                </a:lnSpc>
                <a:buClr>
                  <a:srgbClr val="000000"/>
                </a:buClr>
                <a:buSzPct val="100000"/>
              </a:pPr>
              <a:endParaRPr lang="en-ZA" altLang="en-US">
                <a:solidFill>
                  <a:prstClr val="white"/>
                </a:solidFill>
                <a:cs typeface="Arial" pitchFamily="34" charset="0"/>
              </a:endParaRPr>
            </a:p>
          </p:txBody>
        </p:sp>
        <p:sp>
          <p:nvSpPr>
            <p:cNvPr id="25648" name="Oval 11"/>
            <p:cNvSpPr>
              <a:spLocks noChangeArrowheads="1"/>
            </p:cNvSpPr>
            <p:nvPr/>
          </p:nvSpPr>
          <p:spPr bwMode="auto">
            <a:xfrm>
              <a:off x="3894923" y="918271"/>
              <a:ext cx="2426568" cy="914400"/>
            </a:xfrm>
            <a:prstGeom prst="ellipse">
              <a:avLst/>
            </a:prstGeom>
            <a:noFill/>
            <a:ln w="31750"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p>
              <a:pPr algn="ctr" defTabSz="401443" eaLnBrk="1">
                <a:lnSpc>
                  <a:spcPct val="93000"/>
                </a:lnSpc>
                <a:buClr>
                  <a:srgbClr val="000000"/>
                </a:buClr>
                <a:buSzPct val="100000"/>
              </a:pPr>
              <a:r>
                <a:rPr lang="en-ZA" altLang="en-US" sz="2700" b="1">
                  <a:solidFill>
                    <a:prstClr val="black"/>
                  </a:solidFill>
                  <a:cs typeface="Arial" pitchFamily="34" charset="0"/>
                </a:rPr>
                <a:t>Step 2</a:t>
              </a:r>
            </a:p>
          </p:txBody>
        </p:sp>
        <p:sp>
          <p:nvSpPr>
            <p:cNvPr id="25649" name="Oval 12"/>
            <p:cNvSpPr>
              <a:spLocks noChangeArrowheads="1"/>
            </p:cNvSpPr>
            <p:nvPr/>
          </p:nvSpPr>
          <p:spPr bwMode="auto">
            <a:xfrm>
              <a:off x="4137370" y="1810437"/>
              <a:ext cx="1562472" cy="770384"/>
            </a:xfrm>
            <a:prstGeom prst="ellipse">
              <a:avLst/>
            </a:prstGeom>
            <a:noFill/>
            <a:ln w="31750"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p>
              <a:pPr defTabSz="401443" eaLnBrk="1">
                <a:lnSpc>
                  <a:spcPct val="93000"/>
                </a:lnSpc>
                <a:buClr>
                  <a:srgbClr val="000000"/>
                </a:buClr>
                <a:buSzPct val="100000"/>
              </a:pPr>
              <a:endParaRPr lang="en-ZA" altLang="en-US">
                <a:solidFill>
                  <a:prstClr val="white"/>
                </a:solidFill>
                <a:cs typeface="Arial" pitchFamily="34" charset="0"/>
              </a:endParaRPr>
            </a:p>
          </p:txBody>
        </p:sp>
        <p:sp>
          <p:nvSpPr>
            <p:cNvPr id="25650" name="Oval 13"/>
            <p:cNvSpPr>
              <a:spLocks noChangeArrowheads="1"/>
            </p:cNvSpPr>
            <p:nvPr/>
          </p:nvSpPr>
          <p:spPr bwMode="auto">
            <a:xfrm>
              <a:off x="3284943" y="3338480"/>
              <a:ext cx="949424" cy="530236"/>
            </a:xfrm>
            <a:prstGeom prst="ellipse">
              <a:avLst/>
            </a:prstGeom>
            <a:noFill/>
            <a:ln w="31750"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p>
              <a:pPr defTabSz="401443" eaLnBrk="1">
                <a:lnSpc>
                  <a:spcPct val="93000"/>
                </a:lnSpc>
                <a:buClr>
                  <a:srgbClr val="000000"/>
                </a:buClr>
                <a:buSzPct val="100000"/>
              </a:pPr>
              <a:endParaRPr lang="en-ZA" altLang="en-US">
                <a:solidFill>
                  <a:prstClr val="white"/>
                </a:solidFill>
                <a:cs typeface="Arial" pitchFamily="34" charset="0"/>
              </a:endParaRPr>
            </a:p>
            <a:p>
              <a:pPr defTabSz="401443" eaLnBrk="1">
                <a:lnSpc>
                  <a:spcPct val="93000"/>
                </a:lnSpc>
                <a:buClr>
                  <a:srgbClr val="000000"/>
                </a:buClr>
                <a:buSzPct val="100000"/>
              </a:pPr>
              <a:endParaRPr lang="en-ZA" altLang="en-US">
                <a:solidFill>
                  <a:prstClr val="white"/>
                </a:solidFill>
                <a:cs typeface="Arial" pitchFamily="34" charset="0"/>
              </a:endParaRPr>
            </a:p>
          </p:txBody>
        </p:sp>
        <p:sp>
          <p:nvSpPr>
            <p:cNvPr id="25651" name="Oval 14"/>
            <p:cNvSpPr>
              <a:spLocks noChangeArrowheads="1"/>
            </p:cNvSpPr>
            <p:nvPr/>
          </p:nvSpPr>
          <p:spPr bwMode="auto">
            <a:xfrm>
              <a:off x="4443895" y="3338480"/>
              <a:ext cx="949424" cy="507504"/>
            </a:xfrm>
            <a:prstGeom prst="ellipse">
              <a:avLst/>
            </a:prstGeom>
            <a:noFill/>
            <a:ln w="31750"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p>
              <a:pPr defTabSz="401443" eaLnBrk="1">
                <a:lnSpc>
                  <a:spcPct val="93000"/>
                </a:lnSpc>
                <a:buClr>
                  <a:srgbClr val="000000"/>
                </a:buClr>
                <a:buSzPct val="100000"/>
              </a:pPr>
              <a:endParaRPr lang="en-ZA" altLang="en-US">
                <a:solidFill>
                  <a:prstClr val="white"/>
                </a:solidFill>
                <a:cs typeface="Arial" pitchFamily="34" charset="0"/>
              </a:endParaRPr>
            </a:p>
            <a:p>
              <a:pPr defTabSz="401443" eaLnBrk="1">
                <a:lnSpc>
                  <a:spcPct val="93000"/>
                </a:lnSpc>
                <a:buClr>
                  <a:srgbClr val="000000"/>
                </a:buClr>
                <a:buSzPct val="100000"/>
              </a:pPr>
              <a:endParaRPr lang="en-ZA" altLang="en-US">
                <a:solidFill>
                  <a:prstClr val="white"/>
                </a:solidFill>
                <a:cs typeface="Arial" pitchFamily="34" charset="0"/>
              </a:endParaRPr>
            </a:p>
          </p:txBody>
        </p:sp>
        <p:grpSp>
          <p:nvGrpSpPr>
            <p:cNvPr id="25652" name="Group 22"/>
            <p:cNvGrpSpPr>
              <a:grpSpLocks/>
            </p:cNvGrpSpPr>
            <p:nvPr/>
          </p:nvGrpSpPr>
          <p:grpSpPr bwMode="auto">
            <a:xfrm>
              <a:off x="3773512" y="3574369"/>
              <a:ext cx="961896" cy="507504"/>
              <a:chOff x="3773512" y="3574369"/>
              <a:chExt cx="961896" cy="507504"/>
            </a:xfrm>
          </p:grpSpPr>
          <p:sp>
            <p:nvSpPr>
              <p:cNvPr id="25654" name="Oval 15"/>
              <p:cNvSpPr>
                <a:spLocks noChangeArrowheads="1"/>
              </p:cNvSpPr>
              <p:nvPr/>
            </p:nvSpPr>
            <p:spPr bwMode="auto">
              <a:xfrm>
                <a:off x="3785984" y="3574369"/>
                <a:ext cx="949424" cy="507504"/>
              </a:xfrm>
              <a:prstGeom prst="ellipse">
                <a:avLst/>
              </a:prstGeom>
              <a:noFill/>
              <a:ln w="31750"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p>
                <a:pPr defTabSz="401443" eaLnBrk="1">
                  <a:lnSpc>
                    <a:spcPct val="93000"/>
                  </a:lnSpc>
                  <a:buClr>
                    <a:srgbClr val="000000"/>
                  </a:buClr>
                  <a:buSzPct val="100000"/>
                </a:pPr>
                <a:endParaRPr lang="en-ZA" altLang="en-US">
                  <a:solidFill>
                    <a:prstClr val="white"/>
                  </a:solidFill>
                  <a:cs typeface="Arial" pitchFamily="34" charset="0"/>
                </a:endParaRPr>
              </a:p>
              <a:p>
                <a:pPr defTabSz="401443" eaLnBrk="1">
                  <a:lnSpc>
                    <a:spcPct val="93000"/>
                  </a:lnSpc>
                  <a:buClr>
                    <a:srgbClr val="000000"/>
                  </a:buClr>
                  <a:buSzPct val="100000"/>
                </a:pPr>
                <a:endParaRPr lang="en-ZA" altLang="en-US">
                  <a:solidFill>
                    <a:prstClr val="white"/>
                  </a:solidFill>
                  <a:cs typeface="Arial" pitchFamily="34" charset="0"/>
                </a:endParaRPr>
              </a:p>
            </p:txBody>
          </p:sp>
          <p:sp>
            <p:nvSpPr>
              <p:cNvPr id="25655" name="TextBox 21"/>
              <p:cNvSpPr txBox="1">
                <a:spLocks noChangeArrowheads="1"/>
              </p:cNvSpPr>
              <p:nvPr/>
            </p:nvSpPr>
            <p:spPr bwMode="auto">
              <a:xfrm>
                <a:off x="3773512" y="3637286"/>
                <a:ext cx="949424" cy="417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401443" eaLnBrk="1">
                  <a:lnSpc>
                    <a:spcPct val="93000"/>
                  </a:lnSpc>
                  <a:buClr>
                    <a:srgbClr val="000000"/>
                  </a:buClr>
                  <a:buSzPct val="100000"/>
                </a:pPr>
                <a:r>
                  <a:rPr lang="en-ZA" altLang="en-US" sz="2000" b="1">
                    <a:solidFill>
                      <a:prstClr val="black"/>
                    </a:solidFill>
                    <a:cs typeface="Arial" pitchFamily="34" charset="0"/>
                  </a:rPr>
                  <a:t>X</a:t>
                </a:r>
              </a:p>
            </p:txBody>
          </p:sp>
        </p:grpSp>
        <p:sp>
          <p:nvSpPr>
            <p:cNvPr id="25653" name="Oval 24"/>
            <p:cNvSpPr>
              <a:spLocks noChangeArrowheads="1"/>
            </p:cNvSpPr>
            <p:nvPr/>
          </p:nvSpPr>
          <p:spPr bwMode="auto">
            <a:xfrm>
              <a:off x="5699843" y="4449612"/>
              <a:ext cx="2933968" cy="770384"/>
            </a:xfrm>
            <a:prstGeom prst="ellipse">
              <a:avLst/>
            </a:prstGeom>
            <a:noFill/>
            <a:ln w="31750"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p>
              <a:pPr defTabSz="401443" eaLnBrk="1">
                <a:lnSpc>
                  <a:spcPct val="93000"/>
                </a:lnSpc>
                <a:buClr>
                  <a:srgbClr val="000000"/>
                </a:buClr>
                <a:buSzPct val="100000"/>
              </a:pPr>
              <a:endParaRPr lang="en-ZA" altLang="en-US">
                <a:solidFill>
                  <a:prstClr val="white"/>
                </a:solidFill>
                <a:cs typeface="Arial" pitchFamily="34" charset="0"/>
              </a:endParaRPr>
            </a:p>
          </p:txBody>
        </p:sp>
      </p:grpSp>
      <p:sp>
        <p:nvSpPr>
          <p:cNvPr id="25643" name="Down Arrow 26"/>
          <p:cNvSpPr>
            <a:spLocks noChangeArrowheads="1"/>
          </p:cNvSpPr>
          <p:nvPr/>
        </p:nvSpPr>
        <p:spPr bwMode="auto">
          <a:xfrm>
            <a:off x="6940800" y="2297042"/>
            <a:ext cx="456480" cy="2043574"/>
          </a:xfrm>
          <a:prstGeom prst="downArrow">
            <a:avLst>
              <a:gd name="adj1" fmla="val 50000"/>
              <a:gd name="adj2" fmla="val 50048"/>
            </a:avLst>
          </a:prstGeom>
          <a:solidFill>
            <a:srgbClr val="0070C0"/>
          </a:solidFill>
          <a:ln w="9525" algn="ctr">
            <a:solidFill>
              <a:srgbClr val="0070C0"/>
            </a:solidFill>
            <a:round/>
            <a:headEnd/>
            <a:tailEnd/>
          </a:ln>
        </p:spPr>
        <p:txBody>
          <a:bodyPr lIns="81972" tIns="40987" rIns="81972" bIns="40987"/>
          <a:lstStyle/>
          <a:p>
            <a:pPr defTabSz="401443" eaLnBrk="1">
              <a:lnSpc>
                <a:spcPct val="93000"/>
              </a:lnSpc>
              <a:buClr>
                <a:srgbClr val="000000"/>
              </a:buClr>
              <a:buSzPct val="100000"/>
            </a:pPr>
            <a:r>
              <a:rPr lang="en-ZA" altLang="en-US" sz="2000" b="1">
                <a:solidFill>
                  <a:prstClr val="black"/>
                </a:solidFill>
                <a:cs typeface="Arial" pitchFamily="34" charset="0"/>
              </a:rPr>
              <a:t>+</a:t>
            </a:r>
          </a:p>
        </p:txBody>
      </p:sp>
      <p:sp>
        <p:nvSpPr>
          <p:cNvPr id="25644" name="TextBox 2"/>
          <p:cNvSpPr txBox="1">
            <a:spLocks noChangeArrowheads="1"/>
          </p:cNvSpPr>
          <p:nvPr/>
        </p:nvSpPr>
        <p:spPr bwMode="auto">
          <a:xfrm>
            <a:off x="1693442" y="4997381"/>
            <a:ext cx="6927840" cy="1301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980" tIns="40992" rIns="81980" bIns="40992">
            <a:spAutoFit/>
          </a:bodyPr>
          <a:lstStyle>
            <a:lvl1pPr marL="377825" indent="-377825" defTabSz="1006475" eaLnBrk="0" hangingPunct="0">
              <a:defRPr>
                <a:solidFill>
                  <a:schemeClr val="bg1"/>
                </a:solidFill>
                <a:latin typeface="Arial" pitchFamily="34" charset="0"/>
                <a:cs typeface="Arial" pitchFamily="34" charset="0"/>
              </a:defRPr>
            </a:lvl1pPr>
            <a:lvl2pPr defTabSz="1006475" eaLnBrk="0" hangingPunct="0">
              <a:defRPr>
                <a:solidFill>
                  <a:schemeClr val="bg1"/>
                </a:solidFill>
                <a:latin typeface="Arial" pitchFamily="34" charset="0"/>
                <a:cs typeface="Arial" pitchFamily="34" charset="0"/>
              </a:defRPr>
            </a:lvl2pPr>
            <a:lvl3pPr defTabSz="1006475" eaLnBrk="0" hangingPunct="0">
              <a:defRPr>
                <a:solidFill>
                  <a:schemeClr val="bg1"/>
                </a:solidFill>
                <a:latin typeface="Arial" pitchFamily="34" charset="0"/>
                <a:cs typeface="Arial" pitchFamily="34" charset="0"/>
              </a:defRPr>
            </a:lvl3pPr>
            <a:lvl4pPr defTabSz="1006475" eaLnBrk="0" hangingPunct="0">
              <a:defRPr>
                <a:solidFill>
                  <a:schemeClr val="bg1"/>
                </a:solidFill>
                <a:latin typeface="Arial" pitchFamily="34" charset="0"/>
                <a:cs typeface="Arial" pitchFamily="34" charset="0"/>
              </a:defRPr>
            </a:lvl4pPr>
            <a:lvl5pPr defTabSz="1006475" eaLnBrk="0" hangingPunct="0">
              <a:defRPr>
                <a:solidFill>
                  <a:schemeClr val="bg1"/>
                </a:solidFill>
                <a:latin typeface="Arial" pitchFamily="34" charset="0"/>
                <a:cs typeface="Arial" pitchFamily="34" charset="0"/>
              </a:defRPr>
            </a:lvl5pPr>
            <a:lvl6pPr marL="2513013" indent="-227013" defTabSz="1006475" eaLnBrk="0" fontAlgn="base" hangingPunct="0">
              <a:spcBef>
                <a:spcPct val="0"/>
              </a:spcBef>
              <a:spcAft>
                <a:spcPct val="0"/>
              </a:spcAft>
              <a:defRPr>
                <a:solidFill>
                  <a:schemeClr val="bg1"/>
                </a:solidFill>
                <a:latin typeface="Arial" pitchFamily="34" charset="0"/>
                <a:cs typeface="Arial" pitchFamily="34" charset="0"/>
              </a:defRPr>
            </a:lvl6pPr>
            <a:lvl7pPr marL="2970213" indent="-227013" defTabSz="1006475" eaLnBrk="0" fontAlgn="base" hangingPunct="0">
              <a:spcBef>
                <a:spcPct val="0"/>
              </a:spcBef>
              <a:spcAft>
                <a:spcPct val="0"/>
              </a:spcAft>
              <a:defRPr>
                <a:solidFill>
                  <a:schemeClr val="bg1"/>
                </a:solidFill>
                <a:latin typeface="Arial" pitchFamily="34" charset="0"/>
                <a:cs typeface="Arial" pitchFamily="34" charset="0"/>
              </a:defRPr>
            </a:lvl7pPr>
            <a:lvl8pPr marL="3427413" indent="-227013" defTabSz="1006475" eaLnBrk="0" fontAlgn="base" hangingPunct="0">
              <a:spcBef>
                <a:spcPct val="0"/>
              </a:spcBef>
              <a:spcAft>
                <a:spcPct val="0"/>
              </a:spcAft>
              <a:defRPr>
                <a:solidFill>
                  <a:schemeClr val="bg1"/>
                </a:solidFill>
                <a:latin typeface="Arial" pitchFamily="34" charset="0"/>
                <a:cs typeface="Arial" pitchFamily="34" charset="0"/>
              </a:defRPr>
            </a:lvl8pPr>
            <a:lvl9pPr marL="3884613" indent="-227013" defTabSz="1006475" eaLnBrk="0" fontAlgn="base" hangingPunct="0">
              <a:spcBef>
                <a:spcPct val="0"/>
              </a:spcBef>
              <a:spcAft>
                <a:spcPct val="0"/>
              </a:spcAft>
              <a:defRPr>
                <a:solidFill>
                  <a:schemeClr val="bg1"/>
                </a:solidFill>
                <a:latin typeface="Arial" pitchFamily="34" charset="0"/>
                <a:cs typeface="Arial" pitchFamily="34" charset="0"/>
              </a:defRPr>
            </a:lvl9pPr>
          </a:lstStyle>
          <a:p>
            <a:pPr eaLnBrk="1" hangingPunct="1">
              <a:spcBef>
                <a:spcPct val="20000"/>
              </a:spcBef>
              <a:buFont typeface="Arial" pitchFamily="34" charset="0"/>
              <a:buChar char="•"/>
            </a:pPr>
            <a:r>
              <a:rPr lang="en-ZA" altLang="en-US" b="1">
                <a:solidFill>
                  <a:srgbClr val="FF0066"/>
                </a:solidFill>
              </a:rPr>
              <a:t>Step 1</a:t>
            </a:r>
            <a:r>
              <a:rPr lang="en-ZA" altLang="en-US" b="1">
                <a:solidFill>
                  <a:srgbClr val="000000"/>
                </a:solidFill>
              </a:rPr>
              <a:t> = identify KSFs; allocate weights to each KSF</a:t>
            </a:r>
          </a:p>
          <a:p>
            <a:pPr eaLnBrk="1" hangingPunct="1">
              <a:spcBef>
                <a:spcPct val="20000"/>
              </a:spcBef>
              <a:buFont typeface="Arial" pitchFamily="34" charset="0"/>
              <a:buChar char="•"/>
            </a:pPr>
            <a:r>
              <a:rPr lang="en-ZA" altLang="en-US" b="1">
                <a:solidFill>
                  <a:srgbClr val="0070C0"/>
                </a:solidFill>
              </a:rPr>
              <a:t>Step 2 </a:t>
            </a:r>
            <a:r>
              <a:rPr lang="en-ZA" altLang="en-US" b="1">
                <a:solidFill>
                  <a:srgbClr val="000000"/>
                </a:solidFill>
              </a:rPr>
              <a:t>= allocate rating score; multiply weight and rating  = KSF score; </a:t>
            </a:r>
          </a:p>
          <a:p>
            <a:pPr eaLnBrk="1" hangingPunct="1">
              <a:spcBef>
                <a:spcPct val="20000"/>
              </a:spcBef>
              <a:buFont typeface="Arial" pitchFamily="34" charset="0"/>
              <a:buChar char="•"/>
            </a:pPr>
            <a:r>
              <a:rPr lang="en-ZA" altLang="en-US" b="1">
                <a:solidFill>
                  <a:srgbClr val="000000"/>
                </a:solidFill>
              </a:rPr>
              <a:t>add up to get total KSF score</a:t>
            </a:r>
          </a:p>
        </p:txBody>
      </p:sp>
    </p:spTree>
    <p:extLst>
      <p:ext uri="{BB962C8B-B14F-4D97-AF65-F5344CB8AC3E}">
        <p14:creationId xmlns:p14="http://schemas.microsoft.com/office/powerpoint/2010/main" val="2013851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951892" y="193430"/>
            <a:ext cx="7503688" cy="1142040"/>
          </a:xfrm>
        </p:spPr>
        <p:txBody>
          <a:bodyPr>
            <a:normAutofit/>
          </a:bodyPr>
          <a:lstStyle/>
          <a:p>
            <a:pPr eaLnBrk="1" hangingPunct="1">
              <a:defRPr/>
            </a:pPr>
            <a:r>
              <a:rPr lang="en-ZA" altLang="en-US" sz="3200" dirty="0">
                <a:effectLst>
                  <a:outerShdw blurRad="38100" dist="38100" dir="2700000" algn="tl">
                    <a:srgbClr val="000000">
                      <a:alpha val="43137"/>
                    </a:srgbClr>
                  </a:outerShdw>
                </a:effectLst>
                <a:cs typeface="Arial" pitchFamily="34" charset="0"/>
              </a:rPr>
              <a:t>Key Success Factor analysis</a:t>
            </a:r>
          </a:p>
        </p:txBody>
      </p:sp>
      <p:sp>
        <p:nvSpPr>
          <p:cNvPr id="22531" name="Content Placeholder 2"/>
          <p:cNvSpPr>
            <a:spLocks noGrp="1"/>
          </p:cNvSpPr>
          <p:nvPr>
            <p:ph idx="1"/>
          </p:nvPr>
        </p:nvSpPr>
        <p:spPr>
          <a:xfrm>
            <a:off x="4589585" y="1525732"/>
            <a:ext cx="4044462" cy="4768341"/>
          </a:xfrm>
        </p:spPr>
        <p:txBody>
          <a:bodyPr>
            <a:normAutofit fontScale="70000" lnSpcReduction="20000"/>
          </a:bodyPr>
          <a:lstStyle/>
          <a:p>
            <a:pPr marL="0" indent="0" eaLnBrk="1" hangingPunct="1">
              <a:buNone/>
              <a:defRPr/>
            </a:pPr>
            <a:r>
              <a:rPr lang="en-ZA" altLang="en-US" b="1" dirty="0">
                <a:solidFill>
                  <a:srgbClr val="0070C0"/>
                </a:solidFill>
                <a:cs typeface="Arial" pitchFamily="34" charset="0"/>
              </a:rPr>
              <a:t>Step 3 = Consider the implications for  competitive strategy</a:t>
            </a:r>
          </a:p>
          <a:p>
            <a:pPr marL="0" indent="0" eaLnBrk="1" hangingPunct="1">
              <a:spcBef>
                <a:spcPct val="50000"/>
              </a:spcBef>
              <a:buNone/>
              <a:defRPr/>
            </a:pPr>
            <a:r>
              <a:rPr lang="en-US" altLang="en-US" dirty="0">
                <a:cs typeface="Arial" pitchFamily="34" charset="0"/>
              </a:rPr>
              <a:t>Consider 6 competitive positions:</a:t>
            </a:r>
          </a:p>
          <a:p>
            <a:pPr eaLnBrk="1" hangingPunct="1">
              <a:spcBef>
                <a:spcPct val="50000"/>
              </a:spcBef>
              <a:defRPr/>
            </a:pPr>
            <a:r>
              <a:rPr lang="en-US" altLang="en-US" sz="2500" dirty="0">
                <a:cs typeface="Arial" pitchFamily="34" charset="0"/>
              </a:rPr>
              <a:t>Dominant</a:t>
            </a:r>
          </a:p>
          <a:p>
            <a:pPr eaLnBrk="1" hangingPunct="1">
              <a:spcBef>
                <a:spcPct val="50000"/>
              </a:spcBef>
              <a:defRPr/>
            </a:pPr>
            <a:r>
              <a:rPr lang="en-US" altLang="en-US" sz="2500" dirty="0">
                <a:cs typeface="Arial" pitchFamily="34" charset="0"/>
              </a:rPr>
              <a:t>Strong</a:t>
            </a:r>
          </a:p>
          <a:p>
            <a:pPr eaLnBrk="1" hangingPunct="1">
              <a:spcBef>
                <a:spcPct val="50000"/>
              </a:spcBef>
              <a:defRPr/>
            </a:pPr>
            <a:r>
              <a:rPr lang="en-US" altLang="en-US" sz="2500" dirty="0">
                <a:cs typeface="Arial" pitchFamily="34" charset="0"/>
              </a:rPr>
              <a:t>Favourable</a:t>
            </a:r>
          </a:p>
          <a:p>
            <a:pPr eaLnBrk="1" hangingPunct="1">
              <a:spcBef>
                <a:spcPct val="50000"/>
              </a:spcBef>
              <a:defRPr/>
            </a:pPr>
            <a:r>
              <a:rPr lang="en-US" altLang="en-US" sz="2500" dirty="0">
                <a:cs typeface="Arial" pitchFamily="34" charset="0"/>
              </a:rPr>
              <a:t>Tenable</a:t>
            </a:r>
          </a:p>
          <a:p>
            <a:pPr eaLnBrk="1" hangingPunct="1">
              <a:spcBef>
                <a:spcPct val="50000"/>
              </a:spcBef>
              <a:defRPr/>
            </a:pPr>
            <a:r>
              <a:rPr lang="en-US" altLang="en-US" sz="2500" dirty="0">
                <a:cs typeface="Arial" pitchFamily="34" charset="0"/>
              </a:rPr>
              <a:t>Weak</a:t>
            </a:r>
          </a:p>
          <a:p>
            <a:pPr eaLnBrk="1" hangingPunct="1">
              <a:spcBef>
                <a:spcPct val="50000"/>
              </a:spcBef>
              <a:defRPr/>
            </a:pPr>
            <a:r>
              <a:rPr lang="en-US" altLang="en-US" sz="2500" dirty="0">
                <a:cs typeface="Arial" pitchFamily="34" charset="0"/>
              </a:rPr>
              <a:t>Non-viable</a:t>
            </a:r>
          </a:p>
        </p:txBody>
      </p:sp>
      <p:sp>
        <p:nvSpPr>
          <p:cNvPr id="2" name="TextBox 1"/>
          <p:cNvSpPr txBox="1"/>
          <p:nvPr/>
        </p:nvSpPr>
        <p:spPr>
          <a:xfrm rot="19376528">
            <a:off x="27956" y="2746091"/>
            <a:ext cx="3995109" cy="923330"/>
          </a:xfrm>
          <a:prstGeom prst="rect">
            <a:avLst/>
          </a:prstGeom>
          <a:noFill/>
        </p:spPr>
        <p:txBody>
          <a:bodyPr wrap="square" rtlCol="0">
            <a:spAutoFit/>
          </a:bodyPr>
          <a:lstStyle/>
          <a:p>
            <a:r>
              <a:rPr lang="en-US" b="1" dirty="0">
                <a:solidFill>
                  <a:srgbClr val="C00000"/>
                </a:solidFill>
              </a:rPr>
              <a:t>NOW WATCH THE COMPETITIVE GRID VIDEO ON </a:t>
            </a:r>
            <a:r>
              <a:rPr lang="en-US" b="1" dirty="0" err="1">
                <a:solidFill>
                  <a:srgbClr val="C00000"/>
                </a:solidFill>
              </a:rPr>
              <a:t>EFUNDI</a:t>
            </a:r>
            <a:r>
              <a:rPr lang="en-US" b="1" dirty="0">
                <a:solidFill>
                  <a:srgbClr val="C00000"/>
                </a:solidFill>
              </a:rPr>
              <a:t> (YES AGAIN!)</a:t>
            </a:r>
          </a:p>
        </p:txBody>
      </p:sp>
    </p:spTree>
    <p:extLst>
      <p:ext uri="{BB962C8B-B14F-4D97-AF65-F5344CB8AC3E}">
        <p14:creationId xmlns:p14="http://schemas.microsoft.com/office/powerpoint/2010/main" val="28073534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407270" y="1635370"/>
            <a:ext cx="3508130" cy="3875068"/>
          </a:xfrm>
        </p:spPr>
        <p:txBody>
          <a:bodyPr>
            <a:normAutofit fontScale="70000" lnSpcReduction="20000"/>
          </a:bodyPr>
          <a:lstStyle/>
          <a:p>
            <a:r>
              <a:rPr lang="en-US" dirty="0"/>
              <a:t>Describe the Ideal customer </a:t>
            </a:r>
          </a:p>
          <a:p>
            <a:r>
              <a:rPr lang="en-US" dirty="0"/>
              <a:t>What “things” do they think about when they consider buying? = List their buying criteria  (reputation, size, quality, trendy etc.)</a:t>
            </a:r>
          </a:p>
          <a:p>
            <a:r>
              <a:rPr lang="en-US" dirty="0"/>
              <a:t>Identify your competitors</a:t>
            </a:r>
          </a:p>
          <a:p>
            <a:r>
              <a:rPr lang="en-US" dirty="0"/>
              <a:t>Asses each competitor</a:t>
            </a:r>
          </a:p>
          <a:p>
            <a:pPr marL="0" indent="0">
              <a:buNone/>
            </a:pPr>
            <a:r>
              <a:rPr lang="en-US" dirty="0"/>
              <a:t>(NB Price attractiveness – not main criteria)</a:t>
            </a:r>
          </a:p>
          <a:p>
            <a:endParaRPr lang="en-US" dirty="0"/>
          </a:p>
        </p:txBody>
      </p:sp>
      <p:sp>
        <p:nvSpPr>
          <p:cNvPr id="3" name="Title 2"/>
          <p:cNvSpPr>
            <a:spLocks noGrp="1"/>
          </p:cNvSpPr>
          <p:nvPr>
            <p:ph type="title"/>
          </p:nvPr>
        </p:nvSpPr>
        <p:spPr/>
        <p:txBody>
          <a:bodyPr>
            <a:normAutofit/>
          </a:bodyPr>
          <a:lstStyle/>
          <a:p>
            <a:r>
              <a:rPr lang="en-US" dirty="0"/>
              <a:t>Know your market</a:t>
            </a:r>
          </a:p>
        </p:txBody>
      </p:sp>
      <p:sp>
        <p:nvSpPr>
          <p:cNvPr id="4" name="Slide Number Placeholder 3"/>
          <p:cNvSpPr>
            <a:spLocks noGrp="1"/>
          </p:cNvSpPr>
          <p:nvPr>
            <p:ph type="sldNum" sz="quarter" idx="4"/>
          </p:nvPr>
        </p:nvSpPr>
        <p:spPr/>
        <p:txBody>
          <a:bodyPr/>
          <a:lstStyle/>
          <a:p>
            <a:fld id="{A5DA6BA6-C6AB-9149-8AE6-858FB7C85058}" type="slidenum">
              <a:rPr lang="en-US" smtClean="0"/>
              <a:t>37</a:t>
            </a:fld>
            <a:endParaRPr lang="en-US"/>
          </a:p>
        </p:txBody>
      </p:sp>
      <p:pic>
        <p:nvPicPr>
          <p:cNvPr id="5" name="Cgxx9Qf-9wk"/>
          <p:cNvPicPr>
            <a:picLocks noRot="1" noChangeAspect="1"/>
          </p:cNvPicPr>
          <p:nvPr>
            <a:videoFile r:link="rId1"/>
          </p:nvPr>
        </p:nvPicPr>
        <p:blipFill>
          <a:blip r:embed="rId3"/>
          <a:stretch>
            <a:fillRect/>
          </a:stretch>
        </p:blipFill>
        <p:spPr>
          <a:xfrm>
            <a:off x="527538" y="1870564"/>
            <a:ext cx="4572000" cy="2571750"/>
          </a:xfrm>
          <a:prstGeom prst="rect">
            <a:avLst/>
          </a:prstGeom>
        </p:spPr>
      </p:pic>
    </p:spTree>
    <p:extLst>
      <p:ext uri="{BB962C8B-B14F-4D97-AF65-F5344CB8AC3E}">
        <p14:creationId xmlns:p14="http://schemas.microsoft.com/office/powerpoint/2010/main" val="15303077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p:cNvSpPr/>
          <p:nvPr/>
        </p:nvSpPr>
        <p:spPr>
          <a:xfrm>
            <a:off x="5776546" y="3411415"/>
            <a:ext cx="2921053" cy="225702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82337" tIns="41170" rIns="82337" bIns="41170" anchor="ctr"/>
          <a:lstStyle/>
          <a:p>
            <a:pPr algn="ctr" defTabSz="403151" eaLnBrk="1">
              <a:lnSpc>
                <a:spcPct val="93000"/>
              </a:lnSpc>
              <a:buClr>
                <a:srgbClr val="000000"/>
              </a:buClr>
              <a:buSzPct val="100000"/>
              <a:defRPr/>
            </a:pPr>
            <a:endParaRPr lang="en-ZA" dirty="0">
              <a:solidFill>
                <a:prstClr val="white"/>
              </a:solidFill>
            </a:endParaRPr>
          </a:p>
        </p:txBody>
      </p:sp>
      <p:sp>
        <p:nvSpPr>
          <p:cNvPr id="27651" name="Title 1"/>
          <p:cNvSpPr>
            <a:spLocks noGrp="1"/>
          </p:cNvSpPr>
          <p:nvPr>
            <p:ph type="title"/>
          </p:nvPr>
        </p:nvSpPr>
        <p:spPr>
          <a:xfrm>
            <a:off x="2831122" y="293791"/>
            <a:ext cx="6312877" cy="1142040"/>
          </a:xfrm>
        </p:spPr>
        <p:txBody>
          <a:bodyPr>
            <a:noAutofit/>
          </a:bodyPr>
          <a:lstStyle/>
          <a:p>
            <a:pPr eaLnBrk="1" hangingPunct="1">
              <a:defRPr/>
            </a:pPr>
            <a:r>
              <a:rPr lang="en-ZA" altLang="en-US" sz="2800" dirty="0">
                <a:effectLst>
                  <a:outerShdw blurRad="38100" dist="38100" dir="2700000" algn="tl">
                    <a:srgbClr val="000000">
                      <a:alpha val="43137"/>
                    </a:srgbClr>
                  </a:outerShdw>
                </a:effectLst>
                <a:cs typeface="Arial" pitchFamily="34" charset="0"/>
              </a:rPr>
              <a:t>Anticipating competitors’ </a:t>
            </a:r>
            <a:br>
              <a:rPr lang="en-ZA" altLang="en-US" sz="2800" dirty="0">
                <a:effectLst>
                  <a:outerShdw blurRad="38100" dist="38100" dir="2700000" algn="tl">
                    <a:srgbClr val="000000">
                      <a:alpha val="43137"/>
                    </a:srgbClr>
                  </a:outerShdw>
                </a:effectLst>
                <a:cs typeface="Arial" pitchFamily="34" charset="0"/>
              </a:rPr>
            </a:br>
            <a:r>
              <a:rPr lang="en-ZA" altLang="en-US" sz="2800" dirty="0">
                <a:effectLst>
                  <a:outerShdw blurRad="38100" dist="38100" dir="2700000" algn="tl">
                    <a:srgbClr val="000000">
                      <a:alpha val="43137"/>
                    </a:srgbClr>
                  </a:outerShdw>
                </a:effectLst>
                <a:cs typeface="Arial" pitchFamily="34" charset="0"/>
              </a:rPr>
              <a:t>actions</a:t>
            </a:r>
          </a:p>
        </p:txBody>
      </p:sp>
      <p:sp>
        <p:nvSpPr>
          <p:cNvPr id="23555" name="Rectangle 3"/>
          <p:cNvSpPr>
            <a:spLocks noGrp="1" noChangeArrowheads="1"/>
          </p:cNvSpPr>
          <p:nvPr>
            <p:ph idx="1"/>
          </p:nvPr>
        </p:nvSpPr>
        <p:spPr>
          <a:xfrm>
            <a:off x="184638" y="1496321"/>
            <a:ext cx="5521570" cy="4180758"/>
          </a:xfrm>
          <a:solidFill>
            <a:schemeClr val="bg1">
              <a:alpha val="69000"/>
            </a:schemeClr>
          </a:solidFill>
        </p:spPr>
        <p:txBody>
          <a:bodyPr>
            <a:normAutofit fontScale="62500" lnSpcReduction="20000"/>
          </a:bodyPr>
          <a:lstStyle/>
          <a:p>
            <a:pPr marL="0" indent="0" eaLnBrk="1" hangingPunct="1">
              <a:buNone/>
              <a:defRPr/>
            </a:pPr>
            <a:r>
              <a:rPr lang="en-ZA" altLang="en-US" sz="3300" dirty="0">
                <a:cs typeface="Arial" pitchFamily="34" charset="0"/>
              </a:rPr>
              <a:t>How a competitor reacts will be determined by its business philosophy, </a:t>
            </a:r>
            <a:br>
              <a:rPr lang="en-ZA" altLang="en-US" sz="3300" dirty="0">
                <a:cs typeface="Arial" pitchFamily="34" charset="0"/>
              </a:rPr>
            </a:br>
            <a:r>
              <a:rPr lang="en-ZA" altLang="en-US" sz="3300" dirty="0">
                <a:cs typeface="Arial" pitchFamily="34" charset="0"/>
              </a:rPr>
              <a:t>its organisational culture and its values. Likely competitor reaction patterns:</a:t>
            </a:r>
          </a:p>
          <a:p>
            <a:pPr eaLnBrk="1" hangingPunct="1">
              <a:defRPr/>
            </a:pPr>
            <a:r>
              <a:rPr lang="en-US" altLang="en-US" sz="2900" dirty="0">
                <a:cs typeface="Arial" pitchFamily="34" charset="0"/>
              </a:rPr>
              <a:t>Laid-back competitor (Slow to – and if – they react)</a:t>
            </a:r>
          </a:p>
          <a:p>
            <a:pPr eaLnBrk="1" hangingPunct="1">
              <a:defRPr/>
            </a:pPr>
            <a:r>
              <a:rPr lang="en-US" altLang="en-US" sz="2900" dirty="0">
                <a:cs typeface="Arial" pitchFamily="34" charset="0"/>
              </a:rPr>
              <a:t>Selective competitor (reacts only to certain types of attacks)</a:t>
            </a:r>
          </a:p>
          <a:p>
            <a:pPr eaLnBrk="1" hangingPunct="1">
              <a:defRPr/>
            </a:pPr>
            <a:r>
              <a:rPr lang="en-US" altLang="en-US" sz="2900" dirty="0">
                <a:cs typeface="Arial" pitchFamily="34" charset="0"/>
              </a:rPr>
              <a:t>Tiger competitor (Swift and strong reaction)</a:t>
            </a:r>
          </a:p>
          <a:p>
            <a:pPr eaLnBrk="1" hangingPunct="1">
              <a:defRPr/>
            </a:pPr>
            <a:r>
              <a:rPr lang="en-US" altLang="en-US" sz="2900" dirty="0">
                <a:cs typeface="Arial" pitchFamily="34" charset="0"/>
              </a:rPr>
              <a:t>Stochastic competitor (unpredictable)</a:t>
            </a:r>
            <a:endParaRPr lang="en-US" altLang="en-US" sz="2100" dirty="0">
              <a:cs typeface="Arial" pitchFamily="34" charset="0"/>
            </a:endParaRPr>
          </a:p>
        </p:txBody>
      </p:sp>
      <p:grpSp>
        <p:nvGrpSpPr>
          <p:cNvPr id="27653" name="Group 4"/>
          <p:cNvGrpSpPr>
            <a:grpSpLocks/>
          </p:cNvGrpSpPr>
          <p:nvPr/>
        </p:nvGrpSpPr>
        <p:grpSpPr bwMode="auto">
          <a:xfrm>
            <a:off x="6107541" y="3832163"/>
            <a:ext cx="3046962" cy="1252813"/>
            <a:chOff x="6624488" y="4687336"/>
            <a:chExt cx="2880320" cy="910085"/>
          </a:xfrm>
        </p:grpSpPr>
        <p:sp>
          <p:nvSpPr>
            <p:cNvPr id="27654" name="TextBox 1"/>
            <p:cNvSpPr txBox="1">
              <a:spLocks noChangeArrowheads="1"/>
            </p:cNvSpPr>
            <p:nvPr/>
          </p:nvSpPr>
          <p:spPr bwMode="auto">
            <a:xfrm>
              <a:off x="6624488" y="4687336"/>
              <a:ext cx="2880320" cy="233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03151" eaLnBrk="1">
                <a:lnSpc>
                  <a:spcPct val="93000"/>
                </a:lnSpc>
                <a:buClr>
                  <a:srgbClr val="000000"/>
                </a:buClr>
                <a:buSzPct val="100000"/>
              </a:pPr>
              <a:r>
                <a:rPr lang="en-GB" altLang="en-US" sz="1600" dirty="0">
                  <a:cs typeface="Arial" pitchFamily="34" charset="0"/>
                </a:rPr>
                <a:t>Competitive capability=</a:t>
              </a:r>
              <a:endParaRPr lang="en-ZA" altLang="en-US" sz="1600" dirty="0">
                <a:cs typeface="Arial" pitchFamily="34" charset="0"/>
              </a:endParaRPr>
            </a:p>
          </p:txBody>
        </p:sp>
        <p:sp>
          <p:nvSpPr>
            <p:cNvPr id="27655" name="TextBox 2"/>
            <p:cNvSpPr txBox="1">
              <a:spLocks noChangeArrowheads="1"/>
            </p:cNvSpPr>
            <p:nvPr/>
          </p:nvSpPr>
          <p:spPr bwMode="auto">
            <a:xfrm>
              <a:off x="7128544" y="5037304"/>
              <a:ext cx="1415625" cy="233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03151" eaLnBrk="1">
                <a:lnSpc>
                  <a:spcPct val="93000"/>
                </a:lnSpc>
                <a:buClr>
                  <a:srgbClr val="000000"/>
                </a:buClr>
                <a:buSzPct val="100000"/>
              </a:pPr>
              <a:r>
                <a:rPr lang="en-GB" altLang="en-US" sz="1600" u="sng" dirty="0">
                  <a:cs typeface="Arial" pitchFamily="34" charset="0"/>
                </a:rPr>
                <a:t>agility x reach</a:t>
              </a:r>
              <a:endParaRPr lang="en-ZA" altLang="en-US" sz="1600" u="sng" dirty="0">
                <a:cs typeface="Arial" pitchFamily="34" charset="0"/>
              </a:endParaRPr>
            </a:p>
          </p:txBody>
        </p:sp>
        <p:sp>
          <p:nvSpPr>
            <p:cNvPr id="27656" name="TextBox 3"/>
            <p:cNvSpPr txBox="1">
              <a:spLocks noChangeArrowheads="1"/>
            </p:cNvSpPr>
            <p:nvPr/>
          </p:nvSpPr>
          <p:spPr bwMode="auto">
            <a:xfrm>
              <a:off x="7092540" y="5364014"/>
              <a:ext cx="1944216" cy="233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03151" eaLnBrk="1">
                <a:lnSpc>
                  <a:spcPct val="93000"/>
                </a:lnSpc>
                <a:buClr>
                  <a:srgbClr val="000000"/>
                </a:buClr>
                <a:buSzPct val="100000"/>
              </a:pPr>
              <a:r>
                <a:rPr lang="en-GB" altLang="en-US" sz="1600" dirty="0">
                  <a:cs typeface="Arial" pitchFamily="34" charset="0"/>
                </a:rPr>
                <a:t>time-to-market</a:t>
              </a:r>
              <a:endParaRPr lang="en-ZA" altLang="en-US" sz="1600" dirty="0">
                <a:cs typeface="Arial" pitchFamily="34" charset="0"/>
              </a:endParaRPr>
            </a:p>
          </p:txBody>
        </p:sp>
      </p:grpSp>
    </p:spTree>
    <p:extLst>
      <p:ext uri="{BB962C8B-B14F-4D97-AF65-F5344CB8AC3E}">
        <p14:creationId xmlns:p14="http://schemas.microsoft.com/office/powerpoint/2010/main" val="163491555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ChangeArrowheads="1"/>
          </p:cNvSpPr>
          <p:nvPr/>
        </p:nvSpPr>
        <p:spPr bwMode="auto">
          <a:xfrm>
            <a:off x="1175040" y="1600008"/>
            <a:ext cx="8360640" cy="1152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508" tIns="44257" rIns="88508" bIns="44257"/>
          <a:lstStyle/>
          <a:p>
            <a:pPr defTabSz="393737" eaLnBrk="1" hangingPunct="1">
              <a:lnSpc>
                <a:spcPct val="93000"/>
              </a:lnSpc>
              <a:spcBef>
                <a:spcPct val="20000"/>
              </a:spcBef>
              <a:buClr>
                <a:srgbClr val="000000"/>
              </a:buClr>
              <a:buSzPct val="100000"/>
            </a:pPr>
            <a:r>
              <a:rPr lang="en-US" altLang="en-US" sz="3200" b="1">
                <a:solidFill>
                  <a:prstClr val="black"/>
                </a:solidFill>
                <a:ea typeface="Osaka"/>
                <a:cs typeface="Osaka"/>
              </a:rPr>
              <a:t>Identify actual and potential competitors</a:t>
            </a:r>
          </a:p>
        </p:txBody>
      </p:sp>
      <p:sp>
        <p:nvSpPr>
          <p:cNvPr id="7171" name="AutoShape 9"/>
          <p:cNvSpPr>
            <a:spLocks noChangeArrowheads="1"/>
          </p:cNvSpPr>
          <p:nvPr/>
        </p:nvSpPr>
        <p:spPr bwMode="auto">
          <a:xfrm rot="2436422">
            <a:off x="3850560" y="2060857"/>
            <a:ext cx="720000" cy="1008106"/>
          </a:xfrm>
          <a:prstGeom prst="downArrow">
            <a:avLst>
              <a:gd name="adj1" fmla="val 50000"/>
              <a:gd name="adj2" fmla="val 35006"/>
            </a:avLst>
          </a:prstGeom>
          <a:ln>
            <a:headEnd/>
            <a:tailEnd/>
          </a:ln>
        </p:spPr>
        <p:style>
          <a:lnRef idx="3">
            <a:schemeClr val="lt1"/>
          </a:lnRef>
          <a:fillRef idx="1">
            <a:schemeClr val="accent5"/>
          </a:fillRef>
          <a:effectRef idx="1">
            <a:schemeClr val="accent5"/>
          </a:effectRef>
          <a:fontRef idx="minor">
            <a:schemeClr val="lt1"/>
          </a:fontRef>
        </p:style>
        <p:txBody>
          <a:bodyPr vert="eaVert" wrap="none" lIns="88508" tIns="44257" rIns="88508" bIns="44257" anchor="ctr"/>
          <a:lstStyle/>
          <a:p>
            <a:pPr defTabSz="393737" eaLnBrk="1">
              <a:lnSpc>
                <a:spcPct val="93000"/>
              </a:lnSpc>
              <a:buClr>
                <a:srgbClr val="000000"/>
              </a:buClr>
              <a:buSzPct val="100000"/>
              <a:defRPr/>
            </a:pPr>
            <a:endParaRPr lang="en-ZA" altLang="en-US" dirty="0">
              <a:solidFill>
                <a:prstClr val="white"/>
              </a:solidFill>
            </a:endParaRPr>
          </a:p>
        </p:txBody>
      </p:sp>
      <p:sp>
        <p:nvSpPr>
          <p:cNvPr id="7172" name="AutoShape 10"/>
          <p:cNvSpPr>
            <a:spLocks noChangeArrowheads="1"/>
          </p:cNvSpPr>
          <p:nvPr/>
        </p:nvSpPr>
        <p:spPr bwMode="auto">
          <a:xfrm rot="19419456">
            <a:off x="4932000" y="2060857"/>
            <a:ext cx="720000" cy="1008106"/>
          </a:xfrm>
          <a:prstGeom prst="downArrow">
            <a:avLst>
              <a:gd name="adj1" fmla="val 50000"/>
              <a:gd name="adj2" fmla="val 35006"/>
            </a:avLst>
          </a:prstGeom>
          <a:ln>
            <a:headEnd/>
            <a:tailEnd/>
          </a:ln>
        </p:spPr>
        <p:style>
          <a:lnRef idx="3">
            <a:schemeClr val="lt1"/>
          </a:lnRef>
          <a:fillRef idx="1">
            <a:schemeClr val="accent5"/>
          </a:fillRef>
          <a:effectRef idx="1">
            <a:schemeClr val="accent5"/>
          </a:effectRef>
          <a:fontRef idx="minor">
            <a:schemeClr val="lt1"/>
          </a:fontRef>
        </p:style>
        <p:txBody>
          <a:bodyPr vert="eaVert" wrap="none" lIns="88508" tIns="44257" rIns="88508" bIns="44257" anchor="ctr"/>
          <a:lstStyle/>
          <a:p>
            <a:pPr defTabSz="393737" eaLnBrk="1">
              <a:lnSpc>
                <a:spcPct val="93000"/>
              </a:lnSpc>
              <a:buClr>
                <a:srgbClr val="000000"/>
              </a:buClr>
              <a:buSzPct val="100000"/>
              <a:defRPr/>
            </a:pPr>
            <a:endParaRPr lang="en-ZA" altLang="en-US" dirty="0">
              <a:solidFill>
                <a:prstClr val="white"/>
              </a:solidFill>
            </a:endParaRPr>
          </a:p>
        </p:txBody>
      </p:sp>
      <p:sp>
        <p:nvSpPr>
          <p:cNvPr id="7173" name="Text Box 11"/>
          <p:cNvSpPr txBox="1">
            <a:spLocks noChangeArrowheads="1"/>
          </p:cNvSpPr>
          <p:nvPr/>
        </p:nvSpPr>
        <p:spPr bwMode="auto">
          <a:xfrm>
            <a:off x="1116005" y="3139530"/>
            <a:ext cx="3816000" cy="3162572"/>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88508" tIns="44257" rIns="88508" bIns="44257">
            <a:spAutoFit/>
          </a:bodyPr>
          <a:lstStyle/>
          <a:p>
            <a:pPr algn="ctr" defTabSz="393737" eaLnBrk="1">
              <a:lnSpc>
                <a:spcPct val="93000"/>
              </a:lnSpc>
              <a:spcBef>
                <a:spcPct val="50000"/>
              </a:spcBef>
              <a:buClr>
                <a:srgbClr val="000000"/>
              </a:buClr>
              <a:buSzPct val="100000"/>
              <a:defRPr/>
            </a:pPr>
            <a:r>
              <a:rPr lang="en-US" altLang="en-US" sz="3100" b="1" dirty="0">
                <a:solidFill>
                  <a:schemeClr val="bg1"/>
                </a:solidFill>
              </a:rPr>
              <a:t>Customer-based approach</a:t>
            </a:r>
          </a:p>
          <a:p>
            <a:pPr defTabSz="393737" eaLnBrk="1">
              <a:lnSpc>
                <a:spcPct val="93000"/>
              </a:lnSpc>
              <a:spcBef>
                <a:spcPct val="50000"/>
              </a:spcBef>
              <a:buClr>
                <a:srgbClr val="000000"/>
              </a:buClr>
              <a:buSzPct val="100000"/>
              <a:buFontTx/>
              <a:buChar char="•"/>
              <a:defRPr/>
            </a:pPr>
            <a:r>
              <a:rPr lang="en-US" altLang="en-US" sz="2700" b="1" dirty="0">
                <a:solidFill>
                  <a:schemeClr val="bg1"/>
                </a:solidFill>
              </a:rPr>
              <a:t> customer choices</a:t>
            </a:r>
          </a:p>
          <a:p>
            <a:pPr defTabSz="393737" eaLnBrk="1">
              <a:lnSpc>
                <a:spcPct val="93000"/>
              </a:lnSpc>
              <a:spcBef>
                <a:spcPct val="50000"/>
              </a:spcBef>
              <a:buClr>
                <a:srgbClr val="000000"/>
              </a:buClr>
              <a:buSzPct val="100000"/>
              <a:buFontTx/>
              <a:buChar char="•"/>
              <a:defRPr/>
            </a:pPr>
            <a:r>
              <a:rPr lang="en-US" altLang="en-US" sz="2700" b="1" dirty="0">
                <a:solidFill>
                  <a:schemeClr val="bg1"/>
                </a:solidFill>
              </a:rPr>
              <a:t> product-use</a:t>
            </a:r>
            <a:br>
              <a:rPr lang="en-US" altLang="en-US" sz="2700" b="1" dirty="0">
                <a:solidFill>
                  <a:schemeClr val="bg1"/>
                </a:solidFill>
              </a:rPr>
            </a:br>
            <a:r>
              <a:rPr lang="en-US" altLang="en-US" sz="2700" b="1" dirty="0">
                <a:solidFill>
                  <a:schemeClr val="bg1"/>
                </a:solidFill>
              </a:rPr>
              <a:t>  associations</a:t>
            </a:r>
          </a:p>
          <a:p>
            <a:pPr defTabSz="393737" eaLnBrk="1">
              <a:lnSpc>
                <a:spcPct val="93000"/>
              </a:lnSpc>
              <a:spcBef>
                <a:spcPct val="50000"/>
              </a:spcBef>
              <a:buClr>
                <a:srgbClr val="000000"/>
              </a:buClr>
              <a:buSzPct val="100000"/>
              <a:defRPr/>
            </a:pPr>
            <a:endParaRPr lang="en-US" altLang="en-US" sz="2700" b="1" dirty="0">
              <a:solidFill>
                <a:prstClr val="black"/>
              </a:solidFill>
            </a:endParaRPr>
          </a:p>
        </p:txBody>
      </p:sp>
      <p:sp>
        <p:nvSpPr>
          <p:cNvPr id="7174" name="Text Box 12"/>
          <p:cNvSpPr txBox="1">
            <a:spLocks noChangeArrowheads="1"/>
          </p:cNvSpPr>
          <p:nvPr/>
        </p:nvSpPr>
        <p:spPr bwMode="auto">
          <a:xfrm>
            <a:off x="5220000" y="3145589"/>
            <a:ext cx="3744000" cy="3132329"/>
          </a:xfrm>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lIns="88508" tIns="44257" rIns="88508" bIns="44257">
            <a:spAutoFit/>
          </a:bodyPr>
          <a:lstStyle/>
          <a:p>
            <a:pPr algn="ctr" defTabSz="393737" eaLnBrk="1">
              <a:lnSpc>
                <a:spcPct val="93000"/>
              </a:lnSpc>
              <a:spcBef>
                <a:spcPct val="50000"/>
              </a:spcBef>
              <a:buClr>
                <a:srgbClr val="000000"/>
              </a:buClr>
              <a:buSzPct val="100000"/>
              <a:defRPr/>
            </a:pPr>
            <a:r>
              <a:rPr lang="en-US" altLang="en-US" sz="3100" b="1" dirty="0">
                <a:solidFill>
                  <a:schemeClr val="tx1"/>
                </a:solidFill>
              </a:rPr>
              <a:t>Strategic groups approach</a:t>
            </a:r>
          </a:p>
          <a:p>
            <a:pPr defTabSz="393737" eaLnBrk="1">
              <a:lnSpc>
                <a:spcPct val="93000"/>
              </a:lnSpc>
              <a:spcBef>
                <a:spcPct val="50000"/>
              </a:spcBef>
              <a:buClr>
                <a:srgbClr val="000000"/>
              </a:buClr>
              <a:buSzPct val="100000"/>
              <a:buFontTx/>
              <a:buChar char="•"/>
              <a:defRPr/>
            </a:pPr>
            <a:r>
              <a:rPr lang="en-US" altLang="en-US" sz="2700" b="1" dirty="0">
                <a:solidFill>
                  <a:schemeClr val="tx1"/>
                </a:solidFill>
              </a:rPr>
              <a:t> similar competitive</a:t>
            </a:r>
            <a:br>
              <a:rPr lang="en-US" altLang="en-US" sz="2700" b="1" dirty="0">
                <a:solidFill>
                  <a:schemeClr val="tx1"/>
                </a:solidFill>
              </a:rPr>
            </a:br>
            <a:r>
              <a:rPr lang="en-US" altLang="en-US" sz="2700" b="1" dirty="0">
                <a:solidFill>
                  <a:schemeClr val="tx1"/>
                </a:solidFill>
              </a:rPr>
              <a:t>  strategies,</a:t>
            </a:r>
            <a:br>
              <a:rPr lang="en-US" altLang="en-US" sz="2700" b="1" dirty="0">
                <a:solidFill>
                  <a:schemeClr val="tx1"/>
                </a:solidFill>
              </a:rPr>
            </a:br>
            <a:r>
              <a:rPr lang="en-US" altLang="en-US" sz="2700" b="1" dirty="0">
                <a:solidFill>
                  <a:schemeClr val="tx1"/>
                </a:solidFill>
              </a:rPr>
              <a:t>  characteristics,</a:t>
            </a:r>
            <a:br>
              <a:rPr lang="en-US" altLang="en-US" sz="2700" b="1" dirty="0">
                <a:solidFill>
                  <a:schemeClr val="tx1"/>
                </a:solidFill>
              </a:rPr>
            </a:br>
            <a:r>
              <a:rPr lang="en-US" altLang="en-US" sz="2700" b="1" dirty="0">
                <a:solidFill>
                  <a:schemeClr val="tx1"/>
                </a:solidFill>
              </a:rPr>
              <a:t>  assets and </a:t>
            </a:r>
            <a:br>
              <a:rPr lang="en-US" altLang="en-US" sz="2700" b="1" dirty="0">
                <a:solidFill>
                  <a:schemeClr val="tx1"/>
                </a:solidFill>
              </a:rPr>
            </a:br>
            <a:r>
              <a:rPr lang="en-US" altLang="en-US" sz="2700" b="1" dirty="0">
                <a:solidFill>
                  <a:schemeClr val="tx1"/>
                </a:solidFill>
              </a:rPr>
              <a:t>  competencies</a:t>
            </a:r>
          </a:p>
        </p:txBody>
      </p:sp>
      <p:sp>
        <p:nvSpPr>
          <p:cNvPr id="8199" name="Title 1"/>
          <p:cNvSpPr>
            <a:spLocks noGrp="1"/>
          </p:cNvSpPr>
          <p:nvPr>
            <p:ph type="title"/>
          </p:nvPr>
        </p:nvSpPr>
        <p:spPr/>
        <p:txBody>
          <a:bodyPr rtlCol="0">
            <a:noAutofit/>
          </a:bodyPr>
          <a:lstStyle/>
          <a:p>
            <a:pPr defTabSz="886304" eaLnBrk="1" fontAlgn="auto" hangingPunct="1">
              <a:spcAft>
                <a:spcPts val="0"/>
              </a:spcAft>
              <a:defRPr/>
            </a:pPr>
            <a:r>
              <a:rPr lang="en-ZA" altLang="en-US" sz="2800" dirty="0">
                <a:effectLst>
                  <a:outerShdw blurRad="38100" dist="38100" dir="2700000" algn="tl">
                    <a:srgbClr val="000000">
                      <a:alpha val="43137"/>
                    </a:srgbClr>
                  </a:outerShdw>
                </a:effectLst>
                <a:cs typeface="Arial" panose="020B0604020202020204" pitchFamily="34" charset="0"/>
              </a:rPr>
              <a:t>Approaches to identifying competitors</a:t>
            </a:r>
          </a:p>
        </p:txBody>
      </p:sp>
    </p:spTree>
    <p:extLst>
      <p:ext uri="{BB962C8B-B14F-4D97-AF65-F5344CB8AC3E}">
        <p14:creationId xmlns:p14="http://schemas.microsoft.com/office/powerpoint/2010/main" val="40787318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itle 1"/>
          <p:cNvSpPr>
            <a:spLocks noGrp="1"/>
          </p:cNvSpPr>
          <p:nvPr>
            <p:ph type="title"/>
          </p:nvPr>
        </p:nvSpPr>
        <p:spPr>
          <a:xfrm>
            <a:off x="3010626" y="515248"/>
            <a:ext cx="5443993" cy="763727"/>
          </a:xfrm>
        </p:spPr>
        <p:txBody>
          <a:bodyPr rtlCol="0">
            <a:noAutofit/>
          </a:bodyPr>
          <a:lstStyle/>
          <a:p>
            <a:pPr defTabSz="911749" eaLnBrk="1" fontAlgn="auto" hangingPunct="1">
              <a:spcAft>
                <a:spcPts val="0"/>
              </a:spcAft>
              <a:defRPr/>
            </a:pPr>
            <a:r>
              <a:rPr lang="en-ZA" altLang="en-US" sz="3200" dirty="0">
                <a:effectLst>
                  <a:outerShdw blurRad="38100" dist="38100" dir="2700000" algn="tl">
                    <a:srgbClr val="000000">
                      <a:alpha val="43137"/>
                    </a:srgbClr>
                  </a:outerShdw>
                </a:effectLst>
                <a:cs typeface="Arial" panose="020B0604020202020204" pitchFamily="34" charset="0"/>
              </a:rPr>
              <a:t>Selecting competitors to attack/avoid</a:t>
            </a:r>
          </a:p>
        </p:txBody>
      </p:sp>
      <p:sp>
        <p:nvSpPr>
          <p:cNvPr id="29699" name="Rectangle 3"/>
          <p:cNvSpPr>
            <a:spLocks noGrp="1" noChangeArrowheads="1"/>
          </p:cNvSpPr>
          <p:nvPr>
            <p:ph idx="1"/>
          </p:nvPr>
        </p:nvSpPr>
        <p:spPr>
          <a:xfrm>
            <a:off x="4026877" y="1535202"/>
            <a:ext cx="5248168" cy="4571040"/>
          </a:xfrm>
        </p:spPr>
        <p:txBody>
          <a:bodyPr>
            <a:normAutofit fontScale="92500" lnSpcReduction="10000"/>
          </a:bodyPr>
          <a:lstStyle/>
          <a:p>
            <a:pPr eaLnBrk="1" hangingPunct="1">
              <a:lnSpc>
                <a:spcPct val="90000"/>
              </a:lnSpc>
            </a:pPr>
            <a:r>
              <a:rPr lang="en-US" altLang="en-US" sz="2800" dirty="0">
                <a:cs typeface="Arial" pitchFamily="34" charset="0"/>
              </a:rPr>
              <a:t>Attacking weak competitors is cheaper; but not much to be gained</a:t>
            </a:r>
          </a:p>
          <a:p>
            <a:pPr eaLnBrk="1" hangingPunct="1">
              <a:lnSpc>
                <a:spcPct val="90000"/>
              </a:lnSpc>
            </a:pPr>
            <a:r>
              <a:rPr lang="en-US" altLang="en-US" sz="2800" dirty="0">
                <a:cs typeface="Arial" pitchFamily="34" charset="0"/>
              </a:rPr>
              <a:t>Benchmarking and competing with strong competitors may enhance the firm’s capabilities and skills</a:t>
            </a:r>
          </a:p>
          <a:p>
            <a:pPr eaLnBrk="1" hangingPunct="1">
              <a:lnSpc>
                <a:spcPct val="90000"/>
              </a:lnSpc>
            </a:pPr>
            <a:r>
              <a:rPr lang="en-US" altLang="en-US" sz="2800" dirty="0">
                <a:cs typeface="Arial" pitchFamily="34" charset="0"/>
              </a:rPr>
              <a:t>Most firms compete with those that resemble them the most</a:t>
            </a:r>
          </a:p>
          <a:p>
            <a:pPr eaLnBrk="1" hangingPunct="1">
              <a:lnSpc>
                <a:spcPct val="90000"/>
              </a:lnSpc>
            </a:pPr>
            <a:r>
              <a:rPr lang="en-US" altLang="en-US" sz="2800" dirty="0">
                <a:cs typeface="Arial" pitchFamily="34" charset="0"/>
              </a:rPr>
              <a:t>Firms should avoid destroying their closest competitors</a:t>
            </a:r>
          </a:p>
          <a:p>
            <a:pPr eaLnBrk="1" hangingPunct="1">
              <a:lnSpc>
                <a:spcPct val="90000"/>
              </a:lnSpc>
            </a:pPr>
            <a:r>
              <a:rPr lang="en-US" altLang="en-US" sz="2800" dirty="0">
                <a:cs typeface="Arial" pitchFamily="34" charset="0"/>
              </a:rPr>
              <a:t>Form coalitions and partnerships with competitors</a:t>
            </a:r>
          </a:p>
        </p:txBody>
      </p:sp>
    </p:spTree>
    <p:extLst>
      <p:ext uri="{BB962C8B-B14F-4D97-AF65-F5344CB8AC3E}">
        <p14:creationId xmlns:p14="http://schemas.microsoft.com/office/powerpoint/2010/main" val="3719060468"/>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3"/>
          <p:cNvSpPr>
            <a:spLocks noGrp="1" noChangeArrowheads="1"/>
          </p:cNvSpPr>
          <p:nvPr>
            <p:ph type="body" idx="1"/>
          </p:nvPr>
        </p:nvSpPr>
        <p:spPr>
          <a:xfrm>
            <a:off x="1134207" y="1561020"/>
            <a:ext cx="7614139" cy="4495800"/>
          </a:xfrm>
          <a:solidFill>
            <a:schemeClr val="bg1">
              <a:alpha val="67000"/>
            </a:schemeClr>
          </a:solidFill>
        </p:spPr>
        <p:txBody>
          <a:bodyPr>
            <a:normAutofit fontScale="92500" lnSpcReduction="20000"/>
          </a:bodyPr>
          <a:lstStyle/>
          <a:p>
            <a:r>
              <a:rPr lang="en-US" b="1" dirty="0">
                <a:latin typeface="Swis721 Win95BT" pitchFamily="34" charset="0"/>
              </a:rPr>
              <a:t>Learn the skill to profile competitors </a:t>
            </a:r>
          </a:p>
          <a:p>
            <a:r>
              <a:rPr lang="en-US" b="1" dirty="0">
                <a:latin typeface="Swis721 Win95BT" pitchFamily="34" charset="0"/>
              </a:rPr>
              <a:t>Predict competitor </a:t>
            </a:r>
            <a:r>
              <a:rPr lang="en-US" b="1" dirty="0" err="1">
                <a:latin typeface="Swis721 Win95BT" pitchFamily="34" charset="0"/>
              </a:rPr>
              <a:t>behaviour</a:t>
            </a:r>
            <a:r>
              <a:rPr lang="en-US" b="1" dirty="0">
                <a:latin typeface="Swis721 Win95BT" pitchFamily="34" charset="0"/>
              </a:rPr>
              <a:t> (attack/defend)</a:t>
            </a:r>
          </a:p>
          <a:p>
            <a:r>
              <a:rPr lang="en-US" b="1" dirty="0">
                <a:latin typeface="Swis721 Win95BT" pitchFamily="34" charset="0"/>
              </a:rPr>
              <a:t>Adapt marketing strategies to outmaneuver competitors </a:t>
            </a:r>
          </a:p>
          <a:p>
            <a:r>
              <a:rPr lang="en-US" b="1" dirty="0">
                <a:latin typeface="Swis721 Win95BT" pitchFamily="34" charset="0"/>
              </a:rPr>
              <a:t>Remember – apply your unique </a:t>
            </a:r>
            <a:r>
              <a:rPr lang="en-US" b="1" dirty="0" err="1">
                <a:latin typeface="Swis721 Win95BT" pitchFamily="34" charset="0"/>
              </a:rPr>
              <a:t>USP</a:t>
            </a:r>
            <a:r>
              <a:rPr lang="en-US" b="1" dirty="0">
                <a:latin typeface="Swis721 Win95BT" pitchFamily="34" charset="0"/>
              </a:rPr>
              <a:t> for the market segments you target</a:t>
            </a:r>
          </a:p>
          <a:p>
            <a:r>
              <a:rPr lang="en-US" b="1" dirty="0">
                <a:latin typeface="Swis721 Win95BT" pitchFamily="34" charset="0"/>
              </a:rPr>
              <a:t>Do proper analysis !!!</a:t>
            </a:r>
          </a:p>
          <a:p>
            <a:r>
              <a:rPr lang="en-US" b="1" dirty="0">
                <a:latin typeface="Swis721 Win95BT" pitchFamily="34" charset="0"/>
              </a:rPr>
              <a:t>Analysis is only halfway there!</a:t>
            </a:r>
          </a:p>
          <a:p>
            <a:r>
              <a:rPr lang="en-US" b="1" dirty="0">
                <a:latin typeface="Swis721 Win95BT" pitchFamily="34" charset="0"/>
              </a:rPr>
              <a:t>Implement </a:t>
            </a:r>
            <a:r>
              <a:rPr lang="en-US" b="1" dirty="0" err="1">
                <a:latin typeface="Swis721 Win95BT" pitchFamily="34" charset="0"/>
              </a:rPr>
              <a:t>implement</a:t>
            </a:r>
            <a:r>
              <a:rPr lang="en-US" b="1" dirty="0">
                <a:latin typeface="Swis721 Win95BT" pitchFamily="34" charset="0"/>
              </a:rPr>
              <a:t>  </a:t>
            </a:r>
            <a:r>
              <a:rPr lang="en-US" b="1" dirty="0" err="1">
                <a:latin typeface="Swis721 Win95BT" pitchFamily="34" charset="0"/>
              </a:rPr>
              <a:t>implement</a:t>
            </a:r>
            <a:r>
              <a:rPr lang="en-US" b="1" dirty="0">
                <a:latin typeface="Swis721 Win95BT" pitchFamily="34" charset="0"/>
              </a:rPr>
              <a:t> planning into action strategy</a:t>
            </a:r>
          </a:p>
          <a:p>
            <a:endParaRPr lang="en-US" b="1" dirty="0">
              <a:latin typeface="Swis721 Win95BT" pitchFamily="34" charset="0"/>
            </a:endParaRPr>
          </a:p>
          <a:p>
            <a:endParaRPr lang="en-US" b="1" dirty="0">
              <a:latin typeface="Swis721 Win95BT" pitchFamily="34" charset="0"/>
            </a:endParaRPr>
          </a:p>
          <a:p>
            <a:endParaRPr lang="en-US" b="1" dirty="0">
              <a:latin typeface="Swis721 Win95BT" pitchFamily="34" charset="0"/>
            </a:endParaRPr>
          </a:p>
        </p:txBody>
      </p:sp>
      <p:sp>
        <p:nvSpPr>
          <p:cNvPr id="2" name="Rectangle 1"/>
          <p:cNvSpPr/>
          <p:nvPr/>
        </p:nvSpPr>
        <p:spPr>
          <a:xfrm>
            <a:off x="3411416" y="611396"/>
            <a:ext cx="4609576" cy="523220"/>
          </a:xfrm>
          <a:prstGeom prst="rect">
            <a:avLst/>
          </a:prstGeom>
        </p:spPr>
        <p:txBody>
          <a:bodyPr wrap="square">
            <a:spAutoFit/>
          </a:bodyPr>
          <a:lstStyle/>
          <a:p>
            <a:pPr algn="ctr"/>
            <a:r>
              <a:rPr lang="en-GB" sz="2800" b="1" dirty="0">
                <a:solidFill>
                  <a:schemeClr val="bg1"/>
                </a:solidFill>
                <a:latin typeface="Swis721 Win95BT" pitchFamily="34" charset="0"/>
              </a:rPr>
              <a:t>Managerial applications</a:t>
            </a:r>
            <a:endParaRPr lang="en-US" sz="2800" b="1" dirty="0">
              <a:solidFill>
                <a:schemeClr val="bg1"/>
              </a:solidFill>
              <a:latin typeface="Swis721 Win95BT" pitchFamily="34" charset="0"/>
            </a:endParaRPr>
          </a:p>
        </p:txBody>
      </p:sp>
    </p:spTree>
    <p:extLst>
      <p:ext uri="{BB962C8B-B14F-4D97-AF65-F5344CB8AC3E}">
        <p14:creationId xmlns:p14="http://schemas.microsoft.com/office/powerpoint/2010/main" val="8943525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97977" y="3348900"/>
            <a:ext cx="6875584" cy="669186"/>
          </a:xfrm>
          <a:solidFill>
            <a:schemeClr val="bg1"/>
          </a:solidFill>
        </p:spPr>
        <p:txBody>
          <a:bodyPr>
            <a:normAutofit/>
          </a:bodyPr>
          <a:lstStyle/>
          <a:p>
            <a:pPr marL="0" indent="0">
              <a:buNone/>
            </a:pPr>
            <a:r>
              <a:rPr lang="en-US" sz="1800" dirty="0">
                <a:hlinkClick r:id="rId2"/>
              </a:rPr>
              <a:t>https://www.mykpono.com/how-to-conduct-competitive-analysis/</a:t>
            </a:r>
            <a:endParaRPr lang="en-US" sz="1800" dirty="0"/>
          </a:p>
          <a:p>
            <a:pPr marL="0" indent="0">
              <a:buNone/>
            </a:pPr>
            <a:endParaRPr lang="en-US" sz="1800" dirty="0"/>
          </a:p>
        </p:txBody>
      </p:sp>
      <p:sp>
        <p:nvSpPr>
          <p:cNvPr id="3" name="Title 2"/>
          <p:cNvSpPr>
            <a:spLocks noGrp="1"/>
          </p:cNvSpPr>
          <p:nvPr>
            <p:ph type="title"/>
          </p:nvPr>
        </p:nvSpPr>
        <p:spPr/>
        <p:txBody>
          <a:bodyPr>
            <a:noAutofit/>
          </a:bodyPr>
          <a:lstStyle/>
          <a:p>
            <a:r>
              <a:rPr lang="en-US" sz="2800" dirty="0"/>
              <a:t>ALSO CONSIDER THIS COMPETITOR ANALYSIS GRID</a:t>
            </a:r>
          </a:p>
        </p:txBody>
      </p:sp>
      <p:sp>
        <p:nvSpPr>
          <p:cNvPr id="4" name="Slide Number Placeholder 3"/>
          <p:cNvSpPr>
            <a:spLocks noGrp="1"/>
          </p:cNvSpPr>
          <p:nvPr>
            <p:ph type="sldNum" sz="quarter" idx="4"/>
          </p:nvPr>
        </p:nvSpPr>
        <p:spPr/>
        <p:txBody>
          <a:bodyPr/>
          <a:lstStyle/>
          <a:p>
            <a:fld id="{A5DA6BA6-C6AB-9149-8AE6-858FB7C85058}" type="slidenum">
              <a:rPr lang="en-US" smtClean="0"/>
              <a:t>41</a:t>
            </a:fld>
            <a:endParaRPr lang="en-US"/>
          </a:p>
        </p:txBody>
      </p:sp>
    </p:spTree>
    <p:extLst>
      <p:ext uri="{BB962C8B-B14F-4D97-AF65-F5344CB8AC3E}">
        <p14:creationId xmlns:p14="http://schemas.microsoft.com/office/powerpoint/2010/main" val="35952165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7240"/>
            <a:ext cx="9144000" cy="5970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TextBox 6"/>
          <p:cNvSpPr txBox="1">
            <a:spLocks noChangeArrowheads="1"/>
          </p:cNvSpPr>
          <p:nvPr/>
        </p:nvSpPr>
        <p:spPr bwMode="auto">
          <a:xfrm>
            <a:off x="1239634" y="195090"/>
            <a:ext cx="813593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af-ZA" sz="3600" b="1" dirty="0">
                <a:solidFill>
                  <a:srgbClr val="00B050"/>
                </a:solidFill>
                <a:latin typeface="Arial" panose="020B0604020202020204" pitchFamily="34" charset="0"/>
                <a:cs typeface="Arial" panose="020B0604020202020204" pitchFamily="34" charset="0"/>
              </a:rPr>
              <a:t>ANY QUESTIONS ?</a:t>
            </a:r>
          </a:p>
          <a:p>
            <a:pPr algn="ctr">
              <a:spcBef>
                <a:spcPct val="0"/>
              </a:spcBef>
              <a:buFontTx/>
              <a:buNone/>
            </a:pPr>
            <a:endParaRPr lang="en-US" altLang="af-ZA" sz="2400" b="1" dirty="0">
              <a:latin typeface="Arial" panose="020B0604020202020204" pitchFamily="34" charset="0"/>
              <a:cs typeface="Arial" panose="020B0604020202020204" pitchFamily="34" charset="0"/>
            </a:endParaRPr>
          </a:p>
          <a:p>
            <a:pPr algn="ctr">
              <a:spcBef>
                <a:spcPct val="0"/>
              </a:spcBef>
              <a:buFontTx/>
              <a:buNone/>
            </a:pPr>
            <a:r>
              <a:rPr lang="en-US" altLang="af-ZA" sz="2400" b="1" dirty="0">
                <a:solidFill>
                  <a:srgbClr val="FFFFFF"/>
                </a:solidFill>
                <a:latin typeface="Arial" panose="020B0604020202020204" pitchFamily="34" charset="0"/>
                <a:cs typeface="Arial" panose="020B0604020202020204" pitchFamily="34" charset="0"/>
              </a:rPr>
              <a:t>Oak Alley Plantation (Louisiana)</a:t>
            </a:r>
          </a:p>
          <a:p>
            <a:pPr algn="ctr">
              <a:spcBef>
                <a:spcPct val="0"/>
              </a:spcBef>
              <a:buFontTx/>
              <a:buNone/>
            </a:pPr>
            <a:r>
              <a:rPr lang="en-US" altLang="af-ZA" sz="2400" b="1" dirty="0">
                <a:solidFill>
                  <a:srgbClr val="FFFF00"/>
                </a:solidFill>
                <a:latin typeface="Arial" panose="020B0604020202020204" pitchFamily="34" charset="0"/>
                <a:cs typeface="Arial" panose="020B0604020202020204" pitchFamily="34" charset="0"/>
              </a:rPr>
              <a:t>What is the competitive advantage of this pic?</a:t>
            </a:r>
            <a:endParaRPr lang="af-ZA" altLang="af-ZA" sz="2400" b="1"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6048011"/>
      </p:ext>
    </p:extLst>
  </p:cSld>
  <p:clrMapOvr>
    <a:masterClrMapping/>
  </p:clrMapOvr>
  <p:transition spd="slow" advTm="148775"/>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3983818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ChangeArrowheads="1"/>
          </p:cNvSpPr>
          <p:nvPr/>
        </p:nvSpPr>
        <p:spPr bwMode="auto">
          <a:xfrm>
            <a:off x="1437120" y="1600009"/>
            <a:ext cx="7968960" cy="4768340"/>
          </a:xfrm>
          <a:prstGeom prst="rect">
            <a:avLst/>
          </a:prstGeom>
          <a:solidFill>
            <a:schemeClr val="bg1">
              <a:alpha val="56000"/>
            </a:schemeClr>
          </a:solidFill>
          <a:ln>
            <a:noFill/>
          </a:ln>
          <a:effectLst/>
        </p:spPr>
        <p:txBody>
          <a:bodyPr lIns="88537" tIns="44271" rIns="88537" bIns="44271"/>
          <a:lstStyle/>
          <a:p>
            <a:pPr marL="402234" indent="-402234" defTabSz="393860" eaLnBrk="1" hangingPunct="1">
              <a:lnSpc>
                <a:spcPct val="93000"/>
              </a:lnSpc>
              <a:spcBef>
                <a:spcPct val="20000"/>
              </a:spcBef>
              <a:buClr>
                <a:srgbClr val="000000"/>
              </a:buClr>
              <a:buSzPct val="100000"/>
              <a:buFont typeface="Arial" panose="020B0604020202020204" pitchFamily="34" charset="0"/>
              <a:buChar char="•"/>
              <a:defRPr/>
            </a:pPr>
            <a:r>
              <a:rPr lang="en-US" altLang="en-US" sz="2500" b="1" dirty="0">
                <a:solidFill>
                  <a:srgbClr val="FF0066"/>
                </a:solidFill>
                <a:ea typeface="Osaka" pitchFamily="48" charset="-128"/>
                <a:cs typeface="Arial" pitchFamily="34" charset="0"/>
              </a:rPr>
              <a:t>AKA industry concept of competition</a:t>
            </a:r>
          </a:p>
          <a:p>
            <a:pPr marL="402234" indent="-402234" defTabSz="393860" eaLnBrk="1" hangingPunct="1">
              <a:lnSpc>
                <a:spcPct val="93000"/>
              </a:lnSpc>
              <a:spcBef>
                <a:spcPct val="20000"/>
              </a:spcBef>
              <a:buClr>
                <a:srgbClr val="000000"/>
              </a:buClr>
              <a:buSzPct val="100000"/>
              <a:buFont typeface="Arial" panose="020B0604020202020204" pitchFamily="34" charset="0"/>
              <a:buChar char="•"/>
              <a:defRPr/>
            </a:pPr>
            <a:r>
              <a:rPr lang="en-US" altLang="en-US" sz="2500" b="1" dirty="0">
                <a:solidFill>
                  <a:prstClr val="black"/>
                </a:solidFill>
                <a:ea typeface="Osaka" pitchFamily="48" charset="-128"/>
                <a:cs typeface="Arial" pitchFamily="34" charset="0"/>
              </a:rPr>
              <a:t>All competition seen in context of industry</a:t>
            </a:r>
          </a:p>
          <a:p>
            <a:pPr marL="402234" indent="-402234" defTabSz="393860" eaLnBrk="1" hangingPunct="1">
              <a:lnSpc>
                <a:spcPct val="93000"/>
              </a:lnSpc>
              <a:spcBef>
                <a:spcPct val="20000"/>
              </a:spcBef>
              <a:buClr>
                <a:srgbClr val="000000"/>
              </a:buClr>
              <a:buSzPct val="100000"/>
              <a:buFont typeface="Arial" panose="020B0604020202020204" pitchFamily="34" charset="0"/>
              <a:buChar char="•"/>
              <a:defRPr/>
            </a:pPr>
            <a:r>
              <a:rPr lang="en-US" altLang="en-US" sz="2500" b="1" i="1" dirty="0">
                <a:solidFill>
                  <a:schemeClr val="bg2">
                    <a:lumMod val="75000"/>
                  </a:schemeClr>
                </a:solidFill>
                <a:ea typeface="Osaka" pitchFamily="48" charset="-128"/>
                <a:cs typeface="Arial" pitchFamily="34" charset="0"/>
              </a:rPr>
              <a:t>Industry</a:t>
            </a:r>
            <a:r>
              <a:rPr lang="en-US" altLang="en-US" sz="2500" b="1" dirty="0">
                <a:solidFill>
                  <a:prstClr val="black"/>
                </a:solidFill>
                <a:ea typeface="Osaka" pitchFamily="48" charset="-128"/>
                <a:cs typeface="Arial" pitchFamily="34" charset="0"/>
              </a:rPr>
              <a:t> = group of firms that offer product/s that are close substitutes</a:t>
            </a:r>
          </a:p>
          <a:p>
            <a:pPr marL="402234" indent="-402234" defTabSz="393860" eaLnBrk="1" hangingPunct="1">
              <a:lnSpc>
                <a:spcPct val="93000"/>
              </a:lnSpc>
              <a:spcBef>
                <a:spcPct val="20000"/>
              </a:spcBef>
              <a:buClr>
                <a:srgbClr val="000000"/>
              </a:buClr>
              <a:buSzPct val="100000"/>
              <a:buFont typeface="Arial" panose="020B0604020202020204" pitchFamily="34" charset="0"/>
              <a:buChar char="•"/>
              <a:defRPr/>
            </a:pPr>
            <a:r>
              <a:rPr lang="en-US" altLang="en-US" sz="2500" b="1" dirty="0">
                <a:solidFill>
                  <a:prstClr val="black"/>
                </a:solidFill>
                <a:ea typeface="Osaka" pitchFamily="48" charset="-128"/>
                <a:cs typeface="Arial" pitchFamily="34" charset="0"/>
              </a:rPr>
              <a:t>Classified according to:</a:t>
            </a:r>
          </a:p>
          <a:p>
            <a:pPr marL="1054464" lvl="1" indent="-402234" defTabSz="393860" eaLnBrk="1" hangingPunct="1">
              <a:lnSpc>
                <a:spcPct val="93000"/>
              </a:lnSpc>
              <a:spcBef>
                <a:spcPct val="20000"/>
              </a:spcBef>
              <a:buClr>
                <a:srgbClr val="000000"/>
              </a:buClr>
              <a:buSzPct val="100000"/>
              <a:buFont typeface="Wingdings" panose="05000000000000000000" pitchFamily="2" charset="2"/>
              <a:buChar char="ü"/>
              <a:defRPr/>
            </a:pPr>
            <a:r>
              <a:rPr lang="en-US" altLang="en-US" sz="2500" b="1" dirty="0">
                <a:solidFill>
                  <a:prstClr val="black"/>
                </a:solidFill>
                <a:ea typeface="Osaka" pitchFamily="48" charset="-128"/>
                <a:cs typeface="Arial" pitchFamily="34" charset="0"/>
              </a:rPr>
              <a:t>Number of sellers</a:t>
            </a:r>
          </a:p>
          <a:p>
            <a:pPr marL="1054464" lvl="1" indent="-402234" defTabSz="393860" eaLnBrk="1" hangingPunct="1">
              <a:lnSpc>
                <a:spcPct val="93000"/>
              </a:lnSpc>
              <a:spcBef>
                <a:spcPct val="20000"/>
              </a:spcBef>
              <a:buClr>
                <a:srgbClr val="000000"/>
              </a:buClr>
              <a:buSzPct val="100000"/>
              <a:buFont typeface="Wingdings" panose="05000000000000000000" pitchFamily="2" charset="2"/>
              <a:buChar char="ü"/>
              <a:defRPr/>
            </a:pPr>
            <a:r>
              <a:rPr lang="en-US" altLang="en-US" sz="2500" b="1" dirty="0">
                <a:solidFill>
                  <a:prstClr val="black"/>
                </a:solidFill>
                <a:ea typeface="Osaka" pitchFamily="48" charset="-128"/>
                <a:cs typeface="Arial" pitchFamily="34" charset="0"/>
              </a:rPr>
              <a:t>Degree of product differentiation</a:t>
            </a:r>
          </a:p>
          <a:p>
            <a:pPr marL="1054464" lvl="1" indent="-402234" defTabSz="393860" eaLnBrk="1" hangingPunct="1">
              <a:lnSpc>
                <a:spcPct val="93000"/>
              </a:lnSpc>
              <a:spcBef>
                <a:spcPct val="20000"/>
              </a:spcBef>
              <a:buClr>
                <a:srgbClr val="000000"/>
              </a:buClr>
              <a:buSzPct val="100000"/>
              <a:buFont typeface="Wingdings" panose="05000000000000000000" pitchFamily="2" charset="2"/>
              <a:buChar char="ü"/>
              <a:defRPr/>
            </a:pPr>
            <a:r>
              <a:rPr lang="en-US" altLang="en-US" sz="2500" b="1" dirty="0">
                <a:solidFill>
                  <a:prstClr val="black"/>
                </a:solidFill>
                <a:ea typeface="Osaka" pitchFamily="48" charset="-128"/>
                <a:cs typeface="Arial" pitchFamily="34" charset="0"/>
              </a:rPr>
              <a:t>Presence/absence of barriers</a:t>
            </a:r>
          </a:p>
          <a:p>
            <a:pPr marL="1054464" lvl="1" indent="-402234" defTabSz="393860" eaLnBrk="1" hangingPunct="1">
              <a:lnSpc>
                <a:spcPct val="93000"/>
              </a:lnSpc>
              <a:spcBef>
                <a:spcPct val="20000"/>
              </a:spcBef>
              <a:buClr>
                <a:srgbClr val="000000"/>
              </a:buClr>
              <a:buSzPct val="100000"/>
              <a:buFont typeface="Wingdings" panose="05000000000000000000" pitchFamily="2" charset="2"/>
              <a:buChar char="ü"/>
              <a:defRPr/>
            </a:pPr>
            <a:r>
              <a:rPr lang="en-US" altLang="en-US" sz="2500" b="1" dirty="0">
                <a:solidFill>
                  <a:prstClr val="black"/>
                </a:solidFill>
                <a:ea typeface="Osaka" pitchFamily="48" charset="-128"/>
                <a:cs typeface="Arial" pitchFamily="34" charset="0"/>
              </a:rPr>
              <a:t>Cost structure</a:t>
            </a:r>
          </a:p>
          <a:p>
            <a:pPr marL="1054464" lvl="1" indent="-402234" defTabSz="393860" eaLnBrk="1" hangingPunct="1">
              <a:lnSpc>
                <a:spcPct val="93000"/>
              </a:lnSpc>
              <a:spcBef>
                <a:spcPct val="20000"/>
              </a:spcBef>
              <a:buClr>
                <a:srgbClr val="000000"/>
              </a:buClr>
              <a:buSzPct val="100000"/>
              <a:buFont typeface="Wingdings" panose="05000000000000000000" pitchFamily="2" charset="2"/>
              <a:buChar char="ü"/>
              <a:defRPr/>
            </a:pPr>
            <a:r>
              <a:rPr lang="en-US" altLang="en-US" sz="2500" b="1" dirty="0">
                <a:solidFill>
                  <a:prstClr val="black"/>
                </a:solidFill>
                <a:ea typeface="Osaka" pitchFamily="48" charset="-128"/>
                <a:cs typeface="Arial" pitchFamily="34" charset="0"/>
              </a:rPr>
              <a:t>Degree of vertical integration</a:t>
            </a:r>
          </a:p>
          <a:p>
            <a:pPr marL="1054464" lvl="1" indent="-402234" defTabSz="393860" eaLnBrk="1" hangingPunct="1">
              <a:lnSpc>
                <a:spcPct val="93000"/>
              </a:lnSpc>
              <a:spcBef>
                <a:spcPct val="20000"/>
              </a:spcBef>
              <a:buClr>
                <a:srgbClr val="000000"/>
              </a:buClr>
              <a:buSzPct val="100000"/>
              <a:buFont typeface="Wingdings" panose="05000000000000000000" pitchFamily="2" charset="2"/>
              <a:buChar char="ü"/>
              <a:defRPr/>
            </a:pPr>
            <a:r>
              <a:rPr lang="en-US" altLang="en-US" sz="2500" b="1" dirty="0">
                <a:solidFill>
                  <a:prstClr val="black"/>
                </a:solidFill>
                <a:ea typeface="Osaka" pitchFamily="48" charset="-128"/>
                <a:cs typeface="Arial" pitchFamily="34" charset="0"/>
              </a:rPr>
              <a:t>Degree of globalisation</a:t>
            </a:r>
          </a:p>
        </p:txBody>
      </p:sp>
      <p:sp>
        <p:nvSpPr>
          <p:cNvPr id="8199" name="Title 1"/>
          <p:cNvSpPr>
            <a:spLocks noGrp="1"/>
          </p:cNvSpPr>
          <p:nvPr>
            <p:ph type="title"/>
          </p:nvPr>
        </p:nvSpPr>
        <p:spPr>
          <a:xfrm>
            <a:off x="1934308" y="227544"/>
            <a:ext cx="7265852" cy="1142040"/>
          </a:xfrm>
        </p:spPr>
        <p:txBody>
          <a:bodyPr rtlCol="0">
            <a:noAutofit/>
          </a:bodyPr>
          <a:lstStyle/>
          <a:p>
            <a:pPr defTabSz="886580" eaLnBrk="1" fontAlgn="auto" hangingPunct="1">
              <a:spcAft>
                <a:spcPts val="0"/>
              </a:spcAft>
              <a:defRPr/>
            </a:pPr>
            <a:r>
              <a:rPr lang="en-ZA" altLang="en-US" sz="2400" dirty="0">
                <a:effectLst>
                  <a:outerShdw blurRad="38100" dist="38100" dir="2700000" algn="tl">
                    <a:srgbClr val="000000">
                      <a:alpha val="43137"/>
                    </a:srgbClr>
                  </a:outerShdw>
                </a:effectLst>
                <a:cs typeface="Arial" panose="020B0604020202020204" pitchFamily="34" charset="0"/>
              </a:rPr>
              <a:t>The strategic group approach to </a:t>
            </a:r>
            <a:br>
              <a:rPr lang="en-ZA" altLang="en-US" sz="2400" dirty="0">
                <a:effectLst>
                  <a:outerShdw blurRad="38100" dist="38100" dir="2700000" algn="tl">
                    <a:srgbClr val="000000">
                      <a:alpha val="43137"/>
                    </a:srgbClr>
                  </a:outerShdw>
                </a:effectLst>
                <a:cs typeface="Arial" panose="020B0604020202020204" pitchFamily="34" charset="0"/>
              </a:rPr>
            </a:br>
            <a:r>
              <a:rPr lang="en-ZA" altLang="en-US" sz="2400" dirty="0">
                <a:effectLst>
                  <a:outerShdw blurRad="38100" dist="38100" dir="2700000" algn="tl">
                    <a:srgbClr val="000000">
                      <a:alpha val="43137"/>
                    </a:srgbClr>
                  </a:outerShdw>
                </a:effectLst>
                <a:cs typeface="Arial" panose="020B0604020202020204" pitchFamily="34" charset="0"/>
              </a:rPr>
              <a:t>identifying competitors</a:t>
            </a:r>
          </a:p>
        </p:txBody>
      </p:sp>
    </p:spTree>
    <p:extLst>
      <p:ext uri="{BB962C8B-B14F-4D97-AF65-F5344CB8AC3E}">
        <p14:creationId xmlns:p14="http://schemas.microsoft.com/office/powerpoint/2010/main" val="2571694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ChangeArrowheads="1"/>
          </p:cNvSpPr>
          <p:nvPr/>
        </p:nvSpPr>
        <p:spPr bwMode="auto">
          <a:xfrm>
            <a:off x="1501925" y="1600009"/>
            <a:ext cx="7580529" cy="4768340"/>
          </a:xfrm>
          <a:prstGeom prst="rect">
            <a:avLst/>
          </a:prstGeom>
          <a:solidFill>
            <a:schemeClr val="bg1">
              <a:alpha val="62000"/>
            </a:schemeClr>
          </a:solidFill>
          <a:ln>
            <a:noFill/>
          </a:ln>
          <a:effectLst/>
        </p:spPr>
        <p:txBody>
          <a:bodyPr lIns="88577" tIns="44291" rIns="88577" bIns="44291"/>
          <a:lstStyle/>
          <a:p>
            <a:pPr marL="402400" indent="-402400" defTabSz="394024" eaLnBrk="1" hangingPunct="1">
              <a:lnSpc>
                <a:spcPct val="93000"/>
              </a:lnSpc>
              <a:spcBef>
                <a:spcPct val="20000"/>
              </a:spcBef>
              <a:buClr>
                <a:srgbClr val="000000"/>
              </a:buClr>
              <a:buSzPct val="100000"/>
              <a:buFont typeface="Arial" panose="020B0604020202020204" pitchFamily="34" charset="0"/>
              <a:buChar char="•"/>
              <a:defRPr/>
            </a:pPr>
            <a:r>
              <a:rPr lang="en-US" altLang="en-US" sz="2500" b="1" dirty="0">
                <a:solidFill>
                  <a:prstClr val="black"/>
                </a:solidFill>
                <a:ea typeface="Osaka" pitchFamily="48" charset="-128"/>
                <a:cs typeface="Arial" pitchFamily="34" charset="0"/>
              </a:rPr>
              <a:t>Different groups of firms within industry</a:t>
            </a:r>
          </a:p>
          <a:p>
            <a:pPr marL="402400" indent="-402400" defTabSz="394024" eaLnBrk="1" hangingPunct="1">
              <a:lnSpc>
                <a:spcPct val="93000"/>
              </a:lnSpc>
              <a:spcBef>
                <a:spcPct val="20000"/>
              </a:spcBef>
              <a:buClr>
                <a:srgbClr val="000000"/>
              </a:buClr>
              <a:buSzPct val="100000"/>
              <a:buFont typeface="Arial" panose="020B0604020202020204" pitchFamily="34" charset="0"/>
              <a:buChar char="•"/>
              <a:defRPr/>
            </a:pPr>
            <a:r>
              <a:rPr lang="en-US" altLang="en-US" sz="2500" b="1" i="1" dirty="0">
                <a:solidFill>
                  <a:schemeClr val="bg2">
                    <a:lumMod val="75000"/>
                  </a:schemeClr>
                </a:solidFill>
                <a:ea typeface="Osaka" pitchFamily="48" charset="-128"/>
                <a:cs typeface="Arial" pitchFamily="34" charset="0"/>
              </a:rPr>
              <a:t>Strategic group </a:t>
            </a:r>
            <a:r>
              <a:rPr lang="en-US" altLang="en-US" sz="2500" b="1" dirty="0">
                <a:solidFill>
                  <a:prstClr val="black"/>
                </a:solidFill>
                <a:ea typeface="Osaka" pitchFamily="48" charset="-128"/>
                <a:cs typeface="Arial" pitchFamily="34" charset="0"/>
              </a:rPr>
              <a:t>= group of firms that follow the same strategy in a given target market</a:t>
            </a:r>
          </a:p>
          <a:p>
            <a:pPr marL="402400" indent="-402400" defTabSz="394024" eaLnBrk="1" hangingPunct="1">
              <a:lnSpc>
                <a:spcPct val="93000"/>
              </a:lnSpc>
              <a:spcBef>
                <a:spcPct val="20000"/>
              </a:spcBef>
              <a:buClr>
                <a:srgbClr val="000000"/>
              </a:buClr>
              <a:buSzPct val="100000"/>
              <a:buFont typeface="Arial" panose="020B0604020202020204" pitchFamily="34" charset="0"/>
              <a:buChar char="•"/>
              <a:defRPr/>
            </a:pPr>
            <a:r>
              <a:rPr lang="en-US" altLang="en-US" sz="2500" b="1" dirty="0">
                <a:solidFill>
                  <a:prstClr val="black"/>
                </a:solidFill>
                <a:ea typeface="Osaka" pitchFamily="48" charset="-128"/>
                <a:cs typeface="Arial" pitchFamily="34" charset="0"/>
              </a:rPr>
              <a:t>A strategic group is a group of firms that:</a:t>
            </a:r>
          </a:p>
          <a:p>
            <a:pPr marL="1054901" lvl="1" indent="-402400" defTabSz="394024" eaLnBrk="1" hangingPunct="1">
              <a:lnSpc>
                <a:spcPct val="93000"/>
              </a:lnSpc>
              <a:spcBef>
                <a:spcPct val="20000"/>
              </a:spcBef>
              <a:buClr>
                <a:srgbClr val="000000"/>
              </a:buClr>
              <a:buSzPct val="100000"/>
              <a:buFont typeface="Wingdings" panose="05000000000000000000" pitchFamily="2" charset="2"/>
              <a:buChar char="ü"/>
              <a:defRPr/>
            </a:pPr>
            <a:r>
              <a:rPr lang="en-US" altLang="en-US" sz="2400" b="1" dirty="0">
                <a:solidFill>
                  <a:prstClr val="black"/>
                </a:solidFill>
                <a:ea typeface="Osaka" pitchFamily="48" charset="-128"/>
                <a:cs typeface="Arial" pitchFamily="34" charset="0"/>
              </a:rPr>
              <a:t>Pursue similar competitive strategies</a:t>
            </a:r>
          </a:p>
          <a:p>
            <a:pPr marL="1054901" lvl="1" indent="-402400" defTabSz="394024" eaLnBrk="1" hangingPunct="1">
              <a:lnSpc>
                <a:spcPct val="93000"/>
              </a:lnSpc>
              <a:spcBef>
                <a:spcPct val="20000"/>
              </a:spcBef>
              <a:buClr>
                <a:srgbClr val="000000"/>
              </a:buClr>
              <a:buSzPct val="100000"/>
              <a:buFont typeface="Wingdings" panose="05000000000000000000" pitchFamily="2" charset="2"/>
              <a:buChar char="ü"/>
              <a:defRPr/>
            </a:pPr>
            <a:r>
              <a:rPr lang="en-US" altLang="en-US" sz="2400" b="1" dirty="0">
                <a:solidFill>
                  <a:prstClr val="black"/>
                </a:solidFill>
                <a:ea typeface="Osaka" pitchFamily="48" charset="-128"/>
                <a:cs typeface="Arial" pitchFamily="34" charset="0"/>
              </a:rPr>
              <a:t>Have similar characteristics</a:t>
            </a:r>
          </a:p>
          <a:p>
            <a:pPr marL="1054901" lvl="1" indent="-402400" defTabSz="394024" eaLnBrk="1" hangingPunct="1">
              <a:lnSpc>
                <a:spcPct val="93000"/>
              </a:lnSpc>
              <a:spcBef>
                <a:spcPct val="20000"/>
              </a:spcBef>
              <a:buClr>
                <a:srgbClr val="000000"/>
              </a:buClr>
              <a:buSzPct val="100000"/>
              <a:buFont typeface="Wingdings" panose="05000000000000000000" pitchFamily="2" charset="2"/>
              <a:buChar char="ü"/>
              <a:defRPr/>
            </a:pPr>
            <a:r>
              <a:rPr lang="en-US" altLang="en-US" sz="2400" b="1" dirty="0">
                <a:solidFill>
                  <a:prstClr val="black"/>
                </a:solidFill>
                <a:ea typeface="Osaka" pitchFamily="48" charset="-128"/>
                <a:cs typeface="Arial" pitchFamily="34" charset="0"/>
              </a:rPr>
              <a:t>Have similar assets and competencies</a:t>
            </a:r>
          </a:p>
          <a:p>
            <a:pPr marL="402400" indent="-402400" defTabSz="394024" eaLnBrk="1" hangingPunct="1">
              <a:lnSpc>
                <a:spcPct val="93000"/>
              </a:lnSpc>
              <a:spcBef>
                <a:spcPct val="20000"/>
              </a:spcBef>
              <a:buClr>
                <a:srgbClr val="000000"/>
              </a:buClr>
              <a:buSzPct val="100000"/>
              <a:buFont typeface="Arial" panose="020B0604020202020204" pitchFamily="34" charset="0"/>
              <a:buChar char="•"/>
              <a:defRPr/>
            </a:pPr>
            <a:r>
              <a:rPr lang="en-US" altLang="en-US" sz="2500" b="1" dirty="0">
                <a:solidFill>
                  <a:prstClr val="black"/>
                </a:solidFill>
                <a:ea typeface="Osaka" pitchFamily="48" charset="-128"/>
                <a:cs typeface="Arial" pitchFamily="34" charset="0"/>
              </a:rPr>
              <a:t>React to the same environmental changes</a:t>
            </a:r>
          </a:p>
          <a:p>
            <a:pPr marL="402400" indent="-402400" defTabSz="394024" eaLnBrk="1" hangingPunct="1">
              <a:lnSpc>
                <a:spcPct val="93000"/>
              </a:lnSpc>
              <a:spcBef>
                <a:spcPct val="20000"/>
              </a:spcBef>
              <a:buClr>
                <a:srgbClr val="000000"/>
              </a:buClr>
              <a:buSzPct val="100000"/>
              <a:buFont typeface="Arial" panose="020B0604020202020204" pitchFamily="34" charset="0"/>
              <a:buChar char="•"/>
              <a:defRPr/>
            </a:pPr>
            <a:r>
              <a:rPr lang="en-US" altLang="en-US" sz="2500" b="1" dirty="0">
                <a:solidFill>
                  <a:prstClr val="black"/>
                </a:solidFill>
                <a:ea typeface="Osaka" pitchFamily="48" charset="-128"/>
                <a:cs typeface="Arial" pitchFamily="34" charset="0"/>
              </a:rPr>
              <a:t>Mobility barriers prevent movement between groups</a:t>
            </a:r>
          </a:p>
          <a:p>
            <a:pPr marL="402400" indent="-402400" defTabSz="394024" eaLnBrk="1" hangingPunct="1">
              <a:lnSpc>
                <a:spcPct val="93000"/>
              </a:lnSpc>
              <a:spcBef>
                <a:spcPct val="20000"/>
              </a:spcBef>
              <a:buClr>
                <a:srgbClr val="000000"/>
              </a:buClr>
              <a:buSzPct val="100000"/>
              <a:buFont typeface="Arial" panose="020B0604020202020204" pitchFamily="34" charset="0"/>
              <a:buChar char="•"/>
              <a:defRPr/>
            </a:pPr>
            <a:endParaRPr lang="en-US" altLang="en-US" sz="2500" b="1" dirty="0">
              <a:solidFill>
                <a:prstClr val="black"/>
              </a:solidFill>
              <a:ea typeface="Osaka" pitchFamily="48" charset="-128"/>
              <a:cs typeface="Arial" pitchFamily="34" charset="0"/>
            </a:endParaRPr>
          </a:p>
        </p:txBody>
      </p:sp>
      <p:sp>
        <p:nvSpPr>
          <p:cNvPr id="8199" name="Title 1"/>
          <p:cNvSpPr>
            <a:spLocks noGrp="1"/>
          </p:cNvSpPr>
          <p:nvPr>
            <p:ph type="title"/>
          </p:nvPr>
        </p:nvSpPr>
        <p:spPr>
          <a:xfrm>
            <a:off x="2312376" y="227544"/>
            <a:ext cx="6887783" cy="1142040"/>
          </a:xfrm>
        </p:spPr>
        <p:txBody>
          <a:bodyPr rtlCol="0">
            <a:normAutofit/>
          </a:bodyPr>
          <a:lstStyle/>
          <a:p>
            <a:pPr defTabSz="886948" eaLnBrk="1" fontAlgn="auto" hangingPunct="1">
              <a:spcAft>
                <a:spcPts val="0"/>
              </a:spcAft>
              <a:defRPr/>
            </a:pPr>
            <a:r>
              <a:rPr lang="en-ZA" altLang="en-US" sz="2800" dirty="0">
                <a:effectLst>
                  <a:outerShdw blurRad="38100" dist="38100" dir="2700000" algn="tl">
                    <a:srgbClr val="000000">
                      <a:alpha val="43137"/>
                    </a:srgbClr>
                  </a:outerShdw>
                </a:effectLst>
                <a:cs typeface="Arial" panose="020B0604020202020204" pitchFamily="34" charset="0"/>
              </a:rPr>
              <a:t>The strategic group approach to </a:t>
            </a:r>
            <a:br>
              <a:rPr lang="en-ZA" altLang="en-US" sz="2800" dirty="0">
                <a:effectLst>
                  <a:outerShdw blurRad="38100" dist="38100" dir="2700000" algn="tl">
                    <a:srgbClr val="000000">
                      <a:alpha val="43137"/>
                    </a:srgbClr>
                  </a:outerShdw>
                </a:effectLst>
                <a:cs typeface="Arial" panose="020B0604020202020204" pitchFamily="34" charset="0"/>
              </a:rPr>
            </a:br>
            <a:r>
              <a:rPr lang="en-ZA" altLang="en-US" sz="2800" dirty="0">
                <a:effectLst>
                  <a:outerShdw blurRad="38100" dist="38100" dir="2700000" algn="tl">
                    <a:srgbClr val="000000">
                      <a:alpha val="43137"/>
                    </a:srgbClr>
                  </a:outerShdw>
                </a:effectLst>
                <a:cs typeface="Arial" panose="020B0604020202020204" pitchFamily="34" charset="0"/>
              </a:rPr>
              <a:t>identifying competitors (cont.)</a:t>
            </a:r>
          </a:p>
        </p:txBody>
      </p:sp>
    </p:spTree>
    <p:extLst>
      <p:ext uri="{BB962C8B-B14F-4D97-AF65-F5344CB8AC3E}">
        <p14:creationId xmlns:p14="http://schemas.microsoft.com/office/powerpoint/2010/main" val="2382165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a:t>Competitor Analysis</a:t>
            </a:r>
          </a:p>
        </p:txBody>
      </p:sp>
      <p:sp>
        <p:nvSpPr>
          <p:cNvPr id="16388" name="Text Placeholder 3"/>
          <p:cNvSpPr>
            <a:spLocks noGrp="1"/>
          </p:cNvSpPr>
          <p:nvPr>
            <p:ph type="body" sz="quarter" idx="13"/>
          </p:nvPr>
        </p:nvSpPr>
        <p:spPr/>
        <p:txBody>
          <a:bodyPr>
            <a:noAutofit/>
          </a:bodyPr>
          <a:lstStyle/>
          <a:p>
            <a:pPr>
              <a:spcBef>
                <a:spcPct val="0"/>
              </a:spcBef>
            </a:pPr>
            <a:r>
              <a:rPr lang="en-US" altLang="en-US" dirty="0"/>
              <a:t>Can they compete with us?</a:t>
            </a:r>
          </a:p>
        </p:txBody>
      </p:sp>
      <p:pic>
        <p:nvPicPr>
          <p:cNvPr id="2" name="Online Media 1" title="Timecop 1994 Opening Scene">
            <a:hlinkClick r:id="" action="ppaction://media"/>
            <a:extLst>
              <a:ext uri="{FF2B5EF4-FFF2-40B4-BE49-F238E27FC236}">
                <a16:creationId xmlns:a16="http://schemas.microsoft.com/office/drawing/2014/main" id="{E77394A1-DAA5-4000-926D-88327DFE528C}"/>
              </a:ext>
            </a:extLst>
          </p:cNvPr>
          <p:cNvPicPr>
            <a:picLocks noRot="1" noChangeAspect="1"/>
          </p:cNvPicPr>
          <p:nvPr>
            <a:videoFile r:link="rId1"/>
          </p:nvPr>
        </p:nvPicPr>
        <p:blipFill>
          <a:blip r:embed="rId3"/>
          <a:stretch>
            <a:fillRect/>
          </a:stretch>
        </p:blipFill>
        <p:spPr>
          <a:xfrm>
            <a:off x="1524000" y="2372868"/>
            <a:ext cx="6096000" cy="3429000"/>
          </a:xfrm>
          <a:prstGeom prst="rect">
            <a:avLst/>
          </a:prstGeom>
        </p:spPr>
      </p:pic>
    </p:spTree>
    <p:extLst>
      <p:ext uri="{BB962C8B-B14F-4D97-AF65-F5344CB8AC3E}">
        <p14:creationId xmlns:p14="http://schemas.microsoft.com/office/powerpoint/2010/main" val="3826244585"/>
      </p:ext>
    </p:extLst>
  </p:cSld>
  <p:clrMapOvr>
    <a:masterClrMapping/>
  </p:clrMapOvr>
  <p:transition spd="slow" advTm="3113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85800" y="228600"/>
            <a:ext cx="7772400" cy="896938"/>
          </a:xfrm>
        </p:spPr>
        <p:txBody>
          <a:bodyPr/>
          <a:lstStyle/>
          <a:p>
            <a:r>
              <a:rPr lang="en-US" altLang="en-US"/>
              <a:t>Competitor Analysis</a:t>
            </a:r>
          </a:p>
        </p:txBody>
      </p:sp>
      <p:sp>
        <p:nvSpPr>
          <p:cNvPr id="14339" name="Text Placeholder 4"/>
          <p:cNvSpPr>
            <a:spLocks noGrp="1" noChangeArrowheads="1"/>
          </p:cNvSpPr>
          <p:nvPr>
            <p:ph type="body" sz="quarter" idx="13"/>
          </p:nvPr>
        </p:nvSpPr>
        <p:spPr>
          <a:xfrm>
            <a:off x="914400" y="1067717"/>
            <a:ext cx="7162800" cy="381000"/>
          </a:xfrm>
        </p:spPr>
        <p:txBody>
          <a:bodyPr>
            <a:normAutofit fontScale="25000" lnSpcReduction="20000"/>
          </a:bodyPr>
          <a:lstStyle/>
          <a:p>
            <a:pPr>
              <a:spcBef>
                <a:spcPct val="0"/>
              </a:spcBef>
            </a:pPr>
            <a:r>
              <a:rPr lang="en-US" altLang="en-US" sz="5600" dirty="0"/>
              <a:t>Assessing Competitors</a:t>
            </a:r>
          </a:p>
          <a:p>
            <a:pPr>
              <a:spcBef>
                <a:spcPct val="0"/>
              </a:spcBef>
            </a:pPr>
            <a:endParaRPr lang="en-US" altLang="en-US" dirty="0"/>
          </a:p>
        </p:txBody>
      </p:sp>
      <p:graphicFrame>
        <p:nvGraphicFramePr>
          <p:cNvPr id="7" name="Diagram 6"/>
          <p:cNvGraphicFramePr/>
          <p:nvPr>
            <p:extLst>
              <p:ext uri="{D42A27DB-BD31-4B8C-83A1-F6EECF244321}">
                <p14:modId xmlns:p14="http://schemas.microsoft.com/office/powerpoint/2010/main" val="4011976840"/>
              </p:ext>
            </p:extLst>
          </p:nvPr>
        </p:nvGraphicFramePr>
        <p:xfrm>
          <a:off x="395536" y="1125538"/>
          <a:ext cx="8424936" cy="50397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341" name="Picture 2"/>
          <p:cNvPicPr>
            <a:picLocks noChangeAspect="1" noChangeArrowheads="1"/>
          </p:cNvPicPr>
          <p:nvPr/>
        </p:nvPicPr>
        <p:blipFill>
          <a:blip r:embed="rId8">
            <a:extLst>
              <a:ext uri="{28A0092B-C50C-407E-A947-70E740481C1C}">
                <a14:useLocalDpi xmlns:a14="http://schemas.microsoft.com/office/drawing/2010/main" val="0"/>
              </a:ext>
            </a:extLst>
          </a:blip>
          <a:srcRect t="23750" b="21651"/>
          <a:stretch>
            <a:fillRect/>
          </a:stretch>
        </p:blipFill>
        <p:spPr bwMode="auto">
          <a:xfrm>
            <a:off x="2627313" y="2924175"/>
            <a:ext cx="3487737"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9003012"/>
      </p:ext>
    </p:extLst>
  </p:cSld>
  <p:clrMapOvr>
    <a:masterClrMapping/>
  </p:clrMapOvr>
  <p:transition advTm="4127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en-US"/>
              <a:t>Competitor Analysis</a:t>
            </a:r>
          </a:p>
        </p:txBody>
      </p:sp>
      <p:sp>
        <p:nvSpPr>
          <p:cNvPr id="17411" name="Text Placeholder 4"/>
          <p:cNvSpPr>
            <a:spLocks noGrp="1" noChangeArrowheads="1"/>
          </p:cNvSpPr>
          <p:nvPr>
            <p:ph type="body" sz="quarter" idx="13"/>
          </p:nvPr>
        </p:nvSpPr>
        <p:spPr>
          <a:xfrm>
            <a:off x="228600" y="1371600"/>
            <a:ext cx="8686800" cy="609600"/>
          </a:xfrm>
        </p:spPr>
        <p:txBody>
          <a:bodyPr>
            <a:normAutofit fontScale="25000" lnSpcReduction="20000"/>
          </a:bodyPr>
          <a:lstStyle/>
          <a:p>
            <a:pPr>
              <a:spcBef>
                <a:spcPct val="0"/>
              </a:spcBef>
            </a:pPr>
            <a:r>
              <a:rPr lang="en-US" altLang="en-US" sz="9600" dirty="0"/>
              <a:t>Selecting Competitors to Attack and Avoid</a:t>
            </a:r>
          </a:p>
          <a:p>
            <a:pPr>
              <a:spcBef>
                <a:spcPct val="0"/>
              </a:spcBef>
            </a:pPr>
            <a:endParaRPr lang="en-US" altLang="en-US" dirty="0"/>
          </a:p>
          <a:p>
            <a:pPr>
              <a:spcBef>
                <a:spcPct val="0"/>
              </a:spcBef>
            </a:pPr>
            <a:r>
              <a:rPr lang="en-US" altLang="en-US" sz="9600" dirty="0"/>
              <a:t>How will they retaliate?</a:t>
            </a:r>
          </a:p>
          <a:p>
            <a:pPr>
              <a:spcBef>
                <a:spcPct val="0"/>
              </a:spcBef>
            </a:pPr>
            <a:endParaRPr lang="en-US" altLang="en-US" dirty="0"/>
          </a:p>
          <a:p>
            <a:pPr>
              <a:spcBef>
                <a:spcPct val="0"/>
              </a:spcBef>
            </a:pPr>
            <a:endParaRPr lang="en-US" altLang="en-US" dirty="0"/>
          </a:p>
          <a:p>
            <a:pPr>
              <a:spcBef>
                <a:spcPct val="0"/>
              </a:spcBef>
            </a:pPr>
            <a:r>
              <a:rPr lang="en-US" altLang="en-US" dirty="0">
                <a:solidFill>
                  <a:srgbClr val="FF0000"/>
                </a:solidFill>
              </a:rPr>
              <a:t>Check out the attack plan now</a:t>
            </a:r>
          </a:p>
          <a:p>
            <a:pPr>
              <a:spcBef>
                <a:spcPct val="0"/>
              </a:spcBef>
            </a:pPr>
            <a:r>
              <a:rPr lang="en-US" altLang="en-US" dirty="0">
                <a:solidFill>
                  <a:srgbClr val="FF0000"/>
                </a:solidFill>
              </a:rPr>
              <a:t>video on the Russian General’s </a:t>
            </a:r>
          </a:p>
          <a:p>
            <a:pPr>
              <a:spcBef>
                <a:spcPct val="0"/>
              </a:spcBef>
            </a:pPr>
            <a:endParaRPr lang="en-US" altLang="en-US" dirty="0"/>
          </a:p>
        </p:txBody>
      </p:sp>
      <p:pic>
        <p:nvPicPr>
          <p:cNvPr id="4" name="Q62td9eamy4"/>
          <p:cNvPicPr>
            <a:picLocks noRot="1" noChangeAspect="1"/>
          </p:cNvPicPr>
          <p:nvPr>
            <a:videoFile r:link="rId1"/>
          </p:nvPr>
        </p:nvPicPr>
        <p:blipFill>
          <a:blip r:embed="rId4"/>
          <a:stretch>
            <a:fillRect/>
          </a:stretch>
        </p:blipFill>
        <p:spPr>
          <a:xfrm>
            <a:off x="1686169" y="2514600"/>
            <a:ext cx="5771662" cy="3490546"/>
          </a:xfrm>
          <a:prstGeom prst="rect">
            <a:avLst/>
          </a:prstGeom>
        </p:spPr>
      </p:pic>
    </p:spTree>
    <p:extLst>
      <p:ext uri="{BB962C8B-B14F-4D97-AF65-F5344CB8AC3E}">
        <p14:creationId xmlns:p14="http://schemas.microsoft.com/office/powerpoint/2010/main" val="3366943032"/>
      </p:ext>
    </p:extLst>
  </p:cSld>
  <p:clrMapOvr>
    <a:masterClrMapping/>
  </p:clrMapOvr>
  <p:transition advTm="50106"/>
</p:sld>
</file>

<file path=ppt/theme/theme1.xml><?xml version="1.0" encoding="utf-8"?>
<a:theme xmlns:a="http://schemas.openxmlformats.org/drawingml/2006/main" name="Office Theme">
  <a:themeElements>
    <a:clrScheme name="nwu 2">
      <a:dk1>
        <a:srgbClr val="000000"/>
      </a:dk1>
      <a:lt1>
        <a:sysClr val="window" lastClr="FFFFFF"/>
      </a:lt1>
      <a:dk2>
        <a:srgbClr val="263B86"/>
      </a:dk2>
      <a:lt2>
        <a:srgbClr val="76B6F2"/>
      </a:lt2>
      <a:accent1>
        <a:srgbClr val="FBC01E"/>
      </a:accent1>
      <a:accent2>
        <a:srgbClr val="EFE1A2"/>
      </a:accent2>
      <a:accent3>
        <a:srgbClr val="FA8716"/>
      </a:accent3>
      <a:accent4>
        <a:srgbClr val="BE0204"/>
      </a:accent4>
      <a:accent5>
        <a:srgbClr val="640F10"/>
      </a:accent5>
      <a:accent6>
        <a:srgbClr val="7E13E3"/>
      </a:accent6>
      <a:hlink>
        <a:srgbClr val="D2D200"/>
      </a:hlink>
      <a:folHlink>
        <a:srgbClr val="D0B9F8"/>
      </a:folHlink>
    </a:clrScheme>
    <a:fontScheme name="Revolution">
      <a:majorFont>
        <a:latin typeface="Trebuchet MS"/>
        <a:ea typeface=""/>
        <a:cs typeface=""/>
        <a:font script="Jpan" typeface="ＭＳ ゴシック"/>
      </a:majorFont>
      <a:minorFont>
        <a:latin typeface="Trebuchet MS"/>
        <a:ea typeface=""/>
        <a:cs typeface=""/>
        <a:font script="Jpan" typeface="ＭＳ 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1609</TotalTime>
  <Words>2521</Words>
  <Application>Microsoft Office PowerPoint</Application>
  <PresentationFormat>On-screen Show (4:3)</PresentationFormat>
  <Paragraphs>386</Paragraphs>
  <Slides>44</Slides>
  <Notes>15</Notes>
  <HiddenSlides>0</HiddenSlides>
  <MMClips>5</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44</vt:i4>
      </vt:variant>
    </vt:vector>
  </HeadingPairs>
  <TitlesOfParts>
    <vt:vector size="55" baseType="lpstr">
      <vt:lpstr>Arial</vt:lpstr>
      <vt:lpstr>Arial Black</vt:lpstr>
      <vt:lpstr>Calibri</vt:lpstr>
      <vt:lpstr>Swis721 Win95BT</vt:lpstr>
      <vt:lpstr>Symbol</vt:lpstr>
      <vt:lpstr>Tahoma</vt:lpstr>
      <vt:lpstr>Times New Roman</vt:lpstr>
      <vt:lpstr>Trebuchet MS</vt:lpstr>
      <vt:lpstr>Wingdings</vt:lpstr>
      <vt:lpstr>Office Theme</vt:lpstr>
      <vt:lpstr>Custom Design</vt:lpstr>
      <vt:lpstr>Lecture 2: Chapter 4</vt:lpstr>
      <vt:lpstr>Identifying competitors</vt:lpstr>
      <vt:lpstr>Approaches to  identifying competitors</vt:lpstr>
      <vt:lpstr>Approaches to identifying competitors</vt:lpstr>
      <vt:lpstr>The strategic group approach to  identifying competitors</vt:lpstr>
      <vt:lpstr>The strategic group approach to  identifying competitors (cont.)</vt:lpstr>
      <vt:lpstr>Competitor Analysis</vt:lpstr>
      <vt:lpstr>Competitor Analysis</vt:lpstr>
      <vt:lpstr>Competitor Analysis</vt:lpstr>
      <vt:lpstr>Competitive Strategies</vt:lpstr>
      <vt:lpstr>Competitive Strategies</vt:lpstr>
      <vt:lpstr>Competitive Strategies</vt:lpstr>
      <vt:lpstr>Competitive Strategies</vt:lpstr>
      <vt:lpstr>Competitive Strategies</vt:lpstr>
      <vt:lpstr>Competitive Strategies</vt:lpstr>
      <vt:lpstr>Competitive Strategies</vt:lpstr>
      <vt:lpstr>PowerPoint Presentation</vt:lpstr>
      <vt:lpstr>Competitive Strategies</vt:lpstr>
      <vt:lpstr>Competitive Strategies</vt:lpstr>
      <vt:lpstr>Competitive Strategies</vt:lpstr>
      <vt:lpstr>Competitive Strategies</vt:lpstr>
      <vt:lpstr>Competitive Strategies</vt:lpstr>
      <vt:lpstr>Believe in Zombies? …enough people do to make money!</vt:lpstr>
      <vt:lpstr>PowerPoint Presentation</vt:lpstr>
      <vt:lpstr>The competitive structure of  an industry (Porter)</vt:lpstr>
      <vt:lpstr>The 5 competitive forces</vt:lpstr>
      <vt:lpstr>The 5 competitive forces</vt:lpstr>
      <vt:lpstr>The 5 competitive forces</vt:lpstr>
      <vt:lpstr>The 5 competitive forces</vt:lpstr>
      <vt:lpstr>The 5 competitive forces</vt:lpstr>
      <vt:lpstr>Analysing key competitors</vt:lpstr>
      <vt:lpstr>Understanding potential competitors</vt:lpstr>
      <vt:lpstr>Evaluating competitor’s strengths and weaknesses</vt:lpstr>
      <vt:lpstr>Key Success Factor analysis</vt:lpstr>
      <vt:lpstr>Key Success Factor analysis</vt:lpstr>
      <vt:lpstr>Key Success Factor analysis</vt:lpstr>
      <vt:lpstr>Key Success Factor analysis</vt:lpstr>
      <vt:lpstr>Know your market</vt:lpstr>
      <vt:lpstr>Anticipating competitors’  actions</vt:lpstr>
      <vt:lpstr>Selecting competitors to attack/avoid</vt:lpstr>
      <vt:lpstr>PowerPoint Presentation</vt:lpstr>
      <vt:lpstr>ALSO CONSIDER THIS COMPETITOR ANALYSIS GRID</vt:lpstr>
      <vt:lpstr>PowerPoint Presentation</vt:lpstr>
      <vt:lpstr>PowerPoint Presentation</vt:lpstr>
    </vt:vector>
  </TitlesOfParts>
  <Company>Karina Nortje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Karina Nortje</dc:creator>
  <cp:lastModifiedBy>Antoinette </cp:lastModifiedBy>
  <cp:revision>47</cp:revision>
  <dcterms:created xsi:type="dcterms:W3CDTF">2020-08-03T09:06:40Z</dcterms:created>
  <dcterms:modified xsi:type="dcterms:W3CDTF">2020-08-16T16:39:21Z</dcterms:modified>
</cp:coreProperties>
</file>