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  <p:sldMasterId id="2147483655" r:id="rId2"/>
  </p:sldMasterIdLst>
  <p:notesMasterIdLst>
    <p:notesMasterId r:id="rId13"/>
  </p:notesMasterIdLst>
  <p:handoutMasterIdLst>
    <p:handoutMasterId r:id="rId14"/>
  </p:handoutMasterIdLst>
  <p:sldIdLst>
    <p:sldId id="264" r:id="rId3"/>
    <p:sldId id="257" r:id="rId4"/>
    <p:sldId id="269" r:id="rId5"/>
    <p:sldId id="270" r:id="rId6"/>
    <p:sldId id="263" r:id="rId7"/>
    <p:sldId id="267" r:id="rId8"/>
    <p:sldId id="268" r:id="rId9"/>
    <p:sldId id="272" r:id="rId10"/>
    <p:sldId id="273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954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081F0-8602-4C4A-B4EA-976F0ACCE89B}" type="datetime1">
              <a:rPr lang="en-ZA" smtClean="0"/>
              <a:t>2020/08/14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A72C7-118D-8541-80B5-DC48299D2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2233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E3F2-1D26-1D4F-892F-F4E2278F37E6}" type="datetime1">
              <a:rPr lang="en-ZA" smtClean="0"/>
              <a:t>2020/08/14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043D5-AE62-D641-BED9-69F8E3637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8406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19" y="425361"/>
            <a:ext cx="7333655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8" y="1142112"/>
            <a:ext cx="7333655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6858000"/>
          </a:xfrm>
          <a:prstGeom prst="rect">
            <a:avLst/>
          </a:prstGeom>
        </p:spPr>
      </p:pic>
      <p:pic>
        <p:nvPicPr>
          <p:cNvPr id="9" name="Picture 8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637" y="2627744"/>
            <a:ext cx="6123672" cy="238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6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51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67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18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9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4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8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502514"/>
            <a:ext cx="4033206" cy="4525963"/>
          </a:xfrm>
        </p:spPr>
        <p:txBody>
          <a:bodyPr>
            <a:normAutofit/>
          </a:bodyPr>
          <a:lstStyle>
            <a:lvl1pPr marL="514350" indent="-514350">
              <a:lnSpc>
                <a:spcPct val="15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Topic 3</a:t>
            </a:r>
          </a:p>
          <a:p>
            <a:pPr lvl="0"/>
            <a:r>
              <a:rPr lang="en-US" dirty="0" smtClean="0"/>
              <a:t>Topic 4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10627" y="355222"/>
            <a:ext cx="5443993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6" y="532832"/>
            <a:ext cx="5443993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frica blok_Artboard 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4263831" cy="669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" y="5806536"/>
            <a:ext cx="1811704" cy="70439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2"/>
            <a:ext cx="9144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86492"/>
            <a:ext cx="3447288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86492"/>
            <a:ext cx="3447288" cy="3624072"/>
          </a:xfrm>
          <a:prstGeom prst="rect">
            <a:avLst/>
          </a:prstGeom>
        </p:spPr>
      </p:pic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" y="5806536"/>
            <a:ext cx="1811704" cy="704390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0" y="891977"/>
            <a:ext cx="624785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6858000"/>
          </a:xfrm>
          <a:prstGeom prst="rect">
            <a:avLst/>
          </a:prstGeom>
        </p:spPr>
      </p:pic>
      <p:pic>
        <p:nvPicPr>
          <p:cNvPr id="8" name="Picture 7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391" y="3504521"/>
            <a:ext cx="6247858" cy="242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3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0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7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96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3484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9161762" cy="2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5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otalrashan.com/wp-content/uploads/2017/12/Pepsodent-Gum-Care-Toothpaste-280g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27" b="24295"/>
          <a:stretch/>
        </p:blipFill>
        <p:spPr bwMode="auto">
          <a:xfrm>
            <a:off x="3984475" y="1679331"/>
            <a:ext cx="2838599" cy="142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Marketing in Practice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Pepsodent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818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110794" y="1462428"/>
            <a:ext cx="4033206" cy="4525963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err="1" smtClean="0"/>
              <a:t>Pepsodent</a:t>
            </a:r>
            <a:endParaRPr lang="en-US" dirty="0" smtClean="0"/>
          </a:p>
          <a:p>
            <a:r>
              <a:rPr lang="en-US" dirty="0" smtClean="0"/>
              <a:t>Ford Edsel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00600" y="532832"/>
            <a:ext cx="3654019" cy="763727"/>
          </a:xfrm>
        </p:spPr>
        <p:txBody>
          <a:bodyPr>
            <a:normAutofit/>
          </a:bodyPr>
          <a:lstStyle/>
          <a:p>
            <a:r>
              <a:rPr lang="en-US" dirty="0" smtClean="0"/>
              <a:t>Schedule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</a:t>
            </a:fld>
            <a:endParaRPr lang="en-US"/>
          </a:p>
        </p:txBody>
      </p:sp>
      <p:pic>
        <p:nvPicPr>
          <p:cNvPr id="4098" name="Picture 2" descr="1949 U.S. Magazine Pepsodent toothpaste Advert Stock Photo - Ala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80" y="27969"/>
            <a:ext cx="4771035" cy="667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2515831" y="540420"/>
            <a:ext cx="2488223" cy="78251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6944" y="516948"/>
            <a:ext cx="2488223" cy="78251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-2021" y="1475336"/>
            <a:ext cx="2488223" cy="94255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0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147482" y="494164"/>
            <a:ext cx="3412782" cy="76372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1949 ads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2</a:t>
            </a:fld>
            <a:endParaRPr lang="en-US"/>
          </a:p>
        </p:txBody>
      </p:sp>
      <p:pic>
        <p:nvPicPr>
          <p:cNvPr id="3074" name="Picture 2" descr="1929pepsodentprinta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482" y="1185918"/>
            <a:ext cx="3921273" cy="545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cdn.heleo.com/wp-content/uploads/2015/08/20191719/new-pepsod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09" y="0"/>
            <a:ext cx="5012406" cy="65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7769228" y="3726007"/>
            <a:ext cx="1299527" cy="489622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410323" y="794660"/>
            <a:ext cx="2488223" cy="78251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289747" y="2706556"/>
            <a:ext cx="958961" cy="502233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451362" y="2731008"/>
            <a:ext cx="958961" cy="502233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452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3</a:t>
            </a:fld>
            <a:endParaRPr lang="en-US"/>
          </a:p>
        </p:txBody>
      </p:sp>
      <p:pic>
        <p:nvPicPr>
          <p:cNvPr id="5122" name="Picture 2" descr="1948 Pepsodent Ad &quot;The smile that wins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519" y="0"/>
            <a:ext cx="6235481" cy="623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4782147" y="807826"/>
            <a:ext cx="2488223" cy="78251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933689" y="3505084"/>
            <a:ext cx="1696915" cy="2409411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6" name="Picture 6" descr="Pepsodent toothpaste advertisement in a forties Daily Express newspaper Stock Photo - 209384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67" y="145007"/>
            <a:ext cx="3537709" cy="470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1063795" y="596732"/>
            <a:ext cx="1060803" cy="42219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969377" y="2982125"/>
            <a:ext cx="958961" cy="502233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124598" y="918786"/>
            <a:ext cx="658462" cy="381864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1593" y="4854975"/>
            <a:ext cx="36023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  <a:latin typeface="Retina"/>
              </a:rPr>
              <a:t>Pepsodent</a:t>
            </a:r>
            <a:r>
              <a:rPr lang="en-US" b="1" dirty="0" smtClean="0">
                <a:solidFill>
                  <a:srgbClr val="00B050"/>
                </a:solidFill>
                <a:latin typeface="Retina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Retina"/>
              </a:rPr>
              <a:t>ads. “Just run your tongue across your teeth,” </a:t>
            </a:r>
            <a:r>
              <a:rPr lang="en-US" b="1" dirty="0" smtClean="0">
                <a:solidFill>
                  <a:srgbClr val="00B050"/>
                </a:solidFill>
                <a:latin typeface="Retina"/>
              </a:rPr>
              <a:t>“</a:t>
            </a:r>
            <a:r>
              <a:rPr lang="en-US" b="1" i="1" dirty="0">
                <a:solidFill>
                  <a:srgbClr val="00B050"/>
                </a:solidFill>
                <a:latin typeface="Retina"/>
              </a:rPr>
              <a:t>You’ll feel a </a:t>
            </a:r>
            <a:r>
              <a:rPr lang="en-US" b="1" i="1" dirty="0" smtClean="0">
                <a:solidFill>
                  <a:srgbClr val="FF0000"/>
                </a:solidFill>
                <a:latin typeface="Retina"/>
              </a:rPr>
              <a:t>film</a:t>
            </a:r>
            <a:r>
              <a:rPr lang="en-US" b="1" i="1" dirty="0" smtClean="0">
                <a:solidFill>
                  <a:srgbClr val="00B050"/>
                </a:solidFill>
                <a:latin typeface="Retina"/>
              </a:rPr>
              <a:t> — </a:t>
            </a:r>
            <a:r>
              <a:rPr lang="en-US" b="1" dirty="0" smtClean="0">
                <a:solidFill>
                  <a:srgbClr val="00B050"/>
                </a:solidFill>
                <a:latin typeface="Retina"/>
              </a:rPr>
              <a:t>that’s </a:t>
            </a:r>
            <a:r>
              <a:rPr lang="en-US" b="1" dirty="0">
                <a:solidFill>
                  <a:srgbClr val="00B050"/>
                </a:solidFill>
                <a:latin typeface="Retina"/>
              </a:rPr>
              <a:t>what makes your teeth look ‘</a:t>
            </a:r>
            <a:r>
              <a:rPr lang="en-US" b="1" dirty="0">
                <a:solidFill>
                  <a:srgbClr val="FF0000"/>
                </a:solidFill>
                <a:latin typeface="Retina"/>
              </a:rPr>
              <a:t>off color’</a:t>
            </a:r>
            <a:r>
              <a:rPr lang="en-US" b="1" dirty="0">
                <a:solidFill>
                  <a:srgbClr val="00B050"/>
                </a:solidFill>
                <a:latin typeface="Retina"/>
              </a:rPr>
              <a:t> and invites decay.”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672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65172"/>
            <a:ext cx="9073661" cy="1143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What can we learn from this case study?</a:t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800" b="1" dirty="0" smtClean="0"/>
              <a:t>Appeal to what consumer regards as important </a:t>
            </a:r>
            <a:r>
              <a:rPr lang="en-US" sz="2800" dirty="0" smtClean="0"/>
              <a:t>– </a:t>
            </a:r>
            <a:r>
              <a:rPr lang="en-US" sz="2800" b="1" dirty="0" smtClean="0">
                <a:solidFill>
                  <a:srgbClr val="00B050"/>
                </a:solidFill>
              </a:rPr>
              <a:t>CUE </a:t>
            </a:r>
            <a:r>
              <a:rPr lang="en-US" sz="2800" b="1" dirty="0" smtClean="0"/>
              <a:t>and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REWARD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smtClean="0"/>
              <a:t>it</a:t>
            </a:r>
            <a:endParaRPr lang="en-US" sz="2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93431" y="1600200"/>
            <a:ext cx="6172201" cy="439366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CUE </a:t>
            </a:r>
            <a:r>
              <a:rPr lang="en-US" dirty="0" smtClean="0"/>
              <a:t>+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Reward</a:t>
            </a:r>
            <a:r>
              <a:rPr lang="en-US" dirty="0" smtClean="0"/>
              <a:t> = </a:t>
            </a:r>
            <a:r>
              <a:rPr lang="en-US" dirty="0" smtClean="0">
                <a:solidFill>
                  <a:srgbClr val="FFC000"/>
                </a:solidFill>
              </a:rPr>
              <a:t>Habit</a:t>
            </a:r>
            <a:r>
              <a:rPr lang="en-US" dirty="0" smtClean="0"/>
              <a:t> (neurological craving)</a:t>
            </a:r>
          </a:p>
          <a:p>
            <a:r>
              <a:rPr lang="en-US" dirty="0" smtClean="0"/>
              <a:t>Don’t want to be healthy (well maybe today) – but then – CUE = Attractive / Pretty / Boyfriend / Girlfriend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White teeth </a:t>
            </a:r>
            <a:r>
              <a:rPr lang="en-US" dirty="0" smtClean="0"/>
              <a:t>=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pretty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Smile</a:t>
            </a:r>
            <a:r>
              <a:rPr lang="en-US" dirty="0" smtClean="0"/>
              <a:t> = 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attractive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Brush teeth every day</a:t>
            </a:r>
          </a:p>
          <a:p>
            <a:r>
              <a:rPr lang="en-US" dirty="0" smtClean="0"/>
              <a:t>Product superiority – </a:t>
            </a:r>
            <a:r>
              <a:rPr lang="en-US" dirty="0" smtClean="0">
                <a:solidFill>
                  <a:srgbClr val="00B050"/>
                </a:solidFill>
              </a:rPr>
              <a:t>mint taste</a:t>
            </a:r>
          </a:p>
          <a:p>
            <a:r>
              <a:rPr lang="en-US" dirty="0" smtClean="0"/>
              <a:t>Texture not putty-like </a:t>
            </a:r>
            <a:r>
              <a:rPr lang="en-US" dirty="0" smtClean="0"/>
              <a:t>as those of </a:t>
            </a:r>
            <a:r>
              <a:rPr lang="en-US" dirty="0" smtClean="0"/>
              <a:t>competitors</a:t>
            </a:r>
          </a:p>
          <a:p>
            <a:r>
              <a:rPr lang="en-US" dirty="0" smtClean="0"/>
              <a:t>Why </a:t>
            </a:r>
            <a:r>
              <a:rPr lang="en-US" b="1" dirty="0" smtClean="0"/>
              <a:t>lost</a:t>
            </a:r>
            <a:r>
              <a:rPr lang="en-US" dirty="0" smtClean="0"/>
              <a:t> </a:t>
            </a:r>
            <a:r>
              <a:rPr lang="en-US" b="1" dirty="0" smtClean="0"/>
              <a:t>market share</a:t>
            </a:r>
            <a:r>
              <a:rPr lang="en-US" dirty="0" smtClean="0"/>
              <a:t> – did not innovate – too slow to add fluoride  </a:t>
            </a:r>
            <a:br>
              <a:rPr lang="en-US" dirty="0" smtClean="0"/>
            </a:br>
            <a:r>
              <a:rPr lang="en-US" dirty="0" smtClean="0"/>
              <a:t>(Henry Ford’s Model T perhaps?)</a:t>
            </a:r>
            <a:endParaRPr lang="en-US" dirty="0" smtClean="0"/>
          </a:p>
          <a:p>
            <a:endParaRPr lang="en-US" dirty="0">
              <a:solidFill>
                <a:srgbClr val="FFC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853873" y="6270239"/>
            <a:ext cx="2133600" cy="365125"/>
          </a:xfrm>
        </p:spPr>
        <p:txBody>
          <a:bodyPr/>
          <a:lstStyle/>
          <a:p>
            <a:fld id="{A5DA6BA6-C6AB-9149-8AE6-858FB7C85058}" type="slidenum">
              <a:rPr lang="en-US" smtClean="0"/>
              <a:t>4</a:t>
            </a:fld>
            <a:endParaRPr lang="en-US"/>
          </a:p>
        </p:txBody>
      </p:sp>
      <p:pic>
        <p:nvPicPr>
          <p:cNvPr id="2050" name="Picture 2" descr="Pin by Kelly Murphy on Halloween | Zombie makeup, Zombie makeup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932" y="2265852"/>
            <a:ext cx="1529860" cy="101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3165231" y="3006969"/>
            <a:ext cx="3150701" cy="84386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https://www.hillavenuedental.com/blog/wp-content/uploads/2014/05/Shutterstock-Pretty-Woman-Smil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3" t="-18774" r="693" b="18774"/>
          <a:stretch/>
        </p:blipFill>
        <p:spPr bwMode="auto">
          <a:xfrm>
            <a:off x="6311536" y="3155663"/>
            <a:ext cx="1538652" cy="159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/>
          <p:cNvCxnSpPr>
            <a:stCxn id="2052" idx="1"/>
          </p:cNvCxnSpPr>
          <p:nvPr/>
        </p:nvCxnSpPr>
        <p:spPr>
          <a:xfrm flipH="1" flipV="1">
            <a:off x="3015762" y="3285759"/>
            <a:ext cx="3295774" cy="665652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589585" y="4044462"/>
            <a:ext cx="2264288" cy="1102354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787662" y="4965032"/>
            <a:ext cx="2199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Cool tingling feeling </a:t>
            </a:r>
            <a:r>
              <a:rPr lang="en-US" dirty="0" smtClean="0"/>
              <a:t>= </a:t>
            </a:r>
            <a:r>
              <a:rPr lang="en-US" dirty="0" smtClean="0">
                <a:solidFill>
                  <a:srgbClr val="FFC000"/>
                </a:solidFill>
              </a:rPr>
              <a:t>clean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045997" y="5829238"/>
            <a:ext cx="5481309" cy="92333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marL="0" lvl="3"/>
            <a:r>
              <a:rPr lang="en-US" b="1" dirty="0" smtClean="0">
                <a:solidFill>
                  <a:srgbClr val="FFFF00"/>
                </a:solidFill>
              </a:rPr>
              <a:t>AND TODAY? </a:t>
            </a:r>
          </a:p>
          <a:p>
            <a:pPr marL="0" lvl="3"/>
            <a:r>
              <a:rPr lang="en-US" b="1" dirty="0" smtClean="0">
                <a:solidFill>
                  <a:srgbClr val="FFFF00"/>
                </a:solidFill>
              </a:rPr>
              <a:t>GOING ON THAT DIET TO BE IN </a:t>
            </a:r>
            <a:r>
              <a:rPr lang="en-US" b="1" dirty="0" smtClean="0">
                <a:solidFill>
                  <a:srgbClr val="66FF99"/>
                </a:solidFill>
              </a:rPr>
              <a:t>BETTER HEALTH</a:t>
            </a:r>
            <a:r>
              <a:rPr lang="en-US" b="1" dirty="0" smtClean="0">
                <a:solidFill>
                  <a:srgbClr val="FFFF00"/>
                </a:solidFill>
              </a:rPr>
              <a:t>…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>OR TO </a:t>
            </a:r>
            <a:r>
              <a:rPr lang="en-US" b="1" dirty="0" smtClean="0">
                <a:solidFill>
                  <a:srgbClr val="66FF99"/>
                </a:solidFill>
              </a:rPr>
              <a:t>LOOK BETTER</a:t>
            </a:r>
            <a:r>
              <a:rPr lang="en-US" b="1" dirty="0" smtClean="0">
                <a:solidFill>
                  <a:srgbClr val="FFFF00"/>
                </a:solidFill>
              </a:rPr>
              <a:t>? … WELL</a:t>
            </a:r>
            <a:r>
              <a:rPr lang="en-US" b="1" dirty="0" smtClean="0">
                <a:solidFill>
                  <a:srgbClr val="66FF99"/>
                </a:solidFill>
              </a:rPr>
              <a:t> HOPEFULLY BOTH?</a:t>
            </a:r>
            <a:endParaRPr lang="en-US" b="1" dirty="0">
              <a:solidFill>
                <a:srgbClr val="66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924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Marketing in Practice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FORD EDSEL</a:t>
            </a:r>
            <a:endParaRPr lang="en-US" dirty="0"/>
          </a:p>
        </p:txBody>
      </p:sp>
      <p:pic>
        <p:nvPicPr>
          <p:cNvPr id="2050" name="Picture 2" descr="https://upload.wikimedia.org/wikipedia/commons/thumb/b/bc/58_edsel_pacer.jpg/300px-58_edsel_pac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554" y="2024051"/>
            <a:ext cx="5143500" cy="339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469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mix?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Product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Wrong car for wrong time?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Large car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Heavy on fuel	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Poor assembly / incomplete to dealers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Had 18 ! Model on launch to choose from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Quality issues</a:t>
            </a:r>
          </a:p>
          <a:p>
            <a:pPr lvl="1"/>
            <a:r>
              <a:rPr lang="en-US" dirty="0" smtClean="0"/>
              <a:t>Rust</a:t>
            </a:r>
          </a:p>
          <a:p>
            <a:pPr lvl="1"/>
            <a:r>
              <a:rPr lang="en-US" dirty="0" smtClean="0"/>
              <a:t>Overheat</a:t>
            </a:r>
          </a:p>
          <a:p>
            <a:pPr lvl="1"/>
            <a:r>
              <a:rPr lang="en-US" dirty="0" smtClean="0"/>
              <a:t>Headlights pop out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Price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2-3 times market segment’s salary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Too highly priced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Fuel consumption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Duplicating Ford distribution channels expensive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6</a:t>
            </a:fld>
            <a:endParaRPr lang="en-US"/>
          </a:p>
        </p:txBody>
      </p:sp>
      <p:pic>
        <p:nvPicPr>
          <p:cNvPr id="3074" name="Picture 2" descr="Nissan Terrano II Club se foto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5433096"/>
            <a:ext cx="1474421" cy="110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3086100" y="2646485"/>
            <a:ext cx="1758462" cy="3042138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654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64932"/>
            <a:ext cx="4038600" cy="5361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Distribution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Did not use trusted Ford distribution channels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Duplicating Ford distribution channels </a:t>
            </a:r>
            <a:r>
              <a:rPr lang="en-US" sz="2400" dirty="0" smtClean="0"/>
              <a:t>expensive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Service of vehicles = product maintenance issues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Unfinished cars distributed – dealers had to fit bumpers etc.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4932"/>
            <a:ext cx="4038600" cy="53612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Promotion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Well advertised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Year before – create expectation of “E-Car” (good)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Bit of over-promise (my view)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972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4638"/>
            <a:ext cx="8229600" cy="1143000"/>
          </a:xfrm>
        </p:spPr>
        <p:txBody>
          <a:bodyPr/>
          <a:lstStyle/>
          <a:p>
            <a:r>
              <a:rPr lang="en-US" dirty="0" smtClean="0"/>
              <a:t>Any solutions?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   </a:t>
            </a:r>
            <a:r>
              <a:rPr lang="en-US" sz="4000" dirty="0" smtClean="0">
                <a:solidFill>
                  <a:schemeClr val="bg2">
                    <a:lumMod val="75000"/>
                  </a:schemeClr>
                </a:solidFill>
              </a:rPr>
              <a:t>Ford</a:t>
            </a:r>
            <a:r>
              <a:rPr lang="en-US" sz="4000" dirty="0" smtClean="0"/>
              <a:t> </a:t>
            </a:r>
            <a:r>
              <a:rPr lang="en-US" sz="4000" dirty="0" smtClean="0">
                <a:solidFill>
                  <a:srgbClr val="00B050"/>
                </a:solidFill>
              </a:rPr>
              <a:t>Edsel</a:t>
            </a:r>
            <a:endParaRPr lang="en-US" dirty="0" smtClean="0">
              <a:solidFill>
                <a:srgbClr val="00B050"/>
              </a:solidFill>
            </a:endParaRPr>
          </a:p>
          <a:p>
            <a:endParaRPr lang="en-US" dirty="0"/>
          </a:p>
          <a:p>
            <a:endParaRPr lang="en-US" dirty="0" smtClean="0"/>
          </a:p>
          <a:p>
            <a:r>
              <a:rPr lang="en-US" sz="2300" dirty="0" smtClean="0"/>
              <a:t>Damage to the brand – corporate brand damage limited</a:t>
            </a:r>
          </a:p>
          <a:p>
            <a:r>
              <a:rPr lang="en-US" sz="2300" dirty="0" smtClean="0"/>
              <a:t>Incorrect segmentation &amp; positioning</a:t>
            </a:r>
          </a:p>
          <a:p>
            <a:r>
              <a:rPr lang="en-US" sz="2300" dirty="0" smtClean="0"/>
              <a:t>Discontinue or blow more money  (already lost $350 mil.)</a:t>
            </a:r>
          </a:p>
          <a:p>
            <a:r>
              <a:rPr lang="en-US" sz="2300" dirty="0" smtClean="0"/>
              <a:t>Only correct decision was to cut their losses</a:t>
            </a:r>
          </a:p>
          <a:p>
            <a:r>
              <a:rPr lang="en-US" sz="2300" dirty="0"/>
              <a:t>NB </a:t>
            </a:r>
            <a:r>
              <a:rPr lang="en-US" sz="2300" dirty="0" err="1"/>
              <a:t>NB</a:t>
            </a:r>
            <a:r>
              <a:rPr lang="en-US" sz="2300" dirty="0"/>
              <a:t> Do not attempt to manipulate marketing mix to rescue car </a:t>
            </a:r>
          </a:p>
          <a:p>
            <a:pPr lvl="1"/>
            <a:r>
              <a:rPr lang="en-US" sz="2300" dirty="0"/>
              <a:t>Discounting  (low price) for </a:t>
            </a:r>
            <a:r>
              <a:rPr lang="en-US" sz="2300" dirty="0" err="1"/>
              <a:t>exampe</a:t>
            </a:r>
            <a:endParaRPr lang="en-US" sz="2300" dirty="0"/>
          </a:p>
          <a:p>
            <a:r>
              <a:rPr lang="en-US" sz="2300" dirty="0"/>
              <a:t>This will only lead to a more severe marketing failure</a:t>
            </a:r>
          </a:p>
          <a:p>
            <a:pPr marL="0" indent="0">
              <a:buNone/>
            </a:pPr>
            <a:endParaRPr lang="en-US" sz="1800" dirty="0" smtClean="0"/>
          </a:p>
          <a:p>
            <a:endParaRPr lang="en-US" sz="18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1600200"/>
            <a:ext cx="4249615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000" dirty="0">
                <a:solidFill>
                  <a:schemeClr val="bg2">
                    <a:lumMod val="75000"/>
                  </a:schemeClr>
                </a:solidFill>
              </a:rPr>
              <a:t>Ford</a:t>
            </a:r>
            <a:r>
              <a:rPr lang="en-US" sz="4000" dirty="0"/>
              <a:t> </a:t>
            </a:r>
            <a:r>
              <a:rPr lang="en-US" sz="4000" dirty="0" smtClean="0">
                <a:solidFill>
                  <a:srgbClr val="00B050"/>
                </a:solidFill>
              </a:rPr>
              <a:t>Kuga</a:t>
            </a:r>
            <a:endParaRPr lang="en-US" sz="4000" dirty="0">
              <a:solidFill>
                <a:srgbClr val="00B050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4 LESSONS FROM THE EDSEL SAGA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Ego should never supersede research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Focus vision – cant be everything for everybody (18 models!)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Do not create a situation that compromises you to a must commit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If fail – accept and move on</a:t>
            </a:r>
          </a:p>
          <a:p>
            <a:pPr marL="0" indent="0">
              <a:buNone/>
            </a:pP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05809" y="1095930"/>
            <a:ext cx="3042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75000"/>
                  </a:schemeClr>
                </a:solidFill>
              </a:rPr>
              <a:t>Corporate brand     </a:t>
            </a:r>
            <a:r>
              <a:rPr lang="en-US" b="1" dirty="0" err="1" smtClean="0">
                <a:solidFill>
                  <a:srgbClr val="00B050"/>
                </a:solidFill>
              </a:rPr>
              <a:t>Brand</a:t>
            </a:r>
            <a:endParaRPr lang="en-US" b="1" dirty="0">
              <a:solidFill>
                <a:srgbClr val="00B05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975161" y="1275523"/>
            <a:ext cx="1579400" cy="378803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984957" y="1426827"/>
            <a:ext cx="958643" cy="252504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409092" y="1411136"/>
            <a:ext cx="2538175" cy="340031"/>
          </a:xfrm>
          <a:prstGeom prst="straightConnector1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Ford Kuga catches fire on way to dealership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81" y="879422"/>
            <a:ext cx="2082987" cy="117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84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1824</TotalTime>
  <Words>351</Words>
  <Application>Microsoft Office PowerPoint</Application>
  <PresentationFormat>On-screen Show (4:3)</PresentationFormat>
  <Paragraphs>76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Retina</vt:lpstr>
      <vt:lpstr>Trebuchet MS</vt:lpstr>
      <vt:lpstr>Office Theme</vt:lpstr>
      <vt:lpstr>Custom Design</vt:lpstr>
      <vt:lpstr>Marketing in Practice</vt:lpstr>
      <vt:lpstr>Schedule</vt:lpstr>
      <vt:lpstr>1949 ads</vt:lpstr>
      <vt:lpstr>PowerPoint Presentation</vt:lpstr>
      <vt:lpstr>What can we learn from this case study? Appeal to what consumer regards as important – CUE and REWARD it</vt:lpstr>
      <vt:lpstr>Marketing in Practice</vt:lpstr>
      <vt:lpstr>Marketing mix?</vt:lpstr>
      <vt:lpstr>PowerPoint Presentation</vt:lpstr>
      <vt:lpstr>Any solutions?</vt:lpstr>
      <vt:lpstr>PowerPoint Presentation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B</cp:lastModifiedBy>
  <cp:revision>36</cp:revision>
  <dcterms:created xsi:type="dcterms:W3CDTF">2020-08-03T09:06:40Z</dcterms:created>
  <dcterms:modified xsi:type="dcterms:W3CDTF">2020-08-14T17:10:52Z</dcterms:modified>
</cp:coreProperties>
</file>