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notesMasterIdLst>
    <p:notesMasterId r:id="rId77"/>
  </p:notesMasterIdLst>
  <p:handoutMasterIdLst>
    <p:handoutMasterId r:id="rId78"/>
  </p:handoutMasterIdLst>
  <p:sldIdLst>
    <p:sldId id="259" r:id="rId2"/>
    <p:sldId id="261" r:id="rId3"/>
    <p:sldId id="365" r:id="rId4"/>
    <p:sldId id="366" r:id="rId5"/>
    <p:sldId id="368" r:id="rId6"/>
    <p:sldId id="369" r:id="rId7"/>
    <p:sldId id="370" r:id="rId8"/>
    <p:sldId id="371" r:id="rId9"/>
    <p:sldId id="372" r:id="rId10"/>
    <p:sldId id="373" r:id="rId11"/>
    <p:sldId id="374" r:id="rId12"/>
    <p:sldId id="375" r:id="rId13"/>
    <p:sldId id="376" r:id="rId14"/>
    <p:sldId id="377" r:id="rId15"/>
    <p:sldId id="378" r:id="rId16"/>
    <p:sldId id="379" r:id="rId17"/>
    <p:sldId id="380" r:id="rId18"/>
    <p:sldId id="381" r:id="rId19"/>
    <p:sldId id="382" r:id="rId20"/>
    <p:sldId id="383" r:id="rId21"/>
    <p:sldId id="384" r:id="rId22"/>
    <p:sldId id="385" r:id="rId23"/>
    <p:sldId id="386" r:id="rId24"/>
    <p:sldId id="387" r:id="rId25"/>
    <p:sldId id="388" r:id="rId26"/>
    <p:sldId id="389" r:id="rId27"/>
    <p:sldId id="390" r:id="rId28"/>
    <p:sldId id="391" r:id="rId29"/>
    <p:sldId id="392" r:id="rId30"/>
    <p:sldId id="393" r:id="rId31"/>
    <p:sldId id="394" r:id="rId32"/>
    <p:sldId id="395" r:id="rId33"/>
    <p:sldId id="396" r:id="rId34"/>
    <p:sldId id="441" r:id="rId35"/>
    <p:sldId id="397" r:id="rId36"/>
    <p:sldId id="398" r:id="rId37"/>
    <p:sldId id="399" r:id="rId38"/>
    <p:sldId id="400" r:id="rId39"/>
    <p:sldId id="401" r:id="rId40"/>
    <p:sldId id="402" r:id="rId41"/>
    <p:sldId id="403" r:id="rId42"/>
    <p:sldId id="404" r:id="rId43"/>
    <p:sldId id="405" r:id="rId44"/>
    <p:sldId id="406" r:id="rId45"/>
    <p:sldId id="407" r:id="rId46"/>
    <p:sldId id="408" r:id="rId47"/>
    <p:sldId id="409" r:id="rId48"/>
    <p:sldId id="410" r:id="rId49"/>
    <p:sldId id="411" r:id="rId50"/>
    <p:sldId id="412" r:id="rId51"/>
    <p:sldId id="413" r:id="rId52"/>
    <p:sldId id="414" r:id="rId53"/>
    <p:sldId id="415" r:id="rId54"/>
    <p:sldId id="416" r:id="rId55"/>
    <p:sldId id="417" r:id="rId56"/>
    <p:sldId id="418" r:id="rId57"/>
    <p:sldId id="419" r:id="rId58"/>
    <p:sldId id="420" r:id="rId59"/>
    <p:sldId id="421" r:id="rId60"/>
    <p:sldId id="422" r:id="rId61"/>
    <p:sldId id="423" r:id="rId62"/>
    <p:sldId id="424" r:id="rId63"/>
    <p:sldId id="425" r:id="rId64"/>
    <p:sldId id="426" r:id="rId65"/>
    <p:sldId id="429" r:id="rId66"/>
    <p:sldId id="430" r:id="rId67"/>
    <p:sldId id="432" r:id="rId68"/>
    <p:sldId id="433" r:id="rId69"/>
    <p:sldId id="434" r:id="rId70"/>
    <p:sldId id="435" r:id="rId71"/>
    <p:sldId id="436" r:id="rId72"/>
    <p:sldId id="437" r:id="rId73"/>
    <p:sldId id="438" r:id="rId74"/>
    <p:sldId id="440" r:id="rId75"/>
    <p:sldId id="439" r:id="rId76"/>
  </p:sldIdLst>
  <p:sldSz cx="9144000" cy="5715000" type="screen16x10"/>
  <p:notesSz cx="6858000" cy="9144000"/>
  <p:defaultTextStyle>
    <a:defPPr>
      <a:defRPr lang="en-US"/>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21" autoAdjust="0"/>
  </p:normalViewPr>
  <p:slideViewPr>
    <p:cSldViewPr snapToGrid="0" snapToObjects="1">
      <p:cViewPr varScale="1">
        <p:scale>
          <a:sx n="127" d="100"/>
          <a:sy n="127" d="100"/>
        </p:scale>
        <p:origin x="708" y="126"/>
      </p:cViewPr>
      <p:guideLst>
        <p:guide orient="horz" pos="1800"/>
        <p:guide pos="2880"/>
      </p:guideLst>
    </p:cSldViewPr>
  </p:slideViewPr>
  <p:outlineViewPr>
    <p:cViewPr>
      <p:scale>
        <a:sx n="33" d="100"/>
        <a:sy n="33" d="100"/>
      </p:scale>
      <p:origin x="0" y="-7200"/>
    </p:cViewPr>
  </p:outlineViewPr>
  <p:notesTextViewPr>
    <p:cViewPr>
      <p:scale>
        <a:sx n="3" d="2"/>
        <a:sy n="3" d="2"/>
      </p:scale>
      <p:origin x="0" y="0"/>
    </p:cViewPr>
  </p:notesTextViewPr>
  <p:sorterViewPr>
    <p:cViewPr>
      <p:scale>
        <a:sx n="180" d="100"/>
        <a:sy n="180" d="100"/>
      </p:scale>
      <p:origin x="0" y="-23166"/>
    </p:cViewPr>
  </p:sorterViewPr>
  <p:notesViewPr>
    <p:cSldViewPr snapToGrid="0" snapToObjects="1">
      <p:cViewPr varScale="1">
        <p:scale>
          <a:sx n="115" d="100"/>
          <a:sy n="115" d="100"/>
        </p:scale>
        <p:origin x="5216" y="21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629A8D-8228-4EB4-82E2-E301EFCECC76}"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ZA"/>
        </a:p>
      </dgm:t>
    </dgm:pt>
    <dgm:pt modelId="{782B0FFC-401B-40B3-ADF0-2A1F7E47398B}">
      <dgm:prSet phldrT="[Text]" custT="1"/>
      <dgm:spPr>
        <a:solidFill>
          <a:schemeClr val="accent1">
            <a:lumMod val="50000"/>
          </a:schemeClr>
        </a:solidFill>
      </dgm:spPr>
      <dgm:t>
        <a:bodyPr/>
        <a:lstStyle/>
        <a:p>
          <a:r>
            <a:rPr lang="en-ZA" sz="1800" b="1" dirty="0" smtClean="0">
              <a:solidFill>
                <a:schemeClr val="bg1"/>
              </a:solidFill>
              <a:latin typeface="Arial" pitchFamily="34" charset="0"/>
              <a:cs typeface="Arial" pitchFamily="34" charset="0"/>
            </a:rPr>
            <a:t>Introduction to Entrepreneurship</a:t>
          </a:r>
          <a:endParaRPr lang="en-ZA" sz="1800" b="1" dirty="0">
            <a:solidFill>
              <a:schemeClr val="bg1"/>
            </a:solidFill>
            <a:latin typeface="Arial" pitchFamily="34" charset="0"/>
            <a:cs typeface="Arial" pitchFamily="34" charset="0"/>
          </a:endParaRPr>
        </a:p>
      </dgm:t>
    </dgm:pt>
    <dgm:pt modelId="{18E60629-3D1B-43C2-BE09-8416D0491EA7}" type="parTrans" cxnId="{1E859A6C-A407-49AB-9484-984985E90EE4}">
      <dgm:prSet/>
      <dgm:spPr/>
      <dgm:t>
        <a:bodyPr/>
        <a:lstStyle/>
        <a:p>
          <a:endParaRPr lang="en-ZA"/>
        </a:p>
      </dgm:t>
    </dgm:pt>
    <dgm:pt modelId="{4D691357-4564-4FEA-B4EA-4D9FDE60C1A7}" type="sibTrans" cxnId="{1E859A6C-A407-49AB-9484-984985E90EE4}">
      <dgm:prSet/>
      <dgm:spPr>
        <a:solidFill>
          <a:schemeClr val="accent1"/>
        </a:solidFill>
      </dgm:spPr>
      <dgm:t>
        <a:bodyPr/>
        <a:lstStyle/>
        <a:p>
          <a:endParaRPr lang="en-ZA" sz="1800" b="1">
            <a:solidFill>
              <a:schemeClr val="tx1"/>
            </a:solidFill>
            <a:latin typeface="Arial" pitchFamily="34" charset="0"/>
            <a:cs typeface="Arial" pitchFamily="34" charset="0"/>
          </a:endParaRPr>
        </a:p>
      </dgm:t>
    </dgm:pt>
    <dgm:pt modelId="{2851424B-DAD0-4810-B246-83FF46484ECD}">
      <dgm:prSet phldrT="[Text]" custT="1"/>
      <dgm:spPr>
        <a:solidFill>
          <a:schemeClr val="accent1">
            <a:lumMod val="50000"/>
          </a:schemeClr>
        </a:solidFill>
        <a:ln>
          <a:solidFill>
            <a:schemeClr val="accent5">
              <a:lumMod val="75000"/>
            </a:schemeClr>
          </a:solidFill>
        </a:ln>
      </dgm:spPr>
      <dgm:t>
        <a:bodyPr/>
        <a:lstStyle/>
        <a:p>
          <a:r>
            <a:rPr lang="en-ZA" sz="1800" b="1" dirty="0" smtClean="0">
              <a:solidFill>
                <a:schemeClr val="bg1"/>
              </a:solidFill>
              <a:latin typeface="Arial" pitchFamily="34" charset="0"/>
              <a:cs typeface="Arial" pitchFamily="34" charset="0"/>
            </a:rPr>
            <a:t>Entrepreneurial mind and fit</a:t>
          </a:r>
          <a:endParaRPr lang="en-ZA" sz="1800" b="1" dirty="0">
            <a:solidFill>
              <a:schemeClr val="bg1"/>
            </a:solidFill>
            <a:latin typeface="Arial" pitchFamily="34" charset="0"/>
            <a:cs typeface="Arial" pitchFamily="34" charset="0"/>
          </a:endParaRPr>
        </a:p>
      </dgm:t>
    </dgm:pt>
    <dgm:pt modelId="{0D768FBE-03BC-4712-8EC0-6CB16674337A}" type="parTrans" cxnId="{BF0D60FC-F18C-40F1-8A90-0DD641167663}">
      <dgm:prSet/>
      <dgm:spPr/>
      <dgm:t>
        <a:bodyPr/>
        <a:lstStyle/>
        <a:p>
          <a:endParaRPr lang="en-ZA"/>
        </a:p>
      </dgm:t>
    </dgm:pt>
    <dgm:pt modelId="{4689CB11-DC54-44DC-9D98-2CF9F7478F21}" type="sibTrans" cxnId="{BF0D60FC-F18C-40F1-8A90-0DD641167663}">
      <dgm:prSet/>
      <dgm:spPr/>
      <dgm:t>
        <a:bodyPr/>
        <a:lstStyle/>
        <a:p>
          <a:endParaRPr lang="en-ZA"/>
        </a:p>
      </dgm:t>
    </dgm:pt>
    <dgm:pt modelId="{4DDE82C2-72D3-49FD-B3E9-78808C67A0E3}">
      <dgm:prSet phldrT="[Text]" custT="1"/>
      <dgm:spPr>
        <a:solidFill>
          <a:schemeClr val="accent1">
            <a:lumMod val="60000"/>
            <a:lumOff val="40000"/>
          </a:schemeClr>
        </a:solidFill>
      </dgm:spPr>
      <dgm:t>
        <a:bodyPr/>
        <a:lstStyle/>
        <a:p>
          <a:r>
            <a:rPr lang="en-ZA" sz="1800" b="1" dirty="0" smtClean="0">
              <a:solidFill>
                <a:schemeClr val="bg1"/>
              </a:solidFill>
              <a:latin typeface="Arial" pitchFamily="34" charset="0"/>
              <a:cs typeface="Arial" pitchFamily="34" charset="0"/>
            </a:rPr>
            <a:t>Idea generation</a:t>
          </a:r>
          <a:endParaRPr lang="en-ZA" sz="1800" b="1" dirty="0">
            <a:solidFill>
              <a:schemeClr val="bg1"/>
            </a:solidFill>
            <a:latin typeface="Arial" pitchFamily="34" charset="0"/>
            <a:cs typeface="Arial" pitchFamily="34" charset="0"/>
          </a:endParaRPr>
        </a:p>
      </dgm:t>
    </dgm:pt>
    <dgm:pt modelId="{8A7850D3-23A8-4B26-B616-43ABEBB7DBD6}" type="parTrans" cxnId="{1B599E83-D6ED-4AD0-A468-E70A87FC47AC}">
      <dgm:prSet/>
      <dgm:spPr/>
      <dgm:t>
        <a:bodyPr/>
        <a:lstStyle/>
        <a:p>
          <a:endParaRPr lang="en-ZA"/>
        </a:p>
      </dgm:t>
    </dgm:pt>
    <dgm:pt modelId="{96C6060B-A8D2-4735-8A13-1492A50363E2}" type="sibTrans" cxnId="{1B599E83-D6ED-4AD0-A468-E70A87FC47AC}">
      <dgm:prSet/>
      <dgm:spPr/>
      <dgm:t>
        <a:bodyPr/>
        <a:lstStyle/>
        <a:p>
          <a:endParaRPr lang="en-ZA"/>
        </a:p>
      </dgm:t>
    </dgm:pt>
    <dgm:pt modelId="{277FDF84-2622-4A9C-A34F-23C2D63134FB}">
      <dgm:prSet phldrT="[Text]" custT="1"/>
      <dgm:spPr>
        <a:solidFill>
          <a:schemeClr val="accent1">
            <a:lumMod val="50000"/>
          </a:schemeClr>
        </a:solidFill>
      </dgm:spPr>
      <dgm:t>
        <a:bodyPr/>
        <a:lstStyle/>
        <a:p>
          <a:r>
            <a:rPr lang="en-US" sz="1800" b="1" dirty="0" smtClean="0">
              <a:solidFill>
                <a:schemeClr val="bg1"/>
              </a:solidFill>
              <a:latin typeface="Arial" pitchFamily="34" charset="0"/>
              <a:cs typeface="Arial" pitchFamily="34" charset="0"/>
            </a:rPr>
            <a:t>Design thinking</a:t>
          </a:r>
          <a:endParaRPr lang="en-ZA" sz="1800" b="1" dirty="0">
            <a:solidFill>
              <a:schemeClr val="bg1"/>
            </a:solidFill>
            <a:latin typeface="Arial" pitchFamily="34" charset="0"/>
            <a:cs typeface="Arial" pitchFamily="34" charset="0"/>
          </a:endParaRPr>
        </a:p>
      </dgm:t>
    </dgm:pt>
    <dgm:pt modelId="{73F46AC8-BBF9-4D0C-89DA-0B3D5260D453}" type="parTrans" cxnId="{0CC039CD-A568-4EF4-A11D-BA8EEA7561C6}">
      <dgm:prSet/>
      <dgm:spPr/>
      <dgm:t>
        <a:bodyPr/>
        <a:lstStyle/>
        <a:p>
          <a:endParaRPr lang="en-ZA"/>
        </a:p>
      </dgm:t>
    </dgm:pt>
    <dgm:pt modelId="{40BB7A66-A1A5-4DE8-A20D-A8578B8DE1A7}" type="sibTrans" cxnId="{0CC039CD-A568-4EF4-A11D-BA8EEA7561C6}">
      <dgm:prSet/>
      <dgm:spPr/>
      <dgm:t>
        <a:bodyPr/>
        <a:lstStyle/>
        <a:p>
          <a:endParaRPr lang="en-ZA"/>
        </a:p>
      </dgm:t>
    </dgm:pt>
    <dgm:pt modelId="{2B3BAB06-9A3A-41C3-85B7-8C8E132E6044}">
      <dgm:prSet phldrT="[Text]" custT="1"/>
      <dgm:spPr>
        <a:solidFill>
          <a:schemeClr val="accent1">
            <a:lumMod val="50000"/>
          </a:schemeClr>
        </a:solidFill>
      </dgm:spPr>
      <dgm:t>
        <a:bodyPr/>
        <a:lstStyle/>
        <a:p>
          <a:r>
            <a:rPr lang="en-ZA" sz="1800" b="1" dirty="0" smtClean="0">
              <a:solidFill>
                <a:schemeClr val="bg1"/>
              </a:solidFill>
              <a:latin typeface="Arial" pitchFamily="34" charset="0"/>
              <a:cs typeface="Arial" pitchFamily="34" charset="0"/>
            </a:rPr>
            <a:t>Lean start-up &amp; Agile development</a:t>
          </a:r>
          <a:endParaRPr lang="en-ZA" sz="1800" b="1" dirty="0">
            <a:solidFill>
              <a:schemeClr val="bg1"/>
            </a:solidFill>
            <a:latin typeface="Arial" pitchFamily="34" charset="0"/>
            <a:cs typeface="Arial" pitchFamily="34" charset="0"/>
          </a:endParaRPr>
        </a:p>
      </dgm:t>
    </dgm:pt>
    <dgm:pt modelId="{7D8FEE40-4F83-40FE-9238-F82A692ADE98}" type="parTrans" cxnId="{C3B21493-6917-4BF2-8394-F7600C5BA1AA}">
      <dgm:prSet/>
      <dgm:spPr/>
      <dgm:t>
        <a:bodyPr/>
        <a:lstStyle/>
        <a:p>
          <a:endParaRPr lang="en-ZA"/>
        </a:p>
      </dgm:t>
    </dgm:pt>
    <dgm:pt modelId="{2D59B3C8-3643-494D-A0D5-77589C81F9C1}" type="sibTrans" cxnId="{C3B21493-6917-4BF2-8394-F7600C5BA1AA}">
      <dgm:prSet/>
      <dgm:spPr/>
      <dgm:t>
        <a:bodyPr/>
        <a:lstStyle/>
        <a:p>
          <a:endParaRPr lang="en-ZA"/>
        </a:p>
      </dgm:t>
    </dgm:pt>
    <dgm:pt modelId="{48EC7067-1BAC-4575-A486-226961C9B5AB}">
      <dgm:prSet phldrT="[Text]" custT="1"/>
      <dgm:spPr>
        <a:solidFill>
          <a:schemeClr val="accent1">
            <a:lumMod val="50000"/>
          </a:schemeClr>
        </a:solidFill>
      </dgm:spPr>
      <dgm:t>
        <a:bodyPr/>
        <a:lstStyle/>
        <a:p>
          <a:r>
            <a:rPr lang="en-ZA" sz="1800" b="1" dirty="0" smtClean="0">
              <a:solidFill>
                <a:schemeClr val="bg1"/>
              </a:solidFill>
              <a:latin typeface="Arial" pitchFamily="34" charset="0"/>
              <a:cs typeface="Arial" pitchFamily="34" charset="0"/>
            </a:rPr>
            <a:t>Entrepreneurial process</a:t>
          </a:r>
          <a:endParaRPr lang="en-ZA" sz="1800" b="1" dirty="0">
            <a:solidFill>
              <a:schemeClr val="bg1"/>
            </a:solidFill>
            <a:latin typeface="Arial" pitchFamily="34" charset="0"/>
            <a:cs typeface="Arial" pitchFamily="34" charset="0"/>
          </a:endParaRPr>
        </a:p>
      </dgm:t>
    </dgm:pt>
    <dgm:pt modelId="{8C4B2A84-ADF0-4DD9-B5E3-FDCDE79E2B2B}" type="parTrans" cxnId="{73E0AD3F-5AE7-48EE-8C9C-DE36066E77FC}">
      <dgm:prSet/>
      <dgm:spPr/>
      <dgm:t>
        <a:bodyPr/>
        <a:lstStyle/>
        <a:p>
          <a:endParaRPr lang="en-ZA"/>
        </a:p>
      </dgm:t>
    </dgm:pt>
    <dgm:pt modelId="{E59B87F3-82DD-44BF-BC92-83E806DE8A61}" type="sibTrans" cxnId="{73E0AD3F-5AE7-48EE-8C9C-DE36066E77FC}">
      <dgm:prSet/>
      <dgm:spPr/>
      <dgm:t>
        <a:bodyPr/>
        <a:lstStyle/>
        <a:p>
          <a:endParaRPr lang="en-ZA"/>
        </a:p>
      </dgm:t>
    </dgm:pt>
    <dgm:pt modelId="{59F96FCB-8DCF-41C2-84FA-A36C30936C00}">
      <dgm:prSet phldrT="[Text]" custT="1"/>
      <dgm:spPr>
        <a:solidFill>
          <a:schemeClr val="accent1">
            <a:lumMod val="50000"/>
          </a:schemeClr>
        </a:solidFill>
        <a:ln>
          <a:solidFill>
            <a:schemeClr val="accent5">
              <a:lumMod val="75000"/>
            </a:schemeClr>
          </a:solidFill>
        </a:ln>
      </dgm:spPr>
      <dgm:t>
        <a:bodyPr/>
        <a:lstStyle/>
        <a:p>
          <a:r>
            <a:rPr lang="en-ZA" sz="1800" b="1" dirty="0" smtClean="0">
              <a:solidFill>
                <a:schemeClr val="bg1"/>
              </a:solidFill>
              <a:latin typeface="Arial" pitchFamily="34" charset="0"/>
              <a:cs typeface="Arial" pitchFamily="34" charset="0"/>
            </a:rPr>
            <a:t>Feasibility &amp; planning</a:t>
          </a:r>
          <a:endParaRPr lang="en-ZA" sz="1800" b="1" dirty="0">
            <a:solidFill>
              <a:schemeClr val="bg1"/>
            </a:solidFill>
            <a:latin typeface="Arial" pitchFamily="34" charset="0"/>
            <a:cs typeface="Arial" pitchFamily="34" charset="0"/>
          </a:endParaRPr>
        </a:p>
      </dgm:t>
    </dgm:pt>
    <dgm:pt modelId="{45A33AEF-D831-43D8-B1E5-E88ED6212DC3}" type="parTrans" cxnId="{6205E2B4-B0BC-4FC1-9328-97F0F0D14BBF}">
      <dgm:prSet/>
      <dgm:spPr/>
      <dgm:t>
        <a:bodyPr/>
        <a:lstStyle/>
        <a:p>
          <a:endParaRPr lang="en-ZA"/>
        </a:p>
      </dgm:t>
    </dgm:pt>
    <dgm:pt modelId="{D821F38B-134E-4C6B-8FA9-5289AA24ADD7}" type="sibTrans" cxnId="{6205E2B4-B0BC-4FC1-9328-97F0F0D14BBF}">
      <dgm:prSet/>
      <dgm:spPr/>
      <dgm:t>
        <a:bodyPr/>
        <a:lstStyle/>
        <a:p>
          <a:endParaRPr lang="en-ZA"/>
        </a:p>
      </dgm:t>
    </dgm:pt>
    <dgm:pt modelId="{6A96B669-3722-4024-8BE3-BDB3D8CE3385}">
      <dgm:prSet phldrT="[Text]" custT="1"/>
      <dgm:spPr>
        <a:solidFill>
          <a:schemeClr val="accent1">
            <a:lumMod val="50000"/>
          </a:schemeClr>
        </a:solidFill>
      </dgm:spPr>
      <dgm:t>
        <a:bodyPr/>
        <a:lstStyle/>
        <a:p>
          <a:r>
            <a:rPr lang="en-ZA" sz="1800" b="1" dirty="0" smtClean="0">
              <a:solidFill>
                <a:schemeClr val="bg1"/>
              </a:solidFill>
              <a:latin typeface="Arial" pitchFamily="34" charset="0"/>
              <a:cs typeface="Arial" pitchFamily="34" charset="0"/>
            </a:rPr>
            <a:t>Family businesses</a:t>
          </a:r>
          <a:endParaRPr lang="en-ZA" sz="1800" b="1" dirty="0">
            <a:solidFill>
              <a:schemeClr val="bg1"/>
            </a:solidFill>
            <a:latin typeface="Arial" pitchFamily="34" charset="0"/>
            <a:cs typeface="Arial" pitchFamily="34" charset="0"/>
          </a:endParaRPr>
        </a:p>
      </dgm:t>
    </dgm:pt>
    <dgm:pt modelId="{EA0188D3-E27C-490B-9465-231E14A4070F}" type="parTrans" cxnId="{30AC51A3-5C6A-4BE4-89E8-A3413B61C329}">
      <dgm:prSet/>
      <dgm:spPr/>
      <dgm:t>
        <a:bodyPr/>
        <a:lstStyle/>
        <a:p>
          <a:endParaRPr lang="en-ZA"/>
        </a:p>
      </dgm:t>
    </dgm:pt>
    <dgm:pt modelId="{48E77420-3F0B-42E2-A824-02BC0C2D3025}" type="sibTrans" cxnId="{30AC51A3-5C6A-4BE4-89E8-A3413B61C329}">
      <dgm:prSet/>
      <dgm:spPr/>
      <dgm:t>
        <a:bodyPr/>
        <a:lstStyle/>
        <a:p>
          <a:endParaRPr lang="en-ZA"/>
        </a:p>
      </dgm:t>
    </dgm:pt>
    <dgm:pt modelId="{0D3DB2B5-68A4-4028-B6C7-3B03A1564287}">
      <dgm:prSet phldrT="[Text]" custT="1"/>
      <dgm:spPr>
        <a:solidFill>
          <a:schemeClr val="accent1">
            <a:lumMod val="50000"/>
          </a:schemeClr>
        </a:solidFill>
      </dgm:spPr>
      <dgm:t>
        <a:bodyPr/>
        <a:lstStyle/>
        <a:p>
          <a:r>
            <a:rPr lang="en-ZA" sz="1800" b="1" dirty="0" smtClean="0">
              <a:solidFill>
                <a:schemeClr val="bg1"/>
              </a:solidFill>
              <a:latin typeface="Arial" pitchFamily="34" charset="0"/>
              <a:cs typeface="Arial" pitchFamily="34" charset="0"/>
            </a:rPr>
            <a:t>Women entrepreneurship</a:t>
          </a:r>
          <a:endParaRPr lang="en-ZA" sz="1800" b="1" dirty="0">
            <a:solidFill>
              <a:schemeClr val="bg1"/>
            </a:solidFill>
            <a:latin typeface="Arial" pitchFamily="34" charset="0"/>
            <a:cs typeface="Arial" pitchFamily="34" charset="0"/>
          </a:endParaRPr>
        </a:p>
      </dgm:t>
    </dgm:pt>
    <dgm:pt modelId="{68CFE8D5-6DF3-409E-994B-CF7C053081C9}" type="parTrans" cxnId="{E466D808-1DE0-433F-81BC-6887C0F5385D}">
      <dgm:prSet/>
      <dgm:spPr/>
      <dgm:t>
        <a:bodyPr/>
        <a:lstStyle/>
        <a:p>
          <a:endParaRPr lang="en-ZA"/>
        </a:p>
      </dgm:t>
    </dgm:pt>
    <dgm:pt modelId="{6D1E1E9C-4F92-444F-B54B-2F34CF19CB93}" type="sibTrans" cxnId="{E466D808-1DE0-433F-81BC-6887C0F5385D}">
      <dgm:prSet/>
      <dgm:spPr/>
      <dgm:t>
        <a:bodyPr/>
        <a:lstStyle/>
        <a:p>
          <a:endParaRPr lang="en-ZA"/>
        </a:p>
      </dgm:t>
    </dgm:pt>
    <dgm:pt modelId="{0AE2A343-5A96-4F70-BC41-3142B16AFE97}">
      <dgm:prSet phldrT="[Text]" custT="1"/>
      <dgm:spPr>
        <a:solidFill>
          <a:schemeClr val="accent1">
            <a:lumMod val="50000"/>
          </a:schemeClr>
        </a:solidFill>
      </dgm:spPr>
      <dgm:t>
        <a:bodyPr/>
        <a:lstStyle/>
        <a:p>
          <a:r>
            <a:rPr lang="en-ZA" sz="1800" b="1" dirty="0" smtClean="0">
              <a:solidFill>
                <a:schemeClr val="bg1"/>
              </a:solidFill>
              <a:latin typeface="Arial" pitchFamily="34" charset="0"/>
              <a:cs typeface="Arial" pitchFamily="34" charset="0"/>
            </a:rPr>
            <a:t>Corporate entrepreneurs</a:t>
          </a:r>
          <a:endParaRPr lang="en-ZA" sz="1800" b="1" dirty="0">
            <a:solidFill>
              <a:schemeClr val="bg1"/>
            </a:solidFill>
            <a:latin typeface="Arial" pitchFamily="34" charset="0"/>
            <a:cs typeface="Arial" pitchFamily="34" charset="0"/>
          </a:endParaRPr>
        </a:p>
      </dgm:t>
    </dgm:pt>
    <dgm:pt modelId="{77B4C200-31CE-46B6-8716-4375620C46B1}" type="parTrans" cxnId="{8FBE1413-9E70-458B-841A-F88D1FC7B79C}">
      <dgm:prSet/>
      <dgm:spPr/>
      <dgm:t>
        <a:bodyPr/>
        <a:lstStyle/>
        <a:p>
          <a:endParaRPr lang="en-ZA"/>
        </a:p>
      </dgm:t>
    </dgm:pt>
    <dgm:pt modelId="{5DD14D23-EAAE-415B-8682-3EB9FB5F51BA}" type="sibTrans" cxnId="{8FBE1413-9E70-458B-841A-F88D1FC7B79C}">
      <dgm:prSet/>
      <dgm:spPr/>
      <dgm:t>
        <a:bodyPr/>
        <a:lstStyle/>
        <a:p>
          <a:endParaRPr lang="en-ZA"/>
        </a:p>
      </dgm:t>
    </dgm:pt>
    <dgm:pt modelId="{E3856372-FF98-4B37-8213-7AB60BCF7F8F}">
      <dgm:prSet phldrT="[Text]" custT="1"/>
      <dgm:spPr>
        <a:solidFill>
          <a:schemeClr val="accent1">
            <a:lumMod val="50000"/>
          </a:schemeClr>
        </a:solidFill>
      </dgm:spPr>
      <dgm:t>
        <a:bodyPr/>
        <a:lstStyle/>
        <a:p>
          <a:r>
            <a:rPr lang="en-ZA" sz="1800" b="1" smtClean="0">
              <a:solidFill>
                <a:schemeClr val="bg1"/>
              </a:solidFill>
              <a:latin typeface="Arial" pitchFamily="34" charset="0"/>
              <a:cs typeface="Arial" pitchFamily="34" charset="0"/>
            </a:rPr>
            <a:t>Logic &amp; Effectuation</a:t>
          </a:r>
          <a:endParaRPr lang="en-ZA" sz="1800" b="1" dirty="0">
            <a:solidFill>
              <a:schemeClr val="bg1"/>
            </a:solidFill>
            <a:latin typeface="Arial" pitchFamily="34" charset="0"/>
            <a:cs typeface="Arial" pitchFamily="34" charset="0"/>
          </a:endParaRPr>
        </a:p>
      </dgm:t>
    </dgm:pt>
    <dgm:pt modelId="{924BB868-5984-4A75-9E9D-6E830F52AA29}" type="parTrans" cxnId="{2AE528B5-BBD3-476C-88D3-C2BD01D8105F}">
      <dgm:prSet/>
      <dgm:spPr/>
      <dgm:t>
        <a:bodyPr/>
        <a:lstStyle/>
        <a:p>
          <a:endParaRPr lang="en-GB"/>
        </a:p>
      </dgm:t>
    </dgm:pt>
    <dgm:pt modelId="{89083F57-37F7-4DA7-B040-1C298D9875A8}" type="sibTrans" cxnId="{2AE528B5-BBD3-476C-88D3-C2BD01D8105F}">
      <dgm:prSet/>
      <dgm:spPr/>
      <dgm:t>
        <a:bodyPr/>
        <a:lstStyle/>
        <a:p>
          <a:endParaRPr lang="en-GB"/>
        </a:p>
      </dgm:t>
    </dgm:pt>
    <dgm:pt modelId="{2E4AB7EC-8692-46FB-BBD6-AEBA9CAD0D8B}">
      <dgm:prSet phldrT="[Text]" custT="1"/>
      <dgm:spPr>
        <a:solidFill>
          <a:schemeClr val="accent1">
            <a:lumMod val="50000"/>
          </a:schemeClr>
        </a:solidFill>
      </dgm:spPr>
      <dgm:t>
        <a:bodyPr/>
        <a:lstStyle/>
        <a:p>
          <a:r>
            <a:rPr lang="en-ZA" sz="1800" b="1" dirty="0" smtClean="0">
              <a:solidFill>
                <a:schemeClr val="bg1"/>
              </a:solidFill>
              <a:latin typeface="Arial" pitchFamily="34" charset="0"/>
              <a:cs typeface="Arial" pitchFamily="34" charset="0"/>
            </a:rPr>
            <a:t>Social entrepreneurship</a:t>
          </a:r>
          <a:endParaRPr lang="en-ZA" sz="1800" b="1" dirty="0">
            <a:solidFill>
              <a:schemeClr val="bg1"/>
            </a:solidFill>
            <a:latin typeface="Arial" pitchFamily="34" charset="0"/>
            <a:cs typeface="Arial" pitchFamily="34" charset="0"/>
          </a:endParaRPr>
        </a:p>
      </dgm:t>
    </dgm:pt>
    <dgm:pt modelId="{7FF57BE0-26F7-4967-90C7-DFD233059E54}" type="parTrans" cxnId="{CE7D759B-55C2-4B0B-8BFD-313C74BB2D1E}">
      <dgm:prSet/>
      <dgm:spPr/>
      <dgm:t>
        <a:bodyPr/>
        <a:lstStyle/>
        <a:p>
          <a:endParaRPr lang="en-GB"/>
        </a:p>
      </dgm:t>
    </dgm:pt>
    <dgm:pt modelId="{79EF4274-6D41-4FF4-9B7D-5CFC8EA6F413}" type="sibTrans" cxnId="{CE7D759B-55C2-4B0B-8BFD-313C74BB2D1E}">
      <dgm:prSet/>
      <dgm:spPr/>
      <dgm:t>
        <a:bodyPr/>
        <a:lstStyle/>
        <a:p>
          <a:endParaRPr lang="en-GB"/>
        </a:p>
      </dgm:t>
    </dgm:pt>
    <dgm:pt modelId="{54248195-23FC-4C01-A80D-4D679EFE2760}">
      <dgm:prSet phldrT="[Text]" custT="1"/>
      <dgm:spPr>
        <a:solidFill>
          <a:schemeClr val="accent1">
            <a:lumMod val="50000"/>
          </a:schemeClr>
        </a:solidFill>
      </dgm:spPr>
      <dgm:t>
        <a:bodyPr/>
        <a:lstStyle/>
        <a:p>
          <a:r>
            <a:rPr lang="en-ZA" sz="1800" b="1" dirty="0" smtClean="0">
              <a:solidFill>
                <a:schemeClr val="bg1"/>
              </a:solidFill>
              <a:latin typeface="Arial" pitchFamily="34" charset="0"/>
              <a:cs typeface="Arial" pitchFamily="34" charset="0"/>
            </a:rPr>
            <a:t>Entrepreneurial ecosystems</a:t>
          </a:r>
          <a:endParaRPr lang="en-ZA" sz="1800" b="1" dirty="0">
            <a:solidFill>
              <a:schemeClr val="bg1"/>
            </a:solidFill>
            <a:latin typeface="Arial" pitchFamily="34" charset="0"/>
            <a:cs typeface="Arial" pitchFamily="34" charset="0"/>
          </a:endParaRPr>
        </a:p>
      </dgm:t>
    </dgm:pt>
    <dgm:pt modelId="{E47355B7-F0C7-488E-A2DD-E8A6F40E9CB2}" type="parTrans" cxnId="{A14FCA71-FDFE-42C4-A977-E7A975B6C5A7}">
      <dgm:prSet/>
      <dgm:spPr/>
      <dgm:t>
        <a:bodyPr/>
        <a:lstStyle/>
        <a:p>
          <a:endParaRPr lang="en-GB"/>
        </a:p>
      </dgm:t>
    </dgm:pt>
    <dgm:pt modelId="{21B51E0D-4D25-4C5B-83D2-4476506DFA7B}" type="sibTrans" cxnId="{A14FCA71-FDFE-42C4-A977-E7A975B6C5A7}">
      <dgm:prSet/>
      <dgm:spPr/>
      <dgm:t>
        <a:bodyPr/>
        <a:lstStyle/>
        <a:p>
          <a:endParaRPr lang="en-GB"/>
        </a:p>
      </dgm:t>
    </dgm:pt>
    <dgm:pt modelId="{E58A76F3-932A-4801-9635-D54ED0DC7CE9}">
      <dgm:prSet phldrT="[Text]" custT="1"/>
      <dgm:spPr>
        <a:solidFill>
          <a:schemeClr val="accent1">
            <a:lumMod val="50000"/>
          </a:schemeClr>
        </a:solidFill>
      </dgm:spPr>
      <dgm:t>
        <a:bodyPr/>
        <a:lstStyle/>
        <a:p>
          <a:r>
            <a:rPr lang="en-ZA" sz="1800" b="1" dirty="0" smtClean="0">
              <a:solidFill>
                <a:schemeClr val="bg1"/>
              </a:solidFill>
              <a:latin typeface="Arial" pitchFamily="34" charset="0"/>
              <a:cs typeface="Arial" pitchFamily="34" charset="0"/>
            </a:rPr>
            <a:t>Managing the business</a:t>
          </a:r>
          <a:endParaRPr lang="en-ZA" sz="1800" b="1" dirty="0">
            <a:solidFill>
              <a:schemeClr val="bg1"/>
            </a:solidFill>
            <a:latin typeface="Arial" pitchFamily="34" charset="0"/>
            <a:cs typeface="Arial" pitchFamily="34" charset="0"/>
          </a:endParaRPr>
        </a:p>
      </dgm:t>
    </dgm:pt>
    <dgm:pt modelId="{7C877EA9-069C-4375-B997-C60BBE3004A4}" type="parTrans" cxnId="{7305EF5D-948A-4BC7-B2ED-D60126F70D14}">
      <dgm:prSet/>
      <dgm:spPr/>
      <dgm:t>
        <a:bodyPr/>
        <a:lstStyle/>
        <a:p>
          <a:endParaRPr lang="en-GB"/>
        </a:p>
      </dgm:t>
    </dgm:pt>
    <dgm:pt modelId="{35BA77D3-1062-4255-8B2F-6FD0EE2BADF7}" type="sibTrans" cxnId="{7305EF5D-948A-4BC7-B2ED-D60126F70D14}">
      <dgm:prSet/>
      <dgm:spPr/>
      <dgm:t>
        <a:bodyPr/>
        <a:lstStyle/>
        <a:p>
          <a:endParaRPr lang="en-GB"/>
        </a:p>
      </dgm:t>
    </dgm:pt>
    <dgm:pt modelId="{1C3E06A8-4FE5-4D2E-BB2F-44E2D6CD3D23}" type="pres">
      <dgm:prSet presAssocID="{7A629A8D-8228-4EB4-82E2-E301EFCECC76}" presName="Name0" presStyleCnt="0">
        <dgm:presLayoutVars>
          <dgm:dir/>
          <dgm:resizeHandles val="exact"/>
        </dgm:presLayoutVars>
      </dgm:prSet>
      <dgm:spPr/>
      <dgm:t>
        <a:bodyPr/>
        <a:lstStyle/>
        <a:p>
          <a:endParaRPr lang="en-ZA"/>
        </a:p>
      </dgm:t>
    </dgm:pt>
    <dgm:pt modelId="{C1174C91-D321-424D-BA77-B2CFD05BB905}" type="pres">
      <dgm:prSet presAssocID="{7A629A8D-8228-4EB4-82E2-E301EFCECC76}" presName="cycle" presStyleCnt="0"/>
      <dgm:spPr/>
    </dgm:pt>
    <dgm:pt modelId="{19C730FF-DB80-4469-8C54-ECE3CA1B38FB}" type="pres">
      <dgm:prSet presAssocID="{782B0FFC-401B-40B3-ADF0-2A1F7E47398B}" presName="nodeFirstNode" presStyleLbl="node1" presStyleIdx="0" presStyleCnt="14" custScaleX="225958" custRadScaleRad="100122" custRadScaleInc="-633">
        <dgm:presLayoutVars>
          <dgm:bulletEnabled val="1"/>
        </dgm:presLayoutVars>
      </dgm:prSet>
      <dgm:spPr/>
      <dgm:t>
        <a:bodyPr/>
        <a:lstStyle/>
        <a:p>
          <a:endParaRPr lang="en-ZA"/>
        </a:p>
      </dgm:t>
    </dgm:pt>
    <dgm:pt modelId="{AD16567C-BF54-4D67-BFD7-D7A6BC4CFDF9}" type="pres">
      <dgm:prSet presAssocID="{4D691357-4564-4FEA-B4EA-4D9FDE60C1A7}" presName="sibTransFirstNode" presStyleLbl="bgShp" presStyleIdx="0" presStyleCnt="1"/>
      <dgm:spPr/>
      <dgm:t>
        <a:bodyPr/>
        <a:lstStyle/>
        <a:p>
          <a:endParaRPr lang="en-ZA"/>
        </a:p>
      </dgm:t>
    </dgm:pt>
    <dgm:pt modelId="{829E3F31-1568-4493-9F66-0DA8F155ABE0}" type="pres">
      <dgm:prSet presAssocID="{2851424B-DAD0-4810-B246-83FF46484ECD}" presName="nodeFollowingNodes" presStyleLbl="node1" presStyleIdx="1" presStyleCnt="14" custScaleX="188697" custRadScaleRad="107276" custRadScaleInc="159653">
        <dgm:presLayoutVars>
          <dgm:bulletEnabled val="1"/>
        </dgm:presLayoutVars>
      </dgm:prSet>
      <dgm:spPr/>
      <dgm:t>
        <a:bodyPr/>
        <a:lstStyle/>
        <a:p>
          <a:endParaRPr lang="en-ZA"/>
        </a:p>
      </dgm:t>
    </dgm:pt>
    <dgm:pt modelId="{AE1D5F75-0433-46E0-A309-61A992FBFCE5}" type="pres">
      <dgm:prSet presAssocID="{4DDE82C2-72D3-49FD-B3E9-78808C67A0E3}" presName="nodeFollowingNodes" presStyleLbl="node1" presStyleIdx="2" presStyleCnt="14" custScaleX="178643" custRadScaleRad="101319" custRadScaleInc="117969">
        <dgm:presLayoutVars>
          <dgm:bulletEnabled val="1"/>
        </dgm:presLayoutVars>
      </dgm:prSet>
      <dgm:spPr/>
      <dgm:t>
        <a:bodyPr/>
        <a:lstStyle/>
        <a:p>
          <a:endParaRPr lang="en-ZA"/>
        </a:p>
      </dgm:t>
    </dgm:pt>
    <dgm:pt modelId="{413E9D58-9C26-45A3-ABCE-91C7D679D0A0}" type="pres">
      <dgm:prSet presAssocID="{277FDF84-2622-4A9C-A34F-23C2D63134FB}" presName="nodeFollowingNodes" presStyleLbl="node1" presStyleIdx="3" presStyleCnt="14" custScaleX="178191" custRadScaleRad="102082" custRadScaleInc="151843">
        <dgm:presLayoutVars>
          <dgm:bulletEnabled val="1"/>
        </dgm:presLayoutVars>
      </dgm:prSet>
      <dgm:spPr/>
      <dgm:t>
        <a:bodyPr/>
        <a:lstStyle/>
        <a:p>
          <a:endParaRPr lang="en-ZA"/>
        </a:p>
      </dgm:t>
    </dgm:pt>
    <dgm:pt modelId="{55735224-DD7C-48C1-941A-B8F337D831EB}" type="pres">
      <dgm:prSet presAssocID="{2B3BAB06-9A3A-41C3-85B7-8C8E132E6044}" presName="nodeFollowingNodes" presStyleLbl="node1" presStyleIdx="4" presStyleCnt="14" custScaleX="224132" custScaleY="94798" custRadScaleRad="103157" custRadScaleInc="121294">
        <dgm:presLayoutVars>
          <dgm:bulletEnabled val="1"/>
        </dgm:presLayoutVars>
      </dgm:prSet>
      <dgm:spPr/>
      <dgm:t>
        <a:bodyPr/>
        <a:lstStyle/>
        <a:p>
          <a:endParaRPr lang="en-ZA"/>
        </a:p>
      </dgm:t>
    </dgm:pt>
    <dgm:pt modelId="{7B0CA882-EF57-4420-8B6E-860A3711E783}" type="pres">
      <dgm:prSet presAssocID="{48EC7067-1BAC-4575-A486-226961C9B5AB}" presName="nodeFollowingNodes" presStyleLbl="node1" presStyleIdx="5" presStyleCnt="14" custScaleX="230687" custRadScaleRad="102840" custRadScaleInc="-132986">
        <dgm:presLayoutVars>
          <dgm:bulletEnabled val="1"/>
        </dgm:presLayoutVars>
      </dgm:prSet>
      <dgm:spPr/>
      <dgm:t>
        <a:bodyPr/>
        <a:lstStyle/>
        <a:p>
          <a:endParaRPr lang="en-ZA"/>
        </a:p>
      </dgm:t>
    </dgm:pt>
    <dgm:pt modelId="{A770B34D-0E8D-4786-9745-64AAA5E1089B}" type="pres">
      <dgm:prSet presAssocID="{59F96FCB-8DCF-41C2-84FA-A36C30936C00}" presName="nodeFollowingNodes" presStyleLbl="node1" presStyleIdx="6" presStyleCnt="14" custScaleX="197455" custRadScaleRad="96103" custRadScaleInc="123362">
        <dgm:presLayoutVars>
          <dgm:bulletEnabled val="1"/>
        </dgm:presLayoutVars>
      </dgm:prSet>
      <dgm:spPr/>
      <dgm:t>
        <a:bodyPr/>
        <a:lstStyle/>
        <a:p>
          <a:endParaRPr lang="en-ZA"/>
        </a:p>
      </dgm:t>
    </dgm:pt>
    <dgm:pt modelId="{E70D3B70-6380-41B2-83BB-91189FB37F18}" type="pres">
      <dgm:prSet presAssocID="{6A96B669-3722-4024-8BE3-BDB3D8CE3385}" presName="nodeFollowingNodes" presStyleLbl="node1" presStyleIdx="7" presStyleCnt="14" custScaleX="147103" custRadScaleRad="104670" custRadScaleInc="415771">
        <dgm:presLayoutVars>
          <dgm:bulletEnabled val="1"/>
        </dgm:presLayoutVars>
      </dgm:prSet>
      <dgm:spPr/>
      <dgm:t>
        <a:bodyPr/>
        <a:lstStyle/>
        <a:p>
          <a:endParaRPr lang="en-ZA"/>
        </a:p>
      </dgm:t>
    </dgm:pt>
    <dgm:pt modelId="{B5C252C8-F768-4D3F-A239-D1A9B7E34612}" type="pres">
      <dgm:prSet presAssocID="{0D3DB2B5-68A4-4028-B6C7-3B03A1564287}" presName="nodeFollowingNodes" presStyleLbl="node1" presStyleIdx="8" presStyleCnt="14" custScaleX="227068" custRadScaleRad="101998" custRadScaleInc="242664">
        <dgm:presLayoutVars>
          <dgm:bulletEnabled val="1"/>
        </dgm:presLayoutVars>
      </dgm:prSet>
      <dgm:spPr/>
      <dgm:t>
        <a:bodyPr/>
        <a:lstStyle/>
        <a:p>
          <a:endParaRPr lang="en-ZA"/>
        </a:p>
      </dgm:t>
    </dgm:pt>
    <dgm:pt modelId="{72770B7E-28B8-4D68-A765-2A2613F69A22}" type="pres">
      <dgm:prSet presAssocID="{0AE2A343-5A96-4F70-BC41-3142B16AFE97}" presName="nodeFollowingNodes" presStyleLbl="node1" presStyleIdx="9" presStyleCnt="14" custScaleX="206514" custRadScaleRad="105167" custRadScaleInc="270573">
        <dgm:presLayoutVars>
          <dgm:bulletEnabled val="1"/>
        </dgm:presLayoutVars>
      </dgm:prSet>
      <dgm:spPr/>
      <dgm:t>
        <a:bodyPr/>
        <a:lstStyle/>
        <a:p>
          <a:endParaRPr lang="en-ZA"/>
        </a:p>
      </dgm:t>
    </dgm:pt>
    <dgm:pt modelId="{BD196D76-CF52-49C3-8020-E72816A6472F}" type="pres">
      <dgm:prSet presAssocID="{E3856372-FF98-4B37-8213-7AB60BCF7F8F}" presName="nodeFollowingNodes" presStyleLbl="node1" presStyleIdx="10" presStyleCnt="14" custScaleX="201606" custRadScaleRad="107584" custRadScaleInc="616229">
        <dgm:presLayoutVars>
          <dgm:bulletEnabled val="1"/>
        </dgm:presLayoutVars>
      </dgm:prSet>
      <dgm:spPr/>
      <dgm:t>
        <a:bodyPr/>
        <a:lstStyle/>
        <a:p>
          <a:endParaRPr lang="en-GB"/>
        </a:p>
      </dgm:t>
    </dgm:pt>
    <dgm:pt modelId="{ECE01F0F-4F1B-48DE-B71E-F1F329617C78}" type="pres">
      <dgm:prSet presAssocID="{2E4AB7EC-8692-46FB-BBD6-AEBA9CAD0D8B}" presName="nodeFollowingNodes" presStyleLbl="node1" presStyleIdx="11" presStyleCnt="14" custScaleX="236461" custRadScaleRad="99765" custRadScaleInc="-150026">
        <dgm:presLayoutVars>
          <dgm:bulletEnabled val="1"/>
        </dgm:presLayoutVars>
      </dgm:prSet>
      <dgm:spPr/>
      <dgm:t>
        <a:bodyPr/>
        <a:lstStyle/>
        <a:p>
          <a:endParaRPr lang="en-GB"/>
        </a:p>
      </dgm:t>
    </dgm:pt>
    <dgm:pt modelId="{DBB1A0B5-8F23-48C7-8AB1-191934370504}" type="pres">
      <dgm:prSet presAssocID="{54248195-23FC-4C01-A80D-4D679EFE2760}" presName="nodeFollowingNodes" presStyleLbl="node1" presStyleIdx="12" presStyleCnt="14" custScaleX="201606" custRadScaleRad="108593" custRadScaleInc="24727">
        <dgm:presLayoutVars>
          <dgm:bulletEnabled val="1"/>
        </dgm:presLayoutVars>
      </dgm:prSet>
      <dgm:spPr/>
      <dgm:t>
        <a:bodyPr/>
        <a:lstStyle/>
        <a:p>
          <a:endParaRPr lang="en-GB"/>
        </a:p>
      </dgm:t>
    </dgm:pt>
    <dgm:pt modelId="{15570338-BA85-4C5B-BAEE-552D8A60CBAC}" type="pres">
      <dgm:prSet presAssocID="{E58A76F3-932A-4801-9635-D54ED0DC7CE9}" presName="nodeFollowingNodes" presStyleLbl="node1" presStyleIdx="13" presStyleCnt="14" custScaleX="201606" custRadScaleRad="102815" custRadScaleInc="-441995">
        <dgm:presLayoutVars>
          <dgm:bulletEnabled val="1"/>
        </dgm:presLayoutVars>
      </dgm:prSet>
      <dgm:spPr/>
      <dgm:t>
        <a:bodyPr/>
        <a:lstStyle/>
        <a:p>
          <a:endParaRPr lang="en-GB"/>
        </a:p>
      </dgm:t>
    </dgm:pt>
  </dgm:ptLst>
  <dgm:cxnLst>
    <dgm:cxn modelId="{7305EF5D-948A-4BC7-B2ED-D60126F70D14}" srcId="{7A629A8D-8228-4EB4-82E2-E301EFCECC76}" destId="{E58A76F3-932A-4801-9635-D54ED0DC7CE9}" srcOrd="13" destOrd="0" parTransId="{7C877EA9-069C-4375-B997-C60BBE3004A4}" sibTransId="{35BA77D3-1062-4255-8B2F-6FD0EE2BADF7}"/>
    <dgm:cxn modelId="{A14FCA71-FDFE-42C4-A977-E7A975B6C5A7}" srcId="{7A629A8D-8228-4EB4-82E2-E301EFCECC76}" destId="{54248195-23FC-4C01-A80D-4D679EFE2760}" srcOrd="12" destOrd="0" parTransId="{E47355B7-F0C7-488E-A2DD-E8A6F40E9CB2}" sibTransId="{21B51E0D-4D25-4C5B-83D2-4476506DFA7B}"/>
    <dgm:cxn modelId="{71591955-4C95-4DB1-BA4D-C40660E15C75}" type="presOf" srcId="{0D3DB2B5-68A4-4028-B6C7-3B03A1564287}" destId="{B5C252C8-F768-4D3F-A239-D1A9B7E34612}" srcOrd="0" destOrd="0" presId="urn:microsoft.com/office/officeart/2005/8/layout/cycle3"/>
    <dgm:cxn modelId="{FF47A854-767B-4B05-B8CC-2D1E8D163E25}" type="presOf" srcId="{0AE2A343-5A96-4F70-BC41-3142B16AFE97}" destId="{72770B7E-28B8-4D68-A765-2A2613F69A22}" srcOrd="0" destOrd="0" presId="urn:microsoft.com/office/officeart/2005/8/layout/cycle3"/>
    <dgm:cxn modelId="{57DF20E9-1CE9-4AEB-98F4-BBBD37C30AF1}" type="presOf" srcId="{2B3BAB06-9A3A-41C3-85B7-8C8E132E6044}" destId="{55735224-DD7C-48C1-941A-B8F337D831EB}" srcOrd="0" destOrd="0" presId="urn:microsoft.com/office/officeart/2005/8/layout/cycle3"/>
    <dgm:cxn modelId="{BF0D60FC-F18C-40F1-8A90-0DD641167663}" srcId="{7A629A8D-8228-4EB4-82E2-E301EFCECC76}" destId="{2851424B-DAD0-4810-B246-83FF46484ECD}" srcOrd="1" destOrd="0" parTransId="{0D768FBE-03BC-4712-8EC0-6CB16674337A}" sibTransId="{4689CB11-DC54-44DC-9D98-2CF9F7478F21}"/>
    <dgm:cxn modelId="{96100B97-4910-446B-AB65-041F5E7FA8EA}" type="presOf" srcId="{59F96FCB-8DCF-41C2-84FA-A36C30936C00}" destId="{A770B34D-0E8D-4786-9745-64AAA5E1089B}" srcOrd="0" destOrd="0" presId="urn:microsoft.com/office/officeart/2005/8/layout/cycle3"/>
    <dgm:cxn modelId="{C3B21493-6917-4BF2-8394-F7600C5BA1AA}" srcId="{7A629A8D-8228-4EB4-82E2-E301EFCECC76}" destId="{2B3BAB06-9A3A-41C3-85B7-8C8E132E6044}" srcOrd="4" destOrd="0" parTransId="{7D8FEE40-4F83-40FE-9238-F82A692ADE98}" sibTransId="{2D59B3C8-3643-494D-A0D5-77589C81F9C1}"/>
    <dgm:cxn modelId="{E466D808-1DE0-433F-81BC-6887C0F5385D}" srcId="{7A629A8D-8228-4EB4-82E2-E301EFCECC76}" destId="{0D3DB2B5-68A4-4028-B6C7-3B03A1564287}" srcOrd="8" destOrd="0" parTransId="{68CFE8D5-6DF3-409E-994B-CF7C053081C9}" sibTransId="{6D1E1E9C-4F92-444F-B54B-2F34CF19CB93}"/>
    <dgm:cxn modelId="{1B599E83-D6ED-4AD0-A468-E70A87FC47AC}" srcId="{7A629A8D-8228-4EB4-82E2-E301EFCECC76}" destId="{4DDE82C2-72D3-49FD-B3E9-78808C67A0E3}" srcOrd="2" destOrd="0" parTransId="{8A7850D3-23A8-4B26-B616-43ABEBB7DBD6}" sibTransId="{96C6060B-A8D2-4735-8A13-1492A50363E2}"/>
    <dgm:cxn modelId="{43D4E5FC-AD4F-4449-B6C5-8A360A94C283}" type="presOf" srcId="{2E4AB7EC-8692-46FB-BBD6-AEBA9CAD0D8B}" destId="{ECE01F0F-4F1B-48DE-B71E-F1F329617C78}" srcOrd="0" destOrd="0" presId="urn:microsoft.com/office/officeart/2005/8/layout/cycle3"/>
    <dgm:cxn modelId="{73E0AD3F-5AE7-48EE-8C9C-DE36066E77FC}" srcId="{7A629A8D-8228-4EB4-82E2-E301EFCECC76}" destId="{48EC7067-1BAC-4575-A486-226961C9B5AB}" srcOrd="5" destOrd="0" parTransId="{8C4B2A84-ADF0-4DD9-B5E3-FDCDE79E2B2B}" sibTransId="{E59B87F3-82DD-44BF-BC92-83E806DE8A61}"/>
    <dgm:cxn modelId="{4B94B5BD-37E9-41E4-8941-DA2758FAA015}" type="presOf" srcId="{E58A76F3-932A-4801-9635-D54ED0DC7CE9}" destId="{15570338-BA85-4C5B-BAEE-552D8A60CBAC}" srcOrd="0" destOrd="0" presId="urn:microsoft.com/office/officeart/2005/8/layout/cycle3"/>
    <dgm:cxn modelId="{8FBE1413-9E70-458B-841A-F88D1FC7B79C}" srcId="{7A629A8D-8228-4EB4-82E2-E301EFCECC76}" destId="{0AE2A343-5A96-4F70-BC41-3142B16AFE97}" srcOrd="9" destOrd="0" parTransId="{77B4C200-31CE-46B6-8716-4375620C46B1}" sibTransId="{5DD14D23-EAAE-415B-8682-3EB9FB5F51BA}"/>
    <dgm:cxn modelId="{377EFF8F-869A-4374-BC94-4C15F787A0DC}" type="presOf" srcId="{48EC7067-1BAC-4575-A486-226961C9B5AB}" destId="{7B0CA882-EF57-4420-8B6E-860A3711E783}" srcOrd="0" destOrd="0" presId="urn:microsoft.com/office/officeart/2005/8/layout/cycle3"/>
    <dgm:cxn modelId="{360C77A3-7D0F-4C4D-AC66-F08C53ABAFED}" type="presOf" srcId="{782B0FFC-401B-40B3-ADF0-2A1F7E47398B}" destId="{19C730FF-DB80-4469-8C54-ECE3CA1B38FB}" srcOrd="0" destOrd="0" presId="urn:microsoft.com/office/officeart/2005/8/layout/cycle3"/>
    <dgm:cxn modelId="{497F90D0-71B9-431B-9A6C-F196C8414F9B}" type="presOf" srcId="{E3856372-FF98-4B37-8213-7AB60BCF7F8F}" destId="{BD196D76-CF52-49C3-8020-E72816A6472F}" srcOrd="0" destOrd="0" presId="urn:microsoft.com/office/officeart/2005/8/layout/cycle3"/>
    <dgm:cxn modelId="{1E859A6C-A407-49AB-9484-984985E90EE4}" srcId="{7A629A8D-8228-4EB4-82E2-E301EFCECC76}" destId="{782B0FFC-401B-40B3-ADF0-2A1F7E47398B}" srcOrd="0" destOrd="0" parTransId="{18E60629-3D1B-43C2-BE09-8416D0491EA7}" sibTransId="{4D691357-4564-4FEA-B4EA-4D9FDE60C1A7}"/>
    <dgm:cxn modelId="{2EE21AE2-1725-4847-ABE0-F9065B977EB0}" type="presOf" srcId="{6A96B669-3722-4024-8BE3-BDB3D8CE3385}" destId="{E70D3B70-6380-41B2-83BB-91189FB37F18}" srcOrd="0" destOrd="0" presId="urn:microsoft.com/office/officeart/2005/8/layout/cycle3"/>
    <dgm:cxn modelId="{0CC039CD-A568-4EF4-A11D-BA8EEA7561C6}" srcId="{7A629A8D-8228-4EB4-82E2-E301EFCECC76}" destId="{277FDF84-2622-4A9C-A34F-23C2D63134FB}" srcOrd="3" destOrd="0" parTransId="{73F46AC8-BBF9-4D0C-89DA-0B3D5260D453}" sibTransId="{40BB7A66-A1A5-4DE8-A20D-A8578B8DE1A7}"/>
    <dgm:cxn modelId="{75476D99-E635-42A5-B7CF-BEBBD6DA225A}" type="presOf" srcId="{54248195-23FC-4C01-A80D-4D679EFE2760}" destId="{DBB1A0B5-8F23-48C7-8AB1-191934370504}" srcOrd="0" destOrd="0" presId="urn:microsoft.com/office/officeart/2005/8/layout/cycle3"/>
    <dgm:cxn modelId="{CE7D759B-55C2-4B0B-8BFD-313C74BB2D1E}" srcId="{7A629A8D-8228-4EB4-82E2-E301EFCECC76}" destId="{2E4AB7EC-8692-46FB-BBD6-AEBA9CAD0D8B}" srcOrd="11" destOrd="0" parTransId="{7FF57BE0-26F7-4967-90C7-DFD233059E54}" sibTransId="{79EF4274-6D41-4FF4-9B7D-5CFC8EA6F413}"/>
    <dgm:cxn modelId="{6205E2B4-B0BC-4FC1-9328-97F0F0D14BBF}" srcId="{7A629A8D-8228-4EB4-82E2-E301EFCECC76}" destId="{59F96FCB-8DCF-41C2-84FA-A36C30936C00}" srcOrd="6" destOrd="0" parTransId="{45A33AEF-D831-43D8-B1E5-E88ED6212DC3}" sibTransId="{D821F38B-134E-4C6B-8FA9-5289AA24ADD7}"/>
    <dgm:cxn modelId="{9981DAD8-F26A-41B7-AE6C-14661F28E7C2}" type="presOf" srcId="{277FDF84-2622-4A9C-A34F-23C2D63134FB}" destId="{413E9D58-9C26-45A3-ABCE-91C7D679D0A0}" srcOrd="0" destOrd="0" presId="urn:microsoft.com/office/officeart/2005/8/layout/cycle3"/>
    <dgm:cxn modelId="{51AFE191-63D2-455D-A20E-A1F0E5091D96}" type="presOf" srcId="{2851424B-DAD0-4810-B246-83FF46484ECD}" destId="{829E3F31-1568-4493-9F66-0DA8F155ABE0}" srcOrd="0" destOrd="0" presId="urn:microsoft.com/office/officeart/2005/8/layout/cycle3"/>
    <dgm:cxn modelId="{83D0CB48-1CE3-46F8-B5B3-20403A86B4CD}" type="presOf" srcId="{7A629A8D-8228-4EB4-82E2-E301EFCECC76}" destId="{1C3E06A8-4FE5-4D2E-BB2F-44E2D6CD3D23}" srcOrd="0" destOrd="0" presId="urn:microsoft.com/office/officeart/2005/8/layout/cycle3"/>
    <dgm:cxn modelId="{02111FF9-A5B6-4B6A-94E7-10E869BBBB57}" type="presOf" srcId="{4D691357-4564-4FEA-B4EA-4D9FDE60C1A7}" destId="{AD16567C-BF54-4D67-BFD7-D7A6BC4CFDF9}" srcOrd="0" destOrd="0" presId="urn:microsoft.com/office/officeart/2005/8/layout/cycle3"/>
    <dgm:cxn modelId="{2AE528B5-BBD3-476C-88D3-C2BD01D8105F}" srcId="{7A629A8D-8228-4EB4-82E2-E301EFCECC76}" destId="{E3856372-FF98-4B37-8213-7AB60BCF7F8F}" srcOrd="10" destOrd="0" parTransId="{924BB868-5984-4A75-9E9D-6E830F52AA29}" sibTransId="{89083F57-37F7-4DA7-B040-1C298D9875A8}"/>
    <dgm:cxn modelId="{9D94834E-82A6-4A85-8F2E-9CD60ACA6219}" type="presOf" srcId="{4DDE82C2-72D3-49FD-B3E9-78808C67A0E3}" destId="{AE1D5F75-0433-46E0-A309-61A992FBFCE5}" srcOrd="0" destOrd="0" presId="urn:microsoft.com/office/officeart/2005/8/layout/cycle3"/>
    <dgm:cxn modelId="{30AC51A3-5C6A-4BE4-89E8-A3413B61C329}" srcId="{7A629A8D-8228-4EB4-82E2-E301EFCECC76}" destId="{6A96B669-3722-4024-8BE3-BDB3D8CE3385}" srcOrd="7" destOrd="0" parTransId="{EA0188D3-E27C-490B-9465-231E14A4070F}" sibTransId="{48E77420-3F0B-42E2-A824-02BC0C2D3025}"/>
    <dgm:cxn modelId="{9FDC734F-D110-4C01-BC94-A5DABFF93D55}" type="presParOf" srcId="{1C3E06A8-4FE5-4D2E-BB2F-44E2D6CD3D23}" destId="{C1174C91-D321-424D-BA77-B2CFD05BB905}" srcOrd="0" destOrd="0" presId="urn:microsoft.com/office/officeart/2005/8/layout/cycle3"/>
    <dgm:cxn modelId="{FD62CBD6-128A-4D20-BB1F-7234482F0063}" type="presParOf" srcId="{C1174C91-D321-424D-BA77-B2CFD05BB905}" destId="{19C730FF-DB80-4469-8C54-ECE3CA1B38FB}" srcOrd="0" destOrd="0" presId="urn:microsoft.com/office/officeart/2005/8/layout/cycle3"/>
    <dgm:cxn modelId="{106E35A8-B78C-4325-8479-1CE6CB0F64A4}" type="presParOf" srcId="{C1174C91-D321-424D-BA77-B2CFD05BB905}" destId="{AD16567C-BF54-4D67-BFD7-D7A6BC4CFDF9}" srcOrd="1" destOrd="0" presId="urn:microsoft.com/office/officeart/2005/8/layout/cycle3"/>
    <dgm:cxn modelId="{4416E87D-8956-4722-B779-A8E585357762}" type="presParOf" srcId="{C1174C91-D321-424D-BA77-B2CFD05BB905}" destId="{829E3F31-1568-4493-9F66-0DA8F155ABE0}" srcOrd="2" destOrd="0" presId="urn:microsoft.com/office/officeart/2005/8/layout/cycle3"/>
    <dgm:cxn modelId="{D7EB00B7-BA7B-4E93-A6F0-89CE9321ABFD}" type="presParOf" srcId="{C1174C91-D321-424D-BA77-B2CFD05BB905}" destId="{AE1D5F75-0433-46E0-A309-61A992FBFCE5}" srcOrd="3" destOrd="0" presId="urn:microsoft.com/office/officeart/2005/8/layout/cycle3"/>
    <dgm:cxn modelId="{D186D66F-705E-4ED2-85BF-77056BAC66FB}" type="presParOf" srcId="{C1174C91-D321-424D-BA77-B2CFD05BB905}" destId="{413E9D58-9C26-45A3-ABCE-91C7D679D0A0}" srcOrd="4" destOrd="0" presId="urn:microsoft.com/office/officeart/2005/8/layout/cycle3"/>
    <dgm:cxn modelId="{471BD07D-C1A8-4AED-B949-72586EDC8F16}" type="presParOf" srcId="{C1174C91-D321-424D-BA77-B2CFD05BB905}" destId="{55735224-DD7C-48C1-941A-B8F337D831EB}" srcOrd="5" destOrd="0" presId="urn:microsoft.com/office/officeart/2005/8/layout/cycle3"/>
    <dgm:cxn modelId="{79205D9B-E5CF-4BE5-A30A-238EF218F58F}" type="presParOf" srcId="{C1174C91-D321-424D-BA77-B2CFD05BB905}" destId="{7B0CA882-EF57-4420-8B6E-860A3711E783}" srcOrd="6" destOrd="0" presId="urn:microsoft.com/office/officeart/2005/8/layout/cycle3"/>
    <dgm:cxn modelId="{906E66FF-2D9B-4F68-890A-7FD0B501DBFB}" type="presParOf" srcId="{C1174C91-D321-424D-BA77-B2CFD05BB905}" destId="{A770B34D-0E8D-4786-9745-64AAA5E1089B}" srcOrd="7" destOrd="0" presId="urn:microsoft.com/office/officeart/2005/8/layout/cycle3"/>
    <dgm:cxn modelId="{E937662E-3E03-48C3-B91F-22A33DC63A3E}" type="presParOf" srcId="{C1174C91-D321-424D-BA77-B2CFD05BB905}" destId="{E70D3B70-6380-41B2-83BB-91189FB37F18}" srcOrd="8" destOrd="0" presId="urn:microsoft.com/office/officeart/2005/8/layout/cycle3"/>
    <dgm:cxn modelId="{521111E6-73CB-4E46-BEC9-022FA45E288B}" type="presParOf" srcId="{C1174C91-D321-424D-BA77-B2CFD05BB905}" destId="{B5C252C8-F768-4D3F-A239-D1A9B7E34612}" srcOrd="9" destOrd="0" presId="urn:microsoft.com/office/officeart/2005/8/layout/cycle3"/>
    <dgm:cxn modelId="{C5D34129-0BF6-41BF-866D-5D0AC5CF96AF}" type="presParOf" srcId="{C1174C91-D321-424D-BA77-B2CFD05BB905}" destId="{72770B7E-28B8-4D68-A765-2A2613F69A22}" srcOrd="10" destOrd="0" presId="urn:microsoft.com/office/officeart/2005/8/layout/cycle3"/>
    <dgm:cxn modelId="{71107108-9621-49F0-8981-C57AA5B92095}" type="presParOf" srcId="{C1174C91-D321-424D-BA77-B2CFD05BB905}" destId="{BD196D76-CF52-49C3-8020-E72816A6472F}" srcOrd="11" destOrd="0" presId="urn:microsoft.com/office/officeart/2005/8/layout/cycle3"/>
    <dgm:cxn modelId="{6FEFBE60-031C-46F4-B3BE-BA43FC69F0D2}" type="presParOf" srcId="{C1174C91-D321-424D-BA77-B2CFD05BB905}" destId="{ECE01F0F-4F1B-48DE-B71E-F1F329617C78}" srcOrd="12" destOrd="0" presId="urn:microsoft.com/office/officeart/2005/8/layout/cycle3"/>
    <dgm:cxn modelId="{7F99BF11-FE7D-49BC-81AA-F56ED5BE7739}" type="presParOf" srcId="{C1174C91-D321-424D-BA77-B2CFD05BB905}" destId="{DBB1A0B5-8F23-48C7-8AB1-191934370504}" srcOrd="13" destOrd="0" presId="urn:microsoft.com/office/officeart/2005/8/layout/cycle3"/>
    <dgm:cxn modelId="{01AFD22C-9D3B-4ACA-8486-A25CC9E4CBE6}" type="presParOf" srcId="{C1174C91-D321-424D-BA77-B2CFD05BB905}" destId="{15570338-BA85-4C5B-BAEE-552D8A60CBAC}" srcOrd="1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A404AE-F67C-E54E-88C1-BB60AD105034}" type="slidenum">
              <a:rPr lang="en-US" smtClean="0"/>
              <a:t>‹#›</a:t>
            </a:fld>
            <a:endParaRPr lang="en-US"/>
          </a:p>
        </p:txBody>
      </p:sp>
      <p:sp>
        <p:nvSpPr>
          <p:cNvPr id="6" name="Date Placeholder 5"/>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027140-CBFB-714B-A4E1-023AD3D13926}" type="datetimeFigureOut">
              <a:rPr lang="en-US" smtClean="0"/>
              <a:t>8/31/2020</a:t>
            </a:fld>
            <a:endParaRPr lang="en-US"/>
          </a:p>
        </p:txBody>
      </p:sp>
    </p:spTree>
    <p:extLst>
      <p:ext uri="{BB962C8B-B14F-4D97-AF65-F5344CB8AC3E}">
        <p14:creationId xmlns:p14="http://schemas.microsoft.com/office/powerpoint/2010/main" val="1335616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96F781-C774-354D-A82E-25D0CDEA6942}" type="datetimeFigureOut">
              <a:rPr lang="en-US" smtClean="0"/>
              <a:t>8/31/2020</a:t>
            </a:fld>
            <a:endParaRPr lang="en-US"/>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C15650-CA33-A740-ADD5-EB46FA1DD63F}" type="slidenum">
              <a:rPr lang="en-US" smtClean="0"/>
              <a:t>‹#›</a:t>
            </a:fld>
            <a:endParaRPr lang="en-US"/>
          </a:p>
        </p:txBody>
      </p:sp>
    </p:spTree>
    <p:extLst>
      <p:ext uri="{BB962C8B-B14F-4D97-AF65-F5344CB8AC3E}">
        <p14:creationId xmlns:p14="http://schemas.microsoft.com/office/powerpoint/2010/main" val="1095711941"/>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73242B9-F817-4497-8EBC-AF6B5CBCE882}" type="slidenum">
              <a:rPr lang="en-ZA" smtClean="0"/>
              <a:pPr eaLnBrk="1" hangingPunct="1"/>
              <a:t>4</a:t>
            </a:fld>
            <a:endParaRPr lang="en-ZA" smtClean="0"/>
          </a:p>
        </p:txBody>
      </p:sp>
    </p:spTree>
    <p:extLst>
      <p:ext uri="{BB962C8B-B14F-4D97-AF65-F5344CB8AC3E}">
        <p14:creationId xmlns:p14="http://schemas.microsoft.com/office/powerpoint/2010/main" val="2399227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193297C9-EC96-4D14-A666-5EDDA482F8C3}" type="slidenum">
              <a:rPr lang="en-ZA" altLang="en-US" smtClean="0"/>
              <a:pPr>
                <a:defRPr/>
              </a:pPr>
              <a:t>32</a:t>
            </a:fld>
            <a:endParaRPr lang="en-ZA" altLang="en-US" dirty="0"/>
          </a:p>
        </p:txBody>
      </p:sp>
    </p:spTree>
    <p:extLst>
      <p:ext uri="{BB962C8B-B14F-4D97-AF65-F5344CB8AC3E}">
        <p14:creationId xmlns:p14="http://schemas.microsoft.com/office/powerpoint/2010/main" val="3519346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48</a:t>
            </a:fld>
            <a:endParaRPr lang="en-US"/>
          </a:p>
        </p:txBody>
      </p:sp>
    </p:spTree>
    <p:extLst>
      <p:ext uri="{BB962C8B-B14F-4D97-AF65-F5344CB8AC3E}">
        <p14:creationId xmlns:p14="http://schemas.microsoft.com/office/powerpoint/2010/main" val="769150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54</a:t>
            </a:fld>
            <a:endParaRPr lang="en-US"/>
          </a:p>
        </p:txBody>
      </p:sp>
    </p:spTree>
    <p:extLst>
      <p:ext uri="{BB962C8B-B14F-4D97-AF65-F5344CB8AC3E}">
        <p14:creationId xmlns:p14="http://schemas.microsoft.com/office/powerpoint/2010/main" val="2741565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dirty="0" smtClean="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E4D1D2E-1E92-489C-B8A9-C6D46722EF96}" type="slidenum">
              <a:rPr lang="en-ZA" smtClean="0"/>
              <a:pPr eaLnBrk="1" hangingPunct="1"/>
              <a:t>59</a:t>
            </a:fld>
            <a:endParaRPr lang="en-ZA" dirty="0" smtClean="0"/>
          </a:p>
        </p:txBody>
      </p:sp>
    </p:spTree>
    <p:extLst>
      <p:ext uri="{BB962C8B-B14F-4D97-AF65-F5344CB8AC3E}">
        <p14:creationId xmlns:p14="http://schemas.microsoft.com/office/powerpoint/2010/main" val="3362455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67</a:t>
            </a:fld>
            <a:endParaRPr lang="en-US"/>
          </a:p>
        </p:txBody>
      </p:sp>
    </p:spTree>
    <p:extLst>
      <p:ext uri="{BB962C8B-B14F-4D97-AF65-F5344CB8AC3E}">
        <p14:creationId xmlns:p14="http://schemas.microsoft.com/office/powerpoint/2010/main" val="1019125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C15650-CA33-A740-ADD5-EB46FA1DD63F}" type="slidenum">
              <a:rPr lang="en-US" smtClean="0"/>
              <a:t>69</a:t>
            </a:fld>
            <a:endParaRPr lang="en-US"/>
          </a:p>
        </p:txBody>
      </p:sp>
    </p:spTree>
    <p:extLst>
      <p:ext uri="{BB962C8B-B14F-4D97-AF65-F5344CB8AC3E}">
        <p14:creationId xmlns:p14="http://schemas.microsoft.com/office/powerpoint/2010/main" val="42036068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13880" r="4319"/>
          <a:stretch/>
        </p:blipFill>
        <p:spPr>
          <a:xfrm flipH="1">
            <a:off x="4468602" y="0"/>
            <a:ext cx="4675398" cy="5715590"/>
          </a:xfrm>
          <a:prstGeom prst="rect">
            <a:avLst/>
          </a:prstGeom>
        </p:spPr>
      </p:pic>
      <p:sp>
        <p:nvSpPr>
          <p:cNvPr id="9" name="Rectangle 8"/>
          <p:cNvSpPr/>
          <p:nvPr userDrawn="1"/>
        </p:nvSpPr>
        <p:spPr>
          <a:xfrm flipV="1">
            <a:off x="2686051" y="0"/>
            <a:ext cx="4723417" cy="5706000"/>
          </a:xfrm>
          <a:custGeom>
            <a:avLst/>
            <a:gdLst>
              <a:gd name="connsiteX0" fmla="*/ 0 w 2696655"/>
              <a:gd name="connsiteY0" fmla="*/ 0 h 6858000"/>
              <a:gd name="connsiteX1" fmla="*/ 2696655 w 2696655"/>
              <a:gd name="connsiteY1" fmla="*/ 0 h 6858000"/>
              <a:gd name="connsiteX2" fmla="*/ 2696655 w 2696655"/>
              <a:gd name="connsiteY2" fmla="*/ 6858000 h 6858000"/>
              <a:gd name="connsiteX3" fmla="*/ 0 w 2696655"/>
              <a:gd name="connsiteY3" fmla="*/ 6858000 h 6858000"/>
              <a:gd name="connsiteX4" fmla="*/ 0 w 2696655"/>
              <a:gd name="connsiteY4" fmla="*/ 0 h 6858000"/>
              <a:gd name="connsiteX0" fmla="*/ 0 w 4723417"/>
              <a:gd name="connsiteY0" fmla="*/ 0 h 6867427"/>
              <a:gd name="connsiteX1" fmla="*/ 2696655 w 4723417"/>
              <a:gd name="connsiteY1" fmla="*/ 0 h 6867427"/>
              <a:gd name="connsiteX2" fmla="*/ 4723417 w 4723417"/>
              <a:gd name="connsiteY2" fmla="*/ 6867427 h 6867427"/>
              <a:gd name="connsiteX3" fmla="*/ 0 w 4723417"/>
              <a:gd name="connsiteY3" fmla="*/ 6858000 h 6867427"/>
              <a:gd name="connsiteX4" fmla="*/ 0 w 4723417"/>
              <a:gd name="connsiteY4" fmla="*/ 0 h 6867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17" h="6867427">
                <a:moveTo>
                  <a:pt x="0" y="0"/>
                </a:moveTo>
                <a:lnTo>
                  <a:pt x="2696655" y="0"/>
                </a:lnTo>
                <a:lnTo>
                  <a:pt x="4723417" y="6867427"/>
                </a:lnTo>
                <a:lnTo>
                  <a:pt x="0" y="6858000"/>
                </a:lnTo>
                <a:lnTo>
                  <a:pt x="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673" y="565795"/>
            <a:ext cx="2681090" cy="399642"/>
          </a:xfrm>
          <a:prstGeom prst="rect">
            <a:avLst/>
          </a:prstGeom>
        </p:spPr>
      </p:pic>
      <p:sp>
        <p:nvSpPr>
          <p:cNvPr id="2" name="Title 1"/>
          <p:cNvSpPr>
            <a:spLocks noGrp="1"/>
          </p:cNvSpPr>
          <p:nvPr>
            <p:ph type="ctrTitle" hasCustomPrompt="1"/>
          </p:nvPr>
        </p:nvSpPr>
        <p:spPr>
          <a:xfrm>
            <a:off x="638665" y="2771223"/>
            <a:ext cx="5573598" cy="764660"/>
          </a:xfrm>
        </p:spPr>
        <p:txBody>
          <a:bodyPr anchor="b">
            <a:normAutofit/>
          </a:bodyPr>
          <a:lstStyle>
            <a:lvl1pPr algn="l">
              <a:defRPr sz="2400" b="1" i="0">
                <a:solidFill>
                  <a:schemeClr val="tx1">
                    <a:lumMod val="75000"/>
                    <a:lumOff val="25000"/>
                  </a:schemeClr>
                </a:solidFill>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hasCustomPrompt="1"/>
          </p:nvPr>
        </p:nvSpPr>
        <p:spPr>
          <a:xfrm>
            <a:off x="638665" y="3645863"/>
            <a:ext cx="5573598" cy="682611"/>
          </a:xfrm>
        </p:spPr>
        <p:txBody>
          <a:bodyPr>
            <a:normAutofit/>
          </a:bodyPr>
          <a:lstStyle>
            <a:lvl1pPr marL="0" indent="0" algn="l">
              <a:buNone/>
              <a:defRPr sz="1800" b="0" i="1">
                <a:solidFill>
                  <a:schemeClr val="tx1">
                    <a:lumMod val="75000"/>
                    <a:lumOff val="25000"/>
                  </a:schemeClr>
                </a:solidFill>
                <a:latin typeface="Arial" charset="0"/>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24" name="Text Placeholder 23"/>
          <p:cNvSpPr>
            <a:spLocks noGrp="1"/>
          </p:cNvSpPr>
          <p:nvPr>
            <p:ph type="body" sz="quarter" idx="10" hasCustomPrompt="1"/>
          </p:nvPr>
        </p:nvSpPr>
        <p:spPr>
          <a:xfrm>
            <a:off x="638175" y="4709141"/>
            <a:ext cx="4819945" cy="683971"/>
          </a:xfrm>
        </p:spPr>
        <p:txBody>
          <a:bodyPr>
            <a:noAutofit/>
          </a:bodyPr>
          <a:lstStyle>
            <a:lvl1pPr marL="0" indent="0">
              <a:buNone/>
              <a:defRPr sz="900">
                <a:solidFill>
                  <a:schemeClr val="tx1">
                    <a:lumMod val="75000"/>
                    <a:lumOff val="25000"/>
                  </a:schemeClr>
                </a:solidFill>
                <a:latin typeface="Arial" charset="0"/>
                <a:ea typeface="Arial" charset="0"/>
                <a:cs typeface="Arial" charset="0"/>
              </a:defRPr>
            </a:lvl1pPr>
            <a:lvl2pPr marL="342900" indent="0">
              <a:buNone/>
              <a:defRPr sz="900">
                <a:latin typeface="Arial" charset="0"/>
                <a:ea typeface="Arial" charset="0"/>
                <a:cs typeface="Arial" charset="0"/>
              </a:defRPr>
            </a:lvl2pPr>
            <a:lvl3pPr marL="685800" indent="0">
              <a:buNone/>
              <a:defRPr sz="900">
                <a:latin typeface="Arial" charset="0"/>
                <a:ea typeface="Arial" charset="0"/>
                <a:cs typeface="Arial" charset="0"/>
              </a:defRPr>
            </a:lvl3pPr>
            <a:lvl4pPr marL="1028700" indent="0">
              <a:buNone/>
              <a:defRPr sz="900">
                <a:latin typeface="Arial" charset="0"/>
                <a:ea typeface="Arial" charset="0"/>
                <a:cs typeface="Arial" charset="0"/>
              </a:defRPr>
            </a:lvl4pPr>
            <a:lvl5pPr marL="1371600" indent="0">
              <a:buNone/>
              <a:defRPr sz="900">
                <a:latin typeface="Arial" charset="0"/>
                <a:ea typeface="Arial" charset="0"/>
                <a:cs typeface="Arial" charset="0"/>
              </a:defRPr>
            </a:lvl5pPr>
          </a:lstStyle>
          <a:p>
            <a:pPr lvl="0"/>
            <a:r>
              <a:rPr lang="en-US" dirty="0"/>
              <a:t>CLICK TO EDIT MASTER TEXT STYLES</a:t>
            </a: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08098" y="565795"/>
            <a:ext cx="1317552" cy="399642"/>
          </a:xfrm>
          <a:prstGeom prst="rect">
            <a:avLst/>
          </a:prstGeom>
        </p:spPr>
      </p:pic>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002687" y="565795"/>
            <a:ext cx="725912" cy="399642"/>
          </a:xfrm>
          <a:prstGeom prst="rect">
            <a:avLst/>
          </a:prstGeom>
        </p:spPr>
      </p:pic>
      <p:pic>
        <p:nvPicPr>
          <p:cNvPr id="10" name="Picture 9" descr="A picture containing drawing&#10;&#10;Description automatically generated">
            <a:extLst>
              <a:ext uri="{FF2B5EF4-FFF2-40B4-BE49-F238E27FC236}">
                <a16:creationId xmlns="" xmlns:a16="http://schemas.microsoft.com/office/drawing/2014/main" id="{DE961010-10FA-4076-A896-346B5E7D7567}"/>
              </a:ext>
            </a:extLst>
          </p:cNvPr>
          <p:cNvPicPr>
            <a:picLocks noChangeAspect="1"/>
          </p:cNvPicPr>
          <p:nvPr userDrawn="1"/>
        </p:nvPicPr>
        <p:blipFill>
          <a:blip r:embed="rId6"/>
          <a:stretch>
            <a:fillRect/>
          </a:stretch>
        </p:blipFill>
        <p:spPr>
          <a:xfrm>
            <a:off x="275288" y="330514"/>
            <a:ext cx="2918487" cy="1137715"/>
          </a:xfrm>
          <a:prstGeom prst="rect">
            <a:avLst/>
          </a:prstGeom>
        </p:spPr>
      </p:pic>
    </p:spTree>
    <p:extLst>
      <p:ext uri="{BB962C8B-B14F-4D97-AF65-F5344CB8AC3E}">
        <p14:creationId xmlns:p14="http://schemas.microsoft.com/office/powerpoint/2010/main" val="97091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5302"/>
            <a:ext cx="6858000" cy="19896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001698"/>
            <a:ext cx="6858000" cy="137980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24782"/>
            <a:ext cx="7886700" cy="2377281"/>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824553"/>
            <a:ext cx="7886700" cy="1250156"/>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521354"/>
            <a:ext cx="3886200" cy="3626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521354"/>
            <a:ext cx="3886200" cy="3626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087563"/>
            <a:ext cx="3868340" cy="3070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087563"/>
            <a:ext cx="3887391" cy="3070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048" y="1524"/>
            <a:ext cx="9137904" cy="5711952"/>
          </a:xfrm>
          <a:prstGeom prst="rect">
            <a:avLst/>
          </a:prstGeom>
        </p:spPr>
      </p:pic>
      <p:sp>
        <p:nvSpPr>
          <p:cNvPr id="2" name="Title Placeholder 1"/>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86402449"/>
      </p:ext>
    </p:extLst>
  </p:cSld>
  <p:clrMap bg1="lt1" tx1="dk1" bg2="lt2" tx2="dk2" accent1="accent1" accent2="accent2" accent3="accent3" accent4="accent4" accent5="accent5" accent6="accent6" hlink="hlink" folHlink="folHlink"/>
  <p:sldLayoutIdLst>
    <p:sldLayoutId id="2147483697" r:id="rId1"/>
    <p:sldLayoutId id="2147483687" r:id="rId2"/>
    <p:sldLayoutId id="2147483686"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8.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3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google.co.za/url?url=http://www.small-business-ideas-branded-by-passion.com/ideas-starting-up-own-business.html&amp;rct=j&amp;frm=1&amp;q=&amp;esrc=s&amp;sa=U&amp;ved=0ahUKEwiev86VyqXOAhVaOMAKHaXJBxc4PBDBbggdMAM&amp;usg=AFQjCNEXciw3E2YMR5zSjIwbYn-I0tFAQQ"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5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5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57.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79609" y="3430782"/>
            <a:ext cx="5569527" cy="425782"/>
          </a:xfrm>
          <a:solidFill>
            <a:schemeClr val="accent1">
              <a:lumMod val="50000"/>
            </a:schemeClr>
          </a:solidFill>
        </p:spPr>
        <p:txBody>
          <a:bodyPr>
            <a:noAutofit/>
          </a:bodyPr>
          <a:lstStyle/>
          <a:p>
            <a:pPr algn="ctr"/>
            <a:r>
              <a:rPr lang="en-ZA" sz="2600" b="1" i="0" dirty="0">
                <a:solidFill>
                  <a:schemeClr val="bg1"/>
                </a:solidFill>
                <a:latin typeface="Arial Black" panose="020B0A04020102020204" pitchFamily="34" charset="0"/>
              </a:rPr>
              <a:t>Prof </a:t>
            </a:r>
            <a:r>
              <a:rPr lang="en-ZA" sz="2600" b="1" i="0" dirty="0" err="1">
                <a:solidFill>
                  <a:schemeClr val="bg1"/>
                </a:solidFill>
                <a:latin typeface="Arial Black" panose="020B0A04020102020204" pitchFamily="34" charset="0"/>
              </a:rPr>
              <a:t>Stéphan</a:t>
            </a:r>
            <a:r>
              <a:rPr lang="en-ZA" sz="2600" b="1" i="0" dirty="0">
                <a:solidFill>
                  <a:schemeClr val="bg1"/>
                </a:solidFill>
                <a:latin typeface="Arial Black" panose="020B0A04020102020204" pitchFamily="34" charset="0"/>
              </a:rPr>
              <a:t> van der Merwe</a:t>
            </a:r>
          </a:p>
        </p:txBody>
      </p:sp>
      <p:sp>
        <p:nvSpPr>
          <p:cNvPr id="4" name="Text Placeholder 3"/>
          <p:cNvSpPr>
            <a:spLocks noGrp="1"/>
          </p:cNvSpPr>
          <p:nvPr>
            <p:ph type="body" sz="quarter" idx="10"/>
          </p:nvPr>
        </p:nvSpPr>
        <p:spPr>
          <a:xfrm>
            <a:off x="525930" y="4551056"/>
            <a:ext cx="4819945" cy="859773"/>
          </a:xfrm>
          <a:solidFill>
            <a:schemeClr val="accent1">
              <a:lumMod val="50000"/>
            </a:schemeClr>
          </a:solidFill>
        </p:spPr>
        <p:txBody>
          <a:bodyPr/>
          <a:lstStyle/>
          <a:p>
            <a:pPr algn="ctr"/>
            <a:r>
              <a:rPr lang="en-ZA" sz="2400" b="1" dirty="0" smtClean="0">
                <a:solidFill>
                  <a:schemeClr val="bg1"/>
                </a:solidFill>
                <a:latin typeface="Arial Black" panose="020B0A04020102020204" pitchFamily="34" charset="0"/>
              </a:rPr>
              <a:t>Contact Session 3</a:t>
            </a:r>
          </a:p>
          <a:p>
            <a:pPr algn="ctr"/>
            <a:r>
              <a:rPr lang="en-ZA" sz="2400" b="1" dirty="0" smtClean="0">
                <a:solidFill>
                  <a:schemeClr val="bg1"/>
                </a:solidFill>
                <a:latin typeface="Arial Black" panose="020B0A04020102020204" pitchFamily="34" charset="0"/>
              </a:rPr>
              <a:t>2020</a:t>
            </a:r>
            <a:endParaRPr lang="en-ZA" sz="2400" b="1" dirty="0">
              <a:solidFill>
                <a:schemeClr val="bg1"/>
              </a:solidFill>
              <a:latin typeface="Arial Black" panose="020B0A04020102020204" pitchFamily="34" charset="0"/>
            </a:endParaRPr>
          </a:p>
        </p:txBody>
      </p:sp>
      <p:sp>
        <p:nvSpPr>
          <p:cNvPr id="6" name="Rectangle 8"/>
          <p:cNvSpPr>
            <a:spLocks noChangeArrowheads="1"/>
          </p:cNvSpPr>
          <p:nvPr/>
        </p:nvSpPr>
        <p:spPr bwMode="auto">
          <a:xfrm>
            <a:off x="525930" y="1711338"/>
            <a:ext cx="5592198" cy="1073222"/>
          </a:xfrm>
          <a:prstGeom prst="rect">
            <a:avLst/>
          </a:prstGeom>
          <a:solidFill>
            <a:schemeClr val="accent1">
              <a:lumMod val="50000"/>
            </a:schemeClr>
          </a:solidFill>
          <a:ln>
            <a:noFill/>
          </a:ln>
        </p:spPr>
        <p:txBody>
          <a:bodyPr anchor="ctr"/>
          <a:lstStyle/>
          <a:p>
            <a:endParaRPr lang="en-GB" altLang="en-US" sz="2333" b="1" dirty="0"/>
          </a:p>
          <a:p>
            <a:pPr algn="ctr"/>
            <a:r>
              <a:rPr lang="en-US" altLang="en-US" sz="3333" b="1" dirty="0">
                <a:solidFill>
                  <a:schemeClr val="bg1"/>
                </a:solidFill>
                <a:latin typeface="Arial Black" pitchFamily="34" charset="0"/>
              </a:rPr>
              <a:t>ENTREPRENEURSHIP </a:t>
            </a:r>
          </a:p>
          <a:p>
            <a:pPr algn="ctr"/>
            <a:r>
              <a:rPr lang="en-US" altLang="en-US" sz="3333" b="1" dirty="0">
                <a:solidFill>
                  <a:schemeClr val="bg1"/>
                </a:solidFill>
                <a:latin typeface="Arial Black" pitchFamily="34" charset="0"/>
              </a:rPr>
              <a:t>MBAD 823</a:t>
            </a:r>
          </a:p>
          <a:p>
            <a:endParaRPr lang="en-US" altLang="en-US" sz="2500" dirty="0">
              <a:latin typeface="Arial Black" pitchFamily="34" charset="0"/>
            </a:endParaRPr>
          </a:p>
        </p:txBody>
      </p:sp>
    </p:spTree>
    <p:extLst>
      <p:ext uri="{BB962C8B-B14F-4D97-AF65-F5344CB8AC3E}">
        <p14:creationId xmlns:p14="http://schemas.microsoft.com/office/powerpoint/2010/main" val="334497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28367" y="1385604"/>
            <a:ext cx="8163697"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algn="just" eaLnBrk="1" hangingPunct="1">
              <a:buFont typeface="Wingdings" pitchFamily="2" charset="2"/>
              <a:buChar char="§"/>
              <a:defRPr/>
            </a:pPr>
            <a:r>
              <a:rPr lang="en-US" sz="2200" b="1" dirty="0">
                <a:solidFill>
                  <a:schemeClr val="tx1"/>
                </a:solidFill>
                <a:latin typeface="Arial" panose="020B0604020202020204" pitchFamily="34" charset="0"/>
                <a:cs typeface="Arial" panose="020B0604020202020204" pitchFamily="34" charset="0"/>
              </a:rPr>
              <a:t>They create and add significant </a:t>
            </a:r>
            <a:r>
              <a:rPr lang="en-US" sz="2200" b="1" dirty="0">
                <a:solidFill>
                  <a:schemeClr val="accent1">
                    <a:lumMod val="75000"/>
                  </a:schemeClr>
                </a:solidFill>
                <a:latin typeface="Arial" panose="020B0604020202020204" pitchFamily="34" charset="0"/>
                <a:cs typeface="Arial" panose="020B0604020202020204" pitchFamily="34" charset="0"/>
              </a:rPr>
              <a:t>value</a:t>
            </a:r>
            <a:r>
              <a:rPr lang="en-US" sz="2200" b="1" dirty="0">
                <a:solidFill>
                  <a:schemeClr val="tx1"/>
                </a:solidFill>
                <a:latin typeface="Arial" panose="020B0604020202020204" pitchFamily="34" charset="0"/>
                <a:cs typeface="Arial" panose="020B0604020202020204" pitchFamily="34" charset="0"/>
              </a:rPr>
              <a:t> to the customers or end-users.</a:t>
            </a:r>
          </a:p>
          <a:p>
            <a:pPr algn="just" eaLnBrk="1" hangingPunct="1">
              <a:buFont typeface="Wingdings" pitchFamily="2" charset="2"/>
              <a:buChar char="§"/>
              <a:defRPr/>
            </a:pPr>
            <a:r>
              <a:rPr lang="en-US" sz="2200" b="1" dirty="0">
                <a:solidFill>
                  <a:schemeClr val="tx1"/>
                </a:solidFill>
                <a:latin typeface="Arial" panose="020B0604020202020204" pitchFamily="34" charset="0"/>
                <a:cs typeface="Arial" panose="020B0604020202020204" pitchFamily="34" charset="0"/>
              </a:rPr>
              <a:t>They do so by </a:t>
            </a:r>
            <a:r>
              <a:rPr lang="en-US" sz="2200" b="1" dirty="0">
                <a:solidFill>
                  <a:schemeClr val="accent1">
                    <a:lumMod val="75000"/>
                  </a:schemeClr>
                </a:solidFill>
                <a:latin typeface="Arial" panose="020B0604020202020204" pitchFamily="34" charset="0"/>
                <a:cs typeface="Arial" panose="020B0604020202020204" pitchFamily="34" charset="0"/>
              </a:rPr>
              <a:t>solving</a:t>
            </a:r>
            <a:r>
              <a:rPr lang="en-US" sz="2200" b="1" dirty="0">
                <a:solidFill>
                  <a:schemeClr val="tx1"/>
                </a:solidFill>
                <a:latin typeface="Arial" panose="020B0604020202020204" pitchFamily="34" charset="0"/>
                <a:cs typeface="Arial" panose="020B0604020202020204" pitchFamily="34" charset="0"/>
              </a:rPr>
              <a:t> a significant problem, </a:t>
            </a:r>
            <a:r>
              <a:rPr lang="en-US" sz="2200" b="1" dirty="0">
                <a:solidFill>
                  <a:schemeClr val="accent1">
                    <a:lumMod val="75000"/>
                  </a:schemeClr>
                </a:solidFill>
                <a:latin typeface="Arial" panose="020B0604020202020204" pitchFamily="34" charset="0"/>
                <a:cs typeface="Arial" panose="020B0604020202020204" pitchFamily="34" charset="0"/>
              </a:rPr>
              <a:t>removing</a:t>
            </a:r>
            <a:r>
              <a:rPr lang="en-US" sz="2200" b="1" dirty="0">
                <a:solidFill>
                  <a:schemeClr val="tx1"/>
                </a:solidFill>
                <a:latin typeface="Arial" panose="020B0604020202020204" pitchFamily="34" charset="0"/>
                <a:cs typeface="Arial" panose="020B0604020202020204" pitchFamily="34" charset="0"/>
              </a:rPr>
              <a:t> a serious pain-point or </a:t>
            </a:r>
            <a:r>
              <a:rPr lang="en-US" sz="2200" b="1" dirty="0">
                <a:solidFill>
                  <a:schemeClr val="accent1">
                    <a:lumMod val="75000"/>
                  </a:schemeClr>
                </a:solidFill>
                <a:latin typeface="Arial" panose="020B0604020202020204" pitchFamily="34" charset="0"/>
                <a:cs typeface="Arial" panose="020B0604020202020204" pitchFamily="34" charset="0"/>
              </a:rPr>
              <a:t>meeting</a:t>
            </a:r>
            <a:r>
              <a:rPr lang="en-US" sz="2200" b="1" dirty="0">
                <a:solidFill>
                  <a:schemeClr val="tx1"/>
                </a:solidFill>
                <a:latin typeface="Arial" panose="020B0604020202020204" pitchFamily="34" charset="0"/>
                <a:cs typeface="Arial" panose="020B0604020202020204" pitchFamily="34" charset="0"/>
              </a:rPr>
              <a:t> a significant </a:t>
            </a:r>
            <a:r>
              <a:rPr lang="en-US" sz="2200" b="1" dirty="0">
                <a:solidFill>
                  <a:schemeClr val="accent1">
                    <a:lumMod val="75000"/>
                  </a:schemeClr>
                </a:solidFill>
                <a:latin typeface="Arial" panose="020B0604020202020204" pitchFamily="34" charset="0"/>
                <a:cs typeface="Arial" panose="020B0604020202020204" pitchFamily="34" charset="0"/>
              </a:rPr>
              <a:t>want</a:t>
            </a:r>
            <a:r>
              <a:rPr lang="en-US" sz="2200" b="1" dirty="0">
                <a:solidFill>
                  <a:schemeClr val="tx1"/>
                </a:solidFill>
                <a:latin typeface="Arial" panose="020B0604020202020204" pitchFamily="34" charset="0"/>
                <a:cs typeface="Arial" panose="020B0604020202020204" pitchFamily="34" charset="0"/>
              </a:rPr>
              <a:t> or </a:t>
            </a:r>
            <a:r>
              <a:rPr lang="en-US" sz="2200" b="1" dirty="0">
                <a:solidFill>
                  <a:schemeClr val="accent1">
                    <a:lumMod val="75000"/>
                  </a:schemeClr>
                </a:solidFill>
                <a:latin typeface="Arial" panose="020B0604020202020204" pitchFamily="34" charset="0"/>
                <a:cs typeface="Arial" panose="020B0604020202020204" pitchFamily="34" charset="0"/>
              </a:rPr>
              <a:t>need</a:t>
            </a:r>
            <a:r>
              <a:rPr lang="en-US" sz="2200" b="1" dirty="0">
                <a:solidFill>
                  <a:schemeClr val="tx1"/>
                </a:solidFill>
                <a:latin typeface="Arial" panose="020B0604020202020204" pitchFamily="34" charset="0"/>
                <a:cs typeface="Arial" panose="020B0604020202020204" pitchFamily="34" charset="0"/>
              </a:rPr>
              <a:t>.</a:t>
            </a:r>
          </a:p>
          <a:p>
            <a:pPr algn="just" eaLnBrk="1" hangingPunct="1">
              <a:buFont typeface="Wingdings" pitchFamily="2" charset="2"/>
              <a:buChar char="§"/>
              <a:defRPr/>
            </a:pPr>
            <a:r>
              <a:rPr lang="en-US" sz="2200" b="1" dirty="0">
                <a:solidFill>
                  <a:schemeClr val="tx1"/>
                </a:solidFill>
                <a:latin typeface="Arial" panose="020B0604020202020204" pitchFamily="34" charset="0"/>
                <a:cs typeface="Arial" panose="020B0604020202020204" pitchFamily="34" charset="0"/>
              </a:rPr>
              <a:t>They have a robust </a:t>
            </a:r>
            <a:r>
              <a:rPr lang="en-US" sz="2200" b="1" dirty="0">
                <a:solidFill>
                  <a:schemeClr val="accent1">
                    <a:lumMod val="75000"/>
                  </a:schemeClr>
                </a:solidFill>
                <a:latin typeface="Arial" panose="020B0604020202020204" pitchFamily="34" charset="0"/>
                <a:cs typeface="Arial" panose="020B0604020202020204" pitchFamily="34" charset="0"/>
              </a:rPr>
              <a:t>market</a:t>
            </a:r>
            <a:r>
              <a:rPr lang="en-US" sz="2200" b="1" dirty="0">
                <a:solidFill>
                  <a:schemeClr val="tx1"/>
                </a:solidFill>
                <a:latin typeface="Arial" panose="020B0604020202020204" pitchFamily="34" charset="0"/>
                <a:cs typeface="Arial" panose="020B0604020202020204" pitchFamily="34" charset="0"/>
              </a:rPr>
              <a:t>, good </a:t>
            </a:r>
            <a:r>
              <a:rPr lang="en-US" sz="2200" b="1" dirty="0">
                <a:solidFill>
                  <a:schemeClr val="accent1">
                    <a:lumMod val="75000"/>
                  </a:schemeClr>
                </a:solidFill>
                <a:latin typeface="Arial" panose="020B0604020202020204" pitchFamily="34" charset="0"/>
                <a:cs typeface="Arial" panose="020B0604020202020204" pitchFamily="34" charset="0"/>
              </a:rPr>
              <a:t>margins</a:t>
            </a:r>
            <a:r>
              <a:rPr lang="en-US" sz="2200" b="1" dirty="0">
                <a:solidFill>
                  <a:schemeClr val="tx1"/>
                </a:solidFill>
                <a:latin typeface="Arial" panose="020B0604020202020204" pitchFamily="34" charset="0"/>
                <a:cs typeface="Arial" panose="020B0604020202020204" pitchFamily="34" charset="0"/>
              </a:rPr>
              <a:t> and </a:t>
            </a:r>
            <a:r>
              <a:rPr lang="en-US" sz="2200" b="1" dirty="0">
                <a:solidFill>
                  <a:schemeClr val="accent1">
                    <a:lumMod val="75000"/>
                  </a:schemeClr>
                </a:solidFill>
                <a:latin typeface="Arial" panose="020B0604020202020204" pitchFamily="34" charset="0"/>
                <a:cs typeface="Arial" panose="020B0604020202020204" pitchFamily="34" charset="0"/>
              </a:rPr>
              <a:t>money-making</a:t>
            </a:r>
            <a:r>
              <a:rPr lang="en-US" sz="2200" b="1" dirty="0">
                <a:solidFill>
                  <a:schemeClr val="tx1"/>
                </a:solidFill>
                <a:latin typeface="Arial" panose="020B0604020202020204" pitchFamily="34" charset="0"/>
                <a:cs typeface="Arial" panose="020B0604020202020204" pitchFamily="34" charset="0"/>
              </a:rPr>
              <a:t> characteristics to sustain </a:t>
            </a:r>
            <a:r>
              <a:rPr lang="en-US" sz="2200" b="1" dirty="0">
                <a:solidFill>
                  <a:schemeClr val="accent1">
                    <a:lumMod val="75000"/>
                  </a:schemeClr>
                </a:solidFill>
                <a:latin typeface="Arial" panose="020B0604020202020204" pitchFamily="34" charset="0"/>
                <a:cs typeface="Arial" panose="020B0604020202020204" pitchFamily="34" charset="0"/>
              </a:rPr>
              <a:t>growth</a:t>
            </a:r>
            <a:r>
              <a:rPr lang="en-US" sz="2200" b="1" dirty="0">
                <a:solidFill>
                  <a:schemeClr val="tx1"/>
                </a:solidFill>
                <a:latin typeface="Arial" panose="020B0604020202020204" pitchFamily="34" charset="0"/>
                <a:cs typeface="Arial" panose="020B0604020202020204" pitchFamily="34" charset="0"/>
              </a:rPr>
              <a:t>.</a:t>
            </a:r>
          </a:p>
          <a:p>
            <a:pPr algn="just" eaLnBrk="1" hangingPunct="1">
              <a:buFont typeface="Wingdings" pitchFamily="2" charset="2"/>
              <a:buChar char="§"/>
              <a:defRPr/>
            </a:pPr>
            <a:r>
              <a:rPr lang="en-US" sz="2200" b="1" dirty="0">
                <a:solidFill>
                  <a:schemeClr val="tx1"/>
                </a:solidFill>
                <a:latin typeface="Arial" panose="020B0604020202020204" pitchFamily="34" charset="0"/>
                <a:cs typeface="Arial" panose="020B0604020202020204" pitchFamily="34" charset="0"/>
              </a:rPr>
              <a:t>There </a:t>
            </a:r>
            <a:r>
              <a:rPr lang="en-US" sz="2200" b="1" dirty="0" smtClean="0">
                <a:solidFill>
                  <a:schemeClr val="tx1"/>
                </a:solidFill>
                <a:latin typeface="Arial" panose="020B0604020202020204" pitchFamily="34" charset="0"/>
                <a:cs typeface="Arial" panose="020B0604020202020204" pitchFamily="34" charset="0"/>
              </a:rPr>
              <a:t>is </a:t>
            </a:r>
            <a:r>
              <a:rPr lang="en-US" sz="2200" b="1" dirty="0">
                <a:solidFill>
                  <a:schemeClr val="tx1"/>
                </a:solidFill>
                <a:latin typeface="Arial" panose="020B0604020202020204" pitchFamily="34" charset="0"/>
                <a:cs typeface="Arial" panose="020B0604020202020204" pitchFamily="34" charset="0"/>
              </a:rPr>
              <a:t>a good </a:t>
            </a:r>
            <a:r>
              <a:rPr lang="en-US" sz="2200" b="1" dirty="0">
                <a:solidFill>
                  <a:schemeClr val="accent1">
                    <a:lumMod val="75000"/>
                  </a:schemeClr>
                </a:solidFill>
                <a:latin typeface="Arial" panose="020B0604020202020204" pitchFamily="34" charset="0"/>
                <a:cs typeface="Arial" panose="020B0604020202020204" pitchFamily="34" charset="0"/>
              </a:rPr>
              <a:t>fit</a:t>
            </a:r>
            <a:r>
              <a:rPr lang="en-US" sz="2200" b="1" dirty="0">
                <a:solidFill>
                  <a:schemeClr val="tx1"/>
                </a:solidFill>
                <a:latin typeface="Arial" panose="020B0604020202020204" pitchFamily="34" charset="0"/>
                <a:cs typeface="Arial" panose="020B0604020202020204" pitchFamily="34" charset="0"/>
              </a:rPr>
              <a:t> between the entrepreneur/ team, resources and opportunity with an attractive </a:t>
            </a:r>
            <a:r>
              <a:rPr lang="en-US" sz="2200" b="1" dirty="0">
                <a:solidFill>
                  <a:schemeClr val="accent1">
                    <a:lumMod val="75000"/>
                  </a:schemeClr>
                </a:solidFill>
                <a:latin typeface="Arial" panose="020B0604020202020204" pitchFamily="34" charset="0"/>
                <a:cs typeface="Arial" panose="020B0604020202020204" pitchFamily="34" charset="0"/>
              </a:rPr>
              <a:t>risk-reward balance</a:t>
            </a:r>
            <a:r>
              <a:rPr lang="en-US" sz="2200" b="1" dirty="0">
                <a:solidFill>
                  <a:schemeClr val="tx1"/>
                </a:solidFill>
                <a:latin typeface="Arial" panose="020B0604020202020204" pitchFamily="34" charset="0"/>
                <a:cs typeface="Arial" panose="020B0604020202020204" pitchFamily="34" charset="0"/>
              </a:rPr>
              <a:t>.</a:t>
            </a:r>
            <a:endParaRPr lang="en-GB" sz="2200" b="1" i="1" dirty="0">
              <a:solidFill>
                <a:schemeClr val="tx1"/>
              </a:solidFill>
              <a:latin typeface="Arial" panose="020B0604020202020204" pitchFamily="34" charset="0"/>
              <a:cs typeface="Arial" panose="020B0604020202020204" pitchFamily="34" charset="0"/>
            </a:endParaRPr>
          </a:p>
          <a:p>
            <a:pPr>
              <a:buFontTx/>
              <a:buNone/>
              <a:defRPr/>
            </a:pPr>
            <a:endParaRPr lang="en-ZA" sz="1667" dirty="0"/>
          </a:p>
          <a:p>
            <a:pPr>
              <a:buFontTx/>
              <a:buNone/>
              <a:defRPr/>
            </a:pPr>
            <a:endParaRPr lang="en-ZA" sz="1667" dirty="0"/>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13315" name="Rectangle 2"/>
          <p:cNvSpPr txBox="1">
            <a:spLocks noChangeArrowheads="1"/>
          </p:cNvSpPr>
          <p:nvPr/>
        </p:nvSpPr>
        <p:spPr bwMode="auto">
          <a:xfrm>
            <a:off x="1511660" y="190499"/>
            <a:ext cx="6060673" cy="1012225"/>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ANCHORS OF VIABLE BUSINESS OPPORTUNITIES</a:t>
            </a:r>
            <a:endParaRPr lang="en-US" altLang="en-US" sz="3000" b="1" dirty="0">
              <a:latin typeface="Arial" panose="020B0604020202020204" pitchFamily="34" charset="0"/>
              <a:cs typeface="Arial" panose="020B0604020202020204" pitchFamily="34" charset="0"/>
            </a:endParaRPr>
          </a:p>
        </p:txBody>
      </p:sp>
      <p:pic>
        <p:nvPicPr>
          <p:cNvPr id="3074" name="Picture 2" descr="F:\Entrepreneurship\Kontaksessies_2016\Prentjies 30 Julie\OPportunity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634" y="4820955"/>
            <a:ext cx="1887533" cy="856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201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11891" y="1255572"/>
            <a:ext cx="8262551"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algn="just" eaLnBrk="1" hangingPunct="1">
              <a:buFont typeface="Wingdings" pitchFamily="2" charset="2"/>
              <a:buChar char="§"/>
              <a:defRPr/>
            </a:pPr>
            <a:r>
              <a:rPr lang="en-US" sz="2200" b="1" dirty="0">
                <a:solidFill>
                  <a:schemeClr val="tx1"/>
                </a:solidFill>
                <a:latin typeface="Arial" panose="020B0604020202020204" pitchFamily="34" charset="0"/>
                <a:cs typeface="Arial" panose="020B0604020202020204" pitchFamily="34" charset="0"/>
              </a:rPr>
              <a:t>Monitor </a:t>
            </a:r>
            <a:r>
              <a:rPr lang="en-US" sz="2200" b="1" dirty="0">
                <a:solidFill>
                  <a:schemeClr val="accent1">
                    <a:lumMod val="75000"/>
                  </a:schemeClr>
                </a:solidFill>
                <a:latin typeface="Arial" panose="020B0604020202020204" pitchFamily="34" charset="0"/>
                <a:cs typeface="Arial" panose="020B0604020202020204" pitchFamily="34" charset="0"/>
              </a:rPr>
              <a:t>trends</a:t>
            </a:r>
            <a:r>
              <a:rPr lang="en-US" sz="2200" b="1" dirty="0">
                <a:solidFill>
                  <a:schemeClr val="tx1"/>
                </a:solidFill>
                <a:latin typeface="Arial" panose="020B0604020202020204" pitchFamily="34" charset="0"/>
                <a:cs typeface="Arial" panose="020B0604020202020204" pitchFamily="34" charset="0"/>
              </a:rPr>
              <a:t> and exploit them early on (ICT - first mover advantage).</a:t>
            </a:r>
          </a:p>
          <a:p>
            <a:pPr algn="just" eaLnBrk="1" hangingPunct="1">
              <a:buFont typeface="Wingdings" pitchFamily="2" charset="2"/>
              <a:buChar char="§"/>
              <a:defRPr/>
            </a:pPr>
            <a:r>
              <a:rPr lang="en-US" sz="2200" b="1" dirty="0">
                <a:solidFill>
                  <a:schemeClr val="tx1"/>
                </a:solidFill>
                <a:latin typeface="Arial" panose="020B0604020202020204" pitchFamily="34" charset="0"/>
                <a:cs typeface="Arial" panose="020B0604020202020204" pitchFamily="34" charset="0"/>
              </a:rPr>
              <a:t>Take a </a:t>
            </a:r>
            <a:r>
              <a:rPr lang="en-US" sz="2200" b="1" dirty="0">
                <a:solidFill>
                  <a:schemeClr val="accent1">
                    <a:lumMod val="75000"/>
                  </a:schemeClr>
                </a:solidFill>
                <a:latin typeface="Arial" panose="020B0604020202020204" pitchFamily="34" charset="0"/>
                <a:cs typeface="Arial" panose="020B0604020202020204" pitchFamily="34" charset="0"/>
              </a:rPr>
              <a:t>different approach </a:t>
            </a:r>
            <a:r>
              <a:rPr lang="en-US" sz="2200" b="1" dirty="0">
                <a:solidFill>
                  <a:schemeClr val="tx1"/>
                </a:solidFill>
                <a:latin typeface="Arial" panose="020B0604020202020204" pitchFamily="34" charset="0"/>
                <a:cs typeface="Arial" panose="020B0604020202020204" pitchFamily="34" charset="0"/>
              </a:rPr>
              <a:t>to an existing market (e-commerce).</a:t>
            </a:r>
          </a:p>
          <a:p>
            <a:pPr algn="just" eaLnBrk="1" hangingPunct="1">
              <a:buFont typeface="Wingdings" pitchFamily="2" charset="2"/>
              <a:buChar char="§"/>
              <a:defRPr/>
            </a:pPr>
            <a:r>
              <a:rPr lang="en-US" sz="2200" b="1" dirty="0">
                <a:solidFill>
                  <a:schemeClr val="tx1"/>
                </a:solidFill>
                <a:latin typeface="Arial" panose="020B0604020202020204" pitchFamily="34" charset="0"/>
                <a:cs typeface="Arial" panose="020B0604020202020204" pitchFamily="34" charset="0"/>
              </a:rPr>
              <a:t>Put a </a:t>
            </a:r>
            <a:r>
              <a:rPr lang="en-US" sz="2200" b="1" dirty="0">
                <a:solidFill>
                  <a:schemeClr val="accent1">
                    <a:lumMod val="75000"/>
                  </a:schemeClr>
                </a:solidFill>
                <a:latin typeface="Arial" panose="020B0604020202020204" pitchFamily="34" charset="0"/>
                <a:cs typeface="Arial" panose="020B0604020202020204" pitchFamily="34" charset="0"/>
              </a:rPr>
              <a:t>new twist </a:t>
            </a:r>
            <a:r>
              <a:rPr lang="en-US" sz="2200" b="1" dirty="0">
                <a:solidFill>
                  <a:schemeClr val="tx1"/>
                </a:solidFill>
                <a:latin typeface="Arial" panose="020B0604020202020204" pitchFamily="34" charset="0"/>
                <a:cs typeface="Arial" panose="020B0604020202020204" pitchFamily="34" charset="0"/>
              </a:rPr>
              <a:t>on an old </a:t>
            </a:r>
            <a:r>
              <a:rPr lang="en-US" sz="2200" b="1" dirty="0" smtClean="0">
                <a:solidFill>
                  <a:schemeClr val="tx1"/>
                </a:solidFill>
                <a:latin typeface="Arial" panose="020B0604020202020204" pitchFamily="34" charset="0"/>
                <a:cs typeface="Arial" panose="020B0604020202020204" pitchFamily="34" charset="0"/>
              </a:rPr>
              <a:t>idea (</a:t>
            </a:r>
            <a:r>
              <a:rPr lang="en-US" sz="2200" b="1" dirty="0" smtClean="0">
                <a:solidFill>
                  <a:schemeClr val="accent1">
                    <a:lumMod val="75000"/>
                  </a:schemeClr>
                </a:solidFill>
                <a:latin typeface="Arial" panose="020B0604020202020204" pitchFamily="34" charset="0"/>
                <a:cs typeface="Arial" panose="020B0604020202020204" pitchFamily="34" charset="0"/>
              </a:rPr>
              <a:t>pivot</a:t>
            </a:r>
            <a:r>
              <a:rPr lang="en-US" sz="2200" b="1" dirty="0" smtClean="0">
                <a:solidFill>
                  <a:schemeClr val="tx1"/>
                </a:solidFill>
                <a:latin typeface="Arial" panose="020B0604020202020204" pitchFamily="34" charset="0"/>
                <a:cs typeface="Arial" panose="020B0604020202020204" pitchFamily="34" charset="0"/>
              </a:rPr>
              <a:t> the business model).</a:t>
            </a:r>
            <a:endParaRPr lang="en-US" sz="2200" b="1" dirty="0">
              <a:solidFill>
                <a:schemeClr val="tx1"/>
              </a:solidFill>
              <a:latin typeface="Arial" panose="020B0604020202020204" pitchFamily="34" charset="0"/>
              <a:cs typeface="Arial" panose="020B0604020202020204" pitchFamily="34" charset="0"/>
            </a:endParaRPr>
          </a:p>
          <a:p>
            <a:pPr algn="just" eaLnBrk="1" hangingPunct="1">
              <a:buFont typeface="Wingdings" pitchFamily="2" charset="2"/>
              <a:buChar char="§"/>
              <a:defRPr/>
            </a:pPr>
            <a:r>
              <a:rPr lang="en-US" sz="2200" b="1" dirty="0">
                <a:solidFill>
                  <a:schemeClr val="tx1"/>
                </a:solidFill>
                <a:latin typeface="Arial" panose="020B0604020202020204" pitchFamily="34" charset="0"/>
                <a:cs typeface="Arial" panose="020B0604020202020204" pitchFamily="34" charset="0"/>
              </a:rPr>
              <a:t>Look for </a:t>
            </a:r>
            <a:r>
              <a:rPr lang="en-US" sz="2200" b="1" dirty="0">
                <a:solidFill>
                  <a:schemeClr val="accent1">
                    <a:lumMod val="75000"/>
                  </a:schemeClr>
                </a:solidFill>
                <a:latin typeface="Arial" panose="020B0604020202020204" pitchFamily="34" charset="0"/>
                <a:cs typeface="Arial" panose="020B0604020202020204" pitchFamily="34" charset="0"/>
              </a:rPr>
              <a:t>creative ways </a:t>
            </a:r>
            <a:r>
              <a:rPr lang="en-US" sz="2200" b="1" dirty="0">
                <a:solidFill>
                  <a:schemeClr val="tx1"/>
                </a:solidFill>
                <a:latin typeface="Arial" panose="020B0604020202020204" pitchFamily="34" charset="0"/>
                <a:cs typeface="Arial" panose="020B0604020202020204" pitchFamily="34" charset="0"/>
              </a:rPr>
              <a:t>to use existing resources (laser cutting).</a:t>
            </a:r>
          </a:p>
          <a:p>
            <a:pPr algn="just" eaLnBrk="1" hangingPunct="1">
              <a:buFont typeface="Wingdings" pitchFamily="2" charset="2"/>
              <a:buChar char="§"/>
              <a:defRPr/>
            </a:pPr>
            <a:r>
              <a:rPr lang="en-US" sz="2200" b="1" dirty="0">
                <a:solidFill>
                  <a:schemeClr val="tx1"/>
                </a:solidFill>
                <a:latin typeface="Arial" panose="020B0604020202020204" pitchFamily="34" charset="0"/>
                <a:cs typeface="Arial" panose="020B0604020202020204" pitchFamily="34" charset="0"/>
              </a:rPr>
              <a:t>Realize that others have the </a:t>
            </a:r>
            <a:r>
              <a:rPr lang="en-US" sz="2200" b="1" dirty="0">
                <a:solidFill>
                  <a:schemeClr val="accent1">
                    <a:lumMod val="75000"/>
                  </a:schemeClr>
                </a:solidFill>
                <a:latin typeface="Arial" panose="020B0604020202020204" pitchFamily="34" charset="0"/>
                <a:cs typeface="Arial" panose="020B0604020202020204" pitchFamily="34" charset="0"/>
              </a:rPr>
              <a:t>same problem </a:t>
            </a:r>
            <a:r>
              <a:rPr lang="en-US" sz="2200" b="1" dirty="0">
                <a:solidFill>
                  <a:schemeClr val="tx1"/>
                </a:solidFill>
                <a:latin typeface="Arial" panose="020B0604020202020204" pitchFamily="34" charset="0"/>
                <a:cs typeface="Arial" panose="020B0604020202020204" pitchFamily="34" charset="0"/>
              </a:rPr>
              <a:t>that you do (and then render that service).</a:t>
            </a:r>
          </a:p>
          <a:p>
            <a:pPr algn="just" eaLnBrk="1" hangingPunct="1">
              <a:buFont typeface="Wingdings" pitchFamily="2" charset="2"/>
              <a:buChar char="§"/>
              <a:defRPr/>
            </a:pPr>
            <a:r>
              <a:rPr lang="en-US" sz="2200" b="1" dirty="0">
                <a:solidFill>
                  <a:schemeClr val="tx1"/>
                </a:solidFill>
                <a:latin typeface="Arial" panose="020B0604020202020204" pitchFamily="34" charset="0"/>
                <a:cs typeface="Arial" panose="020B0604020202020204" pitchFamily="34" charset="0"/>
              </a:rPr>
              <a:t>Notice what is </a:t>
            </a:r>
            <a:r>
              <a:rPr lang="en-US" sz="2200" b="1" dirty="0">
                <a:solidFill>
                  <a:schemeClr val="accent1">
                    <a:lumMod val="75000"/>
                  </a:schemeClr>
                </a:solidFill>
                <a:latin typeface="Arial" panose="020B0604020202020204" pitchFamily="34" charset="0"/>
                <a:cs typeface="Arial" panose="020B0604020202020204" pitchFamily="34" charset="0"/>
              </a:rPr>
              <a:t>missing</a:t>
            </a:r>
            <a:r>
              <a:rPr lang="en-US" sz="2200" b="1" dirty="0">
                <a:solidFill>
                  <a:schemeClr val="tx1"/>
                </a:solidFill>
                <a:latin typeface="Arial" panose="020B0604020202020204" pitchFamily="34" charset="0"/>
                <a:cs typeface="Arial" panose="020B0604020202020204" pitchFamily="34" charset="0"/>
              </a:rPr>
              <a:t> (not a specific service </a:t>
            </a:r>
            <a:r>
              <a:rPr lang="en-US" sz="2200" b="1" dirty="0" smtClean="0">
                <a:solidFill>
                  <a:schemeClr val="tx1"/>
                </a:solidFill>
                <a:latin typeface="Arial" panose="020B0604020202020204" pitchFamily="34" charset="0"/>
                <a:cs typeface="Arial" panose="020B0604020202020204" pitchFamily="34" charset="0"/>
              </a:rPr>
              <a:t>in </a:t>
            </a:r>
            <a:r>
              <a:rPr lang="en-US" sz="2200" b="1" dirty="0">
                <a:solidFill>
                  <a:schemeClr val="tx1"/>
                </a:solidFill>
                <a:latin typeface="Arial" panose="020B0604020202020204" pitchFamily="34" charset="0"/>
                <a:cs typeface="Arial" panose="020B0604020202020204" pitchFamily="34" charset="0"/>
              </a:rPr>
              <a:t>town).</a:t>
            </a:r>
          </a:p>
          <a:p>
            <a:pPr>
              <a:buFont typeface="Wingdings" pitchFamily="2" charset="2"/>
              <a:buChar char="§"/>
              <a:defRPr/>
            </a:pPr>
            <a:endParaRPr lang="en-ZA" sz="2167" dirty="0">
              <a:solidFill>
                <a:schemeClr val="tx1"/>
              </a:solidFill>
              <a:latin typeface="+mj-lt"/>
            </a:endParaRPr>
          </a:p>
          <a:p>
            <a:pPr>
              <a:buFontTx/>
              <a:buNone/>
              <a:defRPr/>
            </a:pPr>
            <a:endParaRPr lang="en-ZA" sz="1667" dirty="0"/>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13315" name="Rectangle 2"/>
          <p:cNvSpPr txBox="1">
            <a:spLocks noChangeArrowheads="1"/>
          </p:cNvSpPr>
          <p:nvPr/>
        </p:nvSpPr>
        <p:spPr bwMode="auto">
          <a:xfrm>
            <a:off x="911490" y="189756"/>
            <a:ext cx="7321021" cy="938828"/>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2667" b="1" dirty="0">
                <a:latin typeface="Arial Black" pitchFamily="34" charset="0"/>
                <a:cs typeface="Arial" charset="0"/>
              </a:rPr>
              <a:t>HOW TO SPOT </a:t>
            </a:r>
          </a:p>
          <a:p>
            <a:pPr algn="ctr">
              <a:spcBef>
                <a:spcPct val="0"/>
              </a:spcBef>
              <a:buFontTx/>
              <a:buNone/>
              <a:defRPr/>
            </a:pPr>
            <a:r>
              <a:rPr lang="en-US" sz="2667" b="1" dirty="0">
                <a:latin typeface="Arial Black" pitchFamily="34" charset="0"/>
                <a:cs typeface="Arial" charset="0"/>
              </a:rPr>
              <a:t>ENTREPRENEURIAL OPPORTUNITIES</a:t>
            </a:r>
            <a:endParaRPr lang="en-US" altLang="en-US" sz="2667" b="1" dirty="0">
              <a:latin typeface="Arial Black" pitchFamily="34" charset="0"/>
            </a:endParaRPr>
          </a:p>
        </p:txBody>
      </p:sp>
    </p:spTree>
    <p:extLst>
      <p:ext uri="{BB962C8B-B14F-4D97-AF65-F5344CB8AC3E}">
        <p14:creationId xmlns:p14="http://schemas.microsoft.com/office/powerpoint/2010/main" val="38378568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txBox="1">
            <a:spLocks noChangeArrowheads="1"/>
          </p:cNvSpPr>
          <p:nvPr/>
        </p:nvSpPr>
        <p:spPr bwMode="auto">
          <a:xfrm>
            <a:off x="911490" y="189756"/>
            <a:ext cx="7321021" cy="1029444"/>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DEFINING ENTREPRENEURIAL OPPORTUNITY SPACES</a:t>
            </a:r>
            <a:endParaRPr lang="en-US" altLang="en-US" sz="3000" b="1" dirty="0">
              <a:latin typeface="Arial" panose="020B0604020202020204" pitchFamily="34" charset="0"/>
              <a:cs typeface="Arial" panose="020B0604020202020204" pitchFamily="34" charset="0"/>
            </a:endParaRPr>
          </a:p>
        </p:txBody>
      </p:sp>
      <p:sp>
        <p:nvSpPr>
          <p:cNvPr id="2" name="Rectangle 1"/>
          <p:cNvSpPr/>
          <p:nvPr/>
        </p:nvSpPr>
        <p:spPr>
          <a:xfrm>
            <a:off x="510746" y="1436157"/>
            <a:ext cx="8106032" cy="3139321"/>
          </a:xfrm>
          <a:prstGeom prst="rect">
            <a:avLst/>
          </a:prstGeom>
        </p:spPr>
        <p:txBody>
          <a:bodyPr wrap="square">
            <a:spAutoFit/>
          </a:bodyPr>
          <a:lstStyle/>
          <a:p>
            <a:pPr algn="just"/>
            <a:r>
              <a:rPr lang="en-ZA" sz="2200" b="1" dirty="0">
                <a:solidFill>
                  <a:srgbClr val="222222"/>
                </a:solidFill>
                <a:latin typeface="arial" panose="020B0604020202020204" pitchFamily="34" charset="0"/>
              </a:rPr>
              <a:t>The </a:t>
            </a:r>
            <a:r>
              <a:rPr lang="en-ZA" sz="2200" b="1" dirty="0">
                <a:solidFill>
                  <a:schemeClr val="accent1">
                    <a:lumMod val="75000"/>
                  </a:schemeClr>
                </a:solidFill>
                <a:latin typeface="arial" panose="020B0604020202020204" pitchFamily="34" charset="0"/>
              </a:rPr>
              <a:t>opportunity space</a:t>
            </a:r>
            <a:r>
              <a:rPr lang="en-ZA" sz="2200" b="1" dirty="0">
                <a:solidFill>
                  <a:srgbClr val="222222"/>
                </a:solidFill>
                <a:latin typeface="arial" panose="020B0604020202020204" pitchFamily="34" charset="0"/>
              </a:rPr>
              <a:t> is the broad </a:t>
            </a:r>
            <a:r>
              <a:rPr lang="en-ZA" sz="2200" b="1" dirty="0">
                <a:solidFill>
                  <a:schemeClr val="accent1">
                    <a:lumMod val="75000"/>
                  </a:schemeClr>
                </a:solidFill>
                <a:latin typeface="arial" panose="020B0604020202020204" pitchFamily="34" charset="0"/>
              </a:rPr>
              <a:t>space</a:t>
            </a:r>
            <a:r>
              <a:rPr lang="en-ZA" sz="2200" b="1" dirty="0">
                <a:solidFill>
                  <a:srgbClr val="222222"/>
                </a:solidFill>
                <a:latin typeface="arial" panose="020B0604020202020204" pitchFamily="34" charset="0"/>
              </a:rPr>
              <a:t> of ideas and </a:t>
            </a:r>
            <a:r>
              <a:rPr lang="en-ZA" sz="2200" b="1" dirty="0">
                <a:solidFill>
                  <a:schemeClr val="accent1">
                    <a:lumMod val="75000"/>
                  </a:schemeClr>
                </a:solidFill>
                <a:latin typeface="arial" panose="020B0604020202020204" pitchFamily="34" charset="0"/>
              </a:rPr>
              <a:t>opportunities</a:t>
            </a:r>
            <a:r>
              <a:rPr lang="en-ZA" sz="2200" b="1" dirty="0">
                <a:solidFill>
                  <a:srgbClr val="222222"/>
                </a:solidFill>
                <a:latin typeface="arial" panose="020B0604020202020204" pitchFamily="34" charset="0"/>
              </a:rPr>
              <a:t> where you and your team want to create value. </a:t>
            </a:r>
          </a:p>
          <a:p>
            <a:pPr algn="just"/>
            <a:endParaRPr lang="en-ZA" sz="2200" b="1" dirty="0">
              <a:solidFill>
                <a:srgbClr val="222222"/>
              </a:solidFill>
              <a:latin typeface="arial" panose="020B0604020202020204" pitchFamily="34" charset="0"/>
            </a:endParaRPr>
          </a:p>
          <a:p>
            <a:pPr algn="just"/>
            <a:r>
              <a:rPr lang="en-ZA" sz="2200" b="1" dirty="0">
                <a:solidFill>
                  <a:srgbClr val="222222"/>
                </a:solidFill>
                <a:latin typeface="arial" panose="020B0604020202020204" pitchFamily="34" charset="0"/>
              </a:rPr>
              <a:t>It is </a:t>
            </a:r>
            <a:r>
              <a:rPr lang="en-ZA" sz="2200" b="1" dirty="0">
                <a:solidFill>
                  <a:schemeClr val="accent1">
                    <a:lumMod val="75000"/>
                  </a:schemeClr>
                </a:solidFill>
                <a:latin typeface="arial" panose="020B0604020202020204" pitchFamily="34" charset="0"/>
              </a:rPr>
              <a:t>defined</a:t>
            </a:r>
            <a:r>
              <a:rPr lang="en-ZA" sz="2200" b="1" dirty="0">
                <a:solidFill>
                  <a:srgbClr val="222222"/>
                </a:solidFill>
                <a:latin typeface="arial" panose="020B0604020202020204" pitchFamily="34" charset="0"/>
              </a:rPr>
              <a:t> (or limited) by </a:t>
            </a:r>
            <a:r>
              <a:rPr lang="en-ZA" sz="2200" b="1" dirty="0">
                <a:solidFill>
                  <a:schemeClr val="accent1">
                    <a:lumMod val="75000"/>
                  </a:schemeClr>
                </a:solidFill>
                <a:latin typeface="arial" panose="020B0604020202020204" pitchFamily="34" charset="0"/>
              </a:rPr>
              <a:t>what you are</a:t>
            </a:r>
            <a:r>
              <a:rPr lang="en-ZA" sz="2200" b="1" dirty="0">
                <a:solidFill>
                  <a:srgbClr val="222222"/>
                </a:solidFill>
                <a:latin typeface="arial" panose="020B0604020202020204" pitchFamily="34" charset="0"/>
              </a:rPr>
              <a:t>, </a:t>
            </a:r>
            <a:r>
              <a:rPr lang="en-ZA" sz="2200" b="1" dirty="0">
                <a:solidFill>
                  <a:schemeClr val="accent1">
                    <a:lumMod val="75000"/>
                  </a:schemeClr>
                </a:solidFill>
                <a:latin typeface="arial" panose="020B0604020202020204" pitchFamily="34" charset="0"/>
              </a:rPr>
              <a:t>what you know</a:t>
            </a:r>
            <a:r>
              <a:rPr lang="en-ZA" sz="2200" b="1" dirty="0">
                <a:solidFill>
                  <a:srgbClr val="222222"/>
                </a:solidFill>
                <a:latin typeface="arial" panose="020B0604020202020204" pitchFamily="34" charset="0"/>
              </a:rPr>
              <a:t>, </a:t>
            </a:r>
            <a:r>
              <a:rPr lang="en-ZA" sz="2200" b="1" dirty="0">
                <a:solidFill>
                  <a:schemeClr val="accent1">
                    <a:lumMod val="75000"/>
                  </a:schemeClr>
                </a:solidFill>
                <a:latin typeface="arial" panose="020B0604020202020204" pitchFamily="34" charset="0"/>
              </a:rPr>
              <a:t>what you can do </a:t>
            </a:r>
            <a:r>
              <a:rPr lang="en-ZA" sz="2200" b="1" dirty="0">
                <a:solidFill>
                  <a:srgbClr val="222222"/>
                </a:solidFill>
                <a:latin typeface="arial" panose="020B0604020202020204" pitchFamily="34" charset="0"/>
              </a:rPr>
              <a:t>and </a:t>
            </a:r>
            <a:r>
              <a:rPr lang="en-ZA" sz="2200" b="1" dirty="0">
                <a:solidFill>
                  <a:schemeClr val="accent1">
                    <a:lumMod val="75000"/>
                  </a:schemeClr>
                </a:solidFill>
                <a:latin typeface="arial" panose="020B0604020202020204" pitchFamily="34" charset="0"/>
              </a:rPr>
              <a:t>what you want</a:t>
            </a:r>
            <a:r>
              <a:rPr lang="en-ZA" sz="2200" b="1" dirty="0">
                <a:solidFill>
                  <a:srgbClr val="222222"/>
                </a:solidFill>
                <a:latin typeface="arial" panose="020B0604020202020204" pitchFamily="34" charset="0"/>
              </a:rPr>
              <a:t>. </a:t>
            </a:r>
          </a:p>
          <a:p>
            <a:pPr algn="just"/>
            <a:endParaRPr lang="en-ZA" sz="2200" b="1" dirty="0">
              <a:solidFill>
                <a:srgbClr val="222222"/>
              </a:solidFill>
              <a:latin typeface="arial" panose="020B0604020202020204" pitchFamily="34" charset="0"/>
            </a:endParaRPr>
          </a:p>
          <a:p>
            <a:pPr algn="just"/>
            <a:r>
              <a:rPr lang="en-ZA" sz="2200" b="1" dirty="0">
                <a:solidFill>
                  <a:srgbClr val="222222"/>
                </a:solidFill>
                <a:latin typeface="arial" panose="020B0604020202020204" pitchFamily="34" charset="0"/>
              </a:rPr>
              <a:t>It is also </a:t>
            </a:r>
            <a:r>
              <a:rPr lang="en-ZA" sz="2200" b="1" dirty="0">
                <a:solidFill>
                  <a:schemeClr val="accent1">
                    <a:lumMod val="75000"/>
                  </a:schemeClr>
                </a:solidFill>
                <a:latin typeface="arial" panose="020B0604020202020204" pitchFamily="34" charset="0"/>
              </a:rPr>
              <a:t>defined</a:t>
            </a:r>
            <a:r>
              <a:rPr lang="en-ZA" sz="2200" b="1" dirty="0">
                <a:solidFill>
                  <a:srgbClr val="222222"/>
                </a:solidFill>
                <a:latin typeface="arial" panose="020B0604020202020204" pitchFamily="34" charset="0"/>
              </a:rPr>
              <a:t> by the outside world and in particular the </a:t>
            </a:r>
            <a:r>
              <a:rPr lang="en-ZA" sz="2200" b="1" dirty="0">
                <a:solidFill>
                  <a:schemeClr val="accent1">
                    <a:lumMod val="75000"/>
                  </a:schemeClr>
                </a:solidFill>
                <a:latin typeface="arial" panose="020B0604020202020204" pitchFamily="34" charset="0"/>
              </a:rPr>
              <a:t>unmet needs</a:t>
            </a:r>
            <a:r>
              <a:rPr lang="en-ZA" sz="2200" b="1" dirty="0">
                <a:solidFill>
                  <a:srgbClr val="222222"/>
                </a:solidFill>
                <a:latin typeface="arial" panose="020B0604020202020204" pitchFamily="34" charset="0"/>
              </a:rPr>
              <a:t>,</a:t>
            </a:r>
            <a:r>
              <a:rPr lang="en-ZA" sz="2200" b="1" dirty="0">
                <a:solidFill>
                  <a:schemeClr val="accent1">
                    <a:lumMod val="75000"/>
                  </a:schemeClr>
                </a:solidFill>
                <a:latin typeface="arial" panose="020B0604020202020204" pitchFamily="34" charset="0"/>
              </a:rPr>
              <a:t> trends </a:t>
            </a:r>
            <a:r>
              <a:rPr lang="en-ZA" sz="2200" b="1" dirty="0">
                <a:solidFill>
                  <a:srgbClr val="222222"/>
                </a:solidFill>
                <a:latin typeface="arial" panose="020B0604020202020204" pitchFamily="34" charset="0"/>
              </a:rPr>
              <a:t>and </a:t>
            </a:r>
            <a:r>
              <a:rPr lang="en-ZA" sz="2200" b="1" dirty="0">
                <a:solidFill>
                  <a:schemeClr val="accent1">
                    <a:lumMod val="75000"/>
                  </a:schemeClr>
                </a:solidFill>
                <a:latin typeface="arial" panose="020B0604020202020204" pitchFamily="34" charset="0"/>
              </a:rPr>
              <a:t>opportunities</a:t>
            </a:r>
            <a:r>
              <a:rPr lang="en-ZA" sz="2200" b="1" dirty="0">
                <a:solidFill>
                  <a:srgbClr val="222222"/>
                </a:solidFill>
                <a:latin typeface="arial" panose="020B0604020202020204" pitchFamily="34" charset="0"/>
              </a:rPr>
              <a:t> it offers. </a:t>
            </a:r>
            <a:endParaRPr lang="en-ZA" sz="22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1633" y="4555113"/>
            <a:ext cx="1680187" cy="1066896"/>
          </a:xfrm>
          <a:prstGeom prst="rect">
            <a:avLst/>
          </a:prstGeom>
        </p:spPr>
      </p:pic>
    </p:spTree>
    <p:extLst>
      <p:ext uri="{BB962C8B-B14F-4D97-AF65-F5344CB8AC3E}">
        <p14:creationId xmlns:p14="http://schemas.microsoft.com/office/powerpoint/2010/main" val="16844263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70703" y="1281502"/>
            <a:ext cx="8344929"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435222" lvl="1" indent="-285739" algn="just"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Most new ventures are works in </a:t>
            </a:r>
            <a:r>
              <a:rPr lang="en-US" sz="2000" b="1" dirty="0">
                <a:solidFill>
                  <a:schemeClr val="accent1">
                    <a:lumMod val="75000"/>
                  </a:schemeClr>
                </a:solidFill>
                <a:latin typeface="Arial" panose="020B0604020202020204" pitchFamily="34" charset="0"/>
                <a:cs typeface="Arial" panose="020B0604020202020204" pitchFamily="34" charset="0"/>
              </a:rPr>
              <a:t>process</a:t>
            </a:r>
            <a:r>
              <a:rPr lang="en-US" sz="2000" b="1" dirty="0">
                <a:solidFill>
                  <a:schemeClr val="tx1"/>
                </a:solidFill>
                <a:latin typeface="Arial" panose="020B0604020202020204" pitchFamily="34" charset="0"/>
                <a:cs typeface="Arial" panose="020B0604020202020204" pitchFamily="34" charset="0"/>
              </a:rPr>
              <a:t> and works of art.</a:t>
            </a:r>
          </a:p>
          <a:p>
            <a:pPr marL="435222" lvl="1" indent="-285739" algn="just"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Most business plans are </a:t>
            </a:r>
            <a:r>
              <a:rPr lang="en-US" sz="2000" b="1" dirty="0">
                <a:solidFill>
                  <a:schemeClr val="accent1">
                    <a:lumMod val="75000"/>
                  </a:schemeClr>
                </a:solidFill>
                <a:latin typeface="Arial" panose="020B0604020202020204" pitchFamily="34" charset="0"/>
                <a:cs typeface="Arial" panose="020B0604020202020204" pitchFamily="34" charset="0"/>
              </a:rPr>
              <a:t>obsolete</a:t>
            </a:r>
            <a:r>
              <a:rPr lang="en-US" sz="2000" b="1" dirty="0">
                <a:solidFill>
                  <a:schemeClr val="tx1"/>
                </a:solidFill>
                <a:latin typeface="Arial" panose="020B0604020202020204" pitchFamily="34" charset="0"/>
                <a:cs typeface="Arial" panose="020B0604020202020204" pitchFamily="34" charset="0"/>
              </a:rPr>
              <a:t> at the printer.</a:t>
            </a:r>
          </a:p>
          <a:p>
            <a:pPr marL="435222" lvl="1" indent="-285739" algn="just" eaLnBrk="1" hangingPunct="1">
              <a:buFont typeface="Wingdings" pitchFamily="2" charset="2"/>
              <a:buChar char="§"/>
              <a:defRPr/>
            </a:pPr>
            <a:r>
              <a:rPr lang="en-US" sz="2000" b="1" dirty="0">
                <a:solidFill>
                  <a:schemeClr val="accent1">
                    <a:lumMod val="75000"/>
                  </a:schemeClr>
                </a:solidFill>
                <a:latin typeface="Arial" panose="020B0604020202020204" pitchFamily="34" charset="0"/>
                <a:cs typeface="Arial" panose="020B0604020202020204" pitchFamily="34" charset="0"/>
              </a:rPr>
              <a:t>Speed</a:t>
            </a:r>
            <a:r>
              <a:rPr lang="en-US" sz="2000" b="1" dirty="0">
                <a:solidFill>
                  <a:schemeClr val="tx1"/>
                </a:solidFill>
                <a:latin typeface="Arial" panose="020B0604020202020204" pitchFamily="34" charset="0"/>
                <a:cs typeface="Arial" panose="020B0604020202020204" pitchFamily="34" charset="0"/>
              </a:rPr>
              <a:t> and </a:t>
            </a:r>
            <a:r>
              <a:rPr lang="en-US" sz="2000" b="1" dirty="0">
                <a:solidFill>
                  <a:schemeClr val="accent1">
                    <a:lumMod val="75000"/>
                  </a:schemeClr>
                </a:solidFill>
                <a:latin typeface="Arial" panose="020B0604020202020204" pitchFamily="34" charset="0"/>
                <a:cs typeface="Arial" panose="020B0604020202020204" pitchFamily="34" charset="0"/>
              </a:rPr>
              <a:t>adaptability</a:t>
            </a:r>
            <a:r>
              <a:rPr lang="en-US" sz="2000" b="1" dirty="0">
                <a:solidFill>
                  <a:schemeClr val="tx1"/>
                </a:solidFill>
                <a:latin typeface="Arial" panose="020B0604020202020204" pitchFamily="34" charset="0"/>
                <a:cs typeface="Arial" panose="020B0604020202020204" pitchFamily="34" charset="0"/>
              </a:rPr>
              <a:t> are crucial.</a:t>
            </a:r>
          </a:p>
          <a:p>
            <a:pPr marL="435222" lvl="1" indent="-285739" algn="just"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The key to succeeding is </a:t>
            </a:r>
            <a:r>
              <a:rPr lang="en-US" sz="2000" b="1" dirty="0">
                <a:solidFill>
                  <a:schemeClr val="accent1">
                    <a:lumMod val="75000"/>
                  </a:schemeClr>
                </a:solidFill>
                <a:latin typeface="Arial" panose="020B0604020202020204" pitchFamily="34" charset="0"/>
                <a:cs typeface="Arial" panose="020B0604020202020204" pitchFamily="34" charset="0"/>
              </a:rPr>
              <a:t>failing</a:t>
            </a:r>
            <a:r>
              <a:rPr lang="en-US" sz="2000" b="1" dirty="0">
                <a:solidFill>
                  <a:schemeClr val="tx1"/>
                </a:solidFill>
                <a:latin typeface="Arial" panose="020B0604020202020204" pitchFamily="34" charset="0"/>
                <a:cs typeface="Arial" panose="020B0604020202020204" pitchFamily="34" charset="0"/>
              </a:rPr>
              <a:t> quickly and recouping quickly.</a:t>
            </a:r>
          </a:p>
          <a:p>
            <a:pPr marL="435222" lvl="1" indent="-285739" algn="just"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Success is highly </a:t>
            </a:r>
            <a:r>
              <a:rPr lang="en-US" sz="2000" b="1" dirty="0">
                <a:solidFill>
                  <a:schemeClr val="accent1">
                    <a:lumMod val="75000"/>
                  </a:schemeClr>
                </a:solidFill>
                <a:latin typeface="Arial" panose="020B0604020202020204" pitchFamily="34" charset="0"/>
                <a:cs typeface="Arial" panose="020B0604020202020204" pitchFamily="34" charset="0"/>
              </a:rPr>
              <a:t>situational</a:t>
            </a:r>
            <a:r>
              <a:rPr lang="en-US" sz="2000" b="1" dirty="0">
                <a:solidFill>
                  <a:schemeClr val="tx1"/>
                </a:solidFill>
                <a:latin typeface="Arial" panose="020B0604020202020204" pitchFamily="34" charset="0"/>
                <a:cs typeface="Arial" panose="020B0604020202020204" pitchFamily="34" charset="0"/>
              </a:rPr>
              <a:t>, depending on time, space, context, and stakeholders.</a:t>
            </a:r>
          </a:p>
          <a:p>
            <a:pPr marL="435222" lvl="1" indent="-285739" algn="just"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The best entrepreneurs specialize in making “</a:t>
            </a:r>
            <a:r>
              <a:rPr lang="en-US" sz="2000" b="1" dirty="0">
                <a:solidFill>
                  <a:schemeClr val="accent1">
                    <a:lumMod val="75000"/>
                  </a:schemeClr>
                </a:solidFill>
                <a:latin typeface="Arial" panose="020B0604020202020204" pitchFamily="34" charset="0"/>
                <a:cs typeface="Arial" panose="020B0604020202020204" pitchFamily="34" charset="0"/>
              </a:rPr>
              <a:t>new mistakes</a:t>
            </a:r>
            <a:r>
              <a:rPr lang="en-US" sz="2000" b="1" dirty="0">
                <a:solidFill>
                  <a:schemeClr val="tx1"/>
                </a:solidFill>
                <a:latin typeface="Arial" panose="020B0604020202020204" pitchFamily="34" charset="0"/>
                <a:cs typeface="Arial" panose="020B0604020202020204" pitchFamily="34" charset="0"/>
              </a:rPr>
              <a:t>” only.</a:t>
            </a:r>
          </a:p>
          <a:p>
            <a:pPr marL="435222" lvl="1" indent="-285739" algn="just"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Do not try to do it solo – a </a:t>
            </a:r>
            <a:r>
              <a:rPr lang="en-US" sz="2000" b="1" dirty="0">
                <a:solidFill>
                  <a:schemeClr val="accent1">
                    <a:lumMod val="75000"/>
                  </a:schemeClr>
                </a:solidFill>
                <a:latin typeface="Arial" panose="020B0604020202020204" pitchFamily="34" charset="0"/>
                <a:cs typeface="Arial" panose="020B0604020202020204" pitchFamily="34" charset="0"/>
              </a:rPr>
              <a:t>well-balanced team</a:t>
            </a:r>
            <a:r>
              <a:rPr lang="en-US" sz="2000" b="1" dirty="0">
                <a:solidFill>
                  <a:schemeClr val="tx1"/>
                </a:solidFill>
                <a:latin typeface="Arial" panose="020B0604020202020204" pitchFamily="34" charset="0"/>
                <a:cs typeface="Arial" panose="020B0604020202020204" pitchFamily="34" charset="0"/>
              </a:rPr>
              <a:t> is important for success.</a:t>
            </a:r>
          </a:p>
          <a:p>
            <a:pPr>
              <a:buFontTx/>
              <a:buNone/>
              <a:defRPr/>
            </a:pPr>
            <a:endParaRPr lang="en-ZA" sz="1667" dirty="0"/>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8195" name="Rectangle 2"/>
          <p:cNvSpPr txBox="1">
            <a:spLocks noChangeArrowheads="1"/>
          </p:cNvSpPr>
          <p:nvPr/>
        </p:nvSpPr>
        <p:spPr bwMode="auto">
          <a:xfrm>
            <a:off x="911594" y="165768"/>
            <a:ext cx="6120783" cy="979292"/>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FUNDAMENTAL REALITIES OF NEW VENTURE CREATION</a:t>
            </a:r>
            <a:endParaRPr lang="en-US" altLang="en-US" sz="30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3288" y="76583"/>
            <a:ext cx="1039119" cy="91910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1654" y="4896667"/>
            <a:ext cx="1380153" cy="758703"/>
          </a:xfrm>
          <a:prstGeom prst="rect">
            <a:avLst/>
          </a:prstGeom>
        </p:spPr>
      </p:pic>
    </p:spTree>
    <p:extLst>
      <p:ext uri="{BB962C8B-B14F-4D97-AF65-F5344CB8AC3E}">
        <p14:creationId xmlns:p14="http://schemas.microsoft.com/office/powerpoint/2010/main" val="21582026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31875" y="756709"/>
            <a:ext cx="6959865"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ctr">
              <a:buNone/>
              <a:defRPr/>
            </a:pPr>
            <a:endParaRPr lang="en-US" sz="1667" i="1" dirty="0"/>
          </a:p>
          <a:p>
            <a:pPr marL="0" indent="0" algn="ctr">
              <a:buNone/>
              <a:defRPr/>
            </a:pPr>
            <a:endParaRPr lang="en-US" sz="1667" i="1" dirty="0"/>
          </a:p>
          <a:p>
            <a:pPr marL="0" indent="0" algn="ctr">
              <a:spcBef>
                <a:spcPts val="1500"/>
              </a:spcBef>
              <a:buNone/>
              <a:defRPr/>
            </a:pPr>
            <a:r>
              <a:rPr lang="en-US" sz="2167" dirty="0"/>
              <a:t>An </a:t>
            </a:r>
            <a:r>
              <a:rPr lang="en-US" sz="2167" b="1" dirty="0"/>
              <a:t>entrepreneur</a:t>
            </a:r>
            <a:r>
              <a:rPr lang="en-US" sz="2167" dirty="0"/>
              <a:t> is a</a:t>
            </a:r>
            <a:r>
              <a:rPr lang="en-GB" sz="2167" dirty="0"/>
              <a:t> person who </a:t>
            </a:r>
            <a:r>
              <a:rPr lang="en-GB" sz="2167" b="1" dirty="0"/>
              <a:t>sees</a:t>
            </a:r>
            <a:r>
              <a:rPr lang="en-GB" sz="2167" dirty="0"/>
              <a:t> an </a:t>
            </a:r>
            <a:r>
              <a:rPr lang="en-GB" sz="2167" b="1" dirty="0"/>
              <a:t>opportunity</a:t>
            </a:r>
            <a:r>
              <a:rPr lang="en-GB" sz="2167" dirty="0"/>
              <a:t> in the </a:t>
            </a:r>
            <a:r>
              <a:rPr lang="en-GB" sz="2167" b="1" dirty="0"/>
              <a:t>market</a:t>
            </a:r>
            <a:r>
              <a:rPr lang="en-GB" sz="2167" dirty="0"/>
              <a:t>, gathers </a:t>
            </a:r>
            <a:r>
              <a:rPr lang="en-GB" sz="2167" b="1" dirty="0"/>
              <a:t>resources</a:t>
            </a:r>
            <a:r>
              <a:rPr lang="en-GB" sz="2167" dirty="0"/>
              <a:t> and </a:t>
            </a:r>
            <a:r>
              <a:rPr lang="en-GB" sz="2167" b="1" dirty="0"/>
              <a:t>creates</a:t>
            </a:r>
            <a:r>
              <a:rPr lang="en-GB" sz="2167" dirty="0"/>
              <a:t> and </a:t>
            </a:r>
            <a:r>
              <a:rPr lang="en-GB" sz="2167" b="1" dirty="0"/>
              <a:t>grows</a:t>
            </a:r>
            <a:r>
              <a:rPr lang="en-GB" sz="2167" dirty="0"/>
              <a:t> a </a:t>
            </a:r>
            <a:r>
              <a:rPr lang="en-GB" sz="2167" b="1" dirty="0"/>
              <a:t>business venture </a:t>
            </a:r>
            <a:r>
              <a:rPr lang="en-GB" sz="2167" dirty="0"/>
              <a:t>to meet these </a:t>
            </a:r>
            <a:r>
              <a:rPr lang="en-GB" sz="2167" b="1" dirty="0"/>
              <a:t>needs</a:t>
            </a:r>
            <a:r>
              <a:rPr lang="en-GB" sz="2167" dirty="0"/>
              <a:t>. He or she </a:t>
            </a:r>
            <a:r>
              <a:rPr lang="en-GB" sz="2167" b="1" dirty="0"/>
              <a:t>bears</a:t>
            </a:r>
            <a:r>
              <a:rPr lang="en-GB" sz="2167" dirty="0"/>
              <a:t> the </a:t>
            </a:r>
            <a:r>
              <a:rPr lang="en-GB" sz="2167" b="1" dirty="0"/>
              <a:t>risk</a:t>
            </a:r>
            <a:r>
              <a:rPr lang="en-GB" sz="2167" dirty="0"/>
              <a:t> of the venture and is </a:t>
            </a:r>
            <a:r>
              <a:rPr lang="en-GB" sz="2167" b="1" dirty="0"/>
              <a:t>rewarded</a:t>
            </a:r>
            <a:r>
              <a:rPr lang="en-GB" sz="2167" dirty="0"/>
              <a:t> with </a:t>
            </a:r>
            <a:r>
              <a:rPr lang="en-GB" sz="2167" b="1" dirty="0"/>
              <a:t>profit</a:t>
            </a:r>
            <a:r>
              <a:rPr lang="en-GB" sz="2167" dirty="0"/>
              <a:t> if it </a:t>
            </a:r>
            <a:r>
              <a:rPr lang="en-GB" sz="2167" b="1" dirty="0"/>
              <a:t>succeeds.</a:t>
            </a:r>
            <a:endParaRPr lang="en-GB" sz="2167" dirty="0"/>
          </a:p>
          <a:p>
            <a:pPr marL="0" indent="0" algn="ctr">
              <a:spcBef>
                <a:spcPts val="1500"/>
              </a:spcBef>
              <a:buNone/>
              <a:defRPr/>
            </a:pPr>
            <a:endParaRPr lang="en-GB" sz="2167" i="1" dirty="0"/>
          </a:p>
          <a:p>
            <a:pPr algn="ctr">
              <a:spcBef>
                <a:spcPts val="1500"/>
              </a:spcBef>
              <a:buNone/>
              <a:defRPr/>
            </a:pPr>
            <a:r>
              <a:rPr lang="en-GB" sz="2167" dirty="0"/>
              <a:t>(</a:t>
            </a:r>
            <a:r>
              <a:rPr lang="en-GB" sz="2167" dirty="0" err="1"/>
              <a:t>Nieman</a:t>
            </a:r>
            <a:r>
              <a:rPr lang="en-GB" sz="2167" dirty="0"/>
              <a:t> &amp; </a:t>
            </a:r>
            <a:r>
              <a:rPr lang="en-GB" sz="2167" dirty="0" err="1"/>
              <a:t>Nieuwenhuizen</a:t>
            </a:r>
            <a:r>
              <a:rPr lang="en-GB" sz="2167" dirty="0"/>
              <a:t>, 2009).</a:t>
            </a:r>
            <a:endParaRPr lang="en-ZA" sz="2167" dirty="0"/>
          </a:p>
          <a:p>
            <a:pPr>
              <a:buFontTx/>
              <a:buNone/>
              <a:defRPr/>
            </a:pPr>
            <a:endParaRPr lang="en-ZA" dirty="0">
              <a:latin typeface="Arial" pitchFamily="34" charset="0"/>
              <a:cs typeface="Arial" pitchFamily="34" charset="0"/>
            </a:endParaRPr>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10243" name="Rectangle 2"/>
          <p:cNvSpPr txBox="1">
            <a:spLocks noChangeArrowheads="1"/>
          </p:cNvSpPr>
          <p:nvPr/>
        </p:nvSpPr>
        <p:spPr bwMode="auto">
          <a:xfrm>
            <a:off x="1271634" y="130101"/>
            <a:ext cx="6636690" cy="528926"/>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WINDOW OF OPPORTUNITY</a:t>
            </a:r>
            <a:endParaRPr lang="en-US" altLang="en-US" sz="3000" b="1" dirty="0">
              <a:latin typeface="Arial" panose="020B0604020202020204" pitchFamily="34" charset="0"/>
              <a:cs typeface="Arial" panose="020B0604020202020204" pitchFamily="34" charset="0"/>
            </a:endParaRPr>
          </a:p>
        </p:txBody>
      </p:sp>
      <p:pic>
        <p:nvPicPr>
          <p:cNvPr id="8196" name="Picture 4" descr="tim02792_ex04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876" y="756708"/>
            <a:ext cx="7080518" cy="4958292"/>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5947" y="1493935"/>
            <a:ext cx="2427275" cy="242727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1633" y="937287"/>
            <a:ext cx="3060340" cy="1916039"/>
          </a:xfrm>
          <a:prstGeom prst="rect">
            <a:avLst/>
          </a:prstGeom>
        </p:spPr>
      </p:pic>
    </p:spTree>
    <p:extLst>
      <p:ext uri="{BB962C8B-B14F-4D97-AF65-F5344CB8AC3E}">
        <p14:creationId xmlns:p14="http://schemas.microsoft.com/office/powerpoint/2010/main" val="6169778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715000"/>
          </a:xfrm>
          <a:prstGeom prst="rect">
            <a:avLst/>
          </a:prstGeom>
        </p:spPr>
      </p:pic>
    </p:spTree>
    <p:extLst>
      <p:ext uri="{BB962C8B-B14F-4D97-AF65-F5344CB8AC3E}">
        <p14:creationId xmlns:p14="http://schemas.microsoft.com/office/powerpoint/2010/main" val="42366777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45989" y="1354428"/>
            <a:ext cx="8435545"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435222" lvl="1" indent="-285739"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Industry and market (size, attractive, growth)</a:t>
            </a:r>
          </a:p>
          <a:p>
            <a:pPr marL="435222" lvl="1" indent="-285739"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Economics (high margins, break-even)</a:t>
            </a:r>
          </a:p>
          <a:p>
            <a:pPr marL="435222" lvl="1" indent="-285739"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Harvest issues (value-added potential)</a:t>
            </a:r>
          </a:p>
          <a:p>
            <a:pPr marL="435222" lvl="1" indent="-285739"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Competitive advantage issues (cost, barriers to entry)</a:t>
            </a:r>
          </a:p>
          <a:p>
            <a:pPr marL="435222" lvl="1" indent="-285739"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Sustainability (social and environmental impact)</a:t>
            </a:r>
          </a:p>
          <a:p>
            <a:pPr marL="435222" lvl="1" indent="-285739"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Management team issues (A-team, balance)</a:t>
            </a:r>
          </a:p>
          <a:p>
            <a:pPr marL="435222" lvl="1" indent="-285739"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Fatal flaw issues (number, severity)</a:t>
            </a:r>
          </a:p>
          <a:p>
            <a:pPr marL="435222" lvl="1" indent="-285739"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Personal criteria (fit, risks-rewards)</a:t>
            </a:r>
          </a:p>
          <a:p>
            <a:pPr marL="435222" lvl="1" indent="-285739" eaLnBrk="1" hangingPunct="1">
              <a:buFont typeface="Wingdings" pitchFamily="2" charset="2"/>
              <a:buChar char="§"/>
              <a:defRPr/>
            </a:pPr>
            <a:r>
              <a:rPr lang="en-US" sz="2000" b="1" dirty="0">
                <a:solidFill>
                  <a:schemeClr val="tx1"/>
                </a:solidFill>
                <a:latin typeface="Arial" panose="020B0604020202020204" pitchFamily="34" charset="0"/>
                <a:cs typeface="Arial" panose="020B0604020202020204" pitchFamily="34" charset="0"/>
              </a:rPr>
              <a:t>Strategic differentiation (high risk = high potential)</a:t>
            </a:r>
          </a:p>
          <a:p>
            <a:pPr marL="149483" lvl="1" indent="0" algn="ctr" eaLnBrk="1" hangingPunct="1">
              <a:buNone/>
              <a:defRPr/>
            </a:pPr>
            <a:r>
              <a:rPr lang="en-US" sz="2000" b="1" dirty="0">
                <a:solidFill>
                  <a:schemeClr val="accent1">
                    <a:lumMod val="75000"/>
                  </a:schemeClr>
                </a:solidFill>
                <a:latin typeface="Arial" panose="020B0604020202020204" pitchFamily="34" charset="0"/>
                <a:cs typeface="Arial" panose="020B0604020202020204" pitchFamily="34" charset="0"/>
              </a:rPr>
              <a:t>[See exhibit 5.6 – high vs. low potential]</a:t>
            </a:r>
          </a:p>
          <a:p>
            <a:pPr>
              <a:buFontTx/>
              <a:buNone/>
              <a:defRPr/>
            </a:pPr>
            <a:endParaRPr lang="en-ZA" sz="1667" dirty="0"/>
          </a:p>
          <a:p>
            <a:pPr>
              <a:buFontTx/>
              <a:buNone/>
              <a:defRPr/>
            </a:pPr>
            <a:endParaRPr lang="en-ZA" sz="1667" dirty="0"/>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13315" name="Rectangle 2"/>
          <p:cNvSpPr txBox="1">
            <a:spLocks noChangeArrowheads="1"/>
          </p:cNvSpPr>
          <p:nvPr/>
        </p:nvSpPr>
        <p:spPr bwMode="auto">
          <a:xfrm>
            <a:off x="345989" y="164921"/>
            <a:ext cx="8435545" cy="1029566"/>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CRITERIA FOR EVALUATING VENTURE OPPORTUNITIES </a:t>
            </a:r>
            <a:r>
              <a:rPr lang="en-US" sz="2333" dirty="0">
                <a:latin typeface="Arial" panose="020B0604020202020204" pitchFamily="34" charset="0"/>
                <a:cs typeface="Arial" panose="020B0604020202020204" pitchFamily="34" charset="0"/>
              </a:rPr>
              <a:t>(S&amp;A, 2016:120, 121)</a:t>
            </a:r>
            <a:endParaRPr lang="en-US" altLang="en-US" sz="2667"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6397" y="1333137"/>
            <a:ext cx="1620180" cy="1172176"/>
          </a:xfrm>
          <a:prstGeom prst="rect">
            <a:avLst/>
          </a:prstGeom>
        </p:spPr>
      </p:pic>
    </p:spTree>
    <p:extLst>
      <p:ext uri="{BB962C8B-B14F-4D97-AF65-F5344CB8AC3E}">
        <p14:creationId xmlns:p14="http://schemas.microsoft.com/office/powerpoint/2010/main" val="33024838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Entrepreneurship\Kontaksessies_2016\Prentjies 30 Julie\Opportunity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3716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911490" y="1117307"/>
            <a:ext cx="7020718"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361950" indent="-361950" algn="just" eaLnBrk="1" hangingPunct="1">
              <a:lnSpc>
                <a:spcPct val="80000"/>
              </a:lnSpc>
              <a:buFont typeface="Monotype Sorts" pitchFamily="2" charset="2"/>
              <a:buAutoNum type="arabicPeriod"/>
              <a:defRPr/>
            </a:pPr>
            <a:r>
              <a:rPr lang="en-GB" sz="2200" b="1" dirty="0">
                <a:solidFill>
                  <a:schemeClr val="accent1">
                    <a:lumMod val="75000"/>
                  </a:schemeClr>
                </a:solidFill>
                <a:latin typeface="Arial" panose="020B0604020202020204" pitchFamily="34" charset="0"/>
                <a:cs typeface="Arial" panose="020B0604020202020204" pitchFamily="34" charset="0"/>
              </a:rPr>
              <a:t>Homework: </a:t>
            </a:r>
            <a:r>
              <a:rPr lang="en-GB" sz="2200" b="1" dirty="0">
                <a:solidFill>
                  <a:schemeClr val="tx1"/>
                </a:solidFill>
                <a:latin typeface="Arial" panose="020B0604020202020204" pitchFamily="34" charset="0"/>
                <a:cs typeface="Arial" panose="020B0604020202020204" pitchFamily="34" charset="0"/>
              </a:rPr>
              <a:t>Turn to S&amp;A (</a:t>
            </a:r>
            <a:r>
              <a:rPr lang="en-GB" sz="2200" b="1" dirty="0" smtClean="0">
                <a:solidFill>
                  <a:schemeClr val="tx1"/>
                </a:solidFill>
                <a:latin typeface="Arial" panose="020B0604020202020204" pitchFamily="34" charset="0"/>
                <a:cs typeface="Arial" panose="020B0604020202020204" pitchFamily="34" charset="0"/>
              </a:rPr>
              <a:t>2016:131</a:t>
            </a:r>
            <a:r>
              <a:rPr lang="en-GB" sz="2200" b="1" dirty="0">
                <a:solidFill>
                  <a:schemeClr val="tx1"/>
                </a:solidFill>
                <a:latin typeface="Arial" panose="020B0604020202020204" pitchFamily="34" charset="0"/>
                <a:cs typeface="Arial" panose="020B0604020202020204" pitchFamily="34" charset="0"/>
              </a:rPr>
              <a:t>). Do “The Next Sea Changes” exercise. Also discuss it during a syndicate group meeting. </a:t>
            </a:r>
          </a:p>
          <a:p>
            <a:pPr marL="361950" indent="-361950" algn="just" eaLnBrk="1" hangingPunct="1">
              <a:lnSpc>
                <a:spcPct val="80000"/>
              </a:lnSpc>
              <a:buFont typeface="Monotype Sorts" pitchFamily="2" charset="2"/>
              <a:buAutoNum type="arabicPeriod"/>
              <a:defRPr/>
            </a:pPr>
            <a:endParaRPr lang="en-GB" sz="2200" b="1" dirty="0">
              <a:solidFill>
                <a:schemeClr val="tx1"/>
              </a:solidFill>
              <a:latin typeface="Arial" panose="020B0604020202020204" pitchFamily="34" charset="0"/>
              <a:cs typeface="Arial" panose="020B0604020202020204" pitchFamily="34" charset="0"/>
            </a:endParaRPr>
          </a:p>
          <a:p>
            <a:pPr marL="361950" indent="-361950" algn="just" eaLnBrk="1" hangingPunct="1">
              <a:lnSpc>
                <a:spcPct val="90000"/>
              </a:lnSpc>
              <a:buNone/>
              <a:defRPr/>
            </a:pPr>
            <a:r>
              <a:rPr lang="en-GB" sz="2200" b="1" dirty="0" smtClean="0">
                <a:solidFill>
                  <a:schemeClr val="tx1"/>
                </a:solidFill>
                <a:latin typeface="Arial" panose="020B0604020202020204" pitchFamily="34" charset="0"/>
                <a:cs typeface="Arial" panose="020B0604020202020204" pitchFamily="34" charset="0"/>
              </a:rPr>
              <a:t>2</a:t>
            </a:r>
            <a:r>
              <a:rPr lang="en-GB" sz="2200" b="1" dirty="0">
                <a:solidFill>
                  <a:schemeClr val="tx1"/>
                </a:solidFill>
                <a:latin typeface="Arial" panose="020B0604020202020204" pitchFamily="34" charset="0"/>
                <a:cs typeface="Arial" panose="020B0604020202020204" pitchFamily="34" charset="0"/>
              </a:rPr>
              <a:t>. Refer to the “Opportunity-Creating Concepts and the Quest for Breakthrough Ideas” exercise in S&amp;A (2016:132). Read through the exercise. Discuss it.</a:t>
            </a:r>
          </a:p>
          <a:p>
            <a:pPr marL="301613" indent="-301613" algn="just" eaLnBrk="1" hangingPunct="1">
              <a:lnSpc>
                <a:spcPct val="90000"/>
              </a:lnSpc>
              <a:buNone/>
              <a:defRPr/>
            </a:pPr>
            <a:endParaRPr lang="en-US" sz="2167" dirty="0">
              <a:solidFill>
                <a:schemeClr val="tx1"/>
              </a:solidFill>
            </a:endParaRPr>
          </a:p>
          <a:p>
            <a:pPr>
              <a:buFontTx/>
              <a:buNone/>
              <a:defRPr/>
            </a:pPr>
            <a:endParaRPr lang="en-ZA" sz="1667" dirty="0"/>
          </a:p>
          <a:p>
            <a:pPr>
              <a:buFontTx/>
              <a:buNone/>
              <a:defRPr/>
            </a:pPr>
            <a:endParaRPr lang="en-ZA" sz="1667" dirty="0"/>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13315" name="Rectangle 2"/>
          <p:cNvSpPr txBox="1">
            <a:spLocks noChangeArrowheads="1"/>
          </p:cNvSpPr>
          <p:nvPr/>
        </p:nvSpPr>
        <p:spPr bwMode="auto">
          <a:xfrm>
            <a:off x="911490" y="190499"/>
            <a:ext cx="7321021" cy="550905"/>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INDIVIDUAL AND GROUP EXERCISES</a:t>
            </a:r>
            <a:endParaRPr lang="en-US" altLang="en-US" sz="30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9557" y="3432391"/>
            <a:ext cx="3274542" cy="2183027"/>
          </a:xfrm>
          <a:prstGeom prst="rect">
            <a:avLst/>
          </a:prstGeom>
        </p:spPr>
      </p:pic>
    </p:spTree>
    <p:extLst>
      <p:ext uri="{BB962C8B-B14F-4D97-AF65-F5344CB8AC3E}">
        <p14:creationId xmlns:p14="http://schemas.microsoft.com/office/powerpoint/2010/main" val="8310170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1511660" y="1717374"/>
            <a:ext cx="6152576" cy="1547813"/>
          </a:xfrm>
          <a:prstGeom prst="rect">
            <a:avLst/>
          </a:prstGeom>
          <a:solidFill>
            <a:schemeClr val="accent1">
              <a:lumMod val="75000"/>
            </a:schemeClr>
          </a:solidFill>
          <a:ln>
            <a:noFill/>
          </a:ln>
        </p:spPr>
        <p:txBody>
          <a:bodyPr anchor="ctr"/>
          <a:lstStyle/>
          <a:p>
            <a:pPr algn="ctr"/>
            <a:endParaRPr lang="en-GB" altLang="en-US" sz="3000" b="1" dirty="0"/>
          </a:p>
          <a:p>
            <a:pPr algn="ctr"/>
            <a:r>
              <a:rPr lang="en-US" altLang="en-US" sz="3000" b="1" dirty="0">
                <a:solidFill>
                  <a:schemeClr val="bg1"/>
                </a:solidFill>
                <a:latin typeface="Arial Black" pitchFamily="34" charset="0"/>
              </a:rPr>
              <a:t>CREATIVITY, INNOVATION AND ENTREPRENEURIAL BEHAVIOUR </a:t>
            </a:r>
          </a:p>
          <a:p>
            <a:pPr algn="ctr"/>
            <a:endParaRPr lang="en-US" altLang="en-US" sz="3000" dirty="0">
              <a:latin typeface="Arial Black" pitchFamily="34" charset="0"/>
            </a:endParaRPr>
          </a:p>
        </p:txBody>
      </p:sp>
    </p:spTree>
    <p:extLst>
      <p:ext uri="{BB962C8B-B14F-4D97-AF65-F5344CB8AC3E}">
        <p14:creationId xmlns:p14="http://schemas.microsoft.com/office/powerpoint/2010/main" val="3766582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911594" y="158620"/>
            <a:ext cx="7320813" cy="553734"/>
          </a:xfrm>
          <a:prstGeom prst="rect">
            <a:avLst/>
          </a:prstGeom>
          <a:solidFill>
            <a:schemeClr val="accent1">
              <a:lumMod val="50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smtClean="0">
                <a:solidFill>
                  <a:schemeClr val="bg1"/>
                </a:solidFill>
                <a:latin typeface="Arial Black" pitchFamily="34" charset="0"/>
              </a:rPr>
              <a:t>ENTREPRENEURSHIP 2020 </a:t>
            </a:r>
            <a:endParaRPr lang="en-US" altLang="en-US" sz="3000" b="1" dirty="0">
              <a:solidFill>
                <a:schemeClr val="bg1"/>
              </a:solidFill>
              <a:latin typeface="Arial Black"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4931" y="798085"/>
            <a:ext cx="3742401" cy="4833770"/>
          </a:xfrm>
          <a:prstGeom prst="rect">
            <a:avLst/>
          </a:prstGeom>
        </p:spPr>
      </p:pic>
      <p:pic>
        <p:nvPicPr>
          <p:cNvPr id="7" name="Picture 2" descr="F:\Entrepreneurship\Kontaksessies_2016\Entrepreneur prentjies\shutterstock_848610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834" y="892885"/>
            <a:ext cx="4662875" cy="4270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1090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30660" y="1315579"/>
            <a:ext cx="8410832"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just" eaLnBrk="1" hangingPunct="1">
              <a:buNone/>
              <a:defRPr/>
            </a:pPr>
            <a:r>
              <a:rPr lang="en-US" sz="2400" b="1" dirty="0">
                <a:solidFill>
                  <a:schemeClr val="accent1">
                    <a:lumMod val="75000"/>
                  </a:schemeClr>
                </a:solidFill>
                <a:latin typeface="Arial Black" panose="020B0A04020102020204" pitchFamily="34" charset="0"/>
                <a:cs typeface="Arial" panose="020B0604020202020204" pitchFamily="34" charset="0"/>
              </a:rPr>
              <a:t>Creativity vs Innovation </a:t>
            </a:r>
          </a:p>
          <a:p>
            <a:pPr algn="just" eaLnBrk="1" hangingPunct="1">
              <a:buFontTx/>
              <a:buNone/>
              <a:defRPr/>
            </a:pPr>
            <a:endParaRPr lang="en-US" sz="2200" b="1" dirty="0">
              <a:solidFill>
                <a:schemeClr val="tx1"/>
              </a:solidFill>
              <a:latin typeface="Arial" panose="020B0604020202020204" pitchFamily="34" charset="0"/>
              <a:cs typeface="Arial" panose="020B0604020202020204" pitchFamily="34" charset="0"/>
            </a:endParaRPr>
          </a:p>
          <a:p>
            <a:pPr marL="271463" lvl="1" indent="0" algn="just" eaLnBrk="1" hangingPunct="1">
              <a:buNone/>
              <a:defRPr/>
            </a:pPr>
            <a:r>
              <a:rPr lang="en-US" sz="2200" b="1" dirty="0">
                <a:solidFill>
                  <a:schemeClr val="accent1">
                    <a:lumMod val="75000"/>
                  </a:schemeClr>
                </a:solidFill>
                <a:latin typeface="Arial" panose="020B0604020202020204" pitchFamily="34" charset="0"/>
                <a:cs typeface="Arial" panose="020B0604020202020204" pitchFamily="34" charset="0"/>
              </a:rPr>
              <a:t>Creativity</a:t>
            </a:r>
            <a:r>
              <a:rPr lang="en-US" sz="2200" b="1" dirty="0">
                <a:solidFill>
                  <a:schemeClr val="tx1"/>
                </a:solidFill>
                <a:latin typeface="Arial" panose="020B0604020202020204" pitchFamily="34" charset="0"/>
                <a:cs typeface="Arial" panose="020B0604020202020204" pitchFamily="34" charset="0"/>
              </a:rPr>
              <a:t> – the ability to </a:t>
            </a:r>
            <a:r>
              <a:rPr lang="en-US" sz="2200" b="1" dirty="0">
                <a:solidFill>
                  <a:schemeClr val="accent1">
                    <a:lumMod val="75000"/>
                  </a:schemeClr>
                </a:solidFill>
                <a:latin typeface="Arial" panose="020B0604020202020204" pitchFamily="34" charset="0"/>
                <a:cs typeface="Arial" panose="020B0604020202020204" pitchFamily="34" charset="0"/>
              </a:rPr>
              <a:t>develop</a:t>
            </a:r>
            <a:r>
              <a:rPr lang="en-US" sz="2200" b="1" dirty="0">
                <a:solidFill>
                  <a:schemeClr val="tx1"/>
                </a:solidFill>
                <a:latin typeface="Arial" panose="020B0604020202020204" pitchFamily="34" charset="0"/>
                <a:cs typeface="Arial" panose="020B0604020202020204" pitchFamily="34" charset="0"/>
              </a:rPr>
              <a:t> new ideas and to discover new ways of looking at problems and opportunities.</a:t>
            </a:r>
          </a:p>
          <a:p>
            <a:pPr marL="271463" lvl="1" indent="0" algn="just" eaLnBrk="1" hangingPunct="1">
              <a:buFontTx/>
              <a:buNone/>
              <a:defRPr/>
            </a:pPr>
            <a:endParaRPr lang="en-US" sz="2200" b="1" dirty="0">
              <a:solidFill>
                <a:schemeClr val="tx1"/>
              </a:solidFill>
              <a:latin typeface="Arial" panose="020B0604020202020204" pitchFamily="34" charset="0"/>
              <a:cs typeface="Arial" panose="020B0604020202020204" pitchFamily="34" charset="0"/>
            </a:endParaRPr>
          </a:p>
          <a:p>
            <a:pPr marL="271463" lvl="1" indent="0" algn="just" eaLnBrk="1" hangingPunct="1">
              <a:buNone/>
              <a:defRPr/>
            </a:pPr>
            <a:r>
              <a:rPr lang="en-US" sz="2200" b="1" dirty="0">
                <a:solidFill>
                  <a:schemeClr val="accent1">
                    <a:lumMod val="75000"/>
                  </a:schemeClr>
                </a:solidFill>
                <a:latin typeface="Arial" panose="020B0604020202020204" pitchFamily="34" charset="0"/>
                <a:cs typeface="Arial" panose="020B0604020202020204" pitchFamily="34" charset="0"/>
              </a:rPr>
              <a:t>Innovation</a:t>
            </a:r>
            <a:r>
              <a:rPr lang="en-US" sz="2200" b="1" dirty="0">
                <a:solidFill>
                  <a:schemeClr val="tx1"/>
                </a:solidFill>
                <a:latin typeface="Arial" panose="020B0604020202020204" pitchFamily="34" charset="0"/>
                <a:cs typeface="Arial" panose="020B0604020202020204" pitchFamily="34" charset="0"/>
              </a:rPr>
              <a:t> – the ability to </a:t>
            </a:r>
            <a:r>
              <a:rPr lang="en-US" sz="2200" b="1" dirty="0">
                <a:solidFill>
                  <a:schemeClr val="accent1">
                    <a:lumMod val="75000"/>
                  </a:schemeClr>
                </a:solidFill>
                <a:latin typeface="Arial" panose="020B0604020202020204" pitchFamily="34" charset="0"/>
                <a:cs typeface="Arial" panose="020B0604020202020204" pitchFamily="34" charset="0"/>
              </a:rPr>
              <a:t>apply</a:t>
            </a:r>
            <a:r>
              <a:rPr lang="en-US" sz="2200" b="1" dirty="0">
                <a:solidFill>
                  <a:schemeClr val="tx1"/>
                </a:solidFill>
                <a:latin typeface="Arial" panose="020B0604020202020204" pitchFamily="34" charset="0"/>
                <a:cs typeface="Arial" panose="020B0604020202020204" pitchFamily="34" charset="0"/>
              </a:rPr>
              <a:t> </a:t>
            </a:r>
            <a:r>
              <a:rPr lang="en-US" sz="2200" b="1" i="1" dirty="0">
                <a:solidFill>
                  <a:schemeClr val="tx1"/>
                </a:solidFill>
                <a:latin typeface="Arial" panose="020B0604020202020204" pitchFamily="34" charset="0"/>
                <a:cs typeface="Arial" panose="020B0604020202020204" pitchFamily="34" charset="0"/>
              </a:rPr>
              <a:t>creative</a:t>
            </a:r>
            <a:r>
              <a:rPr lang="en-US" sz="2200" b="1" dirty="0">
                <a:solidFill>
                  <a:schemeClr val="tx1"/>
                </a:solidFill>
                <a:latin typeface="Arial" panose="020B0604020202020204" pitchFamily="34" charset="0"/>
                <a:cs typeface="Arial" panose="020B0604020202020204" pitchFamily="34" charset="0"/>
              </a:rPr>
              <a:t> solutions to problems and opportunities to enhance or to enrich people’s lives.</a:t>
            </a:r>
            <a:endParaRPr lang="en-GB" sz="2200" b="1" dirty="0">
              <a:solidFill>
                <a:schemeClr val="tx1"/>
              </a:solidFill>
              <a:latin typeface="Arial" panose="020B0604020202020204" pitchFamily="34" charset="0"/>
              <a:cs typeface="Arial" panose="020B0604020202020204" pitchFamily="34" charset="0"/>
            </a:endParaRPr>
          </a:p>
          <a:p>
            <a:pPr>
              <a:buFontTx/>
              <a:buNone/>
              <a:defRPr/>
            </a:pPr>
            <a:endParaRPr lang="en-ZA" sz="1667" dirty="0">
              <a:latin typeface="+mj-lt"/>
            </a:endParaRPr>
          </a:p>
          <a:p>
            <a:pPr>
              <a:buFontTx/>
              <a:buNone/>
              <a:defRPr/>
            </a:pPr>
            <a:endParaRPr lang="en-ZA" sz="1667" dirty="0">
              <a:latin typeface="+mj-lt"/>
            </a:endParaRPr>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13315" name="Rectangle 2"/>
          <p:cNvSpPr txBox="1">
            <a:spLocks noChangeArrowheads="1"/>
          </p:cNvSpPr>
          <p:nvPr/>
        </p:nvSpPr>
        <p:spPr bwMode="auto">
          <a:xfrm>
            <a:off x="911490" y="189755"/>
            <a:ext cx="7321021" cy="568125"/>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AND INNOVATION</a:t>
            </a:r>
            <a:endParaRPr lang="en-US" altLang="en-US" sz="3000" b="1"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1647" y="4657700"/>
            <a:ext cx="1580609" cy="97430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2177" y="757880"/>
            <a:ext cx="3056888" cy="1441482"/>
          </a:xfrm>
          <a:prstGeom prst="rect">
            <a:avLst/>
          </a:prstGeom>
        </p:spPr>
      </p:pic>
    </p:spTree>
    <p:extLst>
      <p:ext uri="{BB962C8B-B14F-4D97-AF65-F5344CB8AC3E}">
        <p14:creationId xmlns:p14="http://schemas.microsoft.com/office/powerpoint/2010/main" val="14707645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0"/>
            <a:ext cx="7620000" cy="5715000"/>
          </a:xfrm>
          <a:prstGeom prst="rect">
            <a:avLst/>
          </a:prstGeom>
        </p:spPr>
      </p:pic>
    </p:spTree>
    <p:extLst>
      <p:ext uri="{BB962C8B-B14F-4D97-AF65-F5344CB8AC3E}">
        <p14:creationId xmlns:p14="http://schemas.microsoft.com/office/powerpoint/2010/main" val="699416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92270" y="151644"/>
            <a:ext cx="7020780" cy="1029049"/>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CREATIVITY AND ENTREPRENEURIAL BEHAVIOUR</a:t>
            </a:r>
          </a:p>
        </p:txBody>
      </p:sp>
      <p:sp>
        <p:nvSpPr>
          <p:cNvPr id="2" name="Rectangle 1"/>
          <p:cNvSpPr/>
          <p:nvPr/>
        </p:nvSpPr>
        <p:spPr>
          <a:xfrm>
            <a:off x="403653" y="1057300"/>
            <a:ext cx="8361405" cy="3837974"/>
          </a:xfrm>
          <a:prstGeom prst="rect">
            <a:avLst/>
          </a:prstGeom>
        </p:spPr>
        <p:txBody>
          <a:bodyPr wrap="square">
            <a:spAutoFit/>
          </a:bodyPr>
          <a:lstStyle/>
          <a:p>
            <a:endParaRPr lang="en-ZA" sz="1170" dirty="0"/>
          </a:p>
          <a:p>
            <a:endParaRPr lang="en-ZA" sz="1170" dirty="0"/>
          </a:p>
          <a:p>
            <a:pPr algn="just"/>
            <a:r>
              <a:rPr lang="en-ZA" sz="2000" b="1" dirty="0">
                <a:solidFill>
                  <a:schemeClr val="accent1">
                    <a:lumMod val="75000"/>
                  </a:schemeClr>
                </a:solidFill>
                <a:latin typeface="Arial" panose="020B0604020202020204" pitchFamily="34" charset="0"/>
                <a:cs typeface="Arial" panose="020B0604020202020204" pitchFamily="34" charset="0"/>
              </a:rPr>
              <a:t>Creativity</a:t>
            </a:r>
            <a:r>
              <a:rPr lang="en-ZA" sz="2000" b="1" dirty="0">
                <a:latin typeface="Arial" panose="020B0604020202020204" pitchFamily="34" charset="0"/>
                <a:cs typeface="Arial" panose="020B0604020202020204" pitchFamily="34" charset="0"/>
              </a:rPr>
              <a:t> is the generation of new ideas and approaches that result in the improved efficiency or effectiveness of a system [</a:t>
            </a:r>
            <a:r>
              <a:rPr lang="en-ZA" sz="2000" b="1" dirty="0">
                <a:solidFill>
                  <a:schemeClr val="accent1">
                    <a:lumMod val="75000"/>
                  </a:schemeClr>
                </a:solidFill>
                <a:latin typeface="Arial" panose="020B0604020202020204" pitchFamily="34" charset="0"/>
                <a:cs typeface="Arial" panose="020B0604020202020204" pitchFamily="34" charset="0"/>
              </a:rPr>
              <a:t>Innovativeness</a:t>
            </a:r>
            <a:r>
              <a:rPr lang="en-ZA" sz="2000" b="1" dirty="0">
                <a:latin typeface="Arial" panose="020B0604020202020204" pitchFamily="34" charset="0"/>
                <a:cs typeface="Arial" panose="020B0604020202020204" pitchFamily="34" charset="0"/>
              </a:rPr>
              <a:t> is the implementation of it]. </a:t>
            </a:r>
          </a:p>
          <a:p>
            <a:pPr algn="just"/>
            <a:endParaRPr lang="en-ZA" sz="2000" b="1" dirty="0">
              <a:latin typeface="Arial" panose="020B0604020202020204" pitchFamily="34" charset="0"/>
              <a:cs typeface="Arial" panose="020B0604020202020204" pitchFamily="34" charset="0"/>
            </a:endParaRPr>
          </a:p>
          <a:p>
            <a:pPr algn="just"/>
            <a:r>
              <a:rPr lang="en-ZA" sz="2000" b="1" dirty="0">
                <a:solidFill>
                  <a:schemeClr val="accent1">
                    <a:lumMod val="75000"/>
                  </a:schemeClr>
                </a:solidFill>
                <a:latin typeface="Arial" panose="020B0604020202020204" pitchFamily="34" charset="0"/>
                <a:cs typeface="Arial" panose="020B0604020202020204" pitchFamily="34" charset="0"/>
              </a:rPr>
              <a:t>Entrepreneurial behaviour</a:t>
            </a:r>
            <a:r>
              <a:rPr lang="en-ZA" sz="2000" b="1" dirty="0">
                <a:latin typeface="Arial" panose="020B0604020202020204" pitchFamily="34" charset="0"/>
                <a:cs typeface="Arial" panose="020B0604020202020204" pitchFamily="34" charset="0"/>
              </a:rPr>
              <a:t>, on the other hand, involves the ability to identify opportunities based on these new ideas and approaches, and to turn them into an economically viable product, service or venture [Vehicle].</a:t>
            </a:r>
          </a:p>
          <a:p>
            <a:pPr algn="just"/>
            <a:endParaRPr lang="en-ZA" sz="2000" b="1" dirty="0">
              <a:latin typeface="Arial" panose="020B0604020202020204" pitchFamily="34" charset="0"/>
              <a:cs typeface="Arial" panose="020B0604020202020204" pitchFamily="34" charset="0"/>
            </a:endParaRPr>
          </a:p>
          <a:p>
            <a:pPr algn="just"/>
            <a:r>
              <a:rPr lang="en-ZA" sz="2000" b="1" dirty="0">
                <a:solidFill>
                  <a:schemeClr val="accent1">
                    <a:lumMod val="75000"/>
                  </a:schemeClr>
                </a:solidFill>
                <a:latin typeface="Arial" panose="020B0604020202020204" pitchFamily="34" charset="0"/>
                <a:cs typeface="Arial" panose="020B0604020202020204" pitchFamily="34" charset="0"/>
              </a:rPr>
              <a:t>Creativity</a:t>
            </a:r>
            <a:r>
              <a:rPr lang="en-ZA" sz="2000" b="1" dirty="0">
                <a:latin typeface="Arial" panose="020B0604020202020204" pitchFamily="34" charset="0"/>
                <a:cs typeface="Arial" panose="020B0604020202020204" pitchFamily="34" charset="0"/>
              </a:rPr>
              <a:t> implies a vision for what is possible, the entrepreneur </a:t>
            </a:r>
            <a:r>
              <a:rPr lang="en-ZA" sz="2000" b="1" dirty="0">
                <a:solidFill>
                  <a:schemeClr val="accent1">
                    <a:lumMod val="75000"/>
                  </a:schemeClr>
                </a:solidFill>
                <a:latin typeface="Arial" panose="020B0604020202020204" pitchFamily="34" charset="0"/>
                <a:cs typeface="Arial" panose="020B0604020202020204" pitchFamily="34" charset="0"/>
              </a:rPr>
              <a:t>translates that vision into action</a:t>
            </a:r>
            <a:r>
              <a:rPr lang="en-ZA" sz="2000" b="1" dirty="0">
                <a:latin typeface="Arial" panose="020B0604020202020204" pitchFamily="34" charset="0"/>
                <a:cs typeface="Arial" panose="020B0604020202020204" pitchFamily="34" charset="0"/>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8288" y="79315"/>
            <a:ext cx="1106770" cy="1431939"/>
          </a:xfrm>
          <a:prstGeom prst="rect">
            <a:avLst/>
          </a:prstGeom>
        </p:spPr>
      </p:pic>
    </p:spTree>
    <p:extLst>
      <p:ext uri="{BB962C8B-B14F-4D97-AF65-F5344CB8AC3E}">
        <p14:creationId xmlns:p14="http://schemas.microsoft.com/office/powerpoint/2010/main" val="29417591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Entrepreneurship\Kontaksessies_2016\Prentjies 30 Julie\Creativity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252" y="0"/>
            <a:ext cx="7637748"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8273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81914"/>
            <a:ext cx="7020780" cy="559492"/>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THE ROLE OF CREATIVITY</a:t>
            </a:r>
          </a:p>
        </p:txBody>
      </p:sp>
      <p:sp>
        <p:nvSpPr>
          <p:cNvPr id="3" name="Rectangle 2"/>
          <p:cNvSpPr/>
          <p:nvPr/>
        </p:nvSpPr>
        <p:spPr>
          <a:xfrm>
            <a:off x="313038" y="576608"/>
            <a:ext cx="8435545" cy="4145750"/>
          </a:xfrm>
          <a:prstGeom prst="rect">
            <a:avLst/>
          </a:prstGeom>
        </p:spPr>
        <p:txBody>
          <a:bodyPr wrap="square">
            <a:spAutoFit/>
          </a:bodyPr>
          <a:lstStyle/>
          <a:p>
            <a:endParaRPr lang="en-ZA" sz="1170" dirty="0"/>
          </a:p>
          <a:p>
            <a:endParaRPr lang="en-ZA" sz="1170" dirty="0"/>
          </a:p>
          <a:p>
            <a:pPr marL="238115" indent="-238115" algn="just">
              <a:buFont typeface="Wingdings" pitchFamily="2" charset="2"/>
              <a:buChar char="§"/>
            </a:pPr>
            <a:r>
              <a:rPr lang="en-ZA" sz="2000" b="1" dirty="0">
                <a:latin typeface="Arial" panose="020B0604020202020204" pitchFamily="34" charset="0"/>
                <a:cs typeface="Arial" panose="020B0604020202020204" pitchFamily="34" charset="0"/>
              </a:rPr>
              <a:t>More than 450 definitions of creativity. </a:t>
            </a:r>
          </a:p>
          <a:p>
            <a:pPr marL="238115" indent="-238115" algn="just">
              <a:buFont typeface="Wingdings" pitchFamily="2" charset="2"/>
              <a:buChar char="§"/>
            </a:pPr>
            <a:r>
              <a:rPr lang="en-ZA" sz="2000" b="1" dirty="0">
                <a:latin typeface="Arial" panose="020B0604020202020204" pitchFamily="34" charset="0"/>
                <a:cs typeface="Arial" panose="020B0604020202020204" pitchFamily="34" charset="0"/>
              </a:rPr>
              <a:t>The product of creativity is firstly a result of a </a:t>
            </a:r>
            <a:r>
              <a:rPr lang="en-ZA" sz="2000" b="1" dirty="0">
                <a:solidFill>
                  <a:schemeClr val="accent1">
                    <a:lumMod val="75000"/>
                  </a:schemeClr>
                </a:solidFill>
                <a:latin typeface="Arial" panose="020B0604020202020204" pitchFamily="34" charset="0"/>
                <a:cs typeface="Arial" panose="020B0604020202020204" pitchFamily="34" charset="0"/>
              </a:rPr>
              <a:t>thinking process</a:t>
            </a:r>
            <a:r>
              <a:rPr lang="en-ZA" sz="2000" b="1" dirty="0">
                <a:latin typeface="Arial" panose="020B0604020202020204" pitchFamily="34" charset="0"/>
                <a:cs typeface="Arial" panose="020B0604020202020204" pitchFamily="34" charset="0"/>
              </a:rPr>
              <a:t>.</a:t>
            </a:r>
          </a:p>
          <a:p>
            <a:pPr marL="238115" indent="-238115" algn="just">
              <a:buFont typeface="Wingdings" pitchFamily="2" charset="2"/>
              <a:buChar char="§"/>
            </a:pPr>
            <a:r>
              <a:rPr lang="en-ZA" sz="2000" b="1" dirty="0">
                <a:latin typeface="Arial" panose="020B0604020202020204" pitchFamily="34" charset="0"/>
                <a:cs typeface="Arial" panose="020B0604020202020204" pitchFamily="34" charset="0"/>
              </a:rPr>
              <a:t>This thinking process is usually </a:t>
            </a:r>
            <a:r>
              <a:rPr lang="en-ZA" sz="2000" b="1" dirty="0">
                <a:solidFill>
                  <a:schemeClr val="accent1">
                    <a:lumMod val="75000"/>
                  </a:schemeClr>
                </a:solidFill>
                <a:latin typeface="Arial" panose="020B0604020202020204" pitchFamily="34" charset="0"/>
                <a:cs typeface="Arial" panose="020B0604020202020204" pitchFamily="34" charset="0"/>
              </a:rPr>
              <a:t>unconventional</a:t>
            </a:r>
            <a:r>
              <a:rPr lang="en-ZA" sz="2000" b="1" dirty="0">
                <a:latin typeface="Arial" panose="020B0604020202020204" pitchFamily="34" charset="0"/>
                <a:cs typeface="Arial" panose="020B0604020202020204" pitchFamily="34" charset="0"/>
              </a:rPr>
              <a:t>, meaning that previously accepted ideas or concepts are normally rejected or modified.</a:t>
            </a:r>
          </a:p>
          <a:p>
            <a:pPr marL="238115" indent="-238115" algn="just">
              <a:buFont typeface="Wingdings" pitchFamily="2" charset="2"/>
              <a:buChar char="§"/>
            </a:pPr>
            <a:r>
              <a:rPr lang="en-ZA" sz="2000" b="1" dirty="0">
                <a:latin typeface="Arial" panose="020B0604020202020204" pitchFamily="34" charset="0"/>
                <a:cs typeface="Arial" panose="020B0604020202020204" pitchFamily="34" charset="0"/>
              </a:rPr>
              <a:t>The thinking process is supported by performance motivation and is mostly time and energy </a:t>
            </a:r>
            <a:r>
              <a:rPr lang="en-ZA" sz="2000" b="1" dirty="0">
                <a:solidFill>
                  <a:schemeClr val="accent1">
                    <a:lumMod val="75000"/>
                  </a:schemeClr>
                </a:solidFill>
                <a:latin typeface="Arial" panose="020B0604020202020204" pitchFamily="34" charset="0"/>
                <a:cs typeface="Arial" panose="020B0604020202020204" pitchFamily="34" charset="0"/>
              </a:rPr>
              <a:t>consuming</a:t>
            </a:r>
            <a:r>
              <a:rPr lang="en-ZA" sz="2000" b="1" dirty="0">
                <a:latin typeface="Arial" panose="020B0604020202020204" pitchFamily="34" charset="0"/>
                <a:cs typeface="Arial" panose="020B0604020202020204" pitchFamily="34" charset="0"/>
              </a:rPr>
              <a:t>.</a:t>
            </a:r>
          </a:p>
          <a:p>
            <a:pPr marL="238115" indent="-238115" algn="just">
              <a:buFont typeface="Wingdings" pitchFamily="2" charset="2"/>
              <a:buChar char="§"/>
            </a:pPr>
            <a:r>
              <a:rPr lang="en-ZA" sz="2000" b="1" dirty="0">
                <a:latin typeface="Arial" panose="020B0604020202020204" pitchFamily="34" charset="0"/>
                <a:cs typeface="Arial" panose="020B0604020202020204" pitchFamily="34" charset="0"/>
              </a:rPr>
              <a:t>The initial problem is normally </a:t>
            </a:r>
            <a:r>
              <a:rPr lang="en-ZA" sz="2000" b="1" dirty="0">
                <a:solidFill>
                  <a:schemeClr val="accent1">
                    <a:lumMod val="75000"/>
                  </a:schemeClr>
                </a:solidFill>
                <a:latin typeface="Arial" panose="020B0604020202020204" pitchFamily="34" charset="0"/>
                <a:cs typeface="Arial" panose="020B0604020202020204" pitchFamily="34" charset="0"/>
              </a:rPr>
              <a:t>vague</a:t>
            </a:r>
            <a:r>
              <a:rPr lang="en-ZA" sz="2000" b="1" dirty="0">
                <a:latin typeface="Arial" panose="020B0604020202020204" pitchFamily="34" charset="0"/>
                <a:cs typeface="Arial" panose="020B0604020202020204" pitchFamily="34" charset="0"/>
              </a:rPr>
              <a:t> and not structured.</a:t>
            </a:r>
          </a:p>
          <a:p>
            <a:pPr marL="238115" indent="-238115" algn="just">
              <a:buFont typeface="Wingdings" pitchFamily="2" charset="2"/>
              <a:buChar char="§"/>
            </a:pPr>
            <a:r>
              <a:rPr lang="en-ZA" sz="2000" b="1" dirty="0">
                <a:latin typeface="Arial" panose="020B0604020202020204" pitchFamily="34" charset="0"/>
                <a:cs typeface="Arial" panose="020B0604020202020204" pitchFamily="34" charset="0"/>
              </a:rPr>
              <a:t>Creativity is as much a </a:t>
            </a:r>
            <a:r>
              <a:rPr lang="en-ZA" sz="2000" b="1" dirty="0">
                <a:solidFill>
                  <a:schemeClr val="accent1">
                    <a:lumMod val="75000"/>
                  </a:schemeClr>
                </a:solidFill>
                <a:latin typeface="Arial" panose="020B0604020202020204" pitchFamily="34" charset="0"/>
                <a:cs typeface="Arial" panose="020B0604020202020204" pitchFamily="34" charset="0"/>
              </a:rPr>
              <a:t>state of mind </a:t>
            </a:r>
            <a:r>
              <a:rPr lang="en-ZA" sz="2000" b="1" dirty="0">
                <a:latin typeface="Arial" panose="020B0604020202020204" pitchFamily="34" charset="0"/>
                <a:cs typeface="Arial" panose="020B0604020202020204" pitchFamily="34" charset="0"/>
              </a:rPr>
              <a:t>as a way of thinking.</a:t>
            </a:r>
          </a:p>
          <a:p>
            <a:pPr marL="238115" indent="-238115" algn="just">
              <a:buFont typeface="Wingdings" pitchFamily="2" charset="2"/>
              <a:buChar char="§"/>
            </a:pPr>
            <a:r>
              <a:rPr lang="en-ZA" sz="2000" b="1" dirty="0">
                <a:latin typeface="Arial" panose="020B0604020202020204" pitchFamily="34" charset="0"/>
                <a:cs typeface="Arial" panose="020B0604020202020204" pitchFamily="34" charset="0"/>
              </a:rPr>
              <a:t>Left and right modes – shift, </a:t>
            </a:r>
            <a:r>
              <a:rPr lang="en-ZA" sz="2000" b="1" dirty="0">
                <a:solidFill>
                  <a:schemeClr val="accent1">
                    <a:lumMod val="75000"/>
                  </a:schemeClr>
                </a:solidFill>
                <a:latin typeface="Arial" panose="020B0604020202020204" pitchFamily="34" charset="0"/>
                <a:cs typeface="Arial" panose="020B0604020202020204" pitchFamily="34" charset="0"/>
              </a:rPr>
              <a:t>use both</a:t>
            </a:r>
            <a:r>
              <a:rPr lang="en-ZA" sz="2000" b="1" dirty="0">
                <a:latin typeface="Arial" panose="020B0604020202020204" pitchFamily="34" charset="0"/>
                <a:cs typeface="Arial" panose="020B0604020202020204" pitchFamily="34" charset="0"/>
              </a:rPr>
              <a:t>.</a:t>
            </a:r>
          </a:p>
          <a:p>
            <a:pPr marL="238115" indent="-238115" algn="just">
              <a:buFont typeface="Wingdings" pitchFamily="2" charset="2"/>
              <a:buChar char="§"/>
            </a:pPr>
            <a:r>
              <a:rPr lang="en-ZA" sz="2000" b="1" dirty="0">
                <a:solidFill>
                  <a:schemeClr val="accent1">
                    <a:lumMod val="75000"/>
                  </a:schemeClr>
                </a:solidFill>
                <a:latin typeface="Arial" panose="020B0604020202020204" pitchFamily="34" charset="0"/>
                <a:cs typeface="Arial" panose="020B0604020202020204" pitchFamily="34" charset="0"/>
              </a:rPr>
              <a:t>Emotional/irrational</a:t>
            </a:r>
            <a:r>
              <a:rPr lang="en-ZA" sz="2000" b="1" dirty="0">
                <a:latin typeface="Arial" panose="020B0604020202020204" pitchFamily="34" charset="0"/>
                <a:cs typeface="Arial" panose="020B0604020202020204" pitchFamily="34" charset="0"/>
              </a:rPr>
              <a:t> more important than intellectual/rational – understand these elements.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1667" y="4938238"/>
            <a:ext cx="1260140" cy="776762"/>
          </a:xfrm>
          <a:prstGeom prst="rect">
            <a:avLst/>
          </a:prstGeom>
        </p:spPr>
      </p:pic>
    </p:spTree>
    <p:extLst>
      <p:ext uri="{BB962C8B-B14F-4D97-AF65-F5344CB8AC3E}">
        <p14:creationId xmlns:p14="http://schemas.microsoft.com/office/powerpoint/2010/main" val="24655160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1511660" y="1717374"/>
            <a:ext cx="6152576" cy="1920213"/>
          </a:xfrm>
          <a:prstGeom prst="rect">
            <a:avLst/>
          </a:prstGeom>
          <a:solidFill>
            <a:schemeClr val="accent1">
              <a:lumMod val="75000"/>
            </a:schemeClr>
          </a:solidFill>
          <a:ln>
            <a:noFill/>
          </a:ln>
        </p:spPr>
        <p:txBody>
          <a:bodyPr anchor="ctr"/>
          <a:lstStyle/>
          <a:p>
            <a:pPr algn="ctr"/>
            <a:endParaRPr lang="en-GB" altLang="en-US" sz="3000" b="1" dirty="0"/>
          </a:p>
          <a:p>
            <a:pPr algn="ctr"/>
            <a:r>
              <a:rPr lang="en-US" altLang="en-US" sz="3000" b="1" dirty="0">
                <a:solidFill>
                  <a:schemeClr val="bg1"/>
                </a:solidFill>
                <a:latin typeface="Arial Black" pitchFamily="34" charset="0"/>
              </a:rPr>
              <a:t>OBSTACLES TO SUCCESSFUL CREATIVITY, IDEA GENERATION AND INNOVATION</a:t>
            </a:r>
          </a:p>
          <a:p>
            <a:pPr algn="ctr"/>
            <a:endParaRPr lang="en-US" altLang="en-US" sz="3000" dirty="0">
              <a:latin typeface="Arial Black" pitchFamily="34" charset="0"/>
            </a:endParaRPr>
          </a:p>
        </p:txBody>
      </p:sp>
    </p:spTree>
    <p:extLst>
      <p:ext uri="{BB962C8B-B14F-4D97-AF65-F5344CB8AC3E}">
        <p14:creationId xmlns:p14="http://schemas.microsoft.com/office/powerpoint/2010/main" val="16111414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703" y="0"/>
            <a:ext cx="8311978" cy="5715000"/>
          </a:xfrm>
          <a:prstGeom prst="rect">
            <a:avLst/>
          </a:prstGeom>
        </p:spPr>
      </p:pic>
    </p:spTree>
    <p:extLst>
      <p:ext uri="{BB962C8B-B14F-4D97-AF65-F5344CB8AC3E}">
        <p14:creationId xmlns:p14="http://schemas.microsoft.com/office/powerpoint/2010/main" val="17539125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57200"/>
            <a:ext cx="7020780" cy="543016"/>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Black" pitchFamily="34" charset="0"/>
              </a:rPr>
              <a:t>THE CREATIVITY MYTH</a:t>
            </a:r>
          </a:p>
        </p:txBody>
      </p:sp>
      <p:sp>
        <p:nvSpPr>
          <p:cNvPr id="3" name="Rectangle 2"/>
          <p:cNvSpPr/>
          <p:nvPr/>
        </p:nvSpPr>
        <p:spPr>
          <a:xfrm>
            <a:off x="354227" y="833750"/>
            <a:ext cx="8419070" cy="3785652"/>
          </a:xfrm>
          <a:prstGeom prst="rect">
            <a:avLst/>
          </a:prstGeom>
        </p:spPr>
        <p:txBody>
          <a:bodyPr wrap="square">
            <a:spAutoFit/>
          </a:bodyPr>
          <a:lstStyle/>
          <a:p>
            <a:pPr marL="285739" indent="-285739" algn="just">
              <a:lnSpc>
                <a:spcPct val="150000"/>
              </a:lnSpc>
              <a:buFont typeface="Wingdings" pitchFamily="2" charset="2"/>
              <a:buChar char="§"/>
            </a:pPr>
            <a:r>
              <a:rPr lang="en-ZA" sz="2000" b="1" dirty="0">
                <a:latin typeface="Arial" panose="020B0604020202020204" pitchFamily="34" charset="0"/>
                <a:cs typeface="Arial" panose="020B0604020202020204" pitchFamily="34" charset="0"/>
              </a:rPr>
              <a:t>Creativity is an innate skill and cannot be acquired by means of training.</a:t>
            </a:r>
          </a:p>
          <a:p>
            <a:pPr marL="285739" indent="-285739" algn="just">
              <a:lnSpc>
                <a:spcPct val="150000"/>
              </a:lnSpc>
              <a:buFont typeface="Wingdings" pitchFamily="2" charset="2"/>
              <a:buChar char="§"/>
            </a:pPr>
            <a:r>
              <a:rPr lang="en-ZA" sz="2000" b="1" dirty="0">
                <a:latin typeface="Arial" panose="020B0604020202020204" pitchFamily="34" charset="0"/>
                <a:cs typeface="Arial" panose="020B0604020202020204" pitchFamily="34" charset="0"/>
              </a:rPr>
              <a:t>You need to be a rebel to be seen as creative.</a:t>
            </a:r>
          </a:p>
          <a:p>
            <a:pPr marL="285739" indent="-285739" algn="just">
              <a:lnSpc>
                <a:spcPct val="150000"/>
              </a:lnSpc>
              <a:buFont typeface="Wingdings" pitchFamily="2" charset="2"/>
              <a:buChar char="§"/>
            </a:pPr>
            <a:r>
              <a:rPr lang="en-ZA" sz="2000" b="1" dirty="0">
                <a:latin typeface="Arial" panose="020B0604020202020204" pitchFamily="34" charset="0"/>
                <a:cs typeface="Arial" panose="020B0604020202020204" pitchFamily="34" charset="0"/>
              </a:rPr>
              <a:t>Artists are the only creative beings.</a:t>
            </a:r>
          </a:p>
          <a:p>
            <a:pPr marL="285739" indent="-285739" algn="just">
              <a:lnSpc>
                <a:spcPct val="150000"/>
              </a:lnSpc>
              <a:buFont typeface="Wingdings" pitchFamily="2" charset="2"/>
              <a:buChar char="§"/>
            </a:pPr>
            <a:r>
              <a:rPr lang="en-ZA" sz="2000" b="1" dirty="0">
                <a:latin typeface="Arial" panose="020B0604020202020204" pitchFamily="34" charset="0"/>
                <a:cs typeface="Arial" panose="020B0604020202020204" pitchFamily="34" charset="0"/>
              </a:rPr>
              <a:t>You need to be “crazy” before creativity kick in.</a:t>
            </a:r>
          </a:p>
          <a:p>
            <a:pPr marL="285739" indent="-285739" algn="just">
              <a:lnSpc>
                <a:spcPct val="150000"/>
              </a:lnSpc>
              <a:buFont typeface="Wingdings" pitchFamily="2" charset="2"/>
              <a:buChar char="§"/>
            </a:pPr>
            <a:r>
              <a:rPr lang="en-ZA" sz="2000" b="1" dirty="0">
                <a:latin typeface="Arial" panose="020B0604020202020204" pitchFamily="34" charset="0"/>
                <a:cs typeface="Arial" panose="020B0604020202020204" pitchFamily="34" charset="0"/>
              </a:rPr>
              <a:t>There is a correlation between intelligence and creativity.</a:t>
            </a:r>
          </a:p>
          <a:p>
            <a:pPr marL="285739" indent="-285739" algn="just">
              <a:lnSpc>
                <a:spcPct val="150000"/>
              </a:lnSpc>
              <a:buFont typeface="Wingdings" pitchFamily="2" charset="2"/>
              <a:buChar char="§"/>
            </a:pPr>
            <a:r>
              <a:rPr lang="en-ZA" sz="2000" b="1" dirty="0">
                <a:latin typeface="Arial" panose="020B0604020202020204" pitchFamily="34" charset="0"/>
                <a:cs typeface="Arial" panose="020B0604020202020204" pitchFamily="34" charset="0"/>
              </a:rPr>
              <a:t>Group vs individual (both – process important).</a:t>
            </a:r>
          </a:p>
          <a:p>
            <a:pPr marL="285739" indent="-285739" algn="just">
              <a:lnSpc>
                <a:spcPct val="150000"/>
              </a:lnSpc>
              <a:buFont typeface="Wingdings" pitchFamily="2" charset="2"/>
              <a:buChar char="§"/>
            </a:pPr>
            <a:r>
              <a:rPr lang="en-ZA" sz="2000" b="1" dirty="0">
                <a:latin typeface="Arial" panose="020B0604020202020204" pitchFamily="34" charset="0"/>
                <a:cs typeface="Arial" panose="020B0604020202020204" pitchFamily="34" charset="0"/>
              </a:rPr>
              <a:t>All new products were accidental discoveries.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05549" y="3725839"/>
            <a:ext cx="2519883" cy="1740089"/>
          </a:xfrm>
          <a:prstGeom prst="rect">
            <a:avLst/>
          </a:prstGeom>
        </p:spPr>
      </p:pic>
    </p:spTree>
    <p:extLst>
      <p:ext uri="{BB962C8B-B14F-4D97-AF65-F5344CB8AC3E}">
        <p14:creationId xmlns:p14="http://schemas.microsoft.com/office/powerpoint/2010/main" val="14337166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527223" y="157200"/>
            <a:ext cx="8130746" cy="533952"/>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FACTORS THAT INHIBIT CREATIVITY (1/2)</a:t>
            </a:r>
          </a:p>
        </p:txBody>
      </p:sp>
      <p:sp>
        <p:nvSpPr>
          <p:cNvPr id="2" name="Rectangle 1"/>
          <p:cNvSpPr/>
          <p:nvPr/>
        </p:nvSpPr>
        <p:spPr>
          <a:xfrm>
            <a:off x="354227" y="907379"/>
            <a:ext cx="8377881" cy="3139321"/>
          </a:xfrm>
          <a:prstGeom prst="rect">
            <a:avLst/>
          </a:prstGeom>
        </p:spPr>
        <p:txBody>
          <a:bodyPr wrap="square">
            <a:spAutoFit/>
          </a:bodyPr>
          <a:lstStyle/>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People fear change or failure.</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Negativity bias (in evaluating others’ intellectual work). </a:t>
            </a:r>
          </a:p>
          <a:p>
            <a:pPr marL="285739" indent="-285739" algn="just">
              <a:lnSpc>
                <a:spcPct val="150000"/>
              </a:lnSpc>
              <a:buFont typeface="Wingdings" pitchFamily="2" charset="2"/>
              <a:buChar char="§"/>
            </a:pPr>
            <a:r>
              <a:rPr lang="en-ZA" sz="2200" b="1" dirty="0">
                <a:latin typeface="Arial" panose="020B0604020202020204" pitchFamily="34" charset="0"/>
                <a:cs typeface="Arial" panose="020B0604020202020204" pitchFamily="34" charset="0"/>
              </a:rPr>
              <a:t>Business people believe that it was unwise to be creative.</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Foster intellect-dependent relationships.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Searching for the “right” answers.</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Focusing on being logical.</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7189" y="2683196"/>
            <a:ext cx="2364260" cy="249978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8339" y="4703605"/>
            <a:ext cx="1603488" cy="988404"/>
          </a:xfrm>
          <a:prstGeom prst="rect">
            <a:avLst/>
          </a:prstGeom>
        </p:spPr>
      </p:pic>
    </p:spTree>
    <p:extLst>
      <p:ext uri="{BB962C8B-B14F-4D97-AF65-F5344CB8AC3E}">
        <p14:creationId xmlns:p14="http://schemas.microsoft.com/office/powerpoint/2010/main" val="7110010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3081" y="917254"/>
            <a:ext cx="7719319" cy="3827202"/>
          </a:xfrm>
          <a:prstGeom prst="rect">
            <a:avLst/>
          </a:prstGeom>
        </p:spPr>
        <p:txBody>
          <a:bodyPr wrap="square">
            <a:spAutoFit/>
          </a:bodyPr>
          <a:lstStyle/>
          <a:p>
            <a:endParaRPr lang="en-ZA" sz="1170" dirty="0"/>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Blindly following the rules.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Constantly being practical.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Viewing play as </a:t>
            </a:r>
            <a:r>
              <a:rPr lang="en-ZA" sz="2200" b="1" dirty="0" smtClean="0">
                <a:latin typeface="Arial" panose="020B0604020202020204" pitchFamily="34" charset="0"/>
                <a:cs typeface="Arial" panose="020B0604020202020204" pitchFamily="34" charset="0"/>
              </a:rPr>
              <a:t>frivolous (no real value). </a:t>
            </a:r>
            <a:endParaRPr lang="en-ZA" sz="2200" b="1" dirty="0">
              <a:latin typeface="Arial" panose="020B0604020202020204" pitchFamily="34" charset="0"/>
              <a:cs typeface="Arial" panose="020B0604020202020204" pitchFamily="34" charset="0"/>
            </a:endParaRP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Becoming overly specialised.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Avoid ambiguity.</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Fearing looking foolish.</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Believe “I am not creative”.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8079" y="1891620"/>
            <a:ext cx="2995921" cy="316764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1647" y="4777713"/>
            <a:ext cx="1483260" cy="914295"/>
          </a:xfrm>
          <a:prstGeom prst="rect">
            <a:avLst/>
          </a:prstGeom>
        </p:spPr>
      </p:pic>
      <p:sp>
        <p:nvSpPr>
          <p:cNvPr id="8" name="Rectangle 3"/>
          <p:cNvSpPr txBox="1">
            <a:spLocks noChangeArrowheads="1"/>
          </p:cNvSpPr>
          <p:nvPr/>
        </p:nvSpPr>
        <p:spPr bwMode="auto">
          <a:xfrm>
            <a:off x="527223" y="178683"/>
            <a:ext cx="8130746" cy="533952"/>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FACTORS THAT INHIBIT CREATIVITY </a:t>
            </a:r>
            <a:r>
              <a:rPr lang="en-US" altLang="en-US" sz="3000" b="1" dirty="0" smtClean="0">
                <a:solidFill>
                  <a:schemeClr val="bg1"/>
                </a:solidFill>
                <a:latin typeface="Arial" panose="020B0604020202020204" pitchFamily="34" charset="0"/>
                <a:cs typeface="Arial" panose="020B0604020202020204" pitchFamily="34" charset="0"/>
              </a:rPr>
              <a:t>(2/2</a:t>
            </a:r>
            <a:r>
              <a:rPr lang="en-US" altLang="en-US" sz="30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46861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38836" y="217207"/>
            <a:ext cx="8707271" cy="512382"/>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smtClean="0">
                <a:solidFill>
                  <a:schemeClr val="bg1"/>
                </a:solidFill>
                <a:latin typeface="Arial" panose="020B0604020202020204" pitchFamily="34" charset="0"/>
                <a:cs typeface="Arial" panose="020B0604020202020204" pitchFamily="34" charset="0"/>
              </a:rPr>
              <a:t>CREATING WINNING IDEAS/OPPORTUNITIES</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683" y="839054"/>
            <a:ext cx="7608627" cy="4322237"/>
          </a:xfrm>
          <a:prstGeom prst="rect">
            <a:avLst/>
          </a:prstGeom>
        </p:spPr>
      </p:pic>
    </p:spTree>
    <p:extLst>
      <p:ext uri="{BB962C8B-B14F-4D97-AF65-F5344CB8AC3E}">
        <p14:creationId xmlns:p14="http://schemas.microsoft.com/office/powerpoint/2010/main" val="13078067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57201"/>
            <a:ext cx="7020780" cy="1029048"/>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ZA" sz="3000" b="1" dirty="0">
                <a:solidFill>
                  <a:schemeClr val="bg1"/>
                </a:solidFill>
                <a:latin typeface="Arial" panose="020B0604020202020204" pitchFamily="34" charset="0"/>
                <a:cs typeface="Arial" panose="020B0604020202020204" pitchFamily="34" charset="0"/>
              </a:rPr>
              <a:t>KANTERS 10 RULES FOR </a:t>
            </a:r>
          </a:p>
          <a:p>
            <a:pPr algn="ctr"/>
            <a:r>
              <a:rPr lang="en-ZA" sz="3000" b="1" dirty="0">
                <a:solidFill>
                  <a:schemeClr val="bg1"/>
                </a:solidFill>
                <a:latin typeface="Arial" panose="020B0604020202020204" pitchFamily="34" charset="0"/>
                <a:cs typeface="Arial" panose="020B0604020202020204" pitchFamily="34" charset="0"/>
              </a:rPr>
              <a:t>STIFLING INNOVATION (1/3)</a:t>
            </a:r>
            <a:endParaRPr lang="en-US" altLang="en-US" sz="3000" b="1" dirty="0">
              <a:solidFill>
                <a:schemeClr val="bg1"/>
              </a:solidFill>
              <a:latin typeface="Arial" panose="020B0604020202020204" pitchFamily="34" charset="0"/>
              <a:cs typeface="Arial" panose="020B0604020202020204" pitchFamily="34" charset="0"/>
            </a:endParaRPr>
          </a:p>
          <a:p>
            <a:pPr algn="ctr"/>
            <a:endParaRPr lang="en-ZA" sz="3000" b="1" dirty="0"/>
          </a:p>
        </p:txBody>
      </p:sp>
      <p:sp>
        <p:nvSpPr>
          <p:cNvPr id="2" name="Rectangle 1"/>
          <p:cNvSpPr/>
          <p:nvPr/>
        </p:nvSpPr>
        <p:spPr>
          <a:xfrm>
            <a:off x="321276" y="1315227"/>
            <a:ext cx="8402593" cy="3816429"/>
          </a:xfrm>
          <a:prstGeom prst="rect">
            <a:avLst/>
          </a:prstGeom>
        </p:spPr>
        <p:txBody>
          <a:bodyPr wrap="square">
            <a:spAutoFit/>
          </a:bodyPr>
          <a:lstStyle/>
          <a:p>
            <a:pPr marL="380985" indent="-380985" algn="just">
              <a:buFont typeface="+mj-lt"/>
              <a:buAutoNum type="arabicPeriod"/>
            </a:pPr>
            <a:r>
              <a:rPr lang="en-ZA" sz="2200" b="1" dirty="0">
                <a:latin typeface="Arial" panose="020B0604020202020204" pitchFamily="34" charset="0"/>
                <a:cs typeface="Arial" panose="020B0604020202020204" pitchFamily="34" charset="0"/>
              </a:rPr>
              <a:t>Regard any new idea from below with suspicion – because its new and from below.</a:t>
            </a:r>
          </a:p>
          <a:p>
            <a:pPr marL="380985" indent="-380985" algn="just">
              <a:buFont typeface="+mj-lt"/>
              <a:buAutoNum type="arabicPeriod"/>
            </a:pPr>
            <a:r>
              <a:rPr lang="en-ZA" sz="2200" b="1" dirty="0">
                <a:latin typeface="Arial" panose="020B0604020202020204" pitchFamily="34" charset="0"/>
                <a:cs typeface="Arial" panose="020B0604020202020204" pitchFamily="34" charset="0"/>
              </a:rPr>
              <a:t>Insist that people who need your approval to act first go through several other levels of management to get their signatures.</a:t>
            </a:r>
          </a:p>
          <a:p>
            <a:pPr marL="380985" indent="-380985" algn="just">
              <a:buFont typeface="+mj-lt"/>
              <a:buAutoNum type="arabicPeriod"/>
            </a:pPr>
            <a:r>
              <a:rPr lang="en-ZA" sz="2200" b="1" dirty="0">
                <a:latin typeface="Arial" panose="020B0604020202020204" pitchFamily="34" charset="0"/>
                <a:cs typeface="Arial" panose="020B0604020202020204" pitchFamily="34" charset="0"/>
              </a:rPr>
              <a:t>Ask departments or individuals to challenge and criticise each other’s proposals (saves you the job – you pick the survivor).</a:t>
            </a:r>
          </a:p>
          <a:p>
            <a:pPr marL="380985" indent="-380985" algn="just">
              <a:buFont typeface="+mj-lt"/>
              <a:buAutoNum type="arabicPeriod"/>
            </a:pPr>
            <a:r>
              <a:rPr lang="en-ZA" sz="2200" b="1" dirty="0">
                <a:latin typeface="Arial" panose="020B0604020202020204" pitchFamily="34" charset="0"/>
                <a:cs typeface="Arial" panose="020B0604020202020204" pitchFamily="34" charset="0"/>
              </a:rPr>
              <a:t>Express your criticisms freely and withhold your praise (keeps people on their toes – let them know they can be fired at any time).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25082" y="4777714"/>
            <a:ext cx="1800200" cy="848888"/>
          </a:xfrm>
          <a:prstGeom prst="rect">
            <a:avLst/>
          </a:prstGeom>
        </p:spPr>
      </p:pic>
    </p:spTree>
    <p:extLst>
      <p:ext uri="{BB962C8B-B14F-4D97-AF65-F5344CB8AC3E}">
        <p14:creationId xmlns:p14="http://schemas.microsoft.com/office/powerpoint/2010/main" val="14630712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7750" y="1382048"/>
            <a:ext cx="8410833" cy="4093428"/>
          </a:xfrm>
          <a:prstGeom prst="rect">
            <a:avLst/>
          </a:prstGeom>
        </p:spPr>
        <p:txBody>
          <a:bodyPr wrap="square">
            <a:spAutoFit/>
          </a:bodyPr>
          <a:lstStyle/>
          <a:p>
            <a:pPr marL="380985" indent="-380985" algn="just">
              <a:buAutoNum type="arabicPeriod" startAt="5"/>
            </a:pPr>
            <a:r>
              <a:rPr lang="en-ZA" sz="2200" b="1" dirty="0">
                <a:latin typeface="Arial" panose="020B0604020202020204" pitchFamily="34" charset="0"/>
                <a:cs typeface="Arial" panose="020B0604020202020204" pitchFamily="34" charset="0"/>
              </a:rPr>
              <a:t>Treat identification of problems as signs of failure, to discourage them from letting you know when something isn’t working.</a:t>
            </a:r>
          </a:p>
          <a:p>
            <a:pPr marL="380985" indent="-380985" algn="just">
              <a:buAutoNum type="arabicPeriod" startAt="5"/>
            </a:pPr>
            <a:r>
              <a:rPr lang="en-ZA" sz="2200" b="1" dirty="0">
                <a:latin typeface="Arial" panose="020B0604020202020204" pitchFamily="34" charset="0"/>
                <a:cs typeface="Arial" panose="020B0604020202020204" pitchFamily="34" charset="0"/>
              </a:rPr>
              <a:t>Control everything carefully. Make sure that people count anything that can be counted, frequently. </a:t>
            </a:r>
          </a:p>
          <a:p>
            <a:pPr marL="380985" indent="-380985" algn="just">
              <a:buFontTx/>
              <a:buAutoNum type="arabicPeriod" startAt="5"/>
            </a:pPr>
            <a:r>
              <a:rPr lang="en-ZA" sz="2200" b="1" dirty="0">
                <a:latin typeface="Arial" panose="020B0604020202020204" pitchFamily="34" charset="0"/>
                <a:cs typeface="Arial" panose="020B0604020202020204" pitchFamily="34" charset="0"/>
              </a:rPr>
              <a:t>Make decisions to reorganise or changes policies in secret and spring them on people (keeps them on their toes).</a:t>
            </a:r>
          </a:p>
          <a:p>
            <a:pPr marL="380985" indent="-380985" algn="just">
              <a:buFontTx/>
              <a:buAutoNum type="arabicPeriod" startAt="5"/>
            </a:pPr>
            <a:r>
              <a:rPr lang="en-ZA" sz="2200" b="1" dirty="0">
                <a:latin typeface="Arial" panose="020B0604020202020204" pitchFamily="34" charset="0"/>
                <a:cs typeface="Arial" panose="020B0604020202020204" pitchFamily="34" charset="0"/>
              </a:rPr>
              <a:t>Make sure that requests for information are fully justified, and make sure that it is not given out to managers freely (you do not want data falling in the wrong hands).</a:t>
            </a:r>
          </a:p>
          <a:p>
            <a:pPr marL="380985" indent="-380985">
              <a:buFontTx/>
              <a:buAutoNum type="arabicPeriod" startAt="5"/>
            </a:pPr>
            <a:endParaRPr lang="en-ZA" sz="2000" dirty="0"/>
          </a:p>
          <a:p>
            <a:pPr marL="380985" indent="-380985">
              <a:buAutoNum type="arabicPeriod" startAt="5"/>
            </a:pPr>
            <a:endParaRPr lang="en-ZA"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1633" y="4828926"/>
            <a:ext cx="1800200" cy="848888"/>
          </a:xfrm>
          <a:prstGeom prst="rect">
            <a:avLst/>
          </a:prstGeom>
        </p:spPr>
      </p:pic>
      <p:sp>
        <p:nvSpPr>
          <p:cNvPr id="6" name="Rectangle 3"/>
          <p:cNvSpPr txBox="1">
            <a:spLocks noChangeArrowheads="1"/>
          </p:cNvSpPr>
          <p:nvPr/>
        </p:nvSpPr>
        <p:spPr bwMode="auto">
          <a:xfrm>
            <a:off x="1031607" y="157201"/>
            <a:ext cx="7020780" cy="1029048"/>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ZA" sz="3000" b="1" dirty="0">
                <a:solidFill>
                  <a:schemeClr val="bg1"/>
                </a:solidFill>
                <a:latin typeface="Arial" panose="020B0604020202020204" pitchFamily="34" charset="0"/>
                <a:cs typeface="Arial" panose="020B0604020202020204" pitchFamily="34" charset="0"/>
              </a:rPr>
              <a:t>KANTERS 10 RULES FOR </a:t>
            </a:r>
          </a:p>
          <a:p>
            <a:pPr algn="ctr"/>
            <a:r>
              <a:rPr lang="en-ZA" sz="3000" b="1" dirty="0">
                <a:solidFill>
                  <a:schemeClr val="bg1"/>
                </a:solidFill>
                <a:latin typeface="Arial" panose="020B0604020202020204" pitchFamily="34" charset="0"/>
                <a:cs typeface="Arial" panose="020B0604020202020204" pitchFamily="34" charset="0"/>
              </a:rPr>
              <a:t>STIFLING INNOVATION </a:t>
            </a:r>
            <a:r>
              <a:rPr lang="en-ZA" sz="3000" b="1" dirty="0" smtClean="0">
                <a:solidFill>
                  <a:schemeClr val="bg1"/>
                </a:solidFill>
                <a:latin typeface="Arial" panose="020B0604020202020204" pitchFamily="34" charset="0"/>
                <a:cs typeface="Arial" panose="020B0604020202020204" pitchFamily="34" charset="0"/>
              </a:rPr>
              <a:t>(2/3</a:t>
            </a:r>
            <a:r>
              <a:rPr lang="en-ZA" sz="3000" b="1" dirty="0">
                <a:solidFill>
                  <a:schemeClr val="bg1"/>
                </a:solidFill>
                <a:latin typeface="Arial" panose="020B0604020202020204" pitchFamily="34" charset="0"/>
                <a:cs typeface="Arial" panose="020B0604020202020204" pitchFamily="34" charset="0"/>
              </a:rPr>
              <a:t>)</a:t>
            </a:r>
            <a:endParaRPr lang="en-US" altLang="en-US" sz="3000" b="1" dirty="0">
              <a:solidFill>
                <a:schemeClr val="bg1"/>
              </a:solidFill>
              <a:latin typeface="Arial" panose="020B0604020202020204" pitchFamily="34" charset="0"/>
              <a:cs typeface="Arial" panose="020B0604020202020204" pitchFamily="34" charset="0"/>
            </a:endParaRPr>
          </a:p>
          <a:p>
            <a:pPr algn="ctr"/>
            <a:endParaRPr lang="en-ZA" sz="3000" b="1" dirty="0"/>
          </a:p>
        </p:txBody>
      </p:sp>
    </p:spTree>
    <p:extLst>
      <p:ext uri="{BB962C8B-B14F-4D97-AF65-F5344CB8AC3E}">
        <p14:creationId xmlns:p14="http://schemas.microsoft.com/office/powerpoint/2010/main" val="18203294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7751" y="1381131"/>
            <a:ext cx="8435546" cy="2985433"/>
          </a:xfrm>
          <a:prstGeom prst="rect">
            <a:avLst/>
          </a:prstGeom>
        </p:spPr>
        <p:txBody>
          <a:bodyPr wrap="square">
            <a:spAutoFit/>
          </a:bodyPr>
          <a:lstStyle/>
          <a:p>
            <a:pPr marL="380985" indent="-380985" algn="just">
              <a:buAutoNum type="arabicPeriod" startAt="9"/>
            </a:pPr>
            <a:r>
              <a:rPr lang="en-ZA" sz="2200" b="1" dirty="0">
                <a:latin typeface="Arial" panose="020B0604020202020204" pitchFamily="34" charset="0"/>
                <a:cs typeface="Arial" panose="020B0604020202020204" pitchFamily="34" charset="0"/>
              </a:rPr>
              <a:t>Assign to lower-level managers responsibility for cut backs, lay-offs, implement threatening decisions.</a:t>
            </a:r>
          </a:p>
          <a:p>
            <a:pPr marL="380985" indent="-380985" algn="just">
              <a:buFontTx/>
              <a:buAutoNum type="arabicPeriod" startAt="9"/>
            </a:pPr>
            <a:r>
              <a:rPr lang="en-ZA" sz="2200" b="1" dirty="0">
                <a:latin typeface="Arial" panose="020B0604020202020204" pitchFamily="34" charset="0"/>
                <a:cs typeface="Arial" panose="020B0604020202020204" pitchFamily="34" charset="0"/>
              </a:rPr>
              <a:t>And above all, never forget that you, the higher-ups, already know everything important about this business.</a:t>
            </a:r>
          </a:p>
          <a:p>
            <a:pPr marL="380985" indent="-380985">
              <a:buAutoNum type="arabicPeriod" startAt="9"/>
            </a:pPr>
            <a:endParaRPr lang="en-ZA" sz="2000" dirty="0"/>
          </a:p>
          <a:p>
            <a:endParaRPr lang="en-ZA" sz="2000" dirty="0"/>
          </a:p>
          <a:p>
            <a:endParaRPr lang="en-US" sz="2000" dirty="0"/>
          </a:p>
          <a:p>
            <a:endParaRPr lang="en-ZA" sz="2000" dirty="0"/>
          </a:p>
          <a:p>
            <a:endParaRPr lang="en-ZA"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106" y="2963252"/>
            <a:ext cx="2340260" cy="23402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5131" y="2963252"/>
            <a:ext cx="4335667" cy="2044492"/>
          </a:xfrm>
          <a:prstGeom prst="rect">
            <a:avLst/>
          </a:prstGeom>
        </p:spPr>
      </p:pic>
      <p:sp>
        <p:nvSpPr>
          <p:cNvPr id="7" name="Rectangle 3"/>
          <p:cNvSpPr txBox="1">
            <a:spLocks noChangeArrowheads="1"/>
          </p:cNvSpPr>
          <p:nvPr/>
        </p:nvSpPr>
        <p:spPr bwMode="auto">
          <a:xfrm>
            <a:off x="1031607" y="157201"/>
            <a:ext cx="7020780" cy="1029048"/>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ZA" sz="3000" b="1" dirty="0">
                <a:solidFill>
                  <a:schemeClr val="bg1"/>
                </a:solidFill>
                <a:latin typeface="Arial" panose="020B0604020202020204" pitchFamily="34" charset="0"/>
                <a:cs typeface="Arial" panose="020B0604020202020204" pitchFamily="34" charset="0"/>
              </a:rPr>
              <a:t>KANTERS 10 RULES FOR </a:t>
            </a:r>
          </a:p>
          <a:p>
            <a:pPr algn="ctr"/>
            <a:r>
              <a:rPr lang="en-ZA" sz="3000" b="1" dirty="0">
                <a:solidFill>
                  <a:schemeClr val="bg1"/>
                </a:solidFill>
                <a:latin typeface="Arial" panose="020B0604020202020204" pitchFamily="34" charset="0"/>
                <a:cs typeface="Arial" panose="020B0604020202020204" pitchFamily="34" charset="0"/>
              </a:rPr>
              <a:t>STIFLING INNOVATION </a:t>
            </a:r>
            <a:r>
              <a:rPr lang="en-ZA" sz="3000" b="1" dirty="0" smtClean="0">
                <a:solidFill>
                  <a:schemeClr val="bg1"/>
                </a:solidFill>
                <a:latin typeface="Arial" panose="020B0604020202020204" pitchFamily="34" charset="0"/>
                <a:cs typeface="Arial" panose="020B0604020202020204" pitchFamily="34" charset="0"/>
              </a:rPr>
              <a:t>(3/3</a:t>
            </a:r>
            <a:r>
              <a:rPr lang="en-ZA" sz="3000" b="1" dirty="0">
                <a:solidFill>
                  <a:schemeClr val="bg1"/>
                </a:solidFill>
                <a:latin typeface="Arial" panose="020B0604020202020204" pitchFamily="34" charset="0"/>
                <a:cs typeface="Arial" panose="020B0604020202020204" pitchFamily="34" charset="0"/>
              </a:rPr>
              <a:t>)</a:t>
            </a:r>
            <a:endParaRPr lang="en-US" altLang="en-US" sz="3000" b="1" dirty="0">
              <a:solidFill>
                <a:schemeClr val="bg1"/>
              </a:solidFill>
              <a:latin typeface="Arial" panose="020B0604020202020204" pitchFamily="34" charset="0"/>
              <a:cs typeface="Arial" panose="020B0604020202020204" pitchFamily="34" charset="0"/>
            </a:endParaRPr>
          </a:p>
          <a:p>
            <a:pPr algn="ctr"/>
            <a:endParaRPr lang="en-ZA" sz="3000" b="1" dirty="0"/>
          </a:p>
        </p:txBody>
      </p:sp>
    </p:spTree>
    <p:extLst>
      <p:ext uri="{BB962C8B-B14F-4D97-AF65-F5344CB8AC3E}">
        <p14:creationId xmlns:p14="http://schemas.microsoft.com/office/powerpoint/2010/main" val="15432037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57200"/>
            <a:ext cx="7020780" cy="559492"/>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CREATIVITY CURBS</a:t>
            </a:r>
          </a:p>
        </p:txBody>
      </p:sp>
      <p:sp>
        <p:nvSpPr>
          <p:cNvPr id="2" name="Rectangle 1"/>
          <p:cNvSpPr/>
          <p:nvPr/>
        </p:nvSpPr>
        <p:spPr>
          <a:xfrm>
            <a:off x="143301" y="905244"/>
            <a:ext cx="8029099" cy="4370427"/>
          </a:xfrm>
          <a:prstGeom prst="rect">
            <a:avLst/>
          </a:prstGeom>
        </p:spPr>
        <p:txBody>
          <a:bodyPr wrap="square">
            <a:spAutoFit/>
          </a:bodyPr>
          <a:lstStyle/>
          <a:p>
            <a:pPr marL="380985" indent="-380985">
              <a:spcBef>
                <a:spcPts val="600"/>
              </a:spcBef>
              <a:spcAft>
                <a:spcPts val="600"/>
              </a:spcAft>
              <a:buFont typeface="Wingdings" pitchFamily="2" charset="2"/>
              <a:buChar char="§"/>
            </a:pPr>
            <a:r>
              <a:rPr lang="en-ZA" sz="2200" b="1" dirty="0">
                <a:latin typeface="Arial" panose="020B0604020202020204" pitchFamily="34" charset="0"/>
                <a:cs typeface="Arial" panose="020B0604020202020204" pitchFamily="34" charset="0"/>
              </a:rPr>
              <a:t>It’s never been done before. </a:t>
            </a:r>
          </a:p>
          <a:p>
            <a:pPr marL="380985" indent="-380985">
              <a:spcBef>
                <a:spcPts val="600"/>
              </a:spcBef>
              <a:spcAft>
                <a:spcPts val="600"/>
              </a:spcAft>
              <a:buFont typeface="Wingdings" pitchFamily="2" charset="2"/>
              <a:buChar char="§"/>
            </a:pPr>
            <a:r>
              <a:rPr lang="en-ZA" sz="2200" b="1" dirty="0">
                <a:latin typeface="Arial" panose="020B0604020202020204" pitchFamily="34" charset="0"/>
                <a:cs typeface="Arial" panose="020B0604020202020204" pitchFamily="34" charset="0"/>
              </a:rPr>
              <a:t>It would cost too much.</a:t>
            </a:r>
          </a:p>
          <a:p>
            <a:pPr marL="380985" indent="-380985">
              <a:spcBef>
                <a:spcPts val="600"/>
              </a:spcBef>
              <a:spcAft>
                <a:spcPts val="600"/>
              </a:spcAft>
              <a:buFont typeface="Wingdings" pitchFamily="2" charset="2"/>
              <a:buChar char="§"/>
            </a:pPr>
            <a:r>
              <a:rPr lang="en-ZA" sz="2200" b="1" dirty="0">
                <a:latin typeface="Arial" panose="020B0604020202020204" pitchFamily="34" charset="0"/>
                <a:cs typeface="Arial" panose="020B0604020202020204" pitchFamily="34" charset="0"/>
              </a:rPr>
              <a:t>I don’t have time.</a:t>
            </a:r>
          </a:p>
          <a:p>
            <a:pPr marL="380985" indent="-380985">
              <a:spcBef>
                <a:spcPts val="600"/>
              </a:spcBef>
              <a:spcAft>
                <a:spcPts val="600"/>
              </a:spcAft>
              <a:buFont typeface="Wingdings" pitchFamily="2" charset="2"/>
              <a:buChar char="§"/>
            </a:pPr>
            <a:r>
              <a:rPr lang="en-ZA" sz="2200" b="1" dirty="0">
                <a:latin typeface="Arial" panose="020B0604020202020204" pitchFamily="34" charset="0"/>
                <a:cs typeface="Arial" panose="020B0604020202020204" pitchFamily="34" charset="0"/>
              </a:rPr>
              <a:t>It’s not my job.</a:t>
            </a:r>
          </a:p>
          <a:p>
            <a:pPr marL="380985" indent="-380985">
              <a:spcBef>
                <a:spcPts val="600"/>
              </a:spcBef>
              <a:spcAft>
                <a:spcPts val="600"/>
              </a:spcAft>
              <a:buFont typeface="Wingdings" pitchFamily="2" charset="2"/>
              <a:buChar char="§"/>
            </a:pPr>
            <a:r>
              <a:rPr lang="en-ZA" sz="2200" b="1" dirty="0">
                <a:latin typeface="Arial" panose="020B0604020202020204" pitchFamily="34" charset="0"/>
                <a:cs typeface="Arial" panose="020B0604020202020204" pitchFamily="34" charset="0"/>
              </a:rPr>
              <a:t>Let someone else try it first. </a:t>
            </a:r>
          </a:p>
          <a:p>
            <a:pPr marL="380985" indent="-380985">
              <a:spcBef>
                <a:spcPts val="600"/>
              </a:spcBef>
              <a:spcAft>
                <a:spcPts val="600"/>
              </a:spcAft>
              <a:buFont typeface="Wingdings" pitchFamily="2" charset="2"/>
              <a:buChar char="§"/>
            </a:pPr>
            <a:r>
              <a:rPr lang="en-ZA" sz="2200" b="1" dirty="0">
                <a:latin typeface="Arial" panose="020B0604020202020204" pitchFamily="34" charset="0"/>
                <a:cs typeface="Arial" panose="020B0604020202020204" pitchFamily="34" charset="0"/>
              </a:rPr>
              <a:t>I don’t have the authority. </a:t>
            </a:r>
          </a:p>
          <a:p>
            <a:pPr marL="380985" indent="-380985">
              <a:spcBef>
                <a:spcPts val="600"/>
              </a:spcBef>
              <a:spcAft>
                <a:spcPts val="600"/>
              </a:spcAft>
              <a:buFont typeface="Wingdings" pitchFamily="2" charset="2"/>
              <a:buChar char="§"/>
            </a:pPr>
            <a:r>
              <a:rPr lang="en-ZA" sz="2200" b="1" dirty="0">
                <a:latin typeface="Arial" panose="020B0604020202020204" pitchFamily="34" charset="0"/>
                <a:cs typeface="Arial" panose="020B0604020202020204" pitchFamily="34" charset="0"/>
              </a:rPr>
              <a:t>I’ve always done it this way. </a:t>
            </a:r>
          </a:p>
          <a:p>
            <a:pPr marL="380985" indent="-380985">
              <a:spcBef>
                <a:spcPts val="600"/>
              </a:spcBef>
              <a:spcAft>
                <a:spcPts val="600"/>
              </a:spcAft>
              <a:buFont typeface="Wingdings" pitchFamily="2" charset="2"/>
              <a:buChar char="§"/>
            </a:pPr>
            <a:r>
              <a:rPr lang="en-ZA" sz="2200" b="1" dirty="0">
                <a:latin typeface="Arial" panose="020B0604020202020204" pitchFamily="34" charset="0"/>
                <a:cs typeface="Arial" panose="020B0604020202020204" pitchFamily="34" charset="0"/>
              </a:rPr>
              <a:t>People won’t approve it. </a:t>
            </a:r>
          </a:p>
          <a:p>
            <a:pPr marL="380985" indent="-380985">
              <a:spcBef>
                <a:spcPts val="600"/>
              </a:spcBef>
              <a:spcAft>
                <a:spcPts val="600"/>
              </a:spcAft>
              <a:buFont typeface="Wingdings" pitchFamily="2" charset="2"/>
              <a:buChar char="§"/>
            </a:pPr>
            <a:r>
              <a:rPr lang="en-ZA" sz="2200" b="1" dirty="0">
                <a:latin typeface="Arial" panose="020B0604020202020204" pitchFamily="34" charset="0"/>
                <a:cs typeface="Arial" panose="020B0604020202020204" pitchFamily="34" charset="0"/>
              </a:rPr>
              <a:t>There is only one way to do this.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5020" y="1985319"/>
            <a:ext cx="3979518" cy="3080969"/>
          </a:xfrm>
          <a:prstGeom prst="rect">
            <a:avLst/>
          </a:prstGeom>
        </p:spPr>
      </p:pic>
    </p:spTree>
    <p:extLst>
      <p:ext uri="{BB962C8B-B14F-4D97-AF65-F5344CB8AC3E}">
        <p14:creationId xmlns:p14="http://schemas.microsoft.com/office/powerpoint/2010/main" val="27146841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91333"/>
            <a:ext cx="7020780" cy="1043803"/>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smtClean="0">
                <a:solidFill>
                  <a:schemeClr val="bg1"/>
                </a:solidFill>
                <a:latin typeface="Arial" panose="020B0604020202020204" pitchFamily="34" charset="0"/>
                <a:cs typeface="Arial" panose="020B0604020202020204" pitchFamily="34" charset="0"/>
              </a:rPr>
              <a:t>HOW TO OVERCOME THESE OBSTACLES TO </a:t>
            </a:r>
            <a:r>
              <a:rPr lang="en-US" altLang="en-US" sz="3000" b="1" dirty="0">
                <a:solidFill>
                  <a:schemeClr val="bg1"/>
                </a:solidFill>
                <a:latin typeface="Arial" panose="020B0604020202020204" pitchFamily="34" charset="0"/>
                <a:cs typeface="Arial" panose="020B0604020202020204" pitchFamily="34" charset="0"/>
              </a:rPr>
              <a:t>C</a:t>
            </a:r>
            <a:r>
              <a:rPr lang="en-US" altLang="en-US" sz="3000" b="1" dirty="0" smtClean="0">
                <a:solidFill>
                  <a:schemeClr val="bg1"/>
                </a:solidFill>
                <a:latin typeface="Arial" panose="020B0604020202020204" pitchFamily="34" charset="0"/>
                <a:cs typeface="Arial" panose="020B0604020202020204" pitchFamily="34" charset="0"/>
              </a:rPr>
              <a:t>REATIVITY</a:t>
            </a:r>
            <a:endParaRPr lang="en-US" altLang="en-US" sz="3000" b="1"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910957" y="2094946"/>
            <a:ext cx="6977449" cy="954107"/>
          </a:xfrm>
          <a:prstGeom prst="rect">
            <a:avLst/>
          </a:prstGeom>
        </p:spPr>
        <p:txBody>
          <a:bodyPr wrap="square">
            <a:spAutoFit/>
          </a:bodyPr>
          <a:lstStyle/>
          <a:p>
            <a:pPr algn="ctr"/>
            <a:r>
              <a:rPr lang="en-ZA" sz="2800" b="1" dirty="0" smtClean="0">
                <a:solidFill>
                  <a:schemeClr val="accent1">
                    <a:lumMod val="75000"/>
                  </a:schemeClr>
                </a:solidFill>
                <a:latin typeface="Arial" panose="020B0604020202020204" pitchFamily="34" charset="0"/>
                <a:cs typeface="Arial" panose="020B0604020202020204" pitchFamily="34" charset="0"/>
              </a:rPr>
              <a:t>What can you as a manager do to overcome these obstacles?</a:t>
            </a: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7569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61681"/>
            <a:ext cx="7020780" cy="955626"/>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ZA" sz="3000" b="1" dirty="0">
                <a:solidFill>
                  <a:schemeClr val="bg1"/>
                </a:solidFill>
                <a:latin typeface="Arial" panose="020B0604020202020204" pitchFamily="34" charset="0"/>
                <a:cs typeface="Arial" panose="020B0604020202020204" pitchFamily="34" charset="0"/>
              </a:rPr>
              <a:t>VENTURING INTO THE UNKNOWN – THE IDEAL</a:t>
            </a:r>
            <a:endParaRPr lang="en-US" altLang="en-US" sz="3000" b="1"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177313"/>
            <a:ext cx="7620000" cy="4537687"/>
          </a:xfrm>
          <a:prstGeom prst="rect">
            <a:avLst/>
          </a:prstGeom>
        </p:spPr>
      </p:pic>
    </p:spTree>
    <p:extLst>
      <p:ext uri="{BB962C8B-B14F-4D97-AF65-F5344CB8AC3E}">
        <p14:creationId xmlns:p14="http://schemas.microsoft.com/office/powerpoint/2010/main" val="40532472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138" y="1237319"/>
            <a:ext cx="8345684" cy="3927805"/>
          </a:xfrm>
          <a:prstGeom prst="rect">
            <a:avLst/>
          </a:prstGeom>
        </p:spPr>
      </p:pic>
      <p:sp>
        <p:nvSpPr>
          <p:cNvPr id="5" name="Rectangle 3"/>
          <p:cNvSpPr txBox="1">
            <a:spLocks noChangeArrowheads="1"/>
          </p:cNvSpPr>
          <p:nvPr/>
        </p:nvSpPr>
        <p:spPr bwMode="auto">
          <a:xfrm>
            <a:off x="1031607" y="161681"/>
            <a:ext cx="7020780" cy="981319"/>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ZA" sz="3000" b="1" dirty="0">
                <a:solidFill>
                  <a:schemeClr val="bg1"/>
                </a:solidFill>
                <a:latin typeface="Arial" panose="020B0604020202020204" pitchFamily="34" charset="0"/>
                <a:cs typeface="Arial" panose="020B0604020202020204" pitchFamily="34" charset="0"/>
              </a:rPr>
              <a:t>VENTURING INTO THE UNKNOWN – THE REALITY</a:t>
            </a:r>
            <a:endParaRPr lang="en-US" altLang="en-US" sz="3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23681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52151" y="764289"/>
            <a:ext cx="6977449" cy="1754326"/>
          </a:xfrm>
          <a:prstGeom prst="rect">
            <a:avLst/>
          </a:prstGeom>
        </p:spPr>
        <p:txBody>
          <a:bodyPr wrap="square">
            <a:spAutoFit/>
          </a:bodyPr>
          <a:lstStyle/>
          <a:p>
            <a:pPr algn="ctr"/>
            <a:r>
              <a:rPr lang="en-ZA" sz="2800" b="1" dirty="0">
                <a:solidFill>
                  <a:schemeClr val="accent1">
                    <a:lumMod val="75000"/>
                  </a:schemeClr>
                </a:solidFill>
                <a:latin typeface="Arial" panose="020B0604020202020204" pitchFamily="34" charset="0"/>
                <a:cs typeface="Arial" panose="020B0604020202020204" pitchFamily="34" charset="0"/>
              </a:rPr>
              <a:t>If you want something in your life you have never had, you will have to do something you have never done!! </a:t>
            </a:r>
          </a:p>
          <a:p>
            <a:pPr algn="ctr"/>
            <a:r>
              <a:rPr lang="en-ZA" sz="2400" b="1" dirty="0">
                <a:latin typeface="Arial" panose="020B0604020202020204" pitchFamily="34" charset="0"/>
                <a:cs typeface="Arial" panose="020B0604020202020204" pitchFamily="34" charset="0"/>
              </a:rPr>
              <a:t>JD Houston </a:t>
            </a:r>
            <a:endParaRPr lang="en-ZA" sz="2400" dirty="0">
              <a:latin typeface="Arial" panose="020B0604020202020204" pitchFamily="34" charset="0"/>
              <a:cs typeface="Arial" panose="020B0604020202020204" pitchFamily="34" charset="0"/>
            </a:endParaRPr>
          </a:p>
        </p:txBody>
      </p:sp>
      <p:pic>
        <p:nvPicPr>
          <p:cNvPr id="12290" name="Picture 2" descr="C:\Users\10065458\Desktop\Brav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8054" y="2949147"/>
            <a:ext cx="4008891" cy="2667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6872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988219" y="171979"/>
            <a:ext cx="7221802" cy="1091407"/>
          </a:xfrm>
        </p:spPr>
        <p:txBody>
          <a:bodyPr/>
          <a:lstStyle/>
          <a:p>
            <a:pPr eaLnBrk="1" hangingPunct="1"/>
            <a:endParaRPr lang="en-US" b="1" dirty="0" smtClean="0">
              <a:solidFill>
                <a:schemeClr val="tx1"/>
              </a:solidFill>
            </a:endParaRPr>
          </a:p>
        </p:txBody>
      </p:sp>
      <p:sp>
        <p:nvSpPr>
          <p:cNvPr id="28675" name="Rectangle 3"/>
          <p:cNvSpPr>
            <a:spLocks noGrp="1" noChangeArrowheads="1"/>
          </p:cNvSpPr>
          <p:nvPr>
            <p:ph type="body" idx="1"/>
          </p:nvPr>
        </p:nvSpPr>
        <p:spPr>
          <a:xfrm>
            <a:off x="969699" y="1340115"/>
            <a:ext cx="7272073" cy="4135438"/>
          </a:xfrm>
        </p:spPr>
        <p:txBody>
          <a:bodyPr/>
          <a:lstStyle/>
          <a:p>
            <a:endParaRPr lang="en-US" b="1" dirty="0" smtClean="0"/>
          </a:p>
          <a:p>
            <a:endParaRPr lang="en-GB" b="1" dirty="0" smtClean="0">
              <a:cs typeface="Arial" pitchFamily="34" charset="0"/>
            </a:endParaRPr>
          </a:p>
        </p:txBody>
      </p:sp>
      <p:pic>
        <p:nvPicPr>
          <p:cNvPr id="28676" name="Picture 3" descr="Simba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1320681"/>
      </p:ext>
    </p:extLst>
  </p:cSld>
  <p:clrMapOvr>
    <a:masterClrMapping/>
  </p:clrMapOvr>
  <p:transition>
    <p:push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1511660" y="1717374"/>
            <a:ext cx="6152576" cy="1547813"/>
          </a:xfrm>
          <a:prstGeom prst="rect">
            <a:avLst/>
          </a:prstGeom>
          <a:solidFill>
            <a:schemeClr val="accent1">
              <a:lumMod val="75000"/>
            </a:schemeClr>
          </a:solidFill>
          <a:ln>
            <a:noFill/>
          </a:ln>
        </p:spPr>
        <p:txBody>
          <a:bodyPr anchor="ctr"/>
          <a:lstStyle/>
          <a:p>
            <a:pPr algn="ctr"/>
            <a:endParaRPr lang="en-GB" altLang="en-US" sz="3000" b="1" dirty="0"/>
          </a:p>
          <a:p>
            <a:pPr algn="ctr"/>
            <a:r>
              <a:rPr lang="en-US" altLang="en-US" sz="3000" b="1" dirty="0">
                <a:solidFill>
                  <a:schemeClr val="bg1"/>
                </a:solidFill>
                <a:latin typeface="Arial Black" pitchFamily="34" charset="0"/>
              </a:rPr>
              <a:t>THE SOURCES OF NEW IDEAS </a:t>
            </a:r>
          </a:p>
          <a:p>
            <a:pPr algn="ctr"/>
            <a:endParaRPr lang="en-US" altLang="en-US" sz="3000" dirty="0">
              <a:latin typeface="Arial Black" pitchFamily="34" charset="0"/>
            </a:endParaRPr>
          </a:p>
        </p:txBody>
      </p:sp>
    </p:spTree>
    <p:extLst>
      <p:ext uri="{BB962C8B-B14F-4D97-AF65-F5344CB8AC3E}">
        <p14:creationId xmlns:p14="http://schemas.microsoft.com/office/powerpoint/2010/main" val="2866382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484507" y="93369"/>
          <a:ext cx="8151493" cy="5617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85545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57200"/>
            <a:ext cx="7020780" cy="600067"/>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SOURCES OF NEW IDEAS (1/4)</a:t>
            </a:r>
          </a:p>
        </p:txBody>
      </p:sp>
      <p:sp>
        <p:nvSpPr>
          <p:cNvPr id="2" name="Rectangle 1"/>
          <p:cNvSpPr/>
          <p:nvPr/>
        </p:nvSpPr>
        <p:spPr>
          <a:xfrm>
            <a:off x="444843" y="946743"/>
            <a:ext cx="8344930" cy="3939348"/>
          </a:xfrm>
          <a:prstGeom prst="rect">
            <a:avLst/>
          </a:prstGeom>
        </p:spPr>
        <p:txBody>
          <a:bodyPr wrap="square">
            <a:spAutoFit/>
          </a:bodyPr>
          <a:lstStyle/>
          <a:p>
            <a:pPr algn="just"/>
            <a:r>
              <a:rPr lang="en-ZA" sz="2333" b="1" dirty="0">
                <a:latin typeface="Arial" panose="020B0604020202020204" pitchFamily="34" charset="0"/>
                <a:cs typeface="Arial" panose="020B0604020202020204" pitchFamily="34" charset="0"/>
              </a:rPr>
              <a:t>Trends:</a:t>
            </a:r>
            <a:endParaRPr lang="en-ZA" sz="2333" dirty="0">
              <a:latin typeface="Arial" panose="020B0604020202020204" pitchFamily="34" charset="0"/>
              <a:cs typeface="Arial" panose="020B0604020202020204" pitchFamily="34" charset="0"/>
            </a:endParaRPr>
          </a:p>
          <a:p>
            <a:pPr marL="285739" indent="-285739" algn="just">
              <a:buFont typeface="Wingdings" pitchFamily="2" charset="2"/>
              <a:buChar char="§"/>
            </a:pPr>
            <a:r>
              <a:rPr lang="en-ZA" sz="2000" b="1" dirty="0">
                <a:latin typeface="Arial" panose="020B0604020202020204" pitchFamily="34" charset="0"/>
                <a:cs typeface="Arial" panose="020B0604020202020204" pitchFamily="34" charset="0"/>
              </a:rPr>
              <a:t>Societal trends </a:t>
            </a:r>
            <a:r>
              <a:rPr lang="en-ZA" sz="2000" dirty="0">
                <a:latin typeface="Arial" panose="020B0604020202020204" pitchFamily="34" charset="0"/>
                <a:cs typeface="Arial" panose="020B0604020202020204" pitchFamily="34" charset="0"/>
              </a:rPr>
              <a:t>(for instance the ageing demographics, fitness growth…).</a:t>
            </a:r>
          </a:p>
          <a:p>
            <a:pPr marL="285739" indent="-285739" algn="just">
              <a:buFont typeface="Wingdings" pitchFamily="2" charset="2"/>
              <a:buChar char="§"/>
            </a:pPr>
            <a:r>
              <a:rPr lang="en-ZA" sz="2000" b="1" dirty="0">
                <a:latin typeface="Arial" panose="020B0604020202020204" pitchFamily="34" charset="0"/>
                <a:cs typeface="Arial" panose="020B0604020202020204" pitchFamily="34" charset="0"/>
              </a:rPr>
              <a:t>Technology trends </a:t>
            </a:r>
            <a:r>
              <a:rPr lang="en-ZA" sz="2000" dirty="0">
                <a:latin typeface="Arial" panose="020B0604020202020204" pitchFamily="34" charset="0"/>
                <a:cs typeface="Arial" panose="020B0604020202020204" pitchFamily="34" charset="0"/>
              </a:rPr>
              <a:t>(for instance mobile tech, e-commerce, Internet advances…) – </a:t>
            </a:r>
            <a:r>
              <a:rPr lang="en-ZA" sz="2000" b="1" dirty="0">
                <a:latin typeface="Arial" panose="020B0604020202020204" pitchFamily="34" charset="0"/>
                <a:cs typeface="Arial" panose="020B0604020202020204" pitchFamily="34" charset="0"/>
              </a:rPr>
              <a:t>SEA-CHANGE – NEW KNOWLEDGE.</a:t>
            </a:r>
            <a:endParaRPr lang="en-ZA" sz="2000" dirty="0">
              <a:latin typeface="Arial" panose="020B0604020202020204" pitchFamily="34" charset="0"/>
              <a:cs typeface="Arial" panose="020B0604020202020204" pitchFamily="34" charset="0"/>
            </a:endParaRPr>
          </a:p>
          <a:p>
            <a:pPr marL="285739" indent="-285739" algn="just">
              <a:buFont typeface="Wingdings" pitchFamily="2" charset="2"/>
              <a:buChar char="§"/>
            </a:pPr>
            <a:r>
              <a:rPr lang="en-ZA" sz="2000" b="1" dirty="0">
                <a:latin typeface="Arial" panose="020B0604020202020204" pitchFamily="34" charset="0"/>
                <a:cs typeface="Arial" panose="020B0604020202020204" pitchFamily="34" charset="0"/>
              </a:rPr>
              <a:t>Economic trends </a:t>
            </a:r>
            <a:r>
              <a:rPr lang="en-ZA" sz="2000" dirty="0">
                <a:latin typeface="Arial" panose="020B0604020202020204" pitchFamily="34" charset="0"/>
                <a:cs typeface="Arial" panose="020B0604020202020204" pitchFamily="34" charset="0"/>
              </a:rPr>
              <a:t>(for instance higher disposable incomes, dual wage-earner families…).</a:t>
            </a:r>
          </a:p>
          <a:p>
            <a:pPr marL="285739" indent="-285739" algn="just">
              <a:buFont typeface="Wingdings" pitchFamily="2" charset="2"/>
              <a:buChar char="§"/>
            </a:pPr>
            <a:r>
              <a:rPr lang="en-ZA" sz="2000" b="1" dirty="0">
                <a:latin typeface="Arial" panose="020B0604020202020204" pitchFamily="34" charset="0"/>
                <a:cs typeface="Arial" panose="020B0604020202020204" pitchFamily="34" charset="0"/>
              </a:rPr>
              <a:t>Government trends </a:t>
            </a:r>
            <a:r>
              <a:rPr lang="en-ZA" sz="2000" dirty="0">
                <a:latin typeface="Arial" panose="020B0604020202020204" pitchFamily="34" charset="0"/>
                <a:cs typeface="Arial" panose="020B0604020202020204" pitchFamily="34" charset="0"/>
              </a:rPr>
              <a:t>(for instance increased regulations, terrorism….) </a:t>
            </a:r>
          </a:p>
          <a:p>
            <a:pPr algn="just"/>
            <a:endParaRPr lang="en-ZA" sz="2333" b="1" dirty="0" smtClean="0">
              <a:latin typeface="Arial" panose="020B0604020202020204" pitchFamily="34" charset="0"/>
              <a:cs typeface="Arial" panose="020B0604020202020204" pitchFamily="34" charset="0"/>
            </a:endParaRPr>
          </a:p>
          <a:p>
            <a:pPr algn="just"/>
            <a:r>
              <a:rPr lang="en-ZA" sz="2333" b="1" dirty="0" smtClean="0">
                <a:latin typeface="Arial" panose="020B0604020202020204" pitchFamily="34" charset="0"/>
                <a:cs typeface="Arial" panose="020B0604020202020204" pitchFamily="34" charset="0"/>
              </a:rPr>
              <a:t>Unexpected </a:t>
            </a:r>
            <a:r>
              <a:rPr lang="en-ZA" sz="2333" b="1" dirty="0">
                <a:latin typeface="Arial" panose="020B0604020202020204" pitchFamily="34" charset="0"/>
                <a:cs typeface="Arial" panose="020B0604020202020204" pitchFamily="34" charset="0"/>
              </a:rPr>
              <a:t>occurrences:</a:t>
            </a:r>
            <a:endParaRPr lang="en-ZA" sz="2333" dirty="0">
              <a:latin typeface="Arial" panose="020B0604020202020204" pitchFamily="34" charset="0"/>
              <a:cs typeface="Arial" panose="020B0604020202020204" pitchFamily="34" charset="0"/>
            </a:endParaRPr>
          </a:p>
          <a:p>
            <a:pPr marL="285739" indent="-285739" algn="just">
              <a:buFont typeface="Wingdings" pitchFamily="2" charset="2"/>
              <a:buChar char="§"/>
            </a:pPr>
            <a:r>
              <a:rPr lang="en-ZA" sz="2000" dirty="0">
                <a:latin typeface="Arial" panose="020B0604020202020204" pitchFamily="34" charset="0"/>
                <a:cs typeface="Arial" panose="020B0604020202020204" pitchFamily="34" charset="0"/>
              </a:rPr>
              <a:t>Infamous terrorist attack of 9/11 </a:t>
            </a:r>
          </a:p>
          <a:p>
            <a:pPr marL="285739" indent="-285739" algn="just">
              <a:buFont typeface="Wingdings" pitchFamily="2" charset="2"/>
              <a:buChar char="§"/>
            </a:pPr>
            <a:r>
              <a:rPr lang="en-ZA" sz="2000" dirty="0">
                <a:latin typeface="Arial" panose="020B0604020202020204" pitchFamily="34" charset="0"/>
                <a:cs typeface="Arial" panose="020B0604020202020204" pitchFamily="34" charset="0"/>
              </a:rPr>
              <a:t>For instance impact on security industry</a:t>
            </a:r>
          </a:p>
        </p:txBody>
      </p:sp>
      <p:pic>
        <p:nvPicPr>
          <p:cNvPr id="7170" name="Picture 2" descr="C:\Users\10065458\Desktop\New ide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2247" y="3747273"/>
            <a:ext cx="1802708" cy="1685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491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508" y="938503"/>
            <a:ext cx="8213124" cy="3888116"/>
          </a:xfrm>
          <a:prstGeom prst="rect">
            <a:avLst/>
          </a:prstGeom>
        </p:spPr>
        <p:txBody>
          <a:bodyPr wrap="square">
            <a:spAutoFit/>
          </a:bodyPr>
          <a:lstStyle/>
          <a:p>
            <a:pPr algn="just"/>
            <a:r>
              <a:rPr lang="en-ZA" sz="2333" b="1" dirty="0" smtClean="0">
                <a:latin typeface="Arial" panose="020B0604020202020204" pitchFamily="34" charset="0"/>
                <a:cs typeface="Arial" panose="020B0604020202020204" pitchFamily="34" charset="0"/>
              </a:rPr>
              <a:t>Incongruities/incompatibilities:</a:t>
            </a:r>
            <a:endParaRPr lang="en-ZA" sz="2333" dirty="0">
              <a:latin typeface="Arial" panose="020B0604020202020204" pitchFamily="34" charset="0"/>
              <a:cs typeface="Arial" panose="020B0604020202020204" pitchFamily="34" charset="0"/>
            </a:endParaRPr>
          </a:p>
          <a:p>
            <a:pPr marL="285739" indent="-285739" algn="just">
              <a:buFont typeface="Wingdings" pitchFamily="2" charset="2"/>
              <a:buChar char="§"/>
            </a:pPr>
            <a:r>
              <a:rPr lang="en-ZA" sz="2000" dirty="0">
                <a:latin typeface="Arial" panose="020B0604020202020204" pitchFamily="34" charset="0"/>
                <a:cs typeface="Arial" panose="020B0604020202020204" pitchFamily="34" charset="0"/>
              </a:rPr>
              <a:t>Exist in the gap between expectations and reality.</a:t>
            </a:r>
          </a:p>
          <a:p>
            <a:pPr marL="285739" indent="-285739" algn="just">
              <a:buFont typeface="Wingdings" pitchFamily="2" charset="2"/>
              <a:buChar char="§"/>
            </a:pPr>
            <a:r>
              <a:rPr lang="en-ZA" sz="2000" dirty="0">
                <a:latin typeface="Arial" panose="020B0604020202020204" pitchFamily="34" charset="0"/>
                <a:cs typeface="Arial" panose="020B0604020202020204" pitchFamily="34" charset="0"/>
              </a:rPr>
              <a:t>Example - overnight package delivery. </a:t>
            </a:r>
          </a:p>
          <a:p>
            <a:pPr algn="just"/>
            <a:endParaRPr lang="en-ZA" sz="2000" dirty="0">
              <a:latin typeface="Arial" panose="020B0604020202020204" pitchFamily="34" charset="0"/>
              <a:cs typeface="Arial" panose="020B0604020202020204" pitchFamily="34" charset="0"/>
            </a:endParaRPr>
          </a:p>
          <a:p>
            <a:pPr algn="just"/>
            <a:r>
              <a:rPr lang="en-ZA" sz="2333" b="1" dirty="0">
                <a:latin typeface="Arial" panose="020B0604020202020204" pitchFamily="34" charset="0"/>
                <a:cs typeface="Arial" panose="020B0604020202020204" pitchFamily="34" charset="0"/>
              </a:rPr>
              <a:t>Industry and market changes:</a:t>
            </a:r>
            <a:endParaRPr lang="en-ZA" sz="2333" dirty="0">
              <a:latin typeface="Arial" panose="020B0604020202020204" pitchFamily="34" charset="0"/>
              <a:cs typeface="Arial" panose="020B0604020202020204" pitchFamily="34" charset="0"/>
            </a:endParaRPr>
          </a:p>
          <a:p>
            <a:pPr marL="285739" indent="-285739" algn="just">
              <a:buFont typeface="Wingdings" pitchFamily="2" charset="2"/>
              <a:buChar char="§"/>
            </a:pPr>
            <a:r>
              <a:rPr lang="en-ZA" sz="2000" dirty="0">
                <a:latin typeface="Arial" panose="020B0604020202020204" pitchFamily="34" charset="0"/>
                <a:cs typeface="Arial" panose="020B0604020202020204" pitchFamily="34" charset="0"/>
              </a:rPr>
              <a:t>Changes in consumer attitudes, advancements in technology, and growth in the structure, design or definition of markets or industries are sources of emerging opportunities.</a:t>
            </a:r>
          </a:p>
          <a:p>
            <a:pPr marL="285739" indent="-285739" algn="just">
              <a:buFont typeface="Wingdings" pitchFamily="2" charset="2"/>
              <a:buChar char="§"/>
            </a:pPr>
            <a:r>
              <a:rPr lang="en-ZA" sz="2000" dirty="0">
                <a:latin typeface="Arial" panose="020B0604020202020204" pitchFamily="34" charset="0"/>
                <a:cs typeface="Arial" panose="020B0604020202020204" pitchFamily="34" charset="0"/>
              </a:rPr>
              <a:t>Example – the health care industry: changing to home health care and preventive medicine have replace hospitalization and surgery as primary focus areas.</a:t>
            </a:r>
          </a:p>
          <a:p>
            <a:pPr marL="285739" indent="-285739">
              <a:buFont typeface="Wingdings" pitchFamily="2" charset="2"/>
              <a:buChar char="§"/>
            </a:pPr>
            <a:endParaRPr lang="en-ZA" sz="2000" dirty="0"/>
          </a:p>
        </p:txBody>
      </p:sp>
      <p:pic>
        <p:nvPicPr>
          <p:cNvPr id="8194" name="Picture 2" descr="C:\Users\10065458\Desktop\New ide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4671374"/>
            <a:ext cx="1080120" cy="92476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txBox="1">
            <a:spLocks noChangeArrowheads="1"/>
          </p:cNvSpPr>
          <p:nvPr/>
        </p:nvSpPr>
        <p:spPr bwMode="auto">
          <a:xfrm>
            <a:off x="1031607" y="157200"/>
            <a:ext cx="7020780" cy="600067"/>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SOURCES OF NEW IDEAS </a:t>
            </a:r>
            <a:r>
              <a:rPr lang="en-US" altLang="en-US" sz="3000" b="1" dirty="0" smtClean="0">
                <a:solidFill>
                  <a:schemeClr val="bg1"/>
                </a:solidFill>
                <a:latin typeface="Arial" panose="020B0604020202020204" pitchFamily="34" charset="0"/>
                <a:cs typeface="Arial" panose="020B0604020202020204" pitchFamily="34" charset="0"/>
              </a:rPr>
              <a:t>(2/4</a:t>
            </a:r>
            <a:r>
              <a:rPr lang="en-US" altLang="en-US" sz="30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006450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130" y="954979"/>
            <a:ext cx="8295502" cy="3990580"/>
          </a:xfrm>
          <a:prstGeom prst="rect">
            <a:avLst/>
          </a:prstGeom>
        </p:spPr>
        <p:txBody>
          <a:bodyPr wrap="square">
            <a:spAutoFit/>
          </a:bodyPr>
          <a:lstStyle/>
          <a:p>
            <a:r>
              <a:rPr lang="en-ZA" sz="2333" b="1" dirty="0">
                <a:latin typeface="Arial" panose="020B0604020202020204" pitchFamily="34" charset="0"/>
                <a:cs typeface="Arial" panose="020B0604020202020204" pitchFamily="34" charset="0"/>
              </a:rPr>
              <a:t>Process needs: </a:t>
            </a:r>
            <a:endParaRPr lang="en-ZA" sz="2333" dirty="0">
              <a:latin typeface="Arial" panose="020B0604020202020204" pitchFamily="34" charset="0"/>
              <a:cs typeface="Arial" panose="020B0604020202020204" pitchFamily="34" charset="0"/>
            </a:endParaRPr>
          </a:p>
          <a:p>
            <a:pPr marL="380985" indent="-380985" algn="just">
              <a:buFont typeface="Wingdings" pitchFamily="2" charset="2"/>
              <a:buChar char="§"/>
            </a:pPr>
            <a:r>
              <a:rPr lang="en-ZA" sz="2000" dirty="0">
                <a:latin typeface="Arial" panose="020B0604020202020204" pitchFamily="34" charset="0"/>
                <a:cs typeface="Arial" panose="020B0604020202020204" pitchFamily="34" charset="0"/>
              </a:rPr>
              <a:t>Process needs = “pain” and innovative solutions = “pain killers”.</a:t>
            </a:r>
          </a:p>
          <a:p>
            <a:pPr marL="380985" indent="-380985" algn="just">
              <a:buFont typeface="Wingdings" pitchFamily="2" charset="2"/>
              <a:buChar char="§"/>
            </a:pPr>
            <a:r>
              <a:rPr lang="en-ZA" sz="2000" dirty="0">
                <a:latin typeface="Arial" panose="020B0604020202020204" pitchFamily="34" charset="0"/>
                <a:cs typeface="Arial" panose="020B0604020202020204" pitchFamily="34" charset="0"/>
              </a:rPr>
              <a:t>Need to do something better leads to new medical devices, healthier foods, time saving devices….. </a:t>
            </a:r>
          </a:p>
          <a:p>
            <a:pPr marL="380985" indent="-380985" algn="just">
              <a:buFont typeface="Wingdings" pitchFamily="2" charset="2"/>
              <a:buChar char="§"/>
            </a:pPr>
            <a:r>
              <a:rPr lang="en-ZA" sz="2000" dirty="0">
                <a:latin typeface="Arial" panose="020B0604020202020204" pitchFamily="34" charset="0"/>
                <a:cs typeface="Arial" panose="020B0604020202020204" pitchFamily="34" charset="0"/>
              </a:rPr>
              <a:t>Example - sugar-free products; caffeine-free coffee; microwave ovens.</a:t>
            </a:r>
          </a:p>
          <a:p>
            <a:endParaRPr lang="en-ZA" sz="2333" dirty="0">
              <a:latin typeface="Arial" panose="020B0604020202020204" pitchFamily="34" charset="0"/>
              <a:cs typeface="Arial" panose="020B0604020202020204" pitchFamily="34" charset="0"/>
            </a:endParaRPr>
          </a:p>
          <a:p>
            <a:r>
              <a:rPr lang="en-ZA" sz="2333" b="1" dirty="0">
                <a:latin typeface="Arial" panose="020B0604020202020204" pitchFamily="34" charset="0"/>
                <a:cs typeface="Arial" panose="020B0604020202020204" pitchFamily="34" charset="0"/>
              </a:rPr>
              <a:t>Demographic changes:</a:t>
            </a:r>
            <a:endParaRPr lang="en-ZA" sz="2333" dirty="0">
              <a:latin typeface="Arial" panose="020B0604020202020204" pitchFamily="34" charset="0"/>
              <a:cs typeface="Arial" panose="020B0604020202020204" pitchFamily="34" charset="0"/>
            </a:endParaRPr>
          </a:p>
          <a:p>
            <a:pPr marL="380985" indent="-380985">
              <a:buFont typeface="Wingdings" pitchFamily="2" charset="2"/>
              <a:buChar char="§"/>
            </a:pPr>
            <a:r>
              <a:rPr lang="en-ZA" sz="2000" dirty="0">
                <a:latin typeface="Arial" panose="020B0604020202020204" pitchFamily="34" charset="0"/>
                <a:cs typeface="Arial" panose="020B0604020202020204" pitchFamily="34" charset="0"/>
              </a:rPr>
              <a:t>Changes in population size, age, education,….. </a:t>
            </a:r>
          </a:p>
          <a:p>
            <a:pPr marL="380985" indent="-380985">
              <a:buFont typeface="Wingdings" pitchFamily="2" charset="2"/>
              <a:buChar char="§"/>
            </a:pPr>
            <a:r>
              <a:rPr lang="en-ZA" sz="2000" dirty="0">
                <a:latin typeface="Arial" panose="020B0604020202020204" pitchFamily="34" charset="0"/>
                <a:cs typeface="Arial" panose="020B0604020202020204" pitchFamily="34" charset="0"/>
              </a:rPr>
              <a:t>Example - retirement communities for older people </a:t>
            </a:r>
          </a:p>
          <a:p>
            <a:pPr marL="380985" indent="-380985">
              <a:buFont typeface="Wingdings" pitchFamily="2" charset="2"/>
              <a:buChar char="§"/>
            </a:pPr>
            <a:endParaRPr lang="en-ZA" sz="2333" dirty="0"/>
          </a:p>
          <a:p>
            <a:endParaRPr lang="en-ZA" sz="2000" dirty="0"/>
          </a:p>
        </p:txBody>
      </p:sp>
      <p:pic>
        <p:nvPicPr>
          <p:cNvPr id="9218" name="Picture 2" descr="C:\Users\10065458\Desktop\New ide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4357667"/>
            <a:ext cx="1380153" cy="11906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txBox="1">
            <a:spLocks noChangeArrowheads="1"/>
          </p:cNvSpPr>
          <p:nvPr/>
        </p:nvSpPr>
        <p:spPr bwMode="auto">
          <a:xfrm>
            <a:off x="1031607" y="157200"/>
            <a:ext cx="7020780" cy="600067"/>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SOURCES OF NEW IDEAS </a:t>
            </a:r>
            <a:r>
              <a:rPr lang="en-US" altLang="en-US" sz="3000" b="1" dirty="0" smtClean="0">
                <a:solidFill>
                  <a:schemeClr val="bg1"/>
                </a:solidFill>
                <a:latin typeface="Arial" panose="020B0604020202020204" pitchFamily="34" charset="0"/>
                <a:cs typeface="Arial" panose="020B0604020202020204" pitchFamily="34" charset="0"/>
              </a:rPr>
              <a:t>(3/4</a:t>
            </a:r>
            <a:r>
              <a:rPr lang="en-US" altLang="en-US" sz="30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286215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7223" y="979693"/>
            <a:ext cx="8163696" cy="4247125"/>
          </a:xfrm>
          <a:prstGeom prst="rect">
            <a:avLst/>
          </a:prstGeom>
        </p:spPr>
        <p:txBody>
          <a:bodyPr wrap="square">
            <a:spAutoFit/>
          </a:bodyPr>
          <a:lstStyle/>
          <a:p>
            <a:pPr algn="just"/>
            <a:r>
              <a:rPr lang="en-ZA" sz="2333" b="1" dirty="0">
                <a:latin typeface="Arial" panose="020B0604020202020204" pitchFamily="34" charset="0"/>
                <a:cs typeface="Arial" panose="020B0604020202020204" pitchFamily="34" charset="0"/>
              </a:rPr>
              <a:t>Perceptual changes:</a:t>
            </a:r>
          </a:p>
          <a:p>
            <a:pPr marL="285739" indent="-285739" algn="just">
              <a:buFont typeface="Wingdings" pitchFamily="2" charset="2"/>
              <a:buChar char="§"/>
            </a:pPr>
            <a:r>
              <a:rPr lang="en-ZA" sz="2000" dirty="0">
                <a:latin typeface="Arial" panose="020B0604020202020204" pitchFamily="34" charset="0"/>
                <a:cs typeface="Arial" panose="020B0604020202020204" pitchFamily="34" charset="0"/>
              </a:rPr>
              <a:t>Perceptual changes in people’s interpretation of facts and concepts may be intangible but meaningful.</a:t>
            </a:r>
          </a:p>
          <a:p>
            <a:pPr marL="285739" indent="-285739" algn="just">
              <a:buFont typeface="Wingdings" pitchFamily="2" charset="2"/>
              <a:buChar char="§"/>
            </a:pPr>
            <a:r>
              <a:rPr lang="en-ZA" sz="2000" dirty="0">
                <a:latin typeface="Arial" panose="020B0604020202020204" pitchFamily="34" charset="0"/>
                <a:cs typeface="Arial" panose="020B0604020202020204" pitchFamily="34" charset="0"/>
              </a:rPr>
              <a:t>Example - exercise (aerobics) and the growing concern for fitness.</a:t>
            </a:r>
          </a:p>
          <a:p>
            <a:pPr marL="285739" indent="-285739" algn="just">
              <a:buFont typeface="Wingdings" pitchFamily="2" charset="2"/>
              <a:buChar char="§"/>
            </a:pPr>
            <a:r>
              <a:rPr lang="en-ZA" sz="2000" dirty="0">
                <a:latin typeface="Arial" panose="020B0604020202020204" pitchFamily="34" charset="0"/>
                <a:cs typeface="Arial" panose="020B0604020202020204" pitchFamily="34" charset="0"/>
              </a:rPr>
              <a:t>Too many carbs or sugar in our diet?</a:t>
            </a:r>
          </a:p>
          <a:p>
            <a:pPr algn="just"/>
            <a:endParaRPr lang="en-ZA" sz="2333" b="1" dirty="0">
              <a:latin typeface="Arial" panose="020B0604020202020204" pitchFamily="34" charset="0"/>
              <a:cs typeface="Arial" panose="020B0604020202020204" pitchFamily="34" charset="0"/>
            </a:endParaRPr>
          </a:p>
          <a:p>
            <a:pPr algn="just"/>
            <a:r>
              <a:rPr lang="en-ZA" sz="2333" b="1" dirty="0">
                <a:latin typeface="Arial" panose="020B0604020202020204" pitchFamily="34" charset="0"/>
                <a:cs typeface="Arial" panose="020B0604020202020204" pitchFamily="34" charset="0"/>
              </a:rPr>
              <a:t>Knowledge-based concepts:</a:t>
            </a:r>
            <a:endParaRPr lang="en-ZA" sz="2333" dirty="0">
              <a:latin typeface="Arial" panose="020B0604020202020204" pitchFamily="34" charset="0"/>
              <a:cs typeface="Arial" panose="020B0604020202020204" pitchFamily="34" charset="0"/>
            </a:endParaRPr>
          </a:p>
          <a:p>
            <a:pPr marL="285739" indent="-285739" algn="just">
              <a:buFont typeface="Wingdings" pitchFamily="2" charset="2"/>
              <a:buChar char="§"/>
            </a:pPr>
            <a:r>
              <a:rPr lang="en-ZA" sz="2000" b="1" dirty="0">
                <a:latin typeface="Arial" panose="020B0604020202020204" pitchFamily="34" charset="0"/>
                <a:cs typeface="Arial" panose="020B0604020202020204" pitchFamily="34" charset="0"/>
              </a:rPr>
              <a:t>Inventions</a:t>
            </a:r>
            <a:r>
              <a:rPr lang="en-ZA" sz="2000" dirty="0">
                <a:latin typeface="Arial" panose="020B0604020202020204" pitchFamily="34" charset="0"/>
                <a:cs typeface="Arial" panose="020B0604020202020204" pitchFamily="34" charset="0"/>
              </a:rPr>
              <a:t>, which are the product of new thinking, new methods, and new knowledge, often require the longest time period between initiation and market implementation because of the need for testing and modification.</a:t>
            </a:r>
          </a:p>
          <a:p>
            <a:pPr marL="285739" indent="-285739" algn="just">
              <a:buFont typeface="Wingdings" pitchFamily="2" charset="2"/>
              <a:buChar char="§"/>
            </a:pPr>
            <a:r>
              <a:rPr lang="en-ZA" sz="2000" dirty="0">
                <a:latin typeface="Arial" panose="020B0604020202020204" pitchFamily="34" charset="0"/>
                <a:cs typeface="Arial" panose="020B0604020202020204" pitchFamily="34" charset="0"/>
              </a:rPr>
              <a:t>Example - mobile technology, pharmaceutical industry, robotics…. </a:t>
            </a:r>
          </a:p>
          <a:p>
            <a:pPr marL="285739" indent="-285739">
              <a:buFont typeface="Wingdings" pitchFamily="2" charset="2"/>
              <a:buChar char="§"/>
            </a:pPr>
            <a:endParaRPr lang="en-ZA" sz="2000" dirty="0"/>
          </a:p>
        </p:txBody>
      </p:sp>
      <p:pic>
        <p:nvPicPr>
          <p:cNvPr id="10242" name="Picture 2" descr="C:\Users\10065458\Desktop\New ide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1641" y="2225695"/>
            <a:ext cx="1373659" cy="9190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1031607" y="157200"/>
            <a:ext cx="7020780" cy="600067"/>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SOURCES OF NEW IDEAS </a:t>
            </a:r>
            <a:r>
              <a:rPr lang="en-US" altLang="en-US" sz="3000" b="1" dirty="0" smtClean="0">
                <a:solidFill>
                  <a:schemeClr val="bg1"/>
                </a:solidFill>
                <a:latin typeface="Arial" panose="020B0604020202020204" pitchFamily="34" charset="0"/>
                <a:cs typeface="Arial" panose="020B0604020202020204" pitchFamily="34" charset="0"/>
              </a:rPr>
              <a:t>(4/4</a:t>
            </a:r>
            <a:r>
              <a:rPr lang="en-US" altLang="en-US" sz="30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818558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762000" y="206628"/>
            <a:ext cx="7620000" cy="567730"/>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IDEA GENERATION SOURCES (1/2)</a:t>
            </a:r>
          </a:p>
        </p:txBody>
      </p:sp>
      <p:sp>
        <p:nvSpPr>
          <p:cNvPr id="2" name="Rectangle 1"/>
          <p:cNvSpPr/>
          <p:nvPr/>
        </p:nvSpPr>
        <p:spPr>
          <a:xfrm>
            <a:off x="378941" y="785538"/>
            <a:ext cx="8402593" cy="4970591"/>
          </a:xfrm>
          <a:prstGeom prst="rect">
            <a:avLst/>
          </a:prstGeom>
        </p:spPr>
        <p:txBody>
          <a:bodyPr wrap="square">
            <a:spAutoFit/>
          </a:bodyPr>
          <a:lstStyle/>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Create new market for existing product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Existing businesses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Franchises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Patents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Product licensing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Corporations </a:t>
            </a:r>
          </a:p>
          <a:p>
            <a:pPr marL="285739" indent="-285739">
              <a:lnSpc>
                <a:spcPct val="150000"/>
              </a:lnSpc>
              <a:buFont typeface="Wingdings" pitchFamily="2" charset="2"/>
              <a:buChar char="§"/>
            </a:pPr>
            <a:r>
              <a:rPr lang="en-ZA" sz="2200" b="1" dirty="0" smtClean="0">
                <a:latin typeface="Arial" panose="020B0604020202020204" pitchFamily="34" charset="0"/>
                <a:cs typeface="Arial" panose="020B0604020202020204" pitchFamily="34" charset="0"/>
              </a:rPr>
              <a:t>Not-for-profit </a:t>
            </a:r>
            <a:r>
              <a:rPr lang="en-ZA" sz="2200" b="1" dirty="0">
                <a:latin typeface="Arial" panose="020B0604020202020204" pitchFamily="34" charset="0"/>
                <a:cs typeface="Arial" panose="020B0604020202020204" pitchFamily="34" charset="0"/>
              </a:rPr>
              <a:t>research institutes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Universities </a:t>
            </a:r>
          </a:p>
          <a:p>
            <a:pPr marL="285739" indent="-285739">
              <a:lnSpc>
                <a:spcPct val="150000"/>
              </a:lnSpc>
              <a:buFont typeface="Wingdings" pitchFamily="2" charset="2"/>
              <a:buChar char="§"/>
            </a:pPr>
            <a:r>
              <a:rPr lang="en-ZA" sz="2200" b="1" dirty="0">
                <a:latin typeface="Arial" panose="020B0604020202020204" pitchFamily="34" charset="0"/>
                <a:cs typeface="Arial" panose="020B0604020202020204" pitchFamily="34" charset="0"/>
              </a:rPr>
              <a:t>Trade shows and meetings </a:t>
            </a:r>
          </a:p>
          <a:p>
            <a:pPr marL="285739" indent="-285739">
              <a:buFont typeface="Wingdings" pitchFamily="2" charset="2"/>
              <a:buChar char="§"/>
            </a:pPr>
            <a:endParaRPr lang="en-ZA" sz="2000" dirty="0"/>
          </a:p>
        </p:txBody>
      </p:sp>
      <p:pic>
        <p:nvPicPr>
          <p:cNvPr id="5" name="Picture 2" descr="C:\Users\10065458\Desktop\New ide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5678" y="1358742"/>
            <a:ext cx="4036234" cy="2978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3357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368" y="872599"/>
            <a:ext cx="8328454" cy="4963025"/>
          </a:xfrm>
          <a:prstGeom prst="rect">
            <a:avLst/>
          </a:prstGeom>
        </p:spPr>
        <p:txBody>
          <a:bodyPr wrap="square">
            <a:spAutoFit/>
          </a:bodyPr>
          <a:lstStyle/>
          <a:p>
            <a:pPr marL="380985" indent="-380985">
              <a:lnSpc>
                <a:spcPct val="150000"/>
              </a:lnSpc>
              <a:buFont typeface="Wingdings" pitchFamily="2" charset="2"/>
              <a:buChar char="§"/>
            </a:pPr>
            <a:r>
              <a:rPr lang="en-ZA" sz="2200" b="1" dirty="0">
                <a:latin typeface="Arial" panose="020B0604020202020204" pitchFamily="34" charset="0"/>
                <a:cs typeface="Arial" panose="020B0604020202020204" pitchFamily="34" charset="0"/>
              </a:rPr>
              <a:t>Customers </a:t>
            </a:r>
          </a:p>
          <a:p>
            <a:pPr marL="380985" indent="-380985">
              <a:lnSpc>
                <a:spcPct val="150000"/>
              </a:lnSpc>
              <a:buFont typeface="Wingdings" pitchFamily="2" charset="2"/>
              <a:buChar char="§"/>
            </a:pPr>
            <a:r>
              <a:rPr lang="en-ZA" sz="2200" b="1" dirty="0">
                <a:latin typeface="Arial" panose="020B0604020202020204" pitchFamily="34" charset="0"/>
                <a:cs typeface="Arial" panose="020B0604020202020204" pitchFamily="34" charset="0"/>
              </a:rPr>
              <a:t>Distributors and wholesalers </a:t>
            </a:r>
          </a:p>
          <a:p>
            <a:pPr marL="380985" indent="-380985">
              <a:lnSpc>
                <a:spcPct val="150000"/>
              </a:lnSpc>
              <a:buFont typeface="Wingdings" pitchFamily="2" charset="2"/>
              <a:buChar char="§"/>
            </a:pPr>
            <a:r>
              <a:rPr lang="en-ZA" sz="2200" b="1" dirty="0">
                <a:latin typeface="Arial" panose="020B0604020202020204" pitchFamily="34" charset="0"/>
                <a:cs typeface="Arial" panose="020B0604020202020204" pitchFamily="34" charset="0"/>
              </a:rPr>
              <a:t>Competitors </a:t>
            </a:r>
          </a:p>
          <a:p>
            <a:pPr marL="380985" indent="-380985">
              <a:lnSpc>
                <a:spcPct val="150000"/>
              </a:lnSpc>
              <a:buFont typeface="Wingdings" pitchFamily="2" charset="2"/>
              <a:buChar char="§"/>
            </a:pPr>
            <a:r>
              <a:rPr lang="en-ZA" sz="2200" b="1" dirty="0">
                <a:latin typeface="Arial" panose="020B0604020202020204" pitchFamily="34" charset="0"/>
                <a:cs typeface="Arial" panose="020B0604020202020204" pitchFamily="34" charset="0"/>
              </a:rPr>
              <a:t>Former employees </a:t>
            </a:r>
          </a:p>
          <a:p>
            <a:pPr marL="380985" indent="-380985">
              <a:lnSpc>
                <a:spcPct val="150000"/>
              </a:lnSpc>
              <a:buFont typeface="Wingdings" pitchFamily="2" charset="2"/>
              <a:buChar char="§"/>
            </a:pPr>
            <a:r>
              <a:rPr lang="en-ZA" sz="2200" b="1" dirty="0">
                <a:latin typeface="Arial" panose="020B0604020202020204" pitchFamily="34" charset="0"/>
                <a:cs typeface="Arial" panose="020B0604020202020204" pitchFamily="34" charset="0"/>
              </a:rPr>
              <a:t>Professional contact </a:t>
            </a:r>
          </a:p>
          <a:p>
            <a:pPr marL="380985" indent="-380985">
              <a:lnSpc>
                <a:spcPct val="150000"/>
              </a:lnSpc>
              <a:buFont typeface="Wingdings" pitchFamily="2" charset="2"/>
              <a:buChar char="§"/>
            </a:pPr>
            <a:r>
              <a:rPr lang="en-ZA" sz="2200" b="1" dirty="0">
                <a:latin typeface="Arial" panose="020B0604020202020204" pitchFamily="34" charset="0"/>
                <a:cs typeface="Arial" panose="020B0604020202020204" pitchFamily="34" charset="0"/>
              </a:rPr>
              <a:t>Consulting </a:t>
            </a:r>
          </a:p>
          <a:p>
            <a:pPr marL="380985" indent="-380985">
              <a:lnSpc>
                <a:spcPct val="150000"/>
              </a:lnSpc>
              <a:buFont typeface="Wingdings" pitchFamily="2" charset="2"/>
              <a:buChar char="§"/>
            </a:pPr>
            <a:r>
              <a:rPr lang="en-ZA" sz="2200" b="1" dirty="0">
                <a:latin typeface="Arial" panose="020B0604020202020204" pitchFamily="34" charset="0"/>
                <a:cs typeface="Arial" panose="020B0604020202020204" pitchFamily="34" charset="0"/>
              </a:rPr>
              <a:t>Networking </a:t>
            </a:r>
          </a:p>
          <a:p>
            <a:pPr marL="380985" indent="-380985">
              <a:lnSpc>
                <a:spcPct val="150000"/>
              </a:lnSpc>
              <a:buFont typeface="Wingdings" pitchFamily="2" charset="2"/>
              <a:buChar char="§"/>
            </a:pPr>
            <a:r>
              <a:rPr lang="en-ZA" sz="2200" b="1" dirty="0">
                <a:latin typeface="Arial" panose="020B0604020202020204" pitchFamily="34" charset="0"/>
                <a:cs typeface="Arial" panose="020B0604020202020204" pitchFamily="34" charset="0"/>
              </a:rPr>
              <a:t>Websites and Internet </a:t>
            </a:r>
          </a:p>
          <a:p>
            <a:pPr marL="380985" indent="-380985">
              <a:lnSpc>
                <a:spcPct val="150000"/>
              </a:lnSpc>
              <a:buFont typeface="Wingdings" pitchFamily="2" charset="2"/>
              <a:buChar char="§"/>
            </a:pPr>
            <a:r>
              <a:rPr lang="en-ZA" sz="2167" dirty="0"/>
              <a:t>…………. </a:t>
            </a:r>
          </a:p>
          <a:p>
            <a:pPr marL="285739" indent="-285739">
              <a:buFont typeface="Wingdings" pitchFamily="2" charset="2"/>
              <a:buChar char="§"/>
            </a:pPr>
            <a:endParaRPr lang="en-ZA" sz="2000" dirty="0"/>
          </a:p>
        </p:txBody>
      </p:sp>
      <p:pic>
        <p:nvPicPr>
          <p:cNvPr id="5" name="Picture 2" descr="C:\Users\10065458\Desktop\New ide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0588" y="2051492"/>
            <a:ext cx="3471779" cy="2322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762000" y="206628"/>
            <a:ext cx="7620000" cy="567730"/>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IDEA GENERATION SOURCES </a:t>
            </a:r>
            <a:r>
              <a:rPr lang="en-US" altLang="en-US" sz="3000" b="1" dirty="0" smtClean="0">
                <a:solidFill>
                  <a:schemeClr val="bg1"/>
                </a:solidFill>
                <a:latin typeface="Arial" panose="020B0604020202020204" pitchFamily="34" charset="0"/>
                <a:cs typeface="Arial" panose="020B0604020202020204" pitchFamily="34" charset="0"/>
              </a:rPr>
              <a:t>(2/2</a:t>
            </a:r>
            <a:r>
              <a:rPr lang="en-US" altLang="en-US" sz="30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12686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1511660" y="1717374"/>
            <a:ext cx="6152576" cy="1547813"/>
          </a:xfrm>
          <a:prstGeom prst="rect">
            <a:avLst/>
          </a:prstGeom>
          <a:solidFill>
            <a:schemeClr val="accent1">
              <a:lumMod val="75000"/>
            </a:schemeClr>
          </a:solidFill>
          <a:ln>
            <a:noFill/>
          </a:ln>
        </p:spPr>
        <p:txBody>
          <a:bodyPr anchor="ctr"/>
          <a:lstStyle/>
          <a:p>
            <a:pPr algn="ctr"/>
            <a:endParaRPr lang="en-GB" altLang="en-US" sz="3000" b="1" dirty="0"/>
          </a:p>
          <a:p>
            <a:pPr algn="ctr"/>
            <a:r>
              <a:rPr lang="en-US" altLang="en-US" sz="3000" b="1" dirty="0">
                <a:solidFill>
                  <a:schemeClr val="bg1"/>
                </a:solidFill>
                <a:latin typeface="Arial Black" pitchFamily="34" charset="0"/>
              </a:rPr>
              <a:t>THE PHASES OF THE CREATIVE PROCESS</a:t>
            </a:r>
          </a:p>
          <a:p>
            <a:pPr algn="ctr"/>
            <a:endParaRPr lang="en-US" altLang="en-US" sz="3000" dirty="0">
              <a:latin typeface="Arial Black" pitchFamily="34" charset="0"/>
            </a:endParaRPr>
          </a:p>
        </p:txBody>
      </p:sp>
    </p:spTree>
    <p:extLst>
      <p:ext uri="{BB962C8B-B14F-4D97-AF65-F5344CB8AC3E}">
        <p14:creationId xmlns:p14="http://schemas.microsoft.com/office/powerpoint/2010/main" val="14661371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57200"/>
            <a:ext cx="7020780" cy="543016"/>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THE PHASES OF CREATIVITY</a:t>
            </a:r>
          </a:p>
        </p:txBody>
      </p:sp>
      <p:sp>
        <p:nvSpPr>
          <p:cNvPr id="2" name="Rectangle 1"/>
          <p:cNvSpPr/>
          <p:nvPr/>
        </p:nvSpPr>
        <p:spPr>
          <a:xfrm>
            <a:off x="560173" y="826636"/>
            <a:ext cx="7612227" cy="2488374"/>
          </a:xfrm>
          <a:prstGeom prst="rect">
            <a:avLst/>
          </a:prstGeom>
        </p:spPr>
        <p:txBody>
          <a:bodyPr wrap="square">
            <a:spAutoFit/>
          </a:bodyPr>
          <a:lstStyle/>
          <a:p>
            <a:endParaRPr lang="en-ZA" sz="1170" dirty="0"/>
          </a:p>
          <a:p>
            <a:pPr>
              <a:lnSpc>
                <a:spcPct val="150000"/>
              </a:lnSpc>
            </a:pPr>
            <a:r>
              <a:rPr lang="en-ZA" sz="2400" b="1" dirty="0">
                <a:latin typeface="Arial" panose="020B0604020202020204" pitchFamily="34" charset="0"/>
                <a:cs typeface="Arial" panose="020B0604020202020204" pitchFamily="34" charset="0"/>
              </a:rPr>
              <a:t>Phase 1: </a:t>
            </a:r>
            <a:r>
              <a:rPr lang="en-ZA" sz="2400" dirty="0">
                <a:latin typeface="Arial" panose="020B0604020202020204" pitchFamily="34" charset="0"/>
                <a:cs typeface="Arial" panose="020B0604020202020204" pitchFamily="34" charset="0"/>
              </a:rPr>
              <a:t>Background or knowledge accumulation </a:t>
            </a:r>
          </a:p>
          <a:p>
            <a:pPr>
              <a:lnSpc>
                <a:spcPct val="150000"/>
              </a:lnSpc>
            </a:pPr>
            <a:r>
              <a:rPr lang="en-ZA" sz="2400" b="1" dirty="0">
                <a:latin typeface="Arial" panose="020B0604020202020204" pitchFamily="34" charset="0"/>
                <a:cs typeface="Arial" panose="020B0604020202020204" pitchFamily="34" charset="0"/>
              </a:rPr>
              <a:t>Phase 2: </a:t>
            </a:r>
            <a:r>
              <a:rPr lang="en-ZA" sz="2400" dirty="0">
                <a:latin typeface="Arial" panose="020B0604020202020204" pitchFamily="34" charset="0"/>
                <a:cs typeface="Arial" panose="020B0604020202020204" pitchFamily="34" charset="0"/>
              </a:rPr>
              <a:t>The incubation process </a:t>
            </a:r>
          </a:p>
          <a:p>
            <a:pPr>
              <a:lnSpc>
                <a:spcPct val="150000"/>
              </a:lnSpc>
            </a:pPr>
            <a:r>
              <a:rPr lang="en-ZA" sz="2400" b="1" dirty="0">
                <a:latin typeface="Arial" panose="020B0604020202020204" pitchFamily="34" charset="0"/>
                <a:cs typeface="Arial" panose="020B0604020202020204" pitchFamily="34" charset="0"/>
              </a:rPr>
              <a:t>Phase 3: </a:t>
            </a:r>
            <a:r>
              <a:rPr lang="en-ZA" sz="2400" dirty="0">
                <a:latin typeface="Arial" panose="020B0604020202020204" pitchFamily="34" charset="0"/>
                <a:cs typeface="Arial" panose="020B0604020202020204" pitchFamily="34" charset="0"/>
              </a:rPr>
              <a:t>The idea experience </a:t>
            </a:r>
          </a:p>
          <a:p>
            <a:pPr>
              <a:lnSpc>
                <a:spcPct val="150000"/>
              </a:lnSpc>
            </a:pPr>
            <a:r>
              <a:rPr lang="en-ZA" sz="2400" b="1" dirty="0">
                <a:latin typeface="Arial" panose="020B0604020202020204" pitchFamily="34" charset="0"/>
                <a:cs typeface="Arial" panose="020B0604020202020204" pitchFamily="34" charset="0"/>
              </a:rPr>
              <a:t>Phase 4: </a:t>
            </a:r>
            <a:r>
              <a:rPr lang="en-ZA" sz="2400" dirty="0">
                <a:latin typeface="Arial" panose="020B0604020202020204" pitchFamily="34" charset="0"/>
                <a:cs typeface="Arial" panose="020B0604020202020204" pitchFamily="34" charset="0"/>
              </a:rPr>
              <a:t>Evaluation and implementation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594" y="3545674"/>
            <a:ext cx="2975854" cy="2032516"/>
          </a:xfrm>
          <a:prstGeom prst="rect">
            <a:avLst/>
          </a:prstGeom>
        </p:spPr>
      </p:pic>
    </p:spTree>
    <p:extLst>
      <p:ext uri="{BB962C8B-B14F-4D97-AF65-F5344CB8AC3E}">
        <p14:creationId xmlns:p14="http://schemas.microsoft.com/office/powerpoint/2010/main" val="31303409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57198"/>
            <a:ext cx="7020780" cy="1045525"/>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PHASE 1: BACKGROUND OR KNOWLEDGE ACCUMULATION</a:t>
            </a:r>
          </a:p>
        </p:txBody>
      </p:sp>
      <p:sp>
        <p:nvSpPr>
          <p:cNvPr id="2" name="Rectangle 1"/>
          <p:cNvSpPr/>
          <p:nvPr/>
        </p:nvSpPr>
        <p:spPr>
          <a:xfrm>
            <a:off x="370703" y="1326166"/>
            <a:ext cx="8386119" cy="4462760"/>
          </a:xfrm>
          <a:prstGeom prst="rect">
            <a:avLst/>
          </a:prstGeom>
        </p:spPr>
        <p:txBody>
          <a:bodyPr wrap="square">
            <a:spAutoFit/>
          </a:bodyPr>
          <a:lstStyle/>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Successful creations are generally preceded by investigation and information </a:t>
            </a:r>
            <a:r>
              <a:rPr lang="en-ZA" sz="2200" b="1" dirty="0" smtClean="0">
                <a:latin typeface="Arial" panose="020B0604020202020204" pitchFamily="34" charset="0"/>
                <a:cs typeface="Arial" panose="020B0604020202020204" pitchFamily="34" charset="0"/>
              </a:rPr>
              <a:t>gathering [</a:t>
            </a:r>
            <a:r>
              <a:rPr lang="en-ZA" sz="2200" b="1" dirty="0" smtClean="0">
                <a:solidFill>
                  <a:srgbClr val="00B050"/>
                </a:solidFill>
                <a:latin typeface="Arial" panose="020B0604020202020204" pitchFamily="34" charset="0"/>
                <a:cs typeface="Arial" panose="020B0604020202020204" pitchFamily="34" charset="0"/>
              </a:rPr>
              <a:t>empathy</a:t>
            </a:r>
            <a:r>
              <a:rPr lang="en-ZA" sz="2200" b="1" dirty="0" smtClean="0">
                <a:latin typeface="Arial" panose="020B0604020202020204" pitchFamily="34" charset="0"/>
                <a:cs typeface="Arial" panose="020B0604020202020204" pitchFamily="34" charset="0"/>
              </a:rPr>
              <a:t>].</a:t>
            </a:r>
            <a:endParaRPr lang="en-ZA" sz="2200" b="1" dirty="0">
              <a:latin typeface="Arial" panose="020B0604020202020204" pitchFamily="34" charset="0"/>
              <a:cs typeface="Arial" panose="020B0604020202020204" pitchFamily="34" charset="0"/>
            </a:endParaRP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Extensive reading, conversations with other working in the field, attendance at professional meetings and workshops.</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General absorption of information relative to the problem or issue under study.</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Human, social and intellectual capital!!! </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Networks!!! </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Example - talk to anyone and everyone about</a:t>
            </a:r>
          </a:p>
          <a:p>
            <a:pPr algn="just">
              <a:tabLst>
                <a:tab pos="369079" algn="l"/>
              </a:tabLst>
            </a:pPr>
            <a:r>
              <a:rPr lang="en-ZA" sz="2200" b="1" dirty="0">
                <a:latin typeface="Arial" panose="020B0604020202020204" pitchFamily="34" charset="0"/>
                <a:cs typeface="Arial" panose="020B0604020202020204" pitchFamily="34" charset="0"/>
              </a:rPr>
              <a:t>	your subject; scan magazines, newspapers…. </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Carry a small notebook….. </a:t>
            </a:r>
          </a:p>
          <a:p>
            <a:pPr marL="285739" indent="-285739">
              <a:buFont typeface="Wingdings" pitchFamily="2" charset="2"/>
              <a:buChar char="§"/>
            </a:pPr>
            <a:endParaRPr lang="en-ZA" sz="2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0604" y="3658829"/>
            <a:ext cx="1140127" cy="1140127"/>
          </a:xfrm>
          <a:prstGeom prst="rect">
            <a:avLst/>
          </a:prstGeom>
        </p:spPr>
      </p:pic>
    </p:spTree>
    <p:extLst>
      <p:ext uri="{BB962C8B-B14F-4D97-AF65-F5344CB8AC3E}">
        <p14:creationId xmlns:p14="http://schemas.microsoft.com/office/powerpoint/2010/main" val="32642261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57199"/>
            <a:ext cx="7020780" cy="551255"/>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PHASE 2: INCUBATION PROCESS</a:t>
            </a:r>
          </a:p>
        </p:txBody>
      </p:sp>
      <p:sp>
        <p:nvSpPr>
          <p:cNvPr id="2" name="Rectangle 1"/>
          <p:cNvSpPr/>
          <p:nvPr/>
        </p:nvSpPr>
        <p:spPr>
          <a:xfrm>
            <a:off x="403654" y="1019667"/>
            <a:ext cx="8262551" cy="3401509"/>
          </a:xfrm>
          <a:prstGeom prst="rect">
            <a:avLst/>
          </a:prstGeom>
        </p:spPr>
        <p:txBody>
          <a:bodyPr wrap="square">
            <a:spAutoFit/>
          </a:bodyPr>
          <a:lstStyle/>
          <a:p>
            <a:pPr marL="294999" indent="-294999" algn="just">
              <a:buFont typeface="Wingdings" pitchFamily="2" charset="2"/>
              <a:buChar char="§"/>
            </a:pPr>
            <a:r>
              <a:rPr lang="en-ZA" sz="2167" b="1" dirty="0">
                <a:latin typeface="Arial" panose="020B0604020202020204" pitchFamily="34" charset="0"/>
                <a:cs typeface="Arial" panose="020B0604020202020204" pitchFamily="34" charset="0"/>
              </a:rPr>
              <a:t>Creative individuals allow their subconscious to mull over tremendous amounts of info gathered during Phase 1.</a:t>
            </a:r>
          </a:p>
          <a:p>
            <a:pPr marL="294999" indent="-294999" algn="just">
              <a:buFont typeface="Wingdings" pitchFamily="2" charset="2"/>
              <a:buChar char="§"/>
            </a:pPr>
            <a:r>
              <a:rPr lang="en-ZA" sz="2167" b="1" dirty="0">
                <a:latin typeface="Arial" panose="020B0604020202020204" pitchFamily="34" charset="0"/>
                <a:cs typeface="Arial" panose="020B0604020202020204" pitchFamily="34" charset="0"/>
              </a:rPr>
              <a:t>Often occurs while they are engaged in activities totally unrelated to the subject or problem. </a:t>
            </a:r>
          </a:p>
          <a:p>
            <a:pPr marL="294999" indent="-294999" algn="just">
              <a:buFont typeface="Wingdings" pitchFamily="2" charset="2"/>
              <a:buChar char="§"/>
            </a:pPr>
            <a:r>
              <a:rPr lang="en-ZA" sz="2167" b="1" dirty="0">
                <a:latin typeface="Arial" panose="020B0604020202020204" pitchFamily="34" charset="0"/>
                <a:cs typeface="Arial" panose="020B0604020202020204" pitchFamily="34" charset="0"/>
              </a:rPr>
              <a:t>Even when they are sleeping. </a:t>
            </a:r>
          </a:p>
          <a:p>
            <a:pPr marL="294999" indent="-294999" algn="just">
              <a:buFont typeface="Wingdings" pitchFamily="2" charset="2"/>
              <a:buChar char="§"/>
            </a:pPr>
            <a:r>
              <a:rPr lang="en-ZA" sz="2167" b="1" dirty="0">
                <a:latin typeface="Arial" panose="020B0604020202020204" pitchFamily="34" charset="0"/>
                <a:cs typeface="Arial" panose="020B0604020202020204" pitchFamily="34" charset="0"/>
              </a:rPr>
              <a:t>Example - engage in routine, “mindless” activities; exercise regularly; play; think about the project or problem before falling asleep; meditate or practice </a:t>
            </a:r>
            <a:r>
              <a:rPr lang="en-ZA" sz="2167" b="1" dirty="0" smtClean="0">
                <a:latin typeface="Arial" panose="020B0604020202020204" pitchFamily="34" charset="0"/>
                <a:cs typeface="Arial" panose="020B0604020202020204" pitchFamily="34" charset="0"/>
              </a:rPr>
              <a:t>self-hypnosis or mindfulness…. </a:t>
            </a:r>
            <a:endParaRPr lang="en-ZA" sz="2167" b="1" dirty="0">
              <a:latin typeface="Arial" panose="020B0604020202020204" pitchFamily="34" charset="0"/>
              <a:cs typeface="Arial" panose="020B0604020202020204" pitchFamily="34" charset="0"/>
            </a:endParaRPr>
          </a:p>
          <a:p>
            <a:pPr marL="285739" indent="-285739">
              <a:buFont typeface="Wingdings" pitchFamily="2" charset="2"/>
              <a:buChar char="§"/>
            </a:pPr>
            <a:endParaRPr lang="en-ZA"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8472" y="3792954"/>
            <a:ext cx="1787733" cy="1787733"/>
          </a:xfrm>
          <a:prstGeom prst="rect">
            <a:avLst/>
          </a:prstGeom>
        </p:spPr>
      </p:pic>
    </p:spTree>
    <p:extLst>
      <p:ext uri="{BB962C8B-B14F-4D97-AF65-F5344CB8AC3E}">
        <p14:creationId xmlns:p14="http://schemas.microsoft.com/office/powerpoint/2010/main" val="14724140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109182" y="855400"/>
            <a:ext cx="8614688" cy="4260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28608" indent="-428608" algn="just" eaLnBrk="1" hangingPunct="1">
              <a:lnSpc>
                <a:spcPct val="90000"/>
              </a:lnSpc>
              <a:buFont typeface="+mj-lt"/>
              <a:buAutoNum type="arabicPeriod"/>
              <a:defRPr/>
            </a:pPr>
            <a:r>
              <a:rPr lang="en-US" sz="2000" b="1" dirty="0">
                <a:cs typeface="Arial" pitchFamily="34" charset="0"/>
              </a:rPr>
              <a:t>The difference between ideas and opportunities.</a:t>
            </a:r>
          </a:p>
          <a:p>
            <a:pPr marL="428608" indent="-428608" algn="just" eaLnBrk="1" hangingPunct="1">
              <a:lnSpc>
                <a:spcPct val="90000"/>
              </a:lnSpc>
              <a:buFont typeface="+mj-lt"/>
              <a:buAutoNum type="arabicPeriod"/>
              <a:defRPr/>
            </a:pPr>
            <a:endParaRPr lang="en-US" sz="2000" b="1" dirty="0">
              <a:cs typeface="Arial" pitchFamily="34" charset="0"/>
            </a:endParaRPr>
          </a:p>
          <a:p>
            <a:pPr marL="428608" indent="-428608" algn="just" eaLnBrk="1" hangingPunct="1">
              <a:lnSpc>
                <a:spcPct val="90000"/>
              </a:lnSpc>
              <a:buFont typeface="+mj-lt"/>
              <a:buAutoNum type="arabicPeriod"/>
              <a:defRPr/>
            </a:pPr>
            <a:r>
              <a:rPr lang="en-US" sz="2000" b="1" dirty="0">
                <a:cs typeface="Arial" pitchFamily="34" charset="0"/>
              </a:rPr>
              <a:t>Creativity, innovation and entrepreneurial </a:t>
            </a:r>
            <a:r>
              <a:rPr lang="en-US" sz="2000" b="1" dirty="0" err="1">
                <a:cs typeface="Arial" pitchFamily="34" charset="0"/>
              </a:rPr>
              <a:t>behaviour</a:t>
            </a:r>
            <a:r>
              <a:rPr lang="en-US" sz="2000" b="1" dirty="0">
                <a:cs typeface="Arial" pitchFamily="34" charset="0"/>
              </a:rPr>
              <a:t>. </a:t>
            </a:r>
          </a:p>
          <a:p>
            <a:pPr marL="0" indent="0" algn="just" eaLnBrk="1" hangingPunct="1">
              <a:lnSpc>
                <a:spcPct val="90000"/>
              </a:lnSpc>
              <a:defRPr/>
            </a:pPr>
            <a:endParaRPr lang="en-US" sz="2000" b="1" dirty="0">
              <a:cs typeface="Arial" pitchFamily="34" charset="0"/>
            </a:endParaRPr>
          </a:p>
          <a:p>
            <a:pPr marL="428608" indent="-428608" algn="just" eaLnBrk="1" hangingPunct="1">
              <a:lnSpc>
                <a:spcPct val="90000"/>
              </a:lnSpc>
              <a:defRPr/>
            </a:pPr>
            <a:r>
              <a:rPr lang="en-US" sz="2000" b="1" dirty="0" smtClean="0">
                <a:cs typeface="Arial" pitchFamily="34" charset="0"/>
              </a:rPr>
              <a:t>3</a:t>
            </a:r>
            <a:r>
              <a:rPr lang="en-US" sz="2000" b="1" dirty="0">
                <a:cs typeface="Arial" pitchFamily="34" charset="0"/>
              </a:rPr>
              <a:t>	Obstacles to successful creativity, idea generation and innovation. </a:t>
            </a:r>
          </a:p>
          <a:p>
            <a:pPr marL="0" indent="0" algn="just" eaLnBrk="1" hangingPunct="1">
              <a:lnSpc>
                <a:spcPct val="90000"/>
              </a:lnSpc>
              <a:defRPr/>
            </a:pPr>
            <a:endParaRPr lang="en-US" sz="2000" b="1" dirty="0">
              <a:cs typeface="Arial" pitchFamily="34" charset="0"/>
            </a:endParaRPr>
          </a:p>
          <a:p>
            <a:pPr marL="0" indent="0" algn="just" eaLnBrk="1" hangingPunct="1">
              <a:lnSpc>
                <a:spcPct val="90000"/>
              </a:lnSpc>
              <a:tabLst>
                <a:tab pos="450850" algn="l"/>
              </a:tabLst>
              <a:defRPr/>
            </a:pPr>
            <a:r>
              <a:rPr lang="en-US" sz="2000" b="1" dirty="0" smtClean="0">
                <a:cs typeface="Arial" pitchFamily="34" charset="0"/>
              </a:rPr>
              <a:t>4	The </a:t>
            </a:r>
            <a:r>
              <a:rPr lang="en-US" sz="2000" b="1" dirty="0">
                <a:cs typeface="Arial" pitchFamily="34" charset="0"/>
              </a:rPr>
              <a:t>sources of new ideas. </a:t>
            </a:r>
          </a:p>
          <a:p>
            <a:pPr marL="428608" indent="-428608" algn="just" eaLnBrk="1" hangingPunct="1">
              <a:lnSpc>
                <a:spcPct val="90000"/>
              </a:lnSpc>
              <a:buAutoNum type="arabicPeriod" startAt="5"/>
              <a:defRPr/>
            </a:pPr>
            <a:endParaRPr lang="en-US" sz="2000" b="1" dirty="0">
              <a:cs typeface="Arial" pitchFamily="34" charset="0"/>
            </a:endParaRPr>
          </a:p>
          <a:p>
            <a:pPr marL="428608" indent="-428608" algn="just" eaLnBrk="1" hangingPunct="1">
              <a:lnSpc>
                <a:spcPct val="90000"/>
              </a:lnSpc>
              <a:buAutoNum type="arabicPeriod" startAt="5"/>
              <a:defRPr/>
            </a:pPr>
            <a:r>
              <a:rPr lang="en-US" sz="2000" b="1" dirty="0">
                <a:cs typeface="Arial" pitchFamily="34" charset="0"/>
              </a:rPr>
              <a:t>The phases of the creative process. </a:t>
            </a:r>
          </a:p>
          <a:p>
            <a:pPr marL="428608" indent="-428608" algn="just" eaLnBrk="1" hangingPunct="1">
              <a:lnSpc>
                <a:spcPct val="90000"/>
              </a:lnSpc>
              <a:buAutoNum type="arabicPeriod" startAt="5"/>
              <a:defRPr/>
            </a:pPr>
            <a:endParaRPr lang="en-US" sz="2000" b="1" dirty="0">
              <a:cs typeface="Arial" pitchFamily="34" charset="0"/>
            </a:endParaRPr>
          </a:p>
          <a:p>
            <a:pPr marL="428608" indent="-428608" algn="just" eaLnBrk="1" hangingPunct="1">
              <a:lnSpc>
                <a:spcPct val="90000"/>
              </a:lnSpc>
              <a:buAutoNum type="arabicPeriod" startAt="5"/>
              <a:defRPr/>
            </a:pPr>
            <a:r>
              <a:rPr lang="en-US" sz="2000" b="1" dirty="0">
                <a:cs typeface="Arial" pitchFamily="34" charset="0"/>
              </a:rPr>
              <a:t>Successful ideas. </a:t>
            </a:r>
          </a:p>
          <a:p>
            <a:pPr marL="428608" indent="-428608" algn="just" eaLnBrk="1" hangingPunct="1">
              <a:lnSpc>
                <a:spcPct val="90000"/>
              </a:lnSpc>
              <a:buAutoNum type="arabicPeriod" startAt="5"/>
              <a:defRPr/>
            </a:pPr>
            <a:endParaRPr lang="en-US" sz="2000" b="1" dirty="0">
              <a:cs typeface="Arial" pitchFamily="34" charset="0"/>
            </a:endParaRPr>
          </a:p>
          <a:p>
            <a:pPr marL="428608" indent="-428608" algn="just" eaLnBrk="1" hangingPunct="1">
              <a:lnSpc>
                <a:spcPct val="90000"/>
              </a:lnSpc>
              <a:buAutoNum type="arabicPeriod" startAt="5"/>
              <a:defRPr/>
            </a:pPr>
            <a:r>
              <a:rPr lang="en-US" sz="2000" b="1" dirty="0">
                <a:cs typeface="Arial" pitchFamily="34" charset="0"/>
              </a:rPr>
              <a:t>Enhancing creativity. </a:t>
            </a:r>
            <a:endParaRPr lang="en-US" sz="2000" b="1" dirty="0" smtClean="0">
              <a:cs typeface="Arial" pitchFamily="34" charset="0"/>
            </a:endParaRPr>
          </a:p>
          <a:p>
            <a:pPr marL="428608" indent="-428608" algn="just" eaLnBrk="1" hangingPunct="1">
              <a:lnSpc>
                <a:spcPct val="90000"/>
              </a:lnSpc>
              <a:buAutoNum type="arabicPeriod" startAt="5"/>
              <a:defRPr/>
            </a:pPr>
            <a:endParaRPr lang="en-US" sz="2000" b="1" dirty="0" smtClean="0">
              <a:cs typeface="Arial" pitchFamily="34" charset="0"/>
            </a:endParaRPr>
          </a:p>
          <a:p>
            <a:pPr marL="428608" indent="-428608" algn="just" eaLnBrk="1" hangingPunct="1">
              <a:lnSpc>
                <a:spcPct val="90000"/>
              </a:lnSpc>
              <a:buAutoNum type="arabicPeriod" startAt="5"/>
              <a:defRPr/>
            </a:pPr>
            <a:r>
              <a:rPr lang="en-US" sz="2000" b="1" dirty="0" smtClean="0">
                <a:cs typeface="Arial" pitchFamily="34" charset="0"/>
              </a:rPr>
              <a:t>Application of the principles. </a:t>
            </a:r>
            <a:endParaRPr lang="en-US" sz="2000" b="1"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a:p>
            <a:pPr marL="428608" indent="-428608" algn="just" eaLnBrk="1" hangingPunct="1">
              <a:lnSpc>
                <a:spcPct val="90000"/>
              </a:lnSpc>
              <a:buFont typeface="+mj-lt"/>
              <a:buAutoNum type="arabicPeriod"/>
              <a:defRPr/>
            </a:pPr>
            <a:endParaRPr lang="en-US" sz="2333" dirty="0">
              <a:cs typeface="Arial" pitchFamily="34" charset="0"/>
            </a:endParaRPr>
          </a:p>
          <a:p>
            <a:pPr marL="0" indent="0" algn="just" eaLnBrk="1" hangingPunct="1">
              <a:lnSpc>
                <a:spcPct val="90000"/>
              </a:lnSpc>
              <a:defRPr/>
            </a:pPr>
            <a:endParaRPr lang="en-US" sz="2333" dirty="0">
              <a:cs typeface="Arial" pitchFamily="34" charset="0"/>
            </a:endParaRPr>
          </a:p>
        </p:txBody>
      </p:sp>
      <p:sp>
        <p:nvSpPr>
          <p:cNvPr id="10243" name="Rectangle 15"/>
          <p:cNvSpPr txBox="1">
            <a:spLocks noChangeArrowheads="1"/>
          </p:cNvSpPr>
          <p:nvPr/>
        </p:nvSpPr>
        <p:spPr bwMode="auto">
          <a:xfrm>
            <a:off x="988541" y="190107"/>
            <a:ext cx="7063846" cy="518347"/>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000" b="1" dirty="0">
                <a:solidFill>
                  <a:schemeClr val="bg1"/>
                </a:solidFill>
                <a:latin typeface="Arial Black" pitchFamily="34" charset="0"/>
              </a:rPr>
              <a:t>STRUCTURE OF THIS SESSION</a:t>
            </a:r>
            <a:endParaRPr lang="en-US" altLang="en-US" sz="3000" b="1" dirty="0">
              <a:solidFill>
                <a:schemeClr val="bg1"/>
              </a:solidFill>
              <a:latin typeface="Arial Black"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7191" y="2677481"/>
            <a:ext cx="2305196" cy="2175982"/>
          </a:xfrm>
          <a:prstGeom prst="rect">
            <a:avLst/>
          </a:prstGeom>
        </p:spPr>
      </p:pic>
    </p:spTree>
    <p:extLst>
      <p:ext uri="{BB962C8B-B14F-4D97-AF65-F5344CB8AC3E}">
        <p14:creationId xmlns:p14="http://schemas.microsoft.com/office/powerpoint/2010/main" val="326045396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57200"/>
            <a:ext cx="7020780" cy="540060"/>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PHASE 3: IDEA EXPERIENCE</a:t>
            </a:r>
          </a:p>
        </p:txBody>
      </p:sp>
      <p:sp>
        <p:nvSpPr>
          <p:cNvPr id="2" name="Rectangle 1"/>
          <p:cNvSpPr/>
          <p:nvPr/>
        </p:nvSpPr>
        <p:spPr>
          <a:xfrm>
            <a:off x="345989" y="938853"/>
            <a:ext cx="8435546" cy="2616101"/>
          </a:xfrm>
          <a:prstGeom prst="rect">
            <a:avLst/>
          </a:prstGeom>
        </p:spPr>
        <p:txBody>
          <a:bodyPr wrap="square">
            <a:spAutoFit/>
          </a:bodyPr>
          <a:lstStyle/>
          <a:p>
            <a:pPr marL="380985" indent="-380985" algn="just">
              <a:buFont typeface="Wingdings" pitchFamily="2" charset="2"/>
              <a:buChar char="§"/>
            </a:pPr>
            <a:r>
              <a:rPr lang="en-ZA" sz="2400" dirty="0">
                <a:latin typeface="Arial" panose="020B0604020202020204" pitchFamily="34" charset="0"/>
                <a:cs typeface="Arial" panose="020B0604020202020204" pitchFamily="34" charset="0"/>
              </a:rPr>
              <a:t>Often most exciting – </a:t>
            </a:r>
            <a:r>
              <a:rPr lang="en-ZA" sz="2400" b="1" dirty="0">
                <a:solidFill>
                  <a:schemeClr val="accent1">
                    <a:lumMod val="75000"/>
                  </a:schemeClr>
                </a:solidFill>
                <a:latin typeface="Arial" panose="020B0604020202020204" pitchFamily="34" charset="0"/>
                <a:cs typeface="Arial" panose="020B0604020202020204" pitchFamily="34" charset="0"/>
              </a:rPr>
              <a:t>EUREKA</a:t>
            </a:r>
            <a:r>
              <a:rPr lang="en-ZA" sz="2400" dirty="0">
                <a:solidFill>
                  <a:schemeClr val="accent1">
                    <a:lumMod val="75000"/>
                  </a:schemeClr>
                </a:solidFill>
                <a:latin typeface="Arial" panose="020B0604020202020204" pitchFamily="34" charset="0"/>
                <a:cs typeface="Arial" panose="020B0604020202020204" pitchFamily="34" charset="0"/>
              </a:rPr>
              <a:t> </a:t>
            </a:r>
            <a:r>
              <a:rPr lang="en-ZA" sz="2400" dirty="0">
                <a:latin typeface="Arial" panose="020B0604020202020204" pitchFamily="34" charset="0"/>
                <a:cs typeface="Arial" panose="020B0604020202020204" pitchFamily="34" charset="0"/>
              </a:rPr>
              <a:t>moment/factor.</a:t>
            </a:r>
          </a:p>
          <a:p>
            <a:pPr marL="380985" indent="-380985" algn="just">
              <a:buFont typeface="Wingdings" pitchFamily="2" charset="2"/>
              <a:buChar char="§"/>
            </a:pPr>
            <a:r>
              <a:rPr lang="en-ZA" sz="2400" dirty="0">
                <a:latin typeface="Arial" panose="020B0604020202020204" pitchFamily="34" charset="0"/>
                <a:cs typeface="Arial" panose="020B0604020202020204" pitchFamily="34" charset="0"/>
              </a:rPr>
              <a:t>Sometimes the idea appears as a </a:t>
            </a:r>
            <a:r>
              <a:rPr lang="en-ZA" sz="2400" b="1" dirty="0">
                <a:solidFill>
                  <a:schemeClr val="accent1">
                    <a:lumMod val="75000"/>
                  </a:schemeClr>
                </a:solidFill>
                <a:latin typeface="Arial" panose="020B0604020202020204" pitchFamily="34" charset="0"/>
                <a:cs typeface="Arial" panose="020B0604020202020204" pitchFamily="34" charset="0"/>
              </a:rPr>
              <a:t>bolt</a:t>
            </a:r>
            <a:r>
              <a:rPr lang="en-ZA" sz="2400" b="1" dirty="0">
                <a:latin typeface="Arial" panose="020B0604020202020204" pitchFamily="34" charset="0"/>
                <a:cs typeface="Arial" panose="020B0604020202020204" pitchFamily="34" charset="0"/>
              </a:rPr>
              <a:t> </a:t>
            </a:r>
            <a:r>
              <a:rPr lang="en-ZA" sz="2400" dirty="0">
                <a:latin typeface="Arial" panose="020B0604020202020204" pitchFamily="34" charset="0"/>
                <a:cs typeface="Arial" panose="020B0604020202020204" pitchFamily="34" charset="0"/>
              </a:rPr>
              <a:t>out of the blue.</a:t>
            </a:r>
          </a:p>
          <a:p>
            <a:pPr marL="380985" indent="-380985" algn="just">
              <a:buFont typeface="Wingdings" pitchFamily="2" charset="2"/>
              <a:buChar char="§"/>
            </a:pPr>
            <a:r>
              <a:rPr lang="en-ZA" sz="2400" dirty="0">
                <a:latin typeface="Arial" panose="020B0604020202020204" pitchFamily="34" charset="0"/>
                <a:cs typeface="Arial" panose="020B0604020202020204" pitchFamily="34" charset="0"/>
              </a:rPr>
              <a:t>Often the answer comes to the individual </a:t>
            </a:r>
            <a:r>
              <a:rPr lang="en-ZA" sz="2400" b="1" dirty="0">
                <a:solidFill>
                  <a:schemeClr val="accent1">
                    <a:lumMod val="75000"/>
                  </a:schemeClr>
                </a:solidFill>
                <a:latin typeface="Arial" panose="020B0604020202020204" pitchFamily="34" charset="0"/>
                <a:cs typeface="Arial" panose="020B0604020202020204" pitchFamily="34" charset="0"/>
              </a:rPr>
              <a:t>incrementally</a:t>
            </a:r>
            <a:r>
              <a:rPr lang="en-ZA" sz="2400" dirty="0">
                <a:latin typeface="Arial" panose="020B0604020202020204" pitchFamily="34" charset="0"/>
                <a:cs typeface="Arial" panose="020B0604020202020204" pitchFamily="34" charset="0"/>
              </a:rPr>
              <a:t>.</a:t>
            </a:r>
          </a:p>
          <a:p>
            <a:pPr marL="380985" indent="-380985" algn="just">
              <a:buFont typeface="Wingdings" pitchFamily="2" charset="2"/>
              <a:buChar char="§"/>
            </a:pPr>
            <a:r>
              <a:rPr lang="en-ZA" sz="2400" dirty="0">
                <a:latin typeface="Arial" panose="020B0604020202020204" pitchFamily="34" charset="0"/>
                <a:cs typeface="Arial" panose="020B0604020202020204" pitchFamily="34" charset="0"/>
              </a:rPr>
              <a:t>Slowly but surely the person begins to formulate the </a:t>
            </a:r>
            <a:r>
              <a:rPr lang="en-ZA" sz="2400" dirty="0" smtClean="0">
                <a:latin typeface="Arial" panose="020B0604020202020204" pitchFamily="34" charset="0"/>
                <a:cs typeface="Arial" panose="020B0604020202020204" pitchFamily="34" charset="0"/>
              </a:rPr>
              <a:t>solution </a:t>
            </a:r>
            <a:r>
              <a:rPr lang="en-ZA" sz="2400" b="1" dirty="0" smtClean="0">
                <a:latin typeface="Arial" panose="020B0604020202020204" pitchFamily="34" charset="0"/>
                <a:cs typeface="Arial" panose="020B0604020202020204" pitchFamily="34" charset="0"/>
              </a:rPr>
              <a:t>[</a:t>
            </a:r>
            <a:r>
              <a:rPr lang="en-ZA" sz="2400" b="1" dirty="0" smtClean="0">
                <a:solidFill>
                  <a:srgbClr val="00B050"/>
                </a:solidFill>
                <a:latin typeface="Arial" panose="020B0604020202020204" pitchFamily="34" charset="0"/>
                <a:cs typeface="Arial" panose="020B0604020202020204" pitchFamily="34" charset="0"/>
              </a:rPr>
              <a:t>Ideation</a:t>
            </a:r>
            <a:r>
              <a:rPr lang="en-ZA" sz="2400" b="1" dirty="0" smtClean="0">
                <a:latin typeface="Arial" panose="020B0604020202020204" pitchFamily="34" charset="0"/>
                <a:cs typeface="Arial" panose="020B0604020202020204" pitchFamily="34" charset="0"/>
              </a:rPr>
              <a:t>]</a:t>
            </a:r>
            <a:r>
              <a:rPr lang="en-ZA" sz="2400" dirty="0" smtClean="0">
                <a:latin typeface="Arial" panose="020B0604020202020204" pitchFamily="34" charset="0"/>
                <a:cs typeface="Arial" panose="020B0604020202020204" pitchFamily="34" charset="0"/>
              </a:rPr>
              <a:t>.</a:t>
            </a:r>
            <a:endParaRPr lang="en-ZA" sz="2400" dirty="0">
              <a:latin typeface="Arial" panose="020B0604020202020204" pitchFamily="34" charset="0"/>
              <a:cs typeface="Arial" panose="020B0604020202020204" pitchFamily="34" charset="0"/>
            </a:endParaRPr>
          </a:p>
          <a:p>
            <a:pPr marL="380985" indent="-380985" algn="just">
              <a:buFont typeface="Wingdings" pitchFamily="2" charset="2"/>
              <a:buChar char="§"/>
            </a:pPr>
            <a:r>
              <a:rPr lang="en-ZA" sz="2400" dirty="0">
                <a:latin typeface="Arial" panose="020B0604020202020204" pitchFamily="34" charset="0"/>
                <a:cs typeface="Arial" panose="020B0604020202020204" pitchFamily="34" charset="0"/>
              </a:rPr>
              <a:t>Often a natural overflow from Phase 2 to Phase 3.</a:t>
            </a:r>
          </a:p>
          <a:p>
            <a:pPr marL="285739" indent="-285739">
              <a:buFont typeface="Wingdings" pitchFamily="2" charset="2"/>
              <a:buChar char="§"/>
            </a:pPr>
            <a:endParaRPr lang="en-ZA" sz="20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607" y="3385752"/>
            <a:ext cx="2400981" cy="1910780"/>
          </a:xfrm>
          <a:prstGeom prst="rect">
            <a:avLst/>
          </a:prstGeom>
        </p:spPr>
      </p:pic>
    </p:spTree>
    <p:extLst>
      <p:ext uri="{BB962C8B-B14F-4D97-AF65-F5344CB8AC3E}">
        <p14:creationId xmlns:p14="http://schemas.microsoft.com/office/powerpoint/2010/main" val="12186836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57199"/>
            <a:ext cx="7020780" cy="1029049"/>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PHASE 4: EVALUATION AND IMPLEMENTATION (1/2)</a:t>
            </a:r>
          </a:p>
        </p:txBody>
      </p:sp>
      <p:sp>
        <p:nvSpPr>
          <p:cNvPr id="2" name="Rectangle 1"/>
          <p:cNvSpPr/>
          <p:nvPr/>
        </p:nvSpPr>
        <p:spPr>
          <a:xfrm>
            <a:off x="428369" y="1387945"/>
            <a:ext cx="8353166" cy="3447098"/>
          </a:xfrm>
          <a:prstGeom prst="rect">
            <a:avLst/>
          </a:prstGeom>
        </p:spPr>
        <p:txBody>
          <a:bodyPr wrap="square">
            <a:spAutoFit/>
          </a:bodyPr>
          <a:lstStyle/>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Most difficult </a:t>
            </a:r>
            <a:r>
              <a:rPr lang="en-ZA" sz="2200" b="1" dirty="0" smtClean="0">
                <a:latin typeface="Arial" panose="020B0604020202020204" pitchFamily="34" charset="0"/>
                <a:cs typeface="Arial" panose="020B0604020202020204" pitchFamily="34" charset="0"/>
              </a:rPr>
              <a:t>step [</a:t>
            </a:r>
            <a:r>
              <a:rPr lang="en-ZA" sz="2200" b="1" dirty="0" smtClean="0">
                <a:solidFill>
                  <a:srgbClr val="00B050"/>
                </a:solidFill>
                <a:latin typeface="Arial" panose="020B0604020202020204" pitchFamily="34" charset="0"/>
                <a:cs typeface="Arial" panose="020B0604020202020204" pitchFamily="34" charset="0"/>
              </a:rPr>
              <a:t>implementation/execution</a:t>
            </a:r>
            <a:r>
              <a:rPr lang="en-ZA" sz="2200" b="1" dirty="0" smtClean="0">
                <a:latin typeface="Arial" panose="020B0604020202020204" pitchFamily="34" charset="0"/>
                <a:cs typeface="Arial" panose="020B0604020202020204" pitchFamily="34" charset="0"/>
              </a:rPr>
              <a:t>].</a:t>
            </a:r>
            <a:endParaRPr lang="en-ZA" sz="2200" b="1" dirty="0">
              <a:latin typeface="Arial" panose="020B0604020202020204" pitchFamily="34" charset="0"/>
              <a:cs typeface="Arial" panose="020B0604020202020204" pitchFamily="34" charset="0"/>
            </a:endParaRP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Requires courage, self-discipline and perseverance. </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Successful entrepreneurs can identify ideas that are workable and that they have the skills to implement.</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They do not give up when they run into obstacles. </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Often will fail several times before they successfully develop their best ideas.</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Some cases they take the idea in an entirely different direction or will discover a new and more workable idea. </a:t>
            </a:r>
          </a:p>
          <a:p>
            <a:pPr marL="285739" indent="-285739">
              <a:buFont typeface="Wingdings" pitchFamily="2" charset="2"/>
              <a:buChar char="§"/>
            </a:pPr>
            <a:endParaRPr lang="en-ZA"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1740" y="4717707"/>
            <a:ext cx="1020113" cy="92164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607" y="4717707"/>
            <a:ext cx="1020113" cy="921645"/>
          </a:xfrm>
          <a:prstGeom prst="rect">
            <a:avLst/>
          </a:prstGeom>
        </p:spPr>
      </p:pic>
    </p:spTree>
    <p:extLst>
      <p:ext uri="{BB962C8B-B14F-4D97-AF65-F5344CB8AC3E}">
        <p14:creationId xmlns:p14="http://schemas.microsoft.com/office/powerpoint/2010/main" val="21627776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8940" y="1396183"/>
            <a:ext cx="8377881" cy="3093539"/>
          </a:xfrm>
          <a:prstGeom prst="rect">
            <a:avLst/>
          </a:prstGeom>
        </p:spPr>
        <p:txBody>
          <a:bodyPr wrap="square">
            <a:spAutoFit/>
          </a:bodyPr>
          <a:lstStyle/>
          <a:p>
            <a:pPr algn="just"/>
            <a:r>
              <a:rPr lang="en-ZA" sz="2333" b="1" dirty="0">
                <a:solidFill>
                  <a:schemeClr val="accent1">
                    <a:lumMod val="75000"/>
                  </a:schemeClr>
                </a:solidFill>
                <a:latin typeface="Arial" panose="020B0604020202020204" pitchFamily="34" charset="0"/>
                <a:cs typeface="Arial" panose="020B0604020202020204" pitchFamily="34" charset="0"/>
              </a:rPr>
              <a:t>During the evaluation and implementation  phase: </a:t>
            </a:r>
          </a:p>
          <a:p>
            <a:pPr marL="380985" indent="-380985" algn="just">
              <a:buFont typeface="Wingdings" pitchFamily="2" charset="2"/>
              <a:buChar char="§"/>
            </a:pPr>
            <a:r>
              <a:rPr lang="en-ZA" sz="2167" b="1" dirty="0">
                <a:latin typeface="Arial" panose="020B0604020202020204" pitchFamily="34" charset="0"/>
                <a:cs typeface="Arial" panose="020B0604020202020204" pitchFamily="34" charset="0"/>
              </a:rPr>
              <a:t>Exercise, diet and rest.</a:t>
            </a:r>
          </a:p>
          <a:p>
            <a:pPr marL="380985" indent="-380985" algn="just">
              <a:buFont typeface="Wingdings" pitchFamily="2" charset="2"/>
              <a:buChar char="§"/>
            </a:pPr>
            <a:r>
              <a:rPr lang="en-ZA" sz="2167" b="1" dirty="0">
                <a:latin typeface="Arial" panose="020B0604020202020204" pitchFamily="34" charset="0"/>
                <a:cs typeface="Arial" panose="020B0604020202020204" pitchFamily="34" charset="0"/>
              </a:rPr>
              <a:t>Educate yourself in the business planning process and all facets of business. </a:t>
            </a:r>
          </a:p>
          <a:p>
            <a:pPr marL="380985" indent="-380985" algn="just">
              <a:buFont typeface="Wingdings" pitchFamily="2" charset="2"/>
              <a:buChar char="§"/>
            </a:pPr>
            <a:r>
              <a:rPr lang="en-ZA" sz="2167" b="1" dirty="0">
                <a:latin typeface="Arial" panose="020B0604020202020204" pitchFamily="34" charset="0"/>
                <a:cs typeface="Arial" panose="020B0604020202020204" pitchFamily="34" charset="0"/>
              </a:rPr>
              <a:t>Test your ideas with knowledgeable people. </a:t>
            </a:r>
          </a:p>
          <a:p>
            <a:pPr marL="380985" indent="-380985" algn="just">
              <a:buFont typeface="Wingdings" pitchFamily="2" charset="2"/>
              <a:buChar char="§"/>
            </a:pPr>
            <a:r>
              <a:rPr lang="en-ZA" sz="2167" b="1" dirty="0">
                <a:latin typeface="Arial" panose="020B0604020202020204" pitchFamily="34" charset="0"/>
                <a:cs typeface="Arial" panose="020B0604020202020204" pitchFamily="34" charset="0"/>
              </a:rPr>
              <a:t>Take notice of your intuitive hunches and feelings.</a:t>
            </a:r>
          </a:p>
          <a:p>
            <a:pPr marL="380985" indent="-380985" algn="just">
              <a:buFont typeface="Wingdings" pitchFamily="2" charset="2"/>
              <a:buChar char="§"/>
            </a:pPr>
            <a:r>
              <a:rPr lang="en-ZA" sz="2167" b="1" dirty="0">
                <a:latin typeface="Arial" panose="020B0604020202020204" pitchFamily="34" charset="0"/>
                <a:cs typeface="Arial" panose="020B0604020202020204" pitchFamily="34" charset="0"/>
              </a:rPr>
              <a:t>Educate yourself in the selling process. </a:t>
            </a:r>
          </a:p>
          <a:p>
            <a:pPr marL="380985" indent="-380985" algn="just">
              <a:buFont typeface="Wingdings" pitchFamily="2" charset="2"/>
              <a:buChar char="§"/>
            </a:pPr>
            <a:r>
              <a:rPr lang="en-ZA" sz="2167" b="1" dirty="0">
                <a:latin typeface="Arial" panose="020B0604020202020204" pitchFamily="34" charset="0"/>
                <a:cs typeface="Arial" panose="020B0604020202020204" pitchFamily="34" charset="0"/>
              </a:rPr>
              <a:t>Seek advice from </a:t>
            </a:r>
            <a:r>
              <a:rPr lang="en-ZA" sz="2167" b="1" dirty="0" smtClean="0">
                <a:latin typeface="Arial" panose="020B0604020202020204" pitchFamily="34" charset="0"/>
                <a:cs typeface="Arial" panose="020B0604020202020204" pitchFamily="34" charset="0"/>
              </a:rPr>
              <a:t>others (it is not a sign of weakness) </a:t>
            </a:r>
            <a:endParaRPr lang="en-ZA" sz="2167" b="1" dirty="0">
              <a:latin typeface="Arial" panose="020B0604020202020204" pitchFamily="34" charset="0"/>
              <a:cs typeface="Arial" panose="020B0604020202020204" pitchFamily="34" charset="0"/>
            </a:endParaRPr>
          </a:p>
          <a:p>
            <a:endParaRPr lang="en-ZA" sz="20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1741" y="4460330"/>
            <a:ext cx="1260139" cy="116418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587" y="4460330"/>
            <a:ext cx="1304988" cy="1164182"/>
          </a:xfrm>
          <a:prstGeom prst="rect">
            <a:avLst/>
          </a:prstGeom>
        </p:spPr>
      </p:pic>
      <p:sp>
        <p:nvSpPr>
          <p:cNvPr id="8" name="Rectangle 3"/>
          <p:cNvSpPr txBox="1">
            <a:spLocks noChangeArrowheads="1"/>
          </p:cNvSpPr>
          <p:nvPr/>
        </p:nvSpPr>
        <p:spPr bwMode="auto">
          <a:xfrm>
            <a:off x="1031607" y="157199"/>
            <a:ext cx="7020780" cy="1029049"/>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PHASE 4: EVALUATION AND IMPLEMENTATION (1/2)</a:t>
            </a:r>
          </a:p>
        </p:txBody>
      </p:sp>
    </p:spTree>
    <p:extLst>
      <p:ext uri="{BB962C8B-B14F-4D97-AF65-F5344CB8AC3E}">
        <p14:creationId xmlns:p14="http://schemas.microsoft.com/office/powerpoint/2010/main" val="17826736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1511660" y="1717374"/>
            <a:ext cx="6152576" cy="1547813"/>
          </a:xfrm>
          <a:prstGeom prst="rect">
            <a:avLst/>
          </a:prstGeom>
          <a:solidFill>
            <a:schemeClr val="accent1">
              <a:lumMod val="75000"/>
            </a:schemeClr>
          </a:solidFill>
          <a:ln>
            <a:noFill/>
          </a:ln>
        </p:spPr>
        <p:txBody>
          <a:bodyPr anchor="ctr"/>
          <a:lstStyle/>
          <a:p>
            <a:pPr algn="ctr"/>
            <a:endParaRPr lang="en-GB" altLang="en-US" sz="3000" b="1" dirty="0"/>
          </a:p>
          <a:p>
            <a:pPr algn="ctr"/>
            <a:r>
              <a:rPr lang="en-US" altLang="en-US" sz="3000" b="1" dirty="0">
                <a:solidFill>
                  <a:schemeClr val="bg1"/>
                </a:solidFill>
                <a:latin typeface="Arial Black" pitchFamily="34" charset="0"/>
              </a:rPr>
              <a:t>SUCCESSFUL IDEAS</a:t>
            </a:r>
          </a:p>
          <a:p>
            <a:pPr algn="ctr"/>
            <a:endParaRPr lang="en-US" altLang="en-US" sz="3000" dirty="0">
              <a:latin typeface="Arial Black" pitchFamily="34" charset="0"/>
            </a:endParaRPr>
          </a:p>
        </p:txBody>
      </p:sp>
    </p:spTree>
    <p:extLst>
      <p:ext uri="{BB962C8B-B14F-4D97-AF65-F5344CB8AC3E}">
        <p14:creationId xmlns:p14="http://schemas.microsoft.com/office/powerpoint/2010/main" val="3231020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471767" y="157200"/>
            <a:ext cx="5340593" cy="1037286"/>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ZA" sz="3000" b="1" dirty="0">
                <a:solidFill>
                  <a:schemeClr val="bg1"/>
                </a:solidFill>
                <a:latin typeface="Arial" panose="020B0604020202020204" pitchFamily="34" charset="0"/>
                <a:cs typeface="Arial" panose="020B0604020202020204" pitchFamily="34" charset="0"/>
              </a:rPr>
              <a:t>CHARACTERISTICS OF SUCCESSFUL IDEAS </a:t>
            </a:r>
            <a:endParaRPr lang="en-US" altLang="en-US" sz="3000" b="1" dirty="0">
              <a:solidFill>
                <a:schemeClr val="bg1"/>
              </a:solidFill>
              <a:latin typeface="Arial" panose="020B0604020202020204" pitchFamily="34" charset="0"/>
              <a:cs typeface="Arial" panose="020B0604020202020204" pitchFamily="34" charset="0"/>
            </a:endParaRPr>
          </a:p>
        </p:txBody>
      </p:sp>
      <p:sp>
        <p:nvSpPr>
          <p:cNvPr id="3" name="Rectangle 2"/>
          <p:cNvSpPr/>
          <p:nvPr/>
        </p:nvSpPr>
        <p:spPr>
          <a:xfrm>
            <a:off x="378942" y="1439713"/>
            <a:ext cx="8377880" cy="3427220"/>
          </a:xfrm>
          <a:prstGeom prst="rect">
            <a:avLst/>
          </a:prstGeom>
        </p:spPr>
        <p:txBody>
          <a:bodyPr wrap="square">
            <a:spAutoFit/>
          </a:bodyPr>
          <a:lstStyle/>
          <a:p>
            <a:pPr marL="294999" indent="-294999" algn="just">
              <a:buFont typeface="Wingdings" pitchFamily="2" charset="2"/>
              <a:buChar char="§"/>
            </a:pPr>
            <a:r>
              <a:rPr lang="en-ZA" sz="2167" b="1" dirty="0">
                <a:latin typeface="Arial" panose="020B0604020202020204" pitchFamily="34" charset="0"/>
                <a:cs typeface="Arial" panose="020B0604020202020204" pitchFamily="34" charset="0"/>
              </a:rPr>
              <a:t>Relative </a:t>
            </a:r>
            <a:r>
              <a:rPr lang="en-ZA" sz="2167" b="1" dirty="0">
                <a:solidFill>
                  <a:schemeClr val="accent1">
                    <a:lumMod val="75000"/>
                  </a:schemeClr>
                </a:solidFill>
                <a:latin typeface="Arial" panose="020B0604020202020204" pitchFamily="34" charset="0"/>
                <a:cs typeface="Arial" panose="020B0604020202020204" pitchFamily="34" charset="0"/>
              </a:rPr>
              <a:t>advantage</a:t>
            </a:r>
            <a:r>
              <a:rPr lang="en-ZA" sz="2167" b="1" dirty="0">
                <a:latin typeface="Arial" panose="020B0604020202020204" pitchFamily="34" charset="0"/>
                <a:cs typeface="Arial" panose="020B0604020202020204" pitchFamily="34" charset="0"/>
              </a:rPr>
              <a:t> over existing products/services.</a:t>
            </a:r>
          </a:p>
          <a:p>
            <a:pPr marL="294999" indent="-294999" algn="just">
              <a:buFont typeface="Wingdings" pitchFamily="2" charset="2"/>
              <a:buChar char="§"/>
            </a:pPr>
            <a:r>
              <a:rPr lang="en-ZA" sz="2167" b="1" dirty="0">
                <a:solidFill>
                  <a:schemeClr val="accent1">
                    <a:lumMod val="75000"/>
                  </a:schemeClr>
                </a:solidFill>
                <a:latin typeface="Arial" panose="020B0604020202020204" pitchFamily="34" charset="0"/>
                <a:cs typeface="Arial" panose="020B0604020202020204" pitchFamily="34" charset="0"/>
              </a:rPr>
              <a:t>Compatibility</a:t>
            </a:r>
            <a:r>
              <a:rPr lang="en-ZA" sz="2167" b="1" dirty="0">
                <a:latin typeface="Arial" panose="020B0604020202020204" pitchFamily="34" charset="0"/>
                <a:cs typeface="Arial" panose="020B0604020202020204" pitchFamily="34" charset="0"/>
              </a:rPr>
              <a:t> with existing attitudes and beliefs – drastic change not necessary.</a:t>
            </a:r>
          </a:p>
          <a:p>
            <a:pPr marL="294999" indent="-294999" algn="just">
              <a:buFont typeface="Wingdings" pitchFamily="2" charset="2"/>
              <a:buChar char="§"/>
            </a:pPr>
            <a:r>
              <a:rPr lang="en-ZA" sz="2167" b="1" dirty="0">
                <a:solidFill>
                  <a:schemeClr val="accent1">
                    <a:lumMod val="75000"/>
                  </a:schemeClr>
                </a:solidFill>
                <a:latin typeface="Arial" panose="020B0604020202020204" pitchFamily="34" charset="0"/>
                <a:cs typeface="Arial" panose="020B0604020202020204" pitchFamily="34" charset="0"/>
              </a:rPr>
              <a:t>Simple </a:t>
            </a:r>
            <a:r>
              <a:rPr lang="en-ZA" sz="2167" b="1" dirty="0">
                <a:latin typeface="Arial" panose="020B0604020202020204" pitchFamily="34" charset="0"/>
                <a:cs typeface="Arial" panose="020B0604020202020204" pitchFamily="34" charset="0"/>
              </a:rPr>
              <a:t>for the buyer to understand.</a:t>
            </a:r>
          </a:p>
          <a:p>
            <a:pPr marL="294999" indent="-294999" algn="just">
              <a:buFont typeface="Wingdings" pitchFamily="2" charset="2"/>
              <a:buChar char="§"/>
            </a:pPr>
            <a:r>
              <a:rPr lang="en-ZA" sz="2167" b="1" dirty="0">
                <a:latin typeface="Arial" panose="020B0604020202020204" pitchFamily="34" charset="0"/>
                <a:cs typeface="Arial" panose="020B0604020202020204" pitchFamily="34" charset="0"/>
              </a:rPr>
              <a:t>Easy to </a:t>
            </a:r>
            <a:r>
              <a:rPr lang="en-ZA" sz="2167" b="1" dirty="0">
                <a:solidFill>
                  <a:schemeClr val="accent1">
                    <a:lumMod val="75000"/>
                  </a:schemeClr>
                </a:solidFill>
                <a:latin typeface="Arial" panose="020B0604020202020204" pitchFamily="34" charset="0"/>
                <a:cs typeface="Arial" panose="020B0604020202020204" pitchFamily="34" charset="0"/>
              </a:rPr>
              <a:t>communicate</a:t>
            </a:r>
            <a:r>
              <a:rPr lang="en-ZA" sz="2167" b="1" dirty="0">
                <a:latin typeface="Arial" panose="020B0604020202020204" pitchFamily="34" charset="0"/>
                <a:cs typeface="Arial" panose="020B0604020202020204" pitchFamily="34" charset="0"/>
              </a:rPr>
              <a:t> results/benefits. </a:t>
            </a:r>
          </a:p>
          <a:p>
            <a:pPr marL="294999" indent="-294999" algn="just">
              <a:buFont typeface="Wingdings" pitchFamily="2" charset="2"/>
              <a:buChar char="§"/>
            </a:pPr>
            <a:r>
              <a:rPr lang="en-ZA" sz="2167" b="1" dirty="0">
                <a:latin typeface="Arial" panose="020B0604020202020204" pitchFamily="34" charset="0"/>
                <a:cs typeface="Arial" panose="020B0604020202020204" pitchFamily="34" charset="0"/>
              </a:rPr>
              <a:t>Should be made available to try out without incurring a large </a:t>
            </a:r>
            <a:r>
              <a:rPr lang="en-ZA" sz="2167" b="1" dirty="0">
                <a:solidFill>
                  <a:schemeClr val="accent1">
                    <a:lumMod val="75000"/>
                  </a:schemeClr>
                </a:solidFill>
                <a:latin typeface="Arial" panose="020B0604020202020204" pitchFamily="34" charset="0"/>
                <a:cs typeface="Arial" panose="020B0604020202020204" pitchFamily="34" charset="0"/>
              </a:rPr>
              <a:t>risk</a:t>
            </a:r>
            <a:r>
              <a:rPr lang="en-ZA" sz="2167" b="1" dirty="0">
                <a:latin typeface="Arial" panose="020B0604020202020204" pitchFamily="34" charset="0"/>
                <a:cs typeface="Arial" panose="020B0604020202020204" pitchFamily="34" charset="0"/>
              </a:rPr>
              <a:t> – </a:t>
            </a:r>
            <a:r>
              <a:rPr lang="en-ZA" sz="2167" b="1" dirty="0" smtClean="0">
                <a:latin typeface="Arial" panose="020B0604020202020204" pitchFamily="34" charset="0"/>
                <a:cs typeface="Arial" panose="020B0604020202020204" pitchFamily="34" charset="0"/>
              </a:rPr>
              <a:t>samples </a:t>
            </a:r>
            <a:r>
              <a:rPr lang="en-ZA" sz="2167" b="1" dirty="0">
                <a:latin typeface="Arial" panose="020B0604020202020204" pitchFamily="34" charset="0"/>
                <a:cs typeface="Arial" panose="020B0604020202020204" pitchFamily="34" charset="0"/>
              </a:rPr>
              <a:t>[</a:t>
            </a:r>
            <a:r>
              <a:rPr lang="en-ZA" sz="2167" b="1" dirty="0" smtClean="0">
                <a:solidFill>
                  <a:srgbClr val="00B050"/>
                </a:solidFill>
                <a:latin typeface="Arial" panose="020B0604020202020204" pitchFamily="34" charset="0"/>
                <a:cs typeface="Arial" panose="020B0604020202020204" pitchFamily="34" charset="0"/>
              </a:rPr>
              <a:t>experimentation</a:t>
            </a:r>
            <a:r>
              <a:rPr lang="en-ZA" sz="2167" b="1" dirty="0" smtClean="0">
                <a:latin typeface="Arial" panose="020B0604020202020204" pitchFamily="34" charset="0"/>
                <a:cs typeface="Arial" panose="020B0604020202020204" pitchFamily="34" charset="0"/>
              </a:rPr>
              <a:t>].</a:t>
            </a:r>
            <a:endParaRPr lang="en-ZA" sz="2167" b="1" dirty="0">
              <a:latin typeface="Arial" panose="020B0604020202020204" pitchFamily="34" charset="0"/>
              <a:cs typeface="Arial" panose="020B0604020202020204" pitchFamily="34" charset="0"/>
            </a:endParaRPr>
          </a:p>
          <a:p>
            <a:pPr marL="294999" indent="-294999" algn="just">
              <a:buFont typeface="Wingdings" pitchFamily="2" charset="2"/>
              <a:buChar char="§"/>
            </a:pPr>
            <a:r>
              <a:rPr lang="en-ZA" sz="2167" b="1" dirty="0">
                <a:latin typeface="Arial" panose="020B0604020202020204" pitchFamily="34" charset="0"/>
                <a:cs typeface="Arial" panose="020B0604020202020204" pitchFamily="34" charset="0"/>
              </a:rPr>
              <a:t>Should be readily </a:t>
            </a:r>
            <a:r>
              <a:rPr lang="en-ZA" sz="2167" b="1" dirty="0">
                <a:solidFill>
                  <a:schemeClr val="accent1">
                    <a:lumMod val="75000"/>
                  </a:schemeClr>
                </a:solidFill>
                <a:latin typeface="Arial" panose="020B0604020202020204" pitchFamily="34" charset="0"/>
                <a:cs typeface="Arial" panose="020B0604020202020204" pitchFamily="34" charset="0"/>
              </a:rPr>
              <a:t>available</a:t>
            </a:r>
            <a:r>
              <a:rPr lang="en-ZA" sz="2167" b="1" dirty="0">
                <a:latin typeface="Arial" panose="020B0604020202020204" pitchFamily="34" charset="0"/>
                <a:cs typeface="Arial" panose="020B0604020202020204" pitchFamily="34" charset="0"/>
              </a:rPr>
              <a:t> once the buyer decides to make the purchase.</a:t>
            </a:r>
          </a:p>
          <a:p>
            <a:pPr marL="294999" indent="-294999" algn="just">
              <a:buFont typeface="Wingdings" pitchFamily="2" charset="2"/>
              <a:buChar char="§"/>
            </a:pPr>
            <a:r>
              <a:rPr lang="en-ZA" sz="2167" b="1" dirty="0">
                <a:latin typeface="Arial" panose="020B0604020202020204" pitchFamily="34" charset="0"/>
                <a:cs typeface="Arial" panose="020B0604020202020204" pitchFamily="34" charset="0"/>
              </a:rPr>
              <a:t>An immediate </a:t>
            </a:r>
            <a:r>
              <a:rPr lang="en-ZA" sz="2167" b="1" dirty="0">
                <a:solidFill>
                  <a:schemeClr val="accent1">
                    <a:lumMod val="75000"/>
                  </a:schemeClr>
                </a:solidFill>
                <a:latin typeface="Arial" panose="020B0604020202020204" pitchFamily="34" charset="0"/>
                <a:cs typeface="Arial" panose="020B0604020202020204" pitchFamily="34" charset="0"/>
              </a:rPr>
              <a:t>benefit</a:t>
            </a:r>
            <a:r>
              <a:rPr lang="en-ZA" sz="2167" b="1" dirty="0">
                <a:latin typeface="Arial" panose="020B0604020202020204" pitchFamily="34" charset="0"/>
                <a:cs typeface="Arial" panose="020B0604020202020204" pitchFamily="34" charset="0"/>
              </a:rPr>
              <a:t> should be associated with product.</a:t>
            </a:r>
          </a:p>
        </p:txBody>
      </p:sp>
      <p:pic>
        <p:nvPicPr>
          <p:cNvPr id="4098" name="Picture 2" descr="Image result for sources of idea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1587" y="157617"/>
            <a:ext cx="1500167" cy="1130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46668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591780" y="157200"/>
            <a:ext cx="5400600" cy="556688"/>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A WINNING IDEA (1/2)</a:t>
            </a:r>
          </a:p>
        </p:txBody>
      </p:sp>
      <p:sp>
        <p:nvSpPr>
          <p:cNvPr id="3" name="Rectangle 2"/>
          <p:cNvSpPr/>
          <p:nvPr/>
        </p:nvSpPr>
        <p:spPr>
          <a:xfrm>
            <a:off x="494270" y="1057300"/>
            <a:ext cx="8163698" cy="2462213"/>
          </a:xfrm>
          <a:prstGeom prst="rect">
            <a:avLst/>
          </a:prstGeom>
        </p:spPr>
        <p:txBody>
          <a:bodyPr wrap="square">
            <a:spAutoFit/>
          </a:bodyPr>
          <a:lstStyle/>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Makes money now and in 5 years times.</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Sounds attractive to financiers and your bank manager.</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Is easy to promote.</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Is something that appeals to a growing number of consumers.</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Encourages repeat purchasing.</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Is recession-proof. It has downside risk protection.</a:t>
            </a:r>
          </a:p>
        </p:txBody>
      </p:sp>
      <p:pic>
        <p:nvPicPr>
          <p:cNvPr id="2050" name="Picture 2" descr="F:\Entrepreneurship\Kontaksessies_2016\Prentjies 30 Julie\Winn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5298" y="3641125"/>
            <a:ext cx="1866530" cy="186653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10065458\Desktop\Winning ide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9064" y="3817607"/>
            <a:ext cx="2070622" cy="13666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10065458\Desktop\New ideas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1621" y="97193"/>
            <a:ext cx="1030649" cy="9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54183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531773" y="157200"/>
            <a:ext cx="5460607" cy="559492"/>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A WINNING IDEA (2/2)</a:t>
            </a:r>
          </a:p>
        </p:txBody>
      </p:sp>
      <p:sp>
        <p:nvSpPr>
          <p:cNvPr id="3" name="Rectangle 2"/>
          <p:cNvSpPr/>
          <p:nvPr/>
        </p:nvSpPr>
        <p:spPr>
          <a:xfrm>
            <a:off x="453080" y="1139680"/>
            <a:ext cx="8287265" cy="2800767"/>
          </a:xfrm>
          <a:prstGeom prst="rect">
            <a:avLst/>
          </a:prstGeom>
        </p:spPr>
        <p:txBody>
          <a:bodyPr wrap="square">
            <a:spAutoFit/>
          </a:bodyPr>
          <a:lstStyle/>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Makes money if your sales are only 80% of what you project, or 50%  (scenarios). </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Is what you want to do.</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Is easy to package and put into practice. </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Gives others the opportunity to participate and to make money with you.</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Is simple (usually).</a:t>
            </a:r>
          </a:p>
          <a:p>
            <a:pPr marL="380985" indent="-380985" algn="just">
              <a:buFont typeface="Wingdings" pitchFamily="2" charset="2"/>
              <a:buChar char="§"/>
            </a:pPr>
            <a:r>
              <a:rPr lang="en-ZA" sz="2200" b="1" dirty="0">
                <a:latin typeface="Arial" panose="020B0604020202020204" pitchFamily="34" charset="0"/>
                <a:cs typeface="Arial" panose="020B0604020202020204" pitchFamily="34" charset="0"/>
              </a:rPr>
              <a:t>Is legal.</a:t>
            </a:r>
          </a:p>
        </p:txBody>
      </p:sp>
      <p:pic>
        <p:nvPicPr>
          <p:cNvPr id="3075" name="Picture 3" descr="F:\Entrepreneurship\Kontaksessies_2016\Prentjies 30 Julie\business-ideas-for-beginn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3940447"/>
            <a:ext cx="1620180" cy="171276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10065458\Desktop\Winning ide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4762" y="2917507"/>
            <a:ext cx="2918090" cy="1925939"/>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10065458\Desktop\New ideas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1607" y="87793"/>
            <a:ext cx="1110123" cy="969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4448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txBox="1">
            <a:spLocks noChangeArrowheads="1"/>
          </p:cNvSpPr>
          <p:nvPr/>
        </p:nvSpPr>
        <p:spPr bwMode="auto">
          <a:xfrm>
            <a:off x="477795" y="1059789"/>
            <a:ext cx="8155459" cy="412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sz="2000">
                <a:solidFill>
                  <a:schemeClr val="bg1"/>
                </a:solidFill>
                <a:latin typeface="Arial Unicode MS" pitchFamily="34" charset="-128"/>
              </a:defRPr>
            </a:lvl1pPr>
            <a:lvl2pPr>
              <a:defRPr>
                <a:solidFill>
                  <a:schemeClr val="bg1"/>
                </a:solidFill>
                <a:latin typeface="Arial Unicode MS" pitchFamily="34" charset="-128"/>
              </a:defRPr>
            </a:lvl2pPr>
            <a:lvl3pPr>
              <a:defRPr sz="1600">
                <a:solidFill>
                  <a:schemeClr val="bg1"/>
                </a:solidFill>
                <a:latin typeface="Arial Unicode MS" pitchFamily="34" charset="-128"/>
              </a:defRPr>
            </a:lvl3pPr>
            <a:lvl4pPr>
              <a:defRPr sz="1400">
                <a:solidFill>
                  <a:schemeClr val="bg1"/>
                </a:solidFill>
                <a:latin typeface="Arial Unicode MS" pitchFamily="34" charset="-128"/>
              </a:defRPr>
            </a:lvl4pPr>
            <a:lvl5pPr>
              <a:defRPr sz="1200">
                <a:solidFill>
                  <a:schemeClr val="bg1"/>
                </a:solidFill>
                <a:latin typeface="Arial Unicode MS" pitchFamily="34" charset="-128"/>
              </a:defRPr>
            </a:lvl5pPr>
            <a:lvl6pPr eaLnBrk="0" hangingPunct="0">
              <a:defRPr sz="1200">
                <a:solidFill>
                  <a:schemeClr val="bg1"/>
                </a:solidFill>
                <a:latin typeface="Arial Unicode MS" pitchFamily="34" charset="-128"/>
              </a:defRPr>
            </a:lvl6pPr>
            <a:lvl7pPr eaLnBrk="0" hangingPunct="0">
              <a:defRPr sz="1200">
                <a:solidFill>
                  <a:schemeClr val="bg1"/>
                </a:solidFill>
                <a:latin typeface="Arial Unicode MS" pitchFamily="34" charset="-128"/>
              </a:defRPr>
            </a:lvl7pPr>
            <a:lvl8pPr eaLnBrk="0" hangingPunct="0">
              <a:defRPr sz="1200">
                <a:solidFill>
                  <a:schemeClr val="bg1"/>
                </a:solidFill>
                <a:latin typeface="Arial Unicode MS" pitchFamily="34" charset="-128"/>
              </a:defRPr>
            </a:lvl8pPr>
            <a:lvl9pPr eaLnBrk="0" hangingPunct="0">
              <a:defRPr sz="1200">
                <a:solidFill>
                  <a:schemeClr val="bg1"/>
                </a:solidFill>
                <a:latin typeface="Arial Unicode MS" pitchFamily="34" charset="-128"/>
              </a:defRPr>
            </a:lvl9pPr>
          </a:lstStyle>
          <a:p>
            <a:pPr marL="450850" indent="-450850" algn="just">
              <a:lnSpc>
                <a:spcPct val="90000"/>
              </a:lnSpc>
              <a:defRPr/>
            </a:pPr>
            <a:r>
              <a:rPr lang="en-GB" sz="2400" dirty="0">
                <a:solidFill>
                  <a:schemeClr val="tx1"/>
                </a:solidFill>
                <a:latin typeface="Arial" panose="020B0604020202020204" pitchFamily="34" charset="0"/>
                <a:cs typeface="Arial" panose="020B0604020202020204" pitchFamily="34" charset="0"/>
              </a:rPr>
              <a:t>1.	</a:t>
            </a:r>
            <a:r>
              <a:rPr lang="en-GB" sz="2400" b="1" dirty="0">
                <a:solidFill>
                  <a:schemeClr val="tx1"/>
                </a:solidFill>
                <a:latin typeface="Arial" panose="020B0604020202020204" pitchFamily="34" charset="0"/>
                <a:cs typeface="Arial" panose="020B0604020202020204" pitchFamily="34" charset="0"/>
              </a:rPr>
              <a:t>Describe in your own words the differences between an idea and an opportunity.</a:t>
            </a:r>
          </a:p>
          <a:p>
            <a:pPr marL="450850" indent="-450850" algn="just">
              <a:lnSpc>
                <a:spcPct val="80000"/>
              </a:lnSpc>
              <a:defRPr/>
            </a:pPr>
            <a:endParaRPr lang="en-US" sz="2400" b="1" dirty="0">
              <a:solidFill>
                <a:schemeClr val="tx1"/>
              </a:solidFill>
              <a:latin typeface="Arial" panose="020B0604020202020204" pitchFamily="34" charset="0"/>
              <a:cs typeface="Arial" panose="020B0604020202020204" pitchFamily="34" charset="0"/>
            </a:endParaRPr>
          </a:p>
          <a:p>
            <a:pPr marL="450850" indent="-450850" algn="just">
              <a:lnSpc>
                <a:spcPct val="110000"/>
              </a:lnSpc>
              <a:defRPr/>
            </a:pPr>
            <a:r>
              <a:rPr lang="en-US" sz="2400" b="1" dirty="0">
                <a:solidFill>
                  <a:schemeClr val="tx1"/>
                </a:solidFill>
                <a:latin typeface="Arial" panose="020B0604020202020204" pitchFamily="34" charset="0"/>
                <a:cs typeface="Arial" panose="020B0604020202020204" pitchFamily="34" charset="0"/>
              </a:rPr>
              <a:t>2.	List the sources of ideas that are the most relevant  to your personal interests, and conduct a search using the Internet. </a:t>
            </a:r>
            <a:endParaRPr lang="en-GB" sz="2400" b="1" dirty="0">
              <a:solidFill>
                <a:schemeClr val="tx1"/>
              </a:solidFill>
              <a:latin typeface="Arial" panose="020B0604020202020204" pitchFamily="34" charset="0"/>
              <a:cs typeface="Arial" panose="020B0604020202020204" pitchFamily="34" charset="0"/>
            </a:endParaRPr>
          </a:p>
          <a:p>
            <a:pPr marL="450850" indent="-450850" algn="just">
              <a:lnSpc>
                <a:spcPct val="110000"/>
              </a:lnSpc>
              <a:defRPr/>
            </a:pPr>
            <a:endParaRPr lang="en-GB" sz="2400" b="1" dirty="0">
              <a:solidFill>
                <a:schemeClr val="tx1"/>
              </a:solidFill>
              <a:latin typeface="Arial" panose="020B0604020202020204" pitchFamily="34" charset="0"/>
              <a:cs typeface="Arial" panose="020B0604020202020204" pitchFamily="34" charset="0"/>
            </a:endParaRPr>
          </a:p>
          <a:p>
            <a:pPr marL="450850" indent="-450850" algn="just">
              <a:lnSpc>
                <a:spcPct val="110000"/>
              </a:lnSpc>
              <a:defRPr/>
            </a:pPr>
            <a:r>
              <a:rPr lang="en-GB" sz="2400" b="1" dirty="0" smtClean="0">
                <a:solidFill>
                  <a:schemeClr val="tx1"/>
                </a:solidFill>
                <a:latin typeface="Arial" panose="020B0604020202020204" pitchFamily="34" charset="0"/>
                <a:cs typeface="Arial" panose="020B0604020202020204" pitchFamily="34" charset="0"/>
              </a:rPr>
              <a:t>3.	Evaluate </a:t>
            </a:r>
            <a:r>
              <a:rPr lang="en-GB" sz="2400" b="1" dirty="0">
                <a:solidFill>
                  <a:schemeClr val="tx1"/>
                </a:solidFill>
                <a:latin typeface="Arial" panose="020B0604020202020204" pitchFamily="34" charset="0"/>
                <a:cs typeface="Arial" panose="020B0604020202020204" pitchFamily="34" charset="0"/>
              </a:rPr>
              <a:t>your best idea against the summary criteria in Exhibit 5.6 (S&amp;A, </a:t>
            </a:r>
            <a:r>
              <a:rPr lang="en-GB" sz="2400" b="1" dirty="0" smtClean="0">
                <a:solidFill>
                  <a:schemeClr val="tx1"/>
                </a:solidFill>
                <a:latin typeface="Arial" panose="020B0604020202020204" pitchFamily="34" charset="0"/>
                <a:cs typeface="Arial" panose="020B0604020202020204" pitchFamily="34" charset="0"/>
              </a:rPr>
              <a:t>2016:120</a:t>
            </a:r>
            <a:r>
              <a:rPr lang="en-GB" sz="2400" b="1" dirty="0">
                <a:solidFill>
                  <a:schemeClr val="tx1"/>
                </a:solidFill>
                <a:latin typeface="Arial" panose="020B0604020202020204" pitchFamily="34" charset="0"/>
                <a:cs typeface="Arial" panose="020B0604020202020204" pitchFamily="34" charset="0"/>
              </a:rPr>
              <a:t>, 121). What appears to be its potential? What has to happen to convert it into a viable business?</a:t>
            </a:r>
          </a:p>
          <a:p>
            <a:pPr eaLnBrk="0" hangingPunct="0">
              <a:spcBef>
                <a:spcPct val="20000"/>
              </a:spcBef>
              <a:defRPr/>
            </a:pPr>
            <a:endParaRPr lang="en-ZA" altLang="en-US" sz="1667" dirty="0"/>
          </a:p>
          <a:p>
            <a:pPr algn="just" eaLnBrk="0" hangingPunct="0">
              <a:spcBef>
                <a:spcPct val="20000"/>
              </a:spcBef>
              <a:defRPr/>
            </a:pPr>
            <a:endParaRPr lang="en-US" altLang="en-US" sz="1667" dirty="0">
              <a:solidFill>
                <a:srgbClr val="FFFFFF"/>
              </a:solidFill>
            </a:endParaRPr>
          </a:p>
          <a:p>
            <a:pPr eaLnBrk="0" hangingPunct="0">
              <a:spcBef>
                <a:spcPct val="20000"/>
              </a:spcBef>
              <a:defRPr/>
            </a:pPr>
            <a:endParaRPr lang="en-US" altLang="en-US" dirty="0">
              <a:solidFill>
                <a:srgbClr val="FFFFFF"/>
              </a:solidFill>
            </a:endParaRPr>
          </a:p>
          <a:p>
            <a:pPr eaLnBrk="0" hangingPunct="0">
              <a:spcBef>
                <a:spcPct val="20000"/>
              </a:spcBef>
              <a:defRPr/>
            </a:pPr>
            <a:endParaRPr lang="en-GB" altLang="en-US" dirty="0">
              <a:solidFill>
                <a:srgbClr val="FFFFFF"/>
              </a:solidFill>
            </a:endParaRPr>
          </a:p>
          <a:p>
            <a:pPr eaLnBrk="0" hangingPunct="0">
              <a:spcBef>
                <a:spcPct val="20000"/>
              </a:spcBef>
              <a:defRPr/>
            </a:pPr>
            <a:endParaRPr lang="en-GB" altLang="en-US" b="1" dirty="0">
              <a:solidFill>
                <a:srgbClr val="FFFF00"/>
              </a:solidFill>
            </a:endParaRPr>
          </a:p>
        </p:txBody>
      </p:sp>
      <p:sp>
        <p:nvSpPr>
          <p:cNvPr id="45059" name="Rectangle 2"/>
          <p:cNvSpPr txBox="1">
            <a:spLocks noChangeArrowheads="1"/>
          </p:cNvSpPr>
          <p:nvPr/>
        </p:nvSpPr>
        <p:spPr bwMode="auto">
          <a:xfrm>
            <a:off x="2351754" y="190499"/>
            <a:ext cx="5340593" cy="575619"/>
          </a:xfrm>
          <a:prstGeom prst="rect">
            <a:avLst/>
          </a:prstGeom>
          <a:solidFill>
            <a:schemeClr val="accent1">
              <a:lumMod val="75000"/>
            </a:schemeClr>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20000"/>
              </a:spcBef>
            </a:pPr>
            <a:r>
              <a:rPr lang="en-US" sz="3000" b="1" dirty="0">
                <a:solidFill>
                  <a:schemeClr val="bg1"/>
                </a:solidFill>
              </a:rPr>
              <a:t>INDIVIDUAL EXERCISES</a:t>
            </a:r>
            <a:r>
              <a:rPr lang="en-US" altLang="en-US" sz="3000" b="1" dirty="0">
                <a:solidFill>
                  <a:schemeClr val="bg1"/>
                </a:solidFill>
              </a:rPr>
              <a:t/>
            </a:r>
            <a:br>
              <a:rPr lang="en-US" altLang="en-US" sz="3000" b="1" dirty="0">
                <a:solidFill>
                  <a:schemeClr val="bg1"/>
                </a:solidFill>
              </a:rPr>
            </a:br>
            <a:endParaRPr lang="en-ZA" altLang="en-US" sz="3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1634" y="133614"/>
            <a:ext cx="658813" cy="1008063"/>
          </a:xfrm>
          <a:prstGeom prst="rect">
            <a:avLst/>
          </a:prstGeom>
        </p:spPr>
      </p:pic>
    </p:spTree>
    <p:extLst>
      <p:ext uri="{BB962C8B-B14F-4D97-AF65-F5344CB8AC3E}">
        <p14:creationId xmlns:p14="http://schemas.microsoft.com/office/powerpoint/2010/main" val="1239636137"/>
      </p:ext>
    </p:extLst>
  </p:cSld>
  <p:clrMapOvr>
    <a:masterClrMapping/>
  </p:clrMapOvr>
  <p:transition spd="slow"/>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70703" y="1195917"/>
            <a:ext cx="8320216"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just" eaLnBrk="1" hangingPunct="1">
              <a:buNone/>
              <a:defRPr/>
            </a:pPr>
            <a:r>
              <a:rPr lang="nl-NL" sz="2200" b="1" dirty="0">
                <a:solidFill>
                  <a:schemeClr val="accent1">
                    <a:lumMod val="75000"/>
                  </a:schemeClr>
                </a:solidFill>
                <a:latin typeface="Arial" panose="020B0604020202020204" pitchFamily="34" charset="0"/>
                <a:cs typeface="Arial" panose="020B0604020202020204" pitchFamily="34" charset="0"/>
              </a:rPr>
              <a:t>Work through the Idea Generation Guide in Spinelli and Adams (2016:133, 134).</a:t>
            </a:r>
          </a:p>
          <a:p>
            <a:pPr marL="0" indent="0" eaLnBrk="1" hangingPunct="1">
              <a:buNone/>
              <a:defRPr/>
            </a:pPr>
            <a:r>
              <a:rPr lang="nl-NL" sz="2200" dirty="0">
                <a:solidFill>
                  <a:schemeClr val="tx1"/>
                </a:solidFill>
                <a:latin typeface="Arial" panose="020B0604020202020204" pitchFamily="34" charset="0"/>
                <a:cs typeface="Arial" panose="020B0604020202020204" pitchFamily="34" charset="0"/>
              </a:rPr>
              <a:t>	</a:t>
            </a:r>
          </a:p>
          <a:p>
            <a:pPr marL="0" indent="0" eaLnBrk="1" hangingPunct="1">
              <a:buNone/>
              <a:defRPr/>
            </a:pPr>
            <a:r>
              <a:rPr lang="nl-NL" sz="2200" b="1" dirty="0">
                <a:solidFill>
                  <a:schemeClr val="accent1">
                    <a:lumMod val="75000"/>
                  </a:schemeClr>
                </a:solidFill>
                <a:latin typeface="Arial" panose="020B0604020202020204" pitchFamily="34" charset="0"/>
                <a:cs typeface="Arial" panose="020B0604020202020204" pitchFamily="34" charset="0"/>
              </a:rPr>
              <a:t>The steps include: </a:t>
            </a:r>
          </a:p>
          <a:p>
            <a:pPr marL="0" indent="0" eaLnBrk="1" hangingPunct="1">
              <a:buFont typeface="Book Antiqua" pitchFamily="18" charset="0"/>
              <a:buChar char="•"/>
              <a:defRPr/>
            </a:pPr>
            <a:r>
              <a:rPr lang="nl-NL" sz="2200" dirty="0">
                <a:solidFill>
                  <a:schemeClr val="tx1"/>
                </a:solidFill>
                <a:latin typeface="Arial" panose="020B0604020202020204" pitchFamily="34" charset="0"/>
                <a:cs typeface="Arial" panose="020B0604020202020204" pitchFamily="34" charset="0"/>
              </a:rPr>
              <a:t>Generate a list of new venture ideas</a:t>
            </a:r>
          </a:p>
          <a:p>
            <a:pPr marL="0" indent="0" eaLnBrk="1" hangingPunct="1">
              <a:buFont typeface="Book Antiqua" pitchFamily="18" charset="0"/>
              <a:buChar char="•"/>
              <a:defRPr/>
            </a:pPr>
            <a:r>
              <a:rPr lang="nl-NL" sz="2200" dirty="0">
                <a:solidFill>
                  <a:schemeClr val="tx1"/>
                </a:solidFill>
                <a:latin typeface="Arial" panose="020B0604020202020204" pitchFamily="34" charset="0"/>
                <a:cs typeface="Arial" panose="020B0604020202020204" pitchFamily="34" charset="0"/>
              </a:rPr>
              <a:t>Expand your list if possible</a:t>
            </a:r>
          </a:p>
          <a:p>
            <a:pPr marL="0" indent="0" eaLnBrk="1" hangingPunct="1">
              <a:buFont typeface="Book Antiqua" pitchFamily="18" charset="0"/>
              <a:buChar char="•"/>
              <a:defRPr/>
            </a:pPr>
            <a:r>
              <a:rPr lang="nl-NL" sz="2200" dirty="0">
                <a:solidFill>
                  <a:schemeClr val="tx1"/>
                </a:solidFill>
                <a:latin typeface="Arial" panose="020B0604020202020204" pitchFamily="34" charset="0"/>
                <a:cs typeface="Arial" panose="020B0604020202020204" pitchFamily="34" charset="0"/>
              </a:rPr>
              <a:t>Get feedback from at least three people</a:t>
            </a:r>
          </a:p>
          <a:p>
            <a:pPr marL="0" indent="0" eaLnBrk="1" hangingPunct="1">
              <a:buFont typeface="Book Antiqua" pitchFamily="18" charset="0"/>
              <a:buChar char="•"/>
              <a:defRPr/>
            </a:pPr>
            <a:r>
              <a:rPr lang="nl-NL" sz="2200" dirty="0">
                <a:solidFill>
                  <a:schemeClr val="tx1"/>
                </a:solidFill>
                <a:latin typeface="Arial" panose="020B0604020202020204" pitchFamily="34" charset="0"/>
                <a:cs typeface="Arial" panose="020B0604020202020204" pitchFamily="34" charset="0"/>
              </a:rPr>
              <a:t>Dot down insights, observations and conclusions</a:t>
            </a:r>
          </a:p>
          <a:p>
            <a:pPr marL="0" indent="0" eaLnBrk="1" hangingPunct="1">
              <a:buFont typeface="Book Antiqua" pitchFamily="18" charset="0"/>
              <a:buChar char="•"/>
              <a:defRPr/>
            </a:pPr>
            <a:endParaRPr lang="nl-NL" sz="2200" dirty="0">
              <a:solidFill>
                <a:schemeClr val="tx1"/>
              </a:solidFill>
              <a:latin typeface="Arial" panose="020B0604020202020204" pitchFamily="34" charset="0"/>
              <a:cs typeface="Arial" panose="020B0604020202020204" pitchFamily="34" charset="0"/>
            </a:endParaRPr>
          </a:p>
          <a:p>
            <a:pPr>
              <a:buFontTx/>
              <a:buNone/>
              <a:defRPr/>
            </a:pPr>
            <a:endParaRPr lang="en-ZA" sz="1667" dirty="0"/>
          </a:p>
          <a:p>
            <a:pPr>
              <a:buFontTx/>
              <a:buNone/>
              <a:defRPr/>
            </a:pPr>
            <a:endParaRPr lang="en-ZA" sz="1667" dirty="0"/>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13315" name="Rectangle 2"/>
          <p:cNvSpPr txBox="1">
            <a:spLocks noChangeArrowheads="1"/>
          </p:cNvSpPr>
          <p:nvPr/>
        </p:nvSpPr>
        <p:spPr bwMode="auto">
          <a:xfrm>
            <a:off x="911490" y="190500"/>
            <a:ext cx="7321021" cy="526192"/>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2667" b="1" dirty="0">
                <a:latin typeface="Arial Black" pitchFamily="34" charset="0"/>
                <a:cs typeface="Arial" charset="0"/>
              </a:rPr>
              <a:t>STEP 1: IDEA GENERATION GUIDE</a:t>
            </a:r>
            <a:endParaRPr lang="en-US" altLang="en-US" sz="2667" b="1" dirty="0">
              <a:latin typeface="Arial Black"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173" y="1657367"/>
            <a:ext cx="1800035" cy="2055813"/>
          </a:xfrm>
          <a:prstGeom prst="rect">
            <a:avLst/>
          </a:prstGeom>
        </p:spPr>
      </p:pic>
    </p:spTree>
    <p:extLst>
      <p:ext uri="{BB962C8B-B14F-4D97-AF65-F5344CB8AC3E}">
        <p14:creationId xmlns:p14="http://schemas.microsoft.com/office/powerpoint/2010/main" val="11086039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1211627" y="1897393"/>
            <a:ext cx="6600733" cy="1035277"/>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3000" b="1" dirty="0">
                <a:solidFill>
                  <a:schemeClr val="bg1"/>
                </a:solidFill>
                <a:latin typeface="Arial Black" panose="020B0A04020102020204" pitchFamily="34" charset="0"/>
              </a:rPr>
              <a:t>ENHANCING YOUR CREATIVITY</a:t>
            </a:r>
          </a:p>
        </p:txBody>
      </p:sp>
    </p:spTree>
    <p:extLst>
      <p:ext uri="{BB962C8B-B14F-4D97-AF65-F5344CB8AC3E}">
        <p14:creationId xmlns:p14="http://schemas.microsoft.com/office/powerpoint/2010/main" val="2489193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1511660" y="1717375"/>
            <a:ext cx="6152576" cy="900099"/>
          </a:xfrm>
          <a:prstGeom prst="rect">
            <a:avLst/>
          </a:prstGeom>
          <a:solidFill>
            <a:schemeClr val="accent1">
              <a:lumMod val="75000"/>
            </a:schemeClr>
          </a:solidFill>
          <a:ln>
            <a:noFill/>
          </a:ln>
        </p:spPr>
        <p:txBody>
          <a:bodyPr anchor="ctr"/>
          <a:lstStyle/>
          <a:p>
            <a:pPr algn="ctr"/>
            <a:endParaRPr lang="en-GB" altLang="en-US" sz="3000" b="1" dirty="0"/>
          </a:p>
          <a:p>
            <a:pPr algn="ctr"/>
            <a:r>
              <a:rPr lang="en-US" altLang="en-US" sz="3000" b="1" dirty="0">
                <a:solidFill>
                  <a:schemeClr val="bg1"/>
                </a:solidFill>
                <a:latin typeface="Arial Black" pitchFamily="34" charset="0"/>
              </a:rPr>
              <a:t>IDEAS AND OPPORTUNITIES</a:t>
            </a:r>
          </a:p>
          <a:p>
            <a:pPr algn="ctr"/>
            <a:endParaRPr lang="en-US" altLang="en-US" sz="3000" dirty="0">
              <a:latin typeface="Arial Black" pitchFamily="34" charset="0"/>
            </a:endParaRPr>
          </a:p>
        </p:txBody>
      </p:sp>
    </p:spTree>
    <p:extLst>
      <p:ext uri="{BB962C8B-B14F-4D97-AF65-F5344CB8AC3E}">
        <p14:creationId xmlns:p14="http://schemas.microsoft.com/office/powerpoint/2010/main" val="392606497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77795" y="580985"/>
            <a:ext cx="8007178"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ctr" eaLnBrk="1" hangingPunct="1">
              <a:buNone/>
              <a:defRPr/>
            </a:pPr>
            <a:endParaRPr lang="nl-NL" sz="2333" dirty="0"/>
          </a:p>
          <a:p>
            <a:pPr marL="0" indent="0" algn="just" eaLnBrk="1" hangingPunct="1">
              <a:buNone/>
              <a:defRPr/>
            </a:pPr>
            <a:r>
              <a:rPr lang="nl-NL" sz="2400" dirty="0">
                <a:solidFill>
                  <a:schemeClr val="tx1"/>
                </a:solidFill>
                <a:latin typeface="Arial" panose="020B0604020202020204" pitchFamily="34" charset="0"/>
                <a:cs typeface="Arial" panose="020B0604020202020204" pitchFamily="34" charset="0"/>
              </a:rPr>
              <a:t>What can you do to </a:t>
            </a:r>
            <a:r>
              <a:rPr lang="nl-NL" sz="2400" b="1" dirty="0">
                <a:solidFill>
                  <a:schemeClr val="accent1">
                    <a:lumMod val="75000"/>
                  </a:schemeClr>
                </a:solidFill>
                <a:latin typeface="Arial" panose="020B0604020202020204" pitchFamily="34" charset="0"/>
                <a:cs typeface="Arial" panose="020B0604020202020204" pitchFamily="34" charset="0"/>
              </a:rPr>
              <a:t>enhance</a:t>
            </a:r>
            <a:r>
              <a:rPr lang="nl-NL" sz="2400" dirty="0">
                <a:solidFill>
                  <a:schemeClr val="tx1"/>
                </a:solidFill>
                <a:latin typeface="Arial" panose="020B0604020202020204" pitchFamily="34" charset="0"/>
                <a:cs typeface="Arial" panose="020B0604020202020204" pitchFamily="34" charset="0"/>
              </a:rPr>
              <a:t> your </a:t>
            </a:r>
            <a:r>
              <a:rPr lang="nl-NL" sz="2400" b="1" dirty="0">
                <a:solidFill>
                  <a:schemeClr val="accent1">
                    <a:lumMod val="75000"/>
                  </a:schemeClr>
                </a:solidFill>
                <a:latin typeface="Arial" panose="020B0604020202020204" pitchFamily="34" charset="0"/>
                <a:cs typeface="Arial" panose="020B0604020202020204" pitchFamily="34" charset="0"/>
              </a:rPr>
              <a:t>creative</a:t>
            </a:r>
            <a:r>
              <a:rPr lang="nl-NL" sz="2400" dirty="0">
                <a:solidFill>
                  <a:schemeClr val="tx1"/>
                </a:solidFill>
                <a:latin typeface="Arial" panose="020B0604020202020204" pitchFamily="34" charset="0"/>
                <a:cs typeface="Arial" panose="020B0604020202020204" pitchFamily="34" charset="0"/>
              </a:rPr>
              <a:t> thinking? </a:t>
            </a:r>
            <a:endParaRPr lang="en-GB" sz="2400" dirty="0">
              <a:solidFill>
                <a:schemeClr val="tx1"/>
              </a:solidFill>
              <a:latin typeface="Arial" panose="020B0604020202020204" pitchFamily="34" charset="0"/>
              <a:cs typeface="Arial" panose="020B0604020202020204" pitchFamily="34" charset="0"/>
            </a:endParaRPr>
          </a:p>
          <a:p>
            <a:pPr>
              <a:buFontTx/>
              <a:buNone/>
              <a:defRPr/>
            </a:pPr>
            <a:endParaRPr lang="en-ZA" sz="2400" dirty="0">
              <a:latin typeface="Arial" panose="020B0604020202020204" pitchFamily="34" charset="0"/>
              <a:cs typeface="Arial" panose="020B0604020202020204" pitchFamily="34" charset="0"/>
            </a:endParaRPr>
          </a:p>
          <a:p>
            <a:pPr>
              <a:buFontTx/>
              <a:buNone/>
              <a:defRPr/>
            </a:pPr>
            <a:endParaRPr lang="en-ZA" sz="1667" dirty="0"/>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13315" name="Rectangle 2"/>
          <p:cNvSpPr txBox="1">
            <a:spLocks noChangeArrowheads="1"/>
          </p:cNvSpPr>
          <p:nvPr/>
        </p:nvSpPr>
        <p:spPr bwMode="auto">
          <a:xfrm>
            <a:off x="911490" y="190500"/>
            <a:ext cx="7321021" cy="542668"/>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ENHANCING YOUR CREATIVITY</a:t>
            </a:r>
            <a:endParaRPr lang="en-US" altLang="en-US" sz="3000"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7510" y="1844037"/>
            <a:ext cx="5029201" cy="3729864"/>
          </a:xfrm>
          <a:prstGeom prst="rect">
            <a:avLst/>
          </a:prstGeom>
        </p:spPr>
      </p:pic>
    </p:spTree>
    <p:extLst>
      <p:ext uri="{BB962C8B-B14F-4D97-AF65-F5344CB8AC3E}">
        <p14:creationId xmlns:p14="http://schemas.microsoft.com/office/powerpoint/2010/main" val="28165342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txBox="1">
            <a:spLocks noChangeArrowheads="1"/>
          </p:cNvSpPr>
          <p:nvPr/>
        </p:nvSpPr>
        <p:spPr bwMode="auto">
          <a:xfrm>
            <a:off x="911490" y="190500"/>
            <a:ext cx="7321021" cy="526192"/>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ENHANCING YOUR CREATIVITY</a:t>
            </a:r>
            <a:endParaRPr lang="en-US" altLang="en-US" sz="3000" b="1" dirty="0">
              <a:latin typeface="Arial" panose="020B0604020202020204" pitchFamily="34" charset="0"/>
              <a:cs typeface="Arial" panose="020B0604020202020204" pitchFamily="34" charset="0"/>
            </a:endParaRPr>
          </a:p>
        </p:txBody>
      </p:sp>
      <p:sp>
        <p:nvSpPr>
          <p:cNvPr id="2" name="Rectangle 1"/>
          <p:cNvSpPr/>
          <p:nvPr/>
        </p:nvSpPr>
        <p:spPr>
          <a:xfrm>
            <a:off x="395416" y="805785"/>
            <a:ext cx="8344929" cy="4524315"/>
          </a:xfrm>
          <a:prstGeom prst="rect">
            <a:avLst/>
          </a:prstGeom>
        </p:spPr>
        <p:txBody>
          <a:bodyPr wrap="square">
            <a:spAutoFit/>
          </a:bodyPr>
          <a:lstStyle/>
          <a:p>
            <a:pPr algn="just"/>
            <a:r>
              <a:rPr lang="en-ZA" sz="2400" dirty="0">
                <a:latin typeface="Arial" panose="020B0604020202020204" pitchFamily="34" charset="0"/>
                <a:cs typeface="Arial" panose="020B0604020202020204" pitchFamily="34" charset="0"/>
              </a:rPr>
              <a:t>If you </a:t>
            </a:r>
            <a:r>
              <a:rPr lang="en-ZA" sz="2400" b="1" dirty="0">
                <a:solidFill>
                  <a:schemeClr val="accent1">
                    <a:lumMod val="75000"/>
                  </a:schemeClr>
                </a:solidFill>
                <a:latin typeface="Arial" panose="020B0604020202020204" pitchFamily="34" charset="0"/>
                <a:cs typeface="Arial" panose="020B0604020202020204" pitchFamily="34" charset="0"/>
              </a:rPr>
              <a:t>act</a:t>
            </a:r>
            <a:r>
              <a:rPr lang="en-ZA" sz="2400" dirty="0">
                <a:latin typeface="Arial" panose="020B0604020202020204" pitchFamily="34" charset="0"/>
                <a:cs typeface="Arial" panose="020B0604020202020204" pitchFamily="34" charset="0"/>
              </a:rPr>
              <a:t> like an idea person, you will become one. It is the </a:t>
            </a:r>
            <a:r>
              <a:rPr lang="en-ZA" sz="2400" b="1" dirty="0">
                <a:solidFill>
                  <a:schemeClr val="accent1">
                    <a:lumMod val="75000"/>
                  </a:schemeClr>
                </a:solidFill>
                <a:latin typeface="Arial" panose="020B0604020202020204" pitchFamily="34" charset="0"/>
                <a:cs typeface="Arial" panose="020B0604020202020204" pitchFamily="34" charset="0"/>
              </a:rPr>
              <a:t>intention</a:t>
            </a:r>
            <a:r>
              <a:rPr lang="en-ZA" sz="2400" dirty="0">
                <a:latin typeface="Arial" panose="020B0604020202020204" pitchFamily="34" charset="0"/>
                <a:cs typeface="Arial" panose="020B0604020202020204" pitchFamily="34" charset="0"/>
              </a:rPr>
              <a:t> and </a:t>
            </a:r>
            <a:r>
              <a:rPr lang="en-ZA" sz="2400" b="1" dirty="0">
                <a:solidFill>
                  <a:schemeClr val="accent1">
                    <a:lumMod val="75000"/>
                  </a:schemeClr>
                </a:solidFill>
                <a:latin typeface="Arial" panose="020B0604020202020204" pitchFamily="34" charset="0"/>
                <a:cs typeface="Arial" panose="020B0604020202020204" pitchFamily="34" charset="0"/>
              </a:rPr>
              <a:t>going through </a:t>
            </a:r>
            <a:r>
              <a:rPr lang="en-ZA" sz="2400" dirty="0">
                <a:latin typeface="Arial" panose="020B0604020202020204" pitchFamily="34" charset="0"/>
                <a:cs typeface="Arial" panose="020B0604020202020204" pitchFamily="34" charset="0"/>
              </a:rPr>
              <a:t>the motions that count. </a:t>
            </a:r>
            <a:endParaRPr lang="en-ZA" sz="2400" dirty="0" smtClean="0">
              <a:latin typeface="Arial" panose="020B0604020202020204" pitchFamily="34" charset="0"/>
              <a:cs typeface="Arial" panose="020B0604020202020204" pitchFamily="34" charset="0"/>
            </a:endParaRPr>
          </a:p>
          <a:p>
            <a:pPr algn="just"/>
            <a:endParaRPr lang="en-ZA" sz="2400" dirty="0">
              <a:latin typeface="Arial" panose="020B0604020202020204" pitchFamily="34" charset="0"/>
              <a:cs typeface="Arial" panose="020B0604020202020204" pitchFamily="34" charset="0"/>
            </a:endParaRPr>
          </a:p>
          <a:p>
            <a:pPr algn="just"/>
            <a:r>
              <a:rPr lang="en-ZA" sz="2400" dirty="0">
                <a:latin typeface="Arial" panose="020B0604020202020204" pitchFamily="34" charset="0"/>
                <a:cs typeface="Arial" panose="020B0604020202020204" pitchFamily="34" charset="0"/>
              </a:rPr>
              <a:t>If you </a:t>
            </a:r>
            <a:r>
              <a:rPr lang="en-ZA" sz="2400" b="1" dirty="0">
                <a:solidFill>
                  <a:schemeClr val="accent1">
                    <a:lumMod val="75000"/>
                  </a:schemeClr>
                </a:solidFill>
                <a:latin typeface="Arial" panose="020B0604020202020204" pitchFamily="34" charset="0"/>
                <a:cs typeface="Arial" panose="020B0604020202020204" pitchFamily="34" charset="0"/>
              </a:rPr>
              <a:t>want</a:t>
            </a:r>
            <a:r>
              <a:rPr lang="en-ZA" sz="2400" dirty="0">
                <a:latin typeface="Arial" panose="020B0604020202020204" pitchFamily="34" charset="0"/>
                <a:cs typeface="Arial" panose="020B0604020202020204" pitchFamily="34" charset="0"/>
              </a:rPr>
              <a:t> to become an artist and paint a picture every day, you will become one. </a:t>
            </a:r>
            <a:endParaRPr lang="en-ZA" sz="2400" dirty="0" smtClean="0">
              <a:latin typeface="Arial" panose="020B0604020202020204" pitchFamily="34" charset="0"/>
              <a:cs typeface="Arial" panose="020B0604020202020204" pitchFamily="34" charset="0"/>
            </a:endParaRPr>
          </a:p>
          <a:p>
            <a:pPr algn="just"/>
            <a:endParaRPr lang="en-ZA" sz="2400" dirty="0">
              <a:latin typeface="Arial" panose="020B0604020202020204" pitchFamily="34" charset="0"/>
              <a:cs typeface="Arial" panose="020B0604020202020204" pitchFamily="34" charset="0"/>
            </a:endParaRPr>
          </a:p>
          <a:p>
            <a:pPr algn="just"/>
            <a:r>
              <a:rPr lang="en-ZA" sz="2400" dirty="0">
                <a:latin typeface="Arial" panose="020B0604020202020204" pitchFamily="34" charset="0"/>
                <a:cs typeface="Arial" panose="020B0604020202020204" pitchFamily="34" charset="0"/>
              </a:rPr>
              <a:t>You may not become another Van Gogh, but you will become </a:t>
            </a:r>
            <a:r>
              <a:rPr lang="en-ZA" sz="2400" b="1" dirty="0">
                <a:solidFill>
                  <a:schemeClr val="accent1">
                    <a:lumMod val="75000"/>
                  </a:schemeClr>
                </a:solidFill>
                <a:latin typeface="Arial" panose="020B0604020202020204" pitchFamily="34" charset="0"/>
                <a:cs typeface="Arial" panose="020B0604020202020204" pitchFamily="34" charset="0"/>
              </a:rPr>
              <a:t>more of an artist </a:t>
            </a:r>
            <a:r>
              <a:rPr lang="en-ZA" sz="2400" dirty="0">
                <a:latin typeface="Arial" panose="020B0604020202020204" pitchFamily="34" charset="0"/>
                <a:cs typeface="Arial" panose="020B0604020202020204" pitchFamily="34" charset="0"/>
              </a:rPr>
              <a:t>than someone who has never gone through the motions. </a:t>
            </a:r>
            <a:endParaRPr lang="en-ZA" sz="2400" dirty="0" smtClean="0">
              <a:latin typeface="Arial" panose="020B0604020202020204" pitchFamily="34" charset="0"/>
              <a:cs typeface="Arial" panose="020B0604020202020204" pitchFamily="34" charset="0"/>
            </a:endParaRPr>
          </a:p>
          <a:p>
            <a:pPr algn="just"/>
            <a:endParaRPr lang="en-ZA" sz="2400" dirty="0">
              <a:latin typeface="Arial" panose="020B0604020202020204" pitchFamily="34" charset="0"/>
              <a:cs typeface="Arial" panose="020B0604020202020204" pitchFamily="34" charset="0"/>
            </a:endParaRPr>
          </a:p>
          <a:p>
            <a:pPr algn="just"/>
            <a:r>
              <a:rPr lang="en-ZA" sz="2400" dirty="0">
                <a:latin typeface="Arial" panose="020B0604020202020204" pitchFamily="34" charset="0"/>
                <a:cs typeface="Arial" panose="020B0604020202020204" pitchFamily="34" charset="0"/>
              </a:rPr>
              <a:t>These exercises are designed to help you go through the motions of being a creative thinker.</a:t>
            </a:r>
          </a:p>
        </p:txBody>
      </p:sp>
    </p:spTree>
    <p:extLst>
      <p:ext uri="{BB962C8B-B14F-4D97-AF65-F5344CB8AC3E}">
        <p14:creationId xmlns:p14="http://schemas.microsoft.com/office/powerpoint/2010/main" val="295445753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95415" y="1020198"/>
            <a:ext cx="8287265" cy="4297927"/>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just" eaLnBrk="1" hangingPunct="1">
              <a:lnSpc>
                <a:spcPct val="90000"/>
              </a:lnSpc>
              <a:buNone/>
              <a:defRPr/>
            </a:pPr>
            <a:r>
              <a:rPr lang="en-GB" sz="2400" b="1" dirty="0" smtClean="0">
                <a:solidFill>
                  <a:srgbClr val="0070C0"/>
                </a:solidFill>
                <a:latin typeface="Arial" panose="020B0604020202020204" pitchFamily="34" charset="0"/>
                <a:cs typeface="Arial" panose="020B0604020202020204" pitchFamily="34" charset="0"/>
              </a:rPr>
              <a:t>The following two books have a lot of fun exercises to stimulate your creativity. </a:t>
            </a:r>
            <a:endParaRPr lang="en-US" sz="2400" dirty="0">
              <a:solidFill>
                <a:srgbClr val="0070C0"/>
              </a:solidFill>
              <a:latin typeface="Arial" panose="020B0604020202020204" pitchFamily="34" charset="0"/>
              <a:cs typeface="Arial" panose="020B0604020202020204" pitchFamily="34" charset="0"/>
            </a:endParaRPr>
          </a:p>
          <a:p>
            <a:pPr>
              <a:buFontTx/>
              <a:buNone/>
              <a:defRPr/>
            </a:pPr>
            <a:endParaRPr lang="en-ZA" sz="1667" dirty="0">
              <a:solidFill>
                <a:srgbClr val="0070C0"/>
              </a:solidFill>
            </a:endParaRPr>
          </a:p>
          <a:p>
            <a:pPr>
              <a:buFontTx/>
              <a:buNone/>
              <a:defRPr/>
            </a:pPr>
            <a:endParaRPr lang="en-ZA" sz="1667" dirty="0" smtClean="0">
              <a:solidFill>
                <a:srgbClr val="0070C0"/>
              </a:solidFill>
            </a:endParaRPr>
          </a:p>
          <a:p>
            <a:pPr>
              <a:buFontTx/>
              <a:buNone/>
              <a:defRPr/>
            </a:pPr>
            <a:endParaRPr lang="en-ZA" sz="1667" dirty="0">
              <a:solidFill>
                <a:srgbClr val="0070C0"/>
              </a:solidFill>
            </a:endParaRPr>
          </a:p>
          <a:p>
            <a:pPr algn="just">
              <a:buFontTx/>
              <a:buNone/>
              <a:defRPr/>
            </a:pPr>
            <a:endParaRPr lang="en-US" sz="1667" dirty="0" smtClean="0">
              <a:solidFill>
                <a:srgbClr val="0070C0"/>
              </a:solidFill>
            </a:endParaRPr>
          </a:p>
          <a:p>
            <a:pPr algn="just">
              <a:buFontTx/>
              <a:buNone/>
              <a:defRPr/>
            </a:pPr>
            <a:endParaRPr lang="en-US" sz="1667" dirty="0">
              <a:solidFill>
                <a:srgbClr val="0070C0"/>
              </a:solidFill>
            </a:endParaRPr>
          </a:p>
          <a:p>
            <a:pPr algn="just">
              <a:buFontTx/>
              <a:buNone/>
              <a:defRPr/>
            </a:pPr>
            <a:endParaRPr lang="en-US" sz="1667" dirty="0" smtClean="0">
              <a:solidFill>
                <a:srgbClr val="0070C0"/>
              </a:solidFill>
            </a:endParaRPr>
          </a:p>
          <a:p>
            <a:pPr algn="just">
              <a:buFontTx/>
              <a:buNone/>
              <a:defRPr/>
            </a:pPr>
            <a:endParaRPr lang="en-US" sz="1667" dirty="0">
              <a:solidFill>
                <a:srgbClr val="0070C0"/>
              </a:solidFill>
            </a:endParaRPr>
          </a:p>
          <a:p>
            <a:pPr algn="just">
              <a:buFontTx/>
              <a:buNone/>
              <a:defRPr/>
            </a:pPr>
            <a:endParaRPr lang="en-US" sz="2400" b="1" dirty="0" smtClean="0">
              <a:solidFill>
                <a:srgbClr val="0070C0"/>
              </a:solidFill>
              <a:latin typeface="Arial" panose="020B0604020202020204" pitchFamily="34" charset="0"/>
              <a:cs typeface="Arial" panose="020B0604020202020204" pitchFamily="34" charset="0"/>
            </a:endParaRPr>
          </a:p>
          <a:p>
            <a:pPr algn="just">
              <a:buFontTx/>
              <a:buNone/>
              <a:defRPr/>
            </a:pPr>
            <a:r>
              <a:rPr lang="en-US" sz="2400" b="1" dirty="0" smtClean="0">
                <a:solidFill>
                  <a:srgbClr val="0070C0"/>
                </a:solidFill>
                <a:latin typeface="Arial" panose="020B0604020202020204" pitchFamily="34" charset="0"/>
                <a:cs typeface="Arial" panose="020B0604020202020204" pitchFamily="34" charset="0"/>
              </a:rPr>
              <a:t>You can also search more exercises on websites. </a:t>
            </a:r>
          </a:p>
          <a:p>
            <a:pPr algn="just">
              <a:buFontTx/>
              <a:buNone/>
              <a:defRPr/>
            </a:pPr>
            <a:endParaRPr lang="en-US" sz="1667" dirty="0">
              <a:solidFill>
                <a:srgbClr val="0070C0"/>
              </a:solidFill>
            </a:endParaRPr>
          </a:p>
          <a:p>
            <a:pPr>
              <a:buNone/>
              <a:defRPr/>
            </a:pPr>
            <a:r>
              <a:rPr lang="en-US" sz="2400" b="1" dirty="0">
                <a:solidFill>
                  <a:srgbClr val="0070C0"/>
                </a:solidFill>
                <a:latin typeface="Arial" panose="020B0604020202020204" pitchFamily="34" charset="0"/>
                <a:cs typeface="Arial" panose="020B0604020202020204" pitchFamily="34" charset="0"/>
              </a:rPr>
              <a:t>Have fun!!!!</a:t>
            </a:r>
          </a:p>
          <a:p>
            <a:pPr>
              <a:buFontTx/>
              <a:buNone/>
              <a:defRPr/>
            </a:pPr>
            <a:endParaRPr lang="en-US" dirty="0">
              <a:solidFill>
                <a:srgbClr val="0070C0"/>
              </a:solidFill>
            </a:endParaRPr>
          </a:p>
          <a:p>
            <a:pPr>
              <a:buFontTx/>
              <a:buNone/>
              <a:defRPr/>
            </a:pPr>
            <a:endParaRPr lang="en-GB" dirty="0">
              <a:solidFill>
                <a:srgbClr val="0070C0"/>
              </a:solidFill>
            </a:endParaRPr>
          </a:p>
          <a:p>
            <a:pPr>
              <a:buFontTx/>
              <a:buNone/>
              <a:defRPr/>
            </a:pPr>
            <a:endParaRPr lang="en-GB" b="1" dirty="0">
              <a:solidFill>
                <a:srgbClr val="FFFF00"/>
              </a:solidFill>
            </a:endParaRPr>
          </a:p>
        </p:txBody>
      </p:sp>
      <p:sp>
        <p:nvSpPr>
          <p:cNvPr id="13315" name="Rectangle 2"/>
          <p:cNvSpPr txBox="1">
            <a:spLocks noChangeArrowheads="1"/>
          </p:cNvSpPr>
          <p:nvPr/>
        </p:nvSpPr>
        <p:spPr bwMode="auto">
          <a:xfrm>
            <a:off x="911490" y="190499"/>
            <a:ext cx="7321021" cy="558467"/>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endParaRPr lang="en-US" altLang="en-US" sz="30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9794" y="2094849"/>
            <a:ext cx="1479393" cy="183547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6997" y="1975746"/>
            <a:ext cx="1365940" cy="2073681"/>
          </a:xfrm>
          <a:prstGeom prst="rect">
            <a:avLst/>
          </a:prstGeom>
        </p:spPr>
      </p:pic>
    </p:spTree>
    <p:extLst>
      <p:ext uri="{BB962C8B-B14F-4D97-AF65-F5344CB8AC3E}">
        <p14:creationId xmlns:p14="http://schemas.microsoft.com/office/powerpoint/2010/main" val="4496183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911490" y="1195917"/>
            <a:ext cx="7020718"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just" eaLnBrk="1" hangingPunct="1">
              <a:lnSpc>
                <a:spcPct val="90000"/>
              </a:lnSpc>
              <a:buNone/>
              <a:defRPr/>
            </a:pPr>
            <a:endParaRPr lang="en-GB" sz="2167" dirty="0">
              <a:solidFill>
                <a:schemeClr val="tx1"/>
              </a:solidFill>
            </a:endParaRPr>
          </a:p>
          <a:p>
            <a:pPr marL="0" indent="0" algn="just" eaLnBrk="1" hangingPunct="1">
              <a:lnSpc>
                <a:spcPct val="90000"/>
              </a:lnSpc>
              <a:buNone/>
              <a:defRPr/>
            </a:pPr>
            <a:endParaRPr lang="en-GB" sz="2167" dirty="0">
              <a:solidFill>
                <a:schemeClr val="tx1"/>
              </a:solidFill>
            </a:endParaRPr>
          </a:p>
          <a:p>
            <a:pPr marL="0" indent="0" algn="just" eaLnBrk="1" hangingPunct="1">
              <a:lnSpc>
                <a:spcPct val="90000"/>
              </a:lnSpc>
              <a:buNone/>
              <a:defRPr/>
            </a:pPr>
            <a:endParaRPr lang="en-GB" sz="2167" dirty="0">
              <a:solidFill>
                <a:schemeClr val="tx1"/>
              </a:solidFill>
            </a:endParaRPr>
          </a:p>
          <a:p>
            <a:pPr>
              <a:buFontTx/>
              <a:buNone/>
              <a:defRPr/>
            </a:pPr>
            <a:endParaRPr lang="en-ZA" sz="1667" dirty="0"/>
          </a:p>
          <a:p>
            <a:pPr>
              <a:buFontTx/>
              <a:buNone/>
              <a:defRPr/>
            </a:pPr>
            <a:endParaRPr lang="en-ZA" sz="1667" dirty="0"/>
          </a:p>
          <a:p>
            <a:pPr algn="just">
              <a:buFontTx/>
              <a:buNone/>
              <a:defRPr/>
            </a:pPr>
            <a:endParaRPr lang="en-US" sz="1667" dirty="0">
              <a:solidFill>
                <a:schemeClr val="accent3"/>
              </a:solidFill>
            </a:endParaRPr>
          </a:p>
          <a:p>
            <a:pPr>
              <a:buFontTx/>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13315" name="Rectangle 2"/>
          <p:cNvSpPr txBox="1">
            <a:spLocks noChangeArrowheads="1"/>
          </p:cNvSpPr>
          <p:nvPr/>
        </p:nvSpPr>
        <p:spPr bwMode="auto">
          <a:xfrm>
            <a:off x="911490" y="190499"/>
            <a:ext cx="7321021" cy="926807"/>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altLang="en-US" sz="2333" b="1" dirty="0">
                <a:latin typeface="Arial" panose="020B0604020202020204" pitchFamily="34" charset="0"/>
                <a:cs typeface="Arial" panose="020B0604020202020204" pitchFamily="34" charset="0"/>
              </a:rPr>
              <a:t>CREATIVE SQUARES</a:t>
            </a:r>
          </a:p>
        </p:txBody>
      </p:sp>
      <p:graphicFrame>
        <p:nvGraphicFramePr>
          <p:cNvPr id="2" name="Table 1"/>
          <p:cNvGraphicFramePr>
            <a:graphicFrameLocks noGrp="1"/>
          </p:cNvGraphicFramePr>
          <p:nvPr>
            <p:extLst/>
          </p:nvPr>
        </p:nvGraphicFramePr>
        <p:xfrm>
          <a:off x="2951820" y="2124274"/>
          <a:ext cx="3120348" cy="2953472"/>
        </p:xfrm>
        <a:graphic>
          <a:graphicData uri="http://schemas.openxmlformats.org/drawingml/2006/table">
            <a:tbl>
              <a:tblPr firstRow="1" bandRow="1">
                <a:tableStyleId>{5C22544A-7EE6-4342-B048-85BDC9FD1C3A}</a:tableStyleId>
              </a:tblPr>
              <a:tblGrid>
                <a:gridCol w="780087"/>
                <a:gridCol w="780087"/>
                <a:gridCol w="780087"/>
                <a:gridCol w="780087"/>
              </a:tblGrid>
              <a:tr h="738368">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38368">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38368">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38368">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ZA" sz="1100" dirty="0"/>
                    </a:p>
                  </a:txBody>
                  <a:tcPr marL="76200" marR="762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4"/>
          <p:cNvSpPr/>
          <p:nvPr/>
        </p:nvSpPr>
        <p:spPr>
          <a:xfrm>
            <a:off x="1031607" y="1117307"/>
            <a:ext cx="7200904" cy="915828"/>
          </a:xfrm>
          <a:prstGeom prst="rect">
            <a:avLst/>
          </a:prstGeom>
        </p:spPr>
        <p:txBody>
          <a:bodyPr wrap="square">
            <a:spAutoFit/>
          </a:bodyPr>
          <a:lstStyle/>
          <a:p>
            <a:pPr algn="just">
              <a:lnSpc>
                <a:spcPct val="107000"/>
              </a:lnSpc>
            </a:pPr>
            <a:r>
              <a:rPr lang="en-US" sz="1667" b="1" dirty="0">
                <a:solidFill>
                  <a:srgbClr val="444444"/>
                </a:solidFill>
                <a:ea typeface="Calibri" panose="020F0502020204030204" pitchFamily="34" charset="0"/>
              </a:rPr>
              <a:t>Count the total number of squares in the figure below. Assume that the figure is a square box on a single flat plane. In counting, angles of any square must be right angles, and the sides must be of equal length. </a:t>
            </a:r>
            <a:endParaRPr lang="en-ZA" sz="1667" b="1" dirty="0">
              <a:ea typeface="Calibri" panose="020F0502020204030204" pitchFamily="34" charset="0"/>
            </a:endParaRPr>
          </a:p>
        </p:txBody>
      </p:sp>
    </p:spTree>
    <p:extLst>
      <p:ext uri="{BB962C8B-B14F-4D97-AF65-F5344CB8AC3E}">
        <p14:creationId xmlns:p14="http://schemas.microsoft.com/office/powerpoint/2010/main" val="24636097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txBox="1">
            <a:spLocks noChangeArrowheads="1"/>
          </p:cNvSpPr>
          <p:nvPr/>
        </p:nvSpPr>
        <p:spPr bwMode="auto">
          <a:xfrm>
            <a:off x="911490" y="215213"/>
            <a:ext cx="7321021" cy="1012701"/>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sz="3000" b="1" dirty="0">
                <a:latin typeface="Arial" panose="020B0604020202020204" pitchFamily="34" charset="0"/>
                <a:cs typeface="Arial" panose="020B0604020202020204" pitchFamily="34" charset="0"/>
              </a:rPr>
              <a:t>CAN YOU READ THIS? </a:t>
            </a:r>
            <a:endParaRPr lang="en-US" altLang="en-US" sz="3000" b="1" dirty="0">
              <a:latin typeface="Arial" panose="020B0604020202020204" pitchFamily="34" charset="0"/>
              <a:cs typeface="Arial" panose="020B0604020202020204" pitchFamily="34" charset="0"/>
            </a:endParaRPr>
          </a:p>
        </p:txBody>
      </p:sp>
      <p:sp>
        <p:nvSpPr>
          <p:cNvPr id="2" name="Rectangle 1"/>
          <p:cNvSpPr/>
          <p:nvPr/>
        </p:nvSpPr>
        <p:spPr>
          <a:xfrm>
            <a:off x="453081" y="1425625"/>
            <a:ext cx="8163697" cy="3477875"/>
          </a:xfrm>
          <a:prstGeom prst="rect">
            <a:avLst/>
          </a:prstGeom>
        </p:spPr>
        <p:txBody>
          <a:bodyPr wrap="square">
            <a:spAutoFit/>
          </a:bodyPr>
          <a:lstStyle/>
          <a:p>
            <a:pPr algn="just"/>
            <a:r>
              <a:rPr lang="en-ZA" sz="2000" b="1" dirty="0">
                <a:solidFill>
                  <a:srgbClr val="444444"/>
                </a:solidFill>
                <a:latin typeface="Arial" panose="020B0604020202020204" pitchFamily="34" charset="0"/>
                <a:cs typeface="Arial" panose="020B0604020202020204" pitchFamily="34" charset="0"/>
              </a:rPr>
              <a:t>“</a:t>
            </a:r>
            <a:r>
              <a:rPr lang="en-ZA" sz="2000" b="1" dirty="0" err="1">
                <a:solidFill>
                  <a:srgbClr val="444444"/>
                </a:solidFill>
                <a:latin typeface="Arial" panose="020B0604020202020204" pitchFamily="34" charset="0"/>
                <a:cs typeface="Arial" panose="020B0604020202020204" pitchFamily="34" charset="0"/>
              </a:rPr>
              <a:t>Aoccdrnig</a:t>
            </a:r>
            <a:r>
              <a:rPr lang="en-ZA" sz="2000" b="1" dirty="0">
                <a:solidFill>
                  <a:srgbClr val="444444"/>
                </a:solidFill>
                <a:latin typeface="Arial" panose="020B0604020202020204" pitchFamily="34" charset="0"/>
                <a:cs typeface="Arial" panose="020B0604020202020204" pitchFamily="34" charset="0"/>
              </a:rPr>
              <a:t> to </a:t>
            </a:r>
            <a:r>
              <a:rPr lang="en-ZA" sz="2000" b="1" dirty="0" err="1">
                <a:solidFill>
                  <a:srgbClr val="444444"/>
                </a:solidFill>
                <a:latin typeface="Arial" panose="020B0604020202020204" pitchFamily="34" charset="0"/>
                <a:cs typeface="Arial" panose="020B0604020202020204" pitchFamily="34" charset="0"/>
              </a:rPr>
              <a:t>rscheearch</a:t>
            </a:r>
            <a:r>
              <a:rPr lang="en-ZA" sz="2000" b="1" dirty="0">
                <a:solidFill>
                  <a:srgbClr val="444444"/>
                </a:solidFill>
                <a:latin typeface="Arial" panose="020B0604020202020204" pitchFamily="34" charset="0"/>
                <a:cs typeface="Arial" panose="020B0604020202020204" pitchFamily="34" charset="0"/>
              </a:rPr>
              <a:t> at </a:t>
            </a:r>
            <a:r>
              <a:rPr lang="en-ZA" sz="2000" b="1" dirty="0" err="1">
                <a:solidFill>
                  <a:srgbClr val="444444"/>
                </a:solidFill>
                <a:latin typeface="Arial" panose="020B0604020202020204" pitchFamily="34" charset="0"/>
                <a:cs typeface="Arial" panose="020B0604020202020204" pitchFamily="34" charset="0"/>
              </a:rPr>
              <a:t>Cmabridge</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Uinvervtisy</a:t>
            </a:r>
            <a:r>
              <a:rPr lang="en-ZA" sz="2000" b="1" dirty="0">
                <a:solidFill>
                  <a:srgbClr val="444444"/>
                </a:solidFill>
                <a:latin typeface="Arial" panose="020B0604020202020204" pitchFamily="34" charset="0"/>
                <a:cs typeface="Arial" panose="020B0604020202020204" pitchFamily="34" charset="0"/>
              </a:rPr>
              <a:t>, it </a:t>
            </a:r>
            <a:r>
              <a:rPr lang="en-ZA" sz="2000" b="1" dirty="0" err="1">
                <a:solidFill>
                  <a:srgbClr val="444444"/>
                </a:solidFill>
                <a:latin typeface="Arial" panose="020B0604020202020204" pitchFamily="34" charset="0"/>
                <a:cs typeface="Arial" panose="020B0604020202020204" pitchFamily="34" charset="0"/>
              </a:rPr>
              <a:t>deosn’t</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mttaer</a:t>
            </a:r>
            <a:r>
              <a:rPr lang="en-ZA" sz="2000" b="1" dirty="0">
                <a:solidFill>
                  <a:srgbClr val="444444"/>
                </a:solidFill>
                <a:latin typeface="Arial" panose="020B0604020202020204" pitchFamily="34" charset="0"/>
                <a:cs typeface="Arial" panose="020B0604020202020204" pitchFamily="34" charset="0"/>
              </a:rPr>
              <a:t> in </a:t>
            </a:r>
            <a:r>
              <a:rPr lang="en-ZA" sz="2000" b="1" dirty="0" err="1">
                <a:solidFill>
                  <a:srgbClr val="444444"/>
                </a:solidFill>
                <a:latin typeface="Arial" panose="020B0604020202020204" pitchFamily="34" charset="0"/>
                <a:cs typeface="Arial" panose="020B0604020202020204" pitchFamily="34" charset="0"/>
              </a:rPr>
              <a:t>waht</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oredr</a:t>
            </a:r>
            <a:r>
              <a:rPr lang="en-ZA" sz="2000" b="1" dirty="0">
                <a:solidFill>
                  <a:srgbClr val="444444"/>
                </a:solidFill>
                <a:latin typeface="Arial" panose="020B0604020202020204" pitchFamily="34" charset="0"/>
                <a:cs typeface="Arial" panose="020B0604020202020204" pitchFamily="34" charset="0"/>
              </a:rPr>
              <a:t> the </a:t>
            </a:r>
            <a:r>
              <a:rPr lang="en-ZA" sz="2000" b="1" dirty="0" err="1">
                <a:solidFill>
                  <a:srgbClr val="444444"/>
                </a:solidFill>
                <a:latin typeface="Arial" panose="020B0604020202020204" pitchFamily="34" charset="0"/>
                <a:cs typeface="Arial" panose="020B0604020202020204" pitchFamily="34" charset="0"/>
              </a:rPr>
              <a:t>litteers</a:t>
            </a:r>
            <a:r>
              <a:rPr lang="en-ZA" sz="2000" b="1" dirty="0">
                <a:solidFill>
                  <a:srgbClr val="444444"/>
                </a:solidFill>
                <a:latin typeface="Arial" panose="020B0604020202020204" pitchFamily="34" charset="0"/>
                <a:cs typeface="Arial" panose="020B0604020202020204" pitchFamily="34" charset="0"/>
              </a:rPr>
              <a:t> in a </a:t>
            </a:r>
            <a:r>
              <a:rPr lang="en-ZA" sz="2000" b="1" dirty="0" err="1">
                <a:solidFill>
                  <a:srgbClr val="444444"/>
                </a:solidFill>
                <a:latin typeface="Arial" panose="020B0604020202020204" pitchFamily="34" charset="0"/>
                <a:cs typeface="Arial" panose="020B0604020202020204" pitchFamily="34" charset="0"/>
              </a:rPr>
              <a:t>wrod</a:t>
            </a:r>
            <a:r>
              <a:rPr lang="en-ZA" sz="2000" b="1" dirty="0">
                <a:solidFill>
                  <a:srgbClr val="444444"/>
                </a:solidFill>
                <a:latin typeface="Arial" panose="020B0604020202020204" pitchFamily="34" charset="0"/>
                <a:cs typeface="Arial" panose="020B0604020202020204" pitchFamily="34" charset="0"/>
              </a:rPr>
              <a:t> are, the </a:t>
            </a:r>
            <a:r>
              <a:rPr lang="en-ZA" sz="2000" b="1" dirty="0" err="1">
                <a:solidFill>
                  <a:srgbClr val="444444"/>
                </a:solidFill>
                <a:latin typeface="Arial" panose="020B0604020202020204" pitchFamily="34" charset="0"/>
                <a:cs typeface="Arial" panose="020B0604020202020204" pitchFamily="34" charset="0"/>
              </a:rPr>
              <a:t>olny</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iprmoetnt</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tihng</a:t>
            </a:r>
            <a:r>
              <a:rPr lang="en-ZA" sz="2000" b="1" dirty="0">
                <a:solidFill>
                  <a:srgbClr val="444444"/>
                </a:solidFill>
                <a:latin typeface="Arial" panose="020B0604020202020204" pitchFamily="34" charset="0"/>
                <a:cs typeface="Arial" panose="020B0604020202020204" pitchFamily="34" charset="0"/>
              </a:rPr>
              <a:t> is </a:t>
            </a:r>
            <a:r>
              <a:rPr lang="en-ZA" sz="2000" b="1" dirty="0" err="1">
                <a:solidFill>
                  <a:srgbClr val="444444"/>
                </a:solidFill>
                <a:latin typeface="Arial" panose="020B0604020202020204" pitchFamily="34" charset="0"/>
                <a:cs typeface="Arial" panose="020B0604020202020204" pitchFamily="34" charset="0"/>
              </a:rPr>
              <a:t>taht</a:t>
            </a:r>
            <a:r>
              <a:rPr lang="en-ZA" sz="2000" b="1" dirty="0">
                <a:solidFill>
                  <a:srgbClr val="444444"/>
                </a:solidFill>
                <a:latin typeface="Arial" panose="020B0604020202020204" pitchFamily="34" charset="0"/>
                <a:cs typeface="Arial" panose="020B0604020202020204" pitchFamily="34" charset="0"/>
              </a:rPr>
              <a:t> the </a:t>
            </a:r>
            <a:r>
              <a:rPr lang="en-ZA" sz="2000" b="1" dirty="0" err="1">
                <a:solidFill>
                  <a:srgbClr val="444444"/>
                </a:solidFill>
                <a:latin typeface="Arial" panose="020B0604020202020204" pitchFamily="34" charset="0"/>
                <a:cs typeface="Arial" panose="020B0604020202020204" pitchFamily="34" charset="0"/>
              </a:rPr>
              <a:t>frist</a:t>
            </a:r>
            <a:r>
              <a:rPr lang="en-ZA" sz="2000" b="1" dirty="0">
                <a:solidFill>
                  <a:srgbClr val="444444"/>
                </a:solidFill>
                <a:latin typeface="Arial" panose="020B0604020202020204" pitchFamily="34" charset="0"/>
                <a:cs typeface="Arial" panose="020B0604020202020204" pitchFamily="34" charset="0"/>
              </a:rPr>
              <a:t> and </a:t>
            </a:r>
            <a:r>
              <a:rPr lang="en-ZA" sz="2000" b="1" dirty="0" err="1">
                <a:solidFill>
                  <a:srgbClr val="444444"/>
                </a:solidFill>
                <a:latin typeface="Arial" panose="020B0604020202020204" pitchFamily="34" charset="0"/>
                <a:cs typeface="Arial" panose="020B0604020202020204" pitchFamily="34" charset="0"/>
              </a:rPr>
              <a:t>lsat</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ltteer</a:t>
            </a:r>
            <a:r>
              <a:rPr lang="en-ZA" sz="2000" b="1" dirty="0">
                <a:solidFill>
                  <a:srgbClr val="444444"/>
                </a:solidFill>
                <a:latin typeface="Arial" panose="020B0604020202020204" pitchFamily="34" charset="0"/>
                <a:cs typeface="Arial" panose="020B0604020202020204" pitchFamily="34" charset="0"/>
              </a:rPr>
              <a:t> be at the </a:t>
            </a:r>
            <a:r>
              <a:rPr lang="en-ZA" sz="2000" b="1" dirty="0" err="1">
                <a:solidFill>
                  <a:srgbClr val="444444"/>
                </a:solidFill>
                <a:latin typeface="Arial" panose="020B0604020202020204" pitchFamily="34" charset="0"/>
                <a:cs typeface="Arial" panose="020B0604020202020204" pitchFamily="34" charset="0"/>
              </a:rPr>
              <a:t>rghit</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pclae</a:t>
            </a:r>
            <a:r>
              <a:rPr lang="en-ZA" sz="2000" b="1" dirty="0">
                <a:solidFill>
                  <a:srgbClr val="444444"/>
                </a:solidFill>
                <a:latin typeface="Arial" panose="020B0604020202020204" pitchFamily="34" charset="0"/>
                <a:cs typeface="Arial" panose="020B0604020202020204" pitchFamily="34" charset="0"/>
              </a:rPr>
              <a:t>. The </a:t>
            </a:r>
            <a:r>
              <a:rPr lang="en-ZA" sz="2000" b="1" dirty="0" err="1">
                <a:solidFill>
                  <a:srgbClr val="444444"/>
                </a:solidFill>
                <a:latin typeface="Arial" panose="020B0604020202020204" pitchFamily="34" charset="0"/>
                <a:cs typeface="Arial" panose="020B0604020202020204" pitchFamily="34" charset="0"/>
              </a:rPr>
              <a:t>rset</a:t>
            </a:r>
            <a:r>
              <a:rPr lang="en-ZA" sz="2000" b="1" dirty="0">
                <a:solidFill>
                  <a:srgbClr val="444444"/>
                </a:solidFill>
                <a:latin typeface="Arial" panose="020B0604020202020204" pitchFamily="34" charset="0"/>
                <a:cs typeface="Arial" panose="020B0604020202020204" pitchFamily="34" charset="0"/>
              </a:rPr>
              <a:t> can be a </a:t>
            </a:r>
            <a:r>
              <a:rPr lang="en-ZA" sz="2000" b="1" dirty="0" err="1">
                <a:solidFill>
                  <a:srgbClr val="444444"/>
                </a:solidFill>
                <a:latin typeface="Arial" panose="020B0604020202020204" pitchFamily="34" charset="0"/>
                <a:cs typeface="Arial" panose="020B0604020202020204" pitchFamily="34" charset="0"/>
              </a:rPr>
              <a:t>ttoal</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mses</a:t>
            </a:r>
            <a:r>
              <a:rPr lang="en-ZA" sz="2000" b="1" dirty="0">
                <a:solidFill>
                  <a:srgbClr val="444444"/>
                </a:solidFill>
                <a:latin typeface="Arial" panose="020B0604020202020204" pitchFamily="34" charset="0"/>
                <a:cs typeface="Arial" panose="020B0604020202020204" pitchFamily="34" charset="0"/>
              </a:rPr>
              <a:t> and you can </a:t>
            </a:r>
            <a:r>
              <a:rPr lang="en-ZA" sz="2000" b="1" dirty="0" err="1">
                <a:solidFill>
                  <a:srgbClr val="444444"/>
                </a:solidFill>
                <a:latin typeface="Arial" panose="020B0604020202020204" pitchFamily="34" charset="0"/>
                <a:cs typeface="Arial" panose="020B0604020202020204" pitchFamily="34" charset="0"/>
              </a:rPr>
              <a:t>sitll</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raed</a:t>
            </a:r>
            <a:r>
              <a:rPr lang="en-ZA" sz="2000" b="1" dirty="0">
                <a:solidFill>
                  <a:srgbClr val="444444"/>
                </a:solidFill>
                <a:latin typeface="Arial" panose="020B0604020202020204" pitchFamily="34" charset="0"/>
                <a:cs typeface="Arial" panose="020B0604020202020204" pitchFamily="34" charset="0"/>
              </a:rPr>
              <a:t> it </a:t>
            </a:r>
            <a:r>
              <a:rPr lang="en-ZA" sz="2000" b="1" dirty="0" err="1">
                <a:solidFill>
                  <a:srgbClr val="444444"/>
                </a:solidFill>
                <a:latin typeface="Arial" panose="020B0604020202020204" pitchFamily="34" charset="0"/>
                <a:cs typeface="Arial" panose="020B0604020202020204" pitchFamily="34" charset="0"/>
              </a:rPr>
              <a:t>wouthit</a:t>
            </a:r>
            <a:r>
              <a:rPr lang="en-ZA" sz="2000" b="1" dirty="0">
                <a:solidFill>
                  <a:srgbClr val="444444"/>
                </a:solidFill>
                <a:latin typeface="Arial" panose="020B0604020202020204" pitchFamily="34" charset="0"/>
                <a:cs typeface="Arial" panose="020B0604020202020204" pitchFamily="34" charset="0"/>
              </a:rPr>
              <a:t> a </a:t>
            </a:r>
            <a:r>
              <a:rPr lang="en-ZA" sz="2000" b="1" dirty="0" err="1">
                <a:solidFill>
                  <a:srgbClr val="444444"/>
                </a:solidFill>
                <a:latin typeface="Arial" panose="020B0604020202020204" pitchFamily="34" charset="0"/>
                <a:cs typeface="Arial" panose="020B0604020202020204" pitchFamily="34" charset="0"/>
              </a:rPr>
              <a:t>porbelm</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Tihs</a:t>
            </a:r>
            <a:r>
              <a:rPr lang="en-ZA" sz="2000" b="1" dirty="0">
                <a:solidFill>
                  <a:srgbClr val="444444"/>
                </a:solidFill>
                <a:latin typeface="Arial" panose="020B0604020202020204" pitchFamily="34" charset="0"/>
                <a:cs typeface="Arial" panose="020B0604020202020204" pitchFamily="34" charset="0"/>
              </a:rPr>
              <a:t> is </a:t>
            </a:r>
            <a:r>
              <a:rPr lang="en-ZA" sz="2000" b="1" dirty="0" err="1">
                <a:solidFill>
                  <a:srgbClr val="444444"/>
                </a:solidFill>
                <a:latin typeface="Arial" panose="020B0604020202020204" pitchFamily="34" charset="0"/>
                <a:cs typeface="Arial" panose="020B0604020202020204" pitchFamily="34" charset="0"/>
              </a:rPr>
              <a:t>besauae</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ocne</a:t>
            </a:r>
            <a:r>
              <a:rPr lang="en-ZA" sz="2000" b="1" dirty="0">
                <a:solidFill>
                  <a:srgbClr val="444444"/>
                </a:solidFill>
                <a:latin typeface="Arial" panose="020B0604020202020204" pitchFamily="34" charset="0"/>
                <a:cs typeface="Arial" panose="020B0604020202020204" pitchFamily="34" charset="0"/>
              </a:rPr>
              <a:t> we </a:t>
            </a:r>
            <a:r>
              <a:rPr lang="en-ZA" sz="2000" b="1" dirty="0" err="1">
                <a:solidFill>
                  <a:srgbClr val="444444"/>
                </a:solidFill>
                <a:latin typeface="Arial" panose="020B0604020202020204" pitchFamily="34" charset="0"/>
                <a:cs typeface="Arial" panose="020B0604020202020204" pitchFamily="34" charset="0"/>
              </a:rPr>
              <a:t>laren</a:t>
            </a:r>
            <a:r>
              <a:rPr lang="en-ZA" sz="2000" b="1" dirty="0">
                <a:solidFill>
                  <a:srgbClr val="444444"/>
                </a:solidFill>
                <a:latin typeface="Arial" panose="020B0604020202020204" pitchFamily="34" charset="0"/>
                <a:cs typeface="Arial" panose="020B0604020202020204" pitchFamily="34" charset="0"/>
              </a:rPr>
              <a:t> how to </a:t>
            </a:r>
            <a:r>
              <a:rPr lang="en-ZA" sz="2000" b="1" dirty="0" err="1">
                <a:solidFill>
                  <a:srgbClr val="444444"/>
                </a:solidFill>
                <a:latin typeface="Arial" panose="020B0604020202020204" pitchFamily="34" charset="0"/>
                <a:cs typeface="Arial" panose="020B0604020202020204" pitchFamily="34" charset="0"/>
              </a:rPr>
              <a:t>raed</a:t>
            </a:r>
            <a:r>
              <a:rPr lang="en-ZA" sz="2000" b="1" dirty="0">
                <a:solidFill>
                  <a:srgbClr val="444444"/>
                </a:solidFill>
                <a:latin typeface="Arial" panose="020B0604020202020204" pitchFamily="34" charset="0"/>
                <a:cs typeface="Arial" panose="020B0604020202020204" pitchFamily="34" charset="0"/>
              </a:rPr>
              <a:t> we </a:t>
            </a:r>
            <a:r>
              <a:rPr lang="en-ZA" sz="2000" b="1" dirty="0" err="1">
                <a:solidFill>
                  <a:srgbClr val="444444"/>
                </a:solidFill>
                <a:latin typeface="Arial" panose="020B0604020202020204" pitchFamily="34" charset="0"/>
                <a:cs typeface="Arial" panose="020B0604020202020204" pitchFamily="34" charset="0"/>
              </a:rPr>
              <a:t>bgien</a:t>
            </a:r>
            <a:r>
              <a:rPr lang="en-ZA" sz="2000" b="1" dirty="0">
                <a:solidFill>
                  <a:srgbClr val="444444"/>
                </a:solidFill>
                <a:latin typeface="Arial" panose="020B0604020202020204" pitchFamily="34" charset="0"/>
                <a:cs typeface="Arial" panose="020B0604020202020204" pitchFamily="34" charset="0"/>
              </a:rPr>
              <a:t> to </a:t>
            </a:r>
            <a:r>
              <a:rPr lang="en-ZA" sz="2000" b="1" dirty="0" err="1">
                <a:solidFill>
                  <a:srgbClr val="444444"/>
                </a:solidFill>
                <a:latin typeface="Arial" panose="020B0604020202020204" pitchFamily="34" charset="0"/>
                <a:cs typeface="Arial" panose="020B0604020202020204" pitchFamily="34" charset="0"/>
              </a:rPr>
              <a:t>aargnre</a:t>
            </a:r>
            <a:r>
              <a:rPr lang="en-ZA" sz="2000" b="1" dirty="0">
                <a:solidFill>
                  <a:srgbClr val="444444"/>
                </a:solidFill>
                <a:latin typeface="Arial" panose="020B0604020202020204" pitchFamily="34" charset="0"/>
                <a:cs typeface="Arial" panose="020B0604020202020204" pitchFamily="34" charset="0"/>
              </a:rPr>
              <a:t> the </a:t>
            </a:r>
            <a:r>
              <a:rPr lang="en-ZA" sz="2000" b="1" dirty="0" err="1">
                <a:solidFill>
                  <a:srgbClr val="444444"/>
                </a:solidFill>
                <a:latin typeface="Arial" panose="020B0604020202020204" pitchFamily="34" charset="0"/>
                <a:cs typeface="Arial" panose="020B0604020202020204" pitchFamily="34" charset="0"/>
              </a:rPr>
              <a:t>lteerts</a:t>
            </a:r>
            <a:r>
              <a:rPr lang="en-ZA" sz="2000" b="1" dirty="0">
                <a:solidFill>
                  <a:srgbClr val="444444"/>
                </a:solidFill>
                <a:latin typeface="Arial" panose="020B0604020202020204" pitchFamily="34" charset="0"/>
                <a:cs typeface="Arial" panose="020B0604020202020204" pitchFamily="34" charset="0"/>
              </a:rPr>
              <a:t> in our </a:t>
            </a:r>
            <a:r>
              <a:rPr lang="en-ZA" sz="2000" b="1" dirty="0" err="1">
                <a:solidFill>
                  <a:srgbClr val="444444"/>
                </a:solidFill>
                <a:latin typeface="Arial" panose="020B0604020202020204" pitchFamily="34" charset="0"/>
                <a:cs typeface="Arial" panose="020B0604020202020204" pitchFamily="34" charset="0"/>
              </a:rPr>
              <a:t>mnid</a:t>
            </a:r>
            <a:r>
              <a:rPr lang="en-ZA" sz="2000" b="1" dirty="0">
                <a:solidFill>
                  <a:srgbClr val="444444"/>
                </a:solidFill>
                <a:latin typeface="Arial" panose="020B0604020202020204" pitchFamily="34" charset="0"/>
                <a:cs typeface="Arial" panose="020B0604020202020204" pitchFamily="34" charset="0"/>
              </a:rPr>
              <a:t> to see </a:t>
            </a:r>
            <a:r>
              <a:rPr lang="en-ZA" sz="2000" b="1" dirty="0" err="1">
                <a:solidFill>
                  <a:srgbClr val="444444"/>
                </a:solidFill>
                <a:latin typeface="Arial" panose="020B0604020202020204" pitchFamily="34" charset="0"/>
                <a:cs typeface="Arial" panose="020B0604020202020204" pitchFamily="34" charset="0"/>
              </a:rPr>
              <a:t>waht</a:t>
            </a:r>
            <a:r>
              <a:rPr lang="en-ZA" sz="2000" b="1" dirty="0">
                <a:solidFill>
                  <a:srgbClr val="444444"/>
                </a:solidFill>
                <a:latin typeface="Arial" panose="020B0604020202020204" pitchFamily="34" charset="0"/>
                <a:cs typeface="Arial" panose="020B0604020202020204" pitchFamily="34" charset="0"/>
              </a:rPr>
              <a:t> we </a:t>
            </a:r>
            <a:r>
              <a:rPr lang="en-ZA" sz="2000" b="1" dirty="0" err="1">
                <a:solidFill>
                  <a:srgbClr val="444444"/>
                </a:solidFill>
                <a:latin typeface="Arial" panose="020B0604020202020204" pitchFamily="34" charset="0"/>
                <a:cs typeface="Arial" panose="020B0604020202020204" pitchFamily="34" charset="0"/>
              </a:rPr>
              <a:t>epxcet</a:t>
            </a:r>
            <a:r>
              <a:rPr lang="en-ZA" sz="2000" b="1" dirty="0">
                <a:solidFill>
                  <a:srgbClr val="444444"/>
                </a:solidFill>
                <a:latin typeface="Arial" panose="020B0604020202020204" pitchFamily="34" charset="0"/>
                <a:cs typeface="Arial" panose="020B0604020202020204" pitchFamily="34" charset="0"/>
              </a:rPr>
              <a:t> to see. The </a:t>
            </a:r>
            <a:r>
              <a:rPr lang="en-ZA" sz="2000" b="1" dirty="0" err="1">
                <a:solidFill>
                  <a:srgbClr val="444444"/>
                </a:solidFill>
                <a:latin typeface="Arial" panose="020B0604020202020204" pitchFamily="34" charset="0"/>
                <a:cs typeface="Arial" panose="020B0604020202020204" pitchFamily="34" charset="0"/>
              </a:rPr>
              <a:t>huamn</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mnid</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deos</a:t>
            </a:r>
            <a:r>
              <a:rPr lang="en-ZA" sz="2000" b="1" dirty="0">
                <a:solidFill>
                  <a:srgbClr val="444444"/>
                </a:solidFill>
                <a:latin typeface="Arial" panose="020B0604020202020204" pitchFamily="34" charset="0"/>
                <a:cs typeface="Arial" panose="020B0604020202020204" pitchFamily="34" charset="0"/>
              </a:rPr>
              <a:t> not </a:t>
            </a:r>
            <a:r>
              <a:rPr lang="en-ZA" sz="2000" b="1" dirty="0" err="1">
                <a:solidFill>
                  <a:srgbClr val="444444"/>
                </a:solidFill>
                <a:latin typeface="Arial" panose="020B0604020202020204" pitchFamily="34" charset="0"/>
                <a:cs typeface="Arial" panose="020B0604020202020204" pitchFamily="34" charset="0"/>
              </a:rPr>
              <a:t>raed</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ervey</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lteter</a:t>
            </a:r>
            <a:r>
              <a:rPr lang="en-ZA" sz="2000" b="1" dirty="0">
                <a:solidFill>
                  <a:srgbClr val="444444"/>
                </a:solidFill>
                <a:latin typeface="Arial" panose="020B0604020202020204" pitchFamily="34" charset="0"/>
                <a:cs typeface="Arial" panose="020B0604020202020204" pitchFamily="34" charset="0"/>
              </a:rPr>
              <a:t> by </a:t>
            </a:r>
            <a:r>
              <a:rPr lang="en-ZA" sz="2000" b="1" dirty="0" err="1">
                <a:solidFill>
                  <a:srgbClr val="444444"/>
                </a:solidFill>
                <a:latin typeface="Arial" panose="020B0604020202020204" pitchFamily="34" charset="0"/>
                <a:cs typeface="Arial" panose="020B0604020202020204" pitchFamily="34" charset="0"/>
              </a:rPr>
              <a:t>istlef</a:t>
            </a:r>
            <a:r>
              <a:rPr lang="en-ZA" sz="2000" b="1" dirty="0">
                <a:solidFill>
                  <a:srgbClr val="444444"/>
                </a:solidFill>
                <a:latin typeface="Arial" panose="020B0604020202020204" pitchFamily="34" charset="0"/>
                <a:cs typeface="Arial" panose="020B0604020202020204" pitchFamily="34" charset="0"/>
              </a:rPr>
              <a:t>, but </a:t>
            </a:r>
            <a:r>
              <a:rPr lang="en-ZA" sz="2000" b="1" dirty="0" err="1">
                <a:solidFill>
                  <a:srgbClr val="444444"/>
                </a:solidFill>
                <a:latin typeface="Arial" panose="020B0604020202020204" pitchFamily="34" charset="0"/>
                <a:cs typeface="Arial" panose="020B0604020202020204" pitchFamily="34" charset="0"/>
              </a:rPr>
              <a:t>preecsievs</a:t>
            </a:r>
            <a:r>
              <a:rPr lang="en-ZA" sz="2000" b="1" dirty="0">
                <a:solidFill>
                  <a:srgbClr val="444444"/>
                </a:solidFill>
                <a:latin typeface="Arial" panose="020B0604020202020204" pitchFamily="34" charset="0"/>
                <a:cs typeface="Arial" panose="020B0604020202020204" pitchFamily="34" charset="0"/>
              </a:rPr>
              <a:t> the </a:t>
            </a:r>
            <a:r>
              <a:rPr lang="en-ZA" sz="2000" b="1" dirty="0" err="1">
                <a:solidFill>
                  <a:srgbClr val="444444"/>
                </a:solidFill>
                <a:latin typeface="Arial" panose="020B0604020202020204" pitchFamily="34" charset="0"/>
                <a:cs typeface="Arial" panose="020B0604020202020204" pitchFamily="34" charset="0"/>
              </a:rPr>
              <a:t>wrod</a:t>
            </a:r>
            <a:r>
              <a:rPr lang="en-ZA" sz="2000" b="1" dirty="0">
                <a:solidFill>
                  <a:srgbClr val="444444"/>
                </a:solidFill>
                <a:latin typeface="Arial" panose="020B0604020202020204" pitchFamily="34" charset="0"/>
                <a:cs typeface="Arial" panose="020B0604020202020204" pitchFamily="34" charset="0"/>
              </a:rPr>
              <a:t> as a </a:t>
            </a:r>
            <a:r>
              <a:rPr lang="en-ZA" sz="2000" b="1" dirty="0" err="1">
                <a:solidFill>
                  <a:srgbClr val="444444"/>
                </a:solidFill>
                <a:latin typeface="Arial" panose="020B0604020202020204" pitchFamily="34" charset="0"/>
                <a:cs typeface="Arial" panose="020B0604020202020204" pitchFamily="34" charset="0"/>
              </a:rPr>
              <a:t>wlohe</a:t>
            </a:r>
            <a:r>
              <a:rPr lang="en-ZA" sz="2000" b="1" dirty="0">
                <a:solidFill>
                  <a:srgbClr val="444444"/>
                </a:solidFill>
                <a:latin typeface="Arial" panose="020B0604020202020204" pitchFamily="34" charset="0"/>
                <a:cs typeface="Arial" panose="020B0604020202020204" pitchFamily="34" charset="0"/>
              </a:rPr>
              <a:t>. We do </a:t>
            </a:r>
            <a:r>
              <a:rPr lang="en-ZA" sz="2000" b="1" dirty="0" err="1">
                <a:solidFill>
                  <a:srgbClr val="444444"/>
                </a:solidFill>
                <a:latin typeface="Arial" panose="020B0604020202020204" pitchFamily="34" charset="0"/>
                <a:cs typeface="Arial" panose="020B0604020202020204" pitchFamily="34" charset="0"/>
              </a:rPr>
              <a:t>tihs</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ucnsoniuscoly</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wuithot</a:t>
            </a:r>
            <a:r>
              <a:rPr lang="en-ZA" sz="2000" b="1" dirty="0">
                <a:solidFill>
                  <a:srgbClr val="444444"/>
                </a:solidFill>
                <a:latin typeface="Arial" panose="020B0604020202020204" pitchFamily="34" charset="0"/>
                <a:cs typeface="Arial" panose="020B0604020202020204" pitchFamily="34" charset="0"/>
              </a:rPr>
              <a:t> </a:t>
            </a:r>
            <a:r>
              <a:rPr lang="en-ZA" sz="2000" b="1" dirty="0" err="1">
                <a:solidFill>
                  <a:srgbClr val="444444"/>
                </a:solidFill>
                <a:latin typeface="Arial" panose="020B0604020202020204" pitchFamily="34" charset="0"/>
                <a:cs typeface="Arial" panose="020B0604020202020204" pitchFamily="34" charset="0"/>
              </a:rPr>
              <a:t>tuhoght</a:t>
            </a:r>
            <a:r>
              <a:rPr lang="en-ZA" sz="2000" b="1" dirty="0">
                <a:solidFill>
                  <a:srgbClr val="444444"/>
                </a:solidFill>
                <a:latin typeface="Arial" panose="020B0604020202020204" pitchFamily="34" charset="0"/>
                <a:cs typeface="Arial" panose="020B0604020202020204" pitchFamily="34" charset="0"/>
              </a:rPr>
              <a:t>.“ – </a:t>
            </a:r>
          </a:p>
          <a:p>
            <a:pPr algn="just"/>
            <a:endParaRPr lang="en-ZA" sz="2000" b="1" dirty="0">
              <a:solidFill>
                <a:srgbClr val="444444"/>
              </a:solidFill>
              <a:latin typeface="Arial" panose="020B0604020202020204" pitchFamily="34" charset="0"/>
              <a:cs typeface="Arial" panose="020B0604020202020204" pitchFamily="34" charset="0"/>
            </a:endParaRPr>
          </a:p>
          <a:p>
            <a:pPr algn="just"/>
            <a:r>
              <a:rPr lang="en-ZA" sz="2000" b="1" dirty="0">
                <a:solidFill>
                  <a:srgbClr val="444444"/>
                </a:solidFill>
                <a:latin typeface="Arial" panose="020B0604020202020204" pitchFamily="34" charset="0"/>
                <a:cs typeface="Arial" panose="020B0604020202020204" pitchFamily="34" charset="0"/>
              </a:rPr>
              <a:t>See more at: http://creativethinking.net/are-you-seeing/# </a:t>
            </a:r>
            <a:r>
              <a:rPr lang="en-ZA" sz="2000" b="1" dirty="0" err="1">
                <a:solidFill>
                  <a:srgbClr val="444444"/>
                </a:solidFill>
                <a:latin typeface="Arial" panose="020B0604020202020204" pitchFamily="34" charset="0"/>
                <a:cs typeface="Arial" panose="020B0604020202020204" pitchFamily="34" charset="0"/>
              </a:rPr>
              <a:t>sthash.JwamFCTe.dpuf</a:t>
            </a:r>
            <a:endParaRPr lang="en-ZA"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808764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txBox="1">
            <a:spLocks noChangeArrowheads="1"/>
          </p:cNvSpPr>
          <p:nvPr/>
        </p:nvSpPr>
        <p:spPr bwMode="auto">
          <a:xfrm>
            <a:off x="911490" y="190500"/>
            <a:ext cx="7321021" cy="888657"/>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altLang="en-US" sz="2333" b="1" dirty="0">
                <a:latin typeface="Arial" panose="020B0604020202020204" pitchFamily="34" charset="0"/>
                <a:cs typeface="Arial" panose="020B0604020202020204" pitchFamily="34" charset="0"/>
              </a:rPr>
              <a:t>WHAT DO YOU SEE? </a:t>
            </a:r>
          </a:p>
        </p:txBody>
      </p:sp>
      <p:pic>
        <p:nvPicPr>
          <p:cNvPr id="5" name="Picture 4" descr="Nine Dolphins"/>
          <p:cNvPicPr/>
          <p:nvPr/>
        </p:nvPicPr>
        <p:blipFill>
          <a:blip r:embed="rId2">
            <a:extLst>
              <a:ext uri="{28A0092B-C50C-407E-A947-70E740481C1C}">
                <a14:useLocalDpi xmlns:a14="http://schemas.microsoft.com/office/drawing/2010/main" val="0"/>
              </a:ext>
            </a:extLst>
          </a:blip>
          <a:srcRect/>
          <a:stretch>
            <a:fillRect/>
          </a:stretch>
        </p:blipFill>
        <p:spPr bwMode="auto">
          <a:xfrm>
            <a:off x="3069492" y="1465638"/>
            <a:ext cx="3120347" cy="3720413"/>
          </a:xfrm>
          <a:prstGeom prst="rect">
            <a:avLst/>
          </a:prstGeom>
          <a:noFill/>
          <a:ln>
            <a:noFill/>
          </a:ln>
        </p:spPr>
      </p:pic>
    </p:spTree>
    <p:extLst>
      <p:ext uri="{BB962C8B-B14F-4D97-AF65-F5344CB8AC3E}">
        <p14:creationId xmlns:p14="http://schemas.microsoft.com/office/powerpoint/2010/main" val="18938623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txBox="1">
            <a:spLocks noChangeArrowheads="1"/>
          </p:cNvSpPr>
          <p:nvPr/>
        </p:nvSpPr>
        <p:spPr bwMode="auto">
          <a:xfrm>
            <a:off x="911490" y="190500"/>
            <a:ext cx="7321021" cy="905132"/>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altLang="en-US" sz="2333" b="1" dirty="0">
                <a:latin typeface="Arial" panose="020B0604020202020204" pitchFamily="34" charset="0"/>
                <a:cs typeface="Arial" panose="020B0604020202020204" pitchFamily="34" charset="0"/>
              </a:rPr>
              <a:t>HOW MANY FACES DO YOU SEE? </a:t>
            </a:r>
          </a:p>
        </p:txBody>
      </p:sp>
      <p:pic>
        <p:nvPicPr>
          <p:cNvPr id="4" name="Picture 3" descr="Nine Faces"/>
          <p:cNvPicPr/>
          <p:nvPr/>
        </p:nvPicPr>
        <p:blipFill>
          <a:blip r:embed="rId2">
            <a:extLst>
              <a:ext uri="{28A0092B-C50C-407E-A947-70E740481C1C}">
                <a14:useLocalDpi xmlns:a14="http://schemas.microsoft.com/office/drawing/2010/main" val="0"/>
              </a:ext>
            </a:extLst>
          </a:blip>
          <a:srcRect/>
          <a:stretch>
            <a:fillRect/>
          </a:stretch>
        </p:blipFill>
        <p:spPr bwMode="auto">
          <a:xfrm>
            <a:off x="3238500" y="1515745"/>
            <a:ext cx="2893673" cy="3566769"/>
          </a:xfrm>
          <a:prstGeom prst="rect">
            <a:avLst/>
          </a:prstGeom>
          <a:noFill/>
          <a:ln>
            <a:noFill/>
          </a:ln>
        </p:spPr>
      </p:pic>
    </p:spTree>
    <p:extLst>
      <p:ext uri="{BB962C8B-B14F-4D97-AF65-F5344CB8AC3E}">
        <p14:creationId xmlns:p14="http://schemas.microsoft.com/office/powerpoint/2010/main" val="253810071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an Head"/>
          <p:cNvPicPr/>
          <p:nvPr/>
        </p:nvPicPr>
        <p:blipFill>
          <a:blip r:embed="rId3">
            <a:extLst>
              <a:ext uri="{28A0092B-C50C-407E-A947-70E740481C1C}">
                <a14:useLocalDpi xmlns:a14="http://schemas.microsoft.com/office/drawing/2010/main" val="0"/>
              </a:ext>
            </a:extLst>
          </a:blip>
          <a:srcRect/>
          <a:stretch>
            <a:fillRect/>
          </a:stretch>
        </p:blipFill>
        <p:spPr bwMode="auto">
          <a:xfrm>
            <a:off x="1849329" y="1347967"/>
            <a:ext cx="5280587" cy="3780420"/>
          </a:xfrm>
          <a:prstGeom prst="rect">
            <a:avLst/>
          </a:prstGeom>
          <a:noFill/>
          <a:ln>
            <a:noFill/>
          </a:ln>
        </p:spPr>
      </p:pic>
      <p:sp>
        <p:nvSpPr>
          <p:cNvPr id="4" name="Rectangle 2"/>
          <p:cNvSpPr txBox="1">
            <a:spLocks noChangeArrowheads="1"/>
          </p:cNvSpPr>
          <p:nvPr/>
        </p:nvSpPr>
        <p:spPr bwMode="auto">
          <a:xfrm>
            <a:off x="911490" y="190500"/>
            <a:ext cx="7321021" cy="926807"/>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altLang="en-US" sz="2333" b="1" dirty="0">
                <a:latin typeface="Arial" panose="020B0604020202020204" pitchFamily="34" charset="0"/>
                <a:cs typeface="Arial" panose="020B0604020202020204" pitchFamily="34" charset="0"/>
              </a:rPr>
              <a:t>CAN YOU SPOT THE BEAN </a:t>
            </a:r>
            <a:r>
              <a:rPr lang="en-US" altLang="en-US" sz="2333" b="1" dirty="0" smtClean="0">
                <a:latin typeface="Arial" panose="020B0604020202020204" pitchFamily="34" charset="0"/>
                <a:cs typeface="Arial" panose="020B0604020202020204" pitchFamily="34" charset="0"/>
              </a:rPr>
              <a:t>HEAD? </a:t>
            </a:r>
            <a:endParaRPr lang="en-US" altLang="en-US" sz="2333"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059660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txBox="1">
            <a:spLocks noChangeArrowheads="1"/>
          </p:cNvSpPr>
          <p:nvPr/>
        </p:nvSpPr>
        <p:spPr bwMode="auto">
          <a:xfrm>
            <a:off x="911490" y="190500"/>
            <a:ext cx="7321021" cy="962797"/>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altLang="en-US" sz="2333" b="1" dirty="0">
                <a:latin typeface="Arial" panose="020B0604020202020204" pitchFamily="34" charset="0"/>
                <a:cs typeface="Arial" panose="020B0604020202020204" pitchFamily="34" charset="0"/>
              </a:rPr>
              <a:t>HOW OBSERVANT ARE YOU (1/2)</a:t>
            </a:r>
          </a:p>
        </p:txBody>
      </p:sp>
      <p:sp>
        <p:nvSpPr>
          <p:cNvPr id="3" name="Rectangle 1"/>
          <p:cNvSpPr>
            <a:spLocks noChangeArrowheads="1"/>
          </p:cNvSpPr>
          <p:nvPr/>
        </p:nvSpPr>
        <p:spPr bwMode="auto">
          <a:xfrm>
            <a:off x="1451654" y="1417404"/>
            <a:ext cx="7005123" cy="3449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defTabSz="761970" eaLnBrk="0" fontAlgn="base" hangingPunct="0">
              <a:spcBef>
                <a:spcPct val="0"/>
              </a:spcBef>
              <a:spcAft>
                <a:spcPct val="0"/>
              </a:spcAft>
            </a:pPr>
            <a:r>
              <a:rPr lang="en-US" altLang="en-US" sz="21416" dirty="0">
                <a:latin typeface="inherit"/>
              </a:rPr>
              <a:t> </a:t>
            </a:r>
            <a:r>
              <a:rPr lang="en-US" altLang="en-US" sz="500" dirty="0">
                <a:latin typeface="inherit"/>
              </a:rPr>
              <a:t>                                                                                                                                                                                                                                                                                                                                                                  </a:t>
            </a:r>
            <a:endParaRPr lang="en-US" altLang="en-US" sz="500" dirty="0"/>
          </a:p>
          <a:p>
            <a:pPr defTabSz="761970" eaLnBrk="0" fontAlgn="base" hangingPunct="0">
              <a:spcBef>
                <a:spcPct val="0"/>
              </a:spcBef>
              <a:spcAft>
                <a:spcPct val="0"/>
              </a:spcAft>
            </a:pPr>
            <a:r>
              <a:rPr lang="en-US" altLang="en-US" sz="500" dirty="0">
                <a:latin typeface="inherit"/>
              </a:rPr>
              <a:t/>
            </a:r>
            <a:br>
              <a:rPr lang="en-US" altLang="en-US" sz="500" dirty="0">
                <a:latin typeface="inherit"/>
              </a:rPr>
            </a:br>
            <a:endParaRPr lang="en-US" altLang="en-US" sz="500" dirty="0">
              <a:latin typeface="inherit"/>
            </a:endParaRPr>
          </a:p>
        </p:txBody>
      </p:sp>
      <p:sp>
        <p:nvSpPr>
          <p:cNvPr id="4" name="Rectangle 3"/>
          <p:cNvSpPr/>
          <p:nvPr/>
        </p:nvSpPr>
        <p:spPr>
          <a:xfrm>
            <a:off x="527222" y="1014809"/>
            <a:ext cx="8031892" cy="2185214"/>
          </a:xfrm>
          <a:prstGeom prst="rect">
            <a:avLst/>
          </a:prstGeom>
        </p:spPr>
        <p:txBody>
          <a:bodyPr wrap="square">
            <a:spAutoFit/>
          </a:bodyPr>
          <a:lstStyle/>
          <a:p>
            <a:endParaRPr lang="en-ZA" sz="2000" dirty="0"/>
          </a:p>
          <a:p>
            <a:endParaRPr lang="en-ZA" sz="2000" dirty="0"/>
          </a:p>
          <a:p>
            <a:r>
              <a:rPr lang="en-ZA" sz="2400" b="1" dirty="0">
                <a:latin typeface="Arial" panose="020B0604020202020204" pitchFamily="34" charset="0"/>
                <a:cs typeface="Arial" panose="020B0604020202020204" pitchFamily="34" charset="0"/>
              </a:rPr>
              <a:t>Only one of these objects appears in both drawings. </a:t>
            </a:r>
          </a:p>
          <a:p>
            <a:pPr algn="just"/>
            <a:endParaRPr lang="en-ZA" sz="2400" b="1" dirty="0">
              <a:latin typeface="Arial" panose="020B0604020202020204" pitchFamily="34" charset="0"/>
              <a:cs typeface="Arial" panose="020B0604020202020204" pitchFamily="34" charset="0"/>
            </a:endParaRPr>
          </a:p>
          <a:p>
            <a:pPr algn="just"/>
            <a:r>
              <a:rPr lang="en-ZA" sz="2400" b="1" dirty="0">
                <a:latin typeface="Arial" panose="020B0604020202020204" pitchFamily="34" charset="0"/>
                <a:cs typeface="Arial" panose="020B0604020202020204" pitchFamily="34" charset="0"/>
              </a:rPr>
              <a:t>If you can find it within one minute, consider yourself highly observant. Can you find it?</a:t>
            </a:r>
          </a:p>
        </p:txBody>
      </p:sp>
    </p:spTree>
    <p:extLst>
      <p:ext uri="{BB962C8B-B14F-4D97-AF65-F5344CB8AC3E}">
        <p14:creationId xmlns:p14="http://schemas.microsoft.com/office/powerpoint/2010/main" val="3746966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211627" y="1216139"/>
            <a:ext cx="7150306" cy="3449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defTabSz="761970" eaLnBrk="0" fontAlgn="base" hangingPunct="0">
              <a:spcBef>
                <a:spcPct val="0"/>
              </a:spcBef>
              <a:spcAft>
                <a:spcPct val="0"/>
              </a:spcAft>
            </a:pPr>
            <a:r>
              <a:rPr lang="en-US" altLang="en-US" sz="21416" dirty="0">
                <a:latin typeface="inherit"/>
              </a:rPr>
              <a:t> </a:t>
            </a:r>
            <a:r>
              <a:rPr lang="en-US" altLang="en-US" sz="500" dirty="0">
                <a:latin typeface="inherit"/>
              </a:rPr>
              <a:t>                                                                                                                                                                                                                                                                                                                                                                  </a:t>
            </a:r>
            <a:endParaRPr lang="en-US" altLang="en-US" sz="500" dirty="0"/>
          </a:p>
          <a:p>
            <a:pPr defTabSz="761970" eaLnBrk="0" fontAlgn="base" hangingPunct="0">
              <a:spcBef>
                <a:spcPct val="0"/>
              </a:spcBef>
              <a:spcAft>
                <a:spcPct val="0"/>
              </a:spcAft>
            </a:pPr>
            <a:r>
              <a:rPr lang="en-US" altLang="en-US" sz="500" dirty="0">
                <a:latin typeface="inherit"/>
              </a:rPr>
              <a:t/>
            </a:r>
            <a:br>
              <a:rPr lang="en-US" altLang="en-US" sz="500" dirty="0">
                <a:latin typeface="inherit"/>
              </a:rPr>
            </a:br>
            <a:endParaRPr lang="en-US" altLang="en-US" sz="500" dirty="0">
              <a:latin typeface="inherit"/>
            </a:endParaRPr>
          </a:p>
        </p:txBody>
      </p:sp>
      <p:pic>
        <p:nvPicPr>
          <p:cNvPr id="1026" name="Picture 2" descr="http://creativethinking.net/wp-content/uploads/2014/08/DE20-Before-Pict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607" y="1339707"/>
            <a:ext cx="6986503" cy="389248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bwMode="auto">
          <a:xfrm>
            <a:off x="911490" y="190500"/>
            <a:ext cx="7321021" cy="954559"/>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altLang="en-US" sz="2333" b="1" dirty="0">
                <a:latin typeface="Arial" panose="020B0604020202020204" pitchFamily="34" charset="0"/>
                <a:cs typeface="Arial" panose="020B0604020202020204" pitchFamily="34" charset="0"/>
              </a:rPr>
              <a:t>HOW OBSERVANT ARE YOU </a:t>
            </a:r>
            <a:r>
              <a:rPr lang="en-US" altLang="en-US" sz="2333" b="1" dirty="0" smtClean="0">
                <a:latin typeface="Arial" panose="020B0604020202020204" pitchFamily="34" charset="0"/>
                <a:cs typeface="Arial" panose="020B0604020202020204" pitchFamily="34" charset="0"/>
              </a:rPr>
              <a:t>(2/2</a:t>
            </a:r>
            <a:r>
              <a:rPr lang="en-US" altLang="en-US" sz="2333"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98824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45989" y="1360677"/>
            <a:ext cx="8427308"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ctr" eaLnBrk="1" hangingPunct="1">
              <a:spcBef>
                <a:spcPts val="0"/>
              </a:spcBef>
              <a:buNone/>
              <a:defRPr/>
            </a:pPr>
            <a:r>
              <a:rPr lang="en-GB" sz="2200" b="1" dirty="0">
                <a:solidFill>
                  <a:schemeClr val="accent1">
                    <a:lumMod val="75000"/>
                  </a:schemeClr>
                </a:solidFill>
                <a:latin typeface="Arial" panose="020B0604020202020204" pitchFamily="34" charset="0"/>
                <a:cs typeface="Arial" panose="020B0604020202020204" pitchFamily="34" charset="0"/>
              </a:rPr>
              <a:t>An idea is a thought, impression or notion. It may or may not meet the criteria of an opportunity. </a:t>
            </a:r>
          </a:p>
          <a:p>
            <a:pPr algn="just" eaLnBrk="1" hangingPunct="1">
              <a:spcBef>
                <a:spcPts val="0"/>
              </a:spcBef>
              <a:buFont typeface="Wingdings" panose="05000000000000000000" pitchFamily="2" charset="2"/>
              <a:buChar char="§"/>
              <a:defRPr/>
            </a:pPr>
            <a:endParaRPr lang="en-GB" b="1" dirty="0">
              <a:solidFill>
                <a:schemeClr val="tx1"/>
              </a:solidFill>
              <a:latin typeface="Arial" panose="020B0604020202020204" pitchFamily="34" charset="0"/>
              <a:cs typeface="Arial" panose="020B0604020202020204" pitchFamily="34" charset="0"/>
            </a:endParaRPr>
          </a:p>
          <a:p>
            <a:pPr algn="just">
              <a:spcBef>
                <a:spcPts val="0"/>
              </a:spcBef>
              <a:buFont typeface="Wingdings" panose="05000000000000000000" pitchFamily="2" charset="2"/>
              <a:buChar char="§"/>
              <a:defRPr/>
            </a:pPr>
            <a:r>
              <a:rPr lang="en-US" b="1" dirty="0">
                <a:solidFill>
                  <a:schemeClr val="tx1"/>
                </a:solidFill>
                <a:latin typeface="Arial" panose="020B0604020202020204" pitchFamily="34" charset="0"/>
                <a:cs typeface="Arial" panose="020B0604020202020204" pitchFamily="34" charset="0"/>
              </a:rPr>
              <a:t>Many businesses fail, not because the entrepreneurs that started the businesses didn’t work hard, they fail because there was no real opportunity to begin with. </a:t>
            </a:r>
          </a:p>
          <a:p>
            <a:pPr algn="just">
              <a:spcBef>
                <a:spcPts val="0"/>
              </a:spcBef>
              <a:buFont typeface="Wingdings" panose="05000000000000000000" pitchFamily="2" charset="2"/>
              <a:buChar char="§"/>
              <a:defRPr/>
            </a:pPr>
            <a:endParaRPr lang="en-US" b="1" dirty="0">
              <a:solidFill>
                <a:schemeClr val="tx1"/>
              </a:solidFill>
              <a:latin typeface="Arial" panose="020B0604020202020204" pitchFamily="34" charset="0"/>
              <a:cs typeface="Arial" panose="020B0604020202020204" pitchFamily="34" charset="0"/>
            </a:endParaRPr>
          </a:p>
          <a:p>
            <a:pPr algn="just">
              <a:spcBef>
                <a:spcPts val="0"/>
              </a:spcBef>
              <a:buFont typeface="Wingdings" panose="05000000000000000000" pitchFamily="2" charset="2"/>
              <a:buChar char="§"/>
              <a:defRPr/>
            </a:pPr>
            <a:r>
              <a:rPr lang="en-US" b="1" dirty="0">
                <a:solidFill>
                  <a:schemeClr val="tx1"/>
                </a:solidFill>
                <a:latin typeface="Arial" panose="020B0604020202020204" pitchFamily="34" charset="0"/>
                <a:cs typeface="Arial" panose="020B0604020202020204" pitchFamily="34" charset="0"/>
              </a:rPr>
              <a:t>Before getting excited about a business idea, it is crucial to understand whether the idea fills a need and meets the criteria for an opportunity. </a:t>
            </a:r>
          </a:p>
          <a:p>
            <a:pPr>
              <a:buFontTx/>
              <a:buNone/>
              <a:defRPr/>
            </a:pPr>
            <a:endParaRPr lang="en-GB" dirty="0">
              <a:solidFill>
                <a:schemeClr val="accent3"/>
              </a:solidFill>
            </a:endParaRPr>
          </a:p>
          <a:p>
            <a:pPr>
              <a:buFontTx/>
              <a:buNone/>
              <a:defRPr/>
            </a:pPr>
            <a:endParaRPr lang="en-GB" b="1" dirty="0">
              <a:solidFill>
                <a:srgbClr val="FFFF00"/>
              </a:solidFill>
            </a:endParaRPr>
          </a:p>
        </p:txBody>
      </p:sp>
      <p:sp>
        <p:nvSpPr>
          <p:cNvPr id="11267" name="Rectangle 2"/>
          <p:cNvSpPr txBox="1">
            <a:spLocks noChangeArrowheads="1"/>
          </p:cNvSpPr>
          <p:nvPr/>
        </p:nvSpPr>
        <p:spPr bwMode="auto">
          <a:xfrm>
            <a:off x="1331641" y="157201"/>
            <a:ext cx="6480824" cy="1038716"/>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DIFFERENCE BETWEEN AN IDEA </a:t>
            </a:r>
          </a:p>
          <a:p>
            <a:pPr algn="ctr">
              <a:spcBef>
                <a:spcPct val="0"/>
              </a:spcBef>
              <a:buFontTx/>
              <a:buNone/>
              <a:defRPr/>
            </a:pPr>
            <a:r>
              <a:rPr lang="en-US" sz="3000" b="1" dirty="0">
                <a:latin typeface="Arial" panose="020B0604020202020204" pitchFamily="34" charset="0"/>
                <a:cs typeface="Arial" panose="020B0604020202020204" pitchFamily="34" charset="0"/>
              </a:rPr>
              <a:t>AND AN OPPORTUNITY (1/2)</a:t>
            </a:r>
            <a:endParaRPr lang="en-US" altLang="en-US" sz="30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063" y="4217773"/>
            <a:ext cx="2437299" cy="1319677"/>
          </a:xfrm>
          <a:prstGeom prst="rect">
            <a:avLst/>
          </a:prstGeom>
        </p:spPr>
      </p:pic>
    </p:spTree>
    <p:extLst>
      <p:ext uri="{BB962C8B-B14F-4D97-AF65-F5344CB8AC3E}">
        <p14:creationId xmlns:p14="http://schemas.microsoft.com/office/powerpoint/2010/main" val="291109457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txBox="1">
            <a:spLocks noChangeArrowheads="1"/>
          </p:cNvSpPr>
          <p:nvPr/>
        </p:nvSpPr>
        <p:spPr bwMode="auto">
          <a:xfrm>
            <a:off x="911490" y="190500"/>
            <a:ext cx="7321021" cy="927606"/>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altLang="en-US" sz="2333" b="1" dirty="0">
                <a:latin typeface="Arial" panose="020B0604020202020204" pitchFamily="34" charset="0"/>
                <a:cs typeface="Arial" panose="020B0604020202020204" pitchFamily="34" charset="0"/>
              </a:rPr>
              <a:t>THE DOOR</a:t>
            </a:r>
          </a:p>
        </p:txBody>
      </p:sp>
      <p:sp>
        <p:nvSpPr>
          <p:cNvPr id="3" name="Rectangle 1"/>
          <p:cNvSpPr>
            <a:spLocks noChangeArrowheads="1"/>
          </p:cNvSpPr>
          <p:nvPr/>
        </p:nvSpPr>
        <p:spPr bwMode="auto">
          <a:xfrm>
            <a:off x="1451654" y="1326786"/>
            <a:ext cx="7005123" cy="3449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defTabSz="761970" eaLnBrk="0" fontAlgn="base" hangingPunct="0">
              <a:spcBef>
                <a:spcPct val="0"/>
              </a:spcBef>
              <a:spcAft>
                <a:spcPct val="0"/>
              </a:spcAft>
            </a:pPr>
            <a:r>
              <a:rPr lang="en-US" altLang="en-US" sz="21416" dirty="0">
                <a:latin typeface="inherit"/>
              </a:rPr>
              <a:t> </a:t>
            </a:r>
            <a:r>
              <a:rPr lang="en-US" altLang="en-US" sz="500" dirty="0">
                <a:latin typeface="inherit"/>
              </a:rPr>
              <a:t>                                                                                                                                                                                                                                                                                                                                                                  </a:t>
            </a:r>
            <a:endParaRPr lang="en-US" altLang="en-US" sz="500" dirty="0"/>
          </a:p>
          <a:p>
            <a:pPr defTabSz="761970" eaLnBrk="0" fontAlgn="base" hangingPunct="0">
              <a:spcBef>
                <a:spcPct val="0"/>
              </a:spcBef>
              <a:spcAft>
                <a:spcPct val="0"/>
              </a:spcAft>
            </a:pPr>
            <a:r>
              <a:rPr lang="en-US" altLang="en-US" sz="500" dirty="0">
                <a:latin typeface="inherit"/>
              </a:rPr>
              <a:t/>
            </a:r>
            <a:br>
              <a:rPr lang="en-US" altLang="en-US" sz="500" dirty="0">
                <a:latin typeface="inherit"/>
              </a:rPr>
            </a:br>
            <a:endParaRPr lang="en-US" altLang="en-US" sz="500" dirty="0">
              <a:latin typeface="inherit"/>
            </a:endParaRPr>
          </a:p>
        </p:txBody>
      </p:sp>
      <p:pic>
        <p:nvPicPr>
          <p:cNvPr id="6" name="Picture 5" descr="Door"/>
          <p:cNvPicPr/>
          <p:nvPr/>
        </p:nvPicPr>
        <p:blipFill>
          <a:blip r:embed="rId2">
            <a:extLst>
              <a:ext uri="{28A0092B-C50C-407E-A947-70E740481C1C}">
                <a14:useLocalDpi xmlns:a14="http://schemas.microsoft.com/office/drawing/2010/main" val="0"/>
              </a:ext>
            </a:extLst>
          </a:blip>
          <a:srcRect/>
          <a:stretch>
            <a:fillRect/>
          </a:stretch>
        </p:blipFill>
        <p:spPr bwMode="auto">
          <a:xfrm>
            <a:off x="2984500" y="2547937"/>
            <a:ext cx="3175000" cy="3167063"/>
          </a:xfrm>
          <a:prstGeom prst="rect">
            <a:avLst/>
          </a:prstGeom>
          <a:noFill/>
          <a:ln>
            <a:noFill/>
          </a:ln>
        </p:spPr>
      </p:pic>
      <p:sp>
        <p:nvSpPr>
          <p:cNvPr id="2" name="Rectangle 1"/>
          <p:cNvSpPr/>
          <p:nvPr/>
        </p:nvSpPr>
        <p:spPr>
          <a:xfrm>
            <a:off x="387178" y="1338264"/>
            <a:ext cx="8295503" cy="1080296"/>
          </a:xfrm>
          <a:prstGeom prst="rect">
            <a:avLst/>
          </a:prstGeom>
        </p:spPr>
        <p:txBody>
          <a:bodyPr wrap="square">
            <a:spAutoFit/>
          </a:bodyPr>
          <a:lstStyle/>
          <a:p>
            <a:pPr algn="just">
              <a:lnSpc>
                <a:spcPct val="107000"/>
              </a:lnSpc>
            </a:pPr>
            <a:r>
              <a:rPr lang="en-US" sz="2000" b="1" dirty="0">
                <a:solidFill>
                  <a:srgbClr val="444444"/>
                </a:solidFill>
                <a:latin typeface="Arial" panose="020B0604020202020204" pitchFamily="34" charset="0"/>
                <a:ea typeface="Times New Roman" panose="02020603050405020304" pitchFamily="18" charset="0"/>
                <a:cs typeface="Arial" panose="020B0604020202020204" pitchFamily="34" charset="0"/>
              </a:rPr>
              <a:t>Here is a classic door with rectangular frames. If you look at the </a:t>
            </a:r>
            <a:r>
              <a:rPr lang="en-US"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X</a:t>
            </a:r>
            <a:r>
              <a:rPr lang="en-US" sz="2000" b="1" dirty="0">
                <a:solidFill>
                  <a:srgbClr val="444444"/>
                </a:solidFill>
                <a:latin typeface="Arial" panose="020B0604020202020204" pitchFamily="34" charset="0"/>
                <a:ea typeface="Times New Roman" panose="02020603050405020304" pitchFamily="18" charset="0"/>
                <a:cs typeface="Arial" panose="020B0604020202020204" pitchFamily="34" charset="0"/>
              </a:rPr>
              <a:t> in the middle of the door and think circles instead of rectangles, circles will pop up out of nowhere.</a:t>
            </a:r>
            <a:endParaRPr lang="en-ZA" sz="2000" b="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671417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txBox="1">
            <a:spLocks noChangeArrowheads="1"/>
          </p:cNvSpPr>
          <p:nvPr/>
        </p:nvSpPr>
        <p:spPr bwMode="auto">
          <a:xfrm>
            <a:off x="911490" y="190500"/>
            <a:ext cx="7321021" cy="921608"/>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altLang="en-US" sz="2333" b="1" dirty="0">
                <a:latin typeface="Arial" panose="020B0604020202020204" pitchFamily="34" charset="0"/>
                <a:cs typeface="Arial" panose="020B0604020202020204" pitchFamily="34" charset="0"/>
              </a:rPr>
              <a:t>CREATIVE MANAGEMENT CHALLENGE</a:t>
            </a:r>
          </a:p>
        </p:txBody>
      </p:sp>
      <p:sp>
        <p:nvSpPr>
          <p:cNvPr id="3" name="Rectangle 1"/>
          <p:cNvSpPr>
            <a:spLocks noChangeArrowheads="1"/>
          </p:cNvSpPr>
          <p:nvPr/>
        </p:nvSpPr>
        <p:spPr bwMode="auto">
          <a:xfrm>
            <a:off x="453081" y="1419629"/>
            <a:ext cx="8213124" cy="3461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r>
              <a:rPr lang="en-ZA" sz="2333" b="1" dirty="0">
                <a:latin typeface="Arial" panose="020B0604020202020204" pitchFamily="34" charset="0"/>
                <a:cs typeface="Arial" panose="020B0604020202020204" pitchFamily="34" charset="0"/>
              </a:rPr>
              <a:t>Below are four simple questions. Try to answer all of them before looking at the answers.</a:t>
            </a:r>
          </a:p>
          <a:p>
            <a:endParaRPr lang="en-ZA" sz="2333" b="1" dirty="0">
              <a:latin typeface="Arial" panose="020B0604020202020204" pitchFamily="34" charset="0"/>
              <a:cs typeface="Arial" panose="020B0604020202020204" pitchFamily="34" charset="0"/>
            </a:endParaRPr>
          </a:p>
          <a:p>
            <a:pPr marL="293676" indent="-293676" algn="just">
              <a:buFont typeface="Wingdings" pitchFamily="2" charset="2"/>
              <a:buChar char="§"/>
            </a:pPr>
            <a:r>
              <a:rPr lang="en-ZA" sz="2333" b="1" dirty="0">
                <a:latin typeface="Arial" panose="020B0604020202020204" pitchFamily="34" charset="0"/>
                <a:cs typeface="Arial" panose="020B0604020202020204" pitchFamily="34" charset="0"/>
              </a:rPr>
              <a:t>How do you put a giraffe into a fridge?</a:t>
            </a:r>
          </a:p>
          <a:p>
            <a:pPr marL="293676" indent="-293676" algn="just">
              <a:buFont typeface="Wingdings" pitchFamily="2" charset="2"/>
              <a:buChar char="§"/>
            </a:pPr>
            <a:r>
              <a:rPr lang="en-ZA" sz="2333" b="1" dirty="0">
                <a:latin typeface="Arial" panose="020B0604020202020204" pitchFamily="34" charset="0"/>
                <a:cs typeface="Arial" panose="020B0604020202020204" pitchFamily="34" charset="0"/>
              </a:rPr>
              <a:t>How do you put an elephant into a fridge?</a:t>
            </a:r>
          </a:p>
          <a:p>
            <a:pPr marL="293676" indent="-293676" algn="just">
              <a:buFont typeface="Wingdings" pitchFamily="2" charset="2"/>
              <a:buChar char="§"/>
            </a:pPr>
            <a:r>
              <a:rPr lang="en-ZA" sz="2333" b="1" dirty="0">
                <a:latin typeface="Arial" panose="020B0604020202020204" pitchFamily="34" charset="0"/>
                <a:cs typeface="Arial" panose="020B0604020202020204" pitchFamily="34" charset="0"/>
              </a:rPr>
              <a:t>The King of the Jungle is holding a meeting for all of the animals. One of them is not there. Which one?</a:t>
            </a:r>
          </a:p>
          <a:p>
            <a:pPr marL="293676" indent="-293676" algn="just">
              <a:buFont typeface="Wingdings" pitchFamily="2" charset="2"/>
              <a:buChar char="§"/>
            </a:pPr>
            <a:r>
              <a:rPr lang="en-ZA" sz="2333" b="1" dirty="0">
                <a:latin typeface="Arial" panose="020B0604020202020204" pitchFamily="34" charset="0"/>
                <a:cs typeface="Arial" panose="020B0604020202020204" pitchFamily="34" charset="0"/>
              </a:rPr>
              <a:t>You are standing on the bank of an alligator infested river and have to get to the other side. What do you do?</a:t>
            </a:r>
          </a:p>
          <a:p>
            <a:pPr defTabSz="761970" eaLnBrk="0" fontAlgn="base" hangingPunct="0">
              <a:spcBef>
                <a:spcPct val="0"/>
              </a:spcBef>
              <a:spcAft>
                <a:spcPct val="0"/>
              </a:spcAft>
            </a:pPr>
            <a:r>
              <a:rPr lang="en-US" altLang="en-US" sz="500" dirty="0">
                <a:latin typeface="inherit"/>
              </a:rPr>
              <a:t>                                                                                                                                                                                                                                                                                                                        </a:t>
            </a:r>
            <a:endParaRPr lang="en-US" altLang="en-US" sz="500" dirty="0"/>
          </a:p>
          <a:p>
            <a:pPr defTabSz="761970" eaLnBrk="0" fontAlgn="base" hangingPunct="0">
              <a:spcBef>
                <a:spcPct val="0"/>
              </a:spcBef>
              <a:spcAft>
                <a:spcPct val="0"/>
              </a:spcAft>
            </a:pPr>
            <a:r>
              <a:rPr lang="en-US" altLang="en-US" sz="500" dirty="0">
                <a:latin typeface="inherit"/>
              </a:rPr>
              <a:t/>
            </a:r>
            <a:br>
              <a:rPr lang="en-US" altLang="en-US" sz="500" dirty="0">
                <a:latin typeface="inherit"/>
              </a:rPr>
            </a:br>
            <a:endParaRPr lang="en-US" altLang="en-US" sz="500" dirty="0">
              <a:latin typeface="inherit"/>
            </a:endParaRPr>
          </a:p>
        </p:txBody>
      </p:sp>
    </p:spTree>
    <p:extLst>
      <p:ext uri="{BB962C8B-B14F-4D97-AF65-F5344CB8AC3E}">
        <p14:creationId xmlns:p14="http://schemas.microsoft.com/office/powerpoint/2010/main" val="122986174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txBox="1">
            <a:spLocks noChangeArrowheads="1"/>
          </p:cNvSpPr>
          <p:nvPr/>
        </p:nvSpPr>
        <p:spPr bwMode="auto">
          <a:xfrm>
            <a:off x="804398" y="144636"/>
            <a:ext cx="7321021" cy="987511"/>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altLang="en-US" sz="2333" b="1" dirty="0">
                <a:latin typeface="Arial" panose="020B0604020202020204" pitchFamily="34" charset="0"/>
                <a:cs typeface="Arial" panose="020B0604020202020204" pitchFamily="34" charset="0"/>
              </a:rPr>
              <a:t>THREE MEN IN A ROOM (1/2)</a:t>
            </a:r>
          </a:p>
        </p:txBody>
      </p:sp>
      <p:sp>
        <p:nvSpPr>
          <p:cNvPr id="3" name="Rectangle 1"/>
          <p:cNvSpPr>
            <a:spLocks noChangeArrowheads="1"/>
          </p:cNvSpPr>
          <p:nvPr/>
        </p:nvSpPr>
        <p:spPr bwMode="auto">
          <a:xfrm>
            <a:off x="428368" y="1517955"/>
            <a:ext cx="8213123" cy="3098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defTabSz="761970" eaLnBrk="0" fontAlgn="base" hangingPunct="0">
              <a:spcBef>
                <a:spcPct val="0"/>
              </a:spcBef>
              <a:spcAft>
                <a:spcPct val="0"/>
              </a:spcAft>
            </a:pPr>
            <a:r>
              <a:rPr lang="en-US" altLang="en-US" sz="500" dirty="0">
                <a:latin typeface="inherit"/>
              </a:rPr>
              <a:t>                                                                                                                                                                                                                                                                                                                        </a:t>
            </a:r>
            <a:endParaRPr lang="en-US" altLang="en-US" sz="500" dirty="0"/>
          </a:p>
          <a:p>
            <a:pPr lvl="0" algn="just"/>
            <a:r>
              <a:rPr lang="en-ZA" sz="2400" dirty="0">
                <a:latin typeface="Arial" panose="020B0604020202020204" pitchFamily="34" charset="0"/>
                <a:cs typeface="Arial" panose="020B0604020202020204" pitchFamily="34" charset="0"/>
              </a:rPr>
              <a:t>Three men pay $30 as a group to rent a room. The clerk discovers he has overcharged the group $5 and he gives the bellhop the money to return to the three men. The bellhop decides that $5 is too hard to divide by three and then he gives each man a dollar each and keeps the remaining $2 for himself. The three men have paid $9 each, the bellhop has kept $2, making $29. Where did the extra dollar go</a:t>
            </a:r>
            <a:r>
              <a:rPr lang="en-ZA" sz="2400" dirty="0" smtClean="0">
                <a:latin typeface="Arial" panose="020B0604020202020204" pitchFamily="34" charset="0"/>
                <a:cs typeface="Arial" panose="020B0604020202020204" pitchFamily="34" charset="0"/>
              </a:rPr>
              <a:t>?</a:t>
            </a:r>
          </a:p>
          <a:p>
            <a:pPr lvl="0" algn="just"/>
            <a:r>
              <a:rPr lang="en-ZA" sz="2333" dirty="0" smtClean="0"/>
              <a:t> </a:t>
            </a:r>
            <a:r>
              <a:rPr lang="en-US" altLang="en-US" sz="500" dirty="0">
                <a:latin typeface="inherit"/>
              </a:rPr>
              <a:t/>
            </a:r>
            <a:br>
              <a:rPr lang="en-US" altLang="en-US" sz="500" dirty="0">
                <a:latin typeface="inherit"/>
              </a:rPr>
            </a:br>
            <a:endParaRPr lang="en-US" altLang="en-US" sz="500" dirty="0">
              <a:latin typeface="inherit"/>
            </a:endParaRPr>
          </a:p>
        </p:txBody>
      </p:sp>
    </p:spTree>
    <p:extLst>
      <p:ext uri="{BB962C8B-B14F-4D97-AF65-F5344CB8AC3E}">
        <p14:creationId xmlns:p14="http://schemas.microsoft.com/office/powerpoint/2010/main" val="300968393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560173" y="1361263"/>
            <a:ext cx="8419070" cy="4488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defTabSz="761970" eaLnBrk="0" fontAlgn="base" hangingPunct="0">
              <a:spcBef>
                <a:spcPct val="0"/>
              </a:spcBef>
              <a:spcAft>
                <a:spcPct val="0"/>
              </a:spcAft>
            </a:pPr>
            <a:r>
              <a:rPr lang="en-US" altLang="en-US" sz="500" dirty="0">
                <a:latin typeface="inherit"/>
              </a:rPr>
              <a:t>                                                                                                                                                                                                                                                                                                                        </a:t>
            </a:r>
            <a:endParaRPr lang="en-US" altLang="en-US" sz="500" dirty="0"/>
          </a:p>
          <a:p>
            <a:pPr lvl="0" algn="just"/>
            <a:r>
              <a:rPr lang="en-ZA" sz="2400" b="1" dirty="0">
                <a:solidFill>
                  <a:schemeClr val="accent1">
                    <a:lumMod val="75000"/>
                  </a:schemeClr>
                </a:solidFill>
                <a:latin typeface="Arial" panose="020B0604020202020204" pitchFamily="34" charset="0"/>
                <a:cs typeface="Arial" panose="020B0604020202020204" pitchFamily="34" charset="0"/>
              </a:rPr>
              <a:t>Answer: </a:t>
            </a:r>
            <a:r>
              <a:rPr lang="en-ZA" sz="2400" b="1" dirty="0">
                <a:latin typeface="Arial" panose="020B0604020202020204" pitchFamily="34" charset="0"/>
                <a:cs typeface="Arial" panose="020B0604020202020204" pitchFamily="34" charset="0"/>
              </a:rPr>
              <a:t>Words and the way words are arranged play a significant role in the way we approach problems.  This problem is structured so that we focus on how to divide the $5 by three and end up losing a dollar.  We’re looking at the wrong things.  To find the missing dollar, subtract the $3 the bellhop returns to the men from the original $30.  This leaves $27.  Then subtract the bellhop’s stolen two dollars (27 - 2 = 25).  Now all the money ($30) is accounted for. $25 for the room, $3 returned to the men, $2 stolen by the bellhop.</a:t>
            </a:r>
          </a:p>
          <a:p>
            <a:pPr lvl="0" algn="just"/>
            <a:r>
              <a:rPr lang="en-US" altLang="en-US" sz="2333" dirty="0">
                <a:cs typeface="Arial" panose="020B0604020202020204" pitchFamily="34" charset="0"/>
              </a:rPr>
              <a:t/>
            </a:r>
            <a:br>
              <a:rPr lang="en-US" altLang="en-US" sz="2333" dirty="0">
                <a:cs typeface="Arial" panose="020B0604020202020204" pitchFamily="34" charset="0"/>
              </a:rPr>
            </a:br>
            <a:endParaRPr lang="en-US" altLang="en-US" sz="2333" dirty="0">
              <a:cs typeface="Arial" panose="020B0604020202020204" pitchFamily="34" charset="0"/>
            </a:endParaRPr>
          </a:p>
        </p:txBody>
      </p:sp>
      <p:sp>
        <p:nvSpPr>
          <p:cNvPr id="4" name="Rectangle 2"/>
          <p:cNvSpPr txBox="1">
            <a:spLocks noChangeArrowheads="1"/>
          </p:cNvSpPr>
          <p:nvPr/>
        </p:nvSpPr>
        <p:spPr bwMode="auto">
          <a:xfrm>
            <a:off x="804398" y="144636"/>
            <a:ext cx="7321021" cy="987511"/>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CREATIVITY EXERCISES</a:t>
            </a:r>
          </a:p>
          <a:p>
            <a:pPr algn="ctr">
              <a:spcBef>
                <a:spcPct val="0"/>
              </a:spcBef>
              <a:buFontTx/>
              <a:buNone/>
              <a:defRPr/>
            </a:pPr>
            <a:r>
              <a:rPr lang="en-US" altLang="en-US" sz="2333" b="1" dirty="0">
                <a:latin typeface="Arial" panose="020B0604020202020204" pitchFamily="34" charset="0"/>
                <a:cs typeface="Arial" panose="020B0604020202020204" pitchFamily="34" charset="0"/>
              </a:rPr>
              <a:t>THREE MEN IN A ROOM (1/2)</a:t>
            </a:r>
          </a:p>
        </p:txBody>
      </p:sp>
    </p:spTree>
    <p:extLst>
      <p:ext uri="{BB962C8B-B14F-4D97-AF65-F5344CB8AC3E}">
        <p14:creationId xmlns:p14="http://schemas.microsoft.com/office/powerpoint/2010/main" val="236133547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511792" y="157200"/>
            <a:ext cx="7977116" cy="1029049"/>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smtClean="0">
                <a:solidFill>
                  <a:schemeClr val="bg1"/>
                </a:solidFill>
                <a:latin typeface="Arial" panose="020B0604020202020204" pitchFamily="34" charset="0"/>
                <a:cs typeface="Arial" panose="020B0604020202020204" pitchFamily="34" charset="0"/>
              </a:rPr>
              <a:t>HOW CAN THE MANAGER CREATE AN ENTREPRENEURIAL ENVIRONMENT?</a:t>
            </a:r>
            <a:endParaRPr lang="en-US" altLang="en-US" sz="3000" b="1"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272955" y="1179024"/>
            <a:ext cx="8618561" cy="3734869"/>
          </a:xfrm>
          <a:prstGeom prst="rect">
            <a:avLst/>
          </a:prstGeom>
        </p:spPr>
        <p:txBody>
          <a:bodyPr wrap="square">
            <a:spAutoFit/>
          </a:bodyPr>
          <a:lstStyle/>
          <a:p>
            <a:endParaRPr lang="en-ZA" sz="1170" dirty="0"/>
          </a:p>
          <a:p>
            <a:pPr marL="342900" indent="-342900" algn="just">
              <a:spcBef>
                <a:spcPts val="600"/>
              </a:spcBef>
              <a:spcAft>
                <a:spcPts val="600"/>
              </a:spcAft>
              <a:buFont typeface="Wingdings" panose="05000000000000000000" pitchFamily="2" charset="2"/>
              <a:buChar char="§"/>
            </a:pPr>
            <a:r>
              <a:rPr lang="en-ZA" sz="2000" b="1" dirty="0" smtClean="0">
                <a:solidFill>
                  <a:schemeClr val="accent1">
                    <a:lumMod val="75000"/>
                  </a:schemeClr>
                </a:solidFill>
                <a:latin typeface="Arial" panose="020B0604020202020204" pitchFamily="34" charset="0"/>
                <a:cs typeface="Arial" panose="020B0604020202020204" pitchFamily="34" charset="0"/>
              </a:rPr>
              <a:t>Management should actively support </a:t>
            </a:r>
            <a:r>
              <a:rPr lang="en-ZA" sz="2000" b="1" dirty="0">
                <a:solidFill>
                  <a:schemeClr val="accent1">
                    <a:lumMod val="75000"/>
                  </a:schemeClr>
                </a:solidFill>
                <a:latin typeface="Arial" panose="020B0604020202020204" pitchFamily="34" charset="0"/>
                <a:cs typeface="Arial" panose="020B0604020202020204" pitchFamily="34" charset="0"/>
              </a:rPr>
              <a:t>entrepreneurial </a:t>
            </a:r>
            <a:r>
              <a:rPr lang="en-ZA" sz="2000" b="1" dirty="0" smtClean="0">
                <a:solidFill>
                  <a:schemeClr val="accent1">
                    <a:lumMod val="75000"/>
                  </a:schemeClr>
                </a:solidFill>
                <a:latin typeface="Arial" panose="020B0604020202020204" pitchFamily="34" charset="0"/>
                <a:cs typeface="Arial" panose="020B0604020202020204" pitchFamily="34" charset="0"/>
              </a:rPr>
              <a:t>behaviour.</a:t>
            </a:r>
            <a:endParaRPr lang="en-ZA" sz="2000" b="1" dirty="0">
              <a:solidFill>
                <a:schemeClr val="accent1">
                  <a:lumMod val="75000"/>
                </a:schemeClr>
              </a:solidFill>
              <a:latin typeface="Arial" panose="020B0604020202020204" pitchFamily="34" charset="0"/>
              <a:cs typeface="Arial" panose="020B0604020202020204" pitchFamily="34" charset="0"/>
            </a:endParaRPr>
          </a:p>
          <a:p>
            <a:pPr marL="342900" indent="-342900" algn="just">
              <a:spcBef>
                <a:spcPts val="600"/>
              </a:spcBef>
              <a:spcAft>
                <a:spcPts val="600"/>
              </a:spcAft>
              <a:buFont typeface="Wingdings" panose="05000000000000000000" pitchFamily="2" charset="2"/>
              <a:buChar char="§"/>
            </a:pPr>
            <a:r>
              <a:rPr lang="en-ZA" sz="2000" b="1" dirty="0" smtClean="0">
                <a:solidFill>
                  <a:schemeClr val="accent1">
                    <a:lumMod val="75000"/>
                  </a:schemeClr>
                </a:solidFill>
                <a:latin typeface="Arial" panose="020B0604020202020204" pitchFamily="34" charset="0"/>
                <a:cs typeface="Arial" panose="020B0604020202020204" pitchFamily="34" charset="0"/>
              </a:rPr>
              <a:t>Link entrepreneurial behaviour to strategy (long term horizon). </a:t>
            </a:r>
          </a:p>
          <a:p>
            <a:pPr marL="342900" indent="-342900" algn="just">
              <a:spcBef>
                <a:spcPts val="600"/>
              </a:spcBef>
              <a:spcAft>
                <a:spcPts val="600"/>
              </a:spcAft>
              <a:buFont typeface="Wingdings" panose="05000000000000000000" pitchFamily="2" charset="2"/>
              <a:buChar char="§"/>
            </a:pPr>
            <a:r>
              <a:rPr lang="en-ZA" sz="2000" b="1" dirty="0" smtClean="0">
                <a:solidFill>
                  <a:schemeClr val="accent1">
                    <a:lumMod val="75000"/>
                  </a:schemeClr>
                </a:solidFill>
                <a:latin typeface="Arial" panose="020B0604020202020204" pitchFamily="34" charset="0"/>
                <a:cs typeface="Arial" panose="020B0604020202020204" pitchFamily="34" charset="0"/>
              </a:rPr>
              <a:t>Encourage all employees to be innovative (actively encourage new ideas).</a:t>
            </a:r>
          </a:p>
          <a:p>
            <a:pPr marL="342900" indent="-342900" algn="just">
              <a:spcBef>
                <a:spcPts val="600"/>
              </a:spcBef>
              <a:spcAft>
                <a:spcPts val="600"/>
              </a:spcAft>
              <a:buFont typeface="Wingdings" panose="05000000000000000000" pitchFamily="2" charset="2"/>
              <a:buChar char="§"/>
            </a:pPr>
            <a:r>
              <a:rPr lang="en-ZA" sz="2000" b="1" dirty="0" smtClean="0">
                <a:solidFill>
                  <a:schemeClr val="accent1">
                    <a:lumMod val="75000"/>
                  </a:schemeClr>
                </a:solidFill>
                <a:latin typeface="Arial" panose="020B0604020202020204" pitchFamily="34" charset="0"/>
                <a:cs typeface="Arial" panose="020B0604020202020204" pitchFamily="34" charset="0"/>
              </a:rPr>
              <a:t>Tolerate mistakes (but only “new mistakes”). </a:t>
            </a:r>
          </a:p>
          <a:p>
            <a:pPr marL="342900" indent="-342900" algn="just">
              <a:spcBef>
                <a:spcPts val="600"/>
              </a:spcBef>
              <a:spcAft>
                <a:spcPts val="600"/>
              </a:spcAft>
              <a:buFont typeface="Wingdings" panose="05000000000000000000" pitchFamily="2" charset="2"/>
              <a:buChar char="§"/>
            </a:pPr>
            <a:r>
              <a:rPr lang="en-ZA" sz="2000" b="1" dirty="0" smtClean="0">
                <a:solidFill>
                  <a:schemeClr val="accent1">
                    <a:lumMod val="75000"/>
                  </a:schemeClr>
                </a:solidFill>
                <a:latin typeface="Arial" panose="020B0604020202020204" pitchFamily="34" charset="0"/>
                <a:cs typeface="Arial" panose="020B0604020202020204" pitchFamily="34" charset="0"/>
              </a:rPr>
              <a:t>Build in appropriate rewards. </a:t>
            </a:r>
          </a:p>
          <a:p>
            <a:pPr marL="342900" indent="-342900" algn="just">
              <a:spcBef>
                <a:spcPts val="600"/>
              </a:spcBef>
              <a:spcAft>
                <a:spcPts val="600"/>
              </a:spcAft>
              <a:buFont typeface="Wingdings" panose="05000000000000000000" pitchFamily="2" charset="2"/>
              <a:buChar char="§"/>
            </a:pPr>
            <a:r>
              <a:rPr lang="en-ZA" sz="2000" b="1" dirty="0" smtClean="0">
                <a:solidFill>
                  <a:schemeClr val="accent1">
                    <a:lumMod val="75000"/>
                  </a:schemeClr>
                </a:solidFill>
                <a:latin typeface="Arial" panose="020B0604020202020204" pitchFamily="34" charset="0"/>
                <a:cs typeface="Arial" panose="020B0604020202020204" pitchFamily="34" charset="0"/>
              </a:rPr>
              <a:t>Make resources available and accessible. </a:t>
            </a:r>
          </a:p>
          <a:p>
            <a:pPr marL="342900" indent="-342900" algn="just">
              <a:spcBef>
                <a:spcPts val="600"/>
              </a:spcBef>
              <a:spcAft>
                <a:spcPts val="600"/>
              </a:spcAft>
              <a:buFont typeface="Wingdings" panose="05000000000000000000" pitchFamily="2" charset="2"/>
              <a:buChar char="§"/>
            </a:pPr>
            <a:r>
              <a:rPr lang="en-ZA" sz="2000" b="1" dirty="0" smtClean="0">
                <a:solidFill>
                  <a:schemeClr val="accent1">
                    <a:lumMod val="75000"/>
                  </a:schemeClr>
                </a:solidFill>
                <a:latin typeface="Arial" panose="020B0604020202020204" pitchFamily="34" charset="0"/>
                <a:cs typeface="Arial" panose="020B0604020202020204" pitchFamily="34" charset="0"/>
              </a:rPr>
              <a:t>Regular meetings to discuss innovativeness. </a:t>
            </a:r>
            <a:endParaRPr lang="en-ZA" sz="2000" b="1" dirty="0">
              <a:solidFill>
                <a:schemeClr val="accent1">
                  <a:lumMod val="75000"/>
                </a:schemeClr>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9681" y="3289110"/>
            <a:ext cx="2615609" cy="1961707"/>
          </a:xfrm>
          <a:prstGeom prst="rect">
            <a:avLst/>
          </a:prstGeom>
        </p:spPr>
      </p:pic>
    </p:spTree>
    <p:extLst>
      <p:ext uri="{BB962C8B-B14F-4D97-AF65-F5344CB8AC3E}">
        <p14:creationId xmlns:p14="http://schemas.microsoft.com/office/powerpoint/2010/main" val="269844011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1847" y="4554864"/>
            <a:ext cx="3042179" cy="605230"/>
          </a:xfrm>
          <a:prstGeom prst="rect">
            <a:avLst/>
          </a:prstGeom>
          <a:noFill/>
        </p:spPr>
        <p:txBody>
          <a:bodyPr wrap="none" anchor="ctr">
            <a:spAutoFit/>
          </a:bodyPr>
          <a:lstStyle/>
          <a:p>
            <a:pPr eaLnBrk="1" hangingPunct="1">
              <a:defRPr/>
            </a:pPr>
            <a:r>
              <a:rPr lang="en-US" sz="3333" b="1" dirty="0">
                <a:effectLst>
                  <a:outerShdw blurRad="38100" dist="38100" dir="2700000" algn="tl">
                    <a:srgbClr val="000000">
                      <a:alpha val="43137"/>
                    </a:srgbClr>
                  </a:outerShdw>
                </a:effectLst>
                <a:latin typeface="Arial Black" pitchFamily="34" charset="0"/>
              </a:rPr>
              <a:t>Thank you!!!</a:t>
            </a:r>
            <a:endParaRPr lang="en-ZA" sz="3333" b="1" dirty="0">
              <a:effectLst>
                <a:outerShdw blurRad="38100" dist="38100" dir="2700000" algn="tl">
                  <a:srgbClr val="000000">
                    <a:alpha val="43137"/>
                  </a:srgbClr>
                </a:outerShdw>
              </a:effectLst>
              <a:latin typeface="Arial Black"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739"/>
            <a:ext cx="9144000" cy="5137355"/>
          </a:xfrm>
          <a:prstGeom prst="rect">
            <a:avLst/>
          </a:prstGeom>
        </p:spPr>
      </p:pic>
    </p:spTree>
    <p:extLst>
      <p:ext uri="{BB962C8B-B14F-4D97-AF65-F5344CB8AC3E}">
        <p14:creationId xmlns:p14="http://schemas.microsoft.com/office/powerpoint/2010/main" val="16896617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37750" y="1422673"/>
            <a:ext cx="8410833" cy="4122208"/>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algn="ctr" eaLnBrk="1" hangingPunct="1">
              <a:spcBef>
                <a:spcPts val="0"/>
              </a:spcBef>
              <a:buNone/>
              <a:defRPr/>
            </a:pPr>
            <a:r>
              <a:rPr lang="en-GB" sz="2400" b="1" dirty="0">
                <a:solidFill>
                  <a:schemeClr val="tx1"/>
                </a:solidFill>
                <a:latin typeface="Arial" panose="020B0604020202020204" pitchFamily="34" charset="0"/>
                <a:cs typeface="Arial" panose="020B0604020202020204" pitchFamily="34" charset="0"/>
              </a:rPr>
              <a:t>An opportunity has the </a:t>
            </a:r>
            <a:r>
              <a:rPr lang="en-GB" sz="2400" b="1" dirty="0">
                <a:solidFill>
                  <a:schemeClr val="accent1">
                    <a:lumMod val="75000"/>
                  </a:schemeClr>
                </a:solidFill>
                <a:latin typeface="Arial" panose="020B0604020202020204" pitchFamily="34" charset="0"/>
                <a:cs typeface="Arial" panose="020B0604020202020204" pitchFamily="34" charset="0"/>
              </a:rPr>
              <a:t>unique</a:t>
            </a:r>
            <a:r>
              <a:rPr lang="en-GB" sz="2400" b="1" dirty="0">
                <a:solidFill>
                  <a:schemeClr val="tx1"/>
                </a:solidFill>
                <a:latin typeface="Arial" panose="020B0604020202020204" pitchFamily="34" charset="0"/>
                <a:cs typeface="Arial" panose="020B0604020202020204" pitchFamily="34" charset="0"/>
              </a:rPr>
              <a:t> qualities</a:t>
            </a:r>
          </a:p>
          <a:p>
            <a:pPr algn="ctr" eaLnBrk="1" hangingPunct="1">
              <a:spcBef>
                <a:spcPts val="0"/>
              </a:spcBef>
              <a:buNone/>
              <a:defRPr/>
            </a:pPr>
            <a:r>
              <a:rPr lang="en-GB" sz="2400" b="1" dirty="0">
                <a:solidFill>
                  <a:schemeClr val="tx1"/>
                </a:solidFill>
                <a:latin typeface="Arial" panose="020B0604020202020204" pitchFamily="34" charset="0"/>
                <a:cs typeface="Arial" panose="020B0604020202020204" pitchFamily="34" charset="0"/>
              </a:rPr>
              <a:t>of being </a:t>
            </a:r>
            <a:r>
              <a:rPr lang="en-GB" sz="2400" b="1" dirty="0">
                <a:solidFill>
                  <a:schemeClr val="accent1">
                    <a:lumMod val="75000"/>
                  </a:schemeClr>
                </a:solidFill>
                <a:latin typeface="Arial" panose="020B0604020202020204" pitchFamily="34" charset="0"/>
                <a:cs typeface="Arial" panose="020B0604020202020204" pitchFamily="34" charset="0"/>
              </a:rPr>
              <a:t>attractive</a:t>
            </a:r>
            <a:r>
              <a:rPr lang="en-GB" sz="2400" b="1" dirty="0">
                <a:solidFill>
                  <a:schemeClr val="tx1"/>
                </a:solidFill>
                <a:latin typeface="Arial" panose="020B0604020202020204" pitchFamily="34" charset="0"/>
                <a:cs typeface="Arial" panose="020B0604020202020204" pitchFamily="34" charset="0"/>
              </a:rPr>
              <a:t>, </a:t>
            </a:r>
            <a:r>
              <a:rPr lang="en-GB" sz="2400" b="1" dirty="0">
                <a:solidFill>
                  <a:schemeClr val="accent1">
                    <a:lumMod val="75000"/>
                  </a:schemeClr>
                </a:solidFill>
                <a:latin typeface="Arial" panose="020B0604020202020204" pitchFamily="34" charset="0"/>
                <a:cs typeface="Arial" panose="020B0604020202020204" pitchFamily="34" charset="0"/>
              </a:rPr>
              <a:t>durable</a:t>
            </a:r>
            <a:r>
              <a:rPr lang="en-GB" sz="2400" b="1" dirty="0">
                <a:solidFill>
                  <a:schemeClr val="tx1"/>
                </a:solidFill>
                <a:latin typeface="Arial" panose="020B0604020202020204" pitchFamily="34" charset="0"/>
                <a:cs typeface="Arial" panose="020B0604020202020204" pitchFamily="34" charset="0"/>
              </a:rPr>
              <a:t>, and </a:t>
            </a:r>
            <a:r>
              <a:rPr lang="en-GB" sz="2400" b="1" dirty="0">
                <a:solidFill>
                  <a:schemeClr val="accent1">
                    <a:lumMod val="75000"/>
                  </a:schemeClr>
                </a:solidFill>
                <a:latin typeface="Arial" panose="020B0604020202020204" pitchFamily="34" charset="0"/>
                <a:cs typeface="Arial" panose="020B0604020202020204" pitchFamily="34" charset="0"/>
              </a:rPr>
              <a:t>timely</a:t>
            </a:r>
            <a:r>
              <a:rPr lang="en-GB" sz="2400" b="1" dirty="0">
                <a:solidFill>
                  <a:schemeClr val="tx1"/>
                </a:solidFill>
                <a:latin typeface="Arial" panose="020B0604020202020204" pitchFamily="34" charset="0"/>
                <a:cs typeface="Arial" panose="020B0604020202020204" pitchFamily="34" charset="0"/>
              </a:rPr>
              <a:t>.</a:t>
            </a:r>
          </a:p>
          <a:p>
            <a:pPr algn="ctr" eaLnBrk="1" hangingPunct="1">
              <a:spcBef>
                <a:spcPts val="0"/>
              </a:spcBef>
              <a:buNone/>
              <a:defRPr/>
            </a:pPr>
            <a:endParaRPr lang="en-GB" sz="2400" b="1" dirty="0">
              <a:solidFill>
                <a:schemeClr val="tx1"/>
              </a:solidFill>
              <a:latin typeface="Arial" panose="020B0604020202020204" pitchFamily="34" charset="0"/>
              <a:cs typeface="Arial" panose="020B0604020202020204" pitchFamily="34" charset="0"/>
            </a:endParaRPr>
          </a:p>
          <a:p>
            <a:pPr algn="ctr" eaLnBrk="1" hangingPunct="1">
              <a:spcBef>
                <a:spcPts val="0"/>
              </a:spcBef>
              <a:buNone/>
              <a:defRPr/>
            </a:pPr>
            <a:r>
              <a:rPr lang="en-GB" sz="2400" b="1" dirty="0">
                <a:solidFill>
                  <a:schemeClr val="tx1"/>
                </a:solidFill>
                <a:latin typeface="Arial" panose="020B0604020202020204" pitchFamily="34" charset="0"/>
                <a:cs typeface="Arial" panose="020B0604020202020204" pitchFamily="34" charset="0"/>
              </a:rPr>
              <a:t>It is also anchored in a </a:t>
            </a:r>
            <a:r>
              <a:rPr lang="en-GB" sz="2400" b="1" dirty="0">
                <a:solidFill>
                  <a:schemeClr val="accent1">
                    <a:lumMod val="75000"/>
                  </a:schemeClr>
                </a:solidFill>
                <a:latin typeface="Arial" panose="020B0604020202020204" pitchFamily="34" charset="0"/>
                <a:cs typeface="Arial" panose="020B0604020202020204" pitchFamily="34" charset="0"/>
              </a:rPr>
              <a:t>product</a:t>
            </a:r>
            <a:r>
              <a:rPr lang="en-GB" sz="2400" b="1" dirty="0">
                <a:solidFill>
                  <a:schemeClr val="tx1"/>
                </a:solidFill>
                <a:latin typeface="Arial" panose="020B0604020202020204" pitchFamily="34" charset="0"/>
                <a:cs typeface="Arial" panose="020B0604020202020204" pitchFamily="34" charset="0"/>
              </a:rPr>
              <a:t> or </a:t>
            </a:r>
            <a:r>
              <a:rPr lang="en-GB" sz="2400" b="1" dirty="0">
                <a:solidFill>
                  <a:schemeClr val="accent1">
                    <a:lumMod val="75000"/>
                  </a:schemeClr>
                </a:solidFill>
                <a:latin typeface="Arial" panose="020B0604020202020204" pitchFamily="34" charset="0"/>
                <a:cs typeface="Arial" panose="020B0604020202020204" pitchFamily="34" charset="0"/>
              </a:rPr>
              <a:t>service</a:t>
            </a:r>
            <a:r>
              <a:rPr lang="en-GB" sz="2400" b="1" dirty="0">
                <a:solidFill>
                  <a:schemeClr val="tx1"/>
                </a:solidFill>
                <a:latin typeface="Arial" panose="020B0604020202020204" pitchFamily="34" charset="0"/>
                <a:cs typeface="Arial" panose="020B0604020202020204" pitchFamily="34" charset="0"/>
              </a:rPr>
              <a:t> that creates or adds </a:t>
            </a:r>
            <a:r>
              <a:rPr lang="en-GB" sz="2400" b="1" dirty="0">
                <a:solidFill>
                  <a:schemeClr val="accent1">
                    <a:lumMod val="75000"/>
                  </a:schemeClr>
                </a:solidFill>
                <a:latin typeface="Arial" panose="020B0604020202020204" pitchFamily="34" charset="0"/>
                <a:cs typeface="Arial" panose="020B0604020202020204" pitchFamily="34" charset="0"/>
              </a:rPr>
              <a:t>value</a:t>
            </a:r>
            <a:r>
              <a:rPr lang="en-GB" sz="2400" b="1" dirty="0">
                <a:solidFill>
                  <a:schemeClr val="tx1"/>
                </a:solidFill>
                <a:latin typeface="Arial" panose="020B0604020202020204" pitchFamily="34" charset="0"/>
                <a:cs typeface="Arial" panose="020B0604020202020204" pitchFamily="34" charset="0"/>
              </a:rPr>
              <a:t> for its </a:t>
            </a:r>
            <a:r>
              <a:rPr lang="en-GB" sz="2400" b="1" dirty="0">
                <a:solidFill>
                  <a:schemeClr val="accent1">
                    <a:lumMod val="75000"/>
                  </a:schemeClr>
                </a:solidFill>
                <a:latin typeface="Arial" panose="020B0604020202020204" pitchFamily="34" charset="0"/>
                <a:cs typeface="Arial" panose="020B0604020202020204" pitchFamily="34" charset="0"/>
              </a:rPr>
              <a:t>buyer</a:t>
            </a:r>
            <a:r>
              <a:rPr lang="en-GB" sz="2400" b="1" dirty="0">
                <a:solidFill>
                  <a:schemeClr val="tx1"/>
                </a:solidFill>
                <a:latin typeface="Arial" panose="020B0604020202020204" pitchFamily="34" charset="0"/>
                <a:cs typeface="Arial" panose="020B0604020202020204" pitchFamily="34" charset="0"/>
              </a:rPr>
              <a:t> or </a:t>
            </a:r>
            <a:r>
              <a:rPr lang="en-GB" sz="2400" b="1" dirty="0">
                <a:solidFill>
                  <a:schemeClr val="accent1">
                    <a:lumMod val="75000"/>
                  </a:schemeClr>
                </a:solidFill>
                <a:latin typeface="Arial" panose="020B0604020202020204" pitchFamily="34" charset="0"/>
                <a:cs typeface="Arial" panose="020B0604020202020204" pitchFamily="34" charset="0"/>
              </a:rPr>
              <a:t>end user</a:t>
            </a:r>
            <a:r>
              <a:rPr lang="en-GB" sz="2400" b="1" dirty="0">
                <a:solidFill>
                  <a:schemeClr val="tx1"/>
                </a:solidFill>
                <a:latin typeface="Arial" panose="020B0604020202020204" pitchFamily="34" charset="0"/>
                <a:cs typeface="Arial" panose="020B0604020202020204" pitchFamily="34" charset="0"/>
              </a:rPr>
              <a:t>.</a:t>
            </a:r>
            <a:r>
              <a:rPr lang="en-GB" sz="2400" b="1" i="1" dirty="0">
                <a:solidFill>
                  <a:schemeClr val="tx1"/>
                </a:solidFill>
                <a:latin typeface="Arial" panose="020B0604020202020204" pitchFamily="34" charset="0"/>
                <a:cs typeface="Arial" panose="020B0604020202020204" pitchFamily="34" charset="0"/>
              </a:rPr>
              <a:t> </a:t>
            </a:r>
          </a:p>
          <a:p>
            <a:pPr>
              <a:lnSpc>
                <a:spcPct val="150000"/>
              </a:lnSpc>
              <a:spcBef>
                <a:spcPts val="0"/>
              </a:spcBef>
              <a:buNone/>
              <a:defRPr/>
            </a:pPr>
            <a:endParaRPr lang="en-US" dirty="0">
              <a:solidFill>
                <a:schemeClr val="accent3"/>
              </a:solidFill>
            </a:endParaRPr>
          </a:p>
          <a:p>
            <a:pPr>
              <a:buFontTx/>
              <a:buNone/>
              <a:defRPr/>
            </a:pPr>
            <a:endParaRPr lang="en-GB" dirty="0">
              <a:solidFill>
                <a:schemeClr val="accent3"/>
              </a:solidFill>
            </a:endParaRPr>
          </a:p>
          <a:p>
            <a:pPr>
              <a:buFontTx/>
              <a:buNone/>
              <a:defRPr/>
            </a:pPr>
            <a:endParaRPr lang="en-GB" b="1" dirty="0">
              <a:solidFill>
                <a:srgbClr val="FFFF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0456" y="3599935"/>
            <a:ext cx="3397934" cy="1944946"/>
          </a:xfrm>
          <a:prstGeom prst="rect">
            <a:avLst/>
          </a:prstGeom>
        </p:spPr>
      </p:pic>
      <p:pic>
        <p:nvPicPr>
          <p:cNvPr id="1026" name="Picture 2" descr="F:\Entrepreneurship\Kontaksessies_2016\Prentjies 30 Julie\OPportunity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838" y="3336324"/>
            <a:ext cx="2816637" cy="222147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p:cNvSpPr txBox="1">
            <a:spLocks noChangeArrowheads="1"/>
          </p:cNvSpPr>
          <p:nvPr/>
        </p:nvSpPr>
        <p:spPr bwMode="auto">
          <a:xfrm>
            <a:off x="1331641" y="157201"/>
            <a:ext cx="6480824" cy="1038716"/>
          </a:xfrm>
          <a:prstGeom prst="rect">
            <a:avLst/>
          </a:prstGeom>
          <a:solidFill>
            <a:schemeClr val="accent1">
              <a:lumMod val="75000"/>
            </a:schemeClr>
          </a:solidFill>
          <a:ln>
            <a:noFill/>
          </a:ln>
          <a:extLst/>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sz="3000" b="1" dirty="0">
                <a:latin typeface="Arial" panose="020B0604020202020204" pitchFamily="34" charset="0"/>
                <a:cs typeface="Arial" panose="020B0604020202020204" pitchFamily="34" charset="0"/>
              </a:rPr>
              <a:t>DIFFERENCE BETWEEN AN IDEA </a:t>
            </a:r>
          </a:p>
          <a:p>
            <a:pPr algn="ctr">
              <a:spcBef>
                <a:spcPct val="0"/>
              </a:spcBef>
              <a:buFontTx/>
              <a:buNone/>
              <a:defRPr/>
            </a:pPr>
            <a:r>
              <a:rPr lang="en-US" sz="3000" b="1" dirty="0">
                <a:latin typeface="Arial" panose="020B0604020202020204" pitchFamily="34" charset="0"/>
                <a:cs typeface="Arial" panose="020B0604020202020204" pitchFamily="34" charset="0"/>
              </a:rPr>
              <a:t>AND AN OPPORTUNITY </a:t>
            </a:r>
            <a:r>
              <a:rPr lang="en-US" sz="3000" b="1" dirty="0" smtClean="0">
                <a:latin typeface="Arial" panose="020B0604020202020204" pitchFamily="34" charset="0"/>
                <a:cs typeface="Arial" panose="020B0604020202020204" pitchFamily="34" charset="0"/>
              </a:rPr>
              <a:t>(2/2</a:t>
            </a:r>
            <a:r>
              <a:rPr lang="en-US" sz="3000" b="1" dirty="0">
                <a:latin typeface="Arial" panose="020B0604020202020204" pitchFamily="34" charset="0"/>
                <a:cs typeface="Arial" panose="020B0604020202020204" pitchFamily="34" charset="0"/>
              </a:rPr>
              <a:t>)</a:t>
            </a:r>
            <a:endParaRPr lang="en-US" altLang="en-US"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8483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31607" y="157200"/>
            <a:ext cx="7020780" cy="567730"/>
          </a:xfrm>
          <a:prstGeom prst="rect">
            <a:avLst/>
          </a:prstGeom>
          <a:solidFill>
            <a:schemeClr val="accent1">
              <a:lumMod val="75000"/>
            </a:schemeClr>
          </a:solidFill>
          <a:ln>
            <a:noFill/>
          </a:ln>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000" b="1" dirty="0">
                <a:solidFill>
                  <a:schemeClr val="bg1"/>
                </a:solidFill>
                <a:latin typeface="Arial" panose="020B0604020202020204" pitchFamily="34" charset="0"/>
                <a:cs typeface="Arial" panose="020B0604020202020204" pitchFamily="34" charset="0"/>
              </a:rPr>
              <a:t>WHAT IS AN OPPORTUNITY?</a:t>
            </a:r>
          </a:p>
        </p:txBody>
      </p:sp>
      <p:sp>
        <p:nvSpPr>
          <p:cNvPr id="2" name="Rectangle 1"/>
          <p:cNvSpPr/>
          <p:nvPr/>
        </p:nvSpPr>
        <p:spPr>
          <a:xfrm>
            <a:off x="345989" y="877280"/>
            <a:ext cx="8369643" cy="4144468"/>
          </a:xfrm>
          <a:prstGeom prst="rect">
            <a:avLst/>
          </a:prstGeom>
        </p:spPr>
        <p:txBody>
          <a:bodyPr wrap="square">
            <a:spAutoFit/>
          </a:bodyPr>
          <a:lstStyle/>
          <a:p>
            <a:pPr algn="ctr"/>
            <a:r>
              <a:rPr lang="en-ZA" sz="2000" b="1" dirty="0">
                <a:latin typeface="Arial" panose="020B0604020202020204" pitchFamily="34" charset="0"/>
                <a:cs typeface="Arial" panose="020B0604020202020204" pitchFamily="34" charset="0"/>
              </a:rPr>
              <a:t>An opportunity is a </a:t>
            </a:r>
            <a:r>
              <a:rPr lang="en-ZA" sz="2000" b="1" dirty="0">
                <a:solidFill>
                  <a:schemeClr val="accent1">
                    <a:lumMod val="75000"/>
                  </a:schemeClr>
                </a:solidFill>
                <a:latin typeface="Arial" panose="020B0604020202020204" pitchFamily="34" charset="0"/>
                <a:cs typeface="Arial" panose="020B0604020202020204" pitchFamily="34" charset="0"/>
              </a:rPr>
              <a:t>timely</a:t>
            </a:r>
            <a:r>
              <a:rPr lang="en-ZA" sz="2000" b="1" dirty="0">
                <a:latin typeface="Arial" panose="020B0604020202020204" pitchFamily="34" charset="0"/>
                <a:cs typeface="Arial" panose="020B0604020202020204" pitchFamily="34" charset="0"/>
              </a:rPr>
              <a:t> and</a:t>
            </a:r>
            <a:r>
              <a:rPr lang="en-ZA" sz="2000" b="1" dirty="0">
                <a:solidFill>
                  <a:schemeClr val="accent1">
                    <a:lumMod val="75000"/>
                  </a:schemeClr>
                </a:solidFill>
                <a:latin typeface="Arial" panose="020B0604020202020204" pitchFamily="34" charset="0"/>
                <a:cs typeface="Arial" panose="020B0604020202020204" pitchFamily="34" charset="0"/>
              </a:rPr>
              <a:t> favourable </a:t>
            </a:r>
            <a:r>
              <a:rPr lang="en-ZA" sz="2000" b="1" dirty="0">
                <a:latin typeface="Arial" panose="020B0604020202020204" pitchFamily="34" charset="0"/>
                <a:cs typeface="Arial" panose="020B0604020202020204" pitchFamily="34" charset="0"/>
              </a:rPr>
              <a:t>circumstance providing a </a:t>
            </a:r>
            <a:r>
              <a:rPr lang="en-ZA" sz="2000" b="1" dirty="0">
                <a:solidFill>
                  <a:schemeClr val="accent1">
                    <a:lumMod val="75000"/>
                  </a:schemeClr>
                </a:solidFill>
                <a:latin typeface="Arial" panose="020B0604020202020204" pitchFamily="34" charset="0"/>
                <a:cs typeface="Arial" panose="020B0604020202020204" pitchFamily="34" charset="0"/>
              </a:rPr>
              <a:t>good chance </a:t>
            </a:r>
            <a:r>
              <a:rPr lang="en-ZA" sz="2000" b="1" dirty="0">
                <a:latin typeface="Arial" panose="020B0604020202020204" pitchFamily="34" charset="0"/>
                <a:cs typeface="Arial" panose="020B0604020202020204" pitchFamily="34" charset="0"/>
              </a:rPr>
              <a:t>for a </a:t>
            </a:r>
            <a:r>
              <a:rPr lang="en-ZA" sz="2000" b="1" dirty="0">
                <a:solidFill>
                  <a:schemeClr val="accent1">
                    <a:lumMod val="75000"/>
                  </a:schemeClr>
                </a:solidFill>
                <a:latin typeface="Arial" panose="020B0604020202020204" pitchFamily="34" charset="0"/>
                <a:cs typeface="Arial" panose="020B0604020202020204" pitchFamily="34" charset="0"/>
              </a:rPr>
              <a:t>successful venture </a:t>
            </a:r>
            <a:r>
              <a:rPr lang="en-ZA" sz="2000" b="1" dirty="0">
                <a:latin typeface="Arial" panose="020B0604020202020204" pitchFamily="34" charset="0"/>
                <a:cs typeface="Arial" panose="020B0604020202020204" pitchFamily="34" charset="0"/>
              </a:rPr>
              <a:t>that addresses a </a:t>
            </a:r>
            <a:r>
              <a:rPr lang="en-ZA" sz="2000" b="1" dirty="0">
                <a:solidFill>
                  <a:schemeClr val="accent1">
                    <a:lumMod val="75000"/>
                  </a:schemeClr>
                </a:solidFill>
                <a:latin typeface="Arial" panose="020B0604020202020204" pitchFamily="34" charset="0"/>
                <a:cs typeface="Arial" panose="020B0604020202020204" pitchFamily="34" charset="0"/>
              </a:rPr>
              <a:t>customer need</a:t>
            </a:r>
            <a:r>
              <a:rPr lang="en-ZA" sz="2000" b="1" dirty="0">
                <a:latin typeface="Arial" panose="020B0604020202020204" pitchFamily="34" charset="0"/>
                <a:cs typeface="Arial" panose="020B0604020202020204" pitchFamily="34" charset="0"/>
              </a:rPr>
              <a:t>:</a:t>
            </a:r>
          </a:p>
          <a:p>
            <a:pPr algn="ctr"/>
            <a:endParaRPr lang="en-ZA" sz="2000" b="1" dirty="0">
              <a:latin typeface="Arial" panose="020B0604020202020204" pitchFamily="34" charset="0"/>
              <a:cs typeface="Arial" panose="020B0604020202020204" pitchFamily="34" charset="0"/>
            </a:endParaRPr>
          </a:p>
          <a:p>
            <a:pPr marL="285739" indent="-285739">
              <a:lnSpc>
                <a:spcPct val="150000"/>
              </a:lnSpc>
              <a:buFont typeface="Wingdings" pitchFamily="2" charset="2"/>
              <a:buChar char="§"/>
            </a:pPr>
            <a:r>
              <a:rPr lang="en-ZA" sz="2000" b="1" dirty="0">
                <a:latin typeface="Arial" panose="020B0604020202020204" pitchFamily="34" charset="0"/>
                <a:cs typeface="Arial" panose="020B0604020202020204" pitchFamily="34" charset="0"/>
              </a:rPr>
              <a:t>New combinations of products/services </a:t>
            </a:r>
          </a:p>
          <a:p>
            <a:pPr marL="285739" indent="-285739">
              <a:lnSpc>
                <a:spcPct val="150000"/>
              </a:lnSpc>
              <a:buFont typeface="Wingdings" pitchFamily="2" charset="2"/>
              <a:buChar char="§"/>
            </a:pPr>
            <a:r>
              <a:rPr lang="en-ZA" sz="2000" b="1" dirty="0">
                <a:latin typeface="Arial" panose="020B0604020202020204" pitchFamily="34" charset="0"/>
                <a:cs typeface="Arial" panose="020B0604020202020204" pitchFamily="34" charset="0"/>
              </a:rPr>
              <a:t>New markets </a:t>
            </a:r>
          </a:p>
          <a:p>
            <a:pPr marL="285739" indent="-285739">
              <a:lnSpc>
                <a:spcPct val="150000"/>
              </a:lnSpc>
              <a:buFont typeface="Wingdings" pitchFamily="2" charset="2"/>
              <a:buChar char="§"/>
            </a:pPr>
            <a:r>
              <a:rPr lang="en-ZA" sz="2000" b="1" dirty="0">
                <a:latin typeface="Arial" panose="020B0604020202020204" pitchFamily="34" charset="0"/>
                <a:cs typeface="Arial" panose="020B0604020202020204" pitchFamily="34" charset="0"/>
              </a:rPr>
              <a:t>New processes </a:t>
            </a:r>
          </a:p>
          <a:p>
            <a:pPr marL="285739" indent="-285739">
              <a:lnSpc>
                <a:spcPct val="150000"/>
              </a:lnSpc>
              <a:buFont typeface="Wingdings" pitchFamily="2" charset="2"/>
              <a:buChar char="§"/>
            </a:pPr>
            <a:r>
              <a:rPr lang="en-ZA" sz="2000" b="1" dirty="0">
                <a:latin typeface="Arial" panose="020B0604020202020204" pitchFamily="34" charset="0"/>
                <a:cs typeface="Arial" panose="020B0604020202020204" pitchFamily="34" charset="0"/>
              </a:rPr>
              <a:t>New distribution channels </a:t>
            </a:r>
          </a:p>
          <a:p>
            <a:pPr marL="285739" indent="-285739">
              <a:lnSpc>
                <a:spcPct val="150000"/>
              </a:lnSpc>
              <a:buFont typeface="Wingdings" pitchFamily="2" charset="2"/>
              <a:buChar char="§"/>
            </a:pPr>
            <a:r>
              <a:rPr lang="en-ZA" sz="2000" b="1" dirty="0">
                <a:latin typeface="Arial" panose="020B0604020202020204" pitchFamily="34" charset="0"/>
                <a:cs typeface="Arial" panose="020B0604020202020204" pitchFamily="34" charset="0"/>
              </a:rPr>
              <a:t>New ways of organising </a:t>
            </a:r>
          </a:p>
          <a:p>
            <a:pPr marL="285739" indent="-285739">
              <a:lnSpc>
                <a:spcPct val="150000"/>
              </a:lnSpc>
              <a:buFont typeface="Wingdings" pitchFamily="2" charset="2"/>
              <a:buChar char="§"/>
            </a:pPr>
            <a:r>
              <a:rPr lang="en-ZA" sz="2000" b="1" dirty="0">
                <a:latin typeface="Arial" panose="020B0604020202020204" pitchFamily="34" charset="0"/>
                <a:cs typeface="Arial" panose="020B0604020202020204" pitchFamily="34" charset="0"/>
              </a:rPr>
              <a:t>New means of production/supply </a:t>
            </a:r>
          </a:p>
        </p:txBody>
      </p:sp>
      <p:pic>
        <p:nvPicPr>
          <p:cNvPr id="2050" name="Picture 2" descr="F:\Entrepreneurship\Kontaksessies_2016\Prentjies 30 Julie\Opportun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7136" y="2677481"/>
            <a:ext cx="2760307" cy="1925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010440"/>
      </p:ext>
    </p:extLst>
  </p:cSld>
  <p:clrMapOvr>
    <a:masterClrMapping/>
  </p:clrMapOvr>
  <p:timing>
    <p:tnLst>
      <p:par>
        <p:cTn id="1" dur="indefinite" restart="never" nodeType="tmRoot"/>
      </p:par>
    </p:tnLst>
  </p:timing>
</p:sld>
</file>

<file path=ppt/theme/theme1.xml><?xml version="1.0" encoding="utf-8"?>
<a:theme xmlns:a="http://schemas.openxmlformats.org/drawingml/2006/main" name="NWU_Large_General">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WU_Large_General.potx" id="{7EAA08B9-8A98-41D0-B2FC-0BEDEBD41D80}" vid="{D365D646-DDAC-4F10-8379-59B152EF6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NWU_Large_General</Template>
  <TotalTime>796</TotalTime>
  <Words>3089</Words>
  <Application>Microsoft Office PowerPoint</Application>
  <PresentationFormat>On-screen Show (16:10)</PresentationFormat>
  <Paragraphs>481</Paragraphs>
  <Slides>75</Slides>
  <Notes>7</Notes>
  <HiddenSlides>1</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75</vt:i4>
      </vt:variant>
    </vt:vector>
  </HeadingPairs>
  <TitlesOfParts>
    <vt:vector size="87" baseType="lpstr">
      <vt:lpstr>Arial Unicode MS</vt:lpstr>
      <vt:lpstr>Arial</vt:lpstr>
      <vt:lpstr>Arial</vt:lpstr>
      <vt:lpstr>Arial Black</vt:lpstr>
      <vt:lpstr>Book Antiqua</vt:lpstr>
      <vt:lpstr>Calibri</vt:lpstr>
      <vt:lpstr>Calibri Light</vt:lpstr>
      <vt:lpstr>inherit</vt:lpstr>
      <vt:lpstr>Monotype Sorts</vt:lpstr>
      <vt:lpstr>Times New Roman</vt:lpstr>
      <vt:lpstr>Wingdings</vt:lpstr>
      <vt:lpstr>NWU_Large_General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North-West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10225730</dc:creator>
  <cp:lastModifiedBy>10065458</cp:lastModifiedBy>
  <cp:revision>63</cp:revision>
  <dcterms:created xsi:type="dcterms:W3CDTF">2018-03-28T10:29:13Z</dcterms:created>
  <dcterms:modified xsi:type="dcterms:W3CDTF">2020-08-31T16:46:15Z</dcterms:modified>
</cp:coreProperties>
</file>