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3"/>
  </p:notesMasterIdLst>
  <p:sldIdLst>
    <p:sldId id="272" r:id="rId6"/>
    <p:sldId id="262" r:id="rId7"/>
    <p:sldId id="306" r:id="rId8"/>
    <p:sldId id="284" r:id="rId9"/>
    <p:sldId id="291" r:id="rId10"/>
    <p:sldId id="303" r:id="rId11"/>
    <p:sldId id="292" r:id="rId12"/>
    <p:sldId id="295" r:id="rId13"/>
    <p:sldId id="264" r:id="rId14"/>
    <p:sldId id="296" r:id="rId15"/>
    <p:sldId id="297" r:id="rId16"/>
    <p:sldId id="298" r:id="rId17"/>
    <p:sldId id="304" r:id="rId18"/>
    <p:sldId id="282" r:id="rId19"/>
    <p:sldId id="305" r:id="rId20"/>
    <p:sldId id="300" r:id="rId21"/>
    <p:sldId id="302"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7DAC"/>
    <a:srgbClr val="005B78"/>
    <a:srgbClr val="D2BCFF"/>
    <a:srgbClr val="FFF7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816A37-BDA5-4987-9855-42EE89B1B5D8}" v="8" dt="2020-05-18T12:21:03.4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67"/>
    <p:restoredTop sz="94715"/>
  </p:normalViewPr>
  <p:slideViewPr>
    <p:cSldViewPr snapToGrid="0">
      <p:cViewPr>
        <p:scale>
          <a:sx n="130" d="100"/>
          <a:sy n="130" d="100"/>
        </p:scale>
        <p:origin x="-888" y="-20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DE0417-211D-694E-A551-94E2E7C94108}" type="doc">
      <dgm:prSet loTypeId="urn:microsoft.com/office/officeart/2005/8/layout/cycle3" loCatId="" qsTypeId="urn:microsoft.com/office/officeart/2005/8/quickstyle/simple1" qsCatId="simple" csTypeId="urn:microsoft.com/office/officeart/2005/8/colors/accent3_2" csCatId="accent3" phldr="1"/>
      <dgm:spPr/>
      <dgm:t>
        <a:bodyPr/>
        <a:lstStyle/>
        <a:p>
          <a:endParaRPr lang="en-US"/>
        </a:p>
      </dgm:t>
    </dgm:pt>
    <dgm:pt modelId="{CFCCB65A-04B9-9746-8C96-0255F5DD2772}">
      <dgm:prSet phldrT="[Text]" custT="1"/>
      <dgm:spPr>
        <a:solidFill>
          <a:schemeClr val="bg1">
            <a:lumMod val="85000"/>
          </a:schemeClr>
        </a:solidFill>
        <a:ln w="38100">
          <a:solidFill>
            <a:srgbClr val="7030A0"/>
          </a:solidFill>
        </a:ln>
      </dgm:spPr>
      <dgm:t>
        <a:bodyPr/>
        <a:lstStyle/>
        <a:p>
          <a:r>
            <a:rPr lang="en-US" sz="1600" b="1">
              <a:solidFill>
                <a:srgbClr val="7030A0"/>
              </a:solidFill>
            </a:rPr>
            <a:t>Child</a:t>
          </a:r>
        </a:p>
        <a:p>
          <a:r>
            <a:rPr lang="en-US" sz="800">
              <a:solidFill>
                <a:schemeClr val="tx1"/>
              </a:solidFill>
            </a:rPr>
            <a:t>Youth care, statutory work, foster care and care in children's homes</a:t>
          </a:r>
        </a:p>
      </dgm:t>
    </dgm:pt>
    <dgm:pt modelId="{F5F09B55-527B-4E4A-ABF4-046DDB78EF6F}" type="parTrans" cxnId="{069E1F2F-132F-CF4D-A4E7-5F4CFE113734}">
      <dgm:prSet/>
      <dgm:spPr/>
      <dgm:t>
        <a:bodyPr/>
        <a:lstStyle/>
        <a:p>
          <a:endParaRPr lang="en-US"/>
        </a:p>
      </dgm:t>
    </dgm:pt>
    <dgm:pt modelId="{93806B7F-B387-6848-BE46-4E84FED9C5C3}" type="sibTrans" cxnId="{069E1F2F-132F-CF4D-A4E7-5F4CFE113734}">
      <dgm:prSet/>
      <dgm:spPr>
        <a:solidFill>
          <a:srgbClr val="7030A0"/>
        </a:solidFill>
        <a:ln>
          <a:solidFill>
            <a:srgbClr val="7030A0"/>
          </a:solidFill>
        </a:ln>
      </dgm:spPr>
      <dgm:t>
        <a:bodyPr/>
        <a:lstStyle/>
        <a:p>
          <a:endParaRPr lang="en-US"/>
        </a:p>
      </dgm:t>
    </dgm:pt>
    <dgm:pt modelId="{A7E9DC57-AFA9-4D41-836B-C969AA03FCC0}">
      <dgm:prSet phldrT="[Text]" custT="1"/>
      <dgm:spPr>
        <a:solidFill>
          <a:schemeClr val="bg1">
            <a:lumMod val="85000"/>
          </a:schemeClr>
        </a:solidFill>
        <a:ln w="38100">
          <a:solidFill>
            <a:srgbClr val="7030A0"/>
          </a:solidFill>
        </a:ln>
      </dgm:spPr>
      <dgm:t>
        <a:bodyPr/>
        <a:lstStyle/>
        <a:p>
          <a:r>
            <a:rPr lang="en-US" sz="1200" b="1" dirty="0">
              <a:solidFill>
                <a:srgbClr val="7030A0"/>
              </a:solidFill>
            </a:rPr>
            <a:t>Development Programs</a:t>
          </a:r>
        </a:p>
        <a:p>
          <a:r>
            <a:rPr lang="en-US" sz="700" dirty="0">
              <a:solidFill>
                <a:schemeClr val="tx1"/>
              </a:solidFill>
            </a:rPr>
            <a:t>Job creation, life enhancement programs</a:t>
          </a:r>
        </a:p>
      </dgm:t>
    </dgm:pt>
    <dgm:pt modelId="{674D1025-E510-D648-8DB8-9F7F43FEAE2B}" type="parTrans" cxnId="{4A298230-CCD4-2743-BACA-27B696B9E853}">
      <dgm:prSet/>
      <dgm:spPr/>
      <dgm:t>
        <a:bodyPr/>
        <a:lstStyle/>
        <a:p>
          <a:endParaRPr lang="en-US"/>
        </a:p>
      </dgm:t>
    </dgm:pt>
    <dgm:pt modelId="{57567426-6393-C749-84C3-5B79327EBDAA}" type="sibTrans" cxnId="{4A298230-CCD4-2743-BACA-27B696B9E853}">
      <dgm:prSet/>
      <dgm:spPr/>
      <dgm:t>
        <a:bodyPr/>
        <a:lstStyle/>
        <a:p>
          <a:endParaRPr lang="en-US"/>
        </a:p>
      </dgm:t>
    </dgm:pt>
    <dgm:pt modelId="{9C00781F-8D0D-E741-B84D-A7154495FD48}">
      <dgm:prSet phldrT="[Text]" custT="1"/>
      <dgm:spPr>
        <a:solidFill>
          <a:schemeClr val="bg1">
            <a:lumMod val="85000"/>
          </a:schemeClr>
        </a:solidFill>
        <a:ln w="38100">
          <a:solidFill>
            <a:srgbClr val="7030A0"/>
          </a:solidFill>
        </a:ln>
      </dgm:spPr>
      <dgm:t>
        <a:bodyPr/>
        <a:lstStyle/>
        <a:p>
          <a:r>
            <a:rPr lang="en-US" sz="1600" b="1">
              <a:solidFill>
                <a:srgbClr val="7030A0"/>
              </a:solidFill>
            </a:rPr>
            <a:t>Support</a:t>
          </a:r>
        </a:p>
        <a:p>
          <a:r>
            <a:rPr lang="en-US" sz="1000">
              <a:solidFill>
                <a:schemeClr val="tx1"/>
              </a:solidFill>
            </a:rPr>
            <a:t>To individuals and families, combating poverty</a:t>
          </a:r>
        </a:p>
      </dgm:t>
    </dgm:pt>
    <dgm:pt modelId="{0A58375A-00BF-084B-B3A5-378A800C2E22}" type="parTrans" cxnId="{1B6D92B6-5CD1-5D41-8540-95A6695EB0A3}">
      <dgm:prSet/>
      <dgm:spPr/>
      <dgm:t>
        <a:bodyPr/>
        <a:lstStyle/>
        <a:p>
          <a:endParaRPr lang="en-US"/>
        </a:p>
      </dgm:t>
    </dgm:pt>
    <dgm:pt modelId="{57227B72-DD38-D04F-83DD-1A42C7D223B1}" type="sibTrans" cxnId="{1B6D92B6-5CD1-5D41-8540-95A6695EB0A3}">
      <dgm:prSet/>
      <dgm:spPr/>
      <dgm:t>
        <a:bodyPr/>
        <a:lstStyle/>
        <a:p>
          <a:endParaRPr lang="en-US"/>
        </a:p>
      </dgm:t>
    </dgm:pt>
    <dgm:pt modelId="{BB53017E-E55B-5041-B4CB-191A002F9678}">
      <dgm:prSet phldrT="[Text]" custT="1"/>
      <dgm:spPr>
        <a:solidFill>
          <a:schemeClr val="bg1">
            <a:lumMod val="85000"/>
          </a:schemeClr>
        </a:solidFill>
        <a:ln w="38100">
          <a:solidFill>
            <a:srgbClr val="7030A0"/>
          </a:solidFill>
        </a:ln>
      </dgm:spPr>
      <dgm:t>
        <a:bodyPr/>
        <a:lstStyle/>
        <a:p>
          <a:r>
            <a:rPr lang="en-US" sz="1600" b="1" dirty="0">
              <a:solidFill>
                <a:srgbClr val="7030A0"/>
              </a:solidFill>
            </a:rPr>
            <a:t>Support</a:t>
          </a:r>
        </a:p>
        <a:p>
          <a:r>
            <a:rPr lang="en-US" sz="1050" dirty="0">
              <a:solidFill>
                <a:schemeClr val="tx1"/>
              </a:solidFill>
            </a:rPr>
            <a:t>The aged and disabled persons</a:t>
          </a:r>
        </a:p>
      </dgm:t>
    </dgm:pt>
    <dgm:pt modelId="{4D00533B-467F-5342-9A9D-B8668B131C2D}" type="parTrans" cxnId="{1C20D588-453E-A046-AC49-292E80645EFE}">
      <dgm:prSet/>
      <dgm:spPr/>
      <dgm:t>
        <a:bodyPr/>
        <a:lstStyle/>
        <a:p>
          <a:endParaRPr lang="en-US"/>
        </a:p>
      </dgm:t>
    </dgm:pt>
    <dgm:pt modelId="{2C5B46C5-06E2-2442-93CE-192A73AE4700}" type="sibTrans" cxnId="{1C20D588-453E-A046-AC49-292E80645EFE}">
      <dgm:prSet/>
      <dgm:spPr/>
      <dgm:t>
        <a:bodyPr/>
        <a:lstStyle/>
        <a:p>
          <a:endParaRPr lang="en-US"/>
        </a:p>
      </dgm:t>
    </dgm:pt>
    <dgm:pt modelId="{009B6917-403E-3048-80EE-26697DF82C02}">
      <dgm:prSet phldrT="[Text]" custT="1"/>
      <dgm:spPr>
        <a:solidFill>
          <a:schemeClr val="bg1">
            <a:lumMod val="85000"/>
          </a:schemeClr>
        </a:solidFill>
        <a:ln w="38100">
          <a:solidFill>
            <a:srgbClr val="7030A0"/>
          </a:solidFill>
        </a:ln>
      </dgm:spPr>
      <dgm:t>
        <a:bodyPr/>
        <a:lstStyle/>
        <a:p>
          <a:r>
            <a:rPr lang="en-US" sz="1600" b="1">
              <a:solidFill>
                <a:srgbClr val="7030A0"/>
              </a:solidFill>
            </a:rPr>
            <a:t>Administration</a:t>
          </a:r>
        </a:p>
        <a:p>
          <a:r>
            <a:rPr lang="en-US" sz="1000">
              <a:solidFill>
                <a:schemeClr val="tx1"/>
              </a:solidFill>
            </a:rPr>
            <a:t>And management tasks</a:t>
          </a:r>
        </a:p>
      </dgm:t>
    </dgm:pt>
    <dgm:pt modelId="{FA9CC858-E9FA-B344-B1B1-21D26ABC72FE}" type="parTrans" cxnId="{8CE5AE7F-6F39-5C4B-8D61-2C58DFDBE3B8}">
      <dgm:prSet/>
      <dgm:spPr/>
      <dgm:t>
        <a:bodyPr/>
        <a:lstStyle/>
        <a:p>
          <a:endParaRPr lang="en-US"/>
        </a:p>
      </dgm:t>
    </dgm:pt>
    <dgm:pt modelId="{9C879896-646E-0D43-AD8E-451272570B75}" type="sibTrans" cxnId="{8CE5AE7F-6F39-5C4B-8D61-2C58DFDBE3B8}">
      <dgm:prSet/>
      <dgm:spPr/>
      <dgm:t>
        <a:bodyPr/>
        <a:lstStyle/>
        <a:p>
          <a:endParaRPr lang="en-US"/>
        </a:p>
      </dgm:t>
    </dgm:pt>
    <dgm:pt modelId="{DCE68C2C-ED5F-9C45-A7AC-4DFA8E4E353F}" type="pres">
      <dgm:prSet presAssocID="{34DE0417-211D-694E-A551-94E2E7C94108}" presName="Name0" presStyleCnt="0">
        <dgm:presLayoutVars>
          <dgm:dir/>
          <dgm:resizeHandles val="exact"/>
        </dgm:presLayoutVars>
      </dgm:prSet>
      <dgm:spPr/>
    </dgm:pt>
    <dgm:pt modelId="{B1CBF968-5C9A-8D46-ADA6-AB34C27BD844}" type="pres">
      <dgm:prSet presAssocID="{34DE0417-211D-694E-A551-94E2E7C94108}" presName="cycle" presStyleCnt="0"/>
      <dgm:spPr/>
    </dgm:pt>
    <dgm:pt modelId="{ED415C68-2FB7-084F-B3EE-A608CB1D9E21}" type="pres">
      <dgm:prSet presAssocID="{CFCCB65A-04B9-9746-8C96-0255F5DD2772}" presName="nodeFirstNode" presStyleLbl="node1" presStyleIdx="0" presStyleCnt="5">
        <dgm:presLayoutVars>
          <dgm:bulletEnabled val="1"/>
        </dgm:presLayoutVars>
      </dgm:prSet>
      <dgm:spPr/>
    </dgm:pt>
    <dgm:pt modelId="{4F4DE951-7D47-384B-A948-2F5676C69AEF}" type="pres">
      <dgm:prSet presAssocID="{93806B7F-B387-6848-BE46-4E84FED9C5C3}" presName="sibTransFirstNode" presStyleLbl="bgShp" presStyleIdx="0" presStyleCnt="1"/>
      <dgm:spPr/>
    </dgm:pt>
    <dgm:pt modelId="{B12A4314-B28A-704A-AD7A-8C3EF81A895D}" type="pres">
      <dgm:prSet presAssocID="{A7E9DC57-AFA9-4D41-836B-C969AA03FCC0}" presName="nodeFollowingNodes" presStyleLbl="node1" presStyleIdx="1" presStyleCnt="5">
        <dgm:presLayoutVars>
          <dgm:bulletEnabled val="1"/>
        </dgm:presLayoutVars>
      </dgm:prSet>
      <dgm:spPr/>
    </dgm:pt>
    <dgm:pt modelId="{EF5B6E8E-4D67-1640-8419-53810C5BB0AB}" type="pres">
      <dgm:prSet presAssocID="{9C00781F-8D0D-E741-B84D-A7154495FD48}" presName="nodeFollowingNodes" presStyleLbl="node1" presStyleIdx="2" presStyleCnt="5">
        <dgm:presLayoutVars>
          <dgm:bulletEnabled val="1"/>
        </dgm:presLayoutVars>
      </dgm:prSet>
      <dgm:spPr/>
    </dgm:pt>
    <dgm:pt modelId="{18278E67-D3E0-624A-8F9E-512C91C9A4BA}" type="pres">
      <dgm:prSet presAssocID="{BB53017E-E55B-5041-B4CB-191A002F9678}" presName="nodeFollowingNodes" presStyleLbl="node1" presStyleIdx="3" presStyleCnt="5">
        <dgm:presLayoutVars>
          <dgm:bulletEnabled val="1"/>
        </dgm:presLayoutVars>
      </dgm:prSet>
      <dgm:spPr/>
    </dgm:pt>
    <dgm:pt modelId="{07E93DD8-5945-F243-8728-97D774159333}" type="pres">
      <dgm:prSet presAssocID="{009B6917-403E-3048-80EE-26697DF82C02}" presName="nodeFollowingNodes" presStyleLbl="node1" presStyleIdx="4" presStyleCnt="5">
        <dgm:presLayoutVars>
          <dgm:bulletEnabled val="1"/>
        </dgm:presLayoutVars>
      </dgm:prSet>
      <dgm:spPr/>
    </dgm:pt>
  </dgm:ptLst>
  <dgm:cxnLst>
    <dgm:cxn modelId="{BB229814-4E1E-B44D-B693-4C74123ADB14}" type="presOf" srcId="{A7E9DC57-AFA9-4D41-836B-C969AA03FCC0}" destId="{B12A4314-B28A-704A-AD7A-8C3EF81A895D}" srcOrd="0" destOrd="0" presId="urn:microsoft.com/office/officeart/2005/8/layout/cycle3"/>
    <dgm:cxn modelId="{1ADDCB25-0D33-C34C-B98B-BB4BD30D196F}" type="presOf" srcId="{34DE0417-211D-694E-A551-94E2E7C94108}" destId="{DCE68C2C-ED5F-9C45-A7AC-4DFA8E4E353F}" srcOrd="0" destOrd="0" presId="urn:microsoft.com/office/officeart/2005/8/layout/cycle3"/>
    <dgm:cxn modelId="{069E1F2F-132F-CF4D-A4E7-5F4CFE113734}" srcId="{34DE0417-211D-694E-A551-94E2E7C94108}" destId="{CFCCB65A-04B9-9746-8C96-0255F5DD2772}" srcOrd="0" destOrd="0" parTransId="{F5F09B55-527B-4E4A-ABF4-046DDB78EF6F}" sibTransId="{93806B7F-B387-6848-BE46-4E84FED9C5C3}"/>
    <dgm:cxn modelId="{4A298230-CCD4-2743-BACA-27B696B9E853}" srcId="{34DE0417-211D-694E-A551-94E2E7C94108}" destId="{A7E9DC57-AFA9-4D41-836B-C969AA03FCC0}" srcOrd="1" destOrd="0" parTransId="{674D1025-E510-D648-8DB8-9F7F43FEAE2B}" sibTransId="{57567426-6393-C749-84C3-5B79327EBDAA}"/>
    <dgm:cxn modelId="{9802DE7C-78C1-F348-9B0E-7ECBCBB43289}" type="presOf" srcId="{CFCCB65A-04B9-9746-8C96-0255F5DD2772}" destId="{ED415C68-2FB7-084F-B3EE-A608CB1D9E21}" srcOrd="0" destOrd="0" presId="urn:microsoft.com/office/officeart/2005/8/layout/cycle3"/>
    <dgm:cxn modelId="{8CE5AE7F-6F39-5C4B-8D61-2C58DFDBE3B8}" srcId="{34DE0417-211D-694E-A551-94E2E7C94108}" destId="{009B6917-403E-3048-80EE-26697DF82C02}" srcOrd="4" destOrd="0" parTransId="{FA9CC858-E9FA-B344-B1B1-21D26ABC72FE}" sibTransId="{9C879896-646E-0D43-AD8E-451272570B75}"/>
    <dgm:cxn modelId="{4F162F81-22C7-C54B-9DF0-C45A5C7ED3C2}" type="presOf" srcId="{93806B7F-B387-6848-BE46-4E84FED9C5C3}" destId="{4F4DE951-7D47-384B-A948-2F5676C69AEF}" srcOrd="0" destOrd="0" presId="urn:microsoft.com/office/officeart/2005/8/layout/cycle3"/>
    <dgm:cxn modelId="{1C20D588-453E-A046-AC49-292E80645EFE}" srcId="{34DE0417-211D-694E-A551-94E2E7C94108}" destId="{BB53017E-E55B-5041-B4CB-191A002F9678}" srcOrd="3" destOrd="0" parTransId="{4D00533B-467F-5342-9A9D-B8668B131C2D}" sibTransId="{2C5B46C5-06E2-2442-93CE-192A73AE4700}"/>
    <dgm:cxn modelId="{1B6D92B6-5CD1-5D41-8540-95A6695EB0A3}" srcId="{34DE0417-211D-694E-A551-94E2E7C94108}" destId="{9C00781F-8D0D-E741-B84D-A7154495FD48}" srcOrd="2" destOrd="0" parTransId="{0A58375A-00BF-084B-B3A5-378A800C2E22}" sibTransId="{57227B72-DD38-D04F-83DD-1A42C7D223B1}"/>
    <dgm:cxn modelId="{978E65CE-BC70-B949-BB38-739BD31984E6}" type="presOf" srcId="{BB53017E-E55B-5041-B4CB-191A002F9678}" destId="{18278E67-D3E0-624A-8F9E-512C91C9A4BA}" srcOrd="0" destOrd="0" presId="urn:microsoft.com/office/officeart/2005/8/layout/cycle3"/>
    <dgm:cxn modelId="{87A9A5CF-38B5-6042-B704-ED6CA4AD532A}" type="presOf" srcId="{9C00781F-8D0D-E741-B84D-A7154495FD48}" destId="{EF5B6E8E-4D67-1640-8419-53810C5BB0AB}" srcOrd="0" destOrd="0" presId="urn:microsoft.com/office/officeart/2005/8/layout/cycle3"/>
    <dgm:cxn modelId="{509A4FED-EB39-1047-8054-28A6ACB80E28}" type="presOf" srcId="{009B6917-403E-3048-80EE-26697DF82C02}" destId="{07E93DD8-5945-F243-8728-97D774159333}" srcOrd="0" destOrd="0" presId="urn:microsoft.com/office/officeart/2005/8/layout/cycle3"/>
    <dgm:cxn modelId="{0A749AA6-7FC8-5344-928F-083F159DB9AD}" type="presParOf" srcId="{DCE68C2C-ED5F-9C45-A7AC-4DFA8E4E353F}" destId="{B1CBF968-5C9A-8D46-ADA6-AB34C27BD844}" srcOrd="0" destOrd="0" presId="urn:microsoft.com/office/officeart/2005/8/layout/cycle3"/>
    <dgm:cxn modelId="{28DC5F33-0AB5-CE40-9B4B-C1F14872EA92}" type="presParOf" srcId="{B1CBF968-5C9A-8D46-ADA6-AB34C27BD844}" destId="{ED415C68-2FB7-084F-B3EE-A608CB1D9E21}" srcOrd="0" destOrd="0" presId="urn:microsoft.com/office/officeart/2005/8/layout/cycle3"/>
    <dgm:cxn modelId="{CD38988C-543D-F14C-AEB6-2F020539C3CA}" type="presParOf" srcId="{B1CBF968-5C9A-8D46-ADA6-AB34C27BD844}" destId="{4F4DE951-7D47-384B-A948-2F5676C69AEF}" srcOrd="1" destOrd="0" presId="urn:microsoft.com/office/officeart/2005/8/layout/cycle3"/>
    <dgm:cxn modelId="{60D3A19B-348D-564D-9C39-A961B7D167F2}" type="presParOf" srcId="{B1CBF968-5C9A-8D46-ADA6-AB34C27BD844}" destId="{B12A4314-B28A-704A-AD7A-8C3EF81A895D}" srcOrd="2" destOrd="0" presId="urn:microsoft.com/office/officeart/2005/8/layout/cycle3"/>
    <dgm:cxn modelId="{79004856-B3BA-9A45-B149-F8964405C026}" type="presParOf" srcId="{B1CBF968-5C9A-8D46-ADA6-AB34C27BD844}" destId="{EF5B6E8E-4D67-1640-8419-53810C5BB0AB}" srcOrd="3" destOrd="0" presId="urn:microsoft.com/office/officeart/2005/8/layout/cycle3"/>
    <dgm:cxn modelId="{41A14598-DC33-1D45-A23B-3BEFDF82A83D}" type="presParOf" srcId="{B1CBF968-5C9A-8D46-ADA6-AB34C27BD844}" destId="{18278E67-D3E0-624A-8F9E-512C91C9A4BA}" srcOrd="4" destOrd="0" presId="urn:microsoft.com/office/officeart/2005/8/layout/cycle3"/>
    <dgm:cxn modelId="{9F6B5BA4-2722-9D4F-B4A1-69CF771D4124}" type="presParOf" srcId="{B1CBF968-5C9A-8D46-ADA6-AB34C27BD844}" destId="{07E93DD8-5945-F243-8728-97D774159333}" srcOrd="5" destOrd="0" presId="urn:microsoft.com/office/officeart/2005/8/layout/cycle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FC9F9B-772A-C24A-A5E1-A94B37770B6E}" type="doc">
      <dgm:prSet loTypeId="urn:microsoft.com/office/officeart/2005/8/layout/vProcess5" loCatId="" qsTypeId="urn:microsoft.com/office/officeart/2005/8/quickstyle/simple1" qsCatId="simple" csTypeId="urn:microsoft.com/office/officeart/2005/8/colors/accent0_3" csCatId="mainScheme" phldr="1"/>
      <dgm:spPr/>
      <dgm:t>
        <a:bodyPr/>
        <a:lstStyle/>
        <a:p>
          <a:endParaRPr lang="en-US"/>
        </a:p>
      </dgm:t>
    </dgm:pt>
    <dgm:pt modelId="{629CE30F-748F-2948-99C9-EE501F50B26C}">
      <dgm:prSet phldrT="[Text]"/>
      <dgm:spPr/>
      <dgm:t>
        <a:bodyPr/>
        <a:lstStyle/>
        <a:p>
          <a:r>
            <a:rPr lang="en-US"/>
            <a:t>Process planning and scheduling</a:t>
          </a:r>
        </a:p>
      </dgm:t>
    </dgm:pt>
    <dgm:pt modelId="{EABA9393-CCEC-AC49-B188-B4E27BEF8AF9}" type="parTrans" cxnId="{41B71300-71DB-304A-A5F0-7C218C24F4BC}">
      <dgm:prSet/>
      <dgm:spPr/>
      <dgm:t>
        <a:bodyPr/>
        <a:lstStyle/>
        <a:p>
          <a:endParaRPr lang="en-US"/>
        </a:p>
      </dgm:t>
    </dgm:pt>
    <dgm:pt modelId="{8318980B-04E0-754F-8F44-7CCD953BE753}" type="sibTrans" cxnId="{41B71300-71DB-304A-A5F0-7C218C24F4BC}">
      <dgm:prSet/>
      <dgm:spPr>
        <a:solidFill>
          <a:srgbClr val="7030A0">
            <a:alpha val="90000"/>
          </a:srgbClr>
        </a:solidFill>
      </dgm:spPr>
      <dgm:t>
        <a:bodyPr/>
        <a:lstStyle/>
        <a:p>
          <a:endParaRPr lang="en-US"/>
        </a:p>
      </dgm:t>
    </dgm:pt>
    <dgm:pt modelId="{678E8902-CD5A-AB4D-8F05-9CBD01592A7C}">
      <dgm:prSet phldrT="[Text]"/>
      <dgm:spPr/>
      <dgm:t>
        <a:bodyPr/>
        <a:lstStyle/>
        <a:p>
          <a:r>
            <a:rPr lang="en-US"/>
            <a:t>Maintenance and pest control </a:t>
          </a:r>
        </a:p>
      </dgm:t>
    </dgm:pt>
    <dgm:pt modelId="{FF7FBD6E-783D-E04D-AC56-58672B3FBD68}" type="parTrans" cxnId="{3BFCDC23-BBDE-A640-A87B-F2E26EEBDF10}">
      <dgm:prSet/>
      <dgm:spPr/>
      <dgm:t>
        <a:bodyPr/>
        <a:lstStyle/>
        <a:p>
          <a:endParaRPr lang="en-US"/>
        </a:p>
      </dgm:t>
    </dgm:pt>
    <dgm:pt modelId="{588A52CE-AE47-6644-A5D9-379DE948CE01}" type="sibTrans" cxnId="{3BFCDC23-BBDE-A640-A87B-F2E26EEBDF10}">
      <dgm:prSet/>
      <dgm:spPr>
        <a:solidFill>
          <a:srgbClr val="7030A0">
            <a:alpha val="90000"/>
          </a:srgbClr>
        </a:solidFill>
      </dgm:spPr>
      <dgm:t>
        <a:bodyPr/>
        <a:lstStyle/>
        <a:p>
          <a:endParaRPr lang="en-US"/>
        </a:p>
      </dgm:t>
    </dgm:pt>
    <dgm:pt modelId="{0871CD34-AC17-8846-B3F4-326D2CF412EB}">
      <dgm:prSet phldrT="[Text]"/>
      <dgm:spPr/>
      <dgm:t>
        <a:bodyPr/>
        <a:lstStyle/>
        <a:p>
          <a:r>
            <a:rPr lang="en-US"/>
            <a:t>Continuous production and quality control</a:t>
          </a:r>
        </a:p>
      </dgm:t>
    </dgm:pt>
    <dgm:pt modelId="{561B44F4-E53C-E84C-82C8-C4AC34E1FA18}" type="parTrans" cxnId="{5926B5CE-F0E9-F54E-9FA5-8D10A6024188}">
      <dgm:prSet/>
      <dgm:spPr/>
      <dgm:t>
        <a:bodyPr/>
        <a:lstStyle/>
        <a:p>
          <a:endParaRPr lang="en-US"/>
        </a:p>
      </dgm:t>
    </dgm:pt>
    <dgm:pt modelId="{52957883-5C32-824A-A2E5-A6667EC0A27F}" type="sibTrans" cxnId="{5926B5CE-F0E9-F54E-9FA5-8D10A6024188}">
      <dgm:prSet/>
      <dgm:spPr/>
      <dgm:t>
        <a:bodyPr/>
        <a:lstStyle/>
        <a:p>
          <a:endParaRPr lang="en-US"/>
        </a:p>
      </dgm:t>
    </dgm:pt>
    <dgm:pt modelId="{FC40CF0C-0DB7-DC43-BB09-A4B45029DCFD}">
      <dgm:prSet/>
      <dgm:spPr/>
      <dgm:t>
        <a:bodyPr/>
        <a:lstStyle/>
        <a:p>
          <a:r>
            <a:rPr lang="en-US"/>
            <a:t>Production and harvesting control</a:t>
          </a:r>
        </a:p>
      </dgm:t>
    </dgm:pt>
    <dgm:pt modelId="{8F218240-2ADA-834A-A58E-37ACCA37622B}" type="parTrans" cxnId="{C53678FE-2DCF-9644-94A5-539A8B27332B}">
      <dgm:prSet/>
      <dgm:spPr/>
      <dgm:t>
        <a:bodyPr/>
        <a:lstStyle/>
        <a:p>
          <a:endParaRPr lang="en-US"/>
        </a:p>
      </dgm:t>
    </dgm:pt>
    <dgm:pt modelId="{7216DEB1-2646-8D45-851C-ABBB888914CA}" type="sibTrans" cxnId="{C53678FE-2DCF-9644-94A5-539A8B27332B}">
      <dgm:prSet/>
      <dgm:spPr>
        <a:solidFill>
          <a:srgbClr val="7030A0">
            <a:alpha val="90000"/>
          </a:srgbClr>
        </a:solidFill>
      </dgm:spPr>
      <dgm:t>
        <a:bodyPr/>
        <a:lstStyle/>
        <a:p>
          <a:endParaRPr lang="en-US"/>
        </a:p>
      </dgm:t>
    </dgm:pt>
    <dgm:pt modelId="{74E32F39-4947-A04D-AF8C-E183E9FF781F}">
      <dgm:prSet/>
      <dgm:spPr/>
      <dgm:t>
        <a:bodyPr/>
        <a:lstStyle/>
        <a:p>
          <a:r>
            <a:rPr lang="en-US"/>
            <a:t>Quality assurance during manufacturing and construction</a:t>
          </a:r>
        </a:p>
      </dgm:t>
    </dgm:pt>
    <dgm:pt modelId="{F7C53604-E1A0-F542-9FCC-26D85DFFD247}" type="parTrans" cxnId="{8728D33F-01D5-2746-AD56-282381FD7DBF}">
      <dgm:prSet/>
      <dgm:spPr/>
      <dgm:t>
        <a:bodyPr/>
        <a:lstStyle/>
        <a:p>
          <a:endParaRPr lang="en-US"/>
        </a:p>
      </dgm:t>
    </dgm:pt>
    <dgm:pt modelId="{132DA599-FFC0-0040-BE12-C55B4353B2BA}" type="sibTrans" cxnId="{8728D33F-01D5-2746-AD56-282381FD7DBF}">
      <dgm:prSet/>
      <dgm:spPr>
        <a:solidFill>
          <a:srgbClr val="7030A0">
            <a:alpha val="90000"/>
          </a:srgbClr>
        </a:solidFill>
      </dgm:spPr>
      <dgm:t>
        <a:bodyPr/>
        <a:lstStyle/>
        <a:p>
          <a:endParaRPr lang="en-US"/>
        </a:p>
      </dgm:t>
    </dgm:pt>
    <dgm:pt modelId="{21327407-95F6-B845-91F0-50399B4B8B82}" type="pres">
      <dgm:prSet presAssocID="{7BFC9F9B-772A-C24A-A5E1-A94B37770B6E}" presName="outerComposite" presStyleCnt="0">
        <dgm:presLayoutVars>
          <dgm:chMax val="5"/>
          <dgm:dir/>
          <dgm:resizeHandles val="exact"/>
        </dgm:presLayoutVars>
      </dgm:prSet>
      <dgm:spPr/>
    </dgm:pt>
    <dgm:pt modelId="{B0F8A82D-0512-C447-A297-FBB2731F8FEF}" type="pres">
      <dgm:prSet presAssocID="{7BFC9F9B-772A-C24A-A5E1-A94B37770B6E}" presName="dummyMaxCanvas" presStyleCnt="0">
        <dgm:presLayoutVars/>
      </dgm:prSet>
      <dgm:spPr/>
    </dgm:pt>
    <dgm:pt modelId="{44F96E9E-B720-EA45-BE71-A925FE2C5883}" type="pres">
      <dgm:prSet presAssocID="{7BFC9F9B-772A-C24A-A5E1-A94B37770B6E}" presName="FiveNodes_1" presStyleLbl="node1" presStyleIdx="0" presStyleCnt="5">
        <dgm:presLayoutVars>
          <dgm:bulletEnabled val="1"/>
        </dgm:presLayoutVars>
      </dgm:prSet>
      <dgm:spPr/>
    </dgm:pt>
    <dgm:pt modelId="{32DAC18D-518E-1645-8A57-B92919C72BBC}" type="pres">
      <dgm:prSet presAssocID="{7BFC9F9B-772A-C24A-A5E1-A94B37770B6E}" presName="FiveNodes_2" presStyleLbl="node1" presStyleIdx="1" presStyleCnt="5">
        <dgm:presLayoutVars>
          <dgm:bulletEnabled val="1"/>
        </dgm:presLayoutVars>
      </dgm:prSet>
      <dgm:spPr/>
    </dgm:pt>
    <dgm:pt modelId="{5F3B239F-97FA-0547-A545-8C5A993FE3B0}" type="pres">
      <dgm:prSet presAssocID="{7BFC9F9B-772A-C24A-A5E1-A94B37770B6E}" presName="FiveNodes_3" presStyleLbl="node1" presStyleIdx="2" presStyleCnt="5">
        <dgm:presLayoutVars>
          <dgm:bulletEnabled val="1"/>
        </dgm:presLayoutVars>
      </dgm:prSet>
      <dgm:spPr/>
    </dgm:pt>
    <dgm:pt modelId="{E6ACB76F-203D-2541-AE33-733E1D4EBC15}" type="pres">
      <dgm:prSet presAssocID="{7BFC9F9B-772A-C24A-A5E1-A94B37770B6E}" presName="FiveNodes_4" presStyleLbl="node1" presStyleIdx="3" presStyleCnt="5">
        <dgm:presLayoutVars>
          <dgm:bulletEnabled val="1"/>
        </dgm:presLayoutVars>
      </dgm:prSet>
      <dgm:spPr/>
    </dgm:pt>
    <dgm:pt modelId="{FE90A72E-6A9B-5B40-B7F8-64396CDBB2B1}" type="pres">
      <dgm:prSet presAssocID="{7BFC9F9B-772A-C24A-A5E1-A94B37770B6E}" presName="FiveNodes_5" presStyleLbl="node1" presStyleIdx="4" presStyleCnt="5">
        <dgm:presLayoutVars>
          <dgm:bulletEnabled val="1"/>
        </dgm:presLayoutVars>
      </dgm:prSet>
      <dgm:spPr/>
    </dgm:pt>
    <dgm:pt modelId="{DB29BF39-82CF-284C-A067-FDAB8FC7AC20}" type="pres">
      <dgm:prSet presAssocID="{7BFC9F9B-772A-C24A-A5E1-A94B37770B6E}" presName="FiveConn_1-2" presStyleLbl="fgAccFollowNode1" presStyleIdx="0" presStyleCnt="4">
        <dgm:presLayoutVars>
          <dgm:bulletEnabled val="1"/>
        </dgm:presLayoutVars>
      </dgm:prSet>
      <dgm:spPr/>
    </dgm:pt>
    <dgm:pt modelId="{18B83FF6-F655-CD43-AE57-C8F8F764BDDE}" type="pres">
      <dgm:prSet presAssocID="{7BFC9F9B-772A-C24A-A5E1-A94B37770B6E}" presName="FiveConn_2-3" presStyleLbl="fgAccFollowNode1" presStyleIdx="1" presStyleCnt="4">
        <dgm:presLayoutVars>
          <dgm:bulletEnabled val="1"/>
        </dgm:presLayoutVars>
      </dgm:prSet>
      <dgm:spPr/>
    </dgm:pt>
    <dgm:pt modelId="{41144A0D-3FD2-5648-931D-3144B8FFBA18}" type="pres">
      <dgm:prSet presAssocID="{7BFC9F9B-772A-C24A-A5E1-A94B37770B6E}" presName="FiveConn_3-4" presStyleLbl="fgAccFollowNode1" presStyleIdx="2" presStyleCnt="4">
        <dgm:presLayoutVars>
          <dgm:bulletEnabled val="1"/>
        </dgm:presLayoutVars>
      </dgm:prSet>
      <dgm:spPr/>
    </dgm:pt>
    <dgm:pt modelId="{091188B0-3492-C649-99AA-F329200A3C09}" type="pres">
      <dgm:prSet presAssocID="{7BFC9F9B-772A-C24A-A5E1-A94B37770B6E}" presName="FiveConn_4-5" presStyleLbl="fgAccFollowNode1" presStyleIdx="3" presStyleCnt="4">
        <dgm:presLayoutVars>
          <dgm:bulletEnabled val="1"/>
        </dgm:presLayoutVars>
      </dgm:prSet>
      <dgm:spPr/>
    </dgm:pt>
    <dgm:pt modelId="{31E82545-573C-F441-94C0-1E52C94CB02C}" type="pres">
      <dgm:prSet presAssocID="{7BFC9F9B-772A-C24A-A5E1-A94B37770B6E}" presName="FiveNodes_1_text" presStyleLbl="node1" presStyleIdx="4" presStyleCnt="5">
        <dgm:presLayoutVars>
          <dgm:bulletEnabled val="1"/>
        </dgm:presLayoutVars>
      </dgm:prSet>
      <dgm:spPr/>
    </dgm:pt>
    <dgm:pt modelId="{C082B9C4-B048-A341-BA00-2DFCC202A5DB}" type="pres">
      <dgm:prSet presAssocID="{7BFC9F9B-772A-C24A-A5E1-A94B37770B6E}" presName="FiveNodes_2_text" presStyleLbl="node1" presStyleIdx="4" presStyleCnt="5">
        <dgm:presLayoutVars>
          <dgm:bulletEnabled val="1"/>
        </dgm:presLayoutVars>
      </dgm:prSet>
      <dgm:spPr/>
    </dgm:pt>
    <dgm:pt modelId="{CB3994C8-2064-674A-A909-6DAD160B69C2}" type="pres">
      <dgm:prSet presAssocID="{7BFC9F9B-772A-C24A-A5E1-A94B37770B6E}" presName="FiveNodes_3_text" presStyleLbl="node1" presStyleIdx="4" presStyleCnt="5">
        <dgm:presLayoutVars>
          <dgm:bulletEnabled val="1"/>
        </dgm:presLayoutVars>
      </dgm:prSet>
      <dgm:spPr/>
    </dgm:pt>
    <dgm:pt modelId="{CAA6653F-61FB-C741-8252-0992EBDBAFB3}" type="pres">
      <dgm:prSet presAssocID="{7BFC9F9B-772A-C24A-A5E1-A94B37770B6E}" presName="FiveNodes_4_text" presStyleLbl="node1" presStyleIdx="4" presStyleCnt="5">
        <dgm:presLayoutVars>
          <dgm:bulletEnabled val="1"/>
        </dgm:presLayoutVars>
      </dgm:prSet>
      <dgm:spPr/>
    </dgm:pt>
    <dgm:pt modelId="{3E808B65-1221-B444-862A-699F676983CF}" type="pres">
      <dgm:prSet presAssocID="{7BFC9F9B-772A-C24A-A5E1-A94B37770B6E}" presName="FiveNodes_5_text" presStyleLbl="node1" presStyleIdx="4" presStyleCnt="5">
        <dgm:presLayoutVars>
          <dgm:bulletEnabled val="1"/>
        </dgm:presLayoutVars>
      </dgm:prSet>
      <dgm:spPr/>
    </dgm:pt>
  </dgm:ptLst>
  <dgm:cxnLst>
    <dgm:cxn modelId="{41B71300-71DB-304A-A5F0-7C218C24F4BC}" srcId="{7BFC9F9B-772A-C24A-A5E1-A94B37770B6E}" destId="{629CE30F-748F-2948-99C9-EE501F50B26C}" srcOrd="0" destOrd="0" parTransId="{EABA9393-CCEC-AC49-B188-B4E27BEF8AF9}" sibTransId="{8318980B-04E0-754F-8F44-7CCD953BE753}"/>
    <dgm:cxn modelId="{AB53220E-C279-594D-856B-AF81A5C3F1F6}" type="presOf" srcId="{FC40CF0C-0DB7-DC43-BB09-A4B45029DCFD}" destId="{CAA6653F-61FB-C741-8252-0992EBDBAFB3}" srcOrd="1" destOrd="0" presId="urn:microsoft.com/office/officeart/2005/8/layout/vProcess5"/>
    <dgm:cxn modelId="{D2E5E515-5938-0045-9EBA-59530A242EB7}" type="presOf" srcId="{74E32F39-4947-A04D-AF8C-E183E9FF781F}" destId="{32DAC18D-518E-1645-8A57-B92919C72BBC}" srcOrd="0" destOrd="0" presId="urn:microsoft.com/office/officeart/2005/8/layout/vProcess5"/>
    <dgm:cxn modelId="{3BFCDC23-BBDE-A640-A87B-F2E26EEBDF10}" srcId="{7BFC9F9B-772A-C24A-A5E1-A94B37770B6E}" destId="{678E8902-CD5A-AB4D-8F05-9CBD01592A7C}" srcOrd="2" destOrd="0" parTransId="{FF7FBD6E-783D-E04D-AC56-58672B3FBD68}" sibTransId="{588A52CE-AE47-6644-A5D9-379DE948CE01}"/>
    <dgm:cxn modelId="{660E133A-21AF-0840-AA62-6589C330B55B}" type="presOf" srcId="{0871CD34-AC17-8846-B3F4-326D2CF412EB}" destId="{FE90A72E-6A9B-5B40-B7F8-64396CDBB2B1}" srcOrd="0" destOrd="0" presId="urn:microsoft.com/office/officeart/2005/8/layout/vProcess5"/>
    <dgm:cxn modelId="{8728D33F-01D5-2746-AD56-282381FD7DBF}" srcId="{7BFC9F9B-772A-C24A-A5E1-A94B37770B6E}" destId="{74E32F39-4947-A04D-AF8C-E183E9FF781F}" srcOrd="1" destOrd="0" parTransId="{F7C53604-E1A0-F542-9FCC-26D85DFFD247}" sibTransId="{132DA599-FFC0-0040-BE12-C55B4353B2BA}"/>
    <dgm:cxn modelId="{9A553F6B-43AE-604E-84CC-BC8028A21502}" type="presOf" srcId="{629CE30F-748F-2948-99C9-EE501F50B26C}" destId="{44F96E9E-B720-EA45-BE71-A925FE2C5883}" srcOrd="0" destOrd="0" presId="urn:microsoft.com/office/officeart/2005/8/layout/vProcess5"/>
    <dgm:cxn modelId="{422B057C-6770-C540-B372-90C073452D33}" type="presOf" srcId="{74E32F39-4947-A04D-AF8C-E183E9FF781F}" destId="{C082B9C4-B048-A341-BA00-2DFCC202A5DB}" srcOrd="1" destOrd="0" presId="urn:microsoft.com/office/officeart/2005/8/layout/vProcess5"/>
    <dgm:cxn modelId="{1743657E-F885-DB44-8E83-1776C771E809}" type="presOf" srcId="{0871CD34-AC17-8846-B3F4-326D2CF412EB}" destId="{3E808B65-1221-B444-862A-699F676983CF}" srcOrd="1" destOrd="0" presId="urn:microsoft.com/office/officeart/2005/8/layout/vProcess5"/>
    <dgm:cxn modelId="{F8D4338C-6584-634F-BB36-6FBA59B0EFA2}" type="presOf" srcId="{678E8902-CD5A-AB4D-8F05-9CBD01592A7C}" destId="{CB3994C8-2064-674A-A909-6DAD160B69C2}" srcOrd="1" destOrd="0" presId="urn:microsoft.com/office/officeart/2005/8/layout/vProcess5"/>
    <dgm:cxn modelId="{12C04190-6CDA-3F4F-8286-843B86AC2D57}" type="presOf" srcId="{629CE30F-748F-2948-99C9-EE501F50B26C}" destId="{31E82545-573C-F441-94C0-1E52C94CB02C}" srcOrd="1" destOrd="0" presId="urn:microsoft.com/office/officeart/2005/8/layout/vProcess5"/>
    <dgm:cxn modelId="{24B80992-2018-344C-B74A-F1FD50F6B754}" type="presOf" srcId="{588A52CE-AE47-6644-A5D9-379DE948CE01}" destId="{41144A0D-3FD2-5648-931D-3144B8FFBA18}" srcOrd="0" destOrd="0" presId="urn:microsoft.com/office/officeart/2005/8/layout/vProcess5"/>
    <dgm:cxn modelId="{D130D893-8442-6E49-9AB9-C3491D000BFD}" type="presOf" srcId="{8318980B-04E0-754F-8F44-7CCD953BE753}" destId="{DB29BF39-82CF-284C-A067-FDAB8FC7AC20}" srcOrd="0" destOrd="0" presId="urn:microsoft.com/office/officeart/2005/8/layout/vProcess5"/>
    <dgm:cxn modelId="{EB93BA99-1810-ED42-A12C-58BB732659C5}" type="presOf" srcId="{7BFC9F9B-772A-C24A-A5E1-A94B37770B6E}" destId="{21327407-95F6-B845-91F0-50399B4B8B82}" srcOrd="0" destOrd="0" presId="urn:microsoft.com/office/officeart/2005/8/layout/vProcess5"/>
    <dgm:cxn modelId="{27A32EC0-D241-BF43-B31C-DA6B10691607}" type="presOf" srcId="{7216DEB1-2646-8D45-851C-ABBB888914CA}" destId="{091188B0-3492-C649-99AA-F329200A3C09}" srcOrd="0" destOrd="0" presId="urn:microsoft.com/office/officeart/2005/8/layout/vProcess5"/>
    <dgm:cxn modelId="{72CE61C7-8963-3F46-B284-28044D61883A}" type="presOf" srcId="{678E8902-CD5A-AB4D-8F05-9CBD01592A7C}" destId="{5F3B239F-97FA-0547-A545-8C5A993FE3B0}" srcOrd="0" destOrd="0" presId="urn:microsoft.com/office/officeart/2005/8/layout/vProcess5"/>
    <dgm:cxn modelId="{3F8CB0C9-831A-FB4E-9D3E-5BC67D90A043}" type="presOf" srcId="{132DA599-FFC0-0040-BE12-C55B4353B2BA}" destId="{18B83FF6-F655-CD43-AE57-C8F8F764BDDE}" srcOrd="0" destOrd="0" presId="urn:microsoft.com/office/officeart/2005/8/layout/vProcess5"/>
    <dgm:cxn modelId="{5926B5CE-F0E9-F54E-9FA5-8D10A6024188}" srcId="{7BFC9F9B-772A-C24A-A5E1-A94B37770B6E}" destId="{0871CD34-AC17-8846-B3F4-326D2CF412EB}" srcOrd="4" destOrd="0" parTransId="{561B44F4-E53C-E84C-82C8-C4AC34E1FA18}" sibTransId="{52957883-5C32-824A-A2E5-A6667EC0A27F}"/>
    <dgm:cxn modelId="{73026EE7-95B8-884F-B840-E539C5806DCF}" type="presOf" srcId="{FC40CF0C-0DB7-DC43-BB09-A4B45029DCFD}" destId="{E6ACB76F-203D-2541-AE33-733E1D4EBC15}" srcOrd="0" destOrd="0" presId="urn:microsoft.com/office/officeart/2005/8/layout/vProcess5"/>
    <dgm:cxn modelId="{C53678FE-2DCF-9644-94A5-539A8B27332B}" srcId="{7BFC9F9B-772A-C24A-A5E1-A94B37770B6E}" destId="{FC40CF0C-0DB7-DC43-BB09-A4B45029DCFD}" srcOrd="3" destOrd="0" parTransId="{8F218240-2ADA-834A-A58E-37ACCA37622B}" sibTransId="{7216DEB1-2646-8D45-851C-ABBB888914CA}"/>
    <dgm:cxn modelId="{408B33D7-01B9-764E-880F-915B3A38098E}" type="presParOf" srcId="{21327407-95F6-B845-91F0-50399B4B8B82}" destId="{B0F8A82D-0512-C447-A297-FBB2731F8FEF}" srcOrd="0" destOrd="0" presId="urn:microsoft.com/office/officeart/2005/8/layout/vProcess5"/>
    <dgm:cxn modelId="{93A3B459-8A78-5941-9BF2-E9FD0CC5617A}" type="presParOf" srcId="{21327407-95F6-B845-91F0-50399B4B8B82}" destId="{44F96E9E-B720-EA45-BE71-A925FE2C5883}" srcOrd="1" destOrd="0" presId="urn:microsoft.com/office/officeart/2005/8/layout/vProcess5"/>
    <dgm:cxn modelId="{FC7572E1-F819-6948-9FAD-28A4D9CBEF04}" type="presParOf" srcId="{21327407-95F6-B845-91F0-50399B4B8B82}" destId="{32DAC18D-518E-1645-8A57-B92919C72BBC}" srcOrd="2" destOrd="0" presId="urn:microsoft.com/office/officeart/2005/8/layout/vProcess5"/>
    <dgm:cxn modelId="{A8F56AA2-D1B8-014D-8D9C-44AD48AA3641}" type="presParOf" srcId="{21327407-95F6-B845-91F0-50399B4B8B82}" destId="{5F3B239F-97FA-0547-A545-8C5A993FE3B0}" srcOrd="3" destOrd="0" presId="urn:microsoft.com/office/officeart/2005/8/layout/vProcess5"/>
    <dgm:cxn modelId="{E6898120-B4F5-3B47-982A-66B5C400E31A}" type="presParOf" srcId="{21327407-95F6-B845-91F0-50399B4B8B82}" destId="{E6ACB76F-203D-2541-AE33-733E1D4EBC15}" srcOrd="4" destOrd="0" presId="urn:microsoft.com/office/officeart/2005/8/layout/vProcess5"/>
    <dgm:cxn modelId="{633EA84B-2893-A649-ABC2-0510604DC579}" type="presParOf" srcId="{21327407-95F6-B845-91F0-50399B4B8B82}" destId="{FE90A72E-6A9B-5B40-B7F8-64396CDBB2B1}" srcOrd="5" destOrd="0" presId="urn:microsoft.com/office/officeart/2005/8/layout/vProcess5"/>
    <dgm:cxn modelId="{699F1A61-8DFD-4247-9933-8B5C5DEAF1B2}" type="presParOf" srcId="{21327407-95F6-B845-91F0-50399B4B8B82}" destId="{DB29BF39-82CF-284C-A067-FDAB8FC7AC20}" srcOrd="6" destOrd="0" presId="urn:microsoft.com/office/officeart/2005/8/layout/vProcess5"/>
    <dgm:cxn modelId="{0FD232E7-BE34-B64F-A2CC-BE171CFA5D36}" type="presParOf" srcId="{21327407-95F6-B845-91F0-50399B4B8B82}" destId="{18B83FF6-F655-CD43-AE57-C8F8F764BDDE}" srcOrd="7" destOrd="0" presId="urn:microsoft.com/office/officeart/2005/8/layout/vProcess5"/>
    <dgm:cxn modelId="{836B7CC5-82DD-1F46-8755-6D71C1AFB7E2}" type="presParOf" srcId="{21327407-95F6-B845-91F0-50399B4B8B82}" destId="{41144A0D-3FD2-5648-931D-3144B8FFBA18}" srcOrd="8" destOrd="0" presId="urn:microsoft.com/office/officeart/2005/8/layout/vProcess5"/>
    <dgm:cxn modelId="{D385C00C-19AE-C04E-84AD-C96F8D03C75E}" type="presParOf" srcId="{21327407-95F6-B845-91F0-50399B4B8B82}" destId="{091188B0-3492-C649-99AA-F329200A3C09}" srcOrd="9" destOrd="0" presId="urn:microsoft.com/office/officeart/2005/8/layout/vProcess5"/>
    <dgm:cxn modelId="{F9DCA48B-9358-C34A-BC11-BE8D99B4975A}" type="presParOf" srcId="{21327407-95F6-B845-91F0-50399B4B8B82}" destId="{31E82545-573C-F441-94C0-1E52C94CB02C}" srcOrd="10" destOrd="0" presId="urn:microsoft.com/office/officeart/2005/8/layout/vProcess5"/>
    <dgm:cxn modelId="{556A7382-21F7-A64C-B434-55AC40801AAE}" type="presParOf" srcId="{21327407-95F6-B845-91F0-50399B4B8B82}" destId="{C082B9C4-B048-A341-BA00-2DFCC202A5DB}" srcOrd="11" destOrd="0" presId="urn:microsoft.com/office/officeart/2005/8/layout/vProcess5"/>
    <dgm:cxn modelId="{D0BC3A35-2BF9-6444-84E7-2053F7514641}" type="presParOf" srcId="{21327407-95F6-B845-91F0-50399B4B8B82}" destId="{CB3994C8-2064-674A-A909-6DAD160B69C2}" srcOrd="12" destOrd="0" presId="urn:microsoft.com/office/officeart/2005/8/layout/vProcess5"/>
    <dgm:cxn modelId="{CEFAC016-E4A3-0F4A-A9EC-669F0DD7C21E}" type="presParOf" srcId="{21327407-95F6-B845-91F0-50399B4B8B82}" destId="{CAA6653F-61FB-C741-8252-0992EBDBAFB3}" srcOrd="13" destOrd="0" presId="urn:microsoft.com/office/officeart/2005/8/layout/vProcess5"/>
    <dgm:cxn modelId="{86C02990-2D0C-EA48-B26F-D8F4B2BA11D1}" type="presParOf" srcId="{21327407-95F6-B845-91F0-50399B4B8B82}" destId="{3E808B65-1221-B444-862A-699F676983CF}"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DE951-7D47-384B-A948-2F5676C69AEF}">
      <dsp:nvSpPr>
        <dsp:cNvPr id="0" name=""/>
        <dsp:cNvSpPr/>
      </dsp:nvSpPr>
      <dsp:spPr>
        <a:xfrm>
          <a:off x="568206" y="-17325"/>
          <a:ext cx="3346687" cy="3346687"/>
        </a:xfrm>
        <a:prstGeom prst="circularArrow">
          <a:avLst>
            <a:gd name="adj1" fmla="val 5544"/>
            <a:gd name="adj2" fmla="val 330680"/>
            <a:gd name="adj3" fmla="val 13878459"/>
            <a:gd name="adj4" fmla="val 17323874"/>
            <a:gd name="adj5" fmla="val 5757"/>
          </a:avLst>
        </a:prstGeom>
        <a:solidFill>
          <a:srgbClr val="7030A0"/>
        </a:solidFill>
        <a:ln>
          <a:solidFill>
            <a:srgbClr val="7030A0"/>
          </a:solidFill>
        </a:ln>
        <a:effectLst/>
      </dsp:spPr>
      <dsp:style>
        <a:lnRef idx="0">
          <a:scrgbClr r="0" g="0" b="0"/>
        </a:lnRef>
        <a:fillRef idx="1">
          <a:scrgbClr r="0" g="0" b="0"/>
        </a:fillRef>
        <a:effectRef idx="0">
          <a:scrgbClr r="0" g="0" b="0"/>
        </a:effectRef>
        <a:fontRef idx="minor"/>
      </dsp:style>
    </dsp:sp>
    <dsp:sp modelId="{ED415C68-2FB7-084F-B3EE-A608CB1D9E21}">
      <dsp:nvSpPr>
        <dsp:cNvPr id="0" name=""/>
        <dsp:cNvSpPr/>
      </dsp:nvSpPr>
      <dsp:spPr>
        <a:xfrm>
          <a:off x="1492907" y="88"/>
          <a:ext cx="1497285" cy="748642"/>
        </a:xfrm>
        <a:prstGeom prst="roundRect">
          <a:avLst/>
        </a:prstGeom>
        <a:solidFill>
          <a:schemeClr val="bg1">
            <a:lumMod val="85000"/>
          </a:schemeClr>
        </a:solidFill>
        <a:ln w="381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7030A0"/>
              </a:solidFill>
            </a:rPr>
            <a:t>Child</a:t>
          </a:r>
        </a:p>
        <a:p>
          <a:pPr marL="0" lvl="0" indent="0" algn="ctr" defTabSz="711200">
            <a:lnSpc>
              <a:spcPct val="90000"/>
            </a:lnSpc>
            <a:spcBef>
              <a:spcPct val="0"/>
            </a:spcBef>
            <a:spcAft>
              <a:spcPct val="35000"/>
            </a:spcAft>
            <a:buNone/>
          </a:pPr>
          <a:r>
            <a:rPr lang="en-US" sz="800" kern="1200">
              <a:solidFill>
                <a:schemeClr val="tx1"/>
              </a:solidFill>
            </a:rPr>
            <a:t>Youth care, statutory work, foster care and care in children's homes</a:t>
          </a:r>
        </a:p>
      </dsp:txBody>
      <dsp:txXfrm>
        <a:off x="1529453" y="36634"/>
        <a:ext cx="1424193" cy="675550"/>
      </dsp:txXfrm>
    </dsp:sp>
    <dsp:sp modelId="{B12A4314-B28A-704A-AD7A-8C3EF81A895D}">
      <dsp:nvSpPr>
        <dsp:cNvPr id="0" name=""/>
        <dsp:cNvSpPr/>
      </dsp:nvSpPr>
      <dsp:spPr>
        <a:xfrm>
          <a:off x="2850215" y="986231"/>
          <a:ext cx="1497285" cy="748642"/>
        </a:xfrm>
        <a:prstGeom prst="roundRect">
          <a:avLst/>
        </a:prstGeom>
        <a:solidFill>
          <a:schemeClr val="bg1">
            <a:lumMod val="85000"/>
          </a:schemeClr>
        </a:solidFill>
        <a:ln w="381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rgbClr val="7030A0"/>
              </a:solidFill>
            </a:rPr>
            <a:t>Development Programs</a:t>
          </a:r>
        </a:p>
        <a:p>
          <a:pPr marL="0" lvl="0" indent="0" algn="ctr" defTabSz="533400">
            <a:lnSpc>
              <a:spcPct val="90000"/>
            </a:lnSpc>
            <a:spcBef>
              <a:spcPct val="0"/>
            </a:spcBef>
            <a:spcAft>
              <a:spcPct val="35000"/>
            </a:spcAft>
            <a:buNone/>
          </a:pPr>
          <a:r>
            <a:rPr lang="en-US" sz="700" kern="1200" dirty="0">
              <a:solidFill>
                <a:schemeClr val="tx1"/>
              </a:solidFill>
            </a:rPr>
            <a:t>Job creation, life enhancement programs</a:t>
          </a:r>
        </a:p>
      </dsp:txBody>
      <dsp:txXfrm>
        <a:off x="2886761" y="1022777"/>
        <a:ext cx="1424193" cy="675550"/>
      </dsp:txXfrm>
    </dsp:sp>
    <dsp:sp modelId="{EF5B6E8E-4D67-1640-8419-53810C5BB0AB}">
      <dsp:nvSpPr>
        <dsp:cNvPr id="0" name=""/>
        <dsp:cNvSpPr/>
      </dsp:nvSpPr>
      <dsp:spPr>
        <a:xfrm>
          <a:off x="2331770" y="2581843"/>
          <a:ext cx="1497285" cy="748642"/>
        </a:xfrm>
        <a:prstGeom prst="roundRect">
          <a:avLst/>
        </a:prstGeom>
        <a:solidFill>
          <a:schemeClr val="bg1">
            <a:lumMod val="85000"/>
          </a:schemeClr>
        </a:solidFill>
        <a:ln w="381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7030A0"/>
              </a:solidFill>
            </a:rPr>
            <a:t>Support</a:t>
          </a:r>
        </a:p>
        <a:p>
          <a:pPr marL="0" lvl="0" indent="0" algn="ctr" defTabSz="711200">
            <a:lnSpc>
              <a:spcPct val="90000"/>
            </a:lnSpc>
            <a:spcBef>
              <a:spcPct val="0"/>
            </a:spcBef>
            <a:spcAft>
              <a:spcPct val="35000"/>
            </a:spcAft>
            <a:buNone/>
          </a:pPr>
          <a:r>
            <a:rPr lang="en-US" sz="1000" kern="1200">
              <a:solidFill>
                <a:schemeClr val="tx1"/>
              </a:solidFill>
            </a:rPr>
            <a:t>To individuals and families, combating poverty</a:t>
          </a:r>
        </a:p>
      </dsp:txBody>
      <dsp:txXfrm>
        <a:off x="2368316" y="2618389"/>
        <a:ext cx="1424193" cy="675550"/>
      </dsp:txXfrm>
    </dsp:sp>
    <dsp:sp modelId="{18278E67-D3E0-624A-8F9E-512C91C9A4BA}">
      <dsp:nvSpPr>
        <dsp:cNvPr id="0" name=""/>
        <dsp:cNvSpPr/>
      </dsp:nvSpPr>
      <dsp:spPr>
        <a:xfrm>
          <a:off x="654044" y="2581843"/>
          <a:ext cx="1497285" cy="748642"/>
        </a:xfrm>
        <a:prstGeom prst="roundRect">
          <a:avLst/>
        </a:prstGeom>
        <a:solidFill>
          <a:schemeClr val="bg1">
            <a:lumMod val="85000"/>
          </a:schemeClr>
        </a:solidFill>
        <a:ln w="381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7030A0"/>
              </a:solidFill>
            </a:rPr>
            <a:t>Support</a:t>
          </a:r>
        </a:p>
        <a:p>
          <a:pPr marL="0" lvl="0" indent="0" algn="ctr" defTabSz="711200">
            <a:lnSpc>
              <a:spcPct val="90000"/>
            </a:lnSpc>
            <a:spcBef>
              <a:spcPct val="0"/>
            </a:spcBef>
            <a:spcAft>
              <a:spcPct val="35000"/>
            </a:spcAft>
            <a:buNone/>
          </a:pPr>
          <a:r>
            <a:rPr lang="en-US" sz="1050" kern="1200" dirty="0">
              <a:solidFill>
                <a:schemeClr val="tx1"/>
              </a:solidFill>
            </a:rPr>
            <a:t>The aged and disabled persons</a:t>
          </a:r>
        </a:p>
      </dsp:txBody>
      <dsp:txXfrm>
        <a:off x="690590" y="2618389"/>
        <a:ext cx="1424193" cy="675550"/>
      </dsp:txXfrm>
    </dsp:sp>
    <dsp:sp modelId="{07E93DD8-5945-F243-8728-97D774159333}">
      <dsp:nvSpPr>
        <dsp:cNvPr id="0" name=""/>
        <dsp:cNvSpPr/>
      </dsp:nvSpPr>
      <dsp:spPr>
        <a:xfrm>
          <a:off x="135598" y="986231"/>
          <a:ext cx="1497285" cy="748642"/>
        </a:xfrm>
        <a:prstGeom prst="roundRect">
          <a:avLst/>
        </a:prstGeom>
        <a:solidFill>
          <a:schemeClr val="bg1">
            <a:lumMod val="85000"/>
          </a:schemeClr>
        </a:solidFill>
        <a:ln w="381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7030A0"/>
              </a:solidFill>
            </a:rPr>
            <a:t>Administration</a:t>
          </a:r>
        </a:p>
        <a:p>
          <a:pPr marL="0" lvl="0" indent="0" algn="ctr" defTabSz="711200">
            <a:lnSpc>
              <a:spcPct val="90000"/>
            </a:lnSpc>
            <a:spcBef>
              <a:spcPct val="0"/>
            </a:spcBef>
            <a:spcAft>
              <a:spcPct val="35000"/>
            </a:spcAft>
            <a:buNone/>
          </a:pPr>
          <a:r>
            <a:rPr lang="en-US" sz="1000" kern="1200">
              <a:solidFill>
                <a:schemeClr val="tx1"/>
              </a:solidFill>
            </a:rPr>
            <a:t>And management tasks</a:t>
          </a:r>
        </a:p>
      </dsp:txBody>
      <dsp:txXfrm>
        <a:off x="172144" y="1022777"/>
        <a:ext cx="1424193" cy="6755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F96E9E-B720-EA45-BE71-A925FE2C5883}">
      <dsp:nvSpPr>
        <dsp:cNvPr id="0" name=""/>
        <dsp:cNvSpPr/>
      </dsp:nvSpPr>
      <dsp:spPr>
        <a:xfrm>
          <a:off x="0" y="0"/>
          <a:ext cx="3520440" cy="70694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Process planning and scheduling</a:t>
          </a:r>
        </a:p>
      </dsp:txBody>
      <dsp:txXfrm>
        <a:off x="20706" y="20706"/>
        <a:ext cx="2674877" cy="665533"/>
      </dsp:txXfrm>
    </dsp:sp>
    <dsp:sp modelId="{32DAC18D-518E-1645-8A57-B92919C72BBC}">
      <dsp:nvSpPr>
        <dsp:cNvPr id="0" name=""/>
        <dsp:cNvSpPr/>
      </dsp:nvSpPr>
      <dsp:spPr>
        <a:xfrm>
          <a:off x="262890" y="805132"/>
          <a:ext cx="3520440" cy="70694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Quality assurance during manufacturing and construction</a:t>
          </a:r>
        </a:p>
      </dsp:txBody>
      <dsp:txXfrm>
        <a:off x="283596" y="825838"/>
        <a:ext cx="2756623" cy="665533"/>
      </dsp:txXfrm>
    </dsp:sp>
    <dsp:sp modelId="{5F3B239F-97FA-0547-A545-8C5A993FE3B0}">
      <dsp:nvSpPr>
        <dsp:cNvPr id="0" name=""/>
        <dsp:cNvSpPr/>
      </dsp:nvSpPr>
      <dsp:spPr>
        <a:xfrm>
          <a:off x="525779" y="1610264"/>
          <a:ext cx="3520440" cy="70694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Maintenance and pest control </a:t>
          </a:r>
        </a:p>
      </dsp:txBody>
      <dsp:txXfrm>
        <a:off x="546485" y="1630970"/>
        <a:ext cx="2756623" cy="665533"/>
      </dsp:txXfrm>
    </dsp:sp>
    <dsp:sp modelId="{E6ACB76F-203D-2541-AE33-733E1D4EBC15}">
      <dsp:nvSpPr>
        <dsp:cNvPr id="0" name=""/>
        <dsp:cNvSpPr/>
      </dsp:nvSpPr>
      <dsp:spPr>
        <a:xfrm>
          <a:off x="788669" y="2415397"/>
          <a:ext cx="3520440" cy="70694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Production and harvesting control</a:t>
          </a:r>
        </a:p>
      </dsp:txBody>
      <dsp:txXfrm>
        <a:off x="809375" y="2436103"/>
        <a:ext cx="2756623" cy="665533"/>
      </dsp:txXfrm>
    </dsp:sp>
    <dsp:sp modelId="{FE90A72E-6A9B-5B40-B7F8-64396CDBB2B1}">
      <dsp:nvSpPr>
        <dsp:cNvPr id="0" name=""/>
        <dsp:cNvSpPr/>
      </dsp:nvSpPr>
      <dsp:spPr>
        <a:xfrm>
          <a:off x="1051559" y="3220529"/>
          <a:ext cx="3520440" cy="706945"/>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Continuous production and quality control</a:t>
          </a:r>
        </a:p>
      </dsp:txBody>
      <dsp:txXfrm>
        <a:off x="1072265" y="3241235"/>
        <a:ext cx="2756623" cy="665533"/>
      </dsp:txXfrm>
    </dsp:sp>
    <dsp:sp modelId="{DB29BF39-82CF-284C-A067-FDAB8FC7AC20}">
      <dsp:nvSpPr>
        <dsp:cNvPr id="0" name=""/>
        <dsp:cNvSpPr/>
      </dsp:nvSpPr>
      <dsp:spPr>
        <a:xfrm>
          <a:off x="3060925" y="516462"/>
          <a:ext cx="459514" cy="459514"/>
        </a:xfrm>
        <a:prstGeom prst="downArrow">
          <a:avLst>
            <a:gd name="adj1" fmla="val 55000"/>
            <a:gd name="adj2" fmla="val 45000"/>
          </a:avLst>
        </a:prstGeom>
        <a:solidFill>
          <a:srgbClr val="7030A0">
            <a:alpha val="90000"/>
          </a:srgb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3164316" y="516462"/>
        <a:ext cx="252732" cy="345784"/>
      </dsp:txXfrm>
    </dsp:sp>
    <dsp:sp modelId="{18B83FF6-F655-CD43-AE57-C8F8F764BDDE}">
      <dsp:nvSpPr>
        <dsp:cNvPr id="0" name=""/>
        <dsp:cNvSpPr/>
      </dsp:nvSpPr>
      <dsp:spPr>
        <a:xfrm>
          <a:off x="3323815" y="1321595"/>
          <a:ext cx="459514" cy="459514"/>
        </a:xfrm>
        <a:prstGeom prst="downArrow">
          <a:avLst>
            <a:gd name="adj1" fmla="val 55000"/>
            <a:gd name="adj2" fmla="val 45000"/>
          </a:avLst>
        </a:prstGeom>
        <a:solidFill>
          <a:srgbClr val="7030A0">
            <a:alpha val="90000"/>
          </a:srgb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3427206" y="1321595"/>
        <a:ext cx="252732" cy="345784"/>
      </dsp:txXfrm>
    </dsp:sp>
    <dsp:sp modelId="{41144A0D-3FD2-5648-931D-3144B8FFBA18}">
      <dsp:nvSpPr>
        <dsp:cNvPr id="0" name=""/>
        <dsp:cNvSpPr/>
      </dsp:nvSpPr>
      <dsp:spPr>
        <a:xfrm>
          <a:off x="3586705" y="2114945"/>
          <a:ext cx="459514" cy="459514"/>
        </a:xfrm>
        <a:prstGeom prst="downArrow">
          <a:avLst>
            <a:gd name="adj1" fmla="val 55000"/>
            <a:gd name="adj2" fmla="val 45000"/>
          </a:avLst>
        </a:prstGeom>
        <a:solidFill>
          <a:srgbClr val="7030A0">
            <a:alpha val="90000"/>
          </a:srgb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3690096" y="2114945"/>
        <a:ext cx="252732" cy="345784"/>
      </dsp:txXfrm>
    </dsp:sp>
    <dsp:sp modelId="{091188B0-3492-C649-99AA-F329200A3C09}">
      <dsp:nvSpPr>
        <dsp:cNvPr id="0" name=""/>
        <dsp:cNvSpPr/>
      </dsp:nvSpPr>
      <dsp:spPr>
        <a:xfrm>
          <a:off x="3849595" y="2927932"/>
          <a:ext cx="459514" cy="459514"/>
        </a:xfrm>
        <a:prstGeom prst="downArrow">
          <a:avLst>
            <a:gd name="adj1" fmla="val 55000"/>
            <a:gd name="adj2" fmla="val 45000"/>
          </a:avLst>
        </a:prstGeom>
        <a:solidFill>
          <a:srgbClr val="7030A0">
            <a:alpha val="90000"/>
          </a:srgb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3952986" y="2927932"/>
        <a:ext cx="252732" cy="34578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75B666-66F8-B54B-B3AA-DCFFB9B4D49E}" type="datetimeFigureOut">
              <a:rPr lang="en-GB" smtClean="0"/>
              <a:t>20/05/2020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A8E868-227B-384B-97EF-83F2BB00463D}" type="slidenum">
              <a:rPr lang="en-GB" smtClean="0"/>
              <a:t>‹#›</a:t>
            </a:fld>
            <a:endParaRPr lang="en-GB"/>
          </a:p>
        </p:txBody>
      </p:sp>
    </p:spTree>
    <p:extLst>
      <p:ext uri="{BB962C8B-B14F-4D97-AF65-F5344CB8AC3E}">
        <p14:creationId xmlns:p14="http://schemas.microsoft.com/office/powerpoint/2010/main" val="2311833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 5 197</a:t>
            </a:r>
          </a:p>
        </p:txBody>
      </p:sp>
      <p:sp>
        <p:nvSpPr>
          <p:cNvPr id="4" name="Slide Number Placeholder 3"/>
          <p:cNvSpPr>
            <a:spLocks noGrp="1"/>
          </p:cNvSpPr>
          <p:nvPr>
            <p:ph type="sldNum" sz="quarter" idx="5"/>
          </p:nvPr>
        </p:nvSpPr>
        <p:spPr/>
        <p:txBody>
          <a:bodyPr/>
          <a:lstStyle/>
          <a:p>
            <a:fld id="{94A8E868-227B-384B-97EF-83F2BB00463D}" type="slidenum">
              <a:rPr lang="en-GB" smtClean="0"/>
              <a:t>7</a:t>
            </a:fld>
            <a:endParaRPr lang="en-GB"/>
          </a:p>
        </p:txBody>
      </p:sp>
    </p:spTree>
    <p:extLst>
      <p:ext uri="{BB962C8B-B14F-4D97-AF65-F5344CB8AC3E}">
        <p14:creationId xmlns:p14="http://schemas.microsoft.com/office/powerpoint/2010/main" val="2658463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 7</a:t>
            </a:r>
          </a:p>
          <a:p>
            <a:r>
              <a:rPr lang="en-GB"/>
              <a:t>Product and process focused: High productivity, low variation and way the process works must flow. </a:t>
            </a:r>
          </a:p>
        </p:txBody>
      </p:sp>
      <p:sp>
        <p:nvSpPr>
          <p:cNvPr id="4" name="Slide Number Placeholder 3"/>
          <p:cNvSpPr>
            <a:spLocks noGrp="1"/>
          </p:cNvSpPr>
          <p:nvPr>
            <p:ph type="sldNum" sz="quarter" idx="5"/>
          </p:nvPr>
        </p:nvSpPr>
        <p:spPr/>
        <p:txBody>
          <a:bodyPr/>
          <a:lstStyle/>
          <a:p>
            <a:fld id="{94A8E868-227B-384B-97EF-83F2BB00463D}" type="slidenum">
              <a:rPr lang="en-GB" smtClean="0"/>
              <a:t>8</a:t>
            </a:fld>
            <a:endParaRPr lang="en-GB"/>
          </a:p>
        </p:txBody>
      </p:sp>
    </p:spTree>
    <p:extLst>
      <p:ext uri="{BB962C8B-B14F-4D97-AF65-F5344CB8AC3E}">
        <p14:creationId xmlns:p14="http://schemas.microsoft.com/office/powerpoint/2010/main" val="1644050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CH 9 405</a:t>
            </a:r>
          </a:p>
        </p:txBody>
      </p:sp>
      <p:sp>
        <p:nvSpPr>
          <p:cNvPr id="4" name="Slide Number Placeholder 3"/>
          <p:cNvSpPr>
            <a:spLocks noGrp="1"/>
          </p:cNvSpPr>
          <p:nvPr>
            <p:ph type="sldNum" sz="quarter" idx="5"/>
          </p:nvPr>
        </p:nvSpPr>
        <p:spPr/>
        <p:txBody>
          <a:bodyPr/>
          <a:lstStyle/>
          <a:p>
            <a:fld id="{94A8E868-227B-384B-97EF-83F2BB00463D}" type="slidenum">
              <a:rPr lang="en-GB" smtClean="0"/>
              <a:t>9</a:t>
            </a:fld>
            <a:endParaRPr lang="en-GB"/>
          </a:p>
        </p:txBody>
      </p:sp>
    </p:spTree>
    <p:extLst>
      <p:ext uri="{BB962C8B-B14F-4D97-AF65-F5344CB8AC3E}">
        <p14:creationId xmlns:p14="http://schemas.microsoft.com/office/powerpoint/2010/main" val="2094209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4A8E868-227B-384B-97EF-83F2BB00463D}" type="slidenum">
              <a:rPr lang="en-GB" smtClean="0"/>
              <a:t>16</a:t>
            </a:fld>
            <a:endParaRPr lang="en-GB"/>
          </a:p>
        </p:txBody>
      </p:sp>
    </p:spTree>
    <p:extLst>
      <p:ext uri="{BB962C8B-B14F-4D97-AF65-F5344CB8AC3E}">
        <p14:creationId xmlns:p14="http://schemas.microsoft.com/office/powerpoint/2010/main" val="898492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59BDD940-DB54-403E-BCCA-01DFA9014D47}"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2068984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BDD940-DB54-403E-BCCA-01DFA9014D47}" type="datetimeFigureOut">
              <a:rPr lang="en-ZA" smtClean="0"/>
              <a:t>2020/05/20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181750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59BDD940-DB54-403E-BCCA-01DFA9014D47}"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1296827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59BDD940-DB54-403E-BCCA-01DFA9014D47}"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3925913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F4C76AA2-1281-4025-A94A-C1A523D782B0}"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4080741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F4C76AA2-1281-4025-A94A-C1A523D782B0}"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1616015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C76AA2-1281-4025-A94A-C1A523D782B0}"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2124513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F4C76AA2-1281-4025-A94A-C1A523D782B0}" type="datetimeFigureOut">
              <a:rPr lang="en-ZA" smtClean="0"/>
              <a:t>2020/05/20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1009551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F4C76AA2-1281-4025-A94A-C1A523D782B0}" type="datetimeFigureOut">
              <a:rPr lang="en-ZA" smtClean="0"/>
              <a:t>2020/05/20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982546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F4C76AA2-1281-4025-A94A-C1A523D782B0}" type="datetimeFigureOut">
              <a:rPr lang="en-ZA" smtClean="0"/>
              <a:t>2020/05/20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2345960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C76AA2-1281-4025-A94A-C1A523D782B0}" type="datetimeFigureOut">
              <a:rPr lang="en-ZA" smtClean="0"/>
              <a:t>2020/05/20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1787512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a:noFill/>
        </p:spPr>
        <p:txBody>
          <a:bodyPr/>
          <a:lstStyle/>
          <a:p>
            <a:fld id="{59BDD940-DB54-403E-BCCA-01DFA9014D47}"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3313278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C76AA2-1281-4025-A94A-C1A523D782B0}" type="datetimeFigureOut">
              <a:rPr lang="en-ZA" smtClean="0"/>
              <a:t>2020/05/20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890510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C76AA2-1281-4025-A94A-C1A523D782B0}" type="datetimeFigureOut">
              <a:rPr lang="en-ZA" smtClean="0"/>
              <a:t>2020/05/20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4224047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F4C76AA2-1281-4025-A94A-C1A523D782B0}"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3814338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F4C76AA2-1281-4025-A94A-C1A523D782B0}"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2DAF3D7C-EA90-4727-90EC-D358B862D965}" type="slidenum">
              <a:rPr lang="en-ZA" smtClean="0"/>
              <a:t>‹#›</a:t>
            </a:fld>
            <a:endParaRPr lang="en-ZA"/>
          </a:p>
        </p:txBody>
      </p:sp>
    </p:spTree>
    <p:extLst>
      <p:ext uri="{BB962C8B-B14F-4D97-AF65-F5344CB8AC3E}">
        <p14:creationId xmlns:p14="http://schemas.microsoft.com/office/powerpoint/2010/main" val="2906302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59BDD940-DB54-403E-BCCA-01DFA9014D47}" type="datetimeFigureOut">
              <a:rPr lang="en-ZA" smtClean="0"/>
              <a:t>2020/05/20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3549121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BDD940-DB54-403E-BCCA-01DFA9014D47}" type="datetimeFigureOut">
              <a:rPr lang="en-ZA" smtClean="0"/>
              <a:t>2020/05/20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600095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59BDD940-DB54-403E-BCCA-01DFA9014D47}" type="datetimeFigureOut">
              <a:rPr lang="en-ZA" smtClean="0"/>
              <a:t>2020/05/20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2369513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59BDD940-DB54-403E-BCCA-01DFA9014D47}" type="datetimeFigureOut">
              <a:rPr lang="en-ZA" smtClean="0"/>
              <a:t>2020/05/20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409569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59BDD940-DB54-403E-BCCA-01DFA9014D47}" type="datetimeFigureOut">
              <a:rPr lang="en-ZA" smtClean="0"/>
              <a:t>2020/05/20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72752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BDD940-DB54-403E-BCCA-01DFA9014D47}" type="datetimeFigureOut">
              <a:rPr lang="en-ZA" smtClean="0"/>
              <a:t>2020/05/20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3579235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BDD940-DB54-403E-BCCA-01DFA9014D47}" type="datetimeFigureOut">
              <a:rPr lang="en-ZA" smtClean="0"/>
              <a:t>2020/05/20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23C7996-9716-470C-ADA9-DE61B24E19F8}" type="slidenum">
              <a:rPr lang="en-ZA" smtClean="0"/>
              <a:t>‹#›</a:t>
            </a:fld>
            <a:endParaRPr lang="en-ZA"/>
          </a:p>
        </p:txBody>
      </p:sp>
    </p:spTree>
    <p:extLst>
      <p:ext uri="{BB962C8B-B14F-4D97-AF65-F5344CB8AC3E}">
        <p14:creationId xmlns:p14="http://schemas.microsoft.com/office/powerpoint/2010/main" val="872712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5000"/>
            <a:lum/>
          </a:blip>
          <a:srcRect/>
          <a:stretch>
            <a:fillRect t="-8000" b="-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BDD940-DB54-403E-BCCA-01DFA9014D47}" type="datetimeFigureOut">
              <a:rPr lang="en-ZA" smtClean="0"/>
              <a:t>2020/05/20</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C7996-9716-470C-ADA9-DE61B24E19F8}" type="slidenum">
              <a:rPr lang="en-ZA" smtClean="0"/>
              <a:t>‹#›</a:t>
            </a:fld>
            <a:endParaRPr lang="en-ZA"/>
          </a:p>
        </p:txBody>
      </p:sp>
    </p:spTree>
    <p:extLst>
      <p:ext uri="{BB962C8B-B14F-4D97-AF65-F5344CB8AC3E}">
        <p14:creationId xmlns:p14="http://schemas.microsoft.com/office/powerpoint/2010/main" val="1447366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000"/>
            <a:lum/>
          </a:blip>
          <a:srcRect/>
          <a:stretch>
            <a:fillRect t="-8000" b="-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76AA2-1281-4025-A94A-C1A523D782B0}" type="datetimeFigureOut">
              <a:rPr lang="en-ZA" smtClean="0"/>
              <a:t>2020/05/20</a:t>
            </a:fld>
            <a:endParaRPr lang="en-ZA"/>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F3D7C-EA90-4727-90EC-D358B862D965}" type="slidenum">
              <a:rPr lang="en-ZA" smtClean="0"/>
              <a:t>‹#›</a:t>
            </a:fld>
            <a:endParaRPr lang="en-ZA"/>
          </a:p>
        </p:txBody>
      </p:sp>
    </p:spTree>
    <p:extLst>
      <p:ext uri="{BB962C8B-B14F-4D97-AF65-F5344CB8AC3E}">
        <p14:creationId xmlns:p14="http://schemas.microsoft.com/office/powerpoint/2010/main" val="14265692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2.jpe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png"/><Relationship Id="rId10" Type="http://schemas.openxmlformats.org/officeDocument/2006/relationships/image" Target="../media/image39.jpeg"/><Relationship Id="rId4" Type="http://schemas.openxmlformats.org/officeDocument/2006/relationships/notesSlide" Target="../notesSlides/notesSlide4.xml"/><Relationship Id="rId9"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5.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tiff"/><Relationship Id="rId3" Type="http://schemas.openxmlformats.org/officeDocument/2006/relationships/slideLayout" Target="../slideLayouts/slideLayout2.xml"/><Relationship Id="rId7" Type="http://schemas.openxmlformats.org/officeDocument/2006/relationships/image" Target="../media/image9.tiff"/><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image" Target="../media/image6.tiff"/><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image" Target="../media/image11.tiff"/></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3.xml"/><Relationship Id="rId7" Type="http://schemas.openxmlformats.org/officeDocument/2006/relationships/diagramColors" Target="../diagrams/colors1.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5.png"/><Relationship Id="rId4" Type="http://schemas.openxmlformats.org/officeDocument/2006/relationships/diagramData" Target="../diagrams/data1.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image" Target="../media/image12.tiff"/></Relationships>
</file>

<file path=ppt/slides/_rels/slide7.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slideLayout" Target="../slideLayouts/slideLayout2.xml"/><Relationship Id="rId7" Type="http://schemas.openxmlformats.org/officeDocument/2006/relationships/image" Target="../media/image15.tiff"/><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2.xml"/><Relationship Id="rId7" Type="http://schemas.openxmlformats.org/officeDocument/2006/relationships/image" Target="../media/image20.png"/><Relationship Id="rId12" Type="http://schemas.openxmlformats.org/officeDocument/2006/relationships/image" Target="../media/image5.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9.png"/><Relationship Id="rId11" Type="http://schemas.openxmlformats.org/officeDocument/2006/relationships/image" Target="../media/image24.tiff"/><Relationship Id="rId5" Type="http://schemas.openxmlformats.org/officeDocument/2006/relationships/image" Target="../media/image18.png"/><Relationship Id="rId10" Type="http://schemas.openxmlformats.org/officeDocument/2006/relationships/image" Target="../media/image23.tiff"/><Relationship Id="rId4" Type="http://schemas.openxmlformats.org/officeDocument/2006/relationships/notesSlide" Target="../notesSlides/notesSlide3.xml"/><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92FBB6-9395-1945-9ED3-32E4547A41CA}"/>
              </a:ext>
            </a:extLst>
          </p:cNvPr>
          <p:cNvSpPr/>
          <p:nvPr/>
        </p:nvSpPr>
        <p:spPr>
          <a:xfrm>
            <a:off x="2524089" y="0"/>
            <a:ext cx="9667912" cy="6858000"/>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C3B724E1-0937-B943-ABD2-700A45FA396F}"/>
              </a:ext>
            </a:extLst>
          </p:cNvPr>
          <p:cNvPicPr>
            <a:picLocks noChangeAspect="1"/>
          </p:cNvPicPr>
          <p:nvPr/>
        </p:nvPicPr>
        <p:blipFill rotWithShape="1">
          <a:blip r:embed="rId4"/>
          <a:srcRect t="24341"/>
          <a:stretch/>
        </p:blipFill>
        <p:spPr>
          <a:xfrm>
            <a:off x="5373612" y="0"/>
            <a:ext cx="6811926" cy="6871730"/>
          </a:xfrm>
          <a:prstGeom prst="rect">
            <a:avLst/>
          </a:prstGeom>
        </p:spPr>
      </p:pic>
      <p:sp>
        <p:nvSpPr>
          <p:cNvPr id="56" name="Freeform: Shape 55">
            <a:extLst>
              <a:ext uri="{FF2B5EF4-FFF2-40B4-BE49-F238E27FC236}">
                <a16:creationId xmlns:a16="http://schemas.microsoft.com/office/drawing/2014/main" id="{5A55B759-31A7-423C-9BC2-A8BC09FE9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F78796AF-79A0-47AC-BEFD-BFFC00F96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FCA41-0BC4-4987-B91F-C249BCDBBCE8}"/>
              </a:ext>
            </a:extLst>
          </p:cNvPr>
          <p:cNvSpPr>
            <a:spLocks noGrp="1"/>
          </p:cNvSpPr>
          <p:nvPr>
            <p:ph type="title"/>
          </p:nvPr>
        </p:nvSpPr>
        <p:spPr>
          <a:xfrm>
            <a:off x="322864" y="338328"/>
            <a:ext cx="3704528" cy="2824518"/>
          </a:xfrm>
        </p:spPr>
        <p:txBody>
          <a:bodyPr vert="horz" lIns="91440" tIns="45720" rIns="91440" bIns="45720" rtlCol="0" anchor="b">
            <a:noAutofit/>
          </a:bodyPr>
          <a:lstStyle/>
          <a:p>
            <a:r>
              <a:rPr lang="en-US" sz="3600" b="1" i="1">
                <a:latin typeface="Avenir Next Heavy"/>
              </a:rPr>
              <a:t>COMMUNITY </a:t>
            </a:r>
            <a:br>
              <a:rPr lang="en-US" sz="3600" b="1" i="1">
                <a:latin typeface="Avenir Next Heavy" panose="020B0503020202020204" pitchFamily="34" charset="0"/>
              </a:rPr>
            </a:br>
            <a:r>
              <a:rPr lang="en-US" sz="3600" b="1" i="1">
                <a:latin typeface="Avenir Next Heavy"/>
              </a:rPr>
              <a:t>PROJECT </a:t>
            </a:r>
            <a:br>
              <a:rPr lang="en-US" sz="3600" b="1" i="1">
                <a:latin typeface="Avenir Next Heavy" panose="020B0503020202020204" pitchFamily="34" charset="0"/>
              </a:rPr>
            </a:br>
            <a:r>
              <a:rPr lang="en-US" sz="3600" b="1" i="1">
                <a:latin typeface="Avenir Next Heavy"/>
              </a:rPr>
              <a:t> </a:t>
            </a:r>
            <a:br>
              <a:rPr lang="en-US" sz="3600" b="1" i="1">
                <a:latin typeface="Avenir Next Heavy" panose="020B0503020202020204" pitchFamily="34" charset="0"/>
              </a:rPr>
            </a:br>
            <a:r>
              <a:rPr lang="en-US" sz="2800" b="1" i="1">
                <a:latin typeface="Avenir Next Heavy"/>
              </a:rPr>
              <a:t>SAVF </a:t>
            </a:r>
            <a:br>
              <a:rPr lang="en-US" sz="2800" b="1" i="1">
                <a:latin typeface="Avenir Next Heavy" panose="020B0503020202020204" pitchFamily="34" charset="0"/>
              </a:rPr>
            </a:br>
            <a:r>
              <a:rPr lang="en-US" sz="2800" b="1" i="1">
                <a:latin typeface="Avenir Next Heavy"/>
              </a:rPr>
              <a:t>AQUAPONICS</a:t>
            </a:r>
            <a:br>
              <a:rPr lang="en-US" sz="2800" b="1" i="1">
                <a:latin typeface="Avenir Next Heavy" panose="020B0503020202020204" pitchFamily="34" charset="0"/>
              </a:rPr>
            </a:br>
            <a:r>
              <a:rPr lang="en-US" sz="2800" b="1" i="1">
                <a:latin typeface="Avenir Next Heavy"/>
              </a:rPr>
              <a:t>SYSTEM</a:t>
            </a:r>
            <a:endParaRPr lang="en-US" sz="3600" b="1" i="1">
              <a:latin typeface="Avenir Next Heavy"/>
            </a:endParaRPr>
          </a:p>
        </p:txBody>
      </p:sp>
      <p:pic>
        <p:nvPicPr>
          <p:cNvPr id="8" name="Picture 7">
            <a:extLst>
              <a:ext uri="{FF2B5EF4-FFF2-40B4-BE49-F238E27FC236}">
                <a16:creationId xmlns:a16="http://schemas.microsoft.com/office/drawing/2014/main" id="{D976E725-E552-AF4C-BF38-A15746665716}"/>
              </a:ext>
            </a:extLst>
          </p:cNvPr>
          <p:cNvPicPr/>
          <p:nvPr/>
        </p:nvPicPr>
        <p:blipFill>
          <a:blip r:embed="rId5"/>
          <a:stretch>
            <a:fillRect/>
          </a:stretch>
        </p:blipFill>
        <p:spPr>
          <a:xfrm>
            <a:off x="7568000" y="3742661"/>
            <a:ext cx="2327500" cy="2692919"/>
          </a:xfrm>
          <a:prstGeom prst="rect">
            <a:avLst/>
          </a:prstGeom>
          <a:solidFill>
            <a:sysClr val="windowText" lastClr="000000"/>
          </a:solidFill>
          <a:ln>
            <a:noFill/>
          </a:ln>
        </p:spPr>
      </p:pic>
      <p:pic>
        <p:nvPicPr>
          <p:cNvPr id="16" name="Picture 15">
            <a:extLst>
              <a:ext uri="{FF2B5EF4-FFF2-40B4-BE49-F238E27FC236}">
                <a16:creationId xmlns:a16="http://schemas.microsoft.com/office/drawing/2014/main" id="{C107CC16-0B1F-6C4C-B930-2345EA4A0A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717" y="5254476"/>
            <a:ext cx="3395675" cy="1181104"/>
          </a:xfrm>
          <a:prstGeom prst="rect">
            <a:avLst/>
          </a:prstGeom>
        </p:spPr>
      </p:pic>
      <p:pic>
        <p:nvPicPr>
          <p:cNvPr id="3" name="Audio 2">
            <a:hlinkClick r:id="" action="ppaction://media"/>
            <a:extLst>
              <a:ext uri="{FF2B5EF4-FFF2-40B4-BE49-F238E27FC236}">
                <a16:creationId xmlns:a16="http://schemas.microsoft.com/office/drawing/2014/main" id="{53F443E2-8310-5942-B7F1-7457B8B35A4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68282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advTm="12057">
        <p15:prstTrans prst="pageCurlDouble"/>
      </p:transition>
    </mc:Choice>
    <mc:Fallback xmlns="">
      <p:transition spd="slow" advTm="120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13EE7-858B-BF45-9991-E8310DA9A240}"/>
              </a:ext>
            </a:extLst>
          </p:cNvPr>
          <p:cNvSpPr>
            <a:spLocks noGrp="1"/>
          </p:cNvSpPr>
          <p:nvPr>
            <p:ph type="title"/>
          </p:nvPr>
        </p:nvSpPr>
        <p:spPr>
          <a:solidFill>
            <a:schemeClr val="tx1"/>
          </a:solidFill>
        </p:spPr>
        <p:txBody>
          <a:bodyPr/>
          <a:lstStyle/>
          <a:p>
            <a:r>
              <a:rPr lang="en-GB" b="1" i="1">
                <a:solidFill>
                  <a:schemeClr val="bg1"/>
                </a:solidFill>
                <a:latin typeface="Avenir Next Heavy" panose="020B0503020202020204" pitchFamily="34" charset="0"/>
              </a:rPr>
              <a:t>Aggregate Planning &amp; Scheduling</a:t>
            </a:r>
          </a:p>
        </p:txBody>
      </p:sp>
      <p:graphicFrame>
        <p:nvGraphicFramePr>
          <p:cNvPr id="5" name="Table 4">
            <a:extLst>
              <a:ext uri="{FF2B5EF4-FFF2-40B4-BE49-F238E27FC236}">
                <a16:creationId xmlns:a16="http://schemas.microsoft.com/office/drawing/2014/main" id="{F0E5239F-53F0-C54C-9FD5-A423DD37D3A2}"/>
              </a:ext>
            </a:extLst>
          </p:cNvPr>
          <p:cNvGraphicFramePr>
            <a:graphicFrameLocks noGrp="1"/>
          </p:cNvGraphicFramePr>
          <p:nvPr>
            <p:extLst>
              <p:ext uri="{D42A27DB-BD31-4B8C-83A1-F6EECF244321}">
                <p14:modId xmlns:p14="http://schemas.microsoft.com/office/powerpoint/2010/main" val="1946797014"/>
              </p:ext>
            </p:extLst>
          </p:nvPr>
        </p:nvGraphicFramePr>
        <p:xfrm>
          <a:off x="7690471" y="3733314"/>
          <a:ext cx="4116518" cy="2756386"/>
        </p:xfrm>
        <a:graphic>
          <a:graphicData uri="http://schemas.openxmlformats.org/drawingml/2006/table">
            <a:tbl>
              <a:tblPr firstRow="1" bandRow="1">
                <a:tableStyleId>{2D5ABB26-0587-4C30-8999-92F81FD0307C}</a:tableStyleId>
              </a:tblPr>
              <a:tblGrid>
                <a:gridCol w="1607640">
                  <a:extLst>
                    <a:ext uri="{9D8B030D-6E8A-4147-A177-3AD203B41FA5}">
                      <a16:colId xmlns:a16="http://schemas.microsoft.com/office/drawing/2014/main" val="2427077295"/>
                    </a:ext>
                  </a:extLst>
                </a:gridCol>
                <a:gridCol w="632778">
                  <a:extLst>
                    <a:ext uri="{9D8B030D-6E8A-4147-A177-3AD203B41FA5}">
                      <a16:colId xmlns:a16="http://schemas.microsoft.com/office/drawing/2014/main" val="4031197544"/>
                    </a:ext>
                  </a:extLst>
                </a:gridCol>
                <a:gridCol w="1073828">
                  <a:extLst>
                    <a:ext uri="{9D8B030D-6E8A-4147-A177-3AD203B41FA5}">
                      <a16:colId xmlns:a16="http://schemas.microsoft.com/office/drawing/2014/main" val="187851474"/>
                    </a:ext>
                  </a:extLst>
                </a:gridCol>
                <a:gridCol w="802272">
                  <a:extLst>
                    <a:ext uri="{9D8B030D-6E8A-4147-A177-3AD203B41FA5}">
                      <a16:colId xmlns:a16="http://schemas.microsoft.com/office/drawing/2014/main" val="3614966036"/>
                    </a:ext>
                  </a:extLst>
                </a:gridCol>
              </a:tblGrid>
              <a:tr h="179615">
                <a:tc>
                  <a:txBody>
                    <a:bodyPr/>
                    <a:lstStyle/>
                    <a:p>
                      <a:pPr algn="ctr"/>
                      <a:r>
                        <a:rPr lang="en-US" sz="1050" b="1">
                          <a:solidFill>
                            <a:schemeClr val="bg1"/>
                          </a:solidFill>
                          <a:latin typeface="Arial" panose="020B0604020202020204" pitchFamily="34" charset="0"/>
                          <a:cs typeface="Arial" panose="020B0604020202020204" pitchFamily="34" charset="0"/>
                        </a:rPr>
                        <a:t>Product</a:t>
                      </a:r>
                      <a:endParaRPr lang="af-ZA" sz="105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Week</a:t>
                      </a:r>
                      <a:endParaRPr lang="af-ZA" sz="105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Month</a:t>
                      </a:r>
                      <a:endParaRPr lang="af-ZA" sz="105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gn="ctr"/>
                      <a:r>
                        <a:rPr lang="en-US" sz="1050" b="1">
                          <a:solidFill>
                            <a:schemeClr val="bg1"/>
                          </a:solidFill>
                          <a:latin typeface="Arial" panose="020B0604020202020204" pitchFamily="34" charset="0"/>
                          <a:cs typeface="Arial" panose="020B0604020202020204" pitchFamily="34" charset="0"/>
                        </a:rPr>
                        <a:t>Year</a:t>
                      </a:r>
                      <a:endParaRPr lang="af-ZA" sz="105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2745293128"/>
                  </a:ext>
                </a:extLst>
              </a:tr>
              <a:tr h="179615">
                <a:tc>
                  <a:txBody>
                    <a:bodyPr/>
                    <a:lstStyle/>
                    <a:p>
                      <a:r>
                        <a:rPr lang="en-US" sz="1000">
                          <a:latin typeface="Arial" panose="020B0604020202020204" pitchFamily="34" charset="0"/>
                          <a:cs typeface="Arial" panose="020B0604020202020204" pitchFamily="34" charset="0"/>
                        </a:rPr>
                        <a:t>Spinach x 37 plants</a:t>
                      </a:r>
                      <a:r>
                        <a:rPr lang="en-US" sz="1000" baseline="0">
                          <a:latin typeface="Arial" panose="020B0604020202020204" pitchFamily="34" charset="0"/>
                          <a:cs typeface="Arial" panose="020B0604020202020204" pitchFamily="34" charset="0"/>
                        </a:rPr>
                        <a:t> </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110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445</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5,340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7938182"/>
                  </a:ext>
                </a:extLst>
              </a:tr>
              <a:tr h="292343">
                <a:tc>
                  <a:txBody>
                    <a:bodyPr/>
                    <a:lstStyle/>
                    <a:p>
                      <a:r>
                        <a:rPr lang="en-US" sz="1000">
                          <a:latin typeface="Arial" panose="020B0604020202020204" pitchFamily="34" charset="0"/>
                          <a:cs typeface="Arial" panose="020B0604020202020204" pitchFamily="34" charset="0"/>
                        </a:rPr>
                        <a:t>Cherrie Tomato's x 5 plants</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60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240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2,880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5155487"/>
                  </a:ext>
                </a:extLst>
              </a:tr>
              <a:tr h="179615">
                <a:tc>
                  <a:txBody>
                    <a:bodyPr/>
                    <a:lstStyle/>
                    <a:p>
                      <a:r>
                        <a:rPr lang="en-US" sz="1000">
                          <a:latin typeface="Arial" panose="020B0604020202020204" pitchFamily="34" charset="0"/>
                          <a:cs typeface="Arial" panose="020B0604020202020204" pitchFamily="34" charset="0"/>
                        </a:rPr>
                        <a:t>Lettuce x 37 plants</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150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600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7,200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9018381"/>
                  </a:ext>
                </a:extLst>
              </a:tr>
              <a:tr h="292343">
                <a:tc>
                  <a:txBody>
                    <a:bodyPr/>
                    <a:lstStyle/>
                    <a:p>
                      <a:r>
                        <a:rPr lang="af-ZA" sz="1000">
                          <a:latin typeface="Arial" panose="020B0604020202020204" pitchFamily="34" charset="0"/>
                          <a:cs typeface="Arial" panose="020B0604020202020204" pitchFamily="34" charset="0"/>
                        </a:rPr>
                        <a:t>Cabbage x 36 plants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150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600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7,200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5853382"/>
                  </a:ext>
                </a:extLst>
              </a:tr>
              <a:tr h="179615">
                <a:tc>
                  <a:txBody>
                    <a:bodyPr/>
                    <a:lstStyle/>
                    <a:p>
                      <a:r>
                        <a:rPr lang="en-US" sz="1000">
                          <a:latin typeface="Arial" panose="020B0604020202020204" pitchFamily="34" charset="0"/>
                          <a:cs typeface="Arial" panose="020B0604020202020204" pitchFamily="34" charset="0"/>
                        </a:rPr>
                        <a:t>Beans x 5 plants</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60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240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2,880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901561"/>
                  </a:ext>
                </a:extLst>
              </a:tr>
              <a:tr h="406032">
                <a:tc>
                  <a:txBody>
                    <a:bodyPr/>
                    <a:lstStyle/>
                    <a:p>
                      <a:r>
                        <a:rPr lang="af-ZA" sz="1000">
                          <a:latin typeface="Arial" panose="020B0604020202020204" pitchFamily="34" charset="0"/>
                          <a:cs typeface="Arial" panose="020B0604020202020204" pitchFamily="34" charset="0"/>
                        </a:rPr>
                        <a:t>Potatoes x 10</a:t>
                      </a:r>
                      <a:r>
                        <a:rPr lang="af-ZA" sz="1000" baseline="0">
                          <a:latin typeface="Arial" panose="020B0604020202020204" pitchFamily="34" charset="0"/>
                          <a:cs typeface="Arial" panose="020B0604020202020204" pitchFamily="34" charset="0"/>
                        </a:rPr>
                        <a:t> </a:t>
                      </a:r>
                      <a:r>
                        <a:rPr lang="en-GB" sz="1000" baseline="0" noProof="0">
                          <a:latin typeface="Arial" panose="020B0604020202020204" pitchFamily="34" charset="0"/>
                          <a:cs typeface="Arial" panose="020B0604020202020204" pitchFamily="34" charset="0"/>
                        </a:rPr>
                        <a:t>plants</a:t>
                      </a:r>
                      <a:endParaRPr lang="en-GB" sz="1000" noProof="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190</a:t>
                      </a:r>
                      <a:r>
                        <a:rPr lang="en-US" sz="1000" baseline="0">
                          <a:latin typeface="Arial" panose="020B0604020202020204" pitchFamily="34" charset="0"/>
                          <a:cs typeface="Arial" panose="020B0604020202020204" pitchFamily="34" charset="0"/>
                        </a:rPr>
                        <a:t> </a:t>
                      </a:r>
                    </a:p>
                    <a:p>
                      <a:pPr algn="r"/>
                      <a:r>
                        <a:rPr lang="en-US" sz="1000" baseline="0">
                          <a:latin typeface="Arial" panose="020B0604020202020204" pitchFamily="34" charset="0"/>
                          <a:cs typeface="Arial" panose="020B0604020202020204" pitchFamily="34" charset="0"/>
                        </a:rPr>
                        <a:t>(8 months production)</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1520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9306235"/>
                  </a:ext>
                </a:extLst>
              </a:tr>
              <a:tr h="179615">
                <a:tc>
                  <a:txBody>
                    <a:bodyPr/>
                    <a:lstStyle/>
                    <a:p>
                      <a:r>
                        <a:rPr lang="en-US" sz="1000">
                          <a:latin typeface="Arial" panose="020B0604020202020204" pitchFamily="34" charset="0"/>
                          <a:cs typeface="Arial" panose="020B0604020202020204" pitchFamily="34" charset="0"/>
                        </a:rPr>
                        <a:t>Tilapia</a:t>
                      </a:r>
                      <a:r>
                        <a:rPr lang="en-US" sz="1000" baseline="0">
                          <a:latin typeface="Arial" panose="020B0604020202020204" pitchFamily="34" charset="0"/>
                          <a:cs typeface="Arial" panose="020B0604020202020204" pitchFamily="34" charset="0"/>
                        </a:rPr>
                        <a:t> </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100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en-US" sz="1000">
                          <a:latin typeface="Arial" panose="020B0604020202020204" pitchFamily="34" charset="0"/>
                          <a:cs typeface="Arial" panose="020B0604020202020204" pitchFamily="34" charset="0"/>
                        </a:rPr>
                        <a:t>R 1,200</a:t>
                      </a:r>
                      <a:endParaRPr lang="af-ZA"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1685321"/>
                  </a:ext>
                </a:extLst>
              </a:tr>
              <a:tr h="292343">
                <a:tc>
                  <a:txBody>
                    <a:bodyPr/>
                    <a:lstStyle/>
                    <a:p>
                      <a:pPr algn="l"/>
                      <a:r>
                        <a:rPr lang="en-US" sz="1000" b="1">
                          <a:solidFill>
                            <a:schemeClr val="bg1"/>
                          </a:solidFill>
                          <a:latin typeface="Arial" panose="020B0604020202020204" pitchFamily="34" charset="0"/>
                          <a:cs typeface="Arial" panose="020B0604020202020204" pitchFamily="34" charset="0"/>
                        </a:rPr>
                        <a:t>Total projected savings</a:t>
                      </a:r>
                      <a:endParaRPr lang="af-ZA" sz="100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B78"/>
                    </a:solidFill>
                  </a:tcPr>
                </a:tc>
                <a:tc>
                  <a:txBody>
                    <a:bodyPr/>
                    <a:lstStyle/>
                    <a:p>
                      <a:pPr algn="r"/>
                      <a:r>
                        <a:rPr lang="en-US" sz="1000" b="1">
                          <a:solidFill>
                            <a:schemeClr val="bg1"/>
                          </a:solidFill>
                          <a:latin typeface="Arial" panose="020B0604020202020204" pitchFamily="34" charset="0"/>
                          <a:cs typeface="Arial" panose="020B0604020202020204" pitchFamily="34" charset="0"/>
                        </a:rPr>
                        <a:t>R 530</a:t>
                      </a:r>
                      <a:endParaRPr lang="af-ZA" sz="100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B78"/>
                    </a:solidFill>
                  </a:tcPr>
                </a:tc>
                <a:tc>
                  <a:txBody>
                    <a:bodyPr/>
                    <a:lstStyle/>
                    <a:p>
                      <a:pPr algn="r"/>
                      <a:r>
                        <a:rPr lang="en-US" sz="1000" b="1">
                          <a:solidFill>
                            <a:schemeClr val="bg1"/>
                          </a:solidFill>
                          <a:latin typeface="Arial" panose="020B0604020202020204" pitchFamily="34" charset="0"/>
                          <a:cs typeface="Arial" panose="020B0604020202020204" pitchFamily="34" charset="0"/>
                        </a:rPr>
                        <a:t>R 1,935</a:t>
                      </a:r>
                      <a:endParaRPr lang="af-ZA" sz="100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B78"/>
                    </a:solidFill>
                  </a:tcPr>
                </a:tc>
                <a:tc>
                  <a:txBody>
                    <a:bodyPr/>
                    <a:lstStyle/>
                    <a:p>
                      <a:pPr algn="r"/>
                      <a:r>
                        <a:rPr lang="en-US" sz="1000" b="1">
                          <a:solidFill>
                            <a:schemeClr val="bg1"/>
                          </a:solidFill>
                          <a:latin typeface="Arial" panose="020B0604020202020204" pitchFamily="34" charset="0"/>
                          <a:cs typeface="Arial" panose="020B0604020202020204" pitchFamily="34" charset="0"/>
                        </a:rPr>
                        <a:t>R 28,220</a:t>
                      </a:r>
                      <a:endParaRPr lang="af-ZA" sz="1000" b="1">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B78"/>
                    </a:solidFill>
                  </a:tcPr>
                </a:tc>
                <a:extLst>
                  <a:ext uri="{0D108BD9-81ED-4DB2-BD59-A6C34878D82A}">
                    <a16:rowId xmlns:a16="http://schemas.microsoft.com/office/drawing/2014/main" val="1849904966"/>
                  </a:ext>
                </a:extLst>
              </a:tr>
            </a:tbl>
          </a:graphicData>
        </a:graphic>
      </p:graphicFrame>
      <p:sp>
        <p:nvSpPr>
          <p:cNvPr id="6" name="TextBox 5">
            <a:extLst>
              <a:ext uri="{FF2B5EF4-FFF2-40B4-BE49-F238E27FC236}">
                <a16:creationId xmlns:a16="http://schemas.microsoft.com/office/drawing/2014/main" id="{CFCDBEB1-B826-5A41-B4B8-3E88AA049E42}"/>
              </a:ext>
            </a:extLst>
          </p:cNvPr>
          <p:cNvSpPr txBox="1"/>
          <p:nvPr/>
        </p:nvSpPr>
        <p:spPr>
          <a:xfrm>
            <a:off x="7722555" y="1770898"/>
            <a:ext cx="4116518" cy="1846659"/>
          </a:xfrm>
          <a:prstGeom prst="rect">
            <a:avLst/>
          </a:prstGeom>
          <a:noFill/>
        </p:spPr>
        <p:txBody>
          <a:bodyPr wrap="square" rtlCol="0" anchor="t">
            <a:spAutoFit/>
          </a:bodyPr>
          <a:lstStyle/>
          <a:p>
            <a:r>
              <a:rPr lang="en-GB" b="1" u="sng" dirty="0"/>
              <a:t>Key aggregate focuses:</a:t>
            </a:r>
          </a:p>
          <a:p>
            <a:pPr marL="285750" indent="-285750" algn="just">
              <a:buFont typeface="Arial" panose="020B0604020202020204" pitchFamily="34" charset="0"/>
              <a:buChar char="•"/>
            </a:pPr>
            <a:r>
              <a:rPr lang="en-GB" sz="1600" dirty="0"/>
              <a:t>Reduced production time – more yield</a:t>
            </a:r>
            <a:endParaRPr lang="en-GB" sz="1600" dirty="0">
              <a:cs typeface="Calibri" panose="020F0502020204030204"/>
            </a:endParaRPr>
          </a:p>
          <a:p>
            <a:pPr marL="285750" indent="-285750" algn="just">
              <a:buFont typeface="Arial" panose="020B0604020202020204" pitchFamily="34" charset="0"/>
              <a:buChar char="•"/>
            </a:pPr>
            <a:r>
              <a:rPr lang="en-GB" sz="1600" dirty="0"/>
              <a:t>Increased productivity on less space</a:t>
            </a:r>
            <a:endParaRPr lang="en-GB" sz="1600" dirty="0">
              <a:cs typeface="Calibri" panose="020F0502020204030204"/>
            </a:endParaRPr>
          </a:p>
          <a:p>
            <a:pPr marL="285750" indent="-285750" algn="just">
              <a:buFont typeface="Arial" panose="020B0604020202020204" pitchFamily="34" charset="0"/>
              <a:buChar char="•"/>
            </a:pPr>
            <a:r>
              <a:rPr lang="en-GB" sz="1600" dirty="0"/>
              <a:t>Reduced operational costs and savings on the small budget they have</a:t>
            </a:r>
            <a:endParaRPr lang="en-GB" sz="1600" dirty="0">
              <a:cs typeface="Calibri" panose="020F0502020204030204"/>
            </a:endParaRPr>
          </a:p>
          <a:p>
            <a:pPr marL="285750" indent="-285750" algn="just">
              <a:buFont typeface="Arial" panose="020B0604020202020204" pitchFamily="34" charset="0"/>
              <a:buChar char="•"/>
            </a:pPr>
            <a:r>
              <a:rPr lang="en-GB" sz="1600" dirty="0"/>
              <a:t>Reduce variability and labour-intensive activities</a:t>
            </a:r>
            <a:endParaRPr lang="en-GB" sz="1600" dirty="0">
              <a:cs typeface="Calibri" panose="020F0502020204030204"/>
            </a:endParaRPr>
          </a:p>
        </p:txBody>
      </p:sp>
      <p:pic>
        <p:nvPicPr>
          <p:cNvPr id="7" name="Picture 6">
            <a:extLst>
              <a:ext uri="{FF2B5EF4-FFF2-40B4-BE49-F238E27FC236}">
                <a16:creationId xmlns:a16="http://schemas.microsoft.com/office/drawing/2014/main" id="{1D259477-3FDB-4441-9C0A-9B94130AAD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1770899"/>
            <a:ext cx="6789601" cy="4718802"/>
          </a:xfrm>
          <a:prstGeom prst="rect">
            <a:avLst/>
          </a:prstGeom>
          <a:ln>
            <a:solidFill>
              <a:schemeClr val="tx1"/>
            </a:solidFill>
          </a:ln>
        </p:spPr>
      </p:pic>
      <p:pic>
        <p:nvPicPr>
          <p:cNvPr id="3" name="Audio 2">
            <a:hlinkClick r:id="" action="ppaction://media"/>
            <a:extLst>
              <a:ext uri="{FF2B5EF4-FFF2-40B4-BE49-F238E27FC236}">
                <a16:creationId xmlns:a16="http://schemas.microsoft.com/office/drawing/2014/main" id="{24AA4193-7E7E-E845-BAF7-FDA32DEB40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93447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2032">
        <p15:prstTrans prst="pageCurlDouble"/>
      </p:transition>
    </mc:Choice>
    <mc:Fallback xmlns="">
      <p:transition spd="slow" advTm="820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1A59-D5CA-F046-858C-5BD63231BB49}"/>
              </a:ext>
            </a:extLst>
          </p:cNvPr>
          <p:cNvSpPr>
            <a:spLocks noGrp="1"/>
          </p:cNvSpPr>
          <p:nvPr>
            <p:ph type="title"/>
          </p:nvPr>
        </p:nvSpPr>
        <p:spPr>
          <a:xfrm>
            <a:off x="838200" y="365125"/>
            <a:ext cx="4729078" cy="1325563"/>
          </a:xfrm>
          <a:solidFill>
            <a:schemeClr val="tx1"/>
          </a:solidFill>
        </p:spPr>
        <p:txBody>
          <a:bodyPr/>
          <a:lstStyle/>
          <a:p>
            <a:r>
              <a:rPr lang="en-GB" b="1" i="1">
                <a:solidFill>
                  <a:schemeClr val="bg1"/>
                </a:solidFill>
                <a:latin typeface="Avenir Next Heavy" panose="020B0503020202020204" pitchFamily="34" charset="0"/>
              </a:rPr>
              <a:t>Forecasting</a:t>
            </a:r>
          </a:p>
        </p:txBody>
      </p:sp>
      <p:sp>
        <p:nvSpPr>
          <p:cNvPr id="3" name="Content Placeholder 2">
            <a:extLst>
              <a:ext uri="{FF2B5EF4-FFF2-40B4-BE49-F238E27FC236}">
                <a16:creationId xmlns:a16="http://schemas.microsoft.com/office/drawing/2014/main" id="{55F75380-BC54-C648-A0B2-B874CAE62F1D}"/>
              </a:ext>
            </a:extLst>
          </p:cNvPr>
          <p:cNvSpPr>
            <a:spLocks noGrp="1"/>
          </p:cNvSpPr>
          <p:nvPr>
            <p:ph idx="1"/>
          </p:nvPr>
        </p:nvSpPr>
        <p:spPr>
          <a:xfrm>
            <a:off x="838201" y="1708063"/>
            <a:ext cx="4396408" cy="4441742"/>
          </a:xfrm>
        </p:spPr>
        <p:txBody>
          <a:bodyPr>
            <a:normAutofit fontScale="92500" lnSpcReduction="20000"/>
          </a:bodyPr>
          <a:lstStyle/>
          <a:p>
            <a:pPr algn="just">
              <a:lnSpc>
                <a:spcPct val="150000"/>
              </a:lnSpc>
              <a:spcAft>
                <a:spcPts val="600"/>
              </a:spcAft>
            </a:pPr>
            <a:r>
              <a:rPr lang="en-US" sz="1600" dirty="0">
                <a:ea typeface="Calibri" panose="020F0502020204030204" pitchFamily="34" charset="0"/>
                <a:cs typeface="Times New Roman" panose="02020603050405020304" pitchFamily="18" charset="0"/>
              </a:rPr>
              <a:t>Harvesting – 4 to 8 weeks depending on products and season availability</a:t>
            </a:r>
            <a:endParaRPr lang="en-GB" sz="1600" dirty="0">
              <a:ea typeface="Calibri" panose="020F0502020204030204" pitchFamily="34" charset="0"/>
              <a:cs typeface="Times New Roman" panose="02020603050405020304" pitchFamily="18" charset="0"/>
            </a:endParaRPr>
          </a:p>
          <a:p>
            <a:pPr algn="just">
              <a:lnSpc>
                <a:spcPct val="150000"/>
              </a:lnSpc>
              <a:spcAft>
                <a:spcPts val="600"/>
              </a:spcAft>
            </a:pPr>
            <a:r>
              <a:rPr lang="en-US" sz="1600" dirty="0">
                <a:ea typeface="Calibri" panose="020F0502020204030204" pitchFamily="34" charset="0"/>
                <a:cs typeface="Times New Roman" panose="02020603050405020304" pitchFamily="18" charset="0"/>
              </a:rPr>
              <a:t>120 plants (2m</a:t>
            </a:r>
            <a:r>
              <a:rPr lang="en-US" sz="1600" baseline="30000" dirty="0">
                <a:ea typeface="Calibri" panose="020F0502020204030204" pitchFamily="34" charset="0"/>
                <a:cs typeface="Times New Roman" panose="02020603050405020304" pitchFamily="18" charset="0"/>
              </a:rPr>
              <a:t>2</a:t>
            </a:r>
            <a:r>
              <a:rPr lang="en-US" sz="1600" dirty="0">
                <a:ea typeface="Calibri" panose="020F0502020204030204" pitchFamily="34" charset="0"/>
                <a:cs typeface="Times New Roman" panose="02020603050405020304" pitchFamily="18" charset="0"/>
              </a:rPr>
              <a:t>) that can be harvested regularly are planted in 110mm PVC tubing = 24 running meters, and 10 plants in growing beds (1m</a:t>
            </a:r>
            <a:r>
              <a:rPr lang="en-US" sz="1600" baseline="30000" dirty="0">
                <a:ea typeface="Calibri" panose="020F0502020204030204" pitchFamily="34" charset="0"/>
                <a:cs typeface="Times New Roman" panose="02020603050405020304" pitchFamily="18" charset="0"/>
              </a:rPr>
              <a:t>2</a:t>
            </a:r>
            <a:r>
              <a:rPr lang="en-US" sz="1600" dirty="0">
                <a:ea typeface="Calibri" panose="020F0502020204030204" pitchFamily="34" charset="0"/>
                <a:cs typeface="Times New Roman" panose="02020603050405020304" pitchFamily="18" charset="0"/>
              </a:rPr>
              <a:t>)</a:t>
            </a:r>
            <a:endParaRPr lang="en-GB" sz="1600" dirty="0">
              <a:ea typeface="Calibri" panose="020F0502020204030204" pitchFamily="34" charset="0"/>
              <a:cs typeface="Times New Roman" panose="02020603050405020304" pitchFamily="18" charset="0"/>
            </a:endParaRPr>
          </a:p>
          <a:p>
            <a:pPr algn="just">
              <a:lnSpc>
                <a:spcPct val="150000"/>
              </a:lnSpc>
              <a:spcAft>
                <a:spcPts val="600"/>
              </a:spcAft>
            </a:pPr>
            <a:r>
              <a:rPr lang="en-US" sz="1600" dirty="0">
                <a:ea typeface="Calibri" panose="020F0502020204030204" pitchFamily="34" charset="0"/>
                <a:cs typeface="Times New Roman" panose="02020603050405020304" pitchFamily="18" charset="0"/>
              </a:rPr>
              <a:t>Maintenance and cleaning of equipment</a:t>
            </a:r>
            <a:endParaRPr lang="en-GB" sz="1600" dirty="0">
              <a:ea typeface="Calibri" panose="020F0502020204030204" pitchFamily="34" charset="0"/>
              <a:cs typeface="Times New Roman" panose="02020603050405020304" pitchFamily="18" charset="0"/>
            </a:endParaRPr>
          </a:p>
          <a:p>
            <a:pPr algn="just">
              <a:lnSpc>
                <a:spcPct val="150000"/>
              </a:lnSpc>
              <a:spcAft>
                <a:spcPts val="600"/>
              </a:spcAft>
            </a:pPr>
            <a:r>
              <a:rPr lang="en-US" sz="1600" dirty="0">
                <a:ea typeface="Calibri" panose="020F0502020204030204" pitchFamily="34" charset="0"/>
                <a:cs typeface="Times New Roman" panose="02020603050405020304" pitchFamily="18" charset="0"/>
              </a:rPr>
              <a:t>Capacity options used:</a:t>
            </a:r>
            <a:endParaRPr lang="en-GB" sz="1600" dirty="0">
              <a:ea typeface="Calibri" panose="020F0502020204030204" pitchFamily="34" charset="0"/>
              <a:cs typeface="Times New Roman" panose="02020603050405020304" pitchFamily="18" charset="0"/>
            </a:endParaRPr>
          </a:p>
          <a:p>
            <a:pPr marL="742950" lvl="1" indent="-285750" algn="just">
              <a:lnSpc>
                <a:spcPct val="150000"/>
              </a:lnSpc>
              <a:spcAft>
                <a:spcPts val="600"/>
              </a:spcAft>
              <a:tabLst>
                <a:tab pos="914400" algn="l"/>
              </a:tabLst>
            </a:pPr>
            <a:r>
              <a:rPr lang="en-ZA" sz="1600" dirty="0">
                <a:ea typeface="Calibri" panose="020F0502020204030204" pitchFamily="34" charset="0"/>
                <a:cs typeface="Times New Roman" panose="02020603050405020304" pitchFamily="18" charset="0"/>
              </a:rPr>
              <a:t>Inventory and change of inventory have to be calculate because it has a cost implication</a:t>
            </a:r>
            <a:endParaRPr lang="en-GB" sz="1600" dirty="0">
              <a:ea typeface="Calibri" panose="020F0502020204030204" pitchFamily="34" charset="0"/>
              <a:cs typeface="Times New Roman" panose="02020603050405020304" pitchFamily="18" charset="0"/>
            </a:endParaRPr>
          </a:p>
          <a:p>
            <a:pPr marL="742950" lvl="1" indent="-285750" algn="just">
              <a:lnSpc>
                <a:spcPct val="150000"/>
              </a:lnSpc>
              <a:spcAft>
                <a:spcPts val="600"/>
              </a:spcAft>
              <a:tabLst>
                <a:tab pos="914400" algn="l"/>
              </a:tabLst>
            </a:pPr>
            <a:r>
              <a:rPr lang="en-ZA" sz="1600" dirty="0">
                <a:ea typeface="Calibri" panose="020F0502020204030204" pitchFamily="34" charset="0"/>
                <a:cs typeface="Times New Roman" panose="02020603050405020304" pitchFamily="18" charset="0"/>
              </a:rPr>
              <a:t>Varying in people. To train the people to be self- sustainable in providing vegetables.</a:t>
            </a:r>
            <a:endParaRPr lang="en-GB" sz="1600" dirty="0">
              <a:ea typeface="Calibri" panose="020F0502020204030204" pitchFamily="34" charset="0"/>
              <a:cs typeface="Times New Roman" panose="02020603050405020304" pitchFamily="18" charset="0"/>
            </a:endParaRPr>
          </a:p>
          <a:p>
            <a:pPr marL="0" indent="0">
              <a:buNone/>
            </a:pPr>
            <a:endParaRPr lang="en-GB" dirty="0"/>
          </a:p>
        </p:txBody>
      </p:sp>
      <p:pic>
        <p:nvPicPr>
          <p:cNvPr id="7" name="Picture 6">
            <a:extLst>
              <a:ext uri="{FF2B5EF4-FFF2-40B4-BE49-F238E27FC236}">
                <a16:creationId xmlns:a16="http://schemas.microsoft.com/office/drawing/2014/main" id="{E1523E58-24CF-254D-ADC9-772F350362E2}"/>
              </a:ext>
            </a:extLst>
          </p:cNvPr>
          <p:cNvPicPr>
            <a:picLocks noChangeAspect="1"/>
          </p:cNvPicPr>
          <p:nvPr/>
        </p:nvPicPr>
        <p:blipFill>
          <a:blip r:embed="rId4"/>
          <a:stretch>
            <a:fillRect/>
          </a:stretch>
        </p:blipFill>
        <p:spPr>
          <a:xfrm>
            <a:off x="5844209" y="365125"/>
            <a:ext cx="5872176" cy="3172023"/>
          </a:xfrm>
          <a:prstGeom prst="rect">
            <a:avLst/>
          </a:prstGeom>
        </p:spPr>
      </p:pic>
      <p:pic>
        <p:nvPicPr>
          <p:cNvPr id="8" name="Picture 7">
            <a:extLst>
              <a:ext uri="{FF2B5EF4-FFF2-40B4-BE49-F238E27FC236}">
                <a16:creationId xmlns:a16="http://schemas.microsoft.com/office/drawing/2014/main" id="{79A7D87F-366E-2441-B13A-F87C0CB0225C}"/>
              </a:ext>
            </a:extLst>
          </p:cNvPr>
          <p:cNvPicPr>
            <a:picLocks noChangeAspect="1"/>
          </p:cNvPicPr>
          <p:nvPr/>
        </p:nvPicPr>
        <p:blipFill>
          <a:blip r:embed="rId5"/>
          <a:stretch>
            <a:fillRect/>
          </a:stretch>
        </p:blipFill>
        <p:spPr>
          <a:xfrm>
            <a:off x="5335220" y="3689568"/>
            <a:ext cx="3964737" cy="2460237"/>
          </a:xfrm>
          <a:prstGeom prst="rect">
            <a:avLst/>
          </a:prstGeom>
          <a:noFill/>
          <a:ln w="12700">
            <a:solidFill>
              <a:srgbClr val="7030A0"/>
            </a:solidFill>
          </a:ln>
        </p:spPr>
      </p:pic>
      <p:pic>
        <p:nvPicPr>
          <p:cNvPr id="9" name="Picture 8">
            <a:extLst>
              <a:ext uri="{FF2B5EF4-FFF2-40B4-BE49-F238E27FC236}">
                <a16:creationId xmlns:a16="http://schemas.microsoft.com/office/drawing/2014/main" id="{09D36479-ADF6-AF41-8DDA-A2ABBDFAEB05}"/>
              </a:ext>
            </a:extLst>
          </p:cNvPr>
          <p:cNvPicPr>
            <a:picLocks noChangeAspect="1"/>
          </p:cNvPicPr>
          <p:nvPr/>
        </p:nvPicPr>
        <p:blipFill>
          <a:blip r:embed="rId6"/>
          <a:stretch>
            <a:fillRect/>
          </a:stretch>
        </p:blipFill>
        <p:spPr>
          <a:xfrm>
            <a:off x="9400568" y="3689568"/>
            <a:ext cx="2315817" cy="2460237"/>
          </a:xfrm>
          <a:prstGeom prst="rect">
            <a:avLst/>
          </a:prstGeom>
          <a:ln>
            <a:solidFill>
              <a:srgbClr val="7030A0"/>
            </a:solidFill>
          </a:ln>
        </p:spPr>
      </p:pic>
      <p:pic>
        <p:nvPicPr>
          <p:cNvPr id="5" name="Audio 4">
            <a:hlinkClick r:id="" action="ppaction://media"/>
            <a:extLst>
              <a:ext uri="{FF2B5EF4-FFF2-40B4-BE49-F238E27FC236}">
                <a16:creationId xmlns:a16="http://schemas.microsoft.com/office/drawing/2014/main" id="{4586F071-8454-DD43-89CD-D088F3C3D23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523525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3895">
        <p15:prstTrans prst="pageCurlDouble"/>
      </p:transition>
    </mc:Choice>
    <mc:Fallback xmlns="">
      <p:transition spd="slow" advTm="538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E1A59-D5CA-F046-858C-5BD63231BB49}"/>
              </a:ext>
            </a:extLst>
          </p:cNvPr>
          <p:cNvSpPr>
            <a:spLocks noGrp="1"/>
          </p:cNvSpPr>
          <p:nvPr>
            <p:ph type="title"/>
          </p:nvPr>
        </p:nvSpPr>
        <p:spPr>
          <a:solidFill>
            <a:schemeClr val="tx1"/>
          </a:solidFill>
        </p:spPr>
        <p:txBody>
          <a:bodyPr/>
          <a:lstStyle/>
          <a:p>
            <a:r>
              <a:rPr lang="en-GB" b="1" i="1">
                <a:solidFill>
                  <a:schemeClr val="bg1"/>
                </a:solidFill>
                <a:latin typeface="Avenir Next Heavy" panose="020B0503020202020204" pitchFamily="34" charset="0"/>
              </a:rPr>
              <a:t>Quality</a:t>
            </a:r>
          </a:p>
        </p:txBody>
      </p:sp>
      <p:sp>
        <p:nvSpPr>
          <p:cNvPr id="3" name="Content Placeholder 2">
            <a:extLst>
              <a:ext uri="{FF2B5EF4-FFF2-40B4-BE49-F238E27FC236}">
                <a16:creationId xmlns:a16="http://schemas.microsoft.com/office/drawing/2014/main" id="{55F75380-BC54-C648-A0B2-B874CAE62F1D}"/>
              </a:ext>
            </a:extLst>
          </p:cNvPr>
          <p:cNvSpPr>
            <a:spLocks noGrp="1"/>
          </p:cNvSpPr>
          <p:nvPr>
            <p:ph idx="1"/>
          </p:nvPr>
        </p:nvSpPr>
        <p:spPr>
          <a:xfrm>
            <a:off x="838200" y="1885949"/>
            <a:ext cx="5448300" cy="4291013"/>
          </a:xfrm>
        </p:spPr>
        <p:txBody>
          <a:bodyPr vert="horz" lIns="91440" tIns="45720" rIns="91440" bIns="45720" rtlCol="0" anchor="t">
            <a:noAutofit/>
          </a:bodyPr>
          <a:lstStyle/>
          <a:p>
            <a:pPr algn="just"/>
            <a:r>
              <a:rPr lang="en-US" sz="2000" dirty="0">
                <a:cs typeface="Calibri"/>
              </a:rPr>
              <a:t>Aquaponics require a total quality management – Doing it write the first time.</a:t>
            </a:r>
            <a:endParaRPr lang="en-US"/>
          </a:p>
          <a:p>
            <a:pPr algn="just"/>
            <a:r>
              <a:rPr lang="en-US" sz="2000" dirty="0">
                <a:ea typeface="+mn-lt"/>
                <a:cs typeface="+mn-lt"/>
              </a:rPr>
              <a:t>Biological filters ensure water quality and control pest and disease (plants &amp; fish).</a:t>
            </a:r>
            <a:endParaRPr lang="en-US" sz="2000" dirty="0">
              <a:cs typeface="Calibri" panose="020F0502020204030204"/>
            </a:endParaRPr>
          </a:p>
          <a:p>
            <a:pPr algn="just"/>
            <a:r>
              <a:rPr lang="en-US" sz="2000" dirty="0">
                <a:ea typeface="+mn-lt"/>
                <a:cs typeface="+mn-lt"/>
              </a:rPr>
              <a:t>To ensure a quality product the oxygen and protein of the water monitored regularly. Correction action can be taken by increasing or decreasing the water flow, increasing or decreasing the fish quantities, cleaning the filter or replacing the water.</a:t>
            </a:r>
          </a:p>
          <a:p>
            <a:pPr algn="just"/>
            <a:r>
              <a:rPr lang="en-US" sz="2000" dirty="0">
                <a:cs typeface="Calibri"/>
              </a:rPr>
              <a:t>A flow chart helps to improve quality by ensure when to harvest and or when vegetables must be replaced.</a:t>
            </a:r>
          </a:p>
          <a:p>
            <a:pPr marL="0" indent="0" algn="just">
              <a:buNone/>
            </a:pPr>
            <a:endParaRPr lang="en-GB" sz="2000">
              <a:cs typeface="Calibri" panose="020F0502020204030204"/>
            </a:endParaRPr>
          </a:p>
        </p:txBody>
      </p:sp>
      <p:graphicFrame>
        <p:nvGraphicFramePr>
          <p:cNvPr id="4" name="Diagram 3">
            <a:extLst>
              <a:ext uri="{FF2B5EF4-FFF2-40B4-BE49-F238E27FC236}">
                <a16:creationId xmlns:a16="http://schemas.microsoft.com/office/drawing/2014/main" id="{20B44897-B746-B74A-8D99-16A6B6EC2F6C}"/>
              </a:ext>
            </a:extLst>
          </p:cNvPr>
          <p:cNvGraphicFramePr/>
          <p:nvPr>
            <p:extLst>
              <p:ext uri="{D42A27DB-BD31-4B8C-83A1-F6EECF244321}">
                <p14:modId xmlns:p14="http://schemas.microsoft.com/office/powerpoint/2010/main" val="1071801367"/>
              </p:ext>
            </p:extLst>
          </p:nvPr>
        </p:nvGraphicFramePr>
        <p:xfrm>
          <a:off x="6781800" y="1885950"/>
          <a:ext cx="4572000" cy="39274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Audio 4">
            <a:hlinkClick r:id="" action="ppaction://media"/>
            <a:extLst>
              <a:ext uri="{FF2B5EF4-FFF2-40B4-BE49-F238E27FC236}">
                <a16:creationId xmlns:a16="http://schemas.microsoft.com/office/drawing/2014/main" id="{1EDB0568-E23F-4147-BF00-7293BB48F5F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268541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7528">
        <p15:prstTrans prst="pageCurlDouble"/>
      </p:transition>
    </mc:Choice>
    <mc:Fallback xmlns="">
      <p:transition spd="slow" advTm="4752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tray of food&#10;&#10;Description automatically generated">
            <a:extLst>
              <a:ext uri="{FF2B5EF4-FFF2-40B4-BE49-F238E27FC236}">
                <a16:creationId xmlns:a16="http://schemas.microsoft.com/office/drawing/2014/main" id="{7270F67D-5597-4C83-8136-42C5A4C630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47" r="4658" b="4"/>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9" name="Picture 8" descr="A bowl of food on a plate&#10;&#10;Description automatically generated">
            <a:extLst>
              <a:ext uri="{FF2B5EF4-FFF2-40B4-BE49-F238E27FC236}">
                <a16:creationId xmlns:a16="http://schemas.microsoft.com/office/drawing/2014/main" id="{5AC938D1-0F78-4056-B6E1-47927A4124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544" r="8719" b="4"/>
          <a:stretch/>
        </p:blipFill>
        <p:spPr>
          <a:xfrm>
            <a:off x="8530121" y="3456433"/>
            <a:ext cx="3661880" cy="3401568"/>
          </a:xfrm>
          <a:custGeom>
            <a:avLst/>
            <a:gdLst/>
            <a:ahLst/>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p:spPr>
      </p:pic>
      <p:pic>
        <p:nvPicPr>
          <p:cNvPr id="5" name="Picture 4" descr="A picture containing indoor, sitting, room, bed&#10;&#10;Description automatically generated">
            <a:extLst>
              <a:ext uri="{FF2B5EF4-FFF2-40B4-BE49-F238E27FC236}">
                <a16:creationId xmlns:a16="http://schemas.microsoft.com/office/drawing/2014/main" id="{3AAC9EEF-6710-475C-8DC5-51019FBDB9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0385" b="4"/>
          <a:stretch/>
        </p:blipFill>
        <p:spPr>
          <a:xfrm>
            <a:off x="5168353" y="3456432"/>
            <a:ext cx="4064598" cy="3401568"/>
          </a:xfrm>
          <a:custGeom>
            <a:avLst/>
            <a:gdLst/>
            <a:ahLst/>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a:solidFill>
            <a:srgbClr val="FFFFFF">
              <a:shade val="85000"/>
            </a:srgbClr>
          </a:solidFill>
        </p:spPr>
      </p:pic>
      <p:sp>
        <p:nvSpPr>
          <p:cNvPr id="4" name="Content Placeholder 3">
            <a:extLst>
              <a:ext uri="{FF2B5EF4-FFF2-40B4-BE49-F238E27FC236}">
                <a16:creationId xmlns:a16="http://schemas.microsoft.com/office/drawing/2014/main" id="{DB4D58DE-6100-4BD6-938F-0A7751B1CD5D}"/>
              </a:ext>
            </a:extLst>
          </p:cNvPr>
          <p:cNvSpPr txBox="1">
            <a:spLocks noGrp="1"/>
          </p:cNvSpPr>
          <p:nvPr>
            <p:ph idx="1"/>
          </p:nvPr>
        </p:nvSpPr>
        <p:spPr>
          <a:xfrm>
            <a:off x="49952" y="1721361"/>
            <a:ext cx="5486569" cy="519923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just">
              <a:buFont typeface="+mj-lt"/>
              <a:buAutoNum type="arabicPeriod"/>
            </a:pPr>
            <a:r>
              <a:rPr lang="en-ZA" sz="1100" dirty="0">
                <a:latin typeface="Arial"/>
                <a:cs typeface="Arial"/>
              </a:rPr>
              <a:t>Site visit – 04/02/2020 Meet with SAVF personal </a:t>
            </a:r>
            <a:endParaRPr lang="en-ZA" sz="1100">
              <a:latin typeface="Arial" panose="020B0604020202020204" pitchFamily="34" charset="0"/>
              <a:cs typeface="Arial" panose="020B0604020202020204" pitchFamily="34" charset="0"/>
            </a:endParaRPr>
          </a:p>
          <a:p>
            <a:pPr marL="457200" indent="-457200" algn="just">
              <a:buFont typeface="+mj-lt"/>
              <a:buAutoNum type="arabicPeriod"/>
            </a:pPr>
            <a:r>
              <a:rPr lang="en-ZA" sz="1100" dirty="0">
                <a:latin typeface="Arial"/>
                <a:cs typeface="Arial"/>
              </a:rPr>
              <a:t>Site visit – 22/02/2020 Introduce the team to SAVF and meet with personal</a:t>
            </a:r>
          </a:p>
          <a:p>
            <a:pPr marL="457200" indent="-457200" algn="just">
              <a:buFont typeface="+mj-lt"/>
              <a:buAutoNum type="arabicPeriod"/>
            </a:pPr>
            <a:r>
              <a:rPr lang="en-ZA" sz="1100" dirty="0">
                <a:latin typeface="Arial"/>
                <a:cs typeface="Arial"/>
              </a:rPr>
              <a:t>Run Win Deed Property report for ownership of a property – 02/03/2020</a:t>
            </a:r>
          </a:p>
          <a:p>
            <a:pPr marL="457200" indent="-457200" algn="just">
              <a:buFont typeface="+mj-lt"/>
              <a:buAutoNum type="arabicPeriod"/>
            </a:pPr>
            <a:r>
              <a:rPr lang="en-ZA" sz="1100" dirty="0">
                <a:latin typeface="Arial"/>
                <a:cs typeface="Arial"/>
              </a:rPr>
              <a:t>Site visit, strategizing &amp; digging of 5 m</a:t>
            </a:r>
            <a:r>
              <a:rPr lang="en-ZA" sz="1100" baseline="30000" dirty="0">
                <a:latin typeface="Arial"/>
                <a:cs typeface="Arial"/>
              </a:rPr>
              <a:t>3</a:t>
            </a:r>
            <a:r>
              <a:rPr lang="en-ZA" sz="1100" dirty="0">
                <a:latin typeface="Arial"/>
                <a:cs typeface="Arial"/>
              </a:rPr>
              <a:t> dam  – 03/03/2020</a:t>
            </a:r>
          </a:p>
          <a:p>
            <a:pPr marL="457200" indent="-457200" algn="just">
              <a:buFont typeface="+mj-lt"/>
              <a:buAutoNum type="arabicPeriod"/>
            </a:pPr>
            <a:r>
              <a:rPr lang="en-ZA" sz="1100" dirty="0">
                <a:latin typeface="Arial"/>
                <a:cs typeface="Arial"/>
              </a:rPr>
              <a:t>SAVF donated 10,000 l Jo-Jo tank – 07/03/2020</a:t>
            </a:r>
          </a:p>
          <a:p>
            <a:pPr marL="457200" indent="-457200" algn="just">
              <a:buFont typeface="+mj-lt"/>
              <a:buAutoNum type="arabicPeriod"/>
            </a:pPr>
            <a:r>
              <a:rPr lang="en-ZA" sz="1100" dirty="0">
                <a:latin typeface="Arial"/>
                <a:cs typeface="Arial"/>
              </a:rPr>
              <a:t>Purchases grow medium (perlite) and baskets – 12/03/2020</a:t>
            </a:r>
          </a:p>
          <a:p>
            <a:pPr marL="457200" indent="-457200" algn="just">
              <a:buFont typeface="+mj-lt"/>
              <a:buAutoNum type="arabicPeriod"/>
            </a:pPr>
            <a:r>
              <a:rPr lang="en-ZA" sz="1100" dirty="0">
                <a:latin typeface="Arial"/>
                <a:cs typeface="Arial"/>
              </a:rPr>
              <a:t>Plant fence poles – 15/03/2020</a:t>
            </a:r>
          </a:p>
          <a:p>
            <a:pPr marL="457200" indent="-457200" algn="just">
              <a:buFont typeface="+mj-lt"/>
              <a:buAutoNum type="arabicPeriod"/>
            </a:pPr>
            <a:r>
              <a:rPr lang="en-ZA" sz="1100" dirty="0">
                <a:latin typeface="Arial"/>
                <a:cs typeface="Arial"/>
              </a:rPr>
              <a:t>Donation for solar &amp; solar pump (Stahl Cranes) – 15/03/2020</a:t>
            </a:r>
          </a:p>
          <a:p>
            <a:pPr marL="457200" indent="-457200" algn="just">
              <a:buFont typeface="+mj-lt"/>
              <a:buAutoNum type="arabicPeriod"/>
            </a:pPr>
            <a:r>
              <a:rPr lang="en-ZA" sz="1100" dirty="0">
                <a:latin typeface="Arial"/>
                <a:cs typeface="Arial"/>
              </a:rPr>
              <a:t>Jo-Jo tank placed – 18/03/2020</a:t>
            </a:r>
          </a:p>
          <a:p>
            <a:pPr marL="457200" indent="-457200" algn="just">
              <a:buFont typeface="+mj-lt"/>
              <a:buAutoNum type="arabicPeriod"/>
            </a:pPr>
            <a:r>
              <a:rPr lang="en-ZA" sz="1100" dirty="0">
                <a:latin typeface="Arial"/>
                <a:cs typeface="Arial"/>
              </a:rPr>
              <a:t>Donation from JT Project Services – 17/03/2020</a:t>
            </a:r>
          </a:p>
          <a:p>
            <a:pPr marL="457200" indent="-457200" algn="just">
              <a:buFont typeface="+mj-lt"/>
              <a:buAutoNum type="arabicPeriod"/>
            </a:pPr>
            <a:r>
              <a:rPr lang="en-ZA" sz="1100" dirty="0">
                <a:latin typeface="Arial"/>
                <a:cs typeface="Arial"/>
              </a:rPr>
              <a:t>Purchases PVC pipes &amp; Fittings – 26/03/2020</a:t>
            </a:r>
          </a:p>
          <a:p>
            <a:pPr marL="457200" indent="-457200" algn="just">
              <a:buFont typeface="+mj-lt"/>
              <a:buAutoNum type="arabicPeriod"/>
            </a:pPr>
            <a:r>
              <a:rPr lang="en-ZA" sz="1100" dirty="0">
                <a:latin typeface="Arial"/>
                <a:cs typeface="Arial"/>
              </a:rPr>
              <a:t>Complete &amp; deliver Pedestal – 26/03/2020</a:t>
            </a:r>
          </a:p>
          <a:p>
            <a:pPr marL="457200" indent="-457200" algn="just">
              <a:buFont typeface="+mj-lt"/>
              <a:buAutoNum type="arabicPeriod"/>
            </a:pPr>
            <a:r>
              <a:rPr lang="en-ZA" sz="1100" dirty="0">
                <a:latin typeface="Arial"/>
                <a:cs typeface="Arial"/>
              </a:rPr>
              <a:t>Manufacturing from home continues – Delivery after 35 days lockdown.</a:t>
            </a:r>
          </a:p>
          <a:p>
            <a:pPr marL="457200" indent="-457200" algn="just">
              <a:buFont typeface="+mj-lt"/>
              <a:buAutoNum type="arabicPeriod"/>
            </a:pPr>
            <a:r>
              <a:rPr lang="en-ZA" sz="1100" dirty="0">
                <a:latin typeface="Arial"/>
                <a:cs typeface="Arial"/>
              </a:rPr>
              <a:t>Donation from Mr </a:t>
            </a:r>
            <a:r>
              <a:rPr lang="en-ZA" sz="1100" dirty="0" err="1">
                <a:latin typeface="Arial"/>
                <a:cs typeface="Arial"/>
              </a:rPr>
              <a:t>Werno</a:t>
            </a:r>
            <a:r>
              <a:rPr lang="en-ZA" sz="1100" dirty="0">
                <a:latin typeface="Arial"/>
                <a:cs typeface="Arial"/>
              </a:rPr>
              <a:t> van Aswegen – 01/04/2020</a:t>
            </a:r>
          </a:p>
          <a:p>
            <a:pPr marL="457200" indent="-457200" algn="just">
              <a:buFont typeface="+mj-lt"/>
              <a:buAutoNum type="arabicPeriod"/>
            </a:pPr>
            <a:r>
              <a:rPr lang="en-ZA" sz="1100" dirty="0">
                <a:latin typeface="Arial"/>
                <a:cs typeface="Arial"/>
              </a:rPr>
              <a:t>Lockdown – The seedlings was planted at home so that the growing process won't be delayed (Beans, Coriander, Jam tomatoes, Peppers) – 08/04/2020.</a:t>
            </a:r>
          </a:p>
          <a:p>
            <a:pPr marL="457200" indent="-457200" algn="just">
              <a:buFont typeface="+mj-lt"/>
              <a:buAutoNum type="arabicPeriod"/>
            </a:pPr>
            <a:r>
              <a:rPr lang="en-ZA" sz="1100" dirty="0">
                <a:latin typeface="Arial"/>
                <a:cs typeface="Arial"/>
              </a:rPr>
              <a:t>Donation from </a:t>
            </a:r>
            <a:r>
              <a:rPr lang="en-ZA" sz="1100" dirty="0" err="1">
                <a:latin typeface="Arial"/>
                <a:cs typeface="Arial"/>
              </a:rPr>
              <a:t>Indwe</a:t>
            </a:r>
            <a:r>
              <a:rPr lang="en-ZA" sz="1100" dirty="0">
                <a:latin typeface="Arial"/>
                <a:cs typeface="Arial"/>
              </a:rPr>
              <a:t> Risk Services – 15/04/2020</a:t>
            </a:r>
          </a:p>
          <a:p>
            <a:pPr marL="457200" indent="-457200" algn="just">
              <a:buFont typeface="+mj-lt"/>
              <a:buAutoNum type="arabicPeriod"/>
            </a:pPr>
            <a:r>
              <a:rPr lang="en-ZA" sz="1100" dirty="0">
                <a:latin typeface="Arial"/>
                <a:cs typeface="Arial"/>
              </a:rPr>
              <a:t>Lockdown – Seedling start growing 23/04/2020</a:t>
            </a:r>
          </a:p>
          <a:p>
            <a:pPr marL="457200" indent="-457200" algn="just">
              <a:buFont typeface="+mj-lt"/>
              <a:buAutoNum type="arabicPeriod"/>
            </a:pPr>
            <a:r>
              <a:rPr lang="en-ZA" sz="1100" dirty="0">
                <a:latin typeface="Arial"/>
                <a:cs typeface="Arial"/>
              </a:rPr>
              <a:t>Modular Aquaponics system complete – 05/05/2020 </a:t>
            </a:r>
            <a:endParaRPr lang="en-ZA" sz="1100" dirty="0">
              <a:latin typeface="Arial" panose="020B0604020202020204" pitchFamily="34" charset="0"/>
              <a:cs typeface="Arial" panose="020B0604020202020204" pitchFamily="34" charset="0"/>
            </a:endParaRPr>
          </a:p>
        </p:txBody>
      </p:sp>
      <p:pic>
        <p:nvPicPr>
          <p:cNvPr id="6" name="Picture 5" descr="A picture containing indoor, table, cake, sitting&#10;&#10;Description automatically generated">
            <a:extLst>
              <a:ext uri="{FF2B5EF4-FFF2-40B4-BE49-F238E27FC236}">
                <a16:creationId xmlns:a16="http://schemas.microsoft.com/office/drawing/2014/main" id="{EF4133F5-08CF-44C9-BD86-D3EF341CAB1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3761" r="5485" b="4"/>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
        <p:nvSpPr>
          <p:cNvPr id="10" name="TextBox 9">
            <a:extLst>
              <a:ext uri="{FF2B5EF4-FFF2-40B4-BE49-F238E27FC236}">
                <a16:creationId xmlns:a16="http://schemas.microsoft.com/office/drawing/2014/main" id="{E3B8BA13-D9A5-4343-BF90-69FC8424B77C}"/>
              </a:ext>
            </a:extLst>
          </p:cNvPr>
          <p:cNvSpPr txBox="1"/>
          <p:nvPr/>
        </p:nvSpPr>
        <p:spPr>
          <a:xfrm>
            <a:off x="9308670" y="3457744"/>
            <a:ext cx="462778" cy="369332"/>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cs typeface="Calibri"/>
              </a:rPr>
              <a:t>15</a:t>
            </a:r>
          </a:p>
        </p:txBody>
      </p:sp>
      <p:sp>
        <p:nvSpPr>
          <p:cNvPr id="3" name="TextBox 2">
            <a:extLst>
              <a:ext uri="{FF2B5EF4-FFF2-40B4-BE49-F238E27FC236}">
                <a16:creationId xmlns:a16="http://schemas.microsoft.com/office/drawing/2014/main" id="{17EEA6AC-9A6C-4887-B98F-2B6B4A3BEBB1}"/>
              </a:ext>
            </a:extLst>
          </p:cNvPr>
          <p:cNvSpPr txBox="1"/>
          <p:nvPr/>
        </p:nvSpPr>
        <p:spPr>
          <a:xfrm>
            <a:off x="5936104" y="3462728"/>
            <a:ext cx="444709" cy="369332"/>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cs typeface="Calibri"/>
              </a:rPr>
              <a:t>11</a:t>
            </a:r>
          </a:p>
        </p:txBody>
      </p:sp>
      <p:sp>
        <p:nvSpPr>
          <p:cNvPr id="8" name="TextBox 7">
            <a:extLst>
              <a:ext uri="{FF2B5EF4-FFF2-40B4-BE49-F238E27FC236}">
                <a16:creationId xmlns:a16="http://schemas.microsoft.com/office/drawing/2014/main" id="{41EA48B2-9D63-4591-97DB-140D3713152C}"/>
              </a:ext>
            </a:extLst>
          </p:cNvPr>
          <p:cNvSpPr txBox="1"/>
          <p:nvPr/>
        </p:nvSpPr>
        <p:spPr>
          <a:xfrm>
            <a:off x="6728554" y="7964"/>
            <a:ext cx="482184" cy="3818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cs typeface="Calibri"/>
              </a:rPr>
              <a:t>13</a:t>
            </a:r>
          </a:p>
        </p:txBody>
      </p:sp>
      <p:sp>
        <p:nvSpPr>
          <p:cNvPr id="11" name="TextBox 10">
            <a:extLst>
              <a:ext uri="{FF2B5EF4-FFF2-40B4-BE49-F238E27FC236}">
                <a16:creationId xmlns:a16="http://schemas.microsoft.com/office/drawing/2014/main" id="{61325B14-F768-49D4-A122-FCBA56B0ED96}"/>
              </a:ext>
            </a:extLst>
          </p:cNvPr>
          <p:cNvSpPr txBox="1"/>
          <p:nvPr/>
        </p:nvSpPr>
        <p:spPr>
          <a:xfrm>
            <a:off x="7945724" y="937"/>
            <a:ext cx="507168" cy="369332"/>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cs typeface="Calibri"/>
              </a:rPr>
              <a:t>15</a:t>
            </a:r>
          </a:p>
        </p:txBody>
      </p:sp>
      <p:sp>
        <p:nvSpPr>
          <p:cNvPr id="18" name="TextBox 17">
            <a:extLst>
              <a:ext uri="{FF2B5EF4-FFF2-40B4-BE49-F238E27FC236}">
                <a16:creationId xmlns:a16="http://schemas.microsoft.com/office/drawing/2014/main" id="{1D378919-477B-4351-BCF7-627DA0B804A4}"/>
              </a:ext>
            </a:extLst>
          </p:cNvPr>
          <p:cNvSpPr txBox="1"/>
          <p:nvPr/>
        </p:nvSpPr>
        <p:spPr>
          <a:xfrm>
            <a:off x="11722677" y="20752"/>
            <a:ext cx="462778" cy="369332"/>
          </a:xfrm>
          <a:prstGeom prst="rect">
            <a:avLst/>
          </a:prstGeom>
          <a:solidFill>
            <a:srgbClr val="ED7D3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cs typeface="Calibri"/>
              </a:rPr>
              <a:t>15</a:t>
            </a:r>
          </a:p>
        </p:txBody>
      </p:sp>
      <p:sp>
        <p:nvSpPr>
          <p:cNvPr id="19" name="Title 1">
            <a:extLst>
              <a:ext uri="{FF2B5EF4-FFF2-40B4-BE49-F238E27FC236}">
                <a16:creationId xmlns:a16="http://schemas.microsoft.com/office/drawing/2014/main" id="{939315F7-63F6-4413-9B18-4727EBF2F762}"/>
              </a:ext>
            </a:extLst>
          </p:cNvPr>
          <p:cNvSpPr txBox="1">
            <a:spLocks/>
          </p:cNvSpPr>
          <p:nvPr/>
        </p:nvSpPr>
        <p:spPr>
          <a:xfrm>
            <a:off x="838200" y="365125"/>
            <a:ext cx="7391400" cy="1325563"/>
          </a:xfrm>
          <a:prstGeom prst="rect">
            <a:avLst/>
          </a:prstGeom>
          <a:solidFill>
            <a:schemeClr val="tx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i="1">
                <a:solidFill>
                  <a:schemeClr val="bg1"/>
                </a:solidFill>
                <a:latin typeface="Avenir Next Heavy" panose="020B0503020202020204" pitchFamily="34" charset="0"/>
              </a:rPr>
              <a:t>Progress Report </a:t>
            </a:r>
            <a:r>
              <a:rPr lang="en-GB" sz="2400" b="1" i="1">
                <a:solidFill>
                  <a:schemeClr val="bg1"/>
                </a:solidFill>
                <a:latin typeface="Avenir Next Heavy" panose="020B0503020202020204" pitchFamily="34" charset="0"/>
              </a:rPr>
              <a:t>Work Done and Site Visits</a:t>
            </a:r>
          </a:p>
        </p:txBody>
      </p:sp>
      <p:pic>
        <p:nvPicPr>
          <p:cNvPr id="2" name="Audio 1">
            <a:hlinkClick r:id="" action="ppaction://media"/>
            <a:extLst>
              <a:ext uri="{FF2B5EF4-FFF2-40B4-BE49-F238E27FC236}">
                <a16:creationId xmlns:a16="http://schemas.microsoft.com/office/drawing/2014/main" id="{88888E27-DDCD-0745-9CDF-342443EE4D4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489355420"/>
      </p:ext>
    </p:extLst>
  </p:cSld>
  <p:clrMapOvr>
    <a:masterClrMapping/>
  </p:clrMapOvr>
  <mc:AlternateContent xmlns:mc="http://schemas.openxmlformats.org/markup-compatibility/2006" xmlns:p14="http://schemas.microsoft.com/office/powerpoint/2010/main">
    <mc:Choice Requires="p14">
      <p:transition spd="slow" p14:dur="2000" advTm="28140"/>
    </mc:Choice>
    <mc:Fallback xmlns="">
      <p:transition spd="slow" advTm="28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C0F48AD-4627-E545-982C-80D9FD2C739A}"/>
              </a:ext>
            </a:extLst>
          </p:cNvPr>
          <p:cNvSpPr>
            <a:spLocks noGrp="1"/>
          </p:cNvSpPr>
          <p:nvPr>
            <p:ph sz="half" idx="1"/>
          </p:nvPr>
        </p:nvSpPr>
        <p:spPr>
          <a:xfrm>
            <a:off x="838200" y="1690688"/>
            <a:ext cx="4199761" cy="4991918"/>
          </a:xfrm>
        </p:spPr>
        <p:txBody>
          <a:bodyPr vert="horz" lIns="91440" tIns="45720" rIns="91440" bIns="45720" rtlCol="0" anchor="t">
            <a:normAutofit fontScale="92500" lnSpcReduction="20000"/>
          </a:bodyPr>
          <a:lstStyle/>
          <a:p>
            <a:pPr marL="0" indent="0">
              <a:buNone/>
            </a:pPr>
            <a:endParaRPr lang="en-GB" sz="1000" b="1" u="sng"/>
          </a:p>
          <a:p>
            <a:pPr marL="0" indent="0">
              <a:buNone/>
            </a:pPr>
            <a:r>
              <a:rPr lang="en-GB" sz="1400" b="1" u="sng" dirty="0"/>
              <a:t>Preventative Maintenance:</a:t>
            </a:r>
            <a:endParaRPr lang="en-GB" sz="1400" b="1" u="sng" dirty="0">
              <a:cs typeface="Calibri"/>
            </a:endParaRPr>
          </a:p>
          <a:p>
            <a:pPr>
              <a:buFont typeface="+mj-lt"/>
              <a:buAutoNum type="arabicPeriod"/>
            </a:pPr>
            <a:r>
              <a:rPr lang="en-GB" sz="1400" b="1" i="1" dirty="0"/>
              <a:t>Pump System:</a:t>
            </a:r>
            <a:endParaRPr lang="en-GB" sz="1400" b="1" i="1" dirty="0">
              <a:cs typeface="Calibri"/>
            </a:endParaRPr>
          </a:p>
          <a:p>
            <a:pPr lvl="1"/>
            <a:r>
              <a:rPr lang="en-GB" sz="1050" dirty="0"/>
              <a:t>Intakes clear of debris and dirt</a:t>
            </a:r>
            <a:endParaRPr lang="en-GB" sz="1050">
              <a:cs typeface="Calibri"/>
            </a:endParaRPr>
          </a:p>
          <a:p>
            <a:pPr lvl="1"/>
            <a:r>
              <a:rPr lang="en-GB" sz="1050" dirty="0"/>
              <a:t>Filter replacements </a:t>
            </a:r>
            <a:endParaRPr lang="en-GB" sz="1050">
              <a:cs typeface="Calibri"/>
            </a:endParaRPr>
          </a:p>
          <a:p>
            <a:pPr>
              <a:buFont typeface="+mj-lt"/>
              <a:buAutoNum type="arabicPeriod"/>
            </a:pPr>
            <a:r>
              <a:rPr lang="en-GB" sz="1400" b="1" i="1" dirty="0"/>
              <a:t>Water System:</a:t>
            </a:r>
            <a:endParaRPr lang="en-GB" sz="1400" b="1" i="1" dirty="0">
              <a:cs typeface="Calibri"/>
            </a:endParaRPr>
          </a:p>
          <a:p>
            <a:pPr lvl="1"/>
            <a:r>
              <a:rPr lang="en-GB" sz="1050" dirty="0"/>
              <a:t>Water levels correct</a:t>
            </a:r>
            <a:endParaRPr lang="en-GB" sz="1050">
              <a:cs typeface="Calibri"/>
            </a:endParaRPr>
          </a:p>
          <a:p>
            <a:pPr lvl="1"/>
            <a:r>
              <a:rPr lang="en-GB" sz="1050" dirty="0"/>
              <a:t>Temperatures</a:t>
            </a:r>
            <a:endParaRPr lang="en-GB" sz="1050">
              <a:cs typeface="Calibri"/>
            </a:endParaRPr>
          </a:p>
          <a:p>
            <a:pPr lvl="1"/>
            <a:r>
              <a:rPr lang="en-GB" sz="1050" dirty="0"/>
              <a:t>pH Levels as well as ammonia and nitrate levels</a:t>
            </a:r>
            <a:endParaRPr lang="en-GB" sz="1050">
              <a:cs typeface="Calibri"/>
            </a:endParaRPr>
          </a:p>
          <a:p>
            <a:pPr lvl="1"/>
            <a:r>
              <a:rPr lang="en-GB" sz="1050" dirty="0"/>
              <a:t>Balanced plant and algae management</a:t>
            </a:r>
            <a:endParaRPr lang="en-GB" sz="1050">
              <a:cs typeface="Calibri"/>
            </a:endParaRPr>
          </a:p>
          <a:p>
            <a:pPr>
              <a:buFont typeface="+mj-lt"/>
              <a:buAutoNum type="arabicPeriod"/>
            </a:pPr>
            <a:r>
              <a:rPr lang="en-GB" sz="1400" b="1" i="1" dirty="0"/>
              <a:t>Plant System:</a:t>
            </a:r>
            <a:endParaRPr lang="en-GB" sz="1400" b="1" i="1" dirty="0">
              <a:cs typeface="Calibri"/>
            </a:endParaRPr>
          </a:p>
          <a:p>
            <a:pPr lvl="1"/>
            <a:r>
              <a:rPr lang="en-GB" sz="1050" dirty="0"/>
              <a:t>Root management</a:t>
            </a:r>
            <a:endParaRPr lang="en-GB" sz="1050">
              <a:cs typeface="Calibri"/>
            </a:endParaRPr>
          </a:p>
          <a:p>
            <a:pPr lvl="1"/>
            <a:r>
              <a:rPr lang="en-GB" sz="1050" dirty="0"/>
              <a:t>Perlite and biological filters: healthy &amp; maintained</a:t>
            </a:r>
            <a:endParaRPr lang="en-GB" sz="1050">
              <a:cs typeface="Calibri"/>
            </a:endParaRPr>
          </a:p>
          <a:p>
            <a:pPr lvl="1"/>
            <a:r>
              <a:rPr lang="en-GB" sz="1050" dirty="0"/>
              <a:t>Sealed and flow</a:t>
            </a:r>
            <a:endParaRPr lang="en-GB" sz="1050" dirty="0">
              <a:cs typeface="Calibri"/>
            </a:endParaRPr>
          </a:p>
          <a:p>
            <a:pPr>
              <a:buFont typeface="+mj-lt"/>
              <a:buAutoNum type="arabicPeriod"/>
            </a:pPr>
            <a:r>
              <a:rPr lang="en-GB" sz="1400" b="1" i="1" dirty="0"/>
              <a:t>Fish:</a:t>
            </a:r>
            <a:endParaRPr lang="en-GB" sz="1400" b="1" i="1" dirty="0">
              <a:cs typeface="Calibri"/>
            </a:endParaRPr>
          </a:p>
          <a:p>
            <a:pPr lvl="1"/>
            <a:r>
              <a:rPr lang="en-GB" sz="1050" dirty="0"/>
              <a:t>Fish feeding</a:t>
            </a:r>
            <a:endParaRPr lang="en-GB" sz="1050">
              <a:cs typeface="Calibri"/>
            </a:endParaRPr>
          </a:p>
          <a:p>
            <a:pPr lvl="1"/>
            <a:r>
              <a:rPr lang="en-ZA" sz="1050" dirty="0"/>
              <a:t>Eggs &amp; fingerlings to be moved to grow area(nursery)</a:t>
            </a:r>
            <a:endParaRPr lang="en-ZA" sz="1050" dirty="0">
              <a:cs typeface="Calibri"/>
            </a:endParaRPr>
          </a:p>
          <a:p>
            <a:endParaRPr lang="en-ZA" sz="900"/>
          </a:p>
          <a:p>
            <a:pPr marL="0" indent="0">
              <a:buNone/>
            </a:pPr>
            <a:r>
              <a:rPr lang="en-GB" sz="1400" b="1" u="sng" dirty="0"/>
              <a:t>Breakdown Maintenance:</a:t>
            </a:r>
            <a:endParaRPr lang="en-GB" sz="1400" b="1" u="sng" dirty="0">
              <a:cs typeface="Calibri"/>
            </a:endParaRPr>
          </a:p>
          <a:p>
            <a:pPr>
              <a:buFont typeface="+mj-lt"/>
              <a:buAutoNum type="arabicPeriod"/>
            </a:pPr>
            <a:r>
              <a:rPr lang="en-GB" sz="1400" b="1" i="1" dirty="0"/>
              <a:t>Solar System:</a:t>
            </a:r>
            <a:endParaRPr lang="en-GB" sz="1400" b="1" i="1" dirty="0">
              <a:cs typeface="Calibri"/>
            </a:endParaRPr>
          </a:p>
          <a:p>
            <a:pPr lvl="1"/>
            <a:r>
              <a:rPr lang="en-GB" sz="1050" dirty="0"/>
              <a:t>Connections</a:t>
            </a:r>
            <a:endParaRPr lang="en-GB" sz="1050">
              <a:cs typeface="Calibri"/>
            </a:endParaRPr>
          </a:p>
          <a:p>
            <a:pPr lvl="1"/>
            <a:r>
              <a:rPr lang="en-GB" sz="1050" dirty="0"/>
              <a:t>Batteries</a:t>
            </a:r>
            <a:endParaRPr lang="en-GB" sz="1050" dirty="0">
              <a:cs typeface="Calibri"/>
            </a:endParaRPr>
          </a:p>
          <a:p>
            <a:pPr>
              <a:buFont typeface="+mj-lt"/>
              <a:buAutoNum type="arabicPeriod"/>
            </a:pPr>
            <a:r>
              <a:rPr lang="en-GB" sz="1400" b="1" i="1" dirty="0"/>
              <a:t>Pump System:</a:t>
            </a:r>
            <a:endParaRPr lang="en-GB" sz="1400" b="1" i="1" dirty="0">
              <a:cs typeface="Calibri"/>
            </a:endParaRPr>
          </a:p>
          <a:p>
            <a:pPr lvl="1"/>
            <a:r>
              <a:rPr lang="en-GB" sz="1050" dirty="0"/>
              <a:t>Filters</a:t>
            </a:r>
            <a:endParaRPr lang="en-GB" sz="1050">
              <a:cs typeface="Calibri"/>
            </a:endParaRPr>
          </a:p>
          <a:p>
            <a:pPr lvl="1"/>
            <a:r>
              <a:rPr lang="en-GB" sz="1050" dirty="0"/>
              <a:t>Performance (sealed and flow)</a:t>
            </a:r>
            <a:endParaRPr lang="en-GB" sz="1050">
              <a:cs typeface="Calibri"/>
            </a:endParaRPr>
          </a:p>
          <a:p>
            <a:pPr lvl="1"/>
            <a:r>
              <a:rPr lang="en-GB" sz="1050" dirty="0"/>
              <a:t>Power</a:t>
            </a:r>
            <a:endParaRPr lang="en-GB" sz="1050" dirty="0">
              <a:cs typeface="Calibri"/>
            </a:endParaRPr>
          </a:p>
          <a:p>
            <a:pPr marL="0" indent="0">
              <a:buNone/>
            </a:pPr>
            <a:endParaRPr lang="en-GB" sz="1600"/>
          </a:p>
          <a:p>
            <a:pPr marL="0" indent="0">
              <a:buNone/>
            </a:pPr>
            <a:r>
              <a:rPr lang="en-GB" sz="1600" i="1" dirty="0"/>
              <a:t>* Maintenance checklist implemented for intervention actions to be recorded and logged.</a:t>
            </a:r>
            <a:endParaRPr lang="en-GB" sz="1600" i="1" dirty="0">
              <a:cs typeface="Calibri"/>
            </a:endParaRPr>
          </a:p>
        </p:txBody>
      </p:sp>
      <p:grpSp>
        <p:nvGrpSpPr>
          <p:cNvPr id="34" name="Group 33">
            <a:extLst>
              <a:ext uri="{FF2B5EF4-FFF2-40B4-BE49-F238E27FC236}">
                <a16:creationId xmlns:a16="http://schemas.microsoft.com/office/drawing/2014/main" id="{566A771A-64AA-7440-BDBC-4A299BC50B02}"/>
              </a:ext>
            </a:extLst>
          </p:cNvPr>
          <p:cNvGrpSpPr/>
          <p:nvPr/>
        </p:nvGrpSpPr>
        <p:grpSpPr>
          <a:xfrm>
            <a:off x="5039638" y="1590047"/>
            <a:ext cx="6315839" cy="1805408"/>
            <a:chOff x="4834761" y="1417638"/>
            <a:chExt cx="6760742" cy="2239962"/>
          </a:xfrm>
        </p:grpSpPr>
        <p:sp>
          <p:nvSpPr>
            <p:cNvPr id="33" name="Rectangle 32">
              <a:extLst>
                <a:ext uri="{FF2B5EF4-FFF2-40B4-BE49-F238E27FC236}">
                  <a16:creationId xmlns:a16="http://schemas.microsoft.com/office/drawing/2014/main" id="{EEE55F86-DBE1-2A46-9887-85FB706123E3}"/>
                </a:ext>
              </a:extLst>
            </p:cNvPr>
            <p:cNvSpPr/>
            <p:nvPr/>
          </p:nvSpPr>
          <p:spPr>
            <a:xfrm>
              <a:off x="4834761" y="1417638"/>
              <a:ext cx="6760742" cy="223996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32" name="Group 31">
              <a:extLst>
                <a:ext uri="{FF2B5EF4-FFF2-40B4-BE49-F238E27FC236}">
                  <a16:creationId xmlns:a16="http://schemas.microsoft.com/office/drawing/2014/main" id="{752CB9B0-5856-A446-9EB2-F6D4C2E37A20}"/>
                </a:ext>
              </a:extLst>
            </p:cNvPr>
            <p:cNvGrpSpPr/>
            <p:nvPr/>
          </p:nvGrpSpPr>
          <p:grpSpPr>
            <a:xfrm>
              <a:off x="4960880" y="1473537"/>
              <a:ext cx="6547949" cy="2036912"/>
              <a:chOff x="4719145" y="1494557"/>
              <a:chExt cx="6327229" cy="2036912"/>
            </a:xfrm>
          </p:grpSpPr>
          <p:sp>
            <p:nvSpPr>
              <p:cNvPr id="9" name="Rectangle 8">
                <a:extLst>
                  <a:ext uri="{FF2B5EF4-FFF2-40B4-BE49-F238E27FC236}">
                    <a16:creationId xmlns:a16="http://schemas.microsoft.com/office/drawing/2014/main" id="{34209CFD-AF0A-824A-BCB9-809F998CA1E7}"/>
                  </a:ext>
                </a:extLst>
              </p:cNvPr>
              <p:cNvSpPr/>
              <p:nvPr/>
            </p:nvSpPr>
            <p:spPr>
              <a:xfrm>
                <a:off x="4719145" y="1751288"/>
                <a:ext cx="2207172" cy="7567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GB" sz="900">
                    <a:solidFill>
                      <a:schemeClr val="bg1"/>
                    </a:solidFill>
                  </a:rPr>
                  <a:t>Autonomous system – little input</a:t>
                </a:r>
              </a:p>
              <a:p>
                <a:pPr marL="171450" indent="-171450">
                  <a:buFont typeface="Arial" panose="020B0604020202020204" pitchFamily="34" charset="0"/>
                  <a:buChar char="•"/>
                </a:pPr>
                <a:r>
                  <a:rPr lang="en-GB" sz="900">
                    <a:solidFill>
                      <a:schemeClr val="bg1"/>
                    </a:solidFill>
                  </a:rPr>
                  <a:t>Training and maintenance plan</a:t>
                </a:r>
              </a:p>
              <a:p>
                <a:pPr marL="171450" indent="-171450">
                  <a:buFont typeface="Arial" panose="020B0604020202020204" pitchFamily="34" charset="0"/>
                  <a:buChar char="•"/>
                </a:pPr>
                <a:r>
                  <a:rPr lang="en-GB" sz="900">
                    <a:solidFill>
                      <a:schemeClr val="bg1"/>
                    </a:solidFill>
                  </a:rPr>
                  <a:t>Reward and empowerment system</a:t>
                </a:r>
              </a:p>
              <a:p>
                <a:pPr marL="171450" indent="-171450">
                  <a:buFont typeface="Arial" panose="020B0604020202020204" pitchFamily="34" charset="0"/>
                  <a:buChar char="•"/>
                </a:pPr>
                <a:r>
                  <a:rPr lang="en-GB" sz="900">
                    <a:solidFill>
                      <a:schemeClr val="bg1"/>
                    </a:solidFill>
                  </a:rPr>
                  <a:t>Room to improve and develop</a:t>
                </a:r>
              </a:p>
            </p:txBody>
          </p:sp>
          <p:sp>
            <p:nvSpPr>
              <p:cNvPr id="10" name="Rectangle 9">
                <a:extLst>
                  <a:ext uri="{FF2B5EF4-FFF2-40B4-BE49-F238E27FC236}">
                    <a16:creationId xmlns:a16="http://schemas.microsoft.com/office/drawing/2014/main" id="{47727E70-EA86-D648-836E-990212A9D21D}"/>
                  </a:ext>
                </a:extLst>
              </p:cNvPr>
              <p:cNvSpPr/>
              <p:nvPr/>
            </p:nvSpPr>
            <p:spPr>
              <a:xfrm>
                <a:off x="4719146" y="2819393"/>
                <a:ext cx="2207172" cy="71207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900">
                    <a:solidFill>
                      <a:schemeClr val="bg1"/>
                    </a:solidFill>
                  </a:rPr>
                  <a:t>Cleaning and maintenance</a:t>
                </a:r>
              </a:p>
              <a:p>
                <a:pPr marL="285750" indent="-285750">
                  <a:buFont typeface="Arial" panose="020B0604020202020204" pitchFamily="34" charset="0"/>
                  <a:buChar char="•"/>
                </a:pPr>
                <a:r>
                  <a:rPr lang="en-GB" sz="900">
                    <a:solidFill>
                      <a:schemeClr val="bg1"/>
                    </a:solidFill>
                  </a:rPr>
                  <a:t>Monitor and adjustments</a:t>
                </a:r>
              </a:p>
              <a:p>
                <a:pPr marL="285750" indent="-285750">
                  <a:buFont typeface="Arial" panose="020B0604020202020204" pitchFamily="34" charset="0"/>
                  <a:buChar char="•"/>
                </a:pPr>
                <a:r>
                  <a:rPr lang="en-GB" sz="900">
                    <a:solidFill>
                      <a:schemeClr val="bg1"/>
                    </a:solidFill>
                  </a:rPr>
                  <a:t>Small repairs and fixes</a:t>
                </a:r>
              </a:p>
              <a:p>
                <a:pPr marL="285750" indent="-285750">
                  <a:buFont typeface="Arial" panose="020B0604020202020204" pitchFamily="34" charset="0"/>
                  <a:buChar char="•"/>
                </a:pPr>
                <a:r>
                  <a:rPr lang="en-GB" sz="900">
                    <a:solidFill>
                      <a:schemeClr val="bg1"/>
                    </a:solidFill>
                  </a:rPr>
                  <a:t>Record and measurement</a:t>
                </a:r>
              </a:p>
            </p:txBody>
          </p:sp>
          <p:sp>
            <p:nvSpPr>
              <p:cNvPr id="11" name="Rectangle 10">
                <a:extLst>
                  <a:ext uri="{FF2B5EF4-FFF2-40B4-BE49-F238E27FC236}">
                    <a16:creationId xmlns:a16="http://schemas.microsoft.com/office/drawing/2014/main" id="{4283F853-5E71-E045-9B7F-D04665195509}"/>
                  </a:ext>
                </a:extLst>
              </p:cNvPr>
              <p:cNvSpPr/>
              <p:nvPr/>
            </p:nvSpPr>
            <p:spPr>
              <a:xfrm>
                <a:off x="7210098" y="2323441"/>
                <a:ext cx="1786758" cy="712076"/>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900">
                    <a:solidFill>
                      <a:schemeClr val="bg1"/>
                    </a:solidFill>
                  </a:rPr>
                  <a:t>Improved quality</a:t>
                </a:r>
              </a:p>
              <a:p>
                <a:pPr marL="285750" indent="-285750">
                  <a:buFont typeface="Arial" panose="020B0604020202020204" pitchFamily="34" charset="0"/>
                  <a:buChar char="•"/>
                </a:pPr>
                <a:r>
                  <a:rPr lang="en-GB" sz="900">
                    <a:solidFill>
                      <a:schemeClr val="bg1"/>
                    </a:solidFill>
                  </a:rPr>
                  <a:t>System protection/care</a:t>
                </a:r>
              </a:p>
              <a:p>
                <a:pPr marL="285750" indent="-285750">
                  <a:buFont typeface="Arial" panose="020B0604020202020204" pitchFamily="34" charset="0"/>
                  <a:buChar char="•"/>
                </a:pPr>
                <a:r>
                  <a:rPr lang="en-GB" sz="900">
                    <a:solidFill>
                      <a:schemeClr val="bg1"/>
                    </a:solidFill>
                  </a:rPr>
                  <a:t>Increased capacity</a:t>
                </a:r>
              </a:p>
              <a:p>
                <a:pPr marL="285750" indent="-285750">
                  <a:buFont typeface="Arial" panose="020B0604020202020204" pitchFamily="34" charset="0"/>
                  <a:buChar char="•"/>
                </a:pPr>
                <a:r>
                  <a:rPr lang="en-GB" sz="900">
                    <a:solidFill>
                      <a:schemeClr val="bg1"/>
                    </a:solidFill>
                  </a:rPr>
                  <a:t>Reduced variability </a:t>
                </a:r>
              </a:p>
            </p:txBody>
          </p:sp>
          <p:sp>
            <p:nvSpPr>
              <p:cNvPr id="12" name="Rectangle 11">
                <a:extLst>
                  <a:ext uri="{FF2B5EF4-FFF2-40B4-BE49-F238E27FC236}">
                    <a16:creationId xmlns:a16="http://schemas.microsoft.com/office/drawing/2014/main" id="{DF46DB4E-F0C4-0D42-BD92-1904636EA067}"/>
                  </a:ext>
                </a:extLst>
              </p:cNvPr>
              <p:cNvSpPr/>
              <p:nvPr/>
            </p:nvSpPr>
            <p:spPr>
              <a:xfrm>
                <a:off x="9343697" y="2323441"/>
                <a:ext cx="1702677" cy="712076"/>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900"/>
                  <a:t>Enhanced Production</a:t>
                </a:r>
              </a:p>
              <a:p>
                <a:pPr marL="171450" indent="-171450">
                  <a:buFont typeface="Arial" panose="020B0604020202020204" pitchFamily="34" charset="0"/>
                  <a:buChar char="•"/>
                </a:pPr>
                <a:r>
                  <a:rPr lang="en-GB" sz="900"/>
                  <a:t>Reduced production time</a:t>
                </a:r>
              </a:p>
              <a:p>
                <a:pPr marL="171450" indent="-171450">
                  <a:buFont typeface="Arial" panose="020B0604020202020204" pitchFamily="34" charset="0"/>
                  <a:buChar char="•"/>
                </a:pPr>
                <a:r>
                  <a:rPr lang="en-GB" sz="900"/>
                  <a:t>Sustainability </a:t>
                </a:r>
              </a:p>
            </p:txBody>
          </p:sp>
          <p:cxnSp>
            <p:nvCxnSpPr>
              <p:cNvPr id="14" name="Straight Connector 13">
                <a:extLst>
                  <a:ext uri="{FF2B5EF4-FFF2-40B4-BE49-F238E27FC236}">
                    <a16:creationId xmlns:a16="http://schemas.microsoft.com/office/drawing/2014/main" id="{C232C377-2726-4C48-A8CC-E1A3B9ED5A6C}"/>
                  </a:ext>
                </a:extLst>
              </p:cNvPr>
              <p:cNvCxnSpPr>
                <a:cxnSpLocks/>
                <a:stCxn id="9" idx="3"/>
                <a:endCxn id="11" idx="1"/>
              </p:cNvCxnSpPr>
              <p:nvPr/>
            </p:nvCxnSpPr>
            <p:spPr>
              <a:xfrm>
                <a:off x="6926317" y="2129659"/>
                <a:ext cx="283781" cy="549820"/>
              </a:xfrm>
              <a:prstGeom prst="line">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DF71A5F-DF6D-E04F-8F5E-5E54E9A4D47E}"/>
                  </a:ext>
                </a:extLst>
              </p:cNvPr>
              <p:cNvCxnSpPr>
                <a:cxnSpLocks/>
                <a:stCxn id="10" idx="3"/>
                <a:endCxn id="11" idx="1"/>
              </p:cNvCxnSpPr>
              <p:nvPr/>
            </p:nvCxnSpPr>
            <p:spPr>
              <a:xfrm flipV="1">
                <a:off x="6926318" y="2679479"/>
                <a:ext cx="283780" cy="495952"/>
              </a:xfrm>
              <a:prstGeom prst="line">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1D217AD-D518-CB48-B912-8D8AF8EDBE27}"/>
                  </a:ext>
                </a:extLst>
              </p:cNvPr>
              <p:cNvCxnSpPr>
                <a:cxnSpLocks/>
                <a:stCxn id="11" idx="3"/>
                <a:endCxn id="12" idx="1"/>
              </p:cNvCxnSpPr>
              <p:nvPr/>
            </p:nvCxnSpPr>
            <p:spPr>
              <a:xfrm>
                <a:off x="8996856" y="2679479"/>
                <a:ext cx="346841" cy="0"/>
              </a:xfrm>
              <a:prstGeom prst="line">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5B5A8DA-B01F-C143-929B-1D5C727963BB}"/>
                  </a:ext>
                </a:extLst>
              </p:cNvPr>
              <p:cNvSpPr txBox="1"/>
              <p:nvPr/>
            </p:nvSpPr>
            <p:spPr>
              <a:xfrm>
                <a:off x="7210096" y="2047648"/>
                <a:ext cx="1786760" cy="286392"/>
              </a:xfrm>
              <a:prstGeom prst="rect">
                <a:avLst/>
              </a:prstGeom>
              <a:noFill/>
            </p:spPr>
            <p:txBody>
              <a:bodyPr wrap="square" rtlCol="0">
                <a:spAutoFit/>
              </a:bodyPr>
              <a:lstStyle/>
              <a:p>
                <a:pPr algn="ctr"/>
                <a:r>
                  <a:rPr lang="en-GB" sz="900" i="1"/>
                  <a:t>Results</a:t>
                </a:r>
              </a:p>
            </p:txBody>
          </p:sp>
          <p:sp>
            <p:nvSpPr>
              <p:cNvPr id="25" name="TextBox 24">
                <a:extLst>
                  <a:ext uri="{FF2B5EF4-FFF2-40B4-BE49-F238E27FC236}">
                    <a16:creationId xmlns:a16="http://schemas.microsoft.com/office/drawing/2014/main" id="{AFA92DAC-269F-9443-9951-008CA4316581}"/>
                  </a:ext>
                </a:extLst>
              </p:cNvPr>
              <p:cNvSpPr txBox="1"/>
              <p:nvPr/>
            </p:nvSpPr>
            <p:spPr>
              <a:xfrm>
                <a:off x="9343696" y="2044758"/>
                <a:ext cx="1702678" cy="286392"/>
              </a:xfrm>
              <a:prstGeom prst="rect">
                <a:avLst/>
              </a:prstGeom>
              <a:noFill/>
            </p:spPr>
            <p:txBody>
              <a:bodyPr wrap="square" rtlCol="0">
                <a:spAutoFit/>
              </a:bodyPr>
              <a:lstStyle/>
              <a:p>
                <a:pPr algn="ctr"/>
                <a:r>
                  <a:rPr lang="en-GB" sz="900" i="1"/>
                  <a:t>Yield</a:t>
                </a:r>
              </a:p>
            </p:txBody>
          </p:sp>
          <p:sp>
            <p:nvSpPr>
              <p:cNvPr id="26" name="TextBox 25">
                <a:extLst>
                  <a:ext uri="{FF2B5EF4-FFF2-40B4-BE49-F238E27FC236}">
                    <a16:creationId xmlns:a16="http://schemas.microsoft.com/office/drawing/2014/main" id="{F8532610-A72D-1245-A088-A04AB33DE1BD}"/>
                  </a:ext>
                </a:extLst>
              </p:cNvPr>
              <p:cNvSpPr txBox="1"/>
              <p:nvPr/>
            </p:nvSpPr>
            <p:spPr>
              <a:xfrm>
                <a:off x="4719145" y="1494557"/>
                <a:ext cx="2207171" cy="286392"/>
              </a:xfrm>
              <a:prstGeom prst="rect">
                <a:avLst/>
              </a:prstGeom>
              <a:noFill/>
            </p:spPr>
            <p:txBody>
              <a:bodyPr wrap="square" rtlCol="0">
                <a:spAutoFit/>
              </a:bodyPr>
              <a:lstStyle/>
              <a:p>
                <a:pPr algn="ctr"/>
                <a:r>
                  <a:rPr lang="en-GB" sz="900" i="1"/>
                  <a:t>Employee involvement</a:t>
                </a:r>
              </a:p>
            </p:txBody>
          </p:sp>
          <p:sp>
            <p:nvSpPr>
              <p:cNvPr id="27" name="TextBox 26">
                <a:extLst>
                  <a:ext uri="{FF2B5EF4-FFF2-40B4-BE49-F238E27FC236}">
                    <a16:creationId xmlns:a16="http://schemas.microsoft.com/office/drawing/2014/main" id="{D98F9020-DF81-C24C-A8E2-61A10C8C8AC2}"/>
                  </a:ext>
                </a:extLst>
              </p:cNvPr>
              <p:cNvSpPr txBox="1"/>
              <p:nvPr/>
            </p:nvSpPr>
            <p:spPr>
              <a:xfrm>
                <a:off x="4719145" y="2559709"/>
                <a:ext cx="2207171" cy="286392"/>
              </a:xfrm>
              <a:prstGeom prst="rect">
                <a:avLst/>
              </a:prstGeom>
              <a:noFill/>
            </p:spPr>
            <p:txBody>
              <a:bodyPr wrap="square" rtlCol="0">
                <a:spAutoFit/>
              </a:bodyPr>
              <a:lstStyle/>
              <a:p>
                <a:pPr algn="ctr"/>
                <a:r>
                  <a:rPr lang="en-GB" sz="900" i="1"/>
                  <a:t>Maintenance &amp; Reliability</a:t>
                </a:r>
              </a:p>
            </p:txBody>
          </p:sp>
        </p:grpSp>
      </p:grpSp>
      <p:pic>
        <p:nvPicPr>
          <p:cNvPr id="42" name="Picture 41">
            <a:extLst>
              <a:ext uri="{FF2B5EF4-FFF2-40B4-BE49-F238E27FC236}">
                <a16:creationId xmlns:a16="http://schemas.microsoft.com/office/drawing/2014/main" id="{270A8D45-E47C-6D41-97A2-D1FD894FAB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5261" y="3447867"/>
            <a:ext cx="6328539" cy="3234739"/>
          </a:xfrm>
          <a:prstGeom prst="rect">
            <a:avLst/>
          </a:prstGeom>
          <a:ln>
            <a:solidFill>
              <a:schemeClr val="tx1"/>
            </a:solidFill>
          </a:ln>
        </p:spPr>
      </p:pic>
      <p:sp>
        <p:nvSpPr>
          <p:cNvPr id="48" name="Title 1">
            <a:extLst>
              <a:ext uri="{FF2B5EF4-FFF2-40B4-BE49-F238E27FC236}">
                <a16:creationId xmlns:a16="http://schemas.microsoft.com/office/drawing/2014/main" id="{0F359FE0-82B7-264D-8D1E-1FAB5CAEF7CB}"/>
              </a:ext>
            </a:extLst>
          </p:cNvPr>
          <p:cNvSpPr>
            <a:spLocks noGrp="1"/>
          </p:cNvSpPr>
          <p:nvPr>
            <p:ph type="title"/>
          </p:nvPr>
        </p:nvSpPr>
        <p:spPr>
          <a:xfrm>
            <a:off x="838200" y="365125"/>
            <a:ext cx="10515600" cy="1325563"/>
          </a:xfrm>
          <a:solidFill>
            <a:schemeClr val="tx1"/>
          </a:solidFill>
        </p:spPr>
        <p:txBody>
          <a:bodyPr/>
          <a:lstStyle/>
          <a:p>
            <a:pPr algn="l"/>
            <a:r>
              <a:rPr lang="en-GB" b="1" i="1">
                <a:solidFill>
                  <a:schemeClr val="bg1"/>
                </a:solidFill>
                <a:latin typeface="Avenir Next Heavy" panose="020B0503020202020204" pitchFamily="34" charset="0"/>
              </a:rPr>
              <a:t>Maintenance</a:t>
            </a:r>
          </a:p>
        </p:txBody>
      </p:sp>
      <p:pic>
        <p:nvPicPr>
          <p:cNvPr id="2" name="Audio 1">
            <a:hlinkClick r:id="" action="ppaction://media"/>
            <a:extLst>
              <a:ext uri="{FF2B5EF4-FFF2-40B4-BE49-F238E27FC236}">
                <a16:creationId xmlns:a16="http://schemas.microsoft.com/office/drawing/2014/main" id="{67AC4851-E62C-F149-A8B8-5F100B3683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92231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0063">
        <p15:prstTrans prst="pageCurlDouble"/>
      </p:transition>
    </mc:Choice>
    <mc:Fallback xmlns="">
      <p:transition spd="slow" advTm="800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495AA0-FFF0-7C42-A33E-86E1462D94F6}"/>
              </a:ext>
            </a:extLst>
          </p:cNvPr>
          <p:cNvSpPr>
            <a:spLocks noGrp="1"/>
          </p:cNvSpPr>
          <p:nvPr>
            <p:ph type="title"/>
          </p:nvPr>
        </p:nvSpPr>
        <p:spPr>
          <a:solidFill>
            <a:schemeClr val="tx1"/>
          </a:solidFill>
        </p:spPr>
        <p:txBody>
          <a:bodyPr>
            <a:normAutofit/>
          </a:bodyPr>
          <a:lstStyle/>
          <a:p>
            <a:pPr algn="l"/>
            <a:r>
              <a:rPr lang="en-GB" sz="3600" b="1" i="1" dirty="0">
                <a:solidFill>
                  <a:schemeClr val="bg1"/>
                </a:solidFill>
                <a:latin typeface="Avenir Next Heavy" panose="020B0503020202020204" pitchFamily="34" charset="0"/>
              </a:rPr>
              <a:t>Impact on the organization and future projects</a:t>
            </a:r>
          </a:p>
        </p:txBody>
      </p:sp>
      <p:sp>
        <p:nvSpPr>
          <p:cNvPr id="11" name="Text Placeholder 10">
            <a:extLst>
              <a:ext uri="{FF2B5EF4-FFF2-40B4-BE49-F238E27FC236}">
                <a16:creationId xmlns:a16="http://schemas.microsoft.com/office/drawing/2014/main" id="{5AFC5D09-B658-8645-B329-242075F33FAE}"/>
              </a:ext>
            </a:extLst>
          </p:cNvPr>
          <p:cNvSpPr>
            <a:spLocks noGrp="1"/>
          </p:cNvSpPr>
          <p:nvPr>
            <p:ph type="body" idx="1"/>
          </p:nvPr>
        </p:nvSpPr>
        <p:spPr>
          <a:xfrm>
            <a:off x="839788" y="1773763"/>
            <a:ext cx="5157787" cy="823912"/>
          </a:xfrm>
          <a:solidFill>
            <a:srgbClr val="7030A0"/>
          </a:solidFill>
        </p:spPr>
        <p:txBody>
          <a:bodyPr anchor="ctr"/>
          <a:lstStyle/>
          <a:p>
            <a:r>
              <a:rPr lang="en-GB" dirty="0">
                <a:solidFill>
                  <a:schemeClr val="bg1"/>
                </a:solidFill>
              </a:rPr>
              <a:t>Impact on the organization</a:t>
            </a:r>
          </a:p>
        </p:txBody>
      </p:sp>
      <p:sp>
        <p:nvSpPr>
          <p:cNvPr id="12" name="Content Placeholder 11">
            <a:extLst>
              <a:ext uri="{FF2B5EF4-FFF2-40B4-BE49-F238E27FC236}">
                <a16:creationId xmlns:a16="http://schemas.microsoft.com/office/drawing/2014/main" id="{3510AA9A-A96D-5B4F-B3BD-15569E250A59}"/>
              </a:ext>
            </a:extLst>
          </p:cNvPr>
          <p:cNvSpPr>
            <a:spLocks noGrp="1"/>
          </p:cNvSpPr>
          <p:nvPr>
            <p:ph sz="half" idx="2"/>
          </p:nvPr>
        </p:nvSpPr>
        <p:spPr>
          <a:xfrm>
            <a:off x="839788" y="2597675"/>
            <a:ext cx="5157787" cy="3684588"/>
          </a:xfrm>
        </p:spPr>
        <p:txBody>
          <a:bodyPr>
            <a:normAutofit lnSpcReduction="10000"/>
          </a:bodyPr>
          <a:lstStyle/>
          <a:p>
            <a:r>
              <a:rPr lang="en-GB" sz="1600" dirty="0"/>
              <a:t>Identified and presented change options and improvement through operation management</a:t>
            </a:r>
          </a:p>
          <a:p>
            <a:r>
              <a:rPr lang="en-GB" sz="1600" dirty="0"/>
              <a:t>Developed and created social entrepreneurship opportunities</a:t>
            </a:r>
          </a:p>
          <a:p>
            <a:r>
              <a:rPr lang="en-GB" sz="1600" dirty="0"/>
              <a:t>Food creation aiding and assisting in cost reduction and improvement of services.</a:t>
            </a:r>
          </a:p>
          <a:p>
            <a:r>
              <a:rPr lang="en-GB" sz="1600" dirty="0"/>
              <a:t>Provided sustainable solutions and infrastructure</a:t>
            </a:r>
          </a:p>
          <a:p>
            <a:r>
              <a:rPr lang="en-GB" sz="1600" dirty="0"/>
              <a:t>Shown how to utilize current assets and infrastructure as part of enhancing capabilities and productivity</a:t>
            </a:r>
          </a:p>
          <a:p>
            <a:r>
              <a:rPr lang="en-GB" sz="1600" dirty="0"/>
              <a:t>Administrative and quality assessment tools to aid in productivity, maintenance and quality.</a:t>
            </a:r>
          </a:p>
          <a:p>
            <a:r>
              <a:rPr lang="en-GB" sz="1600" dirty="0"/>
              <a:t>Empowering and instilling skills and knowledge that will impact current programs and business opportunities for the future.</a:t>
            </a:r>
          </a:p>
        </p:txBody>
      </p:sp>
      <p:sp>
        <p:nvSpPr>
          <p:cNvPr id="13" name="Text Placeholder 12">
            <a:extLst>
              <a:ext uri="{FF2B5EF4-FFF2-40B4-BE49-F238E27FC236}">
                <a16:creationId xmlns:a16="http://schemas.microsoft.com/office/drawing/2014/main" id="{C79D4B0B-F972-B74D-92C1-35FABA880EB0}"/>
              </a:ext>
            </a:extLst>
          </p:cNvPr>
          <p:cNvSpPr>
            <a:spLocks noGrp="1"/>
          </p:cNvSpPr>
          <p:nvPr>
            <p:ph type="body" sz="quarter" idx="3"/>
          </p:nvPr>
        </p:nvSpPr>
        <p:spPr>
          <a:xfrm>
            <a:off x="6172200" y="1773763"/>
            <a:ext cx="5183188" cy="823912"/>
          </a:xfrm>
          <a:solidFill>
            <a:srgbClr val="7030A0"/>
          </a:solidFill>
        </p:spPr>
        <p:txBody>
          <a:bodyPr anchor="ctr"/>
          <a:lstStyle/>
          <a:p>
            <a:r>
              <a:rPr lang="en-GB" dirty="0">
                <a:solidFill>
                  <a:schemeClr val="bg1"/>
                </a:solidFill>
              </a:rPr>
              <a:t>Future projects and impacts</a:t>
            </a:r>
          </a:p>
        </p:txBody>
      </p:sp>
      <p:sp>
        <p:nvSpPr>
          <p:cNvPr id="14" name="Content Placeholder 13">
            <a:extLst>
              <a:ext uri="{FF2B5EF4-FFF2-40B4-BE49-F238E27FC236}">
                <a16:creationId xmlns:a16="http://schemas.microsoft.com/office/drawing/2014/main" id="{E5475121-1501-F14D-9FB3-9B09F84E27F2}"/>
              </a:ext>
            </a:extLst>
          </p:cNvPr>
          <p:cNvSpPr>
            <a:spLocks noGrp="1"/>
          </p:cNvSpPr>
          <p:nvPr>
            <p:ph sz="quarter" idx="4"/>
          </p:nvPr>
        </p:nvSpPr>
        <p:spPr>
          <a:xfrm>
            <a:off x="6172200" y="2597675"/>
            <a:ext cx="5183188" cy="3684588"/>
          </a:xfrm>
        </p:spPr>
        <p:txBody>
          <a:bodyPr>
            <a:normAutofit lnSpcReduction="10000"/>
          </a:bodyPr>
          <a:lstStyle/>
          <a:p>
            <a:pPr marL="0" indent="0">
              <a:buNone/>
            </a:pPr>
            <a:r>
              <a:rPr lang="en-GB" sz="1800" dirty="0"/>
              <a:t>Power consumption management: R30000 monthly bills (See addendum 1)</a:t>
            </a:r>
          </a:p>
          <a:p>
            <a:pPr lvl="1"/>
            <a:r>
              <a:rPr lang="en-GB" sz="1600" dirty="0"/>
              <a:t>Solar systems to reduce (+/- 10000 square meters)</a:t>
            </a:r>
          </a:p>
          <a:p>
            <a:pPr lvl="1"/>
            <a:r>
              <a:rPr lang="en-GB" sz="1600" dirty="0"/>
              <a:t>Heated pumps and solar geysers</a:t>
            </a:r>
          </a:p>
          <a:p>
            <a:pPr lvl="1"/>
            <a:r>
              <a:rPr lang="en-GB" sz="1600" dirty="0"/>
              <a:t>Convection ovens and units</a:t>
            </a:r>
          </a:p>
          <a:p>
            <a:pPr lvl="1"/>
            <a:r>
              <a:rPr lang="en-GB" sz="1600" dirty="0"/>
              <a:t>Energy saving lighting.</a:t>
            </a:r>
          </a:p>
          <a:p>
            <a:pPr lvl="1"/>
            <a:endParaRPr lang="en-GB" sz="1800" dirty="0"/>
          </a:p>
          <a:p>
            <a:pPr marL="0" indent="0">
              <a:buNone/>
            </a:pPr>
            <a:r>
              <a:rPr lang="en-GB" sz="1800" dirty="0"/>
              <a:t>Development of social entrepreneurship program:</a:t>
            </a:r>
          </a:p>
          <a:p>
            <a:pPr lvl="1"/>
            <a:r>
              <a:rPr lang="en-GB" sz="1600" dirty="0"/>
              <a:t>Further expansion of Aquaponics </a:t>
            </a:r>
          </a:p>
          <a:p>
            <a:pPr lvl="1"/>
            <a:r>
              <a:rPr lang="en-GB" sz="1600" dirty="0"/>
              <a:t>Development of further farming (layout section 1)</a:t>
            </a:r>
          </a:p>
          <a:p>
            <a:pPr lvl="1"/>
            <a:r>
              <a:rPr lang="en-GB" sz="1600" dirty="0"/>
              <a:t>Skills development programs</a:t>
            </a:r>
          </a:p>
        </p:txBody>
      </p:sp>
      <p:pic>
        <p:nvPicPr>
          <p:cNvPr id="2" name="Audio 1">
            <a:hlinkClick r:id="" action="ppaction://media"/>
            <a:extLst>
              <a:ext uri="{FF2B5EF4-FFF2-40B4-BE49-F238E27FC236}">
                <a16:creationId xmlns:a16="http://schemas.microsoft.com/office/drawing/2014/main" id="{18C5E281-BAC4-E942-AC8B-F47FF1F35BF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079311100"/>
      </p:ext>
    </p:extLst>
  </p:cSld>
  <p:clrMapOvr>
    <a:masterClrMapping/>
  </p:clrMapOvr>
  <mc:AlternateContent xmlns:mc="http://schemas.openxmlformats.org/markup-compatibility/2006" xmlns:p14="http://schemas.microsoft.com/office/powerpoint/2010/main">
    <mc:Choice Requires="p14">
      <p:transition spd="slow" p14:dur="2000" advTm="61898"/>
    </mc:Choice>
    <mc:Fallback xmlns="">
      <p:transition spd="slow" advTm="61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603D21-CBA8-6140-AA13-CFEA016E0552}"/>
              </a:ext>
            </a:extLst>
          </p:cNvPr>
          <p:cNvSpPr/>
          <p:nvPr/>
        </p:nvSpPr>
        <p:spPr>
          <a:xfrm>
            <a:off x="1598194" y="1806072"/>
            <a:ext cx="4305300" cy="1130300"/>
          </a:xfrm>
          <a:prstGeom prst="rect">
            <a:avLst/>
          </a:prstGeom>
          <a:solidFill>
            <a:srgbClr val="005B7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3DEC6A5-1A8C-0642-A61D-7C715F513E71}"/>
              </a:ext>
            </a:extLst>
          </p:cNvPr>
          <p:cNvSpPr/>
          <p:nvPr/>
        </p:nvSpPr>
        <p:spPr>
          <a:xfrm>
            <a:off x="1598194" y="3042066"/>
            <a:ext cx="4305300" cy="113030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27C6B65-C753-8A40-A6E4-E49EB498D7B7}"/>
              </a:ext>
            </a:extLst>
          </p:cNvPr>
          <p:cNvSpPr/>
          <p:nvPr/>
        </p:nvSpPr>
        <p:spPr>
          <a:xfrm>
            <a:off x="1598194" y="4278060"/>
            <a:ext cx="4305300" cy="1130300"/>
          </a:xfrm>
          <a:prstGeom prst="rect">
            <a:avLst/>
          </a:prstGeom>
          <a:solidFill>
            <a:srgbClr val="005B7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3B2C3D7-BBDD-6C40-99E7-A90C57A3FF30}"/>
              </a:ext>
            </a:extLst>
          </p:cNvPr>
          <p:cNvSpPr/>
          <p:nvPr/>
        </p:nvSpPr>
        <p:spPr>
          <a:xfrm>
            <a:off x="1598194" y="5521222"/>
            <a:ext cx="4305300" cy="113030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5389035-E42F-DF4A-B678-99DE3A77FCA6}"/>
              </a:ext>
            </a:extLst>
          </p:cNvPr>
          <p:cNvSpPr/>
          <p:nvPr/>
        </p:nvSpPr>
        <p:spPr>
          <a:xfrm>
            <a:off x="7058123" y="1799409"/>
            <a:ext cx="4273484" cy="113030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27BB86D5-0AF7-1F4A-AB62-8CDA56EF9247}"/>
              </a:ext>
            </a:extLst>
          </p:cNvPr>
          <p:cNvSpPr/>
          <p:nvPr/>
        </p:nvSpPr>
        <p:spPr>
          <a:xfrm>
            <a:off x="7061872" y="3039876"/>
            <a:ext cx="4273484" cy="1130300"/>
          </a:xfrm>
          <a:prstGeom prst="rect">
            <a:avLst/>
          </a:prstGeom>
          <a:solidFill>
            <a:srgbClr val="005B7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6" name="Rectangle 15">
            <a:extLst>
              <a:ext uri="{FF2B5EF4-FFF2-40B4-BE49-F238E27FC236}">
                <a16:creationId xmlns:a16="http://schemas.microsoft.com/office/drawing/2014/main" id="{0680530A-A50E-A04D-AC31-63388686B81B}"/>
              </a:ext>
            </a:extLst>
          </p:cNvPr>
          <p:cNvSpPr/>
          <p:nvPr/>
        </p:nvSpPr>
        <p:spPr>
          <a:xfrm>
            <a:off x="7068286" y="4278060"/>
            <a:ext cx="4273484" cy="1130300"/>
          </a:xfrm>
          <a:prstGeom prst="rect">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A4A36F0-AAC5-3140-8780-F04CB708D2DF}"/>
              </a:ext>
            </a:extLst>
          </p:cNvPr>
          <p:cNvSpPr/>
          <p:nvPr/>
        </p:nvSpPr>
        <p:spPr>
          <a:xfrm>
            <a:off x="7061872" y="5516244"/>
            <a:ext cx="4273484" cy="1130300"/>
          </a:xfrm>
          <a:prstGeom prst="rect">
            <a:avLst/>
          </a:prstGeom>
          <a:solidFill>
            <a:srgbClr val="005B7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95D87FF9-C2D6-B24C-96B6-1F95C59AA7CE}"/>
              </a:ext>
            </a:extLst>
          </p:cNvPr>
          <p:cNvSpPr txBox="1"/>
          <p:nvPr/>
        </p:nvSpPr>
        <p:spPr>
          <a:xfrm>
            <a:off x="7781892" y="1850209"/>
            <a:ext cx="3511615" cy="1015663"/>
          </a:xfrm>
          <a:prstGeom prst="rect">
            <a:avLst/>
          </a:prstGeom>
          <a:noFill/>
        </p:spPr>
        <p:txBody>
          <a:bodyPr wrap="square" rtlCol="0" anchor="t">
            <a:spAutoFit/>
          </a:bodyPr>
          <a:lstStyle/>
          <a:p>
            <a:r>
              <a:rPr lang="en-ZA" sz="1000" dirty="0">
                <a:solidFill>
                  <a:schemeClr val="bg1"/>
                </a:solidFill>
              </a:rPr>
              <a:t>Value – “ You are the most important project you will ever work on, looking back takes you nowhere, looking forward gives you a chance”. Make a difference !</a:t>
            </a:r>
          </a:p>
          <a:p>
            <a:endParaRPr lang="en-ZA" sz="1000">
              <a:solidFill>
                <a:schemeClr val="bg1"/>
              </a:solidFill>
            </a:endParaRPr>
          </a:p>
          <a:p>
            <a:r>
              <a:rPr lang="en-ZA" sz="1000" dirty="0">
                <a:solidFill>
                  <a:schemeClr val="bg1"/>
                </a:solidFill>
              </a:rPr>
              <a:t>What I have learned – You never know it all, talents &amp; skills is all around you and should be used to compliment, not breakdown.</a:t>
            </a:r>
            <a:endParaRPr lang="en-ZA" sz="1000" dirty="0">
              <a:solidFill>
                <a:schemeClr val="bg1"/>
              </a:solidFill>
              <a:cs typeface="Calibri"/>
            </a:endParaRPr>
          </a:p>
        </p:txBody>
      </p:sp>
      <p:sp>
        <p:nvSpPr>
          <p:cNvPr id="21" name="Rounded Rectangle 20">
            <a:extLst>
              <a:ext uri="{FF2B5EF4-FFF2-40B4-BE49-F238E27FC236}">
                <a16:creationId xmlns:a16="http://schemas.microsoft.com/office/drawing/2014/main" id="{5EEF6376-D956-FC40-95B0-CD32B169DD8E}"/>
              </a:ext>
            </a:extLst>
          </p:cNvPr>
          <p:cNvSpPr/>
          <p:nvPr/>
        </p:nvSpPr>
        <p:spPr>
          <a:xfrm>
            <a:off x="6204556" y="1800443"/>
            <a:ext cx="1498600" cy="1130300"/>
          </a:xfrm>
          <a:prstGeom prst="roundRect">
            <a:avLst/>
          </a:prstGeom>
          <a:blipFill dpi="0" rotWithShape="1">
            <a:blip r:embed="rId5">
              <a:grayscl/>
            </a:blip>
            <a:srcRect/>
            <a:stretch>
              <a:fillRect l="754" t="-42365" r="754" b="-42365"/>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ed Rectangle 22">
            <a:extLst>
              <a:ext uri="{FF2B5EF4-FFF2-40B4-BE49-F238E27FC236}">
                <a16:creationId xmlns:a16="http://schemas.microsoft.com/office/drawing/2014/main" id="{AC0E4B2C-119E-744E-87E5-9C874810E260}"/>
              </a:ext>
            </a:extLst>
          </p:cNvPr>
          <p:cNvSpPr/>
          <p:nvPr/>
        </p:nvSpPr>
        <p:spPr>
          <a:xfrm>
            <a:off x="6204556" y="4278060"/>
            <a:ext cx="1498600" cy="1130300"/>
          </a:xfrm>
          <a:prstGeom prst="roundRect">
            <a:avLst/>
          </a:prstGeom>
          <a:blipFill dpi="0" rotWithShape="1">
            <a:blip r:embed="rId6">
              <a:grayscl/>
            </a:blip>
            <a:srcRect/>
            <a:stretch>
              <a:fillRect l="-447" t="-43957" r="-447" b="-37588"/>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ed Rectangle 23">
            <a:extLst>
              <a:ext uri="{FF2B5EF4-FFF2-40B4-BE49-F238E27FC236}">
                <a16:creationId xmlns:a16="http://schemas.microsoft.com/office/drawing/2014/main" id="{354C45A2-2DCD-1A4D-8735-AC702D48C52B}"/>
              </a:ext>
            </a:extLst>
          </p:cNvPr>
          <p:cNvSpPr/>
          <p:nvPr/>
        </p:nvSpPr>
        <p:spPr>
          <a:xfrm>
            <a:off x="6204556" y="5518136"/>
            <a:ext cx="1498600" cy="1130300"/>
          </a:xfrm>
          <a:prstGeom prst="roundRect">
            <a:avLst/>
          </a:prstGeom>
          <a:blipFill dpi="0" rotWithShape="1">
            <a:blip r:embed="rId7">
              <a:grayscl/>
            </a:blip>
            <a:srcRect/>
            <a:stretch>
              <a:fillRect l="-11257" t="-23255" r="-11257" b="-48735"/>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le 24">
            <a:extLst>
              <a:ext uri="{FF2B5EF4-FFF2-40B4-BE49-F238E27FC236}">
                <a16:creationId xmlns:a16="http://schemas.microsoft.com/office/drawing/2014/main" id="{1BE0D81D-4AA6-FA47-8C32-842B019FA69A}"/>
              </a:ext>
            </a:extLst>
          </p:cNvPr>
          <p:cNvSpPr/>
          <p:nvPr/>
        </p:nvSpPr>
        <p:spPr>
          <a:xfrm>
            <a:off x="848894" y="1804672"/>
            <a:ext cx="1492186" cy="1131700"/>
          </a:xfrm>
          <a:prstGeom prst="roundRect">
            <a:avLst/>
          </a:prstGeom>
          <a:blipFill>
            <a:blip r:embed="rId8">
              <a:grayscl/>
            </a:blip>
            <a:stretch>
              <a:fillRect l="542" t="-23472" r="542" b="-57848"/>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le 25">
            <a:extLst>
              <a:ext uri="{FF2B5EF4-FFF2-40B4-BE49-F238E27FC236}">
                <a16:creationId xmlns:a16="http://schemas.microsoft.com/office/drawing/2014/main" id="{68C70AEF-B1EA-F04B-A3F2-AE08876E60CC}"/>
              </a:ext>
            </a:extLst>
          </p:cNvPr>
          <p:cNvSpPr/>
          <p:nvPr/>
        </p:nvSpPr>
        <p:spPr>
          <a:xfrm>
            <a:off x="842481" y="3042066"/>
            <a:ext cx="1498599" cy="1130300"/>
          </a:xfrm>
          <a:prstGeom prst="roundRect">
            <a:avLst/>
          </a:prstGeom>
          <a:blipFill>
            <a:blip r:embed="rId9">
              <a:grayscl/>
              <a:extLst>
                <a:ext uri="{BEBA8EAE-BF5A-486C-A8C5-ECC9F3942E4B}">
                  <a14:imgProps xmlns:a14="http://schemas.microsoft.com/office/drawing/2010/main">
                    <a14:imgLayer>
                      <a14:imgEffect>
                        <a14:brightnessContrast bright="19000"/>
                      </a14:imgEffect>
                    </a14:imgLayer>
                  </a14:imgProps>
                </a:ext>
              </a:extLst>
            </a:blip>
            <a:stretch>
              <a:fillRect l="-35745" t="-4839" r="-35745" b="-24193"/>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ounded Rectangle 26">
            <a:extLst>
              <a:ext uri="{FF2B5EF4-FFF2-40B4-BE49-F238E27FC236}">
                <a16:creationId xmlns:a16="http://schemas.microsoft.com/office/drawing/2014/main" id="{EDA0788C-84BB-CB49-9650-5F47B74F8824}"/>
              </a:ext>
            </a:extLst>
          </p:cNvPr>
          <p:cNvSpPr/>
          <p:nvPr/>
        </p:nvSpPr>
        <p:spPr>
          <a:xfrm>
            <a:off x="842480" y="4278060"/>
            <a:ext cx="1498600" cy="1130300"/>
          </a:xfrm>
          <a:prstGeom prst="roundRect">
            <a:avLst/>
          </a:prstGeom>
          <a:blipFill dpi="0" rotWithShape="1">
            <a:blip r:embed="rId10">
              <a:grayscl/>
            </a:blip>
            <a:srcRect/>
            <a:stretch>
              <a:fillRect l="754" t="-13700" r="754" b="-13700"/>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ounded Rectangle 27">
            <a:extLst>
              <a:ext uri="{FF2B5EF4-FFF2-40B4-BE49-F238E27FC236}">
                <a16:creationId xmlns:a16="http://schemas.microsoft.com/office/drawing/2014/main" id="{A42352D0-2286-4041-8EFE-02CD31B934E9}"/>
              </a:ext>
            </a:extLst>
          </p:cNvPr>
          <p:cNvSpPr/>
          <p:nvPr/>
        </p:nvSpPr>
        <p:spPr>
          <a:xfrm>
            <a:off x="848894" y="5521222"/>
            <a:ext cx="1498600" cy="1130300"/>
          </a:xfrm>
          <a:prstGeom prst="roundRect">
            <a:avLst/>
          </a:prstGeom>
          <a:blipFill dpi="0" rotWithShape="1">
            <a:blip r:embed="rId11"/>
            <a:srcRect/>
            <a:stretch>
              <a:fillRect l="-2849" t="-50328" r="-2849" b="-63068"/>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ed Rectangle 28">
            <a:extLst>
              <a:ext uri="{FF2B5EF4-FFF2-40B4-BE49-F238E27FC236}">
                <a16:creationId xmlns:a16="http://schemas.microsoft.com/office/drawing/2014/main" id="{F582C0F8-8BED-CE4F-9AD7-98C904EDD67C}"/>
              </a:ext>
            </a:extLst>
          </p:cNvPr>
          <p:cNvSpPr/>
          <p:nvPr/>
        </p:nvSpPr>
        <p:spPr>
          <a:xfrm>
            <a:off x="6204556" y="3039876"/>
            <a:ext cx="1498600" cy="1130300"/>
          </a:xfrm>
          <a:prstGeom prst="roundRect">
            <a:avLst/>
          </a:prstGeom>
          <a:blipFill dpi="0" rotWithShape="1">
            <a:blip r:embed="rId12">
              <a:grayscl/>
              <a:extLst>
                <a:ext uri="{BEBA8EAE-BF5A-486C-A8C5-ECC9F3942E4B}">
                  <a14:imgProps xmlns:a14="http://schemas.microsoft.com/office/drawing/2010/main">
                    <a14:imgLayer>
                      <a14:imgEffect>
                        <a14:brightnessContrast bright="35000"/>
                      </a14:imgEffect>
                    </a14:imgLayer>
                  </a14:imgProps>
                </a:ext>
              </a:extLst>
            </a:blip>
            <a:srcRect/>
            <a:stretch>
              <a:fillRect t="-2552" b="-28032"/>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06DBF6C2-2967-4F42-AE07-6AFFFB3FAD65}"/>
              </a:ext>
            </a:extLst>
          </p:cNvPr>
          <p:cNvSpPr txBox="1"/>
          <p:nvPr/>
        </p:nvSpPr>
        <p:spPr>
          <a:xfrm>
            <a:off x="7781892" y="3096053"/>
            <a:ext cx="3571908" cy="1015663"/>
          </a:xfrm>
          <a:prstGeom prst="rect">
            <a:avLst/>
          </a:prstGeom>
          <a:noFill/>
        </p:spPr>
        <p:txBody>
          <a:bodyPr wrap="square" rtlCol="0">
            <a:spAutoFit/>
          </a:bodyPr>
          <a:lstStyle/>
          <a:p>
            <a:pPr marL="171450" indent="-171450">
              <a:buFont typeface="Arial" panose="020B0604020202020204" pitchFamily="34" charset="0"/>
              <a:buChar char="•"/>
            </a:pPr>
            <a:r>
              <a:rPr lang="en-ZA" sz="1000">
                <a:solidFill>
                  <a:schemeClr val="bg1"/>
                </a:solidFill>
              </a:rPr>
              <a:t>Implementing that which we have learned in a service sector on a critical area and making an impact for the long term.</a:t>
            </a:r>
          </a:p>
          <a:p>
            <a:pPr marL="171450" indent="-171450">
              <a:buFont typeface="Arial" panose="020B0604020202020204" pitchFamily="34" charset="0"/>
              <a:buChar char="•"/>
            </a:pPr>
            <a:r>
              <a:rPr lang="en-ZA" sz="1000">
                <a:solidFill>
                  <a:schemeClr val="bg1"/>
                </a:solidFill>
              </a:rPr>
              <a:t>Working with a motivated Management group, whom are organized and focusing on a common goal for SAVF.</a:t>
            </a:r>
          </a:p>
          <a:p>
            <a:pPr marL="171450" indent="-171450">
              <a:buFont typeface="Arial" panose="020B0604020202020204" pitchFamily="34" charset="0"/>
              <a:buChar char="•"/>
            </a:pPr>
            <a:r>
              <a:rPr lang="en-ZA" sz="1000">
                <a:solidFill>
                  <a:schemeClr val="bg1"/>
                </a:solidFill>
              </a:rPr>
              <a:t>Impacting lives of other  through business principles and processes was both humbling and inspirational</a:t>
            </a:r>
          </a:p>
        </p:txBody>
      </p:sp>
      <p:sp>
        <p:nvSpPr>
          <p:cNvPr id="31" name="TextBox 30">
            <a:extLst>
              <a:ext uri="{FF2B5EF4-FFF2-40B4-BE49-F238E27FC236}">
                <a16:creationId xmlns:a16="http://schemas.microsoft.com/office/drawing/2014/main" id="{FDDF19E9-BA12-2D4E-886D-CFA40013AE8E}"/>
              </a:ext>
            </a:extLst>
          </p:cNvPr>
          <p:cNvSpPr txBox="1"/>
          <p:nvPr/>
        </p:nvSpPr>
        <p:spPr>
          <a:xfrm>
            <a:off x="2412405" y="4258434"/>
            <a:ext cx="3571908" cy="1169551"/>
          </a:xfrm>
          <a:prstGeom prst="rect">
            <a:avLst/>
          </a:prstGeom>
          <a:noFill/>
        </p:spPr>
        <p:txBody>
          <a:bodyPr wrap="square" rtlCol="0">
            <a:spAutoFit/>
          </a:bodyPr>
          <a:lstStyle/>
          <a:p>
            <a:pPr marL="171450" indent="-171450">
              <a:buFont typeface="Arial" panose="020B0604020202020204" pitchFamily="34" charset="0"/>
              <a:buChar char="•"/>
            </a:pPr>
            <a:r>
              <a:rPr lang="en-ZA" sz="1000">
                <a:solidFill>
                  <a:schemeClr val="bg1"/>
                </a:solidFill>
              </a:rPr>
              <a:t>Working together while making our hands dirty had an unexpected and team building outcome;</a:t>
            </a:r>
          </a:p>
          <a:p>
            <a:pPr marL="171450" indent="-171450">
              <a:buFont typeface="Arial" panose="020B0604020202020204" pitchFamily="34" charset="0"/>
              <a:buChar char="•"/>
            </a:pPr>
            <a:r>
              <a:rPr lang="en-ZA" sz="1000">
                <a:solidFill>
                  <a:schemeClr val="bg1"/>
                </a:solidFill>
              </a:rPr>
              <a:t>Seeing the less fortunate has made me realise how blessed we are and that we should do more to assist the people in need (especially the children);</a:t>
            </a:r>
          </a:p>
          <a:p>
            <a:pPr marL="171450" indent="-171450">
              <a:buFont typeface="Arial" panose="020B0604020202020204" pitchFamily="34" charset="0"/>
              <a:buChar char="•"/>
            </a:pPr>
            <a:r>
              <a:rPr lang="en-ZA" sz="1000">
                <a:solidFill>
                  <a:schemeClr val="bg1"/>
                </a:solidFill>
              </a:rPr>
              <a:t>I was inspired by Suzette Oosthuizen for her effort on how she serves the community – always positive and with a smile.</a:t>
            </a:r>
          </a:p>
        </p:txBody>
      </p:sp>
      <p:sp>
        <p:nvSpPr>
          <p:cNvPr id="32" name="TextBox 31">
            <a:extLst>
              <a:ext uri="{FF2B5EF4-FFF2-40B4-BE49-F238E27FC236}">
                <a16:creationId xmlns:a16="http://schemas.microsoft.com/office/drawing/2014/main" id="{19102E25-144E-5241-AB04-99EF6C6233D9}"/>
              </a:ext>
            </a:extLst>
          </p:cNvPr>
          <p:cNvSpPr txBox="1"/>
          <p:nvPr/>
        </p:nvSpPr>
        <p:spPr>
          <a:xfrm>
            <a:off x="2360194" y="1786446"/>
            <a:ext cx="3571908" cy="1200329"/>
          </a:xfrm>
          <a:prstGeom prst="rect">
            <a:avLst/>
          </a:prstGeom>
          <a:noFill/>
        </p:spPr>
        <p:txBody>
          <a:bodyPr wrap="square" rtlCol="0">
            <a:spAutoFit/>
          </a:bodyPr>
          <a:lstStyle/>
          <a:p>
            <a:pPr marL="171450" indent="-171450">
              <a:buFont typeface="Arial" panose="020B0604020202020204" pitchFamily="34" charset="0"/>
              <a:buChar char="•"/>
            </a:pPr>
            <a:r>
              <a:rPr lang="en-GB" sz="900">
                <a:solidFill>
                  <a:schemeClr val="bg1"/>
                </a:solidFill>
              </a:rPr>
              <a:t>With the visits at SAVF Carletonville, I knew we could give them </a:t>
            </a:r>
            <a:r>
              <a:rPr lang="en-GB" sz="900" b="1">
                <a:solidFill>
                  <a:schemeClr val="bg1"/>
                </a:solidFill>
              </a:rPr>
              <a:t>HOPE.  T</a:t>
            </a:r>
            <a:r>
              <a:rPr lang="en-GB" sz="900">
                <a:solidFill>
                  <a:schemeClr val="bg1"/>
                </a:solidFill>
              </a:rPr>
              <a:t>o build an effective self-sustainable vegetable garden, through an aquaponic system was a new adventure.  To teach them, through the aquaponic vegetable garden system, they can be independent.  The enthusiastic and buy-in from management means that 80% of the project was successful even before we started.</a:t>
            </a:r>
            <a:endParaRPr lang="en-ZA" sz="900">
              <a:solidFill>
                <a:schemeClr val="bg1"/>
              </a:solidFill>
            </a:endParaRPr>
          </a:p>
          <a:p>
            <a:pPr marL="171450" indent="-171450">
              <a:buFont typeface="Arial" panose="020B0604020202020204" pitchFamily="34" charset="0"/>
              <a:buChar char="•"/>
            </a:pPr>
            <a:r>
              <a:rPr lang="en-GB" sz="900" b="1">
                <a:solidFill>
                  <a:schemeClr val="bg1"/>
                </a:solidFill>
              </a:rPr>
              <a:t>To create hope</a:t>
            </a:r>
            <a:r>
              <a:rPr lang="en-GB" sz="900">
                <a:solidFill>
                  <a:schemeClr val="bg1"/>
                </a:solidFill>
              </a:rPr>
              <a:t> of independency was inspiring.</a:t>
            </a:r>
            <a:endParaRPr lang="en-ZA" sz="900">
              <a:solidFill>
                <a:schemeClr val="bg1"/>
              </a:solidFill>
            </a:endParaRPr>
          </a:p>
          <a:p>
            <a:pPr marL="171450" indent="-171450">
              <a:buFont typeface="Arial" panose="020B0604020202020204" pitchFamily="34" charset="0"/>
              <a:buChar char="•"/>
            </a:pPr>
            <a:r>
              <a:rPr lang="en-GB" sz="900">
                <a:solidFill>
                  <a:schemeClr val="bg1"/>
                </a:solidFill>
              </a:rPr>
              <a:t>My wish is that this project will give them dignity.</a:t>
            </a:r>
            <a:r>
              <a:rPr lang="en-ZA" sz="900">
                <a:solidFill>
                  <a:schemeClr val="bg1"/>
                </a:solidFill>
              </a:rPr>
              <a:t> </a:t>
            </a:r>
          </a:p>
        </p:txBody>
      </p:sp>
      <p:sp>
        <p:nvSpPr>
          <p:cNvPr id="33" name="TextBox 32">
            <a:extLst>
              <a:ext uri="{FF2B5EF4-FFF2-40B4-BE49-F238E27FC236}">
                <a16:creationId xmlns:a16="http://schemas.microsoft.com/office/drawing/2014/main" id="{1B35A6BA-12DE-6E48-A093-A6399B302B56}"/>
              </a:ext>
            </a:extLst>
          </p:cNvPr>
          <p:cNvSpPr txBox="1"/>
          <p:nvPr/>
        </p:nvSpPr>
        <p:spPr>
          <a:xfrm>
            <a:off x="2347494" y="3072971"/>
            <a:ext cx="3565492" cy="1061829"/>
          </a:xfrm>
          <a:prstGeom prst="rect">
            <a:avLst/>
          </a:prstGeom>
          <a:noFill/>
        </p:spPr>
        <p:txBody>
          <a:bodyPr wrap="square" rtlCol="0">
            <a:spAutoFit/>
          </a:bodyPr>
          <a:lstStyle/>
          <a:p>
            <a:r>
              <a:rPr lang="en-ZA" sz="1050">
                <a:solidFill>
                  <a:schemeClr val="bg1"/>
                </a:solidFill>
              </a:rPr>
              <a:t>It was a real shock to see the need of others and how we could make a small project go a long way.</a:t>
            </a:r>
          </a:p>
          <a:p>
            <a:endParaRPr lang="en-ZA" sz="1050">
              <a:solidFill>
                <a:schemeClr val="bg1"/>
              </a:solidFill>
            </a:endParaRPr>
          </a:p>
          <a:p>
            <a:r>
              <a:rPr lang="en-ZA" sz="1050">
                <a:solidFill>
                  <a:schemeClr val="bg1"/>
                </a:solidFill>
              </a:rPr>
              <a:t>I am now more thankful and grateful for what I have and that I can share the knowledge and experiences provided by the course with others and make an impact in their lives.</a:t>
            </a:r>
            <a:endParaRPr lang="en-ZA" sz="500">
              <a:solidFill>
                <a:schemeClr val="bg1"/>
              </a:solidFill>
            </a:endParaRPr>
          </a:p>
        </p:txBody>
      </p:sp>
      <p:sp>
        <p:nvSpPr>
          <p:cNvPr id="34" name="TextBox 33">
            <a:extLst>
              <a:ext uri="{FF2B5EF4-FFF2-40B4-BE49-F238E27FC236}">
                <a16:creationId xmlns:a16="http://schemas.microsoft.com/office/drawing/2014/main" id="{3D2796A8-DAE5-AE4A-84B1-BCDCC4D6C228}"/>
              </a:ext>
            </a:extLst>
          </p:cNvPr>
          <p:cNvSpPr txBox="1"/>
          <p:nvPr/>
        </p:nvSpPr>
        <p:spPr>
          <a:xfrm>
            <a:off x="2348905" y="5540440"/>
            <a:ext cx="3571908" cy="1107996"/>
          </a:xfrm>
          <a:prstGeom prst="rect">
            <a:avLst/>
          </a:prstGeom>
          <a:noFill/>
        </p:spPr>
        <p:txBody>
          <a:bodyPr wrap="square" rtlCol="0">
            <a:spAutoFit/>
          </a:bodyPr>
          <a:lstStyle/>
          <a:p>
            <a:r>
              <a:rPr lang="en-ZA" sz="1100">
                <a:solidFill>
                  <a:schemeClr val="bg1"/>
                </a:solidFill>
              </a:rPr>
              <a:t>This project for me is / was a great privilege and an eye-opener towards what I perceived as “making a change” I realized that even a small gesture can have a huge impact. Together in collaboration and with the right culture this improvement will have a long lasting effect, therefore, lesson learnt: “</a:t>
            </a:r>
            <a:r>
              <a:rPr lang="en-ZA" sz="1100" b="1">
                <a:solidFill>
                  <a:schemeClr val="bg1"/>
                </a:solidFill>
              </a:rPr>
              <a:t>Small changes make a huge difference”</a:t>
            </a:r>
            <a:endParaRPr lang="en-ZA" sz="600">
              <a:solidFill>
                <a:schemeClr val="bg1"/>
              </a:solidFill>
            </a:endParaRPr>
          </a:p>
        </p:txBody>
      </p:sp>
      <p:sp>
        <p:nvSpPr>
          <p:cNvPr id="35" name="TextBox 34">
            <a:extLst>
              <a:ext uri="{FF2B5EF4-FFF2-40B4-BE49-F238E27FC236}">
                <a16:creationId xmlns:a16="http://schemas.microsoft.com/office/drawing/2014/main" id="{B70AF436-B218-6A48-8699-A841F35D5E02}"/>
              </a:ext>
            </a:extLst>
          </p:cNvPr>
          <p:cNvSpPr txBox="1"/>
          <p:nvPr/>
        </p:nvSpPr>
        <p:spPr>
          <a:xfrm>
            <a:off x="7781892" y="4318645"/>
            <a:ext cx="3571908" cy="1077218"/>
          </a:xfrm>
          <a:prstGeom prst="rect">
            <a:avLst/>
          </a:prstGeom>
          <a:noFill/>
        </p:spPr>
        <p:txBody>
          <a:bodyPr wrap="square" rtlCol="0" anchor="t">
            <a:spAutoFit/>
          </a:bodyPr>
          <a:lstStyle/>
          <a:p>
            <a:r>
              <a:rPr lang="en-ZA" sz="1600" dirty="0">
                <a:solidFill>
                  <a:schemeClr val="bg1"/>
                </a:solidFill>
              </a:rPr>
              <a:t>Small things in life we take for granted are another man's joy when received. Just a little help to those less fortunate can bring joy at an abundance.</a:t>
            </a:r>
            <a:endParaRPr lang="en-ZA" sz="900" dirty="0">
              <a:solidFill>
                <a:schemeClr val="bg1"/>
              </a:solidFill>
            </a:endParaRPr>
          </a:p>
        </p:txBody>
      </p:sp>
      <p:sp>
        <p:nvSpPr>
          <p:cNvPr id="36" name="Title 1">
            <a:extLst>
              <a:ext uri="{FF2B5EF4-FFF2-40B4-BE49-F238E27FC236}">
                <a16:creationId xmlns:a16="http://schemas.microsoft.com/office/drawing/2014/main" id="{C579B7B8-A75B-7744-89E3-308132D9DD80}"/>
              </a:ext>
            </a:extLst>
          </p:cNvPr>
          <p:cNvSpPr>
            <a:spLocks noGrp="1"/>
          </p:cNvSpPr>
          <p:nvPr>
            <p:ph type="title"/>
          </p:nvPr>
        </p:nvSpPr>
        <p:spPr>
          <a:xfrm>
            <a:off x="838200" y="365125"/>
            <a:ext cx="10515600" cy="1325563"/>
          </a:xfrm>
          <a:solidFill>
            <a:schemeClr val="tx1"/>
          </a:solidFill>
        </p:spPr>
        <p:txBody>
          <a:bodyPr>
            <a:normAutofit fontScale="90000"/>
          </a:bodyPr>
          <a:lstStyle/>
          <a:p>
            <a:pPr algn="l"/>
            <a:r>
              <a:rPr lang="en-GB" b="1" i="1">
                <a:solidFill>
                  <a:schemeClr val="bg1"/>
                </a:solidFill>
                <a:latin typeface="Avenir Next Heavy" panose="020B0503020202020204" pitchFamily="34" charset="0"/>
              </a:rPr>
              <a:t>Value of the project to the individual</a:t>
            </a:r>
          </a:p>
        </p:txBody>
      </p:sp>
      <p:sp>
        <p:nvSpPr>
          <p:cNvPr id="37" name="TextBox 36">
            <a:extLst>
              <a:ext uri="{FF2B5EF4-FFF2-40B4-BE49-F238E27FC236}">
                <a16:creationId xmlns:a16="http://schemas.microsoft.com/office/drawing/2014/main" id="{75A64EF0-E8A5-3842-9EC8-C12CEB186089}"/>
              </a:ext>
            </a:extLst>
          </p:cNvPr>
          <p:cNvSpPr txBox="1"/>
          <p:nvPr/>
        </p:nvSpPr>
        <p:spPr>
          <a:xfrm>
            <a:off x="7781892" y="5542785"/>
            <a:ext cx="3571908" cy="1077218"/>
          </a:xfrm>
          <a:prstGeom prst="rect">
            <a:avLst/>
          </a:prstGeom>
          <a:noFill/>
        </p:spPr>
        <p:txBody>
          <a:bodyPr wrap="square" rtlCol="0">
            <a:spAutoFit/>
          </a:bodyPr>
          <a:lstStyle/>
          <a:p>
            <a:r>
              <a:rPr lang="en-ZA" sz="1600">
                <a:solidFill>
                  <a:schemeClr val="bg1"/>
                </a:solidFill>
              </a:rPr>
              <a:t>Being part of a community can make us feel like we are part of something greater than ourselves and having a sense of community unites us.</a:t>
            </a:r>
            <a:endParaRPr lang="en-ZA" sz="800">
              <a:solidFill>
                <a:schemeClr val="bg1"/>
              </a:solidFill>
            </a:endParaRPr>
          </a:p>
        </p:txBody>
      </p:sp>
      <p:pic>
        <p:nvPicPr>
          <p:cNvPr id="2" name="Audio 1">
            <a:hlinkClick r:id="" action="ppaction://media"/>
            <a:extLst>
              <a:ext uri="{FF2B5EF4-FFF2-40B4-BE49-F238E27FC236}">
                <a16:creationId xmlns:a16="http://schemas.microsoft.com/office/drawing/2014/main" id="{DF8C0DEC-5E07-F147-A73B-CDAAE5B9DF04}"/>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01033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0502">
        <p15:prstTrans prst="pageCurlDouble"/>
      </p:transition>
    </mc:Choice>
    <mc:Fallback xmlns="">
      <p:transition spd="slow" advTm="4050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2">
            <a:extLst>
              <a:ext uri="{FF2B5EF4-FFF2-40B4-BE49-F238E27FC236}">
                <a16:creationId xmlns:a16="http://schemas.microsoft.com/office/drawing/2014/main" id="{5B3C8CA9-3028-DD47-BA9B-BB7679346B37}"/>
              </a:ext>
            </a:extLst>
          </p:cNvPr>
          <p:cNvPicPr>
            <a:picLocks noGrp="1" noChangeAspect="1"/>
          </p:cNvPicPr>
          <p:nvPr>
            <p:ph idx="1"/>
          </p:nvPr>
        </p:nvPicPr>
        <p:blipFill>
          <a:blip r:embed="rId4"/>
          <a:stretch>
            <a:fillRect/>
          </a:stretch>
        </p:blipFill>
        <p:spPr>
          <a:xfrm>
            <a:off x="838984" y="2169712"/>
            <a:ext cx="3832942" cy="3782265"/>
          </a:xfrm>
          <a:prstGeom prst="rect">
            <a:avLst/>
          </a:prstGeom>
        </p:spPr>
      </p:pic>
      <p:sp>
        <p:nvSpPr>
          <p:cNvPr id="5" name="Rectangle 4">
            <a:extLst>
              <a:ext uri="{FF2B5EF4-FFF2-40B4-BE49-F238E27FC236}">
                <a16:creationId xmlns:a16="http://schemas.microsoft.com/office/drawing/2014/main" id="{F517FDD4-9C7E-B140-B57C-741D4B0AB506}"/>
              </a:ext>
            </a:extLst>
          </p:cNvPr>
          <p:cNvSpPr/>
          <p:nvPr/>
        </p:nvSpPr>
        <p:spPr>
          <a:xfrm>
            <a:off x="705852" y="3729578"/>
            <a:ext cx="4098784" cy="66608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a:t>BRAIN POWER TROOPERS</a:t>
            </a:r>
            <a:endParaRPr lang="en-GB" sz="2000" b="1"/>
          </a:p>
        </p:txBody>
      </p:sp>
      <p:sp>
        <p:nvSpPr>
          <p:cNvPr id="6" name="TextBox 5">
            <a:extLst>
              <a:ext uri="{FF2B5EF4-FFF2-40B4-BE49-F238E27FC236}">
                <a16:creationId xmlns:a16="http://schemas.microsoft.com/office/drawing/2014/main" id="{D7CD3F88-A909-4546-9162-9E2724B7FBB4}"/>
              </a:ext>
            </a:extLst>
          </p:cNvPr>
          <p:cNvSpPr txBox="1"/>
          <p:nvPr/>
        </p:nvSpPr>
        <p:spPr>
          <a:xfrm>
            <a:off x="5005137" y="1938150"/>
            <a:ext cx="6304547" cy="4278094"/>
          </a:xfrm>
          <a:prstGeom prst="rect">
            <a:avLst/>
          </a:prstGeom>
          <a:noFill/>
        </p:spPr>
        <p:txBody>
          <a:bodyPr wrap="square" rtlCol="0" anchor="t">
            <a:spAutoFit/>
          </a:bodyPr>
          <a:lstStyle/>
          <a:p>
            <a:pPr marL="285750" indent="-285750" algn="just">
              <a:buFont typeface="Arial" panose="020B0604020202020204" pitchFamily="34" charset="0"/>
              <a:buChar char="•"/>
            </a:pPr>
            <a:r>
              <a:rPr lang="en-ZA" sz="1600" dirty="0"/>
              <a:t>We identified a basic necessity for critical operations as simple as food would make an enormous impact.</a:t>
            </a:r>
            <a:endParaRPr lang="en-ZA" sz="1600" dirty="0">
              <a:cs typeface="Calibri"/>
            </a:endParaRPr>
          </a:p>
          <a:p>
            <a:pPr marL="285750" indent="-285750" algn="just">
              <a:buFont typeface="Arial" panose="020B0604020202020204" pitchFamily="34" charset="0"/>
              <a:buChar char="•"/>
            </a:pPr>
            <a:r>
              <a:rPr lang="en-ZA" sz="1600" dirty="0"/>
              <a:t>In order for the organization to survive food could be produced with limited resources  and good operations management to ensure sustainability and continuity.</a:t>
            </a:r>
            <a:endParaRPr lang="en-ZA" sz="1600" dirty="0">
              <a:cs typeface="Calibri"/>
            </a:endParaRPr>
          </a:p>
          <a:p>
            <a:pPr marL="285750" indent="-285750" algn="just">
              <a:buFont typeface="Arial" panose="020B0604020202020204" pitchFamily="34" charset="0"/>
              <a:buChar char="•"/>
            </a:pPr>
            <a:r>
              <a:rPr lang="en-ZA" sz="1600" dirty="0"/>
              <a:t>Planning, design, layout and process management would form critical parts to the success of this project – “simpler is smarter, success will be in the details”</a:t>
            </a:r>
            <a:endParaRPr lang="en-ZA" sz="1600" dirty="0">
              <a:cs typeface="Calibri"/>
            </a:endParaRPr>
          </a:p>
          <a:p>
            <a:pPr marL="285750" indent="-285750" algn="just">
              <a:buFont typeface="Arial" panose="020B0604020202020204" pitchFamily="34" charset="0"/>
              <a:buChar char="•"/>
            </a:pPr>
            <a:r>
              <a:rPr lang="en-ZA" sz="1600" dirty="0"/>
              <a:t>Operations management can be applied easily implemented, passed over and processes continued post the project for the to reap the rewards.</a:t>
            </a:r>
            <a:endParaRPr lang="en-ZA" sz="1600" dirty="0">
              <a:cs typeface="Calibri"/>
            </a:endParaRPr>
          </a:p>
          <a:p>
            <a:pPr marL="285750" indent="-285750" algn="just">
              <a:buFont typeface="Arial" panose="020B0604020202020204" pitchFamily="34" charset="0"/>
              <a:buChar char="•"/>
            </a:pPr>
            <a:r>
              <a:rPr lang="en-ZA" sz="1600" dirty="0"/>
              <a:t>We could save them money, make them money and help lay a foundation that could allow them to develop the area more and reap more rewards. These rewards may not only be the product, but the process of teaching others skills or even the therapeutic value that the participants may gain and distract them from their past and provide them a new future.</a:t>
            </a:r>
            <a:endParaRPr lang="en-ZA" sz="1600" dirty="0">
              <a:cs typeface="Calibri"/>
            </a:endParaRPr>
          </a:p>
        </p:txBody>
      </p:sp>
      <p:sp>
        <p:nvSpPr>
          <p:cNvPr id="8" name="Title 1">
            <a:extLst>
              <a:ext uri="{FF2B5EF4-FFF2-40B4-BE49-F238E27FC236}">
                <a16:creationId xmlns:a16="http://schemas.microsoft.com/office/drawing/2014/main" id="{FD1B337E-3C8A-7C4F-94BB-A5D393A97A02}"/>
              </a:ext>
            </a:extLst>
          </p:cNvPr>
          <p:cNvSpPr>
            <a:spLocks noGrp="1"/>
          </p:cNvSpPr>
          <p:nvPr>
            <p:ph type="title"/>
          </p:nvPr>
        </p:nvSpPr>
        <p:spPr>
          <a:xfrm>
            <a:off x="838200" y="365125"/>
            <a:ext cx="10515600" cy="1325563"/>
          </a:xfrm>
          <a:solidFill>
            <a:schemeClr val="tx1"/>
          </a:solidFill>
        </p:spPr>
        <p:txBody>
          <a:bodyPr>
            <a:normAutofit/>
          </a:bodyPr>
          <a:lstStyle/>
          <a:p>
            <a:pPr algn="l"/>
            <a:r>
              <a:rPr lang="en-GB" b="1" i="1">
                <a:solidFill>
                  <a:schemeClr val="bg1"/>
                </a:solidFill>
                <a:latin typeface="Avenir Next Heavy" panose="020B0503020202020204" pitchFamily="34" charset="0"/>
              </a:rPr>
              <a:t>Value of the project to the group</a:t>
            </a:r>
          </a:p>
        </p:txBody>
      </p:sp>
      <p:pic>
        <p:nvPicPr>
          <p:cNvPr id="2" name="Audio 1">
            <a:hlinkClick r:id="" action="ppaction://media"/>
            <a:extLst>
              <a:ext uri="{FF2B5EF4-FFF2-40B4-BE49-F238E27FC236}">
                <a16:creationId xmlns:a16="http://schemas.microsoft.com/office/drawing/2014/main" id="{DA4D3E68-E153-284A-B4A3-A8BEC63D9BD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023722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1675">
        <p15:prstTrans prst="pageCurlDouble"/>
      </p:transition>
    </mc:Choice>
    <mc:Fallback xmlns="">
      <p:transition spd="slow" advTm="10167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2"/>
            <a:ext cx="10515600" cy="1095374"/>
          </a:xfrm>
        </p:spPr>
        <p:txBody>
          <a:bodyPr>
            <a:noAutofit/>
          </a:bodyPr>
          <a:lstStyle/>
          <a:p>
            <a:pPr lvl="0" eaLnBrk="0" fontAlgn="base" hangingPunct="0">
              <a:lnSpc>
                <a:spcPct val="100000"/>
              </a:lnSpc>
              <a:spcAft>
                <a:spcPct val="0"/>
              </a:spcAft>
            </a:pPr>
            <a:r>
              <a:rPr kumimoji="0" lang="en-ZA" altLang="en-US" sz="1800"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Group submission: Contact session:	Eight</a:t>
            </a:r>
            <a:r>
              <a:rPr lang="en-ZA" altLang="en-US" sz="1800" b="1">
                <a:latin typeface="Arial" panose="020B0604020202020204" pitchFamily="34" charset="0"/>
                <a:ea typeface="Calibri" panose="020F0502020204030204" pitchFamily="34" charset="0"/>
                <a:cs typeface="Arial" panose="020B0604020202020204" pitchFamily="34" charset="0"/>
              </a:rPr>
              <a:t> (8)</a:t>
            </a:r>
            <a:r>
              <a:rPr kumimoji="0" lang="en-ZA" altLang="en-US" sz="1800"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br>
              <a:rPr kumimoji="0" lang="en-ZA"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br>
            <a:r>
              <a:rPr kumimoji="0" lang="en-ZA" altLang="en-US" sz="1800"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Name of syndicate group: 		Brain Power Troopers</a:t>
            </a:r>
            <a:br>
              <a:rPr kumimoji="0" lang="en-ZA" altLang="en-US" sz="1800"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r>
              <a:rPr kumimoji="0" lang="en-ZA" altLang="en-US" sz="1800"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Name of community organisation: 	SAVF</a:t>
            </a:r>
            <a:endParaRPr kumimoji="0" lang="en-ZA"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42649387"/>
              </p:ext>
            </p:extLst>
          </p:nvPr>
        </p:nvGraphicFramePr>
        <p:xfrm>
          <a:off x="4914900" y="3472785"/>
          <a:ext cx="6572251" cy="2477888"/>
        </p:xfrm>
        <a:graphic>
          <a:graphicData uri="http://schemas.openxmlformats.org/drawingml/2006/table">
            <a:tbl>
              <a:tblPr firstRow="1" firstCol="1" bandRow="1">
                <a:tableStyleId>{5C22544A-7EE6-4342-B048-85BDC9FD1C3A}</a:tableStyleId>
              </a:tblPr>
              <a:tblGrid>
                <a:gridCol w="4557713">
                  <a:extLst>
                    <a:ext uri="{9D8B030D-6E8A-4147-A177-3AD203B41FA5}">
                      <a16:colId xmlns:a16="http://schemas.microsoft.com/office/drawing/2014/main" val="20000"/>
                    </a:ext>
                  </a:extLst>
                </a:gridCol>
                <a:gridCol w="2014538">
                  <a:extLst>
                    <a:ext uri="{9D8B030D-6E8A-4147-A177-3AD203B41FA5}">
                      <a16:colId xmlns:a16="http://schemas.microsoft.com/office/drawing/2014/main" val="20001"/>
                    </a:ext>
                  </a:extLst>
                </a:gridCol>
              </a:tblGrid>
              <a:tr h="275493">
                <a:tc>
                  <a:txBody>
                    <a:bodyPr/>
                    <a:lstStyle/>
                    <a:p>
                      <a:pPr>
                        <a:lnSpc>
                          <a:spcPct val="107000"/>
                        </a:lnSpc>
                        <a:spcAft>
                          <a:spcPts val="0"/>
                        </a:spcAft>
                      </a:pPr>
                      <a:r>
                        <a:rPr lang="en-ZA" sz="1800">
                          <a:solidFill>
                            <a:schemeClr val="bg1"/>
                          </a:solidFill>
                          <a:effectLst/>
                        </a:rPr>
                        <a:t>Name: (Members</a:t>
                      </a:r>
                      <a:r>
                        <a:rPr lang="en-ZA" sz="1800" baseline="0">
                          <a:solidFill>
                            <a:schemeClr val="bg1"/>
                          </a:solidFill>
                          <a:effectLst/>
                        </a:rPr>
                        <a:t> contributing to project)</a:t>
                      </a:r>
                      <a:endParaRPr lang="en-ZA"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pPr>
                        <a:lnSpc>
                          <a:spcPct val="107000"/>
                        </a:lnSpc>
                        <a:spcAft>
                          <a:spcPts val="0"/>
                        </a:spcAft>
                      </a:pPr>
                      <a:r>
                        <a:rPr lang="en-ZA" sz="1800">
                          <a:solidFill>
                            <a:schemeClr val="bg1"/>
                          </a:solidFill>
                          <a:effectLst/>
                        </a:rPr>
                        <a:t>Student number</a:t>
                      </a:r>
                      <a:endParaRPr lang="en-ZA"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275493">
                <a:tc>
                  <a:txBody>
                    <a:bodyPr/>
                    <a:lstStyle/>
                    <a:p>
                      <a:pPr algn="l">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Johan Hattingh</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31575846</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0">
                <a:tc>
                  <a:txBody>
                    <a:bodyPr/>
                    <a:lstStyle/>
                    <a:p>
                      <a:pPr algn="l">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Johan Pretorius</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33464154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75493">
                <a:tc>
                  <a:txBody>
                    <a:bodyPr/>
                    <a:lstStyle/>
                    <a:p>
                      <a:pPr algn="l">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Sheldon Rostron</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12874949</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75493">
                <a:tc>
                  <a:txBody>
                    <a:bodyPr/>
                    <a:lstStyle/>
                    <a:p>
                      <a:pPr algn="l">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Lisel Dahms</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28282817</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75493">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ZA" sz="1800" b="0">
                          <a:solidFill>
                            <a:schemeClr val="tx1"/>
                          </a:solidFill>
                          <a:effectLst/>
                          <a:latin typeface="Arial" panose="020B0604020202020204" pitchFamily="34" charset="0"/>
                          <a:cs typeface="Arial" panose="020B0604020202020204" pitchFamily="34" charset="0"/>
                        </a:rPr>
                        <a:t>Lizann</a:t>
                      </a:r>
                      <a:r>
                        <a:rPr lang="en-ZA" sz="1800" b="0">
                          <a:solidFill>
                            <a:schemeClr val="tx1"/>
                          </a:solidFill>
                          <a:latin typeface="Arial" panose="020B0604020202020204" pitchFamily="34" charset="0"/>
                          <a:cs typeface="Arial" panose="020B0604020202020204" pitchFamily="34" charset="0"/>
                        </a:rPr>
                        <a:t>é Smit</a:t>
                      </a:r>
                      <a:endParaRPr lang="en-ZA" sz="1800" b="0" kern="1200">
                        <a:solidFill>
                          <a:schemeClr val="tx1"/>
                        </a:solidFill>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24451312</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75493">
                <a:tc>
                  <a:txBody>
                    <a:bodyPr/>
                    <a:lstStyle/>
                    <a:p>
                      <a:pPr algn="l">
                        <a:lnSpc>
                          <a:spcPct val="107000"/>
                        </a:lnSpc>
                        <a:spcAft>
                          <a:spcPts val="0"/>
                        </a:spcAft>
                      </a:pPr>
                      <a:r>
                        <a:rPr lang="en-ZA" sz="1800" b="0">
                          <a:solidFill>
                            <a:schemeClr val="tx1"/>
                          </a:solidFill>
                          <a:effectLst/>
                          <a:latin typeface="Arial" panose="020B0604020202020204" pitchFamily="34" charset="0"/>
                          <a:ea typeface="+mn-ea"/>
                          <a:cs typeface="Arial" panose="020B0604020202020204" pitchFamily="34" charset="0"/>
                        </a:rPr>
                        <a:t>Elize</a:t>
                      </a:r>
                      <a:r>
                        <a:rPr lang="en-ZA" sz="1800" b="0" baseline="0">
                          <a:solidFill>
                            <a:schemeClr val="tx1"/>
                          </a:solidFill>
                          <a:effectLst/>
                          <a:latin typeface="Arial" panose="020B0604020202020204" pitchFamily="34" charset="0"/>
                          <a:ea typeface="+mn-ea"/>
                          <a:cs typeface="Arial" panose="020B0604020202020204" pitchFamily="34" charset="0"/>
                        </a:rPr>
                        <a:t> van Aswegen</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ea typeface="+mn-ea"/>
                          <a:cs typeface="Arial" panose="020B0604020202020204" pitchFamily="34" charset="0"/>
                        </a:rPr>
                        <a:t>28242459</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275493">
                <a:tc>
                  <a:txBody>
                    <a:bodyPr/>
                    <a:lstStyle/>
                    <a:p>
                      <a:pPr algn="l">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Stanley Taylor</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26316919</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206552">
                <a:tc>
                  <a:txBody>
                    <a:bodyPr/>
                    <a:lstStyle/>
                    <a:p>
                      <a:pPr algn="l">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Ryan Fernandes</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en-ZA" sz="1800" b="0">
                          <a:solidFill>
                            <a:schemeClr val="tx1"/>
                          </a:solidFill>
                          <a:effectLst/>
                          <a:latin typeface="Arial" panose="020B0604020202020204" pitchFamily="34" charset="0"/>
                          <a:cs typeface="Arial" panose="020B0604020202020204" pitchFamily="34" charset="0"/>
                        </a:rPr>
                        <a:t>12663271</a:t>
                      </a:r>
                      <a:endParaRPr lang="en-ZA" sz="160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5" name="Rectangle 1"/>
          <p:cNvSpPr>
            <a:spLocks noChangeArrowheads="1"/>
          </p:cNvSpPr>
          <p:nvPr/>
        </p:nvSpPr>
        <p:spPr bwMode="auto">
          <a:xfrm>
            <a:off x="838200" y="1631010"/>
            <a:ext cx="10861431"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Person submitting on behalf of group: 	J.J.P</a:t>
            </a:r>
            <a:r>
              <a:rPr kumimoji="0" lang="en-ZA" altLang="en-US" b="1" i="0" u="none" strike="noStrike" cap="none" normalizeH="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Hattingh</a:t>
            </a:r>
            <a:endParaRPr kumimoji="0" lang="en-ZA" altLang="en-US"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r>
              <a:rPr kumimoji="0" lang="en-ZA" altLang="en-US" b="1" i="0" u="none" strike="noStrike" cap="none" normalizeH="0" baseline="0">
                <a:ln>
                  <a:noFill/>
                </a:ln>
                <a:effectLst/>
                <a:latin typeface="Arial"/>
                <a:ea typeface="Calibri" panose="020F0502020204030204" pitchFamily="34" charset="0"/>
                <a:cs typeface="Arial"/>
              </a:rPr>
              <a:t>Topic(s) of this contact session:		</a:t>
            </a:r>
            <a:r>
              <a:rPr lang="en-ZA" b="1">
                <a:latin typeface="Arial"/>
                <a:cs typeface="Arial"/>
              </a:rPr>
              <a:t>Final Presentation</a:t>
            </a:r>
            <a:endParaRPr lang="en-ZA" b="1">
              <a:latin typeface="Arial" panose="020B0604020202020204" pitchFamily="34" charset="0"/>
              <a:cs typeface="Arial" panose="020B0604020202020204" pitchFamily="34" charset="0"/>
            </a:endParaRPr>
          </a:p>
          <a:p>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Name of community organisation: SAVF</a:t>
            </a:r>
            <a:endParaRPr kumimoji="0" lang="en-ZA" altLang="en-US"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Nature of community work: </a:t>
            </a:r>
            <a:r>
              <a:rPr lang="en-ZA" altLang="en-US" b="1">
                <a:latin typeface="Arial" panose="020B0604020202020204" pitchFamily="34" charset="0"/>
                <a:cs typeface="Arial" panose="020B0604020202020204" pitchFamily="34" charset="0"/>
              </a:rPr>
              <a:t>W</a:t>
            </a:r>
            <a:r>
              <a:rPr lang="en-ZA" b="1">
                <a:latin typeface="Arial" panose="020B0604020202020204" pitchFamily="34" charset="0"/>
                <a:cs typeface="Arial" panose="020B0604020202020204" pitchFamily="34" charset="0"/>
              </a:rPr>
              <a:t>elfare and welfare related services </a:t>
            </a:r>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kumimoji="0" lang="en-ZA" altLang="en-US"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Nature of business venture: Infrastructure,</a:t>
            </a:r>
            <a:r>
              <a:rPr kumimoji="0" lang="en-ZA" altLang="en-US" b="1" i="0" u="none" strike="noStrike" cap="none" normalizeH="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improvement &amp; optimisation</a:t>
            </a:r>
            <a:endParaRPr lang="en-ZA" b="1">
              <a:latin typeface="Arial" panose="020B0604020202020204" pitchFamily="34" charset="0"/>
              <a:cs typeface="Arial" panose="020B0604020202020204" pitchFamily="34" charset="0"/>
            </a:endParaRPr>
          </a:p>
        </p:txBody>
      </p:sp>
      <p:graphicFrame>
        <p:nvGraphicFramePr>
          <p:cNvPr id="6" name="Content Placeholder 3"/>
          <p:cNvGraphicFramePr>
            <a:graphicFrameLocks/>
          </p:cNvGraphicFramePr>
          <p:nvPr>
            <p:extLst>
              <p:ext uri="{D42A27DB-BD31-4B8C-83A1-F6EECF244321}">
                <p14:modId xmlns:p14="http://schemas.microsoft.com/office/powerpoint/2010/main" val="3902036031"/>
              </p:ext>
            </p:extLst>
          </p:nvPr>
        </p:nvGraphicFramePr>
        <p:xfrm>
          <a:off x="960314" y="4692125"/>
          <a:ext cx="3743332" cy="1258420"/>
        </p:xfrm>
        <a:graphic>
          <a:graphicData uri="http://schemas.openxmlformats.org/drawingml/2006/table">
            <a:tbl>
              <a:tblPr firstRow="1" firstCol="1" bandRow="1">
                <a:tableStyleId>{5C22544A-7EE6-4342-B048-85BDC9FD1C3A}</a:tableStyleId>
              </a:tblPr>
              <a:tblGrid>
                <a:gridCol w="3743332">
                  <a:extLst>
                    <a:ext uri="{9D8B030D-6E8A-4147-A177-3AD203B41FA5}">
                      <a16:colId xmlns:a16="http://schemas.microsoft.com/office/drawing/2014/main" val="20000"/>
                    </a:ext>
                  </a:extLst>
                </a:gridCol>
              </a:tblGrid>
              <a:tr h="416980">
                <a:tc>
                  <a:txBody>
                    <a:bodyPr/>
                    <a:lstStyle/>
                    <a:p>
                      <a:pPr>
                        <a:lnSpc>
                          <a:spcPct val="107000"/>
                        </a:lnSpc>
                        <a:spcAft>
                          <a:spcPts val="0"/>
                        </a:spcAft>
                      </a:pPr>
                      <a:r>
                        <a:rPr lang="en-ZA" sz="1800">
                          <a:solidFill>
                            <a:schemeClr val="bg1"/>
                          </a:solidFill>
                          <a:effectLst/>
                        </a:rPr>
                        <a:t>Name: (Members</a:t>
                      </a:r>
                      <a:r>
                        <a:rPr lang="en-ZA" sz="1800" baseline="0">
                          <a:solidFill>
                            <a:schemeClr val="bg1"/>
                          </a:solidFill>
                          <a:effectLst/>
                        </a:rPr>
                        <a:t> NOT contributing )</a:t>
                      </a:r>
                      <a:endParaRPr lang="en-ZA" sz="1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B78"/>
                    </a:solidFill>
                  </a:tcPr>
                </a:tc>
                <a:extLst>
                  <a:ext uri="{0D108BD9-81ED-4DB2-BD59-A6C34878D82A}">
                    <a16:rowId xmlns:a16="http://schemas.microsoft.com/office/drawing/2014/main" val="10000"/>
                  </a:ext>
                </a:extLst>
              </a:tr>
              <a:tr h="275493">
                <a:tc>
                  <a:txBody>
                    <a:bodyPr/>
                    <a:lstStyle/>
                    <a:p>
                      <a:pPr>
                        <a:lnSpc>
                          <a:spcPct val="107000"/>
                        </a:lnSpc>
                        <a:spcAft>
                          <a:spcPts val="0"/>
                        </a:spcAft>
                      </a:pPr>
                      <a:r>
                        <a:rPr lang="en-ZA" sz="1800">
                          <a:solidFill>
                            <a:schemeClr val="tx1"/>
                          </a:solidFill>
                          <a:effectLst/>
                        </a:rPr>
                        <a:t> None</a:t>
                      </a:r>
                      <a:endParaRPr lang="en-ZA"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75493">
                <a:tc>
                  <a:txBody>
                    <a:bodyPr/>
                    <a:lstStyle/>
                    <a:p>
                      <a:pPr>
                        <a:lnSpc>
                          <a:spcPct val="107000"/>
                        </a:lnSpc>
                        <a:spcAft>
                          <a:spcPts val="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75493">
                <a:tc>
                  <a:txBody>
                    <a:bodyPr/>
                    <a:lstStyle/>
                    <a:p>
                      <a:pPr>
                        <a:lnSpc>
                          <a:spcPct val="107000"/>
                        </a:lnSpc>
                        <a:spcAft>
                          <a:spcPts val="0"/>
                        </a:spcAft>
                      </a:pPr>
                      <a:r>
                        <a:rPr lang="en-ZA" sz="1800">
                          <a:effectLst/>
                        </a:rPr>
                        <a:t> </a:t>
                      </a:r>
                      <a:endParaRPr lang="en-Z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7" name="TextBox 6"/>
          <p:cNvSpPr txBox="1"/>
          <p:nvPr/>
        </p:nvSpPr>
        <p:spPr>
          <a:xfrm>
            <a:off x="902947" y="3472785"/>
            <a:ext cx="3589444" cy="1261884"/>
          </a:xfrm>
          <a:prstGeom prst="rect">
            <a:avLst/>
          </a:prstGeom>
          <a:noFill/>
        </p:spPr>
        <p:txBody>
          <a:bodyPr wrap="none" rtlCol="0">
            <a:spAutoFit/>
          </a:bodyPr>
          <a:lstStyle/>
          <a:p>
            <a:pPr lvl="0" algn="just" eaLnBrk="0" fontAlgn="base" hangingPunct="0">
              <a:spcBef>
                <a:spcPct val="0"/>
              </a:spcBef>
              <a:spcAft>
                <a:spcPct val="0"/>
              </a:spcAft>
            </a:pPr>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By posting this on eFundi, we </a:t>
            </a:r>
          </a:p>
          <a:p>
            <a:pPr lvl="0" algn="just" eaLnBrk="0" fontAlgn="base" hangingPunct="0">
              <a:spcBef>
                <a:spcPct val="0"/>
              </a:spcBef>
              <a:spcAft>
                <a:spcPct val="0"/>
              </a:spcAft>
            </a:pPr>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declare that this submission </a:t>
            </a:r>
          </a:p>
          <a:p>
            <a:pPr lvl="0" algn="just" eaLnBrk="0" fontAlgn="base" hangingPunct="0">
              <a:spcBef>
                <a:spcPct val="0"/>
              </a:spcBef>
              <a:spcAft>
                <a:spcPct val="0"/>
              </a:spcAft>
            </a:pPr>
            <a:r>
              <a:rPr kumimoji="0" lang="en-ZA" altLang="en-US" b="1"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is our own work.</a:t>
            </a:r>
            <a:endParaRPr kumimoji="0" lang="en-ZA" altLang="en-US"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endParaRPr lang="en-ZA" sz="2000"/>
          </a:p>
        </p:txBody>
      </p:sp>
      <p:pic>
        <p:nvPicPr>
          <p:cNvPr id="3" name="Audio 2">
            <a:hlinkClick r:id="" action="ppaction://media"/>
            <a:extLst>
              <a:ext uri="{FF2B5EF4-FFF2-40B4-BE49-F238E27FC236}">
                <a16:creationId xmlns:a16="http://schemas.microsoft.com/office/drawing/2014/main" id="{18AB673E-A39B-4548-991D-7F8B60B446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54271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5390">
        <p15:prstTrans prst="pageCurlDouble"/>
      </p:transition>
    </mc:Choice>
    <mc:Fallback xmlns="">
      <p:transition spd="slow" advTm="253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054D-EDC9-0E4C-BC99-F5284D517CFC}"/>
              </a:ext>
            </a:extLst>
          </p:cNvPr>
          <p:cNvSpPr>
            <a:spLocks noGrp="1"/>
          </p:cNvSpPr>
          <p:nvPr>
            <p:ph type="title"/>
          </p:nvPr>
        </p:nvSpPr>
        <p:spPr>
          <a:solidFill>
            <a:schemeClr val="tx1"/>
          </a:solidFill>
        </p:spPr>
        <p:txBody>
          <a:bodyPr/>
          <a:lstStyle/>
          <a:p>
            <a:r>
              <a:rPr lang="en-GB" b="1" i="1">
                <a:solidFill>
                  <a:schemeClr val="bg1"/>
                </a:solidFill>
                <a:latin typeface="Avenir Next Heavy" panose="020B0503020202020204" pitchFamily="34" charset="0"/>
              </a:rPr>
              <a:t>Table of content</a:t>
            </a:r>
          </a:p>
        </p:txBody>
      </p:sp>
      <p:sp>
        <p:nvSpPr>
          <p:cNvPr id="3" name="Content Placeholder 2">
            <a:extLst>
              <a:ext uri="{FF2B5EF4-FFF2-40B4-BE49-F238E27FC236}">
                <a16:creationId xmlns:a16="http://schemas.microsoft.com/office/drawing/2014/main" id="{0E22B86B-4FC0-644C-AF33-16912F42D05A}"/>
              </a:ext>
            </a:extLst>
          </p:cNvPr>
          <p:cNvSpPr>
            <a:spLocks noGrp="1"/>
          </p:cNvSpPr>
          <p:nvPr>
            <p:ph idx="1"/>
          </p:nvPr>
        </p:nvSpPr>
        <p:spPr>
          <a:xfrm>
            <a:off x="850900" y="1713838"/>
            <a:ext cx="5708374" cy="4862512"/>
          </a:xfrm>
        </p:spPr>
        <p:txBody>
          <a:bodyPr>
            <a:normAutofit fontScale="47500" lnSpcReduction="20000"/>
          </a:bodyPr>
          <a:lstStyle/>
          <a:p>
            <a:pPr marL="342900" lvl="0" indent="-342900" algn="just">
              <a:lnSpc>
                <a:spcPct val="120000"/>
              </a:lnSpc>
              <a:spcAft>
                <a:spcPts val="600"/>
              </a:spcAft>
              <a:buFont typeface="+mj-lt"/>
              <a:buAutoNum type="arabicPeriod"/>
              <a:tabLst>
                <a:tab pos="457200" algn="l"/>
              </a:tabLst>
            </a:pPr>
            <a:r>
              <a:rPr lang="en-ZA" sz="1400" dirty="0">
                <a:ea typeface="Calibri" panose="020F0502020204030204" pitchFamily="34" charset="0"/>
                <a:cs typeface="Times New Roman" panose="02020603050405020304" pitchFamily="18" charset="0"/>
              </a:rPr>
              <a:t>Introduction to SAVF				pg 5</a:t>
            </a:r>
            <a:endParaRPr lang="en-GB" sz="1400" dirty="0">
              <a:ea typeface="Calibri" panose="020F0502020204030204" pitchFamily="34" charset="0"/>
              <a:cs typeface="Times New Roman" panose="02020603050405020304" pitchFamily="18" charset="0"/>
            </a:endParaRPr>
          </a:p>
          <a:p>
            <a:pPr marL="342900" lvl="0" indent="-342900" algn="just">
              <a:lnSpc>
                <a:spcPct val="120000"/>
              </a:lnSpc>
              <a:spcAft>
                <a:spcPts val="600"/>
              </a:spcAft>
              <a:buFont typeface="+mj-lt"/>
              <a:buAutoNum type="arabicPeriod"/>
              <a:tabLst>
                <a:tab pos="457200" algn="l"/>
              </a:tabLst>
            </a:pPr>
            <a:r>
              <a:rPr lang="en-ZA" sz="1400" dirty="0">
                <a:ea typeface="Calibri" panose="020F0502020204030204" pitchFamily="34" charset="0"/>
                <a:cs typeface="Times New Roman" panose="02020603050405020304" pitchFamily="18" charset="0"/>
              </a:rPr>
              <a:t>Operation management principles 				</a:t>
            </a:r>
            <a:r>
              <a:rPr lang="en-ZA" sz="1400" dirty="0" err="1">
                <a:ea typeface="Calibri" panose="020F0502020204030204" pitchFamily="34" charset="0"/>
                <a:cs typeface="Times New Roman" panose="02020603050405020304" pitchFamily="18" charset="0"/>
              </a:rPr>
              <a:t>pg</a:t>
            </a:r>
            <a:r>
              <a:rPr lang="en-ZA" sz="1400" dirty="0">
                <a:ea typeface="Calibri" panose="020F0502020204030204" pitchFamily="34" charset="0"/>
                <a:cs typeface="Times New Roman" panose="02020603050405020304" pitchFamily="18" charset="0"/>
              </a:rPr>
              <a:t> 6</a:t>
            </a:r>
            <a:endParaRPr lang="en-GB" sz="1400" dirty="0">
              <a:ea typeface="Calibri" panose="020F0502020204030204" pitchFamily="34" charset="0"/>
              <a:cs typeface="Times New Roman" panose="02020603050405020304" pitchFamily="18" charset="0"/>
            </a:endParaRP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3.1	Project Management &amp; design 			pg 7</a:t>
            </a:r>
            <a:endParaRPr lang="en-GB" sz="1400" dirty="0">
              <a:ea typeface="Calibri" panose="020F0502020204030204" pitchFamily="34" charset="0"/>
              <a:cs typeface="Times New Roman" panose="02020603050405020304" pitchFamily="18" charset="0"/>
            </a:endParaRP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3.2	Process &amp; layout				pg 8,9</a:t>
            </a:r>
            <a:endParaRPr lang="en-GB" sz="1400" dirty="0">
              <a:ea typeface="Calibri" panose="020F0502020204030204" pitchFamily="34" charset="0"/>
              <a:cs typeface="Times New Roman" panose="02020603050405020304" pitchFamily="18" charset="0"/>
            </a:endParaRP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3.3	Aggregate planning and scheduling			pg 10</a:t>
            </a:r>
            <a:endParaRPr lang="en-GB" sz="1400" dirty="0">
              <a:ea typeface="Calibri" panose="020F0502020204030204" pitchFamily="34" charset="0"/>
              <a:cs typeface="Times New Roman" panose="02020603050405020304" pitchFamily="18" charset="0"/>
            </a:endParaRP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3.4	Forecasting				pg 11</a:t>
            </a:r>
            <a:endParaRPr lang="en-GB" sz="1400" dirty="0">
              <a:ea typeface="Calibri" panose="020F0502020204030204" pitchFamily="34" charset="0"/>
              <a:cs typeface="Times New Roman" panose="02020603050405020304" pitchFamily="18" charset="0"/>
            </a:endParaRP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3.5	Quality				pg 12</a:t>
            </a: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3.7	Quality: </a:t>
            </a:r>
            <a:r>
              <a:rPr lang="en-GB" sz="1400" dirty="0">
                <a:ea typeface="Calibri" panose="020F0502020204030204" pitchFamily="34" charset="0"/>
                <a:cs typeface="Times New Roman" panose="02020603050405020304" pitchFamily="18" charset="0"/>
              </a:rPr>
              <a:t>Progress Report </a:t>
            </a:r>
            <a:r>
              <a:rPr lang="en-ZA" sz="1400" dirty="0">
                <a:ea typeface="Calibri" panose="020F0502020204030204" pitchFamily="34" charset="0"/>
                <a:cs typeface="Times New Roman" panose="02020603050405020304" pitchFamily="18" charset="0"/>
              </a:rPr>
              <a:t>				</a:t>
            </a:r>
            <a:r>
              <a:rPr lang="en-ZA" sz="1400" dirty="0" err="1">
                <a:ea typeface="Calibri" panose="020F0502020204030204" pitchFamily="34" charset="0"/>
                <a:cs typeface="Times New Roman" panose="02020603050405020304" pitchFamily="18" charset="0"/>
              </a:rPr>
              <a:t>pg</a:t>
            </a:r>
            <a:r>
              <a:rPr lang="en-ZA" sz="1400" dirty="0">
                <a:ea typeface="Calibri" panose="020F0502020204030204" pitchFamily="34" charset="0"/>
                <a:cs typeface="Times New Roman" panose="02020603050405020304" pitchFamily="18" charset="0"/>
              </a:rPr>
              <a:t> 13</a:t>
            </a:r>
            <a:endParaRPr lang="en-GB" sz="1400" dirty="0">
              <a:ea typeface="Calibri" panose="020F0502020204030204" pitchFamily="34" charset="0"/>
              <a:cs typeface="Times New Roman" panose="02020603050405020304" pitchFamily="18" charset="0"/>
            </a:endParaRPr>
          </a:p>
          <a:p>
            <a:pPr lvl="1" indent="0" algn="just">
              <a:lnSpc>
                <a:spcPct val="120000"/>
              </a:lnSpc>
              <a:spcAft>
                <a:spcPts val="600"/>
              </a:spcAft>
              <a:buNone/>
            </a:pPr>
            <a:r>
              <a:rPr lang="en-ZA" sz="1400" dirty="0">
                <a:ea typeface="Calibri" panose="020F0502020204030204" pitchFamily="34" charset="0"/>
                <a:cs typeface="Times New Roman" panose="02020603050405020304" pitchFamily="18" charset="0"/>
              </a:rPr>
              <a:t>3.8	Maintenance				pg 14</a:t>
            </a:r>
            <a:endParaRPr lang="en-GB" sz="1800" dirty="0">
              <a:ea typeface="Calibri" panose="020F0502020204030204" pitchFamily="34" charset="0"/>
              <a:cs typeface="Times New Roman" panose="02020603050405020304" pitchFamily="18" charset="0"/>
            </a:endParaRPr>
          </a:p>
          <a:p>
            <a:pPr marL="342900" indent="-342900" algn="just">
              <a:lnSpc>
                <a:spcPct val="120000"/>
              </a:lnSpc>
              <a:spcAft>
                <a:spcPts val="600"/>
              </a:spcAft>
              <a:buFont typeface="+mj-lt"/>
              <a:buAutoNum type="arabicPeriod" startAt="4"/>
              <a:tabLst>
                <a:tab pos="457200" algn="l"/>
              </a:tabLst>
            </a:pPr>
            <a:r>
              <a:rPr lang="en-ZA" sz="1400" dirty="0">
                <a:ea typeface="Calibri" panose="020F0502020204030204" pitchFamily="34" charset="0"/>
                <a:cs typeface="Times New Roman" panose="02020603050405020304" pitchFamily="18" charset="0"/>
              </a:rPr>
              <a:t>Impact on organization and future projects			pg 15</a:t>
            </a:r>
          </a:p>
          <a:p>
            <a:pPr marL="342900" lvl="0" indent="-342900" algn="just">
              <a:lnSpc>
                <a:spcPct val="120000"/>
              </a:lnSpc>
              <a:spcAft>
                <a:spcPts val="600"/>
              </a:spcAft>
              <a:buFont typeface="+mj-lt"/>
              <a:buAutoNum type="arabicPeriod" startAt="4"/>
              <a:tabLst>
                <a:tab pos="457200" algn="l"/>
              </a:tabLst>
            </a:pPr>
            <a:r>
              <a:rPr lang="en-ZA" sz="1400" dirty="0">
                <a:ea typeface="Calibri" panose="020F0502020204030204" pitchFamily="34" charset="0"/>
                <a:cs typeface="Times New Roman" panose="02020603050405020304" pitchFamily="18" charset="0"/>
              </a:rPr>
              <a:t>The value of the project to the individual				</a:t>
            </a:r>
            <a:r>
              <a:rPr lang="en-ZA" sz="1400" dirty="0" err="1">
                <a:ea typeface="Calibri" panose="020F0502020204030204" pitchFamily="34" charset="0"/>
                <a:cs typeface="Times New Roman" panose="02020603050405020304" pitchFamily="18" charset="0"/>
              </a:rPr>
              <a:t>pg</a:t>
            </a:r>
            <a:r>
              <a:rPr lang="en-ZA" sz="1400" dirty="0">
                <a:ea typeface="Calibri" panose="020F0502020204030204" pitchFamily="34" charset="0"/>
                <a:cs typeface="Times New Roman" panose="02020603050405020304" pitchFamily="18" charset="0"/>
              </a:rPr>
              <a:t> 16</a:t>
            </a:r>
            <a:endParaRPr lang="en-GB" sz="1400" dirty="0">
              <a:ea typeface="Calibri" panose="020F0502020204030204" pitchFamily="34" charset="0"/>
              <a:cs typeface="Times New Roman" panose="02020603050405020304" pitchFamily="18" charset="0"/>
            </a:endParaRPr>
          </a:p>
          <a:p>
            <a:pPr marL="342900" lvl="0" indent="-342900" algn="just">
              <a:lnSpc>
                <a:spcPct val="120000"/>
              </a:lnSpc>
              <a:spcAft>
                <a:spcPts val="600"/>
              </a:spcAft>
              <a:buFont typeface="+mj-lt"/>
              <a:buAutoNum type="arabicPeriod" startAt="4"/>
              <a:tabLst>
                <a:tab pos="457200" algn="l"/>
              </a:tabLst>
            </a:pPr>
            <a:r>
              <a:rPr lang="en-ZA" sz="1400" dirty="0">
                <a:ea typeface="Calibri" panose="020F0502020204030204" pitchFamily="34" charset="0"/>
                <a:cs typeface="Times New Roman" panose="02020603050405020304" pitchFamily="18" charset="0"/>
              </a:rPr>
              <a:t>The value of the project to the group				</a:t>
            </a:r>
            <a:r>
              <a:rPr lang="en-ZA" sz="1400" dirty="0" err="1">
                <a:ea typeface="Calibri" panose="020F0502020204030204" pitchFamily="34" charset="0"/>
                <a:cs typeface="Times New Roman" panose="02020603050405020304" pitchFamily="18" charset="0"/>
              </a:rPr>
              <a:t>pg</a:t>
            </a:r>
            <a:r>
              <a:rPr lang="en-ZA" sz="1400" dirty="0">
                <a:ea typeface="Calibri" panose="020F0502020204030204" pitchFamily="34" charset="0"/>
                <a:cs typeface="Times New Roman" panose="02020603050405020304" pitchFamily="18" charset="0"/>
              </a:rPr>
              <a:t> 17</a:t>
            </a:r>
          </a:p>
          <a:p>
            <a:pPr marL="342900" lvl="0" indent="-342900" algn="just">
              <a:lnSpc>
                <a:spcPct val="120000"/>
              </a:lnSpc>
              <a:spcAft>
                <a:spcPts val="600"/>
              </a:spcAft>
              <a:buFont typeface="+mj-lt"/>
              <a:buAutoNum type="arabicPeriod" startAt="4"/>
              <a:tabLst>
                <a:tab pos="457200" algn="l"/>
              </a:tabLst>
            </a:pPr>
            <a:r>
              <a:rPr lang="en-ZA" sz="1400" dirty="0">
                <a:ea typeface="Calibri" panose="020F0502020204030204" pitchFamily="34" charset="0"/>
                <a:cs typeface="Times New Roman" panose="02020603050405020304" pitchFamily="18" charset="0"/>
              </a:rPr>
              <a:t>Addendums of the project:</a:t>
            </a:r>
          </a:p>
          <a:p>
            <a:pPr lvl="1" algn="just">
              <a:lnSpc>
                <a:spcPct val="120000"/>
              </a:lnSpc>
              <a:spcAft>
                <a:spcPts val="600"/>
              </a:spcAft>
              <a:tabLst>
                <a:tab pos="457200" algn="l"/>
              </a:tabLst>
            </a:pPr>
            <a:r>
              <a:rPr lang="en-ZA" sz="1000" dirty="0">
                <a:ea typeface="Calibri" panose="020F0502020204030204" pitchFamily="34" charset="0"/>
                <a:cs typeface="Times New Roman" panose="02020603050405020304" pitchFamily="18" charset="0"/>
              </a:rPr>
              <a:t>Community project registration &amp; consent form			Attachment A</a:t>
            </a:r>
          </a:p>
          <a:p>
            <a:pPr lvl="1" algn="just">
              <a:lnSpc>
                <a:spcPct val="120000"/>
              </a:lnSpc>
              <a:spcAft>
                <a:spcPts val="600"/>
              </a:spcAft>
              <a:tabLst>
                <a:tab pos="457200" algn="l"/>
              </a:tabLst>
            </a:pPr>
            <a:r>
              <a:rPr lang="en-ZA" sz="1000" dirty="0">
                <a:ea typeface="Calibri" panose="020F0502020204030204" pitchFamily="34" charset="0"/>
                <a:cs typeface="Times New Roman" panose="02020603050405020304" pitchFamily="18" charset="0"/>
              </a:rPr>
              <a:t>Energy optimization plan				Attachment B</a:t>
            </a:r>
          </a:p>
          <a:p>
            <a:pPr lvl="1" algn="just">
              <a:lnSpc>
                <a:spcPct val="120000"/>
              </a:lnSpc>
              <a:spcAft>
                <a:spcPts val="600"/>
              </a:spcAft>
              <a:tabLst>
                <a:tab pos="457200" algn="l"/>
              </a:tabLst>
            </a:pPr>
            <a:r>
              <a:rPr lang="en-ZA" sz="1000" dirty="0">
                <a:ea typeface="Calibri" panose="020F0502020204030204" pitchFamily="34" charset="0"/>
                <a:cs typeface="Times New Roman" panose="02020603050405020304" pitchFamily="18" charset="0"/>
              </a:rPr>
              <a:t>Project planning: estimated aquaponics costs 			Attachment C</a:t>
            </a:r>
          </a:p>
          <a:p>
            <a:pPr lvl="1" algn="just">
              <a:lnSpc>
                <a:spcPct val="120000"/>
              </a:lnSpc>
              <a:spcAft>
                <a:spcPts val="600"/>
              </a:spcAft>
              <a:tabLst>
                <a:tab pos="457200" algn="l"/>
              </a:tabLst>
            </a:pPr>
            <a:r>
              <a:rPr lang="en-ZA" sz="1000" dirty="0">
                <a:ea typeface="Calibri" panose="020F0502020204030204" pitchFamily="34" charset="0"/>
                <a:cs typeface="Times New Roman" panose="02020603050405020304" pitchFamily="18" charset="0"/>
              </a:rPr>
              <a:t>Aggregate plan 				Attachment D</a:t>
            </a:r>
          </a:p>
          <a:p>
            <a:pPr lvl="1" algn="just">
              <a:lnSpc>
                <a:spcPct val="120000"/>
              </a:lnSpc>
              <a:spcAft>
                <a:spcPts val="600"/>
              </a:spcAft>
              <a:tabLst>
                <a:tab pos="457200" algn="l"/>
              </a:tabLst>
            </a:pPr>
            <a:r>
              <a:rPr lang="en-ZA" sz="1000" dirty="0">
                <a:ea typeface="Calibri" panose="020F0502020204030204" pitchFamily="34" charset="0"/>
                <a:cs typeface="Times New Roman" panose="02020603050405020304" pitchFamily="18" charset="0"/>
              </a:rPr>
              <a:t>Maintenance checklist 				Attachment E</a:t>
            </a:r>
          </a:p>
          <a:p>
            <a:pPr lvl="1" algn="just">
              <a:lnSpc>
                <a:spcPct val="120000"/>
              </a:lnSpc>
              <a:spcAft>
                <a:spcPts val="600"/>
              </a:spcAft>
              <a:tabLst>
                <a:tab pos="457200" algn="l"/>
              </a:tabLst>
            </a:pPr>
            <a:r>
              <a:rPr lang="en-ZA" sz="1000" dirty="0">
                <a:ea typeface="Calibri" panose="020F0502020204030204" pitchFamily="34" charset="0"/>
                <a:cs typeface="Times New Roman" panose="02020603050405020304" pitchFamily="18" charset="0"/>
              </a:rPr>
              <a:t>RACI Matrix				Attachment F</a:t>
            </a:r>
          </a:p>
          <a:p>
            <a:pPr lvl="1" algn="just">
              <a:lnSpc>
                <a:spcPct val="120000"/>
              </a:lnSpc>
              <a:spcAft>
                <a:spcPts val="600"/>
              </a:spcAft>
              <a:tabLst>
                <a:tab pos="457200" algn="l"/>
              </a:tabLst>
            </a:pPr>
            <a:endParaRPr lang="en-GB" sz="1000" dirty="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68FA3F24-4651-E443-B422-B5CBB7CF9BC2}"/>
              </a:ext>
            </a:extLst>
          </p:cNvPr>
          <p:cNvPicPr>
            <a:picLocks noChangeAspect="1"/>
          </p:cNvPicPr>
          <p:nvPr/>
        </p:nvPicPr>
        <p:blipFill>
          <a:blip r:embed="rId4"/>
          <a:stretch>
            <a:fillRect/>
          </a:stretch>
        </p:blipFill>
        <p:spPr>
          <a:xfrm>
            <a:off x="6264775" y="1690688"/>
            <a:ext cx="2303295" cy="4862512"/>
          </a:xfrm>
          <a:prstGeom prst="rect">
            <a:avLst/>
          </a:prstGeom>
          <a:ln>
            <a:solidFill>
              <a:schemeClr val="tx1"/>
            </a:solidFill>
          </a:ln>
        </p:spPr>
      </p:pic>
      <p:pic>
        <p:nvPicPr>
          <p:cNvPr id="5" name="Picture 4">
            <a:extLst>
              <a:ext uri="{FF2B5EF4-FFF2-40B4-BE49-F238E27FC236}">
                <a16:creationId xmlns:a16="http://schemas.microsoft.com/office/drawing/2014/main" id="{7B6FB348-B01D-BE4E-A3A1-55D8696983DF}"/>
              </a:ext>
            </a:extLst>
          </p:cNvPr>
          <p:cNvPicPr>
            <a:picLocks noChangeAspect="1"/>
          </p:cNvPicPr>
          <p:nvPr/>
        </p:nvPicPr>
        <p:blipFill>
          <a:blip r:embed="rId5"/>
          <a:stretch>
            <a:fillRect/>
          </a:stretch>
        </p:blipFill>
        <p:spPr>
          <a:xfrm>
            <a:off x="8576162" y="4673600"/>
            <a:ext cx="2777638" cy="1879600"/>
          </a:xfrm>
          <a:prstGeom prst="rect">
            <a:avLst/>
          </a:prstGeom>
          <a:ln>
            <a:solidFill>
              <a:schemeClr val="tx1"/>
            </a:solidFill>
          </a:ln>
        </p:spPr>
      </p:pic>
      <p:pic>
        <p:nvPicPr>
          <p:cNvPr id="6" name="Picture 5">
            <a:extLst>
              <a:ext uri="{FF2B5EF4-FFF2-40B4-BE49-F238E27FC236}">
                <a16:creationId xmlns:a16="http://schemas.microsoft.com/office/drawing/2014/main" id="{30086D58-E666-E344-A113-CF38299D8738}"/>
              </a:ext>
            </a:extLst>
          </p:cNvPr>
          <p:cNvPicPr>
            <a:picLocks noChangeAspect="1"/>
          </p:cNvPicPr>
          <p:nvPr/>
        </p:nvPicPr>
        <p:blipFill>
          <a:blip r:embed="rId6"/>
          <a:stretch>
            <a:fillRect/>
          </a:stretch>
        </p:blipFill>
        <p:spPr>
          <a:xfrm>
            <a:off x="8569438" y="1690688"/>
            <a:ext cx="2784362" cy="1776412"/>
          </a:xfrm>
          <a:prstGeom prst="rect">
            <a:avLst/>
          </a:prstGeom>
          <a:ln>
            <a:solidFill>
              <a:schemeClr val="tx1"/>
            </a:solidFill>
          </a:ln>
        </p:spPr>
      </p:pic>
      <p:pic>
        <p:nvPicPr>
          <p:cNvPr id="8" name="Picture 7">
            <a:extLst>
              <a:ext uri="{FF2B5EF4-FFF2-40B4-BE49-F238E27FC236}">
                <a16:creationId xmlns:a16="http://schemas.microsoft.com/office/drawing/2014/main" id="{5211FDD9-53B9-B44A-9F11-6ABF835534A6}"/>
              </a:ext>
            </a:extLst>
          </p:cNvPr>
          <p:cNvPicPr>
            <a:picLocks noChangeAspect="1"/>
          </p:cNvPicPr>
          <p:nvPr/>
        </p:nvPicPr>
        <p:blipFill>
          <a:blip r:embed="rId7"/>
          <a:stretch>
            <a:fillRect/>
          </a:stretch>
        </p:blipFill>
        <p:spPr>
          <a:xfrm>
            <a:off x="8580961" y="3464804"/>
            <a:ext cx="1387439" cy="1215520"/>
          </a:xfrm>
          <a:prstGeom prst="rect">
            <a:avLst/>
          </a:prstGeom>
          <a:ln>
            <a:solidFill>
              <a:schemeClr val="tx1"/>
            </a:solidFill>
          </a:ln>
        </p:spPr>
      </p:pic>
      <p:pic>
        <p:nvPicPr>
          <p:cNvPr id="9" name="Picture 8">
            <a:extLst>
              <a:ext uri="{FF2B5EF4-FFF2-40B4-BE49-F238E27FC236}">
                <a16:creationId xmlns:a16="http://schemas.microsoft.com/office/drawing/2014/main" id="{90990B9F-BFEC-5041-B7C0-F8B11797F014}"/>
              </a:ext>
            </a:extLst>
          </p:cNvPr>
          <p:cNvPicPr>
            <a:picLocks noChangeAspect="1"/>
          </p:cNvPicPr>
          <p:nvPr/>
        </p:nvPicPr>
        <p:blipFill>
          <a:blip r:embed="rId8"/>
          <a:stretch>
            <a:fillRect/>
          </a:stretch>
        </p:blipFill>
        <p:spPr>
          <a:xfrm>
            <a:off x="9964004" y="3469200"/>
            <a:ext cx="1390199" cy="1208796"/>
          </a:xfrm>
          <a:prstGeom prst="rect">
            <a:avLst/>
          </a:prstGeom>
          <a:ln>
            <a:solidFill>
              <a:schemeClr val="tx1"/>
            </a:solidFill>
          </a:ln>
        </p:spPr>
      </p:pic>
      <p:pic>
        <p:nvPicPr>
          <p:cNvPr id="7" name="Audio 6">
            <a:hlinkClick r:id="" action="ppaction://media"/>
            <a:extLst>
              <a:ext uri="{FF2B5EF4-FFF2-40B4-BE49-F238E27FC236}">
                <a16:creationId xmlns:a16="http://schemas.microsoft.com/office/drawing/2014/main" id="{7AC38805-09C1-5F4F-9808-1307D600373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686653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752">
        <p15:prstTrans prst="pageCurlDouble"/>
      </p:transition>
    </mc:Choice>
    <mc:Fallback xmlns="">
      <p:transition spd="slow" advTm="267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D62CE8-3398-6E47-B4FC-39DB45219F09}"/>
              </a:ext>
            </a:extLst>
          </p:cNvPr>
          <p:cNvPicPr>
            <a:picLocks noChangeAspect="1"/>
          </p:cNvPicPr>
          <p:nvPr/>
        </p:nvPicPr>
        <p:blipFill>
          <a:blip r:embed="rId4"/>
          <a:stretch>
            <a:fillRect/>
          </a:stretch>
        </p:blipFill>
        <p:spPr>
          <a:xfrm>
            <a:off x="2769704" y="-478"/>
            <a:ext cx="9422296" cy="6858478"/>
          </a:xfrm>
          <a:prstGeom prst="rect">
            <a:avLst/>
          </a:prstGeom>
        </p:spPr>
      </p:pic>
      <p:sp>
        <p:nvSpPr>
          <p:cNvPr id="14" name="Freeform: Shape 12">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4">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6DA99DA-EC80-4ED9-A667-A619425DBB63}"/>
              </a:ext>
            </a:extLst>
          </p:cNvPr>
          <p:cNvSpPr txBox="1"/>
          <p:nvPr/>
        </p:nvSpPr>
        <p:spPr>
          <a:xfrm>
            <a:off x="804672" y="342006"/>
            <a:ext cx="3879232" cy="224812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000" b="1" i="1">
                <a:latin typeface="Avenir Next Heavy" panose="020B0503020202020204" pitchFamily="34" charset="0"/>
                <a:ea typeface="+mj-ea"/>
                <a:cs typeface="+mj-cs"/>
              </a:rPr>
              <a:t>SAVF Carletonville</a:t>
            </a:r>
          </a:p>
        </p:txBody>
      </p:sp>
      <p:pic>
        <p:nvPicPr>
          <p:cNvPr id="2" name="Audio 1">
            <a:hlinkClick r:id="" action="ppaction://media"/>
            <a:extLst>
              <a:ext uri="{FF2B5EF4-FFF2-40B4-BE49-F238E27FC236}">
                <a16:creationId xmlns:a16="http://schemas.microsoft.com/office/drawing/2014/main" id="{B8F855AA-A110-6C49-A5BD-EED8CED347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1901991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advTm="12926">
        <p15:prstTrans prst="pageCurlDouble"/>
      </p:transition>
    </mc:Choice>
    <mc:Fallback xmlns="">
      <p:transition spd="slow" advTm="1292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3AFC-E69A-8A48-87AB-0D765D985B86}"/>
              </a:ext>
            </a:extLst>
          </p:cNvPr>
          <p:cNvSpPr>
            <a:spLocks noGrp="1"/>
          </p:cNvSpPr>
          <p:nvPr>
            <p:ph type="title"/>
          </p:nvPr>
        </p:nvSpPr>
        <p:spPr>
          <a:xfrm>
            <a:off x="838200" y="365125"/>
            <a:ext cx="4813300" cy="1325563"/>
          </a:xfrm>
          <a:solidFill>
            <a:schemeClr val="tx1"/>
          </a:solidFill>
          <a:ln>
            <a:solidFill>
              <a:schemeClr val="tx1"/>
            </a:solidFill>
          </a:ln>
        </p:spPr>
        <p:txBody>
          <a:bodyPr/>
          <a:lstStyle/>
          <a:p>
            <a:r>
              <a:rPr lang="en-GB" b="1" i="1">
                <a:solidFill>
                  <a:schemeClr val="bg1"/>
                </a:solidFill>
                <a:latin typeface="Avenir Next Heavy" panose="020B0503020202020204" pitchFamily="34" charset="0"/>
              </a:rPr>
              <a:t>Introduction</a:t>
            </a:r>
          </a:p>
        </p:txBody>
      </p:sp>
      <p:grpSp>
        <p:nvGrpSpPr>
          <p:cNvPr id="7" name="Group 6">
            <a:extLst>
              <a:ext uri="{FF2B5EF4-FFF2-40B4-BE49-F238E27FC236}">
                <a16:creationId xmlns:a16="http://schemas.microsoft.com/office/drawing/2014/main" id="{C24A1438-56C8-0D47-965F-9FEBC2147526}"/>
              </a:ext>
            </a:extLst>
          </p:cNvPr>
          <p:cNvGrpSpPr/>
          <p:nvPr/>
        </p:nvGrpSpPr>
        <p:grpSpPr>
          <a:xfrm>
            <a:off x="6629400" y="365125"/>
            <a:ext cx="4483100" cy="3330575"/>
            <a:chOff x="6121400" y="1027906"/>
            <a:chExt cx="5232400" cy="3623734"/>
          </a:xfrm>
        </p:grpSpPr>
        <p:graphicFrame>
          <p:nvGraphicFramePr>
            <p:cNvPr id="4" name="Diagram 3">
              <a:extLst>
                <a:ext uri="{FF2B5EF4-FFF2-40B4-BE49-F238E27FC236}">
                  <a16:creationId xmlns:a16="http://schemas.microsoft.com/office/drawing/2014/main" id="{52944BCB-B829-7C43-AC55-F039A7D6A794}"/>
                </a:ext>
              </a:extLst>
            </p:cNvPr>
            <p:cNvGraphicFramePr/>
            <p:nvPr>
              <p:extLst>
                <p:ext uri="{D42A27DB-BD31-4B8C-83A1-F6EECF244321}">
                  <p14:modId xmlns:p14="http://schemas.microsoft.com/office/powerpoint/2010/main" val="3710180593"/>
                </p:ext>
              </p:extLst>
            </p:nvPr>
          </p:nvGraphicFramePr>
          <p:xfrm>
            <a:off x="6121400" y="1027906"/>
            <a:ext cx="5232400" cy="36237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id="{C386FBB5-B02A-9847-ABE8-175494FDA897}"/>
                </a:ext>
              </a:extLst>
            </p:cNvPr>
            <p:cNvPicPr/>
            <p:nvPr/>
          </p:nvPicPr>
          <p:blipFill>
            <a:blip r:embed="rId9"/>
            <a:stretch>
              <a:fillRect/>
            </a:stretch>
          </p:blipFill>
          <p:spPr>
            <a:xfrm>
              <a:off x="8180387" y="1997517"/>
              <a:ext cx="1114425" cy="1684511"/>
            </a:xfrm>
            <a:prstGeom prst="rect">
              <a:avLst/>
            </a:prstGeom>
            <a:solidFill>
              <a:sysClr val="windowText" lastClr="000000"/>
            </a:solidFill>
            <a:ln>
              <a:noFill/>
            </a:ln>
          </p:spPr>
        </p:pic>
      </p:grpSp>
      <p:sp>
        <p:nvSpPr>
          <p:cNvPr id="8" name="Rounded Rectangle 7">
            <a:extLst>
              <a:ext uri="{FF2B5EF4-FFF2-40B4-BE49-F238E27FC236}">
                <a16:creationId xmlns:a16="http://schemas.microsoft.com/office/drawing/2014/main" id="{57D14682-D351-1748-87C3-C9474B86C531}"/>
              </a:ext>
            </a:extLst>
          </p:cNvPr>
          <p:cNvSpPr/>
          <p:nvPr/>
        </p:nvSpPr>
        <p:spPr>
          <a:xfrm>
            <a:off x="7531099" y="4029340"/>
            <a:ext cx="4070349" cy="326760"/>
          </a:xfrm>
          <a:prstGeom prst="roundRect">
            <a:avLst/>
          </a:prstGeom>
          <a:solidFill>
            <a:schemeClr val="bg1">
              <a:lumMod val="5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t>Accommodates 80 disadvantaged toddlers daily with meals.</a:t>
            </a:r>
          </a:p>
        </p:txBody>
      </p:sp>
      <p:sp>
        <p:nvSpPr>
          <p:cNvPr id="9" name="Rounded Rectangle 8">
            <a:extLst>
              <a:ext uri="{FF2B5EF4-FFF2-40B4-BE49-F238E27FC236}">
                <a16:creationId xmlns:a16="http://schemas.microsoft.com/office/drawing/2014/main" id="{0D063A88-2868-294F-B15F-AEC6D5C06CFC}"/>
              </a:ext>
            </a:extLst>
          </p:cNvPr>
          <p:cNvSpPr/>
          <p:nvPr/>
        </p:nvSpPr>
        <p:spPr>
          <a:xfrm>
            <a:off x="7531099" y="4463309"/>
            <a:ext cx="4070349" cy="314060"/>
          </a:xfrm>
          <a:prstGeom prst="roundRect">
            <a:avLst/>
          </a:prstGeom>
          <a:solidFill>
            <a:schemeClr val="bg1">
              <a:lumMod val="5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t>Accommodates 50 disadvantaged toddlers with meals daily.</a:t>
            </a:r>
          </a:p>
        </p:txBody>
      </p:sp>
      <p:sp>
        <p:nvSpPr>
          <p:cNvPr id="10" name="Rounded Rectangle 9">
            <a:extLst>
              <a:ext uri="{FF2B5EF4-FFF2-40B4-BE49-F238E27FC236}">
                <a16:creationId xmlns:a16="http://schemas.microsoft.com/office/drawing/2014/main" id="{EF051D53-0A52-D64E-A99B-15D1903C3E75}"/>
              </a:ext>
            </a:extLst>
          </p:cNvPr>
          <p:cNvSpPr/>
          <p:nvPr/>
        </p:nvSpPr>
        <p:spPr>
          <a:xfrm>
            <a:off x="7531099" y="4884578"/>
            <a:ext cx="4070349" cy="339460"/>
          </a:xfrm>
          <a:prstGeom prst="roundRect">
            <a:avLst/>
          </a:prstGeom>
          <a:solidFill>
            <a:schemeClr val="bg1">
              <a:lumMod val="5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t>Approximately 65 people provide with 2</a:t>
            </a:r>
            <a:r>
              <a:rPr lang="en-GB" sz="1100" baseline="30000"/>
              <a:t>nd</a:t>
            </a:r>
            <a:r>
              <a:rPr lang="en-GB" sz="1100"/>
              <a:t> hand clothing at a minimum fee.</a:t>
            </a:r>
          </a:p>
        </p:txBody>
      </p:sp>
      <p:sp>
        <p:nvSpPr>
          <p:cNvPr id="11" name="Rounded Rectangle 10">
            <a:extLst>
              <a:ext uri="{FF2B5EF4-FFF2-40B4-BE49-F238E27FC236}">
                <a16:creationId xmlns:a16="http://schemas.microsoft.com/office/drawing/2014/main" id="{8ECE00AC-3948-B742-A379-A82827B236BD}"/>
              </a:ext>
            </a:extLst>
          </p:cNvPr>
          <p:cNvSpPr/>
          <p:nvPr/>
        </p:nvSpPr>
        <p:spPr>
          <a:xfrm>
            <a:off x="7531099" y="5331247"/>
            <a:ext cx="4070349" cy="314060"/>
          </a:xfrm>
          <a:prstGeom prst="roundRect">
            <a:avLst/>
          </a:prstGeom>
          <a:solidFill>
            <a:schemeClr val="bg1">
              <a:lumMod val="5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 service centre and accommodation for the elderly. 124 elderly are being accommodated in self-catering units with meals. </a:t>
            </a:r>
            <a:endParaRPr lang="en-GB" sz="1100"/>
          </a:p>
        </p:txBody>
      </p:sp>
      <p:sp>
        <p:nvSpPr>
          <p:cNvPr id="12" name="Rounded Rectangle 11">
            <a:extLst>
              <a:ext uri="{FF2B5EF4-FFF2-40B4-BE49-F238E27FC236}">
                <a16:creationId xmlns:a16="http://schemas.microsoft.com/office/drawing/2014/main" id="{DD348251-85C1-FC4D-B991-2E0389964E11}"/>
              </a:ext>
            </a:extLst>
          </p:cNvPr>
          <p:cNvSpPr/>
          <p:nvPr/>
        </p:nvSpPr>
        <p:spPr>
          <a:xfrm>
            <a:off x="6096000" y="4029340"/>
            <a:ext cx="1612901" cy="32676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t>Lap pop Day care</a:t>
            </a:r>
          </a:p>
        </p:txBody>
      </p:sp>
      <p:sp>
        <p:nvSpPr>
          <p:cNvPr id="13" name="Rounded Rectangle 12">
            <a:extLst>
              <a:ext uri="{FF2B5EF4-FFF2-40B4-BE49-F238E27FC236}">
                <a16:creationId xmlns:a16="http://schemas.microsoft.com/office/drawing/2014/main" id="{56CF7F1E-6AFC-A441-81DA-25333BE99E53}"/>
              </a:ext>
            </a:extLst>
          </p:cNvPr>
          <p:cNvSpPr/>
          <p:nvPr/>
        </p:nvSpPr>
        <p:spPr>
          <a:xfrm>
            <a:off x="6096000" y="4463309"/>
            <a:ext cx="1612901" cy="31406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Reënboog Nursery</a:t>
            </a:r>
          </a:p>
        </p:txBody>
      </p:sp>
      <p:sp>
        <p:nvSpPr>
          <p:cNvPr id="14" name="Rounded Rectangle 13">
            <a:extLst>
              <a:ext uri="{FF2B5EF4-FFF2-40B4-BE49-F238E27FC236}">
                <a16:creationId xmlns:a16="http://schemas.microsoft.com/office/drawing/2014/main" id="{C66A6C26-D1BB-F444-85BE-4E47567FFC17}"/>
              </a:ext>
            </a:extLst>
          </p:cNvPr>
          <p:cNvSpPr/>
          <p:nvPr/>
        </p:nvSpPr>
        <p:spPr>
          <a:xfrm>
            <a:off x="6096000" y="4884578"/>
            <a:ext cx="1612901" cy="33946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Community Clothing Bank</a:t>
            </a:r>
          </a:p>
        </p:txBody>
      </p:sp>
      <p:sp>
        <p:nvSpPr>
          <p:cNvPr id="15" name="Rounded Rectangle 14">
            <a:extLst>
              <a:ext uri="{FF2B5EF4-FFF2-40B4-BE49-F238E27FC236}">
                <a16:creationId xmlns:a16="http://schemas.microsoft.com/office/drawing/2014/main" id="{CE7AD59F-F538-F24F-96F5-FDE7E164DE47}"/>
              </a:ext>
            </a:extLst>
          </p:cNvPr>
          <p:cNvSpPr/>
          <p:nvPr/>
        </p:nvSpPr>
        <p:spPr>
          <a:xfrm>
            <a:off x="6096000" y="5331247"/>
            <a:ext cx="1612901" cy="31406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err="1"/>
              <a:t>Legae</a:t>
            </a:r>
            <a:r>
              <a:rPr lang="en-GB" sz="1000" b="1" dirty="0"/>
              <a:t>/ </a:t>
            </a:r>
            <a:r>
              <a:rPr lang="en-GB" sz="1000" b="1" dirty="0" err="1"/>
              <a:t>Ikhaya</a:t>
            </a:r>
            <a:r>
              <a:rPr lang="en-GB" sz="1000" b="1" dirty="0"/>
              <a:t> for the Aged</a:t>
            </a:r>
          </a:p>
        </p:txBody>
      </p:sp>
      <p:sp>
        <p:nvSpPr>
          <p:cNvPr id="17" name="Rounded Rectangle 16">
            <a:extLst>
              <a:ext uri="{FF2B5EF4-FFF2-40B4-BE49-F238E27FC236}">
                <a16:creationId xmlns:a16="http://schemas.microsoft.com/office/drawing/2014/main" id="{A829942B-CD1F-744D-B66E-820671739C3F}"/>
              </a:ext>
            </a:extLst>
          </p:cNvPr>
          <p:cNvSpPr/>
          <p:nvPr/>
        </p:nvSpPr>
        <p:spPr>
          <a:xfrm>
            <a:off x="7531099" y="5759023"/>
            <a:ext cx="4070349" cy="339460"/>
          </a:xfrm>
          <a:prstGeom prst="roundRect">
            <a:avLst/>
          </a:prstGeom>
          <a:solidFill>
            <a:schemeClr val="bg1">
              <a:lumMod val="5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t>Provide transportation services and social services for the elderly</a:t>
            </a:r>
          </a:p>
        </p:txBody>
      </p:sp>
      <p:sp>
        <p:nvSpPr>
          <p:cNvPr id="18" name="Rounded Rectangle 17">
            <a:extLst>
              <a:ext uri="{FF2B5EF4-FFF2-40B4-BE49-F238E27FC236}">
                <a16:creationId xmlns:a16="http://schemas.microsoft.com/office/drawing/2014/main" id="{4E7BA102-E36B-3547-9B8B-66F6B12D1492}"/>
              </a:ext>
            </a:extLst>
          </p:cNvPr>
          <p:cNvSpPr/>
          <p:nvPr/>
        </p:nvSpPr>
        <p:spPr>
          <a:xfrm>
            <a:off x="7531099" y="6205692"/>
            <a:ext cx="4070349" cy="314060"/>
          </a:xfrm>
          <a:prstGeom prst="roundRect">
            <a:avLst/>
          </a:prstGeom>
          <a:solidFill>
            <a:schemeClr val="bg1">
              <a:lumMod val="5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t>40 women and children housed and assisted with </a:t>
            </a:r>
          </a:p>
          <a:p>
            <a:pPr algn="ctr"/>
            <a:r>
              <a:rPr lang="en-GB" sz="1100"/>
              <a:t>social services  and  counselling.</a:t>
            </a:r>
          </a:p>
        </p:txBody>
      </p:sp>
      <p:sp>
        <p:nvSpPr>
          <p:cNvPr id="19" name="Rounded Rectangle 18">
            <a:extLst>
              <a:ext uri="{FF2B5EF4-FFF2-40B4-BE49-F238E27FC236}">
                <a16:creationId xmlns:a16="http://schemas.microsoft.com/office/drawing/2014/main" id="{F2B0EBAD-F324-DB4E-AF2C-588AF9051CB7}"/>
              </a:ext>
            </a:extLst>
          </p:cNvPr>
          <p:cNvSpPr/>
          <p:nvPr/>
        </p:nvSpPr>
        <p:spPr>
          <a:xfrm>
            <a:off x="6096000" y="5759023"/>
            <a:ext cx="1612901" cy="33946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Service centre</a:t>
            </a:r>
          </a:p>
        </p:txBody>
      </p:sp>
      <p:sp>
        <p:nvSpPr>
          <p:cNvPr id="20" name="Rounded Rectangle 19">
            <a:extLst>
              <a:ext uri="{FF2B5EF4-FFF2-40B4-BE49-F238E27FC236}">
                <a16:creationId xmlns:a16="http://schemas.microsoft.com/office/drawing/2014/main" id="{D86417B5-BC65-DA48-8551-1F933F1A6E81}"/>
              </a:ext>
            </a:extLst>
          </p:cNvPr>
          <p:cNvSpPr/>
          <p:nvPr/>
        </p:nvSpPr>
        <p:spPr>
          <a:xfrm>
            <a:off x="6096000" y="6205692"/>
            <a:ext cx="1612901" cy="314060"/>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a:t>Centre for traumatized women and children</a:t>
            </a:r>
          </a:p>
        </p:txBody>
      </p:sp>
      <p:sp>
        <p:nvSpPr>
          <p:cNvPr id="21" name="Rectangle 20">
            <a:extLst>
              <a:ext uri="{FF2B5EF4-FFF2-40B4-BE49-F238E27FC236}">
                <a16:creationId xmlns:a16="http://schemas.microsoft.com/office/drawing/2014/main" id="{1F7DEA95-B04E-AA43-A19E-F01FBABD4D90}"/>
              </a:ext>
            </a:extLst>
          </p:cNvPr>
          <p:cNvSpPr/>
          <p:nvPr/>
        </p:nvSpPr>
        <p:spPr>
          <a:xfrm>
            <a:off x="838200" y="1955800"/>
            <a:ext cx="4813300" cy="4563952"/>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70000"/>
              </a:lnSpc>
            </a:pPr>
            <a:r>
              <a:rPr lang="en-ZA" sz="1100" b="1" dirty="0">
                <a:solidFill>
                  <a:schemeClr val="tx1"/>
                </a:solidFill>
              </a:rPr>
              <a:t>SAVF</a:t>
            </a:r>
            <a:r>
              <a:rPr lang="en-ZA" sz="1100" dirty="0">
                <a:solidFill>
                  <a:schemeClr val="tx1"/>
                </a:solidFill>
              </a:rPr>
              <a:t> has resources &amp; property available that they rent out to those less fortunate.</a:t>
            </a:r>
            <a:endParaRPr lang="en-GB" sz="1100" dirty="0">
              <a:solidFill>
                <a:schemeClr val="tx1"/>
              </a:solidFill>
              <a:cs typeface="Calibri" panose="020F0502020204030204"/>
            </a:endParaRPr>
          </a:p>
          <a:p>
            <a:pPr algn="just">
              <a:lnSpc>
                <a:spcPct val="170000"/>
              </a:lnSpc>
            </a:pPr>
            <a:r>
              <a:rPr lang="en-ZA" sz="1100" dirty="0">
                <a:solidFill>
                  <a:schemeClr val="tx1"/>
                </a:solidFill>
              </a:rPr>
              <a:t>The rental income </a:t>
            </a:r>
            <a:r>
              <a:rPr lang="en-ZA" sz="1200" dirty="0">
                <a:solidFill>
                  <a:schemeClr val="tx1"/>
                </a:solidFill>
              </a:rPr>
              <a:t>includes</a:t>
            </a:r>
            <a:r>
              <a:rPr lang="en-ZA" sz="1100" dirty="0">
                <a:solidFill>
                  <a:schemeClr val="tx1"/>
                </a:solidFill>
              </a:rPr>
              <a:t> housing for rehabilitated people @ R500 per month, use of the workshop by a panel beater, a church tent and storage for two school busses.</a:t>
            </a:r>
            <a:endParaRPr lang="en-ZA" sz="1100" b="1" dirty="0">
              <a:solidFill>
                <a:schemeClr val="tx1"/>
              </a:solidFill>
            </a:endParaRPr>
          </a:p>
          <a:p>
            <a:pPr algn="just">
              <a:lnSpc>
                <a:spcPct val="170000"/>
              </a:lnSpc>
            </a:pPr>
            <a:endParaRPr lang="en-ZA" sz="1100" b="1" dirty="0">
              <a:solidFill>
                <a:schemeClr val="tx1"/>
              </a:solidFill>
            </a:endParaRPr>
          </a:p>
          <a:p>
            <a:pPr algn="just">
              <a:lnSpc>
                <a:spcPct val="170000"/>
              </a:lnSpc>
            </a:pPr>
            <a:r>
              <a:rPr lang="en-ZA" sz="1100" b="1" dirty="0">
                <a:solidFill>
                  <a:schemeClr val="tx1"/>
                </a:solidFill>
              </a:rPr>
              <a:t>Proposal for improvement</a:t>
            </a:r>
            <a:r>
              <a:rPr lang="en-ZA" sz="1100" dirty="0">
                <a:solidFill>
                  <a:schemeClr val="tx1"/>
                </a:solidFill>
              </a:rPr>
              <a:t>: We identified and embarked on an innovative project to introduce a </a:t>
            </a:r>
            <a:r>
              <a:rPr lang="en-ZA" sz="1100" b="1" dirty="0">
                <a:solidFill>
                  <a:schemeClr val="tx1"/>
                </a:solidFill>
              </a:rPr>
              <a:t>Garden aquaponics project. </a:t>
            </a:r>
            <a:endParaRPr lang="en-ZA" sz="1100" b="1" dirty="0">
              <a:solidFill>
                <a:schemeClr val="tx1"/>
              </a:solidFill>
              <a:cs typeface="Calibri"/>
            </a:endParaRPr>
          </a:p>
          <a:p>
            <a:pPr algn="just">
              <a:lnSpc>
                <a:spcPct val="170000"/>
              </a:lnSpc>
            </a:pPr>
            <a:endParaRPr lang="en-GB" sz="1100" b="1" dirty="0">
              <a:solidFill>
                <a:schemeClr val="tx1"/>
              </a:solidFill>
            </a:endParaRPr>
          </a:p>
          <a:p>
            <a:pPr algn="just">
              <a:lnSpc>
                <a:spcPct val="170000"/>
              </a:lnSpc>
            </a:pPr>
            <a:r>
              <a:rPr lang="en-ZA" sz="1100" b="1" dirty="0">
                <a:solidFill>
                  <a:schemeClr val="tx1"/>
                </a:solidFill>
              </a:rPr>
              <a:t>The benefits of the proposed process strategy are:</a:t>
            </a:r>
            <a:endParaRPr lang="en-GB" sz="1100" b="1" dirty="0">
              <a:solidFill>
                <a:schemeClr val="tx1"/>
              </a:solidFill>
            </a:endParaRPr>
          </a:p>
          <a:p>
            <a:pPr marL="171450" indent="-171450" algn="just">
              <a:lnSpc>
                <a:spcPct val="170000"/>
              </a:lnSpc>
              <a:spcBef>
                <a:spcPts val="0"/>
              </a:spcBef>
              <a:buFont typeface="Arial" panose="020B0604020202020204" pitchFamily="34" charset="0"/>
              <a:buChar char="•"/>
            </a:pPr>
            <a:r>
              <a:rPr lang="en-ZA" sz="1100" dirty="0">
                <a:solidFill>
                  <a:schemeClr val="tx1"/>
                </a:solidFill>
              </a:rPr>
              <a:t>To assist SAVF with cost savings</a:t>
            </a:r>
            <a:endParaRPr lang="en-ZA" sz="1100" dirty="0">
              <a:solidFill>
                <a:schemeClr val="tx1"/>
              </a:solidFill>
              <a:cs typeface="Calibri"/>
            </a:endParaRPr>
          </a:p>
          <a:p>
            <a:pPr marL="171450" indent="-171450" algn="just">
              <a:lnSpc>
                <a:spcPct val="170000"/>
              </a:lnSpc>
              <a:spcBef>
                <a:spcPts val="0"/>
              </a:spcBef>
              <a:buFont typeface="Arial" panose="020B0604020202020204" pitchFamily="34" charset="0"/>
              <a:buChar char="•"/>
            </a:pPr>
            <a:r>
              <a:rPr lang="en-ZA" sz="1100" dirty="0">
                <a:solidFill>
                  <a:schemeClr val="tx1"/>
                </a:solidFill>
              </a:rPr>
              <a:t>Transform resources into goods and services - </a:t>
            </a:r>
            <a:r>
              <a:rPr lang="en-ZA" sz="1100" b="1" dirty="0">
                <a:solidFill>
                  <a:schemeClr val="tx1"/>
                </a:solidFill>
              </a:rPr>
              <a:t>Process and product strategy</a:t>
            </a:r>
            <a:endParaRPr lang="en-GB" sz="1100" dirty="0">
              <a:solidFill>
                <a:schemeClr val="tx1"/>
              </a:solidFill>
            </a:endParaRPr>
          </a:p>
          <a:p>
            <a:pPr marL="171450" indent="-171450" algn="just">
              <a:lnSpc>
                <a:spcPct val="170000"/>
              </a:lnSpc>
              <a:spcBef>
                <a:spcPts val="0"/>
              </a:spcBef>
              <a:buFont typeface="Arial" panose="020B0604020202020204" pitchFamily="34" charset="0"/>
              <a:buChar char="•"/>
            </a:pPr>
            <a:r>
              <a:rPr lang="en-ZA" sz="1100" dirty="0">
                <a:solidFill>
                  <a:schemeClr val="tx1"/>
                </a:solidFill>
              </a:rPr>
              <a:t>A product focus - using vegetables as input and few variations of output</a:t>
            </a:r>
            <a:endParaRPr lang="en-GB" sz="1100" dirty="0">
              <a:solidFill>
                <a:schemeClr val="tx1"/>
              </a:solidFill>
            </a:endParaRPr>
          </a:p>
          <a:p>
            <a:pPr marL="171450" indent="-171450" algn="just">
              <a:lnSpc>
                <a:spcPct val="170000"/>
              </a:lnSpc>
              <a:spcBef>
                <a:spcPts val="0"/>
              </a:spcBef>
              <a:buFont typeface="Arial" panose="020B0604020202020204" pitchFamily="34" charset="0"/>
              <a:buChar char="•"/>
            </a:pPr>
            <a:r>
              <a:rPr lang="en-ZA" sz="1100" dirty="0">
                <a:solidFill>
                  <a:schemeClr val="tx1"/>
                </a:solidFill>
              </a:rPr>
              <a:t>The produce provides nutritious food, teach essential life skills</a:t>
            </a:r>
            <a:endParaRPr lang="en-GB" sz="1100" dirty="0">
              <a:solidFill>
                <a:schemeClr val="tx1"/>
              </a:solidFill>
            </a:endParaRPr>
          </a:p>
          <a:p>
            <a:pPr marL="171450" indent="-171450" algn="just">
              <a:lnSpc>
                <a:spcPct val="170000"/>
              </a:lnSpc>
              <a:spcBef>
                <a:spcPts val="0"/>
              </a:spcBef>
              <a:buFont typeface="Arial" panose="020B0604020202020204" pitchFamily="34" charset="0"/>
              <a:buChar char="•"/>
            </a:pPr>
            <a:r>
              <a:rPr lang="en-ZA" sz="1100" dirty="0">
                <a:solidFill>
                  <a:schemeClr val="tx1"/>
                </a:solidFill>
              </a:rPr>
              <a:t>No hard &amp; time-consuming manual labour required.</a:t>
            </a:r>
            <a:endParaRPr lang="en-GB" sz="1100" dirty="0">
              <a:solidFill>
                <a:schemeClr val="tx1"/>
              </a:solidFill>
            </a:endParaRPr>
          </a:p>
        </p:txBody>
      </p:sp>
      <p:pic>
        <p:nvPicPr>
          <p:cNvPr id="3" name="Audio 2">
            <a:hlinkClick r:id="" action="ppaction://media"/>
            <a:extLst>
              <a:ext uri="{FF2B5EF4-FFF2-40B4-BE49-F238E27FC236}">
                <a16:creationId xmlns:a16="http://schemas.microsoft.com/office/drawing/2014/main" id="{D603B0EC-4070-3E4F-BEEC-0CA61CA8243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04453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9382">
        <p15:prstTrans prst="pageCurlDouble"/>
      </p:transition>
    </mc:Choice>
    <mc:Fallback xmlns="">
      <p:transition spd="slow" advTm="993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E023DE-B82B-114E-BEF6-928F588767A0}"/>
              </a:ext>
            </a:extLst>
          </p:cNvPr>
          <p:cNvPicPr>
            <a:picLocks noChangeAspect="1"/>
          </p:cNvPicPr>
          <p:nvPr/>
        </p:nvPicPr>
        <p:blipFill>
          <a:blip r:embed="rId4"/>
          <a:stretch>
            <a:fillRect/>
          </a:stretch>
        </p:blipFill>
        <p:spPr>
          <a:xfrm>
            <a:off x="2688336" y="-1"/>
            <a:ext cx="9503664" cy="6858001"/>
          </a:xfrm>
          <a:prstGeom prst="rect">
            <a:avLst/>
          </a:prstGeom>
        </p:spPr>
      </p:pic>
      <p:sp>
        <p:nvSpPr>
          <p:cNvPr id="14" name="Freeform: Shape 12">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4">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6DA99DA-EC80-4ED9-A667-A619425DBB63}"/>
              </a:ext>
            </a:extLst>
          </p:cNvPr>
          <p:cNvSpPr txBox="1"/>
          <p:nvPr/>
        </p:nvSpPr>
        <p:spPr>
          <a:xfrm>
            <a:off x="804672" y="342006"/>
            <a:ext cx="3879232" cy="224812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000" b="1" i="1">
                <a:latin typeface="Avenir Next Heavy" panose="020B0503020202020204" pitchFamily="34" charset="0"/>
                <a:ea typeface="+mj-ea"/>
                <a:cs typeface="+mj-cs"/>
              </a:rPr>
              <a:t>Operations Management Principles</a:t>
            </a:r>
          </a:p>
        </p:txBody>
      </p:sp>
      <p:sp>
        <p:nvSpPr>
          <p:cNvPr id="5" name="TextBox 4">
            <a:extLst>
              <a:ext uri="{FF2B5EF4-FFF2-40B4-BE49-F238E27FC236}">
                <a16:creationId xmlns:a16="http://schemas.microsoft.com/office/drawing/2014/main" id="{F8AB0AF4-6E34-2248-B7F5-AB9AEEDCBAF7}"/>
              </a:ext>
            </a:extLst>
          </p:cNvPr>
          <p:cNvSpPr txBox="1"/>
          <p:nvPr/>
        </p:nvSpPr>
        <p:spPr>
          <a:xfrm>
            <a:off x="3732903" y="5925312"/>
            <a:ext cx="5740256" cy="646331"/>
          </a:xfrm>
          <a:prstGeom prst="rect">
            <a:avLst/>
          </a:prstGeom>
          <a:noFill/>
        </p:spPr>
        <p:txBody>
          <a:bodyPr wrap="square" rtlCol="0">
            <a:spAutoFit/>
          </a:bodyPr>
          <a:lstStyle/>
          <a:p>
            <a:r>
              <a:rPr lang="en-GB" sz="3600" b="1" i="1"/>
              <a:t>“Getting the hands dirty”</a:t>
            </a:r>
          </a:p>
        </p:txBody>
      </p:sp>
      <p:pic>
        <p:nvPicPr>
          <p:cNvPr id="2" name="Audio 1">
            <a:hlinkClick r:id="" action="ppaction://media"/>
            <a:extLst>
              <a:ext uri="{FF2B5EF4-FFF2-40B4-BE49-F238E27FC236}">
                <a16:creationId xmlns:a16="http://schemas.microsoft.com/office/drawing/2014/main" id="{53EAB578-EEB0-EE44-B132-159D9BD4C2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545037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advTm="7519">
        <p15:prstTrans prst="pageCurlDouble"/>
      </p:transition>
    </mc:Choice>
    <mc:Fallback xmlns="">
      <p:transition spd="slow" advTm="75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Picture 134">
            <a:extLst>
              <a:ext uri="{FF2B5EF4-FFF2-40B4-BE49-F238E27FC236}">
                <a16:creationId xmlns:a16="http://schemas.microsoft.com/office/drawing/2014/main" id="{1326DF8B-AC97-7940-A93F-C12314335E80}"/>
              </a:ext>
            </a:extLst>
          </p:cNvPr>
          <p:cNvPicPr/>
          <p:nvPr/>
        </p:nvPicPr>
        <p:blipFill>
          <a:blip r:embed="rId5"/>
          <a:stretch>
            <a:fillRect/>
          </a:stretch>
        </p:blipFill>
        <p:spPr>
          <a:xfrm>
            <a:off x="8231079" y="3789573"/>
            <a:ext cx="1857182" cy="1923691"/>
          </a:xfrm>
          <a:prstGeom prst="rect">
            <a:avLst/>
          </a:prstGeom>
          <a:solidFill>
            <a:sysClr val="windowText" lastClr="000000"/>
          </a:solidFill>
          <a:ln>
            <a:solidFill>
              <a:schemeClr val="tx1"/>
            </a:solidFill>
          </a:ln>
        </p:spPr>
      </p:pic>
      <p:pic>
        <p:nvPicPr>
          <p:cNvPr id="134" name="Picture 133">
            <a:extLst>
              <a:ext uri="{FF2B5EF4-FFF2-40B4-BE49-F238E27FC236}">
                <a16:creationId xmlns:a16="http://schemas.microsoft.com/office/drawing/2014/main" id="{B7CCE980-4F61-5644-A31A-18C3BAF05CE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9987699" y="3784861"/>
            <a:ext cx="1352708" cy="1927781"/>
          </a:xfrm>
          <a:prstGeom prst="rect">
            <a:avLst/>
          </a:prstGeom>
          <a:solidFill>
            <a:sysClr val="windowText" lastClr="000000"/>
          </a:solidFill>
          <a:ln>
            <a:solidFill>
              <a:schemeClr val="tx1"/>
            </a:solidFill>
          </a:ln>
        </p:spPr>
      </p:pic>
      <p:sp>
        <p:nvSpPr>
          <p:cNvPr id="2" name="Title 1">
            <a:extLst>
              <a:ext uri="{FF2B5EF4-FFF2-40B4-BE49-F238E27FC236}">
                <a16:creationId xmlns:a16="http://schemas.microsoft.com/office/drawing/2014/main" id="{DD088586-BCA3-E04C-9030-83BE9BBAE9C0}"/>
              </a:ext>
            </a:extLst>
          </p:cNvPr>
          <p:cNvSpPr>
            <a:spLocks noGrp="1"/>
          </p:cNvSpPr>
          <p:nvPr>
            <p:ph type="title"/>
          </p:nvPr>
        </p:nvSpPr>
        <p:spPr>
          <a:solidFill>
            <a:schemeClr val="tx1"/>
          </a:solidFill>
        </p:spPr>
        <p:txBody>
          <a:bodyPr/>
          <a:lstStyle/>
          <a:p>
            <a:r>
              <a:rPr lang="en-GB" b="1" i="1">
                <a:solidFill>
                  <a:schemeClr val="bg1"/>
                </a:solidFill>
                <a:latin typeface="Avenir Next Heavy" panose="020B0503020202020204" pitchFamily="34" charset="0"/>
              </a:rPr>
              <a:t>Project Management and Design</a:t>
            </a:r>
          </a:p>
        </p:txBody>
      </p:sp>
      <p:sp>
        <p:nvSpPr>
          <p:cNvPr id="3" name="Content Placeholder 2">
            <a:extLst>
              <a:ext uri="{FF2B5EF4-FFF2-40B4-BE49-F238E27FC236}">
                <a16:creationId xmlns:a16="http://schemas.microsoft.com/office/drawing/2014/main" id="{445728AF-6141-A84D-B84B-B604D8B59200}"/>
              </a:ext>
            </a:extLst>
          </p:cNvPr>
          <p:cNvSpPr>
            <a:spLocks noGrp="1"/>
          </p:cNvSpPr>
          <p:nvPr>
            <p:ph idx="1"/>
          </p:nvPr>
        </p:nvSpPr>
        <p:spPr>
          <a:xfrm>
            <a:off x="838200" y="1690687"/>
            <a:ext cx="3946107" cy="3173413"/>
          </a:xfrm>
        </p:spPr>
        <p:txBody>
          <a:bodyPr vert="horz" lIns="91440" tIns="45720" rIns="91440" bIns="45720" rtlCol="0" anchor="t">
            <a:normAutofit fontScale="92500" lnSpcReduction="10000"/>
          </a:bodyPr>
          <a:lstStyle/>
          <a:p>
            <a:pPr marL="0" indent="0">
              <a:buNone/>
            </a:pPr>
            <a:endParaRPr lang="en-US" sz="600" dirty="0">
              <a:cs typeface="Calibri"/>
            </a:endParaRPr>
          </a:p>
          <a:p>
            <a:pPr marL="0" indent="0" algn="just">
              <a:buNone/>
            </a:pPr>
            <a:r>
              <a:rPr lang="en-US" sz="1100" dirty="0">
                <a:cs typeface="Calibri"/>
              </a:rPr>
              <a:t>One of the essential needs identified for the SAVF are the costs and resources involved  to feed the people in the shelter. </a:t>
            </a:r>
          </a:p>
          <a:p>
            <a:pPr marL="0" indent="0" algn="just">
              <a:buNone/>
            </a:pPr>
            <a:endParaRPr lang="en-US" sz="600" dirty="0">
              <a:cs typeface="Calibri"/>
            </a:endParaRPr>
          </a:p>
          <a:p>
            <a:pPr marL="0" indent="0" algn="just">
              <a:buNone/>
            </a:pPr>
            <a:r>
              <a:rPr lang="en-US" sz="1100" dirty="0">
                <a:cs typeface="Calibri"/>
              </a:rPr>
              <a:t>Brain Power Troopers felt that this critical need and difficulties they were having was critical to solve as it is a large part of the critical services, they provide. </a:t>
            </a:r>
          </a:p>
          <a:p>
            <a:pPr marL="0" indent="0">
              <a:buNone/>
            </a:pPr>
            <a:endParaRPr lang="en-US" sz="700" dirty="0">
              <a:cs typeface="Calibri"/>
            </a:endParaRPr>
          </a:p>
          <a:p>
            <a:r>
              <a:rPr lang="en-US" sz="1100" dirty="0">
                <a:cs typeface="Calibri"/>
              </a:rPr>
              <a:t>The aim of the project is:</a:t>
            </a:r>
          </a:p>
          <a:p>
            <a:pPr lvl="1">
              <a:lnSpc>
                <a:spcPct val="170000"/>
              </a:lnSpc>
            </a:pPr>
            <a:r>
              <a:rPr lang="en-US" sz="900" dirty="0">
                <a:ea typeface="+mn-lt"/>
                <a:cs typeface="+mn-lt"/>
              </a:rPr>
              <a:t>To implement an Aquaponic system at the SAVF. </a:t>
            </a:r>
          </a:p>
          <a:p>
            <a:pPr lvl="1">
              <a:lnSpc>
                <a:spcPct val="170000"/>
              </a:lnSpc>
            </a:pPr>
            <a:r>
              <a:rPr lang="en-US" sz="900" dirty="0">
                <a:ea typeface="+mn-lt"/>
                <a:cs typeface="+mn-lt"/>
              </a:rPr>
              <a:t>To ensure a sustainability and indecency. </a:t>
            </a:r>
          </a:p>
          <a:p>
            <a:pPr lvl="1">
              <a:lnSpc>
                <a:spcPct val="170000"/>
              </a:lnSpc>
            </a:pPr>
            <a:r>
              <a:rPr lang="en-US" sz="900" dirty="0">
                <a:ea typeface="+mn-lt"/>
                <a:cs typeface="+mn-lt"/>
              </a:rPr>
              <a:t>To involve the children &amp; members to grow vegetables yielding vegetables and therapeutic benefit.</a:t>
            </a:r>
          </a:p>
          <a:p>
            <a:pPr lvl="1">
              <a:lnSpc>
                <a:spcPct val="170000"/>
              </a:lnSpc>
            </a:pPr>
            <a:r>
              <a:rPr lang="en-US" sz="900" dirty="0">
                <a:ea typeface="+mn-lt"/>
                <a:cs typeface="+mn-lt"/>
              </a:rPr>
              <a:t>To be effective, efficient and economically feasible in the solutions we provide.</a:t>
            </a:r>
            <a:endParaRPr lang="en-US" sz="900" dirty="0">
              <a:cs typeface="Calibri"/>
            </a:endParaRPr>
          </a:p>
        </p:txBody>
      </p:sp>
      <p:grpSp>
        <p:nvGrpSpPr>
          <p:cNvPr id="6" name="Group 5">
            <a:extLst>
              <a:ext uri="{FF2B5EF4-FFF2-40B4-BE49-F238E27FC236}">
                <a16:creationId xmlns:a16="http://schemas.microsoft.com/office/drawing/2014/main" id="{D59F44E3-D482-114C-A2CA-D8F516CE56AE}"/>
              </a:ext>
            </a:extLst>
          </p:cNvPr>
          <p:cNvGrpSpPr/>
          <p:nvPr/>
        </p:nvGrpSpPr>
        <p:grpSpPr>
          <a:xfrm>
            <a:off x="8228676" y="1683594"/>
            <a:ext cx="3121255" cy="2117770"/>
            <a:chOff x="7787085" y="1690687"/>
            <a:chExt cx="3566715" cy="2435062"/>
          </a:xfrm>
        </p:grpSpPr>
        <p:pic>
          <p:nvPicPr>
            <p:cNvPr id="4" name="Picture 3">
              <a:extLst>
                <a:ext uri="{FF2B5EF4-FFF2-40B4-BE49-F238E27FC236}">
                  <a16:creationId xmlns:a16="http://schemas.microsoft.com/office/drawing/2014/main" id="{F22DE65F-8B82-7141-8AE4-A00A20408768}"/>
                </a:ext>
              </a:extLst>
            </p:cNvPr>
            <p:cNvPicPr>
              <a:picLocks noChangeAspect="1"/>
            </p:cNvPicPr>
            <p:nvPr/>
          </p:nvPicPr>
          <p:blipFill>
            <a:blip r:embed="rId7"/>
            <a:stretch>
              <a:fillRect/>
            </a:stretch>
          </p:blipFill>
          <p:spPr>
            <a:xfrm rot="16200000">
              <a:off x="8350399" y="1127373"/>
              <a:ext cx="2427387" cy="3554016"/>
            </a:xfrm>
            <a:prstGeom prst="rect">
              <a:avLst/>
            </a:prstGeom>
            <a:ln>
              <a:solidFill>
                <a:schemeClr val="tx1"/>
              </a:solidFill>
            </a:ln>
          </p:spPr>
        </p:pic>
        <p:sp>
          <p:nvSpPr>
            <p:cNvPr id="5" name="TextBox 4">
              <a:extLst>
                <a:ext uri="{FF2B5EF4-FFF2-40B4-BE49-F238E27FC236}">
                  <a16:creationId xmlns:a16="http://schemas.microsoft.com/office/drawing/2014/main" id="{824B8213-6AAB-1D48-9E6F-590224EA466D}"/>
                </a:ext>
              </a:extLst>
            </p:cNvPr>
            <p:cNvSpPr txBox="1"/>
            <p:nvPr/>
          </p:nvSpPr>
          <p:spPr>
            <a:xfrm>
              <a:off x="8089638" y="3824944"/>
              <a:ext cx="3264162" cy="300805"/>
            </a:xfrm>
            <a:prstGeom prst="rect">
              <a:avLst/>
            </a:prstGeom>
            <a:noFill/>
          </p:spPr>
          <p:txBody>
            <a:bodyPr wrap="square" rtlCol="0">
              <a:spAutoFit/>
            </a:bodyPr>
            <a:lstStyle/>
            <a:p>
              <a:pPr algn="r"/>
              <a:r>
                <a:rPr lang="en-GB" sz="1100">
                  <a:solidFill>
                    <a:schemeClr val="bg1"/>
                  </a:solidFill>
                </a:rPr>
                <a:t>Version 1: design of aquaponics system</a:t>
              </a:r>
            </a:p>
          </p:txBody>
        </p:sp>
      </p:grpSp>
      <p:grpSp>
        <p:nvGrpSpPr>
          <p:cNvPr id="7" name="Group 6">
            <a:extLst>
              <a:ext uri="{FF2B5EF4-FFF2-40B4-BE49-F238E27FC236}">
                <a16:creationId xmlns:a16="http://schemas.microsoft.com/office/drawing/2014/main" id="{3AF97E73-107E-4A44-986B-3890B913F1CD}"/>
              </a:ext>
            </a:extLst>
          </p:cNvPr>
          <p:cNvGrpSpPr/>
          <p:nvPr/>
        </p:nvGrpSpPr>
        <p:grpSpPr>
          <a:xfrm>
            <a:off x="4854602" y="1770898"/>
            <a:ext cx="3552129" cy="4533650"/>
            <a:chOff x="1562100" y="301835"/>
            <a:chExt cx="3886200" cy="4478360"/>
          </a:xfrm>
        </p:grpSpPr>
        <p:sp>
          <p:nvSpPr>
            <p:cNvPr id="8" name="Rectangle 7">
              <a:extLst>
                <a:ext uri="{FF2B5EF4-FFF2-40B4-BE49-F238E27FC236}">
                  <a16:creationId xmlns:a16="http://schemas.microsoft.com/office/drawing/2014/main" id="{5C81ACAB-ADE9-8646-9946-5A552C8DCDD2}"/>
                </a:ext>
              </a:extLst>
            </p:cNvPr>
            <p:cNvSpPr/>
            <p:nvPr/>
          </p:nvSpPr>
          <p:spPr>
            <a:xfrm>
              <a:off x="1562100" y="622300"/>
              <a:ext cx="3390900" cy="3958844"/>
            </a:xfrm>
            <a:prstGeom prst="rect">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6E51269-128F-6D49-9576-C0357A57A5A5}"/>
                </a:ext>
              </a:extLst>
            </p:cNvPr>
            <p:cNvSpPr/>
            <p:nvPr/>
          </p:nvSpPr>
          <p:spPr>
            <a:xfrm>
              <a:off x="1562100" y="622300"/>
              <a:ext cx="495300" cy="3958844"/>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D90A798-ED96-AA45-8B07-E59901A74C9F}"/>
                </a:ext>
              </a:extLst>
            </p:cNvPr>
            <p:cNvSpPr/>
            <p:nvPr/>
          </p:nvSpPr>
          <p:spPr>
            <a:xfrm>
              <a:off x="2057400" y="622300"/>
              <a:ext cx="654050" cy="6604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13116583-0064-5E4F-A854-AECE85DB96B6}"/>
                </a:ext>
              </a:extLst>
            </p:cNvPr>
            <p:cNvSpPr/>
            <p:nvPr/>
          </p:nvSpPr>
          <p:spPr>
            <a:xfrm>
              <a:off x="2082800" y="635000"/>
              <a:ext cx="628650" cy="635000"/>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C4156C2-6951-1843-B766-F923B2FE4DC8}"/>
                </a:ext>
              </a:extLst>
            </p:cNvPr>
            <p:cNvSpPr/>
            <p:nvPr/>
          </p:nvSpPr>
          <p:spPr>
            <a:xfrm>
              <a:off x="3073400" y="1054100"/>
              <a:ext cx="977900" cy="22860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a:extLst>
                <a:ext uri="{FF2B5EF4-FFF2-40B4-BE49-F238E27FC236}">
                  <a16:creationId xmlns:a16="http://schemas.microsoft.com/office/drawing/2014/main" id="{5F9936ED-6D77-BB4B-B532-25EE209376F5}"/>
                </a:ext>
              </a:extLst>
            </p:cNvPr>
            <p:cNvSpPr/>
            <p:nvPr/>
          </p:nvSpPr>
          <p:spPr>
            <a:xfrm>
              <a:off x="3962400" y="761206"/>
              <a:ext cx="800100" cy="81438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a:extLst>
                <a:ext uri="{FF2B5EF4-FFF2-40B4-BE49-F238E27FC236}">
                  <a16:creationId xmlns:a16="http://schemas.microsoft.com/office/drawing/2014/main" id="{A17EC696-834D-9941-B654-D15DC65FE07C}"/>
                </a:ext>
              </a:extLst>
            </p:cNvPr>
            <p:cNvSpPr/>
            <p:nvPr/>
          </p:nvSpPr>
          <p:spPr>
            <a:xfrm>
              <a:off x="2057399" y="749300"/>
              <a:ext cx="403225" cy="203200"/>
            </a:xfrm>
            <a:custGeom>
              <a:avLst/>
              <a:gdLst>
                <a:gd name="connsiteX0" fmla="*/ 0 w 304800"/>
                <a:gd name="connsiteY0" fmla="*/ 0 h 279486"/>
                <a:gd name="connsiteX1" fmla="*/ 139700 w 304800"/>
                <a:gd name="connsiteY1" fmla="*/ 63500 h 279486"/>
                <a:gd name="connsiteX2" fmla="*/ 139700 w 304800"/>
                <a:gd name="connsiteY2" fmla="*/ 63500 h 279486"/>
                <a:gd name="connsiteX3" fmla="*/ 152400 w 304800"/>
                <a:gd name="connsiteY3" fmla="*/ 266700 h 279486"/>
                <a:gd name="connsiteX4" fmla="*/ 304800 w 304800"/>
                <a:gd name="connsiteY4" fmla="*/ 241300 h 279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279486">
                  <a:moveTo>
                    <a:pt x="0" y="0"/>
                  </a:moveTo>
                  <a:lnTo>
                    <a:pt x="139700" y="63500"/>
                  </a:lnTo>
                  <a:lnTo>
                    <a:pt x="139700" y="63500"/>
                  </a:lnTo>
                  <a:cubicBezTo>
                    <a:pt x="141817" y="97367"/>
                    <a:pt x="124883" y="237067"/>
                    <a:pt x="152400" y="266700"/>
                  </a:cubicBezTo>
                  <a:cubicBezTo>
                    <a:pt x="179917" y="296333"/>
                    <a:pt x="242358" y="268816"/>
                    <a:pt x="304800" y="24130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66EFBBF-C74F-0349-9212-CA1C99401794}"/>
                </a:ext>
              </a:extLst>
            </p:cNvPr>
            <p:cNvSpPr/>
            <p:nvPr/>
          </p:nvSpPr>
          <p:spPr>
            <a:xfrm>
              <a:off x="2308225" y="850063"/>
              <a:ext cx="152400" cy="204874"/>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EC18339-388E-B346-950D-E29CDE3EEB67}"/>
                </a:ext>
              </a:extLst>
            </p:cNvPr>
            <p:cNvSpPr/>
            <p:nvPr/>
          </p:nvSpPr>
          <p:spPr>
            <a:xfrm>
              <a:off x="2711450" y="622300"/>
              <a:ext cx="1136650" cy="317500"/>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1D8CCF5-4B73-AC47-926A-4E75460FF008}"/>
                </a:ext>
              </a:extLst>
            </p:cNvPr>
            <p:cNvGrpSpPr/>
            <p:nvPr/>
          </p:nvGrpSpPr>
          <p:grpSpPr>
            <a:xfrm>
              <a:off x="2737993" y="644650"/>
              <a:ext cx="1083564" cy="263003"/>
              <a:chOff x="7200900" y="1006997"/>
              <a:chExt cx="1270000" cy="263003"/>
            </a:xfrm>
          </p:grpSpPr>
          <p:sp>
            <p:nvSpPr>
              <p:cNvPr id="123" name="Rectangle 122">
                <a:extLst>
                  <a:ext uri="{FF2B5EF4-FFF2-40B4-BE49-F238E27FC236}">
                    <a16:creationId xmlns:a16="http://schemas.microsoft.com/office/drawing/2014/main" id="{FDB2432C-F309-834C-9942-0F2F76717D70}"/>
                  </a:ext>
                </a:extLst>
              </p:cNvPr>
              <p:cNvSpPr/>
              <p:nvPr/>
            </p:nvSpPr>
            <p:spPr>
              <a:xfrm>
                <a:off x="7200900" y="1054100"/>
                <a:ext cx="1270000" cy="45719"/>
              </a:xfrm>
              <a:prstGeom prst="rect">
                <a:avLst/>
              </a:prstGeom>
              <a:solidFill>
                <a:srgbClr val="FFF7E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Rectangle 123">
                <a:extLst>
                  <a:ext uri="{FF2B5EF4-FFF2-40B4-BE49-F238E27FC236}">
                    <a16:creationId xmlns:a16="http://schemas.microsoft.com/office/drawing/2014/main" id="{56F5860C-CF66-1243-8BB9-3224974BDDBB}"/>
                  </a:ext>
                </a:extLst>
              </p:cNvPr>
              <p:cNvSpPr/>
              <p:nvPr/>
            </p:nvSpPr>
            <p:spPr>
              <a:xfrm>
                <a:off x="7200900" y="1098407"/>
                <a:ext cx="1270000" cy="45719"/>
              </a:xfrm>
              <a:prstGeom prst="rect">
                <a:avLst/>
              </a:prstGeom>
              <a:solidFill>
                <a:srgbClr val="FFF7E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Rectangle 124">
                <a:extLst>
                  <a:ext uri="{FF2B5EF4-FFF2-40B4-BE49-F238E27FC236}">
                    <a16:creationId xmlns:a16="http://schemas.microsoft.com/office/drawing/2014/main" id="{F1C73E7E-3EE5-7F43-895D-CBBD1C3FDE79}"/>
                  </a:ext>
                </a:extLst>
              </p:cNvPr>
              <p:cNvSpPr/>
              <p:nvPr/>
            </p:nvSpPr>
            <p:spPr>
              <a:xfrm>
                <a:off x="7200900" y="1142151"/>
                <a:ext cx="1270000" cy="45719"/>
              </a:xfrm>
              <a:prstGeom prst="rect">
                <a:avLst/>
              </a:prstGeom>
              <a:solidFill>
                <a:srgbClr val="FFF7E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Rectangle 125">
                <a:extLst>
                  <a:ext uri="{FF2B5EF4-FFF2-40B4-BE49-F238E27FC236}">
                    <a16:creationId xmlns:a16="http://schemas.microsoft.com/office/drawing/2014/main" id="{F669B6EB-0AD4-B344-900D-C2CF61D3D344}"/>
                  </a:ext>
                </a:extLst>
              </p:cNvPr>
              <p:cNvSpPr/>
              <p:nvPr/>
            </p:nvSpPr>
            <p:spPr>
              <a:xfrm>
                <a:off x="7200900" y="1186458"/>
                <a:ext cx="1270000" cy="45719"/>
              </a:xfrm>
              <a:prstGeom prst="rect">
                <a:avLst/>
              </a:prstGeom>
              <a:solidFill>
                <a:srgbClr val="FFF7E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7" name="Straight Connector 126">
                <a:extLst>
                  <a:ext uri="{FF2B5EF4-FFF2-40B4-BE49-F238E27FC236}">
                    <a16:creationId xmlns:a16="http://schemas.microsoft.com/office/drawing/2014/main" id="{5963DC6F-09DC-E748-9175-05CF2276B0FD}"/>
                  </a:ext>
                </a:extLst>
              </p:cNvPr>
              <p:cNvCxnSpPr>
                <a:cxnSpLocks/>
              </p:cNvCxnSpPr>
              <p:nvPr/>
            </p:nvCxnSpPr>
            <p:spPr>
              <a:xfrm>
                <a:off x="7413585" y="1012624"/>
                <a:ext cx="0" cy="257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007B49B-538D-DC49-A1AF-11B52499EF00}"/>
                  </a:ext>
                </a:extLst>
              </p:cNvPr>
              <p:cNvCxnSpPr>
                <a:cxnSpLocks/>
              </p:cNvCxnSpPr>
              <p:nvPr/>
            </p:nvCxnSpPr>
            <p:spPr>
              <a:xfrm>
                <a:off x="8272040" y="1006997"/>
                <a:ext cx="0" cy="26300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EB59F8E6-CD05-6E4E-9C8B-6A4A4ABAB0B3}"/>
                  </a:ext>
                </a:extLst>
              </p:cNvPr>
              <p:cNvSpPr/>
              <p:nvPr/>
            </p:nvSpPr>
            <p:spPr>
              <a:xfrm>
                <a:off x="8111281" y="1054945"/>
                <a:ext cx="138897" cy="10076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ctangle 129">
                <a:extLst>
                  <a:ext uri="{FF2B5EF4-FFF2-40B4-BE49-F238E27FC236}">
                    <a16:creationId xmlns:a16="http://schemas.microsoft.com/office/drawing/2014/main" id="{731667CF-5382-E345-B2AC-E04040A4F7CF}"/>
                  </a:ext>
                </a:extLst>
              </p:cNvPr>
              <p:cNvSpPr/>
              <p:nvPr/>
            </p:nvSpPr>
            <p:spPr>
              <a:xfrm>
                <a:off x="8139574" y="1081111"/>
                <a:ext cx="100315" cy="45719"/>
              </a:xfrm>
              <a:prstGeom prst="rect">
                <a:avLst/>
              </a:prstGeom>
              <a:solidFill>
                <a:schemeClr val="bg1">
                  <a:lumMod val="7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Rounded Rectangle 17">
              <a:extLst>
                <a:ext uri="{FF2B5EF4-FFF2-40B4-BE49-F238E27FC236}">
                  <a16:creationId xmlns:a16="http://schemas.microsoft.com/office/drawing/2014/main" id="{10BC58B9-92CE-FA47-906B-F512FC5C0026}"/>
                </a:ext>
              </a:extLst>
            </p:cNvPr>
            <p:cNvSpPr/>
            <p:nvPr/>
          </p:nvSpPr>
          <p:spPr>
            <a:xfrm>
              <a:off x="3073400" y="1725445"/>
              <a:ext cx="1689100" cy="758952"/>
            </a:xfrm>
            <a:prstGeom prst="roundRect">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9" name="Group 18">
              <a:extLst>
                <a:ext uri="{FF2B5EF4-FFF2-40B4-BE49-F238E27FC236}">
                  <a16:creationId xmlns:a16="http://schemas.microsoft.com/office/drawing/2014/main" id="{4D2D226C-D00B-AE4E-88B7-1162481F9697}"/>
                </a:ext>
              </a:extLst>
            </p:cNvPr>
            <p:cNvGrpSpPr/>
            <p:nvPr/>
          </p:nvGrpSpPr>
          <p:grpSpPr>
            <a:xfrm>
              <a:off x="3125524" y="2489942"/>
              <a:ext cx="256032" cy="274320"/>
              <a:chOff x="5660136" y="2286000"/>
              <a:chExt cx="256032" cy="274320"/>
            </a:xfrm>
          </p:grpSpPr>
          <p:sp>
            <p:nvSpPr>
              <p:cNvPr id="121" name="Oval 120">
                <a:extLst>
                  <a:ext uri="{FF2B5EF4-FFF2-40B4-BE49-F238E27FC236}">
                    <a16:creationId xmlns:a16="http://schemas.microsoft.com/office/drawing/2014/main" id="{2490F59E-4CBF-EF43-9B5B-A7B7835D51E1}"/>
                  </a:ext>
                </a:extLst>
              </p:cNvPr>
              <p:cNvSpPr/>
              <p:nvPr/>
            </p:nvSpPr>
            <p:spPr>
              <a:xfrm>
                <a:off x="5660136" y="2286000"/>
                <a:ext cx="256032" cy="274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69700011-BCD6-7F49-8768-E1765743B006}"/>
                  </a:ext>
                </a:extLst>
              </p:cNvPr>
              <p:cNvSpPr/>
              <p:nvPr/>
            </p:nvSpPr>
            <p:spPr>
              <a:xfrm>
                <a:off x="5704744" y="2338092"/>
                <a:ext cx="166561" cy="168529"/>
              </a:xfrm>
              <a:prstGeom prst="ellips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E5635B3D-A0F2-E646-B551-BB5F569E54AF}"/>
                </a:ext>
              </a:extLst>
            </p:cNvPr>
            <p:cNvGrpSpPr/>
            <p:nvPr/>
          </p:nvGrpSpPr>
          <p:grpSpPr>
            <a:xfrm>
              <a:off x="3384415" y="2497088"/>
              <a:ext cx="256032" cy="274320"/>
              <a:chOff x="5660136" y="2286000"/>
              <a:chExt cx="256032" cy="274320"/>
            </a:xfrm>
          </p:grpSpPr>
          <p:sp>
            <p:nvSpPr>
              <p:cNvPr id="119" name="Oval 118">
                <a:extLst>
                  <a:ext uri="{FF2B5EF4-FFF2-40B4-BE49-F238E27FC236}">
                    <a16:creationId xmlns:a16="http://schemas.microsoft.com/office/drawing/2014/main" id="{0AA92573-4ACB-5845-BE2D-F4997167B5D7}"/>
                  </a:ext>
                </a:extLst>
              </p:cNvPr>
              <p:cNvSpPr/>
              <p:nvPr/>
            </p:nvSpPr>
            <p:spPr>
              <a:xfrm>
                <a:off x="5660136" y="2286000"/>
                <a:ext cx="256032" cy="274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16E3BD8D-D5FF-4645-BC31-E6DFED7B1B3C}"/>
                  </a:ext>
                </a:extLst>
              </p:cNvPr>
              <p:cNvSpPr/>
              <p:nvPr/>
            </p:nvSpPr>
            <p:spPr>
              <a:xfrm>
                <a:off x="5704744" y="2338092"/>
                <a:ext cx="166561" cy="168529"/>
              </a:xfrm>
              <a:prstGeom prst="ellips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oup 20">
              <a:extLst>
                <a:ext uri="{FF2B5EF4-FFF2-40B4-BE49-F238E27FC236}">
                  <a16:creationId xmlns:a16="http://schemas.microsoft.com/office/drawing/2014/main" id="{135C1D37-2F9B-F949-8BA1-652618282E93}"/>
                </a:ext>
              </a:extLst>
            </p:cNvPr>
            <p:cNvGrpSpPr/>
            <p:nvPr/>
          </p:nvGrpSpPr>
          <p:grpSpPr>
            <a:xfrm>
              <a:off x="3656263" y="2496256"/>
              <a:ext cx="256032" cy="274320"/>
              <a:chOff x="5660136" y="2286000"/>
              <a:chExt cx="256032" cy="274320"/>
            </a:xfrm>
          </p:grpSpPr>
          <p:sp>
            <p:nvSpPr>
              <p:cNvPr id="117" name="Oval 116">
                <a:extLst>
                  <a:ext uri="{FF2B5EF4-FFF2-40B4-BE49-F238E27FC236}">
                    <a16:creationId xmlns:a16="http://schemas.microsoft.com/office/drawing/2014/main" id="{45978FA9-1FA6-1A4C-935F-6300DCE6944F}"/>
                  </a:ext>
                </a:extLst>
              </p:cNvPr>
              <p:cNvSpPr/>
              <p:nvPr/>
            </p:nvSpPr>
            <p:spPr>
              <a:xfrm>
                <a:off x="5660136" y="2286000"/>
                <a:ext cx="256032" cy="274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290626A6-0623-6046-893A-C74DB5C772F6}"/>
                  </a:ext>
                </a:extLst>
              </p:cNvPr>
              <p:cNvSpPr/>
              <p:nvPr/>
            </p:nvSpPr>
            <p:spPr>
              <a:xfrm>
                <a:off x="5704744" y="2338092"/>
                <a:ext cx="166561" cy="168529"/>
              </a:xfrm>
              <a:prstGeom prst="ellips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id="{8F463B4E-AB94-D64C-A1ED-0239A4A0A80B}"/>
                </a:ext>
              </a:extLst>
            </p:cNvPr>
            <p:cNvGrpSpPr/>
            <p:nvPr/>
          </p:nvGrpSpPr>
          <p:grpSpPr>
            <a:xfrm>
              <a:off x="3931261" y="2489138"/>
              <a:ext cx="256032" cy="274320"/>
              <a:chOff x="5660136" y="2286000"/>
              <a:chExt cx="256032" cy="274320"/>
            </a:xfrm>
          </p:grpSpPr>
          <p:sp>
            <p:nvSpPr>
              <p:cNvPr id="115" name="Oval 114">
                <a:extLst>
                  <a:ext uri="{FF2B5EF4-FFF2-40B4-BE49-F238E27FC236}">
                    <a16:creationId xmlns:a16="http://schemas.microsoft.com/office/drawing/2014/main" id="{609CC718-D482-2047-8BC0-AAD8C13EF335}"/>
                  </a:ext>
                </a:extLst>
              </p:cNvPr>
              <p:cNvSpPr/>
              <p:nvPr/>
            </p:nvSpPr>
            <p:spPr>
              <a:xfrm>
                <a:off x="5660136" y="2286000"/>
                <a:ext cx="256032" cy="274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E30B6F2F-3CEF-844F-B7D5-E691F93889CE}"/>
                  </a:ext>
                </a:extLst>
              </p:cNvPr>
              <p:cNvSpPr/>
              <p:nvPr/>
            </p:nvSpPr>
            <p:spPr>
              <a:xfrm>
                <a:off x="5704744" y="2338092"/>
                <a:ext cx="166561" cy="168529"/>
              </a:xfrm>
              <a:prstGeom prst="ellips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id="{6E769DEC-E768-8A40-9D65-C64F225E6371}"/>
                </a:ext>
              </a:extLst>
            </p:cNvPr>
            <p:cNvGrpSpPr/>
            <p:nvPr/>
          </p:nvGrpSpPr>
          <p:grpSpPr>
            <a:xfrm>
              <a:off x="4202000" y="2489138"/>
              <a:ext cx="256032" cy="274320"/>
              <a:chOff x="5660136" y="2286000"/>
              <a:chExt cx="256032" cy="274320"/>
            </a:xfrm>
          </p:grpSpPr>
          <p:sp>
            <p:nvSpPr>
              <p:cNvPr id="113" name="Oval 112">
                <a:extLst>
                  <a:ext uri="{FF2B5EF4-FFF2-40B4-BE49-F238E27FC236}">
                    <a16:creationId xmlns:a16="http://schemas.microsoft.com/office/drawing/2014/main" id="{21C2E191-E889-F849-A0BB-6FCC431B91B9}"/>
                  </a:ext>
                </a:extLst>
              </p:cNvPr>
              <p:cNvSpPr/>
              <p:nvPr/>
            </p:nvSpPr>
            <p:spPr>
              <a:xfrm>
                <a:off x="5660136" y="2286000"/>
                <a:ext cx="256032" cy="274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A413CD18-764F-1342-A68E-A147F60F91D1}"/>
                  </a:ext>
                </a:extLst>
              </p:cNvPr>
              <p:cNvSpPr/>
              <p:nvPr/>
            </p:nvSpPr>
            <p:spPr>
              <a:xfrm>
                <a:off x="5704744" y="2338092"/>
                <a:ext cx="166561" cy="168529"/>
              </a:xfrm>
              <a:prstGeom prst="ellips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E8044BF3-D99B-4B46-887F-9F83127C4FC1}"/>
                </a:ext>
              </a:extLst>
            </p:cNvPr>
            <p:cNvGrpSpPr/>
            <p:nvPr/>
          </p:nvGrpSpPr>
          <p:grpSpPr>
            <a:xfrm>
              <a:off x="4473295" y="2497088"/>
              <a:ext cx="256032" cy="274320"/>
              <a:chOff x="5660136" y="2286000"/>
              <a:chExt cx="256032" cy="274320"/>
            </a:xfrm>
          </p:grpSpPr>
          <p:sp>
            <p:nvSpPr>
              <p:cNvPr id="111" name="Oval 110">
                <a:extLst>
                  <a:ext uri="{FF2B5EF4-FFF2-40B4-BE49-F238E27FC236}">
                    <a16:creationId xmlns:a16="http://schemas.microsoft.com/office/drawing/2014/main" id="{46B47485-03A6-6047-A3D6-1247A77F63A4}"/>
                  </a:ext>
                </a:extLst>
              </p:cNvPr>
              <p:cNvSpPr/>
              <p:nvPr/>
            </p:nvSpPr>
            <p:spPr>
              <a:xfrm>
                <a:off x="5660136" y="2286000"/>
                <a:ext cx="256032" cy="274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248E691F-2268-E843-977A-D2E34BAB9C26}"/>
                  </a:ext>
                </a:extLst>
              </p:cNvPr>
              <p:cNvSpPr/>
              <p:nvPr/>
            </p:nvSpPr>
            <p:spPr>
              <a:xfrm>
                <a:off x="5704744" y="2338092"/>
                <a:ext cx="166561" cy="168529"/>
              </a:xfrm>
              <a:prstGeom prst="ellips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Freeform 24">
              <a:extLst>
                <a:ext uri="{FF2B5EF4-FFF2-40B4-BE49-F238E27FC236}">
                  <a16:creationId xmlns:a16="http://schemas.microsoft.com/office/drawing/2014/main" id="{75D385D7-5EA6-524F-9A52-F1BB67E79690}"/>
                </a:ext>
              </a:extLst>
            </p:cNvPr>
            <p:cNvSpPr/>
            <p:nvPr/>
          </p:nvSpPr>
          <p:spPr>
            <a:xfrm>
              <a:off x="4552225" y="2581185"/>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8A3CCE2D-15D5-9942-8A61-FE06E2C94079}"/>
                </a:ext>
              </a:extLst>
            </p:cNvPr>
            <p:cNvSpPr/>
            <p:nvPr/>
          </p:nvSpPr>
          <p:spPr>
            <a:xfrm>
              <a:off x="4280930" y="25710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a:extLst>
                <a:ext uri="{FF2B5EF4-FFF2-40B4-BE49-F238E27FC236}">
                  <a16:creationId xmlns:a16="http://schemas.microsoft.com/office/drawing/2014/main" id="{E27624F6-BB1E-AB43-A537-A191FE23D04F}"/>
                </a:ext>
              </a:extLst>
            </p:cNvPr>
            <p:cNvSpPr/>
            <p:nvPr/>
          </p:nvSpPr>
          <p:spPr>
            <a:xfrm>
              <a:off x="4004752" y="25710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27">
              <a:extLst>
                <a:ext uri="{FF2B5EF4-FFF2-40B4-BE49-F238E27FC236}">
                  <a16:creationId xmlns:a16="http://schemas.microsoft.com/office/drawing/2014/main" id="{0B38703F-62B5-764F-B0AD-37D147DAE03A}"/>
                </a:ext>
              </a:extLst>
            </p:cNvPr>
            <p:cNvSpPr/>
            <p:nvPr/>
          </p:nvSpPr>
          <p:spPr>
            <a:xfrm>
              <a:off x="3733459" y="2581185"/>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a:extLst>
                <a:ext uri="{FF2B5EF4-FFF2-40B4-BE49-F238E27FC236}">
                  <a16:creationId xmlns:a16="http://schemas.microsoft.com/office/drawing/2014/main" id="{737F1D48-B6C3-824D-B5D4-F2F13EE43032}"/>
                </a:ext>
              </a:extLst>
            </p:cNvPr>
            <p:cNvSpPr/>
            <p:nvPr/>
          </p:nvSpPr>
          <p:spPr>
            <a:xfrm>
              <a:off x="3462164" y="25710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a:extLst>
                <a:ext uri="{FF2B5EF4-FFF2-40B4-BE49-F238E27FC236}">
                  <a16:creationId xmlns:a16="http://schemas.microsoft.com/office/drawing/2014/main" id="{B2BDB336-5E1E-3844-AF75-5A6696758A4E}"/>
                </a:ext>
              </a:extLst>
            </p:cNvPr>
            <p:cNvSpPr/>
            <p:nvPr/>
          </p:nvSpPr>
          <p:spPr>
            <a:xfrm>
              <a:off x="3185986" y="25710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A5D9A66B-BE4A-6241-B2C3-CED2EAC1BD16}"/>
                </a:ext>
              </a:extLst>
            </p:cNvPr>
            <p:cNvGrpSpPr/>
            <p:nvPr/>
          </p:nvGrpSpPr>
          <p:grpSpPr>
            <a:xfrm>
              <a:off x="4587678" y="1789972"/>
              <a:ext cx="102079" cy="629898"/>
              <a:chOff x="5384983" y="2266236"/>
              <a:chExt cx="102079" cy="629898"/>
            </a:xfrm>
          </p:grpSpPr>
          <p:sp>
            <p:nvSpPr>
              <p:cNvPr id="104" name="Freeform 103">
                <a:extLst>
                  <a:ext uri="{FF2B5EF4-FFF2-40B4-BE49-F238E27FC236}">
                    <a16:creationId xmlns:a16="http://schemas.microsoft.com/office/drawing/2014/main" id="{BF5D0FAE-DB85-EA47-A447-3E4B4619C7B0}"/>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Freeform 104">
                <a:extLst>
                  <a:ext uri="{FF2B5EF4-FFF2-40B4-BE49-F238E27FC236}">
                    <a16:creationId xmlns:a16="http://schemas.microsoft.com/office/drawing/2014/main" id="{344075FF-66D0-0048-B5A3-FADA5CF918D4}"/>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Freeform 105">
                <a:extLst>
                  <a:ext uri="{FF2B5EF4-FFF2-40B4-BE49-F238E27FC236}">
                    <a16:creationId xmlns:a16="http://schemas.microsoft.com/office/drawing/2014/main" id="{443702A4-5809-B543-BF17-9438582C5CDC}"/>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Freeform 106">
                <a:extLst>
                  <a:ext uri="{FF2B5EF4-FFF2-40B4-BE49-F238E27FC236}">
                    <a16:creationId xmlns:a16="http://schemas.microsoft.com/office/drawing/2014/main" id="{6A512899-B7F7-3449-BA34-7E65950E34AF}"/>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Freeform 107">
                <a:extLst>
                  <a:ext uri="{FF2B5EF4-FFF2-40B4-BE49-F238E27FC236}">
                    <a16:creationId xmlns:a16="http://schemas.microsoft.com/office/drawing/2014/main" id="{531FB8CD-76C0-2C49-8B82-EAB96BF38153}"/>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Freeform 108">
                <a:extLst>
                  <a:ext uri="{FF2B5EF4-FFF2-40B4-BE49-F238E27FC236}">
                    <a16:creationId xmlns:a16="http://schemas.microsoft.com/office/drawing/2014/main" id="{799164AE-28BA-B043-9D23-A9D445B0D524}"/>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Freeform 109">
                <a:extLst>
                  <a:ext uri="{FF2B5EF4-FFF2-40B4-BE49-F238E27FC236}">
                    <a16:creationId xmlns:a16="http://schemas.microsoft.com/office/drawing/2014/main" id="{A487944E-4679-E142-9E5C-0A46AD40F03E}"/>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 31">
              <a:extLst>
                <a:ext uri="{FF2B5EF4-FFF2-40B4-BE49-F238E27FC236}">
                  <a16:creationId xmlns:a16="http://schemas.microsoft.com/office/drawing/2014/main" id="{325A6064-E5AB-064C-A9D9-61224AFDD57F}"/>
                </a:ext>
              </a:extLst>
            </p:cNvPr>
            <p:cNvGrpSpPr/>
            <p:nvPr/>
          </p:nvGrpSpPr>
          <p:grpSpPr>
            <a:xfrm>
              <a:off x="4401341" y="1789972"/>
              <a:ext cx="102079" cy="629898"/>
              <a:chOff x="5384983" y="2266236"/>
              <a:chExt cx="102079" cy="629898"/>
            </a:xfrm>
          </p:grpSpPr>
          <p:sp>
            <p:nvSpPr>
              <p:cNvPr id="97" name="Freeform 96">
                <a:extLst>
                  <a:ext uri="{FF2B5EF4-FFF2-40B4-BE49-F238E27FC236}">
                    <a16:creationId xmlns:a16="http://schemas.microsoft.com/office/drawing/2014/main" id="{CA7CBA36-AAE5-3A4F-86A2-9C62416DE793}"/>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Freeform 97">
                <a:extLst>
                  <a:ext uri="{FF2B5EF4-FFF2-40B4-BE49-F238E27FC236}">
                    <a16:creationId xmlns:a16="http://schemas.microsoft.com/office/drawing/2014/main" id="{18F7B844-52C9-4F46-B95B-678511D1043D}"/>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Freeform 98">
                <a:extLst>
                  <a:ext uri="{FF2B5EF4-FFF2-40B4-BE49-F238E27FC236}">
                    <a16:creationId xmlns:a16="http://schemas.microsoft.com/office/drawing/2014/main" id="{A80B5B61-E1A8-4446-BF8A-7232ED3F3D24}"/>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eform 99">
                <a:extLst>
                  <a:ext uri="{FF2B5EF4-FFF2-40B4-BE49-F238E27FC236}">
                    <a16:creationId xmlns:a16="http://schemas.microsoft.com/office/drawing/2014/main" id="{CFB517E3-DBF7-C841-9999-8AEFC3A86964}"/>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reeform 100">
                <a:extLst>
                  <a:ext uri="{FF2B5EF4-FFF2-40B4-BE49-F238E27FC236}">
                    <a16:creationId xmlns:a16="http://schemas.microsoft.com/office/drawing/2014/main" id="{56E724EE-E0F2-854B-8FB0-9429B23F89FF}"/>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Freeform 101">
                <a:extLst>
                  <a:ext uri="{FF2B5EF4-FFF2-40B4-BE49-F238E27FC236}">
                    <a16:creationId xmlns:a16="http://schemas.microsoft.com/office/drawing/2014/main" id="{C2F902A9-6A49-D946-BDBD-D9A750428C85}"/>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reeform 102">
                <a:extLst>
                  <a:ext uri="{FF2B5EF4-FFF2-40B4-BE49-F238E27FC236}">
                    <a16:creationId xmlns:a16="http://schemas.microsoft.com/office/drawing/2014/main" id="{CF221430-E248-7140-8471-7860C54CD08E}"/>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a:extLst>
                <a:ext uri="{FF2B5EF4-FFF2-40B4-BE49-F238E27FC236}">
                  <a16:creationId xmlns:a16="http://schemas.microsoft.com/office/drawing/2014/main" id="{AB941BE5-5277-4348-813A-B8D61FFC85FC}"/>
                </a:ext>
              </a:extLst>
            </p:cNvPr>
            <p:cNvGrpSpPr/>
            <p:nvPr/>
          </p:nvGrpSpPr>
          <p:grpSpPr>
            <a:xfrm>
              <a:off x="4192508" y="1789972"/>
              <a:ext cx="102079" cy="629898"/>
              <a:chOff x="5384983" y="2266236"/>
              <a:chExt cx="102079" cy="629898"/>
            </a:xfrm>
          </p:grpSpPr>
          <p:sp>
            <p:nvSpPr>
              <p:cNvPr id="90" name="Freeform 89">
                <a:extLst>
                  <a:ext uri="{FF2B5EF4-FFF2-40B4-BE49-F238E27FC236}">
                    <a16:creationId xmlns:a16="http://schemas.microsoft.com/office/drawing/2014/main" id="{50324230-D27A-924C-A447-329D3674E67F}"/>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90">
                <a:extLst>
                  <a:ext uri="{FF2B5EF4-FFF2-40B4-BE49-F238E27FC236}">
                    <a16:creationId xmlns:a16="http://schemas.microsoft.com/office/drawing/2014/main" id="{5DA859C0-A8CE-D444-9BB0-60DC55FB15E7}"/>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Freeform 91">
                <a:extLst>
                  <a:ext uri="{FF2B5EF4-FFF2-40B4-BE49-F238E27FC236}">
                    <a16:creationId xmlns:a16="http://schemas.microsoft.com/office/drawing/2014/main" id="{6A09B0C0-BCA5-1E42-9460-7ED89D73B86F}"/>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Freeform 92">
                <a:extLst>
                  <a:ext uri="{FF2B5EF4-FFF2-40B4-BE49-F238E27FC236}">
                    <a16:creationId xmlns:a16="http://schemas.microsoft.com/office/drawing/2014/main" id="{F428C4B6-B189-9442-9CBC-709FE0B0D621}"/>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Freeform 93">
                <a:extLst>
                  <a:ext uri="{FF2B5EF4-FFF2-40B4-BE49-F238E27FC236}">
                    <a16:creationId xmlns:a16="http://schemas.microsoft.com/office/drawing/2014/main" id="{044F010E-75B5-A845-9625-D65308B9EA62}"/>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94">
                <a:extLst>
                  <a:ext uri="{FF2B5EF4-FFF2-40B4-BE49-F238E27FC236}">
                    <a16:creationId xmlns:a16="http://schemas.microsoft.com/office/drawing/2014/main" id="{F1778527-B2F3-B14F-AE0E-1E84F0A1B024}"/>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Freeform 95">
                <a:extLst>
                  <a:ext uri="{FF2B5EF4-FFF2-40B4-BE49-F238E27FC236}">
                    <a16:creationId xmlns:a16="http://schemas.microsoft.com/office/drawing/2014/main" id="{B35ACD04-9BBD-3048-BB22-250FE9F7FCCF}"/>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192BC94C-0475-7B43-B074-BD7119F9500B}"/>
                </a:ext>
              </a:extLst>
            </p:cNvPr>
            <p:cNvGrpSpPr/>
            <p:nvPr/>
          </p:nvGrpSpPr>
          <p:grpSpPr>
            <a:xfrm>
              <a:off x="3966779" y="1789972"/>
              <a:ext cx="102079" cy="629898"/>
              <a:chOff x="5384983" y="2266236"/>
              <a:chExt cx="102079" cy="629898"/>
            </a:xfrm>
          </p:grpSpPr>
          <p:sp>
            <p:nvSpPr>
              <p:cNvPr id="83" name="Freeform 82">
                <a:extLst>
                  <a:ext uri="{FF2B5EF4-FFF2-40B4-BE49-F238E27FC236}">
                    <a16:creationId xmlns:a16="http://schemas.microsoft.com/office/drawing/2014/main" id="{062E7DDA-93BB-9141-B1A6-5636F4CF543C}"/>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2F108F1B-C521-6B49-BC26-171EF338AD75}"/>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Freeform 84">
                <a:extLst>
                  <a:ext uri="{FF2B5EF4-FFF2-40B4-BE49-F238E27FC236}">
                    <a16:creationId xmlns:a16="http://schemas.microsoft.com/office/drawing/2014/main" id="{9CC226C6-29D6-C543-837B-18C2B385F221}"/>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Freeform 85">
                <a:extLst>
                  <a:ext uri="{FF2B5EF4-FFF2-40B4-BE49-F238E27FC236}">
                    <a16:creationId xmlns:a16="http://schemas.microsoft.com/office/drawing/2014/main" id="{FAB43E7B-C4FD-BA40-AA5B-5F1B4748F604}"/>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Freeform 86">
                <a:extLst>
                  <a:ext uri="{FF2B5EF4-FFF2-40B4-BE49-F238E27FC236}">
                    <a16:creationId xmlns:a16="http://schemas.microsoft.com/office/drawing/2014/main" id="{9CA26A2F-796A-4242-957F-15B0E7C44013}"/>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Freeform 87">
                <a:extLst>
                  <a:ext uri="{FF2B5EF4-FFF2-40B4-BE49-F238E27FC236}">
                    <a16:creationId xmlns:a16="http://schemas.microsoft.com/office/drawing/2014/main" id="{F959A6D2-23AD-6F48-8E93-C4EDC82CAEA7}"/>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88">
                <a:extLst>
                  <a:ext uri="{FF2B5EF4-FFF2-40B4-BE49-F238E27FC236}">
                    <a16:creationId xmlns:a16="http://schemas.microsoft.com/office/drawing/2014/main" id="{5487C526-11DC-8740-980D-25B588E2D714}"/>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id="{3479FBB5-B22C-CC47-B07F-BD3BC8E2B247}"/>
                </a:ext>
              </a:extLst>
            </p:cNvPr>
            <p:cNvGrpSpPr/>
            <p:nvPr/>
          </p:nvGrpSpPr>
          <p:grpSpPr>
            <a:xfrm>
              <a:off x="3763238" y="1789972"/>
              <a:ext cx="102079" cy="629898"/>
              <a:chOff x="5384983" y="2266236"/>
              <a:chExt cx="102079" cy="629898"/>
            </a:xfrm>
          </p:grpSpPr>
          <p:sp>
            <p:nvSpPr>
              <p:cNvPr id="76" name="Freeform 75">
                <a:extLst>
                  <a:ext uri="{FF2B5EF4-FFF2-40B4-BE49-F238E27FC236}">
                    <a16:creationId xmlns:a16="http://schemas.microsoft.com/office/drawing/2014/main" id="{762EA3DB-4FD8-6643-99EA-6A7610FF9818}"/>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Freeform 76">
                <a:extLst>
                  <a:ext uri="{FF2B5EF4-FFF2-40B4-BE49-F238E27FC236}">
                    <a16:creationId xmlns:a16="http://schemas.microsoft.com/office/drawing/2014/main" id="{7F420B51-8B35-EF49-9365-16BE87B88846}"/>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Freeform 77">
                <a:extLst>
                  <a:ext uri="{FF2B5EF4-FFF2-40B4-BE49-F238E27FC236}">
                    <a16:creationId xmlns:a16="http://schemas.microsoft.com/office/drawing/2014/main" id="{139C4004-72A4-7744-8F89-08FF00C0F457}"/>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Freeform 78">
                <a:extLst>
                  <a:ext uri="{FF2B5EF4-FFF2-40B4-BE49-F238E27FC236}">
                    <a16:creationId xmlns:a16="http://schemas.microsoft.com/office/drawing/2014/main" id="{D63ACF75-5CC2-F645-ABF3-B73AC78FDBDC}"/>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Freeform 79">
                <a:extLst>
                  <a:ext uri="{FF2B5EF4-FFF2-40B4-BE49-F238E27FC236}">
                    <a16:creationId xmlns:a16="http://schemas.microsoft.com/office/drawing/2014/main" id="{646B0E82-5415-4A41-B909-28D625E1F834}"/>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Freeform 80">
                <a:extLst>
                  <a:ext uri="{FF2B5EF4-FFF2-40B4-BE49-F238E27FC236}">
                    <a16:creationId xmlns:a16="http://schemas.microsoft.com/office/drawing/2014/main" id="{FABF7BEE-7A2A-DD4D-8F96-28D6E3B00606}"/>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Freeform 81">
                <a:extLst>
                  <a:ext uri="{FF2B5EF4-FFF2-40B4-BE49-F238E27FC236}">
                    <a16:creationId xmlns:a16="http://schemas.microsoft.com/office/drawing/2014/main" id="{5F60752C-13FA-9143-9486-6C2AC28CEBA0}"/>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a:extLst>
                <a:ext uri="{FF2B5EF4-FFF2-40B4-BE49-F238E27FC236}">
                  <a16:creationId xmlns:a16="http://schemas.microsoft.com/office/drawing/2014/main" id="{7517F9A3-C8C4-CF40-996E-8C5B38975558}"/>
                </a:ext>
              </a:extLst>
            </p:cNvPr>
            <p:cNvGrpSpPr/>
            <p:nvPr/>
          </p:nvGrpSpPr>
          <p:grpSpPr>
            <a:xfrm>
              <a:off x="3575415" y="1788639"/>
              <a:ext cx="102079" cy="629898"/>
              <a:chOff x="5384983" y="2266236"/>
              <a:chExt cx="102079" cy="629898"/>
            </a:xfrm>
          </p:grpSpPr>
          <p:sp>
            <p:nvSpPr>
              <p:cNvPr id="69" name="Freeform 68">
                <a:extLst>
                  <a:ext uri="{FF2B5EF4-FFF2-40B4-BE49-F238E27FC236}">
                    <a16:creationId xmlns:a16="http://schemas.microsoft.com/office/drawing/2014/main" id="{4D3DA16F-A409-E143-A45A-9ED943DCA79D}"/>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Freeform 69">
                <a:extLst>
                  <a:ext uri="{FF2B5EF4-FFF2-40B4-BE49-F238E27FC236}">
                    <a16:creationId xmlns:a16="http://schemas.microsoft.com/office/drawing/2014/main" id="{E8195571-AE7A-4A49-8580-69DBCA31F101}"/>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Freeform 70">
                <a:extLst>
                  <a:ext uri="{FF2B5EF4-FFF2-40B4-BE49-F238E27FC236}">
                    <a16:creationId xmlns:a16="http://schemas.microsoft.com/office/drawing/2014/main" id="{8FBEA0B5-0697-2D44-90A5-92F48B077B92}"/>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Freeform 71">
                <a:extLst>
                  <a:ext uri="{FF2B5EF4-FFF2-40B4-BE49-F238E27FC236}">
                    <a16:creationId xmlns:a16="http://schemas.microsoft.com/office/drawing/2014/main" id="{141D3BAC-56FA-3B44-8A22-6824BE40A243}"/>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Freeform 72">
                <a:extLst>
                  <a:ext uri="{FF2B5EF4-FFF2-40B4-BE49-F238E27FC236}">
                    <a16:creationId xmlns:a16="http://schemas.microsoft.com/office/drawing/2014/main" id="{AB741430-3E2B-4444-ADF5-F61C49387C10}"/>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Freeform 73">
                <a:extLst>
                  <a:ext uri="{FF2B5EF4-FFF2-40B4-BE49-F238E27FC236}">
                    <a16:creationId xmlns:a16="http://schemas.microsoft.com/office/drawing/2014/main" id="{5634223C-C462-E744-8F03-042241E77F10}"/>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Freeform 74">
                <a:extLst>
                  <a:ext uri="{FF2B5EF4-FFF2-40B4-BE49-F238E27FC236}">
                    <a16:creationId xmlns:a16="http://schemas.microsoft.com/office/drawing/2014/main" id="{DB6A1EA7-32F6-174D-8A8E-4C535A21E597}"/>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oup 36">
              <a:extLst>
                <a:ext uri="{FF2B5EF4-FFF2-40B4-BE49-F238E27FC236}">
                  <a16:creationId xmlns:a16="http://schemas.microsoft.com/office/drawing/2014/main" id="{2F9A3CF5-3BFC-9140-99DC-12B008D4CFF5}"/>
                </a:ext>
              </a:extLst>
            </p:cNvPr>
            <p:cNvGrpSpPr/>
            <p:nvPr/>
          </p:nvGrpSpPr>
          <p:grpSpPr>
            <a:xfrm>
              <a:off x="3366582" y="1788639"/>
              <a:ext cx="102079" cy="629898"/>
              <a:chOff x="5384983" y="2266236"/>
              <a:chExt cx="102079" cy="629898"/>
            </a:xfrm>
          </p:grpSpPr>
          <p:sp>
            <p:nvSpPr>
              <p:cNvPr id="62" name="Freeform 61">
                <a:extLst>
                  <a:ext uri="{FF2B5EF4-FFF2-40B4-BE49-F238E27FC236}">
                    <a16:creationId xmlns:a16="http://schemas.microsoft.com/office/drawing/2014/main" id="{F01B25FB-A2A8-F846-A5E0-EFCB6BCD5B15}"/>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62">
                <a:extLst>
                  <a:ext uri="{FF2B5EF4-FFF2-40B4-BE49-F238E27FC236}">
                    <a16:creationId xmlns:a16="http://schemas.microsoft.com/office/drawing/2014/main" id="{838C834C-F65C-C248-BC20-9F86C86A4ED6}"/>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Freeform 63">
                <a:extLst>
                  <a:ext uri="{FF2B5EF4-FFF2-40B4-BE49-F238E27FC236}">
                    <a16:creationId xmlns:a16="http://schemas.microsoft.com/office/drawing/2014/main" id="{DC0F6977-F9F3-3E43-9606-8F4DFB52BEB1}"/>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Freeform 64">
                <a:extLst>
                  <a:ext uri="{FF2B5EF4-FFF2-40B4-BE49-F238E27FC236}">
                    <a16:creationId xmlns:a16="http://schemas.microsoft.com/office/drawing/2014/main" id="{0758E1D9-A999-3F47-85F1-07382C3017A8}"/>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Freeform 65">
                <a:extLst>
                  <a:ext uri="{FF2B5EF4-FFF2-40B4-BE49-F238E27FC236}">
                    <a16:creationId xmlns:a16="http://schemas.microsoft.com/office/drawing/2014/main" id="{05BC7932-F9EB-3943-8F2C-04F66ED8051D}"/>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Freeform 66">
                <a:extLst>
                  <a:ext uri="{FF2B5EF4-FFF2-40B4-BE49-F238E27FC236}">
                    <a16:creationId xmlns:a16="http://schemas.microsoft.com/office/drawing/2014/main" id="{6A2DF098-5288-0E46-8C4F-EBA75B5186DC}"/>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Freeform 67">
                <a:extLst>
                  <a:ext uri="{FF2B5EF4-FFF2-40B4-BE49-F238E27FC236}">
                    <a16:creationId xmlns:a16="http://schemas.microsoft.com/office/drawing/2014/main" id="{368145B3-E792-6A47-8B18-E042D1BE0541}"/>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8" name="Straight Connector 37">
              <a:extLst>
                <a:ext uri="{FF2B5EF4-FFF2-40B4-BE49-F238E27FC236}">
                  <a16:creationId xmlns:a16="http://schemas.microsoft.com/office/drawing/2014/main" id="{1581021F-4751-454D-9565-99AC31CD9FAB}"/>
                </a:ext>
              </a:extLst>
            </p:cNvPr>
            <p:cNvCxnSpPr>
              <a:cxnSpLocks/>
              <a:endCxn id="41" idx="6"/>
            </p:cNvCxnSpPr>
            <p:nvPr/>
          </p:nvCxnSpPr>
          <p:spPr>
            <a:xfrm>
              <a:off x="2077533" y="3891646"/>
              <a:ext cx="1997383" cy="239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3CD26336-BC2F-0246-B2B6-27E1C50D0DB1}"/>
                </a:ext>
              </a:extLst>
            </p:cNvPr>
            <p:cNvGrpSpPr/>
            <p:nvPr/>
          </p:nvGrpSpPr>
          <p:grpSpPr>
            <a:xfrm>
              <a:off x="3140853" y="1788639"/>
              <a:ext cx="102079" cy="629898"/>
              <a:chOff x="5384983" y="2266236"/>
              <a:chExt cx="102079" cy="629898"/>
            </a:xfrm>
          </p:grpSpPr>
          <p:sp>
            <p:nvSpPr>
              <p:cNvPr id="55" name="Freeform 54">
                <a:extLst>
                  <a:ext uri="{FF2B5EF4-FFF2-40B4-BE49-F238E27FC236}">
                    <a16:creationId xmlns:a16="http://schemas.microsoft.com/office/drawing/2014/main" id="{C78DF56D-D6A7-2147-B395-D38E59CCBFBA}"/>
                  </a:ext>
                </a:extLst>
              </p:cNvPr>
              <p:cNvSpPr/>
              <p:nvPr/>
            </p:nvSpPr>
            <p:spPr>
              <a:xfrm>
                <a:off x="5389146" y="22662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Freeform 55">
                <a:extLst>
                  <a:ext uri="{FF2B5EF4-FFF2-40B4-BE49-F238E27FC236}">
                    <a16:creationId xmlns:a16="http://schemas.microsoft.com/office/drawing/2014/main" id="{2B5573B4-D83E-064A-A1DA-02A00016E93D}"/>
                  </a:ext>
                </a:extLst>
              </p:cNvPr>
              <p:cNvSpPr/>
              <p:nvPr/>
            </p:nvSpPr>
            <p:spPr>
              <a:xfrm>
                <a:off x="5389146" y="234878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Freeform 56">
                <a:extLst>
                  <a:ext uri="{FF2B5EF4-FFF2-40B4-BE49-F238E27FC236}">
                    <a16:creationId xmlns:a16="http://schemas.microsoft.com/office/drawing/2014/main" id="{8038AD9E-22E9-D743-9810-5E56BAD1D125}"/>
                  </a:ext>
                </a:extLst>
              </p:cNvPr>
              <p:cNvSpPr/>
              <p:nvPr/>
            </p:nvSpPr>
            <p:spPr>
              <a:xfrm>
                <a:off x="5389146" y="2431336"/>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Freeform 57">
                <a:extLst>
                  <a:ext uri="{FF2B5EF4-FFF2-40B4-BE49-F238E27FC236}">
                    <a16:creationId xmlns:a16="http://schemas.microsoft.com/office/drawing/2014/main" id="{449EA6B5-663E-9646-BC88-F941F005A771}"/>
                  </a:ext>
                </a:extLst>
              </p:cNvPr>
              <p:cNvSpPr/>
              <p:nvPr/>
            </p:nvSpPr>
            <p:spPr>
              <a:xfrm>
                <a:off x="5384983" y="2526727"/>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a:extLst>
                  <a:ext uri="{FF2B5EF4-FFF2-40B4-BE49-F238E27FC236}">
                    <a16:creationId xmlns:a16="http://schemas.microsoft.com/office/drawing/2014/main" id="{17762003-118A-1048-9892-E127D577F251}"/>
                  </a:ext>
                </a:extLst>
              </p:cNvPr>
              <p:cNvSpPr/>
              <p:nvPr/>
            </p:nvSpPr>
            <p:spPr>
              <a:xfrm>
                <a:off x="5384983" y="26221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E5AB759B-0436-D144-850D-7115B932D5FB}"/>
                  </a:ext>
                </a:extLst>
              </p:cNvPr>
              <p:cNvSpPr/>
              <p:nvPr/>
            </p:nvSpPr>
            <p:spPr>
              <a:xfrm>
                <a:off x="5384983" y="2709000"/>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Freeform 60">
                <a:extLst>
                  <a:ext uri="{FF2B5EF4-FFF2-40B4-BE49-F238E27FC236}">
                    <a16:creationId xmlns:a16="http://schemas.microsoft.com/office/drawing/2014/main" id="{F3B2427A-6F7C-FC47-A596-8FF590CF83A8}"/>
                  </a:ext>
                </a:extLst>
              </p:cNvPr>
              <p:cNvSpPr/>
              <p:nvPr/>
            </p:nvSpPr>
            <p:spPr>
              <a:xfrm>
                <a:off x="5384983" y="2787218"/>
                <a:ext cx="97916" cy="108916"/>
              </a:xfrm>
              <a:custGeom>
                <a:avLst/>
                <a:gdLst>
                  <a:gd name="connsiteX0" fmla="*/ 135172 w 223532"/>
                  <a:gd name="connsiteY0" fmla="*/ 79513 h 231877"/>
                  <a:gd name="connsiteX1" fmla="*/ 174929 w 223532"/>
                  <a:gd name="connsiteY1" fmla="*/ 23854 h 231877"/>
                  <a:gd name="connsiteX2" fmla="*/ 143123 w 223532"/>
                  <a:gd name="connsiteY2" fmla="*/ 15902 h 231877"/>
                  <a:gd name="connsiteX3" fmla="*/ 95415 w 223532"/>
                  <a:gd name="connsiteY3" fmla="*/ 31805 h 231877"/>
                  <a:gd name="connsiteX4" fmla="*/ 63610 w 223532"/>
                  <a:gd name="connsiteY4" fmla="*/ 87464 h 231877"/>
                  <a:gd name="connsiteX5" fmla="*/ 55659 w 223532"/>
                  <a:gd name="connsiteY5" fmla="*/ 111318 h 231877"/>
                  <a:gd name="connsiteX6" fmla="*/ 71562 w 223532"/>
                  <a:gd name="connsiteY6" fmla="*/ 159026 h 231877"/>
                  <a:gd name="connsiteX7" fmla="*/ 127221 w 223532"/>
                  <a:gd name="connsiteY7" fmla="*/ 151075 h 231877"/>
                  <a:gd name="connsiteX8" fmla="*/ 182880 w 223532"/>
                  <a:gd name="connsiteY8" fmla="*/ 111318 h 231877"/>
                  <a:gd name="connsiteX9" fmla="*/ 190831 w 223532"/>
                  <a:gd name="connsiteY9" fmla="*/ 87464 h 231877"/>
                  <a:gd name="connsiteX10" fmla="*/ 151075 w 223532"/>
                  <a:gd name="connsiteY10" fmla="*/ 95415 h 231877"/>
                  <a:gd name="connsiteX11" fmla="*/ 159026 w 223532"/>
                  <a:gd name="connsiteY11" fmla="*/ 143123 h 231877"/>
                  <a:gd name="connsiteX12" fmla="*/ 206734 w 223532"/>
                  <a:gd name="connsiteY12" fmla="*/ 174929 h 231877"/>
                  <a:gd name="connsiteX13" fmla="*/ 127221 w 223532"/>
                  <a:gd name="connsiteY13" fmla="*/ 182880 h 231877"/>
                  <a:gd name="connsiteX14" fmla="*/ 151075 w 223532"/>
                  <a:gd name="connsiteY14" fmla="*/ 39756 h 231877"/>
                  <a:gd name="connsiteX15" fmla="*/ 174929 w 223532"/>
                  <a:gd name="connsiteY15" fmla="*/ 23854 h 231877"/>
                  <a:gd name="connsiteX16" fmla="*/ 206734 w 223532"/>
                  <a:gd name="connsiteY16" fmla="*/ 39756 h 231877"/>
                  <a:gd name="connsiteX17" fmla="*/ 222636 w 223532"/>
                  <a:gd name="connsiteY17" fmla="*/ 87464 h 231877"/>
                  <a:gd name="connsiteX18" fmla="*/ 198782 w 223532"/>
                  <a:gd name="connsiteY18" fmla="*/ 111318 h 231877"/>
                  <a:gd name="connsiteX19" fmla="*/ 159026 w 223532"/>
                  <a:gd name="connsiteY19" fmla="*/ 127221 h 231877"/>
                  <a:gd name="connsiteX20" fmla="*/ 71562 w 223532"/>
                  <a:gd name="connsiteY20" fmla="*/ 143123 h 231877"/>
                  <a:gd name="connsiteX21" fmla="*/ 55659 w 223532"/>
                  <a:gd name="connsiteY21" fmla="*/ 119269 h 231877"/>
                  <a:gd name="connsiteX22" fmla="*/ 111318 w 223532"/>
                  <a:gd name="connsiteY22" fmla="*/ 87464 h 231877"/>
                  <a:gd name="connsiteX23" fmla="*/ 182880 w 223532"/>
                  <a:gd name="connsiteY23" fmla="*/ 119269 h 231877"/>
                  <a:gd name="connsiteX24" fmla="*/ 166977 w 223532"/>
                  <a:gd name="connsiteY24" fmla="*/ 143123 h 231877"/>
                  <a:gd name="connsiteX25" fmla="*/ 119269 w 223532"/>
                  <a:gd name="connsiteY25" fmla="*/ 166977 h 231877"/>
                  <a:gd name="connsiteX26" fmla="*/ 55659 w 223532"/>
                  <a:gd name="connsiteY26" fmla="*/ 182880 h 231877"/>
                  <a:gd name="connsiteX27" fmla="*/ 23854 w 223532"/>
                  <a:gd name="connsiteY27" fmla="*/ 222636 h 231877"/>
                  <a:gd name="connsiteX28" fmla="*/ 47708 w 223532"/>
                  <a:gd name="connsiteY28" fmla="*/ 230588 h 231877"/>
                  <a:gd name="connsiteX29" fmla="*/ 95415 w 223532"/>
                  <a:gd name="connsiteY29" fmla="*/ 222636 h 231877"/>
                  <a:gd name="connsiteX30" fmla="*/ 103367 w 223532"/>
                  <a:gd name="connsiteY30" fmla="*/ 198782 h 231877"/>
                  <a:gd name="connsiteX31" fmla="*/ 111318 w 223532"/>
                  <a:gd name="connsiteY31" fmla="*/ 166977 h 231877"/>
                  <a:gd name="connsiteX32" fmla="*/ 103367 w 223532"/>
                  <a:gd name="connsiteY32" fmla="*/ 143123 h 231877"/>
                  <a:gd name="connsiteX33" fmla="*/ 15902 w 223532"/>
                  <a:gd name="connsiteY33" fmla="*/ 143123 h 231877"/>
                  <a:gd name="connsiteX34" fmla="*/ 31805 w 223532"/>
                  <a:gd name="connsiteY34" fmla="*/ 182880 h 231877"/>
                  <a:gd name="connsiteX35" fmla="*/ 63610 w 223532"/>
                  <a:gd name="connsiteY35" fmla="*/ 190831 h 231877"/>
                  <a:gd name="connsiteX36" fmla="*/ 143123 w 223532"/>
                  <a:gd name="connsiteY36" fmla="*/ 182880 h 231877"/>
                  <a:gd name="connsiteX37" fmla="*/ 135172 w 223532"/>
                  <a:gd name="connsiteY37" fmla="*/ 159026 h 231877"/>
                  <a:gd name="connsiteX38" fmla="*/ 87464 w 223532"/>
                  <a:gd name="connsiteY38" fmla="*/ 143123 h 231877"/>
                  <a:gd name="connsiteX39" fmla="*/ 15902 w 223532"/>
                  <a:gd name="connsiteY39" fmla="*/ 143123 h 231877"/>
                  <a:gd name="connsiteX40" fmla="*/ 0 w 223532"/>
                  <a:gd name="connsiteY40" fmla="*/ 95415 h 231877"/>
                  <a:gd name="connsiteX41" fmla="*/ 79513 w 223532"/>
                  <a:gd name="connsiteY41" fmla="*/ 15902 h 231877"/>
                  <a:gd name="connsiteX42" fmla="*/ 127221 w 223532"/>
                  <a:gd name="connsiteY42" fmla="*/ 0 h 231877"/>
                  <a:gd name="connsiteX43" fmla="*/ 151075 w 223532"/>
                  <a:gd name="connsiteY43" fmla="*/ 7951 h 231877"/>
                  <a:gd name="connsiteX44" fmla="*/ 190831 w 223532"/>
                  <a:gd name="connsiteY44" fmla="*/ 55659 h 231877"/>
                  <a:gd name="connsiteX45" fmla="*/ 198782 w 223532"/>
                  <a:gd name="connsiteY45" fmla="*/ 79513 h 231877"/>
                  <a:gd name="connsiteX46" fmla="*/ 166977 w 223532"/>
                  <a:gd name="connsiteY46" fmla="*/ 87464 h 231877"/>
                  <a:gd name="connsiteX47" fmla="*/ 63610 w 223532"/>
                  <a:gd name="connsiteY47" fmla="*/ 79513 h 231877"/>
                  <a:gd name="connsiteX48" fmla="*/ 151075 w 223532"/>
                  <a:gd name="connsiteY48" fmla="*/ 87464 h 231877"/>
                  <a:gd name="connsiteX49" fmla="*/ 174929 w 223532"/>
                  <a:gd name="connsiteY49" fmla="*/ 95415 h 231877"/>
                  <a:gd name="connsiteX50" fmla="*/ 214685 w 223532"/>
                  <a:gd name="connsiteY50" fmla="*/ 159026 h 231877"/>
                  <a:gd name="connsiteX51" fmla="*/ 222636 w 223532"/>
                  <a:gd name="connsiteY51" fmla="*/ 182880 h 231877"/>
                  <a:gd name="connsiteX52" fmla="*/ 166977 w 223532"/>
                  <a:gd name="connsiteY52" fmla="*/ 214685 h 231877"/>
                  <a:gd name="connsiteX53" fmla="*/ 143123 w 223532"/>
                  <a:gd name="connsiteY53" fmla="*/ 206734 h 231877"/>
                  <a:gd name="connsiteX54" fmla="*/ 135172 w 223532"/>
                  <a:gd name="connsiteY54" fmla="*/ 182880 h 231877"/>
                  <a:gd name="connsiteX55" fmla="*/ 151075 w 223532"/>
                  <a:gd name="connsiteY55" fmla="*/ 119269 h 231877"/>
                  <a:gd name="connsiteX56" fmla="*/ 159026 w 223532"/>
                  <a:gd name="connsiteY56" fmla="*/ 95415 h 231877"/>
                  <a:gd name="connsiteX57" fmla="*/ 174929 w 223532"/>
                  <a:gd name="connsiteY57" fmla="*/ 71562 h 231877"/>
                  <a:gd name="connsiteX58" fmla="*/ 143123 w 223532"/>
                  <a:gd name="connsiteY58" fmla="*/ 111318 h 231877"/>
                  <a:gd name="connsiteX59" fmla="*/ 103367 w 223532"/>
                  <a:gd name="connsiteY59" fmla="*/ 119269 h 23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23532" h="231877">
                    <a:moveTo>
                      <a:pt x="135172" y="79513"/>
                    </a:moveTo>
                    <a:cubicBezTo>
                      <a:pt x="148424" y="60960"/>
                      <a:pt x="172101" y="46478"/>
                      <a:pt x="174929" y="23854"/>
                    </a:cubicBezTo>
                    <a:cubicBezTo>
                      <a:pt x="176284" y="13010"/>
                      <a:pt x="153997" y="14815"/>
                      <a:pt x="143123" y="15902"/>
                    </a:cubicBezTo>
                    <a:cubicBezTo>
                      <a:pt x="126443" y="17570"/>
                      <a:pt x="111318" y="26504"/>
                      <a:pt x="95415" y="31805"/>
                    </a:cubicBezTo>
                    <a:cubicBezTo>
                      <a:pt x="79447" y="55759"/>
                      <a:pt x="75714" y="59221"/>
                      <a:pt x="63610" y="87464"/>
                    </a:cubicBezTo>
                    <a:cubicBezTo>
                      <a:pt x="60308" y="95168"/>
                      <a:pt x="58309" y="103367"/>
                      <a:pt x="55659" y="111318"/>
                    </a:cubicBezTo>
                    <a:cubicBezTo>
                      <a:pt x="60960" y="127221"/>
                      <a:pt x="56909" y="150885"/>
                      <a:pt x="71562" y="159026"/>
                    </a:cubicBezTo>
                    <a:cubicBezTo>
                      <a:pt x="87945" y="168128"/>
                      <a:pt x="109140" y="156006"/>
                      <a:pt x="127221" y="151075"/>
                    </a:cubicBezTo>
                    <a:cubicBezTo>
                      <a:pt x="156001" y="143226"/>
                      <a:pt x="163056" y="131142"/>
                      <a:pt x="182880" y="111318"/>
                    </a:cubicBezTo>
                    <a:cubicBezTo>
                      <a:pt x="185530" y="103367"/>
                      <a:pt x="198328" y="91212"/>
                      <a:pt x="190831" y="87464"/>
                    </a:cubicBezTo>
                    <a:cubicBezTo>
                      <a:pt x="178743" y="81420"/>
                      <a:pt x="157780" y="83681"/>
                      <a:pt x="151075" y="95415"/>
                    </a:cubicBezTo>
                    <a:cubicBezTo>
                      <a:pt x="143076" y="109413"/>
                      <a:pt x="149781" y="129915"/>
                      <a:pt x="159026" y="143123"/>
                    </a:cubicBezTo>
                    <a:cubicBezTo>
                      <a:pt x="169986" y="158781"/>
                      <a:pt x="206734" y="174929"/>
                      <a:pt x="206734" y="174929"/>
                    </a:cubicBezTo>
                    <a:cubicBezTo>
                      <a:pt x="201210" y="191500"/>
                      <a:pt x="177355" y="289415"/>
                      <a:pt x="127221" y="182880"/>
                    </a:cubicBezTo>
                    <a:cubicBezTo>
                      <a:pt x="114104" y="155007"/>
                      <a:pt x="118275" y="72555"/>
                      <a:pt x="151075" y="39756"/>
                    </a:cubicBezTo>
                    <a:cubicBezTo>
                      <a:pt x="157832" y="32999"/>
                      <a:pt x="166978" y="29155"/>
                      <a:pt x="174929" y="23854"/>
                    </a:cubicBezTo>
                    <a:cubicBezTo>
                      <a:pt x="185531" y="29155"/>
                      <a:pt x="199622" y="30274"/>
                      <a:pt x="206734" y="39756"/>
                    </a:cubicBezTo>
                    <a:cubicBezTo>
                      <a:pt x="216792" y="53166"/>
                      <a:pt x="222636" y="87464"/>
                      <a:pt x="222636" y="87464"/>
                    </a:cubicBezTo>
                    <a:cubicBezTo>
                      <a:pt x="214685" y="95415"/>
                      <a:pt x="208318" y="105358"/>
                      <a:pt x="198782" y="111318"/>
                    </a:cubicBezTo>
                    <a:cubicBezTo>
                      <a:pt x="186679" y="118883"/>
                      <a:pt x="172390" y="122209"/>
                      <a:pt x="159026" y="127221"/>
                    </a:cubicBezTo>
                    <a:cubicBezTo>
                      <a:pt x="122257" y="141009"/>
                      <a:pt x="124731" y="136477"/>
                      <a:pt x="71562" y="143123"/>
                    </a:cubicBezTo>
                    <a:cubicBezTo>
                      <a:pt x="66261" y="135172"/>
                      <a:pt x="55659" y="128825"/>
                      <a:pt x="55659" y="119269"/>
                    </a:cubicBezTo>
                    <a:cubicBezTo>
                      <a:pt x="55659" y="88850"/>
                      <a:pt x="95282" y="90671"/>
                      <a:pt x="111318" y="87464"/>
                    </a:cubicBezTo>
                    <a:cubicBezTo>
                      <a:pt x="124861" y="89399"/>
                      <a:pt x="182880" y="83578"/>
                      <a:pt x="182880" y="119269"/>
                    </a:cubicBezTo>
                    <a:cubicBezTo>
                      <a:pt x="182880" y="128825"/>
                      <a:pt x="173734" y="136366"/>
                      <a:pt x="166977" y="143123"/>
                    </a:cubicBezTo>
                    <a:cubicBezTo>
                      <a:pt x="153405" y="156695"/>
                      <a:pt x="137055" y="162126"/>
                      <a:pt x="119269" y="166977"/>
                    </a:cubicBezTo>
                    <a:cubicBezTo>
                      <a:pt x="98183" y="172728"/>
                      <a:pt x="55659" y="182880"/>
                      <a:pt x="55659" y="182880"/>
                    </a:cubicBezTo>
                    <a:cubicBezTo>
                      <a:pt x="48290" y="187793"/>
                      <a:pt x="14252" y="203432"/>
                      <a:pt x="23854" y="222636"/>
                    </a:cubicBezTo>
                    <a:cubicBezTo>
                      <a:pt x="27602" y="230133"/>
                      <a:pt x="39757" y="227937"/>
                      <a:pt x="47708" y="230588"/>
                    </a:cubicBezTo>
                    <a:cubicBezTo>
                      <a:pt x="63610" y="227937"/>
                      <a:pt x="81418" y="230635"/>
                      <a:pt x="95415" y="222636"/>
                    </a:cubicBezTo>
                    <a:cubicBezTo>
                      <a:pt x="102692" y="218478"/>
                      <a:pt x="101064" y="206841"/>
                      <a:pt x="103367" y="198782"/>
                    </a:cubicBezTo>
                    <a:cubicBezTo>
                      <a:pt x="106369" y="188275"/>
                      <a:pt x="108668" y="177579"/>
                      <a:pt x="111318" y="166977"/>
                    </a:cubicBezTo>
                    <a:cubicBezTo>
                      <a:pt x="108668" y="159026"/>
                      <a:pt x="109294" y="149050"/>
                      <a:pt x="103367" y="143123"/>
                    </a:cubicBezTo>
                    <a:cubicBezTo>
                      <a:pt x="85390" y="125146"/>
                      <a:pt x="21161" y="142466"/>
                      <a:pt x="15902" y="143123"/>
                    </a:cubicBezTo>
                    <a:cubicBezTo>
                      <a:pt x="21203" y="156375"/>
                      <a:pt x="21712" y="172787"/>
                      <a:pt x="31805" y="182880"/>
                    </a:cubicBezTo>
                    <a:cubicBezTo>
                      <a:pt x="39532" y="190607"/>
                      <a:pt x="52682" y="190831"/>
                      <a:pt x="63610" y="190831"/>
                    </a:cubicBezTo>
                    <a:cubicBezTo>
                      <a:pt x="90247" y="190831"/>
                      <a:pt x="116619" y="185530"/>
                      <a:pt x="143123" y="182880"/>
                    </a:cubicBezTo>
                    <a:cubicBezTo>
                      <a:pt x="140473" y="174929"/>
                      <a:pt x="141992" y="163898"/>
                      <a:pt x="135172" y="159026"/>
                    </a:cubicBezTo>
                    <a:cubicBezTo>
                      <a:pt x="121532" y="149283"/>
                      <a:pt x="87464" y="143123"/>
                      <a:pt x="87464" y="143123"/>
                    </a:cubicBezTo>
                    <a:cubicBezTo>
                      <a:pt x="82758" y="143907"/>
                      <a:pt x="28397" y="160616"/>
                      <a:pt x="15902" y="143123"/>
                    </a:cubicBezTo>
                    <a:cubicBezTo>
                      <a:pt x="6159" y="129482"/>
                      <a:pt x="0" y="95415"/>
                      <a:pt x="0" y="95415"/>
                    </a:cubicBezTo>
                    <a:cubicBezTo>
                      <a:pt x="19924" y="35640"/>
                      <a:pt x="5822" y="40464"/>
                      <a:pt x="79513" y="15902"/>
                    </a:cubicBezTo>
                    <a:lnTo>
                      <a:pt x="127221" y="0"/>
                    </a:lnTo>
                    <a:cubicBezTo>
                      <a:pt x="135172" y="2650"/>
                      <a:pt x="144101" y="3302"/>
                      <a:pt x="151075" y="7951"/>
                    </a:cubicBezTo>
                    <a:cubicBezTo>
                      <a:pt x="164265" y="16744"/>
                      <a:pt x="183497" y="40990"/>
                      <a:pt x="190831" y="55659"/>
                    </a:cubicBezTo>
                    <a:cubicBezTo>
                      <a:pt x="194579" y="63156"/>
                      <a:pt x="196132" y="71562"/>
                      <a:pt x="198782" y="79513"/>
                    </a:cubicBezTo>
                    <a:cubicBezTo>
                      <a:pt x="188180" y="82163"/>
                      <a:pt x="177905" y="87464"/>
                      <a:pt x="166977" y="87464"/>
                    </a:cubicBezTo>
                    <a:cubicBezTo>
                      <a:pt x="132420" y="87464"/>
                      <a:pt x="98167" y="79513"/>
                      <a:pt x="63610" y="79513"/>
                    </a:cubicBezTo>
                    <a:cubicBezTo>
                      <a:pt x="34335" y="79513"/>
                      <a:pt x="121920" y="84814"/>
                      <a:pt x="151075" y="87464"/>
                    </a:cubicBezTo>
                    <a:cubicBezTo>
                      <a:pt x="159026" y="90114"/>
                      <a:pt x="171816" y="87633"/>
                      <a:pt x="174929" y="95415"/>
                    </a:cubicBezTo>
                    <a:cubicBezTo>
                      <a:pt x="205733" y="172427"/>
                      <a:pt x="149740" y="175262"/>
                      <a:pt x="214685" y="159026"/>
                    </a:cubicBezTo>
                    <a:cubicBezTo>
                      <a:pt x="217335" y="166977"/>
                      <a:pt x="226384" y="175383"/>
                      <a:pt x="222636" y="182880"/>
                    </a:cubicBezTo>
                    <a:cubicBezTo>
                      <a:pt x="213008" y="202136"/>
                      <a:pt x="185136" y="208632"/>
                      <a:pt x="166977" y="214685"/>
                    </a:cubicBezTo>
                    <a:cubicBezTo>
                      <a:pt x="159026" y="212035"/>
                      <a:pt x="149050" y="212661"/>
                      <a:pt x="143123" y="206734"/>
                    </a:cubicBezTo>
                    <a:cubicBezTo>
                      <a:pt x="137196" y="200807"/>
                      <a:pt x="134413" y="191227"/>
                      <a:pt x="135172" y="182880"/>
                    </a:cubicBezTo>
                    <a:cubicBezTo>
                      <a:pt x="137151" y="161114"/>
                      <a:pt x="145324" y="140355"/>
                      <a:pt x="151075" y="119269"/>
                    </a:cubicBezTo>
                    <a:cubicBezTo>
                      <a:pt x="153280" y="111183"/>
                      <a:pt x="155278" y="102912"/>
                      <a:pt x="159026" y="95415"/>
                    </a:cubicBezTo>
                    <a:cubicBezTo>
                      <a:pt x="163300" y="86868"/>
                      <a:pt x="169628" y="79513"/>
                      <a:pt x="174929" y="71562"/>
                    </a:cubicBezTo>
                    <a:cubicBezTo>
                      <a:pt x="125886" y="55213"/>
                      <a:pt x="171484" y="61687"/>
                      <a:pt x="143123" y="111318"/>
                    </a:cubicBezTo>
                    <a:cubicBezTo>
                      <a:pt x="137622" y="120945"/>
                      <a:pt x="112863" y="119269"/>
                      <a:pt x="103367" y="119269"/>
                    </a:cubicBezTo>
                  </a:path>
                </a:pathLst>
              </a:custGeom>
              <a:noFill/>
              <a:ln w="63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Oval 39">
              <a:extLst>
                <a:ext uri="{FF2B5EF4-FFF2-40B4-BE49-F238E27FC236}">
                  <a16:creationId xmlns:a16="http://schemas.microsoft.com/office/drawing/2014/main" id="{FEF8B36E-8135-C94A-B11C-3C96074333EE}"/>
                </a:ext>
              </a:extLst>
            </p:cNvPr>
            <p:cNvSpPr/>
            <p:nvPr/>
          </p:nvSpPr>
          <p:spPr>
            <a:xfrm>
              <a:off x="3038318" y="3861137"/>
              <a:ext cx="70164" cy="71911"/>
            </a:xfrm>
            <a:prstGeom prst="ellipse">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604E6239-2832-2E46-A226-B1D134267F24}"/>
                </a:ext>
              </a:extLst>
            </p:cNvPr>
            <p:cNvSpPr/>
            <p:nvPr/>
          </p:nvSpPr>
          <p:spPr>
            <a:xfrm>
              <a:off x="4004752" y="3858089"/>
              <a:ext cx="70164" cy="71911"/>
            </a:xfrm>
            <a:prstGeom prst="ellipse">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C0A616DA-3131-A347-8387-3816DBFB8C9B}"/>
                </a:ext>
              </a:extLst>
            </p:cNvPr>
            <p:cNvSpPr/>
            <p:nvPr/>
          </p:nvSpPr>
          <p:spPr>
            <a:xfrm>
              <a:off x="2077533" y="3855691"/>
              <a:ext cx="70164" cy="71911"/>
            </a:xfrm>
            <a:prstGeom prst="ellipse">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5BCD39E7-7110-0141-9FC9-A2B887B1DB5C}"/>
                </a:ext>
              </a:extLst>
            </p:cNvPr>
            <p:cNvSpPr/>
            <p:nvPr/>
          </p:nvSpPr>
          <p:spPr>
            <a:xfrm>
              <a:off x="4884681" y="3855691"/>
              <a:ext cx="70164" cy="71911"/>
            </a:xfrm>
            <a:prstGeom prst="ellipse">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4" name="Straight Connector 43">
              <a:extLst>
                <a:ext uri="{FF2B5EF4-FFF2-40B4-BE49-F238E27FC236}">
                  <a16:creationId xmlns:a16="http://schemas.microsoft.com/office/drawing/2014/main" id="{37810496-D389-424A-822B-FD2A6A617D05}"/>
                </a:ext>
              </a:extLst>
            </p:cNvPr>
            <p:cNvCxnSpPr>
              <a:cxnSpLocks/>
            </p:cNvCxnSpPr>
            <p:nvPr/>
          </p:nvCxnSpPr>
          <p:spPr>
            <a:xfrm flipV="1">
              <a:off x="4083690" y="3547566"/>
              <a:ext cx="792878" cy="34408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EF4A9B7D-5AFF-0E46-9B6A-1A2A19D75698}"/>
                </a:ext>
              </a:extLst>
            </p:cNvPr>
            <p:cNvSpPr txBox="1"/>
            <p:nvPr/>
          </p:nvSpPr>
          <p:spPr>
            <a:xfrm>
              <a:off x="2360546" y="3905614"/>
              <a:ext cx="1435608" cy="215444"/>
            </a:xfrm>
            <a:prstGeom prst="rect">
              <a:avLst/>
            </a:prstGeom>
            <a:noFill/>
          </p:spPr>
          <p:txBody>
            <a:bodyPr wrap="square" rtlCol="0">
              <a:spAutoFit/>
            </a:bodyPr>
            <a:lstStyle/>
            <a:p>
              <a:r>
                <a:rPr lang="en-GB" sz="800"/>
                <a:t>Fence (Poles at 3m intervals)</a:t>
              </a:r>
            </a:p>
          </p:txBody>
        </p:sp>
        <p:sp>
          <p:nvSpPr>
            <p:cNvPr id="46" name="TextBox 45">
              <a:extLst>
                <a:ext uri="{FF2B5EF4-FFF2-40B4-BE49-F238E27FC236}">
                  <a16:creationId xmlns:a16="http://schemas.microsoft.com/office/drawing/2014/main" id="{92F7BB19-7FE0-804E-8EE9-997CFC317173}"/>
                </a:ext>
              </a:extLst>
            </p:cNvPr>
            <p:cNvSpPr txBox="1"/>
            <p:nvPr/>
          </p:nvSpPr>
          <p:spPr>
            <a:xfrm>
              <a:off x="3970114" y="3902568"/>
              <a:ext cx="1039998" cy="215444"/>
            </a:xfrm>
            <a:prstGeom prst="rect">
              <a:avLst/>
            </a:prstGeom>
            <a:noFill/>
          </p:spPr>
          <p:txBody>
            <a:bodyPr wrap="square" rtlCol="0">
              <a:spAutoFit/>
            </a:bodyPr>
            <a:lstStyle/>
            <a:p>
              <a:r>
                <a:rPr lang="en-GB" sz="800"/>
                <a:t>Farm gate with lock</a:t>
              </a:r>
            </a:p>
          </p:txBody>
        </p:sp>
        <p:sp>
          <p:nvSpPr>
            <p:cNvPr id="47" name="TextBox 46">
              <a:extLst>
                <a:ext uri="{FF2B5EF4-FFF2-40B4-BE49-F238E27FC236}">
                  <a16:creationId xmlns:a16="http://schemas.microsoft.com/office/drawing/2014/main" id="{666F6667-A218-1C41-A2E9-CAD5CE0C476C}"/>
                </a:ext>
              </a:extLst>
            </p:cNvPr>
            <p:cNvSpPr txBox="1"/>
            <p:nvPr/>
          </p:nvSpPr>
          <p:spPr>
            <a:xfrm rot="16200000">
              <a:off x="1286574" y="1171196"/>
              <a:ext cx="1039998" cy="215444"/>
            </a:xfrm>
            <a:prstGeom prst="rect">
              <a:avLst/>
            </a:prstGeom>
            <a:noFill/>
          </p:spPr>
          <p:txBody>
            <a:bodyPr wrap="square" rtlCol="0">
              <a:spAutoFit/>
            </a:bodyPr>
            <a:lstStyle/>
            <a:p>
              <a:r>
                <a:rPr lang="en-GB" sz="800"/>
                <a:t>Building</a:t>
              </a:r>
            </a:p>
          </p:txBody>
        </p:sp>
        <p:sp>
          <p:nvSpPr>
            <p:cNvPr id="48" name="TextBox 47">
              <a:extLst>
                <a:ext uri="{FF2B5EF4-FFF2-40B4-BE49-F238E27FC236}">
                  <a16:creationId xmlns:a16="http://schemas.microsoft.com/office/drawing/2014/main" id="{D8973F16-2633-8844-ACBA-BF390E7BC1E1}"/>
                </a:ext>
              </a:extLst>
            </p:cNvPr>
            <p:cNvSpPr txBox="1"/>
            <p:nvPr/>
          </p:nvSpPr>
          <p:spPr>
            <a:xfrm rot="16200000">
              <a:off x="1284690" y="3457624"/>
              <a:ext cx="1039998" cy="215444"/>
            </a:xfrm>
            <a:prstGeom prst="rect">
              <a:avLst/>
            </a:prstGeom>
            <a:noFill/>
          </p:spPr>
          <p:txBody>
            <a:bodyPr wrap="square" rtlCol="0">
              <a:spAutoFit/>
            </a:bodyPr>
            <a:lstStyle/>
            <a:p>
              <a:r>
                <a:rPr lang="en-GB" sz="800"/>
                <a:t>Building</a:t>
              </a:r>
            </a:p>
          </p:txBody>
        </p:sp>
        <p:sp>
          <p:nvSpPr>
            <p:cNvPr id="49" name="TextBox 48">
              <a:extLst>
                <a:ext uri="{FF2B5EF4-FFF2-40B4-BE49-F238E27FC236}">
                  <a16:creationId xmlns:a16="http://schemas.microsoft.com/office/drawing/2014/main" id="{6E9CCC8A-F491-B942-B47E-E1575191D9AF}"/>
                </a:ext>
              </a:extLst>
            </p:cNvPr>
            <p:cNvSpPr txBox="1"/>
            <p:nvPr/>
          </p:nvSpPr>
          <p:spPr>
            <a:xfrm>
              <a:off x="4030980" y="1062595"/>
              <a:ext cx="1417320" cy="215444"/>
            </a:xfrm>
            <a:prstGeom prst="rect">
              <a:avLst/>
            </a:prstGeom>
            <a:noFill/>
          </p:spPr>
          <p:txBody>
            <a:bodyPr wrap="square" rtlCol="0">
              <a:spAutoFit/>
            </a:bodyPr>
            <a:lstStyle/>
            <a:p>
              <a:r>
                <a:rPr lang="en-GB" sz="800"/>
                <a:t>Dam for fish</a:t>
              </a:r>
            </a:p>
          </p:txBody>
        </p:sp>
        <p:sp>
          <p:nvSpPr>
            <p:cNvPr id="50" name="TextBox 49">
              <a:extLst>
                <a:ext uri="{FF2B5EF4-FFF2-40B4-BE49-F238E27FC236}">
                  <a16:creationId xmlns:a16="http://schemas.microsoft.com/office/drawing/2014/main" id="{36D69281-019D-F84F-A123-D1C19A52B87B}"/>
                </a:ext>
              </a:extLst>
            </p:cNvPr>
            <p:cNvSpPr txBox="1"/>
            <p:nvPr/>
          </p:nvSpPr>
          <p:spPr>
            <a:xfrm>
              <a:off x="2711450" y="301835"/>
              <a:ext cx="1569480" cy="334425"/>
            </a:xfrm>
            <a:prstGeom prst="rect">
              <a:avLst/>
            </a:prstGeom>
            <a:noFill/>
          </p:spPr>
          <p:txBody>
            <a:bodyPr wrap="square" rtlCol="0">
              <a:spAutoFit/>
            </a:bodyPr>
            <a:lstStyle/>
            <a:p>
              <a:r>
                <a:rPr lang="en-GB" sz="800"/>
                <a:t>Aquaponics system with pump on cement slab</a:t>
              </a:r>
            </a:p>
          </p:txBody>
        </p:sp>
        <p:sp>
          <p:nvSpPr>
            <p:cNvPr id="51" name="TextBox 50">
              <a:extLst>
                <a:ext uri="{FF2B5EF4-FFF2-40B4-BE49-F238E27FC236}">
                  <a16:creationId xmlns:a16="http://schemas.microsoft.com/office/drawing/2014/main" id="{6048AE72-2184-2540-A310-2F6EB76D425D}"/>
                </a:ext>
              </a:extLst>
            </p:cNvPr>
            <p:cNvSpPr txBox="1"/>
            <p:nvPr/>
          </p:nvSpPr>
          <p:spPr>
            <a:xfrm>
              <a:off x="2065848" y="1272591"/>
              <a:ext cx="923544" cy="942471"/>
            </a:xfrm>
            <a:prstGeom prst="rect">
              <a:avLst/>
            </a:prstGeom>
            <a:noFill/>
          </p:spPr>
          <p:txBody>
            <a:bodyPr wrap="square" rtlCol="0">
              <a:spAutoFit/>
            </a:bodyPr>
            <a:lstStyle/>
            <a:p>
              <a:r>
                <a:rPr lang="en-GB" sz="800"/>
                <a:t>Jojo tank connected from gutter to aquaponics system and dam, on cement slab</a:t>
              </a:r>
            </a:p>
          </p:txBody>
        </p:sp>
        <p:sp>
          <p:nvSpPr>
            <p:cNvPr id="52" name="TextBox 51">
              <a:extLst>
                <a:ext uri="{FF2B5EF4-FFF2-40B4-BE49-F238E27FC236}">
                  <a16:creationId xmlns:a16="http://schemas.microsoft.com/office/drawing/2014/main" id="{6956D280-C052-EF41-93E7-F338B152529C}"/>
                </a:ext>
              </a:extLst>
            </p:cNvPr>
            <p:cNvSpPr txBox="1"/>
            <p:nvPr/>
          </p:nvSpPr>
          <p:spPr>
            <a:xfrm>
              <a:off x="3073400" y="2762655"/>
              <a:ext cx="1768536" cy="461665"/>
            </a:xfrm>
            <a:prstGeom prst="rect">
              <a:avLst/>
            </a:prstGeom>
            <a:noFill/>
          </p:spPr>
          <p:txBody>
            <a:bodyPr wrap="square" rtlCol="0">
              <a:spAutoFit/>
            </a:bodyPr>
            <a:lstStyle/>
            <a:p>
              <a:r>
                <a:rPr lang="en-GB" sz="800"/>
                <a:t>Reuse tyre to make garden bedding for hardy vegetable garden (carrots, potatoes, radishes etc.)</a:t>
              </a:r>
            </a:p>
          </p:txBody>
        </p:sp>
        <p:sp>
          <p:nvSpPr>
            <p:cNvPr id="53" name="TextBox 52">
              <a:extLst>
                <a:ext uri="{FF2B5EF4-FFF2-40B4-BE49-F238E27FC236}">
                  <a16:creationId xmlns:a16="http://schemas.microsoft.com/office/drawing/2014/main" id="{505392C5-E438-444F-B980-69963E4D5DBD}"/>
                </a:ext>
              </a:extLst>
            </p:cNvPr>
            <p:cNvSpPr txBox="1"/>
            <p:nvPr/>
          </p:nvSpPr>
          <p:spPr>
            <a:xfrm rot="5400000">
              <a:off x="4582465" y="2609155"/>
              <a:ext cx="978408" cy="215444"/>
            </a:xfrm>
            <a:prstGeom prst="rect">
              <a:avLst/>
            </a:prstGeom>
            <a:noFill/>
          </p:spPr>
          <p:txBody>
            <a:bodyPr wrap="square" rtlCol="0">
              <a:spAutoFit/>
            </a:bodyPr>
            <a:lstStyle/>
            <a:p>
              <a:r>
                <a:rPr lang="en-GB" sz="800"/>
                <a:t>20-22 m</a:t>
              </a:r>
            </a:p>
          </p:txBody>
        </p:sp>
        <p:sp>
          <p:nvSpPr>
            <p:cNvPr id="54" name="TextBox 53">
              <a:extLst>
                <a:ext uri="{FF2B5EF4-FFF2-40B4-BE49-F238E27FC236}">
                  <a16:creationId xmlns:a16="http://schemas.microsoft.com/office/drawing/2014/main" id="{20B4EDA8-921E-F94B-93C4-8996D25BA639}"/>
                </a:ext>
              </a:extLst>
            </p:cNvPr>
            <p:cNvSpPr txBox="1"/>
            <p:nvPr/>
          </p:nvSpPr>
          <p:spPr>
            <a:xfrm>
              <a:off x="3314739" y="4564751"/>
              <a:ext cx="978408" cy="215444"/>
            </a:xfrm>
            <a:prstGeom prst="rect">
              <a:avLst/>
            </a:prstGeom>
            <a:noFill/>
          </p:spPr>
          <p:txBody>
            <a:bodyPr wrap="square" rtlCol="0">
              <a:spAutoFit/>
            </a:bodyPr>
            <a:lstStyle/>
            <a:p>
              <a:r>
                <a:rPr lang="en-GB" sz="800"/>
                <a:t>9 m</a:t>
              </a:r>
            </a:p>
          </p:txBody>
        </p:sp>
      </p:grpSp>
      <p:sp>
        <p:nvSpPr>
          <p:cNvPr id="133" name="TextBox 132">
            <a:extLst>
              <a:ext uri="{FF2B5EF4-FFF2-40B4-BE49-F238E27FC236}">
                <a16:creationId xmlns:a16="http://schemas.microsoft.com/office/drawing/2014/main" id="{0CDCC7D7-AC40-624B-8367-02D60A47423A}"/>
              </a:ext>
            </a:extLst>
          </p:cNvPr>
          <p:cNvSpPr txBox="1"/>
          <p:nvPr/>
        </p:nvSpPr>
        <p:spPr>
          <a:xfrm>
            <a:off x="8224887" y="5717355"/>
            <a:ext cx="3119215" cy="646331"/>
          </a:xfrm>
          <a:prstGeom prst="rect">
            <a:avLst/>
          </a:prstGeom>
          <a:noFill/>
          <a:ln>
            <a:solidFill>
              <a:schemeClr val="tx1"/>
            </a:solidFill>
          </a:ln>
        </p:spPr>
        <p:txBody>
          <a:bodyPr wrap="square" rtlCol="0">
            <a:spAutoFit/>
          </a:bodyPr>
          <a:lstStyle/>
          <a:p>
            <a:r>
              <a:rPr lang="en-GB" sz="900"/>
              <a:t>Version 2: design of aquaponics system – we needed to build a more modular system that would allow us to transport it easily as well as construct it on site. Pre-fabrication meant quicker installation and less hands required </a:t>
            </a:r>
          </a:p>
        </p:txBody>
      </p:sp>
      <p:pic>
        <p:nvPicPr>
          <p:cNvPr id="136" name="Picture 135">
            <a:extLst>
              <a:ext uri="{FF2B5EF4-FFF2-40B4-BE49-F238E27FC236}">
                <a16:creationId xmlns:a16="http://schemas.microsoft.com/office/drawing/2014/main" id="{0F0D442D-27F3-4C49-A7CC-552DBF45F746}"/>
              </a:ext>
            </a:extLst>
          </p:cNvPr>
          <p:cNvPicPr>
            <a:picLocks noChangeAspect="1"/>
          </p:cNvPicPr>
          <p:nvPr/>
        </p:nvPicPr>
        <p:blipFill>
          <a:blip r:embed="rId8"/>
          <a:stretch>
            <a:fillRect/>
          </a:stretch>
        </p:blipFill>
        <p:spPr>
          <a:xfrm>
            <a:off x="836513" y="4864100"/>
            <a:ext cx="3833071" cy="1499586"/>
          </a:xfrm>
          <a:prstGeom prst="rect">
            <a:avLst/>
          </a:prstGeom>
        </p:spPr>
      </p:pic>
      <p:pic>
        <p:nvPicPr>
          <p:cNvPr id="131" name="Audio 130">
            <a:hlinkClick r:id="" action="ppaction://media"/>
            <a:extLst>
              <a:ext uri="{FF2B5EF4-FFF2-40B4-BE49-F238E27FC236}">
                <a16:creationId xmlns:a16="http://schemas.microsoft.com/office/drawing/2014/main" id="{B693B07B-5C9E-A34C-89CD-48983A1ED03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120580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15056">
        <p15:prstTrans prst="pageCurlDouble"/>
      </p:transition>
    </mc:Choice>
    <mc:Fallback xmlns="">
      <p:transition spd="slow" advTm="11505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AAFE553-191C-4C4D-9C52-898FB0727421}"/>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838200" y="1677988"/>
            <a:ext cx="3505200" cy="4945130"/>
          </a:xfrm>
        </p:spPr>
      </p:pic>
      <p:sp>
        <p:nvSpPr>
          <p:cNvPr id="4" name="Title 1">
            <a:extLst>
              <a:ext uri="{FF2B5EF4-FFF2-40B4-BE49-F238E27FC236}">
                <a16:creationId xmlns:a16="http://schemas.microsoft.com/office/drawing/2014/main" id="{B106D1FB-590C-2F48-9815-EC3F15E8DFBE}"/>
              </a:ext>
            </a:extLst>
          </p:cNvPr>
          <p:cNvSpPr>
            <a:spLocks noGrp="1"/>
          </p:cNvSpPr>
          <p:nvPr>
            <p:ph type="title"/>
          </p:nvPr>
        </p:nvSpPr>
        <p:spPr>
          <a:solidFill>
            <a:schemeClr val="tx1"/>
          </a:solidFill>
        </p:spPr>
        <p:txBody>
          <a:bodyPr/>
          <a:lstStyle/>
          <a:p>
            <a:r>
              <a:rPr lang="en-GB" b="1" i="1">
                <a:solidFill>
                  <a:schemeClr val="bg1"/>
                </a:solidFill>
                <a:latin typeface="Avenir Next Heavy" panose="020B0503020202020204" pitchFamily="34" charset="0"/>
              </a:rPr>
              <a:t>Process &amp; Layout</a:t>
            </a:r>
          </a:p>
        </p:txBody>
      </p:sp>
      <p:sp>
        <p:nvSpPr>
          <p:cNvPr id="12" name="Rectangle 11">
            <a:extLst>
              <a:ext uri="{FF2B5EF4-FFF2-40B4-BE49-F238E27FC236}">
                <a16:creationId xmlns:a16="http://schemas.microsoft.com/office/drawing/2014/main" id="{EF6BA232-3196-9045-A604-C2931337BFB6}"/>
              </a:ext>
            </a:extLst>
          </p:cNvPr>
          <p:cNvSpPr/>
          <p:nvPr/>
        </p:nvSpPr>
        <p:spPr>
          <a:xfrm>
            <a:off x="4330700" y="1677988"/>
            <a:ext cx="7010400" cy="493243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1500" dirty="0">
              <a:solidFill>
                <a:schemeClr val="tx1"/>
              </a:solidFill>
              <a:ea typeface="+mn-lt"/>
              <a:cs typeface="+mn-lt"/>
            </a:endParaRPr>
          </a:p>
          <a:p>
            <a:pPr algn="just"/>
            <a:r>
              <a:rPr lang="en-US" sz="1500" dirty="0">
                <a:solidFill>
                  <a:schemeClr val="tx1"/>
                </a:solidFill>
                <a:ea typeface="+mn-lt"/>
                <a:cs typeface="+mn-lt"/>
              </a:rPr>
              <a:t>Process Strategy is an approach to transforming resources into </a:t>
            </a:r>
            <a:r>
              <a:rPr lang="en-ZA" sz="1500" dirty="0">
                <a:solidFill>
                  <a:schemeClr val="tx1"/>
                </a:solidFill>
                <a:ea typeface="+mn-lt"/>
                <a:cs typeface="+mn-lt"/>
              </a:rPr>
              <a:t>goods or and services. SAVF in Carletonville’s resources </a:t>
            </a:r>
            <a:r>
              <a:rPr lang="en-US" sz="1500" dirty="0">
                <a:solidFill>
                  <a:schemeClr val="tx1"/>
                </a:solidFill>
                <a:ea typeface="+mn-lt"/>
                <a:cs typeface="+mn-lt"/>
              </a:rPr>
              <a:t>at the </a:t>
            </a:r>
            <a:r>
              <a:rPr lang="en-ZA" sz="1500" dirty="0">
                <a:solidFill>
                  <a:schemeClr val="tx1"/>
                </a:solidFill>
                <a:ea typeface="+mn-lt"/>
                <a:cs typeface="+mn-lt"/>
              </a:rPr>
              <a:t>moment</a:t>
            </a:r>
            <a:r>
              <a:rPr lang="en-US" sz="1500" dirty="0">
                <a:solidFill>
                  <a:schemeClr val="tx1"/>
                </a:solidFill>
                <a:ea typeface="+mn-lt"/>
                <a:cs typeface="+mn-lt"/>
              </a:rPr>
              <a:t> is the building/property that they rent out.</a:t>
            </a:r>
          </a:p>
          <a:p>
            <a:pPr marL="285750" indent="-285750" algn="just">
              <a:buFont typeface="Arial"/>
              <a:buChar char="•"/>
            </a:pPr>
            <a:r>
              <a:rPr lang="en-US" sz="1500" dirty="0">
                <a:solidFill>
                  <a:schemeClr val="tx1"/>
                </a:solidFill>
                <a:ea typeface="+mn-lt"/>
                <a:cs typeface="+mn-lt"/>
              </a:rPr>
              <a:t>By doing the Garden- Aquaponics project, SAVF can make use of </a:t>
            </a:r>
            <a:r>
              <a:rPr lang="en-ZA" sz="1500" dirty="0">
                <a:solidFill>
                  <a:schemeClr val="tx1"/>
                </a:solidFill>
                <a:ea typeface="+mn-lt"/>
                <a:cs typeface="+mn-lt"/>
              </a:rPr>
              <a:t>a product focus with few inputs and variation of output during the year by planting different vegetable using the same inputs.</a:t>
            </a:r>
            <a:r>
              <a:rPr lang="en-US" sz="1500" dirty="0">
                <a:solidFill>
                  <a:schemeClr val="tx1"/>
                </a:solidFill>
                <a:ea typeface="+mn-lt"/>
                <a:cs typeface="+mn-lt"/>
              </a:rPr>
              <a:t> </a:t>
            </a:r>
            <a:endParaRPr lang="en-US" sz="1500" dirty="0">
              <a:solidFill>
                <a:schemeClr val="tx1"/>
              </a:solidFill>
              <a:cs typeface="Calibri" panose="020F0502020204030204"/>
            </a:endParaRPr>
          </a:p>
          <a:p>
            <a:pPr marL="285750" indent="-285750" algn="just">
              <a:buFont typeface="Arial"/>
              <a:buChar char="•"/>
            </a:pPr>
            <a:r>
              <a:rPr lang="en-US" sz="1500" dirty="0">
                <a:solidFill>
                  <a:schemeClr val="tx1"/>
                </a:solidFill>
                <a:ea typeface="+mn-lt"/>
                <a:cs typeface="+mn-lt"/>
              </a:rPr>
              <a:t>The Aquaponics project will be a continuous process.</a:t>
            </a:r>
          </a:p>
          <a:p>
            <a:pPr algn="just"/>
            <a:endParaRPr lang="en-US" sz="1500" dirty="0">
              <a:solidFill>
                <a:schemeClr val="tx1"/>
              </a:solidFill>
              <a:ea typeface="+mn-lt"/>
              <a:cs typeface="+mn-lt"/>
            </a:endParaRPr>
          </a:p>
          <a:p>
            <a:pPr algn="just"/>
            <a:r>
              <a:rPr lang="en-US" sz="1500" b="1" u="sng" dirty="0">
                <a:solidFill>
                  <a:schemeClr val="tx1"/>
                </a:solidFill>
                <a:ea typeface="+mn-lt"/>
                <a:cs typeface="+mn-lt"/>
              </a:rPr>
              <a:t>The process focused on 4 key elements:</a:t>
            </a:r>
          </a:p>
          <a:p>
            <a:pPr algn="just"/>
            <a:endParaRPr lang="en-US" sz="1500" b="1" u="sng" dirty="0">
              <a:solidFill>
                <a:schemeClr val="tx1"/>
              </a:solidFill>
              <a:ea typeface="+mn-lt"/>
              <a:cs typeface="+mn-lt"/>
            </a:endParaRPr>
          </a:p>
          <a:p>
            <a:pPr marL="285750" indent="-285750" algn="just">
              <a:buFont typeface="Arial" panose="020B0604020202020204" pitchFamily="34" charset="0"/>
              <a:buChar char="•"/>
            </a:pPr>
            <a:r>
              <a:rPr lang="en-US" sz="1500" dirty="0">
                <a:solidFill>
                  <a:schemeClr val="tx1"/>
                </a:solidFill>
                <a:ea typeface="+mn-lt"/>
                <a:cs typeface="+mn-lt"/>
              </a:rPr>
              <a:t>Utilizing </a:t>
            </a:r>
            <a:r>
              <a:rPr lang="en-US" sz="1500" b="1" dirty="0">
                <a:solidFill>
                  <a:schemeClr val="tx1"/>
                </a:solidFill>
                <a:ea typeface="+mn-lt"/>
                <a:cs typeface="+mn-lt"/>
              </a:rPr>
              <a:t>solar energy </a:t>
            </a:r>
            <a:r>
              <a:rPr lang="en-US" sz="1500" dirty="0">
                <a:solidFill>
                  <a:schemeClr val="tx1"/>
                </a:solidFill>
                <a:ea typeface="+mn-lt"/>
                <a:cs typeface="+mn-lt"/>
              </a:rPr>
              <a:t>to reduce electrical costs/not add additional costs.</a:t>
            </a:r>
          </a:p>
          <a:p>
            <a:pPr marL="285750" indent="-285750" algn="just">
              <a:buFont typeface="Arial" panose="020B0604020202020204" pitchFamily="34" charset="0"/>
              <a:buChar char="•"/>
            </a:pPr>
            <a:r>
              <a:rPr lang="en-US" sz="1500" dirty="0">
                <a:solidFill>
                  <a:schemeClr val="tx1"/>
                </a:solidFill>
                <a:ea typeface="+mn-lt"/>
                <a:cs typeface="+mn-lt"/>
              </a:rPr>
              <a:t>Utilize minimal </a:t>
            </a:r>
            <a:r>
              <a:rPr lang="en-US" sz="1500" b="1" dirty="0">
                <a:solidFill>
                  <a:schemeClr val="tx1"/>
                </a:solidFill>
                <a:ea typeface="+mn-lt"/>
                <a:cs typeface="+mn-lt"/>
              </a:rPr>
              <a:t>water</a:t>
            </a:r>
            <a:r>
              <a:rPr lang="en-US" sz="1500" dirty="0">
                <a:solidFill>
                  <a:schemeClr val="tx1"/>
                </a:solidFill>
                <a:ea typeface="+mn-lt"/>
                <a:cs typeface="+mn-lt"/>
              </a:rPr>
              <a:t> or retain water in a system that would not add to their costs already. We have also looked to utilize rainwater to retain in the system by connecting it to gutters.</a:t>
            </a:r>
          </a:p>
          <a:p>
            <a:pPr marL="285750" indent="-285750" algn="just">
              <a:buFont typeface="Arial" panose="020B0604020202020204" pitchFamily="34" charset="0"/>
              <a:buChar char="•"/>
            </a:pPr>
            <a:r>
              <a:rPr lang="en-US" sz="1500" dirty="0">
                <a:solidFill>
                  <a:schemeClr val="tx1"/>
                </a:solidFill>
                <a:ea typeface="+mn-lt"/>
                <a:cs typeface="+mn-lt"/>
              </a:rPr>
              <a:t>Maximizing </a:t>
            </a:r>
            <a:r>
              <a:rPr lang="en-US" sz="1500" b="1" dirty="0">
                <a:solidFill>
                  <a:schemeClr val="tx1"/>
                </a:solidFill>
                <a:ea typeface="+mn-lt"/>
                <a:cs typeface="+mn-lt"/>
              </a:rPr>
              <a:t>production</a:t>
            </a:r>
            <a:r>
              <a:rPr lang="en-US" sz="1500" dirty="0">
                <a:solidFill>
                  <a:schemeClr val="tx1"/>
                </a:solidFill>
                <a:ea typeface="+mn-lt"/>
                <a:cs typeface="+mn-lt"/>
              </a:rPr>
              <a:t> – utilizing a farming technique that would yield more crops in a year than conventional gardening.</a:t>
            </a:r>
          </a:p>
          <a:p>
            <a:pPr marL="285750" indent="-285750" algn="just">
              <a:buFont typeface="Arial" panose="020B0604020202020204" pitchFamily="34" charset="0"/>
              <a:buChar char="•"/>
            </a:pPr>
            <a:r>
              <a:rPr lang="en-US" sz="1500" b="1" dirty="0">
                <a:solidFill>
                  <a:schemeClr val="tx1"/>
                </a:solidFill>
                <a:ea typeface="+mn-lt"/>
                <a:cs typeface="+mn-lt"/>
              </a:rPr>
              <a:t>Additional value </a:t>
            </a:r>
            <a:r>
              <a:rPr lang="en-US" sz="1500" dirty="0">
                <a:solidFill>
                  <a:schemeClr val="tx1"/>
                </a:solidFill>
                <a:ea typeface="+mn-lt"/>
                <a:cs typeface="+mn-lt"/>
              </a:rPr>
              <a:t>– whether gaining value from developing production, creating sales to maintain </a:t>
            </a:r>
            <a:r>
              <a:rPr lang="en-US" sz="1500">
                <a:solidFill>
                  <a:schemeClr val="tx1"/>
                </a:solidFill>
                <a:ea typeface="+mn-lt"/>
                <a:cs typeface="+mn-lt"/>
              </a:rPr>
              <a:t>or continued </a:t>
            </a:r>
            <a:r>
              <a:rPr lang="en-US" sz="1500" dirty="0">
                <a:solidFill>
                  <a:schemeClr val="tx1"/>
                </a:solidFill>
                <a:ea typeface="+mn-lt"/>
                <a:cs typeface="+mn-lt"/>
              </a:rPr>
              <a:t>sustainability, training others to farm, providing a distraction and creating social cohesion or even adding therapeutic value.</a:t>
            </a:r>
          </a:p>
          <a:p>
            <a:pPr marL="285750" indent="-285750">
              <a:buFont typeface="Arial" panose="020B0604020202020204" pitchFamily="34" charset="0"/>
              <a:buChar char="•"/>
            </a:pPr>
            <a:endParaRPr lang="en-US" sz="1500" dirty="0">
              <a:solidFill>
                <a:schemeClr val="tx1"/>
              </a:solidFill>
              <a:ea typeface="+mn-lt"/>
              <a:cs typeface="+mn-lt"/>
            </a:endParaRPr>
          </a:p>
        </p:txBody>
      </p:sp>
      <p:pic>
        <p:nvPicPr>
          <p:cNvPr id="2" name="Audio 1">
            <a:hlinkClick r:id="" action="ppaction://media"/>
            <a:extLst>
              <a:ext uri="{FF2B5EF4-FFF2-40B4-BE49-F238E27FC236}">
                <a16:creationId xmlns:a16="http://schemas.microsoft.com/office/drawing/2014/main" id="{BE59F9DF-9129-3B4C-935F-35E67B39FF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854431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1121">
        <p15:prstTrans prst="pageCurlDouble"/>
      </p:transition>
    </mc:Choice>
    <mc:Fallback xmlns="">
      <p:transition spd="slow" advTm="1011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B4923E-1783-4FAC-9F5A-7D4C95D765A3}"/>
              </a:ext>
            </a:extLst>
          </p:cNvPr>
          <p:cNvSpPr/>
          <p:nvPr/>
        </p:nvSpPr>
        <p:spPr>
          <a:xfrm>
            <a:off x="6849979" y="1690688"/>
            <a:ext cx="4503821" cy="4431406"/>
          </a:xfrm>
          <a:prstGeom prst="rect">
            <a:avLst/>
          </a:prstGeom>
        </p:spPr>
        <p:txBody>
          <a:bodyPr wrap="square" anchor="t">
            <a:spAutoFit/>
          </a:bodyPr>
          <a:lstStyle/>
          <a:p>
            <a:pPr marL="342900" indent="-342900" algn="just">
              <a:buFont typeface="+mj-lt"/>
              <a:buAutoNum type="arabicPeriod"/>
            </a:pPr>
            <a:r>
              <a:rPr lang="en-ZA" sz="1600" dirty="0"/>
              <a:t>Potential Commercial garden area (60m x 95 m = 5,700 m </a:t>
            </a:r>
            <a:r>
              <a:rPr lang="en-ZA" sz="1600" baseline="30000" dirty="0"/>
              <a:t>2</a:t>
            </a:r>
            <a:r>
              <a:rPr lang="en-ZA" sz="1600" dirty="0"/>
              <a:t> / 0.57 ha) &amp; Bus storage</a:t>
            </a:r>
            <a:endParaRPr lang="en-ZA"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n-ZA" sz="1600" dirty="0">
                <a:latin typeface="Calibri"/>
                <a:ea typeface="Calibri" panose="020F0502020204030204" pitchFamily="34" charset="0"/>
                <a:cs typeface="Times New Roman"/>
              </a:rPr>
              <a:t>Community area (park, stores, rentals)</a:t>
            </a:r>
          </a:p>
          <a:p>
            <a:pPr marL="342900" indent="-342900" algn="just">
              <a:buFont typeface="+mj-lt"/>
              <a:buAutoNum type="arabicPeriod"/>
            </a:pPr>
            <a:r>
              <a:rPr lang="en-ZA" sz="1600" dirty="0">
                <a:latin typeface="Calibri"/>
                <a:ea typeface="Calibri" panose="020F0502020204030204" pitchFamily="34" charset="0"/>
                <a:cs typeface="Times New Roman"/>
              </a:rPr>
              <a:t>Shelter for abused woman &amp; children </a:t>
            </a:r>
          </a:p>
          <a:p>
            <a:pPr marL="342900" lvl="0" indent="-342900" algn="just">
              <a:spcAft>
                <a:spcPts val="0"/>
              </a:spcAft>
              <a:buFont typeface="+mj-lt"/>
              <a:buAutoNum type="arabicPeriod"/>
            </a:pPr>
            <a:r>
              <a:rPr lang="en-ZA" sz="1600" dirty="0">
                <a:latin typeface="Calibri"/>
                <a:ea typeface="Calibri" panose="020F0502020204030204" pitchFamily="34" charset="0"/>
                <a:cs typeface="Times New Roman"/>
              </a:rPr>
              <a:t>Rental @ R 500 / month</a:t>
            </a:r>
          </a:p>
          <a:p>
            <a:pPr marL="342900" lvl="0" indent="-342900" algn="just">
              <a:spcAft>
                <a:spcPts val="0"/>
              </a:spcAft>
              <a:buFont typeface="+mj-lt"/>
              <a:buAutoNum type="arabicPeriod"/>
            </a:pPr>
            <a:r>
              <a:rPr lang="en-ZA" sz="1600" dirty="0">
                <a:latin typeface="Calibri"/>
                <a:ea typeface="Calibri" panose="020F0502020204030204" pitchFamily="34" charset="0"/>
                <a:cs typeface="Times New Roman"/>
              </a:rPr>
              <a:t>Nursery (funded / food included)</a:t>
            </a:r>
          </a:p>
          <a:p>
            <a:pPr marL="342900" indent="-342900" algn="just">
              <a:spcAft>
                <a:spcPts val="800"/>
              </a:spcAft>
              <a:buFont typeface="+mj-lt"/>
              <a:buAutoNum type="arabicPeriod"/>
            </a:pPr>
            <a:r>
              <a:rPr lang="en-ZA" sz="1600" dirty="0">
                <a:latin typeface="Calibri"/>
                <a:ea typeface="Calibri" panose="020F0502020204030204" pitchFamily="34" charset="0"/>
                <a:cs typeface="Times New Roman"/>
              </a:rPr>
              <a:t>Rental income (tent Church)</a:t>
            </a:r>
          </a:p>
          <a:p>
            <a:pPr marL="342900" indent="-342900" algn="just">
              <a:spcAft>
                <a:spcPts val="800"/>
              </a:spcAft>
              <a:buFont typeface="+mj-lt"/>
              <a:buAutoNum type="arabicPeriod"/>
            </a:pPr>
            <a:r>
              <a:rPr lang="en-ZA" sz="1600" dirty="0">
                <a:latin typeface="Calibri"/>
                <a:ea typeface="Calibri" panose="020F0502020204030204" pitchFamily="34" charset="0"/>
                <a:cs typeface="Times New Roman"/>
              </a:rPr>
              <a:t>Rental income (workshop / panel beaters)</a:t>
            </a:r>
            <a:endParaRPr lang="en-ZA" sz="1600" dirty="0">
              <a:latin typeface="Calibri" panose="020F0502020204030204" pitchFamily="34" charset="0"/>
              <a:ea typeface="Calibri" panose="020F0502020204030204" pitchFamily="34" charset="0"/>
              <a:cs typeface="Times New Roman"/>
            </a:endParaRPr>
          </a:p>
          <a:p>
            <a:pPr marL="342900" indent="-342900" algn="just">
              <a:spcAft>
                <a:spcPts val="800"/>
              </a:spcAft>
              <a:buFont typeface="+mj-lt"/>
              <a:buAutoNum type="arabicPeriod"/>
            </a:pPr>
            <a:r>
              <a:rPr lang="en-ZA" sz="1600" b="1" dirty="0">
                <a:latin typeface="Calibri"/>
                <a:ea typeface="Calibri" panose="020F0502020204030204" pitchFamily="34" charset="0"/>
                <a:cs typeface="Times New Roman"/>
              </a:rPr>
              <a:t>Project footprint - Aquaponics system  feeding the Shelter for abused women &amp; children (nr.3)</a:t>
            </a:r>
            <a:endParaRPr lang="en-ZA" sz="1600" b="1" dirty="0">
              <a:latin typeface="Calibri" panose="020F0502020204030204" pitchFamily="34" charset="0"/>
              <a:ea typeface="Calibri" panose="020F0502020204030204" pitchFamily="34" charset="0"/>
              <a:cs typeface="Times New Roman"/>
            </a:endParaRPr>
          </a:p>
          <a:p>
            <a:pPr algn="just">
              <a:lnSpc>
                <a:spcPct val="107000"/>
              </a:lnSpc>
              <a:spcAft>
                <a:spcPts val="800"/>
              </a:spcAft>
            </a:pPr>
            <a:r>
              <a:rPr lang="en-ZA" sz="1600" i="1" dirty="0"/>
              <a:t>Building an Aquaponics system that will produce food for people residing in area 3. This is seen as a pilot system whereby people can be trained and be empowered to learn a new skill. A larger system can be built in area 1 which will allow the SAVF to commercially grow produce that can be marketed.</a:t>
            </a:r>
            <a:endParaRPr lang="en-US" sz="1600" i="1" dirty="0">
              <a:cs typeface="Calibri" panose="020F0502020204030204"/>
            </a:endParaRPr>
          </a:p>
        </p:txBody>
      </p:sp>
      <p:pic>
        <p:nvPicPr>
          <p:cNvPr id="14" name="Picture 13">
            <a:extLst>
              <a:ext uri="{FF2B5EF4-FFF2-40B4-BE49-F238E27FC236}">
                <a16:creationId xmlns:a16="http://schemas.microsoft.com/office/drawing/2014/main" id="{B0B318FF-4D23-4F30-AD89-3539F3C41A18}"/>
              </a:ext>
            </a:extLst>
          </p:cNvPr>
          <p:cNvPicPr/>
          <p:nvPr/>
        </p:nvPicPr>
        <p:blipFill>
          <a:blip r:embed="rId5"/>
          <a:stretch>
            <a:fillRect/>
          </a:stretch>
        </p:blipFill>
        <p:spPr>
          <a:xfrm>
            <a:off x="844844" y="2836558"/>
            <a:ext cx="3822699" cy="3095171"/>
          </a:xfrm>
          <a:prstGeom prst="rect">
            <a:avLst/>
          </a:prstGeom>
          <a:ln>
            <a:solidFill>
              <a:schemeClr val="tx1"/>
            </a:solidFill>
          </a:ln>
        </p:spPr>
      </p:pic>
      <p:sp>
        <p:nvSpPr>
          <p:cNvPr id="3" name="TextBox 2">
            <a:extLst>
              <a:ext uri="{FF2B5EF4-FFF2-40B4-BE49-F238E27FC236}">
                <a16:creationId xmlns:a16="http://schemas.microsoft.com/office/drawing/2014/main" id="{9FEC81B2-7869-7640-98C8-0003AA854FF2}"/>
              </a:ext>
            </a:extLst>
          </p:cNvPr>
          <p:cNvSpPr txBox="1"/>
          <p:nvPr/>
        </p:nvSpPr>
        <p:spPr>
          <a:xfrm>
            <a:off x="838200" y="5931729"/>
            <a:ext cx="5861462" cy="246221"/>
          </a:xfrm>
          <a:prstGeom prst="rect">
            <a:avLst/>
          </a:prstGeom>
          <a:noFill/>
        </p:spPr>
        <p:txBody>
          <a:bodyPr wrap="square" rtlCol="0">
            <a:spAutoFit/>
          </a:bodyPr>
          <a:lstStyle/>
          <a:p>
            <a:r>
              <a:rPr lang="en-GB" sz="1000" i="1"/>
              <a:t>Image: SAVF Carletonville layout and work team getting their hands dirty after layout setup and developed  </a:t>
            </a:r>
          </a:p>
        </p:txBody>
      </p:sp>
      <p:pic>
        <p:nvPicPr>
          <p:cNvPr id="9" name="Picture 8">
            <a:extLst>
              <a:ext uri="{FF2B5EF4-FFF2-40B4-BE49-F238E27FC236}">
                <a16:creationId xmlns:a16="http://schemas.microsoft.com/office/drawing/2014/main" id="{8C7D7436-F4EC-FC4B-8428-3361AB8934B8}"/>
              </a:ext>
            </a:extLst>
          </p:cNvPr>
          <p:cNvPicPr/>
          <p:nvPr/>
        </p:nvPicPr>
        <p:blipFill>
          <a:blip r:embed="rId6"/>
          <a:stretch>
            <a:fillRect/>
          </a:stretch>
        </p:blipFill>
        <p:spPr>
          <a:xfrm>
            <a:off x="4620445" y="4180111"/>
            <a:ext cx="2079217" cy="1751618"/>
          </a:xfrm>
          <a:prstGeom prst="rect">
            <a:avLst/>
          </a:prstGeom>
          <a:solidFill>
            <a:schemeClr val="tx1"/>
          </a:solidFill>
          <a:ln>
            <a:solidFill>
              <a:schemeClr val="tx1"/>
            </a:solidFill>
          </a:ln>
        </p:spPr>
      </p:pic>
      <p:pic>
        <p:nvPicPr>
          <p:cNvPr id="10" name="Picture 9">
            <a:extLst>
              <a:ext uri="{FF2B5EF4-FFF2-40B4-BE49-F238E27FC236}">
                <a16:creationId xmlns:a16="http://schemas.microsoft.com/office/drawing/2014/main" id="{EBB3F8FD-A84F-9744-87CE-009AFBBC98AB}"/>
              </a:ext>
            </a:extLst>
          </p:cNvPr>
          <p:cNvPicPr/>
          <p:nvPr/>
        </p:nvPicPr>
        <p:blipFill>
          <a:blip r:embed="rId7"/>
          <a:stretch>
            <a:fillRect/>
          </a:stretch>
        </p:blipFill>
        <p:spPr>
          <a:xfrm>
            <a:off x="2355230" y="1690688"/>
            <a:ext cx="1332865" cy="1127760"/>
          </a:xfrm>
          <a:prstGeom prst="rect">
            <a:avLst/>
          </a:prstGeom>
          <a:solidFill>
            <a:sysClr val="windowText" lastClr="000000"/>
          </a:solidFill>
          <a:ln>
            <a:solidFill>
              <a:schemeClr val="tx1"/>
            </a:solidFill>
          </a:ln>
        </p:spPr>
      </p:pic>
      <p:pic>
        <p:nvPicPr>
          <p:cNvPr id="11" name="Picture 10">
            <a:extLst>
              <a:ext uri="{FF2B5EF4-FFF2-40B4-BE49-F238E27FC236}">
                <a16:creationId xmlns:a16="http://schemas.microsoft.com/office/drawing/2014/main" id="{CA53ED90-DF9B-0744-B680-C7B2DCFB67C4}"/>
              </a:ext>
            </a:extLst>
          </p:cNvPr>
          <p:cNvPicPr/>
          <p:nvPr/>
        </p:nvPicPr>
        <p:blipFill>
          <a:blip r:embed="rId8"/>
          <a:stretch>
            <a:fillRect/>
          </a:stretch>
        </p:blipFill>
        <p:spPr>
          <a:xfrm>
            <a:off x="3687687" y="1690688"/>
            <a:ext cx="1478796" cy="1127760"/>
          </a:xfrm>
          <a:prstGeom prst="rect">
            <a:avLst/>
          </a:prstGeom>
          <a:solidFill>
            <a:sysClr val="windowText" lastClr="000000"/>
          </a:solidFill>
          <a:ln>
            <a:solidFill>
              <a:schemeClr val="tx1"/>
            </a:solidFill>
          </a:ln>
        </p:spPr>
      </p:pic>
      <p:pic>
        <p:nvPicPr>
          <p:cNvPr id="12" name="Picture 11">
            <a:extLst>
              <a:ext uri="{FF2B5EF4-FFF2-40B4-BE49-F238E27FC236}">
                <a16:creationId xmlns:a16="http://schemas.microsoft.com/office/drawing/2014/main" id="{140C3AA8-7D53-4F44-87CA-DF1060C0A8E9}"/>
              </a:ext>
            </a:extLst>
          </p:cNvPr>
          <p:cNvPicPr/>
          <p:nvPr/>
        </p:nvPicPr>
        <p:blipFill>
          <a:blip r:embed="rId9"/>
          <a:stretch>
            <a:fillRect/>
          </a:stretch>
        </p:blipFill>
        <p:spPr>
          <a:xfrm>
            <a:off x="4620445" y="2832418"/>
            <a:ext cx="2079217" cy="1361663"/>
          </a:xfrm>
          <a:prstGeom prst="rect">
            <a:avLst/>
          </a:prstGeom>
          <a:solidFill>
            <a:sysClr val="windowText" lastClr="000000"/>
          </a:solidFill>
          <a:ln>
            <a:solidFill>
              <a:schemeClr val="tx1"/>
            </a:solidFill>
          </a:ln>
        </p:spPr>
      </p:pic>
      <p:pic>
        <p:nvPicPr>
          <p:cNvPr id="13" name="Picture 12">
            <a:extLst>
              <a:ext uri="{FF2B5EF4-FFF2-40B4-BE49-F238E27FC236}">
                <a16:creationId xmlns:a16="http://schemas.microsoft.com/office/drawing/2014/main" id="{59FC1A48-3C2A-AE4E-A8D7-E979BCD9BDFE}"/>
              </a:ext>
            </a:extLst>
          </p:cNvPr>
          <p:cNvPicPr>
            <a:picLocks noChangeAspect="1"/>
          </p:cNvPicPr>
          <p:nvPr/>
        </p:nvPicPr>
        <p:blipFill>
          <a:blip r:embed="rId10"/>
          <a:stretch>
            <a:fillRect/>
          </a:stretch>
        </p:blipFill>
        <p:spPr>
          <a:xfrm>
            <a:off x="5157970" y="1690688"/>
            <a:ext cx="1541692" cy="1127760"/>
          </a:xfrm>
          <a:prstGeom prst="rect">
            <a:avLst/>
          </a:prstGeom>
          <a:ln>
            <a:solidFill>
              <a:schemeClr val="tx1"/>
            </a:solidFill>
          </a:ln>
        </p:spPr>
      </p:pic>
      <p:sp>
        <p:nvSpPr>
          <p:cNvPr id="8" name="Title 1">
            <a:extLst>
              <a:ext uri="{FF2B5EF4-FFF2-40B4-BE49-F238E27FC236}">
                <a16:creationId xmlns:a16="http://schemas.microsoft.com/office/drawing/2014/main" id="{55D46899-5315-3641-B4D3-AF0F18531237}"/>
              </a:ext>
            </a:extLst>
          </p:cNvPr>
          <p:cNvSpPr>
            <a:spLocks noGrp="1"/>
          </p:cNvSpPr>
          <p:nvPr>
            <p:ph type="title"/>
          </p:nvPr>
        </p:nvSpPr>
        <p:spPr>
          <a:xfrm>
            <a:off x="838200" y="365125"/>
            <a:ext cx="10515600" cy="1325563"/>
          </a:xfrm>
          <a:solidFill>
            <a:schemeClr val="tx1"/>
          </a:solidFill>
        </p:spPr>
        <p:txBody>
          <a:bodyPr/>
          <a:lstStyle/>
          <a:p>
            <a:r>
              <a:rPr lang="en-GB" b="1" i="1">
                <a:solidFill>
                  <a:schemeClr val="bg1"/>
                </a:solidFill>
                <a:latin typeface="Avenir Next Heavy" panose="020B0503020202020204" pitchFamily="34" charset="0"/>
              </a:rPr>
              <a:t>Process &amp; Layout</a:t>
            </a:r>
          </a:p>
        </p:txBody>
      </p:sp>
      <p:pic>
        <p:nvPicPr>
          <p:cNvPr id="16" name="Picture 15">
            <a:extLst>
              <a:ext uri="{FF2B5EF4-FFF2-40B4-BE49-F238E27FC236}">
                <a16:creationId xmlns:a16="http://schemas.microsoft.com/office/drawing/2014/main" id="{33971950-D955-8D4F-8204-E206D22EA8AE}"/>
              </a:ext>
            </a:extLst>
          </p:cNvPr>
          <p:cNvPicPr>
            <a:picLocks noChangeAspect="1"/>
          </p:cNvPicPr>
          <p:nvPr/>
        </p:nvPicPr>
        <p:blipFill>
          <a:blip r:embed="rId11"/>
          <a:stretch>
            <a:fillRect/>
          </a:stretch>
        </p:blipFill>
        <p:spPr>
          <a:xfrm>
            <a:off x="850313" y="1690689"/>
            <a:ext cx="1517030" cy="1127759"/>
          </a:xfrm>
          <a:prstGeom prst="rect">
            <a:avLst/>
          </a:prstGeom>
          <a:ln>
            <a:solidFill>
              <a:schemeClr val="tx1"/>
            </a:solidFill>
          </a:ln>
        </p:spPr>
      </p:pic>
      <p:pic>
        <p:nvPicPr>
          <p:cNvPr id="4" name="Audio 3">
            <a:hlinkClick r:id="" action="ppaction://media"/>
            <a:extLst>
              <a:ext uri="{FF2B5EF4-FFF2-40B4-BE49-F238E27FC236}">
                <a16:creationId xmlns:a16="http://schemas.microsoft.com/office/drawing/2014/main" id="{76BFD414-6015-C44A-B010-D82182F497E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229553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8619">
        <p15:prstTrans prst="pageCurlDouble"/>
      </p:transition>
    </mc:Choice>
    <mc:Fallback xmlns="">
      <p:transition spd="slow" advTm="286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7577E52782B8C46AAA6ED718448029D" ma:contentTypeVersion="8" ma:contentTypeDescription="Create a new document." ma:contentTypeScope="" ma:versionID="dadb931f9261495718c9ac798b4363e4">
  <xsd:schema xmlns:xsd="http://www.w3.org/2001/XMLSchema" xmlns:xs="http://www.w3.org/2001/XMLSchema" xmlns:p="http://schemas.microsoft.com/office/2006/metadata/properties" xmlns:ns2="d390b185-6b0c-4f25-b6a6-ea06d9ca5029" targetNamespace="http://schemas.microsoft.com/office/2006/metadata/properties" ma:root="true" ma:fieldsID="61299d37d60cfcd8ba0c7d67001803ac" ns2:_="">
    <xsd:import namespace="d390b185-6b0c-4f25-b6a6-ea06d9ca50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90b185-6b0c-4f25-b6a6-ea06d9ca50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8C33B90-DE4D-4BCA-82E6-78E81AD322A5}">
  <ds:schemaRefs>
    <ds:schemaRef ds:uri="http://schemas.microsoft.com/sharepoint/v3/contenttype/forms"/>
  </ds:schemaRefs>
</ds:datastoreItem>
</file>

<file path=customXml/itemProps2.xml><?xml version="1.0" encoding="utf-8"?>
<ds:datastoreItem xmlns:ds="http://schemas.openxmlformats.org/officeDocument/2006/customXml" ds:itemID="{49F1EEC0-A5A4-417C-B12C-4148F31FF9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90b185-6b0c-4f25-b6a6-ea06d9ca5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8EBCEC3-8418-44C4-8CE3-9E6C53497B34}">
  <ds:schemaRefs>
    <ds:schemaRef ds:uri="http://www.w3.org/XML/1998/namespace"/>
    <ds:schemaRef ds:uri="http://schemas.microsoft.com/office/2006/documentManagement/types"/>
    <ds:schemaRef ds:uri="http://schemas.microsoft.com/office/2006/metadata/properties"/>
    <ds:schemaRef ds:uri="d390b185-6b0c-4f25-b6a6-ea06d9ca5029"/>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143</TotalTime>
  <Words>1315</Words>
  <Application>Microsoft Office PowerPoint</Application>
  <PresentationFormat>Widescreen</PresentationFormat>
  <Paragraphs>320</Paragraphs>
  <Slides>17</Slides>
  <Notes>4</Notes>
  <HiddenSlides>0</HiddenSlides>
  <MMClips>17</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Avenir Next Heavy</vt:lpstr>
      <vt:lpstr>Calibri</vt:lpstr>
      <vt:lpstr>Calibri Light</vt:lpstr>
      <vt:lpstr>Office Theme</vt:lpstr>
      <vt:lpstr>Custom Design</vt:lpstr>
      <vt:lpstr>COMMUNITY  PROJECT    SAVF  AQUAPONICS SYSTEM</vt:lpstr>
      <vt:lpstr>Group submission: Contact session: Eight (8). Name of syndicate group:   Brain Power Troopers Name of community organisation:  SAVF</vt:lpstr>
      <vt:lpstr>Table of content</vt:lpstr>
      <vt:lpstr>PowerPoint Presentation</vt:lpstr>
      <vt:lpstr>Introduction</vt:lpstr>
      <vt:lpstr>PowerPoint Presentation</vt:lpstr>
      <vt:lpstr>Project Management and Design</vt:lpstr>
      <vt:lpstr>Process &amp; Layout</vt:lpstr>
      <vt:lpstr>Process &amp; Layout</vt:lpstr>
      <vt:lpstr>Aggregate Planning &amp; Scheduling</vt:lpstr>
      <vt:lpstr>Forecasting</vt:lpstr>
      <vt:lpstr>Quality</vt:lpstr>
      <vt:lpstr>PowerPoint Presentation</vt:lpstr>
      <vt:lpstr>Maintenance</vt:lpstr>
      <vt:lpstr>Impact on the organization and future projects</vt:lpstr>
      <vt:lpstr>Value of the project to the individual</vt:lpstr>
      <vt:lpstr>Value of the project to the group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submission: Contact session: Six (6). Name of syndicate group:   Brain Power Troopers Name of community organisation:  SAVF</dc:title>
  <dc:creator>Johan Pretorius</dc:creator>
  <cp:lastModifiedBy>Johan Hattingh</cp:lastModifiedBy>
  <cp:revision>97</cp:revision>
  <dcterms:created xsi:type="dcterms:W3CDTF">2020-04-13T19:42:22Z</dcterms:created>
  <dcterms:modified xsi:type="dcterms:W3CDTF">2020-05-20T02:35:48Z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0x010100D7577E52782B8C46AAA6ED718448029D</vt:lpwstr>
  </property>
</Properties>
</file>