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 id="2147483852" r:id="rId2"/>
  </p:sldMasterIdLst>
  <p:notesMasterIdLst>
    <p:notesMasterId r:id="rId24"/>
  </p:notesMasterIdLst>
  <p:sldIdLst>
    <p:sldId id="256" r:id="rId3"/>
    <p:sldId id="281" r:id="rId4"/>
    <p:sldId id="260" r:id="rId5"/>
    <p:sldId id="282" r:id="rId6"/>
    <p:sldId id="257" r:id="rId7"/>
    <p:sldId id="265" r:id="rId8"/>
    <p:sldId id="271" r:id="rId9"/>
    <p:sldId id="270" r:id="rId10"/>
    <p:sldId id="273" r:id="rId11"/>
    <p:sldId id="272" r:id="rId12"/>
    <p:sldId id="274" r:id="rId13"/>
    <p:sldId id="278" r:id="rId14"/>
    <p:sldId id="275" r:id="rId15"/>
    <p:sldId id="276" r:id="rId16"/>
    <p:sldId id="277" r:id="rId17"/>
    <p:sldId id="279" r:id="rId18"/>
    <p:sldId id="258" r:id="rId19"/>
    <p:sldId id="261" r:id="rId20"/>
    <p:sldId id="263" r:id="rId21"/>
    <p:sldId id="280" r:id="rId22"/>
    <p:sldId id="268"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67" y="1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www.pngall.com/shopping-png" TargetMode="External"/><Relationship Id="rId1" Type="http://schemas.openxmlformats.org/officeDocument/2006/relationships/image" Target="../media/image10.png"/><Relationship Id="rId6" Type="http://schemas.openxmlformats.org/officeDocument/2006/relationships/hyperlink" Target="http://insightextractor.com/2016/10/04/introduction-sql-performance-tuning-data-analysts/" TargetMode="External"/><Relationship Id="rId5" Type="http://schemas.openxmlformats.org/officeDocument/2006/relationships/image" Target="../media/image12.jpg"/><Relationship Id="rId4" Type="http://schemas.openxmlformats.org/officeDocument/2006/relationships/hyperlink" Target="https://pixabay.com/en/choose-the-right-direction-1536336/"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www.pngall.com/shopping-png" TargetMode="External"/><Relationship Id="rId1" Type="http://schemas.openxmlformats.org/officeDocument/2006/relationships/image" Target="../media/image10.png"/><Relationship Id="rId6" Type="http://schemas.openxmlformats.org/officeDocument/2006/relationships/hyperlink" Target="http://insightextractor.com/2016/10/04/introduction-sql-performance-tuning-data-analysts/" TargetMode="External"/><Relationship Id="rId5" Type="http://schemas.openxmlformats.org/officeDocument/2006/relationships/image" Target="../media/image12.jpg"/><Relationship Id="rId4" Type="http://schemas.openxmlformats.org/officeDocument/2006/relationships/hyperlink" Target="https://pixabay.com/en/choose-the-right-direction-1536336/"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356FB-C354-4245-A553-C0FE0B3F50DD}"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ZA"/>
        </a:p>
      </dgm:t>
    </dgm:pt>
    <dgm:pt modelId="{1AC10A04-6861-43F8-8DB5-3E68C598C7D2}">
      <dgm:prSet phldrT="[Text]" custT="1"/>
      <dgm:spPr/>
      <dgm:t>
        <a:bodyPr/>
        <a:lstStyle/>
        <a:p>
          <a:r>
            <a:rPr lang="en-ZA" sz="1800" dirty="0"/>
            <a:t>Product valuation Tools</a:t>
          </a:r>
        </a:p>
      </dgm:t>
    </dgm:pt>
    <dgm:pt modelId="{53078222-D5BB-4429-B538-6BF294510C02}" type="parTrans" cxnId="{64AC9B95-71D9-43AC-BAF1-83ED6281116B}">
      <dgm:prSet/>
      <dgm:spPr/>
      <dgm:t>
        <a:bodyPr/>
        <a:lstStyle/>
        <a:p>
          <a:endParaRPr lang="en-ZA"/>
        </a:p>
      </dgm:t>
    </dgm:pt>
    <dgm:pt modelId="{8F936B7B-D2CE-413E-B89A-555E703453EB}" type="sibTrans" cxnId="{64AC9B95-71D9-43AC-BAF1-83ED6281116B}">
      <dgm:prSet/>
      <dgm:spPr/>
      <dgm:t>
        <a:bodyPr/>
        <a:lstStyle/>
        <a:p>
          <a:endParaRPr lang="en-ZA"/>
        </a:p>
      </dgm:t>
    </dgm:pt>
    <dgm:pt modelId="{9CB814A5-D0E4-4A18-96C1-361CD64D5E0E}">
      <dgm:prSet phldrT="[Text]" custT="1"/>
      <dgm:spPr/>
      <dgm:t>
        <a:bodyPr/>
        <a:lstStyle/>
        <a:p>
          <a:r>
            <a:rPr lang="en-ZA" sz="1200" dirty="0"/>
            <a:t>Direct Vs Absorption Costing</a:t>
          </a:r>
        </a:p>
      </dgm:t>
    </dgm:pt>
    <dgm:pt modelId="{09272389-0A82-497D-936B-CF588BB2CBCE}" type="parTrans" cxnId="{44E9753D-0143-4920-AA7E-D43264A7BD44}">
      <dgm:prSet/>
      <dgm:spPr/>
      <dgm:t>
        <a:bodyPr/>
        <a:lstStyle/>
        <a:p>
          <a:endParaRPr lang="en-ZA"/>
        </a:p>
      </dgm:t>
    </dgm:pt>
    <dgm:pt modelId="{AA21D5A7-68EF-4CAF-9852-CC8BB2F5FB22}" type="sibTrans" cxnId="{44E9753D-0143-4920-AA7E-D43264A7BD44}">
      <dgm:prSet/>
      <dgm:spPr/>
      <dgm:t>
        <a:bodyPr/>
        <a:lstStyle/>
        <a:p>
          <a:endParaRPr lang="en-ZA"/>
        </a:p>
      </dgm:t>
    </dgm:pt>
    <dgm:pt modelId="{9652A293-697D-4D34-9E9C-35A281A90248}">
      <dgm:prSet phldrT="[Text]" custT="1"/>
      <dgm:spPr/>
      <dgm:t>
        <a:bodyPr/>
        <a:lstStyle/>
        <a:p>
          <a:r>
            <a:rPr lang="en-ZA" sz="1200" dirty="0"/>
            <a:t>Job Costing Vs Process Costing</a:t>
          </a:r>
        </a:p>
      </dgm:t>
    </dgm:pt>
    <dgm:pt modelId="{AAD60AB7-DE7E-415D-BB47-736D703ED06A}" type="parTrans" cxnId="{CDE26B23-8ADE-44F2-83E6-AFBA258C9111}">
      <dgm:prSet/>
      <dgm:spPr/>
      <dgm:t>
        <a:bodyPr/>
        <a:lstStyle/>
        <a:p>
          <a:endParaRPr lang="en-ZA"/>
        </a:p>
      </dgm:t>
    </dgm:pt>
    <dgm:pt modelId="{8365ADE9-46F2-4547-9B7E-60A609FF50F9}" type="sibTrans" cxnId="{CDE26B23-8ADE-44F2-83E6-AFBA258C9111}">
      <dgm:prSet/>
      <dgm:spPr/>
      <dgm:t>
        <a:bodyPr/>
        <a:lstStyle/>
        <a:p>
          <a:endParaRPr lang="en-ZA"/>
        </a:p>
      </dgm:t>
    </dgm:pt>
    <dgm:pt modelId="{14709E4F-A861-4C34-A368-9A0FC14A2422}">
      <dgm:prSet phldrT="[Text]" custT="1"/>
      <dgm:spPr/>
      <dgm:t>
        <a:bodyPr/>
        <a:lstStyle/>
        <a:p>
          <a:r>
            <a:rPr lang="en-ZA" sz="1800" dirty="0"/>
            <a:t>Decision making Tools</a:t>
          </a:r>
        </a:p>
      </dgm:t>
    </dgm:pt>
    <dgm:pt modelId="{1ED4D2FB-D884-4FE2-BC26-AD648BC797D5}" type="parTrans" cxnId="{2B8ECD7D-B3EF-41E0-B1A0-2302EDB90A86}">
      <dgm:prSet/>
      <dgm:spPr/>
      <dgm:t>
        <a:bodyPr/>
        <a:lstStyle/>
        <a:p>
          <a:endParaRPr lang="en-ZA"/>
        </a:p>
      </dgm:t>
    </dgm:pt>
    <dgm:pt modelId="{5897CD35-EEBD-4A87-ABAB-85AAE0705D58}" type="sibTrans" cxnId="{2B8ECD7D-B3EF-41E0-B1A0-2302EDB90A86}">
      <dgm:prSet/>
      <dgm:spPr/>
      <dgm:t>
        <a:bodyPr/>
        <a:lstStyle/>
        <a:p>
          <a:endParaRPr lang="en-ZA"/>
        </a:p>
      </dgm:t>
    </dgm:pt>
    <dgm:pt modelId="{59740B06-344B-439D-84C8-D48B2997ECC9}">
      <dgm:prSet phldrT="[Text]" custT="1"/>
      <dgm:spPr/>
      <dgm:t>
        <a:bodyPr/>
        <a:lstStyle/>
        <a:p>
          <a:r>
            <a:rPr lang="en-ZA" sz="1200" dirty="0"/>
            <a:t>Relevant costs</a:t>
          </a:r>
        </a:p>
      </dgm:t>
    </dgm:pt>
    <dgm:pt modelId="{8DDF4009-BB83-46F6-9E93-15FD97B9E3B6}" type="parTrans" cxnId="{1ACD0C57-916E-4C6B-A914-84C52DE5519D}">
      <dgm:prSet/>
      <dgm:spPr/>
      <dgm:t>
        <a:bodyPr/>
        <a:lstStyle/>
        <a:p>
          <a:endParaRPr lang="en-ZA"/>
        </a:p>
      </dgm:t>
    </dgm:pt>
    <dgm:pt modelId="{0CAAA536-FC3A-4CE3-9C3F-B00E2250DA9D}" type="sibTrans" cxnId="{1ACD0C57-916E-4C6B-A914-84C52DE5519D}">
      <dgm:prSet/>
      <dgm:spPr/>
      <dgm:t>
        <a:bodyPr/>
        <a:lstStyle/>
        <a:p>
          <a:endParaRPr lang="en-ZA"/>
        </a:p>
      </dgm:t>
    </dgm:pt>
    <dgm:pt modelId="{65F624CF-49D3-4AA9-A3B8-197C72D542FA}">
      <dgm:prSet phldrT="[Text]" custT="1"/>
      <dgm:spPr/>
      <dgm:t>
        <a:bodyPr/>
        <a:lstStyle/>
        <a:p>
          <a:r>
            <a:rPr lang="en-ZA" sz="1800" dirty="0"/>
            <a:t>Performance Management Tools</a:t>
          </a:r>
        </a:p>
      </dgm:t>
    </dgm:pt>
    <dgm:pt modelId="{F5357DCF-F7B1-4100-AD94-FF274DD17A5E}" type="parTrans" cxnId="{FC944B8B-5AAD-4345-9563-D71FEB6D8007}">
      <dgm:prSet/>
      <dgm:spPr/>
      <dgm:t>
        <a:bodyPr/>
        <a:lstStyle/>
        <a:p>
          <a:endParaRPr lang="en-ZA"/>
        </a:p>
      </dgm:t>
    </dgm:pt>
    <dgm:pt modelId="{ADC1BEF6-9D42-4CA1-8817-9370BD7BB911}" type="sibTrans" cxnId="{FC944B8B-5AAD-4345-9563-D71FEB6D8007}">
      <dgm:prSet/>
      <dgm:spPr/>
      <dgm:t>
        <a:bodyPr/>
        <a:lstStyle/>
        <a:p>
          <a:endParaRPr lang="en-ZA"/>
        </a:p>
      </dgm:t>
    </dgm:pt>
    <dgm:pt modelId="{AA4BDF95-72EF-49B9-B138-C1822C8A13DA}">
      <dgm:prSet phldrT="[Text]" custT="1"/>
      <dgm:spPr/>
      <dgm:t>
        <a:bodyPr/>
        <a:lstStyle/>
        <a:p>
          <a:r>
            <a:rPr lang="en-ZA" sz="1200" dirty="0"/>
            <a:t>Cost Behaviour</a:t>
          </a:r>
        </a:p>
      </dgm:t>
    </dgm:pt>
    <dgm:pt modelId="{42D8D2FC-C2E3-4A2E-B5FD-AAB7260C6A56}" type="parTrans" cxnId="{64EE1BFC-1638-41C2-9980-BD1DAF1F8F20}">
      <dgm:prSet/>
      <dgm:spPr/>
      <dgm:t>
        <a:bodyPr/>
        <a:lstStyle/>
        <a:p>
          <a:endParaRPr lang="en-ZA"/>
        </a:p>
      </dgm:t>
    </dgm:pt>
    <dgm:pt modelId="{FFBEF108-5692-4609-B475-1D898AF813BC}" type="sibTrans" cxnId="{64EE1BFC-1638-41C2-9980-BD1DAF1F8F20}">
      <dgm:prSet/>
      <dgm:spPr/>
      <dgm:t>
        <a:bodyPr/>
        <a:lstStyle/>
        <a:p>
          <a:endParaRPr lang="en-ZA"/>
        </a:p>
      </dgm:t>
    </dgm:pt>
    <dgm:pt modelId="{9122F7FA-1B79-47DC-B04F-C01C0A5E4079}">
      <dgm:prSet phldrT="[Text]" custT="1"/>
      <dgm:spPr/>
      <dgm:t>
        <a:bodyPr/>
        <a:lstStyle/>
        <a:p>
          <a:r>
            <a:rPr lang="en-ZA" sz="1200" dirty="0"/>
            <a:t>Cost Volume Analysis</a:t>
          </a:r>
        </a:p>
      </dgm:t>
    </dgm:pt>
    <dgm:pt modelId="{7B70F801-E6A5-41CF-982D-CEEF375F8463}" type="parTrans" cxnId="{FDDD302D-2A0D-4DC9-99A2-8CE064F0231C}">
      <dgm:prSet/>
      <dgm:spPr/>
      <dgm:t>
        <a:bodyPr/>
        <a:lstStyle/>
        <a:p>
          <a:endParaRPr lang="en-ZA"/>
        </a:p>
      </dgm:t>
    </dgm:pt>
    <dgm:pt modelId="{B17F9736-8859-4AEB-8DB4-DF3F84DAAE14}" type="sibTrans" cxnId="{FDDD302D-2A0D-4DC9-99A2-8CE064F0231C}">
      <dgm:prSet/>
      <dgm:spPr/>
      <dgm:t>
        <a:bodyPr/>
        <a:lstStyle/>
        <a:p>
          <a:endParaRPr lang="en-ZA"/>
        </a:p>
      </dgm:t>
    </dgm:pt>
    <dgm:pt modelId="{229060C9-BC88-45BC-B14F-C374E277F922}">
      <dgm:prSet phldrT="[Text]"/>
      <dgm:spPr/>
      <dgm:t>
        <a:bodyPr/>
        <a:lstStyle/>
        <a:p>
          <a:endParaRPr lang="en-ZA" sz="1000" dirty="0"/>
        </a:p>
      </dgm:t>
    </dgm:pt>
    <dgm:pt modelId="{38CC493D-20FC-4F54-924C-F22D902DAFAC}" type="parTrans" cxnId="{16785EE6-1ECC-484A-894B-DA2F4B202336}">
      <dgm:prSet/>
      <dgm:spPr/>
      <dgm:t>
        <a:bodyPr/>
        <a:lstStyle/>
        <a:p>
          <a:endParaRPr lang="en-ZA"/>
        </a:p>
      </dgm:t>
    </dgm:pt>
    <dgm:pt modelId="{3F1941F4-B3D0-4520-B4AE-410D16A63859}" type="sibTrans" cxnId="{16785EE6-1ECC-484A-894B-DA2F4B202336}">
      <dgm:prSet/>
      <dgm:spPr/>
      <dgm:t>
        <a:bodyPr/>
        <a:lstStyle/>
        <a:p>
          <a:endParaRPr lang="en-ZA"/>
        </a:p>
      </dgm:t>
    </dgm:pt>
    <dgm:pt modelId="{57038F92-3266-4EF2-A0BB-9B215C7B5240}">
      <dgm:prSet phldrT="[Text]" custT="1"/>
      <dgm:spPr/>
      <dgm:t>
        <a:bodyPr/>
        <a:lstStyle/>
        <a:p>
          <a:r>
            <a:rPr lang="en-ZA" sz="1200" dirty="0"/>
            <a:t>Fixed Cost Vs Variable Costs</a:t>
          </a:r>
        </a:p>
      </dgm:t>
    </dgm:pt>
    <dgm:pt modelId="{AFC7281D-4F5B-4385-BB48-E5376981BE31}" type="parTrans" cxnId="{6EA0156A-E999-4FC5-BEBC-B1074813277B}">
      <dgm:prSet/>
      <dgm:spPr/>
      <dgm:t>
        <a:bodyPr/>
        <a:lstStyle/>
        <a:p>
          <a:endParaRPr lang="en-ZA"/>
        </a:p>
      </dgm:t>
    </dgm:pt>
    <dgm:pt modelId="{A67C656F-D193-4832-BDF0-9227C48F3AA5}" type="sibTrans" cxnId="{6EA0156A-E999-4FC5-BEBC-B1074813277B}">
      <dgm:prSet/>
      <dgm:spPr/>
      <dgm:t>
        <a:bodyPr/>
        <a:lstStyle/>
        <a:p>
          <a:endParaRPr lang="en-ZA"/>
        </a:p>
      </dgm:t>
    </dgm:pt>
    <dgm:pt modelId="{1B919C09-B6E0-4B52-AEED-9EB4EB8FB84C}">
      <dgm:prSet phldrT="[Text]" custT="1"/>
      <dgm:spPr/>
      <dgm:t>
        <a:bodyPr/>
        <a:lstStyle/>
        <a:p>
          <a:r>
            <a:rPr lang="en-ZA" sz="1200" dirty="0"/>
            <a:t>Product Cost Vs Period Cost</a:t>
          </a:r>
        </a:p>
      </dgm:t>
    </dgm:pt>
    <dgm:pt modelId="{8312751A-301A-41A9-BE57-9D66F3769628}" type="parTrans" cxnId="{31703074-65A4-46DD-97EF-D8216DD348EC}">
      <dgm:prSet/>
      <dgm:spPr/>
      <dgm:t>
        <a:bodyPr/>
        <a:lstStyle/>
        <a:p>
          <a:endParaRPr lang="en-ZA"/>
        </a:p>
      </dgm:t>
    </dgm:pt>
    <dgm:pt modelId="{56F8DD8E-EED1-4141-87BD-814D3C4739D6}" type="sibTrans" cxnId="{31703074-65A4-46DD-97EF-D8216DD348EC}">
      <dgm:prSet/>
      <dgm:spPr/>
      <dgm:t>
        <a:bodyPr/>
        <a:lstStyle/>
        <a:p>
          <a:endParaRPr lang="en-ZA"/>
        </a:p>
      </dgm:t>
    </dgm:pt>
    <dgm:pt modelId="{889192D4-C3B4-4F0B-B214-C7FB79174BF2}">
      <dgm:prSet phldrT="[Text]"/>
      <dgm:spPr/>
      <dgm:t>
        <a:bodyPr/>
        <a:lstStyle/>
        <a:p>
          <a:endParaRPr lang="en-ZA" sz="1000" dirty="0"/>
        </a:p>
      </dgm:t>
    </dgm:pt>
    <dgm:pt modelId="{F86A1C74-50E7-471E-A150-2D93F772B1BD}" type="parTrans" cxnId="{7399F7AF-EF7E-41A5-8EB3-36613C6CD73B}">
      <dgm:prSet/>
      <dgm:spPr/>
      <dgm:t>
        <a:bodyPr/>
        <a:lstStyle/>
        <a:p>
          <a:endParaRPr lang="en-ZA"/>
        </a:p>
      </dgm:t>
    </dgm:pt>
    <dgm:pt modelId="{58C3E054-DD0F-4F13-8B74-E4C260516C83}" type="sibTrans" cxnId="{7399F7AF-EF7E-41A5-8EB3-36613C6CD73B}">
      <dgm:prSet/>
      <dgm:spPr/>
      <dgm:t>
        <a:bodyPr/>
        <a:lstStyle/>
        <a:p>
          <a:endParaRPr lang="en-ZA"/>
        </a:p>
      </dgm:t>
    </dgm:pt>
    <dgm:pt modelId="{C2C3973B-2316-442C-8346-0AA2C017E0EE}">
      <dgm:prSet phldrT="[Text]"/>
      <dgm:spPr/>
      <dgm:t>
        <a:bodyPr/>
        <a:lstStyle/>
        <a:p>
          <a:endParaRPr lang="en-ZA" sz="1000" dirty="0"/>
        </a:p>
      </dgm:t>
    </dgm:pt>
    <dgm:pt modelId="{B26C0B95-35B6-45FD-9B38-109F274BFF86}" type="parTrans" cxnId="{4983ACA1-BAD9-4658-B959-28CA929D845D}">
      <dgm:prSet/>
      <dgm:spPr/>
      <dgm:t>
        <a:bodyPr/>
        <a:lstStyle/>
        <a:p>
          <a:endParaRPr lang="en-ZA"/>
        </a:p>
      </dgm:t>
    </dgm:pt>
    <dgm:pt modelId="{8F8DD388-8765-4404-A104-3E47CD042ACD}" type="sibTrans" cxnId="{4983ACA1-BAD9-4658-B959-28CA929D845D}">
      <dgm:prSet/>
      <dgm:spPr/>
      <dgm:t>
        <a:bodyPr/>
        <a:lstStyle/>
        <a:p>
          <a:endParaRPr lang="en-ZA"/>
        </a:p>
      </dgm:t>
    </dgm:pt>
    <dgm:pt modelId="{95254C1A-557B-400D-A798-74CE6860F796}">
      <dgm:prSet phldrT="[Text]" custT="1"/>
      <dgm:spPr/>
      <dgm:t>
        <a:bodyPr/>
        <a:lstStyle/>
        <a:p>
          <a:r>
            <a:rPr lang="en-ZA" sz="1200" dirty="0"/>
            <a:t>Standard costing and Variance analysis</a:t>
          </a:r>
        </a:p>
      </dgm:t>
    </dgm:pt>
    <dgm:pt modelId="{4799EF5E-E8A3-4DC7-A001-F00ADE79842E}" type="parTrans" cxnId="{216585F8-DCBD-459B-BB88-9F4645B50290}">
      <dgm:prSet/>
      <dgm:spPr/>
      <dgm:t>
        <a:bodyPr/>
        <a:lstStyle/>
        <a:p>
          <a:endParaRPr lang="en-ZA"/>
        </a:p>
      </dgm:t>
    </dgm:pt>
    <dgm:pt modelId="{9F0324B4-2A7B-4594-9AAD-F1102A961EA6}" type="sibTrans" cxnId="{216585F8-DCBD-459B-BB88-9F4645B50290}">
      <dgm:prSet/>
      <dgm:spPr/>
      <dgm:t>
        <a:bodyPr/>
        <a:lstStyle/>
        <a:p>
          <a:endParaRPr lang="en-ZA"/>
        </a:p>
      </dgm:t>
    </dgm:pt>
    <dgm:pt modelId="{23B570F9-FDDA-4192-89ED-69071A3037B2}">
      <dgm:prSet phldrT="[Text]" custT="1"/>
      <dgm:spPr/>
      <dgm:t>
        <a:bodyPr/>
        <a:lstStyle/>
        <a:p>
          <a:r>
            <a:rPr lang="en-ZA" sz="1200" dirty="0"/>
            <a:t>Budgets</a:t>
          </a:r>
        </a:p>
      </dgm:t>
    </dgm:pt>
    <dgm:pt modelId="{0C0CAC70-4B14-4822-B98D-AADD9D9B26BD}" type="parTrans" cxnId="{652C29D4-A568-42C8-91F5-2783A2129C65}">
      <dgm:prSet/>
      <dgm:spPr/>
      <dgm:t>
        <a:bodyPr/>
        <a:lstStyle/>
        <a:p>
          <a:endParaRPr lang="en-ZA"/>
        </a:p>
      </dgm:t>
    </dgm:pt>
    <dgm:pt modelId="{BFDE0414-5A0A-4A0C-ACFF-94CE4DAB55F3}" type="sibTrans" cxnId="{652C29D4-A568-42C8-91F5-2783A2129C65}">
      <dgm:prSet/>
      <dgm:spPr/>
      <dgm:t>
        <a:bodyPr/>
        <a:lstStyle/>
        <a:p>
          <a:endParaRPr lang="en-ZA"/>
        </a:p>
      </dgm:t>
    </dgm:pt>
    <dgm:pt modelId="{46581CB9-96FF-4374-A4D3-FF1130A18110}">
      <dgm:prSet phldrT="[Text]"/>
      <dgm:spPr/>
      <dgm:t>
        <a:bodyPr/>
        <a:lstStyle/>
        <a:p>
          <a:endParaRPr lang="en-ZA" sz="1000" dirty="0"/>
        </a:p>
      </dgm:t>
    </dgm:pt>
    <dgm:pt modelId="{A32DE31F-774A-4D3D-BDF9-591A7D890C0C}" type="parTrans" cxnId="{C328D5B5-9FB4-4F36-BABA-9C6FADFC334E}">
      <dgm:prSet/>
      <dgm:spPr/>
      <dgm:t>
        <a:bodyPr/>
        <a:lstStyle/>
        <a:p>
          <a:endParaRPr lang="en-ZA"/>
        </a:p>
      </dgm:t>
    </dgm:pt>
    <dgm:pt modelId="{408C0A3E-84D3-4BAC-BDEA-E8378DA71BD7}" type="sibTrans" cxnId="{C328D5B5-9FB4-4F36-BABA-9C6FADFC334E}">
      <dgm:prSet/>
      <dgm:spPr/>
      <dgm:t>
        <a:bodyPr/>
        <a:lstStyle/>
        <a:p>
          <a:endParaRPr lang="en-ZA"/>
        </a:p>
      </dgm:t>
    </dgm:pt>
    <dgm:pt modelId="{336C5171-4104-4D0F-8643-E2F5E10E11DE}">
      <dgm:prSet phldrT="[Text]" custT="1"/>
      <dgm:spPr/>
      <dgm:t>
        <a:bodyPr/>
        <a:lstStyle/>
        <a:p>
          <a:r>
            <a:rPr lang="en-ZA" sz="1200" dirty="0"/>
            <a:t>Activity Based costing</a:t>
          </a:r>
        </a:p>
      </dgm:t>
    </dgm:pt>
    <dgm:pt modelId="{1FFD913D-DAEF-4AC0-98A9-587DAB72F702}" type="parTrans" cxnId="{DEC33271-9573-4C8D-A83A-D1B37AB136C1}">
      <dgm:prSet/>
      <dgm:spPr/>
      <dgm:t>
        <a:bodyPr/>
        <a:lstStyle/>
        <a:p>
          <a:endParaRPr lang="en-ZA"/>
        </a:p>
      </dgm:t>
    </dgm:pt>
    <dgm:pt modelId="{DCF5B24A-395E-41DB-B837-19E8DD512C06}" type="sibTrans" cxnId="{DEC33271-9573-4C8D-A83A-D1B37AB136C1}">
      <dgm:prSet/>
      <dgm:spPr/>
      <dgm:t>
        <a:bodyPr/>
        <a:lstStyle/>
        <a:p>
          <a:endParaRPr lang="en-ZA"/>
        </a:p>
      </dgm:t>
    </dgm:pt>
    <dgm:pt modelId="{B1C33914-B114-472C-B137-9E2051F84EB7}" type="pres">
      <dgm:prSet presAssocID="{EAB356FB-C354-4245-A553-C0FE0B3F50DD}" presName="linear" presStyleCnt="0">
        <dgm:presLayoutVars>
          <dgm:dir/>
          <dgm:resizeHandles val="exact"/>
        </dgm:presLayoutVars>
      </dgm:prSet>
      <dgm:spPr/>
    </dgm:pt>
    <dgm:pt modelId="{F549282E-4338-4EE7-84D8-7A68C8758199}" type="pres">
      <dgm:prSet presAssocID="{1AC10A04-6861-43F8-8DB5-3E68C598C7D2}" presName="comp" presStyleCnt="0"/>
      <dgm:spPr/>
    </dgm:pt>
    <dgm:pt modelId="{E7E639B4-217B-4F77-9189-3B1150E31D4B}" type="pres">
      <dgm:prSet presAssocID="{1AC10A04-6861-43F8-8DB5-3E68C598C7D2}" presName="box" presStyleLbl="node1" presStyleIdx="0" presStyleCnt="3"/>
      <dgm:spPr/>
    </dgm:pt>
    <dgm:pt modelId="{021F8D1E-1307-454E-B5F7-DDDBCB408CC5}" type="pres">
      <dgm:prSet presAssocID="{1AC10A04-6861-43F8-8DB5-3E68C598C7D2}"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t="-16000" b="-16000"/>
          </a:stretch>
        </a:blipFill>
      </dgm:spPr>
    </dgm:pt>
    <dgm:pt modelId="{6207F740-618E-4A9B-B551-B56E1EDD20E7}" type="pres">
      <dgm:prSet presAssocID="{1AC10A04-6861-43F8-8DB5-3E68C598C7D2}" presName="text" presStyleLbl="node1" presStyleIdx="0" presStyleCnt="3">
        <dgm:presLayoutVars>
          <dgm:bulletEnabled val="1"/>
        </dgm:presLayoutVars>
      </dgm:prSet>
      <dgm:spPr/>
    </dgm:pt>
    <dgm:pt modelId="{6AFCC19F-3526-498B-B76A-4DC4529EEED6}" type="pres">
      <dgm:prSet presAssocID="{8F936B7B-D2CE-413E-B89A-555E703453EB}" presName="spacer" presStyleCnt="0"/>
      <dgm:spPr/>
    </dgm:pt>
    <dgm:pt modelId="{1BE5DD5B-9C56-4307-AC4A-5CB6DE932B5B}" type="pres">
      <dgm:prSet presAssocID="{14709E4F-A861-4C34-A368-9A0FC14A2422}" presName="comp" presStyleCnt="0"/>
      <dgm:spPr/>
    </dgm:pt>
    <dgm:pt modelId="{5981A7B9-F282-4F51-AF97-22D65C6309D3}" type="pres">
      <dgm:prSet presAssocID="{14709E4F-A861-4C34-A368-9A0FC14A2422}" presName="box" presStyleLbl="node1" presStyleIdx="1" presStyleCnt="3"/>
      <dgm:spPr/>
    </dgm:pt>
    <dgm:pt modelId="{18F716A2-4CE7-4434-8CEF-FF94D0F06D8E}" type="pres">
      <dgm:prSet presAssocID="{14709E4F-A861-4C34-A368-9A0FC14A2422}" presName="img" presStyleLbl="fgImgPlace1" presStyleIdx="1" presStyleCnt="3"/>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29000" b="-29000"/>
          </a:stretch>
        </a:blipFill>
      </dgm:spPr>
    </dgm:pt>
    <dgm:pt modelId="{3DBAFB17-EDC2-49F9-9012-6BFA76A00F1B}" type="pres">
      <dgm:prSet presAssocID="{14709E4F-A861-4C34-A368-9A0FC14A2422}" presName="text" presStyleLbl="node1" presStyleIdx="1" presStyleCnt="3">
        <dgm:presLayoutVars>
          <dgm:bulletEnabled val="1"/>
        </dgm:presLayoutVars>
      </dgm:prSet>
      <dgm:spPr/>
    </dgm:pt>
    <dgm:pt modelId="{7D4BBEBB-B871-48D0-BA5B-97F796C82C89}" type="pres">
      <dgm:prSet presAssocID="{5897CD35-EEBD-4A87-ABAB-85AAE0705D58}" presName="spacer" presStyleCnt="0"/>
      <dgm:spPr/>
    </dgm:pt>
    <dgm:pt modelId="{991055CD-13DD-482B-BED9-92018F5402E0}" type="pres">
      <dgm:prSet presAssocID="{65F624CF-49D3-4AA9-A3B8-197C72D542FA}" presName="comp" presStyleCnt="0"/>
      <dgm:spPr/>
    </dgm:pt>
    <dgm:pt modelId="{825ACFAB-2F18-422C-9A7C-6D1198128060}" type="pres">
      <dgm:prSet presAssocID="{65F624CF-49D3-4AA9-A3B8-197C72D542FA}" presName="box" presStyleLbl="node1" presStyleIdx="2" presStyleCnt="3"/>
      <dgm:spPr/>
    </dgm:pt>
    <dgm:pt modelId="{FB1EF09E-E7B4-4D51-9A67-022AE4B300DB}" type="pres">
      <dgm:prSet presAssocID="{65F624CF-49D3-4AA9-A3B8-197C72D542FA}" presName="img" presStyleLbl="fgImgPlace1" presStyleIdx="2" presStyleCnt="3"/>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10000" b="-10000"/>
          </a:stretch>
        </a:blipFill>
      </dgm:spPr>
    </dgm:pt>
    <dgm:pt modelId="{FB0E1697-FDA2-459F-BEA2-3027313ADBDB}" type="pres">
      <dgm:prSet presAssocID="{65F624CF-49D3-4AA9-A3B8-197C72D542FA}" presName="text" presStyleLbl="node1" presStyleIdx="2" presStyleCnt="3">
        <dgm:presLayoutVars>
          <dgm:bulletEnabled val="1"/>
        </dgm:presLayoutVars>
      </dgm:prSet>
      <dgm:spPr/>
    </dgm:pt>
  </dgm:ptLst>
  <dgm:cxnLst>
    <dgm:cxn modelId="{5FC9F600-7EAA-41E1-8683-89FBF2C44F0F}" type="presOf" srcId="{889192D4-C3B4-4F0B-B214-C7FB79174BF2}" destId="{6207F740-618E-4A9B-B551-B56E1EDD20E7}" srcOrd="1" destOrd="6" presId="urn:microsoft.com/office/officeart/2005/8/layout/vList4"/>
    <dgm:cxn modelId="{5954D90F-2697-4750-8C33-ADB2EFB806AD}" type="presOf" srcId="{1AC10A04-6861-43F8-8DB5-3E68C598C7D2}" destId="{6207F740-618E-4A9B-B551-B56E1EDD20E7}" srcOrd="1" destOrd="0" presId="urn:microsoft.com/office/officeart/2005/8/layout/vList4"/>
    <dgm:cxn modelId="{64990111-9F10-4E35-A1AE-69C8ACF6FA9D}" type="presOf" srcId="{AA4BDF95-72EF-49B9-B138-C1822C8A13DA}" destId="{825ACFAB-2F18-422C-9A7C-6D1198128060}" srcOrd="0" destOrd="1" presId="urn:microsoft.com/office/officeart/2005/8/layout/vList4"/>
    <dgm:cxn modelId="{E1D4691E-09DB-420A-9ABB-9C6648EB8182}" type="presOf" srcId="{C2C3973B-2316-442C-8346-0AA2C017E0EE}" destId="{825ACFAB-2F18-422C-9A7C-6D1198128060}" srcOrd="0" destOrd="6" presId="urn:microsoft.com/office/officeart/2005/8/layout/vList4"/>
    <dgm:cxn modelId="{7D479922-4A5A-46A7-A881-B2D658B0FF12}" type="presOf" srcId="{57038F92-3266-4EF2-A0BB-9B215C7B5240}" destId="{6207F740-618E-4A9B-B551-B56E1EDD20E7}" srcOrd="1" destOrd="1" presId="urn:microsoft.com/office/officeart/2005/8/layout/vList4"/>
    <dgm:cxn modelId="{CDE26B23-8ADE-44F2-83E6-AFBA258C9111}" srcId="{1AC10A04-6861-43F8-8DB5-3E68C598C7D2}" destId="{9652A293-697D-4D34-9E9C-35A281A90248}" srcOrd="3" destOrd="0" parTransId="{AAD60AB7-DE7E-415D-BB47-736D703ED06A}" sibTransId="{8365ADE9-46F2-4547-9B7E-60A609FF50F9}"/>
    <dgm:cxn modelId="{1043572C-7585-4A63-A5DF-AE96AADBF153}" type="presOf" srcId="{46581CB9-96FF-4374-A4D3-FF1130A18110}" destId="{FB0E1697-FDA2-459F-BEA2-3027313ADBDB}" srcOrd="1" destOrd="5" presId="urn:microsoft.com/office/officeart/2005/8/layout/vList4"/>
    <dgm:cxn modelId="{FDDD302D-2A0D-4DC9-99A2-8CE064F0231C}" srcId="{65F624CF-49D3-4AA9-A3B8-197C72D542FA}" destId="{9122F7FA-1B79-47DC-B04F-C01C0A5E4079}" srcOrd="1" destOrd="0" parTransId="{7B70F801-E6A5-41CF-982D-CEEF375F8463}" sibTransId="{B17F9736-8859-4AEB-8DB4-DF3F84DAAE14}"/>
    <dgm:cxn modelId="{6A4F8B2D-AB04-4A41-9358-7ECE2C59C637}" type="presOf" srcId="{14709E4F-A861-4C34-A368-9A0FC14A2422}" destId="{5981A7B9-F282-4F51-AF97-22D65C6309D3}" srcOrd="0" destOrd="0" presId="urn:microsoft.com/office/officeart/2005/8/layout/vList4"/>
    <dgm:cxn modelId="{B21A542E-DD42-4FDB-A6E8-9472B34BCF72}" type="presOf" srcId="{9122F7FA-1B79-47DC-B04F-C01C0A5E4079}" destId="{825ACFAB-2F18-422C-9A7C-6D1198128060}" srcOrd="0" destOrd="2" presId="urn:microsoft.com/office/officeart/2005/8/layout/vList4"/>
    <dgm:cxn modelId="{CA834C3B-37E3-4AC7-80FE-4AADD3ABA57D}" type="presOf" srcId="{9CB814A5-D0E4-4A18-96C1-361CD64D5E0E}" destId="{6207F740-618E-4A9B-B551-B56E1EDD20E7}" srcOrd="1" destOrd="3" presId="urn:microsoft.com/office/officeart/2005/8/layout/vList4"/>
    <dgm:cxn modelId="{91F7B53C-526C-4DDE-9F16-39D9302261CC}" type="presOf" srcId="{23B570F9-FDDA-4192-89ED-69071A3037B2}" destId="{FB0E1697-FDA2-459F-BEA2-3027313ADBDB}" srcOrd="1" destOrd="4" presId="urn:microsoft.com/office/officeart/2005/8/layout/vList4"/>
    <dgm:cxn modelId="{44E9753D-0143-4920-AA7E-D43264A7BD44}" srcId="{1AC10A04-6861-43F8-8DB5-3E68C598C7D2}" destId="{9CB814A5-D0E4-4A18-96C1-361CD64D5E0E}" srcOrd="2" destOrd="0" parTransId="{09272389-0A82-497D-936B-CF588BB2CBCE}" sibTransId="{AA21D5A7-68EF-4CAF-9852-CC8BB2F5FB22}"/>
    <dgm:cxn modelId="{C9F89B3F-9849-41FC-9D46-092F604D5C48}" type="presOf" srcId="{95254C1A-557B-400D-A798-74CE6860F796}" destId="{825ACFAB-2F18-422C-9A7C-6D1198128060}" srcOrd="0" destOrd="3" presId="urn:microsoft.com/office/officeart/2005/8/layout/vList4"/>
    <dgm:cxn modelId="{0F788B5D-D024-46DD-B5C2-CB2B3A0C4106}" type="presOf" srcId="{889192D4-C3B4-4F0B-B214-C7FB79174BF2}" destId="{E7E639B4-217B-4F77-9189-3B1150E31D4B}" srcOrd="0" destOrd="6" presId="urn:microsoft.com/office/officeart/2005/8/layout/vList4"/>
    <dgm:cxn modelId="{C277CA44-ED44-4E67-910D-D4974DDFDE52}" type="presOf" srcId="{9652A293-697D-4D34-9E9C-35A281A90248}" destId="{6207F740-618E-4A9B-B551-B56E1EDD20E7}" srcOrd="1" destOrd="4" presId="urn:microsoft.com/office/officeart/2005/8/layout/vList4"/>
    <dgm:cxn modelId="{8EFBBA47-C30B-41CF-A62D-F6139C4D144A}" type="presOf" srcId="{EAB356FB-C354-4245-A553-C0FE0B3F50DD}" destId="{B1C33914-B114-472C-B137-9E2051F84EB7}" srcOrd="0" destOrd="0" presId="urn:microsoft.com/office/officeart/2005/8/layout/vList4"/>
    <dgm:cxn modelId="{18859148-9870-4A80-8EAD-3F7051784D29}" type="presOf" srcId="{229060C9-BC88-45BC-B14F-C374E277F922}" destId="{6207F740-618E-4A9B-B551-B56E1EDD20E7}" srcOrd="1" destOrd="7" presId="urn:microsoft.com/office/officeart/2005/8/layout/vList4"/>
    <dgm:cxn modelId="{6EA0156A-E999-4FC5-BEBC-B1074813277B}" srcId="{1AC10A04-6861-43F8-8DB5-3E68C598C7D2}" destId="{57038F92-3266-4EF2-A0BB-9B215C7B5240}" srcOrd="0" destOrd="0" parTransId="{AFC7281D-4F5B-4385-BB48-E5376981BE31}" sibTransId="{A67C656F-D193-4832-BDF0-9227C48F3AA5}"/>
    <dgm:cxn modelId="{FB76B34E-0583-46BE-B5E3-2CBB3CE0B088}" type="presOf" srcId="{65F624CF-49D3-4AA9-A3B8-197C72D542FA}" destId="{FB0E1697-FDA2-459F-BEA2-3027313ADBDB}" srcOrd="1" destOrd="0" presId="urn:microsoft.com/office/officeart/2005/8/layout/vList4"/>
    <dgm:cxn modelId="{52DB5070-A1B4-44BA-9A1E-33C81447FD33}" type="presOf" srcId="{46581CB9-96FF-4374-A4D3-FF1130A18110}" destId="{825ACFAB-2F18-422C-9A7C-6D1198128060}" srcOrd="0" destOrd="5" presId="urn:microsoft.com/office/officeart/2005/8/layout/vList4"/>
    <dgm:cxn modelId="{DEC33271-9573-4C8D-A83A-D1B37AB136C1}" srcId="{1AC10A04-6861-43F8-8DB5-3E68C598C7D2}" destId="{336C5171-4104-4D0F-8643-E2F5E10E11DE}" srcOrd="4" destOrd="0" parTransId="{1FFD913D-DAEF-4AC0-98A9-587DAB72F702}" sibTransId="{DCF5B24A-395E-41DB-B837-19E8DD512C06}"/>
    <dgm:cxn modelId="{09879372-0EC2-428A-AB02-19E36E0AC5BD}" type="presOf" srcId="{9CB814A5-D0E4-4A18-96C1-361CD64D5E0E}" destId="{E7E639B4-217B-4F77-9189-3B1150E31D4B}" srcOrd="0" destOrd="3" presId="urn:microsoft.com/office/officeart/2005/8/layout/vList4"/>
    <dgm:cxn modelId="{87D6F372-9B0A-4DE1-B2A8-785E76F3D5B7}" type="presOf" srcId="{65F624CF-49D3-4AA9-A3B8-197C72D542FA}" destId="{825ACFAB-2F18-422C-9A7C-6D1198128060}" srcOrd="0" destOrd="0" presId="urn:microsoft.com/office/officeart/2005/8/layout/vList4"/>
    <dgm:cxn modelId="{31703074-65A4-46DD-97EF-D8216DD348EC}" srcId="{1AC10A04-6861-43F8-8DB5-3E68C598C7D2}" destId="{1B919C09-B6E0-4B52-AEED-9EB4EB8FB84C}" srcOrd="1" destOrd="0" parTransId="{8312751A-301A-41A9-BE57-9D66F3769628}" sibTransId="{56F8DD8E-EED1-4141-87BD-814D3C4739D6}"/>
    <dgm:cxn modelId="{1ACD0C57-916E-4C6B-A914-84C52DE5519D}" srcId="{14709E4F-A861-4C34-A368-9A0FC14A2422}" destId="{59740B06-344B-439D-84C8-D48B2997ECC9}" srcOrd="0" destOrd="0" parTransId="{8DDF4009-BB83-46F6-9E93-15FD97B9E3B6}" sibTransId="{0CAAA536-FC3A-4CE3-9C3F-B00E2250DA9D}"/>
    <dgm:cxn modelId="{24BD737C-22D6-4A03-9D8B-A64240F28785}" type="presOf" srcId="{59740B06-344B-439D-84C8-D48B2997ECC9}" destId="{3DBAFB17-EDC2-49F9-9012-6BFA76A00F1B}" srcOrd="1" destOrd="1" presId="urn:microsoft.com/office/officeart/2005/8/layout/vList4"/>
    <dgm:cxn modelId="{2B8ECD7D-B3EF-41E0-B1A0-2302EDB90A86}" srcId="{EAB356FB-C354-4245-A553-C0FE0B3F50DD}" destId="{14709E4F-A861-4C34-A368-9A0FC14A2422}" srcOrd="1" destOrd="0" parTransId="{1ED4D2FB-D884-4FE2-BC26-AD648BC797D5}" sibTransId="{5897CD35-EEBD-4A87-ABAB-85AAE0705D58}"/>
    <dgm:cxn modelId="{FC944B8B-5AAD-4345-9563-D71FEB6D8007}" srcId="{EAB356FB-C354-4245-A553-C0FE0B3F50DD}" destId="{65F624CF-49D3-4AA9-A3B8-197C72D542FA}" srcOrd="2" destOrd="0" parTransId="{F5357DCF-F7B1-4100-AD94-FF274DD17A5E}" sibTransId="{ADC1BEF6-9D42-4CA1-8817-9370BD7BB911}"/>
    <dgm:cxn modelId="{64AC9B95-71D9-43AC-BAF1-83ED6281116B}" srcId="{EAB356FB-C354-4245-A553-C0FE0B3F50DD}" destId="{1AC10A04-6861-43F8-8DB5-3E68C598C7D2}" srcOrd="0" destOrd="0" parTransId="{53078222-D5BB-4429-B538-6BF294510C02}" sibTransId="{8F936B7B-D2CE-413E-B89A-555E703453EB}"/>
    <dgm:cxn modelId="{5A7AB29E-43AA-4DA4-8A98-81F03CB84A72}" type="presOf" srcId="{1AC10A04-6861-43F8-8DB5-3E68C598C7D2}" destId="{E7E639B4-217B-4F77-9189-3B1150E31D4B}" srcOrd="0" destOrd="0" presId="urn:microsoft.com/office/officeart/2005/8/layout/vList4"/>
    <dgm:cxn modelId="{8D3C27A0-9583-4A15-9CCA-E449131A9D77}" type="presOf" srcId="{59740B06-344B-439D-84C8-D48B2997ECC9}" destId="{5981A7B9-F282-4F51-AF97-22D65C6309D3}" srcOrd="0" destOrd="1" presId="urn:microsoft.com/office/officeart/2005/8/layout/vList4"/>
    <dgm:cxn modelId="{4983ACA1-BAD9-4658-B959-28CA929D845D}" srcId="{65F624CF-49D3-4AA9-A3B8-197C72D542FA}" destId="{C2C3973B-2316-442C-8346-0AA2C017E0EE}" srcOrd="5" destOrd="0" parTransId="{B26C0B95-35B6-45FD-9B38-109F274BFF86}" sibTransId="{8F8DD388-8765-4404-A104-3E47CD042ACD}"/>
    <dgm:cxn modelId="{5625ADA5-2D5F-47DE-A3CD-05B7DE937644}" type="presOf" srcId="{14709E4F-A861-4C34-A368-9A0FC14A2422}" destId="{3DBAFB17-EDC2-49F9-9012-6BFA76A00F1B}" srcOrd="1" destOrd="0" presId="urn:microsoft.com/office/officeart/2005/8/layout/vList4"/>
    <dgm:cxn modelId="{FBC540A9-91BB-4C5D-ABCA-4D7650F4351F}" type="presOf" srcId="{57038F92-3266-4EF2-A0BB-9B215C7B5240}" destId="{E7E639B4-217B-4F77-9189-3B1150E31D4B}" srcOrd="0" destOrd="1" presId="urn:microsoft.com/office/officeart/2005/8/layout/vList4"/>
    <dgm:cxn modelId="{7399F7AF-EF7E-41A5-8EB3-36613C6CD73B}" srcId="{1AC10A04-6861-43F8-8DB5-3E68C598C7D2}" destId="{889192D4-C3B4-4F0B-B214-C7FB79174BF2}" srcOrd="5" destOrd="0" parTransId="{F86A1C74-50E7-471E-A150-2D93F772B1BD}" sibTransId="{58C3E054-DD0F-4F13-8B74-E4C260516C83}"/>
    <dgm:cxn modelId="{53098EB1-86BF-4494-8BAD-5900DC193EA9}" type="presOf" srcId="{1B919C09-B6E0-4B52-AEED-9EB4EB8FB84C}" destId="{6207F740-618E-4A9B-B551-B56E1EDD20E7}" srcOrd="1" destOrd="2" presId="urn:microsoft.com/office/officeart/2005/8/layout/vList4"/>
    <dgm:cxn modelId="{C328D5B5-9FB4-4F36-BABA-9C6FADFC334E}" srcId="{65F624CF-49D3-4AA9-A3B8-197C72D542FA}" destId="{46581CB9-96FF-4374-A4D3-FF1130A18110}" srcOrd="4" destOrd="0" parTransId="{A32DE31F-774A-4D3D-BDF9-591A7D890C0C}" sibTransId="{408C0A3E-84D3-4BAC-BDEA-E8378DA71BD7}"/>
    <dgm:cxn modelId="{A9D38DBD-096F-4AA1-ABC0-8DCD8D3C4CC5}" type="presOf" srcId="{AA4BDF95-72EF-49B9-B138-C1822C8A13DA}" destId="{FB0E1697-FDA2-459F-BEA2-3027313ADBDB}" srcOrd="1" destOrd="1" presId="urn:microsoft.com/office/officeart/2005/8/layout/vList4"/>
    <dgm:cxn modelId="{A661B7BD-CFB7-4D69-977F-525DC2F22F4B}" type="presOf" srcId="{336C5171-4104-4D0F-8643-E2F5E10E11DE}" destId="{E7E639B4-217B-4F77-9189-3B1150E31D4B}" srcOrd="0" destOrd="5" presId="urn:microsoft.com/office/officeart/2005/8/layout/vList4"/>
    <dgm:cxn modelId="{B9EFFFC4-BB31-47DE-A6A3-83043BC365CE}" type="presOf" srcId="{336C5171-4104-4D0F-8643-E2F5E10E11DE}" destId="{6207F740-618E-4A9B-B551-B56E1EDD20E7}" srcOrd="1" destOrd="5" presId="urn:microsoft.com/office/officeart/2005/8/layout/vList4"/>
    <dgm:cxn modelId="{62B62ECA-A289-47F2-BD24-28226DA982BD}" type="presOf" srcId="{1B919C09-B6E0-4B52-AEED-9EB4EB8FB84C}" destId="{E7E639B4-217B-4F77-9189-3B1150E31D4B}" srcOrd="0" destOrd="2" presId="urn:microsoft.com/office/officeart/2005/8/layout/vList4"/>
    <dgm:cxn modelId="{F1D88BCB-DBB8-45F1-A22E-9220C49CA7A8}" type="presOf" srcId="{229060C9-BC88-45BC-B14F-C374E277F922}" destId="{E7E639B4-217B-4F77-9189-3B1150E31D4B}" srcOrd="0" destOrd="7" presId="urn:microsoft.com/office/officeart/2005/8/layout/vList4"/>
    <dgm:cxn modelId="{652C29D4-A568-42C8-91F5-2783A2129C65}" srcId="{65F624CF-49D3-4AA9-A3B8-197C72D542FA}" destId="{23B570F9-FDDA-4192-89ED-69071A3037B2}" srcOrd="3" destOrd="0" parTransId="{0C0CAC70-4B14-4822-B98D-AADD9D9B26BD}" sibTransId="{BFDE0414-5A0A-4A0C-ACFF-94CE4DAB55F3}"/>
    <dgm:cxn modelId="{561B70D7-B7CC-4E1C-85D6-D8B8D0BB075D}" type="presOf" srcId="{23B570F9-FDDA-4192-89ED-69071A3037B2}" destId="{825ACFAB-2F18-422C-9A7C-6D1198128060}" srcOrd="0" destOrd="4" presId="urn:microsoft.com/office/officeart/2005/8/layout/vList4"/>
    <dgm:cxn modelId="{D32BA1E5-6103-4212-AA28-F94C1F7389AA}" type="presOf" srcId="{C2C3973B-2316-442C-8346-0AA2C017E0EE}" destId="{FB0E1697-FDA2-459F-BEA2-3027313ADBDB}" srcOrd="1" destOrd="6" presId="urn:microsoft.com/office/officeart/2005/8/layout/vList4"/>
    <dgm:cxn modelId="{16785EE6-1ECC-484A-894B-DA2F4B202336}" srcId="{1AC10A04-6861-43F8-8DB5-3E68C598C7D2}" destId="{229060C9-BC88-45BC-B14F-C374E277F922}" srcOrd="6" destOrd="0" parTransId="{38CC493D-20FC-4F54-924C-F22D902DAFAC}" sibTransId="{3F1941F4-B3D0-4520-B4AE-410D16A63859}"/>
    <dgm:cxn modelId="{1EB957F1-1F0F-424D-9945-694605122357}" type="presOf" srcId="{95254C1A-557B-400D-A798-74CE6860F796}" destId="{FB0E1697-FDA2-459F-BEA2-3027313ADBDB}" srcOrd="1" destOrd="3" presId="urn:microsoft.com/office/officeart/2005/8/layout/vList4"/>
    <dgm:cxn modelId="{9463FFF3-FC62-45F7-B6FD-FD4FF57D21C4}" type="presOf" srcId="{9652A293-697D-4D34-9E9C-35A281A90248}" destId="{E7E639B4-217B-4F77-9189-3B1150E31D4B}" srcOrd="0" destOrd="4" presId="urn:microsoft.com/office/officeart/2005/8/layout/vList4"/>
    <dgm:cxn modelId="{9106A4F4-9776-432C-BF2E-4CFBCEB3D139}" type="presOf" srcId="{9122F7FA-1B79-47DC-B04F-C01C0A5E4079}" destId="{FB0E1697-FDA2-459F-BEA2-3027313ADBDB}" srcOrd="1" destOrd="2" presId="urn:microsoft.com/office/officeart/2005/8/layout/vList4"/>
    <dgm:cxn modelId="{216585F8-DCBD-459B-BB88-9F4645B50290}" srcId="{65F624CF-49D3-4AA9-A3B8-197C72D542FA}" destId="{95254C1A-557B-400D-A798-74CE6860F796}" srcOrd="2" destOrd="0" parTransId="{4799EF5E-E8A3-4DC7-A001-F00ADE79842E}" sibTransId="{9F0324B4-2A7B-4594-9AAD-F1102A961EA6}"/>
    <dgm:cxn modelId="{64EE1BFC-1638-41C2-9980-BD1DAF1F8F20}" srcId="{65F624CF-49D3-4AA9-A3B8-197C72D542FA}" destId="{AA4BDF95-72EF-49B9-B138-C1822C8A13DA}" srcOrd="0" destOrd="0" parTransId="{42D8D2FC-C2E3-4A2E-B5FD-AAB7260C6A56}" sibTransId="{FFBEF108-5692-4609-B475-1D898AF813BC}"/>
    <dgm:cxn modelId="{12CB6373-9457-467A-8E3E-9BFD6242E4EB}" type="presParOf" srcId="{B1C33914-B114-472C-B137-9E2051F84EB7}" destId="{F549282E-4338-4EE7-84D8-7A68C8758199}" srcOrd="0" destOrd="0" presId="urn:microsoft.com/office/officeart/2005/8/layout/vList4"/>
    <dgm:cxn modelId="{512BC778-8DB2-4A72-97CF-E3B8A5940625}" type="presParOf" srcId="{F549282E-4338-4EE7-84D8-7A68C8758199}" destId="{E7E639B4-217B-4F77-9189-3B1150E31D4B}" srcOrd="0" destOrd="0" presId="urn:microsoft.com/office/officeart/2005/8/layout/vList4"/>
    <dgm:cxn modelId="{86114763-3712-46AB-9F9C-23B8378D69A8}" type="presParOf" srcId="{F549282E-4338-4EE7-84D8-7A68C8758199}" destId="{021F8D1E-1307-454E-B5F7-DDDBCB408CC5}" srcOrd="1" destOrd="0" presId="urn:microsoft.com/office/officeart/2005/8/layout/vList4"/>
    <dgm:cxn modelId="{915A89EF-BD8F-405D-B6AF-DB0FDA5C08C5}" type="presParOf" srcId="{F549282E-4338-4EE7-84D8-7A68C8758199}" destId="{6207F740-618E-4A9B-B551-B56E1EDD20E7}" srcOrd="2" destOrd="0" presId="urn:microsoft.com/office/officeart/2005/8/layout/vList4"/>
    <dgm:cxn modelId="{98F36F8C-CE86-4727-986D-3E3F604ACA1E}" type="presParOf" srcId="{B1C33914-B114-472C-B137-9E2051F84EB7}" destId="{6AFCC19F-3526-498B-B76A-4DC4529EEED6}" srcOrd="1" destOrd="0" presId="urn:microsoft.com/office/officeart/2005/8/layout/vList4"/>
    <dgm:cxn modelId="{AFD9FF3A-90F7-4503-A38C-3C79AB3ED930}" type="presParOf" srcId="{B1C33914-B114-472C-B137-9E2051F84EB7}" destId="{1BE5DD5B-9C56-4307-AC4A-5CB6DE932B5B}" srcOrd="2" destOrd="0" presId="urn:microsoft.com/office/officeart/2005/8/layout/vList4"/>
    <dgm:cxn modelId="{A65538A6-204F-488C-B845-7FF7F5E0AFBF}" type="presParOf" srcId="{1BE5DD5B-9C56-4307-AC4A-5CB6DE932B5B}" destId="{5981A7B9-F282-4F51-AF97-22D65C6309D3}" srcOrd="0" destOrd="0" presId="urn:microsoft.com/office/officeart/2005/8/layout/vList4"/>
    <dgm:cxn modelId="{3066706B-B74B-4C20-A7E5-D1BC848128B4}" type="presParOf" srcId="{1BE5DD5B-9C56-4307-AC4A-5CB6DE932B5B}" destId="{18F716A2-4CE7-4434-8CEF-FF94D0F06D8E}" srcOrd="1" destOrd="0" presId="urn:microsoft.com/office/officeart/2005/8/layout/vList4"/>
    <dgm:cxn modelId="{5D095576-E992-4BFD-A2CC-C80DC824C41B}" type="presParOf" srcId="{1BE5DD5B-9C56-4307-AC4A-5CB6DE932B5B}" destId="{3DBAFB17-EDC2-49F9-9012-6BFA76A00F1B}" srcOrd="2" destOrd="0" presId="urn:microsoft.com/office/officeart/2005/8/layout/vList4"/>
    <dgm:cxn modelId="{A52F886F-3733-4895-95A4-CB9A884B2449}" type="presParOf" srcId="{B1C33914-B114-472C-B137-9E2051F84EB7}" destId="{7D4BBEBB-B871-48D0-BA5B-97F796C82C89}" srcOrd="3" destOrd="0" presId="urn:microsoft.com/office/officeart/2005/8/layout/vList4"/>
    <dgm:cxn modelId="{AB807132-CCAC-4B93-8EE4-887CDED6235F}" type="presParOf" srcId="{B1C33914-B114-472C-B137-9E2051F84EB7}" destId="{991055CD-13DD-482B-BED9-92018F5402E0}" srcOrd="4" destOrd="0" presId="urn:microsoft.com/office/officeart/2005/8/layout/vList4"/>
    <dgm:cxn modelId="{028E9CC0-2C66-4707-873C-6A9F65509DED}" type="presParOf" srcId="{991055CD-13DD-482B-BED9-92018F5402E0}" destId="{825ACFAB-2F18-422C-9A7C-6D1198128060}" srcOrd="0" destOrd="0" presId="urn:microsoft.com/office/officeart/2005/8/layout/vList4"/>
    <dgm:cxn modelId="{1D166CA7-AC45-40DD-8B6A-3B8A847B97C4}" type="presParOf" srcId="{991055CD-13DD-482B-BED9-92018F5402E0}" destId="{FB1EF09E-E7B4-4D51-9A67-022AE4B300DB}" srcOrd="1" destOrd="0" presId="urn:microsoft.com/office/officeart/2005/8/layout/vList4"/>
    <dgm:cxn modelId="{0090694D-927C-4D82-9EC4-C32EA1E3C978}" type="presParOf" srcId="{991055CD-13DD-482B-BED9-92018F5402E0}" destId="{FB0E1697-FDA2-459F-BEA2-3027313ADBDB}"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E639B4-217B-4F77-9189-3B1150E31D4B}">
      <dsp:nvSpPr>
        <dsp:cNvPr id="0" name=""/>
        <dsp:cNvSpPr/>
      </dsp:nvSpPr>
      <dsp:spPr>
        <a:xfrm>
          <a:off x="0" y="0"/>
          <a:ext cx="8594725" cy="135979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kern="1200" dirty="0"/>
            <a:t>Product valuation Tools</a:t>
          </a:r>
        </a:p>
        <a:p>
          <a:pPr marL="114300" lvl="1" indent="-114300" algn="l" defTabSz="533400">
            <a:lnSpc>
              <a:spcPct val="90000"/>
            </a:lnSpc>
            <a:spcBef>
              <a:spcPct val="0"/>
            </a:spcBef>
            <a:spcAft>
              <a:spcPct val="15000"/>
            </a:spcAft>
            <a:buChar char="•"/>
          </a:pPr>
          <a:r>
            <a:rPr lang="en-ZA" sz="1200" kern="1200" dirty="0"/>
            <a:t>Fixed Cost Vs Variable Costs</a:t>
          </a:r>
        </a:p>
        <a:p>
          <a:pPr marL="114300" lvl="1" indent="-114300" algn="l" defTabSz="533400">
            <a:lnSpc>
              <a:spcPct val="90000"/>
            </a:lnSpc>
            <a:spcBef>
              <a:spcPct val="0"/>
            </a:spcBef>
            <a:spcAft>
              <a:spcPct val="15000"/>
            </a:spcAft>
            <a:buChar char="•"/>
          </a:pPr>
          <a:r>
            <a:rPr lang="en-ZA" sz="1200" kern="1200" dirty="0"/>
            <a:t>Product Cost Vs Period Cost</a:t>
          </a:r>
        </a:p>
        <a:p>
          <a:pPr marL="114300" lvl="1" indent="-114300" algn="l" defTabSz="533400">
            <a:lnSpc>
              <a:spcPct val="90000"/>
            </a:lnSpc>
            <a:spcBef>
              <a:spcPct val="0"/>
            </a:spcBef>
            <a:spcAft>
              <a:spcPct val="15000"/>
            </a:spcAft>
            <a:buChar char="•"/>
          </a:pPr>
          <a:r>
            <a:rPr lang="en-ZA" sz="1200" kern="1200" dirty="0"/>
            <a:t>Direct Vs Absorption Costing</a:t>
          </a:r>
        </a:p>
        <a:p>
          <a:pPr marL="114300" lvl="1" indent="-114300" algn="l" defTabSz="533400">
            <a:lnSpc>
              <a:spcPct val="90000"/>
            </a:lnSpc>
            <a:spcBef>
              <a:spcPct val="0"/>
            </a:spcBef>
            <a:spcAft>
              <a:spcPct val="15000"/>
            </a:spcAft>
            <a:buChar char="•"/>
          </a:pPr>
          <a:r>
            <a:rPr lang="en-ZA" sz="1200" kern="1200" dirty="0"/>
            <a:t>Job Costing Vs Process Costing</a:t>
          </a:r>
        </a:p>
        <a:p>
          <a:pPr marL="114300" lvl="1" indent="-114300" algn="l" defTabSz="533400">
            <a:lnSpc>
              <a:spcPct val="90000"/>
            </a:lnSpc>
            <a:spcBef>
              <a:spcPct val="0"/>
            </a:spcBef>
            <a:spcAft>
              <a:spcPct val="15000"/>
            </a:spcAft>
            <a:buChar char="•"/>
          </a:pPr>
          <a:r>
            <a:rPr lang="en-ZA" sz="1200" kern="1200" dirty="0"/>
            <a:t>Activity Based costing</a:t>
          </a:r>
        </a:p>
        <a:p>
          <a:pPr marL="57150" lvl="1" indent="-57150" algn="l" defTabSz="444500">
            <a:lnSpc>
              <a:spcPct val="90000"/>
            </a:lnSpc>
            <a:spcBef>
              <a:spcPct val="0"/>
            </a:spcBef>
            <a:spcAft>
              <a:spcPct val="15000"/>
            </a:spcAft>
            <a:buChar char="•"/>
          </a:pPr>
          <a:endParaRPr lang="en-ZA" sz="1000" kern="1200" dirty="0"/>
        </a:p>
        <a:p>
          <a:pPr marL="57150" lvl="1" indent="-57150" algn="l" defTabSz="444500">
            <a:lnSpc>
              <a:spcPct val="90000"/>
            </a:lnSpc>
            <a:spcBef>
              <a:spcPct val="0"/>
            </a:spcBef>
            <a:spcAft>
              <a:spcPct val="15000"/>
            </a:spcAft>
            <a:buChar char="•"/>
          </a:pPr>
          <a:endParaRPr lang="en-ZA" sz="1000" kern="1200" dirty="0"/>
        </a:p>
      </dsp:txBody>
      <dsp:txXfrm>
        <a:off x="1854924" y="0"/>
        <a:ext cx="6739800" cy="1359793"/>
      </dsp:txXfrm>
    </dsp:sp>
    <dsp:sp modelId="{021F8D1E-1307-454E-B5F7-DDDBCB408CC5}">
      <dsp:nvSpPr>
        <dsp:cNvPr id="0" name=""/>
        <dsp:cNvSpPr/>
      </dsp:nvSpPr>
      <dsp:spPr>
        <a:xfrm>
          <a:off x="135979" y="135979"/>
          <a:ext cx="1718945" cy="108783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t="-16000" b="-16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81A7B9-F282-4F51-AF97-22D65C6309D3}">
      <dsp:nvSpPr>
        <dsp:cNvPr id="0" name=""/>
        <dsp:cNvSpPr/>
      </dsp:nvSpPr>
      <dsp:spPr>
        <a:xfrm>
          <a:off x="0" y="1495772"/>
          <a:ext cx="8594725" cy="135979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kern="1200" dirty="0"/>
            <a:t>Decision making Tools</a:t>
          </a:r>
        </a:p>
        <a:p>
          <a:pPr marL="114300" lvl="1" indent="-114300" algn="l" defTabSz="533400">
            <a:lnSpc>
              <a:spcPct val="90000"/>
            </a:lnSpc>
            <a:spcBef>
              <a:spcPct val="0"/>
            </a:spcBef>
            <a:spcAft>
              <a:spcPct val="15000"/>
            </a:spcAft>
            <a:buChar char="•"/>
          </a:pPr>
          <a:r>
            <a:rPr lang="en-ZA" sz="1200" kern="1200" dirty="0"/>
            <a:t>Relevant costs</a:t>
          </a:r>
        </a:p>
      </dsp:txBody>
      <dsp:txXfrm>
        <a:off x="1854924" y="1495772"/>
        <a:ext cx="6739800" cy="1359793"/>
      </dsp:txXfrm>
    </dsp:sp>
    <dsp:sp modelId="{18F716A2-4CE7-4434-8CEF-FF94D0F06D8E}">
      <dsp:nvSpPr>
        <dsp:cNvPr id="0" name=""/>
        <dsp:cNvSpPr/>
      </dsp:nvSpPr>
      <dsp:spPr>
        <a:xfrm>
          <a:off x="135979" y="1631751"/>
          <a:ext cx="1718945" cy="108783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t="-29000" b="-29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5ACFAB-2F18-422C-9A7C-6D1198128060}">
      <dsp:nvSpPr>
        <dsp:cNvPr id="0" name=""/>
        <dsp:cNvSpPr/>
      </dsp:nvSpPr>
      <dsp:spPr>
        <a:xfrm>
          <a:off x="0" y="2991544"/>
          <a:ext cx="8594725" cy="1359793"/>
        </a:xfrm>
        <a:prstGeom prst="roundRect">
          <a:avLst>
            <a:gd name="adj" fmla="val 10000"/>
          </a:avLst>
        </a:prstGeom>
        <a:solidFill>
          <a:schemeClr val="accent1">
            <a:hueOff val="0"/>
            <a:satOff val="0"/>
            <a:lumOff val="0"/>
            <a:alphaOff val="0"/>
          </a:schemeClr>
        </a:solid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ZA" sz="1800" kern="1200" dirty="0"/>
            <a:t>Performance Management Tools</a:t>
          </a:r>
        </a:p>
        <a:p>
          <a:pPr marL="114300" lvl="1" indent="-114300" algn="l" defTabSz="533400">
            <a:lnSpc>
              <a:spcPct val="90000"/>
            </a:lnSpc>
            <a:spcBef>
              <a:spcPct val="0"/>
            </a:spcBef>
            <a:spcAft>
              <a:spcPct val="15000"/>
            </a:spcAft>
            <a:buChar char="•"/>
          </a:pPr>
          <a:r>
            <a:rPr lang="en-ZA" sz="1200" kern="1200" dirty="0"/>
            <a:t>Cost Behaviour</a:t>
          </a:r>
        </a:p>
        <a:p>
          <a:pPr marL="114300" lvl="1" indent="-114300" algn="l" defTabSz="533400">
            <a:lnSpc>
              <a:spcPct val="90000"/>
            </a:lnSpc>
            <a:spcBef>
              <a:spcPct val="0"/>
            </a:spcBef>
            <a:spcAft>
              <a:spcPct val="15000"/>
            </a:spcAft>
            <a:buChar char="•"/>
          </a:pPr>
          <a:r>
            <a:rPr lang="en-ZA" sz="1200" kern="1200" dirty="0"/>
            <a:t>Cost Volume Analysis</a:t>
          </a:r>
        </a:p>
        <a:p>
          <a:pPr marL="114300" lvl="1" indent="-114300" algn="l" defTabSz="533400">
            <a:lnSpc>
              <a:spcPct val="90000"/>
            </a:lnSpc>
            <a:spcBef>
              <a:spcPct val="0"/>
            </a:spcBef>
            <a:spcAft>
              <a:spcPct val="15000"/>
            </a:spcAft>
            <a:buChar char="•"/>
          </a:pPr>
          <a:r>
            <a:rPr lang="en-ZA" sz="1200" kern="1200" dirty="0"/>
            <a:t>Standard costing and Variance analysis</a:t>
          </a:r>
        </a:p>
        <a:p>
          <a:pPr marL="114300" lvl="1" indent="-114300" algn="l" defTabSz="533400">
            <a:lnSpc>
              <a:spcPct val="90000"/>
            </a:lnSpc>
            <a:spcBef>
              <a:spcPct val="0"/>
            </a:spcBef>
            <a:spcAft>
              <a:spcPct val="15000"/>
            </a:spcAft>
            <a:buChar char="•"/>
          </a:pPr>
          <a:r>
            <a:rPr lang="en-ZA" sz="1200" kern="1200" dirty="0"/>
            <a:t>Budgets</a:t>
          </a:r>
        </a:p>
        <a:p>
          <a:pPr marL="57150" lvl="1" indent="-57150" algn="l" defTabSz="444500">
            <a:lnSpc>
              <a:spcPct val="90000"/>
            </a:lnSpc>
            <a:spcBef>
              <a:spcPct val="0"/>
            </a:spcBef>
            <a:spcAft>
              <a:spcPct val="15000"/>
            </a:spcAft>
            <a:buChar char="•"/>
          </a:pPr>
          <a:endParaRPr lang="en-ZA" sz="1000" kern="1200" dirty="0"/>
        </a:p>
        <a:p>
          <a:pPr marL="57150" lvl="1" indent="-57150" algn="l" defTabSz="444500">
            <a:lnSpc>
              <a:spcPct val="90000"/>
            </a:lnSpc>
            <a:spcBef>
              <a:spcPct val="0"/>
            </a:spcBef>
            <a:spcAft>
              <a:spcPct val="15000"/>
            </a:spcAft>
            <a:buChar char="•"/>
          </a:pPr>
          <a:endParaRPr lang="en-ZA" sz="1000" kern="1200" dirty="0"/>
        </a:p>
      </dsp:txBody>
      <dsp:txXfrm>
        <a:off x="1854924" y="2991544"/>
        <a:ext cx="6739800" cy="1359793"/>
      </dsp:txXfrm>
    </dsp:sp>
    <dsp:sp modelId="{FB1EF09E-E7B4-4D51-9A67-022AE4B300DB}">
      <dsp:nvSpPr>
        <dsp:cNvPr id="0" name=""/>
        <dsp:cNvSpPr/>
      </dsp:nvSpPr>
      <dsp:spPr>
        <a:xfrm>
          <a:off x="135979" y="3127524"/>
          <a:ext cx="1718945" cy="1087834"/>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10000" b="-10000"/>
          </a:stretch>
        </a:blipFill>
        <a:ln w="1397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BBB6D3-526E-4224-AA6C-674BA03C7948}" type="datetimeFigureOut">
              <a:rPr lang="en-ZA" smtClean="0"/>
              <a:t>2020/07/21</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82C733-5AFB-47F2-AF10-3FCAC133B59B}" type="slidenum">
              <a:rPr lang="en-ZA" smtClean="0"/>
              <a:t>‹#›</a:t>
            </a:fld>
            <a:endParaRPr lang="en-ZA"/>
          </a:p>
        </p:txBody>
      </p:sp>
    </p:spTree>
    <p:extLst>
      <p:ext uri="{BB962C8B-B14F-4D97-AF65-F5344CB8AC3E}">
        <p14:creationId xmlns:p14="http://schemas.microsoft.com/office/powerpoint/2010/main" val="522705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C317AA-4B28-2049-9F98-76963EF5F9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72337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C317AA-4B28-2049-9F98-76963EF5F92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3593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6D8BB37-67E1-420F-B488-3DE93FA3DF1F}" type="datetimeFigureOut">
              <a:rPr lang="en-US" dirty="0"/>
              <a:t>7/21/2020</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B96382-B15D-466F-9E7D-0603461872B7}"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8672AE-FC7B-40BA-8844-0693A2434617}"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3178148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2067867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3497136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407174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36886478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25411969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41975879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2579875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68EC8D-9508-4A2C-8FBC-4C089BA52EE5}"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2353159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1829748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549118-77EA-41F1-BC56-18A10A07D2B2}" type="datetimeFigureOut">
              <a:rPr lang="en-US" smtClean="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E664BD4-4988-44F5-AC1B-CEDF3AE32562}" type="slidenum">
              <a:rPr lang="en-US" smtClean="0"/>
              <a:t>‹#›</a:t>
            </a:fld>
            <a:endParaRPr lang="en-US" dirty="0"/>
          </a:p>
        </p:txBody>
      </p:sp>
    </p:spTree>
    <p:extLst>
      <p:ext uri="{BB962C8B-B14F-4D97-AF65-F5344CB8AC3E}">
        <p14:creationId xmlns:p14="http://schemas.microsoft.com/office/powerpoint/2010/main" val="3123625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7A1C89-C29A-4D79-B5A1-1F424905E9A1}" type="datetimeFigureOut">
              <a:rPr lang="en-US" dirty="0"/>
              <a:t>7/21/2020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ECC248-0691-4AB1-BB8B-882D656FF160}"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E54B09-E178-460F-B46D-023FA9745608}" type="datetimeFigureOut">
              <a:rPr lang="en-US" dirty="0"/>
              <a:t>7/21/2020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D62E06-21B3-4A3D-A6C8-F0DFEB8AB04D}" type="datetimeFigureOut">
              <a:rPr lang="en-US" dirty="0"/>
              <a:t>7/21/2020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C7CC01-41FD-4607-B8B1-976991065B2D}" type="datetimeFigureOut">
              <a:rPr lang="en-US" dirty="0"/>
              <a:t>7/21/2020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D6740A7-C153-476A-BA27-5BE657EA7C21}"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86C2EC-F3EA-4AFE-88D7-51A6BBFDBA8B}" type="datetimeFigureOut">
              <a:rPr lang="en-US" dirty="0"/>
              <a:t>7/21/2020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BF2EAB5F-78EB-45CA-9E26-D1BAA0AA6EEC}" type="datetimeFigureOut">
              <a:rPr lang="en-US" dirty="0"/>
              <a:t>7/21/2020</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549118-77EA-41F1-BC56-18A10A07D2B2}" type="datetimeFigureOut">
              <a:rPr lang="en-US" smtClean="0"/>
              <a:t>7/21/2020</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664BD4-4988-44F5-AC1B-CEDF3AE32562}" type="slidenum">
              <a:rPr lang="en-US" smtClean="0"/>
              <a:t>‹#›</a:t>
            </a:fld>
            <a:endParaRPr lang="en-US" dirty="0"/>
          </a:p>
        </p:txBody>
      </p:sp>
    </p:spTree>
    <p:extLst>
      <p:ext uri="{BB962C8B-B14F-4D97-AF65-F5344CB8AC3E}">
        <p14:creationId xmlns:p14="http://schemas.microsoft.com/office/powerpoint/2010/main" val="281232895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youtu.be/GbTjSuwupR4"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B8A0-EDEB-4A21-9F68-8778F3473E5D}"/>
              </a:ext>
            </a:extLst>
          </p:cNvPr>
          <p:cNvSpPr>
            <a:spLocks noGrp="1"/>
          </p:cNvSpPr>
          <p:nvPr>
            <p:ph type="ctrTitle"/>
          </p:nvPr>
        </p:nvSpPr>
        <p:spPr/>
        <p:txBody>
          <a:bodyPr/>
          <a:lstStyle/>
          <a:p>
            <a:pPr algn="ctr"/>
            <a:r>
              <a:rPr lang="en-ZA" dirty="0"/>
              <a:t>INTRODUCTION:</a:t>
            </a:r>
            <a:br>
              <a:rPr lang="en-ZA" dirty="0"/>
            </a:br>
            <a:r>
              <a:rPr lang="en-ZA" sz="2400" dirty="0"/>
              <a:t>COST TERMS AND CONCEPTS</a:t>
            </a:r>
            <a:br>
              <a:rPr lang="en-ZA" sz="2400" dirty="0"/>
            </a:br>
            <a:r>
              <a:rPr lang="en-ZA" sz="2400" dirty="0"/>
              <a:t>FIXED AND VARIABLE COST</a:t>
            </a:r>
            <a:br>
              <a:rPr lang="en-ZA" sz="2400" dirty="0"/>
            </a:br>
            <a:r>
              <a:rPr lang="en-ZA" sz="2400" dirty="0"/>
              <a:t>PERIOD VS PRODUCT COST</a:t>
            </a:r>
            <a:endParaRPr lang="en-ZA" dirty="0"/>
          </a:p>
        </p:txBody>
      </p:sp>
      <p:sp>
        <p:nvSpPr>
          <p:cNvPr id="3" name="Subtitle 2">
            <a:extLst>
              <a:ext uri="{FF2B5EF4-FFF2-40B4-BE49-F238E27FC236}">
                <a16:creationId xmlns:a16="http://schemas.microsoft.com/office/drawing/2014/main" id="{C01A80E8-CD7C-4177-8CBE-1D4A59CDB174}"/>
              </a:ext>
            </a:extLst>
          </p:cNvPr>
          <p:cNvSpPr>
            <a:spLocks noGrp="1"/>
          </p:cNvSpPr>
          <p:nvPr>
            <p:ph type="subTitle" idx="1"/>
          </p:nvPr>
        </p:nvSpPr>
        <p:spPr>
          <a:xfrm>
            <a:off x="1261872" y="4969275"/>
            <a:ext cx="9418320" cy="1691640"/>
          </a:xfrm>
        </p:spPr>
        <p:txBody>
          <a:bodyPr>
            <a:normAutofit/>
          </a:bodyPr>
          <a:lstStyle/>
          <a:p>
            <a:pPr algn="ctr"/>
            <a:r>
              <a:rPr lang="en-ZA" sz="1400" dirty="0"/>
              <a:t>Mr. Oarabile Manyaapelo</a:t>
            </a:r>
          </a:p>
          <a:p>
            <a:pPr algn="ctr"/>
            <a:r>
              <a:rPr lang="en-ZA" sz="1400" dirty="0"/>
              <a:t>Chartered Accountant (SA)</a:t>
            </a:r>
          </a:p>
          <a:p>
            <a:pPr algn="ctr"/>
            <a:r>
              <a:rPr lang="en-ZA" sz="1400" dirty="0"/>
              <a:t>Registered Auditor</a:t>
            </a:r>
          </a:p>
        </p:txBody>
      </p:sp>
      <p:sp>
        <p:nvSpPr>
          <p:cNvPr id="4" name="TextBox 3">
            <a:extLst>
              <a:ext uri="{FF2B5EF4-FFF2-40B4-BE49-F238E27FC236}">
                <a16:creationId xmlns:a16="http://schemas.microsoft.com/office/drawing/2014/main" id="{EE8E086A-B6B8-4808-83F6-2E15C4357115}"/>
              </a:ext>
            </a:extLst>
          </p:cNvPr>
          <p:cNvSpPr txBox="1"/>
          <p:nvPr/>
        </p:nvSpPr>
        <p:spPr>
          <a:xfrm>
            <a:off x="4838330" y="758952"/>
            <a:ext cx="2574524" cy="369332"/>
          </a:xfrm>
          <a:prstGeom prst="rect">
            <a:avLst/>
          </a:prstGeom>
          <a:noFill/>
        </p:spPr>
        <p:txBody>
          <a:bodyPr wrap="square" rtlCol="0">
            <a:spAutoFit/>
          </a:bodyPr>
          <a:lstStyle/>
          <a:p>
            <a:pPr algn="ctr"/>
            <a:r>
              <a:rPr lang="en-ZA" dirty="0">
                <a:solidFill>
                  <a:schemeClr val="accent1"/>
                </a:solidFill>
              </a:rPr>
              <a:t>THEME 1</a:t>
            </a:r>
          </a:p>
        </p:txBody>
      </p:sp>
    </p:spTree>
    <p:extLst>
      <p:ext uri="{BB962C8B-B14F-4D97-AF65-F5344CB8AC3E}">
        <p14:creationId xmlns:p14="http://schemas.microsoft.com/office/powerpoint/2010/main" val="3941158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F9F90-A3D1-44B6-B0D4-AF3B0F9CDDEF}"/>
              </a:ext>
            </a:extLst>
          </p:cNvPr>
          <p:cNvSpPr>
            <a:spLocks noGrp="1"/>
          </p:cNvSpPr>
          <p:nvPr>
            <p:ph type="title"/>
          </p:nvPr>
        </p:nvSpPr>
        <p:spPr/>
        <p:txBody>
          <a:bodyPr/>
          <a:lstStyle/>
          <a:p>
            <a:r>
              <a:rPr lang="en-ZA" dirty="0"/>
              <a:t>Cost Behaviour Analysis</a:t>
            </a:r>
          </a:p>
        </p:txBody>
      </p:sp>
      <p:sp>
        <p:nvSpPr>
          <p:cNvPr id="3" name="Content Placeholder 2">
            <a:extLst>
              <a:ext uri="{FF2B5EF4-FFF2-40B4-BE49-F238E27FC236}">
                <a16:creationId xmlns:a16="http://schemas.microsoft.com/office/drawing/2014/main" id="{28D2C5D3-32DE-4A6D-A0E9-0ACF196A8049}"/>
              </a:ext>
            </a:extLst>
          </p:cNvPr>
          <p:cNvSpPr>
            <a:spLocks noGrp="1"/>
          </p:cNvSpPr>
          <p:nvPr>
            <p:ph idx="1"/>
          </p:nvPr>
        </p:nvSpPr>
        <p:spPr/>
        <p:txBody>
          <a:bodyPr/>
          <a:lstStyle/>
          <a:p>
            <a:r>
              <a:rPr lang="en-ZA" dirty="0"/>
              <a:t>The cost accountant will therefore analyse all of the costs and classify each cost as either fixed or variable</a:t>
            </a:r>
          </a:p>
        </p:txBody>
      </p:sp>
      <p:grpSp>
        <p:nvGrpSpPr>
          <p:cNvPr id="33" name="Group 32">
            <a:extLst>
              <a:ext uri="{FF2B5EF4-FFF2-40B4-BE49-F238E27FC236}">
                <a16:creationId xmlns:a16="http://schemas.microsoft.com/office/drawing/2014/main" id="{D04DC3CE-71CA-4A8D-9322-58FDE52A3CC0}"/>
              </a:ext>
            </a:extLst>
          </p:cNvPr>
          <p:cNvGrpSpPr/>
          <p:nvPr/>
        </p:nvGrpSpPr>
        <p:grpSpPr>
          <a:xfrm>
            <a:off x="3555995" y="2667267"/>
            <a:ext cx="3979334" cy="1225061"/>
            <a:chOff x="1498599" y="2093872"/>
            <a:chExt cx="3979334" cy="1225061"/>
          </a:xfrm>
        </p:grpSpPr>
        <p:grpSp>
          <p:nvGrpSpPr>
            <p:cNvPr id="32" name="Group 31">
              <a:extLst>
                <a:ext uri="{FF2B5EF4-FFF2-40B4-BE49-F238E27FC236}">
                  <a16:creationId xmlns:a16="http://schemas.microsoft.com/office/drawing/2014/main" id="{795EC337-FC20-452C-9F67-12DB64CDF180}"/>
                </a:ext>
              </a:extLst>
            </p:cNvPr>
            <p:cNvGrpSpPr/>
            <p:nvPr/>
          </p:nvGrpSpPr>
          <p:grpSpPr>
            <a:xfrm>
              <a:off x="1498599" y="2093872"/>
              <a:ext cx="3810002" cy="1225061"/>
              <a:chOff x="1498599" y="2093872"/>
              <a:chExt cx="3810002" cy="1225061"/>
            </a:xfrm>
          </p:grpSpPr>
          <p:sp>
            <p:nvSpPr>
              <p:cNvPr id="4" name="Arrow: Right 3">
                <a:extLst>
                  <a:ext uri="{FF2B5EF4-FFF2-40B4-BE49-F238E27FC236}">
                    <a16:creationId xmlns:a16="http://schemas.microsoft.com/office/drawing/2014/main" id="{E253C127-9892-486A-BE16-27006A182856}"/>
                  </a:ext>
                </a:extLst>
              </p:cNvPr>
              <p:cNvSpPr/>
              <p:nvPr/>
            </p:nvSpPr>
            <p:spPr>
              <a:xfrm>
                <a:off x="1498599" y="2328333"/>
                <a:ext cx="2065867" cy="990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Materials</a:t>
                </a:r>
              </a:p>
            </p:txBody>
          </p:sp>
          <p:cxnSp>
            <p:nvCxnSpPr>
              <p:cNvPr id="8" name="Straight Arrow Connector 7">
                <a:extLst>
                  <a:ext uri="{FF2B5EF4-FFF2-40B4-BE49-F238E27FC236}">
                    <a16:creationId xmlns:a16="http://schemas.microsoft.com/office/drawing/2014/main" id="{FCE43A36-BD6D-4120-A221-38F4EFB5D8CE}"/>
                  </a:ext>
                </a:extLst>
              </p:cNvPr>
              <p:cNvCxnSpPr>
                <a:cxnSpLocks/>
              </p:cNvCxnSpPr>
              <p:nvPr/>
            </p:nvCxnSpPr>
            <p:spPr>
              <a:xfrm flipV="1">
                <a:off x="3395134" y="2346110"/>
                <a:ext cx="736600" cy="1891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08F0442-A3A8-4E56-A887-E5879689379A}"/>
                  </a:ext>
                </a:extLst>
              </p:cNvPr>
              <p:cNvSpPr txBox="1"/>
              <p:nvPr/>
            </p:nvSpPr>
            <p:spPr>
              <a:xfrm>
                <a:off x="4241801" y="2093872"/>
                <a:ext cx="1066800" cy="369332"/>
              </a:xfrm>
              <a:prstGeom prst="rect">
                <a:avLst/>
              </a:prstGeom>
              <a:noFill/>
            </p:spPr>
            <p:txBody>
              <a:bodyPr wrap="square" rtlCol="0">
                <a:spAutoFit/>
              </a:bodyPr>
              <a:lstStyle/>
              <a:p>
                <a:pPr algn="ctr"/>
                <a:r>
                  <a:rPr lang="en-ZA" dirty="0"/>
                  <a:t>Fixed</a:t>
                </a:r>
              </a:p>
            </p:txBody>
          </p:sp>
        </p:grpSp>
        <p:grpSp>
          <p:nvGrpSpPr>
            <p:cNvPr id="31" name="Group 30">
              <a:extLst>
                <a:ext uri="{FF2B5EF4-FFF2-40B4-BE49-F238E27FC236}">
                  <a16:creationId xmlns:a16="http://schemas.microsoft.com/office/drawing/2014/main" id="{8E29F320-8D91-456C-B9B9-54118539E419}"/>
                </a:ext>
              </a:extLst>
            </p:cNvPr>
            <p:cNvGrpSpPr/>
            <p:nvPr/>
          </p:nvGrpSpPr>
          <p:grpSpPr>
            <a:xfrm>
              <a:off x="3479800" y="2820528"/>
              <a:ext cx="1998133" cy="369332"/>
              <a:chOff x="3479800" y="2820528"/>
              <a:chExt cx="1998133" cy="369332"/>
            </a:xfrm>
          </p:grpSpPr>
          <p:cxnSp>
            <p:nvCxnSpPr>
              <p:cNvPr id="11" name="Straight Arrow Connector 10">
                <a:extLst>
                  <a:ext uri="{FF2B5EF4-FFF2-40B4-BE49-F238E27FC236}">
                    <a16:creationId xmlns:a16="http://schemas.microsoft.com/office/drawing/2014/main" id="{C50CAC93-EC48-4E8C-9592-29C3C4F237FA}"/>
                  </a:ext>
                </a:extLst>
              </p:cNvPr>
              <p:cNvCxnSpPr>
                <a:cxnSpLocks/>
              </p:cNvCxnSpPr>
              <p:nvPr/>
            </p:nvCxnSpPr>
            <p:spPr>
              <a:xfrm>
                <a:off x="3479800" y="2992939"/>
                <a:ext cx="651934" cy="127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C4420943-2D31-45CC-B506-BD6F0371FF08}"/>
                  </a:ext>
                </a:extLst>
              </p:cNvPr>
              <p:cNvSpPr txBox="1"/>
              <p:nvPr/>
            </p:nvSpPr>
            <p:spPr>
              <a:xfrm>
                <a:off x="4199466" y="2820528"/>
                <a:ext cx="1278467" cy="369332"/>
              </a:xfrm>
              <a:prstGeom prst="rect">
                <a:avLst/>
              </a:prstGeom>
              <a:noFill/>
            </p:spPr>
            <p:txBody>
              <a:bodyPr wrap="square" rtlCol="0">
                <a:spAutoFit/>
              </a:bodyPr>
              <a:lstStyle/>
              <a:p>
                <a:pPr algn="ctr"/>
                <a:r>
                  <a:rPr lang="en-ZA" dirty="0"/>
                  <a:t>Variable</a:t>
                </a:r>
              </a:p>
            </p:txBody>
          </p:sp>
        </p:grpSp>
      </p:grpSp>
      <p:grpSp>
        <p:nvGrpSpPr>
          <p:cNvPr id="34" name="Group 33">
            <a:extLst>
              <a:ext uri="{FF2B5EF4-FFF2-40B4-BE49-F238E27FC236}">
                <a16:creationId xmlns:a16="http://schemas.microsoft.com/office/drawing/2014/main" id="{A371D472-95BB-499C-AC41-331EE11E2CD2}"/>
              </a:ext>
            </a:extLst>
          </p:cNvPr>
          <p:cNvGrpSpPr/>
          <p:nvPr/>
        </p:nvGrpSpPr>
        <p:grpSpPr>
          <a:xfrm>
            <a:off x="3555995" y="4203649"/>
            <a:ext cx="4047069" cy="940327"/>
            <a:chOff x="1498597" y="3363464"/>
            <a:chExt cx="4047069" cy="940327"/>
          </a:xfrm>
        </p:grpSpPr>
        <p:sp>
          <p:nvSpPr>
            <p:cNvPr id="5" name="Arrow: Right 4">
              <a:extLst>
                <a:ext uri="{FF2B5EF4-FFF2-40B4-BE49-F238E27FC236}">
                  <a16:creationId xmlns:a16="http://schemas.microsoft.com/office/drawing/2014/main" id="{A8F8BF3A-22D2-44A7-A89D-47D4B354D2A4}"/>
                </a:ext>
              </a:extLst>
            </p:cNvPr>
            <p:cNvSpPr/>
            <p:nvPr/>
          </p:nvSpPr>
          <p:spPr>
            <a:xfrm>
              <a:off x="1498597" y="3380924"/>
              <a:ext cx="2065867" cy="922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Labour</a:t>
              </a:r>
            </a:p>
          </p:txBody>
        </p:sp>
        <p:sp>
          <p:nvSpPr>
            <p:cNvPr id="13" name="TextBox 12">
              <a:extLst>
                <a:ext uri="{FF2B5EF4-FFF2-40B4-BE49-F238E27FC236}">
                  <a16:creationId xmlns:a16="http://schemas.microsoft.com/office/drawing/2014/main" id="{377619AB-EEBD-406F-9FE6-6169C229F6C9}"/>
                </a:ext>
              </a:extLst>
            </p:cNvPr>
            <p:cNvSpPr txBox="1"/>
            <p:nvPr/>
          </p:nvSpPr>
          <p:spPr>
            <a:xfrm>
              <a:off x="4267199" y="3893414"/>
              <a:ext cx="1278467" cy="369332"/>
            </a:xfrm>
            <a:prstGeom prst="rect">
              <a:avLst/>
            </a:prstGeom>
            <a:noFill/>
          </p:spPr>
          <p:txBody>
            <a:bodyPr wrap="square" rtlCol="0">
              <a:spAutoFit/>
            </a:bodyPr>
            <a:lstStyle/>
            <a:p>
              <a:r>
                <a:rPr lang="en-ZA" dirty="0"/>
                <a:t>Variable</a:t>
              </a:r>
            </a:p>
          </p:txBody>
        </p:sp>
        <p:cxnSp>
          <p:nvCxnSpPr>
            <p:cNvPr id="16" name="Straight Arrow Connector 15">
              <a:extLst>
                <a:ext uri="{FF2B5EF4-FFF2-40B4-BE49-F238E27FC236}">
                  <a16:creationId xmlns:a16="http://schemas.microsoft.com/office/drawing/2014/main" id="{515FCD84-88B2-4F1E-AD1C-689D7D7C5532}"/>
                </a:ext>
              </a:extLst>
            </p:cNvPr>
            <p:cNvCxnSpPr/>
            <p:nvPr/>
          </p:nvCxnSpPr>
          <p:spPr>
            <a:xfrm>
              <a:off x="3369733" y="3564467"/>
              <a:ext cx="8720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80A1D9D-FC5A-4612-A061-BFE06E310006}"/>
                </a:ext>
              </a:extLst>
            </p:cNvPr>
            <p:cNvSpPr txBox="1"/>
            <p:nvPr/>
          </p:nvSpPr>
          <p:spPr>
            <a:xfrm>
              <a:off x="4241801" y="3363464"/>
              <a:ext cx="1066800" cy="369332"/>
            </a:xfrm>
            <a:prstGeom prst="rect">
              <a:avLst/>
            </a:prstGeom>
            <a:noFill/>
          </p:spPr>
          <p:txBody>
            <a:bodyPr wrap="square" rtlCol="0">
              <a:spAutoFit/>
            </a:bodyPr>
            <a:lstStyle/>
            <a:p>
              <a:r>
                <a:rPr lang="en-ZA" dirty="0"/>
                <a:t>Fixed</a:t>
              </a:r>
            </a:p>
          </p:txBody>
        </p:sp>
        <p:cxnSp>
          <p:nvCxnSpPr>
            <p:cNvPr id="21" name="Straight Arrow Connector 20">
              <a:extLst>
                <a:ext uri="{FF2B5EF4-FFF2-40B4-BE49-F238E27FC236}">
                  <a16:creationId xmlns:a16="http://schemas.microsoft.com/office/drawing/2014/main" id="{4893E8A6-DB53-4847-8A01-20C2FCDF333B}"/>
                </a:ext>
              </a:extLst>
            </p:cNvPr>
            <p:cNvCxnSpPr/>
            <p:nvPr/>
          </p:nvCxnSpPr>
          <p:spPr>
            <a:xfrm>
              <a:off x="3352799" y="4086547"/>
              <a:ext cx="87206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9513F380-3B3A-491B-950E-4D8545E37E44}"/>
              </a:ext>
            </a:extLst>
          </p:cNvPr>
          <p:cNvGrpSpPr/>
          <p:nvPr/>
        </p:nvGrpSpPr>
        <p:grpSpPr>
          <a:xfrm>
            <a:off x="3572931" y="5544147"/>
            <a:ext cx="3810004" cy="1058333"/>
            <a:chOff x="1498597" y="4391713"/>
            <a:chExt cx="3810004" cy="1058333"/>
          </a:xfrm>
        </p:grpSpPr>
        <p:sp>
          <p:nvSpPr>
            <p:cNvPr id="6" name="Arrow: Right 5">
              <a:extLst>
                <a:ext uri="{FF2B5EF4-FFF2-40B4-BE49-F238E27FC236}">
                  <a16:creationId xmlns:a16="http://schemas.microsoft.com/office/drawing/2014/main" id="{29A16DA3-BA7E-4805-8767-0D8D589D0DCE}"/>
                </a:ext>
              </a:extLst>
            </p:cNvPr>
            <p:cNvSpPr/>
            <p:nvPr/>
          </p:nvSpPr>
          <p:spPr>
            <a:xfrm>
              <a:off x="1498597" y="4391713"/>
              <a:ext cx="2065867" cy="1058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Manufacturing Overhead Cost</a:t>
              </a:r>
            </a:p>
          </p:txBody>
        </p:sp>
        <p:sp>
          <p:nvSpPr>
            <p:cNvPr id="17" name="TextBox 16">
              <a:extLst>
                <a:ext uri="{FF2B5EF4-FFF2-40B4-BE49-F238E27FC236}">
                  <a16:creationId xmlns:a16="http://schemas.microsoft.com/office/drawing/2014/main" id="{5D707E99-425D-4164-9F50-49FA3144399C}"/>
                </a:ext>
              </a:extLst>
            </p:cNvPr>
            <p:cNvSpPr txBox="1"/>
            <p:nvPr/>
          </p:nvSpPr>
          <p:spPr>
            <a:xfrm>
              <a:off x="4030134" y="4576769"/>
              <a:ext cx="1066800" cy="369332"/>
            </a:xfrm>
            <a:prstGeom prst="rect">
              <a:avLst/>
            </a:prstGeom>
            <a:noFill/>
          </p:spPr>
          <p:txBody>
            <a:bodyPr wrap="square" rtlCol="0">
              <a:spAutoFit/>
            </a:bodyPr>
            <a:lstStyle/>
            <a:p>
              <a:r>
                <a:rPr lang="en-ZA" dirty="0"/>
                <a:t>Fixed</a:t>
              </a:r>
            </a:p>
          </p:txBody>
        </p:sp>
        <p:sp>
          <p:nvSpPr>
            <p:cNvPr id="20" name="TextBox 19">
              <a:extLst>
                <a:ext uri="{FF2B5EF4-FFF2-40B4-BE49-F238E27FC236}">
                  <a16:creationId xmlns:a16="http://schemas.microsoft.com/office/drawing/2014/main" id="{C0355420-B8E4-4C07-85E0-E2287B9E0A10}"/>
                </a:ext>
              </a:extLst>
            </p:cNvPr>
            <p:cNvSpPr txBox="1"/>
            <p:nvPr/>
          </p:nvSpPr>
          <p:spPr>
            <a:xfrm>
              <a:off x="4030134" y="5078400"/>
              <a:ext cx="1278467" cy="369332"/>
            </a:xfrm>
            <a:prstGeom prst="rect">
              <a:avLst/>
            </a:prstGeom>
            <a:noFill/>
          </p:spPr>
          <p:txBody>
            <a:bodyPr wrap="square" rtlCol="0">
              <a:spAutoFit/>
            </a:bodyPr>
            <a:lstStyle/>
            <a:p>
              <a:r>
                <a:rPr lang="en-ZA" dirty="0"/>
                <a:t>Variable</a:t>
              </a:r>
            </a:p>
          </p:txBody>
        </p:sp>
        <p:cxnSp>
          <p:nvCxnSpPr>
            <p:cNvPr id="25" name="Straight Arrow Connector 24">
              <a:extLst>
                <a:ext uri="{FF2B5EF4-FFF2-40B4-BE49-F238E27FC236}">
                  <a16:creationId xmlns:a16="http://schemas.microsoft.com/office/drawing/2014/main" id="{CA0A8409-FA16-4B9D-B1BA-34E2BD85F943}"/>
                </a:ext>
              </a:extLst>
            </p:cNvPr>
            <p:cNvCxnSpPr>
              <a:cxnSpLocks/>
            </p:cNvCxnSpPr>
            <p:nvPr/>
          </p:nvCxnSpPr>
          <p:spPr>
            <a:xfrm>
              <a:off x="3327398" y="5263066"/>
              <a:ext cx="70273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95101E4F-D0B5-4253-86D4-EAE3FE3797E8}"/>
                </a:ext>
              </a:extLst>
            </p:cNvPr>
            <p:cNvCxnSpPr>
              <a:cxnSpLocks/>
              <a:endCxn id="17" idx="1"/>
            </p:cNvCxnSpPr>
            <p:nvPr/>
          </p:nvCxnSpPr>
          <p:spPr>
            <a:xfrm>
              <a:off x="3522133" y="4761435"/>
              <a:ext cx="50800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2740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33592-2A78-4C2E-AC61-5721E73EA466}"/>
              </a:ext>
            </a:extLst>
          </p:cNvPr>
          <p:cNvSpPr>
            <a:spLocks noGrp="1"/>
          </p:cNvSpPr>
          <p:nvPr>
            <p:ph type="title"/>
          </p:nvPr>
        </p:nvSpPr>
        <p:spPr/>
        <p:txBody>
          <a:bodyPr>
            <a:normAutofit/>
          </a:bodyPr>
          <a:lstStyle/>
          <a:p>
            <a:r>
              <a:rPr lang="en-ZA" sz="4000" dirty="0"/>
              <a:t>Example: The Envelope Factory</a:t>
            </a:r>
          </a:p>
        </p:txBody>
      </p:sp>
      <p:sp>
        <p:nvSpPr>
          <p:cNvPr id="3" name="Content Placeholder 2">
            <a:extLst>
              <a:ext uri="{FF2B5EF4-FFF2-40B4-BE49-F238E27FC236}">
                <a16:creationId xmlns:a16="http://schemas.microsoft.com/office/drawing/2014/main" id="{E04D3316-7FC4-4FC6-A080-AB978CB2D1BA}"/>
              </a:ext>
            </a:extLst>
          </p:cNvPr>
          <p:cNvSpPr>
            <a:spLocks noGrp="1"/>
          </p:cNvSpPr>
          <p:nvPr>
            <p:ph idx="1"/>
          </p:nvPr>
        </p:nvSpPr>
        <p:spPr/>
        <p:txBody>
          <a:bodyPr/>
          <a:lstStyle/>
          <a:p>
            <a:r>
              <a:rPr lang="en-ZA" dirty="0"/>
              <a:t>Paper per envelope 	– R1,00			-	Variable</a:t>
            </a:r>
          </a:p>
          <a:p>
            <a:r>
              <a:rPr lang="en-ZA" dirty="0"/>
              <a:t>Glue per envelope	– R0,50			- 	Variable</a:t>
            </a:r>
          </a:p>
          <a:p>
            <a:r>
              <a:rPr lang="en-ZA" dirty="0"/>
              <a:t>Factory workers 	– R0,25 per envelope	-	Variable</a:t>
            </a:r>
          </a:p>
          <a:p>
            <a:r>
              <a:rPr lang="en-ZA" dirty="0"/>
              <a:t>Factory Supervisor	– R2 000 per month	-	Fixed</a:t>
            </a:r>
          </a:p>
          <a:p>
            <a:r>
              <a:rPr lang="en-ZA" dirty="0"/>
              <a:t>Factory rent 		– R1 100 per month		-	Fixed</a:t>
            </a:r>
          </a:p>
          <a:p>
            <a:endParaRPr lang="en-ZA" dirty="0"/>
          </a:p>
        </p:txBody>
      </p:sp>
    </p:spTree>
    <p:extLst>
      <p:ext uri="{BB962C8B-B14F-4D97-AF65-F5344CB8AC3E}">
        <p14:creationId xmlns:p14="http://schemas.microsoft.com/office/powerpoint/2010/main" val="4262875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5846C-842D-428A-9570-1F714B7295E3}"/>
              </a:ext>
            </a:extLst>
          </p:cNvPr>
          <p:cNvSpPr>
            <a:spLocks noGrp="1"/>
          </p:cNvSpPr>
          <p:nvPr>
            <p:ph type="title"/>
          </p:nvPr>
        </p:nvSpPr>
        <p:spPr>
          <a:xfrm>
            <a:off x="1261872" y="262393"/>
            <a:ext cx="8796528" cy="1428929"/>
          </a:xfrm>
        </p:spPr>
        <p:txBody>
          <a:bodyPr/>
          <a:lstStyle/>
          <a:p>
            <a:pPr algn="ctr"/>
            <a:r>
              <a:rPr lang="en-ZA" dirty="0"/>
              <a:t>Cost Prediction</a:t>
            </a:r>
          </a:p>
        </p:txBody>
      </p:sp>
      <p:graphicFrame>
        <p:nvGraphicFramePr>
          <p:cNvPr id="4" name="Table 4">
            <a:extLst>
              <a:ext uri="{FF2B5EF4-FFF2-40B4-BE49-F238E27FC236}">
                <a16:creationId xmlns:a16="http://schemas.microsoft.com/office/drawing/2014/main" id="{FB3D6F91-F8FF-4A8A-9F93-F3A947D2649E}"/>
              </a:ext>
            </a:extLst>
          </p:cNvPr>
          <p:cNvGraphicFramePr>
            <a:graphicFrameLocks noGrp="1"/>
          </p:cNvGraphicFramePr>
          <p:nvPr>
            <p:ph idx="1"/>
            <p:extLst>
              <p:ext uri="{D42A27DB-BD31-4B8C-83A1-F6EECF244321}">
                <p14:modId xmlns:p14="http://schemas.microsoft.com/office/powerpoint/2010/main" val="3083867928"/>
              </p:ext>
            </p:extLst>
          </p:nvPr>
        </p:nvGraphicFramePr>
        <p:xfrm>
          <a:off x="1262063" y="1828800"/>
          <a:ext cx="8594725" cy="2956560"/>
        </p:xfrm>
        <a:graphic>
          <a:graphicData uri="http://schemas.openxmlformats.org/drawingml/2006/table">
            <a:tbl>
              <a:tblPr firstRow="1" bandRow="1">
                <a:tableStyleId>{5C22544A-7EE6-4342-B048-85BDC9FD1C3A}</a:tableStyleId>
              </a:tblPr>
              <a:tblGrid>
                <a:gridCol w="1557337">
                  <a:extLst>
                    <a:ext uri="{9D8B030D-6E8A-4147-A177-3AD203B41FA5}">
                      <a16:colId xmlns:a16="http://schemas.microsoft.com/office/drawing/2014/main" val="1881233554"/>
                    </a:ext>
                  </a:extLst>
                </a:gridCol>
                <a:gridCol w="1880553">
                  <a:extLst>
                    <a:ext uri="{9D8B030D-6E8A-4147-A177-3AD203B41FA5}">
                      <a16:colId xmlns:a16="http://schemas.microsoft.com/office/drawing/2014/main" val="1421785885"/>
                    </a:ext>
                  </a:extLst>
                </a:gridCol>
                <a:gridCol w="1718945">
                  <a:extLst>
                    <a:ext uri="{9D8B030D-6E8A-4147-A177-3AD203B41FA5}">
                      <a16:colId xmlns:a16="http://schemas.microsoft.com/office/drawing/2014/main" val="94489478"/>
                    </a:ext>
                  </a:extLst>
                </a:gridCol>
                <a:gridCol w="1718945">
                  <a:extLst>
                    <a:ext uri="{9D8B030D-6E8A-4147-A177-3AD203B41FA5}">
                      <a16:colId xmlns:a16="http://schemas.microsoft.com/office/drawing/2014/main" val="35613095"/>
                    </a:ext>
                  </a:extLst>
                </a:gridCol>
                <a:gridCol w="1718945">
                  <a:extLst>
                    <a:ext uri="{9D8B030D-6E8A-4147-A177-3AD203B41FA5}">
                      <a16:colId xmlns:a16="http://schemas.microsoft.com/office/drawing/2014/main" val="2211899157"/>
                    </a:ext>
                  </a:extLst>
                </a:gridCol>
              </a:tblGrid>
              <a:tr h="370840">
                <a:tc>
                  <a:txBody>
                    <a:bodyPr/>
                    <a:lstStyle/>
                    <a:p>
                      <a:pPr algn="ctr"/>
                      <a:r>
                        <a:rPr lang="en-ZA" sz="1400" dirty="0"/>
                        <a:t> Quantity Manufactured</a:t>
                      </a:r>
                    </a:p>
                  </a:txBody>
                  <a:tcPr/>
                </a:tc>
                <a:tc>
                  <a:txBody>
                    <a:bodyPr/>
                    <a:lstStyle/>
                    <a:p>
                      <a:r>
                        <a:rPr lang="en-ZA" sz="1400" dirty="0"/>
                        <a:t>Direct Material (Paper &amp; Glue)</a:t>
                      </a:r>
                    </a:p>
                  </a:txBody>
                  <a:tcPr/>
                </a:tc>
                <a:tc>
                  <a:txBody>
                    <a:bodyPr/>
                    <a:lstStyle/>
                    <a:p>
                      <a:r>
                        <a:rPr lang="en-ZA" sz="1400" dirty="0"/>
                        <a:t>Direct Labour (Factory Worker)</a:t>
                      </a:r>
                    </a:p>
                  </a:txBody>
                  <a:tcPr/>
                </a:tc>
                <a:tc>
                  <a:txBody>
                    <a:bodyPr/>
                    <a:lstStyle/>
                    <a:p>
                      <a:pPr algn="ctr"/>
                      <a:r>
                        <a:rPr lang="en-ZA" sz="1400" dirty="0"/>
                        <a:t>Indirect Labour (Factory Supervisor)</a:t>
                      </a:r>
                    </a:p>
                  </a:txBody>
                  <a:tcPr/>
                </a:tc>
                <a:tc>
                  <a:txBody>
                    <a:bodyPr/>
                    <a:lstStyle/>
                    <a:p>
                      <a:pPr algn="ctr"/>
                      <a:r>
                        <a:rPr lang="en-ZA" sz="1400" dirty="0"/>
                        <a:t>Manufacturing Overheads (Rent)</a:t>
                      </a:r>
                    </a:p>
                  </a:txBody>
                  <a:tcPr/>
                </a:tc>
                <a:extLst>
                  <a:ext uri="{0D108BD9-81ED-4DB2-BD59-A6C34878D82A}">
                    <a16:rowId xmlns:a16="http://schemas.microsoft.com/office/drawing/2014/main" val="3921180949"/>
                  </a:ext>
                </a:extLst>
              </a:tr>
              <a:tr h="370840">
                <a:tc>
                  <a:txBody>
                    <a:bodyPr/>
                    <a:lstStyle/>
                    <a:p>
                      <a:pPr algn="ctr"/>
                      <a:r>
                        <a:rPr lang="en-ZA" dirty="0"/>
                        <a:t>0</a:t>
                      </a:r>
                    </a:p>
                  </a:txBody>
                  <a:tcPr/>
                </a:tc>
                <a:tc>
                  <a:txBody>
                    <a:bodyPr/>
                    <a:lstStyle/>
                    <a:p>
                      <a:r>
                        <a:rPr lang="en-ZA" dirty="0"/>
                        <a:t>R0,00</a:t>
                      </a:r>
                    </a:p>
                  </a:txBody>
                  <a:tcPr/>
                </a:tc>
                <a:tc>
                  <a:txBody>
                    <a:bodyPr/>
                    <a:lstStyle/>
                    <a:p>
                      <a:r>
                        <a:rPr lang="en-ZA" dirty="0"/>
                        <a:t>R0,00</a:t>
                      </a:r>
                    </a:p>
                  </a:txBody>
                  <a:tcPr/>
                </a:tc>
                <a:tc>
                  <a:txBody>
                    <a:bodyPr/>
                    <a:lstStyle/>
                    <a:p>
                      <a:r>
                        <a:rPr lang="en-ZA" dirty="0"/>
                        <a:t>R2 000</a:t>
                      </a:r>
                    </a:p>
                  </a:txBody>
                  <a:tcPr/>
                </a:tc>
                <a:tc>
                  <a:txBody>
                    <a:bodyPr/>
                    <a:lstStyle/>
                    <a:p>
                      <a:r>
                        <a:rPr lang="en-ZA" dirty="0"/>
                        <a:t>R1 100</a:t>
                      </a:r>
                    </a:p>
                  </a:txBody>
                  <a:tcPr/>
                </a:tc>
                <a:extLst>
                  <a:ext uri="{0D108BD9-81ED-4DB2-BD59-A6C34878D82A}">
                    <a16:rowId xmlns:a16="http://schemas.microsoft.com/office/drawing/2014/main" val="3296576857"/>
                  </a:ext>
                </a:extLst>
              </a:tr>
              <a:tr h="370840">
                <a:tc>
                  <a:txBody>
                    <a:bodyPr/>
                    <a:lstStyle/>
                    <a:p>
                      <a:pPr algn="ctr"/>
                      <a:r>
                        <a:rPr lang="en-ZA" dirty="0"/>
                        <a:t>1 000</a:t>
                      </a:r>
                    </a:p>
                  </a:txBody>
                  <a:tcPr/>
                </a:tc>
                <a:tc>
                  <a:txBody>
                    <a:bodyPr/>
                    <a:lstStyle/>
                    <a:p>
                      <a:r>
                        <a:rPr lang="en-ZA" dirty="0"/>
                        <a:t>R1 500</a:t>
                      </a:r>
                    </a:p>
                  </a:txBody>
                  <a:tcPr/>
                </a:tc>
                <a:tc>
                  <a:txBody>
                    <a:bodyPr/>
                    <a:lstStyle/>
                    <a:p>
                      <a:r>
                        <a:rPr lang="en-ZA" dirty="0"/>
                        <a:t>R250</a:t>
                      </a:r>
                    </a:p>
                  </a:txBody>
                  <a:tcPr/>
                </a:tc>
                <a:tc>
                  <a:txBody>
                    <a:bodyPr/>
                    <a:lstStyle/>
                    <a:p>
                      <a:r>
                        <a:rPr lang="en-ZA" dirty="0"/>
                        <a:t>R2 000</a:t>
                      </a:r>
                    </a:p>
                  </a:txBody>
                  <a:tcPr/>
                </a:tc>
                <a:tc>
                  <a:txBody>
                    <a:bodyPr/>
                    <a:lstStyle/>
                    <a:p>
                      <a:r>
                        <a:rPr lang="en-ZA" dirty="0"/>
                        <a:t>R1 100</a:t>
                      </a:r>
                    </a:p>
                  </a:txBody>
                  <a:tcPr/>
                </a:tc>
                <a:extLst>
                  <a:ext uri="{0D108BD9-81ED-4DB2-BD59-A6C34878D82A}">
                    <a16:rowId xmlns:a16="http://schemas.microsoft.com/office/drawing/2014/main" val="1907147879"/>
                  </a:ext>
                </a:extLst>
              </a:tr>
              <a:tr h="370840">
                <a:tc>
                  <a:txBody>
                    <a:bodyPr/>
                    <a:lstStyle/>
                    <a:p>
                      <a:pPr algn="ctr"/>
                      <a:r>
                        <a:rPr lang="en-ZA" dirty="0"/>
                        <a:t>2 000</a:t>
                      </a:r>
                    </a:p>
                  </a:txBody>
                  <a:tcPr/>
                </a:tc>
                <a:tc>
                  <a:txBody>
                    <a:bodyPr/>
                    <a:lstStyle/>
                    <a:p>
                      <a:r>
                        <a:rPr lang="en-ZA" dirty="0"/>
                        <a:t>R3 000</a:t>
                      </a:r>
                    </a:p>
                  </a:txBody>
                  <a:tcPr/>
                </a:tc>
                <a:tc>
                  <a:txBody>
                    <a:bodyPr/>
                    <a:lstStyle/>
                    <a:p>
                      <a:r>
                        <a:rPr lang="en-ZA" dirty="0"/>
                        <a:t>R500</a:t>
                      </a:r>
                    </a:p>
                  </a:txBody>
                  <a:tcPr/>
                </a:tc>
                <a:tc>
                  <a:txBody>
                    <a:bodyPr/>
                    <a:lstStyle/>
                    <a:p>
                      <a:r>
                        <a:rPr lang="en-ZA" dirty="0"/>
                        <a:t>R2 000</a:t>
                      </a:r>
                    </a:p>
                  </a:txBody>
                  <a:tcPr/>
                </a:tc>
                <a:tc>
                  <a:txBody>
                    <a:bodyPr/>
                    <a:lstStyle/>
                    <a:p>
                      <a:r>
                        <a:rPr lang="en-ZA" dirty="0"/>
                        <a:t>R1 100</a:t>
                      </a:r>
                    </a:p>
                  </a:txBody>
                  <a:tcPr/>
                </a:tc>
                <a:extLst>
                  <a:ext uri="{0D108BD9-81ED-4DB2-BD59-A6C34878D82A}">
                    <a16:rowId xmlns:a16="http://schemas.microsoft.com/office/drawing/2014/main" val="1002611026"/>
                  </a:ext>
                </a:extLst>
              </a:tr>
              <a:tr h="370840">
                <a:tc>
                  <a:txBody>
                    <a:bodyPr/>
                    <a:lstStyle/>
                    <a:p>
                      <a:pPr algn="ctr"/>
                      <a:r>
                        <a:rPr lang="en-ZA" dirty="0"/>
                        <a:t>3 000</a:t>
                      </a:r>
                    </a:p>
                  </a:txBody>
                  <a:tcPr/>
                </a:tc>
                <a:tc>
                  <a:txBody>
                    <a:bodyPr/>
                    <a:lstStyle/>
                    <a:p>
                      <a:r>
                        <a:rPr lang="en-ZA" dirty="0"/>
                        <a:t>R4 500</a:t>
                      </a:r>
                    </a:p>
                  </a:txBody>
                  <a:tcPr/>
                </a:tc>
                <a:tc>
                  <a:txBody>
                    <a:bodyPr/>
                    <a:lstStyle/>
                    <a:p>
                      <a:r>
                        <a:rPr lang="en-ZA" dirty="0"/>
                        <a:t>R750</a:t>
                      </a:r>
                    </a:p>
                  </a:txBody>
                  <a:tcPr/>
                </a:tc>
                <a:tc>
                  <a:txBody>
                    <a:bodyPr/>
                    <a:lstStyle/>
                    <a:p>
                      <a:r>
                        <a:rPr lang="en-ZA" dirty="0"/>
                        <a:t>R2 000</a:t>
                      </a:r>
                    </a:p>
                  </a:txBody>
                  <a:tcPr/>
                </a:tc>
                <a:tc>
                  <a:txBody>
                    <a:bodyPr/>
                    <a:lstStyle/>
                    <a:p>
                      <a:r>
                        <a:rPr lang="en-ZA" dirty="0"/>
                        <a:t>R1 100</a:t>
                      </a:r>
                    </a:p>
                  </a:txBody>
                  <a:tcPr/>
                </a:tc>
                <a:extLst>
                  <a:ext uri="{0D108BD9-81ED-4DB2-BD59-A6C34878D82A}">
                    <a16:rowId xmlns:a16="http://schemas.microsoft.com/office/drawing/2014/main" val="3077463519"/>
                  </a:ext>
                </a:extLst>
              </a:tr>
              <a:tr h="370840">
                <a:tc>
                  <a:txBody>
                    <a:bodyPr/>
                    <a:lstStyle/>
                    <a:p>
                      <a:pPr algn="ctr"/>
                      <a:r>
                        <a:rPr lang="en-ZA" dirty="0"/>
                        <a:t>4 000</a:t>
                      </a:r>
                    </a:p>
                  </a:txBody>
                  <a:tcPr/>
                </a:tc>
                <a:tc>
                  <a:txBody>
                    <a:bodyPr/>
                    <a:lstStyle/>
                    <a:p>
                      <a:r>
                        <a:rPr lang="en-ZA" dirty="0"/>
                        <a:t>R6 000</a:t>
                      </a:r>
                    </a:p>
                  </a:txBody>
                  <a:tcPr/>
                </a:tc>
                <a:tc>
                  <a:txBody>
                    <a:bodyPr/>
                    <a:lstStyle/>
                    <a:p>
                      <a:r>
                        <a:rPr lang="en-ZA" dirty="0"/>
                        <a:t>R1000</a:t>
                      </a:r>
                    </a:p>
                  </a:txBody>
                  <a:tcPr/>
                </a:tc>
                <a:tc>
                  <a:txBody>
                    <a:bodyPr/>
                    <a:lstStyle/>
                    <a:p>
                      <a:r>
                        <a:rPr lang="en-ZA" dirty="0"/>
                        <a:t>R2 000</a:t>
                      </a:r>
                    </a:p>
                  </a:txBody>
                  <a:tcPr/>
                </a:tc>
                <a:tc>
                  <a:txBody>
                    <a:bodyPr/>
                    <a:lstStyle/>
                    <a:p>
                      <a:r>
                        <a:rPr lang="en-ZA" dirty="0"/>
                        <a:t>R1 100</a:t>
                      </a:r>
                    </a:p>
                  </a:txBody>
                  <a:tcPr/>
                </a:tc>
                <a:extLst>
                  <a:ext uri="{0D108BD9-81ED-4DB2-BD59-A6C34878D82A}">
                    <a16:rowId xmlns:a16="http://schemas.microsoft.com/office/drawing/2014/main" val="1859281767"/>
                  </a:ext>
                </a:extLst>
              </a:tr>
              <a:tr h="370840">
                <a:tc>
                  <a:txBody>
                    <a:bodyPr/>
                    <a:lstStyle/>
                    <a:p>
                      <a:pPr algn="ctr"/>
                      <a:r>
                        <a:rPr lang="en-ZA" dirty="0"/>
                        <a:t>5 000</a:t>
                      </a:r>
                    </a:p>
                  </a:txBody>
                  <a:tcPr/>
                </a:tc>
                <a:tc>
                  <a:txBody>
                    <a:bodyPr/>
                    <a:lstStyle/>
                    <a:p>
                      <a:r>
                        <a:rPr lang="en-ZA" dirty="0"/>
                        <a:t>R7 500</a:t>
                      </a:r>
                    </a:p>
                  </a:txBody>
                  <a:tcPr/>
                </a:tc>
                <a:tc>
                  <a:txBody>
                    <a:bodyPr/>
                    <a:lstStyle/>
                    <a:p>
                      <a:r>
                        <a:rPr lang="en-ZA" dirty="0"/>
                        <a:t>R1250</a:t>
                      </a:r>
                    </a:p>
                  </a:txBody>
                  <a:tcPr/>
                </a:tc>
                <a:tc>
                  <a:txBody>
                    <a:bodyPr/>
                    <a:lstStyle/>
                    <a:p>
                      <a:r>
                        <a:rPr lang="en-ZA" dirty="0"/>
                        <a:t>R2 000</a:t>
                      </a:r>
                    </a:p>
                  </a:txBody>
                  <a:tcPr/>
                </a:tc>
                <a:tc>
                  <a:txBody>
                    <a:bodyPr/>
                    <a:lstStyle/>
                    <a:p>
                      <a:r>
                        <a:rPr lang="en-ZA" dirty="0"/>
                        <a:t>R1 100</a:t>
                      </a:r>
                    </a:p>
                  </a:txBody>
                  <a:tcPr/>
                </a:tc>
                <a:extLst>
                  <a:ext uri="{0D108BD9-81ED-4DB2-BD59-A6C34878D82A}">
                    <a16:rowId xmlns:a16="http://schemas.microsoft.com/office/drawing/2014/main" val="1431830526"/>
                  </a:ext>
                </a:extLst>
              </a:tr>
            </a:tbl>
          </a:graphicData>
        </a:graphic>
      </p:graphicFrame>
    </p:spTree>
    <p:extLst>
      <p:ext uri="{BB962C8B-B14F-4D97-AF65-F5344CB8AC3E}">
        <p14:creationId xmlns:p14="http://schemas.microsoft.com/office/powerpoint/2010/main" val="1250813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D5518-1AB6-46E2-B103-57C227CF2A16}"/>
              </a:ext>
            </a:extLst>
          </p:cNvPr>
          <p:cNvSpPr>
            <a:spLocks noGrp="1"/>
          </p:cNvSpPr>
          <p:nvPr>
            <p:ph type="title"/>
          </p:nvPr>
        </p:nvSpPr>
        <p:spPr/>
        <p:txBody>
          <a:bodyPr/>
          <a:lstStyle/>
          <a:p>
            <a:r>
              <a:rPr lang="en-ZA" dirty="0"/>
              <a:t>Product Cost Vs Period Cost</a:t>
            </a:r>
          </a:p>
        </p:txBody>
      </p:sp>
      <p:sp>
        <p:nvSpPr>
          <p:cNvPr id="3" name="Content Placeholder 2">
            <a:extLst>
              <a:ext uri="{FF2B5EF4-FFF2-40B4-BE49-F238E27FC236}">
                <a16:creationId xmlns:a16="http://schemas.microsoft.com/office/drawing/2014/main" id="{5DAA18A4-8CB4-425D-9B9E-527E8E737F6A}"/>
              </a:ext>
            </a:extLst>
          </p:cNvPr>
          <p:cNvSpPr>
            <a:spLocks noGrp="1"/>
          </p:cNvSpPr>
          <p:nvPr>
            <p:ph idx="1"/>
          </p:nvPr>
        </p:nvSpPr>
        <p:spPr/>
        <p:txBody>
          <a:bodyPr>
            <a:normAutofit/>
          </a:bodyPr>
          <a:lstStyle/>
          <a:p>
            <a:r>
              <a:rPr lang="en-ZA" dirty="0"/>
              <a:t>The classification is important as it has a direct impact on </a:t>
            </a:r>
            <a:r>
              <a:rPr lang="en-ZA" u="sng" dirty="0"/>
              <a:t>when</a:t>
            </a:r>
            <a:r>
              <a:rPr lang="en-ZA" dirty="0"/>
              <a:t> costs will be recognised as expenses on the statement of comprehensive income.</a:t>
            </a:r>
          </a:p>
          <a:p>
            <a:r>
              <a:rPr lang="en-ZA" dirty="0"/>
              <a:t>Costs incurred to acquire or manufacture inventories are not immediately recognised as expenses, but they are rather held as  Inventories (Asset) under one of the following categories depending on it stage of completion:</a:t>
            </a:r>
          </a:p>
          <a:p>
            <a:pPr lvl="1"/>
            <a:r>
              <a:rPr lang="en-ZA" dirty="0"/>
              <a:t>Raw Materials – 0% Complete</a:t>
            </a:r>
          </a:p>
          <a:p>
            <a:pPr lvl="1"/>
            <a:r>
              <a:rPr lang="en-ZA" dirty="0"/>
              <a:t>Work in Progress – 100% &lt; Complete &lt; 0%</a:t>
            </a:r>
          </a:p>
          <a:p>
            <a:pPr lvl="1"/>
            <a:r>
              <a:rPr lang="en-ZA" dirty="0"/>
              <a:t>Finished Goods – 100% Complete</a:t>
            </a:r>
          </a:p>
          <a:p>
            <a:pPr lvl="1"/>
            <a:r>
              <a:rPr lang="en-ZA" dirty="0"/>
              <a:t>Items in Finished goods are expensed only when the product is sold, the expense is then called </a:t>
            </a:r>
            <a:r>
              <a:rPr lang="en-ZA" dirty="0">
                <a:solidFill>
                  <a:schemeClr val="accent1"/>
                </a:solidFill>
              </a:rPr>
              <a:t>Cost of Sales</a:t>
            </a:r>
          </a:p>
        </p:txBody>
      </p:sp>
    </p:spTree>
    <p:extLst>
      <p:ext uri="{BB962C8B-B14F-4D97-AF65-F5344CB8AC3E}">
        <p14:creationId xmlns:p14="http://schemas.microsoft.com/office/powerpoint/2010/main" val="4852712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9766-9F3D-48AD-B244-A8AB0008FFCB}"/>
              </a:ext>
            </a:extLst>
          </p:cNvPr>
          <p:cNvSpPr>
            <a:spLocks noGrp="1"/>
          </p:cNvSpPr>
          <p:nvPr>
            <p:ph type="title"/>
          </p:nvPr>
        </p:nvSpPr>
        <p:spPr/>
        <p:txBody>
          <a:bodyPr/>
          <a:lstStyle/>
          <a:p>
            <a:r>
              <a:rPr lang="en-ZA" dirty="0"/>
              <a:t>Product Cost Vs Period Cost</a:t>
            </a:r>
          </a:p>
        </p:txBody>
      </p:sp>
      <p:sp>
        <p:nvSpPr>
          <p:cNvPr id="3" name="Content Placeholder 2">
            <a:extLst>
              <a:ext uri="{FF2B5EF4-FFF2-40B4-BE49-F238E27FC236}">
                <a16:creationId xmlns:a16="http://schemas.microsoft.com/office/drawing/2014/main" id="{15F7EF78-2D3E-4D72-8D2E-3CDF0975A807}"/>
              </a:ext>
            </a:extLst>
          </p:cNvPr>
          <p:cNvSpPr>
            <a:spLocks noGrp="1"/>
          </p:cNvSpPr>
          <p:nvPr>
            <p:ph idx="1"/>
          </p:nvPr>
        </p:nvSpPr>
        <p:spPr>
          <a:xfrm>
            <a:off x="1261872" y="1828800"/>
            <a:ext cx="8595360" cy="4588933"/>
          </a:xfrm>
        </p:spPr>
        <p:txBody>
          <a:bodyPr>
            <a:normAutofit fontScale="70000" lnSpcReduction="20000"/>
          </a:bodyPr>
          <a:lstStyle/>
          <a:p>
            <a:r>
              <a:rPr lang="en-ZA" dirty="0"/>
              <a:t>We have two policy options that we can use as a guide in order to determine which manufacturing cost are Product Costs OR Period costs. (Direct Costing Vs </a:t>
            </a:r>
            <a:r>
              <a:rPr lang="en-ZA" dirty="0" err="1"/>
              <a:t>Absorbsion</a:t>
            </a:r>
            <a:r>
              <a:rPr lang="en-ZA" dirty="0"/>
              <a:t> Costing).</a:t>
            </a:r>
          </a:p>
          <a:p>
            <a:pPr marL="0" indent="0" algn="ctr">
              <a:buNone/>
            </a:pPr>
            <a:r>
              <a:rPr lang="en-ZA" sz="2900" dirty="0" err="1"/>
              <a:t>Absorbsion</a:t>
            </a:r>
            <a:r>
              <a:rPr lang="en-ZA" sz="2900" dirty="0"/>
              <a:t> costing</a:t>
            </a:r>
          </a:p>
          <a:p>
            <a:pPr marL="0" indent="0" algn="ctr">
              <a:buNone/>
            </a:pPr>
            <a:endParaRPr lang="en-ZA" dirty="0"/>
          </a:p>
          <a:p>
            <a:pPr marL="457200" indent="-457200" algn="ctr">
              <a:buFont typeface="+mj-lt"/>
              <a:buAutoNum type="arabicPeriod"/>
            </a:pPr>
            <a:endParaRPr lang="en-ZA" dirty="0"/>
          </a:p>
          <a:p>
            <a:pPr marL="457200" indent="-457200" algn="ctr">
              <a:buFont typeface="+mj-lt"/>
              <a:buAutoNum type="arabicPeriod"/>
            </a:pPr>
            <a:endParaRPr lang="en-ZA" dirty="0"/>
          </a:p>
          <a:p>
            <a:pPr marL="457200" indent="-457200" algn="ctr">
              <a:buFont typeface="+mj-lt"/>
              <a:buAutoNum type="arabicPeriod"/>
            </a:pPr>
            <a:endParaRPr lang="en-ZA" dirty="0"/>
          </a:p>
          <a:p>
            <a:pPr marL="457200" indent="-457200" algn="ctr">
              <a:buFont typeface="+mj-lt"/>
              <a:buAutoNum type="arabicPeriod"/>
            </a:pPr>
            <a:endParaRPr lang="en-ZA" dirty="0"/>
          </a:p>
          <a:p>
            <a:pPr marL="457200" indent="-457200" algn="ctr">
              <a:buFont typeface="+mj-lt"/>
              <a:buAutoNum type="arabicPeriod"/>
            </a:pPr>
            <a:endParaRPr lang="en-ZA" dirty="0"/>
          </a:p>
          <a:p>
            <a:pPr marL="457200" indent="-457200" algn="ctr">
              <a:buFont typeface="+mj-lt"/>
              <a:buAutoNum type="arabicPeriod"/>
            </a:pPr>
            <a:endParaRPr lang="en-ZA" dirty="0"/>
          </a:p>
          <a:p>
            <a:pPr marL="0" indent="0" algn="ctr">
              <a:buNone/>
            </a:pPr>
            <a:r>
              <a:rPr lang="en-ZA" dirty="0"/>
              <a:t>If </a:t>
            </a:r>
            <a:r>
              <a:rPr lang="en-ZA" dirty="0" err="1"/>
              <a:t>absorbsion</a:t>
            </a:r>
            <a:r>
              <a:rPr lang="en-ZA" dirty="0"/>
              <a:t> costing is adopted, then </a:t>
            </a:r>
            <a:r>
              <a:rPr lang="en-ZA" u="sng" dirty="0"/>
              <a:t>direct material</a:t>
            </a:r>
            <a:r>
              <a:rPr lang="en-ZA" dirty="0"/>
              <a:t>, </a:t>
            </a:r>
            <a:r>
              <a:rPr lang="en-ZA" u="sng" dirty="0"/>
              <a:t>direct labour </a:t>
            </a:r>
            <a:r>
              <a:rPr lang="en-ZA" dirty="0"/>
              <a:t>and </a:t>
            </a:r>
            <a:r>
              <a:rPr lang="en-ZA" u="sng" dirty="0"/>
              <a:t>manufacturing overheads </a:t>
            </a:r>
            <a:r>
              <a:rPr lang="en-ZA" dirty="0"/>
              <a:t>are all treated as </a:t>
            </a:r>
            <a:r>
              <a:rPr lang="en-ZA" dirty="0">
                <a:solidFill>
                  <a:schemeClr val="accent1"/>
                </a:solidFill>
              </a:rPr>
              <a:t>product costs</a:t>
            </a:r>
            <a:r>
              <a:rPr lang="en-ZA" dirty="0"/>
              <a:t>.</a:t>
            </a:r>
          </a:p>
          <a:p>
            <a:pPr marL="0" indent="0" algn="ctr">
              <a:buNone/>
            </a:pPr>
            <a:r>
              <a:rPr lang="en-ZA" dirty="0"/>
              <a:t>These costs will therefore only be recognised as expenses when the products are sold</a:t>
            </a:r>
          </a:p>
          <a:p>
            <a:pPr marL="0" indent="0" algn="ctr">
              <a:buNone/>
            </a:pPr>
            <a:endParaRPr lang="en-ZA" dirty="0"/>
          </a:p>
        </p:txBody>
      </p:sp>
      <p:grpSp>
        <p:nvGrpSpPr>
          <p:cNvPr id="12" name="Group 11">
            <a:extLst>
              <a:ext uri="{FF2B5EF4-FFF2-40B4-BE49-F238E27FC236}">
                <a16:creationId xmlns:a16="http://schemas.microsoft.com/office/drawing/2014/main" id="{FBE7FF7A-96E7-4111-B94B-B733E672737E}"/>
              </a:ext>
            </a:extLst>
          </p:cNvPr>
          <p:cNvGrpSpPr/>
          <p:nvPr/>
        </p:nvGrpSpPr>
        <p:grpSpPr>
          <a:xfrm>
            <a:off x="2699173" y="2760132"/>
            <a:ext cx="5471160" cy="2048934"/>
            <a:chOff x="2699173" y="3276599"/>
            <a:chExt cx="5471160" cy="2048934"/>
          </a:xfrm>
        </p:grpSpPr>
        <p:sp>
          <p:nvSpPr>
            <p:cNvPr id="4" name="Callout: Down Arrow 3">
              <a:extLst>
                <a:ext uri="{FF2B5EF4-FFF2-40B4-BE49-F238E27FC236}">
                  <a16:creationId xmlns:a16="http://schemas.microsoft.com/office/drawing/2014/main" id="{1EF9BE68-845D-4175-8D6F-EF9238A37BFB}"/>
                </a:ext>
              </a:extLst>
            </p:cNvPr>
            <p:cNvSpPr/>
            <p:nvPr/>
          </p:nvSpPr>
          <p:spPr>
            <a:xfrm>
              <a:off x="2734733" y="3276599"/>
              <a:ext cx="1303866" cy="93133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Materials</a:t>
              </a:r>
            </a:p>
          </p:txBody>
        </p:sp>
        <p:sp>
          <p:nvSpPr>
            <p:cNvPr id="5" name="Callout: Down Arrow 4">
              <a:extLst>
                <a:ext uri="{FF2B5EF4-FFF2-40B4-BE49-F238E27FC236}">
                  <a16:creationId xmlns:a16="http://schemas.microsoft.com/office/drawing/2014/main" id="{FB68328E-6597-4DFA-9994-22496978461F}"/>
                </a:ext>
              </a:extLst>
            </p:cNvPr>
            <p:cNvSpPr/>
            <p:nvPr/>
          </p:nvSpPr>
          <p:spPr>
            <a:xfrm>
              <a:off x="6349323" y="3310466"/>
              <a:ext cx="1821010" cy="93133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Manufacturing Overheads</a:t>
              </a:r>
            </a:p>
          </p:txBody>
        </p:sp>
        <p:sp>
          <p:nvSpPr>
            <p:cNvPr id="6" name="Callout: Down Arrow 5">
              <a:extLst>
                <a:ext uri="{FF2B5EF4-FFF2-40B4-BE49-F238E27FC236}">
                  <a16:creationId xmlns:a16="http://schemas.microsoft.com/office/drawing/2014/main" id="{230C3EB2-FAD0-4255-8070-3B05C464FDB5}"/>
                </a:ext>
              </a:extLst>
            </p:cNvPr>
            <p:cNvSpPr/>
            <p:nvPr/>
          </p:nvSpPr>
          <p:spPr>
            <a:xfrm>
              <a:off x="4662424" y="3310466"/>
              <a:ext cx="1303866" cy="93133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Labour</a:t>
              </a:r>
            </a:p>
          </p:txBody>
        </p:sp>
        <p:sp>
          <p:nvSpPr>
            <p:cNvPr id="7" name="Rectangle: Rounded Corners 6">
              <a:extLst>
                <a:ext uri="{FF2B5EF4-FFF2-40B4-BE49-F238E27FC236}">
                  <a16:creationId xmlns:a16="http://schemas.microsoft.com/office/drawing/2014/main" id="{C8AEBEBF-616F-4B3A-9CB0-56B0200E6CEE}"/>
                </a:ext>
              </a:extLst>
            </p:cNvPr>
            <p:cNvSpPr/>
            <p:nvPr/>
          </p:nvSpPr>
          <p:spPr>
            <a:xfrm>
              <a:off x="2699173" y="4345410"/>
              <a:ext cx="1303866" cy="931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Product Cost</a:t>
              </a:r>
            </a:p>
          </p:txBody>
        </p:sp>
        <p:sp>
          <p:nvSpPr>
            <p:cNvPr id="10" name="Rectangle: Rounded Corners 9">
              <a:extLst>
                <a:ext uri="{FF2B5EF4-FFF2-40B4-BE49-F238E27FC236}">
                  <a16:creationId xmlns:a16="http://schemas.microsoft.com/office/drawing/2014/main" id="{8F788700-016E-4B8F-A992-15658ABE09C4}"/>
                </a:ext>
              </a:extLst>
            </p:cNvPr>
            <p:cNvSpPr/>
            <p:nvPr/>
          </p:nvSpPr>
          <p:spPr>
            <a:xfrm>
              <a:off x="4662424" y="4394200"/>
              <a:ext cx="1303866" cy="931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Product Cost</a:t>
              </a:r>
            </a:p>
          </p:txBody>
        </p:sp>
        <p:sp>
          <p:nvSpPr>
            <p:cNvPr id="11" name="Rectangle: Rounded Corners 10">
              <a:extLst>
                <a:ext uri="{FF2B5EF4-FFF2-40B4-BE49-F238E27FC236}">
                  <a16:creationId xmlns:a16="http://schemas.microsoft.com/office/drawing/2014/main" id="{63AC19C3-5BE2-4A43-B937-E481222E30DE}"/>
                </a:ext>
              </a:extLst>
            </p:cNvPr>
            <p:cNvSpPr/>
            <p:nvPr/>
          </p:nvSpPr>
          <p:spPr>
            <a:xfrm>
              <a:off x="6590115" y="4379275"/>
              <a:ext cx="1303866" cy="931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Product Cost</a:t>
              </a:r>
            </a:p>
          </p:txBody>
        </p:sp>
      </p:grpSp>
    </p:spTree>
    <p:extLst>
      <p:ext uri="{BB962C8B-B14F-4D97-AF65-F5344CB8AC3E}">
        <p14:creationId xmlns:p14="http://schemas.microsoft.com/office/powerpoint/2010/main" val="2441224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5A338-845A-410C-877D-B423069B1C80}"/>
              </a:ext>
            </a:extLst>
          </p:cNvPr>
          <p:cNvSpPr>
            <a:spLocks noGrp="1"/>
          </p:cNvSpPr>
          <p:nvPr>
            <p:ph type="title"/>
          </p:nvPr>
        </p:nvSpPr>
        <p:spPr/>
        <p:txBody>
          <a:bodyPr/>
          <a:lstStyle/>
          <a:p>
            <a:r>
              <a:rPr lang="en-ZA" dirty="0"/>
              <a:t>Product Cost Vs Period Cost</a:t>
            </a:r>
          </a:p>
        </p:txBody>
      </p:sp>
      <p:sp>
        <p:nvSpPr>
          <p:cNvPr id="3" name="Content Placeholder 2">
            <a:extLst>
              <a:ext uri="{FF2B5EF4-FFF2-40B4-BE49-F238E27FC236}">
                <a16:creationId xmlns:a16="http://schemas.microsoft.com/office/drawing/2014/main" id="{7544463F-E01F-46DE-BC4F-DAF11B1A2000}"/>
              </a:ext>
            </a:extLst>
          </p:cNvPr>
          <p:cNvSpPr>
            <a:spLocks noGrp="1"/>
          </p:cNvSpPr>
          <p:nvPr>
            <p:ph idx="1"/>
          </p:nvPr>
        </p:nvSpPr>
        <p:spPr/>
        <p:txBody>
          <a:bodyPr>
            <a:normAutofit fontScale="70000" lnSpcReduction="20000"/>
          </a:bodyPr>
          <a:lstStyle/>
          <a:p>
            <a:pPr algn="ctr"/>
            <a:r>
              <a:rPr lang="en-ZA" sz="2900" dirty="0"/>
              <a:t>Direct Costing</a:t>
            </a:r>
          </a:p>
          <a:p>
            <a:pPr algn="ctr"/>
            <a:endParaRPr lang="en-ZA" dirty="0"/>
          </a:p>
          <a:p>
            <a:pPr algn="ctr"/>
            <a:endParaRPr lang="en-ZA" dirty="0"/>
          </a:p>
          <a:p>
            <a:pPr algn="ctr"/>
            <a:endParaRPr lang="en-ZA" dirty="0"/>
          </a:p>
          <a:p>
            <a:pPr algn="ctr"/>
            <a:endParaRPr lang="en-ZA" dirty="0"/>
          </a:p>
          <a:p>
            <a:pPr algn="ctr"/>
            <a:endParaRPr lang="en-ZA" dirty="0"/>
          </a:p>
          <a:p>
            <a:pPr algn="ctr"/>
            <a:endParaRPr lang="en-ZA" dirty="0"/>
          </a:p>
          <a:p>
            <a:pPr marL="0" indent="0" algn="ctr">
              <a:buNone/>
            </a:pPr>
            <a:r>
              <a:rPr lang="en-ZA" dirty="0"/>
              <a:t>If a direct costing approach is adopted, only the </a:t>
            </a:r>
            <a:r>
              <a:rPr lang="en-ZA" dirty="0">
                <a:solidFill>
                  <a:schemeClr val="accent1"/>
                </a:solidFill>
              </a:rPr>
              <a:t>direct material </a:t>
            </a:r>
            <a:r>
              <a:rPr lang="en-ZA" dirty="0"/>
              <a:t>and </a:t>
            </a:r>
            <a:r>
              <a:rPr lang="en-ZA" dirty="0">
                <a:solidFill>
                  <a:schemeClr val="accent1"/>
                </a:solidFill>
              </a:rPr>
              <a:t>direct labour </a:t>
            </a:r>
            <a:r>
              <a:rPr lang="en-ZA" dirty="0"/>
              <a:t>will be regarded as </a:t>
            </a:r>
            <a:r>
              <a:rPr lang="en-ZA" dirty="0">
                <a:solidFill>
                  <a:schemeClr val="accent1"/>
                </a:solidFill>
              </a:rPr>
              <a:t>Product costs</a:t>
            </a:r>
            <a:r>
              <a:rPr lang="en-ZA" dirty="0"/>
              <a:t>.</a:t>
            </a:r>
          </a:p>
          <a:p>
            <a:pPr marL="0" indent="0" algn="ctr">
              <a:buNone/>
            </a:pPr>
            <a:r>
              <a:rPr lang="en-ZA" dirty="0"/>
              <a:t>The direct materials and direct labour which are still regarded as Product Costs, will still be expensed only when the inventory is sold.</a:t>
            </a:r>
          </a:p>
          <a:p>
            <a:pPr marL="0" indent="0" algn="ctr">
              <a:buNone/>
            </a:pPr>
            <a:r>
              <a:rPr lang="en-ZA" dirty="0"/>
              <a:t>In this case </a:t>
            </a:r>
            <a:r>
              <a:rPr lang="en-ZA" dirty="0">
                <a:solidFill>
                  <a:schemeClr val="accent1"/>
                </a:solidFill>
              </a:rPr>
              <a:t>manufacturing overhead costs </a:t>
            </a:r>
            <a:r>
              <a:rPr lang="en-ZA" dirty="0"/>
              <a:t>are treated as </a:t>
            </a:r>
            <a:r>
              <a:rPr lang="en-ZA" dirty="0">
                <a:solidFill>
                  <a:schemeClr val="accent1"/>
                </a:solidFill>
              </a:rPr>
              <a:t>Period costs</a:t>
            </a:r>
            <a:r>
              <a:rPr lang="en-ZA" dirty="0"/>
              <a:t>, and are therefore expensed in the period during which they are incurred.</a:t>
            </a:r>
          </a:p>
          <a:p>
            <a:pPr marL="0" indent="0" algn="ctr">
              <a:buNone/>
            </a:pPr>
            <a:endParaRPr lang="en-ZA" dirty="0"/>
          </a:p>
          <a:p>
            <a:pPr algn="ctr"/>
            <a:endParaRPr lang="en-ZA" dirty="0"/>
          </a:p>
        </p:txBody>
      </p:sp>
      <p:grpSp>
        <p:nvGrpSpPr>
          <p:cNvPr id="11" name="Group 10">
            <a:extLst>
              <a:ext uri="{FF2B5EF4-FFF2-40B4-BE49-F238E27FC236}">
                <a16:creationId xmlns:a16="http://schemas.microsoft.com/office/drawing/2014/main" id="{3F57CE2C-E014-4BD0-A541-F5043306881C}"/>
              </a:ext>
            </a:extLst>
          </p:cNvPr>
          <p:cNvGrpSpPr/>
          <p:nvPr/>
        </p:nvGrpSpPr>
        <p:grpSpPr>
          <a:xfrm>
            <a:off x="2724573" y="2175933"/>
            <a:ext cx="5471160" cy="2048934"/>
            <a:chOff x="2699173" y="3276599"/>
            <a:chExt cx="5471160" cy="2048934"/>
          </a:xfrm>
        </p:grpSpPr>
        <p:sp>
          <p:nvSpPr>
            <p:cNvPr id="5" name="Callout: Down Arrow 4">
              <a:extLst>
                <a:ext uri="{FF2B5EF4-FFF2-40B4-BE49-F238E27FC236}">
                  <a16:creationId xmlns:a16="http://schemas.microsoft.com/office/drawing/2014/main" id="{B931C23B-2381-4E09-8886-86D5367E2650}"/>
                </a:ext>
              </a:extLst>
            </p:cNvPr>
            <p:cNvSpPr/>
            <p:nvPr/>
          </p:nvSpPr>
          <p:spPr>
            <a:xfrm>
              <a:off x="2734733" y="3276599"/>
              <a:ext cx="1303866" cy="93133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Materials</a:t>
              </a:r>
            </a:p>
          </p:txBody>
        </p:sp>
        <p:sp>
          <p:nvSpPr>
            <p:cNvPr id="6" name="Callout: Down Arrow 5">
              <a:extLst>
                <a:ext uri="{FF2B5EF4-FFF2-40B4-BE49-F238E27FC236}">
                  <a16:creationId xmlns:a16="http://schemas.microsoft.com/office/drawing/2014/main" id="{A3E54848-F82D-4776-AAE8-7C10508AB4AA}"/>
                </a:ext>
              </a:extLst>
            </p:cNvPr>
            <p:cNvSpPr/>
            <p:nvPr/>
          </p:nvSpPr>
          <p:spPr>
            <a:xfrm>
              <a:off x="6349323" y="3310466"/>
              <a:ext cx="1821010" cy="93133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Manufacturing Overheads</a:t>
              </a:r>
            </a:p>
          </p:txBody>
        </p:sp>
        <p:sp>
          <p:nvSpPr>
            <p:cNvPr id="7" name="Callout: Down Arrow 6">
              <a:extLst>
                <a:ext uri="{FF2B5EF4-FFF2-40B4-BE49-F238E27FC236}">
                  <a16:creationId xmlns:a16="http://schemas.microsoft.com/office/drawing/2014/main" id="{0C9DC4C4-2AC0-4B77-8A96-8CD45DE142A8}"/>
                </a:ext>
              </a:extLst>
            </p:cNvPr>
            <p:cNvSpPr/>
            <p:nvPr/>
          </p:nvSpPr>
          <p:spPr>
            <a:xfrm>
              <a:off x="4662424" y="3310466"/>
              <a:ext cx="1303866" cy="93133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Labour</a:t>
              </a:r>
            </a:p>
          </p:txBody>
        </p:sp>
        <p:sp>
          <p:nvSpPr>
            <p:cNvPr id="8" name="Rectangle: Rounded Corners 7">
              <a:extLst>
                <a:ext uri="{FF2B5EF4-FFF2-40B4-BE49-F238E27FC236}">
                  <a16:creationId xmlns:a16="http://schemas.microsoft.com/office/drawing/2014/main" id="{0324365D-2088-4277-801D-CCE617A190D0}"/>
                </a:ext>
              </a:extLst>
            </p:cNvPr>
            <p:cNvSpPr/>
            <p:nvPr/>
          </p:nvSpPr>
          <p:spPr>
            <a:xfrm>
              <a:off x="2699173" y="4345410"/>
              <a:ext cx="1303866" cy="931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Product Cost</a:t>
              </a:r>
            </a:p>
          </p:txBody>
        </p:sp>
        <p:sp>
          <p:nvSpPr>
            <p:cNvPr id="9" name="Rectangle: Rounded Corners 8">
              <a:extLst>
                <a:ext uri="{FF2B5EF4-FFF2-40B4-BE49-F238E27FC236}">
                  <a16:creationId xmlns:a16="http://schemas.microsoft.com/office/drawing/2014/main" id="{06BBCA2B-7C46-4281-B1FF-F2DC10B41747}"/>
                </a:ext>
              </a:extLst>
            </p:cNvPr>
            <p:cNvSpPr/>
            <p:nvPr/>
          </p:nvSpPr>
          <p:spPr>
            <a:xfrm>
              <a:off x="4662424" y="4394200"/>
              <a:ext cx="1303866" cy="931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Product Cost</a:t>
              </a:r>
            </a:p>
          </p:txBody>
        </p:sp>
        <p:sp>
          <p:nvSpPr>
            <p:cNvPr id="10" name="Rectangle: Rounded Corners 9">
              <a:extLst>
                <a:ext uri="{FF2B5EF4-FFF2-40B4-BE49-F238E27FC236}">
                  <a16:creationId xmlns:a16="http://schemas.microsoft.com/office/drawing/2014/main" id="{7D3F7271-60FC-4331-A217-151E59877E7F}"/>
                </a:ext>
              </a:extLst>
            </p:cNvPr>
            <p:cNvSpPr/>
            <p:nvPr/>
          </p:nvSpPr>
          <p:spPr>
            <a:xfrm>
              <a:off x="6590115" y="4379275"/>
              <a:ext cx="1303866" cy="93133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Period Cost</a:t>
              </a:r>
            </a:p>
          </p:txBody>
        </p:sp>
      </p:grpSp>
    </p:spTree>
    <p:extLst>
      <p:ext uri="{BB962C8B-B14F-4D97-AF65-F5344CB8AC3E}">
        <p14:creationId xmlns:p14="http://schemas.microsoft.com/office/powerpoint/2010/main" val="701878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C0840-54AA-49D0-A571-6D04762AF257}"/>
              </a:ext>
            </a:extLst>
          </p:cNvPr>
          <p:cNvSpPr>
            <a:spLocks noGrp="1"/>
          </p:cNvSpPr>
          <p:nvPr>
            <p:ph type="title"/>
          </p:nvPr>
        </p:nvSpPr>
        <p:spPr>
          <a:xfrm>
            <a:off x="1261872" y="262394"/>
            <a:ext cx="9692640" cy="948340"/>
          </a:xfrm>
        </p:spPr>
        <p:txBody>
          <a:bodyPr/>
          <a:lstStyle/>
          <a:p>
            <a:r>
              <a:rPr lang="en-ZA" dirty="0"/>
              <a:t>Example: The Envelope Factory</a:t>
            </a:r>
          </a:p>
        </p:txBody>
      </p:sp>
      <p:sp>
        <p:nvSpPr>
          <p:cNvPr id="3" name="Content Placeholder 2">
            <a:extLst>
              <a:ext uri="{FF2B5EF4-FFF2-40B4-BE49-F238E27FC236}">
                <a16:creationId xmlns:a16="http://schemas.microsoft.com/office/drawing/2014/main" id="{28221E6A-AAF4-4AA5-A5C2-F1D9ED6B3C15}"/>
              </a:ext>
            </a:extLst>
          </p:cNvPr>
          <p:cNvSpPr>
            <a:spLocks noGrp="1"/>
          </p:cNvSpPr>
          <p:nvPr>
            <p:ph idx="1"/>
          </p:nvPr>
        </p:nvSpPr>
        <p:spPr/>
        <p:txBody>
          <a:bodyPr/>
          <a:lstStyle/>
          <a:p>
            <a:r>
              <a:rPr lang="en-ZA" dirty="0"/>
              <a:t>During the month of June 2020, The Envelope Factory manufactured and sold 5000 envelopes at a price of R2,50 each.</a:t>
            </a:r>
          </a:p>
          <a:p>
            <a:endParaRPr lang="en-ZA" dirty="0"/>
          </a:p>
        </p:txBody>
      </p:sp>
      <p:graphicFrame>
        <p:nvGraphicFramePr>
          <p:cNvPr id="4" name="Table 4">
            <a:extLst>
              <a:ext uri="{FF2B5EF4-FFF2-40B4-BE49-F238E27FC236}">
                <a16:creationId xmlns:a16="http://schemas.microsoft.com/office/drawing/2014/main" id="{89AE4097-E0E2-4F5E-8696-4507A152FD8B}"/>
              </a:ext>
            </a:extLst>
          </p:cNvPr>
          <p:cNvGraphicFramePr>
            <a:graphicFrameLocks noGrp="1"/>
          </p:cNvGraphicFramePr>
          <p:nvPr>
            <p:extLst>
              <p:ext uri="{D42A27DB-BD31-4B8C-83A1-F6EECF244321}">
                <p14:modId xmlns:p14="http://schemas.microsoft.com/office/powerpoint/2010/main" val="3783637595"/>
              </p:ext>
            </p:extLst>
          </p:nvPr>
        </p:nvGraphicFramePr>
        <p:xfrm>
          <a:off x="1729232" y="2599266"/>
          <a:ext cx="8128000" cy="3271520"/>
        </p:xfrm>
        <a:graphic>
          <a:graphicData uri="http://schemas.openxmlformats.org/drawingml/2006/table">
            <a:tbl>
              <a:tblPr firstRow="1" bandRow="1">
                <a:tableStyleId>{5C22544A-7EE6-4342-B048-85BDC9FD1C3A}</a:tableStyleId>
              </a:tblPr>
              <a:tblGrid>
                <a:gridCol w="2123101">
                  <a:extLst>
                    <a:ext uri="{9D8B030D-6E8A-4147-A177-3AD203B41FA5}">
                      <a16:colId xmlns:a16="http://schemas.microsoft.com/office/drawing/2014/main" val="1765041274"/>
                    </a:ext>
                  </a:extLst>
                </a:gridCol>
                <a:gridCol w="1940899">
                  <a:extLst>
                    <a:ext uri="{9D8B030D-6E8A-4147-A177-3AD203B41FA5}">
                      <a16:colId xmlns:a16="http://schemas.microsoft.com/office/drawing/2014/main" val="2159712086"/>
                    </a:ext>
                  </a:extLst>
                </a:gridCol>
                <a:gridCol w="2032000">
                  <a:extLst>
                    <a:ext uri="{9D8B030D-6E8A-4147-A177-3AD203B41FA5}">
                      <a16:colId xmlns:a16="http://schemas.microsoft.com/office/drawing/2014/main" val="3218067692"/>
                    </a:ext>
                  </a:extLst>
                </a:gridCol>
                <a:gridCol w="2032000">
                  <a:extLst>
                    <a:ext uri="{9D8B030D-6E8A-4147-A177-3AD203B41FA5}">
                      <a16:colId xmlns:a16="http://schemas.microsoft.com/office/drawing/2014/main" val="3997461238"/>
                    </a:ext>
                  </a:extLst>
                </a:gridCol>
              </a:tblGrid>
              <a:tr h="370840">
                <a:tc>
                  <a:txBody>
                    <a:bodyPr/>
                    <a:lstStyle/>
                    <a:p>
                      <a:endParaRPr lang="en-ZA" sz="1400"/>
                    </a:p>
                  </a:txBody>
                  <a:tcPr/>
                </a:tc>
                <a:tc>
                  <a:txBody>
                    <a:bodyPr/>
                    <a:lstStyle/>
                    <a:p>
                      <a:r>
                        <a:rPr lang="en-ZA" sz="1400" i="1" dirty="0"/>
                        <a:t>Calculation</a:t>
                      </a:r>
                    </a:p>
                  </a:txBody>
                  <a:tcPr/>
                </a:tc>
                <a:tc>
                  <a:txBody>
                    <a:bodyPr/>
                    <a:lstStyle/>
                    <a:p>
                      <a:r>
                        <a:rPr lang="en-ZA" sz="1400" dirty="0" err="1"/>
                        <a:t>Absorbsion</a:t>
                      </a:r>
                      <a:r>
                        <a:rPr lang="en-ZA" sz="1400" dirty="0"/>
                        <a:t> costing</a:t>
                      </a:r>
                    </a:p>
                  </a:txBody>
                  <a:tcPr/>
                </a:tc>
                <a:tc>
                  <a:txBody>
                    <a:bodyPr/>
                    <a:lstStyle/>
                    <a:p>
                      <a:r>
                        <a:rPr lang="en-ZA" sz="1400" dirty="0"/>
                        <a:t>Direct Costing</a:t>
                      </a:r>
                    </a:p>
                  </a:txBody>
                  <a:tcPr/>
                </a:tc>
                <a:extLst>
                  <a:ext uri="{0D108BD9-81ED-4DB2-BD59-A6C34878D82A}">
                    <a16:rowId xmlns:a16="http://schemas.microsoft.com/office/drawing/2014/main" val="4073998595"/>
                  </a:ext>
                </a:extLst>
              </a:tr>
              <a:tr h="370840">
                <a:tc>
                  <a:txBody>
                    <a:bodyPr/>
                    <a:lstStyle/>
                    <a:p>
                      <a:r>
                        <a:rPr lang="en-ZA" sz="1400" dirty="0"/>
                        <a:t>Sales</a:t>
                      </a:r>
                    </a:p>
                  </a:txBody>
                  <a:tcPr/>
                </a:tc>
                <a:tc>
                  <a:txBody>
                    <a:bodyPr/>
                    <a:lstStyle/>
                    <a:p>
                      <a:r>
                        <a:rPr lang="en-ZA" sz="1400" dirty="0"/>
                        <a:t>=R2,50 x 5 000u</a:t>
                      </a:r>
                    </a:p>
                  </a:txBody>
                  <a:tcPr/>
                </a:tc>
                <a:tc>
                  <a:txBody>
                    <a:bodyPr/>
                    <a:lstStyle/>
                    <a:p>
                      <a:r>
                        <a:rPr lang="en-ZA" sz="1400" dirty="0"/>
                        <a:t>R12 500</a:t>
                      </a:r>
                    </a:p>
                  </a:txBody>
                  <a:tcPr/>
                </a:tc>
                <a:tc>
                  <a:txBody>
                    <a:bodyPr/>
                    <a:lstStyle/>
                    <a:p>
                      <a:r>
                        <a:rPr lang="en-ZA" sz="1400" dirty="0"/>
                        <a:t>R12 500</a:t>
                      </a:r>
                    </a:p>
                  </a:txBody>
                  <a:tcPr/>
                </a:tc>
                <a:extLst>
                  <a:ext uri="{0D108BD9-81ED-4DB2-BD59-A6C34878D82A}">
                    <a16:rowId xmlns:a16="http://schemas.microsoft.com/office/drawing/2014/main" val="3093136006"/>
                  </a:ext>
                </a:extLst>
              </a:tr>
              <a:tr h="370840">
                <a:tc>
                  <a:txBody>
                    <a:bodyPr/>
                    <a:lstStyle/>
                    <a:p>
                      <a:r>
                        <a:rPr lang="en-ZA" sz="1400" dirty="0"/>
                        <a:t>Cost of sales</a:t>
                      </a:r>
                    </a:p>
                  </a:txBody>
                  <a:tcPr/>
                </a:tc>
                <a:tc>
                  <a:txBody>
                    <a:bodyPr/>
                    <a:lstStyle/>
                    <a:p>
                      <a:endParaRPr lang="en-ZA" sz="1400"/>
                    </a:p>
                  </a:txBody>
                  <a:tcPr/>
                </a:tc>
                <a:tc>
                  <a:txBody>
                    <a:bodyPr/>
                    <a:lstStyle/>
                    <a:p>
                      <a:r>
                        <a:rPr lang="en-ZA" sz="1400" dirty="0"/>
                        <a:t>(R11 850)</a:t>
                      </a:r>
                    </a:p>
                  </a:txBody>
                  <a:tcPr>
                    <a:lnB w="12700" cap="flat" cmpd="sng" algn="ctr">
                      <a:solidFill>
                        <a:schemeClr val="tx1"/>
                      </a:solidFill>
                      <a:prstDash val="solid"/>
                      <a:round/>
                      <a:headEnd type="none" w="med" len="med"/>
                      <a:tailEnd type="none" w="med" len="med"/>
                    </a:lnB>
                  </a:tcPr>
                </a:tc>
                <a:tc>
                  <a:txBody>
                    <a:bodyPr/>
                    <a:lstStyle/>
                    <a:p>
                      <a:r>
                        <a:rPr lang="en-ZA" sz="1400" dirty="0"/>
                        <a:t>(R8 750)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0066894"/>
                  </a:ext>
                </a:extLst>
              </a:tr>
              <a:tr h="370840">
                <a:tc>
                  <a:txBody>
                    <a:bodyPr/>
                    <a:lstStyle/>
                    <a:p>
                      <a:r>
                        <a:rPr lang="en-ZA" sz="1200" dirty="0"/>
                        <a:t> - Direct Materials</a:t>
                      </a:r>
                    </a:p>
                  </a:txBody>
                  <a:tcPr/>
                </a:tc>
                <a:tc>
                  <a:txBody>
                    <a:bodyPr/>
                    <a:lstStyle/>
                    <a:p>
                      <a:r>
                        <a:rPr lang="en-ZA" sz="1200" dirty="0"/>
                        <a:t>= (R1+R0,50) x 5000u</a:t>
                      </a:r>
                    </a:p>
                  </a:txBody>
                  <a:tcPr>
                    <a:lnR w="12700" cap="flat" cmpd="sng" algn="ctr">
                      <a:solidFill>
                        <a:schemeClr val="tx1"/>
                      </a:solidFill>
                      <a:prstDash val="solid"/>
                      <a:round/>
                      <a:headEnd type="none" w="med" len="med"/>
                      <a:tailEnd type="none" w="med" len="med"/>
                    </a:lnR>
                  </a:tcPr>
                </a:tc>
                <a:tc>
                  <a:txBody>
                    <a:bodyPr/>
                    <a:lstStyle/>
                    <a:p>
                      <a:r>
                        <a:rPr lang="en-ZA" sz="1200" dirty="0"/>
                        <a:t>(R7 500)</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ZA" sz="1200" dirty="0"/>
                        <a:t>(R7 500)</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06908714"/>
                  </a:ext>
                </a:extLst>
              </a:tr>
              <a:tr h="370840">
                <a:tc>
                  <a:txBody>
                    <a:bodyPr/>
                    <a:lstStyle/>
                    <a:p>
                      <a:r>
                        <a:rPr lang="en-ZA" sz="1200" dirty="0"/>
                        <a:t>- Direct Labour</a:t>
                      </a:r>
                    </a:p>
                  </a:txBody>
                  <a:tcPr/>
                </a:tc>
                <a:tc>
                  <a:txBody>
                    <a:bodyPr/>
                    <a:lstStyle/>
                    <a:p>
                      <a:r>
                        <a:rPr lang="en-ZA" sz="1200" dirty="0"/>
                        <a:t>= R0,25 x 5 000u</a:t>
                      </a:r>
                    </a:p>
                  </a:txBody>
                  <a:tcPr>
                    <a:lnR w="12700" cap="flat" cmpd="sng" algn="ctr">
                      <a:solidFill>
                        <a:schemeClr val="tx1"/>
                      </a:solidFill>
                      <a:prstDash val="solid"/>
                      <a:round/>
                      <a:headEnd type="none" w="med" len="med"/>
                      <a:tailEnd type="none" w="med" len="med"/>
                    </a:lnR>
                  </a:tcPr>
                </a:tc>
                <a:tc>
                  <a:txBody>
                    <a:bodyPr/>
                    <a:lstStyle/>
                    <a:p>
                      <a:r>
                        <a:rPr lang="en-ZA" sz="1200" dirty="0"/>
                        <a:t>(R1 250)</a:t>
                      </a:r>
                    </a:p>
                  </a:txBody>
                  <a:tcPr>
                    <a:lnL w="12700" cap="flat" cmpd="sng" algn="ctr">
                      <a:solidFill>
                        <a:schemeClr val="tx1"/>
                      </a:solidFill>
                      <a:prstDash val="solid"/>
                      <a:round/>
                      <a:headEnd type="none" w="med" len="med"/>
                      <a:tailEnd type="none" w="med" len="med"/>
                    </a:lnL>
                  </a:tcPr>
                </a:tc>
                <a:tc>
                  <a:txBody>
                    <a:bodyPr/>
                    <a:lstStyle/>
                    <a:p>
                      <a:r>
                        <a:rPr lang="en-ZA" sz="1200" dirty="0"/>
                        <a:t>(R1 250)</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41951975"/>
                  </a:ext>
                </a:extLst>
              </a:tr>
              <a:tr h="370840">
                <a:tc>
                  <a:txBody>
                    <a:bodyPr/>
                    <a:lstStyle/>
                    <a:p>
                      <a:r>
                        <a:rPr lang="en-ZA" sz="1200" dirty="0"/>
                        <a:t>- Manufacturing overheads</a:t>
                      </a:r>
                    </a:p>
                  </a:txBody>
                  <a:tcPr/>
                </a:tc>
                <a:tc>
                  <a:txBody>
                    <a:bodyPr/>
                    <a:lstStyle/>
                    <a:p>
                      <a:r>
                        <a:rPr lang="en-ZA" sz="1200" dirty="0"/>
                        <a:t>= R0,62*5 000u</a:t>
                      </a:r>
                    </a:p>
                  </a:txBody>
                  <a:tcPr>
                    <a:lnR w="12700" cap="flat" cmpd="sng" algn="ctr">
                      <a:solidFill>
                        <a:schemeClr val="tx1"/>
                      </a:solidFill>
                      <a:prstDash val="solid"/>
                      <a:round/>
                      <a:headEnd type="none" w="med" len="med"/>
                      <a:tailEnd type="none" w="med" len="med"/>
                    </a:lnR>
                  </a:tcPr>
                </a:tc>
                <a:tc>
                  <a:txBody>
                    <a:bodyPr/>
                    <a:lstStyle/>
                    <a:p>
                      <a:r>
                        <a:rPr lang="en-ZA" sz="1200" dirty="0"/>
                        <a:t>(R3 100)</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ZA" sz="1200" dirty="0"/>
                        <a:t>R -</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72269360"/>
                  </a:ext>
                </a:extLst>
              </a:tr>
              <a:tr h="0">
                <a:tc>
                  <a:txBody>
                    <a:bodyPr/>
                    <a:lstStyle/>
                    <a:p>
                      <a:r>
                        <a:rPr lang="en-ZA" sz="1400" dirty="0"/>
                        <a:t>Gross Profit</a:t>
                      </a:r>
                    </a:p>
                  </a:txBody>
                  <a:tcPr/>
                </a:tc>
                <a:tc>
                  <a:txBody>
                    <a:bodyPr/>
                    <a:lstStyle/>
                    <a:p>
                      <a:endParaRPr lang="en-ZA" sz="1400" dirty="0"/>
                    </a:p>
                  </a:txBody>
                  <a:tcPr/>
                </a:tc>
                <a:tc>
                  <a:txBody>
                    <a:bodyPr/>
                    <a:lstStyle/>
                    <a:p>
                      <a:r>
                        <a:rPr lang="en-ZA" sz="1400" dirty="0"/>
                        <a:t>R650</a:t>
                      </a:r>
                    </a:p>
                  </a:txBody>
                  <a:tcPr>
                    <a:lnT w="12700" cap="flat" cmpd="sng" algn="ctr">
                      <a:solidFill>
                        <a:schemeClr val="tx1"/>
                      </a:solidFill>
                      <a:prstDash val="solid"/>
                      <a:round/>
                      <a:headEnd type="none" w="med" len="med"/>
                      <a:tailEnd type="none" w="med" len="med"/>
                    </a:lnT>
                  </a:tcPr>
                </a:tc>
                <a:tc>
                  <a:txBody>
                    <a:bodyPr/>
                    <a:lstStyle/>
                    <a:p>
                      <a:r>
                        <a:rPr lang="en-ZA" sz="1400" dirty="0"/>
                        <a:t>R3 750</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86761116"/>
                  </a:ext>
                </a:extLst>
              </a:tr>
              <a:tr h="370840">
                <a:tc>
                  <a:txBody>
                    <a:bodyPr/>
                    <a:lstStyle/>
                    <a:p>
                      <a:r>
                        <a:rPr lang="en-ZA" sz="1400" dirty="0"/>
                        <a:t>Operating expenses</a:t>
                      </a:r>
                    </a:p>
                  </a:txBody>
                  <a:tcPr/>
                </a:tc>
                <a:tc>
                  <a:txBody>
                    <a:bodyPr/>
                    <a:lstStyle/>
                    <a:p>
                      <a:r>
                        <a:rPr lang="en-ZA" sz="1400" dirty="0"/>
                        <a:t>R1 100 + R2 000</a:t>
                      </a:r>
                    </a:p>
                  </a:txBody>
                  <a:tcPr/>
                </a:tc>
                <a:tc>
                  <a:txBody>
                    <a:bodyPr/>
                    <a:lstStyle/>
                    <a:p>
                      <a:r>
                        <a:rPr lang="en-ZA" sz="1400" dirty="0"/>
                        <a:t>R-</a:t>
                      </a:r>
                    </a:p>
                  </a:txBody>
                  <a:tcPr>
                    <a:lnB w="12700" cap="flat" cmpd="sng" algn="ctr">
                      <a:solidFill>
                        <a:schemeClr val="tx1"/>
                      </a:solidFill>
                      <a:prstDash val="solid"/>
                      <a:round/>
                      <a:headEnd type="none" w="med" len="med"/>
                      <a:tailEnd type="none" w="med" len="med"/>
                    </a:lnB>
                  </a:tcPr>
                </a:tc>
                <a:tc>
                  <a:txBody>
                    <a:bodyPr/>
                    <a:lstStyle/>
                    <a:p>
                      <a:r>
                        <a:rPr lang="en-ZA" sz="1400" dirty="0"/>
                        <a:t>(R3 100)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01342626"/>
                  </a:ext>
                </a:extLst>
              </a:tr>
              <a:tr h="370840">
                <a:tc>
                  <a:txBody>
                    <a:bodyPr/>
                    <a:lstStyle/>
                    <a:p>
                      <a:r>
                        <a:rPr lang="en-ZA" sz="1400" dirty="0"/>
                        <a:t>Net Profit</a:t>
                      </a:r>
                    </a:p>
                  </a:txBody>
                  <a:tcPr/>
                </a:tc>
                <a:tc>
                  <a:txBody>
                    <a:bodyPr/>
                    <a:lstStyle/>
                    <a:p>
                      <a:endParaRPr lang="en-ZA" sz="1400" dirty="0"/>
                    </a:p>
                  </a:txBody>
                  <a:tcPr/>
                </a:tc>
                <a:tc>
                  <a:txBody>
                    <a:bodyPr/>
                    <a:lstStyle/>
                    <a:p>
                      <a:r>
                        <a:rPr lang="en-ZA" sz="1400" dirty="0"/>
                        <a:t>R650</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ZA" sz="1400" dirty="0"/>
                        <a:t>R650</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79623559"/>
                  </a:ext>
                </a:extLst>
              </a:tr>
            </a:tbl>
          </a:graphicData>
        </a:graphic>
      </p:graphicFrame>
    </p:spTree>
    <p:extLst>
      <p:ext uri="{BB962C8B-B14F-4D97-AF65-F5344CB8AC3E}">
        <p14:creationId xmlns:p14="http://schemas.microsoft.com/office/powerpoint/2010/main" val="3079354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5EFBE-F77D-4D28-B2A7-0278BCCBA514}"/>
              </a:ext>
            </a:extLst>
          </p:cNvPr>
          <p:cNvSpPr>
            <a:spLocks noGrp="1"/>
          </p:cNvSpPr>
          <p:nvPr>
            <p:ph type="title"/>
          </p:nvPr>
        </p:nvSpPr>
        <p:spPr/>
        <p:txBody>
          <a:bodyPr/>
          <a:lstStyle/>
          <a:p>
            <a:pPr algn="ctr"/>
            <a:r>
              <a:rPr lang="en-ZA" dirty="0"/>
              <a:t>Management Accounting Vs Financial Accounting</a:t>
            </a:r>
          </a:p>
        </p:txBody>
      </p:sp>
      <p:graphicFrame>
        <p:nvGraphicFramePr>
          <p:cNvPr id="6" name="Table 6">
            <a:extLst>
              <a:ext uri="{FF2B5EF4-FFF2-40B4-BE49-F238E27FC236}">
                <a16:creationId xmlns:a16="http://schemas.microsoft.com/office/drawing/2014/main" id="{A4B71EF4-CCE4-41CF-B2F9-F4916DAF81E2}"/>
              </a:ext>
            </a:extLst>
          </p:cNvPr>
          <p:cNvGraphicFramePr>
            <a:graphicFrameLocks noGrp="1"/>
          </p:cNvGraphicFramePr>
          <p:nvPr>
            <p:ph idx="1"/>
            <p:extLst>
              <p:ext uri="{D42A27DB-BD31-4B8C-83A1-F6EECF244321}">
                <p14:modId xmlns:p14="http://schemas.microsoft.com/office/powerpoint/2010/main" val="1760503630"/>
              </p:ext>
            </p:extLst>
          </p:nvPr>
        </p:nvGraphicFramePr>
        <p:xfrm>
          <a:off x="1262063" y="1828800"/>
          <a:ext cx="8594724" cy="5125720"/>
        </p:xfrm>
        <a:graphic>
          <a:graphicData uri="http://schemas.openxmlformats.org/drawingml/2006/table">
            <a:tbl>
              <a:tblPr firstRow="1" bandRow="1">
                <a:tableStyleId>{5C22544A-7EE6-4342-B048-85BDC9FD1C3A}</a:tableStyleId>
              </a:tblPr>
              <a:tblGrid>
                <a:gridCol w="1692804">
                  <a:extLst>
                    <a:ext uri="{9D8B030D-6E8A-4147-A177-3AD203B41FA5}">
                      <a16:colId xmlns:a16="http://schemas.microsoft.com/office/drawing/2014/main" val="154400127"/>
                    </a:ext>
                  </a:extLst>
                </a:gridCol>
                <a:gridCol w="3031066">
                  <a:extLst>
                    <a:ext uri="{9D8B030D-6E8A-4147-A177-3AD203B41FA5}">
                      <a16:colId xmlns:a16="http://schemas.microsoft.com/office/drawing/2014/main" val="1857403758"/>
                    </a:ext>
                  </a:extLst>
                </a:gridCol>
                <a:gridCol w="3870854">
                  <a:extLst>
                    <a:ext uri="{9D8B030D-6E8A-4147-A177-3AD203B41FA5}">
                      <a16:colId xmlns:a16="http://schemas.microsoft.com/office/drawing/2014/main" val="2065413619"/>
                    </a:ext>
                  </a:extLst>
                </a:gridCol>
              </a:tblGrid>
              <a:tr h="370840">
                <a:tc>
                  <a:txBody>
                    <a:bodyPr/>
                    <a:lstStyle/>
                    <a:p>
                      <a:endParaRPr lang="en-ZA" dirty="0"/>
                    </a:p>
                  </a:txBody>
                  <a:tcPr/>
                </a:tc>
                <a:tc>
                  <a:txBody>
                    <a:bodyPr/>
                    <a:lstStyle/>
                    <a:p>
                      <a:r>
                        <a:rPr lang="en-ZA" dirty="0"/>
                        <a:t>Financial Accounting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Management Accounting</a:t>
                      </a:r>
                    </a:p>
                    <a:p>
                      <a:endParaRPr lang="en-ZA" dirty="0"/>
                    </a:p>
                  </a:txBody>
                  <a:tcPr/>
                </a:tc>
                <a:extLst>
                  <a:ext uri="{0D108BD9-81ED-4DB2-BD59-A6C34878D82A}">
                    <a16:rowId xmlns:a16="http://schemas.microsoft.com/office/drawing/2014/main" val="893114610"/>
                  </a:ext>
                </a:extLst>
              </a:tr>
              <a:tr h="370840">
                <a:tc>
                  <a:txBody>
                    <a:bodyPr/>
                    <a:lstStyle/>
                    <a:p>
                      <a:endParaRPr lang="en-ZA" dirty="0"/>
                    </a:p>
                  </a:txBody>
                  <a:tcPr/>
                </a:tc>
                <a:tc>
                  <a:txBody>
                    <a:bodyPr/>
                    <a:lstStyle/>
                    <a:p>
                      <a:endParaRPr lang="en-ZA" dirty="0"/>
                    </a:p>
                  </a:txBody>
                  <a:tcPr/>
                </a:tc>
                <a:tc>
                  <a:txBody>
                    <a:bodyPr/>
                    <a:lstStyle/>
                    <a:p>
                      <a:endParaRPr lang="en-ZA" dirty="0"/>
                    </a:p>
                  </a:txBody>
                  <a:tcPr/>
                </a:tc>
                <a:extLst>
                  <a:ext uri="{0D108BD9-81ED-4DB2-BD59-A6C34878D82A}">
                    <a16:rowId xmlns:a16="http://schemas.microsoft.com/office/drawing/2014/main" val="2417945048"/>
                  </a:ext>
                </a:extLst>
              </a:tr>
              <a:tr h="370840">
                <a:tc>
                  <a:txBody>
                    <a:bodyPr/>
                    <a:lstStyle/>
                    <a:p>
                      <a:r>
                        <a:rPr lang="en-ZA" dirty="0"/>
                        <a:t>Users</a:t>
                      </a:r>
                    </a:p>
                  </a:txBody>
                  <a:tcPr/>
                </a:tc>
                <a:tc>
                  <a:txBody>
                    <a:bodyPr/>
                    <a:lstStyle/>
                    <a:p>
                      <a:r>
                        <a:rPr lang="en-ZA" dirty="0"/>
                        <a:t>External persons who make financial decision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Managers who plan for and control an organisation</a:t>
                      </a:r>
                    </a:p>
                    <a:p>
                      <a:endParaRPr lang="en-ZA" dirty="0"/>
                    </a:p>
                  </a:txBody>
                  <a:tcPr/>
                </a:tc>
                <a:extLst>
                  <a:ext uri="{0D108BD9-81ED-4DB2-BD59-A6C34878D82A}">
                    <a16:rowId xmlns:a16="http://schemas.microsoft.com/office/drawing/2014/main" val="4208174696"/>
                  </a:ext>
                </a:extLst>
              </a:tr>
              <a:tr h="370840">
                <a:tc>
                  <a:txBody>
                    <a:bodyPr/>
                    <a:lstStyle/>
                    <a:p>
                      <a:r>
                        <a:rPr lang="en-ZA" dirty="0"/>
                        <a:t>Time focus</a:t>
                      </a:r>
                    </a:p>
                  </a:txBody>
                  <a:tcPr/>
                </a:tc>
                <a:tc>
                  <a:txBody>
                    <a:bodyPr/>
                    <a:lstStyle/>
                    <a:p>
                      <a:r>
                        <a:rPr lang="en-ZA" dirty="0"/>
                        <a:t>Historical perspective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Future emphasis</a:t>
                      </a:r>
                    </a:p>
                    <a:p>
                      <a:endParaRPr lang="en-ZA" dirty="0"/>
                    </a:p>
                  </a:txBody>
                  <a:tcPr/>
                </a:tc>
                <a:extLst>
                  <a:ext uri="{0D108BD9-81ED-4DB2-BD59-A6C34878D82A}">
                    <a16:rowId xmlns:a16="http://schemas.microsoft.com/office/drawing/2014/main" val="589675119"/>
                  </a:ext>
                </a:extLst>
              </a:tr>
              <a:tr h="370840">
                <a:tc>
                  <a:txBody>
                    <a:bodyPr/>
                    <a:lstStyle/>
                    <a:p>
                      <a:pPr algn="ctr"/>
                      <a:r>
                        <a:rPr lang="en-ZA" dirty="0"/>
                        <a:t>Verifiability Vs Relevance</a:t>
                      </a:r>
                    </a:p>
                  </a:txBody>
                  <a:tcPr/>
                </a:tc>
                <a:tc>
                  <a:txBody>
                    <a:bodyPr/>
                    <a:lstStyle/>
                    <a:p>
                      <a:r>
                        <a:rPr lang="en-ZA" dirty="0"/>
                        <a:t>Emphasis on verifiability (Auditability)</a:t>
                      </a:r>
                    </a:p>
                  </a:txBody>
                  <a:tcPr/>
                </a:tc>
                <a:tc>
                  <a:txBody>
                    <a:bodyPr/>
                    <a:lstStyle/>
                    <a:p>
                      <a:r>
                        <a:rPr lang="en-ZA" dirty="0"/>
                        <a:t>Emphasis on relevance for planning and control</a:t>
                      </a:r>
                    </a:p>
                  </a:txBody>
                  <a:tcPr/>
                </a:tc>
                <a:extLst>
                  <a:ext uri="{0D108BD9-81ED-4DB2-BD59-A6C34878D82A}">
                    <a16:rowId xmlns:a16="http://schemas.microsoft.com/office/drawing/2014/main" val="2130080595"/>
                  </a:ext>
                </a:extLst>
              </a:tr>
              <a:tr h="370840">
                <a:tc>
                  <a:txBody>
                    <a:bodyPr/>
                    <a:lstStyle/>
                    <a:p>
                      <a:r>
                        <a:rPr lang="en-ZA" dirty="0"/>
                        <a:t>Precision Vs timeliness</a:t>
                      </a:r>
                    </a:p>
                  </a:txBody>
                  <a:tcPr/>
                </a:tc>
                <a:tc>
                  <a:txBody>
                    <a:bodyPr/>
                    <a:lstStyle/>
                    <a:p>
                      <a:r>
                        <a:rPr lang="en-ZA" dirty="0"/>
                        <a:t>Emphasis on Precision</a:t>
                      </a:r>
                    </a:p>
                  </a:txBody>
                  <a:tcPr/>
                </a:tc>
                <a:tc>
                  <a:txBody>
                    <a:bodyPr/>
                    <a:lstStyle/>
                    <a:p>
                      <a:r>
                        <a:rPr lang="en-ZA" dirty="0"/>
                        <a:t>Emphasis on timeliness</a:t>
                      </a:r>
                    </a:p>
                  </a:txBody>
                  <a:tcPr/>
                </a:tc>
                <a:extLst>
                  <a:ext uri="{0D108BD9-81ED-4DB2-BD59-A6C34878D82A}">
                    <a16:rowId xmlns:a16="http://schemas.microsoft.com/office/drawing/2014/main" val="426665539"/>
                  </a:ext>
                </a:extLst>
              </a:tr>
              <a:tr h="370840">
                <a:tc>
                  <a:txBody>
                    <a:bodyPr/>
                    <a:lstStyle/>
                    <a:p>
                      <a:r>
                        <a:rPr lang="en-ZA" dirty="0"/>
                        <a:t>Subject</a:t>
                      </a:r>
                    </a:p>
                  </a:txBody>
                  <a:tcPr/>
                </a:tc>
                <a:tc>
                  <a:txBody>
                    <a:bodyPr/>
                    <a:lstStyle/>
                    <a:p>
                      <a:r>
                        <a:rPr lang="en-ZA" dirty="0"/>
                        <a:t>Primary focus on the whole organisation</a:t>
                      </a:r>
                    </a:p>
                  </a:txBody>
                  <a:tcPr/>
                </a:tc>
                <a:tc>
                  <a:txBody>
                    <a:bodyPr/>
                    <a:lstStyle/>
                    <a:p>
                      <a:r>
                        <a:rPr lang="en-ZA" dirty="0"/>
                        <a:t>Focus on segments of an organisation</a:t>
                      </a:r>
                    </a:p>
                  </a:txBody>
                  <a:tcPr/>
                </a:tc>
                <a:extLst>
                  <a:ext uri="{0D108BD9-81ED-4DB2-BD59-A6C34878D82A}">
                    <a16:rowId xmlns:a16="http://schemas.microsoft.com/office/drawing/2014/main" val="2694062201"/>
                  </a:ext>
                </a:extLst>
              </a:tr>
              <a:tr h="370840">
                <a:tc>
                  <a:txBody>
                    <a:bodyPr/>
                    <a:lstStyle/>
                    <a:p>
                      <a:r>
                        <a:rPr lang="en-ZA" dirty="0"/>
                        <a:t>Requirements</a:t>
                      </a:r>
                    </a:p>
                  </a:txBody>
                  <a:tcPr/>
                </a:tc>
                <a:tc>
                  <a:txBody>
                    <a:bodyPr/>
                    <a:lstStyle/>
                    <a:p>
                      <a:r>
                        <a:rPr lang="en-ZA" dirty="0"/>
                        <a:t>IFRS, US GAAP etc</a:t>
                      </a:r>
                    </a:p>
                  </a:txBody>
                  <a:tcPr/>
                </a:tc>
                <a:tc>
                  <a:txBody>
                    <a:bodyPr/>
                    <a:lstStyle/>
                    <a:p>
                      <a:r>
                        <a:rPr lang="en-ZA" dirty="0"/>
                        <a:t>No prescription or technical standards to adhere to</a:t>
                      </a:r>
                    </a:p>
                  </a:txBody>
                  <a:tcPr/>
                </a:tc>
                <a:extLst>
                  <a:ext uri="{0D108BD9-81ED-4DB2-BD59-A6C34878D82A}">
                    <a16:rowId xmlns:a16="http://schemas.microsoft.com/office/drawing/2014/main" val="80484426"/>
                  </a:ext>
                </a:extLst>
              </a:tr>
            </a:tbl>
          </a:graphicData>
        </a:graphic>
      </p:graphicFrame>
    </p:spTree>
    <p:extLst>
      <p:ext uri="{BB962C8B-B14F-4D97-AF65-F5344CB8AC3E}">
        <p14:creationId xmlns:p14="http://schemas.microsoft.com/office/powerpoint/2010/main" val="2670840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6BC54-9259-4022-B41C-29F4CB00553C}"/>
              </a:ext>
            </a:extLst>
          </p:cNvPr>
          <p:cNvSpPr>
            <a:spLocks noGrp="1"/>
          </p:cNvSpPr>
          <p:nvPr>
            <p:ph type="title"/>
          </p:nvPr>
        </p:nvSpPr>
        <p:spPr/>
        <p:txBody>
          <a:bodyPr/>
          <a:lstStyle/>
          <a:p>
            <a:pPr algn="ctr"/>
            <a:r>
              <a:rPr lang="en-ZA" dirty="0"/>
              <a:t>Selling Price</a:t>
            </a:r>
          </a:p>
        </p:txBody>
      </p:sp>
      <p:sp>
        <p:nvSpPr>
          <p:cNvPr id="3" name="Content Placeholder 2">
            <a:extLst>
              <a:ext uri="{FF2B5EF4-FFF2-40B4-BE49-F238E27FC236}">
                <a16:creationId xmlns:a16="http://schemas.microsoft.com/office/drawing/2014/main" id="{6C74050C-FE74-49C0-A03F-B4D8118ACE51}"/>
              </a:ext>
            </a:extLst>
          </p:cNvPr>
          <p:cNvSpPr>
            <a:spLocks noGrp="1"/>
          </p:cNvSpPr>
          <p:nvPr>
            <p:ph idx="1"/>
          </p:nvPr>
        </p:nvSpPr>
        <p:spPr/>
        <p:txBody>
          <a:bodyPr/>
          <a:lstStyle/>
          <a:p>
            <a:pPr marL="0" indent="0">
              <a:buNone/>
            </a:pPr>
            <a:r>
              <a:rPr lang="en-ZA" dirty="0"/>
              <a:t>Various pricing strategies are available, mostly with reference to:</a:t>
            </a:r>
          </a:p>
          <a:p>
            <a:pPr lvl="1"/>
            <a:r>
              <a:rPr lang="en-ZA" dirty="0"/>
              <a:t>Market Prices for similar products (Commodity prices), or</a:t>
            </a:r>
          </a:p>
          <a:p>
            <a:pPr lvl="1"/>
            <a:r>
              <a:rPr lang="en-ZA" dirty="0"/>
              <a:t>Cost Plus Profit %</a:t>
            </a:r>
          </a:p>
          <a:p>
            <a:pPr lvl="1"/>
            <a:endParaRPr lang="en-ZA" dirty="0"/>
          </a:p>
          <a:p>
            <a:pPr marL="0" indent="0" algn="ctr">
              <a:buNone/>
            </a:pPr>
            <a:r>
              <a:rPr lang="en-ZA" dirty="0"/>
              <a:t>Therefore regardless of the pricing strategy, the cost of the product remains an important reference or ingredient in the determination of the final price. </a:t>
            </a:r>
          </a:p>
          <a:p>
            <a:pPr marL="0" indent="0" algn="ctr">
              <a:buNone/>
            </a:pPr>
            <a:endParaRPr lang="en-ZA" dirty="0"/>
          </a:p>
          <a:p>
            <a:pPr marL="0" indent="0" algn="ctr">
              <a:buNone/>
            </a:pPr>
            <a:r>
              <a:rPr lang="en-ZA" dirty="0">
                <a:solidFill>
                  <a:schemeClr val="accent1"/>
                </a:solidFill>
              </a:rPr>
              <a:t>Profit = Selling Price – Cost Price</a:t>
            </a:r>
          </a:p>
        </p:txBody>
      </p:sp>
    </p:spTree>
    <p:extLst>
      <p:ext uri="{BB962C8B-B14F-4D97-AF65-F5344CB8AC3E}">
        <p14:creationId xmlns:p14="http://schemas.microsoft.com/office/powerpoint/2010/main" val="18769540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BFFC1-16D8-46D4-8528-73A9DE028D95}"/>
              </a:ext>
            </a:extLst>
          </p:cNvPr>
          <p:cNvSpPr>
            <a:spLocks noGrp="1"/>
          </p:cNvSpPr>
          <p:nvPr>
            <p:ph type="title"/>
          </p:nvPr>
        </p:nvSpPr>
        <p:spPr/>
        <p:txBody>
          <a:bodyPr/>
          <a:lstStyle/>
          <a:p>
            <a:pPr algn="ctr"/>
            <a:r>
              <a:rPr lang="en-ZA" dirty="0"/>
              <a:t>Risk </a:t>
            </a:r>
          </a:p>
        </p:txBody>
      </p:sp>
      <p:sp>
        <p:nvSpPr>
          <p:cNvPr id="3" name="Content Placeholder 2">
            <a:extLst>
              <a:ext uri="{FF2B5EF4-FFF2-40B4-BE49-F238E27FC236}">
                <a16:creationId xmlns:a16="http://schemas.microsoft.com/office/drawing/2014/main" id="{D92579C3-26F5-4A3A-8DA3-5A957440B90C}"/>
              </a:ext>
            </a:extLst>
          </p:cNvPr>
          <p:cNvSpPr>
            <a:spLocks noGrp="1"/>
          </p:cNvSpPr>
          <p:nvPr>
            <p:ph idx="1"/>
          </p:nvPr>
        </p:nvSpPr>
        <p:spPr/>
        <p:txBody>
          <a:bodyPr/>
          <a:lstStyle/>
          <a:p>
            <a:pPr marL="0" indent="0" algn="ctr">
              <a:buNone/>
            </a:pPr>
            <a:r>
              <a:rPr lang="en-ZA" dirty="0"/>
              <a:t>Failing to determine the correct cost could lead products being sold at inappropriate prices, resulting in either :</a:t>
            </a:r>
          </a:p>
          <a:p>
            <a:pPr marL="457200" indent="-457200" algn="ctr">
              <a:buAutoNum type="arabicPeriod"/>
            </a:pPr>
            <a:r>
              <a:rPr lang="en-ZA" u="sng" dirty="0"/>
              <a:t>Inflated costs </a:t>
            </a:r>
            <a:r>
              <a:rPr lang="en-ZA" dirty="0"/>
              <a:t>– Products will be marketed at uncompetitive / inflated prices resulting in low sales volumes, or profitable products could be abandoned as they are believed loss making, or</a:t>
            </a:r>
          </a:p>
          <a:p>
            <a:pPr marL="457200" indent="-457200" algn="ctr">
              <a:buAutoNum type="arabicPeriod"/>
            </a:pPr>
            <a:r>
              <a:rPr lang="en-ZA" u="sng" dirty="0"/>
              <a:t>Deflated / Understated  cost </a:t>
            </a:r>
            <a:r>
              <a:rPr lang="en-ZA" dirty="0"/>
              <a:t>– We might consider ourselves to be very competitive on a product and sell high volumes thereof because we are selling the product too cheap or even at a loss</a:t>
            </a:r>
          </a:p>
          <a:p>
            <a:pPr marL="457200" indent="-457200" algn="ctr">
              <a:buAutoNum type="arabicPeriod"/>
            </a:pPr>
            <a:endParaRPr lang="en-ZA" dirty="0"/>
          </a:p>
          <a:p>
            <a:pPr marL="0" indent="0" algn="ctr">
              <a:buNone/>
            </a:pPr>
            <a:r>
              <a:rPr lang="en-ZA" u="sng" dirty="0"/>
              <a:t>Both of the risks stated above result in financial losses and if perpetuated will lead to business closure</a:t>
            </a:r>
          </a:p>
          <a:p>
            <a:pPr marL="0" indent="0" algn="ctr">
              <a:buNone/>
            </a:pPr>
            <a:endParaRPr lang="en-ZA" dirty="0"/>
          </a:p>
        </p:txBody>
      </p:sp>
    </p:spTree>
    <p:extLst>
      <p:ext uri="{BB962C8B-B14F-4D97-AF65-F5344CB8AC3E}">
        <p14:creationId xmlns:p14="http://schemas.microsoft.com/office/powerpoint/2010/main" val="3561315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76364" y="100002"/>
            <a:ext cx="8588845" cy="707886"/>
          </a:xfrm>
          <a:prstGeom prst="rect">
            <a:avLst/>
          </a:prstGeom>
          <a:noFill/>
        </p:spPr>
        <p:txBody>
          <a:bodyPr wrap="square" rtlCol="0">
            <a:spAutoFit/>
          </a:bodyPr>
          <a:lstStyle/>
          <a:p>
            <a:pPr algn="ctr" defTabSz="914400"/>
            <a:r>
              <a:rPr lang="en-GB" sz="4000" dirty="0">
                <a:solidFill>
                  <a:srgbClr val="E21A23"/>
                </a:solidFill>
                <a:latin typeface="VectipedeBk-Regular"/>
                <a:cs typeface="VectipedeBk-Regular"/>
              </a:rPr>
              <a:t>Prescribed digital material</a:t>
            </a:r>
            <a:endParaRPr lang="en-US" sz="4000" dirty="0">
              <a:solidFill>
                <a:srgbClr val="E21A23"/>
              </a:solidFill>
              <a:latin typeface="VectipedeBk-Regular"/>
              <a:cs typeface="VectipedeBk-Regular"/>
            </a:endParaRPr>
          </a:p>
        </p:txBody>
      </p:sp>
      <p:sp>
        <p:nvSpPr>
          <p:cNvPr id="7" name="Content Placeholder 2"/>
          <p:cNvSpPr>
            <a:spLocks noGrp="1"/>
          </p:cNvSpPr>
          <p:nvPr>
            <p:ph sz="half" idx="4294967295"/>
          </p:nvPr>
        </p:nvSpPr>
        <p:spPr>
          <a:xfrm>
            <a:off x="5867400" y="1600201"/>
            <a:ext cx="4572000" cy="4525963"/>
          </a:xfrm>
          <a:prstGeom prst="rect">
            <a:avLst/>
          </a:prstGeom>
        </p:spPr>
        <p:txBody>
          <a:bodyPr>
            <a:normAutofit/>
          </a:bodyPr>
          <a:lstStyle/>
          <a:p>
            <a:pPr marL="0" indent="0">
              <a:buNone/>
            </a:pPr>
            <a:endParaRPr lang="en-US" sz="2000" dirty="0">
              <a:latin typeface="ArumSans Rg" pitchFamily="34" charset="0"/>
              <a:cs typeface="Arial" panose="020B0604020202020204" pitchFamily="34" charset="0"/>
            </a:endParaRPr>
          </a:p>
          <a:p>
            <a:pPr marL="0" indent="0">
              <a:buNone/>
            </a:pPr>
            <a:endParaRPr lang="en-US" sz="2000" dirty="0">
              <a:latin typeface="ArumSans Rg" pitchFamily="34" charset="0"/>
              <a:cs typeface="Arial" panose="020B0604020202020204" pitchFamily="34" charset="0"/>
            </a:endParaRPr>
          </a:p>
        </p:txBody>
      </p:sp>
      <p:pic>
        <p:nvPicPr>
          <p:cNvPr id="2" name="Picture 1" descr="MHE_tagline_red_bar.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6110084"/>
            <a:ext cx="9144000" cy="747917"/>
          </a:xfrm>
          <a:prstGeom prst="rect">
            <a:avLst/>
          </a:prstGeom>
        </p:spPr>
      </p:pic>
      <p:pic>
        <p:nvPicPr>
          <p:cNvPr id="1029" name="Picture 5" descr="C:\Users\madelein_meiring\Pictures\McGraw Hill\Connec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1683327"/>
            <a:ext cx="5181600" cy="128847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440873" y="882782"/>
            <a:ext cx="9906000" cy="707886"/>
          </a:xfrm>
          <a:prstGeom prst="rect">
            <a:avLst/>
          </a:prstGeom>
        </p:spPr>
        <p:txBody>
          <a:bodyPr wrap="square">
            <a:spAutoFit/>
          </a:bodyPr>
          <a:lstStyle/>
          <a:p>
            <a:pPr algn="ctr" defTabSz="914400"/>
            <a:r>
              <a:rPr lang="en-US" sz="4000" dirty="0">
                <a:solidFill>
                  <a:srgbClr val="E21A23"/>
                </a:solidFill>
                <a:latin typeface="VectipedeBk-Regular"/>
                <a:cs typeface="VectipedeBk-Regular"/>
              </a:rPr>
              <a:t>for this course</a:t>
            </a: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3036" y="3200401"/>
            <a:ext cx="2616200"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2" descr="https://mheintl--c.visualforce.com/servlet/servlet.FileDownload?file=00P1O00001aUUIaUAO">
            <a:extLst>
              <a:ext uri="{FF2B5EF4-FFF2-40B4-BE49-F238E27FC236}">
                <a16:creationId xmlns:a16="http://schemas.microsoft.com/office/drawing/2014/main" id="{BA4157F4-2AE2-48F3-B556-F55D85650BB4}"/>
              </a:ext>
            </a:extLst>
          </p:cNvPr>
          <p:cNvSpPr>
            <a:spLocks noChangeAspect="1" noChangeArrowheads="1"/>
          </p:cNvSpPr>
          <p:nvPr/>
        </p:nvSpPr>
        <p:spPr bwMode="auto">
          <a:xfrm>
            <a:off x="3502764" y="3276600"/>
            <a:ext cx="2745636" cy="274563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GB">
              <a:solidFill>
                <a:prstClr val="black"/>
              </a:solidFill>
              <a:latin typeface="Calibri"/>
            </a:endParaRPr>
          </a:p>
        </p:txBody>
      </p:sp>
      <p:pic>
        <p:nvPicPr>
          <p:cNvPr id="9" name="Picture 8">
            <a:extLst>
              <a:ext uri="{FF2B5EF4-FFF2-40B4-BE49-F238E27FC236}">
                <a16:creationId xmlns:a16="http://schemas.microsoft.com/office/drawing/2014/main" id="{DFD2C315-FCBD-4E17-82D6-3C7BFE79E827}"/>
              </a:ext>
            </a:extLst>
          </p:cNvPr>
          <p:cNvPicPr>
            <a:picLocks noChangeAspect="1"/>
          </p:cNvPicPr>
          <p:nvPr/>
        </p:nvPicPr>
        <p:blipFill>
          <a:blip r:embed="rId6"/>
          <a:stretch>
            <a:fillRect/>
          </a:stretch>
        </p:blipFill>
        <p:spPr>
          <a:xfrm>
            <a:off x="2212975" y="1720726"/>
            <a:ext cx="2838450" cy="3810000"/>
          </a:xfrm>
          <a:prstGeom prst="rect">
            <a:avLst/>
          </a:prstGeom>
        </p:spPr>
      </p:pic>
    </p:spTree>
    <p:extLst>
      <p:ext uri="{BB962C8B-B14F-4D97-AF65-F5344CB8AC3E}">
        <p14:creationId xmlns:p14="http://schemas.microsoft.com/office/powerpoint/2010/main" val="1953971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CD33A-C8A0-43F4-A92F-FCA52772B0DE}"/>
              </a:ext>
            </a:extLst>
          </p:cNvPr>
          <p:cNvSpPr>
            <a:spLocks noGrp="1"/>
          </p:cNvSpPr>
          <p:nvPr>
            <p:ph type="title"/>
          </p:nvPr>
        </p:nvSpPr>
        <p:spPr/>
        <p:txBody>
          <a:bodyPr/>
          <a:lstStyle/>
          <a:p>
            <a:pPr algn="ctr"/>
            <a:r>
              <a:rPr lang="en-ZA" dirty="0"/>
              <a:t>Self Study</a:t>
            </a:r>
          </a:p>
        </p:txBody>
      </p:sp>
      <p:sp>
        <p:nvSpPr>
          <p:cNvPr id="3" name="Content Placeholder 2">
            <a:extLst>
              <a:ext uri="{FF2B5EF4-FFF2-40B4-BE49-F238E27FC236}">
                <a16:creationId xmlns:a16="http://schemas.microsoft.com/office/drawing/2014/main" id="{2CEA9B4B-2A42-4214-8EE6-5161FAA63144}"/>
              </a:ext>
            </a:extLst>
          </p:cNvPr>
          <p:cNvSpPr>
            <a:spLocks noGrp="1"/>
          </p:cNvSpPr>
          <p:nvPr>
            <p:ph idx="1"/>
          </p:nvPr>
        </p:nvSpPr>
        <p:spPr/>
        <p:txBody>
          <a:bodyPr/>
          <a:lstStyle/>
          <a:p>
            <a:pPr lvl="1"/>
            <a:r>
              <a:rPr lang="en-ZA" dirty="0"/>
              <a:t>Work of Management – Planning, Directing and Motivating, control.</a:t>
            </a:r>
          </a:p>
          <a:p>
            <a:pPr lvl="1"/>
            <a:r>
              <a:rPr lang="en-ZA" dirty="0"/>
              <a:t>The changing business environment</a:t>
            </a:r>
          </a:p>
          <a:p>
            <a:pPr lvl="1"/>
            <a:r>
              <a:rPr lang="en-ZA" dirty="0"/>
              <a:t>Just in time</a:t>
            </a:r>
          </a:p>
          <a:p>
            <a:pPr lvl="1"/>
            <a:r>
              <a:rPr lang="en-ZA" dirty="0"/>
              <a:t>Total Quality Management</a:t>
            </a:r>
          </a:p>
          <a:p>
            <a:pPr lvl="1"/>
            <a:r>
              <a:rPr lang="en-ZA" dirty="0"/>
              <a:t>Process Re-engineering</a:t>
            </a:r>
          </a:p>
          <a:p>
            <a:pPr lvl="1"/>
            <a:r>
              <a:rPr lang="en-ZA" dirty="0"/>
              <a:t>Theory of constraints</a:t>
            </a:r>
          </a:p>
          <a:p>
            <a:pPr lvl="1"/>
            <a:r>
              <a:rPr lang="en-ZA" dirty="0"/>
              <a:t>Lean Production</a:t>
            </a:r>
          </a:p>
          <a:p>
            <a:pPr lvl="1"/>
            <a:r>
              <a:rPr lang="en-ZA" dirty="0"/>
              <a:t>Theory of constraints</a:t>
            </a:r>
          </a:p>
          <a:p>
            <a:pPr lvl="1"/>
            <a:r>
              <a:rPr lang="en-ZA" dirty="0"/>
              <a:t>Increased importance of service industry and non tangible assets</a:t>
            </a:r>
          </a:p>
          <a:p>
            <a:pPr lvl="1"/>
            <a:r>
              <a:rPr lang="en-ZA" dirty="0"/>
              <a:t>Organisational restructuring and the finance function</a:t>
            </a:r>
          </a:p>
          <a:p>
            <a:pPr lvl="1"/>
            <a:r>
              <a:rPr lang="en-ZA" dirty="0"/>
              <a:t>Changes in public sector management</a:t>
            </a:r>
          </a:p>
          <a:p>
            <a:pPr lvl="1"/>
            <a:r>
              <a:rPr lang="en-ZA" dirty="0"/>
              <a:t>Value management and environmental sustainability</a:t>
            </a:r>
          </a:p>
          <a:p>
            <a:pPr lvl="1"/>
            <a:r>
              <a:rPr lang="en-ZA" dirty="0"/>
              <a:t>Corporate governance and business ethics</a:t>
            </a:r>
          </a:p>
        </p:txBody>
      </p:sp>
    </p:spTree>
    <p:extLst>
      <p:ext uri="{BB962C8B-B14F-4D97-AF65-F5344CB8AC3E}">
        <p14:creationId xmlns:p14="http://schemas.microsoft.com/office/powerpoint/2010/main" val="119563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CFDFD-E748-4D5B-B5B5-C1876A90214D}"/>
              </a:ext>
            </a:extLst>
          </p:cNvPr>
          <p:cNvSpPr>
            <a:spLocks noGrp="1"/>
          </p:cNvSpPr>
          <p:nvPr>
            <p:ph type="title"/>
          </p:nvPr>
        </p:nvSpPr>
        <p:spPr/>
        <p:txBody>
          <a:bodyPr/>
          <a:lstStyle/>
          <a:p>
            <a:pPr algn="ctr"/>
            <a:r>
              <a:rPr lang="en-ZA" dirty="0"/>
              <a:t>Questions……?</a:t>
            </a:r>
          </a:p>
        </p:txBody>
      </p:sp>
      <p:sp>
        <p:nvSpPr>
          <p:cNvPr id="3" name="Content Placeholder 2">
            <a:extLst>
              <a:ext uri="{FF2B5EF4-FFF2-40B4-BE49-F238E27FC236}">
                <a16:creationId xmlns:a16="http://schemas.microsoft.com/office/drawing/2014/main" id="{9D737013-720D-4624-85A1-616E8BAB1289}"/>
              </a:ext>
            </a:extLst>
          </p:cNvPr>
          <p:cNvSpPr>
            <a:spLocks noGrp="1"/>
          </p:cNvSpPr>
          <p:nvPr>
            <p:ph idx="1"/>
          </p:nvPr>
        </p:nvSpPr>
        <p:spPr/>
        <p:txBody>
          <a:bodyPr/>
          <a:lstStyle/>
          <a:p>
            <a:pPr algn="ctr"/>
            <a:endParaRPr lang="en-ZA" dirty="0"/>
          </a:p>
          <a:p>
            <a:pPr algn="ctr"/>
            <a:endParaRPr lang="en-ZA" dirty="0"/>
          </a:p>
          <a:p>
            <a:pPr algn="ctr"/>
            <a:endParaRPr lang="en-ZA" dirty="0"/>
          </a:p>
          <a:p>
            <a:pPr algn="ctr"/>
            <a:endParaRPr lang="en-ZA" dirty="0"/>
          </a:p>
          <a:p>
            <a:pPr marL="0" indent="0" algn="ctr">
              <a:buNone/>
            </a:pPr>
            <a:r>
              <a:rPr lang="en-ZA"/>
              <a:t>Any questions?</a:t>
            </a:r>
            <a:endParaRPr lang="en-ZA" dirty="0"/>
          </a:p>
        </p:txBody>
      </p:sp>
    </p:spTree>
    <p:extLst>
      <p:ext uri="{BB962C8B-B14F-4D97-AF65-F5344CB8AC3E}">
        <p14:creationId xmlns:p14="http://schemas.microsoft.com/office/powerpoint/2010/main" val="2469627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nnect.ai"/>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8115" y="1529102"/>
            <a:ext cx="6558643" cy="5328898"/>
          </a:xfrm>
          <a:prstGeom prst="rect">
            <a:avLst/>
          </a:prstGeom>
        </p:spPr>
      </p:pic>
      <p:sp>
        <p:nvSpPr>
          <p:cNvPr id="6" name="Rectangle 5"/>
          <p:cNvSpPr/>
          <p:nvPr/>
        </p:nvSpPr>
        <p:spPr>
          <a:xfrm>
            <a:off x="1524000" y="0"/>
            <a:ext cx="1640114" cy="6858000"/>
          </a:xfrm>
          <a:prstGeom prst="rect">
            <a:avLst/>
          </a:prstGeom>
          <a:solidFill>
            <a:srgbClr val="8027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7" name="TextBox 6"/>
          <p:cNvSpPr txBox="1"/>
          <p:nvPr/>
        </p:nvSpPr>
        <p:spPr>
          <a:xfrm>
            <a:off x="3418114" y="441718"/>
            <a:ext cx="6785428" cy="707886"/>
          </a:xfrm>
          <a:prstGeom prst="rect">
            <a:avLst/>
          </a:prstGeom>
          <a:noFill/>
        </p:spPr>
        <p:txBody>
          <a:bodyPr wrap="square" rtlCol="0">
            <a:spAutoFit/>
          </a:bodyPr>
          <a:lstStyle/>
          <a:p>
            <a:pPr defTabSz="914400"/>
            <a:r>
              <a:rPr lang="en-US" sz="4000" dirty="0">
                <a:solidFill>
                  <a:srgbClr val="802754"/>
                </a:solidFill>
                <a:latin typeface="VectipedeBk-Regular"/>
                <a:cs typeface="VectipedeBk-Regular"/>
              </a:rPr>
              <a:t>What is Connect</a:t>
            </a:r>
            <a:r>
              <a:rPr lang="en-US" sz="4000" baseline="30000" dirty="0">
                <a:solidFill>
                  <a:srgbClr val="802754"/>
                </a:solidFill>
                <a:latin typeface="VectipedeBk-Regular"/>
                <a:cs typeface="VectipedeBk-Regular"/>
              </a:rPr>
              <a:t>®</a:t>
            </a:r>
            <a:r>
              <a:rPr lang="en-US" sz="4000" dirty="0">
                <a:solidFill>
                  <a:srgbClr val="802754"/>
                </a:solidFill>
                <a:latin typeface="VectipedeBk-Regular"/>
                <a:cs typeface="VectipedeBk-Regular"/>
              </a:rPr>
              <a:t>?</a:t>
            </a:r>
          </a:p>
        </p:txBody>
      </p:sp>
      <p:sp>
        <p:nvSpPr>
          <p:cNvPr id="11" name="TextBox 10"/>
          <p:cNvSpPr txBox="1"/>
          <p:nvPr/>
        </p:nvSpPr>
        <p:spPr>
          <a:xfrm>
            <a:off x="3418114" y="1124858"/>
            <a:ext cx="6683828" cy="646331"/>
          </a:xfrm>
          <a:prstGeom prst="rect">
            <a:avLst/>
          </a:prstGeom>
          <a:noFill/>
        </p:spPr>
        <p:txBody>
          <a:bodyPr wrap="square" rtlCol="0">
            <a:spAutoFit/>
          </a:bodyPr>
          <a:lstStyle/>
          <a:p>
            <a:pPr defTabSz="914400"/>
            <a:r>
              <a:rPr lang="en-US" dirty="0">
                <a:solidFill>
                  <a:prstClr val="black"/>
                </a:solidFill>
                <a:latin typeface="ArumSans" pitchFamily="34" charset="0"/>
                <a:cs typeface="ArumSans Regular"/>
              </a:rPr>
              <a:t>Connect is an online home for all your course resources. </a:t>
            </a:r>
            <a:r>
              <a:rPr lang="en-US" dirty="0">
                <a:solidFill>
                  <a:prstClr val="black"/>
                </a:solidFill>
                <a:latin typeface="ArumSans" pitchFamily="34" charset="0"/>
                <a:cs typeface="ArumSans Regular"/>
                <a:hlinkClick r:id="rId4"/>
              </a:rPr>
              <a:t>https://youtu.be/GbTjSuwupR4</a:t>
            </a:r>
            <a:r>
              <a:rPr lang="en-US" dirty="0">
                <a:solidFill>
                  <a:prstClr val="black"/>
                </a:solidFill>
                <a:latin typeface="ArumSans" pitchFamily="34" charset="0"/>
                <a:cs typeface="ArumSans Regular"/>
              </a:rPr>
              <a:t> </a:t>
            </a:r>
          </a:p>
        </p:txBody>
      </p:sp>
      <p:grpSp>
        <p:nvGrpSpPr>
          <p:cNvPr id="14" name="Group 13"/>
          <p:cNvGrpSpPr/>
          <p:nvPr/>
        </p:nvGrpSpPr>
        <p:grpSpPr>
          <a:xfrm>
            <a:off x="7605489" y="2726339"/>
            <a:ext cx="1545771" cy="1545771"/>
            <a:chOff x="6400800" y="2489200"/>
            <a:chExt cx="1545771" cy="1545771"/>
          </a:xfrm>
        </p:grpSpPr>
        <p:sp>
          <p:nvSpPr>
            <p:cNvPr id="12" name="Oval 11"/>
            <p:cNvSpPr/>
            <p:nvPr/>
          </p:nvSpPr>
          <p:spPr>
            <a:xfrm>
              <a:off x="6400800" y="2489200"/>
              <a:ext cx="1545771" cy="1545771"/>
            </a:xfrm>
            <a:prstGeom prst="ellipse">
              <a:avLst/>
            </a:prstGeom>
            <a:solidFill>
              <a:srgbClr val="7AC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13" name="TextBox 12"/>
            <p:cNvSpPr txBox="1"/>
            <p:nvPr/>
          </p:nvSpPr>
          <p:spPr>
            <a:xfrm>
              <a:off x="6545942" y="2903602"/>
              <a:ext cx="1291771" cy="707886"/>
            </a:xfrm>
            <a:prstGeom prst="rect">
              <a:avLst/>
            </a:prstGeom>
            <a:noFill/>
            <a:ln>
              <a:noFill/>
            </a:ln>
          </p:spPr>
          <p:txBody>
            <a:bodyPr wrap="square" rtlCol="0">
              <a:spAutoFit/>
            </a:bodyPr>
            <a:lstStyle/>
            <a:p>
              <a:pPr algn="ctr" defTabSz="914400"/>
              <a:r>
                <a:rPr lang="en-US" sz="2000" dirty="0">
                  <a:solidFill>
                    <a:prstClr val="white"/>
                  </a:solidFill>
                  <a:latin typeface="ArumSans" pitchFamily="34" charset="0"/>
                  <a:cs typeface="ArumSans Regular"/>
                </a:rPr>
                <a:t>Study Tools</a:t>
              </a:r>
            </a:p>
          </p:txBody>
        </p:sp>
      </p:grpSp>
      <p:grpSp>
        <p:nvGrpSpPr>
          <p:cNvPr id="15" name="Group 14"/>
          <p:cNvGrpSpPr/>
          <p:nvPr/>
        </p:nvGrpSpPr>
        <p:grpSpPr>
          <a:xfrm>
            <a:off x="5866494" y="1589316"/>
            <a:ext cx="1661885" cy="1545771"/>
            <a:chOff x="6342742" y="2489200"/>
            <a:chExt cx="1661885" cy="1545771"/>
          </a:xfrm>
        </p:grpSpPr>
        <p:sp>
          <p:nvSpPr>
            <p:cNvPr id="16" name="Oval 15"/>
            <p:cNvSpPr/>
            <p:nvPr/>
          </p:nvSpPr>
          <p:spPr>
            <a:xfrm>
              <a:off x="6400800" y="2489200"/>
              <a:ext cx="1545771" cy="1545771"/>
            </a:xfrm>
            <a:prstGeom prst="ellipse">
              <a:avLst/>
            </a:prstGeom>
            <a:solidFill>
              <a:srgbClr val="7AC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17" name="TextBox 16"/>
            <p:cNvSpPr txBox="1"/>
            <p:nvPr/>
          </p:nvSpPr>
          <p:spPr>
            <a:xfrm>
              <a:off x="6342742" y="3004453"/>
              <a:ext cx="1661885" cy="400110"/>
            </a:xfrm>
            <a:prstGeom prst="rect">
              <a:avLst/>
            </a:prstGeom>
            <a:noFill/>
            <a:ln>
              <a:noFill/>
            </a:ln>
          </p:spPr>
          <p:txBody>
            <a:bodyPr wrap="square" rtlCol="0">
              <a:spAutoFit/>
            </a:bodyPr>
            <a:lstStyle/>
            <a:p>
              <a:pPr algn="ctr" defTabSz="914400"/>
              <a:r>
                <a:rPr lang="en-US" sz="2000" dirty="0">
                  <a:solidFill>
                    <a:prstClr val="white"/>
                  </a:solidFill>
                  <a:latin typeface="ArumSans" pitchFamily="34" charset="0"/>
                  <a:cs typeface="ArumSans Regular"/>
                </a:rPr>
                <a:t>Assignments</a:t>
              </a:r>
            </a:p>
          </p:txBody>
        </p:sp>
      </p:grpSp>
      <p:grpSp>
        <p:nvGrpSpPr>
          <p:cNvPr id="18" name="Group 17"/>
          <p:cNvGrpSpPr/>
          <p:nvPr/>
        </p:nvGrpSpPr>
        <p:grpSpPr>
          <a:xfrm>
            <a:off x="4269923" y="2824140"/>
            <a:ext cx="1545771" cy="1545771"/>
            <a:chOff x="6526900" y="2587001"/>
            <a:chExt cx="1545771" cy="1545771"/>
          </a:xfrm>
        </p:grpSpPr>
        <p:sp>
          <p:nvSpPr>
            <p:cNvPr id="19" name="Oval 18"/>
            <p:cNvSpPr/>
            <p:nvPr/>
          </p:nvSpPr>
          <p:spPr>
            <a:xfrm>
              <a:off x="6526900" y="2587001"/>
              <a:ext cx="1545771" cy="1545771"/>
            </a:xfrm>
            <a:prstGeom prst="ellipse">
              <a:avLst/>
            </a:prstGeom>
            <a:solidFill>
              <a:srgbClr val="7AC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20" name="TextBox 19"/>
            <p:cNvSpPr txBox="1"/>
            <p:nvPr/>
          </p:nvSpPr>
          <p:spPr>
            <a:xfrm>
              <a:off x="6545942" y="2852056"/>
              <a:ext cx="1458687" cy="1015663"/>
            </a:xfrm>
            <a:prstGeom prst="rect">
              <a:avLst/>
            </a:prstGeom>
            <a:noFill/>
            <a:ln>
              <a:noFill/>
            </a:ln>
          </p:spPr>
          <p:txBody>
            <a:bodyPr wrap="square" rtlCol="0">
              <a:spAutoFit/>
            </a:bodyPr>
            <a:lstStyle/>
            <a:p>
              <a:pPr algn="ctr" defTabSz="914400"/>
              <a:r>
                <a:rPr lang="en-GB" sz="2000" dirty="0">
                  <a:solidFill>
                    <a:prstClr val="white"/>
                  </a:solidFill>
                  <a:latin typeface="ArumSans" pitchFamily="34" charset="0"/>
                  <a:cs typeface="ArumSans Regular"/>
                </a:rPr>
                <a:t>Online e-book/</a:t>
              </a:r>
            </a:p>
            <a:p>
              <a:pPr algn="ctr" defTabSz="914400"/>
              <a:r>
                <a:rPr lang="en-GB" sz="2000" dirty="0">
                  <a:solidFill>
                    <a:prstClr val="white"/>
                  </a:solidFill>
                  <a:latin typeface="ArumSans" pitchFamily="34" charset="0"/>
                  <a:cs typeface="ArumSans Regular"/>
                </a:rPr>
                <a:t>SmartBook</a:t>
              </a:r>
              <a:endParaRPr lang="en-US" sz="2000" dirty="0">
                <a:solidFill>
                  <a:prstClr val="white"/>
                </a:solidFill>
                <a:latin typeface="ArumSans" pitchFamily="34" charset="0"/>
                <a:cs typeface="ArumSans Regular"/>
              </a:endParaRPr>
            </a:p>
          </p:txBody>
        </p:sp>
      </p:grpSp>
      <p:pic>
        <p:nvPicPr>
          <p:cNvPr id="21" name="Picture 20" descr="MHE-Connect-logo-whit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2158" y="6476162"/>
            <a:ext cx="1383238" cy="442636"/>
          </a:xfrm>
          <a:prstGeom prst="rect">
            <a:avLst/>
          </a:prstGeom>
        </p:spPr>
      </p:pic>
    </p:spTree>
    <p:extLst>
      <p:ext uri="{BB962C8B-B14F-4D97-AF65-F5344CB8AC3E}">
        <p14:creationId xmlns:p14="http://schemas.microsoft.com/office/powerpoint/2010/main" val="21017727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1" y="0"/>
            <a:ext cx="1640114" cy="6858000"/>
          </a:xfrm>
          <a:prstGeom prst="rect">
            <a:avLst/>
          </a:prstGeom>
          <a:solidFill>
            <a:srgbClr val="F4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5" name="TextBox 4"/>
          <p:cNvSpPr txBox="1"/>
          <p:nvPr/>
        </p:nvSpPr>
        <p:spPr>
          <a:xfrm>
            <a:off x="3418114" y="441718"/>
            <a:ext cx="7424057" cy="707886"/>
          </a:xfrm>
          <a:prstGeom prst="rect">
            <a:avLst/>
          </a:prstGeom>
          <a:noFill/>
        </p:spPr>
        <p:txBody>
          <a:bodyPr wrap="square" rtlCol="0">
            <a:spAutoFit/>
          </a:bodyPr>
          <a:lstStyle/>
          <a:p>
            <a:pPr defTabSz="914400"/>
            <a:r>
              <a:rPr lang="en-US" sz="4000" dirty="0">
                <a:solidFill>
                  <a:srgbClr val="F47954"/>
                </a:solidFill>
                <a:latin typeface="VectipedeBk-Regular"/>
                <a:cs typeface="VectipedeBk-Regular"/>
              </a:rPr>
              <a:t>Purchase Options</a:t>
            </a:r>
          </a:p>
        </p:txBody>
      </p:sp>
      <p:sp>
        <p:nvSpPr>
          <p:cNvPr id="6" name="TextBox 5"/>
          <p:cNvSpPr txBox="1"/>
          <p:nvPr/>
        </p:nvSpPr>
        <p:spPr>
          <a:xfrm>
            <a:off x="3250676" y="4040247"/>
            <a:ext cx="3759725" cy="2800767"/>
          </a:xfrm>
          <a:prstGeom prst="rect">
            <a:avLst/>
          </a:prstGeom>
          <a:noFill/>
        </p:spPr>
        <p:txBody>
          <a:bodyPr wrap="square" rtlCol="0">
            <a:spAutoFit/>
          </a:bodyPr>
          <a:lstStyle/>
          <a:p>
            <a:pPr defTabSz="914400"/>
            <a:endParaRPr lang="en-GB" sz="1600" b="1" dirty="0">
              <a:solidFill>
                <a:prstClr val="black"/>
              </a:solidFill>
              <a:latin typeface="ArumSans Rg" pitchFamily="34" charset="0"/>
            </a:endParaRPr>
          </a:p>
          <a:p>
            <a:pPr defTabSz="914400"/>
            <a:r>
              <a:rPr lang="en-GB" sz="2000" b="1" dirty="0">
                <a:solidFill>
                  <a:prstClr val="black"/>
                </a:solidFill>
                <a:latin typeface="ArumSans Rg" pitchFamily="34" charset="0"/>
              </a:rPr>
              <a:t>Visit  the bookshop and purchase a standalone Connect code</a:t>
            </a:r>
          </a:p>
          <a:p>
            <a:pPr defTabSz="914400"/>
            <a:endParaRPr lang="en-GB" sz="2000" b="1" dirty="0">
              <a:solidFill>
                <a:prstClr val="black"/>
              </a:solidFill>
              <a:latin typeface="ArumSans Rg" pitchFamily="34" charset="0"/>
            </a:endParaRPr>
          </a:p>
          <a:p>
            <a:pPr defTabSz="914400"/>
            <a:r>
              <a:rPr lang="en-GB" sz="2000" b="1" dirty="0">
                <a:solidFill>
                  <a:prstClr val="black"/>
                </a:solidFill>
                <a:latin typeface="ArumSans Rg" pitchFamily="34" charset="0"/>
              </a:rPr>
              <a:t>Access:</a:t>
            </a:r>
          </a:p>
          <a:p>
            <a:pPr marL="285750" indent="-285750" defTabSz="914400">
              <a:buFont typeface="Arial" charset="0"/>
              <a:buChar char="•"/>
            </a:pPr>
            <a:r>
              <a:rPr lang="en-GB" sz="2000" b="1" dirty="0">
                <a:solidFill>
                  <a:prstClr val="black"/>
                </a:solidFill>
                <a:latin typeface="ArumSans Rg" pitchFamily="34" charset="0"/>
              </a:rPr>
              <a:t>Assignment &amp; Coursework</a:t>
            </a:r>
          </a:p>
          <a:p>
            <a:pPr marL="285750" indent="-285750" defTabSz="914400">
              <a:buFont typeface="Arial" charset="0"/>
              <a:buChar char="•"/>
            </a:pPr>
            <a:r>
              <a:rPr lang="en-GB" sz="2000" b="1" dirty="0">
                <a:solidFill>
                  <a:prstClr val="black"/>
                </a:solidFill>
                <a:latin typeface="ArumSans Rg" pitchFamily="34" charset="0"/>
              </a:rPr>
              <a:t>Online e-book and Off line e-book</a:t>
            </a:r>
          </a:p>
          <a:p>
            <a:pPr defTabSz="914400"/>
            <a:r>
              <a:rPr lang="en-GB" sz="2000" b="1" dirty="0">
                <a:solidFill>
                  <a:prstClr val="black"/>
                </a:solidFill>
                <a:latin typeface="ArumSans Rg" pitchFamily="34" charset="0"/>
              </a:rPr>
              <a:t>ISBN: 9781526847171</a:t>
            </a:r>
            <a:endParaRPr lang="en-US" sz="1600" b="1" dirty="0">
              <a:solidFill>
                <a:prstClr val="black"/>
              </a:solidFill>
              <a:latin typeface="ArumSans Rg" pitchFamily="34" charset="0"/>
            </a:endParaRPr>
          </a:p>
        </p:txBody>
      </p:sp>
      <p:sp>
        <p:nvSpPr>
          <p:cNvPr id="8" name="Rectangle 7"/>
          <p:cNvSpPr/>
          <p:nvPr/>
        </p:nvSpPr>
        <p:spPr>
          <a:xfrm>
            <a:off x="8407400" y="3429001"/>
            <a:ext cx="812801" cy="954107"/>
          </a:xfrm>
          <a:prstGeom prst="rect">
            <a:avLst/>
          </a:prstGeom>
        </p:spPr>
        <p:txBody>
          <a:bodyPr wrap="square">
            <a:spAutoFit/>
          </a:bodyPr>
          <a:lstStyle/>
          <a:p>
            <a:pPr defTabSz="914400"/>
            <a:endParaRPr lang="en-US" sz="2000" b="1" dirty="0">
              <a:solidFill>
                <a:prstClr val="black"/>
              </a:solidFill>
              <a:latin typeface="ArumSans" pitchFamily="34" charset="0"/>
            </a:endParaRPr>
          </a:p>
          <a:p>
            <a:pPr algn="ctr" defTabSz="914400"/>
            <a:r>
              <a:rPr lang="en-US" sz="3600" b="1" dirty="0">
                <a:solidFill>
                  <a:srgbClr val="7AC1AC"/>
                </a:solidFill>
                <a:latin typeface="Calibri"/>
              </a:rPr>
              <a:t>+</a:t>
            </a:r>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68054"/>
          <a:stretch/>
        </p:blipFill>
        <p:spPr>
          <a:xfrm>
            <a:off x="8187520" y="4197162"/>
            <a:ext cx="1168458" cy="584588"/>
          </a:xfrm>
          <a:prstGeom prst="rect">
            <a:avLst/>
          </a:prstGeom>
        </p:spPr>
      </p:pic>
      <p:sp>
        <p:nvSpPr>
          <p:cNvPr id="11" name="Rectangle 10"/>
          <p:cNvSpPr/>
          <p:nvPr/>
        </p:nvSpPr>
        <p:spPr>
          <a:xfrm>
            <a:off x="7449361" y="1654635"/>
            <a:ext cx="2830285" cy="732971"/>
          </a:xfrm>
          <a:prstGeom prst="rect">
            <a:avLst/>
          </a:prstGeom>
          <a:solidFill>
            <a:srgbClr val="7AC1A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12" name="TextBox 11"/>
          <p:cNvSpPr txBox="1"/>
          <p:nvPr/>
        </p:nvSpPr>
        <p:spPr>
          <a:xfrm>
            <a:off x="6656803" y="4885049"/>
            <a:ext cx="3886200" cy="193899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1"/>
            <a:r>
              <a:rPr lang="en-GB" sz="2000" b="1" dirty="0">
                <a:solidFill>
                  <a:prstClr val="black"/>
                </a:solidFill>
                <a:latin typeface="ArumSans Rg" pitchFamily="34" charset="0"/>
              </a:rPr>
              <a:t>Visit your bookshop and purchase a shrink-wrap bundle, consisting of a hardcopy textbook as well as Connect  Access code: 9781526893390</a:t>
            </a:r>
            <a:endParaRPr lang="en-US" sz="1600" dirty="0">
              <a:solidFill>
                <a:prstClr val="black"/>
              </a:solidFill>
              <a:latin typeface="Calibri"/>
            </a:endParaRPr>
          </a:p>
        </p:txBody>
      </p:sp>
      <p:sp>
        <p:nvSpPr>
          <p:cNvPr id="7" name="Rectangle 6"/>
          <p:cNvSpPr/>
          <p:nvPr/>
        </p:nvSpPr>
        <p:spPr>
          <a:xfrm>
            <a:off x="3519716" y="1654635"/>
            <a:ext cx="2830285" cy="732971"/>
          </a:xfrm>
          <a:prstGeom prst="rect">
            <a:avLst/>
          </a:prstGeom>
          <a:solidFill>
            <a:srgbClr val="8027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400"/>
            <a:endParaRPr lang="en-US" dirty="0">
              <a:solidFill>
                <a:prstClr val="white"/>
              </a:solidFill>
              <a:latin typeface="Calibri"/>
            </a:endParaRPr>
          </a:p>
        </p:txBody>
      </p:sp>
      <p:sp>
        <p:nvSpPr>
          <p:cNvPr id="16" name="TextBox 15"/>
          <p:cNvSpPr txBox="1"/>
          <p:nvPr/>
        </p:nvSpPr>
        <p:spPr>
          <a:xfrm>
            <a:off x="4096149" y="1836057"/>
            <a:ext cx="1353965" cy="369332"/>
          </a:xfrm>
          <a:prstGeom prst="rect">
            <a:avLst/>
          </a:prstGeom>
          <a:noFill/>
        </p:spPr>
        <p:txBody>
          <a:bodyPr wrap="square" rtlCol="0">
            <a:spAutoFit/>
          </a:bodyPr>
          <a:lstStyle/>
          <a:p>
            <a:pPr algn="ctr" defTabSz="914400"/>
            <a:r>
              <a:rPr lang="en-US" dirty="0">
                <a:solidFill>
                  <a:prstClr val="white"/>
                </a:solidFill>
                <a:latin typeface="VectipedeBk-Regular"/>
                <a:cs typeface="VectipedeBk-Regular"/>
              </a:rPr>
              <a:t>OPTION 1</a:t>
            </a:r>
          </a:p>
        </p:txBody>
      </p:sp>
      <p:sp>
        <p:nvSpPr>
          <p:cNvPr id="17" name="TextBox 16"/>
          <p:cNvSpPr txBox="1"/>
          <p:nvPr/>
        </p:nvSpPr>
        <p:spPr>
          <a:xfrm>
            <a:off x="8187521" y="1836057"/>
            <a:ext cx="1353965" cy="369332"/>
          </a:xfrm>
          <a:prstGeom prst="rect">
            <a:avLst/>
          </a:prstGeom>
          <a:noFill/>
        </p:spPr>
        <p:txBody>
          <a:bodyPr wrap="square" rtlCol="0">
            <a:spAutoFit/>
          </a:bodyPr>
          <a:lstStyle/>
          <a:p>
            <a:pPr algn="ctr" defTabSz="914400"/>
            <a:r>
              <a:rPr lang="en-US" dirty="0">
                <a:solidFill>
                  <a:prstClr val="white"/>
                </a:solidFill>
                <a:latin typeface="VectipedeBk-Regular"/>
                <a:cs typeface="VectipedeBk-Regular"/>
              </a:rPr>
              <a:t>OPTION 2</a:t>
            </a:r>
          </a:p>
        </p:txBody>
      </p:sp>
      <p:sp>
        <p:nvSpPr>
          <p:cNvPr id="18" name="TextBox 17"/>
          <p:cNvSpPr txBox="1"/>
          <p:nvPr/>
        </p:nvSpPr>
        <p:spPr>
          <a:xfrm>
            <a:off x="3519715" y="2461296"/>
            <a:ext cx="4205612" cy="338554"/>
          </a:xfrm>
          <a:prstGeom prst="rect">
            <a:avLst/>
          </a:prstGeom>
          <a:noFill/>
        </p:spPr>
        <p:txBody>
          <a:bodyPr wrap="square" rtlCol="0">
            <a:spAutoFit/>
          </a:bodyPr>
          <a:lstStyle/>
          <a:p>
            <a:pPr defTabSz="914400"/>
            <a:r>
              <a:rPr lang="en-US" sz="1600" b="1" dirty="0">
                <a:solidFill>
                  <a:prstClr val="black"/>
                </a:solidFill>
                <a:latin typeface="ArumSans Rg" pitchFamily="34" charset="0"/>
              </a:rPr>
              <a:t>• Connect: digital only</a:t>
            </a:r>
          </a:p>
        </p:txBody>
      </p:sp>
      <p:sp>
        <p:nvSpPr>
          <p:cNvPr id="19" name="TextBox 18"/>
          <p:cNvSpPr txBox="1"/>
          <p:nvPr/>
        </p:nvSpPr>
        <p:spPr>
          <a:xfrm>
            <a:off x="7449360" y="2461296"/>
            <a:ext cx="2830285" cy="338554"/>
          </a:xfrm>
          <a:prstGeom prst="rect">
            <a:avLst/>
          </a:prstGeom>
          <a:noFill/>
        </p:spPr>
        <p:txBody>
          <a:bodyPr wrap="square" rtlCol="0">
            <a:spAutoFit/>
          </a:bodyPr>
          <a:lstStyle/>
          <a:p>
            <a:pPr defTabSz="914400"/>
            <a:r>
              <a:rPr lang="en-US" sz="1600" b="1" dirty="0">
                <a:solidFill>
                  <a:prstClr val="black"/>
                </a:solidFill>
                <a:latin typeface="ArumSans Rg" pitchFamily="34" charset="0"/>
              </a:rPr>
              <a:t>• Connect + print textbook</a:t>
            </a:r>
          </a:p>
        </p:txBody>
      </p:sp>
      <p:pic>
        <p:nvPicPr>
          <p:cNvPr id="3" name="Picture 2" descr="computer-icon-seafoam.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83772" y="3016828"/>
            <a:ext cx="1575955" cy="945573"/>
          </a:xfrm>
          <a:prstGeom prst="rect">
            <a:avLst/>
          </a:prstGeom>
        </p:spPr>
      </p:pic>
      <p:pic>
        <p:nvPicPr>
          <p:cNvPr id="13" name="Picture 12" descr="computer-icon-plum.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6148" y="2901055"/>
            <a:ext cx="1632990" cy="979794"/>
          </a:xfrm>
          <a:prstGeom prst="rect">
            <a:avLst/>
          </a:prstGeom>
        </p:spPr>
      </p:pic>
      <p:pic>
        <p:nvPicPr>
          <p:cNvPr id="20" name="Picture 19" descr="MHE-Connect-logo-white.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52158" y="6476162"/>
            <a:ext cx="1383238" cy="442636"/>
          </a:xfrm>
          <a:prstGeom prst="rect">
            <a:avLst/>
          </a:prstGeom>
        </p:spPr>
      </p:pic>
    </p:spTree>
    <p:extLst>
      <p:ext uri="{BB962C8B-B14F-4D97-AF65-F5344CB8AC3E}">
        <p14:creationId xmlns:p14="http://schemas.microsoft.com/office/powerpoint/2010/main" val="1594349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B39A7-DF09-410C-9A39-4BBE85020295}"/>
              </a:ext>
            </a:extLst>
          </p:cNvPr>
          <p:cNvSpPr>
            <a:spLocks noGrp="1"/>
          </p:cNvSpPr>
          <p:nvPr>
            <p:ph type="title"/>
          </p:nvPr>
        </p:nvSpPr>
        <p:spPr/>
        <p:txBody>
          <a:bodyPr/>
          <a:lstStyle/>
          <a:p>
            <a:pPr algn="ctr"/>
            <a:r>
              <a:rPr lang="en-ZA" dirty="0"/>
              <a:t>Key areas in Management Accounting</a:t>
            </a:r>
          </a:p>
        </p:txBody>
      </p:sp>
      <p:graphicFrame>
        <p:nvGraphicFramePr>
          <p:cNvPr id="4" name="Content Placeholder 3">
            <a:extLst>
              <a:ext uri="{FF2B5EF4-FFF2-40B4-BE49-F238E27FC236}">
                <a16:creationId xmlns:a16="http://schemas.microsoft.com/office/drawing/2014/main" id="{594BE2F9-FEC6-4423-90CB-571597C3FE25}"/>
              </a:ext>
            </a:extLst>
          </p:cNvPr>
          <p:cNvGraphicFramePr>
            <a:graphicFrameLocks noGrp="1"/>
          </p:cNvGraphicFramePr>
          <p:nvPr>
            <p:ph idx="1"/>
            <p:extLst>
              <p:ext uri="{D42A27DB-BD31-4B8C-83A1-F6EECF244321}">
                <p14:modId xmlns:p14="http://schemas.microsoft.com/office/powerpoint/2010/main" val="3531048359"/>
              </p:ext>
            </p:extLst>
          </p:nvPr>
        </p:nvGraphicFramePr>
        <p:xfrm>
          <a:off x="1262063" y="1828800"/>
          <a:ext cx="859472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58493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DEB5C-C1B0-4661-A40F-E7FDFCD05435}"/>
              </a:ext>
            </a:extLst>
          </p:cNvPr>
          <p:cNvSpPr>
            <a:spLocks noGrp="1"/>
          </p:cNvSpPr>
          <p:nvPr>
            <p:ph type="title"/>
          </p:nvPr>
        </p:nvSpPr>
        <p:spPr/>
        <p:txBody>
          <a:bodyPr/>
          <a:lstStyle/>
          <a:p>
            <a:r>
              <a:rPr lang="en-ZA" dirty="0"/>
              <a:t>Example: The Envelope Factory</a:t>
            </a:r>
          </a:p>
        </p:txBody>
      </p:sp>
      <p:sp>
        <p:nvSpPr>
          <p:cNvPr id="3" name="Content Placeholder 2">
            <a:extLst>
              <a:ext uri="{FF2B5EF4-FFF2-40B4-BE49-F238E27FC236}">
                <a16:creationId xmlns:a16="http://schemas.microsoft.com/office/drawing/2014/main" id="{0ABE7776-6290-4CAA-BF70-CA485AF3C235}"/>
              </a:ext>
            </a:extLst>
          </p:cNvPr>
          <p:cNvSpPr>
            <a:spLocks noGrp="1"/>
          </p:cNvSpPr>
          <p:nvPr>
            <p:ph idx="1"/>
          </p:nvPr>
        </p:nvSpPr>
        <p:spPr/>
        <p:txBody>
          <a:bodyPr/>
          <a:lstStyle/>
          <a:p>
            <a:pPr marL="0" indent="0" algn="ctr">
              <a:buNone/>
            </a:pPr>
            <a:r>
              <a:rPr lang="en-ZA" dirty="0"/>
              <a:t>The envelope company manufactures envelopes from paper.</a:t>
            </a:r>
          </a:p>
          <a:p>
            <a:pPr marL="0" indent="0" algn="ctr">
              <a:buNone/>
            </a:pPr>
            <a:r>
              <a:rPr lang="en-ZA" dirty="0"/>
              <a:t>Manufacturing process:</a:t>
            </a:r>
          </a:p>
          <a:p>
            <a:pPr marL="0" indent="0">
              <a:buNone/>
            </a:pPr>
            <a:r>
              <a:rPr lang="en-ZA" dirty="0"/>
              <a:t>Stage 1 – Purchase raw material (Paper sheets &amp; Glue)</a:t>
            </a:r>
          </a:p>
          <a:p>
            <a:pPr marL="0" indent="0">
              <a:buNone/>
            </a:pPr>
            <a:r>
              <a:rPr lang="en-ZA" dirty="0"/>
              <a:t>Stage 2 – An employee converts the paper and glue in to a product by folding the paper and applying glue on certain corners</a:t>
            </a:r>
          </a:p>
          <a:p>
            <a:pPr marL="0" indent="0">
              <a:buNone/>
            </a:pPr>
            <a:r>
              <a:rPr lang="en-ZA" dirty="0"/>
              <a:t>Stage 3 – Result - final product being an envelope is created</a:t>
            </a:r>
          </a:p>
        </p:txBody>
      </p:sp>
    </p:spTree>
    <p:extLst>
      <p:ext uri="{BB962C8B-B14F-4D97-AF65-F5344CB8AC3E}">
        <p14:creationId xmlns:p14="http://schemas.microsoft.com/office/powerpoint/2010/main" val="392186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0065F-C44B-4B8D-B062-397DCC7F523F}"/>
              </a:ext>
            </a:extLst>
          </p:cNvPr>
          <p:cNvSpPr>
            <a:spLocks noGrp="1"/>
          </p:cNvSpPr>
          <p:nvPr>
            <p:ph type="title"/>
          </p:nvPr>
        </p:nvSpPr>
        <p:spPr/>
        <p:txBody>
          <a:bodyPr/>
          <a:lstStyle/>
          <a:p>
            <a:pPr algn="ctr"/>
            <a:r>
              <a:rPr lang="en-ZA" dirty="0"/>
              <a:t>Production Process</a:t>
            </a:r>
          </a:p>
        </p:txBody>
      </p:sp>
      <p:sp>
        <p:nvSpPr>
          <p:cNvPr id="3" name="Content Placeholder 2">
            <a:extLst>
              <a:ext uri="{FF2B5EF4-FFF2-40B4-BE49-F238E27FC236}">
                <a16:creationId xmlns:a16="http://schemas.microsoft.com/office/drawing/2014/main" id="{12A9F22D-A649-4FC7-BE71-7C1E8394447A}"/>
              </a:ext>
            </a:extLst>
          </p:cNvPr>
          <p:cNvSpPr>
            <a:spLocks noGrp="1"/>
          </p:cNvSpPr>
          <p:nvPr>
            <p:ph idx="1"/>
          </p:nvPr>
        </p:nvSpPr>
        <p:spPr/>
        <p:txBody>
          <a:bodyPr/>
          <a:lstStyle/>
          <a:p>
            <a:endParaRPr lang="en-ZA" dirty="0"/>
          </a:p>
        </p:txBody>
      </p:sp>
      <p:sp>
        <p:nvSpPr>
          <p:cNvPr id="4" name="Arrow: Right 3">
            <a:extLst>
              <a:ext uri="{FF2B5EF4-FFF2-40B4-BE49-F238E27FC236}">
                <a16:creationId xmlns:a16="http://schemas.microsoft.com/office/drawing/2014/main" id="{4D0E5DF6-B26E-4A65-A246-24DC43A56FBF}"/>
              </a:ext>
            </a:extLst>
          </p:cNvPr>
          <p:cNvSpPr/>
          <p:nvPr/>
        </p:nvSpPr>
        <p:spPr>
          <a:xfrm>
            <a:off x="1498599" y="2328333"/>
            <a:ext cx="2065867" cy="990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Materials</a:t>
            </a:r>
          </a:p>
        </p:txBody>
      </p:sp>
      <p:sp>
        <p:nvSpPr>
          <p:cNvPr id="5" name="Arrow: Right 4">
            <a:extLst>
              <a:ext uri="{FF2B5EF4-FFF2-40B4-BE49-F238E27FC236}">
                <a16:creationId xmlns:a16="http://schemas.microsoft.com/office/drawing/2014/main" id="{F45B6C99-936E-4414-85A4-81B10CCDBCE7}"/>
              </a:ext>
            </a:extLst>
          </p:cNvPr>
          <p:cNvSpPr/>
          <p:nvPr/>
        </p:nvSpPr>
        <p:spPr>
          <a:xfrm>
            <a:off x="1498598" y="3331368"/>
            <a:ext cx="2065867" cy="9228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Direct Labour</a:t>
            </a:r>
          </a:p>
        </p:txBody>
      </p:sp>
      <p:sp>
        <p:nvSpPr>
          <p:cNvPr id="6" name="Arrow: Right 5">
            <a:extLst>
              <a:ext uri="{FF2B5EF4-FFF2-40B4-BE49-F238E27FC236}">
                <a16:creationId xmlns:a16="http://schemas.microsoft.com/office/drawing/2014/main" id="{F1ADAD03-9EF9-4D39-B56D-93BB49854BEE}"/>
              </a:ext>
            </a:extLst>
          </p:cNvPr>
          <p:cNvSpPr/>
          <p:nvPr/>
        </p:nvSpPr>
        <p:spPr>
          <a:xfrm>
            <a:off x="1498599" y="4174067"/>
            <a:ext cx="2065867" cy="105833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t>Manufacturing Overhead Cost</a:t>
            </a:r>
          </a:p>
        </p:txBody>
      </p:sp>
      <p:sp>
        <p:nvSpPr>
          <p:cNvPr id="7" name="Callout: Right Arrow 6">
            <a:extLst>
              <a:ext uri="{FF2B5EF4-FFF2-40B4-BE49-F238E27FC236}">
                <a16:creationId xmlns:a16="http://schemas.microsoft.com/office/drawing/2014/main" id="{14520335-B740-49FF-BF5A-F4469E5F0978}"/>
              </a:ext>
            </a:extLst>
          </p:cNvPr>
          <p:cNvSpPr/>
          <p:nvPr/>
        </p:nvSpPr>
        <p:spPr>
          <a:xfrm>
            <a:off x="3564466" y="2332302"/>
            <a:ext cx="2294467" cy="2844800"/>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ZA" dirty="0"/>
              <a:t>Work in Progress</a:t>
            </a:r>
          </a:p>
        </p:txBody>
      </p:sp>
      <p:sp>
        <p:nvSpPr>
          <p:cNvPr id="8" name="Rectangle 7">
            <a:extLst>
              <a:ext uri="{FF2B5EF4-FFF2-40B4-BE49-F238E27FC236}">
                <a16:creationId xmlns:a16="http://schemas.microsoft.com/office/drawing/2014/main" id="{6FA66C8E-B865-410D-8C55-E5107E0D393C}"/>
              </a:ext>
            </a:extLst>
          </p:cNvPr>
          <p:cNvSpPr/>
          <p:nvPr/>
        </p:nvSpPr>
        <p:spPr>
          <a:xfrm>
            <a:off x="5858933" y="2376884"/>
            <a:ext cx="1447800" cy="27556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ZA" dirty="0"/>
              <a:t>Finished Goods</a:t>
            </a:r>
          </a:p>
        </p:txBody>
      </p:sp>
    </p:spTree>
    <p:extLst>
      <p:ext uri="{BB962C8B-B14F-4D97-AF65-F5344CB8AC3E}">
        <p14:creationId xmlns:p14="http://schemas.microsoft.com/office/powerpoint/2010/main" val="1998361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123E5-373B-4F08-A101-C2FC3FF17A66}"/>
              </a:ext>
            </a:extLst>
          </p:cNvPr>
          <p:cNvSpPr>
            <a:spLocks noGrp="1"/>
          </p:cNvSpPr>
          <p:nvPr>
            <p:ph type="title"/>
          </p:nvPr>
        </p:nvSpPr>
        <p:spPr/>
        <p:txBody>
          <a:bodyPr/>
          <a:lstStyle/>
          <a:p>
            <a:pPr algn="ctr"/>
            <a:r>
              <a:rPr lang="en-ZA" dirty="0"/>
              <a:t>Inventory stages / accounts</a:t>
            </a:r>
          </a:p>
        </p:txBody>
      </p:sp>
      <p:sp>
        <p:nvSpPr>
          <p:cNvPr id="3" name="Content Placeholder 2">
            <a:extLst>
              <a:ext uri="{FF2B5EF4-FFF2-40B4-BE49-F238E27FC236}">
                <a16:creationId xmlns:a16="http://schemas.microsoft.com/office/drawing/2014/main" id="{BE458B07-40C8-4DC6-AC0D-AFFEA0DE2E75}"/>
              </a:ext>
            </a:extLst>
          </p:cNvPr>
          <p:cNvSpPr>
            <a:spLocks noGrp="1"/>
          </p:cNvSpPr>
          <p:nvPr>
            <p:ph idx="1"/>
          </p:nvPr>
        </p:nvSpPr>
        <p:spPr/>
        <p:txBody>
          <a:bodyPr/>
          <a:lstStyle/>
          <a:p>
            <a:endParaRPr lang="en-ZA" dirty="0"/>
          </a:p>
        </p:txBody>
      </p:sp>
      <p:sp>
        <p:nvSpPr>
          <p:cNvPr id="4" name="Callout: Down Arrow 3">
            <a:extLst>
              <a:ext uri="{FF2B5EF4-FFF2-40B4-BE49-F238E27FC236}">
                <a16:creationId xmlns:a16="http://schemas.microsoft.com/office/drawing/2014/main" id="{74E38D43-81E2-49C8-AC32-FCBE4C5F3E8C}"/>
              </a:ext>
            </a:extLst>
          </p:cNvPr>
          <p:cNvSpPr/>
          <p:nvPr/>
        </p:nvSpPr>
        <p:spPr>
          <a:xfrm>
            <a:off x="3022600" y="4840394"/>
            <a:ext cx="4978400" cy="1202266"/>
          </a:xfrm>
          <a:prstGeom prst="downArrowCallou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Finished goods </a:t>
            </a:r>
          </a:p>
          <a:p>
            <a:pPr algn="ctr"/>
            <a:r>
              <a:rPr lang="en-ZA" dirty="0"/>
              <a:t>Envelopes which are complete and ready to sell.</a:t>
            </a:r>
          </a:p>
        </p:txBody>
      </p:sp>
      <p:sp>
        <p:nvSpPr>
          <p:cNvPr id="5" name="Callout: Down Arrow 4">
            <a:extLst>
              <a:ext uri="{FF2B5EF4-FFF2-40B4-BE49-F238E27FC236}">
                <a16:creationId xmlns:a16="http://schemas.microsoft.com/office/drawing/2014/main" id="{6B4FB004-A1C9-4199-9B1A-9D79BCBC9D14}"/>
              </a:ext>
            </a:extLst>
          </p:cNvPr>
          <p:cNvSpPr/>
          <p:nvPr/>
        </p:nvSpPr>
        <p:spPr>
          <a:xfrm>
            <a:off x="2887131" y="3147326"/>
            <a:ext cx="5325532" cy="1693068"/>
          </a:xfrm>
          <a:prstGeom prst="downArrowCallou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Work in progress.</a:t>
            </a:r>
          </a:p>
          <a:p>
            <a:pPr algn="ctr"/>
            <a:r>
              <a:rPr lang="en-ZA" dirty="0"/>
              <a:t>Envelopes which have been started by not completed. </a:t>
            </a:r>
          </a:p>
        </p:txBody>
      </p:sp>
      <p:sp>
        <p:nvSpPr>
          <p:cNvPr id="6" name="Callout: Down Arrow 5">
            <a:extLst>
              <a:ext uri="{FF2B5EF4-FFF2-40B4-BE49-F238E27FC236}">
                <a16:creationId xmlns:a16="http://schemas.microsoft.com/office/drawing/2014/main" id="{00BF6907-D14B-4E68-B6F0-51A33DF3CA98}"/>
              </a:ext>
            </a:extLst>
          </p:cNvPr>
          <p:cNvSpPr/>
          <p:nvPr/>
        </p:nvSpPr>
        <p:spPr>
          <a:xfrm>
            <a:off x="4165769" y="1945059"/>
            <a:ext cx="2599098" cy="1202266"/>
          </a:xfrm>
          <a:prstGeom prst="downArrowCallou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chemeClr val="tx1"/>
                </a:solidFill>
              </a:rPr>
              <a:t>Raw Materials. </a:t>
            </a:r>
          </a:p>
          <a:p>
            <a:pPr algn="ctr"/>
            <a:r>
              <a:rPr lang="en-ZA" dirty="0"/>
              <a:t>Paper and glue</a:t>
            </a:r>
          </a:p>
          <a:p>
            <a:pPr algn="ctr"/>
            <a:endParaRPr lang="en-ZA" dirty="0"/>
          </a:p>
        </p:txBody>
      </p:sp>
    </p:spTree>
    <p:extLst>
      <p:ext uri="{BB962C8B-B14F-4D97-AF65-F5344CB8AC3E}">
        <p14:creationId xmlns:p14="http://schemas.microsoft.com/office/powerpoint/2010/main" val="1536302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542F0-3D8F-4EBD-BF45-E1878C09F328}"/>
              </a:ext>
            </a:extLst>
          </p:cNvPr>
          <p:cNvSpPr>
            <a:spLocks noGrp="1"/>
          </p:cNvSpPr>
          <p:nvPr>
            <p:ph type="title"/>
          </p:nvPr>
        </p:nvSpPr>
        <p:spPr/>
        <p:txBody>
          <a:bodyPr/>
          <a:lstStyle/>
          <a:p>
            <a:r>
              <a:rPr lang="en-ZA" dirty="0"/>
              <a:t>Cost Behaviour Analysis</a:t>
            </a:r>
          </a:p>
        </p:txBody>
      </p:sp>
      <p:sp>
        <p:nvSpPr>
          <p:cNvPr id="3" name="Content Placeholder 2">
            <a:extLst>
              <a:ext uri="{FF2B5EF4-FFF2-40B4-BE49-F238E27FC236}">
                <a16:creationId xmlns:a16="http://schemas.microsoft.com/office/drawing/2014/main" id="{AAEBFC08-4200-4665-A877-241448E2D979}"/>
              </a:ext>
            </a:extLst>
          </p:cNvPr>
          <p:cNvSpPr>
            <a:spLocks noGrp="1"/>
          </p:cNvSpPr>
          <p:nvPr>
            <p:ph idx="1"/>
          </p:nvPr>
        </p:nvSpPr>
        <p:spPr/>
        <p:txBody>
          <a:bodyPr/>
          <a:lstStyle/>
          <a:p>
            <a:pPr lvl="1"/>
            <a:r>
              <a:rPr lang="en-ZA" u="sng" dirty="0"/>
              <a:t>Cost behaviour </a:t>
            </a:r>
            <a:r>
              <a:rPr lang="en-ZA" dirty="0"/>
              <a:t>– Cost accountants classify costs according to how they behave / respond to changes the number of products manufactured. </a:t>
            </a:r>
          </a:p>
          <a:p>
            <a:pPr marL="1417120" lvl="5" indent="0">
              <a:buNone/>
            </a:pPr>
            <a:r>
              <a:rPr lang="en-ZA" dirty="0"/>
              <a:t>Costs are then categorised either as </a:t>
            </a:r>
            <a:r>
              <a:rPr lang="en-ZA" u="sng" dirty="0"/>
              <a:t>fixed</a:t>
            </a:r>
            <a:r>
              <a:rPr lang="en-ZA" dirty="0"/>
              <a:t> or </a:t>
            </a:r>
            <a:r>
              <a:rPr lang="en-ZA" u="sng" dirty="0"/>
              <a:t>variable</a:t>
            </a:r>
            <a:endParaRPr lang="en-ZA" dirty="0"/>
          </a:p>
          <a:p>
            <a:pPr lvl="1"/>
            <a:endParaRPr lang="en-ZA" u="sng" dirty="0"/>
          </a:p>
          <a:p>
            <a:pPr lvl="1"/>
            <a:r>
              <a:rPr lang="en-ZA" u="sng" dirty="0"/>
              <a:t>Fixed costs</a:t>
            </a:r>
            <a:r>
              <a:rPr lang="en-ZA" dirty="0"/>
              <a:t> (FC)– These are costs that remain the same regardless the quantity of products manufactured. E.g. Rent, fixed salaries etc.</a:t>
            </a:r>
          </a:p>
          <a:p>
            <a:pPr lvl="1"/>
            <a:endParaRPr lang="en-ZA" dirty="0"/>
          </a:p>
          <a:p>
            <a:pPr lvl="1"/>
            <a:r>
              <a:rPr lang="en-ZA" u="sng" dirty="0"/>
              <a:t>Variable costs </a:t>
            </a:r>
            <a:r>
              <a:rPr lang="en-ZA" dirty="0"/>
              <a:t>(VC) – These are costs that are incurred every time when a product is manufactured. E.g. Paper that used every time that an envelope is folded, glue etc.</a:t>
            </a:r>
          </a:p>
          <a:p>
            <a:pPr lvl="1"/>
            <a:endParaRPr lang="en-ZA" dirty="0"/>
          </a:p>
          <a:p>
            <a:pPr marL="274320" lvl="1" indent="0" algn="ctr">
              <a:buNone/>
            </a:pPr>
            <a:r>
              <a:rPr lang="en-ZA" i="1" dirty="0"/>
              <a:t>The purpose of this classification is to enable the cost accountant to predict what the costs will be at various levels of production</a:t>
            </a:r>
          </a:p>
          <a:p>
            <a:endParaRPr lang="en-ZA" dirty="0"/>
          </a:p>
        </p:txBody>
      </p:sp>
    </p:spTree>
    <p:extLst>
      <p:ext uri="{BB962C8B-B14F-4D97-AF65-F5344CB8AC3E}">
        <p14:creationId xmlns:p14="http://schemas.microsoft.com/office/powerpoint/2010/main" val="3577314232"/>
      </p:ext>
    </p:extLst>
  </p:cSld>
  <p:clrMapOvr>
    <a:masterClrMapping/>
  </p:clrMapOvr>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3438</TotalTime>
  <Words>1323</Words>
  <Application>Microsoft Office PowerPoint</Application>
  <PresentationFormat>Widescreen</PresentationFormat>
  <Paragraphs>256</Paragraphs>
  <Slides>21</Slides>
  <Notes>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21</vt:i4>
      </vt:variant>
    </vt:vector>
  </HeadingPairs>
  <TitlesOfParts>
    <vt:vector size="30" baseType="lpstr">
      <vt:lpstr>Arial</vt:lpstr>
      <vt:lpstr>ArumSans</vt:lpstr>
      <vt:lpstr>ArumSans Rg</vt:lpstr>
      <vt:lpstr>Calibri</vt:lpstr>
      <vt:lpstr>Century Schoolbook</vt:lpstr>
      <vt:lpstr>VectipedeBk-Regular</vt:lpstr>
      <vt:lpstr>Wingdings 2</vt:lpstr>
      <vt:lpstr>View</vt:lpstr>
      <vt:lpstr>Office Theme</vt:lpstr>
      <vt:lpstr>INTRODUCTION: COST TERMS AND CONCEPTS FIXED AND VARIABLE COST PERIOD VS PRODUCT COST</vt:lpstr>
      <vt:lpstr>PowerPoint Presentation</vt:lpstr>
      <vt:lpstr>PowerPoint Presentation</vt:lpstr>
      <vt:lpstr>PowerPoint Presentation</vt:lpstr>
      <vt:lpstr>Key areas in Management Accounting</vt:lpstr>
      <vt:lpstr>Example: The Envelope Factory</vt:lpstr>
      <vt:lpstr>Production Process</vt:lpstr>
      <vt:lpstr>Inventory stages / accounts</vt:lpstr>
      <vt:lpstr>Cost Behaviour Analysis</vt:lpstr>
      <vt:lpstr>Cost Behaviour Analysis</vt:lpstr>
      <vt:lpstr>Example: The Envelope Factory</vt:lpstr>
      <vt:lpstr>Cost Prediction</vt:lpstr>
      <vt:lpstr>Product Cost Vs Period Cost</vt:lpstr>
      <vt:lpstr>Product Cost Vs Period Cost</vt:lpstr>
      <vt:lpstr>Product Cost Vs Period Cost</vt:lpstr>
      <vt:lpstr>Example: The Envelope Factory</vt:lpstr>
      <vt:lpstr>Management Accounting Vs Financial Accounting</vt:lpstr>
      <vt:lpstr>Selling Price</vt:lpstr>
      <vt:lpstr>Risk </vt:lpstr>
      <vt:lpstr>Self Study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is Management Accounting part of a MBA curriculum?</dc:title>
  <dc:creator>Oarabile Manyaapelo</dc:creator>
  <cp:lastModifiedBy>Oarabile Manyaapelo</cp:lastModifiedBy>
  <cp:revision>74</cp:revision>
  <dcterms:created xsi:type="dcterms:W3CDTF">2020-02-05T21:12:11Z</dcterms:created>
  <dcterms:modified xsi:type="dcterms:W3CDTF">2020-07-21T15:22:29Z</dcterms:modified>
</cp:coreProperties>
</file>