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58" r:id="rId5"/>
    <p:sldId id="261" r:id="rId6"/>
    <p:sldId id="264" r:id="rId7"/>
    <p:sldId id="259" r:id="rId8"/>
    <p:sldId id="263" r:id="rId9"/>
    <p:sldId id="265" r:id="rId10"/>
    <p:sldId id="266" r:id="rId11"/>
    <p:sldId id="262" r:id="rId12"/>
    <p:sldId id="267" r:id="rId13"/>
    <p:sldId id="268" r:id="rId14"/>
    <p:sldId id="269" r:id="rId15"/>
    <p:sldId id="270" r:id="rId16"/>
    <p:sldId id="272" r:id="rId17"/>
    <p:sldId id="271"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p:scale>
          <a:sx n="80" d="100"/>
          <a:sy n="80" d="100"/>
        </p:scale>
        <p:origin x="648" y="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7/21/2020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7/21/2020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7/21/2020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7/21/2020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7/21/2020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7/21/2020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7/21/2020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7/21/2020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7/21/2020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7/21/2020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7/21/2020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B7D80-3C59-44F7-8EC0-A33ECCBA63D5}"/>
              </a:ext>
            </a:extLst>
          </p:cNvPr>
          <p:cNvSpPr>
            <a:spLocks noGrp="1"/>
          </p:cNvSpPr>
          <p:nvPr>
            <p:ph type="ctrTitle"/>
          </p:nvPr>
        </p:nvSpPr>
        <p:spPr/>
        <p:txBody>
          <a:bodyPr/>
          <a:lstStyle/>
          <a:p>
            <a:r>
              <a:rPr lang="en-ZA" dirty="0"/>
              <a:t>Theme 2: Cost flow in a manufacturing Business</a:t>
            </a:r>
          </a:p>
        </p:txBody>
      </p:sp>
      <p:sp>
        <p:nvSpPr>
          <p:cNvPr id="3" name="Subtitle 2">
            <a:extLst>
              <a:ext uri="{FF2B5EF4-FFF2-40B4-BE49-F238E27FC236}">
                <a16:creationId xmlns:a16="http://schemas.microsoft.com/office/drawing/2014/main" id="{E1BA272C-934C-4ABA-81F6-D7A2042C0E11}"/>
              </a:ext>
            </a:extLst>
          </p:cNvPr>
          <p:cNvSpPr>
            <a:spLocks noGrp="1"/>
          </p:cNvSpPr>
          <p:nvPr>
            <p:ph type="subTitle" idx="1"/>
          </p:nvPr>
        </p:nvSpPr>
        <p:spPr/>
        <p:txBody>
          <a:bodyPr>
            <a:normAutofit fontScale="77500" lnSpcReduction="20000"/>
          </a:bodyPr>
          <a:lstStyle/>
          <a:p>
            <a:r>
              <a:rPr lang="en-ZA" dirty="0"/>
              <a:t>Mr. Oarabile </a:t>
            </a:r>
            <a:r>
              <a:rPr lang="en-ZA" dirty="0" err="1"/>
              <a:t>manyaapeLo</a:t>
            </a:r>
            <a:endParaRPr lang="en-ZA" dirty="0"/>
          </a:p>
          <a:p>
            <a:r>
              <a:rPr lang="en-ZA" dirty="0"/>
              <a:t>Chartered Account (SA)</a:t>
            </a:r>
          </a:p>
          <a:p>
            <a:r>
              <a:rPr lang="en-ZA" dirty="0"/>
              <a:t>Registered auditor (SA)</a:t>
            </a:r>
          </a:p>
        </p:txBody>
      </p:sp>
    </p:spTree>
    <p:extLst>
      <p:ext uri="{BB962C8B-B14F-4D97-AF65-F5344CB8AC3E}">
        <p14:creationId xmlns:p14="http://schemas.microsoft.com/office/powerpoint/2010/main" val="476552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BB9F8-D42A-4BD3-9F66-EB52FA2C915D}"/>
              </a:ext>
            </a:extLst>
          </p:cNvPr>
          <p:cNvSpPr>
            <a:spLocks noGrp="1"/>
          </p:cNvSpPr>
          <p:nvPr>
            <p:ph type="title"/>
          </p:nvPr>
        </p:nvSpPr>
        <p:spPr/>
        <p:txBody>
          <a:bodyPr/>
          <a:lstStyle/>
          <a:p>
            <a:pPr algn="ctr"/>
            <a:r>
              <a:rPr lang="en-ZA" dirty="0"/>
              <a:t>Classification by object</a:t>
            </a:r>
          </a:p>
        </p:txBody>
      </p:sp>
      <p:sp>
        <p:nvSpPr>
          <p:cNvPr id="3" name="Content Placeholder 2">
            <a:extLst>
              <a:ext uri="{FF2B5EF4-FFF2-40B4-BE49-F238E27FC236}">
                <a16:creationId xmlns:a16="http://schemas.microsoft.com/office/drawing/2014/main" id="{074EA71D-9190-4DDA-90DB-5AF975A364F7}"/>
              </a:ext>
            </a:extLst>
          </p:cNvPr>
          <p:cNvSpPr>
            <a:spLocks noGrp="1"/>
          </p:cNvSpPr>
          <p:nvPr>
            <p:ph idx="1"/>
          </p:nvPr>
        </p:nvSpPr>
        <p:spPr/>
        <p:txBody>
          <a:bodyPr/>
          <a:lstStyle/>
          <a:p>
            <a:r>
              <a:rPr lang="en-ZA" dirty="0"/>
              <a:t>The split between direct and indirect costs enables management accountant to prepare customised reports of production costs by:</a:t>
            </a:r>
          </a:p>
          <a:p>
            <a:pPr lvl="1"/>
            <a:r>
              <a:rPr lang="en-ZA" dirty="0"/>
              <a:t>Product</a:t>
            </a:r>
          </a:p>
          <a:p>
            <a:pPr lvl="1"/>
            <a:r>
              <a:rPr lang="en-ZA" dirty="0"/>
              <a:t>Product line</a:t>
            </a:r>
          </a:p>
          <a:p>
            <a:pPr lvl="1"/>
            <a:r>
              <a:rPr lang="en-ZA" dirty="0"/>
              <a:t>Customer</a:t>
            </a:r>
          </a:p>
          <a:p>
            <a:pPr lvl="1"/>
            <a:r>
              <a:rPr lang="en-ZA" dirty="0"/>
              <a:t>Organizational sub units etc</a:t>
            </a:r>
          </a:p>
        </p:txBody>
      </p:sp>
    </p:spTree>
    <p:extLst>
      <p:ext uri="{BB962C8B-B14F-4D97-AF65-F5344CB8AC3E}">
        <p14:creationId xmlns:p14="http://schemas.microsoft.com/office/powerpoint/2010/main" val="2063322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DE7A9-5D1F-4682-82F3-7F3D3054C7BE}"/>
              </a:ext>
            </a:extLst>
          </p:cNvPr>
          <p:cNvSpPr>
            <a:spLocks noGrp="1"/>
          </p:cNvSpPr>
          <p:nvPr>
            <p:ph type="title"/>
          </p:nvPr>
        </p:nvSpPr>
        <p:spPr/>
        <p:txBody>
          <a:bodyPr/>
          <a:lstStyle/>
          <a:p>
            <a:pPr algn="ctr"/>
            <a:r>
              <a:rPr lang="en-ZA" dirty="0"/>
              <a:t>Classification Decision making</a:t>
            </a:r>
          </a:p>
        </p:txBody>
      </p:sp>
      <p:sp>
        <p:nvSpPr>
          <p:cNvPr id="3" name="Content Placeholder 2">
            <a:extLst>
              <a:ext uri="{FF2B5EF4-FFF2-40B4-BE49-F238E27FC236}">
                <a16:creationId xmlns:a16="http://schemas.microsoft.com/office/drawing/2014/main" id="{649E7CE5-6D8E-4DD5-A376-D4D8AE209BDA}"/>
              </a:ext>
            </a:extLst>
          </p:cNvPr>
          <p:cNvSpPr>
            <a:spLocks noGrp="1"/>
          </p:cNvSpPr>
          <p:nvPr>
            <p:ph idx="1"/>
          </p:nvPr>
        </p:nvSpPr>
        <p:spPr/>
        <p:txBody>
          <a:bodyPr/>
          <a:lstStyle/>
          <a:p>
            <a:r>
              <a:rPr lang="en-ZA" dirty="0"/>
              <a:t>Differential Revenue – The difference in revenue between two alternatives.</a:t>
            </a:r>
          </a:p>
          <a:p>
            <a:r>
              <a:rPr lang="en-ZA" dirty="0"/>
              <a:t>Differential cost – A difference in revenue between two alternatives.</a:t>
            </a:r>
          </a:p>
          <a:p>
            <a:pPr marL="0" indent="0">
              <a:buNone/>
            </a:pPr>
            <a:r>
              <a:rPr lang="en-ZA" dirty="0"/>
              <a:t>Example: </a:t>
            </a:r>
            <a:r>
              <a:rPr lang="en-ZA" dirty="0" err="1"/>
              <a:t>Tlokwe</a:t>
            </a:r>
            <a:r>
              <a:rPr lang="en-ZA" dirty="0"/>
              <a:t> Local Municipality would like to purchase envelopes for the distribution of the their monthly accounts to all residents, however they require the logo of the municipality to be printed on the envelopes.</a:t>
            </a:r>
          </a:p>
          <a:p>
            <a:pPr marL="0" indent="0">
              <a:buNone/>
            </a:pPr>
            <a:r>
              <a:rPr lang="en-ZA" dirty="0"/>
              <a:t>They are prepared to pay R3.50 per envelope, where we normally sell envelopes for R2,50. An additional R0,05 will be incurred on labour costs per envelope and the ink costs will be R0,45 per envelope. </a:t>
            </a:r>
          </a:p>
          <a:p>
            <a:pPr marL="0" indent="0">
              <a:buNone/>
            </a:pPr>
            <a:endParaRPr lang="en-ZA" dirty="0"/>
          </a:p>
        </p:txBody>
      </p:sp>
    </p:spTree>
    <p:extLst>
      <p:ext uri="{BB962C8B-B14F-4D97-AF65-F5344CB8AC3E}">
        <p14:creationId xmlns:p14="http://schemas.microsoft.com/office/powerpoint/2010/main" val="402353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A47DE-F957-4A92-8C58-8A6B86382D5C}"/>
              </a:ext>
            </a:extLst>
          </p:cNvPr>
          <p:cNvSpPr>
            <a:spLocks noGrp="1"/>
          </p:cNvSpPr>
          <p:nvPr>
            <p:ph type="title"/>
          </p:nvPr>
        </p:nvSpPr>
        <p:spPr/>
        <p:txBody>
          <a:bodyPr/>
          <a:lstStyle/>
          <a:p>
            <a:r>
              <a:rPr lang="en-ZA" dirty="0"/>
              <a:t>Classification for Decision Making</a:t>
            </a:r>
          </a:p>
        </p:txBody>
      </p:sp>
      <p:sp>
        <p:nvSpPr>
          <p:cNvPr id="3" name="Content Placeholder 2">
            <a:extLst>
              <a:ext uri="{FF2B5EF4-FFF2-40B4-BE49-F238E27FC236}">
                <a16:creationId xmlns:a16="http://schemas.microsoft.com/office/drawing/2014/main" id="{E41C6617-289B-4E69-8631-3FB3D3A1857E}"/>
              </a:ext>
            </a:extLst>
          </p:cNvPr>
          <p:cNvSpPr>
            <a:spLocks noGrp="1"/>
          </p:cNvSpPr>
          <p:nvPr>
            <p:ph idx="1"/>
          </p:nvPr>
        </p:nvSpPr>
        <p:spPr/>
        <p:txBody>
          <a:bodyPr/>
          <a:lstStyle/>
          <a:p>
            <a:r>
              <a:rPr lang="en-ZA" dirty="0"/>
              <a:t>Differential revenue = R3,50 – R2,50 = R1,00 per unit additional revenue</a:t>
            </a:r>
          </a:p>
          <a:p>
            <a:r>
              <a:rPr lang="en-ZA" dirty="0"/>
              <a:t>Differential cost / Additional cost = R0,45 + R0,05 = R0,50</a:t>
            </a:r>
          </a:p>
          <a:p>
            <a:r>
              <a:rPr lang="en-ZA" dirty="0"/>
              <a:t>Therefore when considering whether it will be worth it or not to invest the additional effort, once will consider net impact of accepting the offer, which will be an additional profit of R0,50 per envelope.</a:t>
            </a:r>
          </a:p>
          <a:p>
            <a:endParaRPr lang="en-ZA" dirty="0"/>
          </a:p>
          <a:p>
            <a:pPr marL="0" indent="0" algn="ctr">
              <a:buNone/>
            </a:pPr>
            <a:r>
              <a:rPr lang="en-ZA" i="1" dirty="0"/>
              <a:t>Only the difference between</a:t>
            </a:r>
          </a:p>
          <a:p>
            <a:pPr marL="0" indent="0" algn="ctr">
              <a:buNone/>
            </a:pPr>
            <a:r>
              <a:rPr lang="en-ZA" i="1" dirty="0"/>
              <a:t> alternatives are relevant for decision making</a:t>
            </a:r>
          </a:p>
          <a:p>
            <a:endParaRPr lang="en-ZA" dirty="0"/>
          </a:p>
          <a:p>
            <a:endParaRPr lang="en-ZA" dirty="0"/>
          </a:p>
        </p:txBody>
      </p:sp>
    </p:spTree>
    <p:extLst>
      <p:ext uri="{BB962C8B-B14F-4D97-AF65-F5344CB8AC3E}">
        <p14:creationId xmlns:p14="http://schemas.microsoft.com/office/powerpoint/2010/main" val="1938735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7E810-812D-4510-A081-4446D677314A}"/>
              </a:ext>
            </a:extLst>
          </p:cNvPr>
          <p:cNvSpPr>
            <a:spLocks noGrp="1"/>
          </p:cNvSpPr>
          <p:nvPr>
            <p:ph type="title"/>
          </p:nvPr>
        </p:nvSpPr>
        <p:spPr/>
        <p:txBody>
          <a:bodyPr/>
          <a:lstStyle/>
          <a:p>
            <a:pPr algn="ctr"/>
            <a:r>
              <a:rPr lang="en-ZA" dirty="0"/>
              <a:t>Classification for Decision Making</a:t>
            </a:r>
          </a:p>
        </p:txBody>
      </p:sp>
      <p:sp>
        <p:nvSpPr>
          <p:cNvPr id="3" name="Content Placeholder 2">
            <a:extLst>
              <a:ext uri="{FF2B5EF4-FFF2-40B4-BE49-F238E27FC236}">
                <a16:creationId xmlns:a16="http://schemas.microsoft.com/office/drawing/2014/main" id="{ACE6576D-1F88-47F1-AFC8-995EA497E2F2}"/>
              </a:ext>
            </a:extLst>
          </p:cNvPr>
          <p:cNvSpPr>
            <a:spLocks noGrp="1"/>
          </p:cNvSpPr>
          <p:nvPr>
            <p:ph idx="1"/>
          </p:nvPr>
        </p:nvSpPr>
        <p:spPr/>
        <p:txBody>
          <a:bodyPr/>
          <a:lstStyle/>
          <a:p>
            <a:r>
              <a:rPr lang="en-ZA" dirty="0"/>
              <a:t>Opportunity Cost – The potential benefit that is given up when alternative is selected over another.</a:t>
            </a:r>
          </a:p>
          <a:p>
            <a:r>
              <a:rPr lang="en-ZA" dirty="0"/>
              <a:t>Example – If we reject the offer from the municipality because we normally charge an additional R2,00 per envelope for printing. What is the (missed) opportunity cost.</a:t>
            </a:r>
          </a:p>
          <a:p>
            <a:pPr lvl="1"/>
            <a:r>
              <a:rPr lang="en-ZA" dirty="0"/>
              <a:t>The additional profit of R0,50 per envelope would be the opportunity cost of not accepting the offer</a:t>
            </a:r>
          </a:p>
        </p:txBody>
      </p:sp>
    </p:spTree>
    <p:extLst>
      <p:ext uri="{BB962C8B-B14F-4D97-AF65-F5344CB8AC3E}">
        <p14:creationId xmlns:p14="http://schemas.microsoft.com/office/powerpoint/2010/main" val="1886494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7A9C7-6608-4268-8193-547EE88A5741}"/>
              </a:ext>
            </a:extLst>
          </p:cNvPr>
          <p:cNvSpPr>
            <a:spLocks noGrp="1"/>
          </p:cNvSpPr>
          <p:nvPr>
            <p:ph type="title"/>
          </p:nvPr>
        </p:nvSpPr>
        <p:spPr/>
        <p:txBody>
          <a:bodyPr/>
          <a:lstStyle/>
          <a:p>
            <a:r>
              <a:rPr lang="en-ZA" dirty="0"/>
              <a:t>Classification for Decision Making</a:t>
            </a:r>
          </a:p>
        </p:txBody>
      </p:sp>
      <p:sp>
        <p:nvSpPr>
          <p:cNvPr id="3" name="Content Placeholder 2">
            <a:extLst>
              <a:ext uri="{FF2B5EF4-FFF2-40B4-BE49-F238E27FC236}">
                <a16:creationId xmlns:a16="http://schemas.microsoft.com/office/drawing/2014/main" id="{F36A0AD1-A2C9-4022-962A-595436FCA72F}"/>
              </a:ext>
            </a:extLst>
          </p:cNvPr>
          <p:cNvSpPr>
            <a:spLocks noGrp="1"/>
          </p:cNvSpPr>
          <p:nvPr>
            <p:ph idx="1"/>
          </p:nvPr>
        </p:nvSpPr>
        <p:spPr/>
        <p:txBody>
          <a:bodyPr/>
          <a:lstStyle/>
          <a:p>
            <a:r>
              <a:rPr lang="en-ZA" dirty="0"/>
              <a:t>Sunk Costs - </a:t>
            </a:r>
            <a:r>
              <a:rPr lang="en-US" dirty="0"/>
              <a:t>Sunk costs cannot be changed by any decision. They are not differential costs and should be ignored when making decisions.</a:t>
            </a:r>
          </a:p>
          <a:p>
            <a:r>
              <a:rPr lang="en-ZA" dirty="0"/>
              <a:t>Example – We purchased a printer 5 years ago for R10 000 specifically to enable our factory to print images on envelopes.  Should this cost be considered when determining whether the offer by the municipality is acceptable</a:t>
            </a:r>
          </a:p>
          <a:p>
            <a:r>
              <a:rPr lang="en-ZA" dirty="0"/>
              <a:t>The R10 000 paid for the printer is a sunk cost because it cannot be changed by the decision at hand. It is therefore not a relevant cost for decision making</a:t>
            </a:r>
          </a:p>
        </p:txBody>
      </p:sp>
    </p:spTree>
    <p:extLst>
      <p:ext uri="{BB962C8B-B14F-4D97-AF65-F5344CB8AC3E}">
        <p14:creationId xmlns:p14="http://schemas.microsoft.com/office/powerpoint/2010/main" val="2790863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E3C-D600-442D-9E96-81F025392DC0}"/>
              </a:ext>
            </a:extLst>
          </p:cNvPr>
          <p:cNvSpPr>
            <a:spLocks noGrp="1"/>
          </p:cNvSpPr>
          <p:nvPr>
            <p:ph type="title"/>
          </p:nvPr>
        </p:nvSpPr>
        <p:spPr/>
        <p:txBody>
          <a:bodyPr/>
          <a:lstStyle/>
          <a:p>
            <a:pPr algn="ctr"/>
            <a:r>
              <a:rPr lang="en-ZA" dirty="0"/>
              <a:t>Cost of Sales – Merchandising Business</a:t>
            </a:r>
          </a:p>
        </p:txBody>
      </p:sp>
      <p:graphicFrame>
        <p:nvGraphicFramePr>
          <p:cNvPr id="4" name="Table 4">
            <a:extLst>
              <a:ext uri="{FF2B5EF4-FFF2-40B4-BE49-F238E27FC236}">
                <a16:creationId xmlns:a16="http://schemas.microsoft.com/office/drawing/2014/main" id="{BEC1CAFF-219D-48C3-A3F7-D18BB4D1BF2C}"/>
              </a:ext>
            </a:extLst>
          </p:cNvPr>
          <p:cNvGraphicFramePr>
            <a:graphicFrameLocks noGrp="1"/>
          </p:cNvGraphicFramePr>
          <p:nvPr>
            <p:ph idx="1"/>
            <p:extLst>
              <p:ext uri="{D42A27DB-BD31-4B8C-83A1-F6EECF244321}">
                <p14:modId xmlns:p14="http://schemas.microsoft.com/office/powerpoint/2010/main" val="614825578"/>
              </p:ext>
            </p:extLst>
          </p:nvPr>
        </p:nvGraphicFramePr>
        <p:xfrm>
          <a:off x="1155700" y="2603500"/>
          <a:ext cx="8824913" cy="1483360"/>
        </p:xfrm>
        <a:graphic>
          <a:graphicData uri="http://schemas.openxmlformats.org/drawingml/2006/table">
            <a:tbl>
              <a:tblPr firstRow="1" bandRow="1">
                <a:tableStyleId>{5C22544A-7EE6-4342-B048-85BDC9FD1C3A}</a:tableStyleId>
              </a:tblPr>
              <a:tblGrid>
                <a:gridCol w="8824913">
                  <a:extLst>
                    <a:ext uri="{9D8B030D-6E8A-4147-A177-3AD203B41FA5}">
                      <a16:colId xmlns:a16="http://schemas.microsoft.com/office/drawing/2014/main" val="3232335597"/>
                    </a:ext>
                  </a:extLst>
                </a:gridCol>
              </a:tblGrid>
              <a:tr h="370840">
                <a:tc>
                  <a:txBody>
                    <a:bodyPr/>
                    <a:lstStyle/>
                    <a:p>
                      <a:r>
                        <a:rPr lang="en-ZA" dirty="0"/>
                        <a:t>Opening Stock</a:t>
                      </a:r>
                    </a:p>
                  </a:txBody>
                  <a:tcPr/>
                </a:tc>
                <a:extLst>
                  <a:ext uri="{0D108BD9-81ED-4DB2-BD59-A6C34878D82A}">
                    <a16:rowId xmlns:a16="http://schemas.microsoft.com/office/drawing/2014/main" val="537289046"/>
                  </a:ext>
                </a:extLst>
              </a:tr>
              <a:tr h="370840">
                <a:tc>
                  <a:txBody>
                    <a:bodyPr/>
                    <a:lstStyle/>
                    <a:p>
                      <a:r>
                        <a:rPr lang="en-ZA" dirty="0"/>
                        <a:t>+ Purchases</a:t>
                      </a:r>
                    </a:p>
                  </a:txBody>
                  <a:tcPr/>
                </a:tc>
                <a:extLst>
                  <a:ext uri="{0D108BD9-81ED-4DB2-BD59-A6C34878D82A}">
                    <a16:rowId xmlns:a16="http://schemas.microsoft.com/office/drawing/2014/main" val="985256812"/>
                  </a:ext>
                </a:extLst>
              </a:tr>
              <a:tr h="370840">
                <a:tc>
                  <a:txBody>
                    <a:bodyPr/>
                    <a:lstStyle/>
                    <a:p>
                      <a:r>
                        <a:rPr lang="en-ZA" dirty="0"/>
                        <a:t>- Closing Stock</a:t>
                      </a:r>
                    </a:p>
                  </a:txBody>
                  <a:tcPr/>
                </a:tc>
                <a:extLst>
                  <a:ext uri="{0D108BD9-81ED-4DB2-BD59-A6C34878D82A}">
                    <a16:rowId xmlns:a16="http://schemas.microsoft.com/office/drawing/2014/main" val="4205476592"/>
                  </a:ext>
                </a:extLst>
              </a:tr>
              <a:tr h="370840">
                <a:tc>
                  <a:txBody>
                    <a:bodyPr/>
                    <a:lstStyle/>
                    <a:p>
                      <a:r>
                        <a:rPr lang="en-ZA" dirty="0"/>
                        <a:t>= Cost of goods sold</a:t>
                      </a:r>
                    </a:p>
                  </a:txBody>
                  <a:tcPr/>
                </a:tc>
                <a:extLst>
                  <a:ext uri="{0D108BD9-81ED-4DB2-BD59-A6C34878D82A}">
                    <a16:rowId xmlns:a16="http://schemas.microsoft.com/office/drawing/2014/main" val="2059942793"/>
                  </a:ext>
                </a:extLst>
              </a:tr>
            </a:tbl>
          </a:graphicData>
        </a:graphic>
      </p:graphicFrame>
    </p:spTree>
    <p:extLst>
      <p:ext uri="{BB962C8B-B14F-4D97-AF65-F5344CB8AC3E}">
        <p14:creationId xmlns:p14="http://schemas.microsoft.com/office/powerpoint/2010/main" val="52244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0EAFA-BDA0-47BD-B18D-F739C3877E39}"/>
              </a:ext>
            </a:extLst>
          </p:cNvPr>
          <p:cNvSpPr>
            <a:spLocks noGrp="1"/>
          </p:cNvSpPr>
          <p:nvPr>
            <p:ph type="title"/>
          </p:nvPr>
        </p:nvSpPr>
        <p:spPr/>
        <p:txBody>
          <a:bodyPr/>
          <a:lstStyle/>
          <a:p>
            <a:pPr algn="ctr"/>
            <a:r>
              <a:rPr lang="en-ZA" dirty="0"/>
              <a:t>Cost of Sales – Manufacturing business</a:t>
            </a:r>
          </a:p>
        </p:txBody>
      </p:sp>
      <p:graphicFrame>
        <p:nvGraphicFramePr>
          <p:cNvPr id="4" name="Table 4">
            <a:extLst>
              <a:ext uri="{FF2B5EF4-FFF2-40B4-BE49-F238E27FC236}">
                <a16:creationId xmlns:a16="http://schemas.microsoft.com/office/drawing/2014/main" id="{373765E8-3A79-4D66-B8B5-E85E5506BE37}"/>
              </a:ext>
            </a:extLst>
          </p:cNvPr>
          <p:cNvGraphicFramePr>
            <a:graphicFrameLocks noGrp="1"/>
          </p:cNvGraphicFramePr>
          <p:nvPr>
            <p:ph idx="1"/>
            <p:extLst>
              <p:ext uri="{D42A27DB-BD31-4B8C-83A1-F6EECF244321}">
                <p14:modId xmlns:p14="http://schemas.microsoft.com/office/powerpoint/2010/main" val="3651511839"/>
              </p:ext>
            </p:extLst>
          </p:nvPr>
        </p:nvGraphicFramePr>
        <p:xfrm>
          <a:off x="1155700" y="2603500"/>
          <a:ext cx="8824911" cy="3677920"/>
        </p:xfrm>
        <a:graphic>
          <a:graphicData uri="http://schemas.openxmlformats.org/drawingml/2006/table">
            <a:tbl>
              <a:tblPr firstRow="1" bandRow="1">
                <a:tableStyleId>{5C22544A-7EE6-4342-B048-85BDC9FD1C3A}</a:tableStyleId>
              </a:tblPr>
              <a:tblGrid>
                <a:gridCol w="2941637">
                  <a:extLst>
                    <a:ext uri="{9D8B030D-6E8A-4147-A177-3AD203B41FA5}">
                      <a16:colId xmlns:a16="http://schemas.microsoft.com/office/drawing/2014/main" val="1113857039"/>
                    </a:ext>
                  </a:extLst>
                </a:gridCol>
                <a:gridCol w="2941637">
                  <a:extLst>
                    <a:ext uri="{9D8B030D-6E8A-4147-A177-3AD203B41FA5}">
                      <a16:colId xmlns:a16="http://schemas.microsoft.com/office/drawing/2014/main" val="3971596653"/>
                    </a:ext>
                  </a:extLst>
                </a:gridCol>
                <a:gridCol w="2941637">
                  <a:extLst>
                    <a:ext uri="{9D8B030D-6E8A-4147-A177-3AD203B41FA5}">
                      <a16:colId xmlns:a16="http://schemas.microsoft.com/office/drawing/2014/main" val="2375707951"/>
                    </a:ext>
                  </a:extLst>
                </a:gridCol>
              </a:tblGrid>
              <a:tr h="370840">
                <a:tc>
                  <a:txBody>
                    <a:bodyPr/>
                    <a:lstStyle/>
                    <a:p>
                      <a:r>
                        <a:rPr lang="en-ZA" dirty="0"/>
                        <a:t>Raw materials</a:t>
                      </a:r>
                    </a:p>
                  </a:txBody>
                  <a:tcPr/>
                </a:tc>
                <a:tc>
                  <a:txBody>
                    <a:bodyPr/>
                    <a:lstStyle/>
                    <a:p>
                      <a:r>
                        <a:rPr lang="en-ZA" dirty="0"/>
                        <a:t>Work in progress</a:t>
                      </a:r>
                    </a:p>
                  </a:txBody>
                  <a:tcPr/>
                </a:tc>
                <a:tc>
                  <a:txBody>
                    <a:bodyPr/>
                    <a:lstStyle/>
                    <a:p>
                      <a:r>
                        <a:rPr lang="en-ZA" dirty="0"/>
                        <a:t>Finished goods</a:t>
                      </a:r>
                    </a:p>
                  </a:txBody>
                  <a:tcPr/>
                </a:tc>
                <a:extLst>
                  <a:ext uri="{0D108BD9-81ED-4DB2-BD59-A6C34878D82A}">
                    <a16:rowId xmlns:a16="http://schemas.microsoft.com/office/drawing/2014/main" val="3657319394"/>
                  </a:ext>
                </a:extLst>
              </a:tr>
              <a:tr h="370840">
                <a:tc>
                  <a:txBody>
                    <a:bodyPr/>
                    <a:lstStyle/>
                    <a:p>
                      <a:r>
                        <a:rPr lang="en-ZA" dirty="0"/>
                        <a:t>Opening stock</a:t>
                      </a:r>
                    </a:p>
                  </a:txBody>
                  <a:tcPr/>
                </a:tc>
                <a:tc>
                  <a:txBody>
                    <a:bodyPr/>
                    <a:lstStyle/>
                    <a:p>
                      <a:r>
                        <a:rPr lang="en-ZA" dirty="0"/>
                        <a:t>Opening Stock</a:t>
                      </a:r>
                    </a:p>
                  </a:txBody>
                  <a:tcPr/>
                </a:tc>
                <a:tc>
                  <a:txBody>
                    <a:bodyPr/>
                    <a:lstStyle/>
                    <a:p>
                      <a:r>
                        <a:rPr lang="en-ZA" dirty="0"/>
                        <a:t>Opening Stock</a:t>
                      </a:r>
                    </a:p>
                  </a:txBody>
                  <a:tcPr/>
                </a:tc>
                <a:extLst>
                  <a:ext uri="{0D108BD9-81ED-4DB2-BD59-A6C34878D82A}">
                    <a16:rowId xmlns:a16="http://schemas.microsoft.com/office/drawing/2014/main" val="371574589"/>
                  </a:ext>
                </a:extLst>
              </a:tr>
              <a:tr h="370840">
                <a:tc>
                  <a:txBody>
                    <a:bodyPr/>
                    <a:lstStyle/>
                    <a:p>
                      <a:r>
                        <a:rPr lang="en-ZA" dirty="0"/>
                        <a:t>+Purchases</a:t>
                      </a:r>
                    </a:p>
                  </a:txBody>
                  <a:tcPr/>
                </a:tc>
                <a:tc>
                  <a:txBody>
                    <a:bodyPr/>
                    <a:lstStyle/>
                    <a:p>
                      <a:r>
                        <a:rPr lang="en-ZA" dirty="0"/>
                        <a:t>+ Transferred from Raw materials</a:t>
                      </a:r>
                    </a:p>
                  </a:txBody>
                  <a:tcPr/>
                </a:tc>
                <a:tc>
                  <a:txBody>
                    <a:bodyPr/>
                    <a:lstStyle/>
                    <a:p>
                      <a:r>
                        <a:rPr lang="en-ZA" dirty="0"/>
                        <a:t>+Production </a:t>
                      </a:r>
                    </a:p>
                  </a:txBody>
                  <a:tcPr/>
                </a:tc>
                <a:extLst>
                  <a:ext uri="{0D108BD9-81ED-4DB2-BD59-A6C34878D82A}">
                    <a16:rowId xmlns:a16="http://schemas.microsoft.com/office/drawing/2014/main" val="277645137"/>
                  </a:ext>
                </a:extLst>
              </a:tr>
              <a:tr h="370840">
                <a:tc>
                  <a:txBody>
                    <a:bodyPr/>
                    <a:lstStyle/>
                    <a:p>
                      <a:r>
                        <a:rPr lang="en-ZA" dirty="0"/>
                        <a:t>- Closing stock</a:t>
                      </a:r>
                    </a:p>
                  </a:txBody>
                  <a:tcPr/>
                </a:tc>
                <a:tc>
                  <a:txBody>
                    <a:bodyPr/>
                    <a:lstStyle/>
                    <a:p>
                      <a:r>
                        <a:rPr lang="en-ZA" dirty="0"/>
                        <a:t>+ Direct Labour</a:t>
                      </a:r>
                    </a:p>
                  </a:txBody>
                  <a:tcPr/>
                </a:tc>
                <a:tc>
                  <a:txBody>
                    <a:bodyPr/>
                    <a:lstStyle/>
                    <a:p>
                      <a:r>
                        <a:rPr lang="en-ZA" dirty="0"/>
                        <a:t>- Closing Stock</a:t>
                      </a:r>
                    </a:p>
                  </a:txBody>
                  <a:tcPr/>
                </a:tc>
                <a:extLst>
                  <a:ext uri="{0D108BD9-81ED-4DB2-BD59-A6C34878D82A}">
                    <a16:rowId xmlns:a16="http://schemas.microsoft.com/office/drawing/2014/main" val="4237519555"/>
                  </a:ext>
                </a:extLst>
              </a:tr>
              <a:tr h="370840">
                <a:tc>
                  <a:txBody>
                    <a:bodyPr/>
                    <a:lstStyle/>
                    <a:p>
                      <a:r>
                        <a:rPr lang="en-ZA" dirty="0"/>
                        <a:t>= Raw Materials Used in Production (transferred to WIP)</a:t>
                      </a:r>
                    </a:p>
                  </a:txBody>
                  <a:tcPr/>
                </a:tc>
                <a:tc>
                  <a:txBody>
                    <a:bodyPr/>
                    <a:lstStyle/>
                    <a:p>
                      <a:r>
                        <a:rPr lang="en-ZA" dirty="0"/>
                        <a:t>+ Manufacturing Overheads</a:t>
                      </a:r>
                    </a:p>
                  </a:txBody>
                  <a:tcPr/>
                </a:tc>
                <a:tc>
                  <a:txBody>
                    <a:bodyPr/>
                    <a:lstStyle/>
                    <a:p>
                      <a:r>
                        <a:rPr lang="en-ZA" dirty="0"/>
                        <a:t>= Cost of goods sold </a:t>
                      </a:r>
                    </a:p>
                  </a:txBody>
                  <a:tcPr/>
                </a:tc>
                <a:extLst>
                  <a:ext uri="{0D108BD9-81ED-4DB2-BD59-A6C34878D82A}">
                    <a16:rowId xmlns:a16="http://schemas.microsoft.com/office/drawing/2014/main" val="2359054047"/>
                  </a:ext>
                </a:extLst>
              </a:tr>
              <a:tr h="370840">
                <a:tc>
                  <a:txBody>
                    <a:bodyPr/>
                    <a:lstStyle/>
                    <a:p>
                      <a:endParaRPr lang="en-ZA"/>
                    </a:p>
                  </a:txBody>
                  <a:tcPr/>
                </a:tc>
                <a:tc>
                  <a:txBody>
                    <a:bodyPr/>
                    <a:lstStyle/>
                    <a:p>
                      <a:r>
                        <a:rPr lang="en-ZA" dirty="0"/>
                        <a:t>- Closing Stock</a:t>
                      </a:r>
                    </a:p>
                  </a:txBody>
                  <a:tcPr/>
                </a:tc>
                <a:tc>
                  <a:txBody>
                    <a:bodyPr/>
                    <a:lstStyle/>
                    <a:p>
                      <a:endParaRPr lang="en-ZA" dirty="0"/>
                    </a:p>
                  </a:txBody>
                  <a:tcPr/>
                </a:tc>
                <a:extLst>
                  <a:ext uri="{0D108BD9-81ED-4DB2-BD59-A6C34878D82A}">
                    <a16:rowId xmlns:a16="http://schemas.microsoft.com/office/drawing/2014/main" val="2918305108"/>
                  </a:ext>
                </a:extLst>
              </a:tr>
              <a:tr h="370840">
                <a:tc>
                  <a:txBody>
                    <a:bodyPr/>
                    <a:lstStyle/>
                    <a:p>
                      <a:endParaRPr lang="en-ZA" dirty="0"/>
                    </a:p>
                  </a:txBody>
                  <a:tcPr/>
                </a:tc>
                <a:tc>
                  <a:txBody>
                    <a:bodyPr/>
                    <a:lstStyle/>
                    <a:p>
                      <a:r>
                        <a:rPr lang="en-ZA" dirty="0"/>
                        <a:t>= Production (Transfer to finished goods)**</a:t>
                      </a:r>
                    </a:p>
                  </a:txBody>
                  <a:tcPr/>
                </a:tc>
                <a:tc>
                  <a:txBody>
                    <a:bodyPr/>
                    <a:lstStyle/>
                    <a:p>
                      <a:endParaRPr lang="en-ZA" dirty="0"/>
                    </a:p>
                  </a:txBody>
                  <a:tcPr/>
                </a:tc>
                <a:extLst>
                  <a:ext uri="{0D108BD9-81ED-4DB2-BD59-A6C34878D82A}">
                    <a16:rowId xmlns:a16="http://schemas.microsoft.com/office/drawing/2014/main" val="1258702779"/>
                  </a:ext>
                </a:extLst>
              </a:tr>
            </a:tbl>
          </a:graphicData>
        </a:graphic>
      </p:graphicFrame>
      <p:cxnSp>
        <p:nvCxnSpPr>
          <p:cNvPr id="6" name="Straight Arrow Connector 5">
            <a:extLst>
              <a:ext uri="{FF2B5EF4-FFF2-40B4-BE49-F238E27FC236}">
                <a16:creationId xmlns:a16="http://schemas.microsoft.com/office/drawing/2014/main" id="{ED520368-3BD2-49D7-9A0F-AB27309762C3}"/>
              </a:ext>
            </a:extLst>
          </p:cNvPr>
          <p:cNvCxnSpPr/>
          <p:nvPr/>
        </p:nvCxnSpPr>
        <p:spPr>
          <a:xfrm flipV="1">
            <a:off x="2714625" y="3638550"/>
            <a:ext cx="1495425" cy="8286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8C26D141-39A8-4161-A06F-27933F21F7F3}"/>
              </a:ext>
            </a:extLst>
          </p:cNvPr>
          <p:cNvCxnSpPr/>
          <p:nvPr/>
        </p:nvCxnSpPr>
        <p:spPr>
          <a:xfrm flipV="1">
            <a:off x="5934075" y="3819525"/>
            <a:ext cx="1304925" cy="2247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D996C91-9B76-417F-8141-2E574AB0EB92}"/>
              </a:ext>
            </a:extLst>
          </p:cNvPr>
          <p:cNvSpPr txBox="1"/>
          <p:nvPr/>
        </p:nvSpPr>
        <p:spPr>
          <a:xfrm>
            <a:off x="3425872" y="6391275"/>
            <a:ext cx="4219575" cy="369332"/>
          </a:xfrm>
          <a:prstGeom prst="rect">
            <a:avLst/>
          </a:prstGeom>
          <a:noFill/>
        </p:spPr>
        <p:txBody>
          <a:bodyPr wrap="square" rtlCol="0">
            <a:spAutoFit/>
          </a:bodyPr>
          <a:lstStyle/>
          <a:p>
            <a:r>
              <a:rPr lang="en-ZA" dirty="0"/>
              <a:t>**aka Cost of goods manufactured</a:t>
            </a:r>
          </a:p>
        </p:txBody>
      </p:sp>
    </p:spTree>
    <p:extLst>
      <p:ext uri="{BB962C8B-B14F-4D97-AF65-F5344CB8AC3E}">
        <p14:creationId xmlns:p14="http://schemas.microsoft.com/office/powerpoint/2010/main" val="1837638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16F574-D756-467B-9269-28702300E9A2}"/>
              </a:ext>
            </a:extLst>
          </p:cNvPr>
          <p:cNvSpPr>
            <a:spLocks noGrp="1"/>
          </p:cNvSpPr>
          <p:nvPr>
            <p:ph idx="1"/>
          </p:nvPr>
        </p:nvSpPr>
        <p:spPr/>
        <p:txBody>
          <a:bodyPr/>
          <a:lstStyle/>
          <a:p>
            <a:r>
              <a:rPr lang="en-ZA" dirty="0"/>
              <a:t>Opening Stock Finished goods + Production – Closing Stock finished good = Cost of goods sold</a:t>
            </a:r>
          </a:p>
        </p:txBody>
      </p:sp>
      <p:sp>
        <p:nvSpPr>
          <p:cNvPr id="4" name="Title 1">
            <a:extLst>
              <a:ext uri="{FF2B5EF4-FFF2-40B4-BE49-F238E27FC236}">
                <a16:creationId xmlns:a16="http://schemas.microsoft.com/office/drawing/2014/main" id="{B37242D7-76E3-44B8-A796-829771701854}"/>
              </a:ext>
            </a:extLst>
          </p:cNvPr>
          <p:cNvSpPr>
            <a:spLocks noGrp="1"/>
          </p:cNvSpPr>
          <p:nvPr>
            <p:ph type="title"/>
          </p:nvPr>
        </p:nvSpPr>
        <p:spPr>
          <a:xfrm>
            <a:off x="1155700" y="973138"/>
            <a:ext cx="8761413" cy="708025"/>
          </a:xfrm>
        </p:spPr>
        <p:txBody>
          <a:bodyPr/>
          <a:lstStyle/>
          <a:p>
            <a:pPr algn="ctr"/>
            <a:r>
              <a:rPr lang="en-ZA" dirty="0"/>
              <a:t>Cost of Good sold – Manufacturing Business</a:t>
            </a:r>
          </a:p>
        </p:txBody>
      </p:sp>
    </p:spTree>
    <p:extLst>
      <p:ext uri="{BB962C8B-B14F-4D97-AF65-F5344CB8AC3E}">
        <p14:creationId xmlns:p14="http://schemas.microsoft.com/office/powerpoint/2010/main" val="3163369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A27A4-E199-42E8-8AEA-0E528812A3B4}"/>
              </a:ext>
            </a:extLst>
          </p:cNvPr>
          <p:cNvSpPr>
            <a:spLocks noGrp="1"/>
          </p:cNvSpPr>
          <p:nvPr>
            <p:ph type="title"/>
          </p:nvPr>
        </p:nvSpPr>
        <p:spPr/>
        <p:txBody>
          <a:bodyPr/>
          <a:lstStyle/>
          <a:p>
            <a:pPr algn="ctr"/>
            <a:r>
              <a:rPr lang="en-ZA" dirty="0"/>
              <a:t>Assignment</a:t>
            </a:r>
          </a:p>
        </p:txBody>
      </p:sp>
      <p:sp>
        <p:nvSpPr>
          <p:cNvPr id="3" name="Content Placeholder 2">
            <a:extLst>
              <a:ext uri="{FF2B5EF4-FFF2-40B4-BE49-F238E27FC236}">
                <a16:creationId xmlns:a16="http://schemas.microsoft.com/office/drawing/2014/main" id="{B0E31A61-4842-4EB3-9211-13A6E934EE0A}"/>
              </a:ext>
            </a:extLst>
          </p:cNvPr>
          <p:cNvSpPr>
            <a:spLocks noGrp="1"/>
          </p:cNvSpPr>
          <p:nvPr>
            <p:ph idx="1"/>
          </p:nvPr>
        </p:nvSpPr>
        <p:spPr>
          <a:xfrm>
            <a:off x="1219200" y="3708400"/>
            <a:ext cx="8825659" cy="530225"/>
          </a:xfrm>
        </p:spPr>
        <p:txBody>
          <a:bodyPr/>
          <a:lstStyle/>
          <a:p>
            <a:r>
              <a:rPr lang="en-ZA" dirty="0"/>
              <a:t>Theme 1 and Theme 2 on Connect – Closing date 22/08/2020 for both</a:t>
            </a:r>
          </a:p>
        </p:txBody>
      </p:sp>
    </p:spTree>
    <p:extLst>
      <p:ext uri="{BB962C8B-B14F-4D97-AF65-F5344CB8AC3E}">
        <p14:creationId xmlns:p14="http://schemas.microsoft.com/office/powerpoint/2010/main" val="4127405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9E5BD-05B8-4AB0-9306-B07825CC9060}"/>
              </a:ext>
            </a:extLst>
          </p:cNvPr>
          <p:cNvSpPr>
            <a:spLocks noGrp="1"/>
          </p:cNvSpPr>
          <p:nvPr>
            <p:ph type="title"/>
          </p:nvPr>
        </p:nvSpPr>
        <p:spPr/>
        <p:txBody>
          <a:bodyPr/>
          <a:lstStyle/>
          <a:p>
            <a:pPr algn="ctr"/>
            <a:r>
              <a:rPr lang="en-ZA" dirty="0"/>
              <a:t>Cost Classification</a:t>
            </a:r>
          </a:p>
        </p:txBody>
      </p:sp>
      <p:graphicFrame>
        <p:nvGraphicFramePr>
          <p:cNvPr id="4" name="Table 4">
            <a:extLst>
              <a:ext uri="{FF2B5EF4-FFF2-40B4-BE49-F238E27FC236}">
                <a16:creationId xmlns:a16="http://schemas.microsoft.com/office/drawing/2014/main" id="{986C4CAD-93E2-41E1-A479-A614D6173C56}"/>
              </a:ext>
            </a:extLst>
          </p:cNvPr>
          <p:cNvGraphicFramePr>
            <a:graphicFrameLocks noGrp="1"/>
          </p:cNvGraphicFramePr>
          <p:nvPr>
            <p:ph idx="1"/>
            <p:extLst>
              <p:ext uri="{D42A27DB-BD31-4B8C-83A1-F6EECF244321}">
                <p14:modId xmlns:p14="http://schemas.microsoft.com/office/powerpoint/2010/main" val="2879288327"/>
              </p:ext>
            </p:extLst>
          </p:nvPr>
        </p:nvGraphicFramePr>
        <p:xfrm>
          <a:off x="1154954" y="2336800"/>
          <a:ext cx="8824908" cy="4180840"/>
        </p:xfrm>
        <a:graphic>
          <a:graphicData uri="http://schemas.openxmlformats.org/drawingml/2006/table">
            <a:tbl>
              <a:tblPr firstRow="1" bandRow="1">
                <a:tableStyleId>{5C22544A-7EE6-4342-B048-85BDC9FD1C3A}</a:tableStyleId>
              </a:tblPr>
              <a:tblGrid>
                <a:gridCol w="1470818">
                  <a:extLst>
                    <a:ext uri="{9D8B030D-6E8A-4147-A177-3AD203B41FA5}">
                      <a16:colId xmlns:a16="http://schemas.microsoft.com/office/drawing/2014/main" val="1406369120"/>
                    </a:ext>
                  </a:extLst>
                </a:gridCol>
                <a:gridCol w="1470818">
                  <a:extLst>
                    <a:ext uri="{9D8B030D-6E8A-4147-A177-3AD203B41FA5}">
                      <a16:colId xmlns:a16="http://schemas.microsoft.com/office/drawing/2014/main" val="3528391090"/>
                    </a:ext>
                  </a:extLst>
                </a:gridCol>
                <a:gridCol w="1470818">
                  <a:extLst>
                    <a:ext uri="{9D8B030D-6E8A-4147-A177-3AD203B41FA5}">
                      <a16:colId xmlns:a16="http://schemas.microsoft.com/office/drawing/2014/main" val="2776492343"/>
                    </a:ext>
                  </a:extLst>
                </a:gridCol>
                <a:gridCol w="1470818">
                  <a:extLst>
                    <a:ext uri="{9D8B030D-6E8A-4147-A177-3AD203B41FA5}">
                      <a16:colId xmlns:a16="http://schemas.microsoft.com/office/drawing/2014/main" val="3447732227"/>
                    </a:ext>
                  </a:extLst>
                </a:gridCol>
                <a:gridCol w="1470818">
                  <a:extLst>
                    <a:ext uri="{9D8B030D-6E8A-4147-A177-3AD203B41FA5}">
                      <a16:colId xmlns:a16="http://schemas.microsoft.com/office/drawing/2014/main" val="3793112720"/>
                    </a:ext>
                  </a:extLst>
                </a:gridCol>
                <a:gridCol w="1470818">
                  <a:extLst>
                    <a:ext uri="{9D8B030D-6E8A-4147-A177-3AD203B41FA5}">
                      <a16:colId xmlns:a16="http://schemas.microsoft.com/office/drawing/2014/main" val="2376988615"/>
                    </a:ext>
                  </a:extLst>
                </a:gridCol>
              </a:tblGrid>
              <a:tr h="370840">
                <a:tc gridSpan="5">
                  <a:txBody>
                    <a:bodyPr/>
                    <a:lstStyle/>
                    <a:p>
                      <a:pPr algn="ctr"/>
                      <a:r>
                        <a:rPr lang="en-ZA" dirty="0"/>
                        <a:t>Why are performing a classification?</a:t>
                      </a:r>
                    </a:p>
                  </a:txBody>
                  <a:tcPr/>
                </a:tc>
                <a:tc hMerge="1">
                  <a:txBody>
                    <a:bodyPr/>
                    <a:lstStyle/>
                    <a:p>
                      <a:endParaRPr lang="en-ZA" dirty="0"/>
                    </a:p>
                  </a:txBody>
                  <a:tcPr/>
                </a:tc>
                <a:tc hMerge="1">
                  <a:txBody>
                    <a:bodyPr/>
                    <a:lstStyle/>
                    <a:p>
                      <a:endParaRPr lang="en-ZA" dirty="0"/>
                    </a:p>
                  </a:txBody>
                  <a:tcPr/>
                </a:tc>
                <a:tc hMerge="1">
                  <a:txBody>
                    <a:bodyPr/>
                    <a:lstStyle/>
                    <a:p>
                      <a:endParaRPr lang="en-ZA" dirty="0"/>
                    </a:p>
                  </a:txBody>
                  <a:tcPr/>
                </a:tc>
                <a:tc hMerge="1">
                  <a:txBody>
                    <a:bodyPr/>
                    <a:lstStyle/>
                    <a:p>
                      <a:endParaRPr lang="en-ZA"/>
                    </a:p>
                  </a:txBody>
                  <a:tcPr/>
                </a:tc>
                <a:tc>
                  <a:txBody>
                    <a:bodyPr/>
                    <a:lstStyle/>
                    <a:p>
                      <a:pPr algn="ctr"/>
                      <a:endParaRPr lang="en-ZA" dirty="0"/>
                    </a:p>
                  </a:txBody>
                  <a:tcPr/>
                </a:tc>
                <a:extLst>
                  <a:ext uri="{0D108BD9-81ED-4DB2-BD59-A6C34878D82A}">
                    <a16:rowId xmlns:a16="http://schemas.microsoft.com/office/drawing/2014/main" val="2153995647"/>
                  </a:ext>
                </a:extLst>
              </a:tr>
              <a:tr h="370840">
                <a:tc>
                  <a:txBody>
                    <a:bodyPr/>
                    <a:lstStyle/>
                    <a:p>
                      <a:pPr algn="ctr"/>
                      <a:r>
                        <a:rPr lang="en-ZA" sz="1400" b="1" u="sng" dirty="0"/>
                        <a:t>General Classification of manufacturing costs</a:t>
                      </a:r>
                    </a:p>
                  </a:txBody>
                  <a:tcPr/>
                </a:tc>
                <a:tc>
                  <a:txBody>
                    <a:bodyPr/>
                    <a:lstStyle/>
                    <a:p>
                      <a:pPr algn="ctr"/>
                      <a:r>
                        <a:rPr lang="en-ZA" sz="1400" b="1" u="sng" dirty="0"/>
                        <a:t>To determine Period Cost Vs Product costs</a:t>
                      </a:r>
                    </a:p>
                  </a:txBody>
                  <a:tcPr/>
                </a:tc>
                <a:tc>
                  <a:txBody>
                    <a:bodyPr/>
                    <a:lstStyle/>
                    <a:p>
                      <a:pPr algn="ctr"/>
                      <a:r>
                        <a:rPr lang="en-ZA" sz="1400" b="1" u="sng" dirty="0"/>
                        <a:t>Classification for cost prediction</a:t>
                      </a:r>
                    </a:p>
                  </a:txBody>
                  <a:tcPr/>
                </a:tc>
                <a:tc>
                  <a:txBody>
                    <a:bodyPr/>
                    <a:lstStyle/>
                    <a:p>
                      <a:pPr algn="ctr"/>
                      <a:r>
                        <a:rPr lang="en-ZA" sz="1400" b="1" u="sng" dirty="0"/>
                        <a:t>Classification for assigning costs to cost objects</a:t>
                      </a:r>
                    </a:p>
                  </a:txBody>
                  <a:tcPr/>
                </a:tc>
                <a:tc>
                  <a:txBody>
                    <a:bodyPr/>
                    <a:lstStyle/>
                    <a:p>
                      <a:pPr algn="ctr"/>
                      <a:r>
                        <a:rPr lang="en-ZA" sz="1400" b="1" u="sng" dirty="0"/>
                        <a:t>Cost classification for decision making</a:t>
                      </a:r>
                    </a:p>
                  </a:txBody>
                  <a:tcPr/>
                </a:tc>
                <a:tc>
                  <a:txBody>
                    <a:bodyPr/>
                    <a:lstStyle/>
                    <a:p>
                      <a:pPr algn="ctr"/>
                      <a:r>
                        <a:rPr lang="en-ZA" sz="1400" b="1" u="sng" dirty="0"/>
                        <a:t>Classification of Inventory on financial statements</a:t>
                      </a:r>
                    </a:p>
                  </a:txBody>
                  <a:tcPr/>
                </a:tc>
                <a:extLst>
                  <a:ext uri="{0D108BD9-81ED-4DB2-BD59-A6C34878D82A}">
                    <a16:rowId xmlns:a16="http://schemas.microsoft.com/office/drawing/2014/main" val="3145456136"/>
                  </a:ext>
                </a:extLst>
              </a:tr>
              <a:tr h="370840">
                <a:tc>
                  <a:txBody>
                    <a:bodyPr/>
                    <a:lstStyle/>
                    <a:p>
                      <a:pPr algn="ctr"/>
                      <a:r>
                        <a:rPr lang="en-ZA" sz="1200" dirty="0"/>
                        <a:t>1. Direct Materials</a:t>
                      </a:r>
                    </a:p>
                  </a:txBody>
                  <a:tcPr/>
                </a:tc>
                <a:tc>
                  <a:txBody>
                    <a:bodyPr/>
                    <a:lstStyle/>
                    <a:p>
                      <a:pPr algn="ctr"/>
                      <a:r>
                        <a:rPr lang="en-ZA" sz="1200" dirty="0"/>
                        <a:t>1. Product Cost</a:t>
                      </a:r>
                    </a:p>
                  </a:txBody>
                  <a:tcPr/>
                </a:tc>
                <a:tc>
                  <a:txBody>
                    <a:bodyPr/>
                    <a:lstStyle/>
                    <a:p>
                      <a:pPr algn="ctr"/>
                      <a:r>
                        <a:rPr lang="en-ZA" sz="1200" dirty="0"/>
                        <a:t>1. Fixed Costs</a:t>
                      </a:r>
                    </a:p>
                  </a:txBody>
                  <a:tcPr/>
                </a:tc>
                <a:tc>
                  <a:txBody>
                    <a:bodyPr/>
                    <a:lstStyle/>
                    <a:p>
                      <a:pPr algn="ctr"/>
                      <a:r>
                        <a:rPr lang="en-ZA" sz="1200" dirty="0"/>
                        <a:t>1. Direct Costs </a:t>
                      </a:r>
                    </a:p>
                  </a:txBody>
                  <a:tcPr/>
                </a:tc>
                <a:tc>
                  <a:txBody>
                    <a:bodyPr/>
                    <a:lstStyle/>
                    <a:p>
                      <a:pPr algn="ctr"/>
                      <a:r>
                        <a:rPr lang="en-ZA" sz="1200" dirty="0"/>
                        <a:t>1. Differential costs and Revenue</a:t>
                      </a:r>
                    </a:p>
                  </a:txBody>
                  <a:tcPr/>
                </a:tc>
                <a:tc>
                  <a:txBody>
                    <a:bodyPr/>
                    <a:lstStyle/>
                    <a:p>
                      <a:pPr algn="ctr"/>
                      <a:r>
                        <a:rPr lang="en-ZA" sz="1200" dirty="0"/>
                        <a:t>1. Raw Materials</a:t>
                      </a:r>
                    </a:p>
                  </a:txBody>
                  <a:tcPr/>
                </a:tc>
                <a:extLst>
                  <a:ext uri="{0D108BD9-81ED-4DB2-BD59-A6C34878D82A}">
                    <a16:rowId xmlns:a16="http://schemas.microsoft.com/office/drawing/2014/main" val="4191584955"/>
                  </a:ext>
                </a:extLst>
              </a:tr>
              <a:tr h="370840">
                <a:tc>
                  <a:txBody>
                    <a:bodyPr/>
                    <a:lstStyle/>
                    <a:p>
                      <a:pPr algn="ctr"/>
                      <a:r>
                        <a:rPr lang="en-ZA" sz="1200" dirty="0"/>
                        <a:t>2. Direct Labour</a:t>
                      </a:r>
                    </a:p>
                  </a:txBody>
                  <a:tcPr/>
                </a:tc>
                <a:tc>
                  <a:txBody>
                    <a:bodyPr/>
                    <a:lstStyle/>
                    <a:p>
                      <a:pPr algn="ctr"/>
                      <a:r>
                        <a:rPr lang="en-ZA" sz="1200" dirty="0"/>
                        <a:t>2. Period Cost</a:t>
                      </a:r>
                    </a:p>
                  </a:txBody>
                  <a:tcPr/>
                </a:tc>
                <a:tc>
                  <a:txBody>
                    <a:bodyPr/>
                    <a:lstStyle/>
                    <a:p>
                      <a:pPr algn="ctr"/>
                      <a:r>
                        <a:rPr lang="en-ZA" sz="1200" dirty="0"/>
                        <a:t>2. Variable Cost</a:t>
                      </a:r>
                    </a:p>
                  </a:txBody>
                  <a:tcPr/>
                </a:tc>
                <a:tc>
                  <a:txBody>
                    <a:bodyPr/>
                    <a:lstStyle/>
                    <a:p>
                      <a:pPr algn="ctr"/>
                      <a:r>
                        <a:rPr lang="en-ZA" sz="1200" dirty="0"/>
                        <a:t>2. Indirect Costs</a:t>
                      </a:r>
                    </a:p>
                  </a:txBody>
                  <a:tcPr/>
                </a:tc>
                <a:tc>
                  <a:txBody>
                    <a:bodyPr/>
                    <a:lstStyle/>
                    <a:p>
                      <a:pPr algn="ctr"/>
                      <a:r>
                        <a:rPr lang="en-ZA" sz="1200" dirty="0"/>
                        <a:t>2. Opportunity Cost</a:t>
                      </a:r>
                    </a:p>
                  </a:txBody>
                  <a:tcPr/>
                </a:tc>
                <a:tc>
                  <a:txBody>
                    <a:bodyPr/>
                    <a:lstStyle/>
                    <a:p>
                      <a:pPr algn="ctr"/>
                      <a:r>
                        <a:rPr lang="en-ZA" sz="1200" dirty="0"/>
                        <a:t>2. Work in Progress</a:t>
                      </a:r>
                    </a:p>
                  </a:txBody>
                  <a:tcPr/>
                </a:tc>
                <a:extLst>
                  <a:ext uri="{0D108BD9-81ED-4DB2-BD59-A6C34878D82A}">
                    <a16:rowId xmlns:a16="http://schemas.microsoft.com/office/drawing/2014/main" val="1900854772"/>
                  </a:ext>
                </a:extLst>
              </a:tr>
              <a:tr h="370840">
                <a:tc>
                  <a:txBody>
                    <a:bodyPr/>
                    <a:lstStyle/>
                    <a:p>
                      <a:pPr algn="ctr"/>
                      <a:r>
                        <a:rPr lang="en-ZA" sz="1200" dirty="0"/>
                        <a:t>3. Manufacturing Overheads</a:t>
                      </a:r>
                    </a:p>
                  </a:txBody>
                  <a:tcPr/>
                </a:tc>
                <a:tc>
                  <a:txBody>
                    <a:bodyPr/>
                    <a:lstStyle/>
                    <a:p>
                      <a:pPr algn="ctr"/>
                      <a:endParaRPr lang="en-ZA" sz="1600" dirty="0"/>
                    </a:p>
                  </a:txBody>
                  <a:tcPr/>
                </a:tc>
                <a:tc>
                  <a:txBody>
                    <a:bodyPr/>
                    <a:lstStyle/>
                    <a:p>
                      <a:pPr algn="ctr"/>
                      <a:endParaRPr lang="en-ZA" sz="1600" dirty="0"/>
                    </a:p>
                  </a:txBody>
                  <a:tcPr/>
                </a:tc>
                <a:tc>
                  <a:txBody>
                    <a:bodyPr/>
                    <a:lstStyle/>
                    <a:p>
                      <a:pPr algn="ctr"/>
                      <a:endParaRPr lang="en-ZA" sz="1600"/>
                    </a:p>
                  </a:txBody>
                  <a:tcPr/>
                </a:tc>
                <a:tc>
                  <a:txBody>
                    <a:bodyPr/>
                    <a:lstStyle/>
                    <a:p>
                      <a:pPr algn="ctr"/>
                      <a:r>
                        <a:rPr lang="en-ZA" sz="1200" dirty="0"/>
                        <a:t>3. Sunk Cost</a:t>
                      </a:r>
                    </a:p>
                  </a:txBody>
                  <a:tcPr/>
                </a:tc>
                <a:tc>
                  <a:txBody>
                    <a:bodyPr/>
                    <a:lstStyle/>
                    <a:p>
                      <a:pPr algn="ctr"/>
                      <a:r>
                        <a:rPr lang="en-ZA" sz="1200" dirty="0"/>
                        <a:t>3. Finished Goods</a:t>
                      </a:r>
                    </a:p>
                  </a:txBody>
                  <a:tcPr/>
                </a:tc>
                <a:extLst>
                  <a:ext uri="{0D108BD9-81ED-4DB2-BD59-A6C34878D82A}">
                    <a16:rowId xmlns:a16="http://schemas.microsoft.com/office/drawing/2014/main" val="1606336443"/>
                  </a:ext>
                </a:extLst>
              </a:tr>
              <a:tr h="370840">
                <a:tc>
                  <a:txBody>
                    <a:bodyPr/>
                    <a:lstStyle/>
                    <a:p>
                      <a:pPr algn="ctr"/>
                      <a:r>
                        <a:rPr lang="en-ZA" sz="1200" b="1" u="sng" dirty="0"/>
                        <a:t>Non Manufacturing Costs</a:t>
                      </a:r>
                    </a:p>
                  </a:txBody>
                  <a:tcPr/>
                </a:tc>
                <a:tc>
                  <a:txBody>
                    <a:bodyPr/>
                    <a:lstStyle/>
                    <a:p>
                      <a:pPr algn="ctr"/>
                      <a:endParaRPr lang="en-ZA" sz="1600" b="1" dirty="0"/>
                    </a:p>
                  </a:txBody>
                  <a:tcPr/>
                </a:tc>
                <a:tc>
                  <a:txBody>
                    <a:bodyPr/>
                    <a:lstStyle/>
                    <a:p>
                      <a:pPr algn="ctr"/>
                      <a:endParaRPr lang="en-ZA" sz="1600" b="1" dirty="0"/>
                    </a:p>
                  </a:txBody>
                  <a:tcPr/>
                </a:tc>
                <a:tc>
                  <a:txBody>
                    <a:bodyPr/>
                    <a:lstStyle/>
                    <a:p>
                      <a:pPr algn="ctr"/>
                      <a:endParaRPr lang="en-ZA" sz="1600" b="1" dirty="0"/>
                    </a:p>
                  </a:txBody>
                  <a:tcPr/>
                </a:tc>
                <a:tc>
                  <a:txBody>
                    <a:bodyPr/>
                    <a:lstStyle/>
                    <a:p>
                      <a:pPr algn="ctr"/>
                      <a:endParaRPr lang="en-ZA" sz="1200" b="1" dirty="0"/>
                    </a:p>
                  </a:txBody>
                  <a:tcPr/>
                </a:tc>
                <a:tc>
                  <a:txBody>
                    <a:bodyPr/>
                    <a:lstStyle/>
                    <a:p>
                      <a:pPr algn="ctr"/>
                      <a:endParaRPr lang="en-ZA" sz="1200" b="1" dirty="0"/>
                    </a:p>
                  </a:txBody>
                  <a:tcPr/>
                </a:tc>
                <a:extLst>
                  <a:ext uri="{0D108BD9-81ED-4DB2-BD59-A6C34878D82A}">
                    <a16:rowId xmlns:a16="http://schemas.microsoft.com/office/drawing/2014/main" val="4024102843"/>
                  </a:ext>
                </a:extLst>
              </a:tr>
              <a:tr h="370840">
                <a:tc>
                  <a:txBody>
                    <a:bodyPr/>
                    <a:lstStyle/>
                    <a:p>
                      <a:pPr algn="ctr"/>
                      <a:r>
                        <a:rPr lang="en-ZA" sz="1200" dirty="0"/>
                        <a:t>1. Selling or Admin costs</a:t>
                      </a:r>
                    </a:p>
                  </a:txBody>
                  <a:tcPr/>
                </a:tc>
                <a:tc>
                  <a:txBody>
                    <a:bodyPr/>
                    <a:lstStyle/>
                    <a:p>
                      <a:pPr algn="ctr"/>
                      <a:endParaRPr lang="en-ZA" sz="1600" dirty="0"/>
                    </a:p>
                  </a:txBody>
                  <a:tcPr/>
                </a:tc>
                <a:tc>
                  <a:txBody>
                    <a:bodyPr/>
                    <a:lstStyle/>
                    <a:p>
                      <a:pPr algn="ctr"/>
                      <a:endParaRPr lang="en-ZA" sz="1600" dirty="0"/>
                    </a:p>
                  </a:txBody>
                  <a:tcPr/>
                </a:tc>
                <a:tc>
                  <a:txBody>
                    <a:bodyPr/>
                    <a:lstStyle/>
                    <a:p>
                      <a:pPr algn="ctr"/>
                      <a:endParaRPr lang="en-ZA" sz="1600" dirty="0"/>
                    </a:p>
                  </a:txBody>
                  <a:tcPr/>
                </a:tc>
                <a:tc>
                  <a:txBody>
                    <a:bodyPr/>
                    <a:lstStyle/>
                    <a:p>
                      <a:pPr algn="ctr"/>
                      <a:endParaRPr lang="en-ZA" sz="1200" dirty="0"/>
                    </a:p>
                  </a:txBody>
                  <a:tcPr/>
                </a:tc>
                <a:tc>
                  <a:txBody>
                    <a:bodyPr/>
                    <a:lstStyle/>
                    <a:p>
                      <a:pPr algn="ctr"/>
                      <a:endParaRPr lang="en-ZA" sz="1200" dirty="0"/>
                    </a:p>
                  </a:txBody>
                  <a:tcPr/>
                </a:tc>
                <a:extLst>
                  <a:ext uri="{0D108BD9-81ED-4DB2-BD59-A6C34878D82A}">
                    <a16:rowId xmlns:a16="http://schemas.microsoft.com/office/drawing/2014/main" val="3698915234"/>
                  </a:ext>
                </a:extLst>
              </a:tr>
            </a:tbl>
          </a:graphicData>
        </a:graphic>
      </p:graphicFrame>
    </p:spTree>
    <p:extLst>
      <p:ext uri="{BB962C8B-B14F-4D97-AF65-F5344CB8AC3E}">
        <p14:creationId xmlns:p14="http://schemas.microsoft.com/office/powerpoint/2010/main" val="2185998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521FA-B8FD-4DC9-8ABD-52E23E5F498B}"/>
              </a:ext>
            </a:extLst>
          </p:cNvPr>
          <p:cNvSpPr>
            <a:spLocks noGrp="1"/>
          </p:cNvSpPr>
          <p:nvPr>
            <p:ph type="title"/>
          </p:nvPr>
        </p:nvSpPr>
        <p:spPr/>
        <p:txBody>
          <a:bodyPr/>
          <a:lstStyle/>
          <a:p>
            <a:pPr algn="ctr"/>
            <a:r>
              <a:rPr lang="en-ZA" dirty="0"/>
              <a:t>General Cost classification</a:t>
            </a:r>
          </a:p>
        </p:txBody>
      </p:sp>
      <p:sp>
        <p:nvSpPr>
          <p:cNvPr id="3" name="Content Placeholder 2">
            <a:extLst>
              <a:ext uri="{FF2B5EF4-FFF2-40B4-BE49-F238E27FC236}">
                <a16:creationId xmlns:a16="http://schemas.microsoft.com/office/drawing/2014/main" id="{68F3A24E-69A6-4294-A75D-4120D0A704F5}"/>
              </a:ext>
            </a:extLst>
          </p:cNvPr>
          <p:cNvSpPr>
            <a:spLocks noGrp="1"/>
          </p:cNvSpPr>
          <p:nvPr>
            <p:ph idx="1"/>
          </p:nvPr>
        </p:nvSpPr>
        <p:spPr/>
        <p:txBody>
          <a:bodyPr>
            <a:normAutofit lnSpcReduction="10000"/>
          </a:bodyPr>
          <a:lstStyle/>
          <a:p>
            <a:r>
              <a:rPr lang="en-ZA" u="sng" dirty="0"/>
              <a:t>Direct Materials </a:t>
            </a:r>
            <a:r>
              <a:rPr lang="en-ZA" dirty="0"/>
              <a:t>– </a:t>
            </a:r>
            <a:r>
              <a:rPr lang="en-ZA" sz="1700" dirty="0"/>
              <a:t>Materials that form an integral part of the finished product and can be easily and conveniently traced to the final product. </a:t>
            </a:r>
          </a:p>
          <a:p>
            <a:pPr lvl="1"/>
            <a:r>
              <a:rPr lang="en-ZA" dirty="0"/>
              <a:t>Such as the Paper and Glue used at the Envelope Factory.</a:t>
            </a:r>
          </a:p>
          <a:p>
            <a:r>
              <a:rPr lang="en-ZA" u="sng" dirty="0"/>
              <a:t>Direct Labour </a:t>
            </a:r>
            <a:r>
              <a:rPr lang="en-ZA" dirty="0"/>
              <a:t>– </a:t>
            </a:r>
            <a:r>
              <a:rPr lang="en-ZA" sz="1700" dirty="0"/>
              <a:t>The cost of labourer that can be physically and easily be traced to a product</a:t>
            </a:r>
          </a:p>
          <a:p>
            <a:pPr lvl="1"/>
            <a:r>
              <a:rPr lang="en-ZA" dirty="0"/>
              <a:t>Such as the wages paid to employees folding the envelopes</a:t>
            </a:r>
          </a:p>
          <a:p>
            <a:r>
              <a:rPr lang="en-ZA" u="sng" dirty="0"/>
              <a:t>Manufacturing overheads </a:t>
            </a:r>
            <a:r>
              <a:rPr lang="en-ZA" dirty="0"/>
              <a:t>– </a:t>
            </a:r>
            <a:r>
              <a:rPr lang="en-ZA" sz="1700" dirty="0"/>
              <a:t>All indirect materials and indirect labour are classified as manufacturing overheads. These are essentially cost that cannot be physically or conveniently traced to the final product.</a:t>
            </a:r>
          </a:p>
          <a:p>
            <a:pPr lvl="1"/>
            <a:r>
              <a:rPr lang="en-ZA" dirty="0"/>
              <a:t>Such as the Rent for the factory, the electricity used to provide lighting in the factory etc.</a:t>
            </a:r>
          </a:p>
        </p:txBody>
      </p:sp>
    </p:spTree>
    <p:extLst>
      <p:ext uri="{BB962C8B-B14F-4D97-AF65-F5344CB8AC3E}">
        <p14:creationId xmlns:p14="http://schemas.microsoft.com/office/powerpoint/2010/main" val="1700897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269D1-54D5-4D42-9899-7AADEDE4BC3A}"/>
              </a:ext>
            </a:extLst>
          </p:cNvPr>
          <p:cNvSpPr>
            <a:spLocks noGrp="1"/>
          </p:cNvSpPr>
          <p:nvPr>
            <p:ph type="title"/>
          </p:nvPr>
        </p:nvSpPr>
        <p:spPr/>
        <p:txBody>
          <a:bodyPr/>
          <a:lstStyle/>
          <a:p>
            <a:r>
              <a:rPr lang="en-ZA" dirty="0"/>
              <a:t>Prime Cost Vs Conversion Cost</a:t>
            </a:r>
          </a:p>
        </p:txBody>
      </p:sp>
      <p:sp>
        <p:nvSpPr>
          <p:cNvPr id="4" name="Callout: Down Arrow 3">
            <a:extLst>
              <a:ext uri="{FF2B5EF4-FFF2-40B4-BE49-F238E27FC236}">
                <a16:creationId xmlns:a16="http://schemas.microsoft.com/office/drawing/2014/main" id="{27CF75B6-ED59-47AA-B3D4-D7097CBE360F}"/>
              </a:ext>
            </a:extLst>
          </p:cNvPr>
          <p:cNvSpPr/>
          <p:nvPr/>
        </p:nvSpPr>
        <p:spPr>
          <a:xfrm>
            <a:off x="1154953" y="2619375"/>
            <a:ext cx="1750171" cy="89535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Materials</a:t>
            </a:r>
          </a:p>
        </p:txBody>
      </p:sp>
      <p:sp>
        <p:nvSpPr>
          <p:cNvPr id="5" name="Callout: Down Arrow 4">
            <a:extLst>
              <a:ext uri="{FF2B5EF4-FFF2-40B4-BE49-F238E27FC236}">
                <a16:creationId xmlns:a16="http://schemas.microsoft.com/office/drawing/2014/main" id="{587B445C-08AB-4E6E-AE44-973058D9B2CA}"/>
              </a:ext>
            </a:extLst>
          </p:cNvPr>
          <p:cNvSpPr/>
          <p:nvPr/>
        </p:nvSpPr>
        <p:spPr>
          <a:xfrm>
            <a:off x="8103346" y="2619375"/>
            <a:ext cx="2069354" cy="97155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Manufacturing Overheads</a:t>
            </a:r>
          </a:p>
        </p:txBody>
      </p:sp>
      <p:sp>
        <p:nvSpPr>
          <p:cNvPr id="6" name="Callout: Down Arrow 5">
            <a:extLst>
              <a:ext uri="{FF2B5EF4-FFF2-40B4-BE49-F238E27FC236}">
                <a16:creationId xmlns:a16="http://schemas.microsoft.com/office/drawing/2014/main" id="{BF54C489-5CB9-439D-9AE4-DF68FCA4B5F5}"/>
              </a:ext>
            </a:extLst>
          </p:cNvPr>
          <p:cNvSpPr/>
          <p:nvPr/>
        </p:nvSpPr>
        <p:spPr>
          <a:xfrm>
            <a:off x="4629149" y="2619375"/>
            <a:ext cx="1990725" cy="89535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Labour</a:t>
            </a:r>
          </a:p>
        </p:txBody>
      </p:sp>
      <p:cxnSp>
        <p:nvCxnSpPr>
          <p:cNvPr id="8" name="Straight Arrow Connector 7">
            <a:extLst>
              <a:ext uri="{FF2B5EF4-FFF2-40B4-BE49-F238E27FC236}">
                <a16:creationId xmlns:a16="http://schemas.microsoft.com/office/drawing/2014/main" id="{EC332C16-19C7-40E5-BF8C-FDBF15AFB07E}"/>
              </a:ext>
            </a:extLst>
          </p:cNvPr>
          <p:cNvCxnSpPr/>
          <p:nvPr/>
        </p:nvCxnSpPr>
        <p:spPr>
          <a:xfrm>
            <a:off x="2105025" y="3590925"/>
            <a:ext cx="695325" cy="628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6884F49-9C48-4812-8284-F8BB54161363}"/>
              </a:ext>
            </a:extLst>
          </p:cNvPr>
          <p:cNvCxnSpPr/>
          <p:nvPr/>
        </p:nvCxnSpPr>
        <p:spPr>
          <a:xfrm>
            <a:off x="5624511" y="3590925"/>
            <a:ext cx="695325" cy="628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7358AA1-3A32-4909-AEB7-E42BC50A2D2D}"/>
              </a:ext>
            </a:extLst>
          </p:cNvPr>
          <p:cNvCxnSpPr/>
          <p:nvPr/>
        </p:nvCxnSpPr>
        <p:spPr>
          <a:xfrm flipH="1">
            <a:off x="4905375" y="3590925"/>
            <a:ext cx="630285" cy="628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96D20BF-41C3-4D07-A8E1-7849494BD9D8}"/>
              </a:ext>
            </a:extLst>
          </p:cNvPr>
          <p:cNvCxnSpPr/>
          <p:nvPr/>
        </p:nvCxnSpPr>
        <p:spPr>
          <a:xfrm flipH="1">
            <a:off x="8257237" y="3590925"/>
            <a:ext cx="630285" cy="628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23D9E44-8794-46B4-8D22-02E6D5973AD1}"/>
              </a:ext>
            </a:extLst>
          </p:cNvPr>
          <p:cNvSpPr/>
          <p:nvPr/>
        </p:nvSpPr>
        <p:spPr>
          <a:xfrm>
            <a:off x="2800350" y="4324350"/>
            <a:ext cx="2247900" cy="55245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dirty="0"/>
              <a:t>Prime Cost</a:t>
            </a:r>
          </a:p>
        </p:txBody>
      </p:sp>
      <p:sp>
        <p:nvSpPr>
          <p:cNvPr id="16" name="Rectangle 15">
            <a:extLst>
              <a:ext uri="{FF2B5EF4-FFF2-40B4-BE49-F238E27FC236}">
                <a16:creationId xmlns:a16="http://schemas.microsoft.com/office/drawing/2014/main" id="{985A3B76-276C-4B18-8757-894CC0033419}"/>
              </a:ext>
            </a:extLst>
          </p:cNvPr>
          <p:cNvSpPr/>
          <p:nvPr/>
        </p:nvSpPr>
        <p:spPr>
          <a:xfrm>
            <a:off x="6238875" y="4324350"/>
            <a:ext cx="2247900" cy="55245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dirty="0"/>
              <a:t>Conversion cost</a:t>
            </a:r>
          </a:p>
        </p:txBody>
      </p:sp>
      <p:sp>
        <p:nvSpPr>
          <p:cNvPr id="17" name="TextBox 16">
            <a:extLst>
              <a:ext uri="{FF2B5EF4-FFF2-40B4-BE49-F238E27FC236}">
                <a16:creationId xmlns:a16="http://schemas.microsoft.com/office/drawing/2014/main" id="{BA1319E8-A38D-4E2E-8A4D-0FFFCF64B22B}"/>
              </a:ext>
            </a:extLst>
          </p:cNvPr>
          <p:cNvSpPr txBox="1"/>
          <p:nvPr/>
        </p:nvSpPr>
        <p:spPr>
          <a:xfrm>
            <a:off x="3333750" y="2705100"/>
            <a:ext cx="885825" cy="369332"/>
          </a:xfrm>
          <a:prstGeom prst="rect">
            <a:avLst/>
          </a:prstGeom>
          <a:noFill/>
        </p:spPr>
        <p:txBody>
          <a:bodyPr wrap="square" rtlCol="0">
            <a:spAutoFit/>
          </a:bodyPr>
          <a:lstStyle/>
          <a:p>
            <a:pPr algn="ctr"/>
            <a:r>
              <a:rPr lang="en-ZA" dirty="0"/>
              <a:t>+</a:t>
            </a:r>
          </a:p>
        </p:txBody>
      </p:sp>
      <p:sp>
        <p:nvSpPr>
          <p:cNvPr id="18" name="TextBox 17">
            <a:extLst>
              <a:ext uri="{FF2B5EF4-FFF2-40B4-BE49-F238E27FC236}">
                <a16:creationId xmlns:a16="http://schemas.microsoft.com/office/drawing/2014/main" id="{43954516-5554-4CBC-9EC0-8B14CEB44705}"/>
              </a:ext>
            </a:extLst>
          </p:cNvPr>
          <p:cNvSpPr txBox="1"/>
          <p:nvPr/>
        </p:nvSpPr>
        <p:spPr>
          <a:xfrm>
            <a:off x="6768679" y="2705100"/>
            <a:ext cx="885825" cy="369332"/>
          </a:xfrm>
          <a:prstGeom prst="rect">
            <a:avLst/>
          </a:prstGeom>
          <a:noFill/>
        </p:spPr>
        <p:txBody>
          <a:bodyPr wrap="square" rtlCol="0">
            <a:spAutoFit/>
          </a:bodyPr>
          <a:lstStyle/>
          <a:p>
            <a:pPr algn="ctr"/>
            <a:r>
              <a:rPr lang="en-ZA" dirty="0"/>
              <a:t>+</a:t>
            </a:r>
          </a:p>
        </p:txBody>
      </p:sp>
    </p:spTree>
    <p:extLst>
      <p:ext uri="{BB962C8B-B14F-4D97-AF65-F5344CB8AC3E}">
        <p14:creationId xmlns:p14="http://schemas.microsoft.com/office/powerpoint/2010/main" val="1756373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77665-5A2A-4EED-9D06-B8BAAB58B459}"/>
              </a:ext>
            </a:extLst>
          </p:cNvPr>
          <p:cNvSpPr>
            <a:spLocks noGrp="1"/>
          </p:cNvSpPr>
          <p:nvPr>
            <p:ph type="title"/>
          </p:nvPr>
        </p:nvSpPr>
        <p:spPr/>
        <p:txBody>
          <a:bodyPr/>
          <a:lstStyle/>
          <a:p>
            <a:r>
              <a:rPr lang="en-ZA" dirty="0"/>
              <a:t>Period Cos Vs Product Cost</a:t>
            </a:r>
          </a:p>
        </p:txBody>
      </p:sp>
      <p:sp>
        <p:nvSpPr>
          <p:cNvPr id="4" name="Rectangle 3">
            <a:extLst>
              <a:ext uri="{FF2B5EF4-FFF2-40B4-BE49-F238E27FC236}">
                <a16:creationId xmlns:a16="http://schemas.microsoft.com/office/drawing/2014/main" id="{33DD21A4-E674-4209-93C8-51012E00C7ED}"/>
              </a:ext>
            </a:extLst>
          </p:cNvPr>
          <p:cNvSpPr/>
          <p:nvPr/>
        </p:nvSpPr>
        <p:spPr>
          <a:xfrm>
            <a:off x="2466975" y="2305050"/>
            <a:ext cx="5181600" cy="238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Absorption Costing</a:t>
            </a:r>
          </a:p>
        </p:txBody>
      </p:sp>
      <p:sp>
        <p:nvSpPr>
          <p:cNvPr id="5" name="Callout: Down Arrow 4">
            <a:extLst>
              <a:ext uri="{FF2B5EF4-FFF2-40B4-BE49-F238E27FC236}">
                <a16:creationId xmlns:a16="http://schemas.microsoft.com/office/drawing/2014/main" id="{116F57E1-4A8E-4822-BBC7-5FB9CD57FA80}"/>
              </a:ext>
            </a:extLst>
          </p:cNvPr>
          <p:cNvSpPr/>
          <p:nvPr/>
        </p:nvSpPr>
        <p:spPr>
          <a:xfrm>
            <a:off x="1154954" y="2800350"/>
            <a:ext cx="1635871" cy="80962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Material </a:t>
            </a:r>
          </a:p>
        </p:txBody>
      </p:sp>
      <p:sp>
        <p:nvSpPr>
          <p:cNvPr id="6" name="Callout: Down Arrow 5">
            <a:extLst>
              <a:ext uri="{FF2B5EF4-FFF2-40B4-BE49-F238E27FC236}">
                <a16:creationId xmlns:a16="http://schemas.microsoft.com/office/drawing/2014/main" id="{E219B6E5-6D9E-46D9-9243-4567AFAE5DEB}"/>
              </a:ext>
            </a:extLst>
          </p:cNvPr>
          <p:cNvSpPr/>
          <p:nvPr/>
        </p:nvSpPr>
        <p:spPr>
          <a:xfrm>
            <a:off x="7698677" y="2800349"/>
            <a:ext cx="2217690" cy="80962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Manufacturing Overhead</a:t>
            </a:r>
          </a:p>
        </p:txBody>
      </p:sp>
      <p:sp>
        <p:nvSpPr>
          <p:cNvPr id="7" name="Callout: Down Arrow 6">
            <a:extLst>
              <a:ext uri="{FF2B5EF4-FFF2-40B4-BE49-F238E27FC236}">
                <a16:creationId xmlns:a16="http://schemas.microsoft.com/office/drawing/2014/main" id="{BAB428E7-6FB9-4F54-A654-17746D96F991}"/>
              </a:ext>
            </a:extLst>
          </p:cNvPr>
          <p:cNvSpPr/>
          <p:nvPr/>
        </p:nvSpPr>
        <p:spPr>
          <a:xfrm>
            <a:off x="4800600" y="2800349"/>
            <a:ext cx="1635871" cy="80962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Labour </a:t>
            </a:r>
          </a:p>
        </p:txBody>
      </p:sp>
      <p:sp>
        <p:nvSpPr>
          <p:cNvPr id="8" name="Rectangle 7">
            <a:extLst>
              <a:ext uri="{FF2B5EF4-FFF2-40B4-BE49-F238E27FC236}">
                <a16:creationId xmlns:a16="http://schemas.microsoft.com/office/drawing/2014/main" id="{73B35235-4CA3-406A-8EA9-265E69130CDC}"/>
              </a:ext>
            </a:extLst>
          </p:cNvPr>
          <p:cNvSpPr/>
          <p:nvPr/>
        </p:nvSpPr>
        <p:spPr>
          <a:xfrm>
            <a:off x="1154954" y="3609974"/>
            <a:ext cx="8761413" cy="25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Product Cost</a:t>
            </a:r>
          </a:p>
        </p:txBody>
      </p:sp>
      <p:sp>
        <p:nvSpPr>
          <p:cNvPr id="9" name="Rectangle 8">
            <a:extLst>
              <a:ext uri="{FF2B5EF4-FFF2-40B4-BE49-F238E27FC236}">
                <a16:creationId xmlns:a16="http://schemas.microsoft.com/office/drawing/2014/main" id="{E887447C-441B-4330-B420-D5896417FB10}"/>
              </a:ext>
            </a:extLst>
          </p:cNvPr>
          <p:cNvSpPr/>
          <p:nvPr/>
        </p:nvSpPr>
        <p:spPr>
          <a:xfrm>
            <a:off x="2517077" y="4234392"/>
            <a:ext cx="5181600" cy="23812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dirty="0"/>
              <a:t>Direct Costing</a:t>
            </a:r>
          </a:p>
        </p:txBody>
      </p:sp>
      <p:sp>
        <p:nvSpPr>
          <p:cNvPr id="10" name="Callout: Down Arrow 9">
            <a:extLst>
              <a:ext uri="{FF2B5EF4-FFF2-40B4-BE49-F238E27FC236}">
                <a16:creationId xmlns:a16="http://schemas.microsoft.com/office/drawing/2014/main" id="{F4ED4A89-CA3B-47B0-8F98-5C6E1FC4D002}"/>
              </a:ext>
            </a:extLst>
          </p:cNvPr>
          <p:cNvSpPr/>
          <p:nvPr/>
        </p:nvSpPr>
        <p:spPr>
          <a:xfrm>
            <a:off x="1154954" y="4605865"/>
            <a:ext cx="1635871" cy="809625"/>
          </a:xfrm>
          <a:prstGeom prst="downArrow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dirty="0"/>
              <a:t>Direct Material </a:t>
            </a:r>
          </a:p>
        </p:txBody>
      </p:sp>
      <p:sp>
        <p:nvSpPr>
          <p:cNvPr id="11" name="Callout: Down Arrow 10">
            <a:extLst>
              <a:ext uri="{FF2B5EF4-FFF2-40B4-BE49-F238E27FC236}">
                <a16:creationId xmlns:a16="http://schemas.microsoft.com/office/drawing/2014/main" id="{E9EE8B52-8799-46CF-944C-BAB397D0957B}"/>
              </a:ext>
            </a:extLst>
          </p:cNvPr>
          <p:cNvSpPr/>
          <p:nvPr/>
        </p:nvSpPr>
        <p:spPr>
          <a:xfrm>
            <a:off x="7698677" y="4605864"/>
            <a:ext cx="2217690" cy="809625"/>
          </a:xfrm>
          <a:prstGeom prst="downArrow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dirty="0"/>
              <a:t>Manufacturing Overhead</a:t>
            </a:r>
          </a:p>
        </p:txBody>
      </p:sp>
      <p:sp>
        <p:nvSpPr>
          <p:cNvPr id="12" name="Callout: Down Arrow 11">
            <a:extLst>
              <a:ext uri="{FF2B5EF4-FFF2-40B4-BE49-F238E27FC236}">
                <a16:creationId xmlns:a16="http://schemas.microsoft.com/office/drawing/2014/main" id="{070AC0F3-D02D-4BC0-B948-BAD7A282E43E}"/>
              </a:ext>
            </a:extLst>
          </p:cNvPr>
          <p:cNvSpPr/>
          <p:nvPr/>
        </p:nvSpPr>
        <p:spPr>
          <a:xfrm>
            <a:off x="4800600" y="4605864"/>
            <a:ext cx="1635871" cy="809625"/>
          </a:xfrm>
          <a:prstGeom prst="downArrow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dirty="0"/>
              <a:t>Direct Labour </a:t>
            </a:r>
          </a:p>
        </p:txBody>
      </p:sp>
      <p:sp>
        <p:nvSpPr>
          <p:cNvPr id="16" name="Rectangle 15">
            <a:extLst>
              <a:ext uri="{FF2B5EF4-FFF2-40B4-BE49-F238E27FC236}">
                <a16:creationId xmlns:a16="http://schemas.microsoft.com/office/drawing/2014/main" id="{418E7916-1364-4A4A-97DC-C344E75F6226}"/>
              </a:ext>
            </a:extLst>
          </p:cNvPr>
          <p:cNvSpPr/>
          <p:nvPr/>
        </p:nvSpPr>
        <p:spPr>
          <a:xfrm>
            <a:off x="1154954" y="5430307"/>
            <a:ext cx="5181600" cy="23812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dirty="0"/>
              <a:t>Product Cost</a:t>
            </a:r>
          </a:p>
        </p:txBody>
      </p:sp>
      <p:sp>
        <p:nvSpPr>
          <p:cNvPr id="17" name="Rectangle 16">
            <a:extLst>
              <a:ext uri="{FF2B5EF4-FFF2-40B4-BE49-F238E27FC236}">
                <a16:creationId xmlns:a16="http://schemas.microsoft.com/office/drawing/2014/main" id="{03675A74-C7EE-4839-8CA1-7BEBAAC3BDEE}"/>
              </a:ext>
            </a:extLst>
          </p:cNvPr>
          <p:cNvSpPr/>
          <p:nvPr/>
        </p:nvSpPr>
        <p:spPr>
          <a:xfrm>
            <a:off x="7698677" y="5431364"/>
            <a:ext cx="2217690" cy="23812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ZA" dirty="0"/>
              <a:t>Period Cost</a:t>
            </a:r>
          </a:p>
        </p:txBody>
      </p:sp>
      <p:cxnSp>
        <p:nvCxnSpPr>
          <p:cNvPr id="24" name="Straight Arrow Connector 23">
            <a:extLst>
              <a:ext uri="{FF2B5EF4-FFF2-40B4-BE49-F238E27FC236}">
                <a16:creationId xmlns:a16="http://schemas.microsoft.com/office/drawing/2014/main" id="{78EEF268-5AD8-4AA8-88AB-A2C9AD960A16}"/>
              </a:ext>
            </a:extLst>
          </p:cNvPr>
          <p:cNvCxnSpPr/>
          <p:nvPr/>
        </p:nvCxnSpPr>
        <p:spPr>
          <a:xfrm>
            <a:off x="790575" y="4057650"/>
            <a:ext cx="10106025"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CDBD642-8F3B-4833-947A-6F0144BB0417}"/>
              </a:ext>
            </a:extLst>
          </p:cNvPr>
          <p:cNvSpPr txBox="1"/>
          <p:nvPr/>
        </p:nvSpPr>
        <p:spPr>
          <a:xfrm>
            <a:off x="981075" y="6000750"/>
            <a:ext cx="9229725" cy="646331"/>
          </a:xfrm>
          <a:prstGeom prst="rect">
            <a:avLst/>
          </a:prstGeom>
          <a:noFill/>
        </p:spPr>
        <p:txBody>
          <a:bodyPr wrap="square" rtlCol="0">
            <a:spAutoFit/>
          </a:bodyPr>
          <a:lstStyle/>
          <a:p>
            <a:pPr algn="ctr"/>
            <a:r>
              <a:rPr lang="en-ZA" i="1" dirty="0"/>
              <a:t>NB!! Product costs first go to inventory and are only expensed when goods are sold</a:t>
            </a:r>
          </a:p>
        </p:txBody>
      </p:sp>
    </p:spTree>
    <p:extLst>
      <p:ext uri="{BB962C8B-B14F-4D97-AF65-F5344CB8AC3E}">
        <p14:creationId xmlns:p14="http://schemas.microsoft.com/office/powerpoint/2010/main" val="1207841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96A08-FCDB-48B9-BFE6-864582F5EC47}"/>
              </a:ext>
            </a:extLst>
          </p:cNvPr>
          <p:cNvSpPr>
            <a:spLocks noGrp="1"/>
          </p:cNvSpPr>
          <p:nvPr>
            <p:ph type="title"/>
          </p:nvPr>
        </p:nvSpPr>
        <p:spPr/>
        <p:txBody>
          <a:bodyPr/>
          <a:lstStyle/>
          <a:p>
            <a:r>
              <a:rPr lang="en-ZA" dirty="0"/>
              <a:t>Product Cost Vs Period Cost</a:t>
            </a:r>
          </a:p>
        </p:txBody>
      </p:sp>
      <p:grpSp>
        <p:nvGrpSpPr>
          <p:cNvPr id="4" name="Group 3">
            <a:extLst>
              <a:ext uri="{FF2B5EF4-FFF2-40B4-BE49-F238E27FC236}">
                <a16:creationId xmlns:a16="http://schemas.microsoft.com/office/drawing/2014/main" id="{3D942EA1-0695-4CF1-83E1-2EDE7D1B6BA6}"/>
              </a:ext>
            </a:extLst>
          </p:cNvPr>
          <p:cNvGrpSpPr/>
          <p:nvPr/>
        </p:nvGrpSpPr>
        <p:grpSpPr>
          <a:xfrm>
            <a:off x="720438" y="3492798"/>
            <a:ext cx="3730912" cy="1979315"/>
            <a:chOff x="806163" y="4410373"/>
            <a:chExt cx="3730912" cy="1979315"/>
          </a:xfrm>
        </p:grpSpPr>
        <p:grpSp>
          <p:nvGrpSpPr>
            <p:cNvPr id="5" name="Group 7">
              <a:extLst>
                <a:ext uri="{FF2B5EF4-FFF2-40B4-BE49-F238E27FC236}">
                  <a16:creationId xmlns:a16="http://schemas.microsoft.com/office/drawing/2014/main" id="{EEA7E2DA-002E-4164-9848-5FED9E183B3D}"/>
                </a:ext>
              </a:extLst>
            </p:cNvPr>
            <p:cNvGrpSpPr>
              <a:grpSpLocks/>
            </p:cNvGrpSpPr>
            <p:nvPr/>
          </p:nvGrpSpPr>
          <p:grpSpPr bwMode="auto">
            <a:xfrm>
              <a:off x="914400" y="4652963"/>
              <a:ext cx="1219200" cy="584200"/>
              <a:chOff x="816" y="2592"/>
              <a:chExt cx="768" cy="432"/>
            </a:xfrm>
          </p:grpSpPr>
          <p:sp>
            <p:nvSpPr>
              <p:cNvPr id="15" name="Line 5">
                <a:extLst>
                  <a:ext uri="{FF2B5EF4-FFF2-40B4-BE49-F238E27FC236}">
                    <a16:creationId xmlns:a16="http://schemas.microsoft.com/office/drawing/2014/main" id="{18B8262D-8942-4FCC-8A9C-79352A485988}"/>
                  </a:ext>
                </a:extLst>
              </p:cNvPr>
              <p:cNvSpPr>
                <a:spLocks noChangeShapeType="1"/>
              </p:cNvSpPr>
              <p:nvPr/>
            </p:nvSpPr>
            <p:spPr bwMode="auto">
              <a:xfrm>
                <a:off x="816" y="2592"/>
                <a:ext cx="76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16" name="Line 6">
                <a:extLst>
                  <a:ext uri="{FF2B5EF4-FFF2-40B4-BE49-F238E27FC236}">
                    <a16:creationId xmlns:a16="http://schemas.microsoft.com/office/drawing/2014/main" id="{C1D38920-2296-42C6-91DE-DBF0AC0AAC32}"/>
                  </a:ext>
                </a:extLst>
              </p:cNvPr>
              <p:cNvSpPr>
                <a:spLocks noChangeShapeType="1"/>
              </p:cNvSpPr>
              <p:nvPr/>
            </p:nvSpPr>
            <p:spPr bwMode="auto">
              <a:xfrm>
                <a:off x="1200" y="2592"/>
                <a:ext cx="0" cy="43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grpSp>
        <p:sp>
          <p:nvSpPr>
            <p:cNvPr id="6" name="Text Box 8">
              <a:extLst>
                <a:ext uri="{FF2B5EF4-FFF2-40B4-BE49-F238E27FC236}">
                  <a16:creationId xmlns:a16="http://schemas.microsoft.com/office/drawing/2014/main" id="{116D2C76-D991-44E8-AEF7-C36A18382E67}"/>
                </a:ext>
              </a:extLst>
            </p:cNvPr>
            <p:cNvSpPr txBox="1">
              <a:spLocks noChangeArrowheads="1"/>
            </p:cNvSpPr>
            <p:nvPr/>
          </p:nvSpPr>
          <p:spPr bwMode="auto">
            <a:xfrm>
              <a:off x="806163" y="4410373"/>
              <a:ext cx="15039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spcBef>
                  <a:spcPct val="0"/>
                </a:spcBef>
                <a:buFontTx/>
                <a:buNone/>
              </a:pPr>
              <a:r>
                <a:rPr lang="en-US" altLang="en-US" sz="1400" b="1" dirty="0">
                  <a:latin typeface="Arial" panose="020B0604020202020204" pitchFamily="34" charset="0"/>
                </a:rPr>
                <a:t>Finished goods</a:t>
              </a:r>
            </a:p>
          </p:txBody>
        </p:sp>
        <p:sp>
          <p:nvSpPr>
            <p:cNvPr id="7" name="Line 11">
              <a:extLst>
                <a:ext uri="{FF2B5EF4-FFF2-40B4-BE49-F238E27FC236}">
                  <a16:creationId xmlns:a16="http://schemas.microsoft.com/office/drawing/2014/main" id="{41CD0FC9-EDCA-44CC-83EF-877F1B2922F9}"/>
                </a:ext>
              </a:extLst>
            </p:cNvPr>
            <p:cNvSpPr>
              <a:spLocks noChangeShapeType="1"/>
            </p:cNvSpPr>
            <p:nvPr/>
          </p:nvSpPr>
          <p:spPr bwMode="auto">
            <a:xfrm>
              <a:off x="3649663" y="4652963"/>
              <a:ext cx="0" cy="5413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8" name="Text Box 12">
              <a:extLst>
                <a:ext uri="{FF2B5EF4-FFF2-40B4-BE49-F238E27FC236}">
                  <a16:creationId xmlns:a16="http://schemas.microsoft.com/office/drawing/2014/main" id="{71ED80EA-350E-407B-8F90-1054A59673BB}"/>
                </a:ext>
              </a:extLst>
            </p:cNvPr>
            <p:cNvSpPr txBox="1">
              <a:spLocks noChangeArrowheads="1"/>
            </p:cNvSpPr>
            <p:nvPr/>
          </p:nvSpPr>
          <p:spPr bwMode="auto">
            <a:xfrm>
              <a:off x="2798763" y="4419600"/>
              <a:ext cx="17383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spcBef>
                  <a:spcPct val="0"/>
                </a:spcBef>
                <a:buFontTx/>
                <a:buNone/>
              </a:pPr>
              <a:r>
                <a:rPr lang="en-US" altLang="en-US" sz="1400" b="1">
                  <a:latin typeface="Arial" panose="020B0604020202020204" pitchFamily="34" charset="0"/>
                </a:rPr>
                <a:t>Cost of Good Sold</a:t>
              </a:r>
            </a:p>
          </p:txBody>
        </p:sp>
        <p:sp>
          <p:nvSpPr>
            <p:cNvPr id="9" name="Text Box 13">
              <a:extLst>
                <a:ext uri="{FF2B5EF4-FFF2-40B4-BE49-F238E27FC236}">
                  <a16:creationId xmlns:a16="http://schemas.microsoft.com/office/drawing/2014/main" id="{BC963776-A8FC-4C06-8078-22103D86D286}"/>
                </a:ext>
              </a:extLst>
            </p:cNvPr>
            <p:cNvSpPr txBox="1">
              <a:spLocks noChangeArrowheads="1"/>
            </p:cNvSpPr>
            <p:nvPr/>
          </p:nvSpPr>
          <p:spPr bwMode="auto">
            <a:xfrm>
              <a:off x="811213" y="5559425"/>
              <a:ext cx="13668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r>
                <a:rPr lang="en-US" altLang="en-US" sz="2400" b="1">
                  <a:solidFill>
                    <a:srgbClr val="92D050"/>
                  </a:solidFill>
                  <a:latin typeface="Arial" panose="020B0604020202020204" pitchFamily="34" charset="0"/>
                </a:rPr>
                <a:t>Balance</a:t>
              </a:r>
              <a:br>
                <a:rPr lang="en-US" altLang="en-US" sz="2400" b="1">
                  <a:solidFill>
                    <a:srgbClr val="92D050"/>
                  </a:solidFill>
                  <a:latin typeface="Arial" panose="020B0604020202020204" pitchFamily="34" charset="0"/>
                </a:rPr>
              </a:br>
              <a:r>
                <a:rPr lang="en-US" altLang="en-US" sz="2400" b="1">
                  <a:solidFill>
                    <a:srgbClr val="92D050"/>
                  </a:solidFill>
                  <a:latin typeface="Arial" panose="020B0604020202020204" pitchFamily="34" charset="0"/>
                </a:rPr>
                <a:t>Sheet</a:t>
              </a:r>
            </a:p>
          </p:txBody>
        </p:sp>
        <p:sp>
          <p:nvSpPr>
            <p:cNvPr id="10" name="Text Box 14">
              <a:extLst>
                <a:ext uri="{FF2B5EF4-FFF2-40B4-BE49-F238E27FC236}">
                  <a16:creationId xmlns:a16="http://schemas.microsoft.com/office/drawing/2014/main" id="{F7B33230-CB03-4BA4-8940-23B57B331990}"/>
                </a:ext>
              </a:extLst>
            </p:cNvPr>
            <p:cNvSpPr txBox="1">
              <a:spLocks noChangeArrowheads="1"/>
            </p:cNvSpPr>
            <p:nvPr/>
          </p:nvSpPr>
          <p:spPr bwMode="auto">
            <a:xfrm>
              <a:off x="2714625" y="5559425"/>
              <a:ext cx="1674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r>
                <a:rPr lang="en-US" altLang="en-US" sz="2400" b="1" dirty="0">
                  <a:solidFill>
                    <a:srgbClr val="92D050"/>
                  </a:solidFill>
                  <a:latin typeface="Arial" panose="020B0604020202020204" pitchFamily="34" charset="0"/>
                </a:rPr>
                <a:t>Income</a:t>
              </a:r>
              <a:br>
                <a:rPr lang="en-US" altLang="en-US" sz="2400" b="1" dirty="0">
                  <a:solidFill>
                    <a:srgbClr val="92D050"/>
                  </a:solidFill>
                  <a:latin typeface="Arial" panose="020B0604020202020204" pitchFamily="34" charset="0"/>
                </a:rPr>
              </a:br>
              <a:r>
                <a:rPr lang="en-US" altLang="en-US" sz="2400" b="1" dirty="0">
                  <a:solidFill>
                    <a:srgbClr val="92D050"/>
                  </a:solidFill>
                  <a:latin typeface="Arial" panose="020B0604020202020204" pitchFamily="34" charset="0"/>
                </a:rPr>
                <a:t>Statement</a:t>
              </a:r>
            </a:p>
          </p:txBody>
        </p:sp>
        <p:sp>
          <p:nvSpPr>
            <p:cNvPr id="11" name="Line 15">
              <a:extLst>
                <a:ext uri="{FF2B5EF4-FFF2-40B4-BE49-F238E27FC236}">
                  <a16:creationId xmlns:a16="http://schemas.microsoft.com/office/drawing/2014/main" id="{EC457C3C-A557-4B89-99CC-EDEEBFD73F1F}"/>
                </a:ext>
              </a:extLst>
            </p:cNvPr>
            <p:cNvSpPr>
              <a:spLocks noChangeShapeType="1"/>
            </p:cNvSpPr>
            <p:nvPr/>
          </p:nvSpPr>
          <p:spPr bwMode="auto">
            <a:xfrm>
              <a:off x="1905000" y="5167313"/>
              <a:ext cx="1295400"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ZA"/>
            </a:p>
          </p:txBody>
        </p:sp>
        <p:sp>
          <p:nvSpPr>
            <p:cNvPr id="12" name="Text Box 16">
              <a:extLst>
                <a:ext uri="{FF2B5EF4-FFF2-40B4-BE49-F238E27FC236}">
                  <a16:creationId xmlns:a16="http://schemas.microsoft.com/office/drawing/2014/main" id="{90883CCB-0CF2-4685-94F7-08CF2A09C876}"/>
                </a:ext>
              </a:extLst>
            </p:cNvPr>
            <p:cNvSpPr txBox="1">
              <a:spLocks noChangeArrowheads="1"/>
            </p:cNvSpPr>
            <p:nvPr/>
          </p:nvSpPr>
          <p:spPr bwMode="auto">
            <a:xfrm>
              <a:off x="2222500" y="5108575"/>
              <a:ext cx="6175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spcBef>
                  <a:spcPct val="0"/>
                </a:spcBef>
                <a:buFontTx/>
                <a:buNone/>
              </a:pPr>
              <a:r>
                <a:rPr lang="en-US" altLang="en-US" sz="1600" b="1">
                  <a:solidFill>
                    <a:schemeClr val="accent2"/>
                  </a:solidFill>
                </a:rPr>
                <a:t>Sale</a:t>
              </a:r>
            </a:p>
          </p:txBody>
        </p:sp>
        <p:sp>
          <p:nvSpPr>
            <p:cNvPr id="13" name="Line 17">
              <a:extLst>
                <a:ext uri="{FF2B5EF4-FFF2-40B4-BE49-F238E27FC236}">
                  <a16:creationId xmlns:a16="http://schemas.microsoft.com/office/drawing/2014/main" id="{65FF5D22-7C79-4EBE-9DBF-CBA3373E3D46}"/>
                </a:ext>
              </a:extLst>
            </p:cNvPr>
            <p:cNvSpPr>
              <a:spLocks noChangeShapeType="1"/>
            </p:cNvSpPr>
            <p:nvPr/>
          </p:nvSpPr>
          <p:spPr bwMode="auto">
            <a:xfrm>
              <a:off x="1524000" y="5280025"/>
              <a:ext cx="0" cy="3048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ZA"/>
            </a:p>
          </p:txBody>
        </p:sp>
        <p:sp>
          <p:nvSpPr>
            <p:cNvPr id="14" name="Line 18">
              <a:extLst>
                <a:ext uri="{FF2B5EF4-FFF2-40B4-BE49-F238E27FC236}">
                  <a16:creationId xmlns:a16="http://schemas.microsoft.com/office/drawing/2014/main" id="{813C3EAD-B53E-44FB-81F2-A38AAAB7E0B6}"/>
                </a:ext>
              </a:extLst>
            </p:cNvPr>
            <p:cNvSpPr>
              <a:spLocks noChangeShapeType="1"/>
            </p:cNvSpPr>
            <p:nvPr/>
          </p:nvSpPr>
          <p:spPr bwMode="auto">
            <a:xfrm>
              <a:off x="3644900" y="5280025"/>
              <a:ext cx="0" cy="3048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ZA"/>
            </a:p>
          </p:txBody>
        </p:sp>
      </p:grpSp>
      <p:cxnSp>
        <p:nvCxnSpPr>
          <p:cNvPr id="18" name="Straight Connector 17">
            <a:extLst>
              <a:ext uri="{FF2B5EF4-FFF2-40B4-BE49-F238E27FC236}">
                <a16:creationId xmlns:a16="http://schemas.microsoft.com/office/drawing/2014/main" id="{C8B6CFC9-0FDD-4B5A-86A4-D5B7995E5480}"/>
              </a:ext>
            </a:extLst>
          </p:cNvPr>
          <p:cNvCxnSpPr/>
          <p:nvPr/>
        </p:nvCxnSpPr>
        <p:spPr>
          <a:xfrm>
            <a:off x="2886075" y="3735388"/>
            <a:ext cx="1417638" cy="0"/>
          </a:xfrm>
          <a:prstGeom prst="line">
            <a:avLst/>
          </a:prstGeom>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41B67411-166E-4C99-B843-249343F37DDD}"/>
              </a:ext>
            </a:extLst>
          </p:cNvPr>
          <p:cNvSpPr txBox="1"/>
          <p:nvPr/>
        </p:nvSpPr>
        <p:spPr>
          <a:xfrm>
            <a:off x="725488" y="2362200"/>
            <a:ext cx="3725862" cy="923330"/>
          </a:xfrm>
          <a:prstGeom prst="rect">
            <a:avLst/>
          </a:prstGeom>
          <a:noFill/>
        </p:spPr>
        <p:txBody>
          <a:bodyPr wrap="square" rtlCol="0">
            <a:spAutoFit/>
          </a:bodyPr>
          <a:lstStyle/>
          <a:p>
            <a:pPr algn="ctr"/>
            <a:r>
              <a:rPr lang="en-ZA" dirty="0"/>
              <a:t>Product costs can include Direct Material, Direct Labour and Manufacturing Overheads</a:t>
            </a:r>
          </a:p>
        </p:txBody>
      </p:sp>
      <p:grpSp>
        <p:nvGrpSpPr>
          <p:cNvPr id="26" name="Group 25">
            <a:extLst>
              <a:ext uri="{FF2B5EF4-FFF2-40B4-BE49-F238E27FC236}">
                <a16:creationId xmlns:a16="http://schemas.microsoft.com/office/drawing/2014/main" id="{F11CA5E2-8685-4B24-ACB3-9FB13BA3A8C6}"/>
              </a:ext>
            </a:extLst>
          </p:cNvPr>
          <p:cNvGrpSpPr/>
          <p:nvPr/>
        </p:nvGrpSpPr>
        <p:grpSpPr>
          <a:xfrm>
            <a:off x="6903722" y="3482579"/>
            <a:ext cx="1673855" cy="2134731"/>
            <a:chOff x="5944077" y="4133454"/>
            <a:chExt cx="1673855" cy="2134731"/>
          </a:xfrm>
        </p:grpSpPr>
        <p:grpSp>
          <p:nvGrpSpPr>
            <p:cNvPr id="20" name="Group 19">
              <a:extLst>
                <a:ext uri="{FF2B5EF4-FFF2-40B4-BE49-F238E27FC236}">
                  <a16:creationId xmlns:a16="http://schemas.microsoft.com/office/drawing/2014/main" id="{413CDF0D-55B8-441F-8B35-D09FAF64C159}"/>
                </a:ext>
              </a:extLst>
            </p:cNvPr>
            <p:cNvGrpSpPr>
              <a:grpSpLocks/>
            </p:cNvGrpSpPr>
            <p:nvPr/>
          </p:nvGrpSpPr>
          <p:grpSpPr bwMode="auto">
            <a:xfrm>
              <a:off x="6172200" y="4398963"/>
              <a:ext cx="1219200" cy="685800"/>
              <a:chOff x="816" y="2592"/>
              <a:chExt cx="768" cy="432"/>
            </a:xfrm>
          </p:grpSpPr>
          <p:sp>
            <p:nvSpPr>
              <p:cNvPr id="21" name="Line 20">
                <a:extLst>
                  <a:ext uri="{FF2B5EF4-FFF2-40B4-BE49-F238E27FC236}">
                    <a16:creationId xmlns:a16="http://schemas.microsoft.com/office/drawing/2014/main" id="{6BFDBD74-238D-4419-AB65-7043FB1C671D}"/>
                  </a:ext>
                </a:extLst>
              </p:cNvPr>
              <p:cNvSpPr>
                <a:spLocks noChangeShapeType="1"/>
              </p:cNvSpPr>
              <p:nvPr/>
            </p:nvSpPr>
            <p:spPr bwMode="auto">
              <a:xfrm>
                <a:off x="816" y="2592"/>
                <a:ext cx="76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22" name="Line 21">
                <a:extLst>
                  <a:ext uri="{FF2B5EF4-FFF2-40B4-BE49-F238E27FC236}">
                    <a16:creationId xmlns:a16="http://schemas.microsoft.com/office/drawing/2014/main" id="{FB035F1D-34E3-4B57-8D4F-4A8B5AA9678F}"/>
                  </a:ext>
                </a:extLst>
              </p:cNvPr>
              <p:cNvSpPr>
                <a:spLocks noChangeShapeType="1"/>
              </p:cNvSpPr>
              <p:nvPr/>
            </p:nvSpPr>
            <p:spPr bwMode="auto">
              <a:xfrm>
                <a:off x="1200" y="2592"/>
                <a:ext cx="0" cy="43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grpSp>
        <p:sp>
          <p:nvSpPr>
            <p:cNvPr id="23" name="Text Box 22">
              <a:extLst>
                <a:ext uri="{FF2B5EF4-FFF2-40B4-BE49-F238E27FC236}">
                  <a16:creationId xmlns:a16="http://schemas.microsoft.com/office/drawing/2014/main" id="{ED35FEE4-068A-47EA-904C-4362BE5707B0}"/>
                </a:ext>
              </a:extLst>
            </p:cNvPr>
            <p:cNvSpPr txBox="1">
              <a:spLocks noChangeArrowheads="1"/>
            </p:cNvSpPr>
            <p:nvPr/>
          </p:nvSpPr>
          <p:spPr bwMode="auto">
            <a:xfrm>
              <a:off x="6320783" y="4133454"/>
              <a:ext cx="92044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spcBef>
                  <a:spcPct val="0"/>
                </a:spcBef>
                <a:buFontTx/>
                <a:buNone/>
              </a:pPr>
              <a:r>
                <a:rPr lang="en-US" altLang="en-US" sz="1400" b="1" dirty="0">
                  <a:latin typeface="Arial" panose="020B0604020202020204" pitchFamily="34" charset="0"/>
                </a:rPr>
                <a:t>Expense</a:t>
              </a:r>
            </a:p>
          </p:txBody>
        </p:sp>
        <p:sp>
          <p:nvSpPr>
            <p:cNvPr id="24" name="Text Box 23">
              <a:extLst>
                <a:ext uri="{FF2B5EF4-FFF2-40B4-BE49-F238E27FC236}">
                  <a16:creationId xmlns:a16="http://schemas.microsoft.com/office/drawing/2014/main" id="{0C1AD245-336B-4688-8906-87F6AFF36C58}"/>
                </a:ext>
              </a:extLst>
            </p:cNvPr>
            <p:cNvSpPr txBox="1">
              <a:spLocks noChangeArrowheads="1"/>
            </p:cNvSpPr>
            <p:nvPr/>
          </p:nvSpPr>
          <p:spPr bwMode="auto">
            <a:xfrm>
              <a:off x="5944077" y="5437188"/>
              <a:ext cx="16738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r>
                <a:rPr lang="en-US" altLang="en-US" sz="2400" b="1" dirty="0">
                  <a:solidFill>
                    <a:srgbClr val="92D050"/>
                  </a:solidFill>
                  <a:latin typeface="Arial" panose="020B0604020202020204" pitchFamily="34" charset="0"/>
                </a:rPr>
                <a:t>Income</a:t>
              </a:r>
              <a:br>
                <a:rPr lang="en-US" altLang="en-US" sz="2400" b="1" dirty="0">
                  <a:solidFill>
                    <a:srgbClr val="92D050"/>
                  </a:solidFill>
                  <a:latin typeface="Arial" panose="020B0604020202020204" pitchFamily="34" charset="0"/>
                </a:rPr>
              </a:br>
              <a:r>
                <a:rPr lang="en-US" altLang="en-US" sz="2400" b="1" dirty="0">
                  <a:solidFill>
                    <a:srgbClr val="92D050"/>
                  </a:solidFill>
                  <a:latin typeface="Arial" panose="020B0604020202020204" pitchFamily="34" charset="0"/>
                </a:rPr>
                <a:t>Statement</a:t>
              </a:r>
            </a:p>
          </p:txBody>
        </p:sp>
        <p:sp>
          <p:nvSpPr>
            <p:cNvPr id="25" name="Line 24">
              <a:extLst>
                <a:ext uri="{FF2B5EF4-FFF2-40B4-BE49-F238E27FC236}">
                  <a16:creationId xmlns:a16="http://schemas.microsoft.com/office/drawing/2014/main" id="{C3CEE8C6-71D2-476D-8004-30FE1F3E405E}"/>
                </a:ext>
              </a:extLst>
            </p:cNvPr>
            <p:cNvSpPr>
              <a:spLocks noChangeShapeType="1"/>
            </p:cNvSpPr>
            <p:nvPr/>
          </p:nvSpPr>
          <p:spPr bwMode="auto">
            <a:xfrm>
              <a:off x="6781800" y="5284788"/>
              <a:ext cx="0" cy="3048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ZA"/>
            </a:p>
          </p:txBody>
        </p:sp>
      </p:grpSp>
      <p:sp>
        <p:nvSpPr>
          <p:cNvPr id="27" name="TextBox 26">
            <a:extLst>
              <a:ext uri="{FF2B5EF4-FFF2-40B4-BE49-F238E27FC236}">
                <a16:creationId xmlns:a16="http://schemas.microsoft.com/office/drawing/2014/main" id="{9D5314EF-5A90-42A5-948A-BB9DA65C17FE}"/>
              </a:ext>
            </a:extLst>
          </p:cNvPr>
          <p:cNvSpPr txBox="1"/>
          <p:nvPr/>
        </p:nvSpPr>
        <p:spPr>
          <a:xfrm>
            <a:off x="5619751" y="2296081"/>
            <a:ext cx="4591050" cy="1200329"/>
          </a:xfrm>
          <a:prstGeom prst="rect">
            <a:avLst/>
          </a:prstGeom>
          <a:noFill/>
        </p:spPr>
        <p:txBody>
          <a:bodyPr wrap="square" rtlCol="0">
            <a:spAutoFit/>
          </a:bodyPr>
          <a:lstStyle/>
          <a:p>
            <a:pPr algn="ctr"/>
            <a:r>
              <a:rPr lang="en-ZA" dirty="0"/>
              <a:t>Period costs will consist of all non manufacturing expenses plus manufacturing overheads if a direct costing approach is adopted</a:t>
            </a:r>
          </a:p>
        </p:txBody>
      </p:sp>
    </p:spTree>
    <p:extLst>
      <p:ext uri="{BB962C8B-B14F-4D97-AF65-F5344CB8AC3E}">
        <p14:creationId xmlns:p14="http://schemas.microsoft.com/office/powerpoint/2010/main" val="4013373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3340F-9252-4B36-BF16-D3DB4069D90B}"/>
              </a:ext>
            </a:extLst>
          </p:cNvPr>
          <p:cNvSpPr>
            <a:spLocks noGrp="1"/>
          </p:cNvSpPr>
          <p:nvPr>
            <p:ph type="title"/>
          </p:nvPr>
        </p:nvSpPr>
        <p:spPr/>
        <p:txBody>
          <a:bodyPr/>
          <a:lstStyle/>
          <a:p>
            <a:r>
              <a:rPr lang="en-ZA" dirty="0"/>
              <a:t>Cost flow in a manufacturing Business</a:t>
            </a:r>
          </a:p>
        </p:txBody>
      </p:sp>
      <p:pic>
        <p:nvPicPr>
          <p:cNvPr id="5" name="Content Placeholder 4">
            <a:extLst>
              <a:ext uri="{FF2B5EF4-FFF2-40B4-BE49-F238E27FC236}">
                <a16:creationId xmlns:a16="http://schemas.microsoft.com/office/drawing/2014/main" id="{20596D60-24CC-45A3-960C-E7F11B65C223}"/>
              </a:ext>
            </a:extLst>
          </p:cNvPr>
          <p:cNvPicPr>
            <a:picLocks noGrp="1" noChangeAspect="1"/>
          </p:cNvPicPr>
          <p:nvPr>
            <p:ph idx="1"/>
          </p:nvPr>
        </p:nvPicPr>
        <p:blipFill rotWithShape="1">
          <a:blip r:embed="rId2"/>
          <a:srcRect t="995" b="995"/>
          <a:stretch/>
        </p:blipFill>
        <p:spPr>
          <a:xfrm>
            <a:off x="1597750" y="2447925"/>
            <a:ext cx="8422549" cy="4113547"/>
          </a:xfrm>
        </p:spPr>
      </p:pic>
    </p:spTree>
    <p:extLst>
      <p:ext uri="{BB962C8B-B14F-4D97-AF65-F5344CB8AC3E}">
        <p14:creationId xmlns:p14="http://schemas.microsoft.com/office/powerpoint/2010/main" val="1357293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AB9F8-78DD-4093-A0E9-4652FA70A885}"/>
              </a:ext>
            </a:extLst>
          </p:cNvPr>
          <p:cNvSpPr>
            <a:spLocks noGrp="1"/>
          </p:cNvSpPr>
          <p:nvPr>
            <p:ph type="title"/>
          </p:nvPr>
        </p:nvSpPr>
        <p:spPr/>
        <p:txBody>
          <a:bodyPr/>
          <a:lstStyle/>
          <a:p>
            <a:pPr algn="ctr"/>
            <a:r>
              <a:rPr lang="en-ZA" dirty="0"/>
              <a:t>Cost Classification for cost prediction:</a:t>
            </a:r>
            <a:br>
              <a:rPr lang="en-ZA" dirty="0"/>
            </a:br>
            <a:r>
              <a:rPr lang="en-ZA" dirty="0"/>
              <a:t>Variable costs</a:t>
            </a:r>
          </a:p>
        </p:txBody>
      </p:sp>
      <p:sp>
        <p:nvSpPr>
          <p:cNvPr id="3" name="Content Placeholder 2">
            <a:extLst>
              <a:ext uri="{FF2B5EF4-FFF2-40B4-BE49-F238E27FC236}">
                <a16:creationId xmlns:a16="http://schemas.microsoft.com/office/drawing/2014/main" id="{702C24EC-1712-4DAE-87DF-273092160CB0}"/>
              </a:ext>
            </a:extLst>
          </p:cNvPr>
          <p:cNvSpPr>
            <a:spLocks noGrp="1"/>
          </p:cNvSpPr>
          <p:nvPr>
            <p:ph idx="1"/>
          </p:nvPr>
        </p:nvSpPr>
        <p:spPr>
          <a:xfrm>
            <a:off x="1154954" y="2245786"/>
            <a:ext cx="8825659" cy="349250"/>
          </a:xfrm>
        </p:spPr>
        <p:txBody>
          <a:bodyPr>
            <a:normAutofit lnSpcReduction="10000"/>
          </a:bodyPr>
          <a:lstStyle/>
          <a:p>
            <a:r>
              <a:rPr lang="en-ZA" dirty="0"/>
              <a:t>Variable costs – Incurred every time when a product is manufactured</a:t>
            </a:r>
          </a:p>
        </p:txBody>
      </p:sp>
      <p:sp>
        <p:nvSpPr>
          <p:cNvPr id="4" name="Line 7">
            <a:extLst>
              <a:ext uri="{FF2B5EF4-FFF2-40B4-BE49-F238E27FC236}">
                <a16:creationId xmlns:a16="http://schemas.microsoft.com/office/drawing/2014/main" id="{5F55C1EC-8FB0-4A2E-9CB7-21EC9C48E213}"/>
              </a:ext>
            </a:extLst>
          </p:cNvPr>
          <p:cNvSpPr>
            <a:spLocks noChangeShapeType="1"/>
          </p:cNvSpPr>
          <p:nvPr/>
        </p:nvSpPr>
        <p:spPr bwMode="auto">
          <a:xfrm flipV="1">
            <a:off x="1965324" y="3295655"/>
            <a:ext cx="2330449" cy="2508245"/>
          </a:xfrm>
          <a:prstGeom prst="line">
            <a:avLst/>
          </a:prstGeom>
          <a:noFill/>
          <a:ln w="25399">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5" name="Line 6">
            <a:extLst>
              <a:ext uri="{FF2B5EF4-FFF2-40B4-BE49-F238E27FC236}">
                <a16:creationId xmlns:a16="http://schemas.microsoft.com/office/drawing/2014/main" id="{142AB0AB-3603-4E1D-B9CA-E05CF154CD1E}"/>
              </a:ext>
            </a:extLst>
          </p:cNvPr>
          <p:cNvSpPr>
            <a:spLocks noChangeShapeType="1"/>
          </p:cNvSpPr>
          <p:nvPr/>
        </p:nvSpPr>
        <p:spPr bwMode="auto">
          <a:xfrm>
            <a:off x="1993900" y="5791200"/>
            <a:ext cx="2641600" cy="0"/>
          </a:xfrm>
          <a:prstGeom prst="line">
            <a:avLst/>
          </a:prstGeom>
          <a:noFill/>
          <a:ln w="25399">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6" name="Rectangle 9">
            <a:extLst>
              <a:ext uri="{FF2B5EF4-FFF2-40B4-BE49-F238E27FC236}">
                <a16:creationId xmlns:a16="http://schemas.microsoft.com/office/drawing/2014/main" id="{7A641A6A-FB11-465E-B961-9AB9AC94036B}"/>
              </a:ext>
            </a:extLst>
          </p:cNvPr>
          <p:cNvSpPr>
            <a:spLocks noChangeArrowheads="1"/>
          </p:cNvSpPr>
          <p:nvPr/>
        </p:nvSpPr>
        <p:spPr bwMode="auto">
          <a:xfrm rot="16200000">
            <a:off x="76201" y="3958375"/>
            <a:ext cx="2968625" cy="766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50000"/>
              </a:spcBef>
              <a:buFontTx/>
              <a:buNone/>
            </a:pPr>
            <a:r>
              <a:rPr lang="en-US" altLang="en-US" sz="2200" b="1" dirty="0">
                <a:solidFill>
                  <a:srgbClr val="92D050"/>
                </a:solidFill>
                <a:latin typeface="Arial" panose="020B0604020202020204" pitchFamily="34" charset="0"/>
              </a:rPr>
              <a:t>Total cost of paper used</a:t>
            </a:r>
          </a:p>
        </p:txBody>
      </p:sp>
      <p:sp>
        <p:nvSpPr>
          <p:cNvPr id="9" name="Line 6">
            <a:extLst>
              <a:ext uri="{FF2B5EF4-FFF2-40B4-BE49-F238E27FC236}">
                <a16:creationId xmlns:a16="http://schemas.microsoft.com/office/drawing/2014/main" id="{6DBEB4B7-31CB-4EDD-B926-771F42ACBFD2}"/>
              </a:ext>
            </a:extLst>
          </p:cNvPr>
          <p:cNvSpPr>
            <a:spLocks noChangeShapeType="1"/>
          </p:cNvSpPr>
          <p:nvPr/>
        </p:nvSpPr>
        <p:spPr bwMode="auto">
          <a:xfrm flipH="1" flipV="1">
            <a:off x="1965325" y="3160190"/>
            <a:ext cx="28575" cy="2631010"/>
          </a:xfrm>
          <a:prstGeom prst="line">
            <a:avLst/>
          </a:prstGeom>
          <a:noFill/>
          <a:ln w="25399">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10" name="Rectangle 8">
            <a:extLst>
              <a:ext uri="{FF2B5EF4-FFF2-40B4-BE49-F238E27FC236}">
                <a16:creationId xmlns:a16="http://schemas.microsoft.com/office/drawing/2014/main" id="{429F1BC8-B6AC-487C-BD38-58A9FD99AA6E}"/>
              </a:ext>
            </a:extLst>
          </p:cNvPr>
          <p:cNvSpPr>
            <a:spLocks noChangeArrowheads="1"/>
          </p:cNvSpPr>
          <p:nvPr/>
        </p:nvSpPr>
        <p:spPr bwMode="auto">
          <a:xfrm>
            <a:off x="2068513" y="5939365"/>
            <a:ext cx="2860675" cy="766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spcBef>
                <a:spcPct val="50000"/>
              </a:spcBef>
              <a:buFontTx/>
              <a:buNone/>
            </a:pPr>
            <a:r>
              <a:rPr lang="en-US" altLang="en-US" sz="2200" b="1" dirty="0">
                <a:solidFill>
                  <a:srgbClr val="92D050"/>
                </a:solidFill>
                <a:latin typeface="Arial" panose="020B0604020202020204" pitchFamily="34" charset="0"/>
              </a:rPr>
              <a:t>Envelopes produced</a:t>
            </a:r>
          </a:p>
        </p:txBody>
      </p:sp>
      <p:sp>
        <p:nvSpPr>
          <p:cNvPr id="11" name="Line 7">
            <a:extLst>
              <a:ext uri="{FF2B5EF4-FFF2-40B4-BE49-F238E27FC236}">
                <a16:creationId xmlns:a16="http://schemas.microsoft.com/office/drawing/2014/main" id="{197E28EF-09D4-40D7-9224-906CA5B164D3}"/>
              </a:ext>
            </a:extLst>
          </p:cNvPr>
          <p:cNvSpPr>
            <a:spLocks noChangeShapeType="1"/>
          </p:cNvSpPr>
          <p:nvPr/>
        </p:nvSpPr>
        <p:spPr bwMode="auto">
          <a:xfrm flipV="1">
            <a:off x="6112729" y="4552954"/>
            <a:ext cx="2653447" cy="5054"/>
          </a:xfrm>
          <a:prstGeom prst="line">
            <a:avLst/>
          </a:prstGeom>
          <a:noFill/>
          <a:ln w="25399">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12" name="Line 6">
            <a:extLst>
              <a:ext uri="{FF2B5EF4-FFF2-40B4-BE49-F238E27FC236}">
                <a16:creationId xmlns:a16="http://schemas.microsoft.com/office/drawing/2014/main" id="{7299169A-1A07-451A-845D-026AA46CB8A5}"/>
              </a:ext>
            </a:extLst>
          </p:cNvPr>
          <p:cNvSpPr>
            <a:spLocks noChangeShapeType="1"/>
          </p:cNvSpPr>
          <p:nvPr/>
        </p:nvSpPr>
        <p:spPr bwMode="auto">
          <a:xfrm>
            <a:off x="6124576" y="5655735"/>
            <a:ext cx="2641600" cy="0"/>
          </a:xfrm>
          <a:prstGeom prst="line">
            <a:avLst/>
          </a:prstGeom>
          <a:noFill/>
          <a:ln w="25399">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13" name="Rectangle 9">
            <a:extLst>
              <a:ext uri="{FF2B5EF4-FFF2-40B4-BE49-F238E27FC236}">
                <a16:creationId xmlns:a16="http://schemas.microsoft.com/office/drawing/2014/main" id="{9EC95094-E10A-499A-ADDE-3F14D898105E}"/>
              </a:ext>
            </a:extLst>
          </p:cNvPr>
          <p:cNvSpPr>
            <a:spLocks noChangeArrowheads="1"/>
          </p:cNvSpPr>
          <p:nvPr/>
        </p:nvSpPr>
        <p:spPr bwMode="auto">
          <a:xfrm rot="16200000">
            <a:off x="4206877" y="3822910"/>
            <a:ext cx="2968625" cy="766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50000"/>
              </a:spcBef>
              <a:buFontTx/>
              <a:buNone/>
            </a:pPr>
            <a:r>
              <a:rPr lang="en-US" altLang="en-US" sz="2200" b="1" dirty="0">
                <a:solidFill>
                  <a:srgbClr val="92D050"/>
                </a:solidFill>
                <a:latin typeface="Arial" panose="020B0604020202020204" pitchFamily="34" charset="0"/>
              </a:rPr>
              <a:t>Cost of paper per envelope</a:t>
            </a:r>
          </a:p>
        </p:txBody>
      </p:sp>
      <p:sp>
        <p:nvSpPr>
          <p:cNvPr id="14" name="Line 6">
            <a:extLst>
              <a:ext uri="{FF2B5EF4-FFF2-40B4-BE49-F238E27FC236}">
                <a16:creationId xmlns:a16="http://schemas.microsoft.com/office/drawing/2014/main" id="{27E4814D-F019-45D2-AF6D-B0AE65A3CA62}"/>
              </a:ext>
            </a:extLst>
          </p:cNvPr>
          <p:cNvSpPr>
            <a:spLocks noChangeShapeType="1"/>
          </p:cNvSpPr>
          <p:nvPr/>
        </p:nvSpPr>
        <p:spPr bwMode="auto">
          <a:xfrm flipH="1" flipV="1">
            <a:off x="6096001" y="3024725"/>
            <a:ext cx="28575" cy="2631010"/>
          </a:xfrm>
          <a:prstGeom prst="line">
            <a:avLst/>
          </a:prstGeom>
          <a:noFill/>
          <a:ln w="25399">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15" name="Rectangle 8">
            <a:extLst>
              <a:ext uri="{FF2B5EF4-FFF2-40B4-BE49-F238E27FC236}">
                <a16:creationId xmlns:a16="http://schemas.microsoft.com/office/drawing/2014/main" id="{20F4A615-5C04-4D79-B906-F8A6308E179E}"/>
              </a:ext>
            </a:extLst>
          </p:cNvPr>
          <p:cNvSpPr>
            <a:spLocks noChangeArrowheads="1"/>
          </p:cNvSpPr>
          <p:nvPr/>
        </p:nvSpPr>
        <p:spPr bwMode="auto">
          <a:xfrm>
            <a:off x="6199189" y="5803900"/>
            <a:ext cx="2860675" cy="766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spcBef>
                <a:spcPct val="50000"/>
              </a:spcBef>
              <a:buFontTx/>
              <a:buNone/>
            </a:pPr>
            <a:r>
              <a:rPr lang="en-US" altLang="en-US" sz="2200" b="1" dirty="0">
                <a:solidFill>
                  <a:srgbClr val="92D050"/>
                </a:solidFill>
                <a:latin typeface="Arial" panose="020B0604020202020204" pitchFamily="34" charset="0"/>
              </a:rPr>
              <a:t>Envelopes produced</a:t>
            </a:r>
          </a:p>
        </p:txBody>
      </p:sp>
    </p:spTree>
    <p:extLst>
      <p:ext uri="{BB962C8B-B14F-4D97-AF65-F5344CB8AC3E}">
        <p14:creationId xmlns:p14="http://schemas.microsoft.com/office/powerpoint/2010/main" val="841948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5C68A-F29F-4800-9A78-2CF6E35C66C7}"/>
              </a:ext>
            </a:extLst>
          </p:cNvPr>
          <p:cNvSpPr>
            <a:spLocks noGrp="1"/>
          </p:cNvSpPr>
          <p:nvPr>
            <p:ph type="title"/>
          </p:nvPr>
        </p:nvSpPr>
        <p:spPr/>
        <p:txBody>
          <a:bodyPr/>
          <a:lstStyle/>
          <a:p>
            <a:pPr algn="ctr"/>
            <a:r>
              <a:rPr lang="en-ZA" dirty="0"/>
              <a:t>Classification for cost prediction:</a:t>
            </a:r>
            <a:br>
              <a:rPr lang="en-ZA" dirty="0"/>
            </a:br>
            <a:r>
              <a:rPr lang="en-ZA" dirty="0"/>
              <a:t>Fixed Costs</a:t>
            </a:r>
          </a:p>
        </p:txBody>
      </p:sp>
      <p:sp>
        <p:nvSpPr>
          <p:cNvPr id="4" name="Line 7">
            <a:extLst>
              <a:ext uri="{FF2B5EF4-FFF2-40B4-BE49-F238E27FC236}">
                <a16:creationId xmlns:a16="http://schemas.microsoft.com/office/drawing/2014/main" id="{5F30911F-188E-4CE8-B2F6-FB1FDC716FB6}"/>
              </a:ext>
            </a:extLst>
          </p:cNvPr>
          <p:cNvSpPr>
            <a:spLocks noChangeShapeType="1"/>
          </p:cNvSpPr>
          <p:nvPr/>
        </p:nvSpPr>
        <p:spPr bwMode="auto">
          <a:xfrm flipV="1">
            <a:off x="1331179" y="4840177"/>
            <a:ext cx="2653447" cy="5054"/>
          </a:xfrm>
          <a:prstGeom prst="line">
            <a:avLst/>
          </a:prstGeom>
          <a:noFill/>
          <a:ln w="25399">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5" name="Line 6">
            <a:extLst>
              <a:ext uri="{FF2B5EF4-FFF2-40B4-BE49-F238E27FC236}">
                <a16:creationId xmlns:a16="http://schemas.microsoft.com/office/drawing/2014/main" id="{72EDBFA3-D1A1-44B3-A9B4-0F541E708546}"/>
              </a:ext>
            </a:extLst>
          </p:cNvPr>
          <p:cNvSpPr>
            <a:spLocks noChangeShapeType="1"/>
          </p:cNvSpPr>
          <p:nvPr/>
        </p:nvSpPr>
        <p:spPr bwMode="auto">
          <a:xfrm>
            <a:off x="1343026" y="5942958"/>
            <a:ext cx="2641600" cy="0"/>
          </a:xfrm>
          <a:prstGeom prst="line">
            <a:avLst/>
          </a:prstGeom>
          <a:noFill/>
          <a:ln w="25399">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6" name="Rectangle 9">
            <a:extLst>
              <a:ext uri="{FF2B5EF4-FFF2-40B4-BE49-F238E27FC236}">
                <a16:creationId xmlns:a16="http://schemas.microsoft.com/office/drawing/2014/main" id="{29558DDD-D80A-46DA-A15B-DCE28657AF44}"/>
              </a:ext>
            </a:extLst>
          </p:cNvPr>
          <p:cNvSpPr>
            <a:spLocks noChangeArrowheads="1"/>
          </p:cNvSpPr>
          <p:nvPr/>
        </p:nvSpPr>
        <p:spPr bwMode="auto">
          <a:xfrm rot="16200000">
            <a:off x="-574673" y="4279410"/>
            <a:ext cx="2968625" cy="428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50000"/>
              </a:spcBef>
              <a:buFontTx/>
              <a:buNone/>
            </a:pPr>
            <a:r>
              <a:rPr lang="en-US" altLang="en-US" sz="2200" b="1" dirty="0">
                <a:solidFill>
                  <a:srgbClr val="92D050"/>
                </a:solidFill>
                <a:latin typeface="Arial" panose="020B0604020202020204" pitchFamily="34" charset="0"/>
              </a:rPr>
              <a:t>Total Rent expense</a:t>
            </a:r>
          </a:p>
        </p:txBody>
      </p:sp>
      <p:sp>
        <p:nvSpPr>
          <p:cNvPr id="7" name="Line 6">
            <a:extLst>
              <a:ext uri="{FF2B5EF4-FFF2-40B4-BE49-F238E27FC236}">
                <a16:creationId xmlns:a16="http://schemas.microsoft.com/office/drawing/2014/main" id="{7D12ECC8-61EA-439E-AEBC-1AD380125057}"/>
              </a:ext>
            </a:extLst>
          </p:cNvPr>
          <p:cNvSpPr>
            <a:spLocks noChangeShapeType="1"/>
          </p:cNvSpPr>
          <p:nvPr/>
        </p:nvSpPr>
        <p:spPr bwMode="auto">
          <a:xfrm flipH="1" flipV="1">
            <a:off x="1314451" y="3311948"/>
            <a:ext cx="28575" cy="2631010"/>
          </a:xfrm>
          <a:prstGeom prst="line">
            <a:avLst/>
          </a:prstGeom>
          <a:noFill/>
          <a:ln w="25399">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8" name="Rectangle 8">
            <a:extLst>
              <a:ext uri="{FF2B5EF4-FFF2-40B4-BE49-F238E27FC236}">
                <a16:creationId xmlns:a16="http://schemas.microsoft.com/office/drawing/2014/main" id="{983D0963-8E44-4F6D-8C46-718E4E841683}"/>
              </a:ext>
            </a:extLst>
          </p:cNvPr>
          <p:cNvSpPr>
            <a:spLocks noChangeArrowheads="1"/>
          </p:cNvSpPr>
          <p:nvPr/>
        </p:nvSpPr>
        <p:spPr bwMode="auto">
          <a:xfrm>
            <a:off x="1417639" y="6091123"/>
            <a:ext cx="2860675" cy="766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spcBef>
                <a:spcPct val="50000"/>
              </a:spcBef>
              <a:buFontTx/>
              <a:buNone/>
            </a:pPr>
            <a:r>
              <a:rPr lang="en-US" altLang="en-US" sz="2200" b="1" dirty="0">
                <a:solidFill>
                  <a:srgbClr val="92D050"/>
                </a:solidFill>
                <a:latin typeface="Arial" panose="020B0604020202020204" pitchFamily="34" charset="0"/>
              </a:rPr>
              <a:t>Envelopes produced</a:t>
            </a:r>
          </a:p>
        </p:txBody>
      </p:sp>
      <p:sp>
        <p:nvSpPr>
          <p:cNvPr id="9" name="Rectangle 3">
            <a:extLst>
              <a:ext uri="{FF2B5EF4-FFF2-40B4-BE49-F238E27FC236}">
                <a16:creationId xmlns:a16="http://schemas.microsoft.com/office/drawing/2014/main" id="{FFF882E6-4C71-4A6D-955A-08165DBBBE7D}"/>
              </a:ext>
            </a:extLst>
          </p:cNvPr>
          <p:cNvSpPr>
            <a:spLocks noChangeArrowheads="1"/>
          </p:cNvSpPr>
          <p:nvPr/>
        </p:nvSpPr>
        <p:spPr bwMode="auto">
          <a:xfrm>
            <a:off x="5868988" y="5945188"/>
            <a:ext cx="3275012"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spcBef>
                <a:spcPct val="50000"/>
              </a:spcBef>
              <a:buFontTx/>
              <a:buNone/>
            </a:pPr>
            <a:r>
              <a:rPr lang="en-US" altLang="en-US" sz="2200" b="1" dirty="0">
                <a:solidFill>
                  <a:srgbClr val="92D050"/>
                </a:solidFill>
                <a:latin typeface="Arial" panose="020B0604020202020204" pitchFamily="34" charset="0"/>
              </a:rPr>
              <a:t>Number of Envelopes </a:t>
            </a:r>
          </a:p>
        </p:txBody>
      </p:sp>
      <p:sp>
        <p:nvSpPr>
          <p:cNvPr id="10" name="Line 4">
            <a:extLst>
              <a:ext uri="{FF2B5EF4-FFF2-40B4-BE49-F238E27FC236}">
                <a16:creationId xmlns:a16="http://schemas.microsoft.com/office/drawing/2014/main" id="{5559AA78-A485-4208-9999-F2476D0EDE6A}"/>
              </a:ext>
            </a:extLst>
          </p:cNvPr>
          <p:cNvSpPr>
            <a:spLocks noChangeShapeType="1"/>
          </p:cNvSpPr>
          <p:nvPr/>
        </p:nvSpPr>
        <p:spPr bwMode="auto">
          <a:xfrm>
            <a:off x="5867400" y="2832100"/>
            <a:ext cx="0" cy="3022600"/>
          </a:xfrm>
          <a:prstGeom prst="line">
            <a:avLst/>
          </a:prstGeom>
          <a:noFill/>
          <a:ln w="25399">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11" name="Line 6">
            <a:extLst>
              <a:ext uri="{FF2B5EF4-FFF2-40B4-BE49-F238E27FC236}">
                <a16:creationId xmlns:a16="http://schemas.microsoft.com/office/drawing/2014/main" id="{D76DCEB7-B216-42D3-BFC2-65AAEF34A382}"/>
              </a:ext>
            </a:extLst>
          </p:cNvPr>
          <p:cNvSpPr>
            <a:spLocks noChangeShapeType="1"/>
          </p:cNvSpPr>
          <p:nvPr/>
        </p:nvSpPr>
        <p:spPr bwMode="auto">
          <a:xfrm>
            <a:off x="5867400" y="5867400"/>
            <a:ext cx="2654300" cy="0"/>
          </a:xfrm>
          <a:prstGeom prst="line">
            <a:avLst/>
          </a:prstGeom>
          <a:noFill/>
          <a:ln w="25399">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12" name="Rectangle 7">
            <a:extLst>
              <a:ext uri="{FF2B5EF4-FFF2-40B4-BE49-F238E27FC236}">
                <a16:creationId xmlns:a16="http://schemas.microsoft.com/office/drawing/2014/main" id="{E8191B8C-7A97-4F03-814B-F54961E60323}"/>
              </a:ext>
            </a:extLst>
          </p:cNvPr>
          <p:cNvSpPr>
            <a:spLocks noChangeArrowheads="1"/>
          </p:cNvSpPr>
          <p:nvPr/>
        </p:nvSpPr>
        <p:spPr bwMode="auto">
          <a:xfrm rot="16200000">
            <a:off x="3637756" y="3936944"/>
            <a:ext cx="3621087" cy="766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50000"/>
              </a:spcBef>
              <a:buFontTx/>
              <a:buNone/>
            </a:pPr>
            <a:r>
              <a:rPr lang="en-US" altLang="en-US" sz="2200" b="1" dirty="0">
                <a:solidFill>
                  <a:srgbClr val="92D050"/>
                </a:solidFill>
                <a:latin typeface="Arial" panose="020B0604020202020204" pitchFamily="34" charset="0"/>
              </a:rPr>
              <a:t>Rent expense per envelope</a:t>
            </a:r>
          </a:p>
        </p:txBody>
      </p:sp>
      <p:sp>
        <p:nvSpPr>
          <p:cNvPr id="13" name="Arc 8">
            <a:extLst>
              <a:ext uri="{FF2B5EF4-FFF2-40B4-BE49-F238E27FC236}">
                <a16:creationId xmlns:a16="http://schemas.microsoft.com/office/drawing/2014/main" id="{ED36DA09-ED7A-498A-B0D5-8192AD05D08C}"/>
              </a:ext>
            </a:extLst>
          </p:cNvPr>
          <p:cNvSpPr>
            <a:spLocks/>
          </p:cNvSpPr>
          <p:nvPr/>
        </p:nvSpPr>
        <p:spPr bwMode="auto">
          <a:xfrm rot="10800000">
            <a:off x="5991225" y="3352800"/>
            <a:ext cx="2425700" cy="23495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399" cap="rnd">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ZA"/>
          </a:p>
        </p:txBody>
      </p:sp>
      <p:sp>
        <p:nvSpPr>
          <p:cNvPr id="14" name="TextBox 13">
            <a:extLst>
              <a:ext uri="{FF2B5EF4-FFF2-40B4-BE49-F238E27FC236}">
                <a16:creationId xmlns:a16="http://schemas.microsoft.com/office/drawing/2014/main" id="{D3357EE5-F769-4AAE-9E2E-BC245A2C8D2E}"/>
              </a:ext>
            </a:extLst>
          </p:cNvPr>
          <p:cNvSpPr txBox="1"/>
          <p:nvPr/>
        </p:nvSpPr>
        <p:spPr>
          <a:xfrm>
            <a:off x="1019175" y="2305050"/>
            <a:ext cx="9439274" cy="646331"/>
          </a:xfrm>
          <a:prstGeom prst="rect">
            <a:avLst/>
          </a:prstGeom>
          <a:noFill/>
        </p:spPr>
        <p:txBody>
          <a:bodyPr wrap="square" rtlCol="0">
            <a:spAutoFit/>
          </a:bodyPr>
          <a:lstStyle/>
          <a:p>
            <a:r>
              <a:rPr lang="en-ZA" dirty="0"/>
              <a:t>Total fixed costs remain constant, however fixed cost per unit will be reduced as production quantities increase</a:t>
            </a:r>
          </a:p>
        </p:txBody>
      </p:sp>
    </p:spTree>
    <p:extLst>
      <p:ext uri="{BB962C8B-B14F-4D97-AF65-F5344CB8AC3E}">
        <p14:creationId xmlns:p14="http://schemas.microsoft.com/office/powerpoint/2010/main" val="6659300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TM02900722[[fn=Ion Boardroom]]</Template>
  <TotalTime>256</TotalTime>
  <Words>948</Words>
  <Application>Microsoft Office PowerPoint</Application>
  <PresentationFormat>Widescreen</PresentationFormat>
  <Paragraphs>134</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Century Gothic</vt:lpstr>
      <vt:lpstr>Tahoma</vt:lpstr>
      <vt:lpstr>Wingdings 3</vt:lpstr>
      <vt:lpstr>Ion Boardroom</vt:lpstr>
      <vt:lpstr>Theme 2: Cost flow in a manufacturing Business</vt:lpstr>
      <vt:lpstr>Cost Classification</vt:lpstr>
      <vt:lpstr>General Cost classification</vt:lpstr>
      <vt:lpstr>Prime Cost Vs Conversion Cost</vt:lpstr>
      <vt:lpstr>Period Cos Vs Product Cost</vt:lpstr>
      <vt:lpstr>Product Cost Vs Period Cost</vt:lpstr>
      <vt:lpstr>Cost flow in a manufacturing Business</vt:lpstr>
      <vt:lpstr>Cost Classification for cost prediction: Variable costs</vt:lpstr>
      <vt:lpstr>Classification for cost prediction: Fixed Costs</vt:lpstr>
      <vt:lpstr>Classification by object</vt:lpstr>
      <vt:lpstr>Classification Decision making</vt:lpstr>
      <vt:lpstr>Classification for Decision Making</vt:lpstr>
      <vt:lpstr>Classification for Decision Making</vt:lpstr>
      <vt:lpstr>Classification for Decision Making</vt:lpstr>
      <vt:lpstr>Cost of Sales – Merchandising Business</vt:lpstr>
      <vt:lpstr>Cost of Sales – Manufacturing business</vt:lpstr>
      <vt:lpstr>Cost of Good sold – Manufacturing Business</vt:lpstr>
      <vt:lpstr>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Theme 2: Cost flow in a manufacturing Business</dc:title>
  <dc:creator>Oarabile Manyaapelo</dc:creator>
  <cp:lastModifiedBy>Oarabile Manyaapelo</cp:lastModifiedBy>
  <cp:revision>24</cp:revision>
  <dcterms:created xsi:type="dcterms:W3CDTF">2020-07-21T21:12:18Z</dcterms:created>
  <dcterms:modified xsi:type="dcterms:W3CDTF">2020-07-22T01:29:00Z</dcterms:modified>
</cp:coreProperties>
</file>