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54"/>
  </p:notesMasterIdLst>
  <p:handoutMasterIdLst>
    <p:handoutMasterId r:id="rId55"/>
  </p:handoutMasterIdLst>
  <p:sldIdLst>
    <p:sldId id="264" r:id="rId2"/>
    <p:sldId id="298" r:id="rId3"/>
    <p:sldId id="299" r:id="rId4"/>
    <p:sldId id="300" r:id="rId5"/>
    <p:sldId id="301" r:id="rId6"/>
    <p:sldId id="302" r:id="rId7"/>
    <p:sldId id="303" r:id="rId8"/>
    <p:sldId id="304" r:id="rId9"/>
    <p:sldId id="305" r:id="rId10"/>
    <p:sldId id="306" r:id="rId11"/>
    <p:sldId id="307" r:id="rId12"/>
    <p:sldId id="308" r:id="rId13"/>
    <p:sldId id="309" r:id="rId14"/>
    <p:sldId id="310" r:id="rId15"/>
    <p:sldId id="311" r:id="rId16"/>
    <p:sldId id="312" r:id="rId17"/>
    <p:sldId id="313" r:id="rId18"/>
    <p:sldId id="314" r:id="rId19"/>
    <p:sldId id="315" r:id="rId20"/>
    <p:sldId id="319" r:id="rId21"/>
    <p:sldId id="320" r:id="rId22"/>
    <p:sldId id="321" r:id="rId23"/>
    <p:sldId id="322" r:id="rId24"/>
    <p:sldId id="323" r:id="rId25"/>
    <p:sldId id="324" r:id="rId26"/>
    <p:sldId id="325" r:id="rId27"/>
    <p:sldId id="326" r:id="rId28"/>
    <p:sldId id="327" r:id="rId29"/>
    <p:sldId id="328" r:id="rId30"/>
    <p:sldId id="329" r:id="rId31"/>
    <p:sldId id="330" r:id="rId32"/>
    <p:sldId id="331" r:id="rId33"/>
    <p:sldId id="332" r:id="rId34"/>
    <p:sldId id="333" r:id="rId35"/>
    <p:sldId id="334" r:id="rId36"/>
    <p:sldId id="335" r:id="rId37"/>
    <p:sldId id="336" r:id="rId38"/>
    <p:sldId id="337" r:id="rId39"/>
    <p:sldId id="338" r:id="rId40"/>
    <p:sldId id="339" r:id="rId41"/>
    <p:sldId id="343" r:id="rId42"/>
    <p:sldId id="344" r:id="rId43"/>
    <p:sldId id="345" r:id="rId44"/>
    <p:sldId id="346" r:id="rId45"/>
    <p:sldId id="347" r:id="rId46"/>
    <p:sldId id="348" r:id="rId47"/>
    <p:sldId id="349" r:id="rId48"/>
    <p:sldId id="350" r:id="rId49"/>
    <p:sldId id="351" r:id="rId50"/>
    <p:sldId id="352" r:id="rId51"/>
    <p:sldId id="353" r:id="rId52"/>
    <p:sldId id="354" r:id="rId53"/>
  </p:sldIdLst>
  <p:sldSz cx="9144000" cy="5715000" type="screen16x1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C19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snapToObjects="1">
      <p:cViewPr varScale="1">
        <p:scale>
          <a:sx n="105" d="100"/>
          <a:sy n="105" d="100"/>
        </p:scale>
        <p:origin x="696" y="62"/>
      </p:cViewPr>
      <p:guideLst>
        <p:guide orient="horz" pos="180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image" Target="../media/image31.e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4.emf"/><Relationship Id="rId1" Type="http://schemas.openxmlformats.org/officeDocument/2006/relationships/image" Target="../media/image33.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D42BAE-59C1-3E46-903D-02956E8BE5AA}" type="datetimeFigureOut">
              <a:rPr lang="en-US" smtClean="0"/>
              <a:t>10/5/2020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D848FE5-3EA1-6447-8D8D-BEB0250DFD1A}" type="slidenum">
              <a:rPr lang="en-US" smtClean="0"/>
              <a:t>‹#›</a:t>
            </a:fld>
            <a:endParaRPr lang="en-US"/>
          </a:p>
        </p:txBody>
      </p:sp>
    </p:spTree>
    <p:extLst>
      <p:ext uri="{BB962C8B-B14F-4D97-AF65-F5344CB8AC3E}">
        <p14:creationId xmlns:p14="http://schemas.microsoft.com/office/powerpoint/2010/main" val="24021491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B5271E-19D5-9045-8BDE-CEBDE075C6F6}" type="datetimeFigureOut">
              <a:rPr lang="en-US" smtClean="0"/>
              <a:t>10/5/2020</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C90009-0DB7-E142-9DAB-E14D98FDF8FC}" type="slidenum">
              <a:rPr lang="en-US" smtClean="0"/>
              <a:t>‹#›</a:t>
            </a:fld>
            <a:endParaRPr lang="en-US"/>
          </a:p>
        </p:txBody>
      </p:sp>
    </p:spTree>
    <p:extLst>
      <p:ext uri="{BB962C8B-B14F-4D97-AF65-F5344CB8AC3E}">
        <p14:creationId xmlns:p14="http://schemas.microsoft.com/office/powerpoint/2010/main" val="41178538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53820" y="354468"/>
            <a:ext cx="7333655" cy="592791"/>
          </a:xfrm>
        </p:spPr>
        <p:txBody>
          <a:bodyPr/>
          <a:lstStyle/>
          <a:p>
            <a:r>
              <a:rPr lang="en-GB" dirty="0" smtClean="0"/>
              <a:t>Presentation Title</a:t>
            </a:r>
            <a:endParaRPr lang="en-US" dirty="0"/>
          </a:p>
        </p:txBody>
      </p:sp>
      <p:sp>
        <p:nvSpPr>
          <p:cNvPr id="3" name="Subtitle 2"/>
          <p:cNvSpPr>
            <a:spLocks noGrp="1"/>
          </p:cNvSpPr>
          <p:nvPr>
            <p:ph type="subTitle" idx="1" hasCustomPrompt="1"/>
          </p:nvPr>
        </p:nvSpPr>
        <p:spPr>
          <a:xfrm>
            <a:off x="1653819" y="951760"/>
            <a:ext cx="7333655" cy="528331"/>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Presentation Subtitle</a:t>
            </a:r>
            <a:endParaRPr lang="en-US" dirty="0"/>
          </a:p>
        </p:txBody>
      </p:sp>
      <p:pic>
        <p:nvPicPr>
          <p:cNvPr id="4" name="Picture 3"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5" name="Picture 4"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2849663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53593" y="1252095"/>
            <a:ext cx="4033206" cy="3771636"/>
          </a:xfrm>
        </p:spPr>
        <p:txBody>
          <a:bodyPr>
            <a:normAutofit/>
          </a:bodyPr>
          <a:lstStyle>
            <a:lvl1pPr marL="514350" indent="-514350">
              <a:lnSpc>
                <a:spcPct val="120000"/>
              </a:lnSpc>
              <a:buAutoNum type="arabicPeriod"/>
              <a:defRPr sz="2400" baseline="0">
                <a:latin typeface="Arial"/>
                <a:cs typeface="Arial"/>
              </a:defRPr>
            </a:lvl1pPr>
          </a:lstStyle>
          <a:p>
            <a:pPr lvl="0"/>
            <a:r>
              <a:rPr lang="en-US" dirty="0" smtClean="0"/>
              <a:t>Introduction</a:t>
            </a:r>
          </a:p>
          <a:p>
            <a:pPr lvl="0"/>
            <a:r>
              <a:rPr lang="en-US" dirty="0" smtClean="0"/>
              <a:t>Topic 1</a:t>
            </a:r>
          </a:p>
          <a:p>
            <a:pPr lvl="0"/>
            <a:r>
              <a:rPr lang="en-US" dirty="0" smtClean="0"/>
              <a:t>Topic 2</a:t>
            </a:r>
          </a:p>
          <a:p>
            <a:pPr lvl="0"/>
            <a:r>
              <a:rPr lang="en-US" dirty="0" smtClean="0"/>
              <a:t>Topic 3</a:t>
            </a:r>
          </a:p>
          <a:p>
            <a:pPr lvl="0"/>
            <a:r>
              <a:rPr lang="en-US" dirty="0" smtClean="0"/>
              <a:t>Topic 4</a:t>
            </a:r>
          </a:p>
          <a:p>
            <a:pPr lvl="0"/>
            <a:r>
              <a:rPr lang="en-US" dirty="0" smtClean="0"/>
              <a:t>Examples</a:t>
            </a:r>
          </a:p>
          <a:p>
            <a:pPr lvl="0"/>
            <a:r>
              <a:rPr lang="en-US" dirty="0" smtClean="0"/>
              <a:t>Conclusion</a:t>
            </a:r>
            <a:endParaRPr lang="en-US" dirty="0"/>
          </a:p>
        </p:txBody>
      </p:sp>
      <p:sp>
        <p:nvSpPr>
          <p:cNvPr id="8" name="Rectangle 7"/>
          <p:cNvSpPr/>
          <p:nvPr userDrawn="1"/>
        </p:nvSpPr>
        <p:spPr>
          <a:xfrm>
            <a:off x="3010628" y="296018"/>
            <a:ext cx="5443993" cy="885347"/>
          </a:xfrm>
          <a:prstGeom prst="rect">
            <a:avLst/>
          </a:prstGeom>
          <a:solidFill>
            <a:srgbClr val="4C19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3010627" y="444027"/>
            <a:ext cx="5443993" cy="636439"/>
          </a:xfrm>
        </p:spPr>
        <p:txBody>
          <a:bodyPr/>
          <a:lstStyle>
            <a:lvl1pPr>
              <a:defRPr baseline="0">
                <a:solidFill>
                  <a:srgbClr val="FFFFFF"/>
                </a:solidFill>
              </a:defRPr>
            </a:lvl1pPr>
          </a:lstStyle>
          <a:p>
            <a:r>
              <a:rPr lang="en-GB" dirty="0" smtClean="0"/>
              <a:t>Table of Content</a:t>
            </a:r>
            <a:endParaRPr lang="en-US" dirty="0"/>
          </a:p>
        </p:txBody>
      </p:sp>
      <p:pic>
        <p:nvPicPr>
          <p:cNvPr id="4" name="Picture 3" descr="blok print 4_Artboard 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3637985" cy="5715000"/>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19737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 y="444027"/>
            <a:ext cx="9144000" cy="636439"/>
          </a:xfrm>
        </p:spPr>
        <p:txBody>
          <a:bodyPr/>
          <a:lstStyle>
            <a:lvl1pPr>
              <a:defRPr baseline="0">
                <a:solidFill>
                  <a:schemeClr val="tx1"/>
                </a:solidFill>
              </a:defRPr>
            </a:lvl1pPr>
          </a:lstStyle>
          <a:p>
            <a:r>
              <a:rPr lang="en-GB" dirty="0" smtClean="0"/>
              <a:t>Content Title</a:t>
            </a:r>
            <a:endParaRPr lang="en-US" dirty="0"/>
          </a:p>
        </p:txBody>
      </p:sp>
      <p:pic>
        <p:nvPicPr>
          <p:cNvPr id="2" name="Picture 1"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775200"/>
            <a:ext cx="1676776" cy="651931"/>
          </a:xfrm>
          <a:prstGeom prst="rect">
            <a:avLst/>
          </a:prstGeom>
        </p:spPr>
      </p:pic>
      <p:pic>
        <p:nvPicPr>
          <p:cNvPr id="3" name="Picture 2"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6"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1281995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pic>
        <p:nvPicPr>
          <p:cNvPr id="6" name="Picture 5" descr="NWU Business School logo - Finaal (Kleur)-0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4775200"/>
            <a:ext cx="1676776" cy="651931"/>
          </a:xfrm>
          <a:prstGeom prst="rect">
            <a:avLst/>
          </a:prstGeom>
        </p:spPr>
      </p:pic>
      <p:pic>
        <p:nvPicPr>
          <p:cNvPr id="8" name="Picture 7" descr="africa-06.png"/>
          <p:cNvPicPr>
            <a:picLocks noChangeAspect="1"/>
          </p:cNvPicPr>
          <p:nvPr userDrawn="1"/>
        </p:nvPicPr>
        <p:blipFill>
          <a:blip r:embed="rId3">
            <a:alphaModFix amt="5000"/>
            <a:extLst>
              <a:ext uri="{28A0092B-C50C-407E-A947-70E740481C1C}">
                <a14:useLocalDpi xmlns:a14="http://schemas.microsoft.com/office/drawing/2010/main" val="0"/>
              </a:ext>
            </a:extLst>
          </a:blip>
          <a:stretch>
            <a:fillRect/>
          </a:stretch>
        </p:blipFill>
        <p:spPr>
          <a:xfrm>
            <a:off x="6838352" y="0"/>
            <a:ext cx="2305648" cy="2423886"/>
          </a:xfrm>
          <a:prstGeom prst="rect">
            <a:avLst/>
          </a:prstGeom>
        </p:spPr>
      </p:pic>
      <p:sp>
        <p:nvSpPr>
          <p:cNvPr id="9" name="Slide Number Placeholder 5"/>
          <p:cNvSpPr>
            <a:spLocks noGrp="1"/>
          </p:cNvSpPr>
          <p:nvPr>
            <p:ph type="sldNum" sz="quarter" idx="4"/>
          </p:nvPr>
        </p:nvSpPr>
        <p:spPr>
          <a:xfrm>
            <a:off x="6814457" y="5124111"/>
            <a:ext cx="21336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845618AF-F51B-8743-BA6C-E154C9BE61F9}" type="slidenum">
              <a:rPr lang="en-US" smtClean="0"/>
              <a:t>‹#›</a:t>
            </a:fld>
            <a:endParaRPr lang="en-US"/>
          </a:p>
        </p:txBody>
      </p:sp>
    </p:spTree>
    <p:extLst>
      <p:ext uri="{BB962C8B-B14F-4D97-AF65-F5344CB8AC3E}">
        <p14:creationId xmlns:p14="http://schemas.microsoft.com/office/powerpoint/2010/main" val="2840963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2391" y="743314"/>
            <a:ext cx="6247859" cy="952500"/>
          </a:xfrm>
        </p:spPr>
        <p:txBody>
          <a:bodyPr/>
          <a:lstStyle/>
          <a:p>
            <a:r>
              <a:rPr lang="en-GB" dirty="0" smtClean="0"/>
              <a:t>Thank you!</a:t>
            </a:r>
            <a:endParaRPr lang="en-US" dirty="0"/>
          </a:p>
        </p:txBody>
      </p:sp>
      <p:pic>
        <p:nvPicPr>
          <p:cNvPr id="5" name="Picture 4" descr="print strip-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 y="0"/>
            <a:ext cx="1286888" cy="5715000"/>
          </a:xfrm>
          <a:prstGeom prst="rect">
            <a:avLst/>
          </a:prstGeom>
        </p:spPr>
      </p:pic>
      <p:pic>
        <p:nvPicPr>
          <p:cNvPr id="6" name="Picture 5" descr="NWU Business School logo - Finaal (Kleur)-02.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70666" y="2442547"/>
            <a:ext cx="6079067" cy="2363541"/>
          </a:xfrm>
          <a:prstGeom prst="rect">
            <a:avLst/>
          </a:prstGeom>
        </p:spPr>
      </p:pic>
    </p:spTree>
    <p:extLst>
      <p:ext uri="{BB962C8B-B14F-4D97-AF65-F5344CB8AC3E}">
        <p14:creationId xmlns:p14="http://schemas.microsoft.com/office/powerpoint/2010/main" val="42116764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7" name="Picture 6" descr="dun strepie langer-05.png"/>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 y="5421532"/>
            <a:ext cx="9161762" cy="216912"/>
          </a:xfrm>
          <a:prstGeom prst="rect">
            <a:avLst/>
          </a:prstGeom>
        </p:spPr>
      </p:pic>
    </p:spTree>
    <p:extLst>
      <p:ext uri="{BB962C8B-B14F-4D97-AF65-F5344CB8AC3E}">
        <p14:creationId xmlns:p14="http://schemas.microsoft.com/office/powerpoint/2010/main" val="1600974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8.emf"/><Relationship Id="rId5" Type="http://schemas.openxmlformats.org/officeDocument/2006/relationships/oleObject" Target="../embeddings/oleObject3.bin"/><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3.xml"/><Relationship Id="rId1" Type="http://schemas.openxmlformats.org/officeDocument/2006/relationships/vmlDrawing" Target="../drawings/vmlDrawing3.vml"/><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3.xml"/><Relationship Id="rId1" Type="http://schemas.openxmlformats.org/officeDocument/2006/relationships/vmlDrawing" Target="../drawings/vmlDrawing4.vml"/><Relationship Id="rId4" Type="http://schemas.openxmlformats.org/officeDocument/2006/relationships/image" Target="../media/image13.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3.xml"/><Relationship Id="rId1" Type="http://schemas.openxmlformats.org/officeDocument/2006/relationships/vmlDrawing" Target="../drawings/vmlDrawing5.vml"/><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3.xml"/><Relationship Id="rId1" Type="http://schemas.openxmlformats.org/officeDocument/2006/relationships/vmlDrawing" Target="../drawings/vmlDrawing6.vml"/><Relationship Id="rId5" Type="http://schemas.openxmlformats.org/officeDocument/2006/relationships/image" Target="../media/image15.emf"/><Relationship Id="rId4" Type="http://schemas.openxmlformats.org/officeDocument/2006/relationships/image" Target="../media/image14.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3.xml"/><Relationship Id="rId1" Type="http://schemas.openxmlformats.org/officeDocument/2006/relationships/vmlDrawing" Target="../drawings/vmlDrawing7.vml"/><Relationship Id="rId4" Type="http://schemas.openxmlformats.org/officeDocument/2006/relationships/image" Target="../media/image16.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3.xml"/><Relationship Id="rId1" Type="http://schemas.openxmlformats.org/officeDocument/2006/relationships/vmlDrawing" Target="../drawings/vmlDrawing8.vml"/><Relationship Id="rId4" Type="http://schemas.openxmlformats.org/officeDocument/2006/relationships/image" Target="../media/image17.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xml"/><Relationship Id="rId1" Type="http://schemas.openxmlformats.org/officeDocument/2006/relationships/vmlDrawing" Target="../drawings/vmlDrawing9.vml"/><Relationship Id="rId4" Type="http://schemas.openxmlformats.org/officeDocument/2006/relationships/image" Target="../media/image18.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3.xml"/><Relationship Id="rId1" Type="http://schemas.openxmlformats.org/officeDocument/2006/relationships/vmlDrawing" Target="../drawings/vmlDrawing10.vml"/><Relationship Id="rId4" Type="http://schemas.openxmlformats.org/officeDocument/2006/relationships/image" Target="../media/image18.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3.xml"/><Relationship Id="rId1" Type="http://schemas.openxmlformats.org/officeDocument/2006/relationships/vmlDrawing" Target="../drawings/vmlDrawing11.vml"/><Relationship Id="rId4" Type="http://schemas.openxmlformats.org/officeDocument/2006/relationships/image" Target="../media/image19.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3.xml"/><Relationship Id="rId1" Type="http://schemas.openxmlformats.org/officeDocument/2006/relationships/vmlDrawing" Target="../drawings/vmlDrawing12.vml"/><Relationship Id="rId4" Type="http://schemas.openxmlformats.org/officeDocument/2006/relationships/image" Target="../media/image22.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3.xml"/><Relationship Id="rId1" Type="http://schemas.openxmlformats.org/officeDocument/2006/relationships/vmlDrawing" Target="../drawings/vmlDrawing13.vml"/><Relationship Id="rId4" Type="http://schemas.openxmlformats.org/officeDocument/2006/relationships/image" Target="../media/image23.emf"/></Relationships>
</file>

<file path=ppt/slides/_rels/slide3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3.xml"/><Relationship Id="rId1" Type="http://schemas.openxmlformats.org/officeDocument/2006/relationships/vmlDrawing" Target="../drawings/vmlDrawing14.vml"/><Relationship Id="rId4" Type="http://schemas.openxmlformats.org/officeDocument/2006/relationships/image" Target="../media/image25.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3.xml"/><Relationship Id="rId1" Type="http://schemas.openxmlformats.org/officeDocument/2006/relationships/vmlDrawing" Target="../drawings/vmlDrawing15.vml"/><Relationship Id="rId4" Type="http://schemas.openxmlformats.org/officeDocument/2006/relationships/image" Target="../media/image26.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3.xml"/><Relationship Id="rId1" Type="http://schemas.openxmlformats.org/officeDocument/2006/relationships/vmlDrawing" Target="../drawings/vmlDrawing16.vml"/><Relationship Id="rId4" Type="http://schemas.openxmlformats.org/officeDocument/2006/relationships/image" Target="../media/image27.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3.xml"/><Relationship Id="rId1" Type="http://schemas.openxmlformats.org/officeDocument/2006/relationships/vmlDrawing" Target="../drawings/vmlDrawing17.vml"/><Relationship Id="rId4" Type="http://schemas.openxmlformats.org/officeDocument/2006/relationships/image" Target="../media/image28.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3.xml"/><Relationship Id="rId1" Type="http://schemas.openxmlformats.org/officeDocument/2006/relationships/vmlDrawing" Target="../drawings/vmlDrawing18.vml"/><Relationship Id="rId4" Type="http://schemas.openxmlformats.org/officeDocument/2006/relationships/image" Target="../media/image29.e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3.xml"/><Relationship Id="rId1" Type="http://schemas.openxmlformats.org/officeDocument/2006/relationships/vmlDrawing" Target="../drawings/vmlDrawing19.vml"/><Relationship Id="rId4" Type="http://schemas.openxmlformats.org/officeDocument/2006/relationships/image" Target="../media/image30.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3.xml"/><Relationship Id="rId1" Type="http://schemas.openxmlformats.org/officeDocument/2006/relationships/vmlDrawing" Target="../drawings/vmlDrawing20.vml"/><Relationship Id="rId6" Type="http://schemas.openxmlformats.org/officeDocument/2006/relationships/image" Target="../media/image32.emf"/><Relationship Id="rId5" Type="http://schemas.openxmlformats.org/officeDocument/2006/relationships/oleObject" Target="../embeddings/oleObject22.bin"/><Relationship Id="rId4" Type="http://schemas.openxmlformats.org/officeDocument/2006/relationships/image" Target="../media/image31.emf"/></Relationships>
</file>

<file path=ppt/slides/_rels/slide4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3.xml"/><Relationship Id="rId1" Type="http://schemas.openxmlformats.org/officeDocument/2006/relationships/vmlDrawing" Target="../drawings/vmlDrawing21.vml"/><Relationship Id="rId6" Type="http://schemas.openxmlformats.org/officeDocument/2006/relationships/image" Target="../media/image34.emf"/><Relationship Id="rId5" Type="http://schemas.openxmlformats.org/officeDocument/2006/relationships/oleObject" Target="../embeddings/oleObject24.bin"/><Relationship Id="rId4" Type="http://schemas.openxmlformats.org/officeDocument/2006/relationships/image" Target="../media/image33.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3.xml"/><Relationship Id="rId1" Type="http://schemas.openxmlformats.org/officeDocument/2006/relationships/vmlDrawing" Target="../drawings/vmlDrawing22.vml"/><Relationship Id="rId4" Type="http://schemas.openxmlformats.org/officeDocument/2006/relationships/image" Target="../media/image36.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3.xml"/><Relationship Id="rId1" Type="http://schemas.openxmlformats.org/officeDocument/2006/relationships/vmlDrawing" Target="../drawings/vmlDrawing23.vml"/><Relationship Id="rId4" Type="http://schemas.openxmlformats.org/officeDocument/2006/relationships/image" Target="../media/image37.e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3.xml"/><Relationship Id="rId1" Type="http://schemas.openxmlformats.org/officeDocument/2006/relationships/vmlDrawing" Target="../drawings/vmlDrawing24.vml"/><Relationship Id="rId4" Type="http://schemas.openxmlformats.org/officeDocument/2006/relationships/image" Target="../media/image38.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Theme 12</a:t>
            </a:r>
            <a:endParaRPr lang="en-US" dirty="0"/>
          </a:p>
        </p:txBody>
      </p:sp>
      <p:sp>
        <p:nvSpPr>
          <p:cNvPr id="3" name="Subtitle 2"/>
          <p:cNvSpPr>
            <a:spLocks noGrp="1"/>
          </p:cNvSpPr>
          <p:nvPr>
            <p:ph type="subTitle" idx="1"/>
          </p:nvPr>
        </p:nvSpPr>
        <p:spPr/>
        <p:txBody>
          <a:bodyPr>
            <a:noAutofit/>
          </a:bodyPr>
          <a:lstStyle/>
          <a:p>
            <a:r>
              <a:rPr lang="en-US" sz="2800" dirty="0" smtClean="0"/>
              <a:t>Relevant costs for decision making</a:t>
            </a:r>
          </a:p>
          <a:p>
            <a:r>
              <a:rPr lang="en-US" sz="2800" dirty="0" smtClean="0"/>
              <a:t>Chapter 10</a:t>
            </a:r>
            <a:endParaRPr lang="en-US" sz="2800" dirty="0"/>
          </a:p>
        </p:txBody>
      </p:sp>
    </p:spTree>
    <p:extLst>
      <p:ext uri="{BB962C8B-B14F-4D97-AF65-F5344CB8AC3E}">
        <p14:creationId xmlns:p14="http://schemas.microsoft.com/office/powerpoint/2010/main" val="30796014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Total and differential cost approaches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9</a:t>
            </a:fld>
            <a:endParaRPr lang="en-US"/>
          </a:p>
        </p:txBody>
      </p:sp>
      <p:sp>
        <p:nvSpPr>
          <p:cNvPr id="4" name="TextBox 3"/>
          <p:cNvSpPr txBox="1"/>
          <p:nvPr/>
        </p:nvSpPr>
        <p:spPr>
          <a:xfrm>
            <a:off x="433953" y="1139125"/>
            <a:ext cx="7989376" cy="646331"/>
          </a:xfrm>
          <a:prstGeom prst="rect">
            <a:avLst/>
          </a:prstGeom>
          <a:noFill/>
        </p:spPr>
        <p:txBody>
          <a:bodyPr wrap="square" rtlCol="0">
            <a:spAutoFit/>
          </a:bodyPr>
          <a:lstStyle/>
          <a:p>
            <a:r>
              <a:rPr lang="en-ZA" dirty="0" smtClean="0"/>
              <a:t>As you can see the, the only costs that differ between the alternatives are the direct cost savings and the increase in fixed rental costs </a:t>
            </a:r>
            <a:endParaRPr lang="en-ZA" dirty="0"/>
          </a:p>
        </p:txBody>
      </p:sp>
      <p:graphicFrame>
        <p:nvGraphicFramePr>
          <p:cNvPr id="5" name="Object 4"/>
          <p:cNvGraphicFramePr>
            <a:graphicFrameLocks noChangeAspect="1"/>
          </p:cNvGraphicFramePr>
          <p:nvPr>
            <p:extLst>
              <p:ext uri="{D42A27DB-BD31-4B8C-83A1-F6EECF244321}">
                <p14:modId xmlns:p14="http://schemas.microsoft.com/office/powerpoint/2010/main" val="2733913954"/>
              </p:ext>
            </p:extLst>
          </p:nvPr>
        </p:nvGraphicFramePr>
        <p:xfrm>
          <a:off x="4041129" y="1844115"/>
          <a:ext cx="4467219" cy="1666175"/>
        </p:xfrm>
        <a:graphic>
          <a:graphicData uri="http://schemas.openxmlformats.org/presentationml/2006/ole">
            <mc:AlternateContent xmlns:mc="http://schemas.openxmlformats.org/markup-compatibility/2006">
              <mc:Choice xmlns:v="urn:schemas-microsoft-com:vml" Requires="v">
                <p:oleObj spid="_x0000_s37897" name="Worksheet" r:id="rId3" imgW="5821538" imgH="2720434" progId="Excel.Sheet.8">
                  <p:embed/>
                </p:oleObj>
              </mc:Choice>
              <mc:Fallback>
                <p:oleObj name="Worksheet" r:id="rId3" imgW="5821538" imgH="2720434" progId="Excel.Sheet.8">
                  <p:embed/>
                  <p:pic>
                    <p:nvPicPr>
                      <p:cNvPr id="5" name="Object 4"/>
                      <p:cNvPicPr>
                        <a:picLocks noChangeAspect="1" noChangeArrowheads="1"/>
                      </p:cNvPicPr>
                      <p:nvPr/>
                    </p:nvPicPr>
                    <p:blipFill>
                      <a:blip r:embed="rId4"/>
                      <a:srcRect/>
                      <a:stretch>
                        <a:fillRect/>
                      </a:stretch>
                    </p:blipFill>
                    <p:spPr bwMode="auto">
                      <a:xfrm>
                        <a:off x="4041129" y="1844115"/>
                        <a:ext cx="4467219" cy="1666175"/>
                      </a:xfrm>
                      <a:prstGeom prst="rect">
                        <a:avLst/>
                      </a:prstGeom>
                      <a:noFill/>
                      <a:ln>
                        <a:noFill/>
                      </a:ln>
                      <a:effectLst/>
                    </p:spPr>
                  </p:pic>
                </p:oleObj>
              </mc:Fallback>
            </mc:AlternateContent>
          </a:graphicData>
        </a:graphic>
      </p:graphicFrame>
      <p:grpSp>
        <p:nvGrpSpPr>
          <p:cNvPr id="6" name="Group 5"/>
          <p:cNvGrpSpPr>
            <a:grpSpLocks/>
          </p:cNvGrpSpPr>
          <p:nvPr/>
        </p:nvGrpSpPr>
        <p:grpSpPr bwMode="auto">
          <a:xfrm>
            <a:off x="433953" y="2877983"/>
            <a:ext cx="4352435" cy="1632024"/>
            <a:chOff x="1152" y="2304"/>
            <a:chExt cx="4003" cy="1632"/>
          </a:xfrm>
        </p:grpSpPr>
        <p:sp>
          <p:nvSpPr>
            <p:cNvPr id="7" name="Rectangle 6"/>
            <p:cNvSpPr>
              <a:spLocks noChangeArrowheads="1"/>
            </p:cNvSpPr>
            <p:nvPr/>
          </p:nvSpPr>
          <p:spPr bwMode="auto">
            <a:xfrm>
              <a:off x="1152" y="2304"/>
              <a:ext cx="3984" cy="1632"/>
            </a:xfrm>
            <a:prstGeom prst="rect">
              <a:avLst/>
            </a:prstGeom>
            <a:solidFill>
              <a:srgbClr val="FFFF99"/>
            </a:solidFill>
            <a:ln w="9525">
              <a:solidFill>
                <a:srgbClr val="000000"/>
              </a:solidFill>
              <a:miter lim="800000"/>
              <a:headEnd/>
              <a:tailEnd/>
            </a:ln>
            <a:effectLst>
              <a:outerShdw dist="35921" dir="2700000" algn="ctr" rotWithShape="0">
                <a:srgbClr val="000000"/>
              </a:outerShdw>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400" b="1" dirty="0">
                  <a:solidFill>
                    <a:srgbClr val="663300"/>
                  </a:solidFill>
                  <a:latin typeface="Arial" panose="020B0604020202020204" pitchFamily="34" charset="0"/>
                </a:rPr>
                <a:t>We can efficiently analyze the decision by</a:t>
              </a:r>
              <a:br>
                <a:rPr lang="en-US" altLang="en-US" sz="1400" b="1" dirty="0">
                  <a:solidFill>
                    <a:srgbClr val="663300"/>
                  </a:solidFill>
                  <a:latin typeface="Arial" panose="020B0604020202020204" pitchFamily="34" charset="0"/>
                </a:rPr>
              </a:br>
              <a:r>
                <a:rPr lang="en-US" altLang="en-US" sz="1400" b="1" dirty="0">
                  <a:solidFill>
                    <a:srgbClr val="663300"/>
                  </a:solidFill>
                  <a:latin typeface="Arial" panose="020B0604020202020204" pitchFamily="34" charset="0"/>
                </a:rPr>
                <a:t>looking at the different costs and revenues and</a:t>
              </a:r>
              <a:br>
                <a:rPr lang="en-US" altLang="en-US" sz="1400" b="1" dirty="0">
                  <a:solidFill>
                    <a:srgbClr val="663300"/>
                  </a:solidFill>
                  <a:latin typeface="Arial" panose="020B0604020202020204" pitchFamily="34" charset="0"/>
                </a:rPr>
              </a:br>
              <a:r>
                <a:rPr lang="en-US" altLang="en-US" sz="1400" b="1" dirty="0">
                  <a:solidFill>
                    <a:srgbClr val="663300"/>
                  </a:solidFill>
                  <a:latin typeface="Arial" panose="020B0604020202020204" pitchFamily="34" charset="0"/>
                </a:rPr>
                <a:t>arrive at the same solution</a:t>
              </a:r>
              <a:r>
                <a:rPr lang="en-US" altLang="en-US" sz="1400" b="1" dirty="0"/>
                <a:t>.</a:t>
              </a:r>
            </a:p>
            <a:p>
              <a:pPr algn="ctr" eaLnBrk="1" hangingPunct="1"/>
              <a:endParaRPr lang="en-US" altLang="en-US" sz="1400" b="1" dirty="0"/>
            </a:p>
            <a:p>
              <a:pPr algn="ctr" eaLnBrk="1" hangingPunct="1"/>
              <a:endParaRPr lang="en-US" altLang="en-US" sz="1400" dirty="0"/>
            </a:p>
            <a:p>
              <a:pPr algn="ctr" eaLnBrk="1" hangingPunct="1"/>
              <a:endParaRPr lang="en-US" altLang="en-US" sz="1400" dirty="0"/>
            </a:p>
            <a:p>
              <a:pPr algn="ctr" eaLnBrk="1" hangingPunct="1"/>
              <a:endParaRPr lang="en-US" altLang="en-US" sz="1400" dirty="0"/>
            </a:p>
          </p:txBody>
        </p:sp>
        <p:graphicFrame>
          <p:nvGraphicFramePr>
            <p:cNvPr id="8" name="Object 7"/>
            <p:cNvGraphicFramePr>
              <a:graphicFrameLocks noChangeAspect="1"/>
            </p:cNvGraphicFramePr>
            <p:nvPr>
              <p:extLst>
                <p:ext uri="{D42A27DB-BD31-4B8C-83A1-F6EECF244321}">
                  <p14:modId xmlns:p14="http://schemas.microsoft.com/office/powerpoint/2010/main" val="2561605718"/>
                </p:ext>
              </p:extLst>
            </p:nvPr>
          </p:nvGraphicFramePr>
          <p:xfrm>
            <a:off x="1255" y="3023"/>
            <a:ext cx="3900" cy="784"/>
          </p:xfrm>
          <a:graphic>
            <a:graphicData uri="http://schemas.openxmlformats.org/presentationml/2006/ole">
              <mc:AlternateContent xmlns:mc="http://schemas.openxmlformats.org/markup-compatibility/2006">
                <mc:Choice xmlns:v="urn:schemas-microsoft-com:vml" Requires="v">
                  <p:oleObj spid="_x0000_s37898" name="Worksheet" r:id="rId5" imgW="4556689" imgH="914589" progId="Excel.Sheet.8">
                    <p:embed/>
                  </p:oleObj>
                </mc:Choice>
                <mc:Fallback>
                  <p:oleObj name="Worksheet" r:id="rId5" imgW="4556689" imgH="914589" progId="Excel.Sheet.8">
                    <p:embed/>
                    <p:pic>
                      <p:nvPicPr>
                        <p:cNvPr id="25607" name="Object 7"/>
                        <p:cNvPicPr>
                          <a:picLocks noChangeAspect="1" noChangeArrowheads="1"/>
                        </p:cNvPicPr>
                        <p:nvPr/>
                      </p:nvPicPr>
                      <p:blipFill>
                        <a:blip r:embed="rId6"/>
                        <a:srcRect/>
                        <a:stretch>
                          <a:fillRect/>
                        </a:stretch>
                      </p:blipFill>
                      <p:spPr bwMode="auto">
                        <a:xfrm>
                          <a:off x="1255" y="3023"/>
                          <a:ext cx="3900" cy="784"/>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175641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Total and differential cost approach</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10</a:t>
            </a:fld>
            <a:endParaRPr lang="en-US"/>
          </a:p>
        </p:txBody>
      </p:sp>
      <p:sp>
        <p:nvSpPr>
          <p:cNvPr id="4" name="TextBox 3"/>
          <p:cNvSpPr txBox="1"/>
          <p:nvPr/>
        </p:nvSpPr>
        <p:spPr>
          <a:xfrm>
            <a:off x="472698" y="1526583"/>
            <a:ext cx="8020373" cy="2308324"/>
          </a:xfrm>
          <a:prstGeom prst="rect">
            <a:avLst/>
          </a:prstGeom>
          <a:noFill/>
        </p:spPr>
        <p:txBody>
          <a:bodyPr wrap="square" rtlCol="0">
            <a:spAutoFit/>
          </a:bodyPr>
          <a:lstStyle/>
          <a:p>
            <a:r>
              <a:rPr lang="en-ZA" dirty="0" smtClean="0"/>
              <a:t>Using the differential approach is desirable for two reasons:</a:t>
            </a:r>
          </a:p>
          <a:p>
            <a:endParaRPr lang="en-ZA" dirty="0" smtClean="0"/>
          </a:p>
          <a:p>
            <a:pPr marL="800100" lvl="1" indent="-342900">
              <a:buFont typeface="+mj-lt"/>
              <a:buAutoNum type="arabicPeriod"/>
            </a:pPr>
            <a:r>
              <a:rPr lang="en-ZA" dirty="0" smtClean="0"/>
              <a:t>Only rarely will enough information be available to prepare a detailed income statement for both alternatives</a:t>
            </a:r>
          </a:p>
          <a:p>
            <a:pPr marL="800100" lvl="1" indent="-342900">
              <a:buFont typeface="+mj-lt"/>
              <a:buAutoNum type="arabicPeriod"/>
            </a:pPr>
            <a:endParaRPr lang="en-ZA" dirty="0" smtClean="0"/>
          </a:p>
          <a:p>
            <a:pPr marL="800100" lvl="1" indent="-342900">
              <a:buFont typeface="+mj-lt"/>
              <a:buAutoNum type="arabicPeriod"/>
            </a:pPr>
            <a:r>
              <a:rPr lang="en-ZA" dirty="0" smtClean="0"/>
              <a:t>Mingling irrelevant costs with relevant costs may cause confusion and detract attention away from the information that is really critical</a:t>
            </a:r>
            <a:endParaRPr lang="en-ZA" dirty="0"/>
          </a:p>
        </p:txBody>
      </p:sp>
    </p:spTree>
    <p:extLst>
      <p:ext uri="{BB962C8B-B14F-4D97-AF65-F5344CB8AC3E}">
        <p14:creationId xmlns:p14="http://schemas.microsoft.com/office/powerpoint/2010/main" val="35818786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Adding / Dropping Segments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11</a:t>
            </a:fld>
            <a:endParaRPr lang="en-US"/>
          </a:p>
        </p:txBody>
      </p:sp>
      <p:sp>
        <p:nvSpPr>
          <p:cNvPr id="4" name="Rectangle 3"/>
          <p:cNvSpPr txBox="1">
            <a:spLocks noChangeArrowheads="1"/>
          </p:cNvSpPr>
          <p:nvPr/>
        </p:nvSpPr>
        <p:spPr bwMode="auto">
          <a:xfrm>
            <a:off x="827088" y="1268413"/>
            <a:ext cx="6650844" cy="2497675"/>
          </a:xfrm>
          <a:prstGeom prst="rect">
            <a:avLst/>
          </a:prstGeom>
          <a:solidFill>
            <a:srgbClr val="99CC00"/>
          </a:solidFill>
          <a:ln w="12699">
            <a:solidFill>
              <a:srgbClr val="000000"/>
            </a:solidFill>
            <a:miter lim="800000"/>
            <a:headEnd/>
            <a:tailEnd/>
          </a:ln>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110000"/>
              </a:lnSpc>
              <a:buFontTx/>
              <a:buNone/>
            </a:pPr>
            <a:r>
              <a:rPr lang="en-US" altLang="en-US" sz="2000" b="1" smtClean="0"/>
              <a:t>One of the most important decisions managers make is whether to add or drop a business segment such as a product or a store.</a:t>
            </a:r>
            <a:br>
              <a:rPr lang="en-US" altLang="en-US" sz="2000" b="1" smtClean="0"/>
            </a:br>
            <a:endParaRPr lang="en-US" altLang="en-US" sz="2000" b="1" smtClean="0"/>
          </a:p>
          <a:p>
            <a:pPr algn="ctr">
              <a:lnSpc>
                <a:spcPct val="110000"/>
              </a:lnSpc>
              <a:buFontTx/>
              <a:buNone/>
            </a:pPr>
            <a:r>
              <a:rPr lang="en-US" altLang="en-US" sz="2000" b="1" smtClean="0">
                <a:solidFill>
                  <a:srgbClr val="0000FF"/>
                </a:solidFill>
              </a:rPr>
              <a:t>Let’s see how relevant costs should be used in this type of decision.</a:t>
            </a:r>
            <a:endParaRPr lang="en-US" altLang="en-US" sz="2000" b="1" dirty="0" smtClean="0">
              <a:solidFill>
                <a:srgbClr val="0000FF"/>
              </a:solidFill>
            </a:endParaRPr>
          </a:p>
        </p:txBody>
      </p:sp>
      <p:pic>
        <p:nvPicPr>
          <p:cNvPr id="5" name="Picture 4" descr="bs00922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2122" y="3766088"/>
            <a:ext cx="1871662"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07198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Adding / Dropping Segments</a:t>
            </a:r>
          </a:p>
        </p:txBody>
      </p:sp>
      <p:sp>
        <p:nvSpPr>
          <p:cNvPr id="3" name="Slide Number Placeholder 2"/>
          <p:cNvSpPr>
            <a:spLocks noGrp="1"/>
          </p:cNvSpPr>
          <p:nvPr>
            <p:ph type="sldNum" sz="quarter" idx="4"/>
          </p:nvPr>
        </p:nvSpPr>
        <p:spPr/>
        <p:txBody>
          <a:bodyPr/>
          <a:lstStyle/>
          <a:p>
            <a:fld id="{845618AF-F51B-8743-BA6C-E154C9BE61F9}" type="slidenum">
              <a:rPr lang="en-US" smtClean="0"/>
              <a:t>12</a:t>
            </a:fld>
            <a:endParaRPr lang="en-US"/>
          </a:p>
        </p:txBody>
      </p:sp>
      <p:sp>
        <p:nvSpPr>
          <p:cNvPr id="4" name="Rectangle 3"/>
          <p:cNvSpPr txBox="1">
            <a:spLocks noChangeArrowheads="1"/>
          </p:cNvSpPr>
          <p:nvPr/>
        </p:nvSpPr>
        <p:spPr bwMode="auto">
          <a:xfrm>
            <a:off x="827088" y="1196518"/>
            <a:ext cx="7848600" cy="2921000"/>
          </a:xfrm>
          <a:prstGeom prst="rect">
            <a:avLst/>
          </a:prstGeom>
          <a:solidFill>
            <a:schemeClr val="bg1"/>
          </a:solidFill>
          <a:extLst>
            <a:ext uri="{91240B29-F687-4F45-9708-019B960494DF}">
              <a14:hiddenLine xmlns:a14="http://schemas.microsoft.com/office/drawing/2010/main" w="12699">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0000"/>
              </a:lnSpc>
              <a:buFontTx/>
              <a:buNone/>
            </a:pPr>
            <a:r>
              <a:rPr lang="en-US" altLang="en-US" sz="2800" b="1" smtClean="0">
                <a:solidFill>
                  <a:schemeClr val="tx2"/>
                </a:solidFill>
              </a:rPr>
              <a:t>Due to the declining popularity of digital watches, Lovell Company’s digital watch line has not reported a profit for several years.  Lovell is considering dropping this product line.</a:t>
            </a:r>
            <a:endParaRPr lang="en-US" altLang="en-US" sz="2800" b="1" dirty="0" smtClean="0">
              <a:solidFill>
                <a:schemeClr val="tx2"/>
              </a:solidFill>
            </a:endParaRPr>
          </a:p>
        </p:txBody>
      </p:sp>
      <p:pic>
        <p:nvPicPr>
          <p:cNvPr id="5" name="Picture 4" descr="bs00922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4710" y="3304381"/>
            <a:ext cx="2232025"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92357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A contribution margin approach</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13</a:t>
            </a:fld>
            <a:endParaRPr lang="en-US"/>
          </a:p>
        </p:txBody>
      </p:sp>
      <p:sp>
        <p:nvSpPr>
          <p:cNvPr id="4" name="TextBox 3"/>
          <p:cNvSpPr txBox="1"/>
          <p:nvPr/>
        </p:nvSpPr>
        <p:spPr>
          <a:xfrm>
            <a:off x="852407" y="1348353"/>
            <a:ext cx="7160217" cy="2308324"/>
          </a:xfrm>
          <a:prstGeom prst="rect">
            <a:avLst/>
          </a:prstGeom>
          <a:noFill/>
        </p:spPr>
        <p:txBody>
          <a:bodyPr wrap="square" rtlCol="0">
            <a:spAutoFit/>
          </a:bodyPr>
          <a:lstStyle/>
          <a:p>
            <a:pPr algn="ctr"/>
            <a:r>
              <a:rPr lang="en-ZA" dirty="0" smtClean="0"/>
              <a:t>Decision Rule</a:t>
            </a:r>
          </a:p>
          <a:p>
            <a:pPr algn="ctr"/>
            <a:r>
              <a:rPr lang="en-ZA" dirty="0" smtClean="0"/>
              <a:t>Lovell should drop the digital watch segment only if dropping the segment will lead to an increase in profits.</a:t>
            </a:r>
          </a:p>
          <a:p>
            <a:pPr algn="ctr"/>
            <a:endParaRPr lang="en-ZA" dirty="0"/>
          </a:p>
          <a:p>
            <a:pPr algn="ctr"/>
            <a:r>
              <a:rPr lang="en-ZA" dirty="0" smtClean="0"/>
              <a:t>This will only happen if the fixed cost savings exceed the lost contribution margin</a:t>
            </a:r>
          </a:p>
          <a:p>
            <a:pPr algn="ctr"/>
            <a:endParaRPr lang="en-ZA" dirty="0"/>
          </a:p>
          <a:p>
            <a:pPr algn="ctr"/>
            <a:r>
              <a:rPr lang="en-ZA" dirty="0" smtClean="0"/>
              <a:t>Lets look at the solution</a:t>
            </a:r>
            <a:endParaRPr lang="en-ZA" dirty="0"/>
          </a:p>
        </p:txBody>
      </p:sp>
      <p:pic>
        <p:nvPicPr>
          <p:cNvPr id="5" name="Picture 4" descr="bs00922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2787" y="3656677"/>
            <a:ext cx="187325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73581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Adding/dropping a segment</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14</a:t>
            </a:fld>
            <a:endParaRPr lang="en-US"/>
          </a:p>
        </p:txBody>
      </p:sp>
      <p:graphicFrame>
        <p:nvGraphicFramePr>
          <p:cNvPr id="4" name="Object 3"/>
          <p:cNvGraphicFramePr>
            <a:graphicFrameLocks/>
          </p:cNvGraphicFramePr>
          <p:nvPr>
            <p:extLst>
              <p:ext uri="{D42A27DB-BD31-4B8C-83A1-F6EECF244321}">
                <p14:modId xmlns:p14="http://schemas.microsoft.com/office/powerpoint/2010/main" val="580483907"/>
              </p:ext>
            </p:extLst>
          </p:nvPr>
        </p:nvGraphicFramePr>
        <p:xfrm>
          <a:off x="525463" y="1179513"/>
          <a:ext cx="7685087" cy="3587750"/>
        </p:xfrm>
        <a:graphic>
          <a:graphicData uri="http://schemas.openxmlformats.org/presentationml/2006/ole">
            <mc:AlternateContent xmlns:mc="http://schemas.openxmlformats.org/markup-compatibility/2006">
              <mc:Choice xmlns:v="urn:schemas-microsoft-com:vml" Requires="v">
                <p:oleObj spid="_x0000_s38918" name="Worksheet" r:id="rId3" imgW="4107145" imgH="2712799" progId="Excel.Sheet.8">
                  <p:embed/>
                </p:oleObj>
              </mc:Choice>
              <mc:Fallback>
                <p:oleObj name="Worksheet" r:id="rId3" imgW="4107145" imgH="2712799" progId="Excel.Sheet.8">
                  <p:embed/>
                  <p:pic>
                    <p:nvPicPr>
                      <p:cNvPr id="35843" name="Object 3"/>
                      <p:cNvPicPr>
                        <a:picLocks noChangeArrowheads="1"/>
                      </p:cNvPicPr>
                      <p:nvPr/>
                    </p:nvPicPr>
                    <p:blipFill>
                      <a:blip r:embed="rId4"/>
                      <a:srcRect/>
                      <a:stretch>
                        <a:fillRect/>
                      </a:stretch>
                    </p:blipFill>
                    <p:spPr bwMode="auto">
                      <a:xfrm>
                        <a:off x="525463" y="1179513"/>
                        <a:ext cx="7685087" cy="358775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9838814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Adding/dropping a segment</a:t>
            </a:r>
          </a:p>
        </p:txBody>
      </p:sp>
      <p:sp>
        <p:nvSpPr>
          <p:cNvPr id="3" name="Slide Number Placeholder 2"/>
          <p:cNvSpPr>
            <a:spLocks noGrp="1"/>
          </p:cNvSpPr>
          <p:nvPr>
            <p:ph type="sldNum" sz="quarter" idx="4"/>
          </p:nvPr>
        </p:nvSpPr>
        <p:spPr/>
        <p:txBody>
          <a:bodyPr/>
          <a:lstStyle/>
          <a:p>
            <a:fld id="{845618AF-F51B-8743-BA6C-E154C9BE61F9}" type="slidenum">
              <a:rPr lang="en-US" smtClean="0"/>
              <a:t>15</a:t>
            </a:fld>
            <a:endParaRPr lang="en-US"/>
          </a:p>
        </p:txBody>
      </p:sp>
      <p:graphicFrame>
        <p:nvGraphicFramePr>
          <p:cNvPr id="4" name="Object 2"/>
          <p:cNvGraphicFramePr>
            <a:graphicFrameLocks/>
          </p:cNvGraphicFramePr>
          <p:nvPr>
            <p:extLst>
              <p:ext uri="{D42A27DB-BD31-4B8C-83A1-F6EECF244321}">
                <p14:modId xmlns:p14="http://schemas.microsoft.com/office/powerpoint/2010/main" val="2890969121"/>
              </p:ext>
            </p:extLst>
          </p:nvPr>
        </p:nvGraphicFramePr>
        <p:xfrm>
          <a:off x="474663" y="1060450"/>
          <a:ext cx="8227635" cy="3813767"/>
        </p:xfrm>
        <a:graphic>
          <a:graphicData uri="http://schemas.openxmlformats.org/presentationml/2006/ole">
            <mc:AlternateContent xmlns:mc="http://schemas.openxmlformats.org/markup-compatibility/2006">
              <mc:Choice xmlns:v="urn:schemas-microsoft-com:vml" Requires="v">
                <p:oleObj spid="_x0000_s39941" name="Worksheet" r:id="rId3" imgW="4038671" imgH="2712799" progId="Excel.Sheet.8">
                  <p:embed/>
                </p:oleObj>
              </mc:Choice>
              <mc:Fallback>
                <p:oleObj name="Worksheet" r:id="rId3" imgW="4038671" imgH="2712799" progId="Excel.Sheet.8">
                  <p:embed/>
                  <p:pic>
                    <p:nvPicPr>
                      <p:cNvPr id="37890" name="Object 2"/>
                      <p:cNvPicPr>
                        <a:picLocks noChangeArrowheads="1"/>
                      </p:cNvPicPr>
                      <p:nvPr/>
                    </p:nvPicPr>
                    <p:blipFill>
                      <a:blip r:embed="rId4"/>
                      <a:srcRect/>
                      <a:stretch>
                        <a:fillRect/>
                      </a:stretch>
                    </p:blipFill>
                    <p:spPr bwMode="auto">
                      <a:xfrm>
                        <a:off x="474663" y="1060450"/>
                        <a:ext cx="8227635" cy="3813767"/>
                      </a:xfrm>
                      <a:prstGeom prst="rect">
                        <a:avLst/>
                      </a:prstGeom>
                      <a:noFill/>
                      <a:ln>
                        <a:noFill/>
                      </a:ln>
                      <a:effectLst/>
                    </p:spPr>
                  </p:pic>
                </p:oleObj>
              </mc:Fallback>
            </mc:AlternateContent>
          </a:graphicData>
        </a:graphic>
      </p:graphicFrame>
      <p:sp>
        <p:nvSpPr>
          <p:cNvPr id="5" name="Rectangle 4"/>
          <p:cNvSpPr>
            <a:spLocks noChangeArrowheads="1"/>
          </p:cNvSpPr>
          <p:nvPr/>
        </p:nvSpPr>
        <p:spPr bwMode="auto">
          <a:xfrm>
            <a:off x="722354" y="1908660"/>
            <a:ext cx="7352263" cy="1936428"/>
          </a:xfrm>
          <a:prstGeom prst="rect">
            <a:avLst/>
          </a:prstGeom>
          <a:solidFill>
            <a:srgbClr val="006600"/>
          </a:solidFill>
          <a:ln w="12700">
            <a:solidFill>
              <a:srgbClr val="000000"/>
            </a:solidFill>
            <a:miter lim="800000"/>
            <a:headEnd/>
            <a:tailEnd/>
          </a:ln>
          <a:effectLst>
            <a:outerShdw dist="71842" dir="2700000" algn="ctr" rotWithShape="0">
              <a:srgbClr val="000000"/>
            </a:outerShdw>
          </a:effectLst>
        </p:spPr>
        <p:txBody>
          <a:bodyPr wrap="square" lIns="90488" tIns="44450" rIns="90488" bIns="44450">
            <a:spAutoFit/>
          </a:bodyPr>
          <a:lstStyle/>
          <a:p>
            <a:pPr algn="ctr">
              <a:defRPr/>
            </a:pPr>
            <a:r>
              <a:rPr lang="en-US" altLang="en-US" sz="2000" b="1" dirty="0">
                <a:solidFill>
                  <a:srgbClr val="FFFF00"/>
                </a:solidFill>
                <a:effectLst>
                  <a:outerShdw blurRad="38100" dist="38100" dir="2700000" algn="tl">
                    <a:srgbClr val="000000"/>
                  </a:outerShdw>
                </a:effectLst>
                <a:latin typeface="Arial" charset="0"/>
              </a:rPr>
              <a:t>Investigation has revealed that </a:t>
            </a:r>
            <a:r>
              <a:rPr lang="en-US" altLang="en-US" sz="2000" b="1" dirty="0">
                <a:solidFill>
                  <a:srgbClr val="FFFFFF"/>
                </a:solidFill>
                <a:effectLst>
                  <a:outerShdw blurRad="38100" dist="38100" dir="2700000" algn="tl">
                    <a:srgbClr val="000000"/>
                  </a:outerShdw>
                </a:effectLst>
                <a:latin typeface="Arial" charset="0"/>
              </a:rPr>
              <a:t>total fixed general factory overhead</a:t>
            </a:r>
            <a:r>
              <a:rPr lang="en-US" altLang="en-US" sz="2000" b="1" dirty="0">
                <a:solidFill>
                  <a:srgbClr val="FFFF00"/>
                </a:solidFill>
                <a:effectLst>
                  <a:outerShdw blurRad="38100" dist="38100" dir="2700000" algn="tl">
                    <a:srgbClr val="000000"/>
                  </a:outerShdw>
                </a:effectLst>
                <a:latin typeface="Arial" charset="0"/>
              </a:rPr>
              <a:t> and </a:t>
            </a:r>
            <a:r>
              <a:rPr lang="en-US" altLang="en-US" sz="2000" b="1" dirty="0">
                <a:solidFill>
                  <a:srgbClr val="FFFFFF"/>
                </a:solidFill>
                <a:effectLst>
                  <a:outerShdw blurRad="38100" dist="38100" dir="2700000" algn="tl">
                    <a:srgbClr val="000000"/>
                  </a:outerShdw>
                </a:effectLst>
                <a:latin typeface="Arial" charset="0"/>
              </a:rPr>
              <a:t>general </a:t>
            </a:r>
          </a:p>
          <a:p>
            <a:pPr algn="ctr">
              <a:defRPr/>
            </a:pPr>
            <a:r>
              <a:rPr lang="en-US" altLang="en-US" sz="2000" b="1" dirty="0">
                <a:solidFill>
                  <a:srgbClr val="FFFFFF"/>
                </a:solidFill>
                <a:effectLst>
                  <a:outerShdw blurRad="38100" dist="38100" dir="2700000" algn="tl">
                    <a:srgbClr val="000000"/>
                  </a:outerShdw>
                </a:effectLst>
                <a:latin typeface="Arial" charset="0"/>
              </a:rPr>
              <a:t>administrative expenses</a:t>
            </a:r>
            <a:r>
              <a:rPr lang="en-US" altLang="en-US" sz="2000" b="1" dirty="0">
                <a:solidFill>
                  <a:srgbClr val="FFFF00"/>
                </a:solidFill>
                <a:effectLst>
                  <a:outerShdw blurRad="38100" dist="38100" dir="2700000" algn="tl">
                    <a:srgbClr val="000000"/>
                  </a:outerShdw>
                </a:effectLst>
                <a:latin typeface="Arial" charset="0"/>
              </a:rPr>
              <a:t> would not be affected if the digital watch line is dropped. The fixed general factory overhead and general administrative expenses assigned to this product would be reallocated to other product lines.</a:t>
            </a:r>
          </a:p>
        </p:txBody>
      </p:sp>
    </p:spTree>
    <p:extLst>
      <p:ext uri="{BB962C8B-B14F-4D97-AF65-F5344CB8AC3E}">
        <p14:creationId xmlns:p14="http://schemas.microsoft.com/office/powerpoint/2010/main" val="10393865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Adding / dropping segment</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16</a:t>
            </a:fld>
            <a:endParaRPr lang="en-US"/>
          </a:p>
        </p:txBody>
      </p:sp>
      <p:graphicFrame>
        <p:nvGraphicFramePr>
          <p:cNvPr id="4" name="Object 3"/>
          <p:cNvGraphicFramePr>
            <a:graphicFrameLocks/>
          </p:cNvGraphicFramePr>
          <p:nvPr>
            <p:extLst>
              <p:ext uri="{D42A27DB-BD31-4B8C-83A1-F6EECF244321}">
                <p14:modId xmlns:p14="http://schemas.microsoft.com/office/powerpoint/2010/main" val="3746873250"/>
              </p:ext>
            </p:extLst>
          </p:nvPr>
        </p:nvGraphicFramePr>
        <p:xfrm>
          <a:off x="525463" y="1179513"/>
          <a:ext cx="7685087" cy="3587750"/>
        </p:xfrm>
        <a:graphic>
          <a:graphicData uri="http://schemas.openxmlformats.org/presentationml/2006/ole">
            <mc:AlternateContent xmlns:mc="http://schemas.openxmlformats.org/markup-compatibility/2006">
              <mc:Choice xmlns:v="urn:schemas-microsoft-com:vml" Requires="v">
                <p:oleObj spid="_x0000_s40965" name="Worksheet" r:id="rId3" imgW="4107145" imgH="2712799" progId="Excel.Sheet.8">
                  <p:embed/>
                </p:oleObj>
              </mc:Choice>
              <mc:Fallback>
                <p:oleObj name="Worksheet" r:id="rId3" imgW="4107145" imgH="2712799" progId="Excel.Sheet.8">
                  <p:embed/>
                  <p:pic>
                    <p:nvPicPr>
                      <p:cNvPr id="4" name="Object 3"/>
                      <p:cNvPicPr>
                        <a:picLocks noChangeArrowheads="1"/>
                      </p:cNvPicPr>
                      <p:nvPr/>
                    </p:nvPicPr>
                    <p:blipFill>
                      <a:blip r:embed="rId4"/>
                      <a:srcRect/>
                      <a:stretch>
                        <a:fillRect/>
                      </a:stretch>
                    </p:blipFill>
                    <p:spPr bwMode="auto">
                      <a:xfrm>
                        <a:off x="525463" y="1179513"/>
                        <a:ext cx="7685087" cy="3587750"/>
                      </a:xfrm>
                      <a:prstGeom prst="rect">
                        <a:avLst/>
                      </a:prstGeom>
                      <a:noFill/>
                      <a:ln>
                        <a:noFill/>
                      </a:ln>
                      <a:effectLst/>
                    </p:spPr>
                  </p:pic>
                </p:oleObj>
              </mc:Fallback>
            </mc:AlternateContent>
          </a:graphicData>
        </a:graphic>
      </p:graphicFrame>
      <p:sp>
        <p:nvSpPr>
          <p:cNvPr id="5" name="Rectangle 4"/>
          <p:cNvSpPr>
            <a:spLocks noChangeArrowheads="1"/>
          </p:cNvSpPr>
          <p:nvPr/>
        </p:nvSpPr>
        <p:spPr bwMode="auto">
          <a:xfrm>
            <a:off x="631825" y="1514826"/>
            <a:ext cx="5846467" cy="920765"/>
          </a:xfrm>
          <a:prstGeom prst="rect">
            <a:avLst/>
          </a:prstGeom>
          <a:solidFill>
            <a:schemeClr val="tx1"/>
          </a:solidFill>
          <a:ln w="12700">
            <a:solidFill>
              <a:srgbClr val="000000"/>
            </a:solidFill>
            <a:miter lim="800000"/>
            <a:headEnd/>
            <a:tailEnd/>
          </a:ln>
          <a:effectLst>
            <a:outerShdw dist="53882" dir="2700000" algn="ctr" rotWithShape="0">
              <a:srgbClr val="000000"/>
            </a:outerShdw>
          </a:effectLst>
        </p:spPr>
        <p:txBody>
          <a:bodyPr wrap="square" lIns="90488" tIns="44450" rIns="90488" bIns="44450">
            <a:spAutoFit/>
          </a:bodyPr>
          <a:lstStyle/>
          <a:p>
            <a:pPr algn="ctr">
              <a:defRPr/>
            </a:pPr>
            <a:r>
              <a:rPr lang="en-US" altLang="en-US" b="1" dirty="0">
                <a:solidFill>
                  <a:srgbClr val="FFFFFF"/>
                </a:solidFill>
                <a:effectLst>
                  <a:outerShdw blurRad="38100" dist="38100" dir="2700000" algn="tl">
                    <a:srgbClr val="5E574E"/>
                  </a:outerShdw>
                </a:effectLst>
                <a:latin typeface="Arial" charset="0"/>
              </a:rPr>
              <a:t>The equipment used to manufacture</a:t>
            </a:r>
          </a:p>
          <a:p>
            <a:pPr algn="ctr">
              <a:defRPr/>
            </a:pPr>
            <a:r>
              <a:rPr lang="en-US" altLang="en-US" b="1" dirty="0">
                <a:solidFill>
                  <a:srgbClr val="FFFFFF"/>
                </a:solidFill>
                <a:effectLst>
                  <a:outerShdw blurRad="38100" dist="38100" dir="2700000" algn="tl">
                    <a:srgbClr val="5E574E"/>
                  </a:outerShdw>
                </a:effectLst>
                <a:latin typeface="Arial" charset="0"/>
              </a:rPr>
              <a:t>digital watches has no resale</a:t>
            </a:r>
          </a:p>
          <a:p>
            <a:pPr algn="ctr">
              <a:defRPr/>
            </a:pPr>
            <a:r>
              <a:rPr lang="en-US" altLang="en-US" b="1" dirty="0">
                <a:solidFill>
                  <a:srgbClr val="FFFFFF"/>
                </a:solidFill>
                <a:effectLst>
                  <a:outerShdw blurRad="38100" dist="38100" dir="2700000" algn="tl">
                    <a:srgbClr val="5E574E"/>
                  </a:outerShdw>
                </a:effectLst>
                <a:latin typeface="Arial" charset="0"/>
              </a:rPr>
              <a:t>value or alternative use.</a:t>
            </a:r>
          </a:p>
        </p:txBody>
      </p:sp>
      <p:sp>
        <p:nvSpPr>
          <p:cNvPr id="6" name="Rectangle 5"/>
          <p:cNvSpPr>
            <a:spLocks noChangeArrowheads="1"/>
          </p:cNvSpPr>
          <p:nvPr/>
        </p:nvSpPr>
        <p:spPr bwMode="auto">
          <a:xfrm>
            <a:off x="4368006" y="3874124"/>
            <a:ext cx="3600346" cy="705321"/>
          </a:xfrm>
          <a:prstGeom prst="rect">
            <a:avLst/>
          </a:prstGeom>
          <a:solidFill>
            <a:srgbClr val="CCECFF"/>
          </a:solidFill>
          <a:ln w="12700">
            <a:solidFill>
              <a:srgbClr val="000000"/>
            </a:solidFill>
            <a:miter lim="800000"/>
            <a:headEnd/>
            <a:tailEnd/>
          </a:ln>
          <a:effectLst>
            <a:outerShdw dist="53882" dir="2700000" algn="ctr" rotWithShape="0">
              <a:srgbClr val="000000"/>
            </a:outerShdw>
          </a:effec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000" b="1" dirty="0">
                <a:solidFill>
                  <a:srgbClr val="0000CC"/>
                </a:solidFill>
                <a:latin typeface="Arial" panose="020B0604020202020204" pitchFamily="34" charset="0"/>
              </a:rPr>
              <a:t>Should Lovell retain or drop</a:t>
            </a:r>
          </a:p>
          <a:p>
            <a:pPr algn="ctr"/>
            <a:r>
              <a:rPr lang="en-US" altLang="en-US" sz="2000" b="1" dirty="0">
                <a:solidFill>
                  <a:srgbClr val="0000CC"/>
                </a:solidFill>
                <a:latin typeface="Arial" panose="020B0604020202020204" pitchFamily="34" charset="0"/>
              </a:rPr>
              <a:t>the digital watch segment?</a:t>
            </a:r>
          </a:p>
        </p:txBody>
      </p:sp>
    </p:spTree>
    <p:extLst>
      <p:ext uri="{BB962C8B-B14F-4D97-AF65-F5344CB8AC3E}">
        <p14:creationId xmlns:p14="http://schemas.microsoft.com/office/powerpoint/2010/main" val="30082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A contribution margin approach</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17</a:t>
            </a:fld>
            <a:endParaRPr lang="en-US"/>
          </a:p>
        </p:txBody>
      </p:sp>
      <p:graphicFrame>
        <p:nvGraphicFramePr>
          <p:cNvPr id="4" name="Object 3"/>
          <p:cNvGraphicFramePr>
            <a:graphicFrameLocks/>
          </p:cNvGraphicFramePr>
          <p:nvPr>
            <p:extLst>
              <p:ext uri="{D42A27DB-BD31-4B8C-83A1-F6EECF244321}">
                <p14:modId xmlns:p14="http://schemas.microsoft.com/office/powerpoint/2010/main" val="820364112"/>
              </p:ext>
            </p:extLst>
          </p:nvPr>
        </p:nvGraphicFramePr>
        <p:xfrm>
          <a:off x="233228" y="1335384"/>
          <a:ext cx="8197850" cy="2849159"/>
        </p:xfrm>
        <a:graphic>
          <a:graphicData uri="http://schemas.openxmlformats.org/presentationml/2006/ole">
            <mc:AlternateContent xmlns:mc="http://schemas.openxmlformats.org/markup-compatibility/2006">
              <mc:Choice xmlns:v="urn:schemas-microsoft-com:vml" Requires="v">
                <p:oleObj spid="_x0000_s41990" name="Worksheet" r:id="rId3" imgW="4457594" imgH="1653556" progId="Excel.Sheet.8">
                  <p:embed/>
                </p:oleObj>
              </mc:Choice>
              <mc:Fallback>
                <p:oleObj name="Worksheet" r:id="rId3" imgW="4457594" imgH="1653556" progId="Excel.Sheet.8">
                  <p:embed/>
                  <p:pic>
                    <p:nvPicPr>
                      <p:cNvPr id="41987" name="Object 3"/>
                      <p:cNvPicPr>
                        <a:picLocks noChangeArrowheads="1"/>
                      </p:cNvPicPr>
                      <p:nvPr/>
                    </p:nvPicPr>
                    <p:blipFill>
                      <a:blip r:embed="rId4"/>
                      <a:srcRect/>
                      <a:stretch>
                        <a:fillRect/>
                      </a:stretch>
                    </p:blipFill>
                    <p:spPr bwMode="auto">
                      <a:xfrm>
                        <a:off x="233228" y="1335384"/>
                        <a:ext cx="8197850" cy="2849159"/>
                      </a:xfrm>
                      <a:prstGeom prst="rect">
                        <a:avLst/>
                      </a:prstGeom>
                      <a:noFill/>
                      <a:ln>
                        <a:noFill/>
                      </a:ln>
                      <a:effectLst/>
                    </p:spPr>
                  </p:pic>
                </p:oleObj>
              </mc:Fallback>
            </mc:AlternateContent>
          </a:graphicData>
        </a:graphic>
      </p:graphicFrame>
      <p:pic>
        <p:nvPicPr>
          <p:cNvPr id="5" name="Picture 4" descr="bs00922_"/>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4119" y="3900148"/>
            <a:ext cx="1655763"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88696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Comparative Income approach</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18</a:t>
            </a:fld>
            <a:endParaRPr lang="en-US"/>
          </a:p>
        </p:txBody>
      </p:sp>
      <p:sp>
        <p:nvSpPr>
          <p:cNvPr id="4" name="TextBox 3"/>
          <p:cNvSpPr txBox="1"/>
          <p:nvPr/>
        </p:nvSpPr>
        <p:spPr>
          <a:xfrm>
            <a:off x="736169" y="1379349"/>
            <a:ext cx="7361695" cy="1477328"/>
          </a:xfrm>
          <a:prstGeom prst="rect">
            <a:avLst/>
          </a:prstGeom>
          <a:noFill/>
        </p:spPr>
        <p:txBody>
          <a:bodyPr wrap="square" rtlCol="0">
            <a:spAutoFit/>
          </a:bodyPr>
          <a:lstStyle/>
          <a:p>
            <a:pPr algn="ctr"/>
            <a:r>
              <a:rPr lang="en-ZA" dirty="0" smtClean="0"/>
              <a:t>The Lovell solution can also be obtained by preparing comparative income statements showing results with and without the digital watch segment</a:t>
            </a:r>
          </a:p>
          <a:p>
            <a:pPr algn="ctr"/>
            <a:endParaRPr lang="en-ZA" dirty="0"/>
          </a:p>
          <a:p>
            <a:pPr algn="ctr"/>
            <a:r>
              <a:rPr lang="en-ZA" dirty="0" smtClean="0"/>
              <a:t>Lets look at this second approach</a:t>
            </a:r>
            <a:endParaRPr lang="en-ZA" dirty="0"/>
          </a:p>
        </p:txBody>
      </p:sp>
    </p:spTree>
    <p:extLst>
      <p:ext uri="{BB962C8B-B14F-4D97-AF65-F5344CB8AC3E}">
        <p14:creationId xmlns:p14="http://schemas.microsoft.com/office/powerpoint/2010/main" val="858792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73" y="327790"/>
            <a:ext cx="9144000" cy="636439"/>
          </a:xfrm>
        </p:spPr>
        <p:txBody>
          <a:bodyPr>
            <a:noAutofit/>
          </a:bodyPr>
          <a:lstStyle/>
          <a:p>
            <a:r>
              <a:rPr lang="en-AU" altLang="en-US" sz="2800" dirty="0">
                <a:latin typeface="Tahoma" panose="020B0604030504040204" pitchFamily="34" charset="0"/>
                <a:cs typeface="Tahoma" panose="020B0604030504040204" pitchFamily="34" charset="0"/>
              </a:rPr>
              <a:t>The management accountant’s role in decision making</a:t>
            </a:r>
            <a:endParaRPr lang="en-ZA" sz="2800" dirty="0"/>
          </a:p>
        </p:txBody>
      </p:sp>
      <p:sp>
        <p:nvSpPr>
          <p:cNvPr id="3" name="Slide Number Placeholder 2"/>
          <p:cNvSpPr>
            <a:spLocks noGrp="1"/>
          </p:cNvSpPr>
          <p:nvPr>
            <p:ph type="sldNum" sz="quarter" idx="4"/>
          </p:nvPr>
        </p:nvSpPr>
        <p:spPr/>
        <p:txBody>
          <a:bodyPr/>
          <a:lstStyle/>
          <a:p>
            <a:fld id="{845618AF-F51B-8743-BA6C-E154C9BE61F9}" type="slidenum">
              <a:rPr lang="en-US" smtClean="0"/>
              <a:t>1</a:t>
            </a:fld>
            <a:endParaRPr lang="en-US"/>
          </a:p>
        </p:txBody>
      </p:sp>
      <p:sp>
        <p:nvSpPr>
          <p:cNvPr id="4" name="TextBox 3"/>
          <p:cNvSpPr txBox="1"/>
          <p:nvPr/>
        </p:nvSpPr>
        <p:spPr>
          <a:xfrm>
            <a:off x="387458" y="1348353"/>
            <a:ext cx="8330339" cy="2246769"/>
          </a:xfrm>
          <a:prstGeom prst="rect">
            <a:avLst/>
          </a:prstGeom>
          <a:noFill/>
        </p:spPr>
        <p:txBody>
          <a:bodyPr wrap="square" rtlCol="0">
            <a:spAutoFit/>
          </a:bodyPr>
          <a:lstStyle/>
          <a:p>
            <a:pPr marL="285750" indent="-285750">
              <a:buSzTx/>
              <a:buFont typeface="Arial" panose="020B0604020202020204" pitchFamily="34" charset="0"/>
              <a:buChar char="•"/>
            </a:pPr>
            <a:r>
              <a:rPr lang="en-AU" altLang="en-US" dirty="0">
                <a:ea typeface="Tahoma" panose="020B0604030504040204" pitchFamily="34" charset="0"/>
                <a:cs typeface="Tahoma" panose="020B0604030504040204" pitchFamily="34" charset="0"/>
              </a:rPr>
              <a:t>To provide relevant information to managers and teams who make the decisions</a:t>
            </a:r>
          </a:p>
          <a:p>
            <a:pPr marL="285750" indent="-285750">
              <a:buSzTx/>
              <a:buFont typeface="Arial" panose="020B0604020202020204" pitchFamily="34" charset="0"/>
              <a:buChar char="•"/>
            </a:pPr>
            <a:r>
              <a:rPr lang="en-AU" altLang="en-US" dirty="0">
                <a:ea typeface="Tahoma" panose="020B0604030504040204" pitchFamily="34" charset="0"/>
                <a:cs typeface="Tahoma" panose="020B0604030504040204" pitchFamily="34" charset="0"/>
              </a:rPr>
              <a:t>Types of decisions</a:t>
            </a:r>
          </a:p>
          <a:p>
            <a:pPr lvl="1"/>
            <a:r>
              <a:rPr lang="en-AU" altLang="en-US" dirty="0">
                <a:solidFill>
                  <a:srgbClr val="CC3300"/>
                </a:solidFill>
                <a:ea typeface="Tahoma" panose="020B0604030504040204" pitchFamily="34" charset="0"/>
                <a:cs typeface="Tahoma" panose="020B0604030504040204" pitchFamily="34" charset="0"/>
              </a:rPr>
              <a:t>Accept or reject</a:t>
            </a:r>
            <a:r>
              <a:rPr lang="en-AU" altLang="en-US" dirty="0">
                <a:ea typeface="Tahoma" panose="020B0604030504040204" pitchFamily="34" charset="0"/>
                <a:cs typeface="Tahoma" panose="020B0604030504040204" pitchFamily="34" charset="0"/>
              </a:rPr>
              <a:t> a special offer</a:t>
            </a:r>
          </a:p>
          <a:p>
            <a:pPr lvl="1"/>
            <a:r>
              <a:rPr lang="en-AU" altLang="en-US" dirty="0">
                <a:solidFill>
                  <a:srgbClr val="FF0000"/>
                </a:solidFill>
                <a:ea typeface="Tahoma" panose="020B0604030504040204" pitchFamily="34" charset="0"/>
                <a:cs typeface="Tahoma" panose="020B0604030504040204" pitchFamily="34" charset="0"/>
              </a:rPr>
              <a:t>Make or buy </a:t>
            </a:r>
            <a:r>
              <a:rPr lang="en-AU" altLang="en-US" dirty="0">
                <a:ea typeface="Tahoma" panose="020B0604030504040204" pitchFamily="34" charset="0"/>
                <a:cs typeface="Tahoma" panose="020B0604030504040204" pitchFamily="34" charset="0"/>
              </a:rPr>
              <a:t>(or outsource) a product or service</a:t>
            </a:r>
          </a:p>
          <a:p>
            <a:pPr lvl="1"/>
            <a:r>
              <a:rPr lang="en-AU" altLang="en-US" dirty="0">
                <a:solidFill>
                  <a:srgbClr val="008000"/>
                </a:solidFill>
                <a:ea typeface="Tahoma" panose="020B0604030504040204" pitchFamily="34" charset="0"/>
                <a:cs typeface="Tahoma" panose="020B0604030504040204" pitchFamily="34" charset="0"/>
              </a:rPr>
              <a:t>Add or delete a product</a:t>
            </a:r>
            <a:r>
              <a:rPr lang="en-AU" altLang="en-US" dirty="0">
                <a:ea typeface="Tahoma" panose="020B0604030504040204" pitchFamily="34" charset="0"/>
                <a:cs typeface="Tahoma" panose="020B0604030504040204" pitchFamily="34" charset="0"/>
              </a:rPr>
              <a:t>, service or department</a:t>
            </a:r>
          </a:p>
          <a:p>
            <a:pPr lvl="1"/>
            <a:r>
              <a:rPr lang="en-AU" altLang="en-US" dirty="0">
                <a:ea typeface="Tahoma" panose="020B0604030504040204" pitchFamily="34" charset="0"/>
                <a:cs typeface="Tahoma" panose="020B0604030504040204" pitchFamily="34" charset="0"/>
              </a:rPr>
              <a:t>Joint products: </a:t>
            </a:r>
            <a:r>
              <a:rPr lang="en-AU" altLang="en-US" dirty="0">
                <a:solidFill>
                  <a:srgbClr val="CC00CC"/>
                </a:solidFill>
                <a:ea typeface="Tahoma" panose="020B0604030504040204" pitchFamily="34" charset="0"/>
                <a:cs typeface="Tahoma" panose="020B0604030504040204" pitchFamily="34" charset="0"/>
              </a:rPr>
              <a:t>sell or process further</a:t>
            </a:r>
          </a:p>
          <a:p>
            <a:endParaRPr lang="en-ZA" sz="1400" dirty="0"/>
          </a:p>
        </p:txBody>
      </p:sp>
    </p:spTree>
    <p:extLst>
      <p:ext uri="{BB962C8B-B14F-4D97-AF65-F5344CB8AC3E}">
        <p14:creationId xmlns:p14="http://schemas.microsoft.com/office/powerpoint/2010/main" val="1333464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19</a:t>
            </a:fld>
            <a:endParaRPr lang="en-US"/>
          </a:p>
        </p:txBody>
      </p:sp>
      <p:graphicFrame>
        <p:nvGraphicFramePr>
          <p:cNvPr id="4" name="Object 2"/>
          <p:cNvGraphicFramePr>
            <a:graphicFrameLocks/>
          </p:cNvGraphicFramePr>
          <p:nvPr>
            <p:extLst>
              <p:ext uri="{D42A27DB-BD31-4B8C-83A1-F6EECF244321}">
                <p14:modId xmlns:p14="http://schemas.microsoft.com/office/powerpoint/2010/main" val="1807280475"/>
              </p:ext>
            </p:extLst>
          </p:nvPr>
        </p:nvGraphicFramePr>
        <p:xfrm>
          <a:off x="170481" y="747874"/>
          <a:ext cx="6548034" cy="3676892"/>
        </p:xfrm>
        <a:graphic>
          <a:graphicData uri="http://schemas.openxmlformats.org/presentationml/2006/ole">
            <mc:AlternateContent xmlns:mc="http://schemas.openxmlformats.org/markup-compatibility/2006">
              <mc:Choice xmlns:v="urn:schemas-microsoft-com:vml" Requires="v">
                <p:oleObj spid="_x0000_s46088" name="Worksheet" r:id="rId3" imgW="5326486" imgH="3589209" progId="Excel.Sheet.8">
                  <p:embed/>
                </p:oleObj>
              </mc:Choice>
              <mc:Fallback>
                <p:oleObj name="Worksheet" r:id="rId3" imgW="5326486" imgH="3589209" progId="Excel.Sheet.8">
                  <p:embed/>
                  <p:pic>
                    <p:nvPicPr>
                      <p:cNvPr id="52226" name="Object 2"/>
                      <p:cNvPicPr>
                        <a:picLocks noChangeArrowheads="1"/>
                      </p:cNvPicPr>
                      <p:nvPr/>
                    </p:nvPicPr>
                    <p:blipFill>
                      <a:blip r:embed="rId4"/>
                      <a:srcRect/>
                      <a:stretch>
                        <a:fillRect/>
                      </a:stretch>
                    </p:blipFill>
                    <p:spPr bwMode="auto">
                      <a:xfrm>
                        <a:off x="170481" y="747874"/>
                        <a:ext cx="6548034" cy="3676892"/>
                      </a:xfrm>
                      <a:prstGeom prst="rect">
                        <a:avLst/>
                      </a:prstGeom>
                      <a:noFill/>
                      <a:ln>
                        <a:noFill/>
                      </a:ln>
                      <a:effectLst/>
                    </p:spPr>
                  </p:pic>
                </p:oleObj>
              </mc:Fallback>
            </mc:AlternateContent>
          </a:graphicData>
        </a:graphic>
      </p:graphicFrame>
      <p:sp>
        <p:nvSpPr>
          <p:cNvPr id="5" name="Rectangle 4"/>
          <p:cNvSpPr>
            <a:spLocks noChangeArrowheads="1"/>
          </p:cNvSpPr>
          <p:nvPr/>
        </p:nvSpPr>
        <p:spPr bwMode="auto">
          <a:xfrm>
            <a:off x="6873499" y="3425125"/>
            <a:ext cx="2074558" cy="1751762"/>
          </a:xfrm>
          <a:prstGeom prst="rect">
            <a:avLst/>
          </a:prstGeom>
          <a:solidFill>
            <a:srgbClr val="FFC585"/>
          </a:solidFill>
          <a:ln w="12700">
            <a:solidFill>
              <a:srgbClr val="000000"/>
            </a:solidFill>
            <a:miter lim="800000"/>
            <a:headEnd/>
            <a:tailEnd/>
          </a:ln>
          <a:effectLst>
            <a:outerShdw dist="53882" dir="2700000" algn="ctr" rotWithShape="0">
              <a:srgbClr val="000000"/>
            </a:outerShdw>
          </a:effec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200" b="1" dirty="0">
                <a:solidFill>
                  <a:schemeClr val="tx2"/>
                </a:solidFill>
                <a:latin typeface="Arial" panose="020B0604020202020204" pitchFamily="34" charset="0"/>
              </a:rPr>
              <a:t>If the digital watch line is dropped, the net book value of the equipment would be written off. The depreciation that would have been taken will flow through the income statement as a loss instead. </a:t>
            </a:r>
          </a:p>
        </p:txBody>
      </p:sp>
      <p:cxnSp>
        <p:nvCxnSpPr>
          <p:cNvPr id="7" name="Straight Arrow Connector 6"/>
          <p:cNvCxnSpPr/>
          <p:nvPr/>
        </p:nvCxnSpPr>
        <p:spPr>
          <a:xfrm>
            <a:off x="7074976" y="3425125"/>
            <a:ext cx="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stCxn id="5" idx="1"/>
          </p:cNvCxnSpPr>
          <p:nvPr/>
        </p:nvCxnSpPr>
        <p:spPr>
          <a:xfrm flipH="1" flipV="1">
            <a:off x="5145437" y="3370881"/>
            <a:ext cx="1728062" cy="9301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Rectangle 11"/>
          <p:cNvSpPr>
            <a:spLocks noChangeArrowheads="1"/>
          </p:cNvSpPr>
          <p:nvPr/>
        </p:nvSpPr>
        <p:spPr bwMode="auto">
          <a:xfrm>
            <a:off x="6873499" y="2654119"/>
            <a:ext cx="2074558" cy="736099"/>
          </a:xfrm>
          <a:prstGeom prst="rect">
            <a:avLst/>
          </a:prstGeom>
          <a:solidFill>
            <a:srgbClr val="FFC585"/>
          </a:solidFill>
          <a:ln w="12700">
            <a:solidFill>
              <a:srgbClr val="000000"/>
            </a:solidFill>
            <a:miter lim="800000"/>
            <a:headEnd/>
            <a:tailEnd/>
          </a:ln>
          <a:effectLst>
            <a:outerShdw dist="53882" dir="2700000" algn="ctr" rotWithShape="0">
              <a:srgbClr val="000000"/>
            </a:outerShdw>
          </a:effec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b="1" dirty="0">
                <a:solidFill>
                  <a:schemeClr val="tx2"/>
                </a:solidFill>
                <a:latin typeface="Arial" panose="020B0604020202020204" pitchFamily="34" charset="0"/>
              </a:rPr>
              <a:t>But we wouldn’t need a manager for the product line anymore. </a:t>
            </a:r>
          </a:p>
        </p:txBody>
      </p:sp>
      <p:cxnSp>
        <p:nvCxnSpPr>
          <p:cNvPr id="14" name="Straight Arrow Connector 13"/>
          <p:cNvCxnSpPr/>
          <p:nvPr/>
        </p:nvCxnSpPr>
        <p:spPr>
          <a:xfrm flipH="1">
            <a:off x="5145437" y="3022169"/>
            <a:ext cx="1728062" cy="1525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5" name="Rectangle 14"/>
          <p:cNvSpPr>
            <a:spLocks noChangeArrowheads="1"/>
          </p:cNvSpPr>
          <p:nvPr/>
        </p:nvSpPr>
        <p:spPr bwMode="auto">
          <a:xfrm>
            <a:off x="6867909" y="1562534"/>
            <a:ext cx="2080148" cy="1013098"/>
          </a:xfrm>
          <a:prstGeom prst="rect">
            <a:avLst/>
          </a:prstGeom>
          <a:solidFill>
            <a:srgbClr val="FFC585"/>
          </a:solidFill>
          <a:ln w="12700">
            <a:solidFill>
              <a:srgbClr val="000000"/>
            </a:solidFill>
            <a:miter lim="800000"/>
            <a:headEnd/>
            <a:tailEnd/>
          </a:ln>
          <a:effectLst>
            <a:outerShdw dist="53882" dir="2700000" algn="ctr" rotWithShape="0">
              <a:srgbClr val="000000"/>
            </a:outerShdw>
          </a:effec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200" b="1" dirty="0">
                <a:solidFill>
                  <a:schemeClr val="tx2"/>
                </a:solidFill>
                <a:latin typeface="Arial" panose="020B0604020202020204" pitchFamily="34" charset="0"/>
              </a:rPr>
              <a:t>On the other hand, the general factory overhead would be the same. So this cost really isn’t relevant. </a:t>
            </a:r>
          </a:p>
        </p:txBody>
      </p:sp>
      <p:cxnSp>
        <p:nvCxnSpPr>
          <p:cNvPr id="17" name="Straight Arrow Connector 16"/>
          <p:cNvCxnSpPr>
            <a:stCxn id="15" idx="1"/>
          </p:cNvCxnSpPr>
          <p:nvPr/>
        </p:nvCxnSpPr>
        <p:spPr>
          <a:xfrm flipH="1">
            <a:off x="5261675" y="2069083"/>
            <a:ext cx="1606234" cy="95308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746714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45618AF-F51B-8743-BA6C-E154C9BE61F9}" type="slidenum">
              <a:rPr lang="en-US" smtClean="0"/>
              <a:t>20</a:t>
            </a:fld>
            <a:endParaRPr lang="en-US"/>
          </a:p>
        </p:txBody>
      </p:sp>
      <p:graphicFrame>
        <p:nvGraphicFramePr>
          <p:cNvPr id="4" name="Object 2"/>
          <p:cNvGraphicFramePr>
            <a:graphicFrameLocks/>
          </p:cNvGraphicFramePr>
          <p:nvPr>
            <p:extLst>
              <p:ext uri="{D42A27DB-BD31-4B8C-83A1-F6EECF244321}">
                <p14:modId xmlns:p14="http://schemas.microsoft.com/office/powerpoint/2010/main" val="3429494156"/>
              </p:ext>
            </p:extLst>
          </p:nvPr>
        </p:nvGraphicFramePr>
        <p:xfrm>
          <a:off x="147234" y="444027"/>
          <a:ext cx="7167966" cy="4285281"/>
        </p:xfrm>
        <a:graphic>
          <a:graphicData uri="http://schemas.openxmlformats.org/presentationml/2006/ole">
            <mc:AlternateContent xmlns:mc="http://schemas.openxmlformats.org/markup-compatibility/2006">
              <mc:Choice xmlns:v="urn:schemas-microsoft-com:vml" Requires="v">
                <p:oleObj spid="_x0000_s47110" name="Worksheet" r:id="rId3" imgW="5326486" imgH="3589209" progId="Excel.Sheet.8">
                  <p:embed/>
                </p:oleObj>
              </mc:Choice>
              <mc:Fallback>
                <p:oleObj name="Worksheet" r:id="rId3" imgW="5326486" imgH="3589209" progId="Excel.Sheet.8">
                  <p:embed/>
                  <p:pic>
                    <p:nvPicPr>
                      <p:cNvPr id="54274" name="Object 2"/>
                      <p:cNvPicPr>
                        <a:picLocks noChangeArrowheads="1"/>
                      </p:cNvPicPr>
                      <p:nvPr/>
                    </p:nvPicPr>
                    <p:blipFill>
                      <a:blip r:embed="rId4"/>
                      <a:srcRect/>
                      <a:stretch>
                        <a:fillRect/>
                      </a:stretch>
                    </p:blipFill>
                    <p:spPr bwMode="auto">
                      <a:xfrm>
                        <a:off x="147234" y="444027"/>
                        <a:ext cx="7167966" cy="428528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2341361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Beware of Allocated Fixed Costs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21</a:t>
            </a:fld>
            <a:endParaRPr lang="en-US"/>
          </a:p>
        </p:txBody>
      </p:sp>
      <p:sp>
        <p:nvSpPr>
          <p:cNvPr id="4" name="Freeform 58"/>
          <p:cNvSpPr>
            <a:spLocks/>
          </p:cNvSpPr>
          <p:nvPr/>
        </p:nvSpPr>
        <p:spPr bwMode="auto">
          <a:xfrm>
            <a:off x="1980234" y="4004532"/>
            <a:ext cx="5195207" cy="504825"/>
          </a:xfrm>
          <a:custGeom>
            <a:avLst/>
            <a:gdLst>
              <a:gd name="T0" fmla="*/ 2147483646 w 7316"/>
              <a:gd name="T1" fmla="*/ 0 h 1299"/>
              <a:gd name="T2" fmla="*/ 0 w 7316"/>
              <a:gd name="T3" fmla="*/ 2147483646 h 1299"/>
              <a:gd name="T4" fmla="*/ 2147483646 w 7316"/>
              <a:gd name="T5" fmla="*/ 2147483646 h 1299"/>
              <a:gd name="T6" fmla="*/ 2147483646 w 7316"/>
              <a:gd name="T7" fmla="*/ 0 h 1299"/>
              <a:gd name="T8" fmla="*/ 2147483646 w 7316"/>
              <a:gd name="T9" fmla="*/ 0 h 1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16" h="1299">
                <a:moveTo>
                  <a:pt x="926" y="0"/>
                </a:moveTo>
                <a:lnTo>
                  <a:pt x="0" y="1299"/>
                </a:lnTo>
                <a:lnTo>
                  <a:pt x="7316" y="1299"/>
                </a:lnTo>
                <a:lnTo>
                  <a:pt x="6655" y="0"/>
                </a:lnTo>
                <a:lnTo>
                  <a:pt x="926" y="0"/>
                </a:lnTo>
                <a:close/>
              </a:path>
            </a:pathLst>
          </a:custGeom>
          <a:solidFill>
            <a:srgbClr val="3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5" name="Group 64"/>
          <p:cNvGrpSpPr>
            <a:grpSpLocks/>
          </p:cNvGrpSpPr>
          <p:nvPr/>
        </p:nvGrpSpPr>
        <p:grpSpPr bwMode="auto">
          <a:xfrm>
            <a:off x="4220198" y="4052158"/>
            <a:ext cx="1660250" cy="303362"/>
            <a:chOff x="2409" y="3300"/>
            <a:chExt cx="1169" cy="390"/>
          </a:xfrm>
        </p:grpSpPr>
        <p:sp>
          <p:nvSpPr>
            <p:cNvPr id="6" name="Freeform 65"/>
            <p:cNvSpPr>
              <a:spLocks/>
            </p:cNvSpPr>
            <p:nvPr/>
          </p:nvSpPr>
          <p:spPr bwMode="auto">
            <a:xfrm>
              <a:off x="2409" y="3315"/>
              <a:ext cx="435" cy="375"/>
            </a:xfrm>
            <a:custGeom>
              <a:avLst/>
              <a:gdLst>
                <a:gd name="T0" fmla="*/ 1 w 870"/>
                <a:gd name="T1" fmla="*/ 0 h 749"/>
                <a:gd name="T2" fmla="*/ 0 w 870"/>
                <a:gd name="T3" fmla="*/ 1 h 749"/>
                <a:gd name="T4" fmla="*/ 1 w 870"/>
                <a:gd name="T5" fmla="*/ 1 h 749"/>
                <a:gd name="T6" fmla="*/ 1 w 870"/>
                <a:gd name="T7" fmla="*/ 1 h 749"/>
                <a:gd name="T8" fmla="*/ 1 w 870"/>
                <a:gd name="T9" fmla="*/ 0 h 7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0" h="749">
                  <a:moveTo>
                    <a:pt x="185" y="0"/>
                  </a:moveTo>
                  <a:lnTo>
                    <a:pt x="0" y="671"/>
                  </a:lnTo>
                  <a:lnTo>
                    <a:pt x="700" y="749"/>
                  </a:lnTo>
                  <a:lnTo>
                    <a:pt x="870" y="54"/>
                  </a:lnTo>
                  <a:lnTo>
                    <a:pt x="185"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 name="Freeform 66"/>
            <p:cNvSpPr>
              <a:spLocks/>
            </p:cNvSpPr>
            <p:nvPr/>
          </p:nvSpPr>
          <p:spPr bwMode="auto">
            <a:xfrm>
              <a:off x="2598" y="3300"/>
              <a:ext cx="519" cy="288"/>
            </a:xfrm>
            <a:custGeom>
              <a:avLst/>
              <a:gdLst>
                <a:gd name="T0" fmla="*/ 0 w 1038"/>
                <a:gd name="T1" fmla="*/ 1 h 576"/>
                <a:gd name="T2" fmla="*/ 1 w 1038"/>
                <a:gd name="T3" fmla="*/ 1 h 576"/>
                <a:gd name="T4" fmla="*/ 1 w 1038"/>
                <a:gd name="T5" fmla="*/ 1 h 576"/>
                <a:gd name="T6" fmla="*/ 1 w 1038"/>
                <a:gd name="T7" fmla="*/ 0 h 576"/>
                <a:gd name="T8" fmla="*/ 0 w 1038"/>
                <a:gd name="T9" fmla="*/ 1 h 5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576">
                  <a:moveTo>
                    <a:pt x="0" y="125"/>
                  </a:moveTo>
                  <a:lnTo>
                    <a:pt x="323" y="576"/>
                  </a:lnTo>
                  <a:lnTo>
                    <a:pt x="1038" y="359"/>
                  </a:lnTo>
                  <a:lnTo>
                    <a:pt x="685" y="0"/>
                  </a:lnTo>
                  <a:lnTo>
                    <a:pt x="0" y="125"/>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8" name="Freeform 67"/>
            <p:cNvSpPr>
              <a:spLocks/>
            </p:cNvSpPr>
            <p:nvPr/>
          </p:nvSpPr>
          <p:spPr bwMode="auto">
            <a:xfrm>
              <a:off x="2958" y="3312"/>
              <a:ext cx="620" cy="246"/>
            </a:xfrm>
            <a:custGeom>
              <a:avLst/>
              <a:gdLst>
                <a:gd name="T0" fmla="*/ 0 w 1239"/>
                <a:gd name="T1" fmla="*/ 1 h 492"/>
                <a:gd name="T2" fmla="*/ 1 w 1239"/>
                <a:gd name="T3" fmla="*/ 0 h 492"/>
                <a:gd name="T4" fmla="*/ 1 w 1239"/>
                <a:gd name="T5" fmla="*/ 1 h 492"/>
                <a:gd name="T6" fmla="*/ 1 w 1239"/>
                <a:gd name="T7" fmla="*/ 1 h 492"/>
                <a:gd name="T8" fmla="*/ 0 w 1239"/>
                <a:gd name="T9" fmla="*/ 1 h 4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492">
                  <a:moveTo>
                    <a:pt x="0" y="54"/>
                  </a:moveTo>
                  <a:lnTo>
                    <a:pt x="862" y="0"/>
                  </a:lnTo>
                  <a:lnTo>
                    <a:pt x="1239" y="348"/>
                  </a:lnTo>
                  <a:lnTo>
                    <a:pt x="245" y="492"/>
                  </a:lnTo>
                  <a:lnTo>
                    <a:pt x="0" y="54"/>
                  </a:lnTo>
                  <a:close/>
                </a:path>
              </a:pathLst>
            </a:custGeom>
            <a:solidFill>
              <a:srgbClr val="DFDFD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9" name="Group 3"/>
          <p:cNvGrpSpPr>
            <a:grpSpLocks/>
          </p:cNvGrpSpPr>
          <p:nvPr/>
        </p:nvGrpSpPr>
        <p:grpSpPr bwMode="auto">
          <a:xfrm>
            <a:off x="3952936" y="3167464"/>
            <a:ext cx="1582138" cy="839300"/>
            <a:chOff x="2268" y="2281"/>
            <a:chExt cx="1114" cy="1079"/>
          </a:xfrm>
        </p:grpSpPr>
        <p:grpSp>
          <p:nvGrpSpPr>
            <p:cNvPr id="10" name="Group 4"/>
            <p:cNvGrpSpPr>
              <a:grpSpLocks/>
            </p:cNvGrpSpPr>
            <p:nvPr/>
          </p:nvGrpSpPr>
          <p:grpSpPr bwMode="auto">
            <a:xfrm>
              <a:off x="2268" y="2610"/>
              <a:ext cx="1114" cy="750"/>
              <a:chOff x="2268" y="2610"/>
              <a:chExt cx="1114" cy="750"/>
            </a:xfrm>
          </p:grpSpPr>
          <p:grpSp>
            <p:nvGrpSpPr>
              <p:cNvPr id="41" name="Group 5"/>
              <p:cNvGrpSpPr>
                <a:grpSpLocks/>
              </p:cNvGrpSpPr>
              <p:nvPr/>
            </p:nvGrpSpPr>
            <p:grpSpPr bwMode="auto">
              <a:xfrm>
                <a:off x="2591" y="2643"/>
                <a:ext cx="423" cy="702"/>
                <a:chOff x="2591" y="2643"/>
                <a:chExt cx="423" cy="702"/>
              </a:xfrm>
            </p:grpSpPr>
            <p:sp>
              <p:nvSpPr>
                <p:cNvPr id="57" name="Freeform 6"/>
                <p:cNvSpPr>
                  <a:spLocks/>
                </p:cNvSpPr>
                <p:nvPr/>
              </p:nvSpPr>
              <p:spPr bwMode="auto">
                <a:xfrm>
                  <a:off x="2591" y="2643"/>
                  <a:ext cx="423" cy="702"/>
                </a:xfrm>
                <a:custGeom>
                  <a:avLst/>
                  <a:gdLst>
                    <a:gd name="T0" fmla="*/ 1 w 846"/>
                    <a:gd name="T1" fmla="*/ 0 h 1405"/>
                    <a:gd name="T2" fmla="*/ 1 w 846"/>
                    <a:gd name="T3" fmla="*/ 0 h 1405"/>
                    <a:gd name="T4" fmla="*/ 1 w 846"/>
                    <a:gd name="T5" fmla="*/ 0 h 1405"/>
                    <a:gd name="T6" fmla="*/ 1 w 846"/>
                    <a:gd name="T7" fmla="*/ 0 h 1405"/>
                    <a:gd name="T8" fmla="*/ 1 w 846"/>
                    <a:gd name="T9" fmla="*/ 0 h 1405"/>
                    <a:gd name="T10" fmla="*/ 1 w 846"/>
                    <a:gd name="T11" fmla="*/ 0 h 1405"/>
                    <a:gd name="T12" fmla="*/ 0 w 846"/>
                    <a:gd name="T13" fmla="*/ 0 h 1405"/>
                    <a:gd name="T14" fmla="*/ 1 w 846"/>
                    <a:gd name="T15" fmla="*/ 0 h 1405"/>
                    <a:gd name="T16" fmla="*/ 1 w 846"/>
                    <a:gd name="T17" fmla="*/ 0 h 1405"/>
                    <a:gd name="T18" fmla="*/ 1 w 846"/>
                    <a:gd name="T19" fmla="*/ 0 h 14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46" h="1405">
                      <a:moveTo>
                        <a:pt x="263" y="0"/>
                      </a:moveTo>
                      <a:lnTo>
                        <a:pt x="499" y="185"/>
                      </a:lnTo>
                      <a:lnTo>
                        <a:pt x="691" y="30"/>
                      </a:lnTo>
                      <a:lnTo>
                        <a:pt x="738" y="705"/>
                      </a:lnTo>
                      <a:lnTo>
                        <a:pt x="792" y="1100"/>
                      </a:lnTo>
                      <a:lnTo>
                        <a:pt x="846" y="1405"/>
                      </a:lnTo>
                      <a:lnTo>
                        <a:pt x="0" y="1405"/>
                      </a:lnTo>
                      <a:lnTo>
                        <a:pt x="120" y="1022"/>
                      </a:lnTo>
                      <a:lnTo>
                        <a:pt x="198" y="544"/>
                      </a:lnTo>
                      <a:lnTo>
                        <a:pt x="263" y="0"/>
                      </a:lnTo>
                      <a:close/>
                    </a:path>
                  </a:pathLst>
                </a:custGeom>
                <a:solidFill>
                  <a:srgbClr val="DFDFD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8" name="Freeform 7"/>
                <p:cNvSpPr>
                  <a:spLocks/>
                </p:cNvSpPr>
                <p:nvPr/>
              </p:nvSpPr>
              <p:spPr bwMode="auto">
                <a:xfrm>
                  <a:off x="2854" y="2697"/>
                  <a:ext cx="101" cy="127"/>
                </a:xfrm>
                <a:custGeom>
                  <a:avLst/>
                  <a:gdLst>
                    <a:gd name="T0" fmla="*/ 0 w 202"/>
                    <a:gd name="T1" fmla="*/ 0 h 255"/>
                    <a:gd name="T2" fmla="*/ 1 w 202"/>
                    <a:gd name="T3" fmla="*/ 0 h 255"/>
                    <a:gd name="T4" fmla="*/ 1 w 202"/>
                    <a:gd name="T5" fmla="*/ 0 h 255"/>
                    <a:gd name="T6" fmla="*/ 1 w 202"/>
                    <a:gd name="T7" fmla="*/ 0 h 255"/>
                    <a:gd name="T8" fmla="*/ 1 w 202"/>
                    <a:gd name="T9" fmla="*/ 0 h 255"/>
                    <a:gd name="T10" fmla="*/ 1 w 202"/>
                    <a:gd name="T11" fmla="*/ 0 h 255"/>
                    <a:gd name="T12" fmla="*/ 1 w 202"/>
                    <a:gd name="T13" fmla="*/ 0 h 255"/>
                    <a:gd name="T14" fmla="*/ 1 w 202"/>
                    <a:gd name="T15" fmla="*/ 0 h 255"/>
                    <a:gd name="T16" fmla="*/ 1 w 202"/>
                    <a:gd name="T17" fmla="*/ 0 h 255"/>
                    <a:gd name="T18" fmla="*/ 0 w 2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2" h="255">
                      <a:moveTo>
                        <a:pt x="0" y="93"/>
                      </a:moveTo>
                      <a:lnTo>
                        <a:pt x="28" y="123"/>
                      </a:lnTo>
                      <a:lnTo>
                        <a:pt x="44" y="141"/>
                      </a:lnTo>
                      <a:lnTo>
                        <a:pt x="54" y="165"/>
                      </a:lnTo>
                      <a:lnTo>
                        <a:pt x="62" y="201"/>
                      </a:lnTo>
                      <a:lnTo>
                        <a:pt x="66" y="239"/>
                      </a:lnTo>
                      <a:lnTo>
                        <a:pt x="86" y="255"/>
                      </a:lnTo>
                      <a:lnTo>
                        <a:pt x="202" y="107"/>
                      </a:lnTo>
                      <a:lnTo>
                        <a:pt x="146" y="0"/>
                      </a:lnTo>
                      <a:lnTo>
                        <a:pt x="0"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9" name="Freeform 8"/>
                <p:cNvSpPr>
                  <a:spLocks/>
                </p:cNvSpPr>
                <p:nvPr/>
              </p:nvSpPr>
              <p:spPr bwMode="auto">
                <a:xfrm>
                  <a:off x="2708" y="2652"/>
                  <a:ext cx="87" cy="177"/>
                </a:xfrm>
                <a:custGeom>
                  <a:avLst/>
                  <a:gdLst>
                    <a:gd name="T0" fmla="*/ 1 w 174"/>
                    <a:gd name="T1" fmla="*/ 0 h 355"/>
                    <a:gd name="T2" fmla="*/ 1 w 174"/>
                    <a:gd name="T3" fmla="*/ 0 h 355"/>
                    <a:gd name="T4" fmla="*/ 1 w 174"/>
                    <a:gd name="T5" fmla="*/ 0 h 355"/>
                    <a:gd name="T6" fmla="*/ 1 w 174"/>
                    <a:gd name="T7" fmla="*/ 0 h 355"/>
                    <a:gd name="T8" fmla="*/ 1 w 174"/>
                    <a:gd name="T9" fmla="*/ 0 h 355"/>
                    <a:gd name="T10" fmla="*/ 1 w 174"/>
                    <a:gd name="T11" fmla="*/ 0 h 355"/>
                    <a:gd name="T12" fmla="*/ 1 w 174"/>
                    <a:gd name="T13" fmla="*/ 0 h 355"/>
                    <a:gd name="T14" fmla="*/ 0 w 174"/>
                    <a:gd name="T15" fmla="*/ 0 h 355"/>
                    <a:gd name="T16" fmla="*/ 0 w 174"/>
                    <a:gd name="T17" fmla="*/ 0 h 355"/>
                    <a:gd name="T18" fmla="*/ 1 w 174"/>
                    <a:gd name="T19" fmla="*/ 0 h 355"/>
                    <a:gd name="T20" fmla="*/ 1 w 174"/>
                    <a:gd name="T21" fmla="*/ 0 h 3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4" h="355">
                      <a:moveTo>
                        <a:pt x="174" y="165"/>
                      </a:moveTo>
                      <a:lnTo>
                        <a:pt x="160" y="181"/>
                      </a:lnTo>
                      <a:lnTo>
                        <a:pt x="144" y="231"/>
                      </a:lnTo>
                      <a:lnTo>
                        <a:pt x="120" y="291"/>
                      </a:lnTo>
                      <a:lnTo>
                        <a:pt x="96" y="355"/>
                      </a:lnTo>
                      <a:lnTo>
                        <a:pt x="42" y="247"/>
                      </a:lnTo>
                      <a:lnTo>
                        <a:pt x="12" y="137"/>
                      </a:lnTo>
                      <a:lnTo>
                        <a:pt x="0" y="32"/>
                      </a:lnTo>
                      <a:lnTo>
                        <a:pt x="0" y="0"/>
                      </a:lnTo>
                      <a:lnTo>
                        <a:pt x="42" y="0"/>
                      </a:lnTo>
                      <a:lnTo>
                        <a:pt x="174" y="1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60" name="Group 9"/>
                <p:cNvGrpSpPr>
                  <a:grpSpLocks/>
                </p:cNvGrpSpPr>
                <p:nvPr/>
              </p:nvGrpSpPr>
              <p:grpSpPr bwMode="auto">
                <a:xfrm>
                  <a:off x="2680" y="2939"/>
                  <a:ext cx="277" cy="367"/>
                  <a:chOff x="2680" y="2939"/>
                  <a:chExt cx="277" cy="367"/>
                </a:xfrm>
              </p:grpSpPr>
              <p:sp>
                <p:nvSpPr>
                  <p:cNvPr id="62" name="Freeform 10"/>
                  <p:cNvSpPr>
                    <a:spLocks/>
                  </p:cNvSpPr>
                  <p:nvPr/>
                </p:nvSpPr>
                <p:spPr bwMode="auto">
                  <a:xfrm>
                    <a:off x="2710" y="2939"/>
                    <a:ext cx="208" cy="204"/>
                  </a:xfrm>
                  <a:custGeom>
                    <a:avLst/>
                    <a:gdLst>
                      <a:gd name="T0" fmla="*/ 0 w 418"/>
                      <a:gd name="T1" fmla="*/ 0 h 408"/>
                      <a:gd name="T2" fmla="*/ 0 w 418"/>
                      <a:gd name="T3" fmla="*/ 1 h 408"/>
                      <a:gd name="T4" fmla="*/ 0 w 418"/>
                      <a:gd name="T5" fmla="*/ 1 h 408"/>
                      <a:gd name="T6" fmla="*/ 0 w 418"/>
                      <a:gd name="T7" fmla="*/ 1 h 408"/>
                      <a:gd name="T8" fmla="*/ 0 w 418"/>
                      <a:gd name="T9" fmla="*/ 1 h 408"/>
                      <a:gd name="T10" fmla="*/ 0 w 418"/>
                      <a:gd name="T11" fmla="*/ 1 h 408"/>
                      <a:gd name="T12" fmla="*/ 0 w 418"/>
                      <a:gd name="T13" fmla="*/ 1 h 408"/>
                      <a:gd name="T14" fmla="*/ 0 w 418"/>
                      <a:gd name="T15" fmla="*/ 1 h 408"/>
                      <a:gd name="T16" fmla="*/ 0 w 418"/>
                      <a:gd name="T17" fmla="*/ 1 h 408"/>
                      <a:gd name="T18" fmla="*/ 0 w 418"/>
                      <a:gd name="T19" fmla="*/ 1 h 408"/>
                      <a:gd name="T20" fmla="*/ 0 w 418"/>
                      <a:gd name="T21" fmla="*/ 1 h 408"/>
                      <a:gd name="T22" fmla="*/ 0 w 418"/>
                      <a:gd name="T23" fmla="*/ 1 h 408"/>
                      <a:gd name="T24" fmla="*/ 0 w 418"/>
                      <a:gd name="T25" fmla="*/ 1 h 408"/>
                      <a:gd name="T26" fmla="*/ 0 w 418"/>
                      <a:gd name="T27" fmla="*/ 1 h 408"/>
                      <a:gd name="T28" fmla="*/ 0 w 418"/>
                      <a:gd name="T29" fmla="*/ 1 h 408"/>
                      <a:gd name="T30" fmla="*/ 0 w 418"/>
                      <a:gd name="T31" fmla="*/ 1 h 408"/>
                      <a:gd name="T32" fmla="*/ 0 w 418"/>
                      <a:gd name="T33" fmla="*/ 1 h 408"/>
                      <a:gd name="T34" fmla="*/ 0 w 418"/>
                      <a:gd name="T35" fmla="*/ 1 h 408"/>
                      <a:gd name="T36" fmla="*/ 0 w 418"/>
                      <a:gd name="T37" fmla="*/ 1 h 408"/>
                      <a:gd name="T38" fmla="*/ 0 w 418"/>
                      <a:gd name="T39" fmla="*/ 1 h 408"/>
                      <a:gd name="T40" fmla="*/ 0 w 418"/>
                      <a:gd name="T41" fmla="*/ 1 h 408"/>
                      <a:gd name="T42" fmla="*/ 0 w 418"/>
                      <a:gd name="T43" fmla="*/ 0 h 4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8" h="408">
                        <a:moveTo>
                          <a:pt x="418" y="0"/>
                        </a:moveTo>
                        <a:lnTo>
                          <a:pt x="362" y="6"/>
                        </a:lnTo>
                        <a:lnTo>
                          <a:pt x="314" y="20"/>
                        </a:lnTo>
                        <a:lnTo>
                          <a:pt x="228" y="61"/>
                        </a:lnTo>
                        <a:lnTo>
                          <a:pt x="134" y="139"/>
                        </a:lnTo>
                        <a:lnTo>
                          <a:pt x="96" y="175"/>
                        </a:lnTo>
                        <a:lnTo>
                          <a:pt x="72" y="223"/>
                        </a:lnTo>
                        <a:lnTo>
                          <a:pt x="38" y="269"/>
                        </a:lnTo>
                        <a:lnTo>
                          <a:pt x="20" y="301"/>
                        </a:lnTo>
                        <a:lnTo>
                          <a:pt x="8" y="352"/>
                        </a:lnTo>
                        <a:lnTo>
                          <a:pt x="0" y="390"/>
                        </a:lnTo>
                        <a:lnTo>
                          <a:pt x="8" y="408"/>
                        </a:lnTo>
                        <a:lnTo>
                          <a:pt x="24" y="408"/>
                        </a:lnTo>
                        <a:lnTo>
                          <a:pt x="32" y="384"/>
                        </a:lnTo>
                        <a:lnTo>
                          <a:pt x="66" y="342"/>
                        </a:lnTo>
                        <a:lnTo>
                          <a:pt x="90" y="277"/>
                        </a:lnTo>
                        <a:lnTo>
                          <a:pt x="110" y="241"/>
                        </a:lnTo>
                        <a:lnTo>
                          <a:pt x="144" y="183"/>
                        </a:lnTo>
                        <a:lnTo>
                          <a:pt x="192" y="119"/>
                        </a:lnTo>
                        <a:lnTo>
                          <a:pt x="286" y="56"/>
                        </a:lnTo>
                        <a:lnTo>
                          <a:pt x="344" y="26"/>
                        </a:lnTo>
                        <a:lnTo>
                          <a:pt x="418"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63" name="Freeform 11"/>
                  <p:cNvSpPr>
                    <a:spLocks/>
                  </p:cNvSpPr>
                  <p:nvPr/>
                </p:nvSpPr>
                <p:spPr bwMode="auto">
                  <a:xfrm>
                    <a:off x="2680" y="3034"/>
                    <a:ext cx="277" cy="272"/>
                  </a:xfrm>
                  <a:custGeom>
                    <a:avLst/>
                    <a:gdLst>
                      <a:gd name="T0" fmla="*/ 0 w 555"/>
                      <a:gd name="T1" fmla="*/ 0 h 544"/>
                      <a:gd name="T2" fmla="*/ 0 w 555"/>
                      <a:gd name="T3" fmla="*/ 1 h 544"/>
                      <a:gd name="T4" fmla="*/ 0 w 555"/>
                      <a:gd name="T5" fmla="*/ 1 h 544"/>
                      <a:gd name="T6" fmla="*/ 0 w 555"/>
                      <a:gd name="T7" fmla="*/ 1 h 544"/>
                      <a:gd name="T8" fmla="*/ 0 w 555"/>
                      <a:gd name="T9" fmla="*/ 1 h 544"/>
                      <a:gd name="T10" fmla="*/ 0 w 555"/>
                      <a:gd name="T11" fmla="*/ 1 h 544"/>
                      <a:gd name="T12" fmla="*/ 0 w 555"/>
                      <a:gd name="T13" fmla="*/ 1 h 544"/>
                      <a:gd name="T14" fmla="*/ 0 w 555"/>
                      <a:gd name="T15" fmla="*/ 1 h 544"/>
                      <a:gd name="T16" fmla="*/ 0 w 555"/>
                      <a:gd name="T17" fmla="*/ 1 h 544"/>
                      <a:gd name="T18" fmla="*/ 0 w 555"/>
                      <a:gd name="T19" fmla="*/ 1 h 544"/>
                      <a:gd name="T20" fmla="*/ 0 w 555"/>
                      <a:gd name="T21" fmla="*/ 1 h 544"/>
                      <a:gd name="T22" fmla="*/ 0 w 555"/>
                      <a:gd name="T23" fmla="*/ 1 h 544"/>
                      <a:gd name="T24" fmla="*/ 0 w 555"/>
                      <a:gd name="T25" fmla="*/ 1 h 544"/>
                      <a:gd name="T26" fmla="*/ 0 w 555"/>
                      <a:gd name="T27" fmla="*/ 1 h 544"/>
                      <a:gd name="T28" fmla="*/ 0 w 555"/>
                      <a:gd name="T29" fmla="*/ 1 h 544"/>
                      <a:gd name="T30" fmla="*/ 0 w 555"/>
                      <a:gd name="T31" fmla="*/ 1 h 544"/>
                      <a:gd name="T32" fmla="*/ 0 w 555"/>
                      <a:gd name="T33" fmla="*/ 1 h 544"/>
                      <a:gd name="T34" fmla="*/ 0 w 555"/>
                      <a:gd name="T35" fmla="*/ 1 h 544"/>
                      <a:gd name="T36" fmla="*/ 0 w 555"/>
                      <a:gd name="T37" fmla="*/ 1 h 544"/>
                      <a:gd name="T38" fmla="*/ 0 w 555"/>
                      <a:gd name="T39" fmla="*/ 1 h 544"/>
                      <a:gd name="T40" fmla="*/ 0 w 555"/>
                      <a:gd name="T41" fmla="*/ 1 h 544"/>
                      <a:gd name="T42" fmla="*/ 0 w 555"/>
                      <a:gd name="T43" fmla="*/ 1 h 544"/>
                      <a:gd name="T44" fmla="*/ 0 w 555"/>
                      <a:gd name="T45" fmla="*/ 1 h 544"/>
                      <a:gd name="T46" fmla="*/ 0 w 555"/>
                      <a:gd name="T47" fmla="*/ 1 h 544"/>
                      <a:gd name="T48" fmla="*/ 0 w 555"/>
                      <a:gd name="T49" fmla="*/ 1 h 544"/>
                      <a:gd name="T50" fmla="*/ 0 w 555"/>
                      <a:gd name="T51" fmla="*/ 1 h 544"/>
                      <a:gd name="T52" fmla="*/ 0 w 555"/>
                      <a:gd name="T53" fmla="*/ 1 h 544"/>
                      <a:gd name="T54" fmla="*/ 0 w 555"/>
                      <a:gd name="T55" fmla="*/ 1 h 544"/>
                      <a:gd name="T56" fmla="*/ 0 w 555"/>
                      <a:gd name="T57" fmla="*/ 1 h 544"/>
                      <a:gd name="T58" fmla="*/ 0 w 555"/>
                      <a:gd name="T59" fmla="*/ 1 h 544"/>
                      <a:gd name="T60" fmla="*/ 0 w 555"/>
                      <a:gd name="T61" fmla="*/ 1 h 544"/>
                      <a:gd name="T62" fmla="*/ 0 w 555"/>
                      <a:gd name="T63" fmla="*/ 1 h 544"/>
                      <a:gd name="T64" fmla="*/ 0 w 555"/>
                      <a:gd name="T65" fmla="*/ 1 h 544"/>
                      <a:gd name="T66" fmla="*/ 0 w 555"/>
                      <a:gd name="T67" fmla="*/ 1 h 544"/>
                      <a:gd name="T68" fmla="*/ 0 w 555"/>
                      <a:gd name="T69" fmla="*/ 1 h 544"/>
                      <a:gd name="T70" fmla="*/ 0 w 555"/>
                      <a:gd name="T71" fmla="*/ 1 h 544"/>
                      <a:gd name="T72" fmla="*/ 0 w 555"/>
                      <a:gd name="T73" fmla="*/ 0 h 5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55" h="544">
                        <a:moveTo>
                          <a:pt x="549" y="0"/>
                        </a:moveTo>
                        <a:lnTo>
                          <a:pt x="477" y="78"/>
                        </a:lnTo>
                        <a:lnTo>
                          <a:pt x="433" y="102"/>
                        </a:lnTo>
                        <a:lnTo>
                          <a:pt x="397" y="114"/>
                        </a:lnTo>
                        <a:lnTo>
                          <a:pt x="351" y="145"/>
                        </a:lnTo>
                        <a:lnTo>
                          <a:pt x="191" y="253"/>
                        </a:lnTo>
                        <a:lnTo>
                          <a:pt x="157" y="289"/>
                        </a:lnTo>
                        <a:lnTo>
                          <a:pt x="107" y="325"/>
                        </a:lnTo>
                        <a:lnTo>
                          <a:pt x="71" y="349"/>
                        </a:lnTo>
                        <a:lnTo>
                          <a:pt x="36" y="373"/>
                        </a:lnTo>
                        <a:lnTo>
                          <a:pt x="6" y="394"/>
                        </a:lnTo>
                        <a:lnTo>
                          <a:pt x="0" y="412"/>
                        </a:lnTo>
                        <a:lnTo>
                          <a:pt x="2" y="430"/>
                        </a:lnTo>
                        <a:lnTo>
                          <a:pt x="20" y="430"/>
                        </a:lnTo>
                        <a:lnTo>
                          <a:pt x="49" y="412"/>
                        </a:lnTo>
                        <a:lnTo>
                          <a:pt x="83" y="390"/>
                        </a:lnTo>
                        <a:lnTo>
                          <a:pt x="113" y="371"/>
                        </a:lnTo>
                        <a:lnTo>
                          <a:pt x="109" y="402"/>
                        </a:lnTo>
                        <a:lnTo>
                          <a:pt x="85" y="438"/>
                        </a:lnTo>
                        <a:lnTo>
                          <a:pt x="65" y="454"/>
                        </a:lnTo>
                        <a:lnTo>
                          <a:pt x="59" y="468"/>
                        </a:lnTo>
                        <a:lnTo>
                          <a:pt x="36" y="490"/>
                        </a:lnTo>
                        <a:lnTo>
                          <a:pt x="14" y="520"/>
                        </a:lnTo>
                        <a:lnTo>
                          <a:pt x="18" y="544"/>
                        </a:lnTo>
                        <a:lnTo>
                          <a:pt x="83" y="538"/>
                        </a:lnTo>
                        <a:lnTo>
                          <a:pt x="101" y="498"/>
                        </a:lnTo>
                        <a:lnTo>
                          <a:pt x="143" y="456"/>
                        </a:lnTo>
                        <a:lnTo>
                          <a:pt x="137" y="426"/>
                        </a:lnTo>
                        <a:lnTo>
                          <a:pt x="191" y="383"/>
                        </a:lnTo>
                        <a:lnTo>
                          <a:pt x="487" y="179"/>
                        </a:lnTo>
                        <a:lnTo>
                          <a:pt x="435" y="173"/>
                        </a:lnTo>
                        <a:lnTo>
                          <a:pt x="417" y="133"/>
                        </a:lnTo>
                        <a:lnTo>
                          <a:pt x="463" y="120"/>
                        </a:lnTo>
                        <a:lnTo>
                          <a:pt x="477" y="108"/>
                        </a:lnTo>
                        <a:lnTo>
                          <a:pt x="493" y="108"/>
                        </a:lnTo>
                        <a:lnTo>
                          <a:pt x="555" y="26"/>
                        </a:lnTo>
                        <a:lnTo>
                          <a:pt x="549"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61" name="Freeform 12"/>
                <p:cNvSpPr>
                  <a:spLocks/>
                </p:cNvSpPr>
                <p:nvPr/>
              </p:nvSpPr>
              <p:spPr bwMode="auto">
                <a:xfrm>
                  <a:off x="2773" y="2736"/>
                  <a:ext cx="126" cy="570"/>
                </a:xfrm>
                <a:custGeom>
                  <a:avLst/>
                  <a:gdLst>
                    <a:gd name="T0" fmla="*/ 0 w 254"/>
                    <a:gd name="T1" fmla="*/ 0 h 1142"/>
                    <a:gd name="T2" fmla="*/ 0 w 254"/>
                    <a:gd name="T3" fmla="*/ 0 h 1142"/>
                    <a:gd name="T4" fmla="*/ 0 w 254"/>
                    <a:gd name="T5" fmla="*/ 0 h 1142"/>
                    <a:gd name="T6" fmla="*/ 0 w 254"/>
                    <a:gd name="T7" fmla="*/ 0 h 1142"/>
                    <a:gd name="T8" fmla="*/ 0 w 254"/>
                    <a:gd name="T9" fmla="*/ 0 h 1142"/>
                    <a:gd name="T10" fmla="*/ 0 w 254"/>
                    <a:gd name="T11" fmla="*/ 0 h 1142"/>
                    <a:gd name="T12" fmla="*/ 0 w 254"/>
                    <a:gd name="T13" fmla="*/ 0 h 1142"/>
                    <a:gd name="T14" fmla="*/ 0 w 254"/>
                    <a:gd name="T15" fmla="*/ 0 h 1142"/>
                    <a:gd name="T16" fmla="*/ 0 w 254"/>
                    <a:gd name="T17" fmla="*/ 0 h 1142"/>
                    <a:gd name="T18" fmla="*/ 0 w 254"/>
                    <a:gd name="T19" fmla="*/ 0 h 1142"/>
                    <a:gd name="T20" fmla="*/ 0 w 254"/>
                    <a:gd name="T21" fmla="*/ 0 h 1142"/>
                    <a:gd name="T22" fmla="*/ 0 w 254"/>
                    <a:gd name="T23" fmla="*/ 0 h 1142"/>
                    <a:gd name="T24" fmla="*/ 0 w 254"/>
                    <a:gd name="T25" fmla="*/ 0 h 1142"/>
                    <a:gd name="T26" fmla="*/ 0 w 254"/>
                    <a:gd name="T27" fmla="*/ 0 h 1142"/>
                    <a:gd name="T28" fmla="*/ 0 w 254"/>
                    <a:gd name="T29" fmla="*/ 0 h 1142"/>
                    <a:gd name="T30" fmla="*/ 0 w 254"/>
                    <a:gd name="T31" fmla="*/ 0 h 1142"/>
                    <a:gd name="T32" fmla="*/ 0 w 254"/>
                    <a:gd name="T33" fmla="*/ 0 h 1142"/>
                    <a:gd name="T34" fmla="*/ 0 w 254"/>
                    <a:gd name="T35" fmla="*/ 0 h 1142"/>
                    <a:gd name="T36" fmla="*/ 0 w 254"/>
                    <a:gd name="T37" fmla="*/ 0 h 1142"/>
                    <a:gd name="T38" fmla="*/ 0 w 254"/>
                    <a:gd name="T39" fmla="*/ 0 h 1142"/>
                    <a:gd name="T40" fmla="*/ 0 w 254"/>
                    <a:gd name="T41" fmla="*/ 0 h 1142"/>
                    <a:gd name="T42" fmla="*/ 0 w 254"/>
                    <a:gd name="T43" fmla="*/ 0 h 1142"/>
                    <a:gd name="T44" fmla="*/ 0 w 254"/>
                    <a:gd name="T45" fmla="*/ 0 h 1142"/>
                    <a:gd name="T46" fmla="*/ 0 w 254"/>
                    <a:gd name="T47" fmla="*/ 0 h 1142"/>
                    <a:gd name="T48" fmla="*/ 0 w 254"/>
                    <a:gd name="T49" fmla="*/ 0 h 1142"/>
                    <a:gd name="T50" fmla="*/ 0 w 254"/>
                    <a:gd name="T51" fmla="*/ 0 h 1142"/>
                    <a:gd name="T52" fmla="*/ 0 w 254"/>
                    <a:gd name="T53" fmla="*/ 0 h 1142"/>
                    <a:gd name="T54" fmla="*/ 0 w 254"/>
                    <a:gd name="T55" fmla="*/ 0 h 1142"/>
                    <a:gd name="T56" fmla="*/ 0 w 254"/>
                    <a:gd name="T57" fmla="*/ 0 h 1142"/>
                    <a:gd name="T58" fmla="*/ 0 w 254"/>
                    <a:gd name="T59" fmla="*/ 0 h 1142"/>
                    <a:gd name="T60" fmla="*/ 0 w 254"/>
                    <a:gd name="T61" fmla="*/ 0 h 114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54" h="1142">
                      <a:moveTo>
                        <a:pt x="42" y="0"/>
                      </a:moveTo>
                      <a:lnTo>
                        <a:pt x="72" y="30"/>
                      </a:lnTo>
                      <a:lnTo>
                        <a:pt x="98" y="42"/>
                      </a:lnTo>
                      <a:lnTo>
                        <a:pt x="140" y="38"/>
                      </a:lnTo>
                      <a:lnTo>
                        <a:pt x="172" y="26"/>
                      </a:lnTo>
                      <a:lnTo>
                        <a:pt x="184" y="50"/>
                      </a:lnTo>
                      <a:lnTo>
                        <a:pt x="184" y="80"/>
                      </a:lnTo>
                      <a:lnTo>
                        <a:pt x="176" y="102"/>
                      </a:lnTo>
                      <a:lnTo>
                        <a:pt x="164" y="114"/>
                      </a:lnTo>
                      <a:lnTo>
                        <a:pt x="136" y="138"/>
                      </a:lnTo>
                      <a:lnTo>
                        <a:pt x="184" y="200"/>
                      </a:lnTo>
                      <a:lnTo>
                        <a:pt x="206" y="239"/>
                      </a:lnTo>
                      <a:lnTo>
                        <a:pt x="218" y="275"/>
                      </a:lnTo>
                      <a:lnTo>
                        <a:pt x="224" y="365"/>
                      </a:lnTo>
                      <a:lnTo>
                        <a:pt x="244" y="562"/>
                      </a:lnTo>
                      <a:lnTo>
                        <a:pt x="254" y="676"/>
                      </a:lnTo>
                      <a:lnTo>
                        <a:pt x="254" y="813"/>
                      </a:lnTo>
                      <a:lnTo>
                        <a:pt x="250" y="969"/>
                      </a:lnTo>
                      <a:lnTo>
                        <a:pt x="246" y="1142"/>
                      </a:lnTo>
                      <a:lnTo>
                        <a:pt x="6" y="1140"/>
                      </a:lnTo>
                      <a:lnTo>
                        <a:pt x="0" y="965"/>
                      </a:lnTo>
                      <a:lnTo>
                        <a:pt x="6" y="863"/>
                      </a:lnTo>
                      <a:lnTo>
                        <a:pt x="14" y="737"/>
                      </a:lnTo>
                      <a:lnTo>
                        <a:pt x="14" y="526"/>
                      </a:lnTo>
                      <a:lnTo>
                        <a:pt x="14" y="457"/>
                      </a:lnTo>
                      <a:lnTo>
                        <a:pt x="20" y="287"/>
                      </a:lnTo>
                      <a:lnTo>
                        <a:pt x="32" y="235"/>
                      </a:lnTo>
                      <a:lnTo>
                        <a:pt x="60" y="144"/>
                      </a:lnTo>
                      <a:lnTo>
                        <a:pt x="26" y="98"/>
                      </a:lnTo>
                      <a:lnTo>
                        <a:pt x="12" y="74"/>
                      </a:lnTo>
                      <a:lnTo>
                        <a:pt x="42"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42" name="Group 13"/>
              <p:cNvGrpSpPr>
                <a:grpSpLocks/>
              </p:cNvGrpSpPr>
              <p:nvPr/>
            </p:nvGrpSpPr>
            <p:grpSpPr bwMode="auto">
              <a:xfrm>
                <a:off x="2268" y="2610"/>
                <a:ext cx="1114" cy="750"/>
                <a:chOff x="2268" y="2610"/>
                <a:chExt cx="1114" cy="750"/>
              </a:xfrm>
            </p:grpSpPr>
            <p:grpSp>
              <p:nvGrpSpPr>
                <p:cNvPr id="43" name="Group 14"/>
                <p:cNvGrpSpPr>
                  <a:grpSpLocks/>
                </p:cNvGrpSpPr>
                <p:nvPr/>
              </p:nvGrpSpPr>
              <p:grpSpPr bwMode="auto">
                <a:xfrm>
                  <a:off x="2268" y="2629"/>
                  <a:ext cx="473" cy="731"/>
                  <a:chOff x="2268" y="2629"/>
                  <a:chExt cx="473" cy="731"/>
                </a:xfrm>
              </p:grpSpPr>
              <p:sp>
                <p:nvSpPr>
                  <p:cNvPr id="51" name="Freeform 15"/>
                  <p:cNvSpPr>
                    <a:spLocks/>
                  </p:cNvSpPr>
                  <p:nvPr/>
                </p:nvSpPr>
                <p:spPr bwMode="auto">
                  <a:xfrm>
                    <a:off x="2268" y="2638"/>
                    <a:ext cx="467" cy="722"/>
                  </a:xfrm>
                  <a:custGeom>
                    <a:avLst/>
                    <a:gdLst>
                      <a:gd name="T0" fmla="*/ 1 w 934"/>
                      <a:gd name="T1" fmla="*/ 0 h 1444"/>
                      <a:gd name="T2" fmla="*/ 1 w 934"/>
                      <a:gd name="T3" fmla="*/ 1 h 1444"/>
                      <a:gd name="T4" fmla="*/ 1 w 934"/>
                      <a:gd name="T5" fmla="*/ 1 h 1444"/>
                      <a:gd name="T6" fmla="*/ 1 w 934"/>
                      <a:gd name="T7" fmla="*/ 1 h 1444"/>
                      <a:gd name="T8" fmla="*/ 1 w 934"/>
                      <a:gd name="T9" fmla="*/ 1 h 1444"/>
                      <a:gd name="T10" fmla="*/ 1 w 934"/>
                      <a:gd name="T11" fmla="*/ 1 h 1444"/>
                      <a:gd name="T12" fmla="*/ 1 w 934"/>
                      <a:gd name="T13" fmla="*/ 1 h 1444"/>
                      <a:gd name="T14" fmla="*/ 1 w 934"/>
                      <a:gd name="T15" fmla="*/ 1 h 1444"/>
                      <a:gd name="T16" fmla="*/ 1 w 934"/>
                      <a:gd name="T17" fmla="*/ 1 h 1444"/>
                      <a:gd name="T18" fmla="*/ 1 w 934"/>
                      <a:gd name="T19" fmla="*/ 1 h 1444"/>
                      <a:gd name="T20" fmla="*/ 1 w 934"/>
                      <a:gd name="T21" fmla="*/ 1 h 1444"/>
                      <a:gd name="T22" fmla="*/ 1 w 934"/>
                      <a:gd name="T23" fmla="*/ 1 h 1444"/>
                      <a:gd name="T24" fmla="*/ 1 w 934"/>
                      <a:gd name="T25" fmla="*/ 1 h 1444"/>
                      <a:gd name="T26" fmla="*/ 1 w 934"/>
                      <a:gd name="T27" fmla="*/ 1 h 1444"/>
                      <a:gd name="T28" fmla="*/ 1 w 934"/>
                      <a:gd name="T29" fmla="*/ 1 h 1444"/>
                      <a:gd name="T30" fmla="*/ 1 w 934"/>
                      <a:gd name="T31" fmla="*/ 1 h 1444"/>
                      <a:gd name="T32" fmla="*/ 1 w 934"/>
                      <a:gd name="T33" fmla="*/ 1 h 1444"/>
                      <a:gd name="T34" fmla="*/ 1 w 934"/>
                      <a:gd name="T35" fmla="*/ 1 h 1444"/>
                      <a:gd name="T36" fmla="*/ 1 w 934"/>
                      <a:gd name="T37" fmla="*/ 1 h 1444"/>
                      <a:gd name="T38" fmla="*/ 1 w 934"/>
                      <a:gd name="T39" fmla="*/ 1 h 1444"/>
                      <a:gd name="T40" fmla="*/ 1 w 934"/>
                      <a:gd name="T41" fmla="*/ 1 h 1444"/>
                      <a:gd name="T42" fmla="*/ 1 w 934"/>
                      <a:gd name="T43" fmla="*/ 1 h 1444"/>
                      <a:gd name="T44" fmla="*/ 1 w 934"/>
                      <a:gd name="T45" fmla="*/ 1 h 1444"/>
                      <a:gd name="T46" fmla="*/ 1 w 934"/>
                      <a:gd name="T47" fmla="*/ 1 h 1444"/>
                      <a:gd name="T48" fmla="*/ 1 w 934"/>
                      <a:gd name="T49" fmla="*/ 1 h 1444"/>
                      <a:gd name="T50" fmla="*/ 1 w 934"/>
                      <a:gd name="T51" fmla="*/ 1 h 1444"/>
                      <a:gd name="T52" fmla="*/ 1 w 934"/>
                      <a:gd name="T53" fmla="*/ 1 h 1444"/>
                      <a:gd name="T54" fmla="*/ 0 w 934"/>
                      <a:gd name="T55" fmla="*/ 1 h 1444"/>
                      <a:gd name="T56" fmla="*/ 1 w 934"/>
                      <a:gd name="T57" fmla="*/ 1 h 1444"/>
                      <a:gd name="T58" fmla="*/ 1 w 934"/>
                      <a:gd name="T59" fmla="*/ 1 h 1444"/>
                      <a:gd name="T60" fmla="*/ 1 w 934"/>
                      <a:gd name="T61" fmla="*/ 1 h 1444"/>
                      <a:gd name="T62" fmla="*/ 1 w 934"/>
                      <a:gd name="T63" fmla="*/ 1 h 1444"/>
                      <a:gd name="T64" fmla="*/ 1 w 934"/>
                      <a:gd name="T65" fmla="*/ 1 h 1444"/>
                      <a:gd name="T66" fmla="*/ 1 w 934"/>
                      <a:gd name="T67" fmla="*/ 1 h 1444"/>
                      <a:gd name="T68" fmla="*/ 1 w 934"/>
                      <a:gd name="T69" fmla="*/ 1 h 1444"/>
                      <a:gd name="T70" fmla="*/ 1 w 934"/>
                      <a:gd name="T71" fmla="*/ 1 h 1444"/>
                      <a:gd name="T72" fmla="*/ 1 w 934"/>
                      <a:gd name="T73" fmla="*/ 1 h 1444"/>
                      <a:gd name="T74" fmla="*/ 1 w 934"/>
                      <a:gd name="T75" fmla="*/ 1 h 1444"/>
                      <a:gd name="T76" fmla="*/ 1 w 934"/>
                      <a:gd name="T77" fmla="*/ 1 h 1444"/>
                      <a:gd name="T78" fmla="*/ 1 w 934"/>
                      <a:gd name="T79" fmla="*/ 1 h 1444"/>
                      <a:gd name="T80" fmla="*/ 1 w 934"/>
                      <a:gd name="T81" fmla="*/ 1 h 1444"/>
                      <a:gd name="T82" fmla="*/ 1 w 934"/>
                      <a:gd name="T83" fmla="*/ 1 h 1444"/>
                      <a:gd name="T84" fmla="*/ 1 w 934"/>
                      <a:gd name="T85" fmla="*/ 1 h 1444"/>
                      <a:gd name="T86" fmla="*/ 1 w 934"/>
                      <a:gd name="T87" fmla="*/ 1 h 1444"/>
                      <a:gd name="T88" fmla="*/ 1 w 934"/>
                      <a:gd name="T89" fmla="*/ 1 h 1444"/>
                      <a:gd name="T90" fmla="*/ 1 w 934"/>
                      <a:gd name="T91" fmla="*/ 1 h 1444"/>
                      <a:gd name="T92" fmla="*/ 1 w 934"/>
                      <a:gd name="T93" fmla="*/ 1 h 1444"/>
                      <a:gd name="T94" fmla="*/ 1 w 934"/>
                      <a:gd name="T95" fmla="*/ 1 h 1444"/>
                      <a:gd name="T96" fmla="*/ 1 w 934"/>
                      <a:gd name="T97" fmla="*/ 1 h 1444"/>
                      <a:gd name="T98" fmla="*/ 1 w 934"/>
                      <a:gd name="T99" fmla="*/ 1 h 1444"/>
                      <a:gd name="T100" fmla="*/ 1 w 934"/>
                      <a:gd name="T101" fmla="*/ 1 h 1444"/>
                      <a:gd name="T102" fmla="*/ 1 w 934"/>
                      <a:gd name="T103" fmla="*/ 1 h 1444"/>
                      <a:gd name="T104" fmla="*/ 1 w 934"/>
                      <a:gd name="T105" fmla="*/ 1 h 1444"/>
                      <a:gd name="T106" fmla="*/ 1 w 934"/>
                      <a:gd name="T107" fmla="*/ 1 h 1444"/>
                      <a:gd name="T108" fmla="*/ 1 w 934"/>
                      <a:gd name="T109" fmla="*/ 1 h 1444"/>
                      <a:gd name="T110" fmla="*/ 1 w 934"/>
                      <a:gd name="T111" fmla="*/ 1 h 1444"/>
                      <a:gd name="T112" fmla="*/ 1 w 934"/>
                      <a:gd name="T113" fmla="*/ 1 h 1444"/>
                      <a:gd name="T114" fmla="*/ 1 w 934"/>
                      <a:gd name="T115" fmla="*/ 0 h 14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34" h="1444">
                        <a:moveTo>
                          <a:pt x="829" y="0"/>
                        </a:moveTo>
                        <a:lnTo>
                          <a:pt x="795" y="46"/>
                        </a:lnTo>
                        <a:lnTo>
                          <a:pt x="705" y="76"/>
                        </a:lnTo>
                        <a:lnTo>
                          <a:pt x="631" y="94"/>
                        </a:lnTo>
                        <a:lnTo>
                          <a:pt x="567" y="102"/>
                        </a:lnTo>
                        <a:lnTo>
                          <a:pt x="453" y="120"/>
                        </a:lnTo>
                        <a:lnTo>
                          <a:pt x="413" y="136"/>
                        </a:lnTo>
                        <a:lnTo>
                          <a:pt x="399" y="143"/>
                        </a:lnTo>
                        <a:lnTo>
                          <a:pt x="389" y="155"/>
                        </a:lnTo>
                        <a:lnTo>
                          <a:pt x="359" y="299"/>
                        </a:lnTo>
                        <a:lnTo>
                          <a:pt x="339" y="375"/>
                        </a:lnTo>
                        <a:lnTo>
                          <a:pt x="316" y="452"/>
                        </a:lnTo>
                        <a:lnTo>
                          <a:pt x="304" y="494"/>
                        </a:lnTo>
                        <a:lnTo>
                          <a:pt x="294" y="500"/>
                        </a:lnTo>
                        <a:lnTo>
                          <a:pt x="272" y="514"/>
                        </a:lnTo>
                        <a:lnTo>
                          <a:pt x="266" y="534"/>
                        </a:lnTo>
                        <a:lnTo>
                          <a:pt x="250" y="566"/>
                        </a:lnTo>
                        <a:lnTo>
                          <a:pt x="196" y="707"/>
                        </a:lnTo>
                        <a:lnTo>
                          <a:pt x="188" y="761"/>
                        </a:lnTo>
                        <a:lnTo>
                          <a:pt x="174" y="795"/>
                        </a:lnTo>
                        <a:lnTo>
                          <a:pt x="108" y="865"/>
                        </a:lnTo>
                        <a:lnTo>
                          <a:pt x="94" y="899"/>
                        </a:lnTo>
                        <a:lnTo>
                          <a:pt x="76" y="928"/>
                        </a:lnTo>
                        <a:lnTo>
                          <a:pt x="62" y="954"/>
                        </a:lnTo>
                        <a:lnTo>
                          <a:pt x="48" y="984"/>
                        </a:lnTo>
                        <a:lnTo>
                          <a:pt x="28" y="1040"/>
                        </a:lnTo>
                        <a:lnTo>
                          <a:pt x="8" y="1088"/>
                        </a:lnTo>
                        <a:lnTo>
                          <a:pt x="0" y="1118"/>
                        </a:lnTo>
                        <a:lnTo>
                          <a:pt x="4" y="1154"/>
                        </a:lnTo>
                        <a:lnTo>
                          <a:pt x="6" y="1185"/>
                        </a:lnTo>
                        <a:lnTo>
                          <a:pt x="16" y="1225"/>
                        </a:lnTo>
                        <a:lnTo>
                          <a:pt x="32" y="1255"/>
                        </a:lnTo>
                        <a:lnTo>
                          <a:pt x="44" y="1285"/>
                        </a:lnTo>
                        <a:lnTo>
                          <a:pt x="80" y="1317"/>
                        </a:lnTo>
                        <a:lnTo>
                          <a:pt x="381" y="1325"/>
                        </a:lnTo>
                        <a:lnTo>
                          <a:pt x="447" y="1142"/>
                        </a:lnTo>
                        <a:lnTo>
                          <a:pt x="501" y="1054"/>
                        </a:lnTo>
                        <a:lnTo>
                          <a:pt x="533" y="928"/>
                        </a:lnTo>
                        <a:lnTo>
                          <a:pt x="483" y="1176"/>
                        </a:lnTo>
                        <a:lnTo>
                          <a:pt x="463" y="1261"/>
                        </a:lnTo>
                        <a:lnTo>
                          <a:pt x="445" y="1357"/>
                        </a:lnTo>
                        <a:lnTo>
                          <a:pt x="411" y="1444"/>
                        </a:lnTo>
                        <a:lnTo>
                          <a:pt x="645" y="1444"/>
                        </a:lnTo>
                        <a:lnTo>
                          <a:pt x="723" y="1307"/>
                        </a:lnTo>
                        <a:lnTo>
                          <a:pt x="767" y="1239"/>
                        </a:lnTo>
                        <a:lnTo>
                          <a:pt x="803" y="1158"/>
                        </a:lnTo>
                        <a:lnTo>
                          <a:pt x="845" y="1054"/>
                        </a:lnTo>
                        <a:lnTo>
                          <a:pt x="862" y="954"/>
                        </a:lnTo>
                        <a:lnTo>
                          <a:pt x="882" y="867"/>
                        </a:lnTo>
                        <a:lnTo>
                          <a:pt x="904" y="767"/>
                        </a:lnTo>
                        <a:lnTo>
                          <a:pt x="920" y="669"/>
                        </a:lnTo>
                        <a:lnTo>
                          <a:pt x="934" y="558"/>
                        </a:lnTo>
                        <a:lnTo>
                          <a:pt x="934" y="482"/>
                        </a:lnTo>
                        <a:lnTo>
                          <a:pt x="934" y="410"/>
                        </a:lnTo>
                        <a:lnTo>
                          <a:pt x="934" y="307"/>
                        </a:lnTo>
                        <a:lnTo>
                          <a:pt x="934" y="243"/>
                        </a:lnTo>
                        <a:lnTo>
                          <a:pt x="902" y="26"/>
                        </a:lnTo>
                        <a:lnTo>
                          <a:pt x="829"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2" name="Freeform 16"/>
                  <p:cNvSpPr>
                    <a:spLocks/>
                  </p:cNvSpPr>
                  <p:nvPr/>
                </p:nvSpPr>
                <p:spPr bwMode="auto">
                  <a:xfrm>
                    <a:off x="2384" y="2978"/>
                    <a:ext cx="199" cy="171"/>
                  </a:xfrm>
                  <a:custGeom>
                    <a:avLst/>
                    <a:gdLst>
                      <a:gd name="T0" fmla="*/ 1 w 397"/>
                      <a:gd name="T1" fmla="*/ 0 h 343"/>
                      <a:gd name="T2" fmla="*/ 1 w 397"/>
                      <a:gd name="T3" fmla="*/ 0 h 343"/>
                      <a:gd name="T4" fmla="*/ 1 w 397"/>
                      <a:gd name="T5" fmla="*/ 0 h 343"/>
                      <a:gd name="T6" fmla="*/ 1 w 397"/>
                      <a:gd name="T7" fmla="*/ 0 h 343"/>
                      <a:gd name="T8" fmla="*/ 1 w 397"/>
                      <a:gd name="T9" fmla="*/ 0 h 343"/>
                      <a:gd name="T10" fmla="*/ 1 w 397"/>
                      <a:gd name="T11" fmla="*/ 0 h 343"/>
                      <a:gd name="T12" fmla="*/ 1 w 397"/>
                      <a:gd name="T13" fmla="*/ 0 h 343"/>
                      <a:gd name="T14" fmla="*/ 1 w 397"/>
                      <a:gd name="T15" fmla="*/ 0 h 343"/>
                      <a:gd name="T16" fmla="*/ 1 w 397"/>
                      <a:gd name="T17" fmla="*/ 0 h 343"/>
                      <a:gd name="T18" fmla="*/ 1 w 397"/>
                      <a:gd name="T19" fmla="*/ 0 h 343"/>
                      <a:gd name="T20" fmla="*/ 1 w 397"/>
                      <a:gd name="T21" fmla="*/ 0 h 343"/>
                      <a:gd name="T22" fmla="*/ 1 w 397"/>
                      <a:gd name="T23" fmla="*/ 0 h 343"/>
                      <a:gd name="T24" fmla="*/ 1 w 397"/>
                      <a:gd name="T25" fmla="*/ 0 h 343"/>
                      <a:gd name="T26" fmla="*/ 1 w 397"/>
                      <a:gd name="T27" fmla="*/ 0 h 343"/>
                      <a:gd name="T28" fmla="*/ 1 w 397"/>
                      <a:gd name="T29" fmla="*/ 0 h 343"/>
                      <a:gd name="T30" fmla="*/ 1 w 397"/>
                      <a:gd name="T31" fmla="*/ 0 h 343"/>
                      <a:gd name="T32" fmla="*/ 1 w 397"/>
                      <a:gd name="T33" fmla="*/ 0 h 343"/>
                      <a:gd name="T34" fmla="*/ 1 w 397"/>
                      <a:gd name="T35" fmla="*/ 0 h 343"/>
                      <a:gd name="T36" fmla="*/ 1 w 397"/>
                      <a:gd name="T37" fmla="*/ 0 h 343"/>
                      <a:gd name="T38" fmla="*/ 1 w 397"/>
                      <a:gd name="T39" fmla="*/ 0 h 343"/>
                      <a:gd name="T40" fmla="*/ 1 w 397"/>
                      <a:gd name="T41" fmla="*/ 0 h 343"/>
                      <a:gd name="T42" fmla="*/ 1 w 397"/>
                      <a:gd name="T43" fmla="*/ 0 h 343"/>
                      <a:gd name="T44" fmla="*/ 1 w 397"/>
                      <a:gd name="T45" fmla="*/ 0 h 343"/>
                      <a:gd name="T46" fmla="*/ 1 w 397"/>
                      <a:gd name="T47" fmla="*/ 0 h 343"/>
                      <a:gd name="T48" fmla="*/ 1 w 397"/>
                      <a:gd name="T49" fmla="*/ 0 h 343"/>
                      <a:gd name="T50" fmla="*/ 1 w 397"/>
                      <a:gd name="T51" fmla="*/ 0 h 343"/>
                      <a:gd name="T52" fmla="*/ 1 w 397"/>
                      <a:gd name="T53" fmla="*/ 0 h 343"/>
                      <a:gd name="T54" fmla="*/ 1 w 397"/>
                      <a:gd name="T55" fmla="*/ 0 h 343"/>
                      <a:gd name="T56" fmla="*/ 1 w 397"/>
                      <a:gd name="T57" fmla="*/ 0 h 343"/>
                      <a:gd name="T58" fmla="*/ 0 w 397"/>
                      <a:gd name="T59" fmla="*/ 0 h 343"/>
                      <a:gd name="T60" fmla="*/ 0 w 397"/>
                      <a:gd name="T61" fmla="*/ 0 h 343"/>
                      <a:gd name="T62" fmla="*/ 1 w 397"/>
                      <a:gd name="T63" fmla="*/ 0 h 343"/>
                      <a:gd name="T64" fmla="*/ 1 w 397"/>
                      <a:gd name="T65" fmla="*/ 0 h 343"/>
                      <a:gd name="T66" fmla="*/ 1 w 397"/>
                      <a:gd name="T67" fmla="*/ 0 h 343"/>
                      <a:gd name="T68" fmla="*/ 1 w 397"/>
                      <a:gd name="T69" fmla="*/ 0 h 343"/>
                      <a:gd name="T70" fmla="*/ 1 w 397"/>
                      <a:gd name="T71" fmla="*/ 0 h 343"/>
                      <a:gd name="T72" fmla="*/ 1 w 397"/>
                      <a:gd name="T73" fmla="*/ 0 h 343"/>
                      <a:gd name="T74" fmla="*/ 1 w 397"/>
                      <a:gd name="T75" fmla="*/ 0 h 343"/>
                      <a:gd name="T76" fmla="*/ 1 w 397"/>
                      <a:gd name="T77" fmla="*/ 0 h 343"/>
                      <a:gd name="T78" fmla="*/ 1 w 397"/>
                      <a:gd name="T79" fmla="*/ 0 h 343"/>
                      <a:gd name="T80" fmla="*/ 1 w 397"/>
                      <a:gd name="T81" fmla="*/ 0 h 343"/>
                      <a:gd name="T82" fmla="*/ 1 w 397"/>
                      <a:gd name="T83" fmla="*/ 0 h 343"/>
                      <a:gd name="T84" fmla="*/ 1 w 397"/>
                      <a:gd name="T85" fmla="*/ 0 h 343"/>
                      <a:gd name="T86" fmla="*/ 1 w 397"/>
                      <a:gd name="T87" fmla="*/ 0 h 343"/>
                      <a:gd name="T88" fmla="*/ 1 w 397"/>
                      <a:gd name="T89" fmla="*/ 0 h 343"/>
                      <a:gd name="T90" fmla="*/ 1 w 397"/>
                      <a:gd name="T91" fmla="*/ 0 h 343"/>
                      <a:gd name="T92" fmla="*/ 1 w 397"/>
                      <a:gd name="T93" fmla="*/ 0 h 3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97" h="343">
                        <a:moveTo>
                          <a:pt x="133" y="0"/>
                        </a:moveTo>
                        <a:lnTo>
                          <a:pt x="175" y="12"/>
                        </a:lnTo>
                        <a:lnTo>
                          <a:pt x="205" y="20"/>
                        </a:lnTo>
                        <a:lnTo>
                          <a:pt x="223" y="36"/>
                        </a:lnTo>
                        <a:lnTo>
                          <a:pt x="245" y="48"/>
                        </a:lnTo>
                        <a:lnTo>
                          <a:pt x="263" y="60"/>
                        </a:lnTo>
                        <a:lnTo>
                          <a:pt x="283" y="74"/>
                        </a:lnTo>
                        <a:lnTo>
                          <a:pt x="311" y="32"/>
                        </a:lnTo>
                        <a:lnTo>
                          <a:pt x="313" y="86"/>
                        </a:lnTo>
                        <a:lnTo>
                          <a:pt x="323" y="122"/>
                        </a:lnTo>
                        <a:lnTo>
                          <a:pt x="355" y="90"/>
                        </a:lnTo>
                        <a:lnTo>
                          <a:pt x="379" y="62"/>
                        </a:lnTo>
                        <a:lnTo>
                          <a:pt x="397" y="42"/>
                        </a:lnTo>
                        <a:lnTo>
                          <a:pt x="397" y="84"/>
                        </a:lnTo>
                        <a:lnTo>
                          <a:pt x="379" y="132"/>
                        </a:lnTo>
                        <a:lnTo>
                          <a:pt x="361" y="174"/>
                        </a:lnTo>
                        <a:lnTo>
                          <a:pt x="335" y="200"/>
                        </a:lnTo>
                        <a:lnTo>
                          <a:pt x="319" y="218"/>
                        </a:lnTo>
                        <a:lnTo>
                          <a:pt x="295" y="218"/>
                        </a:lnTo>
                        <a:lnTo>
                          <a:pt x="259" y="341"/>
                        </a:lnTo>
                        <a:lnTo>
                          <a:pt x="221" y="343"/>
                        </a:lnTo>
                        <a:lnTo>
                          <a:pt x="185" y="331"/>
                        </a:lnTo>
                        <a:lnTo>
                          <a:pt x="157" y="317"/>
                        </a:lnTo>
                        <a:lnTo>
                          <a:pt x="193" y="299"/>
                        </a:lnTo>
                        <a:lnTo>
                          <a:pt x="203" y="293"/>
                        </a:lnTo>
                        <a:lnTo>
                          <a:pt x="125" y="218"/>
                        </a:lnTo>
                        <a:lnTo>
                          <a:pt x="84" y="210"/>
                        </a:lnTo>
                        <a:lnTo>
                          <a:pt x="26" y="212"/>
                        </a:lnTo>
                        <a:lnTo>
                          <a:pt x="14" y="212"/>
                        </a:lnTo>
                        <a:lnTo>
                          <a:pt x="0" y="198"/>
                        </a:lnTo>
                        <a:lnTo>
                          <a:pt x="0" y="174"/>
                        </a:lnTo>
                        <a:lnTo>
                          <a:pt x="78" y="174"/>
                        </a:lnTo>
                        <a:lnTo>
                          <a:pt x="102" y="176"/>
                        </a:lnTo>
                        <a:lnTo>
                          <a:pt x="96" y="182"/>
                        </a:lnTo>
                        <a:lnTo>
                          <a:pt x="131" y="206"/>
                        </a:lnTo>
                        <a:lnTo>
                          <a:pt x="173" y="241"/>
                        </a:lnTo>
                        <a:lnTo>
                          <a:pt x="203" y="265"/>
                        </a:lnTo>
                        <a:lnTo>
                          <a:pt x="235" y="212"/>
                        </a:lnTo>
                        <a:lnTo>
                          <a:pt x="235" y="194"/>
                        </a:lnTo>
                        <a:lnTo>
                          <a:pt x="229" y="146"/>
                        </a:lnTo>
                        <a:lnTo>
                          <a:pt x="259" y="156"/>
                        </a:lnTo>
                        <a:lnTo>
                          <a:pt x="275" y="138"/>
                        </a:lnTo>
                        <a:lnTo>
                          <a:pt x="251" y="114"/>
                        </a:lnTo>
                        <a:lnTo>
                          <a:pt x="227" y="90"/>
                        </a:lnTo>
                        <a:lnTo>
                          <a:pt x="187" y="62"/>
                        </a:lnTo>
                        <a:lnTo>
                          <a:pt x="167" y="30"/>
                        </a:lnTo>
                        <a:lnTo>
                          <a:pt x="133"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3" name="Freeform 17"/>
                  <p:cNvSpPr>
                    <a:spLocks/>
                  </p:cNvSpPr>
                  <p:nvPr/>
                </p:nvSpPr>
                <p:spPr bwMode="auto">
                  <a:xfrm>
                    <a:off x="2451" y="2737"/>
                    <a:ext cx="89" cy="230"/>
                  </a:xfrm>
                  <a:custGeom>
                    <a:avLst/>
                    <a:gdLst>
                      <a:gd name="T0" fmla="*/ 1 w 178"/>
                      <a:gd name="T1" fmla="*/ 0 h 461"/>
                      <a:gd name="T2" fmla="*/ 1 w 178"/>
                      <a:gd name="T3" fmla="*/ 0 h 461"/>
                      <a:gd name="T4" fmla="*/ 1 w 178"/>
                      <a:gd name="T5" fmla="*/ 0 h 461"/>
                      <a:gd name="T6" fmla="*/ 1 w 178"/>
                      <a:gd name="T7" fmla="*/ 0 h 461"/>
                      <a:gd name="T8" fmla="*/ 1 w 178"/>
                      <a:gd name="T9" fmla="*/ 0 h 461"/>
                      <a:gd name="T10" fmla="*/ 1 w 178"/>
                      <a:gd name="T11" fmla="*/ 0 h 461"/>
                      <a:gd name="T12" fmla="*/ 1 w 178"/>
                      <a:gd name="T13" fmla="*/ 0 h 461"/>
                      <a:gd name="T14" fmla="*/ 1 w 178"/>
                      <a:gd name="T15" fmla="*/ 0 h 461"/>
                      <a:gd name="T16" fmla="*/ 1 w 178"/>
                      <a:gd name="T17" fmla="*/ 0 h 461"/>
                      <a:gd name="T18" fmla="*/ 1 w 178"/>
                      <a:gd name="T19" fmla="*/ 0 h 461"/>
                      <a:gd name="T20" fmla="*/ 0 w 178"/>
                      <a:gd name="T21" fmla="*/ 0 h 461"/>
                      <a:gd name="T22" fmla="*/ 1 w 178"/>
                      <a:gd name="T23" fmla="*/ 0 h 461"/>
                      <a:gd name="T24" fmla="*/ 1 w 178"/>
                      <a:gd name="T25" fmla="*/ 0 h 461"/>
                      <a:gd name="T26" fmla="*/ 1 w 178"/>
                      <a:gd name="T27" fmla="*/ 0 h 461"/>
                      <a:gd name="T28" fmla="*/ 1 w 178"/>
                      <a:gd name="T29" fmla="*/ 0 h 461"/>
                      <a:gd name="T30" fmla="*/ 1 w 178"/>
                      <a:gd name="T31" fmla="*/ 0 h 461"/>
                      <a:gd name="T32" fmla="*/ 1 w 178"/>
                      <a:gd name="T33" fmla="*/ 0 h 461"/>
                      <a:gd name="T34" fmla="*/ 1 w 178"/>
                      <a:gd name="T35" fmla="*/ 0 h 461"/>
                      <a:gd name="T36" fmla="*/ 1 w 178"/>
                      <a:gd name="T37" fmla="*/ 0 h 461"/>
                      <a:gd name="T38" fmla="*/ 1 w 178"/>
                      <a:gd name="T39" fmla="*/ 0 h 461"/>
                      <a:gd name="T40" fmla="*/ 1 w 178"/>
                      <a:gd name="T41" fmla="*/ 0 h 46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8" h="461">
                        <a:moveTo>
                          <a:pt x="60" y="0"/>
                        </a:moveTo>
                        <a:lnTo>
                          <a:pt x="132" y="142"/>
                        </a:lnTo>
                        <a:lnTo>
                          <a:pt x="154" y="215"/>
                        </a:lnTo>
                        <a:lnTo>
                          <a:pt x="172" y="287"/>
                        </a:lnTo>
                        <a:lnTo>
                          <a:pt x="178" y="347"/>
                        </a:lnTo>
                        <a:lnTo>
                          <a:pt x="178" y="461"/>
                        </a:lnTo>
                        <a:lnTo>
                          <a:pt x="166" y="423"/>
                        </a:lnTo>
                        <a:lnTo>
                          <a:pt x="100" y="389"/>
                        </a:lnTo>
                        <a:lnTo>
                          <a:pt x="72" y="381"/>
                        </a:lnTo>
                        <a:lnTo>
                          <a:pt x="18" y="341"/>
                        </a:lnTo>
                        <a:lnTo>
                          <a:pt x="0" y="287"/>
                        </a:lnTo>
                        <a:lnTo>
                          <a:pt x="16" y="263"/>
                        </a:lnTo>
                        <a:lnTo>
                          <a:pt x="64" y="333"/>
                        </a:lnTo>
                        <a:lnTo>
                          <a:pt x="90" y="363"/>
                        </a:lnTo>
                        <a:lnTo>
                          <a:pt x="136" y="389"/>
                        </a:lnTo>
                        <a:lnTo>
                          <a:pt x="150" y="389"/>
                        </a:lnTo>
                        <a:lnTo>
                          <a:pt x="166" y="407"/>
                        </a:lnTo>
                        <a:lnTo>
                          <a:pt x="154" y="263"/>
                        </a:lnTo>
                        <a:lnTo>
                          <a:pt x="112" y="156"/>
                        </a:lnTo>
                        <a:lnTo>
                          <a:pt x="88" y="102"/>
                        </a:lnTo>
                        <a:lnTo>
                          <a:pt x="60"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54" name="Group 18"/>
                  <p:cNvGrpSpPr>
                    <a:grpSpLocks/>
                  </p:cNvGrpSpPr>
                  <p:nvPr/>
                </p:nvGrpSpPr>
                <p:grpSpPr bwMode="auto">
                  <a:xfrm>
                    <a:off x="2532" y="2629"/>
                    <a:ext cx="209" cy="731"/>
                    <a:chOff x="2532" y="2629"/>
                    <a:chExt cx="209" cy="731"/>
                  </a:xfrm>
                </p:grpSpPr>
                <p:sp>
                  <p:nvSpPr>
                    <p:cNvPr id="55" name="Freeform 19"/>
                    <p:cNvSpPr>
                      <a:spLocks/>
                    </p:cNvSpPr>
                    <p:nvPr/>
                  </p:nvSpPr>
                  <p:spPr bwMode="auto">
                    <a:xfrm>
                      <a:off x="2532" y="2638"/>
                      <a:ext cx="203" cy="722"/>
                    </a:xfrm>
                    <a:custGeom>
                      <a:avLst/>
                      <a:gdLst>
                        <a:gd name="T0" fmla="*/ 1 w 405"/>
                        <a:gd name="T1" fmla="*/ 0 h 1444"/>
                        <a:gd name="T2" fmla="*/ 1 w 405"/>
                        <a:gd name="T3" fmla="*/ 1 h 1444"/>
                        <a:gd name="T4" fmla="*/ 1 w 405"/>
                        <a:gd name="T5" fmla="*/ 1 h 1444"/>
                        <a:gd name="T6" fmla="*/ 1 w 405"/>
                        <a:gd name="T7" fmla="*/ 1 h 1444"/>
                        <a:gd name="T8" fmla="*/ 1 w 405"/>
                        <a:gd name="T9" fmla="*/ 1 h 1444"/>
                        <a:gd name="T10" fmla="*/ 1 w 405"/>
                        <a:gd name="T11" fmla="*/ 1 h 1444"/>
                        <a:gd name="T12" fmla="*/ 1 w 405"/>
                        <a:gd name="T13" fmla="*/ 1 h 1444"/>
                        <a:gd name="T14" fmla="*/ 1 w 405"/>
                        <a:gd name="T15" fmla="*/ 1 h 1444"/>
                        <a:gd name="T16" fmla="*/ 1 w 405"/>
                        <a:gd name="T17" fmla="*/ 1 h 1444"/>
                        <a:gd name="T18" fmla="*/ 1 w 405"/>
                        <a:gd name="T19" fmla="*/ 1 h 1444"/>
                        <a:gd name="T20" fmla="*/ 1 w 405"/>
                        <a:gd name="T21" fmla="*/ 1 h 1444"/>
                        <a:gd name="T22" fmla="*/ 1 w 405"/>
                        <a:gd name="T23" fmla="*/ 1 h 1444"/>
                        <a:gd name="T24" fmla="*/ 1 w 405"/>
                        <a:gd name="T25" fmla="*/ 1 h 1444"/>
                        <a:gd name="T26" fmla="*/ 1 w 405"/>
                        <a:gd name="T27" fmla="*/ 1 h 1444"/>
                        <a:gd name="T28" fmla="*/ 1 w 405"/>
                        <a:gd name="T29" fmla="*/ 1 h 1444"/>
                        <a:gd name="T30" fmla="*/ 1 w 405"/>
                        <a:gd name="T31" fmla="*/ 1 h 1444"/>
                        <a:gd name="T32" fmla="*/ 1 w 405"/>
                        <a:gd name="T33" fmla="*/ 1 h 1444"/>
                        <a:gd name="T34" fmla="*/ 1 w 405"/>
                        <a:gd name="T35" fmla="*/ 1 h 1444"/>
                        <a:gd name="T36" fmla="*/ 1 w 405"/>
                        <a:gd name="T37" fmla="*/ 1 h 1444"/>
                        <a:gd name="T38" fmla="*/ 1 w 405"/>
                        <a:gd name="T39" fmla="*/ 1 h 1444"/>
                        <a:gd name="T40" fmla="*/ 1 w 405"/>
                        <a:gd name="T41" fmla="*/ 1 h 1444"/>
                        <a:gd name="T42" fmla="*/ 1 w 405"/>
                        <a:gd name="T43" fmla="*/ 1 h 1444"/>
                        <a:gd name="T44" fmla="*/ 1 w 405"/>
                        <a:gd name="T45" fmla="*/ 1 h 1444"/>
                        <a:gd name="T46" fmla="*/ 0 w 405"/>
                        <a:gd name="T47" fmla="*/ 1 h 1444"/>
                        <a:gd name="T48" fmla="*/ 1 w 405"/>
                        <a:gd name="T49" fmla="*/ 1 h 1444"/>
                        <a:gd name="T50" fmla="*/ 1 w 405"/>
                        <a:gd name="T51" fmla="*/ 1 h 1444"/>
                        <a:gd name="T52" fmla="*/ 1 w 405"/>
                        <a:gd name="T53" fmla="*/ 1 h 1444"/>
                        <a:gd name="T54" fmla="*/ 1 w 405"/>
                        <a:gd name="T55" fmla="*/ 1 h 1444"/>
                        <a:gd name="T56" fmla="*/ 1 w 405"/>
                        <a:gd name="T57" fmla="*/ 1 h 1444"/>
                        <a:gd name="T58" fmla="*/ 1 w 405"/>
                        <a:gd name="T59" fmla="*/ 1 h 1444"/>
                        <a:gd name="T60" fmla="*/ 1 w 405"/>
                        <a:gd name="T61" fmla="*/ 1 h 1444"/>
                        <a:gd name="T62" fmla="*/ 1 w 405"/>
                        <a:gd name="T63" fmla="*/ 1 h 1444"/>
                        <a:gd name="T64" fmla="*/ 1 w 405"/>
                        <a:gd name="T65" fmla="*/ 1 h 1444"/>
                        <a:gd name="T66" fmla="*/ 1 w 405"/>
                        <a:gd name="T67" fmla="*/ 1 h 1444"/>
                        <a:gd name="T68" fmla="*/ 1 w 405"/>
                        <a:gd name="T69" fmla="*/ 1 h 1444"/>
                        <a:gd name="T70" fmla="*/ 1 w 405"/>
                        <a:gd name="T71" fmla="*/ 1 h 1444"/>
                        <a:gd name="T72" fmla="*/ 1 w 405"/>
                        <a:gd name="T73" fmla="*/ 1 h 1444"/>
                        <a:gd name="T74" fmla="*/ 1 w 405"/>
                        <a:gd name="T75" fmla="*/ 1 h 1444"/>
                        <a:gd name="T76" fmla="*/ 1 w 405"/>
                        <a:gd name="T77" fmla="*/ 1 h 1444"/>
                        <a:gd name="T78" fmla="*/ 1 w 405"/>
                        <a:gd name="T79" fmla="*/ 0 h 144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5" h="1444">
                          <a:moveTo>
                            <a:pt x="300" y="0"/>
                          </a:moveTo>
                          <a:lnTo>
                            <a:pt x="266" y="46"/>
                          </a:lnTo>
                          <a:lnTo>
                            <a:pt x="224" y="104"/>
                          </a:lnTo>
                          <a:lnTo>
                            <a:pt x="156" y="183"/>
                          </a:lnTo>
                          <a:lnTo>
                            <a:pt x="108" y="249"/>
                          </a:lnTo>
                          <a:lnTo>
                            <a:pt x="238" y="315"/>
                          </a:lnTo>
                          <a:lnTo>
                            <a:pt x="106" y="367"/>
                          </a:lnTo>
                          <a:lnTo>
                            <a:pt x="108" y="440"/>
                          </a:lnTo>
                          <a:lnTo>
                            <a:pt x="110" y="492"/>
                          </a:lnTo>
                          <a:lnTo>
                            <a:pt x="118" y="542"/>
                          </a:lnTo>
                          <a:lnTo>
                            <a:pt x="130" y="598"/>
                          </a:lnTo>
                          <a:lnTo>
                            <a:pt x="148" y="669"/>
                          </a:lnTo>
                          <a:lnTo>
                            <a:pt x="164" y="723"/>
                          </a:lnTo>
                          <a:lnTo>
                            <a:pt x="182" y="789"/>
                          </a:lnTo>
                          <a:lnTo>
                            <a:pt x="192" y="829"/>
                          </a:lnTo>
                          <a:lnTo>
                            <a:pt x="200" y="887"/>
                          </a:lnTo>
                          <a:lnTo>
                            <a:pt x="202" y="938"/>
                          </a:lnTo>
                          <a:lnTo>
                            <a:pt x="192" y="1000"/>
                          </a:lnTo>
                          <a:lnTo>
                            <a:pt x="182" y="1054"/>
                          </a:lnTo>
                          <a:lnTo>
                            <a:pt x="166" y="1108"/>
                          </a:lnTo>
                          <a:lnTo>
                            <a:pt x="140" y="1176"/>
                          </a:lnTo>
                          <a:lnTo>
                            <a:pt x="112" y="1247"/>
                          </a:lnTo>
                          <a:lnTo>
                            <a:pt x="72" y="1317"/>
                          </a:lnTo>
                          <a:lnTo>
                            <a:pt x="0" y="1444"/>
                          </a:lnTo>
                          <a:lnTo>
                            <a:pt x="116" y="1444"/>
                          </a:lnTo>
                          <a:lnTo>
                            <a:pt x="194" y="1307"/>
                          </a:lnTo>
                          <a:lnTo>
                            <a:pt x="238" y="1239"/>
                          </a:lnTo>
                          <a:lnTo>
                            <a:pt x="274" y="1158"/>
                          </a:lnTo>
                          <a:lnTo>
                            <a:pt x="316" y="1054"/>
                          </a:lnTo>
                          <a:lnTo>
                            <a:pt x="333" y="954"/>
                          </a:lnTo>
                          <a:lnTo>
                            <a:pt x="353" y="867"/>
                          </a:lnTo>
                          <a:lnTo>
                            <a:pt x="375" y="767"/>
                          </a:lnTo>
                          <a:lnTo>
                            <a:pt x="391" y="669"/>
                          </a:lnTo>
                          <a:lnTo>
                            <a:pt x="405" y="558"/>
                          </a:lnTo>
                          <a:lnTo>
                            <a:pt x="405" y="482"/>
                          </a:lnTo>
                          <a:lnTo>
                            <a:pt x="405" y="410"/>
                          </a:lnTo>
                          <a:lnTo>
                            <a:pt x="405" y="307"/>
                          </a:lnTo>
                          <a:lnTo>
                            <a:pt x="405" y="243"/>
                          </a:lnTo>
                          <a:lnTo>
                            <a:pt x="373" y="26"/>
                          </a:lnTo>
                          <a:lnTo>
                            <a:pt x="300"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6" name="Freeform 20"/>
                    <p:cNvSpPr>
                      <a:spLocks/>
                    </p:cNvSpPr>
                    <p:nvPr/>
                  </p:nvSpPr>
                  <p:spPr bwMode="auto">
                    <a:xfrm>
                      <a:off x="2538" y="2629"/>
                      <a:ext cx="203" cy="722"/>
                    </a:xfrm>
                    <a:custGeom>
                      <a:avLst/>
                      <a:gdLst>
                        <a:gd name="T0" fmla="*/ 1 w 405"/>
                        <a:gd name="T1" fmla="*/ 0 h 1445"/>
                        <a:gd name="T2" fmla="*/ 1 w 405"/>
                        <a:gd name="T3" fmla="*/ 0 h 1445"/>
                        <a:gd name="T4" fmla="*/ 1 w 405"/>
                        <a:gd name="T5" fmla="*/ 0 h 1445"/>
                        <a:gd name="T6" fmla="*/ 1 w 405"/>
                        <a:gd name="T7" fmla="*/ 0 h 1445"/>
                        <a:gd name="T8" fmla="*/ 1 w 405"/>
                        <a:gd name="T9" fmla="*/ 0 h 1445"/>
                        <a:gd name="T10" fmla="*/ 1 w 405"/>
                        <a:gd name="T11" fmla="*/ 0 h 1445"/>
                        <a:gd name="T12" fmla="*/ 1 w 405"/>
                        <a:gd name="T13" fmla="*/ 0 h 1445"/>
                        <a:gd name="T14" fmla="*/ 1 w 405"/>
                        <a:gd name="T15" fmla="*/ 0 h 1445"/>
                        <a:gd name="T16" fmla="*/ 1 w 405"/>
                        <a:gd name="T17" fmla="*/ 0 h 1445"/>
                        <a:gd name="T18" fmla="*/ 1 w 405"/>
                        <a:gd name="T19" fmla="*/ 0 h 1445"/>
                        <a:gd name="T20" fmla="*/ 1 w 405"/>
                        <a:gd name="T21" fmla="*/ 0 h 1445"/>
                        <a:gd name="T22" fmla="*/ 1 w 405"/>
                        <a:gd name="T23" fmla="*/ 0 h 1445"/>
                        <a:gd name="T24" fmla="*/ 1 w 405"/>
                        <a:gd name="T25" fmla="*/ 0 h 1445"/>
                        <a:gd name="T26" fmla="*/ 1 w 405"/>
                        <a:gd name="T27" fmla="*/ 0 h 1445"/>
                        <a:gd name="T28" fmla="*/ 1 w 405"/>
                        <a:gd name="T29" fmla="*/ 0 h 1445"/>
                        <a:gd name="T30" fmla="*/ 1 w 405"/>
                        <a:gd name="T31" fmla="*/ 0 h 1445"/>
                        <a:gd name="T32" fmla="*/ 1 w 405"/>
                        <a:gd name="T33" fmla="*/ 0 h 1445"/>
                        <a:gd name="T34" fmla="*/ 1 w 405"/>
                        <a:gd name="T35" fmla="*/ 0 h 1445"/>
                        <a:gd name="T36" fmla="*/ 1 w 405"/>
                        <a:gd name="T37" fmla="*/ 0 h 1445"/>
                        <a:gd name="T38" fmla="*/ 1 w 405"/>
                        <a:gd name="T39" fmla="*/ 0 h 1445"/>
                        <a:gd name="T40" fmla="*/ 1 w 405"/>
                        <a:gd name="T41" fmla="*/ 0 h 1445"/>
                        <a:gd name="T42" fmla="*/ 1 w 405"/>
                        <a:gd name="T43" fmla="*/ 0 h 1445"/>
                        <a:gd name="T44" fmla="*/ 1 w 405"/>
                        <a:gd name="T45" fmla="*/ 0 h 1445"/>
                        <a:gd name="T46" fmla="*/ 0 w 405"/>
                        <a:gd name="T47" fmla="*/ 0 h 1445"/>
                        <a:gd name="T48" fmla="*/ 1 w 405"/>
                        <a:gd name="T49" fmla="*/ 0 h 1445"/>
                        <a:gd name="T50" fmla="*/ 1 w 405"/>
                        <a:gd name="T51" fmla="*/ 0 h 1445"/>
                        <a:gd name="T52" fmla="*/ 1 w 405"/>
                        <a:gd name="T53" fmla="*/ 0 h 1445"/>
                        <a:gd name="T54" fmla="*/ 1 w 405"/>
                        <a:gd name="T55" fmla="*/ 0 h 1445"/>
                        <a:gd name="T56" fmla="*/ 1 w 405"/>
                        <a:gd name="T57" fmla="*/ 0 h 1445"/>
                        <a:gd name="T58" fmla="*/ 1 w 405"/>
                        <a:gd name="T59" fmla="*/ 0 h 1445"/>
                        <a:gd name="T60" fmla="*/ 1 w 405"/>
                        <a:gd name="T61" fmla="*/ 0 h 1445"/>
                        <a:gd name="T62" fmla="*/ 1 w 405"/>
                        <a:gd name="T63" fmla="*/ 0 h 1445"/>
                        <a:gd name="T64" fmla="*/ 1 w 405"/>
                        <a:gd name="T65" fmla="*/ 0 h 1445"/>
                        <a:gd name="T66" fmla="*/ 1 w 405"/>
                        <a:gd name="T67" fmla="*/ 0 h 1445"/>
                        <a:gd name="T68" fmla="*/ 1 w 405"/>
                        <a:gd name="T69" fmla="*/ 0 h 1445"/>
                        <a:gd name="T70" fmla="*/ 1 w 405"/>
                        <a:gd name="T71" fmla="*/ 0 h 1445"/>
                        <a:gd name="T72" fmla="*/ 1 w 405"/>
                        <a:gd name="T73" fmla="*/ 0 h 1445"/>
                        <a:gd name="T74" fmla="*/ 1 w 405"/>
                        <a:gd name="T75" fmla="*/ 0 h 1445"/>
                        <a:gd name="T76" fmla="*/ 1 w 405"/>
                        <a:gd name="T77" fmla="*/ 0 h 1445"/>
                        <a:gd name="T78" fmla="*/ 1 w 405"/>
                        <a:gd name="T79" fmla="*/ 0 h 14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5" h="1445">
                          <a:moveTo>
                            <a:pt x="300" y="0"/>
                          </a:moveTo>
                          <a:lnTo>
                            <a:pt x="266" y="46"/>
                          </a:lnTo>
                          <a:lnTo>
                            <a:pt x="224" y="104"/>
                          </a:lnTo>
                          <a:lnTo>
                            <a:pt x="156" y="183"/>
                          </a:lnTo>
                          <a:lnTo>
                            <a:pt x="108" y="249"/>
                          </a:lnTo>
                          <a:lnTo>
                            <a:pt x="238" y="315"/>
                          </a:lnTo>
                          <a:lnTo>
                            <a:pt x="106" y="367"/>
                          </a:lnTo>
                          <a:lnTo>
                            <a:pt x="108" y="440"/>
                          </a:lnTo>
                          <a:lnTo>
                            <a:pt x="110" y="492"/>
                          </a:lnTo>
                          <a:lnTo>
                            <a:pt x="118" y="542"/>
                          </a:lnTo>
                          <a:lnTo>
                            <a:pt x="130" y="598"/>
                          </a:lnTo>
                          <a:lnTo>
                            <a:pt x="148" y="670"/>
                          </a:lnTo>
                          <a:lnTo>
                            <a:pt x="164" y="723"/>
                          </a:lnTo>
                          <a:lnTo>
                            <a:pt x="182" y="783"/>
                          </a:lnTo>
                          <a:lnTo>
                            <a:pt x="192" y="829"/>
                          </a:lnTo>
                          <a:lnTo>
                            <a:pt x="200" y="887"/>
                          </a:lnTo>
                          <a:lnTo>
                            <a:pt x="202" y="938"/>
                          </a:lnTo>
                          <a:lnTo>
                            <a:pt x="192" y="1000"/>
                          </a:lnTo>
                          <a:lnTo>
                            <a:pt x="182" y="1054"/>
                          </a:lnTo>
                          <a:lnTo>
                            <a:pt x="166" y="1108"/>
                          </a:lnTo>
                          <a:lnTo>
                            <a:pt x="140" y="1176"/>
                          </a:lnTo>
                          <a:lnTo>
                            <a:pt x="112" y="1247"/>
                          </a:lnTo>
                          <a:lnTo>
                            <a:pt x="72" y="1317"/>
                          </a:lnTo>
                          <a:lnTo>
                            <a:pt x="0" y="1445"/>
                          </a:lnTo>
                          <a:lnTo>
                            <a:pt x="116" y="1445"/>
                          </a:lnTo>
                          <a:lnTo>
                            <a:pt x="194" y="1307"/>
                          </a:lnTo>
                          <a:lnTo>
                            <a:pt x="238" y="1239"/>
                          </a:lnTo>
                          <a:lnTo>
                            <a:pt x="274" y="1158"/>
                          </a:lnTo>
                          <a:lnTo>
                            <a:pt x="316" y="1054"/>
                          </a:lnTo>
                          <a:lnTo>
                            <a:pt x="333" y="954"/>
                          </a:lnTo>
                          <a:lnTo>
                            <a:pt x="353" y="867"/>
                          </a:lnTo>
                          <a:lnTo>
                            <a:pt x="375" y="767"/>
                          </a:lnTo>
                          <a:lnTo>
                            <a:pt x="391" y="670"/>
                          </a:lnTo>
                          <a:lnTo>
                            <a:pt x="405" y="558"/>
                          </a:lnTo>
                          <a:lnTo>
                            <a:pt x="405" y="482"/>
                          </a:lnTo>
                          <a:lnTo>
                            <a:pt x="405" y="411"/>
                          </a:lnTo>
                          <a:lnTo>
                            <a:pt x="405" y="307"/>
                          </a:lnTo>
                          <a:lnTo>
                            <a:pt x="405" y="243"/>
                          </a:lnTo>
                          <a:lnTo>
                            <a:pt x="373" y="26"/>
                          </a:lnTo>
                          <a:lnTo>
                            <a:pt x="300"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nvGrpSpPr>
                <p:cNvPr id="44" name="Group 21"/>
                <p:cNvGrpSpPr>
                  <a:grpSpLocks/>
                </p:cNvGrpSpPr>
                <p:nvPr/>
              </p:nvGrpSpPr>
              <p:grpSpPr bwMode="auto">
                <a:xfrm>
                  <a:off x="2905" y="2610"/>
                  <a:ext cx="477" cy="720"/>
                  <a:chOff x="2905" y="2610"/>
                  <a:chExt cx="477" cy="720"/>
                </a:xfrm>
              </p:grpSpPr>
              <p:sp>
                <p:nvSpPr>
                  <p:cNvPr id="45" name="Freeform 22"/>
                  <p:cNvSpPr>
                    <a:spLocks/>
                  </p:cNvSpPr>
                  <p:nvPr/>
                </p:nvSpPr>
                <p:spPr bwMode="auto">
                  <a:xfrm>
                    <a:off x="2911" y="2619"/>
                    <a:ext cx="471" cy="711"/>
                  </a:xfrm>
                  <a:custGeom>
                    <a:avLst/>
                    <a:gdLst>
                      <a:gd name="T0" fmla="*/ 1 w 942"/>
                      <a:gd name="T1" fmla="*/ 0 h 1423"/>
                      <a:gd name="T2" fmla="*/ 1 w 942"/>
                      <a:gd name="T3" fmla="*/ 0 h 1423"/>
                      <a:gd name="T4" fmla="*/ 1 w 942"/>
                      <a:gd name="T5" fmla="*/ 0 h 1423"/>
                      <a:gd name="T6" fmla="*/ 0 w 942"/>
                      <a:gd name="T7" fmla="*/ 0 h 1423"/>
                      <a:gd name="T8" fmla="*/ 1 w 942"/>
                      <a:gd name="T9" fmla="*/ 0 h 1423"/>
                      <a:gd name="T10" fmla="*/ 1 w 942"/>
                      <a:gd name="T11" fmla="*/ 0 h 1423"/>
                      <a:gd name="T12" fmla="*/ 1 w 942"/>
                      <a:gd name="T13" fmla="*/ 0 h 1423"/>
                      <a:gd name="T14" fmla="*/ 1 w 942"/>
                      <a:gd name="T15" fmla="*/ 0 h 1423"/>
                      <a:gd name="T16" fmla="*/ 1 w 942"/>
                      <a:gd name="T17" fmla="*/ 0 h 1423"/>
                      <a:gd name="T18" fmla="*/ 1 w 942"/>
                      <a:gd name="T19" fmla="*/ 0 h 1423"/>
                      <a:gd name="T20" fmla="*/ 1 w 942"/>
                      <a:gd name="T21" fmla="*/ 0 h 1423"/>
                      <a:gd name="T22" fmla="*/ 1 w 942"/>
                      <a:gd name="T23" fmla="*/ 0 h 1423"/>
                      <a:gd name="T24" fmla="*/ 1 w 942"/>
                      <a:gd name="T25" fmla="*/ 0 h 1423"/>
                      <a:gd name="T26" fmla="*/ 1 w 942"/>
                      <a:gd name="T27" fmla="*/ 0 h 1423"/>
                      <a:gd name="T28" fmla="*/ 1 w 942"/>
                      <a:gd name="T29" fmla="*/ 0 h 1423"/>
                      <a:gd name="T30" fmla="*/ 1 w 942"/>
                      <a:gd name="T31" fmla="*/ 0 h 1423"/>
                      <a:gd name="T32" fmla="*/ 1 w 942"/>
                      <a:gd name="T33" fmla="*/ 0 h 1423"/>
                      <a:gd name="T34" fmla="*/ 1 w 942"/>
                      <a:gd name="T35" fmla="*/ 0 h 1423"/>
                      <a:gd name="T36" fmla="*/ 1 w 942"/>
                      <a:gd name="T37" fmla="*/ 0 h 1423"/>
                      <a:gd name="T38" fmla="*/ 1 w 942"/>
                      <a:gd name="T39" fmla="*/ 0 h 1423"/>
                      <a:gd name="T40" fmla="*/ 1 w 942"/>
                      <a:gd name="T41" fmla="*/ 0 h 1423"/>
                      <a:gd name="T42" fmla="*/ 1 w 942"/>
                      <a:gd name="T43" fmla="*/ 0 h 1423"/>
                      <a:gd name="T44" fmla="*/ 1 w 942"/>
                      <a:gd name="T45" fmla="*/ 0 h 1423"/>
                      <a:gd name="T46" fmla="*/ 1 w 942"/>
                      <a:gd name="T47" fmla="*/ 0 h 1423"/>
                      <a:gd name="T48" fmla="*/ 1 w 942"/>
                      <a:gd name="T49" fmla="*/ 0 h 1423"/>
                      <a:gd name="T50" fmla="*/ 1 w 942"/>
                      <a:gd name="T51" fmla="*/ 0 h 1423"/>
                      <a:gd name="T52" fmla="*/ 1 w 942"/>
                      <a:gd name="T53" fmla="*/ 0 h 1423"/>
                      <a:gd name="T54" fmla="*/ 1 w 942"/>
                      <a:gd name="T55" fmla="*/ 0 h 1423"/>
                      <a:gd name="T56" fmla="*/ 1 w 942"/>
                      <a:gd name="T57" fmla="*/ 0 h 1423"/>
                      <a:gd name="T58" fmla="*/ 1 w 942"/>
                      <a:gd name="T59" fmla="*/ 0 h 1423"/>
                      <a:gd name="T60" fmla="*/ 1 w 942"/>
                      <a:gd name="T61" fmla="*/ 0 h 1423"/>
                      <a:gd name="T62" fmla="*/ 1 w 942"/>
                      <a:gd name="T63" fmla="*/ 0 h 1423"/>
                      <a:gd name="T64" fmla="*/ 1 w 942"/>
                      <a:gd name="T65" fmla="*/ 0 h 1423"/>
                      <a:gd name="T66" fmla="*/ 1 w 942"/>
                      <a:gd name="T67" fmla="*/ 0 h 1423"/>
                      <a:gd name="T68" fmla="*/ 1 w 942"/>
                      <a:gd name="T69" fmla="*/ 0 h 1423"/>
                      <a:gd name="T70" fmla="*/ 1 w 942"/>
                      <a:gd name="T71" fmla="*/ 0 h 1423"/>
                      <a:gd name="T72" fmla="*/ 1 w 942"/>
                      <a:gd name="T73" fmla="*/ 0 h 1423"/>
                      <a:gd name="T74" fmla="*/ 1 w 942"/>
                      <a:gd name="T75" fmla="*/ 0 h 1423"/>
                      <a:gd name="T76" fmla="*/ 1 w 942"/>
                      <a:gd name="T77" fmla="*/ 0 h 1423"/>
                      <a:gd name="T78" fmla="*/ 1 w 942"/>
                      <a:gd name="T79" fmla="*/ 0 h 1423"/>
                      <a:gd name="T80" fmla="*/ 1 w 942"/>
                      <a:gd name="T81" fmla="*/ 0 h 1423"/>
                      <a:gd name="T82" fmla="*/ 1 w 942"/>
                      <a:gd name="T83" fmla="*/ 0 h 1423"/>
                      <a:gd name="T84" fmla="*/ 1 w 942"/>
                      <a:gd name="T85" fmla="*/ 0 h 1423"/>
                      <a:gd name="T86" fmla="*/ 1 w 942"/>
                      <a:gd name="T87" fmla="*/ 0 h 1423"/>
                      <a:gd name="T88" fmla="*/ 1 w 942"/>
                      <a:gd name="T89" fmla="*/ 0 h 1423"/>
                      <a:gd name="T90" fmla="*/ 1 w 942"/>
                      <a:gd name="T91" fmla="*/ 0 h 1423"/>
                      <a:gd name="T92" fmla="*/ 1 w 942"/>
                      <a:gd name="T93" fmla="*/ 0 h 1423"/>
                      <a:gd name="T94" fmla="*/ 1 w 942"/>
                      <a:gd name="T95" fmla="*/ 0 h 1423"/>
                      <a:gd name="T96" fmla="*/ 1 w 942"/>
                      <a:gd name="T97" fmla="*/ 0 h 142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42" h="1423">
                        <a:moveTo>
                          <a:pt x="137" y="22"/>
                        </a:moveTo>
                        <a:lnTo>
                          <a:pt x="32" y="0"/>
                        </a:lnTo>
                        <a:lnTo>
                          <a:pt x="14" y="64"/>
                        </a:lnTo>
                        <a:lnTo>
                          <a:pt x="0" y="172"/>
                        </a:lnTo>
                        <a:lnTo>
                          <a:pt x="10" y="353"/>
                        </a:lnTo>
                        <a:lnTo>
                          <a:pt x="20" y="419"/>
                        </a:lnTo>
                        <a:lnTo>
                          <a:pt x="50" y="528"/>
                        </a:lnTo>
                        <a:lnTo>
                          <a:pt x="50" y="652"/>
                        </a:lnTo>
                        <a:lnTo>
                          <a:pt x="56" y="803"/>
                        </a:lnTo>
                        <a:lnTo>
                          <a:pt x="70" y="957"/>
                        </a:lnTo>
                        <a:lnTo>
                          <a:pt x="76" y="1032"/>
                        </a:lnTo>
                        <a:lnTo>
                          <a:pt x="111" y="1154"/>
                        </a:lnTo>
                        <a:lnTo>
                          <a:pt x="137" y="1249"/>
                        </a:lnTo>
                        <a:lnTo>
                          <a:pt x="169" y="1377"/>
                        </a:lnTo>
                        <a:lnTo>
                          <a:pt x="191" y="1423"/>
                        </a:lnTo>
                        <a:lnTo>
                          <a:pt x="874" y="1423"/>
                        </a:lnTo>
                        <a:lnTo>
                          <a:pt x="942" y="1385"/>
                        </a:lnTo>
                        <a:lnTo>
                          <a:pt x="900" y="1080"/>
                        </a:lnTo>
                        <a:lnTo>
                          <a:pt x="870" y="972"/>
                        </a:lnTo>
                        <a:lnTo>
                          <a:pt x="870" y="897"/>
                        </a:lnTo>
                        <a:lnTo>
                          <a:pt x="862" y="871"/>
                        </a:lnTo>
                        <a:lnTo>
                          <a:pt x="856" y="843"/>
                        </a:lnTo>
                        <a:lnTo>
                          <a:pt x="842" y="827"/>
                        </a:lnTo>
                        <a:lnTo>
                          <a:pt x="810" y="789"/>
                        </a:lnTo>
                        <a:lnTo>
                          <a:pt x="800" y="757"/>
                        </a:lnTo>
                        <a:lnTo>
                          <a:pt x="788" y="711"/>
                        </a:lnTo>
                        <a:lnTo>
                          <a:pt x="776" y="670"/>
                        </a:lnTo>
                        <a:lnTo>
                          <a:pt x="748" y="616"/>
                        </a:lnTo>
                        <a:lnTo>
                          <a:pt x="712" y="472"/>
                        </a:lnTo>
                        <a:lnTo>
                          <a:pt x="690" y="440"/>
                        </a:lnTo>
                        <a:lnTo>
                          <a:pt x="668" y="427"/>
                        </a:lnTo>
                        <a:lnTo>
                          <a:pt x="644" y="409"/>
                        </a:lnTo>
                        <a:lnTo>
                          <a:pt x="654" y="369"/>
                        </a:lnTo>
                        <a:lnTo>
                          <a:pt x="646" y="353"/>
                        </a:lnTo>
                        <a:lnTo>
                          <a:pt x="613" y="301"/>
                        </a:lnTo>
                        <a:lnTo>
                          <a:pt x="628" y="269"/>
                        </a:lnTo>
                        <a:lnTo>
                          <a:pt x="632" y="247"/>
                        </a:lnTo>
                        <a:lnTo>
                          <a:pt x="630" y="225"/>
                        </a:lnTo>
                        <a:lnTo>
                          <a:pt x="622" y="201"/>
                        </a:lnTo>
                        <a:lnTo>
                          <a:pt x="611" y="166"/>
                        </a:lnTo>
                        <a:lnTo>
                          <a:pt x="601" y="144"/>
                        </a:lnTo>
                        <a:lnTo>
                          <a:pt x="589" y="136"/>
                        </a:lnTo>
                        <a:lnTo>
                          <a:pt x="571" y="128"/>
                        </a:lnTo>
                        <a:lnTo>
                          <a:pt x="547" y="122"/>
                        </a:lnTo>
                        <a:lnTo>
                          <a:pt x="471" y="120"/>
                        </a:lnTo>
                        <a:lnTo>
                          <a:pt x="387" y="108"/>
                        </a:lnTo>
                        <a:lnTo>
                          <a:pt x="299" y="86"/>
                        </a:lnTo>
                        <a:lnTo>
                          <a:pt x="219" y="62"/>
                        </a:lnTo>
                        <a:lnTo>
                          <a:pt x="137" y="22"/>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46" name="Freeform 23"/>
                  <p:cNvSpPr>
                    <a:spLocks/>
                  </p:cNvSpPr>
                  <p:nvPr/>
                </p:nvSpPr>
                <p:spPr bwMode="auto">
                  <a:xfrm>
                    <a:off x="3087" y="2700"/>
                    <a:ext cx="227" cy="491"/>
                  </a:xfrm>
                  <a:custGeom>
                    <a:avLst/>
                    <a:gdLst>
                      <a:gd name="T0" fmla="*/ 1 w 453"/>
                      <a:gd name="T1" fmla="*/ 1 h 982"/>
                      <a:gd name="T2" fmla="*/ 1 w 453"/>
                      <a:gd name="T3" fmla="*/ 1 h 982"/>
                      <a:gd name="T4" fmla="*/ 1 w 453"/>
                      <a:gd name="T5" fmla="*/ 1 h 982"/>
                      <a:gd name="T6" fmla="*/ 1 w 453"/>
                      <a:gd name="T7" fmla="*/ 1 h 982"/>
                      <a:gd name="T8" fmla="*/ 1 w 453"/>
                      <a:gd name="T9" fmla="*/ 1 h 982"/>
                      <a:gd name="T10" fmla="*/ 1 w 453"/>
                      <a:gd name="T11" fmla="*/ 1 h 982"/>
                      <a:gd name="T12" fmla="*/ 1 w 453"/>
                      <a:gd name="T13" fmla="*/ 1 h 982"/>
                      <a:gd name="T14" fmla="*/ 1 w 453"/>
                      <a:gd name="T15" fmla="*/ 1 h 982"/>
                      <a:gd name="T16" fmla="*/ 1 w 453"/>
                      <a:gd name="T17" fmla="*/ 1 h 982"/>
                      <a:gd name="T18" fmla="*/ 1 w 453"/>
                      <a:gd name="T19" fmla="*/ 1 h 982"/>
                      <a:gd name="T20" fmla="*/ 1 w 453"/>
                      <a:gd name="T21" fmla="*/ 1 h 982"/>
                      <a:gd name="T22" fmla="*/ 1 w 453"/>
                      <a:gd name="T23" fmla="*/ 1 h 982"/>
                      <a:gd name="T24" fmla="*/ 1 w 453"/>
                      <a:gd name="T25" fmla="*/ 1 h 982"/>
                      <a:gd name="T26" fmla="*/ 1 w 453"/>
                      <a:gd name="T27" fmla="*/ 1 h 982"/>
                      <a:gd name="T28" fmla="*/ 1 w 453"/>
                      <a:gd name="T29" fmla="*/ 1 h 982"/>
                      <a:gd name="T30" fmla="*/ 1 w 453"/>
                      <a:gd name="T31" fmla="*/ 1 h 982"/>
                      <a:gd name="T32" fmla="*/ 1 w 453"/>
                      <a:gd name="T33" fmla="*/ 1 h 982"/>
                      <a:gd name="T34" fmla="*/ 1 w 453"/>
                      <a:gd name="T35" fmla="*/ 1 h 982"/>
                      <a:gd name="T36" fmla="*/ 1 w 453"/>
                      <a:gd name="T37" fmla="*/ 1 h 982"/>
                      <a:gd name="T38" fmla="*/ 1 w 453"/>
                      <a:gd name="T39" fmla="*/ 1 h 982"/>
                      <a:gd name="T40" fmla="*/ 1 w 453"/>
                      <a:gd name="T41" fmla="*/ 1 h 982"/>
                      <a:gd name="T42" fmla="*/ 1 w 453"/>
                      <a:gd name="T43" fmla="*/ 1 h 982"/>
                      <a:gd name="T44" fmla="*/ 1 w 453"/>
                      <a:gd name="T45" fmla="*/ 1 h 982"/>
                      <a:gd name="T46" fmla="*/ 1 w 453"/>
                      <a:gd name="T47" fmla="*/ 1 h 982"/>
                      <a:gd name="T48" fmla="*/ 1 w 453"/>
                      <a:gd name="T49" fmla="*/ 1 h 982"/>
                      <a:gd name="T50" fmla="*/ 1 w 453"/>
                      <a:gd name="T51" fmla="*/ 1 h 982"/>
                      <a:gd name="T52" fmla="*/ 1 w 453"/>
                      <a:gd name="T53" fmla="*/ 1 h 982"/>
                      <a:gd name="T54" fmla="*/ 1 w 453"/>
                      <a:gd name="T55" fmla="*/ 1 h 982"/>
                      <a:gd name="T56" fmla="*/ 1 w 453"/>
                      <a:gd name="T57" fmla="*/ 1 h 982"/>
                      <a:gd name="T58" fmla="*/ 1 w 453"/>
                      <a:gd name="T59" fmla="*/ 1 h 982"/>
                      <a:gd name="T60" fmla="*/ 1 w 453"/>
                      <a:gd name="T61" fmla="*/ 1 h 982"/>
                      <a:gd name="T62" fmla="*/ 1 w 453"/>
                      <a:gd name="T63" fmla="*/ 1 h 982"/>
                      <a:gd name="T64" fmla="*/ 1 w 453"/>
                      <a:gd name="T65" fmla="*/ 0 h 9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53" h="982">
                        <a:moveTo>
                          <a:pt x="172" y="0"/>
                        </a:moveTo>
                        <a:lnTo>
                          <a:pt x="210" y="35"/>
                        </a:lnTo>
                        <a:lnTo>
                          <a:pt x="184" y="71"/>
                        </a:lnTo>
                        <a:lnTo>
                          <a:pt x="172" y="107"/>
                        </a:lnTo>
                        <a:lnTo>
                          <a:pt x="160" y="155"/>
                        </a:lnTo>
                        <a:lnTo>
                          <a:pt x="150" y="227"/>
                        </a:lnTo>
                        <a:lnTo>
                          <a:pt x="190" y="211"/>
                        </a:lnTo>
                        <a:lnTo>
                          <a:pt x="220" y="199"/>
                        </a:lnTo>
                        <a:lnTo>
                          <a:pt x="244" y="217"/>
                        </a:lnTo>
                        <a:lnTo>
                          <a:pt x="178" y="275"/>
                        </a:lnTo>
                        <a:lnTo>
                          <a:pt x="150" y="306"/>
                        </a:lnTo>
                        <a:lnTo>
                          <a:pt x="150" y="394"/>
                        </a:lnTo>
                        <a:lnTo>
                          <a:pt x="160" y="402"/>
                        </a:lnTo>
                        <a:lnTo>
                          <a:pt x="226" y="348"/>
                        </a:lnTo>
                        <a:lnTo>
                          <a:pt x="258" y="330"/>
                        </a:lnTo>
                        <a:lnTo>
                          <a:pt x="297" y="316"/>
                        </a:lnTo>
                        <a:lnTo>
                          <a:pt x="317" y="316"/>
                        </a:lnTo>
                        <a:lnTo>
                          <a:pt x="299" y="348"/>
                        </a:lnTo>
                        <a:lnTo>
                          <a:pt x="275" y="378"/>
                        </a:lnTo>
                        <a:lnTo>
                          <a:pt x="244" y="400"/>
                        </a:lnTo>
                        <a:lnTo>
                          <a:pt x="210" y="412"/>
                        </a:lnTo>
                        <a:lnTo>
                          <a:pt x="184" y="426"/>
                        </a:lnTo>
                        <a:lnTo>
                          <a:pt x="154" y="456"/>
                        </a:lnTo>
                        <a:lnTo>
                          <a:pt x="148" y="516"/>
                        </a:lnTo>
                        <a:lnTo>
                          <a:pt x="132" y="551"/>
                        </a:lnTo>
                        <a:lnTo>
                          <a:pt x="138" y="611"/>
                        </a:lnTo>
                        <a:lnTo>
                          <a:pt x="136" y="661"/>
                        </a:lnTo>
                        <a:lnTo>
                          <a:pt x="156" y="651"/>
                        </a:lnTo>
                        <a:lnTo>
                          <a:pt x="174" y="651"/>
                        </a:lnTo>
                        <a:lnTo>
                          <a:pt x="160" y="695"/>
                        </a:lnTo>
                        <a:lnTo>
                          <a:pt x="130" y="725"/>
                        </a:lnTo>
                        <a:lnTo>
                          <a:pt x="132" y="749"/>
                        </a:lnTo>
                        <a:lnTo>
                          <a:pt x="148" y="802"/>
                        </a:lnTo>
                        <a:lnTo>
                          <a:pt x="156" y="842"/>
                        </a:lnTo>
                        <a:lnTo>
                          <a:pt x="208" y="892"/>
                        </a:lnTo>
                        <a:lnTo>
                          <a:pt x="264" y="880"/>
                        </a:lnTo>
                        <a:lnTo>
                          <a:pt x="341" y="872"/>
                        </a:lnTo>
                        <a:lnTo>
                          <a:pt x="377" y="868"/>
                        </a:lnTo>
                        <a:lnTo>
                          <a:pt x="411" y="874"/>
                        </a:lnTo>
                        <a:lnTo>
                          <a:pt x="435" y="886"/>
                        </a:lnTo>
                        <a:lnTo>
                          <a:pt x="453" y="908"/>
                        </a:lnTo>
                        <a:lnTo>
                          <a:pt x="399" y="902"/>
                        </a:lnTo>
                        <a:lnTo>
                          <a:pt x="347" y="898"/>
                        </a:lnTo>
                        <a:lnTo>
                          <a:pt x="299" y="898"/>
                        </a:lnTo>
                        <a:lnTo>
                          <a:pt x="264" y="902"/>
                        </a:lnTo>
                        <a:lnTo>
                          <a:pt x="240" y="938"/>
                        </a:lnTo>
                        <a:lnTo>
                          <a:pt x="323" y="958"/>
                        </a:lnTo>
                        <a:lnTo>
                          <a:pt x="184" y="976"/>
                        </a:lnTo>
                        <a:lnTo>
                          <a:pt x="94" y="982"/>
                        </a:lnTo>
                        <a:lnTo>
                          <a:pt x="148" y="938"/>
                        </a:lnTo>
                        <a:lnTo>
                          <a:pt x="148" y="902"/>
                        </a:lnTo>
                        <a:lnTo>
                          <a:pt x="108" y="832"/>
                        </a:lnTo>
                        <a:lnTo>
                          <a:pt x="100" y="743"/>
                        </a:lnTo>
                        <a:lnTo>
                          <a:pt x="114" y="653"/>
                        </a:lnTo>
                        <a:lnTo>
                          <a:pt x="94" y="633"/>
                        </a:lnTo>
                        <a:lnTo>
                          <a:pt x="106" y="597"/>
                        </a:lnTo>
                        <a:lnTo>
                          <a:pt x="0" y="591"/>
                        </a:lnTo>
                        <a:lnTo>
                          <a:pt x="34" y="557"/>
                        </a:lnTo>
                        <a:lnTo>
                          <a:pt x="84" y="561"/>
                        </a:lnTo>
                        <a:lnTo>
                          <a:pt x="130" y="520"/>
                        </a:lnTo>
                        <a:lnTo>
                          <a:pt x="112" y="490"/>
                        </a:lnTo>
                        <a:lnTo>
                          <a:pt x="130" y="442"/>
                        </a:lnTo>
                        <a:lnTo>
                          <a:pt x="136" y="280"/>
                        </a:lnTo>
                        <a:lnTo>
                          <a:pt x="142" y="185"/>
                        </a:lnTo>
                        <a:lnTo>
                          <a:pt x="166" y="35"/>
                        </a:lnTo>
                        <a:lnTo>
                          <a:pt x="172"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47" name="Freeform 24"/>
                  <p:cNvSpPr>
                    <a:spLocks/>
                  </p:cNvSpPr>
                  <p:nvPr/>
                </p:nvSpPr>
                <p:spPr bwMode="auto">
                  <a:xfrm>
                    <a:off x="3033" y="2937"/>
                    <a:ext cx="98" cy="20"/>
                  </a:xfrm>
                  <a:custGeom>
                    <a:avLst/>
                    <a:gdLst>
                      <a:gd name="T0" fmla="*/ 1 w 196"/>
                      <a:gd name="T1" fmla="*/ 0 h 40"/>
                      <a:gd name="T2" fmla="*/ 0 w 196"/>
                      <a:gd name="T3" fmla="*/ 1 h 40"/>
                      <a:gd name="T4" fmla="*/ 1 w 196"/>
                      <a:gd name="T5" fmla="*/ 1 h 40"/>
                      <a:gd name="T6" fmla="*/ 1 w 196"/>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 h="40">
                        <a:moveTo>
                          <a:pt x="196" y="0"/>
                        </a:moveTo>
                        <a:lnTo>
                          <a:pt x="0" y="34"/>
                        </a:lnTo>
                        <a:lnTo>
                          <a:pt x="108" y="40"/>
                        </a:lnTo>
                        <a:lnTo>
                          <a:pt x="196"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48" name="Group 25"/>
                  <p:cNvGrpSpPr>
                    <a:grpSpLocks/>
                  </p:cNvGrpSpPr>
                  <p:nvPr/>
                </p:nvGrpSpPr>
                <p:grpSpPr bwMode="auto">
                  <a:xfrm>
                    <a:off x="2905" y="2610"/>
                    <a:ext cx="169" cy="720"/>
                    <a:chOff x="2905" y="2610"/>
                    <a:chExt cx="169" cy="720"/>
                  </a:xfrm>
                </p:grpSpPr>
                <p:sp>
                  <p:nvSpPr>
                    <p:cNvPr id="49" name="Freeform 26"/>
                    <p:cNvSpPr>
                      <a:spLocks/>
                    </p:cNvSpPr>
                    <p:nvPr/>
                  </p:nvSpPr>
                  <p:spPr bwMode="auto">
                    <a:xfrm>
                      <a:off x="2911" y="2619"/>
                      <a:ext cx="163" cy="711"/>
                    </a:xfrm>
                    <a:custGeom>
                      <a:avLst/>
                      <a:gdLst>
                        <a:gd name="T0" fmla="*/ 1 w 325"/>
                        <a:gd name="T1" fmla="*/ 0 h 1423"/>
                        <a:gd name="T2" fmla="*/ 1 w 325"/>
                        <a:gd name="T3" fmla="*/ 0 h 1423"/>
                        <a:gd name="T4" fmla="*/ 1 w 325"/>
                        <a:gd name="T5" fmla="*/ 0 h 1423"/>
                        <a:gd name="T6" fmla="*/ 0 w 325"/>
                        <a:gd name="T7" fmla="*/ 0 h 1423"/>
                        <a:gd name="T8" fmla="*/ 1 w 325"/>
                        <a:gd name="T9" fmla="*/ 0 h 1423"/>
                        <a:gd name="T10" fmla="*/ 1 w 325"/>
                        <a:gd name="T11" fmla="*/ 0 h 1423"/>
                        <a:gd name="T12" fmla="*/ 1 w 325"/>
                        <a:gd name="T13" fmla="*/ 0 h 1423"/>
                        <a:gd name="T14" fmla="*/ 1 w 325"/>
                        <a:gd name="T15" fmla="*/ 0 h 1423"/>
                        <a:gd name="T16" fmla="*/ 1 w 325"/>
                        <a:gd name="T17" fmla="*/ 0 h 1423"/>
                        <a:gd name="T18" fmla="*/ 1 w 325"/>
                        <a:gd name="T19" fmla="*/ 0 h 1423"/>
                        <a:gd name="T20" fmla="*/ 1 w 325"/>
                        <a:gd name="T21" fmla="*/ 0 h 1423"/>
                        <a:gd name="T22" fmla="*/ 1 w 325"/>
                        <a:gd name="T23" fmla="*/ 0 h 1423"/>
                        <a:gd name="T24" fmla="*/ 1 w 325"/>
                        <a:gd name="T25" fmla="*/ 0 h 1423"/>
                        <a:gd name="T26" fmla="*/ 1 w 325"/>
                        <a:gd name="T27" fmla="*/ 0 h 1423"/>
                        <a:gd name="T28" fmla="*/ 1 w 325"/>
                        <a:gd name="T29" fmla="*/ 0 h 1423"/>
                        <a:gd name="T30" fmla="*/ 1 w 325"/>
                        <a:gd name="T31" fmla="*/ 0 h 1423"/>
                        <a:gd name="T32" fmla="*/ 1 w 325"/>
                        <a:gd name="T33" fmla="*/ 0 h 1423"/>
                        <a:gd name="T34" fmla="*/ 1 w 325"/>
                        <a:gd name="T35" fmla="*/ 0 h 1423"/>
                        <a:gd name="T36" fmla="*/ 1 w 325"/>
                        <a:gd name="T37" fmla="*/ 0 h 1423"/>
                        <a:gd name="T38" fmla="*/ 1 w 325"/>
                        <a:gd name="T39" fmla="*/ 0 h 1423"/>
                        <a:gd name="T40" fmla="*/ 1 w 325"/>
                        <a:gd name="T41" fmla="*/ 0 h 1423"/>
                        <a:gd name="T42" fmla="*/ 1 w 325"/>
                        <a:gd name="T43" fmla="*/ 0 h 1423"/>
                        <a:gd name="T44" fmla="*/ 1 w 325"/>
                        <a:gd name="T45" fmla="*/ 0 h 1423"/>
                        <a:gd name="T46" fmla="*/ 1 w 325"/>
                        <a:gd name="T47" fmla="*/ 0 h 1423"/>
                        <a:gd name="T48" fmla="*/ 1 w 325"/>
                        <a:gd name="T49" fmla="*/ 0 h 1423"/>
                        <a:gd name="T50" fmla="*/ 1 w 325"/>
                        <a:gd name="T51" fmla="*/ 0 h 1423"/>
                        <a:gd name="T52" fmla="*/ 1 w 325"/>
                        <a:gd name="T53" fmla="*/ 0 h 1423"/>
                        <a:gd name="T54" fmla="*/ 1 w 325"/>
                        <a:gd name="T55" fmla="*/ 0 h 1423"/>
                        <a:gd name="T56" fmla="*/ 1 w 325"/>
                        <a:gd name="T57" fmla="*/ 0 h 1423"/>
                        <a:gd name="T58" fmla="*/ 1 w 325"/>
                        <a:gd name="T59" fmla="*/ 0 h 1423"/>
                        <a:gd name="T60" fmla="*/ 1 w 325"/>
                        <a:gd name="T61" fmla="*/ 0 h 1423"/>
                        <a:gd name="T62" fmla="*/ 1 w 325"/>
                        <a:gd name="T63" fmla="*/ 0 h 1423"/>
                        <a:gd name="T64" fmla="*/ 1 w 325"/>
                        <a:gd name="T65" fmla="*/ 0 h 1423"/>
                        <a:gd name="T66" fmla="*/ 1 w 325"/>
                        <a:gd name="T67" fmla="*/ 0 h 1423"/>
                        <a:gd name="T68" fmla="*/ 1 w 325"/>
                        <a:gd name="T69" fmla="*/ 0 h 1423"/>
                        <a:gd name="T70" fmla="*/ 1 w 325"/>
                        <a:gd name="T71" fmla="*/ 0 h 14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5" h="1423">
                          <a:moveTo>
                            <a:pt x="137" y="22"/>
                          </a:moveTo>
                          <a:lnTo>
                            <a:pt x="32" y="0"/>
                          </a:lnTo>
                          <a:lnTo>
                            <a:pt x="14" y="64"/>
                          </a:lnTo>
                          <a:lnTo>
                            <a:pt x="0" y="172"/>
                          </a:lnTo>
                          <a:lnTo>
                            <a:pt x="10" y="353"/>
                          </a:lnTo>
                          <a:lnTo>
                            <a:pt x="20" y="419"/>
                          </a:lnTo>
                          <a:lnTo>
                            <a:pt x="50" y="528"/>
                          </a:lnTo>
                          <a:lnTo>
                            <a:pt x="50" y="652"/>
                          </a:lnTo>
                          <a:lnTo>
                            <a:pt x="56" y="803"/>
                          </a:lnTo>
                          <a:lnTo>
                            <a:pt x="70" y="957"/>
                          </a:lnTo>
                          <a:lnTo>
                            <a:pt x="76" y="1032"/>
                          </a:lnTo>
                          <a:lnTo>
                            <a:pt x="111" y="1154"/>
                          </a:lnTo>
                          <a:lnTo>
                            <a:pt x="137" y="1249"/>
                          </a:lnTo>
                          <a:lnTo>
                            <a:pt x="169" y="1377"/>
                          </a:lnTo>
                          <a:lnTo>
                            <a:pt x="191" y="1423"/>
                          </a:lnTo>
                          <a:lnTo>
                            <a:pt x="287" y="1423"/>
                          </a:lnTo>
                          <a:lnTo>
                            <a:pt x="271" y="1387"/>
                          </a:lnTo>
                          <a:lnTo>
                            <a:pt x="237" y="1293"/>
                          </a:lnTo>
                          <a:lnTo>
                            <a:pt x="217" y="1227"/>
                          </a:lnTo>
                          <a:lnTo>
                            <a:pt x="197" y="1154"/>
                          </a:lnTo>
                          <a:lnTo>
                            <a:pt x="187" y="1078"/>
                          </a:lnTo>
                          <a:lnTo>
                            <a:pt x="187" y="1002"/>
                          </a:lnTo>
                          <a:lnTo>
                            <a:pt x="191" y="931"/>
                          </a:lnTo>
                          <a:lnTo>
                            <a:pt x="213" y="815"/>
                          </a:lnTo>
                          <a:lnTo>
                            <a:pt x="231" y="739"/>
                          </a:lnTo>
                          <a:lnTo>
                            <a:pt x="259" y="652"/>
                          </a:lnTo>
                          <a:lnTo>
                            <a:pt x="293" y="552"/>
                          </a:lnTo>
                          <a:lnTo>
                            <a:pt x="299" y="492"/>
                          </a:lnTo>
                          <a:lnTo>
                            <a:pt x="311" y="427"/>
                          </a:lnTo>
                          <a:lnTo>
                            <a:pt x="315" y="383"/>
                          </a:lnTo>
                          <a:lnTo>
                            <a:pt x="171" y="351"/>
                          </a:lnTo>
                          <a:lnTo>
                            <a:pt x="325" y="261"/>
                          </a:lnTo>
                          <a:lnTo>
                            <a:pt x="269" y="213"/>
                          </a:lnTo>
                          <a:lnTo>
                            <a:pt x="231" y="166"/>
                          </a:lnTo>
                          <a:lnTo>
                            <a:pt x="183" y="98"/>
                          </a:lnTo>
                          <a:lnTo>
                            <a:pt x="137" y="22"/>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0" name="Freeform 27"/>
                    <p:cNvSpPr>
                      <a:spLocks/>
                    </p:cNvSpPr>
                    <p:nvPr/>
                  </p:nvSpPr>
                  <p:spPr bwMode="auto">
                    <a:xfrm>
                      <a:off x="2905" y="2610"/>
                      <a:ext cx="163" cy="711"/>
                    </a:xfrm>
                    <a:custGeom>
                      <a:avLst/>
                      <a:gdLst>
                        <a:gd name="T0" fmla="*/ 1 w 325"/>
                        <a:gd name="T1" fmla="*/ 0 h 1423"/>
                        <a:gd name="T2" fmla="*/ 1 w 325"/>
                        <a:gd name="T3" fmla="*/ 0 h 1423"/>
                        <a:gd name="T4" fmla="*/ 1 w 325"/>
                        <a:gd name="T5" fmla="*/ 0 h 1423"/>
                        <a:gd name="T6" fmla="*/ 0 w 325"/>
                        <a:gd name="T7" fmla="*/ 0 h 1423"/>
                        <a:gd name="T8" fmla="*/ 1 w 325"/>
                        <a:gd name="T9" fmla="*/ 0 h 1423"/>
                        <a:gd name="T10" fmla="*/ 1 w 325"/>
                        <a:gd name="T11" fmla="*/ 0 h 1423"/>
                        <a:gd name="T12" fmla="*/ 1 w 325"/>
                        <a:gd name="T13" fmla="*/ 0 h 1423"/>
                        <a:gd name="T14" fmla="*/ 1 w 325"/>
                        <a:gd name="T15" fmla="*/ 0 h 1423"/>
                        <a:gd name="T16" fmla="*/ 1 w 325"/>
                        <a:gd name="T17" fmla="*/ 0 h 1423"/>
                        <a:gd name="T18" fmla="*/ 1 w 325"/>
                        <a:gd name="T19" fmla="*/ 0 h 1423"/>
                        <a:gd name="T20" fmla="*/ 1 w 325"/>
                        <a:gd name="T21" fmla="*/ 0 h 1423"/>
                        <a:gd name="T22" fmla="*/ 1 w 325"/>
                        <a:gd name="T23" fmla="*/ 0 h 1423"/>
                        <a:gd name="T24" fmla="*/ 1 w 325"/>
                        <a:gd name="T25" fmla="*/ 0 h 1423"/>
                        <a:gd name="T26" fmla="*/ 1 w 325"/>
                        <a:gd name="T27" fmla="*/ 0 h 1423"/>
                        <a:gd name="T28" fmla="*/ 1 w 325"/>
                        <a:gd name="T29" fmla="*/ 0 h 1423"/>
                        <a:gd name="T30" fmla="*/ 1 w 325"/>
                        <a:gd name="T31" fmla="*/ 0 h 1423"/>
                        <a:gd name="T32" fmla="*/ 1 w 325"/>
                        <a:gd name="T33" fmla="*/ 0 h 1423"/>
                        <a:gd name="T34" fmla="*/ 1 w 325"/>
                        <a:gd name="T35" fmla="*/ 0 h 1423"/>
                        <a:gd name="T36" fmla="*/ 1 w 325"/>
                        <a:gd name="T37" fmla="*/ 0 h 1423"/>
                        <a:gd name="T38" fmla="*/ 1 w 325"/>
                        <a:gd name="T39" fmla="*/ 0 h 1423"/>
                        <a:gd name="T40" fmla="*/ 1 w 325"/>
                        <a:gd name="T41" fmla="*/ 0 h 1423"/>
                        <a:gd name="T42" fmla="*/ 1 w 325"/>
                        <a:gd name="T43" fmla="*/ 0 h 1423"/>
                        <a:gd name="T44" fmla="*/ 1 w 325"/>
                        <a:gd name="T45" fmla="*/ 0 h 1423"/>
                        <a:gd name="T46" fmla="*/ 1 w 325"/>
                        <a:gd name="T47" fmla="*/ 0 h 1423"/>
                        <a:gd name="T48" fmla="*/ 1 w 325"/>
                        <a:gd name="T49" fmla="*/ 0 h 1423"/>
                        <a:gd name="T50" fmla="*/ 1 w 325"/>
                        <a:gd name="T51" fmla="*/ 0 h 1423"/>
                        <a:gd name="T52" fmla="*/ 1 w 325"/>
                        <a:gd name="T53" fmla="*/ 0 h 1423"/>
                        <a:gd name="T54" fmla="*/ 1 w 325"/>
                        <a:gd name="T55" fmla="*/ 0 h 1423"/>
                        <a:gd name="T56" fmla="*/ 1 w 325"/>
                        <a:gd name="T57" fmla="*/ 0 h 1423"/>
                        <a:gd name="T58" fmla="*/ 1 w 325"/>
                        <a:gd name="T59" fmla="*/ 0 h 1423"/>
                        <a:gd name="T60" fmla="*/ 1 w 325"/>
                        <a:gd name="T61" fmla="*/ 0 h 1423"/>
                        <a:gd name="T62" fmla="*/ 1 w 325"/>
                        <a:gd name="T63" fmla="*/ 0 h 1423"/>
                        <a:gd name="T64" fmla="*/ 1 w 325"/>
                        <a:gd name="T65" fmla="*/ 0 h 1423"/>
                        <a:gd name="T66" fmla="*/ 1 w 325"/>
                        <a:gd name="T67" fmla="*/ 0 h 1423"/>
                        <a:gd name="T68" fmla="*/ 1 w 325"/>
                        <a:gd name="T69" fmla="*/ 0 h 1423"/>
                        <a:gd name="T70" fmla="*/ 1 w 325"/>
                        <a:gd name="T71" fmla="*/ 0 h 14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5" h="1423">
                          <a:moveTo>
                            <a:pt x="137" y="22"/>
                          </a:moveTo>
                          <a:lnTo>
                            <a:pt x="32" y="0"/>
                          </a:lnTo>
                          <a:lnTo>
                            <a:pt x="14" y="64"/>
                          </a:lnTo>
                          <a:lnTo>
                            <a:pt x="0" y="172"/>
                          </a:lnTo>
                          <a:lnTo>
                            <a:pt x="10" y="353"/>
                          </a:lnTo>
                          <a:lnTo>
                            <a:pt x="20" y="419"/>
                          </a:lnTo>
                          <a:lnTo>
                            <a:pt x="50" y="528"/>
                          </a:lnTo>
                          <a:lnTo>
                            <a:pt x="50" y="652"/>
                          </a:lnTo>
                          <a:lnTo>
                            <a:pt x="56" y="803"/>
                          </a:lnTo>
                          <a:lnTo>
                            <a:pt x="70" y="957"/>
                          </a:lnTo>
                          <a:lnTo>
                            <a:pt x="76" y="1032"/>
                          </a:lnTo>
                          <a:lnTo>
                            <a:pt x="111" y="1154"/>
                          </a:lnTo>
                          <a:lnTo>
                            <a:pt x="137" y="1249"/>
                          </a:lnTo>
                          <a:lnTo>
                            <a:pt x="169" y="1377"/>
                          </a:lnTo>
                          <a:lnTo>
                            <a:pt x="191" y="1423"/>
                          </a:lnTo>
                          <a:lnTo>
                            <a:pt x="287" y="1423"/>
                          </a:lnTo>
                          <a:lnTo>
                            <a:pt x="271" y="1387"/>
                          </a:lnTo>
                          <a:lnTo>
                            <a:pt x="237" y="1293"/>
                          </a:lnTo>
                          <a:lnTo>
                            <a:pt x="217" y="1228"/>
                          </a:lnTo>
                          <a:lnTo>
                            <a:pt x="197" y="1154"/>
                          </a:lnTo>
                          <a:lnTo>
                            <a:pt x="187" y="1078"/>
                          </a:lnTo>
                          <a:lnTo>
                            <a:pt x="187" y="1002"/>
                          </a:lnTo>
                          <a:lnTo>
                            <a:pt x="191" y="931"/>
                          </a:lnTo>
                          <a:lnTo>
                            <a:pt x="213" y="815"/>
                          </a:lnTo>
                          <a:lnTo>
                            <a:pt x="231" y="739"/>
                          </a:lnTo>
                          <a:lnTo>
                            <a:pt x="259" y="652"/>
                          </a:lnTo>
                          <a:lnTo>
                            <a:pt x="293" y="552"/>
                          </a:lnTo>
                          <a:lnTo>
                            <a:pt x="299" y="492"/>
                          </a:lnTo>
                          <a:lnTo>
                            <a:pt x="311" y="427"/>
                          </a:lnTo>
                          <a:lnTo>
                            <a:pt x="315" y="383"/>
                          </a:lnTo>
                          <a:lnTo>
                            <a:pt x="171" y="351"/>
                          </a:lnTo>
                          <a:lnTo>
                            <a:pt x="325" y="261"/>
                          </a:lnTo>
                          <a:lnTo>
                            <a:pt x="269" y="213"/>
                          </a:lnTo>
                          <a:lnTo>
                            <a:pt x="231" y="166"/>
                          </a:lnTo>
                          <a:lnTo>
                            <a:pt x="183" y="98"/>
                          </a:lnTo>
                          <a:lnTo>
                            <a:pt x="137" y="22"/>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grpSp>
        <p:grpSp>
          <p:nvGrpSpPr>
            <p:cNvPr id="11" name="Group 28"/>
            <p:cNvGrpSpPr>
              <a:grpSpLocks/>
            </p:cNvGrpSpPr>
            <p:nvPr/>
          </p:nvGrpSpPr>
          <p:grpSpPr bwMode="auto">
            <a:xfrm>
              <a:off x="2609" y="2281"/>
              <a:ext cx="373" cy="476"/>
              <a:chOff x="2609" y="2281"/>
              <a:chExt cx="373" cy="476"/>
            </a:xfrm>
          </p:grpSpPr>
          <p:sp>
            <p:nvSpPr>
              <p:cNvPr id="12" name="Freeform 29"/>
              <p:cNvSpPr>
                <a:spLocks/>
              </p:cNvSpPr>
              <p:nvPr/>
            </p:nvSpPr>
            <p:spPr bwMode="auto">
              <a:xfrm>
                <a:off x="2622" y="2296"/>
                <a:ext cx="360" cy="461"/>
              </a:xfrm>
              <a:custGeom>
                <a:avLst/>
                <a:gdLst>
                  <a:gd name="T0" fmla="*/ 1 w 720"/>
                  <a:gd name="T1" fmla="*/ 1 h 920"/>
                  <a:gd name="T2" fmla="*/ 1 w 720"/>
                  <a:gd name="T3" fmla="*/ 1 h 920"/>
                  <a:gd name="T4" fmla="*/ 1 w 720"/>
                  <a:gd name="T5" fmla="*/ 1 h 920"/>
                  <a:gd name="T6" fmla="*/ 1 w 720"/>
                  <a:gd name="T7" fmla="*/ 1 h 920"/>
                  <a:gd name="T8" fmla="*/ 1 w 720"/>
                  <a:gd name="T9" fmla="*/ 1 h 920"/>
                  <a:gd name="T10" fmla="*/ 1 w 720"/>
                  <a:gd name="T11" fmla="*/ 1 h 920"/>
                  <a:gd name="T12" fmla="*/ 1 w 720"/>
                  <a:gd name="T13" fmla="*/ 1 h 920"/>
                  <a:gd name="T14" fmla="*/ 1 w 720"/>
                  <a:gd name="T15" fmla="*/ 1 h 920"/>
                  <a:gd name="T16" fmla="*/ 1 w 720"/>
                  <a:gd name="T17" fmla="*/ 1 h 920"/>
                  <a:gd name="T18" fmla="*/ 1 w 720"/>
                  <a:gd name="T19" fmla="*/ 1 h 920"/>
                  <a:gd name="T20" fmla="*/ 1 w 720"/>
                  <a:gd name="T21" fmla="*/ 1 h 920"/>
                  <a:gd name="T22" fmla="*/ 1 w 720"/>
                  <a:gd name="T23" fmla="*/ 1 h 920"/>
                  <a:gd name="T24" fmla="*/ 1 w 720"/>
                  <a:gd name="T25" fmla="*/ 1 h 920"/>
                  <a:gd name="T26" fmla="*/ 1 w 720"/>
                  <a:gd name="T27" fmla="*/ 1 h 920"/>
                  <a:gd name="T28" fmla="*/ 1 w 720"/>
                  <a:gd name="T29" fmla="*/ 1 h 920"/>
                  <a:gd name="T30" fmla="*/ 1 w 720"/>
                  <a:gd name="T31" fmla="*/ 1 h 920"/>
                  <a:gd name="T32" fmla="*/ 1 w 720"/>
                  <a:gd name="T33" fmla="*/ 1 h 920"/>
                  <a:gd name="T34" fmla="*/ 1 w 720"/>
                  <a:gd name="T35" fmla="*/ 1 h 920"/>
                  <a:gd name="T36" fmla="*/ 1 w 720"/>
                  <a:gd name="T37" fmla="*/ 1 h 920"/>
                  <a:gd name="T38" fmla="*/ 1 w 720"/>
                  <a:gd name="T39" fmla="*/ 1 h 920"/>
                  <a:gd name="T40" fmla="*/ 1 w 720"/>
                  <a:gd name="T41" fmla="*/ 1 h 920"/>
                  <a:gd name="T42" fmla="*/ 1 w 720"/>
                  <a:gd name="T43" fmla="*/ 1 h 920"/>
                  <a:gd name="T44" fmla="*/ 1 w 720"/>
                  <a:gd name="T45" fmla="*/ 1 h 920"/>
                  <a:gd name="T46" fmla="*/ 1 w 720"/>
                  <a:gd name="T47" fmla="*/ 1 h 920"/>
                  <a:gd name="T48" fmla="*/ 1 w 720"/>
                  <a:gd name="T49" fmla="*/ 1 h 920"/>
                  <a:gd name="T50" fmla="*/ 1 w 720"/>
                  <a:gd name="T51" fmla="*/ 0 h 920"/>
                  <a:gd name="T52" fmla="*/ 1 w 720"/>
                  <a:gd name="T53" fmla="*/ 1 h 920"/>
                  <a:gd name="T54" fmla="*/ 1 w 720"/>
                  <a:gd name="T55" fmla="*/ 1 h 920"/>
                  <a:gd name="T56" fmla="*/ 1 w 720"/>
                  <a:gd name="T57" fmla="*/ 1 h 920"/>
                  <a:gd name="T58" fmla="*/ 1 w 720"/>
                  <a:gd name="T59" fmla="*/ 1 h 920"/>
                  <a:gd name="T60" fmla="*/ 1 w 720"/>
                  <a:gd name="T61" fmla="*/ 1 h 920"/>
                  <a:gd name="T62" fmla="*/ 1 w 720"/>
                  <a:gd name="T63" fmla="*/ 1 h 9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20" h="920">
                    <a:moveTo>
                      <a:pt x="24" y="466"/>
                    </a:moveTo>
                    <a:lnTo>
                      <a:pt x="6" y="474"/>
                    </a:lnTo>
                    <a:lnTo>
                      <a:pt x="0" y="492"/>
                    </a:lnTo>
                    <a:lnTo>
                      <a:pt x="4" y="534"/>
                    </a:lnTo>
                    <a:lnTo>
                      <a:pt x="22" y="589"/>
                    </a:lnTo>
                    <a:lnTo>
                      <a:pt x="40" y="623"/>
                    </a:lnTo>
                    <a:lnTo>
                      <a:pt x="72" y="655"/>
                    </a:lnTo>
                    <a:lnTo>
                      <a:pt x="114" y="685"/>
                    </a:lnTo>
                    <a:lnTo>
                      <a:pt x="142" y="701"/>
                    </a:lnTo>
                    <a:lnTo>
                      <a:pt x="173" y="713"/>
                    </a:lnTo>
                    <a:lnTo>
                      <a:pt x="191" y="711"/>
                    </a:lnTo>
                    <a:lnTo>
                      <a:pt x="203" y="715"/>
                    </a:lnTo>
                    <a:lnTo>
                      <a:pt x="209" y="739"/>
                    </a:lnTo>
                    <a:lnTo>
                      <a:pt x="217" y="763"/>
                    </a:lnTo>
                    <a:lnTo>
                      <a:pt x="227" y="785"/>
                    </a:lnTo>
                    <a:lnTo>
                      <a:pt x="241" y="799"/>
                    </a:lnTo>
                    <a:lnTo>
                      <a:pt x="257" y="815"/>
                    </a:lnTo>
                    <a:lnTo>
                      <a:pt x="283" y="834"/>
                    </a:lnTo>
                    <a:lnTo>
                      <a:pt x="315" y="852"/>
                    </a:lnTo>
                    <a:lnTo>
                      <a:pt x="357" y="894"/>
                    </a:lnTo>
                    <a:lnTo>
                      <a:pt x="379" y="910"/>
                    </a:lnTo>
                    <a:lnTo>
                      <a:pt x="397" y="918"/>
                    </a:lnTo>
                    <a:lnTo>
                      <a:pt x="427" y="920"/>
                    </a:lnTo>
                    <a:lnTo>
                      <a:pt x="451" y="918"/>
                    </a:lnTo>
                    <a:lnTo>
                      <a:pt x="475" y="912"/>
                    </a:lnTo>
                    <a:lnTo>
                      <a:pt x="495" y="904"/>
                    </a:lnTo>
                    <a:lnTo>
                      <a:pt x="523" y="888"/>
                    </a:lnTo>
                    <a:lnTo>
                      <a:pt x="547" y="874"/>
                    </a:lnTo>
                    <a:lnTo>
                      <a:pt x="571" y="852"/>
                    </a:lnTo>
                    <a:lnTo>
                      <a:pt x="607" y="852"/>
                    </a:lnTo>
                    <a:lnTo>
                      <a:pt x="637" y="832"/>
                    </a:lnTo>
                    <a:lnTo>
                      <a:pt x="665" y="781"/>
                    </a:lnTo>
                    <a:lnTo>
                      <a:pt x="688" y="751"/>
                    </a:lnTo>
                    <a:lnTo>
                      <a:pt x="708" y="713"/>
                    </a:lnTo>
                    <a:lnTo>
                      <a:pt x="718" y="659"/>
                    </a:lnTo>
                    <a:lnTo>
                      <a:pt x="720" y="611"/>
                    </a:lnTo>
                    <a:lnTo>
                      <a:pt x="714" y="562"/>
                    </a:lnTo>
                    <a:lnTo>
                      <a:pt x="700" y="526"/>
                    </a:lnTo>
                    <a:lnTo>
                      <a:pt x="694" y="490"/>
                    </a:lnTo>
                    <a:lnTo>
                      <a:pt x="690" y="436"/>
                    </a:lnTo>
                    <a:lnTo>
                      <a:pt x="676" y="372"/>
                    </a:lnTo>
                    <a:lnTo>
                      <a:pt x="655" y="322"/>
                    </a:lnTo>
                    <a:lnTo>
                      <a:pt x="635" y="293"/>
                    </a:lnTo>
                    <a:lnTo>
                      <a:pt x="625" y="259"/>
                    </a:lnTo>
                    <a:lnTo>
                      <a:pt x="601" y="205"/>
                    </a:lnTo>
                    <a:lnTo>
                      <a:pt x="569" y="149"/>
                    </a:lnTo>
                    <a:lnTo>
                      <a:pt x="533" y="101"/>
                    </a:lnTo>
                    <a:lnTo>
                      <a:pt x="497" y="61"/>
                    </a:lnTo>
                    <a:lnTo>
                      <a:pt x="451" y="30"/>
                    </a:lnTo>
                    <a:lnTo>
                      <a:pt x="399" y="8"/>
                    </a:lnTo>
                    <a:lnTo>
                      <a:pt x="351" y="0"/>
                    </a:lnTo>
                    <a:lnTo>
                      <a:pt x="309" y="0"/>
                    </a:lnTo>
                    <a:lnTo>
                      <a:pt x="245" y="8"/>
                    </a:lnTo>
                    <a:lnTo>
                      <a:pt x="243" y="12"/>
                    </a:lnTo>
                    <a:lnTo>
                      <a:pt x="197" y="26"/>
                    </a:lnTo>
                    <a:lnTo>
                      <a:pt x="142" y="53"/>
                    </a:lnTo>
                    <a:lnTo>
                      <a:pt x="90" y="83"/>
                    </a:lnTo>
                    <a:lnTo>
                      <a:pt x="60" y="113"/>
                    </a:lnTo>
                    <a:lnTo>
                      <a:pt x="36" y="145"/>
                    </a:lnTo>
                    <a:lnTo>
                      <a:pt x="22" y="187"/>
                    </a:lnTo>
                    <a:lnTo>
                      <a:pt x="6" y="259"/>
                    </a:lnTo>
                    <a:lnTo>
                      <a:pt x="6" y="322"/>
                    </a:lnTo>
                    <a:lnTo>
                      <a:pt x="12" y="388"/>
                    </a:lnTo>
                    <a:lnTo>
                      <a:pt x="24" y="466"/>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3" name="Group 30"/>
              <p:cNvGrpSpPr>
                <a:grpSpLocks/>
              </p:cNvGrpSpPr>
              <p:nvPr/>
            </p:nvGrpSpPr>
            <p:grpSpPr bwMode="auto">
              <a:xfrm>
                <a:off x="2675" y="2440"/>
                <a:ext cx="285" cy="282"/>
                <a:chOff x="2675" y="2440"/>
                <a:chExt cx="285" cy="282"/>
              </a:xfrm>
            </p:grpSpPr>
            <p:grpSp>
              <p:nvGrpSpPr>
                <p:cNvPr id="23" name="Group 31"/>
                <p:cNvGrpSpPr>
                  <a:grpSpLocks/>
                </p:cNvGrpSpPr>
                <p:nvPr/>
              </p:nvGrpSpPr>
              <p:grpSpPr bwMode="auto">
                <a:xfrm>
                  <a:off x="2675" y="2440"/>
                  <a:ext cx="285" cy="282"/>
                  <a:chOff x="2675" y="2440"/>
                  <a:chExt cx="285" cy="282"/>
                </a:xfrm>
              </p:grpSpPr>
              <p:sp>
                <p:nvSpPr>
                  <p:cNvPr id="30" name="Freeform 32"/>
                  <p:cNvSpPr>
                    <a:spLocks/>
                  </p:cNvSpPr>
                  <p:nvPr/>
                </p:nvSpPr>
                <p:spPr bwMode="auto">
                  <a:xfrm>
                    <a:off x="2860" y="2440"/>
                    <a:ext cx="79" cy="131"/>
                  </a:xfrm>
                  <a:custGeom>
                    <a:avLst/>
                    <a:gdLst>
                      <a:gd name="T0" fmla="*/ 1 w 158"/>
                      <a:gd name="T1" fmla="*/ 0 h 263"/>
                      <a:gd name="T2" fmla="*/ 1 w 158"/>
                      <a:gd name="T3" fmla="*/ 0 h 263"/>
                      <a:gd name="T4" fmla="*/ 1 w 158"/>
                      <a:gd name="T5" fmla="*/ 0 h 263"/>
                      <a:gd name="T6" fmla="*/ 1 w 158"/>
                      <a:gd name="T7" fmla="*/ 0 h 263"/>
                      <a:gd name="T8" fmla="*/ 1 w 158"/>
                      <a:gd name="T9" fmla="*/ 0 h 263"/>
                      <a:gd name="T10" fmla="*/ 1 w 158"/>
                      <a:gd name="T11" fmla="*/ 0 h 263"/>
                      <a:gd name="T12" fmla="*/ 1 w 158"/>
                      <a:gd name="T13" fmla="*/ 0 h 263"/>
                      <a:gd name="T14" fmla="*/ 1 w 158"/>
                      <a:gd name="T15" fmla="*/ 0 h 263"/>
                      <a:gd name="T16" fmla="*/ 1 w 158"/>
                      <a:gd name="T17" fmla="*/ 0 h 263"/>
                      <a:gd name="T18" fmla="*/ 1 w 158"/>
                      <a:gd name="T19" fmla="*/ 0 h 263"/>
                      <a:gd name="T20" fmla="*/ 1 w 158"/>
                      <a:gd name="T21" fmla="*/ 0 h 263"/>
                      <a:gd name="T22" fmla="*/ 1 w 158"/>
                      <a:gd name="T23" fmla="*/ 0 h 263"/>
                      <a:gd name="T24" fmla="*/ 1 w 158"/>
                      <a:gd name="T25" fmla="*/ 0 h 263"/>
                      <a:gd name="T26" fmla="*/ 1 w 158"/>
                      <a:gd name="T27" fmla="*/ 0 h 263"/>
                      <a:gd name="T28" fmla="*/ 1 w 158"/>
                      <a:gd name="T29" fmla="*/ 0 h 263"/>
                      <a:gd name="T30" fmla="*/ 1 w 158"/>
                      <a:gd name="T31" fmla="*/ 0 h 263"/>
                      <a:gd name="T32" fmla="*/ 1 w 158"/>
                      <a:gd name="T33" fmla="*/ 0 h 263"/>
                      <a:gd name="T34" fmla="*/ 1 w 158"/>
                      <a:gd name="T35" fmla="*/ 0 h 263"/>
                      <a:gd name="T36" fmla="*/ 1 w 158"/>
                      <a:gd name="T37" fmla="*/ 0 h 263"/>
                      <a:gd name="T38" fmla="*/ 1 w 158"/>
                      <a:gd name="T39" fmla="*/ 0 h 263"/>
                      <a:gd name="T40" fmla="*/ 1 w 158"/>
                      <a:gd name="T41" fmla="*/ 0 h 263"/>
                      <a:gd name="T42" fmla="*/ 1 w 158"/>
                      <a:gd name="T43" fmla="*/ 0 h 263"/>
                      <a:gd name="T44" fmla="*/ 1 w 158"/>
                      <a:gd name="T45" fmla="*/ 0 h 263"/>
                      <a:gd name="T46" fmla="*/ 1 w 158"/>
                      <a:gd name="T47" fmla="*/ 0 h 263"/>
                      <a:gd name="T48" fmla="*/ 1 w 158"/>
                      <a:gd name="T49" fmla="*/ 0 h 263"/>
                      <a:gd name="T50" fmla="*/ 1 w 158"/>
                      <a:gd name="T51" fmla="*/ 0 h 263"/>
                      <a:gd name="T52" fmla="*/ 1 w 158"/>
                      <a:gd name="T53" fmla="*/ 0 h 263"/>
                      <a:gd name="T54" fmla="*/ 1 w 158"/>
                      <a:gd name="T55" fmla="*/ 0 h 263"/>
                      <a:gd name="T56" fmla="*/ 1 w 158"/>
                      <a:gd name="T57" fmla="*/ 0 h 263"/>
                      <a:gd name="T58" fmla="*/ 1 w 158"/>
                      <a:gd name="T59" fmla="*/ 0 h 263"/>
                      <a:gd name="T60" fmla="*/ 1 w 158"/>
                      <a:gd name="T61" fmla="*/ 0 h 263"/>
                      <a:gd name="T62" fmla="*/ 1 w 158"/>
                      <a:gd name="T63" fmla="*/ 0 h 263"/>
                      <a:gd name="T64" fmla="*/ 1 w 158"/>
                      <a:gd name="T65" fmla="*/ 0 h 263"/>
                      <a:gd name="T66" fmla="*/ 1 w 158"/>
                      <a:gd name="T67" fmla="*/ 0 h 263"/>
                      <a:gd name="T68" fmla="*/ 1 w 158"/>
                      <a:gd name="T69" fmla="*/ 0 h 263"/>
                      <a:gd name="T70" fmla="*/ 1 w 158"/>
                      <a:gd name="T71" fmla="*/ 0 h 263"/>
                      <a:gd name="T72" fmla="*/ 1 w 158"/>
                      <a:gd name="T73" fmla="*/ 0 h 263"/>
                      <a:gd name="T74" fmla="*/ 1 w 158"/>
                      <a:gd name="T75" fmla="*/ 0 h 263"/>
                      <a:gd name="T76" fmla="*/ 1 w 158"/>
                      <a:gd name="T77" fmla="*/ 0 h 263"/>
                      <a:gd name="T78" fmla="*/ 1 w 158"/>
                      <a:gd name="T79" fmla="*/ 0 h 263"/>
                      <a:gd name="T80" fmla="*/ 1 w 158"/>
                      <a:gd name="T81" fmla="*/ 0 h 263"/>
                      <a:gd name="T82" fmla="*/ 1 w 158"/>
                      <a:gd name="T83" fmla="*/ 0 h 263"/>
                      <a:gd name="T84" fmla="*/ 1 w 158"/>
                      <a:gd name="T85" fmla="*/ 0 h 263"/>
                      <a:gd name="T86" fmla="*/ 1 w 158"/>
                      <a:gd name="T87" fmla="*/ 0 h 263"/>
                      <a:gd name="T88" fmla="*/ 0 w 158"/>
                      <a:gd name="T89" fmla="*/ 0 h 263"/>
                      <a:gd name="T90" fmla="*/ 1 w 158"/>
                      <a:gd name="T91" fmla="*/ 0 h 263"/>
                      <a:gd name="T92" fmla="*/ 1 w 158"/>
                      <a:gd name="T93" fmla="*/ 0 h 263"/>
                      <a:gd name="T94" fmla="*/ 1 w 158"/>
                      <a:gd name="T95" fmla="*/ 0 h 2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58" h="263">
                        <a:moveTo>
                          <a:pt x="104" y="0"/>
                        </a:moveTo>
                        <a:lnTo>
                          <a:pt x="104" y="20"/>
                        </a:lnTo>
                        <a:lnTo>
                          <a:pt x="100" y="35"/>
                        </a:lnTo>
                        <a:lnTo>
                          <a:pt x="88" y="43"/>
                        </a:lnTo>
                        <a:lnTo>
                          <a:pt x="68" y="61"/>
                        </a:lnTo>
                        <a:lnTo>
                          <a:pt x="46" y="83"/>
                        </a:lnTo>
                        <a:lnTo>
                          <a:pt x="146" y="63"/>
                        </a:lnTo>
                        <a:lnTo>
                          <a:pt x="156" y="67"/>
                        </a:lnTo>
                        <a:lnTo>
                          <a:pt x="136" y="77"/>
                        </a:lnTo>
                        <a:lnTo>
                          <a:pt x="122" y="91"/>
                        </a:lnTo>
                        <a:lnTo>
                          <a:pt x="108" y="103"/>
                        </a:lnTo>
                        <a:lnTo>
                          <a:pt x="96" y="109"/>
                        </a:lnTo>
                        <a:lnTo>
                          <a:pt x="78" y="109"/>
                        </a:lnTo>
                        <a:lnTo>
                          <a:pt x="50" y="107"/>
                        </a:lnTo>
                        <a:lnTo>
                          <a:pt x="80" y="115"/>
                        </a:lnTo>
                        <a:lnTo>
                          <a:pt x="90" y="121"/>
                        </a:lnTo>
                        <a:lnTo>
                          <a:pt x="110" y="121"/>
                        </a:lnTo>
                        <a:lnTo>
                          <a:pt x="126" y="115"/>
                        </a:lnTo>
                        <a:lnTo>
                          <a:pt x="144" y="105"/>
                        </a:lnTo>
                        <a:lnTo>
                          <a:pt x="158" y="91"/>
                        </a:lnTo>
                        <a:lnTo>
                          <a:pt x="124" y="125"/>
                        </a:lnTo>
                        <a:lnTo>
                          <a:pt x="106" y="129"/>
                        </a:lnTo>
                        <a:lnTo>
                          <a:pt x="90" y="129"/>
                        </a:lnTo>
                        <a:lnTo>
                          <a:pt x="76" y="125"/>
                        </a:lnTo>
                        <a:lnTo>
                          <a:pt x="64" y="121"/>
                        </a:lnTo>
                        <a:lnTo>
                          <a:pt x="52" y="121"/>
                        </a:lnTo>
                        <a:lnTo>
                          <a:pt x="40" y="121"/>
                        </a:lnTo>
                        <a:lnTo>
                          <a:pt x="48" y="157"/>
                        </a:lnTo>
                        <a:lnTo>
                          <a:pt x="62" y="181"/>
                        </a:lnTo>
                        <a:lnTo>
                          <a:pt x="74" y="193"/>
                        </a:lnTo>
                        <a:lnTo>
                          <a:pt x="86" y="203"/>
                        </a:lnTo>
                        <a:lnTo>
                          <a:pt x="96" y="215"/>
                        </a:lnTo>
                        <a:lnTo>
                          <a:pt x="102" y="229"/>
                        </a:lnTo>
                        <a:lnTo>
                          <a:pt x="104" y="249"/>
                        </a:lnTo>
                        <a:lnTo>
                          <a:pt x="96" y="263"/>
                        </a:lnTo>
                        <a:lnTo>
                          <a:pt x="92" y="233"/>
                        </a:lnTo>
                        <a:lnTo>
                          <a:pt x="86" y="217"/>
                        </a:lnTo>
                        <a:lnTo>
                          <a:pt x="74" y="211"/>
                        </a:lnTo>
                        <a:lnTo>
                          <a:pt x="56" y="203"/>
                        </a:lnTo>
                        <a:lnTo>
                          <a:pt x="44" y="197"/>
                        </a:lnTo>
                        <a:lnTo>
                          <a:pt x="32" y="187"/>
                        </a:lnTo>
                        <a:lnTo>
                          <a:pt x="18" y="173"/>
                        </a:lnTo>
                        <a:lnTo>
                          <a:pt x="8" y="157"/>
                        </a:lnTo>
                        <a:lnTo>
                          <a:pt x="2" y="139"/>
                        </a:lnTo>
                        <a:lnTo>
                          <a:pt x="0" y="117"/>
                        </a:lnTo>
                        <a:lnTo>
                          <a:pt x="2" y="97"/>
                        </a:lnTo>
                        <a:lnTo>
                          <a:pt x="8" y="73"/>
                        </a:lnTo>
                        <a:lnTo>
                          <a:pt x="104"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31" name="Group 33"/>
                  <p:cNvGrpSpPr>
                    <a:grpSpLocks/>
                  </p:cNvGrpSpPr>
                  <p:nvPr/>
                </p:nvGrpSpPr>
                <p:grpSpPr bwMode="auto">
                  <a:xfrm>
                    <a:off x="2675" y="2527"/>
                    <a:ext cx="285" cy="195"/>
                    <a:chOff x="2675" y="2527"/>
                    <a:chExt cx="285" cy="195"/>
                  </a:xfrm>
                </p:grpSpPr>
                <p:sp>
                  <p:nvSpPr>
                    <p:cNvPr id="33" name="Freeform 34"/>
                    <p:cNvSpPr>
                      <a:spLocks/>
                    </p:cNvSpPr>
                    <p:nvPr/>
                  </p:nvSpPr>
                  <p:spPr bwMode="auto">
                    <a:xfrm>
                      <a:off x="2675" y="2527"/>
                      <a:ext cx="232" cy="195"/>
                    </a:xfrm>
                    <a:custGeom>
                      <a:avLst/>
                      <a:gdLst>
                        <a:gd name="T0" fmla="*/ 0 w 465"/>
                        <a:gd name="T1" fmla="*/ 0 h 388"/>
                        <a:gd name="T2" fmla="*/ 0 w 465"/>
                        <a:gd name="T3" fmla="*/ 1 h 388"/>
                        <a:gd name="T4" fmla="*/ 0 w 465"/>
                        <a:gd name="T5" fmla="*/ 1 h 388"/>
                        <a:gd name="T6" fmla="*/ 0 w 465"/>
                        <a:gd name="T7" fmla="*/ 1 h 388"/>
                        <a:gd name="T8" fmla="*/ 0 w 465"/>
                        <a:gd name="T9" fmla="*/ 1 h 388"/>
                        <a:gd name="T10" fmla="*/ 0 w 465"/>
                        <a:gd name="T11" fmla="*/ 1 h 388"/>
                        <a:gd name="T12" fmla="*/ 0 w 465"/>
                        <a:gd name="T13" fmla="*/ 1 h 388"/>
                        <a:gd name="T14" fmla="*/ 0 w 465"/>
                        <a:gd name="T15" fmla="*/ 1 h 388"/>
                        <a:gd name="T16" fmla="*/ 0 w 465"/>
                        <a:gd name="T17" fmla="*/ 1 h 388"/>
                        <a:gd name="T18" fmla="*/ 0 w 465"/>
                        <a:gd name="T19" fmla="*/ 1 h 388"/>
                        <a:gd name="T20" fmla="*/ 0 w 465"/>
                        <a:gd name="T21" fmla="*/ 1 h 388"/>
                        <a:gd name="T22" fmla="*/ 0 w 465"/>
                        <a:gd name="T23" fmla="*/ 1 h 388"/>
                        <a:gd name="T24" fmla="*/ 0 w 465"/>
                        <a:gd name="T25" fmla="*/ 1 h 388"/>
                        <a:gd name="T26" fmla="*/ 0 w 465"/>
                        <a:gd name="T27" fmla="*/ 1 h 388"/>
                        <a:gd name="T28" fmla="*/ 0 w 465"/>
                        <a:gd name="T29" fmla="*/ 1 h 388"/>
                        <a:gd name="T30" fmla="*/ 0 w 465"/>
                        <a:gd name="T31" fmla="*/ 1 h 388"/>
                        <a:gd name="T32" fmla="*/ 0 w 465"/>
                        <a:gd name="T33" fmla="*/ 1 h 388"/>
                        <a:gd name="T34" fmla="*/ 0 w 465"/>
                        <a:gd name="T35" fmla="*/ 1 h 388"/>
                        <a:gd name="T36" fmla="*/ 0 w 465"/>
                        <a:gd name="T37" fmla="*/ 1 h 388"/>
                        <a:gd name="T38" fmla="*/ 0 w 465"/>
                        <a:gd name="T39" fmla="*/ 1 h 388"/>
                        <a:gd name="T40" fmla="*/ 0 w 465"/>
                        <a:gd name="T41" fmla="*/ 1 h 388"/>
                        <a:gd name="T42" fmla="*/ 0 w 465"/>
                        <a:gd name="T43" fmla="*/ 1 h 388"/>
                        <a:gd name="T44" fmla="*/ 0 w 465"/>
                        <a:gd name="T45" fmla="*/ 1 h 388"/>
                        <a:gd name="T46" fmla="*/ 0 w 465"/>
                        <a:gd name="T47" fmla="*/ 1 h 388"/>
                        <a:gd name="T48" fmla="*/ 0 w 465"/>
                        <a:gd name="T49" fmla="*/ 1 h 388"/>
                        <a:gd name="T50" fmla="*/ 0 w 465"/>
                        <a:gd name="T51" fmla="*/ 1 h 388"/>
                        <a:gd name="T52" fmla="*/ 0 w 465"/>
                        <a:gd name="T53" fmla="*/ 1 h 388"/>
                        <a:gd name="T54" fmla="*/ 0 w 465"/>
                        <a:gd name="T55" fmla="*/ 1 h 388"/>
                        <a:gd name="T56" fmla="*/ 0 w 465"/>
                        <a:gd name="T57" fmla="*/ 1 h 388"/>
                        <a:gd name="T58" fmla="*/ 0 w 465"/>
                        <a:gd name="T59" fmla="*/ 1 h 388"/>
                        <a:gd name="T60" fmla="*/ 0 w 465"/>
                        <a:gd name="T61" fmla="*/ 1 h 388"/>
                        <a:gd name="T62" fmla="*/ 0 w 465"/>
                        <a:gd name="T63" fmla="*/ 1 h 388"/>
                        <a:gd name="T64" fmla="*/ 0 w 465"/>
                        <a:gd name="T65" fmla="*/ 1 h 388"/>
                        <a:gd name="T66" fmla="*/ 0 w 465"/>
                        <a:gd name="T67" fmla="*/ 1 h 388"/>
                        <a:gd name="T68" fmla="*/ 0 w 465"/>
                        <a:gd name="T69" fmla="*/ 1 h 388"/>
                        <a:gd name="T70" fmla="*/ 0 w 465"/>
                        <a:gd name="T71" fmla="*/ 1 h 388"/>
                        <a:gd name="T72" fmla="*/ 0 w 465"/>
                        <a:gd name="T73" fmla="*/ 1 h 388"/>
                        <a:gd name="T74" fmla="*/ 0 w 465"/>
                        <a:gd name="T75" fmla="*/ 1 h 388"/>
                        <a:gd name="T76" fmla="*/ 0 w 465"/>
                        <a:gd name="T77" fmla="*/ 1 h 388"/>
                        <a:gd name="T78" fmla="*/ 0 w 465"/>
                        <a:gd name="T79" fmla="*/ 1 h 388"/>
                        <a:gd name="T80" fmla="*/ 0 w 465"/>
                        <a:gd name="T81" fmla="*/ 1 h 388"/>
                        <a:gd name="T82" fmla="*/ 0 w 465"/>
                        <a:gd name="T83" fmla="*/ 1 h 388"/>
                        <a:gd name="T84" fmla="*/ 0 w 465"/>
                        <a:gd name="T85" fmla="*/ 1 h 388"/>
                        <a:gd name="T86" fmla="*/ 0 w 465"/>
                        <a:gd name="T87" fmla="*/ 0 h 3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5" h="388">
                          <a:moveTo>
                            <a:pt x="20" y="0"/>
                          </a:moveTo>
                          <a:lnTo>
                            <a:pt x="26" y="38"/>
                          </a:lnTo>
                          <a:lnTo>
                            <a:pt x="42" y="72"/>
                          </a:lnTo>
                          <a:lnTo>
                            <a:pt x="71" y="107"/>
                          </a:lnTo>
                          <a:lnTo>
                            <a:pt x="89" y="125"/>
                          </a:lnTo>
                          <a:lnTo>
                            <a:pt x="111" y="139"/>
                          </a:lnTo>
                          <a:lnTo>
                            <a:pt x="141" y="139"/>
                          </a:lnTo>
                          <a:lnTo>
                            <a:pt x="183" y="133"/>
                          </a:lnTo>
                          <a:lnTo>
                            <a:pt x="223" y="133"/>
                          </a:lnTo>
                          <a:lnTo>
                            <a:pt x="245" y="125"/>
                          </a:lnTo>
                          <a:lnTo>
                            <a:pt x="265" y="127"/>
                          </a:lnTo>
                          <a:lnTo>
                            <a:pt x="263" y="153"/>
                          </a:lnTo>
                          <a:lnTo>
                            <a:pt x="269" y="181"/>
                          </a:lnTo>
                          <a:lnTo>
                            <a:pt x="249" y="183"/>
                          </a:lnTo>
                          <a:lnTo>
                            <a:pt x="225" y="187"/>
                          </a:lnTo>
                          <a:lnTo>
                            <a:pt x="223" y="207"/>
                          </a:lnTo>
                          <a:lnTo>
                            <a:pt x="227" y="231"/>
                          </a:lnTo>
                          <a:lnTo>
                            <a:pt x="235" y="257"/>
                          </a:lnTo>
                          <a:lnTo>
                            <a:pt x="253" y="277"/>
                          </a:lnTo>
                          <a:lnTo>
                            <a:pt x="279" y="285"/>
                          </a:lnTo>
                          <a:lnTo>
                            <a:pt x="313" y="283"/>
                          </a:lnTo>
                          <a:lnTo>
                            <a:pt x="331" y="283"/>
                          </a:lnTo>
                          <a:lnTo>
                            <a:pt x="349" y="301"/>
                          </a:lnTo>
                          <a:lnTo>
                            <a:pt x="371" y="319"/>
                          </a:lnTo>
                          <a:lnTo>
                            <a:pt x="399" y="329"/>
                          </a:lnTo>
                          <a:lnTo>
                            <a:pt x="427" y="329"/>
                          </a:lnTo>
                          <a:lnTo>
                            <a:pt x="441" y="327"/>
                          </a:lnTo>
                          <a:lnTo>
                            <a:pt x="453" y="349"/>
                          </a:lnTo>
                          <a:lnTo>
                            <a:pt x="465" y="364"/>
                          </a:lnTo>
                          <a:lnTo>
                            <a:pt x="443" y="378"/>
                          </a:lnTo>
                          <a:lnTo>
                            <a:pt x="419" y="388"/>
                          </a:lnTo>
                          <a:lnTo>
                            <a:pt x="387" y="388"/>
                          </a:lnTo>
                          <a:lnTo>
                            <a:pt x="355" y="388"/>
                          </a:lnTo>
                          <a:lnTo>
                            <a:pt x="351" y="388"/>
                          </a:lnTo>
                          <a:lnTo>
                            <a:pt x="295" y="380"/>
                          </a:lnTo>
                          <a:lnTo>
                            <a:pt x="265" y="370"/>
                          </a:lnTo>
                          <a:lnTo>
                            <a:pt x="227" y="347"/>
                          </a:lnTo>
                          <a:lnTo>
                            <a:pt x="179" y="301"/>
                          </a:lnTo>
                          <a:lnTo>
                            <a:pt x="111" y="241"/>
                          </a:lnTo>
                          <a:lnTo>
                            <a:pt x="47" y="175"/>
                          </a:lnTo>
                          <a:lnTo>
                            <a:pt x="20" y="139"/>
                          </a:lnTo>
                          <a:lnTo>
                            <a:pt x="2" y="104"/>
                          </a:lnTo>
                          <a:lnTo>
                            <a:pt x="0" y="76"/>
                          </a:lnTo>
                          <a:lnTo>
                            <a:pt x="20"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34" name="Freeform 35"/>
                    <p:cNvSpPr>
                      <a:spLocks/>
                    </p:cNvSpPr>
                    <p:nvPr/>
                  </p:nvSpPr>
                  <p:spPr bwMode="auto">
                    <a:xfrm>
                      <a:off x="2824" y="2560"/>
                      <a:ext cx="39" cy="103"/>
                    </a:xfrm>
                    <a:custGeom>
                      <a:avLst/>
                      <a:gdLst>
                        <a:gd name="T0" fmla="*/ 0 w 80"/>
                        <a:gd name="T1" fmla="*/ 1 h 205"/>
                        <a:gd name="T2" fmla="*/ 0 w 80"/>
                        <a:gd name="T3" fmla="*/ 0 h 205"/>
                        <a:gd name="T4" fmla="*/ 0 w 80"/>
                        <a:gd name="T5" fmla="*/ 1 h 205"/>
                        <a:gd name="T6" fmla="*/ 0 w 80"/>
                        <a:gd name="T7" fmla="*/ 1 h 205"/>
                        <a:gd name="T8" fmla="*/ 0 w 80"/>
                        <a:gd name="T9" fmla="*/ 1 h 205"/>
                        <a:gd name="T10" fmla="*/ 0 w 80"/>
                        <a:gd name="T11" fmla="*/ 1 h 205"/>
                        <a:gd name="T12" fmla="*/ 0 w 80"/>
                        <a:gd name="T13" fmla="*/ 1 h 205"/>
                        <a:gd name="T14" fmla="*/ 0 w 80"/>
                        <a:gd name="T15" fmla="*/ 1 h 205"/>
                        <a:gd name="T16" fmla="*/ 0 w 80"/>
                        <a:gd name="T17" fmla="*/ 1 h 205"/>
                        <a:gd name="T18" fmla="*/ 0 w 80"/>
                        <a:gd name="T19" fmla="*/ 1 h 205"/>
                        <a:gd name="T20" fmla="*/ 0 w 80"/>
                        <a:gd name="T21" fmla="*/ 1 h 205"/>
                        <a:gd name="T22" fmla="*/ 0 w 80"/>
                        <a:gd name="T23" fmla="*/ 1 h 205"/>
                        <a:gd name="T24" fmla="*/ 0 w 80"/>
                        <a:gd name="T25" fmla="*/ 1 h 205"/>
                        <a:gd name="T26" fmla="*/ 0 w 80"/>
                        <a:gd name="T27" fmla="*/ 1 h 205"/>
                        <a:gd name="T28" fmla="*/ 0 w 80"/>
                        <a:gd name="T29" fmla="*/ 1 h 205"/>
                        <a:gd name="T30" fmla="*/ 0 w 80"/>
                        <a:gd name="T31" fmla="*/ 1 h 205"/>
                        <a:gd name="T32" fmla="*/ 0 w 80"/>
                        <a:gd name="T33" fmla="*/ 1 h 205"/>
                        <a:gd name="T34" fmla="*/ 0 w 80"/>
                        <a:gd name="T35" fmla="*/ 1 h 205"/>
                        <a:gd name="T36" fmla="*/ 0 w 80"/>
                        <a:gd name="T37" fmla="*/ 1 h 205"/>
                        <a:gd name="T38" fmla="*/ 0 w 80"/>
                        <a:gd name="T39" fmla="*/ 1 h 205"/>
                        <a:gd name="T40" fmla="*/ 0 w 80"/>
                        <a:gd name="T41" fmla="*/ 1 h 205"/>
                        <a:gd name="T42" fmla="*/ 0 w 80"/>
                        <a:gd name="T43" fmla="*/ 1 h 205"/>
                        <a:gd name="T44" fmla="*/ 0 w 80"/>
                        <a:gd name="T45" fmla="*/ 1 h 205"/>
                        <a:gd name="T46" fmla="*/ 0 w 80"/>
                        <a:gd name="T47" fmla="*/ 1 h 2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0" h="205">
                          <a:moveTo>
                            <a:pt x="80" y="6"/>
                          </a:moveTo>
                          <a:lnTo>
                            <a:pt x="60" y="0"/>
                          </a:lnTo>
                          <a:lnTo>
                            <a:pt x="46" y="2"/>
                          </a:lnTo>
                          <a:lnTo>
                            <a:pt x="34" y="12"/>
                          </a:lnTo>
                          <a:lnTo>
                            <a:pt x="24" y="24"/>
                          </a:lnTo>
                          <a:lnTo>
                            <a:pt x="16" y="43"/>
                          </a:lnTo>
                          <a:lnTo>
                            <a:pt x="16" y="65"/>
                          </a:lnTo>
                          <a:lnTo>
                            <a:pt x="12" y="107"/>
                          </a:lnTo>
                          <a:lnTo>
                            <a:pt x="0" y="145"/>
                          </a:lnTo>
                          <a:lnTo>
                            <a:pt x="12" y="163"/>
                          </a:lnTo>
                          <a:lnTo>
                            <a:pt x="22" y="205"/>
                          </a:lnTo>
                          <a:lnTo>
                            <a:pt x="18" y="149"/>
                          </a:lnTo>
                          <a:lnTo>
                            <a:pt x="22" y="115"/>
                          </a:lnTo>
                          <a:lnTo>
                            <a:pt x="22" y="85"/>
                          </a:lnTo>
                          <a:lnTo>
                            <a:pt x="24" y="71"/>
                          </a:lnTo>
                          <a:lnTo>
                            <a:pt x="32" y="65"/>
                          </a:lnTo>
                          <a:lnTo>
                            <a:pt x="46" y="67"/>
                          </a:lnTo>
                          <a:lnTo>
                            <a:pt x="56" y="67"/>
                          </a:lnTo>
                          <a:lnTo>
                            <a:pt x="40" y="57"/>
                          </a:lnTo>
                          <a:lnTo>
                            <a:pt x="36" y="45"/>
                          </a:lnTo>
                          <a:lnTo>
                            <a:pt x="34" y="32"/>
                          </a:lnTo>
                          <a:lnTo>
                            <a:pt x="42" y="18"/>
                          </a:lnTo>
                          <a:lnTo>
                            <a:pt x="58" y="10"/>
                          </a:lnTo>
                          <a:lnTo>
                            <a:pt x="80" y="6"/>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35" name="Freeform 36"/>
                    <p:cNvSpPr>
                      <a:spLocks/>
                    </p:cNvSpPr>
                    <p:nvPr/>
                  </p:nvSpPr>
                  <p:spPr bwMode="auto">
                    <a:xfrm>
                      <a:off x="2853" y="2572"/>
                      <a:ext cx="26" cy="19"/>
                    </a:xfrm>
                    <a:custGeom>
                      <a:avLst/>
                      <a:gdLst>
                        <a:gd name="T0" fmla="*/ 0 w 52"/>
                        <a:gd name="T1" fmla="*/ 1 h 37"/>
                        <a:gd name="T2" fmla="*/ 1 w 52"/>
                        <a:gd name="T3" fmla="*/ 1 h 37"/>
                        <a:gd name="T4" fmla="*/ 1 w 52"/>
                        <a:gd name="T5" fmla="*/ 1 h 37"/>
                        <a:gd name="T6" fmla="*/ 1 w 52"/>
                        <a:gd name="T7" fmla="*/ 0 h 37"/>
                        <a:gd name="T8" fmla="*/ 1 w 52"/>
                        <a:gd name="T9" fmla="*/ 1 h 37"/>
                        <a:gd name="T10" fmla="*/ 1 w 52"/>
                        <a:gd name="T11" fmla="*/ 1 h 37"/>
                        <a:gd name="T12" fmla="*/ 1 w 52"/>
                        <a:gd name="T13" fmla="*/ 1 h 37"/>
                        <a:gd name="T14" fmla="*/ 1 w 52"/>
                        <a:gd name="T15" fmla="*/ 1 h 37"/>
                        <a:gd name="T16" fmla="*/ 0 w 52"/>
                        <a:gd name="T17" fmla="*/ 1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 h="37">
                          <a:moveTo>
                            <a:pt x="0" y="37"/>
                          </a:moveTo>
                          <a:lnTo>
                            <a:pt x="12" y="25"/>
                          </a:lnTo>
                          <a:lnTo>
                            <a:pt x="18" y="14"/>
                          </a:lnTo>
                          <a:lnTo>
                            <a:pt x="28" y="0"/>
                          </a:lnTo>
                          <a:lnTo>
                            <a:pt x="28" y="19"/>
                          </a:lnTo>
                          <a:lnTo>
                            <a:pt x="36" y="31"/>
                          </a:lnTo>
                          <a:lnTo>
                            <a:pt x="52" y="35"/>
                          </a:lnTo>
                          <a:lnTo>
                            <a:pt x="28" y="35"/>
                          </a:lnTo>
                          <a:lnTo>
                            <a:pt x="0" y="37"/>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36" name="Freeform 37"/>
                    <p:cNvSpPr>
                      <a:spLocks/>
                    </p:cNvSpPr>
                    <p:nvPr/>
                  </p:nvSpPr>
                  <p:spPr bwMode="auto">
                    <a:xfrm>
                      <a:off x="2876" y="2579"/>
                      <a:ext cx="30" cy="11"/>
                    </a:xfrm>
                    <a:custGeom>
                      <a:avLst/>
                      <a:gdLst>
                        <a:gd name="T0" fmla="*/ 0 w 60"/>
                        <a:gd name="T1" fmla="*/ 1 h 21"/>
                        <a:gd name="T2" fmla="*/ 1 w 60"/>
                        <a:gd name="T3" fmla="*/ 1 h 21"/>
                        <a:gd name="T4" fmla="*/ 1 w 60"/>
                        <a:gd name="T5" fmla="*/ 1 h 21"/>
                        <a:gd name="T6" fmla="*/ 1 w 60"/>
                        <a:gd name="T7" fmla="*/ 0 h 21"/>
                        <a:gd name="T8" fmla="*/ 1 w 60"/>
                        <a:gd name="T9" fmla="*/ 1 h 21"/>
                        <a:gd name="T10" fmla="*/ 1 w 60"/>
                        <a:gd name="T11" fmla="*/ 1 h 21"/>
                        <a:gd name="T12" fmla="*/ 0 w 60"/>
                        <a:gd name="T13" fmla="*/ 1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21">
                          <a:moveTo>
                            <a:pt x="0" y="21"/>
                          </a:moveTo>
                          <a:lnTo>
                            <a:pt x="36" y="15"/>
                          </a:lnTo>
                          <a:lnTo>
                            <a:pt x="48" y="9"/>
                          </a:lnTo>
                          <a:lnTo>
                            <a:pt x="60" y="0"/>
                          </a:lnTo>
                          <a:lnTo>
                            <a:pt x="54" y="15"/>
                          </a:lnTo>
                          <a:lnTo>
                            <a:pt x="40" y="21"/>
                          </a:lnTo>
                          <a:lnTo>
                            <a:pt x="0" y="21"/>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37" name="Freeform 38"/>
                    <p:cNvSpPr>
                      <a:spLocks/>
                    </p:cNvSpPr>
                    <p:nvPr/>
                  </p:nvSpPr>
                  <p:spPr bwMode="auto">
                    <a:xfrm>
                      <a:off x="2909" y="2579"/>
                      <a:ext cx="51" cy="37"/>
                    </a:xfrm>
                    <a:custGeom>
                      <a:avLst/>
                      <a:gdLst>
                        <a:gd name="T0" fmla="*/ 0 w 101"/>
                        <a:gd name="T1" fmla="*/ 1 h 73"/>
                        <a:gd name="T2" fmla="*/ 1 w 101"/>
                        <a:gd name="T3" fmla="*/ 1 h 73"/>
                        <a:gd name="T4" fmla="*/ 1 w 101"/>
                        <a:gd name="T5" fmla="*/ 1 h 73"/>
                        <a:gd name="T6" fmla="*/ 1 w 101"/>
                        <a:gd name="T7" fmla="*/ 1 h 73"/>
                        <a:gd name="T8" fmla="*/ 1 w 101"/>
                        <a:gd name="T9" fmla="*/ 1 h 73"/>
                        <a:gd name="T10" fmla="*/ 1 w 101"/>
                        <a:gd name="T11" fmla="*/ 1 h 73"/>
                        <a:gd name="T12" fmla="*/ 1 w 101"/>
                        <a:gd name="T13" fmla="*/ 1 h 73"/>
                        <a:gd name="T14" fmla="*/ 1 w 101"/>
                        <a:gd name="T15" fmla="*/ 1 h 73"/>
                        <a:gd name="T16" fmla="*/ 1 w 101"/>
                        <a:gd name="T17" fmla="*/ 1 h 73"/>
                        <a:gd name="T18" fmla="*/ 1 w 101"/>
                        <a:gd name="T19" fmla="*/ 1 h 73"/>
                        <a:gd name="T20" fmla="*/ 1 w 101"/>
                        <a:gd name="T21" fmla="*/ 0 h 73"/>
                        <a:gd name="T22" fmla="*/ 0 w 101"/>
                        <a:gd name="T23" fmla="*/ 1 h 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1" h="73">
                          <a:moveTo>
                            <a:pt x="0" y="3"/>
                          </a:moveTo>
                          <a:lnTo>
                            <a:pt x="22" y="11"/>
                          </a:lnTo>
                          <a:lnTo>
                            <a:pt x="40" y="17"/>
                          </a:lnTo>
                          <a:lnTo>
                            <a:pt x="60" y="29"/>
                          </a:lnTo>
                          <a:lnTo>
                            <a:pt x="78" y="49"/>
                          </a:lnTo>
                          <a:lnTo>
                            <a:pt x="101" y="73"/>
                          </a:lnTo>
                          <a:lnTo>
                            <a:pt x="90" y="47"/>
                          </a:lnTo>
                          <a:lnTo>
                            <a:pt x="76" y="29"/>
                          </a:lnTo>
                          <a:lnTo>
                            <a:pt x="62" y="15"/>
                          </a:lnTo>
                          <a:lnTo>
                            <a:pt x="46" y="7"/>
                          </a:lnTo>
                          <a:lnTo>
                            <a:pt x="26" y="0"/>
                          </a:lnTo>
                          <a:lnTo>
                            <a:pt x="0" y="3"/>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38" name="Freeform 39"/>
                    <p:cNvSpPr>
                      <a:spLocks/>
                    </p:cNvSpPr>
                    <p:nvPr/>
                  </p:nvSpPr>
                  <p:spPr bwMode="auto">
                    <a:xfrm>
                      <a:off x="2889" y="2597"/>
                      <a:ext cx="9" cy="21"/>
                    </a:xfrm>
                    <a:custGeom>
                      <a:avLst/>
                      <a:gdLst>
                        <a:gd name="T0" fmla="*/ 0 w 18"/>
                        <a:gd name="T1" fmla="*/ 0 h 42"/>
                        <a:gd name="T2" fmla="*/ 1 w 18"/>
                        <a:gd name="T3" fmla="*/ 1 h 42"/>
                        <a:gd name="T4" fmla="*/ 1 w 18"/>
                        <a:gd name="T5" fmla="*/ 1 h 42"/>
                        <a:gd name="T6" fmla="*/ 1 w 18"/>
                        <a:gd name="T7" fmla="*/ 1 h 42"/>
                        <a:gd name="T8" fmla="*/ 0 w 18"/>
                        <a:gd name="T9" fmla="*/ 0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42">
                          <a:moveTo>
                            <a:pt x="0" y="0"/>
                          </a:moveTo>
                          <a:lnTo>
                            <a:pt x="18" y="24"/>
                          </a:lnTo>
                          <a:lnTo>
                            <a:pt x="16" y="42"/>
                          </a:lnTo>
                          <a:lnTo>
                            <a:pt x="4" y="22"/>
                          </a:lnTo>
                          <a:lnTo>
                            <a:pt x="0"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39" name="Freeform 40"/>
                    <p:cNvSpPr>
                      <a:spLocks/>
                    </p:cNvSpPr>
                    <p:nvPr/>
                  </p:nvSpPr>
                  <p:spPr bwMode="auto">
                    <a:xfrm>
                      <a:off x="2848" y="2608"/>
                      <a:ext cx="92" cy="37"/>
                    </a:xfrm>
                    <a:custGeom>
                      <a:avLst/>
                      <a:gdLst>
                        <a:gd name="T0" fmla="*/ 0 w 184"/>
                        <a:gd name="T1" fmla="*/ 1 h 74"/>
                        <a:gd name="T2" fmla="*/ 1 w 184"/>
                        <a:gd name="T3" fmla="*/ 1 h 74"/>
                        <a:gd name="T4" fmla="*/ 1 w 184"/>
                        <a:gd name="T5" fmla="*/ 1 h 74"/>
                        <a:gd name="T6" fmla="*/ 1 w 184"/>
                        <a:gd name="T7" fmla="*/ 1 h 74"/>
                        <a:gd name="T8" fmla="*/ 1 w 184"/>
                        <a:gd name="T9" fmla="*/ 1 h 74"/>
                        <a:gd name="T10" fmla="*/ 1 w 184"/>
                        <a:gd name="T11" fmla="*/ 1 h 74"/>
                        <a:gd name="T12" fmla="*/ 1 w 184"/>
                        <a:gd name="T13" fmla="*/ 1 h 74"/>
                        <a:gd name="T14" fmla="*/ 1 w 184"/>
                        <a:gd name="T15" fmla="*/ 1 h 74"/>
                        <a:gd name="T16" fmla="*/ 1 w 184"/>
                        <a:gd name="T17" fmla="*/ 1 h 74"/>
                        <a:gd name="T18" fmla="*/ 1 w 184"/>
                        <a:gd name="T19" fmla="*/ 1 h 74"/>
                        <a:gd name="T20" fmla="*/ 1 w 184"/>
                        <a:gd name="T21" fmla="*/ 0 h 74"/>
                        <a:gd name="T22" fmla="*/ 1 w 184"/>
                        <a:gd name="T23" fmla="*/ 1 h 74"/>
                        <a:gd name="T24" fmla="*/ 1 w 184"/>
                        <a:gd name="T25" fmla="*/ 1 h 74"/>
                        <a:gd name="T26" fmla="*/ 1 w 184"/>
                        <a:gd name="T27" fmla="*/ 1 h 74"/>
                        <a:gd name="T28" fmla="*/ 1 w 184"/>
                        <a:gd name="T29" fmla="*/ 1 h 74"/>
                        <a:gd name="T30" fmla="*/ 1 w 184"/>
                        <a:gd name="T31" fmla="*/ 1 h 74"/>
                        <a:gd name="T32" fmla="*/ 1 w 184"/>
                        <a:gd name="T33" fmla="*/ 1 h 74"/>
                        <a:gd name="T34" fmla="*/ 1 w 184"/>
                        <a:gd name="T35" fmla="*/ 1 h 74"/>
                        <a:gd name="T36" fmla="*/ 1 w 184"/>
                        <a:gd name="T37" fmla="*/ 1 h 74"/>
                        <a:gd name="T38" fmla="*/ 0 w 184"/>
                        <a:gd name="T39" fmla="*/ 1 h 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4" h="74">
                          <a:moveTo>
                            <a:pt x="0" y="74"/>
                          </a:moveTo>
                          <a:lnTo>
                            <a:pt x="26" y="66"/>
                          </a:lnTo>
                          <a:lnTo>
                            <a:pt x="46" y="58"/>
                          </a:lnTo>
                          <a:lnTo>
                            <a:pt x="68" y="42"/>
                          </a:lnTo>
                          <a:lnTo>
                            <a:pt x="88" y="30"/>
                          </a:lnTo>
                          <a:lnTo>
                            <a:pt x="110" y="30"/>
                          </a:lnTo>
                          <a:lnTo>
                            <a:pt x="116" y="14"/>
                          </a:lnTo>
                          <a:lnTo>
                            <a:pt x="132" y="8"/>
                          </a:lnTo>
                          <a:lnTo>
                            <a:pt x="154" y="6"/>
                          </a:lnTo>
                          <a:lnTo>
                            <a:pt x="172" y="6"/>
                          </a:lnTo>
                          <a:lnTo>
                            <a:pt x="184" y="0"/>
                          </a:lnTo>
                          <a:lnTo>
                            <a:pt x="156" y="18"/>
                          </a:lnTo>
                          <a:lnTo>
                            <a:pt x="140" y="24"/>
                          </a:lnTo>
                          <a:lnTo>
                            <a:pt x="122" y="36"/>
                          </a:lnTo>
                          <a:lnTo>
                            <a:pt x="110" y="48"/>
                          </a:lnTo>
                          <a:lnTo>
                            <a:pt x="92" y="50"/>
                          </a:lnTo>
                          <a:lnTo>
                            <a:pt x="74" y="58"/>
                          </a:lnTo>
                          <a:lnTo>
                            <a:pt x="52" y="68"/>
                          </a:lnTo>
                          <a:lnTo>
                            <a:pt x="34" y="74"/>
                          </a:lnTo>
                          <a:lnTo>
                            <a:pt x="0" y="74"/>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40" name="Freeform 41"/>
                    <p:cNvSpPr>
                      <a:spLocks/>
                    </p:cNvSpPr>
                    <p:nvPr/>
                  </p:nvSpPr>
                  <p:spPr bwMode="auto">
                    <a:xfrm>
                      <a:off x="2857" y="2632"/>
                      <a:ext cx="78" cy="25"/>
                    </a:xfrm>
                    <a:custGeom>
                      <a:avLst/>
                      <a:gdLst>
                        <a:gd name="T0" fmla="*/ 0 w 156"/>
                        <a:gd name="T1" fmla="*/ 1 h 50"/>
                        <a:gd name="T2" fmla="*/ 1 w 156"/>
                        <a:gd name="T3" fmla="*/ 1 h 50"/>
                        <a:gd name="T4" fmla="*/ 1 w 156"/>
                        <a:gd name="T5" fmla="*/ 1 h 50"/>
                        <a:gd name="T6" fmla="*/ 1 w 156"/>
                        <a:gd name="T7" fmla="*/ 1 h 50"/>
                        <a:gd name="T8" fmla="*/ 1 w 156"/>
                        <a:gd name="T9" fmla="*/ 1 h 50"/>
                        <a:gd name="T10" fmla="*/ 1 w 156"/>
                        <a:gd name="T11" fmla="*/ 1 h 50"/>
                        <a:gd name="T12" fmla="*/ 1 w 156"/>
                        <a:gd name="T13" fmla="*/ 1 h 50"/>
                        <a:gd name="T14" fmla="*/ 1 w 156"/>
                        <a:gd name="T15" fmla="*/ 0 h 50"/>
                        <a:gd name="T16" fmla="*/ 1 w 156"/>
                        <a:gd name="T17" fmla="*/ 1 h 50"/>
                        <a:gd name="T18" fmla="*/ 1 w 156"/>
                        <a:gd name="T19" fmla="*/ 1 h 50"/>
                        <a:gd name="T20" fmla="*/ 1 w 156"/>
                        <a:gd name="T21" fmla="*/ 1 h 50"/>
                        <a:gd name="T22" fmla="*/ 1 w 156"/>
                        <a:gd name="T23" fmla="*/ 1 h 50"/>
                        <a:gd name="T24" fmla="*/ 1 w 156"/>
                        <a:gd name="T25" fmla="*/ 1 h 50"/>
                        <a:gd name="T26" fmla="*/ 1 w 156"/>
                        <a:gd name="T27" fmla="*/ 1 h 50"/>
                        <a:gd name="T28" fmla="*/ 1 w 156"/>
                        <a:gd name="T29" fmla="*/ 1 h 50"/>
                        <a:gd name="T30" fmla="*/ 0 w 156"/>
                        <a:gd name="T31" fmla="*/ 1 h 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6" h="50">
                          <a:moveTo>
                            <a:pt x="0" y="40"/>
                          </a:moveTo>
                          <a:lnTo>
                            <a:pt x="38" y="44"/>
                          </a:lnTo>
                          <a:lnTo>
                            <a:pt x="74" y="38"/>
                          </a:lnTo>
                          <a:lnTo>
                            <a:pt x="88" y="30"/>
                          </a:lnTo>
                          <a:lnTo>
                            <a:pt x="104" y="20"/>
                          </a:lnTo>
                          <a:lnTo>
                            <a:pt x="118" y="10"/>
                          </a:lnTo>
                          <a:lnTo>
                            <a:pt x="134" y="8"/>
                          </a:lnTo>
                          <a:lnTo>
                            <a:pt x="156" y="0"/>
                          </a:lnTo>
                          <a:lnTo>
                            <a:pt x="138" y="14"/>
                          </a:lnTo>
                          <a:lnTo>
                            <a:pt x="118" y="16"/>
                          </a:lnTo>
                          <a:lnTo>
                            <a:pt x="104" y="28"/>
                          </a:lnTo>
                          <a:lnTo>
                            <a:pt x="86" y="42"/>
                          </a:lnTo>
                          <a:lnTo>
                            <a:pt x="72" y="50"/>
                          </a:lnTo>
                          <a:lnTo>
                            <a:pt x="50" y="50"/>
                          </a:lnTo>
                          <a:lnTo>
                            <a:pt x="26" y="46"/>
                          </a:lnTo>
                          <a:lnTo>
                            <a:pt x="0" y="4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32" name="Freeform 42"/>
                  <p:cNvSpPr>
                    <a:spLocks/>
                  </p:cNvSpPr>
                  <p:nvPr/>
                </p:nvSpPr>
                <p:spPr bwMode="auto">
                  <a:xfrm>
                    <a:off x="2748" y="2524"/>
                    <a:ext cx="62" cy="47"/>
                  </a:xfrm>
                  <a:custGeom>
                    <a:avLst/>
                    <a:gdLst>
                      <a:gd name="T0" fmla="*/ 1 w 124"/>
                      <a:gd name="T1" fmla="*/ 0 h 94"/>
                      <a:gd name="T2" fmla="*/ 1 w 124"/>
                      <a:gd name="T3" fmla="*/ 1 h 94"/>
                      <a:gd name="T4" fmla="*/ 1 w 124"/>
                      <a:gd name="T5" fmla="*/ 1 h 94"/>
                      <a:gd name="T6" fmla="*/ 1 w 124"/>
                      <a:gd name="T7" fmla="*/ 1 h 94"/>
                      <a:gd name="T8" fmla="*/ 1 w 124"/>
                      <a:gd name="T9" fmla="*/ 1 h 94"/>
                      <a:gd name="T10" fmla="*/ 1 w 124"/>
                      <a:gd name="T11" fmla="*/ 1 h 94"/>
                      <a:gd name="T12" fmla="*/ 1 w 124"/>
                      <a:gd name="T13" fmla="*/ 1 h 94"/>
                      <a:gd name="T14" fmla="*/ 1 w 124"/>
                      <a:gd name="T15" fmla="*/ 1 h 94"/>
                      <a:gd name="T16" fmla="*/ 1 w 124"/>
                      <a:gd name="T17" fmla="*/ 1 h 94"/>
                      <a:gd name="T18" fmla="*/ 0 w 124"/>
                      <a:gd name="T19" fmla="*/ 1 h 94"/>
                      <a:gd name="T20" fmla="*/ 1 w 124"/>
                      <a:gd name="T21" fmla="*/ 1 h 94"/>
                      <a:gd name="T22" fmla="*/ 1 w 124"/>
                      <a:gd name="T23" fmla="*/ 1 h 94"/>
                      <a:gd name="T24" fmla="*/ 1 w 124"/>
                      <a:gd name="T25" fmla="*/ 1 h 94"/>
                      <a:gd name="T26" fmla="*/ 1 w 124"/>
                      <a:gd name="T27" fmla="*/ 1 h 94"/>
                      <a:gd name="T28" fmla="*/ 1 w 124"/>
                      <a:gd name="T29" fmla="*/ 1 h 94"/>
                      <a:gd name="T30" fmla="*/ 1 w 124"/>
                      <a:gd name="T31" fmla="*/ 1 h 94"/>
                      <a:gd name="T32" fmla="*/ 1 w 124"/>
                      <a:gd name="T33" fmla="*/ 1 h 94"/>
                      <a:gd name="T34" fmla="*/ 1 w 124"/>
                      <a:gd name="T35" fmla="*/ 1 h 94"/>
                      <a:gd name="T36" fmla="*/ 1 w 124"/>
                      <a:gd name="T37" fmla="*/ 1 h 94"/>
                      <a:gd name="T38" fmla="*/ 1 w 124"/>
                      <a:gd name="T39" fmla="*/ 1 h 94"/>
                      <a:gd name="T40" fmla="*/ 1 w 124"/>
                      <a:gd name="T41" fmla="*/ 1 h 94"/>
                      <a:gd name="T42" fmla="*/ 1 w 124"/>
                      <a:gd name="T43" fmla="*/ 1 h 94"/>
                      <a:gd name="T44" fmla="*/ 1 w 124"/>
                      <a:gd name="T45" fmla="*/ 1 h 94"/>
                      <a:gd name="T46" fmla="*/ 1 w 124"/>
                      <a:gd name="T47" fmla="*/ 1 h 94"/>
                      <a:gd name="T48" fmla="*/ 1 w 124"/>
                      <a:gd name="T49" fmla="*/ 0 h 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4" h="94">
                        <a:moveTo>
                          <a:pt x="122" y="0"/>
                        </a:moveTo>
                        <a:lnTo>
                          <a:pt x="124" y="38"/>
                        </a:lnTo>
                        <a:lnTo>
                          <a:pt x="118" y="60"/>
                        </a:lnTo>
                        <a:lnTo>
                          <a:pt x="106" y="80"/>
                        </a:lnTo>
                        <a:lnTo>
                          <a:pt x="84" y="90"/>
                        </a:lnTo>
                        <a:lnTo>
                          <a:pt x="54" y="94"/>
                        </a:lnTo>
                        <a:lnTo>
                          <a:pt x="34" y="92"/>
                        </a:lnTo>
                        <a:lnTo>
                          <a:pt x="18" y="84"/>
                        </a:lnTo>
                        <a:lnTo>
                          <a:pt x="8" y="76"/>
                        </a:lnTo>
                        <a:lnTo>
                          <a:pt x="0" y="66"/>
                        </a:lnTo>
                        <a:lnTo>
                          <a:pt x="6" y="58"/>
                        </a:lnTo>
                        <a:lnTo>
                          <a:pt x="22" y="76"/>
                        </a:lnTo>
                        <a:lnTo>
                          <a:pt x="36" y="86"/>
                        </a:lnTo>
                        <a:lnTo>
                          <a:pt x="58" y="90"/>
                        </a:lnTo>
                        <a:lnTo>
                          <a:pt x="82" y="86"/>
                        </a:lnTo>
                        <a:lnTo>
                          <a:pt x="96" y="72"/>
                        </a:lnTo>
                        <a:lnTo>
                          <a:pt x="106" y="54"/>
                        </a:lnTo>
                        <a:lnTo>
                          <a:pt x="114" y="40"/>
                        </a:lnTo>
                        <a:lnTo>
                          <a:pt x="118" y="24"/>
                        </a:lnTo>
                        <a:lnTo>
                          <a:pt x="100" y="36"/>
                        </a:lnTo>
                        <a:lnTo>
                          <a:pt x="84" y="42"/>
                        </a:lnTo>
                        <a:lnTo>
                          <a:pt x="62" y="42"/>
                        </a:lnTo>
                        <a:lnTo>
                          <a:pt x="40" y="42"/>
                        </a:lnTo>
                        <a:lnTo>
                          <a:pt x="100" y="22"/>
                        </a:lnTo>
                        <a:lnTo>
                          <a:pt x="122"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24" name="Group 43"/>
                <p:cNvGrpSpPr>
                  <a:grpSpLocks/>
                </p:cNvGrpSpPr>
                <p:nvPr/>
              </p:nvGrpSpPr>
              <p:grpSpPr bwMode="auto">
                <a:xfrm>
                  <a:off x="2878" y="2468"/>
                  <a:ext cx="58" cy="25"/>
                  <a:chOff x="2878" y="2468"/>
                  <a:chExt cx="58" cy="25"/>
                </a:xfrm>
              </p:grpSpPr>
              <p:sp>
                <p:nvSpPr>
                  <p:cNvPr id="28" name="Freeform 44"/>
                  <p:cNvSpPr>
                    <a:spLocks/>
                  </p:cNvSpPr>
                  <p:nvPr/>
                </p:nvSpPr>
                <p:spPr bwMode="auto">
                  <a:xfrm>
                    <a:off x="2879" y="2469"/>
                    <a:ext cx="57" cy="24"/>
                  </a:xfrm>
                  <a:custGeom>
                    <a:avLst/>
                    <a:gdLst>
                      <a:gd name="T0" fmla="*/ 0 w 114"/>
                      <a:gd name="T1" fmla="*/ 1 h 48"/>
                      <a:gd name="T2" fmla="*/ 1 w 114"/>
                      <a:gd name="T3" fmla="*/ 1 h 48"/>
                      <a:gd name="T4" fmla="*/ 1 w 114"/>
                      <a:gd name="T5" fmla="*/ 1 h 48"/>
                      <a:gd name="T6" fmla="*/ 1 w 114"/>
                      <a:gd name="T7" fmla="*/ 1 h 48"/>
                      <a:gd name="T8" fmla="*/ 1 w 114"/>
                      <a:gd name="T9" fmla="*/ 1 h 48"/>
                      <a:gd name="T10" fmla="*/ 1 w 114"/>
                      <a:gd name="T11" fmla="*/ 0 h 48"/>
                      <a:gd name="T12" fmla="*/ 1 w 114"/>
                      <a:gd name="T13" fmla="*/ 1 h 48"/>
                      <a:gd name="T14" fmla="*/ 1 w 114"/>
                      <a:gd name="T15" fmla="*/ 1 h 48"/>
                      <a:gd name="T16" fmla="*/ 1 w 114"/>
                      <a:gd name="T17" fmla="*/ 1 h 48"/>
                      <a:gd name="T18" fmla="*/ 1 w 114"/>
                      <a:gd name="T19" fmla="*/ 1 h 48"/>
                      <a:gd name="T20" fmla="*/ 1 w 114"/>
                      <a:gd name="T21" fmla="*/ 1 h 48"/>
                      <a:gd name="T22" fmla="*/ 1 w 114"/>
                      <a:gd name="T23" fmla="*/ 1 h 48"/>
                      <a:gd name="T24" fmla="*/ 1 w 114"/>
                      <a:gd name="T25" fmla="*/ 1 h 48"/>
                      <a:gd name="T26" fmla="*/ 0 w 114"/>
                      <a:gd name="T27" fmla="*/ 1 h 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4" h="48">
                        <a:moveTo>
                          <a:pt x="0" y="44"/>
                        </a:moveTo>
                        <a:lnTo>
                          <a:pt x="10" y="28"/>
                        </a:lnTo>
                        <a:lnTo>
                          <a:pt x="22" y="18"/>
                        </a:lnTo>
                        <a:lnTo>
                          <a:pt x="36" y="8"/>
                        </a:lnTo>
                        <a:lnTo>
                          <a:pt x="54" y="2"/>
                        </a:lnTo>
                        <a:lnTo>
                          <a:pt x="72" y="0"/>
                        </a:lnTo>
                        <a:lnTo>
                          <a:pt x="90" y="2"/>
                        </a:lnTo>
                        <a:lnTo>
                          <a:pt x="114" y="10"/>
                        </a:lnTo>
                        <a:lnTo>
                          <a:pt x="86" y="16"/>
                        </a:lnTo>
                        <a:lnTo>
                          <a:pt x="74" y="28"/>
                        </a:lnTo>
                        <a:lnTo>
                          <a:pt x="62" y="40"/>
                        </a:lnTo>
                        <a:lnTo>
                          <a:pt x="50" y="46"/>
                        </a:lnTo>
                        <a:lnTo>
                          <a:pt x="36" y="48"/>
                        </a:lnTo>
                        <a:lnTo>
                          <a:pt x="0"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29" name="Freeform 45"/>
                  <p:cNvSpPr>
                    <a:spLocks/>
                  </p:cNvSpPr>
                  <p:nvPr/>
                </p:nvSpPr>
                <p:spPr bwMode="auto">
                  <a:xfrm>
                    <a:off x="2878" y="2468"/>
                    <a:ext cx="57" cy="25"/>
                  </a:xfrm>
                  <a:custGeom>
                    <a:avLst/>
                    <a:gdLst>
                      <a:gd name="T0" fmla="*/ 0 w 114"/>
                      <a:gd name="T1" fmla="*/ 1 h 50"/>
                      <a:gd name="T2" fmla="*/ 1 w 114"/>
                      <a:gd name="T3" fmla="*/ 1 h 50"/>
                      <a:gd name="T4" fmla="*/ 1 w 114"/>
                      <a:gd name="T5" fmla="*/ 1 h 50"/>
                      <a:gd name="T6" fmla="*/ 1 w 114"/>
                      <a:gd name="T7" fmla="*/ 1 h 50"/>
                      <a:gd name="T8" fmla="*/ 1 w 114"/>
                      <a:gd name="T9" fmla="*/ 1 h 50"/>
                      <a:gd name="T10" fmla="*/ 1 w 114"/>
                      <a:gd name="T11" fmla="*/ 0 h 50"/>
                      <a:gd name="T12" fmla="*/ 1 w 114"/>
                      <a:gd name="T13" fmla="*/ 1 h 50"/>
                      <a:gd name="T14" fmla="*/ 1 w 114"/>
                      <a:gd name="T15" fmla="*/ 1 h 50"/>
                      <a:gd name="T16" fmla="*/ 1 w 114"/>
                      <a:gd name="T17" fmla="*/ 1 h 50"/>
                      <a:gd name="T18" fmla="*/ 1 w 114"/>
                      <a:gd name="T19" fmla="*/ 1 h 50"/>
                      <a:gd name="T20" fmla="*/ 1 w 114"/>
                      <a:gd name="T21" fmla="*/ 1 h 50"/>
                      <a:gd name="T22" fmla="*/ 1 w 114"/>
                      <a:gd name="T23" fmla="*/ 1 h 50"/>
                      <a:gd name="T24" fmla="*/ 1 w 114"/>
                      <a:gd name="T25" fmla="*/ 1 h 50"/>
                      <a:gd name="T26" fmla="*/ 1 w 114"/>
                      <a:gd name="T27" fmla="*/ 1 h 50"/>
                      <a:gd name="T28" fmla="*/ 1 w 114"/>
                      <a:gd name="T29" fmla="*/ 1 h 50"/>
                      <a:gd name="T30" fmla="*/ 1 w 114"/>
                      <a:gd name="T31" fmla="*/ 1 h 50"/>
                      <a:gd name="T32" fmla="*/ 0 w 114"/>
                      <a:gd name="T33" fmla="*/ 1 h 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4" h="50">
                        <a:moveTo>
                          <a:pt x="0" y="44"/>
                        </a:moveTo>
                        <a:lnTo>
                          <a:pt x="10" y="28"/>
                        </a:lnTo>
                        <a:lnTo>
                          <a:pt x="22" y="18"/>
                        </a:lnTo>
                        <a:lnTo>
                          <a:pt x="36" y="8"/>
                        </a:lnTo>
                        <a:lnTo>
                          <a:pt x="54" y="2"/>
                        </a:lnTo>
                        <a:lnTo>
                          <a:pt x="72" y="0"/>
                        </a:lnTo>
                        <a:lnTo>
                          <a:pt x="90" y="2"/>
                        </a:lnTo>
                        <a:lnTo>
                          <a:pt x="114" y="10"/>
                        </a:lnTo>
                        <a:lnTo>
                          <a:pt x="80" y="8"/>
                        </a:lnTo>
                        <a:lnTo>
                          <a:pt x="80" y="20"/>
                        </a:lnTo>
                        <a:lnTo>
                          <a:pt x="76" y="34"/>
                        </a:lnTo>
                        <a:lnTo>
                          <a:pt x="58" y="46"/>
                        </a:lnTo>
                        <a:lnTo>
                          <a:pt x="44" y="50"/>
                        </a:lnTo>
                        <a:lnTo>
                          <a:pt x="34" y="42"/>
                        </a:lnTo>
                        <a:lnTo>
                          <a:pt x="28" y="32"/>
                        </a:lnTo>
                        <a:lnTo>
                          <a:pt x="24" y="22"/>
                        </a:lnTo>
                        <a:lnTo>
                          <a:pt x="0" y="44"/>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25" name="Group 46"/>
                <p:cNvGrpSpPr>
                  <a:grpSpLocks/>
                </p:cNvGrpSpPr>
                <p:nvPr/>
              </p:nvGrpSpPr>
              <p:grpSpPr bwMode="auto">
                <a:xfrm>
                  <a:off x="2742" y="2518"/>
                  <a:ext cx="67" cy="30"/>
                  <a:chOff x="2742" y="2518"/>
                  <a:chExt cx="67" cy="30"/>
                </a:xfrm>
              </p:grpSpPr>
              <p:sp>
                <p:nvSpPr>
                  <p:cNvPr id="26" name="Freeform 47"/>
                  <p:cNvSpPr>
                    <a:spLocks/>
                  </p:cNvSpPr>
                  <p:nvPr/>
                </p:nvSpPr>
                <p:spPr bwMode="auto">
                  <a:xfrm>
                    <a:off x="2743" y="2518"/>
                    <a:ext cx="66" cy="30"/>
                  </a:xfrm>
                  <a:custGeom>
                    <a:avLst/>
                    <a:gdLst>
                      <a:gd name="T0" fmla="*/ 0 w 132"/>
                      <a:gd name="T1" fmla="*/ 1 h 60"/>
                      <a:gd name="T2" fmla="*/ 1 w 132"/>
                      <a:gd name="T3" fmla="*/ 1 h 60"/>
                      <a:gd name="T4" fmla="*/ 1 w 132"/>
                      <a:gd name="T5" fmla="*/ 1 h 60"/>
                      <a:gd name="T6" fmla="*/ 1 w 132"/>
                      <a:gd name="T7" fmla="*/ 1 h 60"/>
                      <a:gd name="T8" fmla="*/ 1 w 132"/>
                      <a:gd name="T9" fmla="*/ 1 h 60"/>
                      <a:gd name="T10" fmla="*/ 1 w 132"/>
                      <a:gd name="T11" fmla="*/ 0 h 60"/>
                      <a:gd name="T12" fmla="*/ 1 w 132"/>
                      <a:gd name="T13" fmla="*/ 1 h 60"/>
                      <a:gd name="T14" fmla="*/ 1 w 132"/>
                      <a:gd name="T15" fmla="*/ 1 h 60"/>
                      <a:gd name="T16" fmla="*/ 1 w 132"/>
                      <a:gd name="T17" fmla="*/ 1 h 60"/>
                      <a:gd name="T18" fmla="*/ 1 w 132"/>
                      <a:gd name="T19" fmla="*/ 1 h 60"/>
                      <a:gd name="T20" fmla="*/ 1 w 132"/>
                      <a:gd name="T21" fmla="*/ 1 h 60"/>
                      <a:gd name="T22" fmla="*/ 1 w 132"/>
                      <a:gd name="T23" fmla="*/ 1 h 60"/>
                      <a:gd name="T24" fmla="*/ 1 w 132"/>
                      <a:gd name="T25" fmla="*/ 1 h 60"/>
                      <a:gd name="T26" fmla="*/ 1 w 132"/>
                      <a:gd name="T27" fmla="*/ 1 h 60"/>
                      <a:gd name="T28" fmla="*/ 0 w 132"/>
                      <a:gd name="T29" fmla="*/ 1 h 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32" h="60">
                        <a:moveTo>
                          <a:pt x="0" y="58"/>
                        </a:moveTo>
                        <a:lnTo>
                          <a:pt x="40" y="42"/>
                        </a:lnTo>
                        <a:lnTo>
                          <a:pt x="64" y="30"/>
                        </a:lnTo>
                        <a:lnTo>
                          <a:pt x="92" y="14"/>
                        </a:lnTo>
                        <a:lnTo>
                          <a:pt x="112" y="2"/>
                        </a:lnTo>
                        <a:lnTo>
                          <a:pt x="122" y="0"/>
                        </a:lnTo>
                        <a:lnTo>
                          <a:pt x="132" y="8"/>
                        </a:lnTo>
                        <a:lnTo>
                          <a:pt x="132" y="24"/>
                        </a:lnTo>
                        <a:lnTo>
                          <a:pt x="122" y="40"/>
                        </a:lnTo>
                        <a:lnTo>
                          <a:pt x="120" y="42"/>
                        </a:lnTo>
                        <a:lnTo>
                          <a:pt x="104" y="50"/>
                        </a:lnTo>
                        <a:lnTo>
                          <a:pt x="102" y="52"/>
                        </a:lnTo>
                        <a:lnTo>
                          <a:pt x="70" y="58"/>
                        </a:lnTo>
                        <a:lnTo>
                          <a:pt x="26" y="60"/>
                        </a:lnTo>
                        <a:lnTo>
                          <a:pt x="0" y="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27" name="Freeform 48"/>
                  <p:cNvSpPr>
                    <a:spLocks/>
                  </p:cNvSpPr>
                  <p:nvPr/>
                </p:nvSpPr>
                <p:spPr bwMode="auto">
                  <a:xfrm>
                    <a:off x="2742" y="2518"/>
                    <a:ext cx="66" cy="29"/>
                  </a:xfrm>
                  <a:custGeom>
                    <a:avLst/>
                    <a:gdLst>
                      <a:gd name="T0" fmla="*/ 0 w 132"/>
                      <a:gd name="T1" fmla="*/ 1 h 58"/>
                      <a:gd name="T2" fmla="*/ 1 w 132"/>
                      <a:gd name="T3" fmla="*/ 1 h 58"/>
                      <a:gd name="T4" fmla="*/ 1 w 132"/>
                      <a:gd name="T5" fmla="*/ 1 h 58"/>
                      <a:gd name="T6" fmla="*/ 1 w 132"/>
                      <a:gd name="T7" fmla="*/ 1 h 58"/>
                      <a:gd name="T8" fmla="*/ 1 w 132"/>
                      <a:gd name="T9" fmla="*/ 1 h 58"/>
                      <a:gd name="T10" fmla="*/ 1 w 132"/>
                      <a:gd name="T11" fmla="*/ 0 h 58"/>
                      <a:gd name="T12" fmla="*/ 1 w 132"/>
                      <a:gd name="T13" fmla="*/ 1 h 58"/>
                      <a:gd name="T14" fmla="*/ 1 w 132"/>
                      <a:gd name="T15" fmla="*/ 1 h 58"/>
                      <a:gd name="T16" fmla="*/ 1 w 132"/>
                      <a:gd name="T17" fmla="*/ 1 h 58"/>
                      <a:gd name="T18" fmla="*/ 1 w 132"/>
                      <a:gd name="T19" fmla="*/ 1 h 58"/>
                      <a:gd name="T20" fmla="*/ 1 w 132"/>
                      <a:gd name="T21" fmla="*/ 1 h 58"/>
                      <a:gd name="T22" fmla="*/ 1 w 132"/>
                      <a:gd name="T23" fmla="*/ 1 h 58"/>
                      <a:gd name="T24" fmla="*/ 1 w 132"/>
                      <a:gd name="T25" fmla="*/ 1 h 58"/>
                      <a:gd name="T26" fmla="*/ 1 w 132"/>
                      <a:gd name="T27" fmla="*/ 1 h 58"/>
                      <a:gd name="T28" fmla="*/ 1 w 132"/>
                      <a:gd name="T29" fmla="*/ 1 h 58"/>
                      <a:gd name="T30" fmla="*/ 1 w 132"/>
                      <a:gd name="T31" fmla="*/ 1 h 58"/>
                      <a:gd name="T32" fmla="*/ 0 w 132"/>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2" h="58">
                        <a:moveTo>
                          <a:pt x="0" y="58"/>
                        </a:moveTo>
                        <a:lnTo>
                          <a:pt x="40" y="42"/>
                        </a:lnTo>
                        <a:lnTo>
                          <a:pt x="64" y="30"/>
                        </a:lnTo>
                        <a:lnTo>
                          <a:pt x="92" y="14"/>
                        </a:lnTo>
                        <a:lnTo>
                          <a:pt x="112" y="2"/>
                        </a:lnTo>
                        <a:lnTo>
                          <a:pt x="122" y="0"/>
                        </a:lnTo>
                        <a:lnTo>
                          <a:pt x="132" y="4"/>
                        </a:lnTo>
                        <a:lnTo>
                          <a:pt x="116" y="8"/>
                        </a:lnTo>
                        <a:lnTo>
                          <a:pt x="124" y="16"/>
                        </a:lnTo>
                        <a:lnTo>
                          <a:pt x="126" y="28"/>
                        </a:lnTo>
                        <a:lnTo>
                          <a:pt x="118" y="48"/>
                        </a:lnTo>
                        <a:lnTo>
                          <a:pt x="102" y="54"/>
                        </a:lnTo>
                        <a:lnTo>
                          <a:pt x="82" y="58"/>
                        </a:lnTo>
                        <a:lnTo>
                          <a:pt x="66" y="50"/>
                        </a:lnTo>
                        <a:lnTo>
                          <a:pt x="56" y="40"/>
                        </a:lnTo>
                        <a:lnTo>
                          <a:pt x="30" y="50"/>
                        </a:lnTo>
                        <a:lnTo>
                          <a:pt x="0" y="58"/>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nvGrpSpPr>
              <p:cNvPr id="14" name="Group 49"/>
              <p:cNvGrpSpPr>
                <a:grpSpLocks/>
              </p:cNvGrpSpPr>
              <p:nvPr/>
            </p:nvGrpSpPr>
            <p:grpSpPr bwMode="auto">
              <a:xfrm>
                <a:off x="2609" y="2281"/>
                <a:ext cx="339" cy="296"/>
                <a:chOff x="2609" y="2281"/>
                <a:chExt cx="339" cy="296"/>
              </a:xfrm>
            </p:grpSpPr>
            <p:grpSp>
              <p:nvGrpSpPr>
                <p:cNvPr id="15" name="Group 50"/>
                <p:cNvGrpSpPr>
                  <a:grpSpLocks/>
                </p:cNvGrpSpPr>
                <p:nvPr/>
              </p:nvGrpSpPr>
              <p:grpSpPr bwMode="auto">
                <a:xfrm>
                  <a:off x="2723" y="2423"/>
                  <a:ext cx="195" cy="114"/>
                  <a:chOff x="2723" y="2423"/>
                  <a:chExt cx="195" cy="114"/>
                </a:xfrm>
              </p:grpSpPr>
              <p:sp>
                <p:nvSpPr>
                  <p:cNvPr id="21" name="Freeform 51"/>
                  <p:cNvSpPr>
                    <a:spLocks/>
                  </p:cNvSpPr>
                  <p:nvPr/>
                </p:nvSpPr>
                <p:spPr bwMode="auto">
                  <a:xfrm>
                    <a:off x="2723" y="2495"/>
                    <a:ext cx="93" cy="42"/>
                  </a:xfrm>
                  <a:custGeom>
                    <a:avLst/>
                    <a:gdLst>
                      <a:gd name="T0" fmla="*/ 1 w 186"/>
                      <a:gd name="T1" fmla="*/ 0 h 86"/>
                      <a:gd name="T2" fmla="*/ 1 w 186"/>
                      <a:gd name="T3" fmla="*/ 0 h 86"/>
                      <a:gd name="T4" fmla="*/ 1 w 186"/>
                      <a:gd name="T5" fmla="*/ 0 h 86"/>
                      <a:gd name="T6" fmla="*/ 1 w 186"/>
                      <a:gd name="T7" fmla="*/ 0 h 86"/>
                      <a:gd name="T8" fmla="*/ 1 w 186"/>
                      <a:gd name="T9" fmla="*/ 0 h 86"/>
                      <a:gd name="T10" fmla="*/ 1 w 186"/>
                      <a:gd name="T11" fmla="*/ 0 h 86"/>
                      <a:gd name="T12" fmla="*/ 1 w 186"/>
                      <a:gd name="T13" fmla="*/ 0 h 86"/>
                      <a:gd name="T14" fmla="*/ 1 w 186"/>
                      <a:gd name="T15" fmla="*/ 0 h 86"/>
                      <a:gd name="T16" fmla="*/ 1 w 186"/>
                      <a:gd name="T17" fmla="*/ 0 h 86"/>
                      <a:gd name="T18" fmla="*/ 1 w 186"/>
                      <a:gd name="T19" fmla="*/ 0 h 86"/>
                      <a:gd name="T20" fmla="*/ 1 w 186"/>
                      <a:gd name="T21" fmla="*/ 0 h 86"/>
                      <a:gd name="T22" fmla="*/ 1 w 186"/>
                      <a:gd name="T23" fmla="*/ 0 h 86"/>
                      <a:gd name="T24" fmla="*/ 1 w 186"/>
                      <a:gd name="T25" fmla="*/ 0 h 86"/>
                      <a:gd name="T26" fmla="*/ 0 w 186"/>
                      <a:gd name="T27" fmla="*/ 0 h 86"/>
                      <a:gd name="T28" fmla="*/ 1 w 186"/>
                      <a:gd name="T29" fmla="*/ 0 h 86"/>
                      <a:gd name="T30" fmla="*/ 1 w 186"/>
                      <a:gd name="T31" fmla="*/ 0 h 86"/>
                      <a:gd name="T32" fmla="*/ 1 w 186"/>
                      <a:gd name="T33" fmla="*/ 0 h 86"/>
                      <a:gd name="T34" fmla="*/ 1 w 186"/>
                      <a:gd name="T35" fmla="*/ 0 h 86"/>
                      <a:gd name="T36" fmla="*/ 1 w 186"/>
                      <a:gd name="T37" fmla="*/ 0 h 86"/>
                      <a:gd name="T38" fmla="*/ 1 w 186"/>
                      <a:gd name="T39" fmla="*/ 0 h 86"/>
                      <a:gd name="T40" fmla="*/ 1 w 186"/>
                      <a:gd name="T41" fmla="*/ 0 h 86"/>
                      <a:gd name="T42" fmla="*/ 1 w 186"/>
                      <a:gd name="T43" fmla="*/ 0 h 86"/>
                      <a:gd name="T44" fmla="*/ 1 w 186"/>
                      <a:gd name="T45" fmla="*/ 0 h 86"/>
                      <a:gd name="T46" fmla="*/ 1 w 186"/>
                      <a:gd name="T47" fmla="*/ 0 h 86"/>
                      <a:gd name="T48" fmla="*/ 1 w 186"/>
                      <a:gd name="T49" fmla="*/ 0 h 86"/>
                      <a:gd name="T50" fmla="*/ 1 w 186"/>
                      <a:gd name="T51" fmla="*/ 0 h 86"/>
                      <a:gd name="T52" fmla="*/ 1 w 186"/>
                      <a:gd name="T53" fmla="*/ 0 h 8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6" h="86">
                        <a:moveTo>
                          <a:pt x="186" y="10"/>
                        </a:moveTo>
                        <a:lnTo>
                          <a:pt x="172" y="6"/>
                        </a:lnTo>
                        <a:lnTo>
                          <a:pt x="162" y="0"/>
                        </a:lnTo>
                        <a:lnTo>
                          <a:pt x="140" y="6"/>
                        </a:lnTo>
                        <a:lnTo>
                          <a:pt x="114" y="6"/>
                        </a:lnTo>
                        <a:lnTo>
                          <a:pt x="82" y="8"/>
                        </a:lnTo>
                        <a:lnTo>
                          <a:pt x="54" y="8"/>
                        </a:lnTo>
                        <a:lnTo>
                          <a:pt x="44" y="0"/>
                        </a:lnTo>
                        <a:lnTo>
                          <a:pt x="30" y="0"/>
                        </a:lnTo>
                        <a:lnTo>
                          <a:pt x="24" y="10"/>
                        </a:lnTo>
                        <a:lnTo>
                          <a:pt x="22" y="22"/>
                        </a:lnTo>
                        <a:lnTo>
                          <a:pt x="16" y="38"/>
                        </a:lnTo>
                        <a:lnTo>
                          <a:pt x="10" y="54"/>
                        </a:lnTo>
                        <a:lnTo>
                          <a:pt x="0" y="66"/>
                        </a:lnTo>
                        <a:lnTo>
                          <a:pt x="10" y="78"/>
                        </a:lnTo>
                        <a:lnTo>
                          <a:pt x="12" y="86"/>
                        </a:lnTo>
                        <a:lnTo>
                          <a:pt x="22" y="72"/>
                        </a:lnTo>
                        <a:lnTo>
                          <a:pt x="40" y="54"/>
                        </a:lnTo>
                        <a:lnTo>
                          <a:pt x="50" y="44"/>
                        </a:lnTo>
                        <a:lnTo>
                          <a:pt x="66" y="36"/>
                        </a:lnTo>
                        <a:lnTo>
                          <a:pt x="82" y="32"/>
                        </a:lnTo>
                        <a:lnTo>
                          <a:pt x="102" y="30"/>
                        </a:lnTo>
                        <a:lnTo>
                          <a:pt x="126" y="28"/>
                        </a:lnTo>
                        <a:lnTo>
                          <a:pt x="144" y="26"/>
                        </a:lnTo>
                        <a:lnTo>
                          <a:pt x="160" y="26"/>
                        </a:lnTo>
                        <a:lnTo>
                          <a:pt x="168" y="18"/>
                        </a:lnTo>
                        <a:lnTo>
                          <a:pt x="186" y="1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22" name="Freeform 52"/>
                  <p:cNvSpPr>
                    <a:spLocks/>
                  </p:cNvSpPr>
                  <p:nvPr/>
                </p:nvSpPr>
                <p:spPr bwMode="auto">
                  <a:xfrm>
                    <a:off x="2855" y="2423"/>
                    <a:ext cx="63" cy="72"/>
                  </a:xfrm>
                  <a:custGeom>
                    <a:avLst/>
                    <a:gdLst>
                      <a:gd name="T0" fmla="*/ 0 w 126"/>
                      <a:gd name="T1" fmla="*/ 1 h 143"/>
                      <a:gd name="T2" fmla="*/ 1 w 126"/>
                      <a:gd name="T3" fmla="*/ 1 h 143"/>
                      <a:gd name="T4" fmla="*/ 1 w 126"/>
                      <a:gd name="T5" fmla="*/ 1 h 143"/>
                      <a:gd name="T6" fmla="*/ 1 w 126"/>
                      <a:gd name="T7" fmla="*/ 1 h 143"/>
                      <a:gd name="T8" fmla="*/ 1 w 126"/>
                      <a:gd name="T9" fmla="*/ 1 h 143"/>
                      <a:gd name="T10" fmla="*/ 1 w 126"/>
                      <a:gd name="T11" fmla="*/ 1 h 143"/>
                      <a:gd name="T12" fmla="*/ 1 w 126"/>
                      <a:gd name="T13" fmla="*/ 1 h 143"/>
                      <a:gd name="T14" fmla="*/ 1 w 126"/>
                      <a:gd name="T15" fmla="*/ 1 h 143"/>
                      <a:gd name="T16" fmla="*/ 1 w 126"/>
                      <a:gd name="T17" fmla="*/ 1 h 143"/>
                      <a:gd name="T18" fmla="*/ 1 w 126"/>
                      <a:gd name="T19" fmla="*/ 1 h 143"/>
                      <a:gd name="T20" fmla="*/ 1 w 126"/>
                      <a:gd name="T21" fmla="*/ 0 h 143"/>
                      <a:gd name="T22" fmla="*/ 1 w 126"/>
                      <a:gd name="T23" fmla="*/ 0 h 143"/>
                      <a:gd name="T24" fmla="*/ 1 w 126"/>
                      <a:gd name="T25" fmla="*/ 1 h 143"/>
                      <a:gd name="T26" fmla="*/ 1 w 126"/>
                      <a:gd name="T27" fmla="*/ 1 h 143"/>
                      <a:gd name="T28" fmla="*/ 1 w 126"/>
                      <a:gd name="T29" fmla="*/ 1 h 143"/>
                      <a:gd name="T30" fmla="*/ 1 w 126"/>
                      <a:gd name="T31" fmla="*/ 1 h 143"/>
                      <a:gd name="T32" fmla="*/ 1 w 126"/>
                      <a:gd name="T33" fmla="*/ 1 h 143"/>
                      <a:gd name="T34" fmla="*/ 1 w 126"/>
                      <a:gd name="T35" fmla="*/ 1 h 143"/>
                      <a:gd name="T36" fmla="*/ 1 w 126"/>
                      <a:gd name="T37" fmla="*/ 1 h 143"/>
                      <a:gd name="T38" fmla="*/ 1 w 126"/>
                      <a:gd name="T39" fmla="*/ 1 h 143"/>
                      <a:gd name="T40" fmla="*/ 0 w 126"/>
                      <a:gd name="T41" fmla="*/ 1 h 1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6" h="143">
                        <a:moveTo>
                          <a:pt x="0" y="143"/>
                        </a:moveTo>
                        <a:lnTo>
                          <a:pt x="30" y="99"/>
                        </a:lnTo>
                        <a:lnTo>
                          <a:pt x="58" y="83"/>
                        </a:lnTo>
                        <a:lnTo>
                          <a:pt x="80" y="73"/>
                        </a:lnTo>
                        <a:lnTo>
                          <a:pt x="96" y="55"/>
                        </a:lnTo>
                        <a:lnTo>
                          <a:pt x="110" y="42"/>
                        </a:lnTo>
                        <a:lnTo>
                          <a:pt x="122" y="30"/>
                        </a:lnTo>
                        <a:lnTo>
                          <a:pt x="120" y="30"/>
                        </a:lnTo>
                        <a:lnTo>
                          <a:pt x="126" y="14"/>
                        </a:lnTo>
                        <a:lnTo>
                          <a:pt x="122" y="6"/>
                        </a:lnTo>
                        <a:lnTo>
                          <a:pt x="114" y="0"/>
                        </a:lnTo>
                        <a:lnTo>
                          <a:pt x="112" y="0"/>
                        </a:lnTo>
                        <a:lnTo>
                          <a:pt x="96" y="4"/>
                        </a:lnTo>
                        <a:lnTo>
                          <a:pt x="90" y="18"/>
                        </a:lnTo>
                        <a:lnTo>
                          <a:pt x="82" y="30"/>
                        </a:lnTo>
                        <a:lnTo>
                          <a:pt x="68" y="40"/>
                        </a:lnTo>
                        <a:lnTo>
                          <a:pt x="48" y="55"/>
                        </a:lnTo>
                        <a:lnTo>
                          <a:pt x="36" y="79"/>
                        </a:lnTo>
                        <a:lnTo>
                          <a:pt x="22" y="103"/>
                        </a:lnTo>
                        <a:lnTo>
                          <a:pt x="12" y="119"/>
                        </a:lnTo>
                        <a:lnTo>
                          <a:pt x="0" y="143"/>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16" name="Group 53"/>
                <p:cNvGrpSpPr>
                  <a:grpSpLocks/>
                </p:cNvGrpSpPr>
                <p:nvPr/>
              </p:nvGrpSpPr>
              <p:grpSpPr bwMode="auto">
                <a:xfrm>
                  <a:off x="2609" y="2281"/>
                  <a:ext cx="339" cy="296"/>
                  <a:chOff x="2609" y="2281"/>
                  <a:chExt cx="339" cy="296"/>
                </a:xfrm>
              </p:grpSpPr>
              <p:grpSp>
                <p:nvGrpSpPr>
                  <p:cNvPr id="17" name="Group 54"/>
                  <p:cNvGrpSpPr>
                    <a:grpSpLocks/>
                  </p:cNvGrpSpPr>
                  <p:nvPr/>
                </p:nvGrpSpPr>
                <p:grpSpPr bwMode="auto">
                  <a:xfrm>
                    <a:off x="2609" y="2281"/>
                    <a:ext cx="339" cy="296"/>
                    <a:chOff x="2609" y="2281"/>
                    <a:chExt cx="339" cy="296"/>
                  </a:xfrm>
                </p:grpSpPr>
                <p:sp>
                  <p:nvSpPr>
                    <p:cNvPr id="19" name="Freeform 55"/>
                    <p:cNvSpPr>
                      <a:spLocks/>
                    </p:cNvSpPr>
                    <p:nvPr/>
                  </p:nvSpPr>
                  <p:spPr bwMode="auto">
                    <a:xfrm>
                      <a:off x="2609" y="2281"/>
                      <a:ext cx="339" cy="296"/>
                    </a:xfrm>
                    <a:custGeom>
                      <a:avLst/>
                      <a:gdLst>
                        <a:gd name="T0" fmla="*/ 0 w 679"/>
                        <a:gd name="T1" fmla="*/ 1 h 592"/>
                        <a:gd name="T2" fmla="*/ 0 w 679"/>
                        <a:gd name="T3" fmla="*/ 1 h 592"/>
                        <a:gd name="T4" fmla="*/ 0 w 679"/>
                        <a:gd name="T5" fmla="*/ 1 h 592"/>
                        <a:gd name="T6" fmla="*/ 0 w 679"/>
                        <a:gd name="T7" fmla="*/ 1 h 592"/>
                        <a:gd name="T8" fmla="*/ 0 w 679"/>
                        <a:gd name="T9" fmla="*/ 1 h 592"/>
                        <a:gd name="T10" fmla="*/ 0 w 679"/>
                        <a:gd name="T11" fmla="*/ 1 h 592"/>
                        <a:gd name="T12" fmla="*/ 0 w 679"/>
                        <a:gd name="T13" fmla="*/ 1 h 592"/>
                        <a:gd name="T14" fmla="*/ 0 w 679"/>
                        <a:gd name="T15" fmla="*/ 1 h 592"/>
                        <a:gd name="T16" fmla="*/ 0 w 679"/>
                        <a:gd name="T17" fmla="*/ 1 h 592"/>
                        <a:gd name="T18" fmla="*/ 0 w 679"/>
                        <a:gd name="T19" fmla="*/ 1 h 592"/>
                        <a:gd name="T20" fmla="*/ 0 w 679"/>
                        <a:gd name="T21" fmla="*/ 1 h 592"/>
                        <a:gd name="T22" fmla="*/ 0 w 679"/>
                        <a:gd name="T23" fmla="*/ 1 h 592"/>
                        <a:gd name="T24" fmla="*/ 0 w 679"/>
                        <a:gd name="T25" fmla="*/ 1 h 592"/>
                        <a:gd name="T26" fmla="*/ 0 w 679"/>
                        <a:gd name="T27" fmla="*/ 1 h 592"/>
                        <a:gd name="T28" fmla="*/ 0 w 679"/>
                        <a:gd name="T29" fmla="*/ 1 h 592"/>
                        <a:gd name="T30" fmla="*/ 0 w 679"/>
                        <a:gd name="T31" fmla="*/ 1 h 592"/>
                        <a:gd name="T32" fmla="*/ 0 w 679"/>
                        <a:gd name="T33" fmla="*/ 1 h 592"/>
                        <a:gd name="T34" fmla="*/ 0 w 679"/>
                        <a:gd name="T35" fmla="*/ 1 h 592"/>
                        <a:gd name="T36" fmla="*/ 0 w 679"/>
                        <a:gd name="T37" fmla="*/ 1 h 592"/>
                        <a:gd name="T38" fmla="*/ 0 w 679"/>
                        <a:gd name="T39" fmla="*/ 1 h 592"/>
                        <a:gd name="T40" fmla="*/ 0 w 679"/>
                        <a:gd name="T41" fmla="*/ 1 h 592"/>
                        <a:gd name="T42" fmla="*/ 0 w 679"/>
                        <a:gd name="T43" fmla="*/ 1 h 592"/>
                        <a:gd name="T44" fmla="*/ 0 w 679"/>
                        <a:gd name="T45" fmla="*/ 1 h 592"/>
                        <a:gd name="T46" fmla="*/ 0 w 679"/>
                        <a:gd name="T47" fmla="*/ 1 h 592"/>
                        <a:gd name="T48" fmla="*/ 0 w 679"/>
                        <a:gd name="T49" fmla="*/ 1 h 592"/>
                        <a:gd name="T50" fmla="*/ 0 w 679"/>
                        <a:gd name="T51" fmla="*/ 1 h 592"/>
                        <a:gd name="T52" fmla="*/ 0 w 679"/>
                        <a:gd name="T53" fmla="*/ 1 h 592"/>
                        <a:gd name="T54" fmla="*/ 0 w 679"/>
                        <a:gd name="T55" fmla="*/ 1 h 592"/>
                        <a:gd name="T56" fmla="*/ 0 w 679"/>
                        <a:gd name="T57" fmla="*/ 1 h 592"/>
                        <a:gd name="T58" fmla="*/ 0 w 679"/>
                        <a:gd name="T59" fmla="*/ 1 h 592"/>
                        <a:gd name="T60" fmla="*/ 0 w 679"/>
                        <a:gd name="T61" fmla="*/ 1 h 592"/>
                        <a:gd name="T62" fmla="*/ 0 w 679"/>
                        <a:gd name="T63" fmla="*/ 1 h 592"/>
                        <a:gd name="T64" fmla="*/ 0 w 679"/>
                        <a:gd name="T65" fmla="*/ 1 h 592"/>
                        <a:gd name="T66" fmla="*/ 0 w 679"/>
                        <a:gd name="T67" fmla="*/ 1 h 592"/>
                        <a:gd name="T68" fmla="*/ 0 w 679"/>
                        <a:gd name="T69" fmla="*/ 1 h 592"/>
                        <a:gd name="T70" fmla="*/ 0 w 679"/>
                        <a:gd name="T71" fmla="*/ 1 h 592"/>
                        <a:gd name="T72" fmla="*/ 0 w 679"/>
                        <a:gd name="T73" fmla="*/ 1 h 592"/>
                        <a:gd name="T74" fmla="*/ 0 w 679"/>
                        <a:gd name="T75" fmla="*/ 1 h 592"/>
                        <a:gd name="T76" fmla="*/ 0 w 679"/>
                        <a:gd name="T77" fmla="*/ 1 h 592"/>
                        <a:gd name="T78" fmla="*/ 0 w 679"/>
                        <a:gd name="T79" fmla="*/ 1 h 592"/>
                        <a:gd name="T80" fmla="*/ 0 w 679"/>
                        <a:gd name="T81" fmla="*/ 1 h 592"/>
                        <a:gd name="T82" fmla="*/ 0 w 679"/>
                        <a:gd name="T83" fmla="*/ 1 h 592"/>
                        <a:gd name="T84" fmla="*/ 0 w 679"/>
                        <a:gd name="T85" fmla="*/ 1 h 592"/>
                        <a:gd name="T86" fmla="*/ 0 w 679"/>
                        <a:gd name="T87" fmla="*/ 0 h 592"/>
                        <a:gd name="T88" fmla="*/ 0 w 679"/>
                        <a:gd name="T89" fmla="*/ 0 h 592"/>
                        <a:gd name="T90" fmla="*/ 0 w 679"/>
                        <a:gd name="T91" fmla="*/ 1 h 592"/>
                        <a:gd name="T92" fmla="*/ 0 w 679"/>
                        <a:gd name="T93" fmla="*/ 1 h 592"/>
                        <a:gd name="T94" fmla="*/ 0 w 679"/>
                        <a:gd name="T95" fmla="*/ 1 h 592"/>
                        <a:gd name="T96" fmla="*/ 0 w 679"/>
                        <a:gd name="T97" fmla="*/ 1 h 592"/>
                        <a:gd name="T98" fmla="*/ 0 w 679"/>
                        <a:gd name="T99" fmla="*/ 1 h 592"/>
                        <a:gd name="T100" fmla="*/ 0 w 679"/>
                        <a:gd name="T101" fmla="*/ 1 h 592"/>
                        <a:gd name="T102" fmla="*/ 0 w 679"/>
                        <a:gd name="T103" fmla="*/ 1 h 592"/>
                        <a:gd name="T104" fmla="*/ 0 w 679"/>
                        <a:gd name="T105" fmla="*/ 1 h 592"/>
                        <a:gd name="T106" fmla="*/ 0 w 679"/>
                        <a:gd name="T107" fmla="*/ 1 h 592"/>
                        <a:gd name="T108" fmla="*/ 0 w 679"/>
                        <a:gd name="T109" fmla="*/ 1 h 592"/>
                        <a:gd name="T110" fmla="*/ 0 w 679"/>
                        <a:gd name="T111" fmla="*/ 1 h 592"/>
                        <a:gd name="T112" fmla="*/ 0 w 679"/>
                        <a:gd name="T113" fmla="*/ 1 h 592"/>
                        <a:gd name="T114" fmla="*/ 0 w 679"/>
                        <a:gd name="T115" fmla="*/ 1 h 592"/>
                        <a:gd name="T116" fmla="*/ 0 w 679"/>
                        <a:gd name="T117" fmla="*/ 1 h 592"/>
                        <a:gd name="T118" fmla="*/ 0 w 679"/>
                        <a:gd name="T119" fmla="*/ 1 h 592"/>
                        <a:gd name="T120" fmla="*/ 0 w 679"/>
                        <a:gd name="T121" fmla="*/ 1 h 592"/>
                        <a:gd name="T122" fmla="*/ 0 w 679"/>
                        <a:gd name="T123" fmla="*/ 1 h 5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79" h="592">
                          <a:moveTo>
                            <a:pt x="38" y="500"/>
                          </a:moveTo>
                          <a:lnTo>
                            <a:pt x="68" y="530"/>
                          </a:lnTo>
                          <a:lnTo>
                            <a:pt x="92" y="560"/>
                          </a:lnTo>
                          <a:lnTo>
                            <a:pt x="126" y="578"/>
                          </a:lnTo>
                          <a:lnTo>
                            <a:pt x="140" y="592"/>
                          </a:lnTo>
                          <a:lnTo>
                            <a:pt x="146" y="536"/>
                          </a:lnTo>
                          <a:lnTo>
                            <a:pt x="158" y="484"/>
                          </a:lnTo>
                          <a:lnTo>
                            <a:pt x="168" y="440"/>
                          </a:lnTo>
                          <a:lnTo>
                            <a:pt x="174" y="404"/>
                          </a:lnTo>
                          <a:lnTo>
                            <a:pt x="170" y="358"/>
                          </a:lnTo>
                          <a:lnTo>
                            <a:pt x="156" y="329"/>
                          </a:lnTo>
                          <a:lnTo>
                            <a:pt x="140" y="315"/>
                          </a:lnTo>
                          <a:lnTo>
                            <a:pt x="181" y="321"/>
                          </a:lnTo>
                          <a:lnTo>
                            <a:pt x="233" y="309"/>
                          </a:lnTo>
                          <a:lnTo>
                            <a:pt x="265" y="293"/>
                          </a:lnTo>
                          <a:lnTo>
                            <a:pt x="301" y="279"/>
                          </a:lnTo>
                          <a:lnTo>
                            <a:pt x="341" y="263"/>
                          </a:lnTo>
                          <a:lnTo>
                            <a:pt x="377" y="249"/>
                          </a:lnTo>
                          <a:lnTo>
                            <a:pt x="403" y="231"/>
                          </a:lnTo>
                          <a:lnTo>
                            <a:pt x="441" y="197"/>
                          </a:lnTo>
                          <a:lnTo>
                            <a:pt x="441" y="195"/>
                          </a:lnTo>
                          <a:lnTo>
                            <a:pt x="459" y="159"/>
                          </a:lnTo>
                          <a:lnTo>
                            <a:pt x="475" y="129"/>
                          </a:lnTo>
                          <a:lnTo>
                            <a:pt x="507" y="137"/>
                          </a:lnTo>
                          <a:lnTo>
                            <a:pt x="547" y="159"/>
                          </a:lnTo>
                          <a:lnTo>
                            <a:pt x="585" y="185"/>
                          </a:lnTo>
                          <a:lnTo>
                            <a:pt x="613" y="215"/>
                          </a:lnTo>
                          <a:lnTo>
                            <a:pt x="633" y="251"/>
                          </a:lnTo>
                          <a:lnTo>
                            <a:pt x="649" y="285"/>
                          </a:lnTo>
                          <a:lnTo>
                            <a:pt x="657" y="321"/>
                          </a:lnTo>
                          <a:lnTo>
                            <a:pt x="679" y="350"/>
                          </a:lnTo>
                          <a:lnTo>
                            <a:pt x="673" y="291"/>
                          </a:lnTo>
                          <a:lnTo>
                            <a:pt x="661" y="255"/>
                          </a:lnTo>
                          <a:lnTo>
                            <a:pt x="645" y="215"/>
                          </a:lnTo>
                          <a:lnTo>
                            <a:pt x="637" y="171"/>
                          </a:lnTo>
                          <a:lnTo>
                            <a:pt x="603" y="129"/>
                          </a:lnTo>
                          <a:lnTo>
                            <a:pt x="555" y="76"/>
                          </a:lnTo>
                          <a:lnTo>
                            <a:pt x="525" y="46"/>
                          </a:lnTo>
                          <a:lnTo>
                            <a:pt x="501" y="24"/>
                          </a:lnTo>
                          <a:lnTo>
                            <a:pt x="475" y="12"/>
                          </a:lnTo>
                          <a:lnTo>
                            <a:pt x="451" y="4"/>
                          </a:lnTo>
                          <a:lnTo>
                            <a:pt x="415" y="4"/>
                          </a:lnTo>
                          <a:lnTo>
                            <a:pt x="401" y="4"/>
                          </a:lnTo>
                          <a:lnTo>
                            <a:pt x="355" y="0"/>
                          </a:lnTo>
                          <a:lnTo>
                            <a:pt x="293" y="0"/>
                          </a:lnTo>
                          <a:lnTo>
                            <a:pt x="235" y="16"/>
                          </a:lnTo>
                          <a:lnTo>
                            <a:pt x="187" y="34"/>
                          </a:lnTo>
                          <a:lnTo>
                            <a:pt x="144" y="48"/>
                          </a:lnTo>
                          <a:lnTo>
                            <a:pt x="110" y="64"/>
                          </a:lnTo>
                          <a:lnTo>
                            <a:pt x="86" y="81"/>
                          </a:lnTo>
                          <a:lnTo>
                            <a:pt x="66" y="99"/>
                          </a:lnTo>
                          <a:lnTo>
                            <a:pt x="44" y="123"/>
                          </a:lnTo>
                          <a:lnTo>
                            <a:pt x="24" y="153"/>
                          </a:lnTo>
                          <a:lnTo>
                            <a:pt x="8" y="177"/>
                          </a:lnTo>
                          <a:lnTo>
                            <a:pt x="0" y="209"/>
                          </a:lnTo>
                          <a:lnTo>
                            <a:pt x="0" y="255"/>
                          </a:lnTo>
                          <a:lnTo>
                            <a:pt x="0" y="297"/>
                          </a:lnTo>
                          <a:lnTo>
                            <a:pt x="6" y="338"/>
                          </a:lnTo>
                          <a:lnTo>
                            <a:pt x="6" y="388"/>
                          </a:lnTo>
                          <a:lnTo>
                            <a:pt x="8" y="428"/>
                          </a:lnTo>
                          <a:lnTo>
                            <a:pt x="18" y="454"/>
                          </a:lnTo>
                          <a:lnTo>
                            <a:pt x="38" y="50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20" name="Freeform 56"/>
                    <p:cNvSpPr>
                      <a:spLocks/>
                    </p:cNvSpPr>
                    <p:nvPr/>
                  </p:nvSpPr>
                  <p:spPr bwMode="auto">
                    <a:xfrm>
                      <a:off x="2624" y="2288"/>
                      <a:ext cx="207" cy="263"/>
                    </a:xfrm>
                    <a:custGeom>
                      <a:avLst/>
                      <a:gdLst>
                        <a:gd name="T0" fmla="*/ 0 w 415"/>
                        <a:gd name="T1" fmla="*/ 1 h 526"/>
                        <a:gd name="T2" fmla="*/ 0 w 415"/>
                        <a:gd name="T3" fmla="*/ 0 h 526"/>
                        <a:gd name="T4" fmla="*/ 0 w 415"/>
                        <a:gd name="T5" fmla="*/ 1 h 526"/>
                        <a:gd name="T6" fmla="*/ 0 w 415"/>
                        <a:gd name="T7" fmla="*/ 1 h 526"/>
                        <a:gd name="T8" fmla="*/ 0 w 415"/>
                        <a:gd name="T9" fmla="*/ 1 h 526"/>
                        <a:gd name="T10" fmla="*/ 0 w 415"/>
                        <a:gd name="T11" fmla="*/ 1 h 526"/>
                        <a:gd name="T12" fmla="*/ 0 w 415"/>
                        <a:gd name="T13" fmla="*/ 1 h 526"/>
                        <a:gd name="T14" fmla="*/ 0 w 415"/>
                        <a:gd name="T15" fmla="*/ 1 h 526"/>
                        <a:gd name="T16" fmla="*/ 0 w 415"/>
                        <a:gd name="T17" fmla="*/ 1 h 526"/>
                        <a:gd name="T18" fmla="*/ 0 w 415"/>
                        <a:gd name="T19" fmla="*/ 1 h 526"/>
                        <a:gd name="T20" fmla="*/ 0 w 415"/>
                        <a:gd name="T21" fmla="*/ 1 h 526"/>
                        <a:gd name="T22" fmla="*/ 0 w 415"/>
                        <a:gd name="T23" fmla="*/ 1 h 526"/>
                        <a:gd name="T24" fmla="*/ 0 w 415"/>
                        <a:gd name="T25" fmla="*/ 1 h 526"/>
                        <a:gd name="T26" fmla="*/ 0 w 415"/>
                        <a:gd name="T27" fmla="*/ 1 h 526"/>
                        <a:gd name="T28" fmla="*/ 0 w 415"/>
                        <a:gd name="T29" fmla="*/ 1 h 526"/>
                        <a:gd name="T30" fmla="*/ 0 w 415"/>
                        <a:gd name="T31" fmla="*/ 1 h 526"/>
                        <a:gd name="T32" fmla="*/ 0 w 415"/>
                        <a:gd name="T33" fmla="*/ 1 h 526"/>
                        <a:gd name="T34" fmla="*/ 0 w 415"/>
                        <a:gd name="T35" fmla="*/ 1 h 526"/>
                        <a:gd name="T36" fmla="*/ 0 w 415"/>
                        <a:gd name="T37" fmla="*/ 1 h 526"/>
                        <a:gd name="T38" fmla="*/ 0 w 415"/>
                        <a:gd name="T39" fmla="*/ 1 h 526"/>
                        <a:gd name="T40" fmla="*/ 0 w 415"/>
                        <a:gd name="T41" fmla="*/ 1 h 526"/>
                        <a:gd name="T42" fmla="*/ 0 w 415"/>
                        <a:gd name="T43" fmla="*/ 1 h 526"/>
                        <a:gd name="T44" fmla="*/ 0 w 415"/>
                        <a:gd name="T45" fmla="*/ 1 h 526"/>
                        <a:gd name="T46" fmla="*/ 0 w 415"/>
                        <a:gd name="T47" fmla="*/ 1 h 526"/>
                        <a:gd name="T48" fmla="*/ 0 w 415"/>
                        <a:gd name="T49" fmla="*/ 1 h 526"/>
                        <a:gd name="T50" fmla="*/ 0 w 415"/>
                        <a:gd name="T51" fmla="*/ 1 h 526"/>
                        <a:gd name="T52" fmla="*/ 0 w 415"/>
                        <a:gd name="T53" fmla="*/ 1 h 526"/>
                        <a:gd name="T54" fmla="*/ 0 w 415"/>
                        <a:gd name="T55" fmla="*/ 1 h 526"/>
                        <a:gd name="T56" fmla="*/ 0 w 415"/>
                        <a:gd name="T57" fmla="*/ 1 h 526"/>
                        <a:gd name="T58" fmla="*/ 0 w 415"/>
                        <a:gd name="T59" fmla="*/ 1 h 526"/>
                        <a:gd name="T60" fmla="*/ 0 w 415"/>
                        <a:gd name="T61" fmla="*/ 1 h 526"/>
                        <a:gd name="T62" fmla="*/ 0 w 415"/>
                        <a:gd name="T63" fmla="*/ 1 h 526"/>
                        <a:gd name="T64" fmla="*/ 0 w 415"/>
                        <a:gd name="T65" fmla="*/ 1 h 526"/>
                        <a:gd name="T66" fmla="*/ 0 w 415"/>
                        <a:gd name="T67" fmla="*/ 1 h 526"/>
                        <a:gd name="T68" fmla="*/ 0 w 415"/>
                        <a:gd name="T69" fmla="*/ 1 h 526"/>
                        <a:gd name="T70" fmla="*/ 0 w 415"/>
                        <a:gd name="T71" fmla="*/ 1 h 526"/>
                        <a:gd name="T72" fmla="*/ 0 w 415"/>
                        <a:gd name="T73" fmla="*/ 1 h 526"/>
                        <a:gd name="T74" fmla="*/ 0 w 415"/>
                        <a:gd name="T75" fmla="*/ 1 h 526"/>
                        <a:gd name="T76" fmla="*/ 0 w 415"/>
                        <a:gd name="T77" fmla="*/ 1 h 526"/>
                        <a:gd name="T78" fmla="*/ 0 w 415"/>
                        <a:gd name="T79" fmla="*/ 1 h 526"/>
                        <a:gd name="T80" fmla="*/ 0 w 415"/>
                        <a:gd name="T81" fmla="*/ 1 h 526"/>
                        <a:gd name="T82" fmla="*/ 0 w 415"/>
                        <a:gd name="T83" fmla="*/ 1 h 526"/>
                        <a:gd name="T84" fmla="*/ 0 w 415"/>
                        <a:gd name="T85" fmla="*/ 1 h 526"/>
                        <a:gd name="T86" fmla="*/ 0 w 415"/>
                        <a:gd name="T87" fmla="*/ 1 h 526"/>
                        <a:gd name="T88" fmla="*/ 0 w 415"/>
                        <a:gd name="T89" fmla="*/ 1 h 526"/>
                        <a:gd name="T90" fmla="*/ 0 w 415"/>
                        <a:gd name="T91" fmla="*/ 1 h 526"/>
                        <a:gd name="T92" fmla="*/ 0 w 415"/>
                        <a:gd name="T93" fmla="*/ 1 h 526"/>
                        <a:gd name="T94" fmla="*/ 0 w 415"/>
                        <a:gd name="T95" fmla="*/ 1 h 526"/>
                        <a:gd name="T96" fmla="*/ 0 w 415"/>
                        <a:gd name="T97" fmla="*/ 1 h 526"/>
                        <a:gd name="T98" fmla="*/ 0 w 415"/>
                        <a:gd name="T99" fmla="*/ 1 h 526"/>
                        <a:gd name="T100" fmla="*/ 0 w 415"/>
                        <a:gd name="T101" fmla="*/ 1 h 526"/>
                        <a:gd name="T102" fmla="*/ 0 w 415"/>
                        <a:gd name="T103" fmla="*/ 1 h 5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15" h="526">
                          <a:moveTo>
                            <a:pt x="257" y="16"/>
                          </a:moveTo>
                          <a:lnTo>
                            <a:pt x="281" y="4"/>
                          </a:lnTo>
                          <a:lnTo>
                            <a:pt x="305" y="0"/>
                          </a:lnTo>
                          <a:lnTo>
                            <a:pt x="327" y="0"/>
                          </a:lnTo>
                          <a:lnTo>
                            <a:pt x="359" y="6"/>
                          </a:lnTo>
                          <a:lnTo>
                            <a:pt x="375" y="12"/>
                          </a:lnTo>
                          <a:lnTo>
                            <a:pt x="389" y="30"/>
                          </a:lnTo>
                          <a:lnTo>
                            <a:pt x="403" y="56"/>
                          </a:lnTo>
                          <a:lnTo>
                            <a:pt x="415" y="73"/>
                          </a:lnTo>
                          <a:lnTo>
                            <a:pt x="415" y="93"/>
                          </a:lnTo>
                          <a:lnTo>
                            <a:pt x="413" y="115"/>
                          </a:lnTo>
                          <a:lnTo>
                            <a:pt x="395" y="143"/>
                          </a:lnTo>
                          <a:lnTo>
                            <a:pt x="379" y="167"/>
                          </a:lnTo>
                          <a:lnTo>
                            <a:pt x="359" y="187"/>
                          </a:lnTo>
                          <a:lnTo>
                            <a:pt x="335" y="205"/>
                          </a:lnTo>
                          <a:lnTo>
                            <a:pt x="317" y="219"/>
                          </a:lnTo>
                          <a:lnTo>
                            <a:pt x="287" y="227"/>
                          </a:lnTo>
                          <a:lnTo>
                            <a:pt x="257" y="239"/>
                          </a:lnTo>
                          <a:lnTo>
                            <a:pt x="231" y="249"/>
                          </a:lnTo>
                          <a:lnTo>
                            <a:pt x="209" y="257"/>
                          </a:lnTo>
                          <a:lnTo>
                            <a:pt x="191" y="257"/>
                          </a:lnTo>
                          <a:lnTo>
                            <a:pt x="179" y="263"/>
                          </a:lnTo>
                          <a:lnTo>
                            <a:pt x="173" y="269"/>
                          </a:lnTo>
                          <a:lnTo>
                            <a:pt x="201" y="269"/>
                          </a:lnTo>
                          <a:lnTo>
                            <a:pt x="183" y="279"/>
                          </a:lnTo>
                          <a:lnTo>
                            <a:pt x="159" y="287"/>
                          </a:lnTo>
                          <a:lnTo>
                            <a:pt x="126" y="287"/>
                          </a:lnTo>
                          <a:lnTo>
                            <a:pt x="102" y="287"/>
                          </a:lnTo>
                          <a:lnTo>
                            <a:pt x="94" y="293"/>
                          </a:lnTo>
                          <a:lnTo>
                            <a:pt x="108" y="326"/>
                          </a:lnTo>
                          <a:lnTo>
                            <a:pt x="116" y="362"/>
                          </a:lnTo>
                          <a:lnTo>
                            <a:pt x="116" y="394"/>
                          </a:lnTo>
                          <a:lnTo>
                            <a:pt x="116" y="428"/>
                          </a:lnTo>
                          <a:lnTo>
                            <a:pt x="122" y="452"/>
                          </a:lnTo>
                          <a:lnTo>
                            <a:pt x="114" y="484"/>
                          </a:lnTo>
                          <a:lnTo>
                            <a:pt x="102" y="522"/>
                          </a:lnTo>
                          <a:lnTo>
                            <a:pt x="90" y="526"/>
                          </a:lnTo>
                          <a:lnTo>
                            <a:pt x="80" y="512"/>
                          </a:lnTo>
                          <a:lnTo>
                            <a:pt x="46" y="476"/>
                          </a:lnTo>
                          <a:lnTo>
                            <a:pt x="12" y="456"/>
                          </a:lnTo>
                          <a:lnTo>
                            <a:pt x="50" y="456"/>
                          </a:lnTo>
                          <a:lnTo>
                            <a:pt x="34" y="416"/>
                          </a:lnTo>
                          <a:lnTo>
                            <a:pt x="14" y="398"/>
                          </a:lnTo>
                          <a:lnTo>
                            <a:pt x="30" y="368"/>
                          </a:lnTo>
                          <a:lnTo>
                            <a:pt x="20" y="358"/>
                          </a:lnTo>
                          <a:lnTo>
                            <a:pt x="36" y="362"/>
                          </a:lnTo>
                          <a:lnTo>
                            <a:pt x="18" y="326"/>
                          </a:lnTo>
                          <a:lnTo>
                            <a:pt x="40" y="328"/>
                          </a:lnTo>
                          <a:lnTo>
                            <a:pt x="4" y="283"/>
                          </a:lnTo>
                          <a:lnTo>
                            <a:pt x="0" y="243"/>
                          </a:lnTo>
                          <a:lnTo>
                            <a:pt x="18" y="257"/>
                          </a:lnTo>
                          <a:lnTo>
                            <a:pt x="6" y="229"/>
                          </a:lnTo>
                          <a:lnTo>
                            <a:pt x="48" y="233"/>
                          </a:lnTo>
                          <a:lnTo>
                            <a:pt x="64" y="225"/>
                          </a:lnTo>
                          <a:lnTo>
                            <a:pt x="46" y="203"/>
                          </a:lnTo>
                          <a:lnTo>
                            <a:pt x="76" y="199"/>
                          </a:lnTo>
                          <a:lnTo>
                            <a:pt x="48" y="183"/>
                          </a:lnTo>
                          <a:lnTo>
                            <a:pt x="24" y="165"/>
                          </a:lnTo>
                          <a:lnTo>
                            <a:pt x="72" y="179"/>
                          </a:lnTo>
                          <a:lnTo>
                            <a:pt x="104" y="187"/>
                          </a:lnTo>
                          <a:lnTo>
                            <a:pt x="132" y="189"/>
                          </a:lnTo>
                          <a:lnTo>
                            <a:pt x="167" y="193"/>
                          </a:lnTo>
                          <a:lnTo>
                            <a:pt x="201" y="191"/>
                          </a:lnTo>
                          <a:lnTo>
                            <a:pt x="213" y="185"/>
                          </a:lnTo>
                          <a:lnTo>
                            <a:pt x="203" y="171"/>
                          </a:lnTo>
                          <a:lnTo>
                            <a:pt x="243" y="165"/>
                          </a:lnTo>
                          <a:lnTo>
                            <a:pt x="209" y="159"/>
                          </a:lnTo>
                          <a:lnTo>
                            <a:pt x="177" y="155"/>
                          </a:lnTo>
                          <a:lnTo>
                            <a:pt x="142" y="155"/>
                          </a:lnTo>
                          <a:lnTo>
                            <a:pt x="106" y="155"/>
                          </a:lnTo>
                          <a:lnTo>
                            <a:pt x="132" y="135"/>
                          </a:lnTo>
                          <a:lnTo>
                            <a:pt x="100" y="143"/>
                          </a:lnTo>
                          <a:lnTo>
                            <a:pt x="72" y="139"/>
                          </a:lnTo>
                          <a:lnTo>
                            <a:pt x="48" y="135"/>
                          </a:lnTo>
                          <a:lnTo>
                            <a:pt x="34" y="133"/>
                          </a:lnTo>
                          <a:lnTo>
                            <a:pt x="66" y="125"/>
                          </a:lnTo>
                          <a:lnTo>
                            <a:pt x="90" y="119"/>
                          </a:lnTo>
                          <a:lnTo>
                            <a:pt x="108" y="111"/>
                          </a:lnTo>
                          <a:lnTo>
                            <a:pt x="118" y="107"/>
                          </a:lnTo>
                          <a:lnTo>
                            <a:pt x="96" y="107"/>
                          </a:lnTo>
                          <a:lnTo>
                            <a:pt x="136" y="87"/>
                          </a:lnTo>
                          <a:lnTo>
                            <a:pt x="114" y="81"/>
                          </a:lnTo>
                          <a:lnTo>
                            <a:pt x="96" y="81"/>
                          </a:lnTo>
                          <a:lnTo>
                            <a:pt x="132" y="75"/>
                          </a:lnTo>
                          <a:lnTo>
                            <a:pt x="173" y="79"/>
                          </a:lnTo>
                          <a:lnTo>
                            <a:pt x="193" y="87"/>
                          </a:lnTo>
                          <a:lnTo>
                            <a:pt x="217" y="89"/>
                          </a:lnTo>
                          <a:lnTo>
                            <a:pt x="239" y="89"/>
                          </a:lnTo>
                          <a:lnTo>
                            <a:pt x="263" y="87"/>
                          </a:lnTo>
                          <a:lnTo>
                            <a:pt x="279" y="79"/>
                          </a:lnTo>
                          <a:lnTo>
                            <a:pt x="295" y="71"/>
                          </a:lnTo>
                          <a:lnTo>
                            <a:pt x="305" y="65"/>
                          </a:lnTo>
                          <a:lnTo>
                            <a:pt x="281" y="65"/>
                          </a:lnTo>
                          <a:lnTo>
                            <a:pt x="253" y="62"/>
                          </a:lnTo>
                          <a:lnTo>
                            <a:pt x="215" y="60"/>
                          </a:lnTo>
                          <a:lnTo>
                            <a:pt x="267" y="54"/>
                          </a:lnTo>
                          <a:lnTo>
                            <a:pt x="295" y="48"/>
                          </a:lnTo>
                          <a:lnTo>
                            <a:pt x="315" y="44"/>
                          </a:lnTo>
                          <a:lnTo>
                            <a:pt x="329" y="34"/>
                          </a:lnTo>
                          <a:lnTo>
                            <a:pt x="305" y="36"/>
                          </a:lnTo>
                          <a:lnTo>
                            <a:pt x="317" y="20"/>
                          </a:lnTo>
                          <a:lnTo>
                            <a:pt x="329" y="16"/>
                          </a:lnTo>
                          <a:lnTo>
                            <a:pt x="299" y="16"/>
                          </a:lnTo>
                          <a:lnTo>
                            <a:pt x="275" y="18"/>
                          </a:lnTo>
                          <a:lnTo>
                            <a:pt x="257" y="16"/>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18" name="Freeform 57"/>
                  <p:cNvSpPr>
                    <a:spLocks/>
                  </p:cNvSpPr>
                  <p:nvPr/>
                </p:nvSpPr>
                <p:spPr bwMode="auto">
                  <a:xfrm>
                    <a:off x="2834" y="2286"/>
                    <a:ext cx="58" cy="68"/>
                  </a:xfrm>
                  <a:custGeom>
                    <a:avLst/>
                    <a:gdLst>
                      <a:gd name="T0" fmla="*/ 0 w 116"/>
                      <a:gd name="T1" fmla="*/ 0 h 135"/>
                      <a:gd name="T2" fmla="*/ 1 w 116"/>
                      <a:gd name="T3" fmla="*/ 1 h 135"/>
                      <a:gd name="T4" fmla="*/ 1 w 116"/>
                      <a:gd name="T5" fmla="*/ 1 h 135"/>
                      <a:gd name="T6" fmla="*/ 1 w 116"/>
                      <a:gd name="T7" fmla="*/ 1 h 135"/>
                      <a:gd name="T8" fmla="*/ 1 w 116"/>
                      <a:gd name="T9" fmla="*/ 1 h 135"/>
                      <a:gd name="T10" fmla="*/ 1 w 116"/>
                      <a:gd name="T11" fmla="*/ 1 h 135"/>
                      <a:gd name="T12" fmla="*/ 1 w 116"/>
                      <a:gd name="T13" fmla="*/ 1 h 135"/>
                      <a:gd name="T14" fmla="*/ 1 w 116"/>
                      <a:gd name="T15" fmla="*/ 1 h 135"/>
                      <a:gd name="T16" fmla="*/ 1 w 116"/>
                      <a:gd name="T17" fmla="*/ 1 h 135"/>
                      <a:gd name="T18" fmla="*/ 1 w 116"/>
                      <a:gd name="T19" fmla="*/ 1 h 135"/>
                      <a:gd name="T20" fmla="*/ 1 w 116"/>
                      <a:gd name="T21" fmla="*/ 1 h 135"/>
                      <a:gd name="T22" fmla="*/ 1 w 116"/>
                      <a:gd name="T23" fmla="*/ 1 h 135"/>
                      <a:gd name="T24" fmla="*/ 1 w 116"/>
                      <a:gd name="T25" fmla="*/ 1 h 135"/>
                      <a:gd name="T26" fmla="*/ 1 w 116"/>
                      <a:gd name="T27" fmla="*/ 1 h 135"/>
                      <a:gd name="T28" fmla="*/ 1 w 116"/>
                      <a:gd name="T29" fmla="*/ 1 h 135"/>
                      <a:gd name="T30" fmla="*/ 1 w 116"/>
                      <a:gd name="T31" fmla="*/ 1 h 135"/>
                      <a:gd name="T32" fmla="*/ 1 w 116"/>
                      <a:gd name="T33" fmla="*/ 1 h 135"/>
                      <a:gd name="T34" fmla="*/ 1 w 116"/>
                      <a:gd name="T35" fmla="*/ 1 h 135"/>
                      <a:gd name="T36" fmla="*/ 1 w 116"/>
                      <a:gd name="T37" fmla="*/ 1 h 135"/>
                      <a:gd name="T38" fmla="*/ 0 w 116"/>
                      <a:gd name="T39" fmla="*/ 0 h 1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6" h="135">
                        <a:moveTo>
                          <a:pt x="0" y="0"/>
                        </a:moveTo>
                        <a:lnTo>
                          <a:pt x="24" y="28"/>
                        </a:lnTo>
                        <a:lnTo>
                          <a:pt x="38" y="38"/>
                        </a:lnTo>
                        <a:lnTo>
                          <a:pt x="54" y="52"/>
                        </a:lnTo>
                        <a:lnTo>
                          <a:pt x="72" y="60"/>
                        </a:lnTo>
                        <a:lnTo>
                          <a:pt x="94" y="69"/>
                        </a:lnTo>
                        <a:lnTo>
                          <a:pt x="66" y="64"/>
                        </a:lnTo>
                        <a:lnTo>
                          <a:pt x="46" y="58"/>
                        </a:lnTo>
                        <a:lnTo>
                          <a:pt x="38" y="62"/>
                        </a:lnTo>
                        <a:lnTo>
                          <a:pt x="52" y="79"/>
                        </a:lnTo>
                        <a:lnTo>
                          <a:pt x="62" y="99"/>
                        </a:lnTo>
                        <a:lnTo>
                          <a:pt x="86" y="113"/>
                        </a:lnTo>
                        <a:lnTo>
                          <a:pt x="116" y="135"/>
                        </a:lnTo>
                        <a:lnTo>
                          <a:pt x="76" y="115"/>
                        </a:lnTo>
                        <a:lnTo>
                          <a:pt x="54" y="103"/>
                        </a:lnTo>
                        <a:lnTo>
                          <a:pt x="32" y="95"/>
                        </a:lnTo>
                        <a:lnTo>
                          <a:pt x="18" y="77"/>
                        </a:lnTo>
                        <a:lnTo>
                          <a:pt x="18" y="54"/>
                        </a:lnTo>
                        <a:lnTo>
                          <a:pt x="6" y="32"/>
                        </a:lnTo>
                        <a:lnTo>
                          <a:pt x="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grpSp>
      <p:grpSp>
        <p:nvGrpSpPr>
          <p:cNvPr id="64" name="Group 68"/>
          <p:cNvGrpSpPr>
            <a:grpSpLocks/>
          </p:cNvGrpSpPr>
          <p:nvPr/>
        </p:nvGrpSpPr>
        <p:grpSpPr bwMode="auto">
          <a:xfrm>
            <a:off x="5438498" y="3093715"/>
            <a:ext cx="1721321" cy="955978"/>
            <a:chOff x="3096" y="2126"/>
            <a:chExt cx="1212" cy="1229"/>
          </a:xfrm>
        </p:grpSpPr>
        <p:grpSp>
          <p:nvGrpSpPr>
            <p:cNvPr id="65" name="Group 69"/>
            <p:cNvGrpSpPr>
              <a:grpSpLocks/>
            </p:cNvGrpSpPr>
            <p:nvPr/>
          </p:nvGrpSpPr>
          <p:grpSpPr bwMode="auto">
            <a:xfrm>
              <a:off x="3253" y="2126"/>
              <a:ext cx="1055" cy="1195"/>
              <a:chOff x="3253" y="2126"/>
              <a:chExt cx="1055" cy="1195"/>
            </a:xfrm>
          </p:grpSpPr>
          <p:sp>
            <p:nvSpPr>
              <p:cNvPr id="75" name="Freeform 70"/>
              <p:cNvSpPr>
                <a:spLocks/>
              </p:cNvSpPr>
              <p:nvPr/>
            </p:nvSpPr>
            <p:spPr bwMode="auto">
              <a:xfrm>
                <a:off x="3253" y="2573"/>
                <a:ext cx="1055" cy="748"/>
              </a:xfrm>
              <a:custGeom>
                <a:avLst/>
                <a:gdLst>
                  <a:gd name="T0" fmla="*/ 1 w 2110"/>
                  <a:gd name="T1" fmla="*/ 1 h 1496"/>
                  <a:gd name="T2" fmla="*/ 1 w 2110"/>
                  <a:gd name="T3" fmla="*/ 0 h 1496"/>
                  <a:gd name="T4" fmla="*/ 1 w 2110"/>
                  <a:gd name="T5" fmla="*/ 1 h 1496"/>
                  <a:gd name="T6" fmla="*/ 1 w 2110"/>
                  <a:gd name="T7" fmla="*/ 1 h 1496"/>
                  <a:gd name="T8" fmla="*/ 1 w 2110"/>
                  <a:gd name="T9" fmla="*/ 1 h 1496"/>
                  <a:gd name="T10" fmla="*/ 1 w 2110"/>
                  <a:gd name="T11" fmla="*/ 1 h 1496"/>
                  <a:gd name="T12" fmla="*/ 1 w 2110"/>
                  <a:gd name="T13" fmla="*/ 1 h 1496"/>
                  <a:gd name="T14" fmla="*/ 1 w 2110"/>
                  <a:gd name="T15" fmla="*/ 1 h 1496"/>
                  <a:gd name="T16" fmla="*/ 1 w 2110"/>
                  <a:gd name="T17" fmla="*/ 1 h 1496"/>
                  <a:gd name="T18" fmla="*/ 1 w 2110"/>
                  <a:gd name="T19" fmla="*/ 1 h 1496"/>
                  <a:gd name="T20" fmla="*/ 1 w 2110"/>
                  <a:gd name="T21" fmla="*/ 1 h 1496"/>
                  <a:gd name="T22" fmla="*/ 1 w 2110"/>
                  <a:gd name="T23" fmla="*/ 1 h 1496"/>
                  <a:gd name="T24" fmla="*/ 1 w 2110"/>
                  <a:gd name="T25" fmla="*/ 1 h 1496"/>
                  <a:gd name="T26" fmla="*/ 1 w 2110"/>
                  <a:gd name="T27" fmla="*/ 1 h 1496"/>
                  <a:gd name="T28" fmla="*/ 1 w 2110"/>
                  <a:gd name="T29" fmla="*/ 1 h 1496"/>
                  <a:gd name="T30" fmla="*/ 1 w 2110"/>
                  <a:gd name="T31" fmla="*/ 1 h 1496"/>
                  <a:gd name="T32" fmla="*/ 1 w 2110"/>
                  <a:gd name="T33" fmla="*/ 1 h 1496"/>
                  <a:gd name="T34" fmla="*/ 1 w 2110"/>
                  <a:gd name="T35" fmla="*/ 1 h 1496"/>
                  <a:gd name="T36" fmla="*/ 1 w 2110"/>
                  <a:gd name="T37" fmla="*/ 1 h 1496"/>
                  <a:gd name="T38" fmla="*/ 1 w 2110"/>
                  <a:gd name="T39" fmla="*/ 1 h 1496"/>
                  <a:gd name="T40" fmla="*/ 1 w 2110"/>
                  <a:gd name="T41" fmla="*/ 1 h 1496"/>
                  <a:gd name="T42" fmla="*/ 1 w 2110"/>
                  <a:gd name="T43" fmla="*/ 1 h 1496"/>
                  <a:gd name="T44" fmla="*/ 1 w 2110"/>
                  <a:gd name="T45" fmla="*/ 1 h 1496"/>
                  <a:gd name="T46" fmla="*/ 1 w 2110"/>
                  <a:gd name="T47" fmla="*/ 1 h 1496"/>
                  <a:gd name="T48" fmla="*/ 0 w 2110"/>
                  <a:gd name="T49" fmla="*/ 1 h 1496"/>
                  <a:gd name="T50" fmla="*/ 1 w 2110"/>
                  <a:gd name="T51" fmla="*/ 1 h 1496"/>
                  <a:gd name="T52" fmla="*/ 1 w 2110"/>
                  <a:gd name="T53" fmla="*/ 1 h 1496"/>
                  <a:gd name="T54" fmla="*/ 1 w 2110"/>
                  <a:gd name="T55" fmla="*/ 1 h 1496"/>
                  <a:gd name="T56" fmla="*/ 1 w 2110"/>
                  <a:gd name="T57" fmla="*/ 1 h 1496"/>
                  <a:gd name="T58" fmla="*/ 1 w 2110"/>
                  <a:gd name="T59" fmla="*/ 1 h 1496"/>
                  <a:gd name="T60" fmla="*/ 1 w 2110"/>
                  <a:gd name="T61" fmla="*/ 1 h 1496"/>
                  <a:gd name="T62" fmla="*/ 1 w 2110"/>
                  <a:gd name="T63" fmla="*/ 1 h 1496"/>
                  <a:gd name="T64" fmla="*/ 1 w 2110"/>
                  <a:gd name="T65" fmla="*/ 1 h 1496"/>
                  <a:gd name="T66" fmla="*/ 1 w 2110"/>
                  <a:gd name="T67" fmla="*/ 1 h 1496"/>
                  <a:gd name="T68" fmla="*/ 1 w 2110"/>
                  <a:gd name="T69" fmla="*/ 1 h 1496"/>
                  <a:gd name="T70" fmla="*/ 1 w 2110"/>
                  <a:gd name="T71" fmla="*/ 1 h 1496"/>
                  <a:gd name="T72" fmla="*/ 1 w 2110"/>
                  <a:gd name="T73" fmla="*/ 1 h 1496"/>
                  <a:gd name="T74" fmla="*/ 1 w 2110"/>
                  <a:gd name="T75" fmla="*/ 1 h 1496"/>
                  <a:gd name="T76" fmla="*/ 1 w 2110"/>
                  <a:gd name="T77" fmla="*/ 1 h 1496"/>
                  <a:gd name="T78" fmla="*/ 1 w 2110"/>
                  <a:gd name="T79" fmla="*/ 1 h 1496"/>
                  <a:gd name="T80" fmla="*/ 1 w 2110"/>
                  <a:gd name="T81" fmla="*/ 1 h 1496"/>
                  <a:gd name="T82" fmla="*/ 1 w 2110"/>
                  <a:gd name="T83" fmla="*/ 1 h 14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10" h="1496">
                    <a:moveTo>
                      <a:pt x="1254" y="13"/>
                    </a:moveTo>
                    <a:lnTo>
                      <a:pt x="1362" y="0"/>
                    </a:lnTo>
                    <a:lnTo>
                      <a:pt x="1470" y="13"/>
                    </a:lnTo>
                    <a:lnTo>
                      <a:pt x="1523" y="37"/>
                    </a:lnTo>
                    <a:lnTo>
                      <a:pt x="1649" y="133"/>
                    </a:lnTo>
                    <a:lnTo>
                      <a:pt x="1727" y="211"/>
                    </a:lnTo>
                    <a:lnTo>
                      <a:pt x="1811" y="324"/>
                    </a:lnTo>
                    <a:lnTo>
                      <a:pt x="1883" y="438"/>
                    </a:lnTo>
                    <a:lnTo>
                      <a:pt x="1937" y="528"/>
                    </a:lnTo>
                    <a:lnTo>
                      <a:pt x="1961" y="575"/>
                    </a:lnTo>
                    <a:lnTo>
                      <a:pt x="1997" y="719"/>
                    </a:lnTo>
                    <a:lnTo>
                      <a:pt x="2044" y="940"/>
                    </a:lnTo>
                    <a:lnTo>
                      <a:pt x="2074" y="1095"/>
                    </a:lnTo>
                    <a:lnTo>
                      <a:pt x="2092" y="1299"/>
                    </a:lnTo>
                    <a:lnTo>
                      <a:pt x="2110" y="1466"/>
                    </a:lnTo>
                    <a:lnTo>
                      <a:pt x="1661" y="1472"/>
                    </a:lnTo>
                    <a:lnTo>
                      <a:pt x="1386" y="1490"/>
                    </a:lnTo>
                    <a:lnTo>
                      <a:pt x="1170" y="1496"/>
                    </a:lnTo>
                    <a:lnTo>
                      <a:pt x="563" y="1466"/>
                    </a:lnTo>
                    <a:lnTo>
                      <a:pt x="324" y="1454"/>
                    </a:lnTo>
                    <a:lnTo>
                      <a:pt x="126" y="1442"/>
                    </a:lnTo>
                    <a:lnTo>
                      <a:pt x="132" y="1376"/>
                    </a:lnTo>
                    <a:lnTo>
                      <a:pt x="108" y="1305"/>
                    </a:lnTo>
                    <a:lnTo>
                      <a:pt x="48" y="1257"/>
                    </a:lnTo>
                    <a:lnTo>
                      <a:pt x="0" y="1227"/>
                    </a:lnTo>
                    <a:lnTo>
                      <a:pt x="252" y="1137"/>
                    </a:lnTo>
                    <a:lnTo>
                      <a:pt x="461" y="1053"/>
                    </a:lnTo>
                    <a:lnTo>
                      <a:pt x="551" y="1012"/>
                    </a:lnTo>
                    <a:lnTo>
                      <a:pt x="629" y="976"/>
                    </a:lnTo>
                    <a:lnTo>
                      <a:pt x="683" y="898"/>
                    </a:lnTo>
                    <a:lnTo>
                      <a:pt x="695" y="868"/>
                    </a:lnTo>
                    <a:lnTo>
                      <a:pt x="701" y="802"/>
                    </a:lnTo>
                    <a:lnTo>
                      <a:pt x="707" y="761"/>
                    </a:lnTo>
                    <a:lnTo>
                      <a:pt x="731" y="683"/>
                    </a:lnTo>
                    <a:lnTo>
                      <a:pt x="743" y="647"/>
                    </a:lnTo>
                    <a:lnTo>
                      <a:pt x="749" y="587"/>
                    </a:lnTo>
                    <a:lnTo>
                      <a:pt x="761" y="498"/>
                    </a:lnTo>
                    <a:lnTo>
                      <a:pt x="791" y="444"/>
                    </a:lnTo>
                    <a:lnTo>
                      <a:pt x="791" y="384"/>
                    </a:lnTo>
                    <a:lnTo>
                      <a:pt x="941" y="211"/>
                    </a:lnTo>
                    <a:lnTo>
                      <a:pt x="971" y="241"/>
                    </a:lnTo>
                    <a:lnTo>
                      <a:pt x="1254" y="13"/>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6" name="Freeform 71"/>
              <p:cNvSpPr>
                <a:spLocks/>
              </p:cNvSpPr>
              <p:nvPr/>
            </p:nvSpPr>
            <p:spPr bwMode="auto">
              <a:xfrm>
                <a:off x="3951" y="2751"/>
                <a:ext cx="207" cy="567"/>
              </a:xfrm>
              <a:custGeom>
                <a:avLst/>
                <a:gdLst>
                  <a:gd name="T0" fmla="*/ 1 w 413"/>
                  <a:gd name="T1" fmla="*/ 0 h 1136"/>
                  <a:gd name="T2" fmla="*/ 1 w 413"/>
                  <a:gd name="T3" fmla="*/ 0 h 1136"/>
                  <a:gd name="T4" fmla="*/ 1 w 413"/>
                  <a:gd name="T5" fmla="*/ 0 h 1136"/>
                  <a:gd name="T6" fmla="*/ 1 w 413"/>
                  <a:gd name="T7" fmla="*/ 0 h 1136"/>
                  <a:gd name="T8" fmla="*/ 1 w 413"/>
                  <a:gd name="T9" fmla="*/ 0 h 1136"/>
                  <a:gd name="T10" fmla="*/ 1 w 413"/>
                  <a:gd name="T11" fmla="*/ 0 h 1136"/>
                  <a:gd name="T12" fmla="*/ 1 w 413"/>
                  <a:gd name="T13" fmla="*/ 0 h 1136"/>
                  <a:gd name="T14" fmla="*/ 1 w 413"/>
                  <a:gd name="T15" fmla="*/ 0 h 1136"/>
                  <a:gd name="T16" fmla="*/ 1 w 413"/>
                  <a:gd name="T17" fmla="*/ 0 h 1136"/>
                  <a:gd name="T18" fmla="*/ 1 w 413"/>
                  <a:gd name="T19" fmla="*/ 0 h 1136"/>
                  <a:gd name="T20" fmla="*/ 1 w 413"/>
                  <a:gd name="T21" fmla="*/ 0 h 1136"/>
                  <a:gd name="T22" fmla="*/ 1 w 413"/>
                  <a:gd name="T23" fmla="*/ 0 h 1136"/>
                  <a:gd name="T24" fmla="*/ 1 w 413"/>
                  <a:gd name="T25" fmla="*/ 0 h 1136"/>
                  <a:gd name="T26" fmla="*/ 1 w 413"/>
                  <a:gd name="T27" fmla="*/ 0 h 1136"/>
                  <a:gd name="T28" fmla="*/ 1 w 413"/>
                  <a:gd name="T29" fmla="*/ 0 h 1136"/>
                  <a:gd name="T30" fmla="*/ 1 w 413"/>
                  <a:gd name="T31" fmla="*/ 0 h 1136"/>
                  <a:gd name="T32" fmla="*/ 1 w 413"/>
                  <a:gd name="T33" fmla="*/ 0 h 1136"/>
                  <a:gd name="T34" fmla="*/ 1 w 413"/>
                  <a:gd name="T35" fmla="*/ 0 h 1136"/>
                  <a:gd name="T36" fmla="*/ 1 w 413"/>
                  <a:gd name="T37" fmla="*/ 0 h 1136"/>
                  <a:gd name="T38" fmla="*/ 1 w 413"/>
                  <a:gd name="T39" fmla="*/ 0 h 1136"/>
                  <a:gd name="T40" fmla="*/ 1 w 413"/>
                  <a:gd name="T41" fmla="*/ 0 h 1136"/>
                  <a:gd name="T42" fmla="*/ 1 w 413"/>
                  <a:gd name="T43" fmla="*/ 0 h 1136"/>
                  <a:gd name="T44" fmla="*/ 1 w 413"/>
                  <a:gd name="T45" fmla="*/ 0 h 1136"/>
                  <a:gd name="T46" fmla="*/ 1 w 413"/>
                  <a:gd name="T47" fmla="*/ 0 h 1136"/>
                  <a:gd name="T48" fmla="*/ 1 w 413"/>
                  <a:gd name="T49" fmla="*/ 0 h 1136"/>
                  <a:gd name="T50" fmla="*/ 1 w 413"/>
                  <a:gd name="T51" fmla="*/ 0 h 1136"/>
                  <a:gd name="T52" fmla="*/ 1 w 413"/>
                  <a:gd name="T53" fmla="*/ 0 h 1136"/>
                  <a:gd name="T54" fmla="*/ 1 w 413"/>
                  <a:gd name="T55" fmla="*/ 0 h 1136"/>
                  <a:gd name="T56" fmla="*/ 1 w 413"/>
                  <a:gd name="T57" fmla="*/ 0 h 1136"/>
                  <a:gd name="T58" fmla="*/ 1 w 413"/>
                  <a:gd name="T59" fmla="*/ 0 h 1136"/>
                  <a:gd name="T60" fmla="*/ 1 w 413"/>
                  <a:gd name="T61" fmla="*/ 0 h 1136"/>
                  <a:gd name="T62" fmla="*/ 0 w 413"/>
                  <a:gd name="T63" fmla="*/ 0 h 1136"/>
                  <a:gd name="T64" fmla="*/ 1 w 413"/>
                  <a:gd name="T65" fmla="*/ 0 h 1136"/>
                  <a:gd name="T66" fmla="*/ 1 w 413"/>
                  <a:gd name="T67" fmla="*/ 0 h 1136"/>
                  <a:gd name="T68" fmla="*/ 1 w 413"/>
                  <a:gd name="T69" fmla="*/ 0 h 1136"/>
                  <a:gd name="T70" fmla="*/ 1 w 413"/>
                  <a:gd name="T71" fmla="*/ 0 h 1136"/>
                  <a:gd name="T72" fmla="*/ 1 w 413"/>
                  <a:gd name="T73" fmla="*/ 0 h 1136"/>
                  <a:gd name="T74" fmla="*/ 1 w 413"/>
                  <a:gd name="T75" fmla="*/ 0 h 1136"/>
                  <a:gd name="T76" fmla="*/ 1 w 413"/>
                  <a:gd name="T77" fmla="*/ 0 h 1136"/>
                  <a:gd name="T78" fmla="*/ 1 w 413"/>
                  <a:gd name="T79" fmla="*/ 0 h 1136"/>
                  <a:gd name="T80" fmla="*/ 1 w 413"/>
                  <a:gd name="T81" fmla="*/ 0 h 1136"/>
                  <a:gd name="T82" fmla="*/ 1 w 413"/>
                  <a:gd name="T83" fmla="*/ 0 h 1136"/>
                  <a:gd name="T84" fmla="*/ 1 w 413"/>
                  <a:gd name="T85" fmla="*/ 0 h 1136"/>
                  <a:gd name="T86" fmla="*/ 1 w 413"/>
                  <a:gd name="T87" fmla="*/ 0 h 1136"/>
                  <a:gd name="T88" fmla="*/ 1 w 413"/>
                  <a:gd name="T89" fmla="*/ 0 h 1136"/>
                  <a:gd name="T90" fmla="*/ 1 w 413"/>
                  <a:gd name="T91" fmla="*/ 0 h 1136"/>
                  <a:gd name="T92" fmla="*/ 1 w 413"/>
                  <a:gd name="T93" fmla="*/ 0 h 1136"/>
                  <a:gd name="T94" fmla="*/ 1 w 413"/>
                  <a:gd name="T95" fmla="*/ 0 h 1136"/>
                  <a:gd name="T96" fmla="*/ 1 w 413"/>
                  <a:gd name="T97" fmla="*/ 0 h 1136"/>
                  <a:gd name="T98" fmla="*/ 1 w 413"/>
                  <a:gd name="T99" fmla="*/ 0 h 1136"/>
                  <a:gd name="T100" fmla="*/ 1 w 413"/>
                  <a:gd name="T101" fmla="*/ 0 h 11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13" h="1136">
                    <a:moveTo>
                      <a:pt x="323" y="0"/>
                    </a:moveTo>
                    <a:lnTo>
                      <a:pt x="365" y="42"/>
                    </a:lnTo>
                    <a:lnTo>
                      <a:pt x="377" y="138"/>
                    </a:lnTo>
                    <a:lnTo>
                      <a:pt x="377" y="239"/>
                    </a:lnTo>
                    <a:lnTo>
                      <a:pt x="377" y="305"/>
                    </a:lnTo>
                    <a:lnTo>
                      <a:pt x="413" y="341"/>
                    </a:lnTo>
                    <a:lnTo>
                      <a:pt x="383" y="359"/>
                    </a:lnTo>
                    <a:lnTo>
                      <a:pt x="377" y="425"/>
                    </a:lnTo>
                    <a:lnTo>
                      <a:pt x="359" y="460"/>
                    </a:lnTo>
                    <a:lnTo>
                      <a:pt x="347" y="514"/>
                    </a:lnTo>
                    <a:lnTo>
                      <a:pt x="329" y="538"/>
                    </a:lnTo>
                    <a:lnTo>
                      <a:pt x="329" y="598"/>
                    </a:lnTo>
                    <a:lnTo>
                      <a:pt x="305" y="658"/>
                    </a:lnTo>
                    <a:lnTo>
                      <a:pt x="299" y="759"/>
                    </a:lnTo>
                    <a:lnTo>
                      <a:pt x="281" y="861"/>
                    </a:lnTo>
                    <a:lnTo>
                      <a:pt x="269" y="885"/>
                    </a:lnTo>
                    <a:lnTo>
                      <a:pt x="269" y="921"/>
                    </a:lnTo>
                    <a:lnTo>
                      <a:pt x="239" y="927"/>
                    </a:lnTo>
                    <a:lnTo>
                      <a:pt x="239" y="951"/>
                    </a:lnTo>
                    <a:lnTo>
                      <a:pt x="227" y="986"/>
                    </a:lnTo>
                    <a:lnTo>
                      <a:pt x="191" y="1028"/>
                    </a:lnTo>
                    <a:lnTo>
                      <a:pt x="155" y="1076"/>
                    </a:lnTo>
                    <a:lnTo>
                      <a:pt x="131" y="1136"/>
                    </a:lnTo>
                    <a:lnTo>
                      <a:pt x="30" y="1136"/>
                    </a:lnTo>
                    <a:lnTo>
                      <a:pt x="191" y="992"/>
                    </a:lnTo>
                    <a:lnTo>
                      <a:pt x="221" y="933"/>
                    </a:lnTo>
                    <a:lnTo>
                      <a:pt x="209" y="873"/>
                    </a:lnTo>
                    <a:lnTo>
                      <a:pt x="245" y="843"/>
                    </a:lnTo>
                    <a:lnTo>
                      <a:pt x="245" y="658"/>
                    </a:lnTo>
                    <a:lnTo>
                      <a:pt x="137" y="640"/>
                    </a:lnTo>
                    <a:lnTo>
                      <a:pt x="72" y="622"/>
                    </a:lnTo>
                    <a:lnTo>
                      <a:pt x="0" y="598"/>
                    </a:lnTo>
                    <a:lnTo>
                      <a:pt x="227" y="592"/>
                    </a:lnTo>
                    <a:lnTo>
                      <a:pt x="263" y="574"/>
                    </a:lnTo>
                    <a:lnTo>
                      <a:pt x="257" y="538"/>
                    </a:lnTo>
                    <a:lnTo>
                      <a:pt x="191" y="526"/>
                    </a:lnTo>
                    <a:lnTo>
                      <a:pt x="119" y="520"/>
                    </a:lnTo>
                    <a:lnTo>
                      <a:pt x="215" y="496"/>
                    </a:lnTo>
                    <a:lnTo>
                      <a:pt x="239" y="478"/>
                    </a:lnTo>
                    <a:lnTo>
                      <a:pt x="155" y="395"/>
                    </a:lnTo>
                    <a:lnTo>
                      <a:pt x="78" y="353"/>
                    </a:lnTo>
                    <a:lnTo>
                      <a:pt x="30" y="299"/>
                    </a:lnTo>
                    <a:lnTo>
                      <a:pt x="12" y="287"/>
                    </a:lnTo>
                    <a:lnTo>
                      <a:pt x="66" y="281"/>
                    </a:lnTo>
                    <a:lnTo>
                      <a:pt x="131" y="311"/>
                    </a:lnTo>
                    <a:lnTo>
                      <a:pt x="215" y="359"/>
                    </a:lnTo>
                    <a:lnTo>
                      <a:pt x="287" y="389"/>
                    </a:lnTo>
                    <a:lnTo>
                      <a:pt x="329" y="377"/>
                    </a:lnTo>
                    <a:lnTo>
                      <a:pt x="353" y="329"/>
                    </a:lnTo>
                    <a:lnTo>
                      <a:pt x="353" y="227"/>
                    </a:lnTo>
                    <a:lnTo>
                      <a:pt x="323"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7" name="Freeform 72"/>
              <p:cNvSpPr>
                <a:spLocks/>
              </p:cNvSpPr>
              <p:nvPr/>
            </p:nvSpPr>
            <p:spPr bwMode="auto">
              <a:xfrm>
                <a:off x="3372" y="2900"/>
                <a:ext cx="412" cy="392"/>
              </a:xfrm>
              <a:custGeom>
                <a:avLst/>
                <a:gdLst>
                  <a:gd name="T0" fmla="*/ 0 w 822"/>
                  <a:gd name="T1" fmla="*/ 1 h 783"/>
                  <a:gd name="T2" fmla="*/ 1 w 822"/>
                  <a:gd name="T3" fmla="*/ 1 h 783"/>
                  <a:gd name="T4" fmla="*/ 1 w 822"/>
                  <a:gd name="T5" fmla="*/ 1 h 783"/>
                  <a:gd name="T6" fmla="*/ 1 w 822"/>
                  <a:gd name="T7" fmla="*/ 1 h 783"/>
                  <a:gd name="T8" fmla="*/ 1 w 822"/>
                  <a:gd name="T9" fmla="*/ 1 h 783"/>
                  <a:gd name="T10" fmla="*/ 1 w 822"/>
                  <a:gd name="T11" fmla="*/ 1 h 783"/>
                  <a:gd name="T12" fmla="*/ 1 w 822"/>
                  <a:gd name="T13" fmla="*/ 1 h 783"/>
                  <a:gd name="T14" fmla="*/ 1 w 822"/>
                  <a:gd name="T15" fmla="*/ 1 h 783"/>
                  <a:gd name="T16" fmla="*/ 1 w 822"/>
                  <a:gd name="T17" fmla="*/ 1 h 783"/>
                  <a:gd name="T18" fmla="*/ 1 w 822"/>
                  <a:gd name="T19" fmla="*/ 1 h 783"/>
                  <a:gd name="T20" fmla="*/ 1 w 822"/>
                  <a:gd name="T21" fmla="*/ 0 h 783"/>
                  <a:gd name="T22" fmla="*/ 1 w 822"/>
                  <a:gd name="T23" fmla="*/ 1 h 783"/>
                  <a:gd name="T24" fmla="*/ 1 w 822"/>
                  <a:gd name="T25" fmla="*/ 1 h 783"/>
                  <a:gd name="T26" fmla="*/ 1 w 822"/>
                  <a:gd name="T27" fmla="*/ 1 h 783"/>
                  <a:gd name="T28" fmla="*/ 1 w 822"/>
                  <a:gd name="T29" fmla="*/ 1 h 783"/>
                  <a:gd name="T30" fmla="*/ 1 w 822"/>
                  <a:gd name="T31" fmla="*/ 1 h 783"/>
                  <a:gd name="T32" fmla="*/ 1 w 822"/>
                  <a:gd name="T33" fmla="*/ 1 h 783"/>
                  <a:gd name="T34" fmla="*/ 1 w 822"/>
                  <a:gd name="T35" fmla="*/ 1 h 783"/>
                  <a:gd name="T36" fmla="*/ 1 w 822"/>
                  <a:gd name="T37" fmla="*/ 1 h 783"/>
                  <a:gd name="T38" fmla="*/ 1 w 822"/>
                  <a:gd name="T39" fmla="*/ 1 h 783"/>
                  <a:gd name="T40" fmla="*/ 1 w 822"/>
                  <a:gd name="T41" fmla="*/ 1 h 783"/>
                  <a:gd name="T42" fmla="*/ 1 w 822"/>
                  <a:gd name="T43" fmla="*/ 1 h 783"/>
                  <a:gd name="T44" fmla="*/ 1 w 822"/>
                  <a:gd name="T45" fmla="*/ 1 h 783"/>
                  <a:gd name="T46" fmla="*/ 1 w 822"/>
                  <a:gd name="T47" fmla="*/ 1 h 783"/>
                  <a:gd name="T48" fmla="*/ 0 w 822"/>
                  <a:gd name="T49" fmla="*/ 1 h 7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22" h="783">
                    <a:moveTo>
                      <a:pt x="0" y="783"/>
                    </a:moveTo>
                    <a:lnTo>
                      <a:pt x="515" y="604"/>
                    </a:lnTo>
                    <a:lnTo>
                      <a:pt x="557" y="568"/>
                    </a:lnTo>
                    <a:lnTo>
                      <a:pt x="599" y="508"/>
                    </a:lnTo>
                    <a:lnTo>
                      <a:pt x="605" y="448"/>
                    </a:lnTo>
                    <a:lnTo>
                      <a:pt x="611" y="275"/>
                    </a:lnTo>
                    <a:lnTo>
                      <a:pt x="629" y="395"/>
                    </a:lnTo>
                    <a:lnTo>
                      <a:pt x="665" y="424"/>
                    </a:lnTo>
                    <a:lnTo>
                      <a:pt x="689" y="329"/>
                    </a:lnTo>
                    <a:lnTo>
                      <a:pt x="713" y="239"/>
                    </a:lnTo>
                    <a:lnTo>
                      <a:pt x="798" y="0"/>
                    </a:lnTo>
                    <a:lnTo>
                      <a:pt x="744" y="203"/>
                    </a:lnTo>
                    <a:lnTo>
                      <a:pt x="713" y="329"/>
                    </a:lnTo>
                    <a:lnTo>
                      <a:pt x="695" y="424"/>
                    </a:lnTo>
                    <a:lnTo>
                      <a:pt x="665" y="484"/>
                    </a:lnTo>
                    <a:lnTo>
                      <a:pt x="629" y="532"/>
                    </a:lnTo>
                    <a:lnTo>
                      <a:pt x="671" y="568"/>
                    </a:lnTo>
                    <a:lnTo>
                      <a:pt x="725" y="562"/>
                    </a:lnTo>
                    <a:lnTo>
                      <a:pt x="822" y="478"/>
                    </a:lnTo>
                    <a:lnTo>
                      <a:pt x="695" y="628"/>
                    </a:lnTo>
                    <a:lnTo>
                      <a:pt x="563" y="657"/>
                    </a:lnTo>
                    <a:lnTo>
                      <a:pt x="413" y="687"/>
                    </a:lnTo>
                    <a:lnTo>
                      <a:pt x="269" y="717"/>
                    </a:lnTo>
                    <a:lnTo>
                      <a:pt x="108" y="753"/>
                    </a:lnTo>
                    <a:lnTo>
                      <a:pt x="0" y="783"/>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8" name="Freeform 73"/>
              <p:cNvSpPr>
                <a:spLocks/>
              </p:cNvSpPr>
              <p:nvPr/>
            </p:nvSpPr>
            <p:spPr bwMode="auto">
              <a:xfrm>
                <a:off x="3738" y="2631"/>
                <a:ext cx="321" cy="652"/>
              </a:xfrm>
              <a:custGeom>
                <a:avLst/>
                <a:gdLst>
                  <a:gd name="T0" fmla="*/ 1 w 642"/>
                  <a:gd name="T1" fmla="*/ 1 h 1303"/>
                  <a:gd name="T2" fmla="*/ 1 w 642"/>
                  <a:gd name="T3" fmla="*/ 0 h 1303"/>
                  <a:gd name="T4" fmla="*/ 1 w 642"/>
                  <a:gd name="T5" fmla="*/ 1 h 1303"/>
                  <a:gd name="T6" fmla="*/ 1 w 642"/>
                  <a:gd name="T7" fmla="*/ 1 h 1303"/>
                  <a:gd name="T8" fmla="*/ 1 w 642"/>
                  <a:gd name="T9" fmla="*/ 1 h 1303"/>
                  <a:gd name="T10" fmla="*/ 1 w 642"/>
                  <a:gd name="T11" fmla="*/ 1 h 1303"/>
                  <a:gd name="T12" fmla="*/ 1 w 642"/>
                  <a:gd name="T13" fmla="*/ 1 h 1303"/>
                  <a:gd name="T14" fmla="*/ 1 w 642"/>
                  <a:gd name="T15" fmla="*/ 1 h 1303"/>
                  <a:gd name="T16" fmla="*/ 1 w 642"/>
                  <a:gd name="T17" fmla="*/ 1 h 1303"/>
                  <a:gd name="T18" fmla="*/ 0 w 642"/>
                  <a:gd name="T19" fmla="*/ 1 h 1303"/>
                  <a:gd name="T20" fmla="*/ 1 w 642"/>
                  <a:gd name="T21" fmla="*/ 1 h 1303"/>
                  <a:gd name="T22" fmla="*/ 1 w 642"/>
                  <a:gd name="T23" fmla="*/ 1 h 1303"/>
                  <a:gd name="T24" fmla="*/ 1 w 642"/>
                  <a:gd name="T25" fmla="*/ 1 h 1303"/>
                  <a:gd name="T26" fmla="*/ 1 w 642"/>
                  <a:gd name="T27" fmla="*/ 1 h 1303"/>
                  <a:gd name="T28" fmla="*/ 1 w 642"/>
                  <a:gd name="T29" fmla="*/ 1 h 1303"/>
                  <a:gd name="T30" fmla="*/ 1 w 642"/>
                  <a:gd name="T31" fmla="*/ 1 h 1303"/>
                  <a:gd name="T32" fmla="*/ 1 w 642"/>
                  <a:gd name="T33" fmla="*/ 1 h 1303"/>
                  <a:gd name="T34" fmla="*/ 1 w 642"/>
                  <a:gd name="T35" fmla="*/ 1 h 1303"/>
                  <a:gd name="T36" fmla="*/ 1 w 642"/>
                  <a:gd name="T37" fmla="*/ 1 h 1303"/>
                  <a:gd name="T38" fmla="*/ 1 w 642"/>
                  <a:gd name="T39" fmla="*/ 1 h 1303"/>
                  <a:gd name="T40" fmla="*/ 1 w 642"/>
                  <a:gd name="T41" fmla="*/ 1 h 1303"/>
                  <a:gd name="T42" fmla="*/ 1 w 642"/>
                  <a:gd name="T43" fmla="*/ 1 h 1303"/>
                  <a:gd name="T44" fmla="*/ 1 w 642"/>
                  <a:gd name="T45" fmla="*/ 1 h 1303"/>
                  <a:gd name="T46" fmla="*/ 1 w 642"/>
                  <a:gd name="T47" fmla="*/ 1 h 1303"/>
                  <a:gd name="T48" fmla="*/ 1 w 642"/>
                  <a:gd name="T49" fmla="*/ 1 h 1303"/>
                  <a:gd name="T50" fmla="*/ 1 w 642"/>
                  <a:gd name="T51" fmla="*/ 1 h 1303"/>
                  <a:gd name="T52" fmla="*/ 1 w 642"/>
                  <a:gd name="T53" fmla="*/ 1 h 130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42" h="1303">
                    <a:moveTo>
                      <a:pt x="642" y="12"/>
                    </a:moveTo>
                    <a:lnTo>
                      <a:pt x="511" y="0"/>
                    </a:lnTo>
                    <a:lnTo>
                      <a:pt x="439" y="12"/>
                    </a:lnTo>
                    <a:lnTo>
                      <a:pt x="319" y="132"/>
                    </a:lnTo>
                    <a:lnTo>
                      <a:pt x="205" y="275"/>
                    </a:lnTo>
                    <a:lnTo>
                      <a:pt x="139" y="556"/>
                    </a:lnTo>
                    <a:lnTo>
                      <a:pt x="115" y="634"/>
                    </a:lnTo>
                    <a:lnTo>
                      <a:pt x="91" y="861"/>
                    </a:lnTo>
                    <a:lnTo>
                      <a:pt x="79" y="1022"/>
                    </a:lnTo>
                    <a:lnTo>
                      <a:pt x="0" y="1124"/>
                    </a:lnTo>
                    <a:lnTo>
                      <a:pt x="175" y="1303"/>
                    </a:lnTo>
                    <a:lnTo>
                      <a:pt x="91" y="1172"/>
                    </a:lnTo>
                    <a:lnTo>
                      <a:pt x="109" y="1160"/>
                    </a:lnTo>
                    <a:lnTo>
                      <a:pt x="229" y="1225"/>
                    </a:lnTo>
                    <a:lnTo>
                      <a:pt x="373" y="1261"/>
                    </a:lnTo>
                    <a:lnTo>
                      <a:pt x="181" y="1184"/>
                    </a:lnTo>
                    <a:lnTo>
                      <a:pt x="109" y="1118"/>
                    </a:lnTo>
                    <a:lnTo>
                      <a:pt x="109" y="1052"/>
                    </a:lnTo>
                    <a:lnTo>
                      <a:pt x="229" y="1046"/>
                    </a:lnTo>
                    <a:lnTo>
                      <a:pt x="103" y="1016"/>
                    </a:lnTo>
                    <a:lnTo>
                      <a:pt x="115" y="861"/>
                    </a:lnTo>
                    <a:lnTo>
                      <a:pt x="145" y="604"/>
                    </a:lnTo>
                    <a:lnTo>
                      <a:pt x="241" y="281"/>
                    </a:lnTo>
                    <a:lnTo>
                      <a:pt x="307" y="179"/>
                    </a:lnTo>
                    <a:lnTo>
                      <a:pt x="439" y="48"/>
                    </a:lnTo>
                    <a:lnTo>
                      <a:pt x="511" y="30"/>
                    </a:lnTo>
                    <a:lnTo>
                      <a:pt x="642" y="12"/>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79" name="Group 74"/>
              <p:cNvGrpSpPr>
                <a:grpSpLocks/>
              </p:cNvGrpSpPr>
              <p:nvPr/>
            </p:nvGrpSpPr>
            <p:grpSpPr bwMode="auto">
              <a:xfrm>
                <a:off x="3470" y="2126"/>
                <a:ext cx="525" cy="822"/>
                <a:chOff x="3470" y="2126"/>
                <a:chExt cx="525" cy="822"/>
              </a:xfrm>
            </p:grpSpPr>
            <p:sp>
              <p:nvSpPr>
                <p:cNvPr id="81" name="Freeform 75"/>
                <p:cNvSpPr>
                  <a:spLocks/>
                </p:cNvSpPr>
                <p:nvPr/>
              </p:nvSpPr>
              <p:spPr bwMode="auto">
                <a:xfrm>
                  <a:off x="3694" y="2569"/>
                  <a:ext cx="189" cy="195"/>
                </a:xfrm>
                <a:custGeom>
                  <a:avLst/>
                  <a:gdLst>
                    <a:gd name="T0" fmla="*/ 0 w 379"/>
                    <a:gd name="T1" fmla="*/ 0 h 388"/>
                    <a:gd name="T2" fmla="*/ 0 w 379"/>
                    <a:gd name="T3" fmla="*/ 1 h 388"/>
                    <a:gd name="T4" fmla="*/ 0 w 379"/>
                    <a:gd name="T5" fmla="*/ 1 h 388"/>
                    <a:gd name="T6" fmla="*/ 0 w 379"/>
                    <a:gd name="T7" fmla="*/ 1 h 388"/>
                    <a:gd name="T8" fmla="*/ 0 w 379"/>
                    <a:gd name="T9" fmla="*/ 1 h 388"/>
                    <a:gd name="T10" fmla="*/ 0 w 379"/>
                    <a:gd name="T11" fmla="*/ 1 h 388"/>
                    <a:gd name="T12" fmla="*/ 0 w 379"/>
                    <a:gd name="T13" fmla="*/ 1 h 388"/>
                    <a:gd name="T14" fmla="*/ 0 w 379"/>
                    <a:gd name="T15" fmla="*/ 1 h 388"/>
                    <a:gd name="T16" fmla="*/ 0 w 379"/>
                    <a:gd name="T17" fmla="*/ 1 h 388"/>
                    <a:gd name="T18" fmla="*/ 0 w 379"/>
                    <a:gd name="T19" fmla="*/ 1 h 388"/>
                    <a:gd name="T20" fmla="*/ 0 w 379"/>
                    <a:gd name="T21" fmla="*/ 1 h 388"/>
                    <a:gd name="T22" fmla="*/ 0 w 379"/>
                    <a:gd name="T23" fmla="*/ 0 h 3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9" h="388">
                      <a:moveTo>
                        <a:pt x="331" y="0"/>
                      </a:moveTo>
                      <a:lnTo>
                        <a:pt x="72" y="229"/>
                      </a:lnTo>
                      <a:lnTo>
                        <a:pt x="54" y="199"/>
                      </a:lnTo>
                      <a:lnTo>
                        <a:pt x="14" y="294"/>
                      </a:lnTo>
                      <a:lnTo>
                        <a:pt x="0" y="348"/>
                      </a:lnTo>
                      <a:lnTo>
                        <a:pt x="30" y="318"/>
                      </a:lnTo>
                      <a:lnTo>
                        <a:pt x="58" y="255"/>
                      </a:lnTo>
                      <a:lnTo>
                        <a:pt x="113" y="388"/>
                      </a:lnTo>
                      <a:lnTo>
                        <a:pt x="199" y="286"/>
                      </a:lnTo>
                      <a:lnTo>
                        <a:pt x="295" y="127"/>
                      </a:lnTo>
                      <a:lnTo>
                        <a:pt x="379" y="25"/>
                      </a:lnTo>
                      <a:lnTo>
                        <a:pt x="3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82" name="Freeform 76"/>
                <p:cNvSpPr>
                  <a:spLocks/>
                </p:cNvSpPr>
                <p:nvPr/>
              </p:nvSpPr>
              <p:spPr bwMode="auto">
                <a:xfrm>
                  <a:off x="3692" y="2697"/>
                  <a:ext cx="54" cy="243"/>
                </a:xfrm>
                <a:custGeom>
                  <a:avLst/>
                  <a:gdLst>
                    <a:gd name="T0" fmla="*/ 1 w 107"/>
                    <a:gd name="T1" fmla="*/ 0 h 486"/>
                    <a:gd name="T2" fmla="*/ 1 w 107"/>
                    <a:gd name="T3" fmla="*/ 1 h 486"/>
                    <a:gd name="T4" fmla="*/ 1 w 107"/>
                    <a:gd name="T5" fmla="*/ 1 h 486"/>
                    <a:gd name="T6" fmla="*/ 1 w 107"/>
                    <a:gd name="T7" fmla="*/ 1 h 486"/>
                    <a:gd name="T8" fmla="*/ 1 w 107"/>
                    <a:gd name="T9" fmla="*/ 1 h 486"/>
                    <a:gd name="T10" fmla="*/ 1 w 107"/>
                    <a:gd name="T11" fmla="*/ 1 h 486"/>
                    <a:gd name="T12" fmla="*/ 1 w 107"/>
                    <a:gd name="T13" fmla="*/ 1 h 486"/>
                    <a:gd name="T14" fmla="*/ 1 w 107"/>
                    <a:gd name="T15" fmla="*/ 1 h 486"/>
                    <a:gd name="T16" fmla="*/ 1 w 107"/>
                    <a:gd name="T17" fmla="*/ 1 h 486"/>
                    <a:gd name="T18" fmla="*/ 1 w 107"/>
                    <a:gd name="T19" fmla="*/ 1 h 486"/>
                    <a:gd name="T20" fmla="*/ 0 w 107"/>
                    <a:gd name="T21" fmla="*/ 1 h 486"/>
                    <a:gd name="T22" fmla="*/ 0 w 107"/>
                    <a:gd name="T23" fmla="*/ 1 h 486"/>
                    <a:gd name="T24" fmla="*/ 1 w 107"/>
                    <a:gd name="T25" fmla="*/ 1 h 486"/>
                    <a:gd name="T26" fmla="*/ 1 w 107"/>
                    <a:gd name="T27" fmla="*/ 1 h 486"/>
                    <a:gd name="T28" fmla="*/ 1 w 107"/>
                    <a:gd name="T29" fmla="*/ 1 h 486"/>
                    <a:gd name="T30" fmla="*/ 1 w 107"/>
                    <a:gd name="T31" fmla="*/ 1 h 486"/>
                    <a:gd name="T32" fmla="*/ 1 w 107"/>
                    <a:gd name="T33" fmla="*/ 0 h 4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7" h="486">
                      <a:moveTo>
                        <a:pt x="60" y="0"/>
                      </a:moveTo>
                      <a:lnTo>
                        <a:pt x="42" y="22"/>
                      </a:lnTo>
                      <a:lnTo>
                        <a:pt x="30" y="39"/>
                      </a:lnTo>
                      <a:lnTo>
                        <a:pt x="20" y="63"/>
                      </a:lnTo>
                      <a:lnTo>
                        <a:pt x="10" y="101"/>
                      </a:lnTo>
                      <a:lnTo>
                        <a:pt x="6" y="141"/>
                      </a:lnTo>
                      <a:lnTo>
                        <a:pt x="10" y="179"/>
                      </a:lnTo>
                      <a:lnTo>
                        <a:pt x="16" y="219"/>
                      </a:lnTo>
                      <a:lnTo>
                        <a:pt x="22" y="241"/>
                      </a:lnTo>
                      <a:lnTo>
                        <a:pt x="2" y="330"/>
                      </a:lnTo>
                      <a:lnTo>
                        <a:pt x="0" y="370"/>
                      </a:lnTo>
                      <a:lnTo>
                        <a:pt x="0" y="420"/>
                      </a:lnTo>
                      <a:lnTo>
                        <a:pt x="6" y="486"/>
                      </a:lnTo>
                      <a:lnTo>
                        <a:pt x="40" y="336"/>
                      </a:lnTo>
                      <a:lnTo>
                        <a:pt x="58" y="237"/>
                      </a:lnTo>
                      <a:lnTo>
                        <a:pt x="107" y="111"/>
                      </a:lnTo>
                      <a:lnTo>
                        <a:pt x="6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83" name="Freeform 77"/>
                <p:cNvSpPr>
                  <a:spLocks/>
                </p:cNvSpPr>
                <p:nvPr/>
              </p:nvSpPr>
              <p:spPr bwMode="auto">
                <a:xfrm>
                  <a:off x="3694" y="2698"/>
                  <a:ext cx="51" cy="128"/>
                </a:xfrm>
                <a:custGeom>
                  <a:avLst/>
                  <a:gdLst>
                    <a:gd name="T0" fmla="*/ 1 w 101"/>
                    <a:gd name="T1" fmla="*/ 0 h 257"/>
                    <a:gd name="T2" fmla="*/ 1 w 101"/>
                    <a:gd name="T3" fmla="*/ 0 h 257"/>
                    <a:gd name="T4" fmla="*/ 1 w 101"/>
                    <a:gd name="T5" fmla="*/ 0 h 257"/>
                    <a:gd name="T6" fmla="*/ 1 w 101"/>
                    <a:gd name="T7" fmla="*/ 0 h 257"/>
                    <a:gd name="T8" fmla="*/ 1 w 101"/>
                    <a:gd name="T9" fmla="*/ 0 h 257"/>
                    <a:gd name="T10" fmla="*/ 0 w 101"/>
                    <a:gd name="T11" fmla="*/ 0 h 257"/>
                    <a:gd name="T12" fmla="*/ 1 w 101"/>
                    <a:gd name="T13" fmla="*/ 0 h 257"/>
                    <a:gd name="T14" fmla="*/ 1 w 101"/>
                    <a:gd name="T15" fmla="*/ 0 h 257"/>
                    <a:gd name="T16" fmla="*/ 1 w 101"/>
                    <a:gd name="T17" fmla="*/ 0 h 257"/>
                    <a:gd name="T18" fmla="*/ 1 w 101"/>
                    <a:gd name="T19" fmla="*/ 0 h 257"/>
                    <a:gd name="T20" fmla="*/ 1 w 101"/>
                    <a:gd name="T21" fmla="*/ 0 h 257"/>
                    <a:gd name="T22" fmla="*/ 1 w 101"/>
                    <a:gd name="T23" fmla="*/ 0 h 257"/>
                    <a:gd name="T24" fmla="*/ 1 w 101"/>
                    <a:gd name="T25" fmla="*/ 0 h 2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 h="257">
                      <a:moveTo>
                        <a:pt x="54" y="0"/>
                      </a:moveTo>
                      <a:lnTo>
                        <a:pt x="36" y="22"/>
                      </a:lnTo>
                      <a:lnTo>
                        <a:pt x="24" y="39"/>
                      </a:lnTo>
                      <a:lnTo>
                        <a:pt x="14" y="63"/>
                      </a:lnTo>
                      <a:lnTo>
                        <a:pt x="4" y="101"/>
                      </a:lnTo>
                      <a:lnTo>
                        <a:pt x="0" y="141"/>
                      </a:lnTo>
                      <a:lnTo>
                        <a:pt x="4" y="179"/>
                      </a:lnTo>
                      <a:lnTo>
                        <a:pt x="10" y="219"/>
                      </a:lnTo>
                      <a:lnTo>
                        <a:pt x="16" y="241"/>
                      </a:lnTo>
                      <a:lnTo>
                        <a:pt x="44" y="257"/>
                      </a:lnTo>
                      <a:lnTo>
                        <a:pt x="52" y="231"/>
                      </a:lnTo>
                      <a:lnTo>
                        <a:pt x="101" y="111"/>
                      </a:lnTo>
                      <a:lnTo>
                        <a:pt x="5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84" name="Group 78"/>
                <p:cNvGrpSpPr>
                  <a:grpSpLocks/>
                </p:cNvGrpSpPr>
                <p:nvPr/>
              </p:nvGrpSpPr>
              <p:grpSpPr bwMode="auto">
                <a:xfrm>
                  <a:off x="3470" y="2126"/>
                  <a:ext cx="525" cy="571"/>
                  <a:chOff x="3470" y="2126"/>
                  <a:chExt cx="525" cy="571"/>
                </a:xfrm>
              </p:grpSpPr>
              <p:grpSp>
                <p:nvGrpSpPr>
                  <p:cNvPr id="87" name="Group 79"/>
                  <p:cNvGrpSpPr>
                    <a:grpSpLocks/>
                  </p:cNvGrpSpPr>
                  <p:nvPr/>
                </p:nvGrpSpPr>
                <p:grpSpPr bwMode="auto">
                  <a:xfrm>
                    <a:off x="3526" y="2189"/>
                    <a:ext cx="388" cy="507"/>
                    <a:chOff x="3526" y="2189"/>
                    <a:chExt cx="388" cy="507"/>
                  </a:xfrm>
                </p:grpSpPr>
                <p:sp>
                  <p:nvSpPr>
                    <p:cNvPr id="94" name="Freeform 80"/>
                    <p:cNvSpPr>
                      <a:spLocks/>
                    </p:cNvSpPr>
                    <p:nvPr/>
                  </p:nvSpPr>
                  <p:spPr bwMode="auto">
                    <a:xfrm>
                      <a:off x="3526" y="2189"/>
                      <a:ext cx="388" cy="507"/>
                    </a:xfrm>
                    <a:custGeom>
                      <a:avLst/>
                      <a:gdLst>
                        <a:gd name="T0" fmla="*/ 0 w 777"/>
                        <a:gd name="T1" fmla="*/ 1 h 1014"/>
                        <a:gd name="T2" fmla="*/ 0 w 777"/>
                        <a:gd name="T3" fmla="*/ 1 h 1014"/>
                        <a:gd name="T4" fmla="*/ 0 w 777"/>
                        <a:gd name="T5" fmla="*/ 1 h 1014"/>
                        <a:gd name="T6" fmla="*/ 0 w 777"/>
                        <a:gd name="T7" fmla="*/ 1 h 1014"/>
                        <a:gd name="T8" fmla="*/ 0 w 777"/>
                        <a:gd name="T9" fmla="*/ 1 h 1014"/>
                        <a:gd name="T10" fmla="*/ 0 w 777"/>
                        <a:gd name="T11" fmla="*/ 1 h 1014"/>
                        <a:gd name="T12" fmla="*/ 0 w 777"/>
                        <a:gd name="T13" fmla="*/ 1 h 1014"/>
                        <a:gd name="T14" fmla="*/ 0 w 777"/>
                        <a:gd name="T15" fmla="*/ 1 h 1014"/>
                        <a:gd name="T16" fmla="*/ 0 w 777"/>
                        <a:gd name="T17" fmla="*/ 1 h 1014"/>
                        <a:gd name="T18" fmla="*/ 0 w 777"/>
                        <a:gd name="T19" fmla="*/ 1 h 1014"/>
                        <a:gd name="T20" fmla="*/ 0 w 777"/>
                        <a:gd name="T21" fmla="*/ 1 h 1014"/>
                        <a:gd name="T22" fmla="*/ 0 w 777"/>
                        <a:gd name="T23" fmla="*/ 1 h 1014"/>
                        <a:gd name="T24" fmla="*/ 0 w 777"/>
                        <a:gd name="T25" fmla="*/ 1 h 1014"/>
                        <a:gd name="T26" fmla="*/ 0 w 777"/>
                        <a:gd name="T27" fmla="*/ 1 h 1014"/>
                        <a:gd name="T28" fmla="*/ 0 w 777"/>
                        <a:gd name="T29" fmla="*/ 1 h 1014"/>
                        <a:gd name="T30" fmla="*/ 0 w 777"/>
                        <a:gd name="T31" fmla="*/ 1 h 1014"/>
                        <a:gd name="T32" fmla="*/ 0 w 777"/>
                        <a:gd name="T33" fmla="*/ 1 h 1014"/>
                        <a:gd name="T34" fmla="*/ 0 w 777"/>
                        <a:gd name="T35" fmla="*/ 1 h 1014"/>
                        <a:gd name="T36" fmla="*/ 0 w 777"/>
                        <a:gd name="T37" fmla="*/ 1 h 1014"/>
                        <a:gd name="T38" fmla="*/ 0 w 777"/>
                        <a:gd name="T39" fmla="*/ 1 h 1014"/>
                        <a:gd name="T40" fmla="*/ 0 w 777"/>
                        <a:gd name="T41" fmla="*/ 1 h 1014"/>
                        <a:gd name="T42" fmla="*/ 0 w 777"/>
                        <a:gd name="T43" fmla="*/ 1 h 1014"/>
                        <a:gd name="T44" fmla="*/ 0 w 777"/>
                        <a:gd name="T45" fmla="*/ 1 h 1014"/>
                        <a:gd name="T46" fmla="*/ 0 w 777"/>
                        <a:gd name="T47" fmla="*/ 1 h 1014"/>
                        <a:gd name="T48" fmla="*/ 0 w 777"/>
                        <a:gd name="T49" fmla="*/ 1 h 1014"/>
                        <a:gd name="T50" fmla="*/ 0 w 777"/>
                        <a:gd name="T51" fmla="*/ 1 h 1014"/>
                        <a:gd name="T52" fmla="*/ 0 w 777"/>
                        <a:gd name="T53" fmla="*/ 1 h 1014"/>
                        <a:gd name="T54" fmla="*/ 0 w 777"/>
                        <a:gd name="T55" fmla="*/ 1 h 1014"/>
                        <a:gd name="T56" fmla="*/ 0 w 777"/>
                        <a:gd name="T57" fmla="*/ 1 h 1014"/>
                        <a:gd name="T58" fmla="*/ 0 w 777"/>
                        <a:gd name="T59" fmla="*/ 1 h 1014"/>
                        <a:gd name="T60" fmla="*/ 0 w 777"/>
                        <a:gd name="T61" fmla="*/ 1 h 1014"/>
                        <a:gd name="T62" fmla="*/ 0 w 777"/>
                        <a:gd name="T63" fmla="*/ 1 h 1014"/>
                        <a:gd name="T64" fmla="*/ 0 w 777"/>
                        <a:gd name="T65" fmla="*/ 1 h 1014"/>
                        <a:gd name="T66" fmla="*/ 0 w 777"/>
                        <a:gd name="T67" fmla="*/ 1 h 1014"/>
                        <a:gd name="T68" fmla="*/ 0 w 777"/>
                        <a:gd name="T69" fmla="*/ 1 h 1014"/>
                        <a:gd name="T70" fmla="*/ 0 w 777"/>
                        <a:gd name="T71" fmla="*/ 1 h 1014"/>
                        <a:gd name="T72" fmla="*/ 0 w 777"/>
                        <a:gd name="T73" fmla="*/ 1 h 1014"/>
                        <a:gd name="T74" fmla="*/ 0 w 777"/>
                        <a:gd name="T75" fmla="*/ 1 h 1014"/>
                        <a:gd name="T76" fmla="*/ 0 w 777"/>
                        <a:gd name="T77" fmla="*/ 1 h 1014"/>
                        <a:gd name="T78" fmla="*/ 0 w 777"/>
                        <a:gd name="T79" fmla="*/ 1 h 1014"/>
                        <a:gd name="T80" fmla="*/ 0 w 777"/>
                        <a:gd name="T81" fmla="*/ 1 h 1014"/>
                        <a:gd name="T82" fmla="*/ 0 w 777"/>
                        <a:gd name="T83" fmla="*/ 1 h 1014"/>
                        <a:gd name="T84" fmla="*/ 0 w 777"/>
                        <a:gd name="T85" fmla="*/ 1 h 1014"/>
                        <a:gd name="T86" fmla="*/ 0 w 777"/>
                        <a:gd name="T87" fmla="*/ 1 h 1014"/>
                        <a:gd name="T88" fmla="*/ 0 w 777"/>
                        <a:gd name="T89" fmla="*/ 1 h 1014"/>
                        <a:gd name="T90" fmla="*/ 0 w 777"/>
                        <a:gd name="T91" fmla="*/ 0 h 1014"/>
                        <a:gd name="T92" fmla="*/ 0 w 777"/>
                        <a:gd name="T93" fmla="*/ 1 h 1014"/>
                        <a:gd name="T94" fmla="*/ 0 w 777"/>
                        <a:gd name="T95" fmla="*/ 1 h 10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77" h="1014">
                          <a:moveTo>
                            <a:pt x="242" y="29"/>
                          </a:moveTo>
                          <a:lnTo>
                            <a:pt x="186" y="61"/>
                          </a:lnTo>
                          <a:lnTo>
                            <a:pt x="134" y="95"/>
                          </a:lnTo>
                          <a:lnTo>
                            <a:pt x="96" y="127"/>
                          </a:lnTo>
                          <a:lnTo>
                            <a:pt x="60" y="161"/>
                          </a:lnTo>
                          <a:lnTo>
                            <a:pt x="32" y="197"/>
                          </a:lnTo>
                          <a:lnTo>
                            <a:pt x="14" y="235"/>
                          </a:lnTo>
                          <a:lnTo>
                            <a:pt x="8" y="274"/>
                          </a:lnTo>
                          <a:lnTo>
                            <a:pt x="2" y="318"/>
                          </a:lnTo>
                          <a:lnTo>
                            <a:pt x="0" y="372"/>
                          </a:lnTo>
                          <a:lnTo>
                            <a:pt x="6" y="420"/>
                          </a:lnTo>
                          <a:lnTo>
                            <a:pt x="0" y="486"/>
                          </a:lnTo>
                          <a:lnTo>
                            <a:pt x="26" y="504"/>
                          </a:lnTo>
                          <a:lnTo>
                            <a:pt x="48" y="522"/>
                          </a:lnTo>
                          <a:lnTo>
                            <a:pt x="50" y="537"/>
                          </a:lnTo>
                          <a:lnTo>
                            <a:pt x="50" y="563"/>
                          </a:lnTo>
                          <a:lnTo>
                            <a:pt x="42" y="593"/>
                          </a:lnTo>
                          <a:lnTo>
                            <a:pt x="18" y="675"/>
                          </a:lnTo>
                          <a:lnTo>
                            <a:pt x="18" y="711"/>
                          </a:lnTo>
                          <a:lnTo>
                            <a:pt x="38" y="719"/>
                          </a:lnTo>
                          <a:lnTo>
                            <a:pt x="68" y="719"/>
                          </a:lnTo>
                          <a:lnTo>
                            <a:pt x="90" y="719"/>
                          </a:lnTo>
                          <a:lnTo>
                            <a:pt x="126" y="816"/>
                          </a:lnTo>
                          <a:lnTo>
                            <a:pt x="128" y="852"/>
                          </a:lnTo>
                          <a:lnTo>
                            <a:pt x="140" y="868"/>
                          </a:lnTo>
                          <a:lnTo>
                            <a:pt x="156" y="874"/>
                          </a:lnTo>
                          <a:lnTo>
                            <a:pt x="158" y="894"/>
                          </a:lnTo>
                          <a:lnTo>
                            <a:pt x="156" y="922"/>
                          </a:lnTo>
                          <a:lnTo>
                            <a:pt x="170" y="966"/>
                          </a:lnTo>
                          <a:lnTo>
                            <a:pt x="188" y="994"/>
                          </a:lnTo>
                          <a:lnTo>
                            <a:pt x="206" y="1006"/>
                          </a:lnTo>
                          <a:lnTo>
                            <a:pt x="248" y="1014"/>
                          </a:lnTo>
                          <a:lnTo>
                            <a:pt x="282" y="1012"/>
                          </a:lnTo>
                          <a:lnTo>
                            <a:pt x="330" y="990"/>
                          </a:lnTo>
                          <a:lnTo>
                            <a:pt x="386" y="958"/>
                          </a:lnTo>
                          <a:lnTo>
                            <a:pt x="410" y="988"/>
                          </a:lnTo>
                          <a:lnTo>
                            <a:pt x="747" y="717"/>
                          </a:lnTo>
                          <a:lnTo>
                            <a:pt x="727" y="671"/>
                          </a:lnTo>
                          <a:lnTo>
                            <a:pt x="747" y="609"/>
                          </a:lnTo>
                          <a:lnTo>
                            <a:pt x="769" y="527"/>
                          </a:lnTo>
                          <a:lnTo>
                            <a:pt x="777" y="424"/>
                          </a:lnTo>
                          <a:lnTo>
                            <a:pt x="775" y="346"/>
                          </a:lnTo>
                          <a:lnTo>
                            <a:pt x="753" y="217"/>
                          </a:lnTo>
                          <a:lnTo>
                            <a:pt x="721" y="101"/>
                          </a:lnTo>
                          <a:lnTo>
                            <a:pt x="685" y="17"/>
                          </a:lnTo>
                          <a:lnTo>
                            <a:pt x="549" y="0"/>
                          </a:lnTo>
                          <a:lnTo>
                            <a:pt x="342" y="2"/>
                          </a:lnTo>
                          <a:lnTo>
                            <a:pt x="242" y="29"/>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95" name="Group 81"/>
                    <p:cNvGrpSpPr>
                      <a:grpSpLocks/>
                    </p:cNvGrpSpPr>
                    <p:nvPr/>
                  </p:nvGrpSpPr>
                  <p:grpSpPr bwMode="auto">
                    <a:xfrm>
                      <a:off x="3681" y="2445"/>
                      <a:ext cx="66" cy="119"/>
                      <a:chOff x="3681" y="2445"/>
                      <a:chExt cx="66" cy="119"/>
                    </a:xfrm>
                  </p:grpSpPr>
                  <p:sp>
                    <p:nvSpPr>
                      <p:cNvPr id="97" name="Freeform 82"/>
                      <p:cNvSpPr>
                        <a:spLocks/>
                      </p:cNvSpPr>
                      <p:nvPr/>
                    </p:nvSpPr>
                    <p:spPr bwMode="auto">
                      <a:xfrm>
                        <a:off x="3681" y="2445"/>
                        <a:ext cx="50" cy="75"/>
                      </a:xfrm>
                      <a:custGeom>
                        <a:avLst/>
                        <a:gdLst>
                          <a:gd name="T0" fmla="*/ 0 w 100"/>
                          <a:gd name="T1" fmla="*/ 0 h 151"/>
                          <a:gd name="T2" fmla="*/ 1 w 100"/>
                          <a:gd name="T3" fmla="*/ 0 h 151"/>
                          <a:gd name="T4" fmla="*/ 1 w 100"/>
                          <a:gd name="T5" fmla="*/ 0 h 151"/>
                          <a:gd name="T6" fmla="*/ 1 w 100"/>
                          <a:gd name="T7" fmla="*/ 0 h 151"/>
                          <a:gd name="T8" fmla="*/ 1 w 100"/>
                          <a:gd name="T9" fmla="*/ 0 h 151"/>
                          <a:gd name="T10" fmla="*/ 1 w 100"/>
                          <a:gd name="T11" fmla="*/ 0 h 151"/>
                          <a:gd name="T12" fmla="*/ 1 w 100"/>
                          <a:gd name="T13" fmla="*/ 0 h 151"/>
                          <a:gd name="T14" fmla="*/ 1 w 100"/>
                          <a:gd name="T15" fmla="*/ 0 h 151"/>
                          <a:gd name="T16" fmla="*/ 1 w 100"/>
                          <a:gd name="T17" fmla="*/ 0 h 151"/>
                          <a:gd name="T18" fmla="*/ 1 w 100"/>
                          <a:gd name="T19" fmla="*/ 0 h 151"/>
                          <a:gd name="T20" fmla="*/ 1 w 100"/>
                          <a:gd name="T21" fmla="*/ 0 h 151"/>
                          <a:gd name="T22" fmla="*/ 1 w 100"/>
                          <a:gd name="T23" fmla="*/ 0 h 151"/>
                          <a:gd name="T24" fmla="*/ 1 w 100"/>
                          <a:gd name="T25" fmla="*/ 0 h 151"/>
                          <a:gd name="T26" fmla="*/ 1 w 100"/>
                          <a:gd name="T27" fmla="*/ 0 h 151"/>
                          <a:gd name="T28" fmla="*/ 1 w 100"/>
                          <a:gd name="T29" fmla="*/ 0 h 151"/>
                          <a:gd name="T30" fmla="*/ 1 w 100"/>
                          <a:gd name="T31" fmla="*/ 0 h 151"/>
                          <a:gd name="T32" fmla="*/ 1 w 100"/>
                          <a:gd name="T33" fmla="*/ 0 h 151"/>
                          <a:gd name="T34" fmla="*/ 1 w 100"/>
                          <a:gd name="T35" fmla="*/ 0 h 151"/>
                          <a:gd name="T36" fmla="*/ 1 w 100"/>
                          <a:gd name="T37" fmla="*/ 0 h 151"/>
                          <a:gd name="T38" fmla="*/ 1 w 100"/>
                          <a:gd name="T39" fmla="*/ 0 h 151"/>
                          <a:gd name="T40" fmla="*/ 1 w 100"/>
                          <a:gd name="T41" fmla="*/ 0 h 151"/>
                          <a:gd name="T42" fmla="*/ 1 w 100"/>
                          <a:gd name="T43" fmla="*/ 0 h 151"/>
                          <a:gd name="T44" fmla="*/ 1 w 100"/>
                          <a:gd name="T45" fmla="*/ 0 h 151"/>
                          <a:gd name="T46" fmla="*/ 1 w 100"/>
                          <a:gd name="T47" fmla="*/ 0 h 151"/>
                          <a:gd name="T48" fmla="*/ 1 w 100"/>
                          <a:gd name="T49" fmla="*/ 0 h 151"/>
                          <a:gd name="T50" fmla="*/ 1 w 100"/>
                          <a:gd name="T51" fmla="*/ 0 h 151"/>
                          <a:gd name="T52" fmla="*/ 1 w 100"/>
                          <a:gd name="T53" fmla="*/ 0 h 151"/>
                          <a:gd name="T54" fmla="*/ 1 w 100"/>
                          <a:gd name="T55" fmla="*/ 0 h 151"/>
                          <a:gd name="T56" fmla="*/ 1 w 100"/>
                          <a:gd name="T57" fmla="*/ 0 h 151"/>
                          <a:gd name="T58" fmla="*/ 1 w 100"/>
                          <a:gd name="T59" fmla="*/ 0 h 151"/>
                          <a:gd name="T60" fmla="*/ 0 w 100"/>
                          <a:gd name="T61" fmla="*/ 0 h 15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51">
                            <a:moveTo>
                              <a:pt x="0" y="63"/>
                            </a:moveTo>
                            <a:lnTo>
                              <a:pt x="10" y="31"/>
                            </a:lnTo>
                            <a:lnTo>
                              <a:pt x="18" y="10"/>
                            </a:lnTo>
                            <a:lnTo>
                              <a:pt x="26" y="4"/>
                            </a:lnTo>
                            <a:lnTo>
                              <a:pt x="40" y="0"/>
                            </a:lnTo>
                            <a:lnTo>
                              <a:pt x="56" y="0"/>
                            </a:lnTo>
                            <a:lnTo>
                              <a:pt x="72" y="4"/>
                            </a:lnTo>
                            <a:lnTo>
                              <a:pt x="84" y="11"/>
                            </a:lnTo>
                            <a:lnTo>
                              <a:pt x="92" y="27"/>
                            </a:lnTo>
                            <a:lnTo>
                              <a:pt x="98" y="53"/>
                            </a:lnTo>
                            <a:lnTo>
                              <a:pt x="100" y="75"/>
                            </a:lnTo>
                            <a:lnTo>
                              <a:pt x="96" y="105"/>
                            </a:lnTo>
                            <a:lnTo>
                              <a:pt x="90" y="133"/>
                            </a:lnTo>
                            <a:lnTo>
                              <a:pt x="78" y="151"/>
                            </a:lnTo>
                            <a:lnTo>
                              <a:pt x="72" y="129"/>
                            </a:lnTo>
                            <a:lnTo>
                              <a:pt x="84" y="109"/>
                            </a:lnTo>
                            <a:lnTo>
                              <a:pt x="76" y="83"/>
                            </a:lnTo>
                            <a:lnTo>
                              <a:pt x="66" y="93"/>
                            </a:lnTo>
                            <a:lnTo>
                              <a:pt x="44" y="103"/>
                            </a:lnTo>
                            <a:lnTo>
                              <a:pt x="36" y="81"/>
                            </a:lnTo>
                            <a:lnTo>
                              <a:pt x="54" y="73"/>
                            </a:lnTo>
                            <a:lnTo>
                              <a:pt x="72" y="69"/>
                            </a:lnTo>
                            <a:lnTo>
                              <a:pt x="72" y="55"/>
                            </a:lnTo>
                            <a:lnTo>
                              <a:pt x="70" y="37"/>
                            </a:lnTo>
                            <a:lnTo>
                              <a:pt x="80" y="39"/>
                            </a:lnTo>
                            <a:lnTo>
                              <a:pt x="78" y="17"/>
                            </a:lnTo>
                            <a:lnTo>
                              <a:pt x="74" y="11"/>
                            </a:lnTo>
                            <a:lnTo>
                              <a:pt x="58" y="10"/>
                            </a:lnTo>
                            <a:lnTo>
                              <a:pt x="30" y="11"/>
                            </a:lnTo>
                            <a:lnTo>
                              <a:pt x="16" y="33"/>
                            </a:lnTo>
                            <a:lnTo>
                              <a:pt x="0" y="63"/>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98" name="Freeform 83"/>
                      <p:cNvSpPr>
                        <a:spLocks/>
                      </p:cNvSpPr>
                      <p:nvPr/>
                    </p:nvSpPr>
                    <p:spPr bwMode="auto">
                      <a:xfrm>
                        <a:off x="3702" y="2522"/>
                        <a:ext cx="45" cy="42"/>
                      </a:xfrm>
                      <a:custGeom>
                        <a:avLst/>
                        <a:gdLst>
                          <a:gd name="T0" fmla="*/ 1 w 89"/>
                          <a:gd name="T1" fmla="*/ 0 h 84"/>
                          <a:gd name="T2" fmla="*/ 1 w 89"/>
                          <a:gd name="T3" fmla="*/ 1 h 84"/>
                          <a:gd name="T4" fmla="*/ 1 w 89"/>
                          <a:gd name="T5" fmla="*/ 1 h 84"/>
                          <a:gd name="T6" fmla="*/ 1 w 89"/>
                          <a:gd name="T7" fmla="*/ 1 h 84"/>
                          <a:gd name="T8" fmla="*/ 1 w 89"/>
                          <a:gd name="T9" fmla="*/ 1 h 84"/>
                          <a:gd name="T10" fmla="*/ 0 w 89"/>
                          <a:gd name="T11" fmla="*/ 1 h 84"/>
                          <a:gd name="T12" fmla="*/ 1 w 89"/>
                          <a:gd name="T13" fmla="*/ 1 h 84"/>
                          <a:gd name="T14" fmla="*/ 1 w 89"/>
                          <a:gd name="T15" fmla="*/ 1 h 84"/>
                          <a:gd name="T16" fmla="*/ 1 w 89"/>
                          <a:gd name="T17" fmla="*/ 1 h 84"/>
                          <a:gd name="T18" fmla="*/ 1 w 89"/>
                          <a:gd name="T19" fmla="*/ 1 h 84"/>
                          <a:gd name="T20" fmla="*/ 1 w 89"/>
                          <a:gd name="T21" fmla="*/ 1 h 84"/>
                          <a:gd name="T22" fmla="*/ 1 w 89"/>
                          <a:gd name="T23" fmla="*/ 0 h 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9" h="84">
                            <a:moveTo>
                              <a:pt x="66" y="0"/>
                            </a:moveTo>
                            <a:lnTo>
                              <a:pt x="54" y="28"/>
                            </a:lnTo>
                            <a:lnTo>
                              <a:pt x="48" y="42"/>
                            </a:lnTo>
                            <a:lnTo>
                              <a:pt x="36" y="52"/>
                            </a:lnTo>
                            <a:lnTo>
                              <a:pt x="20" y="54"/>
                            </a:lnTo>
                            <a:lnTo>
                              <a:pt x="0" y="54"/>
                            </a:lnTo>
                            <a:lnTo>
                              <a:pt x="44" y="60"/>
                            </a:lnTo>
                            <a:lnTo>
                              <a:pt x="70" y="72"/>
                            </a:lnTo>
                            <a:lnTo>
                              <a:pt x="89" y="84"/>
                            </a:lnTo>
                            <a:lnTo>
                              <a:pt x="72" y="56"/>
                            </a:lnTo>
                            <a:lnTo>
                              <a:pt x="68" y="28"/>
                            </a:lnTo>
                            <a:lnTo>
                              <a:pt x="66"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96" name="Freeform 84"/>
                    <p:cNvSpPr>
                      <a:spLocks/>
                    </p:cNvSpPr>
                    <p:nvPr/>
                  </p:nvSpPr>
                  <p:spPr bwMode="auto">
                    <a:xfrm>
                      <a:off x="3591" y="2515"/>
                      <a:ext cx="38" cy="57"/>
                    </a:xfrm>
                    <a:custGeom>
                      <a:avLst/>
                      <a:gdLst>
                        <a:gd name="T0" fmla="*/ 1 w 76"/>
                        <a:gd name="T1" fmla="*/ 0 h 114"/>
                        <a:gd name="T2" fmla="*/ 1 w 76"/>
                        <a:gd name="T3" fmla="*/ 1 h 114"/>
                        <a:gd name="T4" fmla="*/ 1 w 76"/>
                        <a:gd name="T5" fmla="*/ 1 h 114"/>
                        <a:gd name="T6" fmla="*/ 1 w 76"/>
                        <a:gd name="T7" fmla="*/ 1 h 114"/>
                        <a:gd name="T8" fmla="*/ 1 w 76"/>
                        <a:gd name="T9" fmla="*/ 1 h 114"/>
                        <a:gd name="T10" fmla="*/ 0 w 76"/>
                        <a:gd name="T11" fmla="*/ 1 h 114"/>
                        <a:gd name="T12" fmla="*/ 1 w 76"/>
                        <a:gd name="T13" fmla="*/ 1 h 114"/>
                        <a:gd name="T14" fmla="*/ 1 w 76"/>
                        <a:gd name="T15" fmla="*/ 1 h 114"/>
                        <a:gd name="T16" fmla="*/ 1 w 76"/>
                        <a:gd name="T17" fmla="*/ 1 h 114"/>
                        <a:gd name="T18" fmla="*/ 1 w 76"/>
                        <a:gd name="T19" fmla="*/ 1 h 114"/>
                        <a:gd name="T20" fmla="*/ 1 w 76"/>
                        <a:gd name="T21" fmla="*/ 1 h 114"/>
                        <a:gd name="T22" fmla="*/ 1 w 76"/>
                        <a:gd name="T23" fmla="*/ 1 h 114"/>
                        <a:gd name="T24" fmla="*/ 1 w 76"/>
                        <a:gd name="T25" fmla="*/ 1 h 114"/>
                        <a:gd name="T26" fmla="*/ 1 w 76"/>
                        <a:gd name="T27" fmla="*/ 1 h 114"/>
                        <a:gd name="T28" fmla="*/ 1 w 76"/>
                        <a:gd name="T29" fmla="*/ 0 h 1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114">
                          <a:moveTo>
                            <a:pt x="12" y="0"/>
                          </a:moveTo>
                          <a:lnTo>
                            <a:pt x="22" y="10"/>
                          </a:lnTo>
                          <a:lnTo>
                            <a:pt x="24" y="22"/>
                          </a:lnTo>
                          <a:lnTo>
                            <a:pt x="20" y="32"/>
                          </a:lnTo>
                          <a:lnTo>
                            <a:pt x="12" y="42"/>
                          </a:lnTo>
                          <a:lnTo>
                            <a:pt x="0" y="52"/>
                          </a:lnTo>
                          <a:lnTo>
                            <a:pt x="10" y="60"/>
                          </a:lnTo>
                          <a:lnTo>
                            <a:pt x="28" y="64"/>
                          </a:lnTo>
                          <a:lnTo>
                            <a:pt x="44" y="74"/>
                          </a:lnTo>
                          <a:lnTo>
                            <a:pt x="76" y="114"/>
                          </a:lnTo>
                          <a:lnTo>
                            <a:pt x="36" y="50"/>
                          </a:lnTo>
                          <a:lnTo>
                            <a:pt x="30" y="36"/>
                          </a:lnTo>
                          <a:lnTo>
                            <a:pt x="30" y="20"/>
                          </a:lnTo>
                          <a:lnTo>
                            <a:pt x="34" y="12"/>
                          </a:lnTo>
                          <a:lnTo>
                            <a:pt x="12"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88" name="Group 85"/>
                  <p:cNvGrpSpPr>
                    <a:grpSpLocks/>
                  </p:cNvGrpSpPr>
                  <p:nvPr/>
                </p:nvGrpSpPr>
                <p:grpSpPr bwMode="auto">
                  <a:xfrm>
                    <a:off x="3470" y="2126"/>
                    <a:ext cx="525" cy="571"/>
                    <a:chOff x="3470" y="2126"/>
                    <a:chExt cx="525" cy="571"/>
                  </a:xfrm>
                </p:grpSpPr>
                <p:sp>
                  <p:nvSpPr>
                    <p:cNvPr id="89" name="Freeform 86"/>
                    <p:cNvSpPr>
                      <a:spLocks/>
                    </p:cNvSpPr>
                    <p:nvPr/>
                  </p:nvSpPr>
                  <p:spPr bwMode="auto">
                    <a:xfrm>
                      <a:off x="3470" y="2126"/>
                      <a:ext cx="525" cy="571"/>
                    </a:xfrm>
                    <a:custGeom>
                      <a:avLst/>
                      <a:gdLst>
                        <a:gd name="T0" fmla="*/ 1 w 1050"/>
                        <a:gd name="T1" fmla="*/ 1 h 1142"/>
                        <a:gd name="T2" fmla="*/ 1 w 1050"/>
                        <a:gd name="T3" fmla="*/ 1 h 1142"/>
                        <a:gd name="T4" fmla="*/ 1 w 1050"/>
                        <a:gd name="T5" fmla="*/ 1 h 1142"/>
                        <a:gd name="T6" fmla="*/ 1 w 1050"/>
                        <a:gd name="T7" fmla="*/ 1 h 1142"/>
                        <a:gd name="T8" fmla="*/ 1 w 1050"/>
                        <a:gd name="T9" fmla="*/ 1 h 1142"/>
                        <a:gd name="T10" fmla="*/ 1 w 1050"/>
                        <a:gd name="T11" fmla="*/ 1 h 1142"/>
                        <a:gd name="T12" fmla="*/ 1 w 1050"/>
                        <a:gd name="T13" fmla="*/ 1 h 1142"/>
                        <a:gd name="T14" fmla="*/ 0 w 1050"/>
                        <a:gd name="T15" fmla="*/ 1 h 1142"/>
                        <a:gd name="T16" fmla="*/ 1 w 1050"/>
                        <a:gd name="T17" fmla="*/ 1 h 1142"/>
                        <a:gd name="T18" fmla="*/ 1 w 1050"/>
                        <a:gd name="T19" fmla="*/ 1 h 1142"/>
                        <a:gd name="T20" fmla="*/ 1 w 1050"/>
                        <a:gd name="T21" fmla="*/ 1 h 1142"/>
                        <a:gd name="T22" fmla="*/ 1 w 1050"/>
                        <a:gd name="T23" fmla="*/ 1 h 1142"/>
                        <a:gd name="T24" fmla="*/ 1 w 1050"/>
                        <a:gd name="T25" fmla="*/ 1 h 1142"/>
                        <a:gd name="T26" fmla="*/ 1 w 1050"/>
                        <a:gd name="T27" fmla="*/ 1 h 1142"/>
                        <a:gd name="T28" fmla="*/ 1 w 1050"/>
                        <a:gd name="T29" fmla="*/ 1 h 1142"/>
                        <a:gd name="T30" fmla="*/ 1 w 1050"/>
                        <a:gd name="T31" fmla="*/ 1 h 1142"/>
                        <a:gd name="T32" fmla="*/ 1 w 1050"/>
                        <a:gd name="T33" fmla="*/ 1 h 1142"/>
                        <a:gd name="T34" fmla="*/ 1 w 1050"/>
                        <a:gd name="T35" fmla="*/ 1 h 1142"/>
                        <a:gd name="T36" fmla="*/ 1 w 1050"/>
                        <a:gd name="T37" fmla="*/ 1 h 1142"/>
                        <a:gd name="T38" fmla="*/ 1 w 1050"/>
                        <a:gd name="T39" fmla="*/ 1 h 1142"/>
                        <a:gd name="T40" fmla="*/ 1 w 1050"/>
                        <a:gd name="T41" fmla="*/ 1 h 1142"/>
                        <a:gd name="T42" fmla="*/ 1 w 1050"/>
                        <a:gd name="T43" fmla="*/ 1 h 1142"/>
                        <a:gd name="T44" fmla="*/ 1 w 1050"/>
                        <a:gd name="T45" fmla="*/ 1 h 1142"/>
                        <a:gd name="T46" fmla="*/ 1 w 1050"/>
                        <a:gd name="T47" fmla="*/ 1 h 1142"/>
                        <a:gd name="T48" fmla="*/ 1 w 1050"/>
                        <a:gd name="T49" fmla="*/ 1 h 1142"/>
                        <a:gd name="T50" fmla="*/ 1 w 1050"/>
                        <a:gd name="T51" fmla="*/ 1 h 1142"/>
                        <a:gd name="T52" fmla="*/ 1 w 1050"/>
                        <a:gd name="T53" fmla="*/ 1 h 1142"/>
                        <a:gd name="T54" fmla="*/ 1 w 1050"/>
                        <a:gd name="T55" fmla="*/ 1 h 1142"/>
                        <a:gd name="T56" fmla="*/ 1 w 1050"/>
                        <a:gd name="T57" fmla="*/ 1 h 1142"/>
                        <a:gd name="T58" fmla="*/ 1 w 1050"/>
                        <a:gd name="T59" fmla="*/ 1 h 1142"/>
                        <a:gd name="T60" fmla="*/ 1 w 1050"/>
                        <a:gd name="T61" fmla="*/ 1 h 1142"/>
                        <a:gd name="T62" fmla="*/ 1 w 1050"/>
                        <a:gd name="T63" fmla="*/ 1 h 1142"/>
                        <a:gd name="T64" fmla="*/ 1 w 1050"/>
                        <a:gd name="T65" fmla="*/ 1 h 1142"/>
                        <a:gd name="T66" fmla="*/ 1 w 1050"/>
                        <a:gd name="T67" fmla="*/ 1 h 1142"/>
                        <a:gd name="T68" fmla="*/ 1 w 1050"/>
                        <a:gd name="T69" fmla="*/ 1 h 1142"/>
                        <a:gd name="T70" fmla="*/ 1 w 1050"/>
                        <a:gd name="T71" fmla="*/ 1 h 1142"/>
                        <a:gd name="T72" fmla="*/ 1 w 1050"/>
                        <a:gd name="T73" fmla="*/ 1 h 1142"/>
                        <a:gd name="T74" fmla="*/ 1 w 1050"/>
                        <a:gd name="T75" fmla="*/ 1 h 1142"/>
                        <a:gd name="T76" fmla="*/ 1 w 1050"/>
                        <a:gd name="T77" fmla="*/ 1 h 1142"/>
                        <a:gd name="T78" fmla="*/ 1 w 1050"/>
                        <a:gd name="T79" fmla="*/ 1 h 1142"/>
                        <a:gd name="T80" fmla="*/ 1 w 1050"/>
                        <a:gd name="T81" fmla="*/ 1 h 1142"/>
                        <a:gd name="T82" fmla="*/ 1 w 1050"/>
                        <a:gd name="T83" fmla="*/ 1 h 1142"/>
                        <a:gd name="T84" fmla="*/ 1 w 1050"/>
                        <a:gd name="T85" fmla="*/ 1 h 1142"/>
                        <a:gd name="T86" fmla="*/ 1 w 1050"/>
                        <a:gd name="T87" fmla="*/ 1 h 1142"/>
                        <a:gd name="T88" fmla="*/ 1 w 1050"/>
                        <a:gd name="T89" fmla="*/ 1 h 1142"/>
                        <a:gd name="T90" fmla="*/ 1 w 1050"/>
                        <a:gd name="T91" fmla="*/ 1 h 1142"/>
                        <a:gd name="T92" fmla="*/ 1 w 1050"/>
                        <a:gd name="T93" fmla="*/ 1 h 1142"/>
                        <a:gd name="T94" fmla="*/ 1 w 1050"/>
                        <a:gd name="T95" fmla="*/ 1 h 1142"/>
                        <a:gd name="T96" fmla="*/ 1 w 1050"/>
                        <a:gd name="T97" fmla="*/ 1 h 1142"/>
                        <a:gd name="T98" fmla="*/ 1 w 1050"/>
                        <a:gd name="T99" fmla="*/ 1 h 1142"/>
                        <a:gd name="T100" fmla="*/ 1 w 1050"/>
                        <a:gd name="T101" fmla="*/ 1 h 1142"/>
                        <a:gd name="T102" fmla="*/ 1 w 1050"/>
                        <a:gd name="T103" fmla="*/ 1 h 1142"/>
                        <a:gd name="T104" fmla="*/ 1 w 1050"/>
                        <a:gd name="T105" fmla="*/ 1 h 1142"/>
                        <a:gd name="T106" fmla="*/ 1 w 1050"/>
                        <a:gd name="T107" fmla="*/ 1 h 1142"/>
                        <a:gd name="T108" fmla="*/ 1 w 1050"/>
                        <a:gd name="T109" fmla="*/ 1 h 1142"/>
                        <a:gd name="T110" fmla="*/ 1 w 1050"/>
                        <a:gd name="T111" fmla="*/ 1 h 1142"/>
                        <a:gd name="T112" fmla="*/ 1 w 1050"/>
                        <a:gd name="T113" fmla="*/ 1 h 1142"/>
                        <a:gd name="T114" fmla="*/ 1 w 1050"/>
                        <a:gd name="T115" fmla="*/ 1 h 1142"/>
                        <a:gd name="T116" fmla="*/ 1 w 1050"/>
                        <a:gd name="T117" fmla="*/ 0 h 11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050" h="1142">
                          <a:moveTo>
                            <a:pt x="503" y="0"/>
                          </a:moveTo>
                          <a:lnTo>
                            <a:pt x="455" y="2"/>
                          </a:lnTo>
                          <a:lnTo>
                            <a:pt x="419" y="8"/>
                          </a:lnTo>
                          <a:lnTo>
                            <a:pt x="379" y="18"/>
                          </a:lnTo>
                          <a:lnTo>
                            <a:pt x="333" y="34"/>
                          </a:lnTo>
                          <a:lnTo>
                            <a:pt x="295" y="50"/>
                          </a:lnTo>
                          <a:lnTo>
                            <a:pt x="251" y="88"/>
                          </a:lnTo>
                          <a:lnTo>
                            <a:pt x="211" y="126"/>
                          </a:lnTo>
                          <a:lnTo>
                            <a:pt x="173" y="167"/>
                          </a:lnTo>
                          <a:lnTo>
                            <a:pt x="89" y="221"/>
                          </a:lnTo>
                          <a:lnTo>
                            <a:pt x="59" y="241"/>
                          </a:lnTo>
                          <a:lnTo>
                            <a:pt x="37" y="263"/>
                          </a:lnTo>
                          <a:lnTo>
                            <a:pt x="24" y="283"/>
                          </a:lnTo>
                          <a:lnTo>
                            <a:pt x="8" y="307"/>
                          </a:lnTo>
                          <a:lnTo>
                            <a:pt x="2" y="331"/>
                          </a:lnTo>
                          <a:lnTo>
                            <a:pt x="0" y="357"/>
                          </a:lnTo>
                          <a:lnTo>
                            <a:pt x="0" y="383"/>
                          </a:lnTo>
                          <a:lnTo>
                            <a:pt x="6" y="412"/>
                          </a:lnTo>
                          <a:lnTo>
                            <a:pt x="22" y="446"/>
                          </a:lnTo>
                          <a:lnTo>
                            <a:pt x="35" y="464"/>
                          </a:lnTo>
                          <a:lnTo>
                            <a:pt x="53" y="478"/>
                          </a:lnTo>
                          <a:lnTo>
                            <a:pt x="79" y="486"/>
                          </a:lnTo>
                          <a:lnTo>
                            <a:pt x="107" y="492"/>
                          </a:lnTo>
                          <a:lnTo>
                            <a:pt x="147" y="500"/>
                          </a:lnTo>
                          <a:lnTo>
                            <a:pt x="123" y="468"/>
                          </a:lnTo>
                          <a:lnTo>
                            <a:pt x="115" y="438"/>
                          </a:lnTo>
                          <a:lnTo>
                            <a:pt x="117" y="402"/>
                          </a:lnTo>
                          <a:lnTo>
                            <a:pt x="125" y="367"/>
                          </a:lnTo>
                          <a:lnTo>
                            <a:pt x="137" y="345"/>
                          </a:lnTo>
                          <a:lnTo>
                            <a:pt x="153" y="321"/>
                          </a:lnTo>
                          <a:lnTo>
                            <a:pt x="173" y="301"/>
                          </a:lnTo>
                          <a:lnTo>
                            <a:pt x="197" y="283"/>
                          </a:lnTo>
                          <a:lnTo>
                            <a:pt x="227" y="267"/>
                          </a:lnTo>
                          <a:lnTo>
                            <a:pt x="323" y="237"/>
                          </a:lnTo>
                          <a:lnTo>
                            <a:pt x="305" y="257"/>
                          </a:lnTo>
                          <a:lnTo>
                            <a:pt x="291" y="269"/>
                          </a:lnTo>
                          <a:lnTo>
                            <a:pt x="271" y="277"/>
                          </a:lnTo>
                          <a:lnTo>
                            <a:pt x="241" y="287"/>
                          </a:lnTo>
                          <a:lnTo>
                            <a:pt x="221" y="293"/>
                          </a:lnTo>
                          <a:lnTo>
                            <a:pt x="199" y="307"/>
                          </a:lnTo>
                          <a:lnTo>
                            <a:pt x="189" y="325"/>
                          </a:lnTo>
                          <a:lnTo>
                            <a:pt x="181" y="343"/>
                          </a:lnTo>
                          <a:lnTo>
                            <a:pt x="177" y="363"/>
                          </a:lnTo>
                          <a:lnTo>
                            <a:pt x="177" y="385"/>
                          </a:lnTo>
                          <a:lnTo>
                            <a:pt x="185" y="408"/>
                          </a:lnTo>
                          <a:lnTo>
                            <a:pt x="191" y="444"/>
                          </a:lnTo>
                          <a:lnTo>
                            <a:pt x="207" y="476"/>
                          </a:lnTo>
                          <a:lnTo>
                            <a:pt x="231" y="528"/>
                          </a:lnTo>
                          <a:lnTo>
                            <a:pt x="273" y="630"/>
                          </a:lnTo>
                          <a:lnTo>
                            <a:pt x="303" y="685"/>
                          </a:lnTo>
                          <a:lnTo>
                            <a:pt x="337" y="699"/>
                          </a:lnTo>
                          <a:lnTo>
                            <a:pt x="345" y="749"/>
                          </a:lnTo>
                          <a:lnTo>
                            <a:pt x="351" y="875"/>
                          </a:lnTo>
                          <a:lnTo>
                            <a:pt x="357" y="910"/>
                          </a:lnTo>
                          <a:lnTo>
                            <a:pt x="361" y="940"/>
                          </a:lnTo>
                          <a:lnTo>
                            <a:pt x="361" y="960"/>
                          </a:lnTo>
                          <a:lnTo>
                            <a:pt x="343" y="982"/>
                          </a:lnTo>
                          <a:lnTo>
                            <a:pt x="321" y="996"/>
                          </a:lnTo>
                          <a:lnTo>
                            <a:pt x="293" y="1012"/>
                          </a:lnTo>
                          <a:lnTo>
                            <a:pt x="271" y="1030"/>
                          </a:lnTo>
                          <a:lnTo>
                            <a:pt x="267" y="1042"/>
                          </a:lnTo>
                          <a:lnTo>
                            <a:pt x="267" y="1060"/>
                          </a:lnTo>
                          <a:lnTo>
                            <a:pt x="271" y="1074"/>
                          </a:lnTo>
                          <a:lnTo>
                            <a:pt x="277" y="1086"/>
                          </a:lnTo>
                          <a:lnTo>
                            <a:pt x="283" y="1102"/>
                          </a:lnTo>
                          <a:lnTo>
                            <a:pt x="297" y="1120"/>
                          </a:lnTo>
                          <a:lnTo>
                            <a:pt x="311" y="1130"/>
                          </a:lnTo>
                          <a:lnTo>
                            <a:pt x="327" y="1136"/>
                          </a:lnTo>
                          <a:lnTo>
                            <a:pt x="345" y="1140"/>
                          </a:lnTo>
                          <a:lnTo>
                            <a:pt x="369" y="1142"/>
                          </a:lnTo>
                          <a:lnTo>
                            <a:pt x="387" y="1140"/>
                          </a:lnTo>
                          <a:lnTo>
                            <a:pt x="409" y="1134"/>
                          </a:lnTo>
                          <a:lnTo>
                            <a:pt x="427" y="1128"/>
                          </a:lnTo>
                          <a:lnTo>
                            <a:pt x="447" y="1116"/>
                          </a:lnTo>
                          <a:lnTo>
                            <a:pt x="471" y="1100"/>
                          </a:lnTo>
                          <a:lnTo>
                            <a:pt x="485" y="1090"/>
                          </a:lnTo>
                          <a:lnTo>
                            <a:pt x="483" y="1040"/>
                          </a:lnTo>
                          <a:lnTo>
                            <a:pt x="467" y="873"/>
                          </a:lnTo>
                          <a:lnTo>
                            <a:pt x="415" y="777"/>
                          </a:lnTo>
                          <a:lnTo>
                            <a:pt x="401" y="737"/>
                          </a:lnTo>
                          <a:lnTo>
                            <a:pt x="393" y="697"/>
                          </a:lnTo>
                          <a:lnTo>
                            <a:pt x="403" y="675"/>
                          </a:lnTo>
                          <a:lnTo>
                            <a:pt x="415" y="649"/>
                          </a:lnTo>
                          <a:lnTo>
                            <a:pt x="431" y="634"/>
                          </a:lnTo>
                          <a:lnTo>
                            <a:pt x="455" y="624"/>
                          </a:lnTo>
                          <a:lnTo>
                            <a:pt x="477" y="626"/>
                          </a:lnTo>
                          <a:lnTo>
                            <a:pt x="503" y="634"/>
                          </a:lnTo>
                          <a:lnTo>
                            <a:pt x="529" y="653"/>
                          </a:lnTo>
                          <a:lnTo>
                            <a:pt x="539" y="671"/>
                          </a:lnTo>
                          <a:lnTo>
                            <a:pt x="547" y="701"/>
                          </a:lnTo>
                          <a:lnTo>
                            <a:pt x="548" y="729"/>
                          </a:lnTo>
                          <a:lnTo>
                            <a:pt x="543" y="757"/>
                          </a:lnTo>
                          <a:lnTo>
                            <a:pt x="537" y="781"/>
                          </a:lnTo>
                          <a:lnTo>
                            <a:pt x="537" y="799"/>
                          </a:lnTo>
                          <a:lnTo>
                            <a:pt x="548" y="815"/>
                          </a:lnTo>
                          <a:lnTo>
                            <a:pt x="744" y="948"/>
                          </a:lnTo>
                          <a:lnTo>
                            <a:pt x="818" y="940"/>
                          </a:lnTo>
                          <a:lnTo>
                            <a:pt x="904" y="934"/>
                          </a:lnTo>
                          <a:lnTo>
                            <a:pt x="980" y="914"/>
                          </a:lnTo>
                          <a:lnTo>
                            <a:pt x="1012" y="883"/>
                          </a:lnTo>
                          <a:lnTo>
                            <a:pt x="1030" y="865"/>
                          </a:lnTo>
                          <a:lnTo>
                            <a:pt x="1038" y="835"/>
                          </a:lnTo>
                          <a:lnTo>
                            <a:pt x="1044" y="801"/>
                          </a:lnTo>
                          <a:lnTo>
                            <a:pt x="1050" y="743"/>
                          </a:lnTo>
                          <a:lnTo>
                            <a:pt x="1032" y="705"/>
                          </a:lnTo>
                          <a:lnTo>
                            <a:pt x="1024" y="610"/>
                          </a:lnTo>
                          <a:lnTo>
                            <a:pt x="994" y="478"/>
                          </a:lnTo>
                          <a:lnTo>
                            <a:pt x="970" y="377"/>
                          </a:lnTo>
                          <a:lnTo>
                            <a:pt x="922" y="277"/>
                          </a:lnTo>
                          <a:lnTo>
                            <a:pt x="880" y="191"/>
                          </a:lnTo>
                          <a:lnTo>
                            <a:pt x="856" y="149"/>
                          </a:lnTo>
                          <a:lnTo>
                            <a:pt x="820" y="100"/>
                          </a:lnTo>
                          <a:lnTo>
                            <a:pt x="790" y="74"/>
                          </a:lnTo>
                          <a:lnTo>
                            <a:pt x="728" y="42"/>
                          </a:lnTo>
                          <a:lnTo>
                            <a:pt x="674" y="18"/>
                          </a:lnTo>
                          <a:lnTo>
                            <a:pt x="614" y="4"/>
                          </a:lnTo>
                          <a:lnTo>
                            <a:pt x="556" y="0"/>
                          </a:lnTo>
                          <a:lnTo>
                            <a:pt x="503"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90" name="Freeform 87"/>
                    <p:cNvSpPr>
                      <a:spLocks/>
                    </p:cNvSpPr>
                    <p:nvPr/>
                  </p:nvSpPr>
                  <p:spPr bwMode="auto">
                    <a:xfrm>
                      <a:off x="3524" y="2416"/>
                      <a:ext cx="45" cy="32"/>
                    </a:xfrm>
                    <a:custGeom>
                      <a:avLst/>
                      <a:gdLst>
                        <a:gd name="T0" fmla="*/ 1 w 90"/>
                        <a:gd name="T1" fmla="*/ 0 h 64"/>
                        <a:gd name="T2" fmla="*/ 1 w 90"/>
                        <a:gd name="T3" fmla="*/ 1 h 64"/>
                        <a:gd name="T4" fmla="*/ 0 w 90"/>
                        <a:gd name="T5" fmla="*/ 1 h 64"/>
                        <a:gd name="T6" fmla="*/ 1 w 90"/>
                        <a:gd name="T7" fmla="*/ 1 h 64"/>
                        <a:gd name="T8" fmla="*/ 1 w 90"/>
                        <a:gd name="T9" fmla="*/ 1 h 64"/>
                        <a:gd name="T10" fmla="*/ 1 w 90"/>
                        <a:gd name="T11" fmla="*/ 1 h 64"/>
                        <a:gd name="T12" fmla="*/ 1 w 90"/>
                        <a:gd name="T13" fmla="*/ 1 h 64"/>
                        <a:gd name="T14" fmla="*/ 1 w 90"/>
                        <a:gd name="T15" fmla="*/ 1 h 64"/>
                        <a:gd name="T16" fmla="*/ 1 w 90"/>
                        <a:gd name="T17" fmla="*/ 1 h 64"/>
                        <a:gd name="T18" fmla="*/ 1 w 90"/>
                        <a:gd name="T19" fmla="*/ 1 h 64"/>
                        <a:gd name="T20" fmla="*/ 1 w 90"/>
                        <a:gd name="T21" fmla="*/ 1 h 64"/>
                        <a:gd name="T22" fmla="*/ 1 w 90"/>
                        <a:gd name="T23" fmla="*/ 1 h 64"/>
                        <a:gd name="T24" fmla="*/ 1 w 90"/>
                        <a:gd name="T25" fmla="*/ 1 h 64"/>
                        <a:gd name="T26" fmla="*/ 1 w 90"/>
                        <a:gd name="T27" fmla="*/ 1 h 64"/>
                        <a:gd name="T28" fmla="*/ 1 w 90"/>
                        <a:gd name="T29" fmla="*/ 0 h 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64">
                          <a:moveTo>
                            <a:pt x="4" y="0"/>
                          </a:moveTo>
                          <a:lnTo>
                            <a:pt x="2" y="12"/>
                          </a:lnTo>
                          <a:lnTo>
                            <a:pt x="0" y="30"/>
                          </a:lnTo>
                          <a:lnTo>
                            <a:pt x="6" y="40"/>
                          </a:lnTo>
                          <a:lnTo>
                            <a:pt x="18" y="48"/>
                          </a:lnTo>
                          <a:lnTo>
                            <a:pt x="38" y="52"/>
                          </a:lnTo>
                          <a:lnTo>
                            <a:pt x="58" y="54"/>
                          </a:lnTo>
                          <a:lnTo>
                            <a:pt x="80" y="60"/>
                          </a:lnTo>
                          <a:lnTo>
                            <a:pt x="90" y="64"/>
                          </a:lnTo>
                          <a:lnTo>
                            <a:pt x="90" y="50"/>
                          </a:lnTo>
                          <a:lnTo>
                            <a:pt x="70" y="32"/>
                          </a:lnTo>
                          <a:lnTo>
                            <a:pt x="52" y="20"/>
                          </a:lnTo>
                          <a:lnTo>
                            <a:pt x="32" y="10"/>
                          </a:lnTo>
                          <a:lnTo>
                            <a:pt x="22" y="6"/>
                          </a:lnTo>
                          <a:lnTo>
                            <a:pt x="4"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91" name="Freeform 88"/>
                    <p:cNvSpPr>
                      <a:spLocks/>
                    </p:cNvSpPr>
                    <p:nvPr/>
                  </p:nvSpPr>
                  <p:spPr bwMode="auto">
                    <a:xfrm>
                      <a:off x="3541" y="2453"/>
                      <a:ext cx="27" cy="11"/>
                    </a:xfrm>
                    <a:custGeom>
                      <a:avLst/>
                      <a:gdLst>
                        <a:gd name="T0" fmla="*/ 1 w 54"/>
                        <a:gd name="T1" fmla="*/ 0 h 22"/>
                        <a:gd name="T2" fmla="*/ 1 w 54"/>
                        <a:gd name="T3" fmla="*/ 1 h 22"/>
                        <a:gd name="T4" fmla="*/ 1 w 54"/>
                        <a:gd name="T5" fmla="*/ 1 h 22"/>
                        <a:gd name="T6" fmla="*/ 0 w 54"/>
                        <a:gd name="T7" fmla="*/ 1 h 22"/>
                        <a:gd name="T8" fmla="*/ 1 w 54"/>
                        <a:gd name="T9" fmla="*/ 1 h 22"/>
                        <a:gd name="T10" fmla="*/ 1 w 54"/>
                        <a:gd name="T11" fmla="*/ 1 h 22"/>
                        <a:gd name="T12" fmla="*/ 1 w 54"/>
                        <a:gd name="T13" fmla="*/ 1 h 22"/>
                        <a:gd name="T14" fmla="*/ 1 w 54"/>
                        <a:gd name="T15" fmla="*/ 0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22">
                          <a:moveTo>
                            <a:pt x="30" y="0"/>
                          </a:moveTo>
                          <a:lnTo>
                            <a:pt x="24" y="10"/>
                          </a:lnTo>
                          <a:lnTo>
                            <a:pt x="14" y="14"/>
                          </a:lnTo>
                          <a:lnTo>
                            <a:pt x="0" y="16"/>
                          </a:lnTo>
                          <a:lnTo>
                            <a:pt x="16" y="22"/>
                          </a:lnTo>
                          <a:lnTo>
                            <a:pt x="40" y="22"/>
                          </a:lnTo>
                          <a:lnTo>
                            <a:pt x="54" y="22"/>
                          </a:lnTo>
                          <a:lnTo>
                            <a:pt x="30"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92" name="Freeform 89"/>
                    <p:cNvSpPr>
                      <a:spLocks/>
                    </p:cNvSpPr>
                    <p:nvPr/>
                  </p:nvSpPr>
                  <p:spPr bwMode="auto">
                    <a:xfrm>
                      <a:off x="3564" y="2543"/>
                      <a:ext cx="50" cy="59"/>
                    </a:xfrm>
                    <a:custGeom>
                      <a:avLst/>
                      <a:gdLst>
                        <a:gd name="T0" fmla="*/ 1 w 100"/>
                        <a:gd name="T1" fmla="*/ 1 h 117"/>
                        <a:gd name="T2" fmla="*/ 1 w 100"/>
                        <a:gd name="T3" fmla="*/ 1 h 117"/>
                        <a:gd name="T4" fmla="*/ 1 w 100"/>
                        <a:gd name="T5" fmla="*/ 1 h 117"/>
                        <a:gd name="T6" fmla="*/ 0 w 100"/>
                        <a:gd name="T7" fmla="*/ 1 h 117"/>
                        <a:gd name="T8" fmla="*/ 0 w 100"/>
                        <a:gd name="T9" fmla="*/ 1 h 117"/>
                        <a:gd name="T10" fmla="*/ 1 w 100"/>
                        <a:gd name="T11" fmla="*/ 1 h 117"/>
                        <a:gd name="T12" fmla="*/ 1 w 100"/>
                        <a:gd name="T13" fmla="*/ 1 h 117"/>
                        <a:gd name="T14" fmla="*/ 1 w 100"/>
                        <a:gd name="T15" fmla="*/ 1 h 117"/>
                        <a:gd name="T16" fmla="*/ 1 w 100"/>
                        <a:gd name="T17" fmla="*/ 1 h 117"/>
                        <a:gd name="T18" fmla="*/ 1 w 100"/>
                        <a:gd name="T19" fmla="*/ 1 h 117"/>
                        <a:gd name="T20" fmla="*/ 1 w 100"/>
                        <a:gd name="T21" fmla="*/ 1 h 117"/>
                        <a:gd name="T22" fmla="*/ 1 w 100"/>
                        <a:gd name="T23" fmla="*/ 1 h 117"/>
                        <a:gd name="T24" fmla="*/ 1 w 100"/>
                        <a:gd name="T25" fmla="*/ 1 h 117"/>
                        <a:gd name="T26" fmla="*/ 1 w 100"/>
                        <a:gd name="T27" fmla="*/ 1 h 117"/>
                        <a:gd name="T28" fmla="*/ 1 w 100"/>
                        <a:gd name="T29" fmla="*/ 1 h 117"/>
                        <a:gd name="T30" fmla="*/ 1 w 100"/>
                        <a:gd name="T31" fmla="*/ 1 h 117"/>
                        <a:gd name="T32" fmla="*/ 1 w 100"/>
                        <a:gd name="T33" fmla="*/ 1 h 117"/>
                        <a:gd name="T34" fmla="*/ 1 w 100"/>
                        <a:gd name="T35" fmla="*/ 1 h 117"/>
                        <a:gd name="T36" fmla="*/ 1 w 100"/>
                        <a:gd name="T37" fmla="*/ 1 h 117"/>
                        <a:gd name="T38" fmla="*/ 1 w 100"/>
                        <a:gd name="T39" fmla="*/ 1 h 117"/>
                        <a:gd name="T40" fmla="*/ 1 w 100"/>
                        <a:gd name="T41" fmla="*/ 1 h 117"/>
                        <a:gd name="T42" fmla="*/ 1 w 100"/>
                        <a:gd name="T43" fmla="*/ 0 h 117"/>
                        <a:gd name="T44" fmla="*/ 1 w 100"/>
                        <a:gd name="T45" fmla="*/ 1 h 1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0" h="117">
                          <a:moveTo>
                            <a:pt x="16" y="2"/>
                          </a:moveTo>
                          <a:lnTo>
                            <a:pt x="6" y="18"/>
                          </a:lnTo>
                          <a:lnTo>
                            <a:pt x="2" y="30"/>
                          </a:lnTo>
                          <a:lnTo>
                            <a:pt x="0" y="44"/>
                          </a:lnTo>
                          <a:lnTo>
                            <a:pt x="0" y="58"/>
                          </a:lnTo>
                          <a:lnTo>
                            <a:pt x="4" y="75"/>
                          </a:lnTo>
                          <a:lnTo>
                            <a:pt x="8" y="89"/>
                          </a:lnTo>
                          <a:lnTo>
                            <a:pt x="16" y="97"/>
                          </a:lnTo>
                          <a:lnTo>
                            <a:pt x="24" y="103"/>
                          </a:lnTo>
                          <a:lnTo>
                            <a:pt x="36" y="103"/>
                          </a:lnTo>
                          <a:lnTo>
                            <a:pt x="50" y="103"/>
                          </a:lnTo>
                          <a:lnTo>
                            <a:pt x="74" y="107"/>
                          </a:lnTo>
                          <a:lnTo>
                            <a:pt x="100" y="117"/>
                          </a:lnTo>
                          <a:lnTo>
                            <a:pt x="100" y="103"/>
                          </a:lnTo>
                          <a:lnTo>
                            <a:pt x="92" y="85"/>
                          </a:lnTo>
                          <a:lnTo>
                            <a:pt x="90" y="66"/>
                          </a:lnTo>
                          <a:lnTo>
                            <a:pt x="78" y="48"/>
                          </a:lnTo>
                          <a:lnTo>
                            <a:pt x="70" y="38"/>
                          </a:lnTo>
                          <a:lnTo>
                            <a:pt x="58" y="26"/>
                          </a:lnTo>
                          <a:lnTo>
                            <a:pt x="48" y="16"/>
                          </a:lnTo>
                          <a:lnTo>
                            <a:pt x="40" y="8"/>
                          </a:lnTo>
                          <a:lnTo>
                            <a:pt x="34" y="0"/>
                          </a:lnTo>
                          <a:lnTo>
                            <a:pt x="16" y="2"/>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93" name="Freeform 90"/>
                    <p:cNvSpPr>
                      <a:spLocks/>
                    </p:cNvSpPr>
                    <p:nvPr/>
                  </p:nvSpPr>
                  <p:spPr bwMode="auto">
                    <a:xfrm>
                      <a:off x="3480" y="2226"/>
                      <a:ext cx="120" cy="123"/>
                    </a:xfrm>
                    <a:custGeom>
                      <a:avLst/>
                      <a:gdLst>
                        <a:gd name="T0" fmla="*/ 1 w 239"/>
                        <a:gd name="T1" fmla="*/ 0 h 247"/>
                        <a:gd name="T2" fmla="*/ 1 w 239"/>
                        <a:gd name="T3" fmla="*/ 0 h 247"/>
                        <a:gd name="T4" fmla="*/ 1 w 239"/>
                        <a:gd name="T5" fmla="*/ 0 h 247"/>
                        <a:gd name="T6" fmla="*/ 1 w 239"/>
                        <a:gd name="T7" fmla="*/ 0 h 247"/>
                        <a:gd name="T8" fmla="*/ 1 w 239"/>
                        <a:gd name="T9" fmla="*/ 0 h 247"/>
                        <a:gd name="T10" fmla="*/ 1 w 239"/>
                        <a:gd name="T11" fmla="*/ 0 h 247"/>
                        <a:gd name="T12" fmla="*/ 1 w 239"/>
                        <a:gd name="T13" fmla="*/ 0 h 247"/>
                        <a:gd name="T14" fmla="*/ 1 w 239"/>
                        <a:gd name="T15" fmla="*/ 0 h 247"/>
                        <a:gd name="T16" fmla="*/ 1 w 239"/>
                        <a:gd name="T17" fmla="*/ 0 h 247"/>
                        <a:gd name="T18" fmla="*/ 1 w 239"/>
                        <a:gd name="T19" fmla="*/ 0 h 247"/>
                        <a:gd name="T20" fmla="*/ 0 w 239"/>
                        <a:gd name="T21" fmla="*/ 0 h 247"/>
                        <a:gd name="T22" fmla="*/ 1 w 239"/>
                        <a:gd name="T23" fmla="*/ 0 h 247"/>
                        <a:gd name="T24" fmla="*/ 1 w 239"/>
                        <a:gd name="T25" fmla="*/ 0 h 247"/>
                        <a:gd name="T26" fmla="*/ 1 w 239"/>
                        <a:gd name="T27" fmla="*/ 0 h 247"/>
                        <a:gd name="T28" fmla="*/ 1 w 239"/>
                        <a:gd name="T29" fmla="*/ 0 h 247"/>
                        <a:gd name="T30" fmla="*/ 1 w 239"/>
                        <a:gd name="T31" fmla="*/ 0 h 247"/>
                        <a:gd name="T32" fmla="*/ 1 w 239"/>
                        <a:gd name="T33" fmla="*/ 0 h 247"/>
                        <a:gd name="T34" fmla="*/ 1 w 239"/>
                        <a:gd name="T35" fmla="*/ 0 h 247"/>
                        <a:gd name="T36" fmla="*/ 1 w 239"/>
                        <a:gd name="T37" fmla="*/ 0 h 247"/>
                        <a:gd name="T38" fmla="*/ 1 w 239"/>
                        <a:gd name="T39" fmla="*/ 0 h 247"/>
                        <a:gd name="T40" fmla="*/ 1 w 239"/>
                        <a:gd name="T41" fmla="*/ 0 h 247"/>
                        <a:gd name="T42" fmla="*/ 1 w 239"/>
                        <a:gd name="T43" fmla="*/ 0 h 247"/>
                        <a:gd name="T44" fmla="*/ 1 w 239"/>
                        <a:gd name="T45" fmla="*/ 0 h 247"/>
                        <a:gd name="T46" fmla="*/ 1 w 239"/>
                        <a:gd name="T47" fmla="*/ 0 h 2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39" h="247">
                          <a:moveTo>
                            <a:pt x="239" y="0"/>
                          </a:moveTo>
                          <a:lnTo>
                            <a:pt x="197" y="18"/>
                          </a:lnTo>
                          <a:lnTo>
                            <a:pt x="163" y="24"/>
                          </a:lnTo>
                          <a:lnTo>
                            <a:pt x="129" y="34"/>
                          </a:lnTo>
                          <a:lnTo>
                            <a:pt x="99" y="46"/>
                          </a:lnTo>
                          <a:lnTo>
                            <a:pt x="69" y="60"/>
                          </a:lnTo>
                          <a:lnTo>
                            <a:pt x="45" y="80"/>
                          </a:lnTo>
                          <a:lnTo>
                            <a:pt x="29" y="100"/>
                          </a:lnTo>
                          <a:lnTo>
                            <a:pt x="17" y="118"/>
                          </a:lnTo>
                          <a:lnTo>
                            <a:pt x="7" y="136"/>
                          </a:lnTo>
                          <a:lnTo>
                            <a:pt x="0" y="156"/>
                          </a:lnTo>
                          <a:lnTo>
                            <a:pt x="11" y="142"/>
                          </a:lnTo>
                          <a:lnTo>
                            <a:pt x="11" y="166"/>
                          </a:lnTo>
                          <a:lnTo>
                            <a:pt x="11" y="201"/>
                          </a:lnTo>
                          <a:lnTo>
                            <a:pt x="17" y="221"/>
                          </a:lnTo>
                          <a:lnTo>
                            <a:pt x="29" y="247"/>
                          </a:lnTo>
                          <a:lnTo>
                            <a:pt x="41" y="203"/>
                          </a:lnTo>
                          <a:lnTo>
                            <a:pt x="53" y="162"/>
                          </a:lnTo>
                          <a:lnTo>
                            <a:pt x="69" y="124"/>
                          </a:lnTo>
                          <a:lnTo>
                            <a:pt x="89" y="90"/>
                          </a:lnTo>
                          <a:lnTo>
                            <a:pt x="113" y="68"/>
                          </a:lnTo>
                          <a:lnTo>
                            <a:pt x="135" y="50"/>
                          </a:lnTo>
                          <a:lnTo>
                            <a:pt x="165" y="36"/>
                          </a:lnTo>
                          <a:lnTo>
                            <a:pt x="239" y="0"/>
                          </a:lnTo>
                          <a:close/>
                        </a:path>
                      </a:pathLst>
                    </a:custGeom>
                    <a:solidFill>
                      <a:srgbClr val="7F5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sp>
              <p:nvSpPr>
                <p:cNvPr id="85" name="Freeform 91"/>
                <p:cNvSpPr>
                  <a:spLocks/>
                </p:cNvSpPr>
                <p:nvPr/>
              </p:nvSpPr>
              <p:spPr bwMode="auto">
                <a:xfrm>
                  <a:off x="3763" y="2580"/>
                  <a:ext cx="149" cy="323"/>
                </a:xfrm>
                <a:custGeom>
                  <a:avLst/>
                  <a:gdLst>
                    <a:gd name="T0" fmla="*/ 0 w 300"/>
                    <a:gd name="T1" fmla="*/ 0 h 646"/>
                    <a:gd name="T2" fmla="*/ 0 w 300"/>
                    <a:gd name="T3" fmla="*/ 1 h 646"/>
                    <a:gd name="T4" fmla="*/ 0 w 300"/>
                    <a:gd name="T5" fmla="*/ 1 h 646"/>
                    <a:gd name="T6" fmla="*/ 0 w 300"/>
                    <a:gd name="T7" fmla="*/ 1 h 646"/>
                    <a:gd name="T8" fmla="*/ 0 w 300"/>
                    <a:gd name="T9" fmla="*/ 0 h 6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0" h="646">
                      <a:moveTo>
                        <a:pt x="300" y="0"/>
                      </a:moveTo>
                      <a:lnTo>
                        <a:pt x="66" y="419"/>
                      </a:lnTo>
                      <a:lnTo>
                        <a:pt x="0" y="646"/>
                      </a:lnTo>
                      <a:lnTo>
                        <a:pt x="102" y="395"/>
                      </a:lnTo>
                      <a:lnTo>
                        <a:pt x="30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86" name="Freeform 92"/>
                <p:cNvSpPr>
                  <a:spLocks/>
                </p:cNvSpPr>
                <p:nvPr/>
              </p:nvSpPr>
              <p:spPr bwMode="auto">
                <a:xfrm>
                  <a:off x="3613" y="2805"/>
                  <a:ext cx="57" cy="143"/>
                </a:xfrm>
                <a:custGeom>
                  <a:avLst/>
                  <a:gdLst>
                    <a:gd name="T0" fmla="*/ 1 w 114"/>
                    <a:gd name="T1" fmla="*/ 0 h 285"/>
                    <a:gd name="T2" fmla="*/ 1 w 114"/>
                    <a:gd name="T3" fmla="*/ 1 h 285"/>
                    <a:gd name="T4" fmla="*/ 1 w 114"/>
                    <a:gd name="T5" fmla="*/ 1 h 285"/>
                    <a:gd name="T6" fmla="*/ 1 w 114"/>
                    <a:gd name="T7" fmla="*/ 1 h 285"/>
                    <a:gd name="T8" fmla="*/ 0 w 114"/>
                    <a:gd name="T9" fmla="*/ 1 h 285"/>
                    <a:gd name="T10" fmla="*/ 1 w 114"/>
                    <a:gd name="T11" fmla="*/ 1 h 285"/>
                    <a:gd name="T12" fmla="*/ 1 w 114"/>
                    <a:gd name="T13" fmla="*/ 1 h 285"/>
                    <a:gd name="T14" fmla="*/ 1 w 114"/>
                    <a:gd name="T15" fmla="*/ 0 h 28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4" h="285">
                      <a:moveTo>
                        <a:pt x="60" y="0"/>
                      </a:moveTo>
                      <a:lnTo>
                        <a:pt x="62" y="219"/>
                      </a:lnTo>
                      <a:lnTo>
                        <a:pt x="114" y="285"/>
                      </a:lnTo>
                      <a:lnTo>
                        <a:pt x="38" y="227"/>
                      </a:lnTo>
                      <a:lnTo>
                        <a:pt x="0" y="261"/>
                      </a:lnTo>
                      <a:lnTo>
                        <a:pt x="24" y="179"/>
                      </a:lnTo>
                      <a:lnTo>
                        <a:pt x="36" y="46"/>
                      </a:lnTo>
                      <a:lnTo>
                        <a:pt x="6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80" name="Freeform 93"/>
              <p:cNvSpPr>
                <a:spLocks/>
              </p:cNvSpPr>
              <p:nvPr/>
            </p:nvSpPr>
            <p:spPr bwMode="auto">
              <a:xfrm>
                <a:off x="3550" y="3007"/>
                <a:ext cx="87" cy="153"/>
              </a:xfrm>
              <a:custGeom>
                <a:avLst/>
                <a:gdLst>
                  <a:gd name="T0" fmla="*/ 1 w 174"/>
                  <a:gd name="T1" fmla="*/ 0 h 307"/>
                  <a:gd name="T2" fmla="*/ 1 w 174"/>
                  <a:gd name="T3" fmla="*/ 0 h 307"/>
                  <a:gd name="T4" fmla="*/ 1 w 174"/>
                  <a:gd name="T5" fmla="*/ 0 h 307"/>
                  <a:gd name="T6" fmla="*/ 1 w 174"/>
                  <a:gd name="T7" fmla="*/ 0 h 307"/>
                  <a:gd name="T8" fmla="*/ 1 w 174"/>
                  <a:gd name="T9" fmla="*/ 0 h 307"/>
                  <a:gd name="T10" fmla="*/ 0 w 174"/>
                  <a:gd name="T11" fmla="*/ 0 h 307"/>
                  <a:gd name="T12" fmla="*/ 1 w 174"/>
                  <a:gd name="T13" fmla="*/ 0 h 307"/>
                  <a:gd name="T14" fmla="*/ 1 w 174"/>
                  <a:gd name="T15" fmla="*/ 0 h 3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4" h="307">
                    <a:moveTo>
                      <a:pt x="104" y="0"/>
                    </a:moveTo>
                    <a:lnTo>
                      <a:pt x="170" y="158"/>
                    </a:lnTo>
                    <a:lnTo>
                      <a:pt x="174" y="307"/>
                    </a:lnTo>
                    <a:lnTo>
                      <a:pt x="144" y="140"/>
                    </a:lnTo>
                    <a:lnTo>
                      <a:pt x="102" y="68"/>
                    </a:lnTo>
                    <a:lnTo>
                      <a:pt x="0" y="130"/>
                    </a:lnTo>
                    <a:lnTo>
                      <a:pt x="62" y="76"/>
                    </a:lnTo>
                    <a:lnTo>
                      <a:pt x="104"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66" name="Freeform 94"/>
            <p:cNvSpPr>
              <a:spLocks/>
            </p:cNvSpPr>
            <p:nvPr/>
          </p:nvSpPr>
          <p:spPr bwMode="auto">
            <a:xfrm>
              <a:off x="3100" y="3254"/>
              <a:ext cx="62" cy="101"/>
            </a:xfrm>
            <a:custGeom>
              <a:avLst/>
              <a:gdLst>
                <a:gd name="T0" fmla="*/ 1 w 124"/>
                <a:gd name="T1" fmla="*/ 0 h 204"/>
                <a:gd name="T2" fmla="*/ 1 w 124"/>
                <a:gd name="T3" fmla="*/ 0 h 204"/>
                <a:gd name="T4" fmla="*/ 0 w 124"/>
                <a:gd name="T5" fmla="*/ 0 h 204"/>
                <a:gd name="T6" fmla="*/ 1 w 124"/>
                <a:gd name="T7" fmla="*/ 0 h 204"/>
                <a:gd name="T8" fmla="*/ 1 w 124"/>
                <a:gd name="T9" fmla="*/ 0 h 204"/>
                <a:gd name="T10" fmla="*/ 1 w 124"/>
                <a:gd name="T11" fmla="*/ 0 h 204"/>
                <a:gd name="T12" fmla="*/ 1 w 124"/>
                <a:gd name="T13" fmla="*/ 0 h 204"/>
                <a:gd name="T14" fmla="*/ 1 w 124"/>
                <a:gd name="T15" fmla="*/ 0 h 2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4" h="204">
                  <a:moveTo>
                    <a:pt x="88" y="0"/>
                  </a:moveTo>
                  <a:lnTo>
                    <a:pt x="4" y="166"/>
                  </a:lnTo>
                  <a:lnTo>
                    <a:pt x="0" y="204"/>
                  </a:lnTo>
                  <a:lnTo>
                    <a:pt x="30" y="178"/>
                  </a:lnTo>
                  <a:lnTo>
                    <a:pt x="124" y="10"/>
                  </a:lnTo>
                  <a:lnTo>
                    <a:pt x="110" y="8"/>
                  </a:lnTo>
                  <a:lnTo>
                    <a:pt x="96" y="4"/>
                  </a:lnTo>
                  <a:lnTo>
                    <a:pt x="88"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67" name="Group 95"/>
            <p:cNvGrpSpPr>
              <a:grpSpLocks/>
            </p:cNvGrpSpPr>
            <p:nvPr/>
          </p:nvGrpSpPr>
          <p:grpSpPr bwMode="auto">
            <a:xfrm>
              <a:off x="3096" y="3148"/>
              <a:ext cx="232" cy="199"/>
              <a:chOff x="3096" y="3148"/>
              <a:chExt cx="232" cy="199"/>
            </a:xfrm>
          </p:grpSpPr>
          <p:grpSp>
            <p:nvGrpSpPr>
              <p:cNvPr id="68" name="Group 96"/>
              <p:cNvGrpSpPr>
                <a:grpSpLocks/>
              </p:cNvGrpSpPr>
              <p:nvPr/>
            </p:nvGrpSpPr>
            <p:grpSpPr bwMode="auto">
              <a:xfrm>
                <a:off x="3096" y="3148"/>
                <a:ext cx="219" cy="199"/>
                <a:chOff x="3096" y="3148"/>
                <a:chExt cx="219" cy="199"/>
              </a:xfrm>
            </p:grpSpPr>
            <p:sp>
              <p:nvSpPr>
                <p:cNvPr id="70" name="Freeform 97"/>
                <p:cNvSpPr>
                  <a:spLocks/>
                </p:cNvSpPr>
                <p:nvPr/>
              </p:nvSpPr>
              <p:spPr bwMode="auto">
                <a:xfrm>
                  <a:off x="3096" y="3170"/>
                  <a:ext cx="219" cy="177"/>
                </a:xfrm>
                <a:custGeom>
                  <a:avLst/>
                  <a:gdLst>
                    <a:gd name="T0" fmla="*/ 1 w 437"/>
                    <a:gd name="T1" fmla="*/ 0 h 355"/>
                    <a:gd name="T2" fmla="*/ 1 w 437"/>
                    <a:gd name="T3" fmla="*/ 0 h 355"/>
                    <a:gd name="T4" fmla="*/ 1 w 437"/>
                    <a:gd name="T5" fmla="*/ 0 h 355"/>
                    <a:gd name="T6" fmla="*/ 1 w 437"/>
                    <a:gd name="T7" fmla="*/ 0 h 355"/>
                    <a:gd name="T8" fmla="*/ 1 w 437"/>
                    <a:gd name="T9" fmla="*/ 0 h 355"/>
                    <a:gd name="T10" fmla="*/ 1 w 437"/>
                    <a:gd name="T11" fmla="*/ 0 h 355"/>
                    <a:gd name="T12" fmla="*/ 1 w 437"/>
                    <a:gd name="T13" fmla="*/ 0 h 355"/>
                    <a:gd name="T14" fmla="*/ 1 w 437"/>
                    <a:gd name="T15" fmla="*/ 0 h 355"/>
                    <a:gd name="T16" fmla="*/ 1 w 437"/>
                    <a:gd name="T17" fmla="*/ 0 h 355"/>
                    <a:gd name="T18" fmla="*/ 1 w 437"/>
                    <a:gd name="T19" fmla="*/ 0 h 355"/>
                    <a:gd name="T20" fmla="*/ 1 w 437"/>
                    <a:gd name="T21" fmla="*/ 0 h 355"/>
                    <a:gd name="T22" fmla="*/ 1 w 437"/>
                    <a:gd name="T23" fmla="*/ 0 h 355"/>
                    <a:gd name="T24" fmla="*/ 1 w 437"/>
                    <a:gd name="T25" fmla="*/ 0 h 355"/>
                    <a:gd name="T26" fmla="*/ 1 w 437"/>
                    <a:gd name="T27" fmla="*/ 0 h 355"/>
                    <a:gd name="T28" fmla="*/ 1 w 437"/>
                    <a:gd name="T29" fmla="*/ 0 h 355"/>
                    <a:gd name="T30" fmla="*/ 0 w 437"/>
                    <a:gd name="T31" fmla="*/ 0 h 355"/>
                    <a:gd name="T32" fmla="*/ 0 w 437"/>
                    <a:gd name="T33" fmla="*/ 0 h 355"/>
                    <a:gd name="T34" fmla="*/ 1 w 437"/>
                    <a:gd name="T35" fmla="*/ 0 h 355"/>
                    <a:gd name="T36" fmla="*/ 1 w 437"/>
                    <a:gd name="T37" fmla="*/ 0 h 355"/>
                    <a:gd name="T38" fmla="*/ 1 w 437"/>
                    <a:gd name="T39" fmla="*/ 0 h 355"/>
                    <a:gd name="T40" fmla="*/ 1 w 437"/>
                    <a:gd name="T41" fmla="*/ 0 h 355"/>
                    <a:gd name="T42" fmla="*/ 1 w 437"/>
                    <a:gd name="T43" fmla="*/ 0 h 355"/>
                    <a:gd name="T44" fmla="*/ 1 w 437"/>
                    <a:gd name="T45" fmla="*/ 0 h 355"/>
                    <a:gd name="T46" fmla="*/ 1 w 437"/>
                    <a:gd name="T47" fmla="*/ 0 h 355"/>
                    <a:gd name="T48" fmla="*/ 1 w 437"/>
                    <a:gd name="T49" fmla="*/ 0 h 355"/>
                    <a:gd name="T50" fmla="*/ 1 w 437"/>
                    <a:gd name="T51" fmla="*/ 0 h 355"/>
                    <a:gd name="T52" fmla="*/ 1 w 437"/>
                    <a:gd name="T53" fmla="*/ 0 h 355"/>
                    <a:gd name="T54" fmla="*/ 1 w 437"/>
                    <a:gd name="T55" fmla="*/ 0 h 355"/>
                    <a:gd name="T56" fmla="*/ 1 w 437"/>
                    <a:gd name="T57" fmla="*/ 0 h 355"/>
                    <a:gd name="T58" fmla="*/ 1 w 437"/>
                    <a:gd name="T59" fmla="*/ 0 h 355"/>
                    <a:gd name="T60" fmla="*/ 1 w 437"/>
                    <a:gd name="T61" fmla="*/ 0 h 355"/>
                    <a:gd name="T62" fmla="*/ 1 w 437"/>
                    <a:gd name="T63" fmla="*/ 0 h 355"/>
                    <a:gd name="T64" fmla="*/ 1 w 437"/>
                    <a:gd name="T65" fmla="*/ 0 h 355"/>
                    <a:gd name="T66" fmla="*/ 1 w 437"/>
                    <a:gd name="T67" fmla="*/ 0 h 355"/>
                    <a:gd name="T68" fmla="*/ 1 w 437"/>
                    <a:gd name="T69" fmla="*/ 0 h 355"/>
                    <a:gd name="T70" fmla="*/ 1 w 437"/>
                    <a:gd name="T71" fmla="*/ 0 h 355"/>
                    <a:gd name="T72" fmla="*/ 1 w 437"/>
                    <a:gd name="T73" fmla="*/ 0 h 355"/>
                    <a:gd name="T74" fmla="*/ 1 w 437"/>
                    <a:gd name="T75" fmla="*/ 0 h 355"/>
                    <a:gd name="T76" fmla="*/ 1 w 437"/>
                    <a:gd name="T77" fmla="*/ 0 h 355"/>
                    <a:gd name="T78" fmla="*/ 1 w 437"/>
                    <a:gd name="T79" fmla="*/ 0 h 355"/>
                    <a:gd name="T80" fmla="*/ 1 w 437"/>
                    <a:gd name="T81" fmla="*/ 0 h 355"/>
                    <a:gd name="T82" fmla="*/ 1 w 437"/>
                    <a:gd name="T83" fmla="*/ 0 h 355"/>
                    <a:gd name="T84" fmla="*/ 1 w 437"/>
                    <a:gd name="T85" fmla="*/ 0 h 355"/>
                    <a:gd name="T86" fmla="*/ 1 w 437"/>
                    <a:gd name="T87" fmla="*/ 0 h 355"/>
                    <a:gd name="T88" fmla="*/ 1 w 437"/>
                    <a:gd name="T89" fmla="*/ 0 h 355"/>
                    <a:gd name="T90" fmla="*/ 1 w 437"/>
                    <a:gd name="T91" fmla="*/ 0 h 355"/>
                    <a:gd name="T92" fmla="*/ 1 w 437"/>
                    <a:gd name="T93" fmla="*/ 0 h 355"/>
                    <a:gd name="T94" fmla="*/ 1 w 437"/>
                    <a:gd name="T95" fmla="*/ 0 h 355"/>
                    <a:gd name="T96" fmla="*/ 1 w 437"/>
                    <a:gd name="T97" fmla="*/ 0 h 355"/>
                    <a:gd name="T98" fmla="*/ 1 w 437"/>
                    <a:gd name="T99" fmla="*/ 0 h 355"/>
                    <a:gd name="T100" fmla="*/ 1 w 437"/>
                    <a:gd name="T101" fmla="*/ 0 h 355"/>
                    <a:gd name="T102" fmla="*/ 1 w 437"/>
                    <a:gd name="T103" fmla="*/ 0 h 35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37" h="355">
                      <a:moveTo>
                        <a:pt x="323" y="48"/>
                      </a:moveTo>
                      <a:lnTo>
                        <a:pt x="297" y="54"/>
                      </a:lnTo>
                      <a:lnTo>
                        <a:pt x="275" y="42"/>
                      </a:lnTo>
                      <a:lnTo>
                        <a:pt x="248" y="28"/>
                      </a:lnTo>
                      <a:lnTo>
                        <a:pt x="220" y="18"/>
                      </a:lnTo>
                      <a:lnTo>
                        <a:pt x="176" y="6"/>
                      </a:lnTo>
                      <a:lnTo>
                        <a:pt x="152" y="0"/>
                      </a:lnTo>
                      <a:lnTo>
                        <a:pt x="68" y="20"/>
                      </a:lnTo>
                      <a:lnTo>
                        <a:pt x="54" y="28"/>
                      </a:lnTo>
                      <a:lnTo>
                        <a:pt x="42" y="36"/>
                      </a:lnTo>
                      <a:lnTo>
                        <a:pt x="32" y="52"/>
                      </a:lnTo>
                      <a:lnTo>
                        <a:pt x="24" y="74"/>
                      </a:lnTo>
                      <a:lnTo>
                        <a:pt x="16" y="108"/>
                      </a:lnTo>
                      <a:lnTo>
                        <a:pt x="8" y="151"/>
                      </a:lnTo>
                      <a:lnTo>
                        <a:pt x="6" y="191"/>
                      </a:lnTo>
                      <a:lnTo>
                        <a:pt x="0" y="219"/>
                      </a:lnTo>
                      <a:lnTo>
                        <a:pt x="0" y="237"/>
                      </a:lnTo>
                      <a:lnTo>
                        <a:pt x="6" y="251"/>
                      </a:lnTo>
                      <a:lnTo>
                        <a:pt x="8" y="263"/>
                      </a:lnTo>
                      <a:lnTo>
                        <a:pt x="18" y="279"/>
                      </a:lnTo>
                      <a:lnTo>
                        <a:pt x="56" y="319"/>
                      </a:lnTo>
                      <a:lnTo>
                        <a:pt x="74" y="329"/>
                      </a:lnTo>
                      <a:lnTo>
                        <a:pt x="106" y="345"/>
                      </a:lnTo>
                      <a:lnTo>
                        <a:pt x="126" y="355"/>
                      </a:lnTo>
                      <a:lnTo>
                        <a:pt x="142" y="347"/>
                      </a:lnTo>
                      <a:lnTo>
                        <a:pt x="146" y="335"/>
                      </a:lnTo>
                      <a:lnTo>
                        <a:pt x="164" y="335"/>
                      </a:lnTo>
                      <a:lnTo>
                        <a:pt x="182" y="335"/>
                      </a:lnTo>
                      <a:lnTo>
                        <a:pt x="206" y="341"/>
                      </a:lnTo>
                      <a:lnTo>
                        <a:pt x="220" y="343"/>
                      </a:lnTo>
                      <a:lnTo>
                        <a:pt x="226" y="329"/>
                      </a:lnTo>
                      <a:lnTo>
                        <a:pt x="230" y="319"/>
                      </a:lnTo>
                      <a:lnTo>
                        <a:pt x="244" y="323"/>
                      </a:lnTo>
                      <a:lnTo>
                        <a:pt x="259" y="323"/>
                      </a:lnTo>
                      <a:lnTo>
                        <a:pt x="265" y="313"/>
                      </a:lnTo>
                      <a:lnTo>
                        <a:pt x="271" y="301"/>
                      </a:lnTo>
                      <a:lnTo>
                        <a:pt x="275" y="285"/>
                      </a:lnTo>
                      <a:lnTo>
                        <a:pt x="301" y="287"/>
                      </a:lnTo>
                      <a:lnTo>
                        <a:pt x="325" y="287"/>
                      </a:lnTo>
                      <a:lnTo>
                        <a:pt x="341" y="281"/>
                      </a:lnTo>
                      <a:lnTo>
                        <a:pt x="357" y="273"/>
                      </a:lnTo>
                      <a:lnTo>
                        <a:pt x="369" y="261"/>
                      </a:lnTo>
                      <a:lnTo>
                        <a:pt x="383" y="245"/>
                      </a:lnTo>
                      <a:lnTo>
                        <a:pt x="427" y="235"/>
                      </a:lnTo>
                      <a:lnTo>
                        <a:pt x="435" y="181"/>
                      </a:lnTo>
                      <a:lnTo>
                        <a:pt x="437" y="145"/>
                      </a:lnTo>
                      <a:lnTo>
                        <a:pt x="425" y="104"/>
                      </a:lnTo>
                      <a:lnTo>
                        <a:pt x="411" y="80"/>
                      </a:lnTo>
                      <a:lnTo>
                        <a:pt x="395" y="66"/>
                      </a:lnTo>
                      <a:lnTo>
                        <a:pt x="371" y="52"/>
                      </a:lnTo>
                      <a:lnTo>
                        <a:pt x="341" y="42"/>
                      </a:lnTo>
                      <a:lnTo>
                        <a:pt x="323" y="48"/>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1" name="Freeform 98"/>
                <p:cNvSpPr>
                  <a:spLocks/>
                </p:cNvSpPr>
                <p:nvPr/>
              </p:nvSpPr>
              <p:spPr bwMode="auto">
                <a:xfrm>
                  <a:off x="3113" y="3206"/>
                  <a:ext cx="149" cy="128"/>
                </a:xfrm>
                <a:custGeom>
                  <a:avLst/>
                  <a:gdLst>
                    <a:gd name="T0" fmla="*/ 1 w 297"/>
                    <a:gd name="T1" fmla="*/ 0 h 257"/>
                    <a:gd name="T2" fmla="*/ 1 w 297"/>
                    <a:gd name="T3" fmla="*/ 0 h 257"/>
                    <a:gd name="T4" fmla="*/ 1 w 297"/>
                    <a:gd name="T5" fmla="*/ 0 h 257"/>
                    <a:gd name="T6" fmla="*/ 1 w 297"/>
                    <a:gd name="T7" fmla="*/ 0 h 257"/>
                    <a:gd name="T8" fmla="*/ 1 w 297"/>
                    <a:gd name="T9" fmla="*/ 0 h 257"/>
                    <a:gd name="T10" fmla="*/ 1 w 297"/>
                    <a:gd name="T11" fmla="*/ 0 h 257"/>
                    <a:gd name="T12" fmla="*/ 1 w 297"/>
                    <a:gd name="T13" fmla="*/ 0 h 257"/>
                    <a:gd name="T14" fmla="*/ 1 w 297"/>
                    <a:gd name="T15" fmla="*/ 0 h 257"/>
                    <a:gd name="T16" fmla="*/ 1 w 297"/>
                    <a:gd name="T17" fmla="*/ 0 h 257"/>
                    <a:gd name="T18" fmla="*/ 1 w 297"/>
                    <a:gd name="T19" fmla="*/ 0 h 257"/>
                    <a:gd name="T20" fmla="*/ 1 w 297"/>
                    <a:gd name="T21" fmla="*/ 0 h 257"/>
                    <a:gd name="T22" fmla="*/ 1 w 297"/>
                    <a:gd name="T23" fmla="*/ 0 h 257"/>
                    <a:gd name="T24" fmla="*/ 1 w 297"/>
                    <a:gd name="T25" fmla="*/ 0 h 257"/>
                    <a:gd name="T26" fmla="*/ 1 w 297"/>
                    <a:gd name="T27" fmla="*/ 0 h 257"/>
                    <a:gd name="T28" fmla="*/ 1 w 297"/>
                    <a:gd name="T29" fmla="*/ 0 h 257"/>
                    <a:gd name="T30" fmla="*/ 1 w 297"/>
                    <a:gd name="T31" fmla="*/ 0 h 257"/>
                    <a:gd name="T32" fmla="*/ 1 w 297"/>
                    <a:gd name="T33" fmla="*/ 0 h 257"/>
                    <a:gd name="T34" fmla="*/ 1 w 297"/>
                    <a:gd name="T35" fmla="*/ 0 h 257"/>
                    <a:gd name="T36" fmla="*/ 1 w 297"/>
                    <a:gd name="T37" fmla="*/ 0 h 257"/>
                    <a:gd name="T38" fmla="*/ 1 w 297"/>
                    <a:gd name="T39" fmla="*/ 0 h 257"/>
                    <a:gd name="T40" fmla="*/ 1 w 297"/>
                    <a:gd name="T41" fmla="*/ 0 h 257"/>
                    <a:gd name="T42" fmla="*/ 1 w 297"/>
                    <a:gd name="T43" fmla="*/ 0 h 257"/>
                    <a:gd name="T44" fmla="*/ 1 w 297"/>
                    <a:gd name="T45" fmla="*/ 0 h 257"/>
                    <a:gd name="T46" fmla="*/ 1 w 297"/>
                    <a:gd name="T47" fmla="*/ 0 h 257"/>
                    <a:gd name="T48" fmla="*/ 1 w 297"/>
                    <a:gd name="T49" fmla="*/ 0 h 257"/>
                    <a:gd name="T50" fmla="*/ 1 w 297"/>
                    <a:gd name="T51" fmla="*/ 0 h 257"/>
                    <a:gd name="T52" fmla="*/ 1 w 297"/>
                    <a:gd name="T53" fmla="*/ 0 h 257"/>
                    <a:gd name="T54" fmla="*/ 1 w 297"/>
                    <a:gd name="T55" fmla="*/ 0 h 257"/>
                    <a:gd name="T56" fmla="*/ 1 w 297"/>
                    <a:gd name="T57" fmla="*/ 0 h 257"/>
                    <a:gd name="T58" fmla="*/ 1 w 297"/>
                    <a:gd name="T59" fmla="*/ 0 h 257"/>
                    <a:gd name="T60" fmla="*/ 1 w 297"/>
                    <a:gd name="T61" fmla="*/ 0 h 257"/>
                    <a:gd name="T62" fmla="*/ 1 w 297"/>
                    <a:gd name="T63" fmla="*/ 0 h 257"/>
                    <a:gd name="T64" fmla="*/ 1 w 297"/>
                    <a:gd name="T65" fmla="*/ 0 h 257"/>
                    <a:gd name="T66" fmla="*/ 1 w 297"/>
                    <a:gd name="T67" fmla="*/ 0 h 257"/>
                    <a:gd name="T68" fmla="*/ 1 w 297"/>
                    <a:gd name="T69" fmla="*/ 0 h 257"/>
                    <a:gd name="T70" fmla="*/ 1 w 297"/>
                    <a:gd name="T71" fmla="*/ 0 h 257"/>
                    <a:gd name="T72" fmla="*/ 1 w 297"/>
                    <a:gd name="T73" fmla="*/ 0 h 2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7" h="257">
                      <a:moveTo>
                        <a:pt x="297" y="85"/>
                      </a:moveTo>
                      <a:lnTo>
                        <a:pt x="273" y="101"/>
                      </a:lnTo>
                      <a:lnTo>
                        <a:pt x="251" y="101"/>
                      </a:lnTo>
                      <a:lnTo>
                        <a:pt x="231" y="95"/>
                      </a:lnTo>
                      <a:lnTo>
                        <a:pt x="219" y="87"/>
                      </a:lnTo>
                      <a:lnTo>
                        <a:pt x="208" y="79"/>
                      </a:lnTo>
                      <a:lnTo>
                        <a:pt x="196" y="79"/>
                      </a:lnTo>
                      <a:lnTo>
                        <a:pt x="180" y="89"/>
                      </a:lnTo>
                      <a:lnTo>
                        <a:pt x="156" y="97"/>
                      </a:lnTo>
                      <a:lnTo>
                        <a:pt x="132" y="103"/>
                      </a:lnTo>
                      <a:lnTo>
                        <a:pt x="116" y="105"/>
                      </a:lnTo>
                      <a:lnTo>
                        <a:pt x="96" y="105"/>
                      </a:lnTo>
                      <a:lnTo>
                        <a:pt x="76" y="101"/>
                      </a:lnTo>
                      <a:lnTo>
                        <a:pt x="64" y="95"/>
                      </a:lnTo>
                      <a:lnTo>
                        <a:pt x="58" y="87"/>
                      </a:lnTo>
                      <a:lnTo>
                        <a:pt x="54" y="71"/>
                      </a:lnTo>
                      <a:lnTo>
                        <a:pt x="54" y="59"/>
                      </a:lnTo>
                      <a:lnTo>
                        <a:pt x="60" y="49"/>
                      </a:lnTo>
                      <a:lnTo>
                        <a:pt x="72" y="43"/>
                      </a:lnTo>
                      <a:lnTo>
                        <a:pt x="92" y="40"/>
                      </a:lnTo>
                      <a:lnTo>
                        <a:pt x="116" y="36"/>
                      </a:lnTo>
                      <a:lnTo>
                        <a:pt x="134" y="36"/>
                      </a:lnTo>
                      <a:lnTo>
                        <a:pt x="154" y="24"/>
                      </a:lnTo>
                      <a:lnTo>
                        <a:pt x="174" y="12"/>
                      </a:lnTo>
                      <a:lnTo>
                        <a:pt x="146" y="12"/>
                      </a:lnTo>
                      <a:lnTo>
                        <a:pt x="128" y="2"/>
                      </a:lnTo>
                      <a:lnTo>
                        <a:pt x="106" y="0"/>
                      </a:lnTo>
                      <a:lnTo>
                        <a:pt x="90" y="6"/>
                      </a:lnTo>
                      <a:lnTo>
                        <a:pt x="70" y="18"/>
                      </a:lnTo>
                      <a:lnTo>
                        <a:pt x="62" y="24"/>
                      </a:lnTo>
                      <a:lnTo>
                        <a:pt x="34" y="4"/>
                      </a:lnTo>
                      <a:lnTo>
                        <a:pt x="46" y="18"/>
                      </a:lnTo>
                      <a:lnTo>
                        <a:pt x="50" y="30"/>
                      </a:lnTo>
                      <a:lnTo>
                        <a:pt x="36" y="32"/>
                      </a:lnTo>
                      <a:lnTo>
                        <a:pt x="50" y="36"/>
                      </a:lnTo>
                      <a:lnTo>
                        <a:pt x="38" y="95"/>
                      </a:lnTo>
                      <a:lnTo>
                        <a:pt x="30" y="107"/>
                      </a:lnTo>
                      <a:lnTo>
                        <a:pt x="22" y="115"/>
                      </a:lnTo>
                      <a:lnTo>
                        <a:pt x="0" y="119"/>
                      </a:lnTo>
                      <a:lnTo>
                        <a:pt x="16" y="125"/>
                      </a:lnTo>
                      <a:lnTo>
                        <a:pt x="22" y="141"/>
                      </a:lnTo>
                      <a:lnTo>
                        <a:pt x="10" y="173"/>
                      </a:lnTo>
                      <a:lnTo>
                        <a:pt x="6" y="195"/>
                      </a:lnTo>
                      <a:lnTo>
                        <a:pt x="40" y="159"/>
                      </a:lnTo>
                      <a:lnTo>
                        <a:pt x="58" y="169"/>
                      </a:lnTo>
                      <a:lnTo>
                        <a:pt x="64" y="189"/>
                      </a:lnTo>
                      <a:lnTo>
                        <a:pt x="38" y="203"/>
                      </a:lnTo>
                      <a:lnTo>
                        <a:pt x="68" y="201"/>
                      </a:lnTo>
                      <a:lnTo>
                        <a:pt x="82" y="201"/>
                      </a:lnTo>
                      <a:lnTo>
                        <a:pt x="90" y="209"/>
                      </a:lnTo>
                      <a:lnTo>
                        <a:pt x="100" y="225"/>
                      </a:lnTo>
                      <a:lnTo>
                        <a:pt x="108" y="243"/>
                      </a:lnTo>
                      <a:lnTo>
                        <a:pt x="118" y="257"/>
                      </a:lnTo>
                      <a:lnTo>
                        <a:pt x="118" y="233"/>
                      </a:lnTo>
                      <a:lnTo>
                        <a:pt x="108" y="215"/>
                      </a:lnTo>
                      <a:lnTo>
                        <a:pt x="98" y="201"/>
                      </a:lnTo>
                      <a:lnTo>
                        <a:pt x="106" y="191"/>
                      </a:lnTo>
                      <a:lnTo>
                        <a:pt x="120" y="187"/>
                      </a:lnTo>
                      <a:lnTo>
                        <a:pt x="134" y="189"/>
                      </a:lnTo>
                      <a:lnTo>
                        <a:pt x="156" y="191"/>
                      </a:lnTo>
                      <a:lnTo>
                        <a:pt x="174" y="179"/>
                      </a:lnTo>
                      <a:lnTo>
                        <a:pt x="196" y="173"/>
                      </a:lnTo>
                      <a:lnTo>
                        <a:pt x="214" y="169"/>
                      </a:lnTo>
                      <a:lnTo>
                        <a:pt x="223" y="167"/>
                      </a:lnTo>
                      <a:lnTo>
                        <a:pt x="229" y="161"/>
                      </a:lnTo>
                      <a:lnTo>
                        <a:pt x="245" y="173"/>
                      </a:lnTo>
                      <a:lnTo>
                        <a:pt x="239" y="153"/>
                      </a:lnTo>
                      <a:lnTo>
                        <a:pt x="279" y="179"/>
                      </a:lnTo>
                      <a:lnTo>
                        <a:pt x="273" y="161"/>
                      </a:lnTo>
                      <a:lnTo>
                        <a:pt x="241" y="139"/>
                      </a:lnTo>
                      <a:lnTo>
                        <a:pt x="247" y="123"/>
                      </a:lnTo>
                      <a:lnTo>
                        <a:pt x="259" y="107"/>
                      </a:lnTo>
                      <a:lnTo>
                        <a:pt x="277" y="105"/>
                      </a:lnTo>
                      <a:lnTo>
                        <a:pt x="297" y="85"/>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2" name="Freeform 99"/>
                <p:cNvSpPr>
                  <a:spLocks/>
                </p:cNvSpPr>
                <p:nvPr/>
              </p:nvSpPr>
              <p:spPr bwMode="auto">
                <a:xfrm>
                  <a:off x="3160" y="3148"/>
                  <a:ext cx="53" cy="77"/>
                </a:xfrm>
                <a:custGeom>
                  <a:avLst/>
                  <a:gdLst>
                    <a:gd name="T0" fmla="*/ 1 w 106"/>
                    <a:gd name="T1" fmla="*/ 0 h 154"/>
                    <a:gd name="T2" fmla="*/ 1 w 106"/>
                    <a:gd name="T3" fmla="*/ 1 h 154"/>
                    <a:gd name="T4" fmla="*/ 1 w 106"/>
                    <a:gd name="T5" fmla="*/ 1 h 154"/>
                    <a:gd name="T6" fmla="*/ 0 w 106"/>
                    <a:gd name="T7" fmla="*/ 1 h 154"/>
                    <a:gd name="T8" fmla="*/ 1 w 106"/>
                    <a:gd name="T9" fmla="*/ 1 h 154"/>
                    <a:gd name="T10" fmla="*/ 1 w 106"/>
                    <a:gd name="T11" fmla="*/ 1 h 154"/>
                    <a:gd name="T12" fmla="*/ 1 w 106"/>
                    <a:gd name="T13" fmla="*/ 1 h 154"/>
                    <a:gd name="T14" fmla="*/ 1 w 106"/>
                    <a:gd name="T15" fmla="*/ 0 h 1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6" h="154">
                      <a:moveTo>
                        <a:pt x="92" y="0"/>
                      </a:moveTo>
                      <a:lnTo>
                        <a:pt x="72" y="6"/>
                      </a:lnTo>
                      <a:lnTo>
                        <a:pt x="68" y="18"/>
                      </a:lnTo>
                      <a:lnTo>
                        <a:pt x="0" y="154"/>
                      </a:lnTo>
                      <a:lnTo>
                        <a:pt x="36" y="150"/>
                      </a:lnTo>
                      <a:lnTo>
                        <a:pt x="104" y="28"/>
                      </a:lnTo>
                      <a:lnTo>
                        <a:pt x="106" y="8"/>
                      </a:lnTo>
                      <a:lnTo>
                        <a:pt x="92"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3" name="Freeform 100"/>
                <p:cNvSpPr>
                  <a:spLocks/>
                </p:cNvSpPr>
                <p:nvPr/>
              </p:nvSpPr>
              <p:spPr bwMode="auto">
                <a:xfrm>
                  <a:off x="3264" y="3213"/>
                  <a:ext cx="37" cy="71"/>
                </a:xfrm>
                <a:custGeom>
                  <a:avLst/>
                  <a:gdLst>
                    <a:gd name="T0" fmla="*/ 0 w 74"/>
                    <a:gd name="T1" fmla="*/ 0 h 141"/>
                    <a:gd name="T2" fmla="*/ 1 w 74"/>
                    <a:gd name="T3" fmla="*/ 1 h 141"/>
                    <a:gd name="T4" fmla="*/ 1 w 74"/>
                    <a:gd name="T5" fmla="*/ 1 h 141"/>
                    <a:gd name="T6" fmla="*/ 1 w 74"/>
                    <a:gd name="T7" fmla="*/ 1 h 141"/>
                    <a:gd name="T8" fmla="*/ 1 w 74"/>
                    <a:gd name="T9" fmla="*/ 1 h 141"/>
                    <a:gd name="T10" fmla="*/ 1 w 74"/>
                    <a:gd name="T11" fmla="*/ 1 h 141"/>
                    <a:gd name="T12" fmla="*/ 1 w 74"/>
                    <a:gd name="T13" fmla="*/ 1 h 141"/>
                    <a:gd name="T14" fmla="*/ 1 w 74"/>
                    <a:gd name="T15" fmla="*/ 1 h 141"/>
                    <a:gd name="T16" fmla="*/ 1 w 74"/>
                    <a:gd name="T17" fmla="*/ 1 h 141"/>
                    <a:gd name="T18" fmla="*/ 1 w 74"/>
                    <a:gd name="T19" fmla="*/ 1 h 141"/>
                    <a:gd name="T20" fmla="*/ 1 w 74"/>
                    <a:gd name="T21" fmla="*/ 1 h 141"/>
                    <a:gd name="T22" fmla="*/ 1 w 74"/>
                    <a:gd name="T23" fmla="*/ 1 h 141"/>
                    <a:gd name="T24" fmla="*/ 1 w 74"/>
                    <a:gd name="T25" fmla="*/ 1 h 141"/>
                    <a:gd name="T26" fmla="*/ 0 w 74"/>
                    <a:gd name="T27" fmla="*/ 0 h 1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141">
                      <a:moveTo>
                        <a:pt x="0" y="0"/>
                      </a:moveTo>
                      <a:lnTo>
                        <a:pt x="14" y="20"/>
                      </a:lnTo>
                      <a:lnTo>
                        <a:pt x="22" y="37"/>
                      </a:lnTo>
                      <a:lnTo>
                        <a:pt x="28" y="59"/>
                      </a:lnTo>
                      <a:lnTo>
                        <a:pt x="30" y="81"/>
                      </a:lnTo>
                      <a:lnTo>
                        <a:pt x="28" y="105"/>
                      </a:lnTo>
                      <a:lnTo>
                        <a:pt x="20" y="141"/>
                      </a:lnTo>
                      <a:lnTo>
                        <a:pt x="46" y="75"/>
                      </a:lnTo>
                      <a:lnTo>
                        <a:pt x="62" y="55"/>
                      </a:lnTo>
                      <a:lnTo>
                        <a:pt x="74" y="37"/>
                      </a:lnTo>
                      <a:lnTo>
                        <a:pt x="54" y="29"/>
                      </a:lnTo>
                      <a:lnTo>
                        <a:pt x="34" y="16"/>
                      </a:lnTo>
                      <a:lnTo>
                        <a:pt x="20" y="4"/>
                      </a:lnTo>
                      <a:lnTo>
                        <a:pt x="0"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4" name="Freeform 101"/>
                <p:cNvSpPr>
                  <a:spLocks/>
                </p:cNvSpPr>
                <p:nvPr/>
              </p:nvSpPr>
              <p:spPr bwMode="auto">
                <a:xfrm>
                  <a:off x="3180" y="3155"/>
                  <a:ext cx="31" cy="72"/>
                </a:xfrm>
                <a:custGeom>
                  <a:avLst/>
                  <a:gdLst>
                    <a:gd name="T0" fmla="*/ 1 w 62"/>
                    <a:gd name="T1" fmla="*/ 1 h 144"/>
                    <a:gd name="T2" fmla="*/ 1 w 62"/>
                    <a:gd name="T3" fmla="*/ 1 h 144"/>
                    <a:gd name="T4" fmla="*/ 1 w 62"/>
                    <a:gd name="T5" fmla="*/ 1 h 144"/>
                    <a:gd name="T6" fmla="*/ 0 w 62"/>
                    <a:gd name="T7" fmla="*/ 1 h 144"/>
                    <a:gd name="T8" fmla="*/ 1 w 62"/>
                    <a:gd name="T9" fmla="*/ 1 h 144"/>
                    <a:gd name="T10" fmla="*/ 1 w 62"/>
                    <a:gd name="T11" fmla="*/ 1 h 144"/>
                    <a:gd name="T12" fmla="*/ 1 w 62"/>
                    <a:gd name="T13" fmla="*/ 1 h 144"/>
                    <a:gd name="T14" fmla="*/ 1 w 62"/>
                    <a:gd name="T15" fmla="*/ 1 h 144"/>
                    <a:gd name="T16" fmla="*/ 1 w 62"/>
                    <a:gd name="T17" fmla="*/ 1 h 144"/>
                    <a:gd name="T18" fmla="*/ 1 w 62"/>
                    <a:gd name="T19" fmla="*/ 0 h 144"/>
                    <a:gd name="T20" fmla="*/ 1 w 62"/>
                    <a:gd name="T21" fmla="*/ 1 h 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2" h="144">
                      <a:moveTo>
                        <a:pt x="60" y="12"/>
                      </a:moveTo>
                      <a:lnTo>
                        <a:pt x="62" y="18"/>
                      </a:lnTo>
                      <a:lnTo>
                        <a:pt x="6" y="144"/>
                      </a:lnTo>
                      <a:lnTo>
                        <a:pt x="0" y="130"/>
                      </a:lnTo>
                      <a:lnTo>
                        <a:pt x="4" y="118"/>
                      </a:lnTo>
                      <a:lnTo>
                        <a:pt x="10" y="108"/>
                      </a:lnTo>
                      <a:lnTo>
                        <a:pt x="20" y="104"/>
                      </a:lnTo>
                      <a:lnTo>
                        <a:pt x="58" y="18"/>
                      </a:lnTo>
                      <a:lnTo>
                        <a:pt x="30" y="4"/>
                      </a:lnTo>
                      <a:lnTo>
                        <a:pt x="30" y="0"/>
                      </a:lnTo>
                      <a:lnTo>
                        <a:pt x="60" y="12"/>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69" name="Freeform 102"/>
              <p:cNvSpPr>
                <a:spLocks/>
              </p:cNvSpPr>
              <p:nvPr/>
            </p:nvSpPr>
            <p:spPr bwMode="auto">
              <a:xfrm>
                <a:off x="3244" y="3187"/>
                <a:ext cx="84" cy="111"/>
              </a:xfrm>
              <a:custGeom>
                <a:avLst/>
                <a:gdLst>
                  <a:gd name="T0" fmla="*/ 0 w 168"/>
                  <a:gd name="T1" fmla="*/ 0 h 223"/>
                  <a:gd name="T2" fmla="*/ 1 w 168"/>
                  <a:gd name="T3" fmla="*/ 0 h 223"/>
                  <a:gd name="T4" fmla="*/ 1 w 168"/>
                  <a:gd name="T5" fmla="*/ 0 h 223"/>
                  <a:gd name="T6" fmla="*/ 1 w 168"/>
                  <a:gd name="T7" fmla="*/ 0 h 223"/>
                  <a:gd name="T8" fmla="*/ 1 w 168"/>
                  <a:gd name="T9" fmla="*/ 0 h 223"/>
                  <a:gd name="T10" fmla="*/ 1 w 168"/>
                  <a:gd name="T11" fmla="*/ 0 h 223"/>
                  <a:gd name="T12" fmla="*/ 1 w 168"/>
                  <a:gd name="T13" fmla="*/ 0 h 223"/>
                  <a:gd name="T14" fmla="*/ 1 w 168"/>
                  <a:gd name="T15" fmla="*/ 0 h 223"/>
                  <a:gd name="T16" fmla="*/ 1 w 168"/>
                  <a:gd name="T17" fmla="*/ 0 h 223"/>
                  <a:gd name="T18" fmla="*/ 1 w 168"/>
                  <a:gd name="T19" fmla="*/ 0 h 223"/>
                  <a:gd name="T20" fmla="*/ 1 w 168"/>
                  <a:gd name="T21" fmla="*/ 0 h 223"/>
                  <a:gd name="T22" fmla="*/ 1 w 168"/>
                  <a:gd name="T23" fmla="*/ 0 h 223"/>
                  <a:gd name="T24" fmla="*/ 1 w 168"/>
                  <a:gd name="T25" fmla="*/ 0 h 223"/>
                  <a:gd name="T26" fmla="*/ 1 w 168"/>
                  <a:gd name="T27" fmla="*/ 0 h 223"/>
                  <a:gd name="T28" fmla="*/ 1 w 168"/>
                  <a:gd name="T29" fmla="*/ 0 h 223"/>
                  <a:gd name="T30" fmla="*/ 1 w 168"/>
                  <a:gd name="T31" fmla="*/ 0 h 223"/>
                  <a:gd name="T32" fmla="*/ 1 w 168"/>
                  <a:gd name="T33" fmla="*/ 0 h 223"/>
                  <a:gd name="T34" fmla="*/ 1 w 168"/>
                  <a:gd name="T35" fmla="*/ 0 h 223"/>
                  <a:gd name="T36" fmla="*/ 1 w 168"/>
                  <a:gd name="T37" fmla="*/ 0 h 223"/>
                  <a:gd name="T38" fmla="*/ 0 w 168"/>
                  <a:gd name="T39" fmla="*/ 0 h 2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223">
                    <a:moveTo>
                      <a:pt x="0" y="12"/>
                    </a:moveTo>
                    <a:lnTo>
                      <a:pt x="30" y="24"/>
                    </a:lnTo>
                    <a:lnTo>
                      <a:pt x="62" y="44"/>
                    </a:lnTo>
                    <a:lnTo>
                      <a:pt x="78" y="58"/>
                    </a:lnTo>
                    <a:lnTo>
                      <a:pt x="92" y="80"/>
                    </a:lnTo>
                    <a:lnTo>
                      <a:pt x="104" y="97"/>
                    </a:lnTo>
                    <a:lnTo>
                      <a:pt x="112" y="123"/>
                    </a:lnTo>
                    <a:lnTo>
                      <a:pt x="118" y="161"/>
                    </a:lnTo>
                    <a:lnTo>
                      <a:pt x="116" y="197"/>
                    </a:lnTo>
                    <a:lnTo>
                      <a:pt x="108" y="223"/>
                    </a:lnTo>
                    <a:lnTo>
                      <a:pt x="160" y="219"/>
                    </a:lnTo>
                    <a:lnTo>
                      <a:pt x="168" y="177"/>
                    </a:lnTo>
                    <a:lnTo>
                      <a:pt x="168" y="145"/>
                    </a:lnTo>
                    <a:lnTo>
                      <a:pt x="164" y="109"/>
                    </a:lnTo>
                    <a:lnTo>
                      <a:pt x="154" y="81"/>
                    </a:lnTo>
                    <a:lnTo>
                      <a:pt x="134" y="48"/>
                    </a:lnTo>
                    <a:lnTo>
                      <a:pt x="116" y="32"/>
                    </a:lnTo>
                    <a:lnTo>
                      <a:pt x="86" y="14"/>
                    </a:lnTo>
                    <a:lnTo>
                      <a:pt x="52" y="0"/>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nvGrpSpPr>
          <p:cNvPr id="99" name="Group 103"/>
          <p:cNvGrpSpPr>
            <a:grpSpLocks/>
          </p:cNvGrpSpPr>
          <p:nvPr/>
        </p:nvGrpSpPr>
        <p:grpSpPr bwMode="auto">
          <a:xfrm>
            <a:off x="2155819" y="3128773"/>
            <a:ext cx="1543791" cy="989425"/>
            <a:chOff x="1307" y="2245"/>
            <a:chExt cx="1087" cy="1272"/>
          </a:xfrm>
        </p:grpSpPr>
        <p:grpSp>
          <p:nvGrpSpPr>
            <p:cNvPr id="100" name="Group 104"/>
            <p:cNvGrpSpPr>
              <a:grpSpLocks/>
            </p:cNvGrpSpPr>
            <p:nvPr/>
          </p:nvGrpSpPr>
          <p:grpSpPr bwMode="auto">
            <a:xfrm>
              <a:off x="1659" y="2903"/>
              <a:ext cx="222" cy="441"/>
              <a:chOff x="1659" y="2903"/>
              <a:chExt cx="222" cy="441"/>
            </a:xfrm>
          </p:grpSpPr>
          <p:sp>
            <p:nvSpPr>
              <p:cNvPr id="134" name="Freeform 105"/>
              <p:cNvSpPr>
                <a:spLocks/>
              </p:cNvSpPr>
              <p:nvPr/>
            </p:nvSpPr>
            <p:spPr bwMode="auto">
              <a:xfrm>
                <a:off x="1659" y="2903"/>
                <a:ext cx="222" cy="435"/>
              </a:xfrm>
              <a:custGeom>
                <a:avLst/>
                <a:gdLst>
                  <a:gd name="T0" fmla="*/ 0 w 446"/>
                  <a:gd name="T1" fmla="*/ 0 h 871"/>
                  <a:gd name="T2" fmla="*/ 0 w 446"/>
                  <a:gd name="T3" fmla="*/ 0 h 871"/>
                  <a:gd name="T4" fmla="*/ 0 w 446"/>
                  <a:gd name="T5" fmla="*/ 0 h 871"/>
                  <a:gd name="T6" fmla="*/ 0 w 446"/>
                  <a:gd name="T7" fmla="*/ 0 h 871"/>
                  <a:gd name="T8" fmla="*/ 0 w 446"/>
                  <a:gd name="T9" fmla="*/ 0 h 871"/>
                  <a:gd name="T10" fmla="*/ 0 w 446"/>
                  <a:gd name="T11" fmla="*/ 0 h 871"/>
                  <a:gd name="T12" fmla="*/ 0 w 446"/>
                  <a:gd name="T13" fmla="*/ 0 h 871"/>
                  <a:gd name="T14" fmla="*/ 0 w 446"/>
                  <a:gd name="T15" fmla="*/ 0 h 871"/>
                  <a:gd name="T16" fmla="*/ 0 w 446"/>
                  <a:gd name="T17" fmla="*/ 0 h 871"/>
                  <a:gd name="T18" fmla="*/ 0 w 446"/>
                  <a:gd name="T19" fmla="*/ 0 h 871"/>
                  <a:gd name="T20" fmla="*/ 0 w 446"/>
                  <a:gd name="T21" fmla="*/ 0 h 871"/>
                  <a:gd name="T22" fmla="*/ 0 w 446"/>
                  <a:gd name="T23" fmla="*/ 0 h 871"/>
                  <a:gd name="T24" fmla="*/ 0 w 446"/>
                  <a:gd name="T25" fmla="*/ 0 h 871"/>
                  <a:gd name="T26" fmla="*/ 0 w 446"/>
                  <a:gd name="T27" fmla="*/ 0 h 871"/>
                  <a:gd name="T28" fmla="*/ 0 w 446"/>
                  <a:gd name="T29" fmla="*/ 0 h 871"/>
                  <a:gd name="T30" fmla="*/ 0 w 446"/>
                  <a:gd name="T31" fmla="*/ 0 h 871"/>
                  <a:gd name="T32" fmla="*/ 0 w 446"/>
                  <a:gd name="T33" fmla="*/ 0 h 871"/>
                  <a:gd name="T34" fmla="*/ 0 w 446"/>
                  <a:gd name="T35" fmla="*/ 0 h 871"/>
                  <a:gd name="T36" fmla="*/ 0 w 446"/>
                  <a:gd name="T37" fmla="*/ 0 h 871"/>
                  <a:gd name="T38" fmla="*/ 0 w 446"/>
                  <a:gd name="T39" fmla="*/ 0 h 87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46" h="871">
                    <a:moveTo>
                      <a:pt x="0" y="0"/>
                    </a:moveTo>
                    <a:lnTo>
                      <a:pt x="44" y="24"/>
                    </a:lnTo>
                    <a:lnTo>
                      <a:pt x="92" y="40"/>
                    </a:lnTo>
                    <a:lnTo>
                      <a:pt x="150" y="52"/>
                    </a:lnTo>
                    <a:lnTo>
                      <a:pt x="212" y="64"/>
                    </a:lnTo>
                    <a:lnTo>
                      <a:pt x="254" y="60"/>
                    </a:lnTo>
                    <a:lnTo>
                      <a:pt x="302" y="48"/>
                    </a:lnTo>
                    <a:lnTo>
                      <a:pt x="342" y="34"/>
                    </a:lnTo>
                    <a:lnTo>
                      <a:pt x="386" y="6"/>
                    </a:lnTo>
                    <a:lnTo>
                      <a:pt x="432" y="213"/>
                    </a:lnTo>
                    <a:lnTo>
                      <a:pt x="440" y="345"/>
                    </a:lnTo>
                    <a:lnTo>
                      <a:pt x="446" y="404"/>
                    </a:lnTo>
                    <a:lnTo>
                      <a:pt x="446" y="518"/>
                    </a:lnTo>
                    <a:lnTo>
                      <a:pt x="440" y="614"/>
                    </a:lnTo>
                    <a:lnTo>
                      <a:pt x="426" y="729"/>
                    </a:lnTo>
                    <a:lnTo>
                      <a:pt x="404" y="835"/>
                    </a:lnTo>
                    <a:lnTo>
                      <a:pt x="110" y="871"/>
                    </a:lnTo>
                    <a:lnTo>
                      <a:pt x="68" y="490"/>
                    </a:lnTo>
                    <a:lnTo>
                      <a:pt x="36" y="23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35" name="Freeform 106"/>
              <p:cNvSpPr>
                <a:spLocks/>
              </p:cNvSpPr>
              <p:nvPr/>
            </p:nvSpPr>
            <p:spPr bwMode="auto">
              <a:xfrm>
                <a:off x="1690" y="3014"/>
                <a:ext cx="190" cy="330"/>
              </a:xfrm>
              <a:custGeom>
                <a:avLst/>
                <a:gdLst>
                  <a:gd name="T0" fmla="*/ 0 w 382"/>
                  <a:gd name="T1" fmla="*/ 0 h 662"/>
                  <a:gd name="T2" fmla="*/ 0 w 382"/>
                  <a:gd name="T3" fmla="*/ 0 h 662"/>
                  <a:gd name="T4" fmla="*/ 0 w 382"/>
                  <a:gd name="T5" fmla="*/ 0 h 662"/>
                  <a:gd name="T6" fmla="*/ 0 w 382"/>
                  <a:gd name="T7" fmla="*/ 0 h 662"/>
                  <a:gd name="T8" fmla="*/ 0 w 382"/>
                  <a:gd name="T9" fmla="*/ 0 h 662"/>
                  <a:gd name="T10" fmla="*/ 0 w 382"/>
                  <a:gd name="T11" fmla="*/ 0 h 662"/>
                  <a:gd name="T12" fmla="*/ 0 w 382"/>
                  <a:gd name="T13" fmla="*/ 0 h 662"/>
                  <a:gd name="T14" fmla="*/ 0 w 382"/>
                  <a:gd name="T15" fmla="*/ 0 h 6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662">
                    <a:moveTo>
                      <a:pt x="0" y="46"/>
                    </a:moveTo>
                    <a:lnTo>
                      <a:pt x="160" y="46"/>
                    </a:lnTo>
                    <a:lnTo>
                      <a:pt x="240" y="40"/>
                    </a:lnTo>
                    <a:lnTo>
                      <a:pt x="322" y="24"/>
                    </a:lnTo>
                    <a:lnTo>
                      <a:pt x="376" y="0"/>
                    </a:lnTo>
                    <a:lnTo>
                      <a:pt x="382" y="556"/>
                    </a:lnTo>
                    <a:lnTo>
                      <a:pt x="108" y="662"/>
                    </a:lnTo>
                    <a:lnTo>
                      <a:pt x="0" y="46"/>
                    </a:lnTo>
                    <a:close/>
                  </a:path>
                </a:pathLst>
              </a:custGeom>
              <a:solidFill>
                <a:srgbClr val="FFB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101" name="Group 107"/>
            <p:cNvGrpSpPr>
              <a:grpSpLocks/>
            </p:cNvGrpSpPr>
            <p:nvPr/>
          </p:nvGrpSpPr>
          <p:grpSpPr bwMode="auto">
            <a:xfrm>
              <a:off x="1792" y="2791"/>
              <a:ext cx="448" cy="547"/>
              <a:chOff x="1792" y="2791"/>
              <a:chExt cx="448" cy="547"/>
            </a:xfrm>
          </p:grpSpPr>
          <p:sp>
            <p:nvSpPr>
              <p:cNvPr id="132" name="Freeform 108"/>
              <p:cNvSpPr>
                <a:spLocks/>
              </p:cNvSpPr>
              <p:nvPr/>
            </p:nvSpPr>
            <p:spPr bwMode="auto">
              <a:xfrm>
                <a:off x="1792" y="2791"/>
                <a:ext cx="448" cy="547"/>
              </a:xfrm>
              <a:custGeom>
                <a:avLst/>
                <a:gdLst>
                  <a:gd name="T0" fmla="*/ 1 w 894"/>
                  <a:gd name="T1" fmla="*/ 0 h 1094"/>
                  <a:gd name="T2" fmla="*/ 1 w 894"/>
                  <a:gd name="T3" fmla="*/ 1 h 1094"/>
                  <a:gd name="T4" fmla="*/ 1 w 894"/>
                  <a:gd name="T5" fmla="*/ 1 h 1094"/>
                  <a:gd name="T6" fmla="*/ 1 w 894"/>
                  <a:gd name="T7" fmla="*/ 1 h 1094"/>
                  <a:gd name="T8" fmla="*/ 1 w 894"/>
                  <a:gd name="T9" fmla="*/ 1 h 1094"/>
                  <a:gd name="T10" fmla="*/ 1 w 894"/>
                  <a:gd name="T11" fmla="*/ 1 h 1094"/>
                  <a:gd name="T12" fmla="*/ 1 w 894"/>
                  <a:gd name="T13" fmla="*/ 1 h 1094"/>
                  <a:gd name="T14" fmla="*/ 1 w 894"/>
                  <a:gd name="T15" fmla="*/ 1 h 1094"/>
                  <a:gd name="T16" fmla="*/ 1 w 894"/>
                  <a:gd name="T17" fmla="*/ 1 h 1094"/>
                  <a:gd name="T18" fmla="*/ 1 w 894"/>
                  <a:gd name="T19" fmla="*/ 1 h 1094"/>
                  <a:gd name="T20" fmla="*/ 1 w 894"/>
                  <a:gd name="T21" fmla="*/ 1 h 1094"/>
                  <a:gd name="T22" fmla="*/ 1 w 894"/>
                  <a:gd name="T23" fmla="*/ 1 h 1094"/>
                  <a:gd name="T24" fmla="*/ 1 w 894"/>
                  <a:gd name="T25" fmla="*/ 1 h 1094"/>
                  <a:gd name="T26" fmla="*/ 1 w 894"/>
                  <a:gd name="T27" fmla="*/ 1 h 1094"/>
                  <a:gd name="T28" fmla="*/ 1 w 894"/>
                  <a:gd name="T29" fmla="*/ 1 h 1094"/>
                  <a:gd name="T30" fmla="*/ 1 w 894"/>
                  <a:gd name="T31" fmla="*/ 1 h 1094"/>
                  <a:gd name="T32" fmla="*/ 1 w 894"/>
                  <a:gd name="T33" fmla="*/ 1 h 1094"/>
                  <a:gd name="T34" fmla="*/ 1 w 894"/>
                  <a:gd name="T35" fmla="*/ 1 h 1094"/>
                  <a:gd name="T36" fmla="*/ 1 w 894"/>
                  <a:gd name="T37" fmla="*/ 1 h 1094"/>
                  <a:gd name="T38" fmla="*/ 1 w 894"/>
                  <a:gd name="T39" fmla="*/ 1 h 1094"/>
                  <a:gd name="T40" fmla="*/ 0 w 894"/>
                  <a:gd name="T41" fmla="*/ 1 h 1094"/>
                  <a:gd name="T42" fmla="*/ 1 w 894"/>
                  <a:gd name="T43" fmla="*/ 0 h 109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94" h="1094">
                    <a:moveTo>
                      <a:pt x="36" y="0"/>
                    </a:moveTo>
                    <a:lnTo>
                      <a:pt x="90" y="24"/>
                    </a:lnTo>
                    <a:lnTo>
                      <a:pt x="150" y="90"/>
                    </a:lnTo>
                    <a:lnTo>
                      <a:pt x="367" y="167"/>
                    </a:lnTo>
                    <a:lnTo>
                      <a:pt x="427" y="203"/>
                    </a:lnTo>
                    <a:lnTo>
                      <a:pt x="493" y="323"/>
                    </a:lnTo>
                    <a:lnTo>
                      <a:pt x="493" y="400"/>
                    </a:lnTo>
                    <a:lnTo>
                      <a:pt x="505" y="460"/>
                    </a:lnTo>
                    <a:lnTo>
                      <a:pt x="541" y="562"/>
                    </a:lnTo>
                    <a:lnTo>
                      <a:pt x="643" y="735"/>
                    </a:lnTo>
                    <a:lnTo>
                      <a:pt x="715" y="855"/>
                    </a:lnTo>
                    <a:lnTo>
                      <a:pt x="792" y="956"/>
                    </a:lnTo>
                    <a:lnTo>
                      <a:pt x="894" y="1076"/>
                    </a:lnTo>
                    <a:lnTo>
                      <a:pt x="48" y="1094"/>
                    </a:lnTo>
                    <a:lnTo>
                      <a:pt x="102" y="980"/>
                    </a:lnTo>
                    <a:lnTo>
                      <a:pt x="126" y="896"/>
                    </a:lnTo>
                    <a:lnTo>
                      <a:pt x="138" y="747"/>
                    </a:lnTo>
                    <a:lnTo>
                      <a:pt x="132" y="496"/>
                    </a:lnTo>
                    <a:lnTo>
                      <a:pt x="108" y="311"/>
                    </a:lnTo>
                    <a:lnTo>
                      <a:pt x="72" y="179"/>
                    </a:lnTo>
                    <a:lnTo>
                      <a:pt x="0" y="60"/>
                    </a:lnTo>
                    <a:lnTo>
                      <a:pt x="36" y="0"/>
                    </a:lnTo>
                    <a:close/>
                  </a:path>
                </a:pathLst>
              </a:custGeom>
              <a:solidFill>
                <a:srgbClr val="FF5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33" name="Freeform 109"/>
              <p:cNvSpPr>
                <a:spLocks/>
              </p:cNvSpPr>
              <p:nvPr/>
            </p:nvSpPr>
            <p:spPr bwMode="auto">
              <a:xfrm>
                <a:off x="1905" y="2860"/>
                <a:ext cx="96" cy="287"/>
              </a:xfrm>
              <a:custGeom>
                <a:avLst/>
                <a:gdLst>
                  <a:gd name="T0" fmla="*/ 0 w 191"/>
                  <a:gd name="T1" fmla="*/ 0 h 574"/>
                  <a:gd name="T2" fmla="*/ 1 w 191"/>
                  <a:gd name="T3" fmla="*/ 1 h 574"/>
                  <a:gd name="T4" fmla="*/ 1 w 191"/>
                  <a:gd name="T5" fmla="*/ 1 h 574"/>
                  <a:gd name="T6" fmla="*/ 1 w 191"/>
                  <a:gd name="T7" fmla="*/ 1 h 574"/>
                  <a:gd name="T8" fmla="*/ 1 w 191"/>
                  <a:gd name="T9" fmla="*/ 1 h 574"/>
                  <a:gd name="T10" fmla="*/ 1 w 191"/>
                  <a:gd name="T11" fmla="*/ 1 h 574"/>
                  <a:gd name="T12" fmla="*/ 1 w 191"/>
                  <a:gd name="T13" fmla="*/ 1 h 574"/>
                  <a:gd name="T14" fmla="*/ 1 w 191"/>
                  <a:gd name="T15" fmla="*/ 1 h 574"/>
                  <a:gd name="T16" fmla="*/ 1 w 191"/>
                  <a:gd name="T17" fmla="*/ 1 h 574"/>
                  <a:gd name="T18" fmla="*/ 1 w 191"/>
                  <a:gd name="T19" fmla="*/ 1 h 574"/>
                  <a:gd name="T20" fmla="*/ 1 w 191"/>
                  <a:gd name="T21" fmla="*/ 1 h 574"/>
                  <a:gd name="T22" fmla="*/ 1 w 191"/>
                  <a:gd name="T23" fmla="*/ 1 h 574"/>
                  <a:gd name="T24" fmla="*/ 1 w 191"/>
                  <a:gd name="T25" fmla="*/ 1 h 574"/>
                  <a:gd name="T26" fmla="*/ 1 w 191"/>
                  <a:gd name="T27" fmla="*/ 1 h 574"/>
                  <a:gd name="T28" fmla="*/ 1 w 191"/>
                  <a:gd name="T29" fmla="*/ 1 h 574"/>
                  <a:gd name="T30" fmla="*/ 1 w 191"/>
                  <a:gd name="T31" fmla="*/ 1 h 574"/>
                  <a:gd name="T32" fmla="*/ 1 w 191"/>
                  <a:gd name="T33" fmla="*/ 1 h 574"/>
                  <a:gd name="T34" fmla="*/ 0 w 191"/>
                  <a:gd name="T35" fmla="*/ 0 h 5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91" h="574">
                    <a:moveTo>
                      <a:pt x="0" y="0"/>
                    </a:moveTo>
                    <a:lnTo>
                      <a:pt x="71" y="54"/>
                    </a:lnTo>
                    <a:lnTo>
                      <a:pt x="109" y="114"/>
                    </a:lnTo>
                    <a:lnTo>
                      <a:pt x="133" y="174"/>
                    </a:lnTo>
                    <a:lnTo>
                      <a:pt x="155" y="239"/>
                    </a:lnTo>
                    <a:lnTo>
                      <a:pt x="179" y="317"/>
                    </a:lnTo>
                    <a:lnTo>
                      <a:pt x="191" y="401"/>
                    </a:lnTo>
                    <a:lnTo>
                      <a:pt x="191" y="508"/>
                    </a:lnTo>
                    <a:lnTo>
                      <a:pt x="179" y="574"/>
                    </a:lnTo>
                    <a:lnTo>
                      <a:pt x="161" y="449"/>
                    </a:lnTo>
                    <a:lnTo>
                      <a:pt x="145" y="373"/>
                    </a:lnTo>
                    <a:lnTo>
                      <a:pt x="119" y="329"/>
                    </a:lnTo>
                    <a:lnTo>
                      <a:pt x="85" y="307"/>
                    </a:lnTo>
                    <a:lnTo>
                      <a:pt x="103" y="263"/>
                    </a:lnTo>
                    <a:lnTo>
                      <a:pt x="109" y="194"/>
                    </a:lnTo>
                    <a:lnTo>
                      <a:pt x="83" y="132"/>
                    </a:lnTo>
                    <a:lnTo>
                      <a:pt x="47" y="66"/>
                    </a:lnTo>
                    <a:lnTo>
                      <a:pt x="0" y="0"/>
                    </a:lnTo>
                    <a:close/>
                  </a:path>
                </a:pathLst>
              </a:custGeom>
              <a:solidFill>
                <a:srgbClr val="DF3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102" name="Freeform 110"/>
            <p:cNvSpPr>
              <a:spLocks/>
            </p:cNvSpPr>
            <p:nvPr/>
          </p:nvSpPr>
          <p:spPr bwMode="auto">
            <a:xfrm>
              <a:off x="1753" y="3263"/>
              <a:ext cx="130" cy="106"/>
            </a:xfrm>
            <a:custGeom>
              <a:avLst/>
              <a:gdLst>
                <a:gd name="T0" fmla="*/ 0 w 262"/>
                <a:gd name="T1" fmla="*/ 0 h 213"/>
                <a:gd name="T2" fmla="*/ 0 w 262"/>
                <a:gd name="T3" fmla="*/ 0 h 213"/>
                <a:gd name="T4" fmla="*/ 0 w 262"/>
                <a:gd name="T5" fmla="*/ 0 h 213"/>
                <a:gd name="T6" fmla="*/ 0 w 262"/>
                <a:gd name="T7" fmla="*/ 0 h 213"/>
                <a:gd name="T8" fmla="*/ 0 w 262"/>
                <a:gd name="T9" fmla="*/ 0 h 213"/>
                <a:gd name="T10" fmla="*/ 0 w 262"/>
                <a:gd name="T11" fmla="*/ 0 h 213"/>
                <a:gd name="T12" fmla="*/ 0 w 262"/>
                <a:gd name="T13" fmla="*/ 0 h 213"/>
                <a:gd name="T14" fmla="*/ 0 w 262"/>
                <a:gd name="T15" fmla="*/ 0 h 213"/>
                <a:gd name="T16" fmla="*/ 0 w 262"/>
                <a:gd name="T17" fmla="*/ 0 h 213"/>
                <a:gd name="T18" fmla="*/ 0 w 262"/>
                <a:gd name="T19" fmla="*/ 0 h 213"/>
                <a:gd name="T20" fmla="*/ 0 w 262"/>
                <a:gd name="T21" fmla="*/ 0 h 213"/>
                <a:gd name="T22" fmla="*/ 0 w 262"/>
                <a:gd name="T23" fmla="*/ 0 h 213"/>
                <a:gd name="T24" fmla="*/ 0 w 262"/>
                <a:gd name="T25" fmla="*/ 0 h 213"/>
                <a:gd name="T26" fmla="*/ 0 w 262"/>
                <a:gd name="T27" fmla="*/ 0 h 213"/>
                <a:gd name="T28" fmla="*/ 0 w 262"/>
                <a:gd name="T29" fmla="*/ 0 h 213"/>
                <a:gd name="T30" fmla="*/ 0 w 262"/>
                <a:gd name="T31" fmla="*/ 0 h 213"/>
                <a:gd name="T32" fmla="*/ 0 w 262"/>
                <a:gd name="T33" fmla="*/ 0 h 213"/>
                <a:gd name="T34" fmla="*/ 0 w 262"/>
                <a:gd name="T35" fmla="*/ 0 h 213"/>
                <a:gd name="T36" fmla="*/ 0 w 262"/>
                <a:gd name="T37" fmla="*/ 0 h 213"/>
                <a:gd name="T38" fmla="*/ 0 w 262"/>
                <a:gd name="T39" fmla="*/ 0 h 213"/>
                <a:gd name="T40" fmla="*/ 0 w 262"/>
                <a:gd name="T41" fmla="*/ 0 h 213"/>
                <a:gd name="T42" fmla="*/ 0 w 262"/>
                <a:gd name="T43" fmla="*/ 0 h 2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2" h="213">
                  <a:moveTo>
                    <a:pt x="222" y="36"/>
                  </a:moveTo>
                  <a:lnTo>
                    <a:pt x="180" y="0"/>
                  </a:lnTo>
                  <a:lnTo>
                    <a:pt x="118" y="16"/>
                  </a:lnTo>
                  <a:lnTo>
                    <a:pt x="66" y="36"/>
                  </a:lnTo>
                  <a:lnTo>
                    <a:pt x="12" y="58"/>
                  </a:lnTo>
                  <a:lnTo>
                    <a:pt x="0" y="78"/>
                  </a:lnTo>
                  <a:lnTo>
                    <a:pt x="30" y="106"/>
                  </a:lnTo>
                  <a:lnTo>
                    <a:pt x="40" y="142"/>
                  </a:lnTo>
                  <a:lnTo>
                    <a:pt x="64" y="168"/>
                  </a:lnTo>
                  <a:lnTo>
                    <a:pt x="88" y="184"/>
                  </a:lnTo>
                  <a:lnTo>
                    <a:pt x="124" y="195"/>
                  </a:lnTo>
                  <a:lnTo>
                    <a:pt x="150" y="213"/>
                  </a:lnTo>
                  <a:lnTo>
                    <a:pt x="192" y="213"/>
                  </a:lnTo>
                  <a:lnTo>
                    <a:pt x="214" y="213"/>
                  </a:lnTo>
                  <a:lnTo>
                    <a:pt x="228" y="195"/>
                  </a:lnTo>
                  <a:lnTo>
                    <a:pt x="226" y="166"/>
                  </a:lnTo>
                  <a:lnTo>
                    <a:pt x="262" y="168"/>
                  </a:lnTo>
                  <a:lnTo>
                    <a:pt x="222" y="154"/>
                  </a:lnTo>
                  <a:lnTo>
                    <a:pt x="214" y="118"/>
                  </a:lnTo>
                  <a:lnTo>
                    <a:pt x="216" y="94"/>
                  </a:lnTo>
                  <a:lnTo>
                    <a:pt x="214" y="76"/>
                  </a:lnTo>
                  <a:lnTo>
                    <a:pt x="222" y="36"/>
                  </a:lnTo>
                  <a:close/>
                </a:path>
              </a:pathLst>
            </a:custGeom>
            <a:solidFill>
              <a:srgbClr val="F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03" name="Freeform 111"/>
            <p:cNvSpPr>
              <a:spLocks/>
            </p:cNvSpPr>
            <p:nvPr/>
          </p:nvSpPr>
          <p:spPr bwMode="auto">
            <a:xfrm>
              <a:off x="1570" y="3417"/>
              <a:ext cx="63" cy="77"/>
            </a:xfrm>
            <a:custGeom>
              <a:avLst/>
              <a:gdLst>
                <a:gd name="T0" fmla="*/ 1 w 126"/>
                <a:gd name="T1" fmla="*/ 0 h 153"/>
                <a:gd name="T2" fmla="*/ 1 w 126"/>
                <a:gd name="T3" fmla="*/ 1 h 153"/>
                <a:gd name="T4" fmla="*/ 0 w 126"/>
                <a:gd name="T5" fmla="*/ 1 h 153"/>
                <a:gd name="T6" fmla="*/ 1 w 126"/>
                <a:gd name="T7" fmla="*/ 0 h 1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6" h="153">
                  <a:moveTo>
                    <a:pt x="126" y="0"/>
                  </a:moveTo>
                  <a:lnTo>
                    <a:pt x="30" y="153"/>
                  </a:lnTo>
                  <a:lnTo>
                    <a:pt x="0" y="44"/>
                  </a:lnTo>
                  <a:lnTo>
                    <a:pt x="126"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04" name="Group 112"/>
            <p:cNvGrpSpPr>
              <a:grpSpLocks/>
            </p:cNvGrpSpPr>
            <p:nvPr/>
          </p:nvGrpSpPr>
          <p:grpSpPr bwMode="auto">
            <a:xfrm>
              <a:off x="1307" y="2757"/>
              <a:ext cx="453" cy="760"/>
              <a:chOff x="1307" y="2757"/>
              <a:chExt cx="453" cy="760"/>
            </a:xfrm>
          </p:grpSpPr>
          <p:sp>
            <p:nvSpPr>
              <p:cNvPr id="129" name="Freeform 113"/>
              <p:cNvSpPr>
                <a:spLocks/>
              </p:cNvSpPr>
              <p:nvPr/>
            </p:nvSpPr>
            <p:spPr bwMode="auto">
              <a:xfrm>
                <a:off x="1307" y="2757"/>
                <a:ext cx="453" cy="754"/>
              </a:xfrm>
              <a:custGeom>
                <a:avLst/>
                <a:gdLst>
                  <a:gd name="T0" fmla="*/ 1 w 904"/>
                  <a:gd name="T1" fmla="*/ 1 h 1508"/>
                  <a:gd name="T2" fmla="*/ 1 w 904"/>
                  <a:gd name="T3" fmla="*/ 0 h 1508"/>
                  <a:gd name="T4" fmla="*/ 1 w 904"/>
                  <a:gd name="T5" fmla="*/ 1 h 1508"/>
                  <a:gd name="T6" fmla="*/ 1 w 904"/>
                  <a:gd name="T7" fmla="*/ 1 h 1508"/>
                  <a:gd name="T8" fmla="*/ 1 w 904"/>
                  <a:gd name="T9" fmla="*/ 1 h 1508"/>
                  <a:gd name="T10" fmla="*/ 1 w 904"/>
                  <a:gd name="T11" fmla="*/ 1 h 1508"/>
                  <a:gd name="T12" fmla="*/ 1 w 904"/>
                  <a:gd name="T13" fmla="*/ 1 h 1508"/>
                  <a:gd name="T14" fmla="*/ 1 w 904"/>
                  <a:gd name="T15" fmla="*/ 1 h 1508"/>
                  <a:gd name="T16" fmla="*/ 1 w 904"/>
                  <a:gd name="T17" fmla="*/ 1 h 1508"/>
                  <a:gd name="T18" fmla="*/ 1 w 904"/>
                  <a:gd name="T19" fmla="*/ 1 h 1508"/>
                  <a:gd name="T20" fmla="*/ 1 w 904"/>
                  <a:gd name="T21" fmla="*/ 1 h 1508"/>
                  <a:gd name="T22" fmla="*/ 1 w 904"/>
                  <a:gd name="T23" fmla="*/ 1 h 1508"/>
                  <a:gd name="T24" fmla="*/ 1 w 904"/>
                  <a:gd name="T25" fmla="*/ 1 h 1508"/>
                  <a:gd name="T26" fmla="*/ 1 w 904"/>
                  <a:gd name="T27" fmla="*/ 1 h 1508"/>
                  <a:gd name="T28" fmla="*/ 1 w 904"/>
                  <a:gd name="T29" fmla="*/ 1 h 1508"/>
                  <a:gd name="T30" fmla="*/ 1 w 904"/>
                  <a:gd name="T31" fmla="*/ 1 h 1508"/>
                  <a:gd name="T32" fmla="*/ 1 w 904"/>
                  <a:gd name="T33" fmla="*/ 1 h 1508"/>
                  <a:gd name="T34" fmla="*/ 1 w 904"/>
                  <a:gd name="T35" fmla="*/ 1 h 1508"/>
                  <a:gd name="T36" fmla="*/ 1 w 904"/>
                  <a:gd name="T37" fmla="*/ 1 h 1508"/>
                  <a:gd name="T38" fmla="*/ 1 w 904"/>
                  <a:gd name="T39" fmla="*/ 1 h 1508"/>
                  <a:gd name="T40" fmla="*/ 1 w 904"/>
                  <a:gd name="T41" fmla="*/ 1 h 1508"/>
                  <a:gd name="T42" fmla="*/ 0 w 904"/>
                  <a:gd name="T43" fmla="*/ 1 h 1508"/>
                  <a:gd name="T44" fmla="*/ 1 w 904"/>
                  <a:gd name="T45" fmla="*/ 1 h 1508"/>
                  <a:gd name="T46" fmla="*/ 1 w 904"/>
                  <a:gd name="T47" fmla="*/ 1 h 1508"/>
                  <a:gd name="T48" fmla="*/ 1 w 904"/>
                  <a:gd name="T49" fmla="*/ 1 h 1508"/>
                  <a:gd name="T50" fmla="*/ 1 w 904"/>
                  <a:gd name="T51" fmla="*/ 1 h 1508"/>
                  <a:gd name="T52" fmla="*/ 1 w 904"/>
                  <a:gd name="T53" fmla="*/ 1 h 1508"/>
                  <a:gd name="T54" fmla="*/ 1 w 904"/>
                  <a:gd name="T55" fmla="*/ 1 h 1508"/>
                  <a:gd name="T56" fmla="*/ 1 w 904"/>
                  <a:gd name="T57" fmla="*/ 1 h 1508"/>
                  <a:gd name="T58" fmla="*/ 1 w 904"/>
                  <a:gd name="T59" fmla="*/ 1 h 1508"/>
                  <a:gd name="T60" fmla="*/ 1 w 904"/>
                  <a:gd name="T61" fmla="*/ 1 h 1508"/>
                  <a:gd name="T62" fmla="*/ 1 w 904"/>
                  <a:gd name="T63" fmla="*/ 1 h 1508"/>
                  <a:gd name="T64" fmla="*/ 1 w 904"/>
                  <a:gd name="T65" fmla="*/ 1 h 1508"/>
                  <a:gd name="T66" fmla="*/ 1 w 904"/>
                  <a:gd name="T67" fmla="*/ 1 h 1508"/>
                  <a:gd name="T68" fmla="*/ 1 w 904"/>
                  <a:gd name="T69" fmla="*/ 1 h 1508"/>
                  <a:gd name="T70" fmla="*/ 1 w 904"/>
                  <a:gd name="T71" fmla="*/ 1 h 1508"/>
                  <a:gd name="T72" fmla="*/ 1 w 904"/>
                  <a:gd name="T73" fmla="*/ 1 h 1508"/>
                  <a:gd name="T74" fmla="*/ 1 w 904"/>
                  <a:gd name="T75" fmla="*/ 1 h 1508"/>
                  <a:gd name="T76" fmla="*/ 1 w 904"/>
                  <a:gd name="T77" fmla="*/ 1 h 150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04" h="1508">
                    <a:moveTo>
                      <a:pt x="700" y="18"/>
                    </a:moveTo>
                    <a:lnTo>
                      <a:pt x="575" y="0"/>
                    </a:lnTo>
                    <a:lnTo>
                      <a:pt x="485" y="6"/>
                    </a:lnTo>
                    <a:lnTo>
                      <a:pt x="383" y="18"/>
                    </a:lnTo>
                    <a:lnTo>
                      <a:pt x="329" y="30"/>
                    </a:lnTo>
                    <a:lnTo>
                      <a:pt x="299" y="66"/>
                    </a:lnTo>
                    <a:lnTo>
                      <a:pt x="263" y="60"/>
                    </a:lnTo>
                    <a:lnTo>
                      <a:pt x="209" y="102"/>
                    </a:lnTo>
                    <a:lnTo>
                      <a:pt x="167" y="150"/>
                    </a:lnTo>
                    <a:lnTo>
                      <a:pt x="138" y="197"/>
                    </a:lnTo>
                    <a:lnTo>
                      <a:pt x="102" y="257"/>
                    </a:lnTo>
                    <a:lnTo>
                      <a:pt x="84" y="323"/>
                    </a:lnTo>
                    <a:lnTo>
                      <a:pt x="66" y="436"/>
                    </a:lnTo>
                    <a:lnTo>
                      <a:pt x="54" y="514"/>
                    </a:lnTo>
                    <a:lnTo>
                      <a:pt x="54" y="640"/>
                    </a:lnTo>
                    <a:lnTo>
                      <a:pt x="78" y="723"/>
                    </a:lnTo>
                    <a:lnTo>
                      <a:pt x="72" y="783"/>
                    </a:lnTo>
                    <a:lnTo>
                      <a:pt x="54" y="939"/>
                    </a:lnTo>
                    <a:lnTo>
                      <a:pt x="36" y="1004"/>
                    </a:lnTo>
                    <a:lnTo>
                      <a:pt x="30" y="1076"/>
                    </a:lnTo>
                    <a:lnTo>
                      <a:pt x="12" y="1124"/>
                    </a:lnTo>
                    <a:lnTo>
                      <a:pt x="0" y="1178"/>
                    </a:lnTo>
                    <a:lnTo>
                      <a:pt x="6" y="1237"/>
                    </a:lnTo>
                    <a:lnTo>
                      <a:pt x="30" y="1291"/>
                    </a:lnTo>
                    <a:lnTo>
                      <a:pt x="78" y="1339"/>
                    </a:lnTo>
                    <a:lnTo>
                      <a:pt x="162" y="1417"/>
                    </a:lnTo>
                    <a:lnTo>
                      <a:pt x="209" y="1435"/>
                    </a:lnTo>
                    <a:lnTo>
                      <a:pt x="269" y="1453"/>
                    </a:lnTo>
                    <a:lnTo>
                      <a:pt x="317" y="1472"/>
                    </a:lnTo>
                    <a:lnTo>
                      <a:pt x="359" y="1496"/>
                    </a:lnTo>
                    <a:lnTo>
                      <a:pt x="557" y="1508"/>
                    </a:lnTo>
                    <a:lnTo>
                      <a:pt x="689" y="1333"/>
                    </a:lnTo>
                    <a:lnTo>
                      <a:pt x="736" y="1172"/>
                    </a:lnTo>
                    <a:lnTo>
                      <a:pt x="904" y="1172"/>
                    </a:lnTo>
                    <a:lnTo>
                      <a:pt x="892" y="939"/>
                    </a:lnTo>
                    <a:lnTo>
                      <a:pt x="862" y="676"/>
                    </a:lnTo>
                    <a:lnTo>
                      <a:pt x="808" y="347"/>
                    </a:lnTo>
                    <a:lnTo>
                      <a:pt x="778" y="197"/>
                    </a:lnTo>
                    <a:lnTo>
                      <a:pt x="700" y="18"/>
                    </a:lnTo>
                    <a:close/>
                  </a:path>
                </a:pathLst>
              </a:custGeom>
              <a:solidFill>
                <a:srgbClr val="FF5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30" name="Freeform 114"/>
              <p:cNvSpPr>
                <a:spLocks/>
              </p:cNvSpPr>
              <p:nvPr/>
            </p:nvSpPr>
            <p:spPr bwMode="auto">
              <a:xfrm>
                <a:off x="1447" y="3266"/>
                <a:ext cx="204" cy="251"/>
              </a:xfrm>
              <a:custGeom>
                <a:avLst/>
                <a:gdLst>
                  <a:gd name="T0" fmla="*/ 1 w 408"/>
                  <a:gd name="T1" fmla="*/ 1 h 502"/>
                  <a:gd name="T2" fmla="*/ 1 w 408"/>
                  <a:gd name="T3" fmla="*/ 1 h 502"/>
                  <a:gd name="T4" fmla="*/ 1 w 408"/>
                  <a:gd name="T5" fmla="*/ 0 h 502"/>
                  <a:gd name="T6" fmla="*/ 1 w 408"/>
                  <a:gd name="T7" fmla="*/ 1 h 502"/>
                  <a:gd name="T8" fmla="*/ 1 w 408"/>
                  <a:gd name="T9" fmla="*/ 1 h 502"/>
                  <a:gd name="T10" fmla="*/ 1 w 408"/>
                  <a:gd name="T11" fmla="*/ 1 h 502"/>
                  <a:gd name="T12" fmla="*/ 1 w 408"/>
                  <a:gd name="T13" fmla="*/ 1 h 502"/>
                  <a:gd name="T14" fmla="*/ 1 w 408"/>
                  <a:gd name="T15" fmla="*/ 1 h 502"/>
                  <a:gd name="T16" fmla="*/ 0 w 408"/>
                  <a:gd name="T17" fmla="*/ 1 h 502"/>
                  <a:gd name="T18" fmla="*/ 1 w 408"/>
                  <a:gd name="T19" fmla="*/ 1 h 502"/>
                  <a:gd name="T20" fmla="*/ 1 w 408"/>
                  <a:gd name="T21" fmla="*/ 1 h 502"/>
                  <a:gd name="T22" fmla="*/ 1 w 408"/>
                  <a:gd name="T23" fmla="*/ 1 h 502"/>
                  <a:gd name="T24" fmla="*/ 1 w 408"/>
                  <a:gd name="T25" fmla="*/ 1 h 502"/>
                  <a:gd name="T26" fmla="*/ 1 w 408"/>
                  <a:gd name="T27" fmla="*/ 1 h 502"/>
                  <a:gd name="T28" fmla="*/ 1 w 408"/>
                  <a:gd name="T29" fmla="*/ 1 h 502"/>
                  <a:gd name="T30" fmla="*/ 1 w 408"/>
                  <a:gd name="T31" fmla="*/ 1 h 502"/>
                  <a:gd name="T32" fmla="*/ 1 w 408"/>
                  <a:gd name="T33" fmla="*/ 1 h 5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08" h="502">
                    <a:moveTo>
                      <a:pt x="384" y="24"/>
                    </a:moveTo>
                    <a:lnTo>
                      <a:pt x="238" y="12"/>
                    </a:lnTo>
                    <a:lnTo>
                      <a:pt x="84" y="0"/>
                    </a:lnTo>
                    <a:lnTo>
                      <a:pt x="58" y="36"/>
                    </a:lnTo>
                    <a:lnTo>
                      <a:pt x="46" y="64"/>
                    </a:lnTo>
                    <a:lnTo>
                      <a:pt x="28" y="100"/>
                    </a:lnTo>
                    <a:lnTo>
                      <a:pt x="12" y="154"/>
                    </a:lnTo>
                    <a:lnTo>
                      <a:pt x="4" y="201"/>
                    </a:lnTo>
                    <a:lnTo>
                      <a:pt x="0" y="245"/>
                    </a:lnTo>
                    <a:lnTo>
                      <a:pt x="6" y="299"/>
                    </a:lnTo>
                    <a:lnTo>
                      <a:pt x="24" y="369"/>
                    </a:lnTo>
                    <a:lnTo>
                      <a:pt x="42" y="425"/>
                    </a:lnTo>
                    <a:lnTo>
                      <a:pt x="46" y="474"/>
                    </a:lnTo>
                    <a:lnTo>
                      <a:pt x="292" y="502"/>
                    </a:lnTo>
                    <a:lnTo>
                      <a:pt x="396" y="327"/>
                    </a:lnTo>
                    <a:lnTo>
                      <a:pt x="408" y="281"/>
                    </a:lnTo>
                    <a:lnTo>
                      <a:pt x="384" y="24"/>
                    </a:lnTo>
                    <a:close/>
                  </a:path>
                </a:pathLst>
              </a:custGeom>
              <a:solidFill>
                <a:srgbClr val="DF1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31" name="Freeform 115"/>
              <p:cNvSpPr>
                <a:spLocks/>
              </p:cNvSpPr>
              <p:nvPr/>
            </p:nvSpPr>
            <p:spPr bwMode="auto">
              <a:xfrm>
                <a:off x="1355" y="2807"/>
                <a:ext cx="192" cy="482"/>
              </a:xfrm>
              <a:custGeom>
                <a:avLst/>
                <a:gdLst>
                  <a:gd name="T0" fmla="*/ 1 w 383"/>
                  <a:gd name="T1" fmla="*/ 0 h 962"/>
                  <a:gd name="T2" fmla="*/ 1 w 383"/>
                  <a:gd name="T3" fmla="*/ 1 h 962"/>
                  <a:gd name="T4" fmla="*/ 1 w 383"/>
                  <a:gd name="T5" fmla="*/ 1 h 962"/>
                  <a:gd name="T6" fmla="*/ 1 w 383"/>
                  <a:gd name="T7" fmla="*/ 1 h 962"/>
                  <a:gd name="T8" fmla="*/ 1 w 383"/>
                  <a:gd name="T9" fmla="*/ 1 h 962"/>
                  <a:gd name="T10" fmla="*/ 1 w 383"/>
                  <a:gd name="T11" fmla="*/ 1 h 962"/>
                  <a:gd name="T12" fmla="*/ 1 w 383"/>
                  <a:gd name="T13" fmla="*/ 1 h 962"/>
                  <a:gd name="T14" fmla="*/ 1 w 383"/>
                  <a:gd name="T15" fmla="*/ 1 h 962"/>
                  <a:gd name="T16" fmla="*/ 1 w 383"/>
                  <a:gd name="T17" fmla="*/ 1 h 962"/>
                  <a:gd name="T18" fmla="*/ 1 w 383"/>
                  <a:gd name="T19" fmla="*/ 1 h 962"/>
                  <a:gd name="T20" fmla="*/ 1 w 383"/>
                  <a:gd name="T21" fmla="*/ 1 h 962"/>
                  <a:gd name="T22" fmla="*/ 1 w 383"/>
                  <a:gd name="T23" fmla="*/ 1 h 962"/>
                  <a:gd name="T24" fmla="*/ 1 w 383"/>
                  <a:gd name="T25" fmla="*/ 1 h 962"/>
                  <a:gd name="T26" fmla="*/ 0 w 383"/>
                  <a:gd name="T27" fmla="*/ 1 h 962"/>
                  <a:gd name="T28" fmla="*/ 1 w 383"/>
                  <a:gd name="T29" fmla="*/ 1 h 962"/>
                  <a:gd name="T30" fmla="*/ 1 w 383"/>
                  <a:gd name="T31" fmla="*/ 1 h 962"/>
                  <a:gd name="T32" fmla="*/ 1 w 383"/>
                  <a:gd name="T33" fmla="*/ 1 h 962"/>
                  <a:gd name="T34" fmla="*/ 1 w 383"/>
                  <a:gd name="T35" fmla="*/ 1 h 962"/>
                  <a:gd name="T36" fmla="*/ 1 w 383"/>
                  <a:gd name="T37" fmla="*/ 1 h 962"/>
                  <a:gd name="T38" fmla="*/ 1 w 383"/>
                  <a:gd name="T39" fmla="*/ 1 h 962"/>
                  <a:gd name="T40" fmla="*/ 1 w 383"/>
                  <a:gd name="T41" fmla="*/ 1 h 962"/>
                  <a:gd name="T42" fmla="*/ 1 w 383"/>
                  <a:gd name="T43" fmla="*/ 1 h 962"/>
                  <a:gd name="T44" fmla="*/ 1 w 383"/>
                  <a:gd name="T45" fmla="*/ 1 h 962"/>
                  <a:gd name="T46" fmla="*/ 1 w 383"/>
                  <a:gd name="T47" fmla="*/ 1 h 962"/>
                  <a:gd name="T48" fmla="*/ 1 w 383"/>
                  <a:gd name="T49" fmla="*/ 1 h 962"/>
                  <a:gd name="T50" fmla="*/ 1 w 383"/>
                  <a:gd name="T51" fmla="*/ 1 h 962"/>
                  <a:gd name="T52" fmla="*/ 1 w 383"/>
                  <a:gd name="T53" fmla="*/ 1 h 962"/>
                  <a:gd name="T54" fmla="*/ 1 w 383"/>
                  <a:gd name="T55" fmla="*/ 1 h 962"/>
                  <a:gd name="T56" fmla="*/ 1 w 383"/>
                  <a:gd name="T57" fmla="*/ 1 h 962"/>
                  <a:gd name="T58" fmla="*/ 1 w 383"/>
                  <a:gd name="T59" fmla="*/ 1 h 962"/>
                  <a:gd name="T60" fmla="*/ 1 w 383"/>
                  <a:gd name="T61" fmla="*/ 1 h 962"/>
                  <a:gd name="T62" fmla="*/ 1 w 383"/>
                  <a:gd name="T63" fmla="*/ 0 h 9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83" h="962">
                    <a:moveTo>
                      <a:pt x="239" y="0"/>
                    </a:moveTo>
                    <a:lnTo>
                      <a:pt x="311" y="119"/>
                    </a:lnTo>
                    <a:lnTo>
                      <a:pt x="353" y="245"/>
                    </a:lnTo>
                    <a:lnTo>
                      <a:pt x="377" y="394"/>
                    </a:lnTo>
                    <a:lnTo>
                      <a:pt x="383" y="562"/>
                    </a:lnTo>
                    <a:lnTo>
                      <a:pt x="377" y="759"/>
                    </a:lnTo>
                    <a:lnTo>
                      <a:pt x="359" y="842"/>
                    </a:lnTo>
                    <a:lnTo>
                      <a:pt x="263" y="914"/>
                    </a:lnTo>
                    <a:lnTo>
                      <a:pt x="215" y="884"/>
                    </a:lnTo>
                    <a:lnTo>
                      <a:pt x="167" y="872"/>
                    </a:lnTo>
                    <a:lnTo>
                      <a:pt x="125" y="884"/>
                    </a:lnTo>
                    <a:lnTo>
                      <a:pt x="95" y="926"/>
                    </a:lnTo>
                    <a:lnTo>
                      <a:pt x="42" y="950"/>
                    </a:lnTo>
                    <a:lnTo>
                      <a:pt x="0" y="962"/>
                    </a:lnTo>
                    <a:lnTo>
                      <a:pt x="66" y="902"/>
                    </a:lnTo>
                    <a:lnTo>
                      <a:pt x="107" y="884"/>
                    </a:lnTo>
                    <a:lnTo>
                      <a:pt x="137" y="854"/>
                    </a:lnTo>
                    <a:lnTo>
                      <a:pt x="173" y="854"/>
                    </a:lnTo>
                    <a:lnTo>
                      <a:pt x="215" y="813"/>
                    </a:lnTo>
                    <a:lnTo>
                      <a:pt x="173" y="765"/>
                    </a:lnTo>
                    <a:lnTo>
                      <a:pt x="233" y="777"/>
                    </a:lnTo>
                    <a:lnTo>
                      <a:pt x="191" y="639"/>
                    </a:lnTo>
                    <a:lnTo>
                      <a:pt x="155" y="526"/>
                    </a:lnTo>
                    <a:lnTo>
                      <a:pt x="143" y="446"/>
                    </a:lnTo>
                    <a:lnTo>
                      <a:pt x="161" y="328"/>
                    </a:lnTo>
                    <a:lnTo>
                      <a:pt x="191" y="460"/>
                    </a:lnTo>
                    <a:lnTo>
                      <a:pt x="251" y="609"/>
                    </a:lnTo>
                    <a:lnTo>
                      <a:pt x="323" y="771"/>
                    </a:lnTo>
                    <a:lnTo>
                      <a:pt x="323" y="550"/>
                    </a:lnTo>
                    <a:lnTo>
                      <a:pt x="311" y="400"/>
                    </a:lnTo>
                    <a:lnTo>
                      <a:pt x="293" y="179"/>
                    </a:lnTo>
                    <a:lnTo>
                      <a:pt x="239" y="0"/>
                    </a:lnTo>
                    <a:close/>
                  </a:path>
                </a:pathLst>
              </a:custGeom>
              <a:solidFill>
                <a:srgbClr val="DF3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105" name="Freeform 116"/>
            <p:cNvSpPr>
              <a:spLocks/>
            </p:cNvSpPr>
            <p:nvPr/>
          </p:nvSpPr>
          <p:spPr bwMode="auto">
            <a:xfrm>
              <a:off x="1836" y="3073"/>
              <a:ext cx="558" cy="305"/>
            </a:xfrm>
            <a:custGeom>
              <a:avLst/>
              <a:gdLst>
                <a:gd name="T0" fmla="*/ 0 w 1116"/>
                <a:gd name="T1" fmla="*/ 1 h 609"/>
                <a:gd name="T2" fmla="*/ 1 w 1116"/>
                <a:gd name="T3" fmla="*/ 0 h 609"/>
                <a:gd name="T4" fmla="*/ 1 w 1116"/>
                <a:gd name="T5" fmla="*/ 1 h 609"/>
                <a:gd name="T6" fmla="*/ 1 w 1116"/>
                <a:gd name="T7" fmla="*/ 1 h 609"/>
                <a:gd name="T8" fmla="*/ 1 w 1116"/>
                <a:gd name="T9" fmla="*/ 1 h 609"/>
                <a:gd name="T10" fmla="*/ 1 w 1116"/>
                <a:gd name="T11" fmla="*/ 1 h 609"/>
                <a:gd name="T12" fmla="*/ 1 w 1116"/>
                <a:gd name="T13" fmla="*/ 1 h 609"/>
                <a:gd name="T14" fmla="*/ 0 w 1116"/>
                <a:gd name="T15" fmla="*/ 1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16" h="609">
                  <a:moveTo>
                    <a:pt x="0" y="496"/>
                  </a:moveTo>
                  <a:lnTo>
                    <a:pt x="431" y="0"/>
                  </a:lnTo>
                  <a:lnTo>
                    <a:pt x="1116" y="189"/>
                  </a:lnTo>
                  <a:lnTo>
                    <a:pt x="834" y="544"/>
                  </a:lnTo>
                  <a:lnTo>
                    <a:pt x="659" y="583"/>
                  </a:lnTo>
                  <a:lnTo>
                    <a:pt x="479" y="609"/>
                  </a:lnTo>
                  <a:lnTo>
                    <a:pt x="90" y="585"/>
                  </a:lnTo>
                  <a:lnTo>
                    <a:pt x="0" y="496"/>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06" name="Freeform 117"/>
            <p:cNvSpPr>
              <a:spLocks/>
            </p:cNvSpPr>
            <p:nvPr/>
          </p:nvSpPr>
          <p:spPr bwMode="auto">
            <a:xfrm>
              <a:off x="1561" y="3253"/>
              <a:ext cx="477" cy="200"/>
            </a:xfrm>
            <a:custGeom>
              <a:avLst/>
              <a:gdLst>
                <a:gd name="T0" fmla="*/ 1 w 954"/>
                <a:gd name="T1" fmla="*/ 0 h 401"/>
                <a:gd name="T2" fmla="*/ 1 w 954"/>
                <a:gd name="T3" fmla="*/ 0 h 401"/>
                <a:gd name="T4" fmla="*/ 1 w 954"/>
                <a:gd name="T5" fmla="*/ 0 h 401"/>
                <a:gd name="T6" fmla="*/ 1 w 954"/>
                <a:gd name="T7" fmla="*/ 0 h 401"/>
                <a:gd name="T8" fmla="*/ 1 w 954"/>
                <a:gd name="T9" fmla="*/ 0 h 401"/>
                <a:gd name="T10" fmla="*/ 1 w 954"/>
                <a:gd name="T11" fmla="*/ 0 h 401"/>
                <a:gd name="T12" fmla="*/ 1 w 954"/>
                <a:gd name="T13" fmla="*/ 0 h 401"/>
                <a:gd name="T14" fmla="*/ 1 w 954"/>
                <a:gd name="T15" fmla="*/ 0 h 401"/>
                <a:gd name="T16" fmla="*/ 1 w 954"/>
                <a:gd name="T17" fmla="*/ 0 h 401"/>
                <a:gd name="T18" fmla="*/ 1 w 954"/>
                <a:gd name="T19" fmla="*/ 0 h 401"/>
                <a:gd name="T20" fmla="*/ 1 w 954"/>
                <a:gd name="T21" fmla="*/ 0 h 401"/>
                <a:gd name="T22" fmla="*/ 1 w 954"/>
                <a:gd name="T23" fmla="*/ 0 h 401"/>
                <a:gd name="T24" fmla="*/ 1 w 954"/>
                <a:gd name="T25" fmla="*/ 0 h 401"/>
                <a:gd name="T26" fmla="*/ 1 w 954"/>
                <a:gd name="T27" fmla="*/ 0 h 401"/>
                <a:gd name="T28" fmla="*/ 1 w 954"/>
                <a:gd name="T29" fmla="*/ 0 h 401"/>
                <a:gd name="T30" fmla="*/ 1 w 954"/>
                <a:gd name="T31" fmla="*/ 0 h 401"/>
                <a:gd name="T32" fmla="*/ 1 w 954"/>
                <a:gd name="T33" fmla="*/ 0 h 401"/>
                <a:gd name="T34" fmla="*/ 1 w 954"/>
                <a:gd name="T35" fmla="*/ 0 h 401"/>
                <a:gd name="T36" fmla="*/ 1 w 954"/>
                <a:gd name="T37" fmla="*/ 0 h 401"/>
                <a:gd name="T38" fmla="*/ 1 w 954"/>
                <a:gd name="T39" fmla="*/ 0 h 401"/>
                <a:gd name="T40" fmla="*/ 1 w 954"/>
                <a:gd name="T41" fmla="*/ 0 h 401"/>
                <a:gd name="T42" fmla="*/ 1 w 954"/>
                <a:gd name="T43" fmla="*/ 0 h 401"/>
                <a:gd name="T44" fmla="*/ 1 w 954"/>
                <a:gd name="T45" fmla="*/ 0 h 401"/>
                <a:gd name="T46" fmla="*/ 1 w 954"/>
                <a:gd name="T47" fmla="*/ 0 h 401"/>
                <a:gd name="T48" fmla="*/ 1 w 954"/>
                <a:gd name="T49" fmla="*/ 0 h 401"/>
                <a:gd name="T50" fmla="*/ 1 w 954"/>
                <a:gd name="T51" fmla="*/ 0 h 401"/>
                <a:gd name="T52" fmla="*/ 1 w 954"/>
                <a:gd name="T53" fmla="*/ 0 h 401"/>
                <a:gd name="T54" fmla="*/ 1 w 954"/>
                <a:gd name="T55" fmla="*/ 0 h 401"/>
                <a:gd name="T56" fmla="*/ 1 w 954"/>
                <a:gd name="T57" fmla="*/ 0 h 401"/>
                <a:gd name="T58" fmla="*/ 1 w 954"/>
                <a:gd name="T59" fmla="*/ 0 h 401"/>
                <a:gd name="T60" fmla="*/ 1 w 954"/>
                <a:gd name="T61" fmla="*/ 0 h 401"/>
                <a:gd name="T62" fmla="*/ 1 w 954"/>
                <a:gd name="T63" fmla="*/ 0 h 401"/>
                <a:gd name="T64" fmla="*/ 1 w 954"/>
                <a:gd name="T65" fmla="*/ 0 h 401"/>
                <a:gd name="T66" fmla="*/ 1 w 954"/>
                <a:gd name="T67" fmla="*/ 0 h 401"/>
                <a:gd name="T68" fmla="*/ 1 w 954"/>
                <a:gd name="T69" fmla="*/ 0 h 401"/>
                <a:gd name="T70" fmla="*/ 1 w 954"/>
                <a:gd name="T71" fmla="*/ 0 h 401"/>
                <a:gd name="T72" fmla="*/ 1 w 954"/>
                <a:gd name="T73" fmla="*/ 0 h 401"/>
                <a:gd name="T74" fmla="*/ 0 w 954"/>
                <a:gd name="T75" fmla="*/ 0 h 401"/>
                <a:gd name="T76" fmla="*/ 0 w 954"/>
                <a:gd name="T77" fmla="*/ 0 h 401"/>
                <a:gd name="T78" fmla="*/ 1 w 954"/>
                <a:gd name="T79" fmla="*/ 0 h 401"/>
                <a:gd name="T80" fmla="*/ 1 w 954"/>
                <a:gd name="T81" fmla="*/ 0 h 40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54" h="401">
                  <a:moveTo>
                    <a:pt x="52" y="98"/>
                  </a:moveTo>
                  <a:lnTo>
                    <a:pt x="407" y="50"/>
                  </a:lnTo>
                  <a:lnTo>
                    <a:pt x="483" y="20"/>
                  </a:lnTo>
                  <a:lnTo>
                    <a:pt x="521" y="6"/>
                  </a:lnTo>
                  <a:lnTo>
                    <a:pt x="561" y="0"/>
                  </a:lnTo>
                  <a:lnTo>
                    <a:pt x="615" y="8"/>
                  </a:lnTo>
                  <a:lnTo>
                    <a:pt x="675" y="20"/>
                  </a:lnTo>
                  <a:lnTo>
                    <a:pt x="718" y="26"/>
                  </a:lnTo>
                  <a:lnTo>
                    <a:pt x="804" y="36"/>
                  </a:lnTo>
                  <a:lnTo>
                    <a:pt x="846" y="38"/>
                  </a:lnTo>
                  <a:lnTo>
                    <a:pt x="880" y="44"/>
                  </a:lnTo>
                  <a:lnTo>
                    <a:pt x="916" y="50"/>
                  </a:lnTo>
                  <a:lnTo>
                    <a:pt x="946" y="62"/>
                  </a:lnTo>
                  <a:lnTo>
                    <a:pt x="954" y="78"/>
                  </a:lnTo>
                  <a:lnTo>
                    <a:pt x="940" y="92"/>
                  </a:lnTo>
                  <a:lnTo>
                    <a:pt x="880" y="96"/>
                  </a:lnTo>
                  <a:lnTo>
                    <a:pt x="856" y="98"/>
                  </a:lnTo>
                  <a:lnTo>
                    <a:pt x="852" y="140"/>
                  </a:lnTo>
                  <a:lnTo>
                    <a:pt x="838" y="156"/>
                  </a:lnTo>
                  <a:lnTo>
                    <a:pt x="828" y="158"/>
                  </a:lnTo>
                  <a:lnTo>
                    <a:pt x="820" y="186"/>
                  </a:lnTo>
                  <a:lnTo>
                    <a:pt x="802" y="206"/>
                  </a:lnTo>
                  <a:lnTo>
                    <a:pt x="780" y="215"/>
                  </a:lnTo>
                  <a:lnTo>
                    <a:pt x="766" y="233"/>
                  </a:lnTo>
                  <a:lnTo>
                    <a:pt x="748" y="241"/>
                  </a:lnTo>
                  <a:lnTo>
                    <a:pt x="693" y="271"/>
                  </a:lnTo>
                  <a:lnTo>
                    <a:pt x="663" y="283"/>
                  </a:lnTo>
                  <a:lnTo>
                    <a:pt x="575" y="287"/>
                  </a:lnTo>
                  <a:lnTo>
                    <a:pt x="509" y="281"/>
                  </a:lnTo>
                  <a:lnTo>
                    <a:pt x="471" y="263"/>
                  </a:lnTo>
                  <a:lnTo>
                    <a:pt x="453" y="257"/>
                  </a:lnTo>
                  <a:lnTo>
                    <a:pt x="419" y="263"/>
                  </a:lnTo>
                  <a:lnTo>
                    <a:pt x="363" y="269"/>
                  </a:lnTo>
                  <a:lnTo>
                    <a:pt x="315" y="277"/>
                  </a:lnTo>
                  <a:lnTo>
                    <a:pt x="114" y="353"/>
                  </a:lnTo>
                  <a:lnTo>
                    <a:pt x="28" y="401"/>
                  </a:lnTo>
                  <a:lnTo>
                    <a:pt x="4" y="317"/>
                  </a:lnTo>
                  <a:lnTo>
                    <a:pt x="0" y="265"/>
                  </a:lnTo>
                  <a:lnTo>
                    <a:pt x="0" y="223"/>
                  </a:lnTo>
                  <a:lnTo>
                    <a:pt x="16" y="168"/>
                  </a:lnTo>
                  <a:lnTo>
                    <a:pt x="52" y="98"/>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07" name="Group 118"/>
            <p:cNvGrpSpPr>
              <a:grpSpLocks/>
            </p:cNvGrpSpPr>
            <p:nvPr/>
          </p:nvGrpSpPr>
          <p:grpSpPr bwMode="auto">
            <a:xfrm>
              <a:off x="1469" y="2245"/>
              <a:ext cx="525" cy="703"/>
              <a:chOff x="1469" y="2245"/>
              <a:chExt cx="525" cy="703"/>
            </a:xfrm>
          </p:grpSpPr>
          <p:grpSp>
            <p:nvGrpSpPr>
              <p:cNvPr id="108" name="Group 119"/>
              <p:cNvGrpSpPr>
                <a:grpSpLocks/>
              </p:cNvGrpSpPr>
              <p:nvPr/>
            </p:nvGrpSpPr>
            <p:grpSpPr bwMode="auto">
              <a:xfrm>
                <a:off x="1941" y="2435"/>
                <a:ext cx="46" cy="126"/>
                <a:chOff x="1941" y="2435"/>
                <a:chExt cx="46" cy="126"/>
              </a:xfrm>
            </p:grpSpPr>
            <p:sp>
              <p:nvSpPr>
                <p:cNvPr id="127" name="Oval 120"/>
                <p:cNvSpPr>
                  <a:spLocks noChangeArrowheads="1"/>
                </p:cNvSpPr>
                <p:nvPr/>
              </p:nvSpPr>
              <p:spPr bwMode="auto">
                <a:xfrm>
                  <a:off x="1941" y="2435"/>
                  <a:ext cx="46" cy="126"/>
                </a:xfrm>
                <a:prstGeom prst="ellipse">
                  <a:avLst/>
                </a:pr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sp>
              <p:nvSpPr>
                <p:cNvPr id="128" name="Oval 121"/>
                <p:cNvSpPr>
                  <a:spLocks noChangeArrowheads="1"/>
                </p:cNvSpPr>
                <p:nvPr/>
              </p:nvSpPr>
              <p:spPr bwMode="auto">
                <a:xfrm>
                  <a:off x="1945" y="2438"/>
                  <a:ext cx="41" cy="120"/>
                </a:xfrm>
                <a:prstGeom prst="ellipse">
                  <a:avLst/>
                </a:prstGeom>
                <a:solidFill>
                  <a:srgbClr val="FFDFB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grpSp>
          <p:grpSp>
            <p:nvGrpSpPr>
              <p:cNvPr id="109" name="Group 122"/>
              <p:cNvGrpSpPr>
                <a:grpSpLocks/>
              </p:cNvGrpSpPr>
              <p:nvPr/>
            </p:nvGrpSpPr>
            <p:grpSpPr bwMode="auto">
              <a:xfrm>
                <a:off x="1469" y="2245"/>
                <a:ext cx="525" cy="703"/>
                <a:chOff x="1469" y="2245"/>
                <a:chExt cx="525" cy="703"/>
              </a:xfrm>
            </p:grpSpPr>
            <p:grpSp>
              <p:nvGrpSpPr>
                <p:cNvPr id="116" name="Group 123"/>
                <p:cNvGrpSpPr>
                  <a:grpSpLocks/>
                </p:cNvGrpSpPr>
                <p:nvPr/>
              </p:nvGrpSpPr>
              <p:grpSpPr bwMode="auto">
                <a:xfrm>
                  <a:off x="1591" y="2289"/>
                  <a:ext cx="403" cy="659"/>
                  <a:chOff x="1591" y="2289"/>
                  <a:chExt cx="403" cy="659"/>
                </a:xfrm>
              </p:grpSpPr>
              <p:sp>
                <p:nvSpPr>
                  <p:cNvPr id="123" name="Freeform 124"/>
                  <p:cNvSpPr>
                    <a:spLocks/>
                  </p:cNvSpPr>
                  <p:nvPr/>
                </p:nvSpPr>
                <p:spPr bwMode="auto">
                  <a:xfrm>
                    <a:off x="1591" y="2289"/>
                    <a:ext cx="403" cy="659"/>
                  </a:xfrm>
                  <a:custGeom>
                    <a:avLst/>
                    <a:gdLst>
                      <a:gd name="T0" fmla="*/ 1 w 806"/>
                      <a:gd name="T1" fmla="*/ 1 h 1317"/>
                      <a:gd name="T2" fmla="*/ 1 w 806"/>
                      <a:gd name="T3" fmla="*/ 1 h 1317"/>
                      <a:gd name="T4" fmla="*/ 1 w 806"/>
                      <a:gd name="T5" fmla="*/ 1 h 1317"/>
                      <a:gd name="T6" fmla="*/ 1 w 806"/>
                      <a:gd name="T7" fmla="*/ 1 h 1317"/>
                      <a:gd name="T8" fmla="*/ 1 w 806"/>
                      <a:gd name="T9" fmla="*/ 1 h 1317"/>
                      <a:gd name="T10" fmla="*/ 1 w 806"/>
                      <a:gd name="T11" fmla="*/ 1 h 1317"/>
                      <a:gd name="T12" fmla="*/ 1 w 806"/>
                      <a:gd name="T13" fmla="*/ 1 h 1317"/>
                      <a:gd name="T14" fmla="*/ 1 w 806"/>
                      <a:gd name="T15" fmla="*/ 1 h 1317"/>
                      <a:gd name="T16" fmla="*/ 1 w 806"/>
                      <a:gd name="T17" fmla="*/ 1 h 1317"/>
                      <a:gd name="T18" fmla="*/ 1 w 806"/>
                      <a:gd name="T19" fmla="*/ 1 h 1317"/>
                      <a:gd name="T20" fmla="*/ 1 w 806"/>
                      <a:gd name="T21" fmla="*/ 1 h 1317"/>
                      <a:gd name="T22" fmla="*/ 1 w 806"/>
                      <a:gd name="T23" fmla="*/ 1 h 1317"/>
                      <a:gd name="T24" fmla="*/ 1 w 806"/>
                      <a:gd name="T25" fmla="*/ 1 h 1317"/>
                      <a:gd name="T26" fmla="*/ 1 w 806"/>
                      <a:gd name="T27" fmla="*/ 1 h 1317"/>
                      <a:gd name="T28" fmla="*/ 1 w 806"/>
                      <a:gd name="T29" fmla="*/ 1 h 1317"/>
                      <a:gd name="T30" fmla="*/ 1 w 806"/>
                      <a:gd name="T31" fmla="*/ 1 h 1317"/>
                      <a:gd name="T32" fmla="*/ 1 w 806"/>
                      <a:gd name="T33" fmla="*/ 1 h 1317"/>
                      <a:gd name="T34" fmla="*/ 1 w 806"/>
                      <a:gd name="T35" fmla="*/ 1 h 1317"/>
                      <a:gd name="T36" fmla="*/ 1 w 806"/>
                      <a:gd name="T37" fmla="*/ 1 h 1317"/>
                      <a:gd name="T38" fmla="*/ 1 w 806"/>
                      <a:gd name="T39" fmla="*/ 1 h 1317"/>
                      <a:gd name="T40" fmla="*/ 1 w 806"/>
                      <a:gd name="T41" fmla="*/ 1 h 1317"/>
                      <a:gd name="T42" fmla="*/ 1 w 806"/>
                      <a:gd name="T43" fmla="*/ 1 h 1317"/>
                      <a:gd name="T44" fmla="*/ 1 w 806"/>
                      <a:gd name="T45" fmla="*/ 1 h 1317"/>
                      <a:gd name="T46" fmla="*/ 1 w 806"/>
                      <a:gd name="T47" fmla="*/ 1 h 1317"/>
                      <a:gd name="T48" fmla="*/ 1 w 806"/>
                      <a:gd name="T49" fmla="*/ 1 h 1317"/>
                      <a:gd name="T50" fmla="*/ 1 w 806"/>
                      <a:gd name="T51" fmla="*/ 1 h 1317"/>
                      <a:gd name="T52" fmla="*/ 0 w 806"/>
                      <a:gd name="T53" fmla="*/ 1 h 1317"/>
                      <a:gd name="T54" fmla="*/ 1 w 806"/>
                      <a:gd name="T55" fmla="*/ 1 h 1317"/>
                      <a:gd name="T56" fmla="*/ 1 w 806"/>
                      <a:gd name="T57" fmla="*/ 1 h 1317"/>
                      <a:gd name="T58" fmla="*/ 1 w 806"/>
                      <a:gd name="T59" fmla="*/ 1 h 1317"/>
                      <a:gd name="T60" fmla="*/ 1 w 806"/>
                      <a:gd name="T61" fmla="*/ 1 h 1317"/>
                      <a:gd name="T62" fmla="*/ 1 w 806"/>
                      <a:gd name="T63" fmla="*/ 1 h 13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06" h="1317">
                        <a:moveTo>
                          <a:pt x="521" y="24"/>
                        </a:moveTo>
                        <a:lnTo>
                          <a:pt x="589" y="48"/>
                        </a:lnTo>
                        <a:lnTo>
                          <a:pt x="629" y="73"/>
                        </a:lnTo>
                        <a:lnTo>
                          <a:pt x="658" y="107"/>
                        </a:lnTo>
                        <a:lnTo>
                          <a:pt x="676" y="145"/>
                        </a:lnTo>
                        <a:lnTo>
                          <a:pt x="690" y="187"/>
                        </a:lnTo>
                        <a:lnTo>
                          <a:pt x="700" y="229"/>
                        </a:lnTo>
                        <a:lnTo>
                          <a:pt x="712" y="289"/>
                        </a:lnTo>
                        <a:lnTo>
                          <a:pt x="718" y="348"/>
                        </a:lnTo>
                        <a:lnTo>
                          <a:pt x="710" y="384"/>
                        </a:lnTo>
                        <a:lnTo>
                          <a:pt x="706" y="420"/>
                        </a:lnTo>
                        <a:lnTo>
                          <a:pt x="724" y="456"/>
                        </a:lnTo>
                        <a:lnTo>
                          <a:pt x="778" y="514"/>
                        </a:lnTo>
                        <a:lnTo>
                          <a:pt x="792" y="530"/>
                        </a:lnTo>
                        <a:lnTo>
                          <a:pt x="804" y="546"/>
                        </a:lnTo>
                        <a:lnTo>
                          <a:pt x="806" y="560"/>
                        </a:lnTo>
                        <a:lnTo>
                          <a:pt x="800" y="572"/>
                        </a:lnTo>
                        <a:lnTo>
                          <a:pt x="786" y="580"/>
                        </a:lnTo>
                        <a:lnTo>
                          <a:pt x="760" y="587"/>
                        </a:lnTo>
                        <a:lnTo>
                          <a:pt x="750" y="597"/>
                        </a:lnTo>
                        <a:lnTo>
                          <a:pt x="760" y="621"/>
                        </a:lnTo>
                        <a:lnTo>
                          <a:pt x="758" y="635"/>
                        </a:lnTo>
                        <a:lnTo>
                          <a:pt x="748" y="647"/>
                        </a:lnTo>
                        <a:lnTo>
                          <a:pt x="726" y="659"/>
                        </a:lnTo>
                        <a:lnTo>
                          <a:pt x="696" y="673"/>
                        </a:lnTo>
                        <a:lnTo>
                          <a:pt x="678" y="679"/>
                        </a:lnTo>
                        <a:lnTo>
                          <a:pt x="742" y="695"/>
                        </a:lnTo>
                        <a:lnTo>
                          <a:pt x="750" y="707"/>
                        </a:lnTo>
                        <a:lnTo>
                          <a:pt x="734" y="733"/>
                        </a:lnTo>
                        <a:lnTo>
                          <a:pt x="732" y="769"/>
                        </a:lnTo>
                        <a:lnTo>
                          <a:pt x="732" y="821"/>
                        </a:lnTo>
                        <a:lnTo>
                          <a:pt x="732" y="840"/>
                        </a:lnTo>
                        <a:lnTo>
                          <a:pt x="724" y="856"/>
                        </a:lnTo>
                        <a:lnTo>
                          <a:pt x="706" y="870"/>
                        </a:lnTo>
                        <a:lnTo>
                          <a:pt x="678" y="878"/>
                        </a:lnTo>
                        <a:lnTo>
                          <a:pt x="648" y="886"/>
                        </a:lnTo>
                        <a:lnTo>
                          <a:pt x="581" y="898"/>
                        </a:lnTo>
                        <a:lnTo>
                          <a:pt x="541" y="908"/>
                        </a:lnTo>
                        <a:lnTo>
                          <a:pt x="511" y="920"/>
                        </a:lnTo>
                        <a:lnTo>
                          <a:pt x="489" y="938"/>
                        </a:lnTo>
                        <a:lnTo>
                          <a:pt x="415" y="1042"/>
                        </a:lnTo>
                        <a:lnTo>
                          <a:pt x="525" y="1279"/>
                        </a:lnTo>
                        <a:lnTo>
                          <a:pt x="461" y="1297"/>
                        </a:lnTo>
                        <a:lnTo>
                          <a:pt x="363" y="1317"/>
                        </a:lnTo>
                        <a:lnTo>
                          <a:pt x="277" y="1313"/>
                        </a:lnTo>
                        <a:lnTo>
                          <a:pt x="227" y="1285"/>
                        </a:lnTo>
                        <a:lnTo>
                          <a:pt x="112" y="924"/>
                        </a:lnTo>
                        <a:lnTo>
                          <a:pt x="112" y="803"/>
                        </a:lnTo>
                        <a:lnTo>
                          <a:pt x="78" y="739"/>
                        </a:lnTo>
                        <a:lnTo>
                          <a:pt x="36" y="655"/>
                        </a:lnTo>
                        <a:lnTo>
                          <a:pt x="18" y="607"/>
                        </a:lnTo>
                        <a:lnTo>
                          <a:pt x="6" y="544"/>
                        </a:lnTo>
                        <a:lnTo>
                          <a:pt x="0" y="474"/>
                        </a:lnTo>
                        <a:lnTo>
                          <a:pt x="0" y="390"/>
                        </a:lnTo>
                        <a:lnTo>
                          <a:pt x="10" y="313"/>
                        </a:lnTo>
                        <a:lnTo>
                          <a:pt x="24" y="245"/>
                        </a:lnTo>
                        <a:lnTo>
                          <a:pt x="46" y="187"/>
                        </a:lnTo>
                        <a:lnTo>
                          <a:pt x="72" y="131"/>
                        </a:lnTo>
                        <a:lnTo>
                          <a:pt x="112" y="79"/>
                        </a:lnTo>
                        <a:lnTo>
                          <a:pt x="167" y="38"/>
                        </a:lnTo>
                        <a:lnTo>
                          <a:pt x="227" y="14"/>
                        </a:lnTo>
                        <a:lnTo>
                          <a:pt x="297" y="2"/>
                        </a:lnTo>
                        <a:lnTo>
                          <a:pt x="359" y="0"/>
                        </a:lnTo>
                        <a:lnTo>
                          <a:pt x="441" y="4"/>
                        </a:lnTo>
                        <a:lnTo>
                          <a:pt x="521" y="24"/>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24" name="Group 125"/>
                  <p:cNvGrpSpPr>
                    <a:grpSpLocks/>
                  </p:cNvGrpSpPr>
                  <p:nvPr/>
                </p:nvGrpSpPr>
                <p:grpSpPr bwMode="auto">
                  <a:xfrm>
                    <a:off x="1759" y="2673"/>
                    <a:ext cx="187" cy="243"/>
                    <a:chOff x="1759" y="2673"/>
                    <a:chExt cx="187" cy="243"/>
                  </a:xfrm>
                </p:grpSpPr>
                <p:sp>
                  <p:nvSpPr>
                    <p:cNvPr id="125" name="Freeform 126"/>
                    <p:cNvSpPr>
                      <a:spLocks/>
                    </p:cNvSpPr>
                    <p:nvPr/>
                  </p:nvSpPr>
                  <p:spPr bwMode="auto">
                    <a:xfrm>
                      <a:off x="1761" y="2673"/>
                      <a:ext cx="185" cy="87"/>
                    </a:xfrm>
                    <a:custGeom>
                      <a:avLst/>
                      <a:gdLst>
                        <a:gd name="T0" fmla="*/ 0 w 371"/>
                        <a:gd name="T1" fmla="*/ 0 h 173"/>
                        <a:gd name="T2" fmla="*/ 0 w 371"/>
                        <a:gd name="T3" fmla="*/ 1 h 173"/>
                        <a:gd name="T4" fmla="*/ 0 w 371"/>
                        <a:gd name="T5" fmla="*/ 1 h 173"/>
                        <a:gd name="T6" fmla="*/ 0 w 371"/>
                        <a:gd name="T7" fmla="*/ 1 h 173"/>
                        <a:gd name="T8" fmla="*/ 0 w 371"/>
                        <a:gd name="T9" fmla="*/ 1 h 173"/>
                        <a:gd name="T10" fmla="*/ 0 w 371"/>
                        <a:gd name="T11" fmla="*/ 1 h 173"/>
                        <a:gd name="T12" fmla="*/ 0 w 371"/>
                        <a:gd name="T13" fmla="*/ 1 h 173"/>
                        <a:gd name="T14" fmla="*/ 0 w 371"/>
                        <a:gd name="T15" fmla="*/ 1 h 173"/>
                        <a:gd name="T16" fmla="*/ 0 w 371"/>
                        <a:gd name="T17" fmla="*/ 1 h 173"/>
                        <a:gd name="T18" fmla="*/ 0 w 371"/>
                        <a:gd name="T19" fmla="*/ 1 h 173"/>
                        <a:gd name="T20" fmla="*/ 0 w 371"/>
                        <a:gd name="T21" fmla="*/ 1 h 173"/>
                        <a:gd name="T22" fmla="*/ 0 w 371"/>
                        <a:gd name="T23" fmla="*/ 1 h 173"/>
                        <a:gd name="T24" fmla="*/ 0 w 371"/>
                        <a:gd name="T25" fmla="*/ 1 h 173"/>
                        <a:gd name="T26" fmla="*/ 0 w 371"/>
                        <a:gd name="T27" fmla="*/ 1 h 173"/>
                        <a:gd name="T28" fmla="*/ 0 w 371"/>
                        <a:gd name="T29" fmla="*/ 1 h 173"/>
                        <a:gd name="T30" fmla="*/ 0 w 371"/>
                        <a:gd name="T31" fmla="*/ 1 h 173"/>
                        <a:gd name="T32" fmla="*/ 0 w 371"/>
                        <a:gd name="T33" fmla="*/ 1 h 173"/>
                        <a:gd name="T34" fmla="*/ 0 w 371"/>
                        <a:gd name="T35" fmla="*/ 1 h 173"/>
                        <a:gd name="T36" fmla="*/ 0 w 371"/>
                        <a:gd name="T37" fmla="*/ 1 h 173"/>
                        <a:gd name="T38" fmla="*/ 0 w 371"/>
                        <a:gd name="T39" fmla="*/ 1 h 173"/>
                        <a:gd name="T40" fmla="*/ 0 w 371"/>
                        <a:gd name="T41" fmla="*/ 1 h 173"/>
                        <a:gd name="T42" fmla="*/ 0 w 371"/>
                        <a:gd name="T43" fmla="*/ 1 h 173"/>
                        <a:gd name="T44" fmla="*/ 0 w 371"/>
                        <a:gd name="T45" fmla="*/ 1 h 173"/>
                        <a:gd name="T46" fmla="*/ 0 w 371"/>
                        <a:gd name="T47" fmla="*/ 1 h 173"/>
                        <a:gd name="T48" fmla="*/ 0 w 371"/>
                        <a:gd name="T49" fmla="*/ 1 h 173"/>
                        <a:gd name="T50" fmla="*/ 0 w 371"/>
                        <a:gd name="T51" fmla="*/ 0 h 1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71" h="173">
                          <a:moveTo>
                            <a:pt x="0" y="0"/>
                          </a:moveTo>
                          <a:lnTo>
                            <a:pt x="54" y="24"/>
                          </a:lnTo>
                          <a:lnTo>
                            <a:pt x="110" y="44"/>
                          </a:lnTo>
                          <a:lnTo>
                            <a:pt x="152" y="56"/>
                          </a:lnTo>
                          <a:lnTo>
                            <a:pt x="206" y="70"/>
                          </a:lnTo>
                          <a:lnTo>
                            <a:pt x="242" y="77"/>
                          </a:lnTo>
                          <a:lnTo>
                            <a:pt x="292" y="85"/>
                          </a:lnTo>
                          <a:lnTo>
                            <a:pt x="329" y="85"/>
                          </a:lnTo>
                          <a:lnTo>
                            <a:pt x="371" y="85"/>
                          </a:lnTo>
                          <a:lnTo>
                            <a:pt x="331" y="101"/>
                          </a:lnTo>
                          <a:lnTo>
                            <a:pt x="276" y="113"/>
                          </a:lnTo>
                          <a:lnTo>
                            <a:pt x="232" y="123"/>
                          </a:lnTo>
                          <a:lnTo>
                            <a:pt x="196" y="133"/>
                          </a:lnTo>
                          <a:lnTo>
                            <a:pt x="160" y="145"/>
                          </a:lnTo>
                          <a:lnTo>
                            <a:pt x="138" y="155"/>
                          </a:lnTo>
                          <a:lnTo>
                            <a:pt x="114" y="173"/>
                          </a:lnTo>
                          <a:lnTo>
                            <a:pt x="136" y="147"/>
                          </a:lnTo>
                          <a:lnTo>
                            <a:pt x="156" y="127"/>
                          </a:lnTo>
                          <a:lnTo>
                            <a:pt x="162" y="111"/>
                          </a:lnTo>
                          <a:lnTo>
                            <a:pt x="162" y="97"/>
                          </a:lnTo>
                          <a:lnTo>
                            <a:pt x="156" y="83"/>
                          </a:lnTo>
                          <a:lnTo>
                            <a:pt x="140" y="75"/>
                          </a:lnTo>
                          <a:lnTo>
                            <a:pt x="122" y="70"/>
                          </a:lnTo>
                          <a:lnTo>
                            <a:pt x="90" y="66"/>
                          </a:lnTo>
                          <a:lnTo>
                            <a:pt x="62" y="62"/>
                          </a:lnTo>
                          <a:lnTo>
                            <a:pt x="0" y="0"/>
                          </a:lnTo>
                          <a:close/>
                        </a:path>
                      </a:pathLst>
                    </a:custGeom>
                    <a:solidFill>
                      <a:srgbClr val="F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26" name="Freeform 127"/>
                    <p:cNvSpPr>
                      <a:spLocks/>
                    </p:cNvSpPr>
                    <p:nvPr/>
                  </p:nvSpPr>
                  <p:spPr bwMode="auto">
                    <a:xfrm>
                      <a:off x="1759" y="2795"/>
                      <a:ext cx="45" cy="121"/>
                    </a:xfrm>
                    <a:custGeom>
                      <a:avLst/>
                      <a:gdLst>
                        <a:gd name="T0" fmla="*/ 0 w 92"/>
                        <a:gd name="T1" fmla="*/ 1 h 241"/>
                        <a:gd name="T2" fmla="*/ 0 w 92"/>
                        <a:gd name="T3" fmla="*/ 1 h 241"/>
                        <a:gd name="T4" fmla="*/ 0 w 92"/>
                        <a:gd name="T5" fmla="*/ 1 h 241"/>
                        <a:gd name="T6" fmla="*/ 0 w 92"/>
                        <a:gd name="T7" fmla="*/ 0 h 241"/>
                        <a:gd name="T8" fmla="*/ 0 w 92"/>
                        <a:gd name="T9" fmla="*/ 1 h 241"/>
                        <a:gd name="T10" fmla="*/ 0 w 92"/>
                        <a:gd name="T11" fmla="*/ 1 h 241"/>
                        <a:gd name="T12" fmla="*/ 0 w 92"/>
                        <a:gd name="T13" fmla="*/ 1 h 241"/>
                        <a:gd name="T14" fmla="*/ 0 w 92"/>
                        <a:gd name="T15" fmla="*/ 1 h 241"/>
                        <a:gd name="T16" fmla="*/ 0 w 92"/>
                        <a:gd name="T17" fmla="*/ 1 h 241"/>
                        <a:gd name="T18" fmla="*/ 0 w 92"/>
                        <a:gd name="T19" fmla="*/ 1 h 241"/>
                        <a:gd name="T20" fmla="*/ 0 w 92"/>
                        <a:gd name="T21" fmla="*/ 1 h 241"/>
                        <a:gd name="T22" fmla="*/ 0 w 92"/>
                        <a:gd name="T23" fmla="*/ 1 h 241"/>
                        <a:gd name="T24" fmla="*/ 0 w 92"/>
                        <a:gd name="T25" fmla="*/ 1 h 241"/>
                        <a:gd name="T26" fmla="*/ 0 w 92"/>
                        <a:gd name="T27" fmla="*/ 1 h 241"/>
                        <a:gd name="T28" fmla="*/ 0 w 92"/>
                        <a:gd name="T29" fmla="*/ 1 h 241"/>
                        <a:gd name="T30" fmla="*/ 0 w 92"/>
                        <a:gd name="T31" fmla="*/ 1 h 241"/>
                        <a:gd name="T32" fmla="*/ 0 w 92"/>
                        <a:gd name="T33" fmla="*/ 1 h 241"/>
                        <a:gd name="T34" fmla="*/ 0 w 92"/>
                        <a:gd name="T35" fmla="*/ 1 h 241"/>
                        <a:gd name="T36" fmla="*/ 0 w 92"/>
                        <a:gd name="T37" fmla="*/ 1 h 241"/>
                        <a:gd name="T38" fmla="*/ 0 w 92"/>
                        <a:gd name="T39" fmla="*/ 1 h 241"/>
                        <a:gd name="T40" fmla="*/ 0 w 92"/>
                        <a:gd name="T41" fmla="*/ 1 h 241"/>
                        <a:gd name="T42" fmla="*/ 0 w 92"/>
                        <a:gd name="T43" fmla="*/ 1 h 241"/>
                        <a:gd name="T44" fmla="*/ 0 w 92"/>
                        <a:gd name="T45" fmla="*/ 1 h 24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2" h="241">
                          <a:moveTo>
                            <a:pt x="52" y="28"/>
                          </a:moveTo>
                          <a:lnTo>
                            <a:pt x="52" y="10"/>
                          </a:lnTo>
                          <a:lnTo>
                            <a:pt x="46" y="2"/>
                          </a:lnTo>
                          <a:lnTo>
                            <a:pt x="32" y="0"/>
                          </a:lnTo>
                          <a:lnTo>
                            <a:pt x="18" y="8"/>
                          </a:lnTo>
                          <a:lnTo>
                            <a:pt x="8" y="22"/>
                          </a:lnTo>
                          <a:lnTo>
                            <a:pt x="0" y="40"/>
                          </a:lnTo>
                          <a:lnTo>
                            <a:pt x="0" y="64"/>
                          </a:lnTo>
                          <a:lnTo>
                            <a:pt x="2" y="137"/>
                          </a:lnTo>
                          <a:lnTo>
                            <a:pt x="8" y="167"/>
                          </a:lnTo>
                          <a:lnTo>
                            <a:pt x="16" y="183"/>
                          </a:lnTo>
                          <a:lnTo>
                            <a:pt x="76" y="241"/>
                          </a:lnTo>
                          <a:lnTo>
                            <a:pt x="92" y="183"/>
                          </a:lnTo>
                          <a:lnTo>
                            <a:pt x="64" y="143"/>
                          </a:lnTo>
                          <a:lnTo>
                            <a:pt x="68" y="171"/>
                          </a:lnTo>
                          <a:lnTo>
                            <a:pt x="70" y="195"/>
                          </a:lnTo>
                          <a:lnTo>
                            <a:pt x="68" y="203"/>
                          </a:lnTo>
                          <a:lnTo>
                            <a:pt x="22" y="151"/>
                          </a:lnTo>
                          <a:lnTo>
                            <a:pt x="20" y="131"/>
                          </a:lnTo>
                          <a:lnTo>
                            <a:pt x="16" y="103"/>
                          </a:lnTo>
                          <a:lnTo>
                            <a:pt x="26" y="72"/>
                          </a:lnTo>
                          <a:lnTo>
                            <a:pt x="38" y="46"/>
                          </a:lnTo>
                          <a:lnTo>
                            <a:pt x="52" y="28"/>
                          </a:lnTo>
                          <a:close/>
                        </a:path>
                      </a:pathLst>
                    </a:custGeom>
                    <a:solidFill>
                      <a:srgbClr val="F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sp>
              <p:nvSpPr>
                <p:cNvPr id="117" name="Freeform 128"/>
                <p:cNvSpPr>
                  <a:spLocks/>
                </p:cNvSpPr>
                <p:nvPr/>
              </p:nvSpPr>
              <p:spPr bwMode="auto">
                <a:xfrm>
                  <a:off x="1871" y="2498"/>
                  <a:ext cx="30" cy="24"/>
                </a:xfrm>
                <a:custGeom>
                  <a:avLst/>
                  <a:gdLst>
                    <a:gd name="T0" fmla="*/ 1 w 60"/>
                    <a:gd name="T1" fmla="*/ 0 h 50"/>
                    <a:gd name="T2" fmla="*/ 1 w 60"/>
                    <a:gd name="T3" fmla="*/ 0 h 50"/>
                    <a:gd name="T4" fmla="*/ 0 w 60"/>
                    <a:gd name="T5" fmla="*/ 0 h 50"/>
                    <a:gd name="T6" fmla="*/ 1 w 60"/>
                    <a:gd name="T7" fmla="*/ 0 h 50"/>
                    <a:gd name="T8" fmla="*/ 1 w 60"/>
                    <a:gd name="T9" fmla="*/ 0 h 50"/>
                    <a:gd name="T10" fmla="*/ 1 w 60"/>
                    <a:gd name="T11" fmla="*/ 0 h 50"/>
                    <a:gd name="T12" fmla="*/ 1 w 60"/>
                    <a:gd name="T13" fmla="*/ 0 h 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50">
                      <a:moveTo>
                        <a:pt x="52" y="0"/>
                      </a:moveTo>
                      <a:lnTo>
                        <a:pt x="28" y="10"/>
                      </a:lnTo>
                      <a:lnTo>
                        <a:pt x="0" y="30"/>
                      </a:lnTo>
                      <a:lnTo>
                        <a:pt x="20" y="44"/>
                      </a:lnTo>
                      <a:lnTo>
                        <a:pt x="50" y="50"/>
                      </a:lnTo>
                      <a:lnTo>
                        <a:pt x="60" y="48"/>
                      </a:lnTo>
                      <a:lnTo>
                        <a:pt x="5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18" name="Freeform 129"/>
                <p:cNvSpPr>
                  <a:spLocks/>
                </p:cNvSpPr>
                <p:nvPr/>
              </p:nvSpPr>
              <p:spPr bwMode="auto">
                <a:xfrm>
                  <a:off x="1859" y="2447"/>
                  <a:ext cx="52" cy="45"/>
                </a:xfrm>
                <a:custGeom>
                  <a:avLst/>
                  <a:gdLst>
                    <a:gd name="T0" fmla="*/ 1 w 104"/>
                    <a:gd name="T1" fmla="*/ 0 h 89"/>
                    <a:gd name="T2" fmla="*/ 1 w 104"/>
                    <a:gd name="T3" fmla="*/ 1 h 89"/>
                    <a:gd name="T4" fmla="*/ 1 w 104"/>
                    <a:gd name="T5" fmla="*/ 1 h 89"/>
                    <a:gd name="T6" fmla="*/ 1 w 104"/>
                    <a:gd name="T7" fmla="*/ 1 h 89"/>
                    <a:gd name="T8" fmla="*/ 1 w 104"/>
                    <a:gd name="T9" fmla="*/ 1 h 89"/>
                    <a:gd name="T10" fmla="*/ 0 w 104"/>
                    <a:gd name="T11" fmla="*/ 1 h 89"/>
                    <a:gd name="T12" fmla="*/ 1 w 104"/>
                    <a:gd name="T13" fmla="*/ 1 h 89"/>
                    <a:gd name="T14" fmla="*/ 1 w 104"/>
                    <a:gd name="T15" fmla="*/ 1 h 89"/>
                    <a:gd name="T16" fmla="*/ 1 w 104"/>
                    <a:gd name="T17" fmla="*/ 1 h 89"/>
                    <a:gd name="T18" fmla="*/ 1 w 104"/>
                    <a:gd name="T19" fmla="*/ 1 h 89"/>
                    <a:gd name="T20" fmla="*/ 1 w 104"/>
                    <a:gd name="T21" fmla="*/ 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4" h="89">
                      <a:moveTo>
                        <a:pt x="104" y="0"/>
                      </a:moveTo>
                      <a:lnTo>
                        <a:pt x="80" y="6"/>
                      </a:lnTo>
                      <a:lnTo>
                        <a:pt x="62" y="23"/>
                      </a:lnTo>
                      <a:lnTo>
                        <a:pt x="46" y="45"/>
                      </a:lnTo>
                      <a:lnTo>
                        <a:pt x="30" y="65"/>
                      </a:lnTo>
                      <a:lnTo>
                        <a:pt x="0" y="89"/>
                      </a:lnTo>
                      <a:lnTo>
                        <a:pt x="36" y="77"/>
                      </a:lnTo>
                      <a:lnTo>
                        <a:pt x="60" y="59"/>
                      </a:lnTo>
                      <a:lnTo>
                        <a:pt x="80" y="41"/>
                      </a:lnTo>
                      <a:lnTo>
                        <a:pt x="98" y="35"/>
                      </a:lnTo>
                      <a:lnTo>
                        <a:pt x="104"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19" name="Group 130"/>
                <p:cNvGrpSpPr>
                  <a:grpSpLocks/>
                </p:cNvGrpSpPr>
                <p:nvPr/>
              </p:nvGrpSpPr>
              <p:grpSpPr bwMode="auto">
                <a:xfrm>
                  <a:off x="1868" y="2477"/>
                  <a:ext cx="36" cy="47"/>
                  <a:chOff x="1868" y="2477"/>
                  <a:chExt cx="36" cy="47"/>
                </a:xfrm>
              </p:grpSpPr>
              <p:sp>
                <p:nvSpPr>
                  <p:cNvPr id="121" name="Oval 131"/>
                  <p:cNvSpPr>
                    <a:spLocks noChangeArrowheads="1"/>
                  </p:cNvSpPr>
                  <p:nvPr/>
                </p:nvSpPr>
                <p:spPr bwMode="auto">
                  <a:xfrm>
                    <a:off x="1882" y="2501"/>
                    <a:ext cx="18" cy="20"/>
                  </a:xfrm>
                  <a:prstGeom prst="ellipse">
                    <a:avLst/>
                  </a:prstGeom>
                  <a:solidFill>
                    <a:srgbClr val="5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sp>
                <p:nvSpPr>
                  <p:cNvPr id="122" name="Freeform 132"/>
                  <p:cNvSpPr>
                    <a:spLocks/>
                  </p:cNvSpPr>
                  <p:nvPr/>
                </p:nvSpPr>
                <p:spPr bwMode="auto">
                  <a:xfrm>
                    <a:off x="1868" y="2477"/>
                    <a:ext cx="36" cy="47"/>
                  </a:xfrm>
                  <a:custGeom>
                    <a:avLst/>
                    <a:gdLst>
                      <a:gd name="T0" fmla="*/ 1 w 72"/>
                      <a:gd name="T1" fmla="*/ 0 h 96"/>
                      <a:gd name="T2" fmla="*/ 1 w 72"/>
                      <a:gd name="T3" fmla="*/ 0 h 96"/>
                      <a:gd name="T4" fmla="*/ 1 w 72"/>
                      <a:gd name="T5" fmla="*/ 0 h 96"/>
                      <a:gd name="T6" fmla="*/ 1 w 72"/>
                      <a:gd name="T7" fmla="*/ 0 h 96"/>
                      <a:gd name="T8" fmla="*/ 1 w 72"/>
                      <a:gd name="T9" fmla="*/ 0 h 96"/>
                      <a:gd name="T10" fmla="*/ 0 w 72"/>
                      <a:gd name="T11" fmla="*/ 0 h 96"/>
                      <a:gd name="T12" fmla="*/ 1 w 72"/>
                      <a:gd name="T13" fmla="*/ 0 h 96"/>
                      <a:gd name="T14" fmla="*/ 1 w 72"/>
                      <a:gd name="T15" fmla="*/ 0 h 96"/>
                      <a:gd name="T16" fmla="*/ 1 w 72"/>
                      <a:gd name="T17" fmla="*/ 0 h 96"/>
                      <a:gd name="T18" fmla="*/ 1 w 72"/>
                      <a:gd name="T19" fmla="*/ 0 h 96"/>
                      <a:gd name="T20" fmla="*/ 1 w 72"/>
                      <a:gd name="T21" fmla="*/ 0 h 96"/>
                      <a:gd name="T22" fmla="*/ 1 w 72"/>
                      <a:gd name="T23" fmla="*/ 0 h 96"/>
                      <a:gd name="T24" fmla="*/ 1 w 72"/>
                      <a:gd name="T25" fmla="*/ 0 h 96"/>
                      <a:gd name="T26" fmla="*/ 1 w 72"/>
                      <a:gd name="T27" fmla="*/ 0 h 96"/>
                      <a:gd name="T28" fmla="*/ 1 w 72"/>
                      <a:gd name="T29" fmla="*/ 0 h 96"/>
                      <a:gd name="T30" fmla="*/ 1 w 72"/>
                      <a:gd name="T31" fmla="*/ 0 h 96"/>
                      <a:gd name="T32" fmla="*/ 1 w 72"/>
                      <a:gd name="T33" fmla="*/ 0 h 96"/>
                      <a:gd name="T34" fmla="*/ 1 w 72"/>
                      <a:gd name="T35" fmla="*/ 0 h 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96">
                        <a:moveTo>
                          <a:pt x="62" y="24"/>
                        </a:moveTo>
                        <a:lnTo>
                          <a:pt x="42" y="42"/>
                        </a:lnTo>
                        <a:lnTo>
                          <a:pt x="48" y="0"/>
                        </a:lnTo>
                        <a:lnTo>
                          <a:pt x="32" y="42"/>
                        </a:lnTo>
                        <a:lnTo>
                          <a:pt x="20" y="60"/>
                        </a:lnTo>
                        <a:lnTo>
                          <a:pt x="0" y="74"/>
                        </a:lnTo>
                        <a:lnTo>
                          <a:pt x="24" y="92"/>
                        </a:lnTo>
                        <a:lnTo>
                          <a:pt x="26" y="92"/>
                        </a:lnTo>
                        <a:lnTo>
                          <a:pt x="42" y="96"/>
                        </a:lnTo>
                        <a:lnTo>
                          <a:pt x="64" y="96"/>
                        </a:lnTo>
                        <a:lnTo>
                          <a:pt x="60" y="82"/>
                        </a:lnTo>
                        <a:lnTo>
                          <a:pt x="42" y="86"/>
                        </a:lnTo>
                        <a:lnTo>
                          <a:pt x="24" y="78"/>
                        </a:lnTo>
                        <a:lnTo>
                          <a:pt x="10" y="72"/>
                        </a:lnTo>
                        <a:lnTo>
                          <a:pt x="24" y="64"/>
                        </a:lnTo>
                        <a:lnTo>
                          <a:pt x="48" y="54"/>
                        </a:lnTo>
                        <a:lnTo>
                          <a:pt x="72" y="42"/>
                        </a:lnTo>
                        <a:lnTo>
                          <a:pt x="62" y="24"/>
                        </a:lnTo>
                        <a:close/>
                      </a:path>
                    </a:pathLst>
                  </a:custGeom>
                  <a:solidFill>
                    <a:srgbClr val="3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120" name="Freeform 133"/>
                <p:cNvSpPr>
                  <a:spLocks/>
                </p:cNvSpPr>
                <p:nvPr/>
              </p:nvSpPr>
              <p:spPr bwMode="auto">
                <a:xfrm>
                  <a:off x="1469" y="2245"/>
                  <a:ext cx="489" cy="571"/>
                </a:xfrm>
                <a:custGeom>
                  <a:avLst/>
                  <a:gdLst>
                    <a:gd name="T0" fmla="*/ 1 w 978"/>
                    <a:gd name="T1" fmla="*/ 0 h 1144"/>
                    <a:gd name="T2" fmla="*/ 1 w 978"/>
                    <a:gd name="T3" fmla="*/ 0 h 1144"/>
                    <a:gd name="T4" fmla="*/ 1 w 978"/>
                    <a:gd name="T5" fmla="*/ 0 h 1144"/>
                    <a:gd name="T6" fmla="*/ 1 w 978"/>
                    <a:gd name="T7" fmla="*/ 0 h 1144"/>
                    <a:gd name="T8" fmla="*/ 1 w 978"/>
                    <a:gd name="T9" fmla="*/ 0 h 1144"/>
                    <a:gd name="T10" fmla="*/ 1 w 978"/>
                    <a:gd name="T11" fmla="*/ 0 h 1144"/>
                    <a:gd name="T12" fmla="*/ 1 w 978"/>
                    <a:gd name="T13" fmla="*/ 0 h 1144"/>
                    <a:gd name="T14" fmla="*/ 1 w 978"/>
                    <a:gd name="T15" fmla="*/ 0 h 1144"/>
                    <a:gd name="T16" fmla="*/ 1 w 978"/>
                    <a:gd name="T17" fmla="*/ 0 h 1144"/>
                    <a:gd name="T18" fmla="*/ 1 w 978"/>
                    <a:gd name="T19" fmla="*/ 0 h 1144"/>
                    <a:gd name="T20" fmla="*/ 1 w 978"/>
                    <a:gd name="T21" fmla="*/ 0 h 1144"/>
                    <a:gd name="T22" fmla="*/ 1 w 978"/>
                    <a:gd name="T23" fmla="*/ 0 h 1144"/>
                    <a:gd name="T24" fmla="*/ 1 w 978"/>
                    <a:gd name="T25" fmla="*/ 0 h 1144"/>
                    <a:gd name="T26" fmla="*/ 1 w 978"/>
                    <a:gd name="T27" fmla="*/ 0 h 1144"/>
                    <a:gd name="T28" fmla="*/ 1 w 978"/>
                    <a:gd name="T29" fmla="*/ 0 h 1144"/>
                    <a:gd name="T30" fmla="*/ 1 w 978"/>
                    <a:gd name="T31" fmla="*/ 0 h 1144"/>
                    <a:gd name="T32" fmla="*/ 1 w 978"/>
                    <a:gd name="T33" fmla="*/ 0 h 1144"/>
                    <a:gd name="T34" fmla="*/ 1 w 978"/>
                    <a:gd name="T35" fmla="*/ 0 h 1144"/>
                    <a:gd name="T36" fmla="*/ 1 w 978"/>
                    <a:gd name="T37" fmla="*/ 0 h 1144"/>
                    <a:gd name="T38" fmla="*/ 1 w 978"/>
                    <a:gd name="T39" fmla="*/ 0 h 1144"/>
                    <a:gd name="T40" fmla="*/ 1 w 978"/>
                    <a:gd name="T41" fmla="*/ 0 h 1144"/>
                    <a:gd name="T42" fmla="*/ 1 w 978"/>
                    <a:gd name="T43" fmla="*/ 0 h 1144"/>
                    <a:gd name="T44" fmla="*/ 1 w 978"/>
                    <a:gd name="T45" fmla="*/ 0 h 1144"/>
                    <a:gd name="T46" fmla="*/ 1 w 978"/>
                    <a:gd name="T47" fmla="*/ 0 h 1144"/>
                    <a:gd name="T48" fmla="*/ 1 w 978"/>
                    <a:gd name="T49" fmla="*/ 0 h 1144"/>
                    <a:gd name="T50" fmla="*/ 1 w 978"/>
                    <a:gd name="T51" fmla="*/ 0 h 1144"/>
                    <a:gd name="T52" fmla="*/ 1 w 978"/>
                    <a:gd name="T53" fmla="*/ 0 h 1144"/>
                    <a:gd name="T54" fmla="*/ 1 w 978"/>
                    <a:gd name="T55" fmla="*/ 0 h 1144"/>
                    <a:gd name="T56" fmla="*/ 0 w 978"/>
                    <a:gd name="T57" fmla="*/ 0 h 1144"/>
                    <a:gd name="T58" fmla="*/ 0 w 978"/>
                    <a:gd name="T59" fmla="*/ 0 h 1144"/>
                    <a:gd name="T60" fmla="*/ 1 w 978"/>
                    <a:gd name="T61" fmla="*/ 0 h 1144"/>
                    <a:gd name="T62" fmla="*/ 1 w 978"/>
                    <a:gd name="T63" fmla="*/ 0 h 1144"/>
                    <a:gd name="T64" fmla="*/ 1 w 978"/>
                    <a:gd name="T65" fmla="*/ 0 h 1144"/>
                    <a:gd name="T66" fmla="*/ 1 w 978"/>
                    <a:gd name="T67" fmla="*/ 0 h 1144"/>
                    <a:gd name="T68" fmla="*/ 1 w 978"/>
                    <a:gd name="T69" fmla="*/ 0 h 1144"/>
                    <a:gd name="T70" fmla="*/ 1 w 978"/>
                    <a:gd name="T71" fmla="*/ 0 h 1144"/>
                    <a:gd name="T72" fmla="*/ 1 w 978"/>
                    <a:gd name="T73" fmla="*/ 0 h 1144"/>
                    <a:gd name="T74" fmla="*/ 1 w 978"/>
                    <a:gd name="T75" fmla="*/ 0 h 1144"/>
                    <a:gd name="T76" fmla="*/ 1 w 978"/>
                    <a:gd name="T77" fmla="*/ 0 h 1144"/>
                    <a:gd name="T78" fmla="*/ 1 w 978"/>
                    <a:gd name="T79" fmla="*/ 0 h 1144"/>
                    <a:gd name="T80" fmla="*/ 1 w 978"/>
                    <a:gd name="T81" fmla="*/ 0 h 1144"/>
                    <a:gd name="T82" fmla="*/ 1 w 978"/>
                    <a:gd name="T83" fmla="*/ 0 h 1144"/>
                    <a:gd name="T84" fmla="*/ 1 w 978"/>
                    <a:gd name="T85" fmla="*/ 0 h 1144"/>
                    <a:gd name="T86" fmla="*/ 1 w 978"/>
                    <a:gd name="T87" fmla="*/ 0 h 1144"/>
                    <a:gd name="T88" fmla="*/ 1 w 978"/>
                    <a:gd name="T89" fmla="*/ 0 h 1144"/>
                    <a:gd name="T90" fmla="*/ 1 w 978"/>
                    <a:gd name="T91" fmla="*/ 0 h 1144"/>
                    <a:gd name="T92" fmla="*/ 1 w 978"/>
                    <a:gd name="T93" fmla="*/ 0 h 1144"/>
                    <a:gd name="T94" fmla="*/ 1 w 978"/>
                    <a:gd name="T95" fmla="*/ 0 h 1144"/>
                    <a:gd name="T96" fmla="*/ 1 w 978"/>
                    <a:gd name="T97" fmla="*/ 0 h 1144"/>
                    <a:gd name="T98" fmla="*/ 1 w 978"/>
                    <a:gd name="T99" fmla="*/ 0 h 1144"/>
                    <a:gd name="T100" fmla="*/ 1 w 978"/>
                    <a:gd name="T101" fmla="*/ 0 h 1144"/>
                    <a:gd name="T102" fmla="*/ 1 w 978"/>
                    <a:gd name="T103" fmla="*/ 0 h 1144"/>
                    <a:gd name="T104" fmla="*/ 1 w 978"/>
                    <a:gd name="T105" fmla="*/ 0 h 1144"/>
                    <a:gd name="T106" fmla="*/ 1 w 978"/>
                    <a:gd name="T107" fmla="*/ 0 h 1144"/>
                    <a:gd name="T108" fmla="*/ 1 w 978"/>
                    <a:gd name="T109" fmla="*/ 0 h 1144"/>
                    <a:gd name="T110" fmla="*/ 1 w 978"/>
                    <a:gd name="T111" fmla="*/ 0 h 1144"/>
                    <a:gd name="T112" fmla="*/ 1 w 978"/>
                    <a:gd name="T113" fmla="*/ 0 h 1144"/>
                    <a:gd name="T114" fmla="*/ 1 w 978"/>
                    <a:gd name="T115" fmla="*/ 0 h 1144"/>
                    <a:gd name="T116" fmla="*/ 1 w 978"/>
                    <a:gd name="T117" fmla="*/ 0 h 1144"/>
                    <a:gd name="T118" fmla="*/ 1 w 978"/>
                    <a:gd name="T119" fmla="*/ 0 h 114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78" h="1144">
                      <a:moveTo>
                        <a:pt x="948" y="339"/>
                      </a:moveTo>
                      <a:lnTo>
                        <a:pt x="960" y="327"/>
                      </a:lnTo>
                      <a:lnTo>
                        <a:pt x="974" y="311"/>
                      </a:lnTo>
                      <a:lnTo>
                        <a:pt x="978" y="275"/>
                      </a:lnTo>
                      <a:lnTo>
                        <a:pt x="978" y="209"/>
                      </a:lnTo>
                      <a:lnTo>
                        <a:pt x="960" y="155"/>
                      </a:lnTo>
                      <a:lnTo>
                        <a:pt x="936" y="126"/>
                      </a:lnTo>
                      <a:lnTo>
                        <a:pt x="900" y="90"/>
                      </a:lnTo>
                      <a:lnTo>
                        <a:pt x="827" y="78"/>
                      </a:lnTo>
                      <a:lnTo>
                        <a:pt x="719" y="60"/>
                      </a:lnTo>
                      <a:lnTo>
                        <a:pt x="623" y="36"/>
                      </a:lnTo>
                      <a:lnTo>
                        <a:pt x="545" y="18"/>
                      </a:lnTo>
                      <a:lnTo>
                        <a:pt x="449" y="0"/>
                      </a:lnTo>
                      <a:lnTo>
                        <a:pt x="401" y="18"/>
                      </a:lnTo>
                      <a:lnTo>
                        <a:pt x="348" y="60"/>
                      </a:lnTo>
                      <a:lnTo>
                        <a:pt x="300" y="108"/>
                      </a:lnTo>
                      <a:lnTo>
                        <a:pt x="264" y="161"/>
                      </a:lnTo>
                      <a:lnTo>
                        <a:pt x="222" y="245"/>
                      </a:lnTo>
                      <a:lnTo>
                        <a:pt x="198" y="323"/>
                      </a:lnTo>
                      <a:lnTo>
                        <a:pt x="186" y="401"/>
                      </a:lnTo>
                      <a:lnTo>
                        <a:pt x="168" y="490"/>
                      </a:lnTo>
                      <a:lnTo>
                        <a:pt x="168" y="568"/>
                      </a:lnTo>
                      <a:lnTo>
                        <a:pt x="144" y="658"/>
                      </a:lnTo>
                      <a:lnTo>
                        <a:pt x="114" y="737"/>
                      </a:lnTo>
                      <a:lnTo>
                        <a:pt x="78" y="791"/>
                      </a:lnTo>
                      <a:lnTo>
                        <a:pt x="42" y="827"/>
                      </a:lnTo>
                      <a:lnTo>
                        <a:pt x="6" y="869"/>
                      </a:lnTo>
                      <a:lnTo>
                        <a:pt x="6" y="881"/>
                      </a:lnTo>
                      <a:lnTo>
                        <a:pt x="0" y="917"/>
                      </a:lnTo>
                      <a:lnTo>
                        <a:pt x="0" y="976"/>
                      </a:lnTo>
                      <a:lnTo>
                        <a:pt x="18" y="1024"/>
                      </a:lnTo>
                      <a:lnTo>
                        <a:pt x="48" y="1054"/>
                      </a:lnTo>
                      <a:lnTo>
                        <a:pt x="144" y="1054"/>
                      </a:lnTo>
                      <a:lnTo>
                        <a:pt x="222" y="1066"/>
                      </a:lnTo>
                      <a:lnTo>
                        <a:pt x="300" y="1120"/>
                      </a:lnTo>
                      <a:lnTo>
                        <a:pt x="383" y="1144"/>
                      </a:lnTo>
                      <a:lnTo>
                        <a:pt x="455" y="1144"/>
                      </a:lnTo>
                      <a:lnTo>
                        <a:pt x="515" y="1108"/>
                      </a:lnTo>
                      <a:lnTo>
                        <a:pt x="539" y="1054"/>
                      </a:lnTo>
                      <a:lnTo>
                        <a:pt x="533" y="982"/>
                      </a:lnTo>
                      <a:lnTo>
                        <a:pt x="503" y="929"/>
                      </a:lnTo>
                      <a:lnTo>
                        <a:pt x="497" y="875"/>
                      </a:lnTo>
                      <a:lnTo>
                        <a:pt x="503" y="821"/>
                      </a:lnTo>
                      <a:lnTo>
                        <a:pt x="551" y="773"/>
                      </a:lnTo>
                      <a:lnTo>
                        <a:pt x="605" y="755"/>
                      </a:lnTo>
                      <a:lnTo>
                        <a:pt x="641" y="725"/>
                      </a:lnTo>
                      <a:lnTo>
                        <a:pt x="671" y="677"/>
                      </a:lnTo>
                      <a:lnTo>
                        <a:pt x="677" y="598"/>
                      </a:lnTo>
                      <a:lnTo>
                        <a:pt x="677" y="562"/>
                      </a:lnTo>
                      <a:lnTo>
                        <a:pt x="719" y="550"/>
                      </a:lnTo>
                      <a:lnTo>
                        <a:pt x="761" y="514"/>
                      </a:lnTo>
                      <a:lnTo>
                        <a:pt x="785" y="454"/>
                      </a:lnTo>
                      <a:lnTo>
                        <a:pt x="809" y="371"/>
                      </a:lnTo>
                      <a:lnTo>
                        <a:pt x="797" y="269"/>
                      </a:lnTo>
                      <a:lnTo>
                        <a:pt x="779" y="209"/>
                      </a:lnTo>
                      <a:lnTo>
                        <a:pt x="725" y="167"/>
                      </a:lnTo>
                      <a:lnTo>
                        <a:pt x="851" y="209"/>
                      </a:lnTo>
                      <a:lnTo>
                        <a:pt x="894" y="275"/>
                      </a:lnTo>
                      <a:lnTo>
                        <a:pt x="940" y="315"/>
                      </a:lnTo>
                      <a:lnTo>
                        <a:pt x="948" y="339"/>
                      </a:lnTo>
                      <a:close/>
                    </a:path>
                  </a:pathLst>
                </a:custGeom>
                <a:solidFill>
                  <a:srgbClr val="3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110" name="Group 134"/>
              <p:cNvGrpSpPr>
                <a:grpSpLocks/>
              </p:cNvGrpSpPr>
              <p:nvPr/>
            </p:nvGrpSpPr>
            <p:grpSpPr bwMode="auto">
              <a:xfrm>
                <a:off x="1825" y="2435"/>
                <a:ext cx="125" cy="135"/>
                <a:chOff x="1825" y="2435"/>
                <a:chExt cx="125" cy="135"/>
              </a:xfrm>
            </p:grpSpPr>
            <p:sp>
              <p:nvSpPr>
                <p:cNvPr id="111" name="Line 135"/>
                <p:cNvSpPr>
                  <a:spLocks noChangeShapeType="1"/>
                </p:cNvSpPr>
                <p:nvPr/>
              </p:nvSpPr>
              <p:spPr bwMode="auto">
                <a:xfrm flipV="1">
                  <a:off x="1941" y="2491"/>
                  <a:ext cx="9" cy="2"/>
                </a:xfrm>
                <a:prstGeom prst="line">
                  <a:avLst/>
                </a:prstGeom>
                <a:noFill/>
                <a:ln w="9525">
                  <a:solidFill>
                    <a:srgbClr val="7F3F00"/>
                  </a:solidFill>
                  <a:round/>
                  <a:headEnd/>
                  <a:tailEnd/>
                </a:ln>
                <a:extLst>
                  <a:ext uri="{909E8E84-426E-40DD-AFC4-6F175D3DCCD1}">
                    <a14:hiddenFill xmlns:a14="http://schemas.microsoft.com/office/drawing/2010/main">
                      <a:noFill/>
                    </a14:hiddenFill>
                  </a:ext>
                </a:extLst>
              </p:spPr>
              <p:txBody>
                <a:bodyPr/>
                <a:lstStyle/>
                <a:p>
                  <a:endParaRPr lang="en-ZA" sz="1400"/>
                </a:p>
              </p:txBody>
            </p:sp>
            <p:grpSp>
              <p:nvGrpSpPr>
                <p:cNvPr id="112" name="Group 136"/>
                <p:cNvGrpSpPr>
                  <a:grpSpLocks/>
                </p:cNvGrpSpPr>
                <p:nvPr/>
              </p:nvGrpSpPr>
              <p:grpSpPr bwMode="auto">
                <a:xfrm>
                  <a:off x="1825" y="2435"/>
                  <a:ext cx="117" cy="135"/>
                  <a:chOff x="1825" y="2435"/>
                  <a:chExt cx="117" cy="135"/>
                </a:xfrm>
              </p:grpSpPr>
              <p:sp>
                <p:nvSpPr>
                  <p:cNvPr id="113" name="Freeform 137"/>
                  <p:cNvSpPr>
                    <a:spLocks/>
                  </p:cNvSpPr>
                  <p:nvPr/>
                </p:nvSpPr>
                <p:spPr bwMode="auto">
                  <a:xfrm>
                    <a:off x="1825" y="2513"/>
                    <a:ext cx="81" cy="47"/>
                  </a:xfrm>
                  <a:custGeom>
                    <a:avLst/>
                    <a:gdLst>
                      <a:gd name="T0" fmla="*/ 1 w 162"/>
                      <a:gd name="T1" fmla="*/ 0 h 96"/>
                      <a:gd name="T2" fmla="*/ 1 w 162"/>
                      <a:gd name="T3" fmla="*/ 0 h 96"/>
                      <a:gd name="T4" fmla="*/ 1 w 162"/>
                      <a:gd name="T5" fmla="*/ 0 h 96"/>
                      <a:gd name="T6" fmla="*/ 1 w 162"/>
                      <a:gd name="T7" fmla="*/ 0 h 96"/>
                      <a:gd name="T8" fmla="*/ 1 w 162"/>
                      <a:gd name="T9" fmla="*/ 0 h 96"/>
                      <a:gd name="T10" fmla="*/ 1 w 162"/>
                      <a:gd name="T11" fmla="*/ 0 h 96"/>
                      <a:gd name="T12" fmla="*/ 1 w 162"/>
                      <a:gd name="T13" fmla="*/ 0 h 96"/>
                      <a:gd name="T14" fmla="*/ 1 w 162"/>
                      <a:gd name="T15" fmla="*/ 0 h 96"/>
                      <a:gd name="T16" fmla="*/ 1 w 162"/>
                      <a:gd name="T17" fmla="*/ 0 h 96"/>
                      <a:gd name="T18" fmla="*/ 1 w 162"/>
                      <a:gd name="T19" fmla="*/ 0 h 96"/>
                      <a:gd name="T20" fmla="*/ 1 w 162"/>
                      <a:gd name="T21" fmla="*/ 0 h 96"/>
                      <a:gd name="T22" fmla="*/ 1 w 162"/>
                      <a:gd name="T23" fmla="*/ 0 h 96"/>
                      <a:gd name="T24" fmla="*/ 1 w 162"/>
                      <a:gd name="T25" fmla="*/ 0 h 96"/>
                      <a:gd name="T26" fmla="*/ 0 w 162"/>
                      <a:gd name="T27" fmla="*/ 0 h 96"/>
                      <a:gd name="T28" fmla="*/ 1 w 162"/>
                      <a:gd name="T29" fmla="*/ 0 h 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2" h="96">
                        <a:moveTo>
                          <a:pt x="20" y="0"/>
                        </a:moveTo>
                        <a:lnTo>
                          <a:pt x="50" y="26"/>
                        </a:lnTo>
                        <a:lnTo>
                          <a:pt x="74" y="42"/>
                        </a:lnTo>
                        <a:lnTo>
                          <a:pt x="92" y="52"/>
                        </a:lnTo>
                        <a:lnTo>
                          <a:pt x="116" y="62"/>
                        </a:lnTo>
                        <a:lnTo>
                          <a:pt x="138" y="66"/>
                        </a:lnTo>
                        <a:lnTo>
                          <a:pt x="156" y="62"/>
                        </a:lnTo>
                        <a:lnTo>
                          <a:pt x="162" y="96"/>
                        </a:lnTo>
                        <a:lnTo>
                          <a:pt x="136" y="96"/>
                        </a:lnTo>
                        <a:lnTo>
                          <a:pt x="116" y="94"/>
                        </a:lnTo>
                        <a:lnTo>
                          <a:pt x="90" y="82"/>
                        </a:lnTo>
                        <a:lnTo>
                          <a:pt x="66" y="64"/>
                        </a:lnTo>
                        <a:lnTo>
                          <a:pt x="44" y="48"/>
                        </a:lnTo>
                        <a:lnTo>
                          <a:pt x="0" y="8"/>
                        </a:lnTo>
                        <a:lnTo>
                          <a:pt x="20" y="0"/>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14" name="Oval 138"/>
                  <p:cNvSpPr>
                    <a:spLocks noChangeArrowheads="1"/>
                  </p:cNvSpPr>
                  <p:nvPr/>
                </p:nvSpPr>
                <p:spPr bwMode="auto">
                  <a:xfrm>
                    <a:off x="1895" y="2435"/>
                    <a:ext cx="47" cy="135"/>
                  </a:xfrm>
                  <a:prstGeom prst="ellipse">
                    <a:avLst/>
                  </a:pr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sp>
                <p:nvSpPr>
                  <p:cNvPr id="115" name="Oval 139"/>
                  <p:cNvSpPr>
                    <a:spLocks noChangeArrowheads="1"/>
                  </p:cNvSpPr>
                  <p:nvPr/>
                </p:nvSpPr>
                <p:spPr bwMode="auto">
                  <a:xfrm>
                    <a:off x="1899" y="2439"/>
                    <a:ext cx="42" cy="128"/>
                  </a:xfrm>
                  <a:prstGeom prst="ellipse">
                    <a:avLst/>
                  </a:prstGeom>
                  <a:solidFill>
                    <a:srgbClr val="FFDFB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grpSp>
          </p:grpSp>
        </p:grpSp>
      </p:grpSp>
      <p:graphicFrame>
        <p:nvGraphicFramePr>
          <p:cNvPr id="136" name="Object 140"/>
          <p:cNvGraphicFramePr>
            <a:graphicFrameLocks/>
          </p:cNvGraphicFramePr>
          <p:nvPr>
            <p:extLst>
              <p:ext uri="{D42A27DB-BD31-4B8C-83A1-F6EECF244321}">
                <p14:modId xmlns:p14="http://schemas.microsoft.com/office/powerpoint/2010/main" val="1815980305"/>
              </p:ext>
            </p:extLst>
          </p:nvPr>
        </p:nvGraphicFramePr>
        <p:xfrm>
          <a:off x="2081071" y="1342700"/>
          <a:ext cx="4638476" cy="1411798"/>
        </p:xfrm>
        <a:graphic>
          <a:graphicData uri="http://schemas.openxmlformats.org/presentationml/2006/ole">
            <mc:AlternateContent xmlns:mc="http://schemas.openxmlformats.org/markup-compatibility/2006">
              <mc:Choice xmlns:v="urn:schemas-microsoft-com:vml" Requires="v">
                <p:oleObj spid="_x0000_s48134" name="Clip" r:id="rId3" imgW="8322945" imgH="5547995" progId="MS_ClipArt_Gallery.2">
                  <p:embed/>
                </p:oleObj>
              </mc:Choice>
              <mc:Fallback>
                <p:oleObj name="Clip" r:id="rId3" imgW="8322945" imgH="5547995" progId="MS_ClipArt_Gallery.2">
                  <p:embed/>
                  <p:pic>
                    <p:nvPicPr>
                      <p:cNvPr id="269" name="Object 14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1071" y="1342700"/>
                        <a:ext cx="4638476" cy="1411798"/>
                      </a:xfrm>
                      <a:prstGeom prst="rect">
                        <a:avLst/>
                      </a:prstGeom>
                      <a:noFill/>
                      <a:ln>
                        <a:noFill/>
                      </a:ln>
                      <a:effectLst/>
                    </p:spPr>
                  </p:pic>
                </p:oleObj>
              </mc:Fallback>
            </mc:AlternateContent>
          </a:graphicData>
        </a:graphic>
      </p:graphicFrame>
      <p:sp>
        <p:nvSpPr>
          <p:cNvPr id="137" name="Rectangle 141"/>
          <p:cNvSpPr>
            <a:spLocks noChangeArrowheads="1"/>
          </p:cNvSpPr>
          <p:nvPr/>
        </p:nvSpPr>
        <p:spPr bwMode="auto">
          <a:xfrm>
            <a:off x="2296970" y="1333991"/>
            <a:ext cx="3800540" cy="101309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ctr">
              <a:defRPr/>
            </a:pPr>
            <a:r>
              <a:rPr lang="en-US" altLang="en-US" sz="2000" b="1" dirty="0">
                <a:effectLst>
                  <a:outerShdw blurRad="38100" dist="38100" dir="2700000" algn="tl">
                    <a:srgbClr val="C0C0C0"/>
                  </a:outerShdw>
                </a:effectLst>
                <a:latin typeface="Arial" charset="0"/>
              </a:rPr>
              <a:t>Why should we keep the digital watch segment when it’s showing a </a:t>
            </a:r>
            <a:r>
              <a:rPr lang="en-US" altLang="en-US" sz="2000" b="1" dirty="0">
                <a:solidFill>
                  <a:srgbClr val="FF0000"/>
                </a:solidFill>
                <a:effectLst>
                  <a:outerShdw blurRad="38100" dist="38100" dir="2700000" algn="tl">
                    <a:srgbClr val="C0C0C0"/>
                  </a:outerShdw>
                </a:effectLst>
                <a:latin typeface="Arial" charset="0"/>
              </a:rPr>
              <a:t>R</a:t>
            </a:r>
            <a:r>
              <a:rPr lang="en-US" altLang="en-US" sz="2000" b="1" dirty="0" smtClean="0">
                <a:solidFill>
                  <a:srgbClr val="FF0000"/>
                </a:solidFill>
                <a:effectLst>
                  <a:outerShdw blurRad="38100" dist="38100" dir="2700000" algn="tl">
                    <a:srgbClr val="C0C0C0"/>
                  </a:outerShdw>
                </a:effectLst>
                <a:latin typeface="Arial" charset="0"/>
              </a:rPr>
              <a:t>100,000</a:t>
            </a:r>
            <a:r>
              <a:rPr lang="en-US" altLang="en-US" sz="2000" b="1" dirty="0" smtClean="0">
                <a:effectLst>
                  <a:outerShdw blurRad="38100" dist="38100" dir="2700000" algn="tl">
                    <a:srgbClr val="C0C0C0"/>
                  </a:outerShdw>
                </a:effectLst>
                <a:latin typeface="Arial" charset="0"/>
              </a:rPr>
              <a:t> </a:t>
            </a:r>
            <a:r>
              <a:rPr lang="en-US" altLang="en-US" sz="2000" b="1" dirty="0">
                <a:solidFill>
                  <a:srgbClr val="FF0000"/>
                </a:solidFill>
                <a:effectLst>
                  <a:outerShdw blurRad="38100" dist="38100" dir="2700000" algn="tl">
                    <a:srgbClr val="C0C0C0"/>
                  </a:outerShdw>
                </a:effectLst>
                <a:latin typeface="Arial" charset="0"/>
              </a:rPr>
              <a:t>loss</a:t>
            </a:r>
            <a:r>
              <a:rPr lang="en-US" altLang="en-US" sz="2000" b="1" dirty="0">
                <a:effectLst>
                  <a:outerShdw blurRad="38100" dist="38100" dir="2700000" algn="tl">
                    <a:srgbClr val="C0C0C0"/>
                  </a:outerShdw>
                </a:effectLst>
                <a:latin typeface="Arial" charset="0"/>
              </a:rPr>
              <a:t>?</a:t>
            </a:r>
          </a:p>
        </p:txBody>
      </p:sp>
    </p:spTree>
    <p:extLst>
      <p:ext uri="{BB962C8B-B14F-4D97-AF65-F5344CB8AC3E}">
        <p14:creationId xmlns:p14="http://schemas.microsoft.com/office/powerpoint/2010/main" val="28981177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latin typeface="Tahoma" panose="020B0604030504040204" pitchFamily="34" charset="0"/>
                <a:cs typeface="Tahoma" panose="020B0604030504040204" pitchFamily="34" charset="0"/>
              </a:rPr>
              <a:t>Beware of Allocated Fixed Costs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22</a:t>
            </a:fld>
            <a:endParaRPr lang="en-US"/>
          </a:p>
        </p:txBody>
      </p:sp>
      <p:grpSp>
        <p:nvGrpSpPr>
          <p:cNvPr id="4" name="Group 3"/>
          <p:cNvGrpSpPr>
            <a:grpSpLocks/>
          </p:cNvGrpSpPr>
          <p:nvPr/>
        </p:nvGrpSpPr>
        <p:grpSpPr bwMode="auto">
          <a:xfrm>
            <a:off x="2778691" y="3333082"/>
            <a:ext cx="5345489" cy="1897063"/>
            <a:chOff x="1000" y="2126"/>
            <a:chExt cx="3658" cy="1813"/>
          </a:xfrm>
        </p:grpSpPr>
        <p:grpSp>
          <p:nvGrpSpPr>
            <p:cNvPr id="5" name="Group 4"/>
            <p:cNvGrpSpPr>
              <a:grpSpLocks/>
            </p:cNvGrpSpPr>
            <p:nvPr/>
          </p:nvGrpSpPr>
          <p:grpSpPr bwMode="auto">
            <a:xfrm>
              <a:off x="2268" y="2281"/>
              <a:ext cx="1114" cy="1079"/>
              <a:chOff x="2268" y="2281"/>
              <a:chExt cx="1114" cy="1079"/>
            </a:xfrm>
          </p:grpSpPr>
          <p:grpSp>
            <p:nvGrpSpPr>
              <p:cNvPr id="88" name="Group 5"/>
              <p:cNvGrpSpPr>
                <a:grpSpLocks/>
              </p:cNvGrpSpPr>
              <p:nvPr/>
            </p:nvGrpSpPr>
            <p:grpSpPr bwMode="auto">
              <a:xfrm>
                <a:off x="2268" y="2610"/>
                <a:ext cx="1114" cy="750"/>
                <a:chOff x="2268" y="2610"/>
                <a:chExt cx="1114" cy="750"/>
              </a:xfrm>
            </p:grpSpPr>
            <p:grpSp>
              <p:nvGrpSpPr>
                <p:cNvPr id="119" name="Group 6"/>
                <p:cNvGrpSpPr>
                  <a:grpSpLocks/>
                </p:cNvGrpSpPr>
                <p:nvPr/>
              </p:nvGrpSpPr>
              <p:grpSpPr bwMode="auto">
                <a:xfrm>
                  <a:off x="2591" y="2643"/>
                  <a:ext cx="423" cy="702"/>
                  <a:chOff x="2591" y="2643"/>
                  <a:chExt cx="423" cy="702"/>
                </a:xfrm>
              </p:grpSpPr>
              <p:sp>
                <p:nvSpPr>
                  <p:cNvPr id="135" name="Freeform 7"/>
                  <p:cNvSpPr>
                    <a:spLocks/>
                  </p:cNvSpPr>
                  <p:nvPr/>
                </p:nvSpPr>
                <p:spPr bwMode="auto">
                  <a:xfrm>
                    <a:off x="2591" y="2643"/>
                    <a:ext cx="423" cy="702"/>
                  </a:xfrm>
                  <a:custGeom>
                    <a:avLst/>
                    <a:gdLst>
                      <a:gd name="T0" fmla="*/ 1 w 846"/>
                      <a:gd name="T1" fmla="*/ 0 h 1405"/>
                      <a:gd name="T2" fmla="*/ 1 w 846"/>
                      <a:gd name="T3" fmla="*/ 0 h 1405"/>
                      <a:gd name="T4" fmla="*/ 1 w 846"/>
                      <a:gd name="T5" fmla="*/ 0 h 1405"/>
                      <a:gd name="T6" fmla="*/ 1 w 846"/>
                      <a:gd name="T7" fmla="*/ 0 h 1405"/>
                      <a:gd name="T8" fmla="*/ 1 w 846"/>
                      <a:gd name="T9" fmla="*/ 0 h 1405"/>
                      <a:gd name="T10" fmla="*/ 1 w 846"/>
                      <a:gd name="T11" fmla="*/ 0 h 1405"/>
                      <a:gd name="T12" fmla="*/ 0 w 846"/>
                      <a:gd name="T13" fmla="*/ 0 h 1405"/>
                      <a:gd name="T14" fmla="*/ 1 w 846"/>
                      <a:gd name="T15" fmla="*/ 0 h 1405"/>
                      <a:gd name="T16" fmla="*/ 1 w 846"/>
                      <a:gd name="T17" fmla="*/ 0 h 1405"/>
                      <a:gd name="T18" fmla="*/ 1 w 846"/>
                      <a:gd name="T19" fmla="*/ 0 h 14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46" h="1405">
                        <a:moveTo>
                          <a:pt x="263" y="0"/>
                        </a:moveTo>
                        <a:lnTo>
                          <a:pt x="499" y="185"/>
                        </a:lnTo>
                        <a:lnTo>
                          <a:pt x="691" y="30"/>
                        </a:lnTo>
                        <a:lnTo>
                          <a:pt x="738" y="705"/>
                        </a:lnTo>
                        <a:lnTo>
                          <a:pt x="792" y="1100"/>
                        </a:lnTo>
                        <a:lnTo>
                          <a:pt x="846" y="1405"/>
                        </a:lnTo>
                        <a:lnTo>
                          <a:pt x="0" y="1405"/>
                        </a:lnTo>
                        <a:lnTo>
                          <a:pt x="120" y="1022"/>
                        </a:lnTo>
                        <a:lnTo>
                          <a:pt x="198" y="544"/>
                        </a:lnTo>
                        <a:lnTo>
                          <a:pt x="263" y="0"/>
                        </a:lnTo>
                        <a:close/>
                      </a:path>
                    </a:pathLst>
                  </a:custGeom>
                  <a:solidFill>
                    <a:srgbClr val="DFDFD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36" name="Freeform 8"/>
                  <p:cNvSpPr>
                    <a:spLocks/>
                  </p:cNvSpPr>
                  <p:nvPr/>
                </p:nvSpPr>
                <p:spPr bwMode="auto">
                  <a:xfrm>
                    <a:off x="2854" y="2697"/>
                    <a:ext cx="101" cy="127"/>
                  </a:xfrm>
                  <a:custGeom>
                    <a:avLst/>
                    <a:gdLst>
                      <a:gd name="T0" fmla="*/ 0 w 202"/>
                      <a:gd name="T1" fmla="*/ 0 h 255"/>
                      <a:gd name="T2" fmla="*/ 1 w 202"/>
                      <a:gd name="T3" fmla="*/ 0 h 255"/>
                      <a:gd name="T4" fmla="*/ 1 w 202"/>
                      <a:gd name="T5" fmla="*/ 0 h 255"/>
                      <a:gd name="T6" fmla="*/ 1 w 202"/>
                      <a:gd name="T7" fmla="*/ 0 h 255"/>
                      <a:gd name="T8" fmla="*/ 1 w 202"/>
                      <a:gd name="T9" fmla="*/ 0 h 255"/>
                      <a:gd name="T10" fmla="*/ 1 w 202"/>
                      <a:gd name="T11" fmla="*/ 0 h 255"/>
                      <a:gd name="T12" fmla="*/ 1 w 202"/>
                      <a:gd name="T13" fmla="*/ 0 h 255"/>
                      <a:gd name="T14" fmla="*/ 1 w 202"/>
                      <a:gd name="T15" fmla="*/ 0 h 255"/>
                      <a:gd name="T16" fmla="*/ 1 w 202"/>
                      <a:gd name="T17" fmla="*/ 0 h 255"/>
                      <a:gd name="T18" fmla="*/ 0 w 2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2" h="255">
                        <a:moveTo>
                          <a:pt x="0" y="93"/>
                        </a:moveTo>
                        <a:lnTo>
                          <a:pt x="28" y="123"/>
                        </a:lnTo>
                        <a:lnTo>
                          <a:pt x="44" y="141"/>
                        </a:lnTo>
                        <a:lnTo>
                          <a:pt x="54" y="165"/>
                        </a:lnTo>
                        <a:lnTo>
                          <a:pt x="62" y="201"/>
                        </a:lnTo>
                        <a:lnTo>
                          <a:pt x="66" y="239"/>
                        </a:lnTo>
                        <a:lnTo>
                          <a:pt x="86" y="255"/>
                        </a:lnTo>
                        <a:lnTo>
                          <a:pt x="202" y="107"/>
                        </a:lnTo>
                        <a:lnTo>
                          <a:pt x="146" y="0"/>
                        </a:lnTo>
                        <a:lnTo>
                          <a:pt x="0"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37" name="Freeform 9"/>
                  <p:cNvSpPr>
                    <a:spLocks/>
                  </p:cNvSpPr>
                  <p:nvPr/>
                </p:nvSpPr>
                <p:spPr bwMode="auto">
                  <a:xfrm>
                    <a:off x="2708" y="2652"/>
                    <a:ext cx="87" cy="177"/>
                  </a:xfrm>
                  <a:custGeom>
                    <a:avLst/>
                    <a:gdLst>
                      <a:gd name="T0" fmla="*/ 1 w 174"/>
                      <a:gd name="T1" fmla="*/ 0 h 355"/>
                      <a:gd name="T2" fmla="*/ 1 w 174"/>
                      <a:gd name="T3" fmla="*/ 0 h 355"/>
                      <a:gd name="T4" fmla="*/ 1 w 174"/>
                      <a:gd name="T5" fmla="*/ 0 h 355"/>
                      <a:gd name="T6" fmla="*/ 1 w 174"/>
                      <a:gd name="T7" fmla="*/ 0 h 355"/>
                      <a:gd name="T8" fmla="*/ 1 w 174"/>
                      <a:gd name="T9" fmla="*/ 0 h 355"/>
                      <a:gd name="T10" fmla="*/ 1 w 174"/>
                      <a:gd name="T11" fmla="*/ 0 h 355"/>
                      <a:gd name="T12" fmla="*/ 1 w 174"/>
                      <a:gd name="T13" fmla="*/ 0 h 355"/>
                      <a:gd name="T14" fmla="*/ 0 w 174"/>
                      <a:gd name="T15" fmla="*/ 0 h 355"/>
                      <a:gd name="T16" fmla="*/ 0 w 174"/>
                      <a:gd name="T17" fmla="*/ 0 h 355"/>
                      <a:gd name="T18" fmla="*/ 1 w 174"/>
                      <a:gd name="T19" fmla="*/ 0 h 355"/>
                      <a:gd name="T20" fmla="*/ 1 w 174"/>
                      <a:gd name="T21" fmla="*/ 0 h 3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4" h="355">
                        <a:moveTo>
                          <a:pt x="174" y="165"/>
                        </a:moveTo>
                        <a:lnTo>
                          <a:pt x="160" y="181"/>
                        </a:lnTo>
                        <a:lnTo>
                          <a:pt x="144" y="231"/>
                        </a:lnTo>
                        <a:lnTo>
                          <a:pt x="120" y="291"/>
                        </a:lnTo>
                        <a:lnTo>
                          <a:pt x="96" y="355"/>
                        </a:lnTo>
                        <a:lnTo>
                          <a:pt x="42" y="247"/>
                        </a:lnTo>
                        <a:lnTo>
                          <a:pt x="12" y="137"/>
                        </a:lnTo>
                        <a:lnTo>
                          <a:pt x="0" y="32"/>
                        </a:lnTo>
                        <a:lnTo>
                          <a:pt x="0" y="0"/>
                        </a:lnTo>
                        <a:lnTo>
                          <a:pt x="42" y="0"/>
                        </a:lnTo>
                        <a:lnTo>
                          <a:pt x="174" y="1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138" name="Group 10"/>
                  <p:cNvGrpSpPr>
                    <a:grpSpLocks/>
                  </p:cNvGrpSpPr>
                  <p:nvPr/>
                </p:nvGrpSpPr>
                <p:grpSpPr bwMode="auto">
                  <a:xfrm>
                    <a:off x="2680" y="2939"/>
                    <a:ext cx="277" cy="367"/>
                    <a:chOff x="2680" y="2939"/>
                    <a:chExt cx="277" cy="367"/>
                  </a:xfrm>
                </p:grpSpPr>
                <p:sp>
                  <p:nvSpPr>
                    <p:cNvPr id="140" name="Freeform 11"/>
                    <p:cNvSpPr>
                      <a:spLocks/>
                    </p:cNvSpPr>
                    <p:nvPr/>
                  </p:nvSpPr>
                  <p:spPr bwMode="auto">
                    <a:xfrm>
                      <a:off x="2710" y="2939"/>
                      <a:ext cx="208" cy="204"/>
                    </a:xfrm>
                    <a:custGeom>
                      <a:avLst/>
                      <a:gdLst>
                        <a:gd name="T0" fmla="*/ 0 w 418"/>
                        <a:gd name="T1" fmla="*/ 0 h 408"/>
                        <a:gd name="T2" fmla="*/ 0 w 418"/>
                        <a:gd name="T3" fmla="*/ 1 h 408"/>
                        <a:gd name="T4" fmla="*/ 0 w 418"/>
                        <a:gd name="T5" fmla="*/ 1 h 408"/>
                        <a:gd name="T6" fmla="*/ 0 w 418"/>
                        <a:gd name="T7" fmla="*/ 1 h 408"/>
                        <a:gd name="T8" fmla="*/ 0 w 418"/>
                        <a:gd name="T9" fmla="*/ 1 h 408"/>
                        <a:gd name="T10" fmla="*/ 0 w 418"/>
                        <a:gd name="T11" fmla="*/ 1 h 408"/>
                        <a:gd name="T12" fmla="*/ 0 w 418"/>
                        <a:gd name="T13" fmla="*/ 1 h 408"/>
                        <a:gd name="T14" fmla="*/ 0 w 418"/>
                        <a:gd name="T15" fmla="*/ 1 h 408"/>
                        <a:gd name="T16" fmla="*/ 0 w 418"/>
                        <a:gd name="T17" fmla="*/ 1 h 408"/>
                        <a:gd name="T18" fmla="*/ 0 w 418"/>
                        <a:gd name="T19" fmla="*/ 1 h 408"/>
                        <a:gd name="T20" fmla="*/ 0 w 418"/>
                        <a:gd name="T21" fmla="*/ 1 h 408"/>
                        <a:gd name="T22" fmla="*/ 0 w 418"/>
                        <a:gd name="T23" fmla="*/ 1 h 408"/>
                        <a:gd name="T24" fmla="*/ 0 w 418"/>
                        <a:gd name="T25" fmla="*/ 1 h 408"/>
                        <a:gd name="T26" fmla="*/ 0 w 418"/>
                        <a:gd name="T27" fmla="*/ 1 h 408"/>
                        <a:gd name="T28" fmla="*/ 0 w 418"/>
                        <a:gd name="T29" fmla="*/ 1 h 408"/>
                        <a:gd name="T30" fmla="*/ 0 w 418"/>
                        <a:gd name="T31" fmla="*/ 1 h 408"/>
                        <a:gd name="T32" fmla="*/ 0 w 418"/>
                        <a:gd name="T33" fmla="*/ 1 h 408"/>
                        <a:gd name="T34" fmla="*/ 0 w 418"/>
                        <a:gd name="T35" fmla="*/ 1 h 408"/>
                        <a:gd name="T36" fmla="*/ 0 w 418"/>
                        <a:gd name="T37" fmla="*/ 1 h 408"/>
                        <a:gd name="T38" fmla="*/ 0 w 418"/>
                        <a:gd name="T39" fmla="*/ 1 h 408"/>
                        <a:gd name="T40" fmla="*/ 0 w 418"/>
                        <a:gd name="T41" fmla="*/ 1 h 408"/>
                        <a:gd name="T42" fmla="*/ 0 w 418"/>
                        <a:gd name="T43" fmla="*/ 0 h 4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8" h="408">
                          <a:moveTo>
                            <a:pt x="418" y="0"/>
                          </a:moveTo>
                          <a:lnTo>
                            <a:pt x="362" y="6"/>
                          </a:lnTo>
                          <a:lnTo>
                            <a:pt x="314" y="20"/>
                          </a:lnTo>
                          <a:lnTo>
                            <a:pt x="228" y="61"/>
                          </a:lnTo>
                          <a:lnTo>
                            <a:pt x="134" y="139"/>
                          </a:lnTo>
                          <a:lnTo>
                            <a:pt x="96" y="175"/>
                          </a:lnTo>
                          <a:lnTo>
                            <a:pt x="72" y="223"/>
                          </a:lnTo>
                          <a:lnTo>
                            <a:pt x="38" y="269"/>
                          </a:lnTo>
                          <a:lnTo>
                            <a:pt x="20" y="301"/>
                          </a:lnTo>
                          <a:lnTo>
                            <a:pt x="8" y="352"/>
                          </a:lnTo>
                          <a:lnTo>
                            <a:pt x="0" y="390"/>
                          </a:lnTo>
                          <a:lnTo>
                            <a:pt x="8" y="408"/>
                          </a:lnTo>
                          <a:lnTo>
                            <a:pt x="24" y="408"/>
                          </a:lnTo>
                          <a:lnTo>
                            <a:pt x="32" y="384"/>
                          </a:lnTo>
                          <a:lnTo>
                            <a:pt x="66" y="342"/>
                          </a:lnTo>
                          <a:lnTo>
                            <a:pt x="90" y="277"/>
                          </a:lnTo>
                          <a:lnTo>
                            <a:pt x="110" y="241"/>
                          </a:lnTo>
                          <a:lnTo>
                            <a:pt x="144" y="183"/>
                          </a:lnTo>
                          <a:lnTo>
                            <a:pt x="192" y="119"/>
                          </a:lnTo>
                          <a:lnTo>
                            <a:pt x="286" y="56"/>
                          </a:lnTo>
                          <a:lnTo>
                            <a:pt x="344" y="26"/>
                          </a:lnTo>
                          <a:lnTo>
                            <a:pt x="418"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41" name="Freeform 12"/>
                    <p:cNvSpPr>
                      <a:spLocks/>
                    </p:cNvSpPr>
                    <p:nvPr/>
                  </p:nvSpPr>
                  <p:spPr bwMode="auto">
                    <a:xfrm>
                      <a:off x="2680" y="3034"/>
                      <a:ext cx="277" cy="272"/>
                    </a:xfrm>
                    <a:custGeom>
                      <a:avLst/>
                      <a:gdLst>
                        <a:gd name="T0" fmla="*/ 0 w 555"/>
                        <a:gd name="T1" fmla="*/ 0 h 544"/>
                        <a:gd name="T2" fmla="*/ 0 w 555"/>
                        <a:gd name="T3" fmla="*/ 1 h 544"/>
                        <a:gd name="T4" fmla="*/ 0 w 555"/>
                        <a:gd name="T5" fmla="*/ 1 h 544"/>
                        <a:gd name="T6" fmla="*/ 0 w 555"/>
                        <a:gd name="T7" fmla="*/ 1 h 544"/>
                        <a:gd name="T8" fmla="*/ 0 w 555"/>
                        <a:gd name="T9" fmla="*/ 1 h 544"/>
                        <a:gd name="T10" fmla="*/ 0 w 555"/>
                        <a:gd name="T11" fmla="*/ 1 h 544"/>
                        <a:gd name="T12" fmla="*/ 0 w 555"/>
                        <a:gd name="T13" fmla="*/ 1 h 544"/>
                        <a:gd name="T14" fmla="*/ 0 w 555"/>
                        <a:gd name="T15" fmla="*/ 1 h 544"/>
                        <a:gd name="T16" fmla="*/ 0 w 555"/>
                        <a:gd name="T17" fmla="*/ 1 h 544"/>
                        <a:gd name="T18" fmla="*/ 0 w 555"/>
                        <a:gd name="T19" fmla="*/ 1 h 544"/>
                        <a:gd name="T20" fmla="*/ 0 w 555"/>
                        <a:gd name="T21" fmla="*/ 1 h 544"/>
                        <a:gd name="T22" fmla="*/ 0 w 555"/>
                        <a:gd name="T23" fmla="*/ 1 h 544"/>
                        <a:gd name="T24" fmla="*/ 0 w 555"/>
                        <a:gd name="T25" fmla="*/ 1 h 544"/>
                        <a:gd name="T26" fmla="*/ 0 w 555"/>
                        <a:gd name="T27" fmla="*/ 1 h 544"/>
                        <a:gd name="T28" fmla="*/ 0 w 555"/>
                        <a:gd name="T29" fmla="*/ 1 h 544"/>
                        <a:gd name="T30" fmla="*/ 0 w 555"/>
                        <a:gd name="T31" fmla="*/ 1 h 544"/>
                        <a:gd name="T32" fmla="*/ 0 w 555"/>
                        <a:gd name="T33" fmla="*/ 1 h 544"/>
                        <a:gd name="T34" fmla="*/ 0 w 555"/>
                        <a:gd name="T35" fmla="*/ 1 h 544"/>
                        <a:gd name="T36" fmla="*/ 0 w 555"/>
                        <a:gd name="T37" fmla="*/ 1 h 544"/>
                        <a:gd name="T38" fmla="*/ 0 w 555"/>
                        <a:gd name="T39" fmla="*/ 1 h 544"/>
                        <a:gd name="T40" fmla="*/ 0 w 555"/>
                        <a:gd name="T41" fmla="*/ 1 h 544"/>
                        <a:gd name="T42" fmla="*/ 0 w 555"/>
                        <a:gd name="T43" fmla="*/ 1 h 544"/>
                        <a:gd name="T44" fmla="*/ 0 w 555"/>
                        <a:gd name="T45" fmla="*/ 1 h 544"/>
                        <a:gd name="T46" fmla="*/ 0 w 555"/>
                        <a:gd name="T47" fmla="*/ 1 h 544"/>
                        <a:gd name="T48" fmla="*/ 0 w 555"/>
                        <a:gd name="T49" fmla="*/ 1 h 544"/>
                        <a:gd name="T50" fmla="*/ 0 w 555"/>
                        <a:gd name="T51" fmla="*/ 1 h 544"/>
                        <a:gd name="T52" fmla="*/ 0 w 555"/>
                        <a:gd name="T53" fmla="*/ 1 h 544"/>
                        <a:gd name="T54" fmla="*/ 0 w 555"/>
                        <a:gd name="T55" fmla="*/ 1 h 544"/>
                        <a:gd name="T56" fmla="*/ 0 w 555"/>
                        <a:gd name="T57" fmla="*/ 1 h 544"/>
                        <a:gd name="T58" fmla="*/ 0 w 555"/>
                        <a:gd name="T59" fmla="*/ 1 h 544"/>
                        <a:gd name="T60" fmla="*/ 0 w 555"/>
                        <a:gd name="T61" fmla="*/ 1 h 544"/>
                        <a:gd name="T62" fmla="*/ 0 w 555"/>
                        <a:gd name="T63" fmla="*/ 1 h 544"/>
                        <a:gd name="T64" fmla="*/ 0 w 555"/>
                        <a:gd name="T65" fmla="*/ 1 h 544"/>
                        <a:gd name="T66" fmla="*/ 0 w 555"/>
                        <a:gd name="T67" fmla="*/ 1 h 544"/>
                        <a:gd name="T68" fmla="*/ 0 w 555"/>
                        <a:gd name="T69" fmla="*/ 1 h 544"/>
                        <a:gd name="T70" fmla="*/ 0 w 555"/>
                        <a:gd name="T71" fmla="*/ 1 h 544"/>
                        <a:gd name="T72" fmla="*/ 0 w 555"/>
                        <a:gd name="T73" fmla="*/ 0 h 5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55" h="544">
                          <a:moveTo>
                            <a:pt x="549" y="0"/>
                          </a:moveTo>
                          <a:lnTo>
                            <a:pt x="477" y="78"/>
                          </a:lnTo>
                          <a:lnTo>
                            <a:pt x="433" y="102"/>
                          </a:lnTo>
                          <a:lnTo>
                            <a:pt x="397" y="114"/>
                          </a:lnTo>
                          <a:lnTo>
                            <a:pt x="351" y="145"/>
                          </a:lnTo>
                          <a:lnTo>
                            <a:pt x="191" y="253"/>
                          </a:lnTo>
                          <a:lnTo>
                            <a:pt x="157" y="289"/>
                          </a:lnTo>
                          <a:lnTo>
                            <a:pt x="107" y="325"/>
                          </a:lnTo>
                          <a:lnTo>
                            <a:pt x="71" y="349"/>
                          </a:lnTo>
                          <a:lnTo>
                            <a:pt x="36" y="373"/>
                          </a:lnTo>
                          <a:lnTo>
                            <a:pt x="6" y="394"/>
                          </a:lnTo>
                          <a:lnTo>
                            <a:pt x="0" y="412"/>
                          </a:lnTo>
                          <a:lnTo>
                            <a:pt x="2" y="430"/>
                          </a:lnTo>
                          <a:lnTo>
                            <a:pt x="20" y="430"/>
                          </a:lnTo>
                          <a:lnTo>
                            <a:pt x="49" y="412"/>
                          </a:lnTo>
                          <a:lnTo>
                            <a:pt x="83" y="390"/>
                          </a:lnTo>
                          <a:lnTo>
                            <a:pt x="113" y="371"/>
                          </a:lnTo>
                          <a:lnTo>
                            <a:pt x="109" y="402"/>
                          </a:lnTo>
                          <a:lnTo>
                            <a:pt x="85" y="438"/>
                          </a:lnTo>
                          <a:lnTo>
                            <a:pt x="65" y="454"/>
                          </a:lnTo>
                          <a:lnTo>
                            <a:pt x="59" y="468"/>
                          </a:lnTo>
                          <a:lnTo>
                            <a:pt x="36" y="490"/>
                          </a:lnTo>
                          <a:lnTo>
                            <a:pt x="14" y="520"/>
                          </a:lnTo>
                          <a:lnTo>
                            <a:pt x="18" y="544"/>
                          </a:lnTo>
                          <a:lnTo>
                            <a:pt x="83" y="538"/>
                          </a:lnTo>
                          <a:lnTo>
                            <a:pt x="101" y="498"/>
                          </a:lnTo>
                          <a:lnTo>
                            <a:pt x="143" y="456"/>
                          </a:lnTo>
                          <a:lnTo>
                            <a:pt x="137" y="426"/>
                          </a:lnTo>
                          <a:lnTo>
                            <a:pt x="191" y="383"/>
                          </a:lnTo>
                          <a:lnTo>
                            <a:pt x="487" y="179"/>
                          </a:lnTo>
                          <a:lnTo>
                            <a:pt x="435" y="173"/>
                          </a:lnTo>
                          <a:lnTo>
                            <a:pt x="417" y="133"/>
                          </a:lnTo>
                          <a:lnTo>
                            <a:pt x="463" y="120"/>
                          </a:lnTo>
                          <a:lnTo>
                            <a:pt x="477" y="108"/>
                          </a:lnTo>
                          <a:lnTo>
                            <a:pt x="493" y="108"/>
                          </a:lnTo>
                          <a:lnTo>
                            <a:pt x="555" y="26"/>
                          </a:lnTo>
                          <a:lnTo>
                            <a:pt x="549"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139" name="Freeform 13"/>
                  <p:cNvSpPr>
                    <a:spLocks/>
                  </p:cNvSpPr>
                  <p:nvPr/>
                </p:nvSpPr>
                <p:spPr bwMode="auto">
                  <a:xfrm>
                    <a:off x="2773" y="2736"/>
                    <a:ext cx="126" cy="570"/>
                  </a:xfrm>
                  <a:custGeom>
                    <a:avLst/>
                    <a:gdLst>
                      <a:gd name="T0" fmla="*/ 0 w 254"/>
                      <a:gd name="T1" fmla="*/ 0 h 1142"/>
                      <a:gd name="T2" fmla="*/ 0 w 254"/>
                      <a:gd name="T3" fmla="*/ 0 h 1142"/>
                      <a:gd name="T4" fmla="*/ 0 w 254"/>
                      <a:gd name="T5" fmla="*/ 0 h 1142"/>
                      <a:gd name="T6" fmla="*/ 0 w 254"/>
                      <a:gd name="T7" fmla="*/ 0 h 1142"/>
                      <a:gd name="T8" fmla="*/ 0 w 254"/>
                      <a:gd name="T9" fmla="*/ 0 h 1142"/>
                      <a:gd name="T10" fmla="*/ 0 w 254"/>
                      <a:gd name="T11" fmla="*/ 0 h 1142"/>
                      <a:gd name="T12" fmla="*/ 0 w 254"/>
                      <a:gd name="T13" fmla="*/ 0 h 1142"/>
                      <a:gd name="T14" fmla="*/ 0 w 254"/>
                      <a:gd name="T15" fmla="*/ 0 h 1142"/>
                      <a:gd name="T16" fmla="*/ 0 w 254"/>
                      <a:gd name="T17" fmla="*/ 0 h 1142"/>
                      <a:gd name="T18" fmla="*/ 0 w 254"/>
                      <a:gd name="T19" fmla="*/ 0 h 1142"/>
                      <a:gd name="T20" fmla="*/ 0 w 254"/>
                      <a:gd name="T21" fmla="*/ 0 h 1142"/>
                      <a:gd name="T22" fmla="*/ 0 w 254"/>
                      <a:gd name="T23" fmla="*/ 0 h 1142"/>
                      <a:gd name="T24" fmla="*/ 0 w 254"/>
                      <a:gd name="T25" fmla="*/ 0 h 1142"/>
                      <a:gd name="T26" fmla="*/ 0 w 254"/>
                      <a:gd name="T27" fmla="*/ 0 h 1142"/>
                      <a:gd name="T28" fmla="*/ 0 w 254"/>
                      <a:gd name="T29" fmla="*/ 0 h 1142"/>
                      <a:gd name="T30" fmla="*/ 0 w 254"/>
                      <a:gd name="T31" fmla="*/ 0 h 1142"/>
                      <a:gd name="T32" fmla="*/ 0 w 254"/>
                      <a:gd name="T33" fmla="*/ 0 h 1142"/>
                      <a:gd name="T34" fmla="*/ 0 w 254"/>
                      <a:gd name="T35" fmla="*/ 0 h 1142"/>
                      <a:gd name="T36" fmla="*/ 0 w 254"/>
                      <a:gd name="T37" fmla="*/ 0 h 1142"/>
                      <a:gd name="T38" fmla="*/ 0 w 254"/>
                      <a:gd name="T39" fmla="*/ 0 h 1142"/>
                      <a:gd name="T40" fmla="*/ 0 w 254"/>
                      <a:gd name="T41" fmla="*/ 0 h 1142"/>
                      <a:gd name="T42" fmla="*/ 0 w 254"/>
                      <a:gd name="T43" fmla="*/ 0 h 1142"/>
                      <a:gd name="T44" fmla="*/ 0 w 254"/>
                      <a:gd name="T45" fmla="*/ 0 h 1142"/>
                      <a:gd name="T46" fmla="*/ 0 w 254"/>
                      <a:gd name="T47" fmla="*/ 0 h 1142"/>
                      <a:gd name="T48" fmla="*/ 0 w 254"/>
                      <a:gd name="T49" fmla="*/ 0 h 1142"/>
                      <a:gd name="T50" fmla="*/ 0 w 254"/>
                      <a:gd name="T51" fmla="*/ 0 h 1142"/>
                      <a:gd name="T52" fmla="*/ 0 w 254"/>
                      <a:gd name="T53" fmla="*/ 0 h 1142"/>
                      <a:gd name="T54" fmla="*/ 0 w 254"/>
                      <a:gd name="T55" fmla="*/ 0 h 1142"/>
                      <a:gd name="T56" fmla="*/ 0 w 254"/>
                      <a:gd name="T57" fmla="*/ 0 h 1142"/>
                      <a:gd name="T58" fmla="*/ 0 w 254"/>
                      <a:gd name="T59" fmla="*/ 0 h 1142"/>
                      <a:gd name="T60" fmla="*/ 0 w 254"/>
                      <a:gd name="T61" fmla="*/ 0 h 114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54" h="1142">
                        <a:moveTo>
                          <a:pt x="42" y="0"/>
                        </a:moveTo>
                        <a:lnTo>
                          <a:pt x="72" y="30"/>
                        </a:lnTo>
                        <a:lnTo>
                          <a:pt x="98" y="42"/>
                        </a:lnTo>
                        <a:lnTo>
                          <a:pt x="140" y="38"/>
                        </a:lnTo>
                        <a:lnTo>
                          <a:pt x="172" y="26"/>
                        </a:lnTo>
                        <a:lnTo>
                          <a:pt x="184" y="50"/>
                        </a:lnTo>
                        <a:lnTo>
                          <a:pt x="184" y="80"/>
                        </a:lnTo>
                        <a:lnTo>
                          <a:pt x="176" y="102"/>
                        </a:lnTo>
                        <a:lnTo>
                          <a:pt x="164" y="114"/>
                        </a:lnTo>
                        <a:lnTo>
                          <a:pt x="136" y="138"/>
                        </a:lnTo>
                        <a:lnTo>
                          <a:pt x="184" y="200"/>
                        </a:lnTo>
                        <a:lnTo>
                          <a:pt x="206" y="239"/>
                        </a:lnTo>
                        <a:lnTo>
                          <a:pt x="218" y="275"/>
                        </a:lnTo>
                        <a:lnTo>
                          <a:pt x="224" y="365"/>
                        </a:lnTo>
                        <a:lnTo>
                          <a:pt x="244" y="562"/>
                        </a:lnTo>
                        <a:lnTo>
                          <a:pt x="254" y="676"/>
                        </a:lnTo>
                        <a:lnTo>
                          <a:pt x="254" y="813"/>
                        </a:lnTo>
                        <a:lnTo>
                          <a:pt x="250" y="969"/>
                        </a:lnTo>
                        <a:lnTo>
                          <a:pt x="246" y="1142"/>
                        </a:lnTo>
                        <a:lnTo>
                          <a:pt x="6" y="1140"/>
                        </a:lnTo>
                        <a:lnTo>
                          <a:pt x="0" y="965"/>
                        </a:lnTo>
                        <a:lnTo>
                          <a:pt x="6" y="863"/>
                        </a:lnTo>
                        <a:lnTo>
                          <a:pt x="14" y="737"/>
                        </a:lnTo>
                        <a:lnTo>
                          <a:pt x="14" y="526"/>
                        </a:lnTo>
                        <a:lnTo>
                          <a:pt x="14" y="457"/>
                        </a:lnTo>
                        <a:lnTo>
                          <a:pt x="20" y="287"/>
                        </a:lnTo>
                        <a:lnTo>
                          <a:pt x="32" y="235"/>
                        </a:lnTo>
                        <a:lnTo>
                          <a:pt x="60" y="144"/>
                        </a:lnTo>
                        <a:lnTo>
                          <a:pt x="26" y="98"/>
                        </a:lnTo>
                        <a:lnTo>
                          <a:pt x="12" y="74"/>
                        </a:lnTo>
                        <a:lnTo>
                          <a:pt x="42"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120" name="Group 14"/>
                <p:cNvGrpSpPr>
                  <a:grpSpLocks/>
                </p:cNvGrpSpPr>
                <p:nvPr/>
              </p:nvGrpSpPr>
              <p:grpSpPr bwMode="auto">
                <a:xfrm>
                  <a:off x="2268" y="2610"/>
                  <a:ext cx="1114" cy="750"/>
                  <a:chOff x="2268" y="2610"/>
                  <a:chExt cx="1114" cy="750"/>
                </a:xfrm>
              </p:grpSpPr>
              <p:grpSp>
                <p:nvGrpSpPr>
                  <p:cNvPr id="121" name="Group 15"/>
                  <p:cNvGrpSpPr>
                    <a:grpSpLocks/>
                  </p:cNvGrpSpPr>
                  <p:nvPr/>
                </p:nvGrpSpPr>
                <p:grpSpPr bwMode="auto">
                  <a:xfrm>
                    <a:off x="2268" y="2629"/>
                    <a:ext cx="473" cy="731"/>
                    <a:chOff x="2268" y="2629"/>
                    <a:chExt cx="473" cy="731"/>
                  </a:xfrm>
                </p:grpSpPr>
                <p:sp>
                  <p:nvSpPr>
                    <p:cNvPr id="129" name="Freeform 16"/>
                    <p:cNvSpPr>
                      <a:spLocks/>
                    </p:cNvSpPr>
                    <p:nvPr/>
                  </p:nvSpPr>
                  <p:spPr bwMode="auto">
                    <a:xfrm>
                      <a:off x="2268" y="2638"/>
                      <a:ext cx="467" cy="722"/>
                    </a:xfrm>
                    <a:custGeom>
                      <a:avLst/>
                      <a:gdLst>
                        <a:gd name="T0" fmla="*/ 1 w 934"/>
                        <a:gd name="T1" fmla="*/ 0 h 1444"/>
                        <a:gd name="T2" fmla="*/ 1 w 934"/>
                        <a:gd name="T3" fmla="*/ 1 h 1444"/>
                        <a:gd name="T4" fmla="*/ 1 w 934"/>
                        <a:gd name="T5" fmla="*/ 1 h 1444"/>
                        <a:gd name="T6" fmla="*/ 1 w 934"/>
                        <a:gd name="T7" fmla="*/ 1 h 1444"/>
                        <a:gd name="T8" fmla="*/ 1 w 934"/>
                        <a:gd name="T9" fmla="*/ 1 h 1444"/>
                        <a:gd name="T10" fmla="*/ 1 w 934"/>
                        <a:gd name="T11" fmla="*/ 1 h 1444"/>
                        <a:gd name="T12" fmla="*/ 1 w 934"/>
                        <a:gd name="T13" fmla="*/ 1 h 1444"/>
                        <a:gd name="T14" fmla="*/ 1 w 934"/>
                        <a:gd name="T15" fmla="*/ 1 h 1444"/>
                        <a:gd name="T16" fmla="*/ 1 w 934"/>
                        <a:gd name="T17" fmla="*/ 1 h 1444"/>
                        <a:gd name="T18" fmla="*/ 1 w 934"/>
                        <a:gd name="T19" fmla="*/ 1 h 1444"/>
                        <a:gd name="T20" fmla="*/ 1 w 934"/>
                        <a:gd name="T21" fmla="*/ 1 h 1444"/>
                        <a:gd name="T22" fmla="*/ 1 w 934"/>
                        <a:gd name="T23" fmla="*/ 1 h 1444"/>
                        <a:gd name="T24" fmla="*/ 1 w 934"/>
                        <a:gd name="T25" fmla="*/ 1 h 1444"/>
                        <a:gd name="T26" fmla="*/ 1 w 934"/>
                        <a:gd name="T27" fmla="*/ 1 h 1444"/>
                        <a:gd name="T28" fmla="*/ 1 w 934"/>
                        <a:gd name="T29" fmla="*/ 1 h 1444"/>
                        <a:gd name="T30" fmla="*/ 1 w 934"/>
                        <a:gd name="T31" fmla="*/ 1 h 1444"/>
                        <a:gd name="T32" fmla="*/ 1 w 934"/>
                        <a:gd name="T33" fmla="*/ 1 h 1444"/>
                        <a:gd name="T34" fmla="*/ 1 w 934"/>
                        <a:gd name="T35" fmla="*/ 1 h 1444"/>
                        <a:gd name="T36" fmla="*/ 1 w 934"/>
                        <a:gd name="T37" fmla="*/ 1 h 1444"/>
                        <a:gd name="T38" fmla="*/ 1 w 934"/>
                        <a:gd name="T39" fmla="*/ 1 h 1444"/>
                        <a:gd name="T40" fmla="*/ 1 w 934"/>
                        <a:gd name="T41" fmla="*/ 1 h 1444"/>
                        <a:gd name="T42" fmla="*/ 1 w 934"/>
                        <a:gd name="T43" fmla="*/ 1 h 1444"/>
                        <a:gd name="T44" fmla="*/ 1 w 934"/>
                        <a:gd name="T45" fmla="*/ 1 h 1444"/>
                        <a:gd name="T46" fmla="*/ 1 w 934"/>
                        <a:gd name="T47" fmla="*/ 1 h 1444"/>
                        <a:gd name="T48" fmla="*/ 1 w 934"/>
                        <a:gd name="T49" fmla="*/ 1 h 1444"/>
                        <a:gd name="T50" fmla="*/ 1 w 934"/>
                        <a:gd name="T51" fmla="*/ 1 h 1444"/>
                        <a:gd name="T52" fmla="*/ 1 w 934"/>
                        <a:gd name="T53" fmla="*/ 1 h 1444"/>
                        <a:gd name="T54" fmla="*/ 0 w 934"/>
                        <a:gd name="T55" fmla="*/ 1 h 1444"/>
                        <a:gd name="T56" fmla="*/ 1 w 934"/>
                        <a:gd name="T57" fmla="*/ 1 h 1444"/>
                        <a:gd name="T58" fmla="*/ 1 w 934"/>
                        <a:gd name="T59" fmla="*/ 1 h 1444"/>
                        <a:gd name="T60" fmla="*/ 1 w 934"/>
                        <a:gd name="T61" fmla="*/ 1 h 1444"/>
                        <a:gd name="T62" fmla="*/ 1 w 934"/>
                        <a:gd name="T63" fmla="*/ 1 h 1444"/>
                        <a:gd name="T64" fmla="*/ 1 w 934"/>
                        <a:gd name="T65" fmla="*/ 1 h 1444"/>
                        <a:gd name="T66" fmla="*/ 1 w 934"/>
                        <a:gd name="T67" fmla="*/ 1 h 1444"/>
                        <a:gd name="T68" fmla="*/ 1 w 934"/>
                        <a:gd name="T69" fmla="*/ 1 h 1444"/>
                        <a:gd name="T70" fmla="*/ 1 w 934"/>
                        <a:gd name="T71" fmla="*/ 1 h 1444"/>
                        <a:gd name="T72" fmla="*/ 1 w 934"/>
                        <a:gd name="T73" fmla="*/ 1 h 1444"/>
                        <a:gd name="T74" fmla="*/ 1 w 934"/>
                        <a:gd name="T75" fmla="*/ 1 h 1444"/>
                        <a:gd name="T76" fmla="*/ 1 w 934"/>
                        <a:gd name="T77" fmla="*/ 1 h 1444"/>
                        <a:gd name="T78" fmla="*/ 1 w 934"/>
                        <a:gd name="T79" fmla="*/ 1 h 1444"/>
                        <a:gd name="T80" fmla="*/ 1 w 934"/>
                        <a:gd name="T81" fmla="*/ 1 h 1444"/>
                        <a:gd name="T82" fmla="*/ 1 w 934"/>
                        <a:gd name="T83" fmla="*/ 1 h 1444"/>
                        <a:gd name="T84" fmla="*/ 1 w 934"/>
                        <a:gd name="T85" fmla="*/ 1 h 1444"/>
                        <a:gd name="T86" fmla="*/ 1 w 934"/>
                        <a:gd name="T87" fmla="*/ 1 h 1444"/>
                        <a:gd name="T88" fmla="*/ 1 w 934"/>
                        <a:gd name="T89" fmla="*/ 1 h 1444"/>
                        <a:gd name="T90" fmla="*/ 1 w 934"/>
                        <a:gd name="T91" fmla="*/ 1 h 1444"/>
                        <a:gd name="T92" fmla="*/ 1 w 934"/>
                        <a:gd name="T93" fmla="*/ 1 h 1444"/>
                        <a:gd name="T94" fmla="*/ 1 w 934"/>
                        <a:gd name="T95" fmla="*/ 1 h 1444"/>
                        <a:gd name="T96" fmla="*/ 1 w 934"/>
                        <a:gd name="T97" fmla="*/ 1 h 1444"/>
                        <a:gd name="T98" fmla="*/ 1 w 934"/>
                        <a:gd name="T99" fmla="*/ 1 h 1444"/>
                        <a:gd name="T100" fmla="*/ 1 w 934"/>
                        <a:gd name="T101" fmla="*/ 1 h 1444"/>
                        <a:gd name="T102" fmla="*/ 1 w 934"/>
                        <a:gd name="T103" fmla="*/ 1 h 1444"/>
                        <a:gd name="T104" fmla="*/ 1 w 934"/>
                        <a:gd name="T105" fmla="*/ 1 h 1444"/>
                        <a:gd name="T106" fmla="*/ 1 w 934"/>
                        <a:gd name="T107" fmla="*/ 1 h 1444"/>
                        <a:gd name="T108" fmla="*/ 1 w 934"/>
                        <a:gd name="T109" fmla="*/ 1 h 1444"/>
                        <a:gd name="T110" fmla="*/ 1 w 934"/>
                        <a:gd name="T111" fmla="*/ 1 h 1444"/>
                        <a:gd name="T112" fmla="*/ 1 w 934"/>
                        <a:gd name="T113" fmla="*/ 1 h 1444"/>
                        <a:gd name="T114" fmla="*/ 1 w 934"/>
                        <a:gd name="T115" fmla="*/ 0 h 14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34" h="1444">
                          <a:moveTo>
                            <a:pt x="829" y="0"/>
                          </a:moveTo>
                          <a:lnTo>
                            <a:pt x="795" y="46"/>
                          </a:lnTo>
                          <a:lnTo>
                            <a:pt x="705" y="76"/>
                          </a:lnTo>
                          <a:lnTo>
                            <a:pt x="631" y="94"/>
                          </a:lnTo>
                          <a:lnTo>
                            <a:pt x="567" y="102"/>
                          </a:lnTo>
                          <a:lnTo>
                            <a:pt x="453" y="120"/>
                          </a:lnTo>
                          <a:lnTo>
                            <a:pt x="413" y="136"/>
                          </a:lnTo>
                          <a:lnTo>
                            <a:pt x="399" y="143"/>
                          </a:lnTo>
                          <a:lnTo>
                            <a:pt x="389" y="155"/>
                          </a:lnTo>
                          <a:lnTo>
                            <a:pt x="359" y="299"/>
                          </a:lnTo>
                          <a:lnTo>
                            <a:pt x="339" y="375"/>
                          </a:lnTo>
                          <a:lnTo>
                            <a:pt x="316" y="452"/>
                          </a:lnTo>
                          <a:lnTo>
                            <a:pt x="304" y="494"/>
                          </a:lnTo>
                          <a:lnTo>
                            <a:pt x="294" y="500"/>
                          </a:lnTo>
                          <a:lnTo>
                            <a:pt x="272" y="514"/>
                          </a:lnTo>
                          <a:lnTo>
                            <a:pt x="266" y="534"/>
                          </a:lnTo>
                          <a:lnTo>
                            <a:pt x="250" y="566"/>
                          </a:lnTo>
                          <a:lnTo>
                            <a:pt x="196" y="707"/>
                          </a:lnTo>
                          <a:lnTo>
                            <a:pt x="188" y="761"/>
                          </a:lnTo>
                          <a:lnTo>
                            <a:pt x="174" y="795"/>
                          </a:lnTo>
                          <a:lnTo>
                            <a:pt x="108" y="865"/>
                          </a:lnTo>
                          <a:lnTo>
                            <a:pt x="94" y="899"/>
                          </a:lnTo>
                          <a:lnTo>
                            <a:pt x="76" y="928"/>
                          </a:lnTo>
                          <a:lnTo>
                            <a:pt x="62" y="954"/>
                          </a:lnTo>
                          <a:lnTo>
                            <a:pt x="48" y="984"/>
                          </a:lnTo>
                          <a:lnTo>
                            <a:pt x="28" y="1040"/>
                          </a:lnTo>
                          <a:lnTo>
                            <a:pt x="8" y="1088"/>
                          </a:lnTo>
                          <a:lnTo>
                            <a:pt x="0" y="1118"/>
                          </a:lnTo>
                          <a:lnTo>
                            <a:pt x="4" y="1154"/>
                          </a:lnTo>
                          <a:lnTo>
                            <a:pt x="6" y="1185"/>
                          </a:lnTo>
                          <a:lnTo>
                            <a:pt x="16" y="1225"/>
                          </a:lnTo>
                          <a:lnTo>
                            <a:pt x="32" y="1255"/>
                          </a:lnTo>
                          <a:lnTo>
                            <a:pt x="44" y="1285"/>
                          </a:lnTo>
                          <a:lnTo>
                            <a:pt x="80" y="1317"/>
                          </a:lnTo>
                          <a:lnTo>
                            <a:pt x="381" y="1325"/>
                          </a:lnTo>
                          <a:lnTo>
                            <a:pt x="447" y="1142"/>
                          </a:lnTo>
                          <a:lnTo>
                            <a:pt x="501" y="1054"/>
                          </a:lnTo>
                          <a:lnTo>
                            <a:pt x="533" y="928"/>
                          </a:lnTo>
                          <a:lnTo>
                            <a:pt x="483" y="1176"/>
                          </a:lnTo>
                          <a:lnTo>
                            <a:pt x="463" y="1261"/>
                          </a:lnTo>
                          <a:lnTo>
                            <a:pt x="445" y="1357"/>
                          </a:lnTo>
                          <a:lnTo>
                            <a:pt x="411" y="1444"/>
                          </a:lnTo>
                          <a:lnTo>
                            <a:pt x="645" y="1444"/>
                          </a:lnTo>
                          <a:lnTo>
                            <a:pt x="723" y="1307"/>
                          </a:lnTo>
                          <a:lnTo>
                            <a:pt x="767" y="1239"/>
                          </a:lnTo>
                          <a:lnTo>
                            <a:pt x="803" y="1158"/>
                          </a:lnTo>
                          <a:lnTo>
                            <a:pt x="845" y="1054"/>
                          </a:lnTo>
                          <a:lnTo>
                            <a:pt x="862" y="954"/>
                          </a:lnTo>
                          <a:lnTo>
                            <a:pt x="882" y="867"/>
                          </a:lnTo>
                          <a:lnTo>
                            <a:pt x="904" y="767"/>
                          </a:lnTo>
                          <a:lnTo>
                            <a:pt x="920" y="669"/>
                          </a:lnTo>
                          <a:lnTo>
                            <a:pt x="934" y="558"/>
                          </a:lnTo>
                          <a:lnTo>
                            <a:pt x="934" y="482"/>
                          </a:lnTo>
                          <a:lnTo>
                            <a:pt x="934" y="410"/>
                          </a:lnTo>
                          <a:lnTo>
                            <a:pt x="934" y="307"/>
                          </a:lnTo>
                          <a:lnTo>
                            <a:pt x="934" y="243"/>
                          </a:lnTo>
                          <a:lnTo>
                            <a:pt x="902" y="26"/>
                          </a:lnTo>
                          <a:lnTo>
                            <a:pt x="829"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30" name="Freeform 17"/>
                    <p:cNvSpPr>
                      <a:spLocks/>
                    </p:cNvSpPr>
                    <p:nvPr/>
                  </p:nvSpPr>
                  <p:spPr bwMode="auto">
                    <a:xfrm>
                      <a:off x="2384" y="2978"/>
                      <a:ext cx="199" cy="171"/>
                    </a:xfrm>
                    <a:custGeom>
                      <a:avLst/>
                      <a:gdLst>
                        <a:gd name="T0" fmla="*/ 1 w 397"/>
                        <a:gd name="T1" fmla="*/ 0 h 343"/>
                        <a:gd name="T2" fmla="*/ 1 w 397"/>
                        <a:gd name="T3" fmla="*/ 0 h 343"/>
                        <a:gd name="T4" fmla="*/ 1 w 397"/>
                        <a:gd name="T5" fmla="*/ 0 h 343"/>
                        <a:gd name="T6" fmla="*/ 1 w 397"/>
                        <a:gd name="T7" fmla="*/ 0 h 343"/>
                        <a:gd name="T8" fmla="*/ 1 w 397"/>
                        <a:gd name="T9" fmla="*/ 0 h 343"/>
                        <a:gd name="T10" fmla="*/ 1 w 397"/>
                        <a:gd name="T11" fmla="*/ 0 h 343"/>
                        <a:gd name="T12" fmla="*/ 1 w 397"/>
                        <a:gd name="T13" fmla="*/ 0 h 343"/>
                        <a:gd name="T14" fmla="*/ 1 w 397"/>
                        <a:gd name="T15" fmla="*/ 0 h 343"/>
                        <a:gd name="T16" fmla="*/ 1 w 397"/>
                        <a:gd name="T17" fmla="*/ 0 h 343"/>
                        <a:gd name="T18" fmla="*/ 1 w 397"/>
                        <a:gd name="T19" fmla="*/ 0 h 343"/>
                        <a:gd name="T20" fmla="*/ 1 w 397"/>
                        <a:gd name="T21" fmla="*/ 0 h 343"/>
                        <a:gd name="T22" fmla="*/ 1 w 397"/>
                        <a:gd name="T23" fmla="*/ 0 h 343"/>
                        <a:gd name="T24" fmla="*/ 1 w 397"/>
                        <a:gd name="T25" fmla="*/ 0 h 343"/>
                        <a:gd name="T26" fmla="*/ 1 w 397"/>
                        <a:gd name="T27" fmla="*/ 0 h 343"/>
                        <a:gd name="T28" fmla="*/ 1 w 397"/>
                        <a:gd name="T29" fmla="*/ 0 h 343"/>
                        <a:gd name="T30" fmla="*/ 1 w 397"/>
                        <a:gd name="T31" fmla="*/ 0 h 343"/>
                        <a:gd name="T32" fmla="*/ 1 w 397"/>
                        <a:gd name="T33" fmla="*/ 0 h 343"/>
                        <a:gd name="T34" fmla="*/ 1 w 397"/>
                        <a:gd name="T35" fmla="*/ 0 h 343"/>
                        <a:gd name="T36" fmla="*/ 1 w 397"/>
                        <a:gd name="T37" fmla="*/ 0 h 343"/>
                        <a:gd name="T38" fmla="*/ 1 w 397"/>
                        <a:gd name="T39" fmla="*/ 0 h 343"/>
                        <a:gd name="T40" fmla="*/ 1 w 397"/>
                        <a:gd name="T41" fmla="*/ 0 h 343"/>
                        <a:gd name="T42" fmla="*/ 1 w 397"/>
                        <a:gd name="T43" fmla="*/ 0 h 343"/>
                        <a:gd name="T44" fmla="*/ 1 w 397"/>
                        <a:gd name="T45" fmla="*/ 0 h 343"/>
                        <a:gd name="T46" fmla="*/ 1 w 397"/>
                        <a:gd name="T47" fmla="*/ 0 h 343"/>
                        <a:gd name="T48" fmla="*/ 1 w 397"/>
                        <a:gd name="T49" fmla="*/ 0 h 343"/>
                        <a:gd name="T50" fmla="*/ 1 w 397"/>
                        <a:gd name="T51" fmla="*/ 0 h 343"/>
                        <a:gd name="T52" fmla="*/ 1 w 397"/>
                        <a:gd name="T53" fmla="*/ 0 h 343"/>
                        <a:gd name="T54" fmla="*/ 1 w 397"/>
                        <a:gd name="T55" fmla="*/ 0 h 343"/>
                        <a:gd name="T56" fmla="*/ 1 w 397"/>
                        <a:gd name="T57" fmla="*/ 0 h 343"/>
                        <a:gd name="T58" fmla="*/ 0 w 397"/>
                        <a:gd name="T59" fmla="*/ 0 h 343"/>
                        <a:gd name="T60" fmla="*/ 0 w 397"/>
                        <a:gd name="T61" fmla="*/ 0 h 343"/>
                        <a:gd name="T62" fmla="*/ 1 w 397"/>
                        <a:gd name="T63" fmla="*/ 0 h 343"/>
                        <a:gd name="T64" fmla="*/ 1 w 397"/>
                        <a:gd name="T65" fmla="*/ 0 h 343"/>
                        <a:gd name="T66" fmla="*/ 1 w 397"/>
                        <a:gd name="T67" fmla="*/ 0 h 343"/>
                        <a:gd name="T68" fmla="*/ 1 w 397"/>
                        <a:gd name="T69" fmla="*/ 0 h 343"/>
                        <a:gd name="T70" fmla="*/ 1 w 397"/>
                        <a:gd name="T71" fmla="*/ 0 h 343"/>
                        <a:gd name="T72" fmla="*/ 1 w 397"/>
                        <a:gd name="T73" fmla="*/ 0 h 343"/>
                        <a:gd name="T74" fmla="*/ 1 w 397"/>
                        <a:gd name="T75" fmla="*/ 0 h 343"/>
                        <a:gd name="T76" fmla="*/ 1 w 397"/>
                        <a:gd name="T77" fmla="*/ 0 h 343"/>
                        <a:gd name="T78" fmla="*/ 1 w 397"/>
                        <a:gd name="T79" fmla="*/ 0 h 343"/>
                        <a:gd name="T80" fmla="*/ 1 w 397"/>
                        <a:gd name="T81" fmla="*/ 0 h 343"/>
                        <a:gd name="T82" fmla="*/ 1 w 397"/>
                        <a:gd name="T83" fmla="*/ 0 h 343"/>
                        <a:gd name="T84" fmla="*/ 1 w 397"/>
                        <a:gd name="T85" fmla="*/ 0 h 343"/>
                        <a:gd name="T86" fmla="*/ 1 w 397"/>
                        <a:gd name="T87" fmla="*/ 0 h 343"/>
                        <a:gd name="T88" fmla="*/ 1 w 397"/>
                        <a:gd name="T89" fmla="*/ 0 h 343"/>
                        <a:gd name="T90" fmla="*/ 1 w 397"/>
                        <a:gd name="T91" fmla="*/ 0 h 343"/>
                        <a:gd name="T92" fmla="*/ 1 w 397"/>
                        <a:gd name="T93" fmla="*/ 0 h 3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97" h="343">
                          <a:moveTo>
                            <a:pt x="133" y="0"/>
                          </a:moveTo>
                          <a:lnTo>
                            <a:pt x="175" y="12"/>
                          </a:lnTo>
                          <a:lnTo>
                            <a:pt x="205" y="20"/>
                          </a:lnTo>
                          <a:lnTo>
                            <a:pt x="223" y="36"/>
                          </a:lnTo>
                          <a:lnTo>
                            <a:pt x="245" y="48"/>
                          </a:lnTo>
                          <a:lnTo>
                            <a:pt x="263" y="60"/>
                          </a:lnTo>
                          <a:lnTo>
                            <a:pt x="283" y="74"/>
                          </a:lnTo>
                          <a:lnTo>
                            <a:pt x="311" y="32"/>
                          </a:lnTo>
                          <a:lnTo>
                            <a:pt x="313" y="86"/>
                          </a:lnTo>
                          <a:lnTo>
                            <a:pt x="323" y="122"/>
                          </a:lnTo>
                          <a:lnTo>
                            <a:pt x="355" y="90"/>
                          </a:lnTo>
                          <a:lnTo>
                            <a:pt x="379" y="62"/>
                          </a:lnTo>
                          <a:lnTo>
                            <a:pt x="397" y="42"/>
                          </a:lnTo>
                          <a:lnTo>
                            <a:pt x="397" y="84"/>
                          </a:lnTo>
                          <a:lnTo>
                            <a:pt x="379" y="132"/>
                          </a:lnTo>
                          <a:lnTo>
                            <a:pt x="361" y="174"/>
                          </a:lnTo>
                          <a:lnTo>
                            <a:pt x="335" y="200"/>
                          </a:lnTo>
                          <a:lnTo>
                            <a:pt x="319" y="218"/>
                          </a:lnTo>
                          <a:lnTo>
                            <a:pt x="295" y="218"/>
                          </a:lnTo>
                          <a:lnTo>
                            <a:pt x="259" y="341"/>
                          </a:lnTo>
                          <a:lnTo>
                            <a:pt x="221" y="343"/>
                          </a:lnTo>
                          <a:lnTo>
                            <a:pt x="185" y="331"/>
                          </a:lnTo>
                          <a:lnTo>
                            <a:pt x="157" y="317"/>
                          </a:lnTo>
                          <a:lnTo>
                            <a:pt x="193" y="299"/>
                          </a:lnTo>
                          <a:lnTo>
                            <a:pt x="203" y="293"/>
                          </a:lnTo>
                          <a:lnTo>
                            <a:pt x="125" y="218"/>
                          </a:lnTo>
                          <a:lnTo>
                            <a:pt x="84" y="210"/>
                          </a:lnTo>
                          <a:lnTo>
                            <a:pt x="26" y="212"/>
                          </a:lnTo>
                          <a:lnTo>
                            <a:pt x="14" y="212"/>
                          </a:lnTo>
                          <a:lnTo>
                            <a:pt x="0" y="198"/>
                          </a:lnTo>
                          <a:lnTo>
                            <a:pt x="0" y="174"/>
                          </a:lnTo>
                          <a:lnTo>
                            <a:pt x="78" y="174"/>
                          </a:lnTo>
                          <a:lnTo>
                            <a:pt x="102" y="176"/>
                          </a:lnTo>
                          <a:lnTo>
                            <a:pt x="96" y="182"/>
                          </a:lnTo>
                          <a:lnTo>
                            <a:pt x="131" y="206"/>
                          </a:lnTo>
                          <a:lnTo>
                            <a:pt x="173" y="241"/>
                          </a:lnTo>
                          <a:lnTo>
                            <a:pt x="203" y="265"/>
                          </a:lnTo>
                          <a:lnTo>
                            <a:pt x="235" y="212"/>
                          </a:lnTo>
                          <a:lnTo>
                            <a:pt x="235" y="194"/>
                          </a:lnTo>
                          <a:lnTo>
                            <a:pt x="229" y="146"/>
                          </a:lnTo>
                          <a:lnTo>
                            <a:pt x="259" y="156"/>
                          </a:lnTo>
                          <a:lnTo>
                            <a:pt x="275" y="138"/>
                          </a:lnTo>
                          <a:lnTo>
                            <a:pt x="251" y="114"/>
                          </a:lnTo>
                          <a:lnTo>
                            <a:pt x="227" y="90"/>
                          </a:lnTo>
                          <a:lnTo>
                            <a:pt x="187" y="62"/>
                          </a:lnTo>
                          <a:lnTo>
                            <a:pt x="167" y="30"/>
                          </a:lnTo>
                          <a:lnTo>
                            <a:pt x="133"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31" name="Freeform 18"/>
                    <p:cNvSpPr>
                      <a:spLocks/>
                    </p:cNvSpPr>
                    <p:nvPr/>
                  </p:nvSpPr>
                  <p:spPr bwMode="auto">
                    <a:xfrm>
                      <a:off x="2451" y="2737"/>
                      <a:ext cx="89" cy="230"/>
                    </a:xfrm>
                    <a:custGeom>
                      <a:avLst/>
                      <a:gdLst>
                        <a:gd name="T0" fmla="*/ 1 w 178"/>
                        <a:gd name="T1" fmla="*/ 0 h 461"/>
                        <a:gd name="T2" fmla="*/ 1 w 178"/>
                        <a:gd name="T3" fmla="*/ 0 h 461"/>
                        <a:gd name="T4" fmla="*/ 1 w 178"/>
                        <a:gd name="T5" fmla="*/ 0 h 461"/>
                        <a:gd name="T6" fmla="*/ 1 w 178"/>
                        <a:gd name="T7" fmla="*/ 0 h 461"/>
                        <a:gd name="T8" fmla="*/ 1 w 178"/>
                        <a:gd name="T9" fmla="*/ 0 h 461"/>
                        <a:gd name="T10" fmla="*/ 1 w 178"/>
                        <a:gd name="T11" fmla="*/ 0 h 461"/>
                        <a:gd name="T12" fmla="*/ 1 w 178"/>
                        <a:gd name="T13" fmla="*/ 0 h 461"/>
                        <a:gd name="T14" fmla="*/ 1 w 178"/>
                        <a:gd name="T15" fmla="*/ 0 h 461"/>
                        <a:gd name="T16" fmla="*/ 1 w 178"/>
                        <a:gd name="T17" fmla="*/ 0 h 461"/>
                        <a:gd name="T18" fmla="*/ 1 w 178"/>
                        <a:gd name="T19" fmla="*/ 0 h 461"/>
                        <a:gd name="T20" fmla="*/ 0 w 178"/>
                        <a:gd name="T21" fmla="*/ 0 h 461"/>
                        <a:gd name="T22" fmla="*/ 1 w 178"/>
                        <a:gd name="T23" fmla="*/ 0 h 461"/>
                        <a:gd name="T24" fmla="*/ 1 w 178"/>
                        <a:gd name="T25" fmla="*/ 0 h 461"/>
                        <a:gd name="T26" fmla="*/ 1 w 178"/>
                        <a:gd name="T27" fmla="*/ 0 h 461"/>
                        <a:gd name="T28" fmla="*/ 1 w 178"/>
                        <a:gd name="T29" fmla="*/ 0 h 461"/>
                        <a:gd name="T30" fmla="*/ 1 w 178"/>
                        <a:gd name="T31" fmla="*/ 0 h 461"/>
                        <a:gd name="T32" fmla="*/ 1 w 178"/>
                        <a:gd name="T33" fmla="*/ 0 h 461"/>
                        <a:gd name="T34" fmla="*/ 1 w 178"/>
                        <a:gd name="T35" fmla="*/ 0 h 461"/>
                        <a:gd name="T36" fmla="*/ 1 w 178"/>
                        <a:gd name="T37" fmla="*/ 0 h 461"/>
                        <a:gd name="T38" fmla="*/ 1 w 178"/>
                        <a:gd name="T39" fmla="*/ 0 h 461"/>
                        <a:gd name="T40" fmla="*/ 1 w 178"/>
                        <a:gd name="T41" fmla="*/ 0 h 46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8" h="461">
                          <a:moveTo>
                            <a:pt x="60" y="0"/>
                          </a:moveTo>
                          <a:lnTo>
                            <a:pt x="132" y="142"/>
                          </a:lnTo>
                          <a:lnTo>
                            <a:pt x="154" y="215"/>
                          </a:lnTo>
                          <a:lnTo>
                            <a:pt x="172" y="287"/>
                          </a:lnTo>
                          <a:lnTo>
                            <a:pt x="178" y="347"/>
                          </a:lnTo>
                          <a:lnTo>
                            <a:pt x="178" y="461"/>
                          </a:lnTo>
                          <a:lnTo>
                            <a:pt x="166" y="423"/>
                          </a:lnTo>
                          <a:lnTo>
                            <a:pt x="100" y="389"/>
                          </a:lnTo>
                          <a:lnTo>
                            <a:pt x="72" y="381"/>
                          </a:lnTo>
                          <a:lnTo>
                            <a:pt x="18" y="341"/>
                          </a:lnTo>
                          <a:lnTo>
                            <a:pt x="0" y="287"/>
                          </a:lnTo>
                          <a:lnTo>
                            <a:pt x="16" y="263"/>
                          </a:lnTo>
                          <a:lnTo>
                            <a:pt x="64" y="333"/>
                          </a:lnTo>
                          <a:lnTo>
                            <a:pt x="90" y="363"/>
                          </a:lnTo>
                          <a:lnTo>
                            <a:pt x="136" y="389"/>
                          </a:lnTo>
                          <a:lnTo>
                            <a:pt x="150" y="389"/>
                          </a:lnTo>
                          <a:lnTo>
                            <a:pt x="166" y="407"/>
                          </a:lnTo>
                          <a:lnTo>
                            <a:pt x="154" y="263"/>
                          </a:lnTo>
                          <a:lnTo>
                            <a:pt x="112" y="156"/>
                          </a:lnTo>
                          <a:lnTo>
                            <a:pt x="88" y="102"/>
                          </a:lnTo>
                          <a:lnTo>
                            <a:pt x="60"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132" name="Group 19"/>
                    <p:cNvGrpSpPr>
                      <a:grpSpLocks/>
                    </p:cNvGrpSpPr>
                    <p:nvPr/>
                  </p:nvGrpSpPr>
                  <p:grpSpPr bwMode="auto">
                    <a:xfrm>
                      <a:off x="2532" y="2629"/>
                      <a:ext cx="209" cy="731"/>
                      <a:chOff x="2532" y="2629"/>
                      <a:chExt cx="209" cy="731"/>
                    </a:xfrm>
                  </p:grpSpPr>
                  <p:sp>
                    <p:nvSpPr>
                      <p:cNvPr id="133" name="Freeform 20"/>
                      <p:cNvSpPr>
                        <a:spLocks/>
                      </p:cNvSpPr>
                      <p:nvPr/>
                    </p:nvSpPr>
                    <p:spPr bwMode="auto">
                      <a:xfrm>
                        <a:off x="2532" y="2638"/>
                        <a:ext cx="203" cy="722"/>
                      </a:xfrm>
                      <a:custGeom>
                        <a:avLst/>
                        <a:gdLst>
                          <a:gd name="T0" fmla="*/ 1 w 405"/>
                          <a:gd name="T1" fmla="*/ 0 h 1444"/>
                          <a:gd name="T2" fmla="*/ 1 w 405"/>
                          <a:gd name="T3" fmla="*/ 1 h 1444"/>
                          <a:gd name="T4" fmla="*/ 1 w 405"/>
                          <a:gd name="T5" fmla="*/ 1 h 1444"/>
                          <a:gd name="T6" fmla="*/ 1 w 405"/>
                          <a:gd name="T7" fmla="*/ 1 h 1444"/>
                          <a:gd name="T8" fmla="*/ 1 w 405"/>
                          <a:gd name="T9" fmla="*/ 1 h 1444"/>
                          <a:gd name="T10" fmla="*/ 1 w 405"/>
                          <a:gd name="T11" fmla="*/ 1 h 1444"/>
                          <a:gd name="T12" fmla="*/ 1 w 405"/>
                          <a:gd name="T13" fmla="*/ 1 h 1444"/>
                          <a:gd name="T14" fmla="*/ 1 w 405"/>
                          <a:gd name="T15" fmla="*/ 1 h 1444"/>
                          <a:gd name="T16" fmla="*/ 1 w 405"/>
                          <a:gd name="T17" fmla="*/ 1 h 1444"/>
                          <a:gd name="T18" fmla="*/ 1 w 405"/>
                          <a:gd name="T19" fmla="*/ 1 h 1444"/>
                          <a:gd name="T20" fmla="*/ 1 w 405"/>
                          <a:gd name="T21" fmla="*/ 1 h 1444"/>
                          <a:gd name="T22" fmla="*/ 1 w 405"/>
                          <a:gd name="T23" fmla="*/ 1 h 1444"/>
                          <a:gd name="T24" fmla="*/ 1 w 405"/>
                          <a:gd name="T25" fmla="*/ 1 h 1444"/>
                          <a:gd name="T26" fmla="*/ 1 w 405"/>
                          <a:gd name="T27" fmla="*/ 1 h 1444"/>
                          <a:gd name="T28" fmla="*/ 1 w 405"/>
                          <a:gd name="T29" fmla="*/ 1 h 1444"/>
                          <a:gd name="T30" fmla="*/ 1 w 405"/>
                          <a:gd name="T31" fmla="*/ 1 h 1444"/>
                          <a:gd name="T32" fmla="*/ 1 w 405"/>
                          <a:gd name="T33" fmla="*/ 1 h 1444"/>
                          <a:gd name="T34" fmla="*/ 1 w 405"/>
                          <a:gd name="T35" fmla="*/ 1 h 1444"/>
                          <a:gd name="T36" fmla="*/ 1 w 405"/>
                          <a:gd name="T37" fmla="*/ 1 h 1444"/>
                          <a:gd name="T38" fmla="*/ 1 w 405"/>
                          <a:gd name="T39" fmla="*/ 1 h 1444"/>
                          <a:gd name="T40" fmla="*/ 1 w 405"/>
                          <a:gd name="T41" fmla="*/ 1 h 1444"/>
                          <a:gd name="T42" fmla="*/ 1 w 405"/>
                          <a:gd name="T43" fmla="*/ 1 h 1444"/>
                          <a:gd name="T44" fmla="*/ 1 w 405"/>
                          <a:gd name="T45" fmla="*/ 1 h 1444"/>
                          <a:gd name="T46" fmla="*/ 0 w 405"/>
                          <a:gd name="T47" fmla="*/ 1 h 1444"/>
                          <a:gd name="T48" fmla="*/ 1 w 405"/>
                          <a:gd name="T49" fmla="*/ 1 h 1444"/>
                          <a:gd name="T50" fmla="*/ 1 w 405"/>
                          <a:gd name="T51" fmla="*/ 1 h 1444"/>
                          <a:gd name="T52" fmla="*/ 1 w 405"/>
                          <a:gd name="T53" fmla="*/ 1 h 1444"/>
                          <a:gd name="T54" fmla="*/ 1 w 405"/>
                          <a:gd name="T55" fmla="*/ 1 h 1444"/>
                          <a:gd name="T56" fmla="*/ 1 w 405"/>
                          <a:gd name="T57" fmla="*/ 1 h 1444"/>
                          <a:gd name="T58" fmla="*/ 1 w 405"/>
                          <a:gd name="T59" fmla="*/ 1 h 1444"/>
                          <a:gd name="T60" fmla="*/ 1 w 405"/>
                          <a:gd name="T61" fmla="*/ 1 h 1444"/>
                          <a:gd name="T62" fmla="*/ 1 w 405"/>
                          <a:gd name="T63" fmla="*/ 1 h 1444"/>
                          <a:gd name="T64" fmla="*/ 1 w 405"/>
                          <a:gd name="T65" fmla="*/ 1 h 1444"/>
                          <a:gd name="T66" fmla="*/ 1 w 405"/>
                          <a:gd name="T67" fmla="*/ 1 h 1444"/>
                          <a:gd name="T68" fmla="*/ 1 w 405"/>
                          <a:gd name="T69" fmla="*/ 1 h 1444"/>
                          <a:gd name="T70" fmla="*/ 1 w 405"/>
                          <a:gd name="T71" fmla="*/ 1 h 1444"/>
                          <a:gd name="T72" fmla="*/ 1 w 405"/>
                          <a:gd name="T73" fmla="*/ 1 h 1444"/>
                          <a:gd name="T74" fmla="*/ 1 w 405"/>
                          <a:gd name="T75" fmla="*/ 1 h 1444"/>
                          <a:gd name="T76" fmla="*/ 1 w 405"/>
                          <a:gd name="T77" fmla="*/ 1 h 1444"/>
                          <a:gd name="T78" fmla="*/ 1 w 405"/>
                          <a:gd name="T79" fmla="*/ 0 h 144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5" h="1444">
                            <a:moveTo>
                              <a:pt x="300" y="0"/>
                            </a:moveTo>
                            <a:lnTo>
                              <a:pt x="266" y="46"/>
                            </a:lnTo>
                            <a:lnTo>
                              <a:pt x="224" y="104"/>
                            </a:lnTo>
                            <a:lnTo>
                              <a:pt x="156" y="183"/>
                            </a:lnTo>
                            <a:lnTo>
                              <a:pt x="108" y="249"/>
                            </a:lnTo>
                            <a:lnTo>
                              <a:pt x="238" y="315"/>
                            </a:lnTo>
                            <a:lnTo>
                              <a:pt x="106" y="367"/>
                            </a:lnTo>
                            <a:lnTo>
                              <a:pt x="108" y="440"/>
                            </a:lnTo>
                            <a:lnTo>
                              <a:pt x="110" y="492"/>
                            </a:lnTo>
                            <a:lnTo>
                              <a:pt x="118" y="542"/>
                            </a:lnTo>
                            <a:lnTo>
                              <a:pt x="130" y="598"/>
                            </a:lnTo>
                            <a:lnTo>
                              <a:pt x="148" y="669"/>
                            </a:lnTo>
                            <a:lnTo>
                              <a:pt x="164" y="723"/>
                            </a:lnTo>
                            <a:lnTo>
                              <a:pt x="182" y="789"/>
                            </a:lnTo>
                            <a:lnTo>
                              <a:pt x="192" y="829"/>
                            </a:lnTo>
                            <a:lnTo>
                              <a:pt x="200" y="887"/>
                            </a:lnTo>
                            <a:lnTo>
                              <a:pt x="202" y="938"/>
                            </a:lnTo>
                            <a:lnTo>
                              <a:pt x="192" y="1000"/>
                            </a:lnTo>
                            <a:lnTo>
                              <a:pt x="182" y="1054"/>
                            </a:lnTo>
                            <a:lnTo>
                              <a:pt x="166" y="1108"/>
                            </a:lnTo>
                            <a:lnTo>
                              <a:pt x="140" y="1176"/>
                            </a:lnTo>
                            <a:lnTo>
                              <a:pt x="112" y="1247"/>
                            </a:lnTo>
                            <a:lnTo>
                              <a:pt x="72" y="1317"/>
                            </a:lnTo>
                            <a:lnTo>
                              <a:pt x="0" y="1444"/>
                            </a:lnTo>
                            <a:lnTo>
                              <a:pt x="116" y="1444"/>
                            </a:lnTo>
                            <a:lnTo>
                              <a:pt x="194" y="1307"/>
                            </a:lnTo>
                            <a:lnTo>
                              <a:pt x="238" y="1239"/>
                            </a:lnTo>
                            <a:lnTo>
                              <a:pt x="274" y="1158"/>
                            </a:lnTo>
                            <a:lnTo>
                              <a:pt x="316" y="1054"/>
                            </a:lnTo>
                            <a:lnTo>
                              <a:pt x="333" y="954"/>
                            </a:lnTo>
                            <a:lnTo>
                              <a:pt x="353" y="867"/>
                            </a:lnTo>
                            <a:lnTo>
                              <a:pt x="375" y="767"/>
                            </a:lnTo>
                            <a:lnTo>
                              <a:pt x="391" y="669"/>
                            </a:lnTo>
                            <a:lnTo>
                              <a:pt x="405" y="558"/>
                            </a:lnTo>
                            <a:lnTo>
                              <a:pt x="405" y="482"/>
                            </a:lnTo>
                            <a:lnTo>
                              <a:pt x="405" y="410"/>
                            </a:lnTo>
                            <a:lnTo>
                              <a:pt x="405" y="307"/>
                            </a:lnTo>
                            <a:lnTo>
                              <a:pt x="405" y="243"/>
                            </a:lnTo>
                            <a:lnTo>
                              <a:pt x="373" y="26"/>
                            </a:lnTo>
                            <a:lnTo>
                              <a:pt x="300"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34" name="Freeform 21"/>
                      <p:cNvSpPr>
                        <a:spLocks/>
                      </p:cNvSpPr>
                      <p:nvPr/>
                    </p:nvSpPr>
                    <p:spPr bwMode="auto">
                      <a:xfrm>
                        <a:off x="2538" y="2629"/>
                        <a:ext cx="203" cy="722"/>
                      </a:xfrm>
                      <a:custGeom>
                        <a:avLst/>
                        <a:gdLst>
                          <a:gd name="T0" fmla="*/ 1 w 405"/>
                          <a:gd name="T1" fmla="*/ 0 h 1445"/>
                          <a:gd name="T2" fmla="*/ 1 w 405"/>
                          <a:gd name="T3" fmla="*/ 0 h 1445"/>
                          <a:gd name="T4" fmla="*/ 1 w 405"/>
                          <a:gd name="T5" fmla="*/ 0 h 1445"/>
                          <a:gd name="T6" fmla="*/ 1 w 405"/>
                          <a:gd name="T7" fmla="*/ 0 h 1445"/>
                          <a:gd name="T8" fmla="*/ 1 w 405"/>
                          <a:gd name="T9" fmla="*/ 0 h 1445"/>
                          <a:gd name="T10" fmla="*/ 1 w 405"/>
                          <a:gd name="T11" fmla="*/ 0 h 1445"/>
                          <a:gd name="T12" fmla="*/ 1 w 405"/>
                          <a:gd name="T13" fmla="*/ 0 h 1445"/>
                          <a:gd name="T14" fmla="*/ 1 w 405"/>
                          <a:gd name="T15" fmla="*/ 0 h 1445"/>
                          <a:gd name="T16" fmla="*/ 1 w 405"/>
                          <a:gd name="T17" fmla="*/ 0 h 1445"/>
                          <a:gd name="T18" fmla="*/ 1 w 405"/>
                          <a:gd name="T19" fmla="*/ 0 h 1445"/>
                          <a:gd name="T20" fmla="*/ 1 w 405"/>
                          <a:gd name="T21" fmla="*/ 0 h 1445"/>
                          <a:gd name="T22" fmla="*/ 1 w 405"/>
                          <a:gd name="T23" fmla="*/ 0 h 1445"/>
                          <a:gd name="T24" fmla="*/ 1 w 405"/>
                          <a:gd name="T25" fmla="*/ 0 h 1445"/>
                          <a:gd name="T26" fmla="*/ 1 w 405"/>
                          <a:gd name="T27" fmla="*/ 0 h 1445"/>
                          <a:gd name="T28" fmla="*/ 1 w 405"/>
                          <a:gd name="T29" fmla="*/ 0 h 1445"/>
                          <a:gd name="T30" fmla="*/ 1 w 405"/>
                          <a:gd name="T31" fmla="*/ 0 h 1445"/>
                          <a:gd name="T32" fmla="*/ 1 w 405"/>
                          <a:gd name="T33" fmla="*/ 0 h 1445"/>
                          <a:gd name="T34" fmla="*/ 1 w 405"/>
                          <a:gd name="T35" fmla="*/ 0 h 1445"/>
                          <a:gd name="T36" fmla="*/ 1 w 405"/>
                          <a:gd name="T37" fmla="*/ 0 h 1445"/>
                          <a:gd name="T38" fmla="*/ 1 w 405"/>
                          <a:gd name="T39" fmla="*/ 0 h 1445"/>
                          <a:gd name="T40" fmla="*/ 1 w 405"/>
                          <a:gd name="T41" fmla="*/ 0 h 1445"/>
                          <a:gd name="T42" fmla="*/ 1 w 405"/>
                          <a:gd name="T43" fmla="*/ 0 h 1445"/>
                          <a:gd name="T44" fmla="*/ 1 w 405"/>
                          <a:gd name="T45" fmla="*/ 0 h 1445"/>
                          <a:gd name="T46" fmla="*/ 0 w 405"/>
                          <a:gd name="T47" fmla="*/ 0 h 1445"/>
                          <a:gd name="T48" fmla="*/ 1 w 405"/>
                          <a:gd name="T49" fmla="*/ 0 h 1445"/>
                          <a:gd name="T50" fmla="*/ 1 w 405"/>
                          <a:gd name="T51" fmla="*/ 0 h 1445"/>
                          <a:gd name="T52" fmla="*/ 1 w 405"/>
                          <a:gd name="T53" fmla="*/ 0 h 1445"/>
                          <a:gd name="T54" fmla="*/ 1 w 405"/>
                          <a:gd name="T55" fmla="*/ 0 h 1445"/>
                          <a:gd name="T56" fmla="*/ 1 w 405"/>
                          <a:gd name="T57" fmla="*/ 0 h 1445"/>
                          <a:gd name="T58" fmla="*/ 1 w 405"/>
                          <a:gd name="T59" fmla="*/ 0 h 1445"/>
                          <a:gd name="T60" fmla="*/ 1 w 405"/>
                          <a:gd name="T61" fmla="*/ 0 h 1445"/>
                          <a:gd name="T62" fmla="*/ 1 w 405"/>
                          <a:gd name="T63" fmla="*/ 0 h 1445"/>
                          <a:gd name="T64" fmla="*/ 1 w 405"/>
                          <a:gd name="T65" fmla="*/ 0 h 1445"/>
                          <a:gd name="T66" fmla="*/ 1 w 405"/>
                          <a:gd name="T67" fmla="*/ 0 h 1445"/>
                          <a:gd name="T68" fmla="*/ 1 w 405"/>
                          <a:gd name="T69" fmla="*/ 0 h 1445"/>
                          <a:gd name="T70" fmla="*/ 1 w 405"/>
                          <a:gd name="T71" fmla="*/ 0 h 1445"/>
                          <a:gd name="T72" fmla="*/ 1 w 405"/>
                          <a:gd name="T73" fmla="*/ 0 h 1445"/>
                          <a:gd name="T74" fmla="*/ 1 w 405"/>
                          <a:gd name="T75" fmla="*/ 0 h 1445"/>
                          <a:gd name="T76" fmla="*/ 1 w 405"/>
                          <a:gd name="T77" fmla="*/ 0 h 1445"/>
                          <a:gd name="T78" fmla="*/ 1 w 405"/>
                          <a:gd name="T79" fmla="*/ 0 h 14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5" h="1445">
                            <a:moveTo>
                              <a:pt x="300" y="0"/>
                            </a:moveTo>
                            <a:lnTo>
                              <a:pt x="266" y="46"/>
                            </a:lnTo>
                            <a:lnTo>
                              <a:pt x="224" y="104"/>
                            </a:lnTo>
                            <a:lnTo>
                              <a:pt x="156" y="183"/>
                            </a:lnTo>
                            <a:lnTo>
                              <a:pt x="108" y="249"/>
                            </a:lnTo>
                            <a:lnTo>
                              <a:pt x="238" y="315"/>
                            </a:lnTo>
                            <a:lnTo>
                              <a:pt x="106" y="367"/>
                            </a:lnTo>
                            <a:lnTo>
                              <a:pt x="108" y="440"/>
                            </a:lnTo>
                            <a:lnTo>
                              <a:pt x="110" y="492"/>
                            </a:lnTo>
                            <a:lnTo>
                              <a:pt x="118" y="542"/>
                            </a:lnTo>
                            <a:lnTo>
                              <a:pt x="130" y="598"/>
                            </a:lnTo>
                            <a:lnTo>
                              <a:pt x="148" y="670"/>
                            </a:lnTo>
                            <a:lnTo>
                              <a:pt x="164" y="723"/>
                            </a:lnTo>
                            <a:lnTo>
                              <a:pt x="182" y="783"/>
                            </a:lnTo>
                            <a:lnTo>
                              <a:pt x="192" y="829"/>
                            </a:lnTo>
                            <a:lnTo>
                              <a:pt x="200" y="887"/>
                            </a:lnTo>
                            <a:lnTo>
                              <a:pt x="202" y="938"/>
                            </a:lnTo>
                            <a:lnTo>
                              <a:pt x="192" y="1000"/>
                            </a:lnTo>
                            <a:lnTo>
                              <a:pt x="182" y="1054"/>
                            </a:lnTo>
                            <a:lnTo>
                              <a:pt x="166" y="1108"/>
                            </a:lnTo>
                            <a:lnTo>
                              <a:pt x="140" y="1176"/>
                            </a:lnTo>
                            <a:lnTo>
                              <a:pt x="112" y="1247"/>
                            </a:lnTo>
                            <a:lnTo>
                              <a:pt x="72" y="1317"/>
                            </a:lnTo>
                            <a:lnTo>
                              <a:pt x="0" y="1445"/>
                            </a:lnTo>
                            <a:lnTo>
                              <a:pt x="116" y="1445"/>
                            </a:lnTo>
                            <a:lnTo>
                              <a:pt x="194" y="1307"/>
                            </a:lnTo>
                            <a:lnTo>
                              <a:pt x="238" y="1239"/>
                            </a:lnTo>
                            <a:lnTo>
                              <a:pt x="274" y="1158"/>
                            </a:lnTo>
                            <a:lnTo>
                              <a:pt x="316" y="1054"/>
                            </a:lnTo>
                            <a:lnTo>
                              <a:pt x="333" y="954"/>
                            </a:lnTo>
                            <a:lnTo>
                              <a:pt x="353" y="867"/>
                            </a:lnTo>
                            <a:lnTo>
                              <a:pt x="375" y="767"/>
                            </a:lnTo>
                            <a:lnTo>
                              <a:pt x="391" y="670"/>
                            </a:lnTo>
                            <a:lnTo>
                              <a:pt x="405" y="558"/>
                            </a:lnTo>
                            <a:lnTo>
                              <a:pt x="405" y="482"/>
                            </a:lnTo>
                            <a:lnTo>
                              <a:pt x="405" y="411"/>
                            </a:lnTo>
                            <a:lnTo>
                              <a:pt x="405" y="307"/>
                            </a:lnTo>
                            <a:lnTo>
                              <a:pt x="405" y="243"/>
                            </a:lnTo>
                            <a:lnTo>
                              <a:pt x="373" y="26"/>
                            </a:lnTo>
                            <a:lnTo>
                              <a:pt x="300"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nvGrpSpPr>
                  <p:cNvPr id="122" name="Group 22"/>
                  <p:cNvGrpSpPr>
                    <a:grpSpLocks/>
                  </p:cNvGrpSpPr>
                  <p:nvPr/>
                </p:nvGrpSpPr>
                <p:grpSpPr bwMode="auto">
                  <a:xfrm>
                    <a:off x="2905" y="2610"/>
                    <a:ext cx="477" cy="720"/>
                    <a:chOff x="2905" y="2610"/>
                    <a:chExt cx="477" cy="720"/>
                  </a:xfrm>
                </p:grpSpPr>
                <p:sp>
                  <p:nvSpPr>
                    <p:cNvPr id="123" name="Freeform 23"/>
                    <p:cNvSpPr>
                      <a:spLocks/>
                    </p:cNvSpPr>
                    <p:nvPr/>
                  </p:nvSpPr>
                  <p:spPr bwMode="auto">
                    <a:xfrm>
                      <a:off x="2911" y="2619"/>
                      <a:ext cx="471" cy="711"/>
                    </a:xfrm>
                    <a:custGeom>
                      <a:avLst/>
                      <a:gdLst>
                        <a:gd name="T0" fmla="*/ 1 w 942"/>
                        <a:gd name="T1" fmla="*/ 0 h 1423"/>
                        <a:gd name="T2" fmla="*/ 1 w 942"/>
                        <a:gd name="T3" fmla="*/ 0 h 1423"/>
                        <a:gd name="T4" fmla="*/ 1 w 942"/>
                        <a:gd name="T5" fmla="*/ 0 h 1423"/>
                        <a:gd name="T6" fmla="*/ 0 w 942"/>
                        <a:gd name="T7" fmla="*/ 0 h 1423"/>
                        <a:gd name="T8" fmla="*/ 1 w 942"/>
                        <a:gd name="T9" fmla="*/ 0 h 1423"/>
                        <a:gd name="T10" fmla="*/ 1 w 942"/>
                        <a:gd name="T11" fmla="*/ 0 h 1423"/>
                        <a:gd name="T12" fmla="*/ 1 w 942"/>
                        <a:gd name="T13" fmla="*/ 0 h 1423"/>
                        <a:gd name="T14" fmla="*/ 1 w 942"/>
                        <a:gd name="T15" fmla="*/ 0 h 1423"/>
                        <a:gd name="T16" fmla="*/ 1 w 942"/>
                        <a:gd name="T17" fmla="*/ 0 h 1423"/>
                        <a:gd name="T18" fmla="*/ 1 w 942"/>
                        <a:gd name="T19" fmla="*/ 0 h 1423"/>
                        <a:gd name="T20" fmla="*/ 1 w 942"/>
                        <a:gd name="T21" fmla="*/ 0 h 1423"/>
                        <a:gd name="T22" fmla="*/ 1 w 942"/>
                        <a:gd name="T23" fmla="*/ 0 h 1423"/>
                        <a:gd name="T24" fmla="*/ 1 w 942"/>
                        <a:gd name="T25" fmla="*/ 0 h 1423"/>
                        <a:gd name="T26" fmla="*/ 1 w 942"/>
                        <a:gd name="T27" fmla="*/ 0 h 1423"/>
                        <a:gd name="T28" fmla="*/ 1 w 942"/>
                        <a:gd name="T29" fmla="*/ 0 h 1423"/>
                        <a:gd name="T30" fmla="*/ 1 w 942"/>
                        <a:gd name="T31" fmla="*/ 0 h 1423"/>
                        <a:gd name="T32" fmla="*/ 1 w 942"/>
                        <a:gd name="T33" fmla="*/ 0 h 1423"/>
                        <a:gd name="T34" fmla="*/ 1 w 942"/>
                        <a:gd name="T35" fmla="*/ 0 h 1423"/>
                        <a:gd name="T36" fmla="*/ 1 w 942"/>
                        <a:gd name="T37" fmla="*/ 0 h 1423"/>
                        <a:gd name="T38" fmla="*/ 1 w 942"/>
                        <a:gd name="T39" fmla="*/ 0 h 1423"/>
                        <a:gd name="T40" fmla="*/ 1 w 942"/>
                        <a:gd name="T41" fmla="*/ 0 h 1423"/>
                        <a:gd name="T42" fmla="*/ 1 w 942"/>
                        <a:gd name="T43" fmla="*/ 0 h 1423"/>
                        <a:gd name="T44" fmla="*/ 1 w 942"/>
                        <a:gd name="T45" fmla="*/ 0 h 1423"/>
                        <a:gd name="T46" fmla="*/ 1 w 942"/>
                        <a:gd name="T47" fmla="*/ 0 h 1423"/>
                        <a:gd name="T48" fmla="*/ 1 w 942"/>
                        <a:gd name="T49" fmla="*/ 0 h 1423"/>
                        <a:gd name="T50" fmla="*/ 1 w 942"/>
                        <a:gd name="T51" fmla="*/ 0 h 1423"/>
                        <a:gd name="T52" fmla="*/ 1 w 942"/>
                        <a:gd name="T53" fmla="*/ 0 h 1423"/>
                        <a:gd name="T54" fmla="*/ 1 w 942"/>
                        <a:gd name="T55" fmla="*/ 0 h 1423"/>
                        <a:gd name="T56" fmla="*/ 1 w 942"/>
                        <a:gd name="T57" fmla="*/ 0 h 1423"/>
                        <a:gd name="T58" fmla="*/ 1 w 942"/>
                        <a:gd name="T59" fmla="*/ 0 h 1423"/>
                        <a:gd name="T60" fmla="*/ 1 w 942"/>
                        <a:gd name="T61" fmla="*/ 0 h 1423"/>
                        <a:gd name="T62" fmla="*/ 1 w 942"/>
                        <a:gd name="T63" fmla="*/ 0 h 1423"/>
                        <a:gd name="T64" fmla="*/ 1 w 942"/>
                        <a:gd name="T65" fmla="*/ 0 h 1423"/>
                        <a:gd name="T66" fmla="*/ 1 w 942"/>
                        <a:gd name="T67" fmla="*/ 0 h 1423"/>
                        <a:gd name="T68" fmla="*/ 1 w 942"/>
                        <a:gd name="T69" fmla="*/ 0 h 1423"/>
                        <a:gd name="T70" fmla="*/ 1 w 942"/>
                        <a:gd name="T71" fmla="*/ 0 h 1423"/>
                        <a:gd name="T72" fmla="*/ 1 w 942"/>
                        <a:gd name="T73" fmla="*/ 0 h 1423"/>
                        <a:gd name="T74" fmla="*/ 1 w 942"/>
                        <a:gd name="T75" fmla="*/ 0 h 1423"/>
                        <a:gd name="T76" fmla="*/ 1 w 942"/>
                        <a:gd name="T77" fmla="*/ 0 h 1423"/>
                        <a:gd name="T78" fmla="*/ 1 w 942"/>
                        <a:gd name="T79" fmla="*/ 0 h 1423"/>
                        <a:gd name="T80" fmla="*/ 1 w 942"/>
                        <a:gd name="T81" fmla="*/ 0 h 1423"/>
                        <a:gd name="T82" fmla="*/ 1 w 942"/>
                        <a:gd name="T83" fmla="*/ 0 h 1423"/>
                        <a:gd name="T84" fmla="*/ 1 w 942"/>
                        <a:gd name="T85" fmla="*/ 0 h 1423"/>
                        <a:gd name="T86" fmla="*/ 1 w 942"/>
                        <a:gd name="T87" fmla="*/ 0 h 1423"/>
                        <a:gd name="T88" fmla="*/ 1 w 942"/>
                        <a:gd name="T89" fmla="*/ 0 h 1423"/>
                        <a:gd name="T90" fmla="*/ 1 w 942"/>
                        <a:gd name="T91" fmla="*/ 0 h 1423"/>
                        <a:gd name="T92" fmla="*/ 1 w 942"/>
                        <a:gd name="T93" fmla="*/ 0 h 1423"/>
                        <a:gd name="T94" fmla="*/ 1 w 942"/>
                        <a:gd name="T95" fmla="*/ 0 h 1423"/>
                        <a:gd name="T96" fmla="*/ 1 w 942"/>
                        <a:gd name="T97" fmla="*/ 0 h 142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42" h="1423">
                          <a:moveTo>
                            <a:pt x="137" y="22"/>
                          </a:moveTo>
                          <a:lnTo>
                            <a:pt x="32" y="0"/>
                          </a:lnTo>
                          <a:lnTo>
                            <a:pt x="14" y="64"/>
                          </a:lnTo>
                          <a:lnTo>
                            <a:pt x="0" y="172"/>
                          </a:lnTo>
                          <a:lnTo>
                            <a:pt x="10" y="353"/>
                          </a:lnTo>
                          <a:lnTo>
                            <a:pt x="20" y="419"/>
                          </a:lnTo>
                          <a:lnTo>
                            <a:pt x="50" y="528"/>
                          </a:lnTo>
                          <a:lnTo>
                            <a:pt x="50" y="652"/>
                          </a:lnTo>
                          <a:lnTo>
                            <a:pt x="56" y="803"/>
                          </a:lnTo>
                          <a:lnTo>
                            <a:pt x="70" y="957"/>
                          </a:lnTo>
                          <a:lnTo>
                            <a:pt x="76" y="1032"/>
                          </a:lnTo>
                          <a:lnTo>
                            <a:pt x="111" y="1154"/>
                          </a:lnTo>
                          <a:lnTo>
                            <a:pt x="137" y="1249"/>
                          </a:lnTo>
                          <a:lnTo>
                            <a:pt x="169" y="1377"/>
                          </a:lnTo>
                          <a:lnTo>
                            <a:pt x="191" y="1423"/>
                          </a:lnTo>
                          <a:lnTo>
                            <a:pt x="874" y="1423"/>
                          </a:lnTo>
                          <a:lnTo>
                            <a:pt x="942" y="1385"/>
                          </a:lnTo>
                          <a:lnTo>
                            <a:pt x="900" y="1080"/>
                          </a:lnTo>
                          <a:lnTo>
                            <a:pt x="870" y="972"/>
                          </a:lnTo>
                          <a:lnTo>
                            <a:pt x="870" y="897"/>
                          </a:lnTo>
                          <a:lnTo>
                            <a:pt x="862" y="871"/>
                          </a:lnTo>
                          <a:lnTo>
                            <a:pt x="856" y="843"/>
                          </a:lnTo>
                          <a:lnTo>
                            <a:pt x="842" y="827"/>
                          </a:lnTo>
                          <a:lnTo>
                            <a:pt x="810" y="789"/>
                          </a:lnTo>
                          <a:lnTo>
                            <a:pt x="800" y="757"/>
                          </a:lnTo>
                          <a:lnTo>
                            <a:pt x="788" y="711"/>
                          </a:lnTo>
                          <a:lnTo>
                            <a:pt x="776" y="670"/>
                          </a:lnTo>
                          <a:lnTo>
                            <a:pt x="748" y="616"/>
                          </a:lnTo>
                          <a:lnTo>
                            <a:pt x="712" y="472"/>
                          </a:lnTo>
                          <a:lnTo>
                            <a:pt x="690" y="440"/>
                          </a:lnTo>
                          <a:lnTo>
                            <a:pt x="668" y="427"/>
                          </a:lnTo>
                          <a:lnTo>
                            <a:pt x="644" y="409"/>
                          </a:lnTo>
                          <a:lnTo>
                            <a:pt x="654" y="369"/>
                          </a:lnTo>
                          <a:lnTo>
                            <a:pt x="646" y="353"/>
                          </a:lnTo>
                          <a:lnTo>
                            <a:pt x="613" y="301"/>
                          </a:lnTo>
                          <a:lnTo>
                            <a:pt x="628" y="269"/>
                          </a:lnTo>
                          <a:lnTo>
                            <a:pt x="632" y="247"/>
                          </a:lnTo>
                          <a:lnTo>
                            <a:pt x="630" y="225"/>
                          </a:lnTo>
                          <a:lnTo>
                            <a:pt x="622" y="201"/>
                          </a:lnTo>
                          <a:lnTo>
                            <a:pt x="611" y="166"/>
                          </a:lnTo>
                          <a:lnTo>
                            <a:pt x="601" y="144"/>
                          </a:lnTo>
                          <a:lnTo>
                            <a:pt x="589" y="136"/>
                          </a:lnTo>
                          <a:lnTo>
                            <a:pt x="571" y="128"/>
                          </a:lnTo>
                          <a:lnTo>
                            <a:pt x="547" y="122"/>
                          </a:lnTo>
                          <a:lnTo>
                            <a:pt x="471" y="120"/>
                          </a:lnTo>
                          <a:lnTo>
                            <a:pt x="387" y="108"/>
                          </a:lnTo>
                          <a:lnTo>
                            <a:pt x="299" y="86"/>
                          </a:lnTo>
                          <a:lnTo>
                            <a:pt x="219" y="62"/>
                          </a:lnTo>
                          <a:lnTo>
                            <a:pt x="137" y="22"/>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24" name="Freeform 24"/>
                    <p:cNvSpPr>
                      <a:spLocks/>
                    </p:cNvSpPr>
                    <p:nvPr/>
                  </p:nvSpPr>
                  <p:spPr bwMode="auto">
                    <a:xfrm>
                      <a:off x="3087" y="2700"/>
                      <a:ext cx="227" cy="491"/>
                    </a:xfrm>
                    <a:custGeom>
                      <a:avLst/>
                      <a:gdLst>
                        <a:gd name="T0" fmla="*/ 1 w 453"/>
                        <a:gd name="T1" fmla="*/ 1 h 982"/>
                        <a:gd name="T2" fmla="*/ 1 w 453"/>
                        <a:gd name="T3" fmla="*/ 1 h 982"/>
                        <a:gd name="T4" fmla="*/ 1 w 453"/>
                        <a:gd name="T5" fmla="*/ 1 h 982"/>
                        <a:gd name="T6" fmla="*/ 1 w 453"/>
                        <a:gd name="T7" fmla="*/ 1 h 982"/>
                        <a:gd name="T8" fmla="*/ 1 w 453"/>
                        <a:gd name="T9" fmla="*/ 1 h 982"/>
                        <a:gd name="T10" fmla="*/ 1 w 453"/>
                        <a:gd name="T11" fmla="*/ 1 h 982"/>
                        <a:gd name="T12" fmla="*/ 1 w 453"/>
                        <a:gd name="T13" fmla="*/ 1 h 982"/>
                        <a:gd name="T14" fmla="*/ 1 w 453"/>
                        <a:gd name="T15" fmla="*/ 1 h 982"/>
                        <a:gd name="T16" fmla="*/ 1 w 453"/>
                        <a:gd name="T17" fmla="*/ 1 h 982"/>
                        <a:gd name="T18" fmla="*/ 1 w 453"/>
                        <a:gd name="T19" fmla="*/ 1 h 982"/>
                        <a:gd name="T20" fmla="*/ 1 w 453"/>
                        <a:gd name="T21" fmla="*/ 1 h 982"/>
                        <a:gd name="T22" fmla="*/ 1 w 453"/>
                        <a:gd name="T23" fmla="*/ 1 h 982"/>
                        <a:gd name="T24" fmla="*/ 1 w 453"/>
                        <a:gd name="T25" fmla="*/ 1 h 982"/>
                        <a:gd name="T26" fmla="*/ 1 w 453"/>
                        <a:gd name="T27" fmla="*/ 1 h 982"/>
                        <a:gd name="T28" fmla="*/ 1 w 453"/>
                        <a:gd name="T29" fmla="*/ 1 h 982"/>
                        <a:gd name="T30" fmla="*/ 1 w 453"/>
                        <a:gd name="T31" fmla="*/ 1 h 982"/>
                        <a:gd name="T32" fmla="*/ 1 w 453"/>
                        <a:gd name="T33" fmla="*/ 1 h 982"/>
                        <a:gd name="T34" fmla="*/ 1 w 453"/>
                        <a:gd name="T35" fmla="*/ 1 h 982"/>
                        <a:gd name="T36" fmla="*/ 1 w 453"/>
                        <a:gd name="T37" fmla="*/ 1 h 982"/>
                        <a:gd name="T38" fmla="*/ 1 w 453"/>
                        <a:gd name="T39" fmla="*/ 1 h 982"/>
                        <a:gd name="T40" fmla="*/ 1 w 453"/>
                        <a:gd name="T41" fmla="*/ 1 h 982"/>
                        <a:gd name="T42" fmla="*/ 1 w 453"/>
                        <a:gd name="T43" fmla="*/ 1 h 982"/>
                        <a:gd name="T44" fmla="*/ 1 w 453"/>
                        <a:gd name="T45" fmla="*/ 1 h 982"/>
                        <a:gd name="T46" fmla="*/ 1 w 453"/>
                        <a:gd name="T47" fmla="*/ 1 h 982"/>
                        <a:gd name="T48" fmla="*/ 1 w 453"/>
                        <a:gd name="T49" fmla="*/ 1 h 982"/>
                        <a:gd name="T50" fmla="*/ 1 w 453"/>
                        <a:gd name="T51" fmla="*/ 1 h 982"/>
                        <a:gd name="T52" fmla="*/ 1 w 453"/>
                        <a:gd name="T53" fmla="*/ 1 h 982"/>
                        <a:gd name="T54" fmla="*/ 1 w 453"/>
                        <a:gd name="T55" fmla="*/ 1 h 982"/>
                        <a:gd name="T56" fmla="*/ 1 w 453"/>
                        <a:gd name="T57" fmla="*/ 1 h 982"/>
                        <a:gd name="T58" fmla="*/ 1 w 453"/>
                        <a:gd name="T59" fmla="*/ 1 h 982"/>
                        <a:gd name="T60" fmla="*/ 1 w 453"/>
                        <a:gd name="T61" fmla="*/ 1 h 982"/>
                        <a:gd name="T62" fmla="*/ 1 w 453"/>
                        <a:gd name="T63" fmla="*/ 1 h 982"/>
                        <a:gd name="T64" fmla="*/ 1 w 453"/>
                        <a:gd name="T65" fmla="*/ 0 h 9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53" h="982">
                          <a:moveTo>
                            <a:pt x="172" y="0"/>
                          </a:moveTo>
                          <a:lnTo>
                            <a:pt x="210" y="35"/>
                          </a:lnTo>
                          <a:lnTo>
                            <a:pt x="184" y="71"/>
                          </a:lnTo>
                          <a:lnTo>
                            <a:pt x="172" y="107"/>
                          </a:lnTo>
                          <a:lnTo>
                            <a:pt x="160" y="155"/>
                          </a:lnTo>
                          <a:lnTo>
                            <a:pt x="150" y="227"/>
                          </a:lnTo>
                          <a:lnTo>
                            <a:pt x="190" y="211"/>
                          </a:lnTo>
                          <a:lnTo>
                            <a:pt x="220" y="199"/>
                          </a:lnTo>
                          <a:lnTo>
                            <a:pt x="244" y="217"/>
                          </a:lnTo>
                          <a:lnTo>
                            <a:pt x="178" y="275"/>
                          </a:lnTo>
                          <a:lnTo>
                            <a:pt x="150" y="306"/>
                          </a:lnTo>
                          <a:lnTo>
                            <a:pt x="150" y="394"/>
                          </a:lnTo>
                          <a:lnTo>
                            <a:pt x="160" y="402"/>
                          </a:lnTo>
                          <a:lnTo>
                            <a:pt x="226" y="348"/>
                          </a:lnTo>
                          <a:lnTo>
                            <a:pt x="258" y="330"/>
                          </a:lnTo>
                          <a:lnTo>
                            <a:pt x="297" y="316"/>
                          </a:lnTo>
                          <a:lnTo>
                            <a:pt x="317" y="316"/>
                          </a:lnTo>
                          <a:lnTo>
                            <a:pt x="299" y="348"/>
                          </a:lnTo>
                          <a:lnTo>
                            <a:pt x="275" y="378"/>
                          </a:lnTo>
                          <a:lnTo>
                            <a:pt x="244" y="400"/>
                          </a:lnTo>
                          <a:lnTo>
                            <a:pt x="210" y="412"/>
                          </a:lnTo>
                          <a:lnTo>
                            <a:pt x="184" y="426"/>
                          </a:lnTo>
                          <a:lnTo>
                            <a:pt x="154" y="456"/>
                          </a:lnTo>
                          <a:lnTo>
                            <a:pt x="148" y="516"/>
                          </a:lnTo>
                          <a:lnTo>
                            <a:pt x="132" y="551"/>
                          </a:lnTo>
                          <a:lnTo>
                            <a:pt x="138" y="611"/>
                          </a:lnTo>
                          <a:lnTo>
                            <a:pt x="136" y="661"/>
                          </a:lnTo>
                          <a:lnTo>
                            <a:pt x="156" y="651"/>
                          </a:lnTo>
                          <a:lnTo>
                            <a:pt x="174" y="651"/>
                          </a:lnTo>
                          <a:lnTo>
                            <a:pt x="160" y="695"/>
                          </a:lnTo>
                          <a:lnTo>
                            <a:pt x="130" y="725"/>
                          </a:lnTo>
                          <a:lnTo>
                            <a:pt x="132" y="749"/>
                          </a:lnTo>
                          <a:lnTo>
                            <a:pt x="148" y="802"/>
                          </a:lnTo>
                          <a:lnTo>
                            <a:pt x="156" y="842"/>
                          </a:lnTo>
                          <a:lnTo>
                            <a:pt x="208" y="892"/>
                          </a:lnTo>
                          <a:lnTo>
                            <a:pt x="264" y="880"/>
                          </a:lnTo>
                          <a:lnTo>
                            <a:pt x="341" y="872"/>
                          </a:lnTo>
                          <a:lnTo>
                            <a:pt x="377" y="868"/>
                          </a:lnTo>
                          <a:lnTo>
                            <a:pt x="411" y="874"/>
                          </a:lnTo>
                          <a:lnTo>
                            <a:pt x="435" y="886"/>
                          </a:lnTo>
                          <a:lnTo>
                            <a:pt x="453" y="908"/>
                          </a:lnTo>
                          <a:lnTo>
                            <a:pt x="399" y="902"/>
                          </a:lnTo>
                          <a:lnTo>
                            <a:pt x="347" y="898"/>
                          </a:lnTo>
                          <a:lnTo>
                            <a:pt x="299" y="898"/>
                          </a:lnTo>
                          <a:lnTo>
                            <a:pt x="264" y="902"/>
                          </a:lnTo>
                          <a:lnTo>
                            <a:pt x="240" y="938"/>
                          </a:lnTo>
                          <a:lnTo>
                            <a:pt x="323" y="958"/>
                          </a:lnTo>
                          <a:lnTo>
                            <a:pt x="184" y="976"/>
                          </a:lnTo>
                          <a:lnTo>
                            <a:pt x="94" y="982"/>
                          </a:lnTo>
                          <a:lnTo>
                            <a:pt x="148" y="938"/>
                          </a:lnTo>
                          <a:lnTo>
                            <a:pt x="148" y="902"/>
                          </a:lnTo>
                          <a:lnTo>
                            <a:pt x="108" y="832"/>
                          </a:lnTo>
                          <a:lnTo>
                            <a:pt x="100" y="743"/>
                          </a:lnTo>
                          <a:lnTo>
                            <a:pt x="114" y="653"/>
                          </a:lnTo>
                          <a:lnTo>
                            <a:pt x="94" y="633"/>
                          </a:lnTo>
                          <a:lnTo>
                            <a:pt x="106" y="597"/>
                          </a:lnTo>
                          <a:lnTo>
                            <a:pt x="0" y="591"/>
                          </a:lnTo>
                          <a:lnTo>
                            <a:pt x="34" y="557"/>
                          </a:lnTo>
                          <a:lnTo>
                            <a:pt x="84" y="561"/>
                          </a:lnTo>
                          <a:lnTo>
                            <a:pt x="130" y="520"/>
                          </a:lnTo>
                          <a:lnTo>
                            <a:pt x="112" y="490"/>
                          </a:lnTo>
                          <a:lnTo>
                            <a:pt x="130" y="442"/>
                          </a:lnTo>
                          <a:lnTo>
                            <a:pt x="136" y="280"/>
                          </a:lnTo>
                          <a:lnTo>
                            <a:pt x="142" y="185"/>
                          </a:lnTo>
                          <a:lnTo>
                            <a:pt x="166" y="35"/>
                          </a:lnTo>
                          <a:lnTo>
                            <a:pt x="172"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25" name="Freeform 25"/>
                    <p:cNvSpPr>
                      <a:spLocks/>
                    </p:cNvSpPr>
                    <p:nvPr/>
                  </p:nvSpPr>
                  <p:spPr bwMode="auto">
                    <a:xfrm>
                      <a:off x="3033" y="2937"/>
                      <a:ext cx="98" cy="20"/>
                    </a:xfrm>
                    <a:custGeom>
                      <a:avLst/>
                      <a:gdLst>
                        <a:gd name="T0" fmla="*/ 1 w 196"/>
                        <a:gd name="T1" fmla="*/ 0 h 40"/>
                        <a:gd name="T2" fmla="*/ 0 w 196"/>
                        <a:gd name="T3" fmla="*/ 1 h 40"/>
                        <a:gd name="T4" fmla="*/ 1 w 196"/>
                        <a:gd name="T5" fmla="*/ 1 h 40"/>
                        <a:gd name="T6" fmla="*/ 1 w 196"/>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 h="40">
                          <a:moveTo>
                            <a:pt x="196" y="0"/>
                          </a:moveTo>
                          <a:lnTo>
                            <a:pt x="0" y="34"/>
                          </a:lnTo>
                          <a:lnTo>
                            <a:pt x="108" y="40"/>
                          </a:lnTo>
                          <a:lnTo>
                            <a:pt x="196"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126" name="Group 26"/>
                    <p:cNvGrpSpPr>
                      <a:grpSpLocks/>
                    </p:cNvGrpSpPr>
                    <p:nvPr/>
                  </p:nvGrpSpPr>
                  <p:grpSpPr bwMode="auto">
                    <a:xfrm>
                      <a:off x="2905" y="2610"/>
                      <a:ext cx="169" cy="720"/>
                      <a:chOff x="2905" y="2610"/>
                      <a:chExt cx="169" cy="720"/>
                    </a:xfrm>
                  </p:grpSpPr>
                  <p:sp>
                    <p:nvSpPr>
                      <p:cNvPr id="127" name="Freeform 27"/>
                      <p:cNvSpPr>
                        <a:spLocks/>
                      </p:cNvSpPr>
                      <p:nvPr/>
                    </p:nvSpPr>
                    <p:spPr bwMode="auto">
                      <a:xfrm>
                        <a:off x="2911" y="2619"/>
                        <a:ext cx="163" cy="711"/>
                      </a:xfrm>
                      <a:custGeom>
                        <a:avLst/>
                        <a:gdLst>
                          <a:gd name="T0" fmla="*/ 1 w 325"/>
                          <a:gd name="T1" fmla="*/ 0 h 1423"/>
                          <a:gd name="T2" fmla="*/ 1 w 325"/>
                          <a:gd name="T3" fmla="*/ 0 h 1423"/>
                          <a:gd name="T4" fmla="*/ 1 w 325"/>
                          <a:gd name="T5" fmla="*/ 0 h 1423"/>
                          <a:gd name="T6" fmla="*/ 0 w 325"/>
                          <a:gd name="T7" fmla="*/ 0 h 1423"/>
                          <a:gd name="T8" fmla="*/ 1 w 325"/>
                          <a:gd name="T9" fmla="*/ 0 h 1423"/>
                          <a:gd name="T10" fmla="*/ 1 w 325"/>
                          <a:gd name="T11" fmla="*/ 0 h 1423"/>
                          <a:gd name="T12" fmla="*/ 1 w 325"/>
                          <a:gd name="T13" fmla="*/ 0 h 1423"/>
                          <a:gd name="T14" fmla="*/ 1 w 325"/>
                          <a:gd name="T15" fmla="*/ 0 h 1423"/>
                          <a:gd name="T16" fmla="*/ 1 w 325"/>
                          <a:gd name="T17" fmla="*/ 0 h 1423"/>
                          <a:gd name="T18" fmla="*/ 1 w 325"/>
                          <a:gd name="T19" fmla="*/ 0 h 1423"/>
                          <a:gd name="T20" fmla="*/ 1 w 325"/>
                          <a:gd name="T21" fmla="*/ 0 h 1423"/>
                          <a:gd name="T22" fmla="*/ 1 w 325"/>
                          <a:gd name="T23" fmla="*/ 0 h 1423"/>
                          <a:gd name="T24" fmla="*/ 1 w 325"/>
                          <a:gd name="T25" fmla="*/ 0 h 1423"/>
                          <a:gd name="T26" fmla="*/ 1 w 325"/>
                          <a:gd name="T27" fmla="*/ 0 h 1423"/>
                          <a:gd name="T28" fmla="*/ 1 w 325"/>
                          <a:gd name="T29" fmla="*/ 0 h 1423"/>
                          <a:gd name="T30" fmla="*/ 1 w 325"/>
                          <a:gd name="T31" fmla="*/ 0 h 1423"/>
                          <a:gd name="T32" fmla="*/ 1 w 325"/>
                          <a:gd name="T33" fmla="*/ 0 h 1423"/>
                          <a:gd name="T34" fmla="*/ 1 w 325"/>
                          <a:gd name="T35" fmla="*/ 0 h 1423"/>
                          <a:gd name="T36" fmla="*/ 1 w 325"/>
                          <a:gd name="T37" fmla="*/ 0 h 1423"/>
                          <a:gd name="T38" fmla="*/ 1 w 325"/>
                          <a:gd name="T39" fmla="*/ 0 h 1423"/>
                          <a:gd name="T40" fmla="*/ 1 w 325"/>
                          <a:gd name="T41" fmla="*/ 0 h 1423"/>
                          <a:gd name="T42" fmla="*/ 1 w 325"/>
                          <a:gd name="T43" fmla="*/ 0 h 1423"/>
                          <a:gd name="T44" fmla="*/ 1 w 325"/>
                          <a:gd name="T45" fmla="*/ 0 h 1423"/>
                          <a:gd name="T46" fmla="*/ 1 w 325"/>
                          <a:gd name="T47" fmla="*/ 0 h 1423"/>
                          <a:gd name="T48" fmla="*/ 1 w 325"/>
                          <a:gd name="T49" fmla="*/ 0 h 1423"/>
                          <a:gd name="T50" fmla="*/ 1 w 325"/>
                          <a:gd name="T51" fmla="*/ 0 h 1423"/>
                          <a:gd name="T52" fmla="*/ 1 w 325"/>
                          <a:gd name="T53" fmla="*/ 0 h 1423"/>
                          <a:gd name="T54" fmla="*/ 1 w 325"/>
                          <a:gd name="T55" fmla="*/ 0 h 1423"/>
                          <a:gd name="T56" fmla="*/ 1 w 325"/>
                          <a:gd name="T57" fmla="*/ 0 h 1423"/>
                          <a:gd name="T58" fmla="*/ 1 w 325"/>
                          <a:gd name="T59" fmla="*/ 0 h 1423"/>
                          <a:gd name="T60" fmla="*/ 1 w 325"/>
                          <a:gd name="T61" fmla="*/ 0 h 1423"/>
                          <a:gd name="T62" fmla="*/ 1 w 325"/>
                          <a:gd name="T63" fmla="*/ 0 h 1423"/>
                          <a:gd name="T64" fmla="*/ 1 w 325"/>
                          <a:gd name="T65" fmla="*/ 0 h 1423"/>
                          <a:gd name="T66" fmla="*/ 1 w 325"/>
                          <a:gd name="T67" fmla="*/ 0 h 1423"/>
                          <a:gd name="T68" fmla="*/ 1 w 325"/>
                          <a:gd name="T69" fmla="*/ 0 h 1423"/>
                          <a:gd name="T70" fmla="*/ 1 w 325"/>
                          <a:gd name="T71" fmla="*/ 0 h 14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5" h="1423">
                            <a:moveTo>
                              <a:pt x="137" y="22"/>
                            </a:moveTo>
                            <a:lnTo>
                              <a:pt x="32" y="0"/>
                            </a:lnTo>
                            <a:lnTo>
                              <a:pt x="14" y="64"/>
                            </a:lnTo>
                            <a:lnTo>
                              <a:pt x="0" y="172"/>
                            </a:lnTo>
                            <a:lnTo>
                              <a:pt x="10" y="353"/>
                            </a:lnTo>
                            <a:lnTo>
                              <a:pt x="20" y="419"/>
                            </a:lnTo>
                            <a:lnTo>
                              <a:pt x="50" y="528"/>
                            </a:lnTo>
                            <a:lnTo>
                              <a:pt x="50" y="652"/>
                            </a:lnTo>
                            <a:lnTo>
                              <a:pt x="56" y="803"/>
                            </a:lnTo>
                            <a:lnTo>
                              <a:pt x="70" y="957"/>
                            </a:lnTo>
                            <a:lnTo>
                              <a:pt x="76" y="1032"/>
                            </a:lnTo>
                            <a:lnTo>
                              <a:pt x="111" y="1154"/>
                            </a:lnTo>
                            <a:lnTo>
                              <a:pt x="137" y="1249"/>
                            </a:lnTo>
                            <a:lnTo>
                              <a:pt x="169" y="1377"/>
                            </a:lnTo>
                            <a:lnTo>
                              <a:pt x="191" y="1423"/>
                            </a:lnTo>
                            <a:lnTo>
                              <a:pt x="287" y="1423"/>
                            </a:lnTo>
                            <a:lnTo>
                              <a:pt x="271" y="1387"/>
                            </a:lnTo>
                            <a:lnTo>
                              <a:pt x="237" y="1293"/>
                            </a:lnTo>
                            <a:lnTo>
                              <a:pt x="217" y="1227"/>
                            </a:lnTo>
                            <a:lnTo>
                              <a:pt x="197" y="1154"/>
                            </a:lnTo>
                            <a:lnTo>
                              <a:pt x="187" y="1078"/>
                            </a:lnTo>
                            <a:lnTo>
                              <a:pt x="187" y="1002"/>
                            </a:lnTo>
                            <a:lnTo>
                              <a:pt x="191" y="931"/>
                            </a:lnTo>
                            <a:lnTo>
                              <a:pt x="213" y="815"/>
                            </a:lnTo>
                            <a:lnTo>
                              <a:pt x="231" y="739"/>
                            </a:lnTo>
                            <a:lnTo>
                              <a:pt x="259" y="652"/>
                            </a:lnTo>
                            <a:lnTo>
                              <a:pt x="293" y="552"/>
                            </a:lnTo>
                            <a:lnTo>
                              <a:pt x="299" y="492"/>
                            </a:lnTo>
                            <a:lnTo>
                              <a:pt x="311" y="427"/>
                            </a:lnTo>
                            <a:lnTo>
                              <a:pt x="315" y="383"/>
                            </a:lnTo>
                            <a:lnTo>
                              <a:pt x="171" y="351"/>
                            </a:lnTo>
                            <a:lnTo>
                              <a:pt x="325" y="261"/>
                            </a:lnTo>
                            <a:lnTo>
                              <a:pt x="269" y="213"/>
                            </a:lnTo>
                            <a:lnTo>
                              <a:pt x="231" y="166"/>
                            </a:lnTo>
                            <a:lnTo>
                              <a:pt x="183" y="98"/>
                            </a:lnTo>
                            <a:lnTo>
                              <a:pt x="137" y="22"/>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28" name="Freeform 28"/>
                      <p:cNvSpPr>
                        <a:spLocks/>
                      </p:cNvSpPr>
                      <p:nvPr/>
                    </p:nvSpPr>
                    <p:spPr bwMode="auto">
                      <a:xfrm>
                        <a:off x="2905" y="2610"/>
                        <a:ext cx="163" cy="711"/>
                      </a:xfrm>
                      <a:custGeom>
                        <a:avLst/>
                        <a:gdLst>
                          <a:gd name="T0" fmla="*/ 1 w 325"/>
                          <a:gd name="T1" fmla="*/ 0 h 1423"/>
                          <a:gd name="T2" fmla="*/ 1 w 325"/>
                          <a:gd name="T3" fmla="*/ 0 h 1423"/>
                          <a:gd name="T4" fmla="*/ 1 w 325"/>
                          <a:gd name="T5" fmla="*/ 0 h 1423"/>
                          <a:gd name="T6" fmla="*/ 0 w 325"/>
                          <a:gd name="T7" fmla="*/ 0 h 1423"/>
                          <a:gd name="T8" fmla="*/ 1 w 325"/>
                          <a:gd name="T9" fmla="*/ 0 h 1423"/>
                          <a:gd name="T10" fmla="*/ 1 w 325"/>
                          <a:gd name="T11" fmla="*/ 0 h 1423"/>
                          <a:gd name="T12" fmla="*/ 1 w 325"/>
                          <a:gd name="T13" fmla="*/ 0 h 1423"/>
                          <a:gd name="T14" fmla="*/ 1 w 325"/>
                          <a:gd name="T15" fmla="*/ 0 h 1423"/>
                          <a:gd name="T16" fmla="*/ 1 w 325"/>
                          <a:gd name="T17" fmla="*/ 0 h 1423"/>
                          <a:gd name="T18" fmla="*/ 1 w 325"/>
                          <a:gd name="T19" fmla="*/ 0 h 1423"/>
                          <a:gd name="T20" fmla="*/ 1 w 325"/>
                          <a:gd name="T21" fmla="*/ 0 h 1423"/>
                          <a:gd name="T22" fmla="*/ 1 w 325"/>
                          <a:gd name="T23" fmla="*/ 0 h 1423"/>
                          <a:gd name="T24" fmla="*/ 1 w 325"/>
                          <a:gd name="T25" fmla="*/ 0 h 1423"/>
                          <a:gd name="T26" fmla="*/ 1 w 325"/>
                          <a:gd name="T27" fmla="*/ 0 h 1423"/>
                          <a:gd name="T28" fmla="*/ 1 w 325"/>
                          <a:gd name="T29" fmla="*/ 0 h 1423"/>
                          <a:gd name="T30" fmla="*/ 1 w 325"/>
                          <a:gd name="T31" fmla="*/ 0 h 1423"/>
                          <a:gd name="T32" fmla="*/ 1 w 325"/>
                          <a:gd name="T33" fmla="*/ 0 h 1423"/>
                          <a:gd name="T34" fmla="*/ 1 w 325"/>
                          <a:gd name="T35" fmla="*/ 0 h 1423"/>
                          <a:gd name="T36" fmla="*/ 1 w 325"/>
                          <a:gd name="T37" fmla="*/ 0 h 1423"/>
                          <a:gd name="T38" fmla="*/ 1 w 325"/>
                          <a:gd name="T39" fmla="*/ 0 h 1423"/>
                          <a:gd name="T40" fmla="*/ 1 w 325"/>
                          <a:gd name="T41" fmla="*/ 0 h 1423"/>
                          <a:gd name="T42" fmla="*/ 1 w 325"/>
                          <a:gd name="T43" fmla="*/ 0 h 1423"/>
                          <a:gd name="T44" fmla="*/ 1 w 325"/>
                          <a:gd name="T45" fmla="*/ 0 h 1423"/>
                          <a:gd name="T46" fmla="*/ 1 w 325"/>
                          <a:gd name="T47" fmla="*/ 0 h 1423"/>
                          <a:gd name="T48" fmla="*/ 1 w 325"/>
                          <a:gd name="T49" fmla="*/ 0 h 1423"/>
                          <a:gd name="T50" fmla="*/ 1 w 325"/>
                          <a:gd name="T51" fmla="*/ 0 h 1423"/>
                          <a:gd name="T52" fmla="*/ 1 w 325"/>
                          <a:gd name="T53" fmla="*/ 0 h 1423"/>
                          <a:gd name="T54" fmla="*/ 1 w 325"/>
                          <a:gd name="T55" fmla="*/ 0 h 1423"/>
                          <a:gd name="T56" fmla="*/ 1 w 325"/>
                          <a:gd name="T57" fmla="*/ 0 h 1423"/>
                          <a:gd name="T58" fmla="*/ 1 w 325"/>
                          <a:gd name="T59" fmla="*/ 0 h 1423"/>
                          <a:gd name="T60" fmla="*/ 1 w 325"/>
                          <a:gd name="T61" fmla="*/ 0 h 1423"/>
                          <a:gd name="T62" fmla="*/ 1 w 325"/>
                          <a:gd name="T63" fmla="*/ 0 h 1423"/>
                          <a:gd name="T64" fmla="*/ 1 w 325"/>
                          <a:gd name="T65" fmla="*/ 0 h 1423"/>
                          <a:gd name="T66" fmla="*/ 1 w 325"/>
                          <a:gd name="T67" fmla="*/ 0 h 1423"/>
                          <a:gd name="T68" fmla="*/ 1 w 325"/>
                          <a:gd name="T69" fmla="*/ 0 h 1423"/>
                          <a:gd name="T70" fmla="*/ 1 w 325"/>
                          <a:gd name="T71" fmla="*/ 0 h 14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5" h="1423">
                            <a:moveTo>
                              <a:pt x="137" y="22"/>
                            </a:moveTo>
                            <a:lnTo>
                              <a:pt x="32" y="0"/>
                            </a:lnTo>
                            <a:lnTo>
                              <a:pt x="14" y="64"/>
                            </a:lnTo>
                            <a:lnTo>
                              <a:pt x="0" y="172"/>
                            </a:lnTo>
                            <a:lnTo>
                              <a:pt x="10" y="353"/>
                            </a:lnTo>
                            <a:lnTo>
                              <a:pt x="20" y="419"/>
                            </a:lnTo>
                            <a:lnTo>
                              <a:pt x="50" y="528"/>
                            </a:lnTo>
                            <a:lnTo>
                              <a:pt x="50" y="652"/>
                            </a:lnTo>
                            <a:lnTo>
                              <a:pt x="56" y="803"/>
                            </a:lnTo>
                            <a:lnTo>
                              <a:pt x="70" y="957"/>
                            </a:lnTo>
                            <a:lnTo>
                              <a:pt x="76" y="1032"/>
                            </a:lnTo>
                            <a:lnTo>
                              <a:pt x="111" y="1154"/>
                            </a:lnTo>
                            <a:lnTo>
                              <a:pt x="137" y="1249"/>
                            </a:lnTo>
                            <a:lnTo>
                              <a:pt x="169" y="1377"/>
                            </a:lnTo>
                            <a:lnTo>
                              <a:pt x="191" y="1423"/>
                            </a:lnTo>
                            <a:lnTo>
                              <a:pt x="287" y="1423"/>
                            </a:lnTo>
                            <a:lnTo>
                              <a:pt x="271" y="1387"/>
                            </a:lnTo>
                            <a:lnTo>
                              <a:pt x="237" y="1293"/>
                            </a:lnTo>
                            <a:lnTo>
                              <a:pt x="217" y="1228"/>
                            </a:lnTo>
                            <a:lnTo>
                              <a:pt x="197" y="1154"/>
                            </a:lnTo>
                            <a:lnTo>
                              <a:pt x="187" y="1078"/>
                            </a:lnTo>
                            <a:lnTo>
                              <a:pt x="187" y="1002"/>
                            </a:lnTo>
                            <a:lnTo>
                              <a:pt x="191" y="931"/>
                            </a:lnTo>
                            <a:lnTo>
                              <a:pt x="213" y="815"/>
                            </a:lnTo>
                            <a:lnTo>
                              <a:pt x="231" y="739"/>
                            </a:lnTo>
                            <a:lnTo>
                              <a:pt x="259" y="652"/>
                            </a:lnTo>
                            <a:lnTo>
                              <a:pt x="293" y="552"/>
                            </a:lnTo>
                            <a:lnTo>
                              <a:pt x="299" y="492"/>
                            </a:lnTo>
                            <a:lnTo>
                              <a:pt x="311" y="427"/>
                            </a:lnTo>
                            <a:lnTo>
                              <a:pt x="315" y="383"/>
                            </a:lnTo>
                            <a:lnTo>
                              <a:pt x="171" y="351"/>
                            </a:lnTo>
                            <a:lnTo>
                              <a:pt x="325" y="261"/>
                            </a:lnTo>
                            <a:lnTo>
                              <a:pt x="269" y="213"/>
                            </a:lnTo>
                            <a:lnTo>
                              <a:pt x="231" y="166"/>
                            </a:lnTo>
                            <a:lnTo>
                              <a:pt x="183" y="98"/>
                            </a:lnTo>
                            <a:lnTo>
                              <a:pt x="137" y="22"/>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grpSp>
          <p:grpSp>
            <p:nvGrpSpPr>
              <p:cNvPr id="89" name="Group 29"/>
              <p:cNvGrpSpPr>
                <a:grpSpLocks/>
              </p:cNvGrpSpPr>
              <p:nvPr/>
            </p:nvGrpSpPr>
            <p:grpSpPr bwMode="auto">
              <a:xfrm>
                <a:off x="2609" y="2281"/>
                <a:ext cx="373" cy="476"/>
                <a:chOff x="2609" y="2281"/>
                <a:chExt cx="373" cy="476"/>
              </a:xfrm>
            </p:grpSpPr>
            <p:sp>
              <p:nvSpPr>
                <p:cNvPr id="90" name="Freeform 30"/>
                <p:cNvSpPr>
                  <a:spLocks/>
                </p:cNvSpPr>
                <p:nvPr/>
              </p:nvSpPr>
              <p:spPr bwMode="auto">
                <a:xfrm>
                  <a:off x="2622" y="2296"/>
                  <a:ext cx="360" cy="461"/>
                </a:xfrm>
                <a:custGeom>
                  <a:avLst/>
                  <a:gdLst>
                    <a:gd name="T0" fmla="*/ 1 w 720"/>
                    <a:gd name="T1" fmla="*/ 1 h 920"/>
                    <a:gd name="T2" fmla="*/ 1 w 720"/>
                    <a:gd name="T3" fmla="*/ 1 h 920"/>
                    <a:gd name="T4" fmla="*/ 1 w 720"/>
                    <a:gd name="T5" fmla="*/ 1 h 920"/>
                    <a:gd name="T6" fmla="*/ 1 w 720"/>
                    <a:gd name="T7" fmla="*/ 1 h 920"/>
                    <a:gd name="T8" fmla="*/ 1 w 720"/>
                    <a:gd name="T9" fmla="*/ 1 h 920"/>
                    <a:gd name="T10" fmla="*/ 1 w 720"/>
                    <a:gd name="T11" fmla="*/ 1 h 920"/>
                    <a:gd name="T12" fmla="*/ 1 w 720"/>
                    <a:gd name="T13" fmla="*/ 1 h 920"/>
                    <a:gd name="T14" fmla="*/ 1 w 720"/>
                    <a:gd name="T15" fmla="*/ 1 h 920"/>
                    <a:gd name="T16" fmla="*/ 1 w 720"/>
                    <a:gd name="T17" fmla="*/ 1 h 920"/>
                    <a:gd name="T18" fmla="*/ 1 w 720"/>
                    <a:gd name="T19" fmla="*/ 1 h 920"/>
                    <a:gd name="T20" fmla="*/ 1 w 720"/>
                    <a:gd name="T21" fmla="*/ 1 h 920"/>
                    <a:gd name="T22" fmla="*/ 1 w 720"/>
                    <a:gd name="T23" fmla="*/ 1 h 920"/>
                    <a:gd name="T24" fmla="*/ 1 w 720"/>
                    <a:gd name="T25" fmla="*/ 1 h 920"/>
                    <a:gd name="T26" fmla="*/ 1 w 720"/>
                    <a:gd name="T27" fmla="*/ 1 h 920"/>
                    <a:gd name="T28" fmla="*/ 1 w 720"/>
                    <a:gd name="T29" fmla="*/ 1 h 920"/>
                    <a:gd name="T30" fmla="*/ 1 w 720"/>
                    <a:gd name="T31" fmla="*/ 1 h 920"/>
                    <a:gd name="T32" fmla="*/ 1 w 720"/>
                    <a:gd name="T33" fmla="*/ 1 h 920"/>
                    <a:gd name="T34" fmla="*/ 1 w 720"/>
                    <a:gd name="T35" fmla="*/ 1 h 920"/>
                    <a:gd name="T36" fmla="*/ 1 w 720"/>
                    <a:gd name="T37" fmla="*/ 1 h 920"/>
                    <a:gd name="T38" fmla="*/ 1 w 720"/>
                    <a:gd name="T39" fmla="*/ 1 h 920"/>
                    <a:gd name="T40" fmla="*/ 1 w 720"/>
                    <a:gd name="T41" fmla="*/ 1 h 920"/>
                    <a:gd name="T42" fmla="*/ 1 w 720"/>
                    <a:gd name="T43" fmla="*/ 1 h 920"/>
                    <a:gd name="T44" fmla="*/ 1 w 720"/>
                    <a:gd name="T45" fmla="*/ 1 h 920"/>
                    <a:gd name="T46" fmla="*/ 1 w 720"/>
                    <a:gd name="T47" fmla="*/ 1 h 920"/>
                    <a:gd name="T48" fmla="*/ 1 w 720"/>
                    <a:gd name="T49" fmla="*/ 1 h 920"/>
                    <a:gd name="T50" fmla="*/ 1 w 720"/>
                    <a:gd name="T51" fmla="*/ 0 h 920"/>
                    <a:gd name="T52" fmla="*/ 1 w 720"/>
                    <a:gd name="T53" fmla="*/ 1 h 920"/>
                    <a:gd name="T54" fmla="*/ 1 w 720"/>
                    <a:gd name="T55" fmla="*/ 1 h 920"/>
                    <a:gd name="T56" fmla="*/ 1 w 720"/>
                    <a:gd name="T57" fmla="*/ 1 h 920"/>
                    <a:gd name="T58" fmla="*/ 1 w 720"/>
                    <a:gd name="T59" fmla="*/ 1 h 920"/>
                    <a:gd name="T60" fmla="*/ 1 w 720"/>
                    <a:gd name="T61" fmla="*/ 1 h 920"/>
                    <a:gd name="T62" fmla="*/ 1 w 720"/>
                    <a:gd name="T63" fmla="*/ 1 h 9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20" h="920">
                      <a:moveTo>
                        <a:pt x="24" y="466"/>
                      </a:moveTo>
                      <a:lnTo>
                        <a:pt x="6" y="474"/>
                      </a:lnTo>
                      <a:lnTo>
                        <a:pt x="0" y="492"/>
                      </a:lnTo>
                      <a:lnTo>
                        <a:pt x="4" y="534"/>
                      </a:lnTo>
                      <a:lnTo>
                        <a:pt x="22" y="589"/>
                      </a:lnTo>
                      <a:lnTo>
                        <a:pt x="40" y="623"/>
                      </a:lnTo>
                      <a:lnTo>
                        <a:pt x="72" y="655"/>
                      </a:lnTo>
                      <a:lnTo>
                        <a:pt x="114" y="685"/>
                      </a:lnTo>
                      <a:lnTo>
                        <a:pt x="142" y="701"/>
                      </a:lnTo>
                      <a:lnTo>
                        <a:pt x="173" y="713"/>
                      </a:lnTo>
                      <a:lnTo>
                        <a:pt x="191" y="711"/>
                      </a:lnTo>
                      <a:lnTo>
                        <a:pt x="203" y="715"/>
                      </a:lnTo>
                      <a:lnTo>
                        <a:pt x="209" y="739"/>
                      </a:lnTo>
                      <a:lnTo>
                        <a:pt x="217" y="763"/>
                      </a:lnTo>
                      <a:lnTo>
                        <a:pt x="227" y="785"/>
                      </a:lnTo>
                      <a:lnTo>
                        <a:pt x="241" y="799"/>
                      </a:lnTo>
                      <a:lnTo>
                        <a:pt x="257" y="815"/>
                      </a:lnTo>
                      <a:lnTo>
                        <a:pt x="283" y="834"/>
                      </a:lnTo>
                      <a:lnTo>
                        <a:pt x="315" y="852"/>
                      </a:lnTo>
                      <a:lnTo>
                        <a:pt x="357" y="894"/>
                      </a:lnTo>
                      <a:lnTo>
                        <a:pt x="379" y="910"/>
                      </a:lnTo>
                      <a:lnTo>
                        <a:pt x="397" y="918"/>
                      </a:lnTo>
                      <a:lnTo>
                        <a:pt x="427" y="920"/>
                      </a:lnTo>
                      <a:lnTo>
                        <a:pt x="451" y="918"/>
                      </a:lnTo>
                      <a:lnTo>
                        <a:pt x="475" y="912"/>
                      </a:lnTo>
                      <a:lnTo>
                        <a:pt x="495" y="904"/>
                      </a:lnTo>
                      <a:lnTo>
                        <a:pt x="523" y="888"/>
                      </a:lnTo>
                      <a:lnTo>
                        <a:pt x="547" y="874"/>
                      </a:lnTo>
                      <a:lnTo>
                        <a:pt x="571" y="852"/>
                      </a:lnTo>
                      <a:lnTo>
                        <a:pt x="607" y="852"/>
                      </a:lnTo>
                      <a:lnTo>
                        <a:pt x="637" y="832"/>
                      </a:lnTo>
                      <a:lnTo>
                        <a:pt x="665" y="781"/>
                      </a:lnTo>
                      <a:lnTo>
                        <a:pt x="688" y="751"/>
                      </a:lnTo>
                      <a:lnTo>
                        <a:pt x="708" y="713"/>
                      </a:lnTo>
                      <a:lnTo>
                        <a:pt x="718" y="659"/>
                      </a:lnTo>
                      <a:lnTo>
                        <a:pt x="720" y="611"/>
                      </a:lnTo>
                      <a:lnTo>
                        <a:pt x="714" y="562"/>
                      </a:lnTo>
                      <a:lnTo>
                        <a:pt x="700" y="526"/>
                      </a:lnTo>
                      <a:lnTo>
                        <a:pt x="694" y="490"/>
                      </a:lnTo>
                      <a:lnTo>
                        <a:pt x="690" y="436"/>
                      </a:lnTo>
                      <a:lnTo>
                        <a:pt x="676" y="372"/>
                      </a:lnTo>
                      <a:lnTo>
                        <a:pt x="655" y="322"/>
                      </a:lnTo>
                      <a:lnTo>
                        <a:pt x="635" y="293"/>
                      </a:lnTo>
                      <a:lnTo>
                        <a:pt x="625" y="259"/>
                      </a:lnTo>
                      <a:lnTo>
                        <a:pt x="601" y="205"/>
                      </a:lnTo>
                      <a:lnTo>
                        <a:pt x="569" y="149"/>
                      </a:lnTo>
                      <a:lnTo>
                        <a:pt x="533" y="101"/>
                      </a:lnTo>
                      <a:lnTo>
                        <a:pt x="497" y="61"/>
                      </a:lnTo>
                      <a:lnTo>
                        <a:pt x="451" y="30"/>
                      </a:lnTo>
                      <a:lnTo>
                        <a:pt x="399" y="8"/>
                      </a:lnTo>
                      <a:lnTo>
                        <a:pt x="351" y="0"/>
                      </a:lnTo>
                      <a:lnTo>
                        <a:pt x="309" y="0"/>
                      </a:lnTo>
                      <a:lnTo>
                        <a:pt x="245" y="8"/>
                      </a:lnTo>
                      <a:lnTo>
                        <a:pt x="243" y="12"/>
                      </a:lnTo>
                      <a:lnTo>
                        <a:pt x="197" y="26"/>
                      </a:lnTo>
                      <a:lnTo>
                        <a:pt x="142" y="53"/>
                      </a:lnTo>
                      <a:lnTo>
                        <a:pt x="90" y="83"/>
                      </a:lnTo>
                      <a:lnTo>
                        <a:pt x="60" y="113"/>
                      </a:lnTo>
                      <a:lnTo>
                        <a:pt x="36" y="145"/>
                      </a:lnTo>
                      <a:lnTo>
                        <a:pt x="22" y="187"/>
                      </a:lnTo>
                      <a:lnTo>
                        <a:pt x="6" y="259"/>
                      </a:lnTo>
                      <a:lnTo>
                        <a:pt x="6" y="322"/>
                      </a:lnTo>
                      <a:lnTo>
                        <a:pt x="12" y="388"/>
                      </a:lnTo>
                      <a:lnTo>
                        <a:pt x="24" y="466"/>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91" name="Group 31"/>
                <p:cNvGrpSpPr>
                  <a:grpSpLocks/>
                </p:cNvGrpSpPr>
                <p:nvPr/>
              </p:nvGrpSpPr>
              <p:grpSpPr bwMode="auto">
                <a:xfrm>
                  <a:off x="2675" y="2440"/>
                  <a:ext cx="285" cy="282"/>
                  <a:chOff x="2675" y="2440"/>
                  <a:chExt cx="285" cy="282"/>
                </a:xfrm>
              </p:grpSpPr>
              <p:grpSp>
                <p:nvGrpSpPr>
                  <p:cNvPr id="101" name="Group 32"/>
                  <p:cNvGrpSpPr>
                    <a:grpSpLocks/>
                  </p:cNvGrpSpPr>
                  <p:nvPr/>
                </p:nvGrpSpPr>
                <p:grpSpPr bwMode="auto">
                  <a:xfrm>
                    <a:off x="2675" y="2440"/>
                    <a:ext cx="285" cy="282"/>
                    <a:chOff x="2675" y="2440"/>
                    <a:chExt cx="285" cy="282"/>
                  </a:xfrm>
                </p:grpSpPr>
                <p:sp>
                  <p:nvSpPr>
                    <p:cNvPr id="108" name="Freeform 33"/>
                    <p:cNvSpPr>
                      <a:spLocks/>
                    </p:cNvSpPr>
                    <p:nvPr/>
                  </p:nvSpPr>
                  <p:spPr bwMode="auto">
                    <a:xfrm>
                      <a:off x="2860" y="2440"/>
                      <a:ext cx="79" cy="131"/>
                    </a:xfrm>
                    <a:custGeom>
                      <a:avLst/>
                      <a:gdLst>
                        <a:gd name="T0" fmla="*/ 1 w 158"/>
                        <a:gd name="T1" fmla="*/ 0 h 263"/>
                        <a:gd name="T2" fmla="*/ 1 w 158"/>
                        <a:gd name="T3" fmla="*/ 0 h 263"/>
                        <a:gd name="T4" fmla="*/ 1 w 158"/>
                        <a:gd name="T5" fmla="*/ 0 h 263"/>
                        <a:gd name="T6" fmla="*/ 1 w 158"/>
                        <a:gd name="T7" fmla="*/ 0 h 263"/>
                        <a:gd name="T8" fmla="*/ 1 w 158"/>
                        <a:gd name="T9" fmla="*/ 0 h 263"/>
                        <a:gd name="T10" fmla="*/ 1 w 158"/>
                        <a:gd name="T11" fmla="*/ 0 h 263"/>
                        <a:gd name="T12" fmla="*/ 1 w 158"/>
                        <a:gd name="T13" fmla="*/ 0 h 263"/>
                        <a:gd name="T14" fmla="*/ 1 w 158"/>
                        <a:gd name="T15" fmla="*/ 0 h 263"/>
                        <a:gd name="T16" fmla="*/ 1 w 158"/>
                        <a:gd name="T17" fmla="*/ 0 h 263"/>
                        <a:gd name="T18" fmla="*/ 1 w 158"/>
                        <a:gd name="T19" fmla="*/ 0 h 263"/>
                        <a:gd name="T20" fmla="*/ 1 w 158"/>
                        <a:gd name="T21" fmla="*/ 0 h 263"/>
                        <a:gd name="T22" fmla="*/ 1 w 158"/>
                        <a:gd name="T23" fmla="*/ 0 h 263"/>
                        <a:gd name="T24" fmla="*/ 1 w 158"/>
                        <a:gd name="T25" fmla="*/ 0 h 263"/>
                        <a:gd name="T26" fmla="*/ 1 w 158"/>
                        <a:gd name="T27" fmla="*/ 0 h 263"/>
                        <a:gd name="T28" fmla="*/ 1 w 158"/>
                        <a:gd name="T29" fmla="*/ 0 h 263"/>
                        <a:gd name="T30" fmla="*/ 1 w 158"/>
                        <a:gd name="T31" fmla="*/ 0 h 263"/>
                        <a:gd name="T32" fmla="*/ 1 w 158"/>
                        <a:gd name="T33" fmla="*/ 0 h 263"/>
                        <a:gd name="T34" fmla="*/ 1 w 158"/>
                        <a:gd name="T35" fmla="*/ 0 h 263"/>
                        <a:gd name="T36" fmla="*/ 1 w 158"/>
                        <a:gd name="T37" fmla="*/ 0 h 263"/>
                        <a:gd name="T38" fmla="*/ 1 w 158"/>
                        <a:gd name="T39" fmla="*/ 0 h 263"/>
                        <a:gd name="T40" fmla="*/ 1 w 158"/>
                        <a:gd name="T41" fmla="*/ 0 h 263"/>
                        <a:gd name="T42" fmla="*/ 1 w 158"/>
                        <a:gd name="T43" fmla="*/ 0 h 263"/>
                        <a:gd name="T44" fmla="*/ 1 w 158"/>
                        <a:gd name="T45" fmla="*/ 0 h 263"/>
                        <a:gd name="T46" fmla="*/ 1 w 158"/>
                        <a:gd name="T47" fmla="*/ 0 h 263"/>
                        <a:gd name="T48" fmla="*/ 1 w 158"/>
                        <a:gd name="T49" fmla="*/ 0 h 263"/>
                        <a:gd name="T50" fmla="*/ 1 w 158"/>
                        <a:gd name="T51" fmla="*/ 0 h 263"/>
                        <a:gd name="T52" fmla="*/ 1 w 158"/>
                        <a:gd name="T53" fmla="*/ 0 h 263"/>
                        <a:gd name="T54" fmla="*/ 1 w 158"/>
                        <a:gd name="T55" fmla="*/ 0 h 263"/>
                        <a:gd name="T56" fmla="*/ 1 w 158"/>
                        <a:gd name="T57" fmla="*/ 0 h 263"/>
                        <a:gd name="T58" fmla="*/ 1 w 158"/>
                        <a:gd name="T59" fmla="*/ 0 h 263"/>
                        <a:gd name="T60" fmla="*/ 1 w 158"/>
                        <a:gd name="T61" fmla="*/ 0 h 263"/>
                        <a:gd name="T62" fmla="*/ 1 w 158"/>
                        <a:gd name="T63" fmla="*/ 0 h 263"/>
                        <a:gd name="T64" fmla="*/ 1 w 158"/>
                        <a:gd name="T65" fmla="*/ 0 h 263"/>
                        <a:gd name="T66" fmla="*/ 1 w 158"/>
                        <a:gd name="T67" fmla="*/ 0 h 263"/>
                        <a:gd name="T68" fmla="*/ 1 w 158"/>
                        <a:gd name="T69" fmla="*/ 0 h 263"/>
                        <a:gd name="T70" fmla="*/ 1 w 158"/>
                        <a:gd name="T71" fmla="*/ 0 h 263"/>
                        <a:gd name="T72" fmla="*/ 1 w 158"/>
                        <a:gd name="T73" fmla="*/ 0 h 263"/>
                        <a:gd name="T74" fmla="*/ 1 w 158"/>
                        <a:gd name="T75" fmla="*/ 0 h 263"/>
                        <a:gd name="T76" fmla="*/ 1 w 158"/>
                        <a:gd name="T77" fmla="*/ 0 h 263"/>
                        <a:gd name="T78" fmla="*/ 1 w 158"/>
                        <a:gd name="T79" fmla="*/ 0 h 263"/>
                        <a:gd name="T80" fmla="*/ 1 w 158"/>
                        <a:gd name="T81" fmla="*/ 0 h 263"/>
                        <a:gd name="T82" fmla="*/ 1 w 158"/>
                        <a:gd name="T83" fmla="*/ 0 h 263"/>
                        <a:gd name="T84" fmla="*/ 1 w 158"/>
                        <a:gd name="T85" fmla="*/ 0 h 263"/>
                        <a:gd name="T86" fmla="*/ 1 w 158"/>
                        <a:gd name="T87" fmla="*/ 0 h 263"/>
                        <a:gd name="T88" fmla="*/ 0 w 158"/>
                        <a:gd name="T89" fmla="*/ 0 h 263"/>
                        <a:gd name="T90" fmla="*/ 1 w 158"/>
                        <a:gd name="T91" fmla="*/ 0 h 263"/>
                        <a:gd name="T92" fmla="*/ 1 w 158"/>
                        <a:gd name="T93" fmla="*/ 0 h 263"/>
                        <a:gd name="T94" fmla="*/ 1 w 158"/>
                        <a:gd name="T95" fmla="*/ 0 h 2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58" h="263">
                          <a:moveTo>
                            <a:pt x="104" y="0"/>
                          </a:moveTo>
                          <a:lnTo>
                            <a:pt x="104" y="20"/>
                          </a:lnTo>
                          <a:lnTo>
                            <a:pt x="100" y="35"/>
                          </a:lnTo>
                          <a:lnTo>
                            <a:pt x="88" y="43"/>
                          </a:lnTo>
                          <a:lnTo>
                            <a:pt x="68" y="61"/>
                          </a:lnTo>
                          <a:lnTo>
                            <a:pt x="46" y="83"/>
                          </a:lnTo>
                          <a:lnTo>
                            <a:pt x="146" y="63"/>
                          </a:lnTo>
                          <a:lnTo>
                            <a:pt x="156" y="67"/>
                          </a:lnTo>
                          <a:lnTo>
                            <a:pt x="136" y="77"/>
                          </a:lnTo>
                          <a:lnTo>
                            <a:pt x="122" y="91"/>
                          </a:lnTo>
                          <a:lnTo>
                            <a:pt x="108" y="103"/>
                          </a:lnTo>
                          <a:lnTo>
                            <a:pt x="96" y="109"/>
                          </a:lnTo>
                          <a:lnTo>
                            <a:pt x="78" y="109"/>
                          </a:lnTo>
                          <a:lnTo>
                            <a:pt x="50" y="107"/>
                          </a:lnTo>
                          <a:lnTo>
                            <a:pt x="80" y="115"/>
                          </a:lnTo>
                          <a:lnTo>
                            <a:pt x="90" y="121"/>
                          </a:lnTo>
                          <a:lnTo>
                            <a:pt x="110" y="121"/>
                          </a:lnTo>
                          <a:lnTo>
                            <a:pt x="126" y="115"/>
                          </a:lnTo>
                          <a:lnTo>
                            <a:pt x="144" y="105"/>
                          </a:lnTo>
                          <a:lnTo>
                            <a:pt x="158" y="91"/>
                          </a:lnTo>
                          <a:lnTo>
                            <a:pt x="124" y="125"/>
                          </a:lnTo>
                          <a:lnTo>
                            <a:pt x="106" y="129"/>
                          </a:lnTo>
                          <a:lnTo>
                            <a:pt x="90" y="129"/>
                          </a:lnTo>
                          <a:lnTo>
                            <a:pt x="76" y="125"/>
                          </a:lnTo>
                          <a:lnTo>
                            <a:pt x="64" y="121"/>
                          </a:lnTo>
                          <a:lnTo>
                            <a:pt x="52" y="121"/>
                          </a:lnTo>
                          <a:lnTo>
                            <a:pt x="40" y="121"/>
                          </a:lnTo>
                          <a:lnTo>
                            <a:pt x="48" y="157"/>
                          </a:lnTo>
                          <a:lnTo>
                            <a:pt x="62" y="181"/>
                          </a:lnTo>
                          <a:lnTo>
                            <a:pt x="74" y="193"/>
                          </a:lnTo>
                          <a:lnTo>
                            <a:pt x="86" y="203"/>
                          </a:lnTo>
                          <a:lnTo>
                            <a:pt x="96" y="215"/>
                          </a:lnTo>
                          <a:lnTo>
                            <a:pt x="102" y="229"/>
                          </a:lnTo>
                          <a:lnTo>
                            <a:pt x="104" y="249"/>
                          </a:lnTo>
                          <a:lnTo>
                            <a:pt x="96" y="263"/>
                          </a:lnTo>
                          <a:lnTo>
                            <a:pt x="92" y="233"/>
                          </a:lnTo>
                          <a:lnTo>
                            <a:pt x="86" y="217"/>
                          </a:lnTo>
                          <a:lnTo>
                            <a:pt x="74" y="211"/>
                          </a:lnTo>
                          <a:lnTo>
                            <a:pt x="56" y="203"/>
                          </a:lnTo>
                          <a:lnTo>
                            <a:pt x="44" y="197"/>
                          </a:lnTo>
                          <a:lnTo>
                            <a:pt x="32" y="187"/>
                          </a:lnTo>
                          <a:lnTo>
                            <a:pt x="18" y="173"/>
                          </a:lnTo>
                          <a:lnTo>
                            <a:pt x="8" y="157"/>
                          </a:lnTo>
                          <a:lnTo>
                            <a:pt x="2" y="139"/>
                          </a:lnTo>
                          <a:lnTo>
                            <a:pt x="0" y="117"/>
                          </a:lnTo>
                          <a:lnTo>
                            <a:pt x="2" y="97"/>
                          </a:lnTo>
                          <a:lnTo>
                            <a:pt x="8" y="73"/>
                          </a:lnTo>
                          <a:lnTo>
                            <a:pt x="104"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109" name="Group 34"/>
                    <p:cNvGrpSpPr>
                      <a:grpSpLocks/>
                    </p:cNvGrpSpPr>
                    <p:nvPr/>
                  </p:nvGrpSpPr>
                  <p:grpSpPr bwMode="auto">
                    <a:xfrm>
                      <a:off x="2675" y="2527"/>
                      <a:ext cx="285" cy="195"/>
                      <a:chOff x="2675" y="2527"/>
                      <a:chExt cx="285" cy="195"/>
                    </a:xfrm>
                  </p:grpSpPr>
                  <p:sp>
                    <p:nvSpPr>
                      <p:cNvPr id="111" name="Freeform 35"/>
                      <p:cNvSpPr>
                        <a:spLocks/>
                      </p:cNvSpPr>
                      <p:nvPr/>
                    </p:nvSpPr>
                    <p:spPr bwMode="auto">
                      <a:xfrm>
                        <a:off x="2675" y="2527"/>
                        <a:ext cx="232" cy="195"/>
                      </a:xfrm>
                      <a:custGeom>
                        <a:avLst/>
                        <a:gdLst>
                          <a:gd name="T0" fmla="*/ 0 w 465"/>
                          <a:gd name="T1" fmla="*/ 0 h 388"/>
                          <a:gd name="T2" fmla="*/ 0 w 465"/>
                          <a:gd name="T3" fmla="*/ 1 h 388"/>
                          <a:gd name="T4" fmla="*/ 0 w 465"/>
                          <a:gd name="T5" fmla="*/ 1 h 388"/>
                          <a:gd name="T6" fmla="*/ 0 w 465"/>
                          <a:gd name="T7" fmla="*/ 1 h 388"/>
                          <a:gd name="T8" fmla="*/ 0 w 465"/>
                          <a:gd name="T9" fmla="*/ 1 h 388"/>
                          <a:gd name="T10" fmla="*/ 0 w 465"/>
                          <a:gd name="T11" fmla="*/ 1 h 388"/>
                          <a:gd name="T12" fmla="*/ 0 w 465"/>
                          <a:gd name="T13" fmla="*/ 1 h 388"/>
                          <a:gd name="T14" fmla="*/ 0 w 465"/>
                          <a:gd name="T15" fmla="*/ 1 h 388"/>
                          <a:gd name="T16" fmla="*/ 0 w 465"/>
                          <a:gd name="T17" fmla="*/ 1 h 388"/>
                          <a:gd name="T18" fmla="*/ 0 w 465"/>
                          <a:gd name="T19" fmla="*/ 1 h 388"/>
                          <a:gd name="T20" fmla="*/ 0 w 465"/>
                          <a:gd name="T21" fmla="*/ 1 h 388"/>
                          <a:gd name="T22" fmla="*/ 0 w 465"/>
                          <a:gd name="T23" fmla="*/ 1 h 388"/>
                          <a:gd name="T24" fmla="*/ 0 w 465"/>
                          <a:gd name="T25" fmla="*/ 1 h 388"/>
                          <a:gd name="T26" fmla="*/ 0 w 465"/>
                          <a:gd name="T27" fmla="*/ 1 h 388"/>
                          <a:gd name="T28" fmla="*/ 0 w 465"/>
                          <a:gd name="T29" fmla="*/ 1 h 388"/>
                          <a:gd name="T30" fmla="*/ 0 w 465"/>
                          <a:gd name="T31" fmla="*/ 1 h 388"/>
                          <a:gd name="T32" fmla="*/ 0 w 465"/>
                          <a:gd name="T33" fmla="*/ 1 h 388"/>
                          <a:gd name="T34" fmla="*/ 0 w 465"/>
                          <a:gd name="T35" fmla="*/ 1 h 388"/>
                          <a:gd name="T36" fmla="*/ 0 w 465"/>
                          <a:gd name="T37" fmla="*/ 1 h 388"/>
                          <a:gd name="T38" fmla="*/ 0 w 465"/>
                          <a:gd name="T39" fmla="*/ 1 h 388"/>
                          <a:gd name="T40" fmla="*/ 0 w 465"/>
                          <a:gd name="T41" fmla="*/ 1 h 388"/>
                          <a:gd name="T42" fmla="*/ 0 w 465"/>
                          <a:gd name="T43" fmla="*/ 1 h 388"/>
                          <a:gd name="T44" fmla="*/ 0 w 465"/>
                          <a:gd name="T45" fmla="*/ 1 h 388"/>
                          <a:gd name="T46" fmla="*/ 0 w 465"/>
                          <a:gd name="T47" fmla="*/ 1 h 388"/>
                          <a:gd name="T48" fmla="*/ 0 w 465"/>
                          <a:gd name="T49" fmla="*/ 1 h 388"/>
                          <a:gd name="T50" fmla="*/ 0 w 465"/>
                          <a:gd name="T51" fmla="*/ 1 h 388"/>
                          <a:gd name="T52" fmla="*/ 0 w 465"/>
                          <a:gd name="T53" fmla="*/ 1 h 388"/>
                          <a:gd name="T54" fmla="*/ 0 w 465"/>
                          <a:gd name="T55" fmla="*/ 1 h 388"/>
                          <a:gd name="T56" fmla="*/ 0 w 465"/>
                          <a:gd name="T57" fmla="*/ 1 h 388"/>
                          <a:gd name="T58" fmla="*/ 0 w 465"/>
                          <a:gd name="T59" fmla="*/ 1 h 388"/>
                          <a:gd name="T60" fmla="*/ 0 w 465"/>
                          <a:gd name="T61" fmla="*/ 1 h 388"/>
                          <a:gd name="T62" fmla="*/ 0 w 465"/>
                          <a:gd name="T63" fmla="*/ 1 h 388"/>
                          <a:gd name="T64" fmla="*/ 0 w 465"/>
                          <a:gd name="T65" fmla="*/ 1 h 388"/>
                          <a:gd name="T66" fmla="*/ 0 w 465"/>
                          <a:gd name="T67" fmla="*/ 1 h 388"/>
                          <a:gd name="T68" fmla="*/ 0 w 465"/>
                          <a:gd name="T69" fmla="*/ 1 h 388"/>
                          <a:gd name="T70" fmla="*/ 0 w 465"/>
                          <a:gd name="T71" fmla="*/ 1 h 388"/>
                          <a:gd name="T72" fmla="*/ 0 w 465"/>
                          <a:gd name="T73" fmla="*/ 1 h 388"/>
                          <a:gd name="T74" fmla="*/ 0 w 465"/>
                          <a:gd name="T75" fmla="*/ 1 h 388"/>
                          <a:gd name="T76" fmla="*/ 0 w 465"/>
                          <a:gd name="T77" fmla="*/ 1 h 388"/>
                          <a:gd name="T78" fmla="*/ 0 w 465"/>
                          <a:gd name="T79" fmla="*/ 1 h 388"/>
                          <a:gd name="T80" fmla="*/ 0 w 465"/>
                          <a:gd name="T81" fmla="*/ 1 h 388"/>
                          <a:gd name="T82" fmla="*/ 0 w 465"/>
                          <a:gd name="T83" fmla="*/ 1 h 388"/>
                          <a:gd name="T84" fmla="*/ 0 w 465"/>
                          <a:gd name="T85" fmla="*/ 1 h 388"/>
                          <a:gd name="T86" fmla="*/ 0 w 465"/>
                          <a:gd name="T87" fmla="*/ 0 h 3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5" h="388">
                            <a:moveTo>
                              <a:pt x="20" y="0"/>
                            </a:moveTo>
                            <a:lnTo>
                              <a:pt x="26" y="38"/>
                            </a:lnTo>
                            <a:lnTo>
                              <a:pt x="42" y="72"/>
                            </a:lnTo>
                            <a:lnTo>
                              <a:pt x="71" y="107"/>
                            </a:lnTo>
                            <a:lnTo>
                              <a:pt x="89" y="125"/>
                            </a:lnTo>
                            <a:lnTo>
                              <a:pt x="111" y="139"/>
                            </a:lnTo>
                            <a:lnTo>
                              <a:pt x="141" y="139"/>
                            </a:lnTo>
                            <a:lnTo>
                              <a:pt x="183" y="133"/>
                            </a:lnTo>
                            <a:lnTo>
                              <a:pt x="223" y="133"/>
                            </a:lnTo>
                            <a:lnTo>
                              <a:pt x="245" y="125"/>
                            </a:lnTo>
                            <a:lnTo>
                              <a:pt x="265" y="127"/>
                            </a:lnTo>
                            <a:lnTo>
                              <a:pt x="263" y="153"/>
                            </a:lnTo>
                            <a:lnTo>
                              <a:pt x="269" y="181"/>
                            </a:lnTo>
                            <a:lnTo>
                              <a:pt x="249" y="183"/>
                            </a:lnTo>
                            <a:lnTo>
                              <a:pt x="225" y="187"/>
                            </a:lnTo>
                            <a:lnTo>
                              <a:pt x="223" y="207"/>
                            </a:lnTo>
                            <a:lnTo>
                              <a:pt x="227" y="231"/>
                            </a:lnTo>
                            <a:lnTo>
                              <a:pt x="235" y="257"/>
                            </a:lnTo>
                            <a:lnTo>
                              <a:pt x="253" y="277"/>
                            </a:lnTo>
                            <a:lnTo>
                              <a:pt x="279" y="285"/>
                            </a:lnTo>
                            <a:lnTo>
                              <a:pt x="313" y="283"/>
                            </a:lnTo>
                            <a:lnTo>
                              <a:pt x="331" y="283"/>
                            </a:lnTo>
                            <a:lnTo>
                              <a:pt x="349" y="301"/>
                            </a:lnTo>
                            <a:lnTo>
                              <a:pt x="371" y="319"/>
                            </a:lnTo>
                            <a:lnTo>
                              <a:pt x="399" y="329"/>
                            </a:lnTo>
                            <a:lnTo>
                              <a:pt x="427" y="329"/>
                            </a:lnTo>
                            <a:lnTo>
                              <a:pt x="441" y="327"/>
                            </a:lnTo>
                            <a:lnTo>
                              <a:pt x="453" y="349"/>
                            </a:lnTo>
                            <a:lnTo>
                              <a:pt x="465" y="364"/>
                            </a:lnTo>
                            <a:lnTo>
                              <a:pt x="443" y="378"/>
                            </a:lnTo>
                            <a:lnTo>
                              <a:pt x="419" y="388"/>
                            </a:lnTo>
                            <a:lnTo>
                              <a:pt x="387" y="388"/>
                            </a:lnTo>
                            <a:lnTo>
                              <a:pt x="355" y="388"/>
                            </a:lnTo>
                            <a:lnTo>
                              <a:pt x="351" y="388"/>
                            </a:lnTo>
                            <a:lnTo>
                              <a:pt x="295" y="380"/>
                            </a:lnTo>
                            <a:lnTo>
                              <a:pt x="265" y="370"/>
                            </a:lnTo>
                            <a:lnTo>
                              <a:pt x="227" y="347"/>
                            </a:lnTo>
                            <a:lnTo>
                              <a:pt x="179" y="301"/>
                            </a:lnTo>
                            <a:lnTo>
                              <a:pt x="111" y="241"/>
                            </a:lnTo>
                            <a:lnTo>
                              <a:pt x="47" y="175"/>
                            </a:lnTo>
                            <a:lnTo>
                              <a:pt x="20" y="139"/>
                            </a:lnTo>
                            <a:lnTo>
                              <a:pt x="2" y="104"/>
                            </a:lnTo>
                            <a:lnTo>
                              <a:pt x="0" y="76"/>
                            </a:lnTo>
                            <a:lnTo>
                              <a:pt x="20"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2" name="Freeform 36"/>
                      <p:cNvSpPr>
                        <a:spLocks/>
                      </p:cNvSpPr>
                      <p:nvPr/>
                    </p:nvSpPr>
                    <p:spPr bwMode="auto">
                      <a:xfrm>
                        <a:off x="2824" y="2560"/>
                        <a:ext cx="39" cy="103"/>
                      </a:xfrm>
                      <a:custGeom>
                        <a:avLst/>
                        <a:gdLst>
                          <a:gd name="T0" fmla="*/ 0 w 80"/>
                          <a:gd name="T1" fmla="*/ 1 h 205"/>
                          <a:gd name="T2" fmla="*/ 0 w 80"/>
                          <a:gd name="T3" fmla="*/ 0 h 205"/>
                          <a:gd name="T4" fmla="*/ 0 w 80"/>
                          <a:gd name="T5" fmla="*/ 1 h 205"/>
                          <a:gd name="T6" fmla="*/ 0 w 80"/>
                          <a:gd name="T7" fmla="*/ 1 h 205"/>
                          <a:gd name="T8" fmla="*/ 0 w 80"/>
                          <a:gd name="T9" fmla="*/ 1 h 205"/>
                          <a:gd name="T10" fmla="*/ 0 w 80"/>
                          <a:gd name="T11" fmla="*/ 1 h 205"/>
                          <a:gd name="T12" fmla="*/ 0 w 80"/>
                          <a:gd name="T13" fmla="*/ 1 h 205"/>
                          <a:gd name="T14" fmla="*/ 0 w 80"/>
                          <a:gd name="T15" fmla="*/ 1 h 205"/>
                          <a:gd name="T16" fmla="*/ 0 w 80"/>
                          <a:gd name="T17" fmla="*/ 1 h 205"/>
                          <a:gd name="T18" fmla="*/ 0 w 80"/>
                          <a:gd name="T19" fmla="*/ 1 h 205"/>
                          <a:gd name="T20" fmla="*/ 0 w 80"/>
                          <a:gd name="T21" fmla="*/ 1 h 205"/>
                          <a:gd name="T22" fmla="*/ 0 w 80"/>
                          <a:gd name="T23" fmla="*/ 1 h 205"/>
                          <a:gd name="T24" fmla="*/ 0 w 80"/>
                          <a:gd name="T25" fmla="*/ 1 h 205"/>
                          <a:gd name="T26" fmla="*/ 0 w 80"/>
                          <a:gd name="T27" fmla="*/ 1 h 205"/>
                          <a:gd name="T28" fmla="*/ 0 w 80"/>
                          <a:gd name="T29" fmla="*/ 1 h 205"/>
                          <a:gd name="T30" fmla="*/ 0 w 80"/>
                          <a:gd name="T31" fmla="*/ 1 h 205"/>
                          <a:gd name="T32" fmla="*/ 0 w 80"/>
                          <a:gd name="T33" fmla="*/ 1 h 205"/>
                          <a:gd name="T34" fmla="*/ 0 w 80"/>
                          <a:gd name="T35" fmla="*/ 1 h 205"/>
                          <a:gd name="T36" fmla="*/ 0 w 80"/>
                          <a:gd name="T37" fmla="*/ 1 h 205"/>
                          <a:gd name="T38" fmla="*/ 0 w 80"/>
                          <a:gd name="T39" fmla="*/ 1 h 205"/>
                          <a:gd name="T40" fmla="*/ 0 w 80"/>
                          <a:gd name="T41" fmla="*/ 1 h 205"/>
                          <a:gd name="T42" fmla="*/ 0 w 80"/>
                          <a:gd name="T43" fmla="*/ 1 h 205"/>
                          <a:gd name="T44" fmla="*/ 0 w 80"/>
                          <a:gd name="T45" fmla="*/ 1 h 205"/>
                          <a:gd name="T46" fmla="*/ 0 w 80"/>
                          <a:gd name="T47" fmla="*/ 1 h 2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0" h="205">
                            <a:moveTo>
                              <a:pt x="80" y="6"/>
                            </a:moveTo>
                            <a:lnTo>
                              <a:pt x="60" y="0"/>
                            </a:lnTo>
                            <a:lnTo>
                              <a:pt x="46" y="2"/>
                            </a:lnTo>
                            <a:lnTo>
                              <a:pt x="34" y="12"/>
                            </a:lnTo>
                            <a:lnTo>
                              <a:pt x="24" y="24"/>
                            </a:lnTo>
                            <a:lnTo>
                              <a:pt x="16" y="43"/>
                            </a:lnTo>
                            <a:lnTo>
                              <a:pt x="16" y="65"/>
                            </a:lnTo>
                            <a:lnTo>
                              <a:pt x="12" y="107"/>
                            </a:lnTo>
                            <a:lnTo>
                              <a:pt x="0" y="145"/>
                            </a:lnTo>
                            <a:lnTo>
                              <a:pt x="12" y="163"/>
                            </a:lnTo>
                            <a:lnTo>
                              <a:pt x="22" y="205"/>
                            </a:lnTo>
                            <a:lnTo>
                              <a:pt x="18" y="149"/>
                            </a:lnTo>
                            <a:lnTo>
                              <a:pt x="22" y="115"/>
                            </a:lnTo>
                            <a:lnTo>
                              <a:pt x="22" y="85"/>
                            </a:lnTo>
                            <a:lnTo>
                              <a:pt x="24" y="71"/>
                            </a:lnTo>
                            <a:lnTo>
                              <a:pt x="32" y="65"/>
                            </a:lnTo>
                            <a:lnTo>
                              <a:pt x="46" y="67"/>
                            </a:lnTo>
                            <a:lnTo>
                              <a:pt x="56" y="67"/>
                            </a:lnTo>
                            <a:lnTo>
                              <a:pt x="40" y="57"/>
                            </a:lnTo>
                            <a:lnTo>
                              <a:pt x="36" y="45"/>
                            </a:lnTo>
                            <a:lnTo>
                              <a:pt x="34" y="32"/>
                            </a:lnTo>
                            <a:lnTo>
                              <a:pt x="42" y="18"/>
                            </a:lnTo>
                            <a:lnTo>
                              <a:pt x="58" y="10"/>
                            </a:lnTo>
                            <a:lnTo>
                              <a:pt x="80" y="6"/>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3" name="Freeform 37"/>
                      <p:cNvSpPr>
                        <a:spLocks/>
                      </p:cNvSpPr>
                      <p:nvPr/>
                    </p:nvSpPr>
                    <p:spPr bwMode="auto">
                      <a:xfrm>
                        <a:off x="2853" y="2572"/>
                        <a:ext cx="26" cy="19"/>
                      </a:xfrm>
                      <a:custGeom>
                        <a:avLst/>
                        <a:gdLst>
                          <a:gd name="T0" fmla="*/ 0 w 52"/>
                          <a:gd name="T1" fmla="*/ 1 h 37"/>
                          <a:gd name="T2" fmla="*/ 1 w 52"/>
                          <a:gd name="T3" fmla="*/ 1 h 37"/>
                          <a:gd name="T4" fmla="*/ 1 w 52"/>
                          <a:gd name="T5" fmla="*/ 1 h 37"/>
                          <a:gd name="T6" fmla="*/ 1 w 52"/>
                          <a:gd name="T7" fmla="*/ 0 h 37"/>
                          <a:gd name="T8" fmla="*/ 1 w 52"/>
                          <a:gd name="T9" fmla="*/ 1 h 37"/>
                          <a:gd name="T10" fmla="*/ 1 w 52"/>
                          <a:gd name="T11" fmla="*/ 1 h 37"/>
                          <a:gd name="T12" fmla="*/ 1 w 52"/>
                          <a:gd name="T13" fmla="*/ 1 h 37"/>
                          <a:gd name="T14" fmla="*/ 1 w 52"/>
                          <a:gd name="T15" fmla="*/ 1 h 37"/>
                          <a:gd name="T16" fmla="*/ 0 w 52"/>
                          <a:gd name="T17" fmla="*/ 1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 h="37">
                            <a:moveTo>
                              <a:pt x="0" y="37"/>
                            </a:moveTo>
                            <a:lnTo>
                              <a:pt x="12" y="25"/>
                            </a:lnTo>
                            <a:lnTo>
                              <a:pt x="18" y="14"/>
                            </a:lnTo>
                            <a:lnTo>
                              <a:pt x="28" y="0"/>
                            </a:lnTo>
                            <a:lnTo>
                              <a:pt x="28" y="19"/>
                            </a:lnTo>
                            <a:lnTo>
                              <a:pt x="36" y="31"/>
                            </a:lnTo>
                            <a:lnTo>
                              <a:pt x="52" y="35"/>
                            </a:lnTo>
                            <a:lnTo>
                              <a:pt x="28" y="35"/>
                            </a:lnTo>
                            <a:lnTo>
                              <a:pt x="0" y="37"/>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4" name="Freeform 38"/>
                      <p:cNvSpPr>
                        <a:spLocks/>
                      </p:cNvSpPr>
                      <p:nvPr/>
                    </p:nvSpPr>
                    <p:spPr bwMode="auto">
                      <a:xfrm>
                        <a:off x="2876" y="2579"/>
                        <a:ext cx="30" cy="11"/>
                      </a:xfrm>
                      <a:custGeom>
                        <a:avLst/>
                        <a:gdLst>
                          <a:gd name="T0" fmla="*/ 0 w 60"/>
                          <a:gd name="T1" fmla="*/ 1 h 21"/>
                          <a:gd name="T2" fmla="*/ 1 w 60"/>
                          <a:gd name="T3" fmla="*/ 1 h 21"/>
                          <a:gd name="T4" fmla="*/ 1 w 60"/>
                          <a:gd name="T5" fmla="*/ 1 h 21"/>
                          <a:gd name="T6" fmla="*/ 1 w 60"/>
                          <a:gd name="T7" fmla="*/ 0 h 21"/>
                          <a:gd name="T8" fmla="*/ 1 w 60"/>
                          <a:gd name="T9" fmla="*/ 1 h 21"/>
                          <a:gd name="T10" fmla="*/ 1 w 60"/>
                          <a:gd name="T11" fmla="*/ 1 h 21"/>
                          <a:gd name="T12" fmla="*/ 0 w 60"/>
                          <a:gd name="T13" fmla="*/ 1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21">
                            <a:moveTo>
                              <a:pt x="0" y="21"/>
                            </a:moveTo>
                            <a:lnTo>
                              <a:pt x="36" y="15"/>
                            </a:lnTo>
                            <a:lnTo>
                              <a:pt x="48" y="9"/>
                            </a:lnTo>
                            <a:lnTo>
                              <a:pt x="60" y="0"/>
                            </a:lnTo>
                            <a:lnTo>
                              <a:pt x="54" y="15"/>
                            </a:lnTo>
                            <a:lnTo>
                              <a:pt x="40" y="21"/>
                            </a:lnTo>
                            <a:lnTo>
                              <a:pt x="0" y="21"/>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5" name="Freeform 39"/>
                      <p:cNvSpPr>
                        <a:spLocks/>
                      </p:cNvSpPr>
                      <p:nvPr/>
                    </p:nvSpPr>
                    <p:spPr bwMode="auto">
                      <a:xfrm>
                        <a:off x="2909" y="2579"/>
                        <a:ext cx="51" cy="37"/>
                      </a:xfrm>
                      <a:custGeom>
                        <a:avLst/>
                        <a:gdLst>
                          <a:gd name="T0" fmla="*/ 0 w 101"/>
                          <a:gd name="T1" fmla="*/ 1 h 73"/>
                          <a:gd name="T2" fmla="*/ 1 w 101"/>
                          <a:gd name="T3" fmla="*/ 1 h 73"/>
                          <a:gd name="T4" fmla="*/ 1 w 101"/>
                          <a:gd name="T5" fmla="*/ 1 h 73"/>
                          <a:gd name="T6" fmla="*/ 1 w 101"/>
                          <a:gd name="T7" fmla="*/ 1 h 73"/>
                          <a:gd name="T8" fmla="*/ 1 w 101"/>
                          <a:gd name="T9" fmla="*/ 1 h 73"/>
                          <a:gd name="T10" fmla="*/ 1 w 101"/>
                          <a:gd name="T11" fmla="*/ 1 h 73"/>
                          <a:gd name="T12" fmla="*/ 1 w 101"/>
                          <a:gd name="T13" fmla="*/ 1 h 73"/>
                          <a:gd name="T14" fmla="*/ 1 w 101"/>
                          <a:gd name="T15" fmla="*/ 1 h 73"/>
                          <a:gd name="T16" fmla="*/ 1 w 101"/>
                          <a:gd name="T17" fmla="*/ 1 h 73"/>
                          <a:gd name="T18" fmla="*/ 1 w 101"/>
                          <a:gd name="T19" fmla="*/ 1 h 73"/>
                          <a:gd name="T20" fmla="*/ 1 w 101"/>
                          <a:gd name="T21" fmla="*/ 0 h 73"/>
                          <a:gd name="T22" fmla="*/ 0 w 101"/>
                          <a:gd name="T23" fmla="*/ 1 h 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1" h="73">
                            <a:moveTo>
                              <a:pt x="0" y="3"/>
                            </a:moveTo>
                            <a:lnTo>
                              <a:pt x="22" y="11"/>
                            </a:lnTo>
                            <a:lnTo>
                              <a:pt x="40" y="17"/>
                            </a:lnTo>
                            <a:lnTo>
                              <a:pt x="60" y="29"/>
                            </a:lnTo>
                            <a:lnTo>
                              <a:pt x="78" y="49"/>
                            </a:lnTo>
                            <a:lnTo>
                              <a:pt x="101" y="73"/>
                            </a:lnTo>
                            <a:lnTo>
                              <a:pt x="90" y="47"/>
                            </a:lnTo>
                            <a:lnTo>
                              <a:pt x="76" y="29"/>
                            </a:lnTo>
                            <a:lnTo>
                              <a:pt x="62" y="15"/>
                            </a:lnTo>
                            <a:lnTo>
                              <a:pt x="46" y="7"/>
                            </a:lnTo>
                            <a:lnTo>
                              <a:pt x="26" y="0"/>
                            </a:lnTo>
                            <a:lnTo>
                              <a:pt x="0" y="3"/>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6" name="Freeform 40"/>
                      <p:cNvSpPr>
                        <a:spLocks/>
                      </p:cNvSpPr>
                      <p:nvPr/>
                    </p:nvSpPr>
                    <p:spPr bwMode="auto">
                      <a:xfrm>
                        <a:off x="2889" y="2597"/>
                        <a:ext cx="9" cy="21"/>
                      </a:xfrm>
                      <a:custGeom>
                        <a:avLst/>
                        <a:gdLst>
                          <a:gd name="T0" fmla="*/ 0 w 18"/>
                          <a:gd name="T1" fmla="*/ 0 h 42"/>
                          <a:gd name="T2" fmla="*/ 1 w 18"/>
                          <a:gd name="T3" fmla="*/ 1 h 42"/>
                          <a:gd name="T4" fmla="*/ 1 w 18"/>
                          <a:gd name="T5" fmla="*/ 1 h 42"/>
                          <a:gd name="T6" fmla="*/ 1 w 18"/>
                          <a:gd name="T7" fmla="*/ 1 h 42"/>
                          <a:gd name="T8" fmla="*/ 0 w 18"/>
                          <a:gd name="T9" fmla="*/ 0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42">
                            <a:moveTo>
                              <a:pt x="0" y="0"/>
                            </a:moveTo>
                            <a:lnTo>
                              <a:pt x="18" y="24"/>
                            </a:lnTo>
                            <a:lnTo>
                              <a:pt x="16" y="42"/>
                            </a:lnTo>
                            <a:lnTo>
                              <a:pt x="4" y="22"/>
                            </a:lnTo>
                            <a:lnTo>
                              <a:pt x="0"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7" name="Freeform 41"/>
                      <p:cNvSpPr>
                        <a:spLocks/>
                      </p:cNvSpPr>
                      <p:nvPr/>
                    </p:nvSpPr>
                    <p:spPr bwMode="auto">
                      <a:xfrm>
                        <a:off x="2848" y="2608"/>
                        <a:ext cx="92" cy="37"/>
                      </a:xfrm>
                      <a:custGeom>
                        <a:avLst/>
                        <a:gdLst>
                          <a:gd name="T0" fmla="*/ 0 w 184"/>
                          <a:gd name="T1" fmla="*/ 1 h 74"/>
                          <a:gd name="T2" fmla="*/ 1 w 184"/>
                          <a:gd name="T3" fmla="*/ 1 h 74"/>
                          <a:gd name="T4" fmla="*/ 1 w 184"/>
                          <a:gd name="T5" fmla="*/ 1 h 74"/>
                          <a:gd name="T6" fmla="*/ 1 w 184"/>
                          <a:gd name="T7" fmla="*/ 1 h 74"/>
                          <a:gd name="T8" fmla="*/ 1 w 184"/>
                          <a:gd name="T9" fmla="*/ 1 h 74"/>
                          <a:gd name="T10" fmla="*/ 1 w 184"/>
                          <a:gd name="T11" fmla="*/ 1 h 74"/>
                          <a:gd name="T12" fmla="*/ 1 w 184"/>
                          <a:gd name="T13" fmla="*/ 1 h 74"/>
                          <a:gd name="T14" fmla="*/ 1 w 184"/>
                          <a:gd name="T15" fmla="*/ 1 h 74"/>
                          <a:gd name="T16" fmla="*/ 1 w 184"/>
                          <a:gd name="T17" fmla="*/ 1 h 74"/>
                          <a:gd name="T18" fmla="*/ 1 w 184"/>
                          <a:gd name="T19" fmla="*/ 1 h 74"/>
                          <a:gd name="T20" fmla="*/ 1 w 184"/>
                          <a:gd name="T21" fmla="*/ 0 h 74"/>
                          <a:gd name="T22" fmla="*/ 1 w 184"/>
                          <a:gd name="T23" fmla="*/ 1 h 74"/>
                          <a:gd name="T24" fmla="*/ 1 w 184"/>
                          <a:gd name="T25" fmla="*/ 1 h 74"/>
                          <a:gd name="T26" fmla="*/ 1 w 184"/>
                          <a:gd name="T27" fmla="*/ 1 h 74"/>
                          <a:gd name="T28" fmla="*/ 1 w 184"/>
                          <a:gd name="T29" fmla="*/ 1 h 74"/>
                          <a:gd name="T30" fmla="*/ 1 w 184"/>
                          <a:gd name="T31" fmla="*/ 1 h 74"/>
                          <a:gd name="T32" fmla="*/ 1 w 184"/>
                          <a:gd name="T33" fmla="*/ 1 h 74"/>
                          <a:gd name="T34" fmla="*/ 1 w 184"/>
                          <a:gd name="T35" fmla="*/ 1 h 74"/>
                          <a:gd name="T36" fmla="*/ 1 w 184"/>
                          <a:gd name="T37" fmla="*/ 1 h 74"/>
                          <a:gd name="T38" fmla="*/ 0 w 184"/>
                          <a:gd name="T39" fmla="*/ 1 h 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4" h="74">
                            <a:moveTo>
                              <a:pt x="0" y="74"/>
                            </a:moveTo>
                            <a:lnTo>
                              <a:pt x="26" y="66"/>
                            </a:lnTo>
                            <a:lnTo>
                              <a:pt x="46" y="58"/>
                            </a:lnTo>
                            <a:lnTo>
                              <a:pt x="68" y="42"/>
                            </a:lnTo>
                            <a:lnTo>
                              <a:pt x="88" y="30"/>
                            </a:lnTo>
                            <a:lnTo>
                              <a:pt x="110" y="30"/>
                            </a:lnTo>
                            <a:lnTo>
                              <a:pt x="116" y="14"/>
                            </a:lnTo>
                            <a:lnTo>
                              <a:pt x="132" y="8"/>
                            </a:lnTo>
                            <a:lnTo>
                              <a:pt x="154" y="6"/>
                            </a:lnTo>
                            <a:lnTo>
                              <a:pt x="172" y="6"/>
                            </a:lnTo>
                            <a:lnTo>
                              <a:pt x="184" y="0"/>
                            </a:lnTo>
                            <a:lnTo>
                              <a:pt x="156" y="18"/>
                            </a:lnTo>
                            <a:lnTo>
                              <a:pt x="140" y="24"/>
                            </a:lnTo>
                            <a:lnTo>
                              <a:pt x="122" y="36"/>
                            </a:lnTo>
                            <a:lnTo>
                              <a:pt x="110" y="48"/>
                            </a:lnTo>
                            <a:lnTo>
                              <a:pt x="92" y="50"/>
                            </a:lnTo>
                            <a:lnTo>
                              <a:pt x="74" y="58"/>
                            </a:lnTo>
                            <a:lnTo>
                              <a:pt x="52" y="68"/>
                            </a:lnTo>
                            <a:lnTo>
                              <a:pt x="34" y="74"/>
                            </a:lnTo>
                            <a:lnTo>
                              <a:pt x="0" y="74"/>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8" name="Freeform 42"/>
                      <p:cNvSpPr>
                        <a:spLocks/>
                      </p:cNvSpPr>
                      <p:nvPr/>
                    </p:nvSpPr>
                    <p:spPr bwMode="auto">
                      <a:xfrm>
                        <a:off x="2857" y="2632"/>
                        <a:ext cx="78" cy="25"/>
                      </a:xfrm>
                      <a:custGeom>
                        <a:avLst/>
                        <a:gdLst>
                          <a:gd name="T0" fmla="*/ 0 w 156"/>
                          <a:gd name="T1" fmla="*/ 1 h 50"/>
                          <a:gd name="T2" fmla="*/ 1 w 156"/>
                          <a:gd name="T3" fmla="*/ 1 h 50"/>
                          <a:gd name="T4" fmla="*/ 1 w 156"/>
                          <a:gd name="T5" fmla="*/ 1 h 50"/>
                          <a:gd name="T6" fmla="*/ 1 w 156"/>
                          <a:gd name="T7" fmla="*/ 1 h 50"/>
                          <a:gd name="T8" fmla="*/ 1 w 156"/>
                          <a:gd name="T9" fmla="*/ 1 h 50"/>
                          <a:gd name="T10" fmla="*/ 1 w 156"/>
                          <a:gd name="T11" fmla="*/ 1 h 50"/>
                          <a:gd name="T12" fmla="*/ 1 w 156"/>
                          <a:gd name="T13" fmla="*/ 1 h 50"/>
                          <a:gd name="T14" fmla="*/ 1 w 156"/>
                          <a:gd name="T15" fmla="*/ 0 h 50"/>
                          <a:gd name="T16" fmla="*/ 1 w 156"/>
                          <a:gd name="T17" fmla="*/ 1 h 50"/>
                          <a:gd name="T18" fmla="*/ 1 w 156"/>
                          <a:gd name="T19" fmla="*/ 1 h 50"/>
                          <a:gd name="T20" fmla="*/ 1 w 156"/>
                          <a:gd name="T21" fmla="*/ 1 h 50"/>
                          <a:gd name="T22" fmla="*/ 1 w 156"/>
                          <a:gd name="T23" fmla="*/ 1 h 50"/>
                          <a:gd name="T24" fmla="*/ 1 w 156"/>
                          <a:gd name="T25" fmla="*/ 1 h 50"/>
                          <a:gd name="T26" fmla="*/ 1 w 156"/>
                          <a:gd name="T27" fmla="*/ 1 h 50"/>
                          <a:gd name="T28" fmla="*/ 1 w 156"/>
                          <a:gd name="T29" fmla="*/ 1 h 50"/>
                          <a:gd name="T30" fmla="*/ 0 w 156"/>
                          <a:gd name="T31" fmla="*/ 1 h 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6" h="50">
                            <a:moveTo>
                              <a:pt x="0" y="40"/>
                            </a:moveTo>
                            <a:lnTo>
                              <a:pt x="38" y="44"/>
                            </a:lnTo>
                            <a:lnTo>
                              <a:pt x="74" y="38"/>
                            </a:lnTo>
                            <a:lnTo>
                              <a:pt x="88" y="30"/>
                            </a:lnTo>
                            <a:lnTo>
                              <a:pt x="104" y="20"/>
                            </a:lnTo>
                            <a:lnTo>
                              <a:pt x="118" y="10"/>
                            </a:lnTo>
                            <a:lnTo>
                              <a:pt x="134" y="8"/>
                            </a:lnTo>
                            <a:lnTo>
                              <a:pt x="156" y="0"/>
                            </a:lnTo>
                            <a:lnTo>
                              <a:pt x="138" y="14"/>
                            </a:lnTo>
                            <a:lnTo>
                              <a:pt x="118" y="16"/>
                            </a:lnTo>
                            <a:lnTo>
                              <a:pt x="104" y="28"/>
                            </a:lnTo>
                            <a:lnTo>
                              <a:pt x="86" y="42"/>
                            </a:lnTo>
                            <a:lnTo>
                              <a:pt x="72" y="50"/>
                            </a:lnTo>
                            <a:lnTo>
                              <a:pt x="50" y="50"/>
                            </a:lnTo>
                            <a:lnTo>
                              <a:pt x="26" y="46"/>
                            </a:lnTo>
                            <a:lnTo>
                              <a:pt x="0" y="4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110" name="Freeform 43"/>
                    <p:cNvSpPr>
                      <a:spLocks/>
                    </p:cNvSpPr>
                    <p:nvPr/>
                  </p:nvSpPr>
                  <p:spPr bwMode="auto">
                    <a:xfrm>
                      <a:off x="2748" y="2524"/>
                      <a:ext cx="62" cy="47"/>
                    </a:xfrm>
                    <a:custGeom>
                      <a:avLst/>
                      <a:gdLst>
                        <a:gd name="T0" fmla="*/ 1 w 124"/>
                        <a:gd name="T1" fmla="*/ 0 h 94"/>
                        <a:gd name="T2" fmla="*/ 1 w 124"/>
                        <a:gd name="T3" fmla="*/ 1 h 94"/>
                        <a:gd name="T4" fmla="*/ 1 w 124"/>
                        <a:gd name="T5" fmla="*/ 1 h 94"/>
                        <a:gd name="T6" fmla="*/ 1 w 124"/>
                        <a:gd name="T7" fmla="*/ 1 h 94"/>
                        <a:gd name="T8" fmla="*/ 1 w 124"/>
                        <a:gd name="T9" fmla="*/ 1 h 94"/>
                        <a:gd name="T10" fmla="*/ 1 w 124"/>
                        <a:gd name="T11" fmla="*/ 1 h 94"/>
                        <a:gd name="T12" fmla="*/ 1 w 124"/>
                        <a:gd name="T13" fmla="*/ 1 h 94"/>
                        <a:gd name="T14" fmla="*/ 1 w 124"/>
                        <a:gd name="T15" fmla="*/ 1 h 94"/>
                        <a:gd name="T16" fmla="*/ 1 w 124"/>
                        <a:gd name="T17" fmla="*/ 1 h 94"/>
                        <a:gd name="T18" fmla="*/ 0 w 124"/>
                        <a:gd name="T19" fmla="*/ 1 h 94"/>
                        <a:gd name="T20" fmla="*/ 1 w 124"/>
                        <a:gd name="T21" fmla="*/ 1 h 94"/>
                        <a:gd name="T22" fmla="*/ 1 w 124"/>
                        <a:gd name="T23" fmla="*/ 1 h 94"/>
                        <a:gd name="T24" fmla="*/ 1 w 124"/>
                        <a:gd name="T25" fmla="*/ 1 h 94"/>
                        <a:gd name="T26" fmla="*/ 1 w 124"/>
                        <a:gd name="T27" fmla="*/ 1 h 94"/>
                        <a:gd name="T28" fmla="*/ 1 w 124"/>
                        <a:gd name="T29" fmla="*/ 1 h 94"/>
                        <a:gd name="T30" fmla="*/ 1 w 124"/>
                        <a:gd name="T31" fmla="*/ 1 h 94"/>
                        <a:gd name="T32" fmla="*/ 1 w 124"/>
                        <a:gd name="T33" fmla="*/ 1 h 94"/>
                        <a:gd name="T34" fmla="*/ 1 w 124"/>
                        <a:gd name="T35" fmla="*/ 1 h 94"/>
                        <a:gd name="T36" fmla="*/ 1 w 124"/>
                        <a:gd name="T37" fmla="*/ 1 h 94"/>
                        <a:gd name="T38" fmla="*/ 1 w 124"/>
                        <a:gd name="T39" fmla="*/ 1 h 94"/>
                        <a:gd name="T40" fmla="*/ 1 w 124"/>
                        <a:gd name="T41" fmla="*/ 1 h 94"/>
                        <a:gd name="T42" fmla="*/ 1 w 124"/>
                        <a:gd name="T43" fmla="*/ 1 h 94"/>
                        <a:gd name="T44" fmla="*/ 1 w 124"/>
                        <a:gd name="T45" fmla="*/ 1 h 94"/>
                        <a:gd name="T46" fmla="*/ 1 w 124"/>
                        <a:gd name="T47" fmla="*/ 1 h 94"/>
                        <a:gd name="T48" fmla="*/ 1 w 124"/>
                        <a:gd name="T49" fmla="*/ 0 h 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4" h="94">
                          <a:moveTo>
                            <a:pt x="122" y="0"/>
                          </a:moveTo>
                          <a:lnTo>
                            <a:pt x="124" y="38"/>
                          </a:lnTo>
                          <a:lnTo>
                            <a:pt x="118" y="60"/>
                          </a:lnTo>
                          <a:lnTo>
                            <a:pt x="106" y="80"/>
                          </a:lnTo>
                          <a:lnTo>
                            <a:pt x="84" y="90"/>
                          </a:lnTo>
                          <a:lnTo>
                            <a:pt x="54" y="94"/>
                          </a:lnTo>
                          <a:lnTo>
                            <a:pt x="34" y="92"/>
                          </a:lnTo>
                          <a:lnTo>
                            <a:pt x="18" y="84"/>
                          </a:lnTo>
                          <a:lnTo>
                            <a:pt x="8" y="76"/>
                          </a:lnTo>
                          <a:lnTo>
                            <a:pt x="0" y="66"/>
                          </a:lnTo>
                          <a:lnTo>
                            <a:pt x="6" y="58"/>
                          </a:lnTo>
                          <a:lnTo>
                            <a:pt x="22" y="76"/>
                          </a:lnTo>
                          <a:lnTo>
                            <a:pt x="36" y="86"/>
                          </a:lnTo>
                          <a:lnTo>
                            <a:pt x="58" y="90"/>
                          </a:lnTo>
                          <a:lnTo>
                            <a:pt x="82" y="86"/>
                          </a:lnTo>
                          <a:lnTo>
                            <a:pt x="96" y="72"/>
                          </a:lnTo>
                          <a:lnTo>
                            <a:pt x="106" y="54"/>
                          </a:lnTo>
                          <a:lnTo>
                            <a:pt x="114" y="40"/>
                          </a:lnTo>
                          <a:lnTo>
                            <a:pt x="118" y="24"/>
                          </a:lnTo>
                          <a:lnTo>
                            <a:pt x="100" y="36"/>
                          </a:lnTo>
                          <a:lnTo>
                            <a:pt x="84" y="42"/>
                          </a:lnTo>
                          <a:lnTo>
                            <a:pt x="62" y="42"/>
                          </a:lnTo>
                          <a:lnTo>
                            <a:pt x="40" y="42"/>
                          </a:lnTo>
                          <a:lnTo>
                            <a:pt x="100" y="22"/>
                          </a:lnTo>
                          <a:lnTo>
                            <a:pt x="122"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102" name="Group 44"/>
                  <p:cNvGrpSpPr>
                    <a:grpSpLocks/>
                  </p:cNvGrpSpPr>
                  <p:nvPr/>
                </p:nvGrpSpPr>
                <p:grpSpPr bwMode="auto">
                  <a:xfrm>
                    <a:off x="2878" y="2468"/>
                    <a:ext cx="58" cy="25"/>
                    <a:chOff x="2878" y="2468"/>
                    <a:chExt cx="58" cy="25"/>
                  </a:xfrm>
                </p:grpSpPr>
                <p:sp>
                  <p:nvSpPr>
                    <p:cNvPr id="106" name="Freeform 45"/>
                    <p:cNvSpPr>
                      <a:spLocks/>
                    </p:cNvSpPr>
                    <p:nvPr/>
                  </p:nvSpPr>
                  <p:spPr bwMode="auto">
                    <a:xfrm>
                      <a:off x="2879" y="2469"/>
                      <a:ext cx="57" cy="24"/>
                    </a:xfrm>
                    <a:custGeom>
                      <a:avLst/>
                      <a:gdLst>
                        <a:gd name="T0" fmla="*/ 0 w 114"/>
                        <a:gd name="T1" fmla="*/ 1 h 48"/>
                        <a:gd name="T2" fmla="*/ 1 w 114"/>
                        <a:gd name="T3" fmla="*/ 1 h 48"/>
                        <a:gd name="T4" fmla="*/ 1 w 114"/>
                        <a:gd name="T5" fmla="*/ 1 h 48"/>
                        <a:gd name="T6" fmla="*/ 1 w 114"/>
                        <a:gd name="T7" fmla="*/ 1 h 48"/>
                        <a:gd name="T8" fmla="*/ 1 w 114"/>
                        <a:gd name="T9" fmla="*/ 1 h 48"/>
                        <a:gd name="T10" fmla="*/ 1 w 114"/>
                        <a:gd name="T11" fmla="*/ 0 h 48"/>
                        <a:gd name="T12" fmla="*/ 1 w 114"/>
                        <a:gd name="T13" fmla="*/ 1 h 48"/>
                        <a:gd name="T14" fmla="*/ 1 w 114"/>
                        <a:gd name="T15" fmla="*/ 1 h 48"/>
                        <a:gd name="T16" fmla="*/ 1 w 114"/>
                        <a:gd name="T17" fmla="*/ 1 h 48"/>
                        <a:gd name="T18" fmla="*/ 1 w 114"/>
                        <a:gd name="T19" fmla="*/ 1 h 48"/>
                        <a:gd name="T20" fmla="*/ 1 w 114"/>
                        <a:gd name="T21" fmla="*/ 1 h 48"/>
                        <a:gd name="T22" fmla="*/ 1 w 114"/>
                        <a:gd name="T23" fmla="*/ 1 h 48"/>
                        <a:gd name="T24" fmla="*/ 1 w 114"/>
                        <a:gd name="T25" fmla="*/ 1 h 48"/>
                        <a:gd name="T26" fmla="*/ 0 w 114"/>
                        <a:gd name="T27" fmla="*/ 1 h 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4" h="48">
                          <a:moveTo>
                            <a:pt x="0" y="44"/>
                          </a:moveTo>
                          <a:lnTo>
                            <a:pt x="10" y="28"/>
                          </a:lnTo>
                          <a:lnTo>
                            <a:pt x="22" y="18"/>
                          </a:lnTo>
                          <a:lnTo>
                            <a:pt x="36" y="8"/>
                          </a:lnTo>
                          <a:lnTo>
                            <a:pt x="54" y="2"/>
                          </a:lnTo>
                          <a:lnTo>
                            <a:pt x="72" y="0"/>
                          </a:lnTo>
                          <a:lnTo>
                            <a:pt x="90" y="2"/>
                          </a:lnTo>
                          <a:lnTo>
                            <a:pt x="114" y="10"/>
                          </a:lnTo>
                          <a:lnTo>
                            <a:pt x="86" y="16"/>
                          </a:lnTo>
                          <a:lnTo>
                            <a:pt x="74" y="28"/>
                          </a:lnTo>
                          <a:lnTo>
                            <a:pt x="62" y="40"/>
                          </a:lnTo>
                          <a:lnTo>
                            <a:pt x="50" y="46"/>
                          </a:lnTo>
                          <a:lnTo>
                            <a:pt x="36" y="48"/>
                          </a:lnTo>
                          <a:lnTo>
                            <a:pt x="0"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7" name="Freeform 46"/>
                    <p:cNvSpPr>
                      <a:spLocks/>
                    </p:cNvSpPr>
                    <p:nvPr/>
                  </p:nvSpPr>
                  <p:spPr bwMode="auto">
                    <a:xfrm>
                      <a:off x="2878" y="2468"/>
                      <a:ext cx="57" cy="25"/>
                    </a:xfrm>
                    <a:custGeom>
                      <a:avLst/>
                      <a:gdLst>
                        <a:gd name="T0" fmla="*/ 0 w 114"/>
                        <a:gd name="T1" fmla="*/ 1 h 50"/>
                        <a:gd name="T2" fmla="*/ 1 w 114"/>
                        <a:gd name="T3" fmla="*/ 1 h 50"/>
                        <a:gd name="T4" fmla="*/ 1 w 114"/>
                        <a:gd name="T5" fmla="*/ 1 h 50"/>
                        <a:gd name="T6" fmla="*/ 1 w 114"/>
                        <a:gd name="T7" fmla="*/ 1 h 50"/>
                        <a:gd name="T8" fmla="*/ 1 w 114"/>
                        <a:gd name="T9" fmla="*/ 1 h 50"/>
                        <a:gd name="T10" fmla="*/ 1 w 114"/>
                        <a:gd name="T11" fmla="*/ 0 h 50"/>
                        <a:gd name="T12" fmla="*/ 1 w 114"/>
                        <a:gd name="T13" fmla="*/ 1 h 50"/>
                        <a:gd name="T14" fmla="*/ 1 w 114"/>
                        <a:gd name="T15" fmla="*/ 1 h 50"/>
                        <a:gd name="T16" fmla="*/ 1 w 114"/>
                        <a:gd name="T17" fmla="*/ 1 h 50"/>
                        <a:gd name="T18" fmla="*/ 1 w 114"/>
                        <a:gd name="T19" fmla="*/ 1 h 50"/>
                        <a:gd name="T20" fmla="*/ 1 w 114"/>
                        <a:gd name="T21" fmla="*/ 1 h 50"/>
                        <a:gd name="T22" fmla="*/ 1 w 114"/>
                        <a:gd name="T23" fmla="*/ 1 h 50"/>
                        <a:gd name="T24" fmla="*/ 1 w 114"/>
                        <a:gd name="T25" fmla="*/ 1 h 50"/>
                        <a:gd name="T26" fmla="*/ 1 w 114"/>
                        <a:gd name="T27" fmla="*/ 1 h 50"/>
                        <a:gd name="T28" fmla="*/ 1 w 114"/>
                        <a:gd name="T29" fmla="*/ 1 h 50"/>
                        <a:gd name="T30" fmla="*/ 1 w 114"/>
                        <a:gd name="T31" fmla="*/ 1 h 50"/>
                        <a:gd name="T32" fmla="*/ 0 w 114"/>
                        <a:gd name="T33" fmla="*/ 1 h 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4" h="50">
                          <a:moveTo>
                            <a:pt x="0" y="44"/>
                          </a:moveTo>
                          <a:lnTo>
                            <a:pt x="10" y="28"/>
                          </a:lnTo>
                          <a:lnTo>
                            <a:pt x="22" y="18"/>
                          </a:lnTo>
                          <a:lnTo>
                            <a:pt x="36" y="8"/>
                          </a:lnTo>
                          <a:lnTo>
                            <a:pt x="54" y="2"/>
                          </a:lnTo>
                          <a:lnTo>
                            <a:pt x="72" y="0"/>
                          </a:lnTo>
                          <a:lnTo>
                            <a:pt x="90" y="2"/>
                          </a:lnTo>
                          <a:lnTo>
                            <a:pt x="114" y="10"/>
                          </a:lnTo>
                          <a:lnTo>
                            <a:pt x="80" y="8"/>
                          </a:lnTo>
                          <a:lnTo>
                            <a:pt x="80" y="20"/>
                          </a:lnTo>
                          <a:lnTo>
                            <a:pt x="76" y="34"/>
                          </a:lnTo>
                          <a:lnTo>
                            <a:pt x="58" y="46"/>
                          </a:lnTo>
                          <a:lnTo>
                            <a:pt x="44" y="50"/>
                          </a:lnTo>
                          <a:lnTo>
                            <a:pt x="34" y="42"/>
                          </a:lnTo>
                          <a:lnTo>
                            <a:pt x="28" y="32"/>
                          </a:lnTo>
                          <a:lnTo>
                            <a:pt x="24" y="22"/>
                          </a:lnTo>
                          <a:lnTo>
                            <a:pt x="0" y="44"/>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103" name="Group 47"/>
                  <p:cNvGrpSpPr>
                    <a:grpSpLocks/>
                  </p:cNvGrpSpPr>
                  <p:nvPr/>
                </p:nvGrpSpPr>
                <p:grpSpPr bwMode="auto">
                  <a:xfrm>
                    <a:off x="2742" y="2518"/>
                    <a:ext cx="67" cy="30"/>
                    <a:chOff x="2742" y="2518"/>
                    <a:chExt cx="67" cy="30"/>
                  </a:xfrm>
                </p:grpSpPr>
                <p:sp>
                  <p:nvSpPr>
                    <p:cNvPr id="104" name="Freeform 48"/>
                    <p:cNvSpPr>
                      <a:spLocks/>
                    </p:cNvSpPr>
                    <p:nvPr/>
                  </p:nvSpPr>
                  <p:spPr bwMode="auto">
                    <a:xfrm>
                      <a:off x="2743" y="2518"/>
                      <a:ext cx="66" cy="30"/>
                    </a:xfrm>
                    <a:custGeom>
                      <a:avLst/>
                      <a:gdLst>
                        <a:gd name="T0" fmla="*/ 0 w 132"/>
                        <a:gd name="T1" fmla="*/ 1 h 60"/>
                        <a:gd name="T2" fmla="*/ 1 w 132"/>
                        <a:gd name="T3" fmla="*/ 1 h 60"/>
                        <a:gd name="T4" fmla="*/ 1 w 132"/>
                        <a:gd name="T5" fmla="*/ 1 h 60"/>
                        <a:gd name="T6" fmla="*/ 1 w 132"/>
                        <a:gd name="T7" fmla="*/ 1 h 60"/>
                        <a:gd name="T8" fmla="*/ 1 w 132"/>
                        <a:gd name="T9" fmla="*/ 1 h 60"/>
                        <a:gd name="T10" fmla="*/ 1 w 132"/>
                        <a:gd name="T11" fmla="*/ 0 h 60"/>
                        <a:gd name="T12" fmla="*/ 1 w 132"/>
                        <a:gd name="T13" fmla="*/ 1 h 60"/>
                        <a:gd name="T14" fmla="*/ 1 w 132"/>
                        <a:gd name="T15" fmla="*/ 1 h 60"/>
                        <a:gd name="T16" fmla="*/ 1 w 132"/>
                        <a:gd name="T17" fmla="*/ 1 h 60"/>
                        <a:gd name="T18" fmla="*/ 1 w 132"/>
                        <a:gd name="T19" fmla="*/ 1 h 60"/>
                        <a:gd name="T20" fmla="*/ 1 w 132"/>
                        <a:gd name="T21" fmla="*/ 1 h 60"/>
                        <a:gd name="T22" fmla="*/ 1 w 132"/>
                        <a:gd name="T23" fmla="*/ 1 h 60"/>
                        <a:gd name="T24" fmla="*/ 1 w 132"/>
                        <a:gd name="T25" fmla="*/ 1 h 60"/>
                        <a:gd name="T26" fmla="*/ 1 w 132"/>
                        <a:gd name="T27" fmla="*/ 1 h 60"/>
                        <a:gd name="T28" fmla="*/ 0 w 132"/>
                        <a:gd name="T29" fmla="*/ 1 h 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32" h="60">
                          <a:moveTo>
                            <a:pt x="0" y="58"/>
                          </a:moveTo>
                          <a:lnTo>
                            <a:pt x="40" y="42"/>
                          </a:lnTo>
                          <a:lnTo>
                            <a:pt x="64" y="30"/>
                          </a:lnTo>
                          <a:lnTo>
                            <a:pt x="92" y="14"/>
                          </a:lnTo>
                          <a:lnTo>
                            <a:pt x="112" y="2"/>
                          </a:lnTo>
                          <a:lnTo>
                            <a:pt x="122" y="0"/>
                          </a:lnTo>
                          <a:lnTo>
                            <a:pt x="132" y="8"/>
                          </a:lnTo>
                          <a:lnTo>
                            <a:pt x="132" y="24"/>
                          </a:lnTo>
                          <a:lnTo>
                            <a:pt x="122" y="40"/>
                          </a:lnTo>
                          <a:lnTo>
                            <a:pt x="120" y="42"/>
                          </a:lnTo>
                          <a:lnTo>
                            <a:pt x="104" y="50"/>
                          </a:lnTo>
                          <a:lnTo>
                            <a:pt x="102" y="52"/>
                          </a:lnTo>
                          <a:lnTo>
                            <a:pt x="70" y="58"/>
                          </a:lnTo>
                          <a:lnTo>
                            <a:pt x="26" y="60"/>
                          </a:lnTo>
                          <a:lnTo>
                            <a:pt x="0" y="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5" name="Freeform 49"/>
                    <p:cNvSpPr>
                      <a:spLocks/>
                    </p:cNvSpPr>
                    <p:nvPr/>
                  </p:nvSpPr>
                  <p:spPr bwMode="auto">
                    <a:xfrm>
                      <a:off x="2742" y="2518"/>
                      <a:ext cx="66" cy="29"/>
                    </a:xfrm>
                    <a:custGeom>
                      <a:avLst/>
                      <a:gdLst>
                        <a:gd name="T0" fmla="*/ 0 w 132"/>
                        <a:gd name="T1" fmla="*/ 1 h 58"/>
                        <a:gd name="T2" fmla="*/ 1 w 132"/>
                        <a:gd name="T3" fmla="*/ 1 h 58"/>
                        <a:gd name="T4" fmla="*/ 1 w 132"/>
                        <a:gd name="T5" fmla="*/ 1 h 58"/>
                        <a:gd name="T6" fmla="*/ 1 w 132"/>
                        <a:gd name="T7" fmla="*/ 1 h 58"/>
                        <a:gd name="T8" fmla="*/ 1 w 132"/>
                        <a:gd name="T9" fmla="*/ 1 h 58"/>
                        <a:gd name="T10" fmla="*/ 1 w 132"/>
                        <a:gd name="T11" fmla="*/ 0 h 58"/>
                        <a:gd name="T12" fmla="*/ 1 w 132"/>
                        <a:gd name="T13" fmla="*/ 1 h 58"/>
                        <a:gd name="T14" fmla="*/ 1 w 132"/>
                        <a:gd name="T15" fmla="*/ 1 h 58"/>
                        <a:gd name="T16" fmla="*/ 1 w 132"/>
                        <a:gd name="T17" fmla="*/ 1 h 58"/>
                        <a:gd name="T18" fmla="*/ 1 w 132"/>
                        <a:gd name="T19" fmla="*/ 1 h 58"/>
                        <a:gd name="T20" fmla="*/ 1 w 132"/>
                        <a:gd name="T21" fmla="*/ 1 h 58"/>
                        <a:gd name="T22" fmla="*/ 1 w 132"/>
                        <a:gd name="T23" fmla="*/ 1 h 58"/>
                        <a:gd name="T24" fmla="*/ 1 w 132"/>
                        <a:gd name="T25" fmla="*/ 1 h 58"/>
                        <a:gd name="T26" fmla="*/ 1 w 132"/>
                        <a:gd name="T27" fmla="*/ 1 h 58"/>
                        <a:gd name="T28" fmla="*/ 1 w 132"/>
                        <a:gd name="T29" fmla="*/ 1 h 58"/>
                        <a:gd name="T30" fmla="*/ 1 w 132"/>
                        <a:gd name="T31" fmla="*/ 1 h 58"/>
                        <a:gd name="T32" fmla="*/ 0 w 132"/>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2" h="58">
                          <a:moveTo>
                            <a:pt x="0" y="58"/>
                          </a:moveTo>
                          <a:lnTo>
                            <a:pt x="40" y="42"/>
                          </a:lnTo>
                          <a:lnTo>
                            <a:pt x="64" y="30"/>
                          </a:lnTo>
                          <a:lnTo>
                            <a:pt x="92" y="14"/>
                          </a:lnTo>
                          <a:lnTo>
                            <a:pt x="112" y="2"/>
                          </a:lnTo>
                          <a:lnTo>
                            <a:pt x="122" y="0"/>
                          </a:lnTo>
                          <a:lnTo>
                            <a:pt x="132" y="4"/>
                          </a:lnTo>
                          <a:lnTo>
                            <a:pt x="116" y="8"/>
                          </a:lnTo>
                          <a:lnTo>
                            <a:pt x="124" y="16"/>
                          </a:lnTo>
                          <a:lnTo>
                            <a:pt x="126" y="28"/>
                          </a:lnTo>
                          <a:lnTo>
                            <a:pt x="118" y="48"/>
                          </a:lnTo>
                          <a:lnTo>
                            <a:pt x="102" y="54"/>
                          </a:lnTo>
                          <a:lnTo>
                            <a:pt x="82" y="58"/>
                          </a:lnTo>
                          <a:lnTo>
                            <a:pt x="66" y="50"/>
                          </a:lnTo>
                          <a:lnTo>
                            <a:pt x="56" y="40"/>
                          </a:lnTo>
                          <a:lnTo>
                            <a:pt x="30" y="50"/>
                          </a:lnTo>
                          <a:lnTo>
                            <a:pt x="0" y="58"/>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nvGrpSpPr>
                <p:cNvPr id="92" name="Group 50"/>
                <p:cNvGrpSpPr>
                  <a:grpSpLocks/>
                </p:cNvGrpSpPr>
                <p:nvPr/>
              </p:nvGrpSpPr>
              <p:grpSpPr bwMode="auto">
                <a:xfrm>
                  <a:off x="2609" y="2281"/>
                  <a:ext cx="339" cy="296"/>
                  <a:chOff x="2609" y="2281"/>
                  <a:chExt cx="339" cy="296"/>
                </a:xfrm>
              </p:grpSpPr>
              <p:grpSp>
                <p:nvGrpSpPr>
                  <p:cNvPr id="93" name="Group 51"/>
                  <p:cNvGrpSpPr>
                    <a:grpSpLocks/>
                  </p:cNvGrpSpPr>
                  <p:nvPr/>
                </p:nvGrpSpPr>
                <p:grpSpPr bwMode="auto">
                  <a:xfrm>
                    <a:off x="2723" y="2423"/>
                    <a:ext cx="195" cy="114"/>
                    <a:chOff x="2723" y="2423"/>
                    <a:chExt cx="195" cy="114"/>
                  </a:xfrm>
                </p:grpSpPr>
                <p:sp>
                  <p:nvSpPr>
                    <p:cNvPr id="99" name="Freeform 52"/>
                    <p:cNvSpPr>
                      <a:spLocks/>
                    </p:cNvSpPr>
                    <p:nvPr/>
                  </p:nvSpPr>
                  <p:spPr bwMode="auto">
                    <a:xfrm>
                      <a:off x="2723" y="2495"/>
                      <a:ext cx="93" cy="42"/>
                    </a:xfrm>
                    <a:custGeom>
                      <a:avLst/>
                      <a:gdLst>
                        <a:gd name="T0" fmla="*/ 1 w 186"/>
                        <a:gd name="T1" fmla="*/ 0 h 86"/>
                        <a:gd name="T2" fmla="*/ 1 w 186"/>
                        <a:gd name="T3" fmla="*/ 0 h 86"/>
                        <a:gd name="T4" fmla="*/ 1 w 186"/>
                        <a:gd name="T5" fmla="*/ 0 h 86"/>
                        <a:gd name="T6" fmla="*/ 1 w 186"/>
                        <a:gd name="T7" fmla="*/ 0 h 86"/>
                        <a:gd name="T8" fmla="*/ 1 w 186"/>
                        <a:gd name="T9" fmla="*/ 0 h 86"/>
                        <a:gd name="T10" fmla="*/ 1 w 186"/>
                        <a:gd name="T11" fmla="*/ 0 h 86"/>
                        <a:gd name="T12" fmla="*/ 1 w 186"/>
                        <a:gd name="T13" fmla="*/ 0 h 86"/>
                        <a:gd name="T14" fmla="*/ 1 w 186"/>
                        <a:gd name="T15" fmla="*/ 0 h 86"/>
                        <a:gd name="T16" fmla="*/ 1 w 186"/>
                        <a:gd name="T17" fmla="*/ 0 h 86"/>
                        <a:gd name="T18" fmla="*/ 1 w 186"/>
                        <a:gd name="T19" fmla="*/ 0 h 86"/>
                        <a:gd name="T20" fmla="*/ 1 w 186"/>
                        <a:gd name="T21" fmla="*/ 0 h 86"/>
                        <a:gd name="T22" fmla="*/ 1 w 186"/>
                        <a:gd name="T23" fmla="*/ 0 h 86"/>
                        <a:gd name="T24" fmla="*/ 1 w 186"/>
                        <a:gd name="T25" fmla="*/ 0 h 86"/>
                        <a:gd name="T26" fmla="*/ 0 w 186"/>
                        <a:gd name="T27" fmla="*/ 0 h 86"/>
                        <a:gd name="T28" fmla="*/ 1 w 186"/>
                        <a:gd name="T29" fmla="*/ 0 h 86"/>
                        <a:gd name="T30" fmla="*/ 1 w 186"/>
                        <a:gd name="T31" fmla="*/ 0 h 86"/>
                        <a:gd name="T32" fmla="*/ 1 w 186"/>
                        <a:gd name="T33" fmla="*/ 0 h 86"/>
                        <a:gd name="T34" fmla="*/ 1 w 186"/>
                        <a:gd name="T35" fmla="*/ 0 h 86"/>
                        <a:gd name="T36" fmla="*/ 1 w 186"/>
                        <a:gd name="T37" fmla="*/ 0 h 86"/>
                        <a:gd name="T38" fmla="*/ 1 w 186"/>
                        <a:gd name="T39" fmla="*/ 0 h 86"/>
                        <a:gd name="T40" fmla="*/ 1 w 186"/>
                        <a:gd name="T41" fmla="*/ 0 h 86"/>
                        <a:gd name="T42" fmla="*/ 1 w 186"/>
                        <a:gd name="T43" fmla="*/ 0 h 86"/>
                        <a:gd name="T44" fmla="*/ 1 w 186"/>
                        <a:gd name="T45" fmla="*/ 0 h 86"/>
                        <a:gd name="T46" fmla="*/ 1 w 186"/>
                        <a:gd name="T47" fmla="*/ 0 h 86"/>
                        <a:gd name="T48" fmla="*/ 1 w 186"/>
                        <a:gd name="T49" fmla="*/ 0 h 86"/>
                        <a:gd name="T50" fmla="*/ 1 w 186"/>
                        <a:gd name="T51" fmla="*/ 0 h 86"/>
                        <a:gd name="T52" fmla="*/ 1 w 186"/>
                        <a:gd name="T53" fmla="*/ 0 h 8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6" h="86">
                          <a:moveTo>
                            <a:pt x="186" y="10"/>
                          </a:moveTo>
                          <a:lnTo>
                            <a:pt x="172" y="6"/>
                          </a:lnTo>
                          <a:lnTo>
                            <a:pt x="162" y="0"/>
                          </a:lnTo>
                          <a:lnTo>
                            <a:pt x="140" y="6"/>
                          </a:lnTo>
                          <a:lnTo>
                            <a:pt x="114" y="6"/>
                          </a:lnTo>
                          <a:lnTo>
                            <a:pt x="82" y="8"/>
                          </a:lnTo>
                          <a:lnTo>
                            <a:pt x="54" y="8"/>
                          </a:lnTo>
                          <a:lnTo>
                            <a:pt x="44" y="0"/>
                          </a:lnTo>
                          <a:lnTo>
                            <a:pt x="30" y="0"/>
                          </a:lnTo>
                          <a:lnTo>
                            <a:pt x="24" y="10"/>
                          </a:lnTo>
                          <a:lnTo>
                            <a:pt x="22" y="22"/>
                          </a:lnTo>
                          <a:lnTo>
                            <a:pt x="16" y="38"/>
                          </a:lnTo>
                          <a:lnTo>
                            <a:pt x="10" y="54"/>
                          </a:lnTo>
                          <a:lnTo>
                            <a:pt x="0" y="66"/>
                          </a:lnTo>
                          <a:lnTo>
                            <a:pt x="10" y="78"/>
                          </a:lnTo>
                          <a:lnTo>
                            <a:pt x="12" y="86"/>
                          </a:lnTo>
                          <a:lnTo>
                            <a:pt x="22" y="72"/>
                          </a:lnTo>
                          <a:lnTo>
                            <a:pt x="40" y="54"/>
                          </a:lnTo>
                          <a:lnTo>
                            <a:pt x="50" y="44"/>
                          </a:lnTo>
                          <a:lnTo>
                            <a:pt x="66" y="36"/>
                          </a:lnTo>
                          <a:lnTo>
                            <a:pt x="82" y="32"/>
                          </a:lnTo>
                          <a:lnTo>
                            <a:pt x="102" y="30"/>
                          </a:lnTo>
                          <a:lnTo>
                            <a:pt x="126" y="28"/>
                          </a:lnTo>
                          <a:lnTo>
                            <a:pt x="144" y="26"/>
                          </a:lnTo>
                          <a:lnTo>
                            <a:pt x="160" y="26"/>
                          </a:lnTo>
                          <a:lnTo>
                            <a:pt x="168" y="18"/>
                          </a:lnTo>
                          <a:lnTo>
                            <a:pt x="186" y="1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0" name="Freeform 53"/>
                    <p:cNvSpPr>
                      <a:spLocks/>
                    </p:cNvSpPr>
                    <p:nvPr/>
                  </p:nvSpPr>
                  <p:spPr bwMode="auto">
                    <a:xfrm>
                      <a:off x="2855" y="2423"/>
                      <a:ext cx="63" cy="72"/>
                    </a:xfrm>
                    <a:custGeom>
                      <a:avLst/>
                      <a:gdLst>
                        <a:gd name="T0" fmla="*/ 0 w 126"/>
                        <a:gd name="T1" fmla="*/ 1 h 143"/>
                        <a:gd name="T2" fmla="*/ 1 w 126"/>
                        <a:gd name="T3" fmla="*/ 1 h 143"/>
                        <a:gd name="T4" fmla="*/ 1 w 126"/>
                        <a:gd name="T5" fmla="*/ 1 h 143"/>
                        <a:gd name="T6" fmla="*/ 1 w 126"/>
                        <a:gd name="T7" fmla="*/ 1 h 143"/>
                        <a:gd name="T8" fmla="*/ 1 w 126"/>
                        <a:gd name="T9" fmla="*/ 1 h 143"/>
                        <a:gd name="T10" fmla="*/ 1 w 126"/>
                        <a:gd name="T11" fmla="*/ 1 h 143"/>
                        <a:gd name="T12" fmla="*/ 1 w 126"/>
                        <a:gd name="T13" fmla="*/ 1 h 143"/>
                        <a:gd name="T14" fmla="*/ 1 w 126"/>
                        <a:gd name="T15" fmla="*/ 1 h 143"/>
                        <a:gd name="T16" fmla="*/ 1 w 126"/>
                        <a:gd name="T17" fmla="*/ 1 h 143"/>
                        <a:gd name="T18" fmla="*/ 1 w 126"/>
                        <a:gd name="T19" fmla="*/ 1 h 143"/>
                        <a:gd name="T20" fmla="*/ 1 w 126"/>
                        <a:gd name="T21" fmla="*/ 0 h 143"/>
                        <a:gd name="T22" fmla="*/ 1 w 126"/>
                        <a:gd name="T23" fmla="*/ 0 h 143"/>
                        <a:gd name="T24" fmla="*/ 1 w 126"/>
                        <a:gd name="T25" fmla="*/ 1 h 143"/>
                        <a:gd name="T26" fmla="*/ 1 w 126"/>
                        <a:gd name="T27" fmla="*/ 1 h 143"/>
                        <a:gd name="T28" fmla="*/ 1 w 126"/>
                        <a:gd name="T29" fmla="*/ 1 h 143"/>
                        <a:gd name="T30" fmla="*/ 1 w 126"/>
                        <a:gd name="T31" fmla="*/ 1 h 143"/>
                        <a:gd name="T32" fmla="*/ 1 w 126"/>
                        <a:gd name="T33" fmla="*/ 1 h 143"/>
                        <a:gd name="T34" fmla="*/ 1 w 126"/>
                        <a:gd name="T35" fmla="*/ 1 h 143"/>
                        <a:gd name="T36" fmla="*/ 1 w 126"/>
                        <a:gd name="T37" fmla="*/ 1 h 143"/>
                        <a:gd name="T38" fmla="*/ 1 w 126"/>
                        <a:gd name="T39" fmla="*/ 1 h 143"/>
                        <a:gd name="T40" fmla="*/ 0 w 126"/>
                        <a:gd name="T41" fmla="*/ 1 h 1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6" h="143">
                          <a:moveTo>
                            <a:pt x="0" y="143"/>
                          </a:moveTo>
                          <a:lnTo>
                            <a:pt x="30" y="99"/>
                          </a:lnTo>
                          <a:lnTo>
                            <a:pt x="58" y="83"/>
                          </a:lnTo>
                          <a:lnTo>
                            <a:pt x="80" y="73"/>
                          </a:lnTo>
                          <a:lnTo>
                            <a:pt x="96" y="55"/>
                          </a:lnTo>
                          <a:lnTo>
                            <a:pt x="110" y="42"/>
                          </a:lnTo>
                          <a:lnTo>
                            <a:pt x="122" y="30"/>
                          </a:lnTo>
                          <a:lnTo>
                            <a:pt x="120" y="30"/>
                          </a:lnTo>
                          <a:lnTo>
                            <a:pt x="126" y="14"/>
                          </a:lnTo>
                          <a:lnTo>
                            <a:pt x="122" y="6"/>
                          </a:lnTo>
                          <a:lnTo>
                            <a:pt x="114" y="0"/>
                          </a:lnTo>
                          <a:lnTo>
                            <a:pt x="112" y="0"/>
                          </a:lnTo>
                          <a:lnTo>
                            <a:pt x="96" y="4"/>
                          </a:lnTo>
                          <a:lnTo>
                            <a:pt x="90" y="18"/>
                          </a:lnTo>
                          <a:lnTo>
                            <a:pt x="82" y="30"/>
                          </a:lnTo>
                          <a:lnTo>
                            <a:pt x="68" y="40"/>
                          </a:lnTo>
                          <a:lnTo>
                            <a:pt x="48" y="55"/>
                          </a:lnTo>
                          <a:lnTo>
                            <a:pt x="36" y="79"/>
                          </a:lnTo>
                          <a:lnTo>
                            <a:pt x="22" y="103"/>
                          </a:lnTo>
                          <a:lnTo>
                            <a:pt x="12" y="119"/>
                          </a:lnTo>
                          <a:lnTo>
                            <a:pt x="0" y="143"/>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94" name="Group 54"/>
                  <p:cNvGrpSpPr>
                    <a:grpSpLocks/>
                  </p:cNvGrpSpPr>
                  <p:nvPr/>
                </p:nvGrpSpPr>
                <p:grpSpPr bwMode="auto">
                  <a:xfrm>
                    <a:off x="2609" y="2281"/>
                    <a:ext cx="339" cy="296"/>
                    <a:chOff x="2609" y="2281"/>
                    <a:chExt cx="339" cy="296"/>
                  </a:xfrm>
                </p:grpSpPr>
                <p:grpSp>
                  <p:nvGrpSpPr>
                    <p:cNvPr id="95" name="Group 55"/>
                    <p:cNvGrpSpPr>
                      <a:grpSpLocks/>
                    </p:cNvGrpSpPr>
                    <p:nvPr/>
                  </p:nvGrpSpPr>
                  <p:grpSpPr bwMode="auto">
                    <a:xfrm>
                      <a:off x="2609" y="2281"/>
                      <a:ext cx="339" cy="296"/>
                      <a:chOff x="2609" y="2281"/>
                      <a:chExt cx="339" cy="296"/>
                    </a:xfrm>
                  </p:grpSpPr>
                  <p:sp>
                    <p:nvSpPr>
                      <p:cNvPr id="97" name="Freeform 56"/>
                      <p:cNvSpPr>
                        <a:spLocks/>
                      </p:cNvSpPr>
                      <p:nvPr/>
                    </p:nvSpPr>
                    <p:spPr bwMode="auto">
                      <a:xfrm>
                        <a:off x="2609" y="2281"/>
                        <a:ext cx="339" cy="296"/>
                      </a:xfrm>
                      <a:custGeom>
                        <a:avLst/>
                        <a:gdLst>
                          <a:gd name="T0" fmla="*/ 0 w 679"/>
                          <a:gd name="T1" fmla="*/ 1 h 592"/>
                          <a:gd name="T2" fmla="*/ 0 w 679"/>
                          <a:gd name="T3" fmla="*/ 1 h 592"/>
                          <a:gd name="T4" fmla="*/ 0 w 679"/>
                          <a:gd name="T5" fmla="*/ 1 h 592"/>
                          <a:gd name="T6" fmla="*/ 0 w 679"/>
                          <a:gd name="T7" fmla="*/ 1 h 592"/>
                          <a:gd name="T8" fmla="*/ 0 w 679"/>
                          <a:gd name="T9" fmla="*/ 1 h 592"/>
                          <a:gd name="T10" fmla="*/ 0 w 679"/>
                          <a:gd name="T11" fmla="*/ 1 h 592"/>
                          <a:gd name="T12" fmla="*/ 0 w 679"/>
                          <a:gd name="T13" fmla="*/ 1 h 592"/>
                          <a:gd name="T14" fmla="*/ 0 w 679"/>
                          <a:gd name="T15" fmla="*/ 1 h 592"/>
                          <a:gd name="T16" fmla="*/ 0 w 679"/>
                          <a:gd name="T17" fmla="*/ 1 h 592"/>
                          <a:gd name="T18" fmla="*/ 0 w 679"/>
                          <a:gd name="T19" fmla="*/ 1 h 592"/>
                          <a:gd name="T20" fmla="*/ 0 w 679"/>
                          <a:gd name="T21" fmla="*/ 1 h 592"/>
                          <a:gd name="T22" fmla="*/ 0 w 679"/>
                          <a:gd name="T23" fmla="*/ 1 h 592"/>
                          <a:gd name="T24" fmla="*/ 0 w 679"/>
                          <a:gd name="T25" fmla="*/ 1 h 592"/>
                          <a:gd name="T26" fmla="*/ 0 w 679"/>
                          <a:gd name="T27" fmla="*/ 1 h 592"/>
                          <a:gd name="T28" fmla="*/ 0 w 679"/>
                          <a:gd name="T29" fmla="*/ 1 h 592"/>
                          <a:gd name="T30" fmla="*/ 0 w 679"/>
                          <a:gd name="T31" fmla="*/ 1 h 592"/>
                          <a:gd name="T32" fmla="*/ 0 w 679"/>
                          <a:gd name="T33" fmla="*/ 1 h 592"/>
                          <a:gd name="T34" fmla="*/ 0 w 679"/>
                          <a:gd name="T35" fmla="*/ 1 h 592"/>
                          <a:gd name="T36" fmla="*/ 0 w 679"/>
                          <a:gd name="T37" fmla="*/ 1 h 592"/>
                          <a:gd name="T38" fmla="*/ 0 w 679"/>
                          <a:gd name="T39" fmla="*/ 1 h 592"/>
                          <a:gd name="T40" fmla="*/ 0 w 679"/>
                          <a:gd name="T41" fmla="*/ 1 h 592"/>
                          <a:gd name="T42" fmla="*/ 0 w 679"/>
                          <a:gd name="T43" fmla="*/ 1 h 592"/>
                          <a:gd name="T44" fmla="*/ 0 w 679"/>
                          <a:gd name="T45" fmla="*/ 1 h 592"/>
                          <a:gd name="T46" fmla="*/ 0 w 679"/>
                          <a:gd name="T47" fmla="*/ 1 h 592"/>
                          <a:gd name="T48" fmla="*/ 0 w 679"/>
                          <a:gd name="T49" fmla="*/ 1 h 592"/>
                          <a:gd name="T50" fmla="*/ 0 w 679"/>
                          <a:gd name="T51" fmla="*/ 1 h 592"/>
                          <a:gd name="T52" fmla="*/ 0 w 679"/>
                          <a:gd name="T53" fmla="*/ 1 h 592"/>
                          <a:gd name="T54" fmla="*/ 0 w 679"/>
                          <a:gd name="T55" fmla="*/ 1 h 592"/>
                          <a:gd name="T56" fmla="*/ 0 w 679"/>
                          <a:gd name="T57" fmla="*/ 1 h 592"/>
                          <a:gd name="T58" fmla="*/ 0 w 679"/>
                          <a:gd name="T59" fmla="*/ 1 h 592"/>
                          <a:gd name="T60" fmla="*/ 0 w 679"/>
                          <a:gd name="T61" fmla="*/ 1 h 592"/>
                          <a:gd name="T62" fmla="*/ 0 w 679"/>
                          <a:gd name="T63" fmla="*/ 1 h 592"/>
                          <a:gd name="T64" fmla="*/ 0 w 679"/>
                          <a:gd name="T65" fmla="*/ 1 h 592"/>
                          <a:gd name="T66" fmla="*/ 0 w 679"/>
                          <a:gd name="T67" fmla="*/ 1 h 592"/>
                          <a:gd name="T68" fmla="*/ 0 w 679"/>
                          <a:gd name="T69" fmla="*/ 1 h 592"/>
                          <a:gd name="T70" fmla="*/ 0 w 679"/>
                          <a:gd name="T71" fmla="*/ 1 h 592"/>
                          <a:gd name="T72" fmla="*/ 0 w 679"/>
                          <a:gd name="T73" fmla="*/ 1 h 592"/>
                          <a:gd name="T74" fmla="*/ 0 w 679"/>
                          <a:gd name="T75" fmla="*/ 1 h 592"/>
                          <a:gd name="T76" fmla="*/ 0 w 679"/>
                          <a:gd name="T77" fmla="*/ 1 h 592"/>
                          <a:gd name="T78" fmla="*/ 0 w 679"/>
                          <a:gd name="T79" fmla="*/ 1 h 592"/>
                          <a:gd name="T80" fmla="*/ 0 w 679"/>
                          <a:gd name="T81" fmla="*/ 1 h 592"/>
                          <a:gd name="T82" fmla="*/ 0 w 679"/>
                          <a:gd name="T83" fmla="*/ 1 h 592"/>
                          <a:gd name="T84" fmla="*/ 0 w 679"/>
                          <a:gd name="T85" fmla="*/ 1 h 592"/>
                          <a:gd name="T86" fmla="*/ 0 w 679"/>
                          <a:gd name="T87" fmla="*/ 0 h 592"/>
                          <a:gd name="T88" fmla="*/ 0 w 679"/>
                          <a:gd name="T89" fmla="*/ 0 h 592"/>
                          <a:gd name="T90" fmla="*/ 0 w 679"/>
                          <a:gd name="T91" fmla="*/ 1 h 592"/>
                          <a:gd name="T92" fmla="*/ 0 w 679"/>
                          <a:gd name="T93" fmla="*/ 1 h 592"/>
                          <a:gd name="T94" fmla="*/ 0 w 679"/>
                          <a:gd name="T95" fmla="*/ 1 h 592"/>
                          <a:gd name="T96" fmla="*/ 0 w 679"/>
                          <a:gd name="T97" fmla="*/ 1 h 592"/>
                          <a:gd name="T98" fmla="*/ 0 w 679"/>
                          <a:gd name="T99" fmla="*/ 1 h 592"/>
                          <a:gd name="T100" fmla="*/ 0 w 679"/>
                          <a:gd name="T101" fmla="*/ 1 h 592"/>
                          <a:gd name="T102" fmla="*/ 0 w 679"/>
                          <a:gd name="T103" fmla="*/ 1 h 592"/>
                          <a:gd name="T104" fmla="*/ 0 w 679"/>
                          <a:gd name="T105" fmla="*/ 1 h 592"/>
                          <a:gd name="T106" fmla="*/ 0 w 679"/>
                          <a:gd name="T107" fmla="*/ 1 h 592"/>
                          <a:gd name="T108" fmla="*/ 0 w 679"/>
                          <a:gd name="T109" fmla="*/ 1 h 592"/>
                          <a:gd name="T110" fmla="*/ 0 w 679"/>
                          <a:gd name="T111" fmla="*/ 1 h 592"/>
                          <a:gd name="T112" fmla="*/ 0 w 679"/>
                          <a:gd name="T113" fmla="*/ 1 h 592"/>
                          <a:gd name="T114" fmla="*/ 0 w 679"/>
                          <a:gd name="T115" fmla="*/ 1 h 592"/>
                          <a:gd name="T116" fmla="*/ 0 w 679"/>
                          <a:gd name="T117" fmla="*/ 1 h 592"/>
                          <a:gd name="T118" fmla="*/ 0 w 679"/>
                          <a:gd name="T119" fmla="*/ 1 h 592"/>
                          <a:gd name="T120" fmla="*/ 0 w 679"/>
                          <a:gd name="T121" fmla="*/ 1 h 592"/>
                          <a:gd name="T122" fmla="*/ 0 w 679"/>
                          <a:gd name="T123" fmla="*/ 1 h 5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79" h="592">
                            <a:moveTo>
                              <a:pt x="38" y="500"/>
                            </a:moveTo>
                            <a:lnTo>
                              <a:pt x="68" y="530"/>
                            </a:lnTo>
                            <a:lnTo>
                              <a:pt x="92" y="560"/>
                            </a:lnTo>
                            <a:lnTo>
                              <a:pt x="126" y="578"/>
                            </a:lnTo>
                            <a:lnTo>
                              <a:pt x="140" y="592"/>
                            </a:lnTo>
                            <a:lnTo>
                              <a:pt x="146" y="536"/>
                            </a:lnTo>
                            <a:lnTo>
                              <a:pt x="158" y="484"/>
                            </a:lnTo>
                            <a:lnTo>
                              <a:pt x="168" y="440"/>
                            </a:lnTo>
                            <a:lnTo>
                              <a:pt x="174" y="404"/>
                            </a:lnTo>
                            <a:lnTo>
                              <a:pt x="170" y="358"/>
                            </a:lnTo>
                            <a:lnTo>
                              <a:pt x="156" y="329"/>
                            </a:lnTo>
                            <a:lnTo>
                              <a:pt x="140" y="315"/>
                            </a:lnTo>
                            <a:lnTo>
                              <a:pt x="181" y="321"/>
                            </a:lnTo>
                            <a:lnTo>
                              <a:pt x="233" y="309"/>
                            </a:lnTo>
                            <a:lnTo>
                              <a:pt x="265" y="293"/>
                            </a:lnTo>
                            <a:lnTo>
                              <a:pt x="301" y="279"/>
                            </a:lnTo>
                            <a:lnTo>
                              <a:pt x="341" y="263"/>
                            </a:lnTo>
                            <a:lnTo>
                              <a:pt x="377" y="249"/>
                            </a:lnTo>
                            <a:lnTo>
                              <a:pt x="403" y="231"/>
                            </a:lnTo>
                            <a:lnTo>
                              <a:pt x="441" y="197"/>
                            </a:lnTo>
                            <a:lnTo>
                              <a:pt x="441" y="195"/>
                            </a:lnTo>
                            <a:lnTo>
                              <a:pt x="459" y="159"/>
                            </a:lnTo>
                            <a:lnTo>
                              <a:pt x="475" y="129"/>
                            </a:lnTo>
                            <a:lnTo>
                              <a:pt x="507" y="137"/>
                            </a:lnTo>
                            <a:lnTo>
                              <a:pt x="547" y="159"/>
                            </a:lnTo>
                            <a:lnTo>
                              <a:pt x="585" y="185"/>
                            </a:lnTo>
                            <a:lnTo>
                              <a:pt x="613" y="215"/>
                            </a:lnTo>
                            <a:lnTo>
                              <a:pt x="633" y="251"/>
                            </a:lnTo>
                            <a:lnTo>
                              <a:pt x="649" y="285"/>
                            </a:lnTo>
                            <a:lnTo>
                              <a:pt x="657" y="321"/>
                            </a:lnTo>
                            <a:lnTo>
                              <a:pt x="679" y="350"/>
                            </a:lnTo>
                            <a:lnTo>
                              <a:pt x="673" y="291"/>
                            </a:lnTo>
                            <a:lnTo>
                              <a:pt x="661" y="255"/>
                            </a:lnTo>
                            <a:lnTo>
                              <a:pt x="645" y="215"/>
                            </a:lnTo>
                            <a:lnTo>
                              <a:pt x="637" y="171"/>
                            </a:lnTo>
                            <a:lnTo>
                              <a:pt x="603" y="129"/>
                            </a:lnTo>
                            <a:lnTo>
                              <a:pt x="555" y="76"/>
                            </a:lnTo>
                            <a:lnTo>
                              <a:pt x="525" y="46"/>
                            </a:lnTo>
                            <a:lnTo>
                              <a:pt x="501" y="24"/>
                            </a:lnTo>
                            <a:lnTo>
                              <a:pt x="475" y="12"/>
                            </a:lnTo>
                            <a:lnTo>
                              <a:pt x="451" y="4"/>
                            </a:lnTo>
                            <a:lnTo>
                              <a:pt x="415" y="4"/>
                            </a:lnTo>
                            <a:lnTo>
                              <a:pt x="401" y="4"/>
                            </a:lnTo>
                            <a:lnTo>
                              <a:pt x="355" y="0"/>
                            </a:lnTo>
                            <a:lnTo>
                              <a:pt x="293" y="0"/>
                            </a:lnTo>
                            <a:lnTo>
                              <a:pt x="235" y="16"/>
                            </a:lnTo>
                            <a:lnTo>
                              <a:pt x="187" y="34"/>
                            </a:lnTo>
                            <a:lnTo>
                              <a:pt x="144" y="48"/>
                            </a:lnTo>
                            <a:lnTo>
                              <a:pt x="110" y="64"/>
                            </a:lnTo>
                            <a:lnTo>
                              <a:pt x="86" y="81"/>
                            </a:lnTo>
                            <a:lnTo>
                              <a:pt x="66" y="99"/>
                            </a:lnTo>
                            <a:lnTo>
                              <a:pt x="44" y="123"/>
                            </a:lnTo>
                            <a:lnTo>
                              <a:pt x="24" y="153"/>
                            </a:lnTo>
                            <a:lnTo>
                              <a:pt x="8" y="177"/>
                            </a:lnTo>
                            <a:lnTo>
                              <a:pt x="0" y="209"/>
                            </a:lnTo>
                            <a:lnTo>
                              <a:pt x="0" y="255"/>
                            </a:lnTo>
                            <a:lnTo>
                              <a:pt x="0" y="297"/>
                            </a:lnTo>
                            <a:lnTo>
                              <a:pt x="6" y="338"/>
                            </a:lnTo>
                            <a:lnTo>
                              <a:pt x="6" y="388"/>
                            </a:lnTo>
                            <a:lnTo>
                              <a:pt x="8" y="428"/>
                            </a:lnTo>
                            <a:lnTo>
                              <a:pt x="18" y="454"/>
                            </a:lnTo>
                            <a:lnTo>
                              <a:pt x="38" y="50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98" name="Freeform 57"/>
                      <p:cNvSpPr>
                        <a:spLocks/>
                      </p:cNvSpPr>
                      <p:nvPr/>
                    </p:nvSpPr>
                    <p:spPr bwMode="auto">
                      <a:xfrm>
                        <a:off x="2624" y="2288"/>
                        <a:ext cx="207" cy="263"/>
                      </a:xfrm>
                      <a:custGeom>
                        <a:avLst/>
                        <a:gdLst>
                          <a:gd name="T0" fmla="*/ 0 w 415"/>
                          <a:gd name="T1" fmla="*/ 1 h 526"/>
                          <a:gd name="T2" fmla="*/ 0 w 415"/>
                          <a:gd name="T3" fmla="*/ 0 h 526"/>
                          <a:gd name="T4" fmla="*/ 0 w 415"/>
                          <a:gd name="T5" fmla="*/ 1 h 526"/>
                          <a:gd name="T6" fmla="*/ 0 w 415"/>
                          <a:gd name="T7" fmla="*/ 1 h 526"/>
                          <a:gd name="T8" fmla="*/ 0 w 415"/>
                          <a:gd name="T9" fmla="*/ 1 h 526"/>
                          <a:gd name="T10" fmla="*/ 0 w 415"/>
                          <a:gd name="T11" fmla="*/ 1 h 526"/>
                          <a:gd name="T12" fmla="*/ 0 w 415"/>
                          <a:gd name="T13" fmla="*/ 1 h 526"/>
                          <a:gd name="T14" fmla="*/ 0 w 415"/>
                          <a:gd name="T15" fmla="*/ 1 h 526"/>
                          <a:gd name="T16" fmla="*/ 0 w 415"/>
                          <a:gd name="T17" fmla="*/ 1 h 526"/>
                          <a:gd name="T18" fmla="*/ 0 w 415"/>
                          <a:gd name="T19" fmla="*/ 1 h 526"/>
                          <a:gd name="T20" fmla="*/ 0 w 415"/>
                          <a:gd name="T21" fmla="*/ 1 h 526"/>
                          <a:gd name="T22" fmla="*/ 0 w 415"/>
                          <a:gd name="T23" fmla="*/ 1 h 526"/>
                          <a:gd name="T24" fmla="*/ 0 w 415"/>
                          <a:gd name="T25" fmla="*/ 1 h 526"/>
                          <a:gd name="T26" fmla="*/ 0 w 415"/>
                          <a:gd name="T27" fmla="*/ 1 h 526"/>
                          <a:gd name="T28" fmla="*/ 0 w 415"/>
                          <a:gd name="T29" fmla="*/ 1 h 526"/>
                          <a:gd name="T30" fmla="*/ 0 w 415"/>
                          <a:gd name="T31" fmla="*/ 1 h 526"/>
                          <a:gd name="T32" fmla="*/ 0 w 415"/>
                          <a:gd name="T33" fmla="*/ 1 h 526"/>
                          <a:gd name="T34" fmla="*/ 0 w 415"/>
                          <a:gd name="T35" fmla="*/ 1 h 526"/>
                          <a:gd name="T36" fmla="*/ 0 w 415"/>
                          <a:gd name="T37" fmla="*/ 1 h 526"/>
                          <a:gd name="T38" fmla="*/ 0 w 415"/>
                          <a:gd name="T39" fmla="*/ 1 h 526"/>
                          <a:gd name="T40" fmla="*/ 0 w 415"/>
                          <a:gd name="T41" fmla="*/ 1 h 526"/>
                          <a:gd name="T42" fmla="*/ 0 w 415"/>
                          <a:gd name="T43" fmla="*/ 1 h 526"/>
                          <a:gd name="T44" fmla="*/ 0 w 415"/>
                          <a:gd name="T45" fmla="*/ 1 h 526"/>
                          <a:gd name="T46" fmla="*/ 0 w 415"/>
                          <a:gd name="T47" fmla="*/ 1 h 526"/>
                          <a:gd name="T48" fmla="*/ 0 w 415"/>
                          <a:gd name="T49" fmla="*/ 1 h 526"/>
                          <a:gd name="T50" fmla="*/ 0 w 415"/>
                          <a:gd name="T51" fmla="*/ 1 h 526"/>
                          <a:gd name="T52" fmla="*/ 0 w 415"/>
                          <a:gd name="T53" fmla="*/ 1 h 526"/>
                          <a:gd name="T54" fmla="*/ 0 w 415"/>
                          <a:gd name="T55" fmla="*/ 1 h 526"/>
                          <a:gd name="T56" fmla="*/ 0 w 415"/>
                          <a:gd name="T57" fmla="*/ 1 h 526"/>
                          <a:gd name="T58" fmla="*/ 0 w 415"/>
                          <a:gd name="T59" fmla="*/ 1 h 526"/>
                          <a:gd name="T60" fmla="*/ 0 w 415"/>
                          <a:gd name="T61" fmla="*/ 1 h 526"/>
                          <a:gd name="T62" fmla="*/ 0 w 415"/>
                          <a:gd name="T63" fmla="*/ 1 h 526"/>
                          <a:gd name="T64" fmla="*/ 0 w 415"/>
                          <a:gd name="T65" fmla="*/ 1 h 526"/>
                          <a:gd name="T66" fmla="*/ 0 w 415"/>
                          <a:gd name="T67" fmla="*/ 1 h 526"/>
                          <a:gd name="T68" fmla="*/ 0 w 415"/>
                          <a:gd name="T69" fmla="*/ 1 h 526"/>
                          <a:gd name="T70" fmla="*/ 0 w 415"/>
                          <a:gd name="T71" fmla="*/ 1 h 526"/>
                          <a:gd name="T72" fmla="*/ 0 w 415"/>
                          <a:gd name="T73" fmla="*/ 1 h 526"/>
                          <a:gd name="T74" fmla="*/ 0 w 415"/>
                          <a:gd name="T75" fmla="*/ 1 h 526"/>
                          <a:gd name="T76" fmla="*/ 0 w 415"/>
                          <a:gd name="T77" fmla="*/ 1 h 526"/>
                          <a:gd name="T78" fmla="*/ 0 w 415"/>
                          <a:gd name="T79" fmla="*/ 1 h 526"/>
                          <a:gd name="T80" fmla="*/ 0 w 415"/>
                          <a:gd name="T81" fmla="*/ 1 h 526"/>
                          <a:gd name="T82" fmla="*/ 0 w 415"/>
                          <a:gd name="T83" fmla="*/ 1 h 526"/>
                          <a:gd name="T84" fmla="*/ 0 w 415"/>
                          <a:gd name="T85" fmla="*/ 1 h 526"/>
                          <a:gd name="T86" fmla="*/ 0 w 415"/>
                          <a:gd name="T87" fmla="*/ 1 h 526"/>
                          <a:gd name="T88" fmla="*/ 0 w 415"/>
                          <a:gd name="T89" fmla="*/ 1 h 526"/>
                          <a:gd name="T90" fmla="*/ 0 w 415"/>
                          <a:gd name="T91" fmla="*/ 1 h 526"/>
                          <a:gd name="T92" fmla="*/ 0 w 415"/>
                          <a:gd name="T93" fmla="*/ 1 h 526"/>
                          <a:gd name="T94" fmla="*/ 0 w 415"/>
                          <a:gd name="T95" fmla="*/ 1 h 526"/>
                          <a:gd name="T96" fmla="*/ 0 w 415"/>
                          <a:gd name="T97" fmla="*/ 1 h 526"/>
                          <a:gd name="T98" fmla="*/ 0 w 415"/>
                          <a:gd name="T99" fmla="*/ 1 h 526"/>
                          <a:gd name="T100" fmla="*/ 0 w 415"/>
                          <a:gd name="T101" fmla="*/ 1 h 526"/>
                          <a:gd name="T102" fmla="*/ 0 w 415"/>
                          <a:gd name="T103" fmla="*/ 1 h 5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15" h="526">
                            <a:moveTo>
                              <a:pt x="257" y="16"/>
                            </a:moveTo>
                            <a:lnTo>
                              <a:pt x="281" y="4"/>
                            </a:lnTo>
                            <a:lnTo>
                              <a:pt x="305" y="0"/>
                            </a:lnTo>
                            <a:lnTo>
                              <a:pt x="327" y="0"/>
                            </a:lnTo>
                            <a:lnTo>
                              <a:pt x="359" y="6"/>
                            </a:lnTo>
                            <a:lnTo>
                              <a:pt x="375" y="12"/>
                            </a:lnTo>
                            <a:lnTo>
                              <a:pt x="389" y="30"/>
                            </a:lnTo>
                            <a:lnTo>
                              <a:pt x="403" y="56"/>
                            </a:lnTo>
                            <a:lnTo>
                              <a:pt x="415" y="73"/>
                            </a:lnTo>
                            <a:lnTo>
                              <a:pt x="415" y="93"/>
                            </a:lnTo>
                            <a:lnTo>
                              <a:pt x="413" y="115"/>
                            </a:lnTo>
                            <a:lnTo>
                              <a:pt x="395" y="143"/>
                            </a:lnTo>
                            <a:lnTo>
                              <a:pt x="379" y="167"/>
                            </a:lnTo>
                            <a:lnTo>
                              <a:pt x="359" y="187"/>
                            </a:lnTo>
                            <a:lnTo>
                              <a:pt x="335" y="205"/>
                            </a:lnTo>
                            <a:lnTo>
                              <a:pt x="317" y="219"/>
                            </a:lnTo>
                            <a:lnTo>
                              <a:pt x="287" y="227"/>
                            </a:lnTo>
                            <a:lnTo>
                              <a:pt x="257" y="239"/>
                            </a:lnTo>
                            <a:lnTo>
                              <a:pt x="231" y="249"/>
                            </a:lnTo>
                            <a:lnTo>
                              <a:pt x="209" y="257"/>
                            </a:lnTo>
                            <a:lnTo>
                              <a:pt x="191" y="257"/>
                            </a:lnTo>
                            <a:lnTo>
                              <a:pt x="179" y="263"/>
                            </a:lnTo>
                            <a:lnTo>
                              <a:pt x="173" y="269"/>
                            </a:lnTo>
                            <a:lnTo>
                              <a:pt x="201" y="269"/>
                            </a:lnTo>
                            <a:lnTo>
                              <a:pt x="183" y="279"/>
                            </a:lnTo>
                            <a:lnTo>
                              <a:pt x="159" y="287"/>
                            </a:lnTo>
                            <a:lnTo>
                              <a:pt x="126" y="287"/>
                            </a:lnTo>
                            <a:lnTo>
                              <a:pt x="102" y="287"/>
                            </a:lnTo>
                            <a:lnTo>
                              <a:pt x="94" y="293"/>
                            </a:lnTo>
                            <a:lnTo>
                              <a:pt x="108" y="326"/>
                            </a:lnTo>
                            <a:lnTo>
                              <a:pt x="116" y="362"/>
                            </a:lnTo>
                            <a:lnTo>
                              <a:pt x="116" y="394"/>
                            </a:lnTo>
                            <a:lnTo>
                              <a:pt x="116" y="428"/>
                            </a:lnTo>
                            <a:lnTo>
                              <a:pt x="122" y="452"/>
                            </a:lnTo>
                            <a:lnTo>
                              <a:pt x="114" y="484"/>
                            </a:lnTo>
                            <a:lnTo>
                              <a:pt x="102" y="522"/>
                            </a:lnTo>
                            <a:lnTo>
                              <a:pt x="90" y="526"/>
                            </a:lnTo>
                            <a:lnTo>
                              <a:pt x="80" y="512"/>
                            </a:lnTo>
                            <a:lnTo>
                              <a:pt x="46" y="476"/>
                            </a:lnTo>
                            <a:lnTo>
                              <a:pt x="12" y="456"/>
                            </a:lnTo>
                            <a:lnTo>
                              <a:pt x="50" y="456"/>
                            </a:lnTo>
                            <a:lnTo>
                              <a:pt x="34" y="416"/>
                            </a:lnTo>
                            <a:lnTo>
                              <a:pt x="14" y="398"/>
                            </a:lnTo>
                            <a:lnTo>
                              <a:pt x="30" y="368"/>
                            </a:lnTo>
                            <a:lnTo>
                              <a:pt x="20" y="358"/>
                            </a:lnTo>
                            <a:lnTo>
                              <a:pt x="36" y="362"/>
                            </a:lnTo>
                            <a:lnTo>
                              <a:pt x="18" y="326"/>
                            </a:lnTo>
                            <a:lnTo>
                              <a:pt x="40" y="328"/>
                            </a:lnTo>
                            <a:lnTo>
                              <a:pt x="4" y="283"/>
                            </a:lnTo>
                            <a:lnTo>
                              <a:pt x="0" y="243"/>
                            </a:lnTo>
                            <a:lnTo>
                              <a:pt x="18" y="257"/>
                            </a:lnTo>
                            <a:lnTo>
                              <a:pt x="6" y="229"/>
                            </a:lnTo>
                            <a:lnTo>
                              <a:pt x="48" y="233"/>
                            </a:lnTo>
                            <a:lnTo>
                              <a:pt x="64" y="225"/>
                            </a:lnTo>
                            <a:lnTo>
                              <a:pt x="46" y="203"/>
                            </a:lnTo>
                            <a:lnTo>
                              <a:pt x="76" y="199"/>
                            </a:lnTo>
                            <a:lnTo>
                              <a:pt x="48" y="183"/>
                            </a:lnTo>
                            <a:lnTo>
                              <a:pt x="24" y="165"/>
                            </a:lnTo>
                            <a:lnTo>
                              <a:pt x="72" y="179"/>
                            </a:lnTo>
                            <a:lnTo>
                              <a:pt x="104" y="187"/>
                            </a:lnTo>
                            <a:lnTo>
                              <a:pt x="132" y="189"/>
                            </a:lnTo>
                            <a:lnTo>
                              <a:pt x="167" y="193"/>
                            </a:lnTo>
                            <a:lnTo>
                              <a:pt x="201" y="191"/>
                            </a:lnTo>
                            <a:lnTo>
                              <a:pt x="213" y="185"/>
                            </a:lnTo>
                            <a:lnTo>
                              <a:pt x="203" y="171"/>
                            </a:lnTo>
                            <a:lnTo>
                              <a:pt x="243" y="165"/>
                            </a:lnTo>
                            <a:lnTo>
                              <a:pt x="209" y="159"/>
                            </a:lnTo>
                            <a:lnTo>
                              <a:pt x="177" y="155"/>
                            </a:lnTo>
                            <a:lnTo>
                              <a:pt x="142" y="155"/>
                            </a:lnTo>
                            <a:lnTo>
                              <a:pt x="106" y="155"/>
                            </a:lnTo>
                            <a:lnTo>
                              <a:pt x="132" y="135"/>
                            </a:lnTo>
                            <a:lnTo>
                              <a:pt x="100" y="143"/>
                            </a:lnTo>
                            <a:lnTo>
                              <a:pt x="72" y="139"/>
                            </a:lnTo>
                            <a:lnTo>
                              <a:pt x="48" y="135"/>
                            </a:lnTo>
                            <a:lnTo>
                              <a:pt x="34" y="133"/>
                            </a:lnTo>
                            <a:lnTo>
                              <a:pt x="66" y="125"/>
                            </a:lnTo>
                            <a:lnTo>
                              <a:pt x="90" y="119"/>
                            </a:lnTo>
                            <a:lnTo>
                              <a:pt x="108" y="111"/>
                            </a:lnTo>
                            <a:lnTo>
                              <a:pt x="118" y="107"/>
                            </a:lnTo>
                            <a:lnTo>
                              <a:pt x="96" y="107"/>
                            </a:lnTo>
                            <a:lnTo>
                              <a:pt x="136" y="87"/>
                            </a:lnTo>
                            <a:lnTo>
                              <a:pt x="114" y="81"/>
                            </a:lnTo>
                            <a:lnTo>
                              <a:pt x="96" y="81"/>
                            </a:lnTo>
                            <a:lnTo>
                              <a:pt x="132" y="75"/>
                            </a:lnTo>
                            <a:lnTo>
                              <a:pt x="173" y="79"/>
                            </a:lnTo>
                            <a:lnTo>
                              <a:pt x="193" y="87"/>
                            </a:lnTo>
                            <a:lnTo>
                              <a:pt x="217" y="89"/>
                            </a:lnTo>
                            <a:lnTo>
                              <a:pt x="239" y="89"/>
                            </a:lnTo>
                            <a:lnTo>
                              <a:pt x="263" y="87"/>
                            </a:lnTo>
                            <a:lnTo>
                              <a:pt x="279" y="79"/>
                            </a:lnTo>
                            <a:lnTo>
                              <a:pt x="295" y="71"/>
                            </a:lnTo>
                            <a:lnTo>
                              <a:pt x="305" y="65"/>
                            </a:lnTo>
                            <a:lnTo>
                              <a:pt x="281" y="65"/>
                            </a:lnTo>
                            <a:lnTo>
                              <a:pt x="253" y="62"/>
                            </a:lnTo>
                            <a:lnTo>
                              <a:pt x="215" y="60"/>
                            </a:lnTo>
                            <a:lnTo>
                              <a:pt x="267" y="54"/>
                            </a:lnTo>
                            <a:lnTo>
                              <a:pt x="295" y="48"/>
                            </a:lnTo>
                            <a:lnTo>
                              <a:pt x="315" y="44"/>
                            </a:lnTo>
                            <a:lnTo>
                              <a:pt x="329" y="34"/>
                            </a:lnTo>
                            <a:lnTo>
                              <a:pt x="305" y="36"/>
                            </a:lnTo>
                            <a:lnTo>
                              <a:pt x="317" y="20"/>
                            </a:lnTo>
                            <a:lnTo>
                              <a:pt x="329" y="16"/>
                            </a:lnTo>
                            <a:lnTo>
                              <a:pt x="299" y="16"/>
                            </a:lnTo>
                            <a:lnTo>
                              <a:pt x="275" y="18"/>
                            </a:lnTo>
                            <a:lnTo>
                              <a:pt x="257" y="16"/>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96" name="Freeform 58"/>
                    <p:cNvSpPr>
                      <a:spLocks/>
                    </p:cNvSpPr>
                    <p:nvPr/>
                  </p:nvSpPr>
                  <p:spPr bwMode="auto">
                    <a:xfrm>
                      <a:off x="2834" y="2286"/>
                      <a:ext cx="58" cy="68"/>
                    </a:xfrm>
                    <a:custGeom>
                      <a:avLst/>
                      <a:gdLst>
                        <a:gd name="T0" fmla="*/ 0 w 116"/>
                        <a:gd name="T1" fmla="*/ 0 h 135"/>
                        <a:gd name="T2" fmla="*/ 1 w 116"/>
                        <a:gd name="T3" fmla="*/ 1 h 135"/>
                        <a:gd name="T4" fmla="*/ 1 w 116"/>
                        <a:gd name="T5" fmla="*/ 1 h 135"/>
                        <a:gd name="T6" fmla="*/ 1 w 116"/>
                        <a:gd name="T7" fmla="*/ 1 h 135"/>
                        <a:gd name="T8" fmla="*/ 1 w 116"/>
                        <a:gd name="T9" fmla="*/ 1 h 135"/>
                        <a:gd name="T10" fmla="*/ 1 w 116"/>
                        <a:gd name="T11" fmla="*/ 1 h 135"/>
                        <a:gd name="T12" fmla="*/ 1 w 116"/>
                        <a:gd name="T13" fmla="*/ 1 h 135"/>
                        <a:gd name="T14" fmla="*/ 1 w 116"/>
                        <a:gd name="T15" fmla="*/ 1 h 135"/>
                        <a:gd name="T16" fmla="*/ 1 w 116"/>
                        <a:gd name="T17" fmla="*/ 1 h 135"/>
                        <a:gd name="T18" fmla="*/ 1 w 116"/>
                        <a:gd name="T19" fmla="*/ 1 h 135"/>
                        <a:gd name="T20" fmla="*/ 1 w 116"/>
                        <a:gd name="T21" fmla="*/ 1 h 135"/>
                        <a:gd name="T22" fmla="*/ 1 w 116"/>
                        <a:gd name="T23" fmla="*/ 1 h 135"/>
                        <a:gd name="T24" fmla="*/ 1 w 116"/>
                        <a:gd name="T25" fmla="*/ 1 h 135"/>
                        <a:gd name="T26" fmla="*/ 1 w 116"/>
                        <a:gd name="T27" fmla="*/ 1 h 135"/>
                        <a:gd name="T28" fmla="*/ 1 w 116"/>
                        <a:gd name="T29" fmla="*/ 1 h 135"/>
                        <a:gd name="T30" fmla="*/ 1 w 116"/>
                        <a:gd name="T31" fmla="*/ 1 h 135"/>
                        <a:gd name="T32" fmla="*/ 1 w 116"/>
                        <a:gd name="T33" fmla="*/ 1 h 135"/>
                        <a:gd name="T34" fmla="*/ 1 w 116"/>
                        <a:gd name="T35" fmla="*/ 1 h 135"/>
                        <a:gd name="T36" fmla="*/ 1 w 116"/>
                        <a:gd name="T37" fmla="*/ 1 h 135"/>
                        <a:gd name="T38" fmla="*/ 0 w 116"/>
                        <a:gd name="T39" fmla="*/ 0 h 1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6" h="135">
                          <a:moveTo>
                            <a:pt x="0" y="0"/>
                          </a:moveTo>
                          <a:lnTo>
                            <a:pt x="24" y="28"/>
                          </a:lnTo>
                          <a:lnTo>
                            <a:pt x="38" y="38"/>
                          </a:lnTo>
                          <a:lnTo>
                            <a:pt x="54" y="52"/>
                          </a:lnTo>
                          <a:lnTo>
                            <a:pt x="72" y="60"/>
                          </a:lnTo>
                          <a:lnTo>
                            <a:pt x="94" y="69"/>
                          </a:lnTo>
                          <a:lnTo>
                            <a:pt x="66" y="64"/>
                          </a:lnTo>
                          <a:lnTo>
                            <a:pt x="46" y="58"/>
                          </a:lnTo>
                          <a:lnTo>
                            <a:pt x="38" y="62"/>
                          </a:lnTo>
                          <a:lnTo>
                            <a:pt x="52" y="79"/>
                          </a:lnTo>
                          <a:lnTo>
                            <a:pt x="62" y="99"/>
                          </a:lnTo>
                          <a:lnTo>
                            <a:pt x="86" y="113"/>
                          </a:lnTo>
                          <a:lnTo>
                            <a:pt x="116" y="135"/>
                          </a:lnTo>
                          <a:lnTo>
                            <a:pt x="76" y="115"/>
                          </a:lnTo>
                          <a:lnTo>
                            <a:pt x="54" y="103"/>
                          </a:lnTo>
                          <a:lnTo>
                            <a:pt x="32" y="95"/>
                          </a:lnTo>
                          <a:lnTo>
                            <a:pt x="18" y="77"/>
                          </a:lnTo>
                          <a:lnTo>
                            <a:pt x="18" y="54"/>
                          </a:lnTo>
                          <a:lnTo>
                            <a:pt x="6" y="32"/>
                          </a:lnTo>
                          <a:lnTo>
                            <a:pt x="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grpSp>
        <p:sp>
          <p:nvSpPr>
            <p:cNvPr id="6" name="Freeform 59"/>
            <p:cNvSpPr>
              <a:spLocks/>
            </p:cNvSpPr>
            <p:nvPr/>
          </p:nvSpPr>
          <p:spPr bwMode="auto">
            <a:xfrm>
              <a:off x="1000" y="3290"/>
              <a:ext cx="3658" cy="649"/>
            </a:xfrm>
            <a:custGeom>
              <a:avLst/>
              <a:gdLst>
                <a:gd name="T0" fmla="*/ 1 w 7316"/>
                <a:gd name="T1" fmla="*/ 0 h 1299"/>
                <a:gd name="T2" fmla="*/ 0 w 7316"/>
                <a:gd name="T3" fmla="*/ 0 h 1299"/>
                <a:gd name="T4" fmla="*/ 1 w 7316"/>
                <a:gd name="T5" fmla="*/ 0 h 1299"/>
                <a:gd name="T6" fmla="*/ 1 w 7316"/>
                <a:gd name="T7" fmla="*/ 0 h 1299"/>
                <a:gd name="T8" fmla="*/ 1 w 7316"/>
                <a:gd name="T9" fmla="*/ 0 h 1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16" h="1299">
                  <a:moveTo>
                    <a:pt x="926" y="0"/>
                  </a:moveTo>
                  <a:lnTo>
                    <a:pt x="0" y="1299"/>
                  </a:lnTo>
                  <a:lnTo>
                    <a:pt x="7316" y="1299"/>
                  </a:lnTo>
                  <a:lnTo>
                    <a:pt x="6655" y="0"/>
                  </a:lnTo>
                  <a:lnTo>
                    <a:pt x="926" y="0"/>
                  </a:lnTo>
                  <a:close/>
                </a:path>
              </a:pathLst>
            </a:custGeom>
            <a:solidFill>
              <a:srgbClr val="3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7" name="Group 60"/>
            <p:cNvGrpSpPr>
              <a:grpSpLocks/>
            </p:cNvGrpSpPr>
            <p:nvPr/>
          </p:nvGrpSpPr>
          <p:grpSpPr bwMode="auto">
            <a:xfrm>
              <a:off x="2283" y="3133"/>
              <a:ext cx="176" cy="181"/>
              <a:chOff x="2283" y="3133"/>
              <a:chExt cx="176" cy="181"/>
            </a:xfrm>
          </p:grpSpPr>
          <p:sp>
            <p:nvSpPr>
              <p:cNvPr id="84" name="Freeform 61"/>
              <p:cNvSpPr>
                <a:spLocks/>
              </p:cNvSpPr>
              <p:nvPr/>
            </p:nvSpPr>
            <p:spPr bwMode="auto">
              <a:xfrm>
                <a:off x="2283" y="3133"/>
                <a:ext cx="175" cy="181"/>
              </a:xfrm>
              <a:custGeom>
                <a:avLst/>
                <a:gdLst>
                  <a:gd name="T0" fmla="*/ 0 w 351"/>
                  <a:gd name="T1" fmla="*/ 0 h 363"/>
                  <a:gd name="T2" fmla="*/ 0 w 351"/>
                  <a:gd name="T3" fmla="*/ 0 h 363"/>
                  <a:gd name="T4" fmla="*/ 0 w 351"/>
                  <a:gd name="T5" fmla="*/ 0 h 363"/>
                  <a:gd name="T6" fmla="*/ 0 w 351"/>
                  <a:gd name="T7" fmla="*/ 0 h 363"/>
                  <a:gd name="T8" fmla="*/ 0 w 351"/>
                  <a:gd name="T9" fmla="*/ 0 h 363"/>
                  <a:gd name="T10" fmla="*/ 0 w 351"/>
                  <a:gd name="T11" fmla="*/ 0 h 363"/>
                  <a:gd name="T12" fmla="*/ 0 w 351"/>
                  <a:gd name="T13" fmla="*/ 0 h 363"/>
                  <a:gd name="T14" fmla="*/ 0 w 351"/>
                  <a:gd name="T15" fmla="*/ 0 h 363"/>
                  <a:gd name="T16" fmla="*/ 0 w 351"/>
                  <a:gd name="T17" fmla="*/ 0 h 363"/>
                  <a:gd name="T18" fmla="*/ 0 w 351"/>
                  <a:gd name="T19" fmla="*/ 0 h 363"/>
                  <a:gd name="T20" fmla="*/ 0 w 351"/>
                  <a:gd name="T21" fmla="*/ 0 h 363"/>
                  <a:gd name="T22" fmla="*/ 0 w 351"/>
                  <a:gd name="T23" fmla="*/ 0 h 363"/>
                  <a:gd name="T24" fmla="*/ 0 w 351"/>
                  <a:gd name="T25" fmla="*/ 0 h 363"/>
                  <a:gd name="T26" fmla="*/ 0 w 351"/>
                  <a:gd name="T27" fmla="*/ 0 h 363"/>
                  <a:gd name="T28" fmla="*/ 0 w 351"/>
                  <a:gd name="T29" fmla="*/ 0 h 363"/>
                  <a:gd name="T30" fmla="*/ 0 w 351"/>
                  <a:gd name="T31" fmla="*/ 0 h 363"/>
                  <a:gd name="T32" fmla="*/ 0 w 351"/>
                  <a:gd name="T33" fmla="*/ 0 h 363"/>
                  <a:gd name="T34" fmla="*/ 0 w 351"/>
                  <a:gd name="T35" fmla="*/ 0 h 363"/>
                  <a:gd name="T36" fmla="*/ 0 w 351"/>
                  <a:gd name="T37" fmla="*/ 0 h 363"/>
                  <a:gd name="T38" fmla="*/ 0 w 351"/>
                  <a:gd name="T39" fmla="*/ 0 h 363"/>
                  <a:gd name="T40" fmla="*/ 0 w 351"/>
                  <a:gd name="T41" fmla="*/ 0 h 363"/>
                  <a:gd name="T42" fmla="*/ 0 w 351"/>
                  <a:gd name="T43" fmla="*/ 0 h 363"/>
                  <a:gd name="T44" fmla="*/ 0 w 351"/>
                  <a:gd name="T45" fmla="*/ 0 h 363"/>
                  <a:gd name="T46" fmla="*/ 0 w 351"/>
                  <a:gd name="T47" fmla="*/ 0 h 363"/>
                  <a:gd name="T48" fmla="*/ 0 w 351"/>
                  <a:gd name="T49" fmla="*/ 0 h 363"/>
                  <a:gd name="T50" fmla="*/ 0 w 351"/>
                  <a:gd name="T51" fmla="*/ 0 h 363"/>
                  <a:gd name="T52" fmla="*/ 0 w 351"/>
                  <a:gd name="T53" fmla="*/ 0 h 363"/>
                  <a:gd name="T54" fmla="*/ 0 w 351"/>
                  <a:gd name="T55" fmla="*/ 0 h 363"/>
                  <a:gd name="T56" fmla="*/ 0 w 351"/>
                  <a:gd name="T57" fmla="*/ 0 h 363"/>
                  <a:gd name="T58" fmla="*/ 0 w 351"/>
                  <a:gd name="T59" fmla="*/ 0 h 363"/>
                  <a:gd name="T60" fmla="*/ 0 w 351"/>
                  <a:gd name="T61" fmla="*/ 0 h 363"/>
                  <a:gd name="T62" fmla="*/ 0 w 351"/>
                  <a:gd name="T63" fmla="*/ 0 h 363"/>
                  <a:gd name="T64" fmla="*/ 0 w 351"/>
                  <a:gd name="T65" fmla="*/ 0 h 3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51" h="363">
                    <a:moveTo>
                      <a:pt x="58" y="56"/>
                    </a:moveTo>
                    <a:lnTo>
                      <a:pt x="110" y="8"/>
                    </a:lnTo>
                    <a:lnTo>
                      <a:pt x="140" y="0"/>
                    </a:lnTo>
                    <a:lnTo>
                      <a:pt x="202" y="8"/>
                    </a:lnTo>
                    <a:lnTo>
                      <a:pt x="266" y="18"/>
                    </a:lnTo>
                    <a:lnTo>
                      <a:pt x="308" y="28"/>
                    </a:lnTo>
                    <a:lnTo>
                      <a:pt x="321" y="38"/>
                    </a:lnTo>
                    <a:lnTo>
                      <a:pt x="329" y="60"/>
                    </a:lnTo>
                    <a:lnTo>
                      <a:pt x="331" y="74"/>
                    </a:lnTo>
                    <a:lnTo>
                      <a:pt x="321" y="88"/>
                    </a:lnTo>
                    <a:lnTo>
                      <a:pt x="333" y="102"/>
                    </a:lnTo>
                    <a:lnTo>
                      <a:pt x="339" y="122"/>
                    </a:lnTo>
                    <a:lnTo>
                      <a:pt x="335" y="134"/>
                    </a:lnTo>
                    <a:lnTo>
                      <a:pt x="345" y="148"/>
                    </a:lnTo>
                    <a:lnTo>
                      <a:pt x="349" y="164"/>
                    </a:lnTo>
                    <a:lnTo>
                      <a:pt x="347" y="182"/>
                    </a:lnTo>
                    <a:lnTo>
                      <a:pt x="335" y="201"/>
                    </a:lnTo>
                    <a:lnTo>
                      <a:pt x="345" y="221"/>
                    </a:lnTo>
                    <a:lnTo>
                      <a:pt x="351" y="245"/>
                    </a:lnTo>
                    <a:lnTo>
                      <a:pt x="343" y="269"/>
                    </a:lnTo>
                    <a:lnTo>
                      <a:pt x="329" y="281"/>
                    </a:lnTo>
                    <a:lnTo>
                      <a:pt x="329" y="321"/>
                    </a:lnTo>
                    <a:lnTo>
                      <a:pt x="315" y="343"/>
                    </a:lnTo>
                    <a:lnTo>
                      <a:pt x="286" y="353"/>
                    </a:lnTo>
                    <a:lnTo>
                      <a:pt x="156" y="363"/>
                    </a:lnTo>
                    <a:lnTo>
                      <a:pt x="92" y="339"/>
                    </a:lnTo>
                    <a:lnTo>
                      <a:pt x="14" y="251"/>
                    </a:lnTo>
                    <a:lnTo>
                      <a:pt x="2" y="213"/>
                    </a:lnTo>
                    <a:lnTo>
                      <a:pt x="0" y="184"/>
                    </a:lnTo>
                    <a:lnTo>
                      <a:pt x="4" y="156"/>
                    </a:lnTo>
                    <a:lnTo>
                      <a:pt x="16" y="112"/>
                    </a:lnTo>
                    <a:lnTo>
                      <a:pt x="30" y="90"/>
                    </a:lnTo>
                    <a:lnTo>
                      <a:pt x="58" y="56"/>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85" name="Group 62"/>
              <p:cNvGrpSpPr>
                <a:grpSpLocks/>
              </p:cNvGrpSpPr>
              <p:nvPr/>
            </p:nvGrpSpPr>
            <p:grpSpPr bwMode="auto">
              <a:xfrm>
                <a:off x="2326" y="3156"/>
                <a:ext cx="133" cy="158"/>
                <a:chOff x="2326" y="3156"/>
                <a:chExt cx="133" cy="158"/>
              </a:xfrm>
            </p:grpSpPr>
            <p:sp>
              <p:nvSpPr>
                <p:cNvPr id="86" name="Freeform 63"/>
                <p:cNvSpPr>
                  <a:spLocks/>
                </p:cNvSpPr>
                <p:nvPr/>
              </p:nvSpPr>
              <p:spPr bwMode="auto">
                <a:xfrm>
                  <a:off x="2326" y="3193"/>
                  <a:ext cx="133" cy="121"/>
                </a:xfrm>
                <a:custGeom>
                  <a:avLst/>
                  <a:gdLst>
                    <a:gd name="T0" fmla="*/ 1 w 265"/>
                    <a:gd name="T1" fmla="*/ 0 h 243"/>
                    <a:gd name="T2" fmla="*/ 1 w 265"/>
                    <a:gd name="T3" fmla="*/ 0 h 243"/>
                    <a:gd name="T4" fmla="*/ 1 w 265"/>
                    <a:gd name="T5" fmla="*/ 0 h 243"/>
                    <a:gd name="T6" fmla="*/ 1 w 265"/>
                    <a:gd name="T7" fmla="*/ 0 h 243"/>
                    <a:gd name="T8" fmla="*/ 1 w 265"/>
                    <a:gd name="T9" fmla="*/ 0 h 243"/>
                    <a:gd name="T10" fmla="*/ 1 w 265"/>
                    <a:gd name="T11" fmla="*/ 0 h 243"/>
                    <a:gd name="T12" fmla="*/ 1 w 265"/>
                    <a:gd name="T13" fmla="*/ 0 h 243"/>
                    <a:gd name="T14" fmla="*/ 1 w 265"/>
                    <a:gd name="T15" fmla="*/ 0 h 243"/>
                    <a:gd name="T16" fmla="*/ 1 w 265"/>
                    <a:gd name="T17" fmla="*/ 0 h 243"/>
                    <a:gd name="T18" fmla="*/ 1 w 265"/>
                    <a:gd name="T19" fmla="*/ 0 h 243"/>
                    <a:gd name="T20" fmla="*/ 1 w 265"/>
                    <a:gd name="T21" fmla="*/ 0 h 243"/>
                    <a:gd name="T22" fmla="*/ 1 w 265"/>
                    <a:gd name="T23" fmla="*/ 0 h 243"/>
                    <a:gd name="T24" fmla="*/ 1 w 265"/>
                    <a:gd name="T25" fmla="*/ 0 h 243"/>
                    <a:gd name="T26" fmla="*/ 1 w 265"/>
                    <a:gd name="T27" fmla="*/ 0 h 243"/>
                    <a:gd name="T28" fmla="*/ 1 w 265"/>
                    <a:gd name="T29" fmla="*/ 0 h 243"/>
                    <a:gd name="T30" fmla="*/ 1 w 265"/>
                    <a:gd name="T31" fmla="*/ 0 h 243"/>
                    <a:gd name="T32" fmla="*/ 1 w 265"/>
                    <a:gd name="T33" fmla="*/ 0 h 243"/>
                    <a:gd name="T34" fmla="*/ 1 w 265"/>
                    <a:gd name="T35" fmla="*/ 0 h 243"/>
                    <a:gd name="T36" fmla="*/ 1 w 265"/>
                    <a:gd name="T37" fmla="*/ 0 h 243"/>
                    <a:gd name="T38" fmla="*/ 1 w 265"/>
                    <a:gd name="T39" fmla="*/ 0 h 243"/>
                    <a:gd name="T40" fmla="*/ 1 w 265"/>
                    <a:gd name="T41" fmla="*/ 0 h 243"/>
                    <a:gd name="T42" fmla="*/ 1 w 265"/>
                    <a:gd name="T43" fmla="*/ 0 h 243"/>
                    <a:gd name="T44" fmla="*/ 1 w 265"/>
                    <a:gd name="T45" fmla="*/ 0 h 243"/>
                    <a:gd name="T46" fmla="*/ 1 w 265"/>
                    <a:gd name="T47" fmla="*/ 0 h 243"/>
                    <a:gd name="T48" fmla="*/ 1 w 265"/>
                    <a:gd name="T49" fmla="*/ 0 h 243"/>
                    <a:gd name="T50" fmla="*/ 1 w 265"/>
                    <a:gd name="T51" fmla="*/ 0 h 243"/>
                    <a:gd name="T52" fmla="*/ 1 w 265"/>
                    <a:gd name="T53" fmla="*/ 0 h 243"/>
                    <a:gd name="T54" fmla="*/ 1 w 265"/>
                    <a:gd name="T55" fmla="*/ 0 h 243"/>
                    <a:gd name="T56" fmla="*/ 1 w 265"/>
                    <a:gd name="T57" fmla="*/ 0 h 243"/>
                    <a:gd name="T58" fmla="*/ 1 w 265"/>
                    <a:gd name="T59" fmla="*/ 0 h 243"/>
                    <a:gd name="T60" fmla="*/ 1 w 265"/>
                    <a:gd name="T61" fmla="*/ 0 h 243"/>
                    <a:gd name="T62" fmla="*/ 1 w 265"/>
                    <a:gd name="T63" fmla="*/ 0 h 243"/>
                    <a:gd name="T64" fmla="*/ 1 w 265"/>
                    <a:gd name="T65" fmla="*/ 0 h 243"/>
                    <a:gd name="T66" fmla="*/ 1 w 265"/>
                    <a:gd name="T67" fmla="*/ 0 h 243"/>
                    <a:gd name="T68" fmla="*/ 1 w 265"/>
                    <a:gd name="T69" fmla="*/ 0 h 243"/>
                    <a:gd name="T70" fmla="*/ 1 w 265"/>
                    <a:gd name="T71" fmla="*/ 0 h 243"/>
                    <a:gd name="T72" fmla="*/ 0 w 265"/>
                    <a:gd name="T73" fmla="*/ 0 h 243"/>
                    <a:gd name="T74" fmla="*/ 1 w 265"/>
                    <a:gd name="T75" fmla="*/ 0 h 243"/>
                    <a:gd name="T76" fmla="*/ 1 w 265"/>
                    <a:gd name="T77" fmla="*/ 0 h 243"/>
                    <a:gd name="T78" fmla="*/ 1 w 265"/>
                    <a:gd name="T79" fmla="*/ 0 h 243"/>
                    <a:gd name="T80" fmla="*/ 1 w 265"/>
                    <a:gd name="T81" fmla="*/ 0 h 243"/>
                    <a:gd name="T82" fmla="*/ 1 w 265"/>
                    <a:gd name="T83" fmla="*/ 0 h 243"/>
                    <a:gd name="T84" fmla="*/ 1 w 265"/>
                    <a:gd name="T85" fmla="*/ 0 h 243"/>
                    <a:gd name="T86" fmla="*/ 1 w 265"/>
                    <a:gd name="T87" fmla="*/ 0 h 243"/>
                    <a:gd name="T88" fmla="*/ 1 w 265"/>
                    <a:gd name="T89" fmla="*/ 0 h 243"/>
                    <a:gd name="T90" fmla="*/ 1 w 265"/>
                    <a:gd name="T91" fmla="*/ 0 h 243"/>
                    <a:gd name="T92" fmla="*/ 1 w 265"/>
                    <a:gd name="T93" fmla="*/ 0 h 243"/>
                    <a:gd name="T94" fmla="*/ 1 w 265"/>
                    <a:gd name="T95" fmla="*/ 0 h 243"/>
                    <a:gd name="T96" fmla="*/ 1 w 265"/>
                    <a:gd name="T97" fmla="*/ 0 h 243"/>
                    <a:gd name="T98" fmla="*/ 1 w 265"/>
                    <a:gd name="T99" fmla="*/ 0 h 24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65" h="243">
                      <a:moveTo>
                        <a:pt x="78" y="34"/>
                      </a:moveTo>
                      <a:lnTo>
                        <a:pt x="110" y="36"/>
                      </a:lnTo>
                      <a:lnTo>
                        <a:pt x="130" y="36"/>
                      </a:lnTo>
                      <a:lnTo>
                        <a:pt x="128" y="0"/>
                      </a:lnTo>
                      <a:lnTo>
                        <a:pt x="142" y="20"/>
                      </a:lnTo>
                      <a:lnTo>
                        <a:pt x="152" y="30"/>
                      </a:lnTo>
                      <a:lnTo>
                        <a:pt x="166" y="34"/>
                      </a:lnTo>
                      <a:lnTo>
                        <a:pt x="194" y="30"/>
                      </a:lnTo>
                      <a:lnTo>
                        <a:pt x="214" y="22"/>
                      </a:lnTo>
                      <a:lnTo>
                        <a:pt x="231" y="14"/>
                      </a:lnTo>
                      <a:lnTo>
                        <a:pt x="247" y="10"/>
                      </a:lnTo>
                      <a:lnTo>
                        <a:pt x="253" y="2"/>
                      </a:lnTo>
                      <a:lnTo>
                        <a:pt x="249" y="14"/>
                      </a:lnTo>
                      <a:lnTo>
                        <a:pt x="259" y="28"/>
                      </a:lnTo>
                      <a:lnTo>
                        <a:pt x="263" y="44"/>
                      </a:lnTo>
                      <a:lnTo>
                        <a:pt x="261" y="62"/>
                      </a:lnTo>
                      <a:lnTo>
                        <a:pt x="249" y="81"/>
                      </a:lnTo>
                      <a:lnTo>
                        <a:pt x="259" y="101"/>
                      </a:lnTo>
                      <a:lnTo>
                        <a:pt x="265" y="125"/>
                      </a:lnTo>
                      <a:lnTo>
                        <a:pt x="257" y="149"/>
                      </a:lnTo>
                      <a:lnTo>
                        <a:pt x="243" y="161"/>
                      </a:lnTo>
                      <a:lnTo>
                        <a:pt x="243" y="201"/>
                      </a:lnTo>
                      <a:lnTo>
                        <a:pt x="229" y="223"/>
                      </a:lnTo>
                      <a:lnTo>
                        <a:pt x="200" y="233"/>
                      </a:lnTo>
                      <a:lnTo>
                        <a:pt x="70" y="243"/>
                      </a:lnTo>
                      <a:lnTo>
                        <a:pt x="6" y="219"/>
                      </a:lnTo>
                      <a:lnTo>
                        <a:pt x="44" y="231"/>
                      </a:lnTo>
                      <a:lnTo>
                        <a:pt x="78" y="237"/>
                      </a:lnTo>
                      <a:lnTo>
                        <a:pt x="104" y="235"/>
                      </a:lnTo>
                      <a:lnTo>
                        <a:pt x="124" y="229"/>
                      </a:lnTo>
                      <a:lnTo>
                        <a:pt x="132" y="209"/>
                      </a:lnTo>
                      <a:lnTo>
                        <a:pt x="132" y="235"/>
                      </a:lnTo>
                      <a:lnTo>
                        <a:pt x="162" y="231"/>
                      </a:lnTo>
                      <a:lnTo>
                        <a:pt x="202" y="229"/>
                      </a:lnTo>
                      <a:lnTo>
                        <a:pt x="221" y="219"/>
                      </a:lnTo>
                      <a:lnTo>
                        <a:pt x="229" y="203"/>
                      </a:lnTo>
                      <a:lnTo>
                        <a:pt x="237" y="183"/>
                      </a:lnTo>
                      <a:lnTo>
                        <a:pt x="239" y="169"/>
                      </a:lnTo>
                      <a:lnTo>
                        <a:pt x="218" y="173"/>
                      </a:lnTo>
                      <a:lnTo>
                        <a:pt x="194" y="179"/>
                      </a:lnTo>
                      <a:lnTo>
                        <a:pt x="166" y="181"/>
                      </a:lnTo>
                      <a:lnTo>
                        <a:pt x="136" y="183"/>
                      </a:lnTo>
                      <a:lnTo>
                        <a:pt x="114" y="181"/>
                      </a:lnTo>
                      <a:lnTo>
                        <a:pt x="90" y="179"/>
                      </a:lnTo>
                      <a:lnTo>
                        <a:pt x="64" y="171"/>
                      </a:lnTo>
                      <a:lnTo>
                        <a:pt x="34" y="161"/>
                      </a:lnTo>
                      <a:lnTo>
                        <a:pt x="16" y="145"/>
                      </a:lnTo>
                      <a:lnTo>
                        <a:pt x="42" y="159"/>
                      </a:lnTo>
                      <a:lnTo>
                        <a:pt x="60" y="161"/>
                      </a:lnTo>
                      <a:lnTo>
                        <a:pt x="84" y="165"/>
                      </a:lnTo>
                      <a:lnTo>
                        <a:pt x="108" y="169"/>
                      </a:lnTo>
                      <a:lnTo>
                        <a:pt x="136" y="171"/>
                      </a:lnTo>
                      <a:lnTo>
                        <a:pt x="156" y="163"/>
                      </a:lnTo>
                      <a:lnTo>
                        <a:pt x="174" y="153"/>
                      </a:lnTo>
                      <a:lnTo>
                        <a:pt x="178" y="169"/>
                      </a:lnTo>
                      <a:lnTo>
                        <a:pt x="190" y="167"/>
                      </a:lnTo>
                      <a:lnTo>
                        <a:pt x="212" y="165"/>
                      </a:lnTo>
                      <a:lnTo>
                        <a:pt x="229" y="163"/>
                      </a:lnTo>
                      <a:lnTo>
                        <a:pt x="237" y="157"/>
                      </a:lnTo>
                      <a:lnTo>
                        <a:pt x="243" y="147"/>
                      </a:lnTo>
                      <a:lnTo>
                        <a:pt x="249" y="137"/>
                      </a:lnTo>
                      <a:lnTo>
                        <a:pt x="253" y="125"/>
                      </a:lnTo>
                      <a:lnTo>
                        <a:pt x="251" y="113"/>
                      </a:lnTo>
                      <a:lnTo>
                        <a:pt x="247" y="103"/>
                      </a:lnTo>
                      <a:lnTo>
                        <a:pt x="235" y="103"/>
                      </a:lnTo>
                      <a:lnTo>
                        <a:pt x="210" y="109"/>
                      </a:lnTo>
                      <a:lnTo>
                        <a:pt x="186" y="117"/>
                      </a:lnTo>
                      <a:lnTo>
                        <a:pt x="160" y="121"/>
                      </a:lnTo>
                      <a:lnTo>
                        <a:pt x="132" y="123"/>
                      </a:lnTo>
                      <a:lnTo>
                        <a:pt x="106" y="125"/>
                      </a:lnTo>
                      <a:lnTo>
                        <a:pt x="74" y="125"/>
                      </a:lnTo>
                      <a:lnTo>
                        <a:pt x="46" y="117"/>
                      </a:lnTo>
                      <a:lnTo>
                        <a:pt x="24" y="109"/>
                      </a:lnTo>
                      <a:lnTo>
                        <a:pt x="0" y="91"/>
                      </a:lnTo>
                      <a:lnTo>
                        <a:pt x="40" y="105"/>
                      </a:lnTo>
                      <a:lnTo>
                        <a:pt x="60" y="111"/>
                      </a:lnTo>
                      <a:lnTo>
                        <a:pt x="84" y="117"/>
                      </a:lnTo>
                      <a:lnTo>
                        <a:pt x="108" y="115"/>
                      </a:lnTo>
                      <a:lnTo>
                        <a:pt x="126" y="113"/>
                      </a:lnTo>
                      <a:lnTo>
                        <a:pt x="144" y="107"/>
                      </a:lnTo>
                      <a:lnTo>
                        <a:pt x="158" y="93"/>
                      </a:lnTo>
                      <a:lnTo>
                        <a:pt x="174" y="83"/>
                      </a:lnTo>
                      <a:lnTo>
                        <a:pt x="164" y="99"/>
                      </a:lnTo>
                      <a:lnTo>
                        <a:pt x="172" y="107"/>
                      </a:lnTo>
                      <a:lnTo>
                        <a:pt x="180" y="105"/>
                      </a:lnTo>
                      <a:lnTo>
                        <a:pt x="202" y="101"/>
                      </a:lnTo>
                      <a:lnTo>
                        <a:pt x="221" y="95"/>
                      </a:lnTo>
                      <a:lnTo>
                        <a:pt x="239" y="81"/>
                      </a:lnTo>
                      <a:lnTo>
                        <a:pt x="253" y="68"/>
                      </a:lnTo>
                      <a:lnTo>
                        <a:pt x="255" y="54"/>
                      </a:lnTo>
                      <a:lnTo>
                        <a:pt x="253" y="38"/>
                      </a:lnTo>
                      <a:lnTo>
                        <a:pt x="251" y="18"/>
                      </a:lnTo>
                      <a:lnTo>
                        <a:pt x="233" y="24"/>
                      </a:lnTo>
                      <a:lnTo>
                        <a:pt x="210" y="36"/>
                      </a:lnTo>
                      <a:lnTo>
                        <a:pt x="176" y="46"/>
                      </a:lnTo>
                      <a:lnTo>
                        <a:pt x="138" y="48"/>
                      </a:lnTo>
                      <a:lnTo>
                        <a:pt x="100" y="46"/>
                      </a:lnTo>
                      <a:lnTo>
                        <a:pt x="66" y="40"/>
                      </a:lnTo>
                      <a:lnTo>
                        <a:pt x="34" y="28"/>
                      </a:lnTo>
                      <a:lnTo>
                        <a:pt x="78" y="34"/>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87" name="Freeform 64"/>
                <p:cNvSpPr>
                  <a:spLocks/>
                </p:cNvSpPr>
                <p:nvPr/>
              </p:nvSpPr>
              <p:spPr bwMode="auto">
                <a:xfrm>
                  <a:off x="2331" y="3156"/>
                  <a:ext cx="89" cy="15"/>
                </a:xfrm>
                <a:custGeom>
                  <a:avLst/>
                  <a:gdLst>
                    <a:gd name="T0" fmla="*/ 1 w 178"/>
                    <a:gd name="T1" fmla="*/ 0 h 30"/>
                    <a:gd name="T2" fmla="*/ 1 w 178"/>
                    <a:gd name="T3" fmla="*/ 1 h 30"/>
                    <a:gd name="T4" fmla="*/ 1 w 178"/>
                    <a:gd name="T5" fmla="*/ 1 h 30"/>
                    <a:gd name="T6" fmla="*/ 1 w 178"/>
                    <a:gd name="T7" fmla="*/ 1 h 30"/>
                    <a:gd name="T8" fmla="*/ 1 w 178"/>
                    <a:gd name="T9" fmla="*/ 1 h 30"/>
                    <a:gd name="T10" fmla="*/ 1 w 178"/>
                    <a:gd name="T11" fmla="*/ 1 h 30"/>
                    <a:gd name="T12" fmla="*/ 1 w 178"/>
                    <a:gd name="T13" fmla="*/ 1 h 30"/>
                    <a:gd name="T14" fmla="*/ 1 w 178"/>
                    <a:gd name="T15" fmla="*/ 1 h 30"/>
                    <a:gd name="T16" fmla="*/ 1 w 178"/>
                    <a:gd name="T17" fmla="*/ 1 h 30"/>
                    <a:gd name="T18" fmla="*/ 1 w 178"/>
                    <a:gd name="T19" fmla="*/ 1 h 30"/>
                    <a:gd name="T20" fmla="*/ 0 w 178"/>
                    <a:gd name="T21" fmla="*/ 1 h 30"/>
                    <a:gd name="T22" fmla="*/ 1 w 178"/>
                    <a:gd name="T23" fmla="*/ 1 h 30"/>
                    <a:gd name="T24" fmla="*/ 1 w 178"/>
                    <a:gd name="T25" fmla="*/ 1 h 30"/>
                    <a:gd name="T26" fmla="*/ 1 w 178"/>
                    <a:gd name="T27" fmla="*/ 1 h 30"/>
                    <a:gd name="T28" fmla="*/ 1 w 178"/>
                    <a:gd name="T29" fmla="*/ 1 h 30"/>
                    <a:gd name="T30" fmla="*/ 1 w 178"/>
                    <a:gd name="T31" fmla="*/ 1 h 30"/>
                    <a:gd name="T32" fmla="*/ 1 w 178"/>
                    <a:gd name="T33" fmla="*/ 1 h 30"/>
                    <a:gd name="T34" fmla="*/ 1 w 178"/>
                    <a:gd name="T35" fmla="*/ 1 h 30"/>
                    <a:gd name="T36" fmla="*/ 1 w 178"/>
                    <a:gd name="T37" fmla="*/ 0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8" h="30">
                      <a:moveTo>
                        <a:pt x="178" y="0"/>
                      </a:moveTo>
                      <a:lnTo>
                        <a:pt x="160" y="12"/>
                      </a:lnTo>
                      <a:lnTo>
                        <a:pt x="146" y="28"/>
                      </a:lnTo>
                      <a:lnTo>
                        <a:pt x="128" y="24"/>
                      </a:lnTo>
                      <a:lnTo>
                        <a:pt x="110" y="14"/>
                      </a:lnTo>
                      <a:lnTo>
                        <a:pt x="92" y="14"/>
                      </a:lnTo>
                      <a:lnTo>
                        <a:pt x="62" y="22"/>
                      </a:lnTo>
                      <a:lnTo>
                        <a:pt x="40" y="30"/>
                      </a:lnTo>
                      <a:lnTo>
                        <a:pt x="56" y="18"/>
                      </a:lnTo>
                      <a:lnTo>
                        <a:pt x="26" y="14"/>
                      </a:lnTo>
                      <a:lnTo>
                        <a:pt x="0" y="10"/>
                      </a:lnTo>
                      <a:lnTo>
                        <a:pt x="34" y="8"/>
                      </a:lnTo>
                      <a:lnTo>
                        <a:pt x="62" y="12"/>
                      </a:lnTo>
                      <a:lnTo>
                        <a:pt x="84" y="12"/>
                      </a:lnTo>
                      <a:lnTo>
                        <a:pt x="100" y="8"/>
                      </a:lnTo>
                      <a:lnTo>
                        <a:pt x="116" y="8"/>
                      </a:lnTo>
                      <a:lnTo>
                        <a:pt x="128" y="14"/>
                      </a:lnTo>
                      <a:lnTo>
                        <a:pt x="146" y="20"/>
                      </a:lnTo>
                      <a:lnTo>
                        <a:pt x="178"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nvGrpSpPr>
            <p:cNvPr id="8" name="Group 65"/>
            <p:cNvGrpSpPr>
              <a:grpSpLocks/>
            </p:cNvGrpSpPr>
            <p:nvPr/>
          </p:nvGrpSpPr>
          <p:grpSpPr bwMode="auto">
            <a:xfrm>
              <a:off x="2409" y="3300"/>
              <a:ext cx="1169" cy="390"/>
              <a:chOff x="2409" y="3300"/>
              <a:chExt cx="1169" cy="390"/>
            </a:xfrm>
          </p:grpSpPr>
          <p:sp>
            <p:nvSpPr>
              <p:cNvPr id="81" name="Freeform 66"/>
              <p:cNvSpPr>
                <a:spLocks/>
              </p:cNvSpPr>
              <p:nvPr/>
            </p:nvSpPr>
            <p:spPr bwMode="auto">
              <a:xfrm>
                <a:off x="2409" y="3315"/>
                <a:ext cx="435" cy="375"/>
              </a:xfrm>
              <a:custGeom>
                <a:avLst/>
                <a:gdLst>
                  <a:gd name="T0" fmla="*/ 1 w 870"/>
                  <a:gd name="T1" fmla="*/ 0 h 749"/>
                  <a:gd name="T2" fmla="*/ 0 w 870"/>
                  <a:gd name="T3" fmla="*/ 1 h 749"/>
                  <a:gd name="T4" fmla="*/ 1 w 870"/>
                  <a:gd name="T5" fmla="*/ 1 h 749"/>
                  <a:gd name="T6" fmla="*/ 1 w 870"/>
                  <a:gd name="T7" fmla="*/ 1 h 749"/>
                  <a:gd name="T8" fmla="*/ 1 w 870"/>
                  <a:gd name="T9" fmla="*/ 0 h 7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0" h="749">
                    <a:moveTo>
                      <a:pt x="185" y="0"/>
                    </a:moveTo>
                    <a:lnTo>
                      <a:pt x="0" y="671"/>
                    </a:lnTo>
                    <a:lnTo>
                      <a:pt x="700" y="749"/>
                    </a:lnTo>
                    <a:lnTo>
                      <a:pt x="870" y="54"/>
                    </a:lnTo>
                    <a:lnTo>
                      <a:pt x="185"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82" name="Freeform 67"/>
              <p:cNvSpPr>
                <a:spLocks/>
              </p:cNvSpPr>
              <p:nvPr/>
            </p:nvSpPr>
            <p:spPr bwMode="auto">
              <a:xfrm>
                <a:off x="2598" y="3300"/>
                <a:ext cx="519" cy="288"/>
              </a:xfrm>
              <a:custGeom>
                <a:avLst/>
                <a:gdLst>
                  <a:gd name="T0" fmla="*/ 0 w 1038"/>
                  <a:gd name="T1" fmla="*/ 1 h 576"/>
                  <a:gd name="T2" fmla="*/ 1 w 1038"/>
                  <a:gd name="T3" fmla="*/ 1 h 576"/>
                  <a:gd name="T4" fmla="*/ 1 w 1038"/>
                  <a:gd name="T5" fmla="*/ 1 h 576"/>
                  <a:gd name="T6" fmla="*/ 1 w 1038"/>
                  <a:gd name="T7" fmla="*/ 0 h 576"/>
                  <a:gd name="T8" fmla="*/ 0 w 1038"/>
                  <a:gd name="T9" fmla="*/ 1 h 5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576">
                    <a:moveTo>
                      <a:pt x="0" y="125"/>
                    </a:moveTo>
                    <a:lnTo>
                      <a:pt x="323" y="576"/>
                    </a:lnTo>
                    <a:lnTo>
                      <a:pt x="1038" y="359"/>
                    </a:lnTo>
                    <a:lnTo>
                      <a:pt x="685" y="0"/>
                    </a:lnTo>
                    <a:lnTo>
                      <a:pt x="0" y="125"/>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83" name="Freeform 68"/>
              <p:cNvSpPr>
                <a:spLocks/>
              </p:cNvSpPr>
              <p:nvPr/>
            </p:nvSpPr>
            <p:spPr bwMode="auto">
              <a:xfrm>
                <a:off x="2958" y="3312"/>
                <a:ext cx="620" cy="246"/>
              </a:xfrm>
              <a:custGeom>
                <a:avLst/>
                <a:gdLst>
                  <a:gd name="T0" fmla="*/ 0 w 1239"/>
                  <a:gd name="T1" fmla="*/ 1 h 492"/>
                  <a:gd name="T2" fmla="*/ 1 w 1239"/>
                  <a:gd name="T3" fmla="*/ 0 h 492"/>
                  <a:gd name="T4" fmla="*/ 1 w 1239"/>
                  <a:gd name="T5" fmla="*/ 1 h 492"/>
                  <a:gd name="T6" fmla="*/ 1 w 1239"/>
                  <a:gd name="T7" fmla="*/ 1 h 492"/>
                  <a:gd name="T8" fmla="*/ 0 w 1239"/>
                  <a:gd name="T9" fmla="*/ 1 h 4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492">
                    <a:moveTo>
                      <a:pt x="0" y="54"/>
                    </a:moveTo>
                    <a:lnTo>
                      <a:pt x="862" y="0"/>
                    </a:lnTo>
                    <a:lnTo>
                      <a:pt x="1239" y="348"/>
                    </a:lnTo>
                    <a:lnTo>
                      <a:pt x="245" y="492"/>
                    </a:lnTo>
                    <a:lnTo>
                      <a:pt x="0" y="54"/>
                    </a:lnTo>
                    <a:close/>
                  </a:path>
                </a:pathLst>
              </a:custGeom>
              <a:solidFill>
                <a:srgbClr val="DFDFD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9" name="Group 69"/>
            <p:cNvGrpSpPr>
              <a:grpSpLocks/>
            </p:cNvGrpSpPr>
            <p:nvPr/>
          </p:nvGrpSpPr>
          <p:grpSpPr bwMode="auto">
            <a:xfrm>
              <a:off x="3096" y="2126"/>
              <a:ext cx="1212" cy="1229"/>
              <a:chOff x="3096" y="2126"/>
              <a:chExt cx="1212" cy="1229"/>
            </a:xfrm>
          </p:grpSpPr>
          <p:grpSp>
            <p:nvGrpSpPr>
              <p:cNvPr id="47" name="Group 70"/>
              <p:cNvGrpSpPr>
                <a:grpSpLocks/>
              </p:cNvGrpSpPr>
              <p:nvPr/>
            </p:nvGrpSpPr>
            <p:grpSpPr bwMode="auto">
              <a:xfrm>
                <a:off x="3253" y="2126"/>
                <a:ext cx="1055" cy="1195"/>
                <a:chOff x="3253" y="2126"/>
                <a:chExt cx="1055" cy="1195"/>
              </a:xfrm>
            </p:grpSpPr>
            <p:sp>
              <p:nvSpPr>
                <p:cNvPr id="57" name="Freeform 71"/>
                <p:cNvSpPr>
                  <a:spLocks/>
                </p:cNvSpPr>
                <p:nvPr/>
              </p:nvSpPr>
              <p:spPr bwMode="auto">
                <a:xfrm>
                  <a:off x="3253" y="2573"/>
                  <a:ext cx="1055" cy="748"/>
                </a:xfrm>
                <a:custGeom>
                  <a:avLst/>
                  <a:gdLst>
                    <a:gd name="T0" fmla="*/ 1 w 2110"/>
                    <a:gd name="T1" fmla="*/ 1 h 1496"/>
                    <a:gd name="T2" fmla="*/ 1 w 2110"/>
                    <a:gd name="T3" fmla="*/ 0 h 1496"/>
                    <a:gd name="T4" fmla="*/ 1 w 2110"/>
                    <a:gd name="T5" fmla="*/ 1 h 1496"/>
                    <a:gd name="T6" fmla="*/ 1 w 2110"/>
                    <a:gd name="T7" fmla="*/ 1 h 1496"/>
                    <a:gd name="T8" fmla="*/ 1 w 2110"/>
                    <a:gd name="T9" fmla="*/ 1 h 1496"/>
                    <a:gd name="T10" fmla="*/ 1 w 2110"/>
                    <a:gd name="T11" fmla="*/ 1 h 1496"/>
                    <a:gd name="T12" fmla="*/ 1 w 2110"/>
                    <a:gd name="T13" fmla="*/ 1 h 1496"/>
                    <a:gd name="T14" fmla="*/ 1 w 2110"/>
                    <a:gd name="T15" fmla="*/ 1 h 1496"/>
                    <a:gd name="T16" fmla="*/ 1 w 2110"/>
                    <a:gd name="T17" fmla="*/ 1 h 1496"/>
                    <a:gd name="T18" fmla="*/ 1 w 2110"/>
                    <a:gd name="T19" fmla="*/ 1 h 1496"/>
                    <a:gd name="T20" fmla="*/ 1 w 2110"/>
                    <a:gd name="T21" fmla="*/ 1 h 1496"/>
                    <a:gd name="T22" fmla="*/ 1 w 2110"/>
                    <a:gd name="T23" fmla="*/ 1 h 1496"/>
                    <a:gd name="T24" fmla="*/ 1 w 2110"/>
                    <a:gd name="T25" fmla="*/ 1 h 1496"/>
                    <a:gd name="T26" fmla="*/ 1 w 2110"/>
                    <a:gd name="T27" fmla="*/ 1 h 1496"/>
                    <a:gd name="T28" fmla="*/ 1 w 2110"/>
                    <a:gd name="T29" fmla="*/ 1 h 1496"/>
                    <a:gd name="T30" fmla="*/ 1 w 2110"/>
                    <a:gd name="T31" fmla="*/ 1 h 1496"/>
                    <a:gd name="T32" fmla="*/ 1 w 2110"/>
                    <a:gd name="T33" fmla="*/ 1 h 1496"/>
                    <a:gd name="T34" fmla="*/ 1 w 2110"/>
                    <a:gd name="T35" fmla="*/ 1 h 1496"/>
                    <a:gd name="T36" fmla="*/ 1 w 2110"/>
                    <a:gd name="T37" fmla="*/ 1 h 1496"/>
                    <a:gd name="T38" fmla="*/ 1 w 2110"/>
                    <a:gd name="T39" fmla="*/ 1 h 1496"/>
                    <a:gd name="T40" fmla="*/ 1 w 2110"/>
                    <a:gd name="T41" fmla="*/ 1 h 1496"/>
                    <a:gd name="T42" fmla="*/ 1 w 2110"/>
                    <a:gd name="T43" fmla="*/ 1 h 1496"/>
                    <a:gd name="T44" fmla="*/ 1 w 2110"/>
                    <a:gd name="T45" fmla="*/ 1 h 1496"/>
                    <a:gd name="T46" fmla="*/ 1 w 2110"/>
                    <a:gd name="T47" fmla="*/ 1 h 1496"/>
                    <a:gd name="T48" fmla="*/ 0 w 2110"/>
                    <a:gd name="T49" fmla="*/ 1 h 1496"/>
                    <a:gd name="T50" fmla="*/ 1 w 2110"/>
                    <a:gd name="T51" fmla="*/ 1 h 1496"/>
                    <a:gd name="T52" fmla="*/ 1 w 2110"/>
                    <a:gd name="T53" fmla="*/ 1 h 1496"/>
                    <a:gd name="T54" fmla="*/ 1 w 2110"/>
                    <a:gd name="T55" fmla="*/ 1 h 1496"/>
                    <a:gd name="T56" fmla="*/ 1 w 2110"/>
                    <a:gd name="T57" fmla="*/ 1 h 1496"/>
                    <a:gd name="T58" fmla="*/ 1 w 2110"/>
                    <a:gd name="T59" fmla="*/ 1 h 1496"/>
                    <a:gd name="T60" fmla="*/ 1 w 2110"/>
                    <a:gd name="T61" fmla="*/ 1 h 1496"/>
                    <a:gd name="T62" fmla="*/ 1 w 2110"/>
                    <a:gd name="T63" fmla="*/ 1 h 1496"/>
                    <a:gd name="T64" fmla="*/ 1 w 2110"/>
                    <a:gd name="T65" fmla="*/ 1 h 1496"/>
                    <a:gd name="T66" fmla="*/ 1 w 2110"/>
                    <a:gd name="T67" fmla="*/ 1 h 1496"/>
                    <a:gd name="T68" fmla="*/ 1 w 2110"/>
                    <a:gd name="T69" fmla="*/ 1 h 1496"/>
                    <a:gd name="T70" fmla="*/ 1 w 2110"/>
                    <a:gd name="T71" fmla="*/ 1 h 1496"/>
                    <a:gd name="T72" fmla="*/ 1 w 2110"/>
                    <a:gd name="T73" fmla="*/ 1 h 1496"/>
                    <a:gd name="T74" fmla="*/ 1 w 2110"/>
                    <a:gd name="T75" fmla="*/ 1 h 1496"/>
                    <a:gd name="T76" fmla="*/ 1 w 2110"/>
                    <a:gd name="T77" fmla="*/ 1 h 1496"/>
                    <a:gd name="T78" fmla="*/ 1 w 2110"/>
                    <a:gd name="T79" fmla="*/ 1 h 1496"/>
                    <a:gd name="T80" fmla="*/ 1 w 2110"/>
                    <a:gd name="T81" fmla="*/ 1 h 1496"/>
                    <a:gd name="T82" fmla="*/ 1 w 2110"/>
                    <a:gd name="T83" fmla="*/ 1 h 14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10" h="1496">
                      <a:moveTo>
                        <a:pt x="1254" y="13"/>
                      </a:moveTo>
                      <a:lnTo>
                        <a:pt x="1362" y="0"/>
                      </a:lnTo>
                      <a:lnTo>
                        <a:pt x="1470" y="13"/>
                      </a:lnTo>
                      <a:lnTo>
                        <a:pt x="1523" y="37"/>
                      </a:lnTo>
                      <a:lnTo>
                        <a:pt x="1649" y="133"/>
                      </a:lnTo>
                      <a:lnTo>
                        <a:pt x="1727" y="211"/>
                      </a:lnTo>
                      <a:lnTo>
                        <a:pt x="1811" y="324"/>
                      </a:lnTo>
                      <a:lnTo>
                        <a:pt x="1883" y="438"/>
                      </a:lnTo>
                      <a:lnTo>
                        <a:pt x="1937" y="528"/>
                      </a:lnTo>
                      <a:lnTo>
                        <a:pt x="1961" y="575"/>
                      </a:lnTo>
                      <a:lnTo>
                        <a:pt x="1997" y="719"/>
                      </a:lnTo>
                      <a:lnTo>
                        <a:pt x="2044" y="940"/>
                      </a:lnTo>
                      <a:lnTo>
                        <a:pt x="2074" y="1095"/>
                      </a:lnTo>
                      <a:lnTo>
                        <a:pt x="2092" y="1299"/>
                      </a:lnTo>
                      <a:lnTo>
                        <a:pt x="2110" y="1466"/>
                      </a:lnTo>
                      <a:lnTo>
                        <a:pt x="1661" y="1472"/>
                      </a:lnTo>
                      <a:lnTo>
                        <a:pt x="1386" y="1490"/>
                      </a:lnTo>
                      <a:lnTo>
                        <a:pt x="1170" y="1496"/>
                      </a:lnTo>
                      <a:lnTo>
                        <a:pt x="563" y="1466"/>
                      </a:lnTo>
                      <a:lnTo>
                        <a:pt x="324" y="1454"/>
                      </a:lnTo>
                      <a:lnTo>
                        <a:pt x="126" y="1442"/>
                      </a:lnTo>
                      <a:lnTo>
                        <a:pt x="132" y="1376"/>
                      </a:lnTo>
                      <a:lnTo>
                        <a:pt x="108" y="1305"/>
                      </a:lnTo>
                      <a:lnTo>
                        <a:pt x="48" y="1257"/>
                      </a:lnTo>
                      <a:lnTo>
                        <a:pt x="0" y="1227"/>
                      </a:lnTo>
                      <a:lnTo>
                        <a:pt x="252" y="1137"/>
                      </a:lnTo>
                      <a:lnTo>
                        <a:pt x="461" y="1053"/>
                      </a:lnTo>
                      <a:lnTo>
                        <a:pt x="551" y="1012"/>
                      </a:lnTo>
                      <a:lnTo>
                        <a:pt x="629" y="976"/>
                      </a:lnTo>
                      <a:lnTo>
                        <a:pt x="683" y="898"/>
                      </a:lnTo>
                      <a:lnTo>
                        <a:pt x="695" y="868"/>
                      </a:lnTo>
                      <a:lnTo>
                        <a:pt x="701" y="802"/>
                      </a:lnTo>
                      <a:lnTo>
                        <a:pt x="707" y="761"/>
                      </a:lnTo>
                      <a:lnTo>
                        <a:pt x="731" y="683"/>
                      </a:lnTo>
                      <a:lnTo>
                        <a:pt x="743" y="647"/>
                      </a:lnTo>
                      <a:lnTo>
                        <a:pt x="749" y="587"/>
                      </a:lnTo>
                      <a:lnTo>
                        <a:pt x="761" y="498"/>
                      </a:lnTo>
                      <a:lnTo>
                        <a:pt x="791" y="444"/>
                      </a:lnTo>
                      <a:lnTo>
                        <a:pt x="791" y="384"/>
                      </a:lnTo>
                      <a:lnTo>
                        <a:pt x="941" y="211"/>
                      </a:lnTo>
                      <a:lnTo>
                        <a:pt x="971" y="241"/>
                      </a:lnTo>
                      <a:lnTo>
                        <a:pt x="1254" y="13"/>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8" name="Freeform 72"/>
                <p:cNvSpPr>
                  <a:spLocks/>
                </p:cNvSpPr>
                <p:nvPr/>
              </p:nvSpPr>
              <p:spPr bwMode="auto">
                <a:xfrm>
                  <a:off x="3951" y="2751"/>
                  <a:ext cx="207" cy="567"/>
                </a:xfrm>
                <a:custGeom>
                  <a:avLst/>
                  <a:gdLst>
                    <a:gd name="T0" fmla="*/ 1 w 413"/>
                    <a:gd name="T1" fmla="*/ 0 h 1136"/>
                    <a:gd name="T2" fmla="*/ 1 w 413"/>
                    <a:gd name="T3" fmla="*/ 0 h 1136"/>
                    <a:gd name="T4" fmla="*/ 1 w 413"/>
                    <a:gd name="T5" fmla="*/ 0 h 1136"/>
                    <a:gd name="T6" fmla="*/ 1 w 413"/>
                    <a:gd name="T7" fmla="*/ 0 h 1136"/>
                    <a:gd name="T8" fmla="*/ 1 w 413"/>
                    <a:gd name="T9" fmla="*/ 0 h 1136"/>
                    <a:gd name="T10" fmla="*/ 1 w 413"/>
                    <a:gd name="T11" fmla="*/ 0 h 1136"/>
                    <a:gd name="T12" fmla="*/ 1 w 413"/>
                    <a:gd name="T13" fmla="*/ 0 h 1136"/>
                    <a:gd name="T14" fmla="*/ 1 w 413"/>
                    <a:gd name="T15" fmla="*/ 0 h 1136"/>
                    <a:gd name="T16" fmla="*/ 1 w 413"/>
                    <a:gd name="T17" fmla="*/ 0 h 1136"/>
                    <a:gd name="T18" fmla="*/ 1 w 413"/>
                    <a:gd name="T19" fmla="*/ 0 h 1136"/>
                    <a:gd name="T20" fmla="*/ 1 w 413"/>
                    <a:gd name="T21" fmla="*/ 0 h 1136"/>
                    <a:gd name="T22" fmla="*/ 1 w 413"/>
                    <a:gd name="T23" fmla="*/ 0 h 1136"/>
                    <a:gd name="T24" fmla="*/ 1 w 413"/>
                    <a:gd name="T25" fmla="*/ 0 h 1136"/>
                    <a:gd name="T26" fmla="*/ 1 w 413"/>
                    <a:gd name="T27" fmla="*/ 0 h 1136"/>
                    <a:gd name="T28" fmla="*/ 1 w 413"/>
                    <a:gd name="T29" fmla="*/ 0 h 1136"/>
                    <a:gd name="T30" fmla="*/ 1 w 413"/>
                    <a:gd name="T31" fmla="*/ 0 h 1136"/>
                    <a:gd name="T32" fmla="*/ 1 w 413"/>
                    <a:gd name="T33" fmla="*/ 0 h 1136"/>
                    <a:gd name="T34" fmla="*/ 1 w 413"/>
                    <a:gd name="T35" fmla="*/ 0 h 1136"/>
                    <a:gd name="T36" fmla="*/ 1 w 413"/>
                    <a:gd name="T37" fmla="*/ 0 h 1136"/>
                    <a:gd name="T38" fmla="*/ 1 w 413"/>
                    <a:gd name="T39" fmla="*/ 0 h 1136"/>
                    <a:gd name="T40" fmla="*/ 1 w 413"/>
                    <a:gd name="T41" fmla="*/ 0 h 1136"/>
                    <a:gd name="T42" fmla="*/ 1 w 413"/>
                    <a:gd name="T43" fmla="*/ 0 h 1136"/>
                    <a:gd name="T44" fmla="*/ 1 w 413"/>
                    <a:gd name="T45" fmla="*/ 0 h 1136"/>
                    <a:gd name="T46" fmla="*/ 1 w 413"/>
                    <a:gd name="T47" fmla="*/ 0 h 1136"/>
                    <a:gd name="T48" fmla="*/ 1 w 413"/>
                    <a:gd name="T49" fmla="*/ 0 h 1136"/>
                    <a:gd name="T50" fmla="*/ 1 w 413"/>
                    <a:gd name="T51" fmla="*/ 0 h 1136"/>
                    <a:gd name="T52" fmla="*/ 1 w 413"/>
                    <a:gd name="T53" fmla="*/ 0 h 1136"/>
                    <a:gd name="T54" fmla="*/ 1 w 413"/>
                    <a:gd name="T55" fmla="*/ 0 h 1136"/>
                    <a:gd name="T56" fmla="*/ 1 w 413"/>
                    <a:gd name="T57" fmla="*/ 0 h 1136"/>
                    <a:gd name="T58" fmla="*/ 1 w 413"/>
                    <a:gd name="T59" fmla="*/ 0 h 1136"/>
                    <a:gd name="T60" fmla="*/ 1 w 413"/>
                    <a:gd name="T61" fmla="*/ 0 h 1136"/>
                    <a:gd name="T62" fmla="*/ 0 w 413"/>
                    <a:gd name="T63" fmla="*/ 0 h 1136"/>
                    <a:gd name="T64" fmla="*/ 1 w 413"/>
                    <a:gd name="T65" fmla="*/ 0 h 1136"/>
                    <a:gd name="T66" fmla="*/ 1 w 413"/>
                    <a:gd name="T67" fmla="*/ 0 h 1136"/>
                    <a:gd name="T68" fmla="*/ 1 w 413"/>
                    <a:gd name="T69" fmla="*/ 0 h 1136"/>
                    <a:gd name="T70" fmla="*/ 1 w 413"/>
                    <a:gd name="T71" fmla="*/ 0 h 1136"/>
                    <a:gd name="T72" fmla="*/ 1 w 413"/>
                    <a:gd name="T73" fmla="*/ 0 h 1136"/>
                    <a:gd name="T74" fmla="*/ 1 w 413"/>
                    <a:gd name="T75" fmla="*/ 0 h 1136"/>
                    <a:gd name="T76" fmla="*/ 1 w 413"/>
                    <a:gd name="T77" fmla="*/ 0 h 1136"/>
                    <a:gd name="T78" fmla="*/ 1 w 413"/>
                    <a:gd name="T79" fmla="*/ 0 h 1136"/>
                    <a:gd name="T80" fmla="*/ 1 w 413"/>
                    <a:gd name="T81" fmla="*/ 0 h 1136"/>
                    <a:gd name="T82" fmla="*/ 1 w 413"/>
                    <a:gd name="T83" fmla="*/ 0 h 1136"/>
                    <a:gd name="T84" fmla="*/ 1 w 413"/>
                    <a:gd name="T85" fmla="*/ 0 h 1136"/>
                    <a:gd name="T86" fmla="*/ 1 w 413"/>
                    <a:gd name="T87" fmla="*/ 0 h 1136"/>
                    <a:gd name="T88" fmla="*/ 1 w 413"/>
                    <a:gd name="T89" fmla="*/ 0 h 1136"/>
                    <a:gd name="T90" fmla="*/ 1 w 413"/>
                    <a:gd name="T91" fmla="*/ 0 h 1136"/>
                    <a:gd name="T92" fmla="*/ 1 w 413"/>
                    <a:gd name="T93" fmla="*/ 0 h 1136"/>
                    <a:gd name="T94" fmla="*/ 1 w 413"/>
                    <a:gd name="T95" fmla="*/ 0 h 1136"/>
                    <a:gd name="T96" fmla="*/ 1 w 413"/>
                    <a:gd name="T97" fmla="*/ 0 h 1136"/>
                    <a:gd name="T98" fmla="*/ 1 w 413"/>
                    <a:gd name="T99" fmla="*/ 0 h 1136"/>
                    <a:gd name="T100" fmla="*/ 1 w 413"/>
                    <a:gd name="T101" fmla="*/ 0 h 11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13" h="1136">
                      <a:moveTo>
                        <a:pt x="323" y="0"/>
                      </a:moveTo>
                      <a:lnTo>
                        <a:pt x="365" y="42"/>
                      </a:lnTo>
                      <a:lnTo>
                        <a:pt x="377" y="138"/>
                      </a:lnTo>
                      <a:lnTo>
                        <a:pt x="377" y="239"/>
                      </a:lnTo>
                      <a:lnTo>
                        <a:pt x="377" y="305"/>
                      </a:lnTo>
                      <a:lnTo>
                        <a:pt x="413" y="341"/>
                      </a:lnTo>
                      <a:lnTo>
                        <a:pt x="383" y="359"/>
                      </a:lnTo>
                      <a:lnTo>
                        <a:pt x="377" y="425"/>
                      </a:lnTo>
                      <a:lnTo>
                        <a:pt x="359" y="460"/>
                      </a:lnTo>
                      <a:lnTo>
                        <a:pt x="347" y="514"/>
                      </a:lnTo>
                      <a:lnTo>
                        <a:pt x="329" y="538"/>
                      </a:lnTo>
                      <a:lnTo>
                        <a:pt x="329" y="598"/>
                      </a:lnTo>
                      <a:lnTo>
                        <a:pt x="305" y="658"/>
                      </a:lnTo>
                      <a:lnTo>
                        <a:pt x="299" y="759"/>
                      </a:lnTo>
                      <a:lnTo>
                        <a:pt x="281" y="861"/>
                      </a:lnTo>
                      <a:lnTo>
                        <a:pt x="269" y="885"/>
                      </a:lnTo>
                      <a:lnTo>
                        <a:pt x="269" y="921"/>
                      </a:lnTo>
                      <a:lnTo>
                        <a:pt x="239" y="927"/>
                      </a:lnTo>
                      <a:lnTo>
                        <a:pt x="239" y="951"/>
                      </a:lnTo>
                      <a:lnTo>
                        <a:pt x="227" y="986"/>
                      </a:lnTo>
                      <a:lnTo>
                        <a:pt x="191" y="1028"/>
                      </a:lnTo>
                      <a:lnTo>
                        <a:pt x="155" y="1076"/>
                      </a:lnTo>
                      <a:lnTo>
                        <a:pt x="131" y="1136"/>
                      </a:lnTo>
                      <a:lnTo>
                        <a:pt x="30" y="1136"/>
                      </a:lnTo>
                      <a:lnTo>
                        <a:pt x="191" y="992"/>
                      </a:lnTo>
                      <a:lnTo>
                        <a:pt x="221" y="933"/>
                      </a:lnTo>
                      <a:lnTo>
                        <a:pt x="209" y="873"/>
                      </a:lnTo>
                      <a:lnTo>
                        <a:pt x="245" y="843"/>
                      </a:lnTo>
                      <a:lnTo>
                        <a:pt x="245" y="658"/>
                      </a:lnTo>
                      <a:lnTo>
                        <a:pt x="137" y="640"/>
                      </a:lnTo>
                      <a:lnTo>
                        <a:pt x="72" y="622"/>
                      </a:lnTo>
                      <a:lnTo>
                        <a:pt x="0" y="598"/>
                      </a:lnTo>
                      <a:lnTo>
                        <a:pt x="227" y="592"/>
                      </a:lnTo>
                      <a:lnTo>
                        <a:pt x="263" y="574"/>
                      </a:lnTo>
                      <a:lnTo>
                        <a:pt x="257" y="538"/>
                      </a:lnTo>
                      <a:lnTo>
                        <a:pt x="191" y="526"/>
                      </a:lnTo>
                      <a:lnTo>
                        <a:pt x="119" y="520"/>
                      </a:lnTo>
                      <a:lnTo>
                        <a:pt x="215" y="496"/>
                      </a:lnTo>
                      <a:lnTo>
                        <a:pt x="239" y="478"/>
                      </a:lnTo>
                      <a:lnTo>
                        <a:pt x="155" y="395"/>
                      </a:lnTo>
                      <a:lnTo>
                        <a:pt x="78" y="353"/>
                      </a:lnTo>
                      <a:lnTo>
                        <a:pt x="30" y="299"/>
                      </a:lnTo>
                      <a:lnTo>
                        <a:pt x="12" y="287"/>
                      </a:lnTo>
                      <a:lnTo>
                        <a:pt x="66" y="281"/>
                      </a:lnTo>
                      <a:lnTo>
                        <a:pt x="131" y="311"/>
                      </a:lnTo>
                      <a:lnTo>
                        <a:pt x="215" y="359"/>
                      </a:lnTo>
                      <a:lnTo>
                        <a:pt x="287" y="389"/>
                      </a:lnTo>
                      <a:lnTo>
                        <a:pt x="329" y="377"/>
                      </a:lnTo>
                      <a:lnTo>
                        <a:pt x="353" y="329"/>
                      </a:lnTo>
                      <a:lnTo>
                        <a:pt x="353" y="227"/>
                      </a:lnTo>
                      <a:lnTo>
                        <a:pt x="323"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9" name="Freeform 73"/>
                <p:cNvSpPr>
                  <a:spLocks/>
                </p:cNvSpPr>
                <p:nvPr/>
              </p:nvSpPr>
              <p:spPr bwMode="auto">
                <a:xfrm>
                  <a:off x="3372" y="2900"/>
                  <a:ext cx="412" cy="392"/>
                </a:xfrm>
                <a:custGeom>
                  <a:avLst/>
                  <a:gdLst>
                    <a:gd name="T0" fmla="*/ 0 w 822"/>
                    <a:gd name="T1" fmla="*/ 1 h 783"/>
                    <a:gd name="T2" fmla="*/ 1 w 822"/>
                    <a:gd name="T3" fmla="*/ 1 h 783"/>
                    <a:gd name="T4" fmla="*/ 1 w 822"/>
                    <a:gd name="T5" fmla="*/ 1 h 783"/>
                    <a:gd name="T6" fmla="*/ 1 w 822"/>
                    <a:gd name="T7" fmla="*/ 1 h 783"/>
                    <a:gd name="T8" fmla="*/ 1 w 822"/>
                    <a:gd name="T9" fmla="*/ 1 h 783"/>
                    <a:gd name="T10" fmla="*/ 1 w 822"/>
                    <a:gd name="T11" fmla="*/ 1 h 783"/>
                    <a:gd name="T12" fmla="*/ 1 w 822"/>
                    <a:gd name="T13" fmla="*/ 1 h 783"/>
                    <a:gd name="T14" fmla="*/ 1 w 822"/>
                    <a:gd name="T15" fmla="*/ 1 h 783"/>
                    <a:gd name="T16" fmla="*/ 1 w 822"/>
                    <a:gd name="T17" fmla="*/ 1 h 783"/>
                    <a:gd name="T18" fmla="*/ 1 w 822"/>
                    <a:gd name="T19" fmla="*/ 1 h 783"/>
                    <a:gd name="T20" fmla="*/ 1 w 822"/>
                    <a:gd name="T21" fmla="*/ 0 h 783"/>
                    <a:gd name="T22" fmla="*/ 1 w 822"/>
                    <a:gd name="T23" fmla="*/ 1 h 783"/>
                    <a:gd name="T24" fmla="*/ 1 w 822"/>
                    <a:gd name="T25" fmla="*/ 1 h 783"/>
                    <a:gd name="T26" fmla="*/ 1 w 822"/>
                    <a:gd name="T27" fmla="*/ 1 h 783"/>
                    <a:gd name="T28" fmla="*/ 1 w 822"/>
                    <a:gd name="T29" fmla="*/ 1 h 783"/>
                    <a:gd name="T30" fmla="*/ 1 w 822"/>
                    <a:gd name="T31" fmla="*/ 1 h 783"/>
                    <a:gd name="T32" fmla="*/ 1 w 822"/>
                    <a:gd name="T33" fmla="*/ 1 h 783"/>
                    <a:gd name="T34" fmla="*/ 1 w 822"/>
                    <a:gd name="T35" fmla="*/ 1 h 783"/>
                    <a:gd name="T36" fmla="*/ 1 w 822"/>
                    <a:gd name="T37" fmla="*/ 1 h 783"/>
                    <a:gd name="T38" fmla="*/ 1 w 822"/>
                    <a:gd name="T39" fmla="*/ 1 h 783"/>
                    <a:gd name="T40" fmla="*/ 1 w 822"/>
                    <a:gd name="T41" fmla="*/ 1 h 783"/>
                    <a:gd name="T42" fmla="*/ 1 w 822"/>
                    <a:gd name="T43" fmla="*/ 1 h 783"/>
                    <a:gd name="T44" fmla="*/ 1 w 822"/>
                    <a:gd name="T45" fmla="*/ 1 h 783"/>
                    <a:gd name="T46" fmla="*/ 1 w 822"/>
                    <a:gd name="T47" fmla="*/ 1 h 783"/>
                    <a:gd name="T48" fmla="*/ 0 w 822"/>
                    <a:gd name="T49" fmla="*/ 1 h 7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22" h="783">
                      <a:moveTo>
                        <a:pt x="0" y="783"/>
                      </a:moveTo>
                      <a:lnTo>
                        <a:pt x="515" y="604"/>
                      </a:lnTo>
                      <a:lnTo>
                        <a:pt x="557" y="568"/>
                      </a:lnTo>
                      <a:lnTo>
                        <a:pt x="599" y="508"/>
                      </a:lnTo>
                      <a:lnTo>
                        <a:pt x="605" y="448"/>
                      </a:lnTo>
                      <a:lnTo>
                        <a:pt x="611" y="275"/>
                      </a:lnTo>
                      <a:lnTo>
                        <a:pt x="629" y="395"/>
                      </a:lnTo>
                      <a:lnTo>
                        <a:pt x="665" y="424"/>
                      </a:lnTo>
                      <a:lnTo>
                        <a:pt x="689" y="329"/>
                      </a:lnTo>
                      <a:lnTo>
                        <a:pt x="713" y="239"/>
                      </a:lnTo>
                      <a:lnTo>
                        <a:pt x="798" y="0"/>
                      </a:lnTo>
                      <a:lnTo>
                        <a:pt x="744" y="203"/>
                      </a:lnTo>
                      <a:lnTo>
                        <a:pt x="713" y="329"/>
                      </a:lnTo>
                      <a:lnTo>
                        <a:pt x="695" y="424"/>
                      </a:lnTo>
                      <a:lnTo>
                        <a:pt x="665" y="484"/>
                      </a:lnTo>
                      <a:lnTo>
                        <a:pt x="629" y="532"/>
                      </a:lnTo>
                      <a:lnTo>
                        <a:pt x="671" y="568"/>
                      </a:lnTo>
                      <a:lnTo>
                        <a:pt x="725" y="562"/>
                      </a:lnTo>
                      <a:lnTo>
                        <a:pt x="822" y="478"/>
                      </a:lnTo>
                      <a:lnTo>
                        <a:pt x="695" y="628"/>
                      </a:lnTo>
                      <a:lnTo>
                        <a:pt x="563" y="657"/>
                      </a:lnTo>
                      <a:lnTo>
                        <a:pt x="413" y="687"/>
                      </a:lnTo>
                      <a:lnTo>
                        <a:pt x="269" y="717"/>
                      </a:lnTo>
                      <a:lnTo>
                        <a:pt x="108" y="753"/>
                      </a:lnTo>
                      <a:lnTo>
                        <a:pt x="0" y="783"/>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60" name="Freeform 74"/>
                <p:cNvSpPr>
                  <a:spLocks/>
                </p:cNvSpPr>
                <p:nvPr/>
              </p:nvSpPr>
              <p:spPr bwMode="auto">
                <a:xfrm>
                  <a:off x="3738" y="2631"/>
                  <a:ext cx="321" cy="652"/>
                </a:xfrm>
                <a:custGeom>
                  <a:avLst/>
                  <a:gdLst>
                    <a:gd name="T0" fmla="*/ 1 w 642"/>
                    <a:gd name="T1" fmla="*/ 1 h 1303"/>
                    <a:gd name="T2" fmla="*/ 1 w 642"/>
                    <a:gd name="T3" fmla="*/ 0 h 1303"/>
                    <a:gd name="T4" fmla="*/ 1 w 642"/>
                    <a:gd name="T5" fmla="*/ 1 h 1303"/>
                    <a:gd name="T6" fmla="*/ 1 w 642"/>
                    <a:gd name="T7" fmla="*/ 1 h 1303"/>
                    <a:gd name="T8" fmla="*/ 1 w 642"/>
                    <a:gd name="T9" fmla="*/ 1 h 1303"/>
                    <a:gd name="T10" fmla="*/ 1 w 642"/>
                    <a:gd name="T11" fmla="*/ 1 h 1303"/>
                    <a:gd name="T12" fmla="*/ 1 w 642"/>
                    <a:gd name="T13" fmla="*/ 1 h 1303"/>
                    <a:gd name="T14" fmla="*/ 1 w 642"/>
                    <a:gd name="T15" fmla="*/ 1 h 1303"/>
                    <a:gd name="T16" fmla="*/ 1 w 642"/>
                    <a:gd name="T17" fmla="*/ 1 h 1303"/>
                    <a:gd name="T18" fmla="*/ 0 w 642"/>
                    <a:gd name="T19" fmla="*/ 1 h 1303"/>
                    <a:gd name="T20" fmla="*/ 1 w 642"/>
                    <a:gd name="T21" fmla="*/ 1 h 1303"/>
                    <a:gd name="T22" fmla="*/ 1 w 642"/>
                    <a:gd name="T23" fmla="*/ 1 h 1303"/>
                    <a:gd name="T24" fmla="*/ 1 w 642"/>
                    <a:gd name="T25" fmla="*/ 1 h 1303"/>
                    <a:gd name="T26" fmla="*/ 1 w 642"/>
                    <a:gd name="T27" fmla="*/ 1 h 1303"/>
                    <a:gd name="T28" fmla="*/ 1 w 642"/>
                    <a:gd name="T29" fmla="*/ 1 h 1303"/>
                    <a:gd name="T30" fmla="*/ 1 w 642"/>
                    <a:gd name="T31" fmla="*/ 1 h 1303"/>
                    <a:gd name="T32" fmla="*/ 1 w 642"/>
                    <a:gd name="T33" fmla="*/ 1 h 1303"/>
                    <a:gd name="T34" fmla="*/ 1 w 642"/>
                    <a:gd name="T35" fmla="*/ 1 h 1303"/>
                    <a:gd name="T36" fmla="*/ 1 w 642"/>
                    <a:gd name="T37" fmla="*/ 1 h 1303"/>
                    <a:gd name="T38" fmla="*/ 1 w 642"/>
                    <a:gd name="T39" fmla="*/ 1 h 1303"/>
                    <a:gd name="T40" fmla="*/ 1 w 642"/>
                    <a:gd name="T41" fmla="*/ 1 h 1303"/>
                    <a:gd name="T42" fmla="*/ 1 w 642"/>
                    <a:gd name="T43" fmla="*/ 1 h 1303"/>
                    <a:gd name="T44" fmla="*/ 1 w 642"/>
                    <a:gd name="T45" fmla="*/ 1 h 1303"/>
                    <a:gd name="T46" fmla="*/ 1 w 642"/>
                    <a:gd name="T47" fmla="*/ 1 h 1303"/>
                    <a:gd name="T48" fmla="*/ 1 w 642"/>
                    <a:gd name="T49" fmla="*/ 1 h 1303"/>
                    <a:gd name="T50" fmla="*/ 1 w 642"/>
                    <a:gd name="T51" fmla="*/ 1 h 1303"/>
                    <a:gd name="T52" fmla="*/ 1 w 642"/>
                    <a:gd name="T53" fmla="*/ 1 h 130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42" h="1303">
                      <a:moveTo>
                        <a:pt x="642" y="12"/>
                      </a:moveTo>
                      <a:lnTo>
                        <a:pt x="511" y="0"/>
                      </a:lnTo>
                      <a:lnTo>
                        <a:pt x="439" y="12"/>
                      </a:lnTo>
                      <a:lnTo>
                        <a:pt x="319" y="132"/>
                      </a:lnTo>
                      <a:lnTo>
                        <a:pt x="205" y="275"/>
                      </a:lnTo>
                      <a:lnTo>
                        <a:pt x="139" y="556"/>
                      </a:lnTo>
                      <a:lnTo>
                        <a:pt x="115" y="634"/>
                      </a:lnTo>
                      <a:lnTo>
                        <a:pt x="91" y="861"/>
                      </a:lnTo>
                      <a:lnTo>
                        <a:pt x="79" y="1022"/>
                      </a:lnTo>
                      <a:lnTo>
                        <a:pt x="0" y="1124"/>
                      </a:lnTo>
                      <a:lnTo>
                        <a:pt x="175" y="1303"/>
                      </a:lnTo>
                      <a:lnTo>
                        <a:pt x="91" y="1172"/>
                      </a:lnTo>
                      <a:lnTo>
                        <a:pt x="109" y="1160"/>
                      </a:lnTo>
                      <a:lnTo>
                        <a:pt x="229" y="1225"/>
                      </a:lnTo>
                      <a:lnTo>
                        <a:pt x="373" y="1261"/>
                      </a:lnTo>
                      <a:lnTo>
                        <a:pt x="181" y="1184"/>
                      </a:lnTo>
                      <a:lnTo>
                        <a:pt x="109" y="1118"/>
                      </a:lnTo>
                      <a:lnTo>
                        <a:pt x="109" y="1052"/>
                      </a:lnTo>
                      <a:lnTo>
                        <a:pt x="229" y="1046"/>
                      </a:lnTo>
                      <a:lnTo>
                        <a:pt x="103" y="1016"/>
                      </a:lnTo>
                      <a:lnTo>
                        <a:pt x="115" y="861"/>
                      </a:lnTo>
                      <a:lnTo>
                        <a:pt x="145" y="604"/>
                      </a:lnTo>
                      <a:lnTo>
                        <a:pt x="241" y="281"/>
                      </a:lnTo>
                      <a:lnTo>
                        <a:pt x="307" y="179"/>
                      </a:lnTo>
                      <a:lnTo>
                        <a:pt x="439" y="48"/>
                      </a:lnTo>
                      <a:lnTo>
                        <a:pt x="511" y="30"/>
                      </a:lnTo>
                      <a:lnTo>
                        <a:pt x="642" y="12"/>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61" name="Group 75"/>
                <p:cNvGrpSpPr>
                  <a:grpSpLocks/>
                </p:cNvGrpSpPr>
                <p:nvPr/>
              </p:nvGrpSpPr>
              <p:grpSpPr bwMode="auto">
                <a:xfrm>
                  <a:off x="3470" y="2126"/>
                  <a:ext cx="525" cy="822"/>
                  <a:chOff x="3470" y="2126"/>
                  <a:chExt cx="525" cy="822"/>
                </a:xfrm>
              </p:grpSpPr>
              <p:sp>
                <p:nvSpPr>
                  <p:cNvPr id="63" name="Freeform 76"/>
                  <p:cNvSpPr>
                    <a:spLocks/>
                  </p:cNvSpPr>
                  <p:nvPr/>
                </p:nvSpPr>
                <p:spPr bwMode="auto">
                  <a:xfrm>
                    <a:off x="3694" y="2569"/>
                    <a:ext cx="189" cy="195"/>
                  </a:xfrm>
                  <a:custGeom>
                    <a:avLst/>
                    <a:gdLst>
                      <a:gd name="T0" fmla="*/ 0 w 379"/>
                      <a:gd name="T1" fmla="*/ 0 h 388"/>
                      <a:gd name="T2" fmla="*/ 0 w 379"/>
                      <a:gd name="T3" fmla="*/ 1 h 388"/>
                      <a:gd name="T4" fmla="*/ 0 w 379"/>
                      <a:gd name="T5" fmla="*/ 1 h 388"/>
                      <a:gd name="T6" fmla="*/ 0 w 379"/>
                      <a:gd name="T7" fmla="*/ 1 h 388"/>
                      <a:gd name="T8" fmla="*/ 0 w 379"/>
                      <a:gd name="T9" fmla="*/ 1 h 388"/>
                      <a:gd name="T10" fmla="*/ 0 w 379"/>
                      <a:gd name="T11" fmla="*/ 1 h 388"/>
                      <a:gd name="T12" fmla="*/ 0 w 379"/>
                      <a:gd name="T13" fmla="*/ 1 h 388"/>
                      <a:gd name="T14" fmla="*/ 0 w 379"/>
                      <a:gd name="T15" fmla="*/ 1 h 388"/>
                      <a:gd name="T16" fmla="*/ 0 w 379"/>
                      <a:gd name="T17" fmla="*/ 1 h 388"/>
                      <a:gd name="T18" fmla="*/ 0 w 379"/>
                      <a:gd name="T19" fmla="*/ 1 h 388"/>
                      <a:gd name="T20" fmla="*/ 0 w 379"/>
                      <a:gd name="T21" fmla="*/ 1 h 388"/>
                      <a:gd name="T22" fmla="*/ 0 w 379"/>
                      <a:gd name="T23" fmla="*/ 0 h 3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9" h="388">
                        <a:moveTo>
                          <a:pt x="331" y="0"/>
                        </a:moveTo>
                        <a:lnTo>
                          <a:pt x="72" y="229"/>
                        </a:lnTo>
                        <a:lnTo>
                          <a:pt x="54" y="199"/>
                        </a:lnTo>
                        <a:lnTo>
                          <a:pt x="14" y="294"/>
                        </a:lnTo>
                        <a:lnTo>
                          <a:pt x="0" y="348"/>
                        </a:lnTo>
                        <a:lnTo>
                          <a:pt x="30" y="318"/>
                        </a:lnTo>
                        <a:lnTo>
                          <a:pt x="58" y="255"/>
                        </a:lnTo>
                        <a:lnTo>
                          <a:pt x="113" y="388"/>
                        </a:lnTo>
                        <a:lnTo>
                          <a:pt x="199" y="286"/>
                        </a:lnTo>
                        <a:lnTo>
                          <a:pt x="295" y="127"/>
                        </a:lnTo>
                        <a:lnTo>
                          <a:pt x="379" y="25"/>
                        </a:lnTo>
                        <a:lnTo>
                          <a:pt x="3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64" name="Freeform 77"/>
                  <p:cNvSpPr>
                    <a:spLocks/>
                  </p:cNvSpPr>
                  <p:nvPr/>
                </p:nvSpPr>
                <p:spPr bwMode="auto">
                  <a:xfrm>
                    <a:off x="3692" y="2697"/>
                    <a:ext cx="54" cy="243"/>
                  </a:xfrm>
                  <a:custGeom>
                    <a:avLst/>
                    <a:gdLst>
                      <a:gd name="T0" fmla="*/ 1 w 107"/>
                      <a:gd name="T1" fmla="*/ 0 h 486"/>
                      <a:gd name="T2" fmla="*/ 1 w 107"/>
                      <a:gd name="T3" fmla="*/ 1 h 486"/>
                      <a:gd name="T4" fmla="*/ 1 w 107"/>
                      <a:gd name="T5" fmla="*/ 1 h 486"/>
                      <a:gd name="T6" fmla="*/ 1 w 107"/>
                      <a:gd name="T7" fmla="*/ 1 h 486"/>
                      <a:gd name="T8" fmla="*/ 1 w 107"/>
                      <a:gd name="T9" fmla="*/ 1 h 486"/>
                      <a:gd name="T10" fmla="*/ 1 w 107"/>
                      <a:gd name="T11" fmla="*/ 1 h 486"/>
                      <a:gd name="T12" fmla="*/ 1 w 107"/>
                      <a:gd name="T13" fmla="*/ 1 h 486"/>
                      <a:gd name="T14" fmla="*/ 1 w 107"/>
                      <a:gd name="T15" fmla="*/ 1 h 486"/>
                      <a:gd name="T16" fmla="*/ 1 w 107"/>
                      <a:gd name="T17" fmla="*/ 1 h 486"/>
                      <a:gd name="T18" fmla="*/ 1 w 107"/>
                      <a:gd name="T19" fmla="*/ 1 h 486"/>
                      <a:gd name="T20" fmla="*/ 0 w 107"/>
                      <a:gd name="T21" fmla="*/ 1 h 486"/>
                      <a:gd name="T22" fmla="*/ 0 w 107"/>
                      <a:gd name="T23" fmla="*/ 1 h 486"/>
                      <a:gd name="T24" fmla="*/ 1 w 107"/>
                      <a:gd name="T25" fmla="*/ 1 h 486"/>
                      <a:gd name="T26" fmla="*/ 1 w 107"/>
                      <a:gd name="T27" fmla="*/ 1 h 486"/>
                      <a:gd name="T28" fmla="*/ 1 w 107"/>
                      <a:gd name="T29" fmla="*/ 1 h 486"/>
                      <a:gd name="T30" fmla="*/ 1 w 107"/>
                      <a:gd name="T31" fmla="*/ 1 h 486"/>
                      <a:gd name="T32" fmla="*/ 1 w 107"/>
                      <a:gd name="T33" fmla="*/ 0 h 4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7" h="486">
                        <a:moveTo>
                          <a:pt x="60" y="0"/>
                        </a:moveTo>
                        <a:lnTo>
                          <a:pt x="42" y="22"/>
                        </a:lnTo>
                        <a:lnTo>
                          <a:pt x="30" y="39"/>
                        </a:lnTo>
                        <a:lnTo>
                          <a:pt x="20" y="63"/>
                        </a:lnTo>
                        <a:lnTo>
                          <a:pt x="10" y="101"/>
                        </a:lnTo>
                        <a:lnTo>
                          <a:pt x="6" y="141"/>
                        </a:lnTo>
                        <a:lnTo>
                          <a:pt x="10" y="179"/>
                        </a:lnTo>
                        <a:lnTo>
                          <a:pt x="16" y="219"/>
                        </a:lnTo>
                        <a:lnTo>
                          <a:pt x="22" y="241"/>
                        </a:lnTo>
                        <a:lnTo>
                          <a:pt x="2" y="330"/>
                        </a:lnTo>
                        <a:lnTo>
                          <a:pt x="0" y="370"/>
                        </a:lnTo>
                        <a:lnTo>
                          <a:pt x="0" y="420"/>
                        </a:lnTo>
                        <a:lnTo>
                          <a:pt x="6" y="486"/>
                        </a:lnTo>
                        <a:lnTo>
                          <a:pt x="40" y="336"/>
                        </a:lnTo>
                        <a:lnTo>
                          <a:pt x="58" y="237"/>
                        </a:lnTo>
                        <a:lnTo>
                          <a:pt x="107" y="111"/>
                        </a:lnTo>
                        <a:lnTo>
                          <a:pt x="6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65" name="Freeform 78"/>
                  <p:cNvSpPr>
                    <a:spLocks/>
                  </p:cNvSpPr>
                  <p:nvPr/>
                </p:nvSpPr>
                <p:spPr bwMode="auto">
                  <a:xfrm>
                    <a:off x="3694" y="2698"/>
                    <a:ext cx="51" cy="128"/>
                  </a:xfrm>
                  <a:custGeom>
                    <a:avLst/>
                    <a:gdLst>
                      <a:gd name="T0" fmla="*/ 1 w 101"/>
                      <a:gd name="T1" fmla="*/ 0 h 257"/>
                      <a:gd name="T2" fmla="*/ 1 w 101"/>
                      <a:gd name="T3" fmla="*/ 0 h 257"/>
                      <a:gd name="T4" fmla="*/ 1 w 101"/>
                      <a:gd name="T5" fmla="*/ 0 h 257"/>
                      <a:gd name="T6" fmla="*/ 1 w 101"/>
                      <a:gd name="T7" fmla="*/ 0 h 257"/>
                      <a:gd name="T8" fmla="*/ 1 w 101"/>
                      <a:gd name="T9" fmla="*/ 0 h 257"/>
                      <a:gd name="T10" fmla="*/ 0 w 101"/>
                      <a:gd name="T11" fmla="*/ 0 h 257"/>
                      <a:gd name="T12" fmla="*/ 1 w 101"/>
                      <a:gd name="T13" fmla="*/ 0 h 257"/>
                      <a:gd name="T14" fmla="*/ 1 w 101"/>
                      <a:gd name="T15" fmla="*/ 0 h 257"/>
                      <a:gd name="T16" fmla="*/ 1 w 101"/>
                      <a:gd name="T17" fmla="*/ 0 h 257"/>
                      <a:gd name="T18" fmla="*/ 1 w 101"/>
                      <a:gd name="T19" fmla="*/ 0 h 257"/>
                      <a:gd name="T20" fmla="*/ 1 w 101"/>
                      <a:gd name="T21" fmla="*/ 0 h 257"/>
                      <a:gd name="T22" fmla="*/ 1 w 101"/>
                      <a:gd name="T23" fmla="*/ 0 h 257"/>
                      <a:gd name="T24" fmla="*/ 1 w 101"/>
                      <a:gd name="T25" fmla="*/ 0 h 2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 h="257">
                        <a:moveTo>
                          <a:pt x="54" y="0"/>
                        </a:moveTo>
                        <a:lnTo>
                          <a:pt x="36" y="22"/>
                        </a:lnTo>
                        <a:lnTo>
                          <a:pt x="24" y="39"/>
                        </a:lnTo>
                        <a:lnTo>
                          <a:pt x="14" y="63"/>
                        </a:lnTo>
                        <a:lnTo>
                          <a:pt x="4" y="101"/>
                        </a:lnTo>
                        <a:lnTo>
                          <a:pt x="0" y="141"/>
                        </a:lnTo>
                        <a:lnTo>
                          <a:pt x="4" y="179"/>
                        </a:lnTo>
                        <a:lnTo>
                          <a:pt x="10" y="219"/>
                        </a:lnTo>
                        <a:lnTo>
                          <a:pt x="16" y="241"/>
                        </a:lnTo>
                        <a:lnTo>
                          <a:pt x="44" y="257"/>
                        </a:lnTo>
                        <a:lnTo>
                          <a:pt x="52" y="231"/>
                        </a:lnTo>
                        <a:lnTo>
                          <a:pt x="101" y="111"/>
                        </a:lnTo>
                        <a:lnTo>
                          <a:pt x="5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66" name="Group 79"/>
                  <p:cNvGrpSpPr>
                    <a:grpSpLocks/>
                  </p:cNvGrpSpPr>
                  <p:nvPr/>
                </p:nvGrpSpPr>
                <p:grpSpPr bwMode="auto">
                  <a:xfrm>
                    <a:off x="3470" y="2126"/>
                    <a:ext cx="525" cy="571"/>
                    <a:chOff x="3470" y="2126"/>
                    <a:chExt cx="525" cy="571"/>
                  </a:xfrm>
                </p:grpSpPr>
                <p:grpSp>
                  <p:nvGrpSpPr>
                    <p:cNvPr id="69" name="Group 80"/>
                    <p:cNvGrpSpPr>
                      <a:grpSpLocks/>
                    </p:cNvGrpSpPr>
                    <p:nvPr/>
                  </p:nvGrpSpPr>
                  <p:grpSpPr bwMode="auto">
                    <a:xfrm>
                      <a:off x="3526" y="2189"/>
                      <a:ext cx="388" cy="507"/>
                      <a:chOff x="3526" y="2189"/>
                      <a:chExt cx="388" cy="507"/>
                    </a:xfrm>
                  </p:grpSpPr>
                  <p:sp>
                    <p:nvSpPr>
                      <p:cNvPr id="76" name="Freeform 81"/>
                      <p:cNvSpPr>
                        <a:spLocks/>
                      </p:cNvSpPr>
                      <p:nvPr/>
                    </p:nvSpPr>
                    <p:spPr bwMode="auto">
                      <a:xfrm>
                        <a:off x="3526" y="2189"/>
                        <a:ext cx="388" cy="507"/>
                      </a:xfrm>
                      <a:custGeom>
                        <a:avLst/>
                        <a:gdLst>
                          <a:gd name="T0" fmla="*/ 0 w 777"/>
                          <a:gd name="T1" fmla="*/ 1 h 1014"/>
                          <a:gd name="T2" fmla="*/ 0 w 777"/>
                          <a:gd name="T3" fmla="*/ 1 h 1014"/>
                          <a:gd name="T4" fmla="*/ 0 w 777"/>
                          <a:gd name="T5" fmla="*/ 1 h 1014"/>
                          <a:gd name="T6" fmla="*/ 0 w 777"/>
                          <a:gd name="T7" fmla="*/ 1 h 1014"/>
                          <a:gd name="T8" fmla="*/ 0 w 777"/>
                          <a:gd name="T9" fmla="*/ 1 h 1014"/>
                          <a:gd name="T10" fmla="*/ 0 w 777"/>
                          <a:gd name="T11" fmla="*/ 1 h 1014"/>
                          <a:gd name="T12" fmla="*/ 0 w 777"/>
                          <a:gd name="T13" fmla="*/ 1 h 1014"/>
                          <a:gd name="T14" fmla="*/ 0 w 777"/>
                          <a:gd name="T15" fmla="*/ 1 h 1014"/>
                          <a:gd name="T16" fmla="*/ 0 w 777"/>
                          <a:gd name="T17" fmla="*/ 1 h 1014"/>
                          <a:gd name="T18" fmla="*/ 0 w 777"/>
                          <a:gd name="T19" fmla="*/ 1 h 1014"/>
                          <a:gd name="T20" fmla="*/ 0 w 777"/>
                          <a:gd name="T21" fmla="*/ 1 h 1014"/>
                          <a:gd name="T22" fmla="*/ 0 w 777"/>
                          <a:gd name="T23" fmla="*/ 1 h 1014"/>
                          <a:gd name="T24" fmla="*/ 0 w 777"/>
                          <a:gd name="T25" fmla="*/ 1 h 1014"/>
                          <a:gd name="T26" fmla="*/ 0 w 777"/>
                          <a:gd name="T27" fmla="*/ 1 h 1014"/>
                          <a:gd name="T28" fmla="*/ 0 w 777"/>
                          <a:gd name="T29" fmla="*/ 1 h 1014"/>
                          <a:gd name="T30" fmla="*/ 0 w 777"/>
                          <a:gd name="T31" fmla="*/ 1 h 1014"/>
                          <a:gd name="T32" fmla="*/ 0 w 777"/>
                          <a:gd name="T33" fmla="*/ 1 h 1014"/>
                          <a:gd name="T34" fmla="*/ 0 w 777"/>
                          <a:gd name="T35" fmla="*/ 1 h 1014"/>
                          <a:gd name="T36" fmla="*/ 0 w 777"/>
                          <a:gd name="T37" fmla="*/ 1 h 1014"/>
                          <a:gd name="T38" fmla="*/ 0 w 777"/>
                          <a:gd name="T39" fmla="*/ 1 h 1014"/>
                          <a:gd name="T40" fmla="*/ 0 w 777"/>
                          <a:gd name="T41" fmla="*/ 1 h 1014"/>
                          <a:gd name="T42" fmla="*/ 0 w 777"/>
                          <a:gd name="T43" fmla="*/ 1 h 1014"/>
                          <a:gd name="T44" fmla="*/ 0 w 777"/>
                          <a:gd name="T45" fmla="*/ 1 h 1014"/>
                          <a:gd name="T46" fmla="*/ 0 w 777"/>
                          <a:gd name="T47" fmla="*/ 1 h 1014"/>
                          <a:gd name="T48" fmla="*/ 0 w 777"/>
                          <a:gd name="T49" fmla="*/ 1 h 1014"/>
                          <a:gd name="T50" fmla="*/ 0 w 777"/>
                          <a:gd name="T51" fmla="*/ 1 h 1014"/>
                          <a:gd name="T52" fmla="*/ 0 w 777"/>
                          <a:gd name="T53" fmla="*/ 1 h 1014"/>
                          <a:gd name="T54" fmla="*/ 0 w 777"/>
                          <a:gd name="T55" fmla="*/ 1 h 1014"/>
                          <a:gd name="T56" fmla="*/ 0 w 777"/>
                          <a:gd name="T57" fmla="*/ 1 h 1014"/>
                          <a:gd name="T58" fmla="*/ 0 w 777"/>
                          <a:gd name="T59" fmla="*/ 1 h 1014"/>
                          <a:gd name="T60" fmla="*/ 0 w 777"/>
                          <a:gd name="T61" fmla="*/ 1 h 1014"/>
                          <a:gd name="T62" fmla="*/ 0 w 777"/>
                          <a:gd name="T63" fmla="*/ 1 h 1014"/>
                          <a:gd name="T64" fmla="*/ 0 w 777"/>
                          <a:gd name="T65" fmla="*/ 1 h 1014"/>
                          <a:gd name="T66" fmla="*/ 0 w 777"/>
                          <a:gd name="T67" fmla="*/ 1 h 1014"/>
                          <a:gd name="T68" fmla="*/ 0 w 777"/>
                          <a:gd name="T69" fmla="*/ 1 h 1014"/>
                          <a:gd name="T70" fmla="*/ 0 w 777"/>
                          <a:gd name="T71" fmla="*/ 1 h 1014"/>
                          <a:gd name="T72" fmla="*/ 0 w 777"/>
                          <a:gd name="T73" fmla="*/ 1 h 1014"/>
                          <a:gd name="T74" fmla="*/ 0 w 777"/>
                          <a:gd name="T75" fmla="*/ 1 h 1014"/>
                          <a:gd name="T76" fmla="*/ 0 w 777"/>
                          <a:gd name="T77" fmla="*/ 1 h 1014"/>
                          <a:gd name="T78" fmla="*/ 0 w 777"/>
                          <a:gd name="T79" fmla="*/ 1 h 1014"/>
                          <a:gd name="T80" fmla="*/ 0 w 777"/>
                          <a:gd name="T81" fmla="*/ 1 h 1014"/>
                          <a:gd name="T82" fmla="*/ 0 w 777"/>
                          <a:gd name="T83" fmla="*/ 1 h 1014"/>
                          <a:gd name="T84" fmla="*/ 0 w 777"/>
                          <a:gd name="T85" fmla="*/ 1 h 1014"/>
                          <a:gd name="T86" fmla="*/ 0 w 777"/>
                          <a:gd name="T87" fmla="*/ 1 h 1014"/>
                          <a:gd name="T88" fmla="*/ 0 w 777"/>
                          <a:gd name="T89" fmla="*/ 1 h 1014"/>
                          <a:gd name="T90" fmla="*/ 0 w 777"/>
                          <a:gd name="T91" fmla="*/ 0 h 1014"/>
                          <a:gd name="T92" fmla="*/ 0 w 777"/>
                          <a:gd name="T93" fmla="*/ 1 h 1014"/>
                          <a:gd name="T94" fmla="*/ 0 w 777"/>
                          <a:gd name="T95" fmla="*/ 1 h 10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77" h="1014">
                            <a:moveTo>
                              <a:pt x="242" y="29"/>
                            </a:moveTo>
                            <a:lnTo>
                              <a:pt x="186" y="61"/>
                            </a:lnTo>
                            <a:lnTo>
                              <a:pt x="134" y="95"/>
                            </a:lnTo>
                            <a:lnTo>
                              <a:pt x="96" y="127"/>
                            </a:lnTo>
                            <a:lnTo>
                              <a:pt x="60" y="161"/>
                            </a:lnTo>
                            <a:lnTo>
                              <a:pt x="32" y="197"/>
                            </a:lnTo>
                            <a:lnTo>
                              <a:pt x="14" y="235"/>
                            </a:lnTo>
                            <a:lnTo>
                              <a:pt x="8" y="274"/>
                            </a:lnTo>
                            <a:lnTo>
                              <a:pt x="2" y="318"/>
                            </a:lnTo>
                            <a:lnTo>
                              <a:pt x="0" y="372"/>
                            </a:lnTo>
                            <a:lnTo>
                              <a:pt x="6" y="420"/>
                            </a:lnTo>
                            <a:lnTo>
                              <a:pt x="0" y="486"/>
                            </a:lnTo>
                            <a:lnTo>
                              <a:pt x="26" y="504"/>
                            </a:lnTo>
                            <a:lnTo>
                              <a:pt x="48" y="522"/>
                            </a:lnTo>
                            <a:lnTo>
                              <a:pt x="50" y="537"/>
                            </a:lnTo>
                            <a:lnTo>
                              <a:pt x="50" y="563"/>
                            </a:lnTo>
                            <a:lnTo>
                              <a:pt x="42" y="593"/>
                            </a:lnTo>
                            <a:lnTo>
                              <a:pt x="18" y="675"/>
                            </a:lnTo>
                            <a:lnTo>
                              <a:pt x="18" y="711"/>
                            </a:lnTo>
                            <a:lnTo>
                              <a:pt x="38" y="719"/>
                            </a:lnTo>
                            <a:lnTo>
                              <a:pt x="68" y="719"/>
                            </a:lnTo>
                            <a:lnTo>
                              <a:pt x="90" y="719"/>
                            </a:lnTo>
                            <a:lnTo>
                              <a:pt x="126" y="816"/>
                            </a:lnTo>
                            <a:lnTo>
                              <a:pt x="128" y="852"/>
                            </a:lnTo>
                            <a:lnTo>
                              <a:pt x="140" y="868"/>
                            </a:lnTo>
                            <a:lnTo>
                              <a:pt x="156" y="874"/>
                            </a:lnTo>
                            <a:lnTo>
                              <a:pt x="158" y="894"/>
                            </a:lnTo>
                            <a:lnTo>
                              <a:pt x="156" y="922"/>
                            </a:lnTo>
                            <a:lnTo>
                              <a:pt x="170" y="966"/>
                            </a:lnTo>
                            <a:lnTo>
                              <a:pt x="188" y="994"/>
                            </a:lnTo>
                            <a:lnTo>
                              <a:pt x="206" y="1006"/>
                            </a:lnTo>
                            <a:lnTo>
                              <a:pt x="248" y="1014"/>
                            </a:lnTo>
                            <a:lnTo>
                              <a:pt x="282" y="1012"/>
                            </a:lnTo>
                            <a:lnTo>
                              <a:pt x="330" y="990"/>
                            </a:lnTo>
                            <a:lnTo>
                              <a:pt x="386" y="958"/>
                            </a:lnTo>
                            <a:lnTo>
                              <a:pt x="410" y="988"/>
                            </a:lnTo>
                            <a:lnTo>
                              <a:pt x="747" y="717"/>
                            </a:lnTo>
                            <a:lnTo>
                              <a:pt x="727" y="671"/>
                            </a:lnTo>
                            <a:lnTo>
                              <a:pt x="747" y="609"/>
                            </a:lnTo>
                            <a:lnTo>
                              <a:pt x="769" y="527"/>
                            </a:lnTo>
                            <a:lnTo>
                              <a:pt x="777" y="424"/>
                            </a:lnTo>
                            <a:lnTo>
                              <a:pt x="775" y="346"/>
                            </a:lnTo>
                            <a:lnTo>
                              <a:pt x="753" y="217"/>
                            </a:lnTo>
                            <a:lnTo>
                              <a:pt x="721" y="101"/>
                            </a:lnTo>
                            <a:lnTo>
                              <a:pt x="685" y="17"/>
                            </a:lnTo>
                            <a:lnTo>
                              <a:pt x="549" y="0"/>
                            </a:lnTo>
                            <a:lnTo>
                              <a:pt x="342" y="2"/>
                            </a:lnTo>
                            <a:lnTo>
                              <a:pt x="242" y="29"/>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77" name="Group 82"/>
                      <p:cNvGrpSpPr>
                        <a:grpSpLocks/>
                      </p:cNvGrpSpPr>
                      <p:nvPr/>
                    </p:nvGrpSpPr>
                    <p:grpSpPr bwMode="auto">
                      <a:xfrm>
                        <a:off x="3681" y="2445"/>
                        <a:ext cx="66" cy="119"/>
                        <a:chOff x="3681" y="2445"/>
                        <a:chExt cx="66" cy="119"/>
                      </a:xfrm>
                    </p:grpSpPr>
                    <p:sp>
                      <p:nvSpPr>
                        <p:cNvPr id="79" name="Freeform 83"/>
                        <p:cNvSpPr>
                          <a:spLocks/>
                        </p:cNvSpPr>
                        <p:nvPr/>
                      </p:nvSpPr>
                      <p:spPr bwMode="auto">
                        <a:xfrm>
                          <a:off x="3681" y="2445"/>
                          <a:ext cx="50" cy="75"/>
                        </a:xfrm>
                        <a:custGeom>
                          <a:avLst/>
                          <a:gdLst>
                            <a:gd name="T0" fmla="*/ 0 w 100"/>
                            <a:gd name="T1" fmla="*/ 0 h 151"/>
                            <a:gd name="T2" fmla="*/ 1 w 100"/>
                            <a:gd name="T3" fmla="*/ 0 h 151"/>
                            <a:gd name="T4" fmla="*/ 1 w 100"/>
                            <a:gd name="T5" fmla="*/ 0 h 151"/>
                            <a:gd name="T6" fmla="*/ 1 w 100"/>
                            <a:gd name="T7" fmla="*/ 0 h 151"/>
                            <a:gd name="T8" fmla="*/ 1 w 100"/>
                            <a:gd name="T9" fmla="*/ 0 h 151"/>
                            <a:gd name="T10" fmla="*/ 1 w 100"/>
                            <a:gd name="T11" fmla="*/ 0 h 151"/>
                            <a:gd name="T12" fmla="*/ 1 w 100"/>
                            <a:gd name="T13" fmla="*/ 0 h 151"/>
                            <a:gd name="T14" fmla="*/ 1 w 100"/>
                            <a:gd name="T15" fmla="*/ 0 h 151"/>
                            <a:gd name="T16" fmla="*/ 1 w 100"/>
                            <a:gd name="T17" fmla="*/ 0 h 151"/>
                            <a:gd name="T18" fmla="*/ 1 w 100"/>
                            <a:gd name="T19" fmla="*/ 0 h 151"/>
                            <a:gd name="T20" fmla="*/ 1 w 100"/>
                            <a:gd name="T21" fmla="*/ 0 h 151"/>
                            <a:gd name="T22" fmla="*/ 1 w 100"/>
                            <a:gd name="T23" fmla="*/ 0 h 151"/>
                            <a:gd name="T24" fmla="*/ 1 w 100"/>
                            <a:gd name="T25" fmla="*/ 0 h 151"/>
                            <a:gd name="T26" fmla="*/ 1 w 100"/>
                            <a:gd name="T27" fmla="*/ 0 h 151"/>
                            <a:gd name="T28" fmla="*/ 1 w 100"/>
                            <a:gd name="T29" fmla="*/ 0 h 151"/>
                            <a:gd name="T30" fmla="*/ 1 w 100"/>
                            <a:gd name="T31" fmla="*/ 0 h 151"/>
                            <a:gd name="T32" fmla="*/ 1 w 100"/>
                            <a:gd name="T33" fmla="*/ 0 h 151"/>
                            <a:gd name="T34" fmla="*/ 1 w 100"/>
                            <a:gd name="T35" fmla="*/ 0 h 151"/>
                            <a:gd name="T36" fmla="*/ 1 w 100"/>
                            <a:gd name="T37" fmla="*/ 0 h 151"/>
                            <a:gd name="T38" fmla="*/ 1 w 100"/>
                            <a:gd name="T39" fmla="*/ 0 h 151"/>
                            <a:gd name="T40" fmla="*/ 1 w 100"/>
                            <a:gd name="T41" fmla="*/ 0 h 151"/>
                            <a:gd name="T42" fmla="*/ 1 w 100"/>
                            <a:gd name="T43" fmla="*/ 0 h 151"/>
                            <a:gd name="T44" fmla="*/ 1 w 100"/>
                            <a:gd name="T45" fmla="*/ 0 h 151"/>
                            <a:gd name="T46" fmla="*/ 1 w 100"/>
                            <a:gd name="T47" fmla="*/ 0 h 151"/>
                            <a:gd name="T48" fmla="*/ 1 w 100"/>
                            <a:gd name="T49" fmla="*/ 0 h 151"/>
                            <a:gd name="T50" fmla="*/ 1 w 100"/>
                            <a:gd name="T51" fmla="*/ 0 h 151"/>
                            <a:gd name="T52" fmla="*/ 1 w 100"/>
                            <a:gd name="T53" fmla="*/ 0 h 151"/>
                            <a:gd name="T54" fmla="*/ 1 w 100"/>
                            <a:gd name="T55" fmla="*/ 0 h 151"/>
                            <a:gd name="T56" fmla="*/ 1 w 100"/>
                            <a:gd name="T57" fmla="*/ 0 h 151"/>
                            <a:gd name="T58" fmla="*/ 1 w 100"/>
                            <a:gd name="T59" fmla="*/ 0 h 151"/>
                            <a:gd name="T60" fmla="*/ 0 w 100"/>
                            <a:gd name="T61" fmla="*/ 0 h 15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51">
                              <a:moveTo>
                                <a:pt x="0" y="63"/>
                              </a:moveTo>
                              <a:lnTo>
                                <a:pt x="10" y="31"/>
                              </a:lnTo>
                              <a:lnTo>
                                <a:pt x="18" y="10"/>
                              </a:lnTo>
                              <a:lnTo>
                                <a:pt x="26" y="4"/>
                              </a:lnTo>
                              <a:lnTo>
                                <a:pt x="40" y="0"/>
                              </a:lnTo>
                              <a:lnTo>
                                <a:pt x="56" y="0"/>
                              </a:lnTo>
                              <a:lnTo>
                                <a:pt x="72" y="4"/>
                              </a:lnTo>
                              <a:lnTo>
                                <a:pt x="84" y="11"/>
                              </a:lnTo>
                              <a:lnTo>
                                <a:pt x="92" y="27"/>
                              </a:lnTo>
                              <a:lnTo>
                                <a:pt x="98" y="53"/>
                              </a:lnTo>
                              <a:lnTo>
                                <a:pt x="100" y="75"/>
                              </a:lnTo>
                              <a:lnTo>
                                <a:pt x="96" y="105"/>
                              </a:lnTo>
                              <a:lnTo>
                                <a:pt x="90" y="133"/>
                              </a:lnTo>
                              <a:lnTo>
                                <a:pt x="78" y="151"/>
                              </a:lnTo>
                              <a:lnTo>
                                <a:pt x="72" y="129"/>
                              </a:lnTo>
                              <a:lnTo>
                                <a:pt x="84" y="109"/>
                              </a:lnTo>
                              <a:lnTo>
                                <a:pt x="76" y="83"/>
                              </a:lnTo>
                              <a:lnTo>
                                <a:pt x="66" y="93"/>
                              </a:lnTo>
                              <a:lnTo>
                                <a:pt x="44" y="103"/>
                              </a:lnTo>
                              <a:lnTo>
                                <a:pt x="36" y="81"/>
                              </a:lnTo>
                              <a:lnTo>
                                <a:pt x="54" y="73"/>
                              </a:lnTo>
                              <a:lnTo>
                                <a:pt x="72" y="69"/>
                              </a:lnTo>
                              <a:lnTo>
                                <a:pt x="72" y="55"/>
                              </a:lnTo>
                              <a:lnTo>
                                <a:pt x="70" y="37"/>
                              </a:lnTo>
                              <a:lnTo>
                                <a:pt x="80" y="39"/>
                              </a:lnTo>
                              <a:lnTo>
                                <a:pt x="78" y="17"/>
                              </a:lnTo>
                              <a:lnTo>
                                <a:pt x="74" y="11"/>
                              </a:lnTo>
                              <a:lnTo>
                                <a:pt x="58" y="10"/>
                              </a:lnTo>
                              <a:lnTo>
                                <a:pt x="30" y="11"/>
                              </a:lnTo>
                              <a:lnTo>
                                <a:pt x="16" y="33"/>
                              </a:lnTo>
                              <a:lnTo>
                                <a:pt x="0" y="63"/>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80" name="Freeform 84"/>
                        <p:cNvSpPr>
                          <a:spLocks/>
                        </p:cNvSpPr>
                        <p:nvPr/>
                      </p:nvSpPr>
                      <p:spPr bwMode="auto">
                        <a:xfrm>
                          <a:off x="3702" y="2522"/>
                          <a:ext cx="45" cy="42"/>
                        </a:xfrm>
                        <a:custGeom>
                          <a:avLst/>
                          <a:gdLst>
                            <a:gd name="T0" fmla="*/ 1 w 89"/>
                            <a:gd name="T1" fmla="*/ 0 h 84"/>
                            <a:gd name="T2" fmla="*/ 1 w 89"/>
                            <a:gd name="T3" fmla="*/ 1 h 84"/>
                            <a:gd name="T4" fmla="*/ 1 w 89"/>
                            <a:gd name="T5" fmla="*/ 1 h 84"/>
                            <a:gd name="T6" fmla="*/ 1 w 89"/>
                            <a:gd name="T7" fmla="*/ 1 h 84"/>
                            <a:gd name="T8" fmla="*/ 1 w 89"/>
                            <a:gd name="T9" fmla="*/ 1 h 84"/>
                            <a:gd name="T10" fmla="*/ 0 w 89"/>
                            <a:gd name="T11" fmla="*/ 1 h 84"/>
                            <a:gd name="T12" fmla="*/ 1 w 89"/>
                            <a:gd name="T13" fmla="*/ 1 h 84"/>
                            <a:gd name="T14" fmla="*/ 1 w 89"/>
                            <a:gd name="T15" fmla="*/ 1 h 84"/>
                            <a:gd name="T16" fmla="*/ 1 w 89"/>
                            <a:gd name="T17" fmla="*/ 1 h 84"/>
                            <a:gd name="T18" fmla="*/ 1 w 89"/>
                            <a:gd name="T19" fmla="*/ 1 h 84"/>
                            <a:gd name="T20" fmla="*/ 1 w 89"/>
                            <a:gd name="T21" fmla="*/ 1 h 84"/>
                            <a:gd name="T22" fmla="*/ 1 w 89"/>
                            <a:gd name="T23" fmla="*/ 0 h 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9" h="84">
                              <a:moveTo>
                                <a:pt x="66" y="0"/>
                              </a:moveTo>
                              <a:lnTo>
                                <a:pt x="54" y="28"/>
                              </a:lnTo>
                              <a:lnTo>
                                <a:pt x="48" y="42"/>
                              </a:lnTo>
                              <a:lnTo>
                                <a:pt x="36" y="52"/>
                              </a:lnTo>
                              <a:lnTo>
                                <a:pt x="20" y="54"/>
                              </a:lnTo>
                              <a:lnTo>
                                <a:pt x="0" y="54"/>
                              </a:lnTo>
                              <a:lnTo>
                                <a:pt x="44" y="60"/>
                              </a:lnTo>
                              <a:lnTo>
                                <a:pt x="70" y="72"/>
                              </a:lnTo>
                              <a:lnTo>
                                <a:pt x="89" y="84"/>
                              </a:lnTo>
                              <a:lnTo>
                                <a:pt x="72" y="56"/>
                              </a:lnTo>
                              <a:lnTo>
                                <a:pt x="68" y="28"/>
                              </a:lnTo>
                              <a:lnTo>
                                <a:pt x="66"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78" name="Freeform 85"/>
                      <p:cNvSpPr>
                        <a:spLocks/>
                      </p:cNvSpPr>
                      <p:nvPr/>
                    </p:nvSpPr>
                    <p:spPr bwMode="auto">
                      <a:xfrm>
                        <a:off x="3591" y="2515"/>
                        <a:ext cx="38" cy="57"/>
                      </a:xfrm>
                      <a:custGeom>
                        <a:avLst/>
                        <a:gdLst>
                          <a:gd name="T0" fmla="*/ 1 w 76"/>
                          <a:gd name="T1" fmla="*/ 0 h 114"/>
                          <a:gd name="T2" fmla="*/ 1 w 76"/>
                          <a:gd name="T3" fmla="*/ 1 h 114"/>
                          <a:gd name="T4" fmla="*/ 1 w 76"/>
                          <a:gd name="T5" fmla="*/ 1 h 114"/>
                          <a:gd name="T6" fmla="*/ 1 w 76"/>
                          <a:gd name="T7" fmla="*/ 1 h 114"/>
                          <a:gd name="T8" fmla="*/ 1 w 76"/>
                          <a:gd name="T9" fmla="*/ 1 h 114"/>
                          <a:gd name="T10" fmla="*/ 0 w 76"/>
                          <a:gd name="T11" fmla="*/ 1 h 114"/>
                          <a:gd name="T12" fmla="*/ 1 w 76"/>
                          <a:gd name="T13" fmla="*/ 1 h 114"/>
                          <a:gd name="T14" fmla="*/ 1 w 76"/>
                          <a:gd name="T15" fmla="*/ 1 h 114"/>
                          <a:gd name="T16" fmla="*/ 1 w 76"/>
                          <a:gd name="T17" fmla="*/ 1 h 114"/>
                          <a:gd name="T18" fmla="*/ 1 w 76"/>
                          <a:gd name="T19" fmla="*/ 1 h 114"/>
                          <a:gd name="T20" fmla="*/ 1 w 76"/>
                          <a:gd name="T21" fmla="*/ 1 h 114"/>
                          <a:gd name="T22" fmla="*/ 1 w 76"/>
                          <a:gd name="T23" fmla="*/ 1 h 114"/>
                          <a:gd name="T24" fmla="*/ 1 w 76"/>
                          <a:gd name="T25" fmla="*/ 1 h 114"/>
                          <a:gd name="T26" fmla="*/ 1 w 76"/>
                          <a:gd name="T27" fmla="*/ 1 h 114"/>
                          <a:gd name="T28" fmla="*/ 1 w 76"/>
                          <a:gd name="T29" fmla="*/ 0 h 1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114">
                            <a:moveTo>
                              <a:pt x="12" y="0"/>
                            </a:moveTo>
                            <a:lnTo>
                              <a:pt x="22" y="10"/>
                            </a:lnTo>
                            <a:lnTo>
                              <a:pt x="24" y="22"/>
                            </a:lnTo>
                            <a:lnTo>
                              <a:pt x="20" y="32"/>
                            </a:lnTo>
                            <a:lnTo>
                              <a:pt x="12" y="42"/>
                            </a:lnTo>
                            <a:lnTo>
                              <a:pt x="0" y="52"/>
                            </a:lnTo>
                            <a:lnTo>
                              <a:pt x="10" y="60"/>
                            </a:lnTo>
                            <a:lnTo>
                              <a:pt x="28" y="64"/>
                            </a:lnTo>
                            <a:lnTo>
                              <a:pt x="44" y="74"/>
                            </a:lnTo>
                            <a:lnTo>
                              <a:pt x="76" y="114"/>
                            </a:lnTo>
                            <a:lnTo>
                              <a:pt x="36" y="50"/>
                            </a:lnTo>
                            <a:lnTo>
                              <a:pt x="30" y="36"/>
                            </a:lnTo>
                            <a:lnTo>
                              <a:pt x="30" y="20"/>
                            </a:lnTo>
                            <a:lnTo>
                              <a:pt x="34" y="12"/>
                            </a:lnTo>
                            <a:lnTo>
                              <a:pt x="12"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70" name="Group 86"/>
                    <p:cNvGrpSpPr>
                      <a:grpSpLocks/>
                    </p:cNvGrpSpPr>
                    <p:nvPr/>
                  </p:nvGrpSpPr>
                  <p:grpSpPr bwMode="auto">
                    <a:xfrm>
                      <a:off x="3470" y="2126"/>
                      <a:ext cx="525" cy="571"/>
                      <a:chOff x="3470" y="2126"/>
                      <a:chExt cx="525" cy="571"/>
                    </a:xfrm>
                  </p:grpSpPr>
                  <p:sp>
                    <p:nvSpPr>
                      <p:cNvPr id="71" name="Freeform 87"/>
                      <p:cNvSpPr>
                        <a:spLocks/>
                      </p:cNvSpPr>
                      <p:nvPr/>
                    </p:nvSpPr>
                    <p:spPr bwMode="auto">
                      <a:xfrm>
                        <a:off x="3470" y="2126"/>
                        <a:ext cx="525" cy="571"/>
                      </a:xfrm>
                      <a:custGeom>
                        <a:avLst/>
                        <a:gdLst>
                          <a:gd name="T0" fmla="*/ 1 w 1050"/>
                          <a:gd name="T1" fmla="*/ 1 h 1142"/>
                          <a:gd name="T2" fmla="*/ 1 w 1050"/>
                          <a:gd name="T3" fmla="*/ 1 h 1142"/>
                          <a:gd name="T4" fmla="*/ 1 w 1050"/>
                          <a:gd name="T5" fmla="*/ 1 h 1142"/>
                          <a:gd name="T6" fmla="*/ 1 w 1050"/>
                          <a:gd name="T7" fmla="*/ 1 h 1142"/>
                          <a:gd name="T8" fmla="*/ 1 w 1050"/>
                          <a:gd name="T9" fmla="*/ 1 h 1142"/>
                          <a:gd name="T10" fmla="*/ 1 w 1050"/>
                          <a:gd name="T11" fmla="*/ 1 h 1142"/>
                          <a:gd name="T12" fmla="*/ 1 w 1050"/>
                          <a:gd name="T13" fmla="*/ 1 h 1142"/>
                          <a:gd name="T14" fmla="*/ 0 w 1050"/>
                          <a:gd name="T15" fmla="*/ 1 h 1142"/>
                          <a:gd name="T16" fmla="*/ 1 w 1050"/>
                          <a:gd name="T17" fmla="*/ 1 h 1142"/>
                          <a:gd name="T18" fmla="*/ 1 w 1050"/>
                          <a:gd name="T19" fmla="*/ 1 h 1142"/>
                          <a:gd name="T20" fmla="*/ 1 w 1050"/>
                          <a:gd name="T21" fmla="*/ 1 h 1142"/>
                          <a:gd name="T22" fmla="*/ 1 w 1050"/>
                          <a:gd name="T23" fmla="*/ 1 h 1142"/>
                          <a:gd name="T24" fmla="*/ 1 w 1050"/>
                          <a:gd name="T25" fmla="*/ 1 h 1142"/>
                          <a:gd name="T26" fmla="*/ 1 w 1050"/>
                          <a:gd name="T27" fmla="*/ 1 h 1142"/>
                          <a:gd name="T28" fmla="*/ 1 w 1050"/>
                          <a:gd name="T29" fmla="*/ 1 h 1142"/>
                          <a:gd name="T30" fmla="*/ 1 w 1050"/>
                          <a:gd name="T31" fmla="*/ 1 h 1142"/>
                          <a:gd name="T32" fmla="*/ 1 w 1050"/>
                          <a:gd name="T33" fmla="*/ 1 h 1142"/>
                          <a:gd name="T34" fmla="*/ 1 w 1050"/>
                          <a:gd name="T35" fmla="*/ 1 h 1142"/>
                          <a:gd name="T36" fmla="*/ 1 w 1050"/>
                          <a:gd name="T37" fmla="*/ 1 h 1142"/>
                          <a:gd name="T38" fmla="*/ 1 w 1050"/>
                          <a:gd name="T39" fmla="*/ 1 h 1142"/>
                          <a:gd name="T40" fmla="*/ 1 w 1050"/>
                          <a:gd name="T41" fmla="*/ 1 h 1142"/>
                          <a:gd name="T42" fmla="*/ 1 w 1050"/>
                          <a:gd name="T43" fmla="*/ 1 h 1142"/>
                          <a:gd name="T44" fmla="*/ 1 w 1050"/>
                          <a:gd name="T45" fmla="*/ 1 h 1142"/>
                          <a:gd name="T46" fmla="*/ 1 w 1050"/>
                          <a:gd name="T47" fmla="*/ 1 h 1142"/>
                          <a:gd name="T48" fmla="*/ 1 w 1050"/>
                          <a:gd name="T49" fmla="*/ 1 h 1142"/>
                          <a:gd name="T50" fmla="*/ 1 w 1050"/>
                          <a:gd name="T51" fmla="*/ 1 h 1142"/>
                          <a:gd name="T52" fmla="*/ 1 w 1050"/>
                          <a:gd name="T53" fmla="*/ 1 h 1142"/>
                          <a:gd name="T54" fmla="*/ 1 w 1050"/>
                          <a:gd name="T55" fmla="*/ 1 h 1142"/>
                          <a:gd name="T56" fmla="*/ 1 w 1050"/>
                          <a:gd name="T57" fmla="*/ 1 h 1142"/>
                          <a:gd name="T58" fmla="*/ 1 w 1050"/>
                          <a:gd name="T59" fmla="*/ 1 h 1142"/>
                          <a:gd name="T60" fmla="*/ 1 w 1050"/>
                          <a:gd name="T61" fmla="*/ 1 h 1142"/>
                          <a:gd name="T62" fmla="*/ 1 w 1050"/>
                          <a:gd name="T63" fmla="*/ 1 h 1142"/>
                          <a:gd name="T64" fmla="*/ 1 w 1050"/>
                          <a:gd name="T65" fmla="*/ 1 h 1142"/>
                          <a:gd name="T66" fmla="*/ 1 w 1050"/>
                          <a:gd name="T67" fmla="*/ 1 h 1142"/>
                          <a:gd name="T68" fmla="*/ 1 w 1050"/>
                          <a:gd name="T69" fmla="*/ 1 h 1142"/>
                          <a:gd name="T70" fmla="*/ 1 w 1050"/>
                          <a:gd name="T71" fmla="*/ 1 h 1142"/>
                          <a:gd name="T72" fmla="*/ 1 w 1050"/>
                          <a:gd name="T73" fmla="*/ 1 h 1142"/>
                          <a:gd name="T74" fmla="*/ 1 w 1050"/>
                          <a:gd name="T75" fmla="*/ 1 h 1142"/>
                          <a:gd name="T76" fmla="*/ 1 w 1050"/>
                          <a:gd name="T77" fmla="*/ 1 h 1142"/>
                          <a:gd name="T78" fmla="*/ 1 w 1050"/>
                          <a:gd name="T79" fmla="*/ 1 h 1142"/>
                          <a:gd name="T80" fmla="*/ 1 w 1050"/>
                          <a:gd name="T81" fmla="*/ 1 h 1142"/>
                          <a:gd name="T82" fmla="*/ 1 w 1050"/>
                          <a:gd name="T83" fmla="*/ 1 h 1142"/>
                          <a:gd name="T84" fmla="*/ 1 w 1050"/>
                          <a:gd name="T85" fmla="*/ 1 h 1142"/>
                          <a:gd name="T86" fmla="*/ 1 w 1050"/>
                          <a:gd name="T87" fmla="*/ 1 h 1142"/>
                          <a:gd name="T88" fmla="*/ 1 w 1050"/>
                          <a:gd name="T89" fmla="*/ 1 h 1142"/>
                          <a:gd name="T90" fmla="*/ 1 w 1050"/>
                          <a:gd name="T91" fmla="*/ 1 h 1142"/>
                          <a:gd name="T92" fmla="*/ 1 w 1050"/>
                          <a:gd name="T93" fmla="*/ 1 h 1142"/>
                          <a:gd name="T94" fmla="*/ 1 w 1050"/>
                          <a:gd name="T95" fmla="*/ 1 h 1142"/>
                          <a:gd name="T96" fmla="*/ 1 w 1050"/>
                          <a:gd name="T97" fmla="*/ 1 h 1142"/>
                          <a:gd name="T98" fmla="*/ 1 w 1050"/>
                          <a:gd name="T99" fmla="*/ 1 h 1142"/>
                          <a:gd name="T100" fmla="*/ 1 w 1050"/>
                          <a:gd name="T101" fmla="*/ 1 h 1142"/>
                          <a:gd name="T102" fmla="*/ 1 w 1050"/>
                          <a:gd name="T103" fmla="*/ 1 h 1142"/>
                          <a:gd name="T104" fmla="*/ 1 w 1050"/>
                          <a:gd name="T105" fmla="*/ 1 h 1142"/>
                          <a:gd name="T106" fmla="*/ 1 w 1050"/>
                          <a:gd name="T107" fmla="*/ 1 h 1142"/>
                          <a:gd name="T108" fmla="*/ 1 w 1050"/>
                          <a:gd name="T109" fmla="*/ 1 h 1142"/>
                          <a:gd name="T110" fmla="*/ 1 w 1050"/>
                          <a:gd name="T111" fmla="*/ 1 h 1142"/>
                          <a:gd name="T112" fmla="*/ 1 w 1050"/>
                          <a:gd name="T113" fmla="*/ 1 h 1142"/>
                          <a:gd name="T114" fmla="*/ 1 w 1050"/>
                          <a:gd name="T115" fmla="*/ 1 h 1142"/>
                          <a:gd name="T116" fmla="*/ 1 w 1050"/>
                          <a:gd name="T117" fmla="*/ 0 h 11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050" h="1142">
                            <a:moveTo>
                              <a:pt x="503" y="0"/>
                            </a:moveTo>
                            <a:lnTo>
                              <a:pt x="455" y="2"/>
                            </a:lnTo>
                            <a:lnTo>
                              <a:pt x="419" y="8"/>
                            </a:lnTo>
                            <a:lnTo>
                              <a:pt x="379" y="18"/>
                            </a:lnTo>
                            <a:lnTo>
                              <a:pt x="333" y="34"/>
                            </a:lnTo>
                            <a:lnTo>
                              <a:pt x="295" y="50"/>
                            </a:lnTo>
                            <a:lnTo>
                              <a:pt x="251" y="88"/>
                            </a:lnTo>
                            <a:lnTo>
                              <a:pt x="211" y="126"/>
                            </a:lnTo>
                            <a:lnTo>
                              <a:pt x="173" y="167"/>
                            </a:lnTo>
                            <a:lnTo>
                              <a:pt x="89" y="221"/>
                            </a:lnTo>
                            <a:lnTo>
                              <a:pt x="59" y="241"/>
                            </a:lnTo>
                            <a:lnTo>
                              <a:pt x="37" y="263"/>
                            </a:lnTo>
                            <a:lnTo>
                              <a:pt x="24" y="283"/>
                            </a:lnTo>
                            <a:lnTo>
                              <a:pt x="8" y="307"/>
                            </a:lnTo>
                            <a:lnTo>
                              <a:pt x="2" y="331"/>
                            </a:lnTo>
                            <a:lnTo>
                              <a:pt x="0" y="357"/>
                            </a:lnTo>
                            <a:lnTo>
                              <a:pt x="0" y="383"/>
                            </a:lnTo>
                            <a:lnTo>
                              <a:pt x="6" y="412"/>
                            </a:lnTo>
                            <a:lnTo>
                              <a:pt x="22" y="446"/>
                            </a:lnTo>
                            <a:lnTo>
                              <a:pt x="35" y="464"/>
                            </a:lnTo>
                            <a:lnTo>
                              <a:pt x="53" y="478"/>
                            </a:lnTo>
                            <a:lnTo>
                              <a:pt x="79" y="486"/>
                            </a:lnTo>
                            <a:lnTo>
                              <a:pt x="107" y="492"/>
                            </a:lnTo>
                            <a:lnTo>
                              <a:pt x="147" y="500"/>
                            </a:lnTo>
                            <a:lnTo>
                              <a:pt x="123" y="468"/>
                            </a:lnTo>
                            <a:lnTo>
                              <a:pt x="115" y="438"/>
                            </a:lnTo>
                            <a:lnTo>
                              <a:pt x="117" y="402"/>
                            </a:lnTo>
                            <a:lnTo>
                              <a:pt x="125" y="367"/>
                            </a:lnTo>
                            <a:lnTo>
                              <a:pt x="137" y="345"/>
                            </a:lnTo>
                            <a:lnTo>
                              <a:pt x="153" y="321"/>
                            </a:lnTo>
                            <a:lnTo>
                              <a:pt x="173" y="301"/>
                            </a:lnTo>
                            <a:lnTo>
                              <a:pt x="197" y="283"/>
                            </a:lnTo>
                            <a:lnTo>
                              <a:pt x="227" y="267"/>
                            </a:lnTo>
                            <a:lnTo>
                              <a:pt x="323" y="237"/>
                            </a:lnTo>
                            <a:lnTo>
                              <a:pt x="305" y="257"/>
                            </a:lnTo>
                            <a:lnTo>
                              <a:pt x="291" y="269"/>
                            </a:lnTo>
                            <a:lnTo>
                              <a:pt x="271" y="277"/>
                            </a:lnTo>
                            <a:lnTo>
                              <a:pt x="241" y="287"/>
                            </a:lnTo>
                            <a:lnTo>
                              <a:pt x="221" y="293"/>
                            </a:lnTo>
                            <a:lnTo>
                              <a:pt x="199" y="307"/>
                            </a:lnTo>
                            <a:lnTo>
                              <a:pt x="189" y="325"/>
                            </a:lnTo>
                            <a:lnTo>
                              <a:pt x="181" y="343"/>
                            </a:lnTo>
                            <a:lnTo>
                              <a:pt x="177" y="363"/>
                            </a:lnTo>
                            <a:lnTo>
                              <a:pt x="177" y="385"/>
                            </a:lnTo>
                            <a:lnTo>
                              <a:pt x="185" y="408"/>
                            </a:lnTo>
                            <a:lnTo>
                              <a:pt x="191" y="444"/>
                            </a:lnTo>
                            <a:lnTo>
                              <a:pt x="207" y="476"/>
                            </a:lnTo>
                            <a:lnTo>
                              <a:pt x="231" y="528"/>
                            </a:lnTo>
                            <a:lnTo>
                              <a:pt x="273" y="630"/>
                            </a:lnTo>
                            <a:lnTo>
                              <a:pt x="303" y="685"/>
                            </a:lnTo>
                            <a:lnTo>
                              <a:pt x="337" y="699"/>
                            </a:lnTo>
                            <a:lnTo>
                              <a:pt x="345" y="749"/>
                            </a:lnTo>
                            <a:lnTo>
                              <a:pt x="351" y="875"/>
                            </a:lnTo>
                            <a:lnTo>
                              <a:pt x="357" y="910"/>
                            </a:lnTo>
                            <a:lnTo>
                              <a:pt x="361" y="940"/>
                            </a:lnTo>
                            <a:lnTo>
                              <a:pt x="361" y="960"/>
                            </a:lnTo>
                            <a:lnTo>
                              <a:pt x="343" y="982"/>
                            </a:lnTo>
                            <a:lnTo>
                              <a:pt x="321" y="996"/>
                            </a:lnTo>
                            <a:lnTo>
                              <a:pt x="293" y="1012"/>
                            </a:lnTo>
                            <a:lnTo>
                              <a:pt x="271" y="1030"/>
                            </a:lnTo>
                            <a:lnTo>
                              <a:pt x="267" y="1042"/>
                            </a:lnTo>
                            <a:lnTo>
                              <a:pt x="267" y="1060"/>
                            </a:lnTo>
                            <a:lnTo>
                              <a:pt x="271" y="1074"/>
                            </a:lnTo>
                            <a:lnTo>
                              <a:pt x="277" y="1086"/>
                            </a:lnTo>
                            <a:lnTo>
                              <a:pt x="283" y="1102"/>
                            </a:lnTo>
                            <a:lnTo>
                              <a:pt x="297" y="1120"/>
                            </a:lnTo>
                            <a:lnTo>
                              <a:pt x="311" y="1130"/>
                            </a:lnTo>
                            <a:lnTo>
                              <a:pt x="327" y="1136"/>
                            </a:lnTo>
                            <a:lnTo>
                              <a:pt x="345" y="1140"/>
                            </a:lnTo>
                            <a:lnTo>
                              <a:pt x="369" y="1142"/>
                            </a:lnTo>
                            <a:lnTo>
                              <a:pt x="387" y="1140"/>
                            </a:lnTo>
                            <a:lnTo>
                              <a:pt x="409" y="1134"/>
                            </a:lnTo>
                            <a:lnTo>
                              <a:pt x="427" y="1128"/>
                            </a:lnTo>
                            <a:lnTo>
                              <a:pt x="447" y="1116"/>
                            </a:lnTo>
                            <a:lnTo>
                              <a:pt x="471" y="1100"/>
                            </a:lnTo>
                            <a:lnTo>
                              <a:pt x="485" y="1090"/>
                            </a:lnTo>
                            <a:lnTo>
                              <a:pt x="483" y="1040"/>
                            </a:lnTo>
                            <a:lnTo>
                              <a:pt x="467" y="873"/>
                            </a:lnTo>
                            <a:lnTo>
                              <a:pt x="415" y="777"/>
                            </a:lnTo>
                            <a:lnTo>
                              <a:pt x="401" y="737"/>
                            </a:lnTo>
                            <a:lnTo>
                              <a:pt x="393" y="697"/>
                            </a:lnTo>
                            <a:lnTo>
                              <a:pt x="403" y="675"/>
                            </a:lnTo>
                            <a:lnTo>
                              <a:pt x="415" y="649"/>
                            </a:lnTo>
                            <a:lnTo>
                              <a:pt x="431" y="634"/>
                            </a:lnTo>
                            <a:lnTo>
                              <a:pt x="455" y="624"/>
                            </a:lnTo>
                            <a:lnTo>
                              <a:pt x="477" y="626"/>
                            </a:lnTo>
                            <a:lnTo>
                              <a:pt x="503" y="634"/>
                            </a:lnTo>
                            <a:lnTo>
                              <a:pt x="529" y="653"/>
                            </a:lnTo>
                            <a:lnTo>
                              <a:pt x="539" y="671"/>
                            </a:lnTo>
                            <a:lnTo>
                              <a:pt x="547" y="701"/>
                            </a:lnTo>
                            <a:lnTo>
                              <a:pt x="548" y="729"/>
                            </a:lnTo>
                            <a:lnTo>
                              <a:pt x="543" y="757"/>
                            </a:lnTo>
                            <a:lnTo>
                              <a:pt x="537" y="781"/>
                            </a:lnTo>
                            <a:lnTo>
                              <a:pt x="537" y="799"/>
                            </a:lnTo>
                            <a:lnTo>
                              <a:pt x="548" y="815"/>
                            </a:lnTo>
                            <a:lnTo>
                              <a:pt x="744" y="948"/>
                            </a:lnTo>
                            <a:lnTo>
                              <a:pt x="818" y="940"/>
                            </a:lnTo>
                            <a:lnTo>
                              <a:pt x="904" y="934"/>
                            </a:lnTo>
                            <a:lnTo>
                              <a:pt x="980" y="914"/>
                            </a:lnTo>
                            <a:lnTo>
                              <a:pt x="1012" y="883"/>
                            </a:lnTo>
                            <a:lnTo>
                              <a:pt x="1030" y="865"/>
                            </a:lnTo>
                            <a:lnTo>
                              <a:pt x="1038" y="835"/>
                            </a:lnTo>
                            <a:lnTo>
                              <a:pt x="1044" y="801"/>
                            </a:lnTo>
                            <a:lnTo>
                              <a:pt x="1050" y="743"/>
                            </a:lnTo>
                            <a:lnTo>
                              <a:pt x="1032" y="705"/>
                            </a:lnTo>
                            <a:lnTo>
                              <a:pt x="1024" y="610"/>
                            </a:lnTo>
                            <a:lnTo>
                              <a:pt x="994" y="478"/>
                            </a:lnTo>
                            <a:lnTo>
                              <a:pt x="970" y="377"/>
                            </a:lnTo>
                            <a:lnTo>
                              <a:pt x="922" y="277"/>
                            </a:lnTo>
                            <a:lnTo>
                              <a:pt x="880" y="191"/>
                            </a:lnTo>
                            <a:lnTo>
                              <a:pt x="856" y="149"/>
                            </a:lnTo>
                            <a:lnTo>
                              <a:pt x="820" y="100"/>
                            </a:lnTo>
                            <a:lnTo>
                              <a:pt x="790" y="74"/>
                            </a:lnTo>
                            <a:lnTo>
                              <a:pt x="728" y="42"/>
                            </a:lnTo>
                            <a:lnTo>
                              <a:pt x="674" y="18"/>
                            </a:lnTo>
                            <a:lnTo>
                              <a:pt x="614" y="4"/>
                            </a:lnTo>
                            <a:lnTo>
                              <a:pt x="556" y="0"/>
                            </a:lnTo>
                            <a:lnTo>
                              <a:pt x="503"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72" name="Freeform 88"/>
                      <p:cNvSpPr>
                        <a:spLocks/>
                      </p:cNvSpPr>
                      <p:nvPr/>
                    </p:nvSpPr>
                    <p:spPr bwMode="auto">
                      <a:xfrm>
                        <a:off x="3524" y="2416"/>
                        <a:ext cx="45" cy="32"/>
                      </a:xfrm>
                      <a:custGeom>
                        <a:avLst/>
                        <a:gdLst>
                          <a:gd name="T0" fmla="*/ 1 w 90"/>
                          <a:gd name="T1" fmla="*/ 0 h 64"/>
                          <a:gd name="T2" fmla="*/ 1 w 90"/>
                          <a:gd name="T3" fmla="*/ 1 h 64"/>
                          <a:gd name="T4" fmla="*/ 0 w 90"/>
                          <a:gd name="T5" fmla="*/ 1 h 64"/>
                          <a:gd name="T6" fmla="*/ 1 w 90"/>
                          <a:gd name="T7" fmla="*/ 1 h 64"/>
                          <a:gd name="T8" fmla="*/ 1 w 90"/>
                          <a:gd name="T9" fmla="*/ 1 h 64"/>
                          <a:gd name="T10" fmla="*/ 1 w 90"/>
                          <a:gd name="T11" fmla="*/ 1 h 64"/>
                          <a:gd name="T12" fmla="*/ 1 w 90"/>
                          <a:gd name="T13" fmla="*/ 1 h 64"/>
                          <a:gd name="T14" fmla="*/ 1 w 90"/>
                          <a:gd name="T15" fmla="*/ 1 h 64"/>
                          <a:gd name="T16" fmla="*/ 1 w 90"/>
                          <a:gd name="T17" fmla="*/ 1 h 64"/>
                          <a:gd name="T18" fmla="*/ 1 w 90"/>
                          <a:gd name="T19" fmla="*/ 1 h 64"/>
                          <a:gd name="T20" fmla="*/ 1 w 90"/>
                          <a:gd name="T21" fmla="*/ 1 h 64"/>
                          <a:gd name="T22" fmla="*/ 1 w 90"/>
                          <a:gd name="T23" fmla="*/ 1 h 64"/>
                          <a:gd name="T24" fmla="*/ 1 w 90"/>
                          <a:gd name="T25" fmla="*/ 1 h 64"/>
                          <a:gd name="T26" fmla="*/ 1 w 90"/>
                          <a:gd name="T27" fmla="*/ 1 h 64"/>
                          <a:gd name="T28" fmla="*/ 1 w 90"/>
                          <a:gd name="T29" fmla="*/ 0 h 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64">
                            <a:moveTo>
                              <a:pt x="4" y="0"/>
                            </a:moveTo>
                            <a:lnTo>
                              <a:pt x="2" y="12"/>
                            </a:lnTo>
                            <a:lnTo>
                              <a:pt x="0" y="30"/>
                            </a:lnTo>
                            <a:lnTo>
                              <a:pt x="6" y="40"/>
                            </a:lnTo>
                            <a:lnTo>
                              <a:pt x="18" y="48"/>
                            </a:lnTo>
                            <a:lnTo>
                              <a:pt x="38" y="52"/>
                            </a:lnTo>
                            <a:lnTo>
                              <a:pt x="58" y="54"/>
                            </a:lnTo>
                            <a:lnTo>
                              <a:pt x="80" y="60"/>
                            </a:lnTo>
                            <a:lnTo>
                              <a:pt x="90" y="64"/>
                            </a:lnTo>
                            <a:lnTo>
                              <a:pt x="90" y="50"/>
                            </a:lnTo>
                            <a:lnTo>
                              <a:pt x="70" y="32"/>
                            </a:lnTo>
                            <a:lnTo>
                              <a:pt x="52" y="20"/>
                            </a:lnTo>
                            <a:lnTo>
                              <a:pt x="32" y="10"/>
                            </a:lnTo>
                            <a:lnTo>
                              <a:pt x="22" y="6"/>
                            </a:lnTo>
                            <a:lnTo>
                              <a:pt x="4"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73" name="Freeform 89"/>
                      <p:cNvSpPr>
                        <a:spLocks/>
                      </p:cNvSpPr>
                      <p:nvPr/>
                    </p:nvSpPr>
                    <p:spPr bwMode="auto">
                      <a:xfrm>
                        <a:off x="3541" y="2453"/>
                        <a:ext cx="27" cy="11"/>
                      </a:xfrm>
                      <a:custGeom>
                        <a:avLst/>
                        <a:gdLst>
                          <a:gd name="T0" fmla="*/ 1 w 54"/>
                          <a:gd name="T1" fmla="*/ 0 h 22"/>
                          <a:gd name="T2" fmla="*/ 1 w 54"/>
                          <a:gd name="T3" fmla="*/ 1 h 22"/>
                          <a:gd name="T4" fmla="*/ 1 w 54"/>
                          <a:gd name="T5" fmla="*/ 1 h 22"/>
                          <a:gd name="T6" fmla="*/ 0 w 54"/>
                          <a:gd name="T7" fmla="*/ 1 h 22"/>
                          <a:gd name="T8" fmla="*/ 1 w 54"/>
                          <a:gd name="T9" fmla="*/ 1 h 22"/>
                          <a:gd name="T10" fmla="*/ 1 w 54"/>
                          <a:gd name="T11" fmla="*/ 1 h 22"/>
                          <a:gd name="T12" fmla="*/ 1 w 54"/>
                          <a:gd name="T13" fmla="*/ 1 h 22"/>
                          <a:gd name="T14" fmla="*/ 1 w 54"/>
                          <a:gd name="T15" fmla="*/ 0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22">
                            <a:moveTo>
                              <a:pt x="30" y="0"/>
                            </a:moveTo>
                            <a:lnTo>
                              <a:pt x="24" y="10"/>
                            </a:lnTo>
                            <a:lnTo>
                              <a:pt x="14" y="14"/>
                            </a:lnTo>
                            <a:lnTo>
                              <a:pt x="0" y="16"/>
                            </a:lnTo>
                            <a:lnTo>
                              <a:pt x="16" y="22"/>
                            </a:lnTo>
                            <a:lnTo>
                              <a:pt x="40" y="22"/>
                            </a:lnTo>
                            <a:lnTo>
                              <a:pt x="54" y="22"/>
                            </a:lnTo>
                            <a:lnTo>
                              <a:pt x="30"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74" name="Freeform 90"/>
                      <p:cNvSpPr>
                        <a:spLocks/>
                      </p:cNvSpPr>
                      <p:nvPr/>
                    </p:nvSpPr>
                    <p:spPr bwMode="auto">
                      <a:xfrm>
                        <a:off x="3564" y="2543"/>
                        <a:ext cx="50" cy="59"/>
                      </a:xfrm>
                      <a:custGeom>
                        <a:avLst/>
                        <a:gdLst>
                          <a:gd name="T0" fmla="*/ 1 w 100"/>
                          <a:gd name="T1" fmla="*/ 1 h 117"/>
                          <a:gd name="T2" fmla="*/ 1 w 100"/>
                          <a:gd name="T3" fmla="*/ 1 h 117"/>
                          <a:gd name="T4" fmla="*/ 1 w 100"/>
                          <a:gd name="T5" fmla="*/ 1 h 117"/>
                          <a:gd name="T6" fmla="*/ 0 w 100"/>
                          <a:gd name="T7" fmla="*/ 1 h 117"/>
                          <a:gd name="T8" fmla="*/ 0 w 100"/>
                          <a:gd name="T9" fmla="*/ 1 h 117"/>
                          <a:gd name="T10" fmla="*/ 1 w 100"/>
                          <a:gd name="T11" fmla="*/ 1 h 117"/>
                          <a:gd name="T12" fmla="*/ 1 w 100"/>
                          <a:gd name="T13" fmla="*/ 1 h 117"/>
                          <a:gd name="T14" fmla="*/ 1 w 100"/>
                          <a:gd name="T15" fmla="*/ 1 h 117"/>
                          <a:gd name="T16" fmla="*/ 1 w 100"/>
                          <a:gd name="T17" fmla="*/ 1 h 117"/>
                          <a:gd name="T18" fmla="*/ 1 w 100"/>
                          <a:gd name="T19" fmla="*/ 1 h 117"/>
                          <a:gd name="T20" fmla="*/ 1 w 100"/>
                          <a:gd name="T21" fmla="*/ 1 h 117"/>
                          <a:gd name="T22" fmla="*/ 1 w 100"/>
                          <a:gd name="T23" fmla="*/ 1 h 117"/>
                          <a:gd name="T24" fmla="*/ 1 w 100"/>
                          <a:gd name="T25" fmla="*/ 1 h 117"/>
                          <a:gd name="T26" fmla="*/ 1 w 100"/>
                          <a:gd name="T27" fmla="*/ 1 h 117"/>
                          <a:gd name="T28" fmla="*/ 1 w 100"/>
                          <a:gd name="T29" fmla="*/ 1 h 117"/>
                          <a:gd name="T30" fmla="*/ 1 w 100"/>
                          <a:gd name="T31" fmla="*/ 1 h 117"/>
                          <a:gd name="T32" fmla="*/ 1 w 100"/>
                          <a:gd name="T33" fmla="*/ 1 h 117"/>
                          <a:gd name="T34" fmla="*/ 1 w 100"/>
                          <a:gd name="T35" fmla="*/ 1 h 117"/>
                          <a:gd name="T36" fmla="*/ 1 w 100"/>
                          <a:gd name="T37" fmla="*/ 1 h 117"/>
                          <a:gd name="T38" fmla="*/ 1 w 100"/>
                          <a:gd name="T39" fmla="*/ 1 h 117"/>
                          <a:gd name="T40" fmla="*/ 1 w 100"/>
                          <a:gd name="T41" fmla="*/ 1 h 117"/>
                          <a:gd name="T42" fmla="*/ 1 w 100"/>
                          <a:gd name="T43" fmla="*/ 0 h 117"/>
                          <a:gd name="T44" fmla="*/ 1 w 100"/>
                          <a:gd name="T45" fmla="*/ 1 h 1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0" h="117">
                            <a:moveTo>
                              <a:pt x="16" y="2"/>
                            </a:moveTo>
                            <a:lnTo>
                              <a:pt x="6" y="18"/>
                            </a:lnTo>
                            <a:lnTo>
                              <a:pt x="2" y="30"/>
                            </a:lnTo>
                            <a:lnTo>
                              <a:pt x="0" y="44"/>
                            </a:lnTo>
                            <a:lnTo>
                              <a:pt x="0" y="58"/>
                            </a:lnTo>
                            <a:lnTo>
                              <a:pt x="4" y="75"/>
                            </a:lnTo>
                            <a:lnTo>
                              <a:pt x="8" y="89"/>
                            </a:lnTo>
                            <a:lnTo>
                              <a:pt x="16" y="97"/>
                            </a:lnTo>
                            <a:lnTo>
                              <a:pt x="24" y="103"/>
                            </a:lnTo>
                            <a:lnTo>
                              <a:pt x="36" y="103"/>
                            </a:lnTo>
                            <a:lnTo>
                              <a:pt x="50" y="103"/>
                            </a:lnTo>
                            <a:lnTo>
                              <a:pt x="74" y="107"/>
                            </a:lnTo>
                            <a:lnTo>
                              <a:pt x="100" y="117"/>
                            </a:lnTo>
                            <a:lnTo>
                              <a:pt x="100" y="103"/>
                            </a:lnTo>
                            <a:lnTo>
                              <a:pt x="92" y="85"/>
                            </a:lnTo>
                            <a:lnTo>
                              <a:pt x="90" y="66"/>
                            </a:lnTo>
                            <a:lnTo>
                              <a:pt x="78" y="48"/>
                            </a:lnTo>
                            <a:lnTo>
                              <a:pt x="70" y="38"/>
                            </a:lnTo>
                            <a:lnTo>
                              <a:pt x="58" y="26"/>
                            </a:lnTo>
                            <a:lnTo>
                              <a:pt x="48" y="16"/>
                            </a:lnTo>
                            <a:lnTo>
                              <a:pt x="40" y="8"/>
                            </a:lnTo>
                            <a:lnTo>
                              <a:pt x="34" y="0"/>
                            </a:lnTo>
                            <a:lnTo>
                              <a:pt x="16" y="2"/>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75" name="Freeform 91"/>
                      <p:cNvSpPr>
                        <a:spLocks/>
                      </p:cNvSpPr>
                      <p:nvPr/>
                    </p:nvSpPr>
                    <p:spPr bwMode="auto">
                      <a:xfrm>
                        <a:off x="3480" y="2226"/>
                        <a:ext cx="120" cy="123"/>
                      </a:xfrm>
                      <a:custGeom>
                        <a:avLst/>
                        <a:gdLst>
                          <a:gd name="T0" fmla="*/ 1 w 239"/>
                          <a:gd name="T1" fmla="*/ 0 h 247"/>
                          <a:gd name="T2" fmla="*/ 1 w 239"/>
                          <a:gd name="T3" fmla="*/ 0 h 247"/>
                          <a:gd name="T4" fmla="*/ 1 w 239"/>
                          <a:gd name="T5" fmla="*/ 0 h 247"/>
                          <a:gd name="T6" fmla="*/ 1 w 239"/>
                          <a:gd name="T7" fmla="*/ 0 h 247"/>
                          <a:gd name="T8" fmla="*/ 1 w 239"/>
                          <a:gd name="T9" fmla="*/ 0 h 247"/>
                          <a:gd name="T10" fmla="*/ 1 w 239"/>
                          <a:gd name="T11" fmla="*/ 0 h 247"/>
                          <a:gd name="T12" fmla="*/ 1 w 239"/>
                          <a:gd name="T13" fmla="*/ 0 h 247"/>
                          <a:gd name="T14" fmla="*/ 1 w 239"/>
                          <a:gd name="T15" fmla="*/ 0 h 247"/>
                          <a:gd name="T16" fmla="*/ 1 w 239"/>
                          <a:gd name="T17" fmla="*/ 0 h 247"/>
                          <a:gd name="T18" fmla="*/ 1 w 239"/>
                          <a:gd name="T19" fmla="*/ 0 h 247"/>
                          <a:gd name="T20" fmla="*/ 0 w 239"/>
                          <a:gd name="T21" fmla="*/ 0 h 247"/>
                          <a:gd name="T22" fmla="*/ 1 w 239"/>
                          <a:gd name="T23" fmla="*/ 0 h 247"/>
                          <a:gd name="T24" fmla="*/ 1 w 239"/>
                          <a:gd name="T25" fmla="*/ 0 h 247"/>
                          <a:gd name="T26" fmla="*/ 1 w 239"/>
                          <a:gd name="T27" fmla="*/ 0 h 247"/>
                          <a:gd name="T28" fmla="*/ 1 w 239"/>
                          <a:gd name="T29" fmla="*/ 0 h 247"/>
                          <a:gd name="T30" fmla="*/ 1 w 239"/>
                          <a:gd name="T31" fmla="*/ 0 h 247"/>
                          <a:gd name="T32" fmla="*/ 1 w 239"/>
                          <a:gd name="T33" fmla="*/ 0 h 247"/>
                          <a:gd name="T34" fmla="*/ 1 w 239"/>
                          <a:gd name="T35" fmla="*/ 0 h 247"/>
                          <a:gd name="T36" fmla="*/ 1 w 239"/>
                          <a:gd name="T37" fmla="*/ 0 h 247"/>
                          <a:gd name="T38" fmla="*/ 1 w 239"/>
                          <a:gd name="T39" fmla="*/ 0 h 247"/>
                          <a:gd name="T40" fmla="*/ 1 w 239"/>
                          <a:gd name="T41" fmla="*/ 0 h 247"/>
                          <a:gd name="T42" fmla="*/ 1 w 239"/>
                          <a:gd name="T43" fmla="*/ 0 h 247"/>
                          <a:gd name="T44" fmla="*/ 1 w 239"/>
                          <a:gd name="T45" fmla="*/ 0 h 247"/>
                          <a:gd name="T46" fmla="*/ 1 w 239"/>
                          <a:gd name="T47" fmla="*/ 0 h 2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39" h="247">
                            <a:moveTo>
                              <a:pt x="239" y="0"/>
                            </a:moveTo>
                            <a:lnTo>
                              <a:pt x="197" y="18"/>
                            </a:lnTo>
                            <a:lnTo>
                              <a:pt x="163" y="24"/>
                            </a:lnTo>
                            <a:lnTo>
                              <a:pt x="129" y="34"/>
                            </a:lnTo>
                            <a:lnTo>
                              <a:pt x="99" y="46"/>
                            </a:lnTo>
                            <a:lnTo>
                              <a:pt x="69" y="60"/>
                            </a:lnTo>
                            <a:lnTo>
                              <a:pt x="45" y="80"/>
                            </a:lnTo>
                            <a:lnTo>
                              <a:pt x="29" y="100"/>
                            </a:lnTo>
                            <a:lnTo>
                              <a:pt x="17" y="118"/>
                            </a:lnTo>
                            <a:lnTo>
                              <a:pt x="7" y="136"/>
                            </a:lnTo>
                            <a:lnTo>
                              <a:pt x="0" y="156"/>
                            </a:lnTo>
                            <a:lnTo>
                              <a:pt x="11" y="142"/>
                            </a:lnTo>
                            <a:lnTo>
                              <a:pt x="11" y="166"/>
                            </a:lnTo>
                            <a:lnTo>
                              <a:pt x="11" y="201"/>
                            </a:lnTo>
                            <a:lnTo>
                              <a:pt x="17" y="221"/>
                            </a:lnTo>
                            <a:lnTo>
                              <a:pt x="29" y="247"/>
                            </a:lnTo>
                            <a:lnTo>
                              <a:pt x="41" y="203"/>
                            </a:lnTo>
                            <a:lnTo>
                              <a:pt x="53" y="162"/>
                            </a:lnTo>
                            <a:lnTo>
                              <a:pt x="69" y="124"/>
                            </a:lnTo>
                            <a:lnTo>
                              <a:pt x="89" y="90"/>
                            </a:lnTo>
                            <a:lnTo>
                              <a:pt x="113" y="68"/>
                            </a:lnTo>
                            <a:lnTo>
                              <a:pt x="135" y="50"/>
                            </a:lnTo>
                            <a:lnTo>
                              <a:pt x="165" y="36"/>
                            </a:lnTo>
                            <a:lnTo>
                              <a:pt x="239" y="0"/>
                            </a:lnTo>
                            <a:close/>
                          </a:path>
                        </a:pathLst>
                      </a:custGeom>
                      <a:solidFill>
                        <a:srgbClr val="7F5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sp>
                <p:nvSpPr>
                  <p:cNvPr id="67" name="Freeform 92"/>
                  <p:cNvSpPr>
                    <a:spLocks/>
                  </p:cNvSpPr>
                  <p:nvPr/>
                </p:nvSpPr>
                <p:spPr bwMode="auto">
                  <a:xfrm>
                    <a:off x="3763" y="2580"/>
                    <a:ext cx="149" cy="323"/>
                  </a:xfrm>
                  <a:custGeom>
                    <a:avLst/>
                    <a:gdLst>
                      <a:gd name="T0" fmla="*/ 0 w 300"/>
                      <a:gd name="T1" fmla="*/ 0 h 646"/>
                      <a:gd name="T2" fmla="*/ 0 w 300"/>
                      <a:gd name="T3" fmla="*/ 1 h 646"/>
                      <a:gd name="T4" fmla="*/ 0 w 300"/>
                      <a:gd name="T5" fmla="*/ 1 h 646"/>
                      <a:gd name="T6" fmla="*/ 0 w 300"/>
                      <a:gd name="T7" fmla="*/ 1 h 646"/>
                      <a:gd name="T8" fmla="*/ 0 w 300"/>
                      <a:gd name="T9" fmla="*/ 0 h 6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0" h="646">
                        <a:moveTo>
                          <a:pt x="300" y="0"/>
                        </a:moveTo>
                        <a:lnTo>
                          <a:pt x="66" y="419"/>
                        </a:lnTo>
                        <a:lnTo>
                          <a:pt x="0" y="646"/>
                        </a:lnTo>
                        <a:lnTo>
                          <a:pt x="102" y="395"/>
                        </a:lnTo>
                        <a:lnTo>
                          <a:pt x="30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68" name="Freeform 93"/>
                  <p:cNvSpPr>
                    <a:spLocks/>
                  </p:cNvSpPr>
                  <p:nvPr/>
                </p:nvSpPr>
                <p:spPr bwMode="auto">
                  <a:xfrm>
                    <a:off x="3613" y="2805"/>
                    <a:ext cx="57" cy="143"/>
                  </a:xfrm>
                  <a:custGeom>
                    <a:avLst/>
                    <a:gdLst>
                      <a:gd name="T0" fmla="*/ 1 w 114"/>
                      <a:gd name="T1" fmla="*/ 0 h 285"/>
                      <a:gd name="T2" fmla="*/ 1 w 114"/>
                      <a:gd name="T3" fmla="*/ 1 h 285"/>
                      <a:gd name="T4" fmla="*/ 1 w 114"/>
                      <a:gd name="T5" fmla="*/ 1 h 285"/>
                      <a:gd name="T6" fmla="*/ 1 w 114"/>
                      <a:gd name="T7" fmla="*/ 1 h 285"/>
                      <a:gd name="T8" fmla="*/ 0 w 114"/>
                      <a:gd name="T9" fmla="*/ 1 h 285"/>
                      <a:gd name="T10" fmla="*/ 1 w 114"/>
                      <a:gd name="T11" fmla="*/ 1 h 285"/>
                      <a:gd name="T12" fmla="*/ 1 w 114"/>
                      <a:gd name="T13" fmla="*/ 1 h 285"/>
                      <a:gd name="T14" fmla="*/ 1 w 114"/>
                      <a:gd name="T15" fmla="*/ 0 h 28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4" h="285">
                        <a:moveTo>
                          <a:pt x="60" y="0"/>
                        </a:moveTo>
                        <a:lnTo>
                          <a:pt x="62" y="219"/>
                        </a:lnTo>
                        <a:lnTo>
                          <a:pt x="114" y="285"/>
                        </a:lnTo>
                        <a:lnTo>
                          <a:pt x="38" y="227"/>
                        </a:lnTo>
                        <a:lnTo>
                          <a:pt x="0" y="261"/>
                        </a:lnTo>
                        <a:lnTo>
                          <a:pt x="24" y="179"/>
                        </a:lnTo>
                        <a:lnTo>
                          <a:pt x="36" y="46"/>
                        </a:lnTo>
                        <a:lnTo>
                          <a:pt x="6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62" name="Freeform 94"/>
                <p:cNvSpPr>
                  <a:spLocks/>
                </p:cNvSpPr>
                <p:nvPr/>
              </p:nvSpPr>
              <p:spPr bwMode="auto">
                <a:xfrm>
                  <a:off x="3550" y="3007"/>
                  <a:ext cx="87" cy="153"/>
                </a:xfrm>
                <a:custGeom>
                  <a:avLst/>
                  <a:gdLst>
                    <a:gd name="T0" fmla="*/ 1 w 174"/>
                    <a:gd name="T1" fmla="*/ 0 h 307"/>
                    <a:gd name="T2" fmla="*/ 1 w 174"/>
                    <a:gd name="T3" fmla="*/ 0 h 307"/>
                    <a:gd name="T4" fmla="*/ 1 w 174"/>
                    <a:gd name="T5" fmla="*/ 0 h 307"/>
                    <a:gd name="T6" fmla="*/ 1 w 174"/>
                    <a:gd name="T7" fmla="*/ 0 h 307"/>
                    <a:gd name="T8" fmla="*/ 1 w 174"/>
                    <a:gd name="T9" fmla="*/ 0 h 307"/>
                    <a:gd name="T10" fmla="*/ 0 w 174"/>
                    <a:gd name="T11" fmla="*/ 0 h 307"/>
                    <a:gd name="T12" fmla="*/ 1 w 174"/>
                    <a:gd name="T13" fmla="*/ 0 h 307"/>
                    <a:gd name="T14" fmla="*/ 1 w 174"/>
                    <a:gd name="T15" fmla="*/ 0 h 3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4" h="307">
                      <a:moveTo>
                        <a:pt x="104" y="0"/>
                      </a:moveTo>
                      <a:lnTo>
                        <a:pt x="170" y="158"/>
                      </a:lnTo>
                      <a:lnTo>
                        <a:pt x="174" y="307"/>
                      </a:lnTo>
                      <a:lnTo>
                        <a:pt x="144" y="140"/>
                      </a:lnTo>
                      <a:lnTo>
                        <a:pt x="102" y="68"/>
                      </a:lnTo>
                      <a:lnTo>
                        <a:pt x="0" y="130"/>
                      </a:lnTo>
                      <a:lnTo>
                        <a:pt x="62" y="76"/>
                      </a:lnTo>
                      <a:lnTo>
                        <a:pt x="104"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48" name="Freeform 95"/>
              <p:cNvSpPr>
                <a:spLocks/>
              </p:cNvSpPr>
              <p:nvPr/>
            </p:nvSpPr>
            <p:spPr bwMode="auto">
              <a:xfrm>
                <a:off x="3100" y="3254"/>
                <a:ext cx="62" cy="101"/>
              </a:xfrm>
              <a:custGeom>
                <a:avLst/>
                <a:gdLst>
                  <a:gd name="T0" fmla="*/ 1 w 124"/>
                  <a:gd name="T1" fmla="*/ 0 h 204"/>
                  <a:gd name="T2" fmla="*/ 1 w 124"/>
                  <a:gd name="T3" fmla="*/ 0 h 204"/>
                  <a:gd name="T4" fmla="*/ 0 w 124"/>
                  <a:gd name="T5" fmla="*/ 0 h 204"/>
                  <a:gd name="T6" fmla="*/ 1 w 124"/>
                  <a:gd name="T7" fmla="*/ 0 h 204"/>
                  <a:gd name="T8" fmla="*/ 1 w 124"/>
                  <a:gd name="T9" fmla="*/ 0 h 204"/>
                  <a:gd name="T10" fmla="*/ 1 w 124"/>
                  <a:gd name="T11" fmla="*/ 0 h 204"/>
                  <a:gd name="T12" fmla="*/ 1 w 124"/>
                  <a:gd name="T13" fmla="*/ 0 h 204"/>
                  <a:gd name="T14" fmla="*/ 1 w 124"/>
                  <a:gd name="T15" fmla="*/ 0 h 2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4" h="204">
                    <a:moveTo>
                      <a:pt x="88" y="0"/>
                    </a:moveTo>
                    <a:lnTo>
                      <a:pt x="4" y="166"/>
                    </a:lnTo>
                    <a:lnTo>
                      <a:pt x="0" y="204"/>
                    </a:lnTo>
                    <a:lnTo>
                      <a:pt x="30" y="178"/>
                    </a:lnTo>
                    <a:lnTo>
                      <a:pt x="124" y="10"/>
                    </a:lnTo>
                    <a:lnTo>
                      <a:pt x="110" y="8"/>
                    </a:lnTo>
                    <a:lnTo>
                      <a:pt x="96" y="4"/>
                    </a:lnTo>
                    <a:lnTo>
                      <a:pt x="88"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49" name="Group 96"/>
              <p:cNvGrpSpPr>
                <a:grpSpLocks/>
              </p:cNvGrpSpPr>
              <p:nvPr/>
            </p:nvGrpSpPr>
            <p:grpSpPr bwMode="auto">
              <a:xfrm>
                <a:off x="3096" y="3148"/>
                <a:ext cx="232" cy="199"/>
                <a:chOff x="3096" y="3148"/>
                <a:chExt cx="232" cy="199"/>
              </a:xfrm>
            </p:grpSpPr>
            <p:grpSp>
              <p:nvGrpSpPr>
                <p:cNvPr id="50" name="Group 97"/>
                <p:cNvGrpSpPr>
                  <a:grpSpLocks/>
                </p:cNvGrpSpPr>
                <p:nvPr/>
              </p:nvGrpSpPr>
              <p:grpSpPr bwMode="auto">
                <a:xfrm>
                  <a:off x="3096" y="3148"/>
                  <a:ext cx="219" cy="199"/>
                  <a:chOff x="3096" y="3148"/>
                  <a:chExt cx="219" cy="199"/>
                </a:xfrm>
              </p:grpSpPr>
              <p:sp>
                <p:nvSpPr>
                  <p:cNvPr id="52" name="Freeform 98"/>
                  <p:cNvSpPr>
                    <a:spLocks/>
                  </p:cNvSpPr>
                  <p:nvPr/>
                </p:nvSpPr>
                <p:spPr bwMode="auto">
                  <a:xfrm>
                    <a:off x="3096" y="3170"/>
                    <a:ext cx="219" cy="177"/>
                  </a:xfrm>
                  <a:custGeom>
                    <a:avLst/>
                    <a:gdLst>
                      <a:gd name="T0" fmla="*/ 1 w 437"/>
                      <a:gd name="T1" fmla="*/ 0 h 355"/>
                      <a:gd name="T2" fmla="*/ 1 w 437"/>
                      <a:gd name="T3" fmla="*/ 0 h 355"/>
                      <a:gd name="T4" fmla="*/ 1 w 437"/>
                      <a:gd name="T5" fmla="*/ 0 h 355"/>
                      <a:gd name="T6" fmla="*/ 1 w 437"/>
                      <a:gd name="T7" fmla="*/ 0 h 355"/>
                      <a:gd name="T8" fmla="*/ 1 w 437"/>
                      <a:gd name="T9" fmla="*/ 0 h 355"/>
                      <a:gd name="T10" fmla="*/ 1 w 437"/>
                      <a:gd name="T11" fmla="*/ 0 h 355"/>
                      <a:gd name="T12" fmla="*/ 1 w 437"/>
                      <a:gd name="T13" fmla="*/ 0 h 355"/>
                      <a:gd name="T14" fmla="*/ 1 w 437"/>
                      <a:gd name="T15" fmla="*/ 0 h 355"/>
                      <a:gd name="T16" fmla="*/ 1 w 437"/>
                      <a:gd name="T17" fmla="*/ 0 h 355"/>
                      <a:gd name="T18" fmla="*/ 1 w 437"/>
                      <a:gd name="T19" fmla="*/ 0 h 355"/>
                      <a:gd name="T20" fmla="*/ 1 w 437"/>
                      <a:gd name="T21" fmla="*/ 0 h 355"/>
                      <a:gd name="T22" fmla="*/ 1 w 437"/>
                      <a:gd name="T23" fmla="*/ 0 h 355"/>
                      <a:gd name="T24" fmla="*/ 1 w 437"/>
                      <a:gd name="T25" fmla="*/ 0 h 355"/>
                      <a:gd name="T26" fmla="*/ 1 w 437"/>
                      <a:gd name="T27" fmla="*/ 0 h 355"/>
                      <a:gd name="T28" fmla="*/ 1 w 437"/>
                      <a:gd name="T29" fmla="*/ 0 h 355"/>
                      <a:gd name="T30" fmla="*/ 0 w 437"/>
                      <a:gd name="T31" fmla="*/ 0 h 355"/>
                      <a:gd name="T32" fmla="*/ 0 w 437"/>
                      <a:gd name="T33" fmla="*/ 0 h 355"/>
                      <a:gd name="T34" fmla="*/ 1 w 437"/>
                      <a:gd name="T35" fmla="*/ 0 h 355"/>
                      <a:gd name="T36" fmla="*/ 1 w 437"/>
                      <a:gd name="T37" fmla="*/ 0 h 355"/>
                      <a:gd name="T38" fmla="*/ 1 w 437"/>
                      <a:gd name="T39" fmla="*/ 0 h 355"/>
                      <a:gd name="T40" fmla="*/ 1 w 437"/>
                      <a:gd name="T41" fmla="*/ 0 h 355"/>
                      <a:gd name="T42" fmla="*/ 1 w 437"/>
                      <a:gd name="T43" fmla="*/ 0 h 355"/>
                      <a:gd name="T44" fmla="*/ 1 w 437"/>
                      <a:gd name="T45" fmla="*/ 0 h 355"/>
                      <a:gd name="T46" fmla="*/ 1 w 437"/>
                      <a:gd name="T47" fmla="*/ 0 h 355"/>
                      <a:gd name="T48" fmla="*/ 1 w 437"/>
                      <a:gd name="T49" fmla="*/ 0 h 355"/>
                      <a:gd name="T50" fmla="*/ 1 w 437"/>
                      <a:gd name="T51" fmla="*/ 0 h 355"/>
                      <a:gd name="T52" fmla="*/ 1 w 437"/>
                      <a:gd name="T53" fmla="*/ 0 h 355"/>
                      <a:gd name="T54" fmla="*/ 1 w 437"/>
                      <a:gd name="T55" fmla="*/ 0 h 355"/>
                      <a:gd name="T56" fmla="*/ 1 w 437"/>
                      <a:gd name="T57" fmla="*/ 0 h 355"/>
                      <a:gd name="T58" fmla="*/ 1 w 437"/>
                      <a:gd name="T59" fmla="*/ 0 h 355"/>
                      <a:gd name="T60" fmla="*/ 1 w 437"/>
                      <a:gd name="T61" fmla="*/ 0 h 355"/>
                      <a:gd name="T62" fmla="*/ 1 w 437"/>
                      <a:gd name="T63" fmla="*/ 0 h 355"/>
                      <a:gd name="T64" fmla="*/ 1 w 437"/>
                      <a:gd name="T65" fmla="*/ 0 h 355"/>
                      <a:gd name="T66" fmla="*/ 1 w 437"/>
                      <a:gd name="T67" fmla="*/ 0 h 355"/>
                      <a:gd name="T68" fmla="*/ 1 w 437"/>
                      <a:gd name="T69" fmla="*/ 0 h 355"/>
                      <a:gd name="T70" fmla="*/ 1 w 437"/>
                      <a:gd name="T71" fmla="*/ 0 h 355"/>
                      <a:gd name="T72" fmla="*/ 1 w 437"/>
                      <a:gd name="T73" fmla="*/ 0 h 355"/>
                      <a:gd name="T74" fmla="*/ 1 w 437"/>
                      <a:gd name="T75" fmla="*/ 0 h 355"/>
                      <a:gd name="T76" fmla="*/ 1 w 437"/>
                      <a:gd name="T77" fmla="*/ 0 h 355"/>
                      <a:gd name="T78" fmla="*/ 1 w 437"/>
                      <a:gd name="T79" fmla="*/ 0 h 355"/>
                      <a:gd name="T80" fmla="*/ 1 w 437"/>
                      <a:gd name="T81" fmla="*/ 0 h 355"/>
                      <a:gd name="T82" fmla="*/ 1 w 437"/>
                      <a:gd name="T83" fmla="*/ 0 h 355"/>
                      <a:gd name="T84" fmla="*/ 1 w 437"/>
                      <a:gd name="T85" fmla="*/ 0 h 355"/>
                      <a:gd name="T86" fmla="*/ 1 w 437"/>
                      <a:gd name="T87" fmla="*/ 0 h 355"/>
                      <a:gd name="T88" fmla="*/ 1 w 437"/>
                      <a:gd name="T89" fmla="*/ 0 h 355"/>
                      <a:gd name="T90" fmla="*/ 1 w 437"/>
                      <a:gd name="T91" fmla="*/ 0 h 355"/>
                      <a:gd name="T92" fmla="*/ 1 w 437"/>
                      <a:gd name="T93" fmla="*/ 0 h 355"/>
                      <a:gd name="T94" fmla="*/ 1 w 437"/>
                      <a:gd name="T95" fmla="*/ 0 h 355"/>
                      <a:gd name="T96" fmla="*/ 1 w 437"/>
                      <a:gd name="T97" fmla="*/ 0 h 355"/>
                      <a:gd name="T98" fmla="*/ 1 w 437"/>
                      <a:gd name="T99" fmla="*/ 0 h 355"/>
                      <a:gd name="T100" fmla="*/ 1 w 437"/>
                      <a:gd name="T101" fmla="*/ 0 h 355"/>
                      <a:gd name="T102" fmla="*/ 1 w 437"/>
                      <a:gd name="T103" fmla="*/ 0 h 35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37" h="355">
                        <a:moveTo>
                          <a:pt x="323" y="48"/>
                        </a:moveTo>
                        <a:lnTo>
                          <a:pt x="297" y="54"/>
                        </a:lnTo>
                        <a:lnTo>
                          <a:pt x="275" y="42"/>
                        </a:lnTo>
                        <a:lnTo>
                          <a:pt x="248" y="28"/>
                        </a:lnTo>
                        <a:lnTo>
                          <a:pt x="220" y="18"/>
                        </a:lnTo>
                        <a:lnTo>
                          <a:pt x="176" y="6"/>
                        </a:lnTo>
                        <a:lnTo>
                          <a:pt x="152" y="0"/>
                        </a:lnTo>
                        <a:lnTo>
                          <a:pt x="68" y="20"/>
                        </a:lnTo>
                        <a:lnTo>
                          <a:pt x="54" y="28"/>
                        </a:lnTo>
                        <a:lnTo>
                          <a:pt x="42" y="36"/>
                        </a:lnTo>
                        <a:lnTo>
                          <a:pt x="32" y="52"/>
                        </a:lnTo>
                        <a:lnTo>
                          <a:pt x="24" y="74"/>
                        </a:lnTo>
                        <a:lnTo>
                          <a:pt x="16" y="108"/>
                        </a:lnTo>
                        <a:lnTo>
                          <a:pt x="8" y="151"/>
                        </a:lnTo>
                        <a:lnTo>
                          <a:pt x="6" y="191"/>
                        </a:lnTo>
                        <a:lnTo>
                          <a:pt x="0" y="219"/>
                        </a:lnTo>
                        <a:lnTo>
                          <a:pt x="0" y="237"/>
                        </a:lnTo>
                        <a:lnTo>
                          <a:pt x="6" y="251"/>
                        </a:lnTo>
                        <a:lnTo>
                          <a:pt x="8" y="263"/>
                        </a:lnTo>
                        <a:lnTo>
                          <a:pt x="18" y="279"/>
                        </a:lnTo>
                        <a:lnTo>
                          <a:pt x="56" y="319"/>
                        </a:lnTo>
                        <a:lnTo>
                          <a:pt x="74" y="329"/>
                        </a:lnTo>
                        <a:lnTo>
                          <a:pt x="106" y="345"/>
                        </a:lnTo>
                        <a:lnTo>
                          <a:pt x="126" y="355"/>
                        </a:lnTo>
                        <a:lnTo>
                          <a:pt x="142" y="347"/>
                        </a:lnTo>
                        <a:lnTo>
                          <a:pt x="146" y="335"/>
                        </a:lnTo>
                        <a:lnTo>
                          <a:pt x="164" y="335"/>
                        </a:lnTo>
                        <a:lnTo>
                          <a:pt x="182" y="335"/>
                        </a:lnTo>
                        <a:lnTo>
                          <a:pt x="206" y="341"/>
                        </a:lnTo>
                        <a:lnTo>
                          <a:pt x="220" y="343"/>
                        </a:lnTo>
                        <a:lnTo>
                          <a:pt x="226" y="329"/>
                        </a:lnTo>
                        <a:lnTo>
                          <a:pt x="230" y="319"/>
                        </a:lnTo>
                        <a:lnTo>
                          <a:pt x="244" y="323"/>
                        </a:lnTo>
                        <a:lnTo>
                          <a:pt x="259" y="323"/>
                        </a:lnTo>
                        <a:lnTo>
                          <a:pt x="265" y="313"/>
                        </a:lnTo>
                        <a:lnTo>
                          <a:pt x="271" y="301"/>
                        </a:lnTo>
                        <a:lnTo>
                          <a:pt x="275" y="285"/>
                        </a:lnTo>
                        <a:lnTo>
                          <a:pt x="301" y="287"/>
                        </a:lnTo>
                        <a:lnTo>
                          <a:pt x="325" y="287"/>
                        </a:lnTo>
                        <a:lnTo>
                          <a:pt x="341" y="281"/>
                        </a:lnTo>
                        <a:lnTo>
                          <a:pt x="357" y="273"/>
                        </a:lnTo>
                        <a:lnTo>
                          <a:pt x="369" y="261"/>
                        </a:lnTo>
                        <a:lnTo>
                          <a:pt x="383" y="245"/>
                        </a:lnTo>
                        <a:lnTo>
                          <a:pt x="427" y="235"/>
                        </a:lnTo>
                        <a:lnTo>
                          <a:pt x="435" y="181"/>
                        </a:lnTo>
                        <a:lnTo>
                          <a:pt x="437" y="145"/>
                        </a:lnTo>
                        <a:lnTo>
                          <a:pt x="425" y="104"/>
                        </a:lnTo>
                        <a:lnTo>
                          <a:pt x="411" y="80"/>
                        </a:lnTo>
                        <a:lnTo>
                          <a:pt x="395" y="66"/>
                        </a:lnTo>
                        <a:lnTo>
                          <a:pt x="371" y="52"/>
                        </a:lnTo>
                        <a:lnTo>
                          <a:pt x="341" y="42"/>
                        </a:lnTo>
                        <a:lnTo>
                          <a:pt x="323" y="48"/>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3" name="Freeform 99"/>
                  <p:cNvSpPr>
                    <a:spLocks/>
                  </p:cNvSpPr>
                  <p:nvPr/>
                </p:nvSpPr>
                <p:spPr bwMode="auto">
                  <a:xfrm>
                    <a:off x="3113" y="3206"/>
                    <a:ext cx="149" cy="128"/>
                  </a:xfrm>
                  <a:custGeom>
                    <a:avLst/>
                    <a:gdLst>
                      <a:gd name="T0" fmla="*/ 1 w 297"/>
                      <a:gd name="T1" fmla="*/ 0 h 257"/>
                      <a:gd name="T2" fmla="*/ 1 w 297"/>
                      <a:gd name="T3" fmla="*/ 0 h 257"/>
                      <a:gd name="T4" fmla="*/ 1 w 297"/>
                      <a:gd name="T5" fmla="*/ 0 h 257"/>
                      <a:gd name="T6" fmla="*/ 1 w 297"/>
                      <a:gd name="T7" fmla="*/ 0 h 257"/>
                      <a:gd name="T8" fmla="*/ 1 w 297"/>
                      <a:gd name="T9" fmla="*/ 0 h 257"/>
                      <a:gd name="T10" fmla="*/ 1 w 297"/>
                      <a:gd name="T11" fmla="*/ 0 h 257"/>
                      <a:gd name="T12" fmla="*/ 1 w 297"/>
                      <a:gd name="T13" fmla="*/ 0 h 257"/>
                      <a:gd name="T14" fmla="*/ 1 w 297"/>
                      <a:gd name="T15" fmla="*/ 0 h 257"/>
                      <a:gd name="T16" fmla="*/ 1 w 297"/>
                      <a:gd name="T17" fmla="*/ 0 h 257"/>
                      <a:gd name="T18" fmla="*/ 1 w 297"/>
                      <a:gd name="T19" fmla="*/ 0 h 257"/>
                      <a:gd name="T20" fmla="*/ 1 w 297"/>
                      <a:gd name="T21" fmla="*/ 0 h 257"/>
                      <a:gd name="T22" fmla="*/ 1 w 297"/>
                      <a:gd name="T23" fmla="*/ 0 h 257"/>
                      <a:gd name="T24" fmla="*/ 1 w 297"/>
                      <a:gd name="T25" fmla="*/ 0 h 257"/>
                      <a:gd name="T26" fmla="*/ 1 w 297"/>
                      <a:gd name="T27" fmla="*/ 0 h 257"/>
                      <a:gd name="T28" fmla="*/ 1 w 297"/>
                      <a:gd name="T29" fmla="*/ 0 h 257"/>
                      <a:gd name="T30" fmla="*/ 1 w 297"/>
                      <a:gd name="T31" fmla="*/ 0 h 257"/>
                      <a:gd name="T32" fmla="*/ 1 w 297"/>
                      <a:gd name="T33" fmla="*/ 0 h 257"/>
                      <a:gd name="T34" fmla="*/ 1 w 297"/>
                      <a:gd name="T35" fmla="*/ 0 h 257"/>
                      <a:gd name="T36" fmla="*/ 1 w 297"/>
                      <a:gd name="T37" fmla="*/ 0 h 257"/>
                      <a:gd name="T38" fmla="*/ 1 w 297"/>
                      <a:gd name="T39" fmla="*/ 0 h 257"/>
                      <a:gd name="T40" fmla="*/ 1 w 297"/>
                      <a:gd name="T41" fmla="*/ 0 h 257"/>
                      <a:gd name="T42" fmla="*/ 1 w 297"/>
                      <a:gd name="T43" fmla="*/ 0 h 257"/>
                      <a:gd name="T44" fmla="*/ 1 w 297"/>
                      <a:gd name="T45" fmla="*/ 0 h 257"/>
                      <a:gd name="T46" fmla="*/ 1 w 297"/>
                      <a:gd name="T47" fmla="*/ 0 h 257"/>
                      <a:gd name="T48" fmla="*/ 1 w 297"/>
                      <a:gd name="T49" fmla="*/ 0 h 257"/>
                      <a:gd name="T50" fmla="*/ 1 w 297"/>
                      <a:gd name="T51" fmla="*/ 0 h 257"/>
                      <a:gd name="T52" fmla="*/ 1 w 297"/>
                      <a:gd name="T53" fmla="*/ 0 h 257"/>
                      <a:gd name="T54" fmla="*/ 1 w 297"/>
                      <a:gd name="T55" fmla="*/ 0 h 257"/>
                      <a:gd name="T56" fmla="*/ 1 w 297"/>
                      <a:gd name="T57" fmla="*/ 0 h 257"/>
                      <a:gd name="T58" fmla="*/ 1 w 297"/>
                      <a:gd name="T59" fmla="*/ 0 h 257"/>
                      <a:gd name="T60" fmla="*/ 1 w 297"/>
                      <a:gd name="T61" fmla="*/ 0 h 257"/>
                      <a:gd name="T62" fmla="*/ 1 w 297"/>
                      <a:gd name="T63" fmla="*/ 0 h 257"/>
                      <a:gd name="T64" fmla="*/ 1 w 297"/>
                      <a:gd name="T65" fmla="*/ 0 h 257"/>
                      <a:gd name="T66" fmla="*/ 1 w 297"/>
                      <a:gd name="T67" fmla="*/ 0 h 257"/>
                      <a:gd name="T68" fmla="*/ 1 w 297"/>
                      <a:gd name="T69" fmla="*/ 0 h 257"/>
                      <a:gd name="T70" fmla="*/ 1 w 297"/>
                      <a:gd name="T71" fmla="*/ 0 h 257"/>
                      <a:gd name="T72" fmla="*/ 1 w 297"/>
                      <a:gd name="T73" fmla="*/ 0 h 2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7" h="257">
                        <a:moveTo>
                          <a:pt x="297" y="85"/>
                        </a:moveTo>
                        <a:lnTo>
                          <a:pt x="273" y="101"/>
                        </a:lnTo>
                        <a:lnTo>
                          <a:pt x="251" y="101"/>
                        </a:lnTo>
                        <a:lnTo>
                          <a:pt x="231" y="95"/>
                        </a:lnTo>
                        <a:lnTo>
                          <a:pt x="219" y="87"/>
                        </a:lnTo>
                        <a:lnTo>
                          <a:pt x="208" y="79"/>
                        </a:lnTo>
                        <a:lnTo>
                          <a:pt x="196" y="79"/>
                        </a:lnTo>
                        <a:lnTo>
                          <a:pt x="180" y="89"/>
                        </a:lnTo>
                        <a:lnTo>
                          <a:pt x="156" y="97"/>
                        </a:lnTo>
                        <a:lnTo>
                          <a:pt x="132" y="103"/>
                        </a:lnTo>
                        <a:lnTo>
                          <a:pt x="116" y="105"/>
                        </a:lnTo>
                        <a:lnTo>
                          <a:pt x="96" y="105"/>
                        </a:lnTo>
                        <a:lnTo>
                          <a:pt x="76" y="101"/>
                        </a:lnTo>
                        <a:lnTo>
                          <a:pt x="64" y="95"/>
                        </a:lnTo>
                        <a:lnTo>
                          <a:pt x="58" y="87"/>
                        </a:lnTo>
                        <a:lnTo>
                          <a:pt x="54" y="71"/>
                        </a:lnTo>
                        <a:lnTo>
                          <a:pt x="54" y="59"/>
                        </a:lnTo>
                        <a:lnTo>
                          <a:pt x="60" y="49"/>
                        </a:lnTo>
                        <a:lnTo>
                          <a:pt x="72" y="43"/>
                        </a:lnTo>
                        <a:lnTo>
                          <a:pt x="92" y="40"/>
                        </a:lnTo>
                        <a:lnTo>
                          <a:pt x="116" y="36"/>
                        </a:lnTo>
                        <a:lnTo>
                          <a:pt x="134" y="36"/>
                        </a:lnTo>
                        <a:lnTo>
                          <a:pt x="154" y="24"/>
                        </a:lnTo>
                        <a:lnTo>
                          <a:pt x="174" y="12"/>
                        </a:lnTo>
                        <a:lnTo>
                          <a:pt x="146" y="12"/>
                        </a:lnTo>
                        <a:lnTo>
                          <a:pt x="128" y="2"/>
                        </a:lnTo>
                        <a:lnTo>
                          <a:pt x="106" y="0"/>
                        </a:lnTo>
                        <a:lnTo>
                          <a:pt x="90" y="6"/>
                        </a:lnTo>
                        <a:lnTo>
                          <a:pt x="70" y="18"/>
                        </a:lnTo>
                        <a:lnTo>
                          <a:pt x="62" y="24"/>
                        </a:lnTo>
                        <a:lnTo>
                          <a:pt x="34" y="4"/>
                        </a:lnTo>
                        <a:lnTo>
                          <a:pt x="46" y="18"/>
                        </a:lnTo>
                        <a:lnTo>
                          <a:pt x="50" y="30"/>
                        </a:lnTo>
                        <a:lnTo>
                          <a:pt x="36" y="32"/>
                        </a:lnTo>
                        <a:lnTo>
                          <a:pt x="50" y="36"/>
                        </a:lnTo>
                        <a:lnTo>
                          <a:pt x="38" y="95"/>
                        </a:lnTo>
                        <a:lnTo>
                          <a:pt x="30" y="107"/>
                        </a:lnTo>
                        <a:lnTo>
                          <a:pt x="22" y="115"/>
                        </a:lnTo>
                        <a:lnTo>
                          <a:pt x="0" y="119"/>
                        </a:lnTo>
                        <a:lnTo>
                          <a:pt x="16" y="125"/>
                        </a:lnTo>
                        <a:lnTo>
                          <a:pt x="22" y="141"/>
                        </a:lnTo>
                        <a:lnTo>
                          <a:pt x="10" y="173"/>
                        </a:lnTo>
                        <a:lnTo>
                          <a:pt x="6" y="195"/>
                        </a:lnTo>
                        <a:lnTo>
                          <a:pt x="40" y="159"/>
                        </a:lnTo>
                        <a:lnTo>
                          <a:pt x="58" y="169"/>
                        </a:lnTo>
                        <a:lnTo>
                          <a:pt x="64" y="189"/>
                        </a:lnTo>
                        <a:lnTo>
                          <a:pt x="38" y="203"/>
                        </a:lnTo>
                        <a:lnTo>
                          <a:pt x="68" y="201"/>
                        </a:lnTo>
                        <a:lnTo>
                          <a:pt x="82" y="201"/>
                        </a:lnTo>
                        <a:lnTo>
                          <a:pt x="90" y="209"/>
                        </a:lnTo>
                        <a:lnTo>
                          <a:pt x="100" y="225"/>
                        </a:lnTo>
                        <a:lnTo>
                          <a:pt x="108" y="243"/>
                        </a:lnTo>
                        <a:lnTo>
                          <a:pt x="118" y="257"/>
                        </a:lnTo>
                        <a:lnTo>
                          <a:pt x="118" y="233"/>
                        </a:lnTo>
                        <a:lnTo>
                          <a:pt x="108" y="215"/>
                        </a:lnTo>
                        <a:lnTo>
                          <a:pt x="98" y="201"/>
                        </a:lnTo>
                        <a:lnTo>
                          <a:pt x="106" y="191"/>
                        </a:lnTo>
                        <a:lnTo>
                          <a:pt x="120" y="187"/>
                        </a:lnTo>
                        <a:lnTo>
                          <a:pt x="134" y="189"/>
                        </a:lnTo>
                        <a:lnTo>
                          <a:pt x="156" y="191"/>
                        </a:lnTo>
                        <a:lnTo>
                          <a:pt x="174" y="179"/>
                        </a:lnTo>
                        <a:lnTo>
                          <a:pt x="196" y="173"/>
                        </a:lnTo>
                        <a:lnTo>
                          <a:pt x="214" y="169"/>
                        </a:lnTo>
                        <a:lnTo>
                          <a:pt x="223" y="167"/>
                        </a:lnTo>
                        <a:lnTo>
                          <a:pt x="229" y="161"/>
                        </a:lnTo>
                        <a:lnTo>
                          <a:pt x="245" y="173"/>
                        </a:lnTo>
                        <a:lnTo>
                          <a:pt x="239" y="153"/>
                        </a:lnTo>
                        <a:lnTo>
                          <a:pt x="279" y="179"/>
                        </a:lnTo>
                        <a:lnTo>
                          <a:pt x="273" y="161"/>
                        </a:lnTo>
                        <a:lnTo>
                          <a:pt x="241" y="139"/>
                        </a:lnTo>
                        <a:lnTo>
                          <a:pt x="247" y="123"/>
                        </a:lnTo>
                        <a:lnTo>
                          <a:pt x="259" y="107"/>
                        </a:lnTo>
                        <a:lnTo>
                          <a:pt x="277" y="105"/>
                        </a:lnTo>
                        <a:lnTo>
                          <a:pt x="297" y="85"/>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4" name="Freeform 100"/>
                  <p:cNvSpPr>
                    <a:spLocks/>
                  </p:cNvSpPr>
                  <p:nvPr/>
                </p:nvSpPr>
                <p:spPr bwMode="auto">
                  <a:xfrm>
                    <a:off x="3160" y="3148"/>
                    <a:ext cx="53" cy="77"/>
                  </a:xfrm>
                  <a:custGeom>
                    <a:avLst/>
                    <a:gdLst>
                      <a:gd name="T0" fmla="*/ 1 w 106"/>
                      <a:gd name="T1" fmla="*/ 0 h 154"/>
                      <a:gd name="T2" fmla="*/ 1 w 106"/>
                      <a:gd name="T3" fmla="*/ 1 h 154"/>
                      <a:gd name="T4" fmla="*/ 1 w 106"/>
                      <a:gd name="T5" fmla="*/ 1 h 154"/>
                      <a:gd name="T6" fmla="*/ 0 w 106"/>
                      <a:gd name="T7" fmla="*/ 1 h 154"/>
                      <a:gd name="T8" fmla="*/ 1 w 106"/>
                      <a:gd name="T9" fmla="*/ 1 h 154"/>
                      <a:gd name="T10" fmla="*/ 1 w 106"/>
                      <a:gd name="T11" fmla="*/ 1 h 154"/>
                      <a:gd name="T12" fmla="*/ 1 w 106"/>
                      <a:gd name="T13" fmla="*/ 1 h 154"/>
                      <a:gd name="T14" fmla="*/ 1 w 106"/>
                      <a:gd name="T15" fmla="*/ 0 h 1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6" h="154">
                        <a:moveTo>
                          <a:pt x="92" y="0"/>
                        </a:moveTo>
                        <a:lnTo>
                          <a:pt x="72" y="6"/>
                        </a:lnTo>
                        <a:lnTo>
                          <a:pt x="68" y="18"/>
                        </a:lnTo>
                        <a:lnTo>
                          <a:pt x="0" y="154"/>
                        </a:lnTo>
                        <a:lnTo>
                          <a:pt x="36" y="150"/>
                        </a:lnTo>
                        <a:lnTo>
                          <a:pt x="104" y="28"/>
                        </a:lnTo>
                        <a:lnTo>
                          <a:pt x="106" y="8"/>
                        </a:lnTo>
                        <a:lnTo>
                          <a:pt x="92"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5" name="Freeform 101"/>
                  <p:cNvSpPr>
                    <a:spLocks/>
                  </p:cNvSpPr>
                  <p:nvPr/>
                </p:nvSpPr>
                <p:spPr bwMode="auto">
                  <a:xfrm>
                    <a:off x="3264" y="3213"/>
                    <a:ext cx="37" cy="71"/>
                  </a:xfrm>
                  <a:custGeom>
                    <a:avLst/>
                    <a:gdLst>
                      <a:gd name="T0" fmla="*/ 0 w 74"/>
                      <a:gd name="T1" fmla="*/ 0 h 141"/>
                      <a:gd name="T2" fmla="*/ 1 w 74"/>
                      <a:gd name="T3" fmla="*/ 1 h 141"/>
                      <a:gd name="T4" fmla="*/ 1 w 74"/>
                      <a:gd name="T5" fmla="*/ 1 h 141"/>
                      <a:gd name="T6" fmla="*/ 1 w 74"/>
                      <a:gd name="T7" fmla="*/ 1 h 141"/>
                      <a:gd name="T8" fmla="*/ 1 w 74"/>
                      <a:gd name="T9" fmla="*/ 1 h 141"/>
                      <a:gd name="T10" fmla="*/ 1 w 74"/>
                      <a:gd name="T11" fmla="*/ 1 h 141"/>
                      <a:gd name="T12" fmla="*/ 1 w 74"/>
                      <a:gd name="T13" fmla="*/ 1 h 141"/>
                      <a:gd name="T14" fmla="*/ 1 w 74"/>
                      <a:gd name="T15" fmla="*/ 1 h 141"/>
                      <a:gd name="T16" fmla="*/ 1 w 74"/>
                      <a:gd name="T17" fmla="*/ 1 h 141"/>
                      <a:gd name="T18" fmla="*/ 1 w 74"/>
                      <a:gd name="T19" fmla="*/ 1 h 141"/>
                      <a:gd name="T20" fmla="*/ 1 w 74"/>
                      <a:gd name="T21" fmla="*/ 1 h 141"/>
                      <a:gd name="T22" fmla="*/ 1 w 74"/>
                      <a:gd name="T23" fmla="*/ 1 h 141"/>
                      <a:gd name="T24" fmla="*/ 1 w 74"/>
                      <a:gd name="T25" fmla="*/ 1 h 141"/>
                      <a:gd name="T26" fmla="*/ 0 w 74"/>
                      <a:gd name="T27" fmla="*/ 0 h 1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141">
                        <a:moveTo>
                          <a:pt x="0" y="0"/>
                        </a:moveTo>
                        <a:lnTo>
                          <a:pt x="14" y="20"/>
                        </a:lnTo>
                        <a:lnTo>
                          <a:pt x="22" y="37"/>
                        </a:lnTo>
                        <a:lnTo>
                          <a:pt x="28" y="59"/>
                        </a:lnTo>
                        <a:lnTo>
                          <a:pt x="30" y="81"/>
                        </a:lnTo>
                        <a:lnTo>
                          <a:pt x="28" y="105"/>
                        </a:lnTo>
                        <a:lnTo>
                          <a:pt x="20" y="141"/>
                        </a:lnTo>
                        <a:lnTo>
                          <a:pt x="46" y="75"/>
                        </a:lnTo>
                        <a:lnTo>
                          <a:pt x="62" y="55"/>
                        </a:lnTo>
                        <a:lnTo>
                          <a:pt x="74" y="37"/>
                        </a:lnTo>
                        <a:lnTo>
                          <a:pt x="54" y="29"/>
                        </a:lnTo>
                        <a:lnTo>
                          <a:pt x="34" y="16"/>
                        </a:lnTo>
                        <a:lnTo>
                          <a:pt x="20" y="4"/>
                        </a:lnTo>
                        <a:lnTo>
                          <a:pt x="0"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6" name="Freeform 102"/>
                  <p:cNvSpPr>
                    <a:spLocks/>
                  </p:cNvSpPr>
                  <p:nvPr/>
                </p:nvSpPr>
                <p:spPr bwMode="auto">
                  <a:xfrm>
                    <a:off x="3180" y="3155"/>
                    <a:ext cx="31" cy="72"/>
                  </a:xfrm>
                  <a:custGeom>
                    <a:avLst/>
                    <a:gdLst>
                      <a:gd name="T0" fmla="*/ 1 w 62"/>
                      <a:gd name="T1" fmla="*/ 1 h 144"/>
                      <a:gd name="T2" fmla="*/ 1 w 62"/>
                      <a:gd name="T3" fmla="*/ 1 h 144"/>
                      <a:gd name="T4" fmla="*/ 1 w 62"/>
                      <a:gd name="T5" fmla="*/ 1 h 144"/>
                      <a:gd name="T6" fmla="*/ 0 w 62"/>
                      <a:gd name="T7" fmla="*/ 1 h 144"/>
                      <a:gd name="T8" fmla="*/ 1 w 62"/>
                      <a:gd name="T9" fmla="*/ 1 h 144"/>
                      <a:gd name="T10" fmla="*/ 1 w 62"/>
                      <a:gd name="T11" fmla="*/ 1 h 144"/>
                      <a:gd name="T12" fmla="*/ 1 w 62"/>
                      <a:gd name="T13" fmla="*/ 1 h 144"/>
                      <a:gd name="T14" fmla="*/ 1 w 62"/>
                      <a:gd name="T15" fmla="*/ 1 h 144"/>
                      <a:gd name="T16" fmla="*/ 1 w 62"/>
                      <a:gd name="T17" fmla="*/ 1 h 144"/>
                      <a:gd name="T18" fmla="*/ 1 w 62"/>
                      <a:gd name="T19" fmla="*/ 0 h 144"/>
                      <a:gd name="T20" fmla="*/ 1 w 62"/>
                      <a:gd name="T21" fmla="*/ 1 h 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2" h="144">
                        <a:moveTo>
                          <a:pt x="60" y="12"/>
                        </a:moveTo>
                        <a:lnTo>
                          <a:pt x="62" y="18"/>
                        </a:lnTo>
                        <a:lnTo>
                          <a:pt x="6" y="144"/>
                        </a:lnTo>
                        <a:lnTo>
                          <a:pt x="0" y="130"/>
                        </a:lnTo>
                        <a:lnTo>
                          <a:pt x="4" y="118"/>
                        </a:lnTo>
                        <a:lnTo>
                          <a:pt x="10" y="108"/>
                        </a:lnTo>
                        <a:lnTo>
                          <a:pt x="20" y="104"/>
                        </a:lnTo>
                        <a:lnTo>
                          <a:pt x="58" y="18"/>
                        </a:lnTo>
                        <a:lnTo>
                          <a:pt x="30" y="4"/>
                        </a:lnTo>
                        <a:lnTo>
                          <a:pt x="30" y="0"/>
                        </a:lnTo>
                        <a:lnTo>
                          <a:pt x="60" y="12"/>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51" name="Freeform 103"/>
                <p:cNvSpPr>
                  <a:spLocks/>
                </p:cNvSpPr>
                <p:nvPr/>
              </p:nvSpPr>
              <p:spPr bwMode="auto">
                <a:xfrm>
                  <a:off x="3244" y="3187"/>
                  <a:ext cx="84" cy="111"/>
                </a:xfrm>
                <a:custGeom>
                  <a:avLst/>
                  <a:gdLst>
                    <a:gd name="T0" fmla="*/ 0 w 168"/>
                    <a:gd name="T1" fmla="*/ 0 h 223"/>
                    <a:gd name="T2" fmla="*/ 1 w 168"/>
                    <a:gd name="T3" fmla="*/ 0 h 223"/>
                    <a:gd name="T4" fmla="*/ 1 w 168"/>
                    <a:gd name="T5" fmla="*/ 0 h 223"/>
                    <a:gd name="T6" fmla="*/ 1 w 168"/>
                    <a:gd name="T7" fmla="*/ 0 h 223"/>
                    <a:gd name="T8" fmla="*/ 1 w 168"/>
                    <a:gd name="T9" fmla="*/ 0 h 223"/>
                    <a:gd name="T10" fmla="*/ 1 w 168"/>
                    <a:gd name="T11" fmla="*/ 0 h 223"/>
                    <a:gd name="T12" fmla="*/ 1 w 168"/>
                    <a:gd name="T13" fmla="*/ 0 h 223"/>
                    <a:gd name="T14" fmla="*/ 1 w 168"/>
                    <a:gd name="T15" fmla="*/ 0 h 223"/>
                    <a:gd name="T16" fmla="*/ 1 w 168"/>
                    <a:gd name="T17" fmla="*/ 0 h 223"/>
                    <a:gd name="T18" fmla="*/ 1 w 168"/>
                    <a:gd name="T19" fmla="*/ 0 h 223"/>
                    <a:gd name="T20" fmla="*/ 1 w 168"/>
                    <a:gd name="T21" fmla="*/ 0 h 223"/>
                    <a:gd name="T22" fmla="*/ 1 w 168"/>
                    <a:gd name="T23" fmla="*/ 0 h 223"/>
                    <a:gd name="T24" fmla="*/ 1 w 168"/>
                    <a:gd name="T25" fmla="*/ 0 h 223"/>
                    <a:gd name="T26" fmla="*/ 1 w 168"/>
                    <a:gd name="T27" fmla="*/ 0 h 223"/>
                    <a:gd name="T28" fmla="*/ 1 w 168"/>
                    <a:gd name="T29" fmla="*/ 0 h 223"/>
                    <a:gd name="T30" fmla="*/ 1 w 168"/>
                    <a:gd name="T31" fmla="*/ 0 h 223"/>
                    <a:gd name="T32" fmla="*/ 1 w 168"/>
                    <a:gd name="T33" fmla="*/ 0 h 223"/>
                    <a:gd name="T34" fmla="*/ 1 w 168"/>
                    <a:gd name="T35" fmla="*/ 0 h 223"/>
                    <a:gd name="T36" fmla="*/ 1 w 168"/>
                    <a:gd name="T37" fmla="*/ 0 h 223"/>
                    <a:gd name="T38" fmla="*/ 0 w 168"/>
                    <a:gd name="T39" fmla="*/ 0 h 2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223">
                      <a:moveTo>
                        <a:pt x="0" y="12"/>
                      </a:moveTo>
                      <a:lnTo>
                        <a:pt x="30" y="24"/>
                      </a:lnTo>
                      <a:lnTo>
                        <a:pt x="62" y="44"/>
                      </a:lnTo>
                      <a:lnTo>
                        <a:pt x="78" y="58"/>
                      </a:lnTo>
                      <a:lnTo>
                        <a:pt x="92" y="80"/>
                      </a:lnTo>
                      <a:lnTo>
                        <a:pt x="104" y="97"/>
                      </a:lnTo>
                      <a:lnTo>
                        <a:pt x="112" y="123"/>
                      </a:lnTo>
                      <a:lnTo>
                        <a:pt x="118" y="161"/>
                      </a:lnTo>
                      <a:lnTo>
                        <a:pt x="116" y="197"/>
                      </a:lnTo>
                      <a:lnTo>
                        <a:pt x="108" y="223"/>
                      </a:lnTo>
                      <a:lnTo>
                        <a:pt x="160" y="219"/>
                      </a:lnTo>
                      <a:lnTo>
                        <a:pt x="168" y="177"/>
                      </a:lnTo>
                      <a:lnTo>
                        <a:pt x="168" y="145"/>
                      </a:lnTo>
                      <a:lnTo>
                        <a:pt x="164" y="109"/>
                      </a:lnTo>
                      <a:lnTo>
                        <a:pt x="154" y="81"/>
                      </a:lnTo>
                      <a:lnTo>
                        <a:pt x="134" y="48"/>
                      </a:lnTo>
                      <a:lnTo>
                        <a:pt x="116" y="32"/>
                      </a:lnTo>
                      <a:lnTo>
                        <a:pt x="86" y="14"/>
                      </a:lnTo>
                      <a:lnTo>
                        <a:pt x="52" y="0"/>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nvGrpSpPr>
            <p:cNvPr id="10" name="Group 104"/>
            <p:cNvGrpSpPr>
              <a:grpSpLocks/>
            </p:cNvGrpSpPr>
            <p:nvPr/>
          </p:nvGrpSpPr>
          <p:grpSpPr bwMode="auto">
            <a:xfrm>
              <a:off x="1307" y="2245"/>
              <a:ext cx="1087" cy="1272"/>
              <a:chOff x="1307" y="2245"/>
              <a:chExt cx="1087" cy="1272"/>
            </a:xfrm>
          </p:grpSpPr>
          <p:grpSp>
            <p:nvGrpSpPr>
              <p:cNvPr id="11" name="Group 105"/>
              <p:cNvGrpSpPr>
                <a:grpSpLocks/>
              </p:cNvGrpSpPr>
              <p:nvPr/>
            </p:nvGrpSpPr>
            <p:grpSpPr bwMode="auto">
              <a:xfrm>
                <a:off x="1659" y="2903"/>
                <a:ext cx="222" cy="441"/>
                <a:chOff x="1659" y="2903"/>
                <a:chExt cx="222" cy="441"/>
              </a:xfrm>
            </p:grpSpPr>
            <p:sp>
              <p:nvSpPr>
                <p:cNvPr id="45" name="Freeform 106"/>
                <p:cNvSpPr>
                  <a:spLocks/>
                </p:cNvSpPr>
                <p:nvPr/>
              </p:nvSpPr>
              <p:spPr bwMode="auto">
                <a:xfrm>
                  <a:off x="1659" y="2903"/>
                  <a:ext cx="222" cy="435"/>
                </a:xfrm>
                <a:custGeom>
                  <a:avLst/>
                  <a:gdLst>
                    <a:gd name="T0" fmla="*/ 0 w 446"/>
                    <a:gd name="T1" fmla="*/ 0 h 871"/>
                    <a:gd name="T2" fmla="*/ 0 w 446"/>
                    <a:gd name="T3" fmla="*/ 0 h 871"/>
                    <a:gd name="T4" fmla="*/ 0 w 446"/>
                    <a:gd name="T5" fmla="*/ 0 h 871"/>
                    <a:gd name="T6" fmla="*/ 0 w 446"/>
                    <a:gd name="T7" fmla="*/ 0 h 871"/>
                    <a:gd name="T8" fmla="*/ 0 w 446"/>
                    <a:gd name="T9" fmla="*/ 0 h 871"/>
                    <a:gd name="T10" fmla="*/ 0 w 446"/>
                    <a:gd name="T11" fmla="*/ 0 h 871"/>
                    <a:gd name="T12" fmla="*/ 0 w 446"/>
                    <a:gd name="T13" fmla="*/ 0 h 871"/>
                    <a:gd name="T14" fmla="*/ 0 w 446"/>
                    <a:gd name="T15" fmla="*/ 0 h 871"/>
                    <a:gd name="T16" fmla="*/ 0 w 446"/>
                    <a:gd name="T17" fmla="*/ 0 h 871"/>
                    <a:gd name="T18" fmla="*/ 0 w 446"/>
                    <a:gd name="T19" fmla="*/ 0 h 871"/>
                    <a:gd name="T20" fmla="*/ 0 w 446"/>
                    <a:gd name="T21" fmla="*/ 0 h 871"/>
                    <a:gd name="T22" fmla="*/ 0 w 446"/>
                    <a:gd name="T23" fmla="*/ 0 h 871"/>
                    <a:gd name="T24" fmla="*/ 0 w 446"/>
                    <a:gd name="T25" fmla="*/ 0 h 871"/>
                    <a:gd name="T26" fmla="*/ 0 w 446"/>
                    <a:gd name="T27" fmla="*/ 0 h 871"/>
                    <a:gd name="T28" fmla="*/ 0 w 446"/>
                    <a:gd name="T29" fmla="*/ 0 h 871"/>
                    <a:gd name="T30" fmla="*/ 0 w 446"/>
                    <a:gd name="T31" fmla="*/ 0 h 871"/>
                    <a:gd name="T32" fmla="*/ 0 w 446"/>
                    <a:gd name="T33" fmla="*/ 0 h 871"/>
                    <a:gd name="T34" fmla="*/ 0 w 446"/>
                    <a:gd name="T35" fmla="*/ 0 h 871"/>
                    <a:gd name="T36" fmla="*/ 0 w 446"/>
                    <a:gd name="T37" fmla="*/ 0 h 871"/>
                    <a:gd name="T38" fmla="*/ 0 w 446"/>
                    <a:gd name="T39" fmla="*/ 0 h 87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46" h="871">
                      <a:moveTo>
                        <a:pt x="0" y="0"/>
                      </a:moveTo>
                      <a:lnTo>
                        <a:pt x="44" y="24"/>
                      </a:lnTo>
                      <a:lnTo>
                        <a:pt x="92" y="40"/>
                      </a:lnTo>
                      <a:lnTo>
                        <a:pt x="150" y="52"/>
                      </a:lnTo>
                      <a:lnTo>
                        <a:pt x="212" y="64"/>
                      </a:lnTo>
                      <a:lnTo>
                        <a:pt x="254" y="60"/>
                      </a:lnTo>
                      <a:lnTo>
                        <a:pt x="302" y="48"/>
                      </a:lnTo>
                      <a:lnTo>
                        <a:pt x="342" y="34"/>
                      </a:lnTo>
                      <a:lnTo>
                        <a:pt x="386" y="6"/>
                      </a:lnTo>
                      <a:lnTo>
                        <a:pt x="432" y="213"/>
                      </a:lnTo>
                      <a:lnTo>
                        <a:pt x="440" y="345"/>
                      </a:lnTo>
                      <a:lnTo>
                        <a:pt x="446" y="404"/>
                      </a:lnTo>
                      <a:lnTo>
                        <a:pt x="446" y="518"/>
                      </a:lnTo>
                      <a:lnTo>
                        <a:pt x="440" y="614"/>
                      </a:lnTo>
                      <a:lnTo>
                        <a:pt x="426" y="729"/>
                      </a:lnTo>
                      <a:lnTo>
                        <a:pt x="404" y="835"/>
                      </a:lnTo>
                      <a:lnTo>
                        <a:pt x="110" y="871"/>
                      </a:lnTo>
                      <a:lnTo>
                        <a:pt x="68" y="490"/>
                      </a:lnTo>
                      <a:lnTo>
                        <a:pt x="36" y="23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6" name="Freeform 107"/>
                <p:cNvSpPr>
                  <a:spLocks/>
                </p:cNvSpPr>
                <p:nvPr/>
              </p:nvSpPr>
              <p:spPr bwMode="auto">
                <a:xfrm>
                  <a:off x="1690" y="3014"/>
                  <a:ext cx="190" cy="330"/>
                </a:xfrm>
                <a:custGeom>
                  <a:avLst/>
                  <a:gdLst>
                    <a:gd name="T0" fmla="*/ 0 w 382"/>
                    <a:gd name="T1" fmla="*/ 0 h 662"/>
                    <a:gd name="T2" fmla="*/ 0 w 382"/>
                    <a:gd name="T3" fmla="*/ 0 h 662"/>
                    <a:gd name="T4" fmla="*/ 0 w 382"/>
                    <a:gd name="T5" fmla="*/ 0 h 662"/>
                    <a:gd name="T6" fmla="*/ 0 w 382"/>
                    <a:gd name="T7" fmla="*/ 0 h 662"/>
                    <a:gd name="T8" fmla="*/ 0 w 382"/>
                    <a:gd name="T9" fmla="*/ 0 h 662"/>
                    <a:gd name="T10" fmla="*/ 0 w 382"/>
                    <a:gd name="T11" fmla="*/ 0 h 662"/>
                    <a:gd name="T12" fmla="*/ 0 w 382"/>
                    <a:gd name="T13" fmla="*/ 0 h 662"/>
                    <a:gd name="T14" fmla="*/ 0 w 382"/>
                    <a:gd name="T15" fmla="*/ 0 h 6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662">
                      <a:moveTo>
                        <a:pt x="0" y="46"/>
                      </a:moveTo>
                      <a:lnTo>
                        <a:pt x="160" y="46"/>
                      </a:lnTo>
                      <a:lnTo>
                        <a:pt x="240" y="40"/>
                      </a:lnTo>
                      <a:lnTo>
                        <a:pt x="322" y="24"/>
                      </a:lnTo>
                      <a:lnTo>
                        <a:pt x="376" y="0"/>
                      </a:lnTo>
                      <a:lnTo>
                        <a:pt x="382" y="556"/>
                      </a:lnTo>
                      <a:lnTo>
                        <a:pt x="108" y="662"/>
                      </a:lnTo>
                      <a:lnTo>
                        <a:pt x="0" y="46"/>
                      </a:lnTo>
                      <a:close/>
                    </a:path>
                  </a:pathLst>
                </a:custGeom>
                <a:solidFill>
                  <a:srgbClr val="FFB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12" name="Group 108"/>
              <p:cNvGrpSpPr>
                <a:grpSpLocks/>
              </p:cNvGrpSpPr>
              <p:nvPr/>
            </p:nvGrpSpPr>
            <p:grpSpPr bwMode="auto">
              <a:xfrm>
                <a:off x="1792" y="2791"/>
                <a:ext cx="448" cy="547"/>
                <a:chOff x="1792" y="2791"/>
                <a:chExt cx="448" cy="547"/>
              </a:xfrm>
            </p:grpSpPr>
            <p:sp>
              <p:nvSpPr>
                <p:cNvPr id="43" name="Freeform 109"/>
                <p:cNvSpPr>
                  <a:spLocks/>
                </p:cNvSpPr>
                <p:nvPr/>
              </p:nvSpPr>
              <p:spPr bwMode="auto">
                <a:xfrm>
                  <a:off x="1792" y="2791"/>
                  <a:ext cx="448" cy="547"/>
                </a:xfrm>
                <a:custGeom>
                  <a:avLst/>
                  <a:gdLst>
                    <a:gd name="T0" fmla="*/ 1 w 894"/>
                    <a:gd name="T1" fmla="*/ 0 h 1094"/>
                    <a:gd name="T2" fmla="*/ 1 w 894"/>
                    <a:gd name="T3" fmla="*/ 1 h 1094"/>
                    <a:gd name="T4" fmla="*/ 1 w 894"/>
                    <a:gd name="T5" fmla="*/ 1 h 1094"/>
                    <a:gd name="T6" fmla="*/ 1 w 894"/>
                    <a:gd name="T7" fmla="*/ 1 h 1094"/>
                    <a:gd name="T8" fmla="*/ 1 w 894"/>
                    <a:gd name="T9" fmla="*/ 1 h 1094"/>
                    <a:gd name="T10" fmla="*/ 1 w 894"/>
                    <a:gd name="T11" fmla="*/ 1 h 1094"/>
                    <a:gd name="T12" fmla="*/ 1 w 894"/>
                    <a:gd name="T13" fmla="*/ 1 h 1094"/>
                    <a:gd name="T14" fmla="*/ 1 w 894"/>
                    <a:gd name="T15" fmla="*/ 1 h 1094"/>
                    <a:gd name="T16" fmla="*/ 1 w 894"/>
                    <a:gd name="T17" fmla="*/ 1 h 1094"/>
                    <a:gd name="T18" fmla="*/ 1 w 894"/>
                    <a:gd name="T19" fmla="*/ 1 h 1094"/>
                    <a:gd name="T20" fmla="*/ 1 w 894"/>
                    <a:gd name="T21" fmla="*/ 1 h 1094"/>
                    <a:gd name="T22" fmla="*/ 1 w 894"/>
                    <a:gd name="T23" fmla="*/ 1 h 1094"/>
                    <a:gd name="T24" fmla="*/ 1 w 894"/>
                    <a:gd name="T25" fmla="*/ 1 h 1094"/>
                    <a:gd name="T26" fmla="*/ 1 w 894"/>
                    <a:gd name="T27" fmla="*/ 1 h 1094"/>
                    <a:gd name="T28" fmla="*/ 1 w 894"/>
                    <a:gd name="T29" fmla="*/ 1 h 1094"/>
                    <a:gd name="T30" fmla="*/ 1 w 894"/>
                    <a:gd name="T31" fmla="*/ 1 h 1094"/>
                    <a:gd name="T32" fmla="*/ 1 w 894"/>
                    <a:gd name="T33" fmla="*/ 1 h 1094"/>
                    <a:gd name="T34" fmla="*/ 1 w 894"/>
                    <a:gd name="T35" fmla="*/ 1 h 1094"/>
                    <a:gd name="T36" fmla="*/ 1 w 894"/>
                    <a:gd name="T37" fmla="*/ 1 h 1094"/>
                    <a:gd name="T38" fmla="*/ 1 w 894"/>
                    <a:gd name="T39" fmla="*/ 1 h 1094"/>
                    <a:gd name="T40" fmla="*/ 0 w 894"/>
                    <a:gd name="T41" fmla="*/ 1 h 1094"/>
                    <a:gd name="T42" fmla="*/ 1 w 894"/>
                    <a:gd name="T43" fmla="*/ 0 h 109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94" h="1094">
                      <a:moveTo>
                        <a:pt x="36" y="0"/>
                      </a:moveTo>
                      <a:lnTo>
                        <a:pt x="90" y="24"/>
                      </a:lnTo>
                      <a:lnTo>
                        <a:pt x="150" y="90"/>
                      </a:lnTo>
                      <a:lnTo>
                        <a:pt x="367" y="167"/>
                      </a:lnTo>
                      <a:lnTo>
                        <a:pt x="427" y="203"/>
                      </a:lnTo>
                      <a:lnTo>
                        <a:pt x="493" y="323"/>
                      </a:lnTo>
                      <a:lnTo>
                        <a:pt x="493" y="400"/>
                      </a:lnTo>
                      <a:lnTo>
                        <a:pt x="505" y="460"/>
                      </a:lnTo>
                      <a:lnTo>
                        <a:pt x="541" y="562"/>
                      </a:lnTo>
                      <a:lnTo>
                        <a:pt x="643" y="735"/>
                      </a:lnTo>
                      <a:lnTo>
                        <a:pt x="715" y="855"/>
                      </a:lnTo>
                      <a:lnTo>
                        <a:pt x="792" y="956"/>
                      </a:lnTo>
                      <a:lnTo>
                        <a:pt x="894" y="1076"/>
                      </a:lnTo>
                      <a:lnTo>
                        <a:pt x="48" y="1094"/>
                      </a:lnTo>
                      <a:lnTo>
                        <a:pt x="102" y="980"/>
                      </a:lnTo>
                      <a:lnTo>
                        <a:pt x="126" y="896"/>
                      </a:lnTo>
                      <a:lnTo>
                        <a:pt x="138" y="747"/>
                      </a:lnTo>
                      <a:lnTo>
                        <a:pt x="132" y="496"/>
                      </a:lnTo>
                      <a:lnTo>
                        <a:pt x="108" y="311"/>
                      </a:lnTo>
                      <a:lnTo>
                        <a:pt x="72" y="179"/>
                      </a:lnTo>
                      <a:lnTo>
                        <a:pt x="0" y="60"/>
                      </a:lnTo>
                      <a:lnTo>
                        <a:pt x="36" y="0"/>
                      </a:lnTo>
                      <a:close/>
                    </a:path>
                  </a:pathLst>
                </a:custGeom>
                <a:solidFill>
                  <a:srgbClr val="FF5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4" name="Freeform 110"/>
                <p:cNvSpPr>
                  <a:spLocks/>
                </p:cNvSpPr>
                <p:nvPr/>
              </p:nvSpPr>
              <p:spPr bwMode="auto">
                <a:xfrm>
                  <a:off x="1905" y="2860"/>
                  <a:ext cx="96" cy="287"/>
                </a:xfrm>
                <a:custGeom>
                  <a:avLst/>
                  <a:gdLst>
                    <a:gd name="T0" fmla="*/ 0 w 191"/>
                    <a:gd name="T1" fmla="*/ 0 h 574"/>
                    <a:gd name="T2" fmla="*/ 1 w 191"/>
                    <a:gd name="T3" fmla="*/ 1 h 574"/>
                    <a:gd name="T4" fmla="*/ 1 w 191"/>
                    <a:gd name="T5" fmla="*/ 1 h 574"/>
                    <a:gd name="T6" fmla="*/ 1 w 191"/>
                    <a:gd name="T7" fmla="*/ 1 h 574"/>
                    <a:gd name="T8" fmla="*/ 1 w 191"/>
                    <a:gd name="T9" fmla="*/ 1 h 574"/>
                    <a:gd name="T10" fmla="*/ 1 w 191"/>
                    <a:gd name="T11" fmla="*/ 1 h 574"/>
                    <a:gd name="T12" fmla="*/ 1 w 191"/>
                    <a:gd name="T13" fmla="*/ 1 h 574"/>
                    <a:gd name="T14" fmla="*/ 1 w 191"/>
                    <a:gd name="T15" fmla="*/ 1 h 574"/>
                    <a:gd name="T16" fmla="*/ 1 w 191"/>
                    <a:gd name="T17" fmla="*/ 1 h 574"/>
                    <a:gd name="T18" fmla="*/ 1 w 191"/>
                    <a:gd name="T19" fmla="*/ 1 h 574"/>
                    <a:gd name="T20" fmla="*/ 1 w 191"/>
                    <a:gd name="T21" fmla="*/ 1 h 574"/>
                    <a:gd name="T22" fmla="*/ 1 w 191"/>
                    <a:gd name="T23" fmla="*/ 1 h 574"/>
                    <a:gd name="T24" fmla="*/ 1 w 191"/>
                    <a:gd name="T25" fmla="*/ 1 h 574"/>
                    <a:gd name="T26" fmla="*/ 1 w 191"/>
                    <a:gd name="T27" fmla="*/ 1 h 574"/>
                    <a:gd name="T28" fmla="*/ 1 w 191"/>
                    <a:gd name="T29" fmla="*/ 1 h 574"/>
                    <a:gd name="T30" fmla="*/ 1 w 191"/>
                    <a:gd name="T31" fmla="*/ 1 h 574"/>
                    <a:gd name="T32" fmla="*/ 1 w 191"/>
                    <a:gd name="T33" fmla="*/ 1 h 574"/>
                    <a:gd name="T34" fmla="*/ 0 w 191"/>
                    <a:gd name="T35" fmla="*/ 0 h 5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91" h="574">
                      <a:moveTo>
                        <a:pt x="0" y="0"/>
                      </a:moveTo>
                      <a:lnTo>
                        <a:pt x="71" y="54"/>
                      </a:lnTo>
                      <a:lnTo>
                        <a:pt x="109" y="114"/>
                      </a:lnTo>
                      <a:lnTo>
                        <a:pt x="133" y="174"/>
                      </a:lnTo>
                      <a:lnTo>
                        <a:pt x="155" y="239"/>
                      </a:lnTo>
                      <a:lnTo>
                        <a:pt x="179" y="317"/>
                      </a:lnTo>
                      <a:lnTo>
                        <a:pt x="191" y="401"/>
                      </a:lnTo>
                      <a:lnTo>
                        <a:pt x="191" y="508"/>
                      </a:lnTo>
                      <a:lnTo>
                        <a:pt x="179" y="574"/>
                      </a:lnTo>
                      <a:lnTo>
                        <a:pt x="161" y="449"/>
                      </a:lnTo>
                      <a:lnTo>
                        <a:pt x="145" y="373"/>
                      </a:lnTo>
                      <a:lnTo>
                        <a:pt x="119" y="329"/>
                      </a:lnTo>
                      <a:lnTo>
                        <a:pt x="85" y="307"/>
                      </a:lnTo>
                      <a:lnTo>
                        <a:pt x="103" y="263"/>
                      </a:lnTo>
                      <a:lnTo>
                        <a:pt x="109" y="194"/>
                      </a:lnTo>
                      <a:lnTo>
                        <a:pt x="83" y="132"/>
                      </a:lnTo>
                      <a:lnTo>
                        <a:pt x="47" y="66"/>
                      </a:lnTo>
                      <a:lnTo>
                        <a:pt x="0" y="0"/>
                      </a:lnTo>
                      <a:close/>
                    </a:path>
                  </a:pathLst>
                </a:custGeom>
                <a:solidFill>
                  <a:srgbClr val="DF3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13" name="Freeform 111"/>
              <p:cNvSpPr>
                <a:spLocks/>
              </p:cNvSpPr>
              <p:nvPr/>
            </p:nvSpPr>
            <p:spPr bwMode="auto">
              <a:xfrm>
                <a:off x="1753" y="3263"/>
                <a:ext cx="130" cy="106"/>
              </a:xfrm>
              <a:custGeom>
                <a:avLst/>
                <a:gdLst>
                  <a:gd name="T0" fmla="*/ 0 w 262"/>
                  <a:gd name="T1" fmla="*/ 0 h 213"/>
                  <a:gd name="T2" fmla="*/ 0 w 262"/>
                  <a:gd name="T3" fmla="*/ 0 h 213"/>
                  <a:gd name="T4" fmla="*/ 0 w 262"/>
                  <a:gd name="T5" fmla="*/ 0 h 213"/>
                  <a:gd name="T6" fmla="*/ 0 w 262"/>
                  <a:gd name="T7" fmla="*/ 0 h 213"/>
                  <a:gd name="T8" fmla="*/ 0 w 262"/>
                  <a:gd name="T9" fmla="*/ 0 h 213"/>
                  <a:gd name="T10" fmla="*/ 0 w 262"/>
                  <a:gd name="T11" fmla="*/ 0 h 213"/>
                  <a:gd name="T12" fmla="*/ 0 w 262"/>
                  <a:gd name="T13" fmla="*/ 0 h 213"/>
                  <a:gd name="T14" fmla="*/ 0 w 262"/>
                  <a:gd name="T15" fmla="*/ 0 h 213"/>
                  <a:gd name="T16" fmla="*/ 0 w 262"/>
                  <a:gd name="T17" fmla="*/ 0 h 213"/>
                  <a:gd name="T18" fmla="*/ 0 w 262"/>
                  <a:gd name="T19" fmla="*/ 0 h 213"/>
                  <a:gd name="T20" fmla="*/ 0 w 262"/>
                  <a:gd name="T21" fmla="*/ 0 h 213"/>
                  <a:gd name="T22" fmla="*/ 0 w 262"/>
                  <a:gd name="T23" fmla="*/ 0 h 213"/>
                  <a:gd name="T24" fmla="*/ 0 w 262"/>
                  <a:gd name="T25" fmla="*/ 0 h 213"/>
                  <a:gd name="T26" fmla="*/ 0 w 262"/>
                  <a:gd name="T27" fmla="*/ 0 h 213"/>
                  <a:gd name="T28" fmla="*/ 0 w 262"/>
                  <a:gd name="T29" fmla="*/ 0 h 213"/>
                  <a:gd name="T30" fmla="*/ 0 w 262"/>
                  <a:gd name="T31" fmla="*/ 0 h 213"/>
                  <a:gd name="T32" fmla="*/ 0 w 262"/>
                  <a:gd name="T33" fmla="*/ 0 h 213"/>
                  <a:gd name="T34" fmla="*/ 0 w 262"/>
                  <a:gd name="T35" fmla="*/ 0 h 213"/>
                  <a:gd name="T36" fmla="*/ 0 w 262"/>
                  <a:gd name="T37" fmla="*/ 0 h 213"/>
                  <a:gd name="T38" fmla="*/ 0 w 262"/>
                  <a:gd name="T39" fmla="*/ 0 h 213"/>
                  <a:gd name="T40" fmla="*/ 0 w 262"/>
                  <a:gd name="T41" fmla="*/ 0 h 213"/>
                  <a:gd name="T42" fmla="*/ 0 w 262"/>
                  <a:gd name="T43" fmla="*/ 0 h 2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2" h="213">
                    <a:moveTo>
                      <a:pt x="222" y="36"/>
                    </a:moveTo>
                    <a:lnTo>
                      <a:pt x="180" y="0"/>
                    </a:lnTo>
                    <a:lnTo>
                      <a:pt x="118" y="16"/>
                    </a:lnTo>
                    <a:lnTo>
                      <a:pt x="66" y="36"/>
                    </a:lnTo>
                    <a:lnTo>
                      <a:pt x="12" y="58"/>
                    </a:lnTo>
                    <a:lnTo>
                      <a:pt x="0" y="78"/>
                    </a:lnTo>
                    <a:lnTo>
                      <a:pt x="30" y="106"/>
                    </a:lnTo>
                    <a:lnTo>
                      <a:pt x="40" y="142"/>
                    </a:lnTo>
                    <a:lnTo>
                      <a:pt x="64" y="168"/>
                    </a:lnTo>
                    <a:lnTo>
                      <a:pt x="88" y="184"/>
                    </a:lnTo>
                    <a:lnTo>
                      <a:pt x="124" y="195"/>
                    </a:lnTo>
                    <a:lnTo>
                      <a:pt x="150" y="213"/>
                    </a:lnTo>
                    <a:lnTo>
                      <a:pt x="192" y="213"/>
                    </a:lnTo>
                    <a:lnTo>
                      <a:pt x="214" y="213"/>
                    </a:lnTo>
                    <a:lnTo>
                      <a:pt x="228" y="195"/>
                    </a:lnTo>
                    <a:lnTo>
                      <a:pt x="226" y="166"/>
                    </a:lnTo>
                    <a:lnTo>
                      <a:pt x="262" y="168"/>
                    </a:lnTo>
                    <a:lnTo>
                      <a:pt x="222" y="154"/>
                    </a:lnTo>
                    <a:lnTo>
                      <a:pt x="214" y="118"/>
                    </a:lnTo>
                    <a:lnTo>
                      <a:pt x="216" y="94"/>
                    </a:lnTo>
                    <a:lnTo>
                      <a:pt x="214" y="76"/>
                    </a:lnTo>
                    <a:lnTo>
                      <a:pt x="222" y="36"/>
                    </a:lnTo>
                    <a:close/>
                  </a:path>
                </a:pathLst>
              </a:custGeom>
              <a:solidFill>
                <a:srgbClr val="F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4" name="Freeform 112"/>
              <p:cNvSpPr>
                <a:spLocks/>
              </p:cNvSpPr>
              <p:nvPr/>
            </p:nvSpPr>
            <p:spPr bwMode="auto">
              <a:xfrm>
                <a:off x="1570" y="3417"/>
                <a:ext cx="63" cy="77"/>
              </a:xfrm>
              <a:custGeom>
                <a:avLst/>
                <a:gdLst>
                  <a:gd name="T0" fmla="*/ 1 w 126"/>
                  <a:gd name="T1" fmla="*/ 0 h 153"/>
                  <a:gd name="T2" fmla="*/ 1 w 126"/>
                  <a:gd name="T3" fmla="*/ 1 h 153"/>
                  <a:gd name="T4" fmla="*/ 0 w 126"/>
                  <a:gd name="T5" fmla="*/ 1 h 153"/>
                  <a:gd name="T6" fmla="*/ 1 w 126"/>
                  <a:gd name="T7" fmla="*/ 0 h 1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6" h="153">
                    <a:moveTo>
                      <a:pt x="126" y="0"/>
                    </a:moveTo>
                    <a:lnTo>
                      <a:pt x="30" y="153"/>
                    </a:lnTo>
                    <a:lnTo>
                      <a:pt x="0" y="44"/>
                    </a:lnTo>
                    <a:lnTo>
                      <a:pt x="126"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15" name="Group 113"/>
              <p:cNvGrpSpPr>
                <a:grpSpLocks/>
              </p:cNvGrpSpPr>
              <p:nvPr/>
            </p:nvGrpSpPr>
            <p:grpSpPr bwMode="auto">
              <a:xfrm>
                <a:off x="1307" y="2757"/>
                <a:ext cx="453" cy="760"/>
                <a:chOff x="1307" y="2757"/>
                <a:chExt cx="453" cy="760"/>
              </a:xfrm>
            </p:grpSpPr>
            <p:sp>
              <p:nvSpPr>
                <p:cNvPr id="40" name="Freeform 114"/>
                <p:cNvSpPr>
                  <a:spLocks/>
                </p:cNvSpPr>
                <p:nvPr/>
              </p:nvSpPr>
              <p:spPr bwMode="auto">
                <a:xfrm>
                  <a:off x="1307" y="2757"/>
                  <a:ext cx="453" cy="754"/>
                </a:xfrm>
                <a:custGeom>
                  <a:avLst/>
                  <a:gdLst>
                    <a:gd name="T0" fmla="*/ 1 w 904"/>
                    <a:gd name="T1" fmla="*/ 1 h 1508"/>
                    <a:gd name="T2" fmla="*/ 1 w 904"/>
                    <a:gd name="T3" fmla="*/ 0 h 1508"/>
                    <a:gd name="T4" fmla="*/ 1 w 904"/>
                    <a:gd name="T5" fmla="*/ 1 h 1508"/>
                    <a:gd name="T6" fmla="*/ 1 w 904"/>
                    <a:gd name="T7" fmla="*/ 1 h 1508"/>
                    <a:gd name="T8" fmla="*/ 1 w 904"/>
                    <a:gd name="T9" fmla="*/ 1 h 1508"/>
                    <a:gd name="T10" fmla="*/ 1 w 904"/>
                    <a:gd name="T11" fmla="*/ 1 h 1508"/>
                    <a:gd name="T12" fmla="*/ 1 w 904"/>
                    <a:gd name="T13" fmla="*/ 1 h 1508"/>
                    <a:gd name="T14" fmla="*/ 1 w 904"/>
                    <a:gd name="T15" fmla="*/ 1 h 1508"/>
                    <a:gd name="T16" fmla="*/ 1 w 904"/>
                    <a:gd name="T17" fmla="*/ 1 h 1508"/>
                    <a:gd name="T18" fmla="*/ 1 w 904"/>
                    <a:gd name="T19" fmla="*/ 1 h 1508"/>
                    <a:gd name="T20" fmla="*/ 1 w 904"/>
                    <a:gd name="T21" fmla="*/ 1 h 1508"/>
                    <a:gd name="T22" fmla="*/ 1 w 904"/>
                    <a:gd name="T23" fmla="*/ 1 h 1508"/>
                    <a:gd name="T24" fmla="*/ 1 w 904"/>
                    <a:gd name="T25" fmla="*/ 1 h 1508"/>
                    <a:gd name="T26" fmla="*/ 1 w 904"/>
                    <a:gd name="T27" fmla="*/ 1 h 1508"/>
                    <a:gd name="T28" fmla="*/ 1 w 904"/>
                    <a:gd name="T29" fmla="*/ 1 h 1508"/>
                    <a:gd name="T30" fmla="*/ 1 w 904"/>
                    <a:gd name="T31" fmla="*/ 1 h 1508"/>
                    <a:gd name="T32" fmla="*/ 1 w 904"/>
                    <a:gd name="T33" fmla="*/ 1 h 1508"/>
                    <a:gd name="T34" fmla="*/ 1 w 904"/>
                    <a:gd name="T35" fmla="*/ 1 h 1508"/>
                    <a:gd name="T36" fmla="*/ 1 w 904"/>
                    <a:gd name="T37" fmla="*/ 1 h 1508"/>
                    <a:gd name="T38" fmla="*/ 1 w 904"/>
                    <a:gd name="T39" fmla="*/ 1 h 1508"/>
                    <a:gd name="T40" fmla="*/ 1 w 904"/>
                    <a:gd name="T41" fmla="*/ 1 h 1508"/>
                    <a:gd name="T42" fmla="*/ 0 w 904"/>
                    <a:gd name="T43" fmla="*/ 1 h 1508"/>
                    <a:gd name="T44" fmla="*/ 1 w 904"/>
                    <a:gd name="T45" fmla="*/ 1 h 1508"/>
                    <a:gd name="T46" fmla="*/ 1 w 904"/>
                    <a:gd name="T47" fmla="*/ 1 h 1508"/>
                    <a:gd name="T48" fmla="*/ 1 w 904"/>
                    <a:gd name="T49" fmla="*/ 1 h 1508"/>
                    <a:gd name="T50" fmla="*/ 1 w 904"/>
                    <a:gd name="T51" fmla="*/ 1 h 1508"/>
                    <a:gd name="T52" fmla="*/ 1 w 904"/>
                    <a:gd name="T53" fmla="*/ 1 h 1508"/>
                    <a:gd name="T54" fmla="*/ 1 w 904"/>
                    <a:gd name="T55" fmla="*/ 1 h 1508"/>
                    <a:gd name="T56" fmla="*/ 1 w 904"/>
                    <a:gd name="T57" fmla="*/ 1 h 1508"/>
                    <a:gd name="T58" fmla="*/ 1 w 904"/>
                    <a:gd name="T59" fmla="*/ 1 h 1508"/>
                    <a:gd name="T60" fmla="*/ 1 w 904"/>
                    <a:gd name="T61" fmla="*/ 1 h 1508"/>
                    <a:gd name="T62" fmla="*/ 1 w 904"/>
                    <a:gd name="T63" fmla="*/ 1 h 1508"/>
                    <a:gd name="T64" fmla="*/ 1 w 904"/>
                    <a:gd name="T65" fmla="*/ 1 h 1508"/>
                    <a:gd name="T66" fmla="*/ 1 w 904"/>
                    <a:gd name="T67" fmla="*/ 1 h 1508"/>
                    <a:gd name="T68" fmla="*/ 1 w 904"/>
                    <a:gd name="T69" fmla="*/ 1 h 1508"/>
                    <a:gd name="T70" fmla="*/ 1 w 904"/>
                    <a:gd name="T71" fmla="*/ 1 h 1508"/>
                    <a:gd name="T72" fmla="*/ 1 w 904"/>
                    <a:gd name="T73" fmla="*/ 1 h 1508"/>
                    <a:gd name="T74" fmla="*/ 1 w 904"/>
                    <a:gd name="T75" fmla="*/ 1 h 1508"/>
                    <a:gd name="T76" fmla="*/ 1 w 904"/>
                    <a:gd name="T77" fmla="*/ 1 h 150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04" h="1508">
                      <a:moveTo>
                        <a:pt x="700" y="18"/>
                      </a:moveTo>
                      <a:lnTo>
                        <a:pt x="575" y="0"/>
                      </a:lnTo>
                      <a:lnTo>
                        <a:pt x="485" y="6"/>
                      </a:lnTo>
                      <a:lnTo>
                        <a:pt x="383" y="18"/>
                      </a:lnTo>
                      <a:lnTo>
                        <a:pt x="329" y="30"/>
                      </a:lnTo>
                      <a:lnTo>
                        <a:pt x="299" y="66"/>
                      </a:lnTo>
                      <a:lnTo>
                        <a:pt x="263" y="60"/>
                      </a:lnTo>
                      <a:lnTo>
                        <a:pt x="209" y="102"/>
                      </a:lnTo>
                      <a:lnTo>
                        <a:pt x="167" y="150"/>
                      </a:lnTo>
                      <a:lnTo>
                        <a:pt x="138" y="197"/>
                      </a:lnTo>
                      <a:lnTo>
                        <a:pt x="102" y="257"/>
                      </a:lnTo>
                      <a:lnTo>
                        <a:pt x="84" y="323"/>
                      </a:lnTo>
                      <a:lnTo>
                        <a:pt x="66" y="436"/>
                      </a:lnTo>
                      <a:lnTo>
                        <a:pt x="54" y="514"/>
                      </a:lnTo>
                      <a:lnTo>
                        <a:pt x="54" y="640"/>
                      </a:lnTo>
                      <a:lnTo>
                        <a:pt x="78" y="723"/>
                      </a:lnTo>
                      <a:lnTo>
                        <a:pt x="72" y="783"/>
                      </a:lnTo>
                      <a:lnTo>
                        <a:pt x="54" y="939"/>
                      </a:lnTo>
                      <a:lnTo>
                        <a:pt x="36" y="1004"/>
                      </a:lnTo>
                      <a:lnTo>
                        <a:pt x="30" y="1076"/>
                      </a:lnTo>
                      <a:lnTo>
                        <a:pt x="12" y="1124"/>
                      </a:lnTo>
                      <a:lnTo>
                        <a:pt x="0" y="1178"/>
                      </a:lnTo>
                      <a:lnTo>
                        <a:pt x="6" y="1237"/>
                      </a:lnTo>
                      <a:lnTo>
                        <a:pt x="30" y="1291"/>
                      </a:lnTo>
                      <a:lnTo>
                        <a:pt x="78" y="1339"/>
                      </a:lnTo>
                      <a:lnTo>
                        <a:pt x="162" y="1417"/>
                      </a:lnTo>
                      <a:lnTo>
                        <a:pt x="209" y="1435"/>
                      </a:lnTo>
                      <a:lnTo>
                        <a:pt x="269" y="1453"/>
                      </a:lnTo>
                      <a:lnTo>
                        <a:pt x="317" y="1472"/>
                      </a:lnTo>
                      <a:lnTo>
                        <a:pt x="359" y="1496"/>
                      </a:lnTo>
                      <a:lnTo>
                        <a:pt x="557" y="1508"/>
                      </a:lnTo>
                      <a:lnTo>
                        <a:pt x="689" y="1333"/>
                      </a:lnTo>
                      <a:lnTo>
                        <a:pt x="736" y="1172"/>
                      </a:lnTo>
                      <a:lnTo>
                        <a:pt x="904" y="1172"/>
                      </a:lnTo>
                      <a:lnTo>
                        <a:pt x="892" y="939"/>
                      </a:lnTo>
                      <a:lnTo>
                        <a:pt x="862" y="676"/>
                      </a:lnTo>
                      <a:lnTo>
                        <a:pt x="808" y="347"/>
                      </a:lnTo>
                      <a:lnTo>
                        <a:pt x="778" y="197"/>
                      </a:lnTo>
                      <a:lnTo>
                        <a:pt x="700" y="18"/>
                      </a:lnTo>
                      <a:close/>
                    </a:path>
                  </a:pathLst>
                </a:custGeom>
                <a:solidFill>
                  <a:srgbClr val="FF5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1" name="Freeform 115"/>
                <p:cNvSpPr>
                  <a:spLocks/>
                </p:cNvSpPr>
                <p:nvPr/>
              </p:nvSpPr>
              <p:spPr bwMode="auto">
                <a:xfrm>
                  <a:off x="1447" y="3266"/>
                  <a:ext cx="204" cy="251"/>
                </a:xfrm>
                <a:custGeom>
                  <a:avLst/>
                  <a:gdLst>
                    <a:gd name="T0" fmla="*/ 1 w 408"/>
                    <a:gd name="T1" fmla="*/ 1 h 502"/>
                    <a:gd name="T2" fmla="*/ 1 w 408"/>
                    <a:gd name="T3" fmla="*/ 1 h 502"/>
                    <a:gd name="T4" fmla="*/ 1 w 408"/>
                    <a:gd name="T5" fmla="*/ 0 h 502"/>
                    <a:gd name="T6" fmla="*/ 1 w 408"/>
                    <a:gd name="T7" fmla="*/ 1 h 502"/>
                    <a:gd name="T8" fmla="*/ 1 w 408"/>
                    <a:gd name="T9" fmla="*/ 1 h 502"/>
                    <a:gd name="T10" fmla="*/ 1 w 408"/>
                    <a:gd name="T11" fmla="*/ 1 h 502"/>
                    <a:gd name="T12" fmla="*/ 1 w 408"/>
                    <a:gd name="T13" fmla="*/ 1 h 502"/>
                    <a:gd name="T14" fmla="*/ 1 w 408"/>
                    <a:gd name="T15" fmla="*/ 1 h 502"/>
                    <a:gd name="T16" fmla="*/ 0 w 408"/>
                    <a:gd name="T17" fmla="*/ 1 h 502"/>
                    <a:gd name="T18" fmla="*/ 1 w 408"/>
                    <a:gd name="T19" fmla="*/ 1 h 502"/>
                    <a:gd name="T20" fmla="*/ 1 w 408"/>
                    <a:gd name="T21" fmla="*/ 1 h 502"/>
                    <a:gd name="T22" fmla="*/ 1 w 408"/>
                    <a:gd name="T23" fmla="*/ 1 h 502"/>
                    <a:gd name="T24" fmla="*/ 1 w 408"/>
                    <a:gd name="T25" fmla="*/ 1 h 502"/>
                    <a:gd name="T26" fmla="*/ 1 w 408"/>
                    <a:gd name="T27" fmla="*/ 1 h 502"/>
                    <a:gd name="T28" fmla="*/ 1 w 408"/>
                    <a:gd name="T29" fmla="*/ 1 h 502"/>
                    <a:gd name="T30" fmla="*/ 1 w 408"/>
                    <a:gd name="T31" fmla="*/ 1 h 502"/>
                    <a:gd name="T32" fmla="*/ 1 w 408"/>
                    <a:gd name="T33" fmla="*/ 1 h 5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08" h="502">
                      <a:moveTo>
                        <a:pt x="384" y="24"/>
                      </a:moveTo>
                      <a:lnTo>
                        <a:pt x="238" y="12"/>
                      </a:lnTo>
                      <a:lnTo>
                        <a:pt x="84" y="0"/>
                      </a:lnTo>
                      <a:lnTo>
                        <a:pt x="58" y="36"/>
                      </a:lnTo>
                      <a:lnTo>
                        <a:pt x="46" y="64"/>
                      </a:lnTo>
                      <a:lnTo>
                        <a:pt x="28" y="100"/>
                      </a:lnTo>
                      <a:lnTo>
                        <a:pt x="12" y="154"/>
                      </a:lnTo>
                      <a:lnTo>
                        <a:pt x="4" y="201"/>
                      </a:lnTo>
                      <a:lnTo>
                        <a:pt x="0" y="245"/>
                      </a:lnTo>
                      <a:lnTo>
                        <a:pt x="6" y="299"/>
                      </a:lnTo>
                      <a:lnTo>
                        <a:pt x="24" y="369"/>
                      </a:lnTo>
                      <a:lnTo>
                        <a:pt x="42" y="425"/>
                      </a:lnTo>
                      <a:lnTo>
                        <a:pt x="46" y="474"/>
                      </a:lnTo>
                      <a:lnTo>
                        <a:pt x="292" y="502"/>
                      </a:lnTo>
                      <a:lnTo>
                        <a:pt x="396" y="327"/>
                      </a:lnTo>
                      <a:lnTo>
                        <a:pt x="408" y="281"/>
                      </a:lnTo>
                      <a:lnTo>
                        <a:pt x="384" y="24"/>
                      </a:lnTo>
                      <a:close/>
                    </a:path>
                  </a:pathLst>
                </a:custGeom>
                <a:solidFill>
                  <a:srgbClr val="DF1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2" name="Freeform 116"/>
                <p:cNvSpPr>
                  <a:spLocks/>
                </p:cNvSpPr>
                <p:nvPr/>
              </p:nvSpPr>
              <p:spPr bwMode="auto">
                <a:xfrm>
                  <a:off x="1355" y="2807"/>
                  <a:ext cx="192" cy="482"/>
                </a:xfrm>
                <a:custGeom>
                  <a:avLst/>
                  <a:gdLst>
                    <a:gd name="T0" fmla="*/ 1 w 383"/>
                    <a:gd name="T1" fmla="*/ 0 h 962"/>
                    <a:gd name="T2" fmla="*/ 1 w 383"/>
                    <a:gd name="T3" fmla="*/ 1 h 962"/>
                    <a:gd name="T4" fmla="*/ 1 w 383"/>
                    <a:gd name="T5" fmla="*/ 1 h 962"/>
                    <a:gd name="T6" fmla="*/ 1 w 383"/>
                    <a:gd name="T7" fmla="*/ 1 h 962"/>
                    <a:gd name="T8" fmla="*/ 1 w 383"/>
                    <a:gd name="T9" fmla="*/ 1 h 962"/>
                    <a:gd name="T10" fmla="*/ 1 w 383"/>
                    <a:gd name="T11" fmla="*/ 1 h 962"/>
                    <a:gd name="T12" fmla="*/ 1 w 383"/>
                    <a:gd name="T13" fmla="*/ 1 h 962"/>
                    <a:gd name="T14" fmla="*/ 1 w 383"/>
                    <a:gd name="T15" fmla="*/ 1 h 962"/>
                    <a:gd name="T16" fmla="*/ 1 w 383"/>
                    <a:gd name="T17" fmla="*/ 1 h 962"/>
                    <a:gd name="T18" fmla="*/ 1 w 383"/>
                    <a:gd name="T19" fmla="*/ 1 h 962"/>
                    <a:gd name="T20" fmla="*/ 1 w 383"/>
                    <a:gd name="T21" fmla="*/ 1 h 962"/>
                    <a:gd name="T22" fmla="*/ 1 w 383"/>
                    <a:gd name="T23" fmla="*/ 1 h 962"/>
                    <a:gd name="T24" fmla="*/ 1 w 383"/>
                    <a:gd name="T25" fmla="*/ 1 h 962"/>
                    <a:gd name="T26" fmla="*/ 0 w 383"/>
                    <a:gd name="T27" fmla="*/ 1 h 962"/>
                    <a:gd name="T28" fmla="*/ 1 w 383"/>
                    <a:gd name="T29" fmla="*/ 1 h 962"/>
                    <a:gd name="T30" fmla="*/ 1 w 383"/>
                    <a:gd name="T31" fmla="*/ 1 h 962"/>
                    <a:gd name="T32" fmla="*/ 1 w 383"/>
                    <a:gd name="T33" fmla="*/ 1 h 962"/>
                    <a:gd name="T34" fmla="*/ 1 w 383"/>
                    <a:gd name="T35" fmla="*/ 1 h 962"/>
                    <a:gd name="T36" fmla="*/ 1 w 383"/>
                    <a:gd name="T37" fmla="*/ 1 h 962"/>
                    <a:gd name="T38" fmla="*/ 1 w 383"/>
                    <a:gd name="T39" fmla="*/ 1 h 962"/>
                    <a:gd name="T40" fmla="*/ 1 w 383"/>
                    <a:gd name="T41" fmla="*/ 1 h 962"/>
                    <a:gd name="T42" fmla="*/ 1 w 383"/>
                    <a:gd name="T43" fmla="*/ 1 h 962"/>
                    <a:gd name="T44" fmla="*/ 1 w 383"/>
                    <a:gd name="T45" fmla="*/ 1 h 962"/>
                    <a:gd name="T46" fmla="*/ 1 w 383"/>
                    <a:gd name="T47" fmla="*/ 1 h 962"/>
                    <a:gd name="T48" fmla="*/ 1 w 383"/>
                    <a:gd name="T49" fmla="*/ 1 h 962"/>
                    <a:gd name="T50" fmla="*/ 1 w 383"/>
                    <a:gd name="T51" fmla="*/ 1 h 962"/>
                    <a:gd name="T52" fmla="*/ 1 w 383"/>
                    <a:gd name="T53" fmla="*/ 1 h 962"/>
                    <a:gd name="T54" fmla="*/ 1 w 383"/>
                    <a:gd name="T55" fmla="*/ 1 h 962"/>
                    <a:gd name="T56" fmla="*/ 1 w 383"/>
                    <a:gd name="T57" fmla="*/ 1 h 962"/>
                    <a:gd name="T58" fmla="*/ 1 w 383"/>
                    <a:gd name="T59" fmla="*/ 1 h 962"/>
                    <a:gd name="T60" fmla="*/ 1 w 383"/>
                    <a:gd name="T61" fmla="*/ 1 h 962"/>
                    <a:gd name="T62" fmla="*/ 1 w 383"/>
                    <a:gd name="T63" fmla="*/ 0 h 9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83" h="962">
                      <a:moveTo>
                        <a:pt x="239" y="0"/>
                      </a:moveTo>
                      <a:lnTo>
                        <a:pt x="311" y="119"/>
                      </a:lnTo>
                      <a:lnTo>
                        <a:pt x="353" y="245"/>
                      </a:lnTo>
                      <a:lnTo>
                        <a:pt x="377" y="394"/>
                      </a:lnTo>
                      <a:lnTo>
                        <a:pt x="383" y="562"/>
                      </a:lnTo>
                      <a:lnTo>
                        <a:pt x="377" y="759"/>
                      </a:lnTo>
                      <a:lnTo>
                        <a:pt x="359" y="842"/>
                      </a:lnTo>
                      <a:lnTo>
                        <a:pt x="263" y="914"/>
                      </a:lnTo>
                      <a:lnTo>
                        <a:pt x="215" y="884"/>
                      </a:lnTo>
                      <a:lnTo>
                        <a:pt x="167" y="872"/>
                      </a:lnTo>
                      <a:lnTo>
                        <a:pt x="125" y="884"/>
                      </a:lnTo>
                      <a:lnTo>
                        <a:pt x="95" y="926"/>
                      </a:lnTo>
                      <a:lnTo>
                        <a:pt x="42" y="950"/>
                      </a:lnTo>
                      <a:lnTo>
                        <a:pt x="0" y="962"/>
                      </a:lnTo>
                      <a:lnTo>
                        <a:pt x="66" y="902"/>
                      </a:lnTo>
                      <a:lnTo>
                        <a:pt x="107" y="884"/>
                      </a:lnTo>
                      <a:lnTo>
                        <a:pt x="137" y="854"/>
                      </a:lnTo>
                      <a:lnTo>
                        <a:pt x="173" y="854"/>
                      </a:lnTo>
                      <a:lnTo>
                        <a:pt x="215" y="813"/>
                      </a:lnTo>
                      <a:lnTo>
                        <a:pt x="173" y="765"/>
                      </a:lnTo>
                      <a:lnTo>
                        <a:pt x="233" y="777"/>
                      </a:lnTo>
                      <a:lnTo>
                        <a:pt x="191" y="639"/>
                      </a:lnTo>
                      <a:lnTo>
                        <a:pt x="155" y="526"/>
                      </a:lnTo>
                      <a:lnTo>
                        <a:pt x="143" y="446"/>
                      </a:lnTo>
                      <a:lnTo>
                        <a:pt x="161" y="328"/>
                      </a:lnTo>
                      <a:lnTo>
                        <a:pt x="191" y="460"/>
                      </a:lnTo>
                      <a:lnTo>
                        <a:pt x="251" y="609"/>
                      </a:lnTo>
                      <a:lnTo>
                        <a:pt x="323" y="771"/>
                      </a:lnTo>
                      <a:lnTo>
                        <a:pt x="323" y="550"/>
                      </a:lnTo>
                      <a:lnTo>
                        <a:pt x="311" y="400"/>
                      </a:lnTo>
                      <a:lnTo>
                        <a:pt x="293" y="179"/>
                      </a:lnTo>
                      <a:lnTo>
                        <a:pt x="239" y="0"/>
                      </a:lnTo>
                      <a:close/>
                    </a:path>
                  </a:pathLst>
                </a:custGeom>
                <a:solidFill>
                  <a:srgbClr val="DF3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16" name="Freeform 117"/>
              <p:cNvSpPr>
                <a:spLocks/>
              </p:cNvSpPr>
              <p:nvPr/>
            </p:nvSpPr>
            <p:spPr bwMode="auto">
              <a:xfrm>
                <a:off x="1836" y="3073"/>
                <a:ext cx="558" cy="305"/>
              </a:xfrm>
              <a:custGeom>
                <a:avLst/>
                <a:gdLst>
                  <a:gd name="T0" fmla="*/ 0 w 1116"/>
                  <a:gd name="T1" fmla="*/ 1 h 609"/>
                  <a:gd name="T2" fmla="*/ 1 w 1116"/>
                  <a:gd name="T3" fmla="*/ 0 h 609"/>
                  <a:gd name="T4" fmla="*/ 1 w 1116"/>
                  <a:gd name="T5" fmla="*/ 1 h 609"/>
                  <a:gd name="T6" fmla="*/ 1 w 1116"/>
                  <a:gd name="T7" fmla="*/ 1 h 609"/>
                  <a:gd name="T8" fmla="*/ 1 w 1116"/>
                  <a:gd name="T9" fmla="*/ 1 h 609"/>
                  <a:gd name="T10" fmla="*/ 1 w 1116"/>
                  <a:gd name="T11" fmla="*/ 1 h 609"/>
                  <a:gd name="T12" fmla="*/ 1 w 1116"/>
                  <a:gd name="T13" fmla="*/ 1 h 609"/>
                  <a:gd name="T14" fmla="*/ 0 w 1116"/>
                  <a:gd name="T15" fmla="*/ 1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16" h="609">
                    <a:moveTo>
                      <a:pt x="0" y="496"/>
                    </a:moveTo>
                    <a:lnTo>
                      <a:pt x="431" y="0"/>
                    </a:lnTo>
                    <a:lnTo>
                      <a:pt x="1116" y="189"/>
                    </a:lnTo>
                    <a:lnTo>
                      <a:pt x="834" y="544"/>
                    </a:lnTo>
                    <a:lnTo>
                      <a:pt x="659" y="583"/>
                    </a:lnTo>
                    <a:lnTo>
                      <a:pt x="479" y="609"/>
                    </a:lnTo>
                    <a:lnTo>
                      <a:pt x="90" y="585"/>
                    </a:lnTo>
                    <a:lnTo>
                      <a:pt x="0" y="496"/>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7" name="Freeform 118"/>
              <p:cNvSpPr>
                <a:spLocks/>
              </p:cNvSpPr>
              <p:nvPr/>
            </p:nvSpPr>
            <p:spPr bwMode="auto">
              <a:xfrm>
                <a:off x="1561" y="3253"/>
                <a:ext cx="477" cy="200"/>
              </a:xfrm>
              <a:custGeom>
                <a:avLst/>
                <a:gdLst>
                  <a:gd name="T0" fmla="*/ 1 w 954"/>
                  <a:gd name="T1" fmla="*/ 0 h 401"/>
                  <a:gd name="T2" fmla="*/ 1 w 954"/>
                  <a:gd name="T3" fmla="*/ 0 h 401"/>
                  <a:gd name="T4" fmla="*/ 1 w 954"/>
                  <a:gd name="T5" fmla="*/ 0 h 401"/>
                  <a:gd name="T6" fmla="*/ 1 w 954"/>
                  <a:gd name="T7" fmla="*/ 0 h 401"/>
                  <a:gd name="T8" fmla="*/ 1 w 954"/>
                  <a:gd name="T9" fmla="*/ 0 h 401"/>
                  <a:gd name="T10" fmla="*/ 1 w 954"/>
                  <a:gd name="T11" fmla="*/ 0 h 401"/>
                  <a:gd name="T12" fmla="*/ 1 w 954"/>
                  <a:gd name="T13" fmla="*/ 0 h 401"/>
                  <a:gd name="T14" fmla="*/ 1 w 954"/>
                  <a:gd name="T15" fmla="*/ 0 h 401"/>
                  <a:gd name="T16" fmla="*/ 1 w 954"/>
                  <a:gd name="T17" fmla="*/ 0 h 401"/>
                  <a:gd name="T18" fmla="*/ 1 w 954"/>
                  <a:gd name="T19" fmla="*/ 0 h 401"/>
                  <a:gd name="T20" fmla="*/ 1 w 954"/>
                  <a:gd name="T21" fmla="*/ 0 h 401"/>
                  <a:gd name="T22" fmla="*/ 1 w 954"/>
                  <a:gd name="T23" fmla="*/ 0 h 401"/>
                  <a:gd name="T24" fmla="*/ 1 w 954"/>
                  <a:gd name="T25" fmla="*/ 0 h 401"/>
                  <a:gd name="T26" fmla="*/ 1 w 954"/>
                  <a:gd name="T27" fmla="*/ 0 h 401"/>
                  <a:gd name="T28" fmla="*/ 1 w 954"/>
                  <a:gd name="T29" fmla="*/ 0 h 401"/>
                  <a:gd name="T30" fmla="*/ 1 w 954"/>
                  <a:gd name="T31" fmla="*/ 0 h 401"/>
                  <a:gd name="T32" fmla="*/ 1 w 954"/>
                  <a:gd name="T33" fmla="*/ 0 h 401"/>
                  <a:gd name="T34" fmla="*/ 1 w 954"/>
                  <a:gd name="T35" fmla="*/ 0 h 401"/>
                  <a:gd name="T36" fmla="*/ 1 w 954"/>
                  <a:gd name="T37" fmla="*/ 0 h 401"/>
                  <a:gd name="T38" fmla="*/ 1 w 954"/>
                  <a:gd name="T39" fmla="*/ 0 h 401"/>
                  <a:gd name="T40" fmla="*/ 1 w 954"/>
                  <a:gd name="T41" fmla="*/ 0 h 401"/>
                  <a:gd name="T42" fmla="*/ 1 w 954"/>
                  <a:gd name="T43" fmla="*/ 0 h 401"/>
                  <a:gd name="T44" fmla="*/ 1 w 954"/>
                  <a:gd name="T45" fmla="*/ 0 h 401"/>
                  <a:gd name="T46" fmla="*/ 1 w 954"/>
                  <a:gd name="T47" fmla="*/ 0 h 401"/>
                  <a:gd name="T48" fmla="*/ 1 w 954"/>
                  <a:gd name="T49" fmla="*/ 0 h 401"/>
                  <a:gd name="T50" fmla="*/ 1 w 954"/>
                  <a:gd name="T51" fmla="*/ 0 h 401"/>
                  <a:gd name="T52" fmla="*/ 1 w 954"/>
                  <a:gd name="T53" fmla="*/ 0 h 401"/>
                  <a:gd name="T54" fmla="*/ 1 w 954"/>
                  <a:gd name="T55" fmla="*/ 0 h 401"/>
                  <a:gd name="T56" fmla="*/ 1 w 954"/>
                  <a:gd name="T57" fmla="*/ 0 h 401"/>
                  <a:gd name="T58" fmla="*/ 1 w 954"/>
                  <a:gd name="T59" fmla="*/ 0 h 401"/>
                  <a:gd name="T60" fmla="*/ 1 w 954"/>
                  <a:gd name="T61" fmla="*/ 0 h 401"/>
                  <a:gd name="T62" fmla="*/ 1 w 954"/>
                  <a:gd name="T63" fmla="*/ 0 h 401"/>
                  <a:gd name="T64" fmla="*/ 1 w 954"/>
                  <a:gd name="T65" fmla="*/ 0 h 401"/>
                  <a:gd name="T66" fmla="*/ 1 w 954"/>
                  <a:gd name="T67" fmla="*/ 0 h 401"/>
                  <a:gd name="T68" fmla="*/ 1 w 954"/>
                  <a:gd name="T69" fmla="*/ 0 h 401"/>
                  <a:gd name="T70" fmla="*/ 1 w 954"/>
                  <a:gd name="T71" fmla="*/ 0 h 401"/>
                  <a:gd name="T72" fmla="*/ 1 w 954"/>
                  <a:gd name="T73" fmla="*/ 0 h 401"/>
                  <a:gd name="T74" fmla="*/ 0 w 954"/>
                  <a:gd name="T75" fmla="*/ 0 h 401"/>
                  <a:gd name="T76" fmla="*/ 0 w 954"/>
                  <a:gd name="T77" fmla="*/ 0 h 401"/>
                  <a:gd name="T78" fmla="*/ 1 w 954"/>
                  <a:gd name="T79" fmla="*/ 0 h 401"/>
                  <a:gd name="T80" fmla="*/ 1 w 954"/>
                  <a:gd name="T81" fmla="*/ 0 h 40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54" h="401">
                    <a:moveTo>
                      <a:pt x="52" y="98"/>
                    </a:moveTo>
                    <a:lnTo>
                      <a:pt x="407" y="50"/>
                    </a:lnTo>
                    <a:lnTo>
                      <a:pt x="483" y="20"/>
                    </a:lnTo>
                    <a:lnTo>
                      <a:pt x="521" y="6"/>
                    </a:lnTo>
                    <a:lnTo>
                      <a:pt x="561" y="0"/>
                    </a:lnTo>
                    <a:lnTo>
                      <a:pt x="615" y="8"/>
                    </a:lnTo>
                    <a:lnTo>
                      <a:pt x="675" y="20"/>
                    </a:lnTo>
                    <a:lnTo>
                      <a:pt x="718" y="26"/>
                    </a:lnTo>
                    <a:lnTo>
                      <a:pt x="804" y="36"/>
                    </a:lnTo>
                    <a:lnTo>
                      <a:pt x="846" y="38"/>
                    </a:lnTo>
                    <a:lnTo>
                      <a:pt x="880" y="44"/>
                    </a:lnTo>
                    <a:lnTo>
                      <a:pt x="916" y="50"/>
                    </a:lnTo>
                    <a:lnTo>
                      <a:pt x="946" y="62"/>
                    </a:lnTo>
                    <a:lnTo>
                      <a:pt x="954" y="78"/>
                    </a:lnTo>
                    <a:lnTo>
                      <a:pt x="940" y="92"/>
                    </a:lnTo>
                    <a:lnTo>
                      <a:pt x="880" y="96"/>
                    </a:lnTo>
                    <a:lnTo>
                      <a:pt x="856" y="98"/>
                    </a:lnTo>
                    <a:lnTo>
                      <a:pt x="852" y="140"/>
                    </a:lnTo>
                    <a:lnTo>
                      <a:pt x="838" y="156"/>
                    </a:lnTo>
                    <a:lnTo>
                      <a:pt x="828" y="158"/>
                    </a:lnTo>
                    <a:lnTo>
                      <a:pt x="820" y="186"/>
                    </a:lnTo>
                    <a:lnTo>
                      <a:pt x="802" y="206"/>
                    </a:lnTo>
                    <a:lnTo>
                      <a:pt x="780" y="215"/>
                    </a:lnTo>
                    <a:lnTo>
                      <a:pt x="766" y="233"/>
                    </a:lnTo>
                    <a:lnTo>
                      <a:pt x="748" y="241"/>
                    </a:lnTo>
                    <a:lnTo>
                      <a:pt x="693" y="271"/>
                    </a:lnTo>
                    <a:lnTo>
                      <a:pt x="663" y="283"/>
                    </a:lnTo>
                    <a:lnTo>
                      <a:pt x="575" y="287"/>
                    </a:lnTo>
                    <a:lnTo>
                      <a:pt x="509" y="281"/>
                    </a:lnTo>
                    <a:lnTo>
                      <a:pt x="471" y="263"/>
                    </a:lnTo>
                    <a:lnTo>
                      <a:pt x="453" y="257"/>
                    </a:lnTo>
                    <a:lnTo>
                      <a:pt x="419" y="263"/>
                    </a:lnTo>
                    <a:lnTo>
                      <a:pt x="363" y="269"/>
                    </a:lnTo>
                    <a:lnTo>
                      <a:pt x="315" y="277"/>
                    </a:lnTo>
                    <a:lnTo>
                      <a:pt x="114" y="353"/>
                    </a:lnTo>
                    <a:lnTo>
                      <a:pt x="28" y="401"/>
                    </a:lnTo>
                    <a:lnTo>
                      <a:pt x="4" y="317"/>
                    </a:lnTo>
                    <a:lnTo>
                      <a:pt x="0" y="265"/>
                    </a:lnTo>
                    <a:lnTo>
                      <a:pt x="0" y="223"/>
                    </a:lnTo>
                    <a:lnTo>
                      <a:pt x="16" y="168"/>
                    </a:lnTo>
                    <a:lnTo>
                      <a:pt x="52" y="98"/>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18" name="Group 119"/>
              <p:cNvGrpSpPr>
                <a:grpSpLocks/>
              </p:cNvGrpSpPr>
              <p:nvPr/>
            </p:nvGrpSpPr>
            <p:grpSpPr bwMode="auto">
              <a:xfrm>
                <a:off x="1469" y="2245"/>
                <a:ext cx="525" cy="703"/>
                <a:chOff x="1469" y="2245"/>
                <a:chExt cx="525" cy="703"/>
              </a:xfrm>
            </p:grpSpPr>
            <p:grpSp>
              <p:nvGrpSpPr>
                <p:cNvPr id="19" name="Group 120"/>
                <p:cNvGrpSpPr>
                  <a:grpSpLocks/>
                </p:cNvGrpSpPr>
                <p:nvPr/>
              </p:nvGrpSpPr>
              <p:grpSpPr bwMode="auto">
                <a:xfrm>
                  <a:off x="1941" y="2435"/>
                  <a:ext cx="46" cy="126"/>
                  <a:chOff x="1941" y="2435"/>
                  <a:chExt cx="46" cy="126"/>
                </a:xfrm>
              </p:grpSpPr>
              <p:sp>
                <p:nvSpPr>
                  <p:cNvPr id="38" name="Oval 121"/>
                  <p:cNvSpPr>
                    <a:spLocks noChangeArrowheads="1"/>
                  </p:cNvSpPr>
                  <p:nvPr/>
                </p:nvSpPr>
                <p:spPr bwMode="auto">
                  <a:xfrm>
                    <a:off x="1941" y="2435"/>
                    <a:ext cx="46" cy="126"/>
                  </a:xfrm>
                  <a:prstGeom prst="ellipse">
                    <a:avLst/>
                  </a:pr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39" name="Oval 122"/>
                  <p:cNvSpPr>
                    <a:spLocks noChangeArrowheads="1"/>
                  </p:cNvSpPr>
                  <p:nvPr/>
                </p:nvSpPr>
                <p:spPr bwMode="auto">
                  <a:xfrm>
                    <a:off x="1945" y="2438"/>
                    <a:ext cx="41" cy="120"/>
                  </a:xfrm>
                  <a:prstGeom prst="ellipse">
                    <a:avLst/>
                  </a:prstGeom>
                  <a:solidFill>
                    <a:srgbClr val="FFDFB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grpSp>
            <p:grpSp>
              <p:nvGrpSpPr>
                <p:cNvPr id="20" name="Group 123"/>
                <p:cNvGrpSpPr>
                  <a:grpSpLocks/>
                </p:cNvGrpSpPr>
                <p:nvPr/>
              </p:nvGrpSpPr>
              <p:grpSpPr bwMode="auto">
                <a:xfrm>
                  <a:off x="1469" y="2245"/>
                  <a:ext cx="525" cy="703"/>
                  <a:chOff x="1469" y="2245"/>
                  <a:chExt cx="525" cy="703"/>
                </a:xfrm>
              </p:grpSpPr>
              <p:grpSp>
                <p:nvGrpSpPr>
                  <p:cNvPr id="27" name="Group 124"/>
                  <p:cNvGrpSpPr>
                    <a:grpSpLocks/>
                  </p:cNvGrpSpPr>
                  <p:nvPr/>
                </p:nvGrpSpPr>
                <p:grpSpPr bwMode="auto">
                  <a:xfrm>
                    <a:off x="1591" y="2289"/>
                    <a:ext cx="403" cy="659"/>
                    <a:chOff x="1591" y="2289"/>
                    <a:chExt cx="403" cy="659"/>
                  </a:xfrm>
                </p:grpSpPr>
                <p:sp>
                  <p:nvSpPr>
                    <p:cNvPr id="34" name="Freeform 125"/>
                    <p:cNvSpPr>
                      <a:spLocks/>
                    </p:cNvSpPr>
                    <p:nvPr/>
                  </p:nvSpPr>
                  <p:spPr bwMode="auto">
                    <a:xfrm>
                      <a:off x="1591" y="2289"/>
                      <a:ext cx="403" cy="659"/>
                    </a:xfrm>
                    <a:custGeom>
                      <a:avLst/>
                      <a:gdLst>
                        <a:gd name="T0" fmla="*/ 1 w 806"/>
                        <a:gd name="T1" fmla="*/ 1 h 1317"/>
                        <a:gd name="T2" fmla="*/ 1 w 806"/>
                        <a:gd name="T3" fmla="*/ 1 h 1317"/>
                        <a:gd name="T4" fmla="*/ 1 w 806"/>
                        <a:gd name="T5" fmla="*/ 1 h 1317"/>
                        <a:gd name="T6" fmla="*/ 1 w 806"/>
                        <a:gd name="T7" fmla="*/ 1 h 1317"/>
                        <a:gd name="T8" fmla="*/ 1 w 806"/>
                        <a:gd name="T9" fmla="*/ 1 h 1317"/>
                        <a:gd name="T10" fmla="*/ 1 w 806"/>
                        <a:gd name="T11" fmla="*/ 1 h 1317"/>
                        <a:gd name="T12" fmla="*/ 1 w 806"/>
                        <a:gd name="T13" fmla="*/ 1 h 1317"/>
                        <a:gd name="T14" fmla="*/ 1 w 806"/>
                        <a:gd name="T15" fmla="*/ 1 h 1317"/>
                        <a:gd name="T16" fmla="*/ 1 w 806"/>
                        <a:gd name="T17" fmla="*/ 1 h 1317"/>
                        <a:gd name="T18" fmla="*/ 1 w 806"/>
                        <a:gd name="T19" fmla="*/ 1 h 1317"/>
                        <a:gd name="T20" fmla="*/ 1 w 806"/>
                        <a:gd name="T21" fmla="*/ 1 h 1317"/>
                        <a:gd name="T22" fmla="*/ 1 w 806"/>
                        <a:gd name="T23" fmla="*/ 1 h 1317"/>
                        <a:gd name="T24" fmla="*/ 1 w 806"/>
                        <a:gd name="T25" fmla="*/ 1 h 1317"/>
                        <a:gd name="T26" fmla="*/ 1 w 806"/>
                        <a:gd name="T27" fmla="*/ 1 h 1317"/>
                        <a:gd name="T28" fmla="*/ 1 w 806"/>
                        <a:gd name="T29" fmla="*/ 1 h 1317"/>
                        <a:gd name="T30" fmla="*/ 1 w 806"/>
                        <a:gd name="T31" fmla="*/ 1 h 1317"/>
                        <a:gd name="T32" fmla="*/ 1 w 806"/>
                        <a:gd name="T33" fmla="*/ 1 h 1317"/>
                        <a:gd name="T34" fmla="*/ 1 w 806"/>
                        <a:gd name="T35" fmla="*/ 1 h 1317"/>
                        <a:gd name="T36" fmla="*/ 1 w 806"/>
                        <a:gd name="T37" fmla="*/ 1 h 1317"/>
                        <a:gd name="T38" fmla="*/ 1 w 806"/>
                        <a:gd name="T39" fmla="*/ 1 h 1317"/>
                        <a:gd name="T40" fmla="*/ 1 w 806"/>
                        <a:gd name="T41" fmla="*/ 1 h 1317"/>
                        <a:gd name="T42" fmla="*/ 1 w 806"/>
                        <a:gd name="T43" fmla="*/ 1 h 1317"/>
                        <a:gd name="T44" fmla="*/ 1 w 806"/>
                        <a:gd name="T45" fmla="*/ 1 h 1317"/>
                        <a:gd name="T46" fmla="*/ 1 w 806"/>
                        <a:gd name="T47" fmla="*/ 1 h 1317"/>
                        <a:gd name="T48" fmla="*/ 1 w 806"/>
                        <a:gd name="T49" fmla="*/ 1 h 1317"/>
                        <a:gd name="T50" fmla="*/ 1 w 806"/>
                        <a:gd name="T51" fmla="*/ 1 h 1317"/>
                        <a:gd name="T52" fmla="*/ 0 w 806"/>
                        <a:gd name="T53" fmla="*/ 1 h 1317"/>
                        <a:gd name="T54" fmla="*/ 1 w 806"/>
                        <a:gd name="T55" fmla="*/ 1 h 1317"/>
                        <a:gd name="T56" fmla="*/ 1 w 806"/>
                        <a:gd name="T57" fmla="*/ 1 h 1317"/>
                        <a:gd name="T58" fmla="*/ 1 w 806"/>
                        <a:gd name="T59" fmla="*/ 1 h 1317"/>
                        <a:gd name="T60" fmla="*/ 1 w 806"/>
                        <a:gd name="T61" fmla="*/ 1 h 1317"/>
                        <a:gd name="T62" fmla="*/ 1 w 806"/>
                        <a:gd name="T63" fmla="*/ 1 h 13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06" h="1317">
                          <a:moveTo>
                            <a:pt x="521" y="24"/>
                          </a:moveTo>
                          <a:lnTo>
                            <a:pt x="589" y="48"/>
                          </a:lnTo>
                          <a:lnTo>
                            <a:pt x="629" y="73"/>
                          </a:lnTo>
                          <a:lnTo>
                            <a:pt x="658" y="107"/>
                          </a:lnTo>
                          <a:lnTo>
                            <a:pt x="676" y="145"/>
                          </a:lnTo>
                          <a:lnTo>
                            <a:pt x="690" y="187"/>
                          </a:lnTo>
                          <a:lnTo>
                            <a:pt x="700" y="229"/>
                          </a:lnTo>
                          <a:lnTo>
                            <a:pt x="712" y="289"/>
                          </a:lnTo>
                          <a:lnTo>
                            <a:pt x="718" y="348"/>
                          </a:lnTo>
                          <a:lnTo>
                            <a:pt x="710" y="384"/>
                          </a:lnTo>
                          <a:lnTo>
                            <a:pt x="706" y="420"/>
                          </a:lnTo>
                          <a:lnTo>
                            <a:pt x="724" y="456"/>
                          </a:lnTo>
                          <a:lnTo>
                            <a:pt x="778" y="514"/>
                          </a:lnTo>
                          <a:lnTo>
                            <a:pt x="792" y="530"/>
                          </a:lnTo>
                          <a:lnTo>
                            <a:pt x="804" y="546"/>
                          </a:lnTo>
                          <a:lnTo>
                            <a:pt x="806" y="560"/>
                          </a:lnTo>
                          <a:lnTo>
                            <a:pt x="800" y="572"/>
                          </a:lnTo>
                          <a:lnTo>
                            <a:pt x="786" y="580"/>
                          </a:lnTo>
                          <a:lnTo>
                            <a:pt x="760" y="587"/>
                          </a:lnTo>
                          <a:lnTo>
                            <a:pt x="750" y="597"/>
                          </a:lnTo>
                          <a:lnTo>
                            <a:pt x="760" y="621"/>
                          </a:lnTo>
                          <a:lnTo>
                            <a:pt x="758" y="635"/>
                          </a:lnTo>
                          <a:lnTo>
                            <a:pt x="748" y="647"/>
                          </a:lnTo>
                          <a:lnTo>
                            <a:pt x="726" y="659"/>
                          </a:lnTo>
                          <a:lnTo>
                            <a:pt x="696" y="673"/>
                          </a:lnTo>
                          <a:lnTo>
                            <a:pt x="678" y="679"/>
                          </a:lnTo>
                          <a:lnTo>
                            <a:pt x="742" y="695"/>
                          </a:lnTo>
                          <a:lnTo>
                            <a:pt x="750" y="707"/>
                          </a:lnTo>
                          <a:lnTo>
                            <a:pt x="734" y="733"/>
                          </a:lnTo>
                          <a:lnTo>
                            <a:pt x="732" y="769"/>
                          </a:lnTo>
                          <a:lnTo>
                            <a:pt x="732" y="821"/>
                          </a:lnTo>
                          <a:lnTo>
                            <a:pt x="732" y="840"/>
                          </a:lnTo>
                          <a:lnTo>
                            <a:pt x="724" y="856"/>
                          </a:lnTo>
                          <a:lnTo>
                            <a:pt x="706" y="870"/>
                          </a:lnTo>
                          <a:lnTo>
                            <a:pt x="678" y="878"/>
                          </a:lnTo>
                          <a:lnTo>
                            <a:pt x="648" y="886"/>
                          </a:lnTo>
                          <a:lnTo>
                            <a:pt x="581" y="898"/>
                          </a:lnTo>
                          <a:lnTo>
                            <a:pt x="541" y="908"/>
                          </a:lnTo>
                          <a:lnTo>
                            <a:pt x="511" y="920"/>
                          </a:lnTo>
                          <a:lnTo>
                            <a:pt x="489" y="938"/>
                          </a:lnTo>
                          <a:lnTo>
                            <a:pt x="415" y="1042"/>
                          </a:lnTo>
                          <a:lnTo>
                            <a:pt x="525" y="1279"/>
                          </a:lnTo>
                          <a:lnTo>
                            <a:pt x="461" y="1297"/>
                          </a:lnTo>
                          <a:lnTo>
                            <a:pt x="363" y="1317"/>
                          </a:lnTo>
                          <a:lnTo>
                            <a:pt x="277" y="1313"/>
                          </a:lnTo>
                          <a:lnTo>
                            <a:pt x="227" y="1285"/>
                          </a:lnTo>
                          <a:lnTo>
                            <a:pt x="112" y="924"/>
                          </a:lnTo>
                          <a:lnTo>
                            <a:pt x="112" y="803"/>
                          </a:lnTo>
                          <a:lnTo>
                            <a:pt x="78" y="739"/>
                          </a:lnTo>
                          <a:lnTo>
                            <a:pt x="36" y="655"/>
                          </a:lnTo>
                          <a:lnTo>
                            <a:pt x="18" y="607"/>
                          </a:lnTo>
                          <a:lnTo>
                            <a:pt x="6" y="544"/>
                          </a:lnTo>
                          <a:lnTo>
                            <a:pt x="0" y="474"/>
                          </a:lnTo>
                          <a:lnTo>
                            <a:pt x="0" y="390"/>
                          </a:lnTo>
                          <a:lnTo>
                            <a:pt x="10" y="313"/>
                          </a:lnTo>
                          <a:lnTo>
                            <a:pt x="24" y="245"/>
                          </a:lnTo>
                          <a:lnTo>
                            <a:pt x="46" y="187"/>
                          </a:lnTo>
                          <a:lnTo>
                            <a:pt x="72" y="131"/>
                          </a:lnTo>
                          <a:lnTo>
                            <a:pt x="112" y="79"/>
                          </a:lnTo>
                          <a:lnTo>
                            <a:pt x="167" y="38"/>
                          </a:lnTo>
                          <a:lnTo>
                            <a:pt x="227" y="14"/>
                          </a:lnTo>
                          <a:lnTo>
                            <a:pt x="297" y="2"/>
                          </a:lnTo>
                          <a:lnTo>
                            <a:pt x="359" y="0"/>
                          </a:lnTo>
                          <a:lnTo>
                            <a:pt x="441" y="4"/>
                          </a:lnTo>
                          <a:lnTo>
                            <a:pt x="521" y="24"/>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35" name="Group 126"/>
                    <p:cNvGrpSpPr>
                      <a:grpSpLocks/>
                    </p:cNvGrpSpPr>
                    <p:nvPr/>
                  </p:nvGrpSpPr>
                  <p:grpSpPr bwMode="auto">
                    <a:xfrm>
                      <a:off x="1759" y="2673"/>
                      <a:ext cx="187" cy="243"/>
                      <a:chOff x="1759" y="2673"/>
                      <a:chExt cx="187" cy="243"/>
                    </a:xfrm>
                  </p:grpSpPr>
                  <p:sp>
                    <p:nvSpPr>
                      <p:cNvPr id="36" name="Freeform 127"/>
                      <p:cNvSpPr>
                        <a:spLocks/>
                      </p:cNvSpPr>
                      <p:nvPr/>
                    </p:nvSpPr>
                    <p:spPr bwMode="auto">
                      <a:xfrm>
                        <a:off x="1761" y="2673"/>
                        <a:ext cx="185" cy="87"/>
                      </a:xfrm>
                      <a:custGeom>
                        <a:avLst/>
                        <a:gdLst>
                          <a:gd name="T0" fmla="*/ 0 w 371"/>
                          <a:gd name="T1" fmla="*/ 0 h 173"/>
                          <a:gd name="T2" fmla="*/ 0 w 371"/>
                          <a:gd name="T3" fmla="*/ 1 h 173"/>
                          <a:gd name="T4" fmla="*/ 0 w 371"/>
                          <a:gd name="T5" fmla="*/ 1 h 173"/>
                          <a:gd name="T6" fmla="*/ 0 w 371"/>
                          <a:gd name="T7" fmla="*/ 1 h 173"/>
                          <a:gd name="T8" fmla="*/ 0 w 371"/>
                          <a:gd name="T9" fmla="*/ 1 h 173"/>
                          <a:gd name="T10" fmla="*/ 0 w 371"/>
                          <a:gd name="T11" fmla="*/ 1 h 173"/>
                          <a:gd name="T12" fmla="*/ 0 w 371"/>
                          <a:gd name="T13" fmla="*/ 1 h 173"/>
                          <a:gd name="T14" fmla="*/ 0 w 371"/>
                          <a:gd name="T15" fmla="*/ 1 h 173"/>
                          <a:gd name="T16" fmla="*/ 0 w 371"/>
                          <a:gd name="T17" fmla="*/ 1 h 173"/>
                          <a:gd name="T18" fmla="*/ 0 w 371"/>
                          <a:gd name="T19" fmla="*/ 1 h 173"/>
                          <a:gd name="T20" fmla="*/ 0 w 371"/>
                          <a:gd name="T21" fmla="*/ 1 h 173"/>
                          <a:gd name="T22" fmla="*/ 0 w 371"/>
                          <a:gd name="T23" fmla="*/ 1 h 173"/>
                          <a:gd name="T24" fmla="*/ 0 w 371"/>
                          <a:gd name="T25" fmla="*/ 1 h 173"/>
                          <a:gd name="T26" fmla="*/ 0 w 371"/>
                          <a:gd name="T27" fmla="*/ 1 h 173"/>
                          <a:gd name="T28" fmla="*/ 0 w 371"/>
                          <a:gd name="T29" fmla="*/ 1 h 173"/>
                          <a:gd name="T30" fmla="*/ 0 w 371"/>
                          <a:gd name="T31" fmla="*/ 1 h 173"/>
                          <a:gd name="T32" fmla="*/ 0 w 371"/>
                          <a:gd name="T33" fmla="*/ 1 h 173"/>
                          <a:gd name="T34" fmla="*/ 0 w 371"/>
                          <a:gd name="T35" fmla="*/ 1 h 173"/>
                          <a:gd name="T36" fmla="*/ 0 w 371"/>
                          <a:gd name="T37" fmla="*/ 1 h 173"/>
                          <a:gd name="T38" fmla="*/ 0 w 371"/>
                          <a:gd name="T39" fmla="*/ 1 h 173"/>
                          <a:gd name="T40" fmla="*/ 0 w 371"/>
                          <a:gd name="T41" fmla="*/ 1 h 173"/>
                          <a:gd name="T42" fmla="*/ 0 w 371"/>
                          <a:gd name="T43" fmla="*/ 1 h 173"/>
                          <a:gd name="T44" fmla="*/ 0 w 371"/>
                          <a:gd name="T45" fmla="*/ 1 h 173"/>
                          <a:gd name="T46" fmla="*/ 0 w 371"/>
                          <a:gd name="T47" fmla="*/ 1 h 173"/>
                          <a:gd name="T48" fmla="*/ 0 w 371"/>
                          <a:gd name="T49" fmla="*/ 1 h 173"/>
                          <a:gd name="T50" fmla="*/ 0 w 371"/>
                          <a:gd name="T51" fmla="*/ 0 h 1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71" h="173">
                            <a:moveTo>
                              <a:pt x="0" y="0"/>
                            </a:moveTo>
                            <a:lnTo>
                              <a:pt x="54" y="24"/>
                            </a:lnTo>
                            <a:lnTo>
                              <a:pt x="110" y="44"/>
                            </a:lnTo>
                            <a:lnTo>
                              <a:pt x="152" y="56"/>
                            </a:lnTo>
                            <a:lnTo>
                              <a:pt x="206" y="70"/>
                            </a:lnTo>
                            <a:lnTo>
                              <a:pt x="242" y="77"/>
                            </a:lnTo>
                            <a:lnTo>
                              <a:pt x="292" y="85"/>
                            </a:lnTo>
                            <a:lnTo>
                              <a:pt x="329" y="85"/>
                            </a:lnTo>
                            <a:lnTo>
                              <a:pt x="371" y="85"/>
                            </a:lnTo>
                            <a:lnTo>
                              <a:pt x="331" y="101"/>
                            </a:lnTo>
                            <a:lnTo>
                              <a:pt x="276" y="113"/>
                            </a:lnTo>
                            <a:lnTo>
                              <a:pt x="232" y="123"/>
                            </a:lnTo>
                            <a:lnTo>
                              <a:pt x="196" y="133"/>
                            </a:lnTo>
                            <a:lnTo>
                              <a:pt x="160" y="145"/>
                            </a:lnTo>
                            <a:lnTo>
                              <a:pt x="138" y="155"/>
                            </a:lnTo>
                            <a:lnTo>
                              <a:pt x="114" y="173"/>
                            </a:lnTo>
                            <a:lnTo>
                              <a:pt x="136" y="147"/>
                            </a:lnTo>
                            <a:lnTo>
                              <a:pt x="156" y="127"/>
                            </a:lnTo>
                            <a:lnTo>
                              <a:pt x="162" y="111"/>
                            </a:lnTo>
                            <a:lnTo>
                              <a:pt x="162" y="97"/>
                            </a:lnTo>
                            <a:lnTo>
                              <a:pt x="156" y="83"/>
                            </a:lnTo>
                            <a:lnTo>
                              <a:pt x="140" y="75"/>
                            </a:lnTo>
                            <a:lnTo>
                              <a:pt x="122" y="70"/>
                            </a:lnTo>
                            <a:lnTo>
                              <a:pt x="90" y="66"/>
                            </a:lnTo>
                            <a:lnTo>
                              <a:pt x="62" y="62"/>
                            </a:lnTo>
                            <a:lnTo>
                              <a:pt x="0" y="0"/>
                            </a:lnTo>
                            <a:close/>
                          </a:path>
                        </a:pathLst>
                      </a:custGeom>
                      <a:solidFill>
                        <a:srgbClr val="F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37" name="Freeform 128"/>
                      <p:cNvSpPr>
                        <a:spLocks/>
                      </p:cNvSpPr>
                      <p:nvPr/>
                    </p:nvSpPr>
                    <p:spPr bwMode="auto">
                      <a:xfrm>
                        <a:off x="1759" y="2795"/>
                        <a:ext cx="45" cy="121"/>
                      </a:xfrm>
                      <a:custGeom>
                        <a:avLst/>
                        <a:gdLst>
                          <a:gd name="T0" fmla="*/ 0 w 92"/>
                          <a:gd name="T1" fmla="*/ 1 h 241"/>
                          <a:gd name="T2" fmla="*/ 0 w 92"/>
                          <a:gd name="T3" fmla="*/ 1 h 241"/>
                          <a:gd name="T4" fmla="*/ 0 w 92"/>
                          <a:gd name="T5" fmla="*/ 1 h 241"/>
                          <a:gd name="T6" fmla="*/ 0 w 92"/>
                          <a:gd name="T7" fmla="*/ 0 h 241"/>
                          <a:gd name="T8" fmla="*/ 0 w 92"/>
                          <a:gd name="T9" fmla="*/ 1 h 241"/>
                          <a:gd name="T10" fmla="*/ 0 w 92"/>
                          <a:gd name="T11" fmla="*/ 1 h 241"/>
                          <a:gd name="T12" fmla="*/ 0 w 92"/>
                          <a:gd name="T13" fmla="*/ 1 h 241"/>
                          <a:gd name="T14" fmla="*/ 0 w 92"/>
                          <a:gd name="T15" fmla="*/ 1 h 241"/>
                          <a:gd name="T16" fmla="*/ 0 w 92"/>
                          <a:gd name="T17" fmla="*/ 1 h 241"/>
                          <a:gd name="T18" fmla="*/ 0 w 92"/>
                          <a:gd name="T19" fmla="*/ 1 h 241"/>
                          <a:gd name="T20" fmla="*/ 0 w 92"/>
                          <a:gd name="T21" fmla="*/ 1 h 241"/>
                          <a:gd name="T22" fmla="*/ 0 w 92"/>
                          <a:gd name="T23" fmla="*/ 1 h 241"/>
                          <a:gd name="T24" fmla="*/ 0 w 92"/>
                          <a:gd name="T25" fmla="*/ 1 h 241"/>
                          <a:gd name="T26" fmla="*/ 0 w 92"/>
                          <a:gd name="T27" fmla="*/ 1 h 241"/>
                          <a:gd name="T28" fmla="*/ 0 w 92"/>
                          <a:gd name="T29" fmla="*/ 1 h 241"/>
                          <a:gd name="T30" fmla="*/ 0 w 92"/>
                          <a:gd name="T31" fmla="*/ 1 h 241"/>
                          <a:gd name="T32" fmla="*/ 0 w 92"/>
                          <a:gd name="T33" fmla="*/ 1 h 241"/>
                          <a:gd name="T34" fmla="*/ 0 w 92"/>
                          <a:gd name="T35" fmla="*/ 1 h 241"/>
                          <a:gd name="T36" fmla="*/ 0 w 92"/>
                          <a:gd name="T37" fmla="*/ 1 h 241"/>
                          <a:gd name="T38" fmla="*/ 0 w 92"/>
                          <a:gd name="T39" fmla="*/ 1 h 241"/>
                          <a:gd name="T40" fmla="*/ 0 w 92"/>
                          <a:gd name="T41" fmla="*/ 1 h 241"/>
                          <a:gd name="T42" fmla="*/ 0 w 92"/>
                          <a:gd name="T43" fmla="*/ 1 h 241"/>
                          <a:gd name="T44" fmla="*/ 0 w 92"/>
                          <a:gd name="T45" fmla="*/ 1 h 24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2" h="241">
                            <a:moveTo>
                              <a:pt x="52" y="28"/>
                            </a:moveTo>
                            <a:lnTo>
                              <a:pt x="52" y="10"/>
                            </a:lnTo>
                            <a:lnTo>
                              <a:pt x="46" y="2"/>
                            </a:lnTo>
                            <a:lnTo>
                              <a:pt x="32" y="0"/>
                            </a:lnTo>
                            <a:lnTo>
                              <a:pt x="18" y="8"/>
                            </a:lnTo>
                            <a:lnTo>
                              <a:pt x="8" y="22"/>
                            </a:lnTo>
                            <a:lnTo>
                              <a:pt x="0" y="40"/>
                            </a:lnTo>
                            <a:lnTo>
                              <a:pt x="0" y="64"/>
                            </a:lnTo>
                            <a:lnTo>
                              <a:pt x="2" y="137"/>
                            </a:lnTo>
                            <a:lnTo>
                              <a:pt x="8" y="167"/>
                            </a:lnTo>
                            <a:lnTo>
                              <a:pt x="16" y="183"/>
                            </a:lnTo>
                            <a:lnTo>
                              <a:pt x="76" y="241"/>
                            </a:lnTo>
                            <a:lnTo>
                              <a:pt x="92" y="183"/>
                            </a:lnTo>
                            <a:lnTo>
                              <a:pt x="64" y="143"/>
                            </a:lnTo>
                            <a:lnTo>
                              <a:pt x="68" y="171"/>
                            </a:lnTo>
                            <a:lnTo>
                              <a:pt x="70" y="195"/>
                            </a:lnTo>
                            <a:lnTo>
                              <a:pt x="68" y="203"/>
                            </a:lnTo>
                            <a:lnTo>
                              <a:pt x="22" y="151"/>
                            </a:lnTo>
                            <a:lnTo>
                              <a:pt x="20" y="131"/>
                            </a:lnTo>
                            <a:lnTo>
                              <a:pt x="16" y="103"/>
                            </a:lnTo>
                            <a:lnTo>
                              <a:pt x="26" y="72"/>
                            </a:lnTo>
                            <a:lnTo>
                              <a:pt x="38" y="46"/>
                            </a:lnTo>
                            <a:lnTo>
                              <a:pt x="52" y="28"/>
                            </a:lnTo>
                            <a:close/>
                          </a:path>
                        </a:pathLst>
                      </a:custGeom>
                      <a:solidFill>
                        <a:srgbClr val="F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sp>
                <p:nvSpPr>
                  <p:cNvPr id="28" name="Freeform 129"/>
                  <p:cNvSpPr>
                    <a:spLocks/>
                  </p:cNvSpPr>
                  <p:nvPr/>
                </p:nvSpPr>
                <p:spPr bwMode="auto">
                  <a:xfrm>
                    <a:off x="1871" y="2498"/>
                    <a:ext cx="30" cy="24"/>
                  </a:xfrm>
                  <a:custGeom>
                    <a:avLst/>
                    <a:gdLst>
                      <a:gd name="T0" fmla="*/ 1 w 60"/>
                      <a:gd name="T1" fmla="*/ 0 h 50"/>
                      <a:gd name="T2" fmla="*/ 1 w 60"/>
                      <a:gd name="T3" fmla="*/ 0 h 50"/>
                      <a:gd name="T4" fmla="*/ 0 w 60"/>
                      <a:gd name="T5" fmla="*/ 0 h 50"/>
                      <a:gd name="T6" fmla="*/ 1 w 60"/>
                      <a:gd name="T7" fmla="*/ 0 h 50"/>
                      <a:gd name="T8" fmla="*/ 1 w 60"/>
                      <a:gd name="T9" fmla="*/ 0 h 50"/>
                      <a:gd name="T10" fmla="*/ 1 w 60"/>
                      <a:gd name="T11" fmla="*/ 0 h 50"/>
                      <a:gd name="T12" fmla="*/ 1 w 60"/>
                      <a:gd name="T13" fmla="*/ 0 h 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50">
                        <a:moveTo>
                          <a:pt x="52" y="0"/>
                        </a:moveTo>
                        <a:lnTo>
                          <a:pt x="28" y="10"/>
                        </a:lnTo>
                        <a:lnTo>
                          <a:pt x="0" y="30"/>
                        </a:lnTo>
                        <a:lnTo>
                          <a:pt x="20" y="44"/>
                        </a:lnTo>
                        <a:lnTo>
                          <a:pt x="50" y="50"/>
                        </a:lnTo>
                        <a:lnTo>
                          <a:pt x="60" y="48"/>
                        </a:lnTo>
                        <a:lnTo>
                          <a:pt x="5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29" name="Freeform 130"/>
                  <p:cNvSpPr>
                    <a:spLocks/>
                  </p:cNvSpPr>
                  <p:nvPr/>
                </p:nvSpPr>
                <p:spPr bwMode="auto">
                  <a:xfrm>
                    <a:off x="1859" y="2447"/>
                    <a:ext cx="52" cy="45"/>
                  </a:xfrm>
                  <a:custGeom>
                    <a:avLst/>
                    <a:gdLst>
                      <a:gd name="T0" fmla="*/ 1 w 104"/>
                      <a:gd name="T1" fmla="*/ 0 h 89"/>
                      <a:gd name="T2" fmla="*/ 1 w 104"/>
                      <a:gd name="T3" fmla="*/ 1 h 89"/>
                      <a:gd name="T4" fmla="*/ 1 w 104"/>
                      <a:gd name="T5" fmla="*/ 1 h 89"/>
                      <a:gd name="T6" fmla="*/ 1 w 104"/>
                      <a:gd name="T7" fmla="*/ 1 h 89"/>
                      <a:gd name="T8" fmla="*/ 1 w 104"/>
                      <a:gd name="T9" fmla="*/ 1 h 89"/>
                      <a:gd name="T10" fmla="*/ 0 w 104"/>
                      <a:gd name="T11" fmla="*/ 1 h 89"/>
                      <a:gd name="T12" fmla="*/ 1 w 104"/>
                      <a:gd name="T13" fmla="*/ 1 h 89"/>
                      <a:gd name="T14" fmla="*/ 1 w 104"/>
                      <a:gd name="T15" fmla="*/ 1 h 89"/>
                      <a:gd name="T16" fmla="*/ 1 w 104"/>
                      <a:gd name="T17" fmla="*/ 1 h 89"/>
                      <a:gd name="T18" fmla="*/ 1 w 104"/>
                      <a:gd name="T19" fmla="*/ 1 h 89"/>
                      <a:gd name="T20" fmla="*/ 1 w 104"/>
                      <a:gd name="T21" fmla="*/ 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4" h="89">
                        <a:moveTo>
                          <a:pt x="104" y="0"/>
                        </a:moveTo>
                        <a:lnTo>
                          <a:pt x="80" y="6"/>
                        </a:lnTo>
                        <a:lnTo>
                          <a:pt x="62" y="23"/>
                        </a:lnTo>
                        <a:lnTo>
                          <a:pt x="46" y="45"/>
                        </a:lnTo>
                        <a:lnTo>
                          <a:pt x="30" y="65"/>
                        </a:lnTo>
                        <a:lnTo>
                          <a:pt x="0" y="89"/>
                        </a:lnTo>
                        <a:lnTo>
                          <a:pt x="36" y="77"/>
                        </a:lnTo>
                        <a:lnTo>
                          <a:pt x="60" y="59"/>
                        </a:lnTo>
                        <a:lnTo>
                          <a:pt x="80" y="41"/>
                        </a:lnTo>
                        <a:lnTo>
                          <a:pt x="98" y="35"/>
                        </a:lnTo>
                        <a:lnTo>
                          <a:pt x="104"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30" name="Group 131"/>
                  <p:cNvGrpSpPr>
                    <a:grpSpLocks/>
                  </p:cNvGrpSpPr>
                  <p:nvPr/>
                </p:nvGrpSpPr>
                <p:grpSpPr bwMode="auto">
                  <a:xfrm>
                    <a:off x="1868" y="2477"/>
                    <a:ext cx="36" cy="47"/>
                    <a:chOff x="1868" y="2477"/>
                    <a:chExt cx="36" cy="47"/>
                  </a:xfrm>
                </p:grpSpPr>
                <p:sp>
                  <p:nvSpPr>
                    <p:cNvPr id="32" name="Oval 132"/>
                    <p:cNvSpPr>
                      <a:spLocks noChangeArrowheads="1"/>
                    </p:cNvSpPr>
                    <p:nvPr/>
                  </p:nvSpPr>
                  <p:spPr bwMode="auto">
                    <a:xfrm>
                      <a:off x="1882" y="2501"/>
                      <a:ext cx="18" cy="20"/>
                    </a:xfrm>
                    <a:prstGeom prst="ellipse">
                      <a:avLst/>
                    </a:prstGeom>
                    <a:solidFill>
                      <a:srgbClr val="5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33" name="Freeform 133"/>
                    <p:cNvSpPr>
                      <a:spLocks/>
                    </p:cNvSpPr>
                    <p:nvPr/>
                  </p:nvSpPr>
                  <p:spPr bwMode="auto">
                    <a:xfrm>
                      <a:off x="1868" y="2477"/>
                      <a:ext cx="36" cy="47"/>
                    </a:xfrm>
                    <a:custGeom>
                      <a:avLst/>
                      <a:gdLst>
                        <a:gd name="T0" fmla="*/ 1 w 72"/>
                        <a:gd name="T1" fmla="*/ 0 h 96"/>
                        <a:gd name="T2" fmla="*/ 1 w 72"/>
                        <a:gd name="T3" fmla="*/ 0 h 96"/>
                        <a:gd name="T4" fmla="*/ 1 w 72"/>
                        <a:gd name="T5" fmla="*/ 0 h 96"/>
                        <a:gd name="T6" fmla="*/ 1 w 72"/>
                        <a:gd name="T7" fmla="*/ 0 h 96"/>
                        <a:gd name="T8" fmla="*/ 1 w 72"/>
                        <a:gd name="T9" fmla="*/ 0 h 96"/>
                        <a:gd name="T10" fmla="*/ 0 w 72"/>
                        <a:gd name="T11" fmla="*/ 0 h 96"/>
                        <a:gd name="T12" fmla="*/ 1 w 72"/>
                        <a:gd name="T13" fmla="*/ 0 h 96"/>
                        <a:gd name="T14" fmla="*/ 1 w 72"/>
                        <a:gd name="T15" fmla="*/ 0 h 96"/>
                        <a:gd name="T16" fmla="*/ 1 w 72"/>
                        <a:gd name="T17" fmla="*/ 0 h 96"/>
                        <a:gd name="T18" fmla="*/ 1 w 72"/>
                        <a:gd name="T19" fmla="*/ 0 h 96"/>
                        <a:gd name="T20" fmla="*/ 1 w 72"/>
                        <a:gd name="T21" fmla="*/ 0 h 96"/>
                        <a:gd name="T22" fmla="*/ 1 w 72"/>
                        <a:gd name="T23" fmla="*/ 0 h 96"/>
                        <a:gd name="T24" fmla="*/ 1 w 72"/>
                        <a:gd name="T25" fmla="*/ 0 h 96"/>
                        <a:gd name="T26" fmla="*/ 1 w 72"/>
                        <a:gd name="T27" fmla="*/ 0 h 96"/>
                        <a:gd name="T28" fmla="*/ 1 w 72"/>
                        <a:gd name="T29" fmla="*/ 0 h 96"/>
                        <a:gd name="T30" fmla="*/ 1 w 72"/>
                        <a:gd name="T31" fmla="*/ 0 h 96"/>
                        <a:gd name="T32" fmla="*/ 1 w 72"/>
                        <a:gd name="T33" fmla="*/ 0 h 96"/>
                        <a:gd name="T34" fmla="*/ 1 w 72"/>
                        <a:gd name="T35" fmla="*/ 0 h 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96">
                          <a:moveTo>
                            <a:pt x="62" y="24"/>
                          </a:moveTo>
                          <a:lnTo>
                            <a:pt x="42" y="42"/>
                          </a:lnTo>
                          <a:lnTo>
                            <a:pt x="48" y="0"/>
                          </a:lnTo>
                          <a:lnTo>
                            <a:pt x="32" y="42"/>
                          </a:lnTo>
                          <a:lnTo>
                            <a:pt x="20" y="60"/>
                          </a:lnTo>
                          <a:lnTo>
                            <a:pt x="0" y="74"/>
                          </a:lnTo>
                          <a:lnTo>
                            <a:pt x="24" y="92"/>
                          </a:lnTo>
                          <a:lnTo>
                            <a:pt x="26" y="92"/>
                          </a:lnTo>
                          <a:lnTo>
                            <a:pt x="42" y="96"/>
                          </a:lnTo>
                          <a:lnTo>
                            <a:pt x="64" y="96"/>
                          </a:lnTo>
                          <a:lnTo>
                            <a:pt x="60" y="82"/>
                          </a:lnTo>
                          <a:lnTo>
                            <a:pt x="42" y="86"/>
                          </a:lnTo>
                          <a:lnTo>
                            <a:pt x="24" y="78"/>
                          </a:lnTo>
                          <a:lnTo>
                            <a:pt x="10" y="72"/>
                          </a:lnTo>
                          <a:lnTo>
                            <a:pt x="24" y="64"/>
                          </a:lnTo>
                          <a:lnTo>
                            <a:pt x="48" y="54"/>
                          </a:lnTo>
                          <a:lnTo>
                            <a:pt x="72" y="42"/>
                          </a:lnTo>
                          <a:lnTo>
                            <a:pt x="62" y="24"/>
                          </a:lnTo>
                          <a:close/>
                        </a:path>
                      </a:pathLst>
                    </a:custGeom>
                    <a:solidFill>
                      <a:srgbClr val="3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31" name="Freeform 134"/>
                  <p:cNvSpPr>
                    <a:spLocks/>
                  </p:cNvSpPr>
                  <p:nvPr/>
                </p:nvSpPr>
                <p:spPr bwMode="auto">
                  <a:xfrm>
                    <a:off x="1469" y="2245"/>
                    <a:ext cx="489" cy="571"/>
                  </a:xfrm>
                  <a:custGeom>
                    <a:avLst/>
                    <a:gdLst>
                      <a:gd name="T0" fmla="*/ 1 w 978"/>
                      <a:gd name="T1" fmla="*/ 0 h 1144"/>
                      <a:gd name="T2" fmla="*/ 1 w 978"/>
                      <a:gd name="T3" fmla="*/ 0 h 1144"/>
                      <a:gd name="T4" fmla="*/ 1 w 978"/>
                      <a:gd name="T5" fmla="*/ 0 h 1144"/>
                      <a:gd name="T6" fmla="*/ 1 w 978"/>
                      <a:gd name="T7" fmla="*/ 0 h 1144"/>
                      <a:gd name="T8" fmla="*/ 1 w 978"/>
                      <a:gd name="T9" fmla="*/ 0 h 1144"/>
                      <a:gd name="T10" fmla="*/ 1 w 978"/>
                      <a:gd name="T11" fmla="*/ 0 h 1144"/>
                      <a:gd name="T12" fmla="*/ 1 w 978"/>
                      <a:gd name="T13" fmla="*/ 0 h 1144"/>
                      <a:gd name="T14" fmla="*/ 1 w 978"/>
                      <a:gd name="T15" fmla="*/ 0 h 1144"/>
                      <a:gd name="T16" fmla="*/ 1 w 978"/>
                      <a:gd name="T17" fmla="*/ 0 h 1144"/>
                      <a:gd name="T18" fmla="*/ 1 w 978"/>
                      <a:gd name="T19" fmla="*/ 0 h 1144"/>
                      <a:gd name="T20" fmla="*/ 1 w 978"/>
                      <a:gd name="T21" fmla="*/ 0 h 1144"/>
                      <a:gd name="T22" fmla="*/ 1 w 978"/>
                      <a:gd name="T23" fmla="*/ 0 h 1144"/>
                      <a:gd name="T24" fmla="*/ 1 w 978"/>
                      <a:gd name="T25" fmla="*/ 0 h 1144"/>
                      <a:gd name="T26" fmla="*/ 1 w 978"/>
                      <a:gd name="T27" fmla="*/ 0 h 1144"/>
                      <a:gd name="T28" fmla="*/ 1 w 978"/>
                      <a:gd name="T29" fmla="*/ 0 h 1144"/>
                      <a:gd name="T30" fmla="*/ 1 w 978"/>
                      <a:gd name="T31" fmla="*/ 0 h 1144"/>
                      <a:gd name="T32" fmla="*/ 1 w 978"/>
                      <a:gd name="T33" fmla="*/ 0 h 1144"/>
                      <a:gd name="T34" fmla="*/ 1 w 978"/>
                      <a:gd name="T35" fmla="*/ 0 h 1144"/>
                      <a:gd name="T36" fmla="*/ 1 w 978"/>
                      <a:gd name="T37" fmla="*/ 0 h 1144"/>
                      <a:gd name="T38" fmla="*/ 1 w 978"/>
                      <a:gd name="T39" fmla="*/ 0 h 1144"/>
                      <a:gd name="T40" fmla="*/ 1 w 978"/>
                      <a:gd name="T41" fmla="*/ 0 h 1144"/>
                      <a:gd name="T42" fmla="*/ 1 w 978"/>
                      <a:gd name="T43" fmla="*/ 0 h 1144"/>
                      <a:gd name="T44" fmla="*/ 1 w 978"/>
                      <a:gd name="T45" fmla="*/ 0 h 1144"/>
                      <a:gd name="T46" fmla="*/ 1 w 978"/>
                      <a:gd name="T47" fmla="*/ 0 h 1144"/>
                      <a:gd name="T48" fmla="*/ 1 w 978"/>
                      <a:gd name="T49" fmla="*/ 0 h 1144"/>
                      <a:gd name="T50" fmla="*/ 1 w 978"/>
                      <a:gd name="T51" fmla="*/ 0 h 1144"/>
                      <a:gd name="T52" fmla="*/ 1 w 978"/>
                      <a:gd name="T53" fmla="*/ 0 h 1144"/>
                      <a:gd name="T54" fmla="*/ 1 w 978"/>
                      <a:gd name="T55" fmla="*/ 0 h 1144"/>
                      <a:gd name="T56" fmla="*/ 0 w 978"/>
                      <a:gd name="T57" fmla="*/ 0 h 1144"/>
                      <a:gd name="T58" fmla="*/ 0 w 978"/>
                      <a:gd name="T59" fmla="*/ 0 h 1144"/>
                      <a:gd name="T60" fmla="*/ 1 w 978"/>
                      <a:gd name="T61" fmla="*/ 0 h 1144"/>
                      <a:gd name="T62" fmla="*/ 1 w 978"/>
                      <a:gd name="T63" fmla="*/ 0 h 1144"/>
                      <a:gd name="T64" fmla="*/ 1 w 978"/>
                      <a:gd name="T65" fmla="*/ 0 h 1144"/>
                      <a:gd name="T66" fmla="*/ 1 w 978"/>
                      <a:gd name="T67" fmla="*/ 0 h 1144"/>
                      <a:gd name="T68" fmla="*/ 1 w 978"/>
                      <a:gd name="T69" fmla="*/ 0 h 1144"/>
                      <a:gd name="T70" fmla="*/ 1 w 978"/>
                      <a:gd name="T71" fmla="*/ 0 h 1144"/>
                      <a:gd name="T72" fmla="*/ 1 w 978"/>
                      <a:gd name="T73" fmla="*/ 0 h 1144"/>
                      <a:gd name="T74" fmla="*/ 1 w 978"/>
                      <a:gd name="T75" fmla="*/ 0 h 1144"/>
                      <a:gd name="T76" fmla="*/ 1 w 978"/>
                      <a:gd name="T77" fmla="*/ 0 h 1144"/>
                      <a:gd name="T78" fmla="*/ 1 w 978"/>
                      <a:gd name="T79" fmla="*/ 0 h 1144"/>
                      <a:gd name="T80" fmla="*/ 1 w 978"/>
                      <a:gd name="T81" fmla="*/ 0 h 1144"/>
                      <a:gd name="T82" fmla="*/ 1 w 978"/>
                      <a:gd name="T83" fmla="*/ 0 h 1144"/>
                      <a:gd name="T84" fmla="*/ 1 w 978"/>
                      <a:gd name="T85" fmla="*/ 0 h 1144"/>
                      <a:gd name="T86" fmla="*/ 1 w 978"/>
                      <a:gd name="T87" fmla="*/ 0 h 1144"/>
                      <a:gd name="T88" fmla="*/ 1 w 978"/>
                      <a:gd name="T89" fmla="*/ 0 h 1144"/>
                      <a:gd name="T90" fmla="*/ 1 w 978"/>
                      <a:gd name="T91" fmla="*/ 0 h 1144"/>
                      <a:gd name="T92" fmla="*/ 1 w 978"/>
                      <a:gd name="T93" fmla="*/ 0 h 1144"/>
                      <a:gd name="T94" fmla="*/ 1 w 978"/>
                      <a:gd name="T95" fmla="*/ 0 h 1144"/>
                      <a:gd name="T96" fmla="*/ 1 w 978"/>
                      <a:gd name="T97" fmla="*/ 0 h 1144"/>
                      <a:gd name="T98" fmla="*/ 1 w 978"/>
                      <a:gd name="T99" fmla="*/ 0 h 1144"/>
                      <a:gd name="T100" fmla="*/ 1 w 978"/>
                      <a:gd name="T101" fmla="*/ 0 h 1144"/>
                      <a:gd name="T102" fmla="*/ 1 w 978"/>
                      <a:gd name="T103" fmla="*/ 0 h 1144"/>
                      <a:gd name="T104" fmla="*/ 1 w 978"/>
                      <a:gd name="T105" fmla="*/ 0 h 1144"/>
                      <a:gd name="T106" fmla="*/ 1 w 978"/>
                      <a:gd name="T107" fmla="*/ 0 h 1144"/>
                      <a:gd name="T108" fmla="*/ 1 w 978"/>
                      <a:gd name="T109" fmla="*/ 0 h 1144"/>
                      <a:gd name="T110" fmla="*/ 1 w 978"/>
                      <a:gd name="T111" fmla="*/ 0 h 1144"/>
                      <a:gd name="T112" fmla="*/ 1 w 978"/>
                      <a:gd name="T113" fmla="*/ 0 h 1144"/>
                      <a:gd name="T114" fmla="*/ 1 w 978"/>
                      <a:gd name="T115" fmla="*/ 0 h 1144"/>
                      <a:gd name="T116" fmla="*/ 1 w 978"/>
                      <a:gd name="T117" fmla="*/ 0 h 1144"/>
                      <a:gd name="T118" fmla="*/ 1 w 978"/>
                      <a:gd name="T119" fmla="*/ 0 h 114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78" h="1144">
                        <a:moveTo>
                          <a:pt x="948" y="339"/>
                        </a:moveTo>
                        <a:lnTo>
                          <a:pt x="960" y="327"/>
                        </a:lnTo>
                        <a:lnTo>
                          <a:pt x="974" y="311"/>
                        </a:lnTo>
                        <a:lnTo>
                          <a:pt x="978" y="275"/>
                        </a:lnTo>
                        <a:lnTo>
                          <a:pt x="978" y="209"/>
                        </a:lnTo>
                        <a:lnTo>
                          <a:pt x="960" y="155"/>
                        </a:lnTo>
                        <a:lnTo>
                          <a:pt x="936" y="126"/>
                        </a:lnTo>
                        <a:lnTo>
                          <a:pt x="900" y="90"/>
                        </a:lnTo>
                        <a:lnTo>
                          <a:pt x="827" y="78"/>
                        </a:lnTo>
                        <a:lnTo>
                          <a:pt x="719" y="60"/>
                        </a:lnTo>
                        <a:lnTo>
                          <a:pt x="623" y="36"/>
                        </a:lnTo>
                        <a:lnTo>
                          <a:pt x="545" y="18"/>
                        </a:lnTo>
                        <a:lnTo>
                          <a:pt x="449" y="0"/>
                        </a:lnTo>
                        <a:lnTo>
                          <a:pt x="401" y="18"/>
                        </a:lnTo>
                        <a:lnTo>
                          <a:pt x="348" y="60"/>
                        </a:lnTo>
                        <a:lnTo>
                          <a:pt x="300" y="108"/>
                        </a:lnTo>
                        <a:lnTo>
                          <a:pt x="264" y="161"/>
                        </a:lnTo>
                        <a:lnTo>
                          <a:pt x="222" y="245"/>
                        </a:lnTo>
                        <a:lnTo>
                          <a:pt x="198" y="323"/>
                        </a:lnTo>
                        <a:lnTo>
                          <a:pt x="186" y="401"/>
                        </a:lnTo>
                        <a:lnTo>
                          <a:pt x="168" y="490"/>
                        </a:lnTo>
                        <a:lnTo>
                          <a:pt x="168" y="568"/>
                        </a:lnTo>
                        <a:lnTo>
                          <a:pt x="144" y="658"/>
                        </a:lnTo>
                        <a:lnTo>
                          <a:pt x="114" y="737"/>
                        </a:lnTo>
                        <a:lnTo>
                          <a:pt x="78" y="791"/>
                        </a:lnTo>
                        <a:lnTo>
                          <a:pt x="42" y="827"/>
                        </a:lnTo>
                        <a:lnTo>
                          <a:pt x="6" y="869"/>
                        </a:lnTo>
                        <a:lnTo>
                          <a:pt x="6" y="881"/>
                        </a:lnTo>
                        <a:lnTo>
                          <a:pt x="0" y="917"/>
                        </a:lnTo>
                        <a:lnTo>
                          <a:pt x="0" y="976"/>
                        </a:lnTo>
                        <a:lnTo>
                          <a:pt x="18" y="1024"/>
                        </a:lnTo>
                        <a:lnTo>
                          <a:pt x="48" y="1054"/>
                        </a:lnTo>
                        <a:lnTo>
                          <a:pt x="144" y="1054"/>
                        </a:lnTo>
                        <a:lnTo>
                          <a:pt x="222" y="1066"/>
                        </a:lnTo>
                        <a:lnTo>
                          <a:pt x="300" y="1120"/>
                        </a:lnTo>
                        <a:lnTo>
                          <a:pt x="383" y="1144"/>
                        </a:lnTo>
                        <a:lnTo>
                          <a:pt x="455" y="1144"/>
                        </a:lnTo>
                        <a:lnTo>
                          <a:pt x="515" y="1108"/>
                        </a:lnTo>
                        <a:lnTo>
                          <a:pt x="539" y="1054"/>
                        </a:lnTo>
                        <a:lnTo>
                          <a:pt x="533" y="982"/>
                        </a:lnTo>
                        <a:lnTo>
                          <a:pt x="503" y="929"/>
                        </a:lnTo>
                        <a:lnTo>
                          <a:pt x="497" y="875"/>
                        </a:lnTo>
                        <a:lnTo>
                          <a:pt x="503" y="821"/>
                        </a:lnTo>
                        <a:lnTo>
                          <a:pt x="551" y="773"/>
                        </a:lnTo>
                        <a:lnTo>
                          <a:pt x="605" y="755"/>
                        </a:lnTo>
                        <a:lnTo>
                          <a:pt x="641" y="725"/>
                        </a:lnTo>
                        <a:lnTo>
                          <a:pt x="671" y="677"/>
                        </a:lnTo>
                        <a:lnTo>
                          <a:pt x="677" y="598"/>
                        </a:lnTo>
                        <a:lnTo>
                          <a:pt x="677" y="562"/>
                        </a:lnTo>
                        <a:lnTo>
                          <a:pt x="719" y="550"/>
                        </a:lnTo>
                        <a:lnTo>
                          <a:pt x="761" y="514"/>
                        </a:lnTo>
                        <a:lnTo>
                          <a:pt x="785" y="454"/>
                        </a:lnTo>
                        <a:lnTo>
                          <a:pt x="809" y="371"/>
                        </a:lnTo>
                        <a:lnTo>
                          <a:pt x="797" y="269"/>
                        </a:lnTo>
                        <a:lnTo>
                          <a:pt x="779" y="209"/>
                        </a:lnTo>
                        <a:lnTo>
                          <a:pt x="725" y="167"/>
                        </a:lnTo>
                        <a:lnTo>
                          <a:pt x="851" y="209"/>
                        </a:lnTo>
                        <a:lnTo>
                          <a:pt x="894" y="275"/>
                        </a:lnTo>
                        <a:lnTo>
                          <a:pt x="940" y="315"/>
                        </a:lnTo>
                        <a:lnTo>
                          <a:pt x="948" y="339"/>
                        </a:lnTo>
                        <a:close/>
                      </a:path>
                    </a:pathLst>
                  </a:custGeom>
                  <a:solidFill>
                    <a:srgbClr val="3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21" name="Group 135"/>
                <p:cNvGrpSpPr>
                  <a:grpSpLocks/>
                </p:cNvGrpSpPr>
                <p:nvPr/>
              </p:nvGrpSpPr>
              <p:grpSpPr bwMode="auto">
                <a:xfrm>
                  <a:off x="1825" y="2435"/>
                  <a:ext cx="125" cy="135"/>
                  <a:chOff x="1825" y="2435"/>
                  <a:chExt cx="125" cy="135"/>
                </a:xfrm>
              </p:grpSpPr>
              <p:sp>
                <p:nvSpPr>
                  <p:cNvPr id="22" name="Line 136"/>
                  <p:cNvSpPr>
                    <a:spLocks noChangeShapeType="1"/>
                  </p:cNvSpPr>
                  <p:nvPr/>
                </p:nvSpPr>
                <p:spPr bwMode="auto">
                  <a:xfrm flipV="1">
                    <a:off x="1941" y="2491"/>
                    <a:ext cx="9" cy="2"/>
                  </a:xfrm>
                  <a:prstGeom prst="line">
                    <a:avLst/>
                  </a:prstGeom>
                  <a:noFill/>
                  <a:ln w="9525">
                    <a:solidFill>
                      <a:srgbClr val="7F3F00"/>
                    </a:solidFill>
                    <a:round/>
                    <a:headEnd/>
                    <a:tailEnd/>
                  </a:ln>
                  <a:extLst>
                    <a:ext uri="{909E8E84-426E-40DD-AFC4-6F175D3DCCD1}">
                      <a14:hiddenFill xmlns:a14="http://schemas.microsoft.com/office/drawing/2010/main">
                        <a:noFill/>
                      </a14:hiddenFill>
                    </a:ext>
                  </a:extLst>
                </p:spPr>
                <p:txBody>
                  <a:bodyPr/>
                  <a:lstStyle/>
                  <a:p>
                    <a:endParaRPr lang="en-ZA" sz="1200"/>
                  </a:p>
                </p:txBody>
              </p:sp>
              <p:grpSp>
                <p:nvGrpSpPr>
                  <p:cNvPr id="23" name="Group 137"/>
                  <p:cNvGrpSpPr>
                    <a:grpSpLocks/>
                  </p:cNvGrpSpPr>
                  <p:nvPr/>
                </p:nvGrpSpPr>
                <p:grpSpPr bwMode="auto">
                  <a:xfrm>
                    <a:off x="1825" y="2435"/>
                    <a:ext cx="117" cy="135"/>
                    <a:chOff x="1825" y="2435"/>
                    <a:chExt cx="117" cy="135"/>
                  </a:xfrm>
                </p:grpSpPr>
                <p:sp>
                  <p:nvSpPr>
                    <p:cNvPr id="24" name="Freeform 138"/>
                    <p:cNvSpPr>
                      <a:spLocks/>
                    </p:cNvSpPr>
                    <p:nvPr/>
                  </p:nvSpPr>
                  <p:spPr bwMode="auto">
                    <a:xfrm>
                      <a:off x="1825" y="2513"/>
                      <a:ext cx="81" cy="47"/>
                    </a:xfrm>
                    <a:custGeom>
                      <a:avLst/>
                      <a:gdLst>
                        <a:gd name="T0" fmla="*/ 1 w 162"/>
                        <a:gd name="T1" fmla="*/ 0 h 96"/>
                        <a:gd name="T2" fmla="*/ 1 w 162"/>
                        <a:gd name="T3" fmla="*/ 0 h 96"/>
                        <a:gd name="T4" fmla="*/ 1 w 162"/>
                        <a:gd name="T5" fmla="*/ 0 h 96"/>
                        <a:gd name="T6" fmla="*/ 1 w 162"/>
                        <a:gd name="T7" fmla="*/ 0 h 96"/>
                        <a:gd name="T8" fmla="*/ 1 w 162"/>
                        <a:gd name="T9" fmla="*/ 0 h 96"/>
                        <a:gd name="T10" fmla="*/ 1 w 162"/>
                        <a:gd name="T11" fmla="*/ 0 h 96"/>
                        <a:gd name="T12" fmla="*/ 1 w 162"/>
                        <a:gd name="T13" fmla="*/ 0 h 96"/>
                        <a:gd name="T14" fmla="*/ 1 w 162"/>
                        <a:gd name="T15" fmla="*/ 0 h 96"/>
                        <a:gd name="T16" fmla="*/ 1 w 162"/>
                        <a:gd name="T17" fmla="*/ 0 h 96"/>
                        <a:gd name="T18" fmla="*/ 1 w 162"/>
                        <a:gd name="T19" fmla="*/ 0 h 96"/>
                        <a:gd name="T20" fmla="*/ 1 w 162"/>
                        <a:gd name="T21" fmla="*/ 0 h 96"/>
                        <a:gd name="T22" fmla="*/ 1 w 162"/>
                        <a:gd name="T23" fmla="*/ 0 h 96"/>
                        <a:gd name="T24" fmla="*/ 1 w 162"/>
                        <a:gd name="T25" fmla="*/ 0 h 96"/>
                        <a:gd name="T26" fmla="*/ 0 w 162"/>
                        <a:gd name="T27" fmla="*/ 0 h 96"/>
                        <a:gd name="T28" fmla="*/ 1 w 162"/>
                        <a:gd name="T29" fmla="*/ 0 h 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2" h="96">
                          <a:moveTo>
                            <a:pt x="20" y="0"/>
                          </a:moveTo>
                          <a:lnTo>
                            <a:pt x="50" y="26"/>
                          </a:lnTo>
                          <a:lnTo>
                            <a:pt x="74" y="42"/>
                          </a:lnTo>
                          <a:lnTo>
                            <a:pt x="92" y="52"/>
                          </a:lnTo>
                          <a:lnTo>
                            <a:pt x="116" y="62"/>
                          </a:lnTo>
                          <a:lnTo>
                            <a:pt x="138" y="66"/>
                          </a:lnTo>
                          <a:lnTo>
                            <a:pt x="156" y="62"/>
                          </a:lnTo>
                          <a:lnTo>
                            <a:pt x="162" y="96"/>
                          </a:lnTo>
                          <a:lnTo>
                            <a:pt x="136" y="96"/>
                          </a:lnTo>
                          <a:lnTo>
                            <a:pt x="116" y="94"/>
                          </a:lnTo>
                          <a:lnTo>
                            <a:pt x="90" y="82"/>
                          </a:lnTo>
                          <a:lnTo>
                            <a:pt x="66" y="64"/>
                          </a:lnTo>
                          <a:lnTo>
                            <a:pt x="44" y="48"/>
                          </a:lnTo>
                          <a:lnTo>
                            <a:pt x="0" y="8"/>
                          </a:lnTo>
                          <a:lnTo>
                            <a:pt x="20" y="0"/>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25" name="Oval 139"/>
                    <p:cNvSpPr>
                      <a:spLocks noChangeArrowheads="1"/>
                    </p:cNvSpPr>
                    <p:nvPr/>
                  </p:nvSpPr>
                  <p:spPr bwMode="auto">
                    <a:xfrm>
                      <a:off x="1895" y="2435"/>
                      <a:ext cx="47" cy="135"/>
                    </a:xfrm>
                    <a:prstGeom prst="ellipse">
                      <a:avLst/>
                    </a:pr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26" name="Oval 140"/>
                    <p:cNvSpPr>
                      <a:spLocks noChangeArrowheads="1"/>
                    </p:cNvSpPr>
                    <p:nvPr/>
                  </p:nvSpPr>
                  <p:spPr bwMode="auto">
                    <a:xfrm>
                      <a:off x="1899" y="2439"/>
                      <a:ext cx="42" cy="128"/>
                    </a:xfrm>
                    <a:prstGeom prst="ellipse">
                      <a:avLst/>
                    </a:prstGeom>
                    <a:solidFill>
                      <a:srgbClr val="FFDFB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grpSp>
            </p:grpSp>
          </p:grpSp>
        </p:grpSp>
      </p:grpSp>
      <p:graphicFrame>
        <p:nvGraphicFramePr>
          <p:cNvPr id="142" name="Object 141"/>
          <p:cNvGraphicFramePr>
            <a:graphicFrameLocks/>
          </p:cNvGraphicFramePr>
          <p:nvPr>
            <p:extLst>
              <p:ext uri="{D42A27DB-BD31-4B8C-83A1-F6EECF244321}">
                <p14:modId xmlns:p14="http://schemas.microsoft.com/office/powerpoint/2010/main" val="1606512190"/>
              </p:ext>
            </p:extLst>
          </p:nvPr>
        </p:nvGraphicFramePr>
        <p:xfrm>
          <a:off x="595878" y="1170908"/>
          <a:ext cx="4570992" cy="1727552"/>
        </p:xfrm>
        <a:graphic>
          <a:graphicData uri="http://schemas.openxmlformats.org/presentationml/2006/ole">
            <mc:AlternateContent xmlns:mc="http://schemas.openxmlformats.org/markup-compatibility/2006">
              <mc:Choice xmlns:v="urn:schemas-microsoft-com:vml" Requires="v">
                <p:oleObj spid="_x0000_s49157" name="Clip" r:id="rId3" imgW="8322945" imgH="5547995" progId="MS_ClipArt_Gallery.2">
                  <p:embed/>
                </p:oleObj>
              </mc:Choice>
              <mc:Fallback>
                <p:oleObj name="Clip" r:id="rId3" imgW="8322945" imgH="5547995" progId="MS_ClipArt_Gallery.2">
                  <p:embed/>
                  <p:pic>
                    <p:nvPicPr>
                      <p:cNvPr id="58372" name="Object 14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878" y="1170908"/>
                        <a:ext cx="4570992" cy="1727552"/>
                      </a:xfrm>
                      <a:prstGeom prst="rect">
                        <a:avLst/>
                      </a:prstGeom>
                      <a:noFill/>
                      <a:ln>
                        <a:noFill/>
                      </a:ln>
                      <a:effectLst/>
                    </p:spPr>
                  </p:pic>
                </p:oleObj>
              </mc:Fallback>
            </mc:AlternateContent>
          </a:graphicData>
        </a:graphic>
      </p:graphicFrame>
      <p:sp>
        <p:nvSpPr>
          <p:cNvPr id="143" name="Rectangle 142"/>
          <p:cNvSpPr>
            <a:spLocks noChangeArrowheads="1"/>
          </p:cNvSpPr>
          <p:nvPr/>
        </p:nvSpPr>
        <p:spPr bwMode="auto">
          <a:xfrm>
            <a:off x="810191" y="1242345"/>
            <a:ext cx="4043457" cy="92076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ctr">
              <a:defRPr/>
            </a:pPr>
            <a:r>
              <a:rPr lang="en-US" altLang="en-US" b="1" dirty="0">
                <a:solidFill>
                  <a:srgbClr val="0000CC"/>
                </a:solidFill>
                <a:effectLst>
                  <a:outerShdw blurRad="38100" dist="38100" dir="2700000" algn="tl">
                    <a:srgbClr val="C0C0C0"/>
                  </a:outerShdw>
                </a:effectLst>
                <a:latin typeface="Arial" charset="0"/>
              </a:rPr>
              <a:t>The answer lies in the way we allocate </a:t>
            </a:r>
            <a:r>
              <a:rPr lang="en-US" altLang="en-US" b="1" dirty="0">
                <a:solidFill>
                  <a:srgbClr val="FF0000"/>
                </a:solidFill>
                <a:effectLst>
                  <a:outerShdw blurRad="38100" dist="38100" dir="2700000" algn="tl">
                    <a:srgbClr val="C0C0C0"/>
                  </a:outerShdw>
                </a:effectLst>
                <a:latin typeface="Arial" charset="0"/>
              </a:rPr>
              <a:t>common fixed costs</a:t>
            </a:r>
            <a:r>
              <a:rPr lang="en-US" altLang="en-US" b="1" dirty="0">
                <a:solidFill>
                  <a:srgbClr val="0000CC"/>
                </a:solidFill>
                <a:effectLst>
                  <a:outerShdw blurRad="38100" dist="38100" dir="2700000" algn="tl">
                    <a:srgbClr val="C0C0C0"/>
                  </a:outerShdw>
                </a:effectLst>
                <a:latin typeface="Arial" charset="0"/>
              </a:rPr>
              <a:t> to our products.</a:t>
            </a:r>
          </a:p>
        </p:txBody>
      </p:sp>
    </p:spTree>
    <p:extLst>
      <p:ext uri="{BB962C8B-B14F-4D97-AF65-F5344CB8AC3E}">
        <p14:creationId xmlns:p14="http://schemas.microsoft.com/office/powerpoint/2010/main" val="4502382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latin typeface="Tahoma" panose="020B0604030504040204" pitchFamily="34" charset="0"/>
                <a:cs typeface="Tahoma" panose="020B0604030504040204" pitchFamily="34" charset="0"/>
              </a:rPr>
              <a:t>Beware of Allocated Fixed Costs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23</a:t>
            </a:fld>
            <a:endParaRPr lang="en-US"/>
          </a:p>
        </p:txBody>
      </p:sp>
      <p:grpSp>
        <p:nvGrpSpPr>
          <p:cNvPr id="4" name="Group 3"/>
          <p:cNvGrpSpPr>
            <a:grpSpLocks/>
          </p:cNvGrpSpPr>
          <p:nvPr/>
        </p:nvGrpSpPr>
        <p:grpSpPr bwMode="auto">
          <a:xfrm>
            <a:off x="1743560" y="2418253"/>
            <a:ext cx="5062537" cy="1598613"/>
            <a:chOff x="1000" y="2126"/>
            <a:chExt cx="3658" cy="1813"/>
          </a:xfrm>
        </p:grpSpPr>
        <p:grpSp>
          <p:nvGrpSpPr>
            <p:cNvPr id="5" name="Group 4"/>
            <p:cNvGrpSpPr>
              <a:grpSpLocks/>
            </p:cNvGrpSpPr>
            <p:nvPr/>
          </p:nvGrpSpPr>
          <p:grpSpPr bwMode="auto">
            <a:xfrm>
              <a:off x="2268" y="2281"/>
              <a:ext cx="1114" cy="1079"/>
              <a:chOff x="2268" y="2281"/>
              <a:chExt cx="1114" cy="1079"/>
            </a:xfrm>
          </p:grpSpPr>
          <p:grpSp>
            <p:nvGrpSpPr>
              <p:cNvPr id="88" name="Group 5"/>
              <p:cNvGrpSpPr>
                <a:grpSpLocks/>
              </p:cNvGrpSpPr>
              <p:nvPr/>
            </p:nvGrpSpPr>
            <p:grpSpPr bwMode="auto">
              <a:xfrm>
                <a:off x="2268" y="2610"/>
                <a:ext cx="1114" cy="750"/>
                <a:chOff x="2268" y="2610"/>
                <a:chExt cx="1114" cy="750"/>
              </a:xfrm>
            </p:grpSpPr>
            <p:grpSp>
              <p:nvGrpSpPr>
                <p:cNvPr id="119" name="Group 6"/>
                <p:cNvGrpSpPr>
                  <a:grpSpLocks/>
                </p:cNvGrpSpPr>
                <p:nvPr/>
              </p:nvGrpSpPr>
              <p:grpSpPr bwMode="auto">
                <a:xfrm>
                  <a:off x="2591" y="2643"/>
                  <a:ext cx="423" cy="702"/>
                  <a:chOff x="2591" y="2643"/>
                  <a:chExt cx="423" cy="702"/>
                </a:xfrm>
              </p:grpSpPr>
              <p:sp>
                <p:nvSpPr>
                  <p:cNvPr id="135" name="Freeform 7"/>
                  <p:cNvSpPr>
                    <a:spLocks/>
                  </p:cNvSpPr>
                  <p:nvPr/>
                </p:nvSpPr>
                <p:spPr bwMode="auto">
                  <a:xfrm>
                    <a:off x="2591" y="2643"/>
                    <a:ext cx="423" cy="702"/>
                  </a:xfrm>
                  <a:custGeom>
                    <a:avLst/>
                    <a:gdLst>
                      <a:gd name="T0" fmla="*/ 1 w 846"/>
                      <a:gd name="T1" fmla="*/ 0 h 1405"/>
                      <a:gd name="T2" fmla="*/ 1 w 846"/>
                      <a:gd name="T3" fmla="*/ 0 h 1405"/>
                      <a:gd name="T4" fmla="*/ 1 w 846"/>
                      <a:gd name="T5" fmla="*/ 0 h 1405"/>
                      <a:gd name="T6" fmla="*/ 1 w 846"/>
                      <a:gd name="T7" fmla="*/ 0 h 1405"/>
                      <a:gd name="T8" fmla="*/ 1 w 846"/>
                      <a:gd name="T9" fmla="*/ 0 h 1405"/>
                      <a:gd name="T10" fmla="*/ 1 w 846"/>
                      <a:gd name="T11" fmla="*/ 0 h 1405"/>
                      <a:gd name="T12" fmla="*/ 0 w 846"/>
                      <a:gd name="T13" fmla="*/ 0 h 1405"/>
                      <a:gd name="T14" fmla="*/ 1 w 846"/>
                      <a:gd name="T15" fmla="*/ 0 h 1405"/>
                      <a:gd name="T16" fmla="*/ 1 w 846"/>
                      <a:gd name="T17" fmla="*/ 0 h 1405"/>
                      <a:gd name="T18" fmla="*/ 1 w 846"/>
                      <a:gd name="T19" fmla="*/ 0 h 14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46" h="1405">
                        <a:moveTo>
                          <a:pt x="263" y="0"/>
                        </a:moveTo>
                        <a:lnTo>
                          <a:pt x="499" y="185"/>
                        </a:lnTo>
                        <a:lnTo>
                          <a:pt x="691" y="30"/>
                        </a:lnTo>
                        <a:lnTo>
                          <a:pt x="738" y="705"/>
                        </a:lnTo>
                        <a:lnTo>
                          <a:pt x="792" y="1100"/>
                        </a:lnTo>
                        <a:lnTo>
                          <a:pt x="846" y="1405"/>
                        </a:lnTo>
                        <a:lnTo>
                          <a:pt x="0" y="1405"/>
                        </a:lnTo>
                        <a:lnTo>
                          <a:pt x="120" y="1022"/>
                        </a:lnTo>
                        <a:lnTo>
                          <a:pt x="198" y="544"/>
                        </a:lnTo>
                        <a:lnTo>
                          <a:pt x="263" y="0"/>
                        </a:lnTo>
                        <a:close/>
                      </a:path>
                    </a:pathLst>
                  </a:custGeom>
                  <a:solidFill>
                    <a:srgbClr val="DFDFD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36" name="Freeform 8"/>
                  <p:cNvSpPr>
                    <a:spLocks/>
                  </p:cNvSpPr>
                  <p:nvPr/>
                </p:nvSpPr>
                <p:spPr bwMode="auto">
                  <a:xfrm>
                    <a:off x="2854" y="2697"/>
                    <a:ext cx="101" cy="127"/>
                  </a:xfrm>
                  <a:custGeom>
                    <a:avLst/>
                    <a:gdLst>
                      <a:gd name="T0" fmla="*/ 0 w 202"/>
                      <a:gd name="T1" fmla="*/ 0 h 255"/>
                      <a:gd name="T2" fmla="*/ 1 w 202"/>
                      <a:gd name="T3" fmla="*/ 0 h 255"/>
                      <a:gd name="T4" fmla="*/ 1 w 202"/>
                      <a:gd name="T5" fmla="*/ 0 h 255"/>
                      <a:gd name="T6" fmla="*/ 1 w 202"/>
                      <a:gd name="T7" fmla="*/ 0 h 255"/>
                      <a:gd name="T8" fmla="*/ 1 w 202"/>
                      <a:gd name="T9" fmla="*/ 0 h 255"/>
                      <a:gd name="T10" fmla="*/ 1 w 202"/>
                      <a:gd name="T11" fmla="*/ 0 h 255"/>
                      <a:gd name="T12" fmla="*/ 1 w 202"/>
                      <a:gd name="T13" fmla="*/ 0 h 255"/>
                      <a:gd name="T14" fmla="*/ 1 w 202"/>
                      <a:gd name="T15" fmla="*/ 0 h 255"/>
                      <a:gd name="T16" fmla="*/ 1 w 202"/>
                      <a:gd name="T17" fmla="*/ 0 h 255"/>
                      <a:gd name="T18" fmla="*/ 0 w 2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2" h="255">
                        <a:moveTo>
                          <a:pt x="0" y="93"/>
                        </a:moveTo>
                        <a:lnTo>
                          <a:pt x="28" y="123"/>
                        </a:lnTo>
                        <a:lnTo>
                          <a:pt x="44" y="141"/>
                        </a:lnTo>
                        <a:lnTo>
                          <a:pt x="54" y="165"/>
                        </a:lnTo>
                        <a:lnTo>
                          <a:pt x="62" y="201"/>
                        </a:lnTo>
                        <a:lnTo>
                          <a:pt x="66" y="239"/>
                        </a:lnTo>
                        <a:lnTo>
                          <a:pt x="86" y="255"/>
                        </a:lnTo>
                        <a:lnTo>
                          <a:pt x="202" y="107"/>
                        </a:lnTo>
                        <a:lnTo>
                          <a:pt x="146" y="0"/>
                        </a:lnTo>
                        <a:lnTo>
                          <a:pt x="0" y="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37" name="Freeform 9"/>
                  <p:cNvSpPr>
                    <a:spLocks/>
                  </p:cNvSpPr>
                  <p:nvPr/>
                </p:nvSpPr>
                <p:spPr bwMode="auto">
                  <a:xfrm>
                    <a:off x="2708" y="2652"/>
                    <a:ext cx="87" cy="177"/>
                  </a:xfrm>
                  <a:custGeom>
                    <a:avLst/>
                    <a:gdLst>
                      <a:gd name="T0" fmla="*/ 1 w 174"/>
                      <a:gd name="T1" fmla="*/ 0 h 355"/>
                      <a:gd name="T2" fmla="*/ 1 w 174"/>
                      <a:gd name="T3" fmla="*/ 0 h 355"/>
                      <a:gd name="T4" fmla="*/ 1 w 174"/>
                      <a:gd name="T5" fmla="*/ 0 h 355"/>
                      <a:gd name="T6" fmla="*/ 1 w 174"/>
                      <a:gd name="T7" fmla="*/ 0 h 355"/>
                      <a:gd name="T8" fmla="*/ 1 w 174"/>
                      <a:gd name="T9" fmla="*/ 0 h 355"/>
                      <a:gd name="T10" fmla="*/ 1 w 174"/>
                      <a:gd name="T11" fmla="*/ 0 h 355"/>
                      <a:gd name="T12" fmla="*/ 1 w 174"/>
                      <a:gd name="T13" fmla="*/ 0 h 355"/>
                      <a:gd name="T14" fmla="*/ 0 w 174"/>
                      <a:gd name="T15" fmla="*/ 0 h 355"/>
                      <a:gd name="T16" fmla="*/ 0 w 174"/>
                      <a:gd name="T17" fmla="*/ 0 h 355"/>
                      <a:gd name="T18" fmla="*/ 1 w 174"/>
                      <a:gd name="T19" fmla="*/ 0 h 355"/>
                      <a:gd name="T20" fmla="*/ 1 w 174"/>
                      <a:gd name="T21" fmla="*/ 0 h 3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4" h="355">
                        <a:moveTo>
                          <a:pt x="174" y="165"/>
                        </a:moveTo>
                        <a:lnTo>
                          <a:pt x="160" y="181"/>
                        </a:lnTo>
                        <a:lnTo>
                          <a:pt x="144" y="231"/>
                        </a:lnTo>
                        <a:lnTo>
                          <a:pt x="120" y="291"/>
                        </a:lnTo>
                        <a:lnTo>
                          <a:pt x="96" y="355"/>
                        </a:lnTo>
                        <a:lnTo>
                          <a:pt x="42" y="247"/>
                        </a:lnTo>
                        <a:lnTo>
                          <a:pt x="12" y="137"/>
                        </a:lnTo>
                        <a:lnTo>
                          <a:pt x="0" y="32"/>
                        </a:lnTo>
                        <a:lnTo>
                          <a:pt x="0" y="0"/>
                        </a:lnTo>
                        <a:lnTo>
                          <a:pt x="42" y="0"/>
                        </a:lnTo>
                        <a:lnTo>
                          <a:pt x="174" y="1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38" name="Group 10"/>
                  <p:cNvGrpSpPr>
                    <a:grpSpLocks/>
                  </p:cNvGrpSpPr>
                  <p:nvPr/>
                </p:nvGrpSpPr>
                <p:grpSpPr bwMode="auto">
                  <a:xfrm>
                    <a:off x="2680" y="2939"/>
                    <a:ext cx="277" cy="367"/>
                    <a:chOff x="2680" y="2939"/>
                    <a:chExt cx="277" cy="367"/>
                  </a:xfrm>
                </p:grpSpPr>
                <p:sp>
                  <p:nvSpPr>
                    <p:cNvPr id="140" name="Freeform 11"/>
                    <p:cNvSpPr>
                      <a:spLocks/>
                    </p:cNvSpPr>
                    <p:nvPr/>
                  </p:nvSpPr>
                  <p:spPr bwMode="auto">
                    <a:xfrm>
                      <a:off x="2710" y="2939"/>
                      <a:ext cx="208" cy="204"/>
                    </a:xfrm>
                    <a:custGeom>
                      <a:avLst/>
                      <a:gdLst>
                        <a:gd name="T0" fmla="*/ 0 w 418"/>
                        <a:gd name="T1" fmla="*/ 0 h 408"/>
                        <a:gd name="T2" fmla="*/ 0 w 418"/>
                        <a:gd name="T3" fmla="*/ 1 h 408"/>
                        <a:gd name="T4" fmla="*/ 0 w 418"/>
                        <a:gd name="T5" fmla="*/ 1 h 408"/>
                        <a:gd name="T6" fmla="*/ 0 w 418"/>
                        <a:gd name="T7" fmla="*/ 1 h 408"/>
                        <a:gd name="T8" fmla="*/ 0 w 418"/>
                        <a:gd name="T9" fmla="*/ 1 h 408"/>
                        <a:gd name="T10" fmla="*/ 0 w 418"/>
                        <a:gd name="T11" fmla="*/ 1 h 408"/>
                        <a:gd name="T12" fmla="*/ 0 w 418"/>
                        <a:gd name="T13" fmla="*/ 1 h 408"/>
                        <a:gd name="T14" fmla="*/ 0 w 418"/>
                        <a:gd name="T15" fmla="*/ 1 h 408"/>
                        <a:gd name="T16" fmla="*/ 0 w 418"/>
                        <a:gd name="T17" fmla="*/ 1 h 408"/>
                        <a:gd name="T18" fmla="*/ 0 w 418"/>
                        <a:gd name="T19" fmla="*/ 1 h 408"/>
                        <a:gd name="T20" fmla="*/ 0 w 418"/>
                        <a:gd name="T21" fmla="*/ 1 h 408"/>
                        <a:gd name="T22" fmla="*/ 0 w 418"/>
                        <a:gd name="T23" fmla="*/ 1 h 408"/>
                        <a:gd name="T24" fmla="*/ 0 w 418"/>
                        <a:gd name="T25" fmla="*/ 1 h 408"/>
                        <a:gd name="T26" fmla="*/ 0 w 418"/>
                        <a:gd name="T27" fmla="*/ 1 h 408"/>
                        <a:gd name="T28" fmla="*/ 0 w 418"/>
                        <a:gd name="T29" fmla="*/ 1 h 408"/>
                        <a:gd name="T30" fmla="*/ 0 w 418"/>
                        <a:gd name="T31" fmla="*/ 1 h 408"/>
                        <a:gd name="T32" fmla="*/ 0 w 418"/>
                        <a:gd name="T33" fmla="*/ 1 h 408"/>
                        <a:gd name="T34" fmla="*/ 0 w 418"/>
                        <a:gd name="T35" fmla="*/ 1 h 408"/>
                        <a:gd name="T36" fmla="*/ 0 w 418"/>
                        <a:gd name="T37" fmla="*/ 1 h 408"/>
                        <a:gd name="T38" fmla="*/ 0 w 418"/>
                        <a:gd name="T39" fmla="*/ 1 h 408"/>
                        <a:gd name="T40" fmla="*/ 0 w 418"/>
                        <a:gd name="T41" fmla="*/ 1 h 408"/>
                        <a:gd name="T42" fmla="*/ 0 w 418"/>
                        <a:gd name="T43" fmla="*/ 0 h 4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8" h="408">
                          <a:moveTo>
                            <a:pt x="418" y="0"/>
                          </a:moveTo>
                          <a:lnTo>
                            <a:pt x="362" y="6"/>
                          </a:lnTo>
                          <a:lnTo>
                            <a:pt x="314" y="20"/>
                          </a:lnTo>
                          <a:lnTo>
                            <a:pt x="228" y="61"/>
                          </a:lnTo>
                          <a:lnTo>
                            <a:pt x="134" y="139"/>
                          </a:lnTo>
                          <a:lnTo>
                            <a:pt x="96" y="175"/>
                          </a:lnTo>
                          <a:lnTo>
                            <a:pt x="72" y="223"/>
                          </a:lnTo>
                          <a:lnTo>
                            <a:pt x="38" y="269"/>
                          </a:lnTo>
                          <a:lnTo>
                            <a:pt x="20" y="301"/>
                          </a:lnTo>
                          <a:lnTo>
                            <a:pt x="8" y="352"/>
                          </a:lnTo>
                          <a:lnTo>
                            <a:pt x="0" y="390"/>
                          </a:lnTo>
                          <a:lnTo>
                            <a:pt x="8" y="408"/>
                          </a:lnTo>
                          <a:lnTo>
                            <a:pt x="24" y="408"/>
                          </a:lnTo>
                          <a:lnTo>
                            <a:pt x="32" y="384"/>
                          </a:lnTo>
                          <a:lnTo>
                            <a:pt x="66" y="342"/>
                          </a:lnTo>
                          <a:lnTo>
                            <a:pt x="90" y="277"/>
                          </a:lnTo>
                          <a:lnTo>
                            <a:pt x="110" y="241"/>
                          </a:lnTo>
                          <a:lnTo>
                            <a:pt x="144" y="183"/>
                          </a:lnTo>
                          <a:lnTo>
                            <a:pt x="192" y="119"/>
                          </a:lnTo>
                          <a:lnTo>
                            <a:pt x="286" y="56"/>
                          </a:lnTo>
                          <a:lnTo>
                            <a:pt x="344" y="26"/>
                          </a:lnTo>
                          <a:lnTo>
                            <a:pt x="418"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41" name="Freeform 12"/>
                    <p:cNvSpPr>
                      <a:spLocks/>
                    </p:cNvSpPr>
                    <p:nvPr/>
                  </p:nvSpPr>
                  <p:spPr bwMode="auto">
                    <a:xfrm>
                      <a:off x="2680" y="3034"/>
                      <a:ext cx="277" cy="272"/>
                    </a:xfrm>
                    <a:custGeom>
                      <a:avLst/>
                      <a:gdLst>
                        <a:gd name="T0" fmla="*/ 0 w 555"/>
                        <a:gd name="T1" fmla="*/ 0 h 544"/>
                        <a:gd name="T2" fmla="*/ 0 w 555"/>
                        <a:gd name="T3" fmla="*/ 1 h 544"/>
                        <a:gd name="T4" fmla="*/ 0 w 555"/>
                        <a:gd name="T5" fmla="*/ 1 h 544"/>
                        <a:gd name="T6" fmla="*/ 0 w 555"/>
                        <a:gd name="T7" fmla="*/ 1 h 544"/>
                        <a:gd name="T8" fmla="*/ 0 w 555"/>
                        <a:gd name="T9" fmla="*/ 1 h 544"/>
                        <a:gd name="T10" fmla="*/ 0 w 555"/>
                        <a:gd name="T11" fmla="*/ 1 h 544"/>
                        <a:gd name="T12" fmla="*/ 0 w 555"/>
                        <a:gd name="T13" fmla="*/ 1 h 544"/>
                        <a:gd name="T14" fmla="*/ 0 w 555"/>
                        <a:gd name="T15" fmla="*/ 1 h 544"/>
                        <a:gd name="T16" fmla="*/ 0 w 555"/>
                        <a:gd name="T17" fmla="*/ 1 h 544"/>
                        <a:gd name="T18" fmla="*/ 0 w 555"/>
                        <a:gd name="T19" fmla="*/ 1 h 544"/>
                        <a:gd name="T20" fmla="*/ 0 w 555"/>
                        <a:gd name="T21" fmla="*/ 1 h 544"/>
                        <a:gd name="T22" fmla="*/ 0 w 555"/>
                        <a:gd name="T23" fmla="*/ 1 h 544"/>
                        <a:gd name="T24" fmla="*/ 0 w 555"/>
                        <a:gd name="T25" fmla="*/ 1 h 544"/>
                        <a:gd name="T26" fmla="*/ 0 w 555"/>
                        <a:gd name="T27" fmla="*/ 1 h 544"/>
                        <a:gd name="T28" fmla="*/ 0 w 555"/>
                        <a:gd name="T29" fmla="*/ 1 h 544"/>
                        <a:gd name="T30" fmla="*/ 0 w 555"/>
                        <a:gd name="T31" fmla="*/ 1 h 544"/>
                        <a:gd name="T32" fmla="*/ 0 w 555"/>
                        <a:gd name="T33" fmla="*/ 1 h 544"/>
                        <a:gd name="T34" fmla="*/ 0 w 555"/>
                        <a:gd name="T35" fmla="*/ 1 h 544"/>
                        <a:gd name="T36" fmla="*/ 0 w 555"/>
                        <a:gd name="T37" fmla="*/ 1 h 544"/>
                        <a:gd name="T38" fmla="*/ 0 w 555"/>
                        <a:gd name="T39" fmla="*/ 1 h 544"/>
                        <a:gd name="T40" fmla="*/ 0 w 555"/>
                        <a:gd name="T41" fmla="*/ 1 h 544"/>
                        <a:gd name="T42" fmla="*/ 0 w 555"/>
                        <a:gd name="T43" fmla="*/ 1 h 544"/>
                        <a:gd name="T44" fmla="*/ 0 w 555"/>
                        <a:gd name="T45" fmla="*/ 1 h 544"/>
                        <a:gd name="T46" fmla="*/ 0 w 555"/>
                        <a:gd name="T47" fmla="*/ 1 h 544"/>
                        <a:gd name="T48" fmla="*/ 0 w 555"/>
                        <a:gd name="T49" fmla="*/ 1 h 544"/>
                        <a:gd name="T50" fmla="*/ 0 w 555"/>
                        <a:gd name="T51" fmla="*/ 1 h 544"/>
                        <a:gd name="T52" fmla="*/ 0 w 555"/>
                        <a:gd name="T53" fmla="*/ 1 h 544"/>
                        <a:gd name="T54" fmla="*/ 0 w 555"/>
                        <a:gd name="T55" fmla="*/ 1 h 544"/>
                        <a:gd name="T56" fmla="*/ 0 w 555"/>
                        <a:gd name="T57" fmla="*/ 1 h 544"/>
                        <a:gd name="T58" fmla="*/ 0 w 555"/>
                        <a:gd name="T59" fmla="*/ 1 h 544"/>
                        <a:gd name="T60" fmla="*/ 0 w 555"/>
                        <a:gd name="T61" fmla="*/ 1 h 544"/>
                        <a:gd name="T62" fmla="*/ 0 w 555"/>
                        <a:gd name="T63" fmla="*/ 1 h 544"/>
                        <a:gd name="T64" fmla="*/ 0 w 555"/>
                        <a:gd name="T65" fmla="*/ 1 h 544"/>
                        <a:gd name="T66" fmla="*/ 0 w 555"/>
                        <a:gd name="T67" fmla="*/ 1 h 544"/>
                        <a:gd name="T68" fmla="*/ 0 w 555"/>
                        <a:gd name="T69" fmla="*/ 1 h 544"/>
                        <a:gd name="T70" fmla="*/ 0 w 555"/>
                        <a:gd name="T71" fmla="*/ 1 h 544"/>
                        <a:gd name="T72" fmla="*/ 0 w 555"/>
                        <a:gd name="T73" fmla="*/ 0 h 5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55" h="544">
                          <a:moveTo>
                            <a:pt x="549" y="0"/>
                          </a:moveTo>
                          <a:lnTo>
                            <a:pt x="477" y="78"/>
                          </a:lnTo>
                          <a:lnTo>
                            <a:pt x="433" y="102"/>
                          </a:lnTo>
                          <a:lnTo>
                            <a:pt x="397" y="114"/>
                          </a:lnTo>
                          <a:lnTo>
                            <a:pt x="351" y="145"/>
                          </a:lnTo>
                          <a:lnTo>
                            <a:pt x="191" y="253"/>
                          </a:lnTo>
                          <a:lnTo>
                            <a:pt x="157" y="289"/>
                          </a:lnTo>
                          <a:lnTo>
                            <a:pt x="107" y="325"/>
                          </a:lnTo>
                          <a:lnTo>
                            <a:pt x="71" y="349"/>
                          </a:lnTo>
                          <a:lnTo>
                            <a:pt x="36" y="373"/>
                          </a:lnTo>
                          <a:lnTo>
                            <a:pt x="6" y="394"/>
                          </a:lnTo>
                          <a:lnTo>
                            <a:pt x="0" y="412"/>
                          </a:lnTo>
                          <a:lnTo>
                            <a:pt x="2" y="430"/>
                          </a:lnTo>
                          <a:lnTo>
                            <a:pt x="20" y="430"/>
                          </a:lnTo>
                          <a:lnTo>
                            <a:pt x="49" y="412"/>
                          </a:lnTo>
                          <a:lnTo>
                            <a:pt x="83" y="390"/>
                          </a:lnTo>
                          <a:lnTo>
                            <a:pt x="113" y="371"/>
                          </a:lnTo>
                          <a:lnTo>
                            <a:pt x="109" y="402"/>
                          </a:lnTo>
                          <a:lnTo>
                            <a:pt x="85" y="438"/>
                          </a:lnTo>
                          <a:lnTo>
                            <a:pt x="65" y="454"/>
                          </a:lnTo>
                          <a:lnTo>
                            <a:pt x="59" y="468"/>
                          </a:lnTo>
                          <a:lnTo>
                            <a:pt x="36" y="490"/>
                          </a:lnTo>
                          <a:lnTo>
                            <a:pt x="14" y="520"/>
                          </a:lnTo>
                          <a:lnTo>
                            <a:pt x="18" y="544"/>
                          </a:lnTo>
                          <a:lnTo>
                            <a:pt x="83" y="538"/>
                          </a:lnTo>
                          <a:lnTo>
                            <a:pt x="101" y="498"/>
                          </a:lnTo>
                          <a:lnTo>
                            <a:pt x="143" y="456"/>
                          </a:lnTo>
                          <a:lnTo>
                            <a:pt x="137" y="426"/>
                          </a:lnTo>
                          <a:lnTo>
                            <a:pt x="191" y="383"/>
                          </a:lnTo>
                          <a:lnTo>
                            <a:pt x="487" y="179"/>
                          </a:lnTo>
                          <a:lnTo>
                            <a:pt x="435" y="173"/>
                          </a:lnTo>
                          <a:lnTo>
                            <a:pt x="417" y="133"/>
                          </a:lnTo>
                          <a:lnTo>
                            <a:pt x="463" y="120"/>
                          </a:lnTo>
                          <a:lnTo>
                            <a:pt x="477" y="108"/>
                          </a:lnTo>
                          <a:lnTo>
                            <a:pt x="493" y="108"/>
                          </a:lnTo>
                          <a:lnTo>
                            <a:pt x="555" y="26"/>
                          </a:lnTo>
                          <a:lnTo>
                            <a:pt x="549"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139" name="Freeform 13"/>
                  <p:cNvSpPr>
                    <a:spLocks/>
                  </p:cNvSpPr>
                  <p:nvPr/>
                </p:nvSpPr>
                <p:spPr bwMode="auto">
                  <a:xfrm>
                    <a:off x="2773" y="2736"/>
                    <a:ext cx="126" cy="570"/>
                  </a:xfrm>
                  <a:custGeom>
                    <a:avLst/>
                    <a:gdLst>
                      <a:gd name="T0" fmla="*/ 0 w 254"/>
                      <a:gd name="T1" fmla="*/ 0 h 1142"/>
                      <a:gd name="T2" fmla="*/ 0 w 254"/>
                      <a:gd name="T3" fmla="*/ 0 h 1142"/>
                      <a:gd name="T4" fmla="*/ 0 w 254"/>
                      <a:gd name="T5" fmla="*/ 0 h 1142"/>
                      <a:gd name="T6" fmla="*/ 0 w 254"/>
                      <a:gd name="T7" fmla="*/ 0 h 1142"/>
                      <a:gd name="T8" fmla="*/ 0 w 254"/>
                      <a:gd name="T9" fmla="*/ 0 h 1142"/>
                      <a:gd name="T10" fmla="*/ 0 w 254"/>
                      <a:gd name="T11" fmla="*/ 0 h 1142"/>
                      <a:gd name="T12" fmla="*/ 0 w 254"/>
                      <a:gd name="T13" fmla="*/ 0 h 1142"/>
                      <a:gd name="T14" fmla="*/ 0 w 254"/>
                      <a:gd name="T15" fmla="*/ 0 h 1142"/>
                      <a:gd name="T16" fmla="*/ 0 w 254"/>
                      <a:gd name="T17" fmla="*/ 0 h 1142"/>
                      <a:gd name="T18" fmla="*/ 0 w 254"/>
                      <a:gd name="T19" fmla="*/ 0 h 1142"/>
                      <a:gd name="T20" fmla="*/ 0 w 254"/>
                      <a:gd name="T21" fmla="*/ 0 h 1142"/>
                      <a:gd name="T22" fmla="*/ 0 w 254"/>
                      <a:gd name="T23" fmla="*/ 0 h 1142"/>
                      <a:gd name="T24" fmla="*/ 0 w 254"/>
                      <a:gd name="T25" fmla="*/ 0 h 1142"/>
                      <a:gd name="T26" fmla="*/ 0 w 254"/>
                      <a:gd name="T27" fmla="*/ 0 h 1142"/>
                      <a:gd name="T28" fmla="*/ 0 w 254"/>
                      <a:gd name="T29" fmla="*/ 0 h 1142"/>
                      <a:gd name="T30" fmla="*/ 0 w 254"/>
                      <a:gd name="T31" fmla="*/ 0 h 1142"/>
                      <a:gd name="T32" fmla="*/ 0 w 254"/>
                      <a:gd name="T33" fmla="*/ 0 h 1142"/>
                      <a:gd name="T34" fmla="*/ 0 w 254"/>
                      <a:gd name="T35" fmla="*/ 0 h 1142"/>
                      <a:gd name="T36" fmla="*/ 0 w 254"/>
                      <a:gd name="T37" fmla="*/ 0 h 1142"/>
                      <a:gd name="T38" fmla="*/ 0 w 254"/>
                      <a:gd name="T39" fmla="*/ 0 h 1142"/>
                      <a:gd name="T40" fmla="*/ 0 w 254"/>
                      <a:gd name="T41" fmla="*/ 0 h 1142"/>
                      <a:gd name="T42" fmla="*/ 0 w 254"/>
                      <a:gd name="T43" fmla="*/ 0 h 1142"/>
                      <a:gd name="T44" fmla="*/ 0 w 254"/>
                      <a:gd name="T45" fmla="*/ 0 h 1142"/>
                      <a:gd name="T46" fmla="*/ 0 w 254"/>
                      <a:gd name="T47" fmla="*/ 0 h 1142"/>
                      <a:gd name="T48" fmla="*/ 0 w 254"/>
                      <a:gd name="T49" fmla="*/ 0 h 1142"/>
                      <a:gd name="T50" fmla="*/ 0 w 254"/>
                      <a:gd name="T51" fmla="*/ 0 h 1142"/>
                      <a:gd name="T52" fmla="*/ 0 w 254"/>
                      <a:gd name="T53" fmla="*/ 0 h 1142"/>
                      <a:gd name="T54" fmla="*/ 0 w 254"/>
                      <a:gd name="T55" fmla="*/ 0 h 1142"/>
                      <a:gd name="T56" fmla="*/ 0 w 254"/>
                      <a:gd name="T57" fmla="*/ 0 h 1142"/>
                      <a:gd name="T58" fmla="*/ 0 w 254"/>
                      <a:gd name="T59" fmla="*/ 0 h 1142"/>
                      <a:gd name="T60" fmla="*/ 0 w 254"/>
                      <a:gd name="T61" fmla="*/ 0 h 114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54" h="1142">
                        <a:moveTo>
                          <a:pt x="42" y="0"/>
                        </a:moveTo>
                        <a:lnTo>
                          <a:pt x="72" y="30"/>
                        </a:lnTo>
                        <a:lnTo>
                          <a:pt x="98" y="42"/>
                        </a:lnTo>
                        <a:lnTo>
                          <a:pt x="140" y="38"/>
                        </a:lnTo>
                        <a:lnTo>
                          <a:pt x="172" y="26"/>
                        </a:lnTo>
                        <a:lnTo>
                          <a:pt x="184" y="50"/>
                        </a:lnTo>
                        <a:lnTo>
                          <a:pt x="184" y="80"/>
                        </a:lnTo>
                        <a:lnTo>
                          <a:pt x="176" y="102"/>
                        </a:lnTo>
                        <a:lnTo>
                          <a:pt x="164" y="114"/>
                        </a:lnTo>
                        <a:lnTo>
                          <a:pt x="136" y="138"/>
                        </a:lnTo>
                        <a:lnTo>
                          <a:pt x="184" y="200"/>
                        </a:lnTo>
                        <a:lnTo>
                          <a:pt x="206" y="239"/>
                        </a:lnTo>
                        <a:lnTo>
                          <a:pt x="218" y="275"/>
                        </a:lnTo>
                        <a:lnTo>
                          <a:pt x="224" y="365"/>
                        </a:lnTo>
                        <a:lnTo>
                          <a:pt x="244" y="562"/>
                        </a:lnTo>
                        <a:lnTo>
                          <a:pt x="254" y="676"/>
                        </a:lnTo>
                        <a:lnTo>
                          <a:pt x="254" y="813"/>
                        </a:lnTo>
                        <a:lnTo>
                          <a:pt x="250" y="969"/>
                        </a:lnTo>
                        <a:lnTo>
                          <a:pt x="246" y="1142"/>
                        </a:lnTo>
                        <a:lnTo>
                          <a:pt x="6" y="1140"/>
                        </a:lnTo>
                        <a:lnTo>
                          <a:pt x="0" y="965"/>
                        </a:lnTo>
                        <a:lnTo>
                          <a:pt x="6" y="863"/>
                        </a:lnTo>
                        <a:lnTo>
                          <a:pt x="14" y="737"/>
                        </a:lnTo>
                        <a:lnTo>
                          <a:pt x="14" y="526"/>
                        </a:lnTo>
                        <a:lnTo>
                          <a:pt x="14" y="457"/>
                        </a:lnTo>
                        <a:lnTo>
                          <a:pt x="20" y="287"/>
                        </a:lnTo>
                        <a:lnTo>
                          <a:pt x="32" y="235"/>
                        </a:lnTo>
                        <a:lnTo>
                          <a:pt x="60" y="144"/>
                        </a:lnTo>
                        <a:lnTo>
                          <a:pt x="26" y="98"/>
                        </a:lnTo>
                        <a:lnTo>
                          <a:pt x="12" y="74"/>
                        </a:lnTo>
                        <a:lnTo>
                          <a:pt x="42"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120" name="Group 14"/>
                <p:cNvGrpSpPr>
                  <a:grpSpLocks/>
                </p:cNvGrpSpPr>
                <p:nvPr/>
              </p:nvGrpSpPr>
              <p:grpSpPr bwMode="auto">
                <a:xfrm>
                  <a:off x="2268" y="2610"/>
                  <a:ext cx="1114" cy="750"/>
                  <a:chOff x="2268" y="2610"/>
                  <a:chExt cx="1114" cy="750"/>
                </a:xfrm>
              </p:grpSpPr>
              <p:grpSp>
                <p:nvGrpSpPr>
                  <p:cNvPr id="121" name="Group 15"/>
                  <p:cNvGrpSpPr>
                    <a:grpSpLocks/>
                  </p:cNvGrpSpPr>
                  <p:nvPr/>
                </p:nvGrpSpPr>
                <p:grpSpPr bwMode="auto">
                  <a:xfrm>
                    <a:off x="2268" y="2629"/>
                    <a:ext cx="473" cy="731"/>
                    <a:chOff x="2268" y="2629"/>
                    <a:chExt cx="473" cy="731"/>
                  </a:xfrm>
                </p:grpSpPr>
                <p:sp>
                  <p:nvSpPr>
                    <p:cNvPr id="129" name="Freeform 16"/>
                    <p:cNvSpPr>
                      <a:spLocks/>
                    </p:cNvSpPr>
                    <p:nvPr/>
                  </p:nvSpPr>
                  <p:spPr bwMode="auto">
                    <a:xfrm>
                      <a:off x="2268" y="2638"/>
                      <a:ext cx="467" cy="722"/>
                    </a:xfrm>
                    <a:custGeom>
                      <a:avLst/>
                      <a:gdLst>
                        <a:gd name="T0" fmla="*/ 1 w 934"/>
                        <a:gd name="T1" fmla="*/ 0 h 1444"/>
                        <a:gd name="T2" fmla="*/ 1 w 934"/>
                        <a:gd name="T3" fmla="*/ 1 h 1444"/>
                        <a:gd name="T4" fmla="*/ 1 w 934"/>
                        <a:gd name="T5" fmla="*/ 1 h 1444"/>
                        <a:gd name="T6" fmla="*/ 1 w 934"/>
                        <a:gd name="T7" fmla="*/ 1 h 1444"/>
                        <a:gd name="T8" fmla="*/ 1 w 934"/>
                        <a:gd name="T9" fmla="*/ 1 h 1444"/>
                        <a:gd name="T10" fmla="*/ 1 w 934"/>
                        <a:gd name="T11" fmla="*/ 1 h 1444"/>
                        <a:gd name="T12" fmla="*/ 1 w 934"/>
                        <a:gd name="T13" fmla="*/ 1 h 1444"/>
                        <a:gd name="T14" fmla="*/ 1 w 934"/>
                        <a:gd name="T15" fmla="*/ 1 h 1444"/>
                        <a:gd name="T16" fmla="*/ 1 w 934"/>
                        <a:gd name="T17" fmla="*/ 1 h 1444"/>
                        <a:gd name="T18" fmla="*/ 1 w 934"/>
                        <a:gd name="T19" fmla="*/ 1 h 1444"/>
                        <a:gd name="T20" fmla="*/ 1 w 934"/>
                        <a:gd name="T21" fmla="*/ 1 h 1444"/>
                        <a:gd name="T22" fmla="*/ 1 w 934"/>
                        <a:gd name="T23" fmla="*/ 1 h 1444"/>
                        <a:gd name="T24" fmla="*/ 1 w 934"/>
                        <a:gd name="T25" fmla="*/ 1 h 1444"/>
                        <a:gd name="T26" fmla="*/ 1 w 934"/>
                        <a:gd name="T27" fmla="*/ 1 h 1444"/>
                        <a:gd name="T28" fmla="*/ 1 w 934"/>
                        <a:gd name="T29" fmla="*/ 1 h 1444"/>
                        <a:gd name="T30" fmla="*/ 1 w 934"/>
                        <a:gd name="T31" fmla="*/ 1 h 1444"/>
                        <a:gd name="T32" fmla="*/ 1 w 934"/>
                        <a:gd name="T33" fmla="*/ 1 h 1444"/>
                        <a:gd name="T34" fmla="*/ 1 w 934"/>
                        <a:gd name="T35" fmla="*/ 1 h 1444"/>
                        <a:gd name="T36" fmla="*/ 1 w 934"/>
                        <a:gd name="T37" fmla="*/ 1 h 1444"/>
                        <a:gd name="T38" fmla="*/ 1 w 934"/>
                        <a:gd name="T39" fmla="*/ 1 h 1444"/>
                        <a:gd name="T40" fmla="*/ 1 w 934"/>
                        <a:gd name="T41" fmla="*/ 1 h 1444"/>
                        <a:gd name="T42" fmla="*/ 1 w 934"/>
                        <a:gd name="T43" fmla="*/ 1 h 1444"/>
                        <a:gd name="T44" fmla="*/ 1 w 934"/>
                        <a:gd name="T45" fmla="*/ 1 h 1444"/>
                        <a:gd name="T46" fmla="*/ 1 w 934"/>
                        <a:gd name="T47" fmla="*/ 1 h 1444"/>
                        <a:gd name="T48" fmla="*/ 1 w 934"/>
                        <a:gd name="T49" fmla="*/ 1 h 1444"/>
                        <a:gd name="T50" fmla="*/ 1 w 934"/>
                        <a:gd name="T51" fmla="*/ 1 h 1444"/>
                        <a:gd name="T52" fmla="*/ 1 w 934"/>
                        <a:gd name="T53" fmla="*/ 1 h 1444"/>
                        <a:gd name="T54" fmla="*/ 0 w 934"/>
                        <a:gd name="T55" fmla="*/ 1 h 1444"/>
                        <a:gd name="T56" fmla="*/ 1 w 934"/>
                        <a:gd name="T57" fmla="*/ 1 h 1444"/>
                        <a:gd name="T58" fmla="*/ 1 w 934"/>
                        <a:gd name="T59" fmla="*/ 1 h 1444"/>
                        <a:gd name="T60" fmla="*/ 1 w 934"/>
                        <a:gd name="T61" fmla="*/ 1 h 1444"/>
                        <a:gd name="T62" fmla="*/ 1 w 934"/>
                        <a:gd name="T63" fmla="*/ 1 h 1444"/>
                        <a:gd name="T64" fmla="*/ 1 w 934"/>
                        <a:gd name="T65" fmla="*/ 1 h 1444"/>
                        <a:gd name="T66" fmla="*/ 1 w 934"/>
                        <a:gd name="T67" fmla="*/ 1 h 1444"/>
                        <a:gd name="T68" fmla="*/ 1 w 934"/>
                        <a:gd name="T69" fmla="*/ 1 h 1444"/>
                        <a:gd name="T70" fmla="*/ 1 w 934"/>
                        <a:gd name="T71" fmla="*/ 1 h 1444"/>
                        <a:gd name="T72" fmla="*/ 1 w 934"/>
                        <a:gd name="T73" fmla="*/ 1 h 1444"/>
                        <a:gd name="T74" fmla="*/ 1 w 934"/>
                        <a:gd name="T75" fmla="*/ 1 h 1444"/>
                        <a:gd name="T76" fmla="*/ 1 w 934"/>
                        <a:gd name="T77" fmla="*/ 1 h 1444"/>
                        <a:gd name="T78" fmla="*/ 1 w 934"/>
                        <a:gd name="T79" fmla="*/ 1 h 1444"/>
                        <a:gd name="T80" fmla="*/ 1 w 934"/>
                        <a:gd name="T81" fmla="*/ 1 h 1444"/>
                        <a:gd name="T82" fmla="*/ 1 w 934"/>
                        <a:gd name="T83" fmla="*/ 1 h 1444"/>
                        <a:gd name="T84" fmla="*/ 1 w 934"/>
                        <a:gd name="T85" fmla="*/ 1 h 1444"/>
                        <a:gd name="T86" fmla="*/ 1 w 934"/>
                        <a:gd name="T87" fmla="*/ 1 h 1444"/>
                        <a:gd name="T88" fmla="*/ 1 w 934"/>
                        <a:gd name="T89" fmla="*/ 1 h 1444"/>
                        <a:gd name="T90" fmla="*/ 1 w 934"/>
                        <a:gd name="T91" fmla="*/ 1 h 1444"/>
                        <a:gd name="T92" fmla="*/ 1 w 934"/>
                        <a:gd name="T93" fmla="*/ 1 h 1444"/>
                        <a:gd name="T94" fmla="*/ 1 w 934"/>
                        <a:gd name="T95" fmla="*/ 1 h 1444"/>
                        <a:gd name="T96" fmla="*/ 1 w 934"/>
                        <a:gd name="T97" fmla="*/ 1 h 1444"/>
                        <a:gd name="T98" fmla="*/ 1 w 934"/>
                        <a:gd name="T99" fmla="*/ 1 h 1444"/>
                        <a:gd name="T100" fmla="*/ 1 w 934"/>
                        <a:gd name="T101" fmla="*/ 1 h 1444"/>
                        <a:gd name="T102" fmla="*/ 1 w 934"/>
                        <a:gd name="T103" fmla="*/ 1 h 1444"/>
                        <a:gd name="T104" fmla="*/ 1 w 934"/>
                        <a:gd name="T105" fmla="*/ 1 h 1444"/>
                        <a:gd name="T106" fmla="*/ 1 w 934"/>
                        <a:gd name="T107" fmla="*/ 1 h 1444"/>
                        <a:gd name="T108" fmla="*/ 1 w 934"/>
                        <a:gd name="T109" fmla="*/ 1 h 1444"/>
                        <a:gd name="T110" fmla="*/ 1 w 934"/>
                        <a:gd name="T111" fmla="*/ 1 h 1444"/>
                        <a:gd name="T112" fmla="*/ 1 w 934"/>
                        <a:gd name="T113" fmla="*/ 1 h 1444"/>
                        <a:gd name="T114" fmla="*/ 1 w 934"/>
                        <a:gd name="T115" fmla="*/ 0 h 14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34" h="1444">
                          <a:moveTo>
                            <a:pt x="829" y="0"/>
                          </a:moveTo>
                          <a:lnTo>
                            <a:pt x="795" y="46"/>
                          </a:lnTo>
                          <a:lnTo>
                            <a:pt x="705" y="76"/>
                          </a:lnTo>
                          <a:lnTo>
                            <a:pt x="631" y="94"/>
                          </a:lnTo>
                          <a:lnTo>
                            <a:pt x="567" y="102"/>
                          </a:lnTo>
                          <a:lnTo>
                            <a:pt x="453" y="120"/>
                          </a:lnTo>
                          <a:lnTo>
                            <a:pt x="413" y="136"/>
                          </a:lnTo>
                          <a:lnTo>
                            <a:pt x="399" y="143"/>
                          </a:lnTo>
                          <a:lnTo>
                            <a:pt x="389" y="155"/>
                          </a:lnTo>
                          <a:lnTo>
                            <a:pt x="359" y="299"/>
                          </a:lnTo>
                          <a:lnTo>
                            <a:pt x="339" y="375"/>
                          </a:lnTo>
                          <a:lnTo>
                            <a:pt x="316" y="452"/>
                          </a:lnTo>
                          <a:lnTo>
                            <a:pt x="304" y="494"/>
                          </a:lnTo>
                          <a:lnTo>
                            <a:pt x="294" y="500"/>
                          </a:lnTo>
                          <a:lnTo>
                            <a:pt x="272" y="514"/>
                          </a:lnTo>
                          <a:lnTo>
                            <a:pt x="266" y="534"/>
                          </a:lnTo>
                          <a:lnTo>
                            <a:pt x="250" y="566"/>
                          </a:lnTo>
                          <a:lnTo>
                            <a:pt x="196" y="707"/>
                          </a:lnTo>
                          <a:lnTo>
                            <a:pt x="188" y="761"/>
                          </a:lnTo>
                          <a:lnTo>
                            <a:pt x="174" y="795"/>
                          </a:lnTo>
                          <a:lnTo>
                            <a:pt x="108" y="865"/>
                          </a:lnTo>
                          <a:lnTo>
                            <a:pt x="94" y="899"/>
                          </a:lnTo>
                          <a:lnTo>
                            <a:pt x="76" y="928"/>
                          </a:lnTo>
                          <a:lnTo>
                            <a:pt x="62" y="954"/>
                          </a:lnTo>
                          <a:lnTo>
                            <a:pt x="48" y="984"/>
                          </a:lnTo>
                          <a:lnTo>
                            <a:pt x="28" y="1040"/>
                          </a:lnTo>
                          <a:lnTo>
                            <a:pt x="8" y="1088"/>
                          </a:lnTo>
                          <a:lnTo>
                            <a:pt x="0" y="1118"/>
                          </a:lnTo>
                          <a:lnTo>
                            <a:pt x="4" y="1154"/>
                          </a:lnTo>
                          <a:lnTo>
                            <a:pt x="6" y="1185"/>
                          </a:lnTo>
                          <a:lnTo>
                            <a:pt x="16" y="1225"/>
                          </a:lnTo>
                          <a:lnTo>
                            <a:pt x="32" y="1255"/>
                          </a:lnTo>
                          <a:lnTo>
                            <a:pt x="44" y="1285"/>
                          </a:lnTo>
                          <a:lnTo>
                            <a:pt x="80" y="1317"/>
                          </a:lnTo>
                          <a:lnTo>
                            <a:pt x="381" y="1325"/>
                          </a:lnTo>
                          <a:lnTo>
                            <a:pt x="447" y="1142"/>
                          </a:lnTo>
                          <a:lnTo>
                            <a:pt x="501" y="1054"/>
                          </a:lnTo>
                          <a:lnTo>
                            <a:pt x="533" y="928"/>
                          </a:lnTo>
                          <a:lnTo>
                            <a:pt x="483" y="1176"/>
                          </a:lnTo>
                          <a:lnTo>
                            <a:pt x="463" y="1261"/>
                          </a:lnTo>
                          <a:lnTo>
                            <a:pt x="445" y="1357"/>
                          </a:lnTo>
                          <a:lnTo>
                            <a:pt x="411" y="1444"/>
                          </a:lnTo>
                          <a:lnTo>
                            <a:pt x="645" y="1444"/>
                          </a:lnTo>
                          <a:lnTo>
                            <a:pt x="723" y="1307"/>
                          </a:lnTo>
                          <a:lnTo>
                            <a:pt x="767" y="1239"/>
                          </a:lnTo>
                          <a:lnTo>
                            <a:pt x="803" y="1158"/>
                          </a:lnTo>
                          <a:lnTo>
                            <a:pt x="845" y="1054"/>
                          </a:lnTo>
                          <a:lnTo>
                            <a:pt x="862" y="954"/>
                          </a:lnTo>
                          <a:lnTo>
                            <a:pt x="882" y="867"/>
                          </a:lnTo>
                          <a:lnTo>
                            <a:pt x="904" y="767"/>
                          </a:lnTo>
                          <a:lnTo>
                            <a:pt x="920" y="669"/>
                          </a:lnTo>
                          <a:lnTo>
                            <a:pt x="934" y="558"/>
                          </a:lnTo>
                          <a:lnTo>
                            <a:pt x="934" y="482"/>
                          </a:lnTo>
                          <a:lnTo>
                            <a:pt x="934" y="410"/>
                          </a:lnTo>
                          <a:lnTo>
                            <a:pt x="934" y="307"/>
                          </a:lnTo>
                          <a:lnTo>
                            <a:pt x="934" y="243"/>
                          </a:lnTo>
                          <a:lnTo>
                            <a:pt x="902" y="26"/>
                          </a:lnTo>
                          <a:lnTo>
                            <a:pt x="829"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30" name="Freeform 17"/>
                    <p:cNvSpPr>
                      <a:spLocks/>
                    </p:cNvSpPr>
                    <p:nvPr/>
                  </p:nvSpPr>
                  <p:spPr bwMode="auto">
                    <a:xfrm>
                      <a:off x="2384" y="2978"/>
                      <a:ext cx="199" cy="171"/>
                    </a:xfrm>
                    <a:custGeom>
                      <a:avLst/>
                      <a:gdLst>
                        <a:gd name="T0" fmla="*/ 1 w 397"/>
                        <a:gd name="T1" fmla="*/ 0 h 343"/>
                        <a:gd name="T2" fmla="*/ 1 w 397"/>
                        <a:gd name="T3" fmla="*/ 0 h 343"/>
                        <a:gd name="T4" fmla="*/ 1 w 397"/>
                        <a:gd name="T5" fmla="*/ 0 h 343"/>
                        <a:gd name="T6" fmla="*/ 1 w 397"/>
                        <a:gd name="T7" fmla="*/ 0 h 343"/>
                        <a:gd name="T8" fmla="*/ 1 w 397"/>
                        <a:gd name="T9" fmla="*/ 0 h 343"/>
                        <a:gd name="T10" fmla="*/ 1 w 397"/>
                        <a:gd name="T11" fmla="*/ 0 h 343"/>
                        <a:gd name="T12" fmla="*/ 1 w 397"/>
                        <a:gd name="T13" fmla="*/ 0 h 343"/>
                        <a:gd name="T14" fmla="*/ 1 w 397"/>
                        <a:gd name="T15" fmla="*/ 0 h 343"/>
                        <a:gd name="T16" fmla="*/ 1 w 397"/>
                        <a:gd name="T17" fmla="*/ 0 h 343"/>
                        <a:gd name="T18" fmla="*/ 1 w 397"/>
                        <a:gd name="T19" fmla="*/ 0 h 343"/>
                        <a:gd name="T20" fmla="*/ 1 w 397"/>
                        <a:gd name="T21" fmla="*/ 0 h 343"/>
                        <a:gd name="T22" fmla="*/ 1 w 397"/>
                        <a:gd name="T23" fmla="*/ 0 h 343"/>
                        <a:gd name="T24" fmla="*/ 1 w 397"/>
                        <a:gd name="T25" fmla="*/ 0 h 343"/>
                        <a:gd name="T26" fmla="*/ 1 w 397"/>
                        <a:gd name="T27" fmla="*/ 0 h 343"/>
                        <a:gd name="T28" fmla="*/ 1 w 397"/>
                        <a:gd name="T29" fmla="*/ 0 h 343"/>
                        <a:gd name="T30" fmla="*/ 1 w 397"/>
                        <a:gd name="T31" fmla="*/ 0 h 343"/>
                        <a:gd name="T32" fmla="*/ 1 w 397"/>
                        <a:gd name="T33" fmla="*/ 0 h 343"/>
                        <a:gd name="T34" fmla="*/ 1 w 397"/>
                        <a:gd name="T35" fmla="*/ 0 h 343"/>
                        <a:gd name="T36" fmla="*/ 1 w 397"/>
                        <a:gd name="T37" fmla="*/ 0 h 343"/>
                        <a:gd name="T38" fmla="*/ 1 w 397"/>
                        <a:gd name="T39" fmla="*/ 0 h 343"/>
                        <a:gd name="T40" fmla="*/ 1 w 397"/>
                        <a:gd name="T41" fmla="*/ 0 h 343"/>
                        <a:gd name="T42" fmla="*/ 1 w 397"/>
                        <a:gd name="T43" fmla="*/ 0 h 343"/>
                        <a:gd name="T44" fmla="*/ 1 w 397"/>
                        <a:gd name="T45" fmla="*/ 0 h 343"/>
                        <a:gd name="T46" fmla="*/ 1 w 397"/>
                        <a:gd name="T47" fmla="*/ 0 h 343"/>
                        <a:gd name="T48" fmla="*/ 1 w 397"/>
                        <a:gd name="T49" fmla="*/ 0 h 343"/>
                        <a:gd name="T50" fmla="*/ 1 w 397"/>
                        <a:gd name="T51" fmla="*/ 0 h 343"/>
                        <a:gd name="T52" fmla="*/ 1 w 397"/>
                        <a:gd name="T53" fmla="*/ 0 h 343"/>
                        <a:gd name="T54" fmla="*/ 1 w 397"/>
                        <a:gd name="T55" fmla="*/ 0 h 343"/>
                        <a:gd name="T56" fmla="*/ 1 w 397"/>
                        <a:gd name="T57" fmla="*/ 0 h 343"/>
                        <a:gd name="T58" fmla="*/ 0 w 397"/>
                        <a:gd name="T59" fmla="*/ 0 h 343"/>
                        <a:gd name="T60" fmla="*/ 0 w 397"/>
                        <a:gd name="T61" fmla="*/ 0 h 343"/>
                        <a:gd name="T62" fmla="*/ 1 w 397"/>
                        <a:gd name="T63" fmla="*/ 0 h 343"/>
                        <a:gd name="T64" fmla="*/ 1 w 397"/>
                        <a:gd name="T65" fmla="*/ 0 h 343"/>
                        <a:gd name="T66" fmla="*/ 1 w 397"/>
                        <a:gd name="T67" fmla="*/ 0 h 343"/>
                        <a:gd name="T68" fmla="*/ 1 w 397"/>
                        <a:gd name="T69" fmla="*/ 0 h 343"/>
                        <a:gd name="T70" fmla="*/ 1 w 397"/>
                        <a:gd name="T71" fmla="*/ 0 h 343"/>
                        <a:gd name="T72" fmla="*/ 1 w 397"/>
                        <a:gd name="T73" fmla="*/ 0 h 343"/>
                        <a:gd name="T74" fmla="*/ 1 w 397"/>
                        <a:gd name="T75" fmla="*/ 0 h 343"/>
                        <a:gd name="T76" fmla="*/ 1 w 397"/>
                        <a:gd name="T77" fmla="*/ 0 h 343"/>
                        <a:gd name="T78" fmla="*/ 1 w 397"/>
                        <a:gd name="T79" fmla="*/ 0 h 343"/>
                        <a:gd name="T80" fmla="*/ 1 w 397"/>
                        <a:gd name="T81" fmla="*/ 0 h 343"/>
                        <a:gd name="T82" fmla="*/ 1 w 397"/>
                        <a:gd name="T83" fmla="*/ 0 h 343"/>
                        <a:gd name="T84" fmla="*/ 1 w 397"/>
                        <a:gd name="T85" fmla="*/ 0 h 343"/>
                        <a:gd name="T86" fmla="*/ 1 w 397"/>
                        <a:gd name="T87" fmla="*/ 0 h 343"/>
                        <a:gd name="T88" fmla="*/ 1 w 397"/>
                        <a:gd name="T89" fmla="*/ 0 h 343"/>
                        <a:gd name="T90" fmla="*/ 1 w 397"/>
                        <a:gd name="T91" fmla="*/ 0 h 343"/>
                        <a:gd name="T92" fmla="*/ 1 w 397"/>
                        <a:gd name="T93" fmla="*/ 0 h 34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397" h="343">
                          <a:moveTo>
                            <a:pt x="133" y="0"/>
                          </a:moveTo>
                          <a:lnTo>
                            <a:pt x="175" y="12"/>
                          </a:lnTo>
                          <a:lnTo>
                            <a:pt x="205" y="20"/>
                          </a:lnTo>
                          <a:lnTo>
                            <a:pt x="223" y="36"/>
                          </a:lnTo>
                          <a:lnTo>
                            <a:pt x="245" y="48"/>
                          </a:lnTo>
                          <a:lnTo>
                            <a:pt x="263" y="60"/>
                          </a:lnTo>
                          <a:lnTo>
                            <a:pt x="283" y="74"/>
                          </a:lnTo>
                          <a:lnTo>
                            <a:pt x="311" y="32"/>
                          </a:lnTo>
                          <a:lnTo>
                            <a:pt x="313" y="86"/>
                          </a:lnTo>
                          <a:lnTo>
                            <a:pt x="323" y="122"/>
                          </a:lnTo>
                          <a:lnTo>
                            <a:pt x="355" y="90"/>
                          </a:lnTo>
                          <a:lnTo>
                            <a:pt x="379" y="62"/>
                          </a:lnTo>
                          <a:lnTo>
                            <a:pt x="397" y="42"/>
                          </a:lnTo>
                          <a:lnTo>
                            <a:pt x="397" y="84"/>
                          </a:lnTo>
                          <a:lnTo>
                            <a:pt x="379" y="132"/>
                          </a:lnTo>
                          <a:lnTo>
                            <a:pt x="361" y="174"/>
                          </a:lnTo>
                          <a:lnTo>
                            <a:pt x="335" y="200"/>
                          </a:lnTo>
                          <a:lnTo>
                            <a:pt x="319" y="218"/>
                          </a:lnTo>
                          <a:lnTo>
                            <a:pt x="295" y="218"/>
                          </a:lnTo>
                          <a:lnTo>
                            <a:pt x="259" y="341"/>
                          </a:lnTo>
                          <a:lnTo>
                            <a:pt x="221" y="343"/>
                          </a:lnTo>
                          <a:lnTo>
                            <a:pt x="185" y="331"/>
                          </a:lnTo>
                          <a:lnTo>
                            <a:pt x="157" y="317"/>
                          </a:lnTo>
                          <a:lnTo>
                            <a:pt x="193" y="299"/>
                          </a:lnTo>
                          <a:lnTo>
                            <a:pt x="203" y="293"/>
                          </a:lnTo>
                          <a:lnTo>
                            <a:pt x="125" y="218"/>
                          </a:lnTo>
                          <a:lnTo>
                            <a:pt x="84" y="210"/>
                          </a:lnTo>
                          <a:lnTo>
                            <a:pt x="26" y="212"/>
                          </a:lnTo>
                          <a:lnTo>
                            <a:pt x="14" y="212"/>
                          </a:lnTo>
                          <a:lnTo>
                            <a:pt x="0" y="198"/>
                          </a:lnTo>
                          <a:lnTo>
                            <a:pt x="0" y="174"/>
                          </a:lnTo>
                          <a:lnTo>
                            <a:pt x="78" y="174"/>
                          </a:lnTo>
                          <a:lnTo>
                            <a:pt x="102" y="176"/>
                          </a:lnTo>
                          <a:lnTo>
                            <a:pt x="96" y="182"/>
                          </a:lnTo>
                          <a:lnTo>
                            <a:pt x="131" y="206"/>
                          </a:lnTo>
                          <a:lnTo>
                            <a:pt x="173" y="241"/>
                          </a:lnTo>
                          <a:lnTo>
                            <a:pt x="203" y="265"/>
                          </a:lnTo>
                          <a:lnTo>
                            <a:pt x="235" y="212"/>
                          </a:lnTo>
                          <a:lnTo>
                            <a:pt x="235" y="194"/>
                          </a:lnTo>
                          <a:lnTo>
                            <a:pt x="229" y="146"/>
                          </a:lnTo>
                          <a:lnTo>
                            <a:pt x="259" y="156"/>
                          </a:lnTo>
                          <a:lnTo>
                            <a:pt x="275" y="138"/>
                          </a:lnTo>
                          <a:lnTo>
                            <a:pt x="251" y="114"/>
                          </a:lnTo>
                          <a:lnTo>
                            <a:pt x="227" y="90"/>
                          </a:lnTo>
                          <a:lnTo>
                            <a:pt x="187" y="62"/>
                          </a:lnTo>
                          <a:lnTo>
                            <a:pt x="167" y="30"/>
                          </a:lnTo>
                          <a:lnTo>
                            <a:pt x="133"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31" name="Freeform 18"/>
                    <p:cNvSpPr>
                      <a:spLocks/>
                    </p:cNvSpPr>
                    <p:nvPr/>
                  </p:nvSpPr>
                  <p:spPr bwMode="auto">
                    <a:xfrm>
                      <a:off x="2451" y="2737"/>
                      <a:ext cx="89" cy="230"/>
                    </a:xfrm>
                    <a:custGeom>
                      <a:avLst/>
                      <a:gdLst>
                        <a:gd name="T0" fmla="*/ 1 w 178"/>
                        <a:gd name="T1" fmla="*/ 0 h 461"/>
                        <a:gd name="T2" fmla="*/ 1 w 178"/>
                        <a:gd name="T3" fmla="*/ 0 h 461"/>
                        <a:gd name="T4" fmla="*/ 1 w 178"/>
                        <a:gd name="T5" fmla="*/ 0 h 461"/>
                        <a:gd name="T6" fmla="*/ 1 w 178"/>
                        <a:gd name="T7" fmla="*/ 0 h 461"/>
                        <a:gd name="T8" fmla="*/ 1 w 178"/>
                        <a:gd name="T9" fmla="*/ 0 h 461"/>
                        <a:gd name="T10" fmla="*/ 1 w 178"/>
                        <a:gd name="T11" fmla="*/ 0 h 461"/>
                        <a:gd name="T12" fmla="*/ 1 w 178"/>
                        <a:gd name="T13" fmla="*/ 0 h 461"/>
                        <a:gd name="T14" fmla="*/ 1 w 178"/>
                        <a:gd name="T15" fmla="*/ 0 h 461"/>
                        <a:gd name="T16" fmla="*/ 1 w 178"/>
                        <a:gd name="T17" fmla="*/ 0 h 461"/>
                        <a:gd name="T18" fmla="*/ 1 w 178"/>
                        <a:gd name="T19" fmla="*/ 0 h 461"/>
                        <a:gd name="T20" fmla="*/ 0 w 178"/>
                        <a:gd name="T21" fmla="*/ 0 h 461"/>
                        <a:gd name="T22" fmla="*/ 1 w 178"/>
                        <a:gd name="T23" fmla="*/ 0 h 461"/>
                        <a:gd name="T24" fmla="*/ 1 w 178"/>
                        <a:gd name="T25" fmla="*/ 0 h 461"/>
                        <a:gd name="T26" fmla="*/ 1 w 178"/>
                        <a:gd name="T27" fmla="*/ 0 h 461"/>
                        <a:gd name="T28" fmla="*/ 1 w 178"/>
                        <a:gd name="T29" fmla="*/ 0 h 461"/>
                        <a:gd name="T30" fmla="*/ 1 w 178"/>
                        <a:gd name="T31" fmla="*/ 0 h 461"/>
                        <a:gd name="T32" fmla="*/ 1 w 178"/>
                        <a:gd name="T33" fmla="*/ 0 h 461"/>
                        <a:gd name="T34" fmla="*/ 1 w 178"/>
                        <a:gd name="T35" fmla="*/ 0 h 461"/>
                        <a:gd name="T36" fmla="*/ 1 w 178"/>
                        <a:gd name="T37" fmla="*/ 0 h 461"/>
                        <a:gd name="T38" fmla="*/ 1 w 178"/>
                        <a:gd name="T39" fmla="*/ 0 h 461"/>
                        <a:gd name="T40" fmla="*/ 1 w 178"/>
                        <a:gd name="T41" fmla="*/ 0 h 46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8" h="461">
                          <a:moveTo>
                            <a:pt x="60" y="0"/>
                          </a:moveTo>
                          <a:lnTo>
                            <a:pt x="132" y="142"/>
                          </a:lnTo>
                          <a:lnTo>
                            <a:pt x="154" y="215"/>
                          </a:lnTo>
                          <a:lnTo>
                            <a:pt x="172" y="287"/>
                          </a:lnTo>
                          <a:lnTo>
                            <a:pt x="178" y="347"/>
                          </a:lnTo>
                          <a:lnTo>
                            <a:pt x="178" y="461"/>
                          </a:lnTo>
                          <a:lnTo>
                            <a:pt x="166" y="423"/>
                          </a:lnTo>
                          <a:lnTo>
                            <a:pt x="100" y="389"/>
                          </a:lnTo>
                          <a:lnTo>
                            <a:pt x="72" y="381"/>
                          </a:lnTo>
                          <a:lnTo>
                            <a:pt x="18" y="341"/>
                          </a:lnTo>
                          <a:lnTo>
                            <a:pt x="0" y="287"/>
                          </a:lnTo>
                          <a:lnTo>
                            <a:pt x="16" y="263"/>
                          </a:lnTo>
                          <a:lnTo>
                            <a:pt x="64" y="333"/>
                          </a:lnTo>
                          <a:lnTo>
                            <a:pt x="90" y="363"/>
                          </a:lnTo>
                          <a:lnTo>
                            <a:pt x="136" y="389"/>
                          </a:lnTo>
                          <a:lnTo>
                            <a:pt x="150" y="389"/>
                          </a:lnTo>
                          <a:lnTo>
                            <a:pt x="166" y="407"/>
                          </a:lnTo>
                          <a:lnTo>
                            <a:pt x="154" y="263"/>
                          </a:lnTo>
                          <a:lnTo>
                            <a:pt x="112" y="156"/>
                          </a:lnTo>
                          <a:lnTo>
                            <a:pt x="88" y="102"/>
                          </a:lnTo>
                          <a:lnTo>
                            <a:pt x="60"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32" name="Group 19"/>
                    <p:cNvGrpSpPr>
                      <a:grpSpLocks/>
                    </p:cNvGrpSpPr>
                    <p:nvPr/>
                  </p:nvGrpSpPr>
                  <p:grpSpPr bwMode="auto">
                    <a:xfrm>
                      <a:off x="2532" y="2629"/>
                      <a:ext cx="209" cy="731"/>
                      <a:chOff x="2532" y="2629"/>
                      <a:chExt cx="209" cy="731"/>
                    </a:xfrm>
                  </p:grpSpPr>
                  <p:sp>
                    <p:nvSpPr>
                      <p:cNvPr id="133" name="Freeform 20"/>
                      <p:cNvSpPr>
                        <a:spLocks/>
                      </p:cNvSpPr>
                      <p:nvPr/>
                    </p:nvSpPr>
                    <p:spPr bwMode="auto">
                      <a:xfrm>
                        <a:off x="2532" y="2638"/>
                        <a:ext cx="203" cy="722"/>
                      </a:xfrm>
                      <a:custGeom>
                        <a:avLst/>
                        <a:gdLst>
                          <a:gd name="T0" fmla="*/ 1 w 405"/>
                          <a:gd name="T1" fmla="*/ 0 h 1444"/>
                          <a:gd name="T2" fmla="*/ 1 w 405"/>
                          <a:gd name="T3" fmla="*/ 1 h 1444"/>
                          <a:gd name="T4" fmla="*/ 1 w 405"/>
                          <a:gd name="T5" fmla="*/ 1 h 1444"/>
                          <a:gd name="T6" fmla="*/ 1 w 405"/>
                          <a:gd name="T7" fmla="*/ 1 h 1444"/>
                          <a:gd name="T8" fmla="*/ 1 w 405"/>
                          <a:gd name="T9" fmla="*/ 1 h 1444"/>
                          <a:gd name="T10" fmla="*/ 1 w 405"/>
                          <a:gd name="T11" fmla="*/ 1 h 1444"/>
                          <a:gd name="T12" fmla="*/ 1 w 405"/>
                          <a:gd name="T13" fmla="*/ 1 h 1444"/>
                          <a:gd name="T14" fmla="*/ 1 w 405"/>
                          <a:gd name="T15" fmla="*/ 1 h 1444"/>
                          <a:gd name="T16" fmla="*/ 1 w 405"/>
                          <a:gd name="T17" fmla="*/ 1 h 1444"/>
                          <a:gd name="T18" fmla="*/ 1 w 405"/>
                          <a:gd name="T19" fmla="*/ 1 h 1444"/>
                          <a:gd name="T20" fmla="*/ 1 w 405"/>
                          <a:gd name="T21" fmla="*/ 1 h 1444"/>
                          <a:gd name="T22" fmla="*/ 1 w 405"/>
                          <a:gd name="T23" fmla="*/ 1 h 1444"/>
                          <a:gd name="T24" fmla="*/ 1 w 405"/>
                          <a:gd name="T25" fmla="*/ 1 h 1444"/>
                          <a:gd name="T26" fmla="*/ 1 w 405"/>
                          <a:gd name="T27" fmla="*/ 1 h 1444"/>
                          <a:gd name="T28" fmla="*/ 1 w 405"/>
                          <a:gd name="T29" fmla="*/ 1 h 1444"/>
                          <a:gd name="T30" fmla="*/ 1 w 405"/>
                          <a:gd name="T31" fmla="*/ 1 h 1444"/>
                          <a:gd name="T32" fmla="*/ 1 w 405"/>
                          <a:gd name="T33" fmla="*/ 1 h 1444"/>
                          <a:gd name="T34" fmla="*/ 1 w 405"/>
                          <a:gd name="T35" fmla="*/ 1 h 1444"/>
                          <a:gd name="T36" fmla="*/ 1 w 405"/>
                          <a:gd name="T37" fmla="*/ 1 h 1444"/>
                          <a:gd name="T38" fmla="*/ 1 w 405"/>
                          <a:gd name="T39" fmla="*/ 1 h 1444"/>
                          <a:gd name="T40" fmla="*/ 1 w 405"/>
                          <a:gd name="T41" fmla="*/ 1 h 1444"/>
                          <a:gd name="T42" fmla="*/ 1 w 405"/>
                          <a:gd name="T43" fmla="*/ 1 h 1444"/>
                          <a:gd name="T44" fmla="*/ 1 w 405"/>
                          <a:gd name="T45" fmla="*/ 1 h 1444"/>
                          <a:gd name="T46" fmla="*/ 0 w 405"/>
                          <a:gd name="T47" fmla="*/ 1 h 1444"/>
                          <a:gd name="T48" fmla="*/ 1 w 405"/>
                          <a:gd name="T49" fmla="*/ 1 h 1444"/>
                          <a:gd name="T50" fmla="*/ 1 w 405"/>
                          <a:gd name="T51" fmla="*/ 1 h 1444"/>
                          <a:gd name="T52" fmla="*/ 1 w 405"/>
                          <a:gd name="T53" fmla="*/ 1 h 1444"/>
                          <a:gd name="T54" fmla="*/ 1 w 405"/>
                          <a:gd name="T55" fmla="*/ 1 h 1444"/>
                          <a:gd name="T56" fmla="*/ 1 w 405"/>
                          <a:gd name="T57" fmla="*/ 1 h 1444"/>
                          <a:gd name="T58" fmla="*/ 1 w 405"/>
                          <a:gd name="T59" fmla="*/ 1 h 1444"/>
                          <a:gd name="T60" fmla="*/ 1 w 405"/>
                          <a:gd name="T61" fmla="*/ 1 h 1444"/>
                          <a:gd name="T62" fmla="*/ 1 w 405"/>
                          <a:gd name="T63" fmla="*/ 1 h 1444"/>
                          <a:gd name="T64" fmla="*/ 1 w 405"/>
                          <a:gd name="T65" fmla="*/ 1 h 1444"/>
                          <a:gd name="T66" fmla="*/ 1 w 405"/>
                          <a:gd name="T67" fmla="*/ 1 h 1444"/>
                          <a:gd name="T68" fmla="*/ 1 w 405"/>
                          <a:gd name="T69" fmla="*/ 1 h 1444"/>
                          <a:gd name="T70" fmla="*/ 1 w 405"/>
                          <a:gd name="T71" fmla="*/ 1 h 1444"/>
                          <a:gd name="T72" fmla="*/ 1 w 405"/>
                          <a:gd name="T73" fmla="*/ 1 h 1444"/>
                          <a:gd name="T74" fmla="*/ 1 w 405"/>
                          <a:gd name="T75" fmla="*/ 1 h 1444"/>
                          <a:gd name="T76" fmla="*/ 1 w 405"/>
                          <a:gd name="T77" fmla="*/ 1 h 1444"/>
                          <a:gd name="T78" fmla="*/ 1 w 405"/>
                          <a:gd name="T79" fmla="*/ 0 h 144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5" h="1444">
                            <a:moveTo>
                              <a:pt x="300" y="0"/>
                            </a:moveTo>
                            <a:lnTo>
                              <a:pt x="266" y="46"/>
                            </a:lnTo>
                            <a:lnTo>
                              <a:pt x="224" y="104"/>
                            </a:lnTo>
                            <a:lnTo>
                              <a:pt x="156" y="183"/>
                            </a:lnTo>
                            <a:lnTo>
                              <a:pt x="108" y="249"/>
                            </a:lnTo>
                            <a:lnTo>
                              <a:pt x="238" y="315"/>
                            </a:lnTo>
                            <a:lnTo>
                              <a:pt x="106" y="367"/>
                            </a:lnTo>
                            <a:lnTo>
                              <a:pt x="108" y="440"/>
                            </a:lnTo>
                            <a:lnTo>
                              <a:pt x="110" y="492"/>
                            </a:lnTo>
                            <a:lnTo>
                              <a:pt x="118" y="542"/>
                            </a:lnTo>
                            <a:lnTo>
                              <a:pt x="130" y="598"/>
                            </a:lnTo>
                            <a:lnTo>
                              <a:pt x="148" y="669"/>
                            </a:lnTo>
                            <a:lnTo>
                              <a:pt x="164" y="723"/>
                            </a:lnTo>
                            <a:lnTo>
                              <a:pt x="182" y="789"/>
                            </a:lnTo>
                            <a:lnTo>
                              <a:pt x="192" y="829"/>
                            </a:lnTo>
                            <a:lnTo>
                              <a:pt x="200" y="887"/>
                            </a:lnTo>
                            <a:lnTo>
                              <a:pt x="202" y="938"/>
                            </a:lnTo>
                            <a:lnTo>
                              <a:pt x="192" y="1000"/>
                            </a:lnTo>
                            <a:lnTo>
                              <a:pt x="182" y="1054"/>
                            </a:lnTo>
                            <a:lnTo>
                              <a:pt x="166" y="1108"/>
                            </a:lnTo>
                            <a:lnTo>
                              <a:pt x="140" y="1176"/>
                            </a:lnTo>
                            <a:lnTo>
                              <a:pt x="112" y="1247"/>
                            </a:lnTo>
                            <a:lnTo>
                              <a:pt x="72" y="1317"/>
                            </a:lnTo>
                            <a:lnTo>
                              <a:pt x="0" y="1444"/>
                            </a:lnTo>
                            <a:lnTo>
                              <a:pt x="116" y="1444"/>
                            </a:lnTo>
                            <a:lnTo>
                              <a:pt x="194" y="1307"/>
                            </a:lnTo>
                            <a:lnTo>
                              <a:pt x="238" y="1239"/>
                            </a:lnTo>
                            <a:lnTo>
                              <a:pt x="274" y="1158"/>
                            </a:lnTo>
                            <a:lnTo>
                              <a:pt x="316" y="1054"/>
                            </a:lnTo>
                            <a:lnTo>
                              <a:pt x="333" y="954"/>
                            </a:lnTo>
                            <a:lnTo>
                              <a:pt x="353" y="867"/>
                            </a:lnTo>
                            <a:lnTo>
                              <a:pt x="375" y="767"/>
                            </a:lnTo>
                            <a:lnTo>
                              <a:pt x="391" y="669"/>
                            </a:lnTo>
                            <a:lnTo>
                              <a:pt x="405" y="558"/>
                            </a:lnTo>
                            <a:lnTo>
                              <a:pt x="405" y="482"/>
                            </a:lnTo>
                            <a:lnTo>
                              <a:pt x="405" y="410"/>
                            </a:lnTo>
                            <a:lnTo>
                              <a:pt x="405" y="307"/>
                            </a:lnTo>
                            <a:lnTo>
                              <a:pt x="405" y="243"/>
                            </a:lnTo>
                            <a:lnTo>
                              <a:pt x="373" y="26"/>
                            </a:lnTo>
                            <a:lnTo>
                              <a:pt x="300"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34" name="Freeform 21"/>
                      <p:cNvSpPr>
                        <a:spLocks/>
                      </p:cNvSpPr>
                      <p:nvPr/>
                    </p:nvSpPr>
                    <p:spPr bwMode="auto">
                      <a:xfrm>
                        <a:off x="2538" y="2629"/>
                        <a:ext cx="203" cy="722"/>
                      </a:xfrm>
                      <a:custGeom>
                        <a:avLst/>
                        <a:gdLst>
                          <a:gd name="T0" fmla="*/ 1 w 405"/>
                          <a:gd name="T1" fmla="*/ 0 h 1445"/>
                          <a:gd name="T2" fmla="*/ 1 w 405"/>
                          <a:gd name="T3" fmla="*/ 0 h 1445"/>
                          <a:gd name="T4" fmla="*/ 1 w 405"/>
                          <a:gd name="T5" fmla="*/ 0 h 1445"/>
                          <a:gd name="T6" fmla="*/ 1 w 405"/>
                          <a:gd name="T7" fmla="*/ 0 h 1445"/>
                          <a:gd name="T8" fmla="*/ 1 w 405"/>
                          <a:gd name="T9" fmla="*/ 0 h 1445"/>
                          <a:gd name="T10" fmla="*/ 1 w 405"/>
                          <a:gd name="T11" fmla="*/ 0 h 1445"/>
                          <a:gd name="T12" fmla="*/ 1 w 405"/>
                          <a:gd name="T13" fmla="*/ 0 h 1445"/>
                          <a:gd name="T14" fmla="*/ 1 w 405"/>
                          <a:gd name="T15" fmla="*/ 0 h 1445"/>
                          <a:gd name="T16" fmla="*/ 1 w 405"/>
                          <a:gd name="T17" fmla="*/ 0 h 1445"/>
                          <a:gd name="T18" fmla="*/ 1 w 405"/>
                          <a:gd name="T19" fmla="*/ 0 h 1445"/>
                          <a:gd name="T20" fmla="*/ 1 w 405"/>
                          <a:gd name="T21" fmla="*/ 0 h 1445"/>
                          <a:gd name="T22" fmla="*/ 1 w 405"/>
                          <a:gd name="T23" fmla="*/ 0 h 1445"/>
                          <a:gd name="T24" fmla="*/ 1 w 405"/>
                          <a:gd name="T25" fmla="*/ 0 h 1445"/>
                          <a:gd name="T26" fmla="*/ 1 w 405"/>
                          <a:gd name="T27" fmla="*/ 0 h 1445"/>
                          <a:gd name="T28" fmla="*/ 1 w 405"/>
                          <a:gd name="T29" fmla="*/ 0 h 1445"/>
                          <a:gd name="T30" fmla="*/ 1 w 405"/>
                          <a:gd name="T31" fmla="*/ 0 h 1445"/>
                          <a:gd name="T32" fmla="*/ 1 w 405"/>
                          <a:gd name="T33" fmla="*/ 0 h 1445"/>
                          <a:gd name="T34" fmla="*/ 1 w 405"/>
                          <a:gd name="T35" fmla="*/ 0 h 1445"/>
                          <a:gd name="T36" fmla="*/ 1 w 405"/>
                          <a:gd name="T37" fmla="*/ 0 h 1445"/>
                          <a:gd name="T38" fmla="*/ 1 w 405"/>
                          <a:gd name="T39" fmla="*/ 0 h 1445"/>
                          <a:gd name="T40" fmla="*/ 1 w 405"/>
                          <a:gd name="T41" fmla="*/ 0 h 1445"/>
                          <a:gd name="T42" fmla="*/ 1 w 405"/>
                          <a:gd name="T43" fmla="*/ 0 h 1445"/>
                          <a:gd name="T44" fmla="*/ 1 w 405"/>
                          <a:gd name="T45" fmla="*/ 0 h 1445"/>
                          <a:gd name="T46" fmla="*/ 0 w 405"/>
                          <a:gd name="T47" fmla="*/ 0 h 1445"/>
                          <a:gd name="T48" fmla="*/ 1 w 405"/>
                          <a:gd name="T49" fmla="*/ 0 h 1445"/>
                          <a:gd name="T50" fmla="*/ 1 w 405"/>
                          <a:gd name="T51" fmla="*/ 0 h 1445"/>
                          <a:gd name="T52" fmla="*/ 1 w 405"/>
                          <a:gd name="T53" fmla="*/ 0 h 1445"/>
                          <a:gd name="T54" fmla="*/ 1 w 405"/>
                          <a:gd name="T55" fmla="*/ 0 h 1445"/>
                          <a:gd name="T56" fmla="*/ 1 w 405"/>
                          <a:gd name="T57" fmla="*/ 0 h 1445"/>
                          <a:gd name="T58" fmla="*/ 1 w 405"/>
                          <a:gd name="T59" fmla="*/ 0 h 1445"/>
                          <a:gd name="T60" fmla="*/ 1 w 405"/>
                          <a:gd name="T61" fmla="*/ 0 h 1445"/>
                          <a:gd name="T62" fmla="*/ 1 w 405"/>
                          <a:gd name="T63" fmla="*/ 0 h 1445"/>
                          <a:gd name="T64" fmla="*/ 1 w 405"/>
                          <a:gd name="T65" fmla="*/ 0 h 1445"/>
                          <a:gd name="T66" fmla="*/ 1 w 405"/>
                          <a:gd name="T67" fmla="*/ 0 h 1445"/>
                          <a:gd name="T68" fmla="*/ 1 w 405"/>
                          <a:gd name="T69" fmla="*/ 0 h 1445"/>
                          <a:gd name="T70" fmla="*/ 1 w 405"/>
                          <a:gd name="T71" fmla="*/ 0 h 1445"/>
                          <a:gd name="T72" fmla="*/ 1 w 405"/>
                          <a:gd name="T73" fmla="*/ 0 h 1445"/>
                          <a:gd name="T74" fmla="*/ 1 w 405"/>
                          <a:gd name="T75" fmla="*/ 0 h 1445"/>
                          <a:gd name="T76" fmla="*/ 1 w 405"/>
                          <a:gd name="T77" fmla="*/ 0 h 1445"/>
                          <a:gd name="T78" fmla="*/ 1 w 405"/>
                          <a:gd name="T79" fmla="*/ 0 h 14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405" h="1445">
                            <a:moveTo>
                              <a:pt x="300" y="0"/>
                            </a:moveTo>
                            <a:lnTo>
                              <a:pt x="266" y="46"/>
                            </a:lnTo>
                            <a:lnTo>
                              <a:pt x="224" y="104"/>
                            </a:lnTo>
                            <a:lnTo>
                              <a:pt x="156" y="183"/>
                            </a:lnTo>
                            <a:lnTo>
                              <a:pt x="108" y="249"/>
                            </a:lnTo>
                            <a:lnTo>
                              <a:pt x="238" y="315"/>
                            </a:lnTo>
                            <a:lnTo>
                              <a:pt x="106" y="367"/>
                            </a:lnTo>
                            <a:lnTo>
                              <a:pt x="108" y="440"/>
                            </a:lnTo>
                            <a:lnTo>
                              <a:pt x="110" y="492"/>
                            </a:lnTo>
                            <a:lnTo>
                              <a:pt x="118" y="542"/>
                            </a:lnTo>
                            <a:lnTo>
                              <a:pt x="130" y="598"/>
                            </a:lnTo>
                            <a:lnTo>
                              <a:pt x="148" y="670"/>
                            </a:lnTo>
                            <a:lnTo>
                              <a:pt x="164" y="723"/>
                            </a:lnTo>
                            <a:lnTo>
                              <a:pt x="182" y="783"/>
                            </a:lnTo>
                            <a:lnTo>
                              <a:pt x="192" y="829"/>
                            </a:lnTo>
                            <a:lnTo>
                              <a:pt x="200" y="887"/>
                            </a:lnTo>
                            <a:lnTo>
                              <a:pt x="202" y="938"/>
                            </a:lnTo>
                            <a:lnTo>
                              <a:pt x="192" y="1000"/>
                            </a:lnTo>
                            <a:lnTo>
                              <a:pt x="182" y="1054"/>
                            </a:lnTo>
                            <a:lnTo>
                              <a:pt x="166" y="1108"/>
                            </a:lnTo>
                            <a:lnTo>
                              <a:pt x="140" y="1176"/>
                            </a:lnTo>
                            <a:lnTo>
                              <a:pt x="112" y="1247"/>
                            </a:lnTo>
                            <a:lnTo>
                              <a:pt x="72" y="1317"/>
                            </a:lnTo>
                            <a:lnTo>
                              <a:pt x="0" y="1445"/>
                            </a:lnTo>
                            <a:lnTo>
                              <a:pt x="116" y="1445"/>
                            </a:lnTo>
                            <a:lnTo>
                              <a:pt x="194" y="1307"/>
                            </a:lnTo>
                            <a:lnTo>
                              <a:pt x="238" y="1239"/>
                            </a:lnTo>
                            <a:lnTo>
                              <a:pt x="274" y="1158"/>
                            </a:lnTo>
                            <a:lnTo>
                              <a:pt x="316" y="1054"/>
                            </a:lnTo>
                            <a:lnTo>
                              <a:pt x="333" y="954"/>
                            </a:lnTo>
                            <a:lnTo>
                              <a:pt x="353" y="867"/>
                            </a:lnTo>
                            <a:lnTo>
                              <a:pt x="375" y="767"/>
                            </a:lnTo>
                            <a:lnTo>
                              <a:pt x="391" y="670"/>
                            </a:lnTo>
                            <a:lnTo>
                              <a:pt x="405" y="558"/>
                            </a:lnTo>
                            <a:lnTo>
                              <a:pt x="405" y="482"/>
                            </a:lnTo>
                            <a:lnTo>
                              <a:pt x="405" y="411"/>
                            </a:lnTo>
                            <a:lnTo>
                              <a:pt x="405" y="307"/>
                            </a:lnTo>
                            <a:lnTo>
                              <a:pt x="405" y="243"/>
                            </a:lnTo>
                            <a:lnTo>
                              <a:pt x="373" y="26"/>
                            </a:lnTo>
                            <a:lnTo>
                              <a:pt x="300" y="0"/>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nvGrpSpPr>
                  <p:cNvPr id="122" name="Group 22"/>
                  <p:cNvGrpSpPr>
                    <a:grpSpLocks/>
                  </p:cNvGrpSpPr>
                  <p:nvPr/>
                </p:nvGrpSpPr>
                <p:grpSpPr bwMode="auto">
                  <a:xfrm>
                    <a:off x="2905" y="2610"/>
                    <a:ext cx="477" cy="720"/>
                    <a:chOff x="2905" y="2610"/>
                    <a:chExt cx="477" cy="720"/>
                  </a:xfrm>
                </p:grpSpPr>
                <p:sp>
                  <p:nvSpPr>
                    <p:cNvPr id="123" name="Freeform 23"/>
                    <p:cNvSpPr>
                      <a:spLocks/>
                    </p:cNvSpPr>
                    <p:nvPr/>
                  </p:nvSpPr>
                  <p:spPr bwMode="auto">
                    <a:xfrm>
                      <a:off x="2911" y="2619"/>
                      <a:ext cx="471" cy="711"/>
                    </a:xfrm>
                    <a:custGeom>
                      <a:avLst/>
                      <a:gdLst>
                        <a:gd name="T0" fmla="*/ 1 w 942"/>
                        <a:gd name="T1" fmla="*/ 0 h 1423"/>
                        <a:gd name="T2" fmla="*/ 1 w 942"/>
                        <a:gd name="T3" fmla="*/ 0 h 1423"/>
                        <a:gd name="T4" fmla="*/ 1 w 942"/>
                        <a:gd name="T5" fmla="*/ 0 h 1423"/>
                        <a:gd name="T6" fmla="*/ 0 w 942"/>
                        <a:gd name="T7" fmla="*/ 0 h 1423"/>
                        <a:gd name="T8" fmla="*/ 1 w 942"/>
                        <a:gd name="T9" fmla="*/ 0 h 1423"/>
                        <a:gd name="T10" fmla="*/ 1 w 942"/>
                        <a:gd name="T11" fmla="*/ 0 h 1423"/>
                        <a:gd name="T12" fmla="*/ 1 w 942"/>
                        <a:gd name="T13" fmla="*/ 0 h 1423"/>
                        <a:gd name="T14" fmla="*/ 1 w 942"/>
                        <a:gd name="T15" fmla="*/ 0 h 1423"/>
                        <a:gd name="T16" fmla="*/ 1 w 942"/>
                        <a:gd name="T17" fmla="*/ 0 h 1423"/>
                        <a:gd name="T18" fmla="*/ 1 w 942"/>
                        <a:gd name="T19" fmla="*/ 0 h 1423"/>
                        <a:gd name="T20" fmla="*/ 1 w 942"/>
                        <a:gd name="T21" fmla="*/ 0 h 1423"/>
                        <a:gd name="T22" fmla="*/ 1 w 942"/>
                        <a:gd name="T23" fmla="*/ 0 h 1423"/>
                        <a:gd name="T24" fmla="*/ 1 w 942"/>
                        <a:gd name="T25" fmla="*/ 0 h 1423"/>
                        <a:gd name="T26" fmla="*/ 1 w 942"/>
                        <a:gd name="T27" fmla="*/ 0 h 1423"/>
                        <a:gd name="T28" fmla="*/ 1 w 942"/>
                        <a:gd name="T29" fmla="*/ 0 h 1423"/>
                        <a:gd name="T30" fmla="*/ 1 w 942"/>
                        <a:gd name="T31" fmla="*/ 0 h 1423"/>
                        <a:gd name="T32" fmla="*/ 1 w 942"/>
                        <a:gd name="T33" fmla="*/ 0 h 1423"/>
                        <a:gd name="T34" fmla="*/ 1 w 942"/>
                        <a:gd name="T35" fmla="*/ 0 h 1423"/>
                        <a:gd name="T36" fmla="*/ 1 w 942"/>
                        <a:gd name="T37" fmla="*/ 0 h 1423"/>
                        <a:gd name="T38" fmla="*/ 1 w 942"/>
                        <a:gd name="T39" fmla="*/ 0 h 1423"/>
                        <a:gd name="T40" fmla="*/ 1 w 942"/>
                        <a:gd name="T41" fmla="*/ 0 h 1423"/>
                        <a:gd name="T42" fmla="*/ 1 w 942"/>
                        <a:gd name="T43" fmla="*/ 0 h 1423"/>
                        <a:gd name="T44" fmla="*/ 1 w 942"/>
                        <a:gd name="T45" fmla="*/ 0 h 1423"/>
                        <a:gd name="T46" fmla="*/ 1 w 942"/>
                        <a:gd name="T47" fmla="*/ 0 h 1423"/>
                        <a:gd name="T48" fmla="*/ 1 w 942"/>
                        <a:gd name="T49" fmla="*/ 0 h 1423"/>
                        <a:gd name="T50" fmla="*/ 1 w 942"/>
                        <a:gd name="T51" fmla="*/ 0 h 1423"/>
                        <a:gd name="T52" fmla="*/ 1 w 942"/>
                        <a:gd name="T53" fmla="*/ 0 h 1423"/>
                        <a:gd name="T54" fmla="*/ 1 w 942"/>
                        <a:gd name="T55" fmla="*/ 0 h 1423"/>
                        <a:gd name="T56" fmla="*/ 1 w 942"/>
                        <a:gd name="T57" fmla="*/ 0 h 1423"/>
                        <a:gd name="T58" fmla="*/ 1 w 942"/>
                        <a:gd name="T59" fmla="*/ 0 h 1423"/>
                        <a:gd name="T60" fmla="*/ 1 w 942"/>
                        <a:gd name="T61" fmla="*/ 0 h 1423"/>
                        <a:gd name="T62" fmla="*/ 1 w 942"/>
                        <a:gd name="T63" fmla="*/ 0 h 1423"/>
                        <a:gd name="T64" fmla="*/ 1 w 942"/>
                        <a:gd name="T65" fmla="*/ 0 h 1423"/>
                        <a:gd name="T66" fmla="*/ 1 w 942"/>
                        <a:gd name="T67" fmla="*/ 0 h 1423"/>
                        <a:gd name="T68" fmla="*/ 1 w 942"/>
                        <a:gd name="T69" fmla="*/ 0 h 1423"/>
                        <a:gd name="T70" fmla="*/ 1 w 942"/>
                        <a:gd name="T71" fmla="*/ 0 h 1423"/>
                        <a:gd name="T72" fmla="*/ 1 w 942"/>
                        <a:gd name="T73" fmla="*/ 0 h 1423"/>
                        <a:gd name="T74" fmla="*/ 1 w 942"/>
                        <a:gd name="T75" fmla="*/ 0 h 1423"/>
                        <a:gd name="T76" fmla="*/ 1 w 942"/>
                        <a:gd name="T77" fmla="*/ 0 h 1423"/>
                        <a:gd name="T78" fmla="*/ 1 w 942"/>
                        <a:gd name="T79" fmla="*/ 0 h 1423"/>
                        <a:gd name="T80" fmla="*/ 1 w 942"/>
                        <a:gd name="T81" fmla="*/ 0 h 1423"/>
                        <a:gd name="T82" fmla="*/ 1 w 942"/>
                        <a:gd name="T83" fmla="*/ 0 h 1423"/>
                        <a:gd name="T84" fmla="*/ 1 w 942"/>
                        <a:gd name="T85" fmla="*/ 0 h 1423"/>
                        <a:gd name="T86" fmla="*/ 1 w 942"/>
                        <a:gd name="T87" fmla="*/ 0 h 1423"/>
                        <a:gd name="T88" fmla="*/ 1 w 942"/>
                        <a:gd name="T89" fmla="*/ 0 h 1423"/>
                        <a:gd name="T90" fmla="*/ 1 w 942"/>
                        <a:gd name="T91" fmla="*/ 0 h 1423"/>
                        <a:gd name="T92" fmla="*/ 1 w 942"/>
                        <a:gd name="T93" fmla="*/ 0 h 1423"/>
                        <a:gd name="T94" fmla="*/ 1 w 942"/>
                        <a:gd name="T95" fmla="*/ 0 h 1423"/>
                        <a:gd name="T96" fmla="*/ 1 w 942"/>
                        <a:gd name="T97" fmla="*/ 0 h 142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42" h="1423">
                          <a:moveTo>
                            <a:pt x="137" y="22"/>
                          </a:moveTo>
                          <a:lnTo>
                            <a:pt x="32" y="0"/>
                          </a:lnTo>
                          <a:lnTo>
                            <a:pt x="14" y="64"/>
                          </a:lnTo>
                          <a:lnTo>
                            <a:pt x="0" y="172"/>
                          </a:lnTo>
                          <a:lnTo>
                            <a:pt x="10" y="353"/>
                          </a:lnTo>
                          <a:lnTo>
                            <a:pt x="20" y="419"/>
                          </a:lnTo>
                          <a:lnTo>
                            <a:pt x="50" y="528"/>
                          </a:lnTo>
                          <a:lnTo>
                            <a:pt x="50" y="652"/>
                          </a:lnTo>
                          <a:lnTo>
                            <a:pt x="56" y="803"/>
                          </a:lnTo>
                          <a:lnTo>
                            <a:pt x="70" y="957"/>
                          </a:lnTo>
                          <a:lnTo>
                            <a:pt x="76" y="1032"/>
                          </a:lnTo>
                          <a:lnTo>
                            <a:pt x="111" y="1154"/>
                          </a:lnTo>
                          <a:lnTo>
                            <a:pt x="137" y="1249"/>
                          </a:lnTo>
                          <a:lnTo>
                            <a:pt x="169" y="1377"/>
                          </a:lnTo>
                          <a:lnTo>
                            <a:pt x="191" y="1423"/>
                          </a:lnTo>
                          <a:lnTo>
                            <a:pt x="874" y="1423"/>
                          </a:lnTo>
                          <a:lnTo>
                            <a:pt x="942" y="1385"/>
                          </a:lnTo>
                          <a:lnTo>
                            <a:pt x="900" y="1080"/>
                          </a:lnTo>
                          <a:lnTo>
                            <a:pt x="870" y="972"/>
                          </a:lnTo>
                          <a:lnTo>
                            <a:pt x="870" y="897"/>
                          </a:lnTo>
                          <a:lnTo>
                            <a:pt x="862" y="871"/>
                          </a:lnTo>
                          <a:lnTo>
                            <a:pt x="856" y="843"/>
                          </a:lnTo>
                          <a:lnTo>
                            <a:pt x="842" y="827"/>
                          </a:lnTo>
                          <a:lnTo>
                            <a:pt x="810" y="789"/>
                          </a:lnTo>
                          <a:lnTo>
                            <a:pt x="800" y="757"/>
                          </a:lnTo>
                          <a:lnTo>
                            <a:pt x="788" y="711"/>
                          </a:lnTo>
                          <a:lnTo>
                            <a:pt x="776" y="670"/>
                          </a:lnTo>
                          <a:lnTo>
                            <a:pt x="748" y="616"/>
                          </a:lnTo>
                          <a:lnTo>
                            <a:pt x="712" y="472"/>
                          </a:lnTo>
                          <a:lnTo>
                            <a:pt x="690" y="440"/>
                          </a:lnTo>
                          <a:lnTo>
                            <a:pt x="668" y="427"/>
                          </a:lnTo>
                          <a:lnTo>
                            <a:pt x="644" y="409"/>
                          </a:lnTo>
                          <a:lnTo>
                            <a:pt x="654" y="369"/>
                          </a:lnTo>
                          <a:lnTo>
                            <a:pt x="646" y="353"/>
                          </a:lnTo>
                          <a:lnTo>
                            <a:pt x="613" y="301"/>
                          </a:lnTo>
                          <a:lnTo>
                            <a:pt x="628" y="269"/>
                          </a:lnTo>
                          <a:lnTo>
                            <a:pt x="632" y="247"/>
                          </a:lnTo>
                          <a:lnTo>
                            <a:pt x="630" y="225"/>
                          </a:lnTo>
                          <a:lnTo>
                            <a:pt x="622" y="201"/>
                          </a:lnTo>
                          <a:lnTo>
                            <a:pt x="611" y="166"/>
                          </a:lnTo>
                          <a:lnTo>
                            <a:pt x="601" y="144"/>
                          </a:lnTo>
                          <a:lnTo>
                            <a:pt x="589" y="136"/>
                          </a:lnTo>
                          <a:lnTo>
                            <a:pt x="571" y="128"/>
                          </a:lnTo>
                          <a:lnTo>
                            <a:pt x="547" y="122"/>
                          </a:lnTo>
                          <a:lnTo>
                            <a:pt x="471" y="120"/>
                          </a:lnTo>
                          <a:lnTo>
                            <a:pt x="387" y="108"/>
                          </a:lnTo>
                          <a:lnTo>
                            <a:pt x="299" y="86"/>
                          </a:lnTo>
                          <a:lnTo>
                            <a:pt x="219" y="62"/>
                          </a:lnTo>
                          <a:lnTo>
                            <a:pt x="137" y="22"/>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24" name="Freeform 24"/>
                    <p:cNvSpPr>
                      <a:spLocks/>
                    </p:cNvSpPr>
                    <p:nvPr/>
                  </p:nvSpPr>
                  <p:spPr bwMode="auto">
                    <a:xfrm>
                      <a:off x="3087" y="2700"/>
                      <a:ext cx="227" cy="491"/>
                    </a:xfrm>
                    <a:custGeom>
                      <a:avLst/>
                      <a:gdLst>
                        <a:gd name="T0" fmla="*/ 1 w 453"/>
                        <a:gd name="T1" fmla="*/ 1 h 982"/>
                        <a:gd name="T2" fmla="*/ 1 w 453"/>
                        <a:gd name="T3" fmla="*/ 1 h 982"/>
                        <a:gd name="T4" fmla="*/ 1 w 453"/>
                        <a:gd name="T5" fmla="*/ 1 h 982"/>
                        <a:gd name="T6" fmla="*/ 1 w 453"/>
                        <a:gd name="T7" fmla="*/ 1 h 982"/>
                        <a:gd name="T8" fmla="*/ 1 w 453"/>
                        <a:gd name="T9" fmla="*/ 1 h 982"/>
                        <a:gd name="T10" fmla="*/ 1 w 453"/>
                        <a:gd name="T11" fmla="*/ 1 h 982"/>
                        <a:gd name="T12" fmla="*/ 1 w 453"/>
                        <a:gd name="T13" fmla="*/ 1 h 982"/>
                        <a:gd name="T14" fmla="*/ 1 w 453"/>
                        <a:gd name="T15" fmla="*/ 1 h 982"/>
                        <a:gd name="T16" fmla="*/ 1 w 453"/>
                        <a:gd name="T17" fmla="*/ 1 h 982"/>
                        <a:gd name="T18" fmla="*/ 1 w 453"/>
                        <a:gd name="T19" fmla="*/ 1 h 982"/>
                        <a:gd name="T20" fmla="*/ 1 w 453"/>
                        <a:gd name="T21" fmla="*/ 1 h 982"/>
                        <a:gd name="T22" fmla="*/ 1 w 453"/>
                        <a:gd name="T23" fmla="*/ 1 h 982"/>
                        <a:gd name="T24" fmla="*/ 1 w 453"/>
                        <a:gd name="T25" fmla="*/ 1 h 982"/>
                        <a:gd name="T26" fmla="*/ 1 w 453"/>
                        <a:gd name="T27" fmla="*/ 1 h 982"/>
                        <a:gd name="T28" fmla="*/ 1 w 453"/>
                        <a:gd name="T29" fmla="*/ 1 h 982"/>
                        <a:gd name="T30" fmla="*/ 1 w 453"/>
                        <a:gd name="T31" fmla="*/ 1 h 982"/>
                        <a:gd name="T32" fmla="*/ 1 w 453"/>
                        <a:gd name="T33" fmla="*/ 1 h 982"/>
                        <a:gd name="T34" fmla="*/ 1 w 453"/>
                        <a:gd name="T35" fmla="*/ 1 h 982"/>
                        <a:gd name="T36" fmla="*/ 1 w 453"/>
                        <a:gd name="T37" fmla="*/ 1 h 982"/>
                        <a:gd name="T38" fmla="*/ 1 w 453"/>
                        <a:gd name="T39" fmla="*/ 1 h 982"/>
                        <a:gd name="T40" fmla="*/ 1 w 453"/>
                        <a:gd name="T41" fmla="*/ 1 h 982"/>
                        <a:gd name="T42" fmla="*/ 1 w 453"/>
                        <a:gd name="T43" fmla="*/ 1 h 982"/>
                        <a:gd name="T44" fmla="*/ 1 w 453"/>
                        <a:gd name="T45" fmla="*/ 1 h 982"/>
                        <a:gd name="T46" fmla="*/ 1 w 453"/>
                        <a:gd name="T47" fmla="*/ 1 h 982"/>
                        <a:gd name="T48" fmla="*/ 1 w 453"/>
                        <a:gd name="T49" fmla="*/ 1 h 982"/>
                        <a:gd name="T50" fmla="*/ 1 w 453"/>
                        <a:gd name="T51" fmla="*/ 1 h 982"/>
                        <a:gd name="T52" fmla="*/ 1 w 453"/>
                        <a:gd name="T53" fmla="*/ 1 h 982"/>
                        <a:gd name="T54" fmla="*/ 1 w 453"/>
                        <a:gd name="T55" fmla="*/ 1 h 982"/>
                        <a:gd name="T56" fmla="*/ 1 w 453"/>
                        <a:gd name="T57" fmla="*/ 1 h 982"/>
                        <a:gd name="T58" fmla="*/ 1 w 453"/>
                        <a:gd name="T59" fmla="*/ 1 h 982"/>
                        <a:gd name="T60" fmla="*/ 1 w 453"/>
                        <a:gd name="T61" fmla="*/ 1 h 982"/>
                        <a:gd name="T62" fmla="*/ 1 w 453"/>
                        <a:gd name="T63" fmla="*/ 1 h 982"/>
                        <a:gd name="T64" fmla="*/ 1 w 453"/>
                        <a:gd name="T65" fmla="*/ 0 h 9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53" h="982">
                          <a:moveTo>
                            <a:pt x="172" y="0"/>
                          </a:moveTo>
                          <a:lnTo>
                            <a:pt x="210" y="35"/>
                          </a:lnTo>
                          <a:lnTo>
                            <a:pt x="184" y="71"/>
                          </a:lnTo>
                          <a:lnTo>
                            <a:pt x="172" y="107"/>
                          </a:lnTo>
                          <a:lnTo>
                            <a:pt x="160" y="155"/>
                          </a:lnTo>
                          <a:lnTo>
                            <a:pt x="150" y="227"/>
                          </a:lnTo>
                          <a:lnTo>
                            <a:pt x="190" y="211"/>
                          </a:lnTo>
                          <a:lnTo>
                            <a:pt x="220" y="199"/>
                          </a:lnTo>
                          <a:lnTo>
                            <a:pt x="244" y="217"/>
                          </a:lnTo>
                          <a:lnTo>
                            <a:pt x="178" y="275"/>
                          </a:lnTo>
                          <a:lnTo>
                            <a:pt x="150" y="306"/>
                          </a:lnTo>
                          <a:lnTo>
                            <a:pt x="150" y="394"/>
                          </a:lnTo>
                          <a:lnTo>
                            <a:pt x="160" y="402"/>
                          </a:lnTo>
                          <a:lnTo>
                            <a:pt x="226" y="348"/>
                          </a:lnTo>
                          <a:lnTo>
                            <a:pt x="258" y="330"/>
                          </a:lnTo>
                          <a:lnTo>
                            <a:pt x="297" y="316"/>
                          </a:lnTo>
                          <a:lnTo>
                            <a:pt x="317" y="316"/>
                          </a:lnTo>
                          <a:lnTo>
                            <a:pt x="299" y="348"/>
                          </a:lnTo>
                          <a:lnTo>
                            <a:pt x="275" y="378"/>
                          </a:lnTo>
                          <a:lnTo>
                            <a:pt x="244" y="400"/>
                          </a:lnTo>
                          <a:lnTo>
                            <a:pt x="210" y="412"/>
                          </a:lnTo>
                          <a:lnTo>
                            <a:pt x="184" y="426"/>
                          </a:lnTo>
                          <a:lnTo>
                            <a:pt x="154" y="456"/>
                          </a:lnTo>
                          <a:lnTo>
                            <a:pt x="148" y="516"/>
                          </a:lnTo>
                          <a:lnTo>
                            <a:pt x="132" y="551"/>
                          </a:lnTo>
                          <a:lnTo>
                            <a:pt x="138" y="611"/>
                          </a:lnTo>
                          <a:lnTo>
                            <a:pt x="136" y="661"/>
                          </a:lnTo>
                          <a:lnTo>
                            <a:pt x="156" y="651"/>
                          </a:lnTo>
                          <a:lnTo>
                            <a:pt x="174" y="651"/>
                          </a:lnTo>
                          <a:lnTo>
                            <a:pt x="160" y="695"/>
                          </a:lnTo>
                          <a:lnTo>
                            <a:pt x="130" y="725"/>
                          </a:lnTo>
                          <a:lnTo>
                            <a:pt x="132" y="749"/>
                          </a:lnTo>
                          <a:lnTo>
                            <a:pt x="148" y="802"/>
                          </a:lnTo>
                          <a:lnTo>
                            <a:pt x="156" y="842"/>
                          </a:lnTo>
                          <a:lnTo>
                            <a:pt x="208" y="892"/>
                          </a:lnTo>
                          <a:lnTo>
                            <a:pt x="264" y="880"/>
                          </a:lnTo>
                          <a:lnTo>
                            <a:pt x="341" y="872"/>
                          </a:lnTo>
                          <a:lnTo>
                            <a:pt x="377" y="868"/>
                          </a:lnTo>
                          <a:lnTo>
                            <a:pt x="411" y="874"/>
                          </a:lnTo>
                          <a:lnTo>
                            <a:pt x="435" y="886"/>
                          </a:lnTo>
                          <a:lnTo>
                            <a:pt x="453" y="908"/>
                          </a:lnTo>
                          <a:lnTo>
                            <a:pt x="399" y="902"/>
                          </a:lnTo>
                          <a:lnTo>
                            <a:pt x="347" y="898"/>
                          </a:lnTo>
                          <a:lnTo>
                            <a:pt x="299" y="898"/>
                          </a:lnTo>
                          <a:lnTo>
                            <a:pt x="264" y="902"/>
                          </a:lnTo>
                          <a:lnTo>
                            <a:pt x="240" y="938"/>
                          </a:lnTo>
                          <a:lnTo>
                            <a:pt x="323" y="958"/>
                          </a:lnTo>
                          <a:lnTo>
                            <a:pt x="184" y="976"/>
                          </a:lnTo>
                          <a:lnTo>
                            <a:pt x="94" y="982"/>
                          </a:lnTo>
                          <a:lnTo>
                            <a:pt x="148" y="938"/>
                          </a:lnTo>
                          <a:lnTo>
                            <a:pt x="148" y="902"/>
                          </a:lnTo>
                          <a:lnTo>
                            <a:pt x="108" y="832"/>
                          </a:lnTo>
                          <a:lnTo>
                            <a:pt x="100" y="743"/>
                          </a:lnTo>
                          <a:lnTo>
                            <a:pt x="114" y="653"/>
                          </a:lnTo>
                          <a:lnTo>
                            <a:pt x="94" y="633"/>
                          </a:lnTo>
                          <a:lnTo>
                            <a:pt x="106" y="597"/>
                          </a:lnTo>
                          <a:lnTo>
                            <a:pt x="0" y="591"/>
                          </a:lnTo>
                          <a:lnTo>
                            <a:pt x="34" y="557"/>
                          </a:lnTo>
                          <a:lnTo>
                            <a:pt x="84" y="561"/>
                          </a:lnTo>
                          <a:lnTo>
                            <a:pt x="130" y="520"/>
                          </a:lnTo>
                          <a:lnTo>
                            <a:pt x="112" y="490"/>
                          </a:lnTo>
                          <a:lnTo>
                            <a:pt x="130" y="442"/>
                          </a:lnTo>
                          <a:lnTo>
                            <a:pt x="136" y="280"/>
                          </a:lnTo>
                          <a:lnTo>
                            <a:pt x="142" y="185"/>
                          </a:lnTo>
                          <a:lnTo>
                            <a:pt x="166" y="35"/>
                          </a:lnTo>
                          <a:lnTo>
                            <a:pt x="172"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25" name="Freeform 25"/>
                    <p:cNvSpPr>
                      <a:spLocks/>
                    </p:cNvSpPr>
                    <p:nvPr/>
                  </p:nvSpPr>
                  <p:spPr bwMode="auto">
                    <a:xfrm>
                      <a:off x="3033" y="2937"/>
                      <a:ext cx="98" cy="20"/>
                    </a:xfrm>
                    <a:custGeom>
                      <a:avLst/>
                      <a:gdLst>
                        <a:gd name="T0" fmla="*/ 1 w 196"/>
                        <a:gd name="T1" fmla="*/ 0 h 40"/>
                        <a:gd name="T2" fmla="*/ 0 w 196"/>
                        <a:gd name="T3" fmla="*/ 1 h 40"/>
                        <a:gd name="T4" fmla="*/ 1 w 196"/>
                        <a:gd name="T5" fmla="*/ 1 h 40"/>
                        <a:gd name="T6" fmla="*/ 1 w 196"/>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 h="40">
                          <a:moveTo>
                            <a:pt x="196" y="0"/>
                          </a:moveTo>
                          <a:lnTo>
                            <a:pt x="0" y="34"/>
                          </a:lnTo>
                          <a:lnTo>
                            <a:pt x="108" y="40"/>
                          </a:lnTo>
                          <a:lnTo>
                            <a:pt x="196" y="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26" name="Group 26"/>
                    <p:cNvGrpSpPr>
                      <a:grpSpLocks/>
                    </p:cNvGrpSpPr>
                    <p:nvPr/>
                  </p:nvGrpSpPr>
                  <p:grpSpPr bwMode="auto">
                    <a:xfrm>
                      <a:off x="2905" y="2610"/>
                      <a:ext cx="169" cy="720"/>
                      <a:chOff x="2905" y="2610"/>
                      <a:chExt cx="169" cy="720"/>
                    </a:xfrm>
                  </p:grpSpPr>
                  <p:sp>
                    <p:nvSpPr>
                      <p:cNvPr id="127" name="Freeform 27"/>
                      <p:cNvSpPr>
                        <a:spLocks/>
                      </p:cNvSpPr>
                      <p:nvPr/>
                    </p:nvSpPr>
                    <p:spPr bwMode="auto">
                      <a:xfrm>
                        <a:off x="2911" y="2619"/>
                        <a:ext cx="163" cy="711"/>
                      </a:xfrm>
                      <a:custGeom>
                        <a:avLst/>
                        <a:gdLst>
                          <a:gd name="T0" fmla="*/ 1 w 325"/>
                          <a:gd name="T1" fmla="*/ 0 h 1423"/>
                          <a:gd name="T2" fmla="*/ 1 w 325"/>
                          <a:gd name="T3" fmla="*/ 0 h 1423"/>
                          <a:gd name="T4" fmla="*/ 1 w 325"/>
                          <a:gd name="T5" fmla="*/ 0 h 1423"/>
                          <a:gd name="T6" fmla="*/ 0 w 325"/>
                          <a:gd name="T7" fmla="*/ 0 h 1423"/>
                          <a:gd name="T8" fmla="*/ 1 w 325"/>
                          <a:gd name="T9" fmla="*/ 0 h 1423"/>
                          <a:gd name="T10" fmla="*/ 1 w 325"/>
                          <a:gd name="T11" fmla="*/ 0 h 1423"/>
                          <a:gd name="T12" fmla="*/ 1 w 325"/>
                          <a:gd name="T13" fmla="*/ 0 h 1423"/>
                          <a:gd name="T14" fmla="*/ 1 w 325"/>
                          <a:gd name="T15" fmla="*/ 0 h 1423"/>
                          <a:gd name="T16" fmla="*/ 1 w 325"/>
                          <a:gd name="T17" fmla="*/ 0 h 1423"/>
                          <a:gd name="T18" fmla="*/ 1 w 325"/>
                          <a:gd name="T19" fmla="*/ 0 h 1423"/>
                          <a:gd name="T20" fmla="*/ 1 w 325"/>
                          <a:gd name="T21" fmla="*/ 0 h 1423"/>
                          <a:gd name="T22" fmla="*/ 1 w 325"/>
                          <a:gd name="T23" fmla="*/ 0 h 1423"/>
                          <a:gd name="T24" fmla="*/ 1 w 325"/>
                          <a:gd name="T25" fmla="*/ 0 h 1423"/>
                          <a:gd name="T26" fmla="*/ 1 w 325"/>
                          <a:gd name="T27" fmla="*/ 0 h 1423"/>
                          <a:gd name="T28" fmla="*/ 1 w 325"/>
                          <a:gd name="T29" fmla="*/ 0 h 1423"/>
                          <a:gd name="T30" fmla="*/ 1 w 325"/>
                          <a:gd name="T31" fmla="*/ 0 h 1423"/>
                          <a:gd name="T32" fmla="*/ 1 w 325"/>
                          <a:gd name="T33" fmla="*/ 0 h 1423"/>
                          <a:gd name="T34" fmla="*/ 1 w 325"/>
                          <a:gd name="T35" fmla="*/ 0 h 1423"/>
                          <a:gd name="T36" fmla="*/ 1 w 325"/>
                          <a:gd name="T37" fmla="*/ 0 h 1423"/>
                          <a:gd name="T38" fmla="*/ 1 w 325"/>
                          <a:gd name="T39" fmla="*/ 0 h 1423"/>
                          <a:gd name="T40" fmla="*/ 1 w 325"/>
                          <a:gd name="T41" fmla="*/ 0 h 1423"/>
                          <a:gd name="T42" fmla="*/ 1 w 325"/>
                          <a:gd name="T43" fmla="*/ 0 h 1423"/>
                          <a:gd name="T44" fmla="*/ 1 w 325"/>
                          <a:gd name="T45" fmla="*/ 0 h 1423"/>
                          <a:gd name="T46" fmla="*/ 1 w 325"/>
                          <a:gd name="T47" fmla="*/ 0 h 1423"/>
                          <a:gd name="T48" fmla="*/ 1 w 325"/>
                          <a:gd name="T49" fmla="*/ 0 h 1423"/>
                          <a:gd name="T50" fmla="*/ 1 w 325"/>
                          <a:gd name="T51" fmla="*/ 0 h 1423"/>
                          <a:gd name="T52" fmla="*/ 1 w 325"/>
                          <a:gd name="T53" fmla="*/ 0 h 1423"/>
                          <a:gd name="T54" fmla="*/ 1 w 325"/>
                          <a:gd name="T55" fmla="*/ 0 h 1423"/>
                          <a:gd name="T56" fmla="*/ 1 w 325"/>
                          <a:gd name="T57" fmla="*/ 0 h 1423"/>
                          <a:gd name="T58" fmla="*/ 1 w 325"/>
                          <a:gd name="T59" fmla="*/ 0 h 1423"/>
                          <a:gd name="T60" fmla="*/ 1 w 325"/>
                          <a:gd name="T61" fmla="*/ 0 h 1423"/>
                          <a:gd name="T62" fmla="*/ 1 w 325"/>
                          <a:gd name="T63" fmla="*/ 0 h 1423"/>
                          <a:gd name="T64" fmla="*/ 1 w 325"/>
                          <a:gd name="T65" fmla="*/ 0 h 1423"/>
                          <a:gd name="T66" fmla="*/ 1 w 325"/>
                          <a:gd name="T67" fmla="*/ 0 h 1423"/>
                          <a:gd name="T68" fmla="*/ 1 w 325"/>
                          <a:gd name="T69" fmla="*/ 0 h 1423"/>
                          <a:gd name="T70" fmla="*/ 1 w 325"/>
                          <a:gd name="T71" fmla="*/ 0 h 14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5" h="1423">
                            <a:moveTo>
                              <a:pt x="137" y="22"/>
                            </a:moveTo>
                            <a:lnTo>
                              <a:pt x="32" y="0"/>
                            </a:lnTo>
                            <a:lnTo>
                              <a:pt x="14" y="64"/>
                            </a:lnTo>
                            <a:lnTo>
                              <a:pt x="0" y="172"/>
                            </a:lnTo>
                            <a:lnTo>
                              <a:pt x="10" y="353"/>
                            </a:lnTo>
                            <a:lnTo>
                              <a:pt x="20" y="419"/>
                            </a:lnTo>
                            <a:lnTo>
                              <a:pt x="50" y="528"/>
                            </a:lnTo>
                            <a:lnTo>
                              <a:pt x="50" y="652"/>
                            </a:lnTo>
                            <a:lnTo>
                              <a:pt x="56" y="803"/>
                            </a:lnTo>
                            <a:lnTo>
                              <a:pt x="70" y="957"/>
                            </a:lnTo>
                            <a:lnTo>
                              <a:pt x="76" y="1032"/>
                            </a:lnTo>
                            <a:lnTo>
                              <a:pt x="111" y="1154"/>
                            </a:lnTo>
                            <a:lnTo>
                              <a:pt x="137" y="1249"/>
                            </a:lnTo>
                            <a:lnTo>
                              <a:pt x="169" y="1377"/>
                            </a:lnTo>
                            <a:lnTo>
                              <a:pt x="191" y="1423"/>
                            </a:lnTo>
                            <a:lnTo>
                              <a:pt x="287" y="1423"/>
                            </a:lnTo>
                            <a:lnTo>
                              <a:pt x="271" y="1387"/>
                            </a:lnTo>
                            <a:lnTo>
                              <a:pt x="237" y="1293"/>
                            </a:lnTo>
                            <a:lnTo>
                              <a:pt x="217" y="1227"/>
                            </a:lnTo>
                            <a:lnTo>
                              <a:pt x="197" y="1154"/>
                            </a:lnTo>
                            <a:lnTo>
                              <a:pt x="187" y="1078"/>
                            </a:lnTo>
                            <a:lnTo>
                              <a:pt x="187" y="1002"/>
                            </a:lnTo>
                            <a:lnTo>
                              <a:pt x="191" y="931"/>
                            </a:lnTo>
                            <a:lnTo>
                              <a:pt x="213" y="815"/>
                            </a:lnTo>
                            <a:lnTo>
                              <a:pt x="231" y="739"/>
                            </a:lnTo>
                            <a:lnTo>
                              <a:pt x="259" y="652"/>
                            </a:lnTo>
                            <a:lnTo>
                              <a:pt x="293" y="552"/>
                            </a:lnTo>
                            <a:lnTo>
                              <a:pt x="299" y="492"/>
                            </a:lnTo>
                            <a:lnTo>
                              <a:pt x="311" y="427"/>
                            </a:lnTo>
                            <a:lnTo>
                              <a:pt x="315" y="383"/>
                            </a:lnTo>
                            <a:lnTo>
                              <a:pt x="171" y="351"/>
                            </a:lnTo>
                            <a:lnTo>
                              <a:pt x="325" y="261"/>
                            </a:lnTo>
                            <a:lnTo>
                              <a:pt x="269" y="213"/>
                            </a:lnTo>
                            <a:lnTo>
                              <a:pt x="231" y="166"/>
                            </a:lnTo>
                            <a:lnTo>
                              <a:pt x="183" y="98"/>
                            </a:lnTo>
                            <a:lnTo>
                              <a:pt x="137" y="22"/>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28" name="Freeform 28"/>
                      <p:cNvSpPr>
                        <a:spLocks/>
                      </p:cNvSpPr>
                      <p:nvPr/>
                    </p:nvSpPr>
                    <p:spPr bwMode="auto">
                      <a:xfrm>
                        <a:off x="2905" y="2610"/>
                        <a:ext cx="163" cy="711"/>
                      </a:xfrm>
                      <a:custGeom>
                        <a:avLst/>
                        <a:gdLst>
                          <a:gd name="T0" fmla="*/ 1 w 325"/>
                          <a:gd name="T1" fmla="*/ 0 h 1423"/>
                          <a:gd name="T2" fmla="*/ 1 w 325"/>
                          <a:gd name="T3" fmla="*/ 0 h 1423"/>
                          <a:gd name="T4" fmla="*/ 1 w 325"/>
                          <a:gd name="T5" fmla="*/ 0 h 1423"/>
                          <a:gd name="T6" fmla="*/ 0 w 325"/>
                          <a:gd name="T7" fmla="*/ 0 h 1423"/>
                          <a:gd name="T8" fmla="*/ 1 w 325"/>
                          <a:gd name="T9" fmla="*/ 0 h 1423"/>
                          <a:gd name="T10" fmla="*/ 1 w 325"/>
                          <a:gd name="T11" fmla="*/ 0 h 1423"/>
                          <a:gd name="T12" fmla="*/ 1 w 325"/>
                          <a:gd name="T13" fmla="*/ 0 h 1423"/>
                          <a:gd name="T14" fmla="*/ 1 w 325"/>
                          <a:gd name="T15" fmla="*/ 0 h 1423"/>
                          <a:gd name="T16" fmla="*/ 1 w 325"/>
                          <a:gd name="T17" fmla="*/ 0 h 1423"/>
                          <a:gd name="T18" fmla="*/ 1 w 325"/>
                          <a:gd name="T19" fmla="*/ 0 h 1423"/>
                          <a:gd name="T20" fmla="*/ 1 w 325"/>
                          <a:gd name="T21" fmla="*/ 0 h 1423"/>
                          <a:gd name="T22" fmla="*/ 1 w 325"/>
                          <a:gd name="T23" fmla="*/ 0 h 1423"/>
                          <a:gd name="T24" fmla="*/ 1 w 325"/>
                          <a:gd name="T25" fmla="*/ 0 h 1423"/>
                          <a:gd name="T26" fmla="*/ 1 w 325"/>
                          <a:gd name="T27" fmla="*/ 0 h 1423"/>
                          <a:gd name="T28" fmla="*/ 1 w 325"/>
                          <a:gd name="T29" fmla="*/ 0 h 1423"/>
                          <a:gd name="T30" fmla="*/ 1 w 325"/>
                          <a:gd name="T31" fmla="*/ 0 h 1423"/>
                          <a:gd name="T32" fmla="*/ 1 w 325"/>
                          <a:gd name="T33" fmla="*/ 0 h 1423"/>
                          <a:gd name="T34" fmla="*/ 1 w 325"/>
                          <a:gd name="T35" fmla="*/ 0 h 1423"/>
                          <a:gd name="T36" fmla="*/ 1 w 325"/>
                          <a:gd name="T37" fmla="*/ 0 h 1423"/>
                          <a:gd name="T38" fmla="*/ 1 w 325"/>
                          <a:gd name="T39" fmla="*/ 0 h 1423"/>
                          <a:gd name="T40" fmla="*/ 1 w 325"/>
                          <a:gd name="T41" fmla="*/ 0 h 1423"/>
                          <a:gd name="T42" fmla="*/ 1 w 325"/>
                          <a:gd name="T43" fmla="*/ 0 h 1423"/>
                          <a:gd name="T44" fmla="*/ 1 w 325"/>
                          <a:gd name="T45" fmla="*/ 0 h 1423"/>
                          <a:gd name="T46" fmla="*/ 1 w 325"/>
                          <a:gd name="T47" fmla="*/ 0 h 1423"/>
                          <a:gd name="T48" fmla="*/ 1 w 325"/>
                          <a:gd name="T49" fmla="*/ 0 h 1423"/>
                          <a:gd name="T50" fmla="*/ 1 w 325"/>
                          <a:gd name="T51" fmla="*/ 0 h 1423"/>
                          <a:gd name="T52" fmla="*/ 1 w 325"/>
                          <a:gd name="T53" fmla="*/ 0 h 1423"/>
                          <a:gd name="T54" fmla="*/ 1 w 325"/>
                          <a:gd name="T55" fmla="*/ 0 h 1423"/>
                          <a:gd name="T56" fmla="*/ 1 w 325"/>
                          <a:gd name="T57" fmla="*/ 0 h 1423"/>
                          <a:gd name="T58" fmla="*/ 1 w 325"/>
                          <a:gd name="T59" fmla="*/ 0 h 1423"/>
                          <a:gd name="T60" fmla="*/ 1 w 325"/>
                          <a:gd name="T61" fmla="*/ 0 h 1423"/>
                          <a:gd name="T62" fmla="*/ 1 w 325"/>
                          <a:gd name="T63" fmla="*/ 0 h 1423"/>
                          <a:gd name="T64" fmla="*/ 1 w 325"/>
                          <a:gd name="T65" fmla="*/ 0 h 1423"/>
                          <a:gd name="T66" fmla="*/ 1 w 325"/>
                          <a:gd name="T67" fmla="*/ 0 h 1423"/>
                          <a:gd name="T68" fmla="*/ 1 w 325"/>
                          <a:gd name="T69" fmla="*/ 0 h 1423"/>
                          <a:gd name="T70" fmla="*/ 1 w 325"/>
                          <a:gd name="T71" fmla="*/ 0 h 14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25" h="1423">
                            <a:moveTo>
                              <a:pt x="137" y="22"/>
                            </a:moveTo>
                            <a:lnTo>
                              <a:pt x="32" y="0"/>
                            </a:lnTo>
                            <a:lnTo>
                              <a:pt x="14" y="64"/>
                            </a:lnTo>
                            <a:lnTo>
                              <a:pt x="0" y="172"/>
                            </a:lnTo>
                            <a:lnTo>
                              <a:pt x="10" y="353"/>
                            </a:lnTo>
                            <a:lnTo>
                              <a:pt x="20" y="419"/>
                            </a:lnTo>
                            <a:lnTo>
                              <a:pt x="50" y="528"/>
                            </a:lnTo>
                            <a:lnTo>
                              <a:pt x="50" y="652"/>
                            </a:lnTo>
                            <a:lnTo>
                              <a:pt x="56" y="803"/>
                            </a:lnTo>
                            <a:lnTo>
                              <a:pt x="70" y="957"/>
                            </a:lnTo>
                            <a:lnTo>
                              <a:pt x="76" y="1032"/>
                            </a:lnTo>
                            <a:lnTo>
                              <a:pt x="111" y="1154"/>
                            </a:lnTo>
                            <a:lnTo>
                              <a:pt x="137" y="1249"/>
                            </a:lnTo>
                            <a:lnTo>
                              <a:pt x="169" y="1377"/>
                            </a:lnTo>
                            <a:lnTo>
                              <a:pt x="191" y="1423"/>
                            </a:lnTo>
                            <a:lnTo>
                              <a:pt x="287" y="1423"/>
                            </a:lnTo>
                            <a:lnTo>
                              <a:pt x="271" y="1387"/>
                            </a:lnTo>
                            <a:lnTo>
                              <a:pt x="237" y="1293"/>
                            </a:lnTo>
                            <a:lnTo>
                              <a:pt x="217" y="1228"/>
                            </a:lnTo>
                            <a:lnTo>
                              <a:pt x="197" y="1154"/>
                            </a:lnTo>
                            <a:lnTo>
                              <a:pt x="187" y="1078"/>
                            </a:lnTo>
                            <a:lnTo>
                              <a:pt x="187" y="1002"/>
                            </a:lnTo>
                            <a:lnTo>
                              <a:pt x="191" y="931"/>
                            </a:lnTo>
                            <a:lnTo>
                              <a:pt x="213" y="815"/>
                            </a:lnTo>
                            <a:lnTo>
                              <a:pt x="231" y="739"/>
                            </a:lnTo>
                            <a:lnTo>
                              <a:pt x="259" y="652"/>
                            </a:lnTo>
                            <a:lnTo>
                              <a:pt x="293" y="552"/>
                            </a:lnTo>
                            <a:lnTo>
                              <a:pt x="299" y="492"/>
                            </a:lnTo>
                            <a:lnTo>
                              <a:pt x="311" y="427"/>
                            </a:lnTo>
                            <a:lnTo>
                              <a:pt x="315" y="383"/>
                            </a:lnTo>
                            <a:lnTo>
                              <a:pt x="171" y="351"/>
                            </a:lnTo>
                            <a:lnTo>
                              <a:pt x="325" y="261"/>
                            </a:lnTo>
                            <a:lnTo>
                              <a:pt x="269" y="213"/>
                            </a:lnTo>
                            <a:lnTo>
                              <a:pt x="231" y="166"/>
                            </a:lnTo>
                            <a:lnTo>
                              <a:pt x="183" y="98"/>
                            </a:lnTo>
                            <a:lnTo>
                              <a:pt x="137" y="22"/>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grpSp>
          <p:grpSp>
            <p:nvGrpSpPr>
              <p:cNvPr id="89" name="Group 29"/>
              <p:cNvGrpSpPr>
                <a:grpSpLocks/>
              </p:cNvGrpSpPr>
              <p:nvPr/>
            </p:nvGrpSpPr>
            <p:grpSpPr bwMode="auto">
              <a:xfrm>
                <a:off x="2609" y="2281"/>
                <a:ext cx="373" cy="476"/>
                <a:chOff x="2609" y="2281"/>
                <a:chExt cx="373" cy="476"/>
              </a:xfrm>
            </p:grpSpPr>
            <p:sp>
              <p:nvSpPr>
                <p:cNvPr id="90" name="Freeform 30"/>
                <p:cNvSpPr>
                  <a:spLocks/>
                </p:cNvSpPr>
                <p:nvPr/>
              </p:nvSpPr>
              <p:spPr bwMode="auto">
                <a:xfrm>
                  <a:off x="2622" y="2296"/>
                  <a:ext cx="360" cy="461"/>
                </a:xfrm>
                <a:custGeom>
                  <a:avLst/>
                  <a:gdLst>
                    <a:gd name="T0" fmla="*/ 1 w 720"/>
                    <a:gd name="T1" fmla="*/ 1 h 920"/>
                    <a:gd name="T2" fmla="*/ 1 w 720"/>
                    <a:gd name="T3" fmla="*/ 1 h 920"/>
                    <a:gd name="T4" fmla="*/ 1 w 720"/>
                    <a:gd name="T5" fmla="*/ 1 h 920"/>
                    <a:gd name="T6" fmla="*/ 1 w 720"/>
                    <a:gd name="T7" fmla="*/ 1 h 920"/>
                    <a:gd name="T8" fmla="*/ 1 w 720"/>
                    <a:gd name="T9" fmla="*/ 1 h 920"/>
                    <a:gd name="T10" fmla="*/ 1 w 720"/>
                    <a:gd name="T11" fmla="*/ 1 h 920"/>
                    <a:gd name="T12" fmla="*/ 1 w 720"/>
                    <a:gd name="T13" fmla="*/ 1 h 920"/>
                    <a:gd name="T14" fmla="*/ 1 w 720"/>
                    <a:gd name="T15" fmla="*/ 1 h 920"/>
                    <a:gd name="T16" fmla="*/ 1 w 720"/>
                    <a:gd name="T17" fmla="*/ 1 h 920"/>
                    <a:gd name="T18" fmla="*/ 1 w 720"/>
                    <a:gd name="T19" fmla="*/ 1 h 920"/>
                    <a:gd name="T20" fmla="*/ 1 w 720"/>
                    <a:gd name="T21" fmla="*/ 1 h 920"/>
                    <a:gd name="T22" fmla="*/ 1 w 720"/>
                    <a:gd name="T23" fmla="*/ 1 h 920"/>
                    <a:gd name="T24" fmla="*/ 1 w 720"/>
                    <a:gd name="T25" fmla="*/ 1 h 920"/>
                    <a:gd name="T26" fmla="*/ 1 w 720"/>
                    <a:gd name="T27" fmla="*/ 1 h 920"/>
                    <a:gd name="T28" fmla="*/ 1 w 720"/>
                    <a:gd name="T29" fmla="*/ 1 h 920"/>
                    <a:gd name="T30" fmla="*/ 1 w 720"/>
                    <a:gd name="T31" fmla="*/ 1 h 920"/>
                    <a:gd name="T32" fmla="*/ 1 w 720"/>
                    <a:gd name="T33" fmla="*/ 1 h 920"/>
                    <a:gd name="T34" fmla="*/ 1 w 720"/>
                    <a:gd name="T35" fmla="*/ 1 h 920"/>
                    <a:gd name="T36" fmla="*/ 1 w 720"/>
                    <a:gd name="T37" fmla="*/ 1 h 920"/>
                    <a:gd name="T38" fmla="*/ 1 w 720"/>
                    <a:gd name="T39" fmla="*/ 1 h 920"/>
                    <a:gd name="T40" fmla="*/ 1 w 720"/>
                    <a:gd name="T41" fmla="*/ 1 h 920"/>
                    <a:gd name="T42" fmla="*/ 1 w 720"/>
                    <a:gd name="T43" fmla="*/ 1 h 920"/>
                    <a:gd name="T44" fmla="*/ 1 w 720"/>
                    <a:gd name="T45" fmla="*/ 1 h 920"/>
                    <a:gd name="T46" fmla="*/ 1 w 720"/>
                    <a:gd name="T47" fmla="*/ 1 h 920"/>
                    <a:gd name="T48" fmla="*/ 1 w 720"/>
                    <a:gd name="T49" fmla="*/ 1 h 920"/>
                    <a:gd name="T50" fmla="*/ 1 w 720"/>
                    <a:gd name="T51" fmla="*/ 0 h 920"/>
                    <a:gd name="T52" fmla="*/ 1 w 720"/>
                    <a:gd name="T53" fmla="*/ 1 h 920"/>
                    <a:gd name="T54" fmla="*/ 1 w 720"/>
                    <a:gd name="T55" fmla="*/ 1 h 920"/>
                    <a:gd name="T56" fmla="*/ 1 w 720"/>
                    <a:gd name="T57" fmla="*/ 1 h 920"/>
                    <a:gd name="T58" fmla="*/ 1 w 720"/>
                    <a:gd name="T59" fmla="*/ 1 h 920"/>
                    <a:gd name="T60" fmla="*/ 1 w 720"/>
                    <a:gd name="T61" fmla="*/ 1 h 920"/>
                    <a:gd name="T62" fmla="*/ 1 w 720"/>
                    <a:gd name="T63" fmla="*/ 1 h 9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720" h="920">
                      <a:moveTo>
                        <a:pt x="24" y="466"/>
                      </a:moveTo>
                      <a:lnTo>
                        <a:pt x="6" y="474"/>
                      </a:lnTo>
                      <a:lnTo>
                        <a:pt x="0" y="492"/>
                      </a:lnTo>
                      <a:lnTo>
                        <a:pt x="4" y="534"/>
                      </a:lnTo>
                      <a:lnTo>
                        <a:pt x="22" y="589"/>
                      </a:lnTo>
                      <a:lnTo>
                        <a:pt x="40" y="623"/>
                      </a:lnTo>
                      <a:lnTo>
                        <a:pt x="72" y="655"/>
                      </a:lnTo>
                      <a:lnTo>
                        <a:pt x="114" y="685"/>
                      </a:lnTo>
                      <a:lnTo>
                        <a:pt x="142" y="701"/>
                      </a:lnTo>
                      <a:lnTo>
                        <a:pt x="173" y="713"/>
                      </a:lnTo>
                      <a:lnTo>
                        <a:pt x="191" y="711"/>
                      </a:lnTo>
                      <a:lnTo>
                        <a:pt x="203" y="715"/>
                      </a:lnTo>
                      <a:lnTo>
                        <a:pt x="209" y="739"/>
                      </a:lnTo>
                      <a:lnTo>
                        <a:pt x="217" y="763"/>
                      </a:lnTo>
                      <a:lnTo>
                        <a:pt x="227" y="785"/>
                      </a:lnTo>
                      <a:lnTo>
                        <a:pt x="241" y="799"/>
                      </a:lnTo>
                      <a:lnTo>
                        <a:pt x="257" y="815"/>
                      </a:lnTo>
                      <a:lnTo>
                        <a:pt x="283" y="834"/>
                      </a:lnTo>
                      <a:lnTo>
                        <a:pt x="315" y="852"/>
                      </a:lnTo>
                      <a:lnTo>
                        <a:pt x="357" y="894"/>
                      </a:lnTo>
                      <a:lnTo>
                        <a:pt x="379" y="910"/>
                      </a:lnTo>
                      <a:lnTo>
                        <a:pt x="397" y="918"/>
                      </a:lnTo>
                      <a:lnTo>
                        <a:pt x="427" y="920"/>
                      </a:lnTo>
                      <a:lnTo>
                        <a:pt x="451" y="918"/>
                      </a:lnTo>
                      <a:lnTo>
                        <a:pt x="475" y="912"/>
                      </a:lnTo>
                      <a:lnTo>
                        <a:pt x="495" y="904"/>
                      </a:lnTo>
                      <a:lnTo>
                        <a:pt x="523" y="888"/>
                      </a:lnTo>
                      <a:lnTo>
                        <a:pt x="547" y="874"/>
                      </a:lnTo>
                      <a:lnTo>
                        <a:pt x="571" y="852"/>
                      </a:lnTo>
                      <a:lnTo>
                        <a:pt x="607" y="852"/>
                      </a:lnTo>
                      <a:lnTo>
                        <a:pt x="637" y="832"/>
                      </a:lnTo>
                      <a:lnTo>
                        <a:pt x="665" y="781"/>
                      </a:lnTo>
                      <a:lnTo>
                        <a:pt x="688" y="751"/>
                      </a:lnTo>
                      <a:lnTo>
                        <a:pt x="708" y="713"/>
                      </a:lnTo>
                      <a:lnTo>
                        <a:pt x="718" y="659"/>
                      </a:lnTo>
                      <a:lnTo>
                        <a:pt x="720" y="611"/>
                      </a:lnTo>
                      <a:lnTo>
                        <a:pt x="714" y="562"/>
                      </a:lnTo>
                      <a:lnTo>
                        <a:pt x="700" y="526"/>
                      </a:lnTo>
                      <a:lnTo>
                        <a:pt x="694" y="490"/>
                      </a:lnTo>
                      <a:lnTo>
                        <a:pt x="690" y="436"/>
                      </a:lnTo>
                      <a:lnTo>
                        <a:pt x="676" y="372"/>
                      </a:lnTo>
                      <a:lnTo>
                        <a:pt x="655" y="322"/>
                      </a:lnTo>
                      <a:lnTo>
                        <a:pt x="635" y="293"/>
                      </a:lnTo>
                      <a:lnTo>
                        <a:pt x="625" y="259"/>
                      </a:lnTo>
                      <a:lnTo>
                        <a:pt x="601" y="205"/>
                      </a:lnTo>
                      <a:lnTo>
                        <a:pt x="569" y="149"/>
                      </a:lnTo>
                      <a:lnTo>
                        <a:pt x="533" y="101"/>
                      </a:lnTo>
                      <a:lnTo>
                        <a:pt x="497" y="61"/>
                      </a:lnTo>
                      <a:lnTo>
                        <a:pt x="451" y="30"/>
                      </a:lnTo>
                      <a:lnTo>
                        <a:pt x="399" y="8"/>
                      </a:lnTo>
                      <a:lnTo>
                        <a:pt x="351" y="0"/>
                      </a:lnTo>
                      <a:lnTo>
                        <a:pt x="309" y="0"/>
                      </a:lnTo>
                      <a:lnTo>
                        <a:pt x="245" y="8"/>
                      </a:lnTo>
                      <a:lnTo>
                        <a:pt x="243" y="12"/>
                      </a:lnTo>
                      <a:lnTo>
                        <a:pt x="197" y="26"/>
                      </a:lnTo>
                      <a:lnTo>
                        <a:pt x="142" y="53"/>
                      </a:lnTo>
                      <a:lnTo>
                        <a:pt x="90" y="83"/>
                      </a:lnTo>
                      <a:lnTo>
                        <a:pt x="60" y="113"/>
                      </a:lnTo>
                      <a:lnTo>
                        <a:pt x="36" y="145"/>
                      </a:lnTo>
                      <a:lnTo>
                        <a:pt x="22" y="187"/>
                      </a:lnTo>
                      <a:lnTo>
                        <a:pt x="6" y="259"/>
                      </a:lnTo>
                      <a:lnTo>
                        <a:pt x="6" y="322"/>
                      </a:lnTo>
                      <a:lnTo>
                        <a:pt x="12" y="388"/>
                      </a:lnTo>
                      <a:lnTo>
                        <a:pt x="24" y="466"/>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91" name="Group 31"/>
                <p:cNvGrpSpPr>
                  <a:grpSpLocks/>
                </p:cNvGrpSpPr>
                <p:nvPr/>
              </p:nvGrpSpPr>
              <p:grpSpPr bwMode="auto">
                <a:xfrm>
                  <a:off x="2675" y="2440"/>
                  <a:ext cx="285" cy="282"/>
                  <a:chOff x="2675" y="2440"/>
                  <a:chExt cx="285" cy="282"/>
                </a:xfrm>
              </p:grpSpPr>
              <p:grpSp>
                <p:nvGrpSpPr>
                  <p:cNvPr id="101" name="Group 32"/>
                  <p:cNvGrpSpPr>
                    <a:grpSpLocks/>
                  </p:cNvGrpSpPr>
                  <p:nvPr/>
                </p:nvGrpSpPr>
                <p:grpSpPr bwMode="auto">
                  <a:xfrm>
                    <a:off x="2675" y="2440"/>
                    <a:ext cx="285" cy="282"/>
                    <a:chOff x="2675" y="2440"/>
                    <a:chExt cx="285" cy="282"/>
                  </a:xfrm>
                </p:grpSpPr>
                <p:sp>
                  <p:nvSpPr>
                    <p:cNvPr id="108" name="Freeform 33"/>
                    <p:cNvSpPr>
                      <a:spLocks/>
                    </p:cNvSpPr>
                    <p:nvPr/>
                  </p:nvSpPr>
                  <p:spPr bwMode="auto">
                    <a:xfrm>
                      <a:off x="2860" y="2440"/>
                      <a:ext cx="79" cy="131"/>
                    </a:xfrm>
                    <a:custGeom>
                      <a:avLst/>
                      <a:gdLst>
                        <a:gd name="T0" fmla="*/ 1 w 158"/>
                        <a:gd name="T1" fmla="*/ 0 h 263"/>
                        <a:gd name="T2" fmla="*/ 1 w 158"/>
                        <a:gd name="T3" fmla="*/ 0 h 263"/>
                        <a:gd name="T4" fmla="*/ 1 w 158"/>
                        <a:gd name="T5" fmla="*/ 0 h 263"/>
                        <a:gd name="T6" fmla="*/ 1 w 158"/>
                        <a:gd name="T7" fmla="*/ 0 h 263"/>
                        <a:gd name="T8" fmla="*/ 1 w 158"/>
                        <a:gd name="T9" fmla="*/ 0 h 263"/>
                        <a:gd name="T10" fmla="*/ 1 w 158"/>
                        <a:gd name="T11" fmla="*/ 0 h 263"/>
                        <a:gd name="T12" fmla="*/ 1 w 158"/>
                        <a:gd name="T13" fmla="*/ 0 h 263"/>
                        <a:gd name="T14" fmla="*/ 1 w 158"/>
                        <a:gd name="T15" fmla="*/ 0 h 263"/>
                        <a:gd name="T16" fmla="*/ 1 w 158"/>
                        <a:gd name="T17" fmla="*/ 0 h 263"/>
                        <a:gd name="T18" fmla="*/ 1 w 158"/>
                        <a:gd name="T19" fmla="*/ 0 h 263"/>
                        <a:gd name="T20" fmla="*/ 1 w 158"/>
                        <a:gd name="T21" fmla="*/ 0 h 263"/>
                        <a:gd name="T22" fmla="*/ 1 w 158"/>
                        <a:gd name="T23" fmla="*/ 0 h 263"/>
                        <a:gd name="T24" fmla="*/ 1 w 158"/>
                        <a:gd name="T25" fmla="*/ 0 h 263"/>
                        <a:gd name="T26" fmla="*/ 1 w 158"/>
                        <a:gd name="T27" fmla="*/ 0 h 263"/>
                        <a:gd name="T28" fmla="*/ 1 w 158"/>
                        <a:gd name="T29" fmla="*/ 0 h 263"/>
                        <a:gd name="T30" fmla="*/ 1 w 158"/>
                        <a:gd name="T31" fmla="*/ 0 h 263"/>
                        <a:gd name="T32" fmla="*/ 1 w 158"/>
                        <a:gd name="T33" fmla="*/ 0 h 263"/>
                        <a:gd name="T34" fmla="*/ 1 w 158"/>
                        <a:gd name="T35" fmla="*/ 0 h 263"/>
                        <a:gd name="T36" fmla="*/ 1 w 158"/>
                        <a:gd name="T37" fmla="*/ 0 h 263"/>
                        <a:gd name="T38" fmla="*/ 1 w 158"/>
                        <a:gd name="T39" fmla="*/ 0 h 263"/>
                        <a:gd name="T40" fmla="*/ 1 w 158"/>
                        <a:gd name="T41" fmla="*/ 0 h 263"/>
                        <a:gd name="T42" fmla="*/ 1 w 158"/>
                        <a:gd name="T43" fmla="*/ 0 h 263"/>
                        <a:gd name="T44" fmla="*/ 1 w 158"/>
                        <a:gd name="T45" fmla="*/ 0 h 263"/>
                        <a:gd name="T46" fmla="*/ 1 w 158"/>
                        <a:gd name="T47" fmla="*/ 0 h 263"/>
                        <a:gd name="T48" fmla="*/ 1 w 158"/>
                        <a:gd name="T49" fmla="*/ 0 h 263"/>
                        <a:gd name="T50" fmla="*/ 1 w 158"/>
                        <a:gd name="T51" fmla="*/ 0 h 263"/>
                        <a:gd name="T52" fmla="*/ 1 w 158"/>
                        <a:gd name="T53" fmla="*/ 0 h 263"/>
                        <a:gd name="T54" fmla="*/ 1 w 158"/>
                        <a:gd name="T55" fmla="*/ 0 h 263"/>
                        <a:gd name="T56" fmla="*/ 1 w 158"/>
                        <a:gd name="T57" fmla="*/ 0 h 263"/>
                        <a:gd name="T58" fmla="*/ 1 w 158"/>
                        <a:gd name="T59" fmla="*/ 0 h 263"/>
                        <a:gd name="T60" fmla="*/ 1 w 158"/>
                        <a:gd name="T61" fmla="*/ 0 h 263"/>
                        <a:gd name="T62" fmla="*/ 1 w 158"/>
                        <a:gd name="T63" fmla="*/ 0 h 263"/>
                        <a:gd name="T64" fmla="*/ 1 w 158"/>
                        <a:gd name="T65" fmla="*/ 0 h 263"/>
                        <a:gd name="T66" fmla="*/ 1 w 158"/>
                        <a:gd name="T67" fmla="*/ 0 h 263"/>
                        <a:gd name="T68" fmla="*/ 1 w 158"/>
                        <a:gd name="T69" fmla="*/ 0 h 263"/>
                        <a:gd name="T70" fmla="*/ 1 w 158"/>
                        <a:gd name="T71" fmla="*/ 0 h 263"/>
                        <a:gd name="T72" fmla="*/ 1 w 158"/>
                        <a:gd name="T73" fmla="*/ 0 h 263"/>
                        <a:gd name="T74" fmla="*/ 1 w 158"/>
                        <a:gd name="T75" fmla="*/ 0 h 263"/>
                        <a:gd name="T76" fmla="*/ 1 w 158"/>
                        <a:gd name="T77" fmla="*/ 0 h 263"/>
                        <a:gd name="T78" fmla="*/ 1 w 158"/>
                        <a:gd name="T79" fmla="*/ 0 h 263"/>
                        <a:gd name="T80" fmla="*/ 1 w 158"/>
                        <a:gd name="T81" fmla="*/ 0 h 263"/>
                        <a:gd name="T82" fmla="*/ 1 w 158"/>
                        <a:gd name="T83" fmla="*/ 0 h 263"/>
                        <a:gd name="T84" fmla="*/ 1 w 158"/>
                        <a:gd name="T85" fmla="*/ 0 h 263"/>
                        <a:gd name="T86" fmla="*/ 1 w 158"/>
                        <a:gd name="T87" fmla="*/ 0 h 263"/>
                        <a:gd name="T88" fmla="*/ 0 w 158"/>
                        <a:gd name="T89" fmla="*/ 0 h 263"/>
                        <a:gd name="T90" fmla="*/ 1 w 158"/>
                        <a:gd name="T91" fmla="*/ 0 h 263"/>
                        <a:gd name="T92" fmla="*/ 1 w 158"/>
                        <a:gd name="T93" fmla="*/ 0 h 263"/>
                        <a:gd name="T94" fmla="*/ 1 w 158"/>
                        <a:gd name="T95" fmla="*/ 0 h 26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58" h="263">
                          <a:moveTo>
                            <a:pt x="104" y="0"/>
                          </a:moveTo>
                          <a:lnTo>
                            <a:pt x="104" y="20"/>
                          </a:lnTo>
                          <a:lnTo>
                            <a:pt x="100" y="35"/>
                          </a:lnTo>
                          <a:lnTo>
                            <a:pt x="88" y="43"/>
                          </a:lnTo>
                          <a:lnTo>
                            <a:pt x="68" y="61"/>
                          </a:lnTo>
                          <a:lnTo>
                            <a:pt x="46" y="83"/>
                          </a:lnTo>
                          <a:lnTo>
                            <a:pt x="146" y="63"/>
                          </a:lnTo>
                          <a:lnTo>
                            <a:pt x="156" y="67"/>
                          </a:lnTo>
                          <a:lnTo>
                            <a:pt x="136" y="77"/>
                          </a:lnTo>
                          <a:lnTo>
                            <a:pt x="122" y="91"/>
                          </a:lnTo>
                          <a:lnTo>
                            <a:pt x="108" y="103"/>
                          </a:lnTo>
                          <a:lnTo>
                            <a:pt x="96" y="109"/>
                          </a:lnTo>
                          <a:lnTo>
                            <a:pt x="78" y="109"/>
                          </a:lnTo>
                          <a:lnTo>
                            <a:pt x="50" y="107"/>
                          </a:lnTo>
                          <a:lnTo>
                            <a:pt x="80" y="115"/>
                          </a:lnTo>
                          <a:lnTo>
                            <a:pt x="90" y="121"/>
                          </a:lnTo>
                          <a:lnTo>
                            <a:pt x="110" y="121"/>
                          </a:lnTo>
                          <a:lnTo>
                            <a:pt x="126" y="115"/>
                          </a:lnTo>
                          <a:lnTo>
                            <a:pt x="144" y="105"/>
                          </a:lnTo>
                          <a:lnTo>
                            <a:pt x="158" y="91"/>
                          </a:lnTo>
                          <a:lnTo>
                            <a:pt x="124" y="125"/>
                          </a:lnTo>
                          <a:lnTo>
                            <a:pt x="106" y="129"/>
                          </a:lnTo>
                          <a:lnTo>
                            <a:pt x="90" y="129"/>
                          </a:lnTo>
                          <a:lnTo>
                            <a:pt x="76" y="125"/>
                          </a:lnTo>
                          <a:lnTo>
                            <a:pt x="64" y="121"/>
                          </a:lnTo>
                          <a:lnTo>
                            <a:pt x="52" y="121"/>
                          </a:lnTo>
                          <a:lnTo>
                            <a:pt x="40" y="121"/>
                          </a:lnTo>
                          <a:lnTo>
                            <a:pt x="48" y="157"/>
                          </a:lnTo>
                          <a:lnTo>
                            <a:pt x="62" y="181"/>
                          </a:lnTo>
                          <a:lnTo>
                            <a:pt x="74" y="193"/>
                          </a:lnTo>
                          <a:lnTo>
                            <a:pt x="86" y="203"/>
                          </a:lnTo>
                          <a:lnTo>
                            <a:pt x="96" y="215"/>
                          </a:lnTo>
                          <a:lnTo>
                            <a:pt x="102" y="229"/>
                          </a:lnTo>
                          <a:lnTo>
                            <a:pt x="104" y="249"/>
                          </a:lnTo>
                          <a:lnTo>
                            <a:pt x="96" y="263"/>
                          </a:lnTo>
                          <a:lnTo>
                            <a:pt x="92" y="233"/>
                          </a:lnTo>
                          <a:lnTo>
                            <a:pt x="86" y="217"/>
                          </a:lnTo>
                          <a:lnTo>
                            <a:pt x="74" y="211"/>
                          </a:lnTo>
                          <a:lnTo>
                            <a:pt x="56" y="203"/>
                          </a:lnTo>
                          <a:lnTo>
                            <a:pt x="44" y="197"/>
                          </a:lnTo>
                          <a:lnTo>
                            <a:pt x="32" y="187"/>
                          </a:lnTo>
                          <a:lnTo>
                            <a:pt x="18" y="173"/>
                          </a:lnTo>
                          <a:lnTo>
                            <a:pt x="8" y="157"/>
                          </a:lnTo>
                          <a:lnTo>
                            <a:pt x="2" y="139"/>
                          </a:lnTo>
                          <a:lnTo>
                            <a:pt x="0" y="117"/>
                          </a:lnTo>
                          <a:lnTo>
                            <a:pt x="2" y="97"/>
                          </a:lnTo>
                          <a:lnTo>
                            <a:pt x="8" y="73"/>
                          </a:lnTo>
                          <a:lnTo>
                            <a:pt x="104"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09" name="Group 34"/>
                    <p:cNvGrpSpPr>
                      <a:grpSpLocks/>
                    </p:cNvGrpSpPr>
                    <p:nvPr/>
                  </p:nvGrpSpPr>
                  <p:grpSpPr bwMode="auto">
                    <a:xfrm>
                      <a:off x="2675" y="2527"/>
                      <a:ext cx="285" cy="195"/>
                      <a:chOff x="2675" y="2527"/>
                      <a:chExt cx="285" cy="195"/>
                    </a:xfrm>
                  </p:grpSpPr>
                  <p:sp>
                    <p:nvSpPr>
                      <p:cNvPr id="111" name="Freeform 35"/>
                      <p:cNvSpPr>
                        <a:spLocks/>
                      </p:cNvSpPr>
                      <p:nvPr/>
                    </p:nvSpPr>
                    <p:spPr bwMode="auto">
                      <a:xfrm>
                        <a:off x="2675" y="2527"/>
                        <a:ext cx="232" cy="195"/>
                      </a:xfrm>
                      <a:custGeom>
                        <a:avLst/>
                        <a:gdLst>
                          <a:gd name="T0" fmla="*/ 0 w 465"/>
                          <a:gd name="T1" fmla="*/ 0 h 388"/>
                          <a:gd name="T2" fmla="*/ 0 w 465"/>
                          <a:gd name="T3" fmla="*/ 1 h 388"/>
                          <a:gd name="T4" fmla="*/ 0 w 465"/>
                          <a:gd name="T5" fmla="*/ 1 h 388"/>
                          <a:gd name="T6" fmla="*/ 0 w 465"/>
                          <a:gd name="T7" fmla="*/ 1 h 388"/>
                          <a:gd name="T8" fmla="*/ 0 w 465"/>
                          <a:gd name="T9" fmla="*/ 1 h 388"/>
                          <a:gd name="T10" fmla="*/ 0 w 465"/>
                          <a:gd name="T11" fmla="*/ 1 h 388"/>
                          <a:gd name="T12" fmla="*/ 0 w 465"/>
                          <a:gd name="T13" fmla="*/ 1 h 388"/>
                          <a:gd name="T14" fmla="*/ 0 w 465"/>
                          <a:gd name="T15" fmla="*/ 1 h 388"/>
                          <a:gd name="T16" fmla="*/ 0 w 465"/>
                          <a:gd name="T17" fmla="*/ 1 h 388"/>
                          <a:gd name="T18" fmla="*/ 0 w 465"/>
                          <a:gd name="T19" fmla="*/ 1 h 388"/>
                          <a:gd name="T20" fmla="*/ 0 w 465"/>
                          <a:gd name="T21" fmla="*/ 1 h 388"/>
                          <a:gd name="T22" fmla="*/ 0 w 465"/>
                          <a:gd name="T23" fmla="*/ 1 h 388"/>
                          <a:gd name="T24" fmla="*/ 0 w 465"/>
                          <a:gd name="T25" fmla="*/ 1 h 388"/>
                          <a:gd name="T26" fmla="*/ 0 w 465"/>
                          <a:gd name="T27" fmla="*/ 1 h 388"/>
                          <a:gd name="T28" fmla="*/ 0 w 465"/>
                          <a:gd name="T29" fmla="*/ 1 h 388"/>
                          <a:gd name="T30" fmla="*/ 0 w 465"/>
                          <a:gd name="T31" fmla="*/ 1 h 388"/>
                          <a:gd name="T32" fmla="*/ 0 w 465"/>
                          <a:gd name="T33" fmla="*/ 1 h 388"/>
                          <a:gd name="T34" fmla="*/ 0 w 465"/>
                          <a:gd name="T35" fmla="*/ 1 h 388"/>
                          <a:gd name="T36" fmla="*/ 0 w 465"/>
                          <a:gd name="T37" fmla="*/ 1 h 388"/>
                          <a:gd name="T38" fmla="*/ 0 w 465"/>
                          <a:gd name="T39" fmla="*/ 1 h 388"/>
                          <a:gd name="T40" fmla="*/ 0 w 465"/>
                          <a:gd name="T41" fmla="*/ 1 h 388"/>
                          <a:gd name="T42" fmla="*/ 0 w 465"/>
                          <a:gd name="T43" fmla="*/ 1 h 388"/>
                          <a:gd name="T44" fmla="*/ 0 w 465"/>
                          <a:gd name="T45" fmla="*/ 1 h 388"/>
                          <a:gd name="T46" fmla="*/ 0 w 465"/>
                          <a:gd name="T47" fmla="*/ 1 h 388"/>
                          <a:gd name="T48" fmla="*/ 0 w 465"/>
                          <a:gd name="T49" fmla="*/ 1 h 388"/>
                          <a:gd name="T50" fmla="*/ 0 w 465"/>
                          <a:gd name="T51" fmla="*/ 1 h 388"/>
                          <a:gd name="T52" fmla="*/ 0 w 465"/>
                          <a:gd name="T53" fmla="*/ 1 h 388"/>
                          <a:gd name="T54" fmla="*/ 0 w 465"/>
                          <a:gd name="T55" fmla="*/ 1 h 388"/>
                          <a:gd name="T56" fmla="*/ 0 w 465"/>
                          <a:gd name="T57" fmla="*/ 1 h 388"/>
                          <a:gd name="T58" fmla="*/ 0 w 465"/>
                          <a:gd name="T59" fmla="*/ 1 h 388"/>
                          <a:gd name="T60" fmla="*/ 0 w 465"/>
                          <a:gd name="T61" fmla="*/ 1 h 388"/>
                          <a:gd name="T62" fmla="*/ 0 w 465"/>
                          <a:gd name="T63" fmla="*/ 1 h 388"/>
                          <a:gd name="T64" fmla="*/ 0 w 465"/>
                          <a:gd name="T65" fmla="*/ 1 h 388"/>
                          <a:gd name="T66" fmla="*/ 0 w 465"/>
                          <a:gd name="T67" fmla="*/ 1 h 388"/>
                          <a:gd name="T68" fmla="*/ 0 w 465"/>
                          <a:gd name="T69" fmla="*/ 1 h 388"/>
                          <a:gd name="T70" fmla="*/ 0 w 465"/>
                          <a:gd name="T71" fmla="*/ 1 h 388"/>
                          <a:gd name="T72" fmla="*/ 0 w 465"/>
                          <a:gd name="T73" fmla="*/ 1 h 388"/>
                          <a:gd name="T74" fmla="*/ 0 w 465"/>
                          <a:gd name="T75" fmla="*/ 1 h 388"/>
                          <a:gd name="T76" fmla="*/ 0 w 465"/>
                          <a:gd name="T77" fmla="*/ 1 h 388"/>
                          <a:gd name="T78" fmla="*/ 0 w 465"/>
                          <a:gd name="T79" fmla="*/ 1 h 388"/>
                          <a:gd name="T80" fmla="*/ 0 w 465"/>
                          <a:gd name="T81" fmla="*/ 1 h 388"/>
                          <a:gd name="T82" fmla="*/ 0 w 465"/>
                          <a:gd name="T83" fmla="*/ 1 h 388"/>
                          <a:gd name="T84" fmla="*/ 0 w 465"/>
                          <a:gd name="T85" fmla="*/ 1 h 388"/>
                          <a:gd name="T86" fmla="*/ 0 w 465"/>
                          <a:gd name="T87" fmla="*/ 0 h 3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65" h="388">
                            <a:moveTo>
                              <a:pt x="20" y="0"/>
                            </a:moveTo>
                            <a:lnTo>
                              <a:pt x="26" y="38"/>
                            </a:lnTo>
                            <a:lnTo>
                              <a:pt x="42" y="72"/>
                            </a:lnTo>
                            <a:lnTo>
                              <a:pt x="71" y="107"/>
                            </a:lnTo>
                            <a:lnTo>
                              <a:pt x="89" y="125"/>
                            </a:lnTo>
                            <a:lnTo>
                              <a:pt x="111" y="139"/>
                            </a:lnTo>
                            <a:lnTo>
                              <a:pt x="141" y="139"/>
                            </a:lnTo>
                            <a:lnTo>
                              <a:pt x="183" y="133"/>
                            </a:lnTo>
                            <a:lnTo>
                              <a:pt x="223" y="133"/>
                            </a:lnTo>
                            <a:lnTo>
                              <a:pt x="245" y="125"/>
                            </a:lnTo>
                            <a:lnTo>
                              <a:pt x="265" y="127"/>
                            </a:lnTo>
                            <a:lnTo>
                              <a:pt x="263" y="153"/>
                            </a:lnTo>
                            <a:lnTo>
                              <a:pt x="269" y="181"/>
                            </a:lnTo>
                            <a:lnTo>
                              <a:pt x="249" y="183"/>
                            </a:lnTo>
                            <a:lnTo>
                              <a:pt x="225" y="187"/>
                            </a:lnTo>
                            <a:lnTo>
                              <a:pt x="223" y="207"/>
                            </a:lnTo>
                            <a:lnTo>
                              <a:pt x="227" y="231"/>
                            </a:lnTo>
                            <a:lnTo>
                              <a:pt x="235" y="257"/>
                            </a:lnTo>
                            <a:lnTo>
                              <a:pt x="253" y="277"/>
                            </a:lnTo>
                            <a:lnTo>
                              <a:pt x="279" y="285"/>
                            </a:lnTo>
                            <a:lnTo>
                              <a:pt x="313" y="283"/>
                            </a:lnTo>
                            <a:lnTo>
                              <a:pt x="331" y="283"/>
                            </a:lnTo>
                            <a:lnTo>
                              <a:pt x="349" y="301"/>
                            </a:lnTo>
                            <a:lnTo>
                              <a:pt x="371" y="319"/>
                            </a:lnTo>
                            <a:lnTo>
                              <a:pt x="399" y="329"/>
                            </a:lnTo>
                            <a:lnTo>
                              <a:pt x="427" y="329"/>
                            </a:lnTo>
                            <a:lnTo>
                              <a:pt x="441" y="327"/>
                            </a:lnTo>
                            <a:lnTo>
                              <a:pt x="453" y="349"/>
                            </a:lnTo>
                            <a:lnTo>
                              <a:pt x="465" y="364"/>
                            </a:lnTo>
                            <a:lnTo>
                              <a:pt x="443" y="378"/>
                            </a:lnTo>
                            <a:lnTo>
                              <a:pt x="419" y="388"/>
                            </a:lnTo>
                            <a:lnTo>
                              <a:pt x="387" y="388"/>
                            </a:lnTo>
                            <a:lnTo>
                              <a:pt x="355" y="388"/>
                            </a:lnTo>
                            <a:lnTo>
                              <a:pt x="351" y="388"/>
                            </a:lnTo>
                            <a:lnTo>
                              <a:pt x="295" y="380"/>
                            </a:lnTo>
                            <a:lnTo>
                              <a:pt x="265" y="370"/>
                            </a:lnTo>
                            <a:lnTo>
                              <a:pt x="227" y="347"/>
                            </a:lnTo>
                            <a:lnTo>
                              <a:pt x="179" y="301"/>
                            </a:lnTo>
                            <a:lnTo>
                              <a:pt x="111" y="241"/>
                            </a:lnTo>
                            <a:lnTo>
                              <a:pt x="47" y="175"/>
                            </a:lnTo>
                            <a:lnTo>
                              <a:pt x="20" y="139"/>
                            </a:lnTo>
                            <a:lnTo>
                              <a:pt x="2" y="104"/>
                            </a:lnTo>
                            <a:lnTo>
                              <a:pt x="0" y="76"/>
                            </a:lnTo>
                            <a:lnTo>
                              <a:pt x="20"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12" name="Freeform 36"/>
                      <p:cNvSpPr>
                        <a:spLocks/>
                      </p:cNvSpPr>
                      <p:nvPr/>
                    </p:nvSpPr>
                    <p:spPr bwMode="auto">
                      <a:xfrm>
                        <a:off x="2824" y="2560"/>
                        <a:ext cx="39" cy="103"/>
                      </a:xfrm>
                      <a:custGeom>
                        <a:avLst/>
                        <a:gdLst>
                          <a:gd name="T0" fmla="*/ 0 w 80"/>
                          <a:gd name="T1" fmla="*/ 1 h 205"/>
                          <a:gd name="T2" fmla="*/ 0 w 80"/>
                          <a:gd name="T3" fmla="*/ 0 h 205"/>
                          <a:gd name="T4" fmla="*/ 0 w 80"/>
                          <a:gd name="T5" fmla="*/ 1 h 205"/>
                          <a:gd name="T6" fmla="*/ 0 w 80"/>
                          <a:gd name="T7" fmla="*/ 1 h 205"/>
                          <a:gd name="T8" fmla="*/ 0 w 80"/>
                          <a:gd name="T9" fmla="*/ 1 h 205"/>
                          <a:gd name="T10" fmla="*/ 0 w 80"/>
                          <a:gd name="T11" fmla="*/ 1 h 205"/>
                          <a:gd name="T12" fmla="*/ 0 w 80"/>
                          <a:gd name="T13" fmla="*/ 1 h 205"/>
                          <a:gd name="T14" fmla="*/ 0 w 80"/>
                          <a:gd name="T15" fmla="*/ 1 h 205"/>
                          <a:gd name="T16" fmla="*/ 0 w 80"/>
                          <a:gd name="T17" fmla="*/ 1 h 205"/>
                          <a:gd name="T18" fmla="*/ 0 w 80"/>
                          <a:gd name="T19" fmla="*/ 1 h 205"/>
                          <a:gd name="T20" fmla="*/ 0 w 80"/>
                          <a:gd name="T21" fmla="*/ 1 h 205"/>
                          <a:gd name="T22" fmla="*/ 0 w 80"/>
                          <a:gd name="T23" fmla="*/ 1 h 205"/>
                          <a:gd name="T24" fmla="*/ 0 w 80"/>
                          <a:gd name="T25" fmla="*/ 1 h 205"/>
                          <a:gd name="T26" fmla="*/ 0 w 80"/>
                          <a:gd name="T27" fmla="*/ 1 h 205"/>
                          <a:gd name="T28" fmla="*/ 0 w 80"/>
                          <a:gd name="T29" fmla="*/ 1 h 205"/>
                          <a:gd name="T30" fmla="*/ 0 w 80"/>
                          <a:gd name="T31" fmla="*/ 1 h 205"/>
                          <a:gd name="T32" fmla="*/ 0 w 80"/>
                          <a:gd name="T33" fmla="*/ 1 h 205"/>
                          <a:gd name="T34" fmla="*/ 0 w 80"/>
                          <a:gd name="T35" fmla="*/ 1 h 205"/>
                          <a:gd name="T36" fmla="*/ 0 w 80"/>
                          <a:gd name="T37" fmla="*/ 1 h 205"/>
                          <a:gd name="T38" fmla="*/ 0 w 80"/>
                          <a:gd name="T39" fmla="*/ 1 h 205"/>
                          <a:gd name="T40" fmla="*/ 0 w 80"/>
                          <a:gd name="T41" fmla="*/ 1 h 205"/>
                          <a:gd name="T42" fmla="*/ 0 w 80"/>
                          <a:gd name="T43" fmla="*/ 1 h 205"/>
                          <a:gd name="T44" fmla="*/ 0 w 80"/>
                          <a:gd name="T45" fmla="*/ 1 h 205"/>
                          <a:gd name="T46" fmla="*/ 0 w 80"/>
                          <a:gd name="T47" fmla="*/ 1 h 2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0" h="205">
                            <a:moveTo>
                              <a:pt x="80" y="6"/>
                            </a:moveTo>
                            <a:lnTo>
                              <a:pt x="60" y="0"/>
                            </a:lnTo>
                            <a:lnTo>
                              <a:pt x="46" y="2"/>
                            </a:lnTo>
                            <a:lnTo>
                              <a:pt x="34" y="12"/>
                            </a:lnTo>
                            <a:lnTo>
                              <a:pt x="24" y="24"/>
                            </a:lnTo>
                            <a:lnTo>
                              <a:pt x="16" y="43"/>
                            </a:lnTo>
                            <a:lnTo>
                              <a:pt x="16" y="65"/>
                            </a:lnTo>
                            <a:lnTo>
                              <a:pt x="12" y="107"/>
                            </a:lnTo>
                            <a:lnTo>
                              <a:pt x="0" y="145"/>
                            </a:lnTo>
                            <a:lnTo>
                              <a:pt x="12" y="163"/>
                            </a:lnTo>
                            <a:lnTo>
                              <a:pt x="22" y="205"/>
                            </a:lnTo>
                            <a:lnTo>
                              <a:pt x="18" y="149"/>
                            </a:lnTo>
                            <a:lnTo>
                              <a:pt x="22" y="115"/>
                            </a:lnTo>
                            <a:lnTo>
                              <a:pt x="22" y="85"/>
                            </a:lnTo>
                            <a:lnTo>
                              <a:pt x="24" y="71"/>
                            </a:lnTo>
                            <a:lnTo>
                              <a:pt x="32" y="65"/>
                            </a:lnTo>
                            <a:lnTo>
                              <a:pt x="46" y="67"/>
                            </a:lnTo>
                            <a:lnTo>
                              <a:pt x="56" y="67"/>
                            </a:lnTo>
                            <a:lnTo>
                              <a:pt x="40" y="57"/>
                            </a:lnTo>
                            <a:lnTo>
                              <a:pt x="36" y="45"/>
                            </a:lnTo>
                            <a:lnTo>
                              <a:pt x="34" y="32"/>
                            </a:lnTo>
                            <a:lnTo>
                              <a:pt x="42" y="18"/>
                            </a:lnTo>
                            <a:lnTo>
                              <a:pt x="58" y="10"/>
                            </a:lnTo>
                            <a:lnTo>
                              <a:pt x="80" y="6"/>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13" name="Freeform 37"/>
                      <p:cNvSpPr>
                        <a:spLocks/>
                      </p:cNvSpPr>
                      <p:nvPr/>
                    </p:nvSpPr>
                    <p:spPr bwMode="auto">
                      <a:xfrm>
                        <a:off x="2853" y="2572"/>
                        <a:ext cx="26" cy="19"/>
                      </a:xfrm>
                      <a:custGeom>
                        <a:avLst/>
                        <a:gdLst>
                          <a:gd name="T0" fmla="*/ 0 w 52"/>
                          <a:gd name="T1" fmla="*/ 1 h 37"/>
                          <a:gd name="T2" fmla="*/ 1 w 52"/>
                          <a:gd name="T3" fmla="*/ 1 h 37"/>
                          <a:gd name="T4" fmla="*/ 1 w 52"/>
                          <a:gd name="T5" fmla="*/ 1 h 37"/>
                          <a:gd name="T6" fmla="*/ 1 w 52"/>
                          <a:gd name="T7" fmla="*/ 0 h 37"/>
                          <a:gd name="T8" fmla="*/ 1 w 52"/>
                          <a:gd name="T9" fmla="*/ 1 h 37"/>
                          <a:gd name="T10" fmla="*/ 1 w 52"/>
                          <a:gd name="T11" fmla="*/ 1 h 37"/>
                          <a:gd name="T12" fmla="*/ 1 w 52"/>
                          <a:gd name="T13" fmla="*/ 1 h 37"/>
                          <a:gd name="T14" fmla="*/ 1 w 52"/>
                          <a:gd name="T15" fmla="*/ 1 h 37"/>
                          <a:gd name="T16" fmla="*/ 0 w 52"/>
                          <a:gd name="T17" fmla="*/ 1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 h="37">
                            <a:moveTo>
                              <a:pt x="0" y="37"/>
                            </a:moveTo>
                            <a:lnTo>
                              <a:pt x="12" y="25"/>
                            </a:lnTo>
                            <a:lnTo>
                              <a:pt x="18" y="14"/>
                            </a:lnTo>
                            <a:lnTo>
                              <a:pt x="28" y="0"/>
                            </a:lnTo>
                            <a:lnTo>
                              <a:pt x="28" y="19"/>
                            </a:lnTo>
                            <a:lnTo>
                              <a:pt x="36" y="31"/>
                            </a:lnTo>
                            <a:lnTo>
                              <a:pt x="52" y="35"/>
                            </a:lnTo>
                            <a:lnTo>
                              <a:pt x="28" y="35"/>
                            </a:lnTo>
                            <a:lnTo>
                              <a:pt x="0" y="37"/>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14" name="Freeform 38"/>
                      <p:cNvSpPr>
                        <a:spLocks/>
                      </p:cNvSpPr>
                      <p:nvPr/>
                    </p:nvSpPr>
                    <p:spPr bwMode="auto">
                      <a:xfrm>
                        <a:off x="2876" y="2579"/>
                        <a:ext cx="30" cy="11"/>
                      </a:xfrm>
                      <a:custGeom>
                        <a:avLst/>
                        <a:gdLst>
                          <a:gd name="T0" fmla="*/ 0 w 60"/>
                          <a:gd name="T1" fmla="*/ 1 h 21"/>
                          <a:gd name="T2" fmla="*/ 1 w 60"/>
                          <a:gd name="T3" fmla="*/ 1 h 21"/>
                          <a:gd name="T4" fmla="*/ 1 w 60"/>
                          <a:gd name="T5" fmla="*/ 1 h 21"/>
                          <a:gd name="T6" fmla="*/ 1 w 60"/>
                          <a:gd name="T7" fmla="*/ 0 h 21"/>
                          <a:gd name="T8" fmla="*/ 1 w 60"/>
                          <a:gd name="T9" fmla="*/ 1 h 21"/>
                          <a:gd name="T10" fmla="*/ 1 w 60"/>
                          <a:gd name="T11" fmla="*/ 1 h 21"/>
                          <a:gd name="T12" fmla="*/ 0 w 60"/>
                          <a:gd name="T13" fmla="*/ 1 h 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21">
                            <a:moveTo>
                              <a:pt x="0" y="21"/>
                            </a:moveTo>
                            <a:lnTo>
                              <a:pt x="36" y="15"/>
                            </a:lnTo>
                            <a:lnTo>
                              <a:pt x="48" y="9"/>
                            </a:lnTo>
                            <a:lnTo>
                              <a:pt x="60" y="0"/>
                            </a:lnTo>
                            <a:lnTo>
                              <a:pt x="54" y="15"/>
                            </a:lnTo>
                            <a:lnTo>
                              <a:pt x="40" y="21"/>
                            </a:lnTo>
                            <a:lnTo>
                              <a:pt x="0" y="21"/>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15" name="Freeform 39"/>
                      <p:cNvSpPr>
                        <a:spLocks/>
                      </p:cNvSpPr>
                      <p:nvPr/>
                    </p:nvSpPr>
                    <p:spPr bwMode="auto">
                      <a:xfrm>
                        <a:off x="2909" y="2579"/>
                        <a:ext cx="51" cy="37"/>
                      </a:xfrm>
                      <a:custGeom>
                        <a:avLst/>
                        <a:gdLst>
                          <a:gd name="T0" fmla="*/ 0 w 101"/>
                          <a:gd name="T1" fmla="*/ 1 h 73"/>
                          <a:gd name="T2" fmla="*/ 1 w 101"/>
                          <a:gd name="T3" fmla="*/ 1 h 73"/>
                          <a:gd name="T4" fmla="*/ 1 w 101"/>
                          <a:gd name="T5" fmla="*/ 1 h 73"/>
                          <a:gd name="T6" fmla="*/ 1 w 101"/>
                          <a:gd name="T7" fmla="*/ 1 h 73"/>
                          <a:gd name="T8" fmla="*/ 1 w 101"/>
                          <a:gd name="T9" fmla="*/ 1 h 73"/>
                          <a:gd name="T10" fmla="*/ 1 w 101"/>
                          <a:gd name="T11" fmla="*/ 1 h 73"/>
                          <a:gd name="T12" fmla="*/ 1 w 101"/>
                          <a:gd name="T13" fmla="*/ 1 h 73"/>
                          <a:gd name="T14" fmla="*/ 1 w 101"/>
                          <a:gd name="T15" fmla="*/ 1 h 73"/>
                          <a:gd name="T16" fmla="*/ 1 w 101"/>
                          <a:gd name="T17" fmla="*/ 1 h 73"/>
                          <a:gd name="T18" fmla="*/ 1 w 101"/>
                          <a:gd name="T19" fmla="*/ 1 h 73"/>
                          <a:gd name="T20" fmla="*/ 1 w 101"/>
                          <a:gd name="T21" fmla="*/ 0 h 73"/>
                          <a:gd name="T22" fmla="*/ 0 w 101"/>
                          <a:gd name="T23" fmla="*/ 1 h 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1" h="73">
                            <a:moveTo>
                              <a:pt x="0" y="3"/>
                            </a:moveTo>
                            <a:lnTo>
                              <a:pt x="22" y="11"/>
                            </a:lnTo>
                            <a:lnTo>
                              <a:pt x="40" y="17"/>
                            </a:lnTo>
                            <a:lnTo>
                              <a:pt x="60" y="29"/>
                            </a:lnTo>
                            <a:lnTo>
                              <a:pt x="78" y="49"/>
                            </a:lnTo>
                            <a:lnTo>
                              <a:pt x="101" y="73"/>
                            </a:lnTo>
                            <a:lnTo>
                              <a:pt x="90" y="47"/>
                            </a:lnTo>
                            <a:lnTo>
                              <a:pt x="76" y="29"/>
                            </a:lnTo>
                            <a:lnTo>
                              <a:pt x="62" y="15"/>
                            </a:lnTo>
                            <a:lnTo>
                              <a:pt x="46" y="7"/>
                            </a:lnTo>
                            <a:lnTo>
                              <a:pt x="26" y="0"/>
                            </a:lnTo>
                            <a:lnTo>
                              <a:pt x="0" y="3"/>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16" name="Freeform 40"/>
                      <p:cNvSpPr>
                        <a:spLocks/>
                      </p:cNvSpPr>
                      <p:nvPr/>
                    </p:nvSpPr>
                    <p:spPr bwMode="auto">
                      <a:xfrm>
                        <a:off x="2889" y="2597"/>
                        <a:ext cx="9" cy="21"/>
                      </a:xfrm>
                      <a:custGeom>
                        <a:avLst/>
                        <a:gdLst>
                          <a:gd name="T0" fmla="*/ 0 w 18"/>
                          <a:gd name="T1" fmla="*/ 0 h 42"/>
                          <a:gd name="T2" fmla="*/ 1 w 18"/>
                          <a:gd name="T3" fmla="*/ 1 h 42"/>
                          <a:gd name="T4" fmla="*/ 1 w 18"/>
                          <a:gd name="T5" fmla="*/ 1 h 42"/>
                          <a:gd name="T6" fmla="*/ 1 w 18"/>
                          <a:gd name="T7" fmla="*/ 1 h 42"/>
                          <a:gd name="T8" fmla="*/ 0 w 18"/>
                          <a:gd name="T9" fmla="*/ 0 h 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 h="42">
                            <a:moveTo>
                              <a:pt x="0" y="0"/>
                            </a:moveTo>
                            <a:lnTo>
                              <a:pt x="18" y="24"/>
                            </a:lnTo>
                            <a:lnTo>
                              <a:pt x="16" y="42"/>
                            </a:lnTo>
                            <a:lnTo>
                              <a:pt x="4" y="22"/>
                            </a:lnTo>
                            <a:lnTo>
                              <a:pt x="0"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17" name="Freeform 41"/>
                      <p:cNvSpPr>
                        <a:spLocks/>
                      </p:cNvSpPr>
                      <p:nvPr/>
                    </p:nvSpPr>
                    <p:spPr bwMode="auto">
                      <a:xfrm>
                        <a:off x="2848" y="2608"/>
                        <a:ext cx="92" cy="37"/>
                      </a:xfrm>
                      <a:custGeom>
                        <a:avLst/>
                        <a:gdLst>
                          <a:gd name="T0" fmla="*/ 0 w 184"/>
                          <a:gd name="T1" fmla="*/ 1 h 74"/>
                          <a:gd name="T2" fmla="*/ 1 w 184"/>
                          <a:gd name="T3" fmla="*/ 1 h 74"/>
                          <a:gd name="T4" fmla="*/ 1 w 184"/>
                          <a:gd name="T5" fmla="*/ 1 h 74"/>
                          <a:gd name="T6" fmla="*/ 1 w 184"/>
                          <a:gd name="T7" fmla="*/ 1 h 74"/>
                          <a:gd name="T8" fmla="*/ 1 w 184"/>
                          <a:gd name="T9" fmla="*/ 1 h 74"/>
                          <a:gd name="T10" fmla="*/ 1 w 184"/>
                          <a:gd name="T11" fmla="*/ 1 h 74"/>
                          <a:gd name="T12" fmla="*/ 1 w 184"/>
                          <a:gd name="T13" fmla="*/ 1 h 74"/>
                          <a:gd name="T14" fmla="*/ 1 w 184"/>
                          <a:gd name="T15" fmla="*/ 1 h 74"/>
                          <a:gd name="T16" fmla="*/ 1 w 184"/>
                          <a:gd name="T17" fmla="*/ 1 h 74"/>
                          <a:gd name="T18" fmla="*/ 1 w 184"/>
                          <a:gd name="T19" fmla="*/ 1 h 74"/>
                          <a:gd name="T20" fmla="*/ 1 w 184"/>
                          <a:gd name="T21" fmla="*/ 0 h 74"/>
                          <a:gd name="T22" fmla="*/ 1 w 184"/>
                          <a:gd name="T23" fmla="*/ 1 h 74"/>
                          <a:gd name="T24" fmla="*/ 1 w 184"/>
                          <a:gd name="T25" fmla="*/ 1 h 74"/>
                          <a:gd name="T26" fmla="*/ 1 w 184"/>
                          <a:gd name="T27" fmla="*/ 1 h 74"/>
                          <a:gd name="T28" fmla="*/ 1 w 184"/>
                          <a:gd name="T29" fmla="*/ 1 h 74"/>
                          <a:gd name="T30" fmla="*/ 1 w 184"/>
                          <a:gd name="T31" fmla="*/ 1 h 74"/>
                          <a:gd name="T32" fmla="*/ 1 w 184"/>
                          <a:gd name="T33" fmla="*/ 1 h 74"/>
                          <a:gd name="T34" fmla="*/ 1 w 184"/>
                          <a:gd name="T35" fmla="*/ 1 h 74"/>
                          <a:gd name="T36" fmla="*/ 1 w 184"/>
                          <a:gd name="T37" fmla="*/ 1 h 74"/>
                          <a:gd name="T38" fmla="*/ 0 w 184"/>
                          <a:gd name="T39" fmla="*/ 1 h 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4" h="74">
                            <a:moveTo>
                              <a:pt x="0" y="74"/>
                            </a:moveTo>
                            <a:lnTo>
                              <a:pt x="26" y="66"/>
                            </a:lnTo>
                            <a:lnTo>
                              <a:pt x="46" y="58"/>
                            </a:lnTo>
                            <a:lnTo>
                              <a:pt x="68" y="42"/>
                            </a:lnTo>
                            <a:lnTo>
                              <a:pt x="88" y="30"/>
                            </a:lnTo>
                            <a:lnTo>
                              <a:pt x="110" y="30"/>
                            </a:lnTo>
                            <a:lnTo>
                              <a:pt x="116" y="14"/>
                            </a:lnTo>
                            <a:lnTo>
                              <a:pt x="132" y="8"/>
                            </a:lnTo>
                            <a:lnTo>
                              <a:pt x="154" y="6"/>
                            </a:lnTo>
                            <a:lnTo>
                              <a:pt x="172" y="6"/>
                            </a:lnTo>
                            <a:lnTo>
                              <a:pt x="184" y="0"/>
                            </a:lnTo>
                            <a:lnTo>
                              <a:pt x="156" y="18"/>
                            </a:lnTo>
                            <a:lnTo>
                              <a:pt x="140" y="24"/>
                            </a:lnTo>
                            <a:lnTo>
                              <a:pt x="122" y="36"/>
                            </a:lnTo>
                            <a:lnTo>
                              <a:pt x="110" y="48"/>
                            </a:lnTo>
                            <a:lnTo>
                              <a:pt x="92" y="50"/>
                            </a:lnTo>
                            <a:lnTo>
                              <a:pt x="74" y="58"/>
                            </a:lnTo>
                            <a:lnTo>
                              <a:pt x="52" y="68"/>
                            </a:lnTo>
                            <a:lnTo>
                              <a:pt x="34" y="74"/>
                            </a:lnTo>
                            <a:lnTo>
                              <a:pt x="0" y="74"/>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18" name="Freeform 42"/>
                      <p:cNvSpPr>
                        <a:spLocks/>
                      </p:cNvSpPr>
                      <p:nvPr/>
                    </p:nvSpPr>
                    <p:spPr bwMode="auto">
                      <a:xfrm>
                        <a:off x="2857" y="2632"/>
                        <a:ext cx="78" cy="25"/>
                      </a:xfrm>
                      <a:custGeom>
                        <a:avLst/>
                        <a:gdLst>
                          <a:gd name="T0" fmla="*/ 0 w 156"/>
                          <a:gd name="T1" fmla="*/ 1 h 50"/>
                          <a:gd name="T2" fmla="*/ 1 w 156"/>
                          <a:gd name="T3" fmla="*/ 1 h 50"/>
                          <a:gd name="T4" fmla="*/ 1 w 156"/>
                          <a:gd name="T5" fmla="*/ 1 h 50"/>
                          <a:gd name="T6" fmla="*/ 1 w 156"/>
                          <a:gd name="T7" fmla="*/ 1 h 50"/>
                          <a:gd name="T8" fmla="*/ 1 w 156"/>
                          <a:gd name="T9" fmla="*/ 1 h 50"/>
                          <a:gd name="T10" fmla="*/ 1 w 156"/>
                          <a:gd name="T11" fmla="*/ 1 h 50"/>
                          <a:gd name="T12" fmla="*/ 1 w 156"/>
                          <a:gd name="T13" fmla="*/ 1 h 50"/>
                          <a:gd name="T14" fmla="*/ 1 w 156"/>
                          <a:gd name="T15" fmla="*/ 0 h 50"/>
                          <a:gd name="T16" fmla="*/ 1 w 156"/>
                          <a:gd name="T17" fmla="*/ 1 h 50"/>
                          <a:gd name="T18" fmla="*/ 1 w 156"/>
                          <a:gd name="T19" fmla="*/ 1 h 50"/>
                          <a:gd name="T20" fmla="*/ 1 w 156"/>
                          <a:gd name="T21" fmla="*/ 1 h 50"/>
                          <a:gd name="T22" fmla="*/ 1 w 156"/>
                          <a:gd name="T23" fmla="*/ 1 h 50"/>
                          <a:gd name="T24" fmla="*/ 1 w 156"/>
                          <a:gd name="T25" fmla="*/ 1 h 50"/>
                          <a:gd name="T26" fmla="*/ 1 w 156"/>
                          <a:gd name="T27" fmla="*/ 1 h 50"/>
                          <a:gd name="T28" fmla="*/ 1 w 156"/>
                          <a:gd name="T29" fmla="*/ 1 h 50"/>
                          <a:gd name="T30" fmla="*/ 0 w 156"/>
                          <a:gd name="T31" fmla="*/ 1 h 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6" h="50">
                            <a:moveTo>
                              <a:pt x="0" y="40"/>
                            </a:moveTo>
                            <a:lnTo>
                              <a:pt x="38" y="44"/>
                            </a:lnTo>
                            <a:lnTo>
                              <a:pt x="74" y="38"/>
                            </a:lnTo>
                            <a:lnTo>
                              <a:pt x="88" y="30"/>
                            </a:lnTo>
                            <a:lnTo>
                              <a:pt x="104" y="20"/>
                            </a:lnTo>
                            <a:lnTo>
                              <a:pt x="118" y="10"/>
                            </a:lnTo>
                            <a:lnTo>
                              <a:pt x="134" y="8"/>
                            </a:lnTo>
                            <a:lnTo>
                              <a:pt x="156" y="0"/>
                            </a:lnTo>
                            <a:lnTo>
                              <a:pt x="138" y="14"/>
                            </a:lnTo>
                            <a:lnTo>
                              <a:pt x="118" y="16"/>
                            </a:lnTo>
                            <a:lnTo>
                              <a:pt x="104" y="28"/>
                            </a:lnTo>
                            <a:lnTo>
                              <a:pt x="86" y="42"/>
                            </a:lnTo>
                            <a:lnTo>
                              <a:pt x="72" y="50"/>
                            </a:lnTo>
                            <a:lnTo>
                              <a:pt x="50" y="50"/>
                            </a:lnTo>
                            <a:lnTo>
                              <a:pt x="26" y="46"/>
                            </a:lnTo>
                            <a:lnTo>
                              <a:pt x="0" y="4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110" name="Freeform 43"/>
                    <p:cNvSpPr>
                      <a:spLocks/>
                    </p:cNvSpPr>
                    <p:nvPr/>
                  </p:nvSpPr>
                  <p:spPr bwMode="auto">
                    <a:xfrm>
                      <a:off x="2748" y="2524"/>
                      <a:ext cx="62" cy="47"/>
                    </a:xfrm>
                    <a:custGeom>
                      <a:avLst/>
                      <a:gdLst>
                        <a:gd name="T0" fmla="*/ 1 w 124"/>
                        <a:gd name="T1" fmla="*/ 0 h 94"/>
                        <a:gd name="T2" fmla="*/ 1 w 124"/>
                        <a:gd name="T3" fmla="*/ 1 h 94"/>
                        <a:gd name="T4" fmla="*/ 1 w 124"/>
                        <a:gd name="T5" fmla="*/ 1 h 94"/>
                        <a:gd name="T6" fmla="*/ 1 w 124"/>
                        <a:gd name="T7" fmla="*/ 1 h 94"/>
                        <a:gd name="T8" fmla="*/ 1 w 124"/>
                        <a:gd name="T9" fmla="*/ 1 h 94"/>
                        <a:gd name="T10" fmla="*/ 1 w 124"/>
                        <a:gd name="T11" fmla="*/ 1 h 94"/>
                        <a:gd name="T12" fmla="*/ 1 w 124"/>
                        <a:gd name="T13" fmla="*/ 1 h 94"/>
                        <a:gd name="T14" fmla="*/ 1 w 124"/>
                        <a:gd name="T15" fmla="*/ 1 h 94"/>
                        <a:gd name="T16" fmla="*/ 1 w 124"/>
                        <a:gd name="T17" fmla="*/ 1 h 94"/>
                        <a:gd name="T18" fmla="*/ 0 w 124"/>
                        <a:gd name="T19" fmla="*/ 1 h 94"/>
                        <a:gd name="T20" fmla="*/ 1 w 124"/>
                        <a:gd name="T21" fmla="*/ 1 h 94"/>
                        <a:gd name="T22" fmla="*/ 1 w 124"/>
                        <a:gd name="T23" fmla="*/ 1 h 94"/>
                        <a:gd name="T24" fmla="*/ 1 w 124"/>
                        <a:gd name="T25" fmla="*/ 1 h 94"/>
                        <a:gd name="T26" fmla="*/ 1 w 124"/>
                        <a:gd name="T27" fmla="*/ 1 h 94"/>
                        <a:gd name="T28" fmla="*/ 1 w 124"/>
                        <a:gd name="T29" fmla="*/ 1 h 94"/>
                        <a:gd name="T30" fmla="*/ 1 w 124"/>
                        <a:gd name="T31" fmla="*/ 1 h 94"/>
                        <a:gd name="T32" fmla="*/ 1 w 124"/>
                        <a:gd name="T33" fmla="*/ 1 h 94"/>
                        <a:gd name="T34" fmla="*/ 1 w 124"/>
                        <a:gd name="T35" fmla="*/ 1 h 94"/>
                        <a:gd name="T36" fmla="*/ 1 w 124"/>
                        <a:gd name="T37" fmla="*/ 1 h 94"/>
                        <a:gd name="T38" fmla="*/ 1 w 124"/>
                        <a:gd name="T39" fmla="*/ 1 h 94"/>
                        <a:gd name="T40" fmla="*/ 1 w 124"/>
                        <a:gd name="T41" fmla="*/ 1 h 94"/>
                        <a:gd name="T42" fmla="*/ 1 w 124"/>
                        <a:gd name="T43" fmla="*/ 1 h 94"/>
                        <a:gd name="T44" fmla="*/ 1 w 124"/>
                        <a:gd name="T45" fmla="*/ 1 h 94"/>
                        <a:gd name="T46" fmla="*/ 1 w 124"/>
                        <a:gd name="T47" fmla="*/ 1 h 94"/>
                        <a:gd name="T48" fmla="*/ 1 w 124"/>
                        <a:gd name="T49" fmla="*/ 0 h 9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24" h="94">
                          <a:moveTo>
                            <a:pt x="122" y="0"/>
                          </a:moveTo>
                          <a:lnTo>
                            <a:pt x="124" y="38"/>
                          </a:lnTo>
                          <a:lnTo>
                            <a:pt x="118" y="60"/>
                          </a:lnTo>
                          <a:lnTo>
                            <a:pt x="106" y="80"/>
                          </a:lnTo>
                          <a:lnTo>
                            <a:pt x="84" y="90"/>
                          </a:lnTo>
                          <a:lnTo>
                            <a:pt x="54" y="94"/>
                          </a:lnTo>
                          <a:lnTo>
                            <a:pt x="34" y="92"/>
                          </a:lnTo>
                          <a:lnTo>
                            <a:pt x="18" y="84"/>
                          </a:lnTo>
                          <a:lnTo>
                            <a:pt x="8" y="76"/>
                          </a:lnTo>
                          <a:lnTo>
                            <a:pt x="0" y="66"/>
                          </a:lnTo>
                          <a:lnTo>
                            <a:pt x="6" y="58"/>
                          </a:lnTo>
                          <a:lnTo>
                            <a:pt x="22" y="76"/>
                          </a:lnTo>
                          <a:lnTo>
                            <a:pt x="36" y="86"/>
                          </a:lnTo>
                          <a:lnTo>
                            <a:pt x="58" y="90"/>
                          </a:lnTo>
                          <a:lnTo>
                            <a:pt x="82" y="86"/>
                          </a:lnTo>
                          <a:lnTo>
                            <a:pt x="96" y="72"/>
                          </a:lnTo>
                          <a:lnTo>
                            <a:pt x="106" y="54"/>
                          </a:lnTo>
                          <a:lnTo>
                            <a:pt x="114" y="40"/>
                          </a:lnTo>
                          <a:lnTo>
                            <a:pt x="118" y="24"/>
                          </a:lnTo>
                          <a:lnTo>
                            <a:pt x="100" y="36"/>
                          </a:lnTo>
                          <a:lnTo>
                            <a:pt x="84" y="42"/>
                          </a:lnTo>
                          <a:lnTo>
                            <a:pt x="62" y="42"/>
                          </a:lnTo>
                          <a:lnTo>
                            <a:pt x="40" y="42"/>
                          </a:lnTo>
                          <a:lnTo>
                            <a:pt x="100" y="22"/>
                          </a:lnTo>
                          <a:lnTo>
                            <a:pt x="122"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102" name="Group 44"/>
                  <p:cNvGrpSpPr>
                    <a:grpSpLocks/>
                  </p:cNvGrpSpPr>
                  <p:nvPr/>
                </p:nvGrpSpPr>
                <p:grpSpPr bwMode="auto">
                  <a:xfrm>
                    <a:off x="2878" y="2468"/>
                    <a:ext cx="58" cy="25"/>
                    <a:chOff x="2878" y="2468"/>
                    <a:chExt cx="58" cy="25"/>
                  </a:xfrm>
                </p:grpSpPr>
                <p:sp>
                  <p:nvSpPr>
                    <p:cNvPr id="106" name="Freeform 45"/>
                    <p:cNvSpPr>
                      <a:spLocks/>
                    </p:cNvSpPr>
                    <p:nvPr/>
                  </p:nvSpPr>
                  <p:spPr bwMode="auto">
                    <a:xfrm>
                      <a:off x="2879" y="2469"/>
                      <a:ext cx="57" cy="24"/>
                    </a:xfrm>
                    <a:custGeom>
                      <a:avLst/>
                      <a:gdLst>
                        <a:gd name="T0" fmla="*/ 0 w 114"/>
                        <a:gd name="T1" fmla="*/ 1 h 48"/>
                        <a:gd name="T2" fmla="*/ 1 w 114"/>
                        <a:gd name="T3" fmla="*/ 1 h 48"/>
                        <a:gd name="T4" fmla="*/ 1 w 114"/>
                        <a:gd name="T5" fmla="*/ 1 h 48"/>
                        <a:gd name="T6" fmla="*/ 1 w 114"/>
                        <a:gd name="T7" fmla="*/ 1 h 48"/>
                        <a:gd name="T8" fmla="*/ 1 w 114"/>
                        <a:gd name="T9" fmla="*/ 1 h 48"/>
                        <a:gd name="T10" fmla="*/ 1 w 114"/>
                        <a:gd name="T11" fmla="*/ 0 h 48"/>
                        <a:gd name="T12" fmla="*/ 1 w 114"/>
                        <a:gd name="T13" fmla="*/ 1 h 48"/>
                        <a:gd name="T14" fmla="*/ 1 w 114"/>
                        <a:gd name="T15" fmla="*/ 1 h 48"/>
                        <a:gd name="T16" fmla="*/ 1 w 114"/>
                        <a:gd name="T17" fmla="*/ 1 h 48"/>
                        <a:gd name="T18" fmla="*/ 1 w 114"/>
                        <a:gd name="T19" fmla="*/ 1 h 48"/>
                        <a:gd name="T20" fmla="*/ 1 w 114"/>
                        <a:gd name="T21" fmla="*/ 1 h 48"/>
                        <a:gd name="T22" fmla="*/ 1 w 114"/>
                        <a:gd name="T23" fmla="*/ 1 h 48"/>
                        <a:gd name="T24" fmla="*/ 1 w 114"/>
                        <a:gd name="T25" fmla="*/ 1 h 48"/>
                        <a:gd name="T26" fmla="*/ 0 w 114"/>
                        <a:gd name="T27" fmla="*/ 1 h 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4" h="48">
                          <a:moveTo>
                            <a:pt x="0" y="44"/>
                          </a:moveTo>
                          <a:lnTo>
                            <a:pt x="10" y="28"/>
                          </a:lnTo>
                          <a:lnTo>
                            <a:pt x="22" y="18"/>
                          </a:lnTo>
                          <a:lnTo>
                            <a:pt x="36" y="8"/>
                          </a:lnTo>
                          <a:lnTo>
                            <a:pt x="54" y="2"/>
                          </a:lnTo>
                          <a:lnTo>
                            <a:pt x="72" y="0"/>
                          </a:lnTo>
                          <a:lnTo>
                            <a:pt x="90" y="2"/>
                          </a:lnTo>
                          <a:lnTo>
                            <a:pt x="114" y="10"/>
                          </a:lnTo>
                          <a:lnTo>
                            <a:pt x="86" y="16"/>
                          </a:lnTo>
                          <a:lnTo>
                            <a:pt x="74" y="28"/>
                          </a:lnTo>
                          <a:lnTo>
                            <a:pt x="62" y="40"/>
                          </a:lnTo>
                          <a:lnTo>
                            <a:pt x="50" y="46"/>
                          </a:lnTo>
                          <a:lnTo>
                            <a:pt x="36" y="48"/>
                          </a:lnTo>
                          <a:lnTo>
                            <a:pt x="0"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07" name="Freeform 46"/>
                    <p:cNvSpPr>
                      <a:spLocks/>
                    </p:cNvSpPr>
                    <p:nvPr/>
                  </p:nvSpPr>
                  <p:spPr bwMode="auto">
                    <a:xfrm>
                      <a:off x="2878" y="2468"/>
                      <a:ext cx="57" cy="25"/>
                    </a:xfrm>
                    <a:custGeom>
                      <a:avLst/>
                      <a:gdLst>
                        <a:gd name="T0" fmla="*/ 0 w 114"/>
                        <a:gd name="T1" fmla="*/ 1 h 50"/>
                        <a:gd name="T2" fmla="*/ 1 w 114"/>
                        <a:gd name="T3" fmla="*/ 1 h 50"/>
                        <a:gd name="T4" fmla="*/ 1 w 114"/>
                        <a:gd name="T5" fmla="*/ 1 h 50"/>
                        <a:gd name="T6" fmla="*/ 1 w 114"/>
                        <a:gd name="T7" fmla="*/ 1 h 50"/>
                        <a:gd name="T8" fmla="*/ 1 w 114"/>
                        <a:gd name="T9" fmla="*/ 1 h 50"/>
                        <a:gd name="T10" fmla="*/ 1 w 114"/>
                        <a:gd name="T11" fmla="*/ 0 h 50"/>
                        <a:gd name="T12" fmla="*/ 1 w 114"/>
                        <a:gd name="T13" fmla="*/ 1 h 50"/>
                        <a:gd name="T14" fmla="*/ 1 w 114"/>
                        <a:gd name="T15" fmla="*/ 1 h 50"/>
                        <a:gd name="T16" fmla="*/ 1 w 114"/>
                        <a:gd name="T17" fmla="*/ 1 h 50"/>
                        <a:gd name="T18" fmla="*/ 1 w 114"/>
                        <a:gd name="T19" fmla="*/ 1 h 50"/>
                        <a:gd name="T20" fmla="*/ 1 w 114"/>
                        <a:gd name="T21" fmla="*/ 1 h 50"/>
                        <a:gd name="T22" fmla="*/ 1 w 114"/>
                        <a:gd name="T23" fmla="*/ 1 h 50"/>
                        <a:gd name="T24" fmla="*/ 1 w 114"/>
                        <a:gd name="T25" fmla="*/ 1 h 50"/>
                        <a:gd name="T26" fmla="*/ 1 w 114"/>
                        <a:gd name="T27" fmla="*/ 1 h 50"/>
                        <a:gd name="T28" fmla="*/ 1 w 114"/>
                        <a:gd name="T29" fmla="*/ 1 h 50"/>
                        <a:gd name="T30" fmla="*/ 1 w 114"/>
                        <a:gd name="T31" fmla="*/ 1 h 50"/>
                        <a:gd name="T32" fmla="*/ 0 w 114"/>
                        <a:gd name="T33" fmla="*/ 1 h 5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4" h="50">
                          <a:moveTo>
                            <a:pt x="0" y="44"/>
                          </a:moveTo>
                          <a:lnTo>
                            <a:pt x="10" y="28"/>
                          </a:lnTo>
                          <a:lnTo>
                            <a:pt x="22" y="18"/>
                          </a:lnTo>
                          <a:lnTo>
                            <a:pt x="36" y="8"/>
                          </a:lnTo>
                          <a:lnTo>
                            <a:pt x="54" y="2"/>
                          </a:lnTo>
                          <a:lnTo>
                            <a:pt x="72" y="0"/>
                          </a:lnTo>
                          <a:lnTo>
                            <a:pt x="90" y="2"/>
                          </a:lnTo>
                          <a:lnTo>
                            <a:pt x="114" y="10"/>
                          </a:lnTo>
                          <a:lnTo>
                            <a:pt x="80" y="8"/>
                          </a:lnTo>
                          <a:lnTo>
                            <a:pt x="80" y="20"/>
                          </a:lnTo>
                          <a:lnTo>
                            <a:pt x="76" y="34"/>
                          </a:lnTo>
                          <a:lnTo>
                            <a:pt x="58" y="46"/>
                          </a:lnTo>
                          <a:lnTo>
                            <a:pt x="44" y="50"/>
                          </a:lnTo>
                          <a:lnTo>
                            <a:pt x="34" y="42"/>
                          </a:lnTo>
                          <a:lnTo>
                            <a:pt x="28" y="32"/>
                          </a:lnTo>
                          <a:lnTo>
                            <a:pt x="24" y="22"/>
                          </a:lnTo>
                          <a:lnTo>
                            <a:pt x="0" y="44"/>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103" name="Group 47"/>
                  <p:cNvGrpSpPr>
                    <a:grpSpLocks/>
                  </p:cNvGrpSpPr>
                  <p:nvPr/>
                </p:nvGrpSpPr>
                <p:grpSpPr bwMode="auto">
                  <a:xfrm>
                    <a:off x="2742" y="2518"/>
                    <a:ext cx="67" cy="30"/>
                    <a:chOff x="2742" y="2518"/>
                    <a:chExt cx="67" cy="30"/>
                  </a:xfrm>
                </p:grpSpPr>
                <p:sp>
                  <p:nvSpPr>
                    <p:cNvPr id="104" name="Freeform 48"/>
                    <p:cNvSpPr>
                      <a:spLocks/>
                    </p:cNvSpPr>
                    <p:nvPr/>
                  </p:nvSpPr>
                  <p:spPr bwMode="auto">
                    <a:xfrm>
                      <a:off x="2743" y="2518"/>
                      <a:ext cx="66" cy="30"/>
                    </a:xfrm>
                    <a:custGeom>
                      <a:avLst/>
                      <a:gdLst>
                        <a:gd name="T0" fmla="*/ 0 w 132"/>
                        <a:gd name="T1" fmla="*/ 1 h 60"/>
                        <a:gd name="T2" fmla="*/ 1 w 132"/>
                        <a:gd name="T3" fmla="*/ 1 h 60"/>
                        <a:gd name="T4" fmla="*/ 1 w 132"/>
                        <a:gd name="T5" fmla="*/ 1 h 60"/>
                        <a:gd name="T6" fmla="*/ 1 w 132"/>
                        <a:gd name="T7" fmla="*/ 1 h 60"/>
                        <a:gd name="T8" fmla="*/ 1 w 132"/>
                        <a:gd name="T9" fmla="*/ 1 h 60"/>
                        <a:gd name="T10" fmla="*/ 1 w 132"/>
                        <a:gd name="T11" fmla="*/ 0 h 60"/>
                        <a:gd name="T12" fmla="*/ 1 w 132"/>
                        <a:gd name="T13" fmla="*/ 1 h 60"/>
                        <a:gd name="T14" fmla="*/ 1 w 132"/>
                        <a:gd name="T15" fmla="*/ 1 h 60"/>
                        <a:gd name="T16" fmla="*/ 1 w 132"/>
                        <a:gd name="T17" fmla="*/ 1 h 60"/>
                        <a:gd name="T18" fmla="*/ 1 w 132"/>
                        <a:gd name="T19" fmla="*/ 1 h 60"/>
                        <a:gd name="T20" fmla="*/ 1 w 132"/>
                        <a:gd name="T21" fmla="*/ 1 h 60"/>
                        <a:gd name="T22" fmla="*/ 1 w 132"/>
                        <a:gd name="T23" fmla="*/ 1 h 60"/>
                        <a:gd name="T24" fmla="*/ 1 w 132"/>
                        <a:gd name="T25" fmla="*/ 1 h 60"/>
                        <a:gd name="T26" fmla="*/ 1 w 132"/>
                        <a:gd name="T27" fmla="*/ 1 h 60"/>
                        <a:gd name="T28" fmla="*/ 0 w 132"/>
                        <a:gd name="T29" fmla="*/ 1 h 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32" h="60">
                          <a:moveTo>
                            <a:pt x="0" y="58"/>
                          </a:moveTo>
                          <a:lnTo>
                            <a:pt x="40" y="42"/>
                          </a:lnTo>
                          <a:lnTo>
                            <a:pt x="64" y="30"/>
                          </a:lnTo>
                          <a:lnTo>
                            <a:pt x="92" y="14"/>
                          </a:lnTo>
                          <a:lnTo>
                            <a:pt x="112" y="2"/>
                          </a:lnTo>
                          <a:lnTo>
                            <a:pt x="122" y="0"/>
                          </a:lnTo>
                          <a:lnTo>
                            <a:pt x="132" y="8"/>
                          </a:lnTo>
                          <a:lnTo>
                            <a:pt x="132" y="24"/>
                          </a:lnTo>
                          <a:lnTo>
                            <a:pt x="122" y="40"/>
                          </a:lnTo>
                          <a:lnTo>
                            <a:pt x="120" y="42"/>
                          </a:lnTo>
                          <a:lnTo>
                            <a:pt x="104" y="50"/>
                          </a:lnTo>
                          <a:lnTo>
                            <a:pt x="102" y="52"/>
                          </a:lnTo>
                          <a:lnTo>
                            <a:pt x="70" y="58"/>
                          </a:lnTo>
                          <a:lnTo>
                            <a:pt x="26" y="60"/>
                          </a:lnTo>
                          <a:lnTo>
                            <a:pt x="0" y="5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05" name="Freeform 49"/>
                    <p:cNvSpPr>
                      <a:spLocks/>
                    </p:cNvSpPr>
                    <p:nvPr/>
                  </p:nvSpPr>
                  <p:spPr bwMode="auto">
                    <a:xfrm>
                      <a:off x="2742" y="2518"/>
                      <a:ext cx="66" cy="29"/>
                    </a:xfrm>
                    <a:custGeom>
                      <a:avLst/>
                      <a:gdLst>
                        <a:gd name="T0" fmla="*/ 0 w 132"/>
                        <a:gd name="T1" fmla="*/ 1 h 58"/>
                        <a:gd name="T2" fmla="*/ 1 w 132"/>
                        <a:gd name="T3" fmla="*/ 1 h 58"/>
                        <a:gd name="T4" fmla="*/ 1 w 132"/>
                        <a:gd name="T5" fmla="*/ 1 h 58"/>
                        <a:gd name="T6" fmla="*/ 1 w 132"/>
                        <a:gd name="T7" fmla="*/ 1 h 58"/>
                        <a:gd name="T8" fmla="*/ 1 w 132"/>
                        <a:gd name="T9" fmla="*/ 1 h 58"/>
                        <a:gd name="T10" fmla="*/ 1 w 132"/>
                        <a:gd name="T11" fmla="*/ 0 h 58"/>
                        <a:gd name="T12" fmla="*/ 1 w 132"/>
                        <a:gd name="T13" fmla="*/ 1 h 58"/>
                        <a:gd name="T14" fmla="*/ 1 w 132"/>
                        <a:gd name="T15" fmla="*/ 1 h 58"/>
                        <a:gd name="T16" fmla="*/ 1 w 132"/>
                        <a:gd name="T17" fmla="*/ 1 h 58"/>
                        <a:gd name="T18" fmla="*/ 1 w 132"/>
                        <a:gd name="T19" fmla="*/ 1 h 58"/>
                        <a:gd name="T20" fmla="*/ 1 w 132"/>
                        <a:gd name="T21" fmla="*/ 1 h 58"/>
                        <a:gd name="T22" fmla="*/ 1 w 132"/>
                        <a:gd name="T23" fmla="*/ 1 h 58"/>
                        <a:gd name="T24" fmla="*/ 1 w 132"/>
                        <a:gd name="T25" fmla="*/ 1 h 58"/>
                        <a:gd name="T26" fmla="*/ 1 w 132"/>
                        <a:gd name="T27" fmla="*/ 1 h 58"/>
                        <a:gd name="T28" fmla="*/ 1 w 132"/>
                        <a:gd name="T29" fmla="*/ 1 h 58"/>
                        <a:gd name="T30" fmla="*/ 1 w 132"/>
                        <a:gd name="T31" fmla="*/ 1 h 58"/>
                        <a:gd name="T32" fmla="*/ 0 w 132"/>
                        <a:gd name="T33" fmla="*/ 1 h 5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2" h="58">
                          <a:moveTo>
                            <a:pt x="0" y="58"/>
                          </a:moveTo>
                          <a:lnTo>
                            <a:pt x="40" y="42"/>
                          </a:lnTo>
                          <a:lnTo>
                            <a:pt x="64" y="30"/>
                          </a:lnTo>
                          <a:lnTo>
                            <a:pt x="92" y="14"/>
                          </a:lnTo>
                          <a:lnTo>
                            <a:pt x="112" y="2"/>
                          </a:lnTo>
                          <a:lnTo>
                            <a:pt x="122" y="0"/>
                          </a:lnTo>
                          <a:lnTo>
                            <a:pt x="132" y="4"/>
                          </a:lnTo>
                          <a:lnTo>
                            <a:pt x="116" y="8"/>
                          </a:lnTo>
                          <a:lnTo>
                            <a:pt x="124" y="16"/>
                          </a:lnTo>
                          <a:lnTo>
                            <a:pt x="126" y="28"/>
                          </a:lnTo>
                          <a:lnTo>
                            <a:pt x="118" y="48"/>
                          </a:lnTo>
                          <a:lnTo>
                            <a:pt x="102" y="54"/>
                          </a:lnTo>
                          <a:lnTo>
                            <a:pt x="82" y="58"/>
                          </a:lnTo>
                          <a:lnTo>
                            <a:pt x="66" y="50"/>
                          </a:lnTo>
                          <a:lnTo>
                            <a:pt x="56" y="40"/>
                          </a:lnTo>
                          <a:lnTo>
                            <a:pt x="30" y="50"/>
                          </a:lnTo>
                          <a:lnTo>
                            <a:pt x="0" y="58"/>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nvGrpSpPr>
                <p:cNvPr id="92" name="Group 50"/>
                <p:cNvGrpSpPr>
                  <a:grpSpLocks/>
                </p:cNvGrpSpPr>
                <p:nvPr/>
              </p:nvGrpSpPr>
              <p:grpSpPr bwMode="auto">
                <a:xfrm>
                  <a:off x="2609" y="2281"/>
                  <a:ext cx="339" cy="296"/>
                  <a:chOff x="2609" y="2281"/>
                  <a:chExt cx="339" cy="296"/>
                </a:xfrm>
              </p:grpSpPr>
              <p:grpSp>
                <p:nvGrpSpPr>
                  <p:cNvPr id="93" name="Group 51"/>
                  <p:cNvGrpSpPr>
                    <a:grpSpLocks/>
                  </p:cNvGrpSpPr>
                  <p:nvPr/>
                </p:nvGrpSpPr>
                <p:grpSpPr bwMode="auto">
                  <a:xfrm>
                    <a:off x="2723" y="2423"/>
                    <a:ext cx="195" cy="114"/>
                    <a:chOff x="2723" y="2423"/>
                    <a:chExt cx="195" cy="114"/>
                  </a:xfrm>
                </p:grpSpPr>
                <p:sp>
                  <p:nvSpPr>
                    <p:cNvPr id="99" name="Freeform 52"/>
                    <p:cNvSpPr>
                      <a:spLocks/>
                    </p:cNvSpPr>
                    <p:nvPr/>
                  </p:nvSpPr>
                  <p:spPr bwMode="auto">
                    <a:xfrm>
                      <a:off x="2723" y="2495"/>
                      <a:ext cx="93" cy="42"/>
                    </a:xfrm>
                    <a:custGeom>
                      <a:avLst/>
                      <a:gdLst>
                        <a:gd name="T0" fmla="*/ 1 w 186"/>
                        <a:gd name="T1" fmla="*/ 0 h 86"/>
                        <a:gd name="T2" fmla="*/ 1 w 186"/>
                        <a:gd name="T3" fmla="*/ 0 h 86"/>
                        <a:gd name="T4" fmla="*/ 1 w 186"/>
                        <a:gd name="T5" fmla="*/ 0 h 86"/>
                        <a:gd name="T6" fmla="*/ 1 w 186"/>
                        <a:gd name="T7" fmla="*/ 0 h 86"/>
                        <a:gd name="T8" fmla="*/ 1 w 186"/>
                        <a:gd name="T9" fmla="*/ 0 h 86"/>
                        <a:gd name="T10" fmla="*/ 1 w 186"/>
                        <a:gd name="T11" fmla="*/ 0 h 86"/>
                        <a:gd name="T12" fmla="*/ 1 w 186"/>
                        <a:gd name="T13" fmla="*/ 0 h 86"/>
                        <a:gd name="T14" fmla="*/ 1 w 186"/>
                        <a:gd name="T15" fmla="*/ 0 h 86"/>
                        <a:gd name="T16" fmla="*/ 1 w 186"/>
                        <a:gd name="T17" fmla="*/ 0 h 86"/>
                        <a:gd name="T18" fmla="*/ 1 w 186"/>
                        <a:gd name="T19" fmla="*/ 0 h 86"/>
                        <a:gd name="T20" fmla="*/ 1 w 186"/>
                        <a:gd name="T21" fmla="*/ 0 h 86"/>
                        <a:gd name="T22" fmla="*/ 1 w 186"/>
                        <a:gd name="T23" fmla="*/ 0 h 86"/>
                        <a:gd name="T24" fmla="*/ 1 w 186"/>
                        <a:gd name="T25" fmla="*/ 0 h 86"/>
                        <a:gd name="T26" fmla="*/ 0 w 186"/>
                        <a:gd name="T27" fmla="*/ 0 h 86"/>
                        <a:gd name="T28" fmla="*/ 1 w 186"/>
                        <a:gd name="T29" fmla="*/ 0 h 86"/>
                        <a:gd name="T30" fmla="*/ 1 w 186"/>
                        <a:gd name="T31" fmla="*/ 0 h 86"/>
                        <a:gd name="T32" fmla="*/ 1 w 186"/>
                        <a:gd name="T33" fmla="*/ 0 h 86"/>
                        <a:gd name="T34" fmla="*/ 1 w 186"/>
                        <a:gd name="T35" fmla="*/ 0 h 86"/>
                        <a:gd name="T36" fmla="*/ 1 w 186"/>
                        <a:gd name="T37" fmla="*/ 0 h 86"/>
                        <a:gd name="T38" fmla="*/ 1 w 186"/>
                        <a:gd name="T39" fmla="*/ 0 h 86"/>
                        <a:gd name="T40" fmla="*/ 1 w 186"/>
                        <a:gd name="T41" fmla="*/ 0 h 86"/>
                        <a:gd name="T42" fmla="*/ 1 w 186"/>
                        <a:gd name="T43" fmla="*/ 0 h 86"/>
                        <a:gd name="T44" fmla="*/ 1 w 186"/>
                        <a:gd name="T45" fmla="*/ 0 h 86"/>
                        <a:gd name="T46" fmla="*/ 1 w 186"/>
                        <a:gd name="T47" fmla="*/ 0 h 86"/>
                        <a:gd name="T48" fmla="*/ 1 w 186"/>
                        <a:gd name="T49" fmla="*/ 0 h 86"/>
                        <a:gd name="T50" fmla="*/ 1 w 186"/>
                        <a:gd name="T51" fmla="*/ 0 h 86"/>
                        <a:gd name="T52" fmla="*/ 1 w 186"/>
                        <a:gd name="T53" fmla="*/ 0 h 8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86" h="86">
                          <a:moveTo>
                            <a:pt x="186" y="10"/>
                          </a:moveTo>
                          <a:lnTo>
                            <a:pt x="172" y="6"/>
                          </a:lnTo>
                          <a:lnTo>
                            <a:pt x="162" y="0"/>
                          </a:lnTo>
                          <a:lnTo>
                            <a:pt x="140" y="6"/>
                          </a:lnTo>
                          <a:lnTo>
                            <a:pt x="114" y="6"/>
                          </a:lnTo>
                          <a:lnTo>
                            <a:pt x="82" y="8"/>
                          </a:lnTo>
                          <a:lnTo>
                            <a:pt x="54" y="8"/>
                          </a:lnTo>
                          <a:lnTo>
                            <a:pt x="44" y="0"/>
                          </a:lnTo>
                          <a:lnTo>
                            <a:pt x="30" y="0"/>
                          </a:lnTo>
                          <a:lnTo>
                            <a:pt x="24" y="10"/>
                          </a:lnTo>
                          <a:lnTo>
                            <a:pt x="22" y="22"/>
                          </a:lnTo>
                          <a:lnTo>
                            <a:pt x="16" y="38"/>
                          </a:lnTo>
                          <a:lnTo>
                            <a:pt x="10" y="54"/>
                          </a:lnTo>
                          <a:lnTo>
                            <a:pt x="0" y="66"/>
                          </a:lnTo>
                          <a:lnTo>
                            <a:pt x="10" y="78"/>
                          </a:lnTo>
                          <a:lnTo>
                            <a:pt x="12" y="86"/>
                          </a:lnTo>
                          <a:lnTo>
                            <a:pt x="22" y="72"/>
                          </a:lnTo>
                          <a:lnTo>
                            <a:pt x="40" y="54"/>
                          </a:lnTo>
                          <a:lnTo>
                            <a:pt x="50" y="44"/>
                          </a:lnTo>
                          <a:lnTo>
                            <a:pt x="66" y="36"/>
                          </a:lnTo>
                          <a:lnTo>
                            <a:pt x="82" y="32"/>
                          </a:lnTo>
                          <a:lnTo>
                            <a:pt x="102" y="30"/>
                          </a:lnTo>
                          <a:lnTo>
                            <a:pt x="126" y="28"/>
                          </a:lnTo>
                          <a:lnTo>
                            <a:pt x="144" y="26"/>
                          </a:lnTo>
                          <a:lnTo>
                            <a:pt x="160" y="26"/>
                          </a:lnTo>
                          <a:lnTo>
                            <a:pt x="168" y="18"/>
                          </a:lnTo>
                          <a:lnTo>
                            <a:pt x="186" y="1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00" name="Freeform 53"/>
                    <p:cNvSpPr>
                      <a:spLocks/>
                    </p:cNvSpPr>
                    <p:nvPr/>
                  </p:nvSpPr>
                  <p:spPr bwMode="auto">
                    <a:xfrm>
                      <a:off x="2855" y="2423"/>
                      <a:ext cx="63" cy="72"/>
                    </a:xfrm>
                    <a:custGeom>
                      <a:avLst/>
                      <a:gdLst>
                        <a:gd name="T0" fmla="*/ 0 w 126"/>
                        <a:gd name="T1" fmla="*/ 1 h 143"/>
                        <a:gd name="T2" fmla="*/ 1 w 126"/>
                        <a:gd name="T3" fmla="*/ 1 h 143"/>
                        <a:gd name="T4" fmla="*/ 1 w 126"/>
                        <a:gd name="T5" fmla="*/ 1 h 143"/>
                        <a:gd name="T6" fmla="*/ 1 w 126"/>
                        <a:gd name="T7" fmla="*/ 1 h 143"/>
                        <a:gd name="T8" fmla="*/ 1 w 126"/>
                        <a:gd name="T9" fmla="*/ 1 h 143"/>
                        <a:gd name="T10" fmla="*/ 1 w 126"/>
                        <a:gd name="T11" fmla="*/ 1 h 143"/>
                        <a:gd name="T12" fmla="*/ 1 w 126"/>
                        <a:gd name="T13" fmla="*/ 1 h 143"/>
                        <a:gd name="T14" fmla="*/ 1 w 126"/>
                        <a:gd name="T15" fmla="*/ 1 h 143"/>
                        <a:gd name="T16" fmla="*/ 1 w 126"/>
                        <a:gd name="T17" fmla="*/ 1 h 143"/>
                        <a:gd name="T18" fmla="*/ 1 w 126"/>
                        <a:gd name="T19" fmla="*/ 1 h 143"/>
                        <a:gd name="T20" fmla="*/ 1 w 126"/>
                        <a:gd name="T21" fmla="*/ 0 h 143"/>
                        <a:gd name="T22" fmla="*/ 1 w 126"/>
                        <a:gd name="T23" fmla="*/ 0 h 143"/>
                        <a:gd name="T24" fmla="*/ 1 w 126"/>
                        <a:gd name="T25" fmla="*/ 1 h 143"/>
                        <a:gd name="T26" fmla="*/ 1 w 126"/>
                        <a:gd name="T27" fmla="*/ 1 h 143"/>
                        <a:gd name="T28" fmla="*/ 1 w 126"/>
                        <a:gd name="T29" fmla="*/ 1 h 143"/>
                        <a:gd name="T30" fmla="*/ 1 w 126"/>
                        <a:gd name="T31" fmla="*/ 1 h 143"/>
                        <a:gd name="T32" fmla="*/ 1 w 126"/>
                        <a:gd name="T33" fmla="*/ 1 h 143"/>
                        <a:gd name="T34" fmla="*/ 1 w 126"/>
                        <a:gd name="T35" fmla="*/ 1 h 143"/>
                        <a:gd name="T36" fmla="*/ 1 w 126"/>
                        <a:gd name="T37" fmla="*/ 1 h 143"/>
                        <a:gd name="T38" fmla="*/ 1 w 126"/>
                        <a:gd name="T39" fmla="*/ 1 h 143"/>
                        <a:gd name="T40" fmla="*/ 0 w 126"/>
                        <a:gd name="T41" fmla="*/ 1 h 1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6" h="143">
                          <a:moveTo>
                            <a:pt x="0" y="143"/>
                          </a:moveTo>
                          <a:lnTo>
                            <a:pt x="30" y="99"/>
                          </a:lnTo>
                          <a:lnTo>
                            <a:pt x="58" y="83"/>
                          </a:lnTo>
                          <a:lnTo>
                            <a:pt x="80" y="73"/>
                          </a:lnTo>
                          <a:lnTo>
                            <a:pt x="96" y="55"/>
                          </a:lnTo>
                          <a:lnTo>
                            <a:pt x="110" y="42"/>
                          </a:lnTo>
                          <a:lnTo>
                            <a:pt x="122" y="30"/>
                          </a:lnTo>
                          <a:lnTo>
                            <a:pt x="120" y="30"/>
                          </a:lnTo>
                          <a:lnTo>
                            <a:pt x="126" y="14"/>
                          </a:lnTo>
                          <a:lnTo>
                            <a:pt x="122" y="6"/>
                          </a:lnTo>
                          <a:lnTo>
                            <a:pt x="114" y="0"/>
                          </a:lnTo>
                          <a:lnTo>
                            <a:pt x="112" y="0"/>
                          </a:lnTo>
                          <a:lnTo>
                            <a:pt x="96" y="4"/>
                          </a:lnTo>
                          <a:lnTo>
                            <a:pt x="90" y="18"/>
                          </a:lnTo>
                          <a:lnTo>
                            <a:pt x="82" y="30"/>
                          </a:lnTo>
                          <a:lnTo>
                            <a:pt x="68" y="40"/>
                          </a:lnTo>
                          <a:lnTo>
                            <a:pt x="48" y="55"/>
                          </a:lnTo>
                          <a:lnTo>
                            <a:pt x="36" y="79"/>
                          </a:lnTo>
                          <a:lnTo>
                            <a:pt x="22" y="103"/>
                          </a:lnTo>
                          <a:lnTo>
                            <a:pt x="12" y="119"/>
                          </a:lnTo>
                          <a:lnTo>
                            <a:pt x="0" y="143"/>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94" name="Group 54"/>
                  <p:cNvGrpSpPr>
                    <a:grpSpLocks/>
                  </p:cNvGrpSpPr>
                  <p:nvPr/>
                </p:nvGrpSpPr>
                <p:grpSpPr bwMode="auto">
                  <a:xfrm>
                    <a:off x="2609" y="2281"/>
                    <a:ext cx="339" cy="296"/>
                    <a:chOff x="2609" y="2281"/>
                    <a:chExt cx="339" cy="296"/>
                  </a:xfrm>
                </p:grpSpPr>
                <p:grpSp>
                  <p:nvGrpSpPr>
                    <p:cNvPr id="95" name="Group 55"/>
                    <p:cNvGrpSpPr>
                      <a:grpSpLocks/>
                    </p:cNvGrpSpPr>
                    <p:nvPr/>
                  </p:nvGrpSpPr>
                  <p:grpSpPr bwMode="auto">
                    <a:xfrm>
                      <a:off x="2609" y="2281"/>
                      <a:ext cx="339" cy="296"/>
                      <a:chOff x="2609" y="2281"/>
                      <a:chExt cx="339" cy="296"/>
                    </a:xfrm>
                  </p:grpSpPr>
                  <p:sp>
                    <p:nvSpPr>
                      <p:cNvPr id="97" name="Freeform 56"/>
                      <p:cNvSpPr>
                        <a:spLocks/>
                      </p:cNvSpPr>
                      <p:nvPr/>
                    </p:nvSpPr>
                    <p:spPr bwMode="auto">
                      <a:xfrm>
                        <a:off x="2609" y="2281"/>
                        <a:ext cx="339" cy="296"/>
                      </a:xfrm>
                      <a:custGeom>
                        <a:avLst/>
                        <a:gdLst>
                          <a:gd name="T0" fmla="*/ 0 w 679"/>
                          <a:gd name="T1" fmla="*/ 1 h 592"/>
                          <a:gd name="T2" fmla="*/ 0 w 679"/>
                          <a:gd name="T3" fmla="*/ 1 h 592"/>
                          <a:gd name="T4" fmla="*/ 0 w 679"/>
                          <a:gd name="T5" fmla="*/ 1 h 592"/>
                          <a:gd name="T6" fmla="*/ 0 w 679"/>
                          <a:gd name="T7" fmla="*/ 1 h 592"/>
                          <a:gd name="T8" fmla="*/ 0 w 679"/>
                          <a:gd name="T9" fmla="*/ 1 h 592"/>
                          <a:gd name="T10" fmla="*/ 0 w 679"/>
                          <a:gd name="T11" fmla="*/ 1 h 592"/>
                          <a:gd name="T12" fmla="*/ 0 w 679"/>
                          <a:gd name="T13" fmla="*/ 1 h 592"/>
                          <a:gd name="T14" fmla="*/ 0 w 679"/>
                          <a:gd name="T15" fmla="*/ 1 h 592"/>
                          <a:gd name="T16" fmla="*/ 0 w 679"/>
                          <a:gd name="T17" fmla="*/ 1 h 592"/>
                          <a:gd name="T18" fmla="*/ 0 w 679"/>
                          <a:gd name="T19" fmla="*/ 1 h 592"/>
                          <a:gd name="T20" fmla="*/ 0 w 679"/>
                          <a:gd name="T21" fmla="*/ 1 h 592"/>
                          <a:gd name="T22" fmla="*/ 0 w 679"/>
                          <a:gd name="T23" fmla="*/ 1 h 592"/>
                          <a:gd name="T24" fmla="*/ 0 w 679"/>
                          <a:gd name="T25" fmla="*/ 1 h 592"/>
                          <a:gd name="T26" fmla="*/ 0 w 679"/>
                          <a:gd name="T27" fmla="*/ 1 h 592"/>
                          <a:gd name="T28" fmla="*/ 0 w 679"/>
                          <a:gd name="T29" fmla="*/ 1 h 592"/>
                          <a:gd name="T30" fmla="*/ 0 w 679"/>
                          <a:gd name="T31" fmla="*/ 1 h 592"/>
                          <a:gd name="T32" fmla="*/ 0 w 679"/>
                          <a:gd name="T33" fmla="*/ 1 h 592"/>
                          <a:gd name="T34" fmla="*/ 0 w 679"/>
                          <a:gd name="T35" fmla="*/ 1 h 592"/>
                          <a:gd name="T36" fmla="*/ 0 w 679"/>
                          <a:gd name="T37" fmla="*/ 1 h 592"/>
                          <a:gd name="T38" fmla="*/ 0 w 679"/>
                          <a:gd name="T39" fmla="*/ 1 h 592"/>
                          <a:gd name="T40" fmla="*/ 0 w 679"/>
                          <a:gd name="T41" fmla="*/ 1 h 592"/>
                          <a:gd name="T42" fmla="*/ 0 w 679"/>
                          <a:gd name="T43" fmla="*/ 1 h 592"/>
                          <a:gd name="T44" fmla="*/ 0 w 679"/>
                          <a:gd name="T45" fmla="*/ 1 h 592"/>
                          <a:gd name="T46" fmla="*/ 0 w 679"/>
                          <a:gd name="T47" fmla="*/ 1 h 592"/>
                          <a:gd name="T48" fmla="*/ 0 w 679"/>
                          <a:gd name="T49" fmla="*/ 1 h 592"/>
                          <a:gd name="T50" fmla="*/ 0 w 679"/>
                          <a:gd name="T51" fmla="*/ 1 h 592"/>
                          <a:gd name="T52" fmla="*/ 0 w 679"/>
                          <a:gd name="T53" fmla="*/ 1 h 592"/>
                          <a:gd name="T54" fmla="*/ 0 w 679"/>
                          <a:gd name="T55" fmla="*/ 1 h 592"/>
                          <a:gd name="T56" fmla="*/ 0 w 679"/>
                          <a:gd name="T57" fmla="*/ 1 h 592"/>
                          <a:gd name="T58" fmla="*/ 0 w 679"/>
                          <a:gd name="T59" fmla="*/ 1 h 592"/>
                          <a:gd name="T60" fmla="*/ 0 w 679"/>
                          <a:gd name="T61" fmla="*/ 1 h 592"/>
                          <a:gd name="T62" fmla="*/ 0 w 679"/>
                          <a:gd name="T63" fmla="*/ 1 h 592"/>
                          <a:gd name="T64" fmla="*/ 0 w 679"/>
                          <a:gd name="T65" fmla="*/ 1 h 592"/>
                          <a:gd name="T66" fmla="*/ 0 w 679"/>
                          <a:gd name="T67" fmla="*/ 1 h 592"/>
                          <a:gd name="T68" fmla="*/ 0 w 679"/>
                          <a:gd name="T69" fmla="*/ 1 h 592"/>
                          <a:gd name="T70" fmla="*/ 0 w 679"/>
                          <a:gd name="T71" fmla="*/ 1 h 592"/>
                          <a:gd name="T72" fmla="*/ 0 w 679"/>
                          <a:gd name="T73" fmla="*/ 1 h 592"/>
                          <a:gd name="T74" fmla="*/ 0 w 679"/>
                          <a:gd name="T75" fmla="*/ 1 h 592"/>
                          <a:gd name="T76" fmla="*/ 0 w 679"/>
                          <a:gd name="T77" fmla="*/ 1 h 592"/>
                          <a:gd name="T78" fmla="*/ 0 w 679"/>
                          <a:gd name="T79" fmla="*/ 1 h 592"/>
                          <a:gd name="T80" fmla="*/ 0 w 679"/>
                          <a:gd name="T81" fmla="*/ 1 h 592"/>
                          <a:gd name="T82" fmla="*/ 0 w 679"/>
                          <a:gd name="T83" fmla="*/ 1 h 592"/>
                          <a:gd name="T84" fmla="*/ 0 w 679"/>
                          <a:gd name="T85" fmla="*/ 1 h 592"/>
                          <a:gd name="T86" fmla="*/ 0 w 679"/>
                          <a:gd name="T87" fmla="*/ 0 h 592"/>
                          <a:gd name="T88" fmla="*/ 0 w 679"/>
                          <a:gd name="T89" fmla="*/ 0 h 592"/>
                          <a:gd name="T90" fmla="*/ 0 w 679"/>
                          <a:gd name="T91" fmla="*/ 1 h 592"/>
                          <a:gd name="T92" fmla="*/ 0 w 679"/>
                          <a:gd name="T93" fmla="*/ 1 h 592"/>
                          <a:gd name="T94" fmla="*/ 0 w 679"/>
                          <a:gd name="T95" fmla="*/ 1 h 592"/>
                          <a:gd name="T96" fmla="*/ 0 w 679"/>
                          <a:gd name="T97" fmla="*/ 1 h 592"/>
                          <a:gd name="T98" fmla="*/ 0 w 679"/>
                          <a:gd name="T99" fmla="*/ 1 h 592"/>
                          <a:gd name="T100" fmla="*/ 0 w 679"/>
                          <a:gd name="T101" fmla="*/ 1 h 592"/>
                          <a:gd name="T102" fmla="*/ 0 w 679"/>
                          <a:gd name="T103" fmla="*/ 1 h 592"/>
                          <a:gd name="T104" fmla="*/ 0 w 679"/>
                          <a:gd name="T105" fmla="*/ 1 h 592"/>
                          <a:gd name="T106" fmla="*/ 0 w 679"/>
                          <a:gd name="T107" fmla="*/ 1 h 592"/>
                          <a:gd name="T108" fmla="*/ 0 w 679"/>
                          <a:gd name="T109" fmla="*/ 1 h 592"/>
                          <a:gd name="T110" fmla="*/ 0 w 679"/>
                          <a:gd name="T111" fmla="*/ 1 h 592"/>
                          <a:gd name="T112" fmla="*/ 0 w 679"/>
                          <a:gd name="T113" fmla="*/ 1 h 592"/>
                          <a:gd name="T114" fmla="*/ 0 w 679"/>
                          <a:gd name="T115" fmla="*/ 1 h 592"/>
                          <a:gd name="T116" fmla="*/ 0 w 679"/>
                          <a:gd name="T117" fmla="*/ 1 h 592"/>
                          <a:gd name="T118" fmla="*/ 0 w 679"/>
                          <a:gd name="T119" fmla="*/ 1 h 592"/>
                          <a:gd name="T120" fmla="*/ 0 w 679"/>
                          <a:gd name="T121" fmla="*/ 1 h 592"/>
                          <a:gd name="T122" fmla="*/ 0 w 679"/>
                          <a:gd name="T123" fmla="*/ 1 h 5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79" h="592">
                            <a:moveTo>
                              <a:pt x="38" y="500"/>
                            </a:moveTo>
                            <a:lnTo>
                              <a:pt x="68" y="530"/>
                            </a:lnTo>
                            <a:lnTo>
                              <a:pt x="92" y="560"/>
                            </a:lnTo>
                            <a:lnTo>
                              <a:pt x="126" y="578"/>
                            </a:lnTo>
                            <a:lnTo>
                              <a:pt x="140" y="592"/>
                            </a:lnTo>
                            <a:lnTo>
                              <a:pt x="146" y="536"/>
                            </a:lnTo>
                            <a:lnTo>
                              <a:pt x="158" y="484"/>
                            </a:lnTo>
                            <a:lnTo>
                              <a:pt x="168" y="440"/>
                            </a:lnTo>
                            <a:lnTo>
                              <a:pt x="174" y="404"/>
                            </a:lnTo>
                            <a:lnTo>
                              <a:pt x="170" y="358"/>
                            </a:lnTo>
                            <a:lnTo>
                              <a:pt x="156" y="329"/>
                            </a:lnTo>
                            <a:lnTo>
                              <a:pt x="140" y="315"/>
                            </a:lnTo>
                            <a:lnTo>
                              <a:pt x="181" y="321"/>
                            </a:lnTo>
                            <a:lnTo>
                              <a:pt x="233" y="309"/>
                            </a:lnTo>
                            <a:lnTo>
                              <a:pt x="265" y="293"/>
                            </a:lnTo>
                            <a:lnTo>
                              <a:pt x="301" y="279"/>
                            </a:lnTo>
                            <a:lnTo>
                              <a:pt x="341" y="263"/>
                            </a:lnTo>
                            <a:lnTo>
                              <a:pt x="377" y="249"/>
                            </a:lnTo>
                            <a:lnTo>
                              <a:pt x="403" y="231"/>
                            </a:lnTo>
                            <a:lnTo>
                              <a:pt x="441" y="197"/>
                            </a:lnTo>
                            <a:lnTo>
                              <a:pt x="441" y="195"/>
                            </a:lnTo>
                            <a:lnTo>
                              <a:pt x="459" y="159"/>
                            </a:lnTo>
                            <a:lnTo>
                              <a:pt x="475" y="129"/>
                            </a:lnTo>
                            <a:lnTo>
                              <a:pt x="507" y="137"/>
                            </a:lnTo>
                            <a:lnTo>
                              <a:pt x="547" y="159"/>
                            </a:lnTo>
                            <a:lnTo>
                              <a:pt x="585" y="185"/>
                            </a:lnTo>
                            <a:lnTo>
                              <a:pt x="613" y="215"/>
                            </a:lnTo>
                            <a:lnTo>
                              <a:pt x="633" y="251"/>
                            </a:lnTo>
                            <a:lnTo>
                              <a:pt x="649" y="285"/>
                            </a:lnTo>
                            <a:lnTo>
                              <a:pt x="657" y="321"/>
                            </a:lnTo>
                            <a:lnTo>
                              <a:pt x="679" y="350"/>
                            </a:lnTo>
                            <a:lnTo>
                              <a:pt x="673" y="291"/>
                            </a:lnTo>
                            <a:lnTo>
                              <a:pt x="661" y="255"/>
                            </a:lnTo>
                            <a:lnTo>
                              <a:pt x="645" y="215"/>
                            </a:lnTo>
                            <a:lnTo>
                              <a:pt x="637" y="171"/>
                            </a:lnTo>
                            <a:lnTo>
                              <a:pt x="603" y="129"/>
                            </a:lnTo>
                            <a:lnTo>
                              <a:pt x="555" y="76"/>
                            </a:lnTo>
                            <a:lnTo>
                              <a:pt x="525" y="46"/>
                            </a:lnTo>
                            <a:lnTo>
                              <a:pt x="501" y="24"/>
                            </a:lnTo>
                            <a:lnTo>
                              <a:pt x="475" y="12"/>
                            </a:lnTo>
                            <a:lnTo>
                              <a:pt x="451" y="4"/>
                            </a:lnTo>
                            <a:lnTo>
                              <a:pt x="415" y="4"/>
                            </a:lnTo>
                            <a:lnTo>
                              <a:pt x="401" y="4"/>
                            </a:lnTo>
                            <a:lnTo>
                              <a:pt x="355" y="0"/>
                            </a:lnTo>
                            <a:lnTo>
                              <a:pt x="293" y="0"/>
                            </a:lnTo>
                            <a:lnTo>
                              <a:pt x="235" y="16"/>
                            </a:lnTo>
                            <a:lnTo>
                              <a:pt x="187" y="34"/>
                            </a:lnTo>
                            <a:lnTo>
                              <a:pt x="144" y="48"/>
                            </a:lnTo>
                            <a:lnTo>
                              <a:pt x="110" y="64"/>
                            </a:lnTo>
                            <a:lnTo>
                              <a:pt x="86" y="81"/>
                            </a:lnTo>
                            <a:lnTo>
                              <a:pt x="66" y="99"/>
                            </a:lnTo>
                            <a:lnTo>
                              <a:pt x="44" y="123"/>
                            </a:lnTo>
                            <a:lnTo>
                              <a:pt x="24" y="153"/>
                            </a:lnTo>
                            <a:lnTo>
                              <a:pt x="8" y="177"/>
                            </a:lnTo>
                            <a:lnTo>
                              <a:pt x="0" y="209"/>
                            </a:lnTo>
                            <a:lnTo>
                              <a:pt x="0" y="255"/>
                            </a:lnTo>
                            <a:lnTo>
                              <a:pt x="0" y="297"/>
                            </a:lnTo>
                            <a:lnTo>
                              <a:pt x="6" y="338"/>
                            </a:lnTo>
                            <a:lnTo>
                              <a:pt x="6" y="388"/>
                            </a:lnTo>
                            <a:lnTo>
                              <a:pt x="8" y="428"/>
                            </a:lnTo>
                            <a:lnTo>
                              <a:pt x="18" y="454"/>
                            </a:lnTo>
                            <a:lnTo>
                              <a:pt x="38" y="500"/>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98" name="Freeform 57"/>
                      <p:cNvSpPr>
                        <a:spLocks/>
                      </p:cNvSpPr>
                      <p:nvPr/>
                    </p:nvSpPr>
                    <p:spPr bwMode="auto">
                      <a:xfrm>
                        <a:off x="2624" y="2288"/>
                        <a:ext cx="207" cy="263"/>
                      </a:xfrm>
                      <a:custGeom>
                        <a:avLst/>
                        <a:gdLst>
                          <a:gd name="T0" fmla="*/ 0 w 415"/>
                          <a:gd name="T1" fmla="*/ 1 h 526"/>
                          <a:gd name="T2" fmla="*/ 0 w 415"/>
                          <a:gd name="T3" fmla="*/ 0 h 526"/>
                          <a:gd name="T4" fmla="*/ 0 w 415"/>
                          <a:gd name="T5" fmla="*/ 1 h 526"/>
                          <a:gd name="T6" fmla="*/ 0 w 415"/>
                          <a:gd name="T7" fmla="*/ 1 h 526"/>
                          <a:gd name="T8" fmla="*/ 0 w 415"/>
                          <a:gd name="T9" fmla="*/ 1 h 526"/>
                          <a:gd name="T10" fmla="*/ 0 w 415"/>
                          <a:gd name="T11" fmla="*/ 1 h 526"/>
                          <a:gd name="T12" fmla="*/ 0 w 415"/>
                          <a:gd name="T13" fmla="*/ 1 h 526"/>
                          <a:gd name="T14" fmla="*/ 0 w 415"/>
                          <a:gd name="T15" fmla="*/ 1 h 526"/>
                          <a:gd name="T16" fmla="*/ 0 w 415"/>
                          <a:gd name="T17" fmla="*/ 1 h 526"/>
                          <a:gd name="T18" fmla="*/ 0 w 415"/>
                          <a:gd name="T19" fmla="*/ 1 h 526"/>
                          <a:gd name="T20" fmla="*/ 0 w 415"/>
                          <a:gd name="T21" fmla="*/ 1 h 526"/>
                          <a:gd name="T22" fmla="*/ 0 w 415"/>
                          <a:gd name="T23" fmla="*/ 1 h 526"/>
                          <a:gd name="T24" fmla="*/ 0 w 415"/>
                          <a:gd name="T25" fmla="*/ 1 h 526"/>
                          <a:gd name="T26" fmla="*/ 0 w 415"/>
                          <a:gd name="T27" fmla="*/ 1 h 526"/>
                          <a:gd name="T28" fmla="*/ 0 w 415"/>
                          <a:gd name="T29" fmla="*/ 1 h 526"/>
                          <a:gd name="T30" fmla="*/ 0 w 415"/>
                          <a:gd name="T31" fmla="*/ 1 h 526"/>
                          <a:gd name="T32" fmla="*/ 0 w 415"/>
                          <a:gd name="T33" fmla="*/ 1 h 526"/>
                          <a:gd name="T34" fmla="*/ 0 w 415"/>
                          <a:gd name="T35" fmla="*/ 1 h 526"/>
                          <a:gd name="T36" fmla="*/ 0 w 415"/>
                          <a:gd name="T37" fmla="*/ 1 h 526"/>
                          <a:gd name="T38" fmla="*/ 0 w 415"/>
                          <a:gd name="T39" fmla="*/ 1 h 526"/>
                          <a:gd name="T40" fmla="*/ 0 w 415"/>
                          <a:gd name="T41" fmla="*/ 1 h 526"/>
                          <a:gd name="T42" fmla="*/ 0 w 415"/>
                          <a:gd name="T43" fmla="*/ 1 h 526"/>
                          <a:gd name="T44" fmla="*/ 0 w 415"/>
                          <a:gd name="T45" fmla="*/ 1 h 526"/>
                          <a:gd name="T46" fmla="*/ 0 w 415"/>
                          <a:gd name="T47" fmla="*/ 1 h 526"/>
                          <a:gd name="T48" fmla="*/ 0 w 415"/>
                          <a:gd name="T49" fmla="*/ 1 h 526"/>
                          <a:gd name="T50" fmla="*/ 0 w 415"/>
                          <a:gd name="T51" fmla="*/ 1 h 526"/>
                          <a:gd name="T52" fmla="*/ 0 w 415"/>
                          <a:gd name="T53" fmla="*/ 1 h 526"/>
                          <a:gd name="T54" fmla="*/ 0 w 415"/>
                          <a:gd name="T55" fmla="*/ 1 h 526"/>
                          <a:gd name="T56" fmla="*/ 0 w 415"/>
                          <a:gd name="T57" fmla="*/ 1 h 526"/>
                          <a:gd name="T58" fmla="*/ 0 w 415"/>
                          <a:gd name="T59" fmla="*/ 1 h 526"/>
                          <a:gd name="T60" fmla="*/ 0 w 415"/>
                          <a:gd name="T61" fmla="*/ 1 h 526"/>
                          <a:gd name="T62" fmla="*/ 0 w 415"/>
                          <a:gd name="T63" fmla="*/ 1 h 526"/>
                          <a:gd name="T64" fmla="*/ 0 w 415"/>
                          <a:gd name="T65" fmla="*/ 1 h 526"/>
                          <a:gd name="T66" fmla="*/ 0 w 415"/>
                          <a:gd name="T67" fmla="*/ 1 h 526"/>
                          <a:gd name="T68" fmla="*/ 0 w 415"/>
                          <a:gd name="T69" fmla="*/ 1 h 526"/>
                          <a:gd name="T70" fmla="*/ 0 w 415"/>
                          <a:gd name="T71" fmla="*/ 1 h 526"/>
                          <a:gd name="T72" fmla="*/ 0 w 415"/>
                          <a:gd name="T73" fmla="*/ 1 h 526"/>
                          <a:gd name="T74" fmla="*/ 0 w 415"/>
                          <a:gd name="T75" fmla="*/ 1 h 526"/>
                          <a:gd name="T76" fmla="*/ 0 w 415"/>
                          <a:gd name="T77" fmla="*/ 1 h 526"/>
                          <a:gd name="T78" fmla="*/ 0 w 415"/>
                          <a:gd name="T79" fmla="*/ 1 h 526"/>
                          <a:gd name="T80" fmla="*/ 0 w 415"/>
                          <a:gd name="T81" fmla="*/ 1 h 526"/>
                          <a:gd name="T82" fmla="*/ 0 w 415"/>
                          <a:gd name="T83" fmla="*/ 1 h 526"/>
                          <a:gd name="T84" fmla="*/ 0 w 415"/>
                          <a:gd name="T85" fmla="*/ 1 h 526"/>
                          <a:gd name="T86" fmla="*/ 0 w 415"/>
                          <a:gd name="T87" fmla="*/ 1 h 526"/>
                          <a:gd name="T88" fmla="*/ 0 w 415"/>
                          <a:gd name="T89" fmla="*/ 1 h 526"/>
                          <a:gd name="T90" fmla="*/ 0 w 415"/>
                          <a:gd name="T91" fmla="*/ 1 h 526"/>
                          <a:gd name="T92" fmla="*/ 0 w 415"/>
                          <a:gd name="T93" fmla="*/ 1 h 526"/>
                          <a:gd name="T94" fmla="*/ 0 w 415"/>
                          <a:gd name="T95" fmla="*/ 1 h 526"/>
                          <a:gd name="T96" fmla="*/ 0 w 415"/>
                          <a:gd name="T97" fmla="*/ 1 h 526"/>
                          <a:gd name="T98" fmla="*/ 0 w 415"/>
                          <a:gd name="T99" fmla="*/ 1 h 526"/>
                          <a:gd name="T100" fmla="*/ 0 w 415"/>
                          <a:gd name="T101" fmla="*/ 1 h 526"/>
                          <a:gd name="T102" fmla="*/ 0 w 415"/>
                          <a:gd name="T103" fmla="*/ 1 h 52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15" h="526">
                            <a:moveTo>
                              <a:pt x="257" y="16"/>
                            </a:moveTo>
                            <a:lnTo>
                              <a:pt x="281" y="4"/>
                            </a:lnTo>
                            <a:lnTo>
                              <a:pt x="305" y="0"/>
                            </a:lnTo>
                            <a:lnTo>
                              <a:pt x="327" y="0"/>
                            </a:lnTo>
                            <a:lnTo>
                              <a:pt x="359" y="6"/>
                            </a:lnTo>
                            <a:lnTo>
                              <a:pt x="375" y="12"/>
                            </a:lnTo>
                            <a:lnTo>
                              <a:pt x="389" y="30"/>
                            </a:lnTo>
                            <a:lnTo>
                              <a:pt x="403" y="56"/>
                            </a:lnTo>
                            <a:lnTo>
                              <a:pt x="415" y="73"/>
                            </a:lnTo>
                            <a:lnTo>
                              <a:pt x="415" y="93"/>
                            </a:lnTo>
                            <a:lnTo>
                              <a:pt x="413" y="115"/>
                            </a:lnTo>
                            <a:lnTo>
                              <a:pt x="395" y="143"/>
                            </a:lnTo>
                            <a:lnTo>
                              <a:pt x="379" y="167"/>
                            </a:lnTo>
                            <a:lnTo>
                              <a:pt x="359" y="187"/>
                            </a:lnTo>
                            <a:lnTo>
                              <a:pt x="335" y="205"/>
                            </a:lnTo>
                            <a:lnTo>
                              <a:pt x="317" y="219"/>
                            </a:lnTo>
                            <a:lnTo>
                              <a:pt x="287" y="227"/>
                            </a:lnTo>
                            <a:lnTo>
                              <a:pt x="257" y="239"/>
                            </a:lnTo>
                            <a:lnTo>
                              <a:pt x="231" y="249"/>
                            </a:lnTo>
                            <a:lnTo>
                              <a:pt x="209" y="257"/>
                            </a:lnTo>
                            <a:lnTo>
                              <a:pt x="191" y="257"/>
                            </a:lnTo>
                            <a:lnTo>
                              <a:pt x="179" y="263"/>
                            </a:lnTo>
                            <a:lnTo>
                              <a:pt x="173" y="269"/>
                            </a:lnTo>
                            <a:lnTo>
                              <a:pt x="201" y="269"/>
                            </a:lnTo>
                            <a:lnTo>
                              <a:pt x="183" y="279"/>
                            </a:lnTo>
                            <a:lnTo>
                              <a:pt x="159" y="287"/>
                            </a:lnTo>
                            <a:lnTo>
                              <a:pt x="126" y="287"/>
                            </a:lnTo>
                            <a:lnTo>
                              <a:pt x="102" y="287"/>
                            </a:lnTo>
                            <a:lnTo>
                              <a:pt x="94" y="293"/>
                            </a:lnTo>
                            <a:lnTo>
                              <a:pt x="108" y="326"/>
                            </a:lnTo>
                            <a:lnTo>
                              <a:pt x="116" y="362"/>
                            </a:lnTo>
                            <a:lnTo>
                              <a:pt x="116" y="394"/>
                            </a:lnTo>
                            <a:lnTo>
                              <a:pt x="116" y="428"/>
                            </a:lnTo>
                            <a:lnTo>
                              <a:pt x="122" y="452"/>
                            </a:lnTo>
                            <a:lnTo>
                              <a:pt x="114" y="484"/>
                            </a:lnTo>
                            <a:lnTo>
                              <a:pt x="102" y="522"/>
                            </a:lnTo>
                            <a:lnTo>
                              <a:pt x="90" y="526"/>
                            </a:lnTo>
                            <a:lnTo>
                              <a:pt x="80" y="512"/>
                            </a:lnTo>
                            <a:lnTo>
                              <a:pt x="46" y="476"/>
                            </a:lnTo>
                            <a:lnTo>
                              <a:pt x="12" y="456"/>
                            </a:lnTo>
                            <a:lnTo>
                              <a:pt x="50" y="456"/>
                            </a:lnTo>
                            <a:lnTo>
                              <a:pt x="34" y="416"/>
                            </a:lnTo>
                            <a:lnTo>
                              <a:pt x="14" y="398"/>
                            </a:lnTo>
                            <a:lnTo>
                              <a:pt x="30" y="368"/>
                            </a:lnTo>
                            <a:lnTo>
                              <a:pt x="20" y="358"/>
                            </a:lnTo>
                            <a:lnTo>
                              <a:pt x="36" y="362"/>
                            </a:lnTo>
                            <a:lnTo>
                              <a:pt x="18" y="326"/>
                            </a:lnTo>
                            <a:lnTo>
                              <a:pt x="40" y="328"/>
                            </a:lnTo>
                            <a:lnTo>
                              <a:pt x="4" y="283"/>
                            </a:lnTo>
                            <a:lnTo>
                              <a:pt x="0" y="243"/>
                            </a:lnTo>
                            <a:lnTo>
                              <a:pt x="18" y="257"/>
                            </a:lnTo>
                            <a:lnTo>
                              <a:pt x="6" y="229"/>
                            </a:lnTo>
                            <a:lnTo>
                              <a:pt x="48" y="233"/>
                            </a:lnTo>
                            <a:lnTo>
                              <a:pt x="64" y="225"/>
                            </a:lnTo>
                            <a:lnTo>
                              <a:pt x="46" y="203"/>
                            </a:lnTo>
                            <a:lnTo>
                              <a:pt x="76" y="199"/>
                            </a:lnTo>
                            <a:lnTo>
                              <a:pt x="48" y="183"/>
                            </a:lnTo>
                            <a:lnTo>
                              <a:pt x="24" y="165"/>
                            </a:lnTo>
                            <a:lnTo>
                              <a:pt x="72" y="179"/>
                            </a:lnTo>
                            <a:lnTo>
                              <a:pt x="104" y="187"/>
                            </a:lnTo>
                            <a:lnTo>
                              <a:pt x="132" y="189"/>
                            </a:lnTo>
                            <a:lnTo>
                              <a:pt x="167" y="193"/>
                            </a:lnTo>
                            <a:lnTo>
                              <a:pt x="201" y="191"/>
                            </a:lnTo>
                            <a:lnTo>
                              <a:pt x="213" y="185"/>
                            </a:lnTo>
                            <a:lnTo>
                              <a:pt x="203" y="171"/>
                            </a:lnTo>
                            <a:lnTo>
                              <a:pt x="243" y="165"/>
                            </a:lnTo>
                            <a:lnTo>
                              <a:pt x="209" y="159"/>
                            </a:lnTo>
                            <a:lnTo>
                              <a:pt x="177" y="155"/>
                            </a:lnTo>
                            <a:lnTo>
                              <a:pt x="142" y="155"/>
                            </a:lnTo>
                            <a:lnTo>
                              <a:pt x="106" y="155"/>
                            </a:lnTo>
                            <a:lnTo>
                              <a:pt x="132" y="135"/>
                            </a:lnTo>
                            <a:lnTo>
                              <a:pt x="100" y="143"/>
                            </a:lnTo>
                            <a:lnTo>
                              <a:pt x="72" y="139"/>
                            </a:lnTo>
                            <a:lnTo>
                              <a:pt x="48" y="135"/>
                            </a:lnTo>
                            <a:lnTo>
                              <a:pt x="34" y="133"/>
                            </a:lnTo>
                            <a:lnTo>
                              <a:pt x="66" y="125"/>
                            </a:lnTo>
                            <a:lnTo>
                              <a:pt x="90" y="119"/>
                            </a:lnTo>
                            <a:lnTo>
                              <a:pt x="108" y="111"/>
                            </a:lnTo>
                            <a:lnTo>
                              <a:pt x="118" y="107"/>
                            </a:lnTo>
                            <a:lnTo>
                              <a:pt x="96" y="107"/>
                            </a:lnTo>
                            <a:lnTo>
                              <a:pt x="136" y="87"/>
                            </a:lnTo>
                            <a:lnTo>
                              <a:pt x="114" y="81"/>
                            </a:lnTo>
                            <a:lnTo>
                              <a:pt x="96" y="81"/>
                            </a:lnTo>
                            <a:lnTo>
                              <a:pt x="132" y="75"/>
                            </a:lnTo>
                            <a:lnTo>
                              <a:pt x="173" y="79"/>
                            </a:lnTo>
                            <a:lnTo>
                              <a:pt x="193" y="87"/>
                            </a:lnTo>
                            <a:lnTo>
                              <a:pt x="217" y="89"/>
                            </a:lnTo>
                            <a:lnTo>
                              <a:pt x="239" y="89"/>
                            </a:lnTo>
                            <a:lnTo>
                              <a:pt x="263" y="87"/>
                            </a:lnTo>
                            <a:lnTo>
                              <a:pt x="279" y="79"/>
                            </a:lnTo>
                            <a:lnTo>
                              <a:pt x="295" y="71"/>
                            </a:lnTo>
                            <a:lnTo>
                              <a:pt x="305" y="65"/>
                            </a:lnTo>
                            <a:lnTo>
                              <a:pt x="281" y="65"/>
                            </a:lnTo>
                            <a:lnTo>
                              <a:pt x="253" y="62"/>
                            </a:lnTo>
                            <a:lnTo>
                              <a:pt x="215" y="60"/>
                            </a:lnTo>
                            <a:lnTo>
                              <a:pt x="267" y="54"/>
                            </a:lnTo>
                            <a:lnTo>
                              <a:pt x="295" y="48"/>
                            </a:lnTo>
                            <a:lnTo>
                              <a:pt x="315" y="44"/>
                            </a:lnTo>
                            <a:lnTo>
                              <a:pt x="329" y="34"/>
                            </a:lnTo>
                            <a:lnTo>
                              <a:pt x="305" y="36"/>
                            </a:lnTo>
                            <a:lnTo>
                              <a:pt x="317" y="20"/>
                            </a:lnTo>
                            <a:lnTo>
                              <a:pt x="329" y="16"/>
                            </a:lnTo>
                            <a:lnTo>
                              <a:pt x="299" y="16"/>
                            </a:lnTo>
                            <a:lnTo>
                              <a:pt x="275" y="18"/>
                            </a:lnTo>
                            <a:lnTo>
                              <a:pt x="257" y="16"/>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96" name="Freeform 58"/>
                    <p:cNvSpPr>
                      <a:spLocks/>
                    </p:cNvSpPr>
                    <p:nvPr/>
                  </p:nvSpPr>
                  <p:spPr bwMode="auto">
                    <a:xfrm>
                      <a:off x="2834" y="2286"/>
                      <a:ext cx="58" cy="68"/>
                    </a:xfrm>
                    <a:custGeom>
                      <a:avLst/>
                      <a:gdLst>
                        <a:gd name="T0" fmla="*/ 0 w 116"/>
                        <a:gd name="T1" fmla="*/ 0 h 135"/>
                        <a:gd name="T2" fmla="*/ 1 w 116"/>
                        <a:gd name="T3" fmla="*/ 1 h 135"/>
                        <a:gd name="T4" fmla="*/ 1 w 116"/>
                        <a:gd name="T5" fmla="*/ 1 h 135"/>
                        <a:gd name="T6" fmla="*/ 1 w 116"/>
                        <a:gd name="T7" fmla="*/ 1 h 135"/>
                        <a:gd name="T8" fmla="*/ 1 w 116"/>
                        <a:gd name="T9" fmla="*/ 1 h 135"/>
                        <a:gd name="T10" fmla="*/ 1 w 116"/>
                        <a:gd name="T11" fmla="*/ 1 h 135"/>
                        <a:gd name="T12" fmla="*/ 1 w 116"/>
                        <a:gd name="T13" fmla="*/ 1 h 135"/>
                        <a:gd name="T14" fmla="*/ 1 w 116"/>
                        <a:gd name="T15" fmla="*/ 1 h 135"/>
                        <a:gd name="T16" fmla="*/ 1 w 116"/>
                        <a:gd name="T17" fmla="*/ 1 h 135"/>
                        <a:gd name="T18" fmla="*/ 1 w 116"/>
                        <a:gd name="T19" fmla="*/ 1 h 135"/>
                        <a:gd name="T20" fmla="*/ 1 w 116"/>
                        <a:gd name="T21" fmla="*/ 1 h 135"/>
                        <a:gd name="T22" fmla="*/ 1 w 116"/>
                        <a:gd name="T23" fmla="*/ 1 h 135"/>
                        <a:gd name="T24" fmla="*/ 1 w 116"/>
                        <a:gd name="T25" fmla="*/ 1 h 135"/>
                        <a:gd name="T26" fmla="*/ 1 w 116"/>
                        <a:gd name="T27" fmla="*/ 1 h 135"/>
                        <a:gd name="T28" fmla="*/ 1 w 116"/>
                        <a:gd name="T29" fmla="*/ 1 h 135"/>
                        <a:gd name="T30" fmla="*/ 1 w 116"/>
                        <a:gd name="T31" fmla="*/ 1 h 135"/>
                        <a:gd name="T32" fmla="*/ 1 w 116"/>
                        <a:gd name="T33" fmla="*/ 1 h 135"/>
                        <a:gd name="T34" fmla="*/ 1 w 116"/>
                        <a:gd name="T35" fmla="*/ 1 h 135"/>
                        <a:gd name="T36" fmla="*/ 1 w 116"/>
                        <a:gd name="T37" fmla="*/ 1 h 135"/>
                        <a:gd name="T38" fmla="*/ 0 w 116"/>
                        <a:gd name="T39" fmla="*/ 0 h 1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6" h="135">
                          <a:moveTo>
                            <a:pt x="0" y="0"/>
                          </a:moveTo>
                          <a:lnTo>
                            <a:pt x="24" y="28"/>
                          </a:lnTo>
                          <a:lnTo>
                            <a:pt x="38" y="38"/>
                          </a:lnTo>
                          <a:lnTo>
                            <a:pt x="54" y="52"/>
                          </a:lnTo>
                          <a:lnTo>
                            <a:pt x="72" y="60"/>
                          </a:lnTo>
                          <a:lnTo>
                            <a:pt x="94" y="69"/>
                          </a:lnTo>
                          <a:lnTo>
                            <a:pt x="66" y="64"/>
                          </a:lnTo>
                          <a:lnTo>
                            <a:pt x="46" y="58"/>
                          </a:lnTo>
                          <a:lnTo>
                            <a:pt x="38" y="62"/>
                          </a:lnTo>
                          <a:lnTo>
                            <a:pt x="52" y="79"/>
                          </a:lnTo>
                          <a:lnTo>
                            <a:pt x="62" y="99"/>
                          </a:lnTo>
                          <a:lnTo>
                            <a:pt x="86" y="113"/>
                          </a:lnTo>
                          <a:lnTo>
                            <a:pt x="116" y="135"/>
                          </a:lnTo>
                          <a:lnTo>
                            <a:pt x="76" y="115"/>
                          </a:lnTo>
                          <a:lnTo>
                            <a:pt x="54" y="103"/>
                          </a:lnTo>
                          <a:lnTo>
                            <a:pt x="32" y="95"/>
                          </a:lnTo>
                          <a:lnTo>
                            <a:pt x="18" y="77"/>
                          </a:lnTo>
                          <a:lnTo>
                            <a:pt x="18" y="54"/>
                          </a:lnTo>
                          <a:lnTo>
                            <a:pt x="6" y="32"/>
                          </a:lnTo>
                          <a:lnTo>
                            <a:pt x="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grpSp>
        <p:sp>
          <p:nvSpPr>
            <p:cNvPr id="6" name="Freeform 59"/>
            <p:cNvSpPr>
              <a:spLocks/>
            </p:cNvSpPr>
            <p:nvPr/>
          </p:nvSpPr>
          <p:spPr bwMode="auto">
            <a:xfrm>
              <a:off x="1000" y="3290"/>
              <a:ext cx="3658" cy="649"/>
            </a:xfrm>
            <a:custGeom>
              <a:avLst/>
              <a:gdLst>
                <a:gd name="T0" fmla="*/ 1 w 7316"/>
                <a:gd name="T1" fmla="*/ 0 h 1299"/>
                <a:gd name="T2" fmla="*/ 0 w 7316"/>
                <a:gd name="T3" fmla="*/ 0 h 1299"/>
                <a:gd name="T4" fmla="*/ 1 w 7316"/>
                <a:gd name="T5" fmla="*/ 0 h 1299"/>
                <a:gd name="T6" fmla="*/ 1 w 7316"/>
                <a:gd name="T7" fmla="*/ 0 h 1299"/>
                <a:gd name="T8" fmla="*/ 1 w 7316"/>
                <a:gd name="T9" fmla="*/ 0 h 12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316" h="1299">
                  <a:moveTo>
                    <a:pt x="926" y="0"/>
                  </a:moveTo>
                  <a:lnTo>
                    <a:pt x="0" y="1299"/>
                  </a:lnTo>
                  <a:lnTo>
                    <a:pt x="7316" y="1299"/>
                  </a:lnTo>
                  <a:lnTo>
                    <a:pt x="6655" y="0"/>
                  </a:lnTo>
                  <a:lnTo>
                    <a:pt x="926" y="0"/>
                  </a:lnTo>
                  <a:close/>
                </a:path>
              </a:pathLst>
            </a:custGeom>
            <a:solidFill>
              <a:srgbClr val="3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7" name="Group 60"/>
            <p:cNvGrpSpPr>
              <a:grpSpLocks/>
            </p:cNvGrpSpPr>
            <p:nvPr/>
          </p:nvGrpSpPr>
          <p:grpSpPr bwMode="auto">
            <a:xfrm>
              <a:off x="2283" y="3133"/>
              <a:ext cx="176" cy="181"/>
              <a:chOff x="2283" y="3133"/>
              <a:chExt cx="176" cy="181"/>
            </a:xfrm>
          </p:grpSpPr>
          <p:sp>
            <p:nvSpPr>
              <p:cNvPr id="84" name="Freeform 61"/>
              <p:cNvSpPr>
                <a:spLocks/>
              </p:cNvSpPr>
              <p:nvPr/>
            </p:nvSpPr>
            <p:spPr bwMode="auto">
              <a:xfrm>
                <a:off x="2283" y="3133"/>
                <a:ext cx="175" cy="181"/>
              </a:xfrm>
              <a:custGeom>
                <a:avLst/>
                <a:gdLst>
                  <a:gd name="T0" fmla="*/ 0 w 351"/>
                  <a:gd name="T1" fmla="*/ 0 h 363"/>
                  <a:gd name="T2" fmla="*/ 0 w 351"/>
                  <a:gd name="T3" fmla="*/ 0 h 363"/>
                  <a:gd name="T4" fmla="*/ 0 w 351"/>
                  <a:gd name="T5" fmla="*/ 0 h 363"/>
                  <a:gd name="T6" fmla="*/ 0 w 351"/>
                  <a:gd name="T7" fmla="*/ 0 h 363"/>
                  <a:gd name="T8" fmla="*/ 0 w 351"/>
                  <a:gd name="T9" fmla="*/ 0 h 363"/>
                  <a:gd name="T10" fmla="*/ 0 w 351"/>
                  <a:gd name="T11" fmla="*/ 0 h 363"/>
                  <a:gd name="T12" fmla="*/ 0 w 351"/>
                  <a:gd name="T13" fmla="*/ 0 h 363"/>
                  <a:gd name="T14" fmla="*/ 0 w 351"/>
                  <a:gd name="T15" fmla="*/ 0 h 363"/>
                  <a:gd name="T16" fmla="*/ 0 w 351"/>
                  <a:gd name="T17" fmla="*/ 0 h 363"/>
                  <a:gd name="T18" fmla="*/ 0 w 351"/>
                  <a:gd name="T19" fmla="*/ 0 h 363"/>
                  <a:gd name="T20" fmla="*/ 0 w 351"/>
                  <a:gd name="T21" fmla="*/ 0 h 363"/>
                  <a:gd name="T22" fmla="*/ 0 w 351"/>
                  <a:gd name="T23" fmla="*/ 0 h 363"/>
                  <a:gd name="T24" fmla="*/ 0 w 351"/>
                  <a:gd name="T25" fmla="*/ 0 h 363"/>
                  <a:gd name="T26" fmla="*/ 0 w 351"/>
                  <a:gd name="T27" fmla="*/ 0 h 363"/>
                  <a:gd name="T28" fmla="*/ 0 w 351"/>
                  <a:gd name="T29" fmla="*/ 0 h 363"/>
                  <a:gd name="T30" fmla="*/ 0 w 351"/>
                  <a:gd name="T31" fmla="*/ 0 h 363"/>
                  <a:gd name="T32" fmla="*/ 0 w 351"/>
                  <a:gd name="T33" fmla="*/ 0 h 363"/>
                  <a:gd name="T34" fmla="*/ 0 w 351"/>
                  <a:gd name="T35" fmla="*/ 0 h 363"/>
                  <a:gd name="T36" fmla="*/ 0 w 351"/>
                  <a:gd name="T37" fmla="*/ 0 h 363"/>
                  <a:gd name="T38" fmla="*/ 0 w 351"/>
                  <a:gd name="T39" fmla="*/ 0 h 363"/>
                  <a:gd name="T40" fmla="*/ 0 w 351"/>
                  <a:gd name="T41" fmla="*/ 0 h 363"/>
                  <a:gd name="T42" fmla="*/ 0 w 351"/>
                  <a:gd name="T43" fmla="*/ 0 h 363"/>
                  <a:gd name="T44" fmla="*/ 0 w 351"/>
                  <a:gd name="T45" fmla="*/ 0 h 363"/>
                  <a:gd name="T46" fmla="*/ 0 w 351"/>
                  <a:gd name="T47" fmla="*/ 0 h 363"/>
                  <a:gd name="T48" fmla="*/ 0 w 351"/>
                  <a:gd name="T49" fmla="*/ 0 h 363"/>
                  <a:gd name="T50" fmla="*/ 0 w 351"/>
                  <a:gd name="T51" fmla="*/ 0 h 363"/>
                  <a:gd name="T52" fmla="*/ 0 w 351"/>
                  <a:gd name="T53" fmla="*/ 0 h 363"/>
                  <a:gd name="T54" fmla="*/ 0 w 351"/>
                  <a:gd name="T55" fmla="*/ 0 h 363"/>
                  <a:gd name="T56" fmla="*/ 0 w 351"/>
                  <a:gd name="T57" fmla="*/ 0 h 363"/>
                  <a:gd name="T58" fmla="*/ 0 w 351"/>
                  <a:gd name="T59" fmla="*/ 0 h 363"/>
                  <a:gd name="T60" fmla="*/ 0 w 351"/>
                  <a:gd name="T61" fmla="*/ 0 h 363"/>
                  <a:gd name="T62" fmla="*/ 0 w 351"/>
                  <a:gd name="T63" fmla="*/ 0 h 363"/>
                  <a:gd name="T64" fmla="*/ 0 w 351"/>
                  <a:gd name="T65" fmla="*/ 0 h 3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51" h="363">
                    <a:moveTo>
                      <a:pt x="58" y="56"/>
                    </a:moveTo>
                    <a:lnTo>
                      <a:pt x="110" y="8"/>
                    </a:lnTo>
                    <a:lnTo>
                      <a:pt x="140" y="0"/>
                    </a:lnTo>
                    <a:lnTo>
                      <a:pt x="202" y="8"/>
                    </a:lnTo>
                    <a:lnTo>
                      <a:pt x="266" y="18"/>
                    </a:lnTo>
                    <a:lnTo>
                      <a:pt x="308" y="28"/>
                    </a:lnTo>
                    <a:lnTo>
                      <a:pt x="321" y="38"/>
                    </a:lnTo>
                    <a:lnTo>
                      <a:pt x="329" y="60"/>
                    </a:lnTo>
                    <a:lnTo>
                      <a:pt x="331" y="74"/>
                    </a:lnTo>
                    <a:lnTo>
                      <a:pt x="321" y="88"/>
                    </a:lnTo>
                    <a:lnTo>
                      <a:pt x="333" y="102"/>
                    </a:lnTo>
                    <a:lnTo>
                      <a:pt x="339" y="122"/>
                    </a:lnTo>
                    <a:lnTo>
                      <a:pt x="335" y="134"/>
                    </a:lnTo>
                    <a:lnTo>
                      <a:pt x="345" y="148"/>
                    </a:lnTo>
                    <a:lnTo>
                      <a:pt x="349" y="164"/>
                    </a:lnTo>
                    <a:lnTo>
                      <a:pt x="347" y="182"/>
                    </a:lnTo>
                    <a:lnTo>
                      <a:pt x="335" y="201"/>
                    </a:lnTo>
                    <a:lnTo>
                      <a:pt x="345" y="221"/>
                    </a:lnTo>
                    <a:lnTo>
                      <a:pt x="351" y="245"/>
                    </a:lnTo>
                    <a:lnTo>
                      <a:pt x="343" y="269"/>
                    </a:lnTo>
                    <a:lnTo>
                      <a:pt x="329" y="281"/>
                    </a:lnTo>
                    <a:lnTo>
                      <a:pt x="329" y="321"/>
                    </a:lnTo>
                    <a:lnTo>
                      <a:pt x="315" y="343"/>
                    </a:lnTo>
                    <a:lnTo>
                      <a:pt x="286" y="353"/>
                    </a:lnTo>
                    <a:lnTo>
                      <a:pt x="156" y="363"/>
                    </a:lnTo>
                    <a:lnTo>
                      <a:pt x="92" y="339"/>
                    </a:lnTo>
                    <a:lnTo>
                      <a:pt x="14" y="251"/>
                    </a:lnTo>
                    <a:lnTo>
                      <a:pt x="2" y="213"/>
                    </a:lnTo>
                    <a:lnTo>
                      <a:pt x="0" y="184"/>
                    </a:lnTo>
                    <a:lnTo>
                      <a:pt x="4" y="156"/>
                    </a:lnTo>
                    <a:lnTo>
                      <a:pt x="16" y="112"/>
                    </a:lnTo>
                    <a:lnTo>
                      <a:pt x="30" y="90"/>
                    </a:lnTo>
                    <a:lnTo>
                      <a:pt x="58" y="56"/>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85" name="Group 62"/>
              <p:cNvGrpSpPr>
                <a:grpSpLocks/>
              </p:cNvGrpSpPr>
              <p:nvPr/>
            </p:nvGrpSpPr>
            <p:grpSpPr bwMode="auto">
              <a:xfrm>
                <a:off x="2326" y="3156"/>
                <a:ext cx="133" cy="158"/>
                <a:chOff x="2326" y="3156"/>
                <a:chExt cx="133" cy="158"/>
              </a:xfrm>
            </p:grpSpPr>
            <p:sp>
              <p:nvSpPr>
                <p:cNvPr id="86" name="Freeform 63"/>
                <p:cNvSpPr>
                  <a:spLocks/>
                </p:cNvSpPr>
                <p:nvPr/>
              </p:nvSpPr>
              <p:spPr bwMode="auto">
                <a:xfrm>
                  <a:off x="2326" y="3193"/>
                  <a:ext cx="133" cy="121"/>
                </a:xfrm>
                <a:custGeom>
                  <a:avLst/>
                  <a:gdLst>
                    <a:gd name="T0" fmla="*/ 1 w 265"/>
                    <a:gd name="T1" fmla="*/ 0 h 243"/>
                    <a:gd name="T2" fmla="*/ 1 w 265"/>
                    <a:gd name="T3" fmla="*/ 0 h 243"/>
                    <a:gd name="T4" fmla="*/ 1 w 265"/>
                    <a:gd name="T5" fmla="*/ 0 h 243"/>
                    <a:gd name="T6" fmla="*/ 1 w 265"/>
                    <a:gd name="T7" fmla="*/ 0 h 243"/>
                    <a:gd name="T8" fmla="*/ 1 w 265"/>
                    <a:gd name="T9" fmla="*/ 0 h 243"/>
                    <a:gd name="T10" fmla="*/ 1 w 265"/>
                    <a:gd name="T11" fmla="*/ 0 h 243"/>
                    <a:gd name="T12" fmla="*/ 1 w 265"/>
                    <a:gd name="T13" fmla="*/ 0 h 243"/>
                    <a:gd name="T14" fmla="*/ 1 w 265"/>
                    <a:gd name="T15" fmla="*/ 0 h 243"/>
                    <a:gd name="T16" fmla="*/ 1 w 265"/>
                    <a:gd name="T17" fmla="*/ 0 h 243"/>
                    <a:gd name="T18" fmla="*/ 1 w 265"/>
                    <a:gd name="T19" fmla="*/ 0 h 243"/>
                    <a:gd name="T20" fmla="*/ 1 w 265"/>
                    <a:gd name="T21" fmla="*/ 0 h 243"/>
                    <a:gd name="T22" fmla="*/ 1 w 265"/>
                    <a:gd name="T23" fmla="*/ 0 h 243"/>
                    <a:gd name="T24" fmla="*/ 1 w 265"/>
                    <a:gd name="T25" fmla="*/ 0 h 243"/>
                    <a:gd name="T26" fmla="*/ 1 w 265"/>
                    <a:gd name="T27" fmla="*/ 0 h 243"/>
                    <a:gd name="T28" fmla="*/ 1 w 265"/>
                    <a:gd name="T29" fmla="*/ 0 h 243"/>
                    <a:gd name="T30" fmla="*/ 1 w 265"/>
                    <a:gd name="T31" fmla="*/ 0 h 243"/>
                    <a:gd name="T32" fmla="*/ 1 w 265"/>
                    <a:gd name="T33" fmla="*/ 0 h 243"/>
                    <a:gd name="T34" fmla="*/ 1 w 265"/>
                    <a:gd name="T35" fmla="*/ 0 h 243"/>
                    <a:gd name="T36" fmla="*/ 1 w 265"/>
                    <a:gd name="T37" fmla="*/ 0 h 243"/>
                    <a:gd name="T38" fmla="*/ 1 w 265"/>
                    <a:gd name="T39" fmla="*/ 0 h 243"/>
                    <a:gd name="T40" fmla="*/ 1 w 265"/>
                    <a:gd name="T41" fmla="*/ 0 h 243"/>
                    <a:gd name="T42" fmla="*/ 1 w 265"/>
                    <a:gd name="T43" fmla="*/ 0 h 243"/>
                    <a:gd name="T44" fmla="*/ 1 w 265"/>
                    <a:gd name="T45" fmla="*/ 0 h 243"/>
                    <a:gd name="T46" fmla="*/ 1 w 265"/>
                    <a:gd name="T47" fmla="*/ 0 h 243"/>
                    <a:gd name="T48" fmla="*/ 1 w 265"/>
                    <a:gd name="T49" fmla="*/ 0 h 243"/>
                    <a:gd name="T50" fmla="*/ 1 w 265"/>
                    <a:gd name="T51" fmla="*/ 0 h 243"/>
                    <a:gd name="T52" fmla="*/ 1 w 265"/>
                    <a:gd name="T53" fmla="*/ 0 h 243"/>
                    <a:gd name="T54" fmla="*/ 1 w 265"/>
                    <a:gd name="T55" fmla="*/ 0 h 243"/>
                    <a:gd name="T56" fmla="*/ 1 w 265"/>
                    <a:gd name="T57" fmla="*/ 0 h 243"/>
                    <a:gd name="T58" fmla="*/ 1 w 265"/>
                    <a:gd name="T59" fmla="*/ 0 h 243"/>
                    <a:gd name="T60" fmla="*/ 1 w 265"/>
                    <a:gd name="T61" fmla="*/ 0 h 243"/>
                    <a:gd name="T62" fmla="*/ 1 w 265"/>
                    <a:gd name="T63" fmla="*/ 0 h 243"/>
                    <a:gd name="T64" fmla="*/ 1 w 265"/>
                    <a:gd name="T65" fmla="*/ 0 h 243"/>
                    <a:gd name="T66" fmla="*/ 1 w 265"/>
                    <a:gd name="T67" fmla="*/ 0 h 243"/>
                    <a:gd name="T68" fmla="*/ 1 w 265"/>
                    <a:gd name="T69" fmla="*/ 0 h 243"/>
                    <a:gd name="T70" fmla="*/ 1 w 265"/>
                    <a:gd name="T71" fmla="*/ 0 h 243"/>
                    <a:gd name="T72" fmla="*/ 0 w 265"/>
                    <a:gd name="T73" fmla="*/ 0 h 243"/>
                    <a:gd name="T74" fmla="*/ 1 w 265"/>
                    <a:gd name="T75" fmla="*/ 0 h 243"/>
                    <a:gd name="T76" fmla="*/ 1 w 265"/>
                    <a:gd name="T77" fmla="*/ 0 h 243"/>
                    <a:gd name="T78" fmla="*/ 1 w 265"/>
                    <a:gd name="T79" fmla="*/ 0 h 243"/>
                    <a:gd name="T80" fmla="*/ 1 w 265"/>
                    <a:gd name="T81" fmla="*/ 0 h 243"/>
                    <a:gd name="T82" fmla="*/ 1 w 265"/>
                    <a:gd name="T83" fmla="*/ 0 h 243"/>
                    <a:gd name="T84" fmla="*/ 1 w 265"/>
                    <a:gd name="T85" fmla="*/ 0 h 243"/>
                    <a:gd name="T86" fmla="*/ 1 w 265"/>
                    <a:gd name="T87" fmla="*/ 0 h 243"/>
                    <a:gd name="T88" fmla="*/ 1 w 265"/>
                    <a:gd name="T89" fmla="*/ 0 h 243"/>
                    <a:gd name="T90" fmla="*/ 1 w 265"/>
                    <a:gd name="T91" fmla="*/ 0 h 243"/>
                    <a:gd name="T92" fmla="*/ 1 w 265"/>
                    <a:gd name="T93" fmla="*/ 0 h 243"/>
                    <a:gd name="T94" fmla="*/ 1 w 265"/>
                    <a:gd name="T95" fmla="*/ 0 h 243"/>
                    <a:gd name="T96" fmla="*/ 1 w 265"/>
                    <a:gd name="T97" fmla="*/ 0 h 243"/>
                    <a:gd name="T98" fmla="*/ 1 w 265"/>
                    <a:gd name="T99" fmla="*/ 0 h 24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65" h="243">
                      <a:moveTo>
                        <a:pt x="78" y="34"/>
                      </a:moveTo>
                      <a:lnTo>
                        <a:pt x="110" y="36"/>
                      </a:lnTo>
                      <a:lnTo>
                        <a:pt x="130" y="36"/>
                      </a:lnTo>
                      <a:lnTo>
                        <a:pt x="128" y="0"/>
                      </a:lnTo>
                      <a:lnTo>
                        <a:pt x="142" y="20"/>
                      </a:lnTo>
                      <a:lnTo>
                        <a:pt x="152" y="30"/>
                      </a:lnTo>
                      <a:lnTo>
                        <a:pt x="166" y="34"/>
                      </a:lnTo>
                      <a:lnTo>
                        <a:pt x="194" y="30"/>
                      </a:lnTo>
                      <a:lnTo>
                        <a:pt x="214" y="22"/>
                      </a:lnTo>
                      <a:lnTo>
                        <a:pt x="231" y="14"/>
                      </a:lnTo>
                      <a:lnTo>
                        <a:pt x="247" y="10"/>
                      </a:lnTo>
                      <a:lnTo>
                        <a:pt x="253" y="2"/>
                      </a:lnTo>
                      <a:lnTo>
                        <a:pt x="249" y="14"/>
                      </a:lnTo>
                      <a:lnTo>
                        <a:pt x="259" y="28"/>
                      </a:lnTo>
                      <a:lnTo>
                        <a:pt x="263" y="44"/>
                      </a:lnTo>
                      <a:lnTo>
                        <a:pt x="261" y="62"/>
                      </a:lnTo>
                      <a:lnTo>
                        <a:pt x="249" y="81"/>
                      </a:lnTo>
                      <a:lnTo>
                        <a:pt x="259" y="101"/>
                      </a:lnTo>
                      <a:lnTo>
                        <a:pt x="265" y="125"/>
                      </a:lnTo>
                      <a:lnTo>
                        <a:pt x="257" y="149"/>
                      </a:lnTo>
                      <a:lnTo>
                        <a:pt x="243" y="161"/>
                      </a:lnTo>
                      <a:lnTo>
                        <a:pt x="243" y="201"/>
                      </a:lnTo>
                      <a:lnTo>
                        <a:pt x="229" y="223"/>
                      </a:lnTo>
                      <a:lnTo>
                        <a:pt x="200" y="233"/>
                      </a:lnTo>
                      <a:lnTo>
                        <a:pt x="70" y="243"/>
                      </a:lnTo>
                      <a:lnTo>
                        <a:pt x="6" y="219"/>
                      </a:lnTo>
                      <a:lnTo>
                        <a:pt x="44" y="231"/>
                      </a:lnTo>
                      <a:lnTo>
                        <a:pt x="78" y="237"/>
                      </a:lnTo>
                      <a:lnTo>
                        <a:pt x="104" y="235"/>
                      </a:lnTo>
                      <a:lnTo>
                        <a:pt x="124" y="229"/>
                      </a:lnTo>
                      <a:lnTo>
                        <a:pt x="132" y="209"/>
                      </a:lnTo>
                      <a:lnTo>
                        <a:pt x="132" y="235"/>
                      </a:lnTo>
                      <a:lnTo>
                        <a:pt x="162" y="231"/>
                      </a:lnTo>
                      <a:lnTo>
                        <a:pt x="202" y="229"/>
                      </a:lnTo>
                      <a:lnTo>
                        <a:pt x="221" y="219"/>
                      </a:lnTo>
                      <a:lnTo>
                        <a:pt x="229" y="203"/>
                      </a:lnTo>
                      <a:lnTo>
                        <a:pt x="237" y="183"/>
                      </a:lnTo>
                      <a:lnTo>
                        <a:pt x="239" y="169"/>
                      </a:lnTo>
                      <a:lnTo>
                        <a:pt x="218" y="173"/>
                      </a:lnTo>
                      <a:lnTo>
                        <a:pt x="194" y="179"/>
                      </a:lnTo>
                      <a:lnTo>
                        <a:pt x="166" y="181"/>
                      </a:lnTo>
                      <a:lnTo>
                        <a:pt x="136" y="183"/>
                      </a:lnTo>
                      <a:lnTo>
                        <a:pt x="114" y="181"/>
                      </a:lnTo>
                      <a:lnTo>
                        <a:pt x="90" y="179"/>
                      </a:lnTo>
                      <a:lnTo>
                        <a:pt x="64" y="171"/>
                      </a:lnTo>
                      <a:lnTo>
                        <a:pt x="34" y="161"/>
                      </a:lnTo>
                      <a:lnTo>
                        <a:pt x="16" y="145"/>
                      </a:lnTo>
                      <a:lnTo>
                        <a:pt x="42" y="159"/>
                      </a:lnTo>
                      <a:lnTo>
                        <a:pt x="60" y="161"/>
                      </a:lnTo>
                      <a:lnTo>
                        <a:pt x="84" y="165"/>
                      </a:lnTo>
                      <a:lnTo>
                        <a:pt x="108" y="169"/>
                      </a:lnTo>
                      <a:lnTo>
                        <a:pt x="136" y="171"/>
                      </a:lnTo>
                      <a:lnTo>
                        <a:pt x="156" y="163"/>
                      </a:lnTo>
                      <a:lnTo>
                        <a:pt x="174" y="153"/>
                      </a:lnTo>
                      <a:lnTo>
                        <a:pt x="178" y="169"/>
                      </a:lnTo>
                      <a:lnTo>
                        <a:pt x="190" y="167"/>
                      </a:lnTo>
                      <a:lnTo>
                        <a:pt x="212" y="165"/>
                      </a:lnTo>
                      <a:lnTo>
                        <a:pt x="229" y="163"/>
                      </a:lnTo>
                      <a:lnTo>
                        <a:pt x="237" y="157"/>
                      </a:lnTo>
                      <a:lnTo>
                        <a:pt x="243" y="147"/>
                      </a:lnTo>
                      <a:lnTo>
                        <a:pt x="249" y="137"/>
                      </a:lnTo>
                      <a:lnTo>
                        <a:pt x="253" y="125"/>
                      </a:lnTo>
                      <a:lnTo>
                        <a:pt x="251" y="113"/>
                      </a:lnTo>
                      <a:lnTo>
                        <a:pt x="247" y="103"/>
                      </a:lnTo>
                      <a:lnTo>
                        <a:pt x="235" y="103"/>
                      </a:lnTo>
                      <a:lnTo>
                        <a:pt x="210" y="109"/>
                      </a:lnTo>
                      <a:lnTo>
                        <a:pt x="186" y="117"/>
                      </a:lnTo>
                      <a:lnTo>
                        <a:pt x="160" y="121"/>
                      </a:lnTo>
                      <a:lnTo>
                        <a:pt x="132" y="123"/>
                      </a:lnTo>
                      <a:lnTo>
                        <a:pt x="106" y="125"/>
                      </a:lnTo>
                      <a:lnTo>
                        <a:pt x="74" y="125"/>
                      </a:lnTo>
                      <a:lnTo>
                        <a:pt x="46" y="117"/>
                      </a:lnTo>
                      <a:lnTo>
                        <a:pt x="24" y="109"/>
                      </a:lnTo>
                      <a:lnTo>
                        <a:pt x="0" y="91"/>
                      </a:lnTo>
                      <a:lnTo>
                        <a:pt x="40" y="105"/>
                      </a:lnTo>
                      <a:lnTo>
                        <a:pt x="60" y="111"/>
                      </a:lnTo>
                      <a:lnTo>
                        <a:pt x="84" y="117"/>
                      </a:lnTo>
                      <a:lnTo>
                        <a:pt x="108" y="115"/>
                      </a:lnTo>
                      <a:lnTo>
                        <a:pt x="126" y="113"/>
                      </a:lnTo>
                      <a:lnTo>
                        <a:pt x="144" y="107"/>
                      </a:lnTo>
                      <a:lnTo>
                        <a:pt x="158" y="93"/>
                      </a:lnTo>
                      <a:lnTo>
                        <a:pt x="174" y="83"/>
                      </a:lnTo>
                      <a:lnTo>
                        <a:pt x="164" y="99"/>
                      </a:lnTo>
                      <a:lnTo>
                        <a:pt x="172" y="107"/>
                      </a:lnTo>
                      <a:lnTo>
                        <a:pt x="180" y="105"/>
                      </a:lnTo>
                      <a:lnTo>
                        <a:pt x="202" y="101"/>
                      </a:lnTo>
                      <a:lnTo>
                        <a:pt x="221" y="95"/>
                      </a:lnTo>
                      <a:lnTo>
                        <a:pt x="239" y="81"/>
                      </a:lnTo>
                      <a:lnTo>
                        <a:pt x="253" y="68"/>
                      </a:lnTo>
                      <a:lnTo>
                        <a:pt x="255" y="54"/>
                      </a:lnTo>
                      <a:lnTo>
                        <a:pt x="253" y="38"/>
                      </a:lnTo>
                      <a:lnTo>
                        <a:pt x="251" y="18"/>
                      </a:lnTo>
                      <a:lnTo>
                        <a:pt x="233" y="24"/>
                      </a:lnTo>
                      <a:lnTo>
                        <a:pt x="210" y="36"/>
                      </a:lnTo>
                      <a:lnTo>
                        <a:pt x="176" y="46"/>
                      </a:lnTo>
                      <a:lnTo>
                        <a:pt x="138" y="48"/>
                      </a:lnTo>
                      <a:lnTo>
                        <a:pt x="100" y="46"/>
                      </a:lnTo>
                      <a:lnTo>
                        <a:pt x="66" y="40"/>
                      </a:lnTo>
                      <a:lnTo>
                        <a:pt x="34" y="28"/>
                      </a:lnTo>
                      <a:lnTo>
                        <a:pt x="78" y="34"/>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87" name="Freeform 64"/>
                <p:cNvSpPr>
                  <a:spLocks/>
                </p:cNvSpPr>
                <p:nvPr/>
              </p:nvSpPr>
              <p:spPr bwMode="auto">
                <a:xfrm>
                  <a:off x="2331" y="3156"/>
                  <a:ext cx="89" cy="15"/>
                </a:xfrm>
                <a:custGeom>
                  <a:avLst/>
                  <a:gdLst>
                    <a:gd name="T0" fmla="*/ 1 w 178"/>
                    <a:gd name="T1" fmla="*/ 0 h 30"/>
                    <a:gd name="T2" fmla="*/ 1 w 178"/>
                    <a:gd name="T3" fmla="*/ 1 h 30"/>
                    <a:gd name="T4" fmla="*/ 1 w 178"/>
                    <a:gd name="T5" fmla="*/ 1 h 30"/>
                    <a:gd name="T6" fmla="*/ 1 w 178"/>
                    <a:gd name="T7" fmla="*/ 1 h 30"/>
                    <a:gd name="T8" fmla="*/ 1 w 178"/>
                    <a:gd name="T9" fmla="*/ 1 h 30"/>
                    <a:gd name="T10" fmla="*/ 1 w 178"/>
                    <a:gd name="T11" fmla="*/ 1 h 30"/>
                    <a:gd name="T12" fmla="*/ 1 w 178"/>
                    <a:gd name="T13" fmla="*/ 1 h 30"/>
                    <a:gd name="T14" fmla="*/ 1 w 178"/>
                    <a:gd name="T15" fmla="*/ 1 h 30"/>
                    <a:gd name="T16" fmla="*/ 1 w 178"/>
                    <a:gd name="T17" fmla="*/ 1 h 30"/>
                    <a:gd name="T18" fmla="*/ 1 w 178"/>
                    <a:gd name="T19" fmla="*/ 1 h 30"/>
                    <a:gd name="T20" fmla="*/ 0 w 178"/>
                    <a:gd name="T21" fmla="*/ 1 h 30"/>
                    <a:gd name="T22" fmla="*/ 1 w 178"/>
                    <a:gd name="T23" fmla="*/ 1 h 30"/>
                    <a:gd name="T24" fmla="*/ 1 w 178"/>
                    <a:gd name="T25" fmla="*/ 1 h 30"/>
                    <a:gd name="T26" fmla="*/ 1 w 178"/>
                    <a:gd name="T27" fmla="*/ 1 h 30"/>
                    <a:gd name="T28" fmla="*/ 1 w 178"/>
                    <a:gd name="T29" fmla="*/ 1 h 30"/>
                    <a:gd name="T30" fmla="*/ 1 w 178"/>
                    <a:gd name="T31" fmla="*/ 1 h 30"/>
                    <a:gd name="T32" fmla="*/ 1 w 178"/>
                    <a:gd name="T33" fmla="*/ 1 h 30"/>
                    <a:gd name="T34" fmla="*/ 1 w 178"/>
                    <a:gd name="T35" fmla="*/ 1 h 30"/>
                    <a:gd name="T36" fmla="*/ 1 w 178"/>
                    <a:gd name="T37" fmla="*/ 0 h 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8" h="30">
                      <a:moveTo>
                        <a:pt x="178" y="0"/>
                      </a:moveTo>
                      <a:lnTo>
                        <a:pt x="160" y="12"/>
                      </a:lnTo>
                      <a:lnTo>
                        <a:pt x="146" y="28"/>
                      </a:lnTo>
                      <a:lnTo>
                        <a:pt x="128" y="24"/>
                      </a:lnTo>
                      <a:lnTo>
                        <a:pt x="110" y="14"/>
                      </a:lnTo>
                      <a:lnTo>
                        <a:pt x="92" y="14"/>
                      </a:lnTo>
                      <a:lnTo>
                        <a:pt x="62" y="22"/>
                      </a:lnTo>
                      <a:lnTo>
                        <a:pt x="40" y="30"/>
                      </a:lnTo>
                      <a:lnTo>
                        <a:pt x="56" y="18"/>
                      </a:lnTo>
                      <a:lnTo>
                        <a:pt x="26" y="14"/>
                      </a:lnTo>
                      <a:lnTo>
                        <a:pt x="0" y="10"/>
                      </a:lnTo>
                      <a:lnTo>
                        <a:pt x="34" y="8"/>
                      </a:lnTo>
                      <a:lnTo>
                        <a:pt x="62" y="12"/>
                      </a:lnTo>
                      <a:lnTo>
                        <a:pt x="84" y="12"/>
                      </a:lnTo>
                      <a:lnTo>
                        <a:pt x="100" y="8"/>
                      </a:lnTo>
                      <a:lnTo>
                        <a:pt x="116" y="8"/>
                      </a:lnTo>
                      <a:lnTo>
                        <a:pt x="128" y="14"/>
                      </a:lnTo>
                      <a:lnTo>
                        <a:pt x="146" y="20"/>
                      </a:lnTo>
                      <a:lnTo>
                        <a:pt x="178"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nvGrpSpPr>
            <p:cNvPr id="8" name="Group 65"/>
            <p:cNvGrpSpPr>
              <a:grpSpLocks/>
            </p:cNvGrpSpPr>
            <p:nvPr/>
          </p:nvGrpSpPr>
          <p:grpSpPr bwMode="auto">
            <a:xfrm>
              <a:off x="2409" y="3300"/>
              <a:ext cx="1169" cy="390"/>
              <a:chOff x="2409" y="3300"/>
              <a:chExt cx="1169" cy="390"/>
            </a:xfrm>
          </p:grpSpPr>
          <p:sp>
            <p:nvSpPr>
              <p:cNvPr id="81" name="Freeform 66"/>
              <p:cNvSpPr>
                <a:spLocks/>
              </p:cNvSpPr>
              <p:nvPr/>
            </p:nvSpPr>
            <p:spPr bwMode="auto">
              <a:xfrm>
                <a:off x="2409" y="3315"/>
                <a:ext cx="435" cy="375"/>
              </a:xfrm>
              <a:custGeom>
                <a:avLst/>
                <a:gdLst>
                  <a:gd name="T0" fmla="*/ 1 w 870"/>
                  <a:gd name="T1" fmla="*/ 0 h 749"/>
                  <a:gd name="T2" fmla="*/ 0 w 870"/>
                  <a:gd name="T3" fmla="*/ 1 h 749"/>
                  <a:gd name="T4" fmla="*/ 1 w 870"/>
                  <a:gd name="T5" fmla="*/ 1 h 749"/>
                  <a:gd name="T6" fmla="*/ 1 w 870"/>
                  <a:gd name="T7" fmla="*/ 1 h 749"/>
                  <a:gd name="T8" fmla="*/ 1 w 870"/>
                  <a:gd name="T9" fmla="*/ 0 h 7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0" h="749">
                    <a:moveTo>
                      <a:pt x="185" y="0"/>
                    </a:moveTo>
                    <a:lnTo>
                      <a:pt x="0" y="671"/>
                    </a:lnTo>
                    <a:lnTo>
                      <a:pt x="700" y="749"/>
                    </a:lnTo>
                    <a:lnTo>
                      <a:pt x="870" y="54"/>
                    </a:lnTo>
                    <a:lnTo>
                      <a:pt x="185"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82" name="Freeform 67"/>
              <p:cNvSpPr>
                <a:spLocks/>
              </p:cNvSpPr>
              <p:nvPr/>
            </p:nvSpPr>
            <p:spPr bwMode="auto">
              <a:xfrm>
                <a:off x="2598" y="3300"/>
                <a:ext cx="519" cy="288"/>
              </a:xfrm>
              <a:custGeom>
                <a:avLst/>
                <a:gdLst>
                  <a:gd name="T0" fmla="*/ 0 w 1038"/>
                  <a:gd name="T1" fmla="*/ 1 h 576"/>
                  <a:gd name="T2" fmla="*/ 1 w 1038"/>
                  <a:gd name="T3" fmla="*/ 1 h 576"/>
                  <a:gd name="T4" fmla="*/ 1 w 1038"/>
                  <a:gd name="T5" fmla="*/ 1 h 576"/>
                  <a:gd name="T6" fmla="*/ 1 w 1038"/>
                  <a:gd name="T7" fmla="*/ 0 h 576"/>
                  <a:gd name="T8" fmla="*/ 0 w 1038"/>
                  <a:gd name="T9" fmla="*/ 1 h 5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8" h="576">
                    <a:moveTo>
                      <a:pt x="0" y="125"/>
                    </a:moveTo>
                    <a:lnTo>
                      <a:pt x="323" y="576"/>
                    </a:lnTo>
                    <a:lnTo>
                      <a:pt x="1038" y="359"/>
                    </a:lnTo>
                    <a:lnTo>
                      <a:pt x="685" y="0"/>
                    </a:lnTo>
                    <a:lnTo>
                      <a:pt x="0" y="125"/>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83" name="Freeform 68"/>
              <p:cNvSpPr>
                <a:spLocks/>
              </p:cNvSpPr>
              <p:nvPr/>
            </p:nvSpPr>
            <p:spPr bwMode="auto">
              <a:xfrm>
                <a:off x="2958" y="3312"/>
                <a:ext cx="620" cy="246"/>
              </a:xfrm>
              <a:custGeom>
                <a:avLst/>
                <a:gdLst>
                  <a:gd name="T0" fmla="*/ 0 w 1239"/>
                  <a:gd name="T1" fmla="*/ 1 h 492"/>
                  <a:gd name="T2" fmla="*/ 1 w 1239"/>
                  <a:gd name="T3" fmla="*/ 0 h 492"/>
                  <a:gd name="T4" fmla="*/ 1 w 1239"/>
                  <a:gd name="T5" fmla="*/ 1 h 492"/>
                  <a:gd name="T6" fmla="*/ 1 w 1239"/>
                  <a:gd name="T7" fmla="*/ 1 h 492"/>
                  <a:gd name="T8" fmla="*/ 0 w 1239"/>
                  <a:gd name="T9" fmla="*/ 1 h 4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492">
                    <a:moveTo>
                      <a:pt x="0" y="54"/>
                    </a:moveTo>
                    <a:lnTo>
                      <a:pt x="862" y="0"/>
                    </a:lnTo>
                    <a:lnTo>
                      <a:pt x="1239" y="348"/>
                    </a:lnTo>
                    <a:lnTo>
                      <a:pt x="245" y="492"/>
                    </a:lnTo>
                    <a:lnTo>
                      <a:pt x="0" y="54"/>
                    </a:lnTo>
                    <a:close/>
                  </a:path>
                </a:pathLst>
              </a:custGeom>
              <a:solidFill>
                <a:srgbClr val="DFDFD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9" name="Group 69"/>
            <p:cNvGrpSpPr>
              <a:grpSpLocks/>
            </p:cNvGrpSpPr>
            <p:nvPr/>
          </p:nvGrpSpPr>
          <p:grpSpPr bwMode="auto">
            <a:xfrm>
              <a:off x="3096" y="2126"/>
              <a:ext cx="1212" cy="1229"/>
              <a:chOff x="3096" y="2126"/>
              <a:chExt cx="1212" cy="1229"/>
            </a:xfrm>
          </p:grpSpPr>
          <p:grpSp>
            <p:nvGrpSpPr>
              <p:cNvPr id="47" name="Group 70"/>
              <p:cNvGrpSpPr>
                <a:grpSpLocks/>
              </p:cNvGrpSpPr>
              <p:nvPr/>
            </p:nvGrpSpPr>
            <p:grpSpPr bwMode="auto">
              <a:xfrm>
                <a:off x="3253" y="2126"/>
                <a:ext cx="1055" cy="1195"/>
                <a:chOff x="3253" y="2126"/>
                <a:chExt cx="1055" cy="1195"/>
              </a:xfrm>
            </p:grpSpPr>
            <p:sp>
              <p:nvSpPr>
                <p:cNvPr id="57" name="Freeform 71"/>
                <p:cNvSpPr>
                  <a:spLocks/>
                </p:cNvSpPr>
                <p:nvPr/>
              </p:nvSpPr>
              <p:spPr bwMode="auto">
                <a:xfrm>
                  <a:off x="3253" y="2573"/>
                  <a:ext cx="1055" cy="748"/>
                </a:xfrm>
                <a:custGeom>
                  <a:avLst/>
                  <a:gdLst>
                    <a:gd name="T0" fmla="*/ 1 w 2110"/>
                    <a:gd name="T1" fmla="*/ 1 h 1496"/>
                    <a:gd name="T2" fmla="*/ 1 w 2110"/>
                    <a:gd name="T3" fmla="*/ 0 h 1496"/>
                    <a:gd name="T4" fmla="*/ 1 w 2110"/>
                    <a:gd name="T5" fmla="*/ 1 h 1496"/>
                    <a:gd name="T6" fmla="*/ 1 w 2110"/>
                    <a:gd name="T7" fmla="*/ 1 h 1496"/>
                    <a:gd name="T8" fmla="*/ 1 w 2110"/>
                    <a:gd name="T9" fmla="*/ 1 h 1496"/>
                    <a:gd name="T10" fmla="*/ 1 w 2110"/>
                    <a:gd name="T11" fmla="*/ 1 h 1496"/>
                    <a:gd name="T12" fmla="*/ 1 w 2110"/>
                    <a:gd name="T13" fmla="*/ 1 h 1496"/>
                    <a:gd name="T14" fmla="*/ 1 w 2110"/>
                    <a:gd name="T15" fmla="*/ 1 h 1496"/>
                    <a:gd name="T16" fmla="*/ 1 w 2110"/>
                    <a:gd name="T17" fmla="*/ 1 h 1496"/>
                    <a:gd name="T18" fmla="*/ 1 w 2110"/>
                    <a:gd name="T19" fmla="*/ 1 h 1496"/>
                    <a:gd name="T20" fmla="*/ 1 w 2110"/>
                    <a:gd name="T21" fmla="*/ 1 h 1496"/>
                    <a:gd name="T22" fmla="*/ 1 w 2110"/>
                    <a:gd name="T23" fmla="*/ 1 h 1496"/>
                    <a:gd name="T24" fmla="*/ 1 w 2110"/>
                    <a:gd name="T25" fmla="*/ 1 h 1496"/>
                    <a:gd name="T26" fmla="*/ 1 w 2110"/>
                    <a:gd name="T27" fmla="*/ 1 h 1496"/>
                    <a:gd name="T28" fmla="*/ 1 w 2110"/>
                    <a:gd name="T29" fmla="*/ 1 h 1496"/>
                    <a:gd name="T30" fmla="*/ 1 w 2110"/>
                    <a:gd name="T31" fmla="*/ 1 h 1496"/>
                    <a:gd name="T32" fmla="*/ 1 w 2110"/>
                    <a:gd name="T33" fmla="*/ 1 h 1496"/>
                    <a:gd name="T34" fmla="*/ 1 w 2110"/>
                    <a:gd name="T35" fmla="*/ 1 h 1496"/>
                    <a:gd name="T36" fmla="*/ 1 w 2110"/>
                    <a:gd name="T37" fmla="*/ 1 h 1496"/>
                    <a:gd name="T38" fmla="*/ 1 w 2110"/>
                    <a:gd name="T39" fmla="*/ 1 h 1496"/>
                    <a:gd name="T40" fmla="*/ 1 w 2110"/>
                    <a:gd name="T41" fmla="*/ 1 h 1496"/>
                    <a:gd name="T42" fmla="*/ 1 w 2110"/>
                    <a:gd name="T43" fmla="*/ 1 h 1496"/>
                    <a:gd name="T44" fmla="*/ 1 w 2110"/>
                    <a:gd name="T45" fmla="*/ 1 h 1496"/>
                    <a:gd name="T46" fmla="*/ 1 w 2110"/>
                    <a:gd name="T47" fmla="*/ 1 h 1496"/>
                    <a:gd name="T48" fmla="*/ 0 w 2110"/>
                    <a:gd name="T49" fmla="*/ 1 h 1496"/>
                    <a:gd name="T50" fmla="*/ 1 w 2110"/>
                    <a:gd name="T51" fmla="*/ 1 h 1496"/>
                    <a:gd name="T52" fmla="*/ 1 w 2110"/>
                    <a:gd name="T53" fmla="*/ 1 h 1496"/>
                    <a:gd name="T54" fmla="*/ 1 w 2110"/>
                    <a:gd name="T55" fmla="*/ 1 h 1496"/>
                    <a:gd name="T56" fmla="*/ 1 w 2110"/>
                    <a:gd name="T57" fmla="*/ 1 h 1496"/>
                    <a:gd name="T58" fmla="*/ 1 w 2110"/>
                    <a:gd name="T59" fmla="*/ 1 h 1496"/>
                    <a:gd name="T60" fmla="*/ 1 w 2110"/>
                    <a:gd name="T61" fmla="*/ 1 h 1496"/>
                    <a:gd name="T62" fmla="*/ 1 w 2110"/>
                    <a:gd name="T63" fmla="*/ 1 h 1496"/>
                    <a:gd name="T64" fmla="*/ 1 w 2110"/>
                    <a:gd name="T65" fmla="*/ 1 h 1496"/>
                    <a:gd name="T66" fmla="*/ 1 w 2110"/>
                    <a:gd name="T67" fmla="*/ 1 h 1496"/>
                    <a:gd name="T68" fmla="*/ 1 w 2110"/>
                    <a:gd name="T69" fmla="*/ 1 h 1496"/>
                    <a:gd name="T70" fmla="*/ 1 w 2110"/>
                    <a:gd name="T71" fmla="*/ 1 h 1496"/>
                    <a:gd name="T72" fmla="*/ 1 w 2110"/>
                    <a:gd name="T73" fmla="*/ 1 h 1496"/>
                    <a:gd name="T74" fmla="*/ 1 w 2110"/>
                    <a:gd name="T75" fmla="*/ 1 h 1496"/>
                    <a:gd name="T76" fmla="*/ 1 w 2110"/>
                    <a:gd name="T77" fmla="*/ 1 h 1496"/>
                    <a:gd name="T78" fmla="*/ 1 w 2110"/>
                    <a:gd name="T79" fmla="*/ 1 h 1496"/>
                    <a:gd name="T80" fmla="*/ 1 w 2110"/>
                    <a:gd name="T81" fmla="*/ 1 h 1496"/>
                    <a:gd name="T82" fmla="*/ 1 w 2110"/>
                    <a:gd name="T83" fmla="*/ 1 h 14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10" h="1496">
                      <a:moveTo>
                        <a:pt x="1254" y="13"/>
                      </a:moveTo>
                      <a:lnTo>
                        <a:pt x="1362" y="0"/>
                      </a:lnTo>
                      <a:lnTo>
                        <a:pt x="1470" y="13"/>
                      </a:lnTo>
                      <a:lnTo>
                        <a:pt x="1523" y="37"/>
                      </a:lnTo>
                      <a:lnTo>
                        <a:pt x="1649" y="133"/>
                      </a:lnTo>
                      <a:lnTo>
                        <a:pt x="1727" y="211"/>
                      </a:lnTo>
                      <a:lnTo>
                        <a:pt x="1811" y="324"/>
                      </a:lnTo>
                      <a:lnTo>
                        <a:pt x="1883" y="438"/>
                      </a:lnTo>
                      <a:lnTo>
                        <a:pt x="1937" y="528"/>
                      </a:lnTo>
                      <a:lnTo>
                        <a:pt x="1961" y="575"/>
                      </a:lnTo>
                      <a:lnTo>
                        <a:pt x="1997" y="719"/>
                      </a:lnTo>
                      <a:lnTo>
                        <a:pt x="2044" y="940"/>
                      </a:lnTo>
                      <a:lnTo>
                        <a:pt x="2074" y="1095"/>
                      </a:lnTo>
                      <a:lnTo>
                        <a:pt x="2092" y="1299"/>
                      </a:lnTo>
                      <a:lnTo>
                        <a:pt x="2110" y="1466"/>
                      </a:lnTo>
                      <a:lnTo>
                        <a:pt x="1661" y="1472"/>
                      </a:lnTo>
                      <a:lnTo>
                        <a:pt x="1386" y="1490"/>
                      </a:lnTo>
                      <a:lnTo>
                        <a:pt x="1170" y="1496"/>
                      </a:lnTo>
                      <a:lnTo>
                        <a:pt x="563" y="1466"/>
                      </a:lnTo>
                      <a:lnTo>
                        <a:pt x="324" y="1454"/>
                      </a:lnTo>
                      <a:lnTo>
                        <a:pt x="126" y="1442"/>
                      </a:lnTo>
                      <a:lnTo>
                        <a:pt x="132" y="1376"/>
                      </a:lnTo>
                      <a:lnTo>
                        <a:pt x="108" y="1305"/>
                      </a:lnTo>
                      <a:lnTo>
                        <a:pt x="48" y="1257"/>
                      </a:lnTo>
                      <a:lnTo>
                        <a:pt x="0" y="1227"/>
                      </a:lnTo>
                      <a:lnTo>
                        <a:pt x="252" y="1137"/>
                      </a:lnTo>
                      <a:lnTo>
                        <a:pt x="461" y="1053"/>
                      </a:lnTo>
                      <a:lnTo>
                        <a:pt x="551" y="1012"/>
                      </a:lnTo>
                      <a:lnTo>
                        <a:pt x="629" y="976"/>
                      </a:lnTo>
                      <a:lnTo>
                        <a:pt x="683" y="898"/>
                      </a:lnTo>
                      <a:lnTo>
                        <a:pt x="695" y="868"/>
                      </a:lnTo>
                      <a:lnTo>
                        <a:pt x="701" y="802"/>
                      </a:lnTo>
                      <a:lnTo>
                        <a:pt x="707" y="761"/>
                      </a:lnTo>
                      <a:lnTo>
                        <a:pt x="731" y="683"/>
                      </a:lnTo>
                      <a:lnTo>
                        <a:pt x="743" y="647"/>
                      </a:lnTo>
                      <a:lnTo>
                        <a:pt x="749" y="587"/>
                      </a:lnTo>
                      <a:lnTo>
                        <a:pt x="761" y="498"/>
                      </a:lnTo>
                      <a:lnTo>
                        <a:pt x="791" y="444"/>
                      </a:lnTo>
                      <a:lnTo>
                        <a:pt x="791" y="384"/>
                      </a:lnTo>
                      <a:lnTo>
                        <a:pt x="941" y="211"/>
                      </a:lnTo>
                      <a:lnTo>
                        <a:pt x="971" y="241"/>
                      </a:lnTo>
                      <a:lnTo>
                        <a:pt x="1254" y="13"/>
                      </a:lnTo>
                      <a:close/>
                    </a:path>
                  </a:pathLst>
                </a:custGeom>
                <a:solidFill>
                  <a:srgbClr val="5F5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8" name="Freeform 72"/>
                <p:cNvSpPr>
                  <a:spLocks/>
                </p:cNvSpPr>
                <p:nvPr/>
              </p:nvSpPr>
              <p:spPr bwMode="auto">
                <a:xfrm>
                  <a:off x="3951" y="2751"/>
                  <a:ext cx="207" cy="567"/>
                </a:xfrm>
                <a:custGeom>
                  <a:avLst/>
                  <a:gdLst>
                    <a:gd name="T0" fmla="*/ 1 w 413"/>
                    <a:gd name="T1" fmla="*/ 0 h 1136"/>
                    <a:gd name="T2" fmla="*/ 1 w 413"/>
                    <a:gd name="T3" fmla="*/ 0 h 1136"/>
                    <a:gd name="T4" fmla="*/ 1 w 413"/>
                    <a:gd name="T5" fmla="*/ 0 h 1136"/>
                    <a:gd name="T6" fmla="*/ 1 w 413"/>
                    <a:gd name="T7" fmla="*/ 0 h 1136"/>
                    <a:gd name="T8" fmla="*/ 1 w 413"/>
                    <a:gd name="T9" fmla="*/ 0 h 1136"/>
                    <a:gd name="T10" fmla="*/ 1 w 413"/>
                    <a:gd name="T11" fmla="*/ 0 h 1136"/>
                    <a:gd name="T12" fmla="*/ 1 w 413"/>
                    <a:gd name="T13" fmla="*/ 0 h 1136"/>
                    <a:gd name="T14" fmla="*/ 1 w 413"/>
                    <a:gd name="T15" fmla="*/ 0 h 1136"/>
                    <a:gd name="T16" fmla="*/ 1 w 413"/>
                    <a:gd name="T17" fmla="*/ 0 h 1136"/>
                    <a:gd name="T18" fmla="*/ 1 w 413"/>
                    <a:gd name="T19" fmla="*/ 0 h 1136"/>
                    <a:gd name="T20" fmla="*/ 1 w 413"/>
                    <a:gd name="T21" fmla="*/ 0 h 1136"/>
                    <a:gd name="T22" fmla="*/ 1 w 413"/>
                    <a:gd name="T23" fmla="*/ 0 h 1136"/>
                    <a:gd name="T24" fmla="*/ 1 w 413"/>
                    <a:gd name="T25" fmla="*/ 0 h 1136"/>
                    <a:gd name="T26" fmla="*/ 1 w 413"/>
                    <a:gd name="T27" fmla="*/ 0 h 1136"/>
                    <a:gd name="T28" fmla="*/ 1 w 413"/>
                    <a:gd name="T29" fmla="*/ 0 h 1136"/>
                    <a:gd name="T30" fmla="*/ 1 w 413"/>
                    <a:gd name="T31" fmla="*/ 0 h 1136"/>
                    <a:gd name="T32" fmla="*/ 1 w 413"/>
                    <a:gd name="T33" fmla="*/ 0 h 1136"/>
                    <a:gd name="T34" fmla="*/ 1 w 413"/>
                    <a:gd name="T35" fmla="*/ 0 h 1136"/>
                    <a:gd name="T36" fmla="*/ 1 w 413"/>
                    <a:gd name="T37" fmla="*/ 0 h 1136"/>
                    <a:gd name="T38" fmla="*/ 1 w 413"/>
                    <a:gd name="T39" fmla="*/ 0 h 1136"/>
                    <a:gd name="T40" fmla="*/ 1 w 413"/>
                    <a:gd name="T41" fmla="*/ 0 h 1136"/>
                    <a:gd name="T42" fmla="*/ 1 w 413"/>
                    <a:gd name="T43" fmla="*/ 0 h 1136"/>
                    <a:gd name="T44" fmla="*/ 1 w 413"/>
                    <a:gd name="T45" fmla="*/ 0 h 1136"/>
                    <a:gd name="T46" fmla="*/ 1 w 413"/>
                    <a:gd name="T47" fmla="*/ 0 h 1136"/>
                    <a:gd name="T48" fmla="*/ 1 w 413"/>
                    <a:gd name="T49" fmla="*/ 0 h 1136"/>
                    <a:gd name="T50" fmla="*/ 1 w 413"/>
                    <a:gd name="T51" fmla="*/ 0 h 1136"/>
                    <a:gd name="T52" fmla="*/ 1 w 413"/>
                    <a:gd name="T53" fmla="*/ 0 h 1136"/>
                    <a:gd name="T54" fmla="*/ 1 w 413"/>
                    <a:gd name="T55" fmla="*/ 0 h 1136"/>
                    <a:gd name="T56" fmla="*/ 1 w 413"/>
                    <a:gd name="T57" fmla="*/ 0 h 1136"/>
                    <a:gd name="T58" fmla="*/ 1 w 413"/>
                    <a:gd name="T59" fmla="*/ 0 h 1136"/>
                    <a:gd name="T60" fmla="*/ 1 w 413"/>
                    <a:gd name="T61" fmla="*/ 0 h 1136"/>
                    <a:gd name="T62" fmla="*/ 0 w 413"/>
                    <a:gd name="T63" fmla="*/ 0 h 1136"/>
                    <a:gd name="T64" fmla="*/ 1 w 413"/>
                    <a:gd name="T65" fmla="*/ 0 h 1136"/>
                    <a:gd name="T66" fmla="*/ 1 w 413"/>
                    <a:gd name="T67" fmla="*/ 0 h 1136"/>
                    <a:gd name="T68" fmla="*/ 1 w 413"/>
                    <a:gd name="T69" fmla="*/ 0 h 1136"/>
                    <a:gd name="T70" fmla="*/ 1 w 413"/>
                    <a:gd name="T71" fmla="*/ 0 h 1136"/>
                    <a:gd name="T72" fmla="*/ 1 w 413"/>
                    <a:gd name="T73" fmla="*/ 0 h 1136"/>
                    <a:gd name="T74" fmla="*/ 1 w 413"/>
                    <a:gd name="T75" fmla="*/ 0 h 1136"/>
                    <a:gd name="T76" fmla="*/ 1 w 413"/>
                    <a:gd name="T77" fmla="*/ 0 h 1136"/>
                    <a:gd name="T78" fmla="*/ 1 w 413"/>
                    <a:gd name="T79" fmla="*/ 0 h 1136"/>
                    <a:gd name="T80" fmla="*/ 1 w 413"/>
                    <a:gd name="T81" fmla="*/ 0 h 1136"/>
                    <a:gd name="T82" fmla="*/ 1 w 413"/>
                    <a:gd name="T83" fmla="*/ 0 h 1136"/>
                    <a:gd name="T84" fmla="*/ 1 w 413"/>
                    <a:gd name="T85" fmla="*/ 0 h 1136"/>
                    <a:gd name="T86" fmla="*/ 1 w 413"/>
                    <a:gd name="T87" fmla="*/ 0 h 1136"/>
                    <a:gd name="T88" fmla="*/ 1 w 413"/>
                    <a:gd name="T89" fmla="*/ 0 h 1136"/>
                    <a:gd name="T90" fmla="*/ 1 w 413"/>
                    <a:gd name="T91" fmla="*/ 0 h 1136"/>
                    <a:gd name="T92" fmla="*/ 1 w 413"/>
                    <a:gd name="T93" fmla="*/ 0 h 1136"/>
                    <a:gd name="T94" fmla="*/ 1 w 413"/>
                    <a:gd name="T95" fmla="*/ 0 h 1136"/>
                    <a:gd name="T96" fmla="*/ 1 w 413"/>
                    <a:gd name="T97" fmla="*/ 0 h 1136"/>
                    <a:gd name="T98" fmla="*/ 1 w 413"/>
                    <a:gd name="T99" fmla="*/ 0 h 1136"/>
                    <a:gd name="T100" fmla="*/ 1 w 413"/>
                    <a:gd name="T101" fmla="*/ 0 h 11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13" h="1136">
                      <a:moveTo>
                        <a:pt x="323" y="0"/>
                      </a:moveTo>
                      <a:lnTo>
                        <a:pt x="365" y="42"/>
                      </a:lnTo>
                      <a:lnTo>
                        <a:pt x="377" y="138"/>
                      </a:lnTo>
                      <a:lnTo>
                        <a:pt x="377" y="239"/>
                      </a:lnTo>
                      <a:lnTo>
                        <a:pt x="377" y="305"/>
                      </a:lnTo>
                      <a:lnTo>
                        <a:pt x="413" y="341"/>
                      </a:lnTo>
                      <a:lnTo>
                        <a:pt x="383" y="359"/>
                      </a:lnTo>
                      <a:lnTo>
                        <a:pt x="377" y="425"/>
                      </a:lnTo>
                      <a:lnTo>
                        <a:pt x="359" y="460"/>
                      </a:lnTo>
                      <a:lnTo>
                        <a:pt x="347" y="514"/>
                      </a:lnTo>
                      <a:lnTo>
                        <a:pt x="329" y="538"/>
                      </a:lnTo>
                      <a:lnTo>
                        <a:pt x="329" y="598"/>
                      </a:lnTo>
                      <a:lnTo>
                        <a:pt x="305" y="658"/>
                      </a:lnTo>
                      <a:lnTo>
                        <a:pt x="299" y="759"/>
                      </a:lnTo>
                      <a:lnTo>
                        <a:pt x="281" y="861"/>
                      </a:lnTo>
                      <a:lnTo>
                        <a:pt x="269" y="885"/>
                      </a:lnTo>
                      <a:lnTo>
                        <a:pt x="269" y="921"/>
                      </a:lnTo>
                      <a:lnTo>
                        <a:pt x="239" y="927"/>
                      </a:lnTo>
                      <a:lnTo>
                        <a:pt x="239" y="951"/>
                      </a:lnTo>
                      <a:lnTo>
                        <a:pt x="227" y="986"/>
                      </a:lnTo>
                      <a:lnTo>
                        <a:pt x="191" y="1028"/>
                      </a:lnTo>
                      <a:lnTo>
                        <a:pt x="155" y="1076"/>
                      </a:lnTo>
                      <a:lnTo>
                        <a:pt x="131" y="1136"/>
                      </a:lnTo>
                      <a:lnTo>
                        <a:pt x="30" y="1136"/>
                      </a:lnTo>
                      <a:lnTo>
                        <a:pt x="191" y="992"/>
                      </a:lnTo>
                      <a:lnTo>
                        <a:pt x="221" y="933"/>
                      </a:lnTo>
                      <a:lnTo>
                        <a:pt x="209" y="873"/>
                      </a:lnTo>
                      <a:lnTo>
                        <a:pt x="245" y="843"/>
                      </a:lnTo>
                      <a:lnTo>
                        <a:pt x="245" y="658"/>
                      </a:lnTo>
                      <a:lnTo>
                        <a:pt x="137" y="640"/>
                      </a:lnTo>
                      <a:lnTo>
                        <a:pt x="72" y="622"/>
                      </a:lnTo>
                      <a:lnTo>
                        <a:pt x="0" y="598"/>
                      </a:lnTo>
                      <a:lnTo>
                        <a:pt x="227" y="592"/>
                      </a:lnTo>
                      <a:lnTo>
                        <a:pt x="263" y="574"/>
                      </a:lnTo>
                      <a:lnTo>
                        <a:pt x="257" y="538"/>
                      </a:lnTo>
                      <a:lnTo>
                        <a:pt x="191" y="526"/>
                      </a:lnTo>
                      <a:lnTo>
                        <a:pt x="119" y="520"/>
                      </a:lnTo>
                      <a:lnTo>
                        <a:pt x="215" y="496"/>
                      </a:lnTo>
                      <a:lnTo>
                        <a:pt x="239" y="478"/>
                      </a:lnTo>
                      <a:lnTo>
                        <a:pt x="155" y="395"/>
                      </a:lnTo>
                      <a:lnTo>
                        <a:pt x="78" y="353"/>
                      </a:lnTo>
                      <a:lnTo>
                        <a:pt x="30" y="299"/>
                      </a:lnTo>
                      <a:lnTo>
                        <a:pt x="12" y="287"/>
                      </a:lnTo>
                      <a:lnTo>
                        <a:pt x="66" y="281"/>
                      </a:lnTo>
                      <a:lnTo>
                        <a:pt x="131" y="311"/>
                      </a:lnTo>
                      <a:lnTo>
                        <a:pt x="215" y="359"/>
                      </a:lnTo>
                      <a:lnTo>
                        <a:pt x="287" y="389"/>
                      </a:lnTo>
                      <a:lnTo>
                        <a:pt x="329" y="377"/>
                      </a:lnTo>
                      <a:lnTo>
                        <a:pt x="353" y="329"/>
                      </a:lnTo>
                      <a:lnTo>
                        <a:pt x="353" y="227"/>
                      </a:lnTo>
                      <a:lnTo>
                        <a:pt x="323"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9" name="Freeform 73"/>
                <p:cNvSpPr>
                  <a:spLocks/>
                </p:cNvSpPr>
                <p:nvPr/>
              </p:nvSpPr>
              <p:spPr bwMode="auto">
                <a:xfrm>
                  <a:off x="3372" y="2900"/>
                  <a:ext cx="412" cy="392"/>
                </a:xfrm>
                <a:custGeom>
                  <a:avLst/>
                  <a:gdLst>
                    <a:gd name="T0" fmla="*/ 0 w 822"/>
                    <a:gd name="T1" fmla="*/ 1 h 783"/>
                    <a:gd name="T2" fmla="*/ 1 w 822"/>
                    <a:gd name="T3" fmla="*/ 1 h 783"/>
                    <a:gd name="T4" fmla="*/ 1 w 822"/>
                    <a:gd name="T5" fmla="*/ 1 h 783"/>
                    <a:gd name="T6" fmla="*/ 1 w 822"/>
                    <a:gd name="T7" fmla="*/ 1 h 783"/>
                    <a:gd name="T8" fmla="*/ 1 w 822"/>
                    <a:gd name="T9" fmla="*/ 1 h 783"/>
                    <a:gd name="T10" fmla="*/ 1 w 822"/>
                    <a:gd name="T11" fmla="*/ 1 h 783"/>
                    <a:gd name="T12" fmla="*/ 1 w 822"/>
                    <a:gd name="T13" fmla="*/ 1 h 783"/>
                    <a:gd name="T14" fmla="*/ 1 w 822"/>
                    <a:gd name="T15" fmla="*/ 1 h 783"/>
                    <a:gd name="T16" fmla="*/ 1 w 822"/>
                    <a:gd name="T17" fmla="*/ 1 h 783"/>
                    <a:gd name="T18" fmla="*/ 1 w 822"/>
                    <a:gd name="T19" fmla="*/ 1 h 783"/>
                    <a:gd name="T20" fmla="*/ 1 w 822"/>
                    <a:gd name="T21" fmla="*/ 0 h 783"/>
                    <a:gd name="T22" fmla="*/ 1 w 822"/>
                    <a:gd name="T23" fmla="*/ 1 h 783"/>
                    <a:gd name="T24" fmla="*/ 1 w 822"/>
                    <a:gd name="T25" fmla="*/ 1 h 783"/>
                    <a:gd name="T26" fmla="*/ 1 w 822"/>
                    <a:gd name="T27" fmla="*/ 1 h 783"/>
                    <a:gd name="T28" fmla="*/ 1 w 822"/>
                    <a:gd name="T29" fmla="*/ 1 h 783"/>
                    <a:gd name="T30" fmla="*/ 1 w 822"/>
                    <a:gd name="T31" fmla="*/ 1 h 783"/>
                    <a:gd name="T32" fmla="*/ 1 w 822"/>
                    <a:gd name="T33" fmla="*/ 1 h 783"/>
                    <a:gd name="T34" fmla="*/ 1 w 822"/>
                    <a:gd name="T35" fmla="*/ 1 h 783"/>
                    <a:gd name="T36" fmla="*/ 1 w 822"/>
                    <a:gd name="T37" fmla="*/ 1 h 783"/>
                    <a:gd name="T38" fmla="*/ 1 w 822"/>
                    <a:gd name="T39" fmla="*/ 1 h 783"/>
                    <a:gd name="T40" fmla="*/ 1 w 822"/>
                    <a:gd name="T41" fmla="*/ 1 h 783"/>
                    <a:gd name="T42" fmla="*/ 1 w 822"/>
                    <a:gd name="T43" fmla="*/ 1 h 783"/>
                    <a:gd name="T44" fmla="*/ 1 w 822"/>
                    <a:gd name="T45" fmla="*/ 1 h 783"/>
                    <a:gd name="T46" fmla="*/ 1 w 822"/>
                    <a:gd name="T47" fmla="*/ 1 h 783"/>
                    <a:gd name="T48" fmla="*/ 0 w 822"/>
                    <a:gd name="T49" fmla="*/ 1 h 7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22" h="783">
                      <a:moveTo>
                        <a:pt x="0" y="783"/>
                      </a:moveTo>
                      <a:lnTo>
                        <a:pt x="515" y="604"/>
                      </a:lnTo>
                      <a:lnTo>
                        <a:pt x="557" y="568"/>
                      </a:lnTo>
                      <a:lnTo>
                        <a:pt x="599" y="508"/>
                      </a:lnTo>
                      <a:lnTo>
                        <a:pt x="605" y="448"/>
                      </a:lnTo>
                      <a:lnTo>
                        <a:pt x="611" y="275"/>
                      </a:lnTo>
                      <a:lnTo>
                        <a:pt x="629" y="395"/>
                      </a:lnTo>
                      <a:lnTo>
                        <a:pt x="665" y="424"/>
                      </a:lnTo>
                      <a:lnTo>
                        <a:pt x="689" y="329"/>
                      </a:lnTo>
                      <a:lnTo>
                        <a:pt x="713" y="239"/>
                      </a:lnTo>
                      <a:lnTo>
                        <a:pt x="798" y="0"/>
                      </a:lnTo>
                      <a:lnTo>
                        <a:pt x="744" y="203"/>
                      </a:lnTo>
                      <a:lnTo>
                        <a:pt x="713" y="329"/>
                      </a:lnTo>
                      <a:lnTo>
                        <a:pt x="695" y="424"/>
                      </a:lnTo>
                      <a:lnTo>
                        <a:pt x="665" y="484"/>
                      </a:lnTo>
                      <a:lnTo>
                        <a:pt x="629" y="532"/>
                      </a:lnTo>
                      <a:lnTo>
                        <a:pt x="671" y="568"/>
                      </a:lnTo>
                      <a:lnTo>
                        <a:pt x="725" y="562"/>
                      </a:lnTo>
                      <a:lnTo>
                        <a:pt x="822" y="478"/>
                      </a:lnTo>
                      <a:lnTo>
                        <a:pt x="695" y="628"/>
                      </a:lnTo>
                      <a:lnTo>
                        <a:pt x="563" y="657"/>
                      </a:lnTo>
                      <a:lnTo>
                        <a:pt x="413" y="687"/>
                      </a:lnTo>
                      <a:lnTo>
                        <a:pt x="269" y="717"/>
                      </a:lnTo>
                      <a:lnTo>
                        <a:pt x="108" y="753"/>
                      </a:lnTo>
                      <a:lnTo>
                        <a:pt x="0" y="783"/>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60" name="Freeform 74"/>
                <p:cNvSpPr>
                  <a:spLocks/>
                </p:cNvSpPr>
                <p:nvPr/>
              </p:nvSpPr>
              <p:spPr bwMode="auto">
                <a:xfrm>
                  <a:off x="3738" y="2631"/>
                  <a:ext cx="321" cy="652"/>
                </a:xfrm>
                <a:custGeom>
                  <a:avLst/>
                  <a:gdLst>
                    <a:gd name="T0" fmla="*/ 1 w 642"/>
                    <a:gd name="T1" fmla="*/ 1 h 1303"/>
                    <a:gd name="T2" fmla="*/ 1 w 642"/>
                    <a:gd name="T3" fmla="*/ 0 h 1303"/>
                    <a:gd name="T4" fmla="*/ 1 w 642"/>
                    <a:gd name="T5" fmla="*/ 1 h 1303"/>
                    <a:gd name="T6" fmla="*/ 1 w 642"/>
                    <a:gd name="T7" fmla="*/ 1 h 1303"/>
                    <a:gd name="T8" fmla="*/ 1 w 642"/>
                    <a:gd name="T9" fmla="*/ 1 h 1303"/>
                    <a:gd name="T10" fmla="*/ 1 w 642"/>
                    <a:gd name="T11" fmla="*/ 1 h 1303"/>
                    <a:gd name="T12" fmla="*/ 1 w 642"/>
                    <a:gd name="T13" fmla="*/ 1 h 1303"/>
                    <a:gd name="T14" fmla="*/ 1 w 642"/>
                    <a:gd name="T15" fmla="*/ 1 h 1303"/>
                    <a:gd name="T16" fmla="*/ 1 w 642"/>
                    <a:gd name="T17" fmla="*/ 1 h 1303"/>
                    <a:gd name="T18" fmla="*/ 0 w 642"/>
                    <a:gd name="T19" fmla="*/ 1 h 1303"/>
                    <a:gd name="T20" fmla="*/ 1 w 642"/>
                    <a:gd name="T21" fmla="*/ 1 h 1303"/>
                    <a:gd name="T22" fmla="*/ 1 w 642"/>
                    <a:gd name="T23" fmla="*/ 1 h 1303"/>
                    <a:gd name="T24" fmla="*/ 1 w 642"/>
                    <a:gd name="T25" fmla="*/ 1 h 1303"/>
                    <a:gd name="T26" fmla="*/ 1 w 642"/>
                    <a:gd name="T27" fmla="*/ 1 h 1303"/>
                    <a:gd name="T28" fmla="*/ 1 w 642"/>
                    <a:gd name="T29" fmla="*/ 1 h 1303"/>
                    <a:gd name="T30" fmla="*/ 1 w 642"/>
                    <a:gd name="T31" fmla="*/ 1 h 1303"/>
                    <a:gd name="T32" fmla="*/ 1 w 642"/>
                    <a:gd name="T33" fmla="*/ 1 h 1303"/>
                    <a:gd name="T34" fmla="*/ 1 w 642"/>
                    <a:gd name="T35" fmla="*/ 1 h 1303"/>
                    <a:gd name="T36" fmla="*/ 1 w 642"/>
                    <a:gd name="T37" fmla="*/ 1 h 1303"/>
                    <a:gd name="T38" fmla="*/ 1 w 642"/>
                    <a:gd name="T39" fmla="*/ 1 h 1303"/>
                    <a:gd name="T40" fmla="*/ 1 w 642"/>
                    <a:gd name="T41" fmla="*/ 1 h 1303"/>
                    <a:gd name="T42" fmla="*/ 1 w 642"/>
                    <a:gd name="T43" fmla="*/ 1 h 1303"/>
                    <a:gd name="T44" fmla="*/ 1 w 642"/>
                    <a:gd name="T45" fmla="*/ 1 h 1303"/>
                    <a:gd name="T46" fmla="*/ 1 w 642"/>
                    <a:gd name="T47" fmla="*/ 1 h 1303"/>
                    <a:gd name="T48" fmla="*/ 1 w 642"/>
                    <a:gd name="T49" fmla="*/ 1 h 1303"/>
                    <a:gd name="T50" fmla="*/ 1 w 642"/>
                    <a:gd name="T51" fmla="*/ 1 h 1303"/>
                    <a:gd name="T52" fmla="*/ 1 w 642"/>
                    <a:gd name="T53" fmla="*/ 1 h 130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42" h="1303">
                      <a:moveTo>
                        <a:pt x="642" y="12"/>
                      </a:moveTo>
                      <a:lnTo>
                        <a:pt x="511" y="0"/>
                      </a:lnTo>
                      <a:lnTo>
                        <a:pt x="439" y="12"/>
                      </a:lnTo>
                      <a:lnTo>
                        <a:pt x="319" y="132"/>
                      </a:lnTo>
                      <a:lnTo>
                        <a:pt x="205" y="275"/>
                      </a:lnTo>
                      <a:lnTo>
                        <a:pt x="139" y="556"/>
                      </a:lnTo>
                      <a:lnTo>
                        <a:pt x="115" y="634"/>
                      </a:lnTo>
                      <a:lnTo>
                        <a:pt x="91" y="861"/>
                      </a:lnTo>
                      <a:lnTo>
                        <a:pt x="79" y="1022"/>
                      </a:lnTo>
                      <a:lnTo>
                        <a:pt x="0" y="1124"/>
                      </a:lnTo>
                      <a:lnTo>
                        <a:pt x="175" y="1303"/>
                      </a:lnTo>
                      <a:lnTo>
                        <a:pt x="91" y="1172"/>
                      </a:lnTo>
                      <a:lnTo>
                        <a:pt x="109" y="1160"/>
                      </a:lnTo>
                      <a:lnTo>
                        <a:pt x="229" y="1225"/>
                      </a:lnTo>
                      <a:lnTo>
                        <a:pt x="373" y="1261"/>
                      </a:lnTo>
                      <a:lnTo>
                        <a:pt x="181" y="1184"/>
                      </a:lnTo>
                      <a:lnTo>
                        <a:pt x="109" y="1118"/>
                      </a:lnTo>
                      <a:lnTo>
                        <a:pt x="109" y="1052"/>
                      </a:lnTo>
                      <a:lnTo>
                        <a:pt x="229" y="1046"/>
                      </a:lnTo>
                      <a:lnTo>
                        <a:pt x="103" y="1016"/>
                      </a:lnTo>
                      <a:lnTo>
                        <a:pt x="115" y="861"/>
                      </a:lnTo>
                      <a:lnTo>
                        <a:pt x="145" y="604"/>
                      </a:lnTo>
                      <a:lnTo>
                        <a:pt x="241" y="281"/>
                      </a:lnTo>
                      <a:lnTo>
                        <a:pt x="307" y="179"/>
                      </a:lnTo>
                      <a:lnTo>
                        <a:pt x="439" y="48"/>
                      </a:lnTo>
                      <a:lnTo>
                        <a:pt x="511" y="30"/>
                      </a:lnTo>
                      <a:lnTo>
                        <a:pt x="642" y="12"/>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61" name="Group 75"/>
                <p:cNvGrpSpPr>
                  <a:grpSpLocks/>
                </p:cNvGrpSpPr>
                <p:nvPr/>
              </p:nvGrpSpPr>
              <p:grpSpPr bwMode="auto">
                <a:xfrm>
                  <a:off x="3470" y="2126"/>
                  <a:ext cx="525" cy="822"/>
                  <a:chOff x="3470" y="2126"/>
                  <a:chExt cx="525" cy="822"/>
                </a:xfrm>
              </p:grpSpPr>
              <p:sp>
                <p:nvSpPr>
                  <p:cNvPr id="63" name="Freeform 76"/>
                  <p:cNvSpPr>
                    <a:spLocks/>
                  </p:cNvSpPr>
                  <p:nvPr/>
                </p:nvSpPr>
                <p:spPr bwMode="auto">
                  <a:xfrm>
                    <a:off x="3694" y="2569"/>
                    <a:ext cx="189" cy="195"/>
                  </a:xfrm>
                  <a:custGeom>
                    <a:avLst/>
                    <a:gdLst>
                      <a:gd name="T0" fmla="*/ 0 w 379"/>
                      <a:gd name="T1" fmla="*/ 0 h 388"/>
                      <a:gd name="T2" fmla="*/ 0 w 379"/>
                      <a:gd name="T3" fmla="*/ 1 h 388"/>
                      <a:gd name="T4" fmla="*/ 0 w 379"/>
                      <a:gd name="T5" fmla="*/ 1 h 388"/>
                      <a:gd name="T6" fmla="*/ 0 w 379"/>
                      <a:gd name="T7" fmla="*/ 1 h 388"/>
                      <a:gd name="T8" fmla="*/ 0 w 379"/>
                      <a:gd name="T9" fmla="*/ 1 h 388"/>
                      <a:gd name="T10" fmla="*/ 0 w 379"/>
                      <a:gd name="T11" fmla="*/ 1 h 388"/>
                      <a:gd name="T12" fmla="*/ 0 w 379"/>
                      <a:gd name="T13" fmla="*/ 1 h 388"/>
                      <a:gd name="T14" fmla="*/ 0 w 379"/>
                      <a:gd name="T15" fmla="*/ 1 h 388"/>
                      <a:gd name="T16" fmla="*/ 0 w 379"/>
                      <a:gd name="T17" fmla="*/ 1 h 388"/>
                      <a:gd name="T18" fmla="*/ 0 w 379"/>
                      <a:gd name="T19" fmla="*/ 1 h 388"/>
                      <a:gd name="T20" fmla="*/ 0 w 379"/>
                      <a:gd name="T21" fmla="*/ 1 h 388"/>
                      <a:gd name="T22" fmla="*/ 0 w 379"/>
                      <a:gd name="T23" fmla="*/ 0 h 3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79" h="388">
                        <a:moveTo>
                          <a:pt x="331" y="0"/>
                        </a:moveTo>
                        <a:lnTo>
                          <a:pt x="72" y="229"/>
                        </a:lnTo>
                        <a:lnTo>
                          <a:pt x="54" y="199"/>
                        </a:lnTo>
                        <a:lnTo>
                          <a:pt x="14" y="294"/>
                        </a:lnTo>
                        <a:lnTo>
                          <a:pt x="0" y="348"/>
                        </a:lnTo>
                        <a:lnTo>
                          <a:pt x="30" y="318"/>
                        </a:lnTo>
                        <a:lnTo>
                          <a:pt x="58" y="255"/>
                        </a:lnTo>
                        <a:lnTo>
                          <a:pt x="113" y="388"/>
                        </a:lnTo>
                        <a:lnTo>
                          <a:pt x="199" y="286"/>
                        </a:lnTo>
                        <a:lnTo>
                          <a:pt x="295" y="127"/>
                        </a:lnTo>
                        <a:lnTo>
                          <a:pt x="379" y="25"/>
                        </a:lnTo>
                        <a:lnTo>
                          <a:pt x="3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64" name="Freeform 77"/>
                  <p:cNvSpPr>
                    <a:spLocks/>
                  </p:cNvSpPr>
                  <p:nvPr/>
                </p:nvSpPr>
                <p:spPr bwMode="auto">
                  <a:xfrm>
                    <a:off x="3692" y="2697"/>
                    <a:ext cx="54" cy="243"/>
                  </a:xfrm>
                  <a:custGeom>
                    <a:avLst/>
                    <a:gdLst>
                      <a:gd name="T0" fmla="*/ 1 w 107"/>
                      <a:gd name="T1" fmla="*/ 0 h 486"/>
                      <a:gd name="T2" fmla="*/ 1 w 107"/>
                      <a:gd name="T3" fmla="*/ 1 h 486"/>
                      <a:gd name="T4" fmla="*/ 1 w 107"/>
                      <a:gd name="T5" fmla="*/ 1 h 486"/>
                      <a:gd name="T6" fmla="*/ 1 w 107"/>
                      <a:gd name="T7" fmla="*/ 1 h 486"/>
                      <a:gd name="T8" fmla="*/ 1 w 107"/>
                      <a:gd name="T9" fmla="*/ 1 h 486"/>
                      <a:gd name="T10" fmla="*/ 1 w 107"/>
                      <a:gd name="T11" fmla="*/ 1 h 486"/>
                      <a:gd name="T12" fmla="*/ 1 w 107"/>
                      <a:gd name="T13" fmla="*/ 1 h 486"/>
                      <a:gd name="T14" fmla="*/ 1 w 107"/>
                      <a:gd name="T15" fmla="*/ 1 h 486"/>
                      <a:gd name="T16" fmla="*/ 1 w 107"/>
                      <a:gd name="T17" fmla="*/ 1 h 486"/>
                      <a:gd name="T18" fmla="*/ 1 w 107"/>
                      <a:gd name="T19" fmla="*/ 1 h 486"/>
                      <a:gd name="T20" fmla="*/ 0 w 107"/>
                      <a:gd name="T21" fmla="*/ 1 h 486"/>
                      <a:gd name="T22" fmla="*/ 0 w 107"/>
                      <a:gd name="T23" fmla="*/ 1 h 486"/>
                      <a:gd name="T24" fmla="*/ 1 w 107"/>
                      <a:gd name="T25" fmla="*/ 1 h 486"/>
                      <a:gd name="T26" fmla="*/ 1 w 107"/>
                      <a:gd name="T27" fmla="*/ 1 h 486"/>
                      <a:gd name="T28" fmla="*/ 1 w 107"/>
                      <a:gd name="T29" fmla="*/ 1 h 486"/>
                      <a:gd name="T30" fmla="*/ 1 w 107"/>
                      <a:gd name="T31" fmla="*/ 1 h 486"/>
                      <a:gd name="T32" fmla="*/ 1 w 107"/>
                      <a:gd name="T33" fmla="*/ 0 h 48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7" h="486">
                        <a:moveTo>
                          <a:pt x="60" y="0"/>
                        </a:moveTo>
                        <a:lnTo>
                          <a:pt x="42" y="22"/>
                        </a:lnTo>
                        <a:lnTo>
                          <a:pt x="30" y="39"/>
                        </a:lnTo>
                        <a:lnTo>
                          <a:pt x="20" y="63"/>
                        </a:lnTo>
                        <a:lnTo>
                          <a:pt x="10" y="101"/>
                        </a:lnTo>
                        <a:lnTo>
                          <a:pt x="6" y="141"/>
                        </a:lnTo>
                        <a:lnTo>
                          <a:pt x="10" y="179"/>
                        </a:lnTo>
                        <a:lnTo>
                          <a:pt x="16" y="219"/>
                        </a:lnTo>
                        <a:lnTo>
                          <a:pt x="22" y="241"/>
                        </a:lnTo>
                        <a:lnTo>
                          <a:pt x="2" y="330"/>
                        </a:lnTo>
                        <a:lnTo>
                          <a:pt x="0" y="370"/>
                        </a:lnTo>
                        <a:lnTo>
                          <a:pt x="0" y="420"/>
                        </a:lnTo>
                        <a:lnTo>
                          <a:pt x="6" y="486"/>
                        </a:lnTo>
                        <a:lnTo>
                          <a:pt x="40" y="336"/>
                        </a:lnTo>
                        <a:lnTo>
                          <a:pt x="58" y="237"/>
                        </a:lnTo>
                        <a:lnTo>
                          <a:pt x="107" y="111"/>
                        </a:lnTo>
                        <a:lnTo>
                          <a:pt x="6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65" name="Freeform 78"/>
                  <p:cNvSpPr>
                    <a:spLocks/>
                  </p:cNvSpPr>
                  <p:nvPr/>
                </p:nvSpPr>
                <p:spPr bwMode="auto">
                  <a:xfrm>
                    <a:off x="3694" y="2698"/>
                    <a:ext cx="51" cy="128"/>
                  </a:xfrm>
                  <a:custGeom>
                    <a:avLst/>
                    <a:gdLst>
                      <a:gd name="T0" fmla="*/ 1 w 101"/>
                      <a:gd name="T1" fmla="*/ 0 h 257"/>
                      <a:gd name="T2" fmla="*/ 1 w 101"/>
                      <a:gd name="T3" fmla="*/ 0 h 257"/>
                      <a:gd name="T4" fmla="*/ 1 w 101"/>
                      <a:gd name="T5" fmla="*/ 0 h 257"/>
                      <a:gd name="T6" fmla="*/ 1 w 101"/>
                      <a:gd name="T7" fmla="*/ 0 h 257"/>
                      <a:gd name="T8" fmla="*/ 1 w 101"/>
                      <a:gd name="T9" fmla="*/ 0 h 257"/>
                      <a:gd name="T10" fmla="*/ 0 w 101"/>
                      <a:gd name="T11" fmla="*/ 0 h 257"/>
                      <a:gd name="T12" fmla="*/ 1 w 101"/>
                      <a:gd name="T13" fmla="*/ 0 h 257"/>
                      <a:gd name="T14" fmla="*/ 1 w 101"/>
                      <a:gd name="T15" fmla="*/ 0 h 257"/>
                      <a:gd name="T16" fmla="*/ 1 w 101"/>
                      <a:gd name="T17" fmla="*/ 0 h 257"/>
                      <a:gd name="T18" fmla="*/ 1 w 101"/>
                      <a:gd name="T19" fmla="*/ 0 h 257"/>
                      <a:gd name="T20" fmla="*/ 1 w 101"/>
                      <a:gd name="T21" fmla="*/ 0 h 257"/>
                      <a:gd name="T22" fmla="*/ 1 w 101"/>
                      <a:gd name="T23" fmla="*/ 0 h 257"/>
                      <a:gd name="T24" fmla="*/ 1 w 101"/>
                      <a:gd name="T25" fmla="*/ 0 h 2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 h="257">
                        <a:moveTo>
                          <a:pt x="54" y="0"/>
                        </a:moveTo>
                        <a:lnTo>
                          <a:pt x="36" y="22"/>
                        </a:lnTo>
                        <a:lnTo>
                          <a:pt x="24" y="39"/>
                        </a:lnTo>
                        <a:lnTo>
                          <a:pt x="14" y="63"/>
                        </a:lnTo>
                        <a:lnTo>
                          <a:pt x="4" y="101"/>
                        </a:lnTo>
                        <a:lnTo>
                          <a:pt x="0" y="141"/>
                        </a:lnTo>
                        <a:lnTo>
                          <a:pt x="4" y="179"/>
                        </a:lnTo>
                        <a:lnTo>
                          <a:pt x="10" y="219"/>
                        </a:lnTo>
                        <a:lnTo>
                          <a:pt x="16" y="241"/>
                        </a:lnTo>
                        <a:lnTo>
                          <a:pt x="44" y="257"/>
                        </a:lnTo>
                        <a:lnTo>
                          <a:pt x="52" y="231"/>
                        </a:lnTo>
                        <a:lnTo>
                          <a:pt x="101" y="111"/>
                        </a:lnTo>
                        <a:lnTo>
                          <a:pt x="54" y="0"/>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66" name="Group 79"/>
                  <p:cNvGrpSpPr>
                    <a:grpSpLocks/>
                  </p:cNvGrpSpPr>
                  <p:nvPr/>
                </p:nvGrpSpPr>
                <p:grpSpPr bwMode="auto">
                  <a:xfrm>
                    <a:off x="3470" y="2126"/>
                    <a:ext cx="525" cy="571"/>
                    <a:chOff x="3470" y="2126"/>
                    <a:chExt cx="525" cy="571"/>
                  </a:xfrm>
                </p:grpSpPr>
                <p:grpSp>
                  <p:nvGrpSpPr>
                    <p:cNvPr id="69" name="Group 80"/>
                    <p:cNvGrpSpPr>
                      <a:grpSpLocks/>
                    </p:cNvGrpSpPr>
                    <p:nvPr/>
                  </p:nvGrpSpPr>
                  <p:grpSpPr bwMode="auto">
                    <a:xfrm>
                      <a:off x="3526" y="2189"/>
                      <a:ext cx="388" cy="507"/>
                      <a:chOff x="3526" y="2189"/>
                      <a:chExt cx="388" cy="507"/>
                    </a:xfrm>
                  </p:grpSpPr>
                  <p:sp>
                    <p:nvSpPr>
                      <p:cNvPr id="76" name="Freeform 81"/>
                      <p:cNvSpPr>
                        <a:spLocks/>
                      </p:cNvSpPr>
                      <p:nvPr/>
                    </p:nvSpPr>
                    <p:spPr bwMode="auto">
                      <a:xfrm>
                        <a:off x="3526" y="2189"/>
                        <a:ext cx="388" cy="507"/>
                      </a:xfrm>
                      <a:custGeom>
                        <a:avLst/>
                        <a:gdLst>
                          <a:gd name="T0" fmla="*/ 0 w 777"/>
                          <a:gd name="T1" fmla="*/ 1 h 1014"/>
                          <a:gd name="T2" fmla="*/ 0 w 777"/>
                          <a:gd name="T3" fmla="*/ 1 h 1014"/>
                          <a:gd name="T4" fmla="*/ 0 w 777"/>
                          <a:gd name="T5" fmla="*/ 1 h 1014"/>
                          <a:gd name="T6" fmla="*/ 0 w 777"/>
                          <a:gd name="T7" fmla="*/ 1 h 1014"/>
                          <a:gd name="T8" fmla="*/ 0 w 777"/>
                          <a:gd name="T9" fmla="*/ 1 h 1014"/>
                          <a:gd name="T10" fmla="*/ 0 w 777"/>
                          <a:gd name="T11" fmla="*/ 1 h 1014"/>
                          <a:gd name="T12" fmla="*/ 0 w 777"/>
                          <a:gd name="T13" fmla="*/ 1 h 1014"/>
                          <a:gd name="T14" fmla="*/ 0 w 777"/>
                          <a:gd name="T15" fmla="*/ 1 h 1014"/>
                          <a:gd name="T16" fmla="*/ 0 w 777"/>
                          <a:gd name="T17" fmla="*/ 1 h 1014"/>
                          <a:gd name="T18" fmla="*/ 0 w 777"/>
                          <a:gd name="T19" fmla="*/ 1 h 1014"/>
                          <a:gd name="T20" fmla="*/ 0 w 777"/>
                          <a:gd name="T21" fmla="*/ 1 h 1014"/>
                          <a:gd name="T22" fmla="*/ 0 w 777"/>
                          <a:gd name="T23" fmla="*/ 1 h 1014"/>
                          <a:gd name="T24" fmla="*/ 0 w 777"/>
                          <a:gd name="T25" fmla="*/ 1 h 1014"/>
                          <a:gd name="T26" fmla="*/ 0 w 777"/>
                          <a:gd name="T27" fmla="*/ 1 h 1014"/>
                          <a:gd name="T28" fmla="*/ 0 w 777"/>
                          <a:gd name="T29" fmla="*/ 1 h 1014"/>
                          <a:gd name="T30" fmla="*/ 0 w 777"/>
                          <a:gd name="T31" fmla="*/ 1 h 1014"/>
                          <a:gd name="T32" fmla="*/ 0 w 777"/>
                          <a:gd name="T33" fmla="*/ 1 h 1014"/>
                          <a:gd name="T34" fmla="*/ 0 w 777"/>
                          <a:gd name="T35" fmla="*/ 1 h 1014"/>
                          <a:gd name="T36" fmla="*/ 0 w 777"/>
                          <a:gd name="T37" fmla="*/ 1 h 1014"/>
                          <a:gd name="T38" fmla="*/ 0 w 777"/>
                          <a:gd name="T39" fmla="*/ 1 h 1014"/>
                          <a:gd name="T40" fmla="*/ 0 w 777"/>
                          <a:gd name="T41" fmla="*/ 1 h 1014"/>
                          <a:gd name="T42" fmla="*/ 0 w 777"/>
                          <a:gd name="T43" fmla="*/ 1 h 1014"/>
                          <a:gd name="T44" fmla="*/ 0 w 777"/>
                          <a:gd name="T45" fmla="*/ 1 h 1014"/>
                          <a:gd name="T46" fmla="*/ 0 w 777"/>
                          <a:gd name="T47" fmla="*/ 1 h 1014"/>
                          <a:gd name="T48" fmla="*/ 0 w 777"/>
                          <a:gd name="T49" fmla="*/ 1 h 1014"/>
                          <a:gd name="T50" fmla="*/ 0 w 777"/>
                          <a:gd name="T51" fmla="*/ 1 h 1014"/>
                          <a:gd name="T52" fmla="*/ 0 w 777"/>
                          <a:gd name="T53" fmla="*/ 1 h 1014"/>
                          <a:gd name="T54" fmla="*/ 0 w 777"/>
                          <a:gd name="T55" fmla="*/ 1 h 1014"/>
                          <a:gd name="T56" fmla="*/ 0 w 777"/>
                          <a:gd name="T57" fmla="*/ 1 h 1014"/>
                          <a:gd name="T58" fmla="*/ 0 w 777"/>
                          <a:gd name="T59" fmla="*/ 1 h 1014"/>
                          <a:gd name="T60" fmla="*/ 0 w 777"/>
                          <a:gd name="T61" fmla="*/ 1 h 1014"/>
                          <a:gd name="T62" fmla="*/ 0 w 777"/>
                          <a:gd name="T63" fmla="*/ 1 h 1014"/>
                          <a:gd name="T64" fmla="*/ 0 w 777"/>
                          <a:gd name="T65" fmla="*/ 1 h 1014"/>
                          <a:gd name="T66" fmla="*/ 0 w 777"/>
                          <a:gd name="T67" fmla="*/ 1 h 1014"/>
                          <a:gd name="T68" fmla="*/ 0 w 777"/>
                          <a:gd name="T69" fmla="*/ 1 h 1014"/>
                          <a:gd name="T70" fmla="*/ 0 w 777"/>
                          <a:gd name="T71" fmla="*/ 1 h 1014"/>
                          <a:gd name="T72" fmla="*/ 0 w 777"/>
                          <a:gd name="T73" fmla="*/ 1 h 1014"/>
                          <a:gd name="T74" fmla="*/ 0 w 777"/>
                          <a:gd name="T75" fmla="*/ 1 h 1014"/>
                          <a:gd name="T76" fmla="*/ 0 w 777"/>
                          <a:gd name="T77" fmla="*/ 1 h 1014"/>
                          <a:gd name="T78" fmla="*/ 0 w 777"/>
                          <a:gd name="T79" fmla="*/ 1 h 1014"/>
                          <a:gd name="T80" fmla="*/ 0 w 777"/>
                          <a:gd name="T81" fmla="*/ 1 h 1014"/>
                          <a:gd name="T82" fmla="*/ 0 w 777"/>
                          <a:gd name="T83" fmla="*/ 1 h 1014"/>
                          <a:gd name="T84" fmla="*/ 0 w 777"/>
                          <a:gd name="T85" fmla="*/ 1 h 1014"/>
                          <a:gd name="T86" fmla="*/ 0 w 777"/>
                          <a:gd name="T87" fmla="*/ 1 h 1014"/>
                          <a:gd name="T88" fmla="*/ 0 w 777"/>
                          <a:gd name="T89" fmla="*/ 1 h 1014"/>
                          <a:gd name="T90" fmla="*/ 0 w 777"/>
                          <a:gd name="T91" fmla="*/ 0 h 1014"/>
                          <a:gd name="T92" fmla="*/ 0 w 777"/>
                          <a:gd name="T93" fmla="*/ 1 h 1014"/>
                          <a:gd name="T94" fmla="*/ 0 w 777"/>
                          <a:gd name="T95" fmla="*/ 1 h 101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77" h="1014">
                            <a:moveTo>
                              <a:pt x="242" y="29"/>
                            </a:moveTo>
                            <a:lnTo>
                              <a:pt x="186" y="61"/>
                            </a:lnTo>
                            <a:lnTo>
                              <a:pt x="134" y="95"/>
                            </a:lnTo>
                            <a:lnTo>
                              <a:pt x="96" y="127"/>
                            </a:lnTo>
                            <a:lnTo>
                              <a:pt x="60" y="161"/>
                            </a:lnTo>
                            <a:lnTo>
                              <a:pt x="32" y="197"/>
                            </a:lnTo>
                            <a:lnTo>
                              <a:pt x="14" y="235"/>
                            </a:lnTo>
                            <a:lnTo>
                              <a:pt x="8" y="274"/>
                            </a:lnTo>
                            <a:lnTo>
                              <a:pt x="2" y="318"/>
                            </a:lnTo>
                            <a:lnTo>
                              <a:pt x="0" y="372"/>
                            </a:lnTo>
                            <a:lnTo>
                              <a:pt x="6" y="420"/>
                            </a:lnTo>
                            <a:lnTo>
                              <a:pt x="0" y="486"/>
                            </a:lnTo>
                            <a:lnTo>
                              <a:pt x="26" y="504"/>
                            </a:lnTo>
                            <a:lnTo>
                              <a:pt x="48" y="522"/>
                            </a:lnTo>
                            <a:lnTo>
                              <a:pt x="50" y="537"/>
                            </a:lnTo>
                            <a:lnTo>
                              <a:pt x="50" y="563"/>
                            </a:lnTo>
                            <a:lnTo>
                              <a:pt x="42" y="593"/>
                            </a:lnTo>
                            <a:lnTo>
                              <a:pt x="18" y="675"/>
                            </a:lnTo>
                            <a:lnTo>
                              <a:pt x="18" y="711"/>
                            </a:lnTo>
                            <a:lnTo>
                              <a:pt x="38" y="719"/>
                            </a:lnTo>
                            <a:lnTo>
                              <a:pt x="68" y="719"/>
                            </a:lnTo>
                            <a:lnTo>
                              <a:pt x="90" y="719"/>
                            </a:lnTo>
                            <a:lnTo>
                              <a:pt x="126" y="816"/>
                            </a:lnTo>
                            <a:lnTo>
                              <a:pt x="128" y="852"/>
                            </a:lnTo>
                            <a:lnTo>
                              <a:pt x="140" y="868"/>
                            </a:lnTo>
                            <a:lnTo>
                              <a:pt x="156" y="874"/>
                            </a:lnTo>
                            <a:lnTo>
                              <a:pt x="158" y="894"/>
                            </a:lnTo>
                            <a:lnTo>
                              <a:pt x="156" y="922"/>
                            </a:lnTo>
                            <a:lnTo>
                              <a:pt x="170" y="966"/>
                            </a:lnTo>
                            <a:lnTo>
                              <a:pt x="188" y="994"/>
                            </a:lnTo>
                            <a:lnTo>
                              <a:pt x="206" y="1006"/>
                            </a:lnTo>
                            <a:lnTo>
                              <a:pt x="248" y="1014"/>
                            </a:lnTo>
                            <a:lnTo>
                              <a:pt x="282" y="1012"/>
                            </a:lnTo>
                            <a:lnTo>
                              <a:pt x="330" y="990"/>
                            </a:lnTo>
                            <a:lnTo>
                              <a:pt x="386" y="958"/>
                            </a:lnTo>
                            <a:lnTo>
                              <a:pt x="410" y="988"/>
                            </a:lnTo>
                            <a:lnTo>
                              <a:pt x="747" y="717"/>
                            </a:lnTo>
                            <a:lnTo>
                              <a:pt x="727" y="671"/>
                            </a:lnTo>
                            <a:lnTo>
                              <a:pt x="747" y="609"/>
                            </a:lnTo>
                            <a:lnTo>
                              <a:pt x="769" y="527"/>
                            </a:lnTo>
                            <a:lnTo>
                              <a:pt x="777" y="424"/>
                            </a:lnTo>
                            <a:lnTo>
                              <a:pt x="775" y="346"/>
                            </a:lnTo>
                            <a:lnTo>
                              <a:pt x="753" y="217"/>
                            </a:lnTo>
                            <a:lnTo>
                              <a:pt x="721" y="101"/>
                            </a:lnTo>
                            <a:lnTo>
                              <a:pt x="685" y="17"/>
                            </a:lnTo>
                            <a:lnTo>
                              <a:pt x="549" y="0"/>
                            </a:lnTo>
                            <a:lnTo>
                              <a:pt x="342" y="2"/>
                            </a:lnTo>
                            <a:lnTo>
                              <a:pt x="242" y="29"/>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77" name="Group 82"/>
                      <p:cNvGrpSpPr>
                        <a:grpSpLocks/>
                      </p:cNvGrpSpPr>
                      <p:nvPr/>
                    </p:nvGrpSpPr>
                    <p:grpSpPr bwMode="auto">
                      <a:xfrm>
                        <a:off x="3681" y="2445"/>
                        <a:ext cx="66" cy="119"/>
                        <a:chOff x="3681" y="2445"/>
                        <a:chExt cx="66" cy="119"/>
                      </a:xfrm>
                    </p:grpSpPr>
                    <p:sp>
                      <p:nvSpPr>
                        <p:cNvPr id="79" name="Freeform 83"/>
                        <p:cNvSpPr>
                          <a:spLocks/>
                        </p:cNvSpPr>
                        <p:nvPr/>
                      </p:nvSpPr>
                      <p:spPr bwMode="auto">
                        <a:xfrm>
                          <a:off x="3681" y="2445"/>
                          <a:ext cx="50" cy="75"/>
                        </a:xfrm>
                        <a:custGeom>
                          <a:avLst/>
                          <a:gdLst>
                            <a:gd name="T0" fmla="*/ 0 w 100"/>
                            <a:gd name="T1" fmla="*/ 0 h 151"/>
                            <a:gd name="T2" fmla="*/ 1 w 100"/>
                            <a:gd name="T3" fmla="*/ 0 h 151"/>
                            <a:gd name="T4" fmla="*/ 1 w 100"/>
                            <a:gd name="T5" fmla="*/ 0 h 151"/>
                            <a:gd name="T6" fmla="*/ 1 w 100"/>
                            <a:gd name="T7" fmla="*/ 0 h 151"/>
                            <a:gd name="T8" fmla="*/ 1 w 100"/>
                            <a:gd name="T9" fmla="*/ 0 h 151"/>
                            <a:gd name="T10" fmla="*/ 1 w 100"/>
                            <a:gd name="T11" fmla="*/ 0 h 151"/>
                            <a:gd name="T12" fmla="*/ 1 w 100"/>
                            <a:gd name="T13" fmla="*/ 0 h 151"/>
                            <a:gd name="T14" fmla="*/ 1 w 100"/>
                            <a:gd name="T15" fmla="*/ 0 h 151"/>
                            <a:gd name="T16" fmla="*/ 1 w 100"/>
                            <a:gd name="T17" fmla="*/ 0 h 151"/>
                            <a:gd name="T18" fmla="*/ 1 w 100"/>
                            <a:gd name="T19" fmla="*/ 0 h 151"/>
                            <a:gd name="T20" fmla="*/ 1 w 100"/>
                            <a:gd name="T21" fmla="*/ 0 h 151"/>
                            <a:gd name="T22" fmla="*/ 1 w 100"/>
                            <a:gd name="T23" fmla="*/ 0 h 151"/>
                            <a:gd name="T24" fmla="*/ 1 w 100"/>
                            <a:gd name="T25" fmla="*/ 0 h 151"/>
                            <a:gd name="T26" fmla="*/ 1 w 100"/>
                            <a:gd name="T27" fmla="*/ 0 h 151"/>
                            <a:gd name="T28" fmla="*/ 1 w 100"/>
                            <a:gd name="T29" fmla="*/ 0 h 151"/>
                            <a:gd name="T30" fmla="*/ 1 w 100"/>
                            <a:gd name="T31" fmla="*/ 0 h 151"/>
                            <a:gd name="T32" fmla="*/ 1 w 100"/>
                            <a:gd name="T33" fmla="*/ 0 h 151"/>
                            <a:gd name="T34" fmla="*/ 1 w 100"/>
                            <a:gd name="T35" fmla="*/ 0 h 151"/>
                            <a:gd name="T36" fmla="*/ 1 w 100"/>
                            <a:gd name="T37" fmla="*/ 0 h 151"/>
                            <a:gd name="T38" fmla="*/ 1 w 100"/>
                            <a:gd name="T39" fmla="*/ 0 h 151"/>
                            <a:gd name="T40" fmla="*/ 1 w 100"/>
                            <a:gd name="T41" fmla="*/ 0 h 151"/>
                            <a:gd name="T42" fmla="*/ 1 w 100"/>
                            <a:gd name="T43" fmla="*/ 0 h 151"/>
                            <a:gd name="T44" fmla="*/ 1 w 100"/>
                            <a:gd name="T45" fmla="*/ 0 h 151"/>
                            <a:gd name="T46" fmla="*/ 1 w 100"/>
                            <a:gd name="T47" fmla="*/ 0 h 151"/>
                            <a:gd name="T48" fmla="*/ 1 w 100"/>
                            <a:gd name="T49" fmla="*/ 0 h 151"/>
                            <a:gd name="T50" fmla="*/ 1 w 100"/>
                            <a:gd name="T51" fmla="*/ 0 h 151"/>
                            <a:gd name="T52" fmla="*/ 1 w 100"/>
                            <a:gd name="T53" fmla="*/ 0 h 151"/>
                            <a:gd name="T54" fmla="*/ 1 w 100"/>
                            <a:gd name="T55" fmla="*/ 0 h 151"/>
                            <a:gd name="T56" fmla="*/ 1 w 100"/>
                            <a:gd name="T57" fmla="*/ 0 h 151"/>
                            <a:gd name="T58" fmla="*/ 1 w 100"/>
                            <a:gd name="T59" fmla="*/ 0 h 151"/>
                            <a:gd name="T60" fmla="*/ 0 w 100"/>
                            <a:gd name="T61" fmla="*/ 0 h 15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51">
                              <a:moveTo>
                                <a:pt x="0" y="63"/>
                              </a:moveTo>
                              <a:lnTo>
                                <a:pt x="10" y="31"/>
                              </a:lnTo>
                              <a:lnTo>
                                <a:pt x="18" y="10"/>
                              </a:lnTo>
                              <a:lnTo>
                                <a:pt x="26" y="4"/>
                              </a:lnTo>
                              <a:lnTo>
                                <a:pt x="40" y="0"/>
                              </a:lnTo>
                              <a:lnTo>
                                <a:pt x="56" y="0"/>
                              </a:lnTo>
                              <a:lnTo>
                                <a:pt x="72" y="4"/>
                              </a:lnTo>
                              <a:lnTo>
                                <a:pt x="84" y="11"/>
                              </a:lnTo>
                              <a:lnTo>
                                <a:pt x="92" y="27"/>
                              </a:lnTo>
                              <a:lnTo>
                                <a:pt x="98" y="53"/>
                              </a:lnTo>
                              <a:lnTo>
                                <a:pt x="100" y="75"/>
                              </a:lnTo>
                              <a:lnTo>
                                <a:pt x="96" y="105"/>
                              </a:lnTo>
                              <a:lnTo>
                                <a:pt x="90" y="133"/>
                              </a:lnTo>
                              <a:lnTo>
                                <a:pt x="78" y="151"/>
                              </a:lnTo>
                              <a:lnTo>
                                <a:pt x="72" y="129"/>
                              </a:lnTo>
                              <a:lnTo>
                                <a:pt x="84" y="109"/>
                              </a:lnTo>
                              <a:lnTo>
                                <a:pt x="76" y="83"/>
                              </a:lnTo>
                              <a:lnTo>
                                <a:pt x="66" y="93"/>
                              </a:lnTo>
                              <a:lnTo>
                                <a:pt x="44" y="103"/>
                              </a:lnTo>
                              <a:lnTo>
                                <a:pt x="36" y="81"/>
                              </a:lnTo>
                              <a:lnTo>
                                <a:pt x="54" y="73"/>
                              </a:lnTo>
                              <a:lnTo>
                                <a:pt x="72" y="69"/>
                              </a:lnTo>
                              <a:lnTo>
                                <a:pt x="72" y="55"/>
                              </a:lnTo>
                              <a:lnTo>
                                <a:pt x="70" y="37"/>
                              </a:lnTo>
                              <a:lnTo>
                                <a:pt x="80" y="39"/>
                              </a:lnTo>
                              <a:lnTo>
                                <a:pt x="78" y="17"/>
                              </a:lnTo>
                              <a:lnTo>
                                <a:pt x="74" y="11"/>
                              </a:lnTo>
                              <a:lnTo>
                                <a:pt x="58" y="10"/>
                              </a:lnTo>
                              <a:lnTo>
                                <a:pt x="30" y="11"/>
                              </a:lnTo>
                              <a:lnTo>
                                <a:pt x="16" y="33"/>
                              </a:lnTo>
                              <a:lnTo>
                                <a:pt x="0" y="63"/>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80" name="Freeform 84"/>
                        <p:cNvSpPr>
                          <a:spLocks/>
                        </p:cNvSpPr>
                        <p:nvPr/>
                      </p:nvSpPr>
                      <p:spPr bwMode="auto">
                        <a:xfrm>
                          <a:off x="3702" y="2522"/>
                          <a:ext cx="45" cy="42"/>
                        </a:xfrm>
                        <a:custGeom>
                          <a:avLst/>
                          <a:gdLst>
                            <a:gd name="T0" fmla="*/ 1 w 89"/>
                            <a:gd name="T1" fmla="*/ 0 h 84"/>
                            <a:gd name="T2" fmla="*/ 1 w 89"/>
                            <a:gd name="T3" fmla="*/ 1 h 84"/>
                            <a:gd name="T4" fmla="*/ 1 w 89"/>
                            <a:gd name="T5" fmla="*/ 1 h 84"/>
                            <a:gd name="T6" fmla="*/ 1 w 89"/>
                            <a:gd name="T7" fmla="*/ 1 h 84"/>
                            <a:gd name="T8" fmla="*/ 1 w 89"/>
                            <a:gd name="T9" fmla="*/ 1 h 84"/>
                            <a:gd name="T10" fmla="*/ 0 w 89"/>
                            <a:gd name="T11" fmla="*/ 1 h 84"/>
                            <a:gd name="T12" fmla="*/ 1 w 89"/>
                            <a:gd name="T13" fmla="*/ 1 h 84"/>
                            <a:gd name="T14" fmla="*/ 1 w 89"/>
                            <a:gd name="T15" fmla="*/ 1 h 84"/>
                            <a:gd name="T16" fmla="*/ 1 w 89"/>
                            <a:gd name="T17" fmla="*/ 1 h 84"/>
                            <a:gd name="T18" fmla="*/ 1 w 89"/>
                            <a:gd name="T19" fmla="*/ 1 h 84"/>
                            <a:gd name="T20" fmla="*/ 1 w 89"/>
                            <a:gd name="T21" fmla="*/ 1 h 84"/>
                            <a:gd name="T22" fmla="*/ 1 w 89"/>
                            <a:gd name="T23" fmla="*/ 0 h 8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9" h="84">
                              <a:moveTo>
                                <a:pt x="66" y="0"/>
                              </a:moveTo>
                              <a:lnTo>
                                <a:pt x="54" y="28"/>
                              </a:lnTo>
                              <a:lnTo>
                                <a:pt x="48" y="42"/>
                              </a:lnTo>
                              <a:lnTo>
                                <a:pt x="36" y="52"/>
                              </a:lnTo>
                              <a:lnTo>
                                <a:pt x="20" y="54"/>
                              </a:lnTo>
                              <a:lnTo>
                                <a:pt x="0" y="54"/>
                              </a:lnTo>
                              <a:lnTo>
                                <a:pt x="44" y="60"/>
                              </a:lnTo>
                              <a:lnTo>
                                <a:pt x="70" y="72"/>
                              </a:lnTo>
                              <a:lnTo>
                                <a:pt x="89" y="84"/>
                              </a:lnTo>
                              <a:lnTo>
                                <a:pt x="72" y="56"/>
                              </a:lnTo>
                              <a:lnTo>
                                <a:pt x="68" y="28"/>
                              </a:lnTo>
                              <a:lnTo>
                                <a:pt x="66"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78" name="Freeform 85"/>
                      <p:cNvSpPr>
                        <a:spLocks/>
                      </p:cNvSpPr>
                      <p:nvPr/>
                    </p:nvSpPr>
                    <p:spPr bwMode="auto">
                      <a:xfrm>
                        <a:off x="3591" y="2515"/>
                        <a:ext cx="38" cy="57"/>
                      </a:xfrm>
                      <a:custGeom>
                        <a:avLst/>
                        <a:gdLst>
                          <a:gd name="T0" fmla="*/ 1 w 76"/>
                          <a:gd name="T1" fmla="*/ 0 h 114"/>
                          <a:gd name="T2" fmla="*/ 1 w 76"/>
                          <a:gd name="T3" fmla="*/ 1 h 114"/>
                          <a:gd name="T4" fmla="*/ 1 w 76"/>
                          <a:gd name="T5" fmla="*/ 1 h 114"/>
                          <a:gd name="T6" fmla="*/ 1 w 76"/>
                          <a:gd name="T7" fmla="*/ 1 h 114"/>
                          <a:gd name="T8" fmla="*/ 1 w 76"/>
                          <a:gd name="T9" fmla="*/ 1 h 114"/>
                          <a:gd name="T10" fmla="*/ 0 w 76"/>
                          <a:gd name="T11" fmla="*/ 1 h 114"/>
                          <a:gd name="T12" fmla="*/ 1 w 76"/>
                          <a:gd name="T13" fmla="*/ 1 h 114"/>
                          <a:gd name="T14" fmla="*/ 1 w 76"/>
                          <a:gd name="T15" fmla="*/ 1 h 114"/>
                          <a:gd name="T16" fmla="*/ 1 w 76"/>
                          <a:gd name="T17" fmla="*/ 1 h 114"/>
                          <a:gd name="T18" fmla="*/ 1 w 76"/>
                          <a:gd name="T19" fmla="*/ 1 h 114"/>
                          <a:gd name="T20" fmla="*/ 1 w 76"/>
                          <a:gd name="T21" fmla="*/ 1 h 114"/>
                          <a:gd name="T22" fmla="*/ 1 w 76"/>
                          <a:gd name="T23" fmla="*/ 1 h 114"/>
                          <a:gd name="T24" fmla="*/ 1 w 76"/>
                          <a:gd name="T25" fmla="*/ 1 h 114"/>
                          <a:gd name="T26" fmla="*/ 1 w 76"/>
                          <a:gd name="T27" fmla="*/ 1 h 114"/>
                          <a:gd name="T28" fmla="*/ 1 w 76"/>
                          <a:gd name="T29" fmla="*/ 0 h 11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6" h="114">
                            <a:moveTo>
                              <a:pt x="12" y="0"/>
                            </a:moveTo>
                            <a:lnTo>
                              <a:pt x="22" y="10"/>
                            </a:lnTo>
                            <a:lnTo>
                              <a:pt x="24" y="22"/>
                            </a:lnTo>
                            <a:lnTo>
                              <a:pt x="20" y="32"/>
                            </a:lnTo>
                            <a:lnTo>
                              <a:pt x="12" y="42"/>
                            </a:lnTo>
                            <a:lnTo>
                              <a:pt x="0" y="52"/>
                            </a:lnTo>
                            <a:lnTo>
                              <a:pt x="10" y="60"/>
                            </a:lnTo>
                            <a:lnTo>
                              <a:pt x="28" y="64"/>
                            </a:lnTo>
                            <a:lnTo>
                              <a:pt x="44" y="74"/>
                            </a:lnTo>
                            <a:lnTo>
                              <a:pt x="76" y="114"/>
                            </a:lnTo>
                            <a:lnTo>
                              <a:pt x="36" y="50"/>
                            </a:lnTo>
                            <a:lnTo>
                              <a:pt x="30" y="36"/>
                            </a:lnTo>
                            <a:lnTo>
                              <a:pt x="30" y="20"/>
                            </a:lnTo>
                            <a:lnTo>
                              <a:pt x="34" y="12"/>
                            </a:lnTo>
                            <a:lnTo>
                              <a:pt x="12"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70" name="Group 86"/>
                    <p:cNvGrpSpPr>
                      <a:grpSpLocks/>
                    </p:cNvGrpSpPr>
                    <p:nvPr/>
                  </p:nvGrpSpPr>
                  <p:grpSpPr bwMode="auto">
                    <a:xfrm>
                      <a:off x="3470" y="2126"/>
                      <a:ext cx="525" cy="571"/>
                      <a:chOff x="3470" y="2126"/>
                      <a:chExt cx="525" cy="571"/>
                    </a:xfrm>
                  </p:grpSpPr>
                  <p:sp>
                    <p:nvSpPr>
                      <p:cNvPr id="71" name="Freeform 87"/>
                      <p:cNvSpPr>
                        <a:spLocks/>
                      </p:cNvSpPr>
                      <p:nvPr/>
                    </p:nvSpPr>
                    <p:spPr bwMode="auto">
                      <a:xfrm>
                        <a:off x="3470" y="2126"/>
                        <a:ext cx="525" cy="571"/>
                      </a:xfrm>
                      <a:custGeom>
                        <a:avLst/>
                        <a:gdLst>
                          <a:gd name="T0" fmla="*/ 1 w 1050"/>
                          <a:gd name="T1" fmla="*/ 1 h 1142"/>
                          <a:gd name="T2" fmla="*/ 1 w 1050"/>
                          <a:gd name="T3" fmla="*/ 1 h 1142"/>
                          <a:gd name="T4" fmla="*/ 1 w 1050"/>
                          <a:gd name="T5" fmla="*/ 1 h 1142"/>
                          <a:gd name="T6" fmla="*/ 1 w 1050"/>
                          <a:gd name="T7" fmla="*/ 1 h 1142"/>
                          <a:gd name="T8" fmla="*/ 1 w 1050"/>
                          <a:gd name="T9" fmla="*/ 1 h 1142"/>
                          <a:gd name="T10" fmla="*/ 1 w 1050"/>
                          <a:gd name="T11" fmla="*/ 1 h 1142"/>
                          <a:gd name="T12" fmla="*/ 1 w 1050"/>
                          <a:gd name="T13" fmla="*/ 1 h 1142"/>
                          <a:gd name="T14" fmla="*/ 0 w 1050"/>
                          <a:gd name="T15" fmla="*/ 1 h 1142"/>
                          <a:gd name="T16" fmla="*/ 1 w 1050"/>
                          <a:gd name="T17" fmla="*/ 1 h 1142"/>
                          <a:gd name="T18" fmla="*/ 1 w 1050"/>
                          <a:gd name="T19" fmla="*/ 1 h 1142"/>
                          <a:gd name="T20" fmla="*/ 1 w 1050"/>
                          <a:gd name="T21" fmla="*/ 1 h 1142"/>
                          <a:gd name="T22" fmla="*/ 1 w 1050"/>
                          <a:gd name="T23" fmla="*/ 1 h 1142"/>
                          <a:gd name="T24" fmla="*/ 1 w 1050"/>
                          <a:gd name="T25" fmla="*/ 1 h 1142"/>
                          <a:gd name="T26" fmla="*/ 1 w 1050"/>
                          <a:gd name="T27" fmla="*/ 1 h 1142"/>
                          <a:gd name="T28" fmla="*/ 1 w 1050"/>
                          <a:gd name="T29" fmla="*/ 1 h 1142"/>
                          <a:gd name="T30" fmla="*/ 1 w 1050"/>
                          <a:gd name="T31" fmla="*/ 1 h 1142"/>
                          <a:gd name="T32" fmla="*/ 1 w 1050"/>
                          <a:gd name="T33" fmla="*/ 1 h 1142"/>
                          <a:gd name="T34" fmla="*/ 1 w 1050"/>
                          <a:gd name="T35" fmla="*/ 1 h 1142"/>
                          <a:gd name="T36" fmla="*/ 1 w 1050"/>
                          <a:gd name="T37" fmla="*/ 1 h 1142"/>
                          <a:gd name="T38" fmla="*/ 1 w 1050"/>
                          <a:gd name="T39" fmla="*/ 1 h 1142"/>
                          <a:gd name="T40" fmla="*/ 1 w 1050"/>
                          <a:gd name="T41" fmla="*/ 1 h 1142"/>
                          <a:gd name="T42" fmla="*/ 1 w 1050"/>
                          <a:gd name="T43" fmla="*/ 1 h 1142"/>
                          <a:gd name="T44" fmla="*/ 1 w 1050"/>
                          <a:gd name="T45" fmla="*/ 1 h 1142"/>
                          <a:gd name="T46" fmla="*/ 1 w 1050"/>
                          <a:gd name="T47" fmla="*/ 1 h 1142"/>
                          <a:gd name="T48" fmla="*/ 1 w 1050"/>
                          <a:gd name="T49" fmla="*/ 1 h 1142"/>
                          <a:gd name="T50" fmla="*/ 1 w 1050"/>
                          <a:gd name="T51" fmla="*/ 1 h 1142"/>
                          <a:gd name="T52" fmla="*/ 1 w 1050"/>
                          <a:gd name="T53" fmla="*/ 1 h 1142"/>
                          <a:gd name="T54" fmla="*/ 1 w 1050"/>
                          <a:gd name="T55" fmla="*/ 1 h 1142"/>
                          <a:gd name="T56" fmla="*/ 1 w 1050"/>
                          <a:gd name="T57" fmla="*/ 1 h 1142"/>
                          <a:gd name="T58" fmla="*/ 1 w 1050"/>
                          <a:gd name="T59" fmla="*/ 1 h 1142"/>
                          <a:gd name="T60" fmla="*/ 1 w 1050"/>
                          <a:gd name="T61" fmla="*/ 1 h 1142"/>
                          <a:gd name="T62" fmla="*/ 1 w 1050"/>
                          <a:gd name="T63" fmla="*/ 1 h 1142"/>
                          <a:gd name="T64" fmla="*/ 1 w 1050"/>
                          <a:gd name="T65" fmla="*/ 1 h 1142"/>
                          <a:gd name="T66" fmla="*/ 1 w 1050"/>
                          <a:gd name="T67" fmla="*/ 1 h 1142"/>
                          <a:gd name="T68" fmla="*/ 1 w 1050"/>
                          <a:gd name="T69" fmla="*/ 1 h 1142"/>
                          <a:gd name="T70" fmla="*/ 1 w 1050"/>
                          <a:gd name="T71" fmla="*/ 1 h 1142"/>
                          <a:gd name="T72" fmla="*/ 1 w 1050"/>
                          <a:gd name="T73" fmla="*/ 1 h 1142"/>
                          <a:gd name="T74" fmla="*/ 1 w 1050"/>
                          <a:gd name="T75" fmla="*/ 1 h 1142"/>
                          <a:gd name="T76" fmla="*/ 1 w 1050"/>
                          <a:gd name="T77" fmla="*/ 1 h 1142"/>
                          <a:gd name="T78" fmla="*/ 1 w 1050"/>
                          <a:gd name="T79" fmla="*/ 1 h 1142"/>
                          <a:gd name="T80" fmla="*/ 1 w 1050"/>
                          <a:gd name="T81" fmla="*/ 1 h 1142"/>
                          <a:gd name="T82" fmla="*/ 1 w 1050"/>
                          <a:gd name="T83" fmla="*/ 1 h 1142"/>
                          <a:gd name="T84" fmla="*/ 1 w 1050"/>
                          <a:gd name="T85" fmla="*/ 1 h 1142"/>
                          <a:gd name="T86" fmla="*/ 1 w 1050"/>
                          <a:gd name="T87" fmla="*/ 1 h 1142"/>
                          <a:gd name="T88" fmla="*/ 1 w 1050"/>
                          <a:gd name="T89" fmla="*/ 1 h 1142"/>
                          <a:gd name="T90" fmla="*/ 1 w 1050"/>
                          <a:gd name="T91" fmla="*/ 1 h 1142"/>
                          <a:gd name="T92" fmla="*/ 1 w 1050"/>
                          <a:gd name="T93" fmla="*/ 1 h 1142"/>
                          <a:gd name="T94" fmla="*/ 1 w 1050"/>
                          <a:gd name="T95" fmla="*/ 1 h 1142"/>
                          <a:gd name="T96" fmla="*/ 1 w 1050"/>
                          <a:gd name="T97" fmla="*/ 1 h 1142"/>
                          <a:gd name="T98" fmla="*/ 1 w 1050"/>
                          <a:gd name="T99" fmla="*/ 1 h 1142"/>
                          <a:gd name="T100" fmla="*/ 1 w 1050"/>
                          <a:gd name="T101" fmla="*/ 1 h 1142"/>
                          <a:gd name="T102" fmla="*/ 1 w 1050"/>
                          <a:gd name="T103" fmla="*/ 1 h 1142"/>
                          <a:gd name="T104" fmla="*/ 1 w 1050"/>
                          <a:gd name="T105" fmla="*/ 1 h 1142"/>
                          <a:gd name="T106" fmla="*/ 1 w 1050"/>
                          <a:gd name="T107" fmla="*/ 1 h 1142"/>
                          <a:gd name="T108" fmla="*/ 1 w 1050"/>
                          <a:gd name="T109" fmla="*/ 1 h 1142"/>
                          <a:gd name="T110" fmla="*/ 1 w 1050"/>
                          <a:gd name="T111" fmla="*/ 1 h 1142"/>
                          <a:gd name="T112" fmla="*/ 1 w 1050"/>
                          <a:gd name="T113" fmla="*/ 1 h 1142"/>
                          <a:gd name="T114" fmla="*/ 1 w 1050"/>
                          <a:gd name="T115" fmla="*/ 1 h 1142"/>
                          <a:gd name="T116" fmla="*/ 1 w 1050"/>
                          <a:gd name="T117" fmla="*/ 0 h 11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050" h="1142">
                            <a:moveTo>
                              <a:pt x="503" y="0"/>
                            </a:moveTo>
                            <a:lnTo>
                              <a:pt x="455" y="2"/>
                            </a:lnTo>
                            <a:lnTo>
                              <a:pt x="419" y="8"/>
                            </a:lnTo>
                            <a:lnTo>
                              <a:pt x="379" y="18"/>
                            </a:lnTo>
                            <a:lnTo>
                              <a:pt x="333" y="34"/>
                            </a:lnTo>
                            <a:lnTo>
                              <a:pt x="295" y="50"/>
                            </a:lnTo>
                            <a:lnTo>
                              <a:pt x="251" y="88"/>
                            </a:lnTo>
                            <a:lnTo>
                              <a:pt x="211" y="126"/>
                            </a:lnTo>
                            <a:lnTo>
                              <a:pt x="173" y="167"/>
                            </a:lnTo>
                            <a:lnTo>
                              <a:pt x="89" y="221"/>
                            </a:lnTo>
                            <a:lnTo>
                              <a:pt x="59" y="241"/>
                            </a:lnTo>
                            <a:lnTo>
                              <a:pt x="37" y="263"/>
                            </a:lnTo>
                            <a:lnTo>
                              <a:pt x="24" y="283"/>
                            </a:lnTo>
                            <a:lnTo>
                              <a:pt x="8" y="307"/>
                            </a:lnTo>
                            <a:lnTo>
                              <a:pt x="2" y="331"/>
                            </a:lnTo>
                            <a:lnTo>
                              <a:pt x="0" y="357"/>
                            </a:lnTo>
                            <a:lnTo>
                              <a:pt x="0" y="383"/>
                            </a:lnTo>
                            <a:lnTo>
                              <a:pt x="6" y="412"/>
                            </a:lnTo>
                            <a:lnTo>
                              <a:pt x="22" y="446"/>
                            </a:lnTo>
                            <a:lnTo>
                              <a:pt x="35" y="464"/>
                            </a:lnTo>
                            <a:lnTo>
                              <a:pt x="53" y="478"/>
                            </a:lnTo>
                            <a:lnTo>
                              <a:pt x="79" y="486"/>
                            </a:lnTo>
                            <a:lnTo>
                              <a:pt x="107" y="492"/>
                            </a:lnTo>
                            <a:lnTo>
                              <a:pt x="147" y="500"/>
                            </a:lnTo>
                            <a:lnTo>
                              <a:pt x="123" y="468"/>
                            </a:lnTo>
                            <a:lnTo>
                              <a:pt x="115" y="438"/>
                            </a:lnTo>
                            <a:lnTo>
                              <a:pt x="117" y="402"/>
                            </a:lnTo>
                            <a:lnTo>
                              <a:pt x="125" y="367"/>
                            </a:lnTo>
                            <a:lnTo>
                              <a:pt x="137" y="345"/>
                            </a:lnTo>
                            <a:lnTo>
                              <a:pt x="153" y="321"/>
                            </a:lnTo>
                            <a:lnTo>
                              <a:pt x="173" y="301"/>
                            </a:lnTo>
                            <a:lnTo>
                              <a:pt x="197" y="283"/>
                            </a:lnTo>
                            <a:lnTo>
                              <a:pt x="227" y="267"/>
                            </a:lnTo>
                            <a:lnTo>
                              <a:pt x="323" y="237"/>
                            </a:lnTo>
                            <a:lnTo>
                              <a:pt x="305" y="257"/>
                            </a:lnTo>
                            <a:lnTo>
                              <a:pt x="291" y="269"/>
                            </a:lnTo>
                            <a:lnTo>
                              <a:pt x="271" y="277"/>
                            </a:lnTo>
                            <a:lnTo>
                              <a:pt x="241" y="287"/>
                            </a:lnTo>
                            <a:lnTo>
                              <a:pt x="221" y="293"/>
                            </a:lnTo>
                            <a:lnTo>
                              <a:pt x="199" y="307"/>
                            </a:lnTo>
                            <a:lnTo>
                              <a:pt x="189" y="325"/>
                            </a:lnTo>
                            <a:lnTo>
                              <a:pt x="181" y="343"/>
                            </a:lnTo>
                            <a:lnTo>
                              <a:pt x="177" y="363"/>
                            </a:lnTo>
                            <a:lnTo>
                              <a:pt x="177" y="385"/>
                            </a:lnTo>
                            <a:lnTo>
                              <a:pt x="185" y="408"/>
                            </a:lnTo>
                            <a:lnTo>
                              <a:pt x="191" y="444"/>
                            </a:lnTo>
                            <a:lnTo>
                              <a:pt x="207" y="476"/>
                            </a:lnTo>
                            <a:lnTo>
                              <a:pt x="231" y="528"/>
                            </a:lnTo>
                            <a:lnTo>
                              <a:pt x="273" y="630"/>
                            </a:lnTo>
                            <a:lnTo>
                              <a:pt x="303" y="685"/>
                            </a:lnTo>
                            <a:lnTo>
                              <a:pt x="337" y="699"/>
                            </a:lnTo>
                            <a:lnTo>
                              <a:pt x="345" y="749"/>
                            </a:lnTo>
                            <a:lnTo>
                              <a:pt x="351" y="875"/>
                            </a:lnTo>
                            <a:lnTo>
                              <a:pt x="357" y="910"/>
                            </a:lnTo>
                            <a:lnTo>
                              <a:pt x="361" y="940"/>
                            </a:lnTo>
                            <a:lnTo>
                              <a:pt x="361" y="960"/>
                            </a:lnTo>
                            <a:lnTo>
                              <a:pt x="343" y="982"/>
                            </a:lnTo>
                            <a:lnTo>
                              <a:pt x="321" y="996"/>
                            </a:lnTo>
                            <a:lnTo>
                              <a:pt x="293" y="1012"/>
                            </a:lnTo>
                            <a:lnTo>
                              <a:pt x="271" y="1030"/>
                            </a:lnTo>
                            <a:lnTo>
                              <a:pt x="267" y="1042"/>
                            </a:lnTo>
                            <a:lnTo>
                              <a:pt x="267" y="1060"/>
                            </a:lnTo>
                            <a:lnTo>
                              <a:pt x="271" y="1074"/>
                            </a:lnTo>
                            <a:lnTo>
                              <a:pt x="277" y="1086"/>
                            </a:lnTo>
                            <a:lnTo>
                              <a:pt x="283" y="1102"/>
                            </a:lnTo>
                            <a:lnTo>
                              <a:pt x="297" y="1120"/>
                            </a:lnTo>
                            <a:lnTo>
                              <a:pt x="311" y="1130"/>
                            </a:lnTo>
                            <a:lnTo>
                              <a:pt x="327" y="1136"/>
                            </a:lnTo>
                            <a:lnTo>
                              <a:pt x="345" y="1140"/>
                            </a:lnTo>
                            <a:lnTo>
                              <a:pt x="369" y="1142"/>
                            </a:lnTo>
                            <a:lnTo>
                              <a:pt x="387" y="1140"/>
                            </a:lnTo>
                            <a:lnTo>
                              <a:pt x="409" y="1134"/>
                            </a:lnTo>
                            <a:lnTo>
                              <a:pt x="427" y="1128"/>
                            </a:lnTo>
                            <a:lnTo>
                              <a:pt x="447" y="1116"/>
                            </a:lnTo>
                            <a:lnTo>
                              <a:pt x="471" y="1100"/>
                            </a:lnTo>
                            <a:lnTo>
                              <a:pt x="485" y="1090"/>
                            </a:lnTo>
                            <a:lnTo>
                              <a:pt x="483" y="1040"/>
                            </a:lnTo>
                            <a:lnTo>
                              <a:pt x="467" y="873"/>
                            </a:lnTo>
                            <a:lnTo>
                              <a:pt x="415" y="777"/>
                            </a:lnTo>
                            <a:lnTo>
                              <a:pt x="401" y="737"/>
                            </a:lnTo>
                            <a:lnTo>
                              <a:pt x="393" y="697"/>
                            </a:lnTo>
                            <a:lnTo>
                              <a:pt x="403" y="675"/>
                            </a:lnTo>
                            <a:lnTo>
                              <a:pt x="415" y="649"/>
                            </a:lnTo>
                            <a:lnTo>
                              <a:pt x="431" y="634"/>
                            </a:lnTo>
                            <a:lnTo>
                              <a:pt x="455" y="624"/>
                            </a:lnTo>
                            <a:lnTo>
                              <a:pt x="477" y="626"/>
                            </a:lnTo>
                            <a:lnTo>
                              <a:pt x="503" y="634"/>
                            </a:lnTo>
                            <a:lnTo>
                              <a:pt x="529" y="653"/>
                            </a:lnTo>
                            <a:lnTo>
                              <a:pt x="539" y="671"/>
                            </a:lnTo>
                            <a:lnTo>
                              <a:pt x="547" y="701"/>
                            </a:lnTo>
                            <a:lnTo>
                              <a:pt x="548" y="729"/>
                            </a:lnTo>
                            <a:lnTo>
                              <a:pt x="543" y="757"/>
                            </a:lnTo>
                            <a:lnTo>
                              <a:pt x="537" y="781"/>
                            </a:lnTo>
                            <a:lnTo>
                              <a:pt x="537" y="799"/>
                            </a:lnTo>
                            <a:lnTo>
                              <a:pt x="548" y="815"/>
                            </a:lnTo>
                            <a:lnTo>
                              <a:pt x="744" y="948"/>
                            </a:lnTo>
                            <a:lnTo>
                              <a:pt x="818" y="940"/>
                            </a:lnTo>
                            <a:lnTo>
                              <a:pt x="904" y="934"/>
                            </a:lnTo>
                            <a:lnTo>
                              <a:pt x="980" y="914"/>
                            </a:lnTo>
                            <a:lnTo>
                              <a:pt x="1012" y="883"/>
                            </a:lnTo>
                            <a:lnTo>
                              <a:pt x="1030" y="865"/>
                            </a:lnTo>
                            <a:lnTo>
                              <a:pt x="1038" y="835"/>
                            </a:lnTo>
                            <a:lnTo>
                              <a:pt x="1044" y="801"/>
                            </a:lnTo>
                            <a:lnTo>
                              <a:pt x="1050" y="743"/>
                            </a:lnTo>
                            <a:lnTo>
                              <a:pt x="1032" y="705"/>
                            </a:lnTo>
                            <a:lnTo>
                              <a:pt x="1024" y="610"/>
                            </a:lnTo>
                            <a:lnTo>
                              <a:pt x="994" y="478"/>
                            </a:lnTo>
                            <a:lnTo>
                              <a:pt x="970" y="377"/>
                            </a:lnTo>
                            <a:lnTo>
                              <a:pt x="922" y="277"/>
                            </a:lnTo>
                            <a:lnTo>
                              <a:pt x="880" y="191"/>
                            </a:lnTo>
                            <a:lnTo>
                              <a:pt x="856" y="149"/>
                            </a:lnTo>
                            <a:lnTo>
                              <a:pt x="820" y="100"/>
                            </a:lnTo>
                            <a:lnTo>
                              <a:pt x="790" y="74"/>
                            </a:lnTo>
                            <a:lnTo>
                              <a:pt x="728" y="42"/>
                            </a:lnTo>
                            <a:lnTo>
                              <a:pt x="674" y="18"/>
                            </a:lnTo>
                            <a:lnTo>
                              <a:pt x="614" y="4"/>
                            </a:lnTo>
                            <a:lnTo>
                              <a:pt x="556" y="0"/>
                            </a:lnTo>
                            <a:lnTo>
                              <a:pt x="503"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2" name="Freeform 88"/>
                      <p:cNvSpPr>
                        <a:spLocks/>
                      </p:cNvSpPr>
                      <p:nvPr/>
                    </p:nvSpPr>
                    <p:spPr bwMode="auto">
                      <a:xfrm>
                        <a:off x="3524" y="2416"/>
                        <a:ext cx="45" cy="32"/>
                      </a:xfrm>
                      <a:custGeom>
                        <a:avLst/>
                        <a:gdLst>
                          <a:gd name="T0" fmla="*/ 1 w 90"/>
                          <a:gd name="T1" fmla="*/ 0 h 64"/>
                          <a:gd name="T2" fmla="*/ 1 w 90"/>
                          <a:gd name="T3" fmla="*/ 1 h 64"/>
                          <a:gd name="T4" fmla="*/ 0 w 90"/>
                          <a:gd name="T5" fmla="*/ 1 h 64"/>
                          <a:gd name="T6" fmla="*/ 1 w 90"/>
                          <a:gd name="T7" fmla="*/ 1 h 64"/>
                          <a:gd name="T8" fmla="*/ 1 w 90"/>
                          <a:gd name="T9" fmla="*/ 1 h 64"/>
                          <a:gd name="T10" fmla="*/ 1 w 90"/>
                          <a:gd name="T11" fmla="*/ 1 h 64"/>
                          <a:gd name="T12" fmla="*/ 1 w 90"/>
                          <a:gd name="T13" fmla="*/ 1 h 64"/>
                          <a:gd name="T14" fmla="*/ 1 w 90"/>
                          <a:gd name="T15" fmla="*/ 1 h 64"/>
                          <a:gd name="T16" fmla="*/ 1 w 90"/>
                          <a:gd name="T17" fmla="*/ 1 h 64"/>
                          <a:gd name="T18" fmla="*/ 1 w 90"/>
                          <a:gd name="T19" fmla="*/ 1 h 64"/>
                          <a:gd name="T20" fmla="*/ 1 w 90"/>
                          <a:gd name="T21" fmla="*/ 1 h 64"/>
                          <a:gd name="T22" fmla="*/ 1 w 90"/>
                          <a:gd name="T23" fmla="*/ 1 h 64"/>
                          <a:gd name="T24" fmla="*/ 1 w 90"/>
                          <a:gd name="T25" fmla="*/ 1 h 64"/>
                          <a:gd name="T26" fmla="*/ 1 w 90"/>
                          <a:gd name="T27" fmla="*/ 1 h 64"/>
                          <a:gd name="T28" fmla="*/ 1 w 90"/>
                          <a:gd name="T29" fmla="*/ 0 h 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0" h="64">
                            <a:moveTo>
                              <a:pt x="4" y="0"/>
                            </a:moveTo>
                            <a:lnTo>
                              <a:pt x="2" y="12"/>
                            </a:lnTo>
                            <a:lnTo>
                              <a:pt x="0" y="30"/>
                            </a:lnTo>
                            <a:lnTo>
                              <a:pt x="6" y="40"/>
                            </a:lnTo>
                            <a:lnTo>
                              <a:pt x="18" y="48"/>
                            </a:lnTo>
                            <a:lnTo>
                              <a:pt x="38" y="52"/>
                            </a:lnTo>
                            <a:lnTo>
                              <a:pt x="58" y="54"/>
                            </a:lnTo>
                            <a:lnTo>
                              <a:pt x="80" y="60"/>
                            </a:lnTo>
                            <a:lnTo>
                              <a:pt x="90" y="64"/>
                            </a:lnTo>
                            <a:lnTo>
                              <a:pt x="90" y="50"/>
                            </a:lnTo>
                            <a:lnTo>
                              <a:pt x="70" y="32"/>
                            </a:lnTo>
                            <a:lnTo>
                              <a:pt x="52" y="20"/>
                            </a:lnTo>
                            <a:lnTo>
                              <a:pt x="32" y="10"/>
                            </a:lnTo>
                            <a:lnTo>
                              <a:pt x="22" y="6"/>
                            </a:lnTo>
                            <a:lnTo>
                              <a:pt x="4"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3" name="Freeform 89"/>
                      <p:cNvSpPr>
                        <a:spLocks/>
                      </p:cNvSpPr>
                      <p:nvPr/>
                    </p:nvSpPr>
                    <p:spPr bwMode="auto">
                      <a:xfrm>
                        <a:off x="3541" y="2453"/>
                        <a:ext cx="27" cy="11"/>
                      </a:xfrm>
                      <a:custGeom>
                        <a:avLst/>
                        <a:gdLst>
                          <a:gd name="T0" fmla="*/ 1 w 54"/>
                          <a:gd name="T1" fmla="*/ 0 h 22"/>
                          <a:gd name="T2" fmla="*/ 1 w 54"/>
                          <a:gd name="T3" fmla="*/ 1 h 22"/>
                          <a:gd name="T4" fmla="*/ 1 w 54"/>
                          <a:gd name="T5" fmla="*/ 1 h 22"/>
                          <a:gd name="T6" fmla="*/ 0 w 54"/>
                          <a:gd name="T7" fmla="*/ 1 h 22"/>
                          <a:gd name="T8" fmla="*/ 1 w 54"/>
                          <a:gd name="T9" fmla="*/ 1 h 22"/>
                          <a:gd name="T10" fmla="*/ 1 w 54"/>
                          <a:gd name="T11" fmla="*/ 1 h 22"/>
                          <a:gd name="T12" fmla="*/ 1 w 54"/>
                          <a:gd name="T13" fmla="*/ 1 h 22"/>
                          <a:gd name="T14" fmla="*/ 1 w 54"/>
                          <a:gd name="T15" fmla="*/ 0 h 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 h="22">
                            <a:moveTo>
                              <a:pt x="30" y="0"/>
                            </a:moveTo>
                            <a:lnTo>
                              <a:pt x="24" y="10"/>
                            </a:lnTo>
                            <a:lnTo>
                              <a:pt x="14" y="14"/>
                            </a:lnTo>
                            <a:lnTo>
                              <a:pt x="0" y="16"/>
                            </a:lnTo>
                            <a:lnTo>
                              <a:pt x="16" y="22"/>
                            </a:lnTo>
                            <a:lnTo>
                              <a:pt x="40" y="22"/>
                            </a:lnTo>
                            <a:lnTo>
                              <a:pt x="54" y="22"/>
                            </a:lnTo>
                            <a:lnTo>
                              <a:pt x="30"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4" name="Freeform 90"/>
                      <p:cNvSpPr>
                        <a:spLocks/>
                      </p:cNvSpPr>
                      <p:nvPr/>
                    </p:nvSpPr>
                    <p:spPr bwMode="auto">
                      <a:xfrm>
                        <a:off x="3564" y="2543"/>
                        <a:ext cx="50" cy="59"/>
                      </a:xfrm>
                      <a:custGeom>
                        <a:avLst/>
                        <a:gdLst>
                          <a:gd name="T0" fmla="*/ 1 w 100"/>
                          <a:gd name="T1" fmla="*/ 1 h 117"/>
                          <a:gd name="T2" fmla="*/ 1 w 100"/>
                          <a:gd name="T3" fmla="*/ 1 h 117"/>
                          <a:gd name="T4" fmla="*/ 1 w 100"/>
                          <a:gd name="T5" fmla="*/ 1 h 117"/>
                          <a:gd name="T6" fmla="*/ 0 w 100"/>
                          <a:gd name="T7" fmla="*/ 1 h 117"/>
                          <a:gd name="T8" fmla="*/ 0 w 100"/>
                          <a:gd name="T9" fmla="*/ 1 h 117"/>
                          <a:gd name="T10" fmla="*/ 1 w 100"/>
                          <a:gd name="T11" fmla="*/ 1 h 117"/>
                          <a:gd name="T12" fmla="*/ 1 w 100"/>
                          <a:gd name="T13" fmla="*/ 1 h 117"/>
                          <a:gd name="T14" fmla="*/ 1 w 100"/>
                          <a:gd name="T15" fmla="*/ 1 h 117"/>
                          <a:gd name="T16" fmla="*/ 1 w 100"/>
                          <a:gd name="T17" fmla="*/ 1 h 117"/>
                          <a:gd name="T18" fmla="*/ 1 w 100"/>
                          <a:gd name="T19" fmla="*/ 1 h 117"/>
                          <a:gd name="T20" fmla="*/ 1 w 100"/>
                          <a:gd name="T21" fmla="*/ 1 h 117"/>
                          <a:gd name="T22" fmla="*/ 1 w 100"/>
                          <a:gd name="T23" fmla="*/ 1 h 117"/>
                          <a:gd name="T24" fmla="*/ 1 w 100"/>
                          <a:gd name="T25" fmla="*/ 1 h 117"/>
                          <a:gd name="T26" fmla="*/ 1 w 100"/>
                          <a:gd name="T27" fmla="*/ 1 h 117"/>
                          <a:gd name="T28" fmla="*/ 1 w 100"/>
                          <a:gd name="T29" fmla="*/ 1 h 117"/>
                          <a:gd name="T30" fmla="*/ 1 w 100"/>
                          <a:gd name="T31" fmla="*/ 1 h 117"/>
                          <a:gd name="T32" fmla="*/ 1 w 100"/>
                          <a:gd name="T33" fmla="*/ 1 h 117"/>
                          <a:gd name="T34" fmla="*/ 1 w 100"/>
                          <a:gd name="T35" fmla="*/ 1 h 117"/>
                          <a:gd name="T36" fmla="*/ 1 w 100"/>
                          <a:gd name="T37" fmla="*/ 1 h 117"/>
                          <a:gd name="T38" fmla="*/ 1 w 100"/>
                          <a:gd name="T39" fmla="*/ 1 h 117"/>
                          <a:gd name="T40" fmla="*/ 1 w 100"/>
                          <a:gd name="T41" fmla="*/ 1 h 117"/>
                          <a:gd name="T42" fmla="*/ 1 w 100"/>
                          <a:gd name="T43" fmla="*/ 0 h 117"/>
                          <a:gd name="T44" fmla="*/ 1 w 100"/>
                          <a:gd name="T45" fmla="*/ 1 h 1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0" h="117">
                            <a:moveTo>
                              <a:pt x="16" y="2"/>
                            </a:moveTo>
                            <a:lnTo>
                              <a:pt x="6" y="18"/>
                            </a:lnTo>
                            <a:lnTo>
                              <a:pt x="2" y="30"/>
                            </a:lnTo>
                            <a:lnTo>
                              <a:pt x="0" y="44"/>
                            </a:lnTo>
                            <a:lnTo>
                              <a:pt x="0" y="58"/>
                            </a:lnTo>
                            <a:lnTo>
                              <a:pt x="4" y="75"/>
                            </a:lnTo>
                            <a:lnTo>
                              <a:pt x="8" y="89"/>
                            </a:lnTo>
                            <a:lnTo>
                              <a:pt x="16" y="97"/>
                            </a:lnTo>
                            <a:lnTo>
                              <a:pt x="24" y="103"/>
                            </a:lnTo>
                            <a:lnTo>
                              <a:pt x="36" y="103"/>
                            </a:lnTo>
                            <a:lnTo>
                              <a:pt x="50" y="103"/>
                            </a:lnTo>
                            <a:lnTo>
                              <a:pt x="74" y="107"/>
                            </a:lnTo>
                            <a:lnTo>
                              <a:pt x="100" y="117"/>
                            </a:lnTo>
                            <a:lnTo>
                              <a:pt x="100" y="103"/>
                            </a:lnTo>
                            <a:lnTo>
                              <a:pt x="92" y="85"/>
                            </a:lnTo>
                            <a:lnTo>
                              <a:pt x="90" y="66"/>
                            </a:lnTo>
                            <a:lnTo>
                              <a:pt x="78" y="48"/>
                            </a:lnTo>
                            <a:lnTo>
                              <a:pt x="70" y="38"/>
                            </a:lnTo>
                            <a:lnTo>
                              <a:pt x="58" y="26"/>
                            </a:lnTo>
                            <a:lnTo>
                              <a:pt x="48" y="16"/>
                            </a:lnTo>
                            <a:lnTo>
                              <a:pt x="40" y="8"/>
                            </a:lnTo>
                            <a:lnTo>
                              <a:pt x="34" y="0"/>
                            </a:lnTo>
                            <a:lnTo>
                              <a:pt x="16" y="2"/>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75" name="Freeform 91"/>
                      <p:cNvSpPr>
                        <a:spLocks/>
                      </p:cNvSpPr>
                      <p:nvPr/>
                    </p:nvSpPr>
                    <p:spPr bwMode="auto">
                      <a:xfrm>
                        <a:off x="3480" y="2226"/>
                        <a:ext cx="120" cy="123"/>
                      </a:xfrm>
                      <a:custGeom>
                        <a:avLst/>
                        <a:gdLst>
                          <a:gd name="T0" fmla="*/ 1 w 239"/>
                          <a:gd name="T1" fmla="*/ 0 h 247"/>
                          <a:gd name="T2" fmla="*/ 1 w 239"/>
                          <a:gd name="T3" fmla="*/ 0 h 247"/>
                          <a:gd name="T4" fmla="*/ 1 w 239"/>
                          <a:gd name="T5" fmla="*/ 0 h 247"/>
                          <a:gd name="T6" fmla="*/ 1 w 239"/>
                          <a:gd name="T7" fmla="*/ 0 h 247"/>
                          <a:gd name="T8" fmla="*/ 1 w 239"/>
                          <a:gd name="T9" fmla="*/ 0 h 247"/>
                          <a:gd name="T10" fmla="*/ 1 w 239"/>
                          <a:gd name="T11" fmla="*/ 0 h 247"/>
                          <a:gd name="T12" fmla="*/ 1 w 239"/>
                          <a:gd name="T13" fmla="*/ 0 h 247"/>
                          <a:gd name="T14" fmla="*/ 1 w 239"/>
                          <a:gd name="T15" fmla="*/ 0 h 247"/>
                          <a:gd name="T16" fmla="*/ 1 w 239"/>
                          <a:gd name="T17" fmla="*/ 0 h 247"/>
                          <a:gd name="T18" fmla="*/ 1 w 239"/>
                          <a:gd name="T19" fmla="*/ 0 h 247"/>
                          <a:gd name="T20" fmla="*/ 0 w 239"/>
                          <a:gd name="T21" fmla="*/ 0 h 247"/>
                          <a:gd name="T22" fmla="*/ 1 w 239"/>
                          <a:gd name="T23" fmla="*/ 0 h 247"/>
                          <a:gd name="T24" fmla="*/ 1 w 239"/>
                          <a:gd name="T25" fmla="*/ 0 h 247"/>
                          <a:gd name="T26" fmla="*/ 1 w 239"/>
                          <a:gd name="T27" fmla="*/ 0 h 247"/>
                          <a:gd name="T28" fmla="*/ 1 w 239"/>
                          <a:gd name="T29" fmla="*/ 0 h 247"/>
                          <a:gd name="T30" fmla="*/ 1 w 239"/>
                          <a:gd name="T31" fmla="*/ 0 h 247"/>
                          <a:gd name="T32" fmla="*/ 1 w 239"/>
                          <a:gd name="T33" fmla="*/ 0 h 247"/>
                          <a:gd name="T34" fmla="*/ 1 w 239"/>
                          <a:gd name="T35" fmla="*/ 0 h 247"/>
                          <a:gd name="T36" fmla="*/ 1 w 239"/>
                          <a:gd name="T37" fmla="*/ 0 h 247"/>
                          <a:gd name="T38" fmla="*/ 1 w 239"/>
                          <a:gd name="T39" fmla="*/ 0 h 247"/>
                          <a:gd name="T40" fmla="*/ 1 w 239"/>
                          <a:gd name="T41" fmla="*/ 0 h 247"/>
                          <a:gd name="T42" fmla="*/ 1 w 239"/>
                          <a:gd name="T43" fmla="*/ 0 h 247"/>
                          <a:gd name="T44" fmla="*/ 1 w 239"/>
                          <a:gd name="T45" fmla="*/ 0 h 247"/>
                          <a:gd name="T46" fmla="*/ 1 w 239"/>
                          <a:gd name="T47" fmla="*/ 0 h 2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39" h="247">
                            <a:moveTo>
                              <a:pt x="239" y="0"/>
                            </a:moveTo>
                            <a:lnTo>
                              <a:pt x="197" y="18"/>
                            </a:lnTo>
                            <a:lnTo>
                              <a:pt x="163" y="24"/>
                            </a:lnTo>
                            <a:lnTo>
                              <a:pt x="129" y="34"/>
                            </a:lnTo>
                            <a:lnTo>
                              <a:pt x="99" y="46"/>
                            </a:lnTo>
                            <a:lnTo>
                              <a:pt x="69" y="60"/>
                            </a:lnTo>
                            <a:lnTo>
                              <a:pt x="45" y="80"/>
                            </a:lnTo>
                            <a:lnTo>
                              <a:pt x="29" y="100"/>
                            </a:lnTo>
                            <a:lnTo>
                              <a:pt x="17" y="118"/>
                            </a:lnTo>
                            <a:lnTo>
                              <a:pt x="7" y="136"/>
                            </a:lnTo>
                            <a:lnTo>
                              <a:pt x="0" y="156"/>
                            </a:lnTo>
                            <a:lnTo>
                              <a:pt x="11" y="142"/>
                            </a:lnTo>
                            <a:lnTo>
                              <a:pt x="11" y="166"/>
                            </a:lnTo>
                            <a:lnTo>
                              <a:pt x="11" y="201"/>
                            </a:lnTo>
                            <a:lnTo>
                              <a:pt x="17" y="221"/>
                            </a:lnTo>
                            <a:lnTo>
                              <a:pt x="29" y="247"/>
                            </a:lnTo>
                            <a:lnTo>
                              <a:pt x="41" y="203"/>
                            </a:lnTo>
                            <a:lnTo>
                              <a:pt x="53" y="162"/>
                            </a:lnTo>
                            <a:lnTo>
                              <a:pt x="69" y="124"/>
                            </a:lnTo>
                            <a:lnTo>
                              <a:pt x="89" y="90"/>
                            </a:lnTo>
                            <a:lnTo>
                              <a:pt x="113" y="68"/>
                            </a:lnTo>
                            <a:lnTo>
                              <a:pt x="135" y="50"/>
                            </a:lnTo>
                            <a:lnTo>
                              <a:pt x="165" y="36"/>
                            </a:lnTo>
                            <a:lnTo>
                              <a:pt x="239" y="0"/>
                            </a:lnTo>
                            <a:close/>
                          </a:path>
                        </a:pathLst>
                      </a:custGeom>
                      <a:solidFill>
                        <a:srgbClr val="7F5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sp>
                <p:nvSpPr>
                  <p:cNvPr id="67" name="Freeform 92"/>
                  <p:cNvSpPr>
                    <a:spLocks/>
                  </p:cNvSpPr>
                  <p:nvPr/>
                </p:nvSpPr>
                <p:spPr bwMode="auto">
                  <a:xfrm>
                    <a:off x="3763" y="2580"/>
                    <a:ext cx="149" cy="323"/>
                  </a:xfrm>
                  <a:custGeom>
                    <a:avLst/>
                    <a:gdLst>
                      <a:gd name="T0" fmla="*/ 0 w 300"/>
                      <a:gd name="T1" fmla="*/ 0 h 646"/>
                      <a:gd name="T2" fmla="*/ 0 w 300"/>
                      <a:gd name="T3" fmla="*/ 1 h 646"/>
                      <a:gd name="T4" fmla="*/ 0 w 300"/>
                      <a:gd name="T5" fmla="*/ 1 h 646"/>
                      <a:gd name="T6" fmla="*/ 0 w 300"/>
                      <a:gd name="T7" fmla="*/ 1 h 646"/>
                      <a:gd name="T8" fmla="*/ 0 w 300"/>
                      <a:gd name="T9" fmla="*/ 0 h 6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0" h="646">
                        <a:moveTo>
                          <a:pt x="300" y="0"/>
                        </a:moveTo>
                        <a:lnTo>
                          <a:pt x="66" y="419"/>
                        </a:lnTo>
                        <a:lnTo>
                          <a:pt x="0" y="646"/>
                        </a:lnTo>
                        <a:lnTo>
                          <a:pt x="102" y="395"/>
                        </a:lnTo>
                        <a:lnTo>
                          <a:pt x="30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68" name="Freeform 93"/>
                  <p:cNvSpPr>
                    <a:spLocks/>
                  </p:cNvSpPr>
                  <p:nvPr/>
                </p:nvSpPr>
                <p:spPr bwMode="auto">
                  <a:xfrm>
                    <a:off x="3613" y="2805"/>
                    <a:ext cx="57" cy="143"/>
                  </a:xfrm>
                  <a:custGeom>
                    <a:avLst/>
                    <a:gdLst>
                      <a:gd name="T0" fmla="*/ 1 w 114"/>
                      <a:gd name="T1" fmla="*/ 0 h 285"/>
                      <a:gd name="T2" fmla="*/ 1 w 114"/>
                      <a:gd name="T3" fmla="*/ 1 h 285"/>
                      <a:gd name="T4" fmla="*/ 1 w 114"/>
                      <a:gd name="T5" fmla="*/ 1 h 285"/>
                      <a:gd name="T6" fmla="*/ 1 w 114"/>
                      <a:gd name="T7" fmla="*/ 1 h 285"/>
                      <a:gd name="T8" fmla="*/ 0 w 114"/>
                      <a:gd name="T9" fmla="*/ 1 h 285"/>
                      <a:gd name="T10" fmla="*/ 1 w 114"/>
                      <a:gd name="T11" fmla="*/ 1 h 285"/>
                      <a:gd name="T12" fmla="*/ 1 w 114"/>
                      <a:gd name="T13" fmla="*/ 1 h 285"/>
                      <a:gd name="T14" fmla="*/ 1 w 114"/>
                      <a:gd name="T15" fmla="*/ 0 h 28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4" h="285">
                        <a:moveTo>
                          <a:pt x="60" y="0"/>
                        </a:moveTo>
                        <a:lnTo>
                          <a:pt x="62" y="219"/>
                        </a:lnTo>
                        <a:lnTo>
                          <a:pt x="114" y="285"/>
                        </a:lnTo>
                        <a:lnTo>
                          <a:pt x="38" y="227"/>
                        </a:lnTo>
                        <a:lnTo>
                          <a:pt x="0" y="261"/>
                        </a:lnTo>
                        <a:lnTo>
                          <a:pt x="24" y="179"/>
                        </a:lnTo>
                        <a:lnTo>
                          <a:pt x="36" y="46"/>
                        </a:lnTo>
                        <a:lnTo>
                          <a:pt x="60"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62" name="Freeform 94"/>
                <p:cNvSpPr>
                  <a:spLocks/>
                </p:cNvSpPr>
                <p:nvPr/>
              </p:nvSpPr>
              <p:spPr bwMode="auto">
                <a:xfrm>
                  <a:off x="3550" y="3007"/>
                  <a:ext cx="87" cy="153"/>
                </a:xfrm>
                <a:custGeom>
                  <a:avLst/>
                  <a:gdLst>
                    <a:gd name="T0" fmla="*/ 1 w 174"/>
                    <a:gd name="T1" fmla="*/ 0 h 307"/>
                    <a:gd name="T2" fmla="*/ 1 w 174"/>
                    <a:gd name="T3" fmla="*/ 0 h 307"/>
                    <a:gd name="T4" fmla="*/ 1 w 174"/>
                    <a:gd name="T5" fmla="*/ 0 h 307"/>
                    <a:gd name="T6" fmla="*/ 1 w 174"/>
                    <a:gd name="T7" fmla="*/ 0 h 307"/>
                    <a:gd name="T8" fmla="*/ 1 w 174"/>
                    <a:gd name="T9" fmla="*/ 0 h 307"/>
                    <a:gd name="T10" fmla="*/ 0 w 174"/>
                    <a:gd name="T11" fmla="*/ 0 h 307"/>
                    <a:gd name="T12" fmla="*/ 1 w 174"/>
                    <a:gd name="T13" fmla="*/ 0 h 307"/>
                    <a:gd name="T14" fmla="*/ 1 w 174"/>
                    <a:gd name="T15" fmla="*/ 0 h 3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4" h="307">
                      <a:moveTo>
                        <a:pt x="104" y="0"/>
                      </a:moveTo>
                      <a:lnTo>
                        <a:pt x="170" y="158"/>
                      </a:lnTo>
                      <a:lnTo>
                        <a:pt x="174" y="307"/>
                      </a:lnTo>
                      <a:lnTo>
                        <a:pt x="144" y="140"/>
                      </a:lnTo>
                      <a:lnTo>
                        <a:pt x="102" y="68"/>
                      </a:lnTo>
                      <a:lnTo>
                        <a:pt x="0" y="130"/>
                      </a:lnTo>
                      <a:lnTo>
                        <a:pt x="62" y="76"/>
                      </a:lnTo>
                      <a:lnTo>
                        <a:pt x="104"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48" name="Freeform 95"/>
              <p:cNvSpPr>
                <a:spLocks/>
              </p:cNvSpPr>
              <p:nvPr/>
            </p:nvSpPr>
            <p:spPr bwMode="auto">
              <a:xfrm>
                <a:off x="3100" y="3254"/>
                <a:ext cx="62" cy="101"/>
              </a:xfrm>
              <a:custGeom>
                <a:avLst/>
                <a:gdLst>
                  <a:gd name="T0" fmla="*/ 1 w 124"/>
                  <a:gd name="T1" fmla="*/ 0 h 204"/>
                  <a:gd name="T2" fmla="*/ 1 w 124"/>
                  <a:gd name="T3" fmla="*/ 0 h 204"/>
                  <a:gd name="T4" fmla="*/ 0 w 124"/>
                  <a:gd name="T5" fmla="*/ 0 h 204"/>
                  <a:gd name="T6" fmla="*/ 1 w 124"/>
                  <a:gd name="T7" fmla="*/ 0 h 204"/>
                  <a:gd name="T8" fmla="*/ 1 w 124"/>
                  <a:gd name="T9" fmla="*/ 0 h 204"/>
                  <a:gd name="T10" fmla="*/ 1 w 124"/>
                  <a:gd name="T11" fmla="*/ 0 h 204"/>
                  <a:gd name="T12" fmla="*/ 1 w 124"/>
                  <a:gd name="T13" fmla="*/ 0 h 204"/>
                  <a:gd name="T14" fmla="*/ 1 w 124"/>
                  <a:gd name="T15" fmla="*/ 0 h 2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4" h="204">
                    <a:moveTo>
                      <a:pt x="88" y="0"/>
                    </a:moveTo>
                    <a:lnTo>
                      <a:pt x="4" y="166"/>
                    </a:lnTo>
                    <a:lnTo>
                      <a:pt x="0" y="204"/>
                    </a:lnTo>
                    <a:lnTo>
                      <a:pt x="30" y="178"/>
                    </a:lnTo>
                    <a:lnTo>
                      <a:pt x="124" y="10"/>
                    </a:lnTo>
                    <a:lnTo>
                      <a:pt x="110" y="8"/>
                    </a:lnTo>
                    <a:lnTo>
                      <a:pt x="96" y="4"/>
                    </a:lnTo>
                    <a:lnTo>
                      <a:pt x="88"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49" name="Group 96"/>
              <p:cNvGrpSpPr>
                <a:grpSpLocks/>
              </p:cNvGrpSpPr>
              <p:nvPr/>
            </p:nvGrpSpPr>
            <p:grpSpPr bwMode="auto">
              <a:xfrm>
                <a:off x="3096" y="3148"/>
                <a:ext cx="232" cy="199"/>
                <a:chOff x="3096" y="3148"/>
                <a:chExt cx="232" cy="199"/>
              </a:xfrm>
            </p:grpSpPr>
            <p:grpSp>
              <p:nvGrpSpPr>
                <p:cNvPr id="50" name="Group 97"/>
                <p:cNvGrpSpPr>
                  <a:grpSpLocks/>
                </p:cNvGrpSpPr>
                <p:nvPr/>
              </p:nvGrpSpPr>
              <p:grpSpPr bwMode="auto">
                <a:xfrm>
                  <a:off x="3096" y="3148"/>
                  <a:ext cx="219" cy="199"/>
                  <a:chOff x="3096" y="3148"/>
                  <a:chExt cx="219" cy="199"/>
                </a:xfrm>
              </p:grpSpPr>
              <p:sp>
                <p:nvSpPr>
                  <p:cNvPr id="52" name="Freeform 98"/>
                  <p:cNvSpPr>
                    <a:spLocks/>
                  </p:cNvSpPr>
                  <p:nvPr/>
                </p:nvSpPr>
                <p:spPr bwMode="auto">
                  <a:xfrm>
                    <a:off x="3096" y="3170"/>
                    <a:ext cx="219" cy="177"/>
                  </a:xfrm>
                  <a:custGeom>
                    <a:avLst/>
                    <a:gdLst>
                      <a:gd name="T0" fmla="*/ 1 w 437"/>
                      <a:gd name="T1" fmla="*/ 0 h 355"/>
                      <a:gd name="T2" fmla="*/ 1 w 437"/>
                      <a:gd name="T3" fmla="*/ 0 h 355"/>
                      <a:gd name="T4" fmla="*/ 1 w 437"/>
                      <a:gd name="T5" fmla="*/ 0 h 355"/>
                      <a:gd name="T6" fmla="*/ 1 w 437"/>
                      <a:gd name="T7" fmla="*/ 0 h 355"/>
                      <a:gd name="T8" fmla="*/ 1 w 437"/>
                      <a:gd name="T9" fmla="*/ 0 h 355"/>
                      <a:gd name="T10" fmla="*/ 1 w 437"/>
                      <a:gd name="T11" fmla="*/ 0 h 355"/>
                      <a:gd name="T12" fmla="*/ 1 w 437"/>
                      <a:gd name="T13" fmla="*/ 0 h 355"/>
                      <a:gd name="T14" fmla="*/ 1 w 437"/>
                      <a:gd name="T15" fmla="*/ 0 h 355"/>
                      <a:gd name="T16" fmla="*/ 1 w 437"/>
                      <a:gd name="T17" fmla="*/ 0 h 355"/>
                      <a:gd name="T18" fmla="*/ 1 w 437"/>
                      <a:gd name="T19" fmla="*/ 0 h 355"/>
                      <a:gd name="T20" fmla="*/ 1 w 437"/>
                      <a:gd name="T21" fmla="*/ 0 h 355"/>
                      <a:gd name="T22" fmla="*/ 1 w 437"/>
                      <a:gd name="T23" fmla="*/ 0 h 355"/>
                      <a:gd name="T24" fmla="*/ 1 w 437"/>
                      <a:gd name="T25" fmla="*/ 0 h 355"/>
                      <a:gd name="T26" fmla="*/ 1 w 437"/>
                      <a:gd name="T27" fmla="*/ 0 h 355"/>
                      <a:gd name="T28" fmla="*/ 1 w 437"/>
                      <a:gd name="T29" fmla="*/ 0 h 355"/>
                      <a:gd name="T30" fmla="*/ 0 w 437"/>
                      <a:gd name="T31" fmla="*/ 0 h 355"/>
                      <a:gd name="T32" fmla="*/ 0 w 437"/>
                      <a:gd name="T33" fmla="*/ 0 h 355"/>
                      <a:gd name="T34" fmla="*/ 1 w 437"/>
                      <a:gd name="T35" fmla="*/ 0 h 355"/>
                      <a:gd name="T36" fmla="*/ 1 w 437"/>
                      <a:gd name="T37" fmla="*/ 0 h 355"/>
                      <a:gd name="T38" fmla="*/ 1 w 437"/>
                      <a:gd name="T39" fmla="*/ 0 h 355"/>
                      <a:gd name="T40" fmla="*/ 1 w 437"/>
                      <a:gd name="T41" fmla="*/ 0 h 355"/>
                      <a:gd name="T42" fmla="*/ 1 w 437"/>
                      <a:gd name="T43" fmla="*/ 0 h 355"/>
                      <a:gd name="T44" fmla="*/ 1 w 437"/>
                      <a:gd name="T45" fmla="*/ 0 h 355"/>
                      <a:gd name="T46" fmla="*/ 1 w 437"/>
                      <a:gd name="T47" fmla="*/ 0 h 355"/>
                      <a:gd name="T48" fmla="*/ 1 w 437"/>
                      <a:gd name="T49" fmla="*/ 0 h 355"/>
                      <a:gd name="T50" fmla="*/ 1 w 437"/>
                      <a:gd name="T51" fmla="*/ 0 h 355"/>
                      <a:gd name="T52" fmla="*/ 1 w 437"/>
                      <a:gd name="T53" fmla="*/ 0 h 355"/>
                      <a:gd name="T54" fmla="*/ 1 w 437"/>
                      <a:gd name="T55" fmla="*/ 0 h 355"/>
                      <a:gd name="T56" fmla="*/ 1 w 437"/>
                      <a:gd name="T57" fmla="*/ 0 h 355"/>
                      <a:gd name="T58" fmla="*/ 1 w 437"/>
                      <a:gd name="T59" fmla="*/ 0 h 355"/>
                      <a:gd name="T60" fmla="*/ 1 w 437"/>
                      <a:gd name="T61" fmla="*/ 0 h 355"/>
                      <a:gd name="T62" fmla="*/ 1 w 437"/>
                      <a:gd name="T63" fmla="*/ 0 h 355"/>
                      <a:gd name="T64" fmla="*/ 1 w 437"/>
                      <a:gd name="T65" fmla="*/ 0 h 355"/>
                      <a:gd name="T66" fmla="*/ 1 w 437"/>
                      <a:gd name="T67" fmla="*/ 0 h 355"/>
                      <a:gd name="T68" fmla="*/ 1 w 437"/>
                      <a:gd name="T69" fmla="*/ 0 h 355"/>
                      <a:gd name="T70" fmla="*/ 1 w 437"/>
                      <a:gd name="T71" fmla="*/ 0 h 355"/>
                      <a:gd name="T72" fmla="*/ 1 w 437"/>
                      <a:gd name="T73" fmla="*/ 0 h 355"/>
                      <a:gd name="T74" fmla="*/ 1 w 437"/>
                      <a:gd name="T75" fmla="*/ 0 h 355"/>
                      <a:gd name="T76" fmla="*/ 1 w 437"/>
                      <a:gd name="T77" fmla="*/ 0 h 355"/>
                      <a:gd name="T78" fmla="*/ 1 w 437"/>
                      <a:gd name="T79" fmla="*/ 0 h 355"/>
                      <a:gd name="T80" fmla="*/ 1 w 437"/>
                      <a:gd name="T81" fmla="*/ 0 h 355"/>
                      <a:gd name="T82" fmla="*/ 1 w 437"/>
                      <a:gd name="T83" fmla="*/ 0 h 355"/>
                      <a:gd name="T84" fmla="*/ 1 w 437"/>
                      <a:gd name="T85" fmla="*/ 0 h 355"/>
                      <a:gd name="T86" fmla="*/ 1 w 437"/>
                      <a:gd name="T87" fmla="*/ 0 h 355"/>
                      <a:gd name="T88" fmla="*/ 1 w 437"/>
                      <a:gd name="T89" fmla="*/ 0 h 355"/>
                      <a:gd name="T90" fmla="*/ 1 w 437"/>
                      <a:gd name="T91" fmla="*/ 0 h 355"/>
                      <a:gd name="T92" fmla="*/ 1 w 437"/>
                      <a:gd name="T93" fmla="*/ 0 h 355"/>
                      <a:gd name="T94" fmla="*/ 1 w 437"/>
                      <a:gd name="T95" fmla="*/ 0 h 355"/>
                      <a:gd name="T96" fmla="*/ 1 w 437"/>
                      <a:gd name="T97" fmla="*/ 0 h 355"/>
                      <a:gd name="T98" fmla="*/ 1 w 437"/>
                      <a:gd name="T99" fmla="*/ 0 h 355"/>
                      <a:gd name="T100" fmla="*/ 1 w 437"/>
                      <a:gd name="T101" fmla="*/ 0 h 355"/>
                      <a:gd name="T102" fmla="*/ 1 w 437"/>
                      <a:gd name="T103" fmla="*/ 0 h 35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37" h="355">
                        <a:moveTo>
                          <a:pt x="323" y="48"/>
                        </a:moveTo>
                        <a:lnTo>
                          <a:pt x="297" y="54"/>
                        </a:lnTo>
                        <a:lnTo>
                          <a:pt x="275" y="42"/>
                        </a:lnTo>
                        <a:lnTo>
                          <a:pt x="248" y="28"/>
                        </a:lnTo>
                        <a:lnTo>
                          <a:pt x="220" y="18"/>
                        </a:lnTo>
                        <a:lnTo>
                          <a:pt x="176" y="6"/>
                        </a:lnTo>
                        <a:lnTo>
                          <a:pt x="152" y="0"/>
                        </a:lnTo>
                        <a:lnTo>
                          <a:pt x="68" y="20"/>
                        </a:lnTo>
                        <a:lnTo>
                          <a:pt x="54" y="28"/>
                        </a:lnTo>
                        <a:lnTo>
                          <a:pt x="42" y="36"/>
                        </a:lnTo>
                        <a:lnTo>
                          <a:pt x="32" y="52"/>
                        </a:lnTo>
                        <a:lnTo>
                          <a:pt x="24" y="74"/>
                        </a:lnTo>
                        <a:lnTo>
                          <a:pt x="16" y="108"/>
                        </a:lnTo>
                        <a:lnTo>
                          <a:pt x="8" y="151"/>
                        </a:lnTo>
                        <a:lnTo>
                          <a:pt x="6" y="191"/>
                        </a:lnTo>
                        <a:lnTo>
                          <a:pt x="0" y="219"/>
                        </a:lnTo>
                        <a:lnTo>
                          <a:pt x="0" y="237"/>
                        </a:lnTo>
                        <a:lnTo>
                          <a:pt x="6" y="251"/>
                        </a:lnTo>
                        <a:lnTo>
                          <a:pt x="8" y="263"/>
                        </a:lnTo>
                        <a:lnTo>
                          <a:pt x="18" y="279"/>
                        </a:lnTo>
                        <a:lnTo>
                          <a:pt x="56" y="319"/>
                        </a:lnTo>
                        <a:lnTo>
                          <a:pt x="74" y="329"/>
                        </a:lnTo>
                        <a:lnTo>
                          <a:pt x="106" y="345"/>
                        </a:lnTo>
                        <a:lnTo>
                          <a:pt x="126" y="355"/>
                        </a:lnTo>
                        <a:lnTo>
                          <a:pt x="142" y="347"/>
                        </a:lnTo>
                        <a:lnTo>
                          <a:pt x="146" y="335"/>
                        </a:lnTo>
                        <a:lnTo>
                          <a:pt x="164" y="335"/>
                        </a:lnTo>
                        <a:lnTo>
                          <a:pt x="182" y="335"/>
                        </a:lnTo>
                        <a:lnTo>
                          <a:pt x="206" y="341"/>
                        </a:lnTo>
                        <a:lnTo>
                          <a:pt x="220" y="343"/>
                        </a:lnTo>
                        <a:lnTo>
                          <a:pt x="226" y="329"/>
                        </a:lnTo>
                        <a:lnTo>
                          <a:pt x="230" y="319"/>
                        </a:lnTo>
                        <a:lnTo>
                          <a:pt x="244" y="323"/>
                        </a:lnTo>
                        <a:lnTo>
                          <a:pt x="259" y="323"/>
                        </a:lnTo>
                        <a:lnTo>
                          <a:pt x="265" y="313"/>
                        </a:lnTo>
                        <a:lnTo>
                          <a:pt x="271" y="301"/>
                        </a:lnTo>
                        <a:lnTo>
                          <a:pt x="275" y="285"/>
                        </a:lnTo>
                        <a:lnTo>
                          <a:pt x="301" y="287"/>
                        </a:lnTo>
                        <a:lnTo>
                          <a:pt x="325" y="287"/>
                        </a:lnTo>
                        <a:lnTo>
                          <a:pt x="341" y="281"/>
                        </a:lnTo>
                        <a:lnTo>
                          <a:pt x="357" y="273"/>
                        </a:lnTo>
                        <a:lnTo>
                          <a:pt x="369" y="261"/>
                        </a:lnTo>
                        <a:lnTo>
                          <a:pt x="383" y="245"/>
                        </a:lnTo>
                        <a:lnTo>
                          <a:pt x="427" y="235"/>
                        </a:lnTo>
                        <a:lnTo>
                          <a:pt x="435" y="181"/>
                        </a:lnTo>
                        <a:lnTo>
                          <a:pt x="437" y="145"/>
                        </a:lnTo>
                        <a:lnTo>
                          <a:pt x="425" y="104"/>
                        </a:lnTo>
                        <a:lnTo>
                          <a:pt x="411" y="80"/>
                        </a:lnTo>
                        <a:lnTo>
                          <a:pt x="395" y="66"/>
                        </a:lnTo>
                        <a:lnTo>
                          <a:pt x="371" y="52"/>
                        </a:lnTo>
                        <a:lnTo>
                          <a:pt x="341" y="42"/>
                        </a:lnTo>
                        <a:lnTo>
                          <a:pt x="323" y="48"/>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3" name="Freeform 99"/>
                  <p:cNvSpPr>
                    <a:spLocks/>
                  </p:cNvSpPr>
                  <p:nvPr/>
                </p:nvSpPr>
                <p:spPr bwMode="auto">
                  <a:xfrm>
                    <a:off x="3113" y="3206"/>
                    <a:ext cx="149" cy="128"/>
                  </a:xfrm>
                  <a:custGeom>
                    <a:avLst/>
                    <a:gdLst>
                      <a:gd name="T0" fmla="*/ 1 w 297"/>
                      <a:gd name="T1" fmla="*/ 0 h 257"/>
                      <a:gd name="T2" fmla="*/ 1 w 297"/>
                      <a:gd name="T3" fmla="*/ 0 h 257"/>
                      <a:gd name="T4" fmla="*/ 1 w 297"/>
                      <a:gd name="T5" fmla="*/ 0 h 257"/>
                      <a:gd name="T6" fmla="*/ 1 w 297"/>
                      <a:gd name="T7" fmla="*/ 0 h 257"/>
                      <a:gd name="T8" fmla="*/ 1 w 297"/>
                      <a:gd name="T9" fmla="*/ 0 h 257"/>
                      <a:gd name="T10" fmla="*/ 1 w 297"/>
                      <a:gd name="T11" fmla="*/ 0 h 257"/>
                      <a:gd name="T12" fmla="*/ 1 w 297"/>
                      <a:gd name="T13" fmla="*/ 0 h 257"/>
                      <a:gd name="T14" fmla="*/ 1 w 297"/>
                      <a:gd name="T15" fmla="*/ 0 h 257"/>
                      <a:gd name="T16" fmla="*/ 1 w 297"/>
                      <a:gd name="T17" fmla="*/ 0 h 257"/>
                      <a:gd name="T18" fmla="*/ 1 w 297"/>
                      <a:gd name="T19" fmla="*/ 0 h 257"/>
                      <a:gd name="T20" fmla="*/ 1 w 297"/>
                      <a:gd name="T21" fmla="*/ 0 h 257"/>
                      <a:gd name="T22" fmla="*/ 1 w 297"/>
                      <a:gd name="T23" fmla="*/ 0 h 257"/>
                      <a:gd name="T24" fmla="*/ 1 w 297"/>
                      <a:gd name="T25" fmla="*/ 0 h 257"/>
                      <a:gd name="T26" fmla="*/ 1 w 297"/>
                      <a:gd name="T27" fmla="*/ 0 h 257"/>
                      <a:gd name="T28" fmla="*/ 1 w 297"/>
                      <a:gd name="T29" fmla="*/ 0 h 257"/>
                      <a:gd name="T30" fmla="*/ 1 w 297"/>
                      <a:gd name="T31" fmla="*/ 0 h 257"/>
                      <a:gd name="T32" fmla="*/ 1 w 297"/>
                      <a:gd name="T33" fmla="*/ 0 h 257"/>
                      <a:gd name="T34" fmla="*/ 1 w 297"/>
                      <a:gd name="T35" fmla="*/ 0 h 257"/>
                      <a:gd name="T36" fmla="*/ 1 w 297"/>
                      <a:gd name="T37" fmla="*/ 0 h 257"/>
                      <a:gd name="T38" fmla="*/ 1 w 297"/>
                      <a:gd name="T39" fmla="*/ 0 h 257"/>
                      <a:gd name="T40" fmla="*/ 1 w 297"/>
                      <a:gd name="T41" fmla="*/ 0 h 257"/>
                      <a:gd name="T42" fmla="*/ 1 w 297"/>
                      <a:gd name="T43" fmla="*/ 0 h 257"/>
                      <a:gd name="T44" fmla="*/ 1 w 297"/>
                      <a:gd name="T45" fmla="*/ 0 h 257"/>
                      <a:gd name="T46" fmla="*/ 1 w 297"/>
                      <a:gd name="T47" fmla="*/ 0 h 257"/>
                      <a:gd name="T48" fmla="*/ 1 w 297"/>
                      <a:gd name="T49" fmla="*/ 0 h 257"/>
                      <a:gd name="T50" fmla="*/ 1 w 297"/>
                      <a:gd name="T51" fmla="*/ 0 h 257"/>
                      <a:gd name="T52" fmla="*/ 1 w 297"/>
                      <a:gd name="T53" fmla="*/ 0 h 257"/>
                      <a:gd name="T54" fmla="*/ 1 w 297"/>
                      <a:gd name="T55" fmla="*/ 0 h 257"/>
                      <a:gd name="T56" fmla="*/ 1 w 297"/>
                      <a:gd name="T57" fmla="*/ 0 h 257"/>
                      <a:gd name="T58" fmla="*/ 1 w 297"/>
                      <a:gd name="T59" fmla="*/ 0 h 257"/>
                      <a:gd name="T60" fmla="*/ 1 w 297"/>
                      <a:gd name="T61" fmla="*/ 0 h 257"/>
                      <a:gd name="T62" fmla="*/ 1 w 297"/>
                      <a:gd name="T63" fmla="*/ 0 h 257"/>
                      <a:gd name="T64" fmla="*/ 1 w 297"/>
                      <a:gd name="T65" fmla="*/ 0 h 257"/>
                      <a:gd name="T66" fmla="*/ 1 w 297"/>
                      <a:gd name="T67" fmla="*/ 0 h 257"/>
                      <a:gd name="T68" fmla="*/ 1 w 297"/>
                      <a:gd name="T69" fmla="*/ 0 h 257"/>
                      <a:gd name="T70" fmla="*/ 1 w 297"/>
                      <a:gd name="T71" fmla="*/ 0 h 257"/>
                      <a:gd name="T72" fmla="*/ 1 w 297"/>
                      <a:gd name="T73" fmla="*/ 0 h 25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7" h="257">
                        <a:moveTo>
                          <a:pt x="297" y="85"/>
                        </a:moveTo>
                        <a:lnTo>
                          <a:pt x="273" y="101"/>
                        </a:lnTo>
                        <a:lnTo>
                          <a:pt x="251" y="101"/>
                        </a:lnTo>
                        <a:lnTo>
                          <a:pt x="231" y="95"/>
                        </a:lnTo>
                        <a:lnTo>
                          <a:pt x="219" y="87"/>
                        </a:lnTo>
                        <a:lnTo>
                          <a:pt x="208" y="79"/>
                        </a:lnTo>
                        <a:lnTo>
                          <a:pt x="196" y="79"/>
                        </a:lnTo>
                        <a:lnTo>
                          <a:pt x="180" y="89"/>
                        </a:lnTo>
                        <a:lnTo>
                          <a:pt x="156" y="97"/>
                        </a:lnTo>
                        <a:lnTo>
                          <a:pt x="132" y="103"/>
                        </a:lnTo>
                        <a:lnTo>
                          <a:pt x="116" y="105"/>
                        </a:lnTo>
                        <a:lnTo>
                          <a:pt x="96" y="105"/>
                        </a:lnTo>
                        <a:lnTo>
                          <a:pt x="76" y="101"/>
                        </a:lnTo>
                        <a:lnTo>
                          <a:pt x="64" y="95"/>
                        </a:lnTo>
                        <a:lnTo>
                          <a:pt x="58" y="87"/>
                        </a:lnTo>
                        <a:lnTo>
                          <a:pt x="54" y="71"/>
                        </a:lnTo>
                        <a:lnTo>
                          <a:pt x="54" y="59"/>
                        </a:lnTo>
                        <a:lnTo>
                          <a:pt x="60" y="49"/>
                        </a:lnTo>
                        <a:lnTo>
                          <a:pt x="72" y="43"/>
                        </a:lnTo>
                        <a:lnTo>
                          <a:pt x="92" y="40"/>
                        </a:lnTo>
                        <a:lnTo>
                          <a:pt x="116" y="36"/>
                        </a:lnTo>
                        <a:lnTo>
                          <a:pt x="134" y="36"/>
                        </a:lnTo>
                        <a:lnTo>
                          <a:pt x="154" y="24"/>
                        </a:lnTo>
                        <a:lnTo>
                          <a:pt x="174" y="12"/>
                        </a:lnTo>
                        <a:lnTo>
                          <a:pt x="146" y="12"/>
                        </a:lnTo>
                        <a:lnTo>
                          <a:pt x="128" y="2"/>
                        </a:lnTo>
                        <a:lnTo>
                          <a:pt x="106" y="0"/>
                        </a:lnTo>
                        <a:lnTo>
                          <a:pt x="90" y="6"/>
                        </a:lnTo>
                        <a:lnTo>
                          <a:pt x="70" y="18"/>
                        </a:lnTo>
                        <a:lnTo>
                          <a:pt x="62" y="24"/>
                        </a:lnTo>
                        <a:lnTo>
                          <a:pt x="34" y="4"/>
                        </a:lnTo>
                        <a:lnTo>
                          <a:pt x="46" y="18"/>
                        </a:lnTo>
                        <a:lnTo>
                          <a:pt x="50" y="30"/>
                        </a:lnTo>
                        <a:lnTo>
                          <a:pt x="36" y="32"/>
                        </a:lnTo>
                        <a:lnTo>
                          <a:pt x="50" y="36"/>
                        </a:lnTo>
                        <a:lnTo>
                          <a:pt x="38" y="95"/>
                        </a:lnTo>
                        <a:lnTo>
                          <a:pt x="30" y="107"/>
                        </a:lnTo>
                        <a:lnTo>
                          <a:pt x="22" y="115"/>
                        </a:lnTo>
                        <a:lnTo>
                          <a:pt x="0" y="119"/>
                        </a:lnTo>
                        <a:lnTo>
                          <a:pt x="16" y="125"/>
                        </a:lnTo>
                        <a:lnTo>
                          <a:pt x="22" y="141"/>
                        </a:lnTo>
                        <a:lnTo>
                          <a:pt x="10" y="173"/>
                        </a:lnTo>
                        <a:lnTo>
                          <a:pt x="6" y="195"/>
                        </a:lnTo>
                        <a:lnTo>
                          <a:pt x="40" y="159"/>
                        </a:lnTo>
                        <a:lnTo>
                          <a:pt x="58" y="169"/>
                        </a:lnTo>
                        <a:lnTo>
                          <a:pt x="64" y="189"/>
                        </a:lnTo>
                        <a:lnTo>
                          <a:pt x="38" y="203"/>
                        </a:lnTo>
                        <a:lnTo>
                          <a:pt x="68" y="201"/>
                        </a:lnTo>
                        <a:lnTo>
                          <a:pt x="82" y="201"/>
                        </a:lnTo>
                        <a:lnTo>
                          <a:pt x="90" y="209"/>
                        </a:lnTo>
                        <a:lnTo>
                          <a:pt x="100" y="225"/>
                        </a:lnTo>
                        <a:lnTo>
                          <a:pt x="108" y="243"/>
                        </a:lnTo>
                        <a:lnTo>
                          <a:pt x="118" y="257"/>
                        </a:lnTo>
                        <a:lnTo>
                          <a:pt x="118" y="233"/>
                        </a:lnTo>
                        <a:lnTo>
                          <a:pt x="108" y="215"/>
                        </a:lnTo>
                        <a:lnTo>
                          <a:pt x="98" y="201"/>
                        </a:lnTo>
                        <a:lnTo>
                          <a:pt x="106" y="191"/>
                        </a:lnTo>
                        <a:lnTo>
                          <a:pt x="120" y="187"/>
                        </a:lnTo>
                        <a:lnTo>
                          <a:pt x="134" y="189"/>
                        </a:lnTo>
                        <a:lnTo>
                          <a:pt x="156" y="191"/>
                        </a:lnTo>
                        <a:lnTo>
                          <a:pt x="174" y="179"/>
                        </a:lnTo>
                        <a:lnTo>
                          <a:pt x="196" y="173"/>
                        </a:lnTo>
                        <a:lnTo>
                          <a:pt x="214" y="169"/>
                        </a:lnTo>
                        <a:lnTo>
                          <a:pt x="223" y="167"/>
                        </a:lnTo>
                        <a:lnTo>
                          <a:pt x="229" y="161"/>
                        </a:lnTo>
                        <a:lnTo>
                          <a:pt x="245" y="173"/>
                        </a:lnTo>
                        <a:lnTo>
                          <a:pt x="239" y="153"/>
                        </a:lnTo>
                        <a:lnTo>
                          <a:pt x="279" y="179"/>
                        </a:lnTo>
                        <a:lnTo>
                          <a:pt x="273" y="161"/>
                        </a:lnTo>
                        <a:lnTo>
                          <a:pt x="241" y="139"/>
                        </a:lnTo>
                        <a:lnTo>
                          <a:pt x="247" y="123"/>
                        </a:lnTo>
                        <a:lnTo>
                          <a:pt x="259" y="107"/>
                        </a:lnTo>
                        <a:lnTo>
                          <a:pt x="277" y="105"/>
                        </a:lnTo>
                        <a:lnTo>
                          <a:pt x="297" y="85"/>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4" name="Freeform 100"/>
                  <p:cNvSpPr>
                    <a:spLocks/>
                  </p:cNvSpPr>
                  <p:nvPr/>
                </p:nvSpPr>
                <p:spPr bwMode="auto">
                  <a:xfrm>
                    <a:off x="3160" y="3148"/>
                    <a:ext cx="53" cy="77"/>
                  </a:xfrm>
                  <a:custGeom>
                    <a:avLst/>
                    <a:gdLst>
                      <a:gd name="T0" fmla="*/ 1 w 106"/>
                      <a:gd name="T1" fmla="*/ 0 h 154"/>
                      <a:gd name="T2" fmla="*/ 1 w 106"/>
                      <a:gd name="T3" fmla="*/ 1 h 154"/>
                      <a:gd name="T4" fmla="*/ 1 w 106"/>
                      <a:gd name="T5" fmla="*/ 1 h 154"/>
                      <a:gd name="T6" fmla="*/ 0 w 106"/>
                      <a:gd name="T7" fmla="*/ 1 h 154"/>
                      <a:gd name="T8" fmla="*/ 1 w 106"/>
                      <a:gd name="T9" fmla="*/ 1 h 154"/>
                      <a:gd name="T10" fmla="*/ 1 w 106"/>
                      <a:gd name="T11" fmla="*/ 1 h 154"/>
                      <a:gd name="T12" fmla="*/ 1 w 106"/>
                      <a:gd name="T13" fmla="*/ 1 h 154"/>
                      <a:gd name="T14" fmla="*/ 1 w 106"/>
                      <a:gd name="T15" fmla="*/ 0 h 1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6" h="154">
                        <a:moveTo>
                          <a:pt x="92" y="0"/>
                        </a:moveTo>
                        <a:lnTo>
                          <a:pt x="72" y="6"/>
                        </a:lnTo>
                        <a:lnTo>
                          <a:pt x="68" y="18"/>
                        </a:lnTo>
                        <a:lnTo>
                          <a:pt x="0" y="154"/>
                        </a:lnTo>
                        <a:lnTo>
                          <a:pt x="36" y="150"/>
                        </a:lnTo>
                        <a:lnTo>
                          <a:pt x="104" y="28"/>
                        </a:lnTo>
                        <a:lnTo>
                          <a:pt x="106" y="8"/>
                        </a:lnTo>
                        <a:lnTo>
                          <a:pt x="92" y="0"/>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5" name="Freeform 101"/>
                  <p:cNvSpPr>
                    <a:spLocks/>
                  </p:cNvSpPr>
                  <p:nvPr/>
                </p:nvSpPr>
                <p:spPr bwMode="auto">
                  <a:xfrm>
                    <a:off x="3264" y="3213"/>
                    <a:ext cx="37" cy="71"/>
                  </a:xfrm>
                  <a:custGeom>
                    <a:avLst/>
                    <a:gdLst>
                      <a:gd name="T0" fmla="*/ 0 w 74"/>
                      <a:gd name="T1" fmla="*/ 0 h 141"/>
                      <a:gd name="T2" fmla="*/ 1 w 74"/>
                      <a:gd name="T3" fmla="*/ 1 h 141"/>
                      <a:gd name="T4" fmla="*/ 1 w 74"/>
                      <a:gd name="T5" fmla="*/ 1 h 141"/>
                      <a:gd name="T6" fmla="*/ 1 w 74"/>
                      <a:gd name="T7" fmla="*/ 1 h 141"/>
                      <a:gd name="T8" fmla="*/ 1 w 74"/>
                      <a:gd name="T9" fmla="*/ 1 h 141"/>
                      <a:gd name="T10" fmla="*/ 1 w 74"/>
                      <a:gd name="T11" fmla="*/ 1 h 141"/>
                      <a:gd name="T12" fmla="*/ 1 w 74"/>
                      <a:gd name="T13" fmla="*/ 1 h 141"/>
                      <a:gd name="T14" fmla="*/ 1 w 74"/>
                      <a:gd name="T15" fmla="*/ 1 h 141"/>
                      <a:gd name="T16" fmla="*/ 1 w 74"/>
                      <a:gd name="T17" fmla="*/ 1 h 141"/>
                      <a:gd name="T18" fmla="*/ 1 w 74"/>
                      <a:gd name="T19" fmla="*/ 1 h 141"/>
                      <a:gd name="T20" fmla="*/ 1 w 74"/>
                      <a:gd name="T21" fmla="*/ 1 h 141"/>
                      <a:gd name="T22" fmla="*/ 1 w 74"/>
                      <a:gd name="T23" fmla="*/ 1 h 141"/>
                      <a:gd name="T24" fmla="*/ 1 w 74"/>
                      <a:gd name="T25" fmla="*/ 1 h 141"/>
                      <a:gd name="T26" fmla="*/ 0 w 74"/>
                      <a:gd name="T27" fmla="*/ 0 h 1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141">
                        <a:moveTo>
                          <a:pt x="0" y="0"/>
                        </a:moveTo>
                        <a:lnTo>
                          <a:pt x="14" y="20"/>
                        </a:lnTo>
                        <a:lnTo>
                          <a:pt x="22" y="37"/>
                        </a:lnTo>
                        <a:lnTo>
                          <a:pt x="28" y="59"/>
                        </a:lnTo>
                        <a:lnTo>
                          <a:pt x="30" y="81"/>
                        </a:lnTo>
                        <a:lnTo>
                          <a:pt x="28" y="105"/>
                        </a:lnTo>
                        <a:lnTo>
                          <a:pt x="20" y="141"/>
                        </a:lnTo>
                        <a:lnTo>
                          <a:pt x="46" y="75"/>
                        </a:lnTo>
                        <a:lnTo>
                          <a:pt x="62" y="55"/>
                        </a:lnTo>
                        <a:lnTo>
                          <a:pt x="74" y="37"/>
                        </a:lnTo>
                        <a:lnTo>
                          <a:pt x="54" y="29"/>
                        </a:lnTo>
                        <a:lnTo>
                          <a:pt x="34" y="16"/>
                        </a:lnTo>
                        <a:lnTo>
                          <a:pt x="20" y="4"/>
                        </a:lnTo>
                        <a:lnTo>
                          <a:pt x="0" y="0"/>
                        </a:lnTo>
                        <a:close/>
                      </a:path>
                    </a:pathLst>
                  </a:custGeom>
                  <a:solidFill>
                    <a:srgbClr val="DF9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56" name="Freeform 102"/>
                  <p:cNvSpPr>
                    <a:spLocks/>
                  </p:cNvSpPr>
                  <p:nvPr/>
                </p:nvSpPr>
                <p:spPr bwMode="auto">
                  <a:xfrm>
                    <a:off x="3180" y="3155"/>
                    <a:ext cx="31" cy="72"/>
                  </a:xfrm>
                  <a:custGeom>
                    <a:avLst/>
                    <a:gdLst>
                      <a:gd name="T0" fmla="*/ 1 w 62"/>
                      <a:gd name="T1" fmla="*/ 1 h 144"/>
                      <a:gd name="T2" fmla="*/ 1 w 62"/>
                      <a:gd name="T3" fmla="*/ 1 h 144"/>
                      <a:gd name="T4" fmla="*/ 1 w 62"/>
                      <a:gd name="T5" fmla="*/ 1 h 144"/>
                      <a:gd name="T6" fmla="*/ 0 w 62"/>
                      <a:gd name="T7" fmla="*/ 1 h 144"/>
                      <a:gd name="T8" fmla="*/ 1 w 62"/>
                      <a:gd name="T9" fmla="*/ 1 h 144"/>
                      <a:gd name="T10" fmla="*/ 1 w 62"/>
                      <a:gd name="T11" fmla="*/ 1 h 144"/>
                      <a:gd name="T12" fmla="*/ 1 w 62"/>
                      <a:gd name="T13" fmla="*/ 1 h 144"/>
                      <a:gd name="T14" fmla="*/ 1 w 62"/>
                      <a:gd name="T15" fmla="*/ 1 h 144"/>
                      <a:gd name="T16" fmla="*/ 1 w 62"/>
                      <a:gd name="T17" fmla="*/ 1 h 144"/>
                      <a:gd name="T18" fmla="*/ 1 w 62"/>
                      <a:gd name="T19" fmla="*/ 0 h 144"/>
                      <a:gd name="T20" fmla="*/ 1 w 62"/>
                      <a:gd name="T21" fmla="*/ 1 h 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2" h="144">
                        <a:moveTo>
                          <a:pt x="60" y="12"/>
                        </a:moveTo>
                        <a:lnTo>
                          <a:pt x="62" y="18"/>
                        </a:lnTo>
                        <a:lnTo>
                          <a:pt x="6" y="144"/>
                        </a:lnTo>
                        <a:lnTo>
                          <a:pt x="0" y="130"/>
                        </a:lnTo>
                        <a:lnTo>
                          <a:pt x="4" y="118"/>
                        </a:lnTo>
                        <a:lnTo>
                          <a:pt x="10" y="108"/>
                        </a:lnTo>
                        <a:lnTo>
                          <a:pt x="20" y="104"/>
                        </a:lnTo>
                        <a:lnTo>
                          <a:pt x="58" y="18"/>
                        </a:lnTo>
                        <a:lnTo>
                          <a:pt x="30" y="4"/>
                        </a:lnTo>
                        <a:lnTo>
                          <a:pt x="30" y="0"/>
                        </a:lnTo>
                        <a:lnTo>
                          <a:pt x="60" y="12"/>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51" name="Freeform 103"/>
                <p:cNvSpPr>
                  <a:spLocks/>
                </p:cNvSpPr>
                <p:nvPr/>
              </p:nvSpPr>
              <p:spPr bwMode="auto">
                <a:xfrm>
                  <a:off x="3244" y="3187"/>
                  <a:ext cx="84" cy="111"/>
                </a:xfrm>
                <a:custGeom>
                  <a:avLst/>
                  <a:gdLst>
                    <a:gd name="T0" fmla="*/ 0 w 168"/>
                    <a:gd name="T1" fmla="*/ 0 h 223"/>
                    <a:gd name="T2" fmla="*/ 1 w 168"/>
                    <a:gd name="T3" fmla="*/ 0 h 223"/>
                    <a:gd name="T4" fmla="*/ 1 w 168"/>
                    <a:gd name="T5" fmla="*/ 0 h 223"/>
                    <a:gd name="T6" fmla="*/ 1 w 168"/>
                    <a:gd name="T7" fmla="*/ 0 h 223"/>
                    <a:gd name="T8" fmla="*/ 1 w 168"/>
                    <a:gd name="T9" fmla="*/ 0 h 223"/>
                    <a:gd name="T10" fmla="*/ 1 w 168"/>
                    <a:gd name="T11" fmla="*/ 0 h 223"/>
                    <a:gd name="T12" fmla="*/ 1 w 168"/>
                    <a:gd name="T13" fmla="*/ 0 h 223"/>
                    <a:gd name="T14" fmla="*/ 1 w 168"/>
                    <a:gd name="T15" fmla="*/ 0 h 223"/>
                    <a:gd name="T16" fmla="*/ 1 w 168"/>
                    <a:gd name="T17" fmla="*/ 0 h 223"/>
                    <a:gd name="T18" fmla="*/ 1 w 168"/>
                    <a:gd name="T19" fmla="*/ 0 h 223"/>
                    <a:gd name="T20" fmla="*/ 1 w 168"/>
                    <a:gd name="T21" fmla="*/ 0 h 223"/>
                    <a:gd name="T22" fmla="*/ 1 w 168"/>
                    <a:gd name="T23" fmla="*/ 0 h 223"/>
                    <a:gd name="T24" fmla="*/ 1 w 168"/>
                    <a:gd name="T25" fmla="*/ 0 h 223"/>
                    <a:gd name="T26" fmla="*/ 1 w 168"/>
                    <a:gd name="T27" fmla="*/ 0 h 223"/>
                    <a:gd name="T28" fmla="*/ 1 w 168"/>
                    <a:gd name="T29" fmla="*/ 0 h 223"/>
                    <a:gd name="T30" fmla="*/ 1 w 168"/>
                    <a:gd name="T31" fmla="*/ 0 h 223"/>
                    <a:gd name="T32" fmla="*/ 1 w 168"/>
                    <a:gd name="T33" fmla="*/ 0 h 223"/>
                    <a:gd name="T34" fmla="*/ 1 w 168"/>
                    <a:gd name="T35" fmla="*/ 0 h 223"/>
                    <a:gd name="T36" fmla="*/ 1 w 168"/>
                    <a:gd name="T37" fmla="*/ 0 h 223"/>
                    <a:gd name="T38" fmla="*/ 0 w 168"/>
                    <a:gd name="T39" fmla="*/ 0 h 2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223">
                      <a:moveTo>
                        <a:pt x="0" y="12"/>
                      </a:moveTo>
                      <a:lnTo>
                        <a:pt x="30" y="24"/>
                      </a:lnTo>
                      <a:lnTo>
                        <a:pt x="62" y="44"/>
                      </a:lnTo>
                      <a:lnTo>
                        <a:pt x="78" y="58"/>
                      </a:lnTo>
                      <a:lnTo>
                        <a:pt x="92" y="80"/>
                      </a:lnTo>
                      <a:lnTo>
                        <a:pt x="104" y="97"/>
                      </a:lnTo>
                      <a:lnTo>
                        <a:pt x="112" y="123"/>
                      </a:lnTo>
                      <a:lnTo>
                        <a:pt x="118" y="161"/>
                      </a:lnTo>
                      <a:lnTo>
                        <a:pt x="116" y="197"/>
                      </a:lnTo>
                      <a:lnTo>
                        <a:pt x="108" y="223"/>
                      </a:lnTo>
                      <a:lnTo>
                        <a:pt x="160" y="219"/>
                      </a:lnTo>
                      <a:lnTo>
                        <a:pt x="168" y="177"/>
                      </a:lnTo>
                      <a:lnTo>
                        <a:pt x="168" y="145"/>
                      </a:lnTo>
                      <a:lnTo>
                        <a:pt x="164" y="109"/>
                      </a:lnTo>
                      <a:lnTo>
                        <a:pt x="154" y="81"/>
                      </a:lnTo>
                      <a:lnTo>
                        <a:pt x="134" y="48"/>
                      </a:lnTo>
                      <a:lnTo>
                        <a:pt x="116" y="32"/>
                      </a:lnTo>
                      <a:lnTo>
                        <a:pt x="86" y="14"/>
                      </a:lnTo>
                      <a:lnTo>
                        <a:pt x="52" y="0"/>
                      </a:ln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grpSp>
          <p:nvGrpSpPr>
            <p:cNvPr id="10" name="Group 104"/>
            <p:cNvGrpSpPr>
              <a:grpSpLocks/>
            </p:cNvGrpSpPr>
            <p:nvPr/>
          </p:nvGrpSpPr>
          <p:grpSpPr bwMode="auto">
            <a:xfrm>
              <a:off x="1307" y="2245"/>
              <a:ext cx="1087" cy="1272"/>
              <a:chOff x="1307" y="2245"/>
              <a:chExt cx="1087" cy="1272"/>
            </a:xfrm>
          </p:grpSpPr>
          <p:grpSp>
            <p:nvGrpSpPr>
              <p:cNvPr id="11" name="Group 105"/>
              <p:cNvGrpSpPr>
                <a:grpSpLocks/>
              </p:cNvGrpSpPr>
              <p:nvPr/>
            </p:nvGrpSpPr>
            <p:grpSpPr bwMode="auto">
              <a:xfrm>
                <a:off x="1659" y="2903"/>
                <a:ext cx="222" cy="441"/>
                <a:chOff x="1659" y="2903"/>
                <a:chExt cx="222" cy="441"/>
              </a:xfrm>
            </p:grpSpPr>
            <p:sp>
              <p:nvSpPr>
                <p:cNvPr id="45" name="Freeform 106"/>
                <p:cNvSpPr>
                  <a:spLocks/>
                </p:cNvSpPr>
                <p:nvPr/>
              </p:nvSpPr>
              <p:spPr bwMode="auto">
                <a:xfrm>
                  <a:off x="1659" y="2903"/>
                  <a:ext cx="222" cy="435"/>
                </a:xfrm>
                <a:custGeom>
                  <a:avLst/>
                  <a:gdLst>
                    <a:gd name="T0" fmla="*/ 0 w 446"/>
                    <a:gd name="T1" fmla="*/ 0 h 871"/>
                    <a:gd name="T2" fmla="*/ 0 w 446"/>
                    <a:gd name="T3" fmla="*/ 0 h 871"/>
                    <a:gd name="T4" fmla="*/ 0 w 446"/>
                    <a:gd name="T5" fmla="*/ 0 h 871"/>
                    <a:gd name="T6" fmla="*/ 0 w 446"/>
                    <a:gd name="T7" fmla="*/ 0 h 871"/>
                    <a:gd name="T8" fmla="*/ 0 w 446"/>
                    <a:gd name="T9" fmla="*/ 0 h 871"/>
                    <a:gd name="T10" fmla="*/ 0 w 446"/>
                    <a:gd name="T11" fmla="*/ 0 h 871"/>
                    <a:gd name="T12" fmla="*/ 0 w 446"/>
                    <a:gd name="T13" fmla="*/ 0 h 871"/>
                    <a:gd name="T14" fmla="*/ 0 w 446"/>
                    <a:gd name="T15" fmla="*/ 0 h 871"/>
                    <a:gd name="T16" fmla="*/ 0 w 446"/>
                    <a:gd name="T17" fmla="*/ 0 h 871"/>
                    <a:gd name="T18" fmla="*/ 0 w 446"/>
                    <a:gd name="T19" fmla="*/ 0 h 871"/>
                    <a:gd name="T20" fmla="*/ 0 w 446"/>
                    <a:gd name="T21" fmla="*/ 0 h 871"/>
                    <a:gd name="T22" fmla="*/ 0 w 446"/>
                    <a:gd name="T23" fmla="*/ 0 h 871"/>
                    <a:gd name="T24" fmla="*/ 0 w 446"/>
                    <a:gd name="T25" fmla="*/ 0 h 871"/>
                    <a:gd name="T26" fmla="*/ 0 w 446"/>
                    <a:gd name="T27" fmla="*/ 0 h 871"/>
                    <a:gd name="T28" fmla="*/ 0 w 446"/>
                    <a:gd name="T29" fmla="*/ 0 h 871"/>
                    <a:gd name="T30" fmla="*/ 0 w 446"/>
                    <a:gd name="T31" fmla="*/ 0 h 871"/>
                    <a:gd name="T32" fmla="*/ 0 w 446"/>
                    <a:gd name="T33" fmla="*/ 0 h 871"/>
                    <a:gd name="T34" fmla="*/ 0 w 446"/>
                    <a:gd name="T35" fmla="*/ 0 h 871"/>
                    <a:gd name="T36" fmla="*/ 0 w 446"/>
                    <a:gd name="T37" fmla="*/ 0 h 871"/>
                    <a:gd name="T38" fmla="*/ 0 w 446"/>
                    <a:gd name="T39" fmla="*/ 0 h 87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46" h="871">
                      <a:moveTo>
                        <a:pt x="0" y="0"/>
                      </a:moveTo>
                      <a:lnTo>
                        <a:pt x="44" y="24"/>
                      </a:lnTo>
                      <a:lnTo>
                        <a:pt x="92" y="40"/>
                      </a:lnTo>
                      <a:lnTo>
                        <a:pt x="150" y="52"/>
                      </a:lnTo>
                      <a:lnTo>
                        <a:pt x="212" y="64"/>
                      </a:lnTo>
                      <a:lnTo>
                        <a:pt x="254" y="60"/>
                      </a:lnTo>
                      <a:lnTo>
                        <a:pt x="302" y="48"/>
                      </a:lnTo>
                      <a:lnTo>
                        <a:pt x="342" y="34"/>
                      </a:lnTo>
                      <a:lnTo>
                        <a:pt x="386" y="6"/>
                      </a:lnTo>
                      <a:lnTo>
                        <a:pt x="432" y="213"/>
                      </a:lnTo>
                      <a:lnTo>
                        <a:pt x="440" y="345"/>
                      </a:lnTo>
                      <a:lnTo>
                        <a:pt x="446" y="404"/>
                      </a:lnTo>
                      <a:lnTo>
                        <a:pt x="446" y="518"/>
                      </a:lnTo>
                      <a:lnTo>
                        <a:pt x="440" y="614"/>
                      </a:lnTo>
                      <a:lnTo>
                        <a:pt x="426" y="729"/>
                      </a:lnTo>
                      <a:lnTo>
                        <a:pt x="404" y="835"/>
                      </a:lnTo>
                      <a:lnTo>
                        <a:pt x="110" y="871"/>
                      </a:lnTo>
                      <a:lnTo>
                        <a:pt x="68" y="490"/>
                      </a:lnTo>
                      <a:lnTo>
                        <a:pt x="36" y="231"/>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46" name="Freeform 107"/>
                <p:cNvSpPr>
                  <a:spLocks/>
                </p:cNvSpPr>
                <p:nvPr/>
              </p:nvSpPr>
              <p:spPr bwMode="auto">
                <a:xfrm>
                  <a:off x="1690" y="3014"/>
                  <a:ext cx="190" cy="330"/>
                </a:xfrm>
                <a:custGeom>
                  <a:avLst/>
                  <a:gdLst>
                    <a:gd name="T0" fmla="*/ 0 w 382"/>
                    <a:gd name="T1" fmla="*/ 0 h 662"/>
                    <a:gd name="T2" fmla="*/ 0 w 382"/>
                    <a:gd name="T3" fmla="*/ 0 h 662"/>
                    <a:gd name="T4" fmla="*/ 0 w 382"/>
                    <a:gd name="T5" fmla="*/ 0 h 662"/>
                    <a:gd name="T6" fmla="*/ 0 w 382"/>
                    <a:gd name="T7" fmla="*/ 0 h 662"/>
                    <a:gd name="T8" fmla="*/ 0 w 382"/>
                    <a:gd name="T9" fmla="*/ 0 h 662"/>
                    <a:gd name="T10" fmla="*/ 0 w 382"/>
                    <a:gd name="T11" fmla="*/ 0 h 662"/>
                    <a:gd name="T12" fmla="*/ 0 w 382"/>
                    <a:gd name="T13" fmla="*/ 0 h 662"/>
                    <a:gd name="T14" fmla="*/ 0 w 382"/>
                    <a:gd name="T15" fmla="*/ 0 h 6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662">
                      <a:moveTo>
                        <a:pt x="0" y="46"/>
                      </a:moveTo>
                      <a:lnTo>
                        <a:pt x="160" y="46"/>
                      </a:lnTo>
                      <a:lnTo>
                        <a:pt x="240" y="40"/>
                      </a:lnTo>
                      <a:lnTo>
                        <a:pt x="322" y="24"/>
                      </a:lnTo>
                      <a:lnTo>
                        <a:pt x="376" y="0"/>
                      </a:lnTo>
                      <a:lnTo>
                        <a:pt x="382" y="556"/>
                      </a:lnTo>
                      <a:lnTo>
                        <a:pt x="108" y="662"/>
                      </a:lnTo>
                      <a:lnTo>
                        <a:pt x="0" y="46"/>
                      </a:lnTo>
                      <a:close/>
                    </a:path>
                  </a:pathLst>
                </a:custGeom>
                <a:solidFill>
                  <a:srgbClr val="FFB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12" name="Group 108"/>
              <p:cNvGrpSpPr>
                <a:grpSpLocks/>
              </p:cNvGrpSpPr>
              <p:nvPr/>
            </p:nvGrpSpPr>
            <p:grpSpPr bwMode="auto">
              <a:xfrm>
                <a:off x="1792" y="2791"/>
                <a:ext cx="448" cy="547"/>
                <a:chOff x="1792" y="2791"/>
                <a:chExt cx="448" cy="547"/>
              </a:xfrm>
            </p:grpSpPr>
            <p:sp>
              <p:nvSpPr>
                <p:cNvPr id="43" name="Freeform 109"/>
                <p:cNvSpPr>
                  <a:spLocks/>
                </p:cNvSpPr>
                <p:nvPr/>
              </p:nvSpPr>
              <p:spPr bwMode="auto">
                <a:xfrm>
                  <a:off x="1792" y="2791"/>
                  <a:ext cx="448" cy="547"/>
                </a:xfrm>
                <a:custGeom>
                  <a:avLst/>
                  <a:gdLst>
                    <a:gd name="T0" fmla="*/ 1 w 894"/>
                    <a:gd name="T1" fmla="*/ 0 h 1094"/>
                    <a:gd name="T2" fmla="*/ 1 w 894"/>
                    <a:gd name="T3" fmla="*/ 1 h 1094"/>
                    <a:gd name="T4" fmla="*/ 1 w 894"/>
                    <a:gd name="T5" fmla="*/ 1 h 1094"/>
                    <a:gd name="T6" fmla="*/ 1 w 894"/>
                    <a:gd name="T7" fmla="*/ 1 h 1094"/>
                    <a:gd name="T8" fmla="*/ 1 w 894"/>
                    <a:gd name="T9" fmla="*/ 1 h 1094"/>
                    <a:gd name="T10" fmla="*/ 1 w 894"/>
                    <a:gd name="T11" fmla="*/ 1 h 1094"/>
                    <a:gd name="T12" fmla="*/ 1 w 894"/>
                    <a:gd name="T13" fmla="*/ 1 h 1094"/>
                    <a:gd name="T14" fmla="*/ 1 w 894"/>
                    <a:gd name="T15" fmla="*/ 1 h 1094"/>
                    <a:gd name="T16" fmla="*/ 1 w 894"/>
                    <a:gd name="T17" fmla="*/ 1 h 1094"/>
                    <a:gd name="T18" fmla="*/ 1 w 894"/>
                    <a:gd name="T19" fmla="*/ 1 h 1094"/>
                    <a:gd name="T20" fmla="*/ 1 w 894"/>
                    <a:gd name="T21" fmla="*/ 1 h 1094"/>
                    <a:gd name="T22" fmla="*/ 1 w 894"/>
                    <a:gd name="T23" fmla="*/ 1 h 1094"/>
                    <a:gd name="T24" fmla="*/ 1 w 894"/>
                    <a:gd name="T25" fmla="*/ 1 h 1094"/>
                    <a:gd name="T26" fmla="*/ 1 w 894"/>
                    <a:gd name="T27" fmla="*/ 1 h 1094"/>
                    <a:gd name="T28" fmla="*/ 1 w 894"/>
                    <a:gd name="T29" fmla="*/ 1 h 1094"/>
                    <a:gd name="T30" fmla="*/ 1 w 894"/>
                    <a:gd name="T31" fmla="*/ 1 h 1094"/>
                    <a:gd name="T32" fmla="*/ 1 w 894"/>
                    <a:gd name="T33" fmla="*/ 1 h 1094"/>
                    <a:gd name="T34" fmla="*/ 1 w 894"/>
                    <a:gd name="T35" fmla="*/ 1 h 1094"/>
                    <a:gd name="T36" fmla="*/ 1 w 894"/>
                    <a:gd name="T37" fmla="*/ 1 h 1094"/>
                    <a:gd name="T38" fmla="*/ 1 w 894"/>
                    <a:gd name="T39" fmla="*/ 1 h 1094"/>
                    <a:gd name="T40" fmla="*/ 0 w 894"/>
                    <a:gd name="T41" fmla="*/ 1 h 1094"/>
                    <a:gd name="T42" fmla="*/ 1 w 894"/>
                    <a:gd name="T43" fmla="*/ 0 h 109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894" h="1094">
                      <a:moveTo>
                        <a:pt x="36" y="0"/>
                      </a:moveTo>
                      <a:lnTo>
                        <a:pt x="90" y="24"/>
                      </a:lnTo>
                      <a:lnTo>
                        <a:pt x="150" y="90"/>
                      </a:lnTo>
                      <a:lnTo>
                        <a:pt x="367" y="167"/>
                      </a:lnTo>
                      <a:lnTo>
                        <a:pt x="427" y="203"/>
                      </a:lnTo>
                      <a:lnTo>
                        <a:pt x="493" y="323"/>
                      </a:lnTo>
                      <a:lnTo>
                        <a:pt x="493" y="400"/>
                      </a:lnTo>
                      <a:lnTo>
                        <a:pt x="505" y="460"/>
                      </a:lnTo>
                      <a:lnTo>
                        <a:pt x="541" y="562"/>
                      </a:lnTo>
                      <a:lnTo>
                        <a:pt x="643" y="735"/>
                      </a:lnTo>
                      <a:lnTo>
                        <a:pt x="715" y="855"/>
                      </a:lnTo>
                      <a:lnTo>
                        <a:pt x="792" y="956"/>
                      </a:lnTo>
                      <a:lnTo>
                        <a:pt x="894" y="1076"/>
                      </a:lnTo>
                      <a:lnTo>
                        <a:pt x="48" y="1094"/>
                      </a:lnTo>
                      <a:lnTo>
                        <a:pt x="102" y="980"/>
                      </a:lnTo>
                      <a:lnTo>
                        <a:pt x="126" y="896"/>
                      </a:lnTo>
                      <a:lnTo>
                        <a:pt x="138" y="747"/>
                      </a:lnTo>
                      <a:lnTo>
                        <a:pt x="132" y="496"/>
                      </a:lnTo>
                      <a:lnTo>
                        <a:pt x="108" y="311"/>
                      </a:lnTo>
                      <a:lnTo>
                        <a:pt x="72" y="179"/>
                      </a:lnTo>
                      <a:lnTo>
                        <a:pt x="0" y="60"/>
                      </a:lnTo>
                      <a:lnTo>
                        <a:pt x="36" y="0"/>
                      </a:lnTo>
                      <a:close/>
                    </a:path>
                  </a:pathLst>
                </a:custGeom>
                <a:solidFill>
                  <a:srgbClr val="FF5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44" name="Freeform 110"/>
                <p:cNvSpPr>
                  <a:spLocks/>
                </p:cNvSpPr>
                <p:nvPr/>
              </p:nvSpPr>
              <p:spPr bwMode="auto">
                <a:xfrm>
                  <a:off x="1905" y="2860"/>
                  <a:ext cx="96" cy="287"/>
                </a:xfrm>
                <a:custGeom>
                  <a:avLst/>
                  <a:gdLst>
                    <a:gd name="T0" fmla="*/ 0 w 191"/>
                    <a:gd name="T1" fmla="*/ 0 h 574"/>
                    <a:gd name="T2" fmla="*/ 1 w 191"/>
                    <a:gd name="T3" fmla="*/ 1 h 574"/>
                    <a:gd name="T4" fmla="*/ 1 w 191"/>
                    <a:gd name="T5" fmla="*/ 1 h 574"/>
                    <a:gd name="T6" fmla="*/ 1 w 191"/>
                    <a:gd name="T7" fmla="*/ 1 h 574"/>
                    <a:gd name="T8" fmla="*/ 1 w 191"/>
                    <a:gd name="T9" fmla="*/ 1 h 574"/>
                    <a:gd name="T10" fmla="*/ 1 w 191"/>
                    <a:gd name="T11" fmla="*/ 1 h 574"/>
                    <a:gd name="T12" fmla="*/ 1 w 191"/>
                    <a:gd name="T13" fmla="*/ 1 h 574"/>
                    <a:gd name="T14" fmla="*/ 1 w 191"/>
                    <a:gd name="T15" fmla="*/ 1 h 574"/>
                    <a:gd name="T16" fmla="*/ 1 w 191"/>
                    <a:gd name="T17" fmla="*/ 1 h 574"/>
                    <a:gd name="T18" fmla="*/ 1 w 191"/>
                    <a:gd name="T19" fmla="*/ 1 h 574"/>
                    <a:gd name="T20" fmla="*/ 1 w 191"/>
                    <a:gd name="T21" fmla="*/ 1 h 574"/>
                    <a:gd name="T22" fmla="*/ 1 w 191"/>
                    <a:gd name="T23" fmla="*/ 1 h 574"/>
                    <a:gd name="T24" fmla="*/ 1 w 191"/>
                    <a:gd name="T25" fmla="*/ 1 h 574"/>
                    <a:gd name="T26" fmla="*/ 1 w 191"/>
                    <a:gd name="T27" fmla="*/ 1 h 574"/>
                    <a:gd name="T28" fmla="*/ 1 w 191"/>
                    <a:gd name="T29" fmla="*/ 1 h 574"/>
                    <a:gd name="T30" fmla="*/ 1 w 191"/>
                    <a:gd name="T31" fmla="*/ 1 h 574"/>
                    <a:gd name="T32" fmla="*/ 1 w 191"/>
                    <a:gd name="T33" fmla="*/ 1 h 574"/>
                    <a:gd name="T34" fmla="*/ 0 w 191"/>
                    <a:gd name="T35" fmla="*/ 0 h 5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91" h="574">
                      <a:moveTo>
                        <a:pt x="0" y="0"/>
                      </a:moveTo>
                      <a:lnTo>
                        <a:pt x="71" y="54"/>
                      </a:lnTo>
                      <a:lnTo>
                        <a:pt x="109" y="114"/>
                      </a:lnTo>
                      <a:lnTo>
                        <a:pt x="133" y="174"/>
                      </a:lnTo>
                      <a:lnTo>
                        <a:pt x="155" y="239"/>
                      </a:lnTo>
                      <a:lnTo>
                        <a:pt x="179" y="317"/>
                      </a:lnTo>
                      <a:lnTo>
                        <a:pt x="191" y="401"/>
                      </a:lnTo>
                      <a:lnTo>
                        <a:pt x="191" y="508"/>
                      </a:lnTo>
                      <a:lnTo>
                        <a:pt x="179" y="574"/>
                      </a:lnTo>
                      <a:lnTo>
                        <a:pt x="161" y="449"/>
                      </a:lnTo>
                      <a:lnTo>
                        <a:pt x="145" y="373"/>
                      </a:lnTo>
                      <a:lnTo>
                        <a:pt x="119" y="329"/>
                      </a:lnTo>
                      <a:lnTo>
                        <a:pt x="85" y="307"/>
                      </a:lnTo>
                      <a:lnTo>
                        <a:pt x="103" y="263"/>
                      </a:lnTo>
                      <a:lnTo>
                        <a:pt x="109" y="194"/>
                      </a:lnTo>
                      <a:lnTo>
                        <a:pt x="83" y="132"/>
                      </a:lnTo>
                      <a:lnTo>
                        <a:pt x="47" y="66"/>
                      </a:lnTo>
                      <a:lnTo>
                        <a:pt x="0" y="0"/>
                      </a:lnTo>
                      <a:close/>
                    </a:path>
                  </a:pathLst>
                </a:custGeom>
                <a:solidFill>
                  <a:srgbClr val="DF3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13" name="Freeform 111"/>
              <p:cNvSpPr>
                <a:spLocks/>
              </p:cNvSpPr>
              <p:nvPr/>
            </p:nvSpPr>
            <p:spPr bwMode="auto">
              <a:xfrm>
                <a:off x="1753" y="3263"/>
                <a:ext cx="130" cy="106"/>
              </a:xfrm>
              <a:custGeom>
                <a:avLst/>
                <a:gdLst>
                  <a:gd name="T0" fmla="*/ 0 w 262"/>
                  <a:gd name="T1" fmla="*/ 0 h 213"/>
                  <a:gd name="T2" fmla="*/ 0 w 262"/>
                  <a:gd name="T3" fmla="*/ 0 h 213"/>
                  <a:gd name="T4" fmla="*/ 0 w 262"/>
                  <a:gd name="T5" fmla="*/ 0 h 213"/>
                  <a:gd name="T6" fmla="*/ 0 w 262"/>
                  <a:gd name="T7" fmla="*/ 0 h 213"/>
                  <a:gd name="T8" fmla="*/ 0 w 262"/>
                  <a:gd name="T9" fmla="*/ 0 h 213"/>
                  <a:gd name="T10" fmla="*/ 0 w 262"/>
                  <a:gd name="T11" fmla="*/ 0 h 213"/>
                  <a:gd name="T12" fmla="*/ 0 w 262"/>
                  <a:gd name="T13" fmla="*/ 0 h 213"/>
                  <a:gd name="T14" fmla="*/ 0 w 262"/>
                  <a:gd name="T15" fmla="*/ 0 h 213"/>
                  <a:gd name="T16" fmla="*/ 0 w 262"/>
                  <a:gd name="T17" fmla="*/ 0 h 213"/>
                  <a:gd name="T18" fmla="*/ 0 w 262"/>
                  <a:gd name="T19" fmla="*/ 0 h 213"/>
                  <a:gd name="T20" fmla="*/ 0 w 262"/>
                  <a:gd name="T21" fmla="*/ 0 h 213"/>
                  <a:gd name="T22" fmla="*/ 0 w 262"/>
                  <a:gd name="T23" fmla="*/ 0 h 213"/>
                  <a:gd name="T24" fmla="*/ 0 w 262"/>
                  <a:gd name="T25" fmla="*/ 0 h 213"/>
                  <a:gd name="T26" fmla="*/ 0 w 262"/>
                  <a:gd name="T27" fmla="*/ 0 h 213"/>
                  <a:gd name="T28" fmla="*/ 0 w 262"/>
                  <a:gd name="T29" fmla="*/ 0 h 213"/>
                  <a:gd name="T30" fmla="*/ 0 w 262"/>
                  <a:gd name="T31" fmla="*/ 0 h 213"/>
                  <a:gd name="T32" fmla="*/ 0 w 262"/>
                  <a:gd name="T33" fmla="*/ 0 h 213"/>
                  <a:gd name="T34" fmla="*/ 0 w 262"/>
                  <a:gd name="T35" fmla="*/ 0 h 213"/>
                  <a:gd name="T36" fmla="*/ 0 w 262"/>
                  <a:gd name="T37" fmla="*/ 0 h 213"/>
                  <a:gd name="T38" fmla="*/ 0 w 262"/>
                  <a:gd name="T39" fmla="*/ 0 h 213"/>
                  <a:gd name="T40" fmla="*/ 0 w 262"/>
                  <a:gd name="T41" fmla="*/ 0 h 213"/>
                  <a:gd name="T42" fmla="*/ 0 w 262"/>
                  <a:gd name="T43" fmla="*/ 0 h 2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2" h="213">
                    <a:moveTo>
                      <a:pt x="222" y="36"/>
                    </a:moveTo>
                    <a:lnTo>
                      <a:pt x="180" y="0"/>
                    </a:lnTo>
                    <a:lnTo>
                      <a:pt x="118" y="16"/>
                    </a:lnTo>
                    <a:lnTo>
                      <a:pt x="66" y="36"/>
                    </a:lnTo>
                    <a:lnTo>
                      <a:pt x="12" y="58"/>
                    </a:lnTo>
                    <a:lnTo>
                      <a:pt x="0" y="78"/>
                    </a:lnTo>
                    <a:lnTo>
                      <a:pt x="30" y="106"/>
                    </a:lnTo>
                    <a:lnTo>
                      <a:pt x="40" y="142"/>
                    </a:lnTo>
                    <a:lnTo>
                      <a:pt x="64" y="168"/>
                    </a:lnTo>
                    <a:lnTo>
                      <a:pt x="88" y="184"/>
                    </a:lnTo>
                    <a:lnTo>
                      <a:pt x="124" y="195"/>
                    </a:lnTo>
                    <a:lnTo>
                      <a:pt x="150" y="213"/>
                    </a:lnTo>
                    <a:lnTo>
                      <a:pt x="192" y="213"/>
                    </a:lnTo>
                    <a:lnTo>
                      <a:pt x="214" y="213"/>
                    </a:lnTo>
                    <a:lnTo>
                      <a:pt x="228" y="195"/>
                    </a:lnTo>
                    <a:lnTo>
                      <a:pt x="226" y="166"/>
                    </a:lnTo>
                    <a:lnTo>
                      <a:pt x="262" y="168"/>
                    </a:lnTo>
                    <a:lnTo>
                      <a:pt x="222" y="154"/>
                    </a:lnTo>
                    <a:lnTo>
                      <a:pt x="214" y="118"/>
                    </a:lnTo>
                    <a:lnTo>
                      <a:pt x="216" y="94"/>
                    </a:lnTo>
                    <a:lnTo>
                      <a:pt x="214" y="76"/>
                    </a:lnTo>
                    <a:lnTo>
                      <a:pt x="222" y="36"/>
                    </a:lnTo>
                    <a:close/>
                  </a:path>
                </a:pathLst>
              </a:custGeom>
              <a:solidFill>
                <a:srgbClr val="F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4" name="Freeform 112"/>
              <p:cNvSpPr>
                <a:spLocks/>
              </p:cNvSpPr>
              <p:nvPr/>
            </p:nvSpPr>
            <p:spPr bwMode="auto">
              <a:xfrm>
                <a:off x="1570" y="3417"/>
                <a:ext cx="63" cy="77"/>
              </a:xfrm>
              <a:custGeom>
                <a:avLst/>
                <a:gdLst>
                  <a:gd name="T0" fmla="*/ 1 w 126"/>
                  <a:gd name="T1" fmla="*/ 0 h 153"/>
                  <a:gd name="T2" fmla="*/ 1 w 126"/>
                  <a:gd name="T3" fmla="*/ 1 h 153"/>
                  <a:gd name="T4" fmla="*/ 0 w 126"/>
                  <a:gd name="T5" fmla="*/ 1 h 153"/>
                  <a:gd name="T6" fmla="*/ 1 w 126"/>
                  <a:gd name="T7" fmla="*/ 0 h 1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6" h="153">
                    <a:moveTo>
                      <a:pt x="126" y="0"/>
                    </a:moveTo>
                    <a:lnTo>
                      <a:pt x="30" y="153"/>
                    </a:lnTo>
                    <a:lnTo>
                      <a:pt x="0" y="44"/>
                    </a:lnTo>
                    <a:lnTo>
                      <a:pt x="126" y="0"/>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5" name="Group 113"/>
              <p:cNvGrpSpPr>
                <a:grpSpLocks/>
              </p:cNvGrpSpPr>
              <p:nvPr/>
            </p:nvGrpSpPr>
            <p:grpSpPr bwMode="auto">
              <a:xfrm>
                <a:off x="1307" y="2757"/>
                <a:ext cx="453" cy="760"/>
                <a:chOff x="1307" y="2757"/>
                <a:chExt cx="453" cy="760"/>
              </a:xfrm>
            </p:grpSpPr>
            <p:sp>
              <p:nvSpPr>
                <p:cNvPr id="40" name="Freeform 114"/>
                <p:cNvSpPr>
                  <a:spLocks/>
                </p:cNvSpPr>
                <p:nvPr/>
              </p:nvSpPr>
              <p:spPr bwMode="auto">
                <a:xfrm>
                  <a:off x="1307" y="2757"/>
                  <a:ext cx="453" cy="754"/>
                </a:xfrm>
                <a:custGeom>
                  <a:avLst/>
                  <a:gdLst>
                    <a:gd name="T0" fmla="*/ 1 w 904"/>
                    <a:gd name="T1" fmla="*/ 1 h 1508"/>
                    <a:gd name="T2" fmla="*/ 1 w 904"/>
                    <a:gd name="T3" fmla="*/ 0 h 1508"/>
                    <a:gd name="T4" fmla="*/ 1 w 904"/>
                    <a:gd name="T5" fmla="*/ 1 h 1508"/>
                    <a:gd name="T6" fmla="*/ 1 w 904"/>
                    <a:gd name="T7" fmla="*/ 1 h 1508"/>
                    <a:gd name="T8" fmla="*/ 1 w 904"/>
                    <a:gd name="T9" fmla="*/ 1 h 1508"/>
                    <a:gd name="T10" fmla="*/ 1 w 904"/>
                    <a:gd name="T11" fmla="*/ 1 h 1508"/>
                    <a:gd name="T12" fmla="*/ 1 w 904"/>
                    <a:gd name="T13" fmla="*/ 1 h 1508"/>
                    <a:gd name="T14" fmla="*/ 1 w 904"/>
                    <a:gd name="T15" fmla="*/ 1 h 1508"/>
                    <a:gd name="T16" fmla="*/ 1 w 904"/>
                    <a:gd name="T17" fmla="*/ 1 h 1508"/>
                    <a:gd name="T18" fmla="*/ 1 w 904"/>
                    <a:gd name="T19" fmla="*/ 1 h 1508"/>
                    <a:gd name="T20" fmla="*/ 1 w 904"/>
                    <a:gd name="T21" fmla="*/ 1 h 1508"/>
                    <a:gd name="T22" fmla="*/ 1 w 904"/>
                    <a:gd name="T23" fmla="*/ 1 h 1508"/>
                    <a:gd name="T24" fmla="*/ 1 w 904"/>
                    <a:gd name="T25" fmla="*/ 1 h 1508"/>
                    <a:gd name="T26" fmla="*/ 1 w 904"/>
                    <a:gd name="T27" fmla="*/ 1 h 1508"/>
                    <a:gd name="T28" fmla="*/ 1 w 904"/>
                    <a:gd name="T29" fmla="*/ 1 h 1508"/>
                    <a:gd name="T30" fmla="*/ 1 w 904"/>
                    <a:gd name="T31" fmla="*/ 1 h 1508"/>
                    <a:gd name="T32" fmla="*/ 1 w 904"/>
                    <a:gd name="T33" fmla="*/ 1 h 1508"/>
                    <a:gd name="T34" fmla="*/ 1 w 904"/>
                    <a:gd name="T35" fmla="*/ 1 h 1508"/>
                    <a:gd name="T36" fmla="*/ 1 w 904"/>
                    <a:gd name="T37" fmla="*/ 1 h 1508"/>
                    <a:gd name="T38" fmla="*/ 1 w 904"/>
                    <a:gd name="T39" fmla="*/ 1 h 1508"/>
                    <a:gd name="T40" fmla="*/ 1 w 904"/>
                    <a:gd name="T41" fmla="*/ 1 h 1508"/>
                    <a:gd name="T42" fmla="*/ 0 w 904"/>
                    <a:gd name="T43" fmla="*/ 1 h 1508"/>
                    <a:gd name="T44" fmla="*/ 1 w 904"/>
                    <a:gd name="T45" fmla="*/ 1 h 1508"/>
                    <a:gd name="T46" fmla="*/ 1 w 904"/>
                    <a:gd name="T47" fmla="*/ 1 h 1508"/>
                    <a:gd name="T48" fmla="*/ 1 w 904"/>
                    <a:gd name="T49" fmla="*/ 1 h 1508"/>
                    <a:gd name="T50" fmla="*/ 1 w 904"/>
                    <a:gd name="T51" fmla="*/ 1 h 1508"/>
                    <a:gd name="T52" fmla="*/ 1 w 904"/>
                    <a:gd name="T53" fmla="*/ 1 h 1508"/>
                    <a:gd name="T54" fmla="*/ 1 w 904"/>
                    <a:gd name="T55" fmla="*/ 1 h 1508"/>
                    <a:gd name="T56" fmla="*/ 1 w 904"/>
                    <a:gd name="T57" fmla="*/ 1 h 1508"/>
                    <a:gd name="T58" fmla="*/ 1 w 904"/>
                    <a:gd name="T59" fmla="*/ 1 h 1508"/>
                    <a:gd name="T60" fmla="*/ 1 w 904"/>
                    <a:gd name="T61" fmla="*/ 1 h 1508"/>
                    <a:gd name="T62" fmla="*/ 1 w 904"/>
                    <a:gd name="T63" fmla="*/ 1 h 1508"/>
                    <a:gd name="T64" fmla="*/ 1 w 904"/>
                    <a:gd name="T65" fmla="*/ 1 h 1508"/>
                    <a:gd name="T66" fmla="*/ 1 w 904"/>
                    <a:gd name="T67" fmla="*/ 1 h 1508"/>
                    <a:gd name="T68" fmla="*/ 1 w 904"/>
                    <a:gd name="T69" fmla="*/ 1 h 1508"/>
                    <a:gd name="T70" fmla="*/ 1 w 904"/>
                    <a:gd name="T71" fmla="*/ 1 h 1508"/>
                    <a:gd name="T72" fmla="*/ 1 w 904"/>
                    <a:gd name="T73" fmla="*/ 1 h 1508"/>
                    <a:gd name="T74" fmla="*/ 1 w 904"/>
                    <a:gd name="T75" fmla="*/ 1 h 1508"/>
                    <a:gd name="T76" fmla="*/ 1 w 904"/>
                    <a:gd name="T77" fmla="*/ 1 h 150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04" h="1508">
                      <a:moveTo>
                        <a:pt x="700" y="18"/>
                      </a:moveTo>
                      <a:lnTo>
                        <a:pt x="575" y="0"/>
                      </a:lnTo>
                      <a:lnTo>
                        <a:pt x="485" y="6"/>
                      </a:lnTo>
                      <a:lnTo>
                        <a:pt x="383" y="18"/>
                      </a:lnTo>
                      <a:lnTo>
                        <a:pt x="329" y="30"/>
                      </a:lnTo>
                      <a:lnTo>
                        <a:pt x="299" y="66"/>
                      </a:lnTo>
                      <a:lnTo>
                        <a:pt x="263" y="60"/>
                      </a:lnTo>
                      <a:lnTo>
                        <a:pt x="209" y="102"/>
                      </a:lnTo>
                      <a:lnTo>
                        <a:pt x="167" y="150"/>
                      </a:lnTo>
                      <a:lnTo>
                        <a:pt x="138" y="197"/>
                      </a:lnTo>
                      <a:lnTo>
                        <a:pt x="102" y="257"/>
                      </a:lnTo>
                      <a:lnTo>
                        <a:pt x="84" y="323"/>
                      </a:lnTo>
                      <a:lnTo>
                        <a:pt x="66" y="436"/>
                      </a:lnTo>
                      <a:lnTo>
                        <a:pt x="54" y="514"/>
                      </a:lnTo>
                      <a:lnTo>
                        <a:pt x="54" y="640"/>
                      </a:lnTo>
                      <a:lnTo>
                        <a:pt x="78" y="723"/>
                      </a:lnTo>
                      <a:lnTo>
                        <a:pt x="72" y="783"/>
                      </a:lnTo>
                      <a:lnTo>
                        <a:pt x="54" y="939"/>
                      </a:lnTo>
                      <a:lnTo>
                        <a:pt x="36" y="1004"/>
                      </a:lnTo>
                      <a:lnTo>
                        <a:pt x="30" y="1076"/>
                      </a:lnTo>
                      <a:lnTo>
                        <a:pt x="12" y="1124"/>
                      </a:lnTo>
                      <a:lnTo>
                        <a:pt x="0" y="1178"/>
                      </a:lnTo>
                      <a:lnTo>
                        <a:pt x="6" y="1237"/>
                      </a:lnTo>
                      <a:lnTo>
                        <a:pt x="30" y="1291"/>
                      </a:lnTo>
                      <a:lnTo>
                        <a:pt x="78" y="1339"/>
                      </a:lnTo>
                      <a:lnTo>
                        <a:pt x="162" y="1417"/>
                      </a:lnTo>
                      <a:lnTo>
                        <a:pt x="209" y="1435"/>
                      </a:lnTo>
                      <a:lnTo>
                        <a:pt x="269" y="1453"/>
                      </a:lnTo>
                      <a:lnTo>
                        <a:pt x="317" y="1472"/>
                      </a:lnTo>
                      <a:lnTo>
                        <a:pt x="359" y="1496"/>
                      </a:lnTo>
                      <a:lnTo>
                        <a:pt x="557" y="1508"/>
                      </a:lnTo>
                      <a:lnTo>
                        <a:pt x="689" y="1333"/>
                      </a:lnTo>
                      <a:lnTo>
                        <a:pt x="736" y="1172"/>
                      </a:lnTo>
                      <a:lnTo>
                        <a:pt x="904" y="1172"/>
                      </a:lnTo>
                      <a:lnTo>
                        <a:pt x="892" y="939"/>
                      </a:lnTo>
                      <a:lnTo>
                        <a:pt x="862" y="676"/>
                      </a:lnTo>
                      <a:lnTo>
                        <a:pt x="808" y="347"/>
                      </a:lnTo>
                      <a:lnTo>
                        <a:pt x="778" y="197"/>
                      </a:lnTo>
                      <a:lnTo>
                        <a:pt x="700" y="18"/>
                      </a:lnTo>
                      <a:close/>
                    </a:path>
                  </a:pathLst>
                </a:custGeom>
                <a:solidFill>
                  <a:srgbClr val="FF5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41" name="Freeform 115"/>
                <p:cNvSpPr>
                  <a:spLocks/>
                </p:cNvSpPr>
                <p:nvPr/>
              </p:nvSpPr>
              <p:spPr bwMode="auto">
                <a:xfrm>
                  <a:off x="1447" y="3266"/>
                  <a:ext cx="204" cy="251"/>
                </a:xfrm>
                <a:custGeom>
                  <a:avLst/>
                  <a:gdLst>
                    <a:gd name="T0" fmla="*/ 1 w 408"/>
                    <a:gd name="T1" fmla="*/ 1 h 502"/>
                    <a:gd name="T2" fmla="*/ 1 w 408"/>
                    <a:gd name="T3" fmla="*/ 1 h 502"/>
                    <a:gd name="T4" fmla="*/ 1 w 408"/>
                    <a:gd name="T5" fmla="*/ 0 h 502"/>
                    <a:gd name="T6" fmla="*/ 1 w 408"/>
                    <a:gd name="T7" fmla="*/ 1 h 502"/>
                    <a:gd name="T8" fmla="*/ 1 w 408"/>
                    <a:gd name="T9" fmla="*/ 1 h 502"/>
                    <a:gd name="T10" fmla="*/ 1 w 408"/>
                    <a:gd name="T11" fmla="*/ 1 h 502"/>
                    <a:gd name="T12" fmla="*/ 1 w 408"/>
                    <a:gd name="T13" fmla="*/ 1 h 502"/>
                    <a:gd name="T14" fmla="*/ 1 w 408"/>
                    <a:gd name="T15" fmla="*/ 1 h 502"/>
                    <a:gd name="T16" fmla="*/ 0 w 408"/>
                    <a:gd name="T17" fmla="*/ 1 h 502"/>
                    <a:gd name="T18" fmla="*/ 1 w 408"/>
                    <a:gd name="T19" fmla="*/ 1 h 502"/>
                    <a:gd name="T20" fmla="*/ 1 w 408"/>
                    <a:gd name="T21" fmla="*/ 1 h 502"/>
                    <a:gd name="T22" fmla="*/ 1 w 408"/>
                    <a:gd name="T23" fmla="*/ 1 h 502"/>
                    <a:gd name="T24" fmla="*/ 1 w 408"/>
                    <a:gd name="T25" fmla="*/ 1 h 502"/>
                    <a:gd name="T26" fmla="*/ 1 w 408"/>
                    <a:gd name="T27" fmla="*/ 1 h 502"/>
                    <a:gd name="T28" fmla="*/ 1 w 408"/>
                    <a:gd name="T29" fmla="*/ 1 h 502"/>
                    <a:gd name="T30" fmla="*/ 1 w 408"/>
                    <a:gd name="T31" fmla="*/ 1 h 502"/>
                    <a:gd name="T32" fmla="*/ 1 w 408"/>
                    <a:gd name="T33" fmla="*/ 1 h 50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08" h="502">
                      <a:moveTo>
                        <a:pt x="384" y="24"/>
                      </a:moveTo>
                      <a:lnTo>
                        <a:pt x="238" y="12"/>
                      </a:lnTo>
                      <a:lnTo>
                        <a:pt x="84" y="0"/>
                      </a:lnTo>
                      <a:lnTo>
                        <a:pt x="58" y="36"/>
                      </a:lnTo>
                      <a:lnTo>
                        <a:pt x="46" y="64"/>
                      </a:lnTo>
                      <a:lnTo>
                        <a:pt x="28" y="100"/>
                      </a:lnTo>
                      <a:lnTo>
                        <a:pt x="12" y="154"/>
                      </a:lnTo>
                      <a:lnTo>
                        <a:pt x="4" y="201"/>
                      </a:lnTo>
                      <a:lnTo>
                        <a:pt x="0" y="245"/>
                      </a:lnTo>
                      <a:lnTo>
                        <a:pt x="6" y="299"/>
                      </a:lnTo>
                      <a:lnTo>
                        <a:pt x="24" y="369"/>
                      </a:lnTo>
                      <a:lnTo>
                        <a:pt x="42" y="425"/>
                      </a:lnTo>
                      <a:lnTo>
                        <a:pt x="46" y="474"/>
                      </a:lnTo>
                      <a:lnTo>
                        <a:pt x="292" y="502"/>
                      </a:lnTo>
                      <a:lnTo>
                        <a:pt x="396" y="327"/>
                      </a:lnTo>
                      <a:lnTo>
                        <a:pt x="408" y="281"/>
                      </a:lnTo>
                      <a:lnTo>
                        <a:pt x="384" y="24"/>
                      </a:lnTo>
                      <a:close/>
                    </a:path>
                  </a:pathLst>
                </a:custGeom>
                <a:solidFill>
                  <a:srgbClr val="DF1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42" name="Freeform 116"/>
                <p:cNvSpPr>
                  <a:spLocks/>
                </p:cNvSpPr>
                <p:nvPr/>
              </p:nvSpPr>
              <p:spPr bwMode="auto">
                <a:xfrm>
                  <a:off x="1355" y="2807"/>
                  <a:ext cx="192" cy="482"/>
                </a:xfrm>
                <a:custGeom>
                  <a:avLst/>
                  <a:gdLst>
                    <a:gd name="T0" fmla="*/ 1 w 383"/>
                    <a:gd name="T1" fmla="*/ 0 h 962"/>
                    <a:gd name="T2" fmla="*/ 1 w 383"/>
                    <a:gd name="T3" fmla="*/ 1 h 962"/>
                    <a:gd name="T4" fmla="*/ 1 w 383"/>
                    <a:gd name="T5" fmla="*/ 1 h 962"/>
                    <a:gd name="T6" fmla="*/ 1 w 383"/>
                    <a:gd name="T7" fmla="*/ 1 h 962"/>
                    <a:gd name="T8" fmla="*/ 1 w 383"/>
                    <a:gd name="T9" fmla="*/ 1 h 962"/>
                    <a:gd name="T10" fmla="*/ 1 w 383"/>
                    <a:gd name="T11" fmla="*/ 1 h 962"/>
                    <a:gd name="T12" fmla="*/ 1 w 383"/>
                    <a:gd name="T13" fmla="*/ 1 h 962"/>
                    <a:gd name="T14" fmla="*/ 1 w 383"/>
                    <a:gd name="T15" fmla="*/ 1 h 962"/>
                    <a:gd name="T16" fmla="*/ 1 w 383"/>
                    <a:gd name="T17" fmla="*/ 1 h 962"/>
                    <a:gd name="T18" fmla="*/ 1 w 383"/>
                    <a:gd name="T19" fmla="*/ 1 h 962"/>
                    <a:gd name="T20" fmla="*/ 1 w 383"/>
                    <a:gd name="T21" fmla="*/ 1 h 962"/>
                    <a:gd name="T22" fmla="*/ 1 w 383"/>
                    <a:gd name="T23" fmla="*/ 1 h 962"/>
                    <a:gd name="T24" fmla="*/ 1 w 383"/>
                    <a:gd name="T25" fmla="*/ 1 h 962"/>
                    <a:gd name="T26" fmla="*/ 0 w 383"/>
                    <a:gd name="T27" fmla="*/ 1 h 962"/>
                    <a:gd name="T28" fmla="*/ 1 w 383"/>
                    <a:gd name="T29" fmla="*/ 1 h 962"/>
                    <a:gd name="T30" fmla="*/ 1 w 383"/>
                    <a:gd name="T31" fmla="*/ 1 h 962"/>
                    <a:gd name="T32" fmla="*/ 1 w 383"/>
                    <a:gd name="T33" fmla="*/ 1 h 962"/>
                    <a:gd name="T34" fmla="*/ 1 w 383"/>
                    <a:gd name="T35" fmla="*/ 1 h 962"/>
                    <a:gd name="T36" fmla="*/ 1 w 383"/>
                    <a:gd name="T37" fmla="*/ 1 h 962"/>
                    <a:gd name="T38" fmla="*/ 1 w 383"/>
                    <a:gd name="T39" fmla="*/ 1 h 962"/>
                    <a:gd name="T40" fmla="*/ 1 w 383"/>
                    <a:gd name="T41" fmla="*/ 1 h 962"/>
                    <a:gd name="T42" fmla="*/ 1 w 383"/>
                    <a:gd name="T43" fmla="*/ 1 h 962"/>
                    <a:gd name="T44" fmla="*/ 1 w 383"/>
                    <a:gd name="T45" fmla="*/ 1 h 962"/>
                    <a:gd name="T46" fmla="*/ 1 w 383"/>
                    <a:gd name="T47" fmla="*/ 1 h 962"/>
                    <a:gd name="T48" fmla="*/ 1 w 383"/>
                    <a:gd name="T49" fmla="*/ 1 h 962"/>
                    <a:gd name="T50" fmla="*/ 1 w 383"/>
                    <a:gd name="T51" fmla="*/ 1 h 962"/>
                    <a:gd name="T52" fmla="*/ 1 w 383"/>
                    <a:gd name="T53" fmla="*/ 1 h 962"/>
                    <a:gd name="T54" fmla="*/ 1 w 383"/>
                    <a:gd name="T55" fmla="*/ 1 h 962"/>
                    <a:gd name="T56" fmla="*/ 1 w 383"/>
                    <a:gd name="T57" fmla="*/ 1 h 962"/>
                    <a:gd name="T58" fmla="*/ 1 w 383"/>
                    <a:gd name="T59" fmla="*/ 1 h 962"/>
                    <a:gd name="T60" fmla="*/ 1 w 383"/>
                    <a:gd name="T61" fmla="*/ 1 h 962"/>
                    <a:gd name="T62" fmla="*/ 1 w 383"/>
                    <a:gd name="T63" fmla="*/ 0 h 9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83" h="962">
                      <a:moveTo>
                        <a:pt x="239" y="0"/>
                      </a:moveTo>
                      <a:lnTo>
                        <a:pt x="311" y="119"/>
                      </a:lnTo>
                      <a:lnTo>
                        <a:pt x="353" y="245"/>
                      </a:lnTo>
                      <a:lnTo>
                        <a:pt x="377" y="394"/>
                      </a:lnTo>
                      <a:lnTo>
                        <a:pt x="383" y="562"/>
                      </a:lnTo>
                      <a:lnTo>
                        <a:pt x="377" y="759"/>
                      </a:lnTo>
                      <a:lnTo>
                        <a:pt x="359" y="842"/>
                      </a:lnTo>
                      <a:lnTo>
                        <a:pt x="263" y="914"/>
                      </a:lnTo>
                      <a:lnTo>
                        <a:pt x="215" y="884"/>
                      </a:lnTo>
                      <a:lnTo>
                        <a:pt x="167" y="872"/>
                      </a:lnTo>
                      <a:lnTo>
                        <a:pt x="125" y="884"/>
                      </a:lnTo>
                      <a:lnTo>
                        <a:pt x="95" y="926"/>
                      </a:lnTo>
                      <a:lnTo>
                        <a:pt x="42" y="950"/>
                      </a:lnTo>
                      <a:lnTo>
                        <a:pt x="0" y="962"/>
                      </a:lnTo>
                      <a:lnTo>
                        <a:pt x="66" y="902"/>
                      </a:lnTo>
                      <a:lnTo>
                        <a:pt x="107" y="884"/>
                      </a:lnTo>
                      <a:lnTo>
                        <a:pt x="137" y="854"/>
                      </a:lnTo>
                      <a:lnTo>
                        <a:pt x="173" y="854"/>
                      </a:lnTo>
                      <a:lnTo>
                        <a:pt x="215" y="813"/>
                      </a:lnTo>
                      <a:lnTo>
                        <a:pt x="173" y="765"/>
                      </a:lnTo>
                      <a:lnTo>
                        <a:pt x="233" y="777"/>
                      </a:lnTo>
                      <a:lnTo>
                        <a:pt x="191" y="639"/>
                      </a:lnTo>
                      <a:lnTo>
                        <a:pt x="155" y="526"/>
                      </a:lnTo>
                      <a:lnTo>
                        <a:pt x="143" y="446"/>
                      </a:lnTo>
                      <a:lnTo>
                        <a:pt x="161" y="328"/>
                      </a:lnTo>
                      <a:lnTo>
                        <a:pt x="191" y="460"/>
                      </a:lnTo>
                      <a:lnTo>
                        <a:pt x="251" y="609"/>
                      </a:lnTo>
                      <a:lnTo>
                        <a:pt x="323" y="771"/>
                      </a:lnTo>
                      <a:lnTo>
                        <a:pt x="323" y="550"/>
                      </a:lnTo>
                      <a:lnTo>
                        <a:pt x="311" y="400"/>
                      </a:lnTo>
                      <a:lnTo>
                        <a:pt x="293" y="179"/>
                      </a:lnTo>
                      <a:lnTo>
                        <a:pt x="239" y="0"/>
                      </a:lnTo>
                      <a:close/>
                    </a:path>
                  </a:pathLst>
                </a:custGeom>
                <a:solidFill>
                  <a:srgbClr val="DF3F5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16" name="Freeform 117"/>
              <p:cNvSpPr>
                <a:spLocks/>
              </p:cNvSpPr>
              <p:nvPr/>
            </p:nvSpPr>
            <p:spPr bwMode="auto">
              <a:xfrm>
                <a:off x="1836" y="3073"/>
                <a:ext cx="558" cy="305"/>
              </a:xfrm>
              <a:custGeom>
                <a:avLst/>
                <a:gdLst>
                  <a:gd name="T0" fmla="*/ 0 w 1116"/>
                  <a:gd name="T1" fmla="*/ 1 h 609"/>
                  <a:gd name="T2" fmla="*/ 1 w 1116"/>
                  <a:gd name="T3" fmla="*/ 0 h 609"/>
                  <a:gd name="T4" fmla="*/ 1 w 1116"/>
                  <a:gd name="T5" fmla="*/ 1 h 609"/>
                  <a:gd name="T6" fmla="*/ 1 w 1116"/>
                  <a:gd name="T7" fmla="*/ 1 h 609"/>
                  <a:gd name="T8" fmla="*/ 1 w 1116"/>
                  <a:gd name="T9" fmla="*/ 1 h 609"/>
                  <a:gd name="T10" fmla="*/ 1 w 1116"/>
                  <a:gd name="T11" fmla="*/ 1 h 609"/>
                  <a:gd name="T12" fmla="*/ 1 w 1116"/>
                  <a:gd name="T13" fmla="*/ 1 h 609"/>
                  <a:gd name="T14" fmla="*/ 0 w 1116"/>
                  <a:gd name="T15" fmla="*/ 1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16" h="609">
                    <a:moveTo>
                      <a:pt x="0" y="496"/>
                    </a:moveTo>
                    <a:lnTo>
                      <a:pt x="431" y="0"/>
                    </a:lnTo>
                    <a:lnTo>
                      <a:pt x="1116" y="189"/>
                    </a:lnTo>
                    <a:lnTo>
                      <a:pt x="834" y="544"/>
                    </a:lnTo>
                    <a:lnTo>
                      <a:pt x="659" y="583"/>
                    </a:lnTo>
                    <a:lnTo>
                      <a:pt x="479" y="609"/>
                    </a:lnTo>
                    <a:lnTo>
                      <a:pt x="90" y="585"/>
                    </a:lnTo>
                    <a:lnTo>
                      <a:pt x="0" y="496"/>
                    </a:lnTo>
                    <a:close/>
                  </a:path>
                </a:pathLst>
              </a:custGeom>
              <a:solidFill>
                <a:srgbClr val="9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17" name="Freeform 118"/>
              <p:cNvSpPr>
                <a:spLocks/>
              </p:cNvSpPr>
              <p:nvPr/>
            </p:nvSpPr>
            <p:spPr bwMode="auto">
              <a:xfrm>
                <a:off x="1561" y="3253"/>
                <a:ext cx="477" cy="200"/>
              </a:xfrm>
              <a:custGeom>
                <a:avLst/>
                <a:gdLst>
                  <a:gd name="T0" fmla="*/ 1 w 954"/>
                  <a:gd name="T1" fmla="*/ 0 h 401"/>
                  <a:gd name="T2" fmla="*/ 1 w 954"/>
                  <a:gd name="T3" fmla="*/ 0 h 401"/>
                  <a:gd name="T4" fmla="*/ 1 w 954"/>
                  <a:gd name="T5" fmla="*/ 0 h 401"/>
                  <a:gd name="T6" fmla="*/ 1 w 954"/>
                  <a:gd name="T7" fmla="*/ 0 h 401"/>
                  <a:gd name="T8" fmla="*/ 1 w 954"/>
                  <a:gd name="T9" fmla="*/ 0 h 401"/>
                  <a:gd name="T10" fmla="*/ 1 w 954"/>
                  <a:gd name="T11" fmla="*/ 0 h 401"/>
                  <a:gd name="T12" fmla="*/ 1 w 954"/>
                  <a:gd name="T13" fmla="*/ 0 h 401"/>
                  <a:gd name="T14" fmla="*/ 1 w 954"/>
                  <a:gd name="T15" fmla="*/ 0 h 401"/>
                  <a:gd name="T16" fmla="*/ 1 w 954"/>
                  <a:gd name="T17" fmla="*/ 0 h 401"/>
                  <a:gd name="T18" fmla="*/ 1 w 954"/>
                  <a:gd name="T19" fmla="*/ 0 h 401"/>
                  <a:gd name="T20" fmla="*/ 1 w 954"/>
                  <a:gd name="T21" fmla="*/ 0 h 401"/>
                  <a:gd name="T22" fmla="*/ 1 w 954"/>
                  <a:gd name="T23" fmla="*/ 0 h 401"/>
                  <a:gd name="T24" fmla="*/ 1 w 954"/>
                  <a:gd name="T25" fmla="*/ 0 h 401"/>
                  <a:gd name="T26" fmla="*/ 1 w 954"/>
                  <a:gd name="T27" fmla="*/ 0 h 401"/>
                  <a:gd name="T28" fmla="*/ 1 w 954"/>
                  <a:gd name="T29" fmla="*/ 0 h 401"/>
                  <a:gd name="T30" fmla="*/ 1 w 954"/>
                  <a:gd name="T31" fmla="*/ 0 h 401"/>
                  <a:gd name="T32" fmla="*/ 1 w 954"/>
                  <a:gd name="T33" fmla="*/ 0 h 401"/>
                  <a:gd name="T34" fmla="*/ 1 w 954"/>
                  <a:gd name="T35" fmla="*/ 0 h 401"/>
                  <a:gd name="T36" fmla="*/ 1 w 954"/>
                  <a:gd name="T37" fmla="*/ 0 h 401"/>
                  <a:gd name="T38" fmla="*/ 1 w 954"/>
                  <a:gd name="T39" fmla="*/ 0 h 401"/>
                  <a:gd name="T40" fmla="*/ 1 w 954"/>
                  <a:gd name="T41" fmla="*/ 0 h 401"/>
                  <a:gd name="T42" fmla="*/ 1 w 954"/>
                  <a:gd name="T43" fmla="*/ 0 h 401"/>
                  <a:gd name="T44" fmla="*/ 1 w 954"/>
                  <a:gd name="T45" fmla="*/ 0 h 401"/>
                  <a:gd name="T46" fmla="*/ 1 w 954"/>
                  <a:gd name="T47" fmla="*/ 0 h 401"/>
                  <a:gd name="T48" fmla="*/ 1 w 954"/>
                  <a:gd name="T49" fmla="*/ 0 h 401"/>
                  <a:gd name="T50" fmla="*/ 1 w 954"/>
                  <a:gd name="T51" fmla="*/ 0 h 401"/>
                  <a:gd name="T52" fmla="*/ 1 w 954"/>
                  <a:gd name="T53" fmla="*/ 0 h 401"/>
                  <a:gd name="T54" fmla="*/ 1 w 954"/>
                  <a:gd name="T55" fmla="*/ 0 h 401"/>
                  <a:gd name="T56" fmla="*/ 1 w 954"/>
                  <a:gd name="T57" fmla="*/ 0 h 401"/>
                  <a:gd name="T58" fmla="*/ 1 w 954"/>
                  <a:gd name="T59" fmla="*/ 0 h 401"/>
                  <a:gd name="T60" fmla="*/ 1 w 954"/>
                  <a:gd name="T61" fmla="*/ 0 h 401"/>
                  <a:gd name="T62" fmla="*/ 1 w 954"/>
                  <a:gd name="T63" fmla="*/ 0 h 401"/>
                  <a:gd name="T64" fmla="*/ 1 w 954"/>
                  <a:gd name="T65" fmla="*/ 0 h 401"/>
                  <a:gd name="T66" fmla="*/ 1 w 954"/>
                  <a:gd name="T67" fmla="*/ 0 h 401"/>
                  <a:gd name="T68" fmla="*/ 1 w 954"/>
                  <a:gd name="T69" fmla="*/ 0 h 401"/>
                  <a:gd name="T70" fmla="*/ 1 w 954"/>
                  <a:gd name="T71" fmla="*/ 0 h 401"/>
                  <a:gd name="T72" fmla="*/ 1 w 954"/>
                  <a:gd name="T73" fmla="*/ 0 h 401"/>
                  <a:gd name="T74" fmla="*/ 0 w 954"/>
                  <a:gd name="T75" fmla="*/ 0 h 401"/>
                  <a:gd name="T76" fmla="*/ 0 w 954"/>
                  <a:gd name="T77" fmla="*/ 0 h 401"/>
                  <a:gd name="T78" fmla="*/ 1 w 954"/>
                  <a:gd name="T79" fmla="*/ 0 h 401"/>
                  <a:gd name="T80" fmla="*/ 1 w 954"/>
                  <a:gd name="T81" fmla="*/ 0 h 40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54" h="401">
                    <a:moveTo>
                      <a:pt x="52" y="98"/>
                    </a:moveTo>
                    <a:lnTo>
                      <a:pt x="407" y="50"/>
                    </a:lnTo>
                    <a:lnTo>
                      <a:pt x="483" y="20"/>
                    </a:lnTo>
                    <a:lnTo>
                      <a:pt x="521" y="6"/>
                    </a:lnTo>
                    <a:lnTo>
                      <a:pt x="561" y="0"/>
                    </a:lnTo>
                    <a:lnTo>
                      <a:pt x="615" y="8"/>
                    </a:lnTo>
                    <a:lnTo>
                      <a:pt x="675" y="20"/>
                    </a:lnTo>
                    <a:lnTo>
                      <a:pt x="718" y="26"/>
                    </a:lnTo>
                    <a:lnTo>
                      <a:pt x="804" y="36"/>
                    </a:lnTo>
                    <a:lnTo>
                      <a:pt x="846" y="38"/>
                    </a:lnTo>
                    <a:lnTo>
                      <a:pt x="880" y="44"/>
                    </a:lnTo>
                    <a:lnTo>
                      <a:pt x="916" y="50"/>
                    </a:lnTo>
                    <a:lnTo>
                      <a:pt x="946" y="62"/>
                    </a:lnTo>
                    <a:lnTo>
                      <a:pt x="954" y="78"/>
                    </a:lnTo>
                    <a:lnTo>
                      <a:pt x="940" y="92"/>
                    </a:lnTo>
                    <a:lnTo>
                      <a:pt x="880" y="96"/>
                    </a:lnTo>
                    <a:lnTo>
                      <a:pt x="856" y="98"/>
                    </a:lnTo>
                    <a:lnTo>
                      <a:pt x="852" y="140"/>
                    </a:lnTo>
                    <a:lnTo>
                      <a:pt x="838" y="156"/>
                    </a:lnTo>
                    <a:lnTo>
                      <a:pt x="828" y="158"/>
                    </a:lnTo>
                    <a:lnTo>
                      <a:pt x="820" y="186"/>
                    </a:lnTo>
                    <a:lnTo>
                      <a:pt x="802" y="206"/>
                    </a:lnTo>
                    <a:lnTo>
                      <a:pt x="780" y="215"/>
                    </a:lnTo>
                    <a:lnTo>
                      <a:pt x="766" y="233"/>
                    </a:lnTo>
                    <a:lnTo>
                      <a:pt x="748" y="241"/>
                    </a:lnTo>
                    <a:lnTo>
                      <a:pt x="693" y="271"/>
                    </a:lnTo>
                    <a:lnTo>
                      <a:pt x="663" y="283"/>
                    </a:lnTo>
                    <a:lnTo>
                      <a:pt x="575" y="287"/>
                    </a:lnTo>
                    <a:lnTo>
                      <a:pt x="509" y="281"/>
                    </a:lnTo>
                    <a:lnTo>
                      <a:pt x="471" y="263"/>
                    </a:lnTo>
                    <a:lnTo>
                      <a:pt x="453" y="257"/>
                    </a:lnTo>
                    <a:lnTo>
                      <a:pt x="419" y="263"/>
                    </a:lnTo>
                    <a:lnTo>
                      <a:pt x="363" y="269"/>
                    </a:lnTo>
                    <a:lnTo>
                      <a:pt x="315" y="277"/>
                    </a:lnTo>
                    <a:lnTo>
                      <a:pt x="114" y="353"/>
                    </a:lnTo>
                    <a:lnTo>
                      <a:pt x="28" y="401"/>
                    </a:lnTo>
                    <a:lnTo>
                      <a:pt x="4" y="317"/>
                    </a:lnTo>
                    <a:lnTo>
                      <a:pt x="0" y="265"/>
                    </a:lnTo>
                    <a:lnTo>
                      <a:pt x="0" y="223"/>
                    </a:lnTo>
                    <a:lnTo>
                      <a:pt x="16" y="168"/>
                    </a:lnTo>
                    <a:lnTo>
                      <a:pt x="52" y="98"/>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18" name="Group 119"/>
              <p:cNvGrpSpPr>
                <a:grpSpLocks/>
              </p:cNvGrpSpPr>
              <p:nvPr/>
            </p:nvGrpSpPr>
            <p:grpSpPr bwMode="auto">
              <a:xfrm>
                <a:off x="1469" y="2245"/>
                <a:ext cx="525" cy="703"/>
                <a:chOff x="1469" y="2245"/>
                <a:chExt cx="525" cy="703"/>
              </a:xfrm>
            </p:grpSpPr>
            <p:grpSp>
              <p:nvGrpSpPr>
                <p:cNvPr id="19" name="Group 120"/>
                <p:cNvGrpSpPr>
                  <a:grpSpLocks/>
                </p:cNvGrpSpPr>
                <p:nvPr/>
              </p:nvGrpSpPr>
              <p:grpSpPr bwMode="auto">
                <a:xfrm>
                  <a:off x="1941" y="2435"/>
                  <a:ext cx="46" cy="126"/>
                  <a:chOff x="1941" y="2435"/>
                  <a:chExt cx="46" cy="126"/>
                </a:xfrm>
              </p:grpSpPr>
              <p:sp>
                <p:nvSpPr>
                  <p:cNvPr id="38" name="Oval 121"/>
                  <p:cNvSpPr>
                    <a:spLocks noChangeArrowheads="1"/>
                  </p:cNvSpPr>
                  <p:nvPr/>
                </p:nvSpPr>
                <p:spPr bwMode="auto">
                  <a:xfrm>
                    <a:off x="1941" y="2435"/>
                    <a:ext cx="46" cy="126"/>
                  </a:xfrm>
                  <a:prstGeom prst="ellipse">
                    <a:avLst/>
                  </a:pr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sp>
                <p:nvSpPr>
                  <p:cNvPr id="39" name="Oval 122"/>
                  <p:cNvSpPr>
                    <a:spLocks noChangeArrowheads="1"/>
                  </p:cNvSpPr>
                  <p:nvPr/>
                </p:nvSpPr>
                <p:spPr bwMode="auto">
                  <a:xfrm>
                    <a:off x="1945" y="2438"/>
                    <a:ext cx="41" cy="120"/>
                  </a:xfrm>
                  <a:prstGeom prst="ellipse">
                    <a:avLst/>
                  </a:prstGeom>
                  <a:solidFill>
                    <a:srgbClr val="FFDFB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grpSp>
            <p:grpSp>
              <p:nvGrpSpPr>
                <p:cNvPr id="20" name="Group 123"/>
                <p:cNvGrpSpPr>
                  <a:grpSpLocks/>
                </p:cNvGrpSpPr>
                <p:nvPr/>
              </p:nvGrpSpPr>
              <p:grpSpPr bwMode="auto">
                <a:xfrm>
                  <a:off x="1469" y="2245"/>
                  <a:ext cx="525" cy="703"/>
                  <a:chOff x="1469" y="2245"/>
                  <a:chExt cx="525" cy="703"/>
                </a:xfrm>
              </p:grpSpPr>
              <p:grpSp>
                <p:nvGrpSpPr>
                  <p:cNvPr id="27" name="Group 124"/>
                  <p:cNvGrpSpPr>
                    <a:grpSpLocks/>
                  </p:cNvGrpSpPr>
                  <p:nvPr/>
                </p:nvGrpSpPr>
                <p:grpSpPr bwMode="auto">
                  <a:xfrm>
                    <a:off x="1591" y="2289"/>
                    <a:ext cx="403" cy="659"/>
                    <a:chOff x="1591" y="2289"/>
                    <a:chExt cx="403" cy="659"/>
                  </a:xfrm>
                </p:grpSpPr>
                <p:sp>
                  <p:nvSpPr>
                    <p:cNvPr id="34" name="Freeform 125"/>
                    <p:cNvSpPr>
                      <a:spLocks/>
                    </p:cNvSpPr>
                    <p:nvPr/>
                  </p:nvSpPr>
                  <p:spPr bwMode="auto">
                    <a:xfrm>
                      <a:off x="1591" y="2289"/>
                      <a:ext cx="403" cy="659"/>
                    </a:xfrm>
                    <a:custGeom>
                      <a:avLst/>
                      <a:gdLst>
                        <a:gd name="T0" fmla="*/ 1 w 806"/>
                        <a:gd name="T1" fmla="*/ 1 h 1317"/>
                        <a:gd name="T2" fmla="*/ 1 w 806"/>
                        <a:gd name="T3" fmla="*/ 1 h 1317"/>
                        <a:gd name="T4" fmla="*/ 1 w 806"/>
                        <a:gd name="T5" fmla="*/ 1 h 1317"/>
                        <a:gd name="T6" fmla="*/ 1 w 806"/>
                        <a:gd name="T7" fmla="*/ 1 h 1317"/>
                        <a:gd name="T8" fmla="*/ 1 w 806"/>
                        <a:gd name="T9" fmla="*/ 1 h 1317"/>
                        <a:gd name="T10" fmla="*/ 1 w 806"/>
                        <a:gd name="T11" fmla="*/ 1 h 1317"/>
                        <a:gd name="T12" fmla="*/ 1 w 806"/>
                        <a:gd name="T13" fmla="*/ 1 h 1317"/>
                        <a:gd name="T14" fmla="*/ 1 w 806"/>
                        <a:gd name="T15" fmla="*/ 1 h 1317"/>
                        <a:gd name="T16" fmla="*/ 1 w 806"/>
                        <a:gd name="T17" fmla="*/ 1 h 1317"/>
                        <a:gd name="T18" fmla="*/ 1 w 806"/>
                        <a:gd name="T19" fmla="*/ 1 h 1317"/>
                        <a:gd name="T20" fmla="*/ 1 w 806"/>
                        <a:gd name="T21" fmla="*/ 1 h 1317"/>
                        <a:gd name="T22" fmla="*/ 1 w 806"/>
                        <a:gd name="T23" fmla="*/ 1 h 1317"/>
                        <a:gd name="T24" fmla="*/ 1 w 806"/>
                        <a:gd name="T25" fmla="*/ 1 h 1317"/>
                        <a:gd name="T26" fmla="*/ 1 w 806"/>
                        <a:gd name="T27" fmla="*/ 1 h 1317"/>
                        <a:gd name="T28" fmla="*/ 1 w 806"/>
                        <a:gd name="T29" fmla="*/ 1 h 1317"/>
                        <a:gd name="T30" fmla="*/ 1 w 806"/>
                        <a:gd name="T31" fmla="*/ 1 h 1317"/>
                        <a:gd name="T32" fmla="*/ 1 w 806"/>
                        <a:gd name="T33" fmla="*/ 1 h 1317"/>
                        <a:gd name="T34" fmla="*/ 1 w 806"/>
                        <a:gd name="T35" fmla="*/ 1 h 1317"/>
                        <a:gd name="T36" fmla="*/ 1 w 806"/>
                        <a:gd name="T37" fmla="*/ 1 h 1317"/>
                        <a:gd name="T38" fmla="*/ 1 w 806"/>
                        <a:gd name="T39" fmla="*/ 1 h 1317"/>
                        <a:gd name="T40" fmla="*/ 1 w 806"/>
                        <a:gd name="T41" fmla="*/ 1 h 1317"/>
                        <a:gd name="T42" fmla="*/ 1 w 806"/>
                        <a:gd name="T43" fmla="*/ 1 h 1317"/>
                        <a:gd name="T44" fmla="*/ 1 w 806"/>
                        <a:gd name="T45" fmla="*/ 1 h 1317"/>
                        <a:gd name="T46" fmla="*/ 1 w 806"/>
                        <a:gd name="T47" fmla="*/ 1 h 1317"/>
                        <a:gd name="T48" fmla="*/ 1 w 806"/>
                        <a:gd name="T49" fmla="*/ 1 h 1317"/>
                        <a:gd name="T50" fmla="*/ 1 w 806"/>
                        <a:gd name="T51" fmla="*/ 1 h 1317"/>
                        <a:gd name="T52" fmla="*/ 0 w 806"/>
                        <a:gd name="T53" fmla="*/ 1 h 1317"/>
                        <a:gd name="T54" fmla="*/ 1 w 806"/>
                        <a:gd name="T55" fmla="*/ 1 h 1317"/>
                        <a:gd name="T56" fmla="*/ 1 w 806"/>
                        <a:gd name="T57" fmla="*/ 1 h 1317"/>
                        <a:gd name="T58" fmla="*/ 1 w 806"/>
                        <a:gd name="T59" fmla="*/ 1 h 1317"/>
                        <a:gd name="T60" fmla="*/ 1 w 806"/>
                        <a:gd name="T61" fmla="*/ 1 h 1317"/>
                        <a:gd name="T62" fmla="*/ 1 w 806"/>
                        <a:gd name="T63" fmla="*/ 1 h 13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06" h="1317">
                          <a:moveTo>
                            <a:pt x="521" y="24"/>
                          </a:moveTo>
                          <a:lnTo>
                            <a:pt x="589" y="48"/>
                          </a:lnTo>
                          <a:lnTo>
                            <a:pt x="629" y="73"/>
                          </a:lnTo>
                          <a:lnTo>
                            <a:pt x="658" y="107"/>
                          </a:lnTo>
                          <a:lnTo>
                            <a:pt x="676" y="145"/>
                          </a:lnTo>
                          <a:lnTo>
                            <a:pt x="690" y="187"/>
                          </a:lnTo>
                          <a:lnTo>
                            <a:pt x="700" y="229"/>
                          </a:lnTo>
                          <a:lnTo>
                            <a:pt x="712" y="289"/>
                          </a:lnTo>
                          <a:lnTo>
                            <a:pt x="718" y="348"/>
                          </a:lnTo>
                          <a:lnTo>
                            <a:pt x="710" y="384"/>
                          </a:lnTo>
                          <a:lnTo>
                            <a:pt x="706" y="420"/>
                          </a:lnTo>
                          <a:lnTo>
                            <a:pt x="724" y="456"/>
                          </a:lnTo>
                          <a:lnTo>
                            <a:pt x="778" y="514"/>
                          </a:lnTo>
                          <a:lnTo>
                            <a:pt x="792" y="530"/>
                          </a:lnTo>
                          <a:lnTo>
                            <a:pt x="804" y="546"/>
                          </a:lnTo>
                          <a:lnTo>
                            <a:pt x="806" y="560"/>
                          </a:lnTo>
                          <a:lnTo>
                            <a:pt x="800" y="572"/>
                          </a:lnTo>
                          <a:lnTo>
                            <a:pt x="786" y="580"/>
                          </a:lnTo>
                          <a:lnTo>
                            <a:pt x="760" y="587"/>
                          </a:lnTo>
                          <a:lnTo>
                            <a:pt x="750" y="597"/>
                          </a:lnTo>
                          <a:lnTo>
                            <a:pt x="760" y="621"/>
                          </a:lnTo>
                          <a:lnTo>
                            <a:pt x="758" y="635"/>
                          </a:lnTo>
                          <a:lnTo>
                            <a:pt x="748" y="647"/>
                          </a:lnTo>
                          <a:lnTo>
                            <a:pt x="726" y="659"/>
                          </a:lnTo>
                          <a:lnTo>
                            <a:pt x="696" y="673"/>
                          </a:lnTo>
                          <a:lnTo>
                            <a:pt x="678" y="679"/>
                          </a:lnTo>
                          <a:lnTo>
                            <a:pt x="742" y="695"/>
                          </a:lnTo>
                          <a:lnTo>
                            <a:pt x="750" y="707"/>
                          </a:lnTo>
                          <a:lnTo>
                            <a:pt x="734" y="733"/>
                          </a:lnTo>
                          <a:lnTo>
                            <a:pt x="732" y="769"/>
                          </a:lnTo>
                          <a:lnTo>
                            <a:pt x="732" y="821"/>
                          </a:lnTo>
                          <a:lnTo>
                            <a:pt x="732" y="840"/>
                          </a:lnTo>
                          <a:lnTo>
                            <a:pt x="724" y="856"/>
                          </a:lnTo>
                          <a:lnTo>
                            <a:pt x="706" y="870"/>
                          </a:lnTo>
                          <a:lnTo>
                            <a:pt x="678" y="878"/>
                          </a:lnTo>
                          <a:lnTo>
                            <a:pt x="648" y="886"/>
                          </a:lnTo>
                          <a:lnTo>
                            <a:pt x="581" y="898"/>
                          </a:lnTo>
                          <a:lnTo>
                            <a:pt x="541" y="908"/>
                          </a:lnTo>
                          <a:lnTo>
                            <a:pt x="511" y="920"/>
                          </a:lnTo>
                          <a:lnTo>
                            <a:pt x="489" y="938"/>
                          </a:lnTo>
                          <a:lnTo>
                            <a:pt x="415" y="1042"/>
                          </a:lnTo>
                          <a:lnTo>
                            <a:pt x="525" y="1279"/>
                          </a:lnTo>
                          <a:lnTo>
                            <a:pt x="461" y="1297"/>
                          </a:lnTo>
                          <a:lnTo>
                            <a:pt x="363" y="1317"/>
                          </a:lnTo>
                          <a:lnTo>
                            <a:pt x="277" y="1313"/>
                          </a:lnTo>
                          <a:lnTo>
                            <a:pt x="227" y="1285"/>
                          </a:lnTo>
                          <a:lnTo>
                            <a:pt x="112" y="924"/>
                          </a:lnTo>
                          <a:lnTo>
                            <a:pt x="112" y="803"/>
                          </a:lnTo>
                          <a:lnTo>
                            <a:pt x="78" y="739"/>
                          </a:lnTo>
                          <a:lnTo>
                            <a:pt x="36" y="655"/>
                          </a:lnTo>
                          <a:lnTo>
                            <a:pt x="18" y="607"/>
                          </a:lnTo>
                          <a:lnTo>
                            <a:pt x="6" y="544"/>
                          </a:lnTo>
                          <a:lnTo>
                            <a:pt x="0" y="474"/>
                          </a:lnTo>
                          <a:lnTo>
                            <a:pt x="0" y="390"/>
                          </a:lnTo>
                          <a:lnTo>
                            <a:pt x="10" y="313"/>
                          </a:lnTo>
                          <a:lnTo>
                            <a:pt x="24" y="245"/>
                          </a:lnTo>
                          <a:lnTo>
                            <a:pt x="46" y="187"/>
                          </a:lnTo>
                          <a:lnTo>
                            <a:pt x="72" y="131"/>
                          </a:lnTo>
                          <a:lnTo>
                            <a:pt x="112" y="79"/>
                          </a:lnTo>
                          <a:lnTo>
                            <a:pt x="167" y="38"/>
                          </a:lnTo>
                          <a:lnTo>
                            <a:pt x="227" y="14"/>
                          </a:lnTo>
                          <a:lnTo>
                            <a:pt x="297" y="2"/>
                          </a:lnTo>
                          <a:lnTo>
                            <a:pt x="359" y="0"/>
                          </a:lnTo>
                          <a:lnTo>
                            <a:pt x="441" y="4"/>
                          </a:lnTo>
                          <a:lnTo>
                            <a:pt x="521" y="24"/>
                          </a:lnTo>
                          <a:close/>
                        </a:path>
                      </a:pathLst>
                    </a:custGeom>
                    <a:solidFill>
                      <a:srgbClr val="FFBFB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35" name="Group 126"/>
                    <p:cNvGrpSpPr>
                      <a:grpSpLocks/>
                    </p:cNvGrpSpPr>
                    <p:nvPr/>
                  </p:nvGrpSpPr>
                  <p:grpSpPr bwMode="auto">
                    <a:xfrm>
                      <a:off x="1759" y="2673"/>
                      <a:ext cx="187" cy="243"/>
                      <a:chOff x="1759" y="2673"/>
                      <a:chExt cx="187" cy="243"/>
                    </a:xfrm>
                  </p:grpSpPr>
                  <p:sp>
                    <p:nvSpPr>
                      <p:cNvPr id="36" name="Freeform 127"/>
                      <p:cNvSpPr>
                        <a:spLocks/>
                      </p:cNvSpPr>
                      <p:nvPr/>
                    </p:nvSpPr>
                    <p:spPr bwMode="auto">
                      <a:xfrm>
                        <a:off x="1761" y="2673"/>
                        <a:ext cx="185" cy="87"/>
                      </a:xfrm>
                      <a:custGeom>
                        <a:avLst/>
                        <a:gdLst>
                          <a:gd name="T0" fmla="*/ 0 w 371"/>
                          <a:gd name="T1" fmla="*/ 0 h 173"/>
                          <a:gd name="T2" fmla="*/ 0 w 371"/>
                          <a:gd name="T3" fmla="*/ 1 h 173"/>
                          <a:gd name="T4" fmla="*/ 0 w 371"/>
                          <a:gd name="T5" fmla="*/ 1 h 173"/>
                          <a:gd name="T6" fmla="*/ 0 w 371"/>
                          <a:gd name="T7" fmla="*/ 1 h 173"/>
                          <a:gd name="T8" fmla="*/ 0 w 371"/>
                          <a:gd name="T9" fmla="*/ 1 h 173"/>
                          <a:gd name="T10" fmla="*/ 0 w 371"/>
                          <a:gd name="T11" fmla="*/ 1 h 173"/>
                          <a:gd name="T12" fmla="*/ 0 w 371"/>
                          <a:gd name="T13" fmla="*/ 1 h 173"/>
                          <a:gd name="T14" fmla="*/ 0 w 371"/>
                          <a:gd name="T15" fmla="*/ 1 h 173"/>
                          <a:gd name="T16" fmla="*/ 0 w 371"/>
                          <a:gd name="T17" fmla="*/ 1 h 173"/>
                          <a:gd name="T18" fmla="*/ 0 w 371"/>
                          <a:gd name="T19" fmla="*/ 1 h 173"/>
                          <a:gd name="T20" fmla="*/ 0 w 371"/>
                          <a:gd name="T21" fmla="*/ 1 h 173"/>
                          <a:gd name="T22" fmla="*/ 0 w 371"/>
                          <a:gd name="T23" fmla="*/ 1 h 173"/>
                          <a:gd name="T24" fmla="*/ 0 w 371"/>
                          <a:gd name="T25" fmla="*/ 1 h 173"/>
                          <a:gd name="T26" fmla="*/ 0 w 371"/>
                          <a:gd name="T27" fmla="*/ 1 h 173"/>
                          <a:gd name="T28" fmla="*/ 0 w 371"/>
                          <a:gd name="T29" fmla="*/ 1 h 173"/>
                          <a:gd name="T30" fmla="*/ 0 w 371"/>
                          <a:gd name="T31" fmla="*/ 1 h 173"/>
                          <a:gd name="T32" fmla="*/ 0 w 371"/>
                          <a:gd name="T33" fmla="*/ 1 h 173"/>
                          <a:gd name="T34" fmla="*/ 0 w 371"/>
                          <a:gd name="T35" fmla="*/ 1 h 173"/>
                          <a:gd name="T36" fmla="*/ 0 w 371"/>
                          <a:gd name="T37" fmla="*/ 1 h 173"/>
                          <a:gd name="T38" fmla="*/ 0 w 371"/>
                          <a:gd name="T39" fmla="*/ 1 h 173"/>
                          <a:gd name="T40" fmla="*/ 0 w 371"/>
                          <a:gd name="T41" fmla="*/ 1 h 173"/>
                          <a:gd name="T42" fmla="*/ 0 w 371"/>
                          <a:gd name="T43" fmla="*/ 1 h 173"/>
                          <a:gd name="T44" fmla="*/ 0 w 371"/>
                          <a:gd name="T45" fmla="*/ 1 h 173"/>
                          <a:gd name="T46" fmla="*/ 0 w 371"/>
                          <a:gd name="T47" fmla="*/ 1 h 173"/>
                          <a:gd name="T48" fmla="*/ 0 w 371"/>
                          <a:gd name="T49" fmla="*/ 1 h 173"/>
                          <a:gd name="T50" fmla="*/ 0 w 371"/>
                          <a:gd name="T51" fmla="*/ 0 h 17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71" h="173">
                            <a:moveTo>
                              <a:pt x="0" y="0"/>
                            </a:moveTo>
                            <a:lnTo>
                              <a:pt x="54" y="24"/>
                            </a:lnTo>
                            <a:lnTo>
                              <a:pt x="110" y="44"/>
                            </a:lnTo>
                            <a:lnTo>
                              <a:pt x="152" y="56"/>
                            </a:lnTo>
                            <a:lnTo>
                              <a:pt x="206" y="70"/>
                            </a:lnTo>
                            <a:lnTo>
                              <a:pt x="242" y="77"/>
                            </a:lnTo>
                            <a:lnTo>
                              <a:pt x="292" y="85"/>
                            </a:lnTo>
                            <a:lnTo>
                              <a:pt x="329" y="85"/>
                            </a:lnTo>
                            <a:lnTo>
                              <a:pt x="371" y="85"/>
                            </a:lnTo>
                            <a:lnTo>
                              <a:pt x="331" y="101"/>
                            </a:lnTo>
                            <a:lnTo>
                              <a:pt x="276" y="113"/>
                            </a:lnTo>
                            <a:lnTo>
                              <a:pt x="232" y="123"/>
                            </a:lnTo>
                            <a:lnTo>
                              <a:pt x="196" y="133"/>
                            </a:lnTo>
                            <a:lnTo>
                              <a:pt x="160" y="145"/>
                            </a:lnTo>
                            <a:lnTo>
                              <a:pt x="138" y="155"/>
                            </a:lnTo>
                            <a:lnTo>
                              <a:pt x="114" y="173"/>
                            </a:lnTo>
                            <a:lnTo>
                              <a:pt x="136" y="147"/>
                            </a:lnTo>
                            <a:lnTo>
                              <a:pt x="156" y="127"/>
                            </a:lnTo>
                            <a:lnTo>
                              <a:pt x="162" y="111"/>
                            </a:lnTo>
                            <a:lnTo>
                              <a:pt x="162" y="97"/>
                            </a:lnTo>
                            <a:lnTo>
                              <a:pt x="156" y="83"/>
                            </a:lnTo>
                            <a:lnTo>
                              <a:pt x="140" y="75"/>
                            </a:lnTo>
                            <a:lnTo>
                              <a:pt x="122" y="70"/>
                            </a:lnTo>
                            <a:lnTo>
                              <a:pt x="90" y="66"/>
                            </a:lnTo>
                            <a:lnTo>
                              <a:pt x="62" y="62"/>
                            </a:lnTo>
                            <a:lnTo>
                              <a:pt x="0" y="0"/>
                            </a:lnTo>
                            <a:close/>
                          </a:path>
                        </a:pathLst>
                      </a:custGeom>
                      <a:solidFill>
                        <a:srgbClr val="F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37" name="Freeform 128"/>
                      <p:cNvSpPr>
                        <a:spLocks/>
                      </p:cNvSpPr>
                      <p:nvPr/>
                    </p:nvSpPr>
                    <p:spPr bwMode="auto">
                      <a:xfrm>
                        <a:off x="1759" y="2795"/>
                        <a:ext cx="45" cy="121"/>
                      </a:xfrm>
                      <a:custGeom>
                        <a:avLst/>
                        <a:gdLst>
                          <a:gd name="T0" fmla="*/ 0 w 92"/>
                          <a:gd name="T1" fmla="*/ 1 h 241"/>
                          <a:gd name="T2" fmla="*/ 0 w 92"/>
                          <a:gd name="T3" fmla="*/ 1 h 241"/>
                          <a:gd name="T4" fmla="*/ 0 w 92"/>
                          <a:gd name="T5" fmla="*/ 1 h 241"/>
                          <a:gd name="T6" fmla="*/ 0 w 92"/>
                          <a:gd name="T7" fmla="*/ 0 h 241"/>
                          <a:gd name="T8" fmla="*/ 0 w 92"/>
                          <a:gd name="T9" fmla="*/ 1 h 241"/>
                          <a:gd name="T10" fmla="*/ 0 w 92"/>
                          <a:gd name="T11" fmla="*/ 1 h 241"/>
                          <a:gd name="T12" fmla="*/ 0 w 92"/>
                          <a:gd name="T13" fmla="*/ 1 h 241"/>
                          <a:gd name="T14" fmla="*/ 0 w 92"/>
                          <a:gd name="T15" fmla="*/ 1 h 241"/>
                          <a:gd name="T16" fmla="*/ 0 w 92"/>
                          <a:gd name="T17" fmla="*/ 1 h 241"/>
                          <a:gd name="T18" fmla="*/ 0 w 92"/>
                          <a:gd name="T19" fmla="*/ 1 h 241"/>
                          <a:gd name="T20" fmla="*/ 0 w 92"/>
                          <a:gd name="T21" fmla="*/ 1 h 241"/>
                          <a:gd name="T22" fmla="*/ 0 w 92"/>
                          <a:gd name="T23" fmla="*/ 1 h 241"/>
                          <a:gd name="T24" fmla="*/ 0 w 92"/>
                          <a:gd name="T25" fmla="*/ 1 h 241"/>
                          <a:gd name="T26" fmla="*/ 0 w 92"/>
                          <a:gd name="T27" fmla="*/ 1 h 241"/>
                          <a:gd name="T28" fmla="*/ 0 w 92"/>
                          <a:gd name="T29" fmla="*/ 1 h 241"/>
                          <a:gd name="T30" fmla="*/ 0 w 92"/>
                          <a:gd name="T31" fmla="*/ 1 h 241"/>
                          <a:gd name="T32" fmla="*/ 0 w 92"/>
                          <a:gd name="T33" fmla="*/ 1 h 241"/>
                          <a:gd name="T34" fmla="*/ 0 w 92"/>
                          <a:gd name="T35" fmla="*/ 1 h 241"/>
                          <a:gd name="T36" fmla="*/ 0 w 92"/>
                          <a:gd name="T37" fmla="*/ 1 h 241"/>
                          <a:gd name="T38" fmla="*/ 0 w 92"/>
                          <a:gd name="T39" fmla="*/ 1 h 241"/>
                          <a:gd name="T40" fmla="*/ 0 w 92"/>
                          <a:gd name="T41" fmla="*/ 1 h 241"/>
                          <a:gd name="T42" fmla="*/ 0 w 92"/>
                          <a:gd name="T43" fmla="*/ 1 h 241"/>
                          <a:gd name="T44" fmla="*/ 0 w 92"/>
                          <a:gd name="T45" fmla="*/ 1 h 24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2" h="241">
                            <a:moveTo>
                              <a:pt x="52" y="28"/>
                            </a:moveTo>
                            <a:lnTo>
                              <a:pt x="52" y="10"/>
                            </a:lnTo>
                            <a:lnTo>
                              <a:pt x="46" y="2"/>
                            </a:lnTo>
                            <a:lnTo>
                              <a:pt x="32" y="0"/>
                            </a:lnTo>
                            <a:lnTo>
                              <a:pt x="18" y="8"/>
                            </a:lnTo>
                            <a:lnTo>
                              <a:pt x="8" y="22"/>
                            </a:lnTo>
                            <a:lnTo>
                              <a:pt x="0" y="40"/>
                            </a:lnTo>
                            <a:lnTo>
                              <a:pt x="0" y="64"/>
                            </a:lnTo>
                            <a:lnTo>
                              <a:pt x="2" y="137"/>
                            </a:lnTo>
                            <a:lnTo>
                              <a:pt x="8" y="167"/>
                            </a:lnTo>
                            <a:lnTo>
                              <a:pt x="16" y="183"/>
                            </a:lnTo>
                            <a:lnTo>
                              <a:pt x="76" y="241"/>
                            </a:lnTo>
                            <a:lnTo>
                              <a:pt x="92" y="183"/>
                            </a:lnTo>
                            <a:lnTo>
                              <a:pt x="64" y="143"/>
                            </a:lnTo>
                            <a:lnTo>
                              <a:pt x="68" y="171"/>
                            </a:lnTo>
                            <a:lnTo>
                              <a:pt x="70" y="195"/>
                            </a:lnTo>
                            <a:lnTo>
                              <a:pt x="68" y="203"/>
                            </a:lnTo>
                            <a:lnTo>
                              <a:pt x="22" y="151"/>
                            </a:lnTo>
                            <a:lnTo>
                              <a:pt x="20" y="131"/>
                            </a:lnTo>
                            <a:lnTo>
                              <a:pt x="16" y="103"/>
                            </a:lnTo>
                            <a:lnTo>
                              <a:pt x="26" y="72"/>
                            </a:lnTo>
                            <a:lnTo>
                              <a:pt x="38" y="46"/>
                            </a:lnTo>
                            <a:lnTo>
                              <a:pt x="52" y="28"/>
                            </a:lnTo>
                            <a:close/>
                          </a:path>
                        </a:pathLst>
                      </a:custGeom>
                      <a:solidFill>
                        <a:srgbClr val="FF9F9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sp>
                <p:nvSpPr>
                  <p:cNvPr id="28" name="Freeform 129"/>
                  <p:cNvSpPr>
                    <a:spLocks/>
                  </p:cNvSpPr>
                  <p:nvPr/>
                </p:nvSpPr>
                <p:spPr bwMode="auto">
                  <a:xfrm>
                    <a:off x="1871" y="2498"/>
                    <a:ext cx="30" cy="24"/>
                  </a:xfrm>
                  <a:custGeom>
                    <a:avLst/>
                    <a:gdLst>
                      <a:gd name="T0" fmla="*/ 1 w 60"/>
                      <a:gd name="T1" fmla="*/ 0 h 50"/>
                      <a:gd name="T2" fmla="*/ 1 w 60"/>
                      <a:gd name="T3" fmla="*/ 0 h 50"/>
                      <a:gd name="T4" fmla="*/ 0 w 60"/>
                      <a:gd name="T5" fmla="*/ 0 h 50"/>
                      <a:gd name="T6" fmla="*/ 1 w 60"/>
                      <a:gd name="T7" fmla="*/ 0 h 50"/>
                      <a:gd name="T8" fmla="*/ 1 w 60"/>
                      <a:gd name="T9" fmla="*/ 0 h 50"/>
                      <a:gd name="T10" fmla="*/ 1 w 60"/>
                      <a:gd name="T11" fmla="*/ 0 h 50"/>
                      <a:gd name="T12" fmla="*/ 1 w 60"/>
                      <a:gd name="T13" fmla="*/ 0 h 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50">
                        <a:moveTo>
                          <a:pt x="52" y="0"/>
                        </a:moveTo>
                        <a:lnTo>
                          <a:pt x="28" y="10"/>
                        </a:lnTo>
                        <a:lnTo>
                          <a:pt x="0" y="30"/>
                        </a:lnTo>
                        <a:lnTo>
                          <a:pt x="20" y="44"/>
                        </a:lnTo>
                        <a:lnTo>
                          <a:pt x="50" y="50"/>
                        </a:lnTo>
                        <a:lnTo>
                          <a:pt x="60" y="48"/>
                        </a:lnTo>
                        <a:lnTo>
                          <a:pt x="5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29" name="Freeform 130"/>
                  <p:cNvSpPr>
                    <a:spLocks/>
                  </p:cNvSpPr>
                  <p:nvPr/>
                </p:nvSpPr>
                <p:spPr bwMode="auto">
                  <a:xfrm>
                    <a:off x="1859" y="2447"/>
                    <a:ext cx="52" cy="45"/>
                  </a:xfrm>
                  <a:custGeom>
                    <a:avLst/>
                    <a:gdLst>
                      <a:gd name="T0" fmla="*/ 1 w 104"/>
                      <a:gd name="T1" fmla="*/ 0 h 89"/>
                      <a:gd name="T2" fmla="*/ 1 w 104"/>
                      <a:gd name="T3" fmla="*/ 1 h 89"/>
                      <a:gd name="T4" fmla="*/ 1 w 104"/>
                      <a:gd name="T5" fmla="*/ 1 h 89"/>
                      <a:gd name="T6" fmla="*/ 1 w 104"/>
                      <a:gd name="T7" fmla="*/ 1 h 89"/>
                      <a:gd name="T8" fmla="*/ 1 w 104"/>
                      <a:gd name="T9" fmla="*/ 1 h 89"/>
                      <a:gd name="T10" fmla="*/ 0 w 104"/>
                      <a:gd name="T11" fmla="*/ 1 h 89"/>
                      <a:gd name="T12" fmla="*/ 1 w 104"/>
                      <a:gd name="T13" fmla="*/ 1 h 89"/>
                      <a:gd name="T14" fmla="*/ 1 w 104"/>
                      <a:gd name="T15" fmla="*/ 1 h 89"/>
                      <a:gd name="T16" fmla="*/ 1 w 104"/>
                      <a:gd name="T17" fmla="*/ 1 h 89"/>
                      <a:gd name="T18" fmla="*/ 1 w 104"/>
                      <a:gd name="T19" fmla="*/ 1 h 89"/>
                      <a:gd name="T20" fmla="*/ 1 w 104"/>
                      <a:gd name="T21" fmla="*/ 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4" h="89">
                        <a:moveTo>
                          <a:pt x="104" y="0"/>
                        </a:moveTo>
                        <a:lnTo>
                          <a:pt x="80" y="6"/>
                        </a:lnTo>
                        <a:lnTo>
                          <a:pt x="62" y="23"/>
                        </a:lnTo>
                        <a:lnTo>
                          <a:pt x="46" y="45"/>
                        </a:lnTo>
                        <a:lnTo>
                          <a:pt x="30" y="65"/>
                        </a:lnTo>
                        <a:lnTo>
                          <a:pt x="0" y="89"/>
                        </a:lnTo>
                        <a:lnTo>
                          <a:pt x="36" y="77"/>
                        </a:lnTo>
                        <a:lnTo>
                          <a:pt x="60" y="59"/>
                        </a:lnTo>
                        <a:lnTo>
                          <a:pt x="80" y="41"/>
                        </a:lnTo>
                        <a:lnTo>
                          <a:pt x="98" y="35"/>
                        </a:lnTo>
                        <a:lnTo>
                          <a:pt x="104" y="0"/>
                        </a:lnTo>
                        <a:close/>
                      </a:path>
                    </a:pathLst>
                  </a:custGeom>
                  <a:solidFill>
                    <a:srgbClr val="5F3F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nvGrpSpPr>
                  <p:cNvPr id="30" name="Group 131"/>
                  <p:cNvGrpSpPr>
                    <a:grpSpLocks/>
                  </p:cNvGrpSpPr>
                  <p:nvPr/>
                </p:nvGrpSpPr>
                <p:grpSpPr bwMode="auto">
                  <a:xfrm>
                    <a:off x="1868" y="2477"/>
                    <a:ext cx="36" cy="47"/>
                    <a:chOff x="1868" y="2477"/>
                    <a:chExt cx="36" cy="47"/>
                  </a:xfrm>
                </p:grpSpPr>
                <p:sp>
                  <p:nvSpPr>
                    <p:cNvPr id="32" name="Oval 132"/>
                    <p:cNvSpPr>
                      <a:spLocks noChangeArrowheads="1"/>
                    </p:cNvSpPr>
                    <p:nvPr/>
                  </p:nvSpPr>
                  <p:spPr bwMode="auto">
                    <a:xfrm>
                      <a:off x="1882" y="2501"/>
                      <a:ext cx="18" cy="20"/>
                    </a:xfrm>
                    <a:prstGeom prst="ellipse">
                      <a:avLst/>
                    </a:prstGeom>
                    <a:solidFill>
                      <a:srgbClr val="5F7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sp>
                  <p:nvSpPr>
                    <p:cNvPr id="33" name="Freeform 133"/>
                    <p:cNvSpPr>
                      <a:spLocks/>
                    </p:cNvSpPr>
                    <p:nvPr/>
                  </p:nvSpPr>
                  <p:spPr bwMode="auto">
                    <a:xfrm>
                      <a:off x="1868" y="2477"/>
                      <a:ext cx="36" cy="47"/>
                    </a:xfrm>
                    <a:custGeom>
                      <a:avLst/>
                      <a:gdLst>
                        <a:gd name="T0" fmla="*/ 1 w 72"/>
                        <a:gd name="T1" fmla="*/ 0 h 96"/>
                        <a:gd name="T2" fmla="*/ 1 w 72"/>
                        <a:gd name="T3" fmla="*/ 0 h 96"/>
                        <a:gd name="T4" fmla="*/ 1 w 72"/>
                        <a:gd name="T5" fmla="*/ 0 h 96"/>
                        <a:gd name="T6" fmla="*/ 1 w 72"/>
                        <a:gd name="T7" fmla="*/ 0 h 96"/>
                        <a:gd name="T8" fmla="*/ 1 w 72"/>
                        <a:gd name="T9" fmla="*/ 0 h 96"/>
                        <a:gd name="T10" fmla="*/ 0 w 72"/>
                        <a:gd name="T11" fmla="*/ 0 h 96"/>
                        <a:gd name="T12" fmla="*/ 1 w 72"/>
                        <a:gd name="T13" fmla="*/ 0 h 96"/>
                        <a:gd name="T14" fmla="*/ 1 w 72"/>
                        <a:gd name="T15" fmla="*/ 0 h 96"/>
                        <a:gd name="T16" fmla="*/ 1 w 72"/>
                        <a:gd name="T17" fmla="*/ 0 h 96"/>
                        <a:gd name="T18" fmla="*/ 1 w 72"/>
                        <a:gd name="T19" fmla="*/ 0 h 96"/>
                        <a:gd name="T20" fmla="*/ 1 w 72"/>
                        <a:gd name="T21" fmla="*/ 0 h 96"/>
                        <a:gd name="T22" fmla="*/ 1 w 72"/>
                        <a:gd name="T23" fmla="*/ 0 h 96"/>
                        <a:gd name="T24" fmla="*/ 1 w 72"/>
                        <a:gd name="T25" fmla="*/ 0 h 96"/>
                        <a:gd name="T26" fmla="*/ 1 w 72"/>
                        <a:gd name="T27" fmla="*/ 0 h 96"/>
                        <a:gd name="T28" fmla="*/ 1 w 72"/>
                        <a:gd name="T29" fmla="*/ 0 h 96"/>
                        <a:gd name="T30" fmla="*/ 1 w 72"/>
                        <a:gd name="T31" fmla="*/ 0 h 96"/>
                        <a:gd name="T32" fmla="*/ 1 w 72"/>
                        <a:gd name="T33" fmla="*/ 0 h 96"/>
                        <a:gd name="T34" fmla="*/ 1 w 72"/>
                        <a:gd name="T35" fmla="*/ 0 h 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2" h="96">
                          <a:moveTo>
                            <a:pt x="62" y="24"/>
                          </a:moveTo>
                          <a:lnTo>
                            <a:pt x="42" y="42"/>
                          </a:lnTo>
                          <a:lnTo>
                            <a:pt x="48" y="0"/>
                          </a:lnTo>
                          <a:lnTo>
                            <a:pt x="32" y="42"/>
                          </a:lnTo>
                          <a:lnTo>
                            <a:pt x="20" y="60"/>
                          </a:lnTo>
                          <a:lnTo>
                            <a:pt x="0" y="74"/>
                          </a:lnTo>
                          <a:lnTo>
                            <a:pt x="24" y="92"/>
                          </a:lnTo>
                          <a:lnTo>
                            <a:pt x="26" y="92"/>
                          </a:lnTo>
                          <a:lnTo>
                            <a:pt x="42" y="96"/>
                          </a:lnTo>
                          <a:lnTo>
                            <a:pt x="64" y="96"/>
                          </a:lnTo>
                          <a:lnTo>
                            <a:pt x="60" y="82"/>
                          </a:lnTo>
                          <a:lnTo>
                            <a:pt x="42" y="86"/>
                          </a:lnTo>
                          <a:lnTo>
                            <a:pt x="24" y="78"/>
                          </a:lnTo>
                          <a:lnTo>
                            <a:pt x="10" y="72"/>
                          </a:lnTo>
                          <a:lnTo>
                            <a:pt x="24" y="64"/>
                          </a:lnTo>
                          <a:lnTo>
                            <a:pt x="48" y="54"/>
                          </a:lnTo>
                          <a:lnTo>
                            <a:pt x="72" y="42"/>
                          </a:lnTo>
                          <a:lnTo>
                            <a:pt x="62" y="24"/>
                          </a:lnTo>
                          <a:close/>
                        </a:path>
                      </a:pathLst>
                    </a:custGeom>
                    <a:solidFill>
                      <a:srgbClr val="3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sp>
                <p:nvSpPr>
                  <p:cNvPr id="31" name="Freeform 134"/>
                  <p:cNvSpPr>
                    <a:spLocks/>
                  </p:cNvSpPr>
                  <p:nvPr/>
                </p:nvSpPr>
                <p:spPr bwMode="auto">
                  <a:xfrm>
                    <a:off x="1469" y="2245"/>
                    <a:ext cx="489" cy="571"/>
                  </a:xfrm>
                  <a:custGeom>
                    <a:avLst/>
                    <a:gdLst>
                      <a:gd name="T0" fmla="*/ 1 w 978"/>
                      <a:gd name="T1" fmla="*/ 0 h 1144"/>
                      <a:gd name="T2" fmla="*/ 1 w 978"/>
                      <a:gd name="T3" fmla="*/ 0 h 1144"/>
                      <a:gd name="T4" fmla="*/ 1 w 978"/>
                      <a:gd name="T5" fmla="*/ 0 h 1144"/>
                      <a:gd name="T6" fmla="*/ 1 w 978"/>
                      <a:gd name="T7" fmla="*/ 0 h 1144"/>
                      <a:gd name="T8" fmla="*/ 1 w 978"/>
                      <a:gd name="T9" fmla="*/ 0 h 1144"/>
                      <a:gd name="T10" fmla="*/ 1 w 978"/>
                      <a:gd name="T11" fmla="*/ 0 h 1144"/>
                      <a:gd name="T12" fmla="*/ 1 w 978"/>
                      <a:gd name="T13" fmla="*/ 0 h 1144"/>
                      <a:gd name="T14" fmla="*/ 1 w 978"/>
                      <a:gd name="T15" fmla="*/ 0 h 1144"/>
                      <a:gd name="T16" fmla="*/ 1 w 978"/>
                      <a:gd name="T17" fmla="*/ 0 h 1144"/>
                      <a:gd name="T18" fmla="*/ 1 w 978"/>
                      <a:gd name="T19" fmla="*/ 0 h 1144"/>
                      <a:gd name="T20" fmla="*/ 1 w 978"/>
                      <a:gd name="T21" fmla="*/ 0 h 1144"/>
                      <a:gd name="T22" fmla="*/ 1 w 978"/>
                      <a:gd name="T23" fmla="*/ 0 h 1144"/>
                      <a:gd name="T24" fmla="*/ 1 w 978"/>
                      <a:gd name="T25" fmla="*/ 0 h 1144"/>
                      <a:gd name="T26" fmla="*/ 1 w 978"/>
                      <a:gd name="T27" fmla="*/ 0 h 1144"/>
                      <a:gd name="T28" fmla="*/ 1 w 978"/>
                      <a:gd name="T29" fmla="*/ 0 h 1144"/>
                      <a:gd name="T30" fmla="*/ 1 w 978"/>
                      <a:gd name="T31" fmla="*/ 0 h 1144"/>
                      <a:gd name="T32" fmla="*/ 1 w 978"/>
                      <a:gd name="T33" fmla="*/ 0 h 1144"/>
                      <a:gd name="T34" fmla="*/ 1 w 978"/>
                      <a:gd name="T35" fmla="*/ 0 h 1144"/>
                      <a:gd name="T36" fmla="*/ 1 w 978"/>
                      <a:gd name="T37" fmla="*/ 0 h 1144"/>
                      <a:gd name="T38" fmla="*/ 1 w 978"/>
                      <a:gd name="T39" fmla="*/ 0 h 1144"/>
                      <a:gd name="T40" fmla="*/ 1 w 978"/>
                      <a:gd name="T41" fmla="*/ 0 h 1144"/>
                      <a:gd name="T42" fmla="*/ 1 w 978"/>
                      <a:gd name="T43" fmla="*/ 0 h 1144"/>
                      <a:gd name="T44" fmla="*/ 1 w 978"/>
                      <a:gd name="T45" fmla="*/ 0 h 1144"/>
                      <a:gd name="T46" fmla="*/ 1 w 978"/>
                      <a:gd name="T47" fmla="*/ 0 h 1144"/>
                      <a:gd name="T48" fmla="*/ 1 w 978"/>
                      <a:gd name="T49" fmla="*/ 0 h 1144"/>
                      <a:gd name="T50" fmla="*/ 1 w 978"/>
                      <a:gd name="T51" fmla="*/ 0 h 1144"/>
                      <a:gd name="T52" fmla="*/ 1 w 978"/>
                      <a:gd name="T53" fmla="*/ 0 h 1144"/>
                      <a:gd name="T54" fmla="*/ 1 w 978"/>
                      <a:gd name="T55" fmla="*/ 0 h 1144"/>
                      <a:gd name="T56" fmla="*/ 0 w 978"/>
                      <a:gd name="T57" fmla="*/ 0 h 1144"/>
                      <a:gd name="T58" fmla="*/ 0 w 978"/>
                      <a:gd name="T59" fmla="*/ 0 h 1144"/>
                      <a:gd name="T60" fmla="*/ 1 w 978"/>
                      <a:gd name="T61" fmla="*/ 0 h 1144"/>
                      <a:gd name="T62" fmla="*/ 1 w 978"/>
                      <a:gd name="T63" fmla="*/ 0 h 1144"/>
                      <a:gd name="T64" fmla="*/ 1 w 978"/>
                      <a:gd name="T65" fmla="*/ 0 h 1144"/>
                      <a:gd name="T66" fmla="*/ 1 w 978"/>
                      <a:gd name="T67" fmla="*/ 0 h 1144"/>
                      <a:gd name="T68" fmla="*/ 1 w 978"/>
                      <a:gd name="T69" fmla="*/ 0 h 1144"/>
                      <a:gd name="T70" fmla="*/ 1 w 978"/>
                      <a:gd name="T71" fmla="*/ 0 h 1144"/>
                      <a:gd name="T72" fmla="*/ 1 w 978"/>
                      <a:gd name="T73" fmla="*/ 0 h 1144"/>
                      <a:gd name="T74" fmla="*/ 1 w 978"/>
                      <a:gd name="T75" fmla="*/ 0 h 1144"/>
                      <a:gd name="T76" fmla="*/ 1 w 978"/>
                      <a:gd name="T77" fmla="*/ 0 h 1144"/>
                      <a:gd name="T78" fmla="*/ 1 w 978"/>
                      <a:gd name="T79" fmla="*/ 0 h 1144"/>
                      <a:gd name="T80" fmla="*/ 1 w 978"/>
                      <a:gd name="T81" fmla="*/ 0 h 1144"/>
                      <a:gd name="T82" fmla="*/ 1 w 978"/>
                      <a:gd name="T83" fmla="*/ 0 h 1144"/>
                      <a:gd name="T84" fmla="*/ 1 w 978"/>
                      <a:gd name="T85" fmla="*/ 0 h 1144"/>
                      <a:gd name="T86" fmla="*/ 1 w 978"/>
                      <a:gd name="T87" fmla="*/ 0 h 1144"/>
                      <a:gd name="T88" fmla="*/ 1 w 978"/>
                      <a:gd name="T89" fmla="*/ 0 h 1144"/>
                      <a:gd name="T90" fmla="*/ 1 w 978"/>
                      <a:gd name="T91" fmla="*/ 0 h 1144"/>
                      <a:gd name="T92" fmla="*/ 1 w 978"/>
                      <a:gd name="T93" fmla="*/ 0 h 1144"/>
                      <a:gd name="T94" fmla="*/ 1 w 978"/>
                      <a:gd name="T95" fmla="*/ 0 h 1144"/>
                      <a:gd name="T96" fmla="*/ 1 w 978"/>
                      <a:gd name="T97" fmla="*/ 0 h 1144"/>
                      <a:gd name="T98" fmla="*/ 1 w 978"/>
                      <a:gd name="T99" fmla="*/ 0 h 1144"/>
                      <a:gd name="T100" fmla="*/ 1 w 978"/>
                      <a:gd name="T101" fmla="*/ 0 h 1144"/>
                      <a:gd name="T102" fmla="*/ 1 w 978"/>
                      <a:gd name="T103" fmla="*/ 0 h 1144"/>
                      <a:gd name="T104" fmla="*/ 1 w 978"/>
                      <a:gd name="T105" fmla="*/ 0 h 1144"/>
                      <a:gd name="T106" fmla="*/ 1 w 978"/>
                      <a:gd name="T107" fmla="*/ 0 h 1144"/>
                      <a:gd name="T108" fmla="*/ 1 w 978"/>
                      <a:gd name="T109" fmla="*/ 0 h 1144"/>
                      <a:gd name="T110" fmla="*/ 1 w 978"/>
                      <a:gd name="T111" fmla="*/ 0 h 1144"/>
                      <a:gd name="T112" fmla="*/ 1 w 978"/>
                      <a:gd name="T113" fmla="*/ 0 h 1144"/>
                      <a:gd name="T114" fmla="*/ 1 w 978"/>
                      <a:gd name="T115" fmla="*/ 0 h 1144"/>
                      <a:gd name="T116" fmla="*/ 1 w 978"/>
                      <a:gd name="T117" fmla="*/ 0 h 1144"/>
                      <a:gd name="T118" fmla="*/ 1 w 978"/>
                      <a:gd name="T119" fmla="*/ 0 h 114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78" h="1144">
                        <a:moveTo>
                          <a:pt x="948" y="339"/>
                        </a:moveTo>
                        <a:lnTo>
                          <a:pt x="960" y="327"/>
                        </a:lnTo>
                        <a:lnTo>
                          <a:pt x="974" y="311"/>
                        </a:lnTo>
                        <a:lnTo>
                          <a:pt x="978" y="275"/>
                        </a:lnTo>
                        <a:lnTo>
                          <a:pt x="978" y="209"/>
                        </a:lnTo>
                        <a:lnTo>
                          <a:pt x="960" y="155"/>
                        </a:lnTo>
                        <a:lnTo>
                          <a:pt x="936" y="126"/>
                        </a:lnTo>
                        <a:lnTo>
                          <a:pt x="900" y="90"/>
                        </a:lnTo>
                        <a:lnTo>
                          <a:pt x="827" y="78"/>
                        </a:lnTo>
                        <a:lnTo>
                          <a:pt x="719" y="60"/>
                        </a:lnTo>
                        <a:lnTo>
                          <a:pt x="623" y="36"/>
                        </a:lnTo>
                        <a:lnTo>
                          <a:pt x="545" y="18"/>
                        </a:lnTo>
                        <a:lnTo>
                          <a:pt x="449" y="0"/>
                        </a:lnTo>
                        <a:lnTo>
                          <a:pt x="401" y="18"/>
                        </a:lnTo>
                        <a:lnTo>
                          <a:pt x="348" y="60"/>
                        </a:lnTo>
                        <a:lnTo>
                          <a:pt x="300" y="108"/>
                        </a:lnTo>
                        <a:lnTo>
                          <a:pt x="264" y="161"/>
                        </a:lnTo>
                        <a:lnTo>
                          <a:pt x="222" y="245"/>
                        </a:lnTo>
                        <a:lnTo>
                          <a:pt x="198" y="323"/>
                        </a:lnTo>
                        <a:lnTo>
                          <a:pt x="186" y="401"/>
                        </a:lnTo>
                        <a:lnTo>
                          <a:pt x="168" y="490"/>
                        </a:lnTo>
                        <a:lnTo>
                          <a:pt x="168" y="568"/>
                        </a:lnTo>
                        <a:lnTo>
                          <a:pt x="144" y="658"/>
                        </a:lnTo>
                        <a:lnTo>
                          <a:pt x="114" y="737"/>
                        </a:lnTo>
                        <a:lnTo>
                          <a:pt x="78" y="791"/>
                        </a:lnTo>
                        <a:lnTo>
                          <a:pt x="42" y="827"/>
                        </a:lnTo>
                        <a:lnTo>
                          <a:pt x="6" y="869"/>
                        </a:lnTo>
                        <a:lnTo>
                          <a:pt x="6" y="881"/>
                        </a:lnTo>
                        <a:lnTo>
                          <a:pt x="0" y="917"/>
                        </a:lnTo>
                        <a:lnTo>
                          <a:pt x="0" y="976"/>
                        </a:lnTo>
                        <a:lnTo>
                          <a:pt x="18" y="1024"/>
                        </a:lnTo>
                        <a:lnTo>
                          <a:pt x="48" y="1054"/>
                        </a:lnTo>
                        <a:lnTo>
                          <a:pt x="144" y="1054"/>
                        </a:lnTo>
                        <a:lnTo>
                          <a:pt x="222" y="1066"/>
                        </a:lnTo>
                        <a:lnTo>
                          <a:pt x="300" y="1120"/>
                        </a:lnTo>
                        <a:lnTo>
                          <a:pt x="383" y="1144"/>
                        </a:lnTo>
                        <a:lnTo>
                          <a:pt x="455" y="1144"/>
                        </a:lnTo>
                        <a:lnTo>
                          <a:pt x="515" y="1108"/>
                        </a:lnTo>
                        <a:lnTo>
                          <a:pt x="539" y="1054"/>
                        </a:lnTo>
                        <a:lnTo>
                          <a:pt x="533" y="982"/>
                        </a:lnTo>
                        <a:lnTo>
                          <a:pt x="503" y="929"/>
                        </a:lnTo>
                        <a:lnTo>
                          <a:pt x="497" y="875"/>
                        </a:lnTo>
                        <a:lnTo>
                          <a:pt x="503" y="821"/>
                        </a:lnTo>
                        <a:lnTo>
                          <a:pt x="551" y="773"/>
                        </a:lnTo>
                        <a:lnTo>
                          <a:pt x="605" y="755"/>
                        </a:lnTo>
                        <a:lnTo>
                          <a:pt x="641" y="725"/>
                        </a:lnTo>
                        <a:lnTo>
                          <a:pt x="671" y="677"/>
                        </a:lnTo>
                        <a:lnTo>
                          <a:pt x="677" y="598"/>
                        </a:lnTo>
                        <a:lnTo>
                          <a:pt x="677" y="562"/>
                        </a:lnTo>
                        <a:lnTo>
                          <a:pt x="719" y="550"/>
                        </a:lnTo>
                        <a:lnTo>
                          <a:pt x="761" y="514"/>
                        </a:lnTo>
                        <a:lnTo>
                          <a:pt x="785" y="454"/>
                        </a:lnTo>
                        <a:lnTo>
                          <a:pt x="809" y="371"/>
                        </a:lnTo>
                        <a:lnTo>
                          <a:pt x="797" y="269"/>
                        </a:lnTo>
                        <a:lnTo>
                          <a:pt x="779" y="209"/>
                        </a:lnTo>
                        <a:lnTo>
                          <a:pt x="725" y="167"/>
                        </a:lnTo>
                        <a:lnTo>
                          <a:pt x="851" y="209"/>
                        </a:lnTo>
                        <a:lnTo>
                          <a:pt x="894" y="275"/>
                        </a:lnTo>
                        <a:lnTo>
                          <a:pt x="940" y="315"/>
                        </a:lnTo>
                        <a:lnTo>
                          <a:pt x="948" y="339"/>
                        </a:lnTo>
                        <a:close/>
                      </a:path>
                    </a:pathLst>
                  </a:custGeom>
                  <a:solidFill>
                    <a:srgbClr val="3F1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grpSp>
            <p:grpSp>
              <p:nvGrpSpPr>
                <p:cNvPr id="21" name="Group 135"/>
                <p:cNvGrpSpPr>
                  <a:grpSpLocks/>
                </p:cNvGrpSpPr>
                <p:nvPr/>
              </p:nvGrpSpPr>
              <p:grpSpPr bwMode="auto">
                <a:xfrm>
                  <a:off x="1825" y="2435"/>
                  <a:ext cx="125" cy="135"/>
                  <a:chOff x="1825" y="2435"/>
                  <a:chExt cx="125" cy="135"/>
                </a:xfrm>
              </p:grpSpPr>
              <p:sp>
                <p:nvSpPr>
                  <p:cNvPr id="22" name="Line 136"/>
                  <p:cNvSpPr>
                    <a:spLocks noChangeShapeType="1"/>
                  </p:cNvSpPr>
                  <p:nvPr/>
                </p:nvSpPr>
                <p:spPr bwMode="auto">
                  <a:xfrm flipV="1">
                    <a:off x="1941" y="2491"/>
                    <a:ext cx="9" cy="2"/>
                  </a:xfrm>
                  <a:prstGeom prst="line">
                    <a:avLst/>
                  </a:prstGeom>
                  <a:noFill/>
                  <a:ln w="9525">
                    <a:solidFill>
                      <a:srgbClr val="7F3F00"/>
                    </a:solidFill>
                    <a:round/>
                    <a:headEnd/>
                    <a:tailEnd/>
                  </a:ln>
                  <a:extLst>
                    <a:ext uri="{909E8E84-426E-40DD-AFC4-6F175D3DCCD1}">
                      <a14:hiddenFill xmlns:a14="http://schemas.microsoft.com/office/drawing/2010/main">
                        <a:noFill/>
                      </a14:hiddenFill>
                    </a:ext>
                  </a:extLst>
                </p:spPr>
                <p:txBody>
                  <a:bodyPr/>
                  <a:lstStyle/>
                  <a:p>
                    <a:endParaRPr lang="en-ZA" sz="1400"/>
                  </a:p>
                </p:txBody>
              </p:sp>
              <p:grpSp>
                <p:nvGrpSpPr>
                  <p:cNvPr id="23" name="Group 137"/>
                  <p:cNvGrpSpPr>
                    <a:grpSpLocks/>
                  </p:cNvGrpSpPr>
                  <p:nvPr/>
                </p:nvGrpSpPr>
                <p:grpSpPr bwMode="auto">
                  <a:xfrm>
                    <a:off x="1825" y="2435"/>
                    <a:ext cx="117" cy="135"/>
                    <a:chOff x="1825" y="2435"/>
                    <a:chExt cx="117" cy="135"/>
                  </a:xfrm>
                </p:grpSpPr>
                <p:sp>
                  <p:nvSpPr>
                    <p:cNvPr id="24" name="Freeform 138"/>
                    <p:cNvSpPr>
                      <a:spLocks/>
                    </p:cNvSpPr>
                    <p:nvPr/>
                  </p:nvSpPr>
                  <p:spPr bwMode="auto">
                    <a:xfrm>
                      <a:off x="1825" y="2513"/>
                      <a:ext cx="81" cy="47"/>
                    </a:xfrm>
                    <a:custGeom>
                      <a:avLst/>
                      <a:gdLst>
                        <a:gd name="T0" fmla="*/ 1 w 162"/>
                        <a:gd name="T1" fmla="*/ 0 h 96"/>
                        <a:gd name="T2" fmla="*/ 1 w 162"/>
                        <a:gd name="T3" fmla="*/ 0 h 96"/>
                        <a:gd name="T4" fmla="*/ 1 w 162"/>
                        <a:gd name="T5" fmla="*/ 0 h 96"/>
                        <a:gd name="T6" fmla="*/ 1 w 162"/>
                        <a:gd name="T7" fmla="*/ 0 h 96"/>
                        <a:gd name="T8" fmla="*/ 1 w 162"/>
                        <a:gd name="T9" fmla="*/ 0 h 96"/>
                        <a:gd name="T10" fmla="*/ 1 w 162"/>
                        <a:gd name="T11" fmla="*/ 0 h 96"/>
                        <a:gd name="T12" fmla="*/ 1 w 162"/>
                        <a:gd name="T13" fmla="*/ 0 h 96"/>
                        <a:gd name="T14" fmla="*/ 1 w 162"/>
                        <a:gd name="T15" fmla="*/ 0 h 96"/>
                        <a:gd name="T16" fmla="*/ 1 w 162"/>
                        <a:gd name="T17" fmla="*/ 0 h 96"/>
                        <a:gd name="T18" fmla="*/ 1 w 162"/>
                        <a:gd name="T19" fmla="*/ 0 h 96"/>
                        <a:gd name="T20" fmla="*/ 1 w 162"/>
                        <a:gd name="T21" fmla="*/ 0 h 96"/>
                        <a:gd name="T22" fmla="*/ 1 w 162"/>
                        <a:gd name="T23" fmla="*/ 0 h 96"/>
                        <a:gd name="T24" fmla="*/ 1 w 162"/>
                        <a:gd name="T25" fmla="*/ 0 h 96"/>
                        <a:gd name="T26" fmla="*/ 0 w 162"/>
                        <a:gd name="T27" fmla="*/ 0 h 96"/>
                        <a:gd name="T28" fmla="*/ 1 w 162"/>
                        <a:gd name="T29" fmla="*/ 0 h 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2" h="96">
                          <a:moveTo>
                            <a:pt x="20" y="0"/>
                          </a:moveTo>
                          <a:lnTo>
                            <a:pt x="50" y="26"/>
                          </a:lnTo>
                          <a:lnTo>
                            <a:pt x="74" y="42"/>
                          </a:lnTo>
                          <a:lnTo>
                            <a:pt x="92" y="52"/>
                          </a:lnTo>
                          <a:lnTo>
                            <a:pt x="116" y="62"/>
                          </a:lnTo>
                          <a:lnTo>
                            <a:pt x="138" y="66"/>
                          </a:lnTo>
                          <a:lnTo>
                            <a:pt x="156" y="62"/>
                          </a:lnTo>
                          <a:lnTo>
                            <a:pt x="162" y="96"/>
                          </a:lnTo>
                          <a:lnTo>
                            <a:pt x="136" y="96"/>
                          </a:lnTo>
                          <a:lnTo>
                            <a:pt x="116" y="94"/>
                          </a:lnTo>
                          <a:lnTo>
                            <a:pt x="90" y="82"/>
                          </a:lnTo>
                          <a:lnTo>
                            <a:pt x="66" y="64"/>
                          </a:lnTo>
                          <a:lnTo>
                            <a:pt x="44" y="48"/>
                          </a:lnTo>
                          <a:lnTo>
                            <a:pt x="0" y="8"/>
                          </a:lnTo>
                          <a:lnTo>
                            <a:pt x="20" y="0"/>
                          </a:lnTo>
                          <a:close/>
                        </a:path>
                      </a:pathLst>
                    </a:cu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400"/>
                    </a:p>
                  </p:txBody>
                </p:sp>
                <p:sp>
                  <p:nvSpPr>
                    <p:cNvPr id="25" name="Oval 139"/>
                    <p:cNvSpPr>
                      <a:spLocks noChangeArrowheads="1"/>
                    </p:cNvSpPr>
                    <p:nvPr/>
                  </p:nvSpPr>
                  <p:spPr bwMode="auto">
                    <a:xfrm>
                      <a:off x="1895" y="2435"/>
                      <a:ext cx="47" cy="135"/>
                    </a:xfrm>
                    <a:prstGeom prst="ellipse">
                      <a:avLst/>
                    </a:prstGeom>
                    <a:solidFill>
                      <a:srgbClr val="7F3F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sp>
                  <p:nvSpPr>
                    <p:cNvPr id="26" name="Oval 140"/>
                    <p:cNvSpPr>
                      <a:spLocks noChangeArrowheads="1"/>
                    </p:cNvSpPr>
                    <p:nvPr/>
                  </p:nvSpPr>
                  <p:spPr bwMode="auto">
                    <a:xfrm>
                      <a:off x="1899" y="2439"/>
                      <a:ext cx="42" cy="128"/>
                    </a:xfrm>
                    <a:prstGeom prst="ellipse">
                      <a:avLst/>
                    </a:prstGeom>
                    <a:solidFill>
                      <a:srgbClr val="FFDFB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800"/>
                    </a:p>
                  </p:txBody>
                </p:sp>
              </p:grpSp>
            </p:grpSp>
          </p:grpSp>
        </p:grpSp>
      </p:grpSp>
      <p:graphicFrame>
        <p:nvGraphicFramePr>
          <p:cNvPr id="142" name="Object 141"/>
          <p:cNvGraphicFramePr>
            <a:graphicFrameLocks/>
          </p:cNvGraphicFramePr>
          <p:nvPr>
            <p:extLst>
              <p:ext uri="{D42A27DB-BD31-4B8C-83A1-F6EECF244321}">
                <p14:modId xmlns:p14="http://schemas.microsoft.com/office/powerpoint/2010/main" val="2493111869"/>
              </p:ext>
            </p:extLst>
          </p:nvPr>
        </p:nvGraphicFramePr>
        <p:xfrm>
          <a:off x="5509713" y="1073551"/>
          <a:ext cx="3634287" cy="1533363"/>
        </p:xfrm>
        <a:graphic>
          <a:graphicData uri="http://schemas.openxmlformats.org/presentationml/2006/ole">
            <mc:AlternateContent xmlns:mc="http://schemas.openxmlformats.org/markup-compatibility/2006">
              <mc:Choice xmlns:v="urn:schemas-microsoft-com:vml" Requires="v">
                <p:oleObj spid="_x0000_s50181" name="Clip" r:id="rId3" imgW="7095490" imgH="6010910" progId="MS_ClipArt_Gallery.2">
                  <p:embed/>
                </p:oleObj>
              </mc:Choice>
              <mc:Fallback>
                <p:oleObj name="Clip" r:id="rId3" imgW="7095490" imgH="6010910" progId="MS_ClipArt_Gallery.2">
                  <p:embed/>
                  <p:pic>
                    <p:nvPicPr>
                      <p:cNvPr id="60420" name="Object 14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9713" y="1073551"/>
                        <a:ext cx="3634287" cy="1533363"/>
                      </a:xfrm>
                      <a:prstGeom prst="rect">
                        <a:avLst/>
                      </a:prstGeom>
                      <a:noFill/>
                      <a:ln>
                        <a:noFill/>
                      </a:ln>
                      <a:effectLst/>
                    </p:spPr>
                  </p:pic>
                </p:oleObj>
              </mc:Fallback>
            </mc:AlternateContent>
          </a:graphicData>
        </a:graphic>
      </p:graphicFrame>
      <p:sp>
        <p:nvSpPr>
          <p:cNvPr id="143" name="Rectangle 142"/>
          <p:cNvSpPr>
            <a:spLocks noChangeArrowheads="1"/>
          </p:cNvSpPr>
          <p:nvPr/>
        </p:nvSpPr>
        <p:spPr bwMode="auto">
          <a:xfrm>
            <a:off x="5526195" y="1143276"/>
            <a:ext cx="3260617" cy="101309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ctr">
              <a:defRPr/>
            </a:pPr>
            <a:r>
              <a:rPr lang="en-US" altLang="en-US" sz="2000" b="1" dirty="0">
                <a:effectLst>
                  <a:outerShdw blurRad="38100" dist="38100" dir="2700000" algn="tl">
                    <a:srgbClr val="C0C0C0"/>
                  </a:outerShdw>
                </a:effectLst>
                <a:latin typeface="Arial" charset="0"/>
              </a:rPr>
              <a:t>Our allocations can make a segment look </a:t>
            </a:r>
            <a:r>
              <a:rPr lang="en-US" altLang="en-US" sz="2000" b="1" dirty="0">
                <a:solidFill>
                  <a:srgbClr val="FF0000"/>
                </a:solidFill>
                <a:effectLst>
                  <a:outerShdw blurRad="38100" dist="38100" dir="2700000" algn="tl">
                    <a:srgbClr val="C0C0C0"/>
                  </a:outerShdw>
                </a:effectLst>
                <a:latin typeface="Arial" charset="0"/>
              </a:rPr>
              <a:t>less profitable</a:t>
            </a:r>
            <a:r>
              <a:rPr lang="en-US" altLang="en-US" sz="2000" b="1" dirty="0">
                <a:effectLst>
                  <a:outerShdw blurRad="38100" dist="38100" dir="2700000" algn="tl">
                    <a:srgbClr val="C0C0C0"/>
                  </a:outerShdw>
                </a:effectLst>
                <a:latin typeface="Arial" charset="0"/>
              </a:rPr>
              <a:t> than it really is.</a:t>
            </a:r>
          </a:p>
        </p:txBody>
      </p:sp>
    </p:spTree>
    <p:extLst>
      <p:ext uri="{BB962C8B-B14F-4D97-AF65-F5344CB8AC3E}">
        <p14:creationId xmlns:p14="http://schemas.microsoft.com/office/powerpoint/2010/main" val="37596730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Make or buy decision</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24</a:t>
            </a:fld>
            <a:endParaRPr lang="en-US"/>
          </a:p>
        </p:txBody>
      </p:sp>
      <p:sp>
        <p:nvSpPr>
          <p:cNvPr id="144" name="Rectangle 3"/>
          <p:cNvSpPr txBox="1">
            <a:spLocks noChangeArrowheads="1"/>
          </p:cNvSpPr>
          <p:nvPr/>
        </p:nvSpPr>
        <p:spPr bwMode="auto">
          <a:xfrm>
            <a:off x="539751" y="1146633"/>
            <a:ext cx="8064500" cy="1836791"/>
          </a:xfrm>
          <a:prstGeom prst="rect">
            <a:avLst/>
          </a:prstGeom>
          <a:solidFill>
            <a:srgbClr val="FFFF99"/>
          </a:solidFill>
          <a:ln w="12699">
            <a:solidFill>
              <a:schemeClr val="tx2"/>
            </a:solidFill>
            <a:miter lim="800000"/>
            <a:headEnd/>
            <a:tailEnd/>
          </a:ln>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90488" tIns="44450" rIns="90488" bIns="4445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90000"/>
              </a:lnSpc>
              <a:buFontTx/>
              <a:buNone/>
              <a:defRPr/>
            </a:pPr>
            <a:r>
              <a:rPr lang="en-US" altLang="en-US" sz="2400" b="1" smtClean="0">
                <a:solidFill>
                  <a:schemeClr val="tx2"/>
                </a:solidFill>
                <a:effectLst>
                  <a:outerShdw blurRad="38100" dist="38100" dir="2700000" algn="tl">
                    <a:srgbClr val="FFFFFF"/>
                  </a:outerShdw>
                </a:effectLst>
              </a:rPr>
              <a:t>When a company is involved in more than one activity in the entire value chain, it is vertically integrated.  A decision to carry out one of the activities in the value chain internally, rather than to buy externally from a supplier is called a “make or buy” decision.</a:t>
            </a:r>
            <a:br>
              <a:rPr lang="en-US" altLang="en-US" sz="2400" b="1" smtClean="0">
                <a:solidFill>
                  <a:schemeClr val="tx2"/>
                </a:solidFill>
                <a:effectLst>
                  <a:outerShdw blurRad="38100" dist="38100" dir="2700000" algn="tl">
                    <a:srgbClr val="FFFFFF"/>
                  </a:outerShdw>
                </a:effectLst>
              </a:rPr>
            </a:br>
            <a:endParaRPr lang="en-US" altLang="en-US" sz="2400" b="1" smtClean="0">
              <a:solidFill>
                <a:schemeClr val="tx2"/>
              </a:solidFill>
              <a:effectLst>
                <a:outerShdw blurRad="38100" dist="38100" dir="2700000" algn="tl">
                  <a:srgbClr val="FFFFFF"/>
                </a:outerShdw>
              </a:effectLst>
            </a:endParaRPr>
          </a:p>
          <a:p>
            <a:pPr algn="ctr">
              <a:lnSpc>
                <a:spcPct val="90000"/>
              </a:lnSpc>
              <a:buFontTx/>
              <a:buNone/>
              <a:defRPr/>
            </a:pPr>
            <a:endParaRPr lang="en-US" altLang="en-US" sz="2400" b="1" dirty="0" smtClean="0">
              <a:solidFill>
                <a:schemeClr val="tx2"/>
              </a:solidFill>
              <a:effectLst>
                <a:outerShdw blurRad="38100" dist="38100" dir="2700000" algn="tl">
                  <a:srgbClr val="FFFFFF"/>
                </a:outerShdw>
              </a:effectLst>
            </a:endParaRPr>
          </a:p>
        </p:txBody>
      </p:sp>
      <p:grpSp>
        <p:nvGrpSpPr>
          <p:cNvPr id="145" name="Group 4"/>
          <p:cNvGrpSpPr>
            <a:grpSpLocks/>
          </p:cNvGrpSpPr>
          <p:nvPr/>
        </p:nvGrpSpPr>
        <p:grpSpPr bwMode="auto">
          <a:xfrm>
            <a:off x="3341547" y="3118337"/>
            <a:ext cx="2362200" cy="2205038"/>
            <a:chOff x="2235" y="2970"/>
            <a:chExt cx="1347" cy="1315"/>
          </a:xfrm>
        </p:grpSpPr>
        <p:sp>
          <p:nvSpPr>
            <p:cNvPr id="146" name="Freeform 5"/>
            <p:cNvSpPr>
              <a:spLocks/>
            </p:cNvSpPr>
            <p:nvPr/>
          </p:nvSpPr>
          <p:spPr bwMode="auto">
            <a:xfrm>
              <a:off x="2304" y="3279"/>
              <a:ext cx="1197" cy="890"/>
            </a:xfrm>
            <a:custGeom>
              <a:avLst/>
              <a:gdLst>
                <a:gd name="T0" fmla="*/ 686 w 1197"/>
                <a:gd name="T1" fmla="*/ 890 h 890"/>
                <a:gd name="T2" fmla="*/ 1045 w 1197"/>
                <a:gd name="T3" fmla="*/ 890 h 890"/>
                <a:gd name="T4" fmla="*/ 1075 w 1197"/>
                <a:gd name="T5" fmla="*/ 887 h 890"/>
                <a:gd name="T6" fmla="*/ 1104 w 1197"/>
                <a:gd name="T7" fmla="*/ 877 h 890"/>
                <a:gd name="T8" fmla="*/ 1130 w 1197"/>
                <a:gd name="T9" fmla="*/ 864 h 890"/>
                <a:gd name="T10" fmla="*/ 1152 w 1197"/>
                <a:gd name="T11" fmla="*/ 845 h 890"/>
                <a:gd name="T12" fmla="*/ 1171 w 1197"/>
                <a:gd name="T13" fmla="*/ 823 h 890"/>
                <a:gd name="T14" fmla="*/ 1184 w 1197"/>
                <a:gd name="T15" fmla="*/ 797 h 890"/>
                <a:gd name="T16" fmla="*/ 1194 w 1197"/>
                <a:gd name="T17" fmla="*/ 768 h 890"/>
                <a:gd name="T18" fmla="*/ 1197 w 1197"/>
                <a:gd name="T19" fmla="*/ 738 h 890"/>
                <a:gd name="T20" fmla="*/ 1197 w 1197"/>
                <a:gd name="T21" fmla="*/ 499 h 890"/>
                <a:gd name="T22" fmla="*/ 589 w 1197"/>
                <a:gd name="T23" fmla="*/ 0 h 890"/>
                <a:gd name="T24" fmla="*/ 106 w 1197"/>
                <a:gd name="T25" fmla="*/ 0 h 890"/>
                <a:gd name="T26" fmla="*/ 0 w 1197"/>
                <a:gd name="T27" fmla="*/ 90 h 890"/>
                <a:gd name="T28" fmla="*/ 0 w 1197"/>
                <a:gd name="T29" fmla="*/ 273 h 890"/>
                <a:gd name="T30" fmla="*/ 514 w 1197"/>
                <a:gd name="T31" fmla="*/ 128 h 890"/>
                <a:gd name="T32" fmla="*/ 978 w 1197"/>
                <a:gd name="T33" fmla="*/ 392 h 890"/>
                <a:gd name="T34" fmla="*/ 686 w 1197"/>
                <a:gd name="T35" fmla="*/ 890 h 8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97" h="890">
                  <a:moveTo>
                    <a:pt x="686" y="890"/>
                  </a:moveTo>
                  <a:lnTo>
                    <a:pt x="1045" y="890"/>
                  </a:lnTo>
                  <a:lnTo>
                    <a:pt x="1075" y="887"/>
                  </a:lnTo>
                  <a:lnTo>
                    <a:pt x="1104" y="877"/>
                  </a:lnTo>
                  <a:lnTo>
                    <a:pt x="1130" y="864"/>
                  </a:lnTo>
                  <a:lnTo>
                    <a:pt x="1152" y="845"/>
                  </a:lnTo>
                  <a:lnTo>
                    <a:pt x="1171" y="823"/>
                  </a:lnTo>
                  <a:lnTo>
                    <a:pt x="1184" y="797"/>
                  </a:lnTo>
                  <a:lnTo>
                    <a:pt x="1194" y="768"/>
                  </a:lnTo>
                  <a:lnTo>
                    <a:pt x="1197" y="738"/>
                  </a:lnTo>
                  <a:lnTo>
                    <a:pt x="1197" y="499"/>
                  </a:lnTo>
                  <a:lnTo>
                    <a:pt x="589" y="0"/>
                  </a:lnTo>
                  <a:lnTo>
                    <a:pt x="106" y="0"/>
                  </a:lnTo>
                  <a:lnTo>
                    <a:pt x="0" y="90"/>
                  </a:lnTo>
                  <a:lnTo>
                    <a:pt x="0" y="273"/>
                  </a:lnTo>
                  <a:lnTo>
                    <a:pt x="514" y="128"/>
                  </a:lnTo>
                  <a:lnTo>
                    <a:pt x="978" y="392"/>
                  </a:lnTo>
                  <a:lnTo>
                    <a:pt x="686" y="890"/>
                  </a:lnTo>
                  <a:close/>
                </a:path>
              </a:pathLst>
            </a:custGeom>
            <a:solidFill>
              <a:srgbClr val="FFE5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7" name="Freeform 6"/>
            <p:cNvSpPr>
              <a:spLocks/>
            </p:cNvSpPr>
            <p:nvPr/>
          </p:nvSpPr>
          <p:spPr bwMode="auto">
            <a:xfrm>
              <a:off x="2304" y="3279"/>
              <a:ext cx="1197" cy="890"/>
            </a:xfrm>
            <a:custGeom>
              <a:avLst/>
              <a:gdLst>
                <a:gd name="T0" fmla="*/ 686 w 1197"/>
                <a:gd name="T1" fmla="*/ 890 h 890"/>
                <a:gd name="T2" fmla="*/ 1045 w 1197"/>
                <a:gd name="T3" fmla="*/ 890 h 890"/>
                <a:gd name="T4" fmla="*/ 1045 w 1197"/>
                <a:gd name="T5" fmla="*/ 890 h 890"/>
                <a:gd name="T6" fmla="*/ 1075 w 1197"/>
                <a:gd name="T7" fmla="*/ 887 h 890"/>
                <a:gd name="T8" fmla="*/ 1104 w 1197"/>
                <a:gd name="T9" fmla="*/ 877 h 890"/>
                <a:gd name="T10" fmla="*/ 1130 w 1197"/>
                <a:gd name="T11" fmla="*/ 864 h 890"/>
                <a:gd name="T12" fmla="*/ 1152 w 1197"/>
                <a:gd name="T13" fmla="*/ 845 h 890"/>
                <a:gd name="T14" fmla="*/ 1171 w 1197"/>
                <a:gd name="T15" fmla="*/ 823 h 890"/>
                <a:gd name="T16" fmla="*/ 1184 w 1197"/>
                <a:gd name="T17" fmla="*/ 797 h 890"/>
                <a:gd name="T18" fmla="*/ 1194 w 1197"/>
                <a:gd name="T19" fmla="*/ 768 h 890"/>
                <a:gd name="T20" fmla="*/ 1197 w 1197"/>
                <a:gd name="T21" fmla="*/ 738 h 890"/>
                <a:gd name="T22" fmla="*/ 1197 w 1197"/>
                <a:gd name="T23" fmla="*/ 499 h 890"/>
                <a:gd name="T24" fmla="*/ 589 w 1197"/>
                <a:gd name="T25" fmla="*/ 0 h 890"/>
                <a:gd name="T26" fmla="*/ 106 w 1197"/>
                <a:gd name="T27" fmla="*/ 0 h 890"/>
                <a:gd name="T28" fmla="*/ 0 w 1197"/>
                <a:gd name="T29" fmla="*/ 90 h 890"/>
                <a:gd name="T30" fmla="*/ 0 w 1197"/>
                <a:gd name="T31" fmla="*/ 273 h 890"/>
                <a:gd name="T32" fmla="*/ 514 w 1197"/>
                <a:gd name="T33" fmla="*/ 128 h 890"/>
                <a:gd name="T34" fmla="*/ 978 w 1197"/>
                <a:gd name="T35" fmla="*/ 392 h 890"/>
                <a:gd name="T36" fmla="*/ 686 w 1197"/>
                <a:gd name="T37" fmla="*/ 890 h 8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97" h="890">
                  <a:moveTo>
                    <a:pt x="686" y="890"/>
                  </a:moveTo>
                  <a:lnTo>
                    <a:pt x="1045" y="890"/>
                  </a:lnTo>
                  <a:lnTo>
                    <a:pt x="1075" y="887"/>
                  </a:lnTo>
                  <a:lnTo>
                    <a:pt x="1104" y="877"/>
                  </a:lnTo>
                  <a:lnTo>
                    <a:pt x="1130" y="864"/>
                  </a:lnTo>
                  <a:lnTo>
                    <a:pt x="1152" y="845"/>
                  </a:lnTo>
                  <a:lnTo>
                    <a:pt x="1171" y="823"/>
                  </a:lnTo>
                  <a:lnTo>
                    <a:pt x="1184" y="797"/>
                  </a:lnTo>
                  <a:lnTo>
                    <a:pt x="1194" y="768"/>
                  </a:lnTo>
                  <a:lnTo>
                    <a:pt x="1197" y="738"/>
                  </a:lnTo>
                  <a:lnTo>
                    <a:pt x="1197" y="499"/>
                  </a:lnTo>
                  <a:lnTo>
                    <a:pt x="589" y="0"/>
                  </a:lnTo>
                  <a:lnTo>
                    <a:pt x="106" y="0"/>
                  </a:lnTo>
                  <a:lnTo>
                    <a:pt x="0" y="90"/>
                  </a:lnTo>
                  <a:lnTo>
                    <a:pt x="0" y="273"/>
                  </a:lnTo>
                  <a:lnTo>
                    <a:pt x="514" y="128"/>
                  </a:lnTo>
                  <a:lnTo>
                    <a:pt x="978" y="392"/>
                  </a:lnTo>
                  <a:lnTo>
                    <a:pt x="686" y="89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48" name="Freeform 7"/>
            <p:cNvSpPr>
              <a:spLocks/>
            </p:cNvSpPr>
            <p:nvPr/>
          </p:nvSpPr>
          <p:spPr bwMode="auto">
            <a:xfrm>
              <a:off x="2666" y="2976"/>
              <a:ext cx="835" cy="802"/>
            </a:xfrm>
            <a:custGeom>
              <a:avLst/>
              <a:gdLst>
                <a:gd name="T0" fmla="*/ 227 w 835"/>
                <a:gd name="T1" fmla="*/ 303 h 802"/>
                <a:gd name="T2" fmla="*/ 0 w 835"/>
                <a:gd name="T3" fmla="*/ 117 h 802"/>
                <a:gd name="T4" fmla="*/ 0 w 835"/>
                <a:gd name="T5" fmla="*/ 0 h 802"/>
                <a:gd name="T6" fmla="*/ 683 w 835"/>
                <a:gd name="T7" fmla="*/ 2 h 802"/>
                <a:gd name="T8" fmla="*/ 713 w 835"/>
                <a:gd name="T9" fmla="*/ 5 h 802"/>
                <a:gd name="T10" fmla="*/ 742 w 835"/>
                <a:gd name="T11" fmla="*/ 13 h 802"/>
                <a:gd name="T12" fmla="*/ 768 w 835"/>
                <a:gd name="T13" fmla="*/ 27 h 802"/>
                <a:gd name="T14" fmla="*/ 790 w 835"/>
                <a:gd name="T15" fmla="*/ 46 h 802"/>
                <a:gd name="T16" fmla="*/ 809 w 835"/>
                <a:gd name="T17" fmla="*/ 69 h 802"/>
                <a:gd name="T18" fmla="*/ 822 w 835"/>
                <a:gd name="T19" fmla="*/ 94 h 802"/>
                <a:gd name="T20" fmla="*/ 832 w 835"/>
                <a:gd name="T21" fmla="*/ 123 h 802"/>
                <a:gd name="T22" fmla="*/ 835 w 835"/>
                <a:gd name="T23" fmla="*/ 153 h 802"/>
                <a:gd name="T24" fmla="*/ 835 w 835"/>
                <a:gd name="T25" fmla="*/ 802 h 802"/>
                <a:gd name="T26" fmla="*/ 227 w 835"/>
                <a:gd name="T27" fmla="*/ 303 h 8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35" h="802">
                  <a:moveTo>
                    <a:pt x="227" y="303"/>
                  </a:moveTo>
                  <a:lnTo>
                    <a:pt x="0" y="117"/>
                  </a:lnTo>
                  <a:lnTo>
                    <a:pt x="0" y="0"/>
                  </a:lnTo>
                  <a:lnTo>
                    <a:pt x="683" y="2"/>
                  </a:lnTo>
                  <a:lnTo>
                    <a:pt x="713" y="5"/>
                  </a:lnTo>
                  <a:lnTo>
                    <a:pt x="742" y="13"/>
                  </a:lnTo>
                  <a:lnTo>
                    <a:pt x="768" y="27"/>
                  </a:lnTo>
                  <a:lnTo>
                    <a:pt x="790" y="46"/>
                  </a:lnTo>
                  <a:lnTo>
                    <a:pt x="809" y="69"/>
                  </a:lnTo>
                  <a:lnTo>
                    <a:pt x="822" y="94"/>
                  </a:lnTo>
                  <a:lnTo>
                    <a:pt x="832" y="123"/>
                  </a:lnTo>
                  <a:lnTo>
                    <a:pt x="835" y="153"/>
                  </a:lnTo>
                  <a:lnTo>
                    <a:pt x="835" y="802"/>
                  </a:lnTo>
                  <a:lnTo>
                    <a:pt x="227" y="303"/>
                  </a:lnTo>
                  <a:close/>
                </a:path>
              </a:pathLst>
            </a:custGeom>
            <a:solidFill>
              <a:srgbClr val="FFD1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9" name="Freeform 8"/>
            <p:cNvSpPr>
              <a:spLocks/>
            </p:cNvSpPr>
            <p:nvPr/>
          </p:nvSpPr>
          <p:spPr bwMode="auto">
            <a:xfrm>
              <a:off x="2666" y="2976"/>
              <a:ext cx="835" cy="802"/>
            </a:xfrm>
            <a:custGeom>
              <a:avLst/>
              <a:gdLst>
                <a:gd name="T0" fmla="*/ 227 w 835"/>
                <a:gd name="T1" fmla="*/ 303 h 802"/>
                <a:gd name="T2" fmla="*/ 0 w 835"/>
                <a:gd name="T3" fmla="*/ 117 h 802"/>
                <a:gd name="T4" fmla="*/ 0 w 835"/>
                <a:gd name="T5" fmla="*/ 0 h 802"/>
                <a:gd name="T6" fmla="*/ 683 w 835"/>
                <a:gd name="T7" fmla="*/ 2 h 802"/>
                <a:gd name="T8" fmla="*/ 683 w 835"/>
                <a:gd name="T9" fmla="*/ 2 h 802"/>
                <a:gd name="T10" fmla="*/ 713 w 835"/>
                <a:gd name="T11" fmla="*/ 5 h 802"/>
                <a:gd name="T12" fmla="*/ 742 w 835"/>
                <a:gd name="T13" fmla="*/ 13 h 802"/>
                <a:gd name="T14" fmla="*/ 768 w 835"/>
                <a:gd name="T15" fmla="*/ 27 h 802"/>
                <a:gd name="T16" fmla="*/ 790 w 835"/>
                <a:gd name="T17" fmla="*/ 46 h 802"/>
                <a:gd name="T18" fmla="*/ 809 w 835"/>
                <a:gd name="T19" fmla="*/ 69 h 802"/>
                <a:gd name="T20" fmla="*/ 822 w 835"/>
                <a:gd name="T21" fmla="*/ 94 h 802"/>
                <a:gd name="T22" fmla="*/ 832 w 835"/>
                <a:gd name="T23" fmla="*/ 123 h 802"/>
                <a:gd name="T24" fmla="*/ 835 w 835"/>
                <a:gd name="T25" fmla="*/ 153 h 802"/>
                <a:gd name="T26" fmla="*/ 835 w 835"/>
                <a:gd name="T27" fmla="*/ 802 h 802"/>
                <a:gd name="T28" fmla="*/ 227 w 835"/>
                <a:gd name="T29" fmla="*/ 303 h 80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35" h="802">
                  <a:moveTo>
                    <a:pt x="227" y="303"/>
                  </a:moveTo>
                  <a:lnTo>
                    <a:pt x="0" y="117"/>
                  </a:lnTo>
                  <a:lnTo>
                    <a:pt x="0" y="0"/>
                  </a:lnTo>
                  <a:lnTo>
                    <a:pt x="683" y="2"/>
                  </a:lnTo>
                  <a:lnTo>
                    <a:pt x="713" y="5"/>
                  </a:lnTo>
                  <a:lnTo>
                    <a:pt x="742" y="13"/>
                  </a:lnTo>
                  <a:lnTo>
                    <a:pt x="768" y="27"/>
                  </a:lnTo>
                  <a:lnTo>
                    <a:pt x="790" y="46"/>
                  </a:lnTo>
                  <a:lnTo>
                    <a:pt x="809" y="69"/>
                  </a:lnTo>
                  <a:lnTo>
                    <a:pt x="822" y="94"/>
                  </a:lnTo>
                  <a:lnTo>
                    <a:pt x="832" y="123"/>
                  </a:lnTo>
                  <a:lnTo>
                    <a:pt x="835" y="153"/>
                  </a:lnTo>
                  <a:lnTo>
                    <a:pt x="835" y="802"/>
                  </a:lnTo>
                  <a:lnTo>
                    <a:pt x="227" y="30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50" name="Freeform 9"/>
            <p:cNvSpPr>
              <a:spLocks/>
            </p:cNvSpPr>
            <p:nvPr/>
          </p:nvSpPr>
          <p:spPr bwMode="auto">
            <a:xfrm>
              <a:off x="2304" y="2976"/>
              <a:ext cx="333" cy="393"/>
            </a:xfrm>
            <a:custGeom>
              <a:avLst/>
              <a:gdLst>
                <a:gd name="T0" fmla="*/ 0 w 333"/>
                <a:gd name="T1" fmla="*/ 393 h 393"/>
                <a:gd name="T2" fmla="*/ 0 w 333"/>
                <a:gd name="T3" fmla="*/ 153 h 393"/>
                <a:gd name="T4" fmla="*/ 3 w 333"/>
                <a:gd name="T5" fmla="*/ 123 h 393"/>
                <a:gd name="T6" fmla="*/ 13 w 333"/>
                <a:gd name="T7" fmla="*/ 94 h 393"/>
                <a:gd name="T8" fmla="*/ 26 w 333"/>
                <a:gd name="T9" fmla="*/ 69 h 393"/>
                <a:gd name="T10" fmla="*/ 45 w 333"/>
                <a:gd name="T11" fmla="*/ 46 h 393"/>
                <a:gd name="T12" fmla="*/ 67 w 333"/>
                <a:gd name="T13" fmla="*/ 27 h 393"/>
                <a:gd name="T14" fmla="*/ 94 w 333"/>
                <a:gd name="T15" fmla="*/ 13 h 393"/>
                <a:gd name="T16" fmla="*/ 123 w 333"/>
                <a:gd name="T17" fmla="*/ 5 h 393"/>
                <a:gd name="T18" fmla="*/ 154 w 333"/>
                <a:gd name="T19" fmla="*/ 2 h 393"/>
                <a:gd name="T20" fmla="*/ 333 w 333"/>
                <a:gd name="T21" fmla="*/ 0 h 393"/>
                <a:gd name="T22" fmla="*/ 333 w 333"/>
                <a:gd name="T23" fmla="*/ 117 h 393"/>
                <a:gd name="T24" fmla="*/ 106 w 333"/>
                <a:gd name="T25" fmla="*/ 303 h 393"/>
                <a:gd name="T26" fmla="*/ 0 w 333"/>
                <a:gd name="T27" fmla="*/ 393 h 3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33" h="393">
                  <a:moveTo>
                    <a:pt x="0" y="393"/>
                  </a:moveTo>
                  <a:lnTo>
                    <a:pt x="0" y="153"/>
                  </a:lnTo>
                  <a:lnTo>
                    <a:pt x="3" y="123"/>
                  </a:lnTo>
                  <a:lnTo>
                    <a:pt x="13" y="94"/>
                  </a:lnTo>
                  <a:lnTo>
                    <a:pt x="26" y="69"/>
                  </a:lnTo>
                  <a:lnTo>
                    <a:pt x="45" y="46"/>
                  </a:lnTo>
                  <a:lnTo>
                    <a:pt x="67" y="27"/>
                  </a:lnTo>
                  <a:lnTo>
                    <a:pt x="94" y="13"/>
                  </a:lnTo>
                  <a:lnTo>
                    <a:pt x="123" y="5"/>
                  </a:lnTo>
                  <a:lnTo>
                    <a:pt x="154" y="2"/>
                  </a:lnTo>
                  <a:lnTo>
                    <a:pt x="333" y="0"/>
                  </a:lnTo>
                  <a:lnTo>
                    <a:pt x="333" y="117"/>
                  </a:lnTo>
                  <a:lnTo>
                    <a:pt x="106" y="303"/>
                  </a:lnTo>
                  <a:lnTo>
                    <a:pt x="0" y="393"/>
                  </a:lnTo>
                  <a:close/>
                </a:path>
              </a:pathLst>
            </a:custGeom>
            <a:solidFill>
              <a:srgbClr val="FFD1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1" name="Freeform 10"/>
            <p:cNvSpPr>
              <a:spLocks/>
            </p:cNvSpPr>
            <p:nvPr/>
          </p:nvSpPr>
          <p:spPr bwMode="auto">
            <a:xfrm>
              <a:off x="2304" y="2976"/>
              <a:ext cx="333" cy="393"/>
            </a:xfrm>
            <a:custGeom>
              <a:avLst/>
              <a:gdLst>
                <a:gd name="T0" fmla="*/ 0 w 333"/>
                <a:gd name="T1" fmla="*/ 393 h 393"/>
                <a:gd name="T2" fmla="*/ 0 w 333"/>
                <a:gd name="T3" fmla="*/ 153 h 393"/>
                <a:gd name="T4" fmla="*/ 0 w 333"/>
                <a:gd name="T5" fmla="*/ 153 h 393"/>
                <a:gd name="T6" fmla="*/ 3 w 333"/>
                <a:gd name="T7" fmla="*/ 123 h 393"/>
                <a:gd name="T8" fmla="*/ 13 w 333"/>
                <a:gd name="T9" fmla="*/ 94 h 393"/>
                <a:gd name="T10" fmla="*/ 26 w 333"/>
                <a:gd name="T11" fmla="*/ 69 h 393"/>
                <a:gd name="T12" fmla="*/ 45 w 333"/>
                <a:gd name="T13" fmla="*/ 46 h 393"/>
                <a:gd name="T14" fmla="*/ 67 w 333"/>
                <a:gd name="T15" fmla="*/ 27 h 393"/>
                <a:gd name="T16" fmla="*/ 94 w 333"/>
                <a:gd name="T17" fmla="*/ 13 h 393"/>
                <a:gd name="T18" fmla="*/ 123 w 333"/>
                <a:gd name="T19" fmla="*/ 5 h 393"/>
                <a:gd name="T20" fmla="*/ 154 w 333"/>
                <a:gd name="T21" fmla="*/ 2 h 393"/>
                <a:gd name="T22" fmla="*/ 333 w 333"/>
                <a:gd name="T23" fmla="*/ 0 h 393"/>
                <a:gd name="T24" fmla="*/ 333 w 333"/>
                <a:gd name="T25" fmla="*/ 117 h 393"/>
                <a:gd name="T26" fmla="*/ 106 w 333"/>
                <a:gd name="T27" fmla="*/ 303 h 393"/>
                <a:gd name="T28" fmla="*/ 0 w 333"/>
                <a:gd name="T29" fmla="*/ 393 h 39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3" h="393">
                  <a:moveTo>
                    <a:pt x="0" y="393"/>
                  </a:moveTo>
                  <a:lnTo>
                    <a:pt x="0" y="153"/>
                  </a:lnTo>
                  <a:lnTo>
                    <a:pt x="3" y="123"/>
                  </a:lnTo>
                  <a:lnTo>
                    <a:pt x="13" y="94"/>
                  </a:lnTo>
                  <a:lnTo>
                    <a:pt x="26" y="69"/>
                  </a:lnTo>
                  <a:lnTo>
                    <a:pt x="45" y="46"/>
                  </a:lnTo>
                  <a:lnTo>
                    <a:pt x="67" y="27"/>
                  </a:lnTo>
                  <a:lnTo>
                    <a:pt x="94" y="13"/>
                  </a:lnTo>
                  <a:lnTo>
                    <a:pt x="123" y="5"/>
                  </a:lnTo>
                  <a:lnTo>
                    <a:pt x="154" y="2"/>
                  </a:lnTo>
                  <a:lnTo>
                    <a:pt x="333" y="0"/>
                  </a:lnTo>
                  <a:lnTo>
                    <a:pt x="333" y="117"/>
                  </a:lnTo>
                  <a:lnTo>
                    <a:pt x="106" y="303"/>
                  </a:lnTo>
                  <a:lnTo>
                    <a:pt x="0" y="39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52" name="Freeform 11"/>
            <p:cNvSpPr>
              <a:spLocks/>
            </p:cNvSpPr>
            <p:nvPr/>
          </p:nvSpPr>
          <p:spPr bwMode="auto">
            <a:xfrm>
              <a:off x="2410" y="2976"/>
              <a:ext cx="483" cy="303"/>
            </a:xfrm>
            <a:custGeom>
              <a:avLst/>
              <a:gdLst>
                <a:gd name="T0" fmla="*/ 0 w 483"/>
                <a:gd name="T1" fmla="*/ 303 h 303"/>
                <a:gd name="T2" fmla="*/ 227 w 483"/>
                <a:gd name="T3" fmla="*/ 117 h 303"/>
                <a:gd name="T4" fmla="*/ 227 w 483"/>
                <a:gd name="T5" fmla="*/ 0 h 303"/>
                <a:gd name="T6" fmla="*/ 256 w 483"/>
                <a:gd name="T7" fmla="*/ 0 h 303"/>
                <a:gd name="T8" fmla="*/ 256 w 483"/>
                <a:gd name="T9" fmla="*/ 117 h 303"/>
                <a:gd name="T10" fmla="*/ 483 w 483"/>
                <a:gd name="T11" fmla="*/ 303 h 303"/>
                <a:gd name="T12" fmla="*/ 0 w 483"/>
                <a:gd name="T13" fmla="*/ 303 h 3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3" h="303">
                  <a:moveTo>
                    <a:pt x="0" y="303"/>
                  </a:moveTo>
                  <a:lnTo>
                    <a:pt x="227" y="117"/>
                  </a:lnTo>
                  <a:lnTo>
                    <a:pt x="227" y="0"/>
                  </a:lnTo>
                  <a:lnTo>
                    <a:pt x="256" y="0"/>
                  </a:lnTo>
                  <a:lnTo>
                    <a:pt x="256" y="117"/>
                  </a:lnTo>
                  <a:lnTo>
                    <a:pt x="483" y="303"/>
                  </a:lnTo>
                  <a:lnTo>
                    <a:pt x="0" y="303"/>
                  </a:lnTo>
                  <a:close/>
                </a:path>
              </a:pathLst>
            </a:custGeom>
            <a:solidFill>
              <a:srgbClr val="00B2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3" name="Freeform 12"/>
            <p:cNvSpPr>
              <a:spLocks/>
            </p:cNvSpPr>
            <p:nvPr/>
          </p:nvSpPr>
          <p:spPr bwMode="auto">
            <a:xfrm>
              <a:off x="2410" y="2976"/>
              <a:ext cx="483" cy="303"/>
            </a:xfrm>
            <a:custGeom>
              <a:avLst/>
              <a:gdLst>
                <a:gd name="T0" fmla="*/ 0 w 483"/>
                <a:gd name="T1" fmla="*/ 303 h 303"/>
                <a:gd name="T2" fmla="*/ 227 w 483"/>
                <a:gd name="T3" fmla="*/ 117 h 303"/>
                <a:gd name="T4" fmla="*/ 227 w 483"/>
                <a:gd name="T5" fmla="*/ 0 h 303"/>
                <a:gd name="T6" fmla="*/ 256 w 483"/>
                <a:gd name="T7" fmla="*/ 0 h 303"/>
                <a:gd name="T8" fmla="*/ 256 w 483"/>
                <a:gd name="T9" fmla="*/ 117 h 303"/>
                <a:gd name="T10" fmla="*/ 483 w 483"/>
                <a:gd name="T11" fmla="*/ 303 h 303"/>
                <a:gd name="T12" fmla="*/ 0 w 483"/>
                <a:gd name="T13" fmla="*/ 303 h 3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3" h="303">
                  <a:moveTo>
                    <a:pt x="0" y="303"/>
                  </a:moveTo>
                  <a:lnTo>
                    <a:pt x="227" y="117"/>
                  </a:lnTo>
                  <a:lnTo>
                    <a:pt x="227" y="0"/>
                  </a:lnTo>
                  <a:lnTo>
                    <a:pt x="256" y="0"/>
                  </a:lnTo>
                  <a:lnTo>
                    <a:pt x="256" y="117"/>
                  </a:lnTo>
                  <a:lnTo>
                    <a:pt x="483" y="303"/>
                  </a:lnTo>
                  <a:lnTo>
                    <a:pt x="0" y="30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54" name="Freeform 13"/>
            <p:cNvSpPr>
              <a:spLocks/>
            </p:cNvSpPr>
            <p:nvPr/>
          </p:nvSpPr>
          <p:spPr bwMode="auto">
            <a:xfrm>
              <a:off x="2563" y="3281"/>
              <a:ext cx="176" cy="88"/>
            </a:xfrm>
            <a:custGeom>
              <a:avLst/>
              <a:gdLst>
                <a:gd name="T0" fmla="*/ 0 w 176"/>
                <a:gd name="T1" fmla="*/ 0 h 88"/>
                <a:gd name="T2" fmla="*/ 2 w 176"/>
                <a:gd name="T3" fmla="*/ 18 h 88"/>
                <a:gd name="T4" fmla="*/ 7 w 176"/>
                <a:gd name="T5" fmla="*/ 33 h 88"/>
                <a:gd name="T6" fmla="*/ 15 w 176"/>
                <a:gd name="T7" fmla="*/ 49 h 88"/>
                <a:gd name="T8" fmla="*/ 26 w 176"/>
                <a:gd name="T9" fmla="*/ 62 h 88"/>
                <a:gd name="T10" fmla="*/ 39 w 176"/>
                <a:gd name="T11" fmla="*/ 73 h 88"/>
                <a:gd name="T12" fmla="*/ 55 w 176"/>
                <a:gd name="T13" fmla="*/ 81 h 88"/>
                <a:gd name="T14" fmla="*/ 71 w 176"/>
                <a:gd name="T15" fmla="*/ 86 h 88"/>
                <a:gd name="T16" fmla="*/ 88 w 176"/>
                <a:gd name="T17" fmla="*/ 88 h 88"/>
                <a:gd name="T18" fmla="*/ 106 w 176"/>
                <a:gd name="T19" fmla="*/ 86 h 88"/>
                <a:gd name="T20" fmla="*/ 122 w 176"/>
                <a:gd name="T21" fmla="*/ 81 h 88"/>
                <a:gd name="T22" fmla="*/ 138 w 176"/>
                <a:gd name="T23" fmla="*/ 73 h 88"/>
                <a:gd name="T24" fmla="*/ 151 w 176"/>
                <a:gd name="T25" fmla="*/ 62 h 88"/>
                <a:gd name="T26" fmla="*/ 162 w 176"/>
                <a:gd name="T27" fmla="*/ 49 h 88"/>
                <a:gd name="T28" fmla="*/ 170 w 176"/>
                <a:gd name="T29" fmla="*/ 33 h 88"/>
                <a:gd name="T30" fmla="*/ 175 w 176"/>
                <a:gd name="T31" fmla="*/ 18 h 88"/>
                <a:gd name="T32" fmla="*/ 176 w 176"/>
                <a:gd name="T33" fmla="*/ 0 h 88"/>
                <a:gd name="T34" fmla="*/ 0 w 176"/>
                <a:gd name="T35" fmla="*/ 0 h 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6" h="88">
                  <a:moveTo>
                    <a:pt x="0" y="0"/>
                  </a:moveTo>
                  <a:lnTo>
                    <a:pt x="2" y="18"/>
                  </a:lnTo>
                  <a:lnTo>
                    <a:pt x="7" y="33"/>
                  </a:lnTo>
                  <a:lnTo>
                    <a:pt x="15" y="49"/>
                  </a:lnTo>
                  <a:lnTo>
                    <a:pt x="26" y="62"/>
                  </a:lnTo>
                  <a:lnTo>
                    <a:pt x="39" y="73"/>
                  </a:lnTo>
                  <a:lnTo>
                    <a:pt x="55" y="81"/>
                  </a:lnTo>
                  <a:lnTo>
                    <a:pt x="71" y="86"/>
                  </a:lnTo>
                  <a:lnTo>
                    <a:pt x="88" y="88"/>
                  </a:lnTo>
                  <a:lnTo>
                    <a:pt x="106" y="86"/>
                  </a:lnTo>
                  <a:lnTo>
                    <a:pt x="122" y="81"/>
                  </a:lnTo>
                  <a:lnTo>
                    <a:pt x="138" y="73"/>
                  </a:lnTo>
                  <a:lnTo>
                    <a:pt x="151" y="62"/>
                  </a:lnTo>
                  <a:lnTo>
                    <a:pt x="162" y="49"/>
                  </a:lnTo>
                  <a:lnTo>
                    <a:pt x="170" y="33"/>
                  </a:lnTo>
                  <a:lnTo>
                    <a:pt x="175" y="18"/>
                  </a:lnTo>
                  <a:lnTo>
                    <a:pt x="176" y="0"/>
                  </a:lnTo>
                  <a:lnTo>
                    <a:pt x="0" y="0"/>
                  </a:lnTo>
                  <a:close/>
                </a:path>
              </a:pathLst>
            </a:custGeom>
            <a:solidFill>
              <a:srgbClr val="FFF9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5" name="Freeform 14"/>
            <p:cNvSpPr>
              <a:spLocks/>
            </p:cNvSpPr>
            <p:nvPr/>
          </p:nvSpPr>
          <p:spPr bwMode="auto">
            <a:xfrm>
              <a:off x="2563" y="3281"/>
              <a:ext cx="176" cy="88"/>
            </a:xfrm>
            <a:custGeom>
              <a:avLst/>
              <a:gdLst>
                <a:gd name="T0" fmla="*/ 0 w 176"/>
                <a:gd name="T1" fmla="*/ 0 h 88"/>
                <a:gd name="T2" fmla="*/ 0 w 176"/>
                <a:gd name="T3" fmla="*/ 0 h 88"/>
                <a:gd name="T4" fmla="*/ 2 w 176"/>
                <a:gd name="T5" fmla="*/ 18 h 88"/>
                <a:gd name="T6" fmla="*/ 7 w 176"/>
                <a:gd name="T7" fmla="*/ 33 h 88"/>
                <a:gd name="T8" fmla="*/ 15 w 176"/>
                <a:gd name="T9" fmla="*/ 49 h 88"/>
                <a:gd name="T10" fmla="*/ 26 w 176"/>
                <a:gd name="T11" fmla="*/ 62 h 88"/>
                <a:gd name="T12" fmla="*/ 39 w 176"/>
                <a:gd name="T13" fmla="*/ 73 h 88"/>
                <a:gd name="T14" fmla="*/ 55 w 176"/>
                <a:gd name="T15" fmla="*/ 81 h 88"/>
                <a:gd name="T16" fmla="*/ 71 w 176"/>
                <a:gd name="T17" fmla="*/ 86 h 88"/>
                <a:gd name="T18" fmla="*/ 88 w 176"/>
                <a:gd name="T19" fmla="*/ 88 h 88"/>
                <a:gd name="T20" fmla="*/ 88 w 176"/>
                <a:gd name="T21" fmla="*/ 88 h 88"/>
                <a:gd name="T22" fmla="*/ 106 w 176"/>
                <a:gd name="T23" fmla="*/ 86 h 88"/>
                <a:gd name="T24" fmla="*/ 122 w 176"/>
                <a:gd name="T25" fmla="*/ 81 h 88"/>
                <a:gd name="T26" fmla="*/ 138 w 176"/>
                <a:gd name="T27" fmla="*/ 73 h 88"/>
                <a:gd name="T28" fmla="*/ 151 w 176"/>
                <a:gd name="T29" fmla="*/ 62 h 88"/>
                <a:gd name="T30" fmla="*/ 162 w 176"/>
                <a:gd name="T31" fmla="*/ 49 h 88"/>
                <a:gd name="T32" fmla="*/ 170 w 176"/>
                <a:gd name="T33" fmla="*/ 33 h 88"/>
                <a:gd name="T34" fmla="*/ 175 w 176"/>
                <a:gd name="T35" fmla="*/ 18 h 88"/>
                <a:gd name="T36" fmla="*/ 176 w 176"/>
                <a:gd name="T37" fmla="*/ 0 h 88"/>
                <a:gd name="T38" fmla="*/ 0 w 176"/>
                <a:gd name="T39" fmla="*/ 0 h 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6" h="88">
                  <a:moveTo>
                    <a:pt x="0" y="0"/>
                  </a:moveTo>
                  <a:lnTo>
                    <a:pt x="0" y="0"/>
                  </a:lnTo>
                  <a:lnTo>
                    <a:pt x="2" y="18"/>
                  </a:lnTo>
                  <a:lnTo>
                    <a:pt x="7" y="33"/>
                  </a:lnTo>
                  <a:lnTo>
                    <a:pt x="15" y="49"/>
                  </a:lnTo>
                  <a:lnTo>
                    <a:pt x="26" y="62"/>
                  </a:lnTo>
                  <a:lnTo>
                    <a:pt x="39" y="73"/>
                  </a:lnTo>
                  <a:lnTo>
                    <a:pt x="55" y="81"/>
                  </a:lnTo>
                  <a:lnTo>
                    <a:pt x="71" y="86"/>
                  </a:lnTo>
                  <a:lnTo>
                    <a:pt x="88" y="88"/>
                  </a:lnTo>
                  <a:lnTo>
                    <a:pt x="106" y="86"/>
                  </a:lnTo>
                  <a:lnTo>
                    <a:pt x="122" y="81"/>
                  </a:lnTo>
                  <a:lnTo>
                    <a:pt x="138" y="73"/>
                  </a:lnTo>
                  <a:lnTo>
                    <a:pt x="151" y="62"/>
                  </a:lnTo>
                  <a:lnTo>
                    <a:pt x="162" y="49"/>
                  </a:lnTo>
                  <a:lnTo>
                    <a:pt x="170" y="33"/>
                  </a:lnTo>
                  <a:lnTo>
                    <a:pt x="175" y="18"/>
                  </a:lnTo>
                  <a:lnTo>
                    <a:pt x="176" y="0"/>
                  </a:lnTo>
                  <a:lnTo>
                    <a:pt x="0"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56" name="Freeform 15"/>
            <p:cNvSpPr>
              <a:spLocks/>
            </p:cNvSpPr>
            <p:nvPr/>
          </p:nvSpPr>
          <p:spPr bwMode="auto">
            <a:xfrm>
              <a:off x="2304" y="3407"/>
              <a:ext cx="978" cy="762"/>
            </a:xfrm>
            <a:custGeom>
              <a:avLst/>
              <a:gdLst>
                <a:gd name="T0" fmla="*/ 686 w 978"/>
                <a:gd name="T1" fmla="*/ 762 h 762"/>
                <a:gd name="T2" fmla="*/ 154 w 978"/>
                <a:gd name="T3" fmla="*/ 762 h 762"/>
                <a:gd name="T4" fmla="*/ 123 w 978"/>
                <a:gd name="T5" fmla="*/ 759 h 762"/>
                <a:gd name="T6" fmla="*/ 94 w 978"/>
                <a:gd name="T7" fmla="*/ 749 h 762"/>
                <a:gd name="T8" fmla="*/ 67 w 978"/>
                <a:gd name="T9" fmla="*/ 736 h 762"/>
                <a:gd name="T10" fmla="*/ 45 w 978"/>
                <a:gd name="T11" fmla="*/ 717 h 762"/>
                <a:gd name="T12" fmla="*/ 26 w 978"/>
                <a:gd name="T13" fmla="*/ 695 h 762"/>
                <a:gd name="T14" fmla="*/ 13 w 978"/>
                <a:gd name="T15" fmla="*/ 669 h 762"/>
                <a:gd name="T16" fmla="*/ 3 w 978"/>
                <a:gd name="T17" fmla="*/ 640 h 762"/>
                <a:gd name="T18" fmla="*/ 0 w 978"/>
                <a:gd name="T19" fmla="*/ 610 h 762"/>
                <a:gd name="T20" fmla="*/ 0 w 978"/>
                <a:gd name="T21" fmla="*/ 145 h 762"/>
                <a:gd name="T22" fmla="*/ 514 w 978"/>
                <a:gd name="T23" fmla="*/ 0 h 762"/>
                <a:gd name="T24" fmla="*/ 978 w 978"/>
                <a:gd name="T25" fmla="*/ 264 h 762"/>
                <a:gd name="T26" fmla="*/ 686 w 978"/>
                <a:gd name="T27" fmla="*/ 762 h 7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78" h="762">
                  <a:moveTo>
                    <a:pt x="686" y="762"/>
                  </a:moveTo>
                  <a:lnTo>
                    <a:pt x="154" y="762"/>
                  </a:lnTo>
                  <a:lnTo>
                    <a:pt x="123" y="759"/>
                  </a:lnTo>
                  <a:lnTo>
                    <a:pt x="94" y="749"/>
                  </a:lnTo>
                  <a:lnTo>
                    <a:pt x="67" y="736"/>
                  </a:lnTo>
                  <a:lnTo>
                    <a:pt x="45" y="717"/>
                  </a:lnTo>
                  <a:lnTo>
                    <a:pt x="26" y="695"/>
                  </a:lnTo>
                  <a:lnTo>
                    <a:pt x="13" y="669"/>
                  </a:lnTo>
                  <a:lnTo>
                    <a:pt x="3" y="640"/>
                  </a:lnTo>
                  <a:lnTo>
                    <a:pt x="0" y="610"/>
                  </a:lnTo>
                  <a:lnTo>
                    <a:pt x="0" y="145"/>
                  </a:lnTo>
                  <a:lnTo>
                    <a:pt x="514" y="0"/>
                  </a:lnTo>
                  <a:lnTo>
                    <a:pt x="978" y="264"/>
                  </a:lnTo>
                  <a:lnTo>
                    <a:pt x="686" y="762"/>
                  </a:lnTo>
                  <a:close/>
                </a:path>
              </a:pathLst>
            </a:custGeom>
            <a:solidFill>
              <a:srgbClr val="9BE8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7" name="Freeform 16"/>
            <p:cNvSpPr>
              <a:spLocks/>
            </p:cNvSpPr>
            <p:nvPr/>
          </p:nvSpPr>
          <p:spPr bwMode="auto">
            <a:xfrm>
              <a:off x="2304" y="3407"/>
              <a:ext cx="978" cy="762"/>
            </a:xfrm>
            <a:custGeom>
              <a:avLst/>
              <a:gdLst>
                <a:gd name="T0" fmla="*/ 686 w 978"/>
                <a:gd name="T1" fmla="*/ 762 h 762"/>
                <a:gd name="T2" fmla="*/ 154 w 978"/>
                <a:gd name="T3" fmla="*/ 762 h 762"/>
                <a:gd name="T4" fmla="*/ 154 w 978"/>
                <a:gd name="T5" fmla="*/ 762 h 762"/>
                <a:gd name="T6" fmla="*/ 123 w 978"/>
                <a:gd name="T7" fmla="*/ 759 h 762"/>
                <a:gd name="T8" fmla="*/ 94 w 978"/>
                <a:gd name="T9" fmla="*/ 749 h 762"/>
                <a:gd name="T10" fmla="*/ 67 w 978"/>
                <a:gd name="T11" fmla="*/ 736 h 762"/>
                <a:gd name="T12" fmla="*/ 45 w 978"/>
                <a:gd name="T13" fmla="*/ 717 h 762"/>
                <a:gd name="T14" fmla="*/ 26 w 978"/>
                <a:gd name="T15" fmla="*/ 695 h 762"/>
                <a:gd name="T16" fmla="*/ 13 w 978"/>
                <a:gd name="T17" fmla="*/ 669 h 762"/>
                <a:gd name="T18" fmla="*/ 3 w 978"/>
                <a:gd name="T19" fmla="*/ 640 h 762"/>
                <a:gd name="T20" fmla="*/ 0 w 978"/>
                <a:gd name="T21" fmla="*/ 610 h 762"/>
                <a:gd name="T22" fmla="*/ 0 w 978"/>
                <a:gd name="T23" fmla="*/ 145 h 762"/>
                <a:gd name="T24" fmla="*/ 514 w 978"/>
                <a:gd name="T25" fmla="*/ 0 h 762"/>
                <a:gd name="T26" fmla="*/ 978 w 978"/>
                <a:gd name="T27" fmla="*/ 264 h 762"/>
                <a:gd name="T28" fmla="*/ 686 w 978"/>
                <a:gd name="T29" fmla="*/ 762 h 7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78" h="762">
                  <a:moveTo>
                    <a:pt x="686" y="762"/>
                  </a:moveTo>
                  <a:lnTo>
                    <a:pt x="154" y="762"/>
                  </a:lnTo>
                  <a:lnTo>
                    <a:pt x="123" y="759"/>
                  </a:lnTo>
                  <a:lnTo>
                    <a:pt x="94" y="749"/>
                  </a:lnTo>
                  <a:lnTo>
                    <a:pt x="67" y="736"/>
                  </a:lnTo>
                  <a:lnTo>
                    <a:pt x="45" y="717"/>
                  </a:lnTo>
                  <a:lnTo>
                    <a:pt x="26" y="695"/>
                  </a:lnTo>
                  <a:lnTo>
                    <a:pt x="13" y="669"/>
                  </a:lnTo>
                  <a:lnTo>
                    <a:pt x="3" y="640"/>
                  </a:lnTo>
                  <a:lnTo>
                    <a:pt x="0" y="610"/>
                  </a:lnTo>
                  <a:lnTo>
                    <a:pt x="0" y="145"/>
                  </a:lnTo>
                  <a:lnTo>
                    <a:pt x="514" y="0"/>
                  </a:lnTo>
                  <a:lnTo>
                    <a:pt x="978" y="264"/>
                  </a:lnTo>
                  <a:lnTo>
                    <a:pt x="686" y="76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58" name="Freeform 17"/>
            <p:cNvSpPr>
              <a:spLocks/>
            </p:cNvSpPr>
            <p:nvPr/>
          </p:nvSpPr>
          <p:spPr bwMode="auto">
            <a:xfrm>
              <a:off x="3341" y="4017"/>
              <a:ext cx="168" cy="160"/>
            </a:xfrm>
            <a:custGeom>
              <a:avLst/>
              <a:gdLst>
                <a:gd name="T0" fmla="*/ 6 w 168"/>
                <a:gd name="T1" fmla="*/ 160 h 160"/>
                <a:gd name="T2" fmla="*/ 6 w 168"/>
                <a:gd name="T3" fmla="*/ 160 h 160"/>
                <a:gd name="T4" fmla="*/ 38 w 168"/>
                <a:gd name="T5" fmla="*/ 155 h 160"/>
                <a:gd name="T6" fmla="*/ 67 w 168"/>
                <a:gd name="T7" fmla="*/ 145 h 160"/>
                <a:gd name="T8" fmla="*/ 96 w 168"/>
                <a:gd name="T9" fmla="*/ 133 h 160"/>
                <a:gd name="T10" fmla="*/ 120 w 168"/>
                <a:gd name="T11" fmla="*/ 112 h 160"/>
                <a:gd name="T12" fmla="*/ 141 w 168"/>
                <a:gd name="T13" fmla="*/ 88 h 160"/>
                <a:gd name="T14" fmla="*/ 153 w 168"/>
                <a:gd name="T15" fmla="*/ 61 h 160"/>
                <a:gd name="T16" fmla="*/ 163 w 168"/>
                <a:gd name="T17" fmla="*/ 32 h 160"/>
                <a:gd name="T18" fmla="*/ 168 w 168"/>
                <a:gd name="T19" fmla="*/ 0 h 160"/>
                <a:gd name="T20" fmla="*/ 152 w 168"/>
                <a:gd name="T21" fmla="*/ 0 h 160"/>
                <a:gd name="T22" fmla="*/ 150 w 168"/>
                <a:gd name="T23" fmla="*/ 29 h 160"/>
                <a:gd name="T24" fmla="*/ 141 w 168"/>
                <a:gd name="T25" fmla="*/ 58 h 160"/>
                <a:gd name="T26" fmla="*/ 128 w 168"/>
                <a:gd name="T27" fmla="*/ 81 h 160"/>
                <a:gd name="T28" fmla="*/ 110 w 168"/>
                <a:gd name="T29" fmla="*/ 102 h 160"/>
                <a:gd name="T30" fmla="*/ 89 w 168"/>
                <a:gd name="T31" fmla="*/ 120 h 160"/>
                <a:gd name="T32" fmla="*/ 64 w 168"/>
                <a:gd name="T33" fmla="*/ 133 h 160"/>
                <a:gd name="T34" fmla="*/ 35 w 168"/>
                <a:gd name="T35" fmla="*/ 142 h 160"/>
                <a:gd name="T36" fmla="*/ 6 w 168"/>
                <a:gd name="T37" fmla="*/ 144 h 160"/>
                <a:gd name="T38" fmla="*/ 6 w 168"/>
                <a:gd name="T39" fmla="*/ 144 h 160"/>
                <a:gd name="T40" fmla="*/ 6 w 168"/>
                <a:gd name="T41" fmla="*/ 144 h 160"/>
                <a:gd name="T42" fmla="*/ 1 w 168"/>
                <a:gd name="T43" fmla="*/ 147 h 160"/>
                <a:gd name="T44" fmla="*/ 0 w 168"/>
                <a:gd name="T45" fmla="*/ 152 h 160"/>
                <a:gd name="T46" fmla="*/ 1 w 168"/>
                <a:gd name="T47" fmla="*/ 156 h 160"/>
                <a:gd name="T48" fmla="*/ 6 w 168"/>
                <a:gd name="T49" fmla="*/ 160 h 16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8" h="160">
                  <a:moveTo>
                    <a:pt x="6" y="160"/>
                  </a:moveTo>
                  <a:lnTo>
                    <a:pt x="6" y="160"/>
                  </a:lnTo>
                  <a:lnTo>
                    <a:pt x="38" y="155"/>
                  </a:lnTo>
                  <a:lnTo>
                    <a:pt x="67" y="145"/>
                  </a:lnTo>
                  <a:lnTo>
                    <a:pt x="96" y="133"/>
                  </a:lnTo>
                  <a:lnTo>
                    <a:pt x="120" y="112"/>
                  </a:lnTo>
                  <a:lnTo>
                    <a:pt x="141" y="88"/>
                  </a:lnTo>
                  <a:lnTo>
                    <a:pt x="153" y="61"/>
                  </a:lnTo>
                  <a:lnTo>
                    <a:pt x="163" y="32"/>
                  </a:lnTo>
                  <a:lnTo>
                    <a:pt x="168" y="0"/>
                  </a:lnTo>
                  <a:lnTo>
                    <a:pt x="152" y="0"/>
                  </a:lnTo>
                  <a:lnTo>
                    <a:pt x="150" y="29"/>
                  </a:lnTo>
                  <a:lnTo>
                    <a:pt x="141" y="58"/>
                  </a:lnTo>
                  <a:lnTo>
                    <a:pt x="128" y="81"/>
                  </a:lnTo>
                  <a:lnTo>
                    <a:pt x="110" y="102"/>
                  </a:lnTo>
                  <a:lnTo>
                    <a:pt x="89" y="120"/>
                  </a:lnTo>
                  <a:lnTo>
                    <a:pt x="64" y="133"/>
                  </a:lnTo>
                  <a:lnTo>
                    <a:pt x="35" y="142"/>
                  </a:lnTo>
                  <a:lnTo>
                    <a:pt x="6" y="144"/>
                  </a:lnTo>
                  <a:lnTo>
                    <a:pt x="1" y="147"/>
                  </a:lnTo>
                  <a:lnTo>
                    <a:pt x="0" y="152"/>
                  </a:lnTo>
                  <a:lnTo>
                    <a:pt x="1" y="156"/>
                  </a:lnTo>
                  <a:lnTo>
                    <a:pt x="6" y="1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9" name="Freeform 18"/>
            <p:cNvSpPr>
              <a:spLocks/>
            </p:cNvSpPr>
            <p:nvPr/>
          </p:nvSpPr>
          <p:spPr bwMode="auto">
            <a:xfrm>
              <a:off x="2451" y="4161"/>
              <a:ext cx="896" cy="16"/>
            </a:xfrm>
            <a:custGeom>
              <a:avLst/>
              <a:gdLst>
                <a:gd name="T0" fmla="*/ 7 w 896"/>
                <a:gd name="T1" fmla="*/ 16 h 16"/>
                <a:gd name="T2" fmla="*/ 7 w 896"/>
                <a:gd name="T3" fmla="*/ 16 h 16"/>
                <a:gd name="T4" fmla="*/ 896 w 896"/>
                <a:gd name="T5" fmla="*/ 16 h 16"/>
                <a:gd name="T6" fmla="*/ 896 w 896"/>
                <a:gd name="T7" fmla="*/ 0 h 16"/>
                <a:gd name="T8" fmla="*/ 7 w 896"/>
                <a:gd name="T9" fmla="*/ 0 h 16"/>
                <a:gd name="T10" fmla="*/ 7 w 896"/>
                <a:gd name="T11" fmla="*/ 0 h 16"/>
                <a:gd name="T12" fmla="*/ 7 w 896"/>
                <a:gd name="T13" fmla="*/ 0 h 16"/>
                <a:gd name="T14" fmla="*/ 2 w 896"/>
                <a:gd name="T15" fmla="*/ 3 h 16"/>
                <a:gd name="T16" fmla="*/ 0 w 896"/>
                <a:gd name="T17" fmla="*/ 8 h 16"/>
                <a:gd name="T18" fmla="*/ 2 w 896"/>
                <a:gd name="T19" fmla="*/ 12 h 16"/>
                <a:gd name="T20" fmla="*/ 7 w 896"/>
                <a:gd name="T21" fmla="*/ 16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96" h="16">
                  <a:moveTo>
                    <a:pt x="7" y="16"/>
                  </a:moveTo>
                  <a:lnTo>
                    <a:pt x="7" y="16"/>
                  </a:lnTo>
                  <a:lnTo>
                    <a:pt x="896" y="16"/>
                  </a:lnTo>
                  <a:lnTo>
                    <a:pt x="896" y="0"/>
                  </a:lnTo>
                  <a:lnTo>
                    <a:pt x="7" y="0"/>
                  </a:lnTo>
                  <a:lnTo>
                    <a:pt x="2" y="3"/>
                  </a:lnTo>
                  <a:lnTo>
                    <a:pt x="0" y="8"/>
                  </a:lnTo>
                  <a:lnTo>
                    <a:pt x="2" y="12"/>
                  </a:lnTo>
                  <a:lnTo>
                    <a:pt x="7"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0" name="Freeform 19"/>
            <p:cNvSpPr>
              <a:spLocks/>
            </p:cNvSpPr>
            <p:nvPr/>
          </p:nvSpPr>
          <p:spPr bwMode="auto">
            <a:xfrm>
              <a:off x="2296" y="4009"/>
              <a:ext cx="162" cy="168"/>
            </a:xfrm>
            <a:custGeom>
              <a:avLst/>
              <a:gdLst>
                <a:gd name="T0" fmla="*/ 0 w 162"/>
                <a:gd name="T1" fmla="*/ 8 h 168"/>
                <a:gd name="T2" fmla="*/ 0 w 162"/>
                <a:gd name="T3" fmla="*/ 8 h 168"/>
                <a:gd name="T4" fmla="*/ 5 w 162"/>
                <a:gd name="T5" fmla="*/ 40 h 168"/>
                <a:gd name="T6" fmla="*/ 14 w 162"/>
                <a:gd name="T7" fmla="*/ 69 h 168"/>
                <a:gd name="T8" fmla="*/ 27 w 162"/>
                <a:gd name="T9" fmla="*/ 96 h 168"/>
                <a:gd name="T10" fmla="*/ 48 w 162"/>
                <a:gd name="T11" fmla="*/ 120 h 168"/>
                <a:gd name="T12" fmla="*/ 72 w 162"/>
                <a:gd name="T13" fmla="*/ 141 h 168"/>
                <a:gd name="T14" fmla="*/ 101 w 162"/>
                <a:gd name="T15" fmla="*/ 153 h 168"/>
                <a:gd name="T16" fmla="*/ 130 w 162"/>
                <a:gd name="T17" fmla="*/ 163 h 168"/>
                <a:gd name="T18" fmla="*/ 162 w 162"/>
                <a:gd name="T19" fmla="*/ 168 h 168"/>
                <a:gd name="T20" fmla="*/ 162 w 162"/>
                <a:gd name="T21" fmla="*/ 152 h 168"/>
                <a:gd name="T22" fmla="*/ 133 w 162"/>
                <a:gd name="T23" fmla="*/ 150 h 168"/>
                <a:gd name="T24" fmla="*/ 104 w 162"/>
                <a:gd name="T25" fmla="*/ 141 h 168"/>
                <a:gd name="T26" fmla="*/ 78 w 162"/>
                <a:gd name="T27" fmla="*/ 128 h 168"/>
                <a:gd name="T28" fmla="*/ 58 w 162"/>
                <a:gd name="T29" fmla="*/ 110 h 168"/>
                <a:gd name="T30" fmla="*/ 40 w 162"/>
                <a:gd name="T31" fmla="*/ 89 h 168"/>
                <a:gd name="T32" fmla="*/ 27 w 162"/>
                <a:gd name="T33" fmla="*/ 66 h 168"/>
                <a:gd name="T34" fmla="*/ 18 w 162"/>
                <a:gd name="T35" fmla="*/ 37 h 168"/>
                <a:gd name="T36" fmla="*/ 16 w 162"/>
                <a:gd name="T37" fmla="*/ 8 h 168"/>
                <a:gd name="T38" fmla="*/ 16 w 162"/>
                <a:gd name="T39" fmla="*/ 8 h 168"/>
                <a:gd name="T40" fmla="*/ 16 w 162"/>
                <a:gd name="T41" fmla="*/ 8 h 168"/>
                <a:gd name="T42" fmla="*/ 13 w 162"/>
                <a:gd name="T43" fmla="*/ 3 h 168"/>
                <a:gd name="T44" fmla="*/ 8 w 162"/>
                <a:gd name="T45" fmla="*/ 0 h 168"/>
                <a:gd name="T46" fmla="*/ 3 w 162"/>
                <a:gd name="T47" fmla="*/ 3 h 168"/>
                <a:gd name="T48" fmla="*/ 0 w 162"/>
                <a:gd name="T49" fmla="*/ 8 h 16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2" h="168">
                  <a:moveTo>
                    <a:pt x="0" y="8"/>
                  </a:moveTo>
                  <a:lnTo>
                    <a:pt x="0" y="8"/>
                  </a:lnTo>
                  <a:lnTo>
                    <a:pt x="5" y="40"/>
                  </a:lnTo>
                  <a:lnTo>
                    <a:pt x="14" y="69"/>
                  </a:lnTo>
                  <a:lnTo>
                    <a:pt x="27" y="96"/>
                  </a:lnTo>
                  <a:lnTo>
                    <a:pt x="48" y="120"/>
                  </a:lnTo>
                  <a:lnTo>
                    <a:pt x="72" y="141"/>
                  </a:lnTo>
                  <a:lnTo>
                    <a:pt x="101" y="153"/>
                  </a:lnTo>
                  <a:lnTo>
                    <a:pt x="130" y="163"/>
                  </a:lnTo>
                  <a:lnTo>
                    <a:pt x="162" y="168"/>
                  </a:lnTo>
                  <a:lnTo>
                    <a:pt x="162" y="152"/>
                  </a:lnTo>
                  <a:lnTo>
                    <a:pt x="133" y="150"/>
                  </a:lnTo>
                  <a:lnTo>
                    <a:pt x="104" y="141"/>
                  </a:lnTo>
                  <a:lnTo>
                    <a:pt x="78" y="128"/>
                  </a:lnTo>
                  <a:lnTo>
                    <a:pt x="58" y="110"/>
                  </a:lnTo>
                  <a:lnTo>
                    <a:pt x="40" y="89"/>
                  </a:lnTo>
                  <a:lnTo>
                    <a:pt x="27" y="66"/>
                  </a:lnTo>
                  <a:lnTo>
                    <a:pt x="18" y="37"/>
                  </a:lnTo>
                  <a:lnTo>
                    <a:pt x="16" y="8"/>
                  </a:lnTo>
                  <a:lnTo>
                    <a:pt x="13" y="3"/>
                  </a:lnTo>
                  <a:lnTo>
                    <a:pt x="8" y="0"/>
                  </a:lnTo>
                  <a:lnTo>
                    <a:pt x="3" y="3"/>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1" name="Freeform 20"/>
            <p:cNvSpPr>
              <a:spLocks/>
            </p:cNvSpPr>
            <p:nvPr/>
          </p:nvSpPr>
          <p:spPr bwMode="auto">
            <a:xfrm>
              <a:off x="2296" y="3121"/>
              <a:ext cx="16" cy="896"/>
            </a:xfrm>
            <a:custGeom>
              <a:avLst/>
              <a:gdLst>
                <a:gd name="T0" fmla="*/ 0 w 16"/>
                <a:gd name="T1" fmla="*/ 8 h 896"/>
                <a:gd name="T2" fmla="*/ 0 w 16"/>
                <a:gd name="T3" fmla="*/ 8 h 896"/>
                <a:gd name="T4" fmla="*/ 0 w 16"/>
                <a:gd name="T5" fmla="*/ 896 h 896"/>
                <a:gd name="T6" fmla="*/ 16 w 16"/>
                <a:gd name="T7" fmla="*/ 896 h 896"/>
                <a:gd name="T8" fmla="*/ 16 w 16"/>
                <a:gd name="T9" fmla="*/ 8 h 896"/>
                <a:gd name="T10" fmla="*/ 16 w 16"/>
                <a:gd name="T11" fmla="*/ 8 h 896"/>
                <a:gd name="T12" fmla="*/ 16 w 16"/>
                <a:gd name="T13" fmla="*/ 8 h 896"/>
                <a:gd name="T14" fmla="*/ 13 w 16"/>
                <a:gd name="T15" fmla="*/ 3 h 896"/>
                <a:gd name="T16" fmla="*/ 8 w 16"/>
                <a:gd name="T17" fmla="*/ 0 h 896"/>
                <a:gd name="T18" fmla="*/ 3 w 16"/>
                <a:gd name="T19" fmla="*/ 3 h 896"/>
                <a:gd name="T20" fmla="*/ 0 w 16"/>
                <a:gd name="T21" fmla="*/ 8 h 89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 h="896">
                  <a:moveTo>
                    <a:pt x="0" y="8"/>
                  </a:moveTo>
                  <a:lnTo>
                    <a:pt x="0" y="8"/>
                  </a:lnTo>
                  <a:lnTo>
                    <a:pt x="0" y="896"/>
                  </a:lnTo>
                  <a:lnTo>
                    <a:pt x="16" y="896"/>
                  </a:lnTo>
                  <a:lnTo>
                    <a:pt x="16" y="8"/>
                  </a:lnTo>
                  <a:lnTo>
                    <a:pt x="13" y="3"/>
                  </a:lnTo>
                  <a:lnTo>
                    <a:pt x="8" y="0"/>
                  </a:lnTo>
                  <a:lnTo>
                    <a:pt x="3" y="3"/>
                  </a:lnTo>
                  <a:lnTo>
                    <a:pt x="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2" name="Freeform 21"/>
            <p:cNvSpPr>
              <a:spLocks/>
            </p:cNvSpPr>
            <p:nvPr/>
          </p:nvSpPr>
          <p:spPr bwMode="auto">
            <a:xfrm>
              <a:off x="2296" y="2970"/>
              <a:ext cx="170" cy="159"/>
            </a:xfrm>
            <a:custGeom>
              <a:avLst/>
              <a:gdLst>
                <a:gd name="T0" fmla="*/ 162 w 170"/>
                <a:gd name="T1" fmla="*/ 0 h 159"/>
                <a:gd name="T2" fmla="*/ 162 w 170"/>
                <a:gd name="T3" fmla="*/ 0 h 159"/>
                <a:gd name="T4" fmla="*/ 131 w 170"/>
                <a:gd name="T5" fmla="*/ 4 h 159"/>
                <a:gd name="T6" fmla="*/ 101 w 170"/>
                <a:gd name="T7" fmla="*/ 12 h 159"/>
                <a:gd name="T8" fmla="*/ 72 w 170"/>
                <a:gd name="T9" fmla="*/ 27 h 159"/>
                <a:gd name="T10" fmla="*/ 48 w 170"/>
                <a:gd name="T11" fmla="*/ 48 h 159"/>
                <a:gd name="T12" fmla="*/ 27 w 170"/>
                <a:gd name="T13" fmla="*/ 71 h 159"/>
                <a:gd name="T14" fmla="*/ 14 w 170"/>
                <a:gd name="T15" fmla="*/ 99 h 159"/>
                <a:gd name="T16" fmla="*/ 5 w 170"/>
                <a:gd name="T17" fmla="*/ 127 h 159"/>
                <a:gd name="T18" fmla="*/ 0 w 170"/>
                <a:gd name="T19" fmla="*/ 159 h 159"/>
                <a:gd name="T20" fmla="*/ 16 w 170"/>
                <a:gd name="T21" fmla="*/ 159 h 159"/>
                <a:gd name="T22" fmla="*/ 18 w 170"/>
                <a:gd name="T23" fmla="*/ 131 h 159"/>
                <a:gd name="T24" fmla="*/ 27 w 170"/>
                <a:gd name="T25" fmla="*/ 102 h 159"/>
                <a:gd name="T26" fmla="*/ 40 w 170"/>
                <a:gd name="T27" fmla="*/ 78 h 159"/>
                <a:gd name="T28" fmla="*/ 58 w 170"/>
                <a:gd name="T29" fmla="*/ 57 h 159"/>
                <a:gd name="T30" fmla="*/ 78 w 170"/>
                <a:gd name="T31" fmla="*/ 40 h 159"/>
                <a:gd name="T32" fmla="*/ 104 w 170"/>
                <a:gd name="T33" fmla="*/ 25 h 159"/>
                <a:gd name="T34" fmla="*/ 131 w 170"/>
                <a:gd name="T35" fmla="*/ 17 h 159"/>
                <a:gd name="T36" fmla="*/ 162 w 170"/>
                <a:gd name="T37" fmla="*/ 16 h 159"/>
                <a:gd name="T38" fmla="*/ 162 w 170"/>
                <a:gd name="T39" fmla="*/ 16 h 159"/>
                <a:gd name="T40" fmla="*/ 162 w 170"/>
                <a:gd name="T41" fmla="*/ 16 h 159"/>
                <a:gd name="T42" fmla="*/ 166 w 170"/>
                <a:gd name="T43" fmla="*/ 12 h 159"/>
                <a:gd name="T44" fmla="*/ 170 w 170"/>
                <a:gd name="T45" fmla="*/ 8 h 159"/>
                <a:gd name="T46" fmla="*/ 166 w 170"/>
                <a:gd name="T47" fmla="*/ 3 h 159"/>
                <a:gd name="T48" fmla="*/ 162 w 170"/>
                <a:gd name="T49" fmla="*/ 0 h 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0" h="159">
                  <a:moveTo>
                    <a:pt x="162" y="0"/>
                  </a:moveTo>
                  <a:lnTo>
                    <a:pt x="162" y="0"/>
                  </a:lnTo>
                  <a:lnTo>
                    <a:pt x="131" y="4"/>
                  </a:lnTo>
                  <a:lnTo>
                    <a:pt x="101" y="12"/>
                  </a:lnTo>
                  <a:lnTo>
                    <a:pt x="72" y="27"/>
                  </a:lnTo>
                  <a:lnTo>
                    <a:pt x="48" y="48"/>
                  </a:lnTo>
                  <a:lnTo>
                    <a:pt x="27" y="71"/>
                  </a:lnTo>
                  <a:lnTo>
                    <a:pt x="14" y="99"/>
                  </a:lnTo>
                  <a:lnTo>
                    <a:pt x="5" y="127"/>
                  </a:lnTo>
                  <a:lnTo>
                    <a:pt x="0" y="159"/>
                  </a:lnTo>
                  <a:lnTo>
                    <a:pt x="16" y="159"/>
                  </a:lnTo>
                  <a:lnTo>
                    <a:pt x="18" y="131"/>
                  </a:lnTo>
                  <a:lnTo>
                    <a:pt x="27" y="102"/>
                  </a:lnTo>
                  <a:lnTo>
                    <a:pt x="40" y="78"/>
                  </a:lnTo>
                  <a:lnTo>
                    <a:pt x="58" y="57"/>
                  </a:lnTo>
                  <a:lnTo>
                    <a:pt x="78" y="40"/>
                  </a:lnTo>
                  <a:lnTo>
                    <a:pt x="104" y="25"/>
                  </a:lnTo>
                  <a:lnTo>
                    <a:pt x="131" y="17"/>
                  </a:lnTo>
                  <a:lnTo>
                    <a:pt x="162" y="16"/>
                  </a:lnTo>
                  <a:lnTo>
                    <a:pt x="166" y="12"/>
                  </a:lnTo>
                  <a:lnTo>
                    <a:pt x="170" y="8"/>
                  </a:lnTo>
                  <a:lnTo>
                    <a:pt x="166" y="3"/>
                  </a:lnTo>
                  <a:lnTo>
                    <a:pt x="1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3" name="Freeform 22"/>
            <p:cNvSpPr>
              <a:spLocks/>
            </p:cNvSpPr>
            <p:nvPr/>
          </p:nvSpPr>
          <p:spPr bwMode="auto">
            <a:xfrm>
              <a:off x="2458" y="2970"/>
              <a:ext cx="897" cy="16"/>
            </a:xfrm>
            <a:custGeom>
              <a:avLst/>
              <a:gdLst>
                <a:gd name="T0" fmla="*/ 889 w 897"/>
                <a:gd name="T1" fmla="*/ 0 h 16"/>
                <a:gd name="T2" fmla="*/ 889 w 897"/>
                <a:gd name="T3" fmla="*/ 0 h 16"/>
                <a:gd name="T4" fmla="*/ 0 w 897"/>
                <a:gd name="T5" fmla="*/ 0 h 16"/>
                <a:gd name="T6" fmla="*/ 0 w 897"/>
                <a:gd name="T7" fmla="*/ 16 h 16"/>
                <a:gd name="T8" fmla="*/ 889 w 897"/>
                <a:gd name="T9" fmla="*/ 16 h 16"/>
                <a:gd name="T10" fmla="*/ 889 w 897"/>
                <a:gd name="T11" fmla="*/ 16 h 16"/>
                <a:gd name="T12" fmla="*/ 889 w 897"/>
                <a:gd name="T13" fmla="*/ 16 h 16"/>
                <a:gd name="T14" fmla="*/ 894 w 897"/>
                <a:gd name="T15" fmla="*/ 12 h 16"/>
                <a:gd name="T16" fmla="*/ 897 w 897"/>
                <a:gd name="T17" fmla="*/ 8 h 16"/>
                <a:gd name="T18" fmla="*/ 894 w 897"/>
                <a:gd name="T19" fmla="*/ 3 h 16"/>
                <a:gd name="T20" fmla="*/ 889 w 897"/>
                <a:gd name="T21" fmla="*/ 0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97" h="16">
                  <a:moveTo>
                    <a:pt x="889" y="0"/>
                  </a:moveTo>
                  <a:lnTo>
                    <a:pt x="889" y="0"/>
                  </a:lnTo>
                  <a:lnTo>
                    <a:pt x="0" y="0"/>
                  </a:lnTo>
                  <a:lnTo>
                    <a:pt x="0" y="16"/>
                  </a:lnTo>
                  <a:lnTo>
                    <a:pt x="889" y="16"/>
                  </a:lnTo>
                  <a:lnTo>
                    <a:pt x="894" y="12"/>
                  </a:lnTo>
                  <a:lnTo>
                    <a:pt x="897" y="8"/>
                  </a:lnTo>
                  <a:lnTo>
                    <a:pt x="894" y="3"/>
                  </a:lnTo>
                  <a:lnTo>
                    <a:pt x="88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4" name="Freeform 23"/>
            <p:cNvSpPr>
              <a:spLocks/>
            </p:cNvSpPr>
            <p:nvPr/>
          </p:nvSpPr>
          <p:spPr bwMode="auto">
            <a:xfrm>
              <a:off x="3347" y="2970"/>
              <a:ext cx="162" cy="166"/>
            </a:xfrm>
            <a:custGeom>
              <a:avLst/>
              <a:gdLst>
                <a:gd name="T0" fmla="*/ 162 w 162"/>
                <a:gd name="T1" fmla="*/ 159 h 166"/>
                <a:gd name="T2" fmla="*/ 162 w 162"/>
                <a:gd name="T3" fmla="*/ 159 h 166"/>
                <a:gd name="T4" fmla="*/ 157 w 162"/>
                <a:gd name="T5" fmla="*/ 127 h 166"/>
                <a:gd name="T6" fmla="*/ 147 w 162"/>
                <a:gd name="T7" fmla="*/ 99 h 166"/>
                <a:gd name="T8" fmla="*/ 135 w 162"/>
                <a:gd name="T9" fmla="*/ 71 h 166"/>
                <a:gd name="T10" fmla="*/ 114 w 162"/>
                <a:gd name="T11" fmla="*/ 48 h 166"/>
                <a:gd name="T12" fmla="*/ 90 w 162"/>
                <a:gd name="T13" fmla="*/ 27 h 166"/>
                <a:gd name="T14" fmla="*/ 61 w 162"/>
                <a:gd name="T15" fmla="*/ 12 h 166"/>
                <a:gd name="T16" fmla="*/ 31 w 162"/>
                <a:gd name="T17" fmla="*/ 4 h 166"/>
                <a:gd name="T18" fmla="*/ 0 w 162"/>
                <a:gd name="T19" fmla="*/ 0 h 166"/>
                <a:gd name="T20" fmla="*/ 0 w 162"/>
                <a:gd name="T21" fmla="*/ 16 h 166"/>
                <a:gd name="T22" fmla="*/ 31 w 162"/>
                <a:gd name="T23" fmla="*/ 17 h 166"/>
                <a:gd name="T24" fmla="*/ 58 w 162"/>
                <a:gd name="T25" fmla="*/ 25 h 166"/>
                <a:gd name="T26" fmla="*/ 83 w 162"/>
                <a:gd name="T27" fmla="*/ 40 h 166"/>
                <a:gd name="T28" fmla="*/ 104 w 162"/>
                <a:gd name="T29" fmla="*/ 57 h 166"/>
                <a:gd name="T30" fmla="*/ 122 w 162"/>
                <a:gd name="T31" fmla="*/ 78 h 166"/>
                <a:gd name="T32" fmla="*/ 135 w 162"/>
                <a:gd name="T33" fmla="*/ 102 h 166"/>
                <a:gd name="T34" fmla="*/ 144 w 162"/>
                <a:gd name="T35" fmla="*/ 131 h 166"/>
                <a:gd name="T36" fmla="*/ 146 w 162"/>
                <a:gd name="T37" fmla="*/ 159 h 166"/>
                <a:gd name="T38" fmla="*/ 146 w 162"/>
                <a:gd name="T39" fmla="*/ 159 h 166"/>
                <a:gd name="T40" fmla="*/ 146 w 162"/>
                <a:gd name="T41" fmla="*/ 159 h 166"/>
                <a:gd name="T42" fmla="*/ 149 w 162"/>
                <a:gd name="T43" fmla="*/ 164 h 166"/>
                <a:gd name="T44" fmla="*/ 154 w 162"/>
                <a:gd name="T45" fmla="*/ 166 h 166"/>
                <a:gd name="T46" fmla="*/ 159 w 162"/>
                <a:gd name="T47" fmla="*/ 164 h 166"/>
                <a:gd name="T48" fmla="*/ 162 w 162"/>
                <a:gd name="T49" fmla="*/ 159 h 1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62" h="166">
                  <a:moveTo>
                    <a:pt x="162" y="159"/>
                  </a:moveTo>
                  <a:lnTo>
                    <a:pt x="162" y="159"/>
                  </a:lnTo>
                  <a:lnTo>
                    <a:pt x="157" y="127"/>
                  </a:lnTo>
                  <a:lnTo>
                    <a:pt x="147" y="99"/>
                  </a:lnTo>
                  <a:lnTo>
                    <a:pt x="135" y="71"/>
                  </a:lnTo>
                  <a:lnTo>
                    <a:pt x="114" y="48"/>
                  </a:lnTo>
                  <a:lnTo>
                    <a:pt x="90" y="27"/>
                  </a:lnTo>
                  <a:lnTo>
                    <a:pt x="61" y="12"/>
                  </a:lnTo>
                  <a:lnTo>
                    <a:pt x="31" y="4"/>
                  </a:lnTo>
                  <a:lnTo>
                    <a:pt x="0" y="0"/>
                  </a:lnTo>
                  <a:lnTo>
                    <a:pt x="0" y="16"/>
                  </a:lnTo>
                  <a:lnTo>
                    <a:pt x="31" y="17"/>
                  </a:lnTo>
                  <a:lnTo>
                    <a:pt x="58" y="25"/>
                  </a:lnTo>
                  <a:lnTo>
                    <a:pt x="83" y="40"/>
                  </a:lnTo>
                  <a:lnTo>
                    <a:pt x="104" y="57"/>
                  </a:lnTo>
                  <a:lnTo>
                    <a:pt x="122" y="78"/>
                  </a:lnTo>
                  <a:lnTo>
                    <a:pt x="135" y="102"/>
                  </a:lnTo>
                  <a:lnTo>
                    <a:pt x="144" y="131"/>
                  </a:lnTo>
                  <a:lnTo>
                    <a:pt x="146" y="159"/>
                  </a:lnTo>
                  <a:lnTo>
                    <a:pt x="149" y="164"/>
                  </a:lnTo>
                  <a:lnTo>
                    <a:pt x="154" y="166"/>
                  </a:lnTo>
                  <a:lnTo>
                    <a:pt x="159" y="164"/>
                  </a:lnTo>
                  <a:lnTo>
                    <a:pt x="162" y="1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5" name="Freeform 24"/>
            <p:cNvSpPr>
              <a:spLocks/>
            </p:cNvSpPr>
            <p:nvPr/>
          </p:nvSpPr>
          <p:spPr bwMode="auto">
            <a:xfrm>
              <a:off x="3493" y="3129"/>
              <a:ext cx="16" cy="894"/>
            </a:xfrm>
            <a:custGeom>
              <a:avLst/>
              <a:gdLst>
                <a:gd name="T0" fmla="*/ 16 w 16"/>
                <a:gd name="T1" fmla="*/ 888 h 894"/>
                <a:gd name="T2" fmla="*/ 16 w 16"/>
                <a:gd name="T3" fmla="*/ 888 h 894"/>
                <a:gd name="T4" fmla="*/ 16 w 16"/>
                <a:gd name="T5" fmla="*/ 0 h 894"/>
                <a:gd name="T6" fmla="*/ 0 w 16"/>
                <a:gd name="T7" fmla="*/ 0 h 894"/>
                <a:gd name="T8" fmla="*/ 0 w 16"/>
                <a:gd name="T9" fmla="*/ 888 h 894"/>
                <a:gd name="T10" fmla="*/ 0 w 16"/>
                <a:gd name="T11" fmla="*/ 888 h 894"/>
                <a:gd name="T12" fmla="*/ 0 w 16"/>
                <a:gd name="T13" fmla="*/ 888 h 894"/>
                <a:gd name="T14" fmla="*/ 3 w 16"/>
                <a:gd name="T15" fmla="*/ 893 h 894"/>
                <a:gd name="T16" fmla="*/ 8 w 16"/>
                <a:gd name="T17" fmla="*/ 894 h 894"/>
                <a:gd name="T18" fmla="*/ 13 w 16"/>
                <a:gd name="T19" fmla="*/ 893 h 894"/>
                <a:gd name="T20" fmla="*/ 16 w 16"/>
                <a:gd name="T21" fmla="*/ 888 h 8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 h="894">
                  <a:moveTo>
                    <a:pt x="16" y="888"/>
                  </a:moveTo>
                  <a:lnTo>
                    <a:pt x="16" y="888"/>
                  </a:lnTo>
                  <a:lnTo>
                    <a:pt x="16" y="0"/>
                  </a:lnTo>
                  <a:lnTo>
                    <a:pt x="0" y="0"/>
                  </a:lnTo>
                  <a:lnTo>
                    <a:pt x="0" y="888"/>
                  </a:lnTo>
                  <a:lnTo>
                    <a:pt x="3" y="893"/>
                  </a:lnTo>
                  <a:lnTo>
                    <a:pt x="8" y="894"/>
                  </a:lnTo>
                  <a:lnTo>
                    <a:pt x="13" y="893"/>
                  </a:lnTo>
                  <a:lnTo>
                    <a:pt x="16" y="8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6" name="Freeform 25"/>
            <p:cNvSpPr>
              <a:spLocks/>
            </p:cNvSpPr>
            <p:nvPr/>
          </p:nvSpPr>
          <p:spPr bwMode="auto">
            <a:xfrm>
              <a:off x="2235" y="3634"/>
              <a:ext cx="603" cy="629"/>
            </a:xfrm>
            <a:custGeom>
              <a:avLst/>
              <a:gdLst>
                <a:gd name="T0" fmla="*/ 482 w 603"/>
                <a:gd name="T1" fmla="*/ 525 h 629"/>
                <a:gd name="T2" fmla="*/ 491 w 603"/>
                <a:gd name="T3" fmla="*/ 503 h 629"/>
                <a:gd name="T4" fmla="*/ 503 w 603"/>
                <a:gd name="T5" fmla="*/ 482 h 629"/>
                <a:gd name="T6" fmla="*/ 514 w 603"/>
                <a:gd name="T7" fmla="*/ 463 h 629"/>
                <a:gd name="T8" fmla="*/ 528 w 603"/>
                <a:gd name="T9" fmla="*/ 448 h 629"/>
                <a:gd name="T10" fmla="*/ 536 w 603"/>
                <a:gd name="T11" fmla="*/ 441 h 629"/>
                <a:gd name="T12" fmla="*/ 544 w 603"/>
                <a:gd name="T13" fmla="*/ 436 h 629"/>
                <a:gd name="T14" fmla="*/ 554 w 603"/>
                <a:gd name="T15" fmla="*/ 431 h 629"/>
                <a:gd name="T16" fmla="*/ 563 w 603"/>
                <a:gd name="T17" fmla="*/ 428 h 629"/>
                <a:gd name="T18" fmla="*/ 573 w 603"/>
                <a:gd name="T19" fmla="*/ 426 h 629"/>
                <a:gd name="T20" fmla="*/ 583 w 603"/>
                <a:gd name="T21" fmla="*/ 428 h 629"/>
                <a:gd name="T22" fmla="*/ 592 w 603"/>
                <a:gd name="T23" fmla="*/ 431 h 629"/>
                <a:gd name="T24" fmla="*/ 603 w 603"/>
                <a:gd name="T25" fmla="*/ 436 h 629"/>
                <a:gd name="T26" fmla="*/ 589 w 603"/>
                <a:gd name="T27" fmla="*/ 425 h 629"/>
                <a:gd name="T28" fmla="*/ 567 w 603"/>
                <a:gd name="T29" fmla="*/ 407 h 629"/>
                <a:gd name="T30" fmla="*/ 538 w 603"/>
                <a:gd name="T31" fmla="*/ 383 h 629"/>
                <a:gd name="T32" fmla="*/ 503 w 603"/>
                <a:gd name="T33" fmla="*/ 356 h 629"/>
                <a:gd name="T34" fmla="*/ 463 w 603"/>
                <a:gd name="T35" fmla="*/ 324 h 629"/>
                <a:gd name="T36" fmla="*/ 421 w 603"/>
                <a:gd name="T37" fmla="*/ 290 h 629"/>
                <a:gd name="T38" fmla="*/ 376 w 603"/>
                <a:gd name="T39" fmla="*/ 255 h 629"/>
                <a:gd name="T40" fmla="*/ 330 w 603"/>
                <a:gd name="T41" fmla="*/ 219 h 629"/>
                <a:gd name="T42" fmla="*/ 285 w 603"/>
                <a:gd name="T43" fmla="*/ 182 h 629"/>
                <a:gd name="T44" fmla="*/ 240 w 603"/>
                <a:gd name="T45" fmla="*/ 147 h 629"/>
                <a:gd name="T46" fmla="*/ 200 w 603"/>
                <a:gd name="T47" fmla="*/ 113 h 629"/>
                <a:gd name="T48" fmla="*/ 162 w 603"/>
                <a:gd name="T49" fmla="*/ 83 h 629"/>
                <a:gd name="T50" fmla="*/ 130 w 603"/>
                <a:gd name="T51" fmla="*/ 57 h 629"/>
                <a:gd name="T52" fmla="*/ 103 w 603"/>
                <a:gd name="T53" fmla="*/ 37 h 629"/>
                <a:gd name="T54" fmla="*/ 83 w 603"/>
                <a:gd name="T55" fmla="*/ 21 h 629"/>
                <a:gd name="T56" fmla="*/ 74 w 603"/>
                <a:gd name="T57" fmla="*/ 11 h 629"/>
                <a:gd name="T58" fmla="*/ 61 w 603"/>
                <a:gd name="T59" fmla="*/ 3 h 629"/>
                <a:gd name="T60" fmla="*/ 47 w 603"/>
                <a:gd name="T61" fmla="*/ 0 h 629"/>
                <a:gd name="T62" fmla="*/ 31 w 603"/>
                <a:gd name="T63" fmla="*/ 1 h 629"/>
                <a:gd name="T64" fmla="*/ 18 w 603"/>
                <a:gd name="T65" fmla="*/ 8 h 629"/>
                <a:gd name="T66" fmla="*/ 7 w 603"/>
                <a:gd name="T67" fmla="*/ 19 h 629"/>
                <a:gd name="T68" fmla="*/ 0 w 603"/>
                <a:gd name="T69" fmla="*/ 35 h 629"/>
                <a:gd name="T70" fmla="*/ 2 w 603"/>
                <a:gd name="T71" fmla="*/ 54 h 629"/>
                <a:gd name="T72" fmla="*/ 11 w 603"/>
                <a:gd name="T73" fmla="*/ 78 h 629"/>
                <a:gd name="T74" fmla="*/ 23 w 603"/>
                <a:gd name="T75" fmla="*/ 94 h 629"/>
                <a:gd name="T76" fmla="*/ 40 w 603"/>
                <a:gd name="T77" fmla="*/ 120 h 629"/>
                <a:gd name="T78" fmla="*/ 64 w 603"/>
                <a:gd name="T79" fmla="*/ 150 h 629"/>
                <a:gd name="T80" fmla="*/ 95 w 603"/>
                <a:gd name="T81" fmla="*/ 187 h 629"/>
                <a:gd name="T82" fmla="*/ 128 w 603"/>
                <a:gd name="T83" fmla="*/ 227 h 629"/>
                <a:gd name="T84" fmla="*/ 163 w 603"/>
                <a:gd name="T85" fmla="*/ 271 h 629"/>
                <a:gd name="T86" fmla="*/ 202 w 603"/>
                <a:gd name="T87" fmla="*/ 318 h 629"/>
                <a:gd name="T88" fmla="*/ 242 w 603"/>
                <a:gd name="T89" fmla="*/ 364 h 629"/>
                <a:gd name="T90" fmla="*/ 282 w 603"/>
                <a:gd name="T91" fmla="*/ 410 h 629"/>
                <a:gd name="T92" fmla="*/ 320 w 603"/>
                <a:gd name="T93" fmla="*/ 455 h 629"/>
                <a:gd name="T94" fmla="*/ 355 w 603"/>
                <a:gd name="T95" fmla="*/ 498 h 629"/>
                <a:gd name="T96" fmla="*/ 389 w 603"/>
                <a:gd name="T97" fmla="*/ 536 h 629"/>
                <a:gd name="T98" fmla="*/ 419 w 603"/>
                <a:gd name="T99" fmla="*/ 570 h 629"/>
                <a:gd name="T100" fmla="*/ 443 w 603"/>
                <a:gd name="T101" fmla="*/ 597 h 629"/>
                <a:gd name="T102" fmla="*/ 461 w 603"/>
                <a:gd name="T103" fmla="*/ 618 h 629"/>
                <a:gd name="T104" fmla="*/ 472 w 603"/>
                <a:gd name="T105" fmla="*/ 629 h 629"/>
                <a:gd name="T106" fmla="*/ 467 w 603"/>
                <a:gd name="T107" fmla="*/ 610 h 629"/>
                <a:gd name="T108" fmla="*/ 467 w 603"/>
                <a:gd name="T109" fmla="*/ 586 h 629"/>
                <a:gd name="T110" fmla="*/ 472 w 603"/>
                <a:gd name="T111" fmla="*/ 555 h 629"/>
                <a:gd name="T112" fmla="*/ 482 w 603"/>
                <a:gd name="T113" fmla="*/ 525 h 62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03" h="629">
                  <a:moveTo>
                    <a:pt x="482" y="525"/>
                  </a:moveTo>
                  <a:lnTo>
                    <a:pt x="491" y="503"/>
                  </a:lnTo>
                  <a:lnTo>
                    <a:pt x="503" y="482"/>
                  </a:lnTo>
                  <a:lnTo>
                    <a:pt x="514" y="463"/>
                  </a:lnTo>
                  <a:lnTo>
                    <a:pt x="528" y="448"/>
                  </a:lnTo>
                  <a:lnTo>
                    <a:pt x="536" y="441"/>
                  </a:lnTo>
                  <a:lnTo>
                    <a:pt x="544" y="436"/>
                  </a:lnTo>
                  <a:lnTo>
                    <a:pt x="554" y="431"/>
                  </a:lnTo>
                  <a:lnTo>
                    <a:pt x="563" y="428"/>
                  </a:lnTo>
                  <a:lnTo>
                    <a:pt x="573" y="426"/>
                  </a:lnTo>
                  <a:lnTo>
                    <a:pt x="583" y="428"/>
                  </a:lnTo>
                  <a:lnTo>
                    <a:pt x="592" y="431"/>
                  </a:lnTo>
                  <a:lnTo>
                    <a:pt x="603" y="436"/>
                  </a:lnTo>
                  <a:lnTo>
                    <a:pt x="589" y="425"/>
                  </a:lnTo>
                  <a:lnTo>
                    <a:pt x="567" y="407"/>
                  </a:lnTo>
                  <a:lnTo>
                    <a:pt x="538" y="383"/>
                  </a:lnTo>
                  <a:lnTo>
                    <a:pt x="503" y="356"/>
                  </a:lnTo>
                  <a:lnTo>
                    <a:pt x="463" y="324"/>
                  </a:lnTo>
                  <a:lnTo>
                    <a:pt x="421" y="290"/>
                  </a:lnTo>
                  <a:lnTo>
                    <a:pt x="376" y="255"/>
                  </a:lnTo>
                  <a:lnTo>
                    <a:pt x="330" y="219"/>
                  </a:lnTo>
                  <a:lnTo>
                    <a:pt x="285" y="182"/>
                  </a:lnTo>
                  <a:lnTo>
                    <a:pt x="240" y="147"/>
                  </a:lnTo>
                  <a:lnTo>
                    <a:pt x="200" y="113"/>
                  </a:lnTo>
                  <a:lnTo>
                    <a:pt x="162" y="83"/>
                  </a:lnTo>
                  <a:lnTo>
                    <a:pt x="130" y="57"/>
                  </a:lnTo>
                  <a:lnTo>
                    <a:pt x="103" y="37"/>
                  </a:lnTo>
                  <a:lnTo>
                    <a:pt x="83" y="21"/>
                  </a:lnTo>
                  <a:lnTo>
                    <a:pt x="74" y="11"/>
                  </a:lnTo>
                  <a:lnTo>
                    <a:pt x="61" y="3"/>
                  </a:lnTo>
                  <a:lnTo>
                    <a:pt x="47" y="0"/>
                  </a:lnTo>
                  <a:lnTo>
                    <a:pt x="31" y="1"/>
                  </a:lnTo>
                  <a:lnTo>
                    <a:pt x="18" y="8"/>
                  </a:lnTo>
                  <a:lnTo>
                    <a:pt x="7" y="19"/>
                  </a:lnTo>
                  <a:lnTo>
                    <a:pt x="0" y="35"/>
                  </a:lnTo>
                  <a:lnTo>
                    <a:pt x="2" y="54"/>
                  </a:lnTo>
                  <a:lnTo>
                    <a:pt x="11" y="78"/>
                  </a:lnTo>
                  <a:lnTo>
                    <a:pt x="23" y="94"/>
                  </a:lnTo>
                  <a:lnTo>
                    <a:pt x="40" y="120"/>
                  </a:lnTo>
                  <a:lnTo>
                    <a:pt x="64" y="150"/>
                  </a:lnTo>
                  <a:lnTo>
                    <a:pt x="95" y="187"/>
                  </a:lnTo>
                  <a:lnTo>
                    <a:pt x="128" y="227"/>
                  </a:lnTo>
                  <a:lnTo>
                    <a:pt x="163" y="271"/>
                  </a:lnTo>
                  <a:lnTo>
                    <a:pt x="202" y="318"/>
                  </a:lnTo>
                  <a:lnTo>
                    <a:pt x="242" y="364"/>
                  </a:lnTo>
                  <a:lnTo>
                    <a:pt x="282" y="410"/>
                  </a:lnTo>
                  <a:lnTo>
                    <a:pt x="320" y="455"/>
                  </a:lnTo>
                  <a:lnTo>
                    <a:pt x="355" y="498"/>
                  </a:lnTo>
                  <a:lnTo>
                    <a:pt x="389" y="536"/>
                  </a:lnTo>
                  <a:lnTo>
                    <a:pt x="419" y="570"/>
                  </a:lnTo>
                  <a:lnTo>
                    <a:pt x="443" y="597"/>
                  </a:lnTo>
                  <a:lnTo>
                    <a:pt x="461" y="618"/>
                  </a:lnTo>
                  <a:lnTo>
                    <a:pt x="472" y="629"/>
                  </a:lnTo>
                  <a:lnTo>
                    <a:pt x="467" y="610"/>
                  </a:lnTo>
                  <a:lnTo>
                    <a:pt x="467" y="586"/>
                  </a:lnTo>
                  <a:lnTo>
                    <a:pt x="472" y="555"/>
                  </a:lnTo>
                  <a:lnTo>
                    <a:pt x="482" y="525"/>
                  </a:lnTo>
                  <a:close/>
                </a:path>
              </a:pathLst>
            </a:custGeom>
            <a:solidFill>
              <a:srgbClr val="E0CC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7" name="Freeform 26"/>
            <p:cNvSpPr>
              <a:spLocks/>
            </p:cNvSpPr>
            <p:nvPr/>
          </p:nvSpPr>
          <p:spPr bwMode="auto">
            <a:xfrm>
              <a:off x="2235" y="3634"/>
              <a:ext cx="603" cy="629"/>
            </a:xfrm>
            <a:custGeom>
              <a:avLst/>
              <a:gdLst>
                <a:gd name="T0" fmla="*/ 482 w 603"/>
                <a:gd name="T1" fmla="*/ 525 h 629"/>
                <a:gd name="T2" fmla="*/ 482 w 603"/>
                <a:gd name="T3" fmla="*/ 525 h 629"/>
                <a:gd name="T4" fmla="*/ 491 w 603"/>
                <a:gd name="T5" fmla="*/ 503 h 629"/>
                <a:gd name="T6" fmla="*/ 503 w 603"/>
                <a:gd name="T7" fmla="*/ 482 h 629"/>
                <a:gd name="T8" fmla="*/ 514 w 603"/>
                <a:gd name="T9" fmla="*/ 463 h 629"/>
                <a:gd name="T10" fmla="*/ 528 w 603"/>
                <a:gd name="T11" fmla="*/ 448 h 629"/>
                <a:gd name="T12" fmla="*/ 528 w 603"/>
                <a:gd name="T13" fmla="*/ 448 h 629"/>
                <a:gd name="T14" fmla="*/ 536 w 603"/>
                <a:gd name="T15" fmla="*/ 441 h 629"/>
                <a:gd name="T16" fmla="*/ 544 w 603"/>
                <a:gd name="T17" fmla="*/ 436 h 629"/>
                <a:gd name="T18" fmla="*/ 554 w 603"/>
                <a:gd name="T19" fmla="*/ 431 h 629"/>
                <a:gd name="T20" fmla="*/ 563 w 603"/>
                <a:gd name="T21" fmla="*/ 428 h 629"/>
                <a:gd name="T22" fmla="*/ 573 w 603"/>
                <a:gd name="T23" fmla="*/ 426 h 629"/>
                <a:gd name="T24" fmla="*/ 583 w 603"/>
                <a:gd name="T25" fmla="*/ 428 h 629"/>
                <a:gd name="T26" fmla="*/ 592 w 603"/>
                <a:gd name="T27" fmla="*/ 431 h 629"/>
                <a:gd name="T28" fmla="*/ 603 w 603"/>
                <a:gd name="T29" fmla="*/ 436 h 629"/>
                <a:gd name="T30" fmla="*/ 603 w 603"/>
                <a:gd name="T31" fmla="*/ 436 h 629"/>
                <a:gd name="T32" fmla="*/ 589 w 603"/>
                <a:gd name="T33" fmla="*/ 425 h 629"/>
                <a:gd name="T34" fmla="*/ 567 w 603"/>
                <a:gd name="T35" fmla="*/ 407 h 629"/>
                <a:gd name="T36" fmla="*/ 538 w 603"/>
                <a:gd name="T37" fmla="*/ 383 h 629"/>
                <a:gd name="T38" fmla="*/ 503 w 603"/>
                <a:gd name="T39" fmla="*/ 356 h 629"/>
                <a:gd name="T40" fmla="*/ 463 w 603"/>
                <a:gd name="T41" fmla="*/ 324 h 629"/>
                <a:gd name="T42" fmla="*/ 421 w 603"/>
                <a:gd name="T43" fmla="*/ 290 h 629"/>
                <a:gd name="T44" fmla="*/ 376 w 603"/>
                <a:gd name="T45" fmla="*/ 255 h 629"/>
                <a:gd name="T46" fmla="*/ 330 w 603"/>
                <a:gd name="T47" fmla="*/ 219 h 629"/>
                <a:gd name="T48" fmla="*/ 285 w 603"/>
                <a:gd name="T49" fmla="*/ 182 h 629"/>
                <a:gd name="T50" fmla="*/ 240 w 603"/>
                <a:gd name="T51" fmla="*/ 147 h 629"/>
                <a:gd name="T52" fmla="*/ 200 w 603"/>
                <a:gd name="T53" fmla="*/ 113 h 629"/>
                <a:gd name="T54" fmla="*/ 162 w 603"/>
                <a:gd name="T55" fmla="*/ 83 h 629"/>
                <a:gd name="T56" fmla="*/ 130 w 603"/>
                <a:gd name="T57" fmla="*/ 57 h 629"/>
                <a:gd name="T58" fmla="*/ 103 w 603"/>
                <a:gd name="T59" fmla="*/ 37 h 629"/>
                <a:gd name="T60" fmla="*/ 83 w 603"/>
                <a:gd name="T61" fmla="*/ 21 h 629"/>
                <a:gd name="T62" fmla="*/ 74 w 603"/>
                <a:gd name="T63" fmla="*/ 11 h 629"/>
                <a:gd name="T64" fmla="*/ 74 w 603"/>
                <a:gd name="T65" fmla="*/ 11 h 629"/>
                <a:gd name="T66" fmla="*/ 61 w 603"/>
                <a:gd name="T67" fmla="*/ 3 h 629"/>
                <a:gd name="T68" fmla="*/ 47 w 603"/>
                <a:gd name="T69" fmla="*/ 0 h 629"/>
                <a:gd name="T70" fmla="*/ 31 w 603"/>
                <a:gd name="T71" fmla="*/ 1 h 629"/>
                <a:gd name="T72" fmla="*/ 18 w 603"/>
                <a:gd name="T73" fmla="*/ 8 h 629"/>
                <a:gd name="T74" fmla="*/ 7 w 603"/>
                <a:gd name="T75" fmla="*/ 19 h 629"/>
                <a:gd name="T76" fmla="*/ 0 w 603"/>
                <a:gd name="T77" fmla="*/ 35 h 629"/>
                <a:gd name="T78" fmla="*/ 2 w 603"/>
                <a:gd name="T79" fmla="*/ 54 h 629"/>
                <a:gd name="T80" fmla="*/ 11 w 603"/>
                <a:gd name="T81" fmla="*/ 78 h 629"/>
                <a:gd name="T82" fmla="*/ 11 w 603"/>
                <a:gd name="T83" fmla="*/ 78 h 629"/>
                <a:gd name="T84" fmla="*/ 23 w 603"/>
                <a:gd name="T85" fmla="*/ 94 h 629"/>
                <a:gd name="T86" fmla="*/ 40 w 603"/>
                <a:gd name="T87" fmla="*/ 120 h 629"/>
                <a:gd name="T88" fmla="*/ 64 w 603"/>
                <a:gd name="T89" fmla="*/ 150 h 629"/>
                <a:gd name="T90" fmla="*/ 95 w 603"/>
                <a:gd name="T91" fmla="*/ 187 h 629"/>
                <a:gd name="T92" fmla="*/ 128 w 603"/>
                <a:gd name="T93" fmla="*/ 227 h 629"/>
                <a:gd name="T94" fmla="*/ 163 w 603"/>
                <a:gd name="T95" fmla="*/ 271 h 629"/>
                <a:gd name="T96" fmla="*/ 202 w 603"/>
                <a:gd name="T97" fmla="*/ 318 h 629"/>
                <a:gd name="T98" fmla="*/ 242 w 603"/>
                <a:gd name="T99" fmla="*/ 364 h 629"/>
                <a:gd name="T100" fmla="*/ 282 w 603"/>
                <a:gd name="T101" fmla="*/ 410 h 629"/>
                <a:gd name="T102" fmla="*/ 320 w 603"/>
                <a:gd name="T103" fmla="*/ 455 h 629"/>
                <a:gd name="T104" fmla="*/ 355 w 603"/>
                <a:gd name="T105" fmla="*/ 498 h 629"/>
                <a:gd name="T106" fmla="*/ 389 w 603"/>
                <a:gd name="T107" fmla="*/ 536 h 629"/>
                <a:gd name="T108" fmla="*/ 419 w 603"/>
                <a:gd name="T109" fmla="*/ 570 h 629"/>
                <a:gd name="T110" fmla="*/ 443 w 603"/>
                <a:gd name="T111" fmla="*/ 597 h 629"/>
                <a:gd name="T112" fmla="*/ 461 w 603"/>
                <a:gd name="T113" fmla="*/ 618 h 629"/>
                <a:gd name="T114" fmla="*/ 472 w 603"/>
                <a:gd name="T115" fmla="*/ 629 h 629"/>
                <a:gd name="T116" fmla="*/ 472 w 603"/>
                <a:gd name="T117" fmla="*/ 629 h 629"/>
                <a:gd name="T118" fmla="*/ 467 w 603"/>
                <a:gd name="T119" fmla="*/ 610 h 629"/>
                <a:gd name="T120" fmla="*/ 467 w 603"/>
                <a:gd name="T121" fmla="*/ 586 h 629"/>
                <a:gd name="T122" fmla="*/ 472 w 603"/>
                <a:gd name="T123" fmla="*/ 555 h 629"/>
                <a:gd name="T124" fmla="*/ 482 w 603"/>
                <a:gd name="T125" fmla="*/ 525 h 62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03" h="629">
                  <a:moveTo>
                    <a:pt x="482" y="525"/>
                  </a:moveTo>
                  <a:lnTo>
                    <a:pt x="482" y="525"/>
                  </a:lnTo>
                  <a:lnTo>
                    <a:pt x="491" y="503"/>
                  </a:lnTo>
                  <a:lnTo>
                    <a:pt x="503" y="482"/>
                  </a:lnTo>
                  <a:lnTo>
                    <a:pt x="514" y="463"/>
                  </a:lnTo>
                  <a:lnTo>
                    <a:pt x="528" y="448"/>
                  </a:lnTo>
                  <a:lnTo>
                    <a:pt x="536" y="441"/>
                  </a:lnTo>
                  <a:lnTo>
                    <a:pt x="544" y="436"/>
                  </a:lnTo>
                  <a:lnTo>
                    <a:pt x="554" y="431"/>
                  </a:lnTo>
                  <a:lnTo>
                    <a:pt x="563" y="428"/>
                  </a:lnTo>
                  <a:lnTo>
                    <a:pt x="573" y="426"/>
                  </a:lnTo>
                  <a:lnTo>
                    <a:pt x="583" y="428"/>
                  </a:lnTo>
                  <a:lnTo>
                    <a:pt x="592" y="431"/>
                  </a:lnTo>
                  <a:lnTo>
                    <a:pt x="603" y="436"/>
                  </a:lnTo>
                  <a:lnTo>
                    <a:pt x="589" y="425"/>
                  </a:lnTo>
                  <a:lnTo>
                    <a:pt x="567" y="407"/>
                  </a:lnTo>
                  <a:lnTo>
                    <a:pt x="538" y="383"/>
                  </a:lnTo>
                  <a:lnTo>
                    <a:pt x="503" y="356"/>
                  </a:lnTo>
                  <a:lnTo>
                    <a:pt x="463" y="324"/>
                  </a:lnTo>
                  <a:lnTo>
                    <a:pt x="421" y="290"/>
                  </a:lnTo>
                  <a:lnTo>
                    <a:pt x="376" y="255"/>
                  </a:lnTo>
                  <a:lnTo>
                    <a:pt x="330" y="219"/>
                  </a:lnTo>
                  <a:lnTo>
                    <a:pt x="285" y="182"/>
                  </a:lnTo>
                  <a:lnTo>
                    <a:pt x="240" y="147"/>
                  </a:lnTo>
                  <a:lnTo>
                    <a:pt x="200" y="113"/>
                  </a:lnTo>
                  <a:lnTo>
                    <a:pt x="162" y="83"/>
                  </a:lnTo>
                  <a:lnTo>
                    <a:pt x="130" y="57"/>
                  </a:lnTo>
                  <a:lnTo>
                    <a:pt x="103" y="37"/>
                  </a:lnTo>
                  <a:lnTo>
                    <a:pt x="83" y="21"/>
                  </a:lnTo>
                  <a:lnTo>
                    <a:pt x="74" y="11"/>
                  </a:lnTo>
                  <a:lnTo>
                    <a:pt x="61" y="3"/>
                  </a:lnTo>
                  <a:lnTo>
                    <a:pt x="47" y="0"/>
                  </a:lnTo>
                  <a:lnTo>
                    <a:pt x="31" y="1"/>
                  </a:lnTo>
                  <a:lnTo>
                    <a:pt x="18" y="8"/>
                  </a:lnTo>
                  <a:lnTo>
                    <a:pt x="7" y="19"/>
                  </a:lnTo>
                  <a:lnTo>
                    <a:pt x="0" y="35"/>
                  </a:lnTo>
                  <a:lnTo>
                    <a:pt x="2" y="54"/>
                  </a:lnTo>
                  <a:lnTo>
                    <a:pt x="11" y="78"/>
                  </a:lnTo>
                  <a:lnTo>
                    <a:pt x="23" y="94"/>
                  </a:lnTo>
                  <a:lnTo>
                    <a:pt x="40" y="120"/>
                  </a:lnTo>
                  <a:lnTo>
                    <a:pt x="64" y="150"/>
                  </a:lnTo>
                  <a:lnTo>
                    <a:pt x="95" y="187"/>
                  </a:lnTo>
                  <a:lnTo>
                    <a:pt x="128" y="227"/>
                  </a:lnTo>
                  <a:lnTo>
                    <a:pt x="163" y="271"/>
                  </a:lnTo>
                  <a:lnTo>
                    <a:pt x="202" y="318"/>
                  </a:lnTo>
                  <a:lnTo>
                    <a:pt x="242" y="364"/>
                  </a:lnTo>
                  <a:lnTo>
                    <a:pt x="282" y="410"/>
                  </a:lnTo>
                  <a:lnTo>
                    <a:pt x="320" y="455"/>
                  </a:lnTo>
                  <a:lnTo>
                    <a:pt x="355" y="498"/>
                  </a:lnTo>
                  <a:lnTo>
                    <a:pt x="389" y="536"/>
                  </a:lnTo>
                  <a:lnTo>
                    <a:pt x="419" y="570"/>
                  </a:lnTo>
                  <a:lnTo>
                    <a:pt x="443" y="597"/>
                  </a:lnTo>
                  <a:lnTo>
                    <a:pt x="461" y="618"/>
                  </a:lnTo>
                  <a:lnTo>
                    <a:pt x="472" y="629"/>
                  </a:lnTo>
                  <a:lnTo>
                    <a:pt x="467" y="610"/>
                  </a:lnTo>
                  <a:lnTo>
                    <a:pt x="467" y="586"/>
                  </a:lnTo>
                  <a:lnTo>
                    <a:pt x="472" y="555"/>
                  </a:lnTo>
                  <a:lnTo>
                    <a:pt x="482" y="52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68" name="Freeform 27"/>
            <p:cNvSpPr>
              <a:spLocks/>
            </p:cNvSpPr>
            <p:nvPr/>
          </p:nvSpPr>
          <p:spPr bwMode="auto">
            <a:xfrm>
              <a:off x="2717" y="4082"/>
              <a:ext cx="89" cy="131"/>
            </a:xfrm>
            <a:custGeom>
              <a:avLst/>
              <a:gdLst>
                <a:gd name="T0" fmla="*/ 0 w 89"/>
                <a:gd name="T1" fmla="*/ 77 h 131"/>
                <a:gd name="T2" fmla="*/ 9 w 89"/>
                <a:gd name="T3" fmla="*/ 55 h 131"/>
                <a:gd name="T4" fmla="*/ 21 w 89"/>
                <a:gd name="T5" fmla="*/ 34 h 131"/>
                <a:gd name="T6" fmla="*/ 32 w 89"/>
                <a:gd name="T7" fmla="*/ 15 h 131"/>
                <a:gd name="T8" fmla="*/ 46 w 89"/>
                <a:gd name="T9" fmla="*/ 0 h 131"/>
                <a:gd name="T10" fmla="*/ 59 w 89"/>
                <a:gd name="T11" fmla="*/ 16 h 131"/>
                <a:gd name="T12" fmla="*/ 73 w 89"/>
                <a:gd name="T13" fmla="*/ 32 h 131"/>
                <a:gd name="T14" fmla="*/ 85 w 89"/>
                <a:gd name="T15" fmla="*/ 45 h 131"/>
                <a:gd name="T16" fmla="*/ 89 w 89"/>
                <a:gd name="T17" fmla="*/ 50 h 131"/>
                <a:gd name="T18" fmla="*/ 77 w 89"/>
                <a:gd name="T19" fmla="*/ 55 h 131"/>
                <a:gd name="T20" fmla="*/ 65 w 89"/>
                <a:gd name="T21" fmla="*/ 63 h 131"/>
                <a:gd name="T22" fmla="*/ 56 w 89"/>
                <a:gd name="T23" fmla="*/ 74 h 131"/>
                <a:gd name="T24" fmla="*/ 49 w 89"/>
                <a:gd name="T25" fmla="*/ 87 h 131"/>
                <a:gd name="T26" fmla="*/ 43 w 89"/>
                <a:gd name="T27" fmla="*/ 101 h 131"/>
                <a:gd name="T28" fmla="*/ 41 w 89"/>
                <a:gd name="T29" fmla="*/ 112 h 131"/>
                <a:gd name="T30" fmla="*/ 45 w 89"/>
                <a:gd name="T31" fmla="*/ 123 h 131"/>
                <a:gd name="T32" fmla="*/ 51 w 89"/>
                <a:gd name="T33" fmla="*/ 131 h 131"/>
                <a:gd name="T34" fmla="*/ 45 w 89"/>
                <a:gd name="T35" fmla="*/ 125 h 131"/>
                <a:gd name="T36" fmla="*/ 37 w 89"/>
                <a:gd name="T37" fmla="*/ 117 h 131"/>
                <a:gd name="T38" fmla="*/ 27 w 89"/>
                <a:gd name="T39" fmla="*/ 109 h 131"/>
                <a:gd name="T40" fmla="*/ 19 w 89"/>
                <a:gd name="T41" fmla="*/ 99 h 131"/>
                <a:gd name="T42" fmla="*/ 11 w 89"/>
                <a:gd name="T43" fmla="*/ 91 h 131"/>
                <a:gd name="T44" fmla="*/ 6 w 89"/>
                <a:gd name="T45" fmla="*/ 84 h 131"/>
                <a:gd name="T46" fmla="*/ 1 w 89"/>
                <a:gd name="T47" fmla="*/ 79 h 131"/>
                <a:gd name="T48" fmla="*/ 0 w 89"/>
                <a:gd name="T49" fmla="*/ 77 h 1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89" h="131">
                  <a:moveTo>
                    <a:pt x="0" y="77"/>
                  </a:moveTo>
                  <a:lnTo>
                    <a:pt x="9" y="55"/>
                  </a:lnTo>
                  <a:lnTo>
                    <a:pt x="21" y="34"/>
                  </a:lnTo>
                  <a:lnTo>
                    <a:pt x="32" y="15"/>
                  </a:lnTo>
                  <a:lnTo>
                    <a:pt x="46" y="0"/>
                  </a:lnTo>
                  <a:lnTo>
                    <a:pt x="59" y="16"/>
                  </a:lnTo>
                  <a:lnTo>
                    <a:pt x="73" y="32"/>
                  </a:lnTo>
                  <a:lnTo>
                    <a:pt x="85" y="45"/>
                  </a:lnTo>
                  <a:lnTo>
                    <a:pt x="89" y="50"/>
                  </a:lnTo>
                  <a:lnTo>
                    <a:pt x="77" y="55"/>
                  </a:lnTo>
                  <a:lnTo>
                    <a:pt x="65" y="63"/>
                  </a:lnTo>
                  <a:lnTo>
                    <a:pt x="56" y="74"/>
                  </a:lnTo>
                  <a:lnTo>
                    <a:pt x="49" y="87"/>
                  </a:lnTo>
                  <a:lnTo>
                    <a:pt x="43" y="101"/>
                  </a:lnTo>
                  <a:lnTo>
                    <a:pt x="41" y="112"/>
                  </a:lnTo>
                  <a:lnTo>
                    <a:pt x="45" y="123"/>
                  </a:lnTo>
                  <a:lnTo>
                    <a:pt x="51" y="131"/>
                  </a:lnTo>
                  <a:lnTo>
                    <a:pt x="45" y="125"/>
                  </a:lnTo>
                  <a:lnTo>
                    <a:pt x="37" y="117"/>
                  </a:lnTo>
                  <a:lnTo>
                    <a:pt x="27" y="109"/>
                  </a:lnTo>
                  <a:lnTo>
                    <a:pt x="19" y="99"/>
                  </a:lnTo>
                  <a:lnTo>
                    <a:pt x="11" y="91"/>
                  </a:lnTo>
                  <a:lnTo>
                    <a:pt x="6" y="84"/>
                  </a:lnTo>
                  <a:lnTo>
                    <a:pt x="1" y="79"/>
                  </a:lnTo>
                  <a:lnTo>
                    <a:pt x="0" y="77"/>
                  </a:lnTo>
                  <a:close/>
                </a:path>
              </a:pathLst>
            </a:custGeom>
            <a:solidFill>
              <a:srgbClr val="E0CCD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9" name="Freeform 28"/>
            <p:cNvSpPr>
              <a:spLocks/>
            </p:cNvSpPr>
            <p:nvPr/>
          </p:nvSpPr>
          <p:spPr bwMode="auto">
            <a:xfrm>
              <a:off x="2717" y="4082"/>
              <a:ext cx="89" cy="131"/>
            </a:xfrm>
            <a:custGeom>
              <a:avLst/>
              <a:gdLst>
                <a:gd name="T0" fmla="*/ 0 w 89"/>
                <a:gd name="T1" fmla="*/ 77 h 131"/>
                <a:gd name="T2" fmla="*/ 0 w 89"/>
                <a:gd name="T3" fmla="*/ 77 h 131"/>
                <a:gd name="T4" fmla="*/ 9 w 89"/>
                <a:gd name="T5" fmla="*/ 55 h 131"/>
                <a:gd name="T6" fmla="*/ 21 w 89"/>
                <a:gd name="T7" fmla="*/ 34 h 131"/>
                <a:gd name="T8" fmla="*/ 32 w 89"/>
                <a:gd name="T9" fmla="*/ 15 h 131"/>
                <a:gd name="T10" fmla="*/ 46 w 89"/>
                <a:gd name="T11" fmla="*/ 0 h 131"/>
                <a:gd name="T12" fmla="*/ 46 w 89"/>
                <a:gd name="T13" fmla="*/ 0 h 131"/>
                <a:gd name="T14" fmla="*/ 59 w 89"/>
                <a:gd name="T15" fmla="*/ 16 h 131"/>
                <a:gd name="T16" fmla="*/ 73 w 89"/>
                <a:gd name="T17" fmla="*/ 32 h 131"/>
                <a:gd name="T18" fmla="*/ 85 w 89"/>
                <a:gd name="T19" fmla="*/ 45 h 131"/>
                <a:gd name="T20" fmla="*/ 89 w 89"/>
                <a:gd name="T21" fmla="*/ 50 h 131"/>
                <a:gd name="T22" fmla="*/ 89 w 89"/>
                <a:gd name="T23" fmla="*/ 50 h 131"/>
                <a:gd name="T24" fmla="*/ 77 w 89"/>
                <a:gd name="T25" fmla="*/ 55 h 131"/>
                <a:gd name="T26" fmla="*/ 65 w 89"/>
                <a:gd name="T27" fmla="*/ 63 h 131"/>
                <a:gd name="T28" fmla="*/ 56 w 89"/>
                <a:gd name="T29" fmla="*/ 74 h 131"/>
                <a:gd name="T30" fmla="*/ 49 w 89"/>
                <a:gd name="T31" fmla="*/ 87 h 131"/>
                <a:gd name="T32" fmla="*/ 43 w 89"/>
                <a:gd name="T33" fmla="*/ 101 h 131"/>
                <a:gd name="T34" fmla="*/ 41 w 89"/>
                <a:gd name="T35" fmla="*/ 112 h 131"/>
                <a:gd name="T36" fmla="*/ 45 w 89"/>
                <a:gd name="T37" fmla="*/ 123 h 131"/>
                <a:gd name="T38" fmla="*/ 51 w 89"/>
                <a:gd name="T39" fmla="*/ 131 h 131"/>
                <a:gd name="T40" fmla="*/ 51 w 89"/>
                <a:gd name="T41" fmla="*/ 131 h 131"/>
                <a:gd name="T42" fmla="*/ 45 w 89"/>
                <a:gd name="T43" fmla="*/ 125 h 131"/>
                <a:gd name="T44" fmla="*/ 37 w 89"/>
                <a:gd name="T45" fmla="*/ 117 h 131"/>
                <a:gd name="T46" fmla="*/ 27 w 89"/>
                <a:gd name="T47" fmla="*/ 109 h 131"/>
                <a:gd name="T48" fmla="*/ 19 w 89"/>
                <a:gd name="T49" fmla="*/ 99 h 131"/>
                <a:gd name="T50" fmla="*/ 11 w 89"/>
                <a:gd name="T51" fmla="*/ 91 h 131"/>
                <a:gd name="T52" fmla="*/ 6 w 89"/>
                <a:gd name="T53" fmla="*/ 84 h 131"/>
                <a:gd name="T54" fmla="*/ 1 w 89"/>
                <a:gd name="T55" fmla="*/ 79 h 131"/>
                <a:gd name="T56" fmla="*/ 0 w 89"/>
                <a:gd name="T57" fmla="*/ 77 h 13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89" h="131">
                  <a:moveTo>
                    <a:pt x="0" y="77"/>
                  </a:moveTo>
                  <a:lnTo>
                    <a:pt x="0" y="77"/>
                  </a:lnTo>
                  <a:lnTo>
                    <a:pt x="9" y="55"/>
                  </a:lnTo>
                  <a:lnTo>
                    <a:pt x="21" y="34"/>
                  </a:lnTo>
                  <a:lnTo>
                    <a:pt x="32" y="15"/>
                  </a:lnTo>
                  <a:lnTo>
                    <a:pt x="46" y="0"/>
                  </a:lnTo>
                  <a:lnTo>
                    <a:pt x="59" y="16"/>
                  </a:lnTo>
                  <a:lnTo>
                    <a:pt x="73" y="32"/>
                  </a:lnTo>
                  <a:lnTo>
                    <a:pt x="85" y="45"/>
                  </a:lnTo>
                  <a:lnTo>
                    <a:pt x="89" y="50"/>
                  </a:lnTo>
                  <a:lnTo>
                    <a:pt x="77" y="55"/>
                  </a:lnTo>
                  <a:lnTo>
                    <a:pt x="65" y="63"/>
                  </a:lnTo>
                  <a:lnTo>
                    <a:pt x="56" y="74"/>
                  </a:lnTo>
                  <a:lnTo>
                    <a:pt x="49" y="87"/>
                  </a:lnTo>
                  <a:lnTo>
                    <a:pt x="43" y="101"/>
                  </a:lnTo>
                  <a:lnTo>
                    <a:pt x="41" y="112"/>
                  </a:lnTo>
                  <a:lnTo>
                    <a:pt x="45" y="123"/>
                  </a:lnTo>
                  <a:lnTo>
                    <a:pt x="51" y="131"/>
                  </a:lnTo>
                  <a:lnTo>
                    <a:pt x="45" y="125"/>
                  </a:lnTo>
                  <a:lnTo>
                    <a:pt x="37" y="117"/>
                  </a:lnTo>
                  <a:lnTo>
                    <a:pt x="27" y="109"/>
                  </a:lnTo>
                  <a:lnTo>
                    <a:pt x="19" y="99"/>
                  </a:lnTo>
                  <a:lnTo>
                    <a:pt x="11" y="91"/>
                  </a:lnTo>
                  <a:lnTo>
                    <a:pt x="6" y="84"/>
                  </a:lnTo>
                  <a:lnTo>
                    <a:pt x="1" y="79"/>
                  </a:lnTo>
                  <a:lnTo>
                    <a:pt x="0" y="7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70" name="Freeform 29"/>
            <p:cNvSpPr>
              <a:spLocks/>
            </p:cNvSpPr>
            <p:nvPr/>
          </p:nvSpPr>
          <p:spPr bwMode="auto">
            <a:xfrm>
              <a:off x="2758" y="4060"/>
              <a:ext cx="96" cy="158"/>
            </a:xfrm>
            <a:custGeom>
              <a:avLst/>
              <a:gdLst>
                <a:gd name="T0" fmla="*/ 10 w 96"/>
                <a:gd name="T1" fmla="*/ 153 h 158"/>
                <a:gd name="T2" fmla="*/ 4 w 96"/>
                <a:gd name="T3" fmla="*/ 145 h 158"/>
                <a:gd name="T4" fmla="*/ 0 w 96"/>
                <a:gd name="T5" fmla="*/ 134 h 158"/>
                <a:gd name="T6" fmla="*/ 2 w 96"/>
                <a:gd name="T7" fmla="*/ 123 h 158"/>
                <a:gd name="T8" fmla="*/ 8 w 96"/>
                <a:gd name="T9" fmla="*/ 109 h 158"/>
                <a:gd name="T10" fmla="*/ 15 w 96"/>
                <a:gd name="T11" fmla="*/ 96 h 158"/>
                <a:gd name="T12" fmla="*/ 24 w 96"/>
                <a:gd name="T13" fmla="*/ 85 h 158"/>
                <a:gd name="T14" fmla="*/ 36 w 96"/>
                <a:gd name="T15" fmla="*/ 77 h 158"/>
                <a:gd name="T16" fmla="*/ 48 w 96"/>
                <a:gd name="T17" fmla="*/ 72 h 158"/>
                <a:gd name="T18" fmla="*/ 44 w 96"/>
                <a:gd name="T19" fmla="*/ 67 h 158"/>
                <a:gd name="T20" fmla="*/ 32 w 96"/>
                <a:gd name="T21" fmla="*/ 54 h 158"/>
                <a:gd name="T22" fmla="*/ 18 w 96"/>
                <a:gd name="T23" fmla="*/ 38 h 158"/>
                <a:gd name="T24" fmla="*/ 5 w 96"/>
                <a:gd name="T25" fmla="*/ 22 h 158"/>
                <a:gd name="T26" fmla="*/ 13 w 96"/>
                <a:gd name="T27" fmla="*/ 15 h 158"/>
                <a:gd name="T28" fmla="*/ 21 w 96"/>
                <a:gd name="T29" fmla="*/ 10 h 158"/>
                <a:gd name="T30" fmla="*/ 31 w 96"/>
                <a:gd name="T31" fmla="*/ 5 h 158"/>
                <a:gd name="T32" fmla="*/ 40 w 96"/>
                <a:gd name="T33" fmla="*/ 2 h 158"/>
                <a:gd name="T34" fmla="*/ 50 w 96"/>
                <a:gd name="T35" fmla="*/ 0 h 158"/>
                <a:gd name="T36" fmla="*/ 60 w 96"/>
                <a:gd name="T37" fmla="*/ 2 h 158"/>
                <a:gd name="T38" fmla="*/ 69 w 96"/>
                <a:gd name="T39" fmla="*/ 5 h 158"/>
                <a:gd name="T40" fmla="*/ 80 w 96"/>
                <a:gd name="T41" fmla="*/ 10 h 158"/>
                <a:gd name="T42" fmla="*/ 92 w 96"/>
                <a:gd name="T43" fmla="*/ 26 h 158"/>
                <a:gd name="T44" fmla="*/ 96 w 96"/>
                <a:gd name="T45" fmla="*/ 50 h 158"/>
                <a:gd name="T46" fmla="*/ 93 w 96"/>
                <a:gd name="T47" fmla="*/ 78 h 158"/>
                <a:gd name="T48" fmla="*/ 84 w 96"/>
                <a:gd name="T49" fmla="*/ 106 h 158"/>
                <a:gd name="T50" fmla="*/ 71 w 96"/>
                <a:gd name="T51" fmla="*/ 131 h 158"/>
                <a:gd name="T52" fmla="*/ 53 w 96"/>
                <a:gd name="T53" fmla="*/ 150 h 158"/>
                <a:gd name="T54" fmla="*/ 32 w 96"/>
                <a:gd name="T55" fmla="*/ 158 h 158"/>
                <a:gd name="T56" fmla="*/ 10 w 96"/>
                <a:gd name="T57" fmla="*/ 153 h 15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6" h="158">
                  <a:moveTo>
                    <a:pt x="10" y="153"/>
                  </a:moveTo>
                  <a:lnTo>
                    <a:pt x="4" y="145"/>
                  </a:lnTo>
                  <a:lnTo>
                    <a:pt x="0" y="134"/>
                  </a:lnTo>
                  <a:lnTo>
                    <a:pt x="2" y="123"/>
                  </a:lnTo>
                  <a:lnTo>
                    <a:pt x="8" y="109"/>
                  </a:lnTo>
                  <a:lnTo>
                    <a:pt x="15" y="96"/>
                  </a:lnTo>
                  <a:lnTo>
                    <a:pt x="24" y="85"/>
                  </a:lnTo>
                  <a:lnTo>
                    <a:pt x="36" y="77"/>
                  </a:lnTo>
                  <a:lnTo>
                    <a:pt x="48" y="72"/>
                  </a:lnTo>
                  <a:lnTo>
                    <a:pt x="44" y="67"/>
                  </a:lnTo>
                  <a:lnTo>
                    <a:pt x="32" y="54"/>
                  </a:lnTo>
                  <a:lnTo>
                    <a:pt x="18" y="38"/>
                  </a:lnTo>
                  <a:lnTo>
                    <a:pt x="5" y="22"/>
                  </a:lnTo>
                  <a:lnTo>
                    <a:pt x="13" y="15"/>
                  </a:lnTo>
                  <a:lnTo>
                    <a:pt x="21" y="10"/>
                  </a:lnTo>
                  <a:lnTo>
                    <a:pt x="31" y="5"/>
                  </a:lnTo>
                  <a:lnTo>
                    <a:pt x="40" y="2"/>
                  </a:lnTo>
                  <a:lnTo>
                    <a:pt x="50" y="0"/>
                  </a:lnTo>
                  <a:lnTo>
                    <a:pt x="60" y="2"/>
                  </a:lnTo>
                  <a:lnTo>
                    <a:pt x="69" y="5"/>
                  </a:lnTo>
                  <a:lnTo>
                    <a:pt x="80" y="10"/>
                  </a:lnTo>
                  <a:lnTo>
                    <a:pt x="92" y="26"/>
                  </a:lnTo>
                  <a:lnTo>
                    <a:pt x="96" y="50"/>
                  </a:lnTo>
                  <a:lnTo>
                    <a:pt x="93" y="78"/>
                  </a:lnTo>
                  <a:lnTo>
                    <a:pt x="84" y="106"/>
                  </a:lnTo>
                  <a:lnTo>
                    <a:pt x="71" y="131"/>
                  </a:lnTo>
                  <a:lnTo>
                    <a:pt x="53" y="150"/>
                  </a:lnTo>
                  <a:lnTo>
                    <a:pt x="32" y="158"/>
                  </a:lnTo>
                  <a:lnTo>
                    <a:pt x="10" y="153"/>
                  </a:lnTo>
                  <a:close/>
                </a:path>
              </a:pathLst>
            </a:custGeom>
            <a:solidFill>
              <a:srgbClr val="D1B2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1" name="Freeform 30"/>
            <p:cNvSpPr>
              <a:spLocks/>
            </p:cNvSpPr>
            <p:nvPr/>
          </p:nvSpPr>
          <p:spPr bwMode="auto">
            <a:xfrm>
              <a:off x="2758" y="4060"/>
              <a:ext cx="96" cy="158"/>
            </a:xfrm>
            <a:custGeom>
              <a:avLst/>
              <a:gdLst>
                <a:gd name="T0" fmla="*/ 10 w 96"/>
                <a:gd name="T1" fmla="*/ 153 h 158"/>
                <a:gd name="T2" fmla="*/ 10 w 96"/>
                <a:gd name="T3" fmla="*/ 153 h 158"/>
                <a:gd name="T4" fmla="*/ 4 w 96"/>
                <a:gd name="T5" fmla="*/ 145 h 158"/>
                <a:gd name="T6" fmla="*/ 0 w 96"/>
                <a:gd name="T7" fmla="*/ 134 h 158"/>
                <a:gd name="T8" fmla="*/ 2 w 96"/>
                <a:gd name="T9" fmla="*/ 123 h 158"/>
                <a:gd name="T10" fmla="*/ 8 w 96"/>
                <a:gd name="T11" fmla="*/ 109 h 158"/>
                <a:gd name="T12" fmla="*/ 15 w 96"/>
                <a:gd name="T13" fmla="*/ 96 h 158"/>
                <a:gd name="T14" fmla="*/ 24 w 96"/>
                <a:gd name="T15" fmla="*/ 85 h 158"/>
                <a:gd name="T16" fmla="*/ 36 w 96"/>
                <a:gd name="T17" fmla="*/ 77 h 158"/>
                <a:gd name="T18" fmla="*/ 48 w 96"/>
                <a:gd name="T19" fmla="*/ 72 h 158"/>
                <a:gd name="T20" fmla="*/ 48 w 96"/>
                <a:gd name="T21" fmla="*/ 72 h 158"/>
                <a:gd name="T22" fmla="*/ 44 w 96"/>
                <a:gd name="T23" fmla="*/ 67 h 158"/>
                <a:gd name="T24" fmla="*/ 32 w 96"/>
                <a:gd name="T25" fmla="*/ 54 h 158"/>
                <a:gd name="T26" fmla="*/ 18 w 96"/>
                <a:gd name="T27" fmla="*/ 38 h 158"/>
                <a:gd name="T28" fmla="*/ 5 w 96"/>
                <a:gd name="T29" fmla="*/ 22 h 158"/>
                <a:gd name="T30" fmla="*/ 5 w 96"/>
                <a:gd name="T31" fmla="*/ 22 h 158"/>
                <a:gd name="T32" fmla="*/ 13 w 96"/>
                <a:gd name="T33" fmla="*/ 15 h 158"/>
                <a:gd name="T34" fmla="*/ 21 w 96"/>
                <a:gd name="T35" fmla="*/ 10 h 158"/>
                <a:gd name="T36" fmla="*/ 31 w 96"/>
                <a:gd name="T37" fmla="*/ 5 h 158"/>
                <a:gd name="T38" fmla="*/ 40 w 96"/>
                <a:gd name="T39" fmla="*/ 2 h 158"/>
                <a:gd name="T40" fmla="*/ 50 w 96"/>
                <a:gd name="T41" fmla="*/ 0 h 158"/>
                <a:gd name="T42" fmla="*/ 60 w 96"/>
                <a:gd name="T43" fmla="*/ 2 h 158"/>
                <a:gd name="T44" fmla="*/ 69 w 96"/>
                <a:gd name="T45" fmla="*/ 5 h 158"/>
                <a:gd name="T46" fmla="*/ 80 w 96"/>
                <a:gd name="T47" fmla="*/ 10 h 158"/>
                <a:gd name="T48" fmla="*/ 80 w 96"/>
                <a:gd name="T49" fmla="*/ 10 h 158"/>
                <a:gd name="T50" fmla="*/ 92 w 96"/>
                <a:gd name="T51" fmla="*/ 26 h 158"/>
                <a:gd name="T52" fmla="*/ 96 w 96"/>
                <a:gd name="T53" fmla="*/ 50 h 158"/>
                <a:gd name="T54" fmla="*/ 93 w 96"/>
                <a:gd name="T55" fmla="*/ 78 h 158"/>
                <a:gd name="T56" fmla="*/ 84 w 96"/>
                <a:gd name="T57" fmla="*/ 106 h 158"/>
                <a:gd name="T58" fmla="*/ 71 w 96"/>
                <a:gd name="T59" fmla="*/ 131 h 158"/>
                <a:gd name="T60" fmla="*/ 53 w 96"/>
                <a:gd name="T61" fmla="*/ 150 h 158"/>
                <a:gd name="T62" fmla="*/ 32 w 96"/>
                <a:gd name="T63" fmla="*/ 158 h 158"/>
                <a:gd name="T64" fmla="*/ 10 w 96"/>
                <a:gd name="T65" fmla="*/ 153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6" h="158">
                  <a:moveTo>
                    <a:pt x="10" y="153"/>
                  </a:moveTo>
                  <a:lnTo>
                    <a:pt x="10" y="153"/>
                  </a:lnTo>
                  <a:lnTo>
                    <a:pt x="4" y="145"/>
                  </a:lnTo>
                  <a:lnTo>
                    <a:pt x="0" y="134"/>
                  </a:lnTo>
                  <a:lnTo>
                    <a:pt x="2" y="123"/>
                  </a:lnTo>
                  <a:lnTo>
                    <a:pt x="8" y="109"/>
                  </a:lnTo>
                  <a:lnTo>
                    <a:pt x="15" y="96"/>
                  </a:lnTo>
                  <a:lnTo>
                    <a:pt x="24" y="85"/>
                  </a:lnTo>
                  <a:lnTo>
                    <a:pt x="36" y="77"/>
                  </a:lnTo>
                  <a:lnTo>
                    <a:pt x="48" y="72"/>
                  </a:lnTo>
                  <a:lnTo>
                    <a:pt x="44" y="67"/>
                  </a:lnTo>
                  <a:lnTo>
                    <a:pt x="32" y="54"/>
                  </a:lnTo>
                  <a:lnTo>
                    <a:pt x="18" y="38"/>
                  </a:lnTo>
                  <a:lnTo>
                    <a:pt x="5" y="22"/>
                  </a:lnTo>
                  <a:lnTo>
                    <a:pt x="13" y="15"/>
                  </a:lnTo>
                  <a:lnTo>
                    <a:pt x="21" y="10"/>
                  </a:lnTo>
                  <a:lnTo>
                    <a:pt x="31" y="5"/>
                  </a:lnTo>
                  <a:lnTo>
                    <a:pt x="40" y="2"/>
                  </a:lnTo>
                  <a:lnTo>
                    <a:pt x="50" y="0"/>
                  </a:lnTo>
                  <a:lnTo>
                    <a:pt x="60" y="2"/>
                  </a:lnTo>
                  <a:lnTo>
                    <a:pt x="69" y="5"/>
                  </a:lnTo>
                  <a:lnTo>
                    <a:pt x="80" y="10"/>
                  </a:lnTo>
                  <a:lnTo>
                    <a:pt x="92" y="26"/>
                  </a:lnTo>
                  <a:lnTo>
                    <a:pt x="96" y="50"/>
                  </a:lnTo>
                  <a:lnTo>
                    <a:pt x="93" y="78"/>
                  </a:lnTo>
                  <a:lnTo>
                    <a:pt x="84" y="106"/>
                  </a:lnTo>
                  <a:lnTo>
                    <a:pt x="71" y="131"/>
                  </a:lnTo>
                  <a:lnTo>
                    <a:pt x="53" y="150"/>
                  </a:lnTo>
                  <a:lnTo>
                    <a:pt x="32" y="158"/>
                  </a:lnTo>
                  <a:lnTo>
                    <a:pt x="10" y="15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72" name="Freeform 31"/>
            <p:cNvSpPr>
              <a:spLocks/>
            </p:cNvSpPr>
            <p:nvPr/>
          </p:nvSpPr>
          <p:spPr bwMode="auto">
            <a:xfrm>
              <a:off x="2762" y="3439"/>
              <a:ext cx="440" cy="289"/>
            </a:xfrm>
            <a:custGeom>
              <a:avLst/>
              <a:gdLst>
                <a:gd name="T0" fmla="*/ 404 w 440"/>
                <a:gd name="T1" fmla="*/ 289 h 289"/>
                <a:gd name="T2" fmla="*/ 3 w 440"/>
                <a:gd name="T3" fmla="*/ 42 h 289"/>
                <a:gd name="T4" fmla="*/ 0 w 440"/>
                <a:gd name="T5" fmla="*/ 27 h 289"/>
                <a:gd name="T6" fmla="*/ 6 w 440"/>
                <a:gd name="T7" fmla="*/ 13 h 289"/>
                <a:gd name="T8" fmla="*/ 17 w 440"/>
                <a:gd name="T9" fmla="*/ 2 h 289"/>
                <a:gd name="T10" fmla="*/ 32 w 440"/>
                <a:gd name="T11" fmla="*/ 0 h 289"/>
                <a:gd name="T12" fmla="*/ 38 w 440"/>
                <a:gd name="T13" fmla="*/ 3 h 289"/>
                <a:gd name="T14" fmla="*/ 52 w 440"/>
                <a:gd name="T15" fmla="*/ 10 h 289"/>
                <a:gd name="T16" fmla="*/ 73 w 440"/>
                <a:gd name="T17" fmla="*/ 21 h 289"/>
                <a:gd name="T18" fmla="*/ 99 w 440"/>
                <a:gd name="T19" fmla="*/ 35 h 289"/>
                <a:gd name="T20" fmla="*/ 128 w 440"/>
                <a:gd name="T21" fmla="*/ 51 h 289"/>
                <a:gd name="T22" fmla="*/ 160 w 440"/>
                <a:gd name="T23" fmla="*/ 69 h 289"/>
                <a:gd name="T24" fmla="*/ 195 w 440"/>
                <a:gd name="T25" fmla="*/ 89 h 289"/>
                <a:gd name="T26" fmla="*/ 230 w 440"/>
                <a:gd name="T27" fmla="*/ 109 h 289"/>
                <a:gd name="T28" fmla="*/ 267 w 440"/>
                <a:gd name="T29" fmla="*/ 129 h 289"/>
                <a:gd name="T30" fmla="*/ 302 w 440"/>
                <a:gd name="T31" fmla="*/ 150 h 289"/>
                <a:gd name="T32" fmla="*/ 334 w 440"/>
                <a:gd name="T33" fmla="*/ 169 h 289"/>
                <a:gd name="T34" fmla="*/ 364 w 440"/>
                <a:gd name="T35" fmla="*/ 187 h 289"/>
                <a:gd name="T36" fmla="*/ 390 w 440"/>
                <a:gd name="T37" fmla="*/ 203 h 289"/>
                <a:gd name="T38" fmla="*/ 411 w 440"/>
                <a:gd name="T39" fmla="*/ 216 h 289"/>
                <a:gd name="T40" fmla="*/ 425 w 440"/>
                <a:gd name="T41" fmla="*/ 225 h 289"/>
                <a:gd name="T42" fmla="*/ 433 w 440"/>
                <a:gd name="T43" fmla="*/ 232 h 289"/>
                <a:gd name="T44" fmla="*/ 438 w 440"/>
                <a:gd name="T45" fmla="*/ 240 h 289"/>
                <a:gd name="T46" fmla="*/ 440 w 440"/>
                <a:gd name="T47" fmla="*/ 249 h 289"/>
                <a:gd name="T48" fmla="*/ 438 w 440"/>
                <a:gd name="T49" fmla="*/ 257 h 289"/>
                <a:gd name="T50" fmla="*/ 433 w 440"/>
                <a:gd name="T51" fmla="*/ 265 h 289"/>
                <a:gd name="T52" fmla="*/ 427 w 440"/>
                <a:gd name="T53" fmla="*/ 273 h 289"/>
                <a:gd name="T54" fmla="*/ 419 w 440"/>
                <a:gd name="T55" fmla="*/ 281 h 289"/>
                <a:gd name="T56" fmla="*/ 411 w 440"/>
                <a:gd name="T57" fmla="*/ 286 h 289"/>
                <a:gd name="T58" fmla="*/ 404 w 440"/>
                <a:gd name="T59" fmla="*/ 289 h 28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40" h="289">
                  <a:moveTo>
                    <a:pt x="404" y="289"/>
                  </a:moveTo>
                  <a:lnTo>
                    <a:pt x="3" y="42"/>
                  </a:lnTo>
                  <a:lnTo>
                    <a:pt x="0" y="27"/>
                  </a:lnTo>
                  <a:lnTo>
                    <a:pt x="6" y="13"/>
                  </a:lnTo>
                  <a:lnTo>
                    <a:pt x="17" y="2"/>
                  </a:lnTo>
                  <a:lnTo>
                    <a:pt x="32" y="0"/>
                  </a:lnTo>
                  <a:lnTo>
                    <a:pt x="38" y="3"/>
                  </a:lnTo>
                  <a:lnTo>
                    <a:pt x="52" y="10"/>
                  </a:lnTo>
                  <a:lnTo>
                    <a:pt x="73" y="21"/>
                  </a:lnTo>
                  <a:lnTo>
                    <a:pt x="99" y="35"/>
                  </a:lnTo>
                  <a:lnTo>
                    <a:pt x="128" y="51"/>
                  </a:lnTo>
                  <a:lnTo>
                    <a:pt x="160" y="69"/>
                  </a:lnTo>
                  <a:lnTo>
                    <a:pt x="195" y="89"/>
                  </a:lnTo>
                  <a:lnTo>
                    <a:pt x="230" y="109"/>
                  </a:lnTo>
                  <a:lnTo>
                    <a:pt x="267" y="129"/>
                  </a:lnTo>
                  <a:lnTo>
                    <a:pt x="302" y="150"/>
                  </a:lnTo>
                  <a:lnTo>
                    <a:pt x="334" y="169"/>
                  </a:lnTo>
                  <a:lnTo>
                    <a:pt x="364" y="187"/>
                  </a:lnTo>
                  <a:lnTo>
                    <a:pt x="390" y="203"/>
                  </a:lnTo>
                  <a:lnTo>
                    <a:pt x="411" y="216"/>
                  </a:lnTo>
                  <a:lnTo>
                    <a:pt x="425" y="225"/>
                  </a:lnTo>
                  <a:lnTo>
                    <a:pt x="433" y="232"/>
                  </a:lnTo>
                  <a:lnTo>
                    <a:pt x="438" y="240"/>
                  </a:lnTo>
                  <a:lnTo>
                    <a:pt x="440" y="249"/>
                  </a:lnTo>
                  <a:lnTo>
                    <a:pt x="438" y="257"/>
                  </a:lnTo>
                  <a:lnTo>
                    <a:pt x="433" y="265"/>
                  </a:lnTo>
                  <a:lnTo>
                    <a:pt x="427" y="273"/>
                  </a:lnTo>
                  <a:lnTo>
                    <a:pt x="419" y="281"/>
                  </a:lnTo>
                  <a:lnTo>
                    <a:pt x="411" y="286"/>
                  </a:lnTo>
                  <a:lnTo>
                    <a:pt x="404" y="28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3" name="Freeform 32"/>
            <p:cNvSpPr>
              <a:spLocks/>
            </p:cNvSpPr>
            <p:nvPr/>
          </p:nvSpPr>
          <p:spPr bwMode="auto">
            <a:xfrm>
              <a:off x="2762" y="3439"/>
              <a:ext cx="440" cy="289"/>
            </a:xfrm>
            <a:custGeom>
              <a:avLst/>
              <a:gdLst>
                <a:gd name="T0" fmla="*/ 404 w 440"/>
                <a:gd name="T1" fmla="*/ 289 h 289"/>
                <a:gd name="T2" fmla="*/ 3 w 440"/>
                <a:gd name="T3" fmla="*/ 42 h 289"/>
                <a:gd name="T4" fmla="*/ 3 w 440"/>
                <a:gd name="T5" fmla="*/ 42 h 289"/>
                <a:gd name="T6" fmla="*/ 0 w 440"/>
                <a:gd name="T7" fmla="*/ 27 h 289"/>
                <a:gd name="T8" fmla="*/ 6 w 440"/>
                <a:gd name="T9" fmla="*/ 13 h 289"/>
                <a:gd name="T10" fmla="*/ 17 w 440"/>
                <a:gd name="T11" fmla="*/ 2 h 289"/>
                <a:gd name="T12" fmla="*/ 32 w 440"/>
                <a:gd name="T13" fmla="*/ 0 h 289"/>
                <a:gd name="T14" fmla="*/ 32 w 440"/>
                <a:gd name="T15" fmla="*/ 0 h 289"/>
                <a:gd name="T16" fmla="*/ 38 w 440"/>
                <a:gd name="T17" fmla="*/ 3 h 289"/>
                <a:gd name="T18" fmla="*/ 52 w 440"/>
                <a:gd name="T19" fmla="*/ 10 h 289"/>
                <a:gd name="T20" fmla="*/ 73 w 440"/>
                <a:gd name="T21" fmla="*/ 21 h 289"/>
                <a:gd name="T22" fmla="*/ 99 w 440"/>
                <a:gd name="T23" fmla="*/ 35 h 289"/>
                <a:gd name="T24" fmla="*/ 128 w 440"/>
                <a:gd name="T25" fmla="*/ 51 h 289"/>
                <a:gd name="T26" fmla="*/ 160 w 440"/>
                <a:gd name="T27" fmla="*/ 69 h 289"/>
                <a:gd name="T28" fmla="*/ 195 w 440"/>
                <a:gd name="T29" fmla="*/ 89 h 289"/>
                <a:gd name="T30" fmla="*/ 230 w 440"/>
                <a:gd name="T31" fmla="*/ 109 h 289"/>
                <a:gd name="T32" fmla="*/ 267 w 440"/>
                <a:gd name="T33" fmla="*/ 129 h 289"/>
                <a:gd name="T34" fmla="*/ 302 w 440"/>
                <a:gd name="T35" fmla="*/ 150 h 289"/>
                <a:gd name="T36" fmla="*/ 334 w 440"/>
                <a:gd name="T37" fmla="*/ 169 h 289"/>
                <a:gd name="T38" fmla="*/ 364 w 440"/>
                <a:gd name="T39" fmla="*/ 187 h 289"/>
                <a:gd name="T40" fmla="*/ 390 w 440"/>
                <a:gd name="T41" fmla="*/ 203 h 289"/>
                <a:gd name="T42" fmla="*/ 411 w 440"/>
                <a:gd name="T43" fmla="*/ 216 h 289"/>
                <a:gd name="T44" fmla="*/ 425 w 440"/>
                <a:gd name="T45" fmla="*/ 225 h 289"/>
                <a:gd name="T46" fmla="*/ 433 w 440"/>
                <a:gd name="T47" fmla="*/ 232 h 289"/>
                <a:gd name="T48" fmla="*/ 433 w 440"/>
                <a:gd name="T49" fmla="*/ 232 h 289"/>
                <a:gd name="T50" fmla="*/ 438 w 440"/>
                <a:gd name="T51" fmla="*/ 240 h 289"/>
                <a:gd name="T52" fmla="*/ 440 w 440"/>
                <a:gd name="T53" fmla="*/ 249 h 289"/>
                <a:gd name="T54" fmla="*/ 438 w 440"/>
                <a:gd name="T55" fmla="*/ 257 h 289"/>
                <a:gd name="T56" fmla="*/ 433 w 440"/>
                <a:gd name="T57" fmla="*/ 265 h 289"/>
                <a:gd name="T58" fmla="*/ 427 w 440"/>
                <a:gd name="T59" fmla="*/ 273 h 289"/>
                <a:gd name="T60" fmla="*/ 419 w 440"/>
                <a:gd name="T61" fmla="*/ 281 h 289"/>
                <a:gd name="T62" fmla="*/ 411 w 440"/>
                <a:gd name="T63" fmla="*/ 286 h 289"/>
                <a:gd name="T64" fmla="*/ 404 w 440"/>
                <a:gd name="T65" fmla="*/ 289 h 28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40" h="289">
                  <a:moveTo>
                    <a:pt x="404" y="289"/>
                  </a:moveTo>
                  <a:lnTo>
                    <a:pt x="3" y="42"/>
                  </a:lnTo>
                  <a:lnTo>
                    <a:pt x="0" y="27"/>
                  </a:lnTo>
                  <a:lnTo>
                    <a:pt x="6" y="13"/>
                  </a:lnTo>
                  <a:lnTo>
                    <a:pt x="17" y="2"/>
                  </a:lnTo>
                  <a:lnTo>
                    <a:pt x="32" y="0"/>
                  </a:lnTo>
                  <a:lnTo>
                    <a:pt x="38" y="3"/>
                  </a:lnTo>
                  <a:lnTo>
                    <a:pt x="52" y="10"/>
                  </a:lnTo>
                  <a:lnTo>
                    <a:pt x="73" y="21"/>
                  </a:lnTo>
                  <a:lnTo>
                    <a:pt x="99" y="35"/>
                  </a:lnTo>
                  <a:lnTo>
                    <a:pt x="128" y="51"/>
                  </a:lnTo>
                  <a:lnTo>
                    <a:pt x="160" y="69"/>
                  </a:lnTo>
                  <a:lnTo>
                    <a:pt x="195" y="89"/>
                  </a:lnTo>
                  <a:lnTo>
                    <a:pt x="230" y="109"/>
                  </a:lnTo>
                  <a:lnTo>
                    <a:pt x="267" y="129"/>
                  </a:lnTo>
                  <a:lnTo>
                    <a:pt x="302" y="150"/>
                  </a:lnTo>
                  <a:lnTo>
                    <a:pt x="334" y="169"/>
                  </a:lnTo>
                  <a:lnTo>
                    <a:pt x="364" y="187"/>
                  </a:lnTo>
                  <a:lnTo>
                    <a:pt x="390" y="203"/>
                  </a:lnTo>
                  <a:lnTo>
                    <a:pt x="411" y="216"/>
                  </a:lnTo>
                  <a:lnTo>
                    <a:pt x="425" y="225"/>
                  </a:lnTo>
                  <a:lnTo>
                    <a:pt x="433" y="232"/>
                  </a:lnTo>
                  <a:lnTo>
                    <a:pt x="438" y="240"/>
                  </a:lnTo>
                  <a:lnTo>
                    <a:pt x="440" y="249"/>
                  </a:lnTo>
                  <a:lnTo>
                    <a:pt x="438" y="257"/>
                  </a:lnTo>
                  <a:lnTo>
                    <a:pt x="433" y="265"/>
                  </a:lnTo>
                  <a:lnTo>
                    <a:pt x="427" y="273"/>
                  </a:lnTo>
                  <a:lnTo>
                    <a:pt x="419" y="281"/>
                  </a:lnTo>
                  <a:lnTo>
                    <a:pt x="411" y="286"/>
                  </a:lnTo>
                  <a:lnTo>
                    <a:pt x="404" y="289"/>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74" name="Freeform 33"/>
            <p:cNvSpPr>
              <a:spLocks/>
            </p:cNvSpPr>
            <p:nvPr/>
          </p:nvSpPr>
          <p:spPr bwMode="auto">
            <a:xfrm>
              <a:off x="2309" y="3481"/>
              <a:ext cx="857" cy="804"/>
            </a:xfrm>
            <a:custGeom>
              <a:avLst/>
              <a:gdLst>
                <a:gd name="T0" fmla="*/ 398 w 857"/>
                <a:gd name="T1" fmla="*/ 782 h 804"/>
                <a:gd name="T2" fmla="*/ 393 w 857"/>
                <a:gd name="T3" fmla="*/ 763 h 804"/>
                <a:gd name="T4" fmla="*/ 393 w 857"/>
                <a:gd name="T5" fmla="*/ 739 h 804"/>
                <a:gd name="T6" fmla="*/ 398 w 857"/>
                <a:gd name="T7" fmla="*/ 708 h 804"/>
                <a:gd name="T8" fmla="*/ 408 w 857"/>
                <a:gd name="T9" fmla="*/ 678 h 804"/>
                <a:gd name="T10" fmla="*/ 409 w 857"/>
                <a:gd name="T11" fmla="*/ 680 h 804"/>
                <a:gd name="T12" fmla="*/ 414 w 857"/>
                <a:gd name="T13" fmla="*/ 685 h 804"/>
                <a:gd name="T14" fmla="*/ 419 w 857"/>
                <a:gd name="T15" fmla="*/ 692 h 804"/>
                <a:gd name="T16" fmla="*/ 427 w 857"/>
                <a:gd name="T17" fmla="*/ 700 h 804"/>
                <a:gd name="T18" fmla="*/ 435 w 857"/>
                <a:gd name="T19" fmla="*/ 710 h 804"/>
                <a:gd name="T20" fmla="*/ 445 w 857"/>
                <a:gd name="T21" fmla="*/ 718 h 804"/>
                <a:gd name="T22" fmla="*/ 453 w 857"/>
                <a:gd name="T23" fmla="*/ 726 h 804"/>
                <a:gd name="T24" fmla="*/ 459 w 857"/>
                <a:gd name="T25" fmla="*/ 732 h 804"/>
                <a:gd name="T26" fmla="*/ 481 w 857"/>
                <a:gd name="T27" fmla="*/ 737 h 804"/>
                <a:gd name="T28" fmla="*/ 502 w 857"/>
                <a:gd name="T29" fmla="*/ 729 h 804"/>
                <a:gd name="T30" fmla="*/ 520 w 857"/>
                <a:gd name="T31" fmla="*/ 710 h 804"/>
                <a:gd name="T32" fmla="*/ 533 w 857"/>
                <a:gd name="T33" fmla="*/ 685 h 804"/>
                <a:gd name="T34" fmla="*/ 542 w 857"/>
                <a:gd name="T35" fmla="*/ 657 h 804"/>
                <a:gd name="T36" fmla="*/ 545 w 857"/>
                <a:gd name="T37" fmla="*/ 629 h 804"/>
                <a:gd name="T38" fmla="*/ 541 w 857"/>
                <a:gd name="T39" fmla="*/ 605 h 804"/>
                <a:gd name="T40" fmla="*/ 529 w 857"/>
                <a:gd name="T41" fmla="*/ 589 h 804"/>
                <a:gd name="T42" fmla="*/ 515 w 857"/>
                <a:gd name="T43" fmla="*/ 578 h 804"/>
                <a:gd name="T44" fmla="*/ 493 w 857"/>
                <a:gd name="T45" fmla="*/ 560 h 804"/>
                <a:gd name="T46" fmla="*/ 464 w 857"/>
                <a:gd name="T47" fmla="*/ 536 h 804"/>
                <a:gd name="T48" fmla="*/ 429 w 857"/>
                <a:gd name="T49" fmla="*/ 509 h 804"/>
                <a:gd name="T50" fmla="*/ 389 w 857"/>
                <a:gd name="T51" fmla="*/ 477 h 804"/>
                <a:gd name="T52" fmla="*/ 347 w 857"/>
                <a:gd name="T53" fmla="*/ 443 h 804"/>
                <a:gd name="T54" fmla="*/ 302 w 857"/>
                <a:gd name="T55" fmla="*/ 408 h 804"/>
                <a:gd name="T56" fmla="*/ 256 w 857"/>
                <a:gd name="T57" fmla="*/ 372 h 804"/>
                <a:gd name="T58" fmla="*/ 211 w 857"/>
                <a:gd name="T59" fmla="*/ 335 h 804"/>
                <a:gd name="T60" fmla="*/ 166 w 857"/>
                <a:gd name="T61" fmla="*/ 300 h 804"/>
                <a:gd name="T62" fmla="*/ 126 w 857"/>
                <a:gd name="T63" fmla="*/ 266 h 804"/>
                <a:gd name="T64" fmla="*/ 88 w 857"/>
                <a:gd name="T65" fmla="*/ 236 h 804"/>
                <a:gd name="T66" fmla="*/ 56 w 857"/>
                <a:gd name="T67" fmla="*/ 210 h 804"/>
                <a:gd name="T68" fmla="*/ 29 w 857"/>
                <a:gd name="T69" fmla="*/ 190 h 804"/>
                <a:gd name="T70" fmla="*/ 9 w 857"/>
                <a:gd name="T71" fmla="*/ 174 h 804"/>
                <a:gd name="T72" fmla="*/ 0 w 857"/>
                <a:gd name="T73" fmla="*/ 164 h 804"/>
                <a:gd name="T74" fmla="*/ 456 w 857"/>
                <a:gd name="T75" fmla="*/ 0 h 804"/>
                <a:gd name="T76" fmla="*/ 857 w 857"/>
                <a:gd name="T77" fmla="*/ 247 h 804"/>
                <a:gd name="T78" fmla="*/ 854 w 857"/>
                <a:gd name="T79" fmla="*/ 252 h 804"/>
                <a:gd name="T80" fmla="*/ 846 w 857"/>
                <a:gd name="T81" fmla="*/ 266 h 804"/>
                <a:gd name="T82" fmla="*/ 835 w 857"/>
                <a:gd name="T83" fmla="*/ 289 h 804"/>
                <a:gd name="T84" fmla="*/ 819 w 857"/>
                <a:gd name="T85" fmla="*/ 317 h 804"/>
                <a:gd name="T86" fmla="*/ 798 w 857"/>
                <a:gd name="T87" fmla="*/ 351 h 804"/>
                <a:gd name="T88" fmla="*/ 777 w 857"/>
                <a:gd name="T89" fmla="*/ 389 h 804"/>
                <a:gd name="T90" fmla="*/ 753 w 857"/>
                <a:gd name="T91" fmla="*/ 431 h 804"/>
                <a:gd name="T92" fmla="*/ 728 w 857"/>
                <a:gd name="T93" fmla="*/ 474 h 804"/>
                <a:gd name="T94" fmla="*/ 702 w 857"/>
                <a:gd name="T95" fmla="*/ 518 h 804"/>
                <a:gd name="T96" fmla="*/ 677 w 857"/>
                <a:gd name="T97" fmla="*/ 562 h 804"/>
                <a:gd name="T98" fmla="*/ 651 w 857"/>
                <a:gd name="T99" fmla="*/ 603 h 804"/>
                <a:gd name="T100" fmla="*/ 627 w 857"/>
                <a:gd name="T101" fmla="*/ 641 h 804"/>
                <a:gd name="T102" fmla="*/ 605 w 857"/>
                <a:gd name="T103" fmla="*/ 675 h 804"/>
                <a:gd name="T104" fmla="*/ 585 w 857"/>
                <a:gd name="T105" fmla="*/ 704 h 804"/>
                <a:gd name="T106" fmla="*/ 569 w 857"/>
                <a:gd name="T107" fmla="*/ 726 h 804"/>
                <a:gd name="T108" fmla="*/ 557 w 857"/>
                <a:gd name="T109" fmla="*/ 740 h 804"/>
                <a:gd name="T110" fmla="*/ 534 w 857"/>
                <a:gd name="T111" fmla="*/ 760 h 804"/>
                <a:gd name="T112" fmla="*/ 512 w 857"/>
                <a:gd name="T113" fmla="*/ 776 h 804"/>
                <a:gd name="T114" fmla="*/ 489 w 857"/>
                <a:gd name="T115" fmla="*/ 790 h 804"/>
                <a:gd name="T116" fmla="*/ 469 w 857"/>
                <a:gd name="T117" fmla="*/ 799 h 804"/>
                <a:gd name="T118" fmla="*/ 446 w 857"/>
                <a:gd name="T119" fmla="*/ 804 h 804"/>
                <a:gd name="T120" fmla="*/ 429 w 857"/>
                <a:gd name="T121" fmla="*/ 804 h 804"/>
                <a:gd name="T122" fmla="*/ 411 w 857"/>
                <a:gd name="T123" fmla="*/ 796 h 804"/>
                <a:gd name="T124" fmla="*/ 398 w 857"/>
                <a:gd name="T125" fmla="*/ 782 h 8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57" h="804">
                  <a:moveTo>
                    <a:pt x="398" y="782"/>
                  </a:moveTo>
                  <a:lnTo>
                    <a:pt x="393" y="763"/>
                  </a:lnTo>
                  <a:lnTo>
                    <a:pt x="393" y="739"/>
                  </a:lnTo>
                  <a:lnTo>
                    <a:pt x="398" y="708"/>
                  </a:lnTo>
                  <a:lnTo>
                    <a:pt x="408" y="678"/>
                  </a:lnTo>
                  <a:lnTo>
                    <a:pt x="409" y="680"/>
                  </a:lnTo>
                  <a:lnTo>
                    <a:pt x="414" y="685"/>
                  </a:lnTo>
                  <a:lnTo>
                    <a:pt x="419" y="692"/>
                  </a:lnTo>
                  <a:lnTo>
                    <a:pt x="427" y="700"/>
                  </a:lnTo>
                  <a:lnTo>
                    <a:pt x="435" y="710"/>
                  </a:lnTo>
                  <a:lnTo>
                    <a:pt x="445" y="718"/>
                  </a:lnTo>
                  <a:lnTo>
                    <a:pt x="453" y="726"/>
                  </a:lnTo>
                  <a:lnTo>
                    <a:pt x="459" y="732"/>
                  </a:lnTo>
                  <a:lnTo>
                    <a:pt x="481" y="737"/>
                  </a:lnTo>
                  <a:lnTo>
                    <a:pt x="502" y="729"/>
                  </a:lnTo>
                  <a:lnTo>
                    <a:pt x="520" y="710"/>
                  </a:lnTo>
                  <a:lnTo>
                    <a:pt x="533" y="685"/>
                  </a:lnTo>
                  <a:lnTo>
                    <a:pt x="542" y="657"/>
                  </a:lnTo>
                  <a:lnTo>
                    <a:pt x="545" y="629"/>
                  </a:lnTo>
                  <a:lnTo>
                    <a:pt x="541" y="605"/>
                  </a:lnTo>
                  <a:lnTo>
                    <a:pt x="529" y="589"/>
                  </a:lnTo>
                  <a:lnTo>
                    <a:pt x="515" y="578"/>
                  </a:lnTo>
                  <a:lnTo>
                    <a:pt x="493" y="560"/>
                  </a:lnTo>
                  <a:lnTo>
                    <a:pt x="464" y="536"/>
                  </a:lnTo>
                  <a:lnTo>
                    <a:pt x="429" y="509"/>
                  </a:lnTo>
                  <a:lnTo>
                    <a:pt x="389" y="477"/>
                  </a:lnTo>
                  <a:lnTo>
                    <a:pt x="347" y="443"/>
                  </a:lnTo>
                  <a:lnTo>
                    <a:pt x="302" y="408"/>
                  </a:lnTo>
                  <a:lnTo>
                    <a:pt x="256" y="372"/>
                  </a:lnTo>
                  <a:lnTo>
                    <a:pt x="211" y="335"/>
                  </a:lnTo>
                  <a:lnTo>
                    <a:pt x="166" y="300"/>
                  </a:lnTo>
                  <a:lnTo>
                    <a:pt x="126" y="266"/>
                  </a:lnTo>
                  <a:lnTo>
                    <a:pt x="88" y="236"/>
                  </a:lnTo>
                  <a:lnTo>
                    <a:pt x="56" y="210"/>
                  </a:lnTo>
                  <a:lnTo>
                    <a:pt x="29" y="190"/>
                  </a:lnTo>
                  <a:lnTo>
                    <a:pt x="9" y="174"/>
                  </a:lnTo>
                  <a:lnTo>
                    <a:pt x="0" y="164"/>
                  </a:lnTo>
                  <a:lnTo>
                    <a:pt x="456" y="0"/>
                  </a:lnTo>
                  <a:lnTo>
                    <a:pt x="857" y="247"/>
                  </a:lnTo>
                  <a:lnTo>
                    <a:pt x="854" y="252"/>
                  </a:lnTo>
                  <a:lnTo>
                    <a:pt x="846" y="266"/>
                  </a:lnTo>
                  <a:lnTo>
                    <a:pt x="835" y="289"/>
                  </a:lnTo>
                  <a:lnTo>
                    <a:pt x="819" y="317"/>
                  </a:lnTo>
                  <a:lnTo>
                    <a:pt x="798" y="351"/>
                  </a:lnTo>
                  <a:lnTo>
                    <a:pt x="777" y="389"/>
                  </a:lnTo>
                  <a:lnTo>
                    <a:pt x="753" y="431"/>
                  </a:lnTo>
                  <a:lnTo>
                    <a:pt x="728" y="474"/>
                  </a:lnTo>
                  <a:lnTo>
                    <a:pt x="702" y="518"/>
                  </a:lnTo>
                  <a:lnTo>
                    <a:pt x="677" y="562"/>
                  </a:lnTo>
                  <a:lnTo>
                    <a:pt x="651" y="603"/>
                  </a:lnTo>
                  <a:lnTo>
                    <a:pt x="627" y="641"/>
                  </a:lnTo>
                  <a:lnTo>
                    <a:pt x="605" y="675"/>
                  </a:lnTo>
                  <a:lnTo>
                    <a:pt x="585" y="704"/>
                  </a:lnTo>
                  <a:lnTo>
                    <a:pt x="569" y="726"/>
                  </a:lnTo>
                  <a:lnTo>
                    <a:pt x="557" y="740"/>
                  </a:lnTo>
                  <a:lnTo>
                    <a:pt x="534" y="760"/>
                  </a:lnTo>
                  <a:lnTo>
                    <a:pt x="512" y="776"/>
                  </a:lnTo>
                  <a:lnTo>
                    <a:pt x="489" y="790"/>
                  </a:lnTo>
                  <a:lnTo>
                    <a:pt x="469" y="799"/>
                  </a:lnTo>
                  <a:lnTo>
                    <a:pt x="446" y="804"/>
                  </a:lnTo>
                  <a:lnTo>
                    <a:pt x="429" y="804"/>
                  </a:lnTo>
                  <a:lnTo>
                    <a:pt x="411" y="796"/>
                  </a:lnTo>
                  <a:lnTo>
                    <a:pt x="398" y="7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5" name="Freeform 34"/>
            <p:cNvSpPr>
              <a:spLocks/>
            </p:cNvSpPr>
            <p:nvPr/>
          </p:nvSpPr>
          <p:spPr bwMode="auto">
            <a:xfrm>
              <a:off x="2309" y="3481"/>
              <a:ext cx="857" cy="804"/>
            </a:xfrm>
            <a:custGeom>
              <a:avLst/>
              <a:gdLst>
                <a:gd name="T0" fmla="*/ 398 w 857"/>
                <a:gd name="T1" fmla="*/ 782 h 804"/>
                <a:gd name="T2" fmla="*/ 393 w 857"/>
                <a:gd name="T3" fmla="*/ 739 h 804"/>
                <a:gd name="T4" fmla="*/ 408 w 857"/>
                <a:gd name="T5" fmla="*/ 678 h 804"/>
                <a:gd name="T6" fmla="*/ 409 w 857"/>
                <a:gd name="T7" fmla="*/ 680 h 804"/>
                <a:gd name="T8" fmla="*/ 419 w 857"/>
                <a:gd name="T9" fmla="*/ 692 h 804"/>
                <a:gd name="T10" fmla="*/ 435 w 857"/>
                <a:gd name="T11" fmla="*/ 710 h 804"/>
                <a:gd name="T12" fmla="*/ 453 w 857"/>
                <a:gd name="T13" fmla="*/ 726 h 804"/>
                <a:gd name="T14" fmla="*/ 459 w 857"/>
                <a:gd name="T15" fmla="*/ 732 h 804"/>
                <a:gd name="T16" fmla="*/ 502 w 857"/>
                <a:gd name="T17" fmla="*/ 729 h 804"/>
                <a:gd name="T18" fmla="*/ 533 w 857"/>
                <a:gd name="T19" fmla="*/ 685 h 804"/>
                <a:gd name="T20" fmla="*/ 545 w 857"/>
                <a:gd name="T21" fmla="*/ 629 h 804"/>
                <a:gd name="T22" fmla="*/ 529 w 857"/>
                <a:gd name="T23" fmla="*/ 589 h 804"/>
                <a:gd name="T24" fmla="*/ 515 w 857"/>
                <a:gd name="T25" fmla="*/ 578 h 804"/>
                <a:gd name="T26" fmla="*/ 464 w 857"/>
                <a:gd name="T27" fmla="*/ 536 h 804"/>
                <a:gd name="T28" fmla="*/ 389 w 857"/>
                <a:gd name="T29" fmla="*/ 477 h 804"/>
                <a:gd name="T30" fmla="*/ 302 w 857"/>
                <a:gd name="T31" fmla="*/ 408 h 804"/>
                <a:gd name="T32" fmla="*/ 211 w 857"/>
                <a:gd name="T33" fmla="*/ 335 h 804"/>
                <a:gd name="T34" fmla="*/ 126 w 857"/>
                <a:gd name="T35" fmla="*/ 266 h 804"/>
                <a:gd name="T36" fmla="*/ 56 w 857"/>
                <a:gd name="T37" fmla="*/ 210 h 804"/>
                <a:gd name="T38" fmla="*/ 9 w 857"/>
                <a:gd name="T39" fmla="*/ 174 h 804"/>
                <a:gd name="T40" fmla="*/ 456 w 857"/>
                <a:gd name="T41" fmla="*/ 0 h 804"/>
                <a:gd name="T42" fmla="*/ 857 w 857"/>
                <a:gd name="T43" fmla="*/ 247 h 804"/>
                <a:gd name="T44" fmla="*/ 846 w 857"/>
                <a:gd name="T45" fmla="*/ 266 h 804"/>
                <a:gd name="T46" fmla="*/ 819 w 857"/>
                <a:gd name="T47" fmla="*/ 317 h 804"/>
                <a:gd name="T48" fmla="*/ 777 w 857"/>
                <a:gd name="T49" fmla="*/ 389 h 804"/>
                <a:gd name="T50" fmla="*/ 728 w 857"/>
                <a:gd name="T51" fmla="*/ 474 h 804"/>
                <a:gd name="T52" fmla="*/ 677 w 857"/>
                <a:gd name="T53" fmla="*/ 562 h 804"/>
                <a:gd name="T54" fmla="*/ 627 w 857"/>
                <a:gd name="T55" fmla="*/ 641 h 804"/>
                <a:gd name="T56" fmla="*/ 585 w 857"/>
                <a:gd name="T57" fmla="*/ 704 h 804"/>
                <a:gd name="T58" fmla="*/ 557 w 857"/>
                <a:gd name="T59" fmla="*/ 740 h 804"/>
                <a:gd name="T60" fmla="*/ 534 w 857"/>
                <a:gd name="T61" fmla="*/ 760 h 804"/>
                <a:gd name="T62" fmla="*/ 489 w 857"/>
                <a:gd name="T63" fmla="*/ 790 h 804"/>
                <a:gd name="T64" fmla="*/ 446 w 857"/>
                <a:gd name="T65" fmla="*/ 804 h 804"/>
                <a:gd name="T66" fmla="*/ 411 w 857"/>
                <a:gd name="T67" fmla="*/ 796 h 8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57" h="804">
                  <a:moveTo>
                    <a:pt x="398" y="782"/>
                  </a:moveTo>
                  <a:lnTo>
                    <a:pt x="398" y="782"/>
                  </a:lnTo>
                  <a:lnTo>
                    <a:pt x="393" y="763"/>
                  </a:lnTo>
                  <a:lnTo>
                    <a:pt x="393" y="739"/>
                  </a:lnTo>
                  <a:lnTo>
                    <a:pt x="398" y="708"/>
                  </a:lnTo>
                  <a:lnTo>
                    <a:pt x="408" y="678"/>
                  </a:lnTo>
                  <a:lnTo>
                    <a:pt x="409" y="680"/>
                  </a:lnTo>
                  <a:lnTo>
                    <a:pt x="414" y="685"/>
                  </a:lnTo>
                  <a:lnTo>
                    <a:pt x="419" y="692"/>
                  </a:lnTo>
                  <a:lnTo>
                    <a:pt x="427" y="700"/>
                  </a:lnTo>
                  <a:lnTo>
                    <a:pt x="435" y="710"/>
                  </a:lnTo>
                  <a:lnTo>
                    <a:pt x="445" y="718"/>
                  </a:lnTo>
                  <a:lnTo>
                    <a:pt x="453" y="726"/>
                  </a:lnTo>
                  <a:lnTo>
                    <a:pt x="459" y="732"/>
                  </a:lnTo>
                  <a:lnTo>
                    <a:pt x="481" y="737"/>
                  </a:lnTo>
                  <a:lnTo>
                    <a:pt x="502" y="729"/>
                  </a:lnTo>
                  <a:lnTo>
                    <a:pt x="520" y="710"/>
                  </a:lnTo>
                  <a:lnTo>
                    <a:pt x="533" y="685"/>
                  </a:lnTo>
                  <a:lnTo>
                    <a:pt x="542" y="657"/>
                  </a:lnTo>
                  <a:lnTo>
                    <a:pt x="545" y="629"/>
                  </a:lnTo>
                  <a:lnTo>
                    <a:pt x="541" y="605"/>
                  </a:lnTo>
                  <a:lnTo>
                    <a:pt x="529" y="589"/>
                  </a:lnTo>
                  <a:lnTo>
                    <a:pt x="515" y="578"/>
                  </a:lnTo>
                  <a:lnTo>
                    <a:pt x="493" y="560"/>
                  </a:lnTo>
                  <a:lnTo>
                    <a:pt x="464" y="536"/>
                  </a:lnTo>
                  <a:lnTo>
                    <a:pt x="429" y="509"/>
                  </a:lnTo>
                  <a:lnTo>
                    <a:pt x="389" y="477"/>
                  </a:lnTo>
                  <a:lnTo>
                    <a:pt x="347" y="443"/>
                  </a:lnTo>
                  <a:lnTo>
                    <a:pt x="302" y="408"/>
                  </a:lnTo>
                  <a:lnTo>
                    <a:pt x="256" y="372"/>
                  </a:lnTo>
                  <a:lnTo>
                    <a:pt x="211" y="335"/>
                  </a:lnTo>
                  <a:lnTo>
                    <a:pt x="166" y="300"/>
                  </a:lnTo>
                  <a:lnTo>
                    <a:pt x="126" y="266"/>
                  </a:lnTo>
                  <a:lnTo>
                    <a:pt x="88" y="236"/>
                  </a:lnTo>
                  <a:lnTo>
                    <a:pt x="56" y="210"/>
                  </a:lnTo>
                  <a:lnTo>
                    <a:pt x="29" y="190"/>
                  </a:lnTo>
                  <a:lnTo>
                    <a:pt x="9" y="174"/>
                  </a:lnTo>
                  <a:lnTo>
                    <a:pt x="0" y="164"/>
                  </a:lnTo>
                  <a:lnTo>
                    <a:pt x="456" y="0"/>
                  </a:lnTo>
                  <a:lnTo>
                    <a:pt x="857" y="247"/>
                  </a:lnTo>
                  <a:lnTo>
                    <a:pt x="854" y="252"/>
                  </a:lnTo>
                  <a:lnTo>
                    <a:pt x="846" y="266"/>
                  </a:lnTo>
                  <a:lnTo>
                    <a:pt x="835" y="289"/>
                  </a:lnTo>
                  <a:lnTo>
                    <a:pt x="819" y="317"/>
                  </a:lnTo>
                  <a:lnTo>
                    <a:pt x="798" y="351"/>
                  </a:lnTo>
                  <a:lnTo>
                    <a:pt x="777" y="389"/>
                  </a:lnTo>
                  <a:lnTo>
                    <a:pt x="753" y="431"/>
                  </a:lnTo>
                  <a:lnTo>
                    <a:pt x="728" y="474"/>
                  </a:lnTo>
                  <a:lnTo>
                    <a:pt x="702" y="518"/>
                  </a:lnTo>
                  <a:lnTo>
                    <a:pt x="677" y="562"/>
                  </a:lnTo>
                  <a:lnTo>
                    <a:pt x="651" y="603"/>
                  </a:lnTo>
                  <a:lnTo>
                    <a:pt x="627" y="641"/>
                  </a:lnTo>
                  <a:lnTo>
                    <a:pt x="605" y="675"/>
                  </a:lnTo>
                  <a:lnTo>
                    <a:pt x="585" y="704"/>
                  </a:lnTo>
                  <a:lnTo>
                    <a:pt x="569" y="726"/>
                  </a:lnTo>
                  <a:lnTo>
                    <a:pt x="557" y="740"/>
                  </a:lnTo>
                  <a:lnTo>
                    <a:pt x="534" y="760"/>
                  </a:lnTo>
                  <a:lnTo>
                    <a:pt x="512" y="776"/>
                  </a:lnTo>
                  <a:lnTo>
                    <a:pt x="489" y="790"/>
                  </a:lnTo>
                  <a:lnTo>
                    <a:pt x="469" y="799"/>
                  </a:lnTo>
                  <a:lnTo>
                    <a:pt x="446" y="804"/>
                  </a:lnTo>
                  <a:lnTo>
                    <a:pt x="429" y="804"/>
                  </a:lnTo>
                  <a:lnTo>
                    <a:pt x="411" y="796"/>
                  </a:lnTo>
                  <a:lnTo>
                    <a:pt x="398" y="782"/>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76" name="Freeform 35"/>
            <p:cNvSpPr>
              <a:spLocks/>
            </p:cNvSpPr>
            <p:nvPr/>
          </p:nvSpPr>
          <p:spPr bwMode="auto">
            <a:xfrm>
              <a:off x="2397" y="3618"/>
              <a:ext cx="294" cy="89"/>
            </a:xfrm>
            <a:custGeom>
              <a:avLst/>
              <a:gdLst>
                <a:gd name="T0" fmla="*/ 45 w 294"/>
                <a:gd name="T1" fmla="*/ 45 h 89"/>
                <a:gd name="T2" fmla="*/ 46 w 294"/>
                <a:gd name="T3" fmla="*/ 56 h 89"/>
                <a:gd name="T4" fmla="*/ 53 w 294"/>
                <a:gd name="T5" fmla="*/ 65 h 89"/>
                <a:gd name="T6" fmla="*/ 62 w 294"/>
                <a:gd name="T7" fmla="*/ 72 h 89"/>
                <a:gd name="T8" fmla="*/ 73 w 294"/>
                <a:gd name="T9" fmla="*/ 73 h 89"/>
                <a:gd name="T10" fmla="*/ 83 w 294"/>
                <a:gd name="T11" fmla="*/ 72 h 89"/>
                <a:gd name="T12" fmla="*/ 93 w 294"/>
                <a:gd name="T13" fmla="*/ 65 h 89"/>
                <a:gd name="T14" fmla="*/ 99 w 294"/>
                <a:gd name="T15" fmla="*/ 59 h 89"/>
                <a:gd name="T16" fmla="*/ 102 w 294"/>
                <a:gd name="T17" fmla="*/ 49 h 89"/>
                <a:gd name="T18" fmla="*/ 294 w 294"/>
                <a:gd name="T19" fmla="*/ 84 h 89"/>
                <a:gd name="T20" fmla="*/ 110 w 294"/>
                <a:gd name="T21" fmla="*/ 70 h 89"/>
                <a:gd name="T22" fmla="*/ 104 w 294"/>
                <a:gd name="T23" fmla="*/ 78 h 89"/>
                <a:gd name="T24" fmla="*/ 94 w 294"/>
                <a:gd name="T25" fmla="*/ 84 h 89"/>
                <a:gd name="T26" fmla="*/ 85 w 294"/>
                <a:gd name="T27" fmla="*/ 88 h 89"/>
                <a:gd name="T28" fmla="*/ 73 w 294"/>
                <a:gd name="T29" fmla="*/ 89 h 89"/>
                <a:gd name="T30" fmla="*/ 59 w 294"/>
                <a:gd name="T31" fmla="*/ 86 h 89"/>
                <a:gd name="T32" fmla="*/ 46 w 294"/>
                <a:gd name="T33" fmla="*/ 78 h 89"/>
                <a:gd name="T34" fmla="*/ 37 w 294"/>
                <a:gd name="T35" fmla="*/ 67 h 89"/>
                <a:gd name="T36" fmla="*/ 30 w 294"/>
                <a:gd name="T37" fmla="*/ 53 h 89"/>
                <a:gd name="T38" fmla="*/ 30 w 294"/>
                <a:gd name="T39" fmla="*/ 53 h 89"/>
                <a:gd name="T40" fmla="*/ 0 w 294"/>
                <a:gd name="T41" fmla="*/ 53 h 89"/>
                <a:gd name="T42" fmla="*/ 0 w 294"/>
                <a:gd name="T43" fmla="*/ 35 h 89"/>
                <a:gd name="T44" fmla="*/ 30 w 294"/>
                <a:gd name="T45" fmla="*/ 35 h 89"/>
                <a:gd name="T46" fmla="*/ 30 w 294"/>
                <a:gd name="T47" fmla="*/ 35 h 89"/>
                <a:gd name="T48" fmla="*/ 37 w 294"/>
                <a:gd name="T49" fmla="*/ 21 h 89"/>
                <a:gd name="T50" fmla="*/ 46 w 294"/>
                <a:gd name="T51" fmla="*/ 9 h 89"/>
                <a:gd name="T52" fmla="*/ 59 w 294"/>
                <a:gd name="T53" fmla="*/ 3 h 89"/>
                <a:gd name="T54" fmla="*/ 73 w 294"/>
                <a:gd name="T55" fmla="*/ 0 h 89"/>
                <a:gd name="T56" fmla="*/ 85 w 294"/>
                <a:gd name="T57" fmla="*/ 1 h 89"/>
                <a:gd name="T58" fmla="*/ 94 w 294"/>
                <a:gd name="T59" fmla="*/ 5 h 89"/>
                <a:gd name="T60" fmla="*/ 104 w 294"/>
                <a:gd name="T61" fmla="*/ 9 h 89"/>
                <a:gd name="T62" fmla="*/ 110 w 294"/>
                <a:gd name="T63" fmla="*/ 17 h 89"/>
                <a:gd name="T64" fmla="*/ 294 w 294"/>
                <a:gd name="T65" fmla="*/ 5 h 89"/>
                <a:gd name="T66" fmla="*/ 102 w 294"/>
                <a:gd name="T67" fmla="*/ 40 h 89"/>
                <a:gd name="T68" fmla="*/ 99 w 294"/>
                <a:gd name="T69" fmla="*/ 30 h 89"/>
                <a:gd name="T70" fmla="*/ 93 w 294"/>
                <a:gd name="T71" fmla="*/ 22 h 89"/>
                <a:gd name="T72" fmla="*/ 83 w 294"/>
                <a:gd name="T73" fmla="*/ 17 h 89"/>
                <a:gd name="T74" fmla="*/ 73 w 294"/>
                <a:gd name="T75" fmla="*/ 16 h 89"/>
                <a:gd name="T76" fmla="*/ 62 w 294"/>
                <a:gd name="T77" fmla="*/ 17 h 89"/>
                <a:gd name="T78" fmla="*/ 53 w 294"/>
                <a:gd name="T79" fmla="*/ 24 h 89"/>
                <a:gd name="T80" fmla="*/ 46 w 294"/>
                <a:gd name="T81" fmla="*/ 33 h 89"/>
                <a:gd name="T82" fmla="*/ 45 w 294"/>
                <a:gd name="T83" fmla="*/ 45 h 8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4" h="89">
                  <a:moveTo>
                    <a:pt x="45" y="45"/>
                  </a:moveTo>
                  <a:lnTo>
                    <a:pt x="46" y="56"/>
                  </a:lnTo>
                  <a:lnTo>
                    <a:pt x="53" y="65"/>
                  </a:lnTo>
                  <a:lnTo>
                    <a:pt x="62" y="72"/>
                  </a:lnTo>
                  <a:lnTo>
                    <a:pt x="73" y="73"/>
                  </a:lnTo>
                  <a:lnTo>
                    <a:pt x="83" y="72"/>
                  </a:lnTo>
                  <a:lnTo>
                    <a:pt x="93" y="65"/>
                  </a:lnTo>
                  <a:lnTo>
                    <a:pt x="99" y="59"/>
                  </a:lnTo>
                  <a:lnTo>
                    <a:pt x="102" y="49"/>
                  </a:lnTo>
                  <a:lnTo>
                    <a:pt x="294" y="84"/>
                  </a:lnTo>
                  <a:lnTo>
                    <a:pt x="110" y="70"/>
                  </a:lnTo>
                  <a:lnTo>
                    <a:pt x="104" y="78"/>
                  </a:lnTo>
                  <a:lnTo>
                    <a:pt x="94" y="84"/>
                  </a:lnTo>
                  <a:lnTo>
                    <a:pt x="85" y="88"/>
                  </a:lnTo>
                  <a:lnTo>
                    <a:pt x="73" y="89"/>
                  </a:lnTo>
                  <a:lnTo>
                    <a:pt x="59" y="86"/>
                  </a:lnTo>
                  <a:lnTo>
                    <a:pt x="46" y="78"/>
                  </a:lnTo>
                  <a:lnTo>
                    <a:pt x="37" y="67"/>
                  </a:lnTo>
                  <a:lnTo>
                    <a:pt x="30" y="53"/>
                  </a:lnTo>
                  <a:lnTo>
                    <a:pt x="0" y="53"/>
                  </a:lnTo>
                  <a:lnTo>
                    <a:pt x="0" y="35"/>
                  </a:lnTo>
                  <a:lnTo>
                    <a:pt x="30" y="35"/>
                  </a:lnTo>
                  <a:lnTo>
                    <a:pt x="37" y="21"/>
                  </a:lnTo>
                  <a:lnTo>
                    <a:pt x="46" y="9"/>
                  </a:lnTo>
                  <a:lnTo>
                    <a:pt x="59" y="3"/>
                  </a:lnTo>
                  <a:lnTo>
                    <a:pt x="73" y="0"/>
                  </a:lnTo>
                  <a:lnTo>
                    <a:pt x="85" y="1"/>
                  </a:lnTo>
                  <a:lnTo>
                    <a:pt x="94" y="5"/>
                  </a:lnTo>
                  <a:lnTo>
                    <a:pt x="104" y="9"/>
                  </a:lnTo>
                  <a:lnTo>
                    <a:pt x="110" y="17"/>
                  </a:lnTo>
                  <a:lnTo>
                    <a:pt x="294" y="5"/>
                  </a:lnTo>
                  <a:lnTo>
                    <a:pt x="102" y="40"/>
                  </a:lnTo>
                  <a:lnTo>
                    <a:pt x="99" y="30"/>
                  </a:lnTo>
                  <a:lnTo>
                    <a:pt x="93" y="22"/>
                  </a:lnTo>
                  <a:lnTo>
                    <a:pt x="83" y="17"/>
                  </a:lnTo>
                  <a:lnTo>
                    <a:pt x="73" y="16"/>
                  </a:lnTo>
                  <a:lnTo>
                    <a:pt x="62" y="17"/>
                  </a:lnTo>
                  <a:lnTo>
                    <a:pt x="53" y="24"/>
                  </a:lnTo>
                  <a:lnTo>
                    <a:pt x="46" y="33"/>
                  </a:lnTo>
                  <a:lnTo>
                    <a:pt x="45" y="45"/>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7" name="Freeform 36"/>
            <p:cNvSpPr>
              <a:spLocks/>
            </p:cNvSpPr>
            <p:nvPr/>
          </p:nvSpPr>
          <p:spPr bwMode="auto">
            <a:xfrm>
              <a:off x="2397" y="3618"/>
              <a:ext cx="294" cy="89"/>
            </a:xfrm>
            <a:custGeom>
              <a:avLst/>
              <a:gdLst>
                <a:gd name="T0" fmla="*/ 45 w 294"/>
                <a:gd name="T1" fmla="*/ 45 h 89"/>
                <a:gd name="T2" fmla="*/ 45 w 294"/>
                <a:gd name="T3" fmla="*/ 45 h 89"/>
                <a:gd name="T4" fmla="*/ 46 w 294"/>
                <a:gd name="T5" fmla="*/ 56 h 89"/>
                <a:gd name="T6" fmla="*/ 53 w 294"/>
                <a:gd name="T7" fmla="*/ 65 h 89"/>
                <a:gd name="T8" fmla="*/ 62 w 294"/>
                <a:gd name="T9" fmla="*/ 72 h 89"/>
                <a:gd name="T10" fmla="*/ 73 w 294"/>
                <a:gd name="T11" fmla="*/ 73 h 89"/>
                <a:gd name="T12" fmla="*/ 73 w 294"/>
                <a:gd name="T13" fmla="*/ 73 h 89"/>
                <a:gd name="T14" fmla="*/ 83 w 294"/>
                <a:gd name="T15" fmla="*/ 72 h 89"/>
                <a:gd name="T16" fmla="*/ 93 w 294"/>
                <a:gd name="T17" fmla="*/ 65 h 89"/>
                <a:gd name="T18" fmla="*/ 99 w 294"/>
                <a:gd name="T19" fmla="*/ 59 h 89"/>
                <a:gd name="T20" fmla="*/ 102 w 294"/>
                <a:gd name="T21" fmla="*/ 49 h 89"/>
                <a:gd name="T22" fmla="*/ 294 w 294"/>
                <a:gd name="T23" fmla="*/ 84 h 89"/>
                <a:gd name="T24" fmla="*/ 110 w 294"/>
                <a:gd name="T25" fmla="*/ 70 h 89"/>
                <a:gd name="T26" fmla="*/ 110 w 294"/>
                <a:gd name="T27" fmla="*/ 70 h 89"/>
                <a:gd name="T28" fmla="*/ 104 w 294"/>
                <a:gd name="T29" fmla="*/ 78 h 89"/>
                <a:gd name="T30" fmla="*/ 94 w 294"/>
                <a:gd name="T31" fmla="*/ 84 h 89"/>
                <a:gd name="T32" fmla="*/ 85 w 294"/>
                <a:gd name="T33" fmla="*/ 88 h 89"/>
                <a:gd name="T34" fmla="*/ 73 w 294"/>
                <a:gd name="T35" fmla="*/ 89 h 89"/>
                <a:gd name="T36" fmla="*/ 73 w 294"/>
                <a:gd name="T37" fmla="*/ 89 h 89"/>
                <a:gd name="T38" fmla="*/ 59 w 294"/>
                <a:gd name="T39" fmla="*/ 86 h 89"/>
                <a:gd name="T40" fmla="*/ 46 w 294"/>
                <a:gd name="T41" fmla="*/ 78 h 89"/>
                <a:gd name="T42" fmla="*/ 37 w 294"/>
                <a:gd name="T43" fmla="*/ 67 h 89"/>
                <a:gd name="T44" fmla="*/ 30 w 294"/>
                <a:gd name="T45" fmla="*/ 53 h 89"/>
                <a:gd name="T46" fmla="*/ 30 w 294"/>
                <a:gd name="T47" fmla="*/ 53 h 89"/>
                <a:gd name="T48" fmla="*/ 0 w 294"/>
                <a:gd name="T49" fmla="*/ 53 h 89"/>
                <a:gd name="T50" fmla="*/ 0 w 294"/>
                <a:gd name="T51" fmla="*/ 35 h 89"/>
                <a:gd name="T52" fmla="*/ 30 w 294"/>
                <a:gd name="T53" fmla="*/ 35 h 89"/>
                <a:gd name="T54" fmla="*/ 30 w 294"/>
                <a:gd name="T55" fmla="*/ 35 h 89"/>
                <a:gd name="T56" fmla="*/ 30 w 294"/>
                <a:gd name="T57" fmla="*/ 35 h 89"/>
                <a:gd name="T58" fmla="*/ 37 w 294"/>
                <a:gd name="T59" fmla="*/ 21 h 89"/>
                <a:gd name="T60" fmla="*/ 46 w 294"/>
                <a:gd name="T61" fmla="*/ 9 h 89"/>
                <a:gd name="T62" fmla="*/ 59 w 294"/>
                <a:gd name="T63" fmla="*/ 3 h 89"/>
                <a:gd name="T64" fmla="*/ 73 w 294"/>
                <a:gd name="T65" fmla="*/ 0 h 89"/>
                <a:gd name="T66" fmla="*/ 73 w 294"/>
                <a:gd name="T67" fmla="*/ 0 h 89"/>
                <a:gd name="T68" fmla="*/ 85 w 294"/>
                <a:gd name="T69" fmla="*/ 1 h 89"/>
                <a:gd name="T70" fmla="*/ 94 w 294"/>
                <a:gd name="T71" fmla="*/ 5 h 89"/>
                <a:gd name="T72" fmla="*/ 104 w 294"/>
                <a:gd name="T73" fmla="*/ 9 h 89"/>
                <a:gd name="T74" fmla="*/ 110 w 294"/>
                <a:gd name="T75" fmla="*/ 17 h 89"/>
                <a:gd name="T76" fmla="*/ 294 w 294"/>
                <a:gd name="T77" fmla="*/ 5 h 89"/>
                <a:gd name="T78" fmla="*/ 102 w 294"/>
                <a:gd name="T79" fmla="*/ 40 h 89"/>
                <a:gd name="T80" fmla="*/ 102 w 294"/>
                <a:gd name="T81" fmla="*/ 40 h 89"/>
                <a:gd name="T82" fmla="*/ 99 w 294"/>
                <a:gd name="T83" fmla="*/ 30 h 89"/>
                <a:gd name="T84" fmla="*/ 93 w 294"/>
                <a:gd name="T85" fmla="*/ 22 h 89"/>
                <a:gd name="T86" fmla="*/ 83 w 294"/>
                <a:gd name="T87" fmla="*/ 17 h 89"/>
                <a:gd name="T88" fmla="*/ 73 w 294"/>
                <a:gd name="T89" fmla="*/ 16 h 89"/>
                <a:gd name="T90" fmla="*/ 73 w 294"/>
                <a:gd name="T91" fmla="*/ 16 h 89"/>
                <a:gd name="T92" fmla="*/ 62 w 294"/>
                <a:gd name="T93" fmla="*/ 17 h 89"/>
                <a:gd name="T94" fmla="*/ 53 w 294"/>
                <a:gd name="T95" fmla="*/ 24 h 89"/>
                <a:gd name="T96" fmla="*/ 46 w 294"/>
                <a:gd name="T97" fmla="*/ 33 h 89"/>
                <a:gd name="T98" fmla="*/ 45 w 294"/>
                <a:gd name="T99" fmla="*/ 45 h 8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94" h="89">
                  <a:moveTo>
                    <a:pt x="45" y="45"/>
                  </a:moveTo>
                  <a:lnTo>
                    <a:pt x="45" y="45"/>
                  </a:lnTo>
                  <a:lnTo>
                    <a:pt x="46" y="56"/>
                  </a:lnTo>
                  <a:lnTo>
                    <a:pt x="53" y="65"/>
                  </a:lnTo>
                  <a:lnTo>
                    <a:pt x="62" y="72"/>
                  </a:lnTo>
                  <a:lnTo>
                    <a:pt x="73" y="73"/>
                  </a:lnTo>
                  <a:lnTo>
                    <a:pt x="83" y="72"/>
                  </a:lnTo>
                  <a:lnTo>
                    <a:pt x="93" y="65"/>
                  </a:lnTo>
                  <a:lnTo>
                    <a:pt x="99" y="59"/>
                  </a:lnTo>
                  <a:lnTo>
                    <a:pt x="102" y="49"/>
                  </a:lnTo>
                  <a:lnTo>
                    <a:pt x="294" y="84"/>
                  </a:lnTo>
                  <a:lnTo>
                    <a:pt x="110" y="70"/>
                  </a:lnTo>
                  <a:lnTo>
                    <a:pt x="104" y="78"/>
                  </a:lnTo>
                  <a:lnTo>
                    <a:pt x="94" y="84"/>
                  </a:lnTo>
                  <a:lnTo>
                    <a:pt x="85" y="88"/>
                  </a:lnTo>
                  <a:lnTo>
                    <a:pt x="73" y="89"/>
                  </a:lnTo>
                  <a:lnTo>
                    <a:pt x="59" y="86"/>
                  </a:lnTo>
                  <a:lnTo>
                    <a:pt x="46" y="78"/>
                  </a:lnTo>
                  <a:lnTo>
                    <a:pt x="37" y="67"/>
                  </a:lnTo>
                  <a:lnTo>
                    <a:pt x="30" y="53"/>
                  </a:lnTo>
                  <a:lnTo>
                    <a:pt x="0" y="53"/>
                  </a:lnTo>
                  <a:lnTo>
                    <a:pt x="0" y="35"/>
                  </a:lnTo>
                  <a:lnTo>
                    <a:pt x="30" y="35"/>
                  </a:lnTo>
                  <a:lnTo>
                    <a:pt x="37" y="21"/>
                  </a:lnTo>
                  <a:lnTo>
                    <a:pt x="46" y="9"/>
                  </a:lnTo>
                  <a:lnTo>
                    <a:pt x="59" y="3"/>
                  </a:lnTo>
                  <a:lnTo>
                    <a:pt x="73" y="0"/>
                  </a:lnTo>
                  <a:lnTo>
                    <a:pt x="85" y="1"/>
                  </a:lnTo>
                  <a:lnTo>
                    <a:pt x="94" y="5"/>
                  </a:lnTo>
                  <a:lnTo>
                    <a:pt x="104" y="9"/>
                  </a:lnTo>
                  <a:lnTo>
                    <a:pt x="110" y="17"/>
                  </a:lnTo>
                  <a:lnTo>
                    <a:pt x="294" y="5"/>
                  </a:lnTo>
                  <a:lnTo>
                    <a:pt x="102" y="40"/>
                  </a:lnTo>
                  <a:lnTo>
                    <a:pt x="99" y="30"/>
                  </a:lnTo>
                  <a:lnTo>
                    <a:pt x="93" y="22"/>
                  </a:lnTo>
                  <a:lnTo>
                    <a:pt x="83" y="17"/>
                  </a:lnTo>
                  <a:lnTo>
                    <a:pt x="73" y="16"/>
                  </a:lnTo>
                  <a:lnTo>
                    <a:pt x="62" y="17"/>
                  </a:lnTo>
                  <a:lnTo>
                    <a:pt x="53" y="24"/>
                  </a:lnTo>
                  <a:lnTo>
                    <a:pt x="46" y="33"/>
                  </a:lnTo>
                  <a:lnTo>
                    <a:pt x="45" y="4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78" name="Freeform 37"/>
            <p:cNvSpPr>
              <a:spLocks/>
            </p:cNvSpPr>
            <p:nvPr/>
          </p:nvSpPr>
          <p:spPr bwMode="auto">
            <a:xfrm>
              <a:off x="2968" y="3030"/>
              <a:ext cx="390" cy="438"/>
            </a:xfrm>
            <a:custGeom>
              <a:avLst/>
              <a:gdLst>
                <a:gd name="T0" fmla="*/ 64 w 390"/>
                <a:gd name="T1" fmla="*/ 11 h 438"/>
                <a:gd name="T2" fmla="*/ 37 w 390"/>
                <a:gd name="T3" fmla="*/ 26 h 438"/>
                <a:gd name="T4" fmla="*/ 18 w 390"/>
                <a:gd name="T5" fmla="*/ 47 h 438"/>
                <a:gd name="T6" fmla="*/ 5 w 390"/>
                <a:gd name="T7" fmla="*/ 72 h 438"/>
                <a:gd name="T8" fmla="*/ 0 w 390"/>
                <a:gd name="T9" fmla="*/ 98 h 438"/>
                <a:gd name="T10" fmla="*/ 0 w 390"/>
                <a:gd name="T11" fmla="*/ 125 h 438"/>
                <a:gd name="T12" fmla="*/ 3 w 390"/>
                <a:gd name="T13" fmla="*/ 150 h 438"/>
                <a:gd name="T14" fmla="*/ 11 w 390"/>
                <a:gd name="T15" fmla="*/ 173 h 438"/>
                <a:gd name="T16" fmla="*/ 19 w 390"/>
                <a:gd name="T17" fmla="*/ 190 h 438"/>
                <a:gd name="T18" fmla="*/ 27 w 390"/>
                <a:gd name="T19" fmla="*/ 229 h 438"/>
                <a:gd name="T20" fmla="*/ 21 w 390"/>
                <a:gd name="T21" fmla="*/ 280 h 438"/>
                <a:gd name="T22" fmla="*/ 16 w 390"/>
                <a:gd name="T23" fmla="*/ 332 h 438"/>
                <a:gd name="T24" fmla="*/ 26 w 390"/>
                <a:gd name="T25" fmla="*/ 377 h 438"/>
                <a:gd name="T26" fmla="*/ 37 w 390"/>
                <a:gd name="T27" fmla="*/ 395 h 438"/>
                <a:gd name="T28" fmla="*/ 51 w 390"/>
                <a:gd name="T29" fmla="*/ 411 h 438"/>
                <a:gd name="T30" fmla="*/ 70 w 390"/>
                <a:gd name="T31" fmla="*/ 425 h 438"/>
                <a:gd name="T32" fmla="*/ 94 w 390"/>
                <a:gd name="T33" fmla="*/ 435 h 438"/>
                <a:gd name="T34" fmla="*/ 125 w 390"/>
                <a:gd name="T35" fmla="*/ 438 h 438"/>
                <a:gd name="T36" fmla="*/ 162 w 390"/>
                <a:gd name="T37" fmla="*/ 433 h 438"/>
                <a:gd name="T38" fmla="*/ 205 w 390"/>
                <a:gd name="T39" fmla="*/ 420 h 438"/>
                <a:gd name="T40" fmla="*/ 258 w 390"/>
                <a:gd name="T41" fmla="*/ 398 h 438"/>
                <a:gd name="T42" fmla="*/ 307 w 390"/>
                <a:gd name="T43" fmla="*/ 371 h 438"/>
                <a:gd name="T44" fmla="*/ 344 w 390"/>
                <a:gd name="T45" fmla="*/ 345 h 438"/>
                <a:gd name="T46" fmla="*/ 370 w 390"/>
                <a:gd name="T47" fmla="*/ 321 h 438"/>
                <a:gd name="T48" fmla="*/ 384 w 390"/>
                <a:gd name="T49" fmla="*/ 299 h 438"/>
                <a:gd name="T50" fmla="*/ 390 w 390"/>
                <a:gd name="T51" fmla="*/ 277 h 438"/>
                <a:gd name="T52" fmla="*/ 390 w 390"/>
                <a:gd name="T53" fmla="*/ 257 h 438"/>
                <a:gd name="T54" fmla="*/ 386 w 390"/>
                <a:gd name="T55" fmla="*/ 237 h 438"/>
                <a:gd name="T56" fmla="*/ 376 w 390"/>
                <a:gd name="T57" fmla="*/ 219 h 438"/>
                <a:gd name="T58" fmla="*/ 363 w 390"/>
                <a:gd name="T59" fmla="*/ 201 h 438"/>
                <a:gd name="T60" fmla="*/ 346 w 390"/>
                <a:gd name="T61" fmla="*/ 184 h 438"/>
                <a:gd name="T62" fmla="*/ 326 w 390"/>
                <a:gd name="T63" fmla="*/ 166 h 438"/>
                <a:gd name="T64" fmla="*/ 306 w 390"/>
                <a:gd name="T65" fmla="*/ 149 h 438"/>
                <a:gd name="T66" fmla="*/ 285 w 390"/>
                <a:gd name="T67" fmla="*/ 133 h 438"/>
                <a:gd name="T68" fmla="*/ 264 w 390"/>
                <a:gd name="T69" fmla="*/ 117 h 438"/>
                <a:gd name="T70" fmla="*/ 248 w 390"/>
                <a:gd name="T71" fmla="*/ 99 h 438"/>
                <a:gd name="T72" fmla="*/ 234 w 390"/>
                <a:gd name="T73" fmla="*/ 83 h 438"/>
                <a:gd name="T74" fmla="*/ 221 w 390"/>
                <a:gd name="T75" fmla="*/ 66 h 438"/>
                <a:gd name="T76" fmla="*/ 208 w 390"/>
                <a:gd name="T77" fmla="*/ 48 h 438"/>
                <a:gd name="T78" fmla="*/ 194 w 390"/>
                <a:gd name="T79" fmla="*/ 31 h 438"/>
                <a:gd name="T80" fmla="*/ 176 w 390"/>
                <a:gd name="T81" fmla="*/ 16 h 438"/>
                <a:gd name="T82" fmla="*/ 154 w 390"/>
                <a:gd name="T83" fmla="*/ 7 h 438"/>
                <a:gd name="T84" fmla="*/ 130 w 390"/>
                <a:gd name="T85" fmla="*/ 0 h 438"/>
                <a:gd name="T86" fmla="*/ 99 w 390"/>
                <a:gd name="T87" fmla="*/ 2 h 438"/>
                <a:gd name="T88" fmla="*/ 64 w 390"/>
                <a:gd name="T89" fmla="*/ 11 h 43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90" h="438">
                  <a:moveTo>
                    <a:pt x="64" y="11"/>
                  </a:moveTo>
                  <a:lnTo>
                    <a:pt x="37" y="26"/>
                  </a:lnTo>
                  <a:lnTo>
                    <a:pt x="18" y="47"/>
                  </a:lnTo>
                  <a:lnTo>
                    <a:pt x="5" y="72"/>
                  </a:lnTo>
                  <a:lnTo>
                    <a:pt x="0" y="98"/>
                  </a:lnTo>
                  <a:lnTo>
                    <a:pt x="0" y="125"/>
                  </a:lnTo>
                  <a:lnTo>
                    <a:pt x="3" y="150"/>
                  </a:lnTo>
                  <a:lnTo>
                    <a:pt x="11" y="173"/>
                  </a:lnTo>
                  <a:lnTo>
                    <a:pt x="19" y="190"/>
                  </a:lnTo>
                  <a:lnTo>
                    <a:pt x="27" y="229"/>
                  </a:lnTo>
                  <a:lnTo>
                    <a:pt x="21" y="280"/>
                  </a:lnTo>
                  <a:lnTo>
                    <a:pt x="16" y="332"/>
                  </a:lnTo>
                  <a:lnTo>
                    <a:pt x="26" y="377"/>
                  </a:lnTo>
                  <a:lnTo>
                    <a:pt x="37" y="395"/>
                  </a:lnTo>
                  <a:lnTo>
                    <a:pt x="51" y="411"/>
                  </a:lnTo>
                  <a:lnTo>
                    <a:pt x="70" y="425"/>
                  </a:lnTo>
                  <a:lnTo>
                    <a:pt x="94" y="435"/>
                  </a:lnTo>
                  <a:lnTo>
                    <a:pt x="125" y="438"/>
                  </a:lnTo>
                  <a:lnTo>
                    <a:pt x="162" y="433"/>
                  </a:lnTo>
                  <a:lnTo>
                    <a:pt x="205" y="420"/>
                  </a:lnTo>
                  <a:lnTo>
                    <a:pt x="258" y="398"/>
                  </a:lnTo>
                  <a:lnTo>
                    <a:pt x="307" y="371"/>
                  </a:lnTo>
                  <a:lnTo>
                    <a:pt x="344" y="345"/>
                  </a:lnTo>
                  <a:lnTo>
                    <a:pt x="370" y="321"/>
                  </a:lnTo>
                  <a:lnTo>
                    <a:pt x="384" y="299"/>
                  </a:lnTo>
                  <a:lnTo>
                    <a:pt x="390" y="277"/>
                  </a:lnTo>
                  <a:lnTo>
                    <a:pt x="390" y="257"/>
                  </a:lnTo>
                  <a:lnTo>
                    <a:pt x="386" y="237"/>
                  </a:lnTo>
                  <a:lnTo>
                    <a:pt x="376" y="219"/>
                  </a:lnTo>
                  <a:lnTo>
                    <a:pt x="363" y="201"/>
                  </a:lnTo>
                  <a:lnTo>
                    <a:pt x="346" y="184"/>
                  </a:lnTo>
                  <a:lnTo>
                    <a:pt x="326" y="166"/>
                  </a:lnTo>
                  <a:lnTo>
                    <a:pt x="306" y="149"/>
                  </a:lnTo>
                  <a:lnTo>
                    <a:pt x="285" y="133"/>
                  </a:lnTo>
                  <a:lnTo>
                    <a:pt x="264" y="117"/>
                  </a:lnTo>
                  <a:lnTo>
                    <a:pt x="248" y="99"/>
                  </a:lnTo>
                  <a:lnTo>
                    <a:pt x="234" y="83"/>
                  </a:lnTo>
                  <a:lnTo>
                    <a:pt x="221" y="66"/>
                  </a:lnTo>
                  <a:lnTo>
                    <a:pt x="208" y="48"/>
                  </a:lnTo>
                  <a:lnTo>
                    <a:pt x="194" y="31"/>
                  </a:lnTo>
                  <a:lnTo>
                    <a:pt x="176" y="16"/>
                  </a:lnTo>
                  <a:lnTo>
                    <a:pt x="154" y="7"/>
                  </a:lnTo>
                  <a:lnTo>
                    <a:pt x="130" y="0"/>
                  </a:lnTo>
                  <a:lnTo>
                    <a:pt x="99" y="2"/>
                  </a:lnTo>
                  <a:lnTo>
                    <a:pt x="64"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9" name="Freeform 38"/>
            <p:cNvSpPr>
              <a:spLocks/>
            </p:cNvSpPr>
            <p:nvPr/>
          </p:nvSpPr>
          <p:spPr bwMode="auto">
            <a:xfrm>
              <a:off x="2968" y="3030"/>
              <a:ext cx="390" cy="438"/>
            </a:xfrm>
            <a:custGeom>
              <a:avLst/>
              <a:gdLst>
                <a:gd name="T0" fmla="*/ 64 w 390"/>
                <a:gd name="T1" fmla="*/ 11 h 438"/>
                <a:gd name="T2" fmla="*/ 64 w 390"/>
                <a:gd name="T3" fmla="*/ 11 h 438"/>
                <a:gd name="T4" fmla="*/ 37 w 390"/>
                <a:gd name="T5" fmla="*/ 26 h 438"/>
                <a:gd name="T6" fmla="*/ 18 w 390"/>
                <a:gd name="T7" fmla="*/ 47 h 438"/>
                <a:gd name="T8" fmla="*/ 5 w 390"/>
                <a:gd name="T9" fmla="*/ 72 h 438"/>
                <a:gd name="T10" fmla="*/ 0 w 390"/>
                <a:gd name="T11" fmla="*/ 98 h 438"/>
                <a:gd name="T12" fmla="*/ 0 w 390"/>
                <a:gd name="T13" fmla="*/ 125 h 438"/>
                <a:gd name="T14" fmla="*/ 3 w 390"/>
                <a:gd name="T15" fmla="*/ 150 h 438"/>
                <a:gd name="T16" fmla="*/ 11 w 390"/>
                <a:gd name="T17" fmla="*/ 173 h 438"/>
                <a:gd name="T18" fmla="*/ 19 w 390"/>
                <a:gd name="T19" fmla="*/ 190 h 438"/>
                <a:gd name="T20" fmla="*/ 19 w 390"/>
                <a:gd name="T21" fmla="*/ 190 h 438"/>
                <a:gd name="T22" fmla="*/ 27 w 390"/>
                <a:gd name="T23" fmla="*/ 229 h 438"/>
                <a:gd name="T24" fmla="*/ 21 w 390"/>
                <a:gd name="T25" fmla="*/ 280 h 438"/>
                <a:gd name="T26" fmla="*/ 16 w 390"/>
                <a:gd name="T27" fmla="*/ 332 h 438"/>
                <a:gd name="T28" fmla="*/ 26 w 390"/>
                <a:gd name="T29" fmla="*/ 377 h 438"/>
                <a:gd name="T30" fmla="*/ 26 w 390"/>
                <a:gd name="T31" fmla="*/ 377 h 438"/>
                <a:gd name="T32" fmla="*/ 37 w 390"/>
                <a:gd name="T33" fmla="*/ 395 h 438"/>
                <a:gd name="T34" fmla="*/ 51 w 390"/>
                <a:gd name="T35" fmla="*/ 411 h 438"/>
                <a:gd name="T36" fmla="*/ 70 w 390"/>
                <a:gd name="T37" fmla="*/ 425 h 438"/>
                <a:gd name="T38" fmla="*/ 94 w 390"/>
                <a:gd name="T39" fmla="*/ 435 h 438"/>
                <a:gd name="T40" fmla="*/ 125 w 390"/>
                <a:gd name="T41" fmla="*/ 438 h 438"/>
                <a:gd name="T42" fmla="*/ 162 w 390"/>
                <a:gd name="T43" fmla="*/ 433 h 438"/>
                <a:gd name="T44" fmla="*/ 205 w 390"/>
                <a:gd name="T45" fmla="*/ 420 h 438"/>
                <a:gd name="T46" fmla="*/ 258 w 390"/>
                <a:gd name="T47" fmla="*/ 398 h 438"/>
                <a:gd name="T48" fmla="*/ 258 w 390"/>
                <a:gd name="T49" fmla="*/ 398 h 438"/>
                <a:gd name="T50" fmla="*/ 307 w 390"/>
                <a:gd name="T51" fmla="*/ 371 h 438"/>
                <a:gd name="T52" fmla="*/ 344 w 390"/>
                <a:gd name="T53" fmla="*/ 345 h 438"/>
                <a:gd name="T54" fmla="*/ 370 w 390"/>
                <a:gd name="T55" fmla="*/ 321 h 438"/>
                <a:gd name="T56" fmla="*/ 384 w 390"/>
                <a:gd name="T57" fmla="*/ 299 h 438"/>
                <a:gd name="T58" fmla="*/ 390 w 390"/>
                <a:gd name="T59" fmla="*/ 277 h 438"/>
                <a:gd name="T60" fmla="*/ 390 w 390"/>
                <a:gd name="T61" fmla="*/ 257 h 438"/>
                <a:gd name="T62" fmla="*/ 386 w 390"/>
                <a:gd name="T63" fmla="*/ 237 h 438"/>
                <a:gd name="T64" fmla="*/ 376 w 390"/>
                <a:gd name="T65" fmla="*/ 219 h 438"/>
                <a:gd name="T66" fmla="*/ 376 w 390"/>
                <a:gd name="T67" fmla="*/ 219 h 438"/>
                <a:gd name="T68" fmla="*/ 363 w 390"/>
                <a:gd name="T69" fmla="*/ 201 h 438"/>
                <a:gd name="T70" fmla="*/ 346 w 390"/>
                <a:gd name="T71" fmla="*/ 184 h 438"/>
                <a:gd name="T72" fmla="*/ 326 w 390"/>
                <a:gd name="T73" fmla="*/ 166 h 438"/>
                <a:gd name="T74" fmla="*/ 306 w 390"/>
                <a:gd name="T75" fmla="*/ 149 h 438"/>
                <a:gd name="T76" fmla="*/ 285 w 390"/>
                <a:gd name="T77" fmla="*/ 133 h 438"/>
                <a:gd name="T78" fmla="*/ 264 w 390"/>
                <a:gd name="T79" fmla="*/ 117 h 438"/>
                <a:gd name="T80" fmla="*/ 248 w 390"/>
                <a:gd name="T81" fmla="*/ 99 h 438"/>
                <a:gd name="T82" fmla="*/ 234 w 390"/>
                <a:gd name="T83" fmla="*/ 83 h 438"/>
                <a:gd name="T84" fmla="*/ 234 w 390"/>
                <a:gd name="T85" fmla="*/ 83 h 438"/>
                <a:gd name="T86" fmla="*/ 221 w 390"/>
                <a:gd name="T87" fmla="*/ 66 h 438"/>
                <a:gd name="T88" fmla="*/ 208 w 390"/>
                <a:gd name="T89" fmla="*/ 48 h 438"/>
                <a:gd name="T90" fmla="*/ 194 w 390"/>
                <a:gd name="T91" fmla="*/ 31 h 438"/>
                <a:gd name="T92" fmla="*/ 176 w 390"/>
                <a:gd name="T93" fmla="*/ 16 h 438"/>
                <a:gd name="T94" fmla="*/ 154 w 390"/>
                <a:gd name="T95" fmla="*/ 7 h 438"/>
                <a:gd name="T96" fmla="*/ 130 w 390"/>
                <a:gd name="T97" fmla="*/ 0 h 438"/>
                <a:gd name="T98" fmla="*/ 99 w 390"/>
                <a:gd name="T99" fmla="*/ 2 h 438"/>
                <a:gd name="T100" fmla="*/ 64 w 390"/>
                <a:gd name="T101" fmla="*/ 11 h 43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90" h="438">
                  <a:moveTo>
                    <a:pt x="64" y="11"/>
                  </a:moveTo>
                  <a:lnTo>
                    <a:pt x="64" y="11"/>
                  </a:lnTo>
                  <a:lnTo>
                    <a:pt x="37" y="26"/>
                  </a:lnTo>
                  <a:lnTo>
                    <a:pt x="18" y="47"/>
                  </a:lnTo>
                  <a:lnTo>
                    <a:pt x="5" y="72"/>
                  </a:lnTo>
                  <a:lnTo>
                    <a:pt x="0" y="98"/>
                  </a:lnTo>
                  <a:lnTo>
                    <a:pt x="0" y="125"/>
                  </a:lnTo>
                  <a:lnTo>
                    <a:pt x="3" y="150"/>
                  </a:lnTo>
                  <a:lnTo>
                    <a:pt x="11" y="173"/>
                  </a:lnTo>
                  <a:lnTo>
                    <a:pt x="19" y="190"/>
                  </a:lnTo>
                  <a:lnTo>
                    <a:pt x="27" y="229"/>
                  </a:lnTo>
                  <a:lnTo>
                    <a:pt x="21" y="280"/>
                  </a:lnTo>
                  <a:lnTo>
                    <a:pt x="16" y="332"/>
                  </a:lnTo>
                  <a:lnTo>
                    <a:pt x="26" y="377"/>
                  </a:lnTo>
                  <a:lnTo>
                    <a:pt x="37" y="395"/>
                  </a:lnTo>
                  <a:lnTo>
                    <a:pt x="51" y="411"/>
                  </a:lnTo>
                  <a:lnTo>
                    <a:pt x="70" y="425"/>
                  </a:lnTo>
                  <a:lnTo>
                    <a:pt x="94" y="435"/>
                  </a:lnTo>
                  <a:lnTo>
                    <a:pt x="125" y="438"/>
                  </a:lnTo>
                  <a:lnTo>
                    <a:pt x="162" y="433"/>
                  </a:lnTo>
                  <a:lnTo>
                    <a:pt x="205" y="420"/>
                  </a:lnTo>
                  <a:lnTo>
                    <a:pt x="258" y="398"/>
                  </a:lnTo>
                  <a:lnTo>
                    <a:pt x="307" y="371"/>
                  </a:lnTo>
                  <a:lnTo>
                    <a:pt x="344" y="345"/>
                  </a:lnTo>
                  <a:lnTo>
                    <a:pt x="370" y="321"/>
                  </a:lnTo>
                  <a:lnTo>
                    <a:pt x="384" y="299"/>
                  </a:lnTo>
                  <a:lnTo>
                    <a:pt x="390" y="277"/>
                  </a:lnTo>
                  <a:lnTo>
                    <a:pt x="390" y="257"/>
                  </a:lnTo>
                  <a:lnTo>
                    <a:pt x="386" y="237"/>
                  </a:lnTo>
                  <a:lnTo>
                    <a:pt x="376" y="219"/>
                  </a:lnTo>
                  <a:lnTo>
                    <a:pt x="363" y="201"/>
                  </a:lnTo>
                  <a:lnTo>
                    <a:pt x="346" y="184"/>
                  </a:lnTo>
                  <a:lnTo>
                    <a:pt x="326" y="166"/>
                  </a:lnTo>
                  <a:lnTo>
                    <a:pt x="306" y="149"/>
                  </a:lnTo>
                  <a:lnTo>
                    <a:pt x="285" y="133"/>
                  </a:lnTo>
                  <a:lnTo>
                    <a:pt x="264" y="117"/>
                  </a:lnTo>
                  <a:lnTo>
                    <a:pt x="248" y="99"/>
                  </a:lnTo>
                  <a:lnTo>
                    <a:pt x="234" y="83"/>
                  </a:lnTo>
                  <a:lnTo>
                    <a:pt x="221" y="66"/>
                  </a:lnTo>
                  <a:lnTo>
                    <a:pt x="208" y="48"/>
                  </a:lnTo>
                  <a:lnTo>
                    <a:pt x="194" y="31"/>
                  </a:lnTo>
                  <a:lnTo>
                    <a:pt x="176" y="16"/>
                  </a:lnTo>
                  <a:lnTo>
                    <a:pt x="154" y="7"/>
                  </a:lnTo>
                  <a:lnTo>
                    <a:pt x="130" y="0"/>
                  </a:lnTo>
                  <a:lnTo>
                    <a:pt x="99" y="2"/>
                  </a:lnTo>
                  <a:lnTo>
                    <a:pt x="64" y="11"/>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80" name="Freeform 39"/>
            <p:cNvSpPr>
              <a:spLocks/>
            </p:cNvSpPr>
            <p:nvPr/>
          </p:nvSpPr>
          <p:spPr bwMode="auto">
            <a:xfrm>
              <a:off x="2886" y="3412"/>
              <a:ext cx="327" cy="407"/>
            </a:xfrm>
            <a:custGeom>
              <a:avLst/>
              <a:gdLst>
                <a:gd name="T0" fmla="*/ 28 w 327"/>
                <a:gd name="T1" fmla="*/ 407 h 407"/>
                <a:gd name="T2" fmla="*/ 42 w 327"/>
                <a:gd name="T3" fmla="*/ 404 h 407"/>
                <a:gd name="T4" fmla="*/ 60 w 327"/>
                <a:gd name="T5" fmla="*/ 399 h 407"/>
                <a:gd name="T6" fmla="*/ 79 w 327"/>
                <a:gd name="T7" fmla="*/ 394 h 407"/>
                <a:gd name="T8" fmla="*/ 100 w 327"/>
                <a:gd name="T9" fmla="*/ 386 h 407"/>
                <a:gd name="T10" fmla="*/ 120 w 327"/>
                <a:gd name="T11" fmla="*/ 380 h 407"/>
                <a:gd name="T12" fmla="*/ 140 w 327"/>
                <a:gd name="T13" fmla="*/ 374 h 407"/>
                <a:gd name="T14" fmla="*/ 157 w 327"/>
                <a:gd name="T15" fmla="*/ 369 h 407"/>
                <a:gd name="T16" fmla="*/ 170 w 327"/>
                <a:gd name="T17" fmla="*/ 366 h 407"/>
                <a:gd name="T18" fmla="*/ 183 w 327"/>
                <a:gd name="T19" fmla="*/ 361 h 407"/>
                <a:gd name="T20" fmla="*/ 199 w 327"/>
                <a:gd name="T21" fmla="*/ 354 h 407"/>
                <a:gd name="T22" fmla="*/ 216 w 327"/>
                <a:gd name="T23" fmla="*/ 346 h 407"/>
                <a:gd name="T24" fmla="*/ 232 w 327"/>
                <a:gd name="T25" fmla="*/ 334 h 407"/>
                <a:gd name="T26" fmla="*/ 248 w 327"/>
                <a:gd name="T27" fmla="*/ 321 h 407"/>
                <a:gd name="T28" fmla="*/ 261 w 327"/>
                <a:gd name="T29" fmla="*/ 305 h 407"/>
                <a:gd name="T30" fmla="*/ 269 w 327"/>
                <a:gd name="T31" fmla="*/ 286 h 407"/>
                <a:gd name="T32" fmla="*/ 274 w 327"/>
                <a:gd name="T33" fmla="*/ 265 h 407"/>
                <a:gd name="T34" fmla="*/ 277 w 327"/>
                <a:gd name="T35" fmla="*/ 241 h 407"/>
                <a:gd name="T36" fmla="*/ 282 w 327"/>
                <a:gd name="T37" fmla="*/ 214 h 407"/>
                <a:gd name="T38" fmla="*/ 290 w 327"/>
                <a:gd name="T39" fmla="*/ 187 h 407"/>
                <a:gd name="T40" fmla="*/ 298 w 327"/>
                <a:gd name="T41" fmla="*/ 160 h 407"/>
                <a:gd name="T42" fmla="*/ 308 w 327"/>
                <a:gd name="T43" fmla="*/ 134 h 407"/>
                <a:gd name="T44" fmla="*/ 316 w 327"/>
                <a:gd name="T45" fmla="*/ 110 h 407"/>
                <a:gd name="T46" fmla="*/ 322 w 327"/>
                <a:gd name="T47" fmla="*/ 91 h 407"/>
                <a:gd name="T48" fmla="*/ 325 w 327"/>
                <a:gd name="T49" fmla="*/ 78 h 407"/>
                <a:gd name="T50" fmla="*/ 327 w 327"/>
                <a:gd name="T51" fmla="*/ 53 h 407"/>
                <a:gd name="T52" fmla="*/ 319 w 327"/>
                <a:gd name="T53" fmla="*/ 32 h 407"/>
                <a:gd name="T54" fmla="*/ 301 w 327"/>
                <a:gd name="T55" fmla="*/ 16 h 407"/>
                <a:gd name="T56" fmla="*/ 280 w 327"/>
                <a:gd name="T57" fmla="*/ 5 h 407"/>
                <a:gd name="T58" fmla="*/ 256 w 327"/>
                <a:gd name="T59" fmla="*/ 0 h 407"/>
                <a:gd name="T60" fmla="*/ 232 w 327"/>
                <a:gd name="T61" fmla="*/ 3 h 407"/>
                <a:gd name="T62" fmla="*/ 212 w 327"/>
                <a:gd name="T63" fmla="*/ 14 h 407"/>
                <a:gd name="T64" fmla="*/ 197 w 327"/>
                <a:gd name="T65" fmla="*/ 33 h 407"/>
                <a:gd name="T66" fmla="*/ 186 w 327"/>
                <a:gd name="T67" fmla="*/ 62 h 407"/>
                <a:gd name="T68" fmla="*/ 173 w 327"/>
                <a:gd name="T69" fmla="*/ 94 h 407"/>
                <a:gd name="T70" fmla="*/ 162 w 327"/>
                <a:gd name="T71" fmla="*/ 129 h 407"/>
                <a:gd name="T72" fmla="*/ 149 w 327"/>
                <a:gd name="T73" fmla="*/ 164 h 407"/>
                <a:gd name="T74" fmla="*/ 138 w 327"/>
                <a:gd name="T75" fmla="*/ 196 h 407"/>
                <a:gd name="T76" fmla="*/ 130 w 327"/>
                <a:gd name="T77" fmla="*/ 223 h 407"/>
                <a:gd name="T78" fmla="*/ 124 w 327"/>
                <a:gd name="T79" fmla="*/ 241 h 407"/>
                <a:gd name="T80" fmla="*/ 122 w 327"/>
                <a:gd name="T81" fmla="*/ 247 h 407"/>
                <a:gd name="T82" fmla="*/ 106 w 327"/>
                <a:gd name="T83" fmla="*/ 251 h 407"/>
                <a:gd name="T84" fmla="*/ 90 w 327"/>
                <a:gd name="T85" fmla="*/ 254 h 407"/>
                <a:gd name="T86" fmla="*/ 76 w 327"/>
                <a:gd name="T87" fmla="*/ 257 h 407"/>
                <a:gd name="T88" fmla="*/ 61 w 327"/>
                <a:gd name="T89" fmla="*/ 260 h 407"/>
                <a:gd name="T90" fmla="*/ 47 w 327"/>
                <a:gd name="T91" fmla="*/ 265 h 407"/>
                <a:gd name="T92" fmla="*/ 32 w 327"/>
                <a:gd name="T93" fmla="*/ 268 h 407"/>
                <a:gd name="T94" fmla="*/ 16 w 327"/>
                <a:gd name="T95" fmla="*/ 271 h 407"/>
                <a:gd name="T96" fmla="*/ 0 w 327"/>
                <a:gd name="T97" fmla="*/ 275 h 407"/>
                <a:gd name="T98" fmla="*/ 28 w 327"/>
                <a:gd name="T99" fmla="*/ 407 h 4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327" h="407">
                  <a:moveTo>
                    <a:pt x="28" y="407"/>
                  </a:moveTo>
                  <a:lnTo>
                    <a:pt x="42" y="404"/>
                  </a:lnTo>
                  <a:lnTo>
                    <a:pt x="60" y="399"/>
                  </a:lnTo>
                  <a:lnTo>
                    <a:pt x="79" y="394"/>
                  </a:lnTo>
                  <a:lnTo>
                    <a:pt x="100" y="386"/>
                  </a:lnTo>
                  <a:lnTo>
                    <a:pt x="120" y="380"/>
                  </a:lnTo>
                  <a:lnTo>
                    <a:pt x="140" y="374"/>
                  </a:lnTo>
                  <a:lnTo>
                    <a:pt x="157" y="369"/>
                  </a:lnTo>
                  <a:lnTo>
                    <a:pt x="170" y="366"/>
                  </a:lnTo>
                  <a:lnTo>
                    <a:pt x="183" y="361"/>
                  </a:lnTo>
                  <a:lnTo>
                    <a:pt x="199" y="354"/>
                  </a:lnTo>
                  <a:lnTo>
                    <a:pt x="216" y="346"/>
                  </a:lnTo>
                  <a:lnTo>
                    <a:pt x="232" y="334"/>
                  </a:lnTo>
                  <a:lnTo>
                    <a:pt x="248" y="321"/>
                  </a:lnTo>
                  <a:lnTo>
                    <a:pt x="261" y="305"/>
                  </a:lnTo>
                  <a:lnTo>
                    <a:pt x="269" y="286"/>
                  </a:lnTo>
                  <a:lnTo>
                    <a:pt x="274" y="265"/>
                  </a:lnTo>
                  <a:lnTo>
                    <a:pt x="277" y="241"/>
                  </a:lnTo>
                  <a:lnTo>
                    <a:pt x="282" y="214"/>
                  </a:lnTo>
                  <a:lnTo>
                    <a:pt x="290" y="187"/>
                  </a:lnTo>
                  <a:lnTo>
                    <a:pt x="298" y="160"/>
                  </a:lnTo>
                  <a:lnTo>
                    <a:pt x="308" y="134"/>
                  </a:lnTo>
                  <a:lnTo>
                    <a:pt x="316" y="110"/>
                  </a:lnTo>
                  <a:lnTo>
                    <a:pt x="322" y="91"/>
                  </a:lnTo>
                  <a:lnTo>
                    <a:pt x="325" y="78"/>
                  </a:lnTo>
                  <a:lnTo>
                    <a:pt x="327" y="53"/>
                  </a:lnTo>
                  <a:lnTo>
                    <a:pt x="319" y="32"/>
                  </a:lnTo>
                  <a:lnTo>
                    <a:pt x="301" y="16"/>
                  </a:lnTo>
                  <a:lnTo>
                    <a:pt x="280" y="5"/>
                  </a:lnTo>
                  <a:lnTo>
                    <a:pt x="256" y="0"/>
                  </a:lnTo>
                  <a:lnTo>
                    <a:pt x="232" y="3"/>
                  </a:lnTo>
                  <a:lnTo>
                    <a:pt x="212" y="14"/>
                  </a:lnTo>
                  <a:lnTo>
                    <a:pt x="197" y="33"/>
                  </a:lnTo>
                  <a:lnTo>
                    <a:pt x="186" y="62"/>
                  </a:lnTo>
                  <a:lnTo>
                    <a:pt x="173" y="94"/>
                  </a:lnTo>
                  <a:lnTo>
                    <a:pt x="162" y="129"/>
                  </a:lnTo>
                  <a:lnTo>
                    <a:pt x="149" y="164"/>
                  </a:lnTo>
                  <a:lnTo>
                    <a:pt x="138" y="196"/>
                  </a:lnTo>
                  <a:lnTo>
                    <a:pt x="130" y="223"/>
                  </a:lnTo>
                  <a:lnTo>
                    <a:pt x="124" y="241"/>
                  </a:lnTo>
                  <a:lnTo>
                    <a:pt x="122" y="247"/>
                  </a:lnTo>
                  <a:lnTo>
                    <a:pt x="106" y="251"/>
                  </a:lnTo>
                  <a:lnTo>
                    <a:pt x="90" y="254"/>
                  </a:lnTo>
                  <a:lnTo>
                    <a:pt x="76" y="257"/>
                  </a:lnTo>
                  <a:lnTo>
                    <a:pt x="61" y="260"/>
                  </a:lnTo>
                  <a:lnTo>
                    <a:pt x="47" y="265"/>
                  </a:lnTo>
                  <a:lnTo>
                    <a:pt x="32" y="268"/>
                  </a:lnTo>
                  <a:lnTo>
                    <a:pt x="16" y="271"/>
                  </a:lnTo>
                  <a:lnTo>
                    <a:pt x="0" y="275"/>
                  </a:lnTo>
                  <a:lnTo>
                    <a:pt x="28" y="407"/>
                  </a:lnTo>
                  <a:close/>
                </a:path>
              </a:pathLst>
            </a:custGeom>
            <a:solidFill>
              <a:srgbClr val="A37A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1" name="Freeform 40"/>
            <p:cNvSpPr>
              <a:spLocks/>
            </p:cNvSpPr>
            <p:nvPr/>
          </p:nvSpPr>
          <p:spPr bwMode="auto">
            <a:xfrm>
              <a:off x="2886" y="3412"/>
              <a:ext cx="327" cy="407"/>
            </a:xfrm>
            <a:custGeom>
              <a:avLst/>
              <a:gdLst>
                <a:gd name="T0" fmla="*/ 28 w 327"/>
                <a:gd name="T1" fmla="*/ 407 h 407"/>
                <a:gd name="T2" fmla="*/ 28 w 327"/>
                <a:gd name="T3" fmla="*/ 407 h 407"/>
                <a:gd name="T4" fmla="*/ 42 w 327"/>
                <a:gd name="T5" fmla="*/ 404 h 407"/>
                <a:gd name="T6" fmla="*/ 60 w 327"/>
                <a:gd name="T7" fmla="*/ 399 h 407"/>
                <a:gd name="T8" fmla="*/ 79 w 327"/>
                <a:gd name="T9" fmla="*/ 394 h 407"/>
                <a:gd name="T10" fmla="*/ 100 w 327"/>
                <a:gd name="T11" fmla="*/ 386 h 407"/>
                <a:gd name="T12" fmla="*/ 120 w 327"/>
                <a:gd name="T13" fmla="*/ 380 h 407"/>
                <a:gd name="T14" fmla="*/ 140 w 327"/>
                <a:gd name="T15" fmla="*/ 374 h 407"/>
                <a:gd name="T16" fmla="*/ 157 w 327"/>
                <a:gd name="T17" fmla="*/ 369 h 407"/>
                <a:gd name="T18" fmla="*/ 170 w 327"/>
                <a:gd name="T19" fmla="*/ 366 h 407"/>
                <a:gd name="T20" fmla="*/ 170 w 327"/>
                <a:gd name="T21" fmla="*/ 366 h 407"/>
                <a:gd name="T22" fmla="*/ 183 w 327"/>
                <a:gd name="T23" fmla="*/ 361 h 407"/>
                <a:gd name="T24" fmla="*/ 199 w 327"/>
                <a:gd name="T25" fmla="*/ 354 h 407"/>
                <a:gd name="T26" fmla="*/ 216 w 327"/>
                <a:gd name="T27" fmla="*/ 346 h 407"/>
                <a:gd name="T28" fmla="*/ 232 w 327"/>
                <a:gd name="T29" fmla="*/ 334 h 407"/>
                <a:gd name="T30" fmla="*/ 248 w 327"/>
                <a:gd name="T31" fmla="*/ 321 h 407"/>
                <a:gd name="T32" fmla="*/ 261 w 327"/>
                <a:gd name="T33" fmla="*/ 305 h 407"/>
                <a:gd name="T34" fmla="*/ 269 w 327"/>
                <a:gd name="T35" fmla="*/ 286 h 407"/>
                <a:gd name="T36" fmla="*/ 274 w 327"/>
                <a:gd name="T37" fmla="*/ 265 h 407"/>
                <a:gd name="T38" fmla="*/ 274 w 327"/>
                <a:gd name="T39" fmla="*/ 265 h 407"/>
                <a:gd name="T40" fmla="*/ 277 w 327"/>
                <a:gd name="T41" fmla="*/ 241 h 407"/>
                <a:gd name="T42" fmla="*/ 282 w 327"/>
                <a:gd name="T43" fmla="*/ 214 h 407"/>
                <a:gd name="T44" fmla="*/ 290 w 327"/>
                <a:gd name="T45" fmla="*/ 187 h 407"/>
                <a:gd name="T46" fmla="*/ 298 w 327"/>
                <a:gd name="T47" fmla="*/ 160 h 407"/>
                <a:gd name="T48" fmla="*/ 308 w 327"/>
                <a:gd name="T49" fmla="*/ 134 h 407"/>
                <a:gd name="T50" fmla="*/ 316 w 327"/>
                <a:gd name="T51" fmla="*/ 110 h 407"/>
                <a:gd name="T52" fmla="*/ 322 w 327"/>
                <a:gd name="T53" fmla="*/ 91 h 407"/>
                <a:gd name="T54" fmla="*/ 325 w 327"/>
                <a:gd name="T55" fmla="*/ 78 h 407"/>
                <a:gd name="T56" fmla="*/ 325 w 327"/>
                <a:gd name="T57" fmla="*/ 78 h 407"/>
                <a:gd name="T58" fmla="*/ 327 w 327"/>
                <a:gd name="T59" fmla="*/ 53 h 407"/>
                <a:gd name="T60" fmla="*/ 319 w 327"/>
                <a:gd name="T61" fmla="*/ 32 h 407"/>
                <a:gd name="T62" fmla="*/ 301 w 327"/>
                <a:gd name="T63" fmla="*/ 16 h 407"/>
                <a:gd name="T64" fmla="*/ 280 w 327"/>
                <a:gd name="T65" fmla="*/ 5 h 407"/>
                <a:gd name="T66" fmla="*/ 256 w 327"/>
                <a:gd name="T67" fmla="*/ 0 h 407"/>
                <a:gd name="T68" fmla="*/ 232 w 327"/>
                <a:gd name="T69" fmla="*/ 3 h 407"/>
                <a:gd name="T70" fmla="*/ 212 w 327"/>
                <a:gd name="T71" fmla="*/ 14 h 407"/>
                <a:gd name="T72" fmla="*/ 197 w 327"/>
                <a:gd name="T73" fmla="*/ 33 h 407"/>
                <a:gd name="T74" fmla="*/ 197 w 327"/>
                <a:gd name="T75" fmla="*/ 33 h 407"/>
                <a:gd name="T76" fmla="*/ 186 w 327"/>
                <a:gd name="T77" fmla="*/ 62 h 407"/>
                <a:gd name="T78" fmla="*/ 173 w 327"/>
                <a:gd name="T79" fmla="*/ 94 h 407"/>
                <a:gd name="T80" fmla="*/ 162 w 327"/>
                <a:gd name="T81" fmla="*/ 129 h 407"/>
                <a:gd name="T82" fmla="*/ 149 w 327"/>
                <a:gd name="T83" fmla="*/ 164 h 407"/>
                <a:gd name="T84" fmla="*/ 138 w 327"/>
                <a:gd name="T85" fmla="*/ 196 h 407"/>
                <a:gd name="T86" fmla="*/ 130 w 327"/>
                <a:gd name="T87" fmla="*/ 223 h 407"/>
                <a:gd name="T88" fmla="*/ 124 w 327"/>
                <a:gd name="T89" fmla="*/ 241 h 407"/>
                <a:gd name="T90" fmla="*/ 122 w 327"/>
                <a:gd name="T91" fmla="*/ 247 h 407"/>
                <a:gd name="T92" fmla="*/ 122 w 327"/>
                <a:gd name="T93" fmla="*/ 247 h 407"/>
                <a:gd name="T94" fmla="*/ 106 w 327"/>
                <a:gd name="T95" fmla="*/ 251 h 407"/>
                <a:gd name="T96" fmla="*/ 90 w 327"/>
                <a:gd name="T97" fmla="*/ 254 h 407"/>
                <a:gd name="T98" fmla="*/ 76 w 327"/>
                <a:gd name="T99" fmla="*/ 257 h 407"/>
                <a:gd name="T100" fmla="*/ 61 w 327"/>
                <a:gd name="T101" fmla="*/ 260 h 407"/>
                <a:gd name="T102" fmla="*/ 47 w 327"/>
                <a:gd name="T103" fmla="*/ 265 h 407"/>
                <a:gd name="T104" fmla="*/ 32 w 327"/>
                <a:gd name="T105" fmla="*/ 268 h 407"/>
                <a:gd name="T106" fmla="*/ 16 w 327"/>
                <a:gd name="T107" fmla="*/ 271 h 407"/>
                <a:gd name="T108" fmla="*/ 0 w 327"/>
                <a:gd name="T109" fmla="*/ 275 h 407"/>
                <a:gd name="T110" fmla="*/ 28 w 327"/>
                <a:gd name="T111" fmla="*/ 407 h 40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27" h="407">
                  <a:moveTo>
                    <a:pt x="28" y="407"/>
                  </a:moveTo>
                  <a:lnTo>
                    <a:pt x="28" y="407"/>
                  </a:lnTo>
                  <a:lnTo>
                    <a:pt x="42" y="404"/>
                  </a:lnTo>
                  <a:lnTo>
                    <a:pt x="60" y="399"/>
                  </a:lnTo>
                  <a:lnTo>
                    <a:pt x="79" y="394"/>
                  </a:lnTo>
                  <a:lnTo>
                    <a:pt x="100" y="386"/>
                  </a:lnTo>
                  <a:lnTo>
                    <a:pt x="120" y="380"/>
                  </a:lnTo>
                  <a:lnTo>
                    <a:pt x="140" y="374"/>
                  </a:lnTo>
                  <a:lnTo>
                    <a:pt x="157" y="369"/>
                  </a:lnTo>
                  <a:lnTo>
                    <a:pt x="170" y="366"/>
                  </a:lnTo>
                  <a:lnTo>
                    <a:pt x="183" y="361"/>
                  </a:lnTo>
                  <a:lnTo>
                    <a:pt x="199" y="354"/>
                  </a:lnTo>
                  <a:lnTo>
                    <a:pt x="216" y="346"/>
                  </a:lnTo>
                  <a:lnTo>
                    <a:pt x="232" y="334"/>
                  </a:lnTo>
                  <a:lnTo>
                    <a:pt x="248" y="321"/>
                  </a:lnTo>
                  <a:lnTo>
                    <a:pt x="261" y="305"/>
                  </a:lnTo>
                  <a:lnTo>
                    <a:pt x="269" y="286"/>
                  </a:lnTo>
                  <a:lnTo>
                    <a:pt x="274" y="265"/>
                  </a:lnTo>
                  <a:lnTo>
                    <a:pt x="277" y="241"/>
                  </a:lnTo>
                  <a:lnTo>
                    <a:pt x="282" y="214"/>
                  </a:lnTo>
                  <a:lnTo>
                    <a:pt x="290" y="187"/>
                  </a:lnTo>
                  <a:lnTo>
                    <a:pt x="298" y="160"/>
                  </a:lnTo>
                  <a:lnTo>
                    <a:pt x="308" y="134"/>
                  </a:lnTo>
                  <a:lnTo>
                    <a:pt x="316" y="110"/>
                  </a:lnTo>
                  <a:lnTo>
                    <a:pt x="322" y="91"/>
                  </a:lnTo>
                  <a:lnTo>
                    <a:pt x="325" y="78"/>
                  </a:lnTo>
                  <a:lnTo>
                    <a:pt x="327" y="53"/>
                  </a:lnTo>
                  <a:lnTo>
                    <a:pt x="319" y="32"/>
                  </a:lnTo>
                  <a:lnTo>
                    <a:pt x="301" y="16"/>
                  </a:lnTo>
                  <a:lnTo>
                    <a:pt x="280" y="5"/>
                  </a:lnTo>
                  <a:lnTo>
                    <a:pt x="256" y="0"/>
                  </a:lnTo>
                  <a:lnTo>
                    <a:pt x="232" y="3"/>
                  </a:lnTo>
                  <a:lnTo>
                    <a:pt x="212" y="14"/>
                  </a:lnTo>
                  <a:lnTo>
                    <a:pt x="197" y="33"/>
                  </a:lnTo>
                  <a:lnTo>
                    <a:pt x="186" y="62"/>
                  </a:lnTo>
                  <a:lnTo>
                    <a:pt x="173" y="94"/>
                  </a:lnTo>
                  <a:lnTo>
                    <a:pt x="162" y="129"/>
                  </a:lnTo>
                  <a:lnTo>
                    <a:pt x="149" y="164"/>
                  </a:lnTo>
                  <a:lnTo>
                    <a:pt x="138" y="196"/>
                  </a:lnTo>
                  <a:lnTo>
                    <a:pt x="130" y="223"/>
                  </a:lnTo>
                  <a:lnTo>
                    <a:pt x="124" y="241"/>
                  </a:lnTo>
                  <a:lnTo>
                    <a:pt x="122" y="247"/>
                  </a:lnTo>
                  <a:lnTo>
                    <a:pt x="106" y="251"/>
                  </a:lnTo>
                  <a:lnTo>
                    <a:pt x="90" y="254"/>
                  </a:lnTo>
                  <a:lnTo>
                    <a:pt x="76" y="257"/>
                  </a:lnTo>
                  <a:lnTo>
                    <a:pt x="61" y="260"/>
                  </a:lnTo>
                  <a:lnTo>
                    <a:pt x="47" y="265"/>
                  </a:lnTo>
                  <a:lnTo>
                    <a:pt x="32" y="268"/>
                  </a:lnTo>
                  <a:lnTo>
                    <a:pt x="16" y="271"/>
                  </a:lnTo>
                  <a:lnTo>
                    <a:pt x="0" y="275"/>
                  </a:lnTo>
                  <a:lnTo>
                    <a:pt x="28" y="407"/>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82" name="Freeform 41"/>
            <p:cNvSpPr>
              <a:spLocks/>
            </p:cNvSpPr>
            <p:nvPr/>
          </p:nvSpPr>
          <p:spPr bwMode="auto">
            <a:xfrm>
              <a:off x="3082" y="3354"/>
              <a:ext cx="419" cy="815"/>
            </a:xfrm>
            <a:custGeom>
              <a:avLst/>
              <a:gdLst>
                <a:gd name="T0" fmla="*/ 108 w 419"/>
                <a:gd name="T1" fmla="*/ 15 h 815"/>
                <a:gd name="T2" fmla="*/ 92 w 419"/>
                <a:gd name="T3" fmla="*/ 21 h 815"/>
                <a:gd name="T4" fmla="*/ 75 w 419"/>
                <a:gd name="T5" fmla="*/ 29 h 815"/>
                <a:gd name="T6" fmla="*/ 57 w 419"/>
                <a:gd name="T7" fmla="*/ 37 h 815"/>
                <a:gd name="T8" fmla="*/ 41 w 419"/>
                <a:gd name="T9" fmla="*/ 47 h 815"/>
                <a:gd name="T10" fmla="*/ 27 w 419"/>
                <a:gd name="T11" fmla="*/ 58 h 815"/>
                <a:gd name="T12" fmla="*/ 14 w 419"/>
                <a:gd name="T13" fmla="*/ 69 h 815"/>
                <a:gd name="T14" fmla="*/ 6 w 419"/>
                <a:gd name="T15" fmla="*/ 80 h 815"/>
                <a:gd name="T16" fmla="*/ 1 w 419"/>
                <a:gd name="T17" fmla="*/ 91 h 815"/>
                <a:gd name="T18" fmla="*/ 0 w 419"/>
                <a:gd name="T19" fmla="*/ 122 h 815"/>
                <a:gd name="T20" fmla="*/ 0 w 419"/>
                <a:gd name="T21" fmla="*/ 163 h 815"/>
                <a:gd name="T22" fmla="*/ 1 w 419"/>
                <a:gd name="T23" fmla="*/ 205 h 815"/>
                <a:gd name="T24" fmla="*/ 1 w 419"/>
                <a:gd name="T25" fmla="*/ 240 h 815"/>
                <a:gd name="T26" fmla="*/ 1 w 419"/>
                <a:gd name="T27" fmla="*/ 254 h 815"/>
                <a:gd name="T28" fmla="*/ 0 w 419"/>
                <a:gd name="T29" fmla="*/ 270 h 815"/>
                <a:gd name="T30" fmla="*/ 1 w 419"/>
                <a:gd name="T31" fmla="*/ 286 h 815"/>
                <a:gd name="T32" fmla="*/ 4 w 419"/>
                <a:gd name="T33" fmla="*/ 302 h 815"/>
                <a:gd name="T34" fmla="*/ 12 w 419"/>
                <a:gd name="T35" fmla="*/ 318 h 815"/>
                <a:gd name="T36" fmla="*/ 25 w 419"/>
                <a:gd name="T37" fmla="*/ 334 h 815"/>
                <a:gd name="T38" fmla="*/ 46 w 419"/>
                <a:gd name="T39" fmla="*/ 348 h 815"/>
                <a:gd name="T40" fmla="*/ 75 w 419"/>
                <a:gd name="T41" fmla="*/ 361 h 815"/>
                <a:gd name="T42" fmla="*/ 102 w 419"/>
                <a:gd name="T43" fmla="*/ 374 h 815"/>
                <a:gd name="T44" fmla="*/ 121 w 419"/>
                <a:gd name="T45" fmla="*/ 388 h 815"/>
                <a:gd name="T46" fmla="*/ 131 w 419"/>
                <a:gd name="T47" fmla="*/ 406 h 815"/>
                <a:gd name="T48" fmla="*/ 134 w 419"/>
                <a:gd name="T49" fmla="*/ 422 h 815"/>
                <a:gd name="T50" fmla="*/ 132 w 419"/>
                <a:gd name="T51" fmla="*/ 439 h 815"/>
                <a:gd name="T52" fmla="*/ 129 w 419"/>
                <a:gd name="T53" fmla="*/ 455 h 815"/>
                <a:gd name="T54" fmla="*/ 126 w 419"/>
                <a:gd name="T55" fmla="*/ 470 h 815"/>
                <a:gd name="T56" fmla="*/ 123 w 419"/>
                <a:gd name="T57" fmla="*/ 481 h 815"/>
                <a:gd name="T58" fmla="*/ 120 w 419"/>
                <a:gd name="T59" fmla="*/ 545 h 815"/>
                <a:gd name="T60" fmla="*/ 116 w 419"/>
                <a:gd name="T61" fmla="*/ 658 h 815"/>
                <a:gd name="T62" fmla="*/ 115 w 419"/>
                <a:gd name="T63" fmla="*/ 767 h 815"/>
                <a:gd name="T64" fmla="*/ 113 w 419"/>
                <a:gd name="T65" fmla="*/ 815 h 815"/>
                <a:gd name="T66" fmla="*/ 108 w 419"/>
                <a:gd name="T67" fmla="*/ 815 h 815"/>
                <a:gd name="T68" fmla="*/ 265 w 419"/>
                <a:gd name="T69" fmla="*/ 815 h 815"/>
                <a:gd name="T70" fmla="*/ 296 w 419"/>
                <a:gd name="T71" fmla="*/ 812 h 815"/>
                <a:gd name="T72" fmla="*/ 324 w 419"/>
                <a:gd name="T73" fmla="*/ 802 h 815"/>
                <a:gd name="T74" fmla="*/ 352 w 419"/>
                <a:gd name="T75" fmla="*/ 789 h 815"/>
                <a:gd name="T76" fmla="*/ 374 w 419"/>
                <a:gd name="T77" fmla="*/ 770 h 815"/>
                <a:gd name="T78" fmla="*/ 393 w 419"/>
                <a:gd name="T79" fmla="*/ 748 h 815"/>
                <a:gd name="T80" fmla="*/ 406 w 419"/>
                <a:gd name="T81" fmla="*/ 722 h 815"/>
                <a:gd name="T82" fmla="*/ 416 w 419"/>
                <a:gd name="T83" fmla="*/ 693 h 815"/>
                <a:gd name="T84" fmla="*/ 419 w 419"/>
                <a:gd name="T85" fmla="*/ 663 h 815"/>
                <a:gd name="T86" fmla="*/ 419 w 419"/>
                <a:gd name="T87" fmla="*/ 447 h 815"/>
                <a:gd name="T88" fmla="*/ 403 w 419"/>
                <a:gd name="T89" fmla="*/ 412 h 815"/>
                <a:gd name="T90" fmla="*/ 385 w 419"/>
                <a:gd name="T91" fmla="*/ 363 h 815"/>
                <a:gd name="T92" fmla="*/ 366 w 419"/>
                <a:gd name="T93" fmla="*/ 307 h 815"/>
                <a:gd name="T94" fmla="*/ 345 w 419"/>
                <a:gd name="T95" fmla="*/ 248 h 815"/>
                <a:gd name="T96" fmla="*/ 326 w 419"/>
                <a:gd name="T97" fmla="*/ 189 h 815"/>
                <a:gd name="T98" fmla="*/ 308 w 419"/>
                <a:gd name="T99" fmla="*/ 138 h 815"/>
                <a:gd name="T100" fmla="*/ 296 w 419"/>
                <a:gd name="T101" fmla="*/ 98 h 815"/>
                <a:gd name="T102" fmla="*/ 286 w 419"/>
                <a:gd name="T103" fmla="*/ 74 h 815"/>
                <a:gd name="T104" fmla="*/ 276 w 419"/>
                <a:gd name="T105" fmla="*/ 58 h 815"/>
                <a:gd name="T106" fmla="*/ 262 w 419"/>
                <a:gd name="T107" fmla="*/ 42 h 815"/>
                <a:gd name="T108" fmla="*/ 244 w 419"/>
                <a:gd name="T109" fmla="*/ 28 h 815"/>
                <a:gd name="T110" fmla="*/ 222 w 419"/>
                <a:gd name="T111" fmla="*/ 15 h 815"/>
                <a:gd name="T112" fmla="*/ 196 w 419"/>
                <a:gd name="T113" fmla="*/ 5 h 815"/>
                <a:gd name="T114" fmla="*/ 169 w 419"/>
                <a:gd name="T115" fmla="*/ 0 h 815"/>
                <a:gd name="T116" fmla="*/ 139 w 419"/>
                <a:gd name="T117" fmla="*/ 4 h 815"/>
                <a:gd name="T118" fmla="*/ 108 w 419"/>
                <a:gd name="T119" fmla="*/ 15 h 81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19" h="815">
                  <a:moveTo>
                    <a:pt x="108" y="15"/>
                  </a:moveTo>
                  <a:lnTo>
                    <a:pt x="92" y="21"/>
                  </a:lnTo>
                  <a:lnTo>
                    <a:pt x="75" y="29"/>
                  </a:lnTo>
                  <a:lnTo>
                    <a:pt x="57" y="37"/>
                  </a:lnTo>
                  <a:lnTo>
                    <a:pt x="41" y="47"/>
                  </a:lnTo>
                  <a:lnTo>
                    <a:pt x="27" y="58"/>
                  </a:lnTo>
                  <a:lnTo>
                    <a:pt x="14" y="69"/>
                  </a:lnTo>
                  <a:lnTo>
                    <a:pt x="6" y="80"/>
                  </a:lnTo>
                  <a:lnTo>
                    <a:pt x="1" y="91"/>
                  </a:lnTo>
                  <a:lnTo>
                    <a:pt x="0" y="122"/>
                  </a:lnTo>
                  <a:lnTo>
                    <a:pt x="0" y="163"/>
                  </a:lnTo>
                  <a:lnTo>
                    <a:pt x="1" y="205"/>
                  </a:lnTo>
                  <a:lnTo>
                    <a:pt x="1" y="240"/>
                  </a:lnTo>
                  <a:lnTo>
                    <a:pt x="1" y="254"/>
                  </a:lnTo>
                  <a:lnTo>
                    <a:pt x="0" y="270"/>
                  </a:lnTo>
                  <a:lnTo>
                    <a:pt x="1" y="286"/>
                  </a:lnTo>
                  <a:lnTo>
                    <a:pt x="4" y="302"/>
                  </a:lnTo>
                  <a:lnTo>
                    <a:pt x="12" y="318"/>
                  </a:lnTo>
                  <a:lnTo>
                    <a:pt x="25" y="334"/>
                  </a:lnTo>
                  <a:lnTo>
                    <a:pt x="46" y="348"/>
                  </a:lnTo>
                  <a:lnTo>
                    <a:pt x="75" y="361"/>
                  </a:lnTo>
                  <a:lnTo>
                    <a:pt x="102" y="374"/>
                  </a:lnTo>
                  <a:lnTo>
                    <a:pt x="121" y="388"/>
                  </a:lnTo>
                  <a:lnTo>
                    <a:pt x="131" y="406"/>
                  </a:lnTo>
                  <a:lnTo>
                    <a:pt x="134" y="422"/>
                  </a:lnTo>
                  <a:lnTo>
                    <a:pt x="132" y="439"/>
                  </a:lnTo>
                  <a:lnTo>
                    <a:pt x="129" y="455"/>
                  </a:lnTo>
                  <a:lnTo>
                    <a:pt x="126" y="470"/>
                  </a:lnTo>
                  <a:lnTo>
                    <a:pt x="123" y="481"/>
                  </a:lnTo>
                  <a:lnTo>
                    <a:pt x="120" y="545"/>
                  </a:lnTo>
                  <a:lnTo>
                    <a:pt x="116" y="658"/>
                  </a:lnTo>
                  <a:lnTo>
                    <a:pt x="115" y="767"/>
                  </a:lnTo>
                  <a:lnTo>
                    <a:pt x="113" y="815"/>
                  </a:lnTo>
                  <a:lnTo>
                    <a:pt x="108" y="815"/>
                  </a:lnTo>
                  <a:lnTo>
                    <a:pt x="265" y="815"/>
                  </a:lnTo>
                  <a:lnTo>
                    <a:pt x="296" y="812"/>
                  </a:lnTo>
                  <a:lnTo>
                    <a:pt x="324" y="802"/>
                  </a:lnTo>
                  <a:lnTo>
                    <a:pt x="352" y="789"/>
                  </a:lnTo>
                  <a:lnTo>
                    <a:pt x="374" y="770"/>
                  </a:lnTo>
                  <a:lnTo>
                    <a:pt x="393" y="748"/>
                  </a:lnTo>
                  <a:lnTo>
                    <a:pt x="406" y="722"/>
                  </a:lnTo>
                  <a:lnTo>
                    <a:pt x="416" y="693"/>
                  </a:lnTo>
                  <a:lnTo>
                    <a:pt x="419" y="663"/>
                  </a:lnTo>
                  <a:lnTo>
                    <a:pt x="419" y="447"/>
                  </a:lnTo>
                  <a:lnTo>
                    <a:pt x="403" y="412"/>
                  </a:lnTo>
                  <a:lnTo>
                    <a:pt x="385" y="363"/>
                  </a:lnTo>
                  <a:lnTo>
                    <a:pt x="366" y="307"/>
                  </a:lnTo>
                  <a:lnTo>
                    <a:pt x="345" y="248"/>
                  </a:lnTo>
                  <a:lnTo>
                    <a:pt x="326" y="189"/>
                  </a:lnTo>
                  <a:lnTo>
                    <a:pt x="308" y="138"/>
                  </a:lnTo>
                  <a:lnTo>
                    <a:pt x="296" y="98"/>
                  </a:lnTo>
                  <a:lnTo>
                    <a:pt x="286" y="74"/>
                  </a:lnTo>
                  <a:lnTo>
                    <a:pt x="276" y="58"/>
                  </a:lnTo>
                  <a:lnTo>
                    <a:pt x="262" y="42"/>
                  </a:lnTo>
                  <a:lnTo>
                    <a:pt x="244" y="28"/>
                  </a:lnTo>
                  <a:lnTo>
                    <a:pt x="222" y="15"/>
                  </a:lnTo>
                  <a:lnTo>
                    <a:pt x="196" y="5"/>
                  </a:lnTo>
                  <a:lnTo>
                    <a:pt x="169" y="0"/>
                  </a:lnTo>
                  <a:lnTo>
                    <a:pt x="139" y="4"/>
                  </a:lnTo>
                  <a:lnTo>
                    <a:pt x="108" y="15"/>
                  </a:lnTo>
                  <a:close/>
                </a:path>
              </a:pathLst>
            </a:custGeom>
            <a:solidFill>
              <a:srgbClr val="A37A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3" name="Freeform 42"/>
            <p:cNvSpPr>
              <a:spLocks/>
            </p:cNvSpPr>
            <p:nvPr/>
          </p:nvSpPr>
          <p:spPr bwMode="auto">
            <a:xfrm>
              <a:off x="3082" y="3354"/>
              <a:ext cx="419" cy="815"/>
            </a:xfrm>
            <a:custGeom>
              <a:avLst/>
              <a:gdLst>
                <a:gd name="T0" fmla="*/ 108 w 419"/>
                <a:gd name="T1" fmla="*/ 15 h 815"/>
                <a:gd name="T2" fmla="*/ 75 w 419"/>
                <a:gd name="T3" fmla="*/ 29 h 815"/>
                <a:gd name="T4" fmla="*/ 41 w 419"/>
                <a:gd name="T5" fmla="*/ 47 h 815"/>
                <a:gd name="T6" fmla="*/ 14 w 419"/>
                <a:gd name="T7" fmla="*/ 69 h 815"/>
                <a:gd name="T8" fmla="*/ 1 w 419"/>
                <a:gd name="T9" fmla="*/ 91 h 815"/>
                <a:gd name="T10" fmla="*/ 0 w 419"/>
                <a:gd name="T11" fmla="*/ 122 h 815"/>
                <a:gd name="T12" fmla="*/ 1 w 419"/>
                <a:gd name="T13" fmla="*/ 205 h 815"/>
                <a:gd name="T14" fmla="*/ 1 w 419"/>
                <a:gd name="T15" fmla="*/ 240 h 815"/>
                <a:gd name="T16" fmla="*/ 0 w 419"/>
                <a:gd name="T17" fmla="*/ 270 h 815"/>
                <a:gd name="T18" fmla="*/ 4 w 419"/>
                <a:gd name="T19" fmla="*/ 302 h 815"/>
                <a:gd name="T20" fmla="*/ 25 w 419"/>
                <a:gd name="T21" fmla="*/ 334 h 815"/>
                <a:gd name="T22" fmla="*/ 75 w 419"/>
                <a:gd name="T23" fmla="*/ 361 h 815"/>
                <a:gd name="T24" fmla="*/ 102 w 419"/>
                <a:gd name="T25" fmla="*/ 374 h 815"/>
                <a:gd name="T26" fmla="*/ 131 w 419"/>
                <a:gd name="T27" fmla="*/ 406 h 815"/>
                <a:gd name="T28" fmla="*/ 132 w 419"/>
                <a:gd name="T29" fmla="*/ 439 h 815"/>
                <a:gd name="T30" fmla="*/ 126 w 419"/>
                <a:gd name="T31" fmla="*/ 470 h 815"/>
                <a:gd name="T32" fmla="*/ 123 w 419"/>
                <a:gd name="T33" fmla="*/ 481 h 815"/>
                <a:gd name="T34" fmla="*/ 116 w 419"/>
                <a:gd name="T35" fmla="*/ 658 h 815"/>
                <a:gd name="T36" fmla="*/ 113 w 419"/>
                <a:gd name="T37" fmla="*/ 815 h 815"/>
                <a:gd name="T38" fmla="*/ 265 w 419"/>
                <a:gd name="T39" fmla="*/ 815 h 815"/>
                <a:gd name="T40" fmla="*/ 296 w 419"/>
                <a:gd name="T41" fmla="*/ 812 h 815"/>
                <a:gd name="T42" fmla="*/ 352 w 419"/>
                <a:gd name="T43" fmla="*/ 789 h 815"/>
                <a:gd name="T44" fmla="*/ 393 w 419"/>
                <a:gd name="T45" fmla="*/ 748 h 815"/>
                <a:gd name="T46" fmla="*/ 416 w 419"/>
                <a:gd name="T47" fmla="*/ 693 h 815"/>
                <a:gd name="T48" fmla="*/ 419 w 419"/>
                <a:gd name="T49" fmla="*/ 447 h 815"/>
                <a:gd name="T50" fmla="*/ 403 w 419"/>
                <a:gd name="T51" fmla="*/ 412 h 815"/>
                <a:gd name="T52" fmla="*/ 366 w 419"/>
                <a:gd name="T53" fmla="*/ 307 h 815"/>
                <a:gd name="T54" fmla="*/ 326 w 419"/>
                <a:gd name="T55" fmla="*/ 189 h 815"/>
                <a:gd name="T56" fmla="*/ 296 w 419"/>
                <a:gd name="T57" fmla="*/ 98 h 815"/>
                <a:gd name="T58" fmla="*/ 286 w 419"/>
                <a:gd name="T59" fmla="*/ 74 h 815"/>
                <a:gd name="T60" fmla="*/ 262 w 419"/>
                <a:gd name="T61" fmla="*/ 42 h 815"/>
                <a:gd name="T62" fmla="*/ 222 w 419"/>
                <a:gd name="T63" fmla="*/ 15 h 815"/>
                <a:gd name="T64" fmla="*/ 169 w 419"/>
                <a:gd name="T65" fmla="*/ 0 h 815"/>
                <a:gd name="T66" fmla="*/ 108 w 419"/>
                <a:gd name="T67" fmla="*/ 15 h 8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19" h="815">
                  <a:moveTo>
                    <a:pt x="108" y="15"/>
                  </a:moveTo>
                  <a:lnTo>
                    <a:pt x="108" y="15"/>
                  </a:lnTo>
                  <a:lnTo>
                    <a:pt x="92" y="21"/>
                  </a:lnTo>
                  <a:lnTo>
                    <a:pt x="75" y="29"/>
                  </a:lnTo>
                  <a:lnTo>
                    <a:pt x="57" y="37"/>
                  </a:lnTo>
                  <a:lnTo>
                    <a:pt x="41" y="47"/>
                  </a:lnTo>
                  <a:lnTo>
                    <a:pt x="27" y="58"/>
                  </a:lnTo>
                  <a:lnTo>
                    <a:pt x="14" y="69"/>
                  </a:lnTo>
                  <a:lnTo>
                    <a:pt x="6" y="80"/>
                  </a:lnTo>
                  <a:lnTo>
                    <a:pt x="1" y="91"/>
                  </a:lnTo>
                  <a:lnTo>
                    <a:pt x="0" y="122"/>
                  </a:lnTo>
                  <a:lnTo>
                    <a:pt x="0" y="163"/>
                  </a:lnTo>
                  <a:lnTo>
                    <a:pt x="1" y="205"/>
                  </a:lnTo>
                  <a:lnTo>
                    <a:pt x="1" y="240"/>
                  </a:lnTo>
                  <a:lnTo>
                    <a:pt x="1" y="254"/>
                  </a:lnTo>
                  <a:lnTo>
                    <a:pt x="0" y="270"/>
                  </a:lnTo>
                  <a:lnTo>
                    <a:pt x="1" y="286"/>
                  </a:lnTo>
                  <a:lnTo>
                    <a:pt x="4" y="302"/>
                  </a:lnTo>
                  <a:lnTo>
                    <a:pt x="12" y="318"/>
                  </a:lnTo>
                  <a:lnTo>
                    <a:pt x="25" y="334"/>
                  </a:lnTo>
                  <a:lnTo>
                    <a:pt x="46" y="348"/>
                  </a:lnTo>
                  <a:lnTo>
                    <a:pt x="75" y="361"/>
                  </a:lnTo>
                  <a:lnTo>
                    <a:pt x="102" y="374"/>
                  </a:lnTo>
                  <a:lnTo>
                    <a:pt x="121" y="388"/>
                  </a:lnTo>
                  <a:lnTo>
                    <a:pt x="131" y="406"/>
                  </a:lnTo>
                  <a:lnTo>
                    <a:pt x="134" y="422"/>
                  </a:lnTo>
                  <a:lnTo>
                    <a:pt x="132" y="439"/>
                  </a:lnTo>
                  <a:lnTo>
                    <a:pt x="129" y="455"/>
                  </a:lnTo>
                  <a:lnTo>
                    <a:pt x="126" y="470"/>
                  </a:lnTo>
                  <a:lnTo>
                    <a:pt x="123" y="481"/>
                  </a:lnTo>
                  <a:lnTo>
                    <a:pt x="120" y="545"/>
                  </a:lnTo>
                  <a:lnTo>
                    <a:pt x="116" y="658"/>
                  </a:lnTo>
                  <a:lnTo>
                    <a:pt x="115" y="767"/>
                  </a:lnTo>
                  <a:lnTo>
                    <a:pt x="113" y="815"/>
                  </a:lnTo>
                  <a:lnTo>
                    <a:pt x="108" y="815"/>
                  </a:lnTo>
                  <a:lnTo>
                    <a:pt x="265" y="815"/>
                  </a:lnTo>
                  <a:lnTo>
                    <a:pt x="296" y="812"/>
                  </a:lnTo>
                  <a:lnTo>
                    <a:pt x="324" y="802"/>
                  </a:lnTo>
                  <a:lnTo>
                    <a:pt x="352" y="789"/>
                  </a:lnTo>
                  <a:lnTo>
                    <a:pt x="374" y="770"/>
                  </a:lnTo>
                  <a:lnTo>
                    <a:pt x="393" y="748"/>
                  </a:lnTo>
                  <a:lnTo>
                    <a:pt x="406" y="722"/>
                  </a:lnTo>
                  <a:lnTo>
                    <a:pt x="416" y="693"/>
                  </a:lnTo>
                  <a:lnTo>
                    <a:pt x="419" y="663"/>
                  </a:lnTo>
                  <a:lnTo>
                    <a:pt x="419" y="447"/>
                  </a:lnTo>
                  <a:lnTo>
                    <a:pt x="403" y="412"/>
                  </a:lnTo>
                  <a:lnTo>
                    <a:pt x="385" y="363"/>
                  </a:lnTo>
                  <a:lnTo>
                    <a:pt x="366" y="307"/>
                  </a:lnTo>
                  <a:lnTo>
                    <a:pt x="345" y="248"/>
                  </a:lnTo>
                  <a:lnTo>
                    <a:pt x="326" y="189"/>
                  </a:lnTo>
                  <a:lnTo>
                    <a:pt x="308" y="138"/>
                  </a:lnTo>
                  <a:lnTo>
                    <a:pt x="296" y="98"/>
                  </a:lnTo>
                  <a:lnTo>
                    <a:pt x="286" y="74"/>
                  </a:lnTo>
                  <a:lnTo>
                    <a:pt x="276" y="58"/>
                  </a:lnTo>
                  <a:lnTo>
                    <a:pt x="262" y="42"/>
                  </a:lnTo>
                  <a:lnTo>
                    <a:pt x="244" y="28"/>
                  </a:lnTo>
                  <a:lnTo>
                    <a:pt x="222" y="15"/>
                  </a:lnTo>
                  <a:lnTo>
                    <a:pt x="196" y="5"/>
                  </a:lnTo>
                  <a:lnTo>
                    <a:pt x="169" y="0"/>
                  </a:lnTo>
                  <a:lnTo>
                    <a:pt x="139" y="4"/>
                  </a:lnTo>
                  <a:lnTo>
                    <a:pt x="108" y="15"/>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84" name="Freeform 43"/>
            <p:cNvSpPr>
              <a:spLocks/>
            </p:cNvSpPr>
            <p:nvPr/>
          </p:nvSpPr>
          <p:spPr bwMode="auto">
            <a:xfrm>
              <a:off x="2763" y="3687"/>
              <a:ext cx="151" cy="142"/>
            </a:xfrm>
            <a:custGeom>
              <a:avLst/>
              <a:gdLst>
                <a:gd name="T0" fmla="*/ 123 w 151"/>
                <a:gd name="T1" fmla="*/ 0 h 142"/>
                <a:gd name="T2" fmla="*/ 104 w 151"/>
                <a:gd name="T3" fmla="*/ 3 h 142"/>
                <a:gd name="T4" fmla="*/ 83 w 151"/>
                <a:gd name="T5" fmla="*/ 9 h 142"/>
                <a:gd name="T6" fmla="*/ 61 w 151"/>
                <a:gd name="T7" fmla="*/ 17 h 142"/>
                <a:gd name="T8" fmla="*/ 40 w 151"/>
                <a:gd name="T9" fmla="*/ 28 h 142"/>
                <a:gd name="T10" fmla="*/ 21 w 151"/>
                <a:gd name="T11" fmla="*/ 41 h 142"/>
                <a:gd name="T12" fmla="*/ 8 w 151"/>
                <a:gd name="T13" fmla="*/ 59 h 142"/>
                <a:gd name="T14" fmla="*/ 0 w 151"/>
                <a:gd name="T15" fmla="*/ 78 h 142"/>
                <a:gd name="T16" fmla="*/ 2 w 151"/>
                <a:gd name="T17" fmla="*/ 100 h 142"/>
                <a:gd name="T18" fmla="*/ 11 w 151"/>
                <a:gd name="T19" fmla="*/ 121 h 142"/>
                <a:gd name="T20" fmla="*/ 29 w 151"/>
                <a:gd name="T21" fmla="*/ 134 h 142"/>
                <a:gd name="T22" fmla="*/ 48 w 151"/>
                <a:gd name="T23" fmla="*/ 140 h 142"/>
                <a:gd name="T24" fmla="*/ 72 w 151"/>
                <a:gd name="T25" fmla="*/ 142 h 142"/>
                <a:gd name="T26" fmla="*/ 95 w 151"/>
                <a:gd name="T27" fmla="*/ 140 h 142"/>
                <a:gd name="T28" fmla="*/ 117 w 151"/>
                <a:gd name="T29" fmla="*/ 137 h 142"/>
                <a:gd name="T30" fmla="*/ 136 w 151"/>
                <a:gd name="T31" fmla="*/ 134 h 142"/>
                <a:gd name="T32" fmla="*/ 151 w 151"/>
                <a:gd name="T33" fmla="*/ 132 h 142"/>
                <a:gd name="T34" fmla="*/ 123 w 151"/>
                <a:gd name="T35" fmla="*/ 0 h 14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1" h="142">
                  <a:moveTo>
                    <a:pt x="123" y="0"/>
                  </a:moveTo>
                  <a:lnTo>
                    <a:pt x="104" y="3"/>
                  </a:lnTo>
                  <a:lnTo>
                    <a:pt x="83" y="9"/>
                  </a:lnTo>
                  <a:lnTo>
                    <a:pt x="61" y="17"/>
                  </a:lnTo>
                  <a:lnTo>
                    <a:pt x="40" y="28"/>
                  </a:lnTo>
                  <a:lnTo>
                    <a:pt x="21" y="41"/>
                  </a:lnTo>
                  <a:lnTo>
                    <a:pt x="8" y="59"/>
                  </a:lnTo>
                  <a:lnTo>
                    <a:pt x="0" y="78"/>
                  </a:lnTo>
                  <a:lnTo>
                    <a:pt x="2" y="100"/>
                  </a:lnTo>
                  <a:lnTo>
                    <a:pt x="11" y="121"/>
                  </a:lnTo>
                  <a:lnTo>
                    <a:pt x="29" y="134"/>
                  </a:lnTo>
                  <a:lnTo>
                    <a:pt x="48" y="140"/>
                  </a:lnTo>
                  <a:lnTo>
                    <a:pt x="72" y="142"/>
                  </a:lnTo>
                  <a:lnTo>
                    <a:pt x="95" y="140"/>
                  </a:lnTo>
                  <a:lnTo>
                    <a:pt x="117" y="137"/>
                  </a:lnTo>
                  <a:lnTo>
                    <a:pt x="136" y="134"/>
                  </a:lnTo>
                  <a:lnTo>
                    <a:pt x="151" y="132"/>
                  </a:lnTo>
                  <a:lnTo>
                    <a:pt x="123" y="0"/>
                  </a:lnTo>
                  <a:close/>
                </a:path>
              </a:pathLst>
            </a:custGeom>
            <a:solidFill>
              <a:srgbClr val="7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5" name="Freeform 44"/>
            <p:cNvSpPr>
              <a:spLocks/>
            </p:cNvSpPr>
            <p:nvPr/>
          </p:nvSpPr>
          <p:spPr bwMode="auto">
            <a:xfrm>
              <a:off x="2763" y="3687"/>
              <a:ext cx="151" cy="142"/>
            </a:xfrm>
            <a:custGeom>
              <a:avLst/>
              <a:gdLst>
                <a:gd name="T0" fmla="*/ 123 w 151"/>
                <a:gd name="T1" fmla="*/ 0 h 142"/>
                <a:gd name="T2" fmla="*/ 123 w 151"/>
                <a:gd name="T3" fmla="*/ 0 h 142"/>
                <a:gd name="T4" fmla="*/ 104 w 151"/>
                <a:gd name="T5" fmla="*/ 3 h 142"/>
                <a:gd name="T6" fmla="*/ 83 w 151"/>
                <a:gd name="T7" fmla="*/ 9 h 142"/>
                <a:gd name="T8" fmla="*/ 61 w 151"/>
                <a:gd name="T9" fmla="*/ 17 h 142"/>
                <a:gd name="T10" fmla="*/ 40 w 151"/>
                <a:gd name="T11" fmla="*/ 28 h 142"/>
                <a:gd name="T12" fmla="*/ 21 w 151"/>
                <a:gd name="T13" fmla="*/ 41 h 142"/>
                <a:gd name="T14" fmla="*/ 8 w 151"/>
                <a:gd name="T15" fmla="*/ 59 h 142"/>
                <a:gd name="T16" fmla="*/ 0 w 151"/>
                <a:gd name="T17" fmla="*/ 78 h 142"/>
                <a:gd name="T18" fmla="*/ 2 w 151"/>
                <a:gd name="T19" fmla="*/ 100 h 142"/>
                <a:gd name="T20" fmla="*/ 2 w 151"/>
                <a:gd name="T21" fmla="*/ 100 h 142"/>
                <a:gd name="T22" fmla="*/ 11 w 151"/>
                <a:gd name="T23" fmla="*/ 121 h 142"/>
                <a:gd name="T24" fmla="*/ 29 w 151"/>
                <a:gd name="T25" fmla="*/ 134 h 142"/>
                <a:gd name="T26" fmla="*/ 48 w 151"/>
                <a:gd name="T27" fmla="*/ 140 h 142"/>
                <a:gd name="T28" fmla="*/ 72 w 151"/>
                <a:gd name="T29" fmla="*/ 142 h 142"/>
                <a:gd name="T30" fmla="*/ 95 w 151"/>
                <a:gd name="T31" fmla="*/ 140 h 142"/>
                <a:gd name="T32" fmla="*/ 117 w 151"/>
                <a:gd name="T33" fmla="*/ 137 h 142"/>
                <a:gd name="T34" fmla="*/ 136 w 151"/>
                <a:gd name="T35" fmla="*/ 134 h 142"/>
                <a:gd name="T36" fmla="*/ 151 w 151"/>
                <a:gd name="T37" fmla="*/ 132 h 142"/>
                <a:gd name="T38" fmla="*/ 123 w 151"/>
                <a:gd name="T39" fmla="*/ 0 h 1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1" h="142">
                  <a:moveTo>
                    <a:pt x="123" y="0"/>
                  </a:moveTo>
                  <a:lnTo>
                    <a:pt x="123" y="0"/>
                  </a:lnTo>
                  <a:lnTo>
                    <a:pt x="104" y="3"/>
                  </a:lnTo>
                  <a:lnTo>
                    <a:pt x="83" y="9"/>
                  </a:lnTo>
                  <a:lnTo>
                    <a:pt x="61" y="17"/>
                  </a:lnTo>
                  <a:lnTo>
                    <a:pt x="40" y="28"/>
                  </a:lnTo>
                  <a:lnTo>
                    <a:pt x="21" y="41"/>
                  </a:lnTo>
                  <a:lnTo>
                    <a:pt x="8" y="59"/>
                  </a:lnTo>
                  <a:lnTo>
                    <a:pt x="0" y="78"/>
                  </a:lnTo>
                  <a:lnTo>
                    <a:pt x="2" y="100"/>
                  </a:lnTo>
                  <a:lnTo>
                    <a:pt x="11" y="121"/>
                  </a:lnTo>
                  <a:lnTo>
                    <a:pt x="29" y="134"/>
                  </a:lnTo>
                  <a:lnTo>
                    <a:pt x="48" y="140"/>
                  </a:lnTo>
                  <a:lnTo>
                    <a:pt x="72" y="142"/>
                  </a:lnTo>
                  <a:lnTo>
                    <a:pt x="95" y="140"/>
                  </a:lnTo>
                  <a:lnTo>
                    <a:pt x="117" y="137"/>
                  </a:lnTo>
                  <a:lnTo>
                    <a:pt x="136" y="134"/>
                  </a:lnTo>
                  <a:lnTo>
                    <a:pt x="151" y="132"/>
                  </a:lnTo>
                  <a:lnTo>
                    <a:pt x="123"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86" name="Freeform 45"/>
            <p:cNvSpPr>
              <a:spLocks/>
            </p:cNvSpPr>
            <p:nvPr/>
          </p:nvSpPr>
          <p:spPr bwMode="auto">
            <a:xfrm>
              <a:off x="3011" y="3142"/>
              <a:ext cx="240" cy="243"/>
            </a:xfrm>
            <a:custGeom>
              <a:avLst/>
              <a:gdLst>
                <a:gd name="T0" fmla="*/ 0 w 240"/>
                <a:gd name="T1" fmla="*/ 73 h 243"/>
                <a:gd name="T2" fmla="*/ 58 w 240"/>
                <a:gd name="T3" fmla="*/ 190 h 243"/>
                <a:gd name="T4" fmla="*/ 67 w 240"/>
                <a:gd name="T5" fmla="*/ 206 h 243"/>
                <a:gd name="T6" fmla="*/ 80 w 240"/>
                <a:gd name="T7" fmla="*/ 219 h 243"/>
                <a:gd name="T8" fmla="*/ 95 w 240"/>
                <a:gd name="T9" fmla="*/ 230 h 243"/>
                <a:gd name="T10" fmla="*/ 112 w 240"/>
                <a:gd name="T11" fmla="*/ 236 h 243"/>
                <a:gd name="T12" fmla="*/ 130 w 240"/>
                <a:gd name="T13" fmla="*/ 241 h 243"/>
                <a:gd name="T14" fmla="*/ 147 w 240"/>
                <a:gd name="T15" fmla="*/ 243 h 243"/>
                <a:gd name="T16" fmla="*/ 167 w 240"/>
                <a:gd name="T17" fmla="*/ 241 h 243"/>
                <a:gd name="T18" fmla="*/ 184 w 240"/>
                <a:gd name="T19" fmla="*/ 235 h 243"/>
                <a:gd name="T20" fmla="*/ 200 w 240"/>
                <a:gd name="T21" fmla="*/ 225 h 243"/>
                <a:gd name="T22" fmla="*/ 215 w 240"/>
                <a:gd name="T23" fmla="*/ 214 h 243"/>
                <a:gd name="T24" fmla="*/ 226 w 240"/>
                <a:gd name="T25" fmla="*/ 200 h 243"/>
                <a:gd name="T26" fmla="*/ 235 w 240"/>
                <a:gd name="T27" fmla="*/ 184 h 243"/>
                <a:gd name="T28" fmla="*/ 240 w 240"/>
                <a:gd name="T29" fmla="*/ 168 h 243"/>
                <a:gd name="T30" fmla="*/ 240 w 240"/>
                <a:gd name="T31" fmla="*/ 150 h 243"/>
                <a:gd name="T32" fmla="*/ 239 w 240"/>
                <a:gd name="T33" fmla="*/ 133 h 243"/>
                <a:gd name="T34" fmla="*/ 232 w 240"/>
                <a:gd name="T35" fmla="*/ 115 h 243"/>
                <a:gd name="T36" fmla="*/ 175 w 240"/>
                <a:gd name="T37" fmla="*/ 0 h 243"/>
                <a:gd name="T38" fmla="*/ 0 w 240"/>
                <a:gd name="T39" fmla="*/ 73 h 24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40" h="243">
                  <a:moveTo>
                    <a:pt x="0" y="73"/>
                  </a:moveTo>
                  <a:lnTo>
                    <a:pt x="58" y="190"/>
                  </a:lnTo>
                  <a:lnTo>
                    <a:pt x="67" y="206"/>
                  </a:lnTo>
                  <a:lnTo>
                    <a:pt x="80" y="219"/>
                  </a:lnTo>
                  <a:lnTo>
                    <a:pt x="95" y="230"/>
                  </a:lnTo>
                  <a:lnTo>
                    <a:pt x="112" y="236"/>
                  </a:lnTo>
                  <a:lnTo>
                    <a:pt x="130" y="241"/>
                  </a:lnTo>
                  <a:lnTo>
                    <a:pt x="147" y="243"/>
                  </a:lnTo>
                  <a:lnTo>
                    <a:pt x="167" y="241"/>
                  </a:lnTo>
                  <a:lnTo>
                    <a:pt x="184" y="235"/>
                  </a:lnTo>
                  <a:lnTo>
                    <a:pt x="200" y="225"/>
                  </a:lnTo>
                  <a:lnTo>
                    <a:pt x="215" y="214"/>
                  </a:lnTo>
                  <a:lnTo>
                    <a:pt x="226" y="200"/>
                  </a:lnTo>
                  <a:lnTo>
                    <a:pt x="235" y="184"/>
                  </a:lnTo>
                  <a:lnTo>
                    <a:pt x="240" y="168"/>
                  </a:lnTo>
                  <a:lnTo>
                    <a:pt x="240" y="150"/>
                  </a:lnTo>
                  <a:lnTo>
                    <a:pt x="239" y="133"/>
                  </a:lnTo>
                  <a:lnTo>
                    <a:pt x="232" y="115"/>
                  </a:lnTo>
                  <a:lnTo>
                    <a:pt x="175" y="0"/>
                  </a:lnTo>
                  <a:lnTo>
                    <a:pt x="0" y="73"/>
                  </a:lnTo>
                  <a:close/>
                </a:path>
              </a:pathLst>
            </a:custGeom>
            <a:solidFill>
              <a:srgbClr val="7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7" name="Freeform 46"/>
            <p:cNvSpPr>
              <a:spLocks/>
            </p:cNvSpPr>
            <p:nvPr/>
          </p:nvSpPr>
          <p:spPr bwMode="auto">
            <a:xfrm>
              <a:off x="3011" y="3142"/>
              <a:ext cx="240" cy="243"/>
            </a:xfrm>
            <a:custGeom>
              <a:avLst/>
              <a:gdLst>
                <a:gd name="T0" fmla="*/ 0 w 240"/>
                <a:gd name="T1" fmla="*/ 73 h 243"/>
                <a:gd name="T2" fmla="*/ 58 w 240"/>
                <a:gd name="T3" fmla="*/ 190 h 243"/>
                <a:gd name="T4" fmla="*/ 58 w 240"/>
                <a:gd name="T5" fmla="*/ 190 h 243"/>
                <a:gd name="T6" fmla="*/ 67 w 240"/>
                <a:gd name="T7" fmla="*/ 206 h 243"/>
                <a:gd name="T8" fmla="*/ 80 w 240"/>
                <a:gd name="T9" fmla="*/ 219 h 243"/>
                <a:gd name="T10" fmla="*/ 95 w 240"/>
                <a:gd name="T11" fmla="*/ 230 h 243"/>
                <a:gd name="T12" fmla="*/ 112 w 240"/>
                <a:gd name="T13" fmla="*/ 236 h 243"/>
                <a:gd name="T14" fmla="*/ 130 w 240"/>
                <a:gd name="T15" fmla="*/ 241 h 243"/>
                <a:gd name="T16" fmla="*/ 147 w 240"/>
                <a:gd name="T17" fmla="*/ 243 h 243"/>
                <a:gd name="T18" fmla="*/ 167 w 240"/>
                <a:gd name="T19" fmla="*/ 241 h 243"/>
                <a:gd name="T20" fmla="*/ 184 w 240"/>
                <a:gd name="T21" fmla="*/ 235 h 243"/>
                <a:gd name="T22" fmla="*/ 184 w 240"/>
                <a:gd name="T23" fmla="*/ 235 h 243"/>
                <a:gd name="T24" fmla="*/ 200 w 240"/>
                <a:gd name="T25" fmla="*/ 225 h 243"/>
                <a:gd name="T26" fmla="*/ 215 w 240"/>
                <a:gd name="T27" fmla="*/ 214 h 243"/>
                <a:gd name="T28" fmla="*/ 226 w 240"/>
                <a:gd name="T29" fmla="*/ 200 h 243"/>
                <a:gd name="T30" fmla="*/ 235 w 240"/>
                <a:gd name="T31" fmla="*/ 184 h 243"/>
                <a:gd name="T32" fmla="*/ 240 w 240"/>
                <a:gd name="T33" fmla="*/ 168 h 243"/>
                <a:gd name="T34" fmla="*/ 240 w 240"/>
                <a:gd name="T35" fmla="*/ 150 h 243"/>
                <a:gd name="T36" fmla="*/ 239 w 240"/>
                <a:gd name="T37" fmla="*/ 133 h 243"/>
                <a:gd name="T38" fmla="*/ 232 w 240"/>
                <a:gd name="T39" fmla="*/ 115 h 243"/>
                <a:gd name="T40" fmla="*/ 175 w 240"/>
                <a:gd name="T41" fmla="*/ 0 h 243"/>
                <a:gd name="T42" fmla="*/ 0 w 240"/>
                <a:gd name="T43" fmla="*/ 73 h 24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40" h="243">
                  <a:moveTo>
                    <a:pt x="0" y="73"/>
                  </a:moveTo>
                  <a:lnTo>
                    <a:pt x="58" y="190"/>
                  </a:lnTo>
                  <a:lnTo>
                    <a:pt x="67" y="206"/>
                  </a:lnTo>
                  <a:lnTo>
                    <a:pt x="80" y="219"/>
                  </a:lnTo>
                  <a:lnTo>
                    <a:pt x="95" y="230"/>
                  </a:lnTo>
                  <a:lnTo>
                    <a:pt x="112" y="236"/>
                  </a:lnTo>
                  <a:lnTo>
                    <a:pt x="130" y="241"/>
                  </a:lnTo>
                  <a:lnTo>
                    <a:pt x="147" y="243"/>
                  </a:lnTo>
                  <a:lnTo>
                    <a:pt x="167" y="241"/>
                  </a:lnTo>
                  <a:lnTo>
                    <a:pt x="184" y="235"/>
                  </a:lnTo>
                  <a:lnTo>
                    <a:pt x="200" y="225"/>
                  </a:lnTo>
                  <a:lnTo>
                    <a:pt x="215" y="214"/>
                  </a:lnTo>
                  <a:lnTo>
                    <a:pt x="226" y="200"/>
                  </a:lnTo>
                  <a:lnTo>
                    <a:pt x="235" y="184"/>
                  </a:lnTo>
                  <a:lnTo>
                    <a:pt x="240" y="168"/>
                  </a:lnTo>
                  <a:lnTo>
                    <a:pt x="240" y="150"/>
                  </a:lnTo>
                  <a:lnTo>
                    <a:pt x="239" y="133"/>
                  </a:lnTo>
                  <a:lnTo>
                    <a:pt x="232" y="115"/>
                  </a:lnTo>
                  <a:lnTo>
                    <a:pt x="175" y="0"/>
                  </a:lnTo>
                  <a:lnTo>
                    <a:pt x="0" y="7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88" name="Freeform 47"/>
            <p:cNvSpPr>
              <a:spLocks/>
            </p:cNvSpPr>
            <p:nvPr/>
          </p:nvSpPr>
          <p:spPr bwMode="auto">
            <a:xfrm>
              <a:off x="2694" y="3760"/>
              <a:ext cx="120" cy="156"/>
            </a:xfrm>
            <a:custGeom>
              <a:avLst/>
              <a:gdLst>
                <a:gd name="T0" fmla="*/ 120 w 120"/>
                <a:gd name="T1" fmla="*/ 14 h 156"/>
                <a:gd name="T2" fmla="*/ 32 w 120"/>
                <a:gd name="T3" fmla="*/ 134 h 156"/>
                <a:gd name="T4" fmla="*/ 0 w 120"/>
                <a:gd name="T5" fmla="*/ 156 h 156"/>
                <a:gd name="T6" fmla="*/ 13 w 120"/>
                <a:gd name="T7" fmla="*/ 120 h 156"/>
                <a:gd name="T8" fmla="*/ 100 w 120"/>
                <a:gd name="T9" fmla="*/ 0 h 156"/>
                <a:gd name="T10" fmla="*/ 120 w 120"/>
                <a:gd name="T11" fmla="*/ 14 h 1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 h="156">
                  <a:moveTo>
                    <a:pt x="120" y="14"/>
                  </a:moveTo>
                  <a:lnTo>
                    <a:pt x="32" y="134"/>
                  </a:lnTo>
                  <a:lnTo>
                    <a:pt x="0" y="156"/>
                  </a:lnTo>
                  <a:lnTo>
                    <a:pt x="13" y="120"/>
                  </a:lnTo>
                  <a:lnTo>
                    <a:pt x="100" y="0"/>
                  </a:lnTo>
                  <a:lnTo>
                    <a:pt x="120" y="14"/>
                  </a:lnTo>
                  <a:close/>
                </a:path>
              </a:pathLst>
            </a:custGeom>
            <a:solidFill>
              <a:srgbClr val="00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9" name="Freeform 48"/>
            <p:cNvSpPr>
              <a:spLocks/>
            </p:cNvSpPr>
            <p:nvPr/>
          </p:nvSpPr>
          <p:spPr bwMode="auto">
            <a:xfrm>
              <a:off x="2694" y="3760"/>
              <a:ext cx="120" cy="156"/>
            </a:xfrm>
            <a:custGeom>
              <a:avLst/>
              <a:gdLst>
                <a:gd name="T0" fmla="*/ 120 w 120"/>
                <a:gd name="T1" fmla="*/ 14 h 156"/>
                <a:gd name="T2" fmla="*/ 32 w 120"/>
                <a:gd name="T3" fmla="*/ 134 h 156"/>
                <a:gd name="T4" fmla="*/ 0 w 120"/>
                <a:gd name="T5" fmla="*/ 156 h 156"/>
                <a:gd name="T6" fmla="*/ 13 w 120"/>
                <a:gd name="T7" fmla="*/ 120 h 156"/>
                <a:gd name="T8" fmla="*/ 100 w 120"/>
                <a:gd name="T9" fmla="*/ 0 h 156"/>
                <a:gd name="T10" fmla="*/ 120 w 120"/>
                <a:gd name="T11" fmla="*/ 14 h 1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 h="156">
                  <a:moveTo>
                    <a:pt x="120" y="14"/>
                  </a:moveTo>
                  <a:lnTo>
                    <a:pt x="32" y="134"/>
                  </a:lnTo>
                  <a:lnTo>
                    <a:pt x="0" y="156"/>
                  </a:lnTo>
                  <a:lnTo>
                    <a:pt x="13" y="120"/>
                  </a:lnTo>
                  <a:lnTo>
                    <a:pt x="100" y="0"/>
                  </a:lnTo>
                  <a:lnTo>
                    <a:pt x="120" y="14"/>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90" name="Freeform 49"/>
            <p:cNvSpPr>
              <a:spLocks/>
            </p:cNvSpPr>
            <p:nvPr/>
          </p:nvSpPr>
          <p:spPr bwMode="auto">
            <a:xfrm>
              <a:off x="3261" y="3399"/>
              <a:ext cx="240" cy="770"/>
            </a:xfrm>
            <a:custGeom>
              <a:avLst/>
              <a:gdLst>
                <a:gd name="T0" fmla="*/ 240 w 240"/>
                <a:gd name="T1" fmla="*/ 40 h 770"/>
                <a:gd name="T2" fmla="*/ 240 w 240"/>
                <a:gd name="T3" fmla="*/ 618 h 770"/>
                <a:gd name="T4" fmla="*/ 237 w 240"/>
                <a:gd name="T5" fmla="*/ 648 h 770"/>
                <a:gd name="T6" fmla="*/ 227 w 240"/>
                <a:gd name="T7" fmla="*/ 677 h 770"/>
                <a:gd name="T8" fmla="*/ 214 w 240"/>
                <a:gd name="T9" fmla="*/ 703 h 770"/>
                <a:gd name="T10" fmla="*/ 195 w 240"/>
                <a:gd name="T11" fmla="*/ 725 h 770"/>
                <a:gd name="T12" fmla="*/ 173 w 240"/>
                <a:gd name="T13" fmla="*/ 744 h 770"/>
                <a:gd name="T14" fmla="*/ 147 w 240"/>
                <a:gd name="T15" fmla="*/ 757 h 770"/>
                <a:gd name="T16" fmla="*/ 118 w 240"/>
                <a:gd name="T17" fmla="*/ 767 h 770"/>
                <a:gd name="T18" fmla="*/ 88 w 240"/>
                <a:gd name="T19" fmla="*/ 770 h 770"/>
                <a:gd name="T20" fmla="*/ 0 w 240"/>
                <a:gd name="T21" fmla="*/ 770 h 770"/>
                <a:gd name="T22" fmla="*/ 0 w 240"/>
                <a:gd name="T23" fmla="*/ 655 h 770"/>
                <a:gd name="T24" fmla="*/ 0 w 240"/>
                <a:gd name="T25" fmla="*/ 468 h 770"/>
                <a:gd name="T26" fmla="*/ 0 w 240"/>
                <a:gd name="T27" fmla="*/ 289 h 770"/>
                <a:gd name="T28" fmla="*/ 0 w 240"/>
                <a:gd name="T29" fmla="*/ 195 h 770"/>
                <a:gd name="T30" fmla="*/ 3 w 240"/>
                <a:gd name="T31" fmla="*/ 144 h 770"/>
                <a:gd name="T32" fmla="*/ 17 w 240"/>
                <a:gd name="T33" fmla="*/ 98 h 770"/>
                <a:gd name="T34" fmla="*/ 43 w 240"/>
                <a:gd name="T35" fmla="*/ 58 h 770"/>
                <a:gd name="T36" fmla="*/ 77 w 240"/>
                <a:gd name="T37" fmla="*/ 26 h 770"/>
                <a:gd name="T38" fmla="*/ 115 w 240"/>
                <a:gd name="T39" fmla="*/ 7 h 770"/>
                <a:gd name="T40" fmla="*/ 157 w 240"/>
                <a:gd name="T41" fmla="*/ 0 h 770"/>
                <a:gd name="T42" fmla="*/ 198 w 240"/>
                <a:gd name="T43" fmla="*/ 11 h 770"/>
                <a:gd name="T44" fmla="*/ 240 w 240"/>
                <a:gd name="T45" fmla="*/ 40 h 7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40" h="770">
                  <a:moveTo>
                    <a:pt x="240" y="40"/>
                  </a:moveTo>
                  <a:lnTo>
                    <a:pt x="240" y="618"/>
                  </a:lnTo>
                  <a:lnTo>
                    <a:pt x="237" y="648"/>
                  </a:lnTo>
                  <a:lnTo>
                    <a:pt x="227" y="677"/>
                  </a:lnTo>
                  <a:lnTo>
                    <a:pt x="214" y="703"/>
                  </a:lnTo>
                  <a:lnTo>
                    <a:pt x="195" y="725"/>
                  </a:lnTo>
                  <a:lnTo>
                    <a:pt x="173" y="744"/>
                  </a:lnTo>
                  <a:lnTo>
                    <a:pt x="147" y="757"/>
                  </a:lnTo>
                  <a:lnTo>
                    <a:pt x="118" y="767"/>
                  </a:lnTo>
                  <a:lnTo>
                    <a:pt x="88" y="770"/>
                  </a:lnTo>
                  <a:lnTo>
                    <a:pt x="0" y="770"/>
                  </a:lnTo>
                  <a:lnTo>
                    <a:pt x="0" y="655"/>
                  </a:lnTo>
                  <a:lnTo>
                    <a:pt x="0" y="468"/>
                  </a:lnTo>
                  <a:lnTo>
                    <a:pt x="0" y="289"/>
                  </a:lnTo>
                  <a:lnTo>
                    <a:pt x="0" y="195"/>
                  </a:lnTo>
                  <a:lnTo>
                    <a:pt x="3" y="144"/>
                  </a:lnTo>
                  <a:lnTo>
                    <a:pt x="17" y="98"/>
                  </a:lnTo>
                  <a:lnTo>
                    <a:pt x="43" y="58"/>
                  </a:lnTo>
                  <a:lnTo>
                    <a:pt x="77" y="26"/>
                  </a:lnTo>
                  <a:lnTo>
                    <a:pt x="115" y="7"/>
                  </a:lnTo>
                  <a:lnTo>
                    <a:pt x="157" y="0"/>
                  </a:lnTo>
                  <a:lnTo>
                    <a:pt x="198" y="11"/>
                  </a:lnTo>
                  <a:lnTo>
                    <a:pt x="240" y="40"/>
                  </a:lnTo>
                  <a:close/>
                </a:path>
              </a:pathLst>
            </a:custGeom>
            <a:solidFill>
              <a:srgbClr val="0075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1" name="Freeform 50"/>
            <p:cNvSpPr>
              <a:spLocks/>
            </p:cNvSpPr>
            <p:nvPr/>
          </p:nvSpPr>
          <p:spPr bwMode="auto">
            <a:xfrm>
              <a:off x="3261" y="3399"/>
              <a:ext cx="240" cy="770"/>
            </a:xfrm>
            <a:custGeom>
              <a:avLst/>
              <a:gdLst>
                <a:gd name="T0" fmla="*/ 240 w 240"/>
                <a:gd name="T1" fmla="*/ 40 h 770"/>
                <a:gd name="T2" fmla="*/ 240 w 240"/>
                <a:gd name="T3" fmla="*/ 618 h 770"/>
                <a:gd name="T4" fmla="*/ 240 w 240"/>
                <a:gd name="T5" fmla="*/ 618 h 770"/>
                <a:gd name="T6" fmla="*/ 237 w 240"/>
                <a:gd name="T7" fmla="*/ 648 h 770"/>
                <a:gd name="T8" fmla="*/ 227 w 240"/>
                <a:gd name="T9" fmla="*/ 677 h 770"/>
                <a:gd name="T10" fmla="*/ 214 w 240"/>
                <a:gd name="T11" fmla="*/ 703 h 770"/>
                <a:gd name="T12" fmla="*/ 195 w 240"/>
                <a:gd name="T13" fmla="*/ 725 h 770"/>
                <a:gd name="T14" fmla="*/ 173 w 240"/>
                <a:gd name="T15" fmla="*/ 744 h 770"/>
                <a:gd name="T16" fmla="*/ 147 w 240"/>
                <a:gd name="T17" fmla="*/ 757 h 770"/>
                <a:gd name="T18" fmla="*/ 118 w 240"/>
                <a:gd name="T19" fmla="*/ 767 h 770"/>
                <a:gd name="T20" fmla="*/ 88 w 240"/>
                <a:gd name="T21" fmla="*/ 770 h 770"/>
                <a:gd name="T22" fmla="*/ 0 w 240"/>
                <a:gd name="T23" fmla="*/ 770 h 770"/>
                <a:gd name="T24" fmla="*/ 0 w 240"/>
                <a:gd name="T25" fmla="*/ 770 h 770"/>
                <a:gd name="T26" fmla="*/ 0 w 240"/>
                <a:gd name="T27" fmla="*/ 655 h 770"/>
                <a:gd name="T28" fmla="*/ 0 w 240"/>
                <a:gd name="T29" fmla="*/ 468 h 770"/>
                <a:gd name="T30" fmla="*/ 0 w 240"/>
                <a:gd name="T31" fmla="*/ 289 h 770"/>
                <a:gd name="T32" fmla="*/ 0 w 240"/>
                <a:gd name="T33" fmla="*/ 195 h 770"/>
                <a:gd name="T34" fmla="*/ 0 w 240"/>
                <a:gd name="T35" fmla="*/ 195 h 770"/>
                <a:gd name="T36" fmla="*/ 3 w 240"/>
                <a:gd name="T37" fmla="*/ 144 h 770"/>
                <a:gd name="T38" fmla="*/ 17 w 240"/>
                <a:gd name="T39" fmla="*/ 98 h 770"/>
                <a:gd name="T40" fmla="*/ 43 w 240"/>
                <a:gd name="T41" fmla="*/ 58 h 770"/>
                <a:gd name="T42" fmla="*/ 77 w 240"/>
                <a:gd name="T43" fmla="*/ 26 h 770"/>
                <a:gd name="T44" fmla="*/ 115 w 240"/>
                <a:gd name="T45" fmla="*/ 7 h 770"/>
                <a:gd name="T46" fmla="*/ 157 w 240"/>
                <a:gd name="T47" fmla="*/ 0 h 770"/>
                <a:gd name="T48" fmla="*/ 198 w 240"/>
                <a:gd name="T49" fmla="*/ 11 h 770"/>
                <a:gd name="T50" fmla="*/ 240 w 240"/>
                <a:gd name="T51" fmla="*/ 40 h 77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0" h="770">
                  <a:moveTo>
                    <a:pt x="240" y="40"/>
                  </a:moveTo>
                  <a:lnTo>
                    <a:pt x="240" y="618"/>
                  </a:lnTo>
                  <a:lnTo>
                    <a:pt x="237" y="648"/>
                  </a:lnTo>
                  <a:lnTo>
                    <a:pt x="227" y="677"/>
                  </a:lnTo>
                  <a:lnTo>
                    <a:pt x="214" y="703"/>
                  </a:lnTo>
                  <a:lnTo>
                    <a:pt x="195" y="725"/>
                  </a:lnTo>
                  <a:lnTo>
                    <a:pt x="173" y="744"/>
                  </a:lnTo>
                  <a:lnTo>
                    <a:pt x="147" y="757"/>
                  </a:lnTo>
                  <a:lnTo>
                    <a:pt x="118" y="767"/>
                  </a:lnTo>
                  <a:lnTo>
                    <a:pt x="88" y="770"/>
                  </a:lnTo>
                  <a:lnTo>
                    <a:pt x="0" y="770"/>
                  </a:lnTo>
                  <a:lnTo>
                    <a:pt x="0" y="655"/>
                  </a:lnTo>
                  <a:lnTo>
                    <a:pt x="0" y="468"/>
                  </a:lnTo>
                  <a:lnTo>
                    <a:pt x="0" y="289"/>
                  </a:lnTo>
                  <a:lnTo>
                    <a:pt x="0" y="195"/>
                  </a:lnTo>
                  <a:lnTo>
                    <a:pt x="3" y="144"/>
                  </a:lnTo>
                  <a:lnTo>
                    <a:pt x="17" y="98"/>
                  </a:lnTo>
                  <a:lnTo>
                    <a:pt x="43" y="58"/>
                  </a:lnTo>
                  <a:lnTo>
                    <a:pt x="77" y="26"/>
                  </a:lnTo>
                  <a:lnTo>
                    <a:pt x="115" y="7"/>
                  </a:lnTo>
                  <a:lnTo>
                    <a:pt x="157" y="0"/>
                  </a:lnTo>
                  <a:lnTo>
                    <a:pt x="198" y="11"/>
                  </a:lnTo>
                  <a:lnTo>
                    <a:pt x="240" y="4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92" name="Freeform 51"/>
            <p:cNvSpPr>
              <a:spLocks/>
            </p:cNvSpPr>
            <p:nvPr/>
          </p:nvSpPr>
          <p:spPr bwMode="auto">
            <a:xfrm>
              <a:off x="3109" y="3691"/>
              <a:ext cx="152" cy="186"/>
            </a:xfrm>
            <a:custGeom>
              <a:avLst/>
              <a:gdLst>
                <a:gd name="T0" fmla="*/ 51 w 152"/>
                <a:gd name="T1" fmla="*/ 186 h 186"/>
                <a:gd name="T2" fmla="*/ 69 w 152"/>
                <a:gd name="T3" fmla="*/ 181 h 186"/>
                <a:gd name="T4" fmla="*/ 86 w 152"/>
                <a:gd name="T5" fmla="*/ 176 h 186"/>
                <a:gd name="T6" fmla="*/ 102 w 152"/>
                <a:gd name="T7" fmla="*/ 171 h 186"/>
                <a:gd name="T8" fmla="*/ 118 w 152"/>
                <a:gd name="T9" fmla="*/ 165 h 186"/>
                <a:gd name="T10" fmla="*/ 131 w 152"/>
                <a:gd name="T11" fmla="*/ 160 h 186"/>
                <a:gd name="T12" fmla="*/ 142 w 152"/>
                <a:gd name="T13" fmla="*/ 155 h 186"/>
                <a:gd name="T14" fmla="*/ 149 w 152"/>
                <a:gd name="T15" fmla="*/ 154 h 186"/>
                <a:gd name="T16" fmla="*/ 152 w 152"/>
                <a:gd name="T17" fmla="*/ 152 h 186"/>
                <a:gd name="T18" fmla="*/ 152 w 152"/>
                <a:gd name="T19" fmla="*/ 0 h 186"/>
                <a:gd name="T20" fmla="*/ 147 w 152"/>
                <a:gd name="T21" fmla="*/ 2 h 186"/>
                <a:gd name="T22" fmla="*/ 133 w 152"/>
                <a:gd name="T23" fmla="*/ 7 h 186"/>
                <a:gd name="T24" fmla="*/ 113 w 152"/>
                <a:gd name="T25" fmla="*/ 13 h 186"/>
                <a:gd name="T26" fmla="*/ 89 w 152"/>
                <a:gd name="T27" fmla="*/ 21 h 186"/>
                <a:gd name="T28" fmla="*/ 64 w 152"/>
                <a:gd name="T29" fmla="*/ 29 h 186"/>
                <a:gd name="T30" fmla="*/ 40 w 152"/>
                <a:gd name="T31" fmla="*/ 39 h 186"/>
                <a:gd name="T32" fmla="*/ 17 w 152"/>
                <a:gd name="T33" fmla="*/ 47 h 186"/>
                <a:gd name="T34" fmla="*/ 0 w 152"/>
                <a:gd name="T35" fmla="*/ 55 h 186"/>
                <a:gd name="T36" fmla="*/ 51 w 152"/>
                <a:gd name="T37" fmla="*/ 186 h 18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2" h="186">
                  <a:moveTo>
                    <a:pt x="51" y="186"/>
                  </a:moveTo>
                  <a:lnTo>
                    <a:pt x="69" y="181"/>
                  </a:lnTo>
                  <a:lnTo>
                    <a:pt x="86" y="176"/>
                  </a:lnTo>
                  <a:lnTo>
                    <a:pt x="102" y="171"/>
                  </a:lnTo>
                  <a:lnTo>
                    <a:pt x="118" y="165"/>
                  </a:lnTo>
                  <a:lnTo>
                    <a:pt x="131" y="160"/>
                  </a:lnTo>
                  <a:lnTo>
                    <a:pt x="142" y="155"/>
                  </a:lnTo>
                  <a:lnTo>
                    <a:pt x="149" y="154"/>
                  </a:lnTo>
                  <a:lnTo>
                    <a:pt x="152" y="152"/>
                  </a:lnTo>
                  <a:lnTo>
                    <a:pt x="152" y="0"/>
                  </a:lnTo>
                  <a:lnTo>
                    <a:pt x="147" y="2"/>
                  </a:lnTo>
                  <a:lnTo>
                    <a:pt x="133" y="7"/>
                  </a:lnTo>
                  <a:lnTo>
                    <a:pt x="113" y="13"/>
                  </a:lnTo>
                  <a:lnTo>
                    <a:pt x="89" y="21"/>
                  </a:lnTo>
                  <a:lnTo>
                    <a:pt x="64" y="29"/>
                  </a:lnTo>
                  <a:lnTo>
                    <a:pt x="40" y="39"/>
                  </a:lnTo>
                  <a:lnTo>
                    <a:pt x="17" y="47"/>
                  </a:lnTo>
                  <a:lnTo>
                    <a:pt x="0" y="55"/>
                  </a:lnTo>
                  <a:lnTo>
                    <a:pt x="51" y="186"/>
                  </a:lnTo>
                  <a:close/>
                </a:path>
              </a:pathLst>
            </a:custGeom>
            <a:solidFill>
              <a:srgbClr val="0075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3" name="Freeform 52"/>
            <p:cNvSpPr>
              <a:spLocks/>
            </p:cNvSpPr>
            <p:nvPr/>
          </p:nvSpPr>
          <p:spPr bwMode="auto">
            <a:xfrm>
              <a:off x="3109" y="3691"/>
              <a:ext cx="152" cy="186"/>
            </a:xfrm>
            <a:custGeom>
              <a:avLst/>
              <a:gdLst>
                <a:gd name="T0" fmla="*/ 51 w 152"/>
                <a:gd name="T1" fmla="*/ 186 h 186"/>
                <a:gd name="T2" fmla="*/ 51 w 152"/>
                <a:gd name="T3" fmla="*/ 186 h 186"/>
                <a:gd name="T4" fmla="*/ 69 w 152"/>
                <a:gd name="T5" fmla="*/ 181 h 186"/>
                <a:gd name="T6" fmla="*/ 86 w 152"/>
                <a:gd name="T7" fmla="*/ 176 h 186"/>
                <a:gd name="T8" fmla="*/ 102 w 152"/>
                <a:gd name="T9" fmla="*/ 171 h 186"/>
                <a:gd name="T10" fmla="*/ 118 w 152"/>
                <a:gd name="T11" fmla="*/ 165 h 186"/>
                <a:gd name="T12" fmla="*/ 131 w 152"/>
                <a:gd name="T13" fmla="*/ 160 h 186"/>
                <a:gd name="T14" fmla="*/ 142 w 152"/>
                <a:gd name="T15" fmla="*/ 155 h 186"/>
                <a:gd name="T16" fmla="*/ 149 w 152"/>
                <a:gd name="T17" fmla="*/ 154 h 186"/>
                <a:gd name="T18" fmla="*/ 152 w 152"/>
                <a:gd name="T19" fmla="*/ 152 h 186"/>
                <a:gd name="T20" fmla="*/ 152 w 152"/>
                <a:gd name="T21" fmla="*/ 0 h 186"/>
                <a:gd name="T22" fmla="*/ 152 w 152"/>
                <a:gd name="T23" fmla="*/ 0 h 186"/>
                <a:gd name="T24" fmla="*/ 147 w 152"/>
                <a:gd name="T25" fmla="*/ 2 h 186"/>
                <a:gd name="T26" fmla="*/ 133 w 152"/>
                <a:gd name="T27" fmla="*/ 7 h 186"/>
                <a:gd name="T28" fmla="*/ 113 w 152"/>
                <a:gd name="T29" fmla="*/ 13 h 186"/>
                <a:gd name="T30" fmla="*/ 89 w 152"/>
                <a:gd name="T31" fmla="*/ 21 h 186"/>
                <a:gd name="T32" fmla="*/ 64 w 152"/>
                <a:gd name="T33" fmla="*/ 29 h 186"/>
                <a:gd name="T34" fmla="*/ 40 w 152"/>
                <a:gd name="T35" fmla="*/ 39 h 186"/>
                <a:gd name="T36" fmla="*/ 17 w 152"/>
                <a:gd name="T37" fmla="*/ 47 h 186"/>
                <a:gd name="T38" fmla="*/ 0 w 152"/>
                <a:gd name="T39" fmla="*/ 55 h 186"/>
                <a:gd name="T40" fmla="*/ 51 w 152"/>
                <a:gd name="T41" fmla="*/ 186 h 18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52" h="186">
                  <a:moveTo>
                    <a:pt x="51" y="186"/>
                  </a:moveTo>
                  <a:lnTo>
                    <a:pt x="51" y="186"/>
                  </a:lnTo>
                  <a:lnTo>
                    <a:pt x="69" y="181"/>
                  </a:lnTo>
                  <a:lnTo>
                    <a:pt x="86" y="176"/>
                  </a:lnTo>
                  <a:lnTo>
                    <a:pt x="102" y="171"/>
                  </a:lnTo>
                  <a:lnTo>
                    <a:pt x="118" y="165"/>
                  </a:lnTo>
                  <a:lnTo>
                    <a:pt x="131" y="160"/>
                  </a:lnTo>
                  <a:lnTo>
                    <a:pt x="142" y="155"/>
                  </a:lnTo>
                  <a:lnTo>
                    <a:pt x="149" y="154"/>
                  </a:lnTo>
                  <a:lnTo>
                    <a:pt x="152" y="152"/>
                  </a:lnTo>
                  <a:lnTo>
                    <a:pt x="152" y="0"/>
                  </a:lnTo>
                  <a:lnTo>
                    <a:pt x="147" y="2"/>
                  </a:lnTo>
                  <a:lnTo>
                    <a:pt x="133" y="7"/>
                  </a:lnTo>
                  <a:lnTo>
                    <a:pt x="113" y="13"/>
                  </a:lnTo>
                  <a:lnTo>
                    <a:pt x="89" y="21"/>
                  </a:lnTo>
                  <a:lnTo>
                    <a:pt x="64" y="29"/>
                  </a:lnTo>
                  <a:lnTo>
                    <a:pt x="40" y="39"/>
                  </a:lnTo>
                  <a:lnTo>
                    <a:pt x="17" y="47"/>
                  </a:lnTo>
                  <a:lnTo>
                    <a:pt x="0" y="55"/>
                  </a:lnTo>
                  <a:lnTo>
                    <a:pt x="51" y="186"/>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94" name="Freeform 53"/>
            <p:cNvSpPr>
              <a:spLocks/>
            </p:cNvSpPr>
            <p:nvPr/>
          </p:nvSpPr>
          <p:spPr bwMode="auto">
            <a:xfrm>
              <a:off x="3202" y="3134"/>
              <a:ext cx="249" cy="315"/>
            </a:xfrm>
            <a:custGeom>
              <a:avLst/>
              <a:gdLst>
                <a:gd name="T0" fmla="*/ 36 w 249"/>
                <a:gd name="T1" fmla="*/ 240 h 315"/>
                <a:gd name="T2" fmla="*/ 44 w 249"/>
                <a:gd name="T3" fmla="*/ 260 h 315"/>
                <a:gd name="T4" fmla="*/ 57 w 249"/>
                <a:gd name="T5" fmla="*/ 278 h 315"/>
                <a:gd name="T6" fmla="*/ 73 w 249"/>
                <a:gd name="T7" fmla="*/ 292 h 315"/>
                <a:gd name="T8" fmla="*/ 91 w 249"/>
                <a:gd name="T9" fmla="*/ 303 h 315"/>
                <a:gd name="T10" fmla="*/ 110 w 249"/>
                <a:gd name="T11" fmla="*/ 311 h 315"/>
                <a:gd name="T12" fmla="*/ 131 w 249"/>
                <a:gd name="T13" fmla="*/ 315 h 315"/>
                <a:gd name="T14" fmla="*/ 152 w 249"/>
                <a:gd name="T15" fmla="*/ 315 h 315"/>
                <a:gd name="T16" fmla="*/ 174 w 249"/>
                <a:gd name="T17" fmla="*/ 310 h 315"/>
                <a:gd name="T18" fmla="*/ 188 w 249"/>
                <a:gd name="T19" fmla="*/ 303 h 315"/>
                <a:gd name="T20" fmla="*/ 203 w 249"/>
                <a:gd name="T21" fmla="*/ 294 h 315"/>
                <a:gd name="T22" fmla="*/ 217 w 249"/>
                <a:gd name="T23" fmla="*/ 279 h 315"/>
                <a:gd name="T24" fmla="*/ 232 w 249"/>
                <a:gd name="T25" fmla="*/ 262 h 315"/>
                <a:gd name="T26" fmla="*/ 241 w 249"/>
                <a:gd name="T27" fmla="*/ 243 h 315"/>
                <a:gd name="T28" fmla="*/ 248 w 249"/>
                <a:gd name="T29" fmla="*/ 222 h 315"/>
                <a:gd name="T30" fmla="*/ 249 w 249"/>
                <a:gd name="T31" fmla="*/ 198 h 315"/>
                <a:gd name="T32" fmla="*/ 244 w 249"/>
                <a:gd name="T33" fmla="*/ 173 h 315"/>
                <a:gd name="T34" fmla="*/ 214 w 249"/>
                <a:gd name="T35" fmla="*/ 75 h 315"/>
                <a:gd name="T36" fmla="*/ 204 w 249"/>
                <a:gd name="T37" fmla="*/ 54 h 315"/>
                <a:gd name="T38" fmla="*/ 193 w 249"/>
                <a:gd name="T39" fmla="*/ 37 h 315"/>
                <a:gd name="T40" fmla="*/ 177 w 249"/>
                <a:gd name="T41" fmla="*/ 22 h 315"/>
                <a:gd name="T42" fmla="*/ 160 w 249"/>
                <a:gd name="T43" fmla="*/ 11 h 315"/>
                <a:gd name="T44" fmla="*/ 140 w 249"/>
                <a:gd name="T45" fmla="*/ 5 h 315"/>
                <a:gd name="T46" fmla="*/ 120 w 249"/>
                <a:gd name="T47" fmla="*/ 0 h 315"/>
                <a:gd name="T48" fmla="*/ 99 w 249"/>
                <a:gd name="T49" fmla="*/ 0 h 315"/>
                <a:gd name="T50" fmla="*/ 76 w 249"/>
                <a:gd name="T51" fmla="*/ 5 h 315"/>
                <a:gd name="T52" fmla="*/ 56 w 249"/>
                <a:gd name="T53" fmla="*/ 14 h 315"/>
                <a:gd name="T54" fmla="*/ 38 w 249"/>
                <a:gd name="T55" fmla="*/ 26 h 315"/>
                <a:gd name="T56" fmla="*/ 24 w 249"/>
                <a:gd name="T57" fmla="*/ 42 h 315"/>
                <a:gd name="T58" fmla="*/ 12 w 249"/>
                <a:gd name="T59" fmla="*/ 59 h 315"/>
                <a:gd name="T60" fmla="*/ 4 w 249"/>
                <a:gd name="T61" fmla="*/ 78 h 315"/>
                <a:gd name="T62" fmla="*/ 0 w 249"/>
                <a:gd name="T63" fmla="*/ 99 h 315"/>
                <a:gd name="T64" fmla="*/ 0 w 249"/>
                <a:gd name="T65" fmla="*/ 120 h 315"/>
                <a:gd name="T66" fmla="*/ 4 w 249"/>
                <a:gd name="T67" fmla="*/ 142 h 315"/>
                <a:gd name="T68" fmla="*/ 36 w 249"/>
                <a:gd name="T69" fmla="*/ 240 h 31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9" h="315">
                  <a:moveTo>
                    <a:pt x="36" y="240"/>
                  </a:moveTo>
                  <a:lnTo>
                    <a:pt x="44" y="260"/>
                  </a:lnTo>
                  <a:lnTo>
                    <a:pt x="57" y="278"/>
                  </a:lnTo>
                  <a:lnTo>
                    <a:pt x="73" y="292"/>
                  </a:lnTo>
                  <a:lnTo>
                    <a:pt x="91" y="303"/>
                  </a:lnTo>
                  <a:lnTo>
                    <a:pt x="110" y="311"/>
                  </a:lnTo>
                  <a:lnTo>
                    <a:pt x="131" y="315"/>
                  </a:lnTo>
                  <a:lnTo>
                    <a:pt x="152" y="315"/>
                  </a:lnTo>
                  <a:lnTo>
                    <a:pt x="174" y="310"/>
                  </a:lnTo>
                  <a:lnTo>
                    <a:pt x="188" y="303"/>
                  </a:lnTo>
                  <a:lnTo>
                    <a:pt x="203" y="294"/>
                  </a:lnTo>
                  <a:lnTo>
                    <a:pt x="217" y="279"/>
                  </a:lnTo>
                  <a:lnTo>
                    <a:pt x="232" y="262"/>
                  </a:lnTo>
                  <a:lnTo>
                    <a:pt x="241" y="243"/>
                  </a:lnTo>
                  <a:lnTo>
                    <a:pt x="248" y="222"/>
                  </a:lnTo>
                  <a:lnTo>
                    <a:pt x="249" y="198"/>
                  </a:lnTo>
                  <a:lnTo>
                    <a:pt x="244" y="173"/>
                  </a:lnTo>
                  <a:lnTo>
                    <a:pt x="214" y="75"/>
                  </a:lnTo>
                  <a:lnTo>
                    <a:pt x="204" y="54"/>
                  </a:lnTo>
                  <a:lnTo>
                    <a:pt x="193" y="37"/>
                  </a:lnTo>
                  <a:lnTo>
                    <a:pt x="177" y="22"/>
                  </a:lnTo>
                  <a:lnTo>
                    <a:pt x="160" y="11"/>
                  </a:lnTo>
                  <a:lnTo>
                    <a:pt x="140" y="5"/>
                  </a:lnTo>
                  <a:lnTo>
                    <a:pt x="120" y="0"/>
                  </a:lnTo>
                  <a:lnTo>
                    <a:pt x="99" y="0"/>
                  </a:lnTo>
                  <a:lnTo>
                    <a:pt x="76" y="5"/>
                  </a:lnTo>
                  <a:lnTo>
                    <a:pt x="56" y="14"/>
                  </a:lnTo>
                  <a:lnTo>
                    <a:pt x="38" y="26"/>
                  </a:lnTo>
                  <a:lnTo>
                    <a:pt x="24" y="42"/>
                  </a:lnTo>
                  <a:lnTo>
                    <a:pt x="12" y="59"/>
                  </a:lnTo>
                  <a:lnTo>
                    <a:pt x="4" y="78"/>
                  </a:lnTo>
                  <a:lnTo>
                    <a:pt x="0" y="99"/>
                  </a:lnTo>
                  <a:lnTo>
                    <a:pt x="0" y="120"/>
                  </a:lnTo>
                  <a:lnTo>
                    <a:pt x="4" y="142"/>
                  </a:lnTo>
                  <a:lnTo>
                    <a:pt x="36" y="240"/>
                  </a:lnTo>
                  <a:close/>
                </a:path>
              </a:pathLst>
            </a:custGeom>
            <a:solidFill>
              <a:srgbClr val="E8D8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5" name="Freeform 54"/>
            <p:cNvSpPr>
              <a:spLocks/>
            </p:cNvSpPr>
            <p:nvPr/>
          </p:nvSpPr>
          <p:spPr bwMode="auto">
            <a:xfrm>
              <a:off x="3202" y="3134"/>
              <a:ext cx="249" cy="315"/>
            </a:xfrm>
            <a:custGeom>
              <a:avLst/>
              <a:gdLst>
                <a:gd name="T0" fmla="*/ 36 w 249"/>
                <a:gd name="T1" fmla="*/ 240 h 315"/>
                <a:gd name="T2" fmla="*/ 36 w 249"/>
                <a:gd name="T3" fmla="*/ 240 h 315"/>
                <a:gd name="T4" fmla="*/ 44 w 249"/>
                <a:gd name="T5" fmla="*/ 260 h 315"/>
                <a:gd name="T6" fmla="*/ 57 w 249"/>
                <a:gd name="T7" fmla="*/ 278 h 315"/>
                <a:gd name="T8" fmla="*/ 73 w 249"/>
                <a:gd name="T9" fmla="*/ 292 h 315"/>
                <a:gd name="T10" fmla="*/ 91 w 249"/>
                <a:gd name="T11" fmla="*/ 303 h 315"/>
                <a:gd name="T12" fmla="*/ 110 w 249"/>
                <a:gd name="T13" fmla="*/ 311 h 315"/>
                <a:gd name="T14" fmla="*/ 131 w 249"/>
                <a:gd name="T15" fmla="*/ 315 h 315"/>
                <a:gd name="T16" fmla="*/ 152 w 249"/>
                <a:gd name="T17" fmla="*/ 315 h 315"/>
                <a:gd name="T18" fmla="*/ 174 w 249"/>
                <a:gd name="T19" fmla="*/ 310 h 315"/>
                <a:gd name="T20" fmla="*/ 174 w 249"/>
                <a:gd name="T21" fmla="*/ 310 h 315"/>
                <a:gd name="T22" fmla="*/ 188 w 249"/>
                <a:gd name="T23" fmla="*/ 303 h 315"/>
                <a:gd name="T24" fmla="*/ 203 w 249"/>
                <a:gd name="T25" fmla="*/ 294 h 315"/>
                <a:gd name="T26" fmla="*/ 217 w 249"/>
                <a:gd name="T27" fmla="*/ 279 h 315"/>
                <a:gd name="T28" fmla="*/ 232 w 249"/>
                <a:gd name="T29" fmla="*/ 262 h 315"/>
                <a:gd name="T30" fmla="*/ 241 w 249"/>
                <a:gd name="T31" fmla="*/ 243 h 315"/>
                <a:gd name="T32" fmla="*/ 248 w 249"/>
                <a:gd name="T33" fmla="*/ 222 h 315"/>
                <a:gd name="T34" fmla="*/ 249 w 249"/>
                <a:gd name="T35" fmla="*/ 198 h 315"/>
                <a:gd name="T36" fmla="*/ 244 w 249"/>
                <a:gd name="T37" fmla="*/ 173 h 315"/>
                <a:gd name="T38" fmla="*/ 214 w 249"/>
                <a:gd name="T39" fmla="*/ 75 h 315"/>
                <a:gd name="T40" fmla="*/ 214 w 249"/>
                <a:gd name="T41" fmla="*/ 75 h 315"/>
                <a:gd name="T42" fmla="*/ 204 w 249"/>
                <a:gd name="T43" fmla="*/ 54 h 315"/>
                <a:gd name="T44" fmla="*/ 193 w 249"/>
                <a:gd name="T45" fmla="*/ 37 h 315"/>
                <a:gd name="T46" fmla="*/ 177 w 249"/>
                <a:gd name="T47" fmla="*/ 22 h 315"/>
                <a:gd name="T48" fmla="*/ 160 w 249"/>
                <a:gd name="T49" fmla="*/ 11 h 315"/>
                <a:gd name="T50" fmla="*/ 140 w 249"/>
                <a:gd name="T51" fmla="*/ 5 h 315"/>
                <a:gd name="T52" fmla="*/ 120 w 249"/>
                <a:gd name="T53" fmla="*/ 0 h 315"/>
                <a:gd name="T54" fmla="*/ 99 w 249"/>
                <a:gd name="T55" fmla="*/ 0 h 315"/>
                <a:gd name="T56" fmla="*/ 76 w 249"/>
                <a:gd name="T57" fmla="*/ 5 h 315"/>
                <a:gd name="T58" fmla="*/ 76 w 249"/>
                <a:gd name="T59" fmla="*/ 5 h 315"/>
                <a:gd name="T60" fmla="*/ 56 w 249"/>
                <a:gd name="T61" fmla="*/ 14 h 315"/>
                <a:gd name="T62" fmla="*/ 38 w 249"/>
                <a:gd name="T63" fmla="*/ 26 h 315"/>
                <a:gd name="T64" fmla="*/ 24 w 249"/>
                <a:gd name="T65" fmla="*/ 42 h 315"/>
                <a:gd name="T66" fmla="*/ 12 w 249"/>
                <a:gd name="T67" fmla="*/ 59 h 315"/>
                <a:gd name="T68" fmla="*/ 4 w 249"/>
                <a:gd name="T69" fmla="*/ 78 h 315"/>
                <a:gd name="T70" fmla="*/ 0 w 249"/>
                <a:gd name="T71" fmla="*/ 99 h 315"/>
                <a:gd name="T72" fmla="*/ 0 w 249"/>
                <a:gd name="T73" fmla="*/ 120 h 315"/>
                <a:gd name="T74" fmla="*/ 4 w 249"/>
                <a:gd name="T75" fmla="*/ 142 h 315"/>
                <a:gd name="T76" fmla="*/ 36 w 249"/>
                <a:gd name="T77" fmla="*/ 240 h 31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49" h="315">
                  <a:moveTo>
                    <a:pt x="36" y="240"/>
                  </a:moveTo>
                  <a:lnTo>
                    <a:pt x="36" y="240"/>
                  </a:lnTo>
                  <a:lnTo>
                    <a:pt x="44" y="260"/>
                  </a:lnTo>
                  <a:lnTo>
                    <a:pt x="57" y="278"/>
                  </a:lnTo>
                  <a:lnTo>
                    <a:pt x="73" y="292"/>
                  </a:lnTo>
                  <a:lnTo>
                    <a:pt x="91" y="303"/>
                  </a:lnTo>
                  <a:lnTo>
                    <a:pt x="110" y="311"/>
                  </a:lnTo>
                  <a:lnTo>
                    <a:pt x="131" y="315"/>
                  </a:lnTo>
                  <a:lnTo>
                    <a:pt x="152" y="315"/>
                  </a:lnTo>
                  <a:lnTo>
                    <a:pt x="174" y="310"/>
                  </a:lnTo>
                  <a:lnTo>
                    <a:pt x="188" y="303"/>
                  </a:lnTo>
                  <a:lnTo>
                    <a:pt x="203" y="294"/>
                  </a:lnTo>
                  <a:lnTo>
                    <a:pt x="217" y="279"/>
                  </a:lnTo>
                  <a:lnTo>
                    <a:pt x="232" y="262"/>
                  </a:lnTo>
                  <a:lnTo>
                    <a:pt x="241" y="243"/>
                  </a:lnTo>
                  <a:lnTo>
                    <a:pt x="248" y="222"/>
                  </a:lnTo>
                  <a:lnTo>
                    <a:pt x="249" y="198"/>
                  </a:lnTo>
                  <a:lnTo>
                    <a:pt x="244" y="173"/>
                  </a:lnTo>
                  <a:lnTo>
                    <a:pt x="214" y="75"/>
                  </a:lnTo>
                  <a:lnTo>
                    <a:pt x="204" y="54"/>
                  </a:lnTo>
                  <a:lnTo>
                    <a:pt x="193" y="37"/>
                  </a:lnTo>
                  <a:lnTo>
                    <a:pt x="177" y="22"/>
                  </a:lnTo>
                  <a:lnTo>
                    <a:pt x="160" y="11"/>
                  </a:lnTo>
                  <a:lnTo>
                    <a:pt x="140" y="5"/>
                  </a:lnTo>
                  <a:lnTo>
                    <a:pt x="120" y="0"/>
                  </a:lnTo>
                  <a:lnTo>
                    <a:pt x="99" y="0"/>
                  </a:lnTo>
                  <a:lnTo>
                    <a:pt x="76" y="5"/>
                  </a:lnTo>
                  <a:lnTo>
                    <a:pt x="56" y="14"/>
                  </a:lnTo>
                  <a:lnTo>
                    <a:pt x="38" y="26"/>
                  </a:lnTo>
                  <a:lnTo>
                    <a:pt x="24" y="42"/>
                  </a:lnTo>
                  <a:lnTo>
                    <a:pt x="12" y="59"/>
                  </a:lnTo>
                  <a:lnTo>
                    <a:pt x="4" y="78"/>
                  </a:lnTo>
                  <a:lnTo>
                    <a:pt x="0" y="99"/>
                  </a:lnTo>
                  <a:lnTo>
                    <a:pt x="0" y="120"/>
                  </a:lnTo>
                  <a:lnTo>
                    <a:pt x="4" y="142"/>
                  </a:lnTo>
                  <a:lnTo>
                    <a:pt x="36" y="24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96" name="Freeform 55"/>
            <p:cNvSpPr>
              <a:spLocks/>
            </p:cNvSpPr>
            <p:nvPr/>
          </p:nvSpPr>
          <p:spPr bwMode="auto">
            <a:xfrm>
              <a:off x="2992" y="3746"/>
              <a:ext cx="168" cy="156"/>
            </a:xfrm>
            <a:custGeom>
              <a:avLst/>
              <a:gdLst>
                <a:gd name="T0" fmla="*/ 117 w 168"/>
                <a:gd name="T1" fmla="*/ 0 h 156"/>
                <a:gd name="T2" fmla="*/ 96 w 168"/>
                <a:gd name="T3" fmla="*/ 9 h 156"/>
                <a:gd name="T4" fmla="*/ 74 w 168"/>
                <a:gd name="T5" fmla="*/ 20 h 156"/>
                <a:gd name="T6" fmla="*/ 51 w 168"/>
                <a:gd name="T7" fmla="*/ 33 h 156"/>
                <a:gd name="T8" fmla="*/ 32 w 168"/>
                <a:gd name="T9" fmla="*/ 47 h 156"/>
                <a:gd name="T10" fmla="*/ 14 w 168"/>
                <a:gd name="T11" fmla="*/ 63 h 156"/>
                <a:gd name="T12" fmla="*/ 3 w 168"/>
                <a:gd name="T13" fmla="*/ 81 h 156"/>
                <a:gd name="T14" fmla="*/ 0 w 168"/>
                <a:gd name="T15" fmla="*/ 102 h 156"/>
                <a:gd name="T16" fmla="*/ 5 w 168"/>
                <a:gd name="T17" fmla="*/ 124 h 156"/>
                <a:gd name="T18" fmla="*/ 18 w 168"/>
                <a:gd name="T19" fmla="*/ 143 h 156"/>
                <a:gd name="T20" fmla="*/ 37 w 168"/>
                <a:gd name="T21" fmla="*/ 153 h 156"/>
                <a:gd name="T22" fmla="*/ 58 w 168"/>
                <a:gd name="T23" fmla="*/ 156 h 156"/>
                <a:gd name="T24" fmla="*/ 80 w 168"/>
                <a:gd name="T25" fmla="*/ 154 h 156"/>
                <a:gd name="T26" fmla="*/ 104 w 168"/>
                <a:gd name="T27" fmla="*/ 150 h 156"/>
                <a:gd name="T28" fmla="*/ 128 w 168"/>
                <a:gd name="T29" fmla="*/ 143 h 156"/>
                <a:gd name="T30" fmla="*/ 149 w 168"/>
                <a:gd name="T31" fmla="*/ 135 h 156"/>
                <a:gd name="T32" fmla="*/ 168 w 168"/>
                <a:gd name="T33" fmla="*/ 131 h 156"/>
                <a:gd name="T34" fmla="*/ 117 w 168"/>
                <a:gd name="T35" fmla="*/ 0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8" h="156">
                  <a:moveTo>
                    <a:pt x="117" y="0"/>
                  </a:moveTo>
                  <a:lnTo>
                    <a:pt x="96" y="9"/>
                  </a:lnTo>
                  <a:lnTo>
                    <a:pt x="74" y="20"/>
                  </a:lnTo>
                  <a:lnTo>
                    <a:pt x="51" y="33"/>
                  </a:lnTo>
                  <a:lnTo>
                    <a:pt x="32" y="47"/>
                  </a:lnTo>
                  <a:lnTo>
                    <a:pt x="14" y="63"/>
                  </a:lnTo>
                  <a:lnTo>
                    <a:pt x="3" y="81"/>
                  </a:lnTo>
                  <a:lnTo>
                    <a:pt x="0" y="102"/>
                  </a:lnTo>
                  <a:lnTo>
                    <a:pt x="5" y="124"/>
                  </a:lnTo>
                  <a:lnTo>
                    <a:pt x="18" y="143"/>
                  </a:lnTo>
                  <a:lnTo>
                    <a:pt x="37" y="153"/>
                  </a:lnTo>
                  <a:lnTo>
                    <a:pt x="58" y="156"/>
                  </a:lnTo>
                  <a:lnTo>
                    <a:pt x="80" y="154"/>
                  </a:lnTo>
                  <a:lnTo>
                    <a:pt x="104" y="150"/>
                  </a:lnTo>
                  <a:lnTo>
                    <a:pt x="128" y="143"/>
                  </a:lnTo>
                  <a:lnTo>
                    <a:pt x="149" y="135"/>
                  </a:lnTo>
                  <a:lnTo>
                    <a:pt x="168" y="131"/>
                  </a:lnTo>
                  <a:lnTo>
                    <a:pt x="117" y="0"/>
                  </a:lnTo>
                  <a:close/>
                </a:path>
              </a:pathLst>
            </a:custGeom>
            <a:solidFill>
              <a:srgbClr val="E8D8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7" name="Freeform 56"/>
            <p:cNvSpPr>
              <a:spLocks/>
            </p:cNvSpPr>
            <p:nvPr/>
          </p:nvSpPr>
          <p:spPr bwMode="auto">
            <a:xfrm>
              <a:off x="2992" y="3746"/>
              <a:ext cx="168" cy="156"/>
            </a:xfrm>
            <a:custGeom>
              <a:avLst/>
              <a:gdLst>
                <a:gd name="T0" fmla="*/ 117 w 168"/>
                <a:gd name="T1" fmla="*/ 0 h 156"/>
                <a:gd name="T2" fmla="*/ 117 w 168"/>
                <a:gd name="T3" fmla="*/ 0 h 156"/>
                <a:gd name="T4" fmla="*/ 96 w 168"/>
                <a:gd name="T5" fmla="*/ 9 h 156"/>
                <a:gd name="T6" fmla="*/ 74 w 168"/>
                <a:gd name="T7" fmla="*/ 20 h 156"/>
                <a:gd name="T8" fmla="*/ 51 w 168"/>
                <a:gd name="T9" fmla="*/ 33 h 156"/>
                <a:gd name="T10" fmla="*/ 32 w 168"/>
                <a:gd name="T11" fmla="*/ 47 h 156"/>
                <a:gd name="T12" fmla="*/ 14 w 168"/>
                <a:gd name="T13" fmla="*/ 63 h 156"/>
                <a:gd name="T14" fmla="*/ 3 w 168"/>
                <a:gd name="T15" fmla="*/ 81 h 156"/>
                <a:gd name="T16" fmla="*/ 0 w 168"/>
                <a:gd name="T17" fmla="*/ 102 h 156"/>
                <a:gd name="T18" fmla="*/ 5 w 168"/>
                <a:gd name="T19" fmla="*/ 124 h 156"/>
                <a:gd name="T20" fmla="*/ 5 w 168"/>
                <a:gd name="T21" fmla="*/ 124 h 156"/>
                <a:gd name="T22" fmla="*/ 18 w 168"/>
                <a:gd name="T23" fmla="*/ 143 h 156"/>
                <a:gd name="T24" fmla="*/ 37 w 168"/>
                <a:gd name="T25" fmla="*/ 153 h 156"/>
                <a:gd name="T26" fmla="*/ 58 w 168"/>
                <a:gd name="T27" fmla="*/ 156 h 156"/>
                <a:gd name="T28" fmla="*/ 80 w 168"/>
                <a:gd name="T29" fmla="*/ 154 h 156"/>
                <a:gd name="T30" fmla="*/ 104 w 168"/>
                <a:gd name="T31" fmla="*/ 150 h 156"/>
                <a:gd name="T32" fmla="*/ 128 w 168"/>
                <a:gd name="T33" fmla="*/ 143 h 156"/>
                <a:gd name="T34" fmla="*/ 149 w 168"/>
                <a:gd name="T35" fmla="*/ 135 h 156"/>
                <a:gd name="T36" fmla="*/ 168 w 168"/>
                <a:gd name="T37" fmla="*/ 131 h 156"/>
                <a:gd name="T38" fmla="*/ 117 w 168"/>
                <a:gd name="T39" fmla="*/ 0 h 1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8" h="156">
                  <a:moveTo>
                    <a:pt x="117" y="0"/>
                  </a:moveTo>
                  <a:lnTo>
                    <a:pt x="117" y="0"/>
                  </a:lnTo>
                  <a:lnTo>
                    <a:pt x="96" y="9"/>
                  </a:lnTo>
                  <a:lnTo>
                    <a:pt x="74" y="20"/>
                  </a:lnTo>
                  <a:lnTo>
                    <a:pt x="51" y="33"/>
                  </a:lnTo>
                  <a:lnTo>
                    <a:pt x="32" y="47"/>
                  </a:lnTo>
                  <a:lnTo>
                    <a:pt x="14" y="63"/>
                  </a:lnTo>
                  <a:lnTo>
                    <a:pt x="3" y="81"/>
                  </a:lnTo>
                  <a:lnTo>
                    <a:pt x="0" y="102"/>
                  </a:lnTo>
                  <a:lnTo>
                    <a:pt x="5" y="124"/>
                  </a:lnTo>
                  <a:lnTo>
                    <a:pt x="18" y="143"/>
                  </a:lnTo>
                  <a:lnTo>
                    <a:pt x="37" y="153"/>
                  </a:lnTo>
                  <a:lnTo>
                    <a:pt x="58" y="156"/>
                  </a:lnTo>
                  <a:lnTo>
                    <a:pt x="80" y="154"/>
                  </a:lnTo>
                  <a:lnTo>
                    <a:pt x="104" y="150"/>
                  </a:lnTo>
                  <a:lnTo>
                    <a:pt x="128" y="143"/>
                  </a:lnTo>
                  <a:lnTo>
                    <a:pt x="149" y="135"/>
                  </a:lnTo>
                  <a:lnTo>
                    <a:pt x="168" y="131"/>
                  </a:lnTo>
                  <a:lnTo>
                    <a:pt x="117"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198" name="Freeform 57"/>
            <p:cNvSpPr>
              <a:spLocks/>
            </p:cNvSpPr>
            <p:nvPr/>
          </p:nvSpPr>
          <p:spPr bwMode="auto">
            <a:xfrm>
              <a:off x="3354" y="3476"/>
              <a:ext cx="228" cy="463"/>
            </a:xfrm>
            <a:custGeom>
              <a:avLst/>
              <a:gdLst>
                <a:gd name="T0" fmla="*/ 110 w 228"/>
                <a:gd name="T1" fmla="*/ 463 h 463"/>
                <a:gd name="T2" fmla="*/ 121 w 228"/>
                <a:gd name="T3" fmla="*/ 447 h 463"/>
                <a:gd name="T4" fmla="*/ 132 w 228"/>
                <a:gd name="T5" fmla="*/ 429 h 463"/>
                <a:gd name="T6" fmla="*/ 144 w 228"/>
                <a:gd name="T7" fmla="*/ 410 h 463"/>
                <a:gd name="T8" fmla="*/ 155 w 228"/>
                <a:gd name="T9" fmla="*/ 389 h 463"/>
                <a:gd name="T10" fmla="*/ 164 w 228"/>
                <a:gd name="T11" fmla="*/ 372 h 463"/>
                <a:gd name="T12" fmla="*/ 174 w 228"/>
                <a:gd name="T13" fmla="*/ 354 h 463"/>
                <a:gd name="T14" fmla="*/ 184 w 228"/>
                <a:gd name="T15" fmla="*/ 341 h 463"/>
                <a:gd name="T16" fmla="*/ 193 w 228"/>
                <a:gd name="T17" fmla="*/ 332 h 463"/>
                <a:gd name="T18" fmla="*/ 203 w 228"/>
                <a:gd name="T19" fmla="*/ 322 h 463"/>
                <a:gd name="T20" fmla="*/ 211 w 228"/>
                <a:gd name="T21" fmla="*/ 310 h 463"/>
                <a:gd name="T22" fmla="*/ 219 w 228"/>
                <a:gd name="T23" fmla="*/ 292 h 463"/>
                <a:gd name="T24" fmla="*/ 225 w 228"/>
                <a:gd name="T25" fmla="*/ 273 h 463"/>
                <a:gd name="T26" fmla="*/ 228 w 228"/>
                <a:gd name="T27" fmla="*/ 252 h 463"/>
                <a:gd name="T28" fmla="*/ 228 w 228"/>
                <a:gd name="T29" fmla="*/ 230 h 463"/>
                <a:gd name="T30" fmla="*/ 225 w 228"/>
                <a:gd name="T31" fmla="*/ 209 h 463"/>
                <a:gd name="T32" fmla="*/ 217 w 228"/>
                <a:gd name="T33" fmla="*/ 190 h 463"/>
                <a:gd name="T34" fmla="*/ 208 w 228"/>
                <a:gd name="T35" fmla="*/ 171 h 463"/>
                <a:gd name="T36" fmla="*/ 201 w 228"/>
                <a:gd name="T37" fmla="*/ 151 h 463"/>
                <a:gd name="T38" fmla="*/ 195 w 228"/>
                <a:gd name="T39" fmla="*/ 132 h 463"/>
                <a:gd name="T40" fmla="*/ 188 w 228"/>
                <a:gd name="T41" fmla="*/ 112 h 463"/>
                <a:gd name="T42" fmla="*/ 182 w 228"/>
                <a:gd name="T43" fmla="*/ 92 h 463"/>
                <a:gd name="T44" fmla="*/ 176 w 228"/>
                <a:gd name="T45" fmla="*/ 73 h 463"/>
                <a:gd name="T46" fmla="*/ 169 w 228"/>
                <a:gd name="T47" fmla="*/ 57 h 463"/>
                <a:gd name="T48" fmla="*/ 160 w 228"/>
                <a:gd name="T49" fmla="*/ 41 h 463"/>
                <a:gd name="T50" fmla="*/ 148 w 228"/>
                <a:gd name="T51" fmla="*/ 28 h 463"/>
                <a:gd name="T52" fmla="*/ 139 w 228"/>
                <a:gd name="T53" fmla="*/ 17 h 463"/>
                <a:gd name="T54" fmla="*/ 128 w 228"/>
                <a:gd name="T55" fmla="*/ 9 h 463"/>
                <a:gd name="T56" fmla="*/ 118 w 228"/>
                <a:gd name="T57" fmla="*/ 3 h 463"/>
                <a:gd name="T58" fmla="*/ 107 w 228"/>
                <a:gd name="T59" fmla="*/ 0 h 463"/>
                <a:gd name="T60" fmla="*/ 97 w 228"/>
                <a:gd name="T61" fmla="*/ 0 h 463"/>
                <a:gd name="T62" fmla="*/ 86 w 228"/>
                <a:gd name="T63" fmla="*/ 5 h 463"/>
                <a:gd name="T64" fmla="*/ 76 w 228"/>
                <a:gd name="T65" fmla="*/ 11 h 463"/>
                <a:gd name="T66" fmla="*/ 59 w 228"/>
                <a:gd name="T67" fmla="*/ 21 h 463"/>
                <a:gd name="T68" fmla="*/ 44 w 228"/>
                <a:gd name="T69" fmla="*/ 35 h 463"/>
                <a:gd name="T70" fmla="*/ 35 w 228"/>
                <a:gd name="T71" fmla="*/ 52 h 463"/>
                <a:gd name="T72" fmla="*/ 28 w 228"/>
                <a:gd name="T73" fmla="*/ 70 h 463"/>
                <a:gd name="T74" fmla="*/ 25 w 228"/>
                <a:gd name="T75" fmla="*/ 91 h 463"/>
                <a:gd name="T76" fmla="*/ 27 w 228"/>
                <a:gd name="T77" fmla="*/ 112 h 463"/>
                <a:gd name="T78" fmla="*/ 30 w 228"/>
                <a:gd name="T79" fmla="*/ 131 h 463"/>
                <a:gd name="T80" fmla="*/ 38 w 228"/>
                <a:gd name="T81" fmla="*/ 148 h 463"/>
                <a:gd name="T82" fmla="*/ 48 w 228"/>
                <a:gd name="T83" fmla="*/ 166 h 463"/>
                <a:gd name="T84" fmla="*/ 56 w 228"/>
                <a:gd name="T85" fmla="*/ 185 h 463"/>
                <a:gd name="T86" fmla="*/ 65 w 228"/>
                <a:gd name="T87" fmla="*/ 204 h 463"/>
                <a:gd name="T88" fmla="*/ 73 w 228"/>
                <a:gd name="T89" fmla="*/ 222 h 463"/>
                <a:gd name="T90" fmla="*/ 80 w 228"/>
                <a:gd name="T91" fmla="*/ 236 h 463"/>
                <a:gd name="T92" fmla="*/ 84 w 228"/>
                <a:gd name="T93" fmla="*/ 249 h 463"/>
                <a:gd name="T94" fmla="*/ 88 w 228"/>
                <a:gd name="T95" fmla="*/ 257 h 463"/>
                <a:gd name="T96" fmla="*/ 89 w 228"/>
                <a:gd name="T97" fmla="*/ 260 h 463"/>
                <a:gd name="T98" fmla="*/ 78 w 228"/>
                <a:gd name="T99" fmla="*/ 273 h 463"/>
                <a:gd name="T100" fmla="*/ 67 w 228"/>
                <a:gd name="T101" fmla="*/ 287 h 463"/>
                <a:gd name="T102" fmla="*/ 56 w 228"/>
                <a:gd name="T103" fmla="*/ 300 h 463"/>
                <a:gd name="T104" fmla="*/ 46 w 228"/>
                <a:gd name="T105" fmla="*/ 314 h 463"/>
                <a:gd name="T106" fmla="*/ 36 w 228"/>
                <a:gd name="T107" fmla="*/ 330 h 463"/>
                <a:gd name="T108" fmla="*/ 25 w 228"/>
                <a:gd name="T109" fmla="*/ 345 h 463"/>
                <a:gd name="T110" fmla="*/ 12 w 228"/>
                <a:gd name="T111" fmla="*/ 359 h 463"/>
                <a:gd name="T112" fmla="*/ 0 w 228"/>
                <a:gd name="T113" fmla="*/ 373 h 463"/>
                <a:gd name="T114" fmla="*/ 110 w 228"/>
                <a:gd name="T115" fmla="*/ 463 h 46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8" h="463">
                  <a:moveTo>
                    <a:pt x="110" y="463"/>
                  </a:moveTo>
                  <a:lnTo>
                    <a:pt x="121" y="447"/>
                  </a:lnTo>
                  <a:lnTo>
                    <a:pt x="132" y="429"/>
                  </a:lnTo>
                  <a:lnTo>
                    <a:pt x="144" y="410"/>
                  </a:lnTo>
                  <a:lnTo>
                    <a:pt x="155" y="389"/>
                  </a:lnTo>
                  <a:lnTo>
                    <a:pt x="164" y="372"/>
                  </a:lnTo>
                  <a:lnTo>
                    <a:pt x="174" y="354"/>
                  </a:lnTo>
                  <a:lnTo>
                    <a:pt x="184" y="341"/>
                  </a:lnTo>
                  <a:lnTo>
                    <a:pt x="193" y="332"/>
                  </a:lnTo>
                  <a:lnTo>
                    <a:pt x="203" y="322"/>
                  </a:lnTo>
                  <a:lnTo>
                    <a:pt x="211" y="310"/>
                  </a:lnTo>
                  <a:lnTo>
                    <a:pt x="219" y="292"/>
                  </a:lnTo>
                  <a:lnTo>
                    <a:pt x="225" y="273"/>
                  </a:lnTo>
                  <a:lnTo>
                    <a:pt x="228" y="252"/>
                  </a:lnTo>
                  <a:lnTo>
                    <a:pt x="228" y="230"/>
                  </a:lnTo>
                  <a:lnTo>
                    <a:pt x="225" y="209"/>
                  </a:lnTo>
                  <a:lnTo>
                    <a:pt x="217" y="190"/>
                  </a:lnTo>
                  <a:lnTo>
                    <a:pt x="208" y="171"/>
                  </a:lnTo>
                  <a:lnTo>
                    <a:pt x="201" y="151"/>
                  </a:lnTo>
                  <a:lnTo>
                    <a:pt x="195" y="132"/>
                  </a:lnTo>
                  <a:lnTo>
                    <a:pt x="188" y="112"/>
                  </a:lnTo>
                  <a:lnTo>
                    <a:pt x="182" y="92"/>
                  </a:lnTo>
                  <a:lnTo>
                    <a:pt x="176" y="73"/>
                  </a:lnTo>
                  <a:lnTo>
                    <a:pt x="169" y="57"/>
                  </a:lnTo>
                  <a:lnTo>
                    <a:pt x="160" y="41"/>
                  </a:lnTo>
                  <a:lnTo>
                    <a:pt x="148" y="28"/>
                  </a:lnTo>
                  <a:lnTo>
                    <a:pt x="139" y="17"/>
                  </a:lnTo>
                  <a:lnTo>
                    <a:pt x="128" y="9"/>
                  </a:lnTo>
                  <a:lnTo>
                    <a:pt x="118" y="3"/>
                  </a:lnTo>
                  <a:lnTo>
                    <a:pt x="107" y="0"/>
                  </a:lnTo>
                  <a:lnTo>
                    <a:pt x="97" y="0"/>
                  </a:lnTo>
                  <a:lnTo>
                    <a:pt x="86" y="5"/>
                  </a:lnTo>
                  <a:lnTo>
                    <a:pt x="76" y="11"/>
                  </a:lnTo>
                  <a:lnTo>
                    <a:pt x="59" y="21"/>
                  </a:lnTo>
                  <a:lnTo>
                    <a:pt x="44" y="35"/>
                  </a:lnTo>
                  <a:lnTo>
                    <a:pt x="35" y="52"/>
                  </a:lnTo>
                  <a:lnTo>
                    <a:pt x="28" y="70"/>
                  </a:lnTo>
                  <a:lnTo>
                    <a:pt x="25" y="91"/>
                  </a:lnTo>
                  <a:lnTo>
                    <a:pt x="27" y="112"/>
                  </a:lnTo>
                  <a:lnTo>
                    <a:pt x="30" y="131"/>
                  </a:lnTo>
                  <a:lnTo>
                    <a:pt x="38" y="148"/>
                  </a:lnTo>
                  <a:lnTo>
                    <a:pt x="48" y="166"/>
                  </a:lnTo>
                  <a:lnTo>
                    <a:pt x="56" y="185"/>
                  </a:lnTo>
                  <a:lnTo>
                    <a:pt x="65" y="204"/>
                  </a:lnTo>
                  <a:lnTo>
                    <a:pt x="73" y="222"/>
                  </a:lnTo>
                  <a:lnTo>
                    <a:pt x="80" y="236"/>
                  </a:lnTo>
                  <a:lnTo>
                    <a:pt x="84" y="249"/>
                  </a:lnTo>
                  <a:lnTo>
                    <a:pt x="88" y="257"/>
                  </a:lnTo>
                  <a:lnTo>
                    <a:pt x="89" y="260"/>
                  </a:lnTo>
                  <a:lnTo>
                    <a:pt x="78" y="273"/>
                  </a:lnTo>
                  <a:lnTo>
                    <a:pt x="67" y="287"/>
                  </a:lnTo>
                  <a:lnTo>
                    <a:pt x="56" y="300"/>
                  </a:lnTo>
                  <a:lnTo>
                    <a:pt x="46" y="314"/>
                  </a:lnTo>
                  <a:lnTo>
                    <a:pt x="36" y="330"/>
                  </a:lnTo>
                  <a:lnTo>
                    <a:pt x="25" y="345"/>
                  </a:lnTo>
                  <a:lnTo>
                    <a:pt x="12" y="359"/>
                  </a:lnTo>
                  <a:lnTo>
                    <a:pt x="0" y="373"/>
                  </a:lnTo>
                  <a:lnTo>
                    <a:pt x="110" y="463"/>
                  </a:lnTo>
                  <a:close/>
                </a:path>
              </a:pathLst>
            </a:custGeom>
            <a:solidFill>
              <a:srgbClr val="0075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9" name="Freeform 58"/>
            <p:cNvSpPr>
              <a:spLocks/>
            </p:cNvSpPr>
            <p:nvPr/>
          </p:nvSpPr>
          <p:spPr bwMode="auto">
            <a:xfrm>
              <a:off x="3354" y="3476"/>
              <a:ext cx="228" cy="463"/>
            </a:xfrm>
            <a:custGeom>
              <a:avLst/>
              <a:gdLst>
                <a:gd name="T0" fmla="*/ 110 w 228"/>
                <a:gd name="T1" fmla="*/ 463 h 463"/>
                <a:gd name="T2" fmla="*/ 132 w 228"/>
                <a:gd name="T3" fmla="*/ 429 h 463"/>
                <a:gd name="T4" fmla="*/ 155 w 228"/>
                <a:gd name="T5" fmla="*/ 389 h 463"/>
                <a:gd name="T6" fmla="*/ 174 w 228"/>
                <a:gd name="T7" fmla="*/ 354 h 463"/>
                <a:gd name="T8" fmla="*/ 193 w 228"/>
                <a:gd name="T9" fmla="*/ 332 h 463"/>
                <a:gd name="T10" fmla="*/ 203 w 228"/>
                <a:gd name="T11" fmla="*/ 322 h 463"/>
                <a:gd name="T12" fmla="*/ 219 w 228"/>
                <a:gd name="T13" fmla="*/ 292 h 463"/>
                <a:gd name="T14" fmla="*/ 228 w 228"/>
                <a:gd name="T15" fmla="*/ 252 h 463"/>
                <a:gd name="T16" fmla="*/ 225 w 228"/>
                <a:gd name="T17" fmla="*/ 209 h 463"/>
                <a:gd name="T18" fmla="*/ 217 w 228"/>
                <a:gd name="T19" fmla="*/ 190 h 463"/>
                <a:gd name="T20" fmla="*/ 201 w 228"/>
                <a:gd name="T21" fmla="*/ 151 h 463"/>
                <a:gd name="T22" fmla="*/ 188 w 228"/>
                <a:gd name="T23" fmla="*/ 112 h 463"/>
                <a:gd name="T24" fmla="*/ 176 w 228"/>
                <a:gd name="T25" fmla="*/ 73 h 463"/>
                <a:gd name="T26" fmla="*/ 160 w 228"/>
                <a:gd name="T27" fmla="*/ 41 h 463"/>
                <a:gd name="T28" fmla="*/ 148 w 228"/>
                <a:gd name="T29" fmla="*/ 28 h 463"/>
                <a:gd name="T30" fmla="*/ 128 w 228"/>
                <a:gd name="T31" fmla="*/ 9 h 463"/>
                <a:gd name="T32" fmla="*/ 107 w 228"/>
                <a:gd name="T33" fmla="*/ 0 h 463"/>
                <a:gd name="T34" fmla="*/ 86 w 228"/>
                <a:gd name="T35" fmla="*/ 5 h 463"/>
                <a:gd name="T36" fmla="*/ 76 w 228"/>
                <a:gd name="T37" fmla="*/ 11 h 463"/>
                <a:gd name="T38" fmla="*/ 44 w 228"/>
                <a:gd name="T39" fmla="*/ 35 h 463"/>
                <a:gd name="T40" fmla="*/ 28 w 228"/>
                <a:gd name="T41" fmla="*/ 70 h 463"/>
                <a:gd name="T42" fmla="*/ 27 w 228"/>
                <a:gd name="T43" fmla="*/ 112 h 463"/>
                <a:gd name="T44" fmla="*/ 38 w 228"/>
                <a:gd name="T45" fmla="*/ 148 h 463"/>
                <a:gd name="T46" fmla="*/ 48 w 228"/>
                <a:gd name="T47" fmla="*/ 166 h 463"/>
                <a:gd name="T48" fmla="*/ 65 w 228"/>
                <a:gd name="T49" fmla="*/ 204 h 463"/>
                <a:gd name="T50" fmla="*/ 80 w 228"/>
                <a:gd name="T51" fmla="*/ 236 h 463"/>
                <a:gd name="T52" fmla="*/ 88 w 228"/>
                <a:gd name="T53" fmla="*/ 257 h 463"/>
                <a:gd name="T54" fmla="*/ 89 w 228"/>
                <a:gd name="T55" fmla="*/ 260 h 463"/>
                <a:gd name="T56" fmla="*/ 67 w 228"/>
                <a:gd name="T57" fmla="*/ 287 h 463"/>
                <a:gd name="T58" fmla="*/ 46 w 228"/>
                <a:gd name="T59" fmla="*/ 314 h 463"/>
                <a:gd name="T60" fmla="*/ 25 w 228"/>
                <a:gd name="T61" fmla="*/ 345 h 463"/>
                <a:gd name="T62" fmla="*/ 0 w 228"/>
                <a:gd name="T63" fmla="*/ 373 h 46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8" h="463">
                  <a:moveTo>
                    <a:pt x="110" y="463"/>
                  </a:moveTo>
                  <a:lnTo>
                    <a:pt x="110" y="463"/>
                  </a:lnTo>
                  <a:lnTo>
                    <a:pt x="121" y="447"/>
                  </a:lnTo>
                  <a:lnTo>
                    <a:pt x="132" y="429"/>
                  </a:lnTo>
                  <a:lnTo>
                    <a:pt x="144" y="410"/>
                  </a:lnTo>
                  <a:lnTo>
                    <a:pt x="155" y="389"/>
                  </a:lnTo>
                  <a:lnTo>
                    <a:pt x="164" y="372"/>
                  </a:lnTo>
                  <a:lnTo>
                    <a:pt x="174" y="354"/>
                  </a:lnTo>
                  <a:lnTo>
                    <a:pt x="184" y="341"/>
                  </a:lnTo>
                  <a:lnTo>
                    <a:pt x="193" y="332"/>
                  </a:lnTo>
                  <a:lnTo>
                    <a:pt x="203" y="322"/>
                  </a:lnTo>
                  <a:lnTo>
                    <a:pt x="211" y="310"/>
                  </a:lnTo>
                  <a:lnTo>
                    <a:pt x="219" y="292"/>
                  </a:lnTo>
                  <a:lnTo>
                    <a:pt x="225" y="273"/>
                  </a:lnTo>
                  <a:lnTo>
                    <a:pt x="228" y="252"/>
                  </a:lnTo>
                  <a:lnTo>
                    <a:pt x="228" y="230"/>
                  </a:lnTo>
                  <a:lnTo>
                    <a:pt x="225" y="209"/>
                  </a:lnTo>
                  <a:lnTo>
                    <a:pt x="217" y="190"/>
                  </a:lnTo>
                  <a:lnTo>
                    <a:pt x="208" y="171"/>
                  </a:lnTo>
                  <a:lnTo>
                    <a:pt x="201" y="151"/>
                  </a:lnTo>
                  <a:lnTo>
                    <a:pt x="195" y="132"/>
                  </a:lnTo>
                  <a:lnTo>
                    <a:pt x="188" y="112"/>
                  </a:lnTo>
                  <a:lnTo>
                    <a:pt x="182" y="92"/>
                  </a:lnTo>
                  <a:lnTo>
                    <a:pt x="176" y="73"/>
                  </a:lnTo>
                  <a:lnTo>
                    <a:pt x="169" y="57"/>
                  </a:lnTo>
                  <a:lnTo>
                    <a:pt x="160" y="41"/>
                  </a:lnTo>
                  <a:lnTo>
                    <a:pt x="148" y="28"/>
                  </a:lnTo>
                  <a:lnTo>
                    <a:pt x="139" y="17"/>
                  </a:lnTo>
                  <a:lnTo>
                    <a:pt x="128" y="9"/>
                  </a:lnTo>
                  <a:lnTo>
                    <a:pt x="118" y="3"/>
                  </a:lnTo>
                  <a:lnTo>
                    <a:pt x="107" y="0"/>
                  </a:lnTo>
                  <a:lnTo>
                    <a:pt x="97" y="0"/>
                  </a:lnTo>
                  <a:lnTo>
                    <a:pt x="86" y="5"/>
                  </a:lnTo>
                  <a:lnTo>
                    <a:pt x="76" y="11"/>
                  </a:lnTo>
                  <a:lnTo>
                    <a:pt x="59" y="21"/>
                  </a:lnTo>
                  <a:lnTo>
                    <a:pt x="44" y="35"/>
                  </a:lnTo>
                  <a:lnTo>
                    <a:pt x="35" y="52"/>
                  </a:lnTo>
                  <a:lnTo>
                    <a:pt x="28" y="70"/>
                  </a:lnTo>
                  <a:lnTo>
                    <a:pt x="25" y="91"/>
                  </a:lnTo>
                  <a:lnTo>
                    <a:pt x="27" y="112"/>
                  </a:lnTo>
                  <a:lnTo>
                    <a:pt x="30" y="131"/>
                  </a:lnTo>
                  <a:lnTo>
                    <a:pt x="38" y="148"/>
                  </a:lnTo>
                  <a:lnTo>
                    <a:pt x="48" y="166"/>
                  </a:lnTo>
                  <a:lnTo>
                    <a:pt x="56" y="185"/>
                  </a:lnTo>
                  <a:lnTo>
                    <a:pt x="65" y="204"/>
                  </a:lnTo>
                  <a:lnTo>
                    <a:pt x="73" y="222"/>
                  </a:lnTo>
                  <a:lnTo>
                    <a:pt x="80" y="236"/>
                  </a:lnTo>
                  <a:lnTo>
                    <a:pt x="84" y="249"/>
                  </a:lnTo>
                  <a:lnTo>
                    <a:pt x="88" y="257"/>
                  </a:lnTo>
                  <a:lnTo>
                    <a:pt x="89" y="260"/>
                  </a:lnTo>
                  <a:lnTo>
                    <a:pt x="78" y="273"/>
                  </a:lnTo>
                  <a:lnTo>
                    <a:pt x="67" y="287"/>
                  </a:lnTo>
                  <a:lnTo>
                    <a:pt x="56" y="300"/>
                  </a:lnTo>
                  <a:lnTo>
                    <a:pt x="46" y="314"/>
                  </a:lnTo>
                  <a:lnTo>
                    <a:pt x="36" y="330"/>
                  </a:lnTo>
                  <a:lnTo>
                    <a:pt x="25" y="345"/>
                  </a:lnTo>
                  <a:lnTo>
                    <a:pt x="12" y="359"/>
                  </a:lnTo>
                  <a:lnTo>
                    <a:pt x="0" y="373"/>
                  </a:lnTo>
                  <a:lnTo>
                    <a:pt x="110" y="463"/>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200" name="Freeform 59"/>
            <p:cNvSpPr>
              <a:spLocks/>
            </p:cNvSpPr>
            <p:nvPr/>
          </p:nvSpPr>
          <p:spPr bwMode="auto">
            <a:xfrm>
              <a:off x="3282" y="3843"/>
              <a:ext cx="148" cy="233"/>
            </a:xfrm>
            <a:custGeom>
              <a:avLst/>
              <a:gdLst>
                <a:gd name="T0" fmla="*/ 19 w 148"/>
                <a:gd name="T1" fmla="*/ 0 h 233"/>
                <a:gd name="T2" fmla="*/ 139 w 148"/>
                <a:gd name="T3" fmla="*/ 196 h 233"/>
                <a:gd name="T4" fmla="*/ 148 w 148"/>
                <a:gd name="T5" fmla="*/ 233 h 233"/>
                <a:gd name="T6" fmla="*/ 118 w 148"/>
                <a:gd name="T7" fmla="*/ 209 h 233"/>
                <a:gd name="T8" fmla="*/ 0 w 148"/>
                <a:gd name="T9" fmla="*/ 13 h 233"/>
                <a:gd name="T10" fmla="*/ 19 w 148"/>
                <a:gd name="T11" fmla="*/ 0 h 2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8" h="233">
                  <a:moveTo>
                    <a:pt x="19" y="0"/>
                  </a:moveTo>
                  <a:lnTo>
                    <a:pt x="139" y="196"/>
                  </a:lnTo>
                  <a:lnTo>
                    <a:pt x="148" y="233"/>
                  </a:lnTo>
                  <a:lnTo>
                    <a:pt x="118" y="209"/>
                  </a:lnTo>
                  <a:lnTo>
                    <a:pt x="0" y="13"/>
                  </a:lnTo>
                  <a:lnTo>
                    <a:pt x="19" y="0"/>
                  </a:lnTo>
                  <a:close/>
                </a:path>
              </a:pathLst>
            </a:custGeom>
            <a:solidFill>
              <a:srgbClr val="9900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01" name="Freeform 60"/>
            <p:cNvSpPr>
              <a:spLocks/>
            </p:cNvSpPr>
            <p:nvPr/>
          </p:nvSpPr>
          <p:spPr bwMode="auto">
            <a:xfrm>
              <a:off x="3282" y="3843"/>
              <a:ext cx="148" cy="233"/>
            </a:xfrm>
            <a:custGeom>
              <a:avLst/>
              <a:gdLst>
                <a:gd name="T0" fmla="*/ 19 w 148"/>
                <a:gd name="T1" fmla="*/ 0 h 233"/>
                <a:gd name="T2" fmla="*/ 139 w 148"/>
                <a:gd name="T3" fmla="*/ 196 h 233"/>
                <a:gd name="T4" fmla="*/ 148 w 148"/>
                <a:gd name="T5" fmla="*/ 233 h 233"/>
                <a:gd name="T6" fmla="*/ 118 w 148"/>
                <a:gd name="T7" fmla="*/ 209 h 233"/>
                <a:gd name="T8" fmla="*/ 0 w 148"/>
                <a:gd name="T9" fmla="*/ 13 h 233"/>
                <a:gd name="T10" fmla="*/ 19 w 148"/>
                <a:gd name="T11" fmla="*/ 0 h 2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8" h="233">
                  <a:moveTo>
                    <a:pt x="19" y="0"/>
                  </a:moveTo>
                  <a:lnTo>
                    <a:pt x="139" y="196"/>
                  </a:lnTo>
                  <a:lnTo>
                    <a:pt x="148" y="233"/>
                  </a:lnTo>
                  <a:lnTo>
                    <a:pt x="118" y="209"/>
                  </a:lnTo>
                  <a:lnTo>
                    <a:pt x="0" y="13"/>
                  </a:lnTo>
                  <a:lnTo>
                    <a:pt x="1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sp>
          <p:nvSpPr>
            <p:cNvPr id="202" name="Freeform 61"/>
            <p:cNvSpPr>
              <a:spLocks/>
            </p:cNvSpPr>
            <p:nvPr/>
          </p:nvSpPr>
          <p:spPr bwMode="auto">
            <a:xfrm>
              <a:off x="3285" y="3849"/>
              <a:ext cx="179" cy="174"/>
            </a:xfrm>
            <a:custGeom>
              <a:avLst/>
              <a:gdLst>
                <a:gd name="T0" fmla="*/ 69 w 179"/>
                <a:gd name="T1" fmla="*/ 0 h 174"/>
                <a:gd name="T2" fmla="*/ 53 w 179"/>
                <a:gd name="T3" fmla="*/ 16 h 174"/>
                <a:gd name="T4" fmla="*/ 37 w 179"/>
                <a:gd name="T5" fmla="*/ 34 h 174"/>
                <a:gd name="T6" fmla="*/ 22 w 179"/>
                <a:gd name="T7" fmla="*/ 55 h 174"/>
                <a:gd name="T8" fmla="*/ 9 w 179"/>
                <a:gd name="T9" fmla="*/ 75 h 174"/>
                <a:gd name="T10" fmla="*/ 1 w 179"/>
                <a:gd name="T11" fmla="*/ 98 h 174"/>
                <a:gd name="T12" fmla="*/ 0 w 179"/>
                <a:gd name="T13" fmla="*/ 120 h 174"/>
                <a:gd name="T14" fmla="*/ 8 w 179"/>
                <a:gd name="T15" fmla="*/ 141 h 174"/>
                <a:gd name="T16" fmla="*/ 24 w 179"/>
                <a:gd name="T17" fmla="*/ 162 h 174"/>
                <a:gd name="T18" fmla="*/ 45 w 179"/>
                <a:gd name="T19" fmla="*/ 173 h 174"/>
                <a:gd name="T20" fmla="*/ 65 w 179"/>
                <a:gd name="T21" fmla="*/ 174 h 174"/>
                <a:gd name="T22" fmla="*/ 88 w 179"/>
                <a:gd name="T23" fmla="*/ 170 h 174"/>
                <a:gd name="T24" fmla="*/ 110 w 179"/>
                <a:gd name="T25" fmla="*/ 157 h 174"/>
                <a:gd name="T26" fmla="*/ 131 w 179"/>
                <a:gd name="T27" fmla="*/ 141 h 174"/>
                <a:gd name="T28" fmla="*/ 149 w 179"/>
                <a:gd name="T29" fmla="*/ 123 h 174"/>
                <a:gd name="T30" fmla="*/ 166 w 179"/>
                <a:gd name="T31" fmla="*/ 106 h 174"/>
                <a:gd name="T32" fmla="*/ 179 w 179"/>
                <a:gd name="T33" fmla="*/ 90 h 174"/>
                <a:gd name="T34" fmla="*/ 69 w 179"/>
                <a:gd name="T35" fmla="*/ 0 h 17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9" h="174">
                  <a:moveTo>
                    <a:pt x="69" y="0"/>
                  </a:moveTo>
                  <a:lnTo>
                    <a:pt x="53" y="16"/>
                  </a:lnTo>
                  <a:lnTo>
                    <a:pt x="37" y="34"/>
                  </a:lnTo>
                  <a:lnTo>
                    <a:pt x="22" y="55"/>
                  </a:lnTo>
                  <a:lnTo>
                    <a:pt x="9" y="75"/>
                  </a:lnTo>
                  <a:lnTo>
                    <a:pt x="1" y="98"/>
                  </a:lnTo>
                  <a:lnTo>
                    <a:pt x="0" y="120"/>
                  </a:lnTo>
                  <a:lnTo>
                    <a:pt x="8" y="141"/>
                  </a:lnTo>
                  <a:lnTo>
                    <a:pt x="24" y="162"/>
                  </a:lnTo>
                  <a:lnTo>
                    <a:pt x="45" y="173"/>
                  </a:lnTo>
                  <a:lnTo>
                    <a:pt x="65" y="174"/>
                  </a:lnTo>
                  <a:lnTo>
                    <a:pt x="88" y="170"/>
                  </a:lnTo>
                  <a:lnTo>
                    <a:pt x="110" y="157"/>
                  </a:lnTo>
                  <a:lnTo>
                    <a:pt x="131" y="141"/>
                  </a:lnTo>
                  <a:lnTo>
                    <a:pt x="149" y="123"/>
                  </a:lnTo>
                  <a:lnTo>
                    <a:pt x="166" y="106"/>
                  </a:lnTo>
                  <a:lnTo>
                    <a:pt x="179" y="90"/>
                  </a:lnTo>
                  <a:lnTo>
                    <a:pt x="69" y="0"/>
                  </a:lnTo>
                  <a:close/>
                </a:path>
              </a:pathLst>
            </a:custGeom>
            <a:solidFill>
              <a:srgbClr val="E8D8C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03" name="Freeform 62"/>
            <p:cNvSpPr>
              <a:spLocks/>
            </p:cNvSpPr>
            <p:nvPr/>
          </p:nvSpPr>
          <p:spPr bwMode="auto">
            <a:xfrm>
              <a:off x="3285" y="3849"/>
              <a:ext cx="179" cy="174"/>
            </a:xfrm>
            <a:custGeom>
              <a:avLst/>
              <a:gdLst>
                <a:gd name="T0" fmla="*/ 69 w 179"/>
                <a:gd name="T1" fmla="*/ 0 h 174"/>
                <a:gd name="T2" fmla="*/ 69 w 179"/>
                <a:gd name="T3" fmla="*/ 0 h 174"/>
                <a:gd name="T4" fmla="*/ 53 w 179"/>
                <a:gd name="T5" fmla="*/ 16 h 174"/>
                <a:gd name="T6" fmla="*/ 37 w 179"/>
                <a:gd name="T7" fmla="*/ 34 h 174"/>
                <a:gd name="T8" fmla="*/ 22 w 179"/>
                <a:gd name="T9" fmla="*/ 55 h 174"/>
                <a:gd name="T10" fmla="*/ 9 w 179"/>
                <a:gd name="T11" fmla="*/ 75 h 174"/>
                <a:gd name="T12" fmla="*/ 1 w 179"/>
                <a:gd name="T13" fmla="*/ 98 h 174"/>
                <a:gd name="T14" fmla="*/ 0 w 179"/>
                <a:gd name="T15" fmla="*/ 120 h 174"/>
                <a:gd name="T16" fmla="*/ 8 w 179"/>
                <a:gd name="T17" fmla="*/ 141 h 174"/>
                <a:gd name="T18" fmla="*/ 24 w 179"/>
                <a:gd name="T19" fmla="*/ 162 h 174"/>
                <a:gd name="T20" fmla="*/ 24 w 179"/>
                <a:gd name="T21" fmla="*/ 162 h 174"/>
                <a:gd name="T22" fmla="*/ 45 w 179"/>
                <a:gd name="T23" fmla="*/ 173 h 174"/>
                <a:gd name="T24" fmla="*/ 65 w 179"/>
                <a:gd name="T25" fmla="*/ 174 h 174"/>
                <a:gd name="T26" fmla="*/ 88 w 179"/>
                <a:gd name="T27" fmla="*/ 170 h 174"/>
                <a:gd name="T28" fmla="*/ 110 w 179"/>
                <a:gd name="T29" fmla="*/ 157 h 174"/>
                <a:gd name="T30" fmla="*/ 131 w 179"/>
                <a:gd name="T31" fmla="*/ 141 h 174"/>
                <a:gd name="T32" fmla="*/ 149 w 179"/>
                <a:gd name="T33" fmla="*/ 123 h 174"/>
                <a:gd name="T34" fmla="*/ 166 w 179"/>
                <a:gd name="T35" fmla="*/ 106 h 174"/>
                <a:gd name="T36" fmla="*/ 179 w 179"/>
                <a:gd name="T37" fmla="*/ 90 h 174"/>
                <a:gd name="T38" fmla="*/ 69 w 179"/>
                <a:gd name="T39" fmla="*/ 0 h 17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9" h="174">
                  <a:moveTo>
                    <a:pt x="69" y="0"/>
                  </a:moveTo>
                  <a:lnTo>
                    <a:pt x="69" y="0"/>
                  </a:lnTo>
                  <a:lnTo>
                    <a:pt x="53" y="16"/>
                  </a:lnTo>
                  <a:lnTo>
                    <a:pt x="37" y="34"/>
                  </a:lnTo>
                  <a:lnTo>
                    <a:pt x="22" y="55"/>
                  </a:lnTo>
                  <a:lnTo>
                    <a:pt x="9" y="75"/>
                  </a:lnTo>
                  <a:lnTo>
                    <a:pt x="1" y="98"/>
                  </a:lnTo>
                  <a:lnTo>
                    <a:pt x="0" y="120"/>
                  </a:lnTo>
                  <a:lnTo>
                    <a:pt x="8" y="141"/>
                  </a:lnTo>
                  <a:lnTo>
                    <a:pt x="24" y="162"/>
                  </a:lnTo>
                  <a:lnTo>
                    <a:pt x="45" y="173"/>
                  </a:lnTo>
                  <a:lnTo>
                    <a:pt x="65" y="174"/>
                  </a:lnTo>
                  <a:lnTo>
                    <a:pt x="88" y="170"/>
                  </a:lnTo>
                  <a:lnTo>
                    <a:pt x="110" y="157"/>
                  </a:lnTo>
                  <a:lnTo>
                    <a:pt x="131" y="141"/>
                  </a:lnTo>
                  <a:lnTo>
                    <a:pt x="149" y="123"/>
                  </a:lnTo>
                  <a:lnTo>
                    <a:pt x="166" y="106"/>
                  </a:lnTo>
                  <a:lnTo>
                    <a:pt x="179" y="90"/>
                  </a:lnTo>
                  <a:lnTo>
                    <a:pt x="69"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ZA"/>
            </a:p>
          </p:txBody>
        </p:sp>
      </p:grpSp>
    </p:spTree>
    <p:extLst>
      <p:ext uri="{BB962C8B-B14F-4D97-AF65-F5344CB8AC3E}">
        <p14:creationId xmlns:p14="http://schemas.microsoft.com/office/powerpoint/2010/main" val="34807661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Vertical Integration - Advantages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25</a:t>
            </a:fld>
            <a:endParaRPr lang="en-US"/>
          </a:p>
        </p:txBody>
      </p:sp>
      <p:pic>
        <p:nvPicPr>
          <p:cNvPr id="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7244" y="1621615"/>
            <a:ext cx="2590800" cy="272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ounded Rectangle 8"/>
          <p:cNvSpPr/>
          <p:nvPr/>
        </p:nvSpPr>
        <p:spPr>
          <a:xfrm>
            <a:off x="728420" y="1080466"/>
            <a:ext cx="2944678" cy="108229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Smoother flow of parts and materials</a:t>
            </a:r>
            <a:endParaRPr lang="en-ZA" dirty="0"/>
          </a:p>
        </p:txBody>
      </p:sp>
      <p:sp>
        <p:nvSpPr>
          <p:cNvPr id="10" name="Rounded Rectangle 9"/>
          <p:cNvSpPr/>
          <p:nvPr/>
        </p:nvSpPr>
        <p:spPr>
          <a:xfrm>
            <a:off x="798162" y="2438400"/>
            <a:ext cx="2874935" cy="10675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Better Quality Control</a:t>
            </a:r>
            <a:endParaRPr lang="en-ZA" dirty="0"/>
          </a:p>
        </p:txBody>
      </p:sp>
      <p:sp>
        <p:nvSpPr>
          <p:cNvPr id="11" name="Rounded Rectangle 10"/>
          <p:cNvSpPr/>
          <p:nvPr/>
        </p:nvSpPr>
        <p:spPr>
          <a:xfrm>
            <a:off x="798163" y="3801269"/>
            <a:ext cx="2874934" cy="94873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Realize Profits</a:t>
            </a:r>
            <a:endParaRPr lang="en-ZA" dirty="0"/>
          </a:p>
        </p:txBody>
      </p:sp>
      <p:cxnSp>
        <p:nvCxnSpPr>
          <p:cNvPr id="13" name="Straight Arrow Connector 12"/>
          <p:cNvCxnSpPr>
            <a:stCxn id="9" idx="2"/>
            <a:endCxn id="9" idx="2"/>
          </p:cNvCxnSpPr>
          <p:nvPr/>
        </p:nvCxnSpPr>
        <p:spPr>
          <a:xfrm>
            <a:off x="2200759" y="2162764"/>
            <a:ext cx="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90952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Vertical Integration -Disadvantage </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26</a:t>
            </a:fld>
            <a:endParaRPr lang="en-US"/>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5744" y="1725926"/>
            <a:ext cx="3148013"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4"/>
          <p:cNvSpPr txBox="1">
            <a:spLocks noChangeArrowheads="1"/>
          </p:cNvSpPr>
          <p:nvPr/>
        </p:nvSpPr>
        <p:spPr bwMode="auto">
          <a:xfrm>
            <a:off x="443398" y="1276027"/>
            <a:ext cx="4835525" cy="3513138"/>
          </a:xfrm>
          <a:prstGeom prst="rect">
            <a:avLst/>
          </a:prstGeom>
          <a:solidFill>
            <a:srgbClr val="FFFF99"/>
          </a:solidFill>
          <a:ln w="9525">
            <a:solidFill>
              <a:schemeClr val="tx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200" b="1" dirty="0">
                <a:solidFill>
                  <a:schemeClr val="tx2"/>
                </a:solidFill>
                <a:latin typeface="Arial" panose="020B0604020202020204" pitchFamily="34" charset="0"/>
              </a:rPr>
              <a:t>Companies may fail to take advantage of suppliers who can create </a:t>
            </a:r>
            <a:r>
              <a:rPr lang="en-US" altLang="en-US" sz="3200" b="1" dirty="0">
                <a:solidFill>
                  <a:srgbClr val="0000FF"/>
                </a:solidFill>
                <a:latin typeface="Arial" panose="020B0604020202020204" pitchFamily="34" charset="0"/>
              </a:rPr>
              <a:t>economies of scale advantage</a:t>
            </a:r>
            <a:r>
              <a:rPr lang="en-US" altLang="en-US" sz="3200" b="1" dirty="0">
                <a:solidFill>
                  <a:schemeClr val="tx2"/>
                </a:solidFill>
                <a:latin typeface="Arial" panose="020B0604020202020204" pitchFamily="34" charset="0"/>
              </a:rPr>
              <a:t> by pooling demand from numerous companies. </a:t>
            </a:r>
          </a:p>
        </p:txBody>
      </p:sp>
    </p:spTree>
    <p:extLst>
      <p:ext uri="{BB962C8B-B14F-4D97-AF65-F5344CB8AC3E}">
        <p14:creationId xmlns:p14="http://schemas.microsoft.com/office/powerpoint/2010/main" val="29376718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Make or Buy Decision: Example</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27</a:t>
            </a:fld>
            <a:endParaRPr lang="en-US"/>
          </a:p>
        </p:txBody>
      </p:sp>
      <p:sp>
        <p:nvSpPr>
          <p:cNvPr id="4" name="Rectangle 3"/>
          <p:cNvSpPr txBox="1">
            <a:spLocks noChangeArrowheads="1"/>
          </p:cNvSpPr>
          <p:nvPr/>
        </p:nvSpPr>
        <p:spPr bwMode="auto">
          <a:xfrm>
            <a:off x="808038" y="1125538"/>
            <a:ext cx="7796212" cy="9822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0488" tIns="44450" rIns="90488" bIns="4445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FFC000"/>
              </a:buClr>
              <a:buFont typeface="Wingdings" panose="05000000000000000000" pitchFamily="2" charset="2"/>
              <a:buChar char="l"/>
            </a:pPr>
            <a:r>
              <a:rPr lang="en-US" altLang="en-US" sz="1800" dirty="0" smtClean="0"/>
              <a:t>Essex Company manufactures part 4A that is used in one of its products.</a:t>
            </a:r>
          </a:p>
          <a:p>
            <a:pPr>
              <a:buClr>
                <a:srgbClr val="FFC000"/>
              </a:buClr>
              <a:buFont typeface="Wingdings" panose="05000000000000000000" pitchFamily="2" charset="2"/>
              <a:buChar char="l"/>
            </a:pPr>
            <a:r>
              <a:rPr lang="en-US" altLang="en-US" sz="1800" dirty="0" smtClean="0"/>
              <a:t>The unit product cost of this part is:</a:t>
            </a:r>
          </a:p>
        </p:txBody>
      </p:sp>
      <p:graphicFrame>
        <p:nvGraphicFramePr>
          <p:cNvPr id="5" name="Object 4"/>
          <p:cNvGraphicFramePr>
            <a:graphicFrameLocks/>
          </p:cNvGraphicFramePr>
          <p:nvPr>
            <p:extLst>
              <p:ext uri="{D42A27DB-BD31-4B8C-83A1-F6EECF244321}">
                <p14:modId xmlns:p14="http://schemas.microsoft.com/office/powerpoint/2010/main" val="3660055172"/>
              </p:ext>
            </p:extLst>
          </p:nvPr>
        </p:nvGraphicFramePr>
        <p:xfrm>
          <a:off x="1623744" y="2152841"/>
          <a:ext cx="6094412" cy="2837613"/>
        </p:xfrm>
        <a:graphic>
          <a:graphicData uri="http://schemas.openxmlformats.org/presentationml/2006/ole">
            <mc:AlternateContent xmlns:mc="http://schemas.openxmlformats.org/markup-compatibility/2006">
              <mc:Choice xmlns:v="urn:schemas-microsoft-com:vml" Requires="v">
                <p:oleObj spid="_x0000_s51205" name="Worksheet" r:id="rId3" imgW="2735545" imgH="1485994" progId="Excel.Sheet.8">
                  <p:embed/>
                </p:oleObj>
              </mc:Choice>
              <mc:Fallback>
                <p:oleObj name="Worksheet" r:id="rId3" imgW="2735545" imgH="1485994" progId="Excel.Sheet.8">
                  <p:embed/>
                  <p:pic>
                    <p:nvPicPr>
                      <p:cNvPr id="68612" name="Object 4"/>
                      <p:cNvPicPr>
                        <a:picLocks noChangeArrowheads="1"/>
                      </p:cNvPicPr>
                      <p:nvPr/>
                    </p:nvPicPr>
                    <p:blipFill>
                      <a:blip r:embed="rId4"/>
                      <a:srcRect/>
                      <a:stretch>
                        <a:fillRect/>
                      </a:stretch>
                    </p:blipFill>
                    <p:spPr bwMode="auto">
                      <a:xfrm>
                        <a:off x="1623744" y="2152841"/>
                        <a:ext cx="6094412" cy="2837613"/>
                      </a:xfrm>
                      <a:prstGeom prst="rect">
                        <a:avLst/>
                      </a:prstGeom>
                      <a:noFill/>
                      <a:ln w="12699">
                        <a:solidFill>
                          <a:srgbClr val="000000"/>
                        </a:solidFill>
                        <a:miter lim="800000"/>
                        <a:headEnd/>
                        <a:tailEnd/>
                      </a:ln>
                      <a:effectLst>
                        <a:outerShdw dist="45791" dir="3378596" algn="ctr" rotWithShape="0">
                          <a:srgbClr val="000000"/>
                        </a:outerShdw>
                      </a:effectLst>
                    </p:spPr>
                  </p:pic>
                </p:oleObj>
              </mc:Fallback>
            </mc:AlternateContent>
          </a:graphicData>
        </a:graphic>
      </p:graphicFrame>
    </p:spTree>
    <p:extLst>
      <p:ext uri="{BB962C8B-B14F-4D97-AF65-F5344CB8AC3E}">
        <p14:creationId xmlns:p14="http://schemas.microsoft.com/office/powerpoint/2010/main" val="37858784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Make or buy decision</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28</a:t>
            </a:fld>
            <a:endParaRPr lang="en-US"/>
          </a:p>
        </p:txBody>
      </p:sp>
      <p:sp>
        <p:nvSpPr>
          <p:cNvPr id="4" name="TextBox 3"/>
          <p:cNvSpPr txBox="1"/>
          <p:nvPr/>
        </p:nvSpPr>
        <p:spPr>
          <a:xfrm>
            <a:off x="790414" y="1278610"/>
            <a:ext cx="7012983" cy="3970318"/>
          </a:xfrm>
          <a:prstGeom prst="rect">
            <a:avLst/>
          </a:prstGeom>
          <a:noFill/>
        </p:spPr>
        <p:txBody>
          <a:bodyPr wrap="square" rtlCol="0">
            <a:spAutoFit/>
          </a:bodyPr>
          <a:lstStyle/>
          <a:p>
            <a:pPr>
              <a:buSzTx/>
              <a:buFont typeface="Wingdings" pitchFamily="2" charset="2"/>
              <a:buChar char="l"/>
              <a:defRPr/>
            </a:pPr>
            <a:r>
              <a:rPr lang="en-US" altLang="en-US" dirty="0">
                <a:solidFill>
                  <a:srgbClr val="000000"/>
                </a:solidFill>
              </a:rPr>
              <a:t>The special equipment used to manufacture part 4A has </a:t>
            </a:r>
            <a:r>
              <a:rPr lang="en-US" altLang="en-US" dirty="0" smtClean="0">
                <a:solidFill>
                  <a:srgbClr val="000000"/>
                </a:solidFill>
              </a:rPr>
              <a:t>no resale </a:t>
            </a:r>
            <a:r>
              <a:rPr lang="en-US" altLang="en-US" dirty="0">
                <a:solidFill>
                  <a:srgbClr val="000000"/>
                </a:solidFill>
              </a:rPr>
              <a:t>value</a:t>
            </a:r>
            <a:r>
              <a:rPr lang="en-US" altLang="en-US" dirty="0" smtClean="0">
                <a:solidFill>
                  <a:srgbClr val="000000"/>
                </a:solidFill>
              </a:rPr>
              <a:t>.</a:t>
            </a:r>
          </a:p>
          <a:p>
            <a:pPr>
              <a:buSzTx/>
              <a:buFont typeface="Wingdings" pitchFamily="2" charset="2"/>
              <a:buChar char="l"/>
              <a:defRPr/>
            </a:pPr>
            <a:endParaRPr lang="en-US" altLang="en-US" dirty="0">
              <a:solidFill>
                <a:srgbClr val="000000"/>
              </a:solidFill>
            </a:endParaRPr>
          </a:p>
          <a:p>
            <a:pPr>
              <a:buSzTx/>
              <a:buFont typeface="Wingdings" pitchFamily="2" charset="2"/>
              <a:buChar char="l"/>
              <a:defRPr/>
            </a:pPr>
            <a:r>
              <a:rPr lang="en-US" altLang="en-US" dirty="0">
                <a:solidFill>
                  <a:srgbClr val="000000"/>
                </a:solidFill>
              </a:rPr>
              <a:t>The total amount of general factory overhead, which is </a:t>
            </a:r>
            <a:r>
              <a:rPr lang="en-US" altLang="en-US" dirty="0" smtClean="0">
                <a:solidFill>
                  <a:srgbClr val="000000"/>
                </a:solidFill>
              </a:rPr>
              <a:t>allocated </a:t>
            </a:r>
            <a:r>
              <a:rPr lang="en-US" altLang="en-US" dirty="0">
                <a:solidFill>
                  <a:srgbClr val="000000"/>
                </a:solidFill>
              </a:rPr>
              <a:t>on the basis of direct labor hours, would be unaffected by this decision</a:t>
            </a:r>
            <a:r>
              <a:rPr lang="en-US" altLang="en-US" dirty="0" smtClean="0">
                <a:solidFill>
                  <a:srgbClr val="000000"/>
                </a:solidFill>
              </a:rPr>
              <a:t>.</a:t>
            </a:r>
          </a:p>
          <a:p>
            <a:pPr>
              <a:buSzTx/>
              <a:buFont typeface="Wingdings" pitchFamily="2" charset="2"/>
              <a:buChar char="l"/>
              <a:defRPr/>
            </a:pPr>
            <a:endParaRPr lang="en-US" altLang="en-US" dirty="0">
              <a:solidFill>
                <a:srgbClr val="000000"/>
              </a:solidFill>
            </a:endParaRPr>
          </a:p>
          <a:p>
            <a:pPr>
              <a:buSzTx/>
              <a:buFont typeface="Wingdings" pitchFamily="2" charset="2"/>
              <a:buChar char="l"/>
              <a:defRPr/>
            </a:pPr>
            <a:r>
              <a:rPr lang="en-US" altLang="en-US" dirty="0">
                <a:solidFill>
                  <a:srgbClr val="000000"/>
                </a:solidFill>
              </a:rPr>
              <a:t>The R30 unit product cost is based on </a:t>
            </a:r>
            <a:r>
              <a:rPr lang="en-US" altLang="en-US" dirty="0" smtClean="0">
                <a:solidFill>
                  <a:srgbClr val="000000"/>
                </a:solidFill>
              </a:rPr>
              <a:t>20 </a:t>
            </a:r>
            <a:r>
              <a:rPr lang="en-US" altLang="en-US" dirty="0">
                <a:solidFill>
                  <a:srgbClr val="000000"/>
                </a:solidFill>
              </a:rPr>
              <a:t>000 parts produced each year</a:t>
            </a:r>
            <a:r>
              <a:rPr lang="en-US" altLang="en-US" dirty="0" smtClean="0">
                <a:solidFill>
                  <a:srgbClr val="000000"/>
                </a:solidFill>
              </a:rPr>
              <a:t>.</a:t>
            </a:r>
          </a:p>
          <a:p>
            <a:pPr>
              <a:buSzTx/>
              <a:buFont typeface="Wingdings" pitchFamily="2" charset="2"/>
              <a:buChar char="l"/>
              <a:defRPr/>
            </a:pPr>
            <a:endParaRPr lang="en-US" altLang="en-US" dirty="0">
              <a:solidFill>
                <a:srgbClr val="000000"/>
              </a:solidFill>
            </a:endParaRPr>
          </a:p>
          <a:p>
            <a:pPr>
              <a:buSzTx/>
              <a:buFont typeface="Wingdings" pitchFamily="2" charset="2"/>
              <a:buChar char="l"/>
              <a:defRPr/>
            </a:pPr>
            <a:r>
              <a:rPr lang="en-US" altLang="en-US" dirty="0">
                <a:solidFill>
                  <a:srgbClr val="000000"/>
                </a:solidFill>
              </a:rPr>
              <a:t>An outside supplier has offered to provide the 20 000 parts at a cost of R25 per part.</a:t>
            </a:r>
            <a:br>
              <a:rPr lang="en-US" altLang="en-US" dirty="0">
                <a:solidFill>
                  <a:srgbClr val="000000"/>
                </a:solidFill>
              </a:rPr>
            </a:br>
            <a:r>
              <a:rPr lang="en-US" altLang="en-US" dirty="0">
                <a:solidFill>
                  <a:srgbClr val="000000"/>
                </a:solidFill>
                <a:effectLst>
                  <a:outerShdw blurRad="38100" dist="38100" dir="2700000" algn="tl">
                    <a:srgbClr val="000000">
                      <a:alpha val="43137"/>
                    </a:srgbClr>
                  </a:outerShdw>
                </a:effectLst>
              </a:rPr>
              <a:t>    </a:t>
            </a:r>
            <a:r>
              <a:rPr lang="en-US" altLang="en-US" dirty="0">
                <a:solidFill>
                  <a:srgbClr val="0000CC"/>
                </a:solidFill>
                <a:effectLst>
                  <a:outerShdw blurRad="38100" dist="38100" dir="2700000" algn="tl">
                    <a:srgbClr val="000000">
                      <a:alpha val="43137"/>
                    </a:srgbClr>
                  </a:outerShdw>
                </a:effectLst>
              </a:rPr>
              <a:t>Should we accept the supplier’s offer?</a:t>
            </a:r>
          </a:p>
          <a:p>
            <a:endParaRPr lang="en-ZA" dirty="0"/>
          </a:p>
        </p:txBody>
      </p:sp>
    </p:spTree>
    <p:extLst>
      <p:ext uri="{BB962C8B-B14F-4D97-AF65-F5344CB8AC3E}">
        <p14:creationId xmlns:p14="http://schemas.microsoft.com/office/powerpoint/2010/main" val="27226805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altLang="en-US" dirty="0">
                <a:latin typeface="Tahoma" panose="020B0604030504040204" pitchFamily="34" charset="0"/>
                <a:cs typeface="Tahoma" panose="020B0604030504040204" pitchFamily="34" charset="0"/>
              </a:rPr>
              <a:t>Tactical versus long-term decisions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a:t>
            </a:fld>
            <a:endParaRPr lang="en-US"/>
          </a:p>
        </p:txBody>
      </p:sp>
      <p:sp>
        <p:nvSpPr>
          <p:cNvPr id="4" name="TextBox 3"/>
          <p:cNvSpPr txBox="1"/>
          <p:nvPr/>
        </p:nvSpPr>
        <p:spPr>
          <a:xfrm>
            <a:off x="689675" y="1247614"/>
            <a:ext cx="7950630" cy="2585323"/>
          </a:xfrm>
          <a:prstGeom prst="rect">
            <a:avLst/>
          </a:prstGeom>
          <a:noFill/>
        </p:spPr>
        <p:txBody>
          <a:bodyPr wrap="square" rtlCol="0">
            <a:spAutoFit/>
          </a:bodyPr>
          <a:lstStyle/>
          <a:p>
            <a:r>
              <a:rPr lang="en-ZA" dirty="0" smtClean="0"/>
              <a:t>Tactical decisions</a:t>
            </a:r>
          </a:p>
          <a:p>
            <a:pPr marL="285750" indent="-285750">
              <a:buFont typeface="Arial" panose="020B0604020202020204" pitchFamily="34" charset="0"/>
              <a:buChar char="•"/>
            </a:pPr>
            <a:r>
              <a:rPr lang="en-ZA" dirty="0" smtClean="0"/>
              <a:t>Do not require significant or permanent resource commitments</a:t>
            </a:r>
          </a:p>
          <a:p>
            <a:pPr marL="285750" indent="-285750">
              <a:buFont typeface="Arial" panose="020B0604020202020204" pitchFamily="34" charset="0"/>
              <a:buChar char="•"/>
            </a:pPr>
            <a:r>
              <a:rPr lang="en-ZA" dirty="0" smtClean="0"/>
              <a:t>Can be reversed if better opportunities arise</a:t>
            </a:r>
          </a:p>
          <a:p>
            <a:pPr marL="285750" indent="-285750">
              <a:buFont typeface="Arial" panose="020B0604020202020204" pitchFamily="34" charset="0"/>
              <a:buChar char="•"/>
            </a:pPr>
            <a:endParaRPr lang="en-ZA" dirty="0"/>
          </a:p>
          <a:p>
            <a:r>
              <a:rPr lang="en-ZA" dirty="0" smtClean="0"/>
              <a:t>Long term decisions</a:t>
            </a:r>
          </a:p>
          <a:p>
            <a:pPr marL="285750" indent="-285750">
              <a:buFont typeface="Arial" panose="020B0604020202020204" pitchFamily="34" charset="0"/>
              <a:buChar char="•"/>
            </a:pPr>
            <a:r>
              <a:rPr lang="en-ZA" dirty="0" smtClean="0"/>
              <a:t>Tend to be more strategic in nature</a:t>
            </a:r>
          </a:p>
          <a:p>
            <a:pPr marL="285750" indent="-285750">
              <a:buFont typeface="Arial" panose="020B0604020202020204" pitchFamily="34" charset="0"/>
              <a:buChar char="•"/>
            </a:pPr>
            <a:r>
              <a:rPr lang="en-ZA" dirty="0" smtClean="0"/>
              <a:t>May involve changes in capacity</a:t>
            </a:r>
          </a:p>
          <a:p>
            <a:pPr marL="285750" indent="-285750">
              <a:buFont typeface="Arial" panose="020B0604020202020204" pitchFamily="34" charset="0"/>
              <a:buChar char="•"/>
            </a:pPr>
            <a:r>
              <a:rPr lang="en-ZA" dirty="0" smtClean="0"/>
              <a:t>More difficult to reverse and effects may extend over longer time periods</a:t>
            </a:r>
            <a:endParaRPr lang="en-ZA" dirty="0"/>
          </a:p>
        </p:txBody>
      </p:sp>
    </p:spTree>
    <p:extLst>
      <p:ext uri="{BB962C8B-B14F-4D97-AF65-F5344CB8AC3E}">
        <p14:creationId xmlns:p14="http://schemas.microsoft.com/office/powerpoint/2010/main" val="25382976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Make or Buy Decision</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29</a:t>
            </a:fld>
            <a:endParaRPr lang="en-US"/>
          </a:p>
        </p:txBody>
      </p:sp>
      <p:graphicFrame>
        <p:nvGraphicFramePr>
          <p:cNvPr id="4" name="Object 2"/>
          <p:cNvGraphicFramePr>
            <a:graphicFrameLocks/>
          </p:cNvGraphicFramePr>
          <p:nvPr>
            <p:extLst>
              <p:ext uri="{D42A27DB-BD31-4B8C-83A1-F6EECF244321}">
                <p14:modId xmlns:p14="http://schemas.microsoft.com/office/powerpoint/2010/main" val="1355038097"/>
              </p:ext>
            </p:extLst>
          </p:nvPr>
        </p:nvGraphicFramePr>
        <p:xfrm>
          <a:off x="615135" y="1080466"/>
          <a:ext cx="6199322" cy="3678937"/>
        </p:xfrm>
        <a:graphic>
          <a:graphicData uri="http://schemas.openxmlformats.org/presentationml/2006/ole">
            <mc:AlternateContent xmlns:mc="http://schemas.openxmlformats.org/markup-compatibility/2006">
              <mc:Choice xmlns:v="urn:schemas-microsoft-com:vml" Requires="v">
                <p:oleObj spid="_x0000_s52230" name="Worksheet" r:id="rId3" imgW="4579655" imgH="2095579" progId="Excel.Sheet.8">
                  <p:embed/>
                </p:oleObj>
              </mc:Choice>
              <mc:Fallback>
                <p:oleObj name="Worksheet" r:id="rId3" imgW="4579655" imgH="2095579" progId="Excel.Sheet.8">
                  <p:embed/>
                  <p:pic>
                    <p:nvPicPr>
                      <p:cNvPr id="72706" name="Object 2"/>
                      <p:cNvPicPr>
                        <a:picLocks noChangeArrowheads="1"/>
                      </p:cNvPicPr>
                      <p:nvPr/>
                    </p:nvPicPr>
                    <p:blipFill>
                      <a:blip r:embed="rId4"/>
                      <a:srcRect/>
                      <a:stretch>
                        <a:fillRect/>
                      </a:stretch>
                    </p:blipFill>
                    <p:spPr bwMode="auto">
                      <a:xfrm>
                        <a:off x="615135" y="1080466"/>
                        <a:ext cx="6199322" cy="3678937"/>
                      </a:xfrm>
                      <a:prstGeom prst="rect">
                        <a:avLst/>
                      </a:prstGeom>
                      <a:noFill/>
                      <a:ln>
                        <a:noFill/>
                      </a:ln>
                      <a:effectLst/>
                    </p:spPr>
                  </p:pic>
                </p:oleObj>
              </mc:Fallback>
            </mc:AlternateContent>
          </a:graphicData>
        </a:graphic>
      </p:graphicFrame>
      <p:sp>
        <p:nvSpPr>
          <p:cNvPr id="5" name="Rectangle 5"/>
          <p:cNvSpPr>
            <a:spLocks noChangeArrowheads="1"/>
          </p:cNvSpPr>
          <p:nvPr/>
        </p:nvSpPr>
        <p:spPr bwMode="auto">
          <a:xfrm>
            <a:off x="1659691" y="4890748"/>
            <a:ext cx="4972050" cy="466725"/>
          </a:xfrm>
          <a:prstGeom prst="rect">
            <a:avLst/>
          </a:prstGeom>
          <a:solidFill>
            <a:srgbClr val="FFFFFF"/>
          </a:solidFill>
          <a:ln w="12700">
            <a:solidFill>
              <a:srgbClr val="000000"/>
            </a:solidFill>
            <a:miter lim="800000"/>
            <a:headEnd/>
            <a:tailEnd/>
          </a:ln>
          <a:effectLst>
            <a:outerShdw dist="35921" dir="2700000" algn="ctr" rotWithShape="0">
              <a:srgbClr val="000000"/>
            </a:outerShdw>
          </a:effectLst>
        </p:spPr>
        <p:txBody>
          <a:bodyPr wrap="none" lIns="90488" tIns="44450" rIns="90488" bIns="44450">
            <a:spAutoFit/>
          </a:bodyPr>
          <a:lstStyle/>
          <a:p>
            <a:pPr algn="r">
              <a:defRPr/>
            </a:pPr>
            <a:r>
              <a:rPr lang="en-US" altLang="en-US" dirty="0">
                <a:solidFill>
                  <a:srgbClr val="0000FF"/>
                </a:solidFill>
                <a:effectLst>
                  <a:outerShdw blurRad="38100" dist="38100" dir="2700000" algn="tl">
                    <a:srgbClr val="C0C0C0"/>
                  </a:outerShdw>
                </a:effectLst>
                <a:latin typeface="Arial" charset="0"/>
              </a:rPr>
              <a:t>20 000  ×  R9 per unit  =  R180,000</a:t>
            </a:r>
          </a:p>
        </p:txBody>
      </p:sp>
      <p:cxnSp>
        <p:nvCxnSpPr>
          <p:cNvPr id="7" name="Straight Arrow Connector 6"/>
          <p:cNvCxnSpPr/>
          <p:nvPr/>
        </p:nvCxnSpPr>
        <p:spPr>
          <a:xfrm flipH="1" flipV="1">
            <a:off x="5230678" y="2686572"/>
            <a:ext cx="898902" cy="220417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9" name="Rectangle 5"/>
          <p:cNvSpPr>
            <a:spLocks noChangeArrowheads="1"/>
          </p:cNvSpPr>
          <p:nvPr/>
        </p:nvSpPr>
        <p:spPr bwMode="auto">
          <a:xfrm>
            <a:off x="7030872" y="1051528"/>
            <a:ext cx="1896713" cy="1474763"/>
          </a:xfrm>
          <a:prstGeom prst="rect">
            <a:avLst/>
          </a:prstGeom>
          <a:solidFill>
            <a:srgbClr val="FFFF99"/>
          </a:solidFill>
          <a:ln w="12700">
            <a:solidFill>
              <a:schemeClr val="accent2"/>
            </a:solidFill>
            <a:miter lim="800000"/>
            <a:headEnd/>
            <a:tailEnd/>
          </a:ln>
          <a:effectLst/>
          <a:extLst>
            <a:ext uri="{AF507438-7753-43E0-B8FC-AC1667EBCBE1}">
              <a14:hiddenEffects xmlns:a14="http://schemas.microsoft.com/office/drawing/2010/main">
                <a:effectLst>
                  <a:outerShdw dist="53882" dir="2700000" algn="ctr" rotWithShape="0">
                    <a:srgbClr val="000000"/>
                  </a:outerShdw>
                </a:effectLst>
              </a14:hiddenEffects>
            </a:ext>
          </a:extLst>
        </p:spPr>
        <p:txBody>
          <a:bodyPr wrap="square" lIns="90488" tIns="44450" rIns="90488" bIns="44450">
            <a:spAutoFit/>
          </a:bodyPr>
          <a:lstStyle/>
          <a:p>
            <a:pPr algn="ctr">
              <a:defRPr/>
            </a:pPr>
            <a:r>
              <a:rPr lang="en-US" altLang="en-US" b="1" dirty="0">
                <a:effectLst>
                  <a:outerShdw blurRad="38100" dist="38100" dir="2700000" algn="tl">
                    <a:srgbClr val="FFFFFF"/>
                  </a:outerShdw>
                </a:effectLst>
                <a:latin typeface="Arial" charset="0"/>
              </a:rPr>
              <a:t>The special equipment has no resale value and is a sunk cost.</a:t>
            </a:r>
          </a:p>
        </p:txBody>
      </p:sp>
      <p:cxnSp>
        <p:nvCxnSpPr>
          <p:cNvPr id="11" name="Straight Arrow Connector 10"/>
          <p:cNvCxnSpPr/>
          <p:nvPr/>
        </p:nvCxnSpPr>
        <p:spPr>
          <a:xfrm flipH="1">
            <a:off x="5075695" y="1937288"/>
            <a:ext cx="1955177" cy="15498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2" name="Rectangle 5"/>
          <p:cNvSpPr>
            <a:spLocks noChangeArrowheads="1"/>
          </p:cNvSpPr>
          <p:nvPr/>
        </p:nvSpPr>
        <p:spPr bwMode="auto">
          <a:xfrm>
            <a:off x="7030872" y="2618568"/>
            <a:ext cx="1896713" cy="1567096"/>
          </a:xfrm>
          <a:prstGeom prst="rect">
            <a:avLst/>
          </a:prstGeom>
          <a:solidFill>
            <a:srgbClr val="FFC585"/>
          </a:solidFill>
          <a:ln w="12700">
            <a:solidFill>
              <a:schemeClr val="tx2"/>
            </a:solidFill>
            <a:miter lim="800000"/>
            <a:headEnd/>
            <a:tailEnd/>
          </a:ln>
          <a:effectLst>
            <a:outerShdw dist="53882" dir="2700000" algn="ctr" rotWithShape="0">
              <a:srgbClr val="000000"/>
            </a:outerShdw>
          </a:effec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600" b="1" dirty="0">
                <a:solidFill>
                  <a:schemeClr val="tx2"/>
                </a:solidFill>
                <a:latin typeface="Arial" panose="020B0604020202020204" pitchFamily="34" charset="0"/>
              </a:rPr>
              <a:t>Not avoidable; irrelevant.  If the product is dropped, it will be reallocated to other products.</a:t>
            </a:r>
          </a:p>
        </p:txBody>
      </p:sp>
      <p:cxnSp>
        <p:nvCxnSpPr>
          <p:cNvPr id="14" name="Straight Arrow Connector 13"/>
          <p:cNvCxnSpPr>
            <a:stCxn id="12" idx="1"/>
          </p:cNvCxnSpPr>
          <p:nvPr/>
        </p:nvCxnSpPr>
        <p:spPr>
          <a:xfrm flipH="1">
            <a:off x="5075695" y="3402116"/>
            <a:ext cx="1955177" cy="6661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42823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Opportunity Cost</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30</a:t>
            </a:fld>
            <a:endParaRPr lang="en-US"/>
          </a:p>
        </p:txBody>
      </p:sp>
      <p:sp>
        <p:nvSpPr>
          <p:cNvPr id="4" name="Rectangle 3"/>
          <p:cNvSpPr txBox="1">
            <a:spLocks noChangeArrowheads="1"/>
          </p:cNvSpPr>
          <p:nvPr/>
        </p:nvSpPr>
        <p:spPr bwMode="auto">
          <a:xfrm>
            <a:off x="392354" y="1208627"/>
            <a:ext cx="8229600" cy="1829042"/>
          </a:xfrm>
          <a:prstGeom prst="rect">
            <a:avLst/>
          </a:prstGeom>
          <a:solidFill>
            <a:srgbClr val="FFFF99"/>
          </a:solidFill>
          <a:ln w="12699">
            <a:solidFill>
              <a:schemeClr val="tx2"/>
            </a:solidFill>
            <a:miter lim="800000"/>
            <a:headEnd/>
            <a:tailEnd/>
          </a:ln>
          <a:effectLst>
            <a:outerShdw dist="35921" dir="2700000" algn="ctr" rotWithShape="0">
              <a:srgbClr val="000000"/>
            </a:outerShdw>
          </a:effectLst>
        </p:spPr>
        <p:txBody>
          <a:bodyPr vert="horz" wrap="square" lIns="90488" tIns="44450" rIns="90488" bIns="4445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lnSpc>
                <a:spcPct val="90000"/>
              </a:lnSpc>
              <a:buFontTx/>
              <a:buNone/>
              <a:defRPr/>
            </a:pPr>
            <a:r>
              <a:rPr lang="en-US" altLang="en-US" sz="2400" b="1" smtClean="0">
                <a:solidFill>
                  <a:schemeClr val="tx2"/>
                </a:solidFill>
                <a:effectLst>
                  <a:outerShdw blurRad="38100" dist="38100" dir="2700000" algn="tl">
                    <a:srgbClr val="FFFFFF"/>
                  </a:outerShdw>
                </a:effectLst>
              </a:rPr>
              <a:t>An </a:t>
            </a:r>
            <a:r>
              <a:rPr lang="en-US" altLang="en-US" sz="2400" b="1" smtClean="0">
                <a:solidFill>
                  <a:srgbClr val="0000FF"/>
                </a:solidFill>
              </a:rPr>
              <a:t>opportunity cost</a:t>
            </a:r>
            <a:r>
              <a:rPr lang="en-US" altLang="en-US" sz="2400" b="1" smtClean="0">
                <a:solidFill>
                  <a:schemeClr val="tx2"/>
                </a:solidFill>
              </a:rPr>
              <a:t> </a:t>
            </a:r>
            <a:r>
              <a:rPr lang="en-US" altLang="en-US" sz="2400" b="1" smtClean="0">
                <a:solidFill>
                  <a:schemeClr val="tx2"/>
                </a:solidFill>
                <a:effectLst>
                  <a:outerShdw blurRad="38100" dist="38100" dir="2700000" algn="tl">
                    <a:srgbClr val="FFFFFF"/>
                  </a:outerShdw>
                </a:effectLst>
              </a:rPr>
              <a:t>is the benefit that is foregone as a result of pursuing some course of action.</a:t>
            </a:r>
          </a:p>
          <a:p>
            <a:pPr algn="ctr">
              <a:lnSpc>
                <a:spcPct val="90000"/>
              </a:lnSpc>
              <a:buFontTx/>
              <a:buNone/>
              <a:defRPr/>
            </a:pPr>
            <a:r>
              <a:rPr lang="en-US" altLang="en-US" sz="2400" b="1" smtClean="0">
                <a:solidFill>
                  <a:schemeClr val="tx2"/>
                </a:solidFill>
                <a:effectLst>
                  <a:outerShdw blurRad="38100" dist="38100" dir="2700000" algn="tl">
                    <a:srgbClr val="FFFFFF"/>
                  </a:outerShdw>
                </a:effectLst>
              </a:rPr>
              <a:t>Opportunity costs are not actual rand outlays and are not recorded in the formal accounts of an organization.</a:t>
            </a:r>
          </a:p>
          <a:p>
            <a:pPr algn="ctr">
              <a:lnSpc>
                <a:spcPct val="90000"/>
              </a:lnSpc>
              <a:buFontTx/>
              <a:buNone/>
              <a:defRPr/>
            </a:pPr>
            <a:endParaRPr lang="en-US" altLang="en-US" sz="2400" b="1" smtClean="0">
              <a:solidFill>
                <a:schemeClr val="tx2"/>
              </a:solidFill>
              <a:effectLst>
                <a:outerShdw blurRad="38100" dist="38100" dir="2700000" algn="tl">
                  <a:srgbClr val="FFFFFF"/>
                </a:outerShdw>
              </a:effectLst>
            </a:endParaRPr>
          </a:p>
          <a:p>
            <a:pPr algn="ctr">
              <a:lnSpc>
                <a:spcPct val="90000"/>
              </a:lnSpc>
              <a:buFontTx/>
              <a:buNone/>
              <a:defRPr/>
            </a:pPr>
            <a:endParaRPr lang="en-US" altLang="en-US" sz="2400" b="1" dirty="0" smtClean="0">
              <a:solidFill>
                <a:schemeClr val="accent2"/>
              </a:solidFill>
              <a:effectLst>
                <a:outerShdw blurRad="38100" dist="38100" dir="2700000" algn="tl">
                  <a:srgbClr val="000000"/>
                </a:outerShdw>
              </a:effectLst>
            </a:endParaRPr>
          </a:p>
        </p:txBody>
      </p:sp>
      <p:pic>
        <p:nvPicPr>
          <p:cNvPr id="5" name="Picture 4" descr="bd05299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214" y="2933843"/>
            <a:ext cx="2795588"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84431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Key Terms and Concepts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31</a:t>
            </a:fld>
            <a:endParaRPr lang="en-US"/>
          </a:p>
        </p:txBody>
      </p:sp>
      <p:sp>
        <p:nvSpPr>
          <p:cNvPr id="4" name="Rounded Rectangle 3"/>
          <p:cNvSpPr/>
          <p:nvPr/>
        </p:nvSpPr>
        <p:spPr>
          <a:xfrm>
            <a:off x="441702" y="1278610"/>
            <a:ext cx="3153905" cy="164282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en-US" b="1">
                <a:solidFill>
                  <a:schemeClr val="accent5">
                    <a:lumMod val="25000"/>
                  </a:schemeClr>
                </a:solidFill>
                <a:latin typeface="Arial" charset="0"/>
              </a:rPr>
              <a:t>A </a:t>
            </a:r>
            <a:r>
              <a:rPr lang="en-US" altLang="en-US" b="1">
                <a:solidFill>
                  <a:srgbClr val="FF0000"/>
                </a:solidFill>
                <a:latin typeface="Arial" charset="0"/>
              </a:rPr>
              <a:t>special order </a:t>
            </a:r>
            <a:r>
              <a:rPr lang="en-US" altLang="en-US" b="1">
                <a:solidFill>
                  <a:schemeClr val="accent5">
                    <a:lumMod val="25000"/>
                  </a:schemeClr>
                </a:solidFill>
                <a:latin typeface="Arial" charset="0"/>
              </a:rPr>
              <a:t>is a one-time order that is not considered part of the company’s normal ongoing business</a:t>
            </a:r>
            <a:endParaRPr lang="en-ZA"/>
          </a:p>
        </p:txBody>
      </p:sp>
      <p:sp>
        <p:nvSpPr>
          <p:cNvPr id="5" name="Rounded Rectangle 4"/>
          <p:cNvSpPr/>
          <p:nvPr/>
        </p:nvSpPr>
        <p:spPr>
          <a:xfrm>
            <a:off x="4843220" y="2107769"/>
            <a:ext cx="3727343" cy="178230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altLang="en-US" b="1">
                <a:solidFill>
                  <a:schemeClr val="accent5">
                    <a:lumMod val="25000"/>
                  </a:schemeClr>
                </a:solidFill>
                <a:latin typeface="Arial" charset="0"/>
              </a:rPr>
              <a:t>When analyzing a special order only the </a:t>
            </a:r>
            <a:r>
              <a:rPr lang="en-US" altLang="en-US" b="1">
                <a:solidFill>
                  <a:srgbClr val="FF0000"/>
                </a:solidFill>
                <a:latin typeface="Arial" charset="0"/>
              </a:rPr>
              <a:t>incrementa</a:t>
            </a:r>
            <a:r>
              <a:rPr lang="en-US" altLang="en-US" b="1">
                <a:solidFill>
                  <a:schemeClr val="accent5">
                    <a:lumMod val="25000"/>
                  </a:schemeClr>
                </a:solidFill>
                <a:latin typeface="Arial" charset="0"/>
              </a:rPr>
              <a:t>l costs and benefits are relevant.</a:t>
            </a:r>
            <a:endParaRPr lang="en-US" altLang="en-US" b="1" dirty="0">
              <a:solidFill>
                <a:schemeClr val="accent5">
                  <a:lumMod val="25000"/>
                </a:schemeClr>
              </a:solidFill>
              <a:latin typeface="Arial" charset="0"/>
            </a:endParaRPr>
          </a:p>
        </p:txBody>
      </p:sp>
    </p:spTree>
    <p:extLst>
      <p:ext uri="{BB962C8B-B14F-4D97-AF65-F5344CB8AC3E}">
        <p14:creationId xmlns:p14="http://schemas.microsoft.com/office/powerpoint/2010/main" val="2985833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Special Order</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32</a:t>
            </a:fld>
            <a:endParaRPr lang="en-US"/>
          </a:p>
        </p:txBody>
      </p:sp>
      <p:sp>
        <p:nvSpPr>
          <p:cNvPr id="4" name="TextBox 3"/>
          <p:cNvSpPr txBox="1"/>
          <p:nvPr/>
        </p:nvSpPr>
        <p:spPr>
          <a:xfrm>
            <a:off x="895028" y="1177871"/>
            <a:ext cx="7353946" cy="3416320"/>
          </a:xfrm>
          <a:prstGeom prst="rect">
            <a:avLst/>
          </a:prstGeom>
          <a:noFill/>
        </p:spPr>
        <p:txBody>
          <a:bodyPr wrap="square" rtlCol="0">
            <a:spAutoFit/>
          </a:bodyPr>
          <a:lstStyle/>
          <a:p>
            <a:pPr>
              <a:buClr>
                <a:schemeClr val="tx2"/>
              </a:buClr>
              <a:buFont typeface="Wingdings" pitchFamily="2" charset="2"/>
              <a:buChar char="¤"/>
              <a:defRPr/>
            </a:pPr>
            <a:r>
              <a:rPr lang="en-US" altLang="en-US" b="1" dirty="0">
                <a:solidFill>
                  <a:schemeClr val="tx2"/>
                </a:solidFill>
                <a:effectLst>
                  <a:outerShdw blurRad="38100" dist="38100" dir="2700000" algn="tl">
                    <a:srgbClr val="FFFFFF"/>
                  </a:outerShdw>
                </a:effectLst>
              </a:rPr>
              <a:t>Jet, Inc. makes a single product whose normal selling price is R20 per unit</a:t>
            </a:r>
            <a:r>
              <a:rPr lang="en-US" altLang="en-US" b="1" dirty="0" smtClean="0">
                <a:solidFill>
                  <a:schemeClr val="tx2"/>
                </a:solidFill>
                <a:effectLst>
                  <a:outerShdw blurRad="38100" dist="38100" dir="2700000" algn="tl">
                    <a:srgbClr val="FFFFFF"/>
                  </a:outerShdw>
                </a:effectLst>
              </a:rPr>
              <a:t>.</a:t>
            </a:r>
          </a:p>
          <a:p>
            <a:pPr>
              <a:buClr>
                <a:schemeClr val="tx2"/>
              </a:buClr>
              <a:buFont typeface="Wingdings" pitchFamily="2" charset="2"/>
              <a:buChar char="¤"/>
              <a:defRPr/>
            </a:pPr>
            <a:endParaRPr lang="en-US" altLang="en-US" b="1" dirty="0">
              <a:solidFill>
                <a:schemeClr val="tx2"/>
              </a:solidFill>
              <a:effectLst>
                <a:outerShdw blurRad="38100" dist="38100" dir="2700000" algn="tl">
                  <a:srgbClr val="FFFFFF"/>
                </a:outerShdw>
              </a:effectLst>
            </a:endParaRPr>
          </a:p>
          <a:p>
            <a:pPr>
              <a:buClr>
                <a:schemeClr val="tx2"/>
              </a:buClr>
              <a:buFont typeface="Wingdings" pitchFamily="2" charset="2"/>
              <a:buChar char="¤"/>
              <a:defRPr/>
            </a:pPr>
            <a:r>
              <a:rPr lang="en-US" altLang="en-US" b="1" dirty="0">
                <a:solidFill>
                  <a:schemeClr val="tx2"/>
                </a:solidFill>
                <a:effectLst>
                  <a:outerShdw blurRad="38100" dist="38100" dir="2700000" algn="tl">
                    <a:srgbClr val="FFFFFF"/>
                  </a:outerShdw>
                </a:effectLst>
              </a:rPr>
              <a:t>A foreign distributor offers to purchase    </a:t>
            </a:r>
            <a:r>
              <a:rPr lang="en-US" altLang="en-US" b="1" dirty="0">
                <a:solidFill>
                  <a:srgbClr val="FF0000"/>
                </a:solidFill>
                <a:effectLst>
                  <a:outerShdw blurRad="38100" dist="38100" dir="2700000" algn="tl">
                    <a:srgbClr val="FFFFFF"/>
                  </a:outerShdw>
                </a:effectLst>
              </a:rPr>
              <a:t>3 000 </a:t>
            </a:r>
            <a:r>
              <a:rPr lang="en-US" altLang="en-US" b="1" dirty="0">
                <a:solidFill>
                  <a:schemeClr val="tx2"/>
                </a:solidFill>
                <a:effectLst>
                  <a:outerShdw blurRad="38100" dist="38100" dir="2700000" algn="tl">
                    <a:srgbClr val="FFFFFF"/>
                  </a:outerShdw>
                </a:effectLst>
              </a:rPr>
              <a:t>units for R10 per unit. </a:t>
            </a:r>
            <a:endParaRPr lang="en-US" altLang="en-US" b="1" dirty="0" smtClean="0">
              <a:solidFill>
                <a:schemeClr val="tx2"/>
              </a:solidFill>
              <a:effectLst>
                <a:outerShdw blurRad="38100" dist="38100" dir="2700000" algn="tl">
                  <a:srgbClr val="FFFFFF"/>
                </a:outerShdw>
              </a:effectLst>
            </a:endParaRPr>
          </a:p>
          <a:p>
            <a:pPr>
              <a:buClr>
                <a:schemeClr val="tx2"/>
              </a:buClr>
              <a:buFont typeface="Wingdings" pitchFamily="2" charset="2"/>
              <a:buChar char="¤"/>
              <a:defRPr/>
            </a:pPr>
            <a:endParaRPr lang="en-US" altLang="en-US" b="1" dirty="0">
              <a:solidFill>
                <a:schemeClr val="tx2"/>
              </a:solidFill>
              <a:effectLst>
                <a:outerShdw blurRad="38100" dist="38100" dir="2700000" algn="tl">
                  <a:srgbClr val="FFFFFF"/>
                </a:outerShdw>
              </a:effectLst>
            </a:endParaRPr>
          </a:p>
          <a:p>
            <a:pPr>
              <a:buClr>
                <a:schemeClr val="tx2"/>
              </a:buClr>
              <a:buFont typeface="Wingdings" pitchFamily="2" charset="2"/>
              <a:buChar char="¤"/>
              <a:defRPr/>
            </a:pPr>
            <a:r>
              <a:rPr lang="en-US" altLang="en-US" b="1" dirty="0">
                <a:solidFill>
                  <a:schemeClr val="tx2"/>
                </a:solidFill>
                <a:effectLst>
                  <a:outerShdw blurRad="38100" dist="38100" dir="2700000" algn="tl">
                    <a:srgbClr val="FFFFFF"/>
                  </a:outerShdw>
                </a:effectLst>
              </a:rPr>
              <a:t>This is a one-time order that would not affect the company’s regular business</a:t>
            </a:r>
            <a:r>
              <a:rPr lang="en-US" altLang="en-US" b="1" dirty="0" smtClean="0">
                <a:solidFill>
                  <a:schemeClr val="tx2"/>
                </a:solidFill>
                <a:effectLst>
                  <a:outerShdw blurRad="38100" dist="38100" dir="2700000" algn="tl">
                    <a:srgbClr val="FFFFFF"/>
                  </a:outerShdw>
                </a:effectLst>
              </a:rPr>
              <a:t>.</a:t>
            </a:r>
          </a:p>
          <a:p>
            <a:pPr>
              <a:buClr>
                <a:schemeClr val="tx2"/>
              </a:buClr>
              <a:buFont typeface="Wingdings" pitchFamily="2" charset="2"/>
              <a:buChar char="¤"/>
              <a:defRPr/>
            </a:pPr>
            <a:endParaRPr lang="en-US" altLang="en-US" b="1" dirty="0">
              <a:solidFill>
                <a:schemeClr val="tx2"/>
              </a:solidFill>
              <a:effectLst>
                <a:outerShdw blurRad="38100" dist="38100" dir="2700000" algn="tl">
                  <a:srgbClr val="FFFFFF"/>
                </a:outerShdw>
              </a:effectLst>
            </a:endParaRPr>
          </a:p>
          <a:p>
            <a:pPr>
              <a:buClr>
                <a:schemeClr val="tx2"/>
              </a:buClr>
              <a:buFont typeface="Wingdings" pitchFamily="2" charset="2"/>
              <a:buChar char="¤"/>
              <a:defRPr/>
            </a:pPr>
            <a:r>
              <a:rPr lang="en-US" altLang="en-US" b="1" dirty="0">
                <a:solidFill>
                  <a:schemeClr val="tx2"/>
                </a:solidFill>
                <a:effectLst>
                  <a:outerShdw blurRad="38100" dist="38100" dir="2700000" algn="tl">
                    <a:srgbClr val="FFFFFF"/>
                  </a:outerShdw>
                </a:effectLst>
              </a:rPr>
              <a:t>Annual capacity is </a:t>
            </a:r>
            <a:r>
              <a:rPr lang="en-US" altLang="en-US" b="1" dirty="0">
                <a:solidFill>
                  <a:srgbClr val="FF0000"/>
                </a:solidFill>
                <a:effectLst>
                  <a:outerShdw blurRad="38100" dist="38100" dir="2700000" algn="tl">
                    <a:srgbClr val="FFFFFF"/>
                  </a:outerShdw>
                </a:effectLst>
              </a:rPr>
              <a:t>10 000 </a:t>
            </a:r>
            <a:r>
              <a:rPr lang="en-US" altLang="en-US" b="1" dirty="0">
                <a:solidFill>
                  <a:schemeClr val="tx2"/>
                </a:solidFill>
                <a:effectLst>
                  <a:outerShdw blurRad="38100" dist="38100" dir="2700000" algn="tl">
                    <a:srgbClr val="FFFFFF"/>
                  </a:outerShdw>
                </a:effectLst>
              </a:rPr>
              <a:t>units, but Jet, Inc. is currently producing and selling only </a:t>
            </a:r>
            <a:r>
              <a:rPr lang="en-US" altLang="en-US" b="1" dirty="0">
                <a:solidFill>
                  <a:srgbClr val="FF0000"/>
                </a:solidFill>
                <a:effectLst>
                  <a:outerShdw blurRad="38100" dist="38100" dir="2700000" algn="tl">
                    <a:srgbClr val="FFFFFF"/>
                  </a:outerShdw>
                </a:effectLst>
              </a:rPr>
              <a:t>5 000 </a:t>
            </a:r>
            <a:r>
              <a:rPr lang="en-US" altLang="en-US" b="1" dirty="0">
                <a:solidFill>
                  <a:schemeClr val="tx2"/>
                </a:solidFill>
                <a:effectLst>
                  <a:outerShdw blurRad="38100" dist="38100" dir="2700000" algn="tl">
                    <a:srgbClr val="FFFFFF"/>
                  </a:outerShdw>
                </a:effectLst>
              </a:rPr>
              <a:t>units.</a:t>
            </a:r>
          </a:p>
          <a:p>
            <a:endParaRPr lang="en-ZA" dirty="0"/>
          </a:p>
        </p:txBody>
      </p:sp>
      <p:sp>
        <p:nvSpPr>
          <p:cNvPr id="5" name="TextBox 4"/>
          <p:cNvSpPr txBox="1"/>
          <p:nvPr/>
        </p:nvSpPr>
        <p:spPr>
          <a:xfrm>
            <a:off x="2719952" y="4674485"/>
            <a:ext cx="3177153" cy="369332"/>
          </a:xfrm>
          <a:prstGeom prst="rect">
            <a:avLst/>
          </a:prstGeom>
          <a:noFill/>
        </p:spPr>
        <p:txBody>
          <a:bodyPr wrap="square" rtlCol="0">
            <a:spAutoFit/>
          </a:bodyPr>
          <a:lstStyle/>
          <a:p>
            <a:r>
              <a:rPr lang="en-ZA" dirty="0" smtClean="0">
                <a:solidFill>
                  <a:srgbClr val="FF0000"/>
                </a:solidFill>
              </a:rPr>
              <a:t>Should Jet Accept the offer?</a:t>
            </a:r>
            <a:endParaRPr lang="en-ZA" dirty="0">
              <a:solidFill>
                <a:srgbClr val="FF0000"/>
              </a:solidFill>
            </a:endParaRPr>
          </a:p>
        </p:txBody>
      </p:sp>
    </p:spTree>
    <p:extLst>
      <p:ext uri="{BB962C8B-B14F-4D97-AF65-F5344CB8AC3E}">
        <p14:creationId xmlns:p14="http://schemas.microsoft.com/office/powerpoint/2010/main" val="9426347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Special Order</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33</a:t>
            </a:fld>
            <a:endParaRPr lang="en-US"/>
          </a:p>
        </p:txBody>
      </p:sp>
      <p:graphicFrame>
        <p:nvGraphicFramePr>
          <p:cNvPr id="4" name="Object 3"/>
          <p:cNvGraphicFramePr>
            <a:graphicFrameLocks/>
          </p:cNvGraphicFramePr>
          <p:nvPr>
            <p:extLst>
              <p:ext uri="{D42A27DB-BD31-4B8C-83A1-F6EECF244321}">
                <p14:modId xmlns:p14="http://schemas.microsoft.com/office/powerpoint/2010/main" val="3239958639"/>
              </p:ext>
            </p:extLst>
          </p:nvPr>
        </p:nvGraphicFramePr>
        <p:xfrm>
          <a:off x="649288" y="1143000"/>
          <a:ext cx="7396162" cy="3475038"/>
        </p:xfrm>
        <a:graphic>
          <a:graphicData uri="http://schemas.openxmlformats.org/presentationml/2006/ole">
            <mc:AlternateContent xmlns:mc="http://schemas.openxmlformats.org/markup-compatibility/2006">
              <mc:Choice xmlns:v="urn:schemas-microsoft-com:vml" Requires="v">
                <p:oleObj spid="_x0000_s53253" name="Worksheet" r:id="rId3" imgW="3626978" imgH="2438337" progId="Excel.Sheet.8">
                  <p:embed/>
                </p:oleObj>
              </mc:Choice>
              <mc:Fallback>
                <p:oleObj name="Worksheet" r:id="rId3" imgW="3626978" imgH="2438337" progId="Excel.Sheet.8">
                  <p:embed/>
                  <p:pic>
                    <p:nvPicPr>
                      <p:cNvPr id="87043" name="Object 3"/>
                      <p:cNvPicPr>
                        <a:picLocks noChangeArrowheads="1"/>
                      </p:cNvPicPr>
                      <p:nvPr/>
                    </p:nvPicPr>
                    <p:blipFill>
                      <a:blip r:embed="rId4"/>
                      <a:srcRect b="-2"/>
                      <a:stretch>
                        <a:fillRect/>
                      </a:stretch>
                    </p:blipFill>
                    <p:spPr bwMode="auto">
                      <a:xfrm>
                        <a:off x="649288" y="1143000"/>
                        <a:ext cx="7396162" cy="3475038"/>
                      </a:xfrm>
                      <a:prstGeom prst="rect">
                        <a:avLst/>
                      </a:prstGeom>
                      <a:noFill/>
                      <a:ln w="38100">
                        <a:solidFill>
                          <a:schemeClr val="tx1"/>
                        </a:solidFill>
                        <a:miter lim="800000"/>
                        <a:headEnd/>
                        <a:tailEnd/>
                      </a:ln>
                      <a:effectLst/>
                    </p:spPr>
                  </p:pic>
                </p:oleObj>
              </mc:Fallback>
            </mc:AlternateContent>
          </a:graphicData>
        </a:graphic>
      </p:graphicFrame>
      <p:cxnSp>
        <p:nvCxnSpPr>
          <p:cNvPr id="6" name="Straight Arrow Connector 5"/>
          <p:cNvCxnSpPr/>
          <p:nvPr/>
        </p:nvCxnSpPr>
        <p:spPr>
          <a:xfrm flipH="1" flipV="1">
            <a:off x="3533614" y="1875295"/>
            <a:ext cx="3280843" cy="1255363"/>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sp>
        <p:nvSpPr>
          <p:cNvPr id="7" name="Text Box 6"/>
          <p:cNvSpPr txBox="1">
            <a:spLocks noChangeArrowheads="1"/>
          </p:cNvSpPr>
          <p:nvPr/>
        </p:nvSpPr>
        <p:spPr bwMode="auto">
          <a:xfrm>
            <a:off x="6206485" y="2475344"/>
            <a:ext cx="1838965" cy="369332"/>
          </a:xfrm>
          <a:prstGeom prst="rect">
            <a:avLst/>
          </a:prstGeom>
          <a:solidFill>
            <a:srgbClr val="CCECFF"/>
          </a:solidFill>
          <a:ln w="9525">
            <a:solidFill>
              <a:srgbClr val="000000"/>
            </a:solidFill>
            <a:miter lim="800000"/>
            <a:headEnd/>
            <a:tailEnd/>
          </a:ln>
          <a:effectLst>
            <a:outerShdw dist="35921" dir="2700000" algn="ctr" rotWithShape="0">
              <a:srgbClr val="000000"/>
            </a:outerShdw>
          </a:effectLst>
        </p:spPr>
        <p:txBody>
          <a:bodyPr wrap="none">
            <a:spAutoFit/>
          </a:bodyPr>
          <a:lstStyle/>
          <a:p>
            <a:pPr>
              <a:defRPr/>
            </a:pPr>
            <a:r>
              <a:rPr lang="en-US" altLang="en-US" dirty="0">
                <a:effectLst>
                  <a:outerShdw blurRad="38100" dist="38100" dir="2700000" algn="tl">
                    <a:srgbClr val="FFFFFF"/>
                  </a:outerShdw>
                </a:effectLst>
                <a:latin typeface="Arial" charset="0"/>
              </a:rPr>
              <a:t>R</a:t>
            </a:r>
            <a:r>
              <a:rPr lang="en-US" altLang="en-US" dirty="0" smtClean="0">
                <a:effectLst>
                  <a:outerShdw blurRad="38100" dist="38100" dir="2700000" algn="tl">
                    <a:srgbClr val="FFFFFF"/>
                  </a:outerShdw>
                </a:effectLst>
                <a:latin typeface="Arial" charset="0"/>
              </a:rPr>
              <a:t>8 </a:t>
            </a:r>
            <a:r>
              <a:rPr lang="en-US" altLang="en-US" dirty="0">
                <a:effectLst>
                  <a:outerShdw blurRad="38100" dist="38100" dir="2700000" algn="tl">
                    <a:srgbClr val="FFFFFF"/>
                  </a:outerShdw>
                </a:effectLst>
                <a:latin typeface="Arial" charset="0"/>
              </a:rPr>
              <a:t>variable cost</a:t>
            </a:r>
            <a:endParaRPr lang="en-US" altLang="en-US" sz="2800" dirty="0">
              <a:effectLst>
                <a:outerShdw blurRad="38100" dist="38100" dir="2700000" algn="tl">
                  <a:srgbClr val="FFFFFF"/>
                </a:outerShdw>
              </a:effectLst>
            </a:endParaRPr>
          </a:p>
        </p:txBody>
      </p:sp>
    </p:spTree>
    <p:extLst>
      <p:ext uri="{BB962C8B-B14F-4D97-AF65-F5344CB8AC3E}">
        <p14:creationId xmlns:p14="http://schemas.microsoft.com/office/powerpoint/2010/main" val="22110187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Special Orders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34</a:t>
            </a:fld>
            <a:endParaRPr lang="en-US"/>
          </a:p>
        </p:txBody>
      </p:sp>
      <p:sp>
        <p:nvSpPr>
          <p:cNvPr id="4" name="Rectangle 3"/>
          <p:cNvSpPr txBox="1">
            <a:spLocks noChangeArrowheads="1"/>
          </p:cNvSpPr>
          <p:nvPr/>
        </p:nvSpPr>
        <p:spPr bwMode="auto">
          <a:xfrm>
            <a:off x="817563" y="1199747"/>
            <a:ext cx="7508875" cy="4275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0488" tIns="44450" rIns="90488" bIns="4445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FontTx/>
              <a:buNone/>
            </a:pPr>
            <a:r>
              <a:rPr lang="en-US" altLang="en-US" sz="1800" smtClean="0"/>
              <a:t>If Jet accepts the offer, net operating income will increase by R6 000.</a:t>
            </a:r>
            <a:endParaRPr lang="en-US" altLang="en-US" sz="1800" dirty="0" smtClean="0"/>
          </a:p>
        </p:txBody>
      </p:sp>
      <p:graphicFrame>
        <p:nvGraphicFramePr>
          <p:cNvPr id="5" name="Object 4"/>
          <p:cNvGraphicFramePr>
            <a:graphicFrameLocks/>
          </p:cNvGraphicFramePr>
          <p:nvPr>
            <p:extLst>
              <p:ext uri="{D42A27DB-BD31-4B8C-83A1-F6EECF244321}">
                <p14:modId xmlns:p14="http://schemas.microsoft.com/office/powerpoint/2010/main" val="3602760343"/>
              </p:ext>
            </p:extLst>
          </p:nvPr>
        </p:nvGraphicFramePr>
        <p:xfrm>
          <a:off x="814051" y="1546782"/>
          <a:ext cx="7515897" cy="1828934"/>
        </p:xfrm>
        <a:graphic>
          <a:graphicData uri="http://schemas.openxmlformats.org/presentationml/2006/ole">
            <mc:AlternateContent xmlns:mc="http://schemas.openxmlformats.org/markup-compatibility/2006">
              <mc:Choice xmlns:v="urn:schemas-microsoft-com:vml" Requires="v">
                <p:oleObj spid="_x0000_s54277" name="Worksheet" r:id="rId3" imgW="3779662" imgH="861139" progId="Excel.Sheet.8">
                  <p:embed/>
                </p:oleObj>
              </mc:Choice>
              <mc:Fallback>
                <p:oleObj name="Worksheet" r:id="rId3" imgW="3779662" imgH="861139" progId="Excel.Sheet.8">
                  <p:embed/>
                  <p:pic>
                    <p:nvPicPr>
                      <p:cNvPr id="89092" name="Object 4"/>
                      <p:cNvPicPr>
                        <a:picLocks noChangeArrowheads="1"/>
                      </p:cNvPicPr>
                      <p:nvPr/>
                    </p:nvPicPr>
                    <p:blipFill>
                      <a:blip r:embed="rId4"/>
                      <a:srcRect/>
                      <a:stretch>
                        <a:fillRect/>
                      </a:stretch>
                    </p:blipFill>
                    <p:spPr bwMode="auto">
                      <a:xfrm>
                        <a:off x="814051" y="1546782"/>
                        <a:ext cx="7515897" cy="1828934"/>
                      </a:xfrm>
                      <a:prstGeom prst="rect">
                        <a:avLst/>
                      </a:prstGeom>
                      <a:noFill/>
                      <a:ln>
                        <a:noFill/>
                      </a:ln>
                      <a:effectLst>
                        <a:outerShdw dist="35921" dir="2700000" algn="ctr" rotWithShape="0">
                          <a:srgbClr val="000000"/>
                        </a:outerShdw>
                      </a:effectLst>
                    </p:spPr>
                  </p:pic>
                </p:oleObj>
              </mc:Fallback>
            </mc:AlternateContent>
          </a:graphicData>
        </a:graphic>
      </p:graphicFrame>
      <p:sp>
        <p:nvSpPr>
          <p:cNvPr id="6" name="TextBox 5"/>
          <p:cNvSpPr txBox="1"/>
          <p:nvPr/>
        </p:nvSpPr>
        <p:spPr>
          <a:xfrm>
            <a:off x="1022888" y="3618854"/>
            <a:ext cx="6966488" cy="1200329"/>
          </a:xfrm>
          <a:prstGeom prst="rect">
            <a:avLst/>
          </a:prstGeom>
          <a:noFill/>
        </p:spPr>
        <p:txBody>
          <a:bodyPr wrap="square" rtlCol="0">
            <a:spAutoFit/>
          </a:bodyPr>
          <a:lstStyle/>
          <a:p>
            <a:pPr algn="ctr"/>
            <a:r>
              <a:rPr lang="en-US" altLang="en-US" dirty="0">
                <a:latin typeface="Arial" panose="020B0604020202020204" pitchFamily="34" charset="0"/>
              </a:rPr>
              <a:t>Note: This answer assumes that fixed costs are unaffected by the order and that variable marketing costs must be incurred on the special order.</a:t>
            </a:r>
          </a:p>
          <a:p>
            <a:pPr algn="ctr"/>
            <a:endParaRPr lang="en-ZA" dirty="0"/>
          </a:p>
        </p:txBody>
      </p:sp>
    </p:spTree>
    <p:extLst>
      <p:ext uri="{BB962C8B-B14F-4D97-AF65-F5344CB8AC3E}">
        <p14:creationId xmlns:p14="http://schemas.microsoft.com/office/powerpoint/2010/main" val="22461105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Utilization of constrained resources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35</a:t>
            </a:fld>
            <a:endParaRPr lang="en-US"/>
          </a:p>
        </p:txBody>
      </p:sp>
      <p:sp>
        <p:nvSpPr>
          <p:cNvPr id="4" name="TextBox 3"/>
          <p:cNvSpPr txBox="1"/>
          <p:nvPr/>
        </p:nvSpPr>
        <p:spPr>
          <a:xfrm>
            <a:off x="650929" y="1363851"/>
            <a:ext cx="7586420" cy="2031325"/>
          </a:xfrm>
          <a:prstGeom prst="rect">
            <a:avLst/>
          </a:prstGeom>
          <a:noFill/>
        </p:spPr>
        <p:txBody>
          <a:bodyPr wrap="square" rtlCol="0">
            <a:spAutoFit/>
          </a:bodyPr>
          <a:lstStyle/>
          <a:p>
            <a:pPr marL="285750" indent="-285750">
              <a:buFont typeface="Arial" panose="020B0604020202020204" pitchFamily="34" charset="0"/>
              <a:buChar char="•"/>
            </a:pPr>
            <a:r>
              <a:rPr lang="en-ZA" dirty="0" smtClean="0"/>
              <a:t>Firms often face the problem of deciding how to best utilize a constrained resource</a:t>
            </a:r>
          </a:p>
          <a:p>
            <a:pPr marL="285750" indent="-285750">
              <a:buFont typeface="Arial" panose="020B0604020202020204" pitchFamily="34" charset="0"/>
              <a:buChar char="•"/>
            </a:pPr>
            <a:r>
              <a:rPr lang="en-ZA" dirty="0" smtClean="0"/>
              <a:t>Usually, fixed costs are not affected by this particular decision, so management can focus on maximising total contribution margin</a:t>
            </a:r>
          </a:p>
          <a:p>
            <a:pPr marL="285750" indent="-285750">
              <a:buFont typeface="Arial" panose="020B0604020202020204" pitchFamily="34" charset="0"/>
              <a:buChar char="•"/>
            </a:pPr>
            <a:endParaRPr lang="en-ZA" dirty="0"/>
          </a:p>
          <a:p>
            <a:pPr marL="285750" indent="-285750">
              <a:buFont typeface="Arial" panose="020B0604020202020204" pitchFamily="34" charset="0"/>
              <a:buChar char="•"/>
            </a:pPr>
            <a:endParaRPr lang="en-ZA" dirty="0" smtClean="0"/>
          </a:p>
          <a:p>
            <a:pPr algn="ctr"/>
            <a:r>
              <a:rPr lang="en-ZA" dirty="0" smtClean="0"/>
              <a:t>Lets look at the Ensign company example</a:t>
            </a:r>
            <a:endParaRPr lang="en-ZA" dirty="0"/>
          </a:p>
        </p:txBody>
      </p:sp>
    </p:spTree>
    <p:extLst>
      <p:ext uri="{BB962C8B-B14F-4D97-AF65-F5344CB8AC3E}">
        <p14:creationId xmlns:p14="http://schemas.microsoft.com/office/powerpoint/2010/main" val="37359925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a:latin typeface="Tahoma" panose="020B0604030504040204" pitchFamily="34" charset="0"/>
                <a:ea typeface="宋体" panose="02010600030101010101" pitchFamily="2" charset="-122"/>
                <a:cs typeface="Tahoma" panose="020B0604030504040204" pitchFamily="34" charset="0"/>
              </a:rPr>
              <a:t>Utilization of a Constrained Resource</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36</a:t>
            </a:fld>
            <a:endParaRPr lang="en-US"/>
          </a:p>
        </p:txBody>
      </p:sp>
      <p:sp>
        <p:nvSpPr>
          <p:cNvPr id="4" name="Rectangle 3"/>
          <p:cNvSpPr/>
          <p:nvPr/>
        </p:nvSpPr>
        <p:spPr>
          <a:xfrm>
            <a:off x="805912" y="1080828"/>
            <a:ext cx="7253207" cy="646331"/>
          </a:xfrm>
          <a:prstGeom prst="rect">
            <a:avLst/>
          </a:prstGeom>
        </p:spPr>
        <p:txBody>
          <a:bodyPr wrap="square">
            <a:spAutoFit/>
          </a:bodyPr>
          <a:lstStyle/>
          <a:p>
            <a:pPr algn="ctr">
              <a:buFontTx/>
              <a:buNone/>
            </a:pPr>
            <a:r>
              <a:rPr lang="en-US" altLang="zh-CN" dirty="0">
                <a:ea typeface="宋体" panose="02010600030101010101" pitchFamily="2" charset="-122"/>
              </a:rPr>
              <a:t>Ensign Company produces two products and selected data is shown below:</a:t>
            </a:r>
          </a:p>
        </p:txBody>
      </p:sp>
      <p:graphicFrame>
        <p:nvGraphicFramePr>
          <p:cNvPr id="5" name="Object 4"/>
          <p:cNvGraphicFramePr>
            <a:graphicFrameLocks/>
          </p:cNvGraphicFramePr>
          <p:nvPr>
            <p:extLst>
              <p:ext uri="{D42A27DB-BD31-4B8C-83A1-F6EECF244321}">
                <p14:modId xmlns:p14="http://schemas.microsoft.com/office/powerpoint/2010/main" val="1430588199"/>
              </p:ext>
            </p:extLst>
          </p:nvPr>
        </p:nvGraphicFramePr>
        <p:xfrm>
          <a:off x="1062038" y="1876425"/>
          <a:ext cx="7370762" cy="2487613"/>
        </p:xfrm>
        <a:graphic>
          <a:graphicData uri="http://schemas.openxmlformats.org/presentationml/2006/ole">
            <mc:AlternateContent xmlns:mc="http://schemas.openxmlformats.org/markup-compatibility/2006">
              <mc:Choice xmlns:v="urn:schemas-microsoft-com:vml" Requires="v">
                <p:oleObj spid="_x0000_s55302" name="Worksheet" r:id="rId3" imgW="5311175" imgH="1676463" progId="Excel.Sheet.8">
                  <p:embed/>
                </p:oleObj>
              </mc:Choice>
              <mc:Fallback>
                <p:oleObj name="Worksheet" r:id="rId3" imgW="5311175" imgH="1676463" progId="Excel.Sheet.8">
                  <p:embed/>
                  <p:pic>
                    <p:nvPicPr>
                      <p:cNvPr id="92164" name="Object 4"/>
                      <p:cNvPicPr>
                        <a:picLocks noChangeArrowheads="1"/>
                      </p:cNvPicPr>
                      <p:nvPr/>
                    </p:nvPicPr>
                    <p:blipFill>
                      <a:blip r:embed="rId4"/>
                      <a:srcRect r="21870"/>
                      <a:stretch>
                        <a:fillRect/>
                      </a:stretch>
                    </p:blipFill>
                    <p:spPr bwMode="auto">
                      <a:xfrm>
                        <a:off x="1062038" y="1876425"/>
                        <a:ext cx="7370762" cy="248761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8008200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a:latin typeface="Tahoma" panose="020B0604030504040204" pitchFamily="34" charset="0"/>
                <a:ea typeface="宋体" panose="02010600030101010101" pitchFamily="2" charset="-122"/>
                <a:cs typeface="Tahoma" panose="020B0604030504040204" pitchFamily="34" charset="0"/>
              </a:rPr>
              <a:t>Utilization of a Constrained Resource</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37</a:t>
            </a:fld>
            <a:endParaRPr lang="en-US"/>
          </a:p>
        </p:txBody>
      </p:sp>
      <p:sp>
        <p:nvSpPr>
          <p:cNvPr id="4" name="Rectangle 3"/>
          <p:cNvSpPr txBox="1">
            <a:spLocks noChangeArrowheads="1"/>
          </p:cNvSpPr>
          <p:nvPr/>
        </p:nvSpPr>
        <p:spPr>
          <a:xfrm>
            <a:off x="760413" y="1268413"/>
            <a:ext cx="7697787" cy="4213225"/>
          </a:xfrm>
          <a:prstGeom prst="rect">
            <a:avLst/>
          </a:prstGeom>
        </p:spPr>
        <p:txBody>
          <a:bodyPr lIns="90488" tIns="44450" rIns="90488" bIns="4445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FontTx/>
              <a:buNone/>
              <a:defRPr/>
            </a:pPr>
            <a:r>
              <a:rPr lang="zh-CN" altLang="en-US" sz="2000" b="1" smtClean="0">
                <a:solidFill>
                  <a:schemeClr val="accent3"/>
                </a:solidFill>
                <a:ea typeface="宋体" pitchFamily="2" charset="-122"/>
              </a:rPr>
              <a:t>	</a:t>
            </a:r>
            <a:r>
              <a:rPr lang="en-US" altLang="zh-CN" sz="2000" b="1" smtClean="0">
                <a:solidFill>
                  <a:schemeClr val="accent3"/>
                </a:solidFill>
                <a:ea typeface="宋体" pitchFamily="2" charset="-122"/>
              </a:rPr>
              <a:t>Machine A1 is the constrained resource. There is excess capacity on all other machines.  Machine A1 is being used at 100% of its capacity, and has a capacity of 2,400 minutes per week.</a:t>
            </a:r>
            <a:br>
              <a:rPr lang="en-US" altLang="zh-CN" sz="2000" b="1" smtClean="0">
                <a:solidFill>
                  <a:schemeClr val="accent3"/>
                </a:solidFill>
                <a:ea typeface="宋体" pitchFamily="2" charset="-122"/>
              </a:rPr>
            </a:br>
            <a:endParaRPr lang="en-US" altLang="zh-CN" sz="2000" b="1" smtClean="0">
              <a:solidFill>
                <a:schemeClr val="accent3"/>
              </a:solidFill>
              <a:ea typeface="宋体" pitchFamily="2" charset="-122"/>
            </a:endParaRPr>
          </a:p>
          <a:p>
            <a:pPr algn="ctr">
              <a:buFontTx/>
              <a:buNone/>
              <a:defRPr/>
            </a:pPr>
            <a:r>
              <a:rPr lang="en-US" altLang="zh-CN" sz="2400" b="1" smtClean="0">
                <a:solidFill>
                  <a:schemeClr val="accent3"/>
                </a:solidFill>
                <a:effectLst>
                  <a:outerShdw blurRad="38100" dist="38100" dir="2700000" algn="tl">
                    <a:srgbClr val="000000"/>
                  </a:outerShdw>
                </a:effectLst>
                <a:ea typeface="宋体" pitchFamily="2" charset="-122"/>
              </a:rPr>
              <a:t>Should Ensign focus its efforts on Product 1 or 2?</a:t>
            </a:r>
            <a:endParaRPr lang="en-US" altLang="zh-CN" sz="2400" b="1" dirty="0" smtClean="0">
              <a:solidFill>
                <a:schemeClr val="accent3"/>
              </a:solidFill>
              <a:effectLst>
                <a:outerShdw blurRad="38100" dist="38100" dir="2700000" algn="tl">
                  <a:srgbClr val="000000"/>
                </a:outerShdw>
              </a:effectLst>
              <a:ea typeface="宋体" pitchFamily="2" charset="-122"/>
            </a:endParaRPr>
          </a:p>
        </p:txBody>
      </p:sp>
    </p:spTree>
    <p:extLst>
      <p:ext uri="{BB962C8B-B14F-4D97-AF65-F5344CB8AC3E}">
        <p14:creationId xmlns:p14="http://schemas.microsoft.com/office/powerpoint/2010/main" val="10769391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55006"/>
            <a:ext cx="9144000" cy="636439"/>
          </a:xfrm>
        </p:spPr>
        <p:txBody>
          <a:bodyPr>
            <a:noAutofit/>
          </a:bodyPr>
          <a:lstStyle/>
          <a:p>
            <a:r>
              <a:rPr lang="en-US" altLang="zh-CN" sz="3600" dirty="0">
                <a:latin typeface="Tahoma" panose="020B0604030504040204" pitchFamily="34" charset="0"/>
                <a:ea typeface="宋体" panose="02010600030101010101" pitchFamily="2" charset="-122"/>
                <a:cs typeface="Tahoma" panose="020B0604030504040204" pitchFamily="34" charset="0"/>
              </a:rPr>
              <a:t>Utilization of a Constrained Resource</a:t>
            </a:r>
            <a:endParaRPr lang="en-ZA" sz="3600" dirty="0"/>
          </a:p>
        </p:txBody>
      </p:sp>
      <p:sp>
        <p:nvSpPr>
          <p:cNvPr id="3" name="Slide Number Placeholder 2"/>
          <p:cNvSpPr>
            <a:spLocks noGrp="1"/>
          </p:cNvSpPr>
          <p:nvPr>
            <p:ph type="sldNum" sz="quarter" idx="4"/>
          </p:nvPr>
        </p:nvSpPr>
        <p:spPr/>
        <p:txBody>
          <a:bodyPr/>
          <a:lstStyle/>
          <a:p>
            <a:fld id="{845618AF-F51B-8743-BA6C-E154C9BE61F9}" type="slidenum">
              <a:rPr lang="en-US" smtClean="0"/>
              <a:t>38</a:t>
            </a:fld>
            <a:endParaRPr lang="en-US"/>
          </a:p>
        </p:txBody>
      </p:sp>
      <p:sp>
        <p:nvSpPr>
          <p:cNvPr id="4" name="Rectangle 3"/>
          <p:cNvSpPr txBox="1">
            <a:spLocks noChangeArrowheads="1"/>
          </p:cNvSpPr>
          <p:nvPr/>
        </p:nvSpPr>
        <p:spPr bwMode="auto">
          <a:xfrm>
            <a:off x="207680" y="1052736"/>
            <a:ext cx="8915400" cy="77606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FontTx/>
              <a:buNone/>
            </a:pPr>
            <a:r>
              <a:rPr lang="en-US" altLang="zh-CN" sz="2000" smtClean="0">
                <a:ea typeface="宋体" panose="02010600030101010101" pitchFamily="2" charset="-122"/>
              </a:rPr>
              <a:t>Let’s calculate the contribution margin per unit of the constrained resource, machine A1.</a:t>
            </a:r>
            <a:endParaRPr lang="en-US" altLang="zh-CN" sz="2000" dirty="0" smtClean="0">
              <a:ea typeface="宋体" panose="02010600030101010101" pitchFamily="2" charset="-122"/>
            </a:endParaRPr>
          </a:p>
        </p:txBody>
      </p:sp>
      <p:graphicFrame>
        <p:nvGraphicFramePr>
          <p:cNvPr id="5" name="Object 5"/>
          <p:cNvGraphicFramePr>
            <a:graphicFrameLocks/>
          </p:cNvGraphicFramePr>
          <p:nvPr>
            <p:extLst>
              <p:ext uri="{D42A27DB-BD31-4B8C-83A1-F6EECF244321}">
                <p14:modId xmlns:p14="http://schemas.microsoft.com/office/powerpoint/2010/main" val="3433438181"/>
              </p:ext>
            </p:extLst>
          </p:nvPr>
        </p:nvGraphicFramePr>
        <p:xfrm>
          <a:off x="312455" y="1825222"/>
          <a:ext cx="8705850" cy="1577249"/>
        </p:xfrm>
        <a:graphic>
          <a:graphicData uri="http://schemas.openxmlformats.org/presentationml/2006/ole">
            <mc:AlternateContent xmlns:mc="http://schemas.openxmlformats.org/markup-compatibility/2006">
              <mc:Choice xmlns:v="urn:schemas-microsoft-com:vml" Requires="v">
                <p:oleObj spid="_x0000_s56325" name="Worksheet" r:id="rId3" imgW="4381465" imgH="3070829" progId="Excel.Sheet.8">
                  <p:embed/>
                </p:oleObj>
              </mc:Choice>
              <mc:Fallback>
                <p:oleObj name="Worksheet" r:id="rId3" imgW="4381465" imgH="3070829" progId="Excel.Sheet.8">
                  <p:embed/>
                  <p:pic>
                    <p:nvPicPr>
                      <p:cNvPr id="94213" name="Object 5"/>
                      <p:cNvPicPr>
                        <a:picLocks noChangeArrowheads="1"/>
                      </p:cNvPicPr>
                      <p:nvPr/>
                    </p:nvPicPr>
                    <p:blipFill>
                      <a:blip r:embed="rId4"/>
                      <a:srcRect b="68401"/>
                      <a:stretch>
                        <a:fillRect/>
                      </a:stretch>
                    </p:blipFill>
                    <p:spPr bwMode="auto">
                      <a:xfrm>
                        <a:off x="312455" y="1825222"/>
                        <a:ext cx="8705850" cy="1577249"/>
                      </a:xfrm>
                      <a:prstGeom prst="rect">
                        <a:avLst/>
                      </a:prstGeom>
                      <a:noFill/>
                      <a:ln w="28575">
                        <a:solidFill>
                          <a:schemeClr val="bg2"/>
                        </a:solidFill>
                        <a:miter lim="800000"/>
                        <a:headEnd/>
                        <a:tailEnd/>
                      </a:ln>
                      <a:effectLst/>
                    </p:spPr>
                  </p:pic>
                </p:oleObj>
              </mc:Fallback>
            </mc:AlternateContent>
          </a:graphicData>
        </a:graphic>
      </p:graphicFrame>
      <p:sp>
        <p:nvSpPr>
          <p:cNvPr id="6" name="Rectangle 4"/>
          <p:cNvSpPr>
            <a:spLocks noChangeArrowheads="1"/>
          </p:cNvSpPr>
          <p:nvPr/>
        </p:nvSpPr>
        <p:spPr bwMode="auto">
          <a:xfrm>
            <a:off x="985837" y="3480656"/>
            <a:ext cx="7673975" cy="1320874"/>
          </a:xfrm>
          <a:prstGeom prst="rect">
            <a:avLst/>
          </a:prstGeom>
          <a:solidFill>
            <a:srgbClr val="FFFF99"/>
          </a:solidFill>
          <a:ln w="38099" cmpd="dbl">
            <a:solidFill>
              <a:srgbClr val="0000CC"/>
            </a:solidFill>
            <a:miter lim="800000"/>
            <a:headEnd/>
            <a:tailEnd/>
          </a:ln>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zh-CN" sz="2000" b="1" dirty="0">
                <a:solidFill>
                  <a:srgbClr val="008000"/>
                </a:solidFill>
                <a:latin typeface="Arial" panose="020B0604020202020204" pitchFamily="34" charset="0"/>
                <a:ea typeface="宋体" panose="02010600030101010101" pitchFamily="2" charset="-122"/>
              </a:rPr>
              <a:t>Product 2 should be </a:t>
            </a:r>
            <a:r>
              <a:rPr lang="en-US" altLang="zh-CN" sz="2000" b="1" dirty="0" smtClean="0">
                <a:solidFill>
                  <a:srgbClr val="008000"/>
                </a:solidFill>
                <a:latin typeface="Arial" panose="020B0604020202020204" pitchFamily="34" charset="0"/>
                <a:ea typeface="宋体" panose="02010600030101010101" pitchFamily="2" charset="-122"/>
              </a:rPr>
              <a:t>emphasized</a:t>
            </a:r>
            <a:r>
              <a:rPr lang="en-US" altLang="zh-CN" sz="2000" b="1" dirty="0" smtClean="0">
                <a:solidFill>
                  <a:srgbClr val="0000CC"/>
                </a:solidFill>
                <a:latin typeface="Arial" panose="020B0604020202020204" pitchFamily="34" charset="0"/>
                <a:ea typeface="宋体" panose="02010600030101010101" pitchFamily="2" charset="-122"/>
              </a:rPr>
              <a:t>.  </a:t>
            </a:r>
            <a:r>
              <a:rPr lang="en-US" altLang="zh-CN" sz="2000" b="1" dirty="0">
                <a:solidFill>
                  <a:srgbClr val="0000CC"/>
                </a:solidFill>
                <a:latin typeface="Arial" panose="020B0604020202020204" pitchFamily="34" charset="0"/>
                <a:ea typeface="宋体" panose="02010600030101010101" pitchFamily="2" charset="-122"/>
              </a:rPr>
              <a:t>Provides more valuable use of the constrained resource machine A1, yielding a contribution margin of </a:t>
            </a:r>
            <a:r>
              <a:rPr lang="en-US" altLang="zh-CN" sz="2000" b="1" dirty="0" smtClean="0">
                <a:solidFill>
                  <a:srgbClr val="0000CC"/>
                </a:solidFill>
                <a:latin typeface="Arial" panose="020B0604020202020204" pitchFamily="34" charset="0"/>
                <a:ea typeface="宋体" panose="02010600030101010101" pitchFamily="2" charset="-122"/>
              </a:rPr>
              <a:t>R30 </a:t>
            </a:r>
            <a:r>
              <a:rPr lang="en-US" altLang="zh-CN" sz="2000" b="1" dirty="0">
                <a:solidFill>
                  <a:srgbClr val="0000CC"/>
                </a:solidFill>
                <a:latin typeface="Arial" panose="020B0604020202020204" pitchFamily="34" charset="0"/>
                <a:ea typeface="宋体" panose="02010600030101010101" pitchFamily="2" charset="-122"/>
              </a:rPr>
              <a:t>per minute as opposed to </a:t>
            </a:r>
            <a:r>
              <a:rPr lang="en-US" altLang="zh-CN" sz="2000" b="1" dirty="0" smtClean="0">
                <a:solidFill>
                  <a:srgbClr val="0000CC"/>
                </a:solidFill>
                <a:latin typeface="Arial" panose="020B0604020202020204" pitchFamily="34" charset="0"/>
                <a:ea typeface="宋体" panose="02010600030101010101" pitchFamily="2" charset="-122"/>
              </a:rPr>
              <a:t>R24 </a:t>
            </a:r>
            <a:r>
              <a:rPr lang="en-US" altLang="zh-CN" sz="2000" b="1" dirty="0">
                <a:solidFill>
                  <a:srgbClr val="0000CC"/>
                </a:solidFill>
                <a:latin typeface="Arial" panose="020B0604020202020204" pitchFamily="34" charset="0"/>
                <a:ea typeface="宋体" panose="02010600030101010101" pitchFamily="2" charset="-122"/>
              </a:rPr>
              <a:t>for Product 1.</a:t>
            </a:r>
          </a:p>
        </p:txBody>
      </p:sp>
    </p:spTree>
    <p:extLst>
      <p:ext uri="{BB962C8B-B14F-4D97-AF65-F5344CB8AC3E}">
        <p14:creationId xmlns:p14="http://schemas.microsoft.com/office/powerpoint/2010/main" val="5161675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altLang="en-US" dirty="0">
                <a:latin typeface="Tahoma" panose="020B0604030504040204" pitchFamily="34" charset="0"/>
                <a:cs typeface="Tahoma" panose="020B0604030504040204" pitchFamily="34" charset="0"/>
              </a:rPr>
              <a:t>Steps in the decision making process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a:t>
            </a:fld>
            <a:endParaRPr lang="en-US"/>
          </a:p>
        </p:txBody>
      </p:sp>
      <p:sp>
        <p:nvSpPr>
          <p:cNvPr id="5" name="Rounded Rectangle 4"/>
          <p:cNvSpPr/>
          <p:nvPr/>
        </p:nvSpPr>
        <p:spPr>
          <a:xfrm>
            <a:off x="1015139" y="1170122"/>
            <a:ext cx="4881966" cy="44170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1. Clarify the problem</a:t>
            </a:r>
            <a:endParaRPr lang="en-ZA" dirty="0"/>
          </a:p>
        </p:txBody>
      </p:sp>
      <p:sp>
        <p:nvSpPr>
          <p:cNvPr id="7" name="Rounded Rectangle 6"/>
          <p:cNvSpPr/>
          <p:nvPr/>
        </p:nvSpPr>
        <p:spPr>
          <a:xfrm>
            <a:off x="1015140" y="1818555"/>
            <a:ext cx="4881966" cy="42620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2.Identify the alternatives</a:t>
            </a:r>
            <a:endParaRPr lang="en-ZA" dirty="0"/>
          </a:p>
        </p:txBody>
      </p:sp>
      <p:sp>
        <p:nvSpPr>
          <p:cNvPr id="8" name="Rounded Rectangle 7"/>
          <p:cNvSpPr/>
          <p:nvPr/>
        </p:nvSpPr>
        <p:spPr>
          <a:xfrm>
            <a:off x="1015140" y="2571471"/>
            <a:ext cx="4881966" cy="49594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3.Collect the relevant cost and benefits</a:t>
            </a:r>
            <a:endParaRPr lang="en-ZA" dirty="0"/>
          </a:p>
        </p:txBody>
      </p:sp>
      <p:sp>
        <p:nvSpPr>
          <p:cNvPr id="9" name="Rounded Rectangle 8"/>
          <p:cNvSpPr/>
          <p:nvPr/>
        </p:nvSpPr>
        <p:spPr>
          <a:xfrm>
            <a:off x="1015140" y="3394129"/>
            <a:ext cx="4881966" cy="49594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4.Compare the costs and benefits of each alternative</a:t>
            </a:r>
            <a:endParaRPr lang="en-ZA" dirty="0"/>
          </a:p>
        </p:txBody>
      </p:sp>
      <p:sp>
        <p:nvSpPr>
          <p:cNvPr id="10" name="Rounded Rectangle 9"/>
          <p:cNvSpPr/>
          <p:nvPr/>
        </p:nvSpPr>
        <p:spPr>
          <a:xfrm>
            <a:off x="1015139" y="4254285"/>
            <a:ext cx="4881965" cy="51144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5.Select an alternative</a:t>
            </a:r>
            <a:endParaRPr lang="en-ZA" dirty="0"/>
          </a:p>
        </p:txBody>
      </p:sp>
      <p:cxnSp>
        <p:nvCxnSpPr>
          <p:cNvPr id="12" name="Straight Arrow Connector 11"/>
          <p:cNvCxnSpPr/>
          <p:nvPr/>
        </p:nvCxnSpPr>
        <p:spPr>
          <a:xfrm>
            <a:off x="6067586" y="2642461"/>
            <a:ext cx="7750" cy="1146875"/>
          </a:xfrm>
          <a:prstGeom prst="straightConnector1">
            <a:avLst/>
          </a:prstGeom>
          <a:ln>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5897106" y="2642461"/>
            <a:ext cx="35646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5897105" y="3789336"/>
            <a:ext cx="325465" cy="0"/>
          </a:xfrm>
          <a:prstGeom prst="line">
            <a:avLst/>
          </a:prstGeom>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369803" y="2554178"/>
            <a:ext cx="2578254" cy="1323439"/>
          </a:xfrm>
          <a:prstGeom prst="rect">
            <a:avLst/>
          </a:prstGeom>
          <a:noFill/>
        </p:spPr>
        <p:txBody>
          <a:bodyPr wrap="square" rtlCol="0">
            <a:spAutoFit/>
          </a:bodyPr>
          <a:lstStyle/>
          <a:p>
            <a:r>
              <a:rPr lang="en-ZA" sz="1600" dirty="0" smtClean="0"/>
              <a:t>Step 3 and 4 are primarily the responsibility of the management accountant and form part of the value adding role</a:t>
            </a:r>
            <a:endParaRPr lang="en-ZA" sz="1600" dirty="0"/>
          </a:p>
        </p:txBody>
      </p:sp>
      <p:cxnSp>
        <p:nvCxnSpPr>
          <p:cNvPr id="20" name="Straight Arrow Connector 19"/>
          <p:cNvCxnSpPr>
            <a:stCxn id="5" idx="2"/>
            <a:endCxn id="7" idx="0"/>
          </p:cNvCxnSpPr>
          <p:nvPr/>
        </p:nvCxnSpPr>
        <p:spPr>
          <a:xfrm>
            <a:off x="3456122" y="1611824"/>
            <a:ext cx="1" cy="2067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a:stCxn id="7" idx="2"/>
            <a:endCxn id="8" idx="0"/>
          </p:cNvCxnSpPr>
          <p:nvPr/>
        </p:nvCxnSpPr>
        <p:spPr>
          <a:xfrm>
            <a:off x="3456123" y="2244759"/>
            <a:ext cx="0" cy="3267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a:stCxn id="8" idx="2"/>
            <a:endCxn id="9" idx="0"/>
          </p:cNvCxnSpPr>
          <p:nvPr/>
        </p:nvCxnSpPr>
        <p:spPr>
          <a:xfrm>
            <a:off x="3456123" y="3067417"/>
            <a:ext cx="0" cy="3267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9" idx="2"/>
            <a:endCxn id="10" idx="0"/>
          </p:cNvCxnSpPr>
          <p:nvPr/>
        </p:nvCxnSpPr>
        <p:spPr>
          <a:xfrm flipH="1">
            <a:off x="3456122" y="3890075"/>
            <a:ext cx="1" cy="3642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56185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a:latin typeface="Tahoma" panose="020B0604030504040204" pitchFamily="34" charset="0"/>
                <a:ea typeface="宋体" panose="02010600030101010101" pitchFamily="2" charset="-122"/>
                <a:cs typeface="Tahoma" panose="020B0604030504040204" pitchFamily="34" charset="0"/>
              </a:rPr>
              <a:t>Utilization of a Constrained Resource</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39</a:t>
            </a:fld>
            <a:endParaRPr lang="en-US"/>
          </a:p>
        </p:txBody>
      </p:sp>
      <p:sp>
        <p:nvSpPr>
          <p:cNvPr id="4" name="Rectangle 3"/>
          <p:cNvSpPr txBox="1">
            <a:spLocks noChangeArrowheads="1"/>
          </p:cNvSpPr>
          <p:nvPr/>
        </p:nvSpPr>
        <p:spPr bwMode="auto">
          <a:xfrm>
            <a:off x="304800" y="1001040"/>
            <a:ext cx="8610600" cy="89750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FontTx/>
              <a:buNone/>
            </a:pPr>
            <a:r>
              <a:rPr lang="en-US" altLang="zh-CN" sz="2400" smtClean="0">
                <a:ea typeface="宋体" panose="02010600030101010101" pitchFamily="2" charset="-122"/>
              </a:rPr>
              <a:t>Let’s calculate the contribution margin per unit of the scarce resource, machine A1.</a:t>
            </a:r>
            <a:endParaRPr lang="en-US" altLang="zh-CN" sz="2400" dirty="0" smtClean="0">
              <a:ea typeface="宋体" panose="02010600030101010101" pitchFamily="2" charset="-122"/>
            </a:endParaRPr>
          </a:p>
        </p:txBody>
      </p:sp>
      <p:graphicFrame>
        <p:nvGraphicFramePr>
          <p:cNvPr id="5" name="Object 6"/>
          <p:cNvGraphicFramePr>
            <a:graphicFrameLocks/>
          </p:cNvGraphicFramePr>
          <p:nvPr>
            <p:extLst>
              <p:ext uri="{D42A27DB-BD31-4B8C-83A1-F6EECF244321}">
                <p14:modId xmlns:p14="http://schemas.microsoft.com/office/powerpoint/2010/main" val="559397902"/>
              </p:ext>
            </p:extLst>
          </p:nvPr>
        </p:nvGraphicFramePr>
        <p:xfrm>
          <a:off x="228601" y="1800225"/>
          <a:ext cx="8527942" cy="1748887"/>
        </p:xfrm>
        <a:graphic>
          <a:graphicData uri="http://schemas.openxmlformats.org/presentationml/2006/ole">
            <mc:AlternateContent xmlns:mc="http://schemas.openxmlformats.org/markup-compatibility/2006">
              <mc:Choice xmlns:v="urn:schemas-microsoft-com:vml" Requires="v">
                <p:oleObj spid="_x0000_s57350" name="Worksheet" r:id="rId3" imgW="4381465" imgH="3070829" progId="Excel.Sheet.8">
                  <p:embed/>
                </p:oleObj>
              </mc:Choice>
              <mc:Fallback>
                <p:oleObj name="Worksheet" r:id="rId3" imgW="4381465" imgH="3070829" progId="Excel.Sheet.8">
                  <p:embed/>
                  <p:pic>
                    <p:nvPicPr>
                      <p:cNvPr id="95237" name="Object 6"/>
                      <p:cNvPicPr>
                        <a:picLocks noChangeArrowheads="1"/>
                      </p:cNvPicPr>
                      <p:nvPr/>
                    </p:nvPicPr>
                    <p:blipFill>
                      <a:blip r:embed="rId4"/>
                      <a:srcRect b="68401"/>
                      <a:stretch>
                        <a:fillRect/>
                      </a:stretch>
                    </p:blipFill>
                    <p:spPr bwMode="auto">
                      <a:xfrm>
                        <a:off x="228601" y="1800225"/>
                        <a:ext cx="8527942" cy="1748887"/>
                      </a:xfrm>
                      <a:prstGeom prst="rect">
                        <a:avLst/>
                      </a:prstGeom>
                      <a:noFill/>
                      <a:ln w="28575">
                        <a:solidFill>
                          <a:schemeClr val="bg2"/>
                        </a:solidFill>
                        <a:miter lim="800000"/>
                        <a:headEnd/>
                        <a:tailEnd/>
                      </a:ln>
                      <a:effectLst/>
                    </p:spPr>
                  </p:pic>
                </p:oleObj>
              </mc:Fallback>
            </mc:AlternateContent>
          </a:graphicData>
        </a:graphic>
      </p:graphicFrame>
      <p:sp>
        <p:nvSpPr>
          <p:cNvPr id="6" name="Rectangle 4"/>
          <p:cNvSpPr>
            <a:spLocks noChangeArrowheads="1"/>
          </p:cNvSpPr>
          <p:nvPr/>
        </p:nvSpPr>
        <p:spPr bwMode="auto">
          <a:xfrm>
            <a:off x="1089099" y="3658996"/>
            <a:ext cx="6781800" cy="920765"/>
          </a:xfrm>
          <a:prstGeom prst="rect">
            <a:avLst/>
          </a:prstGeom>
          <a:solidFill>
            <a:srgbClr val="F8F8F8"/>
          </a:solidFill>
          <a:ln w="38099" cmpd="dbl">
            <a:solidFill>
              <a:srgbClr val="0000CC"/>
            </a:solidFill>
            <a:miter lim="800000"/>
            <a:headEnd/>
            <a:tailEnd/>
          </a:ln>
          <a:effectLst>
            <a:outerShdw dist="53882" dir="2700000" algn="ctr" rotWithShape="0">
              <a:schemeClr val="tx1"/>
            </a:outerShdw>
          </a:effec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zh-CN" sz="1800" b="1" dirty="0">
                <a:solidFill>
                  <a:srgbClr val="0000CC"/>
                </a:solidFill>
                <a:latin typeface="Arial" panose="020B0604020202020204" pitchFamily="34" charset="0"/>
                <a:ea typeface="宋体" panose="02010600030101010101" pitchFamily="2" charset="-122"/>
              </a:rPr>
              <a:t>If there are no other considerations, the best plan would be to produce to meet current demand for Product 2 and then use remaining capacity to make Product 1.</a:t>
            </a:r>
          </a:p>
        </p:txBody>
      </p:sp>
    </p:spTree>
    <p:extLst>
      <p:ext uri="{BB962C8B-B14F-4D97-AF65-F5344CB8AC3E}">
        <p14:creationId xmlns:p14="http://schemas.microsoft.com/office/powerpoint/2010/main" val="298564506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a:ea typeface="宋体" panose="02010600030101010101" pitchFamily="2" charset="-122"/>
              </a:rPr>
              <a:t>Utilization of a Constrained Resource</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40</a:t>
            </a:fld>
            <a:endParaRPr lang="en-US"/>
          </a:p>
        </p:txBody>
      </p:sp>
      <p:sp>
        <p:nvSpPr>
          <p:cNvPr id="5" name="Rectangle 3"/>
          <p:cNvSpPr txBox="1">
            <a:spLocks noChangeArrowheads="1"/>
          </p:cNvSpPr>
          <p:nvPr/>
        </p:nvSpPr>
        <p:spPr>
          <a:xfrm>
            <a:off x="396082" y="1186847"/>
            <a:ext cx="8351837" cy="1219684"/>
          </a:xfrm>
          <a:prstGeom prst="rect">
            <a:avLst/>
          </a:prstGeom>
        </p:spPr>
        <p:txBody>
          <a:bodyPr lIns="90488" tIns="44450" rIns="90488" bIns="4445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buFontTx/>
              <a:buNone/>
              <a:defRPr/>
            </a:pPr>
            <a:r>
              <a:rPr lang="en-US" altLang="zh-CN" sz="2000" smtClean="0">
                <a:effectLst>
                  <a:outerShdw blurRad="38100" dist="38100" dir="2700000" algn="tl">
                    <a:srgbClr val="000000"/>
                  </a:outerShdw>
                </a:effectLst>
                <a:ea typeface="宋体" pitchFamily="2" charset="-122"/>
              </a:rPr>
              <a:t>According to the plan, we will produce 2,200 units of Product 2 and 1,300 of Product 1.  Our contribution margin looks like this.</a:t>
            </a:r>
            <a:endParaRPr lang="en-US" altLang="zh-CN" sz="2000" dirty="0" smtClean="0">
              <a:effectLst>
                <a:outerShdw blurRad="38100" dist="38100" dir="2700000" algn="tl">
                  <a:srgbClr val="000000"/>
                </a:outerShdw>
              </a:effectLst>
              <a:ea typeface="宋体" pitchFamily="2" charset="-122"/>
            </a:endParaRPr>
          </a:p>
        </p:txBody>
      </p:sp>
      <p:graphicFrame>
        <p:nvGraphicFramePr>
          <p:cNvPr id="6" name="Object 0"/>
          <p:cNvGraphicFramePr>
            <a:graphicFrameLocks/>
          </p:cNvGraphicFramePr>
          <p:nvPr>
            <p:extLst>
              <p:ext uri="{D42A27DB-BD31-4B8C-83A1-F6EECF244321}">
                <p14:modId xmlns:p14="http://schemas.microsoft.com/office/powerpoint/2010/main" val="1080701145"/>
              </p:ext>
            </p:extLst>
          </p:nvPr>
        </p:nvGraphicFramePr>
        <p:xfrm>
          <a:off x="1210536" y="2035175"/>
          <a:ext cx="7236040" cy="2374093"/>
        </p:xfrm>
        <a:graphic>
          <a:graphicData uri="http://schemas.openxmlformats.org/presentationml/2006/ole">
            <mc:AlternateContent xmlns:mc="http://schemas.openxmlformats.org/markup-compatibility/2006">
              <mc:Choice xmlns:v="urn:schemas-microsoft-com:vml" Requires="v">
                <p:oleObj spid="_x0000_s61447" name="Worksheet" r:id="rId3" imgW="3779662" imgH="975250" progId="Excel.Sheet.8">
                  <p:embed/>
                </p:oleObj>
              </mc:Choice>
              <mc:Fallback>
                <p:oleObj name="Worksheet" r:id="rId3" imgW="3779662" imgH="975250" progId="Excel.Sheet.8">
                  <p:embed/>
                  <p:pic>
                    <p:nvPicPr>
                      <p:cNvPr id="99332" name="Object 0"/>
                      <p:cNvPicPr>
                        <a:picLocks noChangeArrowheads="1"/>
                      </p:cNvPicPr>
                      <p:nvPr/>
                    </p:nvPicPr>
                    <p:blipFill>
                      <a:blip r:embed="rId4"/>
                      <a:srcRect/>
                      <a:stretch>
                        <a:fillRect/>
                      </a:stretch>
                    </p:blipFill>
                    <p:spPr bwMode="auto">
                      <a:xfrm>
                        <a:off x="1210536" y="2035175"/>
                        <a:ext cx="7236040" cy="2374093"/>
                      </a:xfrm>
                      <a:prstGeom prst="rect">
                        <a:avLst/>
                      </a:prstGeom>
                      <a:noFill/>
                      <a:ln>
                        <a:noFill/>
                      </a:ln>
                      <a:effectLst/>
                    </p:spPr>
                  </p:pic>
                </p:oleObj>
              </mc:Fallback>
            </mc:AlternateContent>
          </a:graphicData>
        </a:graphic>
      </p:graphicFrame>
      <p:sp>
        <p:nvSpPr>
          <p:cNvPr id="7" name="Rectangle 5"/>
          <p:cNvSpPr>
            <a:spLocks noChangeArrowheads="1"/>
          </p:cNvSpPr>
          <p:nvPr/>
        </p:nvSpPr>
        <p:spPr bwMode="auto">
          <a:xfrm>
            <a:off x="1907450" y="4873220"/>
            <a:ext cx="6035432" cy="366767"/>
          </a:xfrm>
          <a:prstGeom prst="rect">
            <a:avLst/>
          </a:prstGeom>
          <a:solidFill>
            <a:srgbClr val="FFFF99"/>
          </a:solidFill>
          <a:ln w="57149" cmpd="thinThick">
            <a:solidFill>
              <a:schemeClr val="accent2"/>
            </a:solidFill>
            <a:miter lim="800000"/>
            <a:headEnd/>
            <a:tailEnd/>
          </a:ln>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sz="1800" b="1" dirty="0">
                <a:latin typeface="Arial" panose="020B0604020202020204" pitchFamily="34" charset="0"/>
                <a:ea typeface="宋体" panose="02010600030101010101" pitchFamily="2" charset="-122"/>
              </a:rPr>
              <a:t>The total contribution margin for Ensign is </a:t>
            </a:r>
            <a:r>
              <a:rPr lang="en-US" altLang="zh-CN" sz="1800" b="1" dirty="0" smtClean="0">
                <a:latin typeface="Arial" panose="020B0604020202020204" pitchFamily="34" charset="0"/>
                <a:ea typeface="宋体" panose="02010600030101010101" pitchFamily="2" charset="-122"/>
              </a:rPr>
              <a:t>R64,200</a:t>
            </a:r>
            <a:r>
              <a:rPr lang="en-US" altLang="zh-CN" sz="1800" b="1" dirty="0">
                <a:latin typeface="Arial" panose="020B0604020202020204" pitchFamily="34" charset="0"/>
                <a:ea typeface="宋体" panose="02010600030101010101" pitchFamily="2" charset="-122"/>
              </a:rPr>
              <a:t>.</a:t>
            </a:r>
          </a:p>
        </p:txBody>
      </p:sp>
    </p:spTree>
    <p:extLst>
      <p:ext uri="{BB962C8B-B14F-4D97-AF65-F5344CB8AC3E}">
        <p14:creationId xmlns:p14="http://schemas.microsoft.com/office/powerpoint/2010/main" val="4145149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a:latin typeface="Tahoma" panose="020B0604030504040204" pitchFamily="34" charset="0"/>
                <a:ea typeface="宋体" panose="02010600030101010101" pitchFamily="2" charset="-122"/>
                <a:cs typeface="Tahoma" panose="020B0604030504040204" pitchFamily="34" charset="0"/>
              </a:rPr>
              <a:t>Utilization of a Constrained Resource</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41</a:t>
            </a:fld>
            <a:endParaRPr lang="en-US"/>
          </a:p>
        </p:txBody>
      </p:sp>
      <p:sp>
        <p:nvSpPr>
          <p:cNvPr id="4" name="TextBox 3"/>
          <p:cNvSpPr txBox="1"/>
          <p:nvPr/>
        </p:nvSpPr>
        <p:spPr>
          <a:xfrm>
            <a:off x="627681" y="1901959"/>
            <a:ext cx="7966129" cy="1200329"/>
          </a:xfrm>
          <a:prstGeom prst="rect">
            <a:avLst/>
          </a:prstGeom>
          <a:noFill/>
        </p:spPr>
        <p:txBody>
          <a:bodyPr wrap="square" rtlCol="0">
            <a:spAutoFit/>
          </a:bodyPr>
          <a:lstStyle/>
          <a:p>
            <a:r>
              <a:rPr lang="en-US" altLang="zh-CN" dirty="0">
                <a:ea typeface="宋体" pitchFamily="2" charset="-122"/>
              </a:rPr>
              <a:t>Total contribution margin will be maximized by promoting those products or accepting those orders that provide the highest unit contribution margin </a:t>
            </a:r>
            <a:r>
              <a:rPr lang="en-US" altLang="zh-CN" i="1" dirty="0">
                <a:ea typeface="宋体" pitchFamily="2" charset="-122"/>
              </a:rPr>
              <a:t>in relation to the constrained resource</a:t>
            </a:r>
            <a:r>
              <a:rPr lang="en-US" altLang="zh-CN" dirty="0">
                <a:ea typeface="宋体" pitchFamily="2" charset="-122"/>
              </a:rPr>
              <a:t>.</a:t>
            </a:r>
          </a:p>
          <a:p>
            <a:endParaRPr lang="en-ZA" dirty="0"/>
          </a:p>
        </p:txBody>
      </p:sp>
    </p:spTree>
    <p:extLst>
      <p:ext uri="{BB962C8B-B14F-4D97-AF65-F5344CB8AC3E}">
        <p14:creationId xmlns:p14="http://schemas.microsoft.com/office/powerpoint/2010/main" val="39508204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latin typeface="Tahoma" panose="020B0604030504040204" pitchFamily="34" charset="0"/>
                <a:cs typeface="Tahoma" panose="020B0604030504040204" pitchFamily="34" charset="0"/>
              </a:rPr>
              <a:t>Joint Costs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42</a:t>
            </a:fld>
            <a:endParaRPr lang="en-US"/>
          </a:p>
        </p:txBody>
      </p:sp>
      <p:sp>
        <p:nvSpPr>
          <p:cNvPr id="5" name="Rectangle 3"/>
          <p:cNvSpPr txBox="1">
            <a:spLocks noChangeArrowheads="1"/>
          </p:cNvSpPr>
          <p:nvPr/>
        </p:nvSpPr>
        <p:spPr bwMode="auto">
          <a:xfrm>
            <a:off x="657064" y="1356425"/>
            <a:ext cx="7775575" cy="2525901"/>
          </a:xfrm>
          <a:prstGeom prst="rect">
            <a:avLst/>
          </a:prstGeom>
          <a:solidFill>
            <a:srgbClr val="FFFF99"/>
          </a:solidFill>
          <a:ln w="12699">
            <a:solidFill>
              <a:srgbClr val="000000"/>
            </a:solidFill>
            <a:miter lim="800000"/>
            <a:headEnd/>
            <a:tailEnd/>
          </a:ln>
          <a:effectLst>
            <a:outerShdw dist="35921" dir="2700000" algn="ctr" rotWithShape="0">
              <a:srgbClr val="000000"/>
            </a:outerShdw>
          </a:effectLst>
        </p:spPr>
        <p:txBody>
          <a:bodyPr vert="horz" wrap="square" lIns="90488" tIns="44450" rIns="90488" bIns="4445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itchFamily="2" charset="2"/>
              <a:buChar char="l"/>
              <a:defRPr/>
            </a:pPr>
            <a:r>
              <a:rPr lang="en-US" altLang="en-US" sz="2000" b="1" smtClean="0"/>
              <a:t>In some industries, a number of end products are produced from a single raw material input.</a:t>
            </a:r>
          </a:p>
          <a:p>
            <a:pPr>
              <a:buFont typeface="Wingdings" pitchFamily="2" charset="2"/>
              <a:buChar char="l"/>
              <a:defRPr/>
            </a:pPr>
            <a:r>
              <a:rPr lang="en-US" altLang="en-US" sz="2000" b="1" smtClean="0"/>
              <a:t>Two or more products produced from a common input are called </a:t>
            </a:r>
            <a:r>
              <a:rPr lang="en-US" altLang="en-US" sz="2000" b="1" smtClean="0">
                <a:solidFill>
                  <a:srgbClr val="0000FF"/>
                </a:solidFill>
                <a:effectLst>
                  <a:outerShdw blurRad="38100" dist="38100" dir="2700000" algn="tl">
                    <a:srgbClr val="000000"/>
                  </a:outerShdw>
                </a:effectLst>
              </a:rPr>
              <a:t>joint products</a:t>
            </a:r>
            <a:r>
              <a:rPr lang="en-US" altLang="en-US" sz="2000" b="1" smtClean="0">
                <a:solidFill>
                  <a:srgbClr val="0000FF"/>
                </a:solidFill>
              </a:rPr>
              <a:t>.</a:t>
            </a:r>
          </a:p>
          <a:p>
            <a:pPr>
              <a:buFont typeface="Wingdings" pitchFamily="2" charset="2"/>
              <a:buChar char="l"/>
              <a:defRPr/>
            </a:pPr>
            <a:r>
              <a:rPr lang="en-US" altLang="en-US" sz="2000" b="1" smtClean="0"/>
              <a:t>The point in the manufacturing process where each joint product can be recognized as a separate product is called the </a:t>
            </a:r>
            <a:r>
              <a:rPr lang="en-US" altLang="en-US" sz="2000" b="1" smtClean="0">
                <a:solidFill>
                  <a:srgbClr val="0000FF"/>
                </a:solidFill>
                <a:effectLst>
                  <a:outerShdw blurRad="38100" dist="38100" dir="2700000" algn="tl">
                    <a:srgbClr val="000000"/>
                  </a:outerShdw>
                </a:effectLst>
              </a:rPr>
              <a:t>split-off point</a:t>
            </a:r>
            <a:r>
              <a:rPr lang="en-US" altLang="en-US" sz="2000" b="1" smtClean="0">
                <a:solidFill>
                  <a:srgbClr val="0000FF"/>
                </a:solidFill>
              </a:rPr>
              <a:t>.</a:t>
            </a:r>
            <a:endParaRPr lang="en-US" altLang="en-US" sz="2000" b="1" dirty="0" smtClean="0">
              <a:solidFill>
                <a:srgbClr val="0000FF"/>
              </a:solidFill>
            </a:endParaRPr>
          </a:p>
        </p:txBody>
      </p:sp>
    </p:spTree>
    <p:extLst>
      <p:ext uri="{BB962C8B-B14F-4D97-AF65-F5344CB8AC3E}">
        <p14:creationId xmlns:p14="http://schemas.microsoft.com/office/powerpoint/2010/main" val="33122341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endParaRPr lang="en-ZA"/>
          </a:p>
        </p:txBody>
      </p:sp>
      <p:sp>
        <p:nvSpPr>
          <p:cNvPr id="3" name="Slide Number Placeholder 2"/>
          <p:cNvSpPr>
            <a:spLocks noGrp="1"/>
          </p:cNvSpPr>
          <p:nvPr>
            <p:ph type="sldNum" sz="quarter" idx="4"/>
          </p:nvPr>
        </p:nvSpPr>
        <p:spPr/>
        <p:txBody>
          <a:bodyPr/>
          <a:lstStyle/>
          <a:p>
            <a:fld id="{845618AF-F51B-8743-BA6C-E154C9BE61F9}" type="slidenum">
              <a:rPr lang="en-US" smtClean="0"/>
              <a:t>43</a:t>
            </a:fld>
            <a:endParaRPr lang="en-US"/>
          </a:p>
        </p:txBody>
      </p:sp>
      <p:sp>
        <p:nvSpPr>
          <p:cNvPr id="128" name="Oval 3"/>
          <p:cNvSpPr>
            <a:spLocks noChangeArrowheads="1"/>
          </p:cNvSpPr>
          <p:nvPr/>
        </p:nvSpPr>
        <p:spPr bwMode="auto">
          <a:xfrm>
            <a:off x="1119533" y="2346325"/>
            <a:ext cx="1724441" cy="1080383"/>
          </a:xfrm>
          <a:prstGeom prst="ellipse">
            <a:avLst/>
          </a:prstGeom>
          <a:solidFill>
            <a:srgbClr val="FFFF00"/>
          </a:solidFill>
          <a:ln w="25399">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a:p>
        </p:txBody>
      </p:sp>
      <p:sp>
        <p:nvSpPr>
          <p:cNvPr id="129" name="Rectangle 4"/>
          <p:cNvSpPr>
            <a:spLocks noChangeArrowheads="1"/>
          </p:cNvSpPr>
          <p:nvPr/>
        </p:nvSpPr>
        <p:spPr bwMode="auto">
          <a:xfrm>
            <a:off x="1408458" y="2346325"/>
            <a:ext cx="1099788" cy="95154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dirty="0">
                <a:solidFill>
                  <a:srgbClr val="0000CC"/>
                </a:solidFill>
                <a:latin typeface="Arial" panose="020B0604020202020204" pitchFamily="34" charset="0"/>
              </a:rPr>
              <a:t>Joint</a:t>
            </a:r>
          </a:p>
          <a:p>
            <a:r>
              <a:rPr lang="en-US" altLang="en-US" sz="2800" b="1" dirty="0">
                <a:solidFill>
                  <a:srgbClr val="0000CC"/>
                </a:solidFill>
                <a:latin typeface="Arial" panose="020B0604020202020204" pitchFamily="34" charset="0"/>
              </a:rPr>
              <a:t>Input</a:t>
            </a:r>
          </a:p>
        </p:txBody>
      </p:sp>
      <p:sp>
        <p:nvSpPr>
          <p:cNvPr id="130" name="Rectangle 5"/>
          <p:cNvSpPr>
            <a:spLocks noChangeArrowheads="1"/>
          </p:cNvSpPr>
          <p:nvPr/>
        </p:nvSpPr>
        <p:spPr bwMode="auto">
          <a:xfrm>
            <a:off x="3153120" y="2273300"/>
            <a:ext cx="2168012" cy="1382430"/>
          </a:xfrm>
          <a:prstGeom prst="rect">
            <a:avLst/>
          </a:prstGeom>
          <a:solidFill>
            <a:srgbClr val="99CC00"/>
          </a:solidFill>
          <a:ln w="12699">
            <a:solidFill>
              <a:srgbClr val="00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2800" b="1">
                <a:latin typeface="Arial" panose="020B0604020202020204" pitchFamily="34" charset="0"/>
              </a:rPr>
              <a:t>Common</a:t>
            </a:r>
          </a:p>
          <a:p>
            <a:pPr algn="ctr"/>
            <a:r>
              <a:rPr lang="en-US" altLang="en-US" sz="2800" b="1">
                <a:latin typeface="Arial" panose="020B0604020202020204" pitchFamily="34" charset="0"/>
              </a:rPr>
              <a:t>Production</a:t>
            </a:r>
          </a:p>
          <a:p>
            <a:pPr algn="ctr"/>
            <a:r>
              <a:rPr lang="en-US" altLang="en-US" sz="2800" b="1">
                <a:latin typeface="Arial" panose="020B0604020202020204" pitchFamily="34" charset="0"/>
              </a:rPr>
              <a:t>Process</a:t>
            </a:r>
          </a:p>
        </p:txBody>
      </p:sp>
      <p:sp>
        <p:nvSpPr>
          <p:cNvPr id="131" name="Line 6"/>
          <p:cNvSpPr>
            <a:spLocks noChangeShapeType="1"/>
          </p:cNvSpPr>
          <p:nvPr/>
        </p:nvSpPr>
        <p:spPr bwMode="auto">
          <a:xfrm>
            <a:off x="2786408" y="2917825"/>
            <a:ext cx="385424" cy="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a:p>
        </p:txBody>
      </p:sp>
      <p:sp>
        <p:nvSpPr>
          <p:cNvPr id="132" name="Line 7"/>
          <p:cNvSpPr>
            <a:spLocks noChangeShapeType="1"/>
          </p:cNvSpPr>
          <p:nvPr/>
        </p:nvSpPr>
        <p:spPr bwMode="auto">
          <a:xfrm flipV="1">
            <a:off x="5313708" y="1997074"/>
            <a:ext cx="704396" cy="1041161"/>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a:p>
        </p:txBody>
      </p:sp>
      <p:sp>
        <p:nvSpPr>
          <p:cNvPr id="133" name="Line 8"/>
          <p:cNvSpPr>
            <a:spLocks noChangeShapeType="1"/>
          </p:cNvSpPr>
          <p:nvPr/>
        </p:nvSpPr>
        <p:spPr bwMode="auto">
          <a:xfrm>
            <a:off x="5313707" y="2917825"/>
            <a:ext cx="465167" cy="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a:p>
        </p:txBody>
      </p:sp>
      <p:sp>
        <p:nvSpPr>
          <p:cNvPr id="134" name="Line 9"/>
          <p:cNvSpPr>
            <a:spLocks noChangeShapeType="1"/>
          </p:cNvSpPr>
          <p:nvPr/>
        </p:nvSpPr>
        <p:spPr bwMode="auto">
          <a:xfrm>
            <a:off x="5313707" y="2924175"/>
            <a:ext cx="784139" cy="1012636"/>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a:p>
        </p:txBody>
      </p:sp>
      <p:sp>
        <p:nvSpPr>
          <p:cNvPr id="135" name="Rectangle 10"/>
          <p:cNvSpPr>
            <a:spLocks noChangeArrowheads="1"/>
          </p:cNvSpPr>
          <p:nvPr/>
        </p:nvSpPr>
        <p:spPr bwMode="auto">
          <a:xfrm>
            <a:off x="4606346" y="4541971"/>
            <a:ext cx="1674602" cy="95154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ctr">
              <a:defRPr/>
            </a:pPr>
            <a:r>
              <a:rPr lang="en-US" altLang="en-US" sz="2800" b="1" dirty="0">
                <a:effectLst>
                  <a:outerShdw blurRad="38100" dist="38100" dir="2700000" algn="tl">
                    <a:srgbClr val="C0C0C0"/>
                  </a:outerShdw>
                </a:effectLst>
                <a:latin typeface="Arial" charset="0"/>
              </a:rPr>
              <a:t>Split-Off</a:t>
            </a:r>
          </a:p>
          <a:p>
            <a:pPr algn="ctr">
              <a:defRPr/>
            </a:pPr>
            <a:r>
              <a:rPr lang="en-US" altLang="en-US" sz="2800" b="1" dirty="0">
                <a:effectLst>
                  <a:outerShdw blurRad="38100" dist="38100" dir="2700000" algn="tl">
                    <a:srgbClr val="C0C0C0"/>
                  </a:outerShdw>
                </a:effectLst>
                <a:latin typeface="Arial" charset="0"/>
              </a:rPr>
              <a:t>Point</a:t>
            </a:r>
          </a:p>
        </p:txBody>
      </p:sp>
      <p:sp>
        <p:nvSpPr>
          <p:cNvPr id="136" name="Line 11"/>
          <p:cNvSpPr>
            <a:spLocks noChangeShapeType="1"/>
          </p:cNvSpPr>
          <p:nvPr/>
        </p:nvSpPr>
        <p:spPr bwMode="auto">
          <a:xfrm>
            <a:off x="5324820" y="2924174"/>
            <a:ext cx="4336" cy="1479629"/>
          </a:xfrm>
          <a:prstGeom prst="line">
            <a:avLst/>
          </a:prstGeom>
          <a:noFill/>
          <a:ln w="38100">
            <a:solidFill>
              <a:srgbClr val="FF0000"/>
            </a:solidFill>
            <a:prstDash val="dash"/>
            <a:round/>
            <a:headEnd type="triangle" w="med" len="med"/>
            <a:tailEn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a:p>
        </p:txBody>
      </p:sp>
      <p:grpSp>
        <p:nvGrpSpPr>
          <p:cNvPr id="137" name="Group 13"/>
          <p:cNvGrpSpPr>
            <a:grpSpLocks/>
          </p:cNvGrpSpPr>
          <p:nvPr/>
        </p:nvGrpSpPr>
        <p:grpSpPr bwMode="auto">
          <a:xfrm>
            <a:off x="1324320" y="3527424"/>
            <a:ext cx="1217742" cy="1989617"/>
            <a:chOff x="387" y="2496"/>
            <a:chExt cx="552" cy="1008"/>
          </a:xfrm>
        </p:grpSpPr>
        <p:sp>
          <p:nvSpPr>
            <p:cNvPr id="138" name="Oval 14"/>
            <p:cNvSpPr>
              <a:spLocks noChangeArrowheads="1"/>
            </p:cNvSpPr>
            <p:nvPr/>
          </p:nvSpPr>
          <p:spPr bwMode="auto">
            <a:xfrm>
              <a:off x="630" y="2933"/>
              <a:ext cx="27" cy="7"/>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a:p>
          </p:txBody>
        </p:sp>
        <p:grpSp>
          <p:nvGrpSpPr>
            <p:cNvPr id="139" name="Group 15"/>
            <p:cNvGrpSpPr>
              <a:grpSpLocks/>
            </p:cNvGrpSpPr>
            <p:nvPr/>
          </p:nvGrpSpPr>
          <p:grpSpPr bwMode="auto">
            <a:xfrm>
              <a:off x="531" y="2936"/>
              <a:ext cx="212" cy="568"/>
              <a:chOff x="531" y="2936"/>
              <a:chExt cx="212" cy="568"/>
            </a:xfrm>
          </p:grpSpPr>
          <p:grpSp>
            <p:nvGrpSpPr>
              <p:cNvPr id="163" name="Group 16"/>
              <p:cNvGrpSpPr>
                <a:grpSpLocks/>
              </p:cNvGrpSpPr>
              <p:nvPr/>
            </p:nvGrpSpPr>
            <p:grpSpPr bwMode="auto">
              <a:xfrm>
                <a:off x="531" y="2964"/>
                <a:ext cx="212" cy="540"/>
                <a:chOff x="531" y="2964"/>
                <a:chExt cx="212" cy="540"/>
              </a:xfrm>
            </p:grpSpPr>
            <p:grpSp>
              <p:nvGrpSpPr>
                <p:cNvPr id="167" name="Group 17"/>
                <p:cNvGrpSpPr>
                  <a:grpSpLocks/>
                </p:cNvGrpSpPr>
                <p:nvPr/>
              </p:nvGrpSpPr>
              <p:grpSpPr bwMode="auto">
                <a:xfrm>
                  <a:off x="546" y="3014"/>
                  <a:ext cx="185" cy="490"/>
                  <a:chOff x="546" y="3014"/>
                  <a:chExt cx="185" cy="490"/>
                </a:xfrm>
              </p:grpSpPr>
              <p:grpSp>
                <p:nvGrpSpPr>
                  <p:cNvPr id="209" name="Group 18"/>
                  <p:cNvGrpSpPr>
                    <a:grpSpLocks/>
                  </p:cNvGrpSpPr>
                  <p:nvPr/>
                </p:nvGrpSpPr>
                <p:grpSpPr bwMode="auto">
                  <a:xfrm>
                    <a:off x="561" y="3044"/>
                    <a:ext cx="112" cy="215"/>
                    <a:chOff x="561" y="3044"/>
                    <a:chExt cx="112" cy="215"/>
                  </a:xfrm>
                </p:grpSpPr>
                <p:sp>
                  <p:nvSpPr>
                    <p:cNvPr id="242" name="Freeform 19"/>
                    <p:cNvSpPr>
                      <a:spLocks/>
                    </p:cNvSpPr>
                    <p:nvPr/>
                  </p:nvSpPr>
                  <p:spPr bwMode="auto">
                    <a:xfrm>
                      <a:off x="561" y="3044"/>
                      <a:ext cx="109" cy="214"/>
                    </a:xfrm>
                    <a:custGeom>
                      <a:avLst/>
                      <a:gdLst>
                        <a:gd name="T0" fmla="*/ 0 w 433"/>
                        <a:gd name="T1" fmla="*/ 0 h 859"/>
                        <a:gd name="T2" fmla="*/ 0 w 433"/>
                        <a:gd name="T3" fmla="*/ 0 h 859"/>
                        <a:gd name="T4" fmla="*/ 0 w 433"/>
                        <a:gd name="T5" fmla="*/ 0 h 859"/>
                        <a:gd name="T6" fmla="*/ 0 w 433"/>
                        <a:gd name="T7" fmla="*/ 0 h 859"/>
                        <a:gd name="T8" fmla="*/ 0 w 433"/>
                        <a:gd name="T9" fmla="*/ 0 h 8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3" h="859">
                          <a:moveTo>
                            <a:pt x="428" y="0"/>
                          </a:moveTo>
                          <a:lnTo>
                            <a:pt x="4" y="735"/>
                          </a:lnTo>
                          <a:lnTo>
                            <a:pt x="0" y="859"/>
                          </a:lnTo>
                          <a:lnTo>
                            <a:pt x="433" y="106"/>
                          </a:lnTo>
                          <a:lnTo>
                            <a:pt x="428"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3" name="Freeform 20"/>
                    <p:cNvSpPr>
                      <a:spLocks/>
                    </p:cNvSpPr>
                    <p:nvPr/>
                  </p:nvSpPr>
                  <p:spPr bwMode="auto">
                    <a:xfrm>
                      <a:off x="561" y="3068"/>
                      <a:ext cx="112" cy="191"/>
                    </a:xfrm>
                    <a:custGeom>
                      <a:avLst/>
                      <a:gdLst>
                        <a:gd name="T0" fmla="*/ 0 w 447"/>
                        <a:gd name="T1" fmla="*/ 0 h 764"/>
                        <a:gd name="T2" fmla="*/ 0 w 447"/>
                        <a:gd name="T3" fmla="*/ 0 h 764"/>
                        <a:gd name="T4" fmla="*/ 0 w 447"/>
                        <a:gd name="T5" fmla="*/ 0 h 764"/>
                        <a:gd name="T6" fmla="*/ 0 w 447"/>
                        <a:gd name="T7" fmla="*/ 0 h 764"/>
                        <a:gd name="T8" fmla="*/ 0 w 447"/>
                        <a:gd name="T9" fmla="*/ 0 h 7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7" h="764">
                          <a:moveTo>
                            <a:pt x="17" y="749"/>
                          </a:moveTo>
                          <a:lnTo>
                            <a:pt x="0" y="764"/>
                          </a:lnTo>
                          <a:lnTo>
                            <a:pt x="435" y="5"/>
                          </a:lnTo>
                          <a:lnTo>
                            <a:pt x="447" y="0"/>
                          </a:lnTo>
                          <a:lnTo>
                            <a:pt x="17" y="749"/>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210" name="Group 21"/>
                  <p:cNvGrpSpPr>
                    <a:grpSpLocks/>
                  </p:cNvGrpSpPr>
                  <p:nvPr/>
                </p:nvGrpSpPr>
                <p:grpSpPr bwMode="auto">
                  <a:xfrm>
                    <a:off x="684" y="3261"/>
                    <a:ext cx="47" cy="201"/>
                    <a:chOff x="684" y="3261"/>
                    <a:chExt cx="47" cy="201"/>
                  </a:xfrm>
                </p:grpSpPr>
                <p:sp>
                  <p:nvSpPr>
                    <p:cNvPr id="240" name="Freeform 22"/>
                    <p:cNvSpPr>
                      <a:spLocks/>
                    </p:cNvSpPr>
                    <p:nvPr/>
                  </p:nvSpPr>
                  <p:spPr bwMode="auto">
                    <a:xfrm>
                      <a:off x="685" y="3261"/>
                      <a:ext cx="46" cy="199"/>
                    </a:xfrm>
                    <a:custGeom>
                      <a:avLst/>
                      <a:gdLst>
                        <a:gd name="T0" fmla="*/ 0 w 182"/>
                        <a:gd name="T1" fmla="*/ 0 h 796"/>
                        <a:gd name="T2" fmla="*/ 0 w 182"/>
                        <a:gd name="T3" fmla="*/ 0 h 796"/>
                        <a:gd name="T4" fmla="*/ 0 w 182"/>
                        <a:gd name="T5" fmla="*/ 0 h 796"/>
                        <a:gd name="T6" fmla="*/ 0 w 182"/>
                        <a:gd name="T7" fmla="*/ 0 h 796"/>
                        <a:gd name="T8" fmla="*/ 0 w 182"/>
                        <a:gd name="T9" fmla="*/ 0 h 7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796">
                          <a:moveTo>
                            <a:pt x="182" y="796"/>
                          </a:moveTo>
                          <a:lnTo>
                            <a:pt x="176" y="652"/>
                          </a:lnTo>
                          <a:lnTo>
                            <a:pt x="0" y="0"/>
                          </a:lnTo>
                          <a:lnTo>
                            <a:pt x="6" y="152"/>
                          </a:lnTo>
                          <a:lnTo>
                            <a:pt x="182" y="796"/>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41" name="Freeform 23"/>
                    <p:cNvSpPr>
                      <a:spLocks/>
                    </p:cNvSpPr>
                    <p:nvPr/>
                  </p:nvSpPr>
                  <p:spPr bwMode="auto">
                    <a:xfrm>
                      <a:off x="684" y="3299"/>
                      <a:ext cx="47" cy="163"/>
                    </a:xfrm>
                    <a:custGeom>
                      <a:avLst/>
                      <a:gdLst>
                        <a:gd name="T0" fmla="*/ 0 w 188"/>
                        <a:gd name="T1" fmla="*/ 0 h 652"/>
                        <a:gd name="T2" fmla="*/ 0 w 188"/>
                        <a:gd name="T3" fmla="*/ 0 h 652"/>
                        <a:gd name="T4" fmla="*/ 0 w 188"/>
                        <a:gd name="T5" fmla="*/ 0 h 652"/>
                        <a:gd name="T6" fmla="*/ 0 w 188"/>
                        <a:gd name="T7" fmla="*/ 0 h 652"/>
                        <a:gd name="T8" fmla="*/ 0 w 188"/>
                        <a:gd name="T9" fmla="*/ 0 h 6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 h="652">
                          <a:moveTo>
                            <a:pt x="188" y="639"/>
                          </a:moveTo>
                          <a:lnTo>
                            <a:pt x="175" y="652"/>
                          </a:lnTo>
                          <a:lnTo>
                            <a:pt x="0" y="9"/>
                          </a:lnTo>
                          <a:lnTo>
                            <a:pt x="11" y="0"/>
                          </a:lnTo>
                          <a:lnTo>
                            <a:pt x="188" y="639"/>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sp>
                <p:nvSpPr>
                  <p:cNvPr id="211" name="Freeform 24"/>
                  <p:cNvSpPr>
                    <a:spLocks/>
                  </p:cNvSpPr>
                  <p:nvPr/>
                </p:nvSpPr>
                <p:spPr bwMode="auto">
                  <a:xfrm>
                    <a:off x="683" y="3019"/>
                    <a:ext cx="23" cy="233"/>
                  </a:xfrm>
                  <a:custGeom>
                    <a:avLst/>
                    <a:gdLst>
                      <a:gd name="T0" fmla="*/ 0 w 89"/>
                      <a:gd name="T1" fmla="*/ 0 h 932"/>
                      <a:gd name="T2" fmla="*/ 0 w 89"/>
                      <a:gd name="T3" fmla="*/ 0 h 932"/>
                      <a:gd name="T4" fmla="*/ 0 w 89"/>
                      <a:gd name="T5" fmla="*/ 0 h 932"/>
                      <a:gd name="T6" fmla="*/ 0 w 89"/>
                      <a:gd name="T7" fmla="*/ 0 h 932"/>
                      <a:gd name="T8" fmla="*/ 0 w 89"/>
                      <a:gd name="T9" fmla="*/ 0 h 9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932">
                        <a:moveTo>
                          <a:pt x="81" y="0"/>
                        </a:moveTo>
                        <a:lnTo>
                          <a:pt x="0" y="779"/>
                        </a:lnTo>
                        <a:lnTo>
                          <a:pt x="16" y="932"/>
                        </a:lnTo>
                        <a:lnTo>
                          <a:pt x="89" y="200"/>
                        </a:lnTo>
                        <a:lnTo>
                          <a:pt x="81"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2" name="Freeform 25"/>
                  <p:cNvSpPr>
                    <a:spLocks/>
                  </p:cNvSpPr>
                  <p:nvPr/>
                </p:nvSpPr>
                <p:spPr bwMode="auto">
                  <a:xfrm>
                    <a:off x="681" y="3019"/>
                    <a:ext cx="23" cy="195"/>
                  </a:xfrm>
                  <a:custGeom>
                    <a:avLst/>
                    <a:gdLst>
                      <a:gd name="T0" fmla="*/ 0 w 94"/>
                      <a:gd name="T1" fmla="*/ 0 h 781"/>
                      <a:gd name="T2" fmla="*/ 0 w 94"/>
                      <a:gd name="T3" fmla="*/ 0 h 781"/>
                      <a:gd name="T4" fmla="*/ 0 w 94"/>
                      <a:gd name="T5" fmla="*/ 0 h 781"/>
                      <a:gd name="T6" fmla="*/ 0 w 94"/>
                      <a:gd name="T7" fmla="*/ 0 h 781"/>
                      <a:gd name="T8" fmla="*/ 0 w 94"/>
                      <a:gd name="T9" fmla="*/ 0 h 7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781">
                        <a:moveTo>
                          <a:pt x="94" y="0"/>
                        </a:moveTo>
                        <a:lnTo>
                          <a:pt x="82" y="13"/>
                        </a:lnTo>
                        <a:lnTo>
                          <a:pt x="0" y="781"/>
                        </a:lnTo>
                        <a:lnTo>
                          <a:pt x="12" y="779"/>
                        </a:lnTo>
                        <a:lnTo>
                          <a:pt x="94" y="0"/>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3" name="Freeform 26"/>
                  <p:cNvSpPr>
                    <a:spLocks/>
                  </p:cNvSpPr>
                  <p:nvPr/>
                </p:nvSpPr>
                <p:spPr bwMode="auto">
                  <a:xfrm>
                    <a:off x="695" y="3223"/>
                    <a:ext cx="23" cy="256"/>
                  </a:xfrm>
                  <a:custGeom>
                    <a:avLst/>
                    <a:gdLst>
                      <a:gd name="T0" fmla="*/ 0 w 95"/>
                      <a:gd name="T1" fmla="*/ 0 h 1025"/>
                      <a:gd name="T2" fmla="*/ 0 w 95"/>
                      <a:gd name="T3" fmla="*/ 0 h 1025"/>
                      <a:gd name="T4" fmla="*/ 0 w 95"/>
                      <a:gd name="T5" fmla="*/ 0 h 1025"/>
                      <a:gd name="T6" fmla="*/ 0 w 95"/>
                      <a:gd name="T7" fmla="*/ 0 h 1025"/>
                      <a:gd name="T8" fmla="*/ 0 w 95"/>
                      <a:gd name="T9" fmla="*/ 0 h 10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025">
                        <a:moveTo>
                          <a:pt x="81" y="0"/>
                        </a:moveTo>
                        <a:lnTo>
                          <a:pt x="0" y="866"/>
                        </a:lnTo>
                        <a:lnTo>
                          <a:pt x="19" y="1025"/>
                        </a:lnTo>
                        <a:lnTo>
                          <a:pt x="95" y="176"/>
                        </a:lnTo>
                        <a:lnTo>
                          <a:pt x="81"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4" name="Freeform 27"/>
                  <p:cNvSpPr>
                    <a:spLocks/>
                  </p:cNvSpPr>
                  <p:nvPr/>
                </p:nvSpPr>
                <p:spPr bwMode="auto">
                  <a:xfrm>
                    <a:off x="692" y="3223"/>
                    <a:ext cx="23" cy="222"/>
                  </a:xfrm>
                  <a:custGeom>
                    <a:avLst/>
                    <a:gdLst>
                      <a:gd name="T0" fmla="*/ 0 w 92"/>
                      <a:gd name="T1" fmla="*/ 0 h 887"/>
                      <a:gd name="T2" fmla="*/ 0 w 92"/>
                      <a:gd name="T3" fmla="*/ 0 h 887"/>
                      <a:gd name="T4" fmla="*/ 0 w 92"/>
                      <a:gd name="T5" fmla="*/ 0 h 887"/>
                      <a:gd name="T6" fmla="*/ 0 w 92"/>
                      <a:gd name="T7" fmla="*/ 0 h 887"/>
                      <a:gd name="T8" fmla="*/ 0 w 92"/>
                      <a:gd name="T9" fmla="*/ 0 h 8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887">
                        <a:moveTo>
                          <a:pt x="92" y="0"/>
                        </a:moveTo>
                        <a:lnTo>
                          <a:pt x="78" y="18"/>
                        </a:lnTo>
                        <a:lnTo>
                          <a:pt x="0" y="881"/>
                        </a:lnTo>
                        <a:lnTo>
                          <a:pt x="14" y="887"/>
                        </a:lnTo>
                        <a:lnTo>
                          <a:pt x="92" y="0"/>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5" name="Freeform 28"/>
                  <p:cNvSpPr>
                    <a:spLocks/>
                  </p:cNvSpPr>
                  <p:nvPr/>
                </p:nvSpPr>
                <p:spPr bwMode="auto">
                  <a:xfrm>
                    <a:off x="676" y="3089"/>
                    <a:ext cx="42" cy="133"/>
                  </a:xfrm>
                  <a:custGeom>
                    <a:avLst/>
                    <a:gdLst>
                      <a:gd name="T0" fmla="*/ 0 w 169"/>
                      <a:gd name="T1" fmla="*/ 0 h 532"/>
                      <a:gd name="T2" fmla="*/ 0 w 169"/>
                      <a:gd name="T3" fmla="*/ 0 h 532"/>
                      <a:gd name="T4" fmla="*/ 0 w 169"/>
                      <a:gd name="T5" fmla="*/ 0 h 532"/>
                      <a:gd name="T6" fmla="*/ 0 w 169"/>
                      <a:gd name="T7" fmla="*/ 0 h 532"/>
                      <a:gd name="T8" fmla="*/ 0 w 169"/>
                      <a:gd name="T9" fmla="*/ 0 h 5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532">
                        <a:moveTo>
                          <a:pt x="11" y="0"/>
                        </a:moveTo>
                        <a:lnTo>
                          <a:pt x="0" y="9"/>
                        </a:lnTo>
                        <a:lnTo>
                          <a:pt x="161" y="532"/>
                        </a:lnTo>
                        <a:lnTo>
                          <a:pt x="169" y="520"/>
                        </a:lnTo>
                        <a:lnTo>
                          <a:pt x="11"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6" name="Freeform 29"/>
                  <p:cNvSpPr>
                    <a:spLocks/>
                  </p:cNvSpPr>
                  <p:nvPr/>
                </p:nvSpPr>
                <p:spPr bwMode="auto">
                  <a:xfrm>
                    <a:off x="676" y="3049"/>
                    <a:ext cx="43" cy="171"/>
                  </a:xfrm>
                  <a:custGeom>
                    <a:avLst/>
                    <a:gdLst>
                      <a:gd name="T0" fmla="*/ 0 w 170"/>
                      <a:gd name="T1" fmla="*/ 0 h 683"/>
                      <a:gd name="T2" fmla="*/ 0 w 170"/>
                      <a:gd name="T3" fmla="*/ 0 h 683"/>
                      <a:gd name="T4" fmla="*/ 0 w 170"/>
                      <a:gd name="T5" fmla="*/ 0 h 683"/>
                      <a:gd name="T6" fmla="*/ 0 w 170"/>
                      <a:gd name="T7" fmla="*/ 0 h 683"/>
                      <a:gd name="T8" fmla="*/ 0 w 170"/>
                      <a:gd name="T9" fmla="*/ 0 h 6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683">
                        <a:moveTo>
                          <a:pt x="170" y="683"/>
                        </a:moveTo>
                        <a:lnTo>
                          <a:pt x="155" y="537"/>
                        </a:lnTo>
                        <a:lnTo>
                          <a:pt x="0" y="0"/>
                        </a:lnTo>
                        <a:lnTo>
                          <a:pt x="8" y="158"/>
                        </a:lnTo>
                        <a:lnTo>
                          <a:pt x="170" y="683"/>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7" name="Freeform 30"/>
                  <p:cNvSpPr>
                    <a:spLocks/>
                  </p:cNvSpPr>
                  <p:nvPr/>
                </p:nvSpPr>
                <p:spPr bwMode="auto">
                  <a:xfrm>
                    <a:off x="676" y="3090"/>
                    <a:ext cx="42" cy="132"/>
                  </a:xfrm>
                  <a:custGeom>
                    <a:avLst/>
                    <a:gdLst>
                      <a:gd name="T0" fmla="*/ 0 w 168"/>
                      <a:gd name="T1" fmla="*/ 0 h 531"/>
                      <a:gd name="T2" fmla="*/ 0 w 168"/>
                      <a:gd name="T3" fmla="*/ 0 h 531"/>
                      <a:gd name="T4" fmla="*/ 0 w 168"/>
                      <a:gd name="T5" fmla="*/ 0 h 531"/>
                      <a:gd name="T6" fmla="*/ 0 w 168"/>
                      <a:gd name="T7" fmla="*/ 0 h 531"/>
                      <a:gd name="T8" fmla="*/ 0 w 168"/>
                      <a:gd name="T9" fmla="*/ 0 h 5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531">
                        <a:moveTo>
                          <a:pt x="168" y="508"/>
                        </a:moveTo>
                        <a:lnTo>
                          <a:pt x="158" y="531"/>
                        </a:lnTo>
                        <a:lnTo>
                          <a:pt x="0" y="7"/>
                        </a:lnTo>
                        <a:lnTo>
                          <a:pt x="13" y="0"/>
                        </a:lnTo>
                        <a:lnTo>
                          <a:pt x="168" y="508"/>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8" name="Freeform 31"/>
                  <p:cNvSpPr>
                    <a:spLocks/>
                  </p:cNvSpPr>
                  <p:nvPr/>
                </p:nvSpPr>
                <p:spPr bwMode="auto">
                  <a:xfrm>
                    <a:off x="559" y="3259"/>
                    <a:ext cx="132" cy="235"/>
                  </a:xfrm>
                  <a:custGeom>
                    <a:avLst/>
                    <a:gdLst>
                      <a:gd name="T0" fmla="*/ 0 w 527"/>
                      <a:gd name="T1" fmla="*/ 0 h 939"/>
                      <a:gd name="T2" fmla="*/ 0 w 527"/>
                      <a:gd name="T3" fmla="*/ 0 h 939"/>
                      <a:gd name="T4" fmla="*/ 0 w 527"/>
                      <a:gd name="T5" fmla="*/ 0 h 939"/>
                      <a:gd name="T6" fmla="*/ 0 w 527"/>
                      <a:gd name="T7" fmla="*/ 0 h 939"/>
                      <a:gd name="T8" fmla="*/ 0 w 527"/>
                      <a:gd name="T9" fmla="*/ 0 h 9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7" h="939">
                        <a:moveTo>
                          <a:pt x="5" y="0"/>
                        </a:moveTo>
                        <a:lnTo>
                          <a:pt x="514" y="814"/>
                        </a:lnTo>
                        <a:lnTo>
                          <a:pt x="527" y="939"/>
                        </a:lnTo>
                        <a:lnTo>
                          <a:pt x="0" y="104"/>
                        </a:lnTo>
                        <a:lnTo>
                          <a:pt x="5"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19" name="Freeform 32"/>
                  <p:cNvSpPr>
                    <a:spLocks/>
                  </p:cNvSpPr>
                  <p:nvPr/>
                </p:nvSpPr>
                <p:spPr bwMode="auto">
                  <a:xfrm>
                    <a:off x="561" y="3256"/>
                    <a:ext cx="128" cy="207"/>
                  </a:xfrm>
                  <a:custGeom>
                    <a:avLst/>
                    <a:gdLst>
                      <a:gd name="T0" fmla="*/ 0 w 513"/>
                      <a:gd name="T1" fmla="*/ 0 h 824"/>
                      <a:gd name="T2" fmla="*/ 0 w 513"/>
                      <a:gd name="T3" fmla="*/ 0 h 824"/>
                      <a:gd name="T4" fmla="*/ 0 w 513"/>
                      <a:gd name="T5" fmla="*/ 0 h 824"/>
                      <a:gd name="T6" fmla="*/ 0 w 513"/>
                      <a:gd name="T7" fmla="*/ 0 h 824"/>
                      <a:gd name="T8" fmla="*/ 0 w 513"/>
                      <a:gd name="T9" fmla="*/ 0 h 8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3" h="824">
                        <a:moveTo>
                          <a:pt x="513" y="802"/>
                        </a:moveTo>
                        <a:lnTo>
                          <a:pt x="507" y="824"/>
                        </a:lnTo>
                        <a:lnTo>
                          <a:pt x="0" y="11"/>
                        </a:lnTo>
                        <a:lnTo>
                          <a:pt x="12" y="0"/>
                        </a:lnTo>
                        <a:lnTo>
                          <a:pt x="513" y="802"/>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0" name="Freeform 33"/>
                  <p:cNvSpPr>
                    <a:spLocks/>
                  </p:cNvSpPr>
                  <p:nvPr/>
                </p:nvSpPr>
                <p:spPr bwMode="auto">
                  <a:xfrm>
                    <a:off x="552" y="3255"/>
                    <a:ext cx="126" cy="209"/>
                  </a:xfrm>
                  <a:custGeom>
                    <a:avLst/>
                    <a:gdLst>
                      <a:gd name="T0" fmla="*/ 0 w 504"/>
                      <a:gd name="T1" fmla="*/ 0 h 836"/>
                      <a:gd name="T2" fmla="*/ 0 w 504"/>
                      <a:gd name="T3" fmla="*/ 0 h 836"/>
                      <a:gd name="T4" fmla="*/ 0 w 504"/>
                      <a:gd name="T5" fmla="*/ 0 h 836"/>
                      <a:gd name="T6" fmla="*/ 0 w 504"/>
                      <a:gd name="T7" fmla="*/ 0 h 836"/>
                      <a:gd name="T8" fmla="*/ 0 w 504"/>
                      <a:gd name="T9" fmla="*/ 0 h 8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4" h="836">
                        <a:moveTo>
                          <a:pt x="504" y="0"/>
                        </a:moveTo>
                        <a:lnTo>
                          <a:pt x="503" y="21"/>
                        </a:lnTo>
                        <a:lnTo>
                          <a:pt x="0" y="836"/>
                        </a:lnTo>
                        <a:lnTo>
                          <a:pt x="5" y="811"/>
                        </a:lnTo>
                        <a:lnTo>
                          <a:pt x="504"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nvGrpSpPr>
                  <p:cNvPr id="221" name="Group 34"/>
                  <p:cNvGrpSpPr>
                    <a:grpSpLocks/>
                  </p:cNvGrpSpPr>
                  <p:nvPr/>
                </p:nvGrpSpPr>
                <p:grpSpPr bwMode="auto">
                  <a:xfrm>
                    <a:off x="569" y="3042"/>
                    <a:ext cx="109" cy="218"/>
                    <a:chOff x="569" y="3042"/>
                    <a:chExt cx="109" cy="218"/>
                  </a:xfrm>
                </p:grpSpPr>
                <p:sp>
                  <p:nvSpPr>
                    <p:cNvPr id="238" name="Freeform 35"/>
                    <p:cNvSpPr>
                      <a:spLocks/>
                    </p:cNvSpPr>
                    <p:nvPr/>
                  </p:nvSpPr>
                  <p:spPr bwMode="auto">
                    <a:xfrm>
                      <a:off x="569" y="3042"/>
                      <a:ext cx="108" cy="185"/>
                    </a:xfrm>
                    <a:custGeom>
                      <a:avLst/>
                      <a:gdLst>
                        <a:gd name="T0" fmla="*/ 0 w 432"/>
                        <a:gd name="T1" fmla="*/ 0 h 740"/>
                        <a:gd name="T2" fmla="*/ 0 w 432"/>
                        <a:gd name="T3" fmla="*/ 0 h 740"/>
                        <a:gd name="T4" fmla="*/ 0 w 432"/>
                        <a:gd name="T5" fmla="*/ 0 h 740"/>
                        <a:gd name="T6" fmla="*/ 0 w 432"/>
                        <a:gd name="T7" fmla="*/ 0 h 740"/>
                        <a:gd name="T8" fmla="*/ 0 w 432"/>
                        <a:gd name="T9" fmla="*/ 0 h 7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2" h="740">
                          <a:moveTo>
                            <a:pt x="7" y="0"/>
                          </a:moveTo>
                          <a:lnTo>
                            <a:pt x="0" y="9"/>
                          </a:lnTo>
                          <a:lnTo>
                            <a:pt x="425" y="740"/>
                          </a:lnTo>
                          <a:lnTo>
                            <a:pt x="432" y="730"/>
                          </a:lnTo>
                          <a:lnTo>
                            <a:pt x="7" y="0"/>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9" name="Freeform 36"/>
                    <p:cNvSpPr>
                      <a:spLocks/>
                    </p:cNvSpPr>
                    <p:nvPr/>
                  </p:nvSpPr>
                  <p:spPr bwMode="auto">
                    <a:xfrm>
                      <a:off x="569" y="3044"/>
                      <a:ext cx="109" cy="216"/>
                    </a:xfrm>
                    <a:custGeom>
                      <a:avLst/>
                      <a:gdLst>
                        <a:gd name="T0" fmla="*/ 0 w 438"/>
                        <a:gd name="T1" fmla="*/ 0 h 862"/>
                        <a:gd name="T2" fmla="*/ 0 w 438"/>
                        <a:gd name="T3" fmla="*/ 0 h 862"/>
                        <a:gd name="T4" fmla="*/ 0 w 438"/>
                        <a:gd name="T5" fmla="*/ 0 h 862"/>
                        <a:gd name="T6" fmla="*/ 0 w 438"/>
                        <a:gd name="T7" fmla="*/ 0 h 862"/>
                        <a:gd name="T8" fmla="*/ 0 w 438"/>
                        <a:gd name="T9" fmla="*/ 0 h 8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8" h="862">
                          <a:moveTo>
                            <a:pt x="2" y="0"/>
                          </a:moveTo>
                          <a:lnTo>
                            <a:pt x="427" y="731"/>
                          </a:lnTo>
                          <a:lnTo>
                            <a:pt x="438" y="862"/>
                          </a:lnTo>
                          <a:lnTo>
                            <a:pt x="0" y="104"/>
                          </a:lnTo>
                          <a:lnTo>
                            <a:pt x="2"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sp>
                <p:nvSpPr>
                  <p:cNvPr id="222" name="Freeform 37"/>
                  <p:cNvSpPr>
                    <a:spLocks/>
                  </p:cNvSpPr>
                  <p:nvPr/>
                </p:nvSpPr>
                <p:spPr bwMode="auto">
                  <a:xfrm>
                    <a:off x="551" y="3259"/>
                    <a:ext cx="130" cy="235"/>
                  </a:xfrm>
                  <a:custGeom>
                    <a:avLst/>
                    <a:gdLst>
                      <a:gd name="T0" fmla="*/ 0 w 516"/>
                      <a:gd name="T1" fmla="*/ 0 h 938"/>
                      <a:gd name="T2" fmla="*/ 0 w 516"/>
                      <a:gd name="T3" fmla="*/ 0 h 938"/>
                      <a:gd name="T4" fmla="*/ 0 w 516"/>
                      <a:gd name="T5" fmla="*/ 0 h 938"/>
                      <a:gd name="T6" fmla="*/ 0 w 516"/>
                      <a:gd name="T7" fmla="*/ 0 h 938"/>
                      <a:gd name="T8" fmla="*/ 0 w 516"/>
                      <a:gd name="T9" fmla="*/ 0 h 9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938">
                        <a:moveTo>
                          <a:pt x="507" y="0"/>
                        </a:moveTo>
                        <a:lnTo>
                          <a:pt x="3" y="820"/>
                        </a:lnTo>
                        <a:lnTo>
                          <a:pt x="0" y="938"/>
                        </a:lnTo>
                        <a:lnTo>
                          <a:pt x="516" y="100"/>
                        </a:lnTo>
                        <a:lnTo>
                          <a:pt x="507"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23" name="Freeform 38"/>
                  <p:cNvSpPr>
                    <a:spLocks/>
                  </p:cNvSpPr>
                  <p:nvPr/>
                </p:nvSpPr>
                <p:spPr bwMode="auto">
                  <a:xfrm>
                    <a:off x="550" y="3257"/>
                    <a:ext cx="128" cy="208"/>
                  </a:xfrm>
                  <a:custGeom>
                    <a:avLst/>
                    <a:gdLst>
                      <a:gd name="T0" fmla="*/ 0 w 512"/>
                      <a:gd name="T1" fmla="*/ 0 h 833"/>
                      <a:gd name="T2" fmla="*/ 0 w 512"/>
                      <a:gd name="T3" fmla="*/ 0 h 833"/>
                      <a:gd name="T4" fmla="*/ 0 w 512"/>
                      <a:gd name="T5" fmla="*/ 0 h 833"/>
                      <a:gd name="T6" fmla="*/ 0 w 512"/>
                      <a:gd name="T7" fmla="*/ 0 h 833"/>
                      <a:gd name="T8" fmla="*/ 0 w 512"/>
                      <a:gd name="T9" fmla="*/ 0 h 8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2" h="833">
                        <a:moveTo>
                          <a:pt x="512" y="17"/>
                        </a:moveTo>
                        <a:lnTo>
                          <a:pt x="501" y="0"/>
                        </a:lnTo>
                        <a:lnTo>
                          <a:pt x="0" y="814"/>
                        </a:lnTo>
                        <a:lnTo>
                          <a:pt x="5" y="833"/>
                        </a:lnTo>
                        <a:lnTo>
                          <a:pt x="512" y="17"/>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nvGrpSpPr>
                  <p:cNvPr id="224" name="Group 39"/>
                  <p:cNvGrpSpPr>
                    <a:grpSpLocks/>
                  </p:cNvGrpSpPr>
                  <p:nvPr/>
                </p:nvGrpSpPr>
                <p:grpSpPr bwMode="auto">
                  <a:xfrm>
                    <a:off x="667" y="3018"/>
                    <a:ext cx="36" cy="483"/>
                    <a:chOff x="667" y="3018"/>
                    <a:chExt cx="36" cy="483"/>
                  </a:xfrm>
                </p:grpSpPr>
                <p:sp>
                  <p:nvSpPr>
                    <p:cNvPr id="236" name="Freeform 40"/>
                    <p:cNvSpPr>
                      <a:spLocks/>
                    </p:cNvSpPr>
                    <p:nvPr/>
                  </p:nvSpPr>
                  <p:spPr bwMode="auto">
                    <a:xfrm>
                      <a:off x="667" y="3023"/>
                      <a:ext cx="25" cy="478"/>
                    </a:xfrm>
                    <a:custGeom>
                      <a:avLst/>
                      <a:gdLst>
                        <a:gd name="T0" fmla="*/ 0 w 102"/>
                        <a:gd name="T1" fmla="*/ 0 h 1913"/>
                        <a:gd name="T2" fmla="*/ 0 w 102"/>
                        <a:gd name="T3" fmla="*/ 0 h 1913"/>
                        <a:gd name="T4" fmla="*/ 0 w 102"/>
                        <a:gd name="T5" fmla="*/ 0 h 1913"/>
                        <a:gd name="T6" fmla="*/ 0 w 102"/>
                        <a:gd name="T7" fmla="*/ 0 h 1913"/>
                        <a:gd name="T8" fmla="*/ 0 w 102"/>
                        <a:gd name="T9" fmla="*/ 0 h 19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913">
                          <a:moveTo>
                            <a:pt x="36" y="0"/>
                          </a:moveTo>
                          <a:lnTo>
                            <a:pt x="102" y="1913"/>
                          </a:lnTo>
                          <a:lnTo>
                            <a:pt x="67" y="1913"/>
                          </a:lnTo>
                          <a:lnTo>
                            <a:pt x="0" y="0"/>
                          </a:lnTo>
                          <a:lnTo>
                            <a:pt x="36"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7" name="Freeform 41"/>
                    <p:cNvSpPr>
                      <a:spLocks/>
                    </p:cNvSpPr>
                    <p:nvPr/>
                  </p:nvSpPr>
                  <p:spPr bwMode="auto">
                    <a:xfrm>
                      <a:off x="674" y="3018"/>
                      <a:ext cx="29" cy="483"/>
                    </a:xfrm>
                    <a:custGeom>
                      <a:avLst/>
                      <a:gdLst>
                        <a:gd name="T0" fmla="*/ 0 w 116"/>
                        <a:gd name="T1" fmla="*/ 0 h 1931"/>
                        <a:gd name="T2" fmla="*/ 0 w 116"/>
                        <a:gd name="T3" fmla="*/ 0 h 1931"/>
                        <a:gd name="T4" fmla="*/ 0 w 116"/>
                        <a:gd name="T5" fmla="*/ 0 h 1931"/>
                        <a:gd name="T6" fmla="*/ 0 w 116"/>
                        <a:gd name="T7" fmla="*/ 0 h 1931"/>
                        <a:gd name="T8" fmla="*/ 0 w 116"/>
                        <a:gd name="T9" fmla="*/ 0 h 19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1931">
                          <a:moveTo>
                            <a:pt x="49" y="0"/>
                          </a:moveTo>
                          <a:lnTo>
                            <a:pt x="116" y="1931"/>
                          </a:lnTo>
                          <a:lnTo>
                            <a:pt x="65" y="1931"/>
                          </a:lnTo>
                          <a:lnTo>
                            <a:pt x="0" y="0"/>
                          </a:lnTo>
                          <a:lnTo>
                            <a:pt x="49"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225" name="Group 42"/>
                  <p:cNvGrpSpPr>
                    <a:grpSpLocks/>
                  </p:cNvGrpSpPr>
                  <p:nvPr/>
                </p:nvGrpSpPr>
                <p:grpSpPr bwMode="auto">
                  <a:xfrm>
                    <a:off x="630" y="3041"/>
                    <a:ext cx="27" cy="463"/>
                    <a:chOff x="630" y="3041"/>
                    <a:chExt cx="27" cy="463"/>
                  </a:xfrm>
                </p:grpSpPr>
                <p:sp>
                  <p:nvSpPr>
                    <p:cNvPr id="234" name="Freeform 43"/>
                    <p:cNvSpPr>
                      <a:spLocks/>
                    </p:cNvSpPr>
                    <p:nvPr/>
                  </p:nvSpPr>
                  <p:spPr bwMode="auto">
                    <a:xfrm>
                      <a:off x="630" y="3041"/>
                      <a:ext cx="27" cy="463"/>
                    </a:xfrm>
                    <a:custGeom>
                      <a:avLst/>
                      <a:gdLst>
                        <a:gd name="T0" fmla="*/ 0 w 109"/>
                        <a:gd name="T1" fmla="*/ 0 h 1856"/>
                        <a:gd name="T2" fmla="*/ 0 w 109"/>
                        <a:gd name="T3" fmla="*/ 0 h 1856"/>
                        <a:gd name="T4" fmla="*/ 0 w 109"/>
                        <a:gd name="T5" fmla="*/ 0 h 1856"/>
                        <a:gd name="T6" fmla="*/ 0 w 109"/>
                        <a:gd name="T7" fmla="*/ 0 h 1856"/>
                        <a:gd name="T8" fmla="*/ 0 w 109"/>
                        <a:gd name="T9" fmla="*/ 0 h 18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856">
                          <a:moveTo>
                            <a:pt x="0" y="1856"/>
                          </a:moveTo>
                          <a:lnTo>
                            <a:pt x="109" y="1856"/>
                          </a:lnTo>
                          <a:lnTo>
                            <a:pt x="109" y="0"/>
                          </a:lnTo>
                          <a:lnTo>
                            <a:pt x="1" y="0"/>
                          </a:lnTo>
                          <a:lnTo>
                            <a:pt x="0" y="18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5" name="Freeform 44"/>
                    <p:cNvSpPr>
                      <a:spLocks/>
                    </p:cNvSpPr>
                    <p:nvPr/>
                  </p:nvSpPr>
                  <p:spPr bwMode="auto">
                    <a:xfrm>
                      <a:off x="634" y="3041"/>
                      <a:ext cx="6" cy="463"/>
                    </a:xfrm>
                    <a:custGeom>
                      <a:avLst/>
                      <a:gdLst>
                        <a:gd name="T0" fmla="*/ 0 w 21"/>
                        <a:gd name="T1" fmla="*/ 0 h 1852"/>
                        <a:gd name="T2" fmla="*/ 0 w 21"/>
                        <a:gd name="T3" fmla="*/ 0 h 1852"/>
                        <a:gd name="T4" fmla="*/ 0 w 21"/>
                        <a:gd name="T5" fmla="*/ 0 h 1852"/>
                        <a:gd name="T6" fmla="*/ 0 w 21"/>
                        <a:gd name="T7" fmla="*/ 0 h 1852"/>
                        <a:gd name="T8" fmla="*/ 0 w 21"/>
                        <a:gd name="T9" fmla="*/ 0 h 18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852">
                          <a:moveTo>
                            <a:pt x="0" y="10"/>
                          </a:moveTo>
                          <a:lnTo>
                            <a:pt x="0" y="1852"/>
                          </a:lnTo>
                          <a:lnTo>
                            <a:pt x="21" y="1852"/>
                          </a:lnTo>
                          <a:lnTo>
                            <a:pt x="21" y="0"/>
                          </a:lnTo>
                          <a:lnTo>
                            <a:pt x="0" y="1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sp>
                <p:nvSpPr>
                  <p:cNvPr id="226" name="Freeform 45"/>
                  <p:cNvSpPr>
                    <a:spLocks/>
                  </p:cNvSpPr>
                  <p:nvPr/>
                </p:nvSpPr>
                <p:spPr bwMode="auto">
                  <a:xfrm>
                    <a:off x="604" y="3054"/>
                    <a:ext cx="106" cy="181"/>
                  </a:xfrm>
                  <a:custGeom>
                    <a:avLst/>
                    <a:gdLst>
                      <a:gd name="T0" fmla="*/ 0 w 424"/>
                      <a:gd name="T1" fmla="*/ 0 h 721"/>
                      <a:gd name="T2" fmla="*/ 0 w 424"/>
                      <a:gd name="T3" fmla="*/ 0 h 721"/>
                      <a:gd name="T4" fmla="*/ 0 w 424"/>
                      <a:gd name="T5" fmla="*/ 0 h 721"/>
                      <a:gd name="T6" fmla="*/ 0 w 424"/>
                      <a:gd name="T7" fmla="*/ 0 h 721"/>
                      <a:gd name="T8" fmla="*/ 0 w 424"/>
                      <a:gd name="T9" fmla="*/ 0 h 7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4" h="721">
                        <a:moveTo>
                          <a:pt x="418" y="0"/>
                        </a:moveTo>
                        <a:lnTo>
                          <a:pt x="424" y="9"/>
                        </a:lnTo>
                        <a:lnTo>
                          <a:pt x="7" y="721"/>
                        </a:lnTo>
                        <a:lnTo>
                          <a:pt x="0" y="713"/>
                        </a:lnTo>
                        <a:lnTo>
                          <a:pt x="418"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nvGrpSpPr>
                  <p:cNvPr id="227" name="Group 46"/>
                  <p:cNvGrpSpPr>
                    <a:grpSpLocks/>
                  </p:cNvGrpSpPr>
                  <p:nvPr/>
                </p:nvGrpSpPr>
                <p:grpSpPr bwMode="auto">
                  <a:xfrm>
                    <a:off x="546" y="3270"/>
                    <a:ext cx="49" cy="214"/>
                    <a:chOff x="546" y="3270"/>
                    <a:chExt cx="49" cy="214"/>
                  </a:xfrm>
                </p:grpSpPr>
                <p:sp>
                  <p:nvSpPr>
                    <p:cNvPr id="232" name="Freeform 47"/>
                    <p:cNvSpPr>
                      <a:spLocks/>
                    </p:cNvSpPr>
                    <p:nvPr/>
                  </p:nvSpPr>
                  <p:spPr bwMode="auto">
                    <a:xfrm>
                      <a:off x="546" y="3270"/>
                      <a:ext cx="48" cy="211"/>
                    </a:xfrm>
                    <a:custGeom>
                      <a:avLst/>
                      <a:gdLst>
                        <a:gd name="T0" fmla="*/ 0 w 190"/>
                        <a:gd name="T1" fmla="*/ 0 h 842"/>
                        <a:gd name="T2" fmla="*/ 0 w 190"/>
                        <a:gd name="T3" fmla="*/ 0 h 842"/>
                        <a:gd name="T4" fmla="*/ 0 w 190"/>
                        <a:gd name="T5" fmla="*/ 0 h 842"/>
                        <a:gd name="T6" fmla="*/ 0 w 190"/>
                        <a:gd name="T7" fmla="*/ 0 h 842"/>
                        <a:gd name="T8" fmla="*/ 0 w 190"/>
                        <a:gd name="T9" fmla="*/ 0 h 8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842">
                          <a:moveTo>
                            <a:pt x="0" y="842"/>
                          </a:moveTo>
                          <a:lnTo>
                            <a:pt x="7" y="689"/>
                          </a:lnTo>
                          <a:lnTo>
                            <a:pt x="190" y="0"/>
                          </a:lnTo>
                          <a:lnTo>
                            <a:pt x="185" y="160"/>
                          </a:lnTo>
                          <a:lnTo>
                            <a:pt x="0" y="842"/>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3" name="Freeform 48"/>
                    <p:cNvSpPr>
                      <a:spLocks/>
                    </p:cNvSpPr>
                    <p:nvPr/>
                  </p:nvSpPr>
                  <p:spPr bwMode="auto">
                    <a:xfrm>
                      <a:off x="546" y="3311"/>
                      <a:ext cx="49" cy="173"/>
                    </a:xfrm>
                    <a:custGeom>
                      <a:avLst/>
                      <a:gdLst>
                        <a:gd name="T0" fmla="*/ 0 w 198"/>
                        <a:gd name="T1" fmla="*/ 0 h 690"/>
                        <a:gd name="T2" fmla="*/ 0 w 198"/>
                        <a:gd name="T3" fmla="*/ 0 h 690"/>
                        <a:gd name="T4" fmla="*/ 0 w 198"/>
                        <a:gd name="T5" fmla="*/ 0 h 690"/>
                        <a:gd name="T6" fmla="*/ 0 w 198"/>
                        <a:gd name="T7" fmla="*/ 0 h 690"/>
                        <a:gd name="T8" fmla="*/ 0 w 198"/>
                        <a:gd name="T9" fmla="*/ 0 h 6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8" h="690">
                          <a:moveTo>
                            <a:pt x="0" y="679"/>
                          </a:moveTo>
                          <a:lnTo>
                            <a:pt x="16" y="690"/>
                          </a:lnTo>
                          <a:lnTo>
                            <a:pt x="198" y="10"/>
                          </a:lnTo>
                          <a:lnTo>
                            <a:pt x="187" y="0"/>
                          </a:lnTo>
                          <a:lnTo>
                            <a:pt x="0" y="679"/>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228" name="Group 49"/>
                  <p:cNvGrpSpPr>
                    <a:grpSpLocks/>
                  </p:cNvGrpSpPr>
                  <p:nvPr/>
                </p:nvGrpSpPr>
                <p:grpSpPr bwMode="auto">
                  <a:xfrm>
                    <a:off x="573" y="3014"/>
                    <a:ext cx="26" cy="247"/>
                    <a:chOff x="573" y="3014"/>
                    <a:chExt cx="26" cy="247"/>
                  </a:xfrm>
                </p:grpSpPr>
                <p:sp>
                  <p:nvSpPr>
                    <p:cNvPr id="230" name="Freeform 50"/>
                    <p:cNvSpPr>
                      <a:spLocks/>
                    </p:cNvSpPr>
                    <p:nvPr/>
                  </p:nvSpPr>
                  <p:spPr bwMode="auto">
                    <a:xfrm>
                      <a:off x="573" y="3015"/>
                      <a:ext cx="23" cy="246"/>
                    </a:xfrm>
                    <a:custGeom>
                      <a:avLst/>
                      <a:gdLst>
                        <a:gd name="T0" fmla="*/ 0 w 93"/>
                        <a:gd name="T1" fmla="*/ 0 h 986"/>
                        <a:gd name="T2" fmla="*/ 0 w 93"/>
                        <a:gd name="T3" fmla="*/ 0 h 986"/>
                        <a:gd name="T4" fmla="*/ 0 w 93"/>
                        <a:gd name="T5" fmla="*/ 0 h 986"/>
                        <a:gd name="T6" fmla="*/ 0 w 93"/>
                        <a:gd name="T7" fmla="*/ 0 h 986"/>
                        <a:gd name="T8" fmla="*/ 0 w 93"/>
                        <a:gd name="T9" fmla="*/ 0 h 9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986">
                          <a:moveTo>
                            <a:pt x="9" y="0"/>
                          </a:moveTo>
                          <a:lnTo>
                            <a:pt x="93" y="825"/>
                          </a:lnTo>
                          <a:lnTo>
                            <a:pt x="76" y="986"/>
                          </a:lnTo>
                          <a:lnTo>
                            <a:pt x="0" y="212"/>
                          </a:lnTo>
                          <a:lnTo>
                            <a:pt x="9"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31" name="Freeform 51"/>
                    <p:cNvSpPr>
                      <a:spLocks/>
                    </p:cNvSpPr>
                    <p:nvPr/>
                  </p:nvSpPr>
                  <p:spPr bwMode="auto">
                    <a:xfrm>
                      <a:off x="575" y="3014"/>
                      <a:ext cx="24" cy="207"/>
                    </a:xfrm>
                    <a:custGeom>
                      <a:avLst/>
                      <a:gdLst>
                        <a:gd name="T0" fmla="*/ 0 w 96"/>
                        <a:gd name="T1" fmla="*/ 0 h 828"/>
                        <a:gd name="T2" fmla="*/ 0 w 96"/>
                        <a:gd name="T3" fmla="*/ 0 h 828"/>
                        <a:gd name="T4" fmla="*/ 0 w 96"/>
                        <a:gd name="T5" fmla="*/ 0 h 828"/>
                        <a:gd name="T6" fmla="*/ 0 w 96"/>
                        <a:gd name="T7" fmla="*/ 0 h 828"/>
                        <a:gd name="T8" fmla="*/ 0 w 96"/>
                        <a:gd name="T9" fmla="*/ 0 h 8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 h="828">
                          <a:moveTo>
                            <a:pt x="0" y="0"/>
                          </a:moveTo>
                          <a:lnTo>
                            <a:pt x="13" y="14"/>
                          </a:lnTo>
                          <a:lnTo>
                            <a:pt x="96" y="828"/>
                          </a:lnTo>
                          <a:lnTo>
                            <a:pt x="83" y="826"/>
                          </a:lnTo>
                          <a:lnTo>
                            <a:pt x="0" y="0"/>
                          </a:lnTo>
                          <a:close/>
                        </a:path>
                      </a:pathLst>
                    </a:custGeom>
                    <a:solidFill>
                      <a:srgbClr val="E07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sp>
                <p:nvSpPr>
                  <p:cNvPr id="229" name="Freeform 52"/>
                  <p:cNvSpPr>
                    <a:spLocks/>
                  </p:cNvSpPr>
                  <p:nvPr/>
                </p:nvSpPr>
                <p:spPr bwMode="auto">
                  <a:xfrm>
                    <a:off x="559" y="3089"/>
                    <a:ext cx="45" cy="140"/>
                  </a:xfrm>
                  <a:custGeom>
                    <a:avLst/>
                    <a:gdLst>
                      <a:gd name="T0" fmla="*/ 0 w 179"/>
                      <a:gd name="T1" fmla="*/ 0 h 561"/>
                      <a:gd name="T2" fmla="*/ 0 w 179"/>
                      <a:gd name="T3" fmla="*/ 0 h 561"/>
                      <a:gd name="T4" fmla="*/ 0 w 179"/>
                      <a:gd name="T5" fmla="*/ 0 h 561"/>
                      <a:gd name="T6" fmla="*/ 0 w 179"/>
                      <a:gd name="T7" fmla="*/ 0 h 561"/>
                      <a:gd name="T8" fmla="*/ 0 w 179"/>
                      <a:gd name="T9" fmla="*/ 0 h 5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561">
                        <a:moveTo>
                          <a:pt x="166" y="0"/>
                        </a:moveTo>
                        <a:lnTo>
                          <a:pt x="179" y="8"/>
                        </a:lnTo>
                        <a:lnTo>
                          <a:pt x="9" y="561"/>
                        </a:lnTo>
                        <a:lnTo>
                          <a:pt x="0" y="548"/>
                        </a:lnTo>
                        <a:lnTo>
                          <a:pt x="166"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168" name="Group 53"/>
                <p:cNvGrpSpPr>
                  <a:grpSpLocks/>
                </p:cNvGrpSpPr>
                <p:nvPr/>
              </p:nvGrpSpPr>
              <p:grpSpPr bwMode="auto">
                <a:xfrm>
                  <a:off x="531" y="2991"/>
                  <a:ext cx="72" cy="511"/>
                  <a:chOff x="531" y="2991"/>
                  <a:chExt cx="72" cy="511"/>
                </a:xfrm>
              </p:grpSpPr>
              <p:grpSp>
                <p:nvGrpSpPr>
                  <p:cNvPr id="199" name="Group 54"/>
                  <p:cNvGrpSpPr>
                    <a:grpSpLocks/>
                  </p:cNvGrpSpPr>
                  <p:nvPr/>
                </p:nvGrpSpPr>
                <p:grpSpPr bwMode="auto">
                  <a:xfrm>
                    <a:off x="531" y="2991"/>
                    <a:ext cx="56" cy="511"/>
                    <a:chOff x="531" y="2991"/>
                    <a:chExt cx="56" cy="511"/>
                  </a:xfrm>
                </p:grpSpPr>
                <p:grpSp>
                  <p:nvGrpSpPr>
                    <p:cNvPr id="203" name="Group 55"/>
                    <p:cNvGrpSpPr>
                      <a:grpSpLocks/>
                    </p:cNvGrpSpPr>
                    <p:nvPr/>
                  </p:nvGrpSpPr>
                  <p:grpSpPr bwMode="auto">
                    <a:xfrm>
                      <a:off x="531" y="2991"/>
                      <a:ext cx="53" cy="510"/>
                      <a:chOff x="531" y="2991"/>
                      <a:chExt cx="53" cy="510"/>
                    </a:xfrm>
                  </p:grpSpPr>
                  <p:sp>
                    <p:nvSpPr>
                      <p:cNvPr id="207" name="Freeform 56"/>
                      <p:cNvSpPr>
                        <a:spLocks/>
                      </p:cNvSpPr>
                      <p:nvPr/>
                    </p:nvSpPr>
                    <p:spPr bwMode="auto">
                      <a:xfrm>
                        <a:off x="531" y="2991"/>
                        <a:ext cx="42" cy="510"/>
                      </a:xfrm>
                      <a:custGeom>
                        <a:avLst/>
                        <a:gdLst>
                          <a:gd name="T0" fmla="*/ 0 w 167"/>
                          <a:gd name="T1" fmla="*/ 0 h 2036"/>
                          <a:gd name="T2" fmla="*/ 0 w 167"/>
                          <a:gd name="T3" fmla="*/ 0 h 2036"/>
                          <a:gd name="T4" fmla="*/ 0 w 167"/>
                          <a:gd name="T5" fmla="*/ 0 h 2036"/>
                          <a:gd name="T6" fmla="*/ 0 w 167"/>
                          <a:gd name="T7" fmla="*/ 0 h 2036"/>
                          <a:gd name="T8" fmla="*/ 0 w 167"/>
                          <a:gd name="T9" fmla="*/ 0 h 20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 h="2036">
                            <a:moveTo>
                              <a:pt x="130" y="0"/>
                            </a:moveTo>
                            <a:lnTo>
                              <a:pt x="0" y="2036"/>
                            </a:lnTo>
                            <a:lnTo>
                              <a:pt x="36" y="2036"/>
                            </a:lnTo>
                            <a:lnTo>
                              <a:pt x="167" y="43"/>
                            </a:lnTo>
                            <a:lnTo>
                              <a:pt x="13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08" name="Freeform 57"/>
                      <p:cNvSpPr>
                        <a:spLocks/>
                      </p:cNvSpPr>
                      <p:nvPr/>
                    </p:nvSpPr>
                    <p:spPr bwMode="auto">
                      <a:xfrm>
                        <a:off x="539" y="3005"/>
                        <a:ext cx="45" cy="496"/>
                      </a:xfrm>
                      <a:custGeom>
                        <a:avLst/>
                        <a:gdLst>
                          <a:gd name="T0" fmla="*/ 0 w 181"/>
                          <a:gd name="T1" fmla="*/ 0 h 1984"/>
                          <a:gd name="T2" fmla="*/ 0 w 181"/>
                          <a:gd name="T3" fmla="*/ 0 h 1984"/>
                          <a:gd name="T4" fmla="*/ 0 w 181"/>
                          <a:gd name="T5" fmla="*/ 0 h 1984"/>
                          <a:gd name="T6" fmla="*/ 0 w 181"/>
                          <a:gd name="T7" fmla="*/ 0 h 1984"/>
                          <a:gd name="T8" fmla="*/ 0 w 181"/>
                          <a:gd name="T9" fmla="*/ 0 h 19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 h="1984">
                            <a:moveTo>
                              <a:pt x="130" y="0"/>
                            </a:moveTo>
                            <a:lnTo>
                              <a:pt x="0" y="1984"/>
                            </a:lnTo>
                            <a:lnTo>
                              <a:pt x="49" y="1984"/>
                            </a:lnTo>
                            <a:lnTo>
                              <a:pt x="181" y="55"/>
                            </a:lnTo>
                            <a:lnTo>
                              <a:pt x="13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204" name="Group 58"/>
                    <p:cNvGrpSpPr>
                      <a:grpSpLocks/>
                    </p:cNvGrpSpPr>
                    <p:nvPr/>
                  </p:nvGrpSpPr>
                  <p:grpSpPr bwMode="auto">
                    <a:xfrm>
                      <a:off x="559" y="3231"/>
                      <a:ext cx="28" cy="271"/>
                      <a:chOff x="559" y="3231"/>
                      <a:chExt cx="28" cy="271"/>
                    </a:xfrm>
                  </p:grpSpPr>
                  <p:sp>
                    <p:nvSpPr>
                      <p:cNvPr id="205" name="Freeform 59"/>
                      <p:cNvSpPr>
                        <a:spLocks/>
                      </p:cNvSpPr>
                      <p:nvPr/>
                    </p:nvSpPr>
                    <p:spPr bwMode="auto">
                      <a:xfrm>
                        <a:off x="559" y="3231"/>
                        <a:ext cx="25" cy="271"/>
                      </a:xfrm>
                      <a:custGeom>
                        <a:avLst/>
                        <a:gdLst>
                          <a:gd name="T0" fmla="*/ 0 w 101"/>
                          <a:gd name="T1" fmla="*/ 0 h 1084"/>
                          <a:gd name="T2" fmla="*/ 0 w 101"/>
                          <a:gd name="T3" fmla="*/ 0 h 1084"/>
                          <a:gd name="T4" fmla="*/ 0 w 101"/>
                          <a:gd name="T5" fmla="*/ 0 h 1084"/>
                          <a:gd name="T6" fmla="*/ 0 w 101"/>
                          <a:gd name="T7" fmla="*/ 0 h 1084"/>
                          <a:gd name="T8" fmla="*/ 0 w 101"/>
                          <a:gd name="T9" fmla="*/ 0 h 10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84">
                            <a:moveTo>
                              <a:pt x="15" y="0"/>
                            </a:moveTo>
                            <a:lnTo>
                              <a:pt x="101" y="917"/>
                            </a:lnTo>
                            <a:lnTo>
                              <a:pt x="81" y="1084"/>
                            </a:lnTo>
                            <a:lnTo>
                              <a:pt x="0" y="186"/>
                            </a:lnTo>
                            <a:lnTo>
                              <a:pt x="15"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06" name="Freeform 60"/>
                      <p:cNvSpPr>
                        <a:spLocks/>
                      </p:cNvSpPr>
                      <p:nvPr/>
                    </p:nvSpPr>
                    <p:spPr bwMode="auto">
                      <a:xfrm>
                        <a:off x="563" y="3231"/>
                        <a:ext cx="24" cy="234"/>
                      </a:xfrm>
                      <a:custGeom>
                        <a:avLst/>
                        <a:gdLst>
                          <a:gd name="T0" fmla="*/ 0 w 96"/>
                          <a:gd name="T1" fmla="*/ 0 h 938"/>
                          <a:gd name="T2" fmla="*/ 0 w 96"/>
                          <a:gd name="T3" fmla="*/ 0 h 938"/>
                          <a:gd name="T4" fmla="*/ 0 w 96"/>
                          <a:gd name="T5" fmla="*/ 0 h 938"/>
                          <a:gd name="T6" fmla="*/ 0 w 96"/>
                          <a:gd name="T7" fmla="*/ 0 h 938"/>
                          <a:gd name="T8" fmla="*/ 0 w 96"/>
                          <a:gd name="T9" fmla="*/ 0 h 9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 h="938">
                            <a:moveTo>
                              <a:pt x="0" y="0"/>
                            </a:moveTo>
                            <a:lnTo>
                              <a:pt x="14" y="17"/>
                            </a:lnTo>
                            <a:lnTo>
                              <a:pt x="96" y="932"/>
                            </a:lnTo>
                            <a:lnTo>
                              <a:pt x="85" y="938"/>
                            </a:lnTo>
                            <a:lnTo>
                              <a:pt x="0" y="0"/>
                            </a:lnTo>
                            <a:close/>
                          </a:path>
                        </a:pathLst>
                      </a:custGeom>
                      <a:solidFill>
                        <a:srgbClr val="E07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grpSp>
                <p:nvGrpSpPr>
                  <p:cNvPr id="200" name="Group 61"/>
                  <p:cNvGrpSpPr>
                    <a:grpSpLocks/>
                  </p:cNvGrpSpPr>
                  <p:nvPr/>
                </p:nvGrpSpPr>
                <p:grpSpPr bwMode="auto">
                  <a:xfrm>
                    <a:off x="559" y="3046"/>
                    <a:ext cx="44" cy="183"/>
                    <a:chOff x="559" y="3046"/>
                    <a:chExt cx="44" cy="183"/>
                  </a:xfrm>
                </p:grpSpPr>
                <p:sp>
                  <p:nvSpPr>
                    <p:cNvPr id="201" name="Freeform 62"/>
                    <p:cNvSpPr>
                      <a:spLocks/>
                    </p:cNvSpPr>
                    <p:nvPr/>
                  </p:nvSpPr>
                  <p:spPr bwMode="auto">
                    <a:xfrm>
                      <a:off x="559" y="3046"/>
                      <a:ext cx="44" cy="181"/>
                    </a:xfrm>
                    <a:custGeom>
                      <a:avLst/>
                      <a:gdLst>
                        <a:gd name="T0" fmla="*/ 0 w 178"/>
                        <a:gd name="T1" fmla="*/ 0 h 722"/>
                        <a:gd name="T2" fmla="*/ 0 w 178"/>
                        <a:gd name="T3" fmla="*/ 0 h 722"/>
                        <a:gd name="T4" fmla="*/ 0 w 178"/>
                        <a:gd name="T5" fmla="*/ 0 h 722"/>
                        <a:gd name="T6" fmla="*/ 0 w 178"/>
                        <a:gd name="T7" fmla="*/ 0 h 722"/>
                        <a:gd name="T8" fmla="*/ 0 w 178"/>
                        <a:gd name="T9" fmla="*/ 0 h 7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 h="722">
                          <a:moveTo>
                            <a:pt x="0" y="722"/>
                          </a:moveTo>
                          <a:lnTo>
                            <a:pt x="15" y="568"/>
                          </a:lnTo>
                          <a:lnTo>
                            <a:pt x="178" y="0"/>
                          </a:lnTo>
                          <a:lnTo>
                            <a:pt x="169" y="167"/>
                          </a:lnTo>
                          <a:lnTo>
                            <a:pt x="0" y="722"/>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202" name="Freeform 63"/>
                    <p:cNvSpPr>
                      <a:spLocks/>
                    </p:cNvSpPr>
                    <p:nvPr/>
                  </p:nvSpPr>
                  <p:spPr bwMode="auto">
                    <a:xfrm>
                      <a:off x="559" y="3089"/>
                      <a:ext cx="44" cy="140"/>
                    </a:xfrm>
                    <a:custGeom>
                      <a:avLst/>
                      <a:gdLst>
                        <a:gd name="T0" fmla="*/ 0 w 178"/>
                        <a:gd name="T1" fmla="*/ 0 h 561"/>
                        <a:gd name="T2" fmla="*/ 0 w 178"/>
                        <a:gd name="T3" fmla="*/ 0 h 561"/>
                        <a:gd name="T4" fmla="*/ 0 w 178"/>
                        <a:gd name="T5" fmla="*/ 0 h 561"/>
                        <a:gd name="T6" fmla="*/ 0 w 178"/>
                        <a:gd name="T7" fmla="*/ 0 h 561"/>
                        <a:gd name="T8" fmla="*/ 0 w 178"/>
                        <a:gd name="T9" fmla="*/ 0 h 5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 h="561">
                          <a:moveTo>
                            <a:pt x="0" y="548"/>
                          </a:moveTo>
                          <a:lnTo>
                            <a:pt x="12" y="561"/>
                          </a:lnTo>
                          <a:lnTo>
                            <a:pt x="178" y="7"/>
                          </a:lnTo>
                          <a:lnTo>
                            <a:pt x="164" y="0"/>
                          </a:lnTo>
                          <a:lnTo>
                            <a:pt x="0" y="548"/>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grpSp>
              <p:nvGrpSpPr>
                <p:cNvPr id="169" name="Group 64"/>
                <p:cNvGrpSpPr>
                  <a:grpSpLocks/>
                </p:cNvGrpSpPr>
                <p:nvPr/>
              </p:nvGrpSpPr>
              <p:grpSpPr bwMode="auto">
                <a:xfrm>
                  <a:off x="575" y="3032"/>
                  <a:ext cx="168" cy="469"/>
                  <a:chOff x="575" y="3032"/>
                  <a:chExt cx="168" cy="469"/>
                </a:xfrm>
              </p:grpSpPr>
              <p:grpSp>
                <p:nvGrpSpPr>
                  <p:cNvPr id="181" name="Group 65"/>
                  <p:cNvGrpSpPr>
                    <a:grpSpLocks/>
                  </p:cNvGrpSpPr>
                  <p:nvPr/>
                </p:nvGrpSpPr>
                <p:grpSpPr bwMode="auto">
                  <a:xfrm>
                    <a:off x="590" y="3263"/>
                    <a:ext cx="130" cy="232"/>
                    <a:chOff x="590" y="3263"/>
                    <a:chExt cx="130" cy="232"/>
                  </a:xfrm>
                </p:grpSpPr>
                <p:sp>
                  <p:nvSpPr>
                    <p:cNvPr id="197" name="Freeform 66"/>
                    <p:cNvSpPr>
                      <a:spLocks/>
                    </p:cNvSpPr>
                    <p:nvPr/>
                  </p:nvSpPr>
                  <p:spPr bwMode="auto">
                    <a:xfrm>
                      <a:off x="590" y="3266"/>
                      <a:ext cx="130" cy="229"/>
                    </a:xfrm>
                    <a:custGeom>
                      <a:avLst/>
                      <a:gdLst>
                        <a:gd name="T0" fmla="*/ 0 w 516"/>
                        <a:gd name="T1" fmla="*/ 0 h 917"/>
                        <a:gd name="T2" fmla="*/ 0 w 516"/>
                        <a:gd name="T3" fmla="*/ 0 h 917"/>
                        <a:gd name="T4" fmla="*/ 0 w 516"/>
                        <a:gd name="T5" fmla="*/ 0 h 917"/>
                        <a:gd name="T6" fmla="*/ 0 w 516"/>
                        <a:gd name="T7" fmla="*/ 0 h 917"/>
                        <a:gd name="T8" fmla="*/ 0 w 516"/>
                        <a:gd name="T9" fmla="*/ 0 h 9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917">
                          <a:moveTo>
                            <a:pt x="511" y="0"/>
                          </a:moveTo>
                          <a:lnTo>
                            <a:pt x="12" y="794"/>
                          </a:lnTo>
                          <a:lnTo>
                            <a:pt x="0" y="917"/>
                          </a:lnTo>
                          <a:lnTo>
                            <a:pt x="516" y="101"/>
                          </a:lnTo>
                          <a:lnTo>
                            <a:pt x="511"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8" name="Freeform 67"/>
                    <p:cNvSpPr>
                      <a:spLocks/>
                    </p:cNvSpPr>
                    <p:nvPr/>
                  </p:nvSpPr>
                  <p:spPr bwMode="auto">
                    <a:xfrm>
                      <a:off x="592" y="3263"/>
                      <a:ext cx="126" cy="201"/>
                    </a:xfrm>
                    <a:custGeom>
                      <a:avLst/>
                      <a:gdLst>
                        <a:gd name="T0" fmla="*/ 0 w 503"/>
                        <a:gd name="T1" fmla="*/ 0 h 804"/>
                        <a:gd name="T2" fmla="*/ 0 w 503"/>
                        <a:gd name="T3" fmla="*/ 0 h 804"/>
                        <a:gd name="T4" fmla="*/ 0 w 503"/>
                        <a:gd name="T5" fmla="*/ 0 h 804"/>
                        <a:gd name="T6" fmla="*/ 0 w 503"/>
                        <a:gd name="T7" fmla="*/ 0 h 804"/>
                        <a:gd name="T8" fmla="*/ 0 w 503"/>
                        <a:gd name="T9" fmla="*/ 0 h 8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3" h="804">
                          <a:moveTo>
                            <a:pt x="0" y="783"/>
                          </a:moveTo>
                          <a:lnTo>
                            <a:pt x="5" y="804"/>
                          </a:lnTo>
                          <a:lnTo>
                            <a:pt x="503" y="11"/>
                          </a:lnTo>
                          <a:lnTo>
                            <a:pt x="493" y="0"/>
                          </a:lnTo>
                          <a:lnTo>
                            <a:pt x="0" y="783"/>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182" name="Group 68"/>
                  <p:cNvGrpSpPr>
                    <a:grpSpLocks/>
                  </p:cNvGrpSpPr>
                  <p:nvPr/>
                </p:nvGrpSpPr>
                <p:grpSpPr bwMode="auto">
                  <a:xfrm>
                    <a:off x="575" y="3032"/>
                    <a:ext cx="168" cy="469"/>
                    <a:chOff x="575" y="3032"/>
                    <a:chExt cx="168" cy="469"/>
                  </a:xfrm>
                </p:grpSpPr>
                <p:grpSp>
                  <p:nvGrpSpPr>
                    <p:cNvPr id="183" name="Group 69"/>
                    <p:cNvGrpSpPr>
                      <a:grpSpLocks/>
                    </p:cNvGrpSpPr>
                    <p:nvPr/>
                  </p:nvGrpSpPr>
                  <p:grpSpPr bwMode="auto">
                    <a:xfrm>
                      <a:off x="601" y="3262"/>
                      <a:ext cx="126" cy="233"/>
                      <a:chOff x="601" y="3262"/>
                      <a:chExt cx="126" cy="233"/>
                    </a:xfrm>
                  </p:grpSpPr>
                  <p:sp>
                    <p:nvSpPr>
                      <p:cNvPr id="195" name="Freeform 70"/>
                      <p:cNvSpPr>
                        <a:spLocks/>
                      </p:cNvSpPr>
                      <p:nvPr/>
                    </p:nvSpPr>
                    <p:spPr bwMode="auto">
                      <a:xfrm>
                        <a:off x="601" y="3266"/>
                        <a:ext cx="126" cy="229"/>
                      </a:xfrm>
                      <a:custGeom>
                        <a:avLst/>
                        <a:gdLst>
                          <a:gd name="T0" fmla="*/ 0 w 506"/>
                          <a:gd name="T1" fmla="*/ 0 h 915"/>
                          <a:gd name="T2" fmla="*/ 0 w 506"/>
                          <a:gd name="T3" fmla="*/ 0 h 915"/>
                          <a:gd name="T4" fmla="*/ 0 w 506"/>
                          <a:gd name="T5" fmla="*/ 0 h 915"/>
                          <a:gd name="T6" fmla="*/ 0 w 506"/>
                          <a:gd name="T7" fmla="*/ 0 h 915"/>
                          <a:gd name="T8" fmla="*/ 0 w 506"/>
                          <a:gd name="T9" fmla="*/ 0 h 9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6" h="915">
                            <a:moveTo>
                              <a:pt x="8" y="0"/>
                            </a:moveTo>
                            <a:lnTo>
                              <a:pt x="502" y="799"/>
                            </a:lnTo>
                            <a:lnTo>
                              <a:pt x="506" y="915"/>
                            </a:lnTo>
                            <a:lnTo>
                              <a:pt x="0" y="97"/>
                            </a:lnTo>
                            <a:lnTo>
                              <a:pt x="8"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6" name="Freeform 71"/>
                      <p:cNvSpPr>
                        <a:spLocks/>
                      </p:cNvSpPr>
                      <p:nvPr/>
                    </p:nvSpPr>
                    <p:spPr bwMode="auto">
                      <a:xfrm>
                        <a:off x="603" y="3262"/>
                        <a:ext cx="123" cy="204"/>
                      </a:xfrm>
                      <a:custGeom>
                        <a:avLst/>
                        <a:gdLst>
                          <a:gd name="T0" fmla="*/ 0 w 494"/>
                          <a:gd name="T1" fmla="*/ 0 h 815"/>
                          <a:gd name="T2" fmla="*/ 0 w 494"/>
                          <a:gd name="T3" fmla="*/ 0 h 815"/>
                          <a:gd name="T4" fmla="*/ 0 w 494"/>
                          <a:gd name="T5" fmla="*/ 0 h 815"/>
                          <a:gd name="T6" fmla="*/ 0 w 494"/>
                          <a:gd name="T7" fmla="*/ 0 h 815"/>
                          <a:gd name="T8" fmla="*/ 0 w 494"/>
                          <a:gd name="T9" fmla="*/ 0 h 8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 h="815">
                            <a:moveTo>
                              <a:pt x="0" y="0"/>
                            </a:moveTo>
                            <a:lnTo>
                              <a:pt x="1" y="20"/>
                            </a:lnTo>
                            <a:lnTo>
                              <a:pt x="494" y="815"/>
                            </a:lnTo>
                            <a:lnTo>
                              <a:pt x="490" y="792"/>
                            </a:lnTo>
                            <a:lnTo>
                              <a:pt x="0"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184" name="Group 72"/>
                    <p:cNvGrpSpPr>
                      <a:grpSpLocks/>
                    </p:cNvGrpSpPr>
                    <p:nvPr/>
                  </p:nvGrpSpPr>
                  <p:grpSpPr bwMode="auto">
                    <a:xfrm>
                      <a:off x="603" y="3056"/>
                      <a:ext cx="115" cy="211"/>
                      <a:chOff x="603" y="3056"/>
                      <a:chExt cx="115" cy="211"/>
                    </a:xfrm>
                  </p:grpSpPr>
                  <p:grpSp>
                    <p:nvGrpSpPr>
                      <p:cNvPr id="191" name="Group 73"/>
                      <p:cNvGrpSpPr>
                        <a:grpSpLocks/>
                      </p:cNvGrpSpPr>
                      <p:nvPr/>
                    </p:nvGrpSpPr>
                    <p:grpSpPr bwMode="auto">
                      <a:xfrm>
                        <a:off x="603" y="3056"/>
                        <a:ext cx="114" cy="211"/>
                        <a:chOff x="603" y="3056"/>
                        <a:chExt cx="114" cy="211"/>
                      </a:xfrm>
                    </p:grpSpPr>
                    <p:sp>
                      <p:nvSpPr>
                        <p:cNvPr id="193" name="Freeform 74"/>
                        <p:cNvSpPr>
                          <a:spLocks/>
                        </p:cNvSpPr>
                        <p:nvPr/>
                      </p:nvSpPr>
                      <p:spPr bwMode="auto">
                        <a:xfrm>
                          <a:off x="603" y="3056"/>
                          <a:ext cx="107" cy="211"/>
                        </a:xfrm>
                        <a:custGeom>
                          <a:avLst/>
                          <a:gdLst>
                            <a:gd name="T0" fmla="*/ 0 w 430"/>
                            <a:gd name="T1" fmla="*/ 0 h 842"/>
                            <a:gd name="T2" fmla="*/ 0 w 430"/>
                            <a:gd name="T3" fmla="*/ 0 h 842"/>
                            <a:gd name="T4" fmla="*/ 0 w 430"/>
                            <a:gd name="T5" fmla="*/ 0 h 842"/>
                            <a:gd name="T6" fmla="*/ 0 w 430"/>
                            <a:gd name="T7" fmla="*/ 0 h 842"/>
                            <a:gd name="T8" fmla="*/ 0 w 430"/>
                            <a:gd name="T9" fmla="*/ 0 h 8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0" h="842">
                              <a:moveTo>
                                <a:pt x="426" y="0"/>
                              </a:moveTo>
                              <a:lnTo>
                                <a:pt x="10" y="713"/>
                              </a:lnTo>
                              <a:lnTo>
                                <a:pt x="0" y="842"/>
                              </a:lnTo>
                              <a:lnTo>
                                <a:pt x="430" y="103"/>
                              </a:lnTo>
                              <a:lnTo>
                                <a:pt x="426"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4" name="Freeform 75"/>
                        <p:cNvSpPr>
                          <a:spLocks/>
                        </p:cNvSpPr>
                        <p:nvPr/>
                      </p:nvSpPr>
                      <p:spPr bwMode="auto">
                        <a:xfrm>
                          <a:off x="611" y="3056"/>
                          <a:ext cx="106" cy="209"/>
                        </a:xfrm>
                        <a:custGeom>
                          <a:avLst/>
                          <a:gdLst>
                            <a:gd name="T0" fmla="*/ 0 w 424"/>
                            <a:gd name="T1" fmla="*/ 0 h 837"/>
                            <a:gd name="T2" fmla="*/ 0 w 424"/>
                            <a:gd name="T3" fmla="*/ 0 h 837"/>
                            <a:gd name="T4" fmla="*/ 0 w 424"/>
                            <a:gd name="T5" fmla="*/ 0 h 837"/>
                            <a:gd name="T6" fmla="*/ 0 w 424"/>
                            <a:gd name="T7" fmla="*/ 0 h 837"/>
                            <a:gd name="T8" fmla="*/ 0 w 424"/>
                            <a:gd name="T9" fmla="*/ 0 h 8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4" h="837">
                              <a:moveTo>
                                <a:pt x="4" y="0"/>
                              </a:moveTo>
                              <a:lnTo>
                                <a:pt x="420" y="716"/>
                              </a:lnTo>
                              <a:lnTo>
                                <a:pt x="424" y="837"/>
                              </a:lnTo>
                              <a:lnTo>
                                <a:pt x="0" y="102"/>
                              </a:lnTo>
                              <a:lnTo>
                                <a:pt x="4"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sp>
                    <p:nvSpPr>
                      <p:cNvPr id="192" name="Freeform 76"/>
                      <p:cNvSpPr>
                        <a:spLocks/>
                      </p:cNvSpPr>
                      <p:nvPr/>
                    </p:nvSpPr>
                    <p:spPr bwMode="auto">
                      <a:xfrm>
                        <a:off x="608" y="3080"/>
                        <a:ext cx="110" cy="185"/>
                      </a:xfrm>
                      <a:custGeom>
                        <a:avLst/>
                        <a:gdLst>
                          <a:gd name="T0" fmla="*/ 0 w 439"/>
                          <a:gd name="T1" fmla="*/ 0 h 744"/>
                          <a:gd name="T2" fmla="*/ 0 w 439"/>
                          <a:gd name="T3" fmla="*/ 0 h 744"/>
                          <a:gd name="T4" fmla="*/ 0 w 439"/>
                          <a:gd name="T5" fmla="*/ 0 h 744"/>
                          <a:gd name="T6" fmla="*/ 0 w 439"/>
                          <a:gd name="T7" fmla="*/ 0 h 744"/>
                          <a:gd name="T8" fmla="*/ 0 w 439"/>
                          <a:gd name="T9" fmla="*/ 0 h 7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9" h="744">
                            <a:moveTo>
                              <a:pt x="423" y="730"/>
                            </a:moveTo>
                            <a:lnTo>
                              <a:pt x="439" y="744"/>
                            </a:lnTo>
                            <a:lnTo>
                              <a:pt x="12" y="5"/>
                            </a:lnTo>
                            <a:lnTo>
                              <a:pt x="0" y="0"/>
                            </a:lnTo>
                            <a:lnTo>
                              <a:pt x="423" y="73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185" name="Group 77"/>
                    <p:cNvGrpSpPr>
                      <a:grpSpLocks/>
                    </p:cNvGrpSpPr>
                    <p:nvPr/>
                  </p:nvGrpSpPr>
                  <p:grpSpPr bwMode="auto">
                    <a:xfrm>
                      <a:off x="575" y="3032"/>
                      <a:ext cx="44" cy="469"/>
                      <a:chOff x="575" y="3032"/>
                      <a:chExt cx="44" cy="469"/>
                    </a:xfrm>
                  </p:grpSpPr>
                  <p:sp>
                    <p:nvSpPr>
                      <p:cNvPr id="189" name="Freeform 78"/>
                      <p:cNvSpPr>
                        <a:spLocks/>
                      </p:cNvSpPr>
                      <p:nvPr/>
                    </p:nvSpPr>
                    <p:spPr bwMode="auto">
                      <a:xfrm>
                        <a:off x="583" y="3041"/>
                        <a:ext cx="36" cy="460"/>
                      </a:xfrm>
                      <a:custGeom>
                        <a:avLst/>
                        <a:gdLst>
                          <a:gd name="T0" fmla="*/ 0 w 146"/>
                          <a:gd name="T1" fmla="*/ 0 h 1840"/>
                          <a:gd name="T2" fmla="*/ 0 w 146"/>
                          <a:gd name="T3" fmla="*/ 0 h 1840"/>
                          <a:gd name="T4" fmla="*/ 0 w 146"/>
                          <a:gd name="T5" fmla="*/ 0 h 1840"/>
                          <a:gd name="T6" fmla="*/ 0 w 146"/>
                          <a:gd name="T7" fmla="*/ 0 h 1840"/>
                          <a:gd name="T8" fmla="*/ 0 w 146"/>
                          <a:gd name="T9" fmla="*/ 0 h 18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 h="1840">
                            <a:moveTo>
                              <a:pt x="97" y="0"/>
                            </a:moveTo>
                            <a:lnTo>
                              <a:pt x="0" y="1840"/>
                            </a:lnTo>
                            <a:lnTo>
                              <a:pt x="48" y="1838"/>
                            </a:lnTo>
                            <a:lnTo>
                              <a:pt x="146" y="0"/>
                            </a:lnTo>
                            <a:lnTo>
                              <a:pt x="97"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90" name="Freeform 79"/>
                      <p:cNvSpPr>
                        <a:spLocks/>
                      </p:cNvSpPr>
                      <p:nvPr/>
                    </p:nvSpPr>
                    <p:spPr bwMode="auto">
                      <a:xfrm>
                        <a:off x="575" y="3032"/>
                        <a:ext cx="32" cy="469"/>
                      </a:xfrm>
                      <a:custGeom>
                        <a:avLst/>
                        <a:gdLst>
                          <a:gd name="T0" fmla="*/ 0 w 130"/>
                          <a:gd name="T1" fmla="*/ 0 h 1874"/>
                          <a:gd name="T2" fmla="*/ 0 w 130"/>
                          <a:gd name="T3" fmla="*/ 0 h 1874"/>
                          <a:gd name="T4" fmla="*/ 0 w 130"/>
                          <a:gd name="T5" fmla="*/ 0 h 1874"/>
                          <a:gd name="T6" fmla="*/ 0 w 130"/>
                          <a:gd name="T7" fmla="*/ 0 h 1874"/>
                          <a:gd name="T8" fmla="*/ 0 w 130"/>
                          <a:gd name="T9" fmla="*/ 0 h 18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1874">
                            <a:moveTo>
                              <a:pt x="130" y="34"/>
                            </a:moveTo>
                            <a:lnTo>
                              <a:pt x="33" y="1874"/>
                            </a:lnTo>
                            <a:lnTo>
                              <a:pt x="0" y="1872"/>
                            </a:lnTo>
                            <a:lnTo>
                              <a:pt x="98" y="0"/>
                            </a:lnTo>
                            <a:lnTo>
                              <a:pt x="130" y="34"/>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186" name="Group 80"/>
                    <p:cNvGrpSpPr>
                      <a:grpSpLocks/>
                    </p:cNvGrpSpPr>
                    <p:nvPr/>
                  </p:nvGrpSpPr>
                  <p:grpSpPr bwMode="auto">
                    <a:xfrm>
                      <a:off x="703" y="3041"/>
                      <a:ext cx="40" cy="460"/>
                      <a:chOff x="703" y="3041"/>
                      <a:chExt cx="40" cy="460"/>
                    </a:xfrm>
                  </p:grpSpPr>
                  <p:sp>
                    <p:nvSpPr>
                      <p:cNvPr id="187" name="Freeform 81"/>
                      <p:cNvSpPr>
                        <a:spLocks/>
                      </p:cNvSpPr>
                      <p:nvPr/>
                    </p:nvSpPr>
                    <p:spPr bwMode="auto">
                      <a:xfrm>
                        <a:off x="703" y="3041"/>
                        <a:ext cx="28" cy="460"/>
                      </a:xfrm>
                      <a:custGeom>
                        <a:avLst/>
                        <a:gdLst>
                          <a:gd name="T0" fmla="*/ 0 w 115"/>
                          <a:gd name="T1" fmla="*/ 0 h 1840"/>
                          <a:gd name="T2" fmla="*/ 0 w 115"/>
                          <a:gd name="T3" fmla="*/ 0 h 1840"/>
                          <a:gd name="T4" fmla="*/ 0 w 115"/>
                          <a:gd name="T5" fmla="*/ 0 h 1840"/>
                          <a:gd name="T6" fmla="*/ 0 w 115"/>
                          <a:gd name="T7" fmla="*/ 0 h 1840"/>
                          <a:gd name="T8" fmla="*/ 0 w 115"/>
                          <a:gd name="T9" fmla="*/ 0 h 18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1840">
                            <a:moveTo>
                              <a:pt x="32" y="0"/>
                            </a:moveTo>
                            <a:lnTo>
                              <a:pt x="115" y="1840"/>
                            </a:lnTo>
                            <a:lnTo>
                              <a:pt x="83" y="1840"/>
                            </a:lnTo>
                            <a:lnTo>
                              <a:pt x="0" y="0"/>
                            </a:lnTo>
                            <a:lnTo>
                              <a:pt x="32"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88" name="Freeform 82"/>
                      <p:cNvSpPr>
                        <a:spLocks/>
                      </p:cNvSpPr>
                      <p:nvPr/>
                    </p:nvSpPr>
                    <p:spPr bwMode="auto">
                      <a:xfrm>
                        <a:off x="710" y="3041"/>
                        <a:ext cx="33" cy="460"/>
                      </a:xfrm>
                      <a:custGeom>
                        <a:avLst/>
                        <a:gdLst>
                          <a:gd name="T0" fmla="*/ 0 w 131"/>
                          <a:gd name="T1" fmla="*/ 0 h 1840"/>
                          <a:gd name="T2" fmla="*/ 0 w 131"/>
                          <a:gd name="T3" fmla="*/ 0 h 1840"/>
                          <a:gd name="T4" fmla="*/ 0 w 131"/>
                          <a:gd name="T5" fmla="*/ 0 h 1840"/>
                          <a:gd name="T6" fmla="*/ 0 w 131"/>
                          <a:gd name="T7" fmla="*/ 0 h 1840"/>
                          <a:gd name="T8" fmla="*/ 0 w 131"/>
                          <a:gd name="T9" fmla="*/ 0 h 18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 h="1840">
                            <a:moveTo>
                              <a:pt x="50" y="0"/>
                            </a:moveTo>
                            <a:lnTo>
                              <a:pt x="131" y="1840"/>
                            </a:lnTo>
                            <a:lnTo>
                              <a:pt x="82" y="1840"/>
                            </a:lnTo>
                            <a:lnTo>
                              <a:pt x="0" y="0"/>
                            </a:lnTo>
                            <a:lnTo>
                              <a:pt x="50"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grpSp>
            <p:sp>
              <p:nvSpPr>
                <p:cNvPr id="170" name="Freeform 83"/>
                <p:cNvSpPr>
                  <a:spLocks/>
                </p:cNvSpPr>
                <p:nvPr/>
              </p:nvSpPr>
              <p:spPr bwMode="auto">
                <a:xfrm>
                  <a:off x="559" y="2991"/>
                  <a:ext cx="168" cy="50"/>
                </a:xfrm>
                <a:custGeom>
                  <a:avLst/>
                  <a:gdLst>
                    <a:gd name="T0" fmla="*/ 0 w 675"/>
                    <a:gd name="T1" fmla="*/ 0 h 200"/>
                    <a:gd name="T2" fmla="*/ 0 w 675"/>
                    <a:gd name="T3" fmla="*/ 0 h 200"/>
                    <a:gd name="T4" fmla="*/ 0 w 675"/>
                    <a:gd name="T5" fmla="*/ 0 h 200"/>
                    <a:gd name="T6" fmla="*/ 0 w 675"/>
                    <a:gd name="T7" fmla="*/ 0 h 200"/>
                    <a:gd name="T8" fmla="*/ 0 w 675"/>
                    <a:gd name="T9" fmla="*/ 0 h 2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5" h="200">
                      <a:moveTo>
                        <a:pt x="0" y="0"/>
                      </a:moveTo>
                      <a:lnTo>
                        <a:pt x="177" y="200"/>
                      </a:lnTo>
                      <a:lnTo>
                        <a:pt x="675" y="200"/>
                      </a:lnTo>
                      <a:lnTo>
                        <a:pt x="4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nvGrpSpPr>
                <p:cNvPr id="171" name="Group 84"/>
                <p:cNvGrpSpPr>
                  <a:grpSpLocks/>
                </p:cNvGrpSpPr>
                <p:nvPr/>
              </p:nvGrpSpPr>
              <p:grpSpPr bwMode="auto">
                <a:xfrm>
                  <a:off x="559" y="2969"/>
                  <a:ext cx="168" cy="72"/>
                  <a:chOff x="559" y="2969"/>
                  <a:chExt cx="168" cy="72"/>
                </a:xfrm>
              </p:grpSpPr>
              <p:sp>
                <p:nvSpPr>
                  <p:cNvPr id="177" name="Freeform 85"/>
                  <p:cNvSpPr>
                    <a:spLocks/>
                  </p:cNvSpPr>
                  <p:nvPr/>
                </p:nvSpPr>
                <p:spPr bwMode="auto">
                  <a:xfrm>
                    <a:off x="559" y="2969"/>
                    <a:ext cx="168" cy="50"/>
                  </a:xfrm>
                  <a:custGeom>
                    <a:avLst/>
                    <a:gdLst>
                      <a:gd name="T0" fmla="*/ 0 w 675"/>
                      <a:gd name="T1" fmla="*/ 0 h 200"/>
                      <a:gd name="T2" fmla="*/ 0 w 675"/>
                      <a:gd name="T3" fmla="*/ 0 h 200"/>
                      <a:gd name="T4" fmla="*/ 0 w 675"/>
                      <a:gd name="T5" fmla="*/ 0 h 200"/>
                      <a:gd name="T6" fmla="*/ 0 w 675"/>
                      <a:gd name="T7" fmla="*/ 0 h 200"/>
                      <a:gd name="T8" fmla="*/ 0 w 675"/>
                      <a:gd name="T9" fmla="*/ 0 h 2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5" h="200">
                        <a:moveTo>
                          <a:pt x="0" y="0"/>
                        </a:moveTo>
                        <a:lnTo>
                          <a:pt x="177" y="200"/>
                        </a:lnTo>
                        <a:lnTo>
                          <a:pt x="675" y="200"/>
                        </a:lnTo>
                        <a:lnTo>
                          <a:pt x="481" y="0"/>
                        </a:lnTo>
                        <a:lnTo>
                          <a:pt x="0"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8" name="Freeform 86"/>
                  <p:cNvSpPr>
                    <a:spLocks/>
                  </p:cNvSpPr>
                  <p:nvPr/>
                </p:nvSpPr>
                <p:spPr bwMode="auto">
                  <a:xfrm>
                    <a:off x="559" y="2969"/>
                    <a:ext cx="44" cy="72"/>
                  </a:xfrm>
                  <a:custGeom>
                    <a:avLst/>
                    <a:gdLst>
                      <a:gd name="T0" fmla="*/ 0 w 178"/>
                      <a:gd name="T1" fmla="*/ 0 h 290"/>
                      <a:gd name="T2" fmla="*/ 0 w 178"/>
                      <a:gd name="T3" fmla="*/ 0 h 290"/>
                      <a:gd name="T4" fmla="*/ 0 w 178"/>
                      <a:gd name="T5" fmla="*/ 0 h 290"/>
                      <a:gd name="T6" fmla="*/ 0 w 178"/>
                      <a:gd name="T7" fmla="*/ 0 h 290"/>
                      <a:gd name="T8" fmla="*/ 0 w 178"/>
                      <a:gd name="T9" fmla="*/ 0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 h="290">
                        <a:moveTo>
                          <a:pt x="0" y="0"/>
                        </a:moveTo>
                        <a:lnTo>
                          <a:pt x="0" y="91"/>
                        </a:lnTo>
                        <a:lnTo>
                          <a:pt x="178" y="290"/>
                        </a:lnTo>
                        <a:lnTo>
                          <a:pt x="178" y="199"/>
                        </a:lnTo>
                        <a:lnTo>
                          <a:pt x="0"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9" name="Rectangle 87"/>
                  <p:cNvSpPr>
                    <a:spLocks noChangeArrowheads="1"/>
                  </p:cNvSpPr>
                  <p:nvPr/>
                </p:nvSpPr>
                <p:spPr bwMode="auto">
                  <a:xfrm>
                    <a:off x="603" y="3018"/>
                    <a:ext cx="124" cy="23"/>
                  </a:xfrm>
                  <a:prstGeom prst="rect">
                    <a:avLst/>
                  </a:prstGeom>
                  <a:solidFill>
                    <a:srgbClr val="C06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a:p>
                </p:txBody>
              </p:sp>
              <p:sp>
                <p:nvSpPr>
                  <p:cNvPr id="180" name="Freeform 88"/>
                  <p:cNvSpPr>
                    <a:spLocks/>
                  </p:cNvSpPr>
                  <p:nvPr/>
                </p:nvSpPr>
                <p:spPr bwMode="auto">
                  <a:xfrm>
                    <a:off x="575" y="2973"/>
                    <a:ext cx="40" cy="37"/>
                  </a:xfrm>
                  <a:custGeom>
                    <a:avLst/>
                    <a:gdLst>
                      <a:gd name="T0" fmla="*/ 0 w 162"/>
                      <a:gd name="T1" fmla="*/ 0 h 146"/>
                      <a:gd name="T2" fmla="*/ 0 w 162"/>
                      <a:gd name="T3" fmla="*/ 0 h 146"/>
                      <a:gd name="T4" fmla="*/ 0 w 162"/>
                      <a:gd name="T5" fmla="*/ 0 h 146"/>
                      <a:gd name="T6" fmla="*/ 0 w 162"/>
                      <a:gd name="T7" fmla="*/ 0 h 146"/>
                      <a:gd name="T8" fmla="*/ 0 w 162"/>
                      <a:gd name="T9" fmla="*/ 0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2" h="146">
                        <a:moveTo>
                          <a:pt x="162" y="146"/>
                        </a:moveTo>
                        <a:lnTo>
                          <a:pt x="81" y="109"/>
                        </a:lnTo>
                        <a:lnTo>
                          <a:pt x="0" y="0"/>
                        </a:lnTo>
                        <a:lnTo>
                          <a:pt x="64" y="0"/>
                        </a:lnTo>
                        <a:lnTo>
                          <a:pt x="162" y="146"/>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172" name="Group 89"/>
                <p:cNvGrpSpPr>
                  <a:grpSpLocks/>
                </p:cNvGrpSpPr>
                <p:nvPr/>
              </p:nvGrpSpPr>
              <p:grpSpPr bwMode="auto">
                <a:xfrm>
                  <a:off x="587" y="2964"/>
                  <a:ext cx="112" cy="46"/>
                  <a:chOff x="587" y="2964"/>
                  <a:chExt cx="112" cy="46"/>
                </a:xfrm>
              </p:grpSpPr>
              <p:sp>
                <p:nvSpPr>
                  <p:cNvPr id="173" name="Freeform 90"/>
                  <p:cNvSpPr>
                    <a:spLocks/>
                  </p:cNvSpPr>
                  <p:nvPr/>
                </p:nvSpPr>
                <p:spPr bwMode="auto">
                  <a:xfrm>
                    <a:off x="587" y="2965"/>
                    <a:ext cx="112" cy="32"/>
                  </a:xfrm>
                  <a:custGeom>
                    <a:avLst/>
                    <a:gdLst>
                      <a:gd name="T0" fmla="*/ 0 w 451"/>
                      <a:gd name="T1" fmla="*/ 0 h 128"/>
                      <a:gd name="T2" fmla="*/ 0 w 451"/>
                      <a:gd name="T3" fmla="*/ 0 h 128"/>
                      <a:gd name="T4" fmla="*/ 0 w 451"/>
                      <a:gd name="T5" fmla="*/ 0 h 128"/>
                      <a:gd name="T6" fmla="*/ 0 w 451"/>
                      <a:gd name="T7" fmla="*/ 0 h 128"/>
                      <a:gd name="T8" fmla="*/ 0 w 451"/>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1" h="128">
                        <a:moveTo>
                          <a:pt x="0" y="0"/>
                        </a:moveTo>
                        <a:lnTo>
                          <a:pt x="114" y="128"/>
                        </a:lnTo>
                        <a:lnTo>
                          <a:pt x="451" y="126"/>
                        </a:lnTo>
                        <a:lnTo>
                          <a:pt x="322" y="0"/>
                        </a:lnTo>
                        <a:lnTo>
                          <a:pt x="0"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4" name="Rectangle 91"/>
                  <p:cNvSpPr>
                    <a:spLocks noChangeArrowheads="1"/>
                  </p:cNvSpPr>
                  <p:nvPr/>
                </p:nvSpPr>
                <p:spPr bwMode="auto">
                  <a:xfrm>
                    <a:off x="615" y="2996"/>
                    <a:ext cx="84" cy="14"/>
                  </a:xfrm>
                  <a:prstGeom prst="rect">
                    <a:avLst/>
                  </a:prstGeom>
                  <a:solidFill>
                    <a:srgbClr val="A05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a:p>
                </p:txBody>
              </p:sp>
              <p:sp>
                <p:nvSpPr>
                  <p:cNvPr id="175" name="Freeform 92"/>
                  <p:cNvSpPr>
                    <a:spLocks/>
                  </p:cNvSpPr>
                  <p:nvPr/>
                </p:nvSpPr>
                <p:spPr bwMode="auto">
                  <a:xfrm>
                    <a:off x="610" y="2972"/>
                    <a:ext cx="65" cy="18"/>
                  </a:xfrm>
                  <a:custGeom>
                    <a:avLst/>
                    <a:gdLst>
                      <a:gd name="T0" fmla="*/ 0 w 260"/>
                      <a:gd name="T1" fmla="*/ 0 h 74"/>
                      <a:gd name="T2" fmla="*/ 0 w 260"/>
                      <a:gd name="T3" fmla="*/ 0 h 74"/>
                      <a:gd name="T4" fmla="*/ 0 w 260"/>
                      <a:gd name="T5" fmla="*/ 0 h 74"/>
                      <a:gd name="T6" fmla="*/ 0 w 260"/>
                      <a:gd name="T7" fmla="*/ 0 h 74"/>
                      <a:gd name="T8" fmla="*/ 0 w 260"/>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0" h="74">
                        <a:moveTo>
                          <a:pt x="0" y="0"/>
                        </a:moveTo>
                        <a:lnTo>
                          <a:pt x="66" y="74"/>
                        </a:lnTo>
                        <a:lnTo>
                          <a:pt x="260" y="73"/>
                        </a:lnTo>
                        <a:lnTo>
                          <a:pt x="186" y="0"/>
                        </a:lnTo>
                        <a:lnTo>
                          <a:pt x="0" y="0"/>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76" name="Freeform 93"/>
                  <p:cNvSpPr>
                    <a:spLocks/>
                  </p:cNvSpPr>
                  <p:nvPr/>
                </p:nvSpPr>
                <p:spPr bwMode="auto">
                  <a:xfrm>
                    <a:off x="587" y="2964"/>
                    <a:ext cx="28" cy="46"/>
                  </a:xfrm>
                  <a:custGeom>
                    <a:avLst/>
                    <a:gdLst>
                      <a:gd name="T0" fmla="*/ 0 w 115"/>
                      <a:gd name="T1" fmla="*/ 0 h 181"/>
                      <a:gd name="T2" fmla="*/ 0 w 115"/>
                      <a:gd name="T3" fmla="*/ 0 h 181"/>
                      <a:gd name="T4" fmla="*/ 0 w 115"/>
                      <a:gd name="T5" fmla="*/ 0 h 181"/>
                      <a:gd name="T6" fmla="*/ 0 w 115"/>
                      <a:gd name="T7" fmla="*/ 0 h 181"/>
                      <a:gd name="T8" fmla="*/ 0 w 115"/>
                      <a:gd name="T9" fmla="*/ 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181">
                        <a:moveTo>
                          <a:pt x="0" y="0"/>
                        </a:moveTo>
                        <a:lnTo>
                          <a:pt x="0" y="55"/>
                        </a:lnTo>
                        <a:lnTo>
                          <a:pt x="115" y="181"/>
                        </a:lnTo>
                        <a:lnTo>
                          <a:pt x="115" y="126"/>
                        </a:lnTo>
                        <a:lnTo>
                          <a:pt x="0"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grpSp>
            <p:nvGrpSpPr>
              <p:cNvPr id="164" name="Group 94"/>
              <p:cNvGrpSpPr>
                <a:grpSpLocks/>
              </p:cNvGrpSpPr>
              <p:nvPr/>
            </p:nvGrpSpPr>
            <p:grpSpPr bwMode="auto">
              <a:xfrm>
                <a:off x="629" y="2936"/>
                <a:ext cx="28" cy="54"/>
                <a:chOff x="629" y="2936"/>
                <a:chExt cx="28" cy="54"/>
              </a:xfrm>
            </p:grpSpPr>
            <p:sp>
              <p:nvSpPr>
                <p:cNvPr id="165" name="Freeform 95"/>
                <p:cNvSpPr>
                  <a:spLocks/>
                </p:cNvSpPr>
                <p:nvPr/>
              </p:nvSpPr>
              <p:spPr bwMode="auto">
                <a:xfrm>
                  <a:off x="629" y="2936"/>
                  <a:ext cx="28" cy="54"/>
                </a:xfrm>
                <a:custGeom>
                  <a:avLst/>
                  <a:gdLst>
                    <a:gd name="T0" fmla="*/ 0 w 109"/>
                    <a:gd name="T1" fmla="*/ 0 h 217"/>
                    <a:gd name="T2" fmla="*/ 0 w 109"/>
                    <a:gd name="T3" fmla="*/ 0 h 217"/>
                    <a:gd name="T4" fmla="*/ 0 w 109"/>
                    <a:gd name="T5" fmla="*/ 0 h 217"/>
                    <a:gd name="T6" fmla="*/ 0 w 109"/>
                    <a:gd name="T7" fmla="*/ 0 h 217"/>
                    <a:gd name="T8" fmla="*/ 0 w 109"/>
                    <a:gd name="T9" fmla="*/ 0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217">
                      <a:moveTo>
                        <a:pt x="0" y="217"/>
                      </a:moveTo>
                      <a:lnTo>
                        <a:pt x="109" y="217"/>
                      </a:lnTo>
                      <a:lnTo>
                        <a:pt x="109" y="0"/>
                      </a:lnTo>
                      <a:lnTo>
                        <a:pt x="1" y="0"/>
                      </a:lnTo>
                      <a:lnTo>
                        <a:pt x="0" y="217"/>
                      </a:ln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6" name="Freeform 96"/>
                <p:cNvSpPr>
                  <a:spLocks/>
                </p:cNvSpPr>
                <p:nvPr/>
              </p:nvSpPr>
              <p:spPr bwMode="auto">
                <a:xfrm>
                  <a:off x="634" y="2936"/>
                  <a:ext cx="5" cy="54"/>
                </a:xfrm>
                <a:custGeom>
                  <a:avLst/>
                  <a:gdLst>
                    <a:gd name="T0" fmla="*/ 0 w 21"/>
                    <a:gd name="T1" fmla="*/ 0 h 217"/>
                    <a:gd name="T2" fmla="*/ 0 w 21"/>
                    <a:gd name="T3" fmla="*/ 0 h 217"/>
                    <a:gd name="T4" fmla="*/ 0 w 21"/>
                    <a:gd name="T5" fmla="*/ 0 h 217"/>
                    <a:gd name="T6" fmla="*/ 0 w 21"/>
                    <a:gd name="T7" fmla="*/ 0 h 217"/>
                    <a:gd name="T8" fmla="*/ 0 w 21"/>
                    <a:gd name="T9" fmla="*/ 0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217">
                      <a:moveTo>
                        <a:pt x="0" y="2"/>
                      </a:moveTo>
                      <a:lnTo>
                        <a:pt x="0" y="217"/>
                      </a:lnTo>
                      <a:lnTo>
                        <a:pt x="21" y="217"/>
                      </a:lnTo>
                      <a:lnTo>
                        <a:pt x="21" y="0"/>
                      </a:lnTo>
                      <a:lnTo>
                        <a:pt x="0" y="2"/>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grpSp>
          <p:nvGrpSpPr>
            <p:cNvPr id="140" name="Group 97"/>
            <p:cNvGrpSpPr>
              <a:grpSpLocks/>
            </p:cNvGrpSpPr>
            <p:nvPr/>
          </p:nvGrpSpPr>
          <p:grpSpPr bwMode="auto">
            <a:xfrm>
              <a:off x="387" y="2496"/>
              <a:ext cx="552" cy="536"/>
              <a:chOff x="387" y="2496"/>
              <a:chExt cx="552" cy="536"/>
            </a:xfrm>
          </p:grpSpPr>
          <p:sp>
            <p:nvSpPr>
              <p:cNvPr id="141" name="Freeform 98"/>
              <p:cNvSpPr>
                <a:spLocks/>
              </p:cNvSpPr>
              <p:nvPr/>
            </p:nvSpPr>
            <p:spPr bwMode="auto">
              <a:xfrm>
                <a:off x="616" y="2774"/>
                <a:ext cx="42" cy="166"/>
              </a:xfrm>
              <a:custGeom>
                <a:avLst/>
                <a:gdLst>
                  <a:gd name="T0" fmla="*/ 0 w 169"/>
                  <a:gd name="T1" fmla="*/ 0 h 667"/>
                  <a:gd name="T2" fmla="*/ 0 w 169"/>
                  <a:gd name="T3" fmla="*/ 0 h 667"/>
                  <a:gd name="T4" fmla="*/ 0 w 169"/>
                  <a:gd name="T5" fmla="*/ 0 h 667"/>
                  <a:gd name="T6" fmla="*/ 0 w 169"/>
                  <a:gd name="T7" fmla="*/ 0 h 667"/>
                  <a:gd name="T8" fmla="*/ 0 w 169"/>
                  <a:gd name="T9" fmla="*/ 0 h 667"/>
                  <a:gd name="T10" fmla="*/ 0 w 169"/>
                  <a:gd name="T11" fmla="*/ 0 h 667"/>
                  <a:gd name="T12" fmla="*/ 0 w 169"/>
                  <a:gd name="T13" fmla="*/ 0 h 667"/>
                  <a:gd name="T14" fmla="*/ 0 w 169"/>
                  <a:gd name="T15" fmla="*/ 0 h 667"/>
                  <a:gd name="T16" fmla="*/ 0 w 169"/>
                  <a:gd name="T17" fmla="*/ 0 h 667"/>
                  <a:gd name="T18" fmla="*/ 0 w 169"/>
                  <a:gd name="T19" fmla="*/ 0 h 667"/>
                  <a:gd name="T20" fmla="*/ 0 w 169"/>
                  <a:gd name="T21" fmla="*/ 0 h 667"/>
                  <a:gd name="T22" fmla="*/ 0 w 169"/>
                  <a:gd name="T23" fmla="*/ 0 h 667"/>
                  <a:gd name="T24" fmla="*/ 0 w 169"/>
                  <a:gd name="T25" fmla="*/ 0 h 667"/>
                  <a:gd name="T26" fmla="*/ 0 w 169"/>
                  <a:gd name="T27" fmla="*/ 0 h 667"/>
                  <a:gd name="T28" fmla="*/ 0 w 169"/>
                  <a:gd name="T29" fmla="*/ 0 h 667"/>
                  <a:gd name="T30" fmla="*/ 0 w 169"/>
                  <a:gd name="T31" fmla="*/ 0 h 6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9" h="667">
                    <a:moveTo>
                      <a:pt x="80" y="667"/>
                    </a:moveTo>
                    <a:lnTo>
                      <a:pt x="137" y="667"/>
                    </a:lnTo>
                    <a:lnTo>
                      <a:pt x="140" y="385"/>
                    </a:lnTo>
                    <a:lnTo>
                      <a:pt x="141" y="301"/>
                    </a:lnTo>
                    <a:lnTo>
                      <a:pt x="146" y="208"/>
                    </a:lnTo>
                    <a:lnTo>
                      <a:pt x="147" y="148"/>
                    </a:lnTo>
                    <a:lnTo>
                      <a:pt x="153" y="94"/>
                    </a:lnTo>
                    <a:lnTo>
                      <a:pt x="169" y="0"/>
                    </a:lnTo>
                    <a:lnTo>
                      <a:pt x="0" y="3"/>
                    </a:lnTo>
                    <a:lnTo>
                      <a:pt x="11" y="49"/>
                    </a:lnTo>
                    <a:lnTo>
                      <a:pt x="25" y="109"/>
                    </a:lnTo>
                    <a:lnTo>
                      <a:pt x="39" y="217"/>
                    </a:lnTo>
                    <a:lnTo>
                      <a:pt x="43" y="309"/>
                    </a:lnTo>
                    <a:lnTo>
                      <a:pt x="54" y="398"/>
                    </a:lnTo>
                    <a:lnTo>
                      <a:pt x="63" y="484"/>
                    </a:lnTo>
                    <a:lnTo>
                      <a:pt x="80" y="667"/>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nvGrpSpPr>
              <p:cNvPr id="142" name="Group 99"/>
              <p:cNvGrpSpPr>
                <a:grpSpLocks/>
              </p:cNvGrpSpPr>
              <p:nvPr/>
            </p:nvGrpSpPr>
            <p:grpSpPr bwMode="auto">
              <a:xfrm>
                <a:off x="387" y="2496"/>
                <a:ext cx="552" cy="536"/>
                <a:chOff x="387" y="2496"/>
                <a:chExt cx="552" cy="536"/>
              </a:xfrm>
            </p:grpSpPr>
            <p:grpSp>
              <p:nvGrpSpPr>
                <p:cNvPr id="143" name="Group 100"/>
                <p:cNvGrpSpPr>
                  <a:grpSpLocks/>
                </p:cNvGrpSpPr>
                <p:nvPr/>
              </p:nvGrpSpPr>
              <p:grpSpPr bwMode="auto">
                <a:xfrm>
                  <a:off x="454" y="2496"/>
                  <a:ext cx="431" cy="412"/>
                  <a:chOff x="454" y="2496"/>
                  <a:chExt cx="431" cy="412"/>
                </a:xfrm>
              </p:grpSpPr>
              <p:sp>
                <p:nvSpPr>
                  <p:cNvPr id="158" name="Freeform 101"/>
                  <p:cNvSpPr>
                    <a:spLocks/>
                  </p:cNvSpPr>
                  <p:nvPr/>
                </p:nvSpPr>
                <p:spPr bwMode="auto">
                  <a:xfrm>
                    <a:off x="454" y="2496"/>
                    <a:ext cx="211" cy="176"/>
                  </a:xfrm>
                  <a:custGeom>
                    <a:avLst/>
                    <a:gdLst>
                      <a:gd name="T0" fmla="*/ 0 w 845"/>
                      <a:gd name="T1" fmla="*/ 0 h 703"/>
                      <a:gd name="T2" fmla="*/ 0 w 845"/>
                      <a:gd name="T3" fmla="*/ 0 h 703"/>
                      <a:gd name="T4" fmla="*/ 0 w 845"/>
                      <a:gd name="T5" fmla="*/ 0 h 703"/>
                      <a:gd name="T6" fmla="*/ 0 w 845"/>
                      <a:gd name="T7" fmla="*/ 0 h 703"/>
                      <a:gd name="T8" fmla="*/ 0 w 845"/>
                      <a:gd name="T9" fmla="*/ 0 h 703"/>
                      <a:gd name="T10" fmla="*/ 0 w 845"/>
                      <a:gd name="T11" fmla="*/ 0 h 703"/>
                      <a:gd name="T12" fmla="*/ 0 w 845"/>
                      <a:gd name="T13" fmla="*/ 0 h 703"/>
                      <a:gd name="T14" fmla="*/ 0 w 845"/>
                      <a:gd name="T15" fmla="*/ 0 h 703"/>
                      <a:gd name="T16" fmla="*/ 0 w 845"/>
                      <a:gd name="T17" fmla="*/ 0 h 703"/>
                      <a:gd name="T18" fmla="*/ 0 w 845"/>
                      <a:gd name="T19" fmla="*/ 0 h 703"/>
                      <a:gd name="T20" fmla="*/ 0 w 845"/>
                      <a:gd name="T21" fmla="*/ 0 h 703"/>
                      <a:gd name="T22" fmla="*/ 0 w 845"/>
                      <a:gd name="T23" fmla="*/ 0 h 703"/>
                      <a:gd name="T24" fmla="*/ 0 w 845"/>
                      <a:gd name="T25" fmla="*/ 0 h 703"/>
                      <a:gd name="T26" fmla="*/ 0 w 845"/>
                      <a:gd name="T27" fmla="*/ 0 h 703"/>
                      <a:gd name="T28" fmla="*/ 0 w 845"/>
                      <a:gd name="T29" fmla="*/ 0 h 703"/>
                      <a:gd name="T30" fmla="*/ 0 w 845"/>
                      <a:gd name="T31" fmla="*/ 0 h 703"/>
                      <a:gd name="T32" fmla="*/ 0 w 845"/>
                      <a:gd name="T33" fmla="*/ 0 h 703"/>
                      <a:gd name="T34" fmla="*/ 0 w 845"/>
                      <a:gd name="T35" fmla="*/ 0 h 703"/>
                      <a:gd name="T36" fmla="*/ 0 w 845"/>
                      <a:gd name="T37" fmla="*/ 0 h 703"/>
                      <a:gd name="T38" fmla="*/ 0 w 845"/>
                      <a:gd name="T39" fmla="*/ 0 h 703"/>
                      <a:gd name="T40" fmla="*/ 0 w 845"/>
                      <a:gd name="T41" fmla="*/ 0 h 703"/>
                      <a:gd name="T42" fmla="*/ 0 w 845"/>
                      <a:gd name="T43" fmla="*/ 0 h 703"/>
                      <a:gd name="T44" fmla="*/ 0 w 845"/>
                      <a:gd name="T45" fmla="*/ 0 h 703"/>
                      <a:gd name="T46" fmla="*/ 0 w 845"/>
                      <a:gd name="T47" fmla="*/ 0 h 703"/>
                      <a:gd name="T48" fmla="*/ 0 w 845"/>
                      <a:gd name="T49" fmla="*/ 0 h 703"/>
                      <a:gd name="T50" fmla="*/ 0 w 845"/>
                      <a:gd name="T51" fmla="*/ 0 h 703"/>
                      <a:gd name="T52" fmla="*/ 0 w 845"/>
                      <a:gd name="T53" fmla="*/ 0 h 703"/>
                      <a:gd name="T54" fmla="*/ 0 w 845"/>
                      <a:gd name="T55" fmla="*/ 0 h 703"/>
                      <a:gd name="T56" fmla="*/ 0 w 845"/>
                      <a:gd name="T57" fmla="*/ 0 h 703"/>
                      <a:gd name="T58" fmla="*/ 0 w 845"/>
                      <a:gd name="T59" fmla="*/ 0 h 703"/>
                      <a:gd name="T60" fmla="*/ 0 w 845"/>
                      <a:gd name="T61" fmla="*/ 0 h 703"/>
                      <a:gd name="T62" fmla="*/ 0 w 845"/>
                      <a:gd name="T63" fmla="*/ 0 h 703"/>
                      <a:gd name="T64" fmla="*/ 0 w 845"/>
                      <a:gd name="T65" fmla="*/ 0 h 703"/>
                      <a:gd name="T66" fmla="*/ 0 w 845"/>
                      <a:gd name="T67" fmla="*/ 0 h 703"/>
                      <a:gd name="T68" fmla="*/ 0 w 845"/>
                      <a:gd name="T69" fmla="*/ 0 h 703"/>
                      <a:gd name="T70" fmla="*/ 0 w 845"/>
                      <a:gd name="T71" fmla="*/ 0 h 703"/>
                      <a:gd name="T72" fmla="*/ 0 w 845"/>
                      <a:gd name="T73" fmla="*/ 0 h 703"/>
                      <a:gd name="T74" fmla="*/ 0 w 845"/>
                      <a:gd name="T75" fmla="*/ 0 h 703"/>
                      <a:gd name="T76" fmla="*/ 0 w 845"/>
                      <a:gd name="T77" fmla="*/ 0 h 703"/>
                      <a:gd name="T78" fmla="*/ 0 w 845"/>
                      <a:gd name="T79" fmla="*/ 0 h 703"/>
                      <a:gd name="T80" fmla="*/ 0 w 845"/>
                      <a:gd name="T81" fmla="*/ 0 h 703"/>
                      <a:gd name="T82" fmla="*/ 0 w 845"/>
                      <a:gd name="T83" fmla="*/ 0 h 703"/>
                      <a:gd name="T84" fmla="*/ 0 w 845"/>
                      <a:gd name="T85" fmla="*/ 0 h 703"/>
                      <a:gd name="T86" fmla="*/ 0 w 845"/>
                      <a:gd name="T87" fmla="*/ 0 h 703"/>
                      <a:gd name="T88" fmla="*/ 0 w 845"/>
                      <a:gd name="T89" fmla="*/ 0 h 703"/>
                      <a:gd name="T90" fmla="*/ 0 w 845"/>
                      <a:gd name="T91" fmla="*/ 0 h 703"/>
                      <a:gd name="T92" fmla="*/ 0 w 845"/>
                      <a:gd name="T93" fmla="*/ 0 h 703"/>
                      <a:gd name="T94" fmla="*/ 0 w 845"/>
                      <a:gd name="T95" fmla="*/ 0 h 703"/>
                      <a:gd name="T96" fmla="*/ 0 w 845"/>
                      <a:gd name="T97" fmla="*/ 0 h 703"/>
                      <a:gd name="T98" fmla="*/ 0 w 845"/>
                      <a:gd name="T99" fmla="*/ 0 h 703"/>
                      <a:gd name="T100" fmla="*/ 0 w 845"/>
                      <a:gd name="T101" fmla="*/ 0 h 703"/>
                      <a:gd name="T102" fmla="*/ 0 w 845"/>
                      <a:gd name="T103" fmla="*/ 0 h 703"/>
                      <a:gd name="T104" fmla="*/ 0 w 845"/>
                      <a:gd name="T105" fmla="*/ 0 h 703"/>
                      <a:gd name="T106" fmla="*/ 0 w 845"/>
                      <a:gd name="T107" fmla="*/ 0 h 703"/>
                      <a:gd name="T108" fmla="*/ 0 w 845"/>
                      <a:gd name="T109" fmla="*/ 0 h 703"/>
                      <a:gd name="T110" fmla="*/ 0 w 845"/>
                      <a:gd name="T111" fmla="*/ 0 h 703"/>
                      <a:gd name="T112" fmla="*/ 0 w 845"/>
                      <a:gd name="T113" fmla="*/ 0 h 703"/>
                      <a:gd name="T114" fmla="*/ 0 w 845"/>
                      <a:gd name="T115" fmla="*/ 0 h 703"/>
                      <a:gd name="T116" fmla="*/ 0 w 845"/>
                      <a:gd name="T117" fmla="*/ 0 h 703"/>
                      <a:gd name="T118" fmla="*/ 0 w 845"/>
                      <a:gd name="T119" fmla="*/ 0 h 703"/>
                      <a:gd name="T120" fmla="*/ 0 w 845"/>
                      <a:gd name="T121" fmla="*/ 0 h 703"/>
                      <a:gd name="T122" fmla="*/ 0 w 845"/>
                      <a:gd name="T123" fmla="*/ 0 h 70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845" h="703">
                        <a:moveTo>
                          <a:pt x="791" y="439"/>
                        </a:moveTo>
                        <a:lnTo>
                          <a:pt x="823" y="439"/>
                        </a:lnTo>
                        <a:lnTo>
                          <a:pt x="845" y="443"/>
                        </a:lnTo>
                        <a:lnTo>
                          <a:pt x="838" y="409"/>
                        </a:lnTo>
                        <a:lnTo>
                          <a:pt x="826" y="372"/>
                        </a:lnTo>
                        <a:lnTo>
                          <a:pt x="807" y="329"/>
                        </a:lnTo>
                        <a:lnTo>
                          <a:pt x="789" y="293"/>
                        </a:lnTo>
                        <a:lnTo>
                          <a:pt x="769" y="258"/>
                        </a:lnTo>
                        <a:lnTo>
                          <a:pt x="751" y="233"/>
                        </a:lnTo>
                        <a:lnTo>
                          <a:pt x="734" y="208"/>
                        </a:lnTo>
                        <a:lnTo>
                          <a:pt x="720" y="187"/>
                        </a:lnTo>
                        <a:lnTo>
                          <a:pt x="707" y="172"/>
                        </a:lnTo>
                        <a:lnTo>
                          <a:pt x="694" y="156"/>
                        </a:lnTo>
                        <a:lnTo>
                          <a:pt x="671" y="131"/>
                        </a:lnTo>
                        <a:lnTo>
                          <a:pt x="654" y="114"/>
                        </a:lnTo>
                        <a:lnTo>
                          <a:pt x="632" y="96"/>
                        </a:lnTo>
                        <a:lnTo>
                          <a:pt x="618" y="84"/>
                        </a:lnTo>
                        <a:lnTo>
                          <a:pt x="603" y="75"/>
                        </a:lnTo>
                        <a:lnTo>
                          <a:pt x="580" y="60"/>
                        </a:lnTo>
                        <a:lnTo>
                          <a:pt x="563" y="49"/>
                        </a:lnTo>
                        <a:lnTo>
                          <a:pt x="537" y="35"/>
                        </a:lnTo>
                        <a:lnTo>
                          <a:pt x="510" y="25"/>
                        </a:lnTo>
                        <a:lnTo>
                          <a:pt x="486" y="14"/>
                        </a:lnTo>
                        <a:lnTo>
                          <a:pt x="460" y="7"/>
                        </a:lnTo>
                        <a:lnTo>
                          <a:pt x="438" y="4"/>
                        </a:lnTo>
                        <a:lnTo>
                          <a:pt x="409" y="1"/>
                        </a:lnTo>
                        <a:lnTo>
                          <a:pt x="383" y="1"/>
                        </a:lnTo>
                        <a:lnTo>
                          <a:pt x="356" y="0"/>
                        </a:lnTo>
                        <a:lnTo>
                          <a:pt x="333" y="1"/>
                        </a:lnTo>
                        <a:lnTo>
                          <a:pt x="298" y="4"/>
                        </a:lnTo>
                        <a:lnTo>
                          <a:pt x="268" y="11"/>
                        </a:lnTo>
                        <a:lnTo>
                          <a:pt x="244" y="19"/>
                        </a:lnTo>
                        <a:lnTo>
                          <a:pt x="221" y="32"/>
                        </a:lnTo>
                        <a:lnTo>
                          <a:pt x="201" y="47"/>
                        </a:lnTo>
                        <a:lnTo>
                          <a:pt x="188" y="64"/>
                        </a:lnTo>
                        <a:lnTo>
                          <a:pt x="181" y="83"/>
                        </a:lnTo>
                        <a:lnTo>
                          <a:pt x="180" y="98"/>
                        </a:lnTo>
                        <a:lnTo>
                          <a:pt x="181" y="112"/>
                        </a:lnTo>
                        <a:lnTo>
                          <a:pt x="185" y="125"/>
                        </a:lnTo>
                        <a:lnTo>
                          <a:pt x="190" y="135"/>
                        </a:lnTo>
                        <a:lnTo>
                          <a:pt x="203" y="144"/>
                        </a:lnTo>
                        <a:lnTo>
                          <a:pt x="216" y="149"/>
                        </a:lnTo>
                        <a:lnTo>
                          <a:pt x="233" y="153"/>
                        </a:lnTo>
                        <a:lnTo>
                          <a:pt x="250" y="158"/>
                        </a:lnTo>
                        <a:lnTo>
                          <a:pt x="267" y="159"/>
                        </a:lnTo>
                        <a:lnTo>
                          <a:pt x="291" y="162"/>
                        </a:lnTo>
                        <a:lnTo>
                          <a:pt x="318" y="159"/>
                        </a:lnTo>
                        <a:lnTo>
                          <a:pt x="340" y="158"/>
                        </a:lnTo>
                        <a:lnTo>
                          <a:pt x="356" y="162"/>
                        </a:lnTo>
                        <a:lnTo>
                          <a:pt x="370" y="166"/>
                        </a:lnTo>
                        <a:lnTo>
                          <a:pt x="381" y="173"/>
                        </a:lnTo>
                        <a:lnTo>
                          <a:pt x="392" y="180"/>
                        </a:lnTo>
                        <a:lnTo>
                          <a:pt x="397" y="184"/>
                        </a:lnTo>
                        <a:lnTo>
                          <a:pt x="407" y="196"/>
                        </a:lnTo>
                        <a:lnTo>
                          <a:pt x="413" y="208"/>
                        </a:lnTo>
                        <a:lnTo>
                          <a:pt x="417" y="224"/>
                        </a:lnTo>
                        <a:lnTo>
                          <a:pt x="413" y="237"/>
                        </a:lnTo>
                        <a:lnTo>
                          <a:pt x="402" y="241"/>
                        </a:lnTo>
                        <a:lnTo>
                          <a:pt x="388" y="241"/>
                        </a:lnTo>
                        <a:lnTo>
                          <a:pt x="373" y="237"/>
                        </a:lnTo>
                        <a:lnTo>
                          <a:pt x="357" y="227"/>
                        </a:lnTo>
                        <a:lnTo>
                          <a:pt x="346" y="219"/>
                        </a:lnTo>
                        <a:lnTo>
                          <a:pt x="328" y="206"/>
                        </a:lnTo>
                        <a:lnTo>
                          <a:pt x="310" y="199"/>
                        </a:lnTo>
                        <a:lnTo>
                          <a:pt x="291" y="194"/>
                        </a:lnTo>
                        <a:lnTo>
                          <a:pt x="276" y="193"/>
                        </a:lnTo>
                        <a:lnTo>
                          <a:pt x="256" y="191"/>
                        </a:lnTo>
                        <a:lnTo>
                          <a:pt x="235" y="191"/>
                        </a:lnTo>
                        <a:lnTo>
                          <a:pt x="212" y="192"/>
                        </a:lnTo>
                        <a:lnTo>
                          <a:pt x="193" y="197"/>
                        </a:lnTo>
                        <a:lnTo>
                          <a:pt x="173" y="203"/>
                        </a:lnTo>
                        <a:lnTo>
                          <a:pt x="155" y="212"/>
                        </a:lnTo>
                        <a:lnTo>
                          <a:pt x="138" y="223"/>
                        </a:lnTo>
                        <a:lnTo>
                          <a:pt x="121" y="231"/>
                        </a:lnTo>
                        <a:lnTo>
                          <a:pt x="98" y="246"/>
                        </a:lnTo>
                        <a:lnTo>
                          <a:pt x="75" y="267"/>
                        </a:lnTo>
                        <a:lnTo>
                          <a:pt x="55" y="288"/>
                        </a:lnTo>
                        <a:lnTo>
                          <a:pt x="41" y="310"/>
                        </a:lnTo>
                        <a:lnTo>
                          <a:pt x="28" y="335"/>
                        </a:lnTo>
                        <a:lnTo>
                          <a:pt x="15" y="369"/>
                        </a:lnTo>
                        <a:lnTo>
                          <a:pt x="9" y="397"/>
                        </a:lnTo>
                        <a:lnTo>
                          <a:pt x="3" y="429"/>
                        </a:lnTo>
                        <a:lnTo>
                          <a:pt x="0" y="461"/>
                        </a:lnTo>
                        <a:lnTo>
                          <a:pt x="0" y="490"/>
                        </a:lnTo>
                        <a:lnTo>
                          <a:pt x="3" y="520"/>
                        </a:lnTo>
                        <a:lnTo>
                          <a:pt x="9" y="549"/>
                        </a:lnTo>
                        <a:lnTo>
                          <a:pt x="18" y="580"/>
                        </a:lnTo>
                        <a:lnTo>
                          <a:pt x="29" y="601"/>
                        </a:lnTo>
                        <a:lnTo>
                          <a:pt x="42" y="622"/>
                        </a:lnTo>
                        <a:lnTo>
                          <a:pt x="53" y="636"/>
                        </a:lnTo>
                        <a:lnTo>
                          <a:pt x="72" y="651"/>
                        </a:lnTo>
                        <a:lnTo>
                          <a:pt x="89" y="664"/>
                        </a:lnTo>
                        <a:lnTo>
                          <a:pt x="107" y="675"/>
                        </a:lnTo>
                        <a:lnTo>
                          <a:pt x="128" y="685"/>
                        </a:lnTo>
                        <a:lnTo>
                          <a:pt x="144" y="690"/>
                        </a:lnTo>
                        <a:lnTo>
                          <a:pt x="166" y="697"/>
                        </a:lnTo>
                        <a:lnTo>
                          <a:pt x="189" y="703"/>
                        </a:lnTo>
                        <a:lnTo>
                          <a:pt x="209" y="703"/>
                        </a:lnTo>
                        <a:lnTo>
                          <a:pt x="229" y="703"/>
                        </a:lnTo>
                        <a:lnTo>
                          <a:pt x="243" y="700"/>
                        </a:lnTo>
                        <a:lnTo>
                          <a:pt x="264" y="699"/>
                        </a:lnTo>
                        <a:lnTo>
                          <a:pt x="295" y="692"/>
                        </a:lnTo>
                        <a:lnTo>
                          <a:pt x="312" y="689"/>
                        </a:lnTo>
                        <a:lnTo>
                          <a:pt x="328" y="679"/>
                        </a:lnTo>
                        <a:lnTo>
                          <a:pt x="350" y="669"/>
                        </a:lnTo>
                        <a:lnTo>
                          <a:pt x="372" y="655"/>
                        </a:lnTo>
                        <a:lnTo>
                          <a:pt x="387" y="644"/>
                        </a:lnTo>
                        <a:lnTo>
                          <a:pt x="407" y="627"/>
                        </a:lnTo>
                        <a:lnTo>
                          <a:pt x="431" y="608"/>
                        </a:lnTo>
                        <a:lnTo>
                          <a:pt x="456" y="581"/>
                        </a:lnTo>
                        <a:lnTo>
                          <a:pt x="480" y="560"/>
                        </a:lnTo>
                        <a:lnTo>
                          <a:pt x="500" y="541"/>
                        </a:lnTo>
                        <a:lnTo>
                          <a:pt x="520" y="522"/>
                        </a:lnTo>
                        <a:lnTo>
                          <a:pt x="536" y="509"/>
                        </a:lnTo>
                        <a:lnTo>
                          <a:pt x="550" y="498"/>
                        </a:lnTo>
                        <a:lnTo>
                          <a:pt x="568" y="488"/>
                        </a:lnTo>
                        <a:lnTo>
                          <a:pt x="590" y="478"/>
                        </a:lnTo>
                        <a:lnTo>
                          <a:pt x="616" y="470"/>
                        </a:lnTo>
                        <a:lnTo>
                          <a:pt x="637" y="463"/>
                        </a:lnTo>
                        <a:lnTo>
                          <a:pt x="662" y="456"/>
                        </a:lnTo>
                        <a:lnTo>
                          <a:pt x="694" y="449"/>
                        </a:lnTo>
                        <a:lnTo>
                          <a:pt x="716" y="446"/>
                        </a:lnTo>
                        <a:lnTo>
                          <a:pt x="737" y="443"/>
                        </a:lnTo>
                        <a:lnTo>
                          <a:pt x="762" y="439"/>
                        </a:lnTo>
                        <a:lnTo>
                          <a:pt x="791" y="439"/>
                        </a:lnTo>
                        <a:close/>
                      </a:path>
                    </a:pathLst>
                  </a:custGeom>
                  <a:solidFill>
                    <a:srgbClr val="6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9" name="Freeform 102"/>
                  <p:cNvSpPr>
                    <a:spLocks/>
                  </p:cNvSpPr>
                  <p:nvPr/>
                </p:nvSpPr>
                <p:spPr bwMode="auto">
                  <a:xfrm>
                    <a:off x="640" y="2552"/>
                    <a:ext cx="245" cy="159"/>
                  </a:xfrm>
                  <a:custGeom>
                    <a:avLst/>
                    <a:gdLst>
                      <a:gd name="T0" fmla="*/ 0 w 981"/>
                      <a:gd name="T1" fmla="*/ 0 h 633"/>
                      <a:gd name="T2" fmla="*/ 0 w 981"/>
                      <a:gd name="T3" fmla="*/ 0 h 633"/>
                      <a:gd name="T4" fmla="*/ 0 w 981"/>
                      <a:gd name="T5" fmla="*/ 0 h 633"/>
                      <a:gd name="T6" fmla="*/ 0 w 981"/>
                      <a:gd name="T7" fmla="*/ 0 h 633"/>
                      <a:gd name="T8" fmla="*/ 0 w 981"/>
                      <a:gd name="T9" fmla="*/ 0 h 633"/>
                      <a:gd name="T10" fmla="*/ 0 w 981"/>
                      <a:gd name="T11" fmla="*/ 0 h 633"/>
                      <a:gd name="T12" fmla="*/ 0 w 981"/>
                      <a:gd name="T13" fmla="*/ 0 h 633"/>
                      <a:gd name="T14" fmla="*/ 0 w 981"/>
                      <a:gd name="T15" fmla="*/ 0 h 633"/>
                      <a:gd name="T16" fmla="*/ 0 w 981"/>
                      <a:gd name="T17" fmla="*/ 0 h 633"/>
                      <a:gd name="T18" fmla="*/ 0 w 981"/>
                      <a:gd name="T19" fmla="*/ 0 h 633"/>
                      <a:gd name="T20" fmla="*/ 0 w 981"/>
                      <a:gd name="T21" fmla="*/ 0 h 633"/>
                      <a:gd name="T22" fmla="*/ 0 w 981"/>
                      <a:gd name="T23" fmla="*/ 0 h 633"/>
                      <a:gd name="T24" fmla="*/ 0 w 981"/>
                      <a:gd name="T25" fmla="*/ 0 h 633"/>
                      <a:gd name="T26" fmla="*/ 0 w 981"/>
                      <a:gd name="T27" fmla="*/ 0 h 633"/>
                      <a:gd name="T28" fmla="*/ 0 w 981"/>
                      <a:gd name="T29" fmla="*/ 0 h 633"/>
                      <a:gd name="T30" fmla="*/ 0 w 981"/>
                      <a:gd name="T31" fmla="*/ 0 h 633"/>
                      <a:gd name="T32" fmla="*/ 0 w 981"/>
                      <a:gd name="T33" fmla="*/ 0 h 633"/>
                      <a:gd name="T34" fmla="*/ 0 w 981"/>
                      <a:gd name="T35" fmla="*/ 0 h 633"/>
                      <a:gd name="T36" fmla="*/ 0 w 981"/>
                      <a:gd name="T37" fmla="*/ 0 h 633"/>
                      <a:gd name="T38" fmla="*/ 0 w 981"/>
                      <a:gd name="T39" fmla="*/ 0 h 633"/>
                      <a:gd name="T40" fmla="*/ 0 w 981"/>
                      <a:gd name="T41" fmla="*/ 0 h 633"/>
                      <a:gd name="T42" fmla="*/ 0 w 981"/>
                      <a:gd name="T43" fmla="*/ 0 h 633"/>
                      <a:gd name="T44" fmla="*/ 0 w 981"/>
                      <a:gd name="T45" fmla="*/ 0 h 633"/>
                      <a:gd name="T46" fmla="*/ 0 w 981"/>
                      <a:gd name="T47" fmla="*/ 0 h 633"/>
                      <a:gd name="T48" fmla="*/ 0 w 981"/>
                      <a:gd name="T49" fmla="*/ 0 h 633"/>
                      <a:gd name="T50" fmla="*/ 0 w 981"/>
                      <a:gd name="T51" fmla="*/ 0 h 633"/>
                      <a:gd name="T52" fmla="*/ 0 w 981"/>
                      <a:gd name="T53" fmla="*/ 0 h 633"/>
                      <a:gd name="T54" fmla="*/ 0 w 981"/>
                      <a:gd name="T55" fmla="*/ 0 h 633"/>
                      <a:gd name="T56" fmla="*/ 0 w 981"/>
                      <a:gd name="T57" fmla="*/ 0 h 633"/>
                      <a:gd name="T58" fmla="*/ 0 w 981"/>
                      <a:gd name="T59" fmla="*/ 0 h 633"/>
                      <a:gd name="T60" fmla="*/ 0 w 981"/>
                      <a:gd name="T61" fmla="*/ 0 h 633"/>
                      <a:gd name="T62" fmla="*/ 0 w 981"/>
                      <a:gd name="T63" fmla="*/ 0 h 6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81" h="633">
                        <a:moveTo>
                          <a:pt x="147" y="239"/>
                        </a:moveTo>
                        <a:lnTo>
                          <a:pt x="128" y="233"/>
                        </a:lnTo>
                        <a:lnTo>
                          <a:pt x="114" y="233"/>
                        </a:lnTo>
                        <a:lnTo>
                          <a:pt x="82" y="227"/>
                        </a:lnTo>
                        <a:lnTo>
                          <a:pt x="51" y="224"/>
                        </a:lnTo>
                        <a:lnTo>
                          <a:pt x="0" y="227"/>
                        </a:lnTo>
                        <a:lnTo>
                          <a:pt x="26" y="207"/>
                        </a:lnTo>
                        <a:lnTo>
                          <a:pt x="61" y="186"/>
                        </a:lnTo>
                        <a:lnTo>
                          <a:pt x="99" y="164"/>
                        </a:lnTo>
                        <a:lnTo>
                          <a:pt x="126" y="143"/>
                        </a:lnTo>
                        <a:lnTo>
                          <a:pt x="167" y="118"/>
                        </a:lnTo>
                        <a:lnTo>
                          <a:pt x="204" y="101"/>
                        </a:lnTo>
                        <a:lnTo>
                          <a:pt x="237" y="88"/>
                        </a:lnTo>
                        <a:lnTo>
                          <a:pt x="279" y="69"/>
                        </a:lnTo>
                        <a:lnTo>
                          <a:pt x="318" y="55"/>
                        </a:lnTo>
                        <a:lnTo>
                          <a:pt x="367" y="39"/>
                        </a:lnTo>
                        <a:lnTo>
                          <a:pt x="407" y="28"/>
                        </a:lnTo>
                        <a:lnTo>
                          <a:pt x="460" y="17"/>
                        </a:lnTo>
                        <a:lnTo>
                          <a:pt x="506" y="7"/>
                        </a:lnTo>
                        <a:lnTo>
                          <a:pt x="557" y="0"/>
                        </a:lnTo>
                        <a:lnTo>
                          <a:pt x="604" y="0"/>
                        </a:lnTo>
                        <a:lnTo>
                          <a:pt x="639" y="3"/>
                        </a:lnTo>
                        <a:lnTo>
                          <a:pt x="676" y="10"/>
                        </a:lnTo>
                        <a:lnTo>
                          <a:pt x="720" y="24"/>
                        </a:lnTo>
                        <a:lnTo>
                          <a:pt x="759" y="42"/>
                        </a:lnTo>
                        <a:lnTo>
                          <a:pt x="803" y="65"/>
                        </a:lnTo>
                        <a:lnTo>
                          <a:pt x="844" y="105"/>
                        </a:lnTo>
                        <a:lnTo>
                          <a:pt x="887" y="150"/>
                        </a:lnTo>
                        <a:lnTo>
                          <a:pt x="916" y="200"/>
                        </a:lnTo>
                        <a:lnTo>
                          <a:pt x="937" y="242"/>
                        </a:lnTo>
                        <a:lnTo>
                          <a:pt x="959" y="293"/>
                        </a:lnTo>
                        <a:lnTo>
                          <a:pt x="976" y="344"/>
                        </a:lnTo>
                        <a:lnTo>
                          <a:pt x="981" y="395"/>
                        </a:lnTo>
                        <a:lnTo>
                          <a:pt x="981" y="440"/>
                        </a:lnTo>
                        <a:lnTo>
                          <a:pt x="973" y="486"/>
                        </a:lnTo>
                        <a:lnTo>
                          <a:pt x="959" y="522"/>
                        </a:lnTo>
                        <a:lnTo>
                          <a:pt x="946" y="547"/>
                        </a:lnTo>
                        <a:lnTo>
                          <a:pt x="927" y="569"/>
                        </a:lnTo>
                        <a:lnTo>
                          <a:pt x="902" y="589"/>
                        </a:lnTo>
                        <a:lnTo>
                          <a:pt x="868" y="607"/>
                        </a:lnTo>
                        <a:lnTo>
                          <a:pt x="827" y="618"/>
                        </a:lnTo>
                        <a:lnTo>
                          <a:pt x="803" y="625"/>
                        </a:lnTo>
                        <a:lnTo>
                          <a:pt x="765" y="631"/>
                        </a:lnTo>
                        <a:lnTo>
                          <a:pt x="728" y="633"/>
                        </a:lnTo>
                        <a:lnTo>
                          <a:pt x="695" y="630"/>
                        </a:lnTo>
                        <a:lnTo>
                          <a:pt x="663" y="626"/>
                        </a:lnTo>
                        <a:lnTo>
                          <a:pt x="622" y="619"/>
                        </a:lnTo>
                        <a:lnTo>
                          <a:pt x="581" y="612"/>
                        </a:lnTo>
                        <a:lnTo>
                          <a:pt x="551" y="598"/>
                        </a:lnTo>
                        <a:lnTo>
                          <a:pt x="513" y="574"/>
                        </a:lnTo>
                        <a:lnTo>
                          <a:pt x="491" y="556"/>
                        </a:lnTo>
                        <a:lnTo>
                          <a:pt x="463" y="525"/>
                        </a:lnTo>
                        <a:lnTo>
                          <a:pt x="435" y="489"/>
                        </a:lnTo>
                        <a:lnTo>
                          <a:pt x="413" y="457"/>
                        </a:lnTo>
                        <a:lnTo>
                          <a:pt x="389" y="418"/>
                        </a:lnTo>
                        <a:lnTo>
                          <a:pt x="371" y="379"/>
                        </a:lnTo>
                        <a:lnTo>
                          <a:pt x="352" y="348"/>
                        </a:lnTo>
                        <a:lnTo>
                          <a:pt x="332" y="316"/>
                        </a:lnTo>
                        <a:lnTo>
                          <a:pt x="304" y="292"/>
                        </a:lnTo>
                        <a:lnTo>
                          <a:pt x="270" y="272"/>
                        </a:lnTo>
                        <a:lnTo>
                          <a:pt x="237" y="256"/>
                        </a:lnTo>
                        <a:lnTo>
                          <a:pt x="195" y="245"/>
                        </a:lnTo>
                        <a:lnTo>
                          <a:pt x="168" y="242"/>
                        </a:lnTo>
                        <a:lnTo>
                          <a:pt x="147" y="239"/>
                        </a:lnTo>
                        <a:close/>
                      </a:path>
                    </a:pathLst>
                  </a:custGeom>
                  <a:solidFill>
                    <a:srgbClr val="6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0" name="Freeform 103"/>
                  <p:cNvSpPr>
                    <a:spLocks/>
                  </p:cNvSpPr>
                  <p:nvPr/>
                </p:nvSpPr>
                <p:spPr bwMode="auto">
                  <a:xfrm>
                    <a:off x="542" y="2604"/>
                    <a:ext cx="269" cy="304"/>
                  </a:xfrm>
                  <a:custGeom>
                    <a:avLst/>
                    <a:gdLst>
                      <a:gd name="T0" fmla="*/ 0 w 1074"/>
                      <a:gd name="T1" fmla="*/ 0 h 1217"/>
                      <a:gd name="T2" fmla="*/ 0 w 1074"/>
                      <a:gd name="T3" fmla="*/ 0 h 1217"/>
                      <a:gd name="T4" fmla="*/ 0 w 1074"/>
                      <a:gd name="T5" fmla="*/ 0 h 1217"/>
                      <a:gd name="T6" fmla="*/ 0 w 1074"/>
                      <a:gd name="T7" fmla="*/ 0 h 1217"/>
                      <a:gd name="T8" fmla="*/ 0 w 1074"/>
                      <a:gd name="T9" fmla="*/ 0 h 1217"/>
                      <a:gd name="T10" fmla="*/ 0 w 1074"/>
                      <a:gd name="T11" fmla="*/ 0 h 1217"/>
                      <a:gd name="T12" fmla="*/ 0 w 1074"/>
                      <a:gd name="T13" fmla="*/ 0 h 1217"/>
                      <a:gd name="T14" fmla="*/ 0 w 1074"/>
                      <a:gd name="T15" fmla="*/ 0 h 1217"/>
                      <a:gd name="T16" fmla="*/ 0 w 1074"/>
                      <a:gd name="T17" fmla="*/ 0 h 1217"/>
                      <a:gd name="T18" fmla="*/ 0 w 1074"/>
                      <a:gd name="T19" fmla="*/ 0 h 1217"/>
                      <a:gd name="T20" fmla="*/ 0 w 1074"/>
                      <a:gd name="T21" fmla="*/ 0 h 1217"/>
                      <a:gd name="T22" fmla="*/ 0 w 1074"/>
                      <a:gd name="T23" fmla="*/ 0 h 1217"/>
                      <a:gd name="T24" fmla="*/ 0 w 1074"/>
                      <a:gd name="T25" fmla="*/ 0 h 1217"/>
                      <a:gd name="T26" fmla="*/ 0 w 1074"/>
                      <a:gd name="T27" fmla="*/ 0 h 1217"/>
                      <a:gd name="T28" fmla="*/ 0 w 1074"/>
                      <a:gd name="T29" fmla="*/ 0 h 1217"/>
                      <a:gd name="T30" fmla="*/ 0 w 1074"/>
                      <a:gd name="T31" fmla="*/ 0 h 1217"/>
                      <a:gd name="T32" fmla="*/ 0 w 1074"/>
                      <a:gd name="T33" fmla="*/ 0 h 1217"/>
                      <a:gd name="T34" fmla="*/ 0 w 1074"/>
                      <a:gd name="T35" fmla="*/ 0 h 1217"/>
                      <a:gd name="T36" fmla="*/ 0 w 1074"/>
                      <a:gd name="T37" fmla="*/ 0 h 1217"/>
                      <a:gd name="T38" fmla="*/ 0 w 1074"/>
                      <a:gd name="T39" fmla="*/ 0 h 1217"/>
                      <a:gd name="T40" fmla="*/ 0 w 1074"/>
                      <a:gd name="T41" fmla="*/ 0 h 1217"/>
                      <a:gd name="T42" fmla="*/ 0 w 1074"/>
                      <a:gd name="T43" fmla="*/ 0 h 1217"/>
                      <a:gd name="T44" fmla="*/ 0 w 1074"/>
                      <a:gd name="T45" fmla="*/ 0 h 1217"/>
                      <a:gd name="T46" fmla="*/ 0 w 1074"/>
                      <a:gd name="T47" fmla="*/ 0 h 1217"/>
                      <a:gd name="T48" fmla="*/ 0 w 1074"/>
                      <a:gd name="T49" fmla="*/ 0 h 1217"/>
                      <a:gd name="T50" fmla="*/ 0 w 1074"/>
                      <a:gd name="T51" fmla="*/ 0 h 1217"/>
                      <a:gd name="T52" fmla="*/ 0 w 1074"/>
                      <a:gd name="T53" fmla="*/ 0 h 1217"/>
                      <a:gd name="T54" fmla="*/ 0 w 1074"/>
                      <a:gd name="T55" fmla="*/ 0 h 1217"/>
                      <a:gd name="T56" fmla="*/ 0 w 1074"/>
                      <a:gd name="T57" fmla="*/ 0 h 1217"/>
                      <a:gd name="T58" fmla="*/ 0 w 1074"/>
                      <a:gd name="T59" fmla="*/ 0 h 1217"/>
                      <a:gd name="T60" fmla="*/ 0 w 1074"/>
                      <a:gd name="T61" fmla="*/ 0 h 1217"/>
                      <a:gd name="T62" fmla="*/ 0 w 1074"/>
                      <a:gd name="T63" fmla="*/ 0 h 1217"/>
                      <a:gd name="T64" fmla="*/ 0 w 1074"/>
                      <a:gd name="T65" fmla="*/ 0 h 1217"/>
                      <a:gd name="T66" fmla="*/ 0 w 1074"/>
                      <a:gd name="T67" fmla="*/ 0 h 1217"/>
                      <a:gd name="T68" fmla="*/ 0 w 1074"/>
                      <a:gd name="T69" fmla="*/ 0 h 1217"/>
                      <a:gd name="T70" fmla="*/ 0 w 1074"/>
                      <a:gd name="T71" fmla="*/ 0 h 1217"/>
                      <a:gd name="T72" fmla="*/ 0 w 1074"/>
                      <a:gd name="T73" fmla="*/ 0 h 1217"/>
                      <a:gd name="T74" fmla="*/ 0 w 1074"/>
                      <a:gd name="T75" fmla="*/ 0 h 1217"/>
                      <a:gd name="T76" fmla="*/ 0 w 1074"/>
                      <a:gd name="T77" fmla="*/ 0 h 1217"/>
                      <a:gd name="T78" fmla="*/ 0 w 1074"/>
                      <a:gd name="T79" fmla="*/ 0 h 1217"/>
                      <a:gd name="T80" fmla="*/ 0 w 1074"/>
                      <a:gd name="T81" fmla="*/ 0 h 1217"/>
                      <a:gd name="T82" fmla="*/ 0 w 1074"/>
                      <a:gd name="T83" fmla="*/ 0 h 1217"/>
                      <a:gd name="T84" fmla="*/ 0 w 1074"/>
                      <a:gd name="T85" fmla="*/ 0 h 1217"/>
                      <a:gd name="T86" fmla="*/ 0 w 1074"/>
                      <a:gd name="T87" fmla="*/ 0 h 1217"/>
                      <a:gd name="T88" fmla="*/ 0 w 1074"/>
                      <a:gd name="T89" fmla="*/ 0 h 1217"/>
                      <a:gd name="T90" fmla="*/ 0 w 1074"/>
                      <a:gd name="T91" fmla="*/ 0 h 1217"/>
                      <a:gd name="T92" fmla="*/ 0 w 1074"/>
                      <a:gd name="T93" fmla="*/ 0 h 1217"/>
                      <a:gd name="T94" fmla="*/ 0 w 1074"/>
                      <a:gd name="T95" fmla="*/ 0 h 1217"/>
                      <a:gd name="T96" fmla="*/ 0 w 1074"/>
                      <a:gd name="T97" fmla="*/ 0 h 1217"/>
                      <a:gd name="T98" fmla="*/ 0 w 1074"/>
                      <a:gd name="T99" fmla="*/ 0 h 1217"/>
                      <a:gd name="T100" fmla="*/ 0 w 1074"/>
                      <a:gd name="T101" fmla="*/ 0 h 1217"/>
                      <a:gd name="T102" fmla="*/ 0 w 1074"/>
                      <a:gd name="T103" fmla="*/ 0 h 1217"/>
                      <a:gd name="T104" fmla="*/ 0 w 1074"/>
                      <a:gd name="T105" fmla="*/ 0 h 1217"/>
                      <a:gd name="T106" fmla="*/ 0 w 1074"/>
                      <a:gd name="T107" fmla="*/ 0 h 1217"/>
                      <a:gd name="T108" fmla="*/ 0 w 1074"/>
                      <a:gd name="T109" fmla="*/ 0 h 1217"/>
                      <a:gd name="T110" fmla="*/ 0 w 1074"/>
                      <a:gd name="T111" fmla="*/ 0 h 1217"/>
                      <a:gd name="T112" fmla="*/ 0 w 1074"/>
                      <a:gd name="T113" fmla="*/ 0 h 1217"/>
                      <a:gd name="T114" fmla="*/ 0 w 1074"/>
                      <a:gd name="T115" fmla="*/ 0 h 1217"/>
                      <a:gd name="T116" fmla="*/ 0 w 1074"/>
                      <a:gd name="T117" fmla="*/ 0 h 1217"/>
                      <a:gd name="T118" fmla="*/ 0 w 1074"/>
                      <a:gd name="T119" fmla="*/ 0 h 1217"/>
                      <a:gd name="T120" fmla="*/ 0 w 1074"/>
                      <a:gd name="T121" fmla="*/ 0 h 12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74" h="1217">
                        <a:moveTo>
                          <a:pt x="343" y="29"/>
                        </a:moveTo>
                        <a:lnTo>
                          <a:pt x="321" y="45"/>
                        </a:lnTo>
                        <a:lnTo>
                          <a:pt x="297" y="62"/>
                        </a:lnTo>
                        <a:lnTo>
                          <a:pt x="279" y="76"/>
                        </a:lnTo>
                        <a:lnTo>
                          <a:pt x="258" y="101"/>
                        </a:lnTo>
                        <a:lnTo>
                          <a:pt x="244" y="124"/>
                        </a:lnTo>
                        <a:lnTo>
                          <a:pt x="230" y="149"/>
                        </a:lnTo>
                        <a:lnTo>
                          <a:pt x="218" y="178"/>
                        </a:lnTo>
                        <a:lnTo>
                          <a:pt x="206" y="217"/>
                        </a:lnTo>
                        <a:lnTo>
                          <a:pt x="194" y="256"/>
                        </a:lnTo>
                        <a:lnTo>
                          <a:pt x="188" y="293"/>
                        </a:lnTo>
                        <a:lnTo>
                          <a:pt x="179" y="330"/>
                        </a:lnTo>
                        <a:lnTo>
                          <a:pt x="177" y="361"/>
                        </a:lnTo>
                        <a:lnTo>
                          <a:pt x="174" y="391"/>
                        </a:lnTo>
                        <a:lnTo>
                          <a:pt x="174" y="423"/>
                        </a:lnTo>
                        <a:lnTo>
                          <a:pt x="170" y="444"/>
                        </a:lnTo>
                        <a:lnTo>
                          <a:pt x="165" y="467"/>
                        </a:lnTo>
                        <a:lnTo>
                          <a:pt x="158" y="484"/>
                        </a:lnTo>
                        <a:lnTo>
                          <a:pt x="149" y="504"/>
                        </a:lnTo>
                        <a:lnTo>
                          <a:pt x="140" y="525"/>
                        </a:lnTo>
                        <a:lnTo>
                          <a:pt x="127" y="548"/>
                        </a:lnTo>
                        <a:lnTo>
                          <a:pt x="106" y="576"/>
                        </a:lnTo>
                        <a:lnTo>
                          <a:pt x="88" y="603"/>
                        </a:lnTo>
                        <a:lnTo>
                          <a:pt x="71" y="633"/>
                        </a:lnTo>
                        <a:lnTo>
                          <a:pt x="55" y="654"/>
                        </a:lnTo>
                        <a:lnTo>
                          <a:pt x="40" y="676"/>
                        </a:lnTo>
                        <a:lnTo>
                          <a:pt x="27" y="699"/>
                        </a:lnTo>
                        <a:lnTo>
                          <a:pt x="17" y="724"/>
                        </a:lnTo>
                        <a:lnTo>
                          <a:pt x="10" y="745"/>
                        </a:lnTo>
                        <a:lnTo>
                          <a:pt x="5" y="771"/>
                        </a:lnTo>
                        <a:lnTo>
                          <a:pt x="0" y="801"/>
                        </a:lnTo>
                        <a:lnTo>
                          <a:pt x="0" y="832"/>
                        </a:lnTo>
                        <a:lnTo>
                          <a:pt x="3" y="855"/>
                        </a:lnTo>
                        <a:lnTo>
                          <a:pt x="10" y="895"/>
                        </a:lnTo>
                        <a:lnTo>
                          <a:pt x="16" y="918"/>
                        </a:lnTo>
                        <a:lnTo>
                          <a:pt x="21" y="936"/>
                        </a:lnTo>
                        <a:lnTo>
                          <a:pt x="32" y="954"/>
                        </a:lnTo>
                        <a:lnTo>
                          <a:pt x="41" y="964"/>
                        </a:lnTo>
                        <a:lnTo>
                          <a:pt x="51" y="975"/>
                        </a:lnTo>
                        <a:lnTo>
                          <a:pt x="66" y="984"/>
                        </a:lnTo>
                        <a:lnTo>
                          <a:pt x="90" y="991"/>
                        </a:lnTo>
                        <a:lnTo>
                          <a:pt x="109" y="995"/>
                        </a:lnTo>
                        <a:lnTo>
                          <a:pt x="128" y="995"/>
                        </a:lnTo>
                        <a:lnTo>
                          <a:pt x="148" y="990"/>
                        </a:lnTo>
                        <a:lnTo>
                          <a:pt x="160" y="985"/>
                        </a:lnTo>
                        <a:lnTo>
                          <a:pt x="177" y="977"/>
                        </a:lnTo>
                        <a:lnTo>
                          <a:pt x="190" y="964"/>
                        </a:lnTo>
                        <a:lnTo>
                          <a:pt x="202" y="949"/>
                        </a:lnTo>
                        <a:lnTo>
                          <a:pt x="211" y="935"/>
                        </a:lnTo>
                        <a:lnTo>
                          <a:pt x="216" y="916"/>
                        </a:lnTo>
                        <a:lnTo>
                          <a:pt x="220" y="895"/>
                        </a:lnTo>
                        <a:lnTo>
                          <a:pt x="223" y="875"/>
                        </a:lnTo>
                        <a:lnTo>
                          <a:pt x="225" y="853"/>
                        </a:lnTo>
                        <a:lnTo>
                          <a:pt x="231" y="833"/>
                        </a:lnTo>
                        <a:lnTo>
                          <a:pt x="236" y="817"/>
                        </a:lnTo>
                        <a:lnTo>
                          <a:pt x="245" y="800"/>
                        </a:lnTo>
                        <a:lnTo>
                          <a:pt x="252" y="787"/>
                        </a:lnTo>
                        <a:lnTo>
                          <a:pt x="265" y="770"/>
                        </a:lnTo>
                        <a:lnTo>
                          <a:pt x="284" y="753"/>
                        </a:lnTo>
                        <a:lnTo>
                          <a:pt x="300" y="746"/>
                        </a:lnTo>
                        <a:lnTo>
                          <a:pt x="319" y="744"/>
                        </a:lnTo>
                        <a:lnTo>
                          <a:pt x="336" y="742"/>
                        </a:lnTo>
                        <a:lnTo>
                          <a:pt x="355" y="743"/>
                        </a:lnTo>
                        <a:lnTo>
                          <a:pt x="373" y="753"/>
                        </a:lnTo>
                        <a:lnTo>
                          <a:pt x="386" y="765"/>
                        </a:lnTo>
                        <a:lnTo>
                          <a:pt x="400" y="786"/>
                        </a:lnTo>
                        <a:lnTo>
                          <a:pt x="409" y="806"/>
                        </a:lnTo>
                        <a:lnTo>
                          <a:pt x="420" y="828"/>
                        </a:lnTo>
                        <a:lnTo>
                          <a:pt x="432" y="860"/>
                        </a:lnTo>
                        <a:lnTo>
                          <a:pt x="437" y="873"/>
                        </a:lnTo>
                        <a:lnTo>
                          <a:pt x="442" y="889"/>
                        </a:lnTo>
                        <a:lnTo>
                          <a:pt x="445" y="916"/>
                        </a:lnTo>
                        <a:lnTo>
                          <a:pt x="447" y="943"/>
                        </a:lnTo>
                        <a:lnTo>
                          <a:pt x="448" y="975"/>
                        </a:lnTo>
                        <a:lnTo>
                          <a:pt x="450" y="997"/>
                        </a:lnTo>
                        <a:lnTo>
                          <a:pt x="455" y="1019"/>
                        </a:lnTo>
                        <a:lnTo>
                          <a:pt x="459" y="1040"/>
                        </a:lnTo>
                        <a:lnTo>
                          <a:pt x="468" y="1062"/>
                        </a:lnTo>
                        <a:lnTo>
                          <a:pt x="480" y="1092"/>
                        </a:lnTo>
                        <a:lnTo>
                          <a:pt x="489" y="1110"/>
                        </a:lnTo>
                        <a:lnTo>
                          <a:pt x="500" y="1127"/>
                        </a:lnTo>
                        <a:lnTo>
                          <a:pt x="517" y="1148"/>
                        </a:lnTo>
                        <a:lnTo>
                          <a:pt x="529" y="1160"/>
                        </a:lnTo>
                        <a:lnTo>
                          <a:pt x="541" y="1173"/>
                        </a:lnTo>
                        <a:lnTo>
                          <a:pt x="560" y="1187"/>
                        </a:lnTo>
                        <a:lnTo>
                          <a:pt x="577" y="1198"/>
                        </a:lnTo>
                        <a:lnTo>
                          <a:pt x="591" y="1205"/>
                        </a:lnTo>
                        <a:lnTo>
                          <a:pt x="601" y="1210"/>
                        </a:lnTo>
                        <a:lnTo>
                          <a:pt x="613" y="1214"/>
                        </a:lnTo>
                        <a:lnTo>
                          <a:pt x="625" y="1216"/>
                        </a:lnTo>
                        <a:lnTo>
                          <a:pt x="635" y="1217"/>
                        </a:lnTo>
                        <a:lnTo>
                          <a:pt x="648" y="1217"/>
                        </a:lnTo>
                        <a:lnTo>
                          <a:pt x="657" y="1216"/>
                        </a:lnTo>
                        <a:lnTo>
                          <a:pt x="669" y="1212"/>
                        </a:lnTo>
                        <a:lnTo>
                          <a:pt x="678" y="1209"/>
                        </a:lnTo>
                        <a:lnTo>
                          <a:pt x="689" y="1203"/>
                        </a:lnTo>
                        <a:lnTo>
                          <a:pt x="702" y="1191"/>
                        </a:lnTo>
                        <a:lnTo>
                          <a:pt x="712" y="1180"/>
                        </a:lnTo>
                        <a:lnTo>
                          <a:pt x="721" y="1168"/>
                        </a:lnTo>
                        <a:lnTo>
                          <a:pt x="726" y="1155"/>
                        </a:lnTo>
                        <a:lnTo>
                          <a:pt x="732" y="1143"/>
                        </a:lnTo>
                        <a:lnTo>
                          <a:pt x="735" y="1132"/>
                        </a:lnTo>
                        <a:lnTo>
                          <a:pt x="738" y="1122"/>
                        </a:lnTo>
                        <a:lnTo>
                          <a:pt x="742" y="1108"/>
                        </a:lnTo>
                        <a:lnTo>
                          <a:pt x="745" y="1091"/>
                        </a:lnTo>
                        <a:lnTo>
                          <a:pt x="749" y="1075"/>
                        </a:lnTo>
                        <a:lnTo>
                          <a:pt x="752" y="1060"/>
                        </a:lnTo>
                        <a:lnTo>
                          <a:pt x="753" y="1046"/>
                        </a:lnTo>
                        <a:lnTo>
                          <a:pt x="753" y="1030"/>
                        </a:lnTo>
                        <a:lnTo>
                          <a:pt x="753" y="1016"/>
                        </a:lnTo>
                        <a:lnTo>
                          <a:pt x="753" y="995"/>
                        </a:lnTo>
                        <a:lnTo>
                          <a:pt x="749" y="964"/>
                        </a:lnTo>
                        <a:lnTo>
                          <a:pt x="744" y="937"/>
                        </a:lnTo>
                        <a:lnTo>
                          <a:pt x="738" y="914"/>
                        </a:lnTo>
                        <a:lnTo>
                          <a:pt x="733" y="897"/>
                        </a:lnTo>
                        <a:lnTo>
                          <a:pt x="729" y="886"/>
                        </a:lnTo>
                        <a:lnTo>
                          <a:pt x="721" y="866"/>
                        </a:lnTo>
                        <a:lnTo>
                          <a:pt x="714" y="849"/>
                        </a:lnTo>
                        <a:lnTo>
                          <a:pt x="709" y="839"/>
                        </a:lnTo>
                        <a:lnTo>
                          <a:pt x="704" y="831"/>
                        </a:lnTo>
                        <a:lnTo>
                          <a:pt x="700" y="822"/>
                        </a:lnTo>
                        <a:lnTo>
                          <a:pt x="695" y="807"/>
                        </a:lnTo>
                        <a:lnTo>
                          <a:pt x="695" y="793"/>
                        </a:lnTo>
                        <a:lnTo>
                          <a:pt x="701" y="783"/>
                        </a:lnTo>
                        <a:lnTo>
                          <a:pt x="707" y="774"/>
                        </a:lnTo>
                        <a:lnTo>
                          <a:pt x="715" y="767"/>
                        </a:lnTo>
                        <a:lnTo>
                          <a:pt x="729" y="760"/>
                        </a:lnTo>
                        <a:lnTo>
                          <a:pt x="742" y="759"/>
                        </a:lnTo>
                        <a:lnTo>
                          <a:pt x="756" y="763"/>
                        </a:lnTo>
                        <a:lnTo>
                          <a:pt x="764" y="766"/>
                        </a:lnTo>
                        <a:lnTo>
                          <a:pt x="776" y="774"/>
                        </a:lnTo>
                        <a:lnTo>
                          <a:pt x="783" y="780"/>
                        </a:lnTo>
                        <a:lnTo>
                          <a:pt x="793" y="788"/>
                        </a:lnTo>
                        <a:lnTo>
                          <a:pt x="799" y="795"/>
                        </a:lnTo>
                        <a:lnTo>
                          <a:pt x="803" y="805"/>
                        </a:lnTo>
                        <a:lnTo>
                          <a:pt x="810" y="818"/>
                        </a:lnTo>
                        <a:lnTo>
                          <a:pt x="813" y="828"/>
                        </a:lnTo>
                        <a:lnTo>
                          <a:pt x="817" y="841"/>
                        </a:lnTo>
                        <a:lnTo>
                          <a:pt x="819" y="863"/>
                        </a:lnTo>
                        <a:lnTo>
                          <a:pt x="818" y="883"/>
                        </a:lnTo>
                        <a:lnTo>
                          <a:pt x="819" y="904"/>
                        </a:lnTo>
                        <a:lnTo>
                          <a:pt x="820" y="923"/>
                        </a:lnTo>
                        <a:lnTo>
                          <a:pt x="821" y="942"/>
                        </a:lnTo>
                        <a:lnTo>
                          <a:pt x="828" y="963"/>
                        </a:lnTo>
                        <a:lnTo>
                          <a:pt x="840" y="980"/>
                        </a:lnTo>
                        <a:lnTo>
                          <a:pt x="856" y="995"/>
                        </a:lnTo>
                        <a:lnTo>
                          <a:pt x="868" y="1002"/>
                        </a:lnTo>
                        <a:lnTo>
                          <a:pt x="883" y="1010"/>
                        </a:lnTo>
                        <a:lnTo>
                          <a:pt x="903" y="1016"/>
                        </a:lnTo>
                        <a:lnTo>
                          <a:pt x="922" y="1019"/>
                        </a:lnTo>
                        <a:lnTo>
                          <a:pt x="950" y="1024"/>
                        </a:lnTo>
                        <a:lnTo>
                          <a:pt x="972" y="1019"/>
                        </a:lnTo>
                        <a:lnTo>
                          <a:pt x="1006" y="1010"/>
                        </a:lnTo>
                        <a:lnTo>
                          <a:pt x="1034" y="988"/>
                        </a:lnTo>
                        <a:lnTo>
                          <a:pt x="1052" y="959"/>
                        </a:lnTo>
                        <a:lnTo>
                          <a:pt x="1065" y="927"/>
                        </a:lnTo>
                        <a:lnTo>
                          <a:pt x="1071" y="897"/>
                        </a:lnTo>
                        <a:lnTo>
                          <a:pt x="1074" y="866"/>
                        </a:lnTo>
                        <a:lnTo>
                          <a:pt x="1074" y="836"/>
                        </a:lnTo>
                        <a:lnTo>
                          <a:pt x="1072" y="814"/>
                        </a:lnTo>
                        <a:lnTo>
                          <a:pt x="1070" y="791"/>
                        </a:lnTo>
                        <a:lnTo>
                          <a:pt x="1065" y="764"/>
                        </a:lnTo>
                        <a:lnTo>
                          <a:pt x="1059" y="723"/>
                        </a:lnTo>
                        <a:lnTo>
                          <a:pt x="1051" y="691"/>
                        </a:lnTo>
                        <a:lnTo>
                          <a:pt x="1042" y="650"/>
                        </a:lnTo>
                        <a:lnTo>
                          <a:pt x="1033" y="619"/>
                        </a:lnTo>
                        <a:lnTo>
                          <a:pt x="1011" y="546"/>
                        </a:lnTo>
                        <a:lnTo>
                          <a:pt x="986" y="483"/>
                        </a:lnTo>
                        <a:lnTo>
                          <a:pt x="952" y="416"/>
                        </a:lnTo>
                        <a:lnTo>
                          <a:pt x="915" y="354"/>
                        </a:lnTo>
                        <a:lnTo>
                          <a:pt x="878" y="301"/>
                        </a:lnTo>
                        <a:lnTo>
                          <a:pt x="837" y="254"/>
                        </a:lnTo>
                        <a:lnTo>
                          <a:pt x="799" y="218"/>
                        </a:lnTo>
                        <a:lnTo>
                          <a:pt x="726" y="150"/>
                        </a:lnTo>
                        <a:lnTo>
                          <a:pt x="667" y="103"/>
                        </a:lnTo>
                        <a:lnTo>
                          <a:pt x="619" y="67"/>
                        </a:lnTo>
                        <a:lnTo>
                          <a:pt x="553" y="25"/>
                        </a:lnTo>
                        <a:lnTo>
                          <a:pt x="510" y="10"/>
                        </a:lnTo>
                        <a:lnTo>
                          <a:pt x="456" y="0"/>
                        </a:lnTo>
                        <a:lnTo>
                          <a:pt x="430" y="1"/>
                        </a:lnTo>
                        <a:lnTo>
                          <a:pt x="402" y="4"/>
                        </a:lnTo>
                        <a:lnTo>
                          <a:pt x="369" y="15"/>
                        </a:lnTo>
                        <a:lnTo>
                          <a:pt x="343" y="29"/>
                        </a:lnTo>
                        <a:close/>
                      </a:path>
                    </a:pathLst>
                  </a:custGeom>
                  <a:solidFill>
                    <a:srgbClr val="2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1" name="Freeform 104"/>
                  <p:cNvSpPr>
                    <a:spLocks/>
                  </p:cNvSpPr>
                  <p:nvPr/>
                </p:nvSpPr>
                <p:spPr bwMode="auto">
                  <a:xfrm>
                    <a:off x="648" y="2584"/>
                    <a:ext cx="218" cy="241"/>
                  </a:xfrm>
                  <a:custGeom>
                    <a:avLst/>
                    <a:gdLst>
                      <a:gd name="T0" fmla="*/ 0 w 872"/>
                      <a:gd name="T1" fmla="*/ 0 h 965"/>
                      <a:gd name="T2" fmla="*/ 0 w 872"/>
                      <a:gd name="T3" fmla="*/ 0 h 965"/>
                      <a:gd name="T4" fmla="*/ 0 w 872"/>
                      <a:gd name="T5" fmla="*/ 0 h 965"/>
                      <a:gd name="T6" fmla="*/ 0 w 872"/>
                      <a:gd name="T7" fmla="*/ 0 h 965"/>
                      <a:gd name="T8" fmla="*/ 0 w 872"/>
                      <a:gd name="T9" fmla="*/ 0 h 965"/>
                      <a:gd name="T10" fmla="*/ 0 w 872"/>
                      <a:gd name="T11" fmla="*/ 0 h 965"/>
                      <a:gd name="T12" fmla="*/ 0 w 872"/>
                      <a:gd name="T13" fmla="*/ 0 h 965"/>
                      <a:gd name="T14" fmla="*/ 0 w 872"/>
                      <a:gd name="T15" fmla="*/ 0 h 965"/>
                      <a:gd name="T16" fmla="*/ 0 w 872"/>
                      <a:gd name="T17" fmla="*/ 0 h 965"/>
                      <a:gd name="T18" fmla="*/ 0 w 872"/>
                      <a:gd name="T19" fmla="*/ 0 h 965"/>
                      <a:gd name="T20" fmla="*/ 0 w 872"/>
                      <a:gd name="T21" fmla="*/ 0 h 965"/>
                      <a:gd name="T22" fmla="*/ 0 w 872"/>
                      <a:gd name="T23" fmla="*/ 0 h 965"/>
                      <a:gd name="T24" fmla="*/ 0 w 872"/>
                      <a:gd name="T25" fmla="*/ 0 h 965"/>
                      <a:gd name="T26" fmla="*/ 0 w 872"/>
                      <a:gd name="T27" fmla="*/ 0 h 965"/>
                      <a:gd name="T28" fmla="*/ 0 w 872"/>
                      <a:gd name="T29" fmla="*/ 0 h 965"/>
                      <a:gd name="T30" fmla="*/ 0 w 872"/>
                      <a:gd name="T31" fmla="*/ 0 h 965"/>
                      <a:gd name="T32" fmla="*/ 0 w 872"/>
                      <a:gd name="T33" fmla="*/ 0 h 965"/>
                      <a:gd name="T34" fmla="*/ 0 w 872"/>
                      <a:gd name="T35" fmla="*/ 0 h 965"/>
                      <a:gd name="T36" fmla="*/ 0 w 872"/>
                      <a:gd name="T37" fmla="*/ 0 h 965"/>
                      <a:gd name="T38" fmla="*/ 0 w 872"/>
                      <a:gd name="T39" fmla="*/ 0 h 965"/>
                      <a:gd name="T40" fmla="*/ 0 w 872"/>
                      <a:gd name="T41" fmla="*/ 0 h 965"/>
                      <a:gd name="T42" fmla="*/ 0 w 872"/>
                      <a:gd name="T43" fmla="*/ 0 h 965"/>
                      <a:gd name="T44" fmla="*/ 0 w 872"/>
                      <a:gd name="T45" fmla="*/ 0 h 965"/>
                      <a:gd name="T46" fmla="*/ 0 w 872"/>
                      <a:gd name="T47" fmla="*/ 0 h 965"/>
                      <a:gd name="T48" fmla="*/ 0 w 872"/>
                      <a:gd name="T49" fmla="*/ 0 h 965"/>
                      <a:gd name="T50" fmla="*/ 0 w 872"/>
                      <a:gd name="T51" fmla="*/ 0 h 965"/>
                      <a:gd name="T52" fmla="*/ 0 w 872"/>
                      <a:gd name="T53" fmla="*/ 0 h 965"/>
                      <a:gd name="T54" fmla="*/ 0 w 872"/>
                      <a:gd name="T55" fmla="*/ 0 h 965"/>
                      <a:gd name="T56" fmla="*/ 0 w 872"/>
                      <a:gd name="T57" fmla="*/ 0 h 965"/>
                      <a:gd name="T58" fmla="*/ 0 w 872"/>
                      <a:gd name="T59" fmla="*/ 0 h 965"/>
                      <a:gd name="T60" fmla="*/ 0 w 872"/>
                      <a:gd name="T61" fmla="*/ 0 h 965"/>
                      <a:gd name="T62" fmla="*/ 0 w 872"/>
                      <a:gd name="T63" fmla="*/ 0 h 965"/>
                      <a:gd name="T64" fmla="*/ 0 w 872"/>
                      <a:gd name="T65" fmla="*/ 0 h 965"/>
                      <a:gd name="T66" fmla="*/ 0 w 872"/>
                      <a:gd name="T67" fmla="*/ 0 h 965"/>
                      <a:gd name="T68" fmla="*/ 0 w 872"/>
                      <a:gd name="T69" fmla="*/ 0 h 965"/>
                      <a:gd name="T70" fmla="*/ 0 w 872"/>
                      <a:gd name="T71" fmla="*/ 0 h 965"/>
                      <a:gd name="T72" fmla="*/ 0 w 872"/>
                      <a:gd name="T73" fmla="*/ 0 h 965"/>
                      <a:gd name="T74" fmla="*/ 0 w 872"/>
                      <a:gd name="T75" fmla="*/ 0 h 965"/>
                      <a:gd name="T76" fmla="*/ 0 w 872"/>
                      <a:gd name="T77" fmla="*/ 0 h 965"/>
                      <a:gd name="T78" fmla="*/ 0 w 872"/>
                      <a:gd name="T79" fmla="*/ 0 h 965"/>
                      <a:gd name="T80" fmla="*/ 0 w 872"/>
                      <a:gd name="T81" fmla="*/ 0 h 965"/>
                      <a:gd name="T82" fmla="*/ 0 w 872"/>
                      <a:gd name="T83" fmla="*/ 0 h 965"/>
                      <a:gd name="T84" fmla="*/ 0 w 872"/>
                      <a:gd name="T85" fmla="*/ 0 h 965"/>
                      <a:gd name="T86" fmla="*/ 0 w 872"/>
                      <a:gd name="T87" fmla="*/ 0 h 965"/>
                      <a:gd name="T88" fmla="*/ 0 w 872"/>
                      <a:gd name="T89" fmla="*/ 0 h 965"/>
                      <a:gd name="T90" fmla="*/ 0 w 872"/>
                      <a:gd name="T91" fmla="*/ 0 h 965"/>
                      <a:gd name="T92" fmla="*/ 0 w 872"/>
                      <a:gd name="T93" fmla="*/ 0 h 965"/>
                      <a:gd name="T94" fmla="*/ 0 w 872"/>
                      <a:gd name="T95" fmla="*/ 0 h 9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72" h="965">
                        <a:moveTo>
                          <a:pt x="0" y="86"/>
                        </a:moveTo>
                        <a:lnTo>
                          <a:pt x="31" y="71"/>
                        </a:lnTo>
                        <a:lnTo>
                          <a:pt x="67" y="46"/>
                        </a:lnTo>
                        <a:lnTo>
                          <a:pt x="112" y="27"/>
                        </a:lnTo>
                        <a:lnTo>
                          <a:pt x="141" y="17"/>
                        </a:lnTo>
                        <a:lnTo>
                          <a:pt x="180" y="7"/>
                        </a:lnTo>
                        <a:lnTo>
                          <a:pt x="224" y="2"/>
                        </a:lnTo>
                        <a:lnTo>
                          <a:pt x="258" y="0"/>
                        </a:lnTo>
                        <a:lnTo>
                          <a:pt x="293" y="2"/>
                        </a:lnTo>
                        <a:lnTo>
                          <a:pt x="325" y="5"/>
                        </a:lnTo>
                        <a:lnTo>
                          <a:pt x="351" y="9"/>
                        </a:lnTo>
                        <a:lnTo>
                          <a:pt x="372" y="12"/>
                        </a:lnTo>
                        <a:lnTo>
                          <a:pt x="402" y="19"/>
                        </a:lnTo>
                        <a:lnTo>
                          <a:pt x="436" y="28"/>
                        </a:lnTo>
                        <a:lnTo>
                          <a:pt x="464" y="37"/>
                        </a:lnTo>
                        <a:lnTo>
                          <a:pt x="490" y="46"/>
                        </a:lnTo>
                        <a:lnTo>
                          <a:pt x="524" y="61"/>
                        </a:lnTo>
                        <a:lnTo>
                          <a:pt x="543" y="71"/>
                        </a:lnTo>
                        <a:lnTo>
                          <a:pt x="571" y="88"/>
                        </a:lnTo>
                        <a:lnTo>
                          <a:pt x="599" y="106"/>
                        </a:lnTo>
                        <a:lnTo>
                          <a:pt x="627" y="125"/>
                        </a:lnTo>
                        <a:lnTo>
                          <a:pt x="649" y="139"/>
                        </a:lnTo>
                        <a:lnTo>
                          <a:pt x="672" y="156"/>
                        </a:lnTo>
                        <a:lnTo>
                          <a:pt x="690" y="174"/>
                        </a:lnTo>
                        <a:lnTo>
                          <a:pt x="713" y="194"/>
                        </a:lnTo>
                        <a:lnTo>
                          <a:pt x="732" y="215"/>
                        </a:lnTo>
                        <a:lnTo>
                          <a:pt x="756" y="237"/>
                        </a:lnTo>
                        <a:lnTo>
                          <a:pt x="778" y="265"/>
                        </a:lnTo>
                        <a:lnTo>
                          <a:pt x="799" y="290"/>
                        </a:lnTo>
                        <a:lnTo>
                          <a:pt x="814" y="315"/>
                        </a:lnTo>
                        <a:lnTo>
                          <a:pt x="830" y="344"/>
                        </a:lnTo>
                        <a:lnTo>
                          <a:pt x="843" y="367"/>
                        </a:lnTo>
                        <a:lnTo>
                          <a:pt x="855" y="392"/>
                        </a:lnTo>
                        <a:lnTo>
                          <a:pt x="862" y="421"/>
                        </a:lnTo>
                        <a:lnTo>
                          <a:pt x="867" y="444"/>
                        </a:lnTo>
                        <a:lnTo>
                          <a:pt x="868" y="472"/>
                        </a:lnTo>
                        <a:lnTo>
                          <a:pt x="871" y="490"/>
                        </a:lnTo>
                        <a:lnTo>
                          <a:pt x="872" y="511"/>
                        </a:lnTo>
                        <a:lnTo>
                          <a:pt x="872" y="531"/>
                        </a:lnTo>
                        <a:lnTo>
                          <a:pt x="868" y="550"/>
                        </a:lnTo>
                        <a:lnTo>
                          <a:pt x="861" y="573"/>
                        </a:lnTo>
                        <a:lnTo>
                          <a:pt x="853" y="585"/>
                        </a:lnTo>
                        <a:lnTo>
                          <a:pt x="838" y="591"/>
                        </a:lnTo>
                        <a:lnTo>
                          <a:pt x="824" y="591"/>
                        </a:lnTo>
                        <a:lnTo>
                          <a:pt x="803" y="585"/>
                        </a:lnTo>
                        <a:lnTo>
                          <a:pt x="784" y="578"/>
                        </a:lnTo>
                        <a:lnTo>
                          <a:pt x="770" y="566"/>
                        </a:lnTo>
                        <a:lnTo>
                          <a:pt x="758" y="552"/>
                        </a:lnTo>
                        <a:lnTo>
                          <a:pt x="749" y="538"/>
                        </a:lnTo>
                        <a:lnTo>
                          <a:pt x="742" y="522"/>
                        </a:lnTo>
                        <a:lnTo>
                          <a:pt x="739" y="497"/>
                        </a:lnTo>
                        <a:lnTo>
                          <a:pt x="736" y="477"/>
                        </a:lnTo>
                        <a:lnTo>
                          <a:pt x="732" y="451"/>
                        </a:lnTo>
                        <a:lnTo>
                          <a:pt x="728" y="430"/>
                        </a:lnTo>
                        <a:lnTo>
                          <a:pt x="718" y="409"/>
                        </a:lnTo>
                        <a:lnTo>
                          <a:pt x="708" y="395"/>
                        </a:lnTo>
                        <a:lnTo>
                          <a:pt x="696" y="390"/>
                        </a:lnTo>
                        <a:lnTo>
                          <a:pt x="679" y="396"/>
                        </a:lnTo>
                        <a:lnTo>
                          <a:pt x="670" y="408"/>
                        </a:lnTo>
                        <a:lnTo>
                          <a:pt x="663" y="430"/>
                        </a:lnTo>
                        <a:lnTo>
                          <a:pt x="660" y="451"/>
                        </a:lnTo>
                        <a:lnTo>
                          <a:pt x="660" y="463"/>
                        </a:lnTo>
                        <a:lnTo>
                          <a:pt x="662" y="478"/>
                        </a:lnTo>
                        <a:lnTo>
                          <a:pt x="669" y="495"/>
                        </a:lnTo>
                        <a:lnTo>
                          <a:pt x="677" y="515"/>
                        </a:lnTo>
                        <a:lnTo>
                          <a:pt x="689" y="533"/>
                        </a:lnTo>
                        <a:lnTo>
                          <a:pt x="696" y="556"/>
                        </a:lnTo>
                        <a:lnTo>
                          <a:pt x="707" y="579"/>
                        </a:lnTo>
                        <a:lnTo>
                          <a:pt x="717" y="605"/>
                        </a:lnTo>
                        <a:lnTo>
                          <a:pt x="724" y="626"/>
                        </a:lnTo>
                        <a:lnTo>
                          <a:pt x="732" y="654"/>
                        </a:lnTo>
                        <a:lnTo>
                          <a:pt x="739" y="675"/>
                        </a:lnTo>
                        <a:lnTo>
                          <a:pt x="743" y="703"/>
                        </a:lnTo>
                        <a:lnTo>
                          <a:pt x="747" y="734"/>
                        </a:lnTo>
                        <a:lnTo>
                          <a:pt x="749" y="758"/>
                        </a:lnTo>
                        <a:lnTo>
                          <a:pt x="750" y="782"/>
                        </a:lnTo>
                        <a:lnTo>
                          <a:pt x="747" y="807"/>
                        </a:lnTo>
                        <a:lnTo>
                          <a:pt x="741" y="834"/>
                        </a:lnTo>
                        <a:lnTo>
                          <a:pt x="734" y="859"/>
                        </a:lnTo>
                        <a:lnTo>
                          <a:pt x="727" y="880"/>
                        </a:lnTo>
                        <a:lnTo>
                          <a:pt x="715" y="901"/>
                        </a:lnTo>
                        <a:lnTo>
                          <a:pt x="702" y="916"/>
                        </a:lnTo>
                        <a:lnTo>
                          <a:pt x="689" y="930"/>
                        </a:lnTo>
                        <a:lnTo>
                          <a:pt x="674" y="941"/>
                        </a:lnTo>
                        <a:lnTo>
                          <a:pt x="660" y="948"/>
                        </a:lnTo>
                        <a:lnTo>
                          <a:pt x="638" y="955"/>
                        </a:lnTo>
                        <a:lnTo>
                          <a:pt x="615" y="961"/>
                        </a:lnTo>
                        <a:lnTo>
                          <a:pt x="590" y="965"/>
                        </a:lnTo>
                        <a:lnTo>
                          <a:pt x="571" y="964"/>
                        </a:lnTo>
                        <a:lnTo>
                          <a:pt x="549" y="962"/>
                        </a:lnTo>
                        <a:lnTo>
                          <a:pt x="531" y="954"/>
                        </a:lnTo>
                        <a:lnTo>
                          <a:pt x="518" y="944"/>
                        </a:lnTo>
                        <a:lnTo>
                          <a:pt x="506" y="929"/>
                        </a:lnTo>
                        <a:lnTo>
                          <a:pt x="499" y="908"/>
                        </a:lnTo>
                        <a:lnTo>
                          <a:pt x="499" y="883"/>
                        </a:lnTo>
                        <a:lnTo>
                          <a:pt x="496" y="855"/>
                        </a:lnTo>
                        <a:lnTo>
                          <a:pt x="496" y="828"/>
                        </a:lnTo>
                        <a:lnTo>
                          <a:pt x="499" y="796"/>
                        </a:lnTo>
                        <a:lnTo>
                          <a:pt x="505" y="760"/>
                        </a:lnTo>
                        <a:lnTo>
                          <a:pt x="511" y="730"/>
                        </a:lnTo>
                        <a:lnTo>
                          <a:pt x="524" y="694"/>
                        </a:lnTo>
                        <a:lnTo>
                          <a:pt x="519" y="705"/>
                        </a:lnTo>
                        <a:lnTo>
                          <a:pt x="533" y="673"/>
                        </a:lnTo>
                        <a:lnTo>
                          <a:pt x="539" y="650"/>
                        </a:lnTo>
                        <a:lnTo>
                          <a:pt x="542" y="629"/>
                        </a:lnTo>
                        <a:lnTo>
                          <a:pt x="544" y="597"/>
                        </a:lnTo>
                        <a:lnTo>
                          <a:pt x="542" y="567"/>
                        </a:lnTo>
                        <a:lnTo>
                          <a:pt x="533" y="546"/>
                        </a:lnTo>
                        <a:lnTo>
                          <a:pt x="519" y="527"/>
                        </a:lnTo>
                        <a:lnTo>
                          <a:pt x="509" y="517"/>
                        </a:lnTo>
                        <a:lnTo>
                          <a:pt x="499" y="517"/>
                        </a:lnTo>
                        <a:lnTo>
                          <a:pt x="487" y="525"/>
                        </a:lnTo>
                        <a:lnTo>
                          <a:pt x="482" y="533"/>
                        </a:lnTo>
                        <a:lnTo>
                          <a:pt x="477" y="545"/>
                        </a:lnTo>
                        <a:lnTo>
                          <a:pt x="477" y="560"/>
                        </a:lnTo>
                        <a:lnTo>
                          <a:pt x="477" y="581"/>
                        </a:lnTo>
                        <a:lnTo>
                          <a:pt x="485" y="605"/>
                        </a:lnTo>
                        <a:lnTo>
                          <a:pt x="485" y="627"/>
                        </a:lnTo>
                        <a:lnTo>
                          <a:pt x="479" y="648"/>
                        </a:lnTo>
                        <a:lnTo>
                          <a:pt x="471" y="668"/>
                        </a:lnTo>
                        <a:lnTo>
                          <a:pt x="456" y="682"/>
                        </a:lnTo>
                        <a:lnTo>
                          <a:pt x="437" y="690"/>
                        </a:lnTo>
                        <a:lnTo>
                          <a:pt x="421" y="696"/>
                        </a:lnTo>
                        <a:lnTo>
                          <a:pt x="396" y="700"/>
                        </a:lnTo>
                        <a:lnTo>
                          <a:pt x="376" y="694"/>
                        </a:lnTo>
                        <a:lnTo>
                          <a:pt x="364" y="686"/>
                        </a:lnTo>
                        <a:lnTo>
                          <a:pt x="354" y="668"/>
                        </a:lnTo>
                        <a:lnTo>
                          <a:pt x="344" y="639"/>
                        </a:lnTo>
                        <a:lnTo>
                          <a:pt x="339" y="602"/>
                        </a:lnTo>
                        <a:lnTo>
                          <a:pt x="341" y="559"/>
                        </a:lnTo>
                        <a:lnTo>
                          <a:pt x="349" y="518"/>
                        </a:lnTo>
                        <a:lnTo>
                          <a:pt x="346" y="471"/>
                        </a:lnTo>
                        <a:lnTo>
                          <a:pt x="333" y="427"/>
                        </a:lnTo>
                        <a:lnTo>
                          <a:pt x="323" y="388"/>
                        </a:lnTo>
                        <a:lnTo>
                          <a:pt x="304" y="348"/>
                        </a:lnTo>
                        <a:lnTo>
                          <a:pt x="275" y="291"/>
                        </a:lnTo>
                        <a:lnTo>
                          <a:pt x="245" y="256"/>
                        </a:lnTo>
                        <a:lnTo>
                          <a:pt x="212" y="218"/>
                        </a:lnTo>
                        <a:lnTo>
                          <a:pt x="178" y="184"/>
                        </a:lnTo>
                        <a:lnTo>
                          <a:pt x="148" y="161"/>
                        </a:lnTo>
                        <a:lnTo>
                          <a:pt x="123" y="143"/>
                        </a:lnTo>
                        <a:lnTo>
                          <a:pt x="89" y="122"/>
                        </a:lnTo>
                        <a:lnTo>
                          <a:pt x="50" y="103"/>
                        </a:lnTo>
                        <a:lnTo>
                          <a:pt x="0" y="86"/>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62" name="Freeform 105"/>
                  <p:cNvSpPr>
                    <a:spLocks/>
                  </p:cNvSpPr>
                  <p:nvPr/>
                </p:nvSpPr>
                <p:spPr bwMode="auto">
                  <a:xfrm>
                    <a:off x="484" y="2601"/>
                    <a:ext cx="166" cy="228"/>
                  </a:xfrm>
                  <a:custGeom>
                    <a:avLst/>
                    <a:gdLst>
                      <a:gd name="T0" fmla="*/ 0 w 666"/>
                      <a:gd name="T1" fmla="*/ 0 h 913"/>
                      <a:gd name="T2" fmla="*/ 0 w 666"/>
                      <a:gd name="T3" fmla="*/ 0 h 913"/>
                      <a:gd name="T4" fmla="*/ 0 w 666"/>
                      <a:gd name="T5" fmla="*/ 0 h 913"/>
                      <a:gd name="T6" fmla="*/ 0 w 666"/>
                      <a:gd name="T7" fmla="*/ 0 h 913"/>
                      <a:gd name="T8" fmla="*/ 0 w 666"/>
                      <a:gd name="T9" fmla="*/ 0 h 913"/>
                      <a:gd name="T10" fmla="*/ 0 w 666"/>
                      <a:gd name="T11" fmla="*/ 0 h 913"/>
                      <a:gd name="T12" fmla="*/ 0 w 666"/>
                      <a:gd name="T13" fmla="*/ 0 h 913"/>
                      <a:gd name="T14" fmla="*/ 0 w 666"/>
                      <a:gd name="T15" fmla="*/ 0 h 913"/>
                      <a:gd name="T16" fmla="*/ 0 w 666"/>
                      <a:gd name="T17" fmla="*/ 0 h 913"/>
                      <a:gd name="T18" fmla="*/ 0 w 666"/>
                      <a:gd name="T19" fmla="*/ 0 h 913"/>
                      <a:gd name="T20" fmla="*/ 0 w 666"/>
                      <a:gd name="T21" fmla="*/ 0 h 913"/>
                      <a:gd name="T22" fmla="*/ 0 w 666"/>
                      <a:gd name="T23" fmla="*/ 0 h 913"/>
                      <a:gd name="T24" fmla="*/ 0 w 666"/>
                      <a:gd name="T25" fmla="*/ 0 h 913"/>
                      <a:gd name="T26" fmla="*/ 0 w 666"/>
                      <a:gd name="T27" fmla="*/ 0 h 913"/>
                      <a:gd name="T28" fmla="*/ 0 w 666"/>
                      <a:gd name="T29" fmla="*/ 0 h 913"/>
                      <a:gd name="T30" fmla="*/ 0 w 666"/>
                      <a:gd name="T31" fmla="*/ 0 h 913"/>
                      <a:gd name="T32" fmla="*/ 0 w 666"/>
                      <a:gd name="T33" fmla="*/ 0 h 913"/>
                      <a:gd name="T34" fmla="*/ 0 w 666"/>
                      <a:gd name="T35" fmla="*/ 0 h 913"/>
                      <a:gd name="T36" fmla="*/ 0 w 666"/>
                      <a:gd name="T37" fmla="*/ 0 h 913"/>
                      <a:gd name="T38" fmla="*/ 0 w 666"/>
                      <a:gd name="T39" fmla="*/ 0 h 913"/>
                      <a:gd name="T40" fmla="*/ 0 w 666"/>
                      <a:gd name="T41" fmla="*/ 0 h 913"/>
                      <a:gd name="T42" fmla="*/ 0 w 666"/>
                      <a:gd name="T43" fmla="*/ 0 h 913"/>
                      <a:gd name="T44" fmla="*/ 0 w 666"/>
                      <a:gd name="T45" fmla="*/ 0 h 913"/>
                      <a:gd name="T46" fmla="*/ 0 w 666"/>
                      <a:gd name="T47" fmla="*/ 0 h 913"/>
                      <a:gd name="T48" fmla="*/ 0 w 666"/>
                      <a:gd name="T49" fmla="*/ 0 h 913"/>
                      <a:gd name="T50" fmla="*/ 0 w 666"/>
                      <a:gd name="T51" fmla="*/ 0 h 913"/>
                      <a:gd name="T52" fmla="*/ 0 w 666"/>
                      <a:gd name="T53" fmla="*/ 0 h 913"/>
                      <a:gd name="T54" fmla="*/ 0 w 666"/>
                      <a:gd name="T55" fmla="*/ 0 h 913"/>
                      <a:gd name="T56" fmla="*/ 0 w 666"/>
                      <a:gd name="T57" fmla="*/ 0 h 913"/>
                      <a:gd name="T58" fmla="*/ 0 w 666"/>
                      <a:gd name="T59" fmla="*/ 0 h 913"/>
                      <a:gd name="T60" fmla="*/ 0 w 666"/>
                      <a:gd name="T61" fmla="*/ 0 h 913"/>
                      <a:gd name="T62" fmla="*/ 0 w 666"/>
                      <a:gd name="T63" fmla="*/ 0 h 913"/>
                      <a:gd name="T64" fmla="*/ 0 w 666"/>
                      <a:gd name="T65" fmla="*/ 0 h 913"/>
                      <a:gd name="T66" fmla="*/ 0 w 666"/>
                      <a:gd name="T67" fmla="*/ 0 h 913"/>
                      <a:gd name="T68" fmla="*/ 0 w 666"/>
                      <a:gd name="T69" fmla="*/ 0 h 913"/>
                      <a:gd name="T70" fmla="*/ 0 w 666"/>
                      <a:gd name="T71" fmla="*/ 0 h 913"/>
                      <a:gd name="T72" fmla="*/ 0 w 666"/>
                      <a:gd name="T73" fmla="*/ 0 h 913"/>
                      <a:gd name="T74" fmla="*/ 0 w 666"/>
                      <a:gd name="T75" fmla="*/ 0 h 913"/>
                      <a:gd name="T76" fmla="*/ 0 w 666"/>
                      <a:gd name="T77" fmla="*/ 0 h 913"/>
                      <a:gd name="T78" fmla="*/ 0 w 666"/>
                      <a:gd name="T79" fmla="*/ 0 h 913"/>
                      <a:gd name="T80" fmla="*/ 0 w 666"/>
                      <a:gd name="T81" fmla="*/ 0 h 913"/>
                      <a:gd name="T82" fmla="*/ 0 w 666"/>
                      <a:gd name="T83" fmla="*/ 0 h 913"/>
                      <a:gd name="T84" fmla="*/ 0 w 666"/>
                      <a:gd name="T85" fmla="*/ 0 h 913"/>
                      <a:gd name="T86" fmla="*/ 0 w 666"/>
                      <a:gd name="T87" fmla="*/ 0 h 91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66" h="913">
                        <a:moveTo>
                          <a:pt x="625" y="63"/>
                        </a:moveTo>
                        <a:lnTo>
                          <a:pt x="647" y="41"/>
                        </a:lnTo>
                        <a:lnTo>
                          <a:pt x="666" y="16"/>
                        </a:lnTo>
                        <a:lnTo>
                          <a:pt x="634" y="6"/>
                        </a:lnTo>
                        <a:lnTo>
                          <a:pt x="586" y="3"/>
                        </a:lnTo>
                        <a:lnTo>
                          <a:pt x="552" y="0"/>
                        </a:lnTo>
                        <a:lnTo>
                          <a:pt x="511" y="4"/>
                        </a:lnTo>
                        <a:lnTo>
                          <a:pt x="460" y="15"/>
                        </a:lnTo>
                        <a:lnTo>
                          <a:pt x="417" y="25"/>
                        </a:lnTo>
                        <a:lnTo>
                          <a:pt x="362" y="47"/>
                        </a:lnTo>
                        <a:lnTo>
                          <a:pt x="314" y="67"/>
                        </a:lnTo>
                        <a:lnTo>
                          <a:pt x="268" y="93"/>
                        </a:lnTo>
                        <a:lnTo>
                          <a:pt x="228" y="120"/>
                        </a:lnTo>
                        <a:lnTo>
                          <a:pt x="185" y="161"/>
                        </a:lnTo>
                        <a:lnTo>
                          <a:pt x="144" y="205"/>
                        </a:lnTo>
                        <a:lnTo>
                          <a:pt x="111" y="260"/>
                        </a:lnTo>
                        <a:lnTo>
                          <a:pt x="102" y="277"/>
                        </a:lnTo>
                        <a:lnTo>
                          <a:pt x="91" y="298"/>
                        </a:lnTo>
                        <a:lnTo>
                          <a:pt x="81" y="319"/>
                        </a:lnTo>
                        <a:lnTo>
                          <a:pt x="73" y="338"/>
                        </a:lnTo>
                        <a:lnTo>
                          <a:pt x="63" y="362"/>
                        </a:lnTo>
                        <a:lnTo>
                          <a:pt x="56" y="386"/>
                        </a:lnTo>
                        <a:lnTo>
                          <a:pt x="50" y="403"/>
                        </a:lnTo>
                        <a:lnTo>
                          <a:pt x="41" y="428"/>
                        </a:lnTo>
                        <a:lnTo>
                          <a:pt x="32" y="456"/>
                        </a:lnTo>
                        <a:lnTo>
                          <a:pt x="25" y="476"/>
                        </a:lnTo>
                        <a:lnTo>
                          <a:pt x="20" y="494"/>
                        </a:lnTo>
                        <a:lnTo>
                          <a:pt x="13" y="523"/>
                        </a:lnTo>
                        <a:lnTo>
                          <a:pt x="6" y="553"/>
                        </a:lnTo>
                        <a:lnTo>
                          <a:pt x="4" y="583"/>
                        </a:lnTo>
                        <a:lnTo>
                          <a:pt x="1" y="613"/>
                        </a:lnTo>
                        <a:lnTo>
                          <a:pt x="0" y="639"/>
                        </a:lnTo>
                        <a:lnTo>
                          <a:pt x="0" y="652"/>
                        </a:lnTo>
                        <a:lnTo>
                          <a:pt x="0" y="673"/>
                        </a:lnTo>
                        <a:lnTo>
                          <a:pt x="4" y="700"/>
                        </a:lnTo>
                        <a:lnTo>
                          <a:pt x="5" y="721"/>
                        </a:lnTo>
                        <a:lnTo>
                          <a:pt x="7" y="742"/>
                        </a:lnTo>
                        <a:lnTo>
                          <a:pt x="14" y="762"/>
                        </a:lnTo>
                        <a:lnTo>
                          <a:pt x="19" y="779"/>
                        </a:lnTo>
                        <a:lnTo>
                          <a:pt x="26" y="797"/>
                        </a:lnTo>
                        <a:lnTo>
                          <a:pt x="38" y="818"/>
                        </a:lnTo>
                        <a:lnTo>
                          <a:pt x="47" y="832"/>
                        </a:lnTo>
                        <a:lnTo>
                          <a:pt x="60" y="850"/>
                        </a:lnTo>
                        <a:lnTo>
                          <a:pt x="73" y="864"/>
                        </a:lnTo>
                        <a:lnTo>
                          <a:pt x="86" y="878"/>
                        </a:lnTo>
                        <a:lnTo>
                          <a:pt x="100" y="888"/>
                        </a:lnTo>
                        <a:lnTo>
                          <a:pt x="121" y="896"/>
                        </a:lnTo>
                        <a:lnTo>
                          <a:pt x="138" y="902"/>
                        </a:lnTo>
                        <a:lnTo>
                          <a:pt x="157" y="907"/>
                        </a:lnTo>
                        <a:lnTo>
                          <a:pt x="177" y="910"/>
                        </a:lnTo>
                        <a:lnTo>
                          <a:pt x="194" y="913"/>
                        </a:lnTo>
                        <a:lnTo>
                          <a:pt x="219" y="910"/>
                        </a:lnTo>
                        <a:lnTo>
                          <a:pt x="238" y="907"/>
                        </a:lnTo>
                        <a:lnTo>
                          <a:pt x="257" y="902"/>
                        </a:lnTo>
                        <a:lnTo>
                          <a:pt x="275" y="893"/>
                        </a:lnTo>
                        <a:lnTo>
                          <a:pt x="296" y="884"/>
                        </a:lnTo>
                        <a:lnTo>
                          <a:pt x="314" y="871"/>
                        </a:lnTo>
                        <a:lnTo>
                          <a:pt x="328" y="860"/>
                        </a:lnTo>
                        <a:lnTo>
                          <a:pt x="342" y="847"/>
                        </a:lnTo>
                        <a:lnTo>
                          <a:pt x="360" y="829"/>
                        </a:lnTo>
                        <a:lnTo>
                          <a:pt x="375" y="805"/>
                        </a:lnTo>
                        <a:lnTo>
                          <a:pt x="385" y="784"/>
                        </a:lnTo>
                        <a:lnTo>
                          <a:pt x="397" y="756"/>
                        </a:lnTo>
                        <a:lnTo>
                          <a:pt x="405" y="724"/>
                        </a:lnTo>
                        <a:lnTo>
                          <a:pt x="409" y="703"/>
                        </a:lnTo>
                        <a:lnTo>
                          <a:pt x="412" y="677"/>
                        </a:lnTo>
                        <a:lnTo>
                          <a:pt x="416" y="649"/>
                        </a:lnTo>
                        <a:lnTo>
                          <a:pt x="418" y="627"/>
                        </a:lnTo>
                        <a:lnTo>
                          <a:pt x="417" y="602"/>
                        </a:lnTo>
                        <a:lnTo>
                          <a:pt x="418" y="583"/>
                        </a:lnTo>
                        <a:lnTo>
                          <a:pt x="416" y="554"/>
                        </a:lnTo>
                        <a:lnTo>
                          <a:pt x="415" y="522"/>
                        </a:lnTo>
                        <a:lnTo>
                          <a:pt x="411" y="490"/>
                        </a:lnTo>
                        <a:lnTo>
                          <a:pt x="410" y="458"/>
                        </a:lnTo>
                        <a:lnTo>
                          <a:pt x="410" y="431"/>
                        </a:lnTo>
                        <a:lnTo>
                          <a:pt x="409" y="405"/>
                        </a:lnTo>
                        <a:lnTo>
                          <a:pt x="412" y="369"/>
                        </a:lnTo>
                        <a:lnTo>
                          <a:pt x="421" y="328"/>
                        </a:lnTo>
                        <a:lnTo>
                          <a:pt x="430" y="299"/>
                        </a:lnTo>
                        <a:lnTo>
                          <a:pt x="440" y="270"/>
                        </a:lnTo>
                        <a:lnTo>
                          <a:pt x="453" y="246"/>
                        </a:lnTo>
                        <a:lnTo>
                          <a:pt x="471" y="218"/>
                        </a:lnTo>
                        <a:lnTo>
                          <a:pt x="481" y="201"/>
                        </a:lnTo>
                        <a:lnTo>
                          <a:pt x="504" y="176"/>
                        </a:lnTo>
                        <a:lnTo>
                          <a:pt x="521" y="156"/>
                        </a:lnTo>
                        <a:lnTo>
                          <a:pt x="546" y="134"/>
                        </a:lnTo>
                        <a:lnTo>
                          <a:pt x="574" y="111"/>
                        </a:lnTo>
                        <a:lnTo>
                          <a:pt x="601" y="85"/>
                        </a:lnTo>
                        <a:lnTo>
                          <a:pt x="625" y="63"/>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nvGrpSpPr>
                <p:cNvPr id="144" name="Group 106"/>
                <p:cNvGrpSpPr>
                  <a:grpSpLocks/>
                </p:cNvGrpSpPr>
                <p:nvPr/>
              </p:nvGrpSpPr>
              <p:grpSpPr bwMode="auto">
                <a:xfrm>
                  <a:off x="387" y="2522"/>
                  <a:ext cx="552" cy="510"/>
                  <a:chOff x="387" y="2522"/>
                  <a:chExt cx="552" cy="510"/>
                </a:xfrm>
              </p:grpSpPr>
              <p:sp>
                <p:nvSpPr>
                  <p:cNvPr id="145" name="Freeform 107"/>
                  <p:cNvSpPr>
                    <a:spLocks/>
                  </p:cNvSpPr>
                  <p:nvPr/>
                </p:nvSpPr>
                <p:spPr bwMode="auto">
                  <a:xfrm>
                    <a:off x="387" y="2649"/>
                    <a:ext cx="39" cy="60"/>
                  </a:xfrm>
                  <a:custGeom>
                    <a:avLst/>
                    <a:gdLst>
                      <a:gd name="T0" fmla="*/ 0 w 156"/>
                      <a:gd name="T1" fmla="*/ 0 h 236"/>
                      <a:gd name="T2" fmla="*/ 0 w 156"/>
                      <a:gd name="T3" fmla="*/ 0 h 236"/>
                      <a:gd name="T4" fmla="*/ 0 w 156"/>
                      <a:gd name="T5" fmla="*/ 0 h 236"/>
                      <a:gd name="T6" fmla="*/ 0 w 156"/>
                      <a:gd name="T7" fmla="*/ 0 h 236"/>
                      <a:gd name="T8" fmla="*/ 0 w 156"/>
                      <a:gd name="T9" fmla="*/ 0 h 236"/>
                      <a:gd name="T10" fmla="*/ 0 w 156"/>
                      <a:gd name="T11" fmla="*/ 0 h 236"/>
                      <a:gd name="T12" fmla="*/ 0 w 156"/>
                      <a:gd name="T13" fmla="*/ 0 h 236"/>
                      <a:gd name="T14" fmla="*/ 0 w 156"/>
                      <a:gd name="T15" fmla="*/ 0 h 236"/>
                      <a:gd name="T16" fmla="*/ 0 w 156"/>
                      <a:gd name="T17" fmla="*/ 0 h 236"/>
                      <a:gd name="T18" fmla="*/ 0 w 156"/>
                      <a:gd name="T19" fmla="*/ 0 h 236"/>
                      <a:gd name="T20" fmla="*/ 0 w 156"/>
                      <a:gd name="T21" fmla="*/ 0 h 236"/>
                      <a:gd name="T22" fmla="*/ 0 w 156"/>
                      <a:gd name="T23" fmla="*/ 0 h 236"/>
                      <a:gd name="T24" fmla="*/ 0 w 156"/>
                      <a:gd name="T25" fmla="*/ 0 h 236"/>
                      <a:gd name="T26" fmla="*/ 0 w 156"/>
                      <a:gd name="T27" fmla="*/ 0 h 236"/>
                      <a:gd name="T28" fmla="*/ 0 w 156"/>
                      <a:gd name="T29" fmla="*/ 0 h 236"/>
                      <a:gd name="T30" fmla="*/ 0 w 156"/>
                      <a:gd name="T31" fmla="*/ 0 h 236"/>
                      <a:gd name="T32" fmla="*/ 0 w 156"/>
                      <a:gd name="T33" fmla="*/ 0 h 236"/>
                      <a:gd name="T34" fmla="*/ 0 w 156"/>
                      <a:gd name="T35" fmla="*/ 0 h 236"/>
                      <a:gd name="T36" fmla="*/ 0 w 156"/>
                      <a:gd name="T37" fmla="*/ 0 h 236"/>
                      <a:gd name="T38" fmla="*/ 0 w 156"/>
                      <a:gd name="T39" fmla="*/ 0 h 236"/>
                      <a:gd name="T40" fmla="*/ 0 w 156"/>
                      <a:gd name="T41" fmla="*/ 0 h 236"/>
                      <a:gd name="T42" fmla="*/ 0 w 156"/>
                      <a:gd name="T43" fmla="*/ 0 h 236"/>
                      <a:gd name="T44" fmla="*/ 0 w 156"/>
                      <a:gd name="T45" fmla="*/ 0 h 236"/>
                      <a:gd name="T46" fmla="*/ 0 w 156"/>
                      <a:gd name="T47" fmla="*/ 0 h 236"/>
                      <a:gd name="T48" fmla="*/ 0 w 156"/>
                      <a:gd name="T49" fmla="*/ 0 h 236"/>
                      <a:gd name="T50" fmla="*/ 0 w 156"/>
                      <a:gd name="T51" fmla="*/ 0 h 236"/>
                      <a:gd name="T52" fmla="*/ 0 w 156"/>
                      <a:gd name="T53" fmla="*/ 0 h 236"/>
                      <a:gd name="T54" fmla="*/ 0 w 156"/>
                      <a:gd name="T55" fmla="*/ 0 h 236"/>
                      <a:gd name="T56" fmla="*/ 0 w 156"/>
                      <a:gd name="T57" fmla="*/ 0 h 236"/>
                      <a:gd name="T58" fmla="*/ 0 w 156"/>
                      <a:gd name="T59" fmla="*/ 0 h 236"/>
                      <a:gd name="T60" fmla="*/ 0 w 156"/>
                      <a:gd name="T61" fmla="*/ 0 h 236"/>
                      <a:gd name="T62" fmla="*/ 0 w 156"/>
                      <a:gd name="T63" fmla="*/ 0 h 236"/>
                      <a:gd name="T64" fmla="*/ 0 w 156"/>
                      <a:gd name="T65" fmla="*/ 0 h 236"/>
                      <a:gd name="T66" fmla="*/ 0 w 156"/>
                      <a:gd name="T67" fmla="*/ 0 h 236"/>
                      <a:gd name="T68" fmla="*/ 0 w 156"/>
                      <a:gd name="T69" fmla="*/ 0 h 236"/>
                      <a:gd name="T70" fmla="*/ 0 w 156"/>
                      <a:gd name="T71" fmla="*/ 0 h 236"/>
                      <a:gd name="T72" fmla="*/ 0 w 156"/>
                      <a:gd name="T73" fmla="*/ 0 h 236"/>
                      <a:gd name="T74" fmla="*/ 0 w 156"/>
                      <a:gd name="T75" fmla="*/ 0 h 236"/>
                      <a:gd name="T76" fmla="*/ 0 w 156"/>
                      <a:gd name="T77" fmla="*/ 0 h 236"/>
                      <a:gd name="T78" fmla="*/ 0 w 156"/>
                      <a:gd name="T79" fmla="*/ 0 h 236"/>
                      <a:gd name="T80" fmla="*/ 0 w 156"/>
                      <a:gd name="T81" fmla="*/ 0 h 236"/>
                      <a:gd name="T82" fmla="*/ 0 w 156"/>
                      <a:gd name="T83" fmla="*/ 0 h 236"/>
                      <a:gd name="T84" fmla="*/ 0 w 156"/>
                      <a:gd name="T85" fmla="*/ 0 h 236"/>
                      <a:gd name="T86" fmla="*/ 0 w 156"/>
                      <a:gd name="T87" fmla="*/ 0 h 236"/>
                      <a:gd name="T88" fmla="*/ 0 w 156"/>
                      <a:gd name="T89" fmla="*/ 0 h 236"/>
                      <a:gd name="T90" fmla="*/ 0 w 156"/>
                      <a:gd name="T91" fmla="*/ 0 h 236"/>
                      <a:gd name="T92" fmla="*/ 0 w 156"/>
                      <a:gd name="T93" fmla="*/ 0 h 236"/>
                      <a:gd name="T94" fmla="*/ 0 w 156"/>
                      <a:gd name="T95" fmla="*/ 0 h 236"/>
                      <a:gd name="T96" fmla="*/ 0 w 156"/>
                      <a:gd name="T97" fmla="*/ 0 h 236"/>
                      <a:gd name="T98" fmla="*/ 0 w 156"/>
                      <a:gd name="T99" fmla="*/ 0 h 236"/>
                      <a:gd name="T100" fmla="*/ 0 w 156"/>
                      <a:gd name="T101" fmla="*/ 0 h 236"/>
                      <a:gd name="T102" fmla="*/ 0 w 156"/>
                      <a:gd name="T103" fmla="*/ 0 h 236"/>
                      <a:gd name="T104" fmla="*/ 0 w 156"/>
                      <a:gd name="T105" fmla="*/ 0 h 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6" h="236">
                        <a:moveTo>
                          <a:pt x="156" y="0"/>
                        </a:moveTo>
                        <a:lnTo>
                          <a:pt x="128" y="2"/>
                        </a:lnTo>
                        <a:lnTo>
                          <a:pt x="116" y="6"/>
                        </a:lnTo>
                        <a:lnTo>
                          <a:pt x="100" y="10"/>
                        </a:lnTo>
                        <a:lnTo>
                          <a:pt x="86" y="16"/>
                        </a:lnTo>
                        <a:lnTo>
                          <a:pt x="74" y="24"/>
                        </a:lnTo>
                        <a:lnTo>
                          <a:pt x="62" y="33"/>
                        </a:lnTo>
                        <a:lnTo>
                          <a:pt x="51" y="44"/>
                        </a:lnTo>
                        <a:lnTo>
                          <a:pt x="46" y="51"/>
                        </a:lnTo>
                        <a:lnTo>
                          <a:pt x="39" y="61"/>
                        </a:lnTo>
                        <a:lnTo>
                          <a:pt x="31" y="71"/>
                        </a:lnTo>
                        <a:lnTo>
                          <a:pt x="25" y="82"/>
                        </a:lnTo>
                        <a:lnTo>
                          <a:pt x="20" y="91"/>
                        </a:lnTo>
                        <a:lnTo>
                          <a:pt x="13" y="106"/>
                        </a:lnTo>
                        <a:lnTo>
                          <a:pt x="11" y="114"/>
                        </a:lnTo>
                        <a:lnTo>
                          <a:pt x="6" y="129"/>
                        </a:lnTo>
                        <a:lnTo>
                          <a:pt x="4" y="145"/>
                        </a:lnTo>
                        <a:lnTo>
                          <a:pt x="0" y="158"/>
                        </a:lnTo>
                        <a:lnTo>
                          <a:pt x="0" y="167"/>
                        </a:lnTo>
                        <a:lnTo>
                          <a:pt x="0" y="180"/>
                        </a:lnTo>
                        <a:lnTo>
                          <a:pt x="4" y="193"/>
                        </a:lnTo>
                        <a:lnTo>
                          <a:pt x="6" y="202"/>
                        </a:lnTo>
                        <a:lnTo>
                          <a:pt x="11" y="209"/>
                        </a:lnTo>
                        <a:lnTo>
                          <a:pt x="17" y="216"/>
                        </a:lnTo>
                        <a:lnTo>
                          <a:pt x="21" y="222"/>
                        </a:lnTo>
                        <a:lnTo>
                          <a:pt x="28" y="228"/>
                        </a:lnTo>
                        <a:lnTo>
                          <a:pt x="38" y="232"/>
                        </a:lnTo>
                        <a:lnTo>
                          <a:pt x="48" y="234"/>
                        </a:lnTo>
                        <a:lnTo>
                          <a:pt x="55" y="236"/>
                        </a:lnTo>
                        <a:lnTo>
                          <a:pt x="62" y="235"/>
                        </a:lnTo>
                        <a:lnTo>
                          <a:pt x="72" y="232"/>
                        </a:lnTo>
                        <a:lnTo>
                          <a:pt x="80" y="228"/>
                        </a:lnTo>
                        <a:lnTo>
                          <a:pt x="84" y="225"/>
                        </a:lnTo>
                        <a:lnTo>
                          <a:pt x="91" y="219"/>
                        </a:lnTo>
                        <a:lnTo>
                          <a:pt x="96" y="211"/>
                        </a:lnTo>
                        <a:lnTo>
                          <a:pt x="105" y="196"/>
                        </a:lnTo>
                        <a:lnTo>
                          <a:pt x="107" y="182"/>
                        </a:lnTo>
                        <a:lnTo>
                          <a:pt x="108" y="170"/>
                        </a:lnTo>
                        <a:lnTo>
                          <a:pt x="108" y="159"/>
                        </a:lnTo>
                        <a:lnTo>
                          <a:pt x="107" y="144"/>
                        </a:lnTo>
                        <a:lnTo>
                          <a:pt x="106" y="126"/>
                        </a:lnTo>
                        <a:lnTo>
                          <a:pt x="105" y="106"/>
                        </a:lnTo>
                        <a:lnTo>
                          <a:pt x="105" y="90"/>
                        </a:lnTo>
                        <a:lnTo>
                          <a:pt x="105" y="72"/>
                        </a:lnTo>
                        <a:lnTo>
                          <a:pt x="106" y="63"/>
                        </a:lnTo>
                        <a:lnTo>
                          <a:pt x="108" y="51"/>
                        </a:lnTo>
                        <a:lnTo>
                          <a:pt x="113" y="42"/>
                        </a:lnTo>
                        <a:lnTo>
                          <a:pt x="117" y="33"/>
                        </a:lnTo>
                        <a:lnTo>
                          <a:pt x="127" y="24"/>
                        </a:lnTo>
                        <a:lnTo>
                          <a:pt x="133" y="18"/>
                        </a:lnTo>
                        <a:lnTo>
                          <a:pt x="139" y="13"/>
                        </a:lnTo>
                        <a:lnTo>
                          <a:pt x="143" y="8"/>
                        </a:lnTo>
                        <a:lnTo>
                          <a:pt x="156"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6" name="Freeform 108"/>
                  <p:cNvSpPr>
                    <a:spLocks/>
                  </p:cNvSpPr>
                  <p:nvPr/>
                </p:nvSpPr>
                <p:spPr bwMode="auto">
                  <a:xfrm>
                    <a:off x="849" y="2759"/>
                    <a:ext cx="33" cy="69"/>
                  </a:xfrm>
                  <a:custGeom>
                    <a:avLst/>
                    <a:gdLst>
                      <a:gd name="T0" fmla="*/ 0 w 131"/>
                      <a:gd name="T1" fmla="*/ 0 h 275"/>
                      <a:gd name="T2" fmla="*/ 0 w 131"/>
                      <a:gd name="T3" fmla="*/ 0 h 275"/>
                      <a:gd name="T4" fmla="*/ 0 w 131"/>
                      <a:gd name="T5" fmla="*/ 0 h 275"/>
                      <a:gd name="T6" fmla="*/ 0 w 131"/>
                      <a:gd name="T7" fmla="*/ 0 h 275"/>
                      <a:gd name="T8" fmla="*/ 0 w 131"/>
                      <a:gd name="T9" fmla="*/ 0 h 275"/>
                      <a:gd name="T10" fmla="*/ 0 w 131"/>
                      <a:gd name="T11" fmla="*/ 0 h 275"/>
                      <a:gd name="T12" fmla="*/ 0 w 131"/>
                      <a:gd name="T13" fmla="*/ 0 h 275"/>
                      <a:gd name="T14" fmla="*/ 0 w 131"/>
                      <a:gd name="T15" fmla="*/ 0 h 275"/>
                      <a:gd name="T16" fmla="*/ 0 w 131"/>
                      <a:gd name="T17" fmla="*/ 0 h 275"/>
                      <a:gd name="T18" fmla="*/ 0 w 131"/>
                      <a:gd name="T19" fmla="*/ 0 h 275"/>
                      <a:gd name="T20" fmla="*/ 0 w 131"/>
                      <a:gd name="T21" fmla="*/ 0 h 275"/>
                      <a:gd name="T22" fmla="*/ 0 w 131"/>
                      <a:gd name="T23" fmla="*/ 0 h 275"/>
                      <a:gd name="T24" fmla="*/ 0 w 131"/>
                      <a:gd name="T25" fmla="*/ 0 h 275"/>
                      <a:gd name="T26" fmla="*/ 0 w 131"/>
                      <a:gd name="T27" fmla="*/ 0 h 275"/>
                      <a:gd name="T28" fmla="*/ 0 w 131"/>
                      <a:gd name="T29" fmla="*/ 0 h 275"/>
                      <a:gd name="T30" fmla="*/ 0 w 131"/>
                      <a:gd name="T31" fmla="*/ 0 h 275"/>
                      <a:gd name="T32" fmla="*/ 0 w 131"/>
                      <a:gd name="T33" fmla="*/ 0 h 275"/>
                      <a:gd name="T34" fmla="*/ 0 w 131"/>
                      <a:gd name="T35" fmla="*/ 0 h 275"/>
                      <a:gd name="T36" fmla="*/ 0 w 131"/>
                      <a:gd name="T37" fmla="*/ 0 h 275"/>
                      <a:gd name="T38" fmla="*/ 0 w 131"/>
                      <a:gd name="T39" fmla="*/ 0 h 275"/>
                      <a:gd name="T40" fmla="*/ 0 w 131"/>
                      <a:gd name="T41" fmla="*/ 0 h 275"/>
                      <a:gd name="T42" fmla="*/ 0 w 131"/>
                      <a:gd name="T43" fmla="*/ 0 h 275"/>
                      <a:gd name="T44" fmla="*/ 0 w 131"/>
                      <a:gd name="T45" fmla="*/ 0 h 275"/>
                      <a:gd name="T46" fmla="*/ 0 w 131"/>
                      <a:gd name="T47" fmla="*/ 0 h 275"/>
                      <a:gd name="T48" fmla="*/ 0 w 131"/>
                      <a:gd name="T49" fmla="*/ 0 h 275"/>
                      <a:gd name="T50" fmla="*/ 0 w 131"/>
                      <a:gd name="T51" fmla="*/ 0 h 275"/>
                      <a:gd name="T52" fmla="*/ 0 w 131"/>
                      <a:gd name="T53" fmla="*/ 0 h 275"/>
                      <a:gd name="T54" fmla="*/ 0 w 131"/>
                      <a:gd name="T55" fmla="*/ 0 h 275"/>
                      <a:gd name="T56" fmla="*/ 0 w 131"/>
                      <a:gd name="T57" fmla="*/ 0 h 275"/>
                      <a:gd name="T58" fmla="*/ 0 w 131"/>
                      <a:gd name="T59" fmla="*/ 0 h 275"/>
                      <a:gd name="T60" fmla="*/ 0 w 131"/>
                      <a:gd name="T61" fmla="*/ 0 h 275"/>
                      <a:gd name="T62" fmla="*/ 0 w 131"/>
                      <a:gd name="T63" fmla="*/ 0 h 275"/>
                      <a:gd name="T64" fmla="*/ 0 w 131"/>
                      <a:gd name="T65" fmla="*/ 0 h 275"/>
                      <a:gd name="T66" fmla="*/ 0 w 131"/>
                      <a:gd name="T67" fmla="*/ 0 h 275"/>
                      <a:gd name="T68" fmla="*/ 0 w 131"/>
                      <a:gd name="T69" fmla="*/ 0 h 275"/>
                      <a:gd name="T70" fmla="*/ 0 w 131"/>
                      <a:gd name="T71" fmla="*/ 0 h 275"/>
                      <a:gd name="T72" fmla="*/ 0 w 131"/>
                      <a:gd name="T73" fmla="*/ 0 h 275"/>
                      <a:gd name="T74" fmla="*/ 0 w 131"/>
                      <a:gd name="T75" fmla="*/ 0 h 275"/>
                      <a:gd name="T76" fmla="*/ 0 w 131"/>
                      <a:gd name="T77" fmla="*/ 0 h 275"/>
                      <a:gd name="T78" fmla="*/ 0 w 131"/>
                      <a:gd name="T79" fmla="*/ 0 h 275"/>
                      <a:gd name="T80" fmla="*/ 0 w 131"/>
                      <a:gd name="T81" fmla="*/ 0 h 275"/>
                      <a:gd name="T82" fmla="*/ 0 w 131"/>
                      <a:gd name="T83" fmla="*/ 0 h 275"/>
                      <a:gd name="T84" fmla="*/ 0 w 131"/>
                      <a:gd name="T85" fmla="*/ 0 h 275"/>
                      <a:gd name="T86" fmla="*/ 0 w 131"/>
                      <a:gd name="T87" fmla="*/ 0 h 275"/>
                      <a:gd name="T88" fmla="*/ 0 w 131"/>
                      <a:gd name="T89" fmla="*/ 0 h 275"/>
                      <a:gd name="T90" fmla="*/ 0 w 131"/>
                      <a:gd name="T91" fmla="*/ 0 h 275"/>
                      <a:gd name="T92" fmla="*/ 0 w 131"/>
                      <a:gd name="T93" fmla="*/ 0 h 275"/>
                      <a:gd name="T94" fmla="*/ 0 w 131"/>
                      <a:gd name="T95" fmla="*/ 0 h 275"/>
                      <a:gd name="T96" fmla="*/ 0 w 131"/>
                      <a:gd name="T97" fmla="*/ 0 h 275"/>
                      <a:gd name="T98" fmla="*/ 0 w 131"/>
                      <a:gd name="T99" fmla="*/ 0 h 275"/>
                      <a:gd name="T100" fmla="*/ 0 w 131"/>
                      <a:gd name="T101" fmla="*/ 0 h 275"/>
                      <a:gd name="T102" fmla="*/ 0 w 131"/>
                      <a:gd name="T103" fmla="*/ 0 h 275"/>
                      <a:gd name="T104" fmla="*/ 0 w 131"/>
                      <a:gd name="T105" fmla="*/ 0 h 275"/>
                      <a:gd name="T106" fmla="*/ 0 w 131"/>
                      <a:gd name="T107" fmla="*/ 0 h 275"/>
                      <a:gd name="T108" fmla="*/ 0 w 131"/>
                      <a:gd name="T109" fmla="*/ 0 h 275"/>
                      <a:gd name="T110" fmla="*/ 0 w 131"/>
                      <a:gd name="T111" fmla="*/ 0 h 275"/>
                      <a:gd name="T112" fmla="*/ 0 w 131"/>
                      <a:gd name="T113" fmla="*/ 0 h 275"/>
                      <a:gd name="T114" fmla="*/ 0 w 131"/>
                      <a:gd name="T115" fmla="*/ 0 h 275"/>
                      <a:gd name="T116" fmla="*/ 0 w 131"/>
                      <a:gd name="T117" fmla="*/ 0 h 275"/>
                      <a:gd name="T118" fmla="*/ 0 w 131"/>
                      <a:gd name="T119" fmla="*/ 0 h 27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31" h="275">
                        <a:moveTo>
                          <a:pt x="51" y="0"/>
                        </a:moveTo>
                        <a:lnTo>
                          <a:pt x="58" y="9"/>
                        </a:lnTo>
                        <a:lnTo>
                          <a:pt x="66" y="20"/>
                        </a:lnTo>
                        <a:lnTo>
                          <a:pt x="74" y="29"/>
                        </a:lnTo>
                        <a:lnTo>
                          <a:pt x="82" y="41"/>
                        </a:lnTo>
                        <a:lnTo>
                          <a:pt x="89" y="53"/>
                        </a:lnTo>
                        <a:lnTo>
                          <a:pt x="97" y="67"/>
                        </a:lnTo>
                        <a:lnTo>
                          <a:pt x="103" y="80"/>
                        </a:lnTo>
                        <a:lnTo>
                          <a:pt x="108" y="89"/>
                        </a:lnTo>
                        <a:lnTo>
                          <a:pt x="112" y="99"/>
                        </a:lnTo>
                        <a:lnTo>
                          <a:pt x="116" y="112"/>
                        </a:lnTo>
                        <a:lnTo>
                          <a:pt x="121" y="124"/>
                        </a:lnTo>
                        <a:lnTo>
                          <a:pt x="124" y="135"/>
                        </a:lnTo>
                        <a:lnTo>
                          <a:pt x="125" y="144"/>
                        </a:lnTo>
                        <a:lnTo>
                          <a:pt x="128" y="150"/>
                        </a:lnTo>
                        <a:lnTo>
                          <a:pt x="130" y="164"/>
                        </a:lnTo>
                        <a:lnTo>
                          <a:pt x="131" y="174"/>
                        </a:lnTo>
                        <a:lnTo>
                          <a:pt x="131" y="190"/>
                        </a:lnTo>
                        <a:lnTo>
                          <a:pt x="128" y="210"/>
                        </a:lnTo>
                        <a:lnTo>
                          <a:pt x="123" y="226"/>
                        </a:lnTo>
                        <a:lnTo>
                          <a:pt x="116" y="239"/>
                        </a:lnTo>
                        <a:lnTo>
                          <a:pt x="111" y="248"/>
                        </a:lnTo>
                        <a:lnTo>
                          <a:pt x="106" y="254"/>
                        </a:lnTo>
                        <a:lnTo>
                          <a:pt x="99" y="261"/>
                        </a:lnTo>
                        <a:lnTo>
                          <a:pt x="92" y="267"/>
                        </a:lnTo>
                        <a:lnTo>
                          <a:pt x="85" y="270"/>
                        </a:lnTo>
                        <a:lnTo>
                          <a:pt x="78" y="274"/>
                        </a:lnTo>
                        <a:lnTo>
                          <a:pt x="73" y="275"/>
                        </a:lnTo>
                        <a:lnTo>
                          <a:pt x="66" y="275"/>
                        </a:lnTo>
                        <a:lnTo>
                          <a:pt x="58" y="275"/>
                        </a:lnTo>
                        <a:lnTo>
                          <a:pt x="51" y="274"/>
                        </a:lnTo>
                        <a:lnTo>
                          <a:pt x="44" y="272"/>
                        </a:lnTo>
                        <a:lnTo>
                          <a:pt x="39" y="267"/>
                        </a:lnTo>
                        <a:lnTo>
                          <a:pt x="33" y="262"/>
                        </a:lnTo>
                        <a:lnTo>
                          <a:pt x="27" y="258"/>
                        </a:lnTo>
                        <a:lnTo>
                          <a:pt x="21" y="253"/>
                        </a:lnTo>
                        <a:lnTo>
                          <a:pt x="16" y="245"/>
                        </a:lnTo>
                        <a:lnTo>
                          <a:pt x="12" y="238"/>
                        </a:lnTo>
                        <a:lnTo>
                          <a:pt x="8" y="229"/>
                        </a:lnTo>
                        <a:lnTo>
                          <a:pt x="6" y="219"/>
                        </a:lnTo>
                        <a:lnTo>
                          <a:pt x="3" y="208"/>
                        </a:lnTo>
                        <a:lnTo>
                          <a:pt x="1" y="198"/>
                        </a:lnTo>
                        <a:lnTo>
                          <a:pt x="0" y="188"/>
                        </a:lnTo>
                        <a:lnTo>
                          <a:pt x="0" y="179"/>
                        </a:lnTo>
                        <a:lnTo>
                          <a:pt x="0" y="170"/>
                        </a:lnTo>
                        <a:lnTo>
                          <a:pt x="0" y="162"/>
                        </a:lnTo>
                        <a:lnTo>
                          <a:pt x="2" y="152"/>
                        </a:lnTo>
                        <a:lnTo>
                          <a:pt x="3" y="145"/>
                        </a:lnTo>
                        <a:lnTo>
                          <a:pt x="6" y="137"/>
                        </a:lnTo>
                        <a:lnTo>
                          <a:pt x="8" y="125"/>
                        </a:lnTo>
                        <a:lnTo>
                          <a:pt x="14" y="110"/>
                        </a:lnTo>
                        <a:lnTo>
                          <a:pt x="25" y="85"/>
                        </a:lnTo>
                        <a:lnTo>
                          <a:pt x="32" y="66"/>
                        </a:lnTo>
                        <a:lnTo>
                          <a:pt x="39" y="55"/>
                        </a:lnTo>
                        <a:lnTo>
                          <a:pt x="42" y="48"/>
                        </a:lnTo>
                        <a:lnTo>
                          <a:pt x="44" y="41"/>
                        </a:lnTo>
                        <a:lnTo>
                          <a:pt x="47" y="33"/>
                        </a:lnTo>
                        <a:lnTo>
                          <a:pt x="49" y="26"/>
                        </a:lnTo>
                        <a:lnTo>
                          <a:pt x="51" y="19"/>
                        </a:lnTo>
                        <a:lnTo>
                          <a:pt x="51"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7" name="Freeform 109"/>
                  <p:cNvSpPr>
                    <a:spLocks/>
                  </p:cNvSpPr>
                  <p:nvPr/>
                </p:nvSpPr>
                <p:spPr bwMode="auto">
                  <a:xfrm>
                    <a:off x="402" y="2792"/>
                    <a:ext cx="48" cy="86"/>
                  </a:xfrm>
                  <a:custGeom>
                    <a:avLst/>
                    <a:gdLst>
                      <a:gd name="T0" fmla="*/ 0 w 188"/>
                      <a:gd name="T1" fmla="*/ 0 h 344"/>
                      <a:gd name="T2" fmla="*/ 0 w 188"/>
                      <a:gd name="T3" fmla="*/ 0 h 344"/>
                      <a:gd name="T4" fmla="*/ 0 w 188"/>
                      <a:gd name="T5" fmla="*/ 0 h 344"/>
                      <a:gd name="T6" fmla="*/ 0 w 188"/>
                      <a:gd name="T7" fmla="*/ 0 h 344"/>
                      <a:gd name="T8" fmla="*/ 0 w 188"/>
                      <a:gd name="T9" fmla="*/ 0 h 344"/>
                      <a:gd name="T10" fmla="*/ 0 w 188"/>
                      <a:gd name="T11" fmla="*/ 0 h 344"/>
                      <a:gd name="T12" fmla="*/ 0 w 188"/>
                      <a:gd name="T13" fmla="*/ 0 h 344"/>
                      <a:gd name="T14" fmla="*/ 0 w 188"/>
                      <a:gd name="T15" fmla="*/ 0 h 344"/>
                      <a:gd name="T16" fmla="*/ 0 w 188"/>
                      <a:gd name="T17" fmla="*/ 0 h 344"/>
                      <a:gd name="T18" fmla="*/ 0 w 188"/>
                      <a:gd name="T19" fmla="*/ 0 h 344"/>
                      <a:gd name="T20" fmla="*/ 0 w 188"/>
                      <a:gd name="T21" fmla="*/ 0 h 344"/>
                      <a:gd name="T22" fmla="*/ 0 w 188"/>
                      <a:gd name="T23" fmla="*/ 0 h 344"/>
                      <a:gd name="T24" fmla="*/ 0 w 188"/>
                      <a:gd name="T25" fmla="*/ 0 h 344"/>
                      <a:gd name="T26" fmla="*/ 0 w 188"/>
                      <a:gd name="T27" fmla="*/ 0 h 344"/>
                      <a:gd name="T28" fmla="*/ 0 w 188"/>
                      <a:gd name="T29" fmla="*/ 0 h 344"/>
                      <a:gd name="T30" fmla="*/ 0 w 188"/>
                      <a:gd name="T31" fmla="*/ 0 h 344"/>
                      <a:gd name="T32" fmla="*/ 0 w 188"/>
                      <a:gd name="T33" fmla="*/ 0 h 344"/>
                      <a:gd name="T34" fmla="*/ 0 w 188"/>
                      <a:gd name="T35" fmla="*/ 0 h 344"/>
                      <a:gd name="T36" fmla="*/ 0 w 188"/>
                      <a:gd name="T37" fmla="*/ 0 h 344"/>
                      <a:gd name="T38" fmla="*/ 0 w 188"/>
                      <a:gd name="T39" fmla="*/ 0 h 344"/>
                      <a:gd name="T40" fmla="*/ 0 w 188"/>
                      <a:gd name="T41" fmla="*/ 0 h 344"/>
                      <a:gd name="T42" fmla="*/ 0 w 188"/>
                      <a:gd name="T43" fmla="*/ 0 h 344"/>
                      <a:gd name="T44" fmla="*/ 0 w 188"/>
                      <a:gd name="T45" fmla="*/ 0 h 344"/>
                      <a:gd name="T46" fmla="*/ 0 w 188"/>
                      <a:gd name="T47" fmla="*/ 0 h 344"/>
                      <a:gd name="T48" fmla="*/ 0 w 188"/>
                      <a:gd name="T49" fmla="*/ 0 h 344"/>
                      <a:gd name="T50" fmla="*/ 0 w 188"/>
                      <a:gd name="T51" fmla="*/ 0 h 344"/>
                      <a:gd name="T52" fmla="*/ 0 w 188"/>
                      <a:gd name="T53" fmla="*/ 0 h 344"/>
                      <a:gd name="T54" fmla="*/ 0 w 188"/>
                      <a:gd name="T55" fmla="*/ 0 h 344"/>
                      <a:gd name="T56" fmla="*/ 0 w 188"/>
                      <a:gd name="T57" fmla="*/ 0 h 344"/>
                      <a:gd name="T58" fmla="*/ 0 w 188"/>
                      <a:gd name="T59" fmla="*/ 0 h 344"/>
                      <a:gd name="T60" fmla="*/ 0 w 188"/>
                      <a:gd name="T61" fmla="*/ 0 h 344"/>
                      <a:gd name="T62" fmla="*/ 0 w 188"/>
                      <a:gd name="T63" fmla="*/ 0 h 344"/>
                      <a:gd name="T64" fmla="*/ 0 w 188"/>
                      <a:gd name="T65" fmla="*/ 0 h 344"/>
                      <a:gd name="T66" fmla="*/ 0 w 188"/>
                      <a:gd name="T67" fmla="*/ 0 h 344"/>
                      <a:gd name="T68" fmla="*/ 0 w 188"/>
                      <a:gd name="T69" fmla="*/ 0 h 344"/>
                      <a:gd name="T70" fmla="*/ 0 w 188"/>
                      <a:gd name="T71" fmla="*/ 0 h 344"/>
                      <a:gd name="T72" fmla="*/ 0 w 188"/>
                      <a:gd name="T73" fmla="*/ 0 h 344"/>
                      <a:gd name="T74" fmla="*/ 0 w 188"/>
                      <a:gd name="T75" fmla="*/ 0 h 344"/>
                      <a:gd name="T76" fmla="*/ 0 w 188"/>
                      <a:gd name="T77" fmla="*/ 0 h 344"/>
                      <a:gd name="T78" fmla="*/ 0 w 188"/>
                      <a:gd name="T79" fmla="*/ 0 h 344"/>
                      <a:gd name="T80" fmla="*/ 0 w 188"/>
                      <a:gd name="T81" fmla="*/ 0 h 344"/>
                      <a:gd name="T82" fmla="*/ 0 w 188"/>
                      <a:gd name="T83" fmla="*/ 0 h 344"/>
                      <a:gd name="T84" fmla="*/ 0 w 188"/>
                      <a:gd name="T85" fmla="*/ 0 h 344"/>
                      <a:gd name="T86" fmla="*/ 0 w 188"/>
                      <a:gd name="T87" fmla="*/ 0 h 344"/>
                      <a:gd name="T88" fmla="*/ 0 w 188"/>
                      <a:gd name="T89" fmla="*/ 0 h 344"/>
                      <a:gd name="T90" fmla="*/ 0 w 188"/>
                      <a:gd name="T91" fmla="*/ 0 h 344"/>
                      <a:gd name="T92" fmla="*/ 0 w 188"/>
                      <a:gd name="T93" fmla="*/ 0 h 344"/>
                      <a:gd name="T94" fmla="*/ 0 w 188"/>
                      <a:gd name="T95" fmla="*/ 0 h 344"/>
                      <a:gd name="T96" fmla="*/ 0 w 188"/>
                      <a:gd name="T97" fmla="*/ 0 h 344"/>
                      <a:gd name="T98" fmla="*/ 0 w 188"/>
                      <a:gd name="T99" fmla="*/ 0 h 344"/>
                      <a:gd name="T100" fmla="*/ 0 w 188"/>
                      <a:gd name="T101" fmla="*/ 0 h 344"/>
                      <a:gd name="T102" fmla="*/ 0 w 188"/>
                      <a:gd name="T103" fmla="*/ 0 h 344"/>
                      <a:gd name="T104" fmla="*/ 0 w 188"/>
                      <a:gd name="T105" fmla="*/ 0 h 34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8" h="344">
                        <a:moveTo>
                          <a:pt x="188" y="0"/>
                        </a:moveTo>
                        <a:lnTo>
                          <a:pt x="154" y="5"/>
                        </a:lnTo>
                        <a:lnTo>
                          <a:pt x="138" y="9"/>
                        </a:lnTo>
                        <a:lnTo>
                          <a:pt x="119" y="16"/>
                        </a:lnTo>
                        <a:lnTo>
                          <a:pt x="104" y="26"/>
                        </a:lnTo>
                        <a:lnTo>
                          <a:pt x="90" y="36"/>
                        </a:lnTo>
                        <a:lnTo>
                          <a:pt x="76" y="49"/>
                        </a:lnTo>
                        <a:lnTo>
                          <a:pt x="62" y="67"/>
                        </a:lnTo>
                        <a:lnTo>
                          <a:pt x="55" y="77"/>
                        </a:lnTo>
                        <a:lnTo>
                          <a:pt x="49" y="89"/>
                        </a:lnTo>
                        <a:lnTo>
                          <a:pt x="38" y="106"/>
                        </a:lnTo>
                        <a:lnTo>
                          <a:pt x="30" y="120"/>
                        </a:lnTo>
                        <a:lnTo>
                          <a:pt x="25" y="135"/>
                        </a:lnTo>
                        <a:lnTo>
                          <a:pt x="16" y="156"/>
                        </a:lnTo>
                        <a:lnTo>
                          <a:pt x="14" y="169"/>
                        </a:lnTo>
                        <a:lnTo>
                          <a:pt x="8" y="190"/>
                        </a:lnTo>
                        <a:lnTo>
                          <a:pt x="4" y="213"/>
                        </a:lnTo>
                        <a:lnTo>
                          <a:pt x="1" y="232"/>
                        </a:lnTo>
                        <a:lnTo>
                          <a:pt x="0" y="246"/>
                        </a:lnTo>
                        <a:lnTo>
                          <a:pt x="1" y="262"/>
                        </a:lnTo>
                        <a:lnTo>
                          <a:pt x="4" y="282"/>
                        </a:lnTo>
                        <a:lnTo>
                          <a:pt x="8" y="296"/>
                        </a:lnTo>
                        <a:lnTo>
                          <a:pt x="14" y="306"/>
                        </a:lnTo>
                        <a:lnTo>
                          <a:pt x="21" y="316"/>
                        </a:lnTo>
                        <a:lnTo>
                          <a:pt x="27" y="326"/>
                        </a:lnTo>
                        <a:lnTo>
                          <a:pt x="36" y="333"/>
                        </a:lnTo>
                        <a:lnTo>
                          <a:pt x="46" y="339"/>
                        </a:lnTo>
                        <a:lnTo>
                          <a:pt x="58" y="342"/>
                        </a:lnTo>
                        <a:lnTo>
                          <a:pt x="68" y="344"/>
                        </a:lnTo>
                        <a:lnTo>
                          <a:pt x="76" y="343"/>
                        </a:lnTo>
                        <a:lnTo>
                          <a:pt x="85" y="339"/>
                        </a:lnTo>
                        <a:lnTo>
                          <a:pt x="96" y="333"/>
                        </a:lnTo>
                        <a:lnTo>
                          <a:pt x="99" y="329"/>
                        </a:lnTo>
                        <a:lnTo>
                          <a:pt x="107" y="320"/>
                        </a:lnTo>
                        <a:lnTo>
                          <a:pt x="116" y="307"/>
                        </a:lnTo>
                        <a:lnTo>
                          <a:pt x="125" y="287"/>
                        </a:lnTo>
                        <a:lnTo>
                          <a:pt x="128" y="267"/>
                        </a:lnTo>
                        <a:lnTo>
                          <a:pt x="130" y="250"/>
                        </a:lnTo>
                        <a:lnTo>
                          <a:pt x="130" y="234"/>
                        </a:lnTo>
                        <a:lnTo>
                          <a:pt x="128" y="211"/>
                        </a:lnTo>
                        <a:lnTo>
                          <a:pt x="127" y="186"/>
                        </a:lnTo>
                        <a:lnTo>
                          <a:pt x="126" y="156"/>
                        </a:lnTo>
                        <a:lnTo>
                          <a:pt x="125" y="132"/>
                        </a:lnTo>
                        <a:lnTo>
                          <a:pt x="125" y="107"/>
                        </a:lnTo>
                        <a:lnTo>
                          <a:pt x="127" y="93"/>
                        </a:lnTo>
                        <a:lnTo>
                          <a:pt x="130" y="76"/>
                        </a:lnTo>
                        <a:lnTo>
                          <a:pt x="134" y="62"/>
                        </a:lnTo>
                        <a:lnTo>
                          <a:pt x="141" y="49"/>
                        </a:lnTo>
                        <a:lnTo>
                          <a:pt x="152" y="36"/>
                        </a:lnTo>
                        <a:lnTo>
                          <a:pt x="160" y="28"/>
                        </a:lnTo>
                        <a:lnTo>
                          <a:pt x="165" y="20"/>
                        </a:lnTo>
                        <a:lnTo>
                          <a:pt x="172" y="14"/>
                        </a:lnTo>
                        <a:lnTo>
                          <a:pt x="188"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8" name="Freeform 110"/>
                  <p:cNvSpPr>
                    <a:spLocks/>
                  </p:cNvSpPr>
                  <p:nvPr/>
                </p:nvSpPr>
                <p:spPr bwMode="auto">
                  <a:xfrm>
                    <a:off x="422" y="2522"/>
                    <a:ext cx="76" cy="49"/>
                  </a:xfrm>
                  <a:custGeom>
                    <a:avLst/>
                    <a:gdLst>
                      <a:gd name="T0" fmla="*/ 0 w 302"/>
                      <a:gd name="T1" fmla="*/ 0 h 195"/>
                      <a:gd name="T2" fmla="*/ 0 w 302"/>
                      <a:gd name="T3" fmla="*/ 0 h 195"/>
                      <a:gd name="T4" fmla="*/ 0 w 302"/>
                      <a:gd name="T5" fmla="*/ 0 h 195"/>
                      <a:gd name="T6" fmla="*/ 0 w 302"/>
                      <a:gd name="T7" fmla="*/ 0 h 195"/>
                      <a:gd name="T8" fmla="*/ 0 w 302"/>
                      <a:gd name="T9" fmla="*/ 0 h 195"/>
                      <a:gd name="T10" fmla="*/ 0 w 302"/>
                      <a:gd name="T11" fmla="*/ 0 h 195"/>
                      <a:gd name="T12" fmla="*/ 0 w 302"/>
                      <a:gd name="T13" fmla="*/ 0 h 195"/>
                      <a:gd name="T14" fmla="*/ 0 w 302"/>
                      <a:gd name="T15" fmla="*/ 0 h 195"/>
                      <a:gd name="T16" fmla="*/ 0 w 302"/>
                      <a:gd name="T17" fmla="*/ 0 h 195"/>
                      <a:gd name="T18" fmla="*/ 0 w 302"/>
                      <a:gd name="T19" fmla="*/ 0 h 195"/>
                      <a:gd name="T20" fmla="*/ 0 w 302"/>
                      <a:gd name="T21" fmla="*/ 0 h 195"/>
                      <a:gd name="T22" fmla="*/ 0 w 302"/>
                      <a:gd name="T23" fmla="*/ 0 h 195"/>
                      <a:gd name="T24" fmla="*/ 0 w 302"/>
                      <a:gd name="T25" fmla="*/ 0 h 195"/>
                      <a:gd name="T26" fmla="*/ 0 w 302"/>
                      <a:gd name="T27" fmla="*/ 0 h 195"/>
                      <a:gd name="T28" fmla="*/ 0 w 302"/>
                      <a:gd name="T29" fmla="*/ 0 h 195"/>
                      <a:gd name="T30" fmla="*/ 0 w 302"/>
                      <a:gd name="T31" fmla="*/ 0 h 195"/>
                      <a:gd name="T32" fmla="*/ 0 w 302"/>
                      <a:gd name="T33" fmla="*/ 0 h 195"/>
                      <a:gd name="T34" fmla="*/ 0 w 302"/>
                      <a:gd name="T35" fmla="*/ 0 h 195"/>
                      <a:gd name="T36" fmla="*/ 0 w 302"/>
                      <a:gd name="T37" fmla="*/ 0 h 195"/>
                      <a:gd name="T38" fmla="*/ 0 w 302"/>
                      <a:gd name="T39" fmla="*/ 0 h 195"/>
                      <a:gd name="T40" fmla="*/ 0 w 302"/>
                      <a:gd name="T41" fmla="*/ 0 h 195"/>
                      <a:gd name="T42" fmla="*/ 0 w 302"/>
                      <a:gd name="T43" fmla="*/ 0 h 195"/>
                      <a:gd name="T44" fmla="*/ 0 w 302"/>
                      <a:gd name="T45" fmla="*/ 0 h 195"/>
                      <a:gd name="T46" fmla="*/ 0 w 302"/>
                      <a:gd name="T47" fmla="*/ 0 h 195"/>
                      <a:gd name="T48" fmla="*/ 0 w 302"/>
                      <a:gd name="T49" fmla="*/ 0 h 195"/>
                      <a:gd name="T50" fmla="*/ 0 w 302"/>
                      <a:gd name="T51" fmla="*/ 0 h 195"/>
                      <a:gd name="T52" fmla="*/ 0 w 302"/>
                      <a:gd name="T53" fmla="*/ 0 h 195"/>
                      <a:gd name="T54" fmla="*/ 0 w 302"/>
                      <a:gd name="T55" fmla="*/ 0 h 195"/>
                      <a:gd name="T56" fmla="*/ 0 w 302"/>
                      <a:gd name="T57" fmla="*/ 0 h 195"/>
                      <a:gd name="T58" fmla="*/ 0 w 302"/>
                      <a:gd name="T59" fmla="*/ 0 h 195"/>
                      <a:gd name="T60" fmla="*/ 0 w 302"/>
                      <a:gd name="T61" fmla="*/ 0 h 195"/>
                      <a:gd name="T62" fmla="*/ 0 w 302"/>
                      <a:gd name="T63" fmla="*/ 0 h 195"/>
                      <a:gd name="T64" fmla="*/ 0 w 302"/>
                      <a:gd name="T65" fmla="*/ 0 h 195"/>
                      <a:gd name="T66" fmla="*/ 0 w 302"/>
                      <a:gd name="T67" fmla="*/ 0 h 195"/>
                      <a:gd name="T68" fmla="*/ 0 w 302"/>
                      <a:gd name="T69" fmla="*/ 0 h 195"/>
                      <a:gd name="T70" fmla="*/ 0 w 302"/>
                      <a:gd name="T71" fmla="*/ 0 h 195"/>
                      <a:gd name="T72" fmla="*/ 0 w 302"/>
                      <a:gd name="T73" fmla="*/ 0 h 195"/>
                      <a:gd name="T74" fmla="*/ 0 w 302"/>
                      <a:gd name="T75" fmla="*/ 0 h 195"/>
                      <a:gd name="T76" fmla="*/ 0 w 302"/>
                      <a:gd name="T77" fmla="*/ 0 h 195"/>
                      <a:gd name="T78" fmla="*/ 0 w 302"/>
                      <a:gd name="T79" fmla="*/ 0 h 195"/>
                      <a:gd name="T80" fmla="*/ 0 w 302"/>
                      <a:gd name="T81" fmla="*/ 0 h 195"/>
                      <a:gd name="T82" fmla="*/ 0 w 302"/>
                      <a:gd name="T83" fmla="*/ 0 h 195"/>
                      <a:gd name="T84" fmla="*/ 0 w 302"/>
                      <a:gd name="T85" fmla="*/ 0 h 195"/>
                      <a:gd name="T86" fmla="*/ 0 w 302"/>
                      <a:gd name="T87" fmla="*/ 0 h 195"/>
                      <a:gd name="T88" fmla="*/ 0 w 302"/>
                      <a:gd name="T89" fmla="*/ 0 h 195"/>
                      <a:gd name="T90" fmla="*/ 0 w 302"/>
                      <a:gd name="T91" fmla="*/ 0 h 195"/>
                      <a:gd name="T92" fmla="*/ 0 w 302"/>
                      <a:gd name="T93" fmla="*/ 0 h 195"/>
                      <a:gd name="T94" fmla="*/ 0 w 302"/>
                      <a:gd name="T95" fmla="*/ 0 h 195"/>
                      <a:gd name="T96" fmla="*/ 0 w 302"/>
                      <a:gd name="T97" fmla="*/ 0 h 195"/>
                      <a:gd name="T98" fmla="*/ 0 w 302"/>
                      <a:gd name="T99" fmla="*/ 0 h 195"/>
                      <a:gd name="T100" fmla="*/ 0 w 302"/>
                      <a:gd name="T101" fmla="*/ 0 h 195"/>
                      <a:gd name="T102" fmla="*/ 0 w 302"/>
                      <a:gd name="T103" fmla="*/ 0 h 1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02" h="195">
                        <a:moveTo>
                          <a:pt x="257" y="74"/>
                        </a:moveTo>
                        <a:lnTo>
                          <a:pt x="263" y="72"/>
                        </a:lnTo>
                        <a:lnTo>
                          <a:pt x="267" y="72"/>
                        </a:lnTo>
                        <a:lnTo>
                          <a:pt x="277" y="70"/>
                        </a:lnTo>
                        <a:lnTo>
                          <a:pt x="287" y="70"/>
                        </a:lnTo>
                        <a:lnTo>
                          <a:pt x="302" y="70"/>
                        </a:lnTo>
                        <a:lnTo>
                          <a:pt x="272" y="51"/>
                        </a:lnTo>
                        <a:lnTo>
                          <a:pt x="251" y="38"/>
                        </a:lnTo>
                        <a:lnTo>
                          <a:pt x="229" y="26"/>
                        </a:lnTo>
                        <a:lnTo>
                          <a:pt x="204" y="16"/>
                        </a:lnTo>
                        <a:lnTo>
                          <a:pt x="178" y="7"/>
                        </a:lnTo>
                        <a:lnTo>
                          <a:pt x="158" y="3"/>
                        </a:lnTo>
                        <a:lnTo>
                          <a:pt x="130" y="0"/>
                        </a:lnTo>
                        <a:lnTo>
                          <a:pt x="113" y="0"/>
                        </a:lnTo>
                        <a:lnTo>
                          <a:pt x="89" y="5"/>
                        </a:lnTo>
                        <a:lnTo>
                          <a:pt x="71" y="13"/>
                        </a:lnTo>
                        <a:lnTo>
                          <a:pt x="54" y="24"/>
                        </a:lnTo>
                        <a:lnTo>
                          <a:pt x="41" y="32"/>
                        </a:lnTo>
                        <a:lnTo>
                          <a:pt x="27" y="46"/>
                        </a:lnTo>
                        <a:lnTo>
                          <a:pt x="19" y="61"/>
                        </a:lnTo>
                        <a:lnTo>
                          <a:pt x="13" y="74"/>
                        </a:lnTo>
                        <a:lnTo>
                          <a:pt x="6" y="91"/>
                        </a:lnTo>
                        <a:lnTo>
                          <a:pt x="1" y="106"/>
                        </a:lnTo>
                        <a:lnTo>
                          <a:pt x="0" y="122"/>
                        </a:lnTo>
                        <a:lnTo>
                          <a:pt x="0" y="136"/>
                        </a:lnTo>
                        <a:lnTo>
                          <a:pt x="3" y="151"/>
                        </a:lnTo>
                        <a:lnTo>
                          <a:pt x="6" y="162"/>
                        </a:lnTo>
                        <a:lnTo>
                          <a:pt x="11" y="170"/>
                        </a:lnTo>
                        <a:lnTo>
                          <a:pt x="15" y="177"/>
                        </a:lnTo>
                        <a:lnTo>
                          <a:pt x="24" y="183"/>
                        </a:lnTo>
                        <a:lnTo>
                          <a:pt x="34" y="187"/>
                        </a:lnTo>
                        <a:lnTo>
                          <a:pt x="46" y="191"/>
                        </a:lnTo>
                        <a:lnTo>
                          <a:pt x="54" y="192"/>
                        </a:lnTo>
                        <a:lnTo>
                          <a:pt x="66" y="195"/>
                        </a:lnTo>
                        <a:lnTo>
                          <a:pt x="78" y="195"/>
                        </a:lnTo>
                        <a:lnTo>
                          <a:pt x="89" y="194"/>
                        </a:lnTo>
                        <a:lnTo>
                          <a:pt x="101" y="192"/>
                        </a:lnTo>
                        <a:lnTo>
                          <a:pt x="113" y="191"/>
                        </a:lnTo>
                        <a:lnTo>
                          <a:pt x="123" y="187"/>
                        </a:lnTo>
                        <a:lnTo>
                          <a:pt x="134" y="183"/>
                        </a:lnTo>
                        <a:lnTo>
                          <a:pt x="147" y="171"/>
                        </a:lnTo>
                        <a:lnTo>
                          <a:pt x="156" y="161"/>
                        </a:lnTo>
                        <a:lnTo>
                          <a:pt x="167" y="148"/>
                        </a:lnTo>
                        <a:lnTo>
                          <a:pt x="176" y="133"/>
                        </a:lnTo>
                        <a:lnTo>
                          <a:pt x="186" y="119"/>
                        </a:lnTo>
                        <a:lnTo>
                          <a:pt x="196" y="108"/>
                        </a:lnTo>
                        <a:lnTo>
                          <a:pt x="208" y="93"/>
                        </a:lnTo>
                        <a:lnTo>
                          <a:pt x="218" y="84"/>
                        </a:lnTo>
                        <a:lnTo>
                          <a:pt x="229" y="79"/>
                        </a:lnTo>
                        <a:lnTo>
                          <a:pt x="242" y="75"/>
                        </a:lnTo>
                        <a:lnTo>
                          <a:pt x="250" y="74"/>
                        </a:lnTo>
                        <a:lnTo>
                          <a:pt x="257" y="74"/>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49" name="Freeform 111"/>
                  <p:cNvSpPr>
                    <a:spLocks/>
                  </p:cNvSpPr>
                  <p:nvPr/>
                </p:nvSpPr>
                <p:spPr bwMode="auto">
                  <a:xfrm>
                    <a:off x="406" y="2980"/>
                    <a:ext cx="24" cy="52"/>
                  </a:xfrm>
                  <a:custGeom>
                    <a:avLst/>
                    <a:gdLst>
                      <a:gd name="T0" fmla="*/ 0 w 97"/>
                      <a:gd name="T1" fmla="*/ 0 h 206"/>
                      <a:gd name="T2" fmla="*/ 0 w 97"/>
                      <a:gd name="T3" fmla="*/ 0 h 206"/>
                      <a:gd name="T4" fmla="*/ 0 w 97"/>
                      <a:gd name="T5" fmla="*/ 0 h 206"/>
                      <a:gd name="T6" fmla="*/ 0 w 97"/>
                      <a:gd name="T7" fmla="*/ 0 h 206"/>
                      <a:gd name="T8" fmla="*/ 0 w 97"/>
                      <a:gd name="T9" fmla="*/ 0 h 206"/>
                      <a:gd name="T10" fmla="*/ 0 w 97"/>
                      <a:gd name="T11" fmla="*/ 0 h 206"/>
                      <a:gd name="T12" fmla="*/ 0 w 97"/>
                      <a:gd name="T13" fmla="*/ 0 h 206"/>
                      <a:gd name="T14" fmla="*/ 0 w 97"/>
                      <a:gd name="T15" fmla="*/ 0 h 206"/>
                      <a:gd name="T16" fmla="*/ 0 w 97"/>
                      <a:gd name="T17" fmla="*/ 0 h 206"/>
                      <a:gd name="T18" fmla="*/ 0 w 97"/>
                      <a:gd name="T19" fmla="*/ 0 h 206"/>
                      <a:gd name="T20" fmla="*/ 0 w 97"/>
                      <a:gd name="T21" fmla="*/ 0 h 206"/>
                      <a:gd name="T22" fmla="*/ 0 w 97"/>
                      <a:gd name="T23" fmla="*/ 0 h 206"/>
                      <a:gd name="T24" fmla="*/ 0 w 97"/>
                      <a:gd name="T25" fmla="*/ 0 h 206"/>
                      <a:gd name="T26" fmla="*/ 0 w 97"/>
                      <a:gd name="T27" fmla="*/ 0 h 206"/>
                      <a:gd name="T28" fmla="*/ 0 w 97"/>
                      <a:gd name="T29" fmla="*/ 0 h 206"/>
                      <a:gd name="T30" fmla="*/ 0 w 97"/>
                      <a:gd name="T31" fmla="*/ 0 h 206"/>
                      <a:gd name="T32" fmla="*/ 0 w 97"/>
                      <a:gd name="T33" fmla="*/ 0 h 206"/>
                      <a:gd name="T34" fmla="*/ 0 w 97"/>
                      <a:gd name="T35" fmla="*/ 0 h 206"/>
                      <a:gd name="T36" fmla="*/ 0 w 97"/>
                      <a:gd name="T37" fmla="*/ 0 h 206"/>
                      <a:gd name="T38" fmla="*/ 0 w 97"/>
                      <a:gd name="T39" fmla="*/ 0 h 206"/>
                      <a:gd name="T40" fmla="*/ 0 w 97"/>
                      <a:gd name="T41" fmla="*/ 0 h 206"/>
                      <a:gd name="T42" fmla="*/ 0 w 97"/>
                      <a:gd name="T43" fmla="*/ 0 h 206"/>
                      <a:gd name="T44" fmla="*/ 0 w 97"/>
                      <a:gd name="T45" fmla="*/ 0 h 206"/>
                      <a:gd name="T46" fmla="*/ 0 w 97"/>
                      <a:gd name="T47" fmla="*/ 0 h 206"/>
                      <a:gd name="T48" fmla="*/ 0 w 97"/>
                      <a:gd name="T49" fmla="*/ 0 h 206"/>
                      <a:gd name="T50" fmla="*/ 0 w 97"/>
                      <a:gd name="T51" fmla="*/ 0 h 206"/>
                      <a:gd name="T52" fmla="*/ 0 w 97"/>
                      <a:gd name="T53" fmla="*/ 0 h 206"/>
                      <a:gd name="T54" fmla="*/ 0 w 97"/>
                      <a:gd name="T55" fmla="*/ 0 h 206"/>
                      <a:gd name="T56" fmla="*/ 0 w 97"/>
                      <a:gd name="T57" fmla="*/ 0 h 206"/>
                      <a:gd name="T58" fmla="*/ 0 w 97"/>
                      <a:gd name="T59" fmla="*/ 0 h 206"/>
                      <a:gd name="T60" fmla="*/ 0 w 97"/>
                      <a:gd name="T61" fmla="*/ 0 h 206"/>
                      <a:gd name="T62" fmla="*/ 0 w 97"/>
                      <a:gd name="T63" fmla="*/ 0 h 206"/>
                      <a:gd name="T64" fmla="*/ 0 w 97"/>
                      <a:gd name="T65" fmla="*/ 0 h 206"/>
                      <a:gd name="T66" fmla="*/ 0 w 97"/>
                      <a:gd name="T67" fmla="*/ 0 h 206"/>
                      <a:gd name="T68" fmla="*/ 0 w 97"/>
                      <a:gd name="T69" fmla="*/ 0 h 206"/>
                      <a:gd name="T70" fmla="*/ 0 w 97"/>
                      <a:gd name="T71" fmla="*/ 0 h 206"/>
                      <a:gd name="T72" fmla="*/ 0 w 97"/>
                      <a:gd name="T73" fmla="*/ 0 h 206"/>
                      <a:gd name="T74" fmla="*/ 0 w 97"/>
                      <a:gd name="T75" fmla="*/ 0 h 206"/>
                      <a:gd name="T76" fmla="*/ 0 w 97"/>
                      <a:gd name="T77" fmla="*/ 0 h 206"/>
                      <a:gd name="T78" fmla="*/ 0 w 97"/>
                      <a:gd name="T79" fmla="*/ 0 h 206"/>
                      <a:gd name="T80" fmla="*/ 0 w 97"/>
                      <a:gd name="T81" fmla="*/ 0 h 206"/>
                      <a:gd name="T82" fmla="*/ 0 w 97"/>
                      <a:gd name="T83" fmla="*/ 0 h 206"/>
                      <a:gd name="T84" fmla="*/ 0 w 97"/>
                      <a:gd name="T85" fmla="*/ 0 h 206"/>
                      <a:gd name="T86" fmla="*/ 0 w 97"/>
                      <a:gd name="T87" fmla="*/ 0 h 206"/>
                      <a:gd name="T88" fmla="*/ 0 w 97"/>
                      <a:gd name="T89" fmla="*/ 0 h 206"/>
                      <a:gd name="T90" fmla="*/ 0 w 97"/>
                      <a:gd name="T91" fmla="*/ 0 h 206"/>
                      <a:gd name="T92" fmla="*/ 0 w 97"/>
                      <a:gd name="T93" fmla="*/ 0 h 206"/>
                      <a:gd name="T94" fmla="*/ 0 w 97"/>
                      <a:gd name="T95" fmla="*/ 0 h 206"/>
                      <a:gd name="T96" fmla="*/ 0 w 97"/>
                      <a:gd name="T97" fmla="*/ 0 h 206"/>
                      <a:gd name="T98" fmla="*/ 0 w 97"/>
                      <a:gd name="T99" fmla="*/ 0 h 206"/>
                      <a:gd name="T100" fmla="*/ 0 w 97"/>
                      <a:gd name="T101" fmla="*/ 0 h 206"/>
                      <a:gd name="T102" fmla="*/ 0 w 97"/>
                      <a:gd name="T103" fmla="*/ 0 h 206"/>
                      <a:gd name="T104" fmla="*/ 0 w 97"/>
                      <a:gd name="T105" fmla="*/ 0 h 206"/>
                      <a:gd name="T106" fmla="*/ 0 w 97"/>
                      <a:gd name="T107" fmla="*/ 0 h 206"/>
                      <a:gd name="T108" fmla="*/ 0 w 97"/>
                      <a:gd name="T109" fmla="*/ 0 h 206"/>
                      <a:gd name="T110" fmla="*/ 0 w 97"/>
                      <a:gd name="T111" fmla="*/ 0 h 206"/>
                      <a:gd name="T112" fmla="*/ 0 w 97"/>
                      <a:gd name="T113" fmla="*/ 0 h 206"/>
                      <a:gd name="T114" fmla="*/ 0 w 97"/>
                      <a:gd name="T115" fmla="*/ 0 h 206"/>
                      <a:gd name="T116" fmla="*/ 0 w 97"/>
                      <a:gd name="T117" fmla="*/ 0 h 206"/>
                      <a:gd name="T118" fmla="*/ 0 w 97"/>
                      <a:gd name="T119" fmla="*/ 0 h 20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7" h="206">
                        <a:moveTo>
                          <a:pt x="59" y="0"/>
                        </a:moveTo>
                        <a:lnTo>
                          <a:pt x="55" y="7"/>
                        </a:lnTo>
                        <a:lnTo>
                          <a:pt x="49" y="14"/>
                        </a:lnTo>
                        <a:lnTo>
                          <a:pt x="42" y="21"/>
                        </a:lnTo>
                        <a:lnTo>
                          <a:pt x="37" y="31"/>
                        </a:lnTo>
                        <a:lnTo>
                          <a:pt x="30" y="39"/>
                        </a:lnTo>
                        <a:lnTo>
                          <a:pt x="25" y="49"/>
                        </a:lnTo>
                        <a:lnTo>
                          <a:pt x="20" y="60"/>
                        </a:lnTo>
                        <a:lnTo>
                          <a:pt x="17" y="67"/>
                        </a:lnTo>
                        <a:lnTo>
                          <a:pt x="15" y="75"/>
                        </a:lnTo>
                        <a:lnTo>
                          <a:pt x="10" y="83"/>
                        </a:lnTo>
                        <a:lnTo>
                          <a:pt x="7" y="93"/>
                        </a:lnTo>
                        <a:lnTo>
                          <a:pt x="6" y="100"/>
                        </a:lnTo>
                        <a:lnTo>
                          <a:pt x="3" y="107"/>
                        </a:lnTo>
                        <a:lnTo>
                          <a:pt x="2" y="111"/>
                        </a:lnTo>
                        <a:lnTo>
                          <a:pt x="0" y="122"/>
                        </a:lnTo>
                        <a:lnTo>
                          <a:pt x="0" y="130"/>
                        </a:lnTo>
                        <a:lnTo>
                          <a:pt x="0" y="142"/>
                        </a:lnTo>
                        <a:lnTo>
                          <a:pt x="2" y="157"/>
                        </a:lnTo>
                        <a:lnTo>
                          <a:pt x="6" y="169"/>
                        </a:lnTo>
                        <a:lnTo>
                          <a:pt x="10" y="179"/>
                        </a:lnTo>
                        <a:lnTo>
                          <a:pt x="15" y="186"/>
                        </a:lnTo>
                        <a:lnTo>
                          <a:pt x="18" y="190"/>
                        </a:lnTo>
                        <a:lnTo>
                          <a:pt x="23" y="196"/>
                        </a:lnTo>
                        <a:lnTo>
                          <a:pt x="29" y="199"/>
                        </a:lnTo>
                        <a:lnTo>
                          <a:pt x="34" y="203"/>
                        </a:lnTo>
                        <a:lnTo>
                          <a:pt x="39" y="205"/>
                        </a:lnTo>
                        <a:lnTo>
                          <a:pt x="43" y="206"/>
                        </a:lnTo>
                        <a:lnTo>
                          <a:pt x="48" y="206"/>
                        </a:lnTo>
                        <a:lnTo>
                          <a:pt x="55" y="206"/>
                        </a:lnTo>
                        <a:lnTo>
                          <a:pt x="59" y="205"/>
                        </a:lnTo>
                        <a:lnTo>
                          <a:pt x="64" y="203"/>
                        </a:lnTo>
                        <a:lnTo>
                          <a:pt x="69" y="199"/>
                        </a:lnTo>
                        <a:lnTo>
                          <a:pt x="73" y="197"/>
                        </a:lnTo>
                        <a:lnTo>
                          <a:pt x="78" y="192"/>
                        </a:lnTo>
                        <a:lnTo>
                          <a:pt x="82" y="189"/>
                        </a:lnTo>
                        <a:lnTo>
                          <a:pt x="85" y="183"/>
                        </a:lnTo>
                        <a:lnTo>
                          <a:pt x="87" y="178"/>
                        </a:lnTo>
                        <a:lnTo>
                          <a:pt x="91" y="171"/>
                        </a:lnTo>
                        <a:lnTo>
                          <a:pt x="92" y="164"/>
                        </a:lnTo>
                        <a:lnTo>
                          <a:pt x="95" y="156"/>
                        </a:lnTo>
                        <a:lnTo>
                          <a:pt x="97" y="148"/>
                        </a:lnTo>
                        <a:lnTo>
                          <a:pt x="97" y="141"/>
                        </a:lnTo>
                        <a:lnTo>
                          <a:pt x="97" y="134"/>
                        </a:lnTo>
                        <a:lnTo>
                          <a:pt x="97" y="127"/>
                        </a:lnTo>
                        <a:lnTo>
                          <a:pt x="97" y="120"/>
                        </a:lnTo>
                        <a:lnTo>
                          <a:pt x="96" y="114"/>
                        </a:lnTo>
                        <a:lnTo>
                          <a:pt x="93" y="108"/>
                        </a:lnTo>
                        <a:lnTo>
                          <a:pt x="92" y="101"/>
                        </a:lnTo>
                        <a:lnTo>
                          <a:pt x="91" y="93"/>
                        </a:lnTo>
                        <a:lnTo>
                          <a:pt x="86" y="81"/>
                        </a:lnTo>
                        <a:lnTo>
                          <a:pt x="79" y="63"/>
                        </a:lnTo>
                        <a:lnTo>
                          <a:pt x="73" y="49"/>
                        </a:lnTo>
                        <a:lnTo>
                          <a:pt x="69" y="41"/>
                        </a:lnTo>
                        <a:lnTo>
                          <a:pt x="66" y="35"/>
                        </a:lnTo>
                        <a:lnTo>
                          <a:pt x="65" y="31"/>
                        </a:lnTo>
                        <a:lnTo>
                          <a:pt x="63" y="25"/>
                        </a:lnTo>
                        <a:lnTo>
                          <a:pt x="62" y="19"/>
                        </a:lnTo>
                        <a:lnTo>
                          <a:pt x="59" y="14"/>
                        </a:lnTo>
                        <a:lnTo>
                          <a:pt x="59"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0" name="Freeform 112"/>
                  <p:cNvSpPr>
                    <a:spLocks/>
                  </p:cNvSpPr>
                  <p:nvPr/>
                </p:nvSpPr>
                <p:spPr bwMode="auto">
                  <a:xfrm>
                    <a:off x="892" y="2643"/>
                    <a:ext cx="47" cy="86"/>
                  </a:xfrm>
                  <a:custGeom>
                    <a:avLst/>
                    <a:gdLst>
                      <a:gd name="T0" fmla="*/ 0 w 187"/>
                      <a:gd name="T1" fmla="*/ 0 h 344"/>
                      <a:gd name="T2" fmla="*/ 0 w 187"/>
                      <a:gd name="T3" fmla="*/ 0 h 344"/>
                      <a:gd name="T4" fmla="*/ 0 w 187"/>
                      <a:gd name="T5" fmla="*/ 0 h 344"/>
                      <a:gd name="T6" fmla="*/ 0 w 187"/>
                      <a:gd name="T7" fmla="*/ 0 h 344"/>
                      <a:gd name="T8" fmla="*/ 0 w 187"/>
                      <a:gd name="T9" fmla="*/ 0 h 344"/>
                      <a:gd name="T10" fmla="*/ 0 w 187"/>
                      <a:gd name="T11" fmla="*/ 0 h 344"/>
                      <a:gd name="T12" fmla="*/ 0 w 187"/>
                      <a:gd name="T13" fmla="*/ 0 h 344"/>
                      <a:gd name="T14" fmla="*/ 0 w 187"/>
                      <a:gd name="T15" fmla="*/ 0 h 344"/>
                      <a:gd name="T16" fmla="*/ 0 w 187"/>
                      <a:gd name="T17" fmla="*/ 0 h 344"/>
                      <a:gd name="T18" fmla="*/ 0 w 187"/>
                      <a:gd name="T19" fmla="*/ 0 h 344"/>
                      <a:gd name="T20" fmla="*/ 0 w 187"/>
                      <a:gd name="T21" fmla="*/ 0 h 344"/>
                      <a:gd name="T22" fmla="*/ 0 w 187"/>
                      <a:gd name="T23" fmla="*/ 0 h 344"/>
                      <a:gd name="T24" fmla="*/ 0 w 187"/>
                      <a:gd name="T25" fmla="*/ 0 h 344"/>
                      <a:gd name="T26" fmla="*/ 0 w 187"/>
                      <a:gd name="T27" fmla="*/ 0 h 344"/>
                      <a:gd name="T28" fmla="*/ 0 w 187"/>
                      <a:gd name="T29" fmla="*/ 0 h 344"/>
                      <a:gd name="T30" fmla="*/ 0 w 187"/>
                      <a:gd name="T31" fmla="*/ 0 h 344"/>
                      <a:gd name="T32" fmla="*/ 0 w 187"/>
                      <a:gd name="T33" fmla="*/ 0 h 344"/>
                      <a:gd name="T34" fmla="*/ 0 w 187"/>
                      <a:gd name="T35" fmla="*/ 0 h 344"/>
                      <a:gd name="T36" fmla="*/ 0 w 187"/>
                      <a:gd name="T37" fmla="*/ 0 h 344"/>
                      <a:gd name="T38" fmla="*/ 0 w 187"/>
                      <a:gd name="T39" fmla="*/ 0 h 344"/>
                      <a:gd name="T40" fmla="*/ 0 w 187"/>
                      <a:gd name="T41" fmla="*/ 0 h 344"/>
                      <a:gd name="T42" fmla="*/ 0 w 187"/>
                      <a:gd name="T43" fmla="*/ 0 h 344"/>
                      <a:gd name="T44" fmla="*/ 0 w 187"/>
                      <a:gd name="T45" fmla="*/ 0 h 344"/>
                      <a:gd name="T46" fmla="*/ 0 w 187"/>
                      <a:gd name="T47" fmla="*/ 0 h 344"/>
                      <a:gd name="T48" fmla="*/ 0 w 187"/>
                      <a:gd name="T49" fmla="*/ 0 h 344"/>
                      <a:gd name="T50" fmla="*/ 0 w 187"/>
                      <a:gd name="T51" fmla="*/ 0 h 344"/>
                      <a:gd name="T52" fmla="*/ 0 w 187"/>
                      <a:gd name="T53" fmla="*/ 0 h 344"/>
                      <a:gd name="T54" fmla="*/ 0 w 187"/>
                      <a:gd name="T55" fmla="*/ 0 h 344"/>
                      <a:gd name="T56" fmla="*/ 0 w 187"/>
                      <a:gd name="T57" fmla="*/ 0 h 344"/>
                      <a:gd name="T58" fmla="*/ 0 w 187"/>
                      <a:gd name="T59" fmla="*/ 0 h 344"/>
                      <a:gd name="T60" fmla="*/ 0 w 187"/>
                      <a:gd name="T61" fmla="*/ 0 h 344"/>
                      <a:gd name="T62" fmla="*/ 0 w 187"/>
                      <a:gd name="T63" fmla="*/ 0 h 344"/>
                      <a:gd name="T64" fmla="*/ 0 w 187"/>
                      <a:gd name="T65" fmla="*/ 0 h 344"/>
                      <a:gd name="T66" fmla="*/ 0 w 187"/>
                      <a:gd name="T67" fmla="*/ 0 h 344"/>
                      <a:gd name="T68" fmla="*/ 0 w 187"/>
                      <a:gd name="T69" fmla="*/ 0 h 344"/>
                      <a:gd name="T70" fmla="*/ 0 w 187"/>
                      <a:gd name="T71" fmla="*/ 0 h 344"/>
                      <a:gd name="T72" fmla="*/ 0 w 187"/>
                      <a:gd name="T73" fmla="*/ 0 h 344"/>
                      <a:gd name="T74" fmla="*/ 0 w 187"/>
                      <a:gd name="T75" fmla="*/ 0 h 344"/>
                      <a:gd name="T76" fmla="*/ 0 w 187"/>
                      <a:gd name="T77" fmla="*/ 0 h 344"/>
                      <a:gd name="T78" fmla="*/ 0 w 187"/>
                      <a:gd name="T79" fmla="*/ 0 h 344"/>
                      <a:gd name="T80" fmla="*/ 0 w 187"/>
                      <a:gd name="T81" fmla="*/ 0 h 344"/>
                      <a:gd name="T82" fmla="*/ 0 w 187"/>
                      <a:gd name="T83" fmla="*/ 0 h 344"/>
                      <a:gd name="T84" fmla="*/ 0 w 187"/>
                      <a:gd name="T85" fmla="*/ 0 h 344"/>
                      <a:gd name="T86" fmla="*/ 0 w 187"/>
                      <a:gd name="T87" fmla="*/ 0 h 344"/>
                      <a:gd name="T88" fmla="*/ 0 w 187"/>
                      <a:gd name="T89" fmla="*/ 0 h 344"/>
                      <a:gd name="T90" fmla="*/ 0 w 187"/>
                      <a:gd name="T91" fmla="*/ 0 h 344"/>
                      <a:gd name="T92" fmla="*/ 0 w 187"/>
                      <a:gd name="T93" fmla="*/ 0 h 344"/>
                      <a:gd name="T94" fmla="*/ 0 w 187"/>
                      <a:gd name="T95" fmla="*/ 0 h 344"/>
                      <a:gd name="T96" fmla="*/ 0 w 187"/>
                      <a:gd name="T97" fmla="*/ 0 h 344"/>
                      <a:gd name="T98" fmla="*/ 0 w 187"/>
                      <a:gd name="T99" fmla="*/ 0 h 344"/>
                      <a:gd name="T100" fmla="*/ 0 w 187"/>
                      <a:gd name="T101" fmla="*/ 0 h 344"/>
                      <a:gd name="T102" fmla="*/ 0 w 187"/>
                      <a:gd name="T103" fmla="*/ 0 h 344"/>
                      <a:gd name="T104" fmla="*/ 0 w 187"/>
                      <a:gd name="T105" fmla="*/ 0 h 34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7" h="344">
                        <a:moveTo>
                          <a:pt x="0" y="0"/>
                        </a:moveTo>
                        <a:lnTo>
                          <a:pt x="33" y="4"/>
                        </a:lnTo>
                        <a:lnTo>
                          <a:pt x="48" y="9"/>
                        </a:lnTo>
                        <a:lnTo>
                          <a:pt x="67" y="16"/>
                        </a:lnTo>
                        <a:lnTo>
                          <a:pt x="83" y="26"/>
                        </a:lnTo>
                        <a:lnTo>
                          <a:pt x="97" y="36"/>
                        </a:lnTo>
                        <a:lnTo>
                          <a:pt x="112" y="49"/>
                        </a:lnTo>
                        <a:lnTo>
                          <a:pt x="125" y="67"/>
                        </a:lnTo>
                        <a:lnTo>
                          <a:pt x="132" y="77"/>
                        </a:lnTo>
                        <a:lnTo>
                          <a:pt x="139" y="90"/>
                        </a:lnTo>
                        <a:lnTo>
                          <a:pt x="149" y="105"/>
                        </a:lnTo>
                        <a:lnTo>
                          <a:pt x="157" y="120"/>
                        </a:lnTo>
                        <a:lnTo>
                          <a:pt x="163" y="134"/>
                        </a:lnTo>
                        <a:lnTo>
                          <a:pt x="171" y="156"/>
                        </a:lnTo>
                        <a:lnTo>
                          <a:pt x="173" y="168"/>
                        </a:lnTo>
                        <a:lnTo>
                          <a:pt x="179" y="190"/>
                        </a:lnTo>
                        <a:lnTo>
                          <a:pt x="183" y="213"/>
                        </a:lnTo>
                        <a:lnTo>
                          <a:pt x="186" y="232"/>
                        </a:lnTo>
                        <a:lnTo>
                          <a:pt x="187" y="246"/>
                        </a:lnTo>
                        <a:lnTo>
                          <a:pt x="186" y="263"/>
                        </a:lnTo>
                        <a:lnTo>
                          <a:pt x="183" y="282"/>
                        </a:lnTo>
                        <a:lnTo>
                          <a:pt x="179" y="296"/>
                        </a:lnTo>
                        <a:lnTo>
                          <a:pt x="173" y="305"/>
                        </a:lnTo>
                        <a:lnTo>
                          <a:pt x="167" y="316"/>
                        </a:lnTo>
                        <a:lnTo>
                          <a:pt x="160" y="325"/>
                        </a:lnTo>
                        <a:lnTo>
                          <a:pt x="151" y="334"/>
                        </a:lnTo>
                        <a:lnTo>
                          <a:pt x="142" y="338"/>
                        </a:lnTo>
                        <a:lnTo>
                          <a:pt x="129" y="342"/>
                        </a:lnTo>
                        <a:lnTo>
                          <a:pt x="119" y="344"/>
                        </a:lnTo>
                        <a:lnTo>
                          <a:pt x="112" y="343"/>
                        </a:lnTo>
                        <a:lnTo>
                          <a:pt x="102" y="338"/>
                        </a:lnTo>
                        <a:lnTo>
                          <a:pt x="91" y="334"/>
                        </a:lnTo>
                        <a:lnTo>
                          <a:pt x="88" y="329"/>
                        </a:lnTo>
                        <a:lnTo>
                          <a:pt x="78" y="320"/>
                        </a:lnTo>
                        <a:lnTo>
                          <a:pt x="71" y="307"/>
                        </a:lnTo>
                        <a:lnTo>
                          <a:pt x="62" y="287"/>
                        </a:lnTo>
                        <a:lnTo>
                          <a:pt x="58" y="268"/>
                        </a:lnTo>
                        <a:lnTo>
                          <a:pt x="57" y="249"/>
                        </a:lnTo>
                        <a:lnTo>
                          <a:pt x="57" y="234"/>
                        </a:lnTo>
                        <a:lnTo>
                          <a:pt x="58" y="212"/>
                        </a:lnTo>
                        <a:lnTo>
                          <a:pt x="61" y="186"/>
                        </a:lnTo>
                        <a:lnTo>
                          <a:pt x="61" y="156"/>
                        </a:lnTo>
                        <a:lnTo>
                          <a:pt x="62" y="132"/>
                        </a:lnTo>
                        <a:lnTo>
                          <a:pt x="62" y="106"/>
                        </a:lnTo>
                        <a:lnTo>
                          <a:pt x="61" y="92"/>
                        </a:lnTo>
                        <a:lnTo>
                          <a:pt x="57" y="76"/>
                        </a:lnTo>
                        <a:lnTo>
                          <a:pt x="51" y="62"/>
                        </a:lnTo>
                        <a:lnTo>
                          <a:pt x="44" y="49"/>
                        </a:lnTo>
                        <a:lnTo>
                          <a:pt x="35" y="36"/>
                        </a:lnTo>
                        <a:lnTo>
                          <a:pt x="28" y="29"/>
                        </a:lnTo>
                        <a:lnTo>
                          <a:pt x="22" y="20"/>
                        </a:lnTo>
                        <a:lnTo>
                          <a:pt x="15" y="14"/>
                        </a:lnTo>
                        <a:lnTo>
                          <a:pt x="0"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1" name="Freeform 113"/>
                  <p:cNvSpPr>
                    <a:spLocks/>
                  </p:cNvSpPr>
                  <p:nvPr/>
                </p:nvSpPr>
                <p:spPr bwMode="auto">
                  <a:xfrm>
                    <a:off x="835" y="2536"/>
                    <a:ext cx="61" cy="39"/>
                  </a:xfrm>
                  <a:custGeom>
                    <a:avLst/>
                    <a:gdLst>
                      <a:gd name="T0" fmla="*/ 0 w 246"/>
                      <a:gd name="T1" fmla="*/ 0 h 158"/>
                      <a:gd name="T2" fmla="*/ 0 w 246"/>
                      <a:gd name="T3" fmla="*/ 0 h 158"/>
                      <a:gd name="T4" fmla="*/ 0 w 246"/>
                      <a:gd name="T5" fmla="*/ 0 h 158"/>
                      <a:gd name="T6" fmla="*/ 0 w 246"/>
                      <a:gd name="T7" fmla="*/ 0 h 158"/>
                      <a:gd name="T8" fmla="*/ 0 w 246"/>
                      <a:gd name="T9" fmla="*/ 0 h 158"/>
                      <a:gd name="T10" fmla="*/ 0 w 246"/>
                      <a:gd name="T11" fmla="*/ 0 h 158"/>
                      <a:gd name="T12" fmla="*/ 0 w 246"/>
                      <a:gd name="T13" fmla="*/ 0 h 158"/>
                      <a:gd name="T14" fmla="*/ 0 w 246"/>
                      <a:gd name="T15" fmla="*/ 0 h 158"/>
                      <a:gd name="T16" fmla="*/ 0 w 246"/>
                      <a:gd name="T17" fmla="*/ 0 h 158"/>
                      <a:gd name="T18" fmla="*/ 0 w 246"/>
                      <a:gd name="T19" fmla="*/ 0 h 158"/>
                      <a:gd name="T20" fmla="*/ 0 w 246"/>
                      <a:gd name="T21" fmla="*/ 0 h 158"/>
                      <a:gd name="T22" fmla="*/ 0 w 246"/>
                      <a:gd name="T23" fmla="*/ 0 h 158"/>
                      <a:gd name="T24" fmla="*/ 0 w 246"/>
                      <a:gd name="T25" fmla="*/ 0 h 158"/>
                      <a:gd name="T26" fmla="*/ 0 w 246"/>
                      <a:gd name="T27" fmla="*/ 0 h 158"/>
                      <a:gd name="T28" fmla="*/ 0 w 246"/>
                      <a:gd name="T29" fmla="*/ 0 h 158"/>
                      <a:gd name="T30" fmla="*/ 0 w 246"/>
                      <a:gd name="T31" fmla="*/ 0 h 158"/>
                      <a:gd name="T32" fmla="*/ 0 w 246"/>
                      <a:gd name="T33" fmla="*/ 0 h 158"/>
                      <a:gd name="T34" fmla="*/ 0 w 246"/>
                      <a:gd name="T35" fmla="*/ 0 h 158"/>
                      <a:gd name="T36" fmla="*/ 0 w 246"/>
                      <a:gd name="T37" fmla="*/ 0 h 158"/>
                      <a:gd name="T38" fmla="*/ 0 w 246"/>
                      <a:gd name="T39" fmla="*/ 0 h 158"/>
                      <a:gd name="T40" fmla="*/ 0 w 246"/>
                      <a:gd name="T41" fmla="*/ 0 h 158"/>
                      <a:gd name="T42" fmla="*/ 0 w 246"/>
                      <a:gd name="T43" fmla="*/ 0 h 158"/>
                      <a:gd name="T44" fmla="*/ 0 w 246"/>
                      <a:gd name="T45" fmla="*/ 0 h 158"/>
                      <a:gd name="T46" fmla="*/ 0 w 246"/>
                      <a:gd name="T47" fmla="*/ 0 h 158"/>
                      <a:gd name="T48" fmla="*/ 0 w 246"/>
                      <a:gd name="T49" fmla="*/ 0 h 158"/>
                      <a:gd name="T50" fmla="*/ 0 w 246"/>
                      <a:gd name="T51" fmla="*/ 0 h 158"/>
                      <a:gd name="T52" fmla="*/ 0 w 246"/>
                      <a:gd name="T53" fmla="*/ 0 h 158"/>
                      <a:gd name="T54" fmla="*/ 0 w 246"/>
                      <a:gd name="T55" fmla="*/ 0 h 158"/>
                      <a:gd name="T56" fmla="*/ 0 w 246"/>
                      <a:gd name="T57" fmla="*/ 0 h 158"/>
                      <a:gd name="T58" fmla="*/ 0 w 246"/>
                      <a:gd name="T59" fmla="*/ 0 h 158"/>
                      <a:gd name="T60" fmla="*/ 0 w 246"/>
                      <a:gd name="T61" fmla="*/ 0 h 158"/>
                      <a:gd name="T62" fmla="*/ 0 w 246"/>
                      <a:gd name="T63" fmla="*/ 0 h 158"/>
                      <a:gd name="T64" fmla="*/ 0 w 246"/>
                      <a:gd name="T65" fmla="*/ 0 h 158"/>
                      <a:gd name="T66" fmla="*/ 0 w 246"/>
                      <a:gd name="T67" fmla="*/ 0 h 158"/>
                      <a:gd name="T68" fmla="*/ 0 w 246"/>
                      <a:gd name="T69" fmla="*/ 0 h 158"/>
                      <a:gd name="T70" fmla="*/ 0 w 246"/>
                      <a:gd name="T71" fmla="*/ 0 h 158"/>
                      <a:gd name="T72" fmla="*/ 0 w 246"/>
                      <a:gd name="T73" fmla="*/ 0 h 158"/>
                      <a:gd name="T74" fmla="*/ 0 w 246"/>
                      <a:gd name="T75" fmla="*/ 0 h 158"/>
                      <a:gd name="T76" fmla="*/ 0 w 246"/>
                      <a:gd name="T77" fmla="*/ 0 h 158"/>
                      <a:gd name="T78" fmla="*/ 0 w 246"/>
                      <a:gd name="T79" fmla="*/ 0 h 158"/>
                      <a:gd name="T80" fmla="*/ 0 w 246"/>
                      <a:gd name="T81" fmla="*/ 0 h 158"/>
                      <a:gd name="T82" fmla="*/ 0 w 246"/>
                      <a:gd name="T83" fmla="*/ 0 h 158"/>
                      <a:gd name="T84" fmla="*/ 0 w 246"/>
                      <a:gd name="T85" fmla="*/ 0 h 158"/>
                      <a:gd name="T86" fmla="*/ 0 w 246"/>
                      <a:gd name="T87" fmla="*/ 0 h 158"/>
                      <a:gd name="T88" fmla="*/ 0 w 246"/>
                      <a:gd name="T89" fmla="*/ 0 h 158"/>
                      <a:gd name="T90" fmla="*/ 0 w 246"/>
                      <a:gd name="T91" fmla="*/ 0 h 158"/>
                      <a:gd name="T92" fmla="*/ 0 w 246"/>
                      <a:gd name="T93" fmla="*/ 0 h 158"/>
                      <a:gd name="T94" fmla="*/ 0 w 246"/>
                      <a:gd name="T95" fmla="*/ 0 h 158"/>
                      <a:gd name="T96" fmla="*/ 0 w 246"/>
                      <a:gd name="T97" fmla="*/ 0 h 158"/>
                      <a:gd name="T98" fmla="*/ 0 w 246"/>
                      <a:gd name="T99" fmla="*/ 0 h 158"/>
                      <a:gd name="T100" fmla="*/ 0 w 246"/>
                      <a:gd name="T101" fmla="*/ 0 h 158"/>
                      <a:gd name="T102" fmla="*/ 0 w 246"/>
                      <a:gd name="T103" fmla="*/ 0 h 1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46" h="158">
                        <a:moveTo>
                          <a:pt x="37" y="60"/>
                        </a:moveTo>
                        <a:lnTo>
                          <a:pt x="33" y="59"/>
                        </a:lnTo>
                        <a:lnTo>
                          <a:pt x="30" y="59"/>
                        </a:lnTo>
                        <a:lnTo>
                          <a:pt x="21" y="58"/>
                        </a:lnTo>
                        <a:lnTo>
                          <a:pt x="13" y="57"/>
                        </a:lnTo>
                        <a:lnTo>
                          <a:pt x="0" y="58"/>
                        </a:lnTo>
                        <a:lnTo>
                          <a:pt x="26" y="41"/>
                        </a:lnTo>
                        <a:lnTo>
                          <a:pt x="43" y="31"/>
                        </a:lnTo>
                        <a:lnTo>
                          <a:pt x="60" y="21"/>
                        </a:lnTo>
                        <a:lnTo>
                          <a:pt x="80" y="13"/>
                        </a:lnTo>
                        <a:lnTo>
                          <a:pt x="100" y="6"/>
                        </a:lnTo>
                        <a:lnTo>
                          <a:pt x="117" y="3"/>
                        </a:lnTo>
                        <a:lnTo>
                          <a:pt x="140" y="0"/>
                        </a:lnTo>
                        <a:lnTo>
                          <a:pt x="155" y="0"/>
                        </a:lnTo>
                        <a:lnTo>
                          <a:pt x="173" y="5"/>
                        </a:lnTo>
                        <a:lnTo>
                          <a:pt x="188" y="11"/>
                        </a:lnTo>
                        <a:lnTo>
                          <a:pt x="202" y="19"/>
                        </a:lnTo>
                        <a:lnTo>
                          <a:pt x="211" y="26"/>
                        </a:lnTo>
                        <a:lnTo>
                          <a:pt x="223" y="38"/>
                        </a:lnTo>
                        <a:lnTo>
                          <a:pt x="231" y="51"/>
                        </a:lnTo>
                        <a:lnTo>
                          <a:pt x="236" y="61"/>
                        </a:lnTo>
                        <a:lnTo>
                          <a:pt x="242" y="74"/>
                        </a:lnTo>
                        <a:lnTo>
                          <a:pt x="245" y="87"/>
                        </a:lnTo>
                        <a:lnTo>
                          <a:pt x="246" y="100"/>
                        </a:lnTo>
                        <a:lnTo>
                          <a:pt x="246" y="110"/>
                        </a:lnTo>
                        <a:lnTo>
                          <a:pt x="244" y="123"/>
                        </a:lnTo>
                        <a:lnTo>
                          <a:pt x="242" y="131"/>
                        </a:lnTo>
                        <a:lnTo>
                          <a:pt x="238" y="137"/>
                        </a:lnTo>
                        <a:lnTo>
                          <a:pt x="232" y="143"/>
                        </a:lnTo>
                        <a:lnTo>
                          <a:pt x="226" y="148"/>
                        </a:lnTo>
                        <a:lnTo>
                          <a:pt x="218" y="153"/>
                        </a:lnTo>
                        <a:lnTo>
                          <a:pt x="209" y="156"/>
                        </a:lnTo>
                        <a:lnTo>
                          <a:pt x="202" y="157"/>
                        </a:lnTo>
                        <a:lnTo>
                          <a:pt x="192" y="158"/>
                        </a:lnTo>
                        <a:lnTo>
                          <a:pt x="183" y="158"/>
                        </a:lnTo>
                        <a:lnTo>
                          <a:pt x="173" y="157"/>
                        </a:lnTo>
                        <a:lnTo>
                          <a:pt x="163" y="157"/>
                        </a:lnTo>
                        <a:lnTo>
                          <a:pt x="155" y="156"/>
                        </a:lnTo>
                        <a:lnTo>
                          <a:pt x="147" y="151"/>
                        </a:lnTo>
                        <a:lnTo>
                          <a:pt x="137" y="148"/>
                        </a:lnTo>
                        <a:lnTo>
                          <a:pt x="128" y="138"/>
                        </a:lnTo>
                        <a:lnTo>
                          <a:pt x="119" y="131"/>
                        </a:lnTo>
                        <a:lnTo>
                          <a:pt x="110" y="120"/>
                        </a:lnTo>
                        <a:lnTo>
                          <a:pt x="103" y="108"/>
                        </a:lnTo>
                        <a:lnTo>
                          <a:pt x="94" y="96"/>
                        </a:lnTo>
                        <a:lnTo>
                          <a:pt x="87" y="88"/>
                        </a:lnTo>
                        <a:lnTo>
                          <a:pt x="78" y="76"/>
                        </a:lnTo>
                        <a:lnTo>
                          <a:pt x="68" y="68"/>
                        </a:lnTo>
                        <a:lnTo>
                          <a:pt x="60" y="65"/>
                        </a:lnTo>
                        <a:lnTo>
                          <a:pt x="50" y="61"/>
                        </a:lnTo>
                        <a:lnTo>
                          <a:pt x="43" y="61"/>
                        </a:lnTo>
                        <a:lnTo>
                          <a:pt x="37" y="6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2" name="Freeform 114"/>
                  <p:cNvSpPr>
                    <a:spLocks/>
                  </p:cNvSpPr>
                  <p:nvPr/>
                </p:nvSpPr>
                <p:spPr bwMode="auto">
                  <a:xfrm>
                    <a:off x="836" y="2890"/>
                    <a:ext cx="19" cy="50"/>
                  </a:xfrm>
                  <a:custGeom>
                    <a:avLst/>
                    <a:gdLst>
                      <a:gd name="T0" fmla="*/ 0 w 75"/>
                      <a:gd name="T1" fmla="*/ 0 h 201"/>
                      <a:gd name="T2" fmla="*/ 0 w 75"/>
                      <a:gd name="T3" fmla="*/ 0 h 201"/>
                      <a:gd name="T4" fmla="*/ 0 w 75"/>
                      <a:gd name="T5" fmla="*/ 0 h 201"/>
                      <a:gd name="T6" fmla="*/ 0 w 75"/>
                      <a:gd name="T7" fmla="*/ 0 h 201"/>
                      <a:gd name="T8" fmla="*/ 0 w 75"/>
                      <a:gd name="T9" fmla="*/ 0 h 201"/>
                      <a:gd name="T10" fmla="*/ 0 w 75"/>
                      <a:gd name="T11" fmla="*/ 0 h 201"/>
                      <a:gd name="T12" fmla="*/ 0 w 75"/>
                      <a:gd name="T13" fmla="*/ 0 h 201"/>
                      <a:gd name="T14" fmla="*/ 0 w 75"/>
                      <a:gd name="T15" fmla="*/ 0 h 201"/>
                      <a:gd name="T16" fmla="*/ 0 w 75"/>
                      <a:gd name="T17" fmla="*/ 0 h 201"/>
                      <a:gd name="T18" fmla="*/ 0 w 75"/>
                      <a:gd name="T19" fmla="*/ 0 h 201"/>
                      <a:gd name="T20" fmla="*/ 0 w 75"/>
                      <a:gd name="T21" fmla="*/ 0 h 201"/>
                      <a:gd name="T22" fmla="*/ 0 w 75"/>
                      <a:gd name="T23" fmla="*/ 0 h 201"/>
                      <a:gd name="T24" fmla="*/ 0 w 75"/>
                      <a:gd name="T25" fmla="*/ 0 h 201"/>
                      <a:gd name="T26" fmla="*/ 0 w 75"/>
                      <a:gd name="T27" fmla="*/ 0 h 201"/>
                      <a:gd name="T28" fmla="*/ 0 w 75"/>
                      <a:gd name="T29" fmla="*/ 0 h 201"/>
                      <a:gd name="T30" fmla="*/ 0 w 75"/>
                      <a:gd name="T31" fmla="*/ 0 h 201"/>
                      <a:gd name="T32" fmla="*/ 0 w 75"/>
                      <a:gd name="T33" fmla="*/ 0 h 201"/>
                      <a:gd name="T34" fmla="*/ 0 w 75"/>
                      <a:gd name="T35" fmla="*/ 0 h 201"/>
                      <a:gd name="T36" fmla="*/ 0 w 75"/>
                      <a:gd name="T37" fmla="*/ 0 h 201"/>
                      <a:gd name="T38" fmla="*/ 0 w 75"/>
                      <a:gd name="T39" fmla="*/ 0 h 201"/>
                      <a:gd name="T40" fmla="*/ 0 w 75"/>
                      <a:gd name="T41" fmla="*/ 0 h 201"/>
                      <a:gd name="T42" fmla="*/ 0 w 75"/>
                      <a:gd name="T43" fmla="*/ 0 h 201"/>
                      <a:gd name="T44" fmla="*/ 0 w 75"/>
                      <a:gd name="T45" fmla="*/ 0 h 201"/>
                      <a:gd name="T46" fmla="*/ 0 w 75"/>
                      <a:gd name="T47" fmla="*/ 0 h 201"/>
                      <a:gd name="T48" fmla="*/ 0 w 75"/>
                      <a:gd name="T49" fmla="*/ 0 h 201"/>
                      <a:gd name="T50" fmla="*/ 0 w 75"/>
                      <a:gd name="T51" fmla="*/ 0 h 201"/>
                      <a:gd name="T52" fmla="*/ 0 w 75"/>
                      <a:gd name="T53" fmla="*/ 0 h 201"/>
                      <a:gd name="T54" fmla="*/ 0 w 75"/>
                      <a:gd name="T55" fmla="*/ 0 h 201"/>
                      <a:gd name="T56" fmla="*/ 0 w 75"/>
                      <a:gd name="T57" fmla="*/ 0 h 201"/>
                      <a:gd name="T58" fmla="*/ 0 w 75"/>
                      <a:gd name="T59" fmla="*/ 0 h 201"/>
                      <a:gd name="T60" fmla="*/ 0 w 75"/>
                      <a:gd name="T61" fmla="*/ 0 h 201"/>
                      <a:gd name="T62" fmla="*/ 0 w 75"/>
                      <a:gd name="T63" fmla="*/ 0 h 201"/>
                      <a:gd name="T64" fmla="*/ 0 w 75"/>
                      <a:gd name="T65" fmla="*/ 0 h 201"/>
                      <a:gd name="T66" fmla="*/ 0 w 75"/>
                      <a:gd name="T67" fmla="*/ 0 h 201"/>
                      <a:gd name="T68" fmla="*/ 0 w 75"/>
                      <a:gd name="T69" fmla="*/ 0 h 201"/>
                      <a:gd name="T70" fmla="*/ 0 w 75"/>
                      <a:gd name="T71" fmla="*/ 0 h 201"/>
                      <a:gd name="T72" fmla="*/ 0 w 75"/>
                      <a:gd name="T73" fmla="*/ 0 h 201"/>
                      <a:gd name="T74" fmla="*/ 0 w 75"/>
                      <a:gd name="T75" fmla="*/ 0 h 201"/>
                      <a:gd name="T76" fmla="*/ 0 w 75"/>
                      <a:gd name="T77" fmla="*/ 0 h 201"/>
                      <a:gd name="T78" fmla="*/ 0 w 75"/>
                      <a:gd name="T79" fmla="*/ 0 h 201"/>
                      <a:gd name="T80" fmla="*/ 0 w 75"/>
                      <a:gd name="T81" fmla="*/ 0 h 201"/>
                      <a:gd name="T82" fmla="*/ 0 w 75"/>
                      <a:gd name="T83" fmla="*/ 0 h 201"/>
                      <a:gd name="T84" fmla="*/ 0 w 75"/>
                      <a:gd name="T85" fmla="*/ 0 h 201"/>
                      <a:gd name="T86" fmla="*/ 0 w 75"/>
                      <a:gd name="T87" fmla="*/ 0 h 201"/>
                      <a:gd name="T88" fmla="*/ 0 w 75"/>
                      <a:gd name="T89" fmla="*/ 0 h 201"/>
                      <a:gd name="T90" fmla="*/ 0 w 75"/>
                      <a:gd name="T91" fmla="*/ 0 h 201"/>
                      <a:gd name="T92" fmla="*/ 0 w 75"/>
                      <a:gd name="T93" fmla="*/ 0 h 201"/>
                      <a:gd name="T94" fmla="*/ 0 w 75"/>
                      <a:gd name="T95" fmla="*/ 0 h 201"/>
                      <a:gd name="T96" fmla="*/ 0 w 75"/>
                      <a:gd name="T97" fmla="*/ 0 h 201"/>
                      <a:gd name="T98" fmla="*/ 0 w 75"/>
                      <a:gd name="T99" fmla="*/ 0 h 201"/>
                      <a:gd name="T100" fmla="*/ 0 w 75"/>
                      <a:gd name="T101" fmla="*/ 0 h 201"/>
                      <a:gd name="T102" fmla="*/ 0 w 75"/>
                      <a:gd name="T103" fmla="*/ 0 h 201"/>
                      <a:gd name="T104" fmla="*/ 0 w 75"/>
                      <a:gd name="T105" fmla="*/ 0 h 201"/>
                      <a:gd name="T106" fmla="*/ 0 w 75"/>
                      <a:gd name="T107" fmla="*/ 0 h 201"/>
                      <a:gd name="T108" fmla="*/ 0 w 75"/>
                      <a:gd name="T109" fmla="*/ 0 h 201"/>
                      <a:gd name="T110" fmla="*/ 0 w 75"/>
                      <a:gd name="T111" fmla="*/ 0 h 201"/>
                      <a:gd name="T112" fmla="*/ 0 w 75"/>
                      <a:gd name="T113" fmla="*/ 0 h 201"/>
                      <a:gd name="T114" fmla="*/ 0 w 75"/>
                      <a:gd name="T115" fmla="*/ 0 h 201"/>
                      <a:gd name="T116" fmla="*/ 0 w 75"/>
                      <a:gd name="T117" fmla="*/ 0 h 201"/>
                      <a:gd name="T118" fmla="*/ 0 w 75"/>
                      <a:gd name="T119" fmla="*/ 0 h 2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5" h="201">
                        <a:moveTo>
                          <a:pt x="30" y="0"/>
                        </a:moveTo>
                        <a:lnTo>
                          <a:pt x="34" y="7"/>
                        </a:lnTo>
                        <a:lnTo>
                          <a:pt x="38" y="15"/>
                        </a:lnTo>
                        <a:lnTo>
                          <a:pt x="43" y="22"/>
                        </a:lnTo>
                        <a:lnTo>
                          <a:pt x="47" y="30"/>
                        </a:lnTo>
                        <a:lnTo>
                          <a:pt x="52" y="38"/>
                        </a:lnTo>
                        <a:lnTo>
                          <a:pt x="55" y="48"/>
                        </a:lnTo>
                        <a:lnTo>
                          <a:pt x="59" y="59"/>
                        </a:lnTo>
                        <a:lnTo>
                          <a:pt x="61" y="65"/>
                        </a:lnTo>
                        <a:lnTo>
                          <a:pt x="65" y="73"/>
                        </a:lnTo>
                        <a:lnTo>
                          <a:pt x="67" y="82"/>
                        </a:lnTo>
                        <a:lnTo>
                          <a:pt x="69" y="91"/>
                        </a:lnTo>
                        <a:lnTo>
                          <a:pt x="71" y="99"/>
                        </a:lnTo>
                        <a:lnTo>
                          <a:pt x="72" y="105"/>
                        </a:lnTo>
                        <a:lnTo>
                          <a:pt x="73" y="109"/>
                        </a:lnTo>
                        <a:lnTo>
                          <a:pt x="75" y="120"/>
                        </a:lnTo>
                        <a:lnTo>
                          <a:pt x="75" y="128"/>
                        </a:lnTo>
                        <a:lnTo>
                          <a:pt x="75" y="139"/>
                        </a:lnTo>
                        <a:lnTo>
                          <a:pt x="73" y="154"/>
                        </a:lnTo>
                        <a:lnTo>
                          <a:pt x="71" y="164"/>
                        </a:lnTo>
                        <a:lnTo>
                          <a:pt x="67" y="175"/>
                        </a:lnTo>
                        <a:lnTo>
                          <a:pt x="64" y="182"/>
                        </a:lnTo>
                        <a:lnTo>
                          <a:pt x="61" y="186"/>
                        </a:lnTo>
                        <a:lnTo>
                          <a:pt x="57" y="190"/>
                        </a:lnTo>
                        <a:lnTo>
                          <a:pt x="53" y="195"/>
                        </a:lnTo>
                        <a:lnTo>
                          <a:pt x="50" y="197"/>
                        </a:lnTo>
                        <a:lnTo>
                          <a:pt x="45" y="200"/>
                        </a:lnTo>
                        <a:lnTo>
                          <a:pt x="41" y="201"/>
                        </a:lnTo>
                        <a:lnTo>
                          <a:pt x="38" y="201"/>
                        </a:lnTo>
                        <a:lnTo>
                          <a:pt x="34" y="201"/>
                        </a:lnTo>
                        <a:lnTo>
                          <a:pt x="30" y="200"/>
                        </a:lnTo>
                        <a:lnTo>
                          <a:pt x="26" y="198"/>
                        </a:lnTo>
                        <a:lnTo>
                          <a:pt x="23" y="195"/>
                        </a:lnTo>
                        <a:lnTo>
                          <a:pt x="19" y="193"/>
                        </a:lnTo>
                        <a:lnTo>
                          <a:pt x="16" y="188"/>
                        </a:lnTo>
                        <a:lnTo>
                          <a:pt x="12" y="184"/>
                        </a:lnTo>
                        <a:lnTo>
                          <a:pt x="9" y="180"/>
                        </a:lnTo>
                        <a:lnTo>
                          <a:pt x="7" y="174"/>
                        </a:lnTo>
                        <a:lnTo>
                          <a:pt x="5" y="168"/>
                        </a:lnTo>
                        <a:lnTo>
                          <a:pt x="4" y="160"/>
                        </a:lnTo>
                        <a:lnTo>
                          <a:pt x="2" y="153"/>
                        </a:lnTo>
                        <a:lnTo>
                          <a:pt x="0" y="145"/>
                        </a:lnTo>
                        <a:lnTo>
                          <a:pt x="0" y="137"/>
                        </a:lnTo>
                        <a:lnTo>
                          <a:pt x="0" y="130"/>
                        </a:lnTo>
                        <a:lnTo>
                          <a:pt x="0" y="125"/>
                        </a:lnTo>
                        <a:lnTo>
                          <a:pt x="0" y="118"/>
                        </a:lnTo>
                        <a:lnTo>
                          <a:pt x="2" y="112"/>
                        </a:lnTo>
                        <a:lnTo>
                          <a:pt x="3" y="106"/>
                        </a:lnTo>
                        <a:lnTo>
                          <a:pt x="4" y="100"/>
                        </a:lnTo>
                        <a:lnTo>
                          <a:pt x="5" y="92"/>
                        </a:lnTo>
                        <a:lnTo>
                          <a:pt x="7" y="80"/>
                        </a:lnTo>
                        <a:lnTo>
                          <a:pt x="14" y="63"/>
                        </a:lnTo>
                        <a:lnTo>
                          <a:pt x="19" y="48"/>
                        </a:lnTo>
                        <a:lnTo>
                          <a:pt x="23" y="40"/>
                        </a:lnTo>
                        <a:lnTo>
                          <a:pt x="24" y="34"/>
                        </a:lnTo>
                        <a:lnTo>
                          <a:pt x="25" y="30"/>
                        </a:lnTo>
                        <a:lnTo>
                          <a:pt x="26" y="24"/>
                        </a:lnTo>
                        <a:lnTo>
                          <a:pt x="28" y="19"/>
                        </a:lnTo>
                        <a:lnTo>
                          <a:pt x="30" y="15"/>
                        </a:lnTo>
                        <a:lnTo>
                          <a:pt x="30"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3" name="Freeform 115"/>
                  <p:cNvSpPr>
                    <a:spLocks/>
                  </p:cNvSpPr>
                  <p:nvPr/>
                </p:nvSpPr>
                <p:spPr bwMode="auto">
                  <a:xfrm>
                    <a:off x="736" y="2874"/>
                    <a:ext cx="24" cy="52"/>
                  </a:xfrm>
                  <a:custGeom>
                    <a:avLst/>
                    <a:gdLst>
                      <a:gd name="T0" fmla="*/ 0 w 99"/>
                      <a:gd name="T1" fmla="*/ 0 h 206"/>
                      <a:gd name="T2" fmla="*/ 0 w 99"/>
                      <a:gd name="T3" fmla="*/ 0 h 206"/>
                      <a:gd name="T4" fmla="*/ 0 w 99"/>
                      <a:gd name="T5" fmla="*/ 0 h 206"/>
                      <a:gd name="T6" fmla="*/ 0 w 99"/>
                      <a:gd name="T7" fmla="*/ 0 h 206"/>
                      <a:gd name="T8" fmla="*/ 0 w 99"/>
                      <a:gd name="T9" fmla="*/ 0 h 206"/>
                      <a:gd name="T10" fmla="*/ 0 w 99"/>
                      <a:gd name="T11" fmla="*/ 0 h 206"/>
                      <a:gd name="T12" fmla="*/ 0 w 99"/>
                      <a:gd name="T13" fmla="*/ 0 h 206"/>
                      <a:gd name="T14" fmla="*/ 0 w 99"/>
                      <a:gd name="T15" fmla="*/ 0 h 206"/>
                      <a:gd name="T16" fmla="*/ 0 w 99"/>
                      <a:gd name="T17" fmla="*/ 0 h 206"/>
                      <a:gd name="T18" fmla="*/ 0 w 99"/>
                      <a:gd name="T19" fmla="*/ 0 h 206"/>
                      <a:gd name="T20" fmla="*/ 0 w 99"/>
                      <a:gd name="T21" fmla="*/ 0 h 206"/>
                      <a:gd name="T22" fmla="*/ 0 w 99"/>
                      <a:gd name="T23" fmla="*/ 0 h 206"/>
                      <a:gd name="T24" fmla="*/ 0 w 99"/>
                      <a:gd name="T25" fmla="*/ 0 h 206"/>
                      <a:gd name="T26" fmla="*/ 0 w 99"/>
                      <a:gd name="T27" fmla="*/ 0 h 206"/>
                      <a:gd name="T28" fmla="*/ 0 w 99"/>
                      <a:gd name="T29" fmla="*/ 0 h 206"/>
                      <a:gd name="T30" fmla="*/ 0 w 99"/>
                      <a:gd name="T31" fmla="*/ 0 h 206"/>
                      <a:gd name="T32" fmla="*/ 0 w 99"/>
                      <a:gd name="T33" fmla="*/ 0 h 206"/>
                      <a:gd name="T34" fmla="*/ 0 w 99"/>
                      <a:gd name="T35" fmla="*/ 0 h 206"/>
                      <a:gd name="T36" fmla="*/ 0 w 99"/>
                      <a:gd name="T37" fmla="*/ 0 h 206"/>
                      <a:gd name="T38" fmla="*/ 0 w 99"/>
                      <a:gd name="T39" fmla="*/ 0 h 206"/>
                      <a:gd name="T40" fmla="*/ 0 w 99"/>
                      <a:gd name="T41" fmla="*/ 0 h 206"/>
                      <a:gd name="T42" fmla="*/ 0 w 99"/>
                      <a:gd name="T43" fmla="*/ 0 h 206"/>
                      <a:gd name="T44" fmla="*/ 0 w 99"/>
                      <a:gd name="T45" fmla="*/ 0 h 206"/>
                      <a:gd name="T46" fmla="*/ 0 w 99"/>
                      <a:gd name="T47" fmla="*/ 0 h 206"/>
                      <a:gd name="T48" fmla="*/ 0 w 99"/>
                      <a:gd name="T49" fmla="*/ 0 h 206"/>
                      <a:gd name="T50" fmla="*/ 0 w 99"/>
                      <a:gd name="T51" fmla="*/ 0 h 206"/>
                      <a:gd name="T52" fmla="*/ 0 w 99"/>
                      <a:gd name="T53" fmla="*/ 0 h 206"/>
                      <a:gd name="T54" fmla="*/ 0 w 99"/>
                      <a:gd name="T55" fmla="*/ 0 h 206"/>
                      <a:gd name="T56" fmla="*/ 0 w 99"/>
                      <a:gd name="T57" fmla="*/ 0 h 206"/>
                      <a:gd name="T58" fmla="*/ 0 w 99"/>
                      <a:gd name="T59" fmla="*/ 0 h 206"/>
                      <a:gd name="T60" fmla="*/ 0 w 99"/>
                      <a:gd name="T61" fmla="*/ 0 h 206"/>
                      <a:gd name="T62" fmla="*/ 0 w 99"/>
                      <a:gd name="T63" fmla="*/ 0 h 206"/>
                      <a:gd name="T64" fmla="*/ 0 w 99"/>
                      <a:gd name="T65" fmla="*/ 0 h 206"/>
                      <a:gd name="T66" fmla="*/ 0 w 99"/>
                      <a:gd name="T67" fmla="*/ 0 h 206"/>
                      <a:gd name="T68" fmla="*/ 0 w 99"/>
                      <a:gd name="T69" fmla="*/ 0 h 206"/>
                      <a:gd name="T70" fmla="*/ 0 w 99"/>
                      <a:gd name="T71" fmla="*/ 0 h 206"/>
                      <a:gd name="T72" fmla="*/ 0 w 99"/>
                      <a:gd name="T73" fmla="*/ 0 h 206"/>
                      <a:gd name="T74" fmla="*/ 0 w 99"/>
                      <a:gd name="T75" fmla="*/ 0 h 206"/>
                      <a:gd name="T76" fmla="*/ 0 w 99"/>
                      <a:gd name="T77" fmla="*/ 0 h 206"/>
                      <a:gd name="T78" fmla="*/ 0 w 99"/>
                      <a:gd name="T79" fmla="*/ 0 h 206"/>
                      <a:gd name="T80" fmla="*/ 0 w 99"/>
                      <a:gd name="T81" fmla="*/ 0 h 206"/>
                      <a:gd name="T82" fmla="*/ 0 w 99"/>
                      <a:gd name="T83" fmla="*/ 0 h 206"/>
                      <a:gd name="T84" fmla="*/ 0 w 99"/>
                      <a:gd name="T85" fmla="*/ 0 h 206"/>
                      <a:gd name="T86" fmla="*/ 0 w 99"/>
                      <a:gd name="T87" fmla="*/ 0 h 206"/>
                      <a:gd name="T88" fmla="*/ 0 w 99"/>
                      <a:gd name="T89" fmla="*/ 0 h 206"/>
                      <a:gd name="T90" fmla="*/ 0 w 99"/>
                      <a:gd name="T91" fmla="*/ 0 h 206"/>
                      <a:gd name="T92" fmla="*/ 0 w 99"/>
                      <a:gd name="T93" fmla="*/ 0 h 206"/>
                      <a:gd name="T94" fmla="*/ 0 w 99"/>
                      <a:gd name="T95" fmla="*/ 0 h 206"/>
                      <a:gd name="T96" fmla="*/ 0 w 99"/>
                      <a:gd name="T97" fmla="*/ 0 h 206"/>
                      <a:gd name="T98" fmla="*/ 0 w 99"/>
                      <a:gd name="T99" fmla="*/ 0 h 206"/>
                      <a:gd name="T100" fmla="*/ 0 w 99"/>
                      <a:gd name="T101" fmla="*/ 0 h 206"/>
                      <a:gd name="T102" fmla="*/ 0 w 99"/>
                      <a:gd name="T103" fmla="*/ 0 h 206"/>
                      <a:gd name="T104" fmla="*/ 0 w 99"/>
                      <a:gd name="T105" fmla="*/ 0 h 206"/>
                      <a:gd name="T106" fmla="*/ 0 w 99"/>
                      <a:gd name="T107" fmla="*/ 0 h 206"/>
                      <a:gd name="T108" fmla="*/ 0 w 99"/>
                      <a:gd name="T109" fmla="*/ 0 h 206"/>
                      <a:gd name="T110" fmla="*/ 0 w 99"/>
                      <a:gd name="T111" fmla="*/ 0 h 206"/>
                      <a:gd name="T112" fmla="*/ 0 w 99"/>
                      <a:gd name="T113" fmla="*/ 0 h 206"/>
                      <a:gd name="T114" fmla="*/ 0 w 99"/>
                      <a:gd name="T115" fmla="*/ 0 h 206"/>
                      <a:gd name="T116" fmla="*/ 0 w 99"/>
                      <a:gd name="T117" fmla="*/ 0 h 206"/>
                      <a:gd name="T118" fmla="*/ 0 w 99"/>
                      <a:gd name="T119" fmla="*/ 0 h 20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9" h="206">
                        <a:moveTo>
                          <a:pt x="38" y="0"/>
                        </a:moveTo>
                        <a:lnTo>
                          <a:pt x="44" y="7"/>
                        </a:lnTo>
                        <a:lnTo>
                          <a:pt x="50" y="14"/>
                        </a:lnTo>
                        <a:lnTo>
                          <a:pt x="56" y="21"/>
                        </a:lnTo>
                        <a:lnTo>
                          <a:pt x="61" y="31"/>
                        </a:lnTo>
                        <a:lnTo>
                          <a:pt x="67" y="39"/>
                        </a:lnTo>
                        <a:lnTo>
                          <a:pt x="73" y="49"/>
                        </a:lnTo>
                        <a:lnTo>
                          <a:pt x="78" y="60"/>
                        </a:lnTo>
                        <a:lnTo>
                          <a:pt x="80" y="67"/>
                        </a:lnTo>
                        <a:lnTo>
                          <a:pt x="84" y="74"/>
                        </a:lnTo>
                        <a:lnTo>
                          <a:pt x="88" y="85"/>
                        </a:lnTo>
                        <a:lnTo>
                          <a:pt x="92" y="93"/>
                        </a:lnTo>
                        <a:lnTo>
                          <a:pt x="93" y="101"/>
                        </a:lnTo>
                        <a:lnTo>
                          <a:pt x="94" y="108"/>
                        </a:lnTo>
                        <a:lnTo>
                          <a:pt x="97" y="113"/>
                        </a:lnTo>
                        <a:lnTo>
                          <a:pt x="98" y="123"/>
                        </a:lnTo>
                        <a:lnTo>
                          <a:pt x="99" y="131"/>
                        </a:lnTo>
                        <a:lnTo>
                          <a:pt x="99" y="143"/>
                        </a:lnTo>
                        <a:lnTo>
                          <a:pt x="97" y="157"/>
                        </a:lnTo>
                        <a:lnTo>
                          <a:pt x="92" y="170"/>
                        </a:lnTo>
                        <a:lnTo>
                          <a:pt x="88" y="179"/>
                        </a:lnTo>
                        <a:lnTo>
                          <a:pt x="84" y="186"/>
                        </a:lnTo>
                        <a:lnTo>
                          <a:pt x="80" y="191"/>
                        </a:lnTo>
                        <a:lnTo>
                          <a:pt x="75" y="196"/>
                        </a:lnTo>
                        <a:lnTo>
                          <a:pt x="70" y="200"/>
                        </a:lnTo>
                        <a:lnTo>
                          <a:pt x="64" y="203"/>
                        </a:lnTo>
                        <a:lnTo>
                          <a:pt x="59" y="205"/>
                        </a:lnTo>
                        <a:lnTo>
                          <a:pt x="54" y="206"/>
                        </a:lnTo>
                        <a:lnTo>
                          <a:pt x="50" y="206"/>
                        </a:lnTo>
                        <a:lnTo>
                          <a:pt x="44" y="206"/>
                        </a:lnTo>
                        <a:lnTo>
                          <a:pt x="38" y="205"/>
                        </a:lnTo>
                        <a:lnTo>
                          <a:pt x="33" y="204"/>
                        </a:lnTo>
                        <a:lnTo>
                          <a:pt x="29" y="200"/>
                        </a:lnTo>
                        <a:lnTo>
                          <a:pt x="24" y="197"/>
                        </a:lnTo>
                        <a:lnTo>
                          <a:pt x="20" y="193"/>
                        </a:lnTo>
                        <a:lnTo>
                          <a:pt x="17" y="190"/>
                        </a:lnTo>
                        <a:lnTo>
                          <a:pt x="12" y="184"/>
                        </a:lnTo>
                        <a:lnTo>
                          <a:pt x="9" y="178"/>
                        </a:lnTo>
                        <a:lnTo>
                          <a:pt x="7" y="172"/>
                        </a:lnTo>
                        <a:lnTo>
                          <a:pt x="5" y="165"/>
                        </a:lnTo>
                        <a:lnTo>
                          <a:pt x="3" y="157"/>
                        </a:lnTo>
                        <a:lnTo>
                          <a:pt x="0" y="148"/>
                        </a:lnTo>
                        <a:lnTo>
                          <a:pt x="0" y="142"/>
                        </a:lnTo>
                        <a:lnTo>
                          <a:pt x="0" y="135"/>
                        </a:lnTo>
                        <a:lnTo>
                          <a:pt x="0" y="128"/>
                        </a:lnTo>
                        <a:lnTo>
                          <a:pt x="0" y="121"/>
                        </a:lnTo>
                        <a:lnTo>
                          <a:pt x="2" y="114"/>
                        </a:lnTo>
                        <a:lnTo>
                          <a:pt x="4" y="109"/>
                        </a:lnTo>
                        <a:lnTo>
                          <a:pt x="5" y="102"/>
                        </a:lnTo>
                        <a:lnTo>
                          <a:pt x="7" y="94"/>
                        </a:lnTo>
                        <a:lnTo>
                          <a:pt x="11" y="82"/>
                        </a:lnTo>
                        <a:lnTo>
                          <a:pt x="19" y="63"/>
                        </a:lnTo>
                        <a:lnTo>
                          <a:pt x="24" y="49"/>
                        </a:lnTo>
                        <a:lnTo>
                          <a:pt x="29" y="41"/>
                        </a:lnTo>
                        <a:lnTo>
                          <a:pt x="31" y="35"/>
                        </a:lnTo>
                        <a:lnTo>
                          <a:pt x="33" y="31"/>
                        </a:lnTo>
                        <a:lnTo>
                          <a:pt x="36" y="25"/>
                        </a:lnTo>
                        <a:lnTo>
                          <a:pt x="36" y="19"/>
                        </a:lnTo>
                        <a:lnTo>
                          <a:pt x="38" y="14"/>
                        </a:lnTo>
                        <a:lnTo>
                          <a:pt x="38"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4" name="Freeform 116"/>
                  <p:cNvSpPr>
                    <a:spLocks/>
                  </p:cNvSpPr>
                  <p:nvPr/>
                </p:nvSpPr>
                <p:spPr bwMode="auto">
                  <a:xfrm>
                    <a:off x="538" y="2867"/>
                    <a:ext cx="24" cy="52"/>
                  </a:xfrm>
                  <a:custGeom>
                    <a:avLst/>
                    <a:gdLst>
                      <a:gd name="T0" fmla="*/ 0 w 98"/>
                      <a:gd name="T1" fmla="*/ 0 h 207"/>
                      <a:gd name="T2" fmla="*/ 0 w 98"/>
                      <a:gd name="T3" fmla="*/ 0 h 207"/>
                      <a:gd name="T4" fmla="*/ 0 w 98"/>
                      <a:gd name="T5" fmla="*/ 0 h 207"/>
                      <a:gd name="T6" fmla="*/ 0 w 98"/>
                      <a:gd name="T7" fmla="*/ 0 h 207"/>
                      <a:gd name="T8" fmla="*/ 0 w 98"/>
                      <a:gd name="T9" fmla="*/ 0 h 207"/>
                      <a:gd name="T10" fmla="*/ 0 w 98"/>
                      <a:gd name="T11" fmla="*/ 0 h 207"/>
                      <a:gd name="T12" fmla="*/ 0 w 98"/>
                      <a:gd name="T13" fmla="*/ 0 h 207"/>
                      <a:gd name="T14" fmla="*/ 0 w 98"/>
                      <a:gd name="T15" fmla="*/ 0 h 207"/>
                      <a:gd name="T16" fmla="*/ 0 w 98"/>
                      <a:gd name="T17" fmla="*/ 0 h 207"/>
                      <a:gd name="T18" fmla="*/ 0 w 98"/>
                      <a:gd name="T19" fmla="*/ 0 h 207"/>
                      <a:gd name="T20" fmla="*/ 0 w 98"/>
                      <a:gd name="T21" fmla="*/ 0 h 207"/>
                      <a:gd name="T22" fmla="*/ 0 w 98"/>
                      <a:gd name="T23" fmla="*/ 0 h 207"/>
                      <a:gd name="T24" fmla="*/ 0 w 98"/>
                      <a:gd name="T25" fmla="*/ 0 h 207"/>
                      <a:gd name="T26" fmla="*/ 0 w 98"/>
                      <a:gd name="T27" fmla="*/ 0 h 207"/>
                      <a:gd name="T28" fmla="*/ 0 w 98"/>
                      <a:gd name="T29" fmla="*/ 0 h 207"/>
                      <a:gd name="T30" fmla="*/ 0 w 98"/>
                      <a:gd name="T31" fmla="*/ 0 h 207"/>
                      <a:gd name="T32" fmla="*/ 0 w 98"/>
                      <a:gd name="T33" fmla="*/ 0 h 207"/>
                      <a:gd name="T34" fmla="*/ 0 w 98"/>
                      <a:gd name="T35" fmla="*/ 0 h 207"/>
                      <a:gd name="T36" fmla="*/ 0 w 98"/>
                      <a:gd name="T37" fmla="*/ 0 h 207"/>
                      <a:gd name="T38" fmla="*/ 0 w 98"/>
                      <a:gd name="T39" fmla="*/ 0 h 207"/>
                      <a:gd name="T40" fmla="*/ 0 w 98"/>
                      <a:gd name="T41" fmla="*/ 0 h 207"/>
                      <a:gd name="T42" fmla="*/ 0 w 98"/>
                      <a:gd name="T43" fmla="*/ 0 h 207"/>
                      <a:gd name="T44" fmla="*/ 0 w 98"/>
                      <a:gd name="T45" fmla="*/ 0 h 207"/>
                      <a:gd name="T46" fmla="*/ 0 w 98"/>
                      <a:gd name="T47" fmla="*/ 0 h 207"/>
                      <a:gd name="T48" fmla="*/ 0 w 98"/>
                      <a:gd name="T49" fmla="*/ 0 h 207"/>
                      <a:gd name="T50" fmla="*/ 0 w 98"/>
                      <a:gd name="T51" fmla="*/ 0 h 207"/>
                      <a:gd name="T52" fmla="*/ 0 w 98"/>
                      <a:gd name="T53" fmla="*/ 0 h 207"/>
                      <a:gd name="T54" fmla="*/ 0 w 98"/>
                      <a:gd name="T55" fmla="*/ 0 h 207"/>
                      <a:gd name="T56" fmla="*/ 0 w 98"/>
                      <a:gd name="T57" fmla="*/ 0 h 207"/>
                      <a:gd name="T58" fmla="*/ 0 w 98"/>
                      <a:gd name="T59" fmla="*/ 0 h 207"/>
                      <a:gd name="T60" fmla="*/ 0 w 98"/>
                      <a:gd name="T61" fmla="*/ 0 h 207"/>
                      <a:gd name="T62" fmla="*/ 0 w 98"/>
                      <a:gd name="T63" fmla="*/ 0 h 207"/>
                      <a:gd name="T64" fmla="*/ 0 w 98"/>
                      <a:gd name="T65" fmla="*/ 0 h 207"/>
                      <a:gd name="T66" fmla="*/ 0 w 98"/>
                      <a:gd name="T67" fmla="*/ 0 h 207"/>
                      <a:gd name="T68" fmla="*/ 0 w 98"/>
                      <a:gd name="T69" fmla="*/ 0 h 207"/>
                      <a:gd name="T70" fmla="*/ 0 w 98"/>
                      <a:gd name="T71" fmla="*/ 0 h 207"/>
                      <a:gd name="T72" fmla="*/ 0 w 98"/>
                      <a:gd name="T73" fmla="*/ 0 h 207"/>
                      <a:gd name="T74" fmla="*/ 0 w 98"/>
                      <a:gd name="T75" fmla="*/ 0 h 207"/>
                      <a:gd name="T76" fmla="*/ 0 w 98"/>
                      <a:gd name="T77" fmla="*/ 0 h 207"/>
                      <a:gd name="T78" fmla="*/ 0 w 98"/>
                      <a:gd name="T79" fmla="*/ 0 h 207"/>
                      <a:gd name="T80" fmla="*/ 0 w 98"/>
                      <a:gd name="T81" fmla="*/ 0 h 207"/>
                      <a:gd name="T82" fmla="*/ 0 w 98"/>
                      <a:gd name="T83" fmla="*/ 0 h 207"/>
                      <a:gd name="T84" fmla="*/ 0 w 98"/>
                      <a:gd name="T85" fmla="*/ 0 h 207"/>
                      <a:gd name="T86" fmla="*/ 0 w 98"/>
                      <a:gd name="T87" fmla="*/ 0 h 207"/>
                      <a:gd name="T88" fmla="*/ 0 w 98"/>
                      <a:gd name="T89" fmla="*/ 0 h 207"/>
                      <a:gd name="T90" fmla="*/ 0 w 98"/>
                      <a:gd name="T91" fmla="*/ 0 h 207"/>
                      <a:gd name="T92" fmla="*/ 0 w 98"/>
                      <a:gd name="T93" fmla="*/ 0 h 207"/>
                      <a:gd name="T94" fmla="*/ 0 w 98"/>
                      <a:gd name="T95" fmla="*/ 0 h 207"/>
                      <a:gd name="T96" fmla="*/ 0 w 98"/>
                      <a:gd name="T97" fmla="*/ 0 h 207"/>
                      <a:gd name="T98" fmla="*/ 0 w 98"/>
                      <a:gd name="T99" fmla="*/ 0 h 207"/>
                      <a:gd name="T100" fmla="*/ 0 w 98"/>
                      <a:gd name="T101" fmla="*/ 0 h 207"/>
                      <a:gd name="T102" fmla="*/ 0 w 98"/>
                      <a:gd name="T103" fmla="*/ 0 h 207"/>
                      <a:gd name="T104" fmla="*/ 0 w 98"/>
                      <a:gd name="T105" fmla="*/ 0 h 207"/>
                      <a:gd name="T106" fmla="*/ 0 w 98"/>
                      <a:gd name="T107" fmla="*/ 0 h 207"/>
                      <a:gd name="T108" fmla="*/ 0 w 98"/>
                      <a:gd name="T109" fmla="*/ 0 h 207"/>
                      <a:gd name="T110" fmla="*/ 0 w 98"/>
                      <a:gd name="T111" fmla="*/ 0 h 207"/>
                      <a:gd name="T112" fmla="*/ 0 w 98"/>
                      <a:gd name="T113" fmla="*/ 0 h 207"/>
                      <a:gd name="T114" fmla="*/ 0 w 98"/>
                      <a:gd name="T115" fmla="*/ 0 h 207"/>
                      <a:gd name="T116" fmla="*/ 0 w 98"/>
                      <a:gd name="T117" fmla="*/ 0 h 207"/>
                      <a:gd name="T118" fmla="*/ 0 w 98"/>
                      <a:gd name="T119" fmla="*/ 0 h 2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8" h="207">
                        <a:moveTo>
                          <a:pt x="59" y="0"/>
                        </a:moveTo>
                        <a:lnTo>
                          <a:pt x="55" y="7"/>
                        </a:lnTo>
                        <a:lnTo>
                          <a:pt x="49" y="15"/>
                        </a:lnTo>
                        <a:lnTo>
                          <a:pt x="43" y="22"/>
                        </a:lnTo>
                        <a:lnTo>
                          <a:pt x="37" y="31"/>
                        </a:lnTo>
                        <a:lnTo>
                          <a:pt x="30" y="40"/>
                        </a:lnTo>
                        <a:lnTo>
                          <a:pt x="25" y="50"/>
                        </a:lnTo>
                        <a:lnTo>
                          <a:pt x="20" y="61"/>
                        </a:lnTo>
                        <a:lnTo>
                          <a:pt x="18" y="68"/>
                        </a:lnTo>
                        <a:lnTo>
                          <a:pt x="15" y="75"/>
                        </a:lnTo>
                        <a:lnTo>
                          <a:pt x="10" y="86"/>
                        </a:lnTo>
                        <a:lnTo>
                          <a:pt x="7" y="94"/>
                        </a:lnTo>
                        <a:lnTo>
                          <a:pt x="6" y="102"/>
                        </a:lnTo>
                        <a:lnTo>
                          <a:pt x="4" y="109"/>
                        </a:lnTo>
                        <a:lnTo>
                          <a:pt x="2" y="114"/>
                        </a:lnTo>
                        <a:lnTo>
                          <a:pt x="1" y="124"/>
                        </a:lnTo>
                        <a:lnTo>
                          <a:pt x="0" y="132"/>
                        </a:lnTo>
                        <a:lnTo>
                          <a:pt x="0" y="143"/>
                        </a:lnTo>
                        <a:lnTo>
                          <a:pt x="2" y="159"/>
                        </a:lnTo>
                        <a:lnTo>
                          <a:pt x="6" y="171"/>
                        </a:lnTo>
                        <a:lnTo>
                          <a:pt x="10" y="180"/>
                        </a:lnTo>
                        <a:lnTo>
                          <a:pt x="15" y="187"/>
                        </a:lnTo>
                        <a:lnTo>
                          <a:pt x="18" y="192"/>
                        </a:lnTo>
                        <a:lnTo>
                          <a:pt x="23" y="197"/>
                        </a:lnTo>
                        <a:lnTo>
                          <a:pt x="29" y="202"/>
                        </a:lnTo>
                        <a:lnTo>
                          <a:pt x="34" y="204"/>
                        </a:lnTo>
                        <a:lnTo>
                          <a:pt x="40" y="206"/>
                        </a:lnTo>
                        <a:lnTo>
                          <a:pt x="43" y="207"/>
                        </a:lnTo>
                        <a:lnTo>
                          <a:pt x="48" y="207"/>
                        </a:lnTo>
                        <a:lnTo>
                          <a:pt x="55" y="207"/>
                        </a:lnTo>
                        <a:lnTo>
                          <a:pt x="59" y="206"/>
                        </a:lnTo>
                        <a:lnTo>
                          <a:pt x="65" y="205"/>
                        </a:lnTo>
                        <a:lnTo>
                          <a:pt x="69" y="202"/>
                        </a:lnTo>
                        <a:lnTo>
                          <a:pt x="73" y="199"/>
                        </a:lnTo>
                        <a:lnTo>
                          <a:pt x="79" y="195"/>
                        </a:lnTo>
                        <a:lnTo>
                          <a:pt x="82" y="191"/>
                        </a:lnTo>
                        <a:lnTo>
                          <a:pt x="86" y="185"/>
                        </a:lnTo>
                        <a:lnTo>
                          <a:pt x="90" y="180"/>
                        </a:lnTo>
                        <a:lnTo>
                          <a:pt x="92" y="173"/>
                        </a:lnTo>
                        <a:lnTo>
                          <a:pt x="93" y="165"/>
                        </a:lnTo>
                        <a:lnTo>
                          <a:pt x="96" y="158"/>
                        </a:lnTo>
                        <a:lnTo>
                          <a:pt x="98" y="149"/>
                        </a:lnTo>
                        <a:lnTo>
                          <a:pt x="98" y="142"/>
                        </a:lnTo>
                        <a:lnTo>
                          <a:pt x="98" y="136"/>
                        </a:lnTo>
                        <a:lnTo>
                          <a:pt x="98" y="129"/>
                        </a:lnTo>
                        <a:lnTo>
                          <a:pt x="98" y="122"/>
                        </a:lnTo>
                        <a:lnTo>
                          <a:pt x="97" y="115"/>
                        </a:lnTo>
                        <a:lnTo>
                          <a:pt x="95" y="110"/>
                        </a:lnTo>
                        <a:lnTo>
                          <a:pt x="93" y="103"/>
                        </a:lnTo>
                        <a:lnTo>
                          <a:pt x="92" y="95"/>
                        </a:lnTo>
                        <a:lnTo>
                          <a:pt x="88" y="83"/>
                        </a:lnTo>
                        <a:lnTo>
                          <a:pt x="79" y="65"/>
                        </a:lnTo>
                        <a:lnTo>
                          <a:pt x="73" y="49"/>
                        </a:lnTo>
                        <a:lnTo>
                          <a:pt x="69" y="42"/>
                        </a:lnTo>
                        <a:lnTo>
                          <a:pt x="68" y="36"/>
                        </a:lnTo>
                        <a:lnTo>
                          <a:pt x="65" y="31"/>
                        </a:lnTo>
                        <a:lnTo>
                          <a:pt x="63" y="25"/>
                        </a:lnTo>
                        <a:lnTo>
                          <a:pt x="62" y="20"/>
                        </a:lnTo>
                        <a:lnTo>
                          <a:pt x="59" y="15"/>
                        </a:lnTo>
                        <a:lnTo>
                          <a:pt x="59" y="0"/>
                        </a:lnTo>
                        <a:close/>
                      </a:path>
                    </a:pathLst>
                  </a:custGeom>
                  <a:solidFill>
                    <a:srgbClr val="2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5" name="Freeform 117"/>
                  <p:cNvSpPr>
                    <a:spLocks/>
                  </p:cNvSpPr>
                  <p:nvPr/>
                </p:nvSpPr>
                <p:spPr bwMode="auto">
                  <a:xfrm>
                    <a:off x="544" y="2634"/>
                    <a:ext cx="46" cy="53"/>
                  </a:xfrm>
                  <a:custGeom>
                    <a:avLst/>
                    <a:gdLst>
                      <a:gd name="T0" fmla="*/ 0 w 184"/>
                      <a:gd name="T1" fmla="*/ 0 h 212"/>
                      <a:gd name="T2" fmla="*/ 0 w 184"/>
                      <a:gd name="T3" fmla="*/ 0 h 212"/>
                      <a:gd name="T4" fmla="*/ 0 w 184"/>
                      <a:gd name="T5" fmla="*/ 0 h 212"/>
                      <a:gd name="T6" fmla="*/ 0 w 184"/>
                      <a:gd name="T7" fmla="*/ 0 h 212"/>
                      <a:gd name="T8" fmla="*/ 0 w 184"/>
                      <a:gd name="T9" fmla="*/ 0 h 212"/>
                      <a:gd name="T10" fmla="*/ 0 w 184"/>
                      <a:gd name="T11" fmla="*/ 0 h 212"/>
                      <a:gd name="T12" fmla="*/ 0 w 184"/>
                      <a:gd name="T13" fmla="*/ 0 h 212"/>
                      <a:gd name="T14" fmla="*/ 0 w 184"/>
                      <a:gd name="T15" fmla="*/ 0 h 212"/>
                      <a:gd name="T16" fmla="*/ 0 w 184"/>
                      <a:gd name="T17" fmla="*/ 0 h 212"/>
                      <a:gd name="T18" fmla="*/ 0 w 184"/>
                      <a:gd name="T19" fmla="*/ 0 h 212"/>
                      <a:gd name="T20" fmla="*/ 0 w 184"/>
                      <a:gd name="T21" fmla="*/ 0 h 212"/>
                      <a:gd name="T22" fmla="*/ 0 w 184"/>
                      <a:gd name="T23" fmla="*/ 0 h 212"/>
                      <a:gd name="T24" fmla="*/ 0 w 184"/>
                      <a:gd name="T25" fmla="*/ 0 h 212"/>
                      <a:gd name="T26" fmla="*/ 0 w 184"/>
                      <a:gd name="T27" fmla="*/ 0 h 212"/>
                      <a:gd name="T28" fmla="*/ 0 w 184"/>
                      <a:gd name="T29" fmla="*/ 0 h 212"/>
                      <a:gd name="T30" fmla="*/ 0 w 184"/>
                      <a:gd name="T31" fmla="*/ 0 h 212"/>
                      <a:gd name="T32" fmla="*/ 0 w 184"/>
                      <a:gd name="T33" fmla="*/ 0 h 212"/>
                      <a:gd name="T34" fmla="*/ 0 w 184"/>
                      <a:gd name="T35" fmla="*/ 0 h 212"/>
                      <a:gd name="T36" fmla="*/ 0 w 184"/>
                      <a:gd name="T37" fmla="*/ 0 h 212"/>
                      <a:gd name="T38" fmla="*/ 0 w 184"/>
                      <a:gd name="T39" fmla="*/ 0 h 212"/>
                      <a:gd name="T40" fmla="*/ 0 w 184"/>
                      <a:gd name="T41" fmla="*/ 0 h 212"/>
                      <a:gd name="T42" fmla="*/ 0 w 184"/>
                      <a:gd name="T43" fmla="*/ 0 h 212"/>
                      <a:gd name="T44" fmla="*/ 0 w 184"/>
                      <a:gd name="T45" fmla="*/ 0 h 212"/>
                      <a:gd name="T46" fmla="*/ 0 w 184"/>
                      <a:gd name="T47" fmla="*/ 0 h 212"/>
                      <a:gd name="T48" fmla="*/ 0 w 184"/>
                      <a:gd name="T49" fmla="*/ 0 h 212"/>
                      <a:gd name="T50" fmla="*/ 0 w 184"/>
                      <a:gd name="T51" fmla="*/ 0 h 212"/>
                      <a:gd name="T52" fmla="*/ 0 w 184"/>
                      <a:gd name="T53" fmla="*/ 0 h 212"/>
                      <a:gd name="T54" fmla="*/ 0 w 184"/>
                      <a:gd name="T55" fmla="*/ 0 h 212"/>
                      <a:gd name="T56" fmla="*/ 0 w 184"/>
                      <a:gd name="T57" fmla="*/ 0 h 212"/>
                      <a:gd name="T58" fmla="*/ 0 w 184"/>
                      <a:gd name="T59" fmla="*/ 0 h 212"/>
                      <a:gd name="T60" fmla="*/ 0 w 184"/>
                      <a:gd name="T61" fmla="*/ 0 h 212"/>
                      <a:gd name="T62" fmla="*/ 0 w 184"/>
                      <a:gd name="T63" fmla="*/ 0 h 212"/>
                      <a:gd name="T64" fmla="*/ 0 w 184"/>
                      <a:gd name="T65" fmla="*/ 0 h 212"/>
                      <a:gd name="T66" fmla="*/ 0 w 184"/>
                      <a:gd name="T67" fmla="*/ 0 h 212"/>
                      <a:gd name="T68" fmla="*/ 0 w 184"/>
                      <a:gd name="T69" fmla="*/ 0 h 212"/>
                      <a:gd name="T70" fmla="*/ 0 w 184"/>
                      <a:gd name="T71" fmla="*/ 0 h 212"/>
                      <a:gd name="T72" fmla="*/ 0 w 184"/>
                      <a:gd name="T73" fmla="*/ 0 h 212"/>
                      <a:gd name="T74" fmla="*/ 0 w 184"/>
                      <a:gd name="T75" fmla="*/ 0 h 212"/>
                      <a:gd name="T76" fmla="*/ 0 w 184"/>
                      <a:gd name="T77" fmla="*/ 0 h 212"/>
                      <a:gd name="T78" fmla="*/ 0 w 184"/>
                      <a:gd name="T79" fmla="*/ 0 h 212"/>
                      <a:gd name="T80" fmla="*/ 0 w 184"/>
                      <a:gd name="T81" fmla="*/ 0 h 212"/>
                      <a:gd name="T82" fmla="*/ 0 w 184"/>
                      <a:gd name="T83" fmla="*/ 0 h 212"/>
                      <a:gd name="T84" fmla="*/ 0 w 184"/>
                      <a:gd name="T85" fmla="*/ 0 h 212"/>
                      <a:gd name="T86" fmla="*/ 0 w 184"/>
                      <a:gd name="T87" fmla="*/ 0 h 212"/>
                      <a:gd name="T88" fmla="*/ 0 w 184"/>
                      <a:gd name="T89" fmla="*/ 0 h 212"/>
                      <a:gd name="T90" fmla="*/ 0 w 184"/>
                      <a:gd name="T91" fmla="*/ 0 h 212"/>
                      <a:gd name="T92" fmla="*/ 0 w 184"/>
                      <a:gd name="T93" fmla="*/ 0 h 212"/>
                      <a:gd name="T94" fmla="*/ 0 w 184"/>
                      <a:gd name="T95" fmla="*/ 0 h 212"/>
                      <a:gd name="T96" fmla="*/ 0 w 184"/>
                      <a:gd name="T97" fmla="*/ 0 h 212"/>
                      <a:gd name="T98" fmla="*/ 0 w 184"/>
                      <a:gd name="T99" fmla="*/ 0 h 212"/>
                      <a:gd name="T100" fmla="*/ 0 w 184"/>
                      <a:gd name="T101" fmla="*/ 0 h 212"/>
                      <a:gd name="T102" fmla="*/ 0 w 184"/>
                      <a:gd name="T103" fmla="*/ 0 h 212"/>
                      <a:gd name="T104" fmla="*/ 0 w 184"/>
                      <a:gd name="T105" fmla="*/ 0 h 2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4" h="212">
                        <a:moveTo>
                          <a:pt x="184" y="0"/>
                        </a:moveTo>
                        <a:lnTo>
                          <a:pt x="152" y="1"/>
                        </a:lnTo>
                        <a:lnTo>
                          <a:pt x="137" y="4"/>
                        </a:lnTo>
                        <a:lnTo>
                          <a:pt x="118" y="9"/>
                        </a:lnTo>
                        <a:lnTo>
                          <a:pt x="102" y="14"/>
                        </a:lnTo>
                        <a:lnTo>
                          <a:pt x="87" y="21"/>
                        </a:lnTo>
                        <a:lnTo>
                          <a:pt x="73" y="29"/>
                        </a:lnTo>
                        <a:lnTo>
                          <a:pt x="59" y="40"/>
                        </a:lnTo>
                        <a:lnTo>
                          <a:pt x="54" y="45"/>
                        </a:lnTo>
                        <a:lnTo>
                          <a:pt x="46" y="54"/>
                        </a:lnTo>
                        <a:lnTo>
                          <a:pt x="36" y="63"/>
                        </a:lnTo>
                        <a:lnTo>
                          <a:pt x="28" y="74"/>
                        </a:lnTo>
                        <a:lnTo>
                          <a:pt x="23" y="82"/>
                        </a:lnTo>
                        <a:lnTo>
                          <a:pt x="15" y="95"/>
                        </a:lnTo>
                        <a:lnTo>
                          <a:pt x="11" y="103"/>
                        </a:lnTo>
                        <a:lnTo>
                          <a:pt x="7" y="116"/>
                        </a:lnTo>
                        <a:lnTo>
                          <a:pt x="3" y="130"/>
                        </a:lnTo>
                        <a:lnTo>
                          <a:pt x="0" y="142"/>
                        </a:lnTo>
                        <a:lnTo>
                          <a:pt x="0" y="150"/>
                        </a:lnTo>
                        <a:lnTo>
                          <a:pt x="0" y="161"/>
                        </a:lnTo>
                        <a:lnTo>
                          <a:pt x="3" y="173"/>
                        </a:lnTo>
                        <a:lnTo>
                          <a:pt x="7" y="181"/>
                        </a:lnTo>
                        <a:lnTo>
                          <a:pt x="11" y="188"/>
                        </a:lnTo>
                        <a:lnTo>
                          <a:pt x="17" y="194"/>
                        </a:lnTo>
                        <a:lnTo>
                          <a:pt x="24" y="200"/>
                        </a:lnTo>
                        <a:lnTo>
                          <a:pt x="34" y="205"/>
                        </a:lnTo>
                        <a:lnTo>
                          <a:pt x="43" y="208"/>
                        </a:lnTo>
                        <a:lnTo>
                          <a:pt x="56" y="211"/>
                        </a:lnTo>
                        <a:lnTo>
                          <a:pt x="65" y="212"/>
                        </a:lnTo>
                        <a:lnTo>
                          <a:pt x="73" y="212"/>
                        </a:lnTo>
                        <a:lnTo>
                          <a:pt x="84" y="208"/>
                        </a:lnTo>
                        <a:lnTo>
                          <a:pt x="93" y="205"/>
                        </a:lnTo>
                        <a:lnTo>
                          <a:pt x="98" y="201"/>
                        </a:lnTo>
                        <a:lnTo>
                          <a:pt x="106" y="197"/>
                        </a:lnTo>
                        <a:lnTo>
                          <a:pt x="113" y="190"/>
                        </a:lnTo>
                        <a:lnTo>
                          <a:pt x="124" y="177"/>
                        </a:lnTo>
                        <a:lnTo>
                          <a:pt x="126" y="164"/>
                        </a:lnTo>
                        <a:lnTo>
                          <a:pt x="128" y="152"/>
                        </a:lnTo>
                        <a:lnTo>
                          <a:pt x="128" y="143"/>
                        </a:lnTo>
                        <a:lnTo>
                          <a:pt x="126" y="129"/>
                        </a:lnTo>
                        <a:lnTo>
                          <a:pt x="124" y="113"/>
                        </a:lnTo>
                        <a:lnTo>
                          <a:pt x="124" y="95"/>
                        </a:lnTo>
                        <a:lnTo>
                          <a:pt x="124" y="81"/>
                        </a:lnTo>
                        <a:lnTo>
                          <a:pt x="124" y="64"/>
                        </a:lnTo>
                        <a:lnTo>
                          <a:pt x="124" y="56"/>
                        </a:lnTo>
                        <a:lnTo>
                          <a:pt x="128" y="45"/>
                        </a:lnTo>
                        <a:lnTo>
                          <a:pt x="133" y="37"/>
                        </a:lnTo>
                        <a:lnTo>
                          <a:pt x="139" y="29"/>
                        </a:lnTo>
                        <a:lnTo>
                          <a:pt x="150" y="21"/>
                        </a:lnTo>
                        <a:lnTo>
                          <a:pt x="157" y="16"/>
                        </a:lnTo>
                        <a:lnTo>
                          <a:pt x="162" y="10"/>
                        </a:lnTo>
                        <a:lnTo>
                          <a:pt x="168" y="7"/>
                        </a:lnTo>
                        <a:lnTo>
                          <a:pt x="184" y="0"/>
                        </a:lnTo>
                        <a:close/>
                      </a:path>
                    </a:pathLst>
                  </a:custGeom>
                  <a:solidFill>
                    <a:srgbClr val="6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6" name="Freeform 118"/>
                  <p:cNvSpPr>
                    <a:spLocks/>
                  </p:cNvSpPr>
                  <p:nvPr/>
                </p:nvSpPr>
                <p:spPr bwMode="auto">
                  <a:xfrm>
                    <a:off x="650" y="2658"/>
                    <a:ext cx="33" cy="68"/>
                  </a:xfrm>
                  <a:custGeom>
                    <a:avLst/>
                    <a:gdLst>
                      <a:gd name="T0" fmla="*/ 0 w 132"/>
                      <a:gd name="T1" fmla="*/ 0 h 274"/>
                      <a:gd name="T2" fmla="*/ 0 w 132"/>
                      <a:gd name="T3" fmla="*/ 0 h 274"/>
                      <a:gd name="T4" fmla="*/ 0 w 132"/>
                      <a:gd name="T5" fmla="*/ 0 h 274"/>
                      <a:gd name="T6" fmla="*/ 0 w 132"/>
                      <a:gd name="T7" fmla="*/ 0 h 274"/>
                      <a:gd name="T8" fmla="*/ 0 w 132"/>
                      <a:gd name="T9" fmla="*/ 0 h 274"/>
                      <a:gd name="T10" fmla="*/ 0 w 132"/>
                      <a:gd name="T11" fmla="*/ 0 h 274"/>
                      <a:gd name="T12" fmla="*/ 0 w 132"/>
                      <a:gd name="T13" fmla="*/ 0 h 274"/>
                      <a:gd name="T14" fmla="*/ 0 w 132"/>
                      <a:gd name="T15" fmla="*/ 0 h 274"/>
                      <a:gd name="T16" fmla="*/ 0 w 132"/>
                      <a:gd name="T17" fmla="*/ 0 h 274"/>
                      <a:gd name="T18" fmla="*/ 0 w 132"/>
                      <a:gd name="T19" fmla="*/ 0 h 274"/>
                      <a:gd name="T20" fmla="*/ 0 w 132"/>
                      <a:gd name="T21" fmla="*/ 0 h 274"/>
                      <a:gd name="T22" fmla="*/ 0 w 132"/>
                      <a:gd name="T23" fmla="*/ 0 h 274"/>
                      <a:gd name="T24" fmla="*/ 0 w 132"/>
                      <a:gd name="T25" fmla="*/ 0 h 274"/>
                      <a:gd name="T26" fmla="*/ 0 w 132"/>
                      <a:gd name="T27" fmla="*/ 0 h 274"/>
                      <a:gd name="T28" fmla="*/ 0 w 132"/>
                      <a:gd name="T29" fmla="*/ 0 h 274"/>
                      <a:gd name="T30" fmla="*/ 0 w 132"/>
                      <a:gd name="T31" fmla="*/ 0 h 274"/>
                      <a:gd name="T32" fmla="*/ 0 w 132"/>
                      <a:gd name="T33" fmla="*/ 0 h 274"/>
                      <a:gd name="T34" fmla="*/ 0 w 132"/>
                      <a:gd name="T35" fmla="*/ 0 h 274"/>
                      <a:gd name="T36" fmla="*/ 0 w 132"/>
                      <a:gd name="T37" fmla="*/ 0 h 274"/>
                      <a:gd name="T38" fmla="*/ 0 w 132"/>
                      <a:gd name="T39" fmla="*/ 0 h 274"/>
                      <a:gd name="T40" fmla="*/ 0 w 132"/>
                      <a:gd name="T41" fmla="*/ 0 h 274"/>
                      <a:gd name="T42" fmla="*/ 0 w 132"/>
                      <a:gd name="T43" fmla="*/ 0 h 274"/>
                      <a:gd name="T44" fmla="*/ 0 w 132"/>
                      <a:gd name="T45" fmla="*/ 0 h 274"/>
                      <a:gd name="T46" fmla="*/ 0 w 132"/>
                      <a:gd name="T47" fmla="*/ 0 h 274"/>
                      <a:gd name="T48" fmla="*/ 0 w 132"/>
                      <a:gd name="T49" fmla="*/ 0 h 274"/>
                      <a:gd name="T50" fmla="*/ 0 w 132"/>
                      <a:gd name="T51" fmla="*/ 0 h 274"/>
                      <a:gd name="T52" fmla="*/ 0 w 132"/>
                      <a:gd name="T53" fmla="*/ 0 h 274"/>
                      <a:gd name="T54" fmla="*/ 0 w 132"/>
                      <a:gd name="T55" fmla="*/ 0 h 274"/>
                      <a:gd name="T56" fmla="*/ 0 w 132"/>
                      <a:gd name="T57" fmla="*/ 0 h 274"/>
                      <a:gd name="T58" fmla="*/ 0 w 132"/>
                      <a:gd name="T59" fmla="*/ 0 h 274"/>
                      <a:gd name="T60" fmla="*/ 0 w 132"/>
                      <a:gd name="T61" fmla="*/ 0 h 274"/>
                      <a:gd name="T62" fmla="*/ 0 w 132"/>
                      <a:gd name="T63" fmla="*/ 0 h 274"/>
                      <a:gd name="T64" fmla="*/ 0 w 132"/>
                      <a:gd name="T65" fmla="*/ 0 h 274"/>
                      <a:gd name="T66" fmla="*/ 0 w 132"/>
                      <a:gd name="T67" fmla="*/ 0 h 274"/>
                      <a:gd name="T68" fmla="*/ 0 w 132"/>
                      <a:gd name="T69" fmla="*/ 0 h 274"/>
                      <a:gd name="T70" fmla="*/ 0 w 132"/>
                      <a:gd name="T71" fmla="*/ 0 h 274"/>
                      <a:gd name="T72" fmla="*/ 0 w 132"/>
                      <a:gd name="T73" fmla="*/ 0 h 274"/>
                      <a:gd name="T74" fmla="*/ 0 w 132"/>
                      <a:gd name="T75" fmla="*/ 0 h 274"/>
                      <a:gd name="T76" fmla="*/ 0 w 132"/>
                      <a:gd name="T77" fmla="*/ 0 h 274"/>
                      <a:gd name="T78" fmla="*/ 0 w 132"/>
                      <a:gd name="T79" fmla="*/ 0 h 274"/>
                      <a:gd name="T80" fmla="*/ 0 w 132"/>
                      <a:gd name="T81" fmla="*/ 0 h 274"/>
                      <a:gd name="T82" fmla="*/ 0 w 132"/>
                      <a:gd name="T83" fmla="*/ 0 h 274"/>
                      <a:gd name="T84" fmla="*/ 0 w 132"/>
                      <a:gd name="T85" fmla="*/ 0 h 274"/>
                      <a:gd name="T86" fmla="*/ 0 w 132"/>
                      <a:gd name="T87" fmla="*/ 0 h 274"/>
                      <a:gd name="T88" fmla="*/ 0 w 132"/>
                      <a:gd name="T89" fmla="*/ 0 h 274"/>
                      <a:gd name="T90" fmla="*/ 0 w 132"/>
                      <a:gd name="T91" fmla="*/ 0 h 274"/>
                      <a:gd name="T92" fmla="*/ 0 w 132"/>
                      <a:gd name="T93" fmla="*/ 0 h 274"/>
                      <a:gd name="T94" fmla="*/ 0 w 132"/>
                      <a:gd name="T95" fmla="*/ 0 h 274"/>
                      <a:gd name="T96" fmla="*/ 0 w 132"/>
                      <a:gd name="T97" fmla="*/ 0 h 274"/>
                      <a:gd name="T98" fmla="*/ 0 w 132"/>
                      <a:gd name="T99" fmla="*/ 0 h 274"/>
                      <a:gd name="T100" fmla="*/ 0 w 132"/>
                      <a:gd name="T101" fmla="*/ 0 h 274"/>
                      <a:gd name="T102" fmla="*/ 0 w 132"/>
                      <a:gd name="T103" fmla="*/ 0 h 274"/>
                      <a:gd name="T104" fmla="*/ 0 w 132"/>
                      <a:gd name="T105" fmla="*/ 0 h 274"/>
                      <a:gd name="T106" fmla="*/ 0 w 132"/>
                      <a:gd name="T107" fmla="*/ 0 h 274"/>
                      <a:gd name="T108" fmla="*/ 0 w 132"/>
                      <a:gd name="T109" fmla="*/ 0 h 274"/>
                      <a:gd name="T110" fmla="*/ 0 w 132"/>
                      <a:gd name="T111" fmla="*/ 0 h 274"/>
                      <a:gd name="T112" fmla="*/ 0 w 132"/>
                      <a:gd name="T113" fmla="*/ 0 h 274"/>
                      <a:gd name="T114" fmla="*/ 0 w 132"/>
                      <a:gd name="T115" fmla="*/ 0 h 274"/>
                      <a:gd name="T116" fmla="*/ 0 w 132"/>
                      <a:gd name="T117" fmla="*/ 0 h 274"/>
                      <a:gd name="T118" fmla="*/ 0 w 132"/>
                      <a:gd name="T119" fmla="*/ 0 h 27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32" h="274">
                        <a:moveTo>
                          <a:pt x="51" y="0"/>
                        </a:moveTo>
                        <a:lnTo>
                          <a:pt x="59" y="9"/>
                        </a:lnTo>
                        <a:lnTo>
                          <a:pt x="66" y="19"/>
                        </a:lnTo>
                        <a:lnTo>
                          <a:pt x="73" y="29"/>
                        </a:lnTo>
                        <a:lnTo>
                          <a:pt x="82" y="41"/>
                        </a:lnTo>
                        <a:lnTo>
                          <a:pt x="89" y="52"/>
                        </a:lnTo>
                        <a:lnTo>
                          <a:pt x="98" y="66"/>
                        </a:lnTo>
                        <a:lnTo>
                          <a:pt x="104" y="79"/>
                        </a:lnTo>
                        <a:lnTo>
                          <a:pt x="108" y="89"/>
                        </a:lnTo>
                        <a:lnTo>
                          <a:pt x="112" y="99"/>
                        </a:lnTo>
                        <a:lnTo>
                          <a:pt x="116" y="112"/>
                        </a:lnTo>
                        <a:lnTo>
                          <a:pt x="121" y="124"/>
                        </a:lnTo>
                        <a:lnTo>
                          <a:pt x="125" y="134"/>
                        </a:lnTo>
                        <a:lnTo>
                          <a:pt x="126" y="144"/>
                        </a:lnTo>
                        <a:lnTo>
                          <a:pt x="128" y="149"/>
                        </a:lnTo>
                        <a:lnTo>
                          <a:pt x="130" y="163"/>
                        </a:lnTo>
                        <a:lnTo>
                          <a:pt x="132" y="174"/>
                        </a:lnTo>
                        <a:lnTo>
                          <a:pt x="132" y="189"/>
                        </a:lnTo>
                        <a:lnTo>
                          <a:pt x="128" y="209"/>
                        </a:lnTo>
                        <a:lnTo>
                          <a:pt x="123" y="224"/>
                        </a:lnTo>
                        <a:lnTo>
                          <a:pt x="116" y="237"/>
                        </a:lnTo>
                        <a:lnTo>
                          <a:pt x="112" y="247"/>
                        </a:lnTo>
                        <a:lnTo>
                          <a:pt x="107" y="252"/>
                        </a:lnTo>
                        <a:lnTo>
                          <a:pt x="99" y="260"/>
                        </a:lnTo>
                        <a:lnTo>
                          <a:pt x="93" y="265"/>
                        </a:lnTo>
                        <a:lnTo>
                          <a:pt x="86" y="269"/>
                        </a:lnTo>
                        <a:lnTo>
                          <a:pt x="79" y="272"/>
                        </a:lnTo>
                        <a:lnTo>
                          <a:pt x="73" y="274"/>
                        </a:lnTo>
                        <a:lnTo>
                          <a:pt x="66" y="274"/>
                        </a:lnTo>
                        <a:lnTo>
                          <a:pt x="59" y="274"/>
                        </a:lnTo>
                        <a:lnTo>
                          <a:pt x="51" y="272"/>
                        </a:lnTo>
                        <a:lnTo>
                          <a:pt x="46" y="270"/>
                        </a:lnTo>
                        <a:lnTo>
                          <a:pt x="39" y="265"/>
                        </a:lnTo>
                        <a:lnTo>
                          <a:pt x="33" y="261"/>
                        </a:lnTo>
                        <a:lnTo>
                          <a:pt x="27" y="256"/>
                        </a:lnTo>
                        <a:lnTo>
                          <a:pt x="22" y="251"/>
                        </a:lnTo>
                        <a:lnTo>
                          <a:pt x="17" y="243"/>
                        </a:lnTo>
                        <a:lnTo>
                          <a:pt x="12" y="236"/>
                        </a:lnTo>
                        <a:lnTo>
                          <a:pt x="9" y="228"/>
                        </a:lnTo>
                        <a:lnTo>
                          <a:pt x="6" y="219"/>
                        </a:lnTo>
                        <a:lnTo>
                          <a:pt x="4" y="208"/>
                        </a:lnTo>
                        <a:lnTo>
                          <a:pt x="2" y="197"/>
                        </a:lnTo>
                        <a:lnTo>
                          <a:pt x="0" y="188"/>
                        </a:lnTo>
                        <a:lnTo>
                          <a:pt x="0" y="179"/>
                        </a:lnTo>
                        <a:lnTo>
                          <a:pt x="0" y="169"/>
                        </a:lnTo>
                        <a:lnTo>
                          <a:pt x="0" y="161"/>
                        </a:lnTo>
                        <a:lnTo>
                          <a:pt x="3" y="152"/>
                        </a:lnTo>
                        <a:lnTo>
                          <a:pt x="4" y="145"/>
                        </a:lnTo>
                        <a:lnTo>
                          <a:pt x="7" y="137"/>
                        </a:lnTo>
                        <a:lnTo>
                          <a:pt x="9" y="125"/>
                        </a:lnTo>
                        <a:lnTo>
                          <a:pt x="15" y="110"/>
                        </a:lnTo>
                        <a:lnTo>
                          <a:pt x="25" y="85"/>
                        </a:lnTo>
                        <a:lnTo>
                          <a:pt x="33" y="65"/>
                        </a:lnTo>
                        <a:lnTo>
                          <a:pt x="39" y="55"/>
                        </a:lnTo>
                        <a:lnTo>
                          <a:pt x="43" y="48"/>
                        </a:lnTo>
                        <a:lnTo>
                          <a:pt x="46" y="41"/>
                        </a:lnTo>
                        <a:lnTo>
                          <a:pt x="47" y="32"/>
                        </a:lnTo>
                        <a:lnTo>
                          <a:pt x="50" y="25"/>
                        </a:lnTo>
                        <a:lnTo>
                          <a:pt x="51" y="18"/>
                        </a:lnTo>
                        <a:lnTo>
                          <a:pt x="51"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sp>
                <p:nvSpPr>
                  <p:cNvPr id="157" name="Freeform 119"/>
                  <p:cNvSpPr>
                    <a:spLocks/>
                  </p:cNvSpPr>
                  <p:nvPr/>
                </p:nvSpPr>
                <p:spPr bwMode="auto">
                  <a:xfrm>
                    <a:off x="710" y="2603"/>
                    <a:ext cx="62" cy="40"/>
                  </a:xfrm>
                  <a:custGeom>
                    <a:avLst/>
                    <a:gdLst>
                      <a:gd name="T0" fmla="*/ 0 w 246"/>
                      <a:gd name="T1" fmla="*/ 0 h 159"/>
                      <a:gd name="T2" fmla="*/ 0 w 246"/>
                      <a:gd name="T3" fmla="*/ 0 h 159"/>
                      <a:gd name="T4" fmla="*/ 0 w 246"/>
                      <a:gd name="T5" fmla="*/ 0 h 159"/>
                      <a:gd name="T6" fmla="*/ 0 w 246"/>
                      <a:gd name="T7" fmla="*/ 0 h 159"/>
                      <a:gd name="T8" fmla="*/ 0 w 246"/>
                      <a:gd name="T9" fmla="*/ 0 h 159"/>
                      <a:gd name="T10" fmla="*/ 0 w 246"/>
                      <a:gd name="T11" fmla="*/ 0 h 159"/>
                      <a:gd name="T12" fmla="*/ 0 w 246"/>
                      <a:gd name="T13" fmla="*/ 0 h 159"/>
                      <a:gd name="T14" fmla="*/ 0 w 246"/>
                      <a:gd name="T15" fmla="*/ 0 h 159"/>
                      <a:gd name="T16" fmla="*/ 0 w 246"/>
                      <a:gd name="T17" fmla="*/ 0 h 159"/>
                      <a:gd name="T18" fmla="*/ 0 w 246"/>
                      <a:gd name="T19" fmla="*/ 0 h 159"/>
                      <a:gd name="T20" fmla="*/ 0 w 246"/>
                      <a:gd name="T21" fmla="*/ 0 h 159"/>
                      <a:gd name="T22" fmla="*/ 0 w 246"/>
                      <a:gd name="T23" fmla="*/ 0 h 159"/>
                      <a:gd name="T24" fmla="*/ 0 w 246"/>
                      <a:gd name="T25" fmla="*/ 0 h 159"/>
                      <a:gd name="T26" fmla="*/ 0 w 246"/>
                      <a:gd name="T27" fmla="*/ 0 h 159"/>
                      <a:gd name="T28" fmla="*/ 0 w 246"/>
                      <a:gd name="T29" fmla="*/ 0 h 159"/>
                      <a:gd name="T30" fmla="*/ 0 w 246"/>
                      <a:gd name="T31" fmla="*/ 0 h 159"/>
                      <a:gd name="T32" fmla="*/ 0 w 246"/>
                      <a:gd name="T33" fmla="*/ 0 h 159"/>
                      <a:gd name="T34" fmla="*/ 0 w 246"/>
                      <a:gd name="T35" fmla="*/ 0 h 159"/>
                      <a:gd name="T36" fmla="*/ 0 w 246"/>
                      <a:gd name="T37" fmla="*/ 0 h 159"/>
                      <a:gd name="T38" fmla="*/ 0 w 246"/>
                      <a:gd name="T39" fmla="*/ 0 h 159"/>
                      <a:gd name="T40" fmla="*/ 0 w 246"/>
                      <a:gd name="T41" fmla="*/ 0 h 159"/>
                      <a:gd name="T42" fmla="*/ 0 w 246"/>
                      <a:gd name="T43" fmla="*/ 0 h 159"/>
                      <a:gd name="T44" fmla="*/ 0 w 246"/>
                      <a:gd name="T45" fmla="*/ 0 h 159"/>
                      <a:gd name="T46" fmla="*/ 0 w 246"/>
                      <a:gd name="T47" fmla="*/ 0 h 159"/>
                      <a:gd name="T48" fmla="*/ 0 w 246"/>
                      <a:gd name="T49" fmla="*/ 0 h 159"/>
                      <a:gd name="T50" fmla="*/ 0 w 246"/>
                      <a:gd name="T51" fmla="*/ 0 h 159"/>
                      <a:gd name="T52" fmla="*/ 0 w 246"/>
                      <a:gd name="T53" fmla="*/ 0 h 159"/>
                      <a:gd name="T54" fmla="*/ 0 w 246"/>
                      <a:gd name="T55" fmla="*/ 0 h 159"/>
                      <a:gd name="T56" fmla="*/ 0 w 246"/>
                      <a:gd name="T57" fmla="*/ 0 h 159"/>
                      <a:gd name="T58" fmla="*/ 0 w 246"/>
                      <a:gd name="T59" fmla="*/ 0 h 159"/>
                      <a:gd name="T60" fmla="*/ 0 w 246"/>
                      <a:gd name="T61" fmla="*/ 0 h 159"/>
                      <a:gd name="T62" fmla="*/ 0 w 246"/>
                      <a:gd name="T63" fmla="*/ 0 h 159"/>
                      <a:gd name="T64" fmla="*/ 0 w 246"/>
                      <a:gd name="T65" fmla="*/ 0 h 159"/>
                      <a:gd name="T66" fmla="*/ 0 w 246"/>
                      <a:gd name="T67" fmla="*/ 0 h 159"/>
                      <a:gd name="T68" fmla="*/ 0 w 246"/>
                      <a:gd name="T69" fmla="*/ 0 h 159"/>
                      <a:gd name="T70" fmla="*/ 0 w 246"/>
                      <a:gd name="T71" fmla="*/ 0 h 159"/>
                      <a:gd name="T72" fmla="*/ 0 w 246"/>
                      <a:gd name="T73" fmla="*/ 0 h 159"/>
                      <a:gd name="T74" fmla="*/ 0 w 246"/>
                      <a:gd name="T75" fmla="*/ 0 h 159"/>
                      <a:gd name="T76" fmla="*/ 0 w 246"/>
                      <a:gd name="T77" fmla="*/ 0 h 159"/>
                      <a:gd name="T78" fmla="*/ 0 w 246"/>
                      <a:gd name="T79" fmla="*/ 0 h 159"/>
                      <a:gd name="T80" fmla="*/ 0 w 246"/>
                      <a:gd name="T81" fmla="*/ 0 h 159"/>
                      <a:gd name="T82" fmla="*/ 0 w 246"/>
                      <a:gd name="T83" fmla="*/ 0 h 159"/>
                      <a:gd name="T84" fmla="*/ 0 w 246"/>
                      <a:gd name="T85" fmla="*/ 0 h 159"/>
                      <a:gd name="T86" fmla="*/ 0 w 246"/>
                      <a:gd name="T87" fmla="*/ 0 h 159"/>
                      <a:gd name="T88" fmla="*/ 0 w 246"/>
                      <a:gd name="T89" fmla="*/ 0 h 159"/>
                      <a:gd name="T90" fmla="*/ 0 w 246"/>
                      <a:gd name="T91" fmla="*/ 0 h 159"/>
                      <a:gd name="T92" fmla="*/ 0 w 246"/>
                      <a:gd name="T93" fmla="*/ 0 h 159"/>
                      <a:gd name="T94" fmla="*/ 0 w 246"/>
                      <a:gd name="T95" fmla="*/ 0 h 159"/>
                      <a:gd name="T96" fmla="*/ 0 w 246"/>
                      <a:gd name="T97" fmla="*/ 0 h 159"/>
                      <a:gd name="T98" fmla="*/ 0 w 246"/>
                      <a:gd name="T99" fmla="*/ 0 h 159"/>
                      <a:gd name="T100" fmla="*/ 0 w 246"/>
                      <a:gd name="T101" fmla="*/ 0 h 159"/>
                      <a:gd name="T102" fmla="*/ 0 w 246"/>
                      <a:gd name="T103" fmla="*/ 0 h 15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46" h="159">
                        <a:moveTo>
                          <a:pt x="37" y="60"/>
                        </a:moveTo>
                        <a:lnTo>
                          <a:pt x="32" y="58"/>
                        </a:lnTo>
                        <a:lnTo>
                          <a:pt x="29" y="58"/>
                        </a:lnTo>
                        <a:lnTo>
                          <a:pt x="21" y="57"/>
                        </a:lnTo>
                        <a:lnTo>
                          <a:pt x="12" y="56"/>
                        </a:lnTo>
                        <a:lnTo>
                          <a:pt x="0" y="57"/>
                        </a:lnTo>
                        <a:lnTo>
                          <a:pt x="25" y="41"/>
                        </a:lnTo>
                        <a:lnTo>
                          <a:pt x="42" y="30"/>
                        </a:lnTo>
                        <a:lnTo>
                          <a:pt x="59" y="21"/>
                        </a:lnTo>
                        <a:lnTo>
                          <a:pt x="79" y="13"/>
                        </a:lnTo>
                        <a:lnTo>
                          <a:pt x="100" y="6"/>
                        </a:lnTo>
                        <a:lnTo>
                          <a:pt x="117" y="2"/>
                        </a:lnTo>
                        <a:lnTo>
                          <a:pt x="139" y="0"/>
                        </a:lnTo>
                        <a:lnTo>
                          <a:pt x="154" y="0"/>
                        </a:lnTo>
                        <a:lnTo>
                          <a:pt x="172" y="5"/>
                        </a:lnTo>
                        <a:lnTo>
                          <a:pt x="187" y="10"/>
                        </a:lnTo>
                        <a:lnTo>
                          <a:pt x="201" y="19"/>
                        </a:lnTo>
                        <a:lnTo>
                          <a:pt x="210" y="26"/>
                        </a:lnTo>
                        <a:lnTo>
                          <a:pt x="222" y="37"/>
                        </a:lnTo>
                        <a:lnTo>
                          <a:pt x="229" y="50"/>
                        </a:lnTo>
                        <a:lnTo>
                          <a:pt x="235" y="61"/>
                        </a:lnTo>
                        <a:lnTo>
                          <a:pt x="240" y="74"/>
                        </a:lnTo>
                        <a:lnTo>
                          <a:pt x="244" y="87"/>
                        </a:lnTo>
                        <a:lnTo>
                          <a:pt x="246" y="99"/>
                        </a:lnTo>
                        <a:lnTo>
                          <a:pt x="246" y="110"/>
                        </a:lnTo>
                        <a:lnTo>
                          <a:pt x="243" y="123"/>
                        </a:lnTo>
                        <a:lnTo>
                          <a:pt x="240" y="132"/>
                        </a:lnTo>
                        <a:lnTo>
                          <a:pt x="237" y="138"/>
                        </a:lnTo>
                        <a:lnTo>
                          <a:pt x="231" y="144"/>
                        </a:lnTo>
                        <a:lnTo>
                          <a:pt x="226" y="149"/>
                        </a:lnTo>
                        <a:lnTo>
                          <a:pt x="217" y="153"/>
                        </a:lnTo>
                        <a:lnTo>
                          <a:pt x="208" y="157"/>
                        </a:lnTo>
                        <a:lnTo>
                          <a:pt x="201" y="158"/>
                        </a:lnTo>
                        <a:lnTo>
                          <a:pt x="192" y="159"/>
                        </a:lnTo>
                        <a:lnTo>
                          <a:pt x="182" y="159"/>
                        </a:lnTo>
                        <a:lnTo>
                          <a:pt x="172" y="158"/>
                        </a:lnTo>
                        <a:lnTo>
                          <a:pt x="162" y="158"/>
                        </a:lnTo>
                        <a:lnTo>
                          <a:pt x="154" y="157"/>
                        </a:lnTo>
                        <a:lnTo>
                          <a:pt x="145" y="152"/>
                        </a:lnTo>
                        <a:lnTo>
                          <a:pt x="135" y="149"/>
                        </a:lnTo>
                        <a:lnTo>
                          <a:pt x="126" y="139"/>
                        </a:lnTo>
                        <a:lnTo>
                          <a:pt x="118" y="131"/>
                        </a:lnTo>
                        <a:lnTo>
                          <a:pt x="111" y="118"/>
                        </a:lnTo>
                        <a:lnTo>
                          <a:pt x="103" y="108"/>
                        </a:lnTo>
                        <a:lnTo>
                          <a:pt x="93" y="96"/>
                        </a:lnTo>
                        <a:lnTo>
                          <a:pt x="86" y="88"/>
                        </a:lnTo>
                        <a:lnTo>
                          <a:pt x="77" y="76"/>
                        </a:lnTo>
                        <a:lnTo>
                          <a:pt x="69" y="68"/>
                        </a:lnTo>
                        <a:lnTo>
                          <a:pt x="59" y="64"/>
                        </a:lnTo>
                        <a:lnTo>
                          <a:pt x="49" y="61"/>
                        </a:lnTo>
                        <a:lnTo>
                          <a:pt x="42" y="61"/>
                        </a:lnTo>
                        <a:lnTo>
                          <a:pt x="37" y="60"/>
                        </a:lnTo>
                        <a:close/>
                      </a:path>
                    </a:pathLst>
                  </a:custGeom>
                  <a:solidFill>
                    <a:srgbClr val="6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a:p>
                </p:txBody>
              </p:sp>
            </p:grpSp>
          </p:grpSp>
        </p:grpSp>
      </p:grpSp>
      <p:sp>
        <p:nvSpPr>
          <p:cNvPr id="244" name="Oval 120"/>
          <p:cNvSpPr>
            <a:spLocks noChangeArrowheads="1"/>
          </p:cNvSpPr>
          <p:nvPr/>
        </p:nvSpPr>
        <p:spPr bwMode="auto">
          <a:xfrm>
            <a:off x="5880445" y="1193800"/>
            <a:ext cx="2149737" cy="937758"/>
          </a:xfrm>
          <a:prstGeom prst="ellipse">
            <a:avLst/>
          </a:prstGeom>
          <a:solidFill>
            <a:srgbClr val="FFFFFF"/>
          </a:solidFill>
          <a:ln w="25399">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a:p>
        </p:txBody>
      </p:sp>
      <p:sp>
        <p:nvSpPr>
          <p:cNvPr id="245" name="Rectangle 121"/>
          <p:cNvSpPr>
            <a:spLocks noChangeArrowheads="1"/>
          </p:cNvSpPr>
          <p:nvPr/>
        </p:nvSpPr>
        <p:spPr bwMode="auto">
          <a:xfrm>
            <a:off x="6561483" y="1425575"/>
            <a:ext cx="684460" cy="5206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a:solidFill>
                  <a:srgbClr val="0000CC"/>
                </a:solidFill>
                <a:latin typeface="Arial" panose="020B0604020202020204" pitchFamily="34" charset="0"/>
              </a:rPr>
              <a:t>Oil</a:t>
            </a:r>
          </a:p>
        </p:txBody>
      </p:sp>
      <p:sp>
        <p:nvSpPr>
          <p:cNvPr id="246" name="Oval 122"/>
          <p:cNvSpPr>
            <a:spLocks noChangeArrowheads="1"/>
          </p:cNvSpPr>
          <p:nvPr/>
        </p:nvSpPr>
        <p:spPr bwMode="auto">
          <a:xfrm>
            <a:off x="5880445" y="2495549"/>
            <a:ext cx="2149737" cy="912799"/>
          </a:xfrm>
          <a:prstGeom prst="ellipse">
            <a:avLst/>
          </a:prstGeom>
          <a:solidFill>
            <a:srgbClr val="FFFFFF"/>
          </a:solidFill>
          <a:ln w="25399">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a:p>
        </p:txBody>
      </p:sp>
      <p:sp>
        <p:nvSpPr>
          <p:cNvPr id="247" name="Rectangle 123"/>
          <p:cNvSpPr>
            <a:spLocks noChangeArrowheads="1"/>
          </p:cNvSpPr>
          <p:nvPr/>
        </p:nvSpPr>
        <p:spPr bwMode="auto">
          <a:xfrm>
            <a:off x="6105870" y="2705100"/>
            <a:ext cx="1762652" cy="5206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a:solidFill>
                  <a:srgbClr val="0000CC"/>
                </a:solidFill>
                <a:latin typeface="Arial" panose="020B0604020202020204" pitchFamily="34" charset="0"/>
              </a:rPr>
              <a:t>Gasoline</a:t>
            </a:r>
          </a:p>
        </p:txBody>
      </p:sp>
      <p:sp>
        <p:nvSpPr>
          <p:cNvPr id="248" name="Oval 124"/>
          <p:cNvSpPr>
            <a:spLocks noChangeArrowheads="1"/>
          </p:cNvSpPr>
          <p:nvPr/>
        </p:nvSpPr>
        <p:spPr bwMode="auto">
          <a:xfrm>
            <a:off x="5880445" y="3768724"/>
            <a:ext cx="2149737" cy="912799"/>
          </a:xfrm>
          <a:prstGeom prst="ellipse">
            <a:avLst/>
          </a:prstGeom>
          <a:solidFill>
            <a:srgbClr val="FFFFFF"/>
          </a:solidFill>
          <a:ln w="25399">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a:p>
        </p:txBody>
      </p:sp>
      <p:sp>
        <p:nvSpPr>
          <p:cNvPr id="249" name="Rectangle 125"/>
          <p:cNvSpPr>
            <a:spLocks noChangeArrowheads="1"/>
          </p:cNvSpPr>
          <p:nvPr/>
        </p:nvSpPr>
        <p:spPr bwMode="auto">
          <a:xfrm>
            <a:off x="5901082" y="3930650"/>
            <a:ext cx="2053381" cy="5206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a:solidFill>
                  <a:srgbClr val="0000CC"/>
                </a:solidFill>
                <a:latin typeface="Arial" panose="020B0604020202020204" pitchFamily="34" charset="0"/>
              </a:rPr>
              <a:t>Chemicals</a:t>
            </a:r>
          </a:p>
        </p:txBody>
      </p:sp>
      <p:graphicFrame>
        <p:nvGraphicFramePr>
          <p:cNvPr id="250" name="Object 126"/>
          <p:cNvGraphicFramePr>
            <a:graphicFrameLocks/>
          </p:cNvGraphicFramePr>
          <p:nvPr>
            <p:extLst>
              <p:ext uri="{D42A27DB-BD31-4B8C-83A1-F6EECF244321}">
                <p14:modId xmlns:p14="http://schemas.microsoft.com/office/powerpoint/2010/main" val="3439956035"/>
              </p:ext>
            </p:extLst>
          </p:nvPr>
        </p:nvGraphicFramePr>
        <p:xfrm>
          <a:off x="7790208" y="3209925"/>
          <a:ext cx="328940" cy="677468"/>
        </p:xfrm>
        <a:graphic>
          <a:graphicData uri="http://schemas.openxmlformats.org/presentationml/2006/ole">
            <mc:AlternateContent xmlns:mc="http://schemas.openxmlformats.org/markup-compatibility/2006">
              <mc:Choice xmlns:v="urn:schemas-microsoft-com:vml" Requires="v">
                <p:oleObj spid="_x0000_s62478" name="Clip" r:id="rId3" imgW="1516416" imgH="3040337" progId="MS_ClipArt_Gallery.2">
                  <p:embed/>
                </p:oleObj>
              </mc:Choice>
              <mc:Fallback>
                <p:oleObj name="Clip" r:id="rId3" imgW="1516416" imgH="3040337" progId="MS_ClipArt_Gallery.2">
                  <p:embed/>
                  <p:pic>
                    <p:nvPicPr>
                      <p:cNvPr id="103444" name="Object 12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0208" y="3209925"/>
                        <a:ext cx="328940" cy="677468"/>
                      </a:xfrm>
                      <a:prstGeom prst="rect">
                        <a:avLst/>
                      </a:prstGeom>
                      <a:solidFill>
                        <a:srgbClr val="000000"/>
                      </a:solidFill>
                      <a:ln>
                        <a:noFill/>
                      </a:ln>
                      <a:effectLst/>
                    </p:spPr>
                  </p:pic>
                </p:oleObj>
              </mc:Fallback>
            </mc:AlternateContent>
          </a:graphicData>
        </a:graphic>
      </p:graphicFrame>
      <p:graphicFrame>
        <p:nvGraphicFramePr>
          <p:cNvPr id="251" name="Object 128"/>
          <p:cNvGraphicFramePr>
            <a:graphicFrameLocks/>
          </p:cNvGraphicFramePr>
          <p:nvPr>
            <p:extLst>
              <p:ext uri="{D42A27DB-BD31-4B8C-83A1-F6EECF244321}">
                <p14:modId xmlns:p14="http://schemas.microsoft.com/office/powerpoint/2010/main" val="629539215"/>
              </p:ext>
            </p:extLst>
          </p:nvPr>
        </p:nvGraphicFramePr>
        <p:xfrm>
          <a:off x="7790208" y="4433888"/>
          <a:ext cx="328940" cy="677468"/>
        </p:xfrm>
        <a:graphic>
          <a:graphicData uri="http://schemas.openxmlformats.org/presentationml/2006/ole">
            <mc:AlternateContent xmlns:mc="http://schemas.openxmlformats.org/markup-compatibility/2006">
              <mc:Choice xmlns:v="urn:schemas-microsoft-com:vml" Requires="v">
                <p:oleObj spid="_x0000_s62479" name="Clip" r:id="rId5" imgW="1516416" imgH="3040337" progId="MS_ClipArt_Gallery.2">
                  <p:embed/>
                </p:oleObj>
              </mc:Choice>
              <mc:Fallback>
                <p:oleObj name="Clip" r:id="rId5" imgW="1516416" imgH="3040337" progId="MS_ClipArt_Gallery.2">
                  <p:embed/>
                  <p:pic>
                    <p:nvPicPr>
                      <p:cNvPr id="103446" name="Object 12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0208" y="4433888"/>
                        <a:ext cx="328940" cy="677468"/>
                      </a:xfrm>
                      <a:prstGeom prst="rect">
                        <a:avLst/>
                      </a:prstGeom>
                      <a:solidFill>
                        <a:srgbClr val="000000"/>
                      </a:solidFill>
                      <a:ln>
                        <a:noFill/>
                      </a:ln>
                      <a:effectLst/>
                    </p:spPr>
                  </p:pic>
                </p:oleObj>
              </mc:Fallback>
            </mc:AlternateContent>
          </a:graphicData>
        </a:graphic>
      </p:graphicFrame>
      <p:graphicFrame>
        <p:nvGraphicFramePr>
          <p:cNvPr id="252" name="Object 126"/>
          <p:cNvGraphicFramePr>
            <a:graphicFrameLocks/>
          </p:cNvGraphicFramePr>
          <p:nvPr>
            <p:extLst>
              <p:ext uri="{D42A27DB-BD31-4B8C-83A1-F6EECF244321}">
                <p14:modId xmlns:p14="http://schemas.microsoft.com/office/powerpoint/2010/main" val="3218165977"/>
              </p:ext>
            </p:extLst>
          </p:nvPr>
        </p:nvGraphicFramePr>
        <p:xfrm>
          <a:off x="7942608" y="1784849"/>
          <a:ext cx="328940" cy="677468"/>
        </p:xfrm>
        <a:graphic>
          <a:graphicData uri="http://schemas.openxmlformats.org/presentationml/2006/ole">
            <mc:AlternateContent xmlns:mc="http://schemas.openxmlformats.org/markup-compatibility/2006">
              <mc:Choice xmlns:v="urn:schemas-microsoft-com:vml" Requires="v">
                <p:oleObj spid="_x0000_s62480" name="Clip" r:id="rId3" imgW="1516416" imgH="3040337" progId="MS_ClipArt_Gallery.2">
                  <p:embed/>
                </p:oleObj>
              </mc:Choice>
              <mc:Fallback>
                <p:oleObj name="Clip" r:id="rId3" imgW="1516416" imgH="3040337" progId="MS_ClipArt_Gallery.2">
                  <p:embed/>
                  <p:pic>
                    <p:nvPicPr>
                      <p:cNvPr id="250" name="Object 12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2608" y="1784849"/>
                        <a:ext cx="328940" cy="677468"/>
                      </a:xfrm>
                      <a:prstGeom prst="rect">
                        <a:avLst/>
                      </a:prstGeom>
                      <a:solidFill>
                        <a:srgbClr val="000000"/>
                      </a:solidFill>
                      <a:ln>
                        <a:noFill/>
                      </a:ln>
                      <a:effectLst/>
                    </p:spPr>
                  </p:pic>
                </p:oleObj>
              </mc:Fallback>
            </mc:AlternateContent>
          </a:graphicData>
        </a:graphic>
      </p:graphicFrame>
    </p:spTree>
    <p:extLst>
      <p:ext uri="{BB962C8B-B14F-4D97-AF65-F5344CB8AC3E}">
        <p14:creationId xmlns:p14="http://schemas.microsoft.com/office/powerpoint/2010/main" val="38663057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94308"/>
            <a:ext cx="9144000" cy="636439"/>
          </a:xfrm>
        </p:spPr>
        <p:txBody>
          <a:bodyPr>
            <a:normAutofit fontScale="90000"/>
          </a:bodyPr>
          <a:lstStyle/>
          <a:p>
            <a:r>
              <a:rPr lang="en-ZA" dirty="0" smtClean="0"/>
              <a:t>Joint Costs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44</a:t>
            </a:fld>
            <a:endParaRPr lang="en-US"/>
          </a:p>
        </p:txBody>
      </p:sp>
      <p:sp>
        <p:nvSpPr>
          <p:cNvPr id="4" name="Rectangle 3"/>
          <p:cNvSpPr>
            <a:spLocks noChangeArrowheads="1"/>
          </p:cNvSpPr>
          <p:nvPr/>
        </p:nvSpPr>
        <p:spPr bwMode="auto">
          <a:xfrm>
            <a:off x="6333605" y="1014445"/>
            <a:ext cx="1498600" cy="965200"/>
          </a:xfrm>
          <a:prstGeom prst="rect">
            <a:avLst/>
          </a:prstGeom>
          <a:solidFill>
            <a:srgbClr val="0000FF"/>
          </a:solidFill>
          <a:ln w="25399">
            <a:solidFill>
              <a:srgbClr val="00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5" name="Rectangle 4"/>
          <p:cNvSpPr>
            <a:spLocks noChangeArrowheads="1"/>
          </p:cNvSpPr>
          <p:nvPr/>
        </p:nvSpPr>
        <p:spPr bwMode="auto">
          <a:xfrm>
            <a:off x="6548304" y="1147795"/>
            <a:ext cx="1069203" cy="5206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rgbClr val="0000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a:solidFill>
                  <a:srgbClr val="FFFF00"/>
                </a:solidFill>
                <a:latin typeface="Arial" panose="020B0604020202020204" pitchFamily="34" charset="0"/>
              </a:rPr>
              <a:t>Separate</a:t>
            </a:r>
          </a:p>
          <a:p>
            <a:pPr algn="ctr"/>
            <a:r>
              <a:rPr lang="en-US" altLang="en-US" sz="1400">
                <a:solidFill>
                  <a:srgbClr val="FFFF00"/>
                </a:solidFill>
                <a:latin typeface="Arial" panose="020B0604020202020204" pitchFamily="34" charset="0"/>
              </a:rPr>
              <a:t>Processing</a:t>
            </a:r>
          </a:p>
        </p:txBody>
      </p:sp>
      <p:sp>
        <p:nvSpPr>
          <p:cNvPr id="6" name="Rectangle 5"/>
          <p:cNvSpPr>
            <a:spLocks noChangeArrowheads="1"/>
          </p:cNvSpPr>
          <p:nvPr/>
        </p:nvSpPr>
        <p:spPr bwMode="auto">
          <a:xfrm>
            <a:off x="6409805" y="3567145"/>
            <a:ext cx="1498600" cy="965200"/>
          </a:xfrm>
          <a:prstGeom prst="rect">
            <a:avLst/>
          </a:prstGeom>
          <a:solidFill>
            <a:srgbClr val="0000FF"/>
          </a:solidFill>
          <a:ln w="25399">
            <a:solidFill>
              <a:srgbClr val="00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7" name="Rectangle 6"/>
          <p:cNvSpPr>
            <a:spLocks noChangeArrowheads="1"/>
          </p:cNvSpPr>
          <p:nvPr/>
        </p:nvSpPr>
        <p:spPr bwMode="auto">
          <a:xfrm>
            <a:off x="6624504" y="3700495"/>
            <a:ext cx="1069203" cy="5206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rgbClr val="0000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a:solidFill>
                  <a:srgbClr val="FFFF00"/>
                </a:solidFill>
                <a:latin typeface="Arial" panose="020B0604020202020204" pitchFamily="34" charset="0"/>
              </a:rPr>
              <a:t>Separate</a:t>
            </a:r>
          </a:p>
          <a:p>
            <a:pPr algn="ctr"/>
            <a:r>
              <a:rPr lang="en-US" altLang="en-US" sz="1400">
                <a:solidFill>
                  <a:srgbClr val="FFFF00"/>
                </a:solidFill>
                <a:latin typeface="Arial" panose="020B0604020202020204" pitchFamily="34" charset="0"/>
              </a:rPr>
              <a:t>Processing</a:t>
            </a:r>
          </a:p>
        </p:txBody>
      </p:sp>
      <p:sp>
        <p:nvSpPr>
          <p:cNvPr id="8" name="Line 7"/>
          <p:cNvSpPr>
            <a:spLocks noChangeShapeType="1"/>
          </p:cNvSpPr>
          <p:nvPr/>
        </p:nvSpPr>
        <p:spPr bwMode="auto">
          <a:xfrm>
            <a:off x="5870055" y="1497045"/>
            <a:ext cx="444500" cy="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9" name="Line 8"/>
          <p:cNvSpPr>
            <a:spLocks noChangeShapeType="1"/>
          </p:cNvSpPr>
          <p:nvPr/>
        </p:nvSpPr>
        <p:spPr bwMode="auto">
          <a:xfrm>
            <a:off x="5946255" y="4087845"/>
            <a:ext cx="444500" cy="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10" name="Rectangle 9"/>
          <p:cNvSpPr>
            <a:spLocks noChangeArrowheads="1"/>
          </p:cNvSpPr>
          <p:nvPr/>
        </p:nvSpPr>
        <p:spPr bwMode="auto">
          <a:xfrm>
            <a:off x="8467205" y="1290940"/>
            <a:ext cx="599524" cy="5206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dirty="0">
                <a:latin typeface="Arial" panose="020B0604020202020204" pitchFamily="34" charset="0"/>
              </a:rPr>
              <a:t>Final</a:t>
            </a:r>
          </a:p>
          <a:p>
            <a:r>
              <a:rPr lang="en-US" altLang="en-US" sz="1400" b="1" dirty="0">
                <a:latin typeface="Arial" panose="020B0604020202020204" pitchFamily="34" charset="0"/>
              </a:rPr>
              <a:t>Sale</a:t>
            </a:r>
          </a:p>
        </p:txBody>
      </p:sp>
      <p:sp>
        <p:nvSpPr>
          <p:cNvPr id="11" name="Line 10"/>
          <p:cNvSpPr>
            <a:spLocks noChangeShapeType="1"/>
          </p:cNvSpPr>
          <p:nvPr/>
        </p:nvSpPr>
        <p:spPr bwMode="auto">
          <a:xfrm>
            <a:off x="7851255" y="1497045"/>
            <a:ext cx="596900" cy="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12" name="Rectangle 11"/>
          <p:cNvSpPr>
            <a:spLocks noChangeArrowheads="1"/>
          </p:cNvSpPr>
          <p:nvPr/>
        </p:nvSpPr>
        <p:spPr bwMode="auto">
          <a:xfrm>
            <a:off x="8524355" y="3878147"/>
            <a:ext cx="599524" cy="5206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dirty="0">
                <a:latin typeface="Arial" panose="020B0604020202020204" pitchFamily="34" charset="0"/>
              </a:rPr>
              <a:t>Final</a:t>
            </a:r>
          </a:p>
          <a:p>
            <a:r>
              <a:rPr lang="en-US" altLang="en-US" sz="1400" b="1" dirty="0">
                <a:latin typeface="Arial" panose="020B0604020202020204" pitchFamily="34" charset="0"/>
              </a:rPr>
              <a:t>Sale</a:t>
            </a:r>
          </a:p>
        </p:txBody>
      </p:sp>
      <p:sp>
        <p:nvSpPr>
          <p:cNvPr id="13" name="Line 12"/>
          <p:cNvSpPr>
            <a:spLocks noChangeShapeType="1"/>
          </p:cNvSpPr>
          <p:nvPr/>
        </p:nvSpPr>
        <p:spPr bwMode="auto">
          <a:xfrm>
            <a:off x="7927455" y="4087845"/>
            <a:ext cx="596900" cy="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14" name="Rectangle 13"/>
          <p:cNvSpPr>
            <a:spLocks noChangeArrowheads="1"/>
          </p:cNvSpPr>
          <p:nvPr/>
        </p:nvSpPr>
        <p:spPr bwMode="auto">
          <a:xfrm>
            <a:off x="6625705" y="2446370"/>
            <a:ext cx="599524" cy="5206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dirty="0">
                <a:latin typeface="Arial" panose="020B0604020202020204" pitchFamily="34" charset="0"/>
              </a:rPr>
              <a:t>Final</a:t>
            </a:r>
          </a:p>
          <a:p>
            <a:r>
              <a:rPr lang="en-US" altLang="en-US" sz="1400" b="1" dirty="0">
                <a:latin typeface="Arial" panose="020B0604020202020204" pitchFamily="34" charset="0"/>
              </a:rPr>
              <a:t>Sale</a:t>
            </a:r>
          </a:p>
        </p:txBody>
      </p:sp>
      <p:sp>
        <p:nvSpPr>
          <p:cNvPr id="15" name="Line 14"/>
          <p:cNvSpPr>
            <a:spLocks noChangeShapeType="1"/>
          </p:cNvSpPr>
          <p:nvPr/>
        </p:nvSpPr>
        <p:spPr bwMode="auto">
          <a:xfrm>
            <a:off x="5946255" y="2792445"/>
            <a:ext cx="603250" cy="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16" name="Rectangle 15"/>
          <p:cNvSpPr>
            <a:spLocks noChangeArrowheads="1"/>
          </p:cNvSpPr>
          <p:nvPr/>
        </p:nvSpPr>
        <p:spPr bwMode="auto">
          <a:xfrm>
            <a:off x="6751864" y="4759358"/>
            <a:ext cx="830357" cy="64376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defRPr/>
            </a:pPr>
            <a:r>
              <a:rPr lang="en-US" altLang="en-US" sz="1200" b="1" dirty="0">
                <a:effectLst>
                  <a:outerShdw blurRad="38100" dist="38100" dir="2700000" algn="tl">
                    <a:srgbClr val="C0C0C0"/>
                  </a:outerShdw>
                </a:effectLst>
                <a:latin typeface="Arial" charset="0"/>
              </a:rPr>
              <a:t>Separate</a:t>
            </a:r>
          </a:p>
          <a:p>
            <a:pPr algn="ctr">
              <a:defRPr/>
            </a:pPr>
            <a:r>
              <a:rPr lang="en-US" altLang="en-US" sz="1200" b="1" dirty="0">
                <a:effectLst>
                  <a:outerShdw blurRad="38100" dist="38100" dir="2700000" algn="tl">
                    <a:srgbClr val="C0C0C0"/>
                  </a:outerShdw>
                </a:effectLst>
                <a:latin typeface="Arial" charset="0"/>
              </a:rPr>
              <a:t>Product</a:t>
            </a:r>
          </a:p>
          <a:p>
            <a:pPr algn="ctr">
              <a:defRPr/>
            </a:pPr>
            <a:r>
              <a:rPr lang="en-US" altLang="en-US" sz="1200" b="1" dirty="0">
                <a:effectLst>
                  <a:outerShdw blurRad="38100" dist="38100" dir="2700000" algn="tl">
                    <a:srgbClr val="C0C0C0"/>
                  </a:outerShdw>
                </a:effectLst>
                <a:latin typeface="Arial" charset="0"/>
              </a:rPr>
              <a:t>Costs</a:t>
            </a:r>
          </a:p>
        </p:txBody>
      </p:sp>
      <p:sp>
        <p:nvSpPr>
          <p:cNvPr id="17" name="Oval 17"/>
          <p:cNvSpPr>
            <a:spLocks noChangeArrowheads="1"/>
          </p:cNvSpPr>
          <p:nvPr/>
        </p:nvSpPr>
        <p:spPr bwMode="auto">
          <a:xfrm>
            <a:off x="694805" y="2370170"/>
            <a:ext cx="1346200" cy="812800"/>
          </a:xfrm>
          <a:prstGeom prst="ellipse">
            <a:avLst/>
          </a:prstGeom>
          <a:solidFill>
            <a:srgbClr val="FFFF00"/>
          </a:solidFill>
          <a:ln w="25399">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18" name="Rectangle 18"/>
          <p:cNvSpPr>
            <a:spLocks noChangeArrowheads="1"/>
          </p:cNvSpPr>
          <p:nvPr/>
        </p:nvSpPr>
        <p:spPr bwMode="auto">
          <a:xfrm>
            <a:off x="994843" y="2427320"/>
            <a:ext cx="580288" cy="52065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dirty="0">
                <a:solidFill>
                  <a:srgbClr val="0000CC"/>
                </a:solidFill>
                <a:latin typeface="Arial" panose="020B0604020202020204" pitchFamily="34" charset="0"/>
              </a:rPr>
              <a:t>Joint</a:t>
            </a:r>
          </a:p>
          <a:p>
            <a:r>
              <a:rPr lang="en-US" altLang="en-US" sz="1400" dirty="0">
                <a:solidFill>
                  <a:srgbClr val="0000CC"/>
                </a:solidFill>
                <a:latin typeface="Arial" panose="020B0604020202020204" pitchFamily="34" charset="0"/>
              </a:rPr>
              <a:t>Input</a:t>
            </a:r>
          </a:p>
        </p:txBody>
      </p:sp>
      <p:sp>
        <p:nvSpPr>
          <p:cNvPr id="19" name="Rectangle 19"/>
          <p:cNvSpPr>
            <a:spLocks noChangeArrowheads="1"/>
          </p:cNvSpPr>
          <p:nvPr/>
        </p:nvSpPr>
        <p:spPr bwMode="auto">
          <a:xfrm>
            <a:off x="2678125" y="2290795"/>
            <a:ext cx="1038747" cy="736099"/>
          </a:xfrm>
          <a:prstGeom prst="rect">
            <a:avLst/>
          </a:prstGeom>
          <a:solidFill>
            <a:schemeClr val="folHlink"/>
          </a:solidFill>
          <a:ln w="12699">
            <a:solidFill>
              <a:srgbClr val="00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400">
                <a:solidFill>
                  <a:srgbClr val="FFFFCC"/>
                </a:solidFill>
                <a:latin typeface="Arial" panose="020B0604020202020204" pitchFamily="34" charset="0"/>
              </a:rPr>
              <a:t>Common</a:t>
            </a:r>
          </a:p>
          <a:p>
            <a:pPr algn="ctr"/>
            <a:r>
              <a:rPr lang="en-US" altLang="en-US" sz="1400">
                <a:solidFill>
                  <a:srgbClr val="FFFFCC"/>
                </a:solidFill>
                <a:latin typeface="Arial" panose="020B0604020202020204" pitchFamily="34" charset="0"/>
              </a:rPr>
              <a:t>Production</a:t>
            </a:r>
          </a:p>
          <a:p>
            <a:pPr algn="ctr"/>
            <a:r>
              <a:rPr lang="en-US" altLang="en-US" sz="1400">
                <a:solidFill>
                  <a:srgbClr val="FFFFCC"/>
                </a:solidFill>
                <a:latin typeface="Arial" panose="020B0604020202020204" pitchFamily="34" charset="0"/>
              </a:rPr>
              <a:t>Process</a:t>
            </a:r>
          </a:p>
        </p:txBody>
      </p:sp>
      <p:sp>
        <p:nvSpPr>
          <p:cNvPr id="20" name="Line 20"/>
          <p:cNvSpPr>
            <a:spLocks noChangeShapeType="1"/>
          </p:cNvSpPr>
          <p:nvPr/>
        </p:nvSpPr>
        <p:spPr bwMode="auto">
          <a:xfrm>
            <a:off x="2060055" y="2792445"/>
            <a:ext cx="368300" cy="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21" name="Line 21"/>
          <p:cNvSpPr>
            <a:spLocks noChangeShapeType="1"/>
          </p:cNvSpPr>
          <p:nvPr/>
        </p:nvSpPr>
        <p:spPr bwMode="auto">
          <a:xfrm flipV="1">
            <a:off x="3965055" y="1871695"/>
            <a:ext cx="673100" cy="92710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22" name="Line 22"/>
          <p:cNvSpPr>
            <a:spLocks noChangeShapeType="1"/>
          </p:cNvSpPr>
          <p:nvPr/>
        </p:nvSpPr>
        <p:spPr bwMode="auto">
          <a:xfrm>
            <a:off x="3965055" y="2792445"/>
            <a:ext cx="444500" cy="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23" name="Line 23"/>
          <p:cNvSpPr>
            <a:spLocks noChangeShapeType="1"/>
          </p:cNvSpPr>
          <p:nvPr/>
        </p:nvSpPr>
        <p:spPr bwMode="auto">
          <a:xfrm>
            <a:off x="3965055" y="2798795"/>
            <a:ext cx="749300" cy="901700"/>
          </a:xfrm>
          <a:prstGeom prst="line">
            <a:avLst/>
          </a:prstGeom>
          <a:noFill/>
          <a:ln w="38100">
            <a:solidFill>
              <a:srgbClr val="FF0000"/>
            </a:solidFill>
            <a:round/>
            <a:headEnd/>
            <a:tailEnd type="triangle" w="med" len="me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24" name="Rectangle 24"/>
          <p:cNvSpPr>
            <a:spLocks noChangeArrowheads="1"/>
          </p:cNvSpPr>
          <p:nvPr/>
        </p:nvSpPr>
        <p:spPr bwMode="auto">
          <a:xfrm>
            <a:off x="3637974" y="4817782"/>
            <a:ext cx="791884" cy="4591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p>
            <a:pPr algn="ctr">
              <a:defRPr/>
            </a:pPr>
            <a:r>
              <a:rPr lang="en-US" altLang="en-US" sz="1200" b="1" dirty="0">
                <a:effectLst>
                  <a:outerShdw blurRad="38100" dist="38100" dir="2700000" algn="tl">
                    <a:srgbClr val="C0C0C0"/>
                  </a:outerShdw>
                </a:effectLst>
                <a:latin typeface="Arial" charset="0"/>
              </a:rPr>
              <a:t>Split-Off</a:t>
            </a:r>
          </a:p>
          <a:p>
            <a:pPr algn="ctr">
              <a:defRPr/>
            </a:pPr>
            <a:r>
              <a:rPr lang="en-US" altLang="en-US" sz="1200" b="1" dirty="0">
                <a:effectLst>
                  <a:outerShdw blurRad="38100" dist="38100" dir="2700000" algn="tl">
                    <a:srgbClr val="C0C0C0"/>
                  </a:outerShdw>
                </a:effectLst>
                <a:latin typeface="Arial" charset="0"/>
              </a:rPr>
              <a:t>Point</a:t>
            </a:r>
          </a:p>
        </p:txBody>
      </p:sp>
      <p:sp>
        <p:nvSpPr>
          <p:cNvPr id="25" name="Line 25"/>
          <p:cNvSpPr>
            <a:spLocks noChangeShapeType="1"/>
          </p:cNvSpPr>
          <p:nvPr/>
        </p:nvSpPr>
        <p:spPr bwMode="auto">
          <a:xfrm>
            <a:off x="3976168" y="2798795"/>
            <a:ext cx="0" cy="1968500"/>
          </a:xfrm>
          <a:prstGeom prst="line">
            <a:avLst/>
          </a:prstGeom>
          <a:noFill/>
          <a:ln w="38100">
            <a:solidFill>
              <a:srgbClr val="FF0000"/>
            </a:solidFill>
            <a:prstDash val="dash"/>
            <a:round/>
            <a:headEnd type="triangle" w="med" len="med"/>
            <a:tailEnd/>
          </a:ln>
          <a:effectLst>
            <a:outerShdw dist="17961" dir="2700000" algn="ctr" rotWithShape="0">
              <a:srgbClr val="000000"/>
            </a:outerShdw>
          </a:effectLst>
          <a:extLst>
            <a:ext uri="{909E8E84-426E-40DD-AFC4-6F175D3DCCD1}">
              <a14:hiddenFill xmlns:a14="http://schemas.microsoft.com/office/drawing/2010/main">
                <a:noFill/>
              </a14:hiddenFill>
            </a:ext>
          </a:extLst>
        </p:spPr>
        <p:txBody>
          <a:bodyPr wrap="none" anchor="ctr"/>
          <a:lstStyle/>
          <a:p>
            <a:endParaRPr lang="en-ZA" sz="1200"/>
          </a:p>
        </p:txBody>
      </p:sp>
      <p:sp>
        <p:nvSpPr>
          <p:cNvPr id="27" name="Line 27"/>
          <p:cNvSpPr>
            <a:spLocks noChangeShapeType="1"/>
          </p:cNvSpPr>
          <p:nvPr/>
        </p:nvSpPr>
        <p:spPr bwMode="auto">
          <a:xfrm>
            <a:off x="3196705" y="1701833"/>
            <a:ext cx="0" cy="596900"/>
          </a:xfrm>
          <a:prstGeom prst="line">
            <a:avLst/>
          </a:prstGeom>
          <a:noFill/>
          <a:ln w="12699">
            <a:solidFill>
              <a:srgbClr val="FF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ZA" sz="1200"/>
          </a:p>
        </p:txBody>
      </p:sp>
      <p:grpSp>
        <p:nvGrpSpPr>
          <p:cNvPr id="28" name="Group 28"/>
          <p:cNvGrpSpPr>
            <a:grpSpLocks/>
          </p:cNvGrpSpPr>
          <p:nvPr/>
        </p:nvGrpSpPr>
        <p:grpSpPr bwMode="auto">
          <a:xfrm>
            <a:off x="915468" y="3402045"/>
            <a:ext cx="1004887" cy="1771650"/>
            <a:chOff x="387" y="2496"/>
            <a:chExt cx="552" cy="1008"/>
          </a:xfrm>
        </p:grpSpPr>
        <p:sp>
          <p:nvSpPr>
            <p:cNvPr id="29" name="Oval 29"/>
            <p:cNvSpPr>
              <a:spLocks noChangeArrowheads="1"/>
            </p:cNvSpPr>
            <p:nvPr/>
          </p:nvSpPr>
          <p:spPr bwMode="auto">
            <a:xfrm>
              <a:off x="630" y="2933"/>
              <a:ext cx="27" cy="7"/>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grpSp>
          <p:nvGrpSpPr>
            <p:cNvPr id="30" name="Group 30"/>
            <p:cNvGrpSpPr>
              <a:grpSpLocks/>
            </p:cNvGrpSpPr>
            <p:nvPr/>
          </p:nvGrpSpPr>
          <p:grpSpPr bwMode="auto">
            <a:xfrm>
              <a:off x="531" y="2936"/>
              <a:ext cx="212" cy="568"/>
              <a:chOff x="531" y="2936"/>
              <a:chExt cx="212" cy="568"/>
            </a:xfrm>
          </p:grpSpPr>
          <p:grpSp>
            <p:nvGrpSpPr>
              <p:cNvPr id="54" name="Group 31"/>
              <p:cNvGrpSpPr>
                <a:grpSpLocks/>
              </p:cNvGrpSpPr>
              <p:nvPr/>
            </p:nvGrpSpPr>
            <p:grpSpPr bwMode="auto">
              <a:xfrm>
                <a:off x="531" y="2964"/>
                <a:ext cx="212" cy="540"/>
                <a:chOff x="531" y="2964"/>
                <a:chExt cx="212" cy="540"/>
              </a:xfrm>
            </p:grpSpPr>
            <p:grpSp>
              <p:nvGrpSpPr>
                <p:cNvPr id="58" name="Group 32"/>
                <p:cNvGrpSpPr>
                  <a:grpSpLocks/>
                </p:cNvGrpSpPr>
                <p:nvPr/>
              </p:nvGrpSpPr>
              <p:grpSpPr bwMode="auto">
                <a:xfrm>
                  <a:off x="546" y="3014"/>
                  <a:ext cx="185" cy="490"/>
                  <a:chOff x="546" y="3014"/>
                  <a:chExt cx="185" cy="490"/>
                </a:xfrm>
              </p:grpSpPr>
              <p:grpSp>
                <p:nvGrpSpPr>
                  <p:cNvPr id="100" name="Group 33"/>
                  <p:cNvGrpSpPr>
                    <a:grpSpLocks/>
                  </p:cNvGrpSpPr>
                  <p:nvPr/>
                </p:nvGrpSpPr>
                <p:grpSpPr bwMode="auto">
                  <a:xfrm>
                    <a:off x="561" y="3044"/>
                    <a:ext cx="112" cy="215"/>
                    <a:chOff x="561" y="3044"/>
                    <a:chExt cx="112" cy="215"/>
                  </a:xfrm>
                </p:grpSpPr>
                <p:sp>
                  <p:nvSpPr>
                    <p:cNvPr id="133" name="Freeform 34"/>
                    <p:cNvSpPr>
                      <a:spLocks/>
                    </p:cNvSpPr>
                    <p:nvPr/>
                  </p:nvSpPr>
                  <p:spPr bwMode="auto">
                    <a:xfrm>
                      <a:off x="561" y="3044"/>
                      <a:ext cx="109" cy="214"/>
                    </a:xfrm>
                    <a:custGeom>
                      <a:avLst/>
                      <a:gdLst>
                        <a:gd name="T0" fmla="*/ 0 w 433"/>
                        <a:gd name="T1" fmla="*/ 0 h 859"/>
                        <a:gd name="T2" fmla="*/ 0 w 433"/>
                        <a:gd name="T3" fmla="*/ 0 h 859"/>
                        <a:gd name="T4" fmla="*/ 0 w 433"/>
                        <a:gd name="T5" fmla="*/ 0 h 859"/>
                        <a:gd name="T6" fmla="*/ 0 w 433"/>
                        <a:gd name="T7" fmla="*/ 0 h 859"/>
                        <a:gd name="T8" fmla="*/ 0 w 433"/>
                        <a:gd name="T9" fmla="*/ 0 h 85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3" h="859">
                          <a:moveTo>
                            <a:pt x="428" y="0"/>
                          </a:moveTo>
                          <a:lnTo>
                            <a:pt x="4" y="735"/>
                          </a:lnTo>
                          <a:lnTo>
                            <a:pt x="0" y="859"/>
                          </a:lnTo>
                          <a:lnTo>
                            <a:pt x="433" y="106"/>
                          </a:lnTo>
                          <a:lnTo>
                            <a:pt x="428"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34" name="Freeform 35"/>
                    <p:cNvSpPr>
                      <a:spLocks/>
                    </p:cNvSpPr>
                    <p:nvPr/>
                  </p:nvSpPr>
                  <p:spPr bwMode="auto">
                    <a:xfrm>
                      <a:off x="561" y="3068"/>
                      <a:ext cx="112" cy="191"/>
                    </a:xfrm>
                    <a:custGeom>
                      <a:avLst/>
                      <a:gdLst>
                        <a:gd name="T0" fmla="*/ 0 w 447"/>
                        <a:gd name="T1" fmla="*/ 0 h 764"/>
                        <a:gd name="T2" fmla="*/ 0 w 447"/>
                        <a:gd name="T3" fmla="*/ 0 h 764"/>
                        <a:gd name="T4" fmla="*/ 0 w 447"/>
                        <a:gd name="T5" fmla="*/ 0 h 764"/>
                        <a:gd name="T6" fmla="*/ 0 w 447"/>
                        <a:gd name="T7" fmla="*/ 0 h 764"/>
                        <a:gd name="T8" fmla="*/ 0 w 447"/>
                        <a:gd name="T9" fmla="*/ 0 h 76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47" h="764">
                          <a:moveTo>
                            <a:pt x="17" y="749"/>
                          </a:moveTo>
                          <a:lnTo>
                            <a:pt x="0" y="764"/>
                          </a:lnTo>
                          <a:lnTo>
                            <a:pt x="435" y="5"/>
                          </a:lnTo>
                          <a:lnTo>
                            <a:pt x="447" y="0"/>
                          </a:lnTo>
                          <a:lnTo>
                            <a:pt x="17" y="749"/>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101" name="Group 36"/>
                  <p:cNvGrpSpPr>
                    <a:grpSpLocks/>
                  </p:cNvGrpSpPr>
                  <p:nvPr/>
                </p:nvGrpSpPr>
                <p:grpSpPr bwMode="auto">
                  <a:xfrm>
                    <a:off x="684" y="3261"/>
                    <a:ext cx="47" cy="201"/>
                    <a:chOff x="684" y="3261"/>
                    <a:chExt cx="47" cy="201"/>
                  </a:xfrm>
                </p:grpSpPr>
                <p:sp>
                  <p:nvSpPr>
                    <p:cNvPr id="131" name="Freeform 37"/>
                    <p:cNvSpPr>
                      <a:spLocks/>
                    </p:cNvSpPr>
                    <p:nvPr/>
                  </p:nvSpPr>
                  <p:spPr bwMode="auto">
                    <a:xfrm>
                      <a:off x="685" y="3261"/>
                      <a:ext cx="46" cy="199"/>
                    </a:xfrm>
                    <a:custGeom>
                      <a:avLst/>
                      <a:gdLst>
                        <a:gd name="T0" fmla="*/ 0 w 182"/>
                        <a:gd name="T1" fmla="*/ 0 h 796"/>
                        <a:gd name="T2" fmla="*/ 0 w 182"/>
                        <a:gd name="T3" fmla="*/ 0 h 796"/>
                        <a:gd name="T4" fmla="*/ 0 w 182"/>
                        <a:gd name="T5" fmla="*/ 0 h 796"/>
                        <a:gd name="T6" fmla="*/ 0 w 182"/>
                        <a:gd name="T7" fmla="*/ 0 h 796"/>
                        <a:gd name="T8" fmla="*/ 0 w 182"/>
                        <a:gd name="T9" fmla="*/ 0 h 7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 h="796">
                          <a:moveTo>
                            <a:pt x="182" y="796"/>
                          </a:moveTo>
                          <a:lnTo>
                            <a:pt x="176" y="652"/>
                          </a:lnTo>
                          <a:lnTo>
                            <a:pt x="0" y="0"/>
                          </a:lnTo>
                          <a:lnTo>
                            <a:pt x="6" y="152"/>
                          </a:lnTo>
                          <a:lnTo>
                            <a:pt x="182" y="796"/>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32" name="Freeform 38"/>
                    <p:cNvSpPr>
                      <a:spLocks/>
                    </p:cNvSpPr>
                    <p:nvPr/>
                  </p:nvSpPr>
                  <p:spPr bwMode="auto">
                    <a:xfrm>
                      <a:off x="684" y="3299"/>
                      <a:ext cx="47" cy="163"/>
                    </a:xfrm>
                    <a:custGeom>
                      <a:avLst/>
                      <a:gdLst>
                        <a:gd name="T0" fmla="*/ 0 w 188"/>
                        <a:gd name="T1" fmla="*/ 0 h 652"/>
                        <a:gd name="T2" fmla="*/ 0 w 188"/>
                        <a:gd name="T3" fmla="*/ 0 h 652"/>
                        <a:gd name="T4" fmla="*/ 0 w 188"/>
                        <a:gd name="T5" fmla="*/ 0 h 652"/>
                        <a:gd name="T6" fmla="*/ 0 w 188"/>
                        <a:gd name="T7" fmla="*/ 0 h 652"/>
                        <a:gd name="T8" fmla="*/ 0 w 188"/>
                        <a:gd name="T9" fmla="*/ 0 h 6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 h="652">
                          <a:moveTo>
                            <a:pt x="188" y="639"/>
                          </a:moveTo>
                          <a:lnTo>
                            <a:pt x="175" y="652"/>
                          </a:lnTo>
                          <a:lnTo>
                            <a:pt x="0" y="9"/>
                          </a:lnTo>
                          <a:lnTo>
                            <a:pt x="11" y="0"/>
                          </a:lnTo>
                          <a:lnTo>
                            <a:pt x="188" y="639"/>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102" name="Freeform 39"/>
                  <p:cNvSpPr>
                    <a:spLocks/>
                  </p:cNvSpPr>
                  <p:nvPr/>
                </p:nvSpPr>
                <p:spPr bwMode="auto">
                  <a:xfrm>
                    <a:off x="683" y="3019"/>
                    <a:ext cx="23" cy="233"/>
                  </a:xfrm>
                  <a:custGeom>
                    <a:avLst/>
                    <a:gdLst>
                      <a:gd name="T0" fmla="*/ 0 w 89"/>
                      <a:gd name="T1" fmla="*/ 0 h 932"/>
                      <a:gd name="T2" fmla="*/ 0 w 89"/>
                      <a:gd name="T3" fmla="*/ 0 h 932"/>
                      <a:gd name="T4" fmla="*/ 0 w 89"/>
                      <a:gd name="T5" fmla="*/ 0 h 932"/>
                      <a:gd name="T6" fmla="*/ 0 w 89"/>
                      <a:gd name="T7" fmla="*/ 0 h 932"/>
                      <a:gd name="T8" fmla="*/ 0 w 89"/>
                      <a:gd name="T9" fmla="*/ 0 h 9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9" h="932">
                        <a:moveTo>
                          <a:pt x="81" y="0"/>
                        </a:moveTo>
                        <a:lnTo>
                          <a:pt x="0" y="779"/>
                        </a:lnTo>
                        <a:lnTo>
                          <a:pt x="16" y="932"/>
                        </a:lnTo>
                        <a:lnTo>
                          <a:pt x="89" y="200"/>
                        </a:lnTo>
                        <a:lnTo>
                          <a:pt x="81"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3" name="Freeform 40"/>
                  <p:cNvSpPr>
                    <a:spLocks/>
                  </p:cNvSpPr>
                  <p:nvPr/>
                </p:nvSpPr>
                <p:spPr bwMode="auto">
                  <a:xfrm>
                    <a:off x="681" y="3019"/>
                    <a:ext cx="23" cy="195"/>
                  </a:xfrm>
                  <a:custGeom>
                    <a:avLst/>
                    <a:gdLst>
                      <a:gd name="T0" fmla="*/ 0 w 94"/>
                      <a:gd name="T1" fmla="*/ 0 h 781"/>
                      <a:gd name="T2" fmla="*/ 0 w 94"/>
                      <a:gd name="T3" fmla="*/ 0 h 781"/>
                      <a:gd name="T4" fmla="*/ 0 w 94"/>
                      <a:gd name="T5" fmla="*/ 0 h 781"/>
                      <a:gd name="T6" fmla="*/ 0 w 94"/>
                      <a:gd name="T7" fmla="*/ 0 h 781"/>
                      <a:gd name="T8" fmla="*/ 0 w 94"/>
                      <a:gd name="T9" fmla="*/ 0 h 7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4" h="781">
                        <a:moveTo>
                          <a:pt x="94" y="0"/>
                        </a:moveTo>
                        <a:lnTo>
                          <a:pt x="82" y="13"/>
                        </a:lnTo>
                        <a:lnTo>
                          <a:pt x="0" y="781"/>
                        </a:lnTo>
                        <a:lnTo>
                          <a:pt x="12" y="779"/>
                        </a:lnTo>
                        <a:lnTo>
                          <a:pt x="94" y="0"/>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4" name="Freeform 41"/>
                  <p:cNvSpPr>
                    <a:spLocks/>
                  </p:cNvSpPr>
                  <p:nvPr/>
                </p:nvSpPr>
                <p:spPr bwMode="auto">
                  <a:xfrm>
                    <a:off x="695" y="3223"/>
                    <a:ext cx="23" cy="256"/>
                  </a:xfrm>
                  <a:custGeom>
                    <a:avLst/>
                    <a:gdLst>
                      <a:gd name="T0" fmla="*/ 0 w 95"/>
                      <a:gd name="T1" fmla="*/ 0 h 1025"/>
                      <a:gd name="T2" fmla="*/ 0 w 95"/>
                      <a:gd name="T3" fmla="*/ 0 h 1025"/>
                      <a:gd name="T4" fmla="*/ 0 w 95"/>
                      <a:gd name="T5" fmla="*/ 0 h 1025"/>
                      <a:gd name="T6" fmla="*/ 0 w 95"/>
                      <a:gd name="T7" fmla="*/ 0 h 1025"/>
                      <a:gd name="T8" fmla="*/ 0 w 95"/>
                      <a:gd name="T9" fmla="*/ 0 h 10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5" h="1025">
                        <a:moveTo>
                          <a:pt x="81" y="0"/>
                        </a:moveTo>
                        <a:lnTo>
                          <a:pt x="0" y="866"/>
                        </a:lnTo>
                        <a:lnTo>
                          <a:pt x="19" y="1025"/>
                        </a:lnTo>
                        <a:lnTo>
                          <a:pt x="95" y="176"/>
                        </a:lnTo>
                        <a:lnTo>
                          <a:pt x="81"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5" name="Freeform 42"/>
                  <p:cNvSpPr>
                    <a:spLocks/>
                  </p:cNvSpPr>
                  <p:nvPr/>
                </p:nvSpPr>
                <p:spPr bwMode="auto">
                  <a:xfrm>
                    <a:off x="692" y="3223"/>
                    <a:ext cx="23" cy="222"/>
                  </a:xfrm>
                  <a:custGeom>
                    <a:avLst/>
                    <a:gdLst>
                      <a:gd name="T0" fmla="*/ 0 w 92"/>
                      <a:gd name="T1" fmla="*/ 0 h 887"/>
                      <a:gd name="T2" fmla="*/ 0 w 92"/>
                      <a:gd name="T3" fmla="*/ 0 h 887"/>
                      <a:gd name="T4" fmla="*/ 0 w 92"/>
                      <a:gd name="T5" fmla="*/ 0 h 887"/>
                      <a:gd name="T6" fmla="*/ 0 w 92"/>
                      <a:gd name="T7" fmla="*/ 0 h 887"/>
                      <a:gd name="T8" fmla="*/ 0 w 92"/>
                      <a:gd name="T9" fmla="*/ 0 h 8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2" h="887">
                        <a:moveTo>
                          <a:pt x="92" y="0"/>
                        </a:moveTo>
                        <a:lnTo>
                          <a:pt x="78" y="18"/>
                        </a:lnTo>
                        <a:lnTo>
                          <a:pt x="0" y="881"/>
                        </a:lnTo>
                        <a:lnTo>
                          <a:pt x="14" y="887"/>
                        </a:lnTo>
                        <a:lnTo>
                          <a:pt x="92" y="0"/>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6" name="Freeform 43"/>
                  <p:cNvSpPr>
                    <a:spLocks/>
                  </p:cNvSpPr>
                  <p:nvPr/>
                </p:nvSpPr>
                <p:spPr bwMode="auto">
                  <a:xfrm>
                    <a:off x="676" y="3089"/>
                    <a:ext cx="42" cy="133"/>
                  </a:xfrm>
                  <a:custGeom>
                    <a:avLst/>
                    <a:gdLst>
                      <a:gd name="T0" fmla="*/ 0 w 169"/>
                      <a:gd name="T1" fmla="*/ 0 h 532"/>
                      <a:gd name="T2" fmla="*/ 0 w 169"/>
                      <a:gd name="T3" fmla="*/ 0 h 532"/>
                      <a:gd name="T4" fmla="*/ 0 w 169"/>
                      <a:gd name="T5" fmla="*/ 0 h 532"/>
                      <a:gd name="T6" fmla="*/ 0 w 169"/>
                      <a:gd name="T7" fmla="*/ 0 h 532"/>
                      <a:gd name="T8" fmla="*/ 0 w 169"/>
                      <a:gd name="T9" fmla="*/ 0 h 5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9" h="532">
                        <a:moveTo>
                          <a:pt x="11" y="0"/>
                        </a:moveTo>
                        <a:lnTo>
                          <a:pt x="0" y="9"/>
                        </a:lnTo>
                        <a:lnTo>
                          <a:pt x="161" y="532"/>
                        </a:lnTo>
                        <a:lnTo>
                          <a:pt x="169" y="520"/>
                        </a:lnTo>
                        <a:lnTo>
                          <a:pt x="11"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7" name="Freeform 44"/>
                  <p:cNvSpPr>
                    <a:spLocks/>
                  </p:cNvSpPr>
                  <p:nvPr/>
                </p:nvSpPr>
                <p:spPr bwMode="auto">
                  <a:xfrm>
                    <a:off x="676" y="3049"/>
                    <a:ext cx="43" cy="171"/>
                  </a:xfrm>
                  <a:custGeom>
                    <a:avLst/>
                    <a:gdLst>
                      <a:gd name="T0" fmla="*/ 0 w 170"/>
                      <a:gd name="T1" fmla="*/ 0 h 683"/>
                      <a:gd name="T2" fmla="*/ 0 w 170"/>
                      <a:gd name="T3" fmla="*/ 0 h 683"/>
                      <a:gd name="T4" fmla="*/ 0 w 170"/>
                      <a:gd name="T5" fmla="*/ 0 h 683"/>
                      <a:gd name="T6" fmla="*/ 0 w 170"/>
                      <a:gd name="T7" fmla="*/ 0 h 683"/>
                      <a:gd name="T8" fmla="*/ 0 w 170"/>
                      <a:gd name="T9" fmla="*/ 0 h 68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0" h="683">
                        <a:moveTo>
                          <a:pt x="170" y="683"/>
                        </a:moveTo>
                        <a:lnTo>
                          <a:pt x="155" y="537"/>
                        </a:lnTo>
                        <a:lnTo>
                          <a:pt x="0" y="0"/>
                        </a:lnTo>
                        <a:lnTo>
                          <a:pt x="8" y="158"/>
                        </a:lnTo>
                        <a:lnTo>
                          <a:pt x="170" y="683"/>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8" name="Freeform 45"/>
                  <p:cNvSpPr>
                    <a:spLocks/>
                  </p:cNvSpPr>
                  <p:nvPr/>
                </p:nvSpPr>
                <p:spPr bwMode="auto">
                  <a:xfrm>
                    <a:off x="676" y="3090"/>
                    <a:ext cx="42" cy="132"/>
                  </a:xfrm>
                  <a:custGeom>
                    <a:avLst/>
                    <a:gdLst>
                      <a:gd name="T0" fmla="*/ 0 w 168"/>
                      <a:gd name="T1" fmla="*/ 0 h 531"/>
                      <a:gd name="T2" fmla="*/ 0 w 168"/>
                      <a:gd name="T3" fmla="*/ 0 h 531"/>
                      <a:gd name="T4" fmla="*/ 0 w 168"/>
                      <a:gd name="T5" fmla="*/ 0 h 531"/>
                      <a:gd name="T6" fmla="*/ 0 w 168"/>
                      <a:gd name="T7" fmla="*/ 0 h 531"/>
                      <a:gd name="T8" fmla="*/ 0 w 168"/>
                      <a:gd name="T9" fmla="*/ 0 h 5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 h="531">
                        <a:moveTo>
                          <a:pt x="168" y="508"/>
                        </a:moveTo>
                        <a:lnTo>
                          <a:pt x="158" y="531"/>
                        </a:lnTo>
                        <a:lnTo>
                          <a:pt x="0" y="7"/>
                        </a:lnTo>
                        <a:lnTo>
                          <a:pt x="13" y="0"/>
                        </a:lnTo>
                        <a:lnTo>
                          <a:pt x="168" y="508"/>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09" name="Freeform 46"/>
                  <p:cNvSpPr>
                    <a:spLocks/>
                  </p:cNvSpPr>
                  <p:nvPr/>
                </p:nvSpPr>
                <p:spPr bwMode="auto">
                  <a:xfrm>
                    <a:off x="559" y="3259"/>
                    <a:ext cx="132" cy="235"/>
                  </a:xfrm>
                  <a:custGeom>
                    <a:avLst/>
                    <a:gdLst>
                      <a:gd name="T0" fmla="*/ 0 w 527"/>
                      <a:gd name="T1" fmla="*/ 0 h 939"/>
                      <a:gd name="T2" fmla="*/ 0 w 527"/>
                      <a:gd name="T3" fmla="*/ 0 h 939"/>
                      <a:gd name="T4" fmla="*/ 0 w 527"/>
                      <a:gd name="T5" fmla="*/ 0 h 939"/>
                      <a:gd name="T6" fmla="*/ 0 w 527"/>
                      <a:gd name="T7" fmla="*/ 0 h 939"/>
                      <a:gd name="T8" fmla="*/ 0 w 527"/>
                      <a:gd name="T9" fmla="*/ 0 h 9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7" h="939">
                        <a:moveTo>
                          <a:pt x="5" y="0"/>
                        </a:moveTo>
                        <a:lnTo>
                          <a:pt x="514" y="814"/>
                        </a:lnTo>
                        <a:lnTo>
                          <a:pt x="527" y="939"/>
                        </a:lnTo>
                        <a:lnTo>
                          <a:pt x="0" y="104"/>
                        </a:lnTo>
                        <a:lnTo>
                          <a:pt x="5"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0" name="Freeform 47"/>
                  <p:cNvSpPr>
                    <a:spLocks/>
                  </p:cNvSpPr>
                  <p:nvPr/>
                </p:nvSpPr>
                <p:spPr bwMode="auto">
                  <a:xfrm>
                    <a:off x="561" y="3256"/>
                    <a:ext cx="128" cy="207"/>
                  </a:xfrm>
                  <a:custGeom>
                    <a:avLst/>
                    <a:gdLst>
                      <a:gd name="T0" fmla="*/ 0 w 513"/>
                      <a:gd name="T1" fmla="*/ 0 h 824"/>
                      <a:gd name="T2" fmla="*/ 0 w 513"/>
                      <a:gd name="T3" fmla="*/ 0 h 824"/>
                      <a:gd name="T4" fmla="*/ 0 w 513"/>
                      <a:gd name="T5" fmla="*/ 0 h 824"/>
                      <a:gd name="T6" fmla="*/ 0 w 513"/>
                      <a:gd name="T7" fmla="*/ 0 h 824"/>
                      <a:gd name="T8" fmla="*/ 0 w 513"/>
                      <a:gd name="T9" fmla="*/ 0 h 8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3" h="824">
                        <a:moveTo>
                          <a:pt x="513" y="802"/>
                        </a:moveTo>
                        <a:lnTo>
                          <a:pt x="507" y="824"/>
                        </a:lnTo>
                        <a:lnTo>
                          <a:pt x="0" y="11"/>
                        </a:lnTo>
                        <a:lnTo>
                          <a:pt x="12" y="0"/>
                        </a:lnTo>
                        <a:lnTo>
                          <a:pt x="513" y="802"/>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1" name="Freeform 48"/>
                  <p:cNvSpPr>
                    <a:spLocks/>
                  </p:cNvSpPr>
                  <p:nvPr/>
                </p:nvSpPr>
                <p:spPr bwMode="auto">
                  <a:xfrm>
                    <a:off x="552" y="3255"/>
                    <a:ext cx="126" cy="209"/>
                  </a:xfrm>
                  <a:custGeom>
                    <a:avLst/>
                    <a:gdLst>
                      <a:gd name="T0" fmla="*/ 0 w 504"/>
                      <a:gd name="T1" fmla="*/ 0 h 836"/>
                      <a:gd name="T2" fmla="*/ 0 w 504"/>
                      <a:gd name="T3" fmla="*/ 0 h 836"/>
                      <a:gd name="T4" fmla="*/ 0 w 504"/>
                      <a:gd name="T5" fmla="*/ 0 h 836"/>
                      <a:gd name="T6" fmla="*/ 0 w 504"/>
                      <a:gd name="T7" fmla="*/ 0 h 836"/>
                      <a:gd name="T8" fmla="*/ 0 w 504"/>
                      <a:gd name="T9" fmla="*/ 0 h 8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4" h="836">
                        <a:moveTo>
                          <a:pt x="504" y="0"/>
                        </a:moveTo>
                        <a:lnTo>
                          <a:pt x="503" y="21"/>
                        </a:lnTo>
                        <a:lnTo>
                          <a:pt x="0" y="836"/>
                        </a:lnTo>
                        <a:lnTo>
                          <a:pt x="5" y="811"/>
                        </a:lnTo>
                        <a:lnTo>
                          <a:pt x="504"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112" name="Group 49"/>
                  <p:cNvGrpSpPr>
                    <a:grpSpLocks/>
                  </p:cNvGrpSpPr>
                  <p:nvPr/>
                </p:nvGrpSpPr>
                <p:grpSpPr bwMode="auto">
                  <a:xfrm>
                    <a:off x="569" y="3042"/>
                    <a:ext cx="109" cy="218"/>
                    <a:chOff x="569" y="3042"/>
                    <a:chExt cx="109" cy="218"/>
                  </a:xfrm>
                </p:grpSpPr>
                <p:sp>
                  <p:nvSpPr>
                    <p:cNvPr id="129" name="Freeform 50"/>
                    <p:cNvSpPr>
                      <a:spLocks/>
                    </p:cNvSpPr>
                    <p:nvPr/>
                  </p:nvSpPr>
                  <p:spPr bwMode="auto">
                    <a:xfrm>
                      <a:off x="569" y="3042"/>
                      <a:ext cx="108" cy="185"/>
                    </a:xfrm>
                    <a:custGeom>
                      <a:avLst/>
                      <a:gdLst>
                        <a:gd name="T0" fmla="*/ 0 w 432"/>
                        <a:gd name="T1" fmla="*/ 0 h 740"/>
                        <a:gd name="T2" fmla="*/ 0 w 432"/>
                        <a:gd name="T3" fmla="*/ 0 h 740"/>
                        <a:gd name="T4" fmla="*/ 0 w 432"/>
                        <a:gd name="T5" fmla="*/ 0 h 740"/>
                        <a:gd name="T6" fmla="*/ 0 w 432"/>
                        <a:gd name="T7" fmla="*/ 0 h 740"/>
                        <a:gd name="T8" fmla="*/ 0 w 432"/>
                        <a:gd name="T9" fmla="*/ 0 h 7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2" h="740">
                          <a:moveTo>
                            <a:pt x="7" y="0"/>
                          </a:moveTo>
                          <a:lnTo>
                            <a:pt x="0" y="9"/>
                          </a:lnTo>
                          <a:lnTo>
                            <a:pt x="425" y="740"/>
                          </a:lnTo>
                          <a:lnTo>
                            <a:pt x="432" y="730"/>
                          </a:lnTo>
                          <a:lnTo>
                            <a:pt x="7" y="0"/>
                          </a:lnTo>
                          <a:close/>
                        </a:path>
                      </a:pathLst>
                    </a:custGeom>
                    <a:solidFill>
                      <a:srgbClr val="C06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30" name="Freeform 51"/>
                    <p:cNvSpPr>
                      <a:spLocks/>
                    </p:cNvSpPr>
                    <p:nvPr/>
                  </p:nvSpPr>
                  <p:spPr bwMode="auto">
                    <a:xfrm>
                      <a:off x="569" y="3044"/>
                      <a:ext cx="109" cy="216"/>
                    </a:xfrm>
                    <a:custGeom>
                      <a:avLst/>
                      <a:gdLst>
                        <a:gd name="T0" fmla="*/ 0 w 438"/>
                        <a:gd name="T1" fmla="*/ 0 h 862"/>
                        <a:gd name="T2" fmla="*/ 0 w 438"/>
                        <a:gd name="T3" fmla="*/ 0 h 862"/>
                        <a:gd name="T4" fmla="*/ 0 w 438"/>
                        <a:gd name="T5" fmla="*/ 0 h 862"/>
                        <a:gd name="T6" fmla="*/ 0 w 438"/>
                        <a:gd name="T7" fmla="*/ 0 h 862"/>
                        <a:gd name="T8" fmla="*/ 0 w 438"/>
                        <a:gd name="T9" fmla="*/ 0 h 8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8" h="862">
                          <a:moveTo>
                            <a:pt x="2" y="0"/>
                          </a:moveTo>
                          <a:lnTo>
                            <a:pt x="427" y="731"/>
                          </a:lnTo>
                          <a:lnTo>
                            <a:pt x="438" y="862"/>
                          </a:lnTo>
                          <a:lnTo>
                            <a:pt x="0" y="104"/>
                          </a:lnTo>
                          <a:lnTo>
                            <a:pt x="2"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113" name="Freeform 52"/>
                  <p:cNvSpPr>
                    <a:spLocks/>
                  </p:cNvSpPr>
                  <p:nvPr/>
                </p:nvSpPr>
                <p:spPr bwMode="auto">
                  <a:xfrm>
                    <a:off x="551" y="3259"/>
                    <a:ext cx="130" cy="235"/>
                  </a:xfrm>
                  <a:custGeom>
                    <a:avLst/>
                    <a:gdLst>
                      <a:gd name="T0" fmla="*/ 0 w 516"/>
                      <a:gd name="T1" fmla="*/ 0 h 938"/>
                      <a:gd name="T2" fmla="*/ 0 w 516"/>
                      <a:gd name="T3" fmla="*/ 0 h 938"/>
                      <a:gd name="T4" fmla="*/ 0 w 516"/>
                      <a:gd name="T5" fmla="*/ 0 h 938"/>
                      <a:gd name="T6" fmla="*/ 0 w 516"/>
                      <a:gd name="T7" fmla="*/ 0 h 938"/>
                      <a:gd name="T8" fmla="*/ 0 w 516"/>
                      <a:gd name="T9" fmla="*/ 0 h 9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938">
                        <a:moveTo>
                          <a:pt x="507" y="0"/>
                        </a:moveTo>
                        <a:lnTo>
                          <a:pt x="3" y="820"/>
                        </a:lnTo>
                        <a:lnTo>
                          <a:pt x="0" y="938"/>
                        </a:lnTo>
                        <a:lnTo>
                          <a:pt x="516" y="100"/>
                        </a:lnTo>
                        <a:lnTo>
                          <a:pt x="507"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14" name="Freeform 53"/>
                  <p:cNvSpPr>
                    <a:spLocks/>
                  </p:cNvSpPr>
                  <p:nvPr/>
                </p:nvSpPr>
                <p:spPr bwMode="auto">
                  <a:xfrm>
                    <a:off x="550" y="3257"/>
                    <a:ext cx="128" cy="208"/>
                  </a:xfrm>
                  <a:custGeom>
                    <a:avLst/>
                    <a:gdLst>
                      <a:gd name="T0" fmla="*/ 0 w 512"/>
                      <a:gd name="T1" fmla="*/ 0 h 833"/>
                      <a:gd name="T2" fmla="*/ 0 w 512"/>
                      <a:gd name="T3" fmla="*/ 0 h 833"/>
                      <a:gd name="T4" fmla="*/ 0 w 512"/>
                      <a:gd name="T5" fmla="*/ 0 h 833"/>
                      <a:gd name="T6" fmla="*/ 0 w 512"/>
                      <a:gd name="T7" fmla="*/ 0 h 833"/>
                      <a:gd name="T8" fmla="*/ 0 w 512"/>
                      <a:gd name="T9" fmla="*/ 0 h 8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2" h="833">
                        <a:moveTo>
                          <a:pt x="512" y="17"/>
                        </a:moveTo>
                        <a:lnTo>
                          <a:pt x="501" y="0"/>
                        </a:lnTo>
                        <a:lnTo>
                          <a:pt x="0" y="814"/>
                        </a:lnTo>
                        <a:lnTo>
                          <a:pt x="5" y="833"/>
                        </a:lnTo>
                        <a:lnTo>
                          <a:pt x="512" y="17"/>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115" name="Group 54"/>
                  <p:cNvGrpSpPr>
                    <a:grpSpLocks/>
                  </p:cNvGrpSpPr>
                  <p:nvPr/>
                </p:nvGrpSpPr>
                <p:grpSpPr bwMode="auto">
                  <a:xfrm>
                    <a:off x="667" y="3018"/>
                    <a:ext cx="36" cy="483"/>
                    <a:chOff x="667" y="3018"/>
                    <a:chExt cx="36" cy="483"/>
                  </a:xfrm>
                </p:grpSpPr>
                <p:sp>
                  <p:nvSpPr>
                    <p:cNvPr id="127" name="Freeform 55"/>
                    <p:cNvSpPr>
                      <a:spLocks/>
                    </p:cNvSpPr>
                    <p:nvPr/>
                  </p:nvSpPr>
                  <p:spPr bwMode="auto">
                    <a:xfrm>
                      <a:off x="667" y="3023"/>
                      <a:ext cx="25" cy="478"/>
                    </a:xfrm>
                    <a:custGeom>
                      <a:avLst/>
                      <a:gdLst>
                        <a:gd name="T0" fmla="*/ 0 w 102"/>
                        <a:gd name="T1" fmla="*/ 0 h 1913"/>
                        <a:gd name="T2" fmla="*/ 0 w 102"/>
                        <a:gd name="T3" fmla="*/ 0 h 1913"/>
                        <a:gd name="T4" fmla="*/ 0 w 102"/>
                        <a:gd name="T5" fmla="*/ 0 h 1913"/>
                        <a:gd name="T6" fmla="*/ 0 w 102"/>
                        <a:gd name="T7" fmla="*/ 0 h 1913"/>
                        <a:gd name="T8" fmla="*/ 0 w 102"/>
                        <a:gd name="T9" fmla="*/ 0 h 19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 h="1913">
                          <a:moveTo>
                            <a:pt x="36" y="0"/>
                          </a:moveTo>
                          <a:lnTo>
                            <a:pt x="102" y="1913"/>
                          </a:lnTo>
                          <a:lnTo>
                            <a:pt x="67" y="1913"/>
                          </a:lnTo>
                          <a:lnTo>
                            <a:pt x="0" y="0"/>
                          </a:lnTo>
                          <a:lnTo>
                            <a:pt x="36"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28" name="Freeform 56"/>
                    <p:cNvSpPr>
                      <a:spLocks/>
                    </p:cNvSpPr>
                    <p:nvPr/>
                  </p:nvSpPr>
                  <p:spPr bwMode="auto">
                    <a:xfrm>
                      <a:off x="674" y="3018"/>
                      <a:ext cx="29" cy="483"/>
                    </a:xfrm>
                    <a:custGeom>
                      <a:avLst/>
                      <a:gdLst>
                        <a:gd name="T0" fmla="*/ 0 w 116"/>
                        <a:gd name="T1" fmla="*/ 0 h 1931"/>
                        <a:gd name="T2" fmla="*/ 0 w 116"/>
                        <a:gd name="T3" fmla="*/ 0 h 1931"/>
                        <a:gd name="T4" fmla="*/ 0 w 116"/>
                        <a:gd name="T5" fmla="*/ 0 h 1931"/>
                        <a:gd name="T6" fmla="*/ 0 w 116"/>
                        <a:gd name="T7" fmla="*/ 0 h 1931"/>
                        <a:gd name="T8" fmla="*/ 0 w 116"/>
                        <a:gd name="T9" fmla="*/ 0 h 19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1931">
                          <a:moveTo>
                            <a:pt x="49" y="0"/>
                          </a:moveTo>
                          <a:lnTo>
                            <a:pt x="116" y="1931"/>
                          </a:lnTo>
                          <a:lnTo>
                            <a:pt x="65" y="1931"/>
                          </a:lnTo>
                          <a:lnTo>
                            <a:pt x="0" y="0"/>
                          </a:lnTo>
                          <a:lnTo>
                            <a:pt x="49"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116" name="Group 57"/>
                  <p:cNvGrpSpPr>
                    <a:grpSpLocks/>
                  </p:cNvGrpSpPr>
                  <p:nvPr/>
                </p:nvGrpSpPr>
                <p:grpSpPr bwMode="auto">
                  <a:xfrm>
                    <a:off x="630" y="3041"/>
                    <a:ext cx="27" cy="463"/>
                    <a:chOff x="630" y="3041"/>
                    <a:chExt cx="27" cy="463"/>
                  </a:xfrm>
                </p:grpSpPr>
                <p:sp>
                  <p:nvSpPr>
                    <p:cNvPr id="125" name="Freeform 58"/>
                    <p:cNvSpPr>
                      <a:spLocks/>
                    </p:cNvSpPr>
                    <p:nvPr/>
                  </p:nvSpPr>
                  <p:spPr bwMode="auto">
                    <a:xfrm>
                      <a:off x="630" y="3041"/>
                      <a:ext cx="27" cy="463"/>
                    </a:xfrm>
                    <a:custGeom>
                      <a:avLst/>
                      <a:gdLst>
                        <a:gd name="T0" fmla="*/ 0 w 109"/>
                        <a:gd name="T1" fmla="*/ 0 h 1856"/>
                        <a:gd name="T2" fmla="*/ 0 w 109"/>
                        <a:gd name="T3" fmla="*/ 0 h 1856"/>
                        <a:gd name="T4" fmla="*/ 0 w 109"/>
                        <a:gd name="T5" fmla="*/ 0 h 1856"/>
                        <a:gd name="T6" fmla="*/ 0 w 109"/>
                        <a:gd name="T7" fmla="*/ 0 h 1856"/>
                        <a:gd name="T8" fmla="*/ 0 w 109"/>
                        <a:gd name="T9" fmla="*/ 0 h 18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1856">
                          <a:moveTo>
                            <a:pt x="0" y="1856"/>
                          </a:moveTo>
                          <a:lnTo>
                            <a:pt x="109" y="1856"/>
                          </a:lnTo>
                          <a:lnTo>
                            <a:pt x="109" y="0"/>
                          </a:lnTo>
                          <a:lnTo>
                            <a:pt x="1" y="0"/>
                          </a:lnTo>
                          <a:lnTo>
                            <a:pt x="0" y="18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26" name="Freeform 59"/>
                    <p:cNvSpPr>
                      <a:spLocks/>
                    </p:cNvSpPr>
                    <p:nvPr/>
                  </p:nvSpPr>
                  <p:spPr bwMode="auto">
                    <a:xfrm>
                      <a:off x="634" y="3041"/>
                      <a:ext cx="6" cy="463"/>
                    </a:xfrm>
                    <a:custGeom>
                      <a:avLst/>
                      <a:gdLst>
                        <a:gd name="T0" fmla="*/ 0 w 21"/>
                        <a:gd name="T1" fmla="*/ 0 h 1852"/>
                        <a:gd name="T2" fmla="*/ 0 w 21"/>
                        <a:gd name="T3" fmla="*/ 0 h 1852"/>
                        <a:gd name="T4" fmla="*/ 0 w 21"/>
                        <a:gd name="T5" fmla="*/ 0 h 1852"/>
                        <a:gd name="T6" fmla="*/ 0 w 21"/>
                        <a:gd name="T7" fmla="*/ 0 h 1852"/>
                        <a:gd name="T8" fmla="*/ 0 w 21"/>
                        <a:gd name="T9" fmla="*/ 0 h 18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1852">
                          <a:moveTo>
                            <a:pt x="0" y="10"/>
                          </a:moveTo>
                          <a:lnTo>
                            <a:pt x="0" y="1852"/>
                          </a:lnTo>
                          <a:lnTo>
                            <a:pt x="21" y="1852"/>
                          </a:lnTo>
                          <a:lnTo>
                            <a:pt x="21" y="0"/>
                          </a:lnTo>
                          <a:lnTo>
                            <a:pt x="0" y="1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117" name="Freeform 60"/>
                  <p:cNvSpPr>
                    <a:spLocks/>
                  </p:cNvSpPr>
                  <p:nvPr/>
                </p:nvSpPr>
                <p:spPr bwMode="auto">
                  <a:xfrm>
                    <a:off x="604" y="3054"/>
                    <a:ext cx="106" cy="181"/>
                  </a:xfrm>
                  <a:custGeom>
                    <a:avLst/>
                    <a:gdLst>
                      <a:gd name="T0" fmla="*/ 0 w 424"/>
                      <a:gd name="T1" fmla="*/ 0 h 721"/>
                      <a:gd name="T2" fmla="*/ 0 w 424"/>
                      <a:gd name="T3" fmla="*/ 0 h 721"/>
                      <a:gd name="T4" fmla="*/ 0 w 424"/>
                      <a:gd name="T5" fmla="*/ 0 h 721"/>
                      <a:gd name="T6" fmla="*/ 0 w 424"/>
                      <a:gd name="T7" fmla="*/ 0 h 721"/>
                      <a:gd name="T8" fmla="*/ 0 w 424"/>
                      <a:gd name="T9" fmla="*/ 0 h 7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4" h="721">
                        <a:moveTo>
                          <a:pt x="418" y="0"/>
                        </a:moveTo>
                        <a:lnTo>
                          <a:pt x="424" y="9"/>
                        </a:lnTo>
                        <a:lnTo>
                          <a:pt x="7" y="721"/>
                        </a:lnTo>
                        <a:lnTo>
                          <a:pt x="0" y="713"/>
                        </a:lnTo>
                        <a:lnTo>
                          <a:pt x="418"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118" name="Group 61"/>
                  <p:cNvGrpSpPr>
                    <a:grpSpLocks/>
                  </p:cNvGrpSpPr>
                  <p:nvPr/>
                </p:nvGrpSpPr>
                <p:grpSpPr bwMode="auto">
                  <a:xfrm>
                    <a:off x="546" y="3270"/>
                    <a:ext cx="49" cy="214"/>
                    <a:chOff x="546" y="3270"/>
                    <a:chExt cx="49" cy="214"/>
                  </a:xfrm>
                </p:grpSpPr>
                <p:sp>
                  <p:nvSpPr>
                    <p:cNvPr id="123" name="Freeform 62"/>
                    <p:cNvSpPr>
                      <a:spLocks/>
                    </p:cNvSpPr>
                    <p:nvPr/>
                  </p:nvSpPr>
                  <p:spPr bwMode="auto">
                    <a:xfrm>
                      <a:off x="546" y="3270"/>
                      <a:ext cx="48" cy="211"/>
                    </a:xfrm>
                    <a:custGeom>
                      <a:avLst/>
                      <a:gdLst>
                        <a:gd name="T0" fmla="*/ 0 w 190"/>
                        <a:gd name="T1" fmla="*/ 0 h 842"/>
                        <a:gd name="T2" fmla="*/ 0 w 190"/>
                        <a:gd name="T3" fmla="*/ 0 h 842"/>
                        <a:gd name="T4" fmla="*/ 0 w 190"/>
                        <a:gd name="T5" fmla="*/ 0 h 842"/>
                        <a:gd name="T6" fmla="*/ 0 w 190"/>
                        <a:gd name="T7" fmla="*/ 0 h 842"/>
                        <a:gd name="T8" fmla="*/ 0 w 190"/>
                        <a:gd name="T9" fmla="*/ 0 h 8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0" h="842">
                          <a:moveTo>
                            <a:pt x="0" y="842"/>
                          </a:moveTo>
                          <a:lnTo>
                            <a:pt x="7" y="689"/>
                          </a:lnTo>
                          <a:lnTo>
                            <a:pt x="190" y="0"/>
                          </a:lnTo>
                          <a:lnTo>
                            <a:pt x="185" y="160"/>
                          </a:lnTo>
                          <a:lnTo>
                            <a:pt x="0" y="842"/>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24" name="Freeform 63"/>
                    <p:cNvSpPr>
                      <a:spLocks/>
                    </p:cNvSpPr>
                    <p:nvPr/>
                  </p:nvSpPr>
                  <p:spPr bwMode="auto">
                    <a:xfrm>
                      <a:off x="546" y="3311"/>
                      <a:ext cx="49" cy="173"/>
                    </a:xfrm>
                    <a:custGeom>
                      <a:avLst/>
                      <a:gdLst>
                        <a:gd name="T0" fmla="*/ 0 w 198"/>
                        <a:gd name="T1" fmla="*/ 0 h 690"/>
                        <a:gd name="T2" fmla="*/ 0 w 198"/>
                        <a:gd name="T3" fmla="*/ 0 h 690"/>
                        <a:gd name="T4" fmla="*/ 0 w 198"/>
                        <a:gd name="T5" fmla="*/ 0 h 690"/>
                        <a:gd name="T6" fmla="*/ 0 w 198"/>
                        <a:gd name="T7" fmla="*/ 0 h 690"/>
                        <a:gd name="T8" fmla="*/ 0 w 198"/>
                        <a:gd name="T9" fmla="*/ 0 h 6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8" h="690">
                          <a:moveTo>
                            <a:pt x="0" y="679"/>
                          </a:moveTo>
                          <a:lnTo>
                            <a:pt x="16" y="690"/>
                          </a:lnTo>
                          <a:lnTo>
                            <a:pt x="198" y="10"/>
                          </a:lnTo>
                          <a:lnTo>
                            <a:pt x="187" y="0"/>
                          </a:lnTo>
                          <a:lnTo>
                            <a:pt x="0" y="679"/>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119" name="Group 64"/>
                  <p:cNvGrpSpPr>
                    <a:grpSpLocks/>
                  </p:cNvGrpSpPr>
                  <p:nvPr/>
                </p:nvGrpSpPr>
                <p:grpSpPr bwMode="auto">
                  <a:xfrm>
                    <a:off x="573" y="3014"/>
                    <a:ext cx="26" cy="247"/>
                    <a:chOff x="573" y="3014"/>
                    <a:chExt cx="26" cy="247"/>
                  </a:xfrm>
                </p:grpSpPr>
                <p:sp>
                  <p:nvSpPr>
                    <p:cNvPr id="121" name="Freeform 65"/>
                    <p:cNvSpPr>
                      <a:spLocks/>
                    </p:cNvSpPr>
                    <p:nvPr/>
                  </p:nvSpPr>
                  <p:spPr bwMode="auto">
                    <a:xfrm>
                      <a:off x="573" y="3015"/>
                      <a:ext cx="23" cy="246"/>
                    </a:xfrm>
                    <a:custGeom>
                      <a:avLst/>
                      <a:gdLst>
                        <a:gd name="T0" fmla="*/ 0 w 93"/>
                        <a:gd name="T1" fmla="*/ 0 h 986"/>
                        <a:gd name="T2" fmla="*/ 0 w 93"/>
                        <a:gd name="T3" fmla="*/ 0 h 986"/>
                        <a:gd name="T4" fmla="*/ 0 w 93"/>
                        <a:gd name="T5" fmla="*/ 0 h 986"/>
                        <a:gd name="T6" fmla="*/ 0 w 93"/>
                        <a:gd name="T7" fmla="*/ 0 h 986"/>
                        <a:gd name="T8" fmla="*/ 0 w 93"/>
                        <a:gd name="T9" fmla="*/ 0 h 9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986">
                          <a:moveTo>
                            <a:pt x="9" y="0"/>
                          </a:moveTo>
                          <a:lnTo>
                            <a:pt x="93" y="825"/>
                          </a:lnTo>
                          <a:lnTo>
                            <a:pt x="76" y="986"/>
                          </a:lnTo>
                          <a:lnTo>
                            <a:pt x="0" y="212"/>
                          </a:lnTo>
                          <a:lnTo>
                            <a:pt x="9"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122" name="Freeform 66"/>
                    <p:cNvSpPr>
                      <a:spLocks/>
                    </p:cNvSpPr>
                    <p:nvPr/>
                  </p:nvSpPr>
                  <p:spPr bwMode="auto">
                    <a:xfrm>
                      <a:off x="575" y="3014"/>
                      <a:ext cx="24" cy="207"/>
                    </a:xfrm>
                    <a:custGeom>
                      <a:avLst/>
                      <a:gdLst>
                        <a:gd name="T0" fmla="*/ 0 w 96"/>
                        <a:gd name="T1" fmla="*/ 0 h 828"/>
                        <a:gd name="T2" fmla="*/ 0 w 96"/>
                        <a:gd name="T3" fmla="*/ 0 h 828"/>
                        <a:gd name="T4" fmla="*/ 0 w 96"/>
                        <a:gd name="T5" fmla="*/ 0 h 828"/>
                        <a:gd name="T6" fmla="*/ 0 w 96"/>
                        <a:gd name="T7" fmla="*/ 0 h 828"/>
                        <a:gd name="T8" fmla="*/ 0 w 96"/>
                        <a:gd name="T9" fmla="*/ 0 h 8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 h="828">
                          <a:moveTo>
                            <a:pt x="0" y="0"/>
                          </a:moveTo>
                          <a:lnTo>
                            <a:pt x="13" y="14"/>
                          </a:lnTo>
                          <a:lnTo>
                            <a:pt x="96" y="828"/>
                          </a:lnTo>
                          <a:lnTo>
                            <a:pt x="83" y="826"/>
                          </a:lnTo>
                          <a:lnTo>
                            <a:pt x="0" y="0"/>
                          </a:lnTo>
                          <a:close/>
                        </a:path>
                      </a:pathLst>
                    </a:custGeom>
                    <a:solidFill>
                      <a:srgbClr val="E07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120" name="Freeform 67"/>
                  <p:cNvSpPr>
                    <a:spLocks/>
                  </p:cNvSpPr>
                  <p:nvPr/>
                </p:nvSpPr>
                <p:spPr bwMode="auto">
                  <a:xfrm>
                    <a:off x="559" y="3089"/>
                    <a:ext cx="45" cy="140"/>
                  </a:xfrm>
                  <a:custGeom>
                    <a:avLst/>
                    <a:gdLst>
                      <a:gd name="T0" fmla="*/ 0 w 179"/>
                      <a:gd name="T1" fmla="*/ 0 h 561"/>
                      <a:gd name="T2" fmla="*/ 0 w 179"/>
                      <a:gd name="T3" fmla="*/ 0 h 561"/>
                      <a:gd name="T4" fmla="*/ 0 w 179"/>
                      <a:gd name="T5" fmla="*/ 0 h 561"/>
                      <a:gd name="T6" fmla="*/ 0 w 179"/>
                      <a:gd name="T7" fmla="*/ 0 h 561"/>
                      <a:gd name="T8" fmla="*/ 0 w 179"/>
                      <a:gd name="T9" fmla="*/ 0 h 5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 h="561">
                        <a:moveTo>
                          <a:pt x="166" y="0"/>
                        </a:moveTo>
                        <a:lnTo>
                          <a:pt x="179" y="8"/>
                        </a:lnTo>
                        <a:lnTo>
                          <a:pt x="9" y="561"/>
                        </a:lnTo>
                        <a:lnTo>
                          <a:pt x="0" y="548"/>
                        </a:lnTo>
                        <a:lnTo>
                          <a:pt x="166"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59" name="Group 68"/>
                <p:cNvGrpSpPr>
                  <a:grpSpLocks/>
                </p:cNvGrpSpPr>
                <p:nvPr/>
              </p:nvGrpSpPr>
              <p:grpSpPr bwMode="auto">
                <a:xfrm>
                  <a:off x="531" y="2991"/>
                  <a:ext cx="72" cy="511"/>
                  <a:chOff x="531" y="2991"/>
                  <a:chExt cx="72" cy="511"/>
                </a:xfrm>
              </p:grpSpPr>
              <p:grpSp>
                <p:nvGrpSpPr>
                  <p:cNvPr id="90" name="Group 69"/>
                  <p:cNvGrpSpPr>
                    <a:grpSpLocks/>
                  </p:cNvGrpSpPr>
                  <p:nvPr/>
                </p:nvGrpSpPr>
                <p:grpSpPr bwMode="auto">
                  <a:xfrm>
                    <a:off x="531" y="2991"/>
                    <a:ext cx="56" cy="511"/>
                    <a:chOff x="531" y="2991"/>
                    <a:chExt cx="56" cy="511"/>
                  </a:xfrm>
                </p:grpSpPr>
                <p:grpSp>
                  <p:nvGrpSpPr>
                    <p:cNvPr id="94" name="Group 70"/>
                    <p:cNvGrpSpPr>
                      <a:grpSpLocks/>
                    </p:cNvGrpSpPr>
                    <p:nvPr/>
                  </p:nvGrpSpPr>
                  <p:grpSpPr bwMode="auto">
                    <a:xfrm>
                      <a:off x="531" y="2991"/>
                      <a:ext cx="53" cy="510"/>
                      <a:chOff x="531" y="2991"/>
                      <a:chExt cx="53" cy="510"/>
                    </a:xfrm>
                  </p:grpSpPr>
                  <p:sp>
                    <p:nvSpPr>
                      <p:cNvPr id="98" name="Freeform 71"/>
                      <p:cNvSpPr>
                        <a:spLocks/>
                      </p:cNvSpPr>
                      <p:nvPr/>
                    </p:nvSpPr>
                    <p:spPr bwMode="auto">
                      <a:xfrm>
                        <a:off x="531" y="2991"/>
                        <a:ext cx="42" cy="510"/>
                      </a:xfrm>
                      <a:custGeom>
                        <a:avLst/>
                        <a:gdLst>
                          <a:gd name="T0" fmla="*/ 0 w 167"/>
                          <a:gd name="T1" fmla="*/ 0 h 2036"/>
                          <a:gd name="T2" fmla="*/ 0 w 167"/>
                          <a:gd name="T3" fmla="*/ 0 h 2036"/>
                          <a:gd name="T4" fmla="*/ 0 w 167"/>
                          <a:gd name="T5" fmla="*/ 0 h 2036"/>
                          <a:gd name="T6" fmla="*/ 0 w 167"/>
                          <a:gd name="T7" fmla="*/ 0 h 2036"/>
                          <a:gd name="T8" fmla="*/ 0 w 167"/>
                          <a:gd name="T9" fmla="*/ 0 h 20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7" h="2036">
                            <a:moveTo>
                              <a:pt x="130" y="0"/>
                            </a:moveTo>
                            <a:lnTo>
                              <a:pt x="0" y="2036"/>
                            </a:lnTo>
                            <a:lnTo>
                              <a:pt x="36" y="2036"/>
                            </a:lnTo>
                            <a:lnTo>
                              <a:pt x="167" y="43"/>
                            </a:lnTo>
                            <a:lnTo>
                              <a:pt x="130" y="0"/>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99" name="Freeform 72"/>
                      <p:cNvSpPr>
                        <a:spLocks/>
                      </p:cNvSpPr>
                      <p:nvPr/>
                    </p:nvSpPr>
                    <p:spPr bwMode="auto">
                      <a:xfrm>
                        <a:off x="539" y="3005"/>
                        <a:ext cx="45" cy="496"/>
                      </a:xfrm>
                      <a:custGeom>
                        <a:avLst/>
                        <a:gdLst>
                          <a:gd name="T0" fmla="*/ 0 w 181"/>
                          <a:gd name="T1" fmla="*/ 0 h 1984"/>
                          <a:gd name="T2" fmla="*/ 0 w 181"/>
                          <a:gd name="T3" fmla="*/ 0 h 1984"/>
                          <a:gd name="T4" fmla="*/ 0 w 181"/>
                          <a:gd name="T5" fmla="*/ 0 h 1984"/>
                          <a:gd name="T6" fmla="*/ 0 w 181"/>
                          <a:gd name="T7" fmla="*/ 0 h 1984"/>
                          <a:gd name="T8" fmla="*/ 0 w 181"/>
                          <a:gd name="T9" fmla="*/ 0 h 19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1" h="1984">
                            <a:moveTo>
                              <a:pt x="130" y="0"/>
                            </a:moveTo>
                            <a:lnTo>
                              <a:pt x="0" y="1984"/>
                            </a:lnTo>
                            <a:lnTo>
                              <a:pt x="49" y="1984"/>
                            </a:lnTo>
                            <a:lnTo>
                              <a:pt x="181" y="55"/>
                            </a:lnTo>
                            <a:lnTo>
                              <a:pt x="130"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95" name="Group 73"/>
                    <p:cNvGrpSpPr>
                      <a:grpSpLocks/>
                    </p:cNvGrpSpPr>
                    <p:nvPr/>
                  </p:nvGrpSpPr>
                  <p:grpSpPr bwMode="auto">
                    <a:xfrm>
                      <a:off x="559" y="3231"/>
                      <a:ext cx="28" cy="271"/>
                      <a:chOff x="559" y="3231"/>
                      <a:chExt cx="28" cy="271"/>
                    </a:xfrm>
                  </p:grpSpPr>
                  <p:sp>
                    <p:nvSpPr>
                      <p:cNvPr id="96" name="Freeform 74"/>
                      <p:cNvSpPr>
                        <a:spLocks/>
                      </p:cNvSpPr>
                      <p:nvPr/>
                    </p:nvSpPr>
                    <p:spPr bwMode="auto">
                      <a:xfrm>
                        <a:off x="559" y="3231"/>
                        <a:ext cx="25" cy="271"/>
                      </a:xfrm>
                      <a:custGeom>
                        <a:avLst/>
                        <a:gdLst>
                          <a:gd name="T0" fmla="*/ 0 w 101"/>
                          <a:gd name="T1" fmla="*/ 0 h 1084"/>
                          <a:gd name="T2" fmla="*/ 0 w 101"/>
                          <a:gd name="T3" fmla="*/ 0 h 1084"/>
                          <a:gd name="T4" fmla="*/ 0 w 101"/>
                          <a:gd name="T5" fmla="*/ 0 h 1084"/>
                          <a:gd name="T6" fmla="*/ 0 w 101"/>
                          <a:gd name="T7" fmla="*/ 0 h 1084"/>
                          <a:gd name="T8" fmla="*/ 0 w 101"/>
                          <a:gd name="T9" fmla="*/ 0 h 108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1" h="1084">
                            <a:moveTo>
                              <a:pt x="15" y="0"/>
                            </a:moveTo>
                            <a:lnTo>
                              <a:pt x="101" y="917"/>
                            </a:lnTo>
                            <a:lnTo>
                              <a:pt x="81" y="1084"/>
                            </a:lnTo>
                            <a:lnTo>
                              <a:pt x="0" y="186"/>
                            </a:lnTo>
                            <a:lnTo>
                              <a:pt x="15"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97" name="Freeform 75"/>
                      <p:cNvSpPr>
                        <a:spLocks/>
                      </p:cNvSpPr>
                      <p:nvPr/>
                    </p:nvSpPr>
                    <p:spPr bwMode="auto">
                      <a:xfrm>
                        <a:off x="563" y="3231"/>
                        <a:ext cx="24" cy="234"/>
                      </a:xfrm>
                      <a:custGeom>
                        <a:avLst/>
                        <a:gdLst>
                          <a:gd name="T0" fmla="*/ 0 w 96"/>
                          <a:gd name="T1" fmla="*/ 0 h 938"/>
                          <a:gd name="T2" fmla="*/ 0 w 96"/>
                          <a:gd name="T3" fmla="*/ 0 h 938"/>
                          <a:gd name="T4" fmla="*/ 0 w 96"/>
                          <a:gd name="T5" fmla="*/ 0 h 938"/>
                          <a:gd name="T6" fmla="*/ 0 w 96"/>
                          <a:gd name="T7" fmla="*/ 0 h 938"/>
                          <a:gd name="T8" fmla="*/ 0 w 96"/>
                          <a:gd name="T9" fmla="*/ 0 h 9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6" h="938">
                            <a:moveTo>
                              <a:pt x="0" y="0"/>
                            </a:moveTo>
                            <a:lnTo>
                              <a:pt x="14" y="17"/>
                            </a:lnTo>
                            <a:lnTo>
                              <a:pt x="96" y="932"/>
                            </a:lnTo>
                            <a:lnTo>
                              <a:pt x="85" y="938"/>
                            </a:lnTo>
                            <a:lnTo>
                              <a:pt x="0" y="0"/>
                            </a:lnTo>
                            <a:close/>
                          </a:path>
                        </a:pathLst>
                      </a:custGeom>
                      <a:solidFill>
                        <a:srgbClr val="E07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nvGrpSpPr>
                  <p:cNvPr id="91" name="Group 76"/>
                  <p:cNvGrpSpPr>
                    <a:grpSpLocks/>
                  </p:cNvGrpSpPr>
                  <p:nvPr/>
                </p:nvGrpSpPr>
                <p:grpSpPr bwMode="auto">
                  <a:xfrm>
                    <a:off x="559" y="3046"/>
                    <a:ext cx="44" cy="183"/>
                    <a:chOff x="559" y="3046"/>
                    <a:chExt cx="44" cy="183"/>
                  </a:xfrm>
                </p:grpSpPr>
                <p:sp>
                  <p:nvSpPr>
                    <p:cNvPr id="92" name="Freeform 77"/>
                    <p:cNvSpPr>
                      <a:spLocks/>
                    </p:cNvSpPr>
                    <p:nvPr/>
                  </p:nvSpPr>
                  <p:spPr bwMode="auto">
                    <a:xfrm>
                      <a:off x="559" y="3046"/>
                      <a:ext cx="44" cy="181"/>
                    </a:xfrm>
                    <a:custGeom>
                      <a:avLst/>
                      <a:gdLst>
                        <a:gd name="T0" fmla="*/ 0 w 178"/>
                        <a:gd name="T1" fmla="*/ 0 h 722"/>
                        <a:gd name="T2" fmla="*/ 0 w 178"/>
                        <a:gd name="T3" fmla="*/ 0 h 722"/>
                        <a:gd name="T4" fmla="*/ 0 w 178"/>
                        <a:gd name="T5" fmla="*/ 0 h 722"/>
                        <a:gd name="T6" fmla="*/ 0 w 178"/>
                        <a:gd name="T7" fmla="*/ 0 h 722"/>
                        <a:gd name="T8" fmla="*/ 0 w 178"/>
                        <a:gd name="T9" fmla="*/ 0 h 7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 h="722">
                          <a:moveTo>
                            <a:pt x="0" y="722"/>
                          </a:moveTo>
                          <a:lnTo>
                            <a:pt x="15" y="568"/>
                          </a:lnTo>
                          <a:lnTo>
                            <a:pt x="178" y="0"/>
                          </a:lnTo>
                          <a:lnTo>
                            <a:pt x="169" y="167"/>
                          </a:lnTo>
                          <a:lnTo>
                            <a:pt x="0" y="722"/>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93" name="Freeform 78"/>
                    <p:cNvSpPr>
                      <a:spLocks/>
                    </p:cNvSpPr>
                    <p:nvPr/>
                  </p:nvSpPr>
                  <p:spPr bwMode="auto">
                    <a:xfrm>
                      <a:off x="559" y="3089"/>
                      <a:ext cx="44" cy="140"/>
                    </a:xfrm>
                    <a:custGeom>
                      <a:avLst/>
                      <a:gdLst>
                        <a:gd name="T0" fmla="*/ 0 w 178"/>
                        <a:gd name="T1" fmla="*/ 0 h 561"/>
                        <a:gd name="T2" fmla="*/ 0 w 178"/>
                        <a:gd name="T3" fmla="*/ 0 h 561"/>
                        <a:gd name="T4" fmla="*/ 0 w 178"/>
                        <a:gd name="T5" fmla="*/ 0 h 561"/>
                        <a:gd name="T6" fmla="*/ 0 w 178"/>
                        <a:gd name="T7" fmla="*/ 0 h 561"/>
                        <a:gd name="T8" fmla="*/ 0 w 178"/>
                        <a:gd name="T9" fmla="*/ 0 h 56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 h="561">
                          <a:moveTo>
                            <a:pt x="0" y="548"/>
                          </a:moveTo>
                          <a:lnTo>
                            <a:pt x="12" y="561"/>
                          </a:lnTo>
                          <a:lnTo>
                            <a:pt x="178" y="7"/>
                          </a:lnTo>
                          <a:lnTo>
                            <a:pt x="164" y="0"/>
                          </a:lnTo>
                          <a:lnTo>
                            <a:pt x="0" y="548"/>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nvGrpSpPr>
                <p:cNvPr id="60" name="Group 79"/>
                <p:cNvGrpSpPr>
                  <a:grpSpLocks/>
                </p:cNvGrpSpPr>
                <p:nvPr/>
              </p:nvGrpSpPr>
              <p:grpSpPr bwMode="auto">
                <a:xfrm>
                  <a:off x="575" y="3032"/>
                  <a:ext cx="168" cy="469"/>
                  <a:chOff x="575" y="3032"/>
                  <a:chExt cx="168" cy="469"/>
                </a:xfrm>
              </p:grpSpPr>
              <p:grpSp>
                <p:nvGrpSpPr>
                  <p:cNvPr id="72" name="Group 80"/>
                  <p:cNvGrpSpPr>
                    <a:grpSpLocks/>
                  </p:cNvGrpSpPr>
                  <p:nvPr/>
                </p:nvGrpSpPr>
                <p:grpSpPr bwMode="auto">
                  <a:xfrm>
                    <a:off x="590" y="3263"/>
                    <a:ext cx="130" cy="232"/>
                    <a:chOff x="590" y="3263"/>
                    <a:chExt cx="130" cy="232"/>
                  </a:xfrm>
                </p:grpSpPr>
                <p:sp>
                  <p:nvSpPr>
                    <p:cNvPr id="88" name="Freeform 81"/>
                    <p:cNvSpPr>
                      <a:spLocks/>
                    </p:cNvSpPr>
                    <p:nvPr/>
                  </p:nvSpPr>
                  <p:spPr bwMode="auto">
                    <a:xfrm>
                      <a:off x="590" y="3266"/>
                      <a:ext cx="130" cy="229"/>
                    </a:xfrm>
                    <a:custGeom>
                      <a:avLst/>
                      <a:gdLst>
                        <a:gd name="T0" fmla="*/ 0 w 516"/>
                        <a:gd name="T1" fmla="*/ 0 h 917"/>
                        <a:gd name="T2" fmla="*/ 0 w 516"/>
                        <a:gd name="T3" fmla="*/ 0 h 917"/>
                        <a:gd name="T4" fmla="*/ 0 w 516"/>
                        <a:gd name="T5" fmla="*/ 0 h 917"/>
                        <a:gd name="T6" fmla="*/ 0 w 516"/>
                        <a:gd name="T7" fmla="*/ 0 h 917"/>
                        <a:gd name="T8" fmla="*/ 0 w 516"/>
                        <a:gd name="T9" fmla="*/ 0 h 9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6" h="917">
                          <a:moveTo>
                            <a:pt x="511" y="0"/>
                          </a:moveTo>
                          <a:lnTo>
                            <a:pt x="12" y="794"/>
                          </a:lnTo>
                          <a:lnTo>
                            <a:pt x="0" y="917"/>
                          </a:lnTo>
                          <a:lnTo>
                            <a:pt x="516" y="101"/>
                          </a:lnTo>
                          <a:lnTo>
                            <a:pt x="511"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89" name="Freeform 82"/>
                    <p:cNvSpPr>
                      <a:spLocks/>
                    </p:cNvSpPr>
                    <p:nvPr/>
                  </p:nvSpPr>
                  <p:spPr bwMode="auto">
                    <a:xfrm>
                      <a:off x="592" y="3263"/>
                      <a:ext cx="126" cy="201"/>
                    </a:xfrm>
                    <a:custGeom>
                      <a:avLst/>
                      <a:gdLst>
                        <a:gd name="T0" fmla="*/ 0 w 503"/>
                        <a:gd name="T1" fmla="*/ 0 h 804"/>
                        <a:gd name="T2" fmla="*/ 0 w 503"/>
                        <a:gd name="T3" fmla="*/ 0 h 804"/>
                        <a:gd name="T4" fmla="*/ 0 w 503"/>
                        <a:gd name="T5" fmla="*/ 0 h 804"/>
                        <a:gd name="T6" fmla="*/ 0 w 503"/>
                        <a:gd name="T7" fmla="*/ 0 h 804"/>
                        <a:gd name="T8" fmla="*/ 0 w 503"/>
                        <a:gd name="T9" fmla="*/ 0 h 8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3" h="804">
                          <a:moveTo>
                            <a:pt x="0" y="783"/>
                          </a:moveTo>
                          <a:lnTo>
                            <a:pt x="5" y="804"/>
                          </a:lnTo>
                          <a:lnTo>
                            <a:pt x="503" y="11"/>
                          </a:lnTo>
                          <a:lnTo>
                            <a:pt x="493" y="0"/>
                          </a:lnTo>
                          <a:lnTo>
                            <a:pt x="0" y="783"/>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73" name="Group 83"/>
                  <p:cNvGrpSpPr>
                    <a:grpSpLocks/>
                  </p:cNvGrpSpPr>
                  <p:nvPr/>
                </p:nvGrpSpPr>
                <p:grpSpPr bwMode="auto">
                  <a:xfrm>
                    <a:off x="575" y="3032"/>
                    <a:ext cx="168" cy="469"/>
                    <a:chOff x="575" y="3032"/>
                    <a:chExt cx="168" cy="469"/>
                  </a:xfrm>
                </p:grpSpPr>
                <p:grpSp>
                  <p:nvGrpSpPr>
                    <p:cNvPr id="74" name="Group 84"/>
                    <p:cNvGrpSpPr>
                      <a:grpSpLocks/>
                    </p:cNvGrpSpPr>
                    <p:nvPr/>
                  </p:nvGrpSpPr>
                  <p:grpSpPr bwMode="auto">
                    <a:xfrm>
                      <a:off x="601" y="3262"/>
                      <a:ext cx="126" cy="233"/>
                      <a:chOff x="601" y="3262"/>
                      <a:chExt cx="126" cy="233"/>
                    </a:xfrm>
                  </p:grpSpPr>
                  <p:sp>
                    <p:nvSpPr>
                      <p:cNvPr id="86" name="Freeform 85"/>
                      <p:cNvSpPr>
                        <a:spLocks/>
                      </p:cNvSpPr>
                      <p:nvPr/>
                    </p:nvSpPr>
                    <p:spPr bwMode="auto">
                      <a:xfrm>
                        <a:off x="601" y="3266"/>
                        <a:ext cx="126" cy="229"/>
                      </a:xfrm>
                      <a:custGeom>
                        <a:avLst/>
                        <a:gdLst>
                          <a:gd name="T0" fmla="*/ 0 w 506"/>
                          <a:gd name="T1" fmla="*/ 0 h 915"/>
                          <a:gd name="T2" fmla="*/ 0 w 506"/>
                          <a:gd name="T3" fmla="*/ 0 h 915"/>
                          <a:gd name="T4" fmla="*/ 0 w 506"/>
                          <a:gd name="T5" fmla="*/ 0 h 915"/>
                          <a:gd name="T6" fmla="*/ 0 w 506"/>
                          <a:gd name="T7" fmla="*/ 0 h 915"/>
                          <a:gd name="T8" fmla="*/ 0 w 506"/>
                          <a:gd name="T9" fmla="*/ 0 h 9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6" h="915">
                            <a:moveTo>
                              <a:pt x="8" y="0"/>
                            </a:moveTo>
                            <a:lnTo>
                              <a:pt x="502" y="799"/>
                            </a:lnTo>
                            <a:lnTo>
                              <a:pt x="506" y="915"/>
                            </a:lnTo>
                            <a:lnTo>
                              <a:pt x="0" y="97"/>
                            </a:lnTo>
                            <a:lnTo>
                              <a:pt x="8"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87" name="Freeform 86"/>
                      <p:cNvSpPr>
                        <a:spLocks/>
                      </p:cNvSpPr>
                      <p:nvPr/>
                    </p:nvSpPr>
                    <p:spPr bwMode="auto">
                      <a:xfrm>
                        <a:off x="603" y="3262"/>
                        <a:ext cx="123" cy="204"/>
                      </a:xfrm>
                      <a:custGeom>
                        <a:avLst/>
                        <a:gdLst>
                          <a:gd name="T0" fmla="*/ 0 w 494"/>
                          <a:gd name="T1" fmla="*/ 0 h 815"/>
                          <a:gd name="T2" fmla="*/ 0 w 494"/>
                          <a:gd name="T3" fmla="*/ 0 h 815"/>
                          <a:gd name="T4" fmla="*/ 0 w 494"/>
                          <a:gd name="T5" fmla="*/ 0 h 815"/>
                          <a:gd name="T6" fmla="*/ 0 w 494"/>
                          <a:gd name="T7" fmla="*/ 0 h 815"/>
                          <a:gd name="T8" fmla="*/ 0 w 494"/>
                          <a:gd name="T9" fmla="*/ 0 h 8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4" h="815">
                            <a:moveTo>
                              <a:pt x="0" y="0"/>
                            </a:moveTo>
                            <a:lnTo>
                              <a:pt x="1" y="20"/>
                            </a:lnTo>
                            <a:lnTo>
                              <a:pt x="494" y="815"/>
                            </a:lnTo>
                            <a:lnTo>
                              <a:pt x="490" y="792"/>
                            </a:lnTo>
                            <a:lnTo>
                              <a:pt x="0"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75" name="Group 87"/>
                    <p:cNvGrpSpPr>
                      <a:grpSpLocks/>
                    </p:cNvGrpSpPr>
                    <p:nvPr/>
                  </p:nvGrpSpPr>
                  <p:grpSpPr bwMode="auto">
                    <a:xfrm>
                      <a:off x="603" y="3056"/>
                      <a:ext cx="115" cy="211"/>
                      <a:chOff x="603" y="3056"/>
                      <a:chExt cx="115" cy="211"/>
                    </a:xfrm>
                  </p:grpSpPr>
                  <p:grpSp>
                    <p:nvGrpSpPr>
                      <p:cNvPr id="82" name="Group 88"/>
                      <p:cNvGrpSpPr>
                        <a:grpSpLocks/>
                      </p:cNvGrpSpPr>
                      <p:nvPr/>
                    </p:nvGrpSpPr>
                    <p:grpSpPr bwMode="auto">
                      <a:xfrm>
                        <a:off x="603" y="3056"/>
                        <a:ext cx="114" cy="211"/>
                        <a:chOff x="603" y="3056"/>
                        <a:chExt cx="114" cy="211"/>
                      </a:xfrm>
                    </p:grpSpPr>
                    <p:sp>
                      <p:nvSpPr>
                        <p:cNvPr id="84" name="Freeform 89"/>
                        <p:cNvSpPr>
                          <a:spLocks/>
                        </p:cNvSpPr>
                        <p:nvPr/>
                      </p:nvSpPr>
                      <p:spPr bwMode="auto">
                        <a:xfrm>
                          <a:off x="603" y="3056"/>
                          <a:ext cx="107" cy="211"/>
                        </a:xfrm>
                        <a:custGeom>
                          <a:avLst/>
                          <a:gdLst>
                            <a:gd name="T0" fmla="*/ 0 w 430"/>
                            <a:gd name="T1" fmla="*/ 0 h 842"/>
                            <a:gd name="T2" fmla="*/ 0 w 430"/>
                            <a:gd name="T3" fmla="*/ 0 h 842"/>
                            <a:gd name="T4" fmla="*/ 0 w 430"/>
                            <a:gd name="T5" fmla="*/ 0 h 842"/>
                            <a:gd name="T6" fmla="*/ 0 w 430"/>
                            <a:gd name="T7" fmla="*/ 0 h 842"/>
                            <a:gd name="T8" fmla="*/ 0 w 430"/>
                            <a:gd name="T9" fmla="*/ 0 h 8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0" h="842">
                              <a:moveTo>
                                <a:pt x="426" y="0"/>
                              </a:moveTo>
                              <a:lnTo>
                                <a:pt x="10" y="713"/>
                              </a:lnTo>
                              <a:lnTo>
                                <a:pt x="0" y="842"/>
                              </a:lnTo>
                              <a:lnTo>
                                <a:pt x="430" y="103"/>
                              </a:lnTo>
                              <a:lnTo>
                                <a:pt x="426"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85" name="Freeform 90"/>
                        <p:cNvSpPr>
                          <a:spLocks/>
                        </p:cNvSpPr>
                        <p:nvPr/>
                      </p:nvSpPr>
                      <p:spPr bwMode="auto">
                        <a:xfrm>
                          <a:off x="611" y="3056"/>
                          <a:ext cx="106" cy="209"/>
                        </a:xfrm>
                        <a:custGeom>
                          <a:avLst/>
                          <a:gdLst>
                            <a:gd name="T0" fmla="*/ 0 w 424"/>
                            <a:gd name="T1" fmla="*/ 0 h 837"/>
                            <a:gd name="T2" fmla="*/ 0 w 424"/>
                            <a:gd name="T3" fmla="*/ 0 h 837"/>
                            <a:gd name="T4" fmla="*/ 0 w 424"/>
                            <a:gd name="T5" fmla="*/ 0 h 837"/>
                            <a:gd name="T6" fmla="*/ 0 w 424"/>
                            <a:gd name="T7" fmla="*/ 0 h 837"/>
                            <a:gd name="T8" fmla="*/ 0 w 424"/>
                            <a:gd name="T9" fmla="*/ 0 h 8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4" h="837">
                              <a:moveTo>
                                <a:pt x="4" y="0"/>
                              </a:moveTo>
                              <a:lnTo>
                                <a:pt x="420" y="716"/>
                              </a:lnTo>
                              <a:lnTo>
                                <a:pt x="424" y="837"/>
                              </a:lnTo>
                              <a:lnTo>
                                <a:pt x="0" y="102"/>
                              </a:lnTo>
                              <a:lnTo>
                                <a:pt x="4"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sp>
                    <p:nvSpPr>
                      <p:cNvPr id="83" name="Freeform 91"/>
                      <p:cNvSpPr>
                        <a:spLocks/>
                      </p:cNvSpPr>
                      <p:nvPr/>
                    </p:nvSpPr>
                    <p:spPr bwMode="auto">
                      <a:xfrm>
                        <a:off x="608" y="3080"/>
                        <a:ext cx="110" cy="185"/>
                      </a:xfrm>
                      <a:custGeom>
                        <a:avLst/>
                        <a:gdLst>
                          <a:gd name="T0" fmla="*/ 0 w 439"/>
                          <a:gd name="T1" fmla="*/ 0 h 744"/>
                          <a:gd name="T2" fmla="*/ 0 w 439"/>
                          <a:gd name="T3" fmla="*/ 0 h 744"/>
                          <a:gd name="T4" fmla="*/ 0 w 439"/>
                          <a:gd name="T5" fmla="*/ 0 h 744"/>
                          <a:gd name="T6" fmla="*/ 0 w 439"/>
                          <a:gd name="T7" fmla="*/ 0 h 744"/>
                          <a:gd name="T8" fmla="*/ 0 w 439"/>
                          <a:gd name="T9" fmla="*/ 0 h 7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9" h="744">
                            <a:moveTo>
                              <a:pt x="423" y="730"/>
                            </a:moveTo>
                            <a:lnTo>
                              <a:pt x="439" y="744"/>
                            </a:lnTo>
                            <a:lnTo>
                              <a:pt x="12" y="5"/>
                            </a:lnTo>
                            <a:lnTo>
                              <a:pt x="0" y="0"/>
                            </a:lnTo>
                            <a:lnTo>
                              <a:pt x="423" y="73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76" name="Group 92"/>
                    <p:cNvGrpSpPr>
                      <a:grpSpLocks/>
                    </p:cNvGrpSpPr>
                    <p:nvPr/>
                  </p:nvGrpSpPr>
                  <p:grpSpPr bwMode="auto">
                    <a:xfrm>
                      <a:off x="575" y="3032"/>
                      <a:ext cx="44" cy="469"/>
                      <a:chOff x="575" y="3032"/>
                      <a:chExt cx="44" cy="469"/>
                    </a:xfrm>
                  </p:grpSpPr>
                  <p:sp>
                    <p:nvSpPr>
                      <p:cNvPr id="80" name="Freeform 93"/>
                      <p:cNvSpPr>
                        <a:spLocks/>
                      </p:cNvSpPr>
                      <p:nvPr/>
                    </p:nvSpPr>
                    <p:spPr bwMode="auto">
                      <a:xfrm>
                        <a:off x="583" y="3041"/>
                        <a:ext cx="36" cy="460"/>
                      </a:xfrm>
                      <a:custGeom>
                        <a:avLst/>
                        <a:gdLst>
                          <a:gd name="T0" fmla="*/ 0 w 146"/>
                          <a:gd name="T1" fmla="*/ 0 h 1840"/>
                          <a:gd name="T2" fmla="*/ 0 w 146"/>
                          <a:gd name="T3" fmla="*/ 0 h 1840"/>
                          <a:gd name="T4" fmla="*/ 0 w 146"/>
                          <a:gd name="T5" fmla="*/ 0 h 1840"/>
                          <a:gd name="T6" fmla="*/ 0 w 146"/>
                          <a:gd name="T7" fmla="*/ 0 h 1840"/>
                          <a:gd name="T8" fmla="*/ 0 w 146"/>
                          <a:gd name="T9" fmla="*/ 0 h 18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6" h="1840">
                            <a:moveTo>
                              <a:pt x="97" y="0"/>
                            </a:moveTo>
                            <a:lnTo>
                              <a:pt x="0" y="1840"/>
                            </a:lnTo>
                            <a:lnTo>
                              <a:pt x="48" y="1838"/>
                            </a:lnTo>
                            <a:lnTo>
                              <a:pt x="146" y="0"/>
                            </a:lnTo>
                            <a:lnTo>
                              <a:pt x="97"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81" name="Freeform 94"/>
                      <p:cNvSpPr>
                        <a:spLocks/>
                      </p:cNvSpPr>
                      <p:nvPr/>
                    </p:nvSpPr>
                    <p:spPr bwMode="auto">
                      <a:xfrm>
                        <a:off x="575" y="3032"/>
                        <a:ext cx="32" cy="469"/>
                      </a:xfrm>
                      <a:custGeom>
                        <a:avLst/>
                        <a:gdLst>
                          <a:gd name="T0" fmla="*/ 0 w 130"/>
                          <a:gd name="T1" fmla="*/ 0 h 1874"/>
                          <a:gd name="T2" fmla="*/ 0 w 130"/>
                          <a:gd name="T3" fmla="*/ 0 h 1874"/>
                          <a:gd name="T4" fmla="*/ 0 w 130"/>
                          <a:gd name="T5" fmla="*/ 0 h 1874"/>
                          <a:gd name="T6" fmla="*/ 0 w 130"/>
                          <a:gd name="T7" fmla="*/ 0 h 1874"/>
                          <a:gd name="T8" fmla="*/ 0 w 130"/>
                          <a:gd name="T9" fmla="*/ 0 h 18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0" h="1874">
                            <a:moveTo>
                              <a:pt x="130" y="34"/>
                            </a:moveTo>
                            <a:lnTo>
                              <a:pt x="33" y="1874"/>
                            </a:lnTo>
                            <a:lnTo>
                              <a:pt x="0" y="1872"/>
                            </a:lnTo>
                            <a:lnTo>
                              <a:pt x="98" y="0"/>
                            </a:lnTo>
                            <a:lnTo>
                              <a:pt x="130" y="34"/>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77" name="Group 95"/>
                    <p:cNvGrpSpPr>
                      <a:grpSpLocks/>
                    </p:cNvGrpSpPr>
                    <p:nvPr/>
                  </p:nvGrpSpPr>
                  <p:grpSpPr bwMode="auto">
                    <a:xfrm>
                      <a:off x="703" y="3041"/>
                      <a:ext cx="40" cy="460"/>
                      <a:chOff x="703" y="3041"/>
                      <a:chExt cx="40" cy="460"/>
                    </a:xfrm>
                  </p:grpSpPr>
                  <p:sp>
                    <p:nvSpPr>
                      <p:cNvPr id="78" name="Freeform 96"/>
                      <p:cNvSpPr>
                        <a:spLocks/>
                      </p:cNvSpPr>
                      <p:nvPr/>
                    </p:nvSpPr>
                    <p:spPr bwMode="auto">
                      <a:xfrm>
                        <a:off x="703" y="3041"/>
                        <a:ext cx="28" cy="460"/>
                      </a:xfrm>
                      <a:custGeom>
                        <a:avLst/>
                        <a:gdLst>
                          <a:gd name="T0" fmla="*/ 0 w 115"/>
                          <a:gd name="T1" fmla="*/ 0 h 1840"/>
                          <a:gd name="T2" fmla="*/ 0 w 115"/>
                          <a:gd name="T3" fmla="*/ 0 h 1840"/>
                          <a:gd name="T4" fmla="*/ 0 w 115"/>
                          <a:gd name="T5" fmla="*/ 0 h 1840"/>
                          <a:gd name="T6" fmla="*/ 0 w 115"/>
                          <a:gd name="T7" fmla="*/ 0 h 1840"/>
                          <a:gd name="T8" fmla="*/ 0 w 115"/>
                          <a:gd name="T9" fmla="*/ 0 h 18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1840">
                            <a:moveTo>
                              <a:pt x="32" y="0"/>
                            </a:moveTo>
                            <a:lnTo>
                              <a:pt x="115" y="1840"/>
                            </a:lnTo>
                            <a:lnTo>
                              <a:pt x="83" y="1840"/>
                            </a:lnTo>
                            <a:lnTo>
                              <a:pt x="0" y="0"/>
                            </a:lnTo>
                            <a:lnTo>
                              <a:pt x="32" y="0"/>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79" name="Freeform 97"/>
                      <p:cNvSpPr>
                        <a:spLocks/>
                      </p:cNvSpPr>
                      <p:nvPr/>
                    </p:nvSpPr>
                    <p:spPr bwMode="auto">
                      <a:xfrm>
                        <a:off x="710" y="3041"/>
                        <a:ext cx="33" cy="460"/>
                      </a:xfrm>
                      <a:custGeom>
                        <a:avLst/>
                        <a:gdLst>
                          <a:gd name="T0" fmla="*/ 0 w 131"/>
                          <a:gd name="T1" fmla="*/ 0 h 1840"/>
                          <a:gd name="T2" fmla="*/ 0 w 131"/>
                          <a:gd name="T3" fmla="*/ 0 h 1840"/>
                          <a:gd name="T4" fmla="*/ 0 w 131"/>
                          <a:gd name="T5" fmla="*/ 0 h 1840"/>
                          <a:gd name="T6" fmla="*/ 0 w 131"/>
                          <a:gd name="T7" fmla="*/ 0 h 1840"/>
                          <a:gd name="T8" fmla="*/ 0 w 131"/>
                          <a:gd name="T9" fmla="*/ 0 h 18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 h="1840">
                            <a:moveTo>
                              <a:pt x="50" y="0"/>
                            </a:moveTo>
                            <a:lnTo>
                              <a:pt x="131" y="1840"/>
                            </a:lnTo>
                            <a:lnTo>
                              <a:pt x="82" y="1840"/>
                            </a:lnTo>
                            <a:lnTo>
                              <a:pt x="0" y="0"/>
                            </a:lnTo>
                            <a:lnTo>
                              <a:pt x="50" y="0"/>
                            </a:lnTo>
                            <a:close/>
                          </a:path>
                        </a:pathLst>
                      </a:custGeom>
                      <a:solidFill>
                        <a:srgbClr val="A05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sp>
              <p:nvSpPr>
                <p:cNvPr id="61" name="Freeform 98"/>
                <p:cNvSpPr>
                  <a:spLocks/>
                </p:cNvSpPr>
                <p:nvPr/>
              </p:nvSpPr>
              <p:spPr bwMode="auto">
                <a:xfrm>
                  <a:off x="559" y="2991"/>
                  <a:ext cx="168" cy="50"/>
                </a:xfrm>
                <a:custGeom>
                  <a:avLst/>
                  <a:gdLst>
                    <a:gd name="T0" fmla="*/ 0 w 675"/>
                    <a:gd name="T1" fmla="*/ 0 h 200"/>
                    <a:gd name="T2" fmla="*/ 0 w 675"/>
                    <a:gd name="T3" fmla="*/ 0 h 200"/>
                    <a:gd name="T4" fmla="*/ 0 w 675"/>
                    <a:gd name="T5" fmla="*/ 0 h 200"/>
                    <a:gd name="T6" fmla="*/ 0 w 675"/>
                    <a:gd name="T7" fmla="*/ 0 h 200"/>
                    <a:gd name="T8" fmla="*/ 0 w 675"/>
                    <a:gd name="T9" fmla="*/ 0 h 2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5" h="200">
                      <a:moveTo>
                        <a:pt x="0" y="0"/>
                      </a:moveTo>
                      <a:lnTo>
                        <a:pt x="177" y="200"/>
                      </a:lnTo>
                      <a:lnTo>
                        <a:pt x="675" y="200"/>
                      </a:lnTo>
                      <a:lnTo>
                        <a:pt x="498"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62" name="Group 99"/>
                <p:cNvGrpSpPr>
                  <a:grpSpLocks/>
                </p:cNvGrpSpPr>
                <p:nvPr/>
              </p:nvGrpSpPr>
              <p:grpSpPr bwMode="auto">
                <a:xfrm>
                  <a:off x="559" y="2969"/>
                  <a:ext cx="168" cy="72"/>
                  <a:chOff x="559" y="2969"/>
                  <a:chExt cx="168" cy="72"/>
                </a:xfrm>
              </p:grpSpPr>
              <p:sp>
                <p:nvSpPr>
                  <p:cNvPr id="68" name="Freeform 100"/>
                  <p:cNvSpPr>
                    <a:spLocks/>
                  </p:cNvSpPr>
                  <p:nvPr/>
                </p:nvSpPr>
                <p:spPr bwMode="auto">
                  <a:xfrm>
                    <a:off x="559" y="2969"/>
                    <a:ext cx="168" cy="50"/>
                  </a:xfrm>
                  <a:custGeom>
                    <a:avLst/>
                    <a:gdLst>
                      <a:gd name="T0" fmla="*/ 0 w 675"/>
                      <a:gd name="T1" fmla="*/ 0 h 200"/>
                      <a:gd name="T2" fmla="*/ 0 w 675"/>
                      <a:gd name="T3" fmla="*/ 0 h 200"/>
                      <a:gd name="T4" fmla="*/ 0 w 675"/>
                      <a:gd name="T5" fmla="*/ 0 h 200"/>
                      <a:gd name="T6" fmla="*/ 0 w 675"/>
                      <a:gd name="T7" fmla="*/ 0 h 200"/>
                      <a:gd name="T8" fmla="*/ 0 w 675"/>
                      <a:gd name="T9" fmla="*/ 0 h 2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5" h="200">
                        <a:moveTo>
                          <a:pt x="0" y="0"/>
                        </a:moveTo>
                        <a:lnTo>
                          <a:pt x="177" y="200"/>
                        </a:lnTo>
                        <a:lnTo>
                          <a:pt x="675" y="200"/>
                        </a:lnTo>
                        <a:lnTo>
                          <a:pt x="481" y="0"/>
                        </a:lnTo>
                        <a:lnTo>
                          <a:pt x="0"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69" name="Freeform 101"/>
                  <p:cNvSpPr>
                    <a:spLocks/>
                  </p:cNvSpPr>
                  <p:nvPr/>
                </p:nvSpPr>
                <p:spPr bwMode="auto">
                  <a:xfrm>
                    <a:off x="559" y="2969"/>
                    <a:ext cx="44" cy="72"/>
                  </a:xfrm>
                  <a:custGeom>
                    <a:avLst/>
                    <a:gdLst>
                      <a:gd name="T0" fmla="*/ 0 w 178"/>
                      <a:gd name="T1" fmla="*/ 0 h 290"/>
                      <a:gd name="T2" fmla="*/ 0 w 178"/>
                      <a:gd name="T3" fmla="*/ 0 h 290"/>
                      <a:gd name="T4" fmla="*/ 0 w 178"/>
                      <a:gd name="T5" fmla="*/ 0 h 290"/>
                      <a:gd name="T6" fmla="*/ 0 w 178"/>
                      <a:gd name="T7" fmla="*/ 0 h 290"/>
                      <a:gd name="T8" fmla="*/ 0 w 178"/>
                      <a:gd name="T9" fmla="*/ 0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8" h="290">
                        <a:moveTo>
                          <a:pt x="0" y="0"/>
                        </a:moveTo>
                        <a:lnTo>
                          <a:pt x="0" y="91"/>
                        </a:lnTo>
                        <a:lnTo>
                          <a:pt x="178" y="290"/>
                        </a:lnTo>
                        <a:lnTo>
                          <a:pt x="178" y="199"/>
                        </a:lnTo>
                        <a:lnTo>
                          <a:pt x="0"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70" name="Rectangle 102"/>
                  <p:cNvSpPr>
                    <a:spLocks noChangeArrowheads="1"/>
                  </p:cNvSpPr>
                  <p:nvPr/>
                </p:nvSpPr>
                <p:spPr bwMode="auto">
                  <a:xfrm>
                    <a:off x="603" y="3018"/>
                    <a:ext cx="124" cy="23"/>
                  </a:xfrm>
                  <a:prstGeom prst="rect">
                    <a:avLst/>
                  </a:prstGeom>
                  <a:solidFill>
                    <a:srgbClr val="C06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71" name="Freeform 103"/>
                  <p:cNvSpPr>
                    <a:spLocks/>
                  </p:cNvSpPr>
                  <p:nvPr/>
                </p:nvSpPr>
                <p:spPr bwMode="auto">
                  <a:xfrm>
                    <a:off x="575" y="2973"/>
                    <a:ext cx="40" cy="37"/>
                  </a:xfrm>
                  <a:custGeom>
                    <a:avLst/>
                    <a:gdLst>
                      <a:gd name="T0" fmla="*/ 0 w 162"/>
                      <a:gd name="T1" fmla="*/ 0 h 146"/>
                      <a:gd name="T2" fmla="*/ 0 w 162"/>
                      <a:gd name="T3" fmla="*/ 0 h 146"/>
                      <a:gd name="T4" fmla="*/ 0 w 162"/>
                      <a:gd name="T5" fmla="*/ 0 h 146"/>
                      <a:gd name="T6" fmla="*/ 0 w 162"/>
                      <a:gd name="T7" fmla="*/ 0 h 146"/>
                      <a:gd name="T8" fmla="*/ 0 w 162"/>
                      <a:gd name="T9" fmla="*/ 0 h 1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2" h="146">
                        <a:moveTo>
                          <a:pt x="162" y="146"/>
                        </a:moveTo>
                        <a:lnTo>
                          <a:pt x="81" y="109"/>
                        </a:lnTo>
                        <a:lnTo>
                          <a:pt x="0" y="0"/>
                        </a:lnTo>
                        <a:lnTo>
                          <a:pt x="64" y="0"/>
                        </a:lnTo>
                        <a:lnTo>
                          <a:pt x="162" y="146"/>
                        </a:lnTo>
                        <a:close/>
                      </a:path>
                    </a:pathLst>
                  </a:custGeom>
                  <a:solidFill>
                    <a:srgbClr val="603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63" name="Group 104"/>
                <p:cNvGrpSpPr>
                  <a:grpSpLocks/>
                </p:cNvGrpSpPr>
                <p:nvPr/>
              </p:nvGrpSpPr>
              <p:grpSpPr bwMode="auto">
                <a:xfrm>
                  <a:off x="587" y="2964"/>
                  <a:ext cx="112" cy="46"/>
                  <a:chOff x="587" y="2964"/>
                  <a:chExt cx="112" cy="46"/>
                </a:xfrm>
              </p:grpSpPr>
              <p:sp>
                <p:nvSpPr>
                  <p:cNvPr id="64" name="Freeform 105"/>
                  <p:cNvSpPr>
                    <a:spLocks/>
                  </p:cNvSpPr>
                  <p:nvPr/>
                </p:nvSpPr>
                <p:spPr bwMode="auto">
                  <a:xfrm>
                    <a:off x="587" y="2965"/>
                    <a:ext cx="112" cy="32"/>
                  </a:xfrm>
                  <a:custGeom>
                    <a:avLst/>
                    <a:gdLst>
                      <a:gd name="T0" fmla="*/ 0 w 451"/>
                      <a:gd name="T1" fmla="*/ 0 h 128"/>
                      <a:gd name="T2" fmla="*/ 0 w 451"/>
                      <a:gd name="T3" fmla="*/ 0 h 128"/>
                      <a:gd name="T4" fmla="*/ 0 w 451"/>
                      <a:gd name="T5" fmla="*/ 0 h 128"/>
                      <a:gd name="T6" fmla="*/ 0 w 451"/>
                      <a:gd name="T7" fmla="*/ 0 h 128"/>
                      <a:gd name="T8" fmla="*/ 0 w 451"/>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1" h="128">
                        <a:moveTo>
                          <a:pt x="0" y="0"/>
                        </a:moveTo>
                        <a:lnTo>
                          <a:pt x="114" y="128"/>
                        </a:lnTo>
                        <a:lnTo>
                          <a:pt x="451" y="126"/>
                        </a:lnTo>
                        <a:lnTo>
                          <a:pt x="322" y="0"/>
                        </a:lnTo>
                        <a:lnTo>
                          <a:pt x="0" y="0"/>
                        </a:lnTo>
                        <a:close/>
                      </a:path>
                    </a:pathLst>
                  </a:custGeom>
                  <a:solidFill>
                    <a:srgbClr val="FF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65" name="Rectangle 106"/>
                  <p:cNvSpPr>
                    <a:spLocks noChangeArrowheads="1"/>
                  </p:cNvSpPr>
                  <p:nvPr/>
                </p:nvSpPr>
                <p:spPr bwMode="auto">
                  <a:xfrm>
                    <a:off x="615" y="2996"/>
                    <a:ext cx="84" cy="14"/>
                  </a:xfrm>
                  <a:prstGeom prst="rect">
                    <a:avLst/>
                  </a:prstGeom>
                  <a:solidFill>
                    <a:srgbClr val="A05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66" name="Freeform 107"/>
                  <p:cNvSpPr>
                    <a:spLocks/>
                  </p:cNvSpPr>
                  <p:nvPr/>
                </p:nvSpPr>
                <p:spPr bwMode="auto">
                  <a:xfrm>
                    <a:off x="610" y="2972"/>
                    <a:ext cx="65" cy="18"/>
                  </a:xfrm>
                  <a:custGeom>
                    <a:avLst/>
                    <a:gdLst>
                      <a:gd name="T0" fmla="*/ 0 w 260"/>
                      <a:gd name="T1" fmla="*/ 0 h 74"/>
                      <a:gd name="T2" fmla="*/ 0 w 260"/>
                      <a:gd name="T3" fmla="*/ 0 h 74"/>
                      <a:gd name="T4" fmla="*/ 0 w 260"/>
                      <a:gd name="T5" fmla="*/ 0 h 74"/>
                      <a:gd name="T6" fmla="*/ 0 w 260"/>
                      <a:gd name="T7" fmla="*/ 0 h 74"/>
                      <a:gd name="T8" fmla="*/ 0 w 260"/>
                      <a:gd name="T9" fmla="*/ 0 h 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0" h="74">
                        <a:moveTo>
                          <a:pt x="0" y="0"/>
                        </a:moveTo>
                        <a:lnTo>
                          <a:pt x="66" y="74"/>
                        </a:lnTo>
                        <a:lnTo>
                          <a:pt x="260" y="73"/>
                        </a:lnTo>
                        <a:lnTo>
                          <a:pt x="186" y="0"/>
                        </a:lnTo>
                        <a:lnTo>
                          <a:pt x="0" y="0"/>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67" name="Freeform 108"/>
                  <p:cNvSpPr>
                    <a:spLocks/>
                  </p:cNvSpPr>
                  <p:nvPr/>
                </p:nvSpPr>
                <p:spPr bwMode="auto">
                  <a:xfrm>
                    <a:off x="587" y="2964"/>
                    <a:ext cx="28" cy="46"/>
                  </a:xfrm>
                  <a:custGeom>
                    <a:avLst/>
                    <a:gdLst>
                      <a:gd name="T0" fmla="*/ 0 w 115"/>
                      <a:gd name="T1" fmla="*/ 0 h 181"/>
                      <a:gd name="T2" fmla="*/ 0 w 115"/>
                      <a:gd name="T3" fmla="*/ 0 h 181"/>
                      <a:gd name="T4" fmla="*/ 0 w 115"/>
                      <a:gd name="T5" fmla="*/ 0 h 181"/>
                      <a:gd name="T6" fmla="*/ 0 w 115"/>
                      <a:gd name="T7" fmla="*/ 0 h 181"/>
                      <a:gd name="T8" fmla="*/ 0 w 115"/>
                      <a:gd name="T9" fmla="*/ 0 h 1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 h="181">
                        <a:moveTo>
                          <a:pt x="0" y="0"/>
                        </a:moveTo>
                        <a:lnTo>
                          <a:pt x="0" y="55"/>
                        </a:lnTo>
                        <a:lnTo>
                          <a:pt x="115" y="181"/>
                        </a:lnTo>
                        <a:lnTo>
                          <a:pt x="115" y="126"/>
                        </a:lnTo>
                        <a:lnTo>
                          <a:pt x="0" y="0"/>
                        </a:lnTo>
                        <a:close/>
                      </a:path>
                    </a:pathLst>
                  </a:custGeom>
                  <a:solidFill>
                    <a:srgbClr val="8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nvGrpSpPr>
              <p:cNvPr id="55" name="Group 109"/>
              <p:cNvGrpSpPr>
                <a:grpSpLocks/>
              </p:cNvGrpSpPr>
              <p:nvPr/>
            </p:nvGrpSpPr>
            <p:grpSpPr bwMode="auto">
              <a:xfrm>
                <a:off x="629" y="2936"/>
                <a:ext cx="28" cy="54"/>
                <a:chOff x="629" y="2936"/>
                <a:chExt cx="28" cy="54"/>
              </a:xfrm>
            </p:grpSpPr>
            <p:sp>
              <p:nvSpPr>
                <p:cNvPr id="56" name="Freeform 110"/>
                <p:cNvSpPr>
                  <a:spLocks/>
                </p:cNvSpPr>
                <p:nvPr/>
              </p:nvSpPr>
              <p:spPr bwMode="auto">
                <a:xfrm>
                  <a:off x="629" y="2936"/>
                  <a:ext cx="28" cy="54"/>
                </a:xfrm>
                <a:custGeom>
                  <a:avLst/>
                  <a:gdLst>
                    <a:gd name="T0" fmla="*/ 0 w 109"/>
                    <a:gd name="T1" fmla="*/ 0 h 217"/>
                    <a:gd name="T2" fmla="*/ 0 w 109"/>
                    <a:gd name="T3" fmla="*/ 0 h 217"/>
                    <a:gd name="T4" fmla="*/ 0 w 109"/>
                    <a:gd name="T5" fmla="*/ 0 h 217"/>
                    <a:gd name="T6" fmla="*/ 0 w 109"/>
                    <a:gd name="T7" fmla="*/ 0 h 217"/>
                    <a:gd name="T8" fmla="*/ 0 w 109"/>
                    <a:gd name="T9" fmla="*/ 0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 h="217">
                      <a:moveTo>
                        <a:pt x="0" y="217"/>
                      </a:moveTo>
                      <a:lnTo>
                        <a:pt x="109" y="217"/>
                      </a:lnTo>
                      <a:lnTo>
                        <a:pt x="109" y="0"/>
                      </a:lnTo>
                      <a:lnTo>
                        <a:pt x="1" y="0"/>
                      </a:lnTo>
                      <a:lnTo>
                        <a:pt x="0" y="217"/>
                      </a:ln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7" name="Freeform 111"/>
                <p:cNvSpPr>
                  <a:spLocks/>
                </p:cNvSpPr>
                <p:nvPr/>
              </p:nvSpPr>
              <p:spPr bwMode="auto">
                <a:xfrm>
                  <a:off x="634" y="2936"/>
                  <a:ext cx="5" cy="54"/>
                </a:xfrm>
                <a:custGeom>
                  <a:avLst/>
                  <a:gdLst>
                    <a:gd name="T0" fmla="*/ 0 w 21"/>
                    <a:gd name="T1" fmla="*/ 0 h 217"/>
                    <a:gd name="T2" fmla="*/ 0 w 21"/>
                    <a:gd name="T3" fmla="*/ 0 h 217"/>
                    <a:gd name="T4" fmla="*/ 0 w 21"/>
                    <a:gd name="T5" fmla="*/ 0 h 217"/>
                    <a:gd name="T6" fmla="*/ 0 w 21"/>
                    <a:gd name="T7" fmla="*/ 0 h 217"/>
                    <a:gd name="T8" fmla="*/ 0 w 21"/>
                    <a:gd name="T9" fmla="*/ 0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 h="217">
                      <a:moveTo>
                        <a:pt x="0" y="2"/>
                      </a:moveTo>
                      <a:lnTo>
                        <a:pt x="0" y="217"/>
                      </a:lnTo>
                      <a:lnTo>
                        <a:pt x="21" y="217"/>
                      </a:lnTo>
                      <a:lnTo>
                        <a:pt x="21" y="0"/>
                      </a:lnTo>
                      <a:lnTo>
                        <a:pt x="0" y="2"/>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nvGrpSpPr>
            <p:cNvPr id="31" name="Group 112"/>
            <p:cNvGrpSpPr>
              <a:grpSpLocks/>
            </p:cNvGrpSpPr>
            <p:nvPr/>
          </p:nvGrpSpPr>
          <p:grpSpPr bwMode="auto">
            <a:xfrm>
              <a:off x="387" y="2496"/>
              <a:ext cx="552" cy="536"/>
              <a:chOff x="387" y="2496"/>
              <a:chExt cx="552" cy="536"/>
            </a:xfrm>
          </p:grpSpPr>
          <p:sp>
            <p:nvSpPr>
              <p:cNvPr id="32" name="Freeform 113"/>
              <p:cNvSpPr>
                <a:spLocks/>
              </p:cNvSpPr>
              <p:nvPr/>
            </p:nvSpPr>
            <p:spPr bwMode="auto">
              <a:xfrm>
                <a:off x="616" y="2774"/>
                <a:ext cx="42" cy="166"/>
              </a:xfrm>
              <a:custGeom>
                <a:avLst/>
                <a:gdLst>
                  <a:gd name="T0" fmla="*/ 0 w 169"/>
                  <a:gd name="T1" fmla="*/ 0 h 667"/>
                  <a:gd name="T2" fmla="*/ 0 w 169"/>
                  <a:gd name="T3" fmla="*/ 0 h 667"/>
                  <a:gd name="T4" fmla="*/ 0 w 169"/>
                  <a:gd name="T5" fmla="*/ 0 h 667"/>
                  <a:gd name="T6" fmla="*/ 0 w 169"/>
                  <a:gd name="T7" fmla="*/ 0 h 667"/>
                  <a:gd name="T8" fmla="*/ 0 w 169"/>
                  <a:gd name="T9" fmla="*/ 0 h 667"/>
                  <a:gd name="T10" fmla="*/ 0 w 169"/>
                  <a:gd name="T11" fmla="*/ 0 h 667"/>
                  <a:gd name="T12" fmla="*/ 0 w 169"/>
                  <a:gd name="T13" fmla="*/ 0 h 667"/>
                  <a:gd name="T14" fmla="*/ 0 w 169"/>
                  <a:gd name="T15" fmla="*/ 0 h 667"/>
                  <a:gd name="T16" fmla="*/ 0 w 169"/>
                  <a:gd name="T17" fmla="*/ 0 h 667"/>
                  <a:gd name="T18" fmla="*/ 0 w 169"/>
                  <a:gd name="T19" fmla="*/ 0 h 667"/>
                  <a:gd name="T20" fmla="*/ 0 w 169"/>
                  <a:gd name="T21" fmla="*/ 0 h 667"/>
                  <a:gd name="T22" fmla="*/ 0 w 169"/>
                  <a:gd name="T23" fmla="*/ 0 h 667"/>
                  <a:gd name="T24" fmla="*/ 0 w 169"/>
                  <a:gd name="T25" fmla="*/ 0 h 667"/>
                  <a:gd name="T26" fmla="*/ 0 w 169"/>
                  <a:gd name="T27" fmla="*/ 0 h 667"/>
                  <a:gd name="T28" fmla="*/ 0 w 169"/>
                  <a:gd name="T29" fmla="*/ 0 h 667"/>
                  <a:gd name="T30" fmla="*/ 0 w 169"/>
                  <a:gd name="T31" fmla="*/ 0 h 6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9" h="667">
                    <a:moveTo>
                      <a:pt x="80" y="667"/>
                    </a:moveTo>
                    <a:lnTo>
                      <a:pt x="137" y="667"/>
                    </a:lnTo>
                    <a:lnTo>
                      <a:pt x="140" y="385"/>
                    </a:lnTo>
                    <a:lnTo>
                      <a:pt x="141" y="301"/>
                    </a:lnTo>
                    <a:lnTo>
                      <a:pt x="146" y="208"/>
                    </a:lnTo>
                    <a:lnTo>
                      <a:pt x="147" y="148"/>
                    </a:lnTo>
                    <a:lnTo>
                      <a:pt x="153" y="94"/>
                    </a:lnTo>
                    <a:lnTo>
                      <a:pt x="169" y="0"/>
                    </a:lnTo>
                    <a:lnTo>
                      <a:pt x="0" y="3"/>
                    </a:lnTo>
                    <a:lnTo>
                      <a:pt x="11" y="49"/>
                    </a:lnTo>
                    <a:lnTo>
                      <a:pt x="25" y="109"/>
                    </a:lnTo>
                    <a:lnTo>
                      <a:pt x="39" y="217"/>
                    </a:lnTo>
                    <a:lnTo>
                      <a:pt x="43" y="309"/>
                    </a:lnTo>
                    <a:lnTo>
                      <a:pt x="54" y="398"/>
                    </a:lnTo>
                    <a:lnTo>
                      <a:pt x="63" y="484"/>
                    </a:lnTo>
                    <a:lnTo>
                      <a:pt x="80" y="667"/>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nvGrpSpPr>
              <p:cNvPr id="33" name="Group 114"/>
              <p:cNvGrpSpPr>
                <a:grpSpLocks/>
              </p:cNvGrpSpPr>
              <p:nvPr/>
            </p:nvGrpSpPr>
            <p:grpSpPr bwMode="auto">
              <a:xfrm>
                <a:off x="387" y="2496"/>
                <a:ext cx="552" cy="536"/>
                <a:chOff x="387" y="2496"/>
                <a:chExt cx="552" cy="536"/>
              </a:xfrm>
            </p:grpSpPr>
            <p:grpSp>
              <p:nvGrpSpPr>
                <p:cNvPr id="34" name="Group 115"/>
                <p:cNvGrpSpPr>
                  <a:grpSpLocks/>
                </p:cNvGrpSpPr>
                <p:nvPr/>
              </p:nvGrpSpPr>
              <p:grpSpPr bwMode="auto">
                <a:xfrm>
                  <a:off x="454" y="2496"/>
                  <a:ext cx="431" cy="412"/>
                  <a:chOff x="454" y="2496"/>
                  <a:chExt cx="431" cy="412"/>
                </a:xfrm>
              </p:grpSpPr>
              <p:sp>
                <p:nvSpPr>
                  <p:cNvPr id="49" name="Freeform 116"/>
                  <p:cNvSpPr>
                    <a:spLocks/>
                  </p:cNvSpPr>
                  <p:nvPr/>
                </p:nvSpPr>
                <p:spPr bwMode="auto">
                  <a:xfrm>
                    <a:off x="454" y="2496"/>
                    <a:ext cx="211" cy="176"/>
                  </a:xfrm>
                  <a:custGeom>
                    <a:avLst/>
                    <a:gdLst>
                      <a:gd name="T0" fmla="*/ 0 w 845"/>
                      <a:gd name="T1" fmla="*/ 0 h 703"/>
                      <a:gd name="T2" fmla="*/ 0 w 845"/>
                      <a:gd name="T3" fmla="*/ 0 h 703"/>
                      <a:gd name="T4" fmla="*/ 0 w 845"/>
                      <a:gd name="T5" fmla="*/ 0 h 703"/>
                      <a:gd name="T6" fmla="*/ 0 w 845"/>
                      <a:gd name="T7" fmla="*/ 0 h 703"/>
                      <a:gd name="T8" fmla="*/ 0 w 845"/>
                      <a:gd name="T9" fmla="*/ 0 h 703"/>
                      <a:gd name="T10" fmla="*/ 0 w 845"/>
                      <a:gd name="T11" fmla="*/ 0 h 703"/>
                      <a:gd name="T12" fmla="*/ 0 w 845"/>
                      <a:gd name="T13" fmla="*/ 0 h 703"/>
                      <a:gd name="T14" fmla="*/ 0 w 845"/>
                      <a:gd name="T15" fmla="*/ 0 h 703"/>
                      <a:gd name="T16" fmla="*/ 0 w 845"/>
                      <a:gd name="T17" fmla="*/ 0 h 703"/>
                      <a:gd name="T18" fmla="*/ 0 w 845"/>
                      <a:gd name="T19" fmla="*/ 0 h 703"/>
                      <a:gd name="T20" fmla="*/ 0 w 845"/>
                      <a:gd name="T21" fmla="*/ 0 h 703"/>
                      <a:gd name="T22" fmla="*/ 0 w 845"/>
                      <a:gd name="T23" fmla="*/ 0 h 703"/>
                      <a:gd name="T24" fmla="*/ 0 w 845"/>
                      <a:gd name="T25" fmla="*/ 0 h 703"/>
                      <a:gd name="T26" fmla="*/ 0 w 845"/>
                      <a:gd name="T27" fmla="*/ 0 h 703"/>
                      <a:gd name="T28" fmla="*/ 0 w 845"/>
                      <a:gd name="T29" fmla="*/ 0 h 703"/>
                      <a:gd name="T30" fmla="*/ 0 w 845"/>
                      <a:gd name="T31" fmla="*/ 0 h 703"/>
                      <a:gd name="T32" fmla="*/ 0 w 845"/>
                      <a:gd name="T33" fmla="*/ 0 h 703"/>
                      <a:gd name="T34" fmla="*/ 0 w 845"/>
                      <a:gd name="T35" fmla="*/ 0 h 703"/>
                      <a:gd name="T36" fmla="*/ 0 w 845"/>
                      <a:gd name="T37" fmla="*/ 0 h 703"/>
                      <a:gd name="T38" fmla="*/ 0 w 845"/>
                      <a:gd name="T39" fmla="*/ 0 h 703"/>
                      <a:gd name="T40" fmla="*/ 0 w 845"/>
                      <a:gd name="T41" fmla="*/ 0 h 703"/>
                      <a:gd name="T42" fmla="*/ 0 w 845"/>
                      <a:gd name="T43" fmla="*/ 0 h 703"/>
                      <a:gd name="T44" fmla="*/ 0 w 845"/>
                      <a:gd name="T45" fmla="*/ 0 h 703"/>
                      <a:gd name="T46" fmla="*/ 0 w 845"/>
                      <a:gd name="T47" fmla="*/ 0 h 703"/>
                      <a:gd name="T48" fmla="*/ 0 w 845"/>
                      <a:gd name="T49" fmla="*/ 0 h 703"/>
                      <a:gd name="T50" fmla="*/ 0 w 845"/>
                      <a:gd name="T51" fmla="*/ 0 h 703"/>
                      <a:gd name="T52" fmla="*/ 0 w 845"/>
                      <a:gd name="T53" fmla="*/ 0 h 703"/>
                      <a:gd name="T54" fmla="*/ 0 w 845"/>
                      <a:gd name="T55" fmla="*/ 0 h 703"/>
                      <a:gd name="T56" fmla="*/ 0 w 845"/>
                      <a:gd name="T57" fmla="*/ 0 h 703"/>
                      <a:gd name="T58" fmla="*/ 0 w 845"/>
                      <a:gd name="T59" fmla="*/ 0 h 703"/>
                      <a:gd name="T60" fmla="*/ 0 w 845"/>
                      <a:gd name="T61" fmla="*/ 0 h 703"/>
                      <a:gd name="T62" fmla="*/ 0 w 845"/>
                      <a:gd name="T63" fmla="*/ 0 h 703"/>
                      <a:gd name="T64" fmla="*/ 0 w 845"/>
                      <a:gd name="T65" fmla="*/ 0 h 703"/>
                      <a:gd name="T66" fmla="*/ 0 w 845"/>
                      <a:gd name="T67" fmla="*/ 0 h 703"/>
                      <a:gd name="T68" fmla="*/ 0 w 845"/>
                      <a:gd name="T69" fmla="*/ 0 h 703"/>
                      <a:gd name="T70" fmla="*/ 0 w 845"/>
                      <a:gd name="T71" fmla="*/ 0 h 703"/>
                      <a:gd name="T72" fmla="*/ 0 w 845"/>
                      <a:gd name="T73" fmla="*/ 0 h 703"/>
                      <a:gd name="T74" fmla="*/ 0 w 845"/>
                      <a:gd name="T75" fmla="*/ 0 h 703"/>
                      <a:gd name="T76" fmla="*/ 0 w 845"/>
                      <a:gd name="T77" fmla="*/ 0 h 703"/>
                      <a:gd name="T78" fmla="*/ 0 w 845"/>
                      <a:gd name="T79" fmla="*/ 0 h 703"/>
                      <a:gd name="T80" fmla="*/ 0 w 845"/>
                      <a:gd name="T81" fmla="*/ 0 h 703"/>
                      <a:gd name="T82" fmla="*/ 0 w 845"/>
                      <a:gd name="T83" fmla="*/ 0 h 703"/>
                      <a:gd name="T84" fmla="*/ 0 w 845"/>
                      <a:gd name="T85" fmla="*/ 0 h 703"/>
                      <a:gd name="T86" fmla="*/ 0 w 845"/>
                      <a:gd name="T87" fmla="*/ 0 h 703"/>
                      <a:gd name="T88" fmla="*/ 0 w 845"/>
                      <a:gd name="T89" fmla="*/ 0 h 703"/>
                      <a:gd name="T90" fmla="*/ 0 w 845"/>
                      <a:gd name="T91" fmla="*/ 0 h 703"/>
                      <a:gd name="T92" fmla="*/ 0 w 845"/>
                      <a:gd name="T93" fmla="*/ 0 h 703"/>
                      <a:gd name="T94" fmla="*/ 0 w 845"/>
                      <a:gd name="T95" fmla="*/ 0 h 703"/>
                      <a:gd name="T96" fmla="*/ 0 w 845"/>
                      <a:gd name="T97" fmla="*/ 0 h 703"/>
                      <a:gd name="T98" fmla="*/ 0 w 845"/>
                      <a:gd name="T99" fmla="*/ 0 h 703"/>
                      <a:gd name="T100" fmla="*/ 0 w 845"/>
                      <a:gd name="T101" fmla="*/ 0 h 703"/>
                      <a:gd name="T102" fmla="*/ 0 w 845"/>
                      <a:gd name="T103" fmla="*/ 0 h 703"/>
                      <a:gd name="T104" fmla="*/ 0 w 845"/>
                      <a:gd name="T105" fmla="*/ 0 h 703"/>
                      <a:gd name="T106" fmla="*/ 0 w 845"/>
                      <a:gd name="T107" fmla="*/ 0 h 703"/>
                      <a:gd name="T108" fmla="*/ 0 w 845"/>
                      <a:gd name="T109" fmla="*/ 0 h 703"/>
                      <a:gd name="T110" fmla="*/ 0 w 845"/>
                      <a:gd name="T111" fmla="*/ 0 h 703"/>
                      <a:gd name="T112" fmla="*/ 0 w 845"/>
                      <a:gd name="T113" fmla="*/ 0 h 703"/>
                      <a:gd name="T114" fmla="*/ 0 w 845"/>
                      <a:gd name="T115" fmla="*/ 0 h 703"/>
                      <a:gd name="T116" fmla="*/ 0 w 845"/>
                      <a:gd name="T117" fmla="*/ 0 h 703"/>
                      <a:gd name="T118" fmla="*/ 0 w 845"/>
                      <a:gd name="T119" fmla="*/ 0 h 703"/>
                      <a:gd name="T120" fmla="*/ 0 w 845"/>
                      <a:gd name="T121" fmla="*/ 0 h 703"/>
                      <a:gd name="T122" fmla="*/ 0 w 845"/>
                      <a:gd name="T123" fmla="*/ 0 h 70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845" h="703">
                        <a:moveTo>
                          <a:pt x="791" y="439"/>
                        </a:moveTo>
                        <a:lnTo>
                          <a:pt x="823" y="439"/>
                        </a:lnTo>
                        <a:lnTo>
                          <a:pt x="845" y="443"/>
                        </a:lnTo>
                        <a:lnTo>
                          <a:pt x="838" y="409"/>
                        </a:lnTo>
                        <a:lnTo>
                          <a:pt x="826" y="372"/>
                        </a:lnTo>
                        <a:lnTo>
                          <a:pt x="807" y="329"/>
                        </a:lnTo>
                        <a:lnTo>
                          <a:pt x="789" y="293"/>
                        </a:lnTo>
                        <a:lnTo>
                          <a:pt x="769" y="258"/>
                        </a:lnTo>
                        <a:lnTo>
                          <a:pt x="751" y="233"/>
                        </a:lnTo>
                        <a:lnTo>
                          <a:pt x="734" y="208"/>
                        </a:lnTo>
                        <a:lnTo>
                          <a:pt x="720" y="187"/>
                        </a:lnTo>
                        <a:lnTo>
                          <a:pt x="707" y="172"/>
                        </a:lnTo>
                        <a:lnTo>
                          <a:pt x="694" y="156"/>
                        </a:lnTo>
                        <a:lnTo>
                          <a:pt x="671" y="131"/>
                        </a:lnTo>
                        <a:lnTo>
                          <a:pt x="654" y="114"/>
                        </a:lnTo>
                        <a:lnTo>
                          <a:pt x="632" y="96"/>
                        </a:lnTo>
                        <a:lnTo>
                          <a:pt x="618" y="84"/>
                        </a:lnTo>
                        <a:lnTo>
                          <a:pt x="603" y="75"/>
                        </a:lnTo>
                        <a:lnTo>
                          <a:pt x="580" y="60"/>
                        </a:lnTo>
                        <a:lnTo>
                          <a:pt x="563" y="49"/>
                        </a:lnTo>
                        <a:lnTo>
                          <a:pt x="537" y="35"/>
                        </a:lnTo>
                        <a:lnTo>
                          <a:pt x="510" y="25"/>
                        </a:lnTo>
                        <a:lnTo>
                          <a:pt x="486" y="14"/>
                        </a:lnTo>
                        <a:lnTo>
                          <a:pt x="460" y="7"/>
                        </a:lnTo>
                        <a:lnTo>
                          <a:pt x="438" y="4"/>
                        </a:lnTo>
                        <a:lnTo>
                          <a:pt x="409" y="1"/>
                        </a:lnTo>
                        <a:lnTo>
                          <a:pt x="383" y="1"/>
                        </a:lnTo>
                        <a:lnTo>
                          <a:pt x="356" y="0"/>
                        </a:lnTo>
                        <a:lnTo>
                          <a:pt x="333" y="1"/>
                        </a:lnTo>
                        <a:lnTo>
                          <a:pt x="298" y="4"/>
                        </a:lnTo>
                        <a:lnTo>
                          <a:pt x="268" y="11"/>
                        </a:lnTo>
                        <a:lnTo>
                          <a:pt x="244" y="19"/>
                        </a:lnTo>
                        <a:lnTo>
                          <a:pt x="221" y="32"/>
                        </a:lnTo>
                        <a:lnTo>
                          <a:pt x="201" y="47"/>
                        </a:lnTo>
                        <a:lnTo>
                          <a:pt x="188" y="64"/>
                        </a:lnTo>
                        <a:lnTo>
                          <a:pt x="181" y="83"/>
                        </a:lnTo>
                        <a:lnTo>
                          <a:pt x="180" y="98"/>
                        </a:lnTo>
                        <a:lnTo>
                          <a:pt x="181" y="112"/>
                        </a:lnTo>
                        <a:lnTo>
                          <a:pt x="185" y="125"/>
                        </a:lnTo>
                        <a:lnTo>
                          <a:pt x="190" y="135"/>
                        </a:lnTo>
                        <a:lnTo>
                          <a:pt x="203" y="144"/>
                        </a:lnTo>
                        <a:lnTo>
                          <a:pt x="216" y="149"/>
                        </a:lnTo>
                        <a:lnTo>
                          <a:pt x="233" y="153"/>
                        </a:lnTo>
                        <a:lnTo>
                          <a:pt x="250" y="158"/>
                        </a:lnTo>
                        <a:lnTo>
                          <a:pt x="267" y="159"/>
                        </a:lnTo>
                        <a:lnTo>
                          <a:pt x="291" y="162"/>
                        </a:lnTo>
                        <a:lnTo>
                          <a:pt x="318" y="159"/>
                        </a:lnTo>
                        <a:lnTo>
                          <a:pt x="340" y="158"/>
                        </a:lnTo>
                        <a:lnTo>
                          <a:pt x="356" y="162"/>
                        </a:lnTo>
                        <a:lnTo>
                          <a:pt x="370" y="166"/>
                        </a:lnTo>
                        <a:lnTo>
                          <a:pt x="381" y="173"/>
                        </a:lnTo>
                        <a:lnTo>
                          <a:pt x="392" y="180"/>
                        </a:lnTo>
                        <a:lnTo>
                          <a:pt x="397" y="184"/>
                        </a:lnTo>
                        <a:lnTo>
                          <a:pt x="407" y="196"/>
                        </a:lnTo>
                        <a:lnTo>
                          <a:pt x="413" y="208"/>
                        </a:lnTo>
                        <a:lnTo>
                          <a:pt x="417" y="224"/>
                        </a:lnTo>
                        <a:lnTo>
                          <a:pt x="413" y="237"/>
                        </a:lnTo>
                        <a:lnTo>
                          <a:pt x="402" y="241"/>
                        </a:lnTo>
                        <a:lnTo>
                          <a:pt x="388" y="241"/>
                        </a:lnTo>
                        <a:lnTo>
                          <a:pt x="373" y="237"/>
                        </a:lnTo>
                        <a:lnTo>
                          <a:pt x="357" y="227"/>
                        </a:lnTo>
                        <a:lnTo>
                          <a:pt x="346" y="219"/>
                        </a:lnTo>
                        <a:lnTo>
                          <a:pt x="328" y="206"/>
                        </a:lnTo>
                        <a:lnTo>
                          <a:pt x="310" y="199"/>
                        </a:lnTo>
                        <a:lnTo>
                          <a:pt x="291" y="194"/>
                        </a:lnTo>
                        <a:lnTo>
                          <a:pt x="276" y="193"/>
                        </a:lnTo>
                        <a:lnTo>
                          <a:pt x="256" y="191"/>
                        </a:lnTo>
                        <a:lnTo>
                          <a:pt x="235" y="191"/>
                        </a:lnTo>
                        <a:lnTo>
                          <a:pt x="212" y="192"/>
                        </a:lnTo>
                        <a:lnTo>
                          <a:pt x="193" y="197"/>
                        </a:lnTo>
                        <a:lnTo>
                          <a:pt x="173" y="203"/>
                        </a:lnTo>
                        <a:lnTo>
                          <a:pt x="155" y="212"/>
                        </a:lnTo>
                        <a:lnTo>
                          <a:pt x="138" y="223"/>
                        </a:lnTo>
                        <a:lnTo>
                          <a:pt x="121" y="231"/>
                        </a:lnTo>
                        <a:lnTo>
                          <a:pt x="98" y="246"/>
                        </a:lnTo>
                        <a:lnTo>
                          <a:pt x="75" y="267"/>
                        </a:lnTo>
                        <a:lnTo>
                          <a:pt x="55" y="288"/>
                        </a:lnTo>
                        <a:lnTo>
                          <a:pt x="41" y="310"/>
                        </a:lnTo>
                        <a:lnTo>
                          <a:pt x="28" y="335"/>
                        </a:lnTo>
                        <a:lnTo>
                          <a:pt x="15" y="369"/>
                        </a:lnTo>
                        <a:lnTo>
                          <a:pt x="9" y="397"/>
                        </a:lnTo>
                        <a:lnTo>
                          <a:pt x="3" y="429"/>
                        </a:lnTo>
                        <a:lnTo>
                          <a:pt x="0" y="461"/>
                        </a:lnTo>
                        <a:lnTo>
                          <a:pt x="0" y="490"/>
                        </a:lnTo>
                        <a:lnTo>
                          <a:pt x="3" y="520"/>
                        </a:lnTo>
                        <a:lnTo>
                          <a:pt x="9" y="549"/>
                        </a:lnTo>
                        <a:lnTo>
                          <a:pt x="18" y="580"/>
                        </a:lnTo>
                        <a:lnTo>
                          <a:pt x="29" y="601"/>
                        </a:lnTo>
                        <a:lnTo>
                          <a:pt x="42" y="622"/>
                        </a:lnTo>
                        <a:lnTo>
                          <a:pt x="53" y="636"/>
                        </a:lnTo>
                        <a:lnTo>
                          <a:pt x="72" y="651"/>
                        </a:lnTo>
                        <a:lnTo>
                          <a:pt x="89" y="664"/>
                        </a:lnTo>
                        <a:lnTo>
                          <a:pt x="107" y="675"/>
                        </a:lnTo>
                        <a:lnTo>
                          <a:pt x="128" y="685"/>
                        </a:lnTo>
                        <a:lnTo>
                          <a:pt x="144" y="690"/>
                        </a:lnTo>
                        <a:lnTo>
                          <a:pt x="166" y="697"/>
                        </a:lnTo>
                        <a:lnTo>
                          <a:pt x="189" y="703"/>
                        </a:lnTo>
                        <a:lnTo>
                          <a:pt x="209" y="703"/>
                        </a:lnTo>
                        <a:lnTo>
                          <a:pt x="229" y="703"/>
                        </a:lnTo>
                        <a:lnTo>
                          <a:pt x="243" y="700"/>
                        </a:lnTo>
                        <a:lnTo>
                          <a:pt x="264" y="699"/>
                        </a:lnTo>
                        <a:lnTo>
                          <a:pt x="295" y="692"/>
                        </a:lnTo>
                        <a:lnTo>
                          <a:pt x="312" y="689"/>
                        </a:lnTo>
                        <a:lnTo>
                          <a:pt x="328" y="679"/>
                        </a:lnTo>
                        <a:lnTo>
                          <a:pt x="350" y="669"/>
                        </a:lnTo>
                        <a:lnTo>
                          <a:pt x="372" y="655"/>
                        </a:lnTo>
                        <a:lnTo>
                          <a:pt x="387" y="644"/>
                        </a:lnTo>
                        <a:lnTo>
                          <a:pt x="407" y="627"/>
                        </a:lnTo>
                        <a:lnTo>
                          <a:pt x="431" y="608"/>
                        </a:lnTo>
                        <a:lnTo>
                          <a:pt x="456" y="581"/>
                        </a:lnTo>
                        <a:lnTo>
                          <a:pt x="480" y="560"/>
                        </a:lnTo>
                        <a:lnTo>
                          <a:pt x="500" y="541"/>
                        </a:lnTo>
                        <a:lnTo>
                          <a:pt x="520" y="522"/>
                        </a:lnTo>
                        <a:lnTo>
                          <a:pt x="536" y="509"/>
                        </a:lnTo>
                        <a:lnTo>
                          <a:pt x="550" y="498"/>
                        </a:lnTo>
                        <a:lnTo>
                          <a:pt x="568" y="488"/>
                        </a:lnTo>
                        <a:lnTo>
                          <a:pt x="590" y="478"/>
                        </a:lnTo>
                        <a:lnTo>
                          <a:pt x="616" y="470"/>
                        </a:lnTo>
                        <a:lnTo>
                          <a:pt x="637" y="463"/>
                        </a:lnTo>
                        <a:lnTo>
                          <a:pt x="662" y="456"/>
                        </a:lnTo>
                        <a:lnTo>
                          <a:pt x="694" y="449"/>
                        </a:lnTo>
                        <a:lnTo>
                          <a:pt x="716" y="446"/>
                        </a:lnTo>
                        <a:lnTo>
                          <a:pt x="737" y="443"/>
                        </a:lnTo>
                        <a:lnTo>
                          <a:pt x="762" y="439"/>
                        </a:lnTo>
                        <a:lnTo>
                          <a:pt x="791" y="439"/>
                        </a:lnTo>
                        <a:close/>
                      </a:path>
                    </a:pathLst>
                  </a:custGeom>
                  <a:solidFill>
                    <a:srgbClr val="6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0" name="Freeform 117"/>
                  <p:cNvSpPr>
                    <a:spLocks/>
                  </p:cNvSpPr>
                  <p:nvPr/>
                </p:nvSpPr>
                <p:spPr bwMode="auto">
                  <a:xfrm>
                    <a:off x="640" y="2552"/>
                    <a:ext cx="245" cy="159"/>
                  </a:xfrm>
                  <a:custGeom>
                    <a:avLst/>
                    <a:gdLst>
                      <a:gd name="T0" fmla="*/ 0 w 981"/>
                      <a:gd name="T1" fmla="*/ 0 h 633"/>
                      <a:gd name="T2" fmla="*/ 0 w 981"/>
                      <a:gd name="T3" fmla="*/ 0 h 633"/>
                      <a:gd name="T4" fmla="*/ 0 w 981"/>
                      <a:gd name="T5" fmla="*/ 0 h 633"/>
                      <a:gd name="T6" fmla="*/ 0 w 981"/>
                      <a:gd name="T7" fmla="*/ 0 h 633"/>
                      <a:gd name="T8" fmla="*/ 0 w 981"/>
                      <a:gd name="T9" fmla="*/ 0 h 633"/>
                      <a:gd name="T10" fmla="*/ 0 w 981"/>
                      <a:gd name="T11" fmla="*/ 0 h 633"/>
                      <a:gd name="T12" fmla="*/ 0 w 981"/>
                      <a:gd name="T13" fmla="*/ 0 h 633"/>
                      <a:gd name="T14" fmla="*/ 0 w 981"/>
                      <a:gd name="T15" fmla="*/ 0 h 633"/>
                      <a:gd name="T16" fmla="*/ 0 w 981"/>
                      <a:gd name="T17" fmla="*/ 0 h 633"/>
                      <a:gd name="T18" fmla="*/ 0 w 981"/>
                      <a:gd name="T19" fmla="*/ 0 h 633"/>
                      <a:gd name="T20" fmla="*/ 0 w 981"/>
                      <a:gd name="T21" fmla="*/ 0 h 633"/>
                      <a:gd name="T22" fmla="*/ 0 w 981"/>
                      <a:gd name="T23" fmla="*/ 0 h 633"/>
                      <a:gd name="T24" fmla="*/ 0 w 981"/>
                      <a:gd name="T25" fmla="*/ 0 h 633"/>
                      <a:gd name="T26" fmla="*/ 0 w 981"/>
                      <a:gd name="T27" fmla="*/ 0 h 633"/>
                      <a:gd name="T28" fmla="*/ 0 w 981"/>
                      <a:gd name="T29" fmla="*/ 0 h 633"/>
                      <a:gd name="T30" fmla="*/ 0 w 981"/>
                      <a:gd name="T31" fmla="*/ 0 h 633"/>
                      <a:gd name="T32" fmla="*/ 0 w 981"/>
                      <a:gd name="T33" fmla="*/ 0 h 633"/>
                      <a:gd name="T34" fmla="*/ 0 w 981"/>
                      <a:gd name="T35" fmla="*/ 0 h 633"/>
                      <a:gd name="T36" fmla="*/ 0 w 981"/>
                      <a:gd name="T37" fmla="*/ 0 h 633"/>
                      <a:gd name="T38" fmla="*/ 0 w 981"/>
                      <a:gd name="T39" fmla="*/ 0 h 633"/>
                      <a:gd name="T40" fmla="*/ 0 w 981"/>
                      <a:gd name="T41" fmla="*/ 0 h 633"/>
                      <a:gd name="T42" fmla="*/ 0 w 981"/>
                      <a:gd name="T43" fmla="*/ 0 h 633"/>
                      <a:gd name="T44" fmla="*/ 0 w 981"/>
                      <a:gd name="T45" fmla="*/ 0 h 633"/>
                      <a:gd name="T46" fmla="*/ 0 w 981"/>
                      <a:gd name="T47" fmla="*/ 0 h 633"/>
                      <a:gd name="T48" fmla="*/ 0 w 981"/>
                      <a:gd name="T49" fmla="*/ 0 h 633"/>
                      <a:gd name="T50" fmla="*/ 0 w 981"/>
                      <a:gd name="T51" fmla="*/ 0 h 633"/>
                      <a:gd name="T52" fmla="*/ 0 w 981"/>
                      <a:gd name="T53" fmla="*/ 0 h 633"/>
                      <a:gd name="T54" fmla="*/ 0 w 981"/>
                      <a:gd name="T55" fmla="*/ 0 h 633"/>
                      <a:gd name="T56" fmla="*/ 0 w 981"/>
                      <a:gd name="T57" fmla="*/ 0 h 633"/>
                      <a:gd name="T58" fmla="*/ 0 w 981"/>
                      <a:gd name="T59" fmla="*/ 0 h 633"/>
                      <a:gd name="T60" fmla="*/ 0 w 981"/>
                      <a:gd name="T61" fmla="*/ 0 h 633"/>
                      <a:gd name="T62" fmla="*/ 0 w 981"/>
                      <a:gd name="T63" fmla="*/ 0 h 63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81" h="633">
                        <a:moveTo>
                          <a:pt x="147" y="239"/>
                        </a:moveTo>
                        <a:lnTo>
                          <a:pt x="128" y="233"/>
                        </a:lnTo>
                        <a:lnTo>
                          <a:pt x="114" y="233"/>
                        </a:lnTo>
                        <a:lnTo>
                          <a:pt x="82" y="227"/>
                        </a:lnTo>
                        <a:lnTo>
                          <a:pt x="51" y="224"/>
                        </a:lnTo>
                        <a:lnTo>
                          <a:pt x="0" y="227"/>
                        </a:lnTo>
                        <a:lnTo>
                          <a:pt x="26" y="207"/>
                        </a:lnTo>
                        <a:lnTo>
                          <a:pt x="61" y="186"/>
                        </a:lnTo>
                        <a:lnTo>
                          <a:pt x="99" y="164"/>
                        </a:lnTo>
                        <a:lnTo>
                          <a:pt x="126" y="143"/>
                        </a:lnTo>
                        <a:lnTo>
                          <a:pt x="167" y="118"/>
                        </a:lnTo>
                        <a:lnTo>
                          <a:pt x="204" y="101"/>
                        </a:lnTo>
                        <a:lnTo>
                          <a:pt x="237" y="88"/>
                        </a:lnTo>
                        <a:lnTo>
                          <a:pt x="279" y="69"/>
                        </a:lnTo>
                        <a:lnTo>
                          <a:pt x="318" y="55"/>
                        </a:lnTo>
                        <a:lnTo>
                          <a:pt x="367" y="39"/>
                        </a:lnTo>
                        <a:lnTo>
                          <a:pt x="407" y="28"/>
                        </a:lnTo>
                        <a:lnTo>
                          <a:pt x="460" y="17"/>
                        </a:lnTo>
                        <a:lnTo>
                          <a:pt x="506" y="7"/>
                        </a:lnTo>
                        <a:lnTo>
                          <a:pt x="557" y="0"/>
                        </a:lnTo>
                        <a:lnTo>
                          <a:pt x="604" y="0"/>
                        </a:lnTo>
                        <a:lnTo>
                          <a:pt x="639" y="3"/>
                        </a:lnTo>
                        <a:lnTo>
                          <a:pt x="676" y="10"/>
                        </a:lnTo>
                        <a:lnTo>
                          <a:pt x="720" y="24"/>
                        </a:lnTo>
                        <a:lnTo>
                          <a:pt x="759" y="42"/>
                        </a:lnTo>
                        <a:lnTo>
                          <a:pt x="803" y="65"/>
                        </a:lnTo>
                        <a:lnTo>
                          <a:pt x="844" y="105"/>
                        </a:lnTo>
                        <a:lnTo>
                          <a:pt x="887" y="150"/>
                        </a:lnTo>
                        <a:lnTo>
                          <a:pt x="916" y="200"/>
                        </a:lnTo>
                        <a:lnTo>
                          <a:pt x="937" y="242"/>
                        </a:lnTo>
                        <a:lnTo>
                          <a:pt x="959" y="293"/>
                        </a:lnTo>
                        <a:lnTo>
                          <a:pt x="976" y="344"/>
                        </a:lnTo>
                        <a:lnTo>
                          <a:pt x="981" y="395"/>
                        </a:lnTo>
                        <a:lnTo>
                          <a:pt x="981" y="440"/>
                        </a:lnTo>
                        <a:lnTo>
                          <a:pt x="973" y="486"/>
                        </a:lnTo>
                        <a:lnTo>
                          <a:pt x="959" y="522"/>
                        </a:lnTo>
                        <a:lnTo>
                          <a:pt x="946" y="547"/>
                        </a:lnTo>
                        <a:lnTo>
                          <a:pt x="927" y="569"/>
                        </a:lnTo>
                        <a:lnTo>
                          <a:pt x="902" y="589"/>
                        </a:lnTo>
                        <a:lnTo>
                          <a:pt x="868" y="607"/>
                        </a:lnTo>
                        <a:lnTo>
                          <a:pt x="827" y="618"/>
                        </a:lnTo>
                        <a:lnTo>
                          <a:pt x="803" y="625"/>
                        </a:lnTo>
                        <a:lnTo>
                          <a:pt x="765" y="631"/>
                        </a:lnTo>
                        <a:lnTo>
                          <a:pt x="728" y="633"/>
                        </a:lnTo>
                        <a:lnTo>
                          <a:pt x="695" y="630"/>
                        </a:lnTo>
                        <a:lnTo>
                          <a:pt x="663" y="626"/>
                        </a:lnTo>
                        <a:lnTo>
                          <a:pt x="622" y="619"/>
                        </a:lnTo>
                        <a:lnTo>
                          <a:pt x="581" y="612"/>
                        </a:lnTo>
                        <a:lnTo>
                          <a:pt x="551" y="598"/>
                        </a:lnTo>
                        <a:lnTo>
                          <a:pt x="513" y="574"/>
                        </a:lnTo>
                        <a:lnTo>
                          <a:pt x="491" y="556"/>
                        </a:lnTo>
                        <a:lnTo>
                          <a:pt x="463" y="525"/>
                        </a:lnTo>
                        <a:lnTo>
                          <a:pt x="435" y="489"/>
                        </a:lnTo>
                        <a:lnTo>
                          <a:pt x="413" y="457"/>
                        </a:lnTo>
                        <a:lnTo>
                          <a:pt x="389" y="418"/>
                        </a:lnTo>
                        <a:lnTo>
                          <a:pt x="371" y="379"/>
                        </a:lnTo>
                        <a:lnTo>
                          <a:pt x="352" y="348"/>
                        </a:lnTo>
                        <a:lnTo>
                          <a:pt x="332" y="316"/>
                        </a:lnTo>
                        <a:lnTo>
                          <a:pt x="304" y="292"/>
                        </a:lnTo>
                        <a:lnTo>
                          <a:pt x="270" y="272"/>
                        </a:lnTo>
                        <a:lnTo>
                          <a:pt x="237" y="256"/>
                        </a:lnTo>
                        <a:lnTo>
                          <a:pt x="195" y="245"/>
                        </a:lnTo>
                        <a:lnTo>
                          <a:pt x="168" y="242"/>
                        </a:lnTo>
                        <a:lnTo>
                          <a:pt x="147" y="239"/>
                        </a:lnTo>
                        <a:close/>
                      </a:path>
                    </a:pathLst>
                  </a:custGeom>
                  <a:solidFill>
                    <a:srgbClr val="6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1" name="Freeform 118"/>
                  <p:cNvSpPr>
                    <a:spLocks/>
                  </p:cNvSpPr>
                  <p:nvPr/>
                </p:nvSpPr>
                <p:spPr bwMode="auto">
                  <a:xfrm>
                    <a:off x="542" y="2604"/>
                    <a:ext cx="269" cy="304"/>
                  </a:xfrm>
                  <a:custGeom>
                    <a:avLst/>
                    <a:gdLst>
                      <a:gd name="T0" fmla="*/ 0 w 1074"/>
                      <a:gd name="T1" fmla="*/ 0 h 1217"/>
                      <a:gd name="T2" fmla="*/ 0 w 1074"/>
                      <a:gd name="T3" fmla="*/ 0 h 1217"/>
                      <a:gd name="T4" fmla="*/ 0 w 1074"/>
                      <a:gd name="T5" fmla="*/ 0 h 1217"/>
                      <a:gd name="T6" fmla="*/ 0 w 1074"/>
                      <a:gd name="T7" fmla="*/ 0 h 1217"/>
                      <a:gd name="T8" fmla="*/ 0 w 1074"/>
                      <a:gd name="T9" fmla="*/ 0 h 1217"/>
                      <a:gd name="T10" fmla="*/ 0 w 1074"/>
                      <a:gd name="T11" fmla="*/ 0 h 1217"/>
                      <a:gd name="T12" fmla="*/ 0 w 1074"/>
                      <a:gd name="T13" fmla="*/ 0 h 1217"/>
                      <a:gd name="T14" fmla="*/ 0 w 1074"/>
                      <a:gd name="T15" fmla="*/ 0 h 1217"/>
                      <a:gd name="T16" fmla="*/ 0 w 1074"/>
                      <a:gd name="T17" fmla="*/ 0 h 1217"/>
                      <a:gd name="T18" fmla="*/ 0 w 1074"/>
                      <a:gd name="T19" fmla="*/ 0 h 1217"/>
                      <a:gd name="T20" fmla="*/ 0 w 1074"/>
                      <a:gd name="T21" fmla="*/ 0 h 1217"/>
                      <a:gd name="T22" fmla="*/ 0 w 1074"/>
                      <a:gd name="T23" fmla="*/ 0 h 1217"/>
                      <a:gd name="T24" fmla="*/ 0 w 1074"/>
                      <a:gd name="T25" fmla="*/ 0 h 1217"/>
                      <a:gd name="T26" fmla="*/ 0 w 1074"/>
                      <a:gd name="T27" fmla="*/ 0 h 1217"/>
                      <a:gd name="T28" fmla="*/ 0 w 1074"/>
                      <a:gd name="T29" fmla="*/ 0 h 1217"/>
                      <a:gd name="T30" fmla="*/ 0 w 1074"/>
                      <a:gd name="T31" fmla="*/ 0 h 1217"/>
                      <a:gd name="T32" fmla="*/ 0 w 1074"/>
                      <a:gd name="T33" fmla="*/ 0 h 1217"/>
                      <a:gd name="T34" fmla="*/ 0 w 1074"/>
                      <a:gd name="T35" fmla="*/ 0 h 1217"/>
                      <a:gd name="T36" fmla="*/ 0 w 1074"/>
                      <a:gd name="T37" fmla="*/ 0 h 1217"/>
                      <a:gd name="T38" fmla="*/ 0 w 1074"/>
                      <a:gd name="T39" fmla="*/ 0 h 1217"/>
                      <a:gd name="T40" fmla="*/ 0 w 1074"/>
                      <a:gd name="T41" fmla="*/ 0 h 1217"/>
                      <a:gd name="T42" fmla="*/ 0 w 1074"/>
                      <a:gd name="T43" fmla="*/ 0 h 1217"/>
                      <a:gd name="T44" fmla="*/ 0 w 1074"/>
                      <a:gd name="T45" fmla="*/ 0 h 1217"/>
                      <a:gd name="T46" fmla="*/ 0 w 1074"/>
                      <a:gd name="T47" fmla="*/ 0 h 1217"/>
                      <a:gd name="T48" fmla="*/ 0 w 1074"/>
                      <a:gd name="T49" fmla="*/ 0 h 1217"/>
                      <a:gd name="T50" fmla="*/ 0 w 1074"/>
                      <a:gd name="T51" fmla="*/ 0 h 1217"/>
                      <a:gd name="T52" fmla="*/ 0 w 1074"/>
                      <a:gd name="T53" fmla="*/ 0 h 1217"/>
                      <a:gd name="T54" fmla="*/ 0 w 1074"/>
                      <a:gd name="T55" fmla="*/ 0 h 1217"/>
                      <a:gd name="T56" fmla="*/ 0 w 1074"/>
                      <a:gd name="T57" fmla="*/ 0 h 1217"/>
                      <a:gd name="T58" fmla="*/ 0 w 1074"/>
                      <a:gd name="T59" fmla="*/ 0 h 1217"/>
                      <a:gd name="T60" fmla="*/ 0 w 1074"/>
                      <a:gd name="T61" fmla="*/ 0 h 1217"/>
                      <a:gd name="T62" fmla="*/ 0 w 1074"/>
                      <a:gd name="T63" fmla="*/ 0 h 1217"/>
                      <a:gd name="T64" fmla="*/ 0 w 1074"/>
                      <a:gd name="T65" fmla="*/ 0 h 1217"/>
                      <a:gd name="T66" fmla="*/ 0 w 1074"/>
                      <a:gd name="T67" fmla="*/ 0 h 1217"/>
                      <a:gd name="T68" fmla="*/ 0 w 1074"/>
                      <a:gd name="T69" fmla="*/ 0 h 1217"/>
                      <a:gd name="T70" fmla="*/ 0 w 1074"/>
                      <a:gd name="T71" fmla="*/ 0 h 1217"/>
                      <a:gd name="T72" fmla="*/ 0 w 1074"/>
                      <a:gd name="T73" fmla="*/ 0 h 1217"/>
                      <a:gd name="T74" fmla="*/ 0 w 1074"/>
                      <a:gd name="T75" fmla="*/ 0 h 1217"/>
                      <a:gd name="T76" fmla="*/ 0 w 1074"/>
                      <a:gd name="T77" fmla="*/ 0 h 1217"/>
                      <a:gd name="T78" fmla="*/ 0 w 1074"/>
                      <a:gd name="T79" fmla="*/ 0 h 1217"/>
                      <a:gd name="T80" fmla="*/ 0 w 1074"/>
                      <a:gd name="T81" fmla="*/ 0 h 1217"/>
                      <a:gd name="T82" fmla="*/ 0 w 1074"/>
                      <a:gd name="T83" fmla="*/ 0 h 1217"/>
                      <a:gd name="T84" fmla="*/ 0 w 1074"/>
                      <a:gd name="T85" fmla="*/ 0 h 1217"/>
                      <a:gd name="T86" fmla="*/ 0 w 1074"/>
                      <a:gd name="T87" fmla="*/ 0 h 1217"/>
                      <a:gd name="T88" fmla="*/ 0 w 1074"/>
                      <a:gd name="T89" fmla="*/ 0 h 1217"/>
                      <a:gd name="T90" fmla="*/ 0 w 1074"/>
                      <a:gd name="T91" fmla="*/ 0 h 1217"/>
                      <a:gd name="T92" fmla="*/ 0 w 1074"/>
                      <a:gd name="T93" fmla="*/ 0 h 1217"/>
                      <a:gd name="T94" fmla="*/ 0 w 1074"/>
                      <a:gd name="T95" fmla="*/ 0 h 1217"/>
                      <a:gd name="T96" fmla="*/ 0 w 1074"/>
                      <a:gd name="T97" fmla="*/ 0 h 1217"/>
                      <a:gd name="T98" fmla="*/ 0 w 1074"/>
                      <a:gd name="T99" fmla="*/ 0 h 1217"/>
                      <a:gd name="T100" fmla="*/ 0 w 1074"/>
                      <a:gd name="T101" fmla="*/ 0 h 1217"/>
                      <a:gd name="T102" fmla="*/ 0 w 1074"/>
                      <a:gd name="T103" fmla="*/ 0 h 1217"/>
                      <a:gd name="T104" fmla="*/ 0 w 1074"/>
                      <a:gd name="T105" fmla="*/ 0 h 1217"/>
                      <a:gd name="T106" fmla="*/ 0 w 1074"/>
                      <a:gd name="T107" fmla="*/ 0 h 1217"/>
                      <a:gd name="T108" fmla="*/ 0 w 1074"/>
                      <a:gd name="T109" fmla="*/ 0 h 1217"/>
                      <a:gd name="T110" fmla="*/ 0 w 1074"/>
                      <a:gd name="T111" fmla="*/ 0 h 1217"/>
                      <a:gd name="T112" fmla="*/ 0 w 1074"/>
                      <a:gd name="T113" fmla="*/ 0 h 1217"/>
                      <a:gd name="T114" fmla="*/ 0 w 1074"/>
                      <a:gd name="T115" fmla="*/ 0 h 1217"/>
                      <a:gd name="T116" fmla="*/ 0 w 1074"/>
                      <a:gd name="T117" fmla="*/ 0 h 1217"/>
                      <a:gd name="T118" fmla="*/ 0 w 1074"/>
                      <a:gd name="T119" fmla="*/ 0 h 1217"/>
                      <a:gd name="T120" fmla="*/ 0 w 1074"/>
                      <a:gd name="T121" fmla="*/ 0 h 121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074" h="1217">
                        <a:moveTo>
                          <a:pt x="343" y="29"/>
                        </a:moveTo>
                        <a:lnTo>
                          <a:pt x="321" y="45"/>
                        </a:lnTo>
                        <a:lnTo>
                          <a:pt x="297" y="62"/>
                        </a:lnTo>
                        <a:lnTo>
                          <a:pt x="279" y="76"/>
                        </a:lnTo>
                        <a:lnTo>
                          <a:pt x="258" y="101"/>
                        </a:lnTo>
                        <a:lnTo>
                          <a:pt x="244" y="124"/>
                        </a:lnTo>
                        <a:lnTo>
                          <a:pt x="230" y="149"/>
                        </a:lnTo>
                        <a:lnTo>
                          <a:pt x="218" y="178"/>
                        </a:lnTo>
                        <a:lnTo>
                          <a:pt x="206" y="217"/>
                        </a:lnTo>
                        <a:lnTo>
                          <a:pt x="194" y="256"/>
                        </a:lnTo>
                        <a:lnTo>
                          <a:pt x="188" y="293"/>
                        </a:lnTo>
                        <a:lnTo>
                          <a:pt x="179" y="330"/>
                        </a:lnTo>
                        <a:lnTo>
                          <a:pt x="177" y="361"/>
                        </a:lnTo>
                        <a:lnTo>
                          <a:pt x="174" y="391"/>
                        </a:lnTo>
                        <a:lnTo>
                          <a:pt x="174" y="423"/>
                        </a:lnTo>
                        <a:lnTo>
                          <a:pt x="170" y="444"/>
                        </a:lnTo>
                        <a:lnTo>
                          <a:pt x="165" y="467"/>
                        </a:lnTo>
                        <a:lnTo>
                          <a:pt x="158" y="484"/>
                        </a:lnTo>
                        <a:lnTo>
                          <a:pt x="149" y="504"/>
                        </a:lnTo>
                        <a:lnTo>
                          <a:pt x="140" y="525"/>
                        </a:lnTo>
                        <a:lnTo>
                          <a:pt x="127" y="548"/>
                        </a:lnTo>
                        <a:lnTo>
                          <a:pt x="106" y="576"/>
                        </a:lnTo>
                        <a:lnTo>
                          <a:pt x="88" y="603"/>
                        </a:lnTo>
                        <a:lnTo>
                          <a:pt x="71" y="633"/>
                        </a:lnTo>
                        <a:lnTo>
                          <a:pt x="55" y="654"/>
                        </a:lnTo>
                        <a:lnTo>
                          <a:pt x="40" y="676"/>
                        </a:lnTo>
                        <a:lnTo>
                          <a:pt x="27" y="699"/>
                        </a:lnTo>
                        <a:lnTo>
                          <a:pt x="17" y="724"/>
                        </a:lnTo>
                        <a:lnTo>
                          <a:pt x="10" y="745"/>
                        </a:lnTo>
                        <a:lnTo>
                          <a:pt x="5" y="771"/>
                        </a:lnTo>
                        <a:lnTo>
                          <a:pt x="0" y="801"/>
                        </a:lnTo>
                        <a:lnTo>
                          <a:pt x="0" y="832"/>
                        </a:lnTo>
                        <a:lnTo>
                          <a:pt x="3" y="855"/>
                        </a:lnTo>
                        <a:lnTo>
                          <a:pt x="10" y="895"/>
                        </a:lnTo>
                        <a:lnTo>
                          <a:pt x="16" y="918"/>
                        </a:lnTo>
                        <a:lnTo>
                          <a:pt x="21" y="936"/>
                        </a:lnTo>
                        <a:lnTo>
                          <a:pt x="32" y="954"/>
                        </a:lnTo>
                        <a:lnTo>
                          <a:pt x="41" y="964"/>
                        </a:lnTo>
                        <a:lnTo>
                          <a:pt x="51" y="975"/>
                        </a:lnTo>
                        <a:lnTo>
                          <a:pt x="66" y="984"/>
                        </a:lnTo>
                        <a:lnTo>
                          <a:pt x="90" y="991"/>
                        </a:lnTo>
                        <a:lnTo>
                          <a:pt x="109" y="995"/>
                        </a:lnTo>
                        <a:lnTo>
                          <a:pt x="128" y="995"/>
                        </a:lnTo>
                        <a:lnTo>
                          <a:pt x="148" y="990"/>
                        </a:lnTo>
                        <a:lnTo>
                          <a:pt x="160" y="985"/>
                        </a:lnTo>
                        <a:lnTo>
                          <a:pt x="177" y="977"/>
                        </a:lnTo>
                        <a:lnTo>
                          <a:pt x="190" y="964"/>
                        </a:lnTo>
                        <a:lnTo>
                          <a:pt x="202" y="949"/>
                        </a:lnTo>
                        <a:lnTo>
                          <a:pt x="211" y="935"/>
                        </a:lnTo>
                        <a:lnTo>
                          <a:pt x="216" y="916"/>
                        </a:lnTo>
                        <a:lnTo>
                          <a:pt x="220" y="895"/>
                        </a:lnTo>
                        <a:lnTo>
                          <a:pt x="223" y="875"/>
                        </a:lnTo>
                        <a:lnTo>
                          <a:pt x="225" y="853"/>
                        </a:lnTo>
                        <a:lnTo>
                          <a:pt x="231" y="833"/>
                        </a:lnTo>
                        <a:lnTo>
                          <a:pt x="236" y="817"/>
                        </a:lnTo>
                        <a:lnTo>
                          <a:pt x="245" y="800"/>
                        </a:lnTo>
                        <a:lnTo>
                          <a:pt x="252" y="787"/>
                        </a:lnTo>
                        <a:lnTo>
                          <a:pt x="265" y="770"/>
                        </a:lnTo>
                        <a:lnTo>
                          <a:pt x="284" y="753"/>
                        </a:lnTo>
                        <a:lnTo>
                          <a:pt x="300" y="746"/>
                        </a:lnTo>
                        <a:lnTo>
                          <a:pt x="319" y="744"/>
                        </a:lnTo>
                        <a:lnTo>
                          <a:pt x="336" y="742"/>
                        </a:lnTo>
                        <a:lnTo>
                          <a:pt x="355" y="743"/>
                        </a:lnTo>
                        <a:lnTo>
                          <a:pt x="373" y="753"/>
                        </a:lnTo>
                        <a:lnTo>
                          <a:pt x="386" y="765"/>
                        </a:lnTo>
                        <a:lnTo>
                          <a:pt x="400" y="786"/>
                        </a:lnTo>
                        <a:lnTo>
                          <a:pt x="409" y="806"/>
                        </a:lnTo>
                        <a:lnTo>
                          <a:pt x="420" y="828"/>
                        </a:lnTo>
                        <a:lnTo>
                          <a:pt x="432" y="860"/>
                        </a:lnTo>
                        <a:lnTo>
                          <a:pt x="437" y="873"/>
                        </a:lnTo>
                        <a:lnTo>
                          <a:pt x="442" y="889"/>
                        </a:lnTo>
                        <a:lnTo>
                          <a:pt x="445" y="916"/>
                        </a:lnTo>
                        <a:lnTo>
                          <a:pt x="447" y="943"/>
                        </a:lnTo>
                        <a:lnTo>
                          <a:pt x="448" y="975"/>
                        </a:lnTo>
                        <a:lnTo>
                          <a:pt x="450" y="997"/>
                        </a:lnTo>
                        <a:lnTo>
                          <a:pt x="455" y="1019"/>
                        </a:lnTo>
                        <a:lnTo>
                          <a:pt x="459" y="1040"/>
                        </a:lnTo>
                        <a:lnTo>
                          <a:pt x="468" y="1062"/>
                        </a:lnTo>
                        <a:lnTo>
                          <a:pt x="480" y="1092"/>
                        </a:lnTo>
                        <a:lnTo>
                          <a:pt x="489" y="1110"/>
                        </a:lnTo>
                        <a:lnTo>
                          <a:pt x="500" y="1127"/>
                        </a:lnTo>
                        <a:lnTo>
                          <a:pt x="517" y="1148"/>
                        </a:lnTo>
                        <a:lnTo>
                          <a:pt x="529" y="1160"/>
                        </a:lnTo>
                        <a:lnTo>
                          <a:pt x="541" y="1173"/>
                        </a:lnTo>
                        <a:lnTo>
                          <a:pt x="560" y="1187"/>
                        </a:lnTo>
                        <a:lnTo>
                          <a:pt x="577" y="1198"/>
                        </a:lnTo>
                        <a:lnTo>
                          <a:pt x="591" y="1205"/>
                        </a:lnTo>
                        <a:lnTo>
                          <a:pt x="601" y="1210"/>
                        </a:lnTo>
                        <a:lnTo>
                          <a:pt x="613" y="1214"/>
                        </a:lnTo>
                        <a:lnTo>
                          <a:pt x="625" y="1216"/>
                        </a:lnTo>
                        <a:lnTo>
                          <a:pt x="635" y="1217"/>
                        </a:lnTo>
                        <a:lnTo>
                          <a:pt x="648" y="1217"/>
                        </a:lnTo>
                        <a:lnTo>
                          <a:pt x="657" y="1216"/>
                        </a:lnTo>
                        <a:lnTo>
                          <a:pt x="669" y="1212"/>
                        </a:lnTo>
                        <a:lnTo>
                          <a:pt x="678" y="1209"/>
                        </a:lnTo>
                        <a:lnTo>
                          <a:pt x="689" y="1203"/>
                        </a:lnTo>
                        <a:lnTo>
                          <a:pt x="702" y="1191"/>
                        </a:lnTo>
                        <a:lnTo>
                          <a:pt x="712" y="1180"/>
                        </a:lnTo>
                        <a:lnTo>
                          <a:pt x="721" y="1168"/>
                        </a:lnTo>
                        <a:lnTo>
                          <a:pt x="726" y="1155"/>
                        </a:lnTo>
                        <a:lnTo>
                          <a:pt x="732" y="1143"/>
                        </a:lnTo>
                        <a:lnTo>
                          <a:pt x="735" y="1132"/>
                        </a:lnTo>
                        <a:lnTo>
                          <a:pt x="738" y="1122"/>
                        </a:lnTo>
                        <a:lnTo>
                          <a:pt x="742" y="1108"/>
                        </a:lnTo>
                        <a:lnTo>
                          <a:pt x="745" y="1091"/>
                        </a:lnTo>
                        <a:lnTo>
                          <a:pt x="749" y="1075"/>
                        </a:lnTo>
                        <a:lnTo>
                          <a:pt x="752" y="1060"/>
                        </a:lnTo>
                        <a:lnTo>
                          <a:pt x="753" y="1046"/>
                        </a:lnTo>
                        <a:lnTo>
                          <a:pt x="753" y="1030"/>
                        </a:lnTo>
                        <a:lnTo>
                          <a:pt x="753" y="1016"/>
                        </a:lnTo>
                        <a:lnTo>
                          <a:pt x="753" y="995"/>
                        </a:lnTo>
                        <a:lnTo>
                          <a:pt x="749" y="964"/>
                        </a:lnTo>
                        <a:lnTo>
                          <a:pt x="744" y="937"/>
                        </a:lnTo>
                        <a:lnTo>
                          <a:pt x="738" y="914"/>
                        </a:lnTo>
                        <a:lnTo>
                          <a:pt x="733" y="897"/>
                        </a:lnTo>
                        <a:lnTo>
                          <a:pt x="729" y="886"/>
                        </a:lnTo>
                        <a:lnTo>
                          <a:pt x="721" y="866"/>
                        </a:lnTo>
                        <a:lnTo>
                          <a:pt x="714" y="849"/>
                        </a:lnTo>
                        <a:lnTo>
                          <a:pt x="709" y="839"/>
                        </a:lnTo>
                        <a:lnTo>
                          <a:pt x="704" y="831"/>
                        </a:lnTo>
                        <a:lnTo>
                          <a:pt x="700" y="822"/>
                        </a:lnTo>
                        <a:lnTo>
                          <a:pt x="695" y="807"/>
                        </a:lnTo>
                        <a:lnTo>
                          <a:pt x="695" y="793"/>
                        </a:lnTo>
                        <a:lnTo>
                          <a:pt x="701" y="783"/>
                        </a:lnTo>
                        <a:lnTo>
                          <a:pt x="707" y="774"/>
                        </a:lnTo>
                        <a:lnTo>
                          <a:pt x="715" y="767"/>
                        </a:lnTo>
                        <a:lnTo>
                          <a:pt x="729" y="760"/>
                        </a:lnTo>
                        <a:lnTo>
                          <a:pt x="742" y="759"/>
                        </a:lnTo>
                        <a:lnTo>
                          <a:pt x="756" y="763"/>
                        </a:lnTo>
                        <a:lnTo>
                          <a:pt x="764" y="766"/>
                        </a:lnTo>
                        <a:lnTo>
                          <a:pt x="776" y="774"/>
                        </a:lnTo>
                        <a:lnTo>
                          <a:pt x="783" y="780"/>
                        </a:lnTo>
                        <a:lnTo>
                          <a:pt x="793" y="788"/>
                        </a:lnTo>
                        <a:lnTo>
                          <a:pt x="799" y="795"/>
                        </a:lnTo>
                        <a:lnTo>
                          <a:pt x="803" y="805"/>
                        </a:lnTo>
                        <a:lnTo>
                          <a:pt x="810" y="818"/>
                        </a:lnTo>
                        <a:lnTo>
                          <a:pt x="813" y="828"/>
                        </a:lnTo>
                        <a:lnTo>
                          <a:pt x="817" y="841"/>
                        </a:lnTo>
                        <a:lnTo>
                          <a:pt x="819" y="863"/>
                        </a:lnTo>
                        <a:lnTo>
                          <a:pt x="818" y="883"/>
                        </a:lnTo>
                        <a:lnTo>
                          <a:pt x="819" y="904"/>
                        </a:lnTo>
                        <a:lnTo>
                          <a:pt x="820" y="923"/>
                        </a:lnTo>
                        <a:lnTo>
                          <a:pt x="821" y="942"/>
                        </a:lnTo>
                        <a:lnTo>
                          <a:pt x="828" y="963"/>
                        </a:lnTo>
                        <a:lnTo>
                          <a:pt x="840" y="980"/>
                        </a:lnTo>
                        <a:lnTo>
                          <a:pt x="856" y="995"/>
                        </a:lnTo>
                        <a:lnTo>
                          <a:pt x="868" y="1002"/>
                        </a:lnTo>
                        <a:lnTo>
                          <a:pt x="883" y="1010"/>
                        </a:lnTo>
                        <a:lnTo>
                          <a:pt x="903" y="1016"/>
                        </a:lnTo>
                        <a:lnTo>
                          <a:pt x="922" y="1019"/>
                        </a:lnTo>
                        <a:lnTo>
                          <a:pt x="950" y="1024"/>
                        </a:lnTo>
                        <a:lnTo>
                          <a:pt x="972" y="1019"/>
                        </a:lnTo>
                        <a:lnTo>
                          <a:pt x="1006" y="1010"/>
                        </a:lnTo>
                        <a:lnTo>
                          <a:pt x="1034" y="988"/>
                        </a:lnTo>
                        <a:lnTo>
                          <a:pt x="1052" y="959"/>
                        </a:lnTo>
                        <a:lnTo>
                          <a:pt x="1065" y="927"/>
                        </a:lnTo>
                        <a:lnTo>
                          <a:pt x="1071" y="897"/>
                        </a:lnTo>
                        <a:lnTo>
                          <a:pt x="1074" y="866"/>
                        </a:lnTo>
                        <a:lnTo>
                          <a:pt x="1074" y="836"/>
                        </a:lnTo>
                        <a:lnTo>
                          <a:pt x="1072" y="814"/>
                        </a:lnTo>
                        <a:lnTo>
                          <a:pt x="1070" y="791"/>
                        </a:lnTo>
                        <a:lnTo>
                          <a:pt x="1065" y="764"/>
                        </a:lnTo>
                        <a:lnTo>
                          <a:pt x="1059" y="723"/>
                        </a:lnTo>
                        <a:lnTo>
                          <a:pt x="1051" y="691"/>
                        </a:lnTo>
                        <a:lnTo>
                          <a:pt x="1042" y="650"/>
                        </a:lnTo>
                        <a:lnTo>
                          <a:pt x="1033" y="619"/>
                        </a:lnTo>
                        <a:lnTo>
                          <a:pt x="1011" y="546"/>
                        </a:lnTo>
                        <a:lnTo>
                          <a:pt x="986" y="483"/>
                        </a:lnTo>
                        <a:lnTo>
                          <a:pt x="952" y="416"/>
                        </a:lnTo>
                        <a:lnTo>
                          <a:pt x="915" y="354"/>
                        </a:lnTo>
                        <a:lnTo>
                          <a:pt x="878" y="301"/>
                        </a:lnTo>
                        <a:lnTo>
                          <a:pt x="837" y="254"/>
                        </a:lnTo>
                        <a:lnTo>
                          <a:pt x="799" y="218"/>
                        </a:lnTo>
                        <a:lnTo>
                          <a:pt x="726" y="150"/>
                        </a:lnTo>
                        <a:lnTo>
                          <a:pt x="667" y="103"/>
                        </a:lnTo>
                        <a:lnTo>
                          <a:pt x="619" y="67"/>
                        </a:lnTo>
                        <a:lnTo>
                          <a:pt x="553" y="25"/>
                        </a:lnTo>
                        <a:lnTo>
                          <a:pt x="510" y="10"/>
                        </a:lnTo>
                        <a:lnTo>
                          <a:pt x="456" y="0"/>
                        </a:lnTo>
                        <a:lnTo>
                          <a:pt x="430" y="1"/>
                        </a:lnTo>
                        <a:lnTo>
                          <a:pt x="402" y="4"/>
                        </a:lnTo>
                        <a:lnTo>
                          <a:pt x="369" y="15"/>
                        </a:lnTo>
                        <a:lnTo>
                          <a:pt x="343" y="29"/>
                        </a:lnTo>
                        <a:close/>
                      </a:path>
                    </a:pathLst>
                  </a:custGeom>
                  <a:solidFill>
                    <a:srgbClr val="2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2" name="Freeform 119"/>
                  <p:cNvSpPr>
                    <a:spLocks/>
                  </p:cNvSpPr>
                  <p:nvPr/>
                </p:nvSpPr>
                <p:spPr bwMode="auto">
                  <a:xfrm>
                    <a:off x="648" y="2584"/>
                    <a:ext cx="218" cy="241"/>
                  </a:xfrm>
                  <a:custGeom>
                    <a:avLst/>
                    <a:gdLst>
                      <a:gd name="T0" fmla="*/ 0 w 872"/>
                      <a:gd name="T1" fmla="*/ 0 h 965"/>
                      <a:gd name="T2" fmla="*/ 0 w 872"/>
                      <a:gd name="T3" fmla="*/ 0 h 965"/>
                      <a:gd name="T4" fmla="*/ 0 w 872"/>
                      <a:gd name="T5" fmla="*/ 0 h 965"/>
                      <a:gd name="T6" fmla="*/ 0 w 872"/>
                      <a:gd name="T7" fmla="*/ 0 h 965"/>
                      <a:gd name="T8" fmla="*/ 0 w 872"/>
                      <a:gd name="T9" fmla="*/ 0 h 965"/>
                      <a:gd name="T10" fmla="*/ 0 w 872"/>
                      <a:gd name="T11" fmla="*/ 0 h 965"/>
                      <a:gd name="T12" fmla="*/ 0 w 872"/>
                      <a:gd name="T13" fmla="*/ 0 h 965"/>
                      <a:gd name="T14" fmla="*/ 0 w 872"/>
                      <a:gd name="T15" fmla="*/ 0 h 965"/>
                      <a:gd name="T16" fmla="*/ 0 w 872"/>
                      <a:gd name="T17" fmla="*/ 0 h 965"/>
                      <a:gd name="T18" fmla="*/ 0 w 872"/>
                      <a:gd name="T19" fmla="*/ 0 h 965"/>
                      <a:gd name="T20" fmla="*/ 0 w 872"/>
                      <a:gd name="T21" fmla="*/ 0 h 965"/>
                      <a:gd name="T22" fmla="*/ 0 w 872"/>
                      <a:gd name="T23" fmla="*/ 0 h 965"/>
                      <a:gd name="T24" fmla="*/ 0 w 872"/>
                      <a:gd name="T25" fmla="*/ 0 h 965"/>
                      <a:gd name="T26" fmla="*/ 0 w 872"/>
                      <a:gd name="T27" fmla="*/ 0 h 965"/>
                      <a:gd name="T28" fmla="*/ 0 w 872"/>
                      <a:gd name="T29" fmla="*/ 0 h 965"/>
                      <a:gd name="T30" fmla="*/ 0 w 872"/>
                      <a:gd name="T31" fmla="*/ 0 h 965"/>
                      <a:gd name="T32" fmla="*/ 0 w 872"/>
                      <a:gd name="T33" fmla="*/ 0 h 965"/>
                      <a:gd name="T34" fmla="*/ 0 w 872"/>
                      <a:gd name="T35" fmla="*/ 0 h 965"/>
                      <a:gd name="T36" fmla="*/ 0 w 872"/>
                      <a:gd name="T37" fmla="*/ 0 h 965"/>
                      <a:gd name="T38" fmla="*/ 0 w 872"/>
                      <a:gd name="T39" fmla="*/ 0 h 965"/>
                      <a:gd name="T40" fmla="*/ 0 w 872"/>
                      <a:gd name="T41" fmla="*/ 0 h 965"/>
                      <a:gd name="T42" fmla="*/ 0 w 872"/>
                      <a:gd name="T43" fmla="*/ 0 h 965"/>
                      <a:gd name="T44" fmla="*/ 0 w 872"/>
                      <a:gd name="T45" fmla="*/ 0 h 965"/>
                      <a:gd name="T46" fmla="*/ 0 w 872"/>
                      <a:gd name="T47" fmla="*/ 0 h 965"/>
                      <a:gd name="T48" fmla="*/ 0 w 872"/>
                      <a:gd name="T49" fmla="*/ 0 h 965"/>
                      <a:gd name="T50" fmla="*/ 0 w 872"/>
                      <a:gd name="T51" fmla="*/ 0 h 965"/>
                      <a:gd name="T52" fmla="*/ 0 w 872"/>
                      <a:gd name="T53" fmla="*/ 0 h 965"/>
                      <a:gd name="T54" fmla="*/ 0 w 872"/>
                      <a:gd name="T55" fmla="*/ 0 h 965"/>
                      <a:gd name="T56" fmla="*/ 0 w 872"/>
                      <a:gd name="T57" fmla="*/ 0 h 965"/>
                      <a:gd name="T58" fmla="*/ 0 w 872"/>
                      <a:gd name="T59" fmla="*/ 0 h 965"/>
                      <a:gd name="T60" fmla="*/ 0 w 872"/>
                      <a:gd name="T61" fmla="*/ 0 h 965"/>
                      <a:gd name="T62" fmla="*/ 0 w 872"/>
                      <a:gd name="T63" fmla="*/ 0 h 965"/>
                      <a:gd name="T64" fmla="*/ 0 w 872"/>
                      <a:gd name="T65" fmla="*/ 0 h 965"/>
                      <a:gd name="T66" fmla="*/ 0 w 872"/>
                      <a:gd name="T67" fmla="*/ 0 h 965"/>
                      <a:gd name="T68" fmla="*/ 0 w 872"/>
                      <a:gd name="T69" fmla="*/ 0 h 965"/>
                      <a:gd name="T70" fmla="*/ 0 w 872"/>
                      <a:gd name="T71" fmla="*/ 0 h 965"/>
                      <a:gd name="T72" fmla="*/ 0 w 872"/>
                      <a:gd name="T73" fmla="*/ 0 h 965"/>
                      <a:gd name="T74" fmla="*/ 0 w 872"/>
                      <a:gd name="T75" fmla="*/ 0 h 965"/>
                      <a:gd name="T76" fmla="*/ 0 w 872"/>
                      <a:gd name="T77" fmla="*/ 0 h 965"/>
                      <a:gd name="T78" fmla="*/ 0 w 872"/>
                      <a:gd name="T79" fmla="*/ 0 h 965"/>
                      <a:gd name="T80" fmla="*/ 0 w 872"/>
                      <a:gd name="T81" fmla="*/ 0 h 965"/>
                      <a:gd name="T82" fmla="*/ 0 w 872"/>
                      <a:gd name="T83" fmla="*/ 0 h 965"/>
                      <a:gd name="T84" fmla="*/ 0 w 872"/>
                      <a:gd name="T85" fmla="*/ 0 h 965"/>
                      <a:gd name="T86" fmla="*/ 0 w 872"/>
                      <a:gd name="T87" fmla="*/ 0 h 965"/>
                      <a:gd name="T88" fmla="*/ 0 w 872"/>
                      <a:gd name="T89" fmla="*/ 0 h 965"/>
                      <a:gd name="T90" fmla="*/ 0 w 872"/>
                      <a:gd name="T91" fmla="*/ 0 h 965"/>
                      <a:gd name="T92" fmla="*/ 0 w 872"/>
                      <a:gd name="T93" fmla="*/ 0 h 965"/>
                      <a:gd name="T94" fmla="*/ 0 w 872"/>
                      <a:gd name="T95" fmla="*/ 0 h 9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72" h="965">
                        <a:moveTo>
                          <a:pt x="0" y="86"/>
                        </a:moveTo>
                        <a:lnTo>
                          <a:pt x="31" y="71"/>
                        </a:lnTo>
                        <a:lnTo>
                          <a:pt x="67" y="46"/>
                        </a:lnTo>
                        <a:lnTo>
                          <a:pt x="112" y="27"/>
                        </a:lnTo>
                        <a:lnTo>
                          <a:pt x="141" y="17"/>
                        </a:lnTo>
                        <a:lnTo>
                          <a:pt x="180" y="7"/>
                        </a:lnTo>
                        <a:lnTo>
                          <a:pt x="224" y="2"/>
                        </a:lnTo>
                        <a:lnTo>
                          <a:pt x="258" y="0"/>
                        </a:lnTo>
                        <a:lnTo>
                          <a:pt x="293" y="2"/>
                        </a:lnTo>
                        <a:lnTo>
                          <a:pt x="325" y="5"/>
                        </a:lnTo>
                        <a:lnTo>
                          <a:pt x="351" y="9"/>
                        </a:lnTo>
                        <a:lnTo>
                          <a:pt x="372" y="12"/>
                        </a:lnTo>
                        <a:lnTo>
                          <a:pt x="402" y="19"/>
                        </a:lnTo>
                        <a:lnTo>
                          <a:pt x="436" y="28"/>
                        </a:lnTo>
                        <a:lnTo>
                          <a:pt x="464" y="37"/>
                        </a:lnTo>
                        <a:lnTo>
                          <a:pt x="490" y="46"/>
                        </a:lnTo>
                        <a:lnTo>
                          <a:pt x="524" y="61"/>
                        </a:lnTo>
                        <a:lnTo>
                          <a:pt x="543" y="71"/>
                        </a:lnTo>
                        <a:lnTo>
                          <a:pt x="571" y="88"/>
                        </a:lnTo>
                        <a:lnTo>
                          <a:pt x="599" y="106"/>
                        </a:lnTo>
                        <a:lnTo>
                          <a:pt x="627" y="125"/>
                        </a:lnTo>
                        <a:lnTo>
                          <a:pt x="649" y="139"/>
                        </a:lnTo>
                        <a:lnTo>
                          <a:pt x="672" y="156"/>
                        </a:lnTo>
                        <a:lnTo>
                          <a:pt x="690" y="174"/>
                        </a:lnTo>
                        <a:lnTo>
                          <a:pt x="713" y="194"/>
                        </a:lnTo>
                        <a:lnTo>
                          <a:pt x="732" y="215"/>
                        </a:lnTo>
                        <a:lnTo>
                          <a:pt x="756" y="237"/>
                        </a:lnTo>
                        <a:lnTo>
                          <a:pt x="778" y="265"/>
                        </a:lnTo>
                        <a:lnTo>
                          <a:pt x="799" y="290"/>
                        </a:lnTo>
                        <a:lnTo>
                          <a:pt x="814" y="315"/>
                        </a:lnTo>
                        <a:lnTo>
                          <a:pt x="830" y="344"/>
                        </a:lnTo>
                        <a:lnTo>
                          <a:pt x="843" y="367"/>
                        </a:lnTo>
                        <a:lnTo>
                          <a:pt x="855" y="392"/>
                        </a:lnTo>
                        <a:lnTo>
                          <a:pt x="862" y="421"/>
                        </a:lnTo>
                        <a:lnTo>
                          <a:pt x="867" y="444"/>
                        </a:lnTo>
                        <a:lnTo>
                          <a:pt x="868" y="472"/>
                        </a:lnTo>
                        <a:lnTo>
                          <a:pt x="871" y="490"/>
                        </a:lnTo>
                        <a:lnTo>
                          <a:pt x="872" y="511"/>
                        </a:lnTo>
                        <a:lnTo>
                          <a:pt x="872" y="531"/>
                        </a:lnTo>
                        <a:lnTo>
                          <a:pt x="868" y="550"/>
                        </a:lnTo>
                        <a:lnTo>
                          <a:pt x="861" y="573"/>
                        </a:lnTo>
                        <a:lnTo>
                          <a:pt x="853" y="585"/>
                        </a:lnTo>
                        <a:lnTo>
                          <a:pt x="838" y="591"/>
                        </a:lnTo>
                        <a:lnTo>
                          <a:pt x="824" y="591"/>
                        </a:lnTo>
                        <a:lnTo>
                          <a:pt x="803" y="585"/>
                        </a:lnTo>
                        <a:lnTo>
                          <a:pt x="784" y="578"/>
                        </a:lnTo>
                        <a:lnTo>
                          <a:pt x="770" y="566"/>
                        </a:lnTo>
                        <a:lnTo>
                          <a:pt x="758" y="552"/>
                        </a:lnTo>
                        <a:lnTo>
                          <a:pt x="749" y="538"/>
                        </a:lnTo>
                        <a:lnTo>
                          <a:pt x="742" y="522"/>
                        </a:lnTo>
                        <a:lnTo>
                          <a:pt x="739" y="497"/>
                        </a:lnTo>
                        <a:lnTo>
                          <a:pt x="736" y="477"/>
                        </a:lnTo>
                        <a:lnTo>
                          <a:pt x="732" y="451"/>
                        </a:lnTo>
                        <a:lnTo>
                          <a:pt x="728" y="430"/>
                        </a:lnTo>
                        <a:lnTo>
                          <a:pt x="718" y="409"/>
                        </a:lnTo>
                        <a:lnTo>
                          <a:pt x="708" y="395"/>
                        </a:lnTo>
                        <a:lnTo>
                          <a:pt x="696" y="390"/>
                        </a:lnTo>
                        <a:lnTo>
                          <a:pt x="679" y="396"/>
                        </a:lnTo>
                        <a:lnTo>
                          <a:pt x="670" y="408"/>
                        </a:lnTo>
                        <a:lnTo>
                          <a:pt x="663" y="430"/>
                        </a:lnTo>
                        <a:lnTo>
                          <a:pt x="660" y="451"/>
                        </a:lnTo>
                        <a:lnTo>
                          <a:pt x="660" y="463"/>
                        </a:lnTo>
                        <a:lnTo>
                          <a:pt x="662" y="478"/>
                        </a:lnTo>
                        <a:lnTo>
                          <a:pt x="669" y="495"/>
                        </a:lnTo>
                        <a:lnTo>
                          <a:pt x="677" y="515"/>
                        </a:lnTo>
                        <a:lnTo>
                          <a:pt x="689" y="533"/>
                        </a:lnTo>
                        <a:lnTo>
                          <a:pt x="696" y="556"/>
                        </a:lnTo>
                        <a:lnTo>
                          <a:pt x="707" y="579"/>
                        </a:lnTo>
                        <a:lnTo>
                          <a:pt x="717" y="605"/>
                        </a:lnTo>
                        <a:lnTo>
                          <a:pt x="724" y="626"/>
                        </a:lnTo>
                        <a:lnTo>
                          <a:pt x="732" y="654"/>
                        </a:lnTo>
                        <a:lnTo>
                          <a:pt x="739" y="675"/>
                        </a:lnTo>
                        <a:lnTo>
                          <a:pt x="743" y="703"/>
                        </a:lnTo>
                        <a:lnTo>
                          <a:pt x="747" y="734"/>
                        </a:lnTo>
                        <a:lnTo>
                          <a:pt x="749" y="758"/>
                        </a:lnTo>
                        <a:lnTo>
                          <a:pt x="750" y="782"/>
                        </a:lnTo>
                        <a:lnTo>
                          <a:pt x="747" y="807"/>
                        </a:lnTo>
                        <a:lnTo>
                          <a:pt x="741" y="834"/>
                        </a:lnTo>
                        <a:lnTo>
                          <a:pt x="734" y="859"/>
                        </a:lnTo>
                        <a:lnTo>
                          <a:pt x="727" y="880"/>
                        </a:lnTo>
                        <a:lnTo>
                          <a:pt x="715" y="901"/>
                        </a:lnTo>
                        <a:lnTo>
                          <a:pt x="702" y="916"/>
                        </a:lnTo>
                        <a:lnTo>
                          <a:pt x="689" y="930"/>
                        </a:lnTo>
                        <a:lnTo>
                          <a:pt x="674" y="941"/>
                        </a:lnTo>
                        <a:lnTo>
                          <a:pt x="660" y="948"/>
                        </a:lnTo>
                        <a:lnTo>
                          <a:pt x="638" y="955"/>
                        </a:lnTo>
                        <a:lnTo>
                          <a:pt x="615" y="961"/>
                        </a:lnTo>
                        <a:lnTo>
                          <a:pt x="590" y="965"/>
                        </a:lnTo>
                        <a:lnTo>
                          <a:pt x="571" y="964"/>
                        </a:lnTo>
                        <a:lnTo>
                          <a:pt x="549" y="962"/>
                        </a:lnTo>
                        <a:lnTo>
                          <a:pt x="531" y="954"/>
                        </a:lnTo>
                        <a:lnTo>
                          <a:pt x="518" y="944"/>
                        </a:lnTo>
                        <a:lnTo>
                          <a:pt x="506" y="929"/>
                        </a:lnTo>
                        <a:lnTo>
                          <a:pt x="499" y="908"/>
                        </a:lnTo>
                        <a:lnTo>
                          <a:pt x="499" y="883"/>
                        </a:lnTo>
                        <a:lnTo>
                          <a:pt x="496" y="855"/>
                        </a:lnTo>
                        <a:lnTo>
                          <a:pt x="496" y="828"/>
                        </a:lnTo>
                        <a:lnTo>
                          <a:pt x="499" y="796"/>
                        </a:lnTo>
                        <a:lnTo>
                          <a:pt x="505" y="760"/>
                        </a:lnTo>
                        <a:lnTo>
                          <a:pt x="511" y="730"/>
                        </a:lnTo>
                        <a:lnTo>
                          <a:pt x="524" y="694"/>
                        </a:lnTo>
                        <a:lnTo>
                          <a:pt x="519" y="705"/>
                        </a:lnTo>
                        <a:lnTo>
                          <a:pt x="533" y="673"/>
                        </a:lnTo>
                        <a:lnTo>
                          <a:pt x="539" y="650"/>
                        </a:lnTo>
                        <a:lnTo>
                          <a:pt x="542" y="629"/>
                        </a:lnTo>
                        <a:lnTo>
                          <a:pt x="544" y="597"/>
                        </a:lnTo>
                        <a:lnTo>
                          <a:pt x="542" y="567"/>
                        </a:lnTo>
                        <a:lnTo>
                          <a:pt x="533" y="546"/>
                        </a:lnTo>
                        <a:lnTo>
                          <a:pt x="519" y="527"/>
                        </a:lnTo>
                        <a:lnTo>
                          <a:pt x="509" y="517"/>
                        </a:lnTo>
                        <a:lnTo>
                          <a:pt x="499" y="517"/>
                        </a:lnTo>
                        <a:lnTo>
                          <a:pt x="487" y="525"/>
                        </a:lnTo>
                        <a:lnTo>
                          <a:pt x="482" y="533"/>
                        </a:lnTo>
                        <a:lnTo>
                          <a:pt x="477" y="545"/>
                        </a:lnTo>
                        <a:lnTo>
                          <a:pt x="477" y="560"/>
                        </a:lnTo>
                        <a:lnTo>
                          <a:pt x="477" y="581"/>
                        </a:lnTo>
                        <a:lnTo>
                          <a:pt x="485" y="605"/>
                        </a:lnTo>
                        <a:lnTo>
                          <a:pt x="485" y="627"/>
                        </a:lnTo>
                        <a:lnTo>
                          <a:pt x="479" y="648"/>
                        </a:lnTo>
                        <a:lnTo>
                          <a:pt x="471" y="668"/>
                        </a:lnTo>
                        <a:lnTo>
                          <a:pt x="456" y="682"/>
                        </a:lnTo>
                        <a:lnTo>
                          <a:pt x="437" y="690"/>
                        </a:lnTo>
                        <a:lnTo>
                          <a:pt x="421" y="696"/>
                        </a:lnTo>
                        <a:lnTo>
                          <a:pt x="396" y="700"/>
                        </a:lnTo>
                        <a:lnTo>
                          <a:pt x="376" y="694"/>
                        </a:lnTo>
                        <a:lnTo>
                          <a:pt x="364" y="686"/>
                        </a:lnTo>
                        <a:lnTo>
                          <a:pt x="354" y="668"/>
                        </a:lnTo>
                        <a:lnTo>
                          <a:pt x="344" y="639"/>
                        </a:lnTo>
                        <a:lnTo>
                          <a:pt x="339" y="602"/>
                        </a:lnTo>
                        <a:lnTo>
                          <a:pt x="341" y="559"/>
                        </a:lnTo>
                        <a:lnTo>
                          <a:pt x="349" y="518"/>
                        </a:lnTo>
                        <a:lnTo>
                          <a:pt x="346" y="471"/>
                        </a:lnTo>
                        <a:lnTo>
                          <a:pt x="333" y="427"/>
                        </a:lnTo>
                        <a:lnTo>
                          <a:pt x="323" y="388"/>
                        </a:lnTo>
                        <a:lnTo>
                          <a:pt x="304" y="348"/>
                        </a:lnTo>
                        <a:lnTo>
                          <a:pt x="275" y="291"/>
                        </a:lnTo>
                        <a:lnTo>
                          <a:pt x="245" y="256"/>
                        </a:lnTo>
                        <a:lnTo>
                          <a:pt x="212" y="218"/>
                        </a:lnTo>
                        <a:lnTo>
                          <a:pt x="178" y="184"/>
                        </a:lnTo>
                        <a:lnTo>
                          <a:pt x="148" y="161"/>
                        </a:lnTo>
                        <a:lnTo>
                          <a:pt x="123" y="143"/>
                        </a:lnTo>
                        <a:lnTo>
                          <a:pt x="89" y="122"/>
                        </a:lnTo>
                        <a:lnTo>
                          <a:pt x="50" y="103"/>
                        </a:lnTo>
                        <a:lnTo>
                          <a:pt x="0" y="86"/>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53" name="Freeform 120"/>
                  <p:cNvSpPr>
                    <a:spLocks/>
                  </p:cNvSpPr>
                  <p:nvPr/>
                </p:nvSpPr>
                <p:spPr bwMode="auto">
                  <a:xfrm>
                    <a:off x="484" y="2601"/>
                    <a:ext cx="166" cy="228"/>
                  </a:xfrm>
                  <a:custGeom>
                    <a:avLst/>
                    <a:gdLst>
                      <a:gd name="T0" fmla="*/ 0 w 666"/>
                      <a:gd name="T1" fmla="*/ 0 h 913"/>
                      <a:gd name="T2" fmla="*/ 0 w 666"/>
                      <a:gd name="T3" fmla="*/ 0 h 913"/>
                      <a:gd name="T4" fmla="*/ 0 w 666"/>
                      <a:gd name="T5" fmla="*/ 0 h 913"/>
                      <a:gd name="T6" fmla="*/ 0 w 666"/>
                      <a:gd name="T7" fmla="*/ 0 h 913"/>
                      <a:gd name="T8" fmla="*/ 0 w 666"/>
                      <a:gd name="T9" fmla="*/ 0 h 913"/>
                      <a:gd name="T10" fmla="*/ 0 w 666"/>
                      <a:gd name="T11" fmla="*/ 0 h 913"/>
                      <a:gd name="T12" fmla="*/ 0 w 666"/>
                      <a:gd name="T13" fmla="*/ 0 h 913"/>
                      <a:gd name="T14" fmla="*/ 0 w 666"/>
                      <a:gd name="T15" fmla="*/ 0 h 913"/>
                      <a:gd name="T16" fmla="*/ 0 w 666"/>
                      <a:gd name="T17" fmla="*/ 0 h 913"/>
                      <a:gd name="T18" fmla="*/ 0 w 666"/>
                      <a:gd name="T19" fmla="*/ 0 h 913"/>
                      <a:gd name="T20" fmla="*/ 0 w 666"/>
                      <a:gd name="T21" fmla="*/ 0 h 913"/>
                      <a:gd name="T22" fmla="*/ 0 w 666"/>
                      <a:gd name="T23" fmla="*/ 0 h 913"/>
                      <a:gd name="T24" fmla="*/ 0 w 666"/>
                      <a:gd name="T25" fmla="*/ 0 h 913"/>
                      <a:gd name="T26" fmla="*/ 0 w 666"/>
                      <a:gd name="T27" fmla="*/ 0 h 913"/>
                      <a:gd name="T28" fmla="*/ 0 w 666"/>
                      <a:gd name="T29" fmla="*/ 0 h 913"/>
                      <a:gd name="T30" fmla="*/ 0 w 666"/>
                      <a:gd name="T31" fmla="*/ 0 h 913"/>
                      <a:gd name="T32" fmla="*/ 0 w 666"/>
                      <a:gd name="T33" fmla="*/ 0 h 913"/>
                      <a:gd name="T34" fmla="*/ 0 w 666"/>
                      <a:gd name="T35" fmla="*/ 0 h 913"/>
                      <a:gd name="T36" fmla="*/ 0 w 666"/>
                      <a:gd name="T37" fmla="*/ 0 h 913"/>
                      <a:gd name="T38" fmla="*/ 0 w 666"/>
                      <a:gd name="T39" fmla="*/ 0 h 913"/>
                      <a:gd name="T40" fmla="*/ 0 w 666"/>
                      <a:gd name="T41" fmla="*/ 0 h 913"/>
                      <a:gd name="T42" fmla="*/ 0 w 666"/>
                      <a:gd name="T43" fmla="*/ 0 h 913"/>
                      <a:gd name="T44" fmla="*/ 0 w 666"/>
                      <a:gd name="T45" fmla="*/ 0 h 913"/>
                      <a:gd name="T46" fmla="*/ 0 w 666"/>
                      <a:gd name="T47" fmla="*/ 0 h 913"/>
                      <a:gd name="T48" fmla="*/ 0 w 666"/>
                      <a:gd name="T49" fmla="*/ 0 h 913"/>
                      <a:gd name="T50" fmla="*/ 0 w 666"/>
                      <a:gd name="T51" fmla="*/ 0 h 913"/>
                      <a:gd name="T52" fmla="*/ 0 w 666"/>
                      <a:gd name="T53" fmla="*/ 0 h 913"/>
                      <a:gd name="T54" fmla="*/ 0 w 666"/>
                      <a:gd name="T55" fmla="*/ 0 h 913"/>
                      <a:gd name="T56" fmla="*/ 0 w 666"/>
                      <a:gd name="T57" fmla="*/ 0 h 913"/>
                      <a:gd name="T58" fmla="*/ 0 w 666"/>
                      <a:gd name="T59" fmla="*/ 0 h 913"/>
                      <a:gd name="T60" fmla="*/ 0 w 666"/>
                      <a:gd name="T61" fmla="*/ 0 h 913"/>
                      <a:gd name="T62" fmla="*/ 0 w 666"/>
                      <a:gd name="T63" fmla="*/ 0 h 913"/>
                      <a:gd name="T64" fmla="*/ 0 w 666"/>
                      <a:gd name="T65" fmla="*/ 0 h 913"/>
                      <a:gd name="T66" fmla="*/ 0 w 666"/>
                      <a:gd name="T67" fmla="*/ 0 h 913"/>
                      <a:gd name="T68" fmla="*/ 0 w 666"/>
                      <a:gd name="T69" fmla="*/ 0 h 913"/>
                      <a:gd name="T70" fmla="*/ 0 w 666"/>
                      <a:gd name="T71" fmla="*/ 0 h 913"/>
                      <a:gd name="T72" fmla="*/ 0 w 666"/>
                      <a:gd name="T73" fmla="*/ 0 h 913"/>
                      <a:gd name="T74" fmla="*/ 0 w 666"/>
                      <a:gd name="T75" fmla="*/ 0 h 913"/>
                      <a:gd name="T76" fmla="*/ 0 w 666"/>
                      <a:gd name="T77" fmla="*/ 0 h 913"/>
                      <a:gd name="T78" fmla="*/ 0 w 666"/>
                      <a:gd name="T79" fmla="*/ 0 h 913"/>
                      <a:gd name="T80" fmla="*/ 0 w 666"/>
                      <a:gd name="T81" fmla="*/ 0 h 913"/>
                      <a:gd name="T82" fmla="*/ 0 w 666"/>
                      <a:gd name="T83" fmla="*/ 0 h 913"/>
                      <a:gd name="T84" fmla="*/ 0 w 666"/>
                      <a:gd name="T85" fmla="*/ 0 h 913"/>
                      <a:gd name="T86" fmla="*/ 0 w 666"/>
                      <a:gd name="T87" fmla="*/ 0 h 91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666" h="913">
                        <a:moveTo>
                          <a:pt x="625" y="63"/>
                        </a:moveTo>
                        <a:lnTo>
                          <a:pt x="647" y="41"/>
                        </a:lnTo>
                        <a:lnTo>
                          <a:pt x="666" y="16"/>
                        </a:lnTo>
                        <a:lnTo>
                          <a:pt x="634" y="6"/>
                        </a:lnTo>
                        <a:lnTo>
                          <a:pt x="586" y="3"/>
                        </a:lnTo>
                        <a:lnTo>
                          <a:pt x="552" y="0"/>
                        </a:lnTo>
                        <a:lnTo>
                          <a:pt x="511" y="4"/>
                        </a:lnTo>
                        <a:lnTo>
                          <a:pt x="460" y="15"/>
                        </a:lnTo>
                        <a:lnTo>
                          <a:pt x="417" y="25"/>
                        </a:lnTo>
                        <a:lnTo>
                          <a:pt x="362" y="47"/>
                        </a:lnTo>
                        <a:lnTo>
                          <a:pt x="314" y="67"/>
                        </a:lnTo>
                        <a:lnTo>
                          <a:pt x="268" y="93"/>
                        </a:lnTo>
                        <a:lnTo>
                          <a:pt x="228" y="120"/>
                        </a:lnTo>
                        <a:lnTo>
                          <a:pt x="185" y="161"/>
                        </a:lnTo>
                        <a:lnTo>
                          <a:pt x="144" y="205"/>
                        </a:lnTo>
                        <a:lnTo>
                          <a:pt x="111" y="260"/>
                        </a:lnTo>
                        <a:lnTo>
                          <a:pt x="102" y="277"/>
                        </a:lnTo>
                        <a:lnTo>
                          <a:pt x="91" y="298"/>
                        </a:lnTo>
                        <a:lnTo>
                          <a:pt x="81" y="319"/>
                        </a:lnTo>
                        <a:lnTo>
                          <a:pt x="73" y="338"/>
                        </a:lnTo>
                        <a:lnTo>
                          <a:pt x="63" y="362"/>
                        </a:lnTo>
                        <a:lnTo>
                          <a:pt x="56" y="386"/>
                        </a:lnTo>
                        <a:lnTo>
                          <a:pt x="50" y="403"/>
                        </a:lnTo>
                        <a:lnTo>
                          <a:pt x="41" y="428"/>
                        </a:lnTo>
                        <a:lnTo>
                          <a:pt x="32" y="456"/>
                        </a:lnTo>
                        <a:lnTo>
                          <a:pt x="25" y="476"/>
                        </a:lnTo>
                        <a:lnTo>
                          <a:pt x="20" y="494"/>
                        </a:lnTo>
                        <a:lnTo>
                          <a:pt x="13" y="523"/>
                        </a:lnTo>
                        <a:lnTo>
                          <a:pt x="6" y="553"/>
                        </a:lnTo>
                        <a:lnTo>
                          <a:pt x="4" y="583"/>
                        </a:lnTo>
                        <a:lnTo>
                          <a:pt x="1" y="613"/>
                        </a:lnTo>
                        <a:lnTo>
                          <a:pt x="0" y="639"/>
                        </a:lnTo>
                        <a:lnTo>
                          <a:pt x="0" y="652"/>
                        </a:lnTo>
                        <a:lnTo>
                          <a:pt x="0" y="673"/>
                        </a:lnTo>
                        <a:lnTo>
                          <a:pt x="4" y="700"/>
                        </a:lnTo>
                        <a:lnTo>
                          <a:pt x="5" y="721"/>
                        </a:lnTo>
                        <a:lnTo>
                          <a:pt x="7" y="742"/>
                        </a:lnTo>
                        <a:lnTo>
                          <a:pt x="14" y="762"/>
                        </a:lnTo>
                        <a:lnTo>
                          <a:pt x="19" y="779"/>
                        </a:lnTo>
                        <a:lnTo>
                          <a:pt x="26" y="797"/>
                        </a:lnTo>
                        <a:lnTo>
                          <a:pt x="38" y="818"/>
                        </a:lnTo>
                        <a:lnTo>
                          <a:pt x="47" y="832"/>
                        </a:lnTo>
                        <a:lnTo>
                          <a:pt x="60" y="850"/>
                        </a:lnTo>
                        <a:lnTo>
                          <a:pt x="73" y="864"/>
                        </a:lnTo>
                        <a:lnTo>
                          <a:pt x="86" y="878"/>
                        </a:lnTo>
                        <a:lnTo>
                          <a:pt x="100" y="888"/>
                        </a:lnTo>
                        <a:lnTo>
                          <a:pt x="121" y="896"/>
                        </a:lnTo>
                        <a:lnTo>
                          <a:pt x="138" y="902"/>
                        </a:lnTo>
                        <a:lnTo>
                          <a:pt x="157" y="907"/>
                        </a:lnTo>
                        <a:lnTo>
                          <a:pt x="177" y="910"/>
                        </a:lnTo>
                        <a:lnTo>
                          <a:pt x="194" y="913"/>
                        </a:lnTo>
                        <a:lnTo>
                          <a:pt x="219" y="910"/>
                        </a:lnTo>
                        <a:lnTo>
                          <a:pt x="238" y="907"/>
                        </a:lnTo>
                        <a:lnTo>
                          <a:pt x="257" y="902"/>
                        </a:lnTo>
                        <a:lnTo>
                          <a:pt x="275" y="893"/>
                        </a:lnTo>
                        <a:lnTo>
                          <a:pt x="296" y="884"/>
                        </a:lnTo>
                        <a:lnTo>
                          <a:pt x="314" y="871"/>
                        </a:lnTo>
                        <a:lnTo>
                          <a:pt x="328" y="860"/>
                        </a:lnTo>
                        <a:lnTo>
                          <a:pt x="342" y="847"/>
                        </a:lnTo>
                        <a:lnTo>
                          <a:pt x="360" y="829"/>
                        </a:lnTo>
                        <a:lnTo>
                          <a:pt x="375" y="805"/>
                        </a:lnTo>
                        <a:lnTo>
                          <a:pt x="385" y="784"/>
                        </a:lnTo>
                        <a:lnTo>
                          <a:pt x="397" y="756"/>
                        </a:lnTo>
                        <a:lnTo>
                          <a:pt x="405" y="724"/>
                        </a:lnTo>
                        <a:lnTo>
                          <a:pt x="409" y="703"/>
                        </a:lnTo>
                        <a:lnTo>
                          <a:pt x="412" y="677"/>
                        </a:lnTo>
                        <a:lnTo>
                          <a:pt x="416" y="649"/>
                        </a:lnTo>
                        <a:lnTo>
                          <a:pt x="418" y="627"/>
                        </a:lnTo>
                        <a:lnTo>
                          <a:pt x="417" y="602"/>
                        </a:lnTo>
                        <a:lnTo>
                          <a:pt x="418" y="583"/>
                        </a:lnTo>
                        <a:lnTo>
                          <a:pt x="416" y="554"/>
                        </a:lnTo>
                        <a:lnTo>
                          <a:pt x="415" y="522"/>
                        </a:lnTo>
                        <a:lnTo>
                          <a:pt x="411" y="490"/>
                        </a:lnTo>
                        <a:lnTo>
                          <a:pt x="410" y="458"/>
                        </a:lnTo>
                        <a:lnTo>
                          <a:pt x="410" y="431"/>
                        </a:lnTo>
                        <a:lnTo>
                          <a:pt x="409" y="405"/>
                        </a:lnTo>
                        <a:lnTo>
                          <a:pt x="412" y="369"/>
                        </a:lnTo>
                        <a:lnTo>
                          <a:pt x="421" y="328"/>
                        </a:lnTo>
                        <a:lnTo>
                          <a:pt x="430" y="299"/>
                        </a:lnTo>
                        <a:lnTo>
                          <a:pt x="440" y="270"/>
                        </a:lnTo>
                        <a:lnTo>
                          <a:pt x="453" y="246"/>
                        </a:lnTo>
                        <a:lnTo>
                          <a:pt x="471" y="218"/>
                        </a:lnTo>
                        <a:lnTo>
                          <a:pt x="481" y="201"/>
                        </a:lnTo>
                        <a:lnTo>
                          <a:pt x="504" y="176"/>
                        </a:lnTo>
                        <a:lnTo>
                          <a:pt x="521" y="156"/>
                        </a:lnTo>
                        <a:lnTo>
                          <a:pt x="546" y="134"/>
                        </a:lnTo>
                        <a:lnTo>
                          <a:pt x="574" y="111"/>
                        </a:lnTo>
                        <a:lnTo>
                          <a:pt x="601" y="85"/>
                        </a:lnTo>
                        <a:lnTo>
                          <a:pt x="625" y="63"/>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nvGrpSpPr>
                <p:cNvPr id="35" name="Group 121"/>
                <p:cNvGrpSpPr>
                  <a:grpSpLocks/>
                </p:cNvGrpSpPr>
                <p:nvPr/>
              </p:nvGrpSpPr>
              <p:grpSpPr bwMode="auto">
                <a:xfrm>
                  <a:off x="387" y="2522"/>
                  <a:ext cx="552" cy="510"/>
                  <a:chOff x="387" y="2522"/>
                  <a:chExt cx="552" cy="510"/>
                </a:xfrm>
              </p:grpSpPr>
              <p:sp>
                <p:nvSpPr>
                  <p:cNvPr id="36" name="Freeform 122"/>
                  <p:cNvSpPr>
                    <a:spLocks/>
                  </p:cNvSpPr>
                  <p:nvPr/>
                </p:nvSpPr>
                <p:spPr bwMode="auto">
                  <a:xfrm>
                    <a:off x="387" y="2649"/>
                    <a:ext cx="39" cy="60"/>
                  </a:xfrm>
                  <a:custGeom>
                    <a:avLst/>
                    <a:gdLst>
                      <a:gd name="T0" fmla="*/ 0 w 156"/>
                      <a:gd name="T1" fmla="*/ 0 h 236"/>
                      <a:gd name="T2" fmla="*/ 0 w 156"/>
                      <a:gd name="T3" fmla="*/ 0 h 236"/>
                      <a:gd name="T4" fmla="*/ 0 w 156"/>
                      <a:gd name="T5" fmla="*/ 0 h 236"/>
                      <a:gd name="T6" fmla="*/ 0 w 156"/>
                      <a:gd name="T7" fmla="*/ 0 h 236"/>
                      <a:gd name="T8" fmla="*/ 0 w 156"/>
                      <a:gd name="T9" fmla="*/ 0 h 236"/>
                      <a:gd name="T10" fmla="*/ 0 w 156"/>
                      <a:gd name="T11" fmla="*/ 0 h 236"/>
                      <a:gd name="T12" fmla="*/ 0 w 156"/>
                      <a:gd name="T13" fmla="*/ 0 h 236"/>
                      <a:gd name="T14" fmla="*/ 0 w 156"/>
                      <a:gd name="T15" fmla="*/ 0 h 236"/>
                      <a:gd name="T16" fmla="*/ 0 w 156"/>
                      <a:gd name="T17" fmla="*/ 0 h 236"/>
                      <a:gd name="T18" fmla="*/ 0 w 156"/>
                      <a:gd name="T19" fmla="*/ 0 h 236"/>
                      <a:gd name="T20" fmla="*/ 0 w 156"/>
                      <a:gd name="T21" fmla="*/ 0 h 236"/>
                      <a:gd name="T22" fmla="*/ 0 w 156"/>
                      <a:gd name="T23" fmla="*/ 0 h 236"/>
                      <a:gd name="T24" fmla="*/ 0 w 156"/>
                      <a:gd name="T25" fmla="*/ 0 h 236"/>
                      <a:gd name="T26" fmla="*/ 0 w 156"/>
                      <a:gd name="T27" fmla="*/ 0 h 236"/>
                      <a:gd name="T28" fmla="*/ 0 w 156"/>
                      <a:gd name="T29" fmla="*/ 0 h 236"/>
                      <a:gd name="T30" fmla="*/ 0 w 156"/>
                      <a:gd name="T31" fmla="*/ 0 h 236"/>
                      <a:gd name="T32" fmla="*/ 0 w 156"/>
                      <a:gd name="T33" fmla="*/ 0 h 236"/>
                      <a:gd name="T34" fmla="*/ 0 w 156"/>
                      <a:gd name="T35" fmla="*/ 0 h 236"/>
                      <a:gd name="T36" fmla="*/ 0 w 156"/>
                      <a:gd name="T37" fmla="*/ 0 h 236"/>
                      <a:gd name="T38" fmla="*/ 0 w 156"/>
                      <a:gd name="T39" fmla="*/ 0 h 236"/>
                      <a:gd name="T40" fmla="*/ 0 w 156"/>
                      <a:gd name="T41" fmla="*/ 0 h 236"/>
                      <a:gd name="T42" fmla="*/ 0 w 156"/>
                      <a:gd name="T43" fmla="*/ 0 h 236"/>
                      <a:gd name="T44" fmla="*/ 0 w 156"/>
                      <a:gd name="T45" fmla="*/ 0 h 236"/>
                      <a:gd name="T46" fmla="*/ 0 w 156"/>
                      <a:gd name="T47" fmla="*/ 0 h 236"/>
                      <a:gd name="T48" fmla="*/ 0 w 156"/>
                      <a:gd name="T49" fmla="*/ 0 h 236"/>
                      <a:gd name="T50" fmla="*/ 0 w 156"/>
                      <a:gd name="T51" fmla="*/ 0 h 236"/>
                      <a:gd name="T52" fmla="*/ 0 w 156"/>
                      <a:gd name="T53" fmla="*/ 0 h 236"/>
                      <a:gd name="T54" fmla="*/ 0 w 156"/>
                      <a:gd name="T55" fmla="*/ 0 h 236"/>
                      <a:gd name="T56" fmla="*/ 0 w 156"/>
                      <a:gd name="T57" fmla="*/ 0 h 236"/>
                      <a:gd name="T58" fmla="*/ 0 w 156"/>
                      <a:gd name="T59" fmla="*/ 0 h 236"/>
                      <a:gd name="T60" fmla="*/ 0 w 156"/>
                      <a:gd name="T61" fmla="*/ 0 h 236"/>
                      <a:gd name="T62" fmla="*/ 0 w 156"/>
                      <a:gd name="T63" fmla="*/ 0 h 236"/>
                      <a:gd name="T64" fmla="*/ 0 w 156"/>
                      <a:gd name="T65" fmla="*/ 0 h 236"/>
                      <a:gd name="T66" fmla="*/ 0 w 156"/>
                      <a:gd name="T67" fmla="*/ 0 h 236"/>
                      <a:gd name="T68" fmla="*/ 0 w 156"/>
                      <a:gd name="T69" fmla="*/ 0 h 236"/>
                      <a:gd name="T70" fmla="*/ 0 w 156"/>
                      <a:gd name="T71" fmla="*/ 0 h 236"/>
                      <a:gd name="T72" fmla="*/ 0 w 156"/>
                      <a:gd name="T73" fmla="*/ 0 h 236"/>
                      <a:gd name="T74" fmla="*/ 0 w 156"/>
                      <a:gd name="T75" fmla="*/ 0 h 236"/>
                      <a:gd name="T76" fmla="*/ 0 w 156"/>
                      <a:gd name="T77" fmla="*/ 0 h 236"/>
                      <a:gd name="T78" fmla="*/ 0 w 156"/>
                      <a:gd name="T79" fmla="*/ 0 h 236"/>
                      <a:gd name="T80" fmla="*/ 0 w 156"/>
                      <a:gd name="T81" fmla="*/ 0 h 236"/>
                      <a:gd name="T82" fmla="*/ 0 w 156"/>
                      <a:gd name="T83" fmla="*/ 0 h 236"/>
                      <a:gd name="T84" fmla="*/ 0 w 156"/>
                      <a:gd name="T85" fmla="*/ 0 h 236"/>
                      <a:gd name="T86" fmla="*/ 0 w 156"/>
                      <a:gd name="T87" fmla="*/ 0 h 236"/>
                      <a:gd name="T88" fmla="*/ 0 w 156"/>
                      <a:gd name="T89" fmla="*/ 0 h 236"/>
                      <a:gd name="T90" fmla="*/ 0 w 156"/>
                      <a:gd name="T91" fmla="*/ 0 h 236"/>
                      <a:gd name="T92" fmla="*/ 0 w 156"/>
                      <a:gd name="T93" fmla="*/ 0 h 236"/>
                      <a:gd name="T94" fmla="*/ 0 w 156"/>
                      <a:gd name="T95" fmla="*/ 0 h 236"/>
                      <a:gd name="T96" fmla="*/ 0 w 156"/>
                      <a:gd name="T97" fmla="*/ 0 h 236"/>
                      <a:gd name="T98" fmla="*/ 0 w 156"/>
                      <a:gd name="T99" fmla="*/ 0 h 236"/>
                      <a:gd name="T100" fmla="*/ 0 w 156"/>
                      <a:gd name="T101" fmla="*/ 0 h 236"/>
                      <a:gd name="T102" fmla="*/ 0 w 156"/>
                      <a:gd name="T103" fmla="*/ 0 h 236"/>
                      <a:gd name="T104" fmla="*/ 0 w 156"/>
                      <a:gd name="T105" fmla="*/ 0 h 2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6" h="236">
                        <a:moveTo>
                          <a:pt x="156" y="0"/>
                        </a:moveTo>
                        <a:lnTo>
                          <a:pt x="128" y="2"/>
                        </a:lnTo>
                        <a:lnTo>
                          <a:pt x="116" y="6"/>
                        </a:lnTo>
                        <a:lnTo>
                          <a:pt x="100" y="10"/>
                        </a:lnTo>
                        <a:lnTo>
                          <a:pt x="86" y="16"/>
                        </a:lnTo>
                        <a:lnTo>
                          <a:pt x="74" y="24"/>
                        </a:lnTo>
                        <a:lnTo>
                          <a:pt x="62" y="33"/>
                        </a:lnTo>
                        <a:lnTo>
                          <a:pt x="51" y="44"/>
                        </a:lnTo>
                        <a:lnTo>
                          <a:pt x="46" y="51"/>
                        </a:lnTo>
                        <a:lnTo>
                          <a:pt x="39" y="61"/>
                        </a:lnTo>
                        <a:lnTo>
                          <a:pt x="31" y="71"/>
                        </a:lnTo>
                        <a:lnTo>
                          <a:pt x="25" y="82"/>
                        </a:lnTo>
                        <a:lnTo>
                          <a:pt x="20" y="91"/>
                        </a:lnTo>
                        <a:lnTo>
                          <a:pt x="13" y="106"/>
                        </a:lnTo>
                        <a:lnTo>
                          <a:pt x="11" y="114"/>
                        </a:lnTo>
                        <a:lnTo>
                          <a:pt x="6" y="129"/>
                        </a:lnTo>
                        <a:lnTo>
                          <a:pt x="4" y="145"/>
                        </a:lnTo>
                        <a:lnTo>
                          <a:pt x="0" y="158"/>
                        </a:lnTo>
                        <a:lnTo>
                          <a:pt x="0" y="167"/>
                        </a:lnTo>
                        <a:lnTo>
                          <a:pt x="0" y="180"/>
                        </a:lnTo>
                        <a:lnTo>
                          <a:pt x="4" y="193"/>
                        </a:lnTo>
                        <a:lnTo>
                          <a:pt x="6" y="202"/>
                        </a:lnTo>
                        <a:lnTo>
                          <a:pt x="11" y="209"/>
                        </a:lnTo>
                        <a:lnTo>
                          <a:pt x="17" y="216"/>
                        </a:lnTo>
                        <a:lnTo>
                          <a:pt x="21" y="222"/>
                        </a:lnTo>
                        <a:lnTo>
                          <a:pt x="28" y="228"/>
                        </a:lnTo>
                        <a:lnTo>
                          <a:pt x="38" y="232"/>
                        </a:lnTo>
                        <a:lnTo>
                          <a:pt x="48" y="234"/>
                        </a:lnTo>
                        <a:lnTo>
                          <a:pt x="55" y="236"/>
                        </a:lnTo>
                        <a:lnTo>
                          <a:pt x="62" y="235"/>
                        </a:lnTo>
                        <a:lnTo>
                          <a:pt x="72" y="232"/>
                        </a:lnTo>
                        <a:lnTo>
                          <a:pt x="80" y="228"/>
                        </a:lnTo>
                        <a:lnTo>
                          <a:pt x="84" y="225"/>
                        </a:lnTo>
                        <a:lnTo>
                          <a:pt x="91" y="219"/>
                        </a:lnTo>
                        <a:lnTo>
                          <a:pt x="96" y="211"/>
                        </a:lnTo>
                        <a:lnTo>
                          <a:pt x="105" y="196"/>
                        </a:lnTo>
                        <a:lnTo>
                          <a:pt x="107" y="182"/>
                        </a:lnTo>
                        <a:lnTo>
                          <a:pt x="108" y="170"/>
                        </a:lnTo>
                        <a:lnTo>
                          <a:pt x="108" y="159"/>
                        </a:lnTo>
                        <a:lnTo>
                          <a:pt x="107" y="144"/>
                        </a:lnTo>
                        <a:lnTo>
                          <a:pt x="106" y="126"/>
                        </a:lnTo>
                        <a:lnTo>
                          <a:pt x="105" y="106"/>
                        </a:lnTo>
                        <a:lnTo>
                          <a:pt x="105" y="90"/>
                        </a:lnTo>
                        <a:lnTo>
                          <a:pt x="105" y="72"/>
                        </a:lnTo>
                        <a:lnTo>
                          <a:pt x="106" y="63"/>
                        </a:lnTo>
                        <a:lnTo>
                          <a:pt x="108" y="51"/>
                        </a:lnTo>
                        <a:lnTo>
                          <a:pt x="113" y="42"/>
                        </a:lnTo>
                        <a:lnTo>
                          <a:pt x="117" y="33"/>
                        </a:lnTo>
                        <a:lnTo>
                          <a:pt x="127" y="24"/>
                        </a:lnTo>
                        <a:lnTo>
                          <a:pt x="133" y="18"/>
                        </a:lnTo>
                        <a:lnTo>
                          <a:pt x="139" y="13"/>
                        </a:lnTo>
                        <a:lnTo>
                          <a:pt x="143" y="8"/>
                        </a:lnTo>
                        <a:lnTo>
                          <a:pt x="156"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37" name="Freeform 123"/>
                  <p:cNvSpPr>
                    <a:spLocks/>
                  </p:cNvSpPr>
                  <p:nvPr/>
                </p:nvSpPr>
                <p:spPr bwMode="auto">
                  <a:xfrm>
                    <a:off x="849" y="2759"/>
                    <a:ext cx="33" cy="69"/>
                  </a:xfrm>
                  <a:custGeom>
                    <a:avLst/>
                    <a:gdLst>
                      <a:gd name="T0" fmla="*/ 0 w 131"/>
                      <a:gd name="T1" fmla="*/ 0 h 275"/>
                      <a:gd name="T2" fmla="*/ 0 w 131"/>
                      <a:gd name="T3" fmla="*/ 0 h 275"/>
                      <a:gd name="T4" fmla="*/ 0 w 131"/>
                      <a:gd name="T5" fmla="*/ 0 h 275"/>
                      <a:gd name="T6" fmla="*/ 0 w 131"/>
                      <a:gd name="T7" fmla="*/ 0 h 275"/>
                      <a:gd name="T8" fmla="*/ 0 w 131"/>
                      <a:gd name="T9" fmla="*/ 0 h 275"/>
                      <a:gd name="T10" fmla="*/ 0 w 131"/>
                      <a:gd name="T11" fmla="*/ 0 h 275"/>
                      <a:gd name="T12" fmla="*/ 0 w 131"/>
                      <a:gd name="T13" fmla="*/ 0 h 275"/>
                      <a:gd name="T14" fmla="*/ 0 w 131"/>
                      <a:gd name="T15" fmla="*/ 0 h 275"/>
                      <a:gd name="T16" fmla="*/ 0 w 131"/>
                      <a:gd name="T17" fmla="*/ 0 h 275"/>
                      <a:gd name="T18" fmla="*/ 0 w 131"/>
                      <a:gd name="T19" fmla="*/ 0 h 275"/>
                      <a:gd name="T20" fmla="*/ 0 w 131"/>
                      <a:gd name="T21" fmla="*/ 0 h 275"/>
                      <a:gd name="T22" fmla="*/ 0 w 131"/>
                      <a:gd name="T23" fmla="*/ 0 h 275"/>
                      <a:gd name="T24" fmla="*/ 0 w 131"/>
                      <a:gd name="T25" fmla="*/ 0 h 275"/>
                      <a:gd name="T26" fmla="*/ 0 w 131"/>
                      <a:gd name="T27" fmla="*/ 0 h 275"/>
                      <a:gd name="T28" fmla="*/ 0 w 131"/>
                      <a:gd name="T29" fmla="*/ 0 h 275"/>
                      <a:gd name="T30" fmla="*/ 0 w 131"/>
                      <a:gd name="T31" fmla="*/ 0 h 275"/>
                      <a:gd name="T32" fmla="*/ 0 w 131"/>
                      <a:gd name="T33" fmla="*/ 0 h 275"/>
                      <a:gd name="T34" fmla="*/ 0 w 131"/>
                      <a:gd name="T35" fmla="*/ 0 h 275"/>
                      <a:gd name="T36" fmla="*/ 0 w 131"/>
                      <a:gd name="T37" fmla="*/ 0 h 275"/>
                      <a:gd name="T38" fmla="*/ 0 w 131"/>
                      <a:gd name="T39" fmla="*/ 0 h 275"/>
                      <a:gd name="T40" fmla="*/ 0 w 131"/>
                      <a:gd name="T41" fmla="*/ 0 h 275"/>
                      <a:gd name="T42" fmla="*/ 0 w 131"/>
                      <a:gd name="T43" fmla="*/ 0 h 275"/>
                      <a:gd name="T44" fmla="*/ 0 w 131"/>
                      <a:gd name="T45" fmla="*/ 0 h 275"/>
                      <a:gd name="T46" fmla="*/ 0 w 131"/>
                      <a:gd name="T47" fmla="*/ 0 h 275"/>
                      <a:gd name="T48" fmla="*/ 0 w 131"/>
                      <a:gd name="T49" fmla="*/ 0 h 275"/>
                      <a:gd name="T50" fmla="*/ 0 w 131"/>
                      <a:gd name="T51" fmla="*/ 0 h 275"/>
                      <a:gd name="T52" fmla="*/ 0 w 131"/>
                      <a:gd name="T53" fmla="*/ 0 h 275"/>
                      <a:gd name="T54" fmla="*/ 0 w 131"/>
                      <a:gd name="T55" fmla="*/ 0 h 275"/>
                      <a:gd name="T56" fmla="*/ 0 w 131"/>
                      <a:gd name="T57" fmla="*/ 0 h 275"/>
                      <a:gd name="T58" fmla="*/ 0 w 131"/>
                      <a:gd name="T59" fmla="*/ 0 h 275"/>
                      <a:gd name="T60" fmla="*/ 0 w 131"/>
                      <a:gd name="T61" fmla="*/ 0 h 275"/>
                      <a:gd name="T62" fmla="*/ 0 w 131"/>
                      <a:gd name="T63" fmla="*/ 0 h 275"/>
                      <a:gd name="T64" fmla="*/ 0 w 131"/>
                      <a:gd name="T65" fmla="*/ 0 h 275"/>
                      <a:gd name="T66" fmla="*/ 0 w 131"/>
                      <a:gd name="T67" fmla="*/ 0 h 275"/>
                      <a:gd name="T68" fmla="*/ 0 w 131"/>
                      <a:gd name="T69" fmla="*/ 0 h 275"/>
                      <a:gd name="T70" fmla="*/ 0 w 131"/>
                      <a:gd name="T71" fmla="*/ 0 h 275"/>
                      <a:gd name="T72" fmla="*/ 0 w 131"/>
                      <a:gd name="T73" fmla="*/ 0 h 275"/>
                      <a:gd name="T74" fmla="*/ 0 w 131"/>
                      <a:gd name="T75" fmla="*/ 0 h 275"/>
                      <a:gd name="T76" fmla="*/ 0 w 131"/>
                      <a:gd name="T77" fmla="*/ 0 h 275"/>
                      <a:gd name="T78" fmla="*/ 0 w 131"/>
                      <a:gd name="T79" fmla="*/ 0 h 275"/>
                      <a:gd name="T80" fmla="*/ 0 w 131"/>
                      <a:gd name="T81" fmla="*/ 0 h 275"/>
                      <a:gd name="T82" fmla="*/ 0 w 131"/>
                      <a:gd name="T83" fmla="*/ 0 h 275"/>
                      <a:gd name="T84" fmla="*/ 0 w 131"/>
                      <a:gd name="T85" fmla="*/ 0 h 275"/>
                      <a:gd name="T86" fmla="*/ 0 w 131"/>
                      <a:gd name="T87" fmla="*/ 0 h 275"/>
                      <a:gd name="T88" fmla="*/ 0 w 131"/>
                      <a:gd name="T89" fmla="*/ 0 h 275"/>
                      <a:gd name="T90" fmla="*/ 0 w 131"/>
                      <a:gd name="T91" fmla="*/ 0 h 275"/>
                      <a:gd name="T92" fmla="*/ 0 w 131"/>
                      <a:gd name="T93" fmla="*/ 0 h 275"/>
                      <a:gd name="T94" fmla="*/ 0 w 131"/>
                      <a:gd name="T95" fmla="*/ 0 h 275"/>
                      <a:gd name="T96" fmla="*/ 0 w 131"/>
                      <a:gd name="T97" fmla="*/ 0 h 275"/>
                      <a:gd name="T98" fmla="*/ 0 w 131"/>
                      <a:gd name="T99" fmla="*/ 0 h 275"/>
                      <a:gd name="T100" fmla="*/ 0 w 131"/>
                      <a:gd name="T101" fmla="*/ 0 h 275"/>
                      <a:gd name="T102" fmla="*/ 0 w 131"/>
                      <a:gd name="T103" fmla="*/ 0 h 275"/>
                      <a:gd name="T104" fmla="*/ 0 w 131"/>
                      <a:gd name="T105" fmla="*/ 0 h 275"/>
                      <a:gd name="T106" fmla="*/ 0 w 131"/>
                      <a:gd name="T107" fmla="*/ 0 h 275"/>
                      <a:gd name="T108" fmla="*/ 0 w 131"/>
                      <a:gd name="T109" fmla="*/ 0 h 275"/>
                      <a:gd name="T110" fmla="*/ 0 w 131"/>
                      <a:gd name="T111" fmla="*/ 0 h 275"/>
                      <a:gd name="T112" fmla="*/ 0 w 131"/>
                      <a:gd name="T113" fmla="*/ 0 h 275"/>
                      <a:gd name="T114" fmla="*/ 0 w 131"/>
                      <a:gd name="T115" fmla="*/ 0 h 275"/>
                      <a:gd name="T116" fmla="*/ 0 w 131"/>
                      <a:gd name="T117" fmla="*/ 0 h 275"/>
                      <a:gd name="T118" fmla="*/ 0 w 131"/>
                      <a:gd name="T119" fmla="*/ 0 h 27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31" h="275">
                        <a:moveTo>
                          <a:pt x="51" y="0"/>
                        </a:moveTo>
                        <a:lnTo>
                          <a:pt x="58" y="9"/>
                        </a:lnTo>
                        <a:lnTo>
                          <a:pt x="66" y="20"/>
                        </a:lnTo>
                        <a:lnTo>
                          <a:pt x="74" y="29"/>
                        </a:lnTo>
                        <a:lnTo>
                          <a:pt x="82" y="41"/>
                        </a:lnTo>
                        <a:lnTo>
                          <a:pt x="89" y="53"/>
                        </a:lnTo>
                        <a:lnTo>
                          <a:pt x="97" y="67"/>
                        </a:lnTo>
                        <a:lnTo>
                          <a:pt x="103" y="80"/>
                        </a:lnTo>
                        <a:lnTo>
                          <a:pt x="108" y="89"/>
                        </a:lnTo>
                        <a:lnTo>
                          <a:pt x="112" y="99"/>
                        </a:lnTo>
                        <a:lnTo>
                          <a:pt x="116" y="112"/>
                        </a:lnTo>
                        <a:lnTo>
                          <a:pt x="121" y="124"/>
                        </a:lnTo>
                        <a:lnTo>
                          <a:pt x="124" y="135"/>
                        </a:lnTo>
                        <a:lnTo>
                          <a:pt x="125" y="144"/>
                        </a:lnTo>
                        <a:lnTo>
                          <a:pt x="128" y="150"/>
                        </a:lnTo>
                        <a:lnTo>
                          <a:pt x="130" y="164"/>
                        </a:lnTo>
                        <a:lnTo>
                          <a:pt x="131" y="174"/>
                        </a:lnTo>
                        <a:lnTo>
                          <a:pt x="131" y="190"/>
                        </a:lnTo>
                        <a:lnTo>
                          <a:pt x="128" y="210"/>
                        </a:lnTo>
                        <a:lnTo>
                          <a:pt x="123" y="226"/>
                        </a:lnTo>
                        <a:lnTo>
                          <a:pt x="116" y="239"/>
                        </a:lnTo>
                        <a:lnTo>
                          <a:pt x="111" y="248"/>
                        </a:lnTo>
                        <a:lnTo>
                          <a:pt x="106" y="254"/>
                        </a:lnTo>
                        <a:lnTo>
                          <a:pt x="99" y="261"/>
                        </a:lnTo>
                        <a:lnTo>
                          <a:pt x="92" y="267"/>
                        </a:lnTo>
                        <a:lnTo>
                          <a:pt x="85" y="270"/>
                        </a:lnTo>
                        <a:lnTo>
                          <a:pt x="78" y="274"/>
                        </a:lnTo>
                        <a:lnTo>
                          <a:pt x="73" y="275"/>
                        </a:lnTo>
                        <a:lnTo>
                          <a:pt x="66" y="275"/>
                        </a:lnTo>
                        <a:lnTo>
                          <a:pt x="58" y="275"/>
                        </a:lnTo>
                        <a:lnTo>
                          <a:pt x="51" y="274"/>
                        </a:lnTo>
                        <a:lnTo>
                          <a:pt x="44" y="272"/>
                        </a:lnTo>
                        <a:lnTo>
                          <a:pt x="39" y="267"/>
                        </a:lnTo>
                        <a:lnTo>
                          <a:pt x="33" y="262"/>
                        </a:lnTo>
                        <a:lnTo>
                          <a:pt x="27" y="258"/>
                        </a:lnTo>
                        <a:lnTo>
                          <a:pt x="21" y="253"/>
                        </a:lnTo>
                        <a:lnTo>
                          <a:pt x="16" y="245"/>
                        </a:lnTo>
                        <a:lnTo>
                          <a:pt x="12" y="238"/>
                        </a:lnTo>
                        <a:lnTo>
                          <a:pt x="8" y="229"/>
                        </a:lnTo>
                        <a:lnTo>
                          <a:pt x="6" y="219"/>
                        </a:lnTo>
                        <a:lnTo>
                          <a:pt x="3" y="208"/>
                        </a:lnTo>
                        <a:lnTo>
                          <a:pt x="1" y="198"/>
                        </a:lnTo>
                        <a:lnTo>
                          <a:pt x="0" y="188"/>
                        </a:lnTo>
                        <a:lnTo>
                          <a:pt x="0" y="179"/>
                        </a:lnTo>
                        <a:lnTo>
                          <a:pt x="0" y="170"/>
                        </a:lnTo>
                        <a:lnTo>
                          <a:pt x="0" y="162"/>
                        </a:lnTo>
                        <a:lnTo>
                          <a:pt x="2" y="152"/>
                        </a:lnTo>
                        <a:lnTo>
                          <a:pt x="3" y="145"/>
                        </a:lnTo>
                        <a:lnTo>
                          <a:pt x="6" y="137"/>
                        </a:lnTo>
                        <a:lnTo>
                          <a:pt x="8" y="125"/>
                        </a:lnTo>
                        <a:lnTo>
                          <a:pt x="14" y="110"/>
                        </a:lnTo>
                        <a:lnTo>
                          <a:pt x="25" y="85"/>
                        </a:lnTo>
                        <a:lnTo>
                          <a:pt x="32" y="66"/>
                        </a:lnTo>
                        <a:lnTo>
                          <a:pt x="39" y="55"/>
                        </a:lnTo>
                        <a:lnTo>
                          <a:pt x="42" y="48"/>
                        </a:lnTo>
                        <a:lnTo>
                          <a:pt x="44" y="41"/>
                        </a:lnTo>
                        <a:lnTo>
                          <a:pt x="47" y="33"/>
                        </a:lnTo>
                        <a:lnTo>
                          <a:pt x="49" y="26"/>
                        </a:lnTo>
                        <a:lnTo>
                          <a:pt x="51" y="19"/>
                        </a:lnTo>
                        <a:lnTo>
                          <a:pt x="51"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38" name="Freeform 124"/>
                  <p:cNvSpPr>
                    <a:spLocks/>
                  </p:cNvSpPr>
                  <p:nvPr/>
                </p:nvSpPr>
                <p:spPr bwMode="auto">
                  <a:xfrm>
                    <a:off x="402" y="2792"/>
                    <a:ext cx="48" cy="86"/>
                  </a:xfrm>
                  <a:custGeom>
                    <a:avLst/>
                    <a:gdLst>
                      <a:gd name="T0" fmla="*/ 0 w 188"/>
                      <a:gd name="T1" fmla="*/ 0 h 344"/>
                      <a:gd name="T2" fmla="*/ 0 w 188"/>
                      <a:gd name="T3" fmla="*/ 0 h 344"/>
                      <a:gd name="T4" fmla="*/ 0 w 188"/>
                      <a:gd name="T5" fmla="*/ 0 h 344"/>
                      <a:gd name="T6" fmla="*/ 0 w 188"/>
                      <a:gd name="T7" fmla="*/ 0 h 344"/>
                      <a:gd name="T8" fmla="*/ 0 w 188"/>
                      <a:gd name="T9" fmla="*/ 0 h 344"/>
                      <a:gd name="T10" fmla="*/ 0 w 188"/>
                      <a:gd name="T11" fmla="*/ 0 h 344"/>
                      <a:gd name="T12" fmla="*/ 0 w 188"/>
                      <a:gd name="T13" fmla="*/ 0 h 344"/>
                      <a:gd name="T14" fmla="*/ 0 w 188"/>
                      <a:gd name="T15" fmla="*/ 0 h 344"/>
                      <a:gd name="T16" fmla="*/ 0 w 188"/>
                      <a:gd name="T17" fmla="*/ 0 h 344"/>
                      <a:gd name="T18" fmla="*/ 0 w 188"/>
                      <a:gd name="T19" fmla="*/ 0 h 344"/>
                      <a:gd name="T20" fmla="*/ 0 w 188"/>
                      <a:gd name="T21" fmla="*/ 0 h 344"/>
                      <a:gd name="T22" fmla="*/ 0 w 188"/>
                      <a:gd name="T23" fmla="*/ 0 h 344"/>
                      <a:gd name="T24" fmla="*/ 0 w 188"/>
                      <a:gd name="T25" fmla="*/ 0 h 344"/>
                      <a:gd name="T26" fmla="*/ 0 w 188"/>
                      <a:gd name="T27" fmla="*/ 0 h 344"/>
                      <a:gd name="T28" fmla="*/ 0 w 188"/>
                      <a:gd name="T29" fmla="*/ 0 h 344"/>
                      <a:gd name="T30" fmla="*/ 0 w 188"/>
                      <a:gd name="T31" fmla="*/ 0 h 344"/>
                      <a:gd name="T32" fmla="*/ 0 w 188"/>
                      <a:gd name="T33" fmla="*/ 0 h 344"/>
                      <a:gd name="T34" fmla="*/ 0 w 188"/>
                      <a:gd name="T35" fmla="*/ 0 h 344"/>
                      <a:gd name="T36" fmla="*/ 0 w 188"/>
                      <a:gd name="T37" fmla="*/ 0 h 344"/>
                      <a:gd name="T38" fmla="*/ 0 w 188"/>
                      <a:gd name="T39" fmla="*/ 0 h 344"/>
                      <a:gd name="T40" fmla="*/ 0 w 188"/>
                      <a:gd name="T41" fmla="*/ 0 h 344"/>
                      <a:gd name="T42" fmla="*/ 0 w 188"/>
                      <a:gd name="T43" fmla="*/ 0 h 344"/>
                      <a:gd name="T44" fmla="*/ 0 w 188"/>
                      <a:gd name="T45" fmla="*/ 0 h 344"/>
                      <a:gd name="T46" fmla="*/ 0 w 188"/>
                      <a:gd name="T47" fmla="*/ 0 h 344"/>
                      <a:gd name="T48" fmla="*/ 0 w 188"/>
                      <a:gd name="T49" fmla="*/ 0 h 344"/>
                      <a:gd name="T50" fmla="*/ 0 w 188"/>
                      <a:gd name="T51" fmla="*/ 0 h 344"/>
                      <a:gd name="T52" fmla="*/ 0 w 188"/>
                      <a:gd name="T53" fmla="*/ 0 h 344"/>
                      <a:gd name="T54" fmla="*/ 0 w 188"/>
                      <a:gd name="T55" fmla="*/ 0 h 344"/>
                      <a:gd name="T56" fmla="*/ 0 w 188"/>
                      <a:gd name="T57" fmla="*/ 0 h 344"/>
                      <a:gd name="T58" fmla="*/ 0 w 188"/>
                      <a:gd name="T59" fmla="*/ 0 h 344"/>
                      <a:gd name="T60" fmla="*/ 0 w 188"/>
                      <a:gd name="T61" fmla="*/ 0 h 344"/>
                      <a:gd name="T62" fmla="*/ 0 w 188"/>
                      <a:gd name="T63" fmla="*/ 0 h 344"/>
                      <a:gd name="T64" fmla="*/ 0 w 188"/>
                      <a:gd name="T65" fmla="*/ 0 h 344"/>
                      <a:gd name="T66" fmla="*/ 0 w 188"/>
                      <a:gd name="T67" fmla="*/ 0 h 344"/>
                      <a:gd name="T68" fmla="*/ 0 w 188"/>
                      <a:gd name="T69" fmla="*/ 0 h 344"/>
                      <a:gd name="T70" fmla="*/ 0 w 188"/>
                      <a:gd name="T71" fmla="*/ 0 h 344"/>
                      <a:gd name="T72" fmla="*/ 0 w 188"/>
                      <a:gd name="T73" fmla="*/ 0 h 344"/>
                      <a:gd name="T74" fmla="*/ 0 w 188"/>
                      <a:gd name="T75" fmla="*/ 0 h 344"/>
                      <a:gd name="T76" fmla="*/ 0 w 188"/>
                      <a:gd name="T77" fmla="*/ 0 h 344"/>
                      <a:gd name="T78" fmla="*/ 0 w 188"/>
                      <a:gd name="T79" fmla="*/ 0 h 344"/>
                      <a:gd name="T80" fmla="*/ 0 w 188"/>
                      <a:gd name="T81" fmla="*/ 0 h 344"/>
                      <a:gd name="T82" fmla="*/ 0 w 188"/>
                      <a:gd name="T83" fmla="*/ 0 h 344"/>
                      <a:gd name="T84" fmla="*/ 0 w 188"/>
                      <a:gd name="T85" fmla="*/ 0 h 344"/>
                      <a:gd name="T86" fmla="*/ 0 w 188"/>
                      <a:gd name="T87" fmla="*/ 0 h 344"/>
                      <a:gd name="T88" fmla="*/ 0 w 188"/>
                      <a:gd name="T89" fmla="*/ 0 h 344"/>
                      <a:gd name="T90" fmla="*/ 0 w 188"/>
                      <a:gd name="T91" fmla="*/ 0 h 344"/>
                      <a:gd name="T92" fmla="*/ 0 w 188"/>
                      <a:gd name="T93" fmla="*/ 0 h 344"/>
                      <a:gd name="T94" fmla="*/ 0 w 188"/>
                      <a:gd name="T95" fmla="*/ 0 h 344"/>
                      <a:gd name="T96" fmla="*/ 0 w 188"/>
                      <a:gd name="T97" fmla="*/ 0 h 344"/>
                      <a:gd name="T98" fmla="*/ 0 w 188"/>
                      <a:gd name="T99" fmla="*/ 0 h 344"/>
                      <a:gd name="T100" fmla="*/ 0 w 188"/>
                      <a:gd name="T101" fmla="*/ 0 h 344"/>
                      <a:gd name="T102" fmla="*/ 0 w 188"/>
                      <a:gd name="T103" fmla="*/ 0 h 344"/>
                      <a:gd name="T104" fmla="*/ 0 w 188"/>
                      <a:gd name="T105" fmla="*/ 0 h 34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8" h="344">
                        <a:moveTo>
                          <a:pt x="188" y="0"/>
                        </a:moveTo>
                        <a:lnTo>
                          <a:pt x="154" y="5"/>
                        </a:lnTo>
                        <a:lnTo>
                          <a:pt x="138" y="9"/>
                        </a:lnTo>
                        <a:lnTo>
                          <a:pt x="119" y="16"/>
                        </a:lnTo>
                        <a:lnTo>
                          <a:pt x="104" y="26"/>
                        </a:lnTo>
                        <a:lnTo>
                          <a:pt x="90" y="36"/>
                        </a:lnTo>
                        <a:lnTo>
                          <a:pt x="76" y="49"/>
                        </a:lnTo>
                        <a:lnTo>
                          <a:pt x="62" y="67"/>
                        </a:lnTo>
                        <a:lnTo>
                          <a:pt x="55" y="77"/>
                        </a:lnTo>
                        <a:lnTo>
                          <a:pt x="49" y="89"/>
                        </a:lnTo>
                        <a:lnTo>
                          <a:pt x="38" y="106"/>
                        </a:lnTo>
                        <a:lnTo>
                          <a:pt x="30" y="120"/>
                        </a:lnTo>
                        <a:lnTo>
                          <a:pt x="25" y="135"/>
                        </a:lnTo>
                        <a:lnTo>
                          <a:pt x="16" y="156"/>
                        </a:lnTo>
                        <a:lnTo>
                          <a:pt x="14" y="169"/>
                        </a:lnTo>
                        <a:lnTo>
                          <a:pt x="8" y="190"/>
                        </a:lnTo>
                        <a:lnTo>
                          <a:pt x="4" y="213"/>
                        </a:lnTo>
                        <a:lnTo>
                          <a:pt x="1" y="232"/>
                        </a:lnTo>
                        <a:lnTo>
                          <a:pt x="0" y="246"/>
                        </a:lnTo>
                        <a:lnTo>
                          <a:pt x="1" y="262"/>
                        </a:lnTo>
                        <a:lnTo>
                          <a:pt x="4" y="282"/>
                        </a:lnTo>
                        <a:lnTo>
                          <a:pt x="8" y="296"/>
                        </a:lnTo>
                        <a:lnTo>
                          <a:pt x="14" y="306"/>
                        </a:lnTo>
                        <a:lnTo>
                          <a:pt x="21" y="316"/>
                        </a:lnTo>
                        <a:lnTo>
                          <a:pt x="27" y="326"/>
                        </a:lnTo>
                        <a:lnTo>
                          <a:pt x="36" y="333"/>
                        </a:lnTo>
                        <a:lnTo>
                          <a:pt x="46" y="339"/>
                        </a:lnTo>
                        <a:lnTo>
                          <a:pt x="58" y="342"/>
                        </a:lnTo>
                        <a:lnTo>
                          <a:pt x="68" y="344"/>
                        </a:lnTo>
                        <a:lnTo>
                          <a:pt x="76" y="343"/>
                        </a:lnTo>
                        <a:lnTo>
                          <a:pt x="85" y="339"/>
                        </a:lnTo>
                        <a:lnTo>
                          <a:pt x="96" y="333"/>
                        </a:lnTo>
                        <a:lnTo>
                          <a:pt x="99" y="329"/>
                        </a:lnTo>
                        <a:lnTo>
                          <a:pt x="107" y="320"/>
                        </a:lnTo>
                        <a:lnTo>
                          <a:pt x="116" y="307"/>
                        </a:lnTo>
                        <a:lnTo>
                          <a:pt x="125" y="287"/>
                        </a:lnTo>
                        <a:lnTo>
                          <a:pt x="128" y="267"/>
                        </a:lnTo>
                        <a:lnTo>
                          <a:pt x="130" y="250"/>
                        </a:lnTo>
                        <a:lnTo>
                          <a:pt x="130" y="234"/>
                        </a:lnTo>
                        <a:lnTo>
                          <a:pt x="128" y="211"/>
                        </a:lnTo>
                        <a:lnTo>
                          <a:pt x="127" y="186"/>
                        </a:lnTo>
                        <a:lnTo>
                          <a:pt x="126" y="156"/>
                        </a:lnTo>
                        <a:lnTo>
                          <a:pt x="125" y="132"/>
                        </a:lnTo>
                        <a:lnTo>
                          <a:pt x="125" y="107"/>
                        </a:lnTo>
                        <a:lnTo>
                          <a:pt x="127" y="93"/>
                        </a:lnTo>
                        <a:lnTo>
                          <a:pt x="130" y="76"/>
                        </a:lnTo>
                        <a:lnTo>
                          <a:pt x="134" y="62"/>
                        </a:lnTo>
                        <a:lnTo>
                          <a:pt x="141" y="49"/>
                        </a:lnTo>
                        <a:lnTo>
                          <a:pt x="152" y="36"/>
                        </a:lnTo>
                        <a:lnTo>
                          <a:pt x="160" y="28"/>
                        </a:lnTo>
                        <a:lnTo>
                          <a:pt x="165" y="20"/>
                        </a:lnTo>
                        <a:lnTo>
                          <a:pt x="172" y="14"/>
                        </a:lnTo>
                        <a:lnTo>
                          <a:pt x="188"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39" name="Freeform 125"/>
                  <p:cNvSpPr>
                    <a:spLocks/>
                  </p:cNvSpPr>
                  <p:nvPr/>
                </p:nvSpPr>
                <p:spPr bwMode="auto">
                  <a:xfrm>
                    <a:off x="422" y="2522"/>
                    <a:ext cx="76" cy="49"/>
                  </a:xfrm>
                  <a:custGeom>
                    <a:avLst/>
                    <a:gdLst>
                      <a:gd name="T0" fmla="*/ 0 w 302"/>
                      <a:gd name="T1" fmla="*/ 0 h 195"/>
                      <a:gd name="T2" fmla="*/ 0 w 302"/>
                      <a:gd name="T3" fmla="*/ 0 h 195"/>
                      <a:gd name="T4" fmla="*/ 0 w 302"/>
                      <a:gd name="T5" fmla="*/ 0 h 195"/>
                      <a:gd name="T6" fmla="*/ 0 w 302"/>
                      <a:gd name="T7" fmla="*/ 0 h 195"/>
                      <a:gd name="T8" fmla="*/ 0 w 302"/>
                      <a:gd name="T9" fmla="*/ 0 h 195"/>
                      <a:gd name="T10" fmla="*/ 0 w 302"/>
                      <a:gd name="T11" fmla="*/ 0 h 195"/>
                      <a:gd name="T12" fmla="*/ 0 w 302"/>
                      <a:gd name="T13" fmla="*/ 0 h 195"/>
                      <a:gd name="T14" fmla="*/ 0 w 302"/>
                      <a:gd name="T15" fmla="*/ 0 h 195"/>
                      <a:gd name="T16" fmla="*/ 0 w 302"/>
                      <a:gd name="T17" fmla="*/ 0 h 195"/>
                      <a:gd name="T18" fmla="*/ 0 w 302"/>
                      <a:gd name="T19" fmla="*/ 0 h 195"/>
                      <a:gd name="T20" fmla="*/ 0 w 302"/>
                      <a:gd name="T21" fmla="*/ 0 h 195"/>
                      <a:gd name="T22" fmla="*/ 0 w 302"/>
                      <a:gd name="T23" fmla="*/ 0 h 195"/>
                      <a:gd name="T24" fmla="*/ 0 w 302"/>
                      <a:gd name="T25" fmla="*/ 0 h 195"/>
                      <a:gd name="T26" fmla="*/ 0 w 302"/>
                      <a:gd name="T27" fmla="*/ 0 h 195"/>
                      <a:gd name="T28" fmla="*/ 0 w 302"/>
                      <a:gd name="T29" fmla="*/ 0 h 195"/>
                      <a:gd name="T30" fmla="*/ 0 w 302"/>
                      <a:gd name="T31" fmla="*/ 0 h 195"/>
                      <a:gd name="T32" fmla="*/ 0 w 302"/>
                      <a:gd name="T33" fmla="*/ 0 h 195"/>
                      <a:gd name="T34" fmla="*/ 0 w 302"/>
                      <a:gd name="T35" fmla="*/ 0 h 195"/>
                      <a:gd name="T36" fmla="*/ 0 w 302"/>
                      <a:gd name="T37" fmla="*/ 0 h 195"/>
                      <a:gd name="T38" fmla="*/ 0 w 302"/>
                      <a:gd name="T39" fmla="*/ 0 h 195"/>
                      <a:gd name="T40" fmla="*/ 0 w 302"/>
                      <a:gd name="T41" fmla="*/ 0 h 195"/>
                      <a:gd name="T42" fmla="*/ 0 w 302"/>
                      <a:gd name="T43" fmla="*/ 0 h 195"/>
                      <a:gd name="T44" fmla="*/ 0 w 302"/>
                      <a:gd name="T45" fmla="*/ 0 h 195"/>
                      <a:gd name="T46" fmla="*/ 0 w 302"/>
                      <a:gd name="T47" fmla="*/ 0 h 195"/>
                      <a:gd name="T48" fmla="*/ 0 w 302"/>
                      <a:gd name="T49" fmla="*/ 0 h 195"/>
                      <a:gd name="T50" fmla="*/ 0 w 302"/>
                      <a:gd name="T51" fmla="*/ 0 h 195"/>
                      <a:gd name="T52" fmla="*/ 0 w 302"/>
                      <a:gd name="T53" fmla="*/ 0 h 195"/>
                      <a:gd name="T54" fmla="*/ 0 w 302"/>
                      <a:gd name="T55" fmla="*/ 0 h 195"/>
                      <a:gd name="T56" fmla="*/ 0 w 302"/>
                      <a:gd name="T57" fmla="*/ 0 h 195"/>
                      <a:gd name="T58" fmla="*/ 0 w 302"/>
                      <a:gd name="T59" fmla="*/ 0 h 195"/>
                      <a:gd name="T60" fmla="*/ 0 w 302"/>
                      <a:gd name="T61" fmla="*/ 0 h 195"/>
                      <a:gd name="T62" fmla="*/ 0 w 302"/>
                      <a:gd name="T63" fmla="*/ 0 h 195"/>
                      <a:gd name="T64" fmla="*/ 0 w 302"/>
                      <a:gd name="T65" fmla="*/ 0 h 195"/>
                      <a:gd name="T66" fmla="*/ 0 w 302"/>
                      <a:gd name="T67" fmla="*/ 0 h 195"/>
                      <a:gd name="T68" fmla="*/ 0 w 302"/>
                      <a:gd name="T69" fmla="*/ 0 h 195"/>
                      <a:gd name="T70" fmla="*/ 0 w 302"/>
                      <a:gd name="T71" fmla="*/ 0 h 195"/>
                      <a:gd name="T72" fmla="*/ 0 w 302"/>
                      <a:gd name="T73" fmla="*/ 0 h 195"/>
                      <a:gd name="T74" fmla="*/ 0 w 302"/>
                      <a:gd name="T75" fmla="*/ 0 h 195"/>
                      <a:gd name="T76" fmla="*/ 0 w 302"/>
                      <a:gd name="T77" fmla="*/ 0 h 195"/>
                      <a:gd name="T78" fmla="*/ 0 w 302"/>
                      <a:gd name="T79" fmla="*/ 0 h 195"/>
                      <a:gd name="T80" fmla="*/ 0 w 302"/>
                      <a:gd name="T81" fmla="*/ 0 h 195"/>
                      <a:gd name="T82" fmla="*/ 0 w 302"/>
                      <a:gd name="T83" fmla="*/ 0 h 195"/>
                      <a:gd name="T84" fmla="*/ 0 w 302"/>
                      <a:gd name="T85" fmla="*/ 0 h 195"/>
                      <a:gd name="T86" fmla="*/ 0 w 302"/>
                      <a:gd name="T87" fmla="*/ 0 h 195"/>
                      <a:gd name="T88" fmla="*/ 0 w 302"/>
                      <a:gd name="T89" fmla="*/ 0 h 195"/>
                      <a:gd name="T90" fmla="*/ 0 w 302"/>
                      <a:gd name="T91" fmla="*/ 0 h 195"/>
                      <a:gd name="T92" fmla="*/ 0 w 302"/>
                      <a:gd name="T93" fmla="*/ 0 h 195"/>
                      <a:gd name="T94" fmla="*/ 0 w 302"/>
                      <a:gd name="T95" fmla="*/ 0 h 195"/>
                      <a:gd name="T96" fmla="*/ 0 w 302"/>
                      <a:gd name="T97" fmla="*/ 0 h 195"/>
                      <a:gd name="T98" fmla="*/ 0 w 302"/>
                      <a:gd name="T99" fmla="*/ 0 h 195"/>
                      <a:gd name="T100" fmla="*/ 0 w 302"/>
                      <a:gd name="T101" fmla="*/ 0 h 195"/>
                      <a:gd name="T102" fmla="*/ 0 w 302"/>
                      <a:gd name="T103" fmla="*/ 0 h 1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02" h="195">
                        <a:moveTo>
                          <a:pt x="257" y="74"/>
                        </a:moveTo>
                        <a:lnTo>
                          <a:pt x="263" y="72"/>
                        </a:lnTo>
                        <a:lnTo>
                          <a:pt x="267" y="72"/>
                        </a:lnTo>
                        <a:lnTo>
                          <a:pt x="277" y="70"/>
                        </a:lnTo>
                        <a:lnTo>
                          <a:pt x="287" y="70"/>
                        </a:lnTo>
                        <a:lnTo>
                          <a:pt x="302" y="70"/>
                        </a:lnTo>
                        <a:lnTo>
                          <a:pt x="272" y="51"/>
                        </a:lnTo>
                        <a:lnTo>
                          <a:pt x="251" y="38"/>
                        </a:lnTo>
                        <a:lnTo>
                          <a:pt x="229" y="26"/>
                        </a:lnTo>
                        <a:lnTo>
                          <a:pt x="204" y="16"/>
                        </a:lnTo>
                        <a:lnTo>
                          <a:pt x="178" y="7"/>
                        </a:lnTo>
                        <a:lnTo>
                          <a:pt x="158" y="3"/>
                        </a:lnTo>
                        <a:lnTo>
                          <a:pt x="130" y="0"/>
                        </a:lnTo>
                        <a:lnTo>
                          <a:pt x="113" y="0"/>
                        </a:lnTo>
                        <a:lnTo>
                          <a:pt x="89" y="5"/>
                        </a:lnTo>
                        <a:lnTo>
                          <a:pt x="71" y="13"/>
                        </a:lnTo>
                        <a:lnTo>
                          <a:pt x="54" y="24"/>
                        </a:lnTo>
                        <a:lnTo>
                          <a:pt x="41" y="32"/>
                        </a:lnTo>
                        <a:lnTo>
                          <a:pt x="27" y="46"/>
                        </a:lnTo>
                        <a:lnTo>
                          <a:pt x="19" y="61"/>
                        </a:lnTo>
                        <a:lnTo>
                          <a:pt x="13" y="74"/>
                        </a:lnTo>
                        <a:lnTo>
                          <a:pt x="6" y="91"/>
                        </a:lnTo>
                        <a:lnTo>
                          <a:pt x="1" y="106"/>
                        </a:lnTo>
                        <a:lnTo>
                          <a:pt x="0" y="122"/>
                        </a:lnTo>
                        <a:lnTo>
                          <a:pt x="0" y="136"/>
                        </a:lnTo>
                        <a:lnTo>
                          <a:pt x="3" y="151"/>
                        </a:lnTo>
                        <a:lnTo>
                          <a:pt x="6" y="162"/>
                        </a:lnTo>
                        <a:lnTo>
                          <a:pt x="11" y="170"/>
                        </a:lnTo>
                        <a:lnTo>
                          <a:pt x="15" y="177"/>
                        </a:lnTo>
                        <a:lnTo>
                          <a:pt x="24" y="183"/>
                        </a:lnTo>
                        <a:lnTo>
                          <a:pt x="34" y="187"/>
                        </a:lnTo>
                        <a:lnTo>
                          <a:pt x="46" y="191"/>
                        </a:lnTo>
                        <a:lnTo>
                          <a:pt x="54" y="192"/>
                        </a:lnTo>
                        <a:lnTo>
                          <a:pt x="66" y="195"/>
                        </a:lnTo>
                        <a:lnTo>
                          <a:pt x="78" y="195"/>
                        </a:lnTo>
                        <a:lnTo>
                          <a:pt x="89" y="194"/>
                        </a:lnTo>
                        <a:lnTo>
                          <a:pt x="101" y="192"/>
                        </a:lnTo>
                        <a:lnTo>
                          <a:pt x="113" y="191"/>
                        </a:lnTo>
                        <a:lnTo>
                          <a:pt x="123" y="187"/>
                        </a:lnTo>
                        <a:lnTo>
                          <a:pt x="134" y="183"/>
                        </a:lnTo>
                        <a:lnTo>
                          <a:pt x="147" y="171"/>
                        </a:lnTo>
                        <a:lnTo>
                          <a:pt x="156" y="161"/>
                        </a:lnTo>
                        <a:lnTo>
                          <a:pt x="167" y="148"/>
                        </a:lnTo>
                        <a:lnTo>
                          <a:pt x="176" y="133"/>
                        </a:lnTo>
                        <a:lnTo>
                          <a:pt x="186" y="119"/>
                        </a:lnTo>
                        <a:lnTo>
                          <a:pt x="196" y="108"/>
                        </a:lnTo>
                        <a:lnTo>
                          <a:pt x="208" y="93"/>
                        </a:lnTo>
                        <a:lnTo>
                          <a:pt x="218" y="84"/>
                        </a:lnTo>
                        <a:lnTo>
                          <a:pt x="229" y="79"/>
                        </a:lnTo>
                        <a:lnTo>
                          <a:pt x="242" y="75"/>
                        </a:lnTo>
                        <a:lnTo>
                          <a:pt x="250" y="74"/>
                        </a:lnTo>
                        <a:lnTo>
                          <a:pt x="257" y="74"/>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0" name="Freeform 126"/>
                  <p:cNvSpPr>
                    <a:spLocks/>
                  </p:cNvSpPr>
                  <p:nvPr/>
                </p:nvSpPr>
                <p:spPr bwMode="auto">
                  <a:xfrm>
                    <a:off x="406" y="2980"/>
                    <a:ext cx="24" cy="52"/>
                  </a:xfrm>
                  <a:custGeom>
                    <a:avLst/>
                    <a:gdLst>
                      <a:gd name="T0" fmla="*/ 0 w 97"/>
                      <a:gd name="T1" fmla="*/ 0 h 206"/>
                      <a:gd name="T2" fmla="*/ 0 w 97"/>
                      <a:gd name="T3" fmla="*/ 0 h 206"/>
                      <a:gd name="T4" fmla="*/ 0 w 97"/>
                      <a:gd name="T5" fmla="*/ 0 h 206"/>
                      <a:gd name="T6" fmla="*/ 0 w 97"/>
                      <a:gd name="T7" fmla="*/ 0 h 206"/>
                      <a:gd name="T8" fmla="*/ 0 w 97"/>
                      <a:gd name="T9" fmla="*/ 0 h 206"/>
                      <a:gd name="T10" fmla="*/ 0 w 97"/>
                      <a:gd name="T11" fmla="*/ 0 h 206"/>
                      <a:gd name="T12" fmla="*/ 0 w 97"/>
                      <a:gd name="T13" fmla="*/ 0 h 206"/>
                      <a:gd name="T14" fmla="*/ 0 w 97"/>
                      <a:gd name="T15" fmla="*/ 0 h 206"/>
                      <a:gd name="T16" fmla="*/ 0 w 97"/>
                      <a:gd name="T17" fmla="*/ 0 h 206"/>
                      <a:gd name="T18" fmla="*/ 0 w 97"/>
                      <a:gd name="T19" fmla="*/ 0 h 206"/>
                      <a:gd name="T20" fmla="*/ 0 w 97"/>
                      <a:gd name="T21" fmla="*/ 0 h 206"/>
                      <a:gd name="T22" fmla="*/ 0 w 97"/>
                      <a:gd name="T23" fmla="*/ 0 h 206"/>
                      <a:gd name="T24" fmla="*/ 0 w 97"/>
                      <a:gd name="T25" fmla="*/ 0 h 206"/>
                      <a:gd name="T26" fmla="*/ 0 w 97"/>
                      <a:gd name="T27" fmla="*/ 0 h 206"/>
                      <a:gd name="T28" fmla="*/ 0 w 97"/>
                      <a:gd name="T29" fmla="*/ 0 h 206"/>
                      <a:gd name="T30" fmla="*/ 0 w 97"/>
                      <a:gd name="T31" fmla="*/ 0 h 206"/>
                      <a:gd name="T32" fmla="*/ 0 w 97"/>
                      <a:gd name="T33" fmla="*/ 0 h 206"/>
                      <a:gd name="T34" fmla="*/ 0 w 97"/>
                      <a:gd name="T35" fmla="*/ 0 h 206"/>
                      <a:gd name="T36" fmla="*/ 0 w 97"/>
                      <a:gd name="T37" fmla="*/ 0 h 206"/>
                      <a:gd name="T38" fmla="*/ 0 w 97"/>
                      <a:gd name="T39" fmla="*/ 0 h 206"/>
                      <a:gd name="T40" fmla="*/ 0 w 97"/>
                      <a:gd name="T41" fmla="*/ 0 h 206"/>
                      <a:gd name="T42" fmla="*/ 0 w 97"/>
                      <a:gd name="T43" fmla="*/ 0 h 206"/>
                      <a:gd name="T44" fmla="*/ 0 w 97"/>
                      <a:gd name="T45" fmla="*/ 0 h 206"/>
                      <a:gd name="T46" fmla="*/ 0 w 97"/>
                      <a:gd name="T47" fmla="*/ 0 h 206"/>
                      <a:gd name="T48" fmla="*/ 0 w 97"/>
                      <a:gd name="T49" fmla="*/ 0 h 206"/>
                      <a:gd name="T50" fmla="*/ 0 w 97"/>
                      <a:gd name="T51" fmla="*/ 0 h 206"/>
                      <a:gd name="T52" fmla="*/ 0 w 97"/>
                      <a:gd name="T53" fmla="*/ 0 h 206"/>
                      <a:gd name="T54" fmla="*/ 0 w 97"/>
                      <a:gd name="T55" fmla="*/ 0 h 206"/>
                      <a:gd name="T56" fmla="*/ 0 w 97"/>
                      <a:gd name="T57" fmla="*/ 0 h 206"/>
                      <a:gd name="T58" fmla="*/ 0 w 97"/>
                      <a:gd name="T59" fmla="*/ 0 h 206"/>
                      <a:gd name="T60" fmla="*/ 0 w 97"/>
                      <a:gd name="T61" fmla="*/ 0 h 206"/>
                      <a:gd name="T62" fmla="*/ 0 w 97"/>
                      <a:gd name="T63" fmla="*/ 0 h 206"/>
                      <a:gd name="T64" fmla="*/ 0 w 97"/>
                      <a:gd name="T65" fmla="*/ 0 h 206"/>
                      <a:gd name="T66" fmla="*/ 0 w 97"/>
                      <a:gd name="T67" fmla="*/ 0 h 206"/>
                      <a:gd name="T68" fmla="*/ 0 w 97"/>
                      <a:gd name="T69" fmla="*/ 0 h 206"/>
                      <a:gd name="T70" fmla="*/ 0 w 97"/>
                      <a:gd name="T71" fmla="*/ 0 h 206"/>
                      <a:gd name="T72" fmla="*/ 0 w 97"/>
                      <a:gd name="T73" fmla="*/ 0 h 206"/>
                      <a:gd name="T74" fmla="*/ 0 w 97"/>
                      <a:gd name="T75" fmla="*/ 0 h 206"/>
                      <a:gd name="T76" fmla="*/ 0 w 97"/>
                      <a:gd name="T77" fmla="*/ 0 h 206"/>
                      <a:gd name="T78" fmla="*/ 0 w 97"/>
                      <a:gd name="T79" fmla="*/ 0 h 206"/>
                      <a:gd name="T80" fmla="*/ 0 w 97"/>
                      <a:gd name="T81" fmla="*/ 0 h 206"/>
                      <a:gd name="T82" fmla="*/ 0 w 97"/>
                      <a:gd name="T83" fmla="*/ 0 h 206"/>
                      <a:gd name="T84" fmla="*/ 0 w 97"/>
                      <a:gd name="T85" fmla="*/ 0 h 206"/>
                      <a:gd name="T86" fmla="*/ 0 w 97"/>
                      <a:gd name="T87" fmla="*/ 0 h 206"/>
                      <a:gd name="T88" fmla="*/ 0 w 97"/>
                      <a:gd name="T89" fmla="*/ 0 h 206"/>
                      <a:gd name="T90" fmla="*/ 0 w 97"/>
                      <a:gd name="T91" fmla="*/ 0 h 206"/>
                      <a:gd name="T92" fmla="*/ 0 w 97"/>
                      <a:gd name="T93" fmla="*/ 0 h 206"/>
                      <a:gd name="T94" fmla="*/ 0 w 97"/>
                      <a:gd name="T95" fmla="*/ 0 h 206"/>
                      <a:gd name="T96" fmla="*/ 0 w 97"/>
                      <a:gd name="T97" fmla="*/ 0 h 206"/>
                      <a:gd name="T98" fmla="*/ 0 w 97"/>
                      <a:gd name="T99" fmla="*/ 0 h 206"/>
                      <a:gd name="T100" fmla="*/ 0 w 97"/>
                      <a:gd name="T101" fmla="*/ 0 h 206"/>
                      <a:gd name="T102" fmla="*/ 0 w 97"/>
                      <a:gd name="T103" fmla="*/ 0 h 206"/>
                      <a:gd name="T104" fmla="*/ 0 w 97"/>
                      <a:gd name="T105" fmla="*/ 0 h 206"/>
                      <a:gd name="T106" fmla="*/ 0 w 97"/>
                      <a:gd name="T107" fmla="*/ 0 h 206"/>
                      <a:gd name="T108" fmla="*/ 0 w 97"/>
                      <a:gd name="T109" fmla="*/ 0 h 206"/>
                      <a:gd name="T110" fmla="*/ 0 w 97"/>
                      <a:gd name="T111" fmla="*/ 0 h 206"/>
                      <a:gd name="T112" fmla="*/ 0 w 97"/>
                      <a:gd name="T113" fmla="*/ 0 h 206"/>
                      <a:gd name="T114" fmla="*/ 0 w 97"/>
                      <a:gd name="T115" fmla="*/ 0 h 206"/>
                      <a:gd name="T116" fmla="*/ 0 w 97"/>
                      <a:gd name="T117" fmla="*/ 0 h 206"/>
                      <a:gd name="T118" fmla="*/ 0 w 97"/>
                      <a:gd name="T119" fmla="*/ 0 h 20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7" h="206">
                        <a:moveTo>
                          <a:pt x="59" y="0"/>
                        </a:moveTo>
                        <a:lnTo>
                          <a:pt x="55" y="7"/>
                        </a:lnTo>
                        <a:lnTo>
                          <a:pt x="49" y="14"/>
                        </a:lnTo>
                        <a:lnTo>
                          <a:pt x="42" y="21"/>
                        </a:lnTo>
                        <a:lnTo>
                          <a:pt x="37" y="31"/>
                        </a:lnTo>
                        <a:lnTo>
                          <a:pt x="30" y="39"/>
                        </a:lnTo>
                        <a:lnTo>
                          <a:pt x="25" y="49"/>
                        </a:lnTo>
                        <a:lnTo>
                          <a:pt x="20" y="60"/>
                        </a:lnTo>
                        <a:lnTo>
                          <a:pt x="17" y="67"/>
                        </a:lnTo>
                        <a:lnTo>
                          <a:pt x="15" y="75"/>
                        </a:lnTo>
                        <a:lnTo>
                          <a:pt x="10" y="83"/>
                        </a:lnTo>
                        <a:lnTo>
                          <a:pt x="7" y="93"/>
                        </a:lnTo>
                        <a:lnTo>
                          <a:pt x="6" y="100"/>
                        </a:lnTo>
                        <a:lnTo>
                          <a:pt x="3" y="107"/>
                        </a:lnTo>
                        <a:lnTo>
                          <a:pt x="2" y="111"/>
                        </a:lnTo>
                        <a:lnTo>
                          <a:pt x="0" y="122"/>
                        </a:lnTo>
                        <a:lnTo>
                          <a:pt x="0" y="130"/>
                        </a:lnTo>
                        <a:lnTo>
                          <a:pt x="0" y="142"/>
                        </a:lnTo>
                        <a:lnTo>
                          <a:pt x="2" y="157"/>
                        </a:lnTo>
                        <a:lnTo>
                          <a:pt x="6" y="169"/>
                        </a:lnTo>
                        <a:lnTo>
                          <a:pt x="10" y="179"/>
                        </a:lnTo>
                        <a:lnTo>
                          <a:pt x="15" y="186"/>
                        </a:lnTo>
                        <a:lnTo>
                          <a:pt x="18" y="190"/>
                        </a:lnTo>
                        <a:lnTo>
                          <a:pt x="23" y="196"/>
                        </a:lnTo>
                        <a:lnTo>
                          <a:pt x="29" y="199"/>
                        </a:lnTo>
                        <a:lnTo>
                          <a:pt x="34" y="203"/>
                        </a:lnTo>
                        <a:lnTo>
                          <a:pt x="39" y="205"/>
                        </a:lnTo>
                        <a:lnTo>
                          <a:pt x="43" y="206"/>
                        </a:lnTo>
                        <a:lnTo>
                          <a:pt x="48" y="206"/>
                        </a:lnTo>
                        <a:lnTo>
                          <a:pt x="55" y="206"/>
                        </a:lnTo>
                        <a:lnTo>
                          <a:pt x="59" y="205"/>
                        </a:lnTo>
                        <a:lnTo>
                          <a:pt x="64" y="203"/>
                        </a:lnTo>
                        <a:lnTo>
                          <a:pt x="69" y="199"/>
                        </a:lnTo>
                        <a:lnTo>
                          <a:pt x="73" y="197"/>
                        </a:lnTo>
                        <a:lnTo>
                          <a:pt x="78" y="192"/>
                        </a:lnTo>
                        <a:lnTo>
                          <a:pt x="82" y="189"/>
                        </a:lnTo>
                        <a:lnTo>
                          <a:pt x="85" y="183"/>
                        </a:lnTo>
                        <a:lnTo>
                          <a:pt x="87" y="178"/>
                        </a:lnTo>
                        <a:lnTo>
                          <a:pt x="91" y="171"/>
                        </a:lnTo>
                        <a:lnTo>
                          <a:pt x="92" y="164"/>
                        </a:lnTo>
                        <a:lnTo>
                          <a:pt x="95" y="156"/>
                        </a:lnTo>
                        <a:lnTo>
                          <a:pt x="97" y="148"/>
                        </a:lnTo>
                        <a:lnTo>
                          <a:pt x="97" y="141"/>
                        </a:lnTo>
                        <a:lnTo>
                          <a:pt x="97" y="134"/>
                        </a:lnTo>
                        <a:lnTo>
                          <a:pt x="97" y="127"/>
                        </a:lnTo>
                        <a:lnTo>
                          <a:pt x="97" y="120"/>
                        </a:lnTo>
                        <a:lnTo>
                          <a:pt x="96" y="114"/>
                        </a:lnTo>
                        <a:lnTo>
                          <a:pt x="93" y="108"/>
                        </a:lnTo>
                        <a:lnTo>
                          <a:pt x="92" y="101"/>
                        </a:lnTo>
                        <a:lnTo>
                          <a:pt x="91" y="93"/>
                        </a:lnTo>
                        <a:lnTo>
                          <a:pt x="86" y="81"/>
                        </a:lnTo>
                        <a:lnTo>
                          <a:pt x="79" y="63"/>
                        </a:lnTo>
                        <a:lnTo>
                          <a:pt x="73" y="49"/>
                        </a:lnTo>
                        <a:lnTo>
                          <a:pt x="69" y="41"/>
                        </a:lnTo>
                        <a:lnTo>
                          <a:pt x="66" y="35"/>
                        </a:lnTo>
                        <a:lnTo>
                          <a:pt x="65" y="31"/>
                        </a:lnTo>
                        <a:lnTo>
                          <a:pt x="63" y="25"/>
                        </a:lnTo>
                        <a:lnTo>
                          <a:pt x="62" y="19"/>
                        </a:lnTo>
                        <a:lnTo>
                          <a:pt x="59" y="14"/>
                        </a:lnTo>
                        <a:lnTo>
                          <a:pt x="59"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1" name="Freeform 127"/>
                  <p:cNvSpPr>
                    <a:spLocks/>
                  </p:cNvSpPr>
                  <p:nvPr/>
                </p:nvSpPr>
                <p:spPr bwMode="auto">
                  <a:xfrm>
                    <a:off x="892" y="2643"/>
                    <a:ext cx="47" cy="86"/>
                  </a:xfrm>
                  <a:custGeom>
                    <a:avLst/>
                    <a:gdLst>
                      <a:gd name="T0" fmla="*/ 0 w 187"/>
                      <a:gd name="T1" fmla="*/ 0 h 344"/>
                      <a:gd name="T2" fmla="*/ 0 w 187"/>
                      <a:gd name="T3" fmla="*/ 0 h 344"/>
                      <a:gd name="T4" fmla="*/ 0 w 187"/>
                      <a:gd name="T5" fmla="*/ 0 h 344"/>
                      <a:gd name="T6" fmla="*/ 0 w 187"/>
                      <a:gd name="T7" fmla="*/ 0 h 344"/>
                      <a:gd name="T8" fmla="*/ 0 w 187"/>
                      <a:gd name="T9" fmla="*/ 0 h 344"/>
                      <a:gd name="T10" fmla="*/ 0 w 187"/>
                      <a:gd name="T11" fmla="*/ 0 h 344"/>
                      <a:gd name="T12" fmla="*/ 0 w 187"/>
                      <a:gd name="T13" fmla="*/ 0 h 344"/>
                      <a:gd name="T14" fmla="*/ 0 w 187"/>
                      <a:gd name="T15" fmla="*/ 0 h 344"/>
                      <a:gd name="T16" fmla="*/ 0 w 187"/>
                      <a:gd name="T17" fmla="*/ 0 h 344"/>
                      <a:gd name="T18" fmla="*/ 0 w 187"/>
                      <a:gd name="T19" fmla="*/ 0 h 344"/>
                      <a:gd name="T20" fmla="*/ 0 w 187"/>
                      <a:gd name="T21" fmla="*/ 0 h 344"/>
                      <a:gd name="T22" fmla="*/ 0 w 187"/>
                      <a:gd name="T23" fmla="*/ 0 h 344"/>
                      <a:gd name="T24" fmla="*/ 0 w 187"/>
                      <a:gd name="T25" fmla="*/ 0 h 344"/>
                      <a:gd name="T26" fmla="*/ 0 w 187"/>
                      <a:gd name="T27" fmla="*/ 0 h 344"/>
                      <a:gd name="T28" fmla="*/ 0 w 187"/>
                      <a:gd name="T29" fmla="*/ 0 h 344"/>
                      <a:gd name="T30" fmla="*/ 0 w 187"/>
                      <a:gd name="T31" fmla="*/ 0 h 344"/>
                      <a:gd name="T32" fmla="*/ 0 w 187"/>
                      <a:gd name="T33" fmla="*/ 0 h 344"/>
                      <a:gd name="T34" fmla="*/ 0 w 187"/>
                      <a:gd name="T35" fmla="*/ 0 h 344"/>
                      <a:gd name="T36" fmla="*/ 0 w 187"/>
                      <a:gd name="T37" fmla="*/ 0 h 344"/>
                      <a:gd name="T38" fmla="*/ 0 w 187"/>
                      <a:gd name="T39" fmla="*/ 0 h 344"/>
                      <a:gd name="T40" fmla="*/ 0 w 187"/>
                      <a:gd name="T41" fmla="*/ 0 h 344"/>
                      <a:gd name="T42" fmla="*/ 0 w 187"/>
                      <a:gd name="T43" fmla="*/ 0 h 344"/>
                      <a:gd name="T44" fmla="*/ 0 w 187"/>
                      <a:gd name="T45" fmla="*/ 0 h 344"/>
                      <a:gd name="T46" fmla="*/ 0 w 187"/>
                      <a:gd name="T47" fmla="*/ 0 h 344"/>
                      <a:gd name="T48" fmla="*/ 0 w 187"/>
                      <a:gd name="T49" fmla="*/ 0 h 344"/>
                      <a:gd name="T50" fmla="*/ 0 w 187"/>
                      <a:gd name="T51" fmla="*/ 0 h 344"/>
                      <a:gd name="T52" fmla="*/ 0 w 187"/>
                      <a:gd name="T53" fmla="*/ 0 h 344"/>
                      <a:gd name="T54" fmla="*/ 0 w 187"/>
                      <a:gd name="T55" fmla="*/ 0 h 344"/>
                      <a:gd name="T56" fmla="*/ 0 w 187"/>
                      <a:gd name="T57" fmla="*/ 0 h 344"/>
                      <a:gd name="T58" fmla="*/ 0 w 187"/>
                      <a:gd name="T59" fmla="*/ 0 h 344"/>
                      <a:gd name="T60" fmla="*/ 0 w 187"/>
                      <a:gd name="T61" fmla="*/ 0 h 344"/>
                      <a:gd name="T62" fmla="*/ 0 w 187"/>
                      <a:gd name="T63" fmla="*/ 0 h 344"/>
                      <a:gd name="T64" fmla="*/ 0 w 187"/>
                      <a:gd name="T65" fmla="*/ 0 h 344"/>
                      <a:gd name="T66" fmla="*/ 0 w 187"/>
                      <a:gd name="T67" fmla="*/ 0 h 344"/>
                      <a:gd name="T68" fmla="*/ 0 w 187"/>
                      <a:gd name="T69" fmla="*/ 0 h 344"/>
                      <a:gd name="T70" fmla="*/ 0 w 187"/>
                      <a:gd name="T71" fmla="*/ 0 h 344"/>
                      <a:gd name="T72" fmla="*/ 0 w 187"/>
                      <a:gd name="T73" fmla="*/ 0 h 344"/>
                      <a:gd name="T74" fmla="*/ 0 w 187"/>
                      <a:gd name="T75" fmla="*/ 0 h 344"/>
                      <a:gd name="T76" fmla="*/ 0 w 187"/>
                      <a:gd name="T77" fmla="*/ 0 h 344"/>
                      <a:gd name="T78" fmla="*/ 0 w 187"/>
                      <a:gd name="T79" fmla="*/ 0 h 344"/>
                      <a:gd name="T80" fmla="*/ 0 w 187"/>
                      <a:gd name="T81" fmla="*/ 0 h 344"/>
                      <a:gd name="T82" fmla="*/ 0 w 187"/>
                      <a:gd name="T83" fmla="*/ 0 h 344"/>
                      <a:gd name="T84" fmla="*/ 0 w 187"/>
                      <a:gd name="T85" fmla="*/ 0 h 344"/>
                      <a:gd name="T86" fmla="*/ 0 w 187"/>
                      <a:gd name="T87" fmla="*/ 0 h 344"/>
                      <a:gd name="T88" fmla="*/ 0 w 187"/>
                      <a:gd name="T89" fmla="*/ 0 h 344"/>
                      <a:gd name="T90" fmla="*/ 0 w 187"/>
                      <a:gd name="T91" fmla="*/ 0 h 344"/>
                      <a:gd name="T92" fmla="*/ 0 w 187"/>
                      <a:gd name="T93" fmla="*/ 0 h 344"/>
                      <a:gd name="T94" fmla="*/ 0 w 187"/>
                      <a:gd name="T95" fmla="*/ 0 h 344"/>
                      <a:gd name="T96" fmla="*/ 0 w 187"/>
                      <a:gd name="T97" fmla="*/ 0 h 344"/>
                      <a:gd name="T98" fmla="*/ 0 w 187"/>
                      <a:gd name="T99" fmla="*/ 0 h 344"/>
                      <a:gd name="T100" fmla="*/ 0 w 187"/>
                      <a:gd name="T101" fmla="*/ 0 h 344"/>
                      <a:gd name="T102" fmla="*/ 0 w 187"/>
                      <a:gd name="T103" fmla="*/ 0 h 344"/>
                      <a:gd name="T104" fmla="*/ 0 w 187"/>
                      <a:gd name="T105" fmla="*/ 0 h 34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7" h="344">
                        <a:moveTo>
                          <a:pt x="0" y="0"/>
                        </a:moveTo>
                        <a:lnTo>
                          <a:pt x="33" y="4"/>
                        </a:lnTo>
                        <a:lnTo>
                          <a:pt x="48" y="9"/>
                        </a:lnTo>
                        <a:lnTo>
                          <a:pt x="67" y="16"/>
                        </a:lnTo>
                        <a:lnTo>
                          <a:pt x="83" y="26"/>
                        </a:lnTo>
                        <a:lnTo>
                          <a:pt x="97" y="36"/>
                        </a:lnTo>
                        <a:lnTo>
                          <a:pt x="112" y="49"/>
                        </a:lnTo>
                        <a:lnTo>
                          <a:pt x="125" y="67"/>
                        </a:lnTo>
                        <a:lnTo>
                          <a:pt x="132" y="77"/>
                        </a:lnTo>
                        <a:lnTo>
                          <a:pt x="139" y="90"/>
                        </a:lnTo>
                        <a:lnTo>
                          <a:pt x="149" y="105"/>
                        </a:lnTo>
                        <a:lnTo>
                          <a:pt x="157" y="120"/>
                        </a:lnTo>
                        <a:lnTo>
                          <a:pt x="163" y="134"/>
                        </a:lnTo>
                        <a:lnTo>
                          <a:pt x="171" y="156"/>
                        </a:lnTo>
                        <a:lnTo>
                          <a:pt x="173" y="168"/>
                        </a:lnTo>
                        <a:lnTo>
                          <a:pt x="179" y="190"/>
                        </a:lnTo>
                        <a:lnTo>
                          <a:pt x="183" y="213"/>
                        </a:lnTo>
                        <a:lnTo>
                          <a:pt x="186" y="232"/>
                        </a:lnTo>
                        <a:lnTo>
                          <a:pt x="187" y="246"/>
                        </a:lnTo>
                        <a:lnTo>
                          <a:pt x="186" y="263"/>
                        </a:lnTo>
                        <a:lnTo>
                          <a:pt x="183" y="282"/>
                        </a:lnTo>
                        <a:lnTo>
                          <a:pt x="179" y="296"/>
                        </a:lnTo>
                        <a:lnTo>
                          <a:pt x="173" y="305"/>
                        </a:lnTo>
                        <a:lnTo>
                          <a:pt x="167" y="316"/>
                        </a:lnTo>
                        <a:lnTo>
                          <a:pt x="160" y="325"/>
                        </a:lnTo>
                        <a:lnTo>
                          <a:pt x="151" y="334"/>
                        </a:lnTo>
                        <a:lnTo>
                          <a:pt x="142" y="338"/>
                        </a:lnTo>
                        <a:lnTo>
                          <a:pt x="129" y="342"/>
                        </a:lnTo>
                        <a:lnTo>
                          <a:pt x="119" y="344"/>
                        </a:lnTo>
                        <a:lnTo>
                          <a:pt x="112" y="343"/>
                        </a:lnTo>
                        <a:lnTo>
                          <a:pt x="102" y="338"/>
                        </a:lnTo>
                        <a:lnTo>
                          <a:pt x="91" y="334"/>
                        </a:lnTo>
                        <a:lnTo>
                          <a:pt x="88" y="329"/>
                        </a:lnTo>
                        <a:lnTo>
                          <a:pt x="78" y="320"/>
                        </a:lnTo>
                        <a:lnTo>
                          <a:pt x="71" y="307"/>
                        </a:lnTo>
                        <a:lnTo>
                          <a:pt x="62" y="287"/>
                        </a:lnTo>
                        <a:lnTo>
                          <a:pt x="58" y="268"/>
                        </a:lnTo>
                        <a:lnTo>
                          <a:pt x="57" y="249"/>
                        </a:lnTo>
                        <a:lnTo>
                          <a:pt x="57" y="234"/>
                        </a:lnTo>
                        <a:lnTo>
                          <a:pt x="58" y="212"/>
                        </a:lnTo>
                        <a:lnTo>
                          <a:pt x="61" y="186"/>
                        </a:lnTo>
                        <a:lnTo>
                          <a:pt x="61" y="156"/>
                        </a:lnTo>
                        <a:lnTo>
                          <a:pt x="62" y="132"/>
                        </a:lnTo>
                        <a:lnTo>
                          <a:pt x="62" y="106"/>
                        </a:lnTo>
                        <a:lnTo>
                          <a:pt x="61" y="92"/>
                        </a:lnTo>
                        <a:lnTo>
                          <a:pt x="57" y="76"/>
                        </a:lnTo>
                        <a:lnTo>
                          <a:pt x="51" y="62"/>
                        </a:lnTo>
                        <a:lnTo>
                          <a:pt x="44" y="49"/>
                        </a:lnTo>
                        <a:lnTo>
                          <a:pt x="35" y="36"/>
                        </a:lnTo>
                        <a:lnTo>
                          <a:pt x="28" y="29"/>
                        </a:lnTo>
                        <a:lnTo>
                          <a:pt x="22" y="20"/>
                        </a:lnTo>
                        <a:lnTo>
                          <a:pt x="15" y="14"/>
                        </a:lnTo>
                        <a:lnTo>
                          <a:pt x="0"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2" name="Freeform 128"/>
                  <p:cNvSpPr>
                    <a:spLocks/>
                  </p:cNvSpPr>
                  <p:nvPr/>
                </p:nvSpPr>
                <p:spPr bwMode="auto">
                  <a:xfrm>
                    <a:off x="835" y="2536"/>
                    <a:ext cx="61" cy="39"/>
                  </a:xfrm>
                  <a:custGeom>
                    <a:avLst/>
                    <a:gdLst>
                      <a:gd name="T0" fmla="*/ 0 w 246"/>
                      <a:gd name="T1" fmla="*/ 0 h 158"/>
                      <a:gd name="T2" fmla="*/ 0 w 246"/>
                      <a:gd name="T3" fmla="*/ 0 h 158"/>
                      <a:gd name="T4" fmla="*/ 0 w 246"/>
                      <a:gd name="T5" fmla="*/ 0 h 158"/>
                      <a:gd name="T6" fmla="*/ 0 w 246"/>
                      <a:gd name="T7" fmla="*/ 0 h 158"/>
                      <a:gd name="T8" fmla="*/ 0 w 246"/>
                      <a:gd name="T9" fmla="*/ 0 h 158"/>
                      <a:gd name="T10" fmla="*/ 0 w 246"/>
                      <a:gd name="T11" fmla="*/ 0 h 158"/>
                      <a:gd name="T12" fmla="*/ 0 w 246"/>
                      <a:gd name="T13" fmla="*/ 0 h 158"/>
                      <a:gd name="T14" fmla="*/ 0 w 246"/>
                      <a:gd name="T15" fmla="*/ 0 h 158"/>
                      <a:gd name="T16" fmla="*/ 0 w 246"/>
                      <a:gd name="T17" fmla="*/ 0 h 158"/>
                      <a:gd name="T18" fmla="*/ 0 w 246"/>
                      <a:gd name="T19" fmla="*/ 0 h 158"/>
                      <a:gd name="T20" fmla="*/ 0 w 246"/>
                      <a:gd name="T21" fmla="*/ 0 h 158"/>
                      <a:gd name="T22" fmla="*/ 0 w 246"/>
                      <a:gd name="T23" fmla="*/ 0 h 158"/>
                      <a:gd name="T24" fmla="*/ 0 w 246"/>
                      <a:gd name="T25" fmla="*/ 0 h 158"/>
                      <a:gd name="T26" fmla="*/ 0 w 246"/>
                      <a:gd name="T27" fmla="*/ 0 h 158"/>
                      <a:gd name="T28" fmla="*/ 0 w 246"/>
                      <a:gd name="T29" fmla="*/ 0 h 158"/>
                      <a:gd name="T30" fmla="*/ 0 w 246"/>
                      <a:gd name="T31" fmla="*/ 0 h 158"/>
                      <a:gd name="T32" fmla="*/ 0 w 246"/>
                      <a:gd name="T33" fmla="*/ 0 h 158"/>
                      <a:gd name="T34" fmla="*/ 0 w 246"/>
                      <a:gd name="T35" fmla="*/ 0 h 158"/>
                      <a:gd name="T36" fmla="*/ 0 w 246"/>
                      <a:gd name="T37" fmla="*/ 0 h 158"/>
                      <a:gd name="T38" fmla="*/ 0 w 246"/>
                      <a:gd name="T39" fmla="*/ 0 h 158"/>
                      <a:gd name="T40" fmla="*/ 0 w 246"/>
                      <a:gd name="T41" fmla="*/ 0 h 158"/>
                      <a:gd name="T42" fmla="*/ 0 w 246"/>
                      <a:gd name="T43" fmla="*/ 0 h 158"/>
                      <a:gd name="T44" fmla="*/ 0 w 246"/>
                      <a:gd name="T45" fmla="*/ 0 h 158"/>
                      <a:gd name="T46" fmla="*/ 0 w 246"/>
                      <a:gd name="T47" fmla="*/ 0 h 158"/>
                      <a:gd name="T48" fmla="*/ 0 w 246"/>
                      <a:gd name="T49" fmla="*/ 0 h 158"/>
                      <a:gd name="T50" fmla="*/ 0 w 246"/>
                      <a:gd name="T51" fmla="*/ 0 h 158"/>
                      <a:gd name="T52" fmla="*/ 0 w 246"/>
                      <a:gd name="T53" fmla="*/ 0 h 158"/>
                      <a:gd name="T54" fmla="*/ 0 w 246"/>
                      <a:gd name="T55" fmla="*/ 0 h 158"/>
                      <a:gd name="T56" fmla="*/ 0 w 246"/>
                      <a:gd name="T57" fmla="*/ 0 h 158"/>
                      <a:gd name="T58" fmla="*/ 0 w 246"/>
                      <a:gd name="T59" fmla="*/ 0 h 158"/>
                      <a:gd name="T60" fmla="*/ 0 w 246"/>
                      <a:gd name="T61" fmla="*/ 0 h 158"/>
                      <a:gd name="T62" fmla="*/ 0 w 246"/>
                      <a:gd name="T63" fmla="*/ 0 h 158"/>
                      <a:gd name="T64" fmla="*/ 0 w 246"/>
                      <a:gd name="T65" fmla="*/ 0 h 158"/>
                      <a:gd name="T66" fmla="*/ 0 w 246"/>
                      <a:gd name="T67" fmla="*/ 0 h 158"/>
                      <a:gd name="T68" fmla="*/ 0 w 246"/>
                      <a:gd name="T69" fmla="*/ 0 h 158"/>
                      <a:gd name="T70" fmla="*/ 0 w 246"/>
                      <a:gd name="T71" fmla="*/ 0 h 158"/>
                      <a:gd name="T72" fmla="*/ 0 w 246"/>
                      <a:gd name="T73" fmla="*/ 0 h 158"/>
                      <a:gd name="T74" fmla="*/ 0 w 246"/>
                      <a:gd name="T75" fmla="*/ 0 h 158"/>
                      <a:gd name="T76" fmla="*/ 0 w 246"/>
                      <a:gd name="T77" fmla="*/ 0 h 158"/>
                      <a:gd name="T78" fmla="*/ 0 w 246"/>
                      <a:gd name="T79" fmla="*/ 0 h 158"/>
                      <a:gd name="T80" fmla="*/ 0 w 246"/>
                      <a:gd name="T81" fmla="*/ 0 h 158"/>
                      <a:gd name="T82" fmla="*/ 0 w 246"/>
                      <a:gd name="T83" fmla="*/ 0 h 158"/>
                      <a:gd name="T84" fmla="*/ 0 w 246"/>
                      <a:gd name="T85" fmla="*/ 0 h 158"/>
                      <a:gd name="T86" fmla="*/ 0 w 246"/>
                      <a:gd name="T87" fmla="*/ 0 h 158"/>
                      <a:gd name="T88" fmla="*/ 0 w 246"/>
                      <a:gd name="T89" fmla="*/ 0 h 158"/>
                      <a:gd name="T90" fmla="*/ 0 w 246"/>
                      <a:gd name="T91" fmla="*/ 0 h 158"/>
                      <a:gd name="T92" fmla="*/ 0 w 246"/>
                      <a:gd name="T93" fmla="*/ 0 h 158"/>
                      <a:gd name="T94" fmla="*/ 0 w 246"/>
                      <a:gd name="T95" fmla="*/ 0 h 158"/>
                      <a:gd name="T96" fmla="*/ 0 w 246"/>
                      <a:gd name="T97" fmla="*/ 0 h 158"/>
                      <a:gd name="T98" fmla="*/ 0 w 246"/>
                      <a:gd name="T99" fmla="*/ 0 h 158"/>
                      <a:gd name="T100" fmla="*/ 0 w 246"/>
                      <a:gd name="T101" fmla="*/ 0 h 158"/>
                      <a:gd name="T102" fmla="*/ 0 w 246"/>
                      <a:gd name="T103" fmla="*/ 0 h 15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46" h="158">
                        <a:moveTo>
                          <a:pt x="37" y="60"/>
                        </a:moveTo>
                        <a:lnTo>
                          <a:pt x="33" y="59"/>
                        </a:lnTo>
                        <a:lnTo>
                          <a:pt x="30" y="59"/>
                        </a:lnTo>
                        <a:lnTo>
                          <a:pt x="21" y="58"/>
                        </a:lnTo>
                        <a:lnTo>
                          <a:pt x="13" y="57"/>
                        </a:lnTo>
                        <a:lnTo>
                          <a:pt x="0" y="58"/>
                        </a:lnTo>
                        <a:lnTo>
                          <a:pt x="26" y="41"/>
                        </a:lnTo>
                        <a:lnTo>
                          <a:pt x="43" y="31"/>
                        </a:lnTo>
                        <a:lnTo>
                          <a:pt x="60" y="21"/>
                        </a:lnTo>
                        <a:lnTo>
                          <a:pt x="80" y="13"/>
                        </a:lnTo>
                        <a:lnTo>
                          <a:pt x="100" y="6"/>
                        </a:lnTo>
                        <a:lnTo>
                          <a:pt x="117" y="3"/>
                        </a:lnTo>
                        <a:lnTo>
                          <a:pt x="140" y="0"/>
                        </a:lnTo>
                        <a:lnTo>
                          <a:pt x="155" y="0"/>
                        </a:lnTo>
                        <a:lnTo>
                          <a:pt x="173" y="5"/>
                        </a:lnTo>
                        <a:lnTo>
                          <a:pt x="188" y="11"/>
                        </a:lnTo>
                        <a:lnTo>
                          <a:pt x="202" y="19"/>
                        </a:lnTo>
                        <a:lnTo>
                          <a:pt x="211" y="26"/>
                        </a:lnTo>
                        <a:lnTo>
                          <a:pt x="223" y="38"/>
                        </a:lnTo>
                        <a:lnTo>
                          <a:pt x="231" y="51"/>
                        </a:lnTo>
                        <a:lnTo>
                          <a:pt x="236" y="61"/>
                        </a:lnTo>
                        <a:lnTo>
                          <a:pt x="242" y="74"/>
                        </a:lnTo>
                        <a:lnTo>
                          <a:pt x="245" y="87"/>
                        </a:lnTo>
                        <a:lnTo>
                          <a:pt x="246" y="100"/>
                        </a:lnTo>
                        <a:lnTo>
                          <a:pt x="246" y="110"/>
                        </a:lnTo>
                        <a:lnTo>
                          <a:pt x="244" y="123"/>
                        </a:lnTo>
                        <a:lnTo>
                          <a:pt x="242" y="131"/>
                        </a:lnTo>
                        <a:lnTo>
                          <a:pt x="238" y="137"/>
                        </a:lnTo>
                        <a:lnTo>
                          <a:pt x="232" y="143"/>
                        </a:lnTo>
                        <a:lnTo>
                          <a:pt x="226" y="148"/>
                        </a:lnTo>
                        <a:lnTo>
                          <a:pt x="218" y="153"/>
                        </a:lnTo>
                        <a:lnTo>
                          <a:pt x="209" y="156"/>
                        </a:lnTo>
                        <a:lnTo>
                          <a:pt x="202" y="157"/>
                        </a:lnTo>
                        <a:lnTo>
                          <a:pt x="192" y="158"/>
                        </a:lnTo>
                        <a:lnTo>
                          <a:pt x="183" y="158"/>
                        </a:lnTo>
                        <a:lnTo>
                          <a:pt x="173" y="157"/>
                        </a:lnTo>
                        <a:lnTo>
                          <a:pt x="163" y="157"/>
                        </a:lnTo>
                        <a:lnTo>
                          <a:pt x="155" y="156"/>
                        </a:lnTo>
                        <a:lnTo>
                          <a:pt x="147" y="151"/>
                        </a:lnTo>
                        <a:lnTo>
                          <a:pt x="137" y="148"/>
                        </a:lnTo>
                        <a:lnTo>
                          <a:pt x="128" y="138"/>
                        </a:lnTo>
                        <a:lnTo>
                          <a:pt x="119" y="131"/>
                        </a:lnTo>
                        <a:lnTo>
                          <a:pt x="110" y="120"/>
                        </a:lnTo>
                        <a:lnTo>
                          <a:pt x="103" y="108"/>
                        </a:lnTo>
                        <a:lnTo>
                          <a:pt x="94" y="96"/>
                        </a:lnTo>
                        <a:lnTo>
                          <a:pt x="87" y="88"/>
                        </a:lnTo>
                        <a:lnTo>
                          <a:pt x="78" y="76"/>
                        </a:lnTo>
                        <a:lnTo>
                          <a:pt x="68" y="68"/>
                        </a:lnTo>
                        <a:lnTo>
                          <a:pt x="60" y="65"/>
                        </a:lnTo>
                        <a:lnTo>
                          <a:pt x="50" y="61"/>
                        </a:lnTo>
                        <a:lnTo>
                          <a:pt x="43" y="61"/>
                        </a:lnTo>
                        <a:lnTo>
                          <a:pt x="37" y="6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3" name="Freeform 129"/>
                  <p:cNvSpPr>
                    <a:spLocks/>
                  </p:cNvSpPr>
                  <p:nvPr/>
                </p:nvSpPr>
                <p:spPr bwMode="auto">
                  <a:xfrm>
                    <a:off x="836" y="2890"/>
                    <a:ext cx="19" cy="50"/>
                  </a:xfrm>
                  <a:custGeom>
                    <a:avLst/>
                    <a:gdLst>
                      <a:gd name="T0" fmla="*/ 0 w 75"/>
                      <a:gd name="T1" fmla="*/ 0 h 201"/>
                      <a:gd name="T2" fmla="*/ 0 w 75"/>
                      <a:gd name="T3" fmla="*/ 0 h 201"/>
                      <a:gd name="T4" fmla="*/ 0 w 75"/>
                      <a:gd name="T5" fmla="*/ 0 h 201"/>
                      <a:gd name="T6" fmla="*/ 0 w 75"/>
                      <a:gd name="T7" fmla="*/ 0 h 201"/>
                      <a:gd name="T8" fmla="*/ 0 w 75"/>
                      <a:gd name="T9" fmla="*/ 0 h 201"/>
                      <a:gd name="T10" fmla="*/ 0 w 75"/>
                      <a:gd name="T11" fmla="*/ 0 h 201"/>
                      <a:gd name="T12" fmla="*/ 0 w 75"/>
                      <a:gd name="T13" fmla="*/ 0 h 201"/>
                      <a:gd name="T14" fmla="*/ 0 w 75"/>
                      <a:gd name="T15" fmla="*/ 0 h 201"/>
                      <a:gd name="T16" fmla="*/ 0 w 75"/>
                      <a:gd name="T17" fmla="*/ 0 h 201"/>
                      <a:gd name="T18" fmla="*/ 0 w 75"/>
                      <a:gd name="T19" fmla="*/ 0 h 201"/>
                      <a:gd name="T20" fmla="*/ 0 w 75"/>
                      <a:gd name="T21" fmla="*/ 0 h 201"/>
                      <a:gd name="T22" fmla="*/ 0 w 75"/>
                      <a:gd name="T23" fmla="*/ 0 h 201"/>
                      <a:gd name="T24" fmla="*/ 0 w 75"/>
                      <a:gd name="T25" fmla="*/ 0 h 201"/>
                      <a:gd name="T26" fmla="*/ 0 w 75"/>
                      <a:gd name="T27" fmla="*/ 0 h 201"/>
                      <a:gd name="T28" fmla="*/ 0 w 75"/>
                      <a:gd name="T29" fmla="*/ 0 h 201"/>
                      <a:gd name="T30" fmla="*/ 0 w 75"/>
                      <a:gd name="T31" fmla="*/ 0 h 201"/>
                      <a:gd name="T32" fmla="*/ 0 w 75"/>
                      <a:gd name="T33" fmla="*/ 0 h 201"/>
                      <a:gd name="T34" fmla="*/ 0 w 75"/>
                      <a:gd name="T35" fmla="*/ 0 h 201"/>
                      <a:gd name="T36" fmla="*/ 0 w 75"/>
                      <a:gd name="T37" fmla="*/ 0 h 201"/>
                      <a:gd name="T38" fmla="*/ 0 w 75"/>
                      <a:gd name="T39" fmla="*/ 0 h 201"/>
                      <a:gd name="T40" fmla="*/ 0 w 75"/>
                      <a:gd name="T41" fmla="*/ 0 h 201"/>
                      <a:gd name="T42" fmla="*/ 0 w 75"/>
                      <a:gd name="T43" fmla="*/ 0 h 201"/>
                      <a:gd name="T44" fmla="*/ 0 w 75"/>
                      <a:gd name="T45" fmla="*/ 0 h 201"/>
                      <a:gd name="T46" fmla="*/ 0 w 75"/>
                      <a:gd name="T47" fmla="*/ 0 h 201"/>
                      <a:gd name="T48" fmla="*/ 0 w 75"/>
                      <a:gd name="T49" fmla="*/ 0 h 201"/>
                      <a:gd name="T50" fmla="*/ 0 w 75"/>
                      <a:gd name="T51" fmla="*/ 0 h 201"/>
                      <a:gd name="T52" fmla="*/ 0 w 75"/>
                      <a:gd name="T53" fmla="*/ 0 h 201"/>
                      <a:gd name="T54" fmla="*/ 0 w 75"/>
                      <a:gd name="T55" fmla="*/ 0 h 201"/>
                      <a:gd name="T56" fmla="*/ 0 w 75"/>
                      <a:gd name="T57" fmla="*/ 0 h 201"/>
                      <a:gd name="T58" fmla="*/ 0 w 75"/>
                      <a:gd name="T59" fmla="*/ 0 h 201"/>
                      <a:gd name="T60" fmla="*/ 0 w 75"/>
                      <a:gd name="T61" fmla="*/ 0 h 201"/>
                      <a:gd name="T62" fmla="*/ 0 w 75"/>
                      <a:gd name="T63" fmla="*/ 0 h 201"/>
                      <a:gd name="T64" fmla="*/ 0 w 75"/>
                      <a:gd name="T65" fmla="*/ 0 h 201"/>
                      <a:gd name="T66" fmla="*/ 0 w 75"/>
                      <a:gd name="T67" fmla="*/ 0 h 201"/>
                      <a:gd name="T68" fmla="*/ 0 w 75"/>
                      <a:gd name="T69" fmla="*/ 0 h 201"/>
                      <a:gd name="T70" fmla="*/ 0 w 75"/>
                      <a:gd name="T71" fmla="*/ 0 h 201"/>
                      <a:gd name="T72" fmla="*/ 0 w 75"/>
                      <a:gd name="T73" fmla="*/ 0 h 201"/>
                      <a:gd name="T74" fmla="*/ 0 w 75"/>
                      <a:gd name="T75" fmla="*/ 0 h 201"/>
                      <a:gd name="T76" fmla="*/ 0 w 75"/>
                      <a:gd name="T77" fmla="*/ 0 h 201"/>
                      <a:gd name="T78" fmla="*/ 0 w 75"/>
                      <a:gd name="T79" fmla="*/ 0 h 201"/>
                      <a:gd name="T80" fmla="*/ 0 w 75"/>
                      <a:gd name="T81" fmla="*/ 0 h 201"/>
                      <a:gd name="T82" fmla="*/ 0 w 75"/>
                      <a:gd name="T83" fmla="*/ 0 h 201"/>
                      <a:gd name="T84" fmla="*/ 0 w 75"/>
                      <a:gd name="T85" fmla="*/ 0 h 201"/>
                      <a:gd name="T86" fmla="*/ 0 w 75"/>
                      <a:gd name="T87" fmla="*/ 0 h 201"/>
                      <a:gd name="T88" fmla="*/ 0 w 75"/>
                      <a:gd name="T89" fmla="*/ 0 h 201"/>
                      <a:gd name="T90" fmla="*/ 0 w 75"/>
                      <a:gd name="T91" fmla="*/ 0 h 201"/>
                      <a:gd name="T92" fmla="*/ 0 w 75"/>
                      <a:gd name="T93" fmla="*/ 0 h 201"/>
                      <a:gd name="T94" fmla="*/ 0 w 75"/>
                      <a:gd name="T95" fmla="*/ 0 h 201"/>
                      <a:gd name="T96" fmla="*/ 0 w 75"/>
                      <a:gd name="T97" fmla="*/ 0 h 201"/>
                      <a:gd name="T98" fmla="*/ 0 w 75"/>
                      <a:gd name="T99" fmla="*/ 0 h 201"/>
                      <a:gd name="T100" fmla="*/ 0 w 75"/>
                      <a:gd name="T101" fmla="*/ 0 h 201"/>
                      <a:gd name="T102" fmla="*/ 0 w 75"/>
                      <a:gd name="T103" fmla="*/ 0 h 201"/>
                      <a:gd name="T104" fmla="*/ 0 w 75"/>
                      <a:gd name="T105" fmla="*/ 0 h 201"/>
                      <a:gd name="T106" fmla="*/ 0 w 75"/>
                      <a:gd name="T107" fmla="*/ 0 h 201"/>
                      <a:gd name="T108" fmla="*/ 0 w 75"/>
                      <a:gd name="T109" fmla="*/ 0 h 201"/>
                      <a:gd name="T110" fmla="*/ 0 w 75"/>
                      <a:gd name="T111" fmla="*/ 0 h 201"/>
                      <a:gd name="T112" fmla="*/ 0 w 75"/>
                      <a:gd name="T113" fmla="*/ 0 h 201"/>
                      <a:gd name="T114" fmla="*/ 0 w 75"/>
                      <a:gd name="T115" fmla="*/ 0 h 201"/>
                      <a:gd name="T116" fmla="*/ 0 w 75"/>
                      <a:gd name="T117" fmla="*/ 0 h 201"/>
                      <a:gd name="T118" fmla="*/ 0 w 75"/>
                      <a:gd name="T119" fmla="*/ 0 h 2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5" h="201">
                        <a:moveTo>
                          <a:pt x="30" y="0"/>
                        </a:moveTo>
                        <a:lnTo>
                          <a:pt x="34" y="7"/>
                        </a:lnTo>
                        <a:lnTo>
                          <a:pt x="38" y="15"/>
                        </a:lnTo>
                        <a:lnTo>
                          <a:pt x="43" y="22"/>
                        </a:lnTo>
                        <a:lnTo>
                          <a:pt x="47" y="30"/>
                        </a:lnTo>
                        <a:lnTo>
                          <a:pt x="52" y="38"/>
                        </a:lnTo>
                        <a:lnTo>
                          <a:pt x="55" y="48"/>
                        </a:lnTo>
                        <a:lnTo>
                          <a:pt x="59" y="59"/>
                        </a:lnTo>
                        <a:lnTo>
                          <a:pt x="61" y="65"/>
                        </a:lnTo>
                        <a:lnTo>
                          <a:pt x="65" y="73"/>
                        </a:lnTo>
                        <a:lnTo>
                          <a:pt x="67" y="82"/>
                        </a:lnTo>
                        <a:lnTo>
                          <a:pt x="69" y="91"/>
                        </a:lnTo>
                        <a:lnTo>
                          <a:pt x="71" y="99"/>
                        </a:lnTo>
                        <a:lnTo>
                          <a:pt x="72" y="105"/>
                        </a:lnTo>
                        <a:lnTo>
                          <a:pt x="73" y="109"/>
                        </a:lnTo>
                        <a:lnTo>
                          <a:pt x="75" y="120"/>
                        </a:lnTo>
                        <a:lnTo>
                          <a:pt x="75" y="128"/>
                        </a:lnTo>
                        <a:lnTo>
                          <a:pt x="75" y="139"/>
                        </a:lnTo>
                        <a:lnTo>
                          <a:pt x="73" y="154"/>
                        </a:lnTo>
                        <a:lnTo>
                          <a:pt x="71" y="164"/>
                        </a:lnTo>
                        <a:lnTo>
                          <a:pt x="67" y="175"/>
                        </a:lnTo>
                        <a:lnTo>
                          <a:pt x="64" y="182"/>
                        </a:lnTo>
                        <a:lnTo>
                          <a:pt x="61" y="186"/>
                        </a:lnTo>
                        <a:lnTo>
                          <a:pt x="57" y="190"/>
                        </a:lnTo>
                        <a:lnTo>
                          <a:pt x="53" y="195"/>
                        </a:lnTo>
                        <a:lnTo>
                          <a:pt x="50" y="197"/>
                        </a:lnTo>
                        <a:lnTo>
                          <a:pt x="45" y="200"/>
                        </a:lnTo>
                        <a:lnTo>
                          <a:pt x="41" y="201"/>
                        </a:lnTo>
                        <a:lnTo>
                          <a:pt x="38" y="201"/>
                        </a:lnTo>
                        <a:lnTo>
                          <a:pt x="34" y="201"/>
                        </a:lnTo>
                        <a:lnTo>
                          <a:pt x="30" y="200"/>
                        </a:lnTo>
                        <a:lnTo>
                          <a:pt x="26" y="198"/>
                        </a:lnTo>
                        <a:lnTo>
                          <a:pt x="23" y="195"/>
                        </a:lnTo>
                        <a:lnTo>
                          <a:pt x="19" y="193"/>
                        </a:lnTo>
                        <a:lnTo>
                          <a:pt x="16" y="188"/>
                        </a:lnTo>
                        <a:lnTo>
                          <a:pt x="12" y="184"/>
                        </a:lnTo>
                        <a:lnTo>
                          <a:pt x="9" y="180"/>
                        </a:lnTo>
                        <a:lnTo>
                          <a:pt x="7" y="174"/>
                        </a:lnTo>
                        <a:lnTo>
                          <a:pt x="5" y="168"/>
                        </a:lnTo>
                        <a:lnTo>
                          <a:pt x="4" y="160"/>
                        </a:lnTo>
                        <a:lnTo>
                          <a:pt x="2" y="153"/>
                        </a:lnTo>
                        <a:lnTo>
                          <a:pt x="0" y="145"/>
                        </a:lnTo>
                        <a:lnTo>
                          <a:pt x="0" y="137"/>
                        </a:lnTo>
                        <a:lnTo>
                          <a:pt x="0" y="130"/>
                        </a:lnTo>
                        <a:lnTo>
                          <a:pt x="0" y="125"/>
                        </a:lnTo>
                        <a:lnTo>
                          <a:pt x="0" y="118"/>
                        </a:lnTo>
                        <a:lnTo>
                          <a:pt x="2" y="112"/>
                        </a:lnTo>
                        <a:lnTo>
                          <a:pt x="3" y="106"/>
                        </a:lnTo>
                        <a:lnTo>
                          <a:pt x="4" y="100"/>
                        </a:lnTo>
                        <a:lnTo>
                          <a:pt x="5" y="92"/>
                        </a:lnTo>
                        <a:lnTo>
                          <a:pt x="7" y="80"/>
                        </a:lnTo>
                        <a:lnTo>
                          <a:pt x="14" y="63"/>
                        </a:lnTo>
                        <a:lnTo>
                          <a:pt x="19" y="48"/>
                        </a:lnTo>
                        <a:lnTo>
                          <a:pt x="23" y="40"/>
                        </a:lnTo>
                        <a:lnTo>
                          <a:pt x="24" y="34"/>
                        </a:lnTo>
                        <a:lnTo>
                          <a:pt x="25" y="30"/>
                        </a:lnTo>
                        <a:lnTo>
                          <a:pt x="26" y="24"/>
                        </a:lnTo>
                        <a:lnTo>
                          <a:pt x="28" y="19"/>
                        </a:lnTo>
                        <a:lnTo>
                          <a:pt x="30" y="15"/>
                        </a:lnTo>
                        <a:lnTo>
                          <a:pt x="30"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4" name="Freeform 130"/>
                  <p:cNvSpPr>
                    <a:spLocks/>
                  </p:cNvSpPr>
                  <p:nvPr/>
                </p:nvSpPr>
                <p:spPr bwMode="auto">
                  <a:xfrm>
                    <a:off x="736" y="2874"/>
                    <a:ext cx="24" cy="52"/>
                  </a:xfrm>
                  <a:custGeom>
                    <a:avLst/>
                    <a:gdLst>
                      <a:gd name="T0" fmla="*/ 0 w 99"/>
                      <a:gd name="T1" fmla="*/ 0 h 206"/>
                      <a:gd name="T2" fmla="*/ 0 w 99"/>
                      <a:gd name="T3" fmla="*/ 0 h 206"/>
                      <a:gd name="T4" fmla="*/ 0 w 99"/>
                      <a:gd name="T5" fmla="*/ 0 h 206"/>
                      <a:gd name="T6" fmla="*/ 0 w 99"/>
                      <a:gd name="T7" fmla="*/ 0 h 206"/>
                      <a:gd name="T8" fmla="*/ 0 w 99"/>
                      <a:gd name="T9" fmla="*/ 0 h 206"/>
                      <a:gd name="T10" fmla="*/ 0 w 99"/>
                      <a:gd name="T11" fmla="*/ 0 h 206"/>
                      <a:gd name="T12" fmla="*/ 0 w 99"/>
                      <a:gd name="T13" fmla="*/ 0 h 206"/>
                      <a:gd name="T14" fmla="*/ 0 w 99"/>
                      <a:gd name="T15" fmla="*/ 0 h 206"/>
                      <a:gd name="T16" fmla="*/ 0 w 99"/>
                      <a:gd name="T17" fmla="*/ 0 h 206"/>
                      <a:gd name="T18" fmla="*/ 0 w 99"/>
                      <a:gd name="T19" fmla="*/ 0 h 206"/>
                      <a:gd name="T20" fmla="*/ 0 w 99"/>
                      <a:gd name="T21" fmla="*/ 0 h 206"/>
                      <a:gd name="T22" fmla="*/ 0 w 99"/>
                      <a:gd name="T23" fmla="*/ 0 h 206"/>
                      <a:gd name="T24" fmla="*/ 0 w 99"/>
                      <a:gd name="T25" fmla="*/ 0 h 206"/>
                      <a:gd name="T26" fmla="*/ 0 w 99"/>
                      <a:gd name="T27" fmla="*/ 0 h 206"/>
                      <a:gd name="T28" fmla="*/ 0 w 99"/>
                      <a:gd name="T29" fmla="*/ 0 h 206"/>
                      <a:gd name="T30" fmla="*/ 0 w 99"/>
                      <a:gd name="T31" fmla="*/ 0 h 206"/>
                      <a:gd name="T32" fmla="*/ 0 w 99"/>
                      <a:gd name="T33" fmla="*/ 0 h 206"/>
                      <a:gd name="T34" fmla="*/ 0 w 99"/>
                      <a:gd name="T35" fmla="*/ 0 h 206"/>
                      <a:gd name="T36" fmla="*/ 0 w 99"/>
                      <a:gd name="T37" fmla="*/ 0 h 206"/>
                      <a:gd name="T38" fmla="*/ 0 w 99"/>
                      <a:gd name="T39" fmla="*/ 0 h 206"/>
                      <a:gd name="T40" fmla="*/ 0 w 99"/>
                      <a:gd name="T41" fmla="*/ 0 h 206"/>
                      <a:gd name="T42" fmla="*/ 0 w 99"/>
                      <a:gd name="T43" fmla="*/ 0 h 206"/>
                      <a:gd name="T44" fmla="*/ 0 w 99"/>
                      <a:gd name="T45" fmla="*/ 0 h 206"/>
                      <a:gd name="T46" fmla="*/ 0 w 99"/>
                      <a:gd name="T47" fmla="*/ 0 h 206"/>
                      <a:gd name="T48" fmla="*/ 0 w 99"/>
                      <a:gd name="T49" fmla="*/ 0 h 206"/>
                      <a:gd name="T50" fmla="*/ 0 w 99"/>
                      <a:gd name="T51" fmla="*/ 0 h 206"/>
                      <a:gd name="T52" fmla="*/ 0 w 99"/>
                      <a:gd name="T53" fmla="*/ 0 h 206"/>
                      <a:gd name="T54" fmla="*/ 0 w 99"/>
                      <a:gd name="T55" fmla="*/ 0 h 206"/>
                      <a:gd name="T56" fmla="*/ 0 w 99"/>
                      <a:gd name="T57" fmla="*/ 0 h 206"/>
                      <a:gd name="T58" fmla="*/ 0 w 99"/>
                      <a:gd name="T59" fmla="*/ 0 h 206"/>
                      <a:gd name="T60" fmla="*/ 0 w 99"/>
                      <a:gd name="T61" fmla="*/ 0 h 206"/>
                      <a:gd name="T62" fmla="*/ 0 w 99"/>
                      <a:gd name="T63" fmla="*/ 0 h 206"/>
                      <a:gd name="T64" fmla="*/ 0 w 99"/>
                      <a:gd name="T65" fmla="*/ 0 h 206"/>
                      <a:gd name="T66" fmla="*/ 0 w 99"/>
                      <a:gd name="T67" fmla="*/ 0 h 206"/>
                      <a:gd name="T68" fmla="*/ 0 w 99"/>
                      <a:gd name="T69" fmla="*/ 0 h 206"/>
                      <a:gd name="T70" fmla="*/ 0 w 99"/>
                      <a:gd name="T71" fmla="*/ 0 h 206"/>
                      <a:gd name="T72" fmla="*/ 0 w 99"/>
                      <a:gd name="T73" fmla="*/ 0 h 206"/>
                      <a:gd name="T74" fmla="*/ 0 w 99"/>
                      <a:gd name="T75" fmla="*/ 0 h 206"/>
                      <a:gd name="T76" fmla="*/ 0 w 99"/>
                      <a:gd name="T77" fmla="*/ 0 h 206"/>
                      <a:gd name="T78" fmla="*/ 0 w 99"/>
                      <a:gd name="T79" fmla="*/ 0 h 206"/>
                      <a:gd name="T80" fmla="*/ 0 w 99"/>
                      <a:gd name="T81" fmla="*/ 0 h 206"/>
                      <a:gd name="T82" fmla="*/ 0 w 99"/>
                      <a:gd name="T83" fmla="*/ 0 h 206"/>
                      <a:gd name="T84" fmla="*/ 0 w 99"/>
                      <a:gd name="T85" fmla="*/ 0 h 206"/>
                      <a:gd name="T86" fmla="*/ 0 w 99"/>
                      <a:gd name="T87" fmla="*/ 0 h 206"/>
                      <a:gd name="T88" fmla="*/ 0 w 99"/>
                      <a:gd name="T89" fmla="*/ 0 h 206"/>
                      <a:gd name="T90" fmla="*/ 0 w 99"/>
                      <a:gd name="T91" fmla="*/ 0 h 206"/>
                      <a:gd name="T92" fmla="*/ 0 w 99"/>
                      <a:gd name="T93" fmla="*/ 0 h 206"/>
                      <a:gd name="T94" fmla="*/ 0 w 99"/>
                      <a:gd name="T95" fmla="*/ 0 h 206"/>
                      <a:gd name="T96" fmla="*/ 0 w 99"/>
                      <a:gd name="T97" fmla="*/ 0 h 206"/>
                      <a:gd name="T98" fmla="*/ 0 w 99"/>
                      <a:gd name="T99" fmla="*/ 0 h 206"/>
                      <a:gd name="T100" fmla="*/ 0 w 99"/>
                      <a:gd name="T101" fmla="*/ 0 h 206"/>
                      <a:gd name="T102" fmla="*/ 0 w 99"/>
                      <a:gd name="T103" fmla="*/ 0 h 206"/>
                      <a:gd name="T104" fmla="*/ 0 w 99"/>
                      <a:gd name="T105" fmla="*/ 0 h 206"/>
                      <a:gd name="T106" fmla="*/ 0 w 99"/>
                      <a:gd name="T107" fmla="*/ 0 h 206"/>
                      <a:gd name="T108" fmla="*/ 0 w 99"/>
                      <a:gd name="T109" fmla="*/ 0 h 206"/>
                      <a:gd name="T110" fmla="*/ 0 w 99"/>
                      <a:gd name="T111" fmla="*/ 0 h 206"/>
                      <a:gd name="T112" fmla="*/ 0 w 99"/>
                      <a:gd name="T113" fmla="*/ 0 h 206"/>
                      <a:gd name="T114" fmla="*/ 0 w 99"/>
                      <a:gd name="T115" fmla="*/ 0 h 206"/>
                      <a:gd name="T116" fmla="*/ 0 w 99"/>
                      <a:gd name="T117" fmla="*/ 0 h 206"/>
                      <a:gd name="T118" fmla="*/ 0 w 99"/>
                      <a:gd name="T119" fmla="*/ 0 h 20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9" h="206">
                        <a:moveTo>
                          <a:pt x="38" y="0"/>
                        </a:moveTo>
                        <a:lnTo>
                          <a:pt x="44" y="7"/>
                        </a:lnTo>
                        <a:lnTo>
                          <a:pt x="50" y="14"/>
                        </a:lnTo>
                        <a:lnTo>
                          <a:pt x="56" y="21"/>
                        </a:lnTo>
                        <a:lnTo>
                          <a:pt x="61" y="31"/>
                        </a:lnTo>
                        <a:lnTo>
                          <a:pt x="67" y="39"/>
                        </a:lnTo>
                        <a:lnTo>
                          <a:pt x="73" y="49"/>
                        </a:lnTo>
                        <a:lnTo>
                          <a:pt x="78" y="60"/>
                        </a:lnTo>
                        <a:lnTo>
                          <a:pt x="80" y="67"/>
                        </a:lnTo>
                        <a:lnTo>
                          <a:pt x="84" y="74"/>
                        </a:lnTo>
                        <a:lnTo>
                          <a:pt x="88" y="85"/>
                        </a:lnTo>
                        <a:lnTo>
                          <a:pt x="92" y="93"/>
                        </a:lnTo>
                        <a:lnTo>
                          <a:pt x="93" y="101"/>
                        </a:lnTo>
                        <a:lnTo>
                          <a:pt x="94" y="108"/>
                        </a:lnTo>
                        <a:lnTo>
                          <a:pt x="97" y="113"/>
                        </a:lnTo>
                        <a:lnTo>
                          <a:pt x="98" y="123"/>
                        </a:lnTo>
                        <a:lnTo>
                          <a:pt x="99" y="131"/>
                        </a:lnTo>
                        <a:lnTo>
                          <a:pt x="99" y="143"/>
                        </a:lnTo>
                        <a:lnTo>
                          <a:pt x="97" y="157"/>
                        </a:lnTo>
                        <a:lnTo>
                          <a:pt x="92" y="170"/>
                        </a:lnTo>
                        <a:lnTo>
                          <a:pt x="88" y="179"/>
                        </a:lnTo>
                        <a:lnTo>
                          <a:pt x="84" y="186"/>
                        </a:lnTo>
                        <a:lnTo>
                          <a:pt x="80" y="191"/>
                        </a:lnTo>
                        <a:lnTo>
                          <a:pt x="75" y="196"/>
                        </a:lnTo>
                        <a:lnTo>
                          <a:pt x="70" y="200"/>
                        </a:lnTo>
                        <a:lnTo>
                          <a:pt x="64" y="203"/>
                        </a:lnTo>
                        <a:lnTo>
                          <a:pt x="59" y="205"/>
                        </a:lnTo>
                        <a:lnTo>
                          <a:pt x="54" y="206"/>
                        </a:lnTo>
                        <a:lnTo>
                          <a:pt x="50" y="206"/>
                        </a:lnTo>
                        <a:lnTo>
                          <a:pt x="44" y="206"/>
                        </a:lnTo>
                        <a:lnTo>
                          <a:pt x="38" y="205"/>
                        </a:lnTo>
                        <a:lnTo>
                          <a:pt x="33" y="204"/>
                        </a:lnTo>
                        <a:lnTo>
                          <a:pt x="29" y="200"/>
                        </a:lnTo>
                        <a:lnTo>
                          <a:pt x="24" y="197"/>
                        </a:lnTo>
                        <a:lnTo>
                          <a:pt x="20" y="193"/>
                        </a:lnTo>
                        <a:lnTo>
                          <a:pt x="17" y="190"/>
                        </a:lnTo>
                        <a:lnTo>
                          <a:pt x="12" y="184"/>
                        </a:lnTo>
                        <a:lnTo>
                          <a:pt x="9" y="178"/>
                        </a:lnTo>
                        <a:lnTo>
                          <a:pt x="7" y="172"/>
                        </a:lnTo>
                        <a:lnTo>
                          <a:pt x="5" y="165"/>
                        </a:lnTo>
                        <a:lnTo>
                          <a:pt x="3" y="157"/>
                        </a:lnTo>
                        <a:lnTo>
                          <a:pt x="0" y="148"/>
                        </a:lnTo>
                        <a:lnTo>
                          <a:pt x="0" y="142"/>
                        </a:lnTo>
                        <a:lnTo>
                          <a:pt x="0" y="135"/>
                        </a:lnTo>
                        <a:lnTo>
                          <a:pt x="0" y="128"/>
                        </a:lnTo>
                        <a:lnTo>
                          <a:pt x="0" y="121"/>
                        </a:lnTo>
                        <a:lnTo>
                          <a:pt x="2" y="114"/>
                        </a:lnTo>
                        <a:lnTo>
                          <a:pt x="4" y="109"/>
                        </a:lnTo>
                        <a:lnTo>
                          <a:pt x="5" y="102"/>
                        </a:lnTo>
                        <a:lnTo>
                          <a:pt x="7" y="94"/>
                        </a:lnTo>
                        <a:lnTo>
                          <a:pt x="11" y="82"/>
                        </a:lnTo>
                        <a:lnTo>
                          <a:pt x="19" y="63"/>
                        </a:lnTo>
                        <a:lnTo>
                          <a:pt x="24" y="49"/>
                        </a:lnTo>
                        <a:lnTo>
                          <a:pt x="29" y="41"/>
                        </a:lnTo>
                        <a:lnTo>
                          <a:pt x="31" y="35"/>
                        </a:lnTo>
                        <a:lnTo>
                          <a:pt x="33" y="31"/>
                        </a:lnTo>
                        <a:lnTo>
                          <a:pt x="36" y="25"/>
                        </a:lnTo>
                        <a:lnTo>
                          <a:pt x="36" y="19"/>
                        </a:lnTo>
                        <a:lnTo>
                          <a:pt x="38" y="14"/>
                        </a:lnTo>
                        <a:lnTo>
                          <a:pt x="38"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5" name="Freeform 131"/>
                  <p:cNvSpPr>
                    <a:spLocks/>
                  </p:cNvSpPr>
                  <p:nvPr/>
                </p:nvSpPr>
                <p:spPr bwMode="auto">
                  <a:xfrm>
                    <a:off x="538" y="2867"/>
                    <a:ext cx="24" cy="52"/>
                  </a:xfrm>
                  <a:custGeom>
                    <a:avLst/>
                    <a:gdLst>
                      <a:gd name="T0" fmla="*/ 0 w 98"/>
                      <a:gd name="T1" fmla="*/ 0 h 207"/>
                      <a:gd name="T2" fmla="*/ 0 w 98"/>
                      <a:gd name="T3" fmla="*/ 0 h 207"/>
                      <a:gd name="T4" fmla="*/ 0 w 98"/>
                      <a:gd name="T5" fmla="*/ 0 h 207"/>
                      <a:gd name="T6" fmla="*/ 0 w 98"/>
                      <a:gd name="T7" fmla="*/ 0 h 207"/>
                      <a:gd name="T8" fmla="*/ 0 w 98"/>
                      <a:gd name="T9" fmla="*/ 0 h 207"/>
                      <a:gd name="T10" fmla="*/ 0 w 98"/>
                      <a:gd name="T11" fmla="*/ 0 h 207"/>
                      <a:gd name="T12" fmla="*/ 0 w 98"/>
                      <a:gd name="T13" fmla="*/ 0 h 207"/>
                      <a:gd name="T14" fmla="*/ 0 w 98"/>
                      <a:gd name="T15" fmla="*/ 0 h 207"/>
                      <a:gd name="T16" fmla="*/ 0 w 98"/>
                      <a:gd name="T17" fmla="*/ 0 h 207"/>
                      <a:gd name="T18" fmla="*/ 0 w 98"/>
                      <a:gd name="T19" fmla="*/ 0 h 207"/>
                      <a:gd name="T20" fmla="*/ 0 w 98"/>
                      <a:gd name="T21" fmla="*/ 0 h 207"/>
                      <a:gd name="T22" fmla="*/ 0 w 98"/>
                      <a:gd name="T23" fmla="*/ 0 h 207"/>
                      <a:gd name="T24" fmla="*/ 0 w 98"/>
                      <a:gd name="T25" fmla="*/ 0 h 207"/>
                      <a:gd name="T26" fmla="*/ 0 w 98"/>
                      <a:gd name="T27" fmla="*/ 0 h 207"/>
                      <a:gd name="T28" fmla="*/ 0 w 98"/>
                      <a:gd name="T29" fmla="*/ 0 h 207"/>
                      <a:gd name="T30" fmla="*/ 0 w 98"/>
                      <a:gd name="T31" fmla="*/ 0 h 207"/>
                      <a:gd name="T32" fmla="*/ 0 w 98"/>
                      <a:gd name="T33" fmla="*/ 0 h 207"/>
                      <a:gd name="T34" fmla="*/ 0 w 98"/>
                      <a:gd name="T35" fmla="*/ 0 h 207"/>
                      <a:gd name="T36" fmla="*/ 0 w 98"/>
                      <a:gd name="T37" fmla="*/ 0 h 207"/>
                      <a:gd name="T38" fmla="*/ 0 w 98"/>
                      <a:gd name="T39" fmla="*/ 0 h 207"/>
                      <a:gd name="T40" fmla="*/ 0 w 98"/>
                      <a:gd name="T41" fmla="*/ 0 h 207"/>
                      <a:gd name="T42" fmla="*/ 0 w 98"/>
                      <a:gd name="T43" fmla="*/ 0 h 207"/>
                      <a:gd name="T44" fmla="*/ 0 w 98"/>
                      <a:gd name="T45" fmla="*/ 0 h 207"/>
                      <a:gd name="T46" fmla="*/ 0 w 98"/>
                      <a:gd name="T47" fmla="*/ 0 h 207"/>
                      <a:gd name="T48" fmla="*/ 0 w 98"/>
                      <a:gd name="T49" fmla="*/ 0 h 207"/>
                      <a:gd name="T50" fmla="*/ 0 w 98"/>
                      <a:gd name="T51" fmla="*/ 0 h 207"/>
                      <a:gd name="T52" fmla="*/ 0 w 98"/>
                      <a:gd name="T53" fmla="*/ 0 h 207"/>
                      <a:gd name="T54" fmla="*/ 0 w 98"/>
                      <a:gd name="T55" fmla="*/ 0 h 207"/>
                      <a:gd name="T56" fmla="*/ 0 w 98"/>
                      <a:gd name="T57" fmla="*/ 0 h 207"/>
                      <a:gd name="T58" fmla="*/ 0 w 98"/>
                      <a:gd name="T59" fmla="*/ 0 h 207"/>
                      <a:gd name="T60" fmla="*/ 0 w 98"/>
                      <a:gd name="T61" fmla="*/ 0 h 207"/>
                      <a:gd name="T62" fmla="*/ 0 w 98"/>
                      <a:gd name="T63" fmla="*/ 0 h 207"/>
                      <a:gd name="T64" fmla="*/ 0 w 98"/>
                      <a:gd name="T65" fmla="*/ 0 h 207"/>
                      <a:gd name="T66" fmla="*/ 0 w 98"/>
                      <a:gd name="T67" fmla="*/ 0 h 207"/>
                      <a:gd name="T68" fmla="*/ 0 w 98"/>
                      <a:gd name="T69" fmla="*/ 0 h 207"/>
                      <a:gd name="T70" fmla="*/ 0 w 98"/>
                      <a:gd name="T71" fmla="*/ 0 h 207"/>
                      <a:gd name="T72" fmla="*/ 0 w 98"/>
                      <a:gd name="T73" fmla="*/ 0 h 207"/>
                      <a:gd name="T74" fmla="*/ 0 w 98"/>
                      <a:gd name="T75" fmla="*/ 0 h 207"/>
                      <a:gd name="T76" fmla="*/ 0 w 98"/>
                      <a:gd name="T77" fmla="*/ 0 h 207"/>
                      <a:gd name="T78" fmla="*/ 0 w 98"/>
                      <a:gd name="T79" fmla="*/ 0 h 207"/>
                      <a:gd name="T80" fmla="*/ 0 w 98"/>
                      <a:gd name="T81" fmla="*/ 0 h 207"/>
                      <a:gd name="T82" fmla="*/ 0 w 98"/>
                      <a:gd name="T83" fmla="*/ 0 h 207"/>
                      <a:gd name="T84" fmla="*/ 0 w 98"/>
                      <a:gd name="T85" fmla="*/ 0 h 207"/>
                      <a:gd name="T86" fmla="*/ 0 w 98"/>
                      <a:gd name="T87" fmla="*/ 0 h 207"/>
                      <a:gd name="T88" fmla="*/ 0 w 98"/>
                      <a:gd name="T89" fmla="*/ 0 h 207"/>
                      <a:gd name="T90" fmla="*/ 0 w 98"/>
                      <a:gd name="T91" fmla="*/ 0 h 207"/>
                      <a:gd name="T92" fmla="*/ 0 w 98"/>
                      <a:gd name="T93" fmla="*/ 0 h 207"/>
                      <a:gd name="T94" fmla="*/ 0 w 98"/>
                      <a:gd name="T95" fmla="*/ 0 h 207"/>
                      <a:gd name="T96" fmla="*/ 0 w 98"/>
                      <a:gd name="T97" fmla="*/ 0 h 207"/>
                      <a:gd name="T98" fmla="*/ 0 w 98"/>
                      <a:gd name="T99" fmla="*/ 0 h 207"/>
                      <a:gd name="T100" fmla="*/ 0 w 98"/>
                      <a:gd name="T101" fmla="*/ 0 h 207"/>
                      <a:gd name="T102" fmla="*/ 0 w 98"/>
                      <a:gd name="T103" fmla="*/ 0 h 207"/>
                      <a:gd name="T104" fmla="*/ 0 w 98"/>
                      <a:gd name="T105" fmla="*/ 0 h 207"/>
                      <a:gd name="T106" fmla="*/ 0 w 98"/>
                      <a:gd name="T107" fmla="*/ 0 h 207"/>
                      <a:gd name="T108" fmla="*/ 0 w 98"/>
                      <a:gd name="T109" fmla="*/ 0 h 207"/>
                      <a:gd name="T110" fmla="*/ 0 w 98"/>
                      <a:gd name="T111" fmla="*/ 0 h 207"/>
                      <a:gd name="T112" fmla="*/ 0 w 98"/>
                      <a:gd name="T113" fmla="*/ 0 h 207"/>
                      <a:gd name="T114" fmla="*/ 0 w 98"/>
                      <a:gd name="T115" fmla="*/ 0 h 207"/>
                      <a:gd name="T116" fmla="*/ 0 w 98"/>
                      <a:gd name="T117" fmla="*/ 0 h 207"/>
                      <a:gd name="T118" fmla="*/ 0 w 98"/>
                      <a:gd name="T119" fmla="*/ 0 h 2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98" h="207">
                        <a:moveTo>
                          <a:pt x="59" y="0"/>
                        </a:moveTo>
                        <a:lnTo>
                          <a:pt x="55" y="7"/>
                        </a:lnTo>
                        <a:lnTo>
                          <a:pt x="49" y="15"/>
                        </a:lnTo>
                        <a:lnTo>
                          <a:pt x="43" y="22"/>
                        </a:lnTo>
                        <a:lnTo>
                          <a:pt x="37" y="31"/>
                        </a:lnTo>
                        <a:lnTo>
                          <a:pt x="30" y="40"/>
                        </a:lnTo>
                        <a:lnTo>
                          <a:pt x="25" y="50"/>
                        </a:lnTo>
                        <a:lnTo>
                          <a:pt x="20" y="61"/>
                        </a:lnTo>
                        <a:lnTo>
                          <a:pt x="18" y="68"/>
                        </a:lnTo>
                        <a:lnTo>
                          <a:pt x="15" y="75"/>
                        </a:lnTo>
                        <a:lnTo>
                          <a:pt x="10" y="86"/>
                        </a:lnTo>
                        <a:lnTo>
                          <a:pt x="7" y="94"/>
                        </a:lnTo>
                        <a:lnTo>
                          <a:pt x="6" y="102"/>
                        </a:lnTo>
                        <a:lnTo>
                          <a:pt x="4" y="109"/>
                        </a:lnTo>
                        <a:lnTo>
                          <a:pt x="2" y="114"/>
                        </a:lnTo>
                        <a:lnTo>
                          <a:pt x="1" y="124"/>
                        </a:lnTo>
                        <a:lnTo>
                          <a:pt x="0" y="132"/>
                        </a:lnTo>
                        <a:lnTo>
                          <a:pt x="0" y="143"/>
                        </a:lnTo>
                        <a:lnTo>
                          <a:pt x="2" y="159"/>
                        </a:lnTo>
                        <a:lnTo>
                          <a:pt x="6" y="171"/>
                        </a:lnTo>
                        <a:lnTo>
                          <a:pt x="10" y="180"/>
                        </a:lnTo>
                        <a:lnTo>
                          <a:pt x="15" y="187"/>
                        </a:lnTo>
                        <a:lnTo>
                          <a:pt x="18" y="192"/>
                        </a:lnTo>
                        <a:lnTo>
                          <a:pt x="23" y="197"/>
                        </a:lnTo>
                        <a:lnTo>
                          <a:pt x="29" y="202"/>
                        </a:lnTo>
                        <a:lnTo>
                          <a:pt x="34" y="204"/>
                        </a:lnTo>
                        <a:lnTo>
                          <a:pt x="40" y="206"/>
                        </a:lnTo>
                        <a:lnTo>
                          <a:pt x="43" y="207"/>
                        </a:lnTo>
                        <a:lnTo>
                          <a:pt x="48" y="207"/>
                        </a:lnTo>
                        <a:lnTo>
                          <a:pt x="55" y="207"/>
                        </a:lnTo>
                        <a:lnTo>
                          <a:pt x="59" y="206"/>
                        </a:lnTo>
                        <a:lnTo>
                          <a:pt x="65" y="205"/>
                        </a:lnTo>
                        <a:lnTo>
                          <a:pt x="69" y="202"/>
                        </a:lnTo>
                        <a:lnTo>
                          <a:pt x="73" y="199"/>
                        </a:lnTo>
                        <a:lnTo>
                          <a:pt x="79" y="195"/>
                        </a:lnTo>
                        <a:lnTo>
                          <a:pt x="82" y="191"/>
                        </a:lnTo>
                        <a:lnTo>
                          <a:pt x="86" y="185"/>
                        </a:lnTo>
                        <a:lnTo>
                          <a:pt x="90" y="180"/>
                        </a:lnTo>
                        <a:lnTo>
                          <a:pt x="92" y="173"/>
                        </a:lnTo>
                        <a:lnTo>
                          <a:pt x="93" y="165"/>
                        </a:lnTo>
                        <a:lnTo>
                          <a:pt x="96" y="158"/>
                        </a:lnTo>
                        <a:lnTo>
                          <a:pt x="98" y="149"/>
                        </a:lnTo>
                        <a:lnTo>
                          <a:pt x="98" y="142"/>
                        </a:lnTo>
                        <a:lnTo>
                          <a:pt x="98" y="136"/>
                        </a:lnTo>
                        <a:lnTo>
                          <a:pt x="98" y="129"/>
                        </a:lnTo>
                        <a:lnTo>
                          <a:pt x="98" y="122"/>
                        </a:lnTo>
                        <a:lnTo>
                          <a:pt x="97" y="115"/>
                        </a:lnTo>
                        <a:lnTo>
                          <a:pt x="95" y="110"/>
                        </a:lnTo>
                        <a:lnTo>
                          <a:pt x="93" y="103"/>
                        </a:lnTo>
                        <a:lnTo>
                          <a:pt x="92" y="95"/>
                        </a:lnTo>
                        <a:lnTo>
                          <a:pt x="88" y="83"/>
                        </a:lnTo>
                        <a:lnTo>
                          <a:pt x="79" y="65"/>
                        </a:lnTo>
                        <a:lnTo>
                          <a:pt x="73" y="49"/>
                        </a:lnTo>
                        <a:lnTo>
                          <a:pt x="69" y="42"/>
                        </a:lnTo>
                        <a:lnTo>
                          <a:pt x="68" y="36"/>
                        </a:lnTo>
                        <a:lnTo>
                          <a:pt x="65" y="31"/>
                        </a:lnTo>
                        <a:lnTo>
                          <a:pt x="63" y="25"/>
                        </a:lnTo>
                        <a:lnTo>
                          <a:pt x="62" y="20"/>
                        </a:lnTo>
                        <a:lnTo>
                          <a:pt x="59" y="15"/>
                        </a:lnTo>
                        <a:lnTo>
                          <a:pt x="59" y="0"/>
                        </a:lnTo>
                        <a:close/>
                      </a:path>
                    </a:pathLst>
                  </a:custGeom>
                  <a:solidFill>
                    <a:srgbClr val="2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6" name="Freeform 132"/>
                  <p:cNvSpPr>
                    <a:spLocks/>
                  </p:cNvSpPr>
                  <p:nvPr/>
                </p:nvSpPr>
                <p:spPr bwMode="auto">
                  <a:xfrm>
                    <a:off x="544" y="2634"/>
                    <a:ext cx="46" cy="53"/>
                  </a:xfrm>
                  <a:custGeom>
                    <a:avLst/>
                    <a:gdLst>
                      <a:gd name="T0" fmla="*/ 0 w 184"/>
                      <a:gd name="T1" fmla="*/ 0 h 212"/>
                      <a:gd name="T2" fmla="*/ 0 w 184"/>
                      <a:gd name="T3" fmla="*/ 0 h 212"/>
                      <a:gd name="T4" fmla="*/ 0 w 184"/>
                      <a:gd name="T5" fmla="*/ 0 h 212"/>
                      <a:gd name="T6" fmla="*/ 0 w 184"/>
                      <a:gd name="T7" fmla="*/ 0 h 212"/>
                      <a:gd name="T8" fmla="*/ 0 w 184"/>
                      <a:gd name="T9" fmla="*/ 0 h 212"/>
                      <a:gd name="T10" fmla="*/ 0 w 184"/>
                      <a:gd name="T11" fmla="*/ 0 h 212"/>
                      <a:gd name="T12" fmla="*/ 0 w 184"/>
                      <a:gd name="T13" fmla="*/ 0 h 212"/>
                      <a:gd name="T14" fmla="*/ 0 w 184"/>
                      <a:gd name="T15" fmla="*/ 0 h 212"/>
                      <a:gd name="T16" fmla="*/ 0 w 184"/>
                      <a:gd name="T17" fmla="*/ 0 h 212"/>
                      <a:gd name="T18" fmla="*/ 0 w 184"/>
                      <a:gd name="T19" fmla="*/ 0 h 212"/>
                      <a:gd name="T20" fmla="*/ 0 w 184"/>
                      <a:gd name="T21" fmla="*/ 0 h 212"/>
                      <a:gd name="T22" fmla="*/ 0 w 184"/>
                      <a:gd name="T23" fmla="*/ 0 h 212"/>
                      <a:gd name="T24" fmla="*/ 0 w 184"/>
                      <a:gd name="T25" fmla="*/ 0 h 212"/>
                      <a:gd name="T26" fmla="*/ 0 w 184"/>
                      <a:gd name="T27" fmla="*/ 0 h 212"/>
                      <a:gd name="T28" fmla="*/ 0 w 184"/>
                      <a:gd name="T29" fmla="*/ 0 h 212"/>
                      <a:gd name="T30" fmla="*/ 0 w 184"/>
                      <a:gd name="T31" fmla="*/ 0 h 212"/>
                      <a:gd name="T32" fmla="*/ 0 w 184"/>
                      <a:gd name="T33" fmla="*/ 0 h 212"/>
                      <a:gd name="T34" fmla="*/ 0 w 184"/>
                      <a:gd name="T35" fmla="*/ 0 h 212"/>
                      <a:gd name="T36" fmla="*/ 0 w 184"/>
                      <a:gd name="T37" fmla="*/ 0 h 212"/>
                      <a:gd name="T38" fmla="*/ 0 w 184"/>
                      <a:gd name="T39" fmla="*/ 0 h 212"/>
                      <a:gd name="T40" fmla="*/ 0 w 184"/>
                      <a:gd name="T41" fmla="*/ 0 h 212"/>
                      <a:gd name="T42" fmla="*/ 0 w 184"/>
                      <a:gd name="T43" fmla="*/ 0 h 212"/>
                      <a:gd name="T44" fmla="*/ 0 w 184"/>
                      <a:gd name="T45" fmla="*/ 0 h 212"/>
                      <a:gd name="T46" fmla="*/ 0 w 184"/>
                      <a:gd name="T47" fmla="*/ 0 h 212"/>
                      <a:gd name="T48" fmla="*/ 0 w 184"/>
                      <a:gd name="T49" fmla="*/ 0 h 212"/>
                      <a:gd name="T50" fmla="*/ 0 w 184"/>
                      <a:gd name="T51" fmla="*/ 0 h 212"/>
                      <a:gd name="T52" fmla="*/ 0 w 184"/>
                      <a:gd name="T53" fmla="*/ 0 h 212"/>
                      <a:gd name="T54" fmla="*/ 0 w 184"/>
                      <a:gd name="T55" fmla="*/ 0 h 212"/>
                      <a:gd name="T56" fmla="*/ 0 w 184"/>
                      <a:gd name="T57" fmla="*/ 0 h 212"/>
                      <a:gd name="T58" fmla="*/ 0 w 184"/>
                      <a:gd name="T59" fmla="*/ 0 h 212"/>
                      <a:gd name="T60" fmla="*/ 0 w 184"/>
                      <a:gd name="T61" fmla="*/ 0 h 212"/>
                      <a:gd name="T62" fmla="*/ 0 w 184"/>
                      <a:gd name="T63" fmla="*/ 0 h 212"/>
                      <a:gd name="T64" fmla="*/ 0 w 184"/>
                      <a:gd name="T65" fmla="*/ 0 h 212"/>
                      <a:gd name="T66" fmla="*/ 0 w 184"/>
                      <a:gd name="T67" fmla="*/ 0 h 212"/>
                      <a:gd name="T68" fmla="*/ 0 w 184"/>
                      <a:gd name="T69" fmla="*/ 0 h 212"/>
                      <a:gd name="T70" fmla="*/ 0 w 184"/>
                      <a:gd name="T71" fmla="*/ 0 h 212"/>
                      <a:gd name="T72" fmla="*/ 0 w 184"/>
                      <a:gd name="T73" fmla="*/ 0 h 212"/>
                      <a:gd name="T74" fmla="*/ 0 w 184"/>
                      <a:gd name="T75" fmla="*/ 0 h 212"/>
                      <a:gd name="T76" fmla="*/ 0 w 184"/>
                      <a:gd name="T77" fmla="*/ 0 h 212"/>
                      <a:gd name="T78" fmla="*/ 0 w 184"/>
                      <a:gd name="T79" fmla="*/ 0 h 212"/>
                      <a:gd name="T80" fmla="*/ 0 w 184"/>
                      <a:gd name="T81" fmla="*/ 0 h 212"/>
                      <a:gd name="T82" fmla="*/ 0 w 184"/>
                      <a:gd name="T83" fmla="*/ 0 h 212"/>
                      <a:gd name="T84" fmla="*/ 0 w 184"/>
                      <a:gd name="T85" fmla="*/ 0 h 212"/>
                      <a:gd name="T86" fmla="*/ 0 w 184"/>
                      <a:gd name="T87" fmla="*/ 0 h 212"/>
                      <a:gd name="T88" fmla="*/ 0 w 184"/>
                      <a:gd name="T89" fmla="*/ 0 h 212"/>
                      <a:gd name="T90" fmla="*/ 0 w 184"/>
                      <a:gd name="T91" fmla="*/ 0 h 212"/>
                      <a:gd name="T92" fmla="*/ 0 w 184"/>
                      <a:gd name="T93" fmla="*/ 0 h 212"/>
                      <a:gd name="T94" fmla="*/ 0 w 184"/>
                      <a:gd name="T95" fmla="*/ 0 h 212"/>
                      <a:gd name="T96" fmla="*/ 0 w 184"/>
                      <a:gd name="T97" fmla="*/ 0 h 212"/>
                      <a:gd name="T98" fmla="*/ 0 w 184"/>
                      <a:gd name="T99" fmla="*/ 0 h 212"/>
                      <a:gd name="T100" fmla="*/ 0 w 184"/>
                      <a:gd name="T101" fmla="*/ 0 h 212"/>
                      <a:gd name="T102" fmla="*/ 0 w 184"/>
                      <a:gd name="T103" fmla="*/ 0 h 212"/>
                      <a:gd name="T104" fmla="*/ 0 w 184"/>
                      <a:gd name="T105" fmla="*/ 0 h 2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84" h="212">
                        <a:moveTo>
                          <a:pt x="184" y="0"/>
                        </a:moveTo>
                        <a:lnTo>
                          <a:pt x="152" y="1"/>
                        </a:lnTo>
                        <a:lnTo>
                          <a:pt x="137" y="4"/>
                        </a:lnTo>
                        <a:lnTo>
                          <a:pt x="118" y="9"/>
                        </a:lnTo>
                        <a:lnTo>
                          <a:pt x="102" y="14"/>
                        </a:lnTo>
                        <a:lnTo>
                          <a:pt x="87" y="21"/>
                        </a:lnTo>
                        <a:lnTo>
                          <a:pt x="73" y="29"/>
                        </a:lnTo>
                        <a:lnTo>
                          <a:pt x="59" y="40"/>
                        </a:lnTo>
                        <a:lnTo>
                          <a:pt x="54" y="45"/>
                        </a:lnTo>
                        <a:lnTo>
                          <a:pt x="46" y="54"/>
                        </a:lnTo>
                        <a:lnTo>
                          <a:pt x="36" y="63"/>
                        </a:lnTo>
                        <a:lnTo>
                          <a:pt x="28" y="74"/>
                        </a:lnTo>
                        <a:lnTo>
                          <a:pt x="23" y="82"/>
                        </a:lnTo>
                        <a:lnTo>
                          <a:pt x="15" y="95"/>
                        </a:lnTo>
                        <a:lnTo>
                          <a:pt x="11" y="103"/>
                        </a:lnTo>
                        <a:lnTo>
                          <a:pt x="7" y="116"/>
                        </a:lnTo>
                        <a:lnTo>
                          <a:pt x="3" y="130"/>
                        </a:lnTo>
                        <a:lnTo>
                          <a:pt x="0" y="142"/>
                        </a:lnTo>
                        <a:lnTo>
                          <a:pt x="0" y="150"/>
                        </a:lnTo>
                        <a:lnTo>
                          <a:pt x="0" y="161"/>
                        </a:lnTo>
                        <a:lnTo>
                          <a:pt x="3" y="173"/>
                        </a:lnTo>
                        <a:lnTo>
                          <a:pt x="7" y="181"/>
                        </a:lnTo>
                        <a:lnTo>
                          <a:pt x="11" y="188"/>
                        </a:lnTo>
                        <a:lnTo>
                          <a:pt x="17" y="194"/>
                        </a:lnTo>
                        <a:lnTo>
                          <a:pt x="24" y="200"/>
                        </a:lnTo>
                        <a:lnTo>
                          <a:pt x="34" y="205"/>
                        </a:lnTo>
                        <a:lnTo>
                          <a:pt x="43" y="208"/>
                        </a:lnTo>
                        <a:lnTo>
                          <a:pt x="56" y="211"/>
                        </a:lnTo>
                        <a:lnTo>
                          <a:pt x="65" y="212"/>
                        </a:lnTo>
                        <a:lnTo>
                          <a:pt x="73" y="212"/>
                        </a:lnTo>
                        <a:lnTo>
                          <a:pt x="84" y="208"/>
                        </a:lnTo>
                        <a:lnTo>
                          <a:pt x="93" y="205"/>
                        </a:lnTo>
                        <a:lnTo>
                          <a:pt x="98" y="201"/>
                        </a:lnTo>
                        <a:lnTo>
                          <a:pt x="106" y="197"/>
                        </a:lnTo>
                        <a:lnTo>
                          <a:pt x="113" y="190"/>
                        </a:lnTo>
                        <a:lnTo>
                          <a:pt x="124" y="177"/>
                        </a:lnTo>
                        <a:lnTo>
                          <a:pt x="126" y="164"/>
                        </a:lnTo>
                        <a:lnTo>
                          <a:pt x="128" y="152"/>
                        </a:lnTo>
                        <a:lnTo>
                          <a:pt x="128" y="143"/>
                        </a:lnTo>
                        <a:lnTo>
                          <a:pt x="126" y="129"/>
                        </a:lnTo>
                        <a:lnTo>
                          <a:pt x="124" y="113"/>
                        </a:lnTo>
                        <a:lnTo>
                          <a:pt x="124" y="95"/>
                        </a:lnTo>
                        <a:lnTo>
                          <a:pt x="124" y="81"/>
                        </a:lnTo>
                        <a:lnTo>
                          <a:pt x="124" y="64"/>
                        </a:lnTo>
                        <a:lnTo>
                          <a:pt x="124" y="56"/>
                        </a:lnTo>
                        <a:lnTo>
                          <a:pt x="128" y="45"/>
                        </a:lnTo>
                        <a:lnTo>
                          <a:pt x="133" y="37"/>
                        </a:lnTo>
                        <a:lnTo>
                          <a:pt x="139" y="29"/>
                        </a:lnTo>
                        <a:lnTo>
                          <a:pt x="150" y="21"/>
                        </a:lnTo>
                        <a:lnTo>
                          <a:pt x="157" y="16"/>
                        </a:lnTo>
                        <a:lnTo>
                          <a:pt x="162" y="10"/>
                        </a:lnTo>
                        <a:lnTo>
                          <a:pt x="168" y="7"/>
                        </a:lnTo>
                        <a:lnTo>
                          <a:pt x="184" y="0"/>
                        </a:lnTo>
                        <a:close/>
                      </a:path>
                    </a:pathLst>
                  </a:custGeom>
                  <a:solidFill>
                    <a:srgbClr val="6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7" name="Freeform 133"/>
                  <p:cNvSpPr>
                    <a:spLocks/>
                  </p:cNvSpPr>
                  <p:nvPr/>
                </p:nvSpPr>
                <p:spPr bwMode="auto">
                  <a:xfrm>
                    <a:off x="650" y="2658"/>
                    <a:ext cx="33" cy="68"/>
                  </a:xfrm>
                  <a:custGeom>
                    <a:avLst/>
                    <a:gdLst>
                      <a:gd name="T0" fmla="*/ 0 w 132"/>
                      <a:gd name="T1" fmla="*/ 0 h 274"/>
                      <a:gd name="T2" fmla="*/ 0 w 132"/>
                      <a:gd name="T3" fmla="*/ 0 h 274"/>
                      <a:gd name="T4" fmla="*/ 0 w 132"/>
                      <a:gd name="T5" fmla="*/ 0 h 274"/>
                      <a:gd name="T6" fmla="*/ 0 w 132"/>
                      <a:gd name="T7" fmla="*/ 0 h 274"/>
                      <a:gd name="T8" fmla="*/ 0 w 132"/>
                      <a:gd name="T9" fmla="*/ 0 h 274"/>
                      <a:gd name="T10" fmla="*/ 0 w 132"/>
                      <a:gd name="T11" fmla="*/ 0 h 274"/>
                      <a:gd name="T12" fmla="*/ 0 w 132"/>
                      <a:gd name="T13" fmla="*/ 0 h 274"/>
                      <a:gd name="T14" fmla="*/ 0 w 132"/>
                      <a:gd name="T15" fmla="*/ 0 h 274"/>
                      <a:gd name="T16" fmla="*/ 0 w 132"/>
                      <a:gd name="T17" fmla="*/ 0 h 274"/>
                      <a:gd name="T18" fmla="*/ 0 w 132"/>
                      <a:gd name="T19" fmla="*/ 0 h 274"/>
                      <a:gd name="T20" fmla="*/ 0 w 132"/>
                      <a:gd name="T21" fmla="*/ 0 h 274"/>
                      <a:gd name="T22" fmla="*/ 0 w 132"/>
                      <a:gd name="T23" fmla="*/ 0 h 274"/>
                      <a:gd name="T24" fmla="*/ 0 w 132"/>
                      <a:gd name="T25" fmla="*/ 0 h 274"/>
                      <a:gd name="T26" fmla="*/ 0 w 132"/>
                      <a:gd name="T27" fmla="*/ 0 h 274"/>
                      <a:gd name="T28" fmla="*/ 0 w 132"/>
                      <a:gd name="T29" fmla="*/ 0 h 274"/>
                      <a:gd name="T30" fmla="*/ 0 w 132"/>
                      <a:gd name="T31" fmla="*/ 0 h 274"/>
                      <a:gd name="T32" fmla="*/ 0 w 132"/>
                      <a:gd name="T33" fmla="*/ 0 h 274"/>
                      <a:gd name="T34" fmla="*/ 0 w 132"/>
                      <a:gd name="T35" fmla="*/ 0 h 274"/>
                      <a:gd name="T36" fmla="*/ 0 w 132"/>
                      <a:gd name="T37" fmla="*/ 0 h 274"/>
                      <a:gd name="T38" fmla="*/ 0 w 132"/>
                      <a:gd name="T39" fmla="*/ 0 h 274"/>
                      <a:gd name="T40" fmla="*/ 0 w 132"/>
                      <a:gd name="T41" fmla="*/ 0 h 274"/>
                      <a:gd name="T42" fmla="*/ 0 w 132"/>
                      <a:gd name="T43" fmla="*/ 0 h 274"/>
                      <a:gd name="T44" fmla="*/ 0 w 132"/>
                      <a:gd name="T45" fmla="*/ 0 h 274"/>
                      <a:gd name="T46" fmla="*/ 0 w 132"/>
                      <a:gd name="T47" fmla="*/ 0 h 274"/>
                      <a:gd name="T48" fmla="*/ 0 w 132"/>
                      <a:gd name="T49" fmla="*/ 0 h 274"/>
                      <a:gd name="T50" fmla="*/ 0 w 132"/>
                      <a:gd name="T51" fmla="*/ 0 h 274"/>
                      <a:gd name="T52" fmla="*/ 0 w 132"/>
                      <a:gd name="T53" fmla="*/ 0 h 274"/>
                      <a:gd name="T54" fmla="*/ 0 w 132"/>
                      <a:gd name="T55" fmla="*/ 0 h 274"/>
                      <a:gd name="T56" fmla="*/ 0 w 132"/>
                      <a:gd name="T57" fmla="*/ 0 h 274"/>
                      <a:gd name="T58" fmla="*/ 0 w 132"/>
                      <a:gd name="T59" fmla="*/ 0 h 274"/>
                      <a:gd name="T60" fmla="*/ 0 w 132"/>
                      <a:gd name="T61" fmla="*/ 0 h 274"/>
                      <a:gd name="T62" fmla="*/ 0 w 132"/>
                      <a:gd name="T63" fmla="*/ 0 h 274"/>
                      <a:gd name="T64" fmla="*/ 0 w 132"/>
                      <a:gd name="T65" fmla="*/ 0 h 274"/>
                      <a:gd name="T66" fmla="*/ 0 w 132"/>
                      <a:gd name="T67" fmla="*/ 0 h 274"/>
                      <a:gd name="T68" fmla="*/ 0 w 132"/>
                      <a:gd name="T69" fmla="*/ 0 h 274"/>
                      <a:gd name="T70" fmla="*/ 0 w 132"/>
                      <a:gd name="T71" fmla="*/ 0 h 274"/>
                      <a:gd name="T72" fmla="*/ 0 w 132"/>
                      <a:gd name="T73" fmla="*/ 0 h 274"/>
                      <a:gd name="T74" fmla="*/ 0 w 132"/>
                      <a:gd name="T75" fmla="*/ 0 h 274"/>
                      <a:gd name="T76" fmla="*/ 0 w 132"/>
                      <a:gd name="T77" fmla="*/ 0 h 274"/>
                      <a:gd name="T78" fmla="*/ 0 w 132"/>
                      <a:gd name="T79" fmla="*/ 0 h 274"/>
                      <a:gd name="T80" fmla="*/ 0 w 132"/>
                      <a:gd name="T81" fmla="*/ 0 h 274"/>
                      <a:gd name="T82" fmla="*/ 0 w 132"/>
                      <a:gd name="T83" fmla="*/ 0 h 274"/>
                      <a:gd name="T84" fmla="*/ 0 w 132"/>
                      <a:gd name="T85" fmla="*/ 0 h 274"/>
                      <a:gd name="T86" fmla="*/ 0 w 132"/>
                      <a:gd name="T87" fmla="*/ 0 h 274"/>
                      <a:gd name="T88" fmla="*/ 0 w 132"/>
                      <a:gd name="T89" fmla="*/ 0 h 274"/>
                      <a:gd name="T90" fmla="*/ 0 w 132"/>
                      <a:gd name="T91" fmla="*/ 0 h 274"/>
                      <a:gd name="T92" fmla="*/ 0 w 132"/>
                      <a:gd name="T93" fmla="*/ 0 h 274"/>
                      <a:gd name="T94" fmla="*/ 0 w 132"/>
                      <a:gd name="T95" fmla="*/ 0 h 274"/>
                      <a:gd name="T96" fmla="*/ 0 w 132"/>
                      <a:gd name="T97" fmla="*/ 0 h 274"/>
                      <a:gd name="T98" fmla="*/ 0 w 132"/>
                      <a:gd name="T99" fmla="*/ 0 h 274"/>
                      <a:gd name="T100" fmla="*/ 0 w 132"/>
                      <a:gd name="T101" fmla="*/ 0 h 274"/>
                      <a:gd name="T102" fmla="*/ 0 w 132"/>
                      <a:gd name="T103" fmla="*/ 0 h 274"/>
                      <a:gd name="T104" fmla="*/ 0 w 132"/>
                      <a:gd name="T105" fmla="*/ 0 h 274"/>
                      <a:gd name="T106" fmla="*/ 0 w 132"/>
                      <a:gd name="T107" fmla="*/ 0 h 274"/>
                      <a:gd name="T108" fmla="*/ 0 w 132"/>
                      <a:gd name="T109" fmla="*/ 0 h 274"/>
                      <a:gd name="T110" fmla="*/ 0 w 132"/>
                      <a:gd name="T111" fmla="*/ 0 h 274"/>
                      <a:gd name="T112" fmla="*/ 0 w 132"/>
                      <a:gd name="T113" fmla="*/ 0 h 274"/>
                      <a:gd name="T114" fmla="*/ 0 w 132"/>
                      <a:gd name="T115" fmla="*/ 0 h 274"/>
                      <a:gd name="T116" fmla="*/ 0 w 132"/>
                      <a:gd name="T117" fmla="*/ 0 h 274"/>
                      <a:gd name="T118" fmla="*/ 0 w 132"/>
                      <a:gd name="T119" fmla="*/ 0 h 27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32" h="274">
                        <a:moveTo>
                          <a:pt x="51" y="0"/>
                        </a:moveTo>
                        <a:lnTo>
                          <a:pt x="59" y="9"/>
                        </a:lnTo>
                        <a:lnTo>
                          <a:pt x="66" y="19"/>
                        </a:lnTo>
                        <a:lnTo>
                          <a:pt x="73" y="29"/>
                        </a:lnTo>
                        <a:lnTo>
                          <a:pt x="82" y="41"/>
                        </a:lnTo>
                        <a:lnTo>
                          <a:pt x="89" y="52"/>
                        </a:lnTo>
                        <a:lnTo>
                          <a:pt x="98" y="66"/>
                        </a:lnTo>
                        <a:lnTo>
                          <a:pt x="104" y="79"/>
                        </a:lnTo>
                        <a:lnTo>
                          <a:pt x="108" y="89"/>
                        </a:lnTo>
                        <a:lnTo>
                          <a:pt x="112" y="99"/>
                        </a:lnTo>
                        <a:lnTo>
                          <a:pt x="116" y="112"/>
                        </a:lnTo>
                        <a:lnTo>
                          <a:pt x="121" y="124"/>
                        </a:lnTo>
                        <a:lnTo>
                          <a:pt x="125" y="134"/>
                        </a:lnTo>
                        <a:lnTo>
                          <a:pt x="126" y="144"/>
                        </a:lnTo>
                        <a:lnTo>
                          <a:pt x="128" y="149"/>
                        </a:lnTo>
                        <a:lnTo>
                          <a:pt x="130" y="163"/>
                        </a:lnTo>
                        <a:lnTo>
                          <a:pt x="132" y="174"/>
                        </a:lnTo>
                        <a:lnTo>
                          <a:pt x="132" y="189"/>
                        </a:lnTo>
                        <a:lnTo>
                          <a:pt x="128" y="209"/>
                        </a:lnTo>
                        <a:lnTo>
                          <a:pt x="123" y="224"/>
                        </a:lnTo>
                        <a:lnTo>
                          <a:pt x="116" y="237"/>
                        </a:lnTo>
                        <a:lnTo>
                          <a:pt x="112" y="247"/>
                        </a:lnTo>
                        <a:lnTo>
                          <a:pt x="107" y="252"/>
                        </a:lnTo>
                        <a:lnTo>
                          <a:pt x="99" y="260"/>
                        </a:lnTo>
                        <a:lnTo>
                          <a:pt x="93" y="265"/>
                        </a:lnTo>
                        <a:lnTo>
                          <a:pt x="86" y="269"/>
                        </a:lnTo>
                        <a:lnTo>
                          <a:pt x="79" y="272"/>
                        </a:lnTo>
                        <a:lnTo>
                          <a:pt x="73" y="274"/>
                        </a:lnTo>
                        <a:lnTo>
                          <a:pt x="66" y="274"/>
                        </a:lnTo>
                        <a:lnTo>
                          <a:pt x="59" y="274"/>
                        </a:lnTo>
                        <a:lnTo>
                          <a:pt x="51" y="272"/>
                        </a:lnTo>
                        <a:lnTo>
                          <a:pt x="46" y="270"/>
                        </a:lnTo>
                        <a:lnTo>
                          <a:pt x="39" y="265"/>
                        </a:lnTo>
                        <a:lnTo>
                          <a:pt x="33" y="261"/>
                        </a:lnTo>
                        <a:lnTo>
                          <a:pt x="27" y="256"/>
                        </a:lnTo>
                        <a:lnTo>
                          <a:pt x="22" y="251"/>
                        </a:lnTo>
                        <a:lnTo>
                          <a:pt x="17" y="243"/>
                        </a:lnTo>
                        <a:lnTo>
                          <a:pt x="12" y="236"/>
                        </a:lnTo>
                        <a:lnTo>
                          <a:pt x="9" y="228"/>
                        </a:lnTo>
                        <a:lnTo>
                          <a:pt x="6" y="219"/>
                        </a:lnTo>
                        <a:lnTo>
                          <a:pt x="4" y="208"/>
                        </a:lnTo>
                        <a:lnTo>
                          <a:pt x="2" y="197"/>
                        </a:lnTo>
                        <a:lnTo>
                          <a:pt x="0" y="188"/>
                        </a:lnTo>
                        <a:lnTo>
                          <a:pt x="0" y="179"/>
                        </a:lnTo>
                        <a:lnTo>
                          <a:pt x="0" y="169"/>
                        </a:lnTo>
                        <a:lnTo>
                          <a:pt x="0" y="161"/>
                        </a:lnTo>
                        <a:lnTo>
                          <a:pt x="3" y="152"/>
                        </a:lnTo>
                        <a:lnTo>
                          <a:pt x="4" y="145"/>
                        </a:lnTo>
                        <a:lnTo>
                          <a:pt x="7" y="137"/>
                        </a:lnTo>
                        <a:lnTo>
                          <a:pt x="9" y="125"/>
                        </a:lnTo>
                        <a:lnTo>
                          <a:pt x="15" y="110"/>
                        </a:lnTo>
                        <a:lnTo>
                          <a:pt x="25" y="85"/>
                        </a:lnTo>
                        <a:lnTo>
                          <a:pt x="33" y="65"/>
                        </a:lnTo>
                        <a:lnTo>
                          <a:pt x="39" y="55"/>
                        </a:lnTo>
                        <a:lnTo>
                          <a:pt x="43" y="48"/>
                        </a:lnTo>
                        <a:lnTo>
                          <a:pt x="46" y="41"/>
                        </a:lnTo>
                        <a:lnTo>
                          <a:pt x="47" y="32"/>
                        </a:lnTo>
                        <a:lnTo>
                          <a:pt x="50" y="25"/>
                        </a:lnTo>
                        <a:lnTo>
                          <a:pt x="51" y="18"/>
                        </a:lnTo>
                        <a:lnTo>
                          <a:pt x="51" y="0"/>
                        </a:lnTo>
                        <a:close/>
                      </a:path>
                    </a:pathLst>
                  </a:cu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sp>
                <p:nvSpPr>
                  <p:cNvPr id="48" name="Freeform 134"/>
                  <p:cNvSpPr>
                    <a:spLocks/>
                  </p:cNvSpPr>
                  <p:nvPr/>
                </p:nvSpPr>
                <p:spPr bwMode="auto">
                  <a:xfrm>
                    <a:off x="710" y="2603"/>
                    <a:ext cx="62" cy="40"/>
                  </a:xfrm>
                  <a:custGeom>
                    <a:avLst/>
                    <a:gdLst>
                      <a:gd name="T0" fmla="*/ 0 w 246"/>
                      <a:gd name="T1" fmla="*/ 0 h 159"/>
                      <a:gd name="T2" fmla="*/ 0 w 246"/>
                      <a:gd name="T3" fmla="*/ 0 h 159"/>
                      <a:gd name="T4" fmla="*/ 0 w 246"/>
                      <a:gd name="T5" fmla="*/ 0 h 159"/>
                      <a:gd name="T6" fmla="*/ 0 w 246"/>
                      <a:gd name="T7" fmla="*/ 0 h 159"/>
                      <a:gd name="T8" fmla="*/ 0 w 246"/>
                      <a:gd name="T9" fmla="*/ 0 h 159"/>
                      <a:gd name="T10" fmla="*/ 0 w 246"/>
                      <a:gd name="T11" fmla="*/ 0 h 159"/>
                      <a:gd name="T12" fmla="*/ 0 w 246"/>
                      <a:gd name="T13" fmla="*/ 0 h 159"/>
                      <a:gd name="T14" fmla="*/ 0 w 246"/>
                      <a:gd name="T15" fmla="*/ 0 h 159"/>
                      <a:gd name="T16" fmla="*/ 0 w 246"/>
                      <a:gd name="T17" fmla="*/ 0 h 159"/>
                      <a:gd name="T18" fmla="*/ 0 w 246"/>
                      <a:gd name="T19" fmla="*/ 0 h 159"/>
                      <a:gd name="T20" fmla="*/ 0 w 246"/>
                      <a:gd name="T21" fmla="*/ 0 h 159"/>
                      <a:gd name="T22" fmla="*/ 0 w 246"/>
                      <a:gd name="T23" fmla="*/ 0 h 159"/>
                      <a:gd name="T24" fmla="*/ 0 w 246"/>
                      <a:gd name="T25" fmla="*/ 0 h 159"/>
                      <a:gd name="T26" fmla="*/ 0 w 246"/>
                      <a:gd name="T27" fmla="*/ 0 h 159"/>
                      <a:gd name="T28" fmla="*/ 0 w 246"/>
                      <a:gd name="T29" fmla="*/ 0 h 159"/>
                      <a:gd name="T30" fmla="*/ 0 w 246"/>
                      <a:gd name="T31" fmla="*/ 0 h 159"/>
                      <a:gd name="T32" fmla="*/ 0 w 246"/>
                      <a:gd name="T33" fmla="*/ 0 h 159"/>
                      <a:gd name="T34" fmla="*/ 0 w 246"/>
                      <a:gd name="T35" fmla="*/ 0 h 159"/>
                      <a:gd name="T36" fmla="*/ 0 w 246"/>
                      <a:gd name="T37" fmla="*/ 0 h 159"/>
                      <a:gd name="T38" fmla="*/ 0 w 246"/>
                      <a:gd name="T39" fmla="*/ 0 h 159"/>
                      <a:gd name="T40" fmla="*/ 0 w 246"/>
                      <a:gd name="T41" fmla="*/ 0 h 159"/>
                      <a:gd name="T42" fmla="*/ 0 w 246"/>
                      <a:gd name="T43" fmla="*/ 0 h 159"/>
                      <a:gd name="T44" fmla="*/ 0 w 246"/>
                      <a:gd name="T45" fmla="*/ 0 h 159"/>
                      <a:gd name="T46" fmla="*/ 0 w 246"/>
                      <a:gd name="T47" fmla="*/ 0 h 159"/>
                      <a:gd name="T48" fmla="*/ 0 w 246"/>
                      <a:gd name="T49" fmla="*/ 0 h 159"/>
                      <a:gd name="T50" fmla="*/ 0 w 246"/>
                      <a:gd name="T51" fmla="*/ 0 h 159"/>
                      <a:gd name="T52" fmla="*/ 0 w 246"/>
                      <a:gd name="T53" fmla="*/ 0 h 159"/>
                      <a:gd name="T54" fmla="*/ 0 w 246"/>
                      <a:gd name="T55" fmla="*/ 0 h 159"/>
                      <a:gd name="T56" fmla="*/ 0 w 246"/>
                      <a:gd name="T57" fmla="*/ 0 h 159"/>
                      <a:gd name="T58" fmla="*/ 0 w 246"/>
                      <a:gd name="T59" fmla="*/ 0 h 159"/>
                      <a:gd name="T60" fmla="*/ 0 w 246"/>
                      <a:gd name="T61" fmla="*/ 0 h 159"/>
                      <a:gd name="T62" fmla="*/ 0 w 246"/>
                      <a:gd name="T63" fmla="*/ 0 h 159"/>
                      <a:gd name="T64" fmla="*/ 0 w 246"/>
                      <a:gd name="T65" fmla="*/ 0 h 159"/>
                      <a:gd name="T66" fmla="*/ 0 w 246"/>
                      <a:gd name="T67" fmla="*/ 0 h 159"/>
                      <a:gd name="T68" fmla="*/ 0 w 246"/>
                      <a:gd name="T69" fmla="*/ 0 h 159"/>
                      <a:gd name="T70" fmla="*/ 0 w 246"/>
                      <a:gd name="T71" fmla="*/ 0 h 159"/>
                      <a:gd name="T72" fmla="*/ 0 w 246"/>
                      <a:gd name="T73" fmla="*/ 0 h 159"/>
                      <a:gd name="T74" fmla="*/ 0 w 246"/>
                      <a:gd name="T75" fmla="*/ 0 h 159"/>
                      <a:gd name="T76" fmla="*/ 0 w 246"/>
                      <a:gd name="T77" fmla="*/ 0 h 159"/>
                      <a:gd name="T78" fmla="*/ 0 w 246"/>
                      <a:gd name="T79" fmla="*/ 0 h 159"/>
                      <a:gd name="T80" fmla="*/ 0 w 246"/>
                      <a:gd name="T81" fmla="*/ 0 h 159"/>
                      <a:gd name="T82" fmla="*/ 0 w 246"/>
                      <a:gd name="T83" fmla="*/ 0 h 159"/>
                      <a:gd name="T84" fmla="*/ 0 w 246"/>
                      <a:gd name="T85" fmla="*/ 0 h 159"/>
                      <a:gd name="T86" fmla="*/ 0 w 246"/>
                      <a:gd name="T87" fmla="*/ 0 h 159"/>
                      <a:gd name="T88" fmla="*/ 0 w 246"/>
                      <a:gd name="T89" fmla="*/ 0 h 159"/>
                      <a:gd name="T90" fmla="*/ 0 w 246"/>
                      <a:gd name="T91" fmla="*/ 0 h 159"/>
                      <a:gd name="T92" fmla="*/ 0 w 246"/>
                      <a:gd name="T93" fmla="*/ 0 h 159"/>
                      <a:gd name="T94" fmla="*/ 0 w 246"/>
                      <a:gd name="T95" fmla="*/ 0 h 159"/>
                      <a:gd name="T96" fmla="*/ 0 w 246"/>
                      <a:gd name="T97" fmla="*/ 0 h 159"/>
                      <a:gd name="T98" fmla="*/ 0 w 246"/>
                      <a:gd name="T99" fmla="*/ 0 h 159"/>
                      <a:gd name="T100" fmla="*/ 0 w 246"/>
                      <a:gd name="T101" fmla="*/ 0 h 159"/>
                      <a:gd name="T102" fmla="*/ 0 w 246"/>
                      <a:gd name="T103" fmla="*/ 0 h 15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46" h="159">
                        <a:moveTo>
                          <a:pt x="37" y="60"/>
                        </a:moveTo>
                        <a:lnTo>
                          <a:pt x="32" y="58"/>
                        </a:lnTo>
                        <a:lnTo>
                          <a:pt x="29" y="58"/>
                        </a:lnTo>
                        <a:lnTo>
                          <a:pt x="21" y="57"/>
                        </a:lnTo>
                        <a:lnTo>
                          <a:pt x="12" y="56"/>
                        </a:lnTo>
                        <a:lnTo>
                          <a:pt x="0" y="57"/>
                        </a:lnTo>
                        <a:lnTo>
                          <a:pt x="25" y="41"/>
                        </a:lnTo>
                        <a:lnTo>
                          <a:pt x="42" y="30"/>
                        </a:lnTo>
                        <a:lnTo>
                          <a:pt x="59" y="21"/>
                        </a:lnTo>
                        <a:lnTo>
                          <a:pt x="79" y="13"/>
                        </a:lnTo>
                        <a:lnTo>
                          <a:pt x="100" y="6"/>
                        </a:lnTo>
                        <a:lnTo>
                          <a:pt x="117" y="2"/>
                        </a:lnTo>
                        <a:lnTo>
                          <a:pt x="139" y="0"/>
                        </a:lnTo>
                        <a:lnTo>
                          <a:pt x="154" y="0"/>
                        </a:lnTo>
                        <a:lnTo>
                          <a:pt x="172" y="5"/>
                        </a:lnTo>
                        <a:lnTo>
                          <a:pt x="187" y="10"/>
                        </a:lnTo>
                        <a:lnTo>
                          <a:pt x="201" y="19"/>
                        </a:lnTo>
                        <a:lnTo>
                          <a:pt x="210" y="26"/>
                        </a:lnTo>
                        <a:lnTo>
                          <a:pt x="222" y="37"/>
                        </a:lnTo>
                        <a:lnTo>
                          <a:pt x="229" y="50"/>
                        </a:lnTo>
                        <a:lnTo>
                          <a:pt x="235" y="61"/>
                        </a:lnTo>
                        <a:lnTo>
                          <a:pt x="240" y="74"/>
                        </a:lnTo>
                        <a:lnTo>
                          <a:pt x="244" y="87"/>
                        </a:lnTo>
                        <a:lnTo>
                          <a:pt x="246" y="99"/>
                        </a:lnTo>
                        <a:lnTo>
                          <a:pt x="246" y="110"/>
                        </a:lnTo>
                        <a:lnTo>
                          <a:pt x="243" y="123"/>
                        </a:lnTo>
                        <a:lnTo>
                          <a:pt x="240" y="132"/>
                        </a:lnTo>
                        <a:lnTo>
                          <a:pt x="237" y="138"/>
                        </a:lnTo>
                        <a:lnTo>
                          <a:pt x="231" y="144"/>
                        </a:lnTo>
                        <a:lnTo>
                          <a:pt x="226" y="149"/>
                        </a:lnTo>
                        <a:lnTo>
                          <a:pt x="217" y="153"/>
                        </a:lnTo>
                        <a:lnTo>
                          <a:pt x="208" y="157"/>
                        </a:lnTo>
                        <a:lnTo>
                          <a:pt x="201" y="158"/>
                        </a:lnTo>
                        <a:lnTo>
                          <a:pt x="192" y="159"/>
                        </a:lnTo>
                        <a:lnTo>
                          <a:pt x="182" y="159"/>
                        </a:lnTo>
                        <a:lnTo>
                          <a:pt x="172" y="158"/>
                        </a:lnTo>
                        <a:lnTo>
                          <a:pt x="162" y="158"/>
                        </a:lnTo>
                        <a:lnTo>
                          <a:pt x="154" y="157"/>
                        </a:lnTo>
                        <a:lnTo>
                          <a:pt x="145" y="152"/>
                        </a:lnTo>
                        <a:lnTo>
                          <a:pt x="135" y="149"/>
                        </a:lnTo>
                        <a:lnTo>
                          <a:pt x="126" y="139"/>
                        </a:lnTo>
                        <a:lnTo>
                          <a:pt x="118" y="131"/>
                        </a:lnTo>
                        <a:lnTo>
                          <a:pt x="111" y="118"/>
                        </a:lnTo>
                        <a:lnTo>
                          <a:pt x="103" y="108"/>
                        </a:lnTo>
                        <a:lnTo>
                          <a:pt x="93" y="96"/>
                        </a:lnTo>
                        <a:lnTo>
                          <a:pt x="86" y="88"/>
                        </a:lnTo>
                        <a:lnTo>
                          <a:pt x="77" y="76"/>
                        </a:lnTo>
                        <a:lnTo>
                          <a:pt x="69" y="68"/>
                        </a:lnTo>
                        <a:lnTo>
                          <a:pt x="59" y="64"/>
                        </a:lnTo>
                        <a:lnTo>
                          <a:pt x="49" y="61"/>
                        </a:lnTo>
                        <a:lnTo>
                          <a:pt x="42" y="61"/>
                        </a:lnTo>
                        <a:lnTo>
                          <a:pt x="37" y="60"/>
                        </a:lnTo>
                        <a:close/>
                      </a:path>
                    </a:pathLst>
                  </a:custGeom>
                  <a:solidFill>
                    <a:srgbClr val="6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200"/>
                  </a:p>
                </p:txBody>
              </p:sp>
            </p:grpSp>
          </p:grpSp>
        </p:grpSp>
      </p:grpSp>
      <p:sp>
        <p:nvSpPr>
          <p:cNvPr id="135" name="Oval 135"/>
          <p:cNvSpPr>
            <a:spLocks noChangeArrowheads="1"/>
          </p:cNvSpPr>
          <p:nvPr/>
        </p:nvSpPr>
        <p:spPr bwMode="auto">
          <a:xfrm>
            <a:off x="4531793" y="1090645"/>
            <a:ext cx="1346200" cy="812800"/>
          </a:xfrm>
          <a:prstGeom prst="ellipse">
            <a:avLst/>
          </a:prstGeom>
          <a:solidFill>
            <a:srgbClr val="FFFFFF"/>
          </a:solidFill>
          <a:ln w="25399">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136" name="Rectangle 136"/>
          <p:cNvSpPr>
            <a:spLocks noChangeArrowheads="1"/>
          </p:cNvSpPr>
          <p:nvPr/>
        </p:nvSpPr>
        <p:spPr bwMode="auto">
          <a:xfrm>
            <a:off x="4963593" y="1300195"/>
            <a:ext cx="402355" cy="3052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a:solidFill>
                  <a:srgbClr val="0000CC"/>
                </a:solidFill>
                <a:latin typeface="Arial" panose="020B0604020202020204" pitchFamily="34" charset="0"/>
              </a:rPr>
              <a:t>Oil</a:t>
            </a:r>
          </a:p>
        </p:txBody>
      </p:sp>
      <p:sp>
        <p:nvSpPr>
          <p:cNvPr id="137" name="Oval 137"/>
          <p:cNvSpPr>
            <a:spLocks noChangeArrowheads="1"/>
          </p:cNvSpPr>
          <p:nvPr/>
        </p:nvSpPr>
        <p:spPr bwMode="auto">
          <a:xfrm>
            <a:off x="4531793" y="2370170"/>
            <a:ext cx="1346200" cy="812800"/>
          </a:xfrm>
          <a:prstGeom prst="ellipse">
            <a:avLst/>
          </a:prstGeom>
          <a:solidFill>
            <a:srgbClr val="FFFFFF"/>
          </a:solidFill>
          <a:ln w="25399">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138" name="Rectangle 138"/>
          <p:cNvSpPr>
            <a:spLocks noChangeArrowheads="1"/>
          </p:cNvSpPr>
          <p:nvPr/>
        </p:nvSpPr>
        <p:spPr bwMode="auto">
          <a:xfrm>
            <a:off x="4625455" y="2579720"/>
            <a:ext cx="889668" cy="3052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a:solidFill>
                  <a:srgbClr val="0000CC"/>
                </a:solidFill>
                <a:latin typeface="Arial" panose="020B0604020202020204" pitchFamily="34" charset="0"/>
              </a:rPr>
              <a:t>Gasoline</a:t>
            </a:r>
          </a:p>
        </p:txBody>
      </p:sp>
      <p:sp>
        <p:nvSpPr>
          <p:cNvPr id="139" name="Oval 139"/>
          <p:cNvSpPr>
            <a:spLocks noChangeArrowheads="1"/>
          </p:cNvSpPr>
          <p:nvPr/>
        </p:nvSpPr>
        <p:spPr bwMode="auto">
          <a:xfrm>
            <a:off x="4531793" y="3643345"/>
            <a:ext cx="1346200" cy="812800"/>
          </a:xfrm>
          <a:prstGeom prst="ellipse">
            <a:avLst/>
          </a:prstGeom>
          <a:solidFill>
            <a:srgbClr val="FFFFFF"/>
          </a:solidFill>
          <a:ln w="25399">
            <a:solidFill>
              <a:srgbClr val="00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ZA" altLang="en-US" sz="1600"/>
          </a:p>
        </p:txBody>
      </p:sp>
      <p:sp>
        <p:nvSpPr>
          <p:cNvPr id="140" name="Rectangle 140"/>
          <p:cNvSpPr>
            <a:spLocks noChangeArrowheads="1"/>
          </p:cNvSpPr>
          <p:nvPr/>
        </p:nvSpPr>
        <p:spPr bwMode="auto">
          <a:xfrm>
            <a:off x="4552430" y="3852895"/>
            <a:ext cx="1019511" cy="3052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a:solidFill>
                  <a:srgbClr val="0000CC"/>
                </a:solidFill>
                <a:latin typeface="Arial" panose="020B0604020202020204" pitchFamily="34" charset="0"/>
              </a:rPr>
              <a:t>Chemicals</a:t>
            </a:r>
          </a:p>
        </p:txBody>
      </p:sp>
      <p:graphicFrame>
        <p:nvGraphicFramePr>
          <p:cNvPr id="141" name="Object 141"/>
          <p:cNvGraphicFramePr>
            <a:graphicFrameLocks/>
          </p:cNvGraphicFramePr>
          <p:nvPr>
            <p:extLst>
              <p:ext uri="{D42A27DB-BD31-4B8C-83A1-F6EECF244321}">
                <p14:modId xmlns:p14="http://schemas.microsoft.com/office/powerpoint/2010/main" val="4145616262"/>
              </p:ext>
            </p:extLst>
          </p:nvPr>
        </p:nvGraphicFramePr>
        <p:xfrm>
          <a:off x="5939905" y="2868645"/>
          <a:ext cx="314325" cy="603250"/>
        </p:xfrm>
        <a:graphic>
          <a:graphicData uri="http://schemas.openxmlformats.org/presentationml/2006/ole">
            <mc:AlternateContent xmlns:mc="http://schemas.openxmlformats.org/markup-compatibility/2006">
              <mc:Choice xmlns:v="urn:schemas-microsoft-com:vml" Requires="v">
                <p:oleObj spid="_x0000_s63499" name="Clip" r:id="rId3" imgW="1516416" imgH="3040337" progId="MS_ClipArt_Gallery.2">
                  <p:embed/>
                </p:oleObj>
              </mc:Choice>
              <mc:Fallback>
                <p:oleObj name="Clip" r:id="rId3" imgW="1516416" imgH="3040337" progId="MS_ClipArt_Gallery.2">
                  <p:embed/>
                  <p:pic>
                    <p:nvPicPr>
                      <p:cNvPr id="105507" name="Object 14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9905" y="2868645"/>
                        <a:ext cx="314325" cy="603250"/>
                      </a:xfrm>
                      <a:prstGeom prst="rect">
                        <a:avLst/>
                      </a:prstGeom>
                      <a:solidFill>
                        <a:srgbClr val="000000"/>
                      </a:solidFill>
                      <a:ln>
                        <a:noFill/>
                      </a:ln>
                      <a:effectLst/>
                      <a:extLs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2" name="Object 142"/>
          <p:cNvGraphicFramePr>
            <a:graphicFrameLocks/>
          </p:cNvGraphicFramePr>
          <p:nvPr>
            <p:extLst>
              <p:ext uri="{D42A27DB-BD31-4B8C-83A1-F6EECF244321}">
                <p14:modId xmlns:p14="http://schemas.microsoft.com/office/powerpoint/2010/main" val="947523010"/>
              </p:ext>
            </p:extLst>
          </p:nvPr>
        </p:nvGraphicFramePr>
        <p:xfrm>
          <a:off x="5939905" y="1608170"/>
          <a:ext cx="314325" cy="603250"/>
        </p:xfrm>
        <a:graphic>
          <a:graphicData uri="http://schemas.openxmlformats.org/presentationml/2006/ole">
            <mc:AlternateContent xmlns:mc="http://schemas.openxmlformats.org/markup-compatibility/2006">
              <mc:Choice xmlns:v="urn:schemas-microsoft-com:vml" Requires="v">
                <p:oleObj spid="_x0000_s63500" name="Clip" r:id="rId5" imgW="1516416" imgH="3040337" progId="MS_ClipArt_Gallery.2">
                  <p:embed/>
                </p:oleObj>
              </mc:Choice>
              <mc:Fallback>
                <p:oleObj name="Clip" r:id="rId5" imgW="1516416" imgH="3040337" progId="MS_ClipArt_Gallery.2">
                  <p:embed/>
                  <p:pic>
                    <p:nvPicPr>
                      <p:cNvPr id="105508" name="Object 14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39905" y="1608170"/>
                        <a:ext cx="314325" cy="603250"/>
                      </a:xfrm>
                      <a:prstGeom prst="rect">
                        <a:avLst/>
                      </a:prstGeom>
                      <a:solidFill>
                        <a:srgbClr val="000000"/>
                      </a:solidFill>
                      <a:ln>
                        <a:noFill/>
                      </a:ln>
                      <a:effectLst/>
                      <a:extLs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3" name="Object 143"/>
          <p:cNvGraphicFramePr>
            <a:graphicFrameLocks/>
          </p:cNvGraphicFramePr>
          <p:nvPr>
            <p:extLst>
              <p:ext uri="{D42A27DB-BD31-4B8C-83A1-F6EECF244321}">
                <p14:modId xmlns:p14="http://schemas.microsoft.com/office/powerpoint/2010/main" val="924645890"/>
              </p:ext>
            </p:extLst>
          </p:nvPr>
        </p:nvGraphicFramePr>
        <p:xfrm>
          <a:off x="5939905" y="4240245"/>
          <a:ext cx="314325" cy="603250"/>
        </p:xfrm>
        <a:graphic>
          <a:graphicData uri="http://schemas.openxmlformats.org/presentationml/2006/ole">
            <mc:AlternateContent xmlns:mc="http://schemas.openxmlformats.org/markup-compatibility/2006">
              <mc:Choice xmlns:v="urn:schemas-microsoft-com:vml" Requires="v">
                <p:oleObj spid="_x0000_s63501" name="Clip" r:id="rId7" imgW="1516416" imgH="3040337" progId="MS_ClipArt_Gallery.2">
                  <p:embed/>
                </p:oleObj>
              </mc:Choice>
              <mc:Fallback>
                <p:oleObj name="Clip" r:id="rId7" imgW="1516416" imgH="3040337" progId="MS_ClipArt_Gallery.2">
                  <p:embed/>
                  <p:pic>
                    <p:nvPicPr>
                      <p:cNvPr id="105509" name="Object 143"/>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39905" y="4240245"/>
                        <a:ext cx="314325" cy="603250"/>
                      </a:xfrm>
                      <a:prstGeom prst="rect">
                        <a:avLst/>
                      </a:prstGeom>
                      <a:solidFill>
                        <a:srgbClr val="000000"/>
                      </a:solidFill>
                      <a:ln>
                        <a:noFill/>
                      </a:ln>
                      <a:effectLst/>
                      <a:extLs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144" name="AutoShape 145"/>
          <p:cNvCxnSpPr>
            <a:cxnSpLocks noChangeShapeType="1"/>
          </p:cNvCxnSpPr>
          <p:nvPr/>
        </p:nvCxnSpPr>
        <p:spPr bwMode="auto">
          <a:xfrm flipV="1">
            <a:off x="7159105" y="4538695"/>
            <a:ext cx="0" cy="317500"/>
          </a:xfrm>
          <a:prstGeom prst="straightConnector1">
            <a:avLst/>
          </a:prstGeom>
          <a:noFill/>
          <a:ln w="381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6173945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The pitfalls of allocation</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45</a:t>
            </a:fld>
            <a:endParaRPr lang="en-US"/>
          </a:p>
        </p:txBody>
      </p:sp>
      <p:sp>
        <p:nvSpPr>
          <p:cNvPr id="4" name="Rounded Rectangle 3"/>
          <p:cNvSpPr/>
          <p:nvPr/>
        </p:nvSpPr>
        <p:spPr>
          <a:xfrm>
            <a:off x="798163" y="1278610"/>
            <a:ext cx="4021810" cy="1456841"/>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spcBef>
                <a:spcPct val="20000"/>
              </a:spcBef>
              <a:defRPr/>
            </a:pPr>
            <a:r>
              <a:rPr lang="en-US" altLang="en-US" b="1">
                <a:solidFill>
                  <a:schemeClr val="tx1"/>
                </a:solidFill>
                <a:latin typeface="Arial" charset="0"/>
              </a:rPr>
              <a:t>Joint costs are often allocated to end products on the basis of the relative sales value</a:t>
            </a:r>
            <a:r>
              <a:rPr lang="en-US" altLang="en-US" b="1">
                <a:solidFill>
                  <a:schemeClr val="tx1"/>
                </a:solidFill>
                <a:effectLst>
                  <a:outerShdw blurRad="38100" dist="38100" dir="2700000" algn="tl">
                    <a:srgbClr val="C0C0C0"/>
                  </a:outerShdw>
                </a:effectLst>
                <a:latin typeface="Arial" charset="0"/>
              </a:rPr>
              <a:t> </a:t>
            </a:r>
            <a:r>
              <a:rPr lang="en-US" altLang="en-US" b="1">
                <a:solidFill>
                  <a:schemeClr val="tx1"/>
                </a:solidFill>
                <a:latin typeface="Arial" charset="0"/>
              </a:rPr>
              <a:t>of each product or on some other basis.</a:t>
            </a:r>
            <a:endParaRPr lang="en-US" altLang="en-US" b="1" dirty="0">
              <a:solidFill>
                <a:schemeClr val="tx1"/>
              </a:solidFill>
              <a:latin typeface="Arial" charset="0"/>
            </a:endParaRPr>
          </a:p>
        </p:txBody>
      </p:sp>
      <p:sp>
        <p:nvSpPr>
          <p:cNvPr id="5" name="Rectangle 4"/>
          <p:cNvSpPr/>
          <p:nvPr/>
        </p:nvSpPr>
        <p:spPr>
          <a:xfrm>
            <a:off x="2286000" y="3180470"/>
            <a:ext cx="4572000" cy="1477328"/>
          </a:xfrm>
          <a:prstGeom prst="rect">
            <a:avLst/>
          </a:prstGeom>
        </p:spPr>
        <p:txBody>
          <a:bodyPr>
            <a:spAutoFit/>
          </a:bodyPr>
          <a:lstStyle/>
          <a:p>
            <a:pPr algn="ctr"/>
            <a:r>
              <a:rPr lang="en-US" altLang="en-US" b="1" dirty="0">
                <a:solidFill>
                  <a:schemeClr val="accent6">
                    <a:lumMod val="75000"/>
                  </a:schemeClr>
                </a:solidFill>
                <a:latin typeface="Arial" panose="020B0604020202020204" pitchFamily="34" charset="0"/>
              </a:rPr>
              <a:t>Although allocation is needed for some purposes such as balance sheet inventory valuation, allocations of this kind are very dangerous for decision making</a:t>
            </a:r>
            <a:endParaRPr lang="en-ZA" dirty="0">
              <a:solidFill>
                <a:schemeClr val="accent6">
                  <a:lumMod val="75000"/>
                </a:schemeClr>
              </a:solidFill>
            </a:endParaRPr>
          </a:p>
        </p:txBody>
      </p:sp>
    </p:spTree>
    <p:extLst>
      <p:ext uri="{BB962C8B-B14F-4D97-AF65-F5344CB8AC3E}">
        <p14:creationId xmlns:p14="http://schemas.microsoft.com/office/powerpoint/2010/main" val="387213451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Sell or Process further</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46</a:t>
            </a:fld>
            <a:endParaRPr lang="en-US"/>
          </a:p>
        </p:txBody>
      </p:sp>
      <p:sp>
        <p:nvSpPr>
          <p:cNvPr id="4" name="Rounded Rectangle 3"/>
          <p:cNvSpPr/>
          <p:nvPr/>
        </p:nvSpPr>
        <p:spPr>
          <a:xfrm>
            <a:off x="922149" y="1379349"/>
            <a:ext cx="4657241" cy="141034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lvl="1" algn="ctr">
              <a:buFont typeface="Arial" charset="0"/>
              <a:buNone/>
              <a:defRPr/>
            </a:pPr>
            <a:r>
              <a:rPr lang="en-US" altLang="en-US" sz="2000" b="1">
                <a:solidFill>
                  <a:srgbClr val="FF0000"/>
                </a:solidFill>
                <a:effectLst>
                  <a:outerShdw blurRad="38100" dist="38100" dir="2700000" algn="tl">
                    <a:srgbClr val="000000"/>
                  </a:outerShdw>
                </a:effectLst>
              </a:rPr>
              <a:t>Joint costs are irrelevant in decisions regarding what to do with a product from the split-off point forward.</a:t>
            </a:r>
            <a:endParaRPr lang="en-US" altLang="en-US" sz="2000" b="1" dirty="0">
              <a:solidFill>
                <a:srgbClr val="FF0000"/>
              </a:solidFill>
              <a:effectLst>
                <a:outerShdw blurRad="38100" dist="38100" dir="2700000" algn="tl">
                  <a:srgbClr val="000000"/>
                </a:outerShdw>
              </a:effectLst>
            </a:endParaRPr>
          </a:p>
        </p:txBody>
      </p:sp>
      <p:sp>
        <p:nvSpPr>
          <p:cNvPr id="5" name="Rounded Rectangle 4"/>
          <p:cNvSpPr/>
          <p:nvPr/>
        </p:nvSpPr>
        <p:spPr>
          <a:xfrm>
            <a:off x="1859797" y="3200400"/>
            <a:ext cx="6933277" cy="1828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en-US" dirty="0">
                <a:solidFill>
                  <a:schemeClr val="tx1">
                    <a:lumMod val="95000"/>
                    <a:lumOff val="5000"/>
                  </a:schemeClr>
                </a:solidFill>
                <a:effectLst>
                  <a:outerShdw blurRad="38100" dist="38100" dir="2700000" algn="tl">
                    <a:srgbClr val="000000"/>
                  </a:outerShdw>
                </a:effectLst>
              </a:rPr>
              <a:t>It will always be profitable to continue processing a joint product after the split-off point so long as the incremental revenue exceeds the incremental processing costs incurred after the split-off point.</a:t>
            </a:r>
            <a:endParaRPr lang="en-ZA" dirty="0">
              <a:solidFill>
                <a:schemeClr val="tx1">
                  <a:lumMod val="95000"/>
                  <a:lumOff val="5000"/>
                </a:schemeClr>
              </a:solidFill>
            </a:endParaRPr>
          </a:p>
        </p:txBody>
      </p:sp>
    </p:spTree>
    <p:extLst>
      <p:ext uri="{BB962C8B-B14F-4D97-AF65-F5344CB8AC3E}">
        <p14:creationId xmlns:p14="http://schemas.microsoft.com/office/powerpoint/2010/main" val="38928891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a:t>Sell or Process </a:t>
            </a:r>
            <a:r>
              <a:rPr lang="en-ZA" dirty="0" smtClean="0"/>
              <a:t>further an example</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47</a:t>
            </a:fld>
            <a:endParaRPr lang="en-US"/>
          </a:p>
        </p:txBody>
      </p:sp>
      <p:sp>
        <p:nvSpPr>
          <p:cNvPr id="4" name="Rectangle 3"/>
          <p:cNvSpPr/>
          <p:nvPr/>
        </p:nvSpPr>
        <p:spPr>
          <a:xfrm>
            <a:off x="472698" y="1588577"/>
            <a:ext cx="8229600" cy="199928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SzTx/>
              <a:buFont typeface="Arial" panose="020B0604020202020204" pitchFamily="34" charset="0"/>
              <a:buChar char="•"/>
            </a:pPr>
            <a:r>
              <a:rPr lang="en-US" altLang="en-US" dirty="0">
                <a:solidFill>
                  <a:schemeClr val="tx1">
                    <a:lumMod val="95000"/>
                    <a:lumOff val="5000"/>
                  </a:schemeClr>
                </a:solidFill>
              </a:rPr>
              <a:t>Sawmill, Inc. cuts logs from which unfinished lumber and sawdust are the immediate joint products.</a:t>
            </a:r>
          </a:p>
          <a:p>
            <a:pPr marL="285750" indent="-285750">
              <a:buSzTx/>
              <a:buFont typeface="Arial" panose="020B0604020202020204" pitchFamily="34" charset="0"/>
              <a:buChar char="•"/>
            </a:pPr>
            <a:r>
              <a:rPr lang="en-US" altLang="en-US" dirty="0">
                <a:solidFill>
                  <a:schemeClr val="tx1">
                    <a:lumMod val="95000"/>
                    <a:lumOff val="5000"/>
                  </a:schemeClr>
                </a:solidFill>
              </a:rPr>
              <a:t>Unfinished lumber is sold “as is” or processed further into finished lumber.</a:t>
            </a:r>
          </a:p>
          <a:p>
            <a:pPr marL="285750" indent="-285750">
              <a:buSzTx/>
              <a:buFont typeface="Arial" panose="020B0604020202020204" pitchFamily="34" charset="0"/>
              <a:buChar char="•"/>
            </a:pPr>
            <a:r>
              <a:rPr lang="en-US" altLang="en-US" dirty="0">
                <a:solidFill>
                  <a:schemeClr val="tx1">
                    <a:lumMod val="95000"/>
                    <a:lumOff val="5000"/>
                  </a:schemeClr>
                </a:solidFill>
              </a:rPr>
              <a:t>Sawdust can also be sold “as is” to gardening wholesalers or processed further into “presto-logs.”</a:t>
            </a:r>
          </a:p>
        </p:txBody>
      </p:sp>
    </p:spTree>
    <p:extLst>
      <p:ext uri="{BB962C8B-B14F-4D97-AF65-F5344CB8AC3E}">
        <p14:creationId xmlns:p14="http://schemas.microsoft.com/office/powerpoint/2010/main" val="19727250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ltLang="en-US" sz="3200" b="1" dirty="0">
                <a:solidFill>
                  <a:schemeClr val="tx1">
                    <a:lumMod val="95000"/>
                    <a:lumOff val="5000"/>
                  </a:schemeClr>
                </a:solidFill>
                <a:latin typeface="Tahoma" panose="020B0604030504040204" pitchFamily="34" charset="0"/>
                <a:cs typeface="Tahoma" panose="020B0604030504040204" pitchFamily="34" charset="0"/>
              </a:rPr>
              <a:t>Data about Sawmill’s joint products includes:</a:t>
            </a:r>
            <a:br>
              <a:rPr lang="en-US" altLang="en-US" sz="3200" b="1" dirty="0">
                <a:solidFill>
                  <a:schemeClr val="tx1">
                    <a:lumMod val="95000"/>
                    <a:lumOff val="5000"/>
                  </a:schemeClr>
                </a:solidFill>
                <a:latin typeface="Tahoma" panose="020B0604030504040204" pitchFamily="34" charset="0"/>
                <a:cs typeface="Tahoma" panose="020B0604030504040204" pitchFamily="34" charset="0"/>
              </a:rPr>
            </a:br>
            <a:endParaRPr lang="en-ZA" sz="3200" dirty="0">
              <a:solidFill>
                <a:schemeClr val="tx1">
                  <a:lumMod val="95000"/>
                  <a:lumOff val="5000"/>
                </a:schemeClr>
              </a:solidFill>
            </a:endParaRPr>
          </a:p>
        </p:txBody>
      </p:sp>
      <p:sp>
        <p:nvSpPr>
          <p:cNvPr id="3" name="Slide Number Placeholder 2"/>
          <p:cNvSpPr>
            <a:spLocks noGrp="1"/>
          </p:cNvSpPr>
          <p:nvPr>
            <p:ph type="sldNum" sz="quarter" idx="4"/>
          </p:nvPr>
        </p:nvSpPr>
        <p:spPr/>
        <p:txBody>
          <a:bodyPr/>
          <a:lstStyle/>
          <a:p>
            <a:fld id="{845618AF-F51B-8743-BA6C-E154C9BE61F9}" type="slidenum">
              <a:rPr lang="en-US" smtClean="0"/>
              <a:t>48</a:t>
            </a:fld>
            <a:endParaRPr lang="en-US"/>
          </a:p>
        </p:txBody>
      </p:sp>
      <p:graphicFrame>
        <p:nvGraphicFramePr>
          <p:cNvPr id="4" name="Object 4"/>
          <p:cNvGraphicFramePr>
            <a:graphicFrameLocks/>
          </p:cNvGraphicFramePr>
          <p:nvPr>
            <p:extLst>
              <p:ext uri="{D42A27DB-BD31-4B8C-83A1-F6EECF244321}">
                <p14:modId xmlns:p14="http://schemas.microsoft.com/office/powerpoint/2010/main" val="2322359454"/>
              </p:ext>
            </p:extLst>
          </p:nvPr>
        </p:nvGraphicFramePr>
        <p:xfrm>
          <a:off x="1445916" y="1383574"/>
          <a:ext cx="6659697" cy="2266277"/>
        </p:xfrm>
        <a:graphic>
          <a:graphicData uri="http://schemas.openxmlformats.org/presentationml/2006/ole">
            <mc:AlternateContent xmlns:mc="http://schemas.openxmlformats.org/markup-compatibility/2006">
              <mc:Choice xmlns:v="urn:schemas-microsoft-com:vml" Requires="v">
                <p:oleObj spid="_x0000_s64518" name="Worksheet" r:id="rId3" imgW="4053982" imgH="1340916" progId="Excel.Sheet.8">
                  <p:embed/>
                </p:oleObj>
              </mc:Choice>
              <mc:Fallback>
                <p:oleObj name="Worksheet" r:id="rId3" imgW="4053982" imgH="1340916" progId="Excel.Sheet.8">
                  <p:embed/>
                  <p:pic>
                    <p:nvPicPr>
                      <p:cNvPr id="113668" name="Object 4"/>
                      <p:cNvPicPr>
                        <a:picLocks noChangeArrowheads="1"/>
                      </p:cNvPicPr>
                      <p:nvPr/>
                    </p:nvPicPr>
                    <p:blipFill>
                      <a:blip r:embed="rId4"/>
                      <a:srcRect/>
                      <a:stretch>
                        <a:fillRect/>
                      </a:stretch>
                    </p:blipFill>
                    <p:spPr bwMode="auto">
                      <a:xfrm>
                        <a:off x="1445916" y="1383574"/>
                        <a:ext cx="6659697" cy="2266277"/>
                      </a:xfrm>
                      <a:prstGeom prst="rect">
                        <a:avLst/>
                      </a:prstGeom>
                      <a:solidFill>
                        <a:srgbClr val="EBF7FF"/>
                      </a:solidFill>
                      <a:ln w="12700">
                        <a:solidFill>
                          <a:srgbClr val="000000"/>
                        </a:solidFill>
                        <a:miter lim="800000"/>
                        <a:headEnd/>
                        <a:tailEnd/>
                      </a:ln>
                      <a:effectLst/>
                    </p:spPr>
                  </p:pic>
                </p:oleObj>
              </mc:Fallback>
            </mc:AlternateContent>
          </a:graphicData>
        </a:graphic>
      </p:graphicFrame>
    </p:spTree>
    <p:extLst>
      <p:ext uri="{BB962C8B-B14F-4D97-AF65-F5344CB8AC3E}">
        <p14:creationId xmlns:p14="http://schemas.microsoft.com/office/powerpoint/2010/main" val="11592861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Cost Concept for Decision Making</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4</a:t>
            </a:fld>
            <a:endParaRPr lang="en-US"/>
          </a:p>
        </p:txBody>
      </p:sp>
      <p:sp>
        <p:nvSpPr>
          <p:cNvPr id="5" name="TextBox 4"/>
          <p:cNvSpPr txBox="1"/>
          <p:nvPr/>
        </p:nvSpPr>
        <p:spPr>
          <a:xfrm>
            <a:off x="976393" y="1193369"/>
            <a:ext cx="7446936" cy="369332"/>
          </a:xfrm>
          <a:prstGeom prst="rect">
            <a:avLst/>
          </a:prstGeom>
          <a:noFill/>
        </p:spPr>
        <p:txBody>
          <a:bodyPr wrap="square" rtlCol="0">
            <a:spAutoFit/>
          </a:bodyPr>
          <a:lstStyle/>
          <a:p>
            <a:pPr algn="ctr"/>
            <a:r>
              <a:rPr lang="en-ZA" dirty="0" smtClean="0"/>
              <a:t>A relevant cost is a cost that differs between alternatives</a:t>
            </a:r>
            <a:endParaRPr lang="en-ZA" dirty="0"/>
          </a:p>
        </p:txBody>
      </p:sp>
      <p:grpSp>
        <p:nvGrpSpPr>
          <p:cNvPr id="6" name="Group 4"/>
          <p:cNvGrpSpPr>
            <a:grpSpLocks/>
          </p:cNvGrpSpPr>
          <p:nvPr/>
        </p:nvGrpSpPr>
        <p:grpSpPr bwMode="auto">
          <a:xfrm>
            <a:off x="2899569" y="2124075"/>
            <a:ext cx="2973388" cy="2955925"/>
            <a:chOff x="2176" y="2280"/>
            <a:chExt cx="1873" cy="1862"/>
          </a:xfrm>
        </p:grpSpPr>
        <p:sp>
          <p:nvSpPr>
            <p:cNvPr id="7" name="Freeform 5"/>
            <p:cNvSpPr>
              <a:spLocks/>
            </p:cNvSpPr>
            <p:nvPr/>
          </p:nvSpPr>
          <p:spPr bwMode="auto">
            <a:xfrm>
              <a:off x="2612" y="2823"/>
              <a:ext cx="928" cy="1237"/>
            </a:xfrm>
            <a:custGeom>
              <a:avLst/>
              <a:gdLst>
                <a:gd name="T0" fmla="*/ 0 w 5564"/>
                <a:gd name="T1" fmla="*/ 0 h 7421"/>
                <a:gd name="T2" fmla="*/ 0 w 5564"/>
                <a:gd name="T3" fmla="*/ 0 h 7421"/>
                <a:gd name="T4" fmla="*/ 0 w 5564"/>
                <a:gd name="T5" fmla="*/ 0 h 7421"/>
                <a:gd name="T6" fmla="*/ 0 w 5564"/>
                <a:gd name="T7" fmla="*/ 0 h 7421"/>
                <a:gd name="T8" fmla="*/ 0 w 5564"/>
                <a:gd name="T9" fmla="*/ 0 h 7421"/>
                <a:gd name="T10" fmla="*/ 0 w 5564"/>
                <a:gd name="T11" fmla="*/ 0 h 7421"/>
                <a:gd name="T12" fmla="*/ 0 w 5564"/>
                <a:gd name="T13" fmla="*/ 0 h 7421"/>
                <a:gd name="T14" fmla="*/ 0 w 5564"/>
                <a:gd name="T15" fmla="*/ 0 h 7421"/>
                <a:gd name="T16" fmla="*/ 0 w 5564"/>
                <a:gd name="T17" fmla="*/ 0 h 7421"/>
                <a:gd name="T18" fmla="*/ 0 w 5564"/>
                <a:gd name="T19" fmla="*/ 0 h 7421"/>
                <a:gd name="T20" fmla="*/ 0 w 5564"/>
                <a:gd name="T21" fmla="*/ 0 h 7421"/>
                <a:gd name="T22" fmla="*/ 0 w 5564"/>
                <a:gd name="T23" fmla="*/ 0 h 7421"/>
                <a:gd name="T24" fmla="*/ 0 w 5564"/>
                <a:gd name="T25" fmla="*/ 0 h 7421"/>
                <a:gd name="T26" fmla="*/ 0 w 5564"/>
                <a:gd name="T27" fmla="*/ 0 h 7421"/>
                <a:gd name="T28" fmla="*/ 0 w 5564"/>
                <a:gd name="T29" fmla="*/ 0 h 7421"/>
                <a:gd name="T30" fmla="*/ 0 w 5564"/>
                <a:gd name="T31" fmla="*/ 0 h 7421"/>
                <a:gd name="T32" fmla="*/ 0 w 5564"/>
                <a:gd name="T33" fmla="*/ 0 h 7421"/>
                <a:gd name="T34" fmla="*/ 0 w 5564"/>
                <a:gd name="T35" fmla="*/ 0 h 7421"/>
                <a:gd name="T36" fmla="*/ 0 w 5564"/>
                <a:gd name="T37" fmla="*/ 0 h 7421"/>
                <a:gd name="T38" fmla="*/ 0 w 5564"/>
                <a:gd name="T39" fmla="*/ 0 h 7421"/>
                <a:gd name="T40" fmla="*/ 0 w 5564"/>
                <a:gd name="T41" fmla="*/ 0 h 7421"/>
                <a:gd name="T42" fmla="*/ 0 w 5564"/>
                <a:gd name="T43" fmla="*/ 0 h 7421"/>
                <a:gd name="T44" fmla="*/ 0 w 5564"/>
                <a:gd name="T45" fmla="*/ 0 h 7421"/>
                <a:gd name="T46" fmla="*/ 0 w 5564"/>
                <a:gd name="T47" fmla="*/ 0 h 7421"/>
                <a:gd name="T48" fmla="*/ 0 w 5564"/>
                <a:gd name="T49" fmla="*/ 0 h 7421"/>
                <a:gd name="T50" fmla="*/ 0 w 5564"/>
                <a:gd name="T51" fmla="*/ 0 h 7421"/>
                <a:gd name="T52" fmla="*/ 0 w 5564"/>
                <a:gd name="T53" fmla="*/ 0 h 7421"/>
                <a:gd name="T54" fmla="*/ 0 w 5564"/>
                <a:gd name="T55" fmla="*/ 0 h 7421"/>
                <a:gd name="T56" fmla="*/ 0 w 5564"/>
                <a:gd name="T57" fmla="*/ 0 h 7421"/>
                <a:gd name="T58" fmla="*/ 0 w 5564"/>
                <a:gd name="T59" fmla="*/ 0 h 7421"/>
                <a:gd name="T60" fmla="*/ 0 w 5564"/>
                <a:gd name="T61" fmla="*/ 0 h 7421"/>
                <a:gd name="T62" fmla="*/ 0 w 5564"/>
                <a:gd name="T63" fmla="*/ 0 h 7421"/>
                <a:gd name="T64" fmla="*/ 0 w 5564"/>
                <a:gd name="T65" fmla="*/ 0 h 7421"/>
                <a:gd name="T66" fmla="*/ 0 w 5564"/>
                <a:gd name="T67" fmla="*/ 0 h 7421"/>
                <a:gd name="T68" fmla="*/ 0 w 5564"/>
                <a:gd name="T69" fmla="*/ 0 h 7421"/>
                <a:gd name="T70" fmla="*/ 0 w 5564"/>
                <a:gd name="T71" fmla="*/ 0 h 7421"/>
                <a:gd name="T72" fmla="*/ 0 w 5564"/>
                <a:gd name="T73" fmla="*/ 0 h 7421"/>
                <a:gd name="T74" fmla="*/ 0 w 5564"/>
                <a:gd name="T75" fmla="*/ 0 h 7421"/>
                <a:gd name="T76" fmla="*/ 0 w 5564"/>
                <a:gd name="T77" fmla="*/ 0 h 7421"/>
                <a:gd name="T78" fmla="*/ 0 w 5564"/>
                <a:gd name="T79" fmla="*/ 0 h 7421"/>
                <a:gd name="T80" fmla="*/ 0 w 5564"/>
                <a:gd name="T81" fmla="*/ 0 h 7421"/>
                <a:gd name="T82" fmla="*/ 0 w 5564"/>
                <a:gd name="T83" fmla="*/ 0 h 7421"/>
                <a:gd name="T84" fmla="*/ 0 w 5564"/>
                <a:gd name="T85" fmla="*/ 0 h 7421"/>
                <a:gd name="T86" fmla="*/ 0 w 5564"/>
                <a:gd name="T87" fmla="*/ 0 h 7421"/>
                <a:gd name="T88" fmla="*/ 0 w 5564"/>
                <a:gd name="T89" fmla="*/ 0 h 7421"/>
                <a:gd name="T90" fmla="*/ 0 w 5564"/>
                <a:gd name="T91" fmla="*/ 0 h 7421"/>
                <a:gd name="T92" fmla="*/ 0 w 5564"/>
                <a:gd name="T93" fmla="*/ 0 h 7421"/>
                <a:gd name="T94" fmla="*/ 0 w 5564"/>
                <a:gd name="T95" fmla="*/ 0 h 7421"/>
                <a:gd name="T96" fmla="*/ 0 w 5564"/>
                <a:gd name="T97" fmla="*/ 0 h 7421"/>
                <a:gd name="T98" fmla="*/ 0 w 5564"/>
                <a:gd name="T99" fmla="*/ 0 h 7421"/>
                <a:gd name="T100" fmla="*/ 0 w 5564"/>
                <a:gd name="T101" fmla="*/ 0 h 7421"/>
                <a:gd name="T102" fmla="*/ 0 w 5564"/>
                <a:gd name="T103" fmla="*/ 0 h 7421"/>
                <a:gd name="T104" fmla="*/ 0 w 5564"/>
                <a:gd name="T105" fmla="*/ 0 h 7421"/>
                <a:gd name="T106" fmla="*/ 0 w 5564"/>
                <a:gd name="T107" fmla="*/ 0 h 7421"/>
                <a:gd name="T108" fmla="*/ 0 w 5564"/>
                <a:gd name="T109" fmla="*/ 0 h 7421"/>
                <a:gd name="T110" fmla="*/ 0 w 5564"/>
                <a:gd name="T111" fmla="*/ 0 h 7421"/>
                <a:gd name="T112" fmla="*/ 0 w 5564"/>
                <a:gd name="T113" fmla="*/ 0 h 7421"/>
                <a:gd name="T114" fmla="*/ 0 w 5564"/>
                <a:gd name="T115" fmla="*/ 0 h 7421"/>
                <a:gd name="T116" fmla="*/ 0 w 5564"/>
                <a:gd name="T117" fmla="*/ 0 h 7421"/>
                <a:gd name="T118" fmla="*/ 0 w 5564"/>
                <a:gd name="T119" fmla="*/ 0 h 742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564" h="7421">
                  <a:moveTo>
                    <a:pt x="486" y="7298"/>
                  </a:moveTo>
                  <a:lnTo>
                    <a:pt x="446" y="6961"/>
                  </a:lnTo>
                  <a:lnTo>
                    <a:pt x="557" y="6674"/>
                  </a:lnTo>
                  <a:lnTo>
                    <a:pt x="689" y="6263"/>
                  </a:lnTo>
                  <a:lnTo>
                    <a:pt x="763" y="5929"/>
                  </a:lnTo>
                  <a:lnTo>
                    <a:pt x="836" y="5565"/>
                  </a:lnTo>
                  <a:lnTo>
                    <a:pt x="930" y="4868"/>
                  </a:lnTo>
                  <a:lnTo>
                    <a:pt x="1004" y="4338"/>
                  </a:lnTo>
                  <a:lnTo>
                    <a:pt x="728" y="4124"/>
                  </a:lnTo>
                  <a:lnTo>
                    <a:pt x="519" y="3931"/>
                  </a:lnTo>
                  <a:lnTo>
                    <a:pt x="372" y="3760"/>
                  </a:lnTo>
                  <a:lnTo>
                    <a:pt x="593" y="3426"/>
                  </a:lnTo>
                  <a:lnTo>
                    <a:pt x="744" y="3155"/>
                  </a:lnTo>
                  <a:lnTo>
                    <a:pt x="800" y="2938"/>
                  </a:lnTo>
                  <a:lnTo>
                    <a:pt x="859" y="2534"/>
                  </a:lnTo>
                  <a:lnTo>
                    <a:pt x="910" y="2170"/>
                  </a:lnTo>
                  <a:lnTo>
                    <a:pt x="728" y="1904"/>
                  </a:lnTo>
                  <a:lnTo>
                    <a:pt x="427" y="1904"/>
                  </a:lnTo>
                  <a:lnTo>
                    <a:pt x="0" y="1326"/>
                  </a:lnTo>
                  <a:lnTo>
                    <a:pt x="94" y="992"/>
                  </a:lnTo>
                  <a:lnTo>
                    <a:pt x="261" y="822"/>
                  </a:lnTo>
                  <a:lnTo>
                    <a:pt x="407" y="746"/>
                  </a:lnTo>
                  <a:lnTo>
                    <a:pt x="578" y="919"/>
                  </a:lnTo>
                  <a:lnTo>
                    <a:pt x="763" y="1037"/>
                  </a:lnTo>
                  <a:lnTo>
                    <a:pt x="1025" y="1113"/>
                  </a:lnTo>
                  <a:lnTo>
                    <a:pt x="1527" y="847"/>
                  </a:lnTo>
                  <a:lnTo>
                    <a:pt x="1583" y="722"/>
                  </a:lnTo>
                  <a:lnTo>
                    <a:pt x="1638" y="582"/>
                  </a:lnTo>
                  <a:lnTo>
                    <a:pt x="1896" y="605"/>
                  </a:lnTo>
                  <a:lnTo>
                    <a:pt x="2174" y="774"/>
                  </a:lnTo>
                  <a:lnTo>
                    <a:pt x="3462" y="387"/>
                  </a:lnTo>
                  <a:lnTo>
                    <a:pt x="3722" y="339"/>
                  </a:lnTo>
                  <a:lnTo>
                    <a:pt x="4056" y="246"/>
                  </a:lnTo>
                  <a:lnTo>
                    <a:pt x="4261" y="557"/>
                  </a:lnTo>
                  <a:lnTo>
                    <a:pt x="4424" y="557"/>
                  </a:lnTo>
                  <a:lnTo>
                    <a:pt x="4594" y="363"/>
                  </a:lnTo>
                  <a:lnTo>
                    <a:pt x="4760" y="363"/>
                  </a:lnTo>
                  <a:lnTo>
                    <a:pt x="5212" y="0"/>
                  </a:lnTo>
                  <a:lnTo>
                    <a:pt x="5564" y="746"/>
                  </a:lnTo>
                  <a:lnTo>
                    <a:pt x="4540" y="1326"/>
                  </a:lnTo>
                  <a:lnTo>
                    <a:pt x="4318" y="1350"/>
                  </a:lnTo>
                  <a:lnTo>
                    <a:pt x="4239" y="1615"/>
                  </a:lnTo>
                  <a:lnTo>
                    <a:pt x="4261" y="2390"/>
                  </a:lnTo>
                  <a:lnTo>
                    <a:pt x="4354" y="2700"/>
                  </a:lnTo>
                  <a:lnTo>
                    <a:pt x="4729" y="3447"/>
                  </a:lnTo>
                  <a:lnTo>
                    <a:pt x="4907" y="3760"/>
                  </a:lnTo>
                  <a:lnTo>
                    <a:pt x="4555" y="4192"/>
                  </a:lnTo>
                  <a:lnTo>
                    <a:pt x="4907" y="7252"/>
                  </a:lnTo>
                  <a:lnTo>
                    <a:pt x="4574" y="7277"/>
                  </a:lnTo>
                  <a:lnTo>
                    <a:pt x="4129" y="7203"/>
                  </a:lnTo>
                  <a:lnTo>
                    <a:pt x="3905" y="7033"/>
                  </a:lnTo>
                  <a:lnTo>
                    <a:pt x="3835" y="6674"/>
                  </a:lnTo>
                  <a:lnTo>
                    <a:pt x="3514" y="5877"/>
                  </a:lnTo>
                  <a:lnTo>
                    <a:pt x="3162" y="5181"/>
                  </a:lnTo>
                  <a:lnTo>
                    <a:pt x="2921" y="4843"/>
                  </a:lnTo>
                  <a:lnTo>
                    <a:pt x="2696" y="4580"/>
                  </a:lnTo>
                  <a:lnTo>
                    <a:pt x="2101" y="5061"/>
                  </a:lnTo>
                  <a:lnTo>
                    <a:pt x="744" y="7421"/>
                  </a:lnTo>
                  <a:lnTo>
                    <a:pt x="542" y="7373"/>
                  </a:lnTo>
                  <a:lnTo>
                    <a:pt x="486" y="7298"/>
                  </a:lnTo>
                  <a:close/>
                </a:path>
              </a:pathLst>
            </a:custGeom>
            <a:solidFill>
              <a:srgbClr val="70230C"/>
            </a:solidFill>
            <a:ln w="0">
              <a:solidFill>
                <a:srgbClr val="70230C"/>
              </a:solidFill>
              <a:prstDash val="solid"/>
              <a:round/>
              <a:headEnd/>
              <a:tailEnd/>
            </a:ln>
          </p:spPr>
          <p:txBody>
            <a:bodyPr/>
            <a:lstStyle/>
            <a:p>
              <a:endParaRPr lang="en-ZA"/>
            </a:p>
          </p:txBody>
        </p:sp>
        <p:sp>
          <p:nvSpPr>
            <p:cNvPr id="8" name="Freeform 6"/>
            <p:cNvSpPr>
              <a:spLocks/>
            </p:cNvSpPr>
            <p:nvPr/>
          </p:nvSpPr>
          <p:spPr bwMode="auto">
            <a:xfrm>
              <a:off x="2569" y="2915"/>
              <a:ext cx="108" cy="143"/>
            </a:xfrm>
            <a:custGeom>
              <a:avLst/>
              <a:gdLst>
                <a:gd name="T0" fmla="*/ 0 w 647"/>
                <a:gd name="T1" fmla="*/ 0 h 857"/>
                <a:gd name="T2" fmla="*/ 0 w 647"/>
                <a:gd name="T3" fmla="*/ 0 h 857"/>
                <a:gd name="T4" fmla="*/ 0 w 647"/>
                <a:gd name="T5" fmla="*/ 0 h 857"/>
                <a:gd name="T6" fmla="*/ 0 w 647"/>
                <a:gd name="T7" fmla="*/ 0 h 857"/>
                <a:gd name="T8" fmla="*/ 0 w 647"/>
                <a:gd name="T9" fmla="*/ 0 h 857"/>
                <a:gd name="T10" fmla="*/ 0 w 647"/>
                <a:gd name="T11" fmla="*/ 0 h 857"/>
                <a:gd name="T12" fmla="*/ 0 w 647"/>
                <a:gd name="T13" fmla="*/ 0 h 857"/>
                <a:gd name="T14" fmla="*/ 0 w 647"/>
                <a:gd name="T15" fmla="*/ 0 h 857"/>
                <a:gd name="T16" fmla="*/ 0 w 647"/>
                <a:gd name="T17" fmla="*/ 0 h 8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7" h="857">
                  <a:moveTo>
                    <a:pt x="0" y="609"/>
                  </a:moveTo>
                  <a:lnTo>
                    <a:pt x="196" y="857"/>
                  </a:lnTo>
                  <a:lnTo>
                    <a:pt x="326" y="475"/>
                  </a:lnTo>
                  <a:lnTo>
                    <a:pt x="494" y="281"/>
                  </a:lnTo>
                  <a:lnTo>
                    <a:pt x="647" y="169"/>
                  </a:lnTo>
                  <a:lnTo>
                    <a:pt x="545" y="0"/>
                  </a:lnTo>
                  <a:lnTo>
                    <a:pt x="339" y="111"/>
                  </a:lnTo>
                  <a:lnTo>
                    <a:pt x="50" y="421"/>
                  </a:lnTo>
                  <a:lnTo>
                    <a:pt x="0" y="609"/>
                  </a:lnTo>
                  <a:close/>
                </a:path>
              </a:pathLst>
            </a:custGeom>
            <a:solidFill>
              <a:srgbClr val="FFFFFF"/>
            </a:solidFill>
            <a:ln w="0">
              <a:solidFill>
                <a:srgbClr val="FFFFFF"/>
              </a:solidFill>
              <a:prstDash val="solid"/>
              <a:round/>
              <a:headEnd/>
              <a:tailEnd/>
            </a:ln>
          </p:spPr>
          <p:txBody>
            <a:bodyPr/>
            <a:lstStyle/>
            <a:p>
              <a:endParaRPr lang="en-ZA"/>
            </a:p>
          </p:txBody>
        </p:sp>
        <p:sp>
          <p:nvSpPr>
            <p:cNvPr id="9" name="Freeform 7"/>
            <p:cNvSpPr>
              <a:spLocks/>
            </p:cNvSpPr>
            <p:nvPr/>
          </p:nvSpPr>
          <p:spPr bwMode="auto">
            <a:xfrm>
              <a:off x="3494" y="2798"/>
              <a:ext cx="85" cy="142"/>
            </a:xfrm>
            <a:custGeom>
              <a:avLst/>
              <a:gdLst>
                <a:gd name="T0" fmla="*/ 0 w 508"/>
                <a:gd name="T1" fmla="*/ 0 h 852"/>
                <a:gd name="T2" fmla="*/ 0 w 508"/>
                <a:gd name="T3" fmla="*/ 0 h 852"/>
                <a:gd name="T4" fmla="*/ 0 w 508"/>
                <a:gd name="T5" fmla="*/ 0 h 852"/>
                <a:gd name="T6" fmla="*/ 0 w 508"/>
                <a:gd name="T7" fmla="*/ 0 h 852"/>
                <a:gd name="T8" fmla="*/ 0 w 508"/>
                <a:gd name="T9" fmla="*/ 0 h 852"/>
                <a:gd name="T10" fmla="*/ 0 w 508"/>
                <a:gd name="T11" fmla="*/ 0 h 852"/>
                <a:gd name="T12" fmla="*/ 0 w 508"/>
                <a:gd name="T13" fmla="*/ 0 h 852"/>
                <a:gd name="T14" fmla="*/ 0 w 508"/>
                <a:gd name="T15" fmla="*/ 0 h 8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852">
                  <a:moveTo>
                    <a:pt x="0" y="271"/>
                  </a:moveTo>
                  <a:lnTo>
                    <a:pt x="24" y="47"/>
                  </a:lnTo>
                  <a:lnTo>
                    <a:pt x="140" y="0"/>
                  </a:lnTo>
                  <a:lnTo>
                    <a:pt x="401" y="538"/>
                  </a:lnTo>
                  <a:lnTo>
                    <a:pt x="508" y="673"/>
                  </a:lnTo>
                  <a:lnTo>
                    <a:pt x="278" y="852"/>
                  </a:lnTo>
                  <a:lnTo>
                    <a:pt x="68" y="465"/>
                  </a:lnTo>
                  <a:lnTo>
                    <a:pt x="0" y="271"/>
                  </a:lnTo>
                  <a:close/>
                </a:path>
              </a:pathLst>
            </a:custGeom>
            <a:solidFill>
              <a:srgbClr val="FFFFFF"/>
            </a:solidFill>
            <a:ln w="0">
              <a:solidFill>
                <a:srgbClr val="FFFFFF"/>
              </a:solidFill>
              <a:prstDash val="solid"/>
              <a:round/>
              <a:headEnd/>
              <a:tailEnd/>
            </a:ln>
          </p:spPr>
          <p:txBody>
            <a:bodyPr/>
            <a:lstStyle/>
            <a:p>
              <a:endParaRPr lang="en-ZA"/>
            </a:p>
          </p:txBody>
        </p:sp>
        <p:sp>
          <p:nvSpPr>
            <p:cNvPr id="10" name="Freeform 8"/>
            <p:cNvSpPr>
              <a:spLocks/>
            </p:cNvSpPr>
            <p:nvPr/>
          </p:nvSpPr>
          <p:spPr bwMode="auto">
            <a:xfrm>
              <a:off x="3452" y="2297"/>
              <a:ext cx="590" cy="737"/>
            </a:xfrm>
            <a:custGeom>
              <a:avLst/>
              <a:gdLst>
                <a:gd name="T0" fmla="*/ 0 w 3543"/>
                <a:gd name="T1" fmla="*/ 0 h 4424"/>
                <a:gd name="T2" fmla="*/ 0 w 3543"/>
                <a:gd name="T3" fmla="*/ 0 h 4424"/>
                <a:gd name="T4" fmla="*/ 0 w 3543"/>
                <a:gd name="T5" fmla="*/ 0 h 4424"/>
                <a:gd name="T6" fmla="*/ 0 w 3543"/>
                <a:gd name="T7" fmla="*/ 0 h 4424"/>
                <a:gd name="T8" fmla="*/ 0 w 3543"/>
                <a:gd name="T9" fmla="*/ 0 h 4424"/>
                <a:gd name="T10" fmla="*/ 0 w 3543"/>
                <a:gd name="T11" fmla="*/ 0 h 4424"/>
                <a:gd name="T12" fmla="*/ 0 w 3543"/>
                <a:gd name="T13" fmla="*/ 0 h 4424"/>
                <a:gd name="T14" fmla="*/ 0 w 3543"/>
                <a:gd name="T15" fmla="*/ 0 h 4424"/>
                <a:gd name="T16" fmla="*/ 0 w 3543"/>
                <a:gd name="T17" fmla="*/ 0 h 4424"/>
                <a:gd name="T18" fmla="*/ 0 w 3543"/>
                <a:gd name="T19" fmla="*/ 0 h 4424"/>
                <a:gd name="T20" fmla="*/ 0 w 3543"/>
                <a:gd name="T21" fmla="*/ 0 h 4424"/>
                <a:gd name="T22" fmla="*/ 0 w 3543"/>
                <a:gd name="T23" fmla="*/ 0 h 4424"/>
                <a:gd name="T24" fmla="*/ 0 w 3543"/>
                <a:gd name="T25" fmla="*/ 0 h 4424"/>
                <a:gd name="T26" fmla="*/ 0 w 3543"/>
                <a:gd name="T27" fmla="*/ 0 h 4424"/>
                <a:gd name="T28" fmla="*/ 0 w 3543"/>
                <a:gd name="T29" fmla="*/ 0 h 4424"/>
                <a:gd name="T30" fmla="*/ 0 w 3543"/>
                <a:gd name="T31" fmla="*/ 0 h 4424"/>
                <a:gd name="T32" fmla="*/ 0 w 3543"/>
                <a:gd name="T33" fmla="*/ 0 h 4424"/>
                <a:gd name="T34" fmla="*/ 0 w 3543"/>
                <a:gd name="T35" fmla="*/ 0 h 442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543" h="4424">
                  <a:moveTo>
                    <a:pt x="321" y="2545"/>
                  </a:moveTo>
                  <a:lnTo>
                    <a:pt x="648" y="2948"/>
                  </a:lnTo>
                  <a:lnTo>
                    <a:pt x="987" y="3482"/>
                  </a:lnTo>
                  <a:lnTo>
                    <a:pt x="1216" y="4021"/>
                  </a:lnTo>
                  <a:lnTo>
                    <a:pt x="1289" y="4424"/>
                  </a:lnTo>
                  <a:lnTo>
                    <a:pt x="1578" y="4405"/>
                  </a:lnTo>
                  <a:lnTo>
                    <a:pt x="1690" y="4405"/>
                  </a:lnTo>
                  <a:lnTo>
                    <a:pt x="3543" y="3125"/>
                  </a:lnTo>
                  <a:lnTo>
                    <a:pt x="2246" y="293"/>
                  </a:lnTo>
                  <a:lnTo>
                    <a:pt x="2023" y="519"/>
                  </a:lnTo>
                  <a:lnTo>
                    <a:pt x="1817" y="113"/>
                  </a:lnTo>
                  <a:lnTo>
                    <a:pt x="1671" y="355"/>
                  </a:lnTo>
                  <a:lnTo>
                    <a:pt x="1451" y="12"/>
                  </a:lnTo>
                  <a:lnTo>
                    <a:pt x="1289" y="355"/>
                  </a:lnTo>
                  <a:lnTo>
                    <a:pt x="1035" y="0"/>
                  </a:lnTo>
                  <a:lnTo>
                    <a:pt x="0" y="2245"/>
                  </a:lnTo>
                  <a:lnTo>
                    <a:pt x="185" y="2411"/>
                  </a:lnTo>
                  <a:lnTo>
                    <a:pt x="321" y="2545"/>
                  </a:lnTo>
                  <a:close/>
                </a:path>
              </a:pathLst>
            </a:custGeom>
            <a:solidFill>
              <a:srgbClr val="FFFFFF"/>
            </a:solidFill>
            <a:ln w="0">
              <a:solidFill>
                <a:srgbClr val="FFFFFF"/>
              </a:solidFill>
              <a:prstDash val="solid"/>
              <a:round/>
              <a:headEnd/>
              <a:tailEnd/>
            </a:ln>
          </p:spPr>
          <p:txBody>
            <a:bodyPr/>
            <a:lstStyle/>
            <a:p>
              <a:endParaRPr lang="en-ZA"/>
            </a:p>
          </p:txBody>
        </p:sp>
        <p:sp>
          <p:nvSpPr>
            <p:cNvPr id="11" name="Freeform 9"/>
            <p:cNvSpPr>
              <a:spLocks/>
            </p:cNvSpPr>
            <p:nvPr/>
          </p:nvSpPr>
          <p:spPr bwMode="auto">
            <a:xfrm>
              <a:off x="3508" y="2636"/>
              <a:ext cx="103" cy="254"/>
            </a:xfrm>
            <a:custGeom>
              <a:avLst/>
              <a:gdLst>
                <a:gd name="T0" fmla="*/ 0 w 620"/>
                <a:gd name="T1" fmla="*/ 0 h 1525"/>
                <a:gd name="T2" fmla="*/ 0 w 620"/>
                <a:gd name="T3" fmla="*/ 0 h 1525"/>
                <a:gd name="T4" fmla="*/ 0 w 620"/>
                <a:gd name="T5" fmla="*/ 0 h 1525"/>
                <a:gd name="T6" fmla="*/ 0 w 620"/>
                <a:gd name="T7" fmla="*/ 0 h 1525"/>
                <a:gd name="T8" fmla="*/ 0 w 620"/>
                <a:gd name="T9" fmla="*/ 0 h 1525"/>
                <a:gd name="T10" fmla="*/ 0 w 620"/>
                <a:gd name="T11" fmla="*/ 0 h 1525"/>
                <a:gd name="T12" fmla="*/ 0 w 620"/>
                <a:gd name="T13" fmla="*/ 0 h 1525"/>
                <a:gd name="T14" fmla="*/ 0 w 620"/>
                <a:gd name="T15" fmla="*/ 0 h 1525"/>
                <a:gd name="T16" fmla="*/ 0 w 620"/>
                <a:gd name="T17" fmla="*/ 0 h 1525"/>
                <a:gd name="T18" fmla="*/ 0 w 620"/>
                <a:gd name="T19" fmla="*/ 0 h 1525"/>
                <a:gd name="T20" fmla="*/ 0 w 620"/>
                <a:gd name="T21" fmla="*/ 0 h 1525"/>
                <a:gd name="T22" fmla="*/ 0 w 620"/>
                <a:gd name="T23" fmla="*/ 0 h 1525"/>
                <a:gd name="T24" fmla="*/ 0 w 620"/>
                <a:gd name="T25" fmla="*/ 0 h 1525"/>
                <a:gd name="T26" fmla="*/ 0 w 620"/>
                <a:gd name="T27" fmla="*/ 0 h 1525"/>
                <a:gd name="T28" fmla="*/ 0 w 620"/>
                <a:gd name="T29" fmla="*/ 0 h 1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20" h="1525">
                  <a:moveTo>
                    <a:pt x="311" y="1507"/>
                  </a:moveTo>
                  <a:lnTo>
                    <a:pt x="67" y="969"/>
                  </a:lnTo>
                  <a:lnTo>
                    <a:pt x="19" y="746"/>
                  </a:lnTo>
                  <a:lnTo>
                    <a:pt x="0" y="511"/>
                  </a:lnTo>
                  <a:lnTo>
                    <a:pt x="78" y="260"/>
                  </a:lnTo>
                  <a:lnTo>
                    <a:pt x="170" y="0"/>
                  </a:lnTo>
                  <a:lnTo>
                    <a:pt x="286" y="121"/>
                  </a:lnTo>
                  <a:lnTo>
                    <a:pt x="286" y="522"/>
                  </a:lnTo>
                  <a:lnTo>
                    <a:pt x="238" y="746"/>
                  </a:lnTo>
                  <a:lnTo>
                    <a:pt x="317" y="925"/>
                  </a:lnTo>
                  <a:lnTo>
                    <a:pt x="571" y="1240"/>
                  </a:lnTo>
                  <a:lnTo>
                    <a:pt x="620" y="1496"/>
                  </a:lnTo>
                  <a:lnTo>
                    <a:pt x="482" y="1525"/>
                  </a:lnTo>
                  <a:lnTo>
                    <a:pt x="389" y="1525"/>
                  </a:lnTo>
                  <a:lnTo>
                    <a:pt x="311" y="1507"/>
                  </a:lnTo>
                  <a:close/>
                </a:path>
              </a:pathLst>
            </a:custGeom>
            <a:solidFill>
              <a:srgbClr val="FFC98E"/>
            </a:solidFill>
            <a:ln w="0">
              <a:solidFill>
                <a:srgbClr val="FFC98E"/>
              </a:solidFill>
              <a:prstDash val="solid"/>
              <a:round/>
              <a:headEnd/>
              <a:tailEnd/>
            </a:ln>
          </p:spPr>
          <p:txBody>
            <a:bodyPr/>
            <a:lstStyle/>
            <a:p>
              <a:endParaRPr lang="en-ZA"/>
            </a:p>
          </p:txBody>
        </p:sp>
        <p:sp>
          <p:nvSpPr>
            <p:cNvPr id="12" name="Freeform 10"/>
            <p:cNvSpPr>
              <a:spLocks/>
            </p:cNvSpPr>
            <p:nvPr/>
          </p:nvSpPr>
          <p:spPr bwMode="auto">
            <a:xfrm>
              <a:off x="2183" y="2296"/>
              <a:ext cx="563" cy="758"/>
            </a:xfrm>
            <a:custGeom>
              <a:avLst/>
              <a:gdLst>
                <a:gd name="T0" fmla="*/ 0 w 3373"/>
                <a:gd name="T1" fmla="*/ 0 h 4546"/>
                <a:gd name="T2" fmla="*/ 0 w 3373"/>
                <a:gd name="T3" fmla="*/ 0 h 4546"/>
                <a:gd name="T4" fmla="*/ 0 w 3373"/>
                <a:gd name="T5" fmla="*/ 0 h 4546"/>
                <a:gd name="T6" fmla="*/ 0 w 3373"/>
                <a:gd name="T7" fmla="*/ 0 h 4546"/>
                <a:gd name="T8" fmla="*/ 0 w 3373"/>
                <a:gd name="T9" fmla="*/ 0 h 4546"/>
                <a:gd name="T10" fmla="*/ 0 w 3373"/>
                <a:gd name="T11" fmla="*/ 0 h 4546"/>
                <a:gd name="T12" fmla="*/ 0 w 3373"/>
                <a:gd name="T13" fmla="*/ 0 h 4546"/>
                <a:gd name="T14" fmla="*/ 0 w 3373"/>
                <a:gd name="T15" fmla="*/ 0 h 4546"/>
                <a:gd name="T16" fmla="*/ 0 w 3373"/>
                <a:gd name="T17" fmla="*/ 0 h 4546"/>
                <a:gd name="T18" fmla="*/ 0 w 3373"/>
                <a:gd name="T19" fmla="*/ 0 h 4546"/>
                <a:gd name="T20" fmla="*/ 0 w 3373"/>
                <a:gd name="T21" fmla="*/ 0 h 4546"/>
                <a:gd name="T22" fmla="*/ 0 w 3373"/>
                <a:gd name="T23" fmla="*/ 0 h 4546"/>
                <a:gd name="T24" fmla="*/ 0 w 3373"/>
                <a:gd name="T25" fmla="*/ 0 h 4546"/>
                <a:gd name="T26" fmla="*/ 0 w 3373"/>
                <a:gd name="T27" fmla="*/ 0 h 4546"/>
                <a:gd name="T28" fmla="*/ 0 w 3373"/>
                <a:gd name="T29" fmla="*/ 0 h 4546"/>
                <a:gd name="T30" fmla="*/ 0 w 3373"/>
                <a:gd name="T31" fmla="*/ 0 h 4546"/>
                <a:gd name="T32" fmla="*/ 0 w 3373"/>
                <a:gd name="T33" fmla="*/ 0 h 4546"/>
                <a:gd name="T34" fmla="*/ 0 w 3373"/>
                <a:gd name="T35" fmla="*/ 0 h 4546"/>
                <a:gd name="T36" fmla="*/ 0 w 3373"/>
                <a:gd name="T37" fmla="*/ 0 h 4546"/>
                <a:gd name="T38" fmla="*/ 0 w 3373"/>
                <a:gd name="T39" fmla="*/ 0 h 4546"/>
                <a:gd name="T40" fmla="*/ 0 w 3373"/>
                <a:gd name="T41" fmla="*/ 0 h 4546"/>
                <a:gd name="T42" fmla="*/ 0 w 3373"/>
                <a:gd name="T43" fmla="*/ 0 h 4546"/>
                <a:gd name="T44" fmla="*/ 0 w 3373"/>
                <a:gd name="T45" fmla="*/ 0 h 4546"/>
                <a:gd name="T46" fmla="*/ 0 w 3373"/>
                <a:gd name="T47" fmla="*/ 0 h 4546"/>
                <a:gd name="T48" fmla="*/ 0 w 3373"/>
                <a:gd name="T49" fmla="*/ 0 h 4546"/>
                <a:gd name="T50" fmla="*/ 0 w 3373"/>
                <a:gd name="T51" fmla="*/ 0 h 4546"/>
                <a:gd name="T52" fmla="*/ 0 w 3373"/>
                <a:gd name="T53" fmla="*/ 0 h 4546"/>
                <a:gd name="T54" fmla="*/ 0 w 3373"/>
                <a:gd name="T55" fmla="*/ 0 h 4546"/>
                <a:gd name="T56" fmla="*/ 0 w 3373"/>
                <a:gd name="T57" fmla="*/ 0 h 4546"/>
                <a:gd name="T58" fmla="*/ 0 w 3373"/>
                <a:gd name="T59" fmla="*/ 0 h 4546"/>
                <a:gd name="T60" fmla="*/ 0 w 3373"/>
                <a:gd name="T61" fmla="*/ 0 h 4546"/>
                <a:gd name="T62" fmla="*/ 0 w 3373"/>
                <a:gd name="T63" fmla="*/ 0 h 4546"/>
                <a:gd name="T64" fmla="*/ 0 w 3373"/>
                <a:gd name="T65" fmla="*/ 0 h 4546"/>
                <a:gd name="T66" fmla="*/ 0 w 3373"/>
                <a:gd name="T67" fmla="*/ 0 h 4546"/>
                <a:gd name="T68" fmla="*/ 0 w 3373"/>
                <a:gd name="T69" fmla="*/ 0 h 4546"/>
                <a:gd name="T70" fmla="*/ 0 w 3373"/>
                <a:gd name="T71" fmla="*/ 0 h 4546"/>
                <a:gd name="T72" fmla="*/ 0 w 3373"/>
                <a:gd name="T73" fmla="*/ 0 h 454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373" h="4546">
                  <a:moveTo>
                    <a:pt x="2002" y="4420"/>
                  </a:moveTo>
                  <a:lnTo>
                    <a:pt x="2083" y="4221"/>
                  </a:lnTo>
                  <a:lnTo>
                    <a:pt x="2227" y="3932"/>
                  </a:lnTo>
                  <a:lnTo>
                    <a:pt x="2794" y="3074"/>
                  </a:lnTo>
                  <a:lnTo>
                    <a:pt x="2984" y="2812"/>
                  </a:lnTo>
                  <a:lnTo>
                    <a:pt x="3244" y="2492"/>
                  </a:lnTo>
                  <a:lnTo>
                    <a:pt x="3373" y="2339"/>
                  </a:lnTo>
                  <a:lnTo>
                    <a:pt x="3100" y="1681"/>
                  </a:lnTo>
                  <a:lnTo>
                    <a:pt x="2960" y="1331"/>
                  </a:lnTo>
                  <a:lnTo>
                    <a:pt x="2828" y="856"/>
                  </a:lnTo>
                  <a:lnTo>
                    <a:pt x="2744" y="473"/>
                  </a:lnTo>
                  <a:lnTo>
                    <a:pt x="2652" y="0"/>
                  </a:lnTo>
                  <a:lnTo>
                    <a:pt x="2331" y="290"/>
                  </a:lnTo>
                  <a:lnTo>
                    <a:pt x="2227" y="43"/>
                  </a:lnTo>
                  <a:lnTo>
                    <a:pt x="2062" y="230"/>
                  </a:lnTo>
                  <a:lnTo>
                    <a:pt x="1940" y="27"/>
                  </a:lnTo>
                  <a:lnTo>
                    <a:pt x="1670" y="335"/>
                  </a:lnTo>
                  <a:lnTo>
                    <a:pt x="1539" y="230"/>
                  </a:lnTo>
                  <a:lnTo>
                    <a:pt x="1327" y="581"/>
                  </a:lnTo>
                  <a:lnTo>
                    <a:pt x="1151" y="489"/>
                  </a:lnTo>
                  <a:lnTo>
                    <a:pt x="1018" y="872"/>
                  </a:lnTo>
                  <a:lnTo>
                    <a:pt x="830" y="1346"/>
                  </a:lnTo>
                  <a:lnTo>
                    <a:pt x="605" y="1725"/>
                  </a:lnTo>
                  <a:lnTo>
                    <a:pt x="391" y="2064"/>
                  </a:lnTo>
                  <a:lnTo>
                    <a:pt x="242" y="2265"/>
                  </a:lnTo>
                  <a:lnTo>
                    <a:pt x="61" y="2400"/>
                  </a:lnTo>
                  <a:lnTo>
                    <a:pt x="120" y="2492"/>
                  </a:lnTo>
                  <a:lnTo>
                    <a:pt x="0" y="2647"/>
                  </a:lnTo>
                  <a:lnTo>
                    <a:pt x="302" y="2936"/>
                  </a:lnTo>
                  <a:lnTo>
                    <a:pt x="640" y="3271"/>
                  </a:lnTo>
                  <a:lnTo>
                    <a:pt x="985" y="3675"/>
                  </a:lnTo>
                  <a:lnTo>
                    <a:pt x="1206" y="4041"/>
                  </a:lnTo>
                  <a:lnTo>
                    <a:pt x="1519" y="4546"/>
                  </a:lnTo>
                  <a:lnTo>
                    <a:pt x="1670" y="4452"/>
                  </a:lnTo>
                  <a:lnTo>
                    <a:pt x="1856" y="4420"/>
                  </a:lnTo>
                  <a:lnTo>
                    <a:pt x="1956" y="4420"/>
                  </a:lnTo>
                  <a:lnTo>
                    <a:pt x="2002" y="4420"/>
                  </a:lnTo>
                  <a:close/>
                </a:path>
              </a:pathLst>
            </a:custGeom>
            <a:solidFill>
              <a:srgbClr val="FFFFFF"/>
            </a:solidFill>
            <a:ln w="0">
              <a:solidFill>
                <a:srgbClr val="FFFFFF"/>
              </a:solidFill>
              <a:prstDash val="solid"/>
              <a:round/>
              <a:headEnd/>
              <a:tailEnd/>
            </a:ln>
          </p:spPr>
          <p:txBody>
            <a:bodyPr/>
            <a:lstStyle/>
            <a:p>
              <a:endParaRPr lang="en-ZA"/>
            </a:p>
          </p:txBody>
        </p:sp>
        <p:sp>
          <p:nvSpPr>
            <p:cNvPr id="13" name="Freeform 11"/>
            <p:cNvSpPr>
              <a:spLocks/>
            </p:cNvSpPr>
            <p:nvPr/>
          </p:nvSpPr>
          <p:spPr bwMode="auto">
            <a:xfrm>
              <a:off x="2580" y="2725"/>
              <a:ext cx="87" cy="257"/>
            </a:xfrm>
            <a:custGeom>
              <a:avLst/>
              <a:gdLst>
                <a:gd name="T0" fmla="*/ 0 w 522"/>
                <a:gd name="T1" fmla="*/ 0 h 1545"/>
                <a:gd name="T2" fmla="*/ 0 w 522"/>
                <a:gd name="T3" fmla="*/ 0 h 1545"/>
                <a:gd name="T4" fmla="*/ 0 w 522"/>
                <a:gd name="T5" fmla="*/ 0 h 1545"/>
                <a:gd name="T6" fmla="*/ 0 w 522"/>
                <a:gd name="T7" fmla="*/ 0 h 1545"/>
                <a:gd name="T8" fmla="*/ 0 w 522"/>
                <a:gd name="T9" fmla="*/ 0 h 1545"/>
                <a:gd name="T10" fmla="*/ 0 w 522"/>
                <a:gd name="T11" fmla="*/ 0 h 1545"/>
                <a:gd name="T12" fmla="*/ 0 w 522"/>
                <a:gd name="T13" fmla="*/ 0 h 1545"/>
                <a:gd name="T14" fmla="*/ 0 w 522"/>
                <a:gd name="T15" fmla="*/ 0 h 1545"/>
                <a:gd name="T16" fmla="*/ 0 w 522"/>
                <a:gd name="T17" fmla="*/ 0 h 1545"/>
                <a:gd name="T18" fmla="*/ 0 w 522"/>
                <a:gd name="T19" fmla="*/ 0 h 1545"/>
                <a:gd name="T20" fmla="*/ 0 w 522"/>
                <a:gd name="T21" fmla="*/ 0 h 1545"/>
                <a:gd name="T22" fmla="*/ 0 w 522"/>
                <a:gd name="T23" fmla="*/ 0 h 1545"/>
                <a:gd name="T24" fmla="*/ 0 w 522"/>
                <a:gd name="T25" fmla="*/ 0 h 1545"/>
                <a:gd name="T26" fmla="*/ 0 w 522"/>
                <a:gd name="T27" fmla="*/ 0 h 1545"/>
                <a:gd name="T28" fmla="*/ 0 w 522"/>
                <a:gd name="T29" fmla="*/ 0 h 1545"/>
                <a:gd name="T30" fmla="*/ 0 w 522"/>
                <a:gd name="T31" fmla="*/ 0 h 1545"/>
                <a:gd name="T32" fmla="*/ 0 w 522"/>
                <a:gd name="T33" fmla="*/ 0 h 1545"/>
                <a:gd name="T34" fmla="*/ 0 w 522"/>
                <a:gd name="T35" fmla="*/ 0 h 1545"/>
                <a:gd name="T36" fmla="*/ 0 w 522"/>
                <a:gd name="T37" fmla="*/ 0 h 1545"/>
                <a:gd name="T38" fmla="*/ 0 w 522"/>
                <a:gd name="T39" fmla="*/ 0 h 154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1545">
                  <a:moveTo>
                    <a:pt x="48" y="1545"/>
                  </a:moveTo>
                  <a:lnTo>
                    <a:pt x="140" y="1387"/>
                  </a:lnTo>
                  <a:lnTo>
                    <a:pt x="286" y="1251"/>
                  </a:lnTo>
                  <a:lnTo>
                    <a:pt x="463" y="1129"/>
                  </a:lnTo>
                  <a:lnTo>
                    <a:pt x="522" y="853"/>
                  </a:lnTo>
                  <a:lnTo>
                    <a:pt x="522" y="726"/>
                  </a:lnTo>
                  <a:lnTo>
                    <a:pt x="415" y="517"/>
                  </a:lnTo>
                  <a:lnTo>
                    <a:pt x="391" y="289"/>
                  </a:lnTo>
                  <a:lnTo>
                    <a:pt x="404" y="42"/>
                  </a:lnTo>
                  <a:lnTo>
                    <a:pt x="356" y="0"/>
                  </a:lnTo>
                  <a:lnTo>
                    <a:pt x="273" y="9"/>
                  </a:lnTo>
                  <a:lnTo>
                    <a:pt x="201" y="148"/>
                  </a:lnTo>
                  <a:lnTo>
                    <a:pt x="166" y="301"/>
                  </a:lnTo>
                  <a:lnTo>
                    <a:pt x="166" y="436"/>
                  </a:lnTo>
                  <a:lnTo>
                    <a:pt x="190" y="580"/>
                  </a:lnTo>
                  <a:lnTo>
                    <a:pt x="228" y="697"/>
                  </a:lnTo>
                  <a:lnTo>
                    <a:pt x="201" y="805"/>
                  </a:lnTo>
                  <a:lnTo>
                    <a:pt x="48" y="1053"/>
                  </a:lnTo>
                  <a:lnTo>
                    <a:pt x="0" y="1387"/>
                  </a:lnTo>
                  <a:lnTo>
                    <a:pt x="48" y="1545"/>
                  </a:lnTo>
                  <a:close/>
                </a:path>
              </a:pathLst>
            </a:custGeom>
            <a:solidFill>
              <a:srgbClr val="FFC98E"/>
            </a:solidFill>
            <a:ln w="0">
              <a:solidFill>
                <a:srgbClr val="FFC98E"/>
              </a:solidFill>
              <a:prstDash val="solid"/>
              <a:round/>
              <a:headEnd/>
              <a:tailEnd/>
            </a:ln>
          </p:spPr>
          <p:txBody>
            <a:bodyPr/>
            <a:lstStyle/>
            <a:p>
              <a:endParaRPr lang="en-ZA"/>
            </a:p>
          </p:txBody>
        </p:sp>
        <p:sp>
          <p:nvSpPr>
            <p:cNvPr id="14" name="Freeform 12"/>
            <p:cNvSpPr>
              <a:spLocks/>
            </p:cNvSpPr>
            <p:nvPr/>
          </p:nvSpPr>
          <p:spPr bwMode="auto">
            <a:xfrm>
              <a:off x="2834" y="2896"/>
              <a:ext cx="343" cy="504"/>
            </a:xfrm>
            <a:custGeom>
              <a:avLst/>
              <a:gdLst>
                <a:gd name="T0" fmla="*/ 0 w 2058"/>
                <a:gd name="T1" fmla="*/ 0 h 3023"/>
                <a:gd name="T2" fmla="*/ 0 w 2058"/>
                <a:gd name="T3" fmla="*/ 0 h 3023"/>
                <a:gd name="T4" fmla="*/ 0 w 2058"/>
                <a:gd name="T5" fmla="*/ 0 h 3023"/>
                <a:gd name="T6" fmla="*/ 0 w 2058"/>
                <a:gd name="T7" fmla="*/ 0 h 3023"/>
                <a:gd name="T8" fmla="*/ 0 w 2058"/>
                <a:gd name="T9" fmla="*/ 0 h 3023"/>
                <a:gd name="T10" fmla="*/ 0 w 2058"/>
                <a:gd name="T11" fmla="*/ 0 h 3023"/>
                <a:gd name="T12" fmla="*/ 0 w 2058"/>
                <a:gd name="T13" fmla="*/ 0 h 3023"/>
                <a:gd name="T14" fmla="*/ 0 w 2058"/>
                <a:gd name="T15" fmla="*/ 0 h 3023"/>
                <a:gd name="T16" fmla="*/ 0 w 2058"/>
                <a:gd name="T17" fmla="*/ 0 h 3023"/>
                <a:gd name="T18" fmla="*/ 0 w 2058"/>
                <a:gd name="T19" fmla="*/ 0 h 3023"/>
                <a:gd name="T20" fmla="*/ 0 w 2058"/>
                <a:gd name="T21" fmla="*/ 0 h 3023"/>
                <a:gd name="T22" fmla="*/ 0 w 2058"/>
                <a:gd name="T23" fmla="*/ 0 h 3023"/>
                <a:gd name="T24" fmla="*/ 0 w 2058"/>
                <a:gd name="T25" fmla="*/ 0 h 30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58" h="3023">
                  <a:moveTo>
                    <a:pt x="2058" y="0"/>
                  </a:moveTo>
                  <a:lnTo>
                    <a:pt x="801" y="424"/>
                  </a:lnTo>
                  <a:lnTo>
                    <a:pt x="365" y="1287"/>
                  </a:lnTo>
                  <a:lnTo>
                    <a:pt x="71" y="2250"/>
                  </a:lnTo>
                  <a:lnTo>
                    <a:pt x="0" y="2799"/>
                  </a:lnTo>
                  <a:lnTo>
                    <a:pt x="665" y="2978"/>
                  </a:lnTo>
                  <a:lnTo>
                    <a:pt x="1279" y="3023"/>
                  </a:lnTo>
                  <a:lnTo>
                    <a:pt x="2042" y="2832"/>
                  </a:lnTo>
                  <a:lnTo>
                    <a:pt x="1924" y="1995"/>
                  </a:lnTo>
                  <a:lnTo>
                    <a:pt x="1880" y="1246"/>
                  </a:lnTo>
                  <a:lnTo>
                    <a:pt x="1940" y="568"/>
                  </a:lnTo>
                  <a:lnTo>
                    <a:pt x="2034" y="126"/>
                  </a:lnTo>
                  <a:lnTo>
                    <a:pt x="2058" y="0"/>
                  </a:lnTo>
                  <a:close/>
                </a:path>
              </a:pathLst>
            </a:custGeom>
            <a:solidFill>
              <a:srgbClr val="FFFFFF"/>
            </a:solidFill>
            <a:ln w="0">
              <a:solidFill>
                <a:srgbClr val="FFFFFF"/>
              </a:solidFill>
              <a:prstDash val="solid"/>
              <a:round/>
              <a:headEnd/>
              <a:tailEnd/>
            </a:ln>
          </p:spPr>
          <p:txBody>
            <a:bodyPr/>
            <a:lstStyle/>
            <a:p>
              <a:endParaRPr lang="en-ZA"/>
            </a:p>
          </p:txBody>
        </p:sp>
        <p:sp>
          <p:nvSpPr>
            <p:cNvPr id="15" name="Freeform 13"/>
            <p:cNvSpPr>
              <a:spLocks/>
            </p:cNvSpPr>
            <p:nvPr/>
          </p:nvSpPr>
          <p:spPr bwMode="auto">
            <a:xfrm>
              <a:off x="2904" y="2976"/>
              <a:ext cx="146" cy="462"/>
            </a:xfrm>
            <a:custGeom>
              <a:avLst/>
              <a:gdLst>
                <a:gd name="T0" fmla="*/ 0 w 874"/>
                <a:gd name="T1" fmla="*/ 0 h 2769"/>
                <a:gd name="T2" fmla="*/ 0 w 874"/>
                <a:gd name="T3" fmla="*/ 0 h 2769"/>
                <a:gd name="T4" fmla="*/ 0 w 874"/>
                <a:gd name="T5" fmla="*/ 0 h 2769"/>
                <a:gd name="T6" fmla="*/ 0 w 874"/>
                <a:gd name="T7" fmla="*/ 0 h 2769"/>
                <a:gd name="T8" fmla="*/ 0 w 874"/>
                <a:gd name="T9" fmla="*/ 0 h 2769"/>
                <a:gd name="T10" fmla="*/ 0 w 874"/>
                <a:gd name="T11" fmla="*/ 0 h 2769"/>
                <a:gd name="T12" fmla="*/ 0 w 874"/>
                <a:gd name="T13" fmla="*/ 0 h 2769"/>
                <a:gd name="T14" fmla="*/ 0 w 874"/>
                <a:gd name="T15" fmla="*/ 0 h 2769"/>
                <a:gd name="T16" fmla="*/ 0 w 874"/>
                <a:gd name="T17" fmla="*/ 0 h 2769"/>
                <a:gd name="T18" fmla="*/ 0 w 874"/>
                <a:gd name="T19" fmla="*/ 0 h 2769"/>
                <a:gd name="T20" fmla="*/ 0 w 874"/>
                <a:gd name="T21" fmla="*/ 0 h 2769"/>
                <a:gd name="T22" fmla="*/ 0 w 874"/>
                <a:gd name="T23" fmla="*/ 0 h 2769"/>
                <a:gd name="T24" fmla="*/ 0 w 874"/>
                <a:gd name="T25" fmla="*/ 0 h 2769"/>
                <a:gd name="T26" fmla="*/ 0 w 874"/>
                <a:gd name="T27" fmla="*/ 0 h 2769"/>
                <a:gd name="T28" fmla="*/ 0 w 874"/>
                <a:gd name="T29" fmla="*/ 0 h 2769"/>
                <a:gd name="T30" fmla="*/ 0 w 874"/>
                <a:gd name="T31" fmla="*/ 0 h 2769"/>
                <a:gd name="T32" fmla="*/ 0 w 874"/>
                <a:gd name="T33" fmla="*/ 0 h 2769"/>
                <a:gd name="T34" fmla="*/ 0 w 874"/>
                <a:gd name="T35" fmla="*/ 0 h 2769"/>
                <a:gd name="T36" fmla="*/ 0 w 874"/>
                <a:gd name="T37" fmla="*/ 0 h 27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74" h="2769">
                  <a:moveTo>
                    <a:pt x="465" y="2769"/>
                  </a:moveTo>
                  <a:lnTo>
                    <a:pt x="719" y="2153"/>
                  </a:lnTo>
                  <a:lnTo>
                    <a:pt x="640" y="1805"/>
                  </a:lnTo>
                  <a:lnTo>
                    <a:pt x="605" y="1493"/>
                  </a:lnTo>
                  <a:lnTo>
                    <a:pt x="588" y="1141"/>
                  </a:lnTo>
                  <a:lnTo>
                    <a:pt x="588" y="877"/>
                  </a:lnTo>
                  <a:lnTo>
                    <a:pt x="613" y="651"/>
                  </a:lnTo>
                  <a:lnTo>
                    <a:pt x="704" y="268"/>
                  </a:lnTo>
                  <a:lnTo>
                    <a:pt x="874" y="46"/>
                  </a:lnTo>
                  <a:lnTo>
                    <a:pt x="798" y="0"/>
                  </a:lnTo>
                  <a:lnTo>
                    <a:pt x="544" y="55"/>
                  </a:lnTo>
                  <a:lnTo>
                    <a:pt x="465" y="128"/>
                  </a:lnTo>
                  <a:lnTo>
                    <a:pt x="526" y="244"/>
                  </a:lnTo>
                  <a:lnTo>
                    <a:pt x="343" y="626"/>
                  </a:lnTo>
                  <a:lnTo>
                    <a:pt x="214" y="942"/>
                  </a:lnTo>
                  <a:lnTo>
                    <a:pt x="129" y="1232"/>
                  </a:lnTo>
                  <a:lnTo>
                    <a:pt x="69" y="1593"/>
                  </a:lnTo>
                  <a:lnTo>
                    <a:pt x="0" y="2038"/>
                  </a:lnTo>
                  <a:lnTo>
                    <a:pt x="465" y="2769"/>
                  </a:lnTo>
                  <a:close/>
                </a:path>
              </a:pathLst>
            </a:custGeom>
            <a:solidFill>
              <a:srgbClr val="FF0000"/>
            </a:solidFill>
            <a:ln w="0">
              <a:solidFill>
                <a:srgbClr val="FF0000"/>
              </a:solidFill>
              <a:prstDash val="solid"/>
              <a:round/>
              <a:headEnd/>
              <a:tailEnd/>
            </a:ln>
          </p:spPr>
          <p:txBody>
            <a:bodyPr/>
            <a:lstStyle/>
            <a:p>
              <a:endParaRPr lang="en-ZA"/>
            </a:p>
          </p:txBody>
        </p:sp>
        <p:sp>
          <p:nvSpPr>
            <p:cNvPr id="16" name="Freeform 14"/>
            <p:cNvSpPr>
              <a:spLocks/>
            </p:cNvSpPr>
            <p:nvPr/>
          </p:nvSpPr>
          <p:spPr bwMode="auto">
            <a:xfrm>
              <a:off x="2828" y="2456"/>
              <a:ext cx="514" cy="524"/>
            </a:xfrm>
            <a:custGeom>
              <a:avLst/>
              <a:gdLst>
                <a:gd name="T0" fmla="*/ 0 w 3080"/>
                <a:gd name="T1" fmla="*/ 0 h 3146"/>
                <a:gd name="T2" fmla="*/ 0 w 3080"/>
                <a:gd name="T3" fmla="*/ 0 h 3146"/>
                <a:gd name="T4" fmla="*/ 0 w 3080"/>
                <a:gd name="T5" fmla="*/ 0 h 3146"/>
                <a:gd name="T6" fmla="*/ 0 w 3080"/>
                <a:gd name="T7" fmla="*/ 0 h 3146"/>
                <a:gd name="T8" fmla="*/ 0 w 3080"/>
                <a:gd name="T9" fmla="*/ 0 h 3146"/>
                <a:gd name="T10" fmla="*/ 0 w 3080"/>
                <a:gd name="T11" fmla="*/ 0 h 3146"/>
                <a:gd name="T12" fmla="*/ 0 w 3080"/>
                <a:gd name="T13" fmla="*/ 0 h 3146"/>
                <a:gd name="T14" fmla="*/ 0 w 3080"/>
                <a:gd name="T15" fmla="*/ 0 h 3146"/>
                <a:gd name="T16" fmla="*/ 0 w 3080"/>
                <a:gd name="T17" fmla="*/ 0 h 3146"/>
                <a:gd name="T18" fmla="*/ 0 w 3080"/>
                <a:gd name="T19" fmla="*/ 0 h 3146"/>
                <a:gd name="T20" fmla="*/ 0 w 3080"/>
                <a:gd name="T21" fmla="*/ 0 h 3146"/>
                <a:gd name="T22" fmla="*/ 0 w 3080"/>
                <a:gd name="T23" fmla="*/ 0 h 3146"/>
                <a:gd name="T24" fmla="*/ 0 w 3080"/>
                <a:gd name="T25" fmla="*/ 0 h 3146"/>
                <a:gd name="T26" fmla="*/ 0 w 3080"/>
                <a:gd name="T27" fmla="*/ 0 h 3146"/>
                <a:gd name="T28" fmla="*/ 0 w 3080"/>
                <a:gd name="T29" fmla="*/ 0 h 3146"/>
                <a:gd name="T30" fmla="*/ 0 w 3080"/>
                <a:gd name="T31" fmla="*/ 0 h 3146"/>
                <a:gd name="T32" fmla="*/ 0 w 3080"/>
                <a:gd name="T33" fmla="*/ 0 h 3146"/>
                <a:gd name="T34" fmla="*/ 0 w 3080"/>
                <a:gd name="T35" fmla="*/ 0 h 3146"/>
                <a:gd name="T36" fmla="*/ 0 w 3080"/>
                <a:gd name="T37" fmla="*/ 0 h 3146"/>
                <a:gd name="T38" fmla="*/ 0 w 3080"/>
                <a:gd name="T39" fmla="*/ 0 h 3146"/>
                <a:gd name="T40" fmla="*/ 0 w 3080"/>
                <a:gd name="T41" fmla="*/ 0 h 3146"/>
                <a:gd name="T42" fmla="*/ 0 w 3080"/>
                <a:gd name="T43" fmla="*/ 0 h 3146"/>
                <a:gd name="T44" fmla="*/ 0 w 3080"/>
                <a:gd name="T45" fmla="*/ 0 h 3146"/>
                <a:gd name="T46" fmla="*/ 0 w 3080"/>
                <a:gd name="T47" fmla="*/ 0 h 3146"/>
                <a:gd name="T48" fmla="*/ 0 w 3080"/>
                <a:gd name="T49" fmla="*/ 0 h 3146"/>
                <a:gd name="T50" fmla="*/ 0 w 3080"/>
                <a:gd name="T51" fmla="*/ 0 h 3146"/>
                <a:gd name="T52" fmla="*/ 0 w 3080"/>
                <a:gd name="T53" fmla="*/ 0 h 3146"/>
                <a:gd name="T54" fmla="*/ 0 w 3080"/>
                <a:gd name="T55" fmla="*/ 0 h 3146"/>
                <a:gd name="T56" fmla="*/ 0 w 3080"/>
                <a:gd name="T57" fmla="*/ 0 h 3146"/>
                <a:gd name="T58" fmla="*/ 0 w 3080"/>
                <a:gd name="T59" fmla="*/ 0 h 3146"/>
                <a:gd name="T60" fmla="*/ 0 w 3080"/>
                <a:gd name="T61" fmla="*/ 0 h 3146"/>
                <a:gd name="T62" fmla="*/ 0 w 3080"/>
                <a:gd name="T63" fmla="*/ 0 h 3146"/>
                <a:gd name="T64" fmla="*/ 0 w 3080"/>
                <a:gd name="T65" fmla="*/ 0 h 3146"/>
                <a:gd name="T66" fmla="*/ 0 w 3080"/>
                <a:gd name="T67" fmla="*/ 0 h 314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080" h="3146">
                  <a:moveTo>
                    <a:pt x="1277" y="0"/>
                  </a:moveTo>
                  <a:lnTo>
                    <a:pt x="955" y="186"/>
                  </a:lnTo>
                  <a:lnTo>
                    <a:pt x="765" y="382"/>
                  </a:lnTo>
                  <a:lnTo>
                    <a:pt x="559" y="639"/>
                  </a:lnTo>
                  <a:lnTo>
                    <a:pt x="413" y="901"/>
                  </a:lnTo>
                  <a:lnTo>
                    <a:pt x="286" y="839"/>
                  </a:lnTo>
                  <a:lnTo>
                    <a:pt x="212" y="852"/>
                  </a:lnTo>
                  <a:lnTo>
                    <a:pt x="96" y="988"/>
                  </a:lnTo>
                  <a:lnTo>
                    <a:pt x="21" y="1125"/>
                  </a:lnTo>
                  <a:lnTo>
                    <a:pt x="0" y="1269"/>
                  </a:lnTo>
                  <a:lnTo>
                    <a:pt x="51" y="1421"/>
                  </a:lnTo>
                  <a:lnTo>
                    <a:pt x="136" y="1715"/>
                  </a:lnTo>
                  <a:lnTo>
                    <a:pt x="251" y="1787"/>
                  </a:lnTo>
                  <a:lnTo>
                    <a:pt x="356" y="2089"/>
                  </a:lnTo>
                  <a:lnTo>
                    <a:pt x="688" y="2838"/>
                  </a:lnTo>
                  <a:lnTo>
                    <a:pt x="811" y="3024"/>
                  </a:lnTo>
                  <a:lnTo>
                    <a:pt x="908" y="3097"/>
                  </a:lnTo>
                  <a:lnTo>
                    <a:pt x="1030" y="3146"/>
                  </a:lnTo>
                  <a:lnTo>
                    <a:pt x="1165" y="3136"/>
                  </a:lnTo>
                  <a:lnTo>
                    <a:pt x="1386" y="3070"/>
                  </a:lnTo>
                  <a:lnTo>
                    <a:pt x="1698" y="2924"/>
                  </a:lnTo>
                  <a:lnTo>
                    <a:pt x="1888" y="2811"/>
                  </a:lnTo>
                  <a:lnTo>
                    <a:pt x="2040" y="2689"/>
                  </a:lnTo>
                  <a:lnTo>
                    <a:pt x="2186" y="2530"/>
                  </a:lnTo>
                  <a:lnTo>
                    <a:pt x="2392" y="2244"/>
                  </a:lnTo>
                  <a:lnTo>
                    <a:pt x="2498" y="2089"/>
                  </a:lnTo>
                  <a:lnTo>
                    <a:pt x="2631" y="2047"/>
                  </a:lnTo>
                  <a:lnTo>
                    <a:pt x="2875" y="1816"/>
                  </a:lnTo>
                  <a:lnTo>
                    <a:pt x="3080" y="1528"/>
                  </a:lnTo>
                  <a:lnTo>
                    <a:pt x="3043" y="1348"/>
                  </a:lnTo>
                  <a:lnTo>
                    <a:pt x="2954" y="1169"/>
                  </a:lnTo>
                  <a:lnTo>
                    <a:pt x="2823" y="1100"/>
                  </a:lnTo>
                  <a:lnTo>
                    <a:pt x="2200" y="73"/>
                  </a:lnTo>
                  <a:lnTo>
                    <a:pt x="1277" y="0"/>
                  </a:lnTo>
                  <a:close/>
                </a:path>
              </a:pathLst>
            </a:custGeom>
            <a:solidFill>
              <a:srgbClr val="FFC98E"/>
            </a:solidFill>
            <a:ln w="0">
              <a:solidFill>
                <a:srgbClr val="FFC98E"/>
              </a:solidFill>
              <a:prstDash val="solid"/>
              <a:round/>
              <a:headEnd/>
              <a:tailEnd/>
            </a:ln>
          </p:spPr>
          <p:txBody>
            <a:bodyPr/>
            <a:lstStyle/>
            <a:p>
              <a:endParaRPr lang="en-ZA"/>
            </a:p>
          </p:txBody>
        </p:sp>
        <p:sp>
          <p:nvSpPr>
            <p:cNvPr id="17" name="Freeform 15"/>
            <p:cNvSpPr>
              <a:spLocks/>
            </p:cNvSpPr>
            <p:nvPr/>
          </p:nvSpPr>
          <p:spPr bwMode="auto">
            <a:xfrm>
              <a:off x="2958" y="2725"/>
              <a:ext cx="218" cy="90"/>
            </a:xfrm>
            <a:custGeom>
              <a:avLst/>
              <a:gdLst>
                <a:gd name="T0" fmla="*/ 0 w 1312"/>
                <a:gd name="T1" fmla="*/ 0 h 542"/>
                <a:gd name="T2" fmla="*/ 0 w 1312"/>
                <a:gd name="T3" fmla="*/ 0 h 542"/>
                <a:gd name="T4" fmla="*/ 0 w 1312"/>
                <a:gd name="T5" fmla="*/ 0 h 542"/>
                <a:gd name="T6" fmla="*/ 0 w 1312"/>
                <a:gd name="T7" fmla="*/ 0 h 542"/>
                <a:gd name="T8" fmla="*/ 0 w 1312"/>
                <a:gd name="T9" fmla="*/ 0 h 542"/>
                <a:gd name="T10" fmla="*/ 0 w 1312"/>
                <a:gd name="T11" fmla="*/ 0 h 542"/>
                <a:gd name="T12" fmla="*/ 0 w 1312"/>
                <a:gd name="T13" fmla="*/ 0 h 542"/>
                <a:gd name="T14" fmla="*/ 0 w 1312"/>
                <a:gd name="T15" fmla="*/ 0 h 542"/>
                <a:gd name="T16" fmla="*/ 0 w 1312"/>
                <a:gd name="T17" fmla="*/ 0 h 542"/>
                <a:gd name="T18" fmla="*/ 0 w 1312"/>
                <a:gd name="T19" fmla="*/ 0 h 542"/>
                <a:gd name="T20" fmla="*/ 0 w 1312"/>
                <a:gd name="T21" fmla="*/ 0 h 542"/>
                <a:gd name="T22" fmla="*/ 0 w 1312"/>
                <a:gd name="T23" fmla="*/ 0 h 542"/>
                <a:gd name="T24" fmla="*/ 0 w 1312"/>
                <a:gd name="T25" fmla="*/ 0 h 542"/>
                <a:gd name="T26" fmla="*/ 0 w 1312"/>
                <a:gd name="T27" fmla="*/ 0 h 542"/>
                <a:gd name="T28" fmla="*/ 0 w 1312"/>
                <a:gd name="T29" fmla="*/ 0 h 542"/>
                <a:gd name="T30" fmla="*/ 0 w 1312"/>
                <a:gd name="T31" fmla="*/ 0 h 542"/>
                <a:gd name="T32" fmla="*/ 0 w 1312"/>
                <a:gd name="T33" fmla="*/ 0 h 5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12" h="542">
                  <a:moveTo>
                    <a:pt x="35" y="0"/>
                  </a:moveTo>
                  <a:lnTo>
                    <a:pt x="0" y="64"/>
                  </a:lnTo>
                  <a:lnTo>
                    <a:pt x="83" y="270"/>
                  </a:lnTo>
                  <a:lnTo>
                    <a:pt x="225" y="446"/>
                  </a:lnTo>
                  <a:lnTo>
                    <a:pt x="398" y="531"/>
                  </a:lnTo>
                  <a:lnTo>
                    <a:pt x="654" y="542"/>
                  </a:lnTo>
                  <a:lnTo>
                    <a:pt x="844" y="507"/>
                  </a:lnTo>
                  <a:lnTo>
                    <a:pt x="1034" y="410"/>
                  </a:lnTo>
                  <a:lnTo>
                    <a:pt x="1152" y="285"/>
                  </a:lnTo>
                  <a:lnTo>
                    <a:pt x="1312" y="125"/>
                  </a:lnTo>
                  <a:lnTo>
                    <a:pt x="1264" y="64"/>
                  </a:lnTo>
                  <a:lnTo>
                    <a:pt x="1074" y="125"/>
                  </a:lnTo>
                  <a:lnTo>
                    <a:pt x="836" y="171"/>
                  </a:lnTo>
                  <a:lnTo>
                    <a:pt x="628" y="159"/>
                  </a:lnTo>
                  <a:lnTo>
                    <a:pt x="369" y="111"/>
                  </a:lnTo>
                  <a:lnTo>
                    <a:pt x="160" y="48"/>
                  </a:lnTo>
                  <a:lnTo>
                    <a:pt x="35" y="0"/>
                  </a:lnTo>
                  <a:close/>
                </a:path>
              </a:pathLst>
            </a:custGeom>
            <a:solidFill>
              <a:srgbClr val="FFFFFF"/>
            </a:solidFill>
            <a:ln w="0">
              <a:solidFill>
                <a:srgbClr val="FFFFFF"/>
              </a:solidFill>
              <a:prstDash val="solid"/>
              <a:round/>
              <a:headEnd/>
              <a:tailEnd/>
            </a:ln>
          </p:spPr>
          <p:txBody>
            <a:bodyPr/>
            <a:lstStyle/>
            <a:p>
              <a:endParaRPr lang="en-ZA"/>
            </a:p>
          </p:txBody>
        </p:sp>
        <p:sp>
          <p:nvSpPr>
            <p:cNvPr id="18" name="Freeform 16"/>
            <p:cNvSpPr>
              <a:spLocks/>
            </p:cNvSpPr>
            <p:nvPr/>
          </p:nvSpPr>
          <p:spPr bwMode="auto">
            <a:xfrm>
              <a:off x="3040" y="2386"/>
              <a:ext cx="213" cy="90"/>
            </a:xfrm>
            <a:custGeom>
              <a:avLst/>
              <a:gdLst>
                <a:gd name="T0" fmla="*/ 0 w 1277"/>
                <a:gd name="T1" fmla="*/ 0 h 538"/>
                <a:gd name="T2" fmla="*/ 0 w 1277"/>
                <a:gd name="T3" fmla="*/ 0 h 538"/>
                <a:gd name="T4" fmla="*/ 0 w 1277"/>
                <a:gd name="T5" fmla="*/ 0 h 538"/>
                <a:gd name="T6" fmla="*/ 0 w 1277"/>
                <a:gd name="T7" fmla="*/ 0 h 538"/>
                <a:gd name="T8" fmla="*/ 0 w 1277"/>
                <a:gd name="T9" fmla="*/ 0 h 538"/>
                <a:gd name="T10" fmla="*/ 0 w 1277"/>
                <a:gd name="T11" fmla="*/ 0 h 538"/>
                <a:gd name="T12" fmla="*/ 0 w 1277"/>
                <a:gd name="T13" fmla="*/ 0 h 538"/>
                <a:gd name="T14" fmla="*/ 0 w 1277"/>
                <a:gd name="T15" fmla="*/ 0 h 538"/>
                <a:gd name="T16" fmla="*/ 0 w 1277"/>
                <a:gd name="T17" fmla="*/ 0 h 538"/>
                <a:gd name="T18" fmla="*/ 0 w 1277"/>
                <a:gd name="T19" fmla="*/ 0 h 538"/>
                <a:gd name="T20" fmla="*/ 0 w 1277"/>
                <a:gd name="T21" fmla="*/ 0 h 538"/>
                <a:gd name="T22" fmla="*/ 0 w 1277"/>
                <a:gd name="T23" fmla="*/ 0 h 538"/>
                <a:gd name="T24" fmla="*/ 0 w 1277"/>
                <a:gd name="T25" fmla="*/ 0 h 538"/>
                <a:gd name="T26" fmla="*/ 0 w 1277"/>
                <a:gd name="T27" fmla="*/ 0 h 538"/>
                <a:gd name="T28" fmla="*/ 0 w 1277"/>
                <a:gd name="T29" fmla="*/ 0 h 538"/>
                <a:gd name="T30" fmla="*/ 0 w 1277"/>
                <a:gd name="T31" fmla="*/ 0 h 538"/>
                <a:gd name="T32" fmla="*/ 0 w 1277"/>
                <a:gd name="T33" fmla="*/ 0 h 538"/>
                <a:gd name="T34" fmla="*/ 0 w 1277"/>
                <a:gd name="T35" fmla="*/ 0 h 538"/>
                <a:gd name="T36" fmla="*/ 0 w 1277"/>
                <a:gd name="T37" fmla="*/ 0 h 538"/>
                <a:gd name="T38" fmla="*/ 0 w 1277"/>
                <a:gd name="T39" fmla="*/ 0 h 538"/>
                <a:gd name="T40" fmla="*/ 0 w 1277"/>
                <a:gd name="T41" fmla="*/ 0 h 5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77" h="538">
                  <a:moveTo>
                    <a:pt x="0" y="397"/>
                  </a:moveTo>
                  <a:lnTo>
                    <a:pt x="19" y="475"/>
                  </a:lnTo>
                  <a:lnTo>
                    <a:pt x="74" y="505"/>
                  </a:lnTo>
                  <a:lnTo>
                    <a:pt x="182" y="505"/>
                  </a:lnTo>
                  <a:lnTo>
                    <a:pt x="279" y="475"/>
                  </a:lnTo>
                  <a:lnTo>
                    <a:pt x="360" y="445"/>
                  </a:lnTo>
                  <a:lnTo>
                    <a:pt x="402" y="518"/>
                  </a:lnTo>
                  <a:lnTo>
                    <a:pt x="475" y="538"/>
                  </a:lnTo>
                  <a:lnTo>
                    <a:pt x="573" y="538"/>
                  </a:lnTo>
                  <a:lnTo>
                    <a:pt x="688" y="532"/>
                  </a:lnTo>
                  <a:lnTo>
                    <a:pt x="772" y="505"/>
                  </a:lnTo>
                  <a:lnTo>
                    <a:pt x="964" y="407"/>
                  </a:lnTo>
                  <a:lnTo>
                    <a:pt x="1191" y="308"/>
                  </a:lnTo>
                  <a:lnTo>
                    <a:pt x="1277" y="136"/>
                  </a:lnTo>
                  <a:lnTo>
                    <a:pt x="1191" y="71"/>
                  </a:lnTo>
                  <a:lnTo>
                    <a:pt x="944" y="86"/>
                  </a:lnTo>
                  <a:lnTo>
                    <a:pt x="839" y="0"/>
                  </a:lnTo>
                  <a:lnTo>
                    <a:pt x="601" y="0"/>
                  </a:lnTo>
                  <a:lnTo>
                    <a:pt x="236" y="160"/>
                  </a:lnTo>
                  <a:lnTo>
                    <a:pt x="49" y="319"/>
                  </a:lnTo>
                  <a:lnTo>
                    <a:pt x="0" y="397"/>
                  </a:lnTo>
                  <a:close/>
                </a:path>
              </a:pathLst>
            </a:custGeom>
            <a:solidFill>
              <a:srgbClr val="FFEA00"/>
            </a:solidFill>
            <a:ln w="0">
              <a:solidFill>
                <a:srgbClr val="FFEA00"/>
              </a:solidFill>
              <a:prstDash val="solid"/>
              <a:round/>
              <a:headEnd/>
              <a:tailEnd/>
            </a:ln>
          </p:spPr>
          <p:txBody>
            <a:bodyPr/>
            <a:lstStyle/>
            <a:p>
              <a:endParaRPr lang="en-ZA"/>
            </a:p>
          </p:txBody>
        </p:sp>
        <p:sp>
          <p:nvSpPr>
            <p:cNvPr id="19" name="Freeform 17"/>
            <p:cNvSpPr>
              <a:spLocks/>
            </p:cNvSpPr>
            <p:nvPr/>
          </p:nvSpPr>
          <p:spPr bwMode="auto">
            <a:xfrm>
              <a:off x="2972" y="2508"/>
              <a:ext cx="85" cy="60"/>
            </a:xfrm>
            <a:custGeom>
              <a:avLst/>
              <a:gdLst>
                <a:gd name="T0" fmla="*/ 0 w 511"/>
                <a:gd name="T1" fmla="*/ 0 h 360"/>
                <a:gd name="T2" fmla="*/ 0 w 511"/>
                <a:gd name="T3" fmla="*/ 0 h 360"/>
                <a:gd name="T4" fmla="*/ 0 w 511"/>
                <a:gd name="T5" fmla="*/ 0 h 360"/>
                <a:gd name="T6" fmla="*/ 0 w 511"/>
                <a:gd name="T7" fmla="*/ 0 h 360"/>
                <a:gd name="T8" fmla="*/ 0 w 511"/>
                <a:gd name="T9" fmla="*/ 0 h 360"/>
                <a:gd name="T10" fmla="*/ 0 w 511"/>
                <a:gd name="T11" fmla="*/ 0 h 360"/>
                <a:gd name="T12" fmla="*/ 0 w 511"/>
                <a:gd name="T13" fmla="*/ 0 h 360"/>
                <a:gd name="T14" fmla="*/ 0 w 511"/>
                <a:gd name="T15" fmla="*/ 0 h 360"/>
                <a:gd name="T16" fmla="*/ 0 w 511"/>
                <a:gd name="T17" fmla="*/ 0 h 360"/>
                <a:gd name="T18" fmla="*/ 0 w 511"/>
                <a:gd name="T19" fmla="*/ 0 h 360"/>
                <a:gd name="T20" fmla="*/ 0 w 511"/>
                <a:gd name="T21" fmla="*/ 0 h 360"/>
                <a:gd name="T22" fmla="*/ 0 w 511"/>
                <a:gd name="T23" fmla="*/ 0 h 360"/>
                <a:gd name="T24" fmla="*/ 0 w 511"/>
                <a:gd name="T25" fmla="*/ 0 h 360"/>
                <a:gd name="T26" fmla="*/ 0 w 511"/>
                <a:gd name="T27" fmla="*/ 0 h 360"/>
                <a:gd name="T28" fmla="*/ 0 w 511"/>
                <a:gd name="T29" fmla="*/ 0 h 360"/>
                <a:gd name="T30" fmla="*/ 0 w 511"/>
                <a:gd name="T31" fmla="*/ 0 h 360"/>
                <a:gd name="T32" fmla="*/ 0 w 511"/>
                <a:gd name="T33" fmla="*/ 0 h 3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11" h="360">
                  <a:moveTo>
                    <a:pt x="13" y="360"/>
                  </a:moveTo>
                  <a:lnTo>
                    <a:pt x="108" y="297"/>
                  </a:lnTo>
                  <a:lnTo>
                    <a:pt x="185" y="258"/>
                  </a:lnTo>
                  <a:lnTo>
                    <a:pt x="273" y="238"/>
                  </a:lnTo>
                  <a:lnTo>
                    <a:pt x="396" y="238"/>
                  </a:lnTo>
                  <a:lnTo>
                    <a:pt x="455" y="210"/>
                  </a:lnTo>
                  <a:lnTo>
                    <a:pt x="478" y="161"/>
                  </a:lnTo>
                  <a:lnTo>
                    <a:pt x="511" y="98"/>
                  </a:lnTo>
                  <a:lnTo>
                    <a:pt x="501" y="49"/>
                  </a:lnTo>
                  <a:lnTo>
                    <a:pt x="474" y="15"/>
                  </a:lnTo>
                  <a:lnTo>
                    <a:pt x="434" y="0"/>
                  </a:lnTo>
                  <a:lnTo>
                    <a:pt x="356" y="15"/>
                  </a:lnTo>
                  <a:lnTo>
                    <a:pt x="273" y="25"/>
                  </a:lnTo>
                  <a:lnTo>
                    <a:pt x="206" y="79"/>
                  </a:lnTo>
                  <a:lnTo>
                    <a:pt x="58" y="238"/>
                  </a:lnTo>
                  <a:lnTo>
                    <a:pt x="0" y="336"/>
                  </a:lnTo>
                  <a:lnTo>
                    <a:pt x="13" y="360"/>
                  </a:lnTo>
                  <a:close/>
                </a:path>
              </a:pathLst>
            </a:custGeom>
            <a:solidFill>
              <a:srgbClr val="000000"/>
            </a:solidFill>
            <a:ln w="0">
              <a:solidFill>
                <a:srgbClr val="000000"/>
              </a:solidFill>
              <a:prstDash val="solid"/>
              <a:round/>
              <a:headEnd/>
              <a:tailEnd/>
            </a:ln>
          </p:spPr>
          <p:txBody>
            <a:bodyPr/>
            <a:lstStyle/>
            <a:p>
              <a:endParaRPr lang="en-ZA"/>
            </a:p>
          </p:txBody>
        </p:sp>
        <p:sp>
          <p:nvSpPr>
            <p:cNvPr id="20" name="Freeform 18"/>
            <p:cNvSpPr>
              <a:spLocks/>
            </p:cNvSpPr>
            <p:nvPr/>
          </p:nvSpPr>
          <p:spPr bwMode="auto">
            <a:xfrm>
              <a:off x="3111" y="2516"/>
              <a:ext cx="83" cy="63"/>
            </a:xfrm>
            <a:custGeom>
              <a:avLst/>
              <a:gdLst>
                <a:gd name="T0" fmla="*/ 0 w 499"/>
                <a:gd name="T1" fmla="*/ 0 h 374"/>
                <a:gd name="T2" fmla="*/ 0 w 499"/>
                <a:gd name="T3" fmla="*/ 0 h 374"/>
                <a:gd name="T4" fmla="*/ 0 w 499"/>
                <a:gd name="T5" fmla="*/ 0 h 374"/>
                <a:gd name="T6" fmla="*/ 0 w 499"/>
                <a:gd name="T7" fmla="*/ 0 h 374"/>
                <a:gd name="T8" fmla="*/ 0 w 499"/>
                <a:gd name="T9" fmla="*/ 0 h 374"/>
                <a:gd name="T10" fmla="*/ 0 w 499"/>
                <a:gd name="T11" fmla="*/ 0 h 374"/>
                <a:gd name="T12" fmla="*/ 0 w 499"/>
                <a:gd name="T13" fmla="*/ 0 h 374"/>
                <a:gd name="T14" fmla="*/ 0 w 499"/>
                <a:gd name="T15" fmla="*/ 0 h 374"/>
                <a:gd name="T16" fmla="*/ 0 w 499"/>
                <a:gd name="T17" fmla="*/ 0 h 374"/>
                <a:gd name="T18" fmla="*/ 0 w 499"/>
                <a:gd name="T19" fmla="*/ 0 h 374"/>
                <a:gd name="T20" fmla="*/ 0 w 499"/>
                <a:gd name="T21" fmla="*/ 0 h 374"/>
                <a:gd name="T22" fmla="*/ 0 w 499"/>
                <a:gd name="T23" fmla="*/ 0 h 374"/>
                <a:gd name="T24" fmla="*/ 0 w 499"/>
                <a:gd name="T25" fmla="*/ 0 h 374"/>
                <a:gd name="T26" fmla="*/ 0 w 499"/>
                <a:gd name="T27" fmla="*/ 0 h 374"/>
                <a:gd name="T28" fmla="*/ 0 w 499"/>
                <a:gd name="T29" fmla="*/ 0 h 374"/>
                <a:gd name="T30" fmla="*/ 0 w 499"/>
                <a:gd name="T31" fmla="*/ 0 h 374"/>
                <a:gd name="T32" fmla="*/ 0 w 499"/>
                <a:gd name="T33" fmla="*/ 0 h 37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99" h="374">
                  <a:moveTo>
                    <a:pt x="0" y="227"/>
                  </a:moveTo>
                  <a:lnTo>
                    <a:pt x="0" y="189"/>
                  </a:lnTo>
                  <a:lnTo>
                    <a:pt x="31" y="126"/>
                  </a:lnTo>
                  <a:lnTo>
                    <a:pt x="79" y="11"/>
                  </a:lnTo>
                  <a:lnTo>
                    <a:pt x="127" y="0"/>
                  </a:lnTo>
                  <a:lnTo>
                    <a:pt x="261" y="11"/>
                  </a:lnTo>
                  <a:lnTo>
                    <a:pt x="416" y="98"/>
                  </a:lnTo>
                  <a:lnTo>
                    <a:pt x="455" y="176"/>
                  </a:lnTo>
                  <a:lnTo>
                    <a:pt x="499" y="335"/>
                  </a:lnTo>
                  <a:lnTo>
                    <a:pt x="499" y="374"/>
                  </a:lnTo>
                  <a:lnTo>
                    <a:pt x="461" y="374"/>
                  </a:lnTo>
                  <a:lnTo>
                    <a:pt x="346" y="287"/>
                  </a:lnTo>
                  <a:lnTo>
                    <a:pt x="254" y="237"/>
                  </a:lnTo>
                  <a:lnTo>
                    <a:pt x="176" y="237"/>
                  </a:lnTo>
                  <a:lnTo>
                    <a:pt x="99" y="263"/>
                  </a:lnTo>
                  <a:lnTo>
                    <a:pt x="31" y="248"/>
                  </a:lnTo>
                  <a:lnTo>
                    <a:pt x="0" y="227"/>
                  </a:lnTo>
                  <a:close/>
                </a:path>
              </a:pathLst>
            </a:custGeom>
            <a:solidFill>
              <a:srgbClr val="000000"/>
            </a:solidFill>
            <a:ln w="0">
              <a:solidFill>
                <a:srgbClr val="000000"/>
              </a:solidFill>
              <a:prstDash val="solid"/>
              <a:round/>
              <a:headEnd/>
              <a:tailEnd/>
            </a:ln>
          </p:spPr>
          <p:txBody>
            <a:bodyPr/>
            <a:lstStyle/>
            <a:p>
              <a:endParaRPr lang="en-ZA"/>
            </a:p>
          </p:txBody>
        </p:sp>
        <p:sp>
          <p:nvSpPr>
            <p:cNvPr id="21" name="Freeform 19"/>
            <p:cNvSpPr>
              <a:spLocks/>
            </p:cNvSpPr>
            <p:nvPr/>
          </p:nvSpPr>
          <p:spPr bwMode="auto">
            <a:xfrm>
              <a:off x="2955" y="2593"/>
              <a:ext cx="79" cy="23"/>
            </a:xfrm>
            <a:custGeom>
              <a:avLst/>
              <a:gdLst>
                <a:gd name="T0" fmla="*/ 0 w 474"/>
                <a:gd name="T1" fmla="*/ 0 h 136"/>
                <a:gd name="T2" fmla="*/ 0 w 474"/>
                <a:gd name="T3" fmla="*/ 0 h 136"/>
                <a:gd name="T4" fmla="*/ 0 w 474"/>
                <a:gd name="T5" fmla="*/ 0 h 136"/>
                <a:gd name="T6" fmla="*/ 0 w 474"/>
                <a:gd name="T7" fmla="*/ 0 h 136"/>
                <a:gd name="T8" fmla="*/ 0 w 474"/>
                <a:gd name="T9" fmla="*/ 0 h 136"/>
                <a:gd name="T10" fmla="*/ 0 w 474"/>
                <a:gd name="T11" fmla="*/ 0 h 136"/>
                <a:gd name="T12" fmla="*/ 0 w 474"/>
                <a:gd name="T13" fmla="*/ 0 h 136"/>
                <a:gd name="T14" fmla="*/ 0 w 474"/>
                <a:gd name="T15" fmla="*/ 0 h 136"/>
                <a:gd name="T16" fmla="*/ 0 w 474"/>
                <a:gd name="T17" fmla="*/ 0 h 136"/>
                <a:gd name="T18" fmla="*/ 0 w 474"/>
                <a:gd name="T19" fmla="*/ 0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4" h="136">
                  <a:moveTo>
                    <a:pt x="474" y="73"/>
                  </a:moveTo>
                  <a:lnTo>
                    <a:pt x="376" y="73"/>
                  </a:lnTo>
                  <a:lnTo>
                    <a:pt x="230" y="87"/>
                  </a:lnTo>
                  <a:lnTo>
                    <a:pt x="11" y="136"/>
                  </a:lnTo>
                  <a:lnTo>
                    <a:pt x="0" y="100"/>
                  </a:lnTo>
                  <a:lnTo>
                    <a:pt x="98" y="36"/>
                  </a:lnTo>
                  <a:lnTo>
                    <a:pt x="240" y="15"/>
                  </a:lnTo>
                  <a:lnTo>
                    <a:pt x="346" y="0"/>
                  </a:lnTo>
                  <a:lnTo>
                    <a:pt x="459" y="15"/>
                  </a:lnTo>
                  <a:lnTo>
                    <a:pt x="474" y="73"/>
                  </a:lnTo>
                  <a:close/>
                </a:path>
              </a:pathLst>
            </a:custGeom>
            <a:solidFill>
              <a:srgbClr val="000000"/>
            </a:solidFill>
            <a:ln w="0">
              <a:solidFill>
                <a:srgbClr val="000000"/>
              </a:solidFill>
              <a:prstDash val="solid"/>
              <a:round/>
              <a:headEnd/>
              <a:tailEnd/>
            </a:ln>
          </p:spPr>
          <p:txBody>
            <a:bodyPr/>
            <a:lstStyle/>
            <a:p>
              <a:endParaRPr lang="en-ZA"/>
            </a:p>
          </p:txBody>
        </p:sp>
        <p:sp>
          <p:nvSpPr>
            <p:cNvPr id="22" name="Freeform 20"/>
            <p:cNvSpPr>
              <a:spLocks/>
            </p:cNvSpPr>
            <p:nvPr/>
          </p:nvSpPr>
          <p:spPr bwMode="auto">
            <a:xfrm>
              <a:off x="3096" y="2602"/>
              <a:ext cx="85" cy="24"/>
            </a:xfrm>
            <a:custGeom>
              <a:avLst/>
              <a:gdLst>
                <a:gd name="T0" fmla="*/ 0 w 507"/>
                <a:gd name="T1" fmla="*/ 0 h 146"/>
                <a:gd name="T2" fmla="*/ 0 w 507"/>
                <a:gd name="T3" fmla="*/ 0 h 146"/>
                <a:gd name="T4" fmla="*/ 0 w 507"/>
                <a:gd name="T5" fmla="*/ 0 h 146"/>
                <a:gd name="T6" fmla="*/ 0 w 507"/>
                <a:gd name="T7" fmla="*/ 0 h 146"/>
                <a:gd name="T8" fmla="*/ 0 w 507"/>
                <a:gd name="T9" fmla="*/ 0 h 146"/>
                <a:gd name="T10" fmla="*/ 0 w 507"/>
                <a:gd name="T11" fmla="*/ 0 h 146"/>
                <a:gd name="T12" fmla="*/ 0 w 507"/>
                <a:gd name="T13" fmla="*/ 0 h 146"/>
                <a:gd name="T14" fmla="*/ 0 w 507"/>
                <a:gd name="T15" fmla="*/ 0 h 146"/>
                <a:gd name="T16" fmla="*/ 0 w 507"/>
                <a:gd name="T17" fmla="*/ 0 h 146"/>
                <a:gd name="T18" fmla="*/ 0 w 507"/>
                <a:gd name="T19" fmla="*/ 0 h 146"/>
                <a:gd name="T20" fmla="*/ 0 w 507"/>
                <a:gd name="T21" fmla="*/ 0 h 146"/>
                <a:gd name="T22" fmla="*/ 0 w 507"/>
                <a:gd name="T23" fmla="*/ 0 h 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7" h="146">
                  <a:moveTo>
                    <a:pt x="0" y="108"/>
                  </a:moveTo>
                  <a:lnTo>
                    <a:pt x="122" y="84"/>
                  </a:lnTo>
                  <a:lnTo>
                    <a:pt x="267" y="98"/>
                  </a:lnTo>
                  <a:lnTo>
                    <a:pt x="413" y="122"/>
                  </a:lnTo>
                  <a:lnTo>
                    <a:pt x="479" y="146"/>
                  </a:lnTo>
                  <a:lnTo>
                    <a:pt x="507" y="122"/>
                  </a:lnTo>
                  <a:lnTo>
                    <a:pt x="457" y="84"/>
                  </a:lnTo>
                  <a:lnTo>
                    <a:pt x="345" y="11"/>
                  </a:lnTo>
                  <a:lnTo>
                    <a:pt x="199" y="0"/>
                  </a:lnTo>
                  <a:lnTo>
                    <a:pt x="91" y="21"/>
                  </a:lnTo>
                  <a:lnTo>
                    <a:pt x="0" y="60"/>
                  </a:lnTo>
                  <a:lnTo>
                    <a:pt x="0" y="108"/>
                  </a:lnTo>
                  <a:close/>
                </a:path>
              </a:pathLst>
            </a:custGeom>
            <a:solidFill>
              <a:srgbClr val="000000"/>
            </a:solidFill>
            <a:ln w="0">
              <a:solidFill>
                <a:srgbClr val="000000"/>
              </a:solidFill>
              <a:prstDash val="solid"/>
              <a:round/>
              <a:headEnd/>
              <a:tailEnd/>
            </a:ln>
          </p:spPr>
          <p:txBody>
            <a:bodyPr/>
            <a:lstStyle/>
            <a:p>
              <a:endParaRPr lang="en-ZA"/>
            </a:p>
          </p:txBody>
        </p:sp>
        <p:sp>
          <p:nvSpPr>
            <p:cNvPr id="23" name="Freeform 21"/>
            <p:cNvSpPr>
              <a:spLocks/>
            </p:cNvSpPr>
            <p:nvPr/>
          </p:nvSpPr>
          <p:spPr bwMode="auto">
            <a:xfrm>
              <a:off x="3003" y="2680"/>
              <a:ext cx="101" cy="43"/>
            </a:xfrm>
            <a:custGeom>
              <a:avLst/>
              <a:gdLst>
                <a:gd name="T0" fmla="*/ 0 w 603"/>
                <a:gd name="T1" fmla="*/ 0 h 261"/>
                <a:gd name="T2" fmla="*/ 0 w 603"/>
                <a:gd name="T3" fmla="*/ 0 h 261"/>
                <a:gd name="T4" fmla="*/ 0 w 603"/>
                <a:gd name="T5" fmla="*/ 0 h 261"/>
                <a:gd name="T6" fmla="*/ 0 w 603"/>
                <a:gd name="T7" fmla="*/ 0 h 261"/>
                <a:gd name="T8" fmla="*/ 0 w 603"/>
                <a:gd name="T9" fmla="*/ 0 h 261"/>
                <a:gd name="T10" fmla="*/ 0 w 603"/>
                <a:gd name="T11" fmla="*/ 0 h 261"/>
                <a:gd name="T12" fmla="*/ 0 w 603"/>
                <a:gd name="T13" fmla="*/ 0 h 261"/>
                <a:gd name="T14" fmla="*/ 0 w 603"/>
                <a:gd name="T15" fmla="*/ 0 h 261"/>
                <a:gd name="T16" fmla="*/ 0 w 603"/>
                <a:gd name="T17" fmla="*/ 0 h 261"/>
                <a:gd name="T18" fmla="*/ 0 w 603"/>
                <a:gd name="T19" fmla="*/ 0 h 261"/>
                <a:gd name="T20" fmla="*/ 0 w 603"/>
                <a:gd name="T21" fmla="*/ 0 h 261"/>
                <a:gd name="T22" fmla="*/ 0 w 603"/>
                <a:gd name="T23" fmla="*/ 0 h 261"/>
                <a:gd name="T24" fmla="*/ 0 w 603"/>
                <a:gd name="T25" fmla="*/ 0 h 261"/>
                <a:gd name="T26" fmla="*/ 0 w 603"/>
                <a:gd name="T27" fmla="*/ 0 h 261"/>
                <a:gd name="T28" fmla="*/ 0 w 603"/>
                <a:gd name="T29" fmla="*/ 0 h 261"/>
                <a:gd name="T30" fmla="*/ 0 w 603"/>
                <a:gd name="T31" fmla="*/ 0 h 261"/>
                <a:gd name="T32" fmla="*/ 0 w 603"/>
                <a:gd name="T33" fmla="*/ 0 h 261"/>
                <a:gd name="T34" fmla="*/ 0 w 603"/>
                <a:gd name="T35" fmla="*/ 0 h 26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3" h="261">
                  <a:moveTo>
                    <a:pt x="13" y="0"/>
                  </a:moveTo>
                  <a:lnTo>
                    <a:pt x="116" y="61"/>
                  </a:lnTo>
                  <a:lnTo>
                    <a:pt x="191" y="102"/>
                  </a:lnTo>
                  <a:lnTo>
                    <a:pt x="289" y="115"/>
                  </a:lnTo>
                  <a:lnTo>
                    <a:pt x="425" y="102"/>
                  </a:lnTo>
                  <a:lnTo>
                    <a:pt x="595" y="53"/>
                  </a:lnTo>
                  <a:lnTo>
                    <a:pt x="603" y="102"/>
                  </a:lnTo>
                  <a:lnTo>
                    <a:pt x="546" y="140"/>
                  </a:lnTo>
                  <a:lnTo>
                    <a:pt x="516" y="213"/>
                  </a:lnTo>
                  <a:lnTo>
                    <a:pt x="457" y="250"/>
                  </a:lnTo>
                  <a:lnTo>
                    <a:pt x="395" y="261"/>
                  </a:lnTo>
                  <a:lnTo>
                    <a:pt x="270" y="250"/>
                  </a:lnTo>
                  <a:lnTo>
                    <a:pt x="191" y="205"/>
                  </a:lnTo>
                  <a:lnTo>
                    <a:pt x="132" y="151"/>
                  </a:lnTo>
                  <a:lnTo>
                    <a:pt x="96" y="115"/>
                  </a:lnTo>
                  <a:lnTo>
                    <a:pt x="13" y="53"/>
                  </a:lnTo>
                  <a:lnTo>
                    <a:pt x="0" y="16"/>
                  </a:lnTo>
                  <a:lnTo>
                    <a:pt x="13" y="0"/>
                  </a:lnTo>
                  <a:close/>
                </a:path>
              </a:pathLst>
            </a:custGeom>
            <a:solidFill>
              <a:srgbClr val="000000"/>
            </a:solidFill>
            <a:ln w="0">
              <a:solidFill>
                <a:srgbClr val="000000"/>
              </a:solidFill>
              <a:prstDash val="solid"/>
              <a:round/>
              <a:headEnd/>
              <a:tailEnd/>
            </a:ln>
          </p:spPr>
          <p:txBody>
            <a:bodyPr/>
            <a:lstStyle/>
            <a:p>
              <a:endParaRPr lang="en-ZA"/>
            </a:p>
          </p:txBody>
        </p:sp>
        <p:sp>
          <p:nvSpPr>
            <p:cNvPr id="24" name="Freeform 22"/>
            <p:cNvSpPr>
              <a:spLocks/>
            </p:cNvSpPr>
            <p:nvPr/>
          </p:nvSpPr>
          <p:spPr bwMode="auto">
            <a:xfrm>
              <a:off x="2880" y="2667"/>
              <a:ext cx="96" cy="91"/>
            </a:xfrm>
            <a:custGeom>
              <a:avLst/>
              <a:gdLst>
                <a:gd name="T0" fmla="*/ 0 w 575"/>
                <a:gd name="T1" fmla="*/ 0 h 547"/>
                <a:gd name="T2" fmla="*/ 0 w 575"/>
                <a:gd name="T3" fmla="*/ 0 h 547"/>
                <a:gd name="T4" fmla="*/ 0 w 575"/>
                <a:gd name="T5" fmla="*/ 0 h 547"/>
                <a:gd name="T6" fmla="*/ 0 w 575"/>
                <a:gd name="T7" fmla="*/ 0 h 547"/>
                <a:gd name="T8" fmla="*/ 0 w 575"/>
                <a:gd name="T9" fmla="*/ 0 h 547"/>
                <a:gd name="T10" fmla="*/ 0 w 575"/>
                <a:gd name="T11" fmla="*/ 0 h 547"/>
                <a:gd name="T12" fmla="*/ 0 w 575"/>
                <a:gd name="T13" fmla="*/ 0 h 547"/>
                <a:gd name="T14" fmla="*/ 0 w 575"/>
                <a:gd name="T15" fmla="*/ 0 h 547"/>
                <a:gd name="T16" fmla="*/ 0 w 575"/>
                <a:gd name="T17" fmla="*/ 0 h 547"/>
                <a:gd name="T18" fmla="*/ 0 w 575"/>
                <a:gd name="T19" fmla="*/ 0 h 547"/>
                <a:gd name="T20" fmla="*/ 0 w 575"/>
                <a:gd name="T21" fmla="*/ 0 h 547"/>
                <a:gd name="T22" fmla="*/ 0 w 575"/>
                <a:gd name="T23" fmla="*/ 0 h 547"/>
                <a:gd name="T24" fmla="*/ 0 w 575"/>
                <a:gd name="T25" fmla="*/ 0 h 547"/>
                <a:gd name="T26" fmla="*/ 0 w 575"/>
                <a:gd name="T27" fmla="*/ 0 h 547"/>
                <a:gd name="T28" fmla="*/ 0 w 575"/>
                <a:gd name="T29" fmla="*/ 0 h 547"/>
                <a:gd name="T30" fmla="*/ 0 w 575"/>
                <a:gd name="T31" fmla="*/ 0 h 547"/>
                <a:gd name="T32" fmla="*/ 0 w 575"/>
                <a:gd name="T33" fmla="*/ 0 h 547"/>
                <a:gd name="T34" fmla="*/ 0 w 575"/>
                <a:gd name="T35" fmla="*/ 0 h 547"/>
                <a:gd name="T36" fmla="*/ 0 w 575"/>
                <a:gd name="T37" fmla="*/ 0 h 547"/>
                <a:gd name="T38" fmla="*/ 0 w 575"/>
                <a:gd name="T39" fmla="*/ 0 h 547"/>
                <a:gd name="T40" fmla="*/ 0 w 575"/>
                <a:gd name="T41" fmla="*/ 0 h 547"/>
                <a:gd name="T42" fmla="*/ 0 w 575"/>
                <a:gd name="T43" fmla="*/ 0 h 547"/>
                <a:gd name="T44" fmla="*/ 0 w 575"/>
                <a:gd name="T45" fmla="*/ 0 h 54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75" h="547">
                  <a:moveTo>
                    <a:pt x="547" y="0"/>
                  </a:moveTo>
                  <a:lnTo>
                    <a:pt x="405" y="90"/>
                  </a:lnTo>
                  <a:lnTo>
                    <a:pt x="287" y="127"/>
                  </a:lnTo>
                  <a:lnTo>
                    <a:pt x="211" y="127"/>
                  </a:lnTo>
                  <a:lnTo>
                    <a:pt x="116" y="111"/>
                  </a:lnTo>
                  <a:lnTo>
                    <a:pt x="18" y="74"/>
                  </a:lnTo>
                  <a:lnTo>
                    <a:pt x="0" y="90"/>
                  </a:lnTo>
                  <a:lnTo>
                    <a:pt x="49" y="248"/>
                  </a:lnTo>
                  <a:lnTo>
                    <a:pt x="116" y="384"/>
                  </a:lnTo>
                  <a:lnTo>
                    <a:pt x="164" y="472"/>
                  </a:lnTo>
                  <a:lnTo>
                    <a:pt x="238" y="534"/>
                  </a:lnTo>
                  <a:lnTo>
                    <a:pt x="297" y="547"/>
                  </a:lnTo>
                  <a:lnTo>
                    <a:pt x="390" y="510"/>
                  </a:lnTo>
                  <a:lnTo>
                    <a:pt x="449" y="462"/>
                  </a:lnTo>
                  <a:lnTo>
                    <a:pt x="508" y="384"/>
                  </a:lnTo>
                  <a:lnTo>
                    <a:pt x="516" y="311"/>
                  </a:lnTo>
                  <a:lnTo>
                    <a:pt x="488" y="236"/>
                  </a:lnTo>
                  <a:lnTo>
                    <a:pt x="497" y="189"/>
                  </a:lnTo>
                  <a:lnTo>
                    <a:pt x="528" y="135"/>
                  </a:lnTo>
                  <a:lnTo>
                    <a:pt x="575" y="102"/>
                  </a:lnTo>
                  <a:lnTo>
                    <a:pt x="565" y="54"/>
                  </a:lnTo>
                  <a:lnTo>
                    <a:pt x="552" y="11"/>
                  </a:lnTo>
                  <a:lnTo>
                    <a:pt x="547" y="0"/>
                  </a:lnTo>
                  <a:close/>
                </a:path>
              </a:pathLst>
            </a:custGeom>
            <a:solidFill>
              <a:srgbClr val="000000"/>
            </a:solidFill>
            <a:ln w="0">
              <a:solidFill>
                <a:srgbClr val="000000"/>
              </a:solidFill>
              <a:prstDash val="solid"/>
              <a:round/>
              <a:headEnd/>
              <a:tailEnd/>
            </a:ln>
          </p:spPr>
          <p:txBody>
            <a:bodyPr/>
            <a:lstStyle/>
            <a:p>
              <a:endParaRPr lang="en-ZA"/>
            </a:p>
          </p:txBody>
        </p:sp>
        <p:sp>
          <p:nvSpPr>
            <p:cNvPr id="25" name="Freeform 23"/>
            <p:cNvSpPr>
              <a:spLocks/>
            </p:cNvSpPr>
            <p:nvPr/>
          </p:nvSpPr>
          <p:spPr bwMode="auto">
            <a:xfrm>
              <a:off x="3136" y="2688"/>
              <a:ext cx="138" cy="87"/>
            </a:xfrm>
            <a:custGeom>
              <a:avLst/>
              <a:gdLst>
                <a:gd name="T0" fmla="*/ 0 w 832"/>
                <a:gd name="T1" fmla="*/ 0 h 518"/>
                <a:gd name="T2" fmla="*/ 0 w 832"/>
                <a:gd name="T3" fmla="*/ 0 h 518"/>
                <a:gd name="T4" fmla="*/ 0 w 832"/>
                <a:gd name="T5" fmla="*/ 0 h 518"/>
                <a:gd name="T6" fmla="*/ 0 w 832"/>
                <a:gd name="T7" fmla="*/ 0 h 518"/>
                <a:gd name="T8" fmla="*/ 0 w 832"/>
                <a:gd name="T9" fmla="*/ 0 h 518"/>
                <a:gd name="T10" fmla="*/ 0 w 832"/>
                <a:gd name="T11" fmla="*/ 0 h 518"/>
                <a:gd name="T12" fmla="*/ 0 w 832"/>
                <a:gd name="T13" fmla="*/ 0 h 518"/>
                <a:gd name="T14" fmla="*/ 0 w 832"/>
                <a:gd name="T15" fmla="*/ 0 h 518"/>
                <a:gd name="T16" fmla="*/ 0 w 832"/>
                <a:gd name="T17" fmla="*/ 0 h 518"/>
                <a:gd name="T18" fmla="*/ 0 w 832"/>
                <a:gd name="T19" fmla="*/ 0 h 518"/>
                <a:gd name="T20" fmla="*/ 0 w 832"/>
                <a:gd name="T21" fmla="*/ 0 h 518"/>
                <a:gd name="T22" fmla="*/ 0 w 832"/>
                <a:gd name="T23" fmla="*/ 0 h 518"/>
                <a:gd name="T24" fmla="*/ 0 w 832"/>
                <a:gd name="T25" fmla="*/ 0 h 518"/>
                <a:gd name="T26" fmla="*/ 0 w 832"/>
                <a:gd name="T27" fmla="*/ 0 h 518"/>
                <a:gd name="T28" fmla="*/ 0 w 832"/>
                <a:gd name="T29" fmla="*/ 0 h 518"/>
                <a:gd name="T30" fmla="*/ 0 w 832"/>
                <a:gd name="T31" fmla="*/ 0 h 518"/>
                <a:gd name="T32" fmla="*/ 0 w 832"/>
                <a:gd name="T33" fmla="*/ 0 h 518"/>
                <a:gd name="T34" fmla="*/ 0 w 832"/>
                <a:gd name="T35" fmla="*/ 0 h 5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32" h="518">
                  <a:moveTo>
                    <a:pt x="20" y="0"/>
                  </a:moveTo>
                  <a:lnTo>
                    <a:pt x="175" y="87"/>
                  </a:lnTo>
                  <a:lnTo>
                    <a:pt x="314" y="121"/>
                  </a:lnTo>
                  <a:lnTo>
                    <a:pt x="518" y="109"/>
                  </a:lnTo>
                  <a:lnTo>
                    <a:pt x="775" y="69"/>
                  </a:lnTo>
                  <a:lnTo>
                    <a:pt x="825" y="121"/>
                  </a:lnTo>
                  <a:lnTo>
                    <a:pt x="832" y="197"/>
                  </a:lnTo>
                  <a:lnTo>
                    <a:pt x="775" y="271"/>
                  </a:lnTo>
                  <a:lnTo>
                    <a:pt x="640" y="396"/>
                  </a:lnTo>
                  <a:lnTo>
                    <a:pt x="518" y="494"/>
                  </a:lnTo>
                  <a:lnTo>
                    <a:pt x="440" y="518"/>
                  </a:lnTo>
                  <a:lnTo>
                    <a:pt x="400" y="509"/>
                  </a:lnTo>
                  <a:lnTo>
                    <a:pt x="269" y="383"/>
                  </a:lnTo>
                  <a:lnTo>
                    <a:pt x="142" y="257"/>
                  </a:lnTo>
                  <a:lnTo>
                    <a:pt x="55" y="152"/>
                  </a:lnTo>
                  <a:lnTo>
                    <a:pt x="8" y="69"/>
                  </a:lnTo>
                  <a:lnTo>
                    <a:pt x="0" y="8"/>
                  </a:lnTo>
                  <a:lnTo>
                    <a:pt x="20" y="0"/>
                  </a:lnTo>
                  <a:close/>
                </a:path>
              </a:pathLst>
            </a:custGeom>
            <a:solidFill>
              <a:srgbClr val="000000"/>
            </a:solidFill>
            <a:ln w="0">
              <a:solidFill>
                <a:srgbClr val="000000"/>
              </a:solidFill>
              <a:prstDash val="solid"/>
              <a:round/>
              <a:headEnd/>
              <a:tailEnd/>
            </a:ln>
          </p:spPr>
          <p:txBody>
            <a:bodyPr/>
            <a:lstStyle/>
            <a:p>
              <a:endParaRPr lang="en-ZA"/>
            </a:p>
          </p:txBody>
        </p:sp>
        <p:sp>
          <p:nvSpPr>
            <p:cNvPr id="26" name="Freeform 24"/>
            <p:cNvSpPr>
              <a:spLocks/>
            </p:cNvSpPr>
            <p:nvPr/>
          </p:nvSpPr>
          <p:spPr bwMode="auto">
            <a:xfrm>
              <a:off x="2960" y="2717"/>
              <a:ext cx="218" cy="39"/>
            </a:xfrm>
            <a:custGeom>
              <a:avLst/>
              <a:gdLst>
                <a:gd name="T0" fmla="*/ 0 w 1309"/>
                <a:gd name="T1" fmla="*/ 0 h 237"/>
                <a:gd name="T2" fmla="*/ 0 w 1309"/>
                <a:gd name="T3" fmla="*/ 0 h 237"/>
                <a:gd name="T4" fmla="*/ 0 w 1309"/>
                <a:gd name="T5" fmla="*/ 0 h 237"/>
                <a:gd name="T6" fmla="*/ 0 w 1309"/>
                <a:gd name="T7" fmla="*/ 0 h 237"/>
                <a:gd name="T8" fmla="*/ 0 w 1309"/>
                <a:gd name="T9" fmla="*/ 0 h 237"/>
                <a:gd name="T10" fmla="*/ 0 w 1309"/>
                <a:gd name="T11" fmla="*/ 0 h 237"/>
                <a:gd name="T12" fmla="*/ 0 w 1309"/>
                <a:gd name="T13" fmla="*/ 0 h 237"/>
                <a:gd name="T14" fmla="*/ 0 w 1309"/>
                <a:gd name="T15" fmla="*/ 0 h 237"/>
                <a:gd name="T16" fmla="*/ 0 w 1309"/>
                <a:gd name="T17" fmla="*/ 0 h 237"/>
                <a:gd name="T18" fmla="*/ 0 w 1309"/>
                <a:gd name="T19" fmla="*/ 0 h 237"/>
                <a:gd name="T20" fmla="*/ 0 w 1309"/>
                <a:gd name="T21" fmla="*/ 0 h 237"/>
                <a:gd name="T22" fmla="*/ 0 w 1309"/>
                <a:gd name="T23" fmla="*/ 0 h 237"/>
                <a:gd name="T24" fmla="*/ 0 w 1309"/>
                <a:gd name="T25" fmla="*/ 0 h 237"/>
                <a:gd name="T26" fmla="*/ 0 w 1309"/>
                <a:gd name="T27" fmla="*/ 0 h 237"/>
                <a:gd name="T28" fmla="*/ 0 w 1309"/>
                <a:gd name="T29" fmla="*/ 0 h 237"/>
                <a:gd name="T30" fmla="*/ 0 w 1309"/>
                <a:gd name="T31" fmla="*/ 0 h 237"/>
                <a:gd name="T32" fmla="*/ 0 w 1309"/>
                <a:gd name="T33" fmla="*/ 0 h 237"/>
                <a:gd name="T34" fmla="*/ 0 w 1309"/>
                <a:gd name="T35" fmla="*/ 0 h 2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09" h="237">
                  <a:moveTo>
                    <a:pt x="18" y="0"/>
                  </a:moveTo>
                  <a:lnTo>
                    <a:pt x="171" y="87"/>
                  </a:lnTo>
                  <a:lnTo>
                    <a:pt x="337" y="135"/>
                  </a:lnTo>
                  <a:lnTo>
                    <a:pt x="486" y="165"/>
                  </a:lnTo>
                  <a:lnTo>
                    <a:pt x="689" y="175"/>
                  </a:lnTo>
                  <a:lnTo>
                    <a:pt x="938" y="165"/>
                  </a:lnTo>
                  <a:lnTo>
                    <a:pt x="1062" y="135"/>
                  </a:lnTo>
                  <a:lnTo>
                    <a:pt x="1303" y="53"/>
                  </a:lnTo>
                  <a:lnTo>
                    <a:pt x="1309" y="77"/>
                  </a:lnTo>
                  <a:lnTo>
                    <a:pt x="1091" y="185"/>
                  </a:lnTo>
                  <a:lnTo>
                    <a:pt x="927" y="226"/>
                  </a:lnTo>
                  <a:lnTo>
                    <a:pt x="774" y="237"/>
                  </a:lnTo>
                  <a:lnTo>
                    <a:pt x="601" y="237"/>
                  </a:lnTo>
                  <a:lnTo>
                    <a:pt x="409" y="213"/>
                  </a:lnTo>
                  <a:lnTo>
                    <a:pt x="230" y="165"/>
                  </a:lnTo>
                  <a:lnTo>
                    <a:pt x="96" y="117"/>
                  </a:lnTo>
                  <a:lnTo>
                    <a:pt x="0" y="62"/>
                  </a:lnTo>
                  <a:lnTo>
                    <a:pt x="18" y="0"/>
                  </a:lnTo>
                  <a:close/>
                </a:path>
              </a:pathLst>
            </a:custGeom>
            <a:solidFill>
              <a:srgbClr val="000000"/>
            </a:solidFill>
            <a:ln w="0">
              <a:solidFill>
                <a:srgbClr val="000000"/>
              </a:solidFill>
              <a:prstDash val="solid"/>
              <a:round/>
              <a:headEnd/>
              <a:tailEnd/>
            </a:ln>
          </p:spPr>
          <p:txBody>
            <a:bodyPr/>
            <a:lstStyle/>
            <a:p>
              <a:endParaRPr lang="en-ZA"/>
            </a:p>
          </p:txBody>
        </p:sp>
        <p:sp>
          <p:nvSpPr>
            <p:cNvPr id="27" name="Freeform 25"/>
            <p:cNvSpPr>
              <a:spLocks/>
            </p:cNvSpPr>
            <p:nvPr/>
          </p:nvSpPr>
          <p:spPr bwMode="auto">
            <a:xfrm>
              <a:off x="2952" y="2736"/>
              <a:ext cx="226" cy="117"/>
            </a:xfrm>
            <a:custGeom>
              <a:avLst/>
              <a:gdLst>
                <a:gd name="T0" fmla="*/ 0 w 1359"/>
                <a:gd name="T1" fmla="*/ 0 h 702"/>
                <a:gd name="T2" fmla="*/ 0 w 1359"/>
                <a:gd name="T3" fmla="*/ 0 h 702"/>
                <a:gd name="T4" fmla="*/ 0 w 1359"/>
                <a:gd name="T5" fmla="*/ 0 h 702"/>
                <a:gd name="T6" fmla="*/ 0 w 1359"/>
                <a:gd name="T7" fmla="*/ 0 h 702"/>
                <a:gd name="T8" fmla="*/ 0 w 1359"/>
                <a:gd name="T9" fmla="*/ 0 h 702"/>
                <a:gd name="T10" fmla="*/ 0 w 1359"/>
                <a:gd name="T11" fmla="*/ 0 h 702"/>
                <a:gd name="T12" fmla="*/ 0 w 1359"/>
                <a:gd name="T13" fmla="*/ 0 h 702"/>
                <a:gd name="T14" fmla="*/ 0 w 1359"/>
                <a:gd name="T15" fmla="*/ 0 h 702"/>
                <a:gd name="T16" fmla="*/ 0 w 1359"/>
                <a:gd name="T17" fmla="*/ 0 h 702"/>
                <a:gd name="T18" fmla="*/ 0 w 1359"/>
                <a:gd name="T19" fmla="*/ 0 h 702"/>
                <a:gd name="T20" fmla="*/ 0 w 1359"/>
                <a:gd name="T21" fmla="*/ 0 h 702"/>
                <a:gd name="T22" fmla="*/ 0 w 1359"/>
                <a:gd name="T23" fmla="*/ 0 h 702"/>
                <a:gd name="T24" fmla="*/ 0 w 1359"/>
                <a:gd name="T25" fmla="*/ 0 h 702"/>
                <a:gd name="T26" fmla="*/ 0 w 1359"/>
                <a:gd name="T27" fmla="*/ 0 h 702"/>
                <a:gd name="T28" fmla="*/ 0 w 1359"/>
                <a:gd name="T29" fmla="*/ 0 h 702"/>
                <a:gd name="T30" fmla="*/ 0 w 1359"/>
                <a:gd name="T31" fmla="*/ 0 h 702"/>
                <a:gd name="T32" fmla="*/ 0 w 1359"/>
                <a:gd name="T33" fmla="*/ 0 h 702"/>
                <a:gd name="T34" fmla="*/ 0 w 1359"/>
                <a:gd name="T35" fmla="*/ 0 h 702"/>
                <a:gd name="T36" fmla="*/ 0 w 1359"/>
                <a:gd name="T37" fmla="*/ 0 h 702"/>
                <a:gd name="T38" fmla="*/ 0 w 1359"/>
                <a:gd name="T39" fmla="*/ 0 h 702"/>
                <a:gd name="T40" fmla="*/ 0 w 1359"/>
                <a:gd name="T41" fmla="*/ 0 h 702"/>
                <a:gd name="T42" fmla="*/ 0 w 1359"/>
                <a:gd name="T43" fmla="*/ 0 h 702"/>
                <a:gd name="T44" fmla="*/ 0 w 1359"/>
                <a:gd name="T45" fmla="*/ 0 h 702"/>
                <a:gd name="T46" fmla="*/ 0 w 1359"/>
                <a:gd name="T47" fmla="*/ 0 h 702"/>
                <a:gd name="T48" fmla="*/ 0 w 1359"/>
                <a:gd name="T49" fmla="*/ 0 h 702"/>
                <a:gd name="T50" fmla="*/ 0 w 1359"/>
                <a:gd name="T51" fmla="*/ 0 h 702"/>
                <a:gd name="T52" fmla="*/ 0 w 1359"/>
                <a:gd name="T53" fmla="*/ 0 h 70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359" h="702">
                  <a:moveTo>
                    <a:pt x="59" y="0"/>
                  </a:moveTo>
                  <a:lnTo>
                    <a:pt x="153" y="194"/>
                  </a:lnTo>
                  <a:lnTo>
                    <a:pt x="272" y="333"/>
                  </a:lnTo>
                  <a:lnTo>
                    <a:pt x="375" y="392"/>
                  </a:lnTo>
                  <a:lnTo>
                    <a:pt x="512" y="429"/>
                  </a:lnTo>
                  <a:lnTo>
                    <a:pt x="680" y="429"/>
                  </a:lnTo>
                  <a:lnTo>
                    <a:pt x="866" y="392"/>
                  </a:lnTo>
                  <a:lnTo>
                    <a:pt x="1010" y="318"/>
                  </a:lnTo>
                  <a:lnTo>
                    <a:pt x="1141" y="207"/>
                  </a:lnTo>
                  <a:lnTo>
                    <a:pt x="1333" y="32"/>
                  </a:lnTo>
                  <a:lnTo>
                    <a:pt x="1359" y="68"/>
                  </a:lnTo>
                  <a:lnTo>
                    <a:pt x="1236" y="246"/>
                  </a:lnTo>
                  <a:lnTo>
                    <a:pt x="1084" y="416"/>
                  </a:lnTo>
                  <a:lnTo>
                    <a:pt x="951" y="528"/>
                  </a:lnTo>
                  <a:lnTo>
                    <a:pt x="779" y="629"/>
                  </a:lnTo>
                  <a:lnTo>
                    <a:pt x="651" y="689"/>
                  </a:lnTo>
                  <a:lnTo>
                    <a:pt x="578" y="702"/>
                  </a:lnTo>
                  <a:lnTo>
                    <a:pt x="512" y="689"/>
                  </a:lnTo>
                  <a:lnTo>
                    <a:pt x="473" y="653"/>
                  </a:lnTo>
                  <a:lnTo>
                    <a:pt x="440" y="605"/>
                  </a:lnTo>
                  <a:lnTo>
                    <a:pt x="424" y="528"/>
                  </a:lnTo>
                  <a:lnTo>
                    <a:pt x="289" y="480"/>
                  </a:lnTo>
                  <a:lnTo>
                    <a:pt x="174" y="382"/>
                  </a:lnTo>
                  <a:lnTo>
                    <a:pt x="99" y="281"/>
                  </a:lnTo>
                  <a:lnTo>
                    <a:pt x="43" y="167"/>
                  </a:lnTo>
                  <a:lnTo>
                    <a:pt x="0" y="48"/>
                  </a:lnTo>
                  <a:lnTo>
                    <a:pt x="59" y="0"/>
                  </a:lnTo>
                  <a:close/>
                </a:path>
              </a:pathLst>
            </a:custGeom>
            <a:solidFill>
              <a:srgbClr val="000000"/>
            </a:solidFill>
            <a:ln w="0">
              <a:solidFill>
                <a:srgbClr val="000000"/>
              </a:solidFill>
              <a:prstDash val="solid"/>
              <a:round/>
              <a:headEnd/>
              <a:tailEnd/>
            </a:ln>
          </p:spPr>
          <p:txBody>
            <a:bodyPr/>
            <a:lstStyle/>
            <a:p>
              <a:endParaRPr lang="en-ZA"/>
            </a:p>
          </p:txBody>
        </p:sp>
        <p:sp>
          <p:nvSpPr>
            <p:cNvPr id="28" name="Freeform 26"/>
            <p:cNvSpPr>
              <a:spLocks/>
            </p:cNvSpPr>
            <p:nvPr/>
          </p:nvSpPr>
          <p:spPr bwMode="auto">
            <a:xfrm>
              <a:off x="3014" y="2866"/>
              <a:ext cx="55" cy="19"/>
            </a:xfrm>
            <a:custGeom>
              <a:avLst/>
              <a:gdLst>
                <a:gd name="T0" fmla="*/ 0 w 328"/>
                <a:gd name="T1" fmla="*/ 0 h 112"/>
                <a:gd name="T2" fmla="*/ 0 w 328"/>
                <a:gd name="T3" fmla="*/ 0 h 112"/>
                <a:gd name="T4" fmla="*/ 0 w 328"/>
                <a:gd name="T5" fmla="*/ 0 h 112"/>
                <a:gd name="T6" fmla="*/ 0 w 328"/>
                <a:gd name="T7" fmla="*/ 0 h 112"/>
                <a:gd name="T8" fmla="*/ 0 w 328"/>
                <a:gd name="T9" fmla="*/ 0 h 112"/>
                <a:gd name="T10" fmla="*/ 0 w 328"/>
                <a:gd name="T11" fmla="*/ 0 h 112"/>
                <a:gd name="T12" fmla="*/ 0 w 328"/>
                <a:gd name="T13" fmla="*/ 0 h 112"/>
                <a:gd name="T14" fmla="*/ 0 w 328"/>
                <a:gd name="T15" fmla="*/ 0 h 112"/>
                <a:gd name="T16" fmla="*/ 0 w 328"/>
                <a:gd name="T17" fmla="*/ 0 h 112"/>
                <a:gd name="T18" fmla="*/ 0 w 328"/>
                <a:gd name="T19" fmla="*/ 0 h 112"/>
                <a:gd name="T20" fmla="*/ 0 w 328"/>
                <a:gd name="T21" fmla="*/ 0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8" h="112">
                  <a:moveTo>
                    <a:pt x="21" y="0"/>
                  </a:moveTo>
                  <a:lnTo>
                    <a:pt x="98" y="36"/>
                  </a:lnTo>
                  <a:lnTo>
                    <a:pt x="191" y="49"/>
                  </a:lnTo>
                  <a:lnTo>
                    <a:pt x="317" y="9"/>
                  </a:lnTo>
                  <a:lnTo>
                    <a:pt x="328" y="49"/>
                  </a:lnTo>
                  <a:lnTo>
                    <a:pt x="270" y="97"/>
                  </a:lnTo>
                  <a:lnTo>
                    <a:pt x="182" y="112"/>
                  </a:lnTo>
                  <a:lnTo>
                    <a:pt x="104" y="97"/>
                  </a:lnTo>
                  <a:lnTo>
                    <a:pt x="29" y="60"/>
                  </a:lnTo>
                  <a:lnTo>
                    <a:pt x="0" y="9"/>
                  </a:lnTo>
                  <a:lnTo>
                    <a:pt x="21" y="0"/>
                  </a:lnTo>
                  <a:close/>
                </a:path>
              </a:pathLst>
            </a:custGeom>
            <a:solidFill>
              <a:srgbClr val="000000"/>
            </a:solidFill>
            <a:ln w="0">
              <a:solidFill>
                <a:srgbClr val="000000"/>
              </a:solidFill>
              <a:prstDash val="solid"/>
              <a:round/>
              <a:headEnd/>
              <a:tailEnd/>
            </a:ln>
          </p:spPr>
          <p:txBody>
            <a:bodyPr/>
            <a:lstStyle/>
            <a:p>
              <a:endParaRPr lang="en-ZA"/>
            </a:p>
          </p:txBody>
        </p:sp>
        <p:sp>
          <p:nvSpPr>
            <p:cNvPr id="29" name="Freeform 27"/>
            <p:cNvSpPr>
              <a:spLocks/>
            </p:cNvSpPr>
            <p:nvPr/>
          </p:nvSpPr>
          <p:spPr bwMode="auto">
            <a:xfrm>
              <a:off x="2821" y="2376"/>
              <a:ext cx="438" cy="382"/>
            </a:xfrm>
            <a:custGeom>
              <a:avLst/>
              <a:gdLst>
                <a:gd name="T0" fmla="*/ 0 w 2624"/>
                <a:gd name="T1" fmla="*/ 0 h 2293"/>
                <a:gd name="T2" fmla="*/ 0 w 2624"/>
                <a:gd name="T3" fmla="*/ 0 h 2293"/>
                <a:gd name="T4" fmla="*/ 0 w 2624"/>
                <a:gd name="T5" fmla="*/ 0 h 2293"/>
                <a:gd name="T6" fmla="*/ 0 w 2624"/>
                <a:gd name="T7" fmla="*/ 0 h 2293"/>
                <a:gd name="T8" fmla="*/ 0 w 2624"/>
                <a:gd name="T9" fmla="*/ 0 h 2293"/>
                <a:gd name="T10" fmla="*/ 0 w 2624"/>
                <a:gd name="T11" fmla="*/ 0 h 2293"/>
                <a:gd name="T12" fmla="*/ 0 w 2624"/>
                <a:gd name="T13" fmla="*/ 0 h 2293"/>
                <a:gd name="T14" fmla="*/ 0 w 2624"/>
                <a:gd name="T15" fmla="*/ 0 h 2293"/>
                <a:gd name="T16" fmla="*/ 0 w 2624"/>
                <a:gd name="T17" fmla="*/ 0 h 2293"/>
                <a:gd name="T18" fmla="*/ 0 w 2624"/>
                <a:gd name="T19" fmla="*/ 0 h 2293"/>
                <a:gd name="T20" fmla="*/ 0 w 2624"/>
                <a:gd name="T21" fmla="*/ 0 h 2293"/>
                <a:gd name="T22" fmla="*/ 0 w 2624"/>
                <a:gd name="T23" fmla="*/ 0 h 2293"/>
                <a:gd name="T24" fmla="*/ 0 w 2624"/>
                <a:gd name="T25" fmla="*/ 0 h 2293"/>
                <a:gd name="T26" fmla="*/ 0 w 2624"/>
                <a:gd name="T27" fmla="*/ 0 h 2293"/>
                <a:gd name="T28" fmla="*/ 0 w 2624"/>
                <a:gd name="T29" fmla="*/ 0 h 2293"/>
                <a:gd name="T30" fmla="*/ 0 w 2624"/>
                <a:gd name="T31" fmla="*/ 0 h 2293"/>
                <a:gd name="T32" fmla="*/ 0 w 2624"/>
                <a:gd name="T33" fmla="*/ 0 h 2293"/>
                <a:gd name="T34" fmla="*/ 0 w 2624"/>
                <a:gd name="T35" fmla="*/ 0 h 2293"/>
                <a:gd name="T36" fmla="*/ 0 w 2624"/>
                <a:gd name="T37" fmla="*/ 0 h 2293"/>
                <a:gd name="T38" fmla="*/ 0 w 2624"/>
                <a:gd name="T39" fmla="*/ 0 h 2293"/>
                <a:gd name="T40" fmla="*/ 0 w 2624"/>
                <a:gd name="T41" fmla="*/ 0 h 2293"/>
                <a:gd name="T42" fmla="*/ 0 w 2624"/>
                <a:gd name="T43" fmla="*/ 0 h 2293"/>
                <a:gd name="T44" fmla="*/ 0 w 2624"/>
                <a:gd name="T45" fmla="*/ 0 h 2293"/>
                <a:gd name="T46" fmla="*/ 0 w 2624"/>
                <a:gd name="T47" fmla="*/ 0 h 2293"/>
                <a:gd name="T48" fmla="*/ 0 w 2624"/>
                <a:gd name="T49" fmla="*/ 0 h 2293"/>
                <a:gd name="T50" fmla="*/ 0 w 2624"/>
                <a:gd name="T51" fmla="*/ 0 h 2293"/>
                <a:gd name="T52" fmla="*/ 0 w 2624"/>
                <a:gd name="T53" fmla="*/ 0 h 2293"/>
                <a:gd name="T54" fmla="*/ 0 w 2624"/>
                <a:gd name="T55" fmla="*/ 0 h 2293"/>
                <a:gd name="T56" fmla="*/ 0 w 2624"/>
                <a:gd name="T57" fmla="*/ 0 h 2293"/>
                <a:gd name="T58" fmla="*/ 0 w 2624"/>
                <a:gd name="T59" fmla="*/ 0 h 2293"/>
                <a:gd name="T60" fmla="*/ 0 w 2624"/>
                <a:gd name="T61" fmla="*/ 0 h 2293"/>
                <a:gd name="T62" fmla="*/ 0 w 2624"/>
                <a:gd name="T63" fmla="*/ 0 h 2293"/>
                <a:gd name="T64" fmla="*/ 0 w 2624"/>
                <a:gd name="T65" fmla="*/ 0 h 2293"/>
                <a:gd name="T66" fmla="*/ 0 w 2624"/>
                <a:gd name="T67" fmla="*/ 0 h 2293"/>
                <a:gd name="T68" fmla="*/ 0 w 2624"/>
                <a:gd name="T69" fmla="*/ 0 h 2293"/>
                <a:gd name="T70" fmla="*/ 0 w 2624"/>
                <a:gd name="T71" fmla="*/ 0 h 2293"/>
                <a:gd name="T72" fmla="*/ 0 w 2624"/>
                <a:gd name="T73" fmla="*/ 0 h 2293"/>
                <a:gd name="T74" fmla="*/ 0 w 2624"/>
                <a:gd name="T75" fmla="*/ 0 h 2293"/>
                <a:gd name="T76" fmla="*/ 0 w 2624"/>
                <a:gd name="T77" fmla="*/ 0 h 229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624" h="2293">
                  <a:moveTo>
                    <a:pt x="470" y="1451"/>
                  </a:moveTo>
                  <a:lnTo>
                    <a:pt x="544" y="1273"/>
                  </a:lnTo>
                  <a:lnTo>
                    <a:pt x="622" y="1127"/>
                  </a:lnTo>
                  <a:lnTo>
                    <a:pt x="744" y="952"/>
                  </a:lnTo>
                  <a:lnTo>
                    <a:pt x="906" y="779"/>
                  </a:lnTo>
                  <a:lnTo>
                    <a:pt x="1072" y="656"/>
                  </a:lnTo>
                  <a:lnTo>
                    <a:pt x="1277" y="545"/>
                  </a:lnTo>
                  <a:lnTo>
                    <a:pt x="1380" y="506"/>
                  </a:lnTo>
                  <a:lnTo>
                    <a:pt x="1380" y="469"/>
                  </a:lnTo>
                  <a:lnTo>
                    <a:pt x="1295" y="495"/>
                  </a:lnTo>
                  <a:lnTo>
                    <a:pt x="1369" y="408"/>
                  </a:lnTo>
                  <a:lnTo>
                    <a:pt x="1541" y="263"/>
                  </a:lnTo>
                  <a:lnTo>
                    <a:pt x="1716" y="172"/>
                  </a:lnTo>
                  <a:lnTo>
                    <a:pt x="1848" y="123"/>
                  </a:lnTo>
                  <a:lnTo>
                    <a:pt x="1960" y="99"/>
                  </a:lnTo>
                  <a:lnTo>
                    <a:pt x="2069" y="84"/>
                  </a:lnTo>
                  <a:lnTo>
                    <a:pt x="2156" y="99"/>
                  </a:lnTo>
                  <a:lnTo>
                    <a:pt x="2195" y="123"/>
                  </a:lnTo>
                  <a:lnTo>
                    <a:pt x="2213" y="172"/>
                  </a:lnTo>
                  <a:lnTo>
                    <a:pt x="1974" y="283"/>
                  </a:lnTo>
                  <a:lnTo>
                    <a:pt x="1716" y="419"/>
                  </a:lnTo>
                  <a:lnTo>
                    <a:pt x="1649" y="506"/>
                  </a:lnTo>
                  <a:lnTo>
                    <a:pt x="1649" y="555"/>
                  </a:lnTo>
                  <a:lnTo>
                    <a:pt x="1676" y="593"/>
                  </a:lnTo>
                  <a:lnTo>
                    <a:pt x="1740" y="555"/>
                  </a:lnTo>
                  <a:lnTo>
                    <a:pt x="1907" y="408"/>
                  </a:lnTo>
                  <a:lnTo>
                    <a:pt x="2069" y="299"/>
                  </a:lnTo>
                  <a:lnTo>
                    <a:pt x="2239" y="210"/>
                  </a:lnTo>
                  <a:lnTo>
                    <a:pt x="2386" y="158"/>
                  </a:lnTo>
                  <a:lnTo>
                    <a:pt x="2460" y="147"/>
                  </a:lnTo>
                  <a:lnTo>
                    <a:pt x="2537" y="172"/>
                  </a:lnTo>
                  <a:lnTo>
                    <a:pt x="2548" y="210"/>
                  </a:lnTo>
                  <a:lnTo>
                    <a:pt x="2527" y="269"/>
                  </a:lnTo>
                  <a:lnTo>
                    <a:pt x="2472" y="368"/>
                  </a:lnTo>
                  <a:lnTo>
                    <a:pt x="2556" y="380"/>
                  </a:lnTo>
                  <a:lnTo>
                    <a:pt x="2604" y="299"/>
                  </a:lnTo>
                  <a:lnTo>
                    <a:pt x="2624" y="210"/>
                  </a:lnTo>
                  <a:lnTo>
                    <a:pt x="2615" y="147"/>
                  </a:lnTo>
                  <a:lnTo>
                    <a:pt x="2566" y="111"/>
                  </a:lnTo>
                  <a:lnTo>
                    <a:pt x="2513" y="99"/>
                  </a:lnTo>
                  <a:lnTo>
                    <a:pt x="2434" y="99"/>
                  </a:lnTo>
                  <a:lnTo>
                    <a:pt x="2318" y="123"/>
                  </a:lnTo>
                  <a:lnTo>
                    <a:pt x="2299" y="63"/>
                  </a:lnTo>
                  <a:lnTo>
                    <a:pt x="2233" y="12"/>
                  </a:lnTo>
                  <a:lnTo>
                    <a:pt x="2098" y="0"/>
                  </a:lnTo>
                  <a:lnTo>
                    <a:pt x="1916" y="23"/>
                  </a:lnTo>
                  <a:lnTo>
                    <a:pt x="1705" y="111"/>
                  </a:lnTo>
                  <a:lnTo>
                    <a:pt x="1496" y="220"/>
                  </a:lnTo>
                  <a:lnTo>
                    <a:pt x="1302" y="380"/>
                  </a:lnTo>
                  <a:lnTo>
                    <a:pt x="1207" y="506"/>
                  </a:lnTo>
                  <a:lnTo>
                    <a:pt x="997" y="645"/>
                  </a:lnTo>
                  <a:lnTo>
                    <a:pt x="842" y="768"/>
                  </a:lnTo>
                  <a:lnTo>
                    <a:pt x="700" y="931"/>
                  </a:lnTo>
                  <a:lnTo>
                    <a:pt x="582" y="1077"/>
                  </a:lnTo>
                  <a:lnTo>
                    <a:pt x="483" y="1238"/>
                  </a:lnTo>
                  <a:lnTo>
                    <a:pt x="450" y="1326"/>
                  </a:lnTo>
                  <a:lnTo>
                    <a:pt x="383" y="1252"/>
                  </a:lnTo>
                  <a:lnTo>
                    <a:pt x="280" y="1252"/>
                  </a:lnTo>
                  <a:lnTo>
                    <a:pt x="221" y="1301"/>
                  </a:lnTo>
                  <a:lnTo>
                    <a:pt x="22" y="1577"/>
                  </a:lnTo>
                  <a:lnTo>
                    <a:pt x="0" y="1687"/>
                  </a:lnTo>
                  <a:lnTo>
                    <a:pt x="5" y="1785"/>
                  </a:lnTo>
                  <a:lnTo>
                    <a:pt x="153" y="2168"/>
                  </a:lnTo>
                  <a:lnTo>
                    <a:pt x="230" y="2256"/>
                  </a:lnTo>
                  <a:lnTo>
                    <a:pt x="299" y="2293"/>
                  </a:lnTo>
                  <a:lnTo>
                    <a:pt x="305" y="2256"/>
                  </a:lnTo>
                  <a:lnTo>
                    <a:pt x="241" y="2228"/>
                  </a:lnTo>
                  <a:lnTo>
                    <a:pt x="182" y="2160"/>
                  </a:lnTo>
                  <a:lnTo>
                    <a:pt x="133" y="2025"/>
                  </a:lnTo>
                  <a:lnTo>
                    <a:pt x="87" y="1785"/>
                  </a:lnTo>
                  <a:lnTo>
                    <a:pt x="87" y="1637"/>
                  </a:lnTo>
                  <a:lnTo>
                    <a:pt x="103" y="1559"/>
                  </a:lnTo>
                  <a:lnTo>
                    <a:pt x="266" y="1353"/>
                  </a:lnTo>
                  <a:lnTo>
                    <a:pt x="324" y="1337"/>
                  </a:lnTo>
                  <a:lnTo>
                    <a:pt x="354" y="1337"/>
                  </a:lnTo>
                  <a:lnTo>
                    <a:pt x="383" y="1364"/>
                  </a:lnTo>
                  <a:lnTo>
                    <a:pt x="442" y="1425"/>
                  </a:lnTo>
                  <a:lnTo>
                    <a:pt x="470" y="1451"/>
                  </a:lnTo>
                  <a:close/>
                </a:path>
              </a:pathLst>
            </a:custGeom>
            <a:solidFill>
              <a:srgbClr val="000000"/>
            </a:solidFill>
            <a:ln w="0">
              <a:solidFill>
                <a:srgbClr val="000000"/>
              </a:solidFill>
              <a:prstDash val="solid"/>
              <a:round/>
              <a:headEnd/>
              <a:tailEnd/>
            </a:ln>
          </p:spPr>
          <p:txBody>
            <a:bodyPr/>
            <a:lstStyle/>
            <a:p>
              <a:endParaRPr lang="en-ZA"/>
            </a:p>
          </p:txBody>
        </p:sp>
        <p:sp>
          <p:nvSpPr>
            <p:cNvPr id="30" name="Freeform 28"/>
            <p:cNvSpPr>
              <a:spLocks/>
            </p:cNvSpPr>
            <p:nvPr/>
          </p:nvSpPr>
          <p:spPr bwMode="auto">
            <a:xfrm>
              <a:off x="2845" y="2636"/>
              <a:ext cx="409" cy="352"/>
            </a:xfrm>
            <a:custGeom>
              <a:avLst/>
              <a:gdLst>
                <a:gd name="T0" fmla="*/ 0 w 2450"/>
                <a:gd name="T1" fmla="*/ 0 h 2112"/>
                <a:gd name="T2" fmla="*/ 0 w 2450"/>
                <a:gd name="T3" fmla="*/ 0 h 2112"/>
                <a:gd name="T4" fmla="*/ 0 w 2450"/>
                <a:gd name="T5" fmla="*/ 0 h 2112"/>
                <a:gd name="T6" fmla="*/ 0 w 2450"/>
                <a:gd name="T7" fmla="*/ 0 h 2112"/>
                <a:gd name="T8" fmla="*/ 0 w 2450"/>
                <a:gd name="T9" fmla="*/ 0 h 2112"/>
                <a:gd name="T10" fmla="*/ 0 w 2450"/>
                <a:gd name="T11" fmla="*/ 0 h 2112"/>
                <a:gd name="T12" fmla="*/ 0 w 2450"/>
                <a:gd name="T13" fmla="*/ 0 h 2112"/>
                <a:gd name="T14" fmla="*/ 0 w 2450"/>
                <a:gd name="T15" fmla="*/ 0 h 2112"/>
                <a:gd name="T16" fmla="*/ 0 w 2450"/>
                <a:gd name="T17" fmla="*/ 0 h 2112"/>
                <a:gd name="T18" fmla="*/ 0 w 2450"/>
                <a:gd name="T19" fmla="*/ 0 h 2112"/>
                <a:gd name="T20" fmla="*/ 0 w 2450"/>
                <a:gd name="T21" fmla="*/ 0 h 2112"/>
                <a:gd name="T22" fmla="*/ 0 w 2450"/>
                <a:gd name="T23" fmla="*/ 0 h 2112"/>
                <a:gd name="T24" fmla="*/ 0 w 2450"/>
                <a:gd name="T25" fmla="*/ 0 h 2112"/>
                <a:gd name="T26" fmla="*/ 0 w 2450"/>
                <a:gd name="T27" fmla="*/ 0 h 2112"/>
                <a:gd name="T28" fmla="*/ 0 w 2450"/>
                <a:gd name="T29" fmla="*/ 0 h 2112"/>
                <a:gd name="T30" fmla="*/ 0 w 2450"/>
                <a:gd name="T31" fmla="*/ 0 h 2112"/>
                <a:gd name="T32" fmla="*/ 0 w 2450"/>
                <a:gd name="T33" fmla="*/ 0 h 2112"/>
                <a:gd name="T34" fmla="*/ 0 w 2450"/>
                <a:gd name="T35" fmla="*/ 0 h 2112"/>
                <a:gd name="T36" fmla="*/ 0 w 2450"/>
                <a:gd name="T37" fmla="*/ 0 h 2112"/>
                <a:gd name="T38" fmla="*/ 0 w 2450"/>
                <a:gd name="T39" fmla="*/ 0 h 2112"/>
                <a:gd name="T40" fmla="*/ 0 w 2450"/>
                <a:gd name="T41" fmla="*/ 0 h 2112"/>
                <a:gd name="T42" fmla="*/ 0 w 2450"/>
                <a:gd name="T43" fmla="*/ 0 h 2112"/>
                <a:gd name="T44" fmla="*/ 0 w 2450"/>
                <a:gd name="T45" fmla="*/ 0 h 2112"/>
                <a:gd name="T46" fmla="*/ 0 w 2450"/>
                <a:gd name="T47" fmla="*/ 0 h 2112"/>
                <a:gd name="T48" fmla="*/ 0 w 2450"/>
                <a:gd name="T49" fmla="*/ 0 h 2112"/>
                <a:gd name="T50" fmla="*/ 0 w 2450"/>
                <a:gd name="T51" fmla="*/ 0 h 2112"/>
                <a:gd name="T52" fmla="*/ 0 w 2450"/>
                <a:gd name="T53" fmla="*/ 0 h 2112"/>
                <a:gd name="T54" fmla="*/ 0 w 2450"/>
                <a:gd name="T55" fmla="*/ 0 h 2112"/>
                <a:gd name="T56" fmla="*/ 0 w 2450"/>
                <a:gd name="T57" fmla="*/ 0 h 2112"/>
                <a:gd name="T58" fmla="*/ 0 w 2450"/>
                <a:gd name="T59" fmla="*/ 0 h 2112"/>
                <a:gd name="T60" fmla="*/ 0 w 2450"/>
                <a:gd name="T61" fmla="*/ 0 h 2112"/>
                <a:gd name="T62" fmla="*/ 0 w 2450"/>
                <a:gd name="T63" fmla="*/ 0 h 2112"/>
                <a:gd name="T64" fmla="*/ 0 w 2450"/>
                <a:gd name="T65" fmla="*/ 0 h 2112"/>
                <a:gd name="T66" fmla="*/ 0 w 2450"/>
                <a:gd name="T67" fmla="*/ 0 h 2112"/>
                <a:gd name="T68" fmla="*/ 0 w 2450"/>
                <a:gd name="T69" fmla="*/ 0 h 2112"/>
                <a:gd name="T70" fmla="*/ 0 w 2450"/>
                <a:gd name="T71" fmla="*/ 0 h 2112"/>
                <a:gd name="T72" fmla="*/ 0 w 2450"/>
                <a:gd name="T73" fmla="*/ 0 h 2112"/>
                <a:gd name="T74" fmla="*/ 0 w 2450"/>
                <a:gd name="T75" fmla="*/ 0 h 2112"/>
                <a:gd name="T76" fmla="*/ 0 w 2450"/>
                <a:gd name="T77" fmla="*/ 0 h 2112"/>
                <a:gd name="T78" fmla="*/ 0 w 2450"/>
                <a:gd name="T79" fmla="*/ 0 h 2112"/>
                <a:gd name="T80" fmla="*/ 0 w 2450"/>
                <a:gd name="T81" fmla="*/ 0 h 2112"/>
                <a:gd name="T82" fmla="*/ 0 w 2450"/>
                <a:gd name="T83" fmla="*/ 0 h 2112"/>
                <a:gd name="T84" fmla="*/ 0 w 2450"/>
                <a:gd name="T85" fmla="*/ 0 h 2112"/>
                <a:gd name="T86" fmla="*/ 0 w 2450"/>
                <a:gd name="T87" fmla="*/ 0 h 2112"/>
                <a:gd name="T88" fmla="*/ 0 w 2450"/>
                <a:gd name="T89" fmla="*/ 0 h 2112"/>
                <a:gd name="T90" fmla="*/ 0 w 2450"/>
                <a:gd name="T91" fmla="*/ 0 h 2112"/>
                <a:gd name="T92" fmla="*/ 0 w 2450"/>
                <a:gd name="T93" fmla="*/ 0 h 2112"/>
                <a:gd name="T94" fmla="*/ 0 w 2450"/>
                <a:gd name="T95" fmla="*/ 0 h 21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450" h="2112">
                  <a:moveTo>
                    <a:pt x="173" y="18"/>
                  </a:moveTo>
                  <a:lnTo>
                    <a:pt x="135" y="0"/>
                  </a:lnTo>
                  <a:lnTo>
                    <a:pt x="85" y="18"/>
                  </a:lnTo>
                  <a:lnTo>
                    <a:pt x="27" y="66"/>
                  </a:lnTo>
                  <a:lnTo>
                    <a:pt x="0" y="128"/>
                  </a:lnTo>
                  <a:lnTo>
                    <a:pt x="8" y="187"/>
                  </a:lnTo>
                  <a:lnTo>
                    <a:pt x="56" y="241"/>
                  </a:lnTo>
                  <a:lnTo>
                    <a:pt x="85" y="261"/>
                  </a:lnTo>
                  <a:lnTo>
                    <a:pt x="104" y="474"/>
                  </a:lnTo>
                  <a:lnTo>
                    <a:pt x="135" y="734"/>
                  </a:lnTo>
                  <a:lnTo>
                    <a:pt x="173" y="868"/>
                  </a:lnTo>
                  <a:lnTo>
                    <a:pt x="246" y="1091"/>
                  </a:lnTo>
                  <a:lnTo>
                    <a:pt x="392" y="1405"/>
                  </a:lnTo>
                  <a:lnTo>
                    <a:pt x="599" y="1861"/>
                  </a:lnTo>
                  <a:lnTo>
                    <a:pt x="756" y="2036"/>
                  </a:lnTo>
                  <a:lnTo>
                    <a:pt x="869" y="2100"/>
                  </a:lnTo>
                  <a:lnTo>
                    <a:pt x="975" y="2112"/>
                  </a:lnTo>
                  <a:lnTo>
                    <a:pt x="1157" y="2100"/>
                  </a:lnTo>
                  <a:lnTo>
                    <a:pt x="1403" y="1988"/>
                  </a:lnTo>
                  <a:lnTo>
                    <a:pt x="1595" y="1877"/>
                  </a:lnTo>
                  <a:lnTo>
                    <a:pt x="1837" y="1739"/>
                  </a:lnTo>
                  <a:lnTo>
                    <a:pt x="2020" y="1575"/>
                  </a:lnTo>
                  <a:lnTo>
                    <a:pt x="2142" y="1440"/>
                  </a:lnTo>
                  <a:lnTo>
                    <a:pt x="2294" y="1216"/>
                  </a:lnTo>
                  <a:lnTo>
                    <a:pt x="2450" y="906"/>
                  </a:lnTo>
                  <a:lnTo>
                    <a:pt x="2440" y="858"/>
                  </a:lnTo>
                  <a:lnTo>
                    <a:pt x="2421" y="858"/>
                  </a:lnTo>
                  <a:lnTo>
                    <a:pt x="2352" y="968"/>
                  </a:lnTo>
                  <a:lnTo>
                    <a:pt x="2229" y="1206"/>
                  </a:lnTo>
                  <a:lnTo>
                    <a:pt x="2094" y="1405"/>
                  </a:lnTo>
                  <a:lnTo>
                    <a:pt x="1932" y="1575"/>
                  </a:lnTo>
                  <a:lnTo>
                    <a:pt x="1797" y="1702"/>
                  </a:lnTo>
                  <a:lnTo>
                    <a:pt x="1636" y="1801"/>
                  </a:lnTo>
                  <a:lnTo>
                    <a:pt x="1389" y="1924"/>
                  </a:lnTo>
                  <a:lnTo>
                    <a:pt x="1195" y="2000"/>
                  </a:lnTo>
                  <a:lnTo>
                    <a:pt x="1025" y="2036"/>
                  </a:lnTo>
                  <a:lnTo>
                    <a:pt x="910" y="2021"/>
                  </a:lnTo>
                  <a:lnTo>
                    <a:pt x="804" y="1988"/>
                  </a:lnTo>
                  <a:lnTo>
                    <a:pt x="725" y="1924"/>
                  </a:lnTo>
                  <a:lnTo>
                    <a:pt x="614" y="1763"/>
                  </a:lnTo>
                  <a:lnTo>
                    <a:pt x="535" y="1604"/>
                  </a:lnTo>
                  <a:lnTo>
                    <a:pt x="297" y="1071"/>
                  </a:lnTo>
                  <a:lnTo>
                    <a:pt x="222" y="858"/>
                  </a:lnTo>
                  <a:lnTo>
                    <a:pt x="173" y="659"/>
                  </a:lnTo>
                  <a:lnTo>
                    <a:pt x="143" y="412"/>
                  </a:lnTo>
                  <a:lnTo>
                    <a:pt x="154" y="261"/>
                  </a:lnTo>
                  <a:lnTo>
                    <a:pt x="190" y="52"/>
                  </a:lnTo>
                  <a:lnTo>
                    <a:pt x="173" y="18"/>
                  </a:lnTo>
                  <a:close/>
                </a:path>
              </a:pathLst>
            </a:custGeom>
            <a:solidFill>
              <a:srgbClr val="000000"/>
            </a:solidFill>
            <a:ln w="0">
              <a:solidFill>
                <a:srgbClr val="000000"/>
              </a:solidFill>
              <a:prstDash val="solid"/>
              <a:round/>
              <a:headEnd/>
              <a:tailEnd/>
            </a:ln>
          </p:spPr>
          <p:txBody>
            <a:bodyPr/>
            <a:lstStyle/>
            <a:p>
              <a:endParaRPr lang="en-ZA"/>
            </a:p>
          </p:txBody>
        </p:sp>
        <p:sp>
          <p:nvSpPr>
            <p:cNvPr id="31" name="Freeform 29"/>
            <p:cNvSpPr>
              <a:spLocks/>
            </p:cNvSpPr>
            <p:nvPr/>
          </p:nvSpPr>
          <p:spPr bwMode="auto">
            <a:xfrm>
              <a:off x="3262" y="2636"/>
              <a:ext cx="80" cy="164"/>
            </a:xfrm>
            <a:custGeom>
              <a:avLst/>
              <a:gdLst>
                <a:gd name="T0" fmla="*/ 0 w 479"/>
                <a:gd name="T1" fmla="*/ 0 h 983"/>
                <a:gd name="T2" fmla="*/ 0 w 479"/>
                <a:gd name="T3" fmla="*/ 0 h 983"/>
                <a:gd name="T4" fmla="*/ 0 w 479"/>
                <a:gd name="T5" fmla="*/ 0 h 983"/>
                <a:gd name="T6" fmla="*/ 0 w 479"/>
                <a:gd name="T7" fmla="*/ 0 h 983"/>
                <a:gd name="T8" fmla="*/ 0 w 479"/>
                <a:gd name="T9" fmla="*/ 0 h 983"/>
                <a:gd name="T10" fmla="*/ 0 w 479"/>
                <a:gd name="T11" fmla="*/ 0 h 983"/>
                <a:gd name="T12" fmla="*/ 0 w 479"/>
                <a:gd name="T13" fmla="*/ 0 h 983"/>
                <a:gd name="T14" fmla="*/ 0 w 479"/>
                <a:gd name="T15" fmla="*/ 0 h 983"/>
                <a:gd name="T16" fmla="*/ 0 w 479"/>
                <a:gd name="T17" fmla="*/ 0 h 983"/>
                <a:gd name="T18" fmla="*/ 0 w 479"/>
                <a:gd name="T19" fmla="*/ 0 h 983"/>
                <a:gd name="T20" fmla="*/ 0 w 479"/>
                <a:gd name="T21" fmla="*/ 0 h 983"/>
                <a:gd name="T22" fmla="*/ 0 w 479"/>
                <a:gd name="T23" fmla="*/ 0 h 983"/>
                <a:gd name="T24" fmla="*/ 0 w 479"/>
                <a:gd name="T25" fmla="*/ 0 h 983"/>
                <a:gd name="T26" fmla="*/ 0 w 479"/>
                <a:gd name="T27" fmla="*/ 0 h 983"/>
                <a:gd name="T28" fmla="*/ 0 w 479"/>
                <a:gd name="T29" fmla="*/ 0 h 983"/>
                <a:gd name="T30" fmla="*/ 0 w 479"/>
                <a:gd name="T31" fmla="*/ 0 h 983"/>
                <a:gd name="T32" fmla="*/ 0 w 479"/>
                <a:gd name="T33" fmla="*/ 0 h 983"/>
                <a:gd name="T34" fmla="*/ 0 w 479"/>
                <a:gd name="T35" fmla="*/ 0 h 9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79" h="983">
                  <a:moveTo>
                    <a:pt x="250" y="66"/>
                  </a:moveTo>
                  <a:lnTo>
                    <a:pt x="333" y="115"/>
                  </a:lnTo>
                  <a:lnTo>
                    <a:pt x="372" y="187"/>
                  </a:lnTo>
                  <a:lnTo>
                    <a:pt x="412" y="376"/>
                  </a:lnTo>
                  <a:lnTo>
                    <a:pt x="401" y="435"/>
                  </a:lnTo>
                  <a:lnTo>
                    <a:pt x="349" y="522"/>
                  </a:lnTo>
                  <a:lnTo>
                    <a:pt x="0" y="983"/>
                  </a:lnTo>
                  <a:lnTo>
                    <a:pt x="114" y="906"/>
                  </a:lnTo>
                  <a:lnTo>
                    <a:pt x="207" y="823"/>
                  </a:lnTo>
                  <a:lnTo>
                    <a:pt x="363" y="649"/>
                  </a:lnTo>
                  <a:lnTo>
                    <a:pt x="442" y="537"/>
                  </a:lnTo>
                  <a:lnTo>
                    <a:pt x="479" y="423"/>
                  </a:lnTo>
                  <a:lnTo>
                    <a:pt x="479" y="322"/>
                  </a:lnTo>
                  <a:lnTo>
                    <a:pt x="450" y="198"/>
                  </a:lnTo>
                  <a:lnTo>
                    <a:pt x="401" y="87"/>
                  </a:lnTo>
                  <a:lnTo>
                    <a:pt x="353" y="38"/>
                  </a:lnTo>
                  <a:lnTo>
                    <a:pt x="274" y="0"/>
                  </a:lnTo>
                  <a:lnTo>
                    <a:pt x="250" y="66"/>
                  </a:lnTo>
                  <a:close/>
                </a:path>
              </a:pathLst>
            </a:custGeom>
            <a:solidFill>
              <a:srgbClr val="000000"/>
            </a:solidFill>
            <a:ln w="0">
              <a:solidFill>
                <a:srgbClr val="000000"/>
              </a:solidFill>
              <a:prstDash val="solid"/>
              <a:round/>
              <a:headEnd/>
              <a:tailEnd/>
            </a:ln>
          </p:spPr>
          <p:txBody>
            <a:bodyPr/>
            <a:lstStyle/>
            <a:p>
              <a:endParaRPr lang="en-ZA"/>
            </a:p>
          </p:txBody>
        </p:sp>
        <p:sp>
          <p:nvSpPr>
            <p:cNvPr id="32" name="Freeform 30"/>
            <p:cNvSpPr>
              <a:spLocks/>
            </p:cNvSpPr>
            <p:nvPr/>
          </p:nvSpPr>
          <p:spPr bwMode="auto">
            <a:xfrm>
              <a:off x="3263" y="2680"/>
              <a:ext cx="71" cy="84"/>
            </a:xfrm>
            <a:custGeom>
              <a:avLst/>
              <a:gdLst>
                <a:gd name="T0" fmla="*/ 0 w 424"/>
                <a:gd name="T1" fmla="*/ 0 h 507"/>
                <a:gd name="T2" fmla="*/ 0 w 424"/>
                <a:gd name="T3" fmla="*/ 0 h 507"/>
                <a:gd name="T4" fmla="*/ 0 w 424"/>
                <a:gd name="T5" fmla="*/ 0 h 507"/>
                <a:gd name="T6" fmla="*/ 0 w 424"/>
                <a:gd name="T7" fmla="*/ 0 h 507"/>
                <a:gd name="T8" fmla="*/ 0 w 424"/>
                <a:gd name="T9" fmla="*/ 0 h 507"/>
                <a:gd name="T10" fmla="*/ 0 w 424"/>
                <a:gd name="T11" fmla="*/ 0 h 507"/>
                <a:gd name="T12" fmla="*/ 0 w 424"/>
                <a:gd name="T13" fmla="*/ 0 h 507"/>
                <a:gd name="T14" fmla="*/ 0 w 424"/>
                <a:gd name="T15" fmla="*/ 0 h 507"/>
                <a:gd name="T16" fmla="*/ 0 w 424"/>
                <a:gd name="T17" fmla="*/ 0 h 507"/>
                <a:gd name="T18" fmla="*/ 0 w 424"/>
                <a:gd name="T19" fmla="*/ 0 h 507"/>
                <a:gd name="T20" fmla="*/ 0 w 424"/>
                <a:gd name="T21" fmla="*/ 0 h 507"/>
                <a:gd name="T22" fmla="*/ 0 w 424"/>
                <a:gd name="T23" fmla="*/ 0 h 507"/>
                <a:gd name="T24" fmla="*/ 0 w 424"/>
                <a:gd name="T25" fmla="*/ 0 h 5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4" h="507">
                  <a:moveTo>
                    <a:pt x="136" y="473"/>
                  </a:moveTo>
                  <a:lnTo>
                    <a:pt x="267" y="140"/>
                  </a:lnTo>
                  <a:lnTo>
                    <a:pt x="424" y="53"/>
                  </a:lnTo>
                  <a:lnTo>
                    <a:pt x="405" y="0"/>
                  </a:lnTo>
                  <a:lnTo>
                    <a:pt x="243" y="78"/>
                  </a:lnTo>
                  <a:lnTo>
                    <a:pt x="127" y="140"/>
                  </a:lnTo>
                  <a:lnTo>
                    <a:pt x="77" y="205"/>
                  </a:lnTo>
                  <a:lnTo>
                    <a:pt x="23" y="324"/>
                  </a:lnTo>
                  <a:lnTo>
                    <a:pt x="0" y="460"/>
                  </a:lnTo>
                  <a:lnTo>
                    <a:pt x="23" y="507"/>
                  </a:lnTo>
                  <a:lnTo>
                    <a:pt x="62" y="507"/>
                  </a:lnTo>
                  <a:lnTo>
                    <a:pt x="127" y="483"/>
                  </a:lnTo>
                  <a:lnTo>
                    <a:pt x="136" y="473"/>
                  </a:lnTo>
                  <a:close/>
                </a:path>
              </a:pathLst>
            </a:custGeom>
            <a:solidFill>
              <a:srgbClr val="000000"/>
            </a:solidFill>
            <a:ln w="0">
              <a:solidFill>
                <a:srgbClr val="000000"/>
              </a:solidFill>
              <a:prstDash val="solid"/>
              <a:round/>
              <a:headEnd/>
              <a:tailEnd/>
            </a:ln>
          </p:spPr>
          <p:txBody>
            <a:bodyPr/>
            <a:lstStyle/>
            <a:p>
              <a:endParaRPr lang="en-ZA"/>
            </a:p>
          </p:txBody>
        </p:sp>
        <p:sp>
          <p:nvSpPr>
            <p:cNvPr id="33" name="Freeform 31"/>
            <p:cNvSpPr>
              <a:spLocks/>
            </p:cNvSpPr>
            <p:nvPr/>
          </p:nvSpPr>
          <p:spPr bwMode="auto">
            <a:xfrm>
              <a:off x="3168" y="2434"/>
              <a:ext cx="149" cy="232"/>
            </a:xfrm>
            <a:custGeom>
              <a:avLst/>
              <a:gdLst>
                <a:gd name="T0" fmla="*/ 0 w 894"/>
                <a:gd name="T1" fmla="*/ 0 h 1390"/>
                <a:gd name="T2" fmla="*/ 0 w 894"/>
                <a:gd name="T3" fmla="*/ 0 h 1390"/>
                <a:gd name="T4" fmla="*/ 0 w 894"/>
                <a:gd name="T5" fmla="*/ 0 h 1390"/>
                <a:gd name="T6" fmla="*/ 0 w 894"/>
                <a:gd name="T7" fmla="*/ 0 h 1390"/>
                <a:gd name="T8" fmla="*/ 0 w 894"/>
                <a:gd name="T9" fmla="*/ 0 h 1390"/>
                <a:gd name="T10" fmla="*/ 0 w 894"/>
                <a:gd name="T11" fmla="*/ 0 h 1390"/>
                <a:gd name="T12" fmla="*/ 0 w 894"/>
                <a:gd name="T13" fmla="*/ 0 h 1390"/>
                <a:gd name="T14" fmla="*/ 0 w 894"/>
                <a:gd name="T15" fmla="*/ 0 h 1390"/>
                <a:gd name="T16" fmla="*/ 0 w 894"/>
                <a:gd name="T17" fmla="*/ 0 h 1390"/>
                <a:gd name="T18" fmla="*/ 0 w 894"/>
                <a:gd name="T19" fmla="*/ 0 h 1390"/>
                <a:gd name="T20" fmla="*/ 0 w 894"/>
                <a:gd name="T21" fmla="*/ 0 h 1390"/>
                <a:gd name="T22" fmla="*/ 0 w 894"/>
                <a:gd name="T23" fmla="*/ 0 h 1390"/>
                <a:gd name="T24" fmla="*/ 0 w 894"/>
                <a:gd name="T25" fmla="*/ 0 h 1390"/>
                <a:gd name="T26" fmla="*/ 0 w 894"/>
                <a:gd name="T27" fmla="*/ 0 h 1390"/>
                <a:gd name="T28" fmla="*/ 0 w 894"/>
                <a:gd name="T29" fmla="*/ 0 h 1390"/>
                <a:gd name="T30" fmla="*/ 0 w 894"/>
                <a:gd name="T31" fmla="*/ 0 h 1390"/>
                <a:gd name="T32" fmla="*/ 0 w 894"/>
                <a:gd name="T33" fmla="*/ 0 h 1390"/>
                <a:gd name="T34" fmla="*/ 0 w 894"/>
                <a:gd name="T35" fmla="*/ 0 h 1390"/>
                <a:gd name="T36" fmla="*/ 0 w 894"/>
                <a:gd name="T37" fmla="*/ 0 h 1390"/>
                <a:gd name="T38" fmla="*/ 0 w 894"/>
                <a:gd name="T39" fmla="*/ 0 h 1390"/>
                <a:gd name="T40" fmla="*/ 0 w 894"/>
                <a:gd name="T41" fmla="*/ 0 h 1390"/>
                <a:gd name="T42" fmla="*/ 0 w 894"/>
                <a:gd name="T43" fmla="*/ 0 h 1390"/>
                <a:gd name="T44" fmla="*/ 0 w 894"/>
                <a:gd name="T45" fmla="*/ 0 h 1390"/>
                <a:gd name="T46" fmla="*/ 0 w 894"/>
                <a:gd name="T47" fmla="*/ 0 h 1390"/>
                <a:gd name="T48" fmla="*/ 0 w 894"/>
                <a:gd name="T49" fmla="*/ 0 h 1390"/>
                <a:gd name="T50" fmla="*/ 0 w 894"/>
                <a:gd name="T51" fmla="*/ 0 h 1390"/>
                <a:gd name="T52" fmla="*/ 0 w 894"/>
                <a:gd name="T53" fmla="*/ 0 h 1390"/>
                <a:gd name="T54" fmla="*/ 0 w 894"/>
                <a:gd name="T55" fmla="*/ 0 h 1390"/>
                <a:gd name="T56" fmla="*/ 0 w 894"/>
                <a:gd name="T57" fmla="*/ 0 h 1390"/>
                <a:gd name="T58" fmla="*/ 0 w 894"/>
                <a:gd name="T59" fmla="*/ 0 h 1390"/>
                <a:gd name="T60" fmla="*/ 0 w 894"/>
                <a:gd name="T61" fmla="*/ 0 h 1390"/>
                <a:gd name="T62" fmla="*/ 0 w 894"/>
                <a:gd name="T63" fmla="*/ 0 h 1390"/>
                <a:gd name="T64" fmla="*/ 0 w 894"/>
                <a:gd name="T65" fmla="*/ 0 h 1390"/>
                <a:gd name="T66" fmla="*/ 0 w 894"/>
                <a:gd name="T67" fmla="*/ 0 h 1390"/>
                <a:gd name="T68" fmla="*/ 0 w 894"/>
                <a:gd name="T69" fmla="*/ 0 h 1390"/>
                <a:gd name="T70" fmla="*/ 0 w 894"/>
                <a:gd name="T71" fmla="*/ 0 h 1390"/>
                <a:gd name="T72" fmla="*/ 0 w 894"/>
                <a:gd name="T73" fmla="*/ 0 h 1390"/>
                <a:gd name="T74" fmla="*/ 0 w 894"/>
                <a:gd name="T75" fmla="*/ 0 h 1390"/>
                <a:gd name="T76" fmla="*/ 0 w 894"/>
                <a:gd name="T77" fmla="*/ 0 h 13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894" h="1390">
                  <a:moveTo>
                    <a:pt x="95" y="298"/>
                  </a:moveTo>
                  <a:lnTo>
                    <a:pt x="21" y="274"/>
                  </a:lnTo>
                  <a:lnTo>
                    <a:pt x="0" y="237"/>
                  </a:lnTo>
                  <a:lnTo>
                    <a:pt x="9" y="198"/>
                  </a:lnTo>
                  <a:lnTo>
                    <a:pt x="95" y="135"/>
                  </a:lnTo>
                  <a:lnTo>
                    <a:pt x="230" y="61"/>
                  </a:lnTo>
                  <a:lnTo>
                    <a:pt x="362" y="21"/>
                  </a:lnTo>
                  <a:lnTo>
                    <a:pt x="553" y="0"/>
                  </a:lnTo>
                  <a:lnTo>
                    <a:pt x="670" y="21"/>
                  </a:lnTo>
                  <a:lnTo>
                    <a:pt x="740" y="72"/>
                  </a:lnTo>
                  <a:lnTo>
                    <a:pt x="767" y="148"/>
                  </a:lnTo>
                  <a:lnTo>
                    <a:pt x="759" y="222"/>
                  </a:lnTo>
                  <a:lnTo>
                    <a:pt x="723" y="309"/>
                  </a:lnTo>
                  <a:lnTo>
                    <a:pt x="693" y="382"/>
                  </a:lnTo>
                  <a:lnTo>
                    <a:pt x="680" y="444"/>
                  </a:lnTo>
                  <a:lnTo>
                    <a:pt x="709" y="504"/>
                  </a:lnTo>
                  <a:lnTo>
                    <a:pt x="773" y="619"/>
                  </a:lnTo>
                  <a:lnTo>
                    <a:pt x="826" y="730"/>
                  </a:lnTo>
                  <a:lnTo>
                    <a:pt x="874" y="867"/>
                  </a:lnTo>
                  <a:lnTo>
                    <a:pt x="880" y="990"/>
                  </a:lnTo>
                  <a:lnTo>
                    <a:pt x="894" y="1128"/>
                  </a:lnTo>
                  <a:lnTo>
                    <a:pt x="855" y="1240"/>
                  </a:lnTo>
                  <a:lnTo>
                    <a:pt x="807" y="1327"/>
                  </a:lnTo>
                  <a:lnTo>
                    <a:pt x="729" y="1390"/>
                  </a:lnTo>
                  <a:lnTo>
                    <a:pt x="635" y="1390"/>
                  </a:lnTo>
                  <a:lnTo>
                    <a:pt x="596" y="1327"/>
                  </a:lnTo>
                  <a:lnTo>
                    <a:pt x="527" y="1114"/>
                  </a:lnTo>
                  <a:lnTo>
                    <a:pt x="499" y="943"/>
                  </a:lnTo>
                  <a:lnTo>
                    <a:pt x="460" y="780"/>
                  </a:lnTo>
                  <a:lnTo>
                    <a:pt x="383" y="619"/>
                  </a:lnTo>
                  <a:lnTo>
                    <a:pt x="309" y="558"/>
                  </a:lnTo>
                  <a:lnTo>
                    <a:pt x="222" y="523"/>
                  </a:lnTo>
                  <a:lnTo>
                    <a:pt x="136" y="504"/>
                  </a:lnTo>
                  <a:lnTo>
                    <a:pt x="107" y="480"/>
                  </a:lnTo>
                  <a:lnTo>
                    <a:pt x="118" y="444"/>
                  </a:lnTo>
                  <a:lnTo>
                    <a:pt x="143" y="368"/>
                  </a:lnTo>
                  <a:lnTo>
                    <a:pt x="143" y="337"/>
                  </a:lnTo>
                  <a:lnTo>
                    <a:pt x="124" y="309"/>
                  </a:lnTo>
                  <a:lnTo>
                    <a:pt x="95" y="298"/>
                  </a:lnTo>
                  <a:close/>
                </a:path>
              </a:pathLst>
            </a:custGeom>
            <a:solidFill>
              <a:srgbClr val="000000"/>
            </a:solidFill>
            <a:ln w="0">
              <a:solidFill>
                <a:srgbClr val="000000"/>
              </a:solidFill>
              <a:prstDash val="solid"/>
              <a:round/>
              <a:headEnd/>
              <a:tailEnd/>
            </a:ln>
          </p:spPr>
          <p:txBody>
            <a:bodyPr/>
            <a:lstStyle/>
            <a:p>
              <a:endParaRPr lang="en-ZA"/>
            </a:p>
          </p:txBody>
        </p:sp>
        <p:sp>
          <p:nvSpPr>
            <p:cNvPr id="34" name="Freeform 32"/>
            <p:cNvSpPr>
              <a:spLocks/>
            </p:cNvSpPr>
            <p:nvPr/>
          </p:nvSpPr>
          <p:spPr bwMode="auto">
            <a:xfrm>
              <a:off x="2176" y="2280"/>
              <a:ext cx="573" cy="781"/>
            </a:xfrm>
            <a:custGeom>
              <a:avLst/>
              <a:gdLst>
                <a:gd name="T0" fmla="*/ 0 w 3438"/>
                <a:gd name="T1" fmla="*/ 0 h 4685"/>
                <a:gd name="T2" fmla="*/ 0 w 3438"/>
                <a:gd name="T3" fmla="*/ 0 h 4685"/>
                <a:gd name="T4" fmla="*/ 0 w 3438"/>
                <a:gd name="T5" fmla="*/ 0 h 4685"/>
                <a:gd name="T6" fmla="*/ 0 w 3438"/>
                <a:gd name="T7" fmla="*/ 0 h 4685"/>
                <a:gd name="T8" fmla="*/ 0 w 3438"/>
                <a:gd name="T9" fmla="*/ 0 h 4685"/>
                <a:gd name="T10" fmla="*/ 0 w 3438"/>
                <a:gd name="T11" fmla="*/ 0 h 4685"/>
                <a:gd name="T12" fmla="*/ 0 w 3438"/>
                <a:gd name="T13" fmla="*/ 0 h 4685"/>
                <a:gd name="T14" fmla="*/ 0 w 3438"/>
                <a:gd name="T15" fmla="*/ 0 h 4685"/>
                <a:gd name="T16" fmla="*/ 0 w 3438"/>
                <a:gd name="T17" fmla="*/ 0 h 4685"/>
                <a:gd name="T18" fmla="*/ 0 w 3438"/>
                <a:gd name="T19" fmla="*/ 0 h 4685"/>
                <a:gd name="T20" fmla="*/ 0 w 3438"/>
                <a:gd name="T21" fmla="*/ 0 h 4685"/>
                <a:gd name="T22" fmla="*/ 0 w 3438"/>
                <a:gd name="T23" fmla="*/ 0 h 4685"/>
                <a:gd name="T24" fmla="*/ 0 w 3438"/>
                <a:gd name="T25" fmla="*/ 0 h 4685"/>
                <a:gd name="T26" fmla="*/ 0 w 3438"/>
                <a:gd name="T27" fmla="*/ 0 h 4685"/>
                <a:gd name="T28" fmla="*/ 0 w 3438"/>
                <a:gd name="T29" fmla="*/ 0 h 4685"/>
                <a:gd name="T30" fmla="*/ 0 w 3438"/>
                <a:gd name="T31" fmla="*/ 0 h 4685"/>
                <a:gd name="T32" fmla="*/ 0 w 3438"/>
                <a:gd name="T33" fmla="*/ 0 h 4685"/>
                <a:gd name="T34" fmla="*/ 0 w 3438"/>
                <a:gd name="T35" fmla="*/ 0 h 4685"/>
                <a:gd name="T36" fmla="*/ 0 w 3438"/>
                <a:gd name="T37" fmla="*/ 0 h 4685"/>
                <a:gd name="T38" fmla="*/ 0 w 3438"/>
                <a:gd name="T39" fmla="*/ 0 h 4685"/>
                <a:gd name="T40" fmla="*/ 0 w 3438"/>
                <a:gd name="T41" fmla="*/ 0 h 4685"/>
                <a:gd name="T42" fmla="*/ 0 w 3438"/>
                <a:gd name="T43" fmla="*/ 0 h 4685"/>
                <a:gd name="T44" fmla="*/ 0 w 3438"/>
                <a:gd name="T45" fmla="*/ 0 h 4685"/>
                <a:gd name="T46" fmla="*/ 0 w 3438"/>
                <a:gd name="T47" fmla="*/ 0 h 4685"/>
                <a:gd name="T48" fmla="*/ 0 w 3438"/>
                <a:gd name="T49" fmla="*/ 0 h 4685"/>
                <a:gd name="T50" fmla="*/ 0 w 3438"/>
                <a:gd name="T51" fmla="*/ 0 h 4685"/>
                <a:gd name="T52" fmla="*/ 0 w 3438"/>
                <a:gd name="T53" fmla="*/ 0 h 4685"/>
                <a:gd name="T54" fmla="*/ 0 w 3438"/>
                <a:gd name="T55" fmla="*/ 0 h 4685"/>
                <a:gd name="T56" fmla="*/ 0 w 3438"/>
                <a:gd name="T57" fmla="*/ 0 h 4685"/>
                <a:gd name="T58" fmla="*/ 0 w 3438"/>
                <a:gd name="T59" fmla="*/ 0 h 4685"/>
                <a:gd name="T60" fmla="*/ 0 w 3438"/>
                <a:gd name="T61" fmla="*/ 0 h 4685"/>
                <a:gd name="T62" fmla="*/ 0 w 3438"/>
                <a:gd name="T63" fmla="*/ 0 h 4685"/>
                <a:gd name="T64" fmla="*/ 0 w 3438"/>
                <a:gd name="T65" fmla="*/ 0 h 4685"/>
                <a:gd name="T66" fmla="*/ 0 w 3438"/>
                <a:gd name="T67" fmla="*/ 0 h 4685"/>
                <a:gd name="T68" fmla="*/ 0 w 3438"/>
                <a:gd name="T69" fmla="*/ 0 h 4685"/>
                <a:gd name="T70" fmla="*/ 0 w 3438"/>
                <a:gd name="T71" fmla="*/ 0 h 4685"/>
                <a:gd name="T72" fmla="*/ 0 w 3438"/>
                <a:gd name="T73" fmla="*/ 0 h 4685"/>
                <a:gd name="T74" fmla="*/ 0 w 3438"/>
                <a:gd name="T75" fmla="*/ 0 h 4685"/>
                <a:gd name="T76" fmla="*/ 0 w 3438"/>
                <a:gd name="T77" fmla="*/ 0 h 4685"/>
                <a:gd name="T78" fmla="*/ 0 w 3438"/>
                <a:gd name="T79" fmla="*/ 0 h 4685"/>
                <a:gd name="T80" fmla="*/ 0 w 3438"/>
                <a:gd name="T81" fmla="*/ 0 h 4685"/>
                <a:gd name="T82" fmla="*/ 0 w 3438"/>
                <a:gd name="T83" fmla="*/ 0 h 4685"/>
                <a:gd name="T84" fmla="*/ 0 w 3438"/>
                <a:gd name="T85" fmla="*/ 0 h 4685"/>
                <a:gd name="T86" fmla="*/ 0 w 3438"/>
                <a:gd name="T87" fmla="*/ 0 h 4685"/>
                <a:gd name="T88" fmla="*/ 0 w 3438"/>
                <a:gd name="T89" fmla="*/ 0 h 4685"/>
                <a:gd name="T90" fmla="*/ 0 w 3438"/>
                <a:gd name="T91" fmla="*/ 0 h 4685"/>
                <a:gd name="T92" fmla="*/ 0 w 3438"/>
                <a:gd name="T93" fmla="*/ 0 h 4685"/>
                <a:gd name="T94" fmla="*/ 0 w 3438"/>
                <a:gd name="T95" fmla="*/ 0 h 4685"/>
                <a:gd name="T96" fmla="*/ 0 w 3438"/>
                <a:gd name="T97" fmla="*/ 0 h 4685"/>
                <a:gd name="T98" fmla="*/ 0 w 3438"/>
                <a:gd name="T99" fmla="*/ 0 h 4685"/>
                <a:gd name="T100" fmla="*/ 0 w 3438"/>
                <a:gd name="T101" fmla="*/ 0 h 4685"/>
                <a:gd name="T102" fmla="*/ 0 w 3438"/>
                <a:gd name="T103" fmla="*/ 0 h 4685"/>
                <a:gd name="T104" fmla="*/ 0 w 3438"/>
                <a:gd name="T105" fmla="*/ 0 h 4685"/>
                <a:gd name="T106" fmla="*/ 0 w 3438"/>
                <a:gd name="T107" fmla="*/ 0 h 4685"/>
                <a:gd name="T108" fmla="*/ 0 w 3438"/>
                <a:gd name="T109" fmla="*/ 0 h 4685"/>
                <a:gd name="T110" fmla="*/ 0 w 3438"/>
                <a:gd name="T111" fmla="*/ 0 h 4685"/>
                <a:gd name="T112" fmla="*/ 0 w 3438"/>
                <a:gd name="T113" fmla="*/ 0 h 4685"/>
                <a:gd name="T114" fmla="*/ 0 w 3438"/>
                <a:gd name="T115" fmla="*/ 0 h 4685"/>
                <a:gd name="T116" fmla="*/ 0 w 3438"/>
                <a:gd name="T117" fmla="*/ 0 h 4685"/>
                <a:gd name="T118" fmla="*/ 0 w 3438"/>
                <a:gd name="T119" fmla="*/ 0 h 4685"/>
                <a:gd name="T120" fmla="*/ 0 w 3438"/>
                <a:gd name="T121" fmla="*/ 0 h 4685"/>
                <a:gd name="T122" fmla="*/ 0 w 3438"/>
                <a:gd name="T123" fmla="*/ 0 h 46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438" h="4685">
                  <a:moveTo>
                    <a:pt x="2027" y="4496"/>
                  </a:moveTo>
                  <a:lnTo>
                    <a:pt x="1575" y="3570"/>
                  </a:lnTo>
                  <a:lnTo>
                    <a:pt x="1195" y="2876"/>
                  </a:lnTo>
                  <a:lnTo>
                    <a:pt x="824" y="2299"/>
                  </a:lnTo>
                  <a:lnTo>
                    <a:pt x="1218" y="1747"/>
                  </a:lnTo>
                  <a:lnTo>
                    <a:pt x="1966" y="835"/>
                  </a:lnTo>
                  <a:lnTo>
                    <a:pt x="2425" y="385"/>
                  </a:lnTo>
                  <a:lnTo>
                    <a:pt x="2686" y="152"/>
                  </a:lnTo>
                  <a:lnTo>
                    <a:pt x="2830" y="894"/>
                  </a:lnTo>
                  <a:lnTo>
                    <a:pt x="3018" y="1549"/>
                  </a:lnTo>
                  <a:lnTo>
                    <a:pt x="3261" y="2100"/>
                  </a:lnTo>
                  <a:lnTo>
                    <a:pt x="3382" y="2425"/>
                  </a:lnTo>
                  <a:lnTo>
                    <a:pt x="2913" y="3028"/>
                  </a:lnTo>
                  <a:lnTo>
                    <a:pt x="2900" y="3093"/>
                  </a:lnTo>
                  <a:lnTo>
                    <a:pt x="2924" y="3104"/>
                  </a:lnTo>
                  <a:lnTo>
                    <a:pt x="3007" y="2983"/>
                  </a:lnTo>
                  <a:lnTo>
                    <a:pt x="3236" y="2687"/>
                  </a:lnTo>
                  <a:lnTo>
                    <a:pt x="3438" y="2441"/>
                  </a:lnTo>
                  <a:lnTo>
                    <a:pt x="3236" y="1914"/>
                  </a:lnTo>
                  <a:lnTo>
                    <a:pt x="3055" y="1484"/>
                  </a:lnTo>
                  <a:lnTo>
                    <a:pt x="2924" y="1035"/>
                  </a:lnTo>
                  <a:lnTo>
                    <a:pt x="2817" y="588"/>
                  </a:lnTo>
                  <a:lnTo>
                    <a:pt x="2747" y="152"/>
                  </a:lnTo>
                  <a:lnTo>
                    <a:pt x="2712" y="0"/>
                  </a:lnTo>
                  <a:lnTo>
                    <a:pt x="2362" y="355"/>
                  </a:lnTo>
                  <a:lnTo>
                    <a:pt x="2043" y="695"/>
                  </a:lnTo>
                  <a:lnTo>
                    <a:pt x="1781" y="975"/>
                  </a:lnTo>
                  <a:lnTo>
                    <a:pt x="1481" y="1345"/>
                  </a:lnTo>
                  <a:lnTo>
                    <a:pt x="1184" y="1697"/>
                  </a:lnTo>
                  <a:lnTo>
                    <a:pt x="956" y="1994"/>
                  </a:lnTo>
                  <a:lnTo>
                    <a:pt x="764" y="2299"/>
                  </a:lnTo>
                  <a:lnTo>
                    <a:pt x="1014" y="2687"/>
                  </a:lnTo>
                  <a:lnTo>
                    <a:pt x="1218" y="3028"/>
                  </a:lnTo>
                  <a:lnTo>
                    <a:pt x="1381" y="3339"/>
                  </a:lnTo>
                  <a:lnTo>
                    <a:pt x="1613" y="3755"/>
                  </a:lnTo>
                  <a:lnTo>
                    <a:pt x="1804" y="4143"/>
                  </a:lnTo>
                  <a:lnTo>
                    <a:pt x="1922" y="4404"/>
                  </a:lnTo>
                  <a:lnTo>
                    <a:pt x="1958" y="4496"/>
                  </a:lnTo>
                  <a:lnTo>
                    <a:pt x="1816" y="4496"/>
                  </a:lnTo>
                  <a:lnTo>
                    <a:pt x="1686" y="4545"/>
                  </a:lnTo>
                  <a:lnTo>
                    <a:pt x="1613" y="4593"/>
                  </a:lnTo>
                  <a:lnTo>
                    <a:pt x="1263" y="4095"/>
                  </a:lnTo>
                  <a:lnTo>
                    <a:pt x="906" y="3584"/>
                  </a:lnTo>
                  <a:lnTo>
                    <a:pt x="587" y="3196"/>
                  </a:lnTo>
                  <a:lnTo>
                    <a:pt x="372" y="2964"/>
                  </a:lnTo>
                  <a:lnTo>
                    <a:pt x="82" y="2737"/>
                  </a:lnTo>
                  <a:lnTo>
                    <a:pt x="189" y="2580"/>
                  </a:lnTo>
                  <a:lnTo>
                    <a:pt x="167" y="2548"/>
                  </a:lnTo>
                  <a:lnTo>
                    <a:pt x="0" y="2746"/>
                  </a:lnTo>
                  <a:lnTo>
                    <a:pt x="189" y="2920"/>
                  </a:lnTo>
                  <a:lnTo>
                    <a:pt x="380" y="3093"/>
                  </a:lnTo>
                  <a:lnTo>
                    <a:pt x="587" y="3308"/>
                  </a:lnTo>
                  <a:lnTo>
                    <a:pt x="848" y="3633"/>
                  </a:lnTo>
                  <a:lnTo>
                    <a:pt x="1073" y="3954"/>
                  </a:lnTo>
                  <a:lnTo>
                    <a:pt x="1313" y="4293"/>
                  </a:lnTo>
                  <a:lnTo>
                    <a:pt x="1488" y="4558"/>
                  </a:lnTo>
                  <a:lnTo>
                    <a:pt x="1551" y="4685"/>
                  </a:lnTo>
                  <a:lnTo>
                    <a:pt x="1697" y="4593"/>
                  </a:lnTo>
                  <a:lnTo>
                    <a:pt x="1853" y="4545"/>
                  </a:lnTo>
                  <a:lnTo>
                    <a:pt x="1966" y="4530"/>
                  </a:lnTo>
                  <a:lnTo>
                    <a:pt x="2015" y="4530"/>
                  </a:lnTo>
                  <a:lnTo>
                    <a:pt x="2027" y="4496"/>
                  </a:lnTo>
                  <a:close/>
                </a:path>
              </a:pathLst>
            </a:custGeom>
            <a:solidFill>
              <a:srgbClr val="000000"/>
            </a:solidFill>
            <a:ln w="0">
              <a:solidFill>
                <a:srgbClr val="000000"/>
              </a:solidFill>
              <a:prstDash val="solid"/>
              <a:round/>
              <a:headEnd/>
              <a:tailEnd/>
            </a:ln>
          </p:spPr>
          <p:txBody>
            <a:bodyPr/>
            <a:lstStyle/>
            <a:p>
              <a:endParaRPr lang="en-ZA"/>
            </a:p>
          </p:txBody>
        </p:sp>
        <p:sp>
          <p:nvSpPr>
            <p:cNvPr id="35" name="Freeform 33"/>
            <p:cNvSpPr>
              <a:spLocks/>
            </p:cNvSpPr>
            <p:nvPr/>
          </p:nvSpPr>
          <p:spPr bwMode="auto">
            <a:xfrm>
              <a:off x="2187" y="2368"/>
              <a:ext cx="251" cy="646"/>
            </a:xfrm>
            <a:custGeom>
              <a:avLst/>
              <a:gdLst>
                <a:gd name="T0" fmla="*/ 0 w 1504"/>
                <a:gd name="T1" fmla="*/ 0 h 3880"/>
                <a:gd name="T2" fmla="*/ 0 w 1504"/>
                <a:gd name="T3" fmla="*/ 0 h 3880"/>
                <a:gd name="T4" fmla="*/ 0 w 1504"/>
                <a:gd name="T5" fmla="*/ 0 h 3880"/>
                <a:gd name="T6" fmla="*/ 0 w 1504"/>
                <a:gd name="T7" fmla="*/ 0 h 3880"/>
                <a:gd name="T8" fmla="*/ 0 w 1504"/>
                <a:gd name="T9" fmla="*/ 0 h 3880"/>
                <a:gd name="T10" fmla="*/ 0 w 1504"/>
                <a:gd name="T11" fmla="*/ 0 h 3880"/>
                <a:gd name="T12" fmla="*/ 0 w 1504"/>
                <a:gd name="T13" fmla="*/ 0 h 3880"/>
                <a:gd name="T14" fmla="*/ 0 w 1504"/>
                <a:gd name="T15" fmla="*/ 0 h 3880"/>
                <a:gd name="T16" fmla="*/ 0 w 1504"/>
                <a:gd name="T17" fmla="*/ 0 h 3880"/>
                <a:gd name="T18" fmla="*/ 0 w 1504"/>
                <a:gd name="T19" fmla="*/ 0 h 3880"/>
                <a:gd name="T20" fmla="*/ 0 w 1504"/>
                <a:gd name="T21" fmla="*/ 0 h 3880"/>
                <a:gd name="T22" fmla="*/ 0 w 1504"/>
                <a:gd name="T23" fmla="*/ 0 h 3880"/>
                <a:gd name="T24" fmla="*/ 0 w 1504"/>
                <a:gd name="T25" fmla="*/ 0 h 3880"/>
                <a:gd name="T26" fmla="*/ 0 w 1504"/>
                <a:gd name="T27" fmla="*/ 0 h 3880"/>
                <a:gd name="T28" fmla="*/ 0 w 1504"/>
                <a:gd name="T29" fmla="*/ 0 h 3880"/>
                <a:gd name="T30" fmla="*/ 0 w 1504"/>
                <a:gd name="T31" fmla="*/ 0 h 3880"/>
                <a:gd name="T32" fmla="*/ 0 w 1504"/>
                <a:gd name="T33" fmla="*/ 0 h 3880"/>
                <a:gd name="T34" fmla="*/ 0 w 1504"/>
                <a:gd name="T35" fmla="*/ 0 h 3880"/>
                <a:gd name="T36" fmla="*/ 0 w 1504"/>
                <a:gd name="T37" fmla="*/ 0 h 3880"/>
                <a:gd name="T38" fmla="*/ 0 w 1504"/>
                <a:gd name="T39" fmla="*/ 0 h 3880"/>
                <a:gd name="T40" fmla="*/ 0 w 1504"/>
                <a:gd name="T41" fmla="*/ 0 h 3880"/>
                <a:gd name="T42" fmla="*/ 0 w 1504"/>
                <a:gd name="T43" fmla="*/ 0 h 3880"/>
                <a:gd name="T44" fmla="*/ 0 w 1504"/>
                <a:gd name="T45" fmla="*/ 0 h 3880"/>
                <a:gd name="T46" fmla="*/ 0 w 1504"/>
                <a:gd name="T47" fmla="*/ 0 h 3880"/>
                <a:gd name="T48" fmla="*/ 0 w 1504"/>
                <a:gd name="T49" fmla="*/ 0 h 3880"/>
                <a:gd name="T50" fmla="*/ 0 w 1504"/>
                <a:gd name="T51" fmla="*/ 0 h 3880"/>
                <a:gd name="T52" fmla="*/ 0 w 1504"/>
                <a:gd name="T53" fmla="*/ 0 h 3880"/>
                <a:gd name="T54" fmla="*/ 0 w 1504"/>
                <a:gd name="T55" fmla="*/ 0 h 3880"/>
                <a:gd name="T56" fmla="*/ 0 w 1504"/>
                <a:gd name="T57" fmla="*/ 0 h 3880"/>
                <a:gd name="T58" fmla="*/ 0 w 1504"/>
                <a:gd name="T59" fmla="*/ 0 h 3880"/>
                <a:gd name="T60" fmla="*/ 0 w 1504"/>
                <a:gd name="T61" fmla="*/ 0 h 388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04" h="3880">
                  <a:moveTo>
                    <a:pt x="1495" y="3880"/>
                  </a:moveTo>
                  <a:lnTo>
                    <a:pt x="1219" y="3448"/>
                  </a:lnTo>
                  <a:lnTo>
                    <a:pt x="931" y="3046"/>
                  </a:lnTo>
                  <a:lnTo>
                    <a:pt x="659" y="2672"/>
                  </a:lnTo>
                  <a:lnTo>
                    <a:pt x="407" y="2411"/>
                  </a:lnTo>
                  <a:lnTo>
                    <a:pt x="218" y="2213"/>
                  </a:lnTo>
                  <a:lnTo>
                    <a:pt x="0" y="1995"/>
                  </a:lnTo>
                  <a:lnTo>
                    <a:pt x="218" y="1762"/>
                  </a:lnTo>
                  <a:lnTo>
                    <a:pt x="395" y="1514"/>
                  </a:lnTo>
                  <a:lnTo>
                    <a:pt x="597" y="1209"/>
                  </a:lnTo>
                  <a:lnTo>
                    <a:pt x="741" y="942"/>
                  </a:lnTo>
                  <a:lnTo>
                    <a:pt x="897" y="637"/>
                  </a:lnTo>
                  <a:lnTo>
                    <a:pt x="1016" y="322"/>
                  </a:lnTo>
                  <a:lnTo>
                    <a:pt x="1133" y="0"/>
                  </a:lnTo>
                  <a:lnTo>
                    <a:pt x="1303" y="123"/>
                  </a:lnTo>
                  <a:lnTo>
                    <a:pt x="1266" y="171"/>
                  </a:lnTo>
                  <a:lnTo>
                    <a:pt x="1147" y="93"/>
                  </a:lnTo>
                  <a:lnTo>
                    <a:pt x="1025" y="451"/>
                  </a:lnTo>
                  <a:lnTo>
                    <a:pt x="885" y="777"/>
                  </a:lnTo>
                  <a:lnTo>
                    <a:pt x="704" y="1114"/>
                  </a:lnTo>
                  <a:lnTo>
                    <a:pt x="540" y="1378"/>
                  </a:lnTo>
                  <a:lnTo>
                    <a:pt x="395" y="1624"/>
                  </a:lnTo>
                  <a:lnTo>
                    <a:pt x="252" y="1810"/>
                  </a:lnTo>
                  <a:lnTo>
                    <a:pt x="96" y="1976"/>
                  </a:lnTo>
                  <a:lnTo>
                    <a:pt x="322" y="2222"/>
                  </a:lnTo>
                  <a:lnTo>
                    <a:pt x="645" y="2569"/>
                  </a:lnTo>
                  <a:lnTo>
                    <a:pt x="885" y="2860"/>
                  </a:lnTo>
                  <a:lnTo>
                    <a:pt x="1147" y="3246"/>
                  </a:lnTo>
                  <a:lnTo>
                    <a:pt x="1363" y="3588"/>
                  </a:lnTo>
                  <a:lnTo>
                    <a:pt x="1504" y="3865"/>
                  </a:lnTo>
                  <a:lnTo>
                    <a:pt x="1495" y="3880"/>
                  </a:lnTo>
                  <a:close/>
                </a:path>
              </a:pathLst>
            </a:custGeom>
            <a:solidFill>
              <a:srgbClr val="000000"/>
            </a:solidFill>
            <a:ln w="0">
              <a:solidFill>
                <a:srgbClr val="000000"/>
              </a:solidFill>
              <a:prstDash val="solid"/>
              <a:round/>
              <a:headEnd/>
              <a:tailEnd/>
            </a:ln>
          </p:spPr>
          <p:txBody>
            <a:bodyPr/>
            <a:lstStyle/>
            <a:p>
              <a:endParaRPr lang="en-ZA"/>
            </a:p>
          </p:txBody>
        </p:sp>
        <p:sp>
          <p:nvSpPr>
            <p:cNvPr id="36" name="Freeform 34"/>
            <p:cNvSpPr>
              <a:spLocks/>
            </p:cNvSpPr>
            <p:nvPr/>
          </p:nvSpPr>
          <p:spPr bwMode="auto">
            <a:xfrm>
              <a:off x="2229" y="2321"/>
              <a:ext cx="239" cy="693"/>
            </a:xfrm>
            <a:custGeom>
              <a:avLst/>
              <a:gdLst>
                <a:gd name="T0" fmla="*/ 0 w 1432"/>
                <a:gd name="T1" fmla="*/ 0 h 4160"/>
                <a:gd name="T2" fmla="*/ 0 w 1432"/>
                <a:gd name="T3" fmla="*/ 0 h 4160"/>
                <a:gd name="T4" fmla="*/ 0 w 1432"/>
                <a:gd name="T5" fmla="*/ 0 h 4160"/>
                <a:gd name="T6" fmla="*/ 0 w 1432"/>
                <a:gd name="T7" fmla="*/ 0 h 4160"/>
                <a:gd name="T8" fmla="*/ 0 w 1432"/>
                <a:gd name="T9" fmla="*/ 0 h 4160"/>
                <a:gd name="T10" fmla="*/ 0 w 1432"/>
                <a:gd name="T11" fmla="*/ 0 h 4160"/>
                <a:gd name="T12" fmla="*/ 0 w 1432"/>
                <a:gd name="T13" fmla="*/ 0 h 4160"/>
                <a:gd name="T14" fmla="*/ 0 w 1432"/>
                <a:gd name="T15" fmla="*/ 0 h 4160"/>
                <a:gd name="T16" fmla="*/ 0 w 1432"/>
                <a:gd name="T17" fmla="*/ 0 h 4160"/>
                <a:gd name="T18" fmla="*/ 0 w 1432"/>
                <a:gd name="T19" fmla="*/ 0 h 4160"/>
                <a:gd name="T20" fmla="*/ 0 w 1432"/>
                <a:gd name="T21" fmla="*/ 0 h 4160"/>
                <a:gd name="T22" fmla="*/ 0 w 1432"/>
                <a:gd name="T23" fmla="*/ 0 h 4160"/>
                <a:gd name="T24" fmla="*/ 0 w 1432"/>
                <a:gd name="T25" fmla="*/ 0 h 4160"/>
                <a:gd name="T26" fmla="*/ 0 w 1432"/>
                <a:gd name="T27" fmla="*/ 0 h 4160"/>
                <a:gd name="T28" fmla="*/ 0 w 1432"/>
                <a:gd name="T29" fmla="*/ 0 h 4160"/>
                <a:gd name="T30" fmla="*/ 0 w 1432"/>
                <a:gd name="T31" fmla="*/ 0 h 4160"/>
                <a:gd name="T32" fmla="*/ 0 w 1432"/>
                <a:gd name="T33" fmla="*/ 0 h 4160"/>
                <a:gd name="T34" fmla="*/ 0 w 1432"/>
                <a:gd name="T35" fmla="*/ 0 h 4160"/>
                <a:gd name="T36" fmla="*/ 0 w 1432"/>
                <a:gd name="T37" fmla="*/ 0 h 4160"/>
                <a:gd name="T38" fmla="*/ 0 w 1432"/>
                <a:gd name="T39" fmla="*/ 0 h 41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32" h="4160">
                  <a:moveTo>
                    <a:pt x="1276" y="4160"/>
                  </a:moveTo>
                  <a:lnTo>
                    <a:pt x="1038" y="3696"/>
                  </a:lnTo>
                  <a:lnTo>
                    <a:pt x="740" y="3171"/>
                  </a:lnTo>
                  <a:lnTo>
                    <a:pt x="322" y="2473"/>
                  </a:lnTo>
                  <a:lnTo>
                    <a:pt x="57" y="2074"/>
                  </a:lnTo>
                  <a:lnTo>
                    <a:pt x="345" y="1640"/>
                  </a:lnTo>
                  <a:lnTo>
                    <a:pt x="836" y="838"/>
                  </a:lnTo>
                  <a:lnTo>
                    <a:pt x="1263" y="141"/>
                  </a:lnTo>
                  <a:lnTo>
                    <a:pt x="1374" y="237"/>
                  </a:lnTo>
                  <a:lnTo>
                    <a:pt x="1432" y="154"/>
                  </a:lnTo>
                  <a:lnTo>
                    <a:pt x="1263" y="0"/>
                  </a:lnTo>
                  <a:lnTo>
                    <a:pt x="954" y="529"/>
                  </a:lnTo>
                  <a:lnTo>
                    <a:pt x="539" y="1240"/>
                  </a:lnTo>
                  <a:lnTo>
                    <a:pt x="251" y="1717"/>
                  </a:lnTo>
                  <a:lnTo>
                    <a:pt x="0" y="2090"/>
                  </a:lnTo>
                  <a:lnTo>
                    <a:pt x="264" y="2473"/>
                  </a:lnTo>
                  <a:lnTo>
                    <a:pt x="539" y="2894"/>
                  </a:lnTo>
                  <a:lnTo>
                    <a:pt x="773" y="3310"/>
                  </a:lnTo>
                  <a:lnTo>
                    <a:pt x="1014" y="3728"/>
                  </a:lnTo>
                  <a:lnTo>
                    <a:pt x="1276" y="4160"/>
                  </a:lnTo>
                  <a:close/>
                </a:path>
              </a:pathLst>
            </a:custGeom>
            <a:solidFill>
              <a:srgbClr val="000000"/>
            </a:solidFill>
            <a:ln w="0">
              <a:solidFill>
                <a:srgbClr val="000000"/>
              </a:solidFill>
              <a:prstDash val="solid"/>
              <a:round/>
              <a:headEnd/>
              <a:tailEnd/>
            </a:ln>
          </p:spPr>
          <p:txBody>
            <a:bodyPr/>
            <a:lstStyle/>
            <a:p>
              <a:endParaRPr lang="en-ZA"/>
            </a:p>
          </p:txBody>
        </p:sp>
        <p:sp>
          <p:nvSpPr>
            <p:cNvPr id="37" name="Freeform 35"/>
            <p:cNvSpPr>
              <a:spLocks/>
            </p:cNvSpPr>
            <p:nvPr/>
          </p:nvSpPr>
          <p:spPr bwMode="auto">
            <a:xfrm>
              <a:off x="2251" y="2293"/>
              <a:ext cx="323" cy="724"/>
            </a:xfrm>
            <a:custGeom>
              <a:avLst/>
              <a:gdLst>
                <a:gd name="T0" fmla="*/ 0 w 1936"/>
                <a:gd name="T1" fmla="*/ 0 h 4341"/>
                <a:gd name="T2" fmla="*/ 0 w 1936"/>
                <a:gd name="T3" fmla="*/ 0 h 4341"/>
                <a:gd name="T4" fmla="*/ 0 w 1936"/>
                <a:gd name="T5" fmla="*/ 0 h 4341"/>
                <a:gd name="T6" fmla="*/ 0 w 1936"/>
                <a:gd name="T7" fmla="*/ 0 h 4341"/>
                <a:gd name="T8" fmla="*/ 0 w 1936"/>
                <a:gd name="T9" fmla="*/ 0 h 4341"/>
                <a:gd name="T10" fmla="*/ 0 w 1936"/>
                <a:gd name="T11" fmla="*/ 0 h 4341"/>
                <a:gd name="T12" fmla="*/ 0 w 1936"/>
                <a:gd name="T13" fmla="*/ 0 h 4341"/>
                <a:gd name="T14" fmla="*/ 0 w 1936"/>
                <a:gd name="T15" fmla="*/ 0 h 4341"/>
                <a:gd name="T16" fmla="*/ 0 w 1936"/>
                <a:gd name="T17" fmla="*/ 0 h 4341"/>
                <a:gd name="T18" fmla="*/ 0 w 1936"/>
                <a:gd name="T19" fmla="*/ 0 h 4341"/>
                <a:gd name="T20" fmla="*/ 0 w 1936"/>
                <a:gd name="T21" fmla="*/ 0 h 4341"/>
                <a:gd name="T22" fmla="*/ 0 w 1936"/>
                <a:gd name="T23" fmla="*/ 0 h 4341"/>
                <a:gd name="T24" fmla="*/ 0 w 1936"/>
                <a:gd name="T25" fmla="*/ 0 h 4341"/>
                <a:gd name="T26" fmla="*/ 0 w 1936"/>
                <a:gd name="T27" fmla="*/ 0 h 4341"/>
                <a:gd name="T28" fmla="*/ 0 w 1936"/>
                <a:gd name="T29" fmla="*/ 0 h 4341"/>
                <a:gd name="T30" fmla="*/ 0 w 1936"/>
                <a:gd name="T31" fmla="*/ 0 h 4341"/>
                <a:gd name="T32" fmla="*/ 0 w 1936"/>
                <a:gd name="T33" fmla="*/ 0 h 4341"/>
                <a:gd name="T34" fmla="*/ 0 w 1936"/>
                <a:gd name="T35" fmla="*/ 0 h 4341"/>
                <a:gd name="T36" fmla="*/ 0 w 1936"/>
                <a:gd name="T37" fmla="*/ 0 h 4341"/>
                <a:gd name="T38" fmla="*/ 0 w 1936"/>
                <a:gd name="T39" fmla="*/ 0 h 4341"/>
                <a:gd name="T40" fmla="*/ 0 w 1936"/>
                <a:gd name="T41" fmla="*/ 0 h 4341"/>
                <a:gd name="T42" fmla="*/ 0 w 1936"/>
                <a:gd name="T43" fmla="*/ 0 h 4341"/>
                <a:gd name="T44" fmla="*/ 0 w 1936"/>
                <a:gd name="T45" fmla="*/ 0 h 4341"/>
                <a:gd name="T46" fmla="*/ 0 w 1936"/>
                <a:gd name="T47" fmla="*/ 0 h 4341"/>
                <a:gd name="T48" fmla="*/ 0 w 1936"/>
                <a:gd name="T49" fmla="*/ 0 h 43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936" h="4341">
                  <a:moveTo>
                    <a:pt x="1286" y="4341"/>
                  </a:moveTo>
                  <a:lnTo>
                    <a:pt x="1014" y="3739"/>
                  </a:lnTo>
                  <a:lnTo>
                    <a:pt x="763" y="3261"/>
                  </a:lnTo>
                  <a:lnTo>
                    <a:pt x="488" y="2779"/>
                  </a:lnTo>
                  <a:lnTo>
                    <a:pt x="261" y="2392"/>
                  </a:lnTo>
                  <a:lnTo>
                    <a:pt x="71" y="2117"/>
                  </a:lnTo>
                  <a:lnTo>
                    <a:pt x="501" y="1573"/>
                  </a:lnTo>
                  <a:lnTo>
                    <a:pt x="979" y="986"/>
                  </a:lnTo>
                  <a:lnTo>
                    <a:pt x="1480" y="477"/>
                  </a:lnTo>
                  <a:lnTo>
                    <a:pt x="1813" y="122"/>
                  </a:lnTo>
                  <a:lnTo>
                    <a:pt x="1895" y="320"/>
                  </a:lnTo>
                  <a:lnTo>
                    <a:pt x="1936" y="262"/>
                  </a:lnTo>
                  <a:lnTo>
                    <a:pt x="1825" y="0"/>
                  </a:lnTo>
                  <a:lnTo>
                    <a:pt x="1422" y="446"/>
                  </a:lnTo>
                  <a:lnTo>
                    <a:pt x="1060" y="834"/>
                  </a:lnTo>
                  <a:lnTo>
                    <a:pt x="787" y="1144"/>
                  </a:lnTo>
                  <a:lnTo>
                    <a:pt x="559" y="1418"/>
                  </a:lnTo>
                  <a:lnTo>
                    <a:pt x="178" y="1900"/>
                  </a:lnTo>
                  <a:lnTo>
                    <a:pt x="0" y="2117"/>
                  </a:lnTo>
                  <a:lnTo>
                    <a:pt x="261" y="2502"/>
                  </a:lnTo>
                  <a:lnTo>
                    <a:pt x="479" y="2857"/>
                  </a:lnTo>
                  <a:lnTo>
                    <a:pt x="749" y="3352"/>
                  </a:lnTo>
                  <a:lnTo>
                    <a:pt x="990" y="3784"/>
                  </a:lnTo>
                  <a:lnTo>
                    <a:pt x="1242" y="4341"/>
                  </a:lnTo>
                  <a:lnTo>
                    <a:pt x="1286" y="4341"/>
                  </a:lnTo>
                  <a:close/>
                </a:path>
              </a:pathLst>
            </a:custGeom>
            <a:solidFill>
              <a:srgbClr val="000000"/>
            </a:solidFill>
            <a:ln w="0">
              <a:solidFill>
                <a:srgbClr val="000000"/>
              </a:solidFill>
              <a:prstDash val="solid"/>
              <a:round/>
              <a:headEnd/>
              <a:tailEnd/>
            </a:ln>
          </p:spPr>
          <p:txBody>
            <a:bodyPr/>
            <a:lstStyle/>
            <a:p>
              <a:endParaRPr lang="en-ZA"/>
            </a:p>
          </p:txBody>
        </p:sp>
        <p:sp>
          <p:nvSpPr>
            <p:cNvPr id="38" name="Freeform 36"/>
            <p:cNvSpPr>
              <a:spLocks/>
            </p:cNvSpPr>
            <p:nvPr/>
          </p:nvSpPr>
          <p:spPr bwMode="auto">
            <a:xfrm>
              <a:off x="2267" y="2293"/>
              <a:ext cx="263" cy="332"/>
            </a:xfrm>
            <a:custGeom>
              <a:avLst/>
              <a:gdLst>
                <a:gd name="T0" fmla="*/ 0 w 1578"/>
                <a:gd name="T1" fmla="*/ 0 h 1990"/>
                <a:gd name="T2" fmla="*/ 0 w 1578"/>
                <a:gd name="T3" fmla="*/ 0 h 1990"/>
                <a:gd name="T4" fmla="*/ 0 w 1578"/>
                <a:gd name="T5" fmla="*/ 0 h 1990"/>
                <a:gd name="T6" fmla="*/ 0 w 1578"/>
                <a:gd name="T7" fmla="*/ 0 h 1990"/>
                <a:gd name="T8" fmla="*/ 0 w 1578"/>
                <a:gd name="T9" fmla="*/ 0 h 1990"/>
                <a:gd name="T10" fmla="*/ 0 w 1578"/>
                <a:gd name="T11" fmla="*/ 0 h 1990"/>
                <a:gd name="T12" fmla="*/ 0 w 1578"/>
                <a:gd name="T13" fmla="*/ 0 h 1990"/>
                <a:gd name="T14" fmla="*/ 0 w 1578"/>
                <a:gd name="T15" fmla="*/ 0 h 1990"/>
                <a:gd name="T16" fmla="*/ 0 w 1578"/>
                <a:gd name="T17" fmla="*/ 0 h 1990"/>
                <a:gd name="T18" fmla="*/ 0 w 1578"/>
                <a:gd name="T19" fmla="*/ 0 h 1990"/>
                <a:gd name="T20" fmla="*/ 0 w 1578"/>
                <a:gd name="T21" fmla="*/ 0 h 1990"/>
                <a:gd name="T22" fmla="*/ 0 w 1578"/>
                <a:gd name="T23" fmla="*/ 0 h 1990"/>
                <a:gd name="T24" fmla="*/ 0 w 1578"/>
                <a:gd name="T25" fmla="*/ 0 h 1990"/>
                <a:gd name="T26" fmla="*/ 0 w 1578"/>
                <a:gd name="T27" fmla="*/ 0 h 1990"/>
                <a:gd name="T28" fmla="*/ 0 w 1578"/>
                <a:gd name="T29" fmla="*/ 0 h 199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78" h="1990">
                  <a:moveTo>
                    <a:pt x="0" y="1990"/>
                  </a:moveTo>
                  <a:lnTo>
                    <a:pt x="420" y="1418"/>
                  </a:lnTo>
                  <a:lnTo>
                    <a:pt x="813" y="865"/>
                  </a:lnTo>
                  <a:lnTo>
                    <a:pt x="1183" y="368"/>
                  </a:lnTo>
                  <a:lnTo>
                    <a:pt x="1444" y="74"/>
                  </a:lnTo>
                  <a:lnTo>
                    <a:pt x="1520" y="228"/>
                  </a:lnTo>
                  <a:lnTo>
                    <a:pt x="1578" y="182"/>
                  </a:lnTo>
                  <a:lnTo>
                    <a:pt x="1455" y="0"/>
                  </a:lnTo>
                  <a:lnTo>
                    <a:pt x="1233" y="247"/>
                  </a:lnTo>
                  <a:lnTo>
                    <a:pt x="1065" y="446"/>
                  </a:lnTo>
                  <a:lnTo>
                    <a:pt x="848" y="757"/>
                  </a:lnTo>
                  <a:lnTo>
                    <a:pt x="611" y="1083"/>
                  </a:lnTo>
                  <a:lnTo>
                    <a:pt x="430" y="1326"/>
                  </a:lnTo>
                  <a:lnTo>
                    <a:pt x="157" y="1713"/>
                  </a:lnTo>
                  <a:lnTo>
                    <a:pt x="0" y="1990"/>
                  </a:lnTo>
                  <a:close/>
                </a:path>
              </a:pathLst>
            </a:custGeom>
            <a:solidFill>
              <a:srgbClr val="000000"/>
            </a:solidFill>
            <a:ln w="0">
              <a:solidFill>
                <a:srgbClr val="000000"/>
              </a:solidFill>
              <a:prstDash val="solid"/>
              <a:round/>
              <a:headEnd/>
              <a:tailEnd/>
            </a:ln>
          </p:spPr>
          <p:txBody>
            <a:bodyPr/>
            <a:lstStyle/>
            <a:p>
              <a:endParaRPr lang="en-ZA"/>
            </a:p>
          </p:txBody>
        </p:sp>
        <p:sp>
          <p:nvSpPr>
            <p:cNvPr id="39" name="Freeform 37"/>
            <p:cNvSpPr>
              <a:spLocks/>
            </p:cNvSpPr>
            <p:nvPr/>
          </p:nvSpPr>
          <p:spPr bwMode="auto">
            <a:xfrm>
              <a:off x="2520" y="2718"/>
              <a:ext cx="153" cy="307"/>
            </a:xfrm>
            <a:custGeom>
              <a:avLst/>
              <a:gdLst>
                <a:gd name="T0" fmla="*/ 0 w 919"/>
                <a:gd name="T1" fmla="*/ 0 h 1841"/>
                <a:gd name="T2" fmla="*/ 0 w 919"/>
                <a:gd name="T3" fmla="*/ 0 h 1841"/>
                <a:gd name="T4" fmla="*/ 0 w 919"/>
                <a:gd name="T5" fmla="*/ 0 h 1841"/>
                <a:gd name="T6" fmla="*/ 0 w 919"/>
                <a:gd name="T7" fmla="*/ 0 h 1841"/>
                <a:gd name="T8" fmla="*/ 0 w 919"/>
                <a:gd name="T9" fmla="*/ 0 h 1841"/>
                <a:gd name="T10" fmla="*/ 0 w 919"/>
                <a:gd name="T11" fmla="*/ 0 h 1841"/>
                <a:gd name="T12" fmla="*/ 0 w 919"/>
                <a:gd name="T13" fmla="*/ 0 h 1841"/>
                <a:gd name="T14" fmla="*/ 0 w 919"/>
                <a:gd name="T15" fmla="*/ 0 h 1841"/>
                <a:gd name="T16" fmla="*/ 0 w 919"/>
                <a:gd name="T17" fmla="*/ 0 h 1841"/>
                <a:gd name="T18" fmla="*/ 0 w 919"/>
                <a:gd name="T19" fmla="*/ 0 h 1841"/>
                <a:gd name="T20" fmla="*/ 0 w 919"/>
                <a:gd name="T21" fmla="*/ 0 h 1841"/>
                <a:gd name="T22" fmla="*/ 0 w 919"/>
                <a:gd name="T23" fmla="*/ 0 h 1841"/>
                <a:gd name="T24" fmla="*/ 0 w 919"/>
                <a:gd name="T25" fmla="*/ 0 h 1841"/>
                <a:gd name="T26" fmla="*/ 0 w 919"/>
                <a:gd name="T27" fmla="*/ 0 h 1841"/>
                <a:gd name="T28" fmla="*/ 0 w 919"/>
                <a:gd name="T29" fmla="*/ 0 h 1841"/>
                <a:gd name="T30" fmla="*/ 0 w 919"/>
                <a:gd name="T31" fmla="*/ 0 h 1841"/>
                <a:gd name="T32" fmla="*/ 0 w 919"/>
                <a:gd name="T33" fmla="*/ 0 h 1841"/>
                <a:gd name="T34" fmla="*/ 0 w 919"/>
                <a:gd name="T35" fmla="*/ 0 h 1841"/>
                <a:gd name="T36" fmla="*/ 0 w 919"/>
                <a:gd name="T37" fmla="*/ 0 h 1841"/>
                <a:gd name="T38" fmla="*/ 0 w 919"/>
                <a:gd name="T39" fmla="*/ 0 h 1841"/>
                <a:gd name="T40" fmla="*/ 0 w 919"/>
                <a:gd name="T41" fmla="*/ 0 h 1841"/>
                <a:gd name="T42" fmla="*/ 0 w 919"/>
                <a:gd name="T43" fmla="*/ 0 h 1841"/>
                <a:gd name="T44" fmla="*/ 0 w 919"/>
                <a:gd name="T45" fmla="*/ 0 h 1841"/>
                <a:gd name="T46" fmla="*/ 0 w 919"/>
                <a:gd name="T47" fmla="*/ 0 h 1841"/>
                <a:gd name="T48" fmla="*/ 0 w 919"/>
                <a:gd name="T49" fmla="*/ 0 h 1841"/>
                <a:gd name="T50" fmla="*/ 0 w 919"/>
                <a:gd name="T51" fmla="*/ 0 h 1841"/>
                <a:gd name="T52" fmla="*/ 0 w 919"/>
                <a:gd name="T53" fmla="*/ 0 h 1841"/>
                <a:gd name="T54" fmla="*/ 0 w 919"/>
                <a:gd name="T55" fmla="*/ 0 h 1841"/>
                <a:gd name="T56" fmla="*/ 0 w 919"/>
                <a:gd name="T57" fmla="*/ 0 h 1841"/>
                <a:gd name="T58" fmla="*/ 0 w 919"/>
                <a:gd name="T59" fmla="*/ 0 h 1841"/>
                <a:gd name="T60" fmla="*/ 0 w 919"/>
                <a:gd name="T61" fmla="*/ 0 h 1841"/>
                <a:gd name="T62" fmla="*/ 0 w 919"/>
                <a:gd name="T63" fmla="*/ 0 h 1841"/>
                <a:gd name="T64" fmla="*/ 0 w 919"/>
                <a:gd name="T65" fmla="*/ 0 h 1841"/>
                <a:gd name="T66" fmla="*/ 0 w 919"/>
                <a:gd name="T67" fmla="*/ 0 h 1841"/>
                <a:gd name="T68" fmla="*/ 0 w 919"/>
                <a:gd name="T69" fmla="*/ 0 h 1841"/>
                <a:gd name="T70" fmla="*/ 0 w 919"/>
                <a:gd name="T71" fmla="*/ 0 h 1841"/>
                <a:gd name="T72" fmla="*/ 0 w 919"/>
                <a:gd name="T73" fmla="*/ 0 h 1841"/>
                <a:gd name="T74" fmla="*/ 0 w 919"/>
                <a:gd name="T75" fmla="*/ 0 h 1841"/>
                <a:gd name="T76" fmla="*/ 0 w 919"/>
                <a:gd name="T77" fmla="*/ 0 h 1841"/>
                <a:gd name="T78" fmla="*/ 0 w 919"/>
                <a:gd name="T79" fmla="*/ 0 h 1841"/>
                <a:gd name="T80" fmla="*/ 0 w 919"/>
                <a:gd name="T81" fmla="*/ 0 h 1841"/>
                <a:gd name="T82" fmla="*/ 0 w 919"/>
                <a:gd name="T83" fmla="*/ 0 h 1841"/>
                <a:gd name="T84" fmla="*/ 0 w 919"/>
                <a:gd name="T85" fmla="*/ 0 h 1841"/>
                <a:gd name="T86" fmla="*/ 0 w 919"/>
                <a:gd name="T87" fmla="*/ 0 h 1841"/>
                <a:gd name="T88" fmla="*/ 0 w 919"/>
                <a:gd name="T89" fmla="*/ 0 h 1841"/>
                <a:gd name="T90" fmla="*/ 0 w 919"/>
                <a:gd name="T91" fmla="*/ 0 h 1841"/>
                <a:gd name="T92" fmla="*/ 0 w 919"/>
                <a:gd name="T93" fmla="*/ 0 h 184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19" h="1841">
                  <a:moveTo>
                    <a:pt x="845" y="1105"/>
                  </a:moveTo>
                  <a:lnTo>
                    <a:pt x="908" y="928"/>
                  </a:lnTo>
                  <a:lnTo>
                    <a:pt x="919" y="813"/>
                  </a:lnTo>
                  <a:lnTo>
                    <a:pt x="893" y="749"/>
                  </a:lnTo>
                  <a:lnTo>
                    <a:pt x="807" y="570"/>
                  </a:lnTo>
                  <a:lnTo>
                    <a:pt x="792" y="426"/>
                  </a:lnTo>
                  <a:lnTo>
                    <a:pt x="781" y="129"/>
                  </a:lnTo>
                  <a:lnTo>
                    <a:pt x="768" y="32"/>
                  </a:lnTo>
                  <a:lnTo>
                    <a:pt x="718" y="0"/>
                  </a:lnTo>
                  <a:lnTo>
                    <a:pt x="644" y="0"/>
                  </a:lnTo>
                  <a:lnTo>
                    <a:pt x="591" y="32"/>
                  </a:lnTo>
                  <a:lnTo>
                    <a:pt x="519" y="146"/>
                  </a:lnTo>
                  <a:lnTo>
                    <a:pt x="493" y="309"/>
                  </a:lnTo>
                  <a:lnTo>
                    <a:pt x="493" y="503"/>
                  </a:lnTo>
                  <a:lnTo>
                    <a:pt x="528" y="682"/>
                  </a:lnTo>
                  <a:lnTo>
                    <a:pt x="528" y="764"/>
                  </a:lnTo>
                  <a:lnTo>
                    <a:pt x="504" y="895"/>
                  </a:lnTo>
                  <a:lnTo>
                    <a:pt x="406" y="1026"/>
                  </a:lnTo>
                  <a:lnTo>
                    <a:pt x="303" y="1191"/>
                  </a:lnTo>
                  <a:lnTo>
                    <a:pt x="165" y="1401"/>
                  </a:lnTo>
                  <a:lnTo>
                    <a:pt x="85" y="1564"/>
                  </a:lnTo>
                  <a:lnTo>
                    <a:pt x="0" y="1822"/>
                  </a:lnTo>
                  <a:lnTo>
                    <a:pt x="25" y="1841"/>
                  </a:lnTo>
                  <a:lnTo>
                    <a:pt x="78" y="1695"/>
                  </a:lnTo>
                  <a:lnTo>
                    <a:pt x="176" y="1774"/>
                  </a:lnTo>
                  <a:lnTo>
                    <a:pt x="303" y="1792"/>
                  </a:lnTo>
                  <a:lnTo>
                    <a:pt x="504" y="1205"/>
                  </a:lnTo>
                  <a:lnTo>
                    <a:pt x="541" y="1105"/>
                  </a:lnTo>
                  <a:lnTo>
                    <a:pt x="519" y="1077"/>
                  </a:lnTo>
                  <a:lnTo>
                    <a:pt x="456" y="1077"/>
                  </a:lnTo>
                  <a:lnTo>
                    <a:pt x="541" y="928"/>
                  </a:lnTo>
                  <a:lnTo>
                    <a:pt x="627" y="799"/>
                  </a:lnTo>
                  <a:lnTo>
                    <a:pt x="665" y="732"/>
                  </a:lnTo>
                  <a:lnTo>
                    <a:pt x="567" y="634"/>
                  </a:lnTo>
                  <a:lnTo>
                    <a:pt x="541" y="455"/>
                  </a:lnTo>
                  <a:lnTo>
                    <a:pt x="577" y="256"/>
                  </a:lnTo>
                  <a:lnTo>
                    <a:pt x="627" y="129"/>
                  </a:lnTo>
                  <a:lnTo>
                    <a:pt x="680" y="81"/>
                  </a:lnTo>
                  <a:lnTo>
                    <a:pt x="718" y="96"/>
                  </a:lnTo>
                  <a:lnTo>
                    <a:pt x="704" y="294"/>
                  </a:lnTo>
                  <a:lnTo>
                    <a:pt x="744" y="536"/>
                  </a:lnTo>
                  <a:lnTo>
                    <a:pt x="807" y="701"/>
                  </a:lnTo>
                  <a:lnTo>
                    <a:pt x="845" y="799"/>
                  </a:lnTo>
                  <a:lnTo>
                    <a:pt x="856" y="880"/>
                  </a:lnTo>
                  <a:lnTo>
                    <a:pt x="845" y="959"/>
                  </a:lnTo>
                  <a:lnTo>
                    <a:pt x="807" y="1096"/>
                  </a:lnTo>
                  <a:lnTo>
                    <a:pt x="845" y="1105"/>
                  </a:lnTo>
                  <a:close/>
                </a:path>
              </a:pathLst>
            </a:custGeom>
            <a:solidFill>
              <a:srgbClr val="000000"/>
            </a:solidFill>
            <a:ln w="0">
              <a:solidFill>
                <a:srgbClr val="000000"/>
              </a:solidFill>
              <a:prstDash val="solid"/>
              <a:round/>
              <a:headEnd/>
              <a:tailEnd/>
            </a:ln>
          </p:spPr>
          <p:txBody>
            <a:bodyPr/>
            <a:lstStyle/>
            <a:p>
              <a:endParaRPr lang="en-ZA"/>
            </a:p>
          </p:txBody>
        </p:sp>
        <p:sp>
          <p:nvSpPr>
            <p:cNvPr id="40" name="Freeform 38"/>
            <p:cNvSpPr>
              <a:spLocks/>
            </p:cNvSpPr>
            <p:nvPr/>
          </p:nvSpPr>
          <p:spPr bwMode="auto">
            <a:xfrm>
              <a:off x="2571" y="2908"/>
              <a:ext cx="262" cy="662"/>
            </a:xfrm>
            <a:custGeom>
              <a:avLst/>
              <a:gdLst>
                <a:gd name="T0" fmla="*/ 0 w 1573"/>
                <a:gd name="T1" fmla="*/ 0 h 3971"/>
                <a:gd name="T2" fmla="*/ 0 w 1573"/>
                <a:gd name="T3" fmla="*/ 0 h 3971"/>
                <a:gd name="T4" fmla="*/ 0 w 1573"/>
                <a:gd name="T5" fmla="*/ 0 h 3971"/>
                <a:gd name="T6" fmla="*/ 0 w 1573"/>
                <a:gd name="T7" fmla="*/ 0 h 3971"/>
                <a:gd name="T8" fmla="*/ 0 w 1573"/>
                <a:gd name="T9" fmla="*/ 0 h 3971"/>
                <a:gd name="T10" fmla="*/ 0 w 1573"/>
                <a:gd name="T11" fmla="*/ 0 h 3971"/>
                <a:gd name="T12" fmla="*/ 0 w 1573"/>
                <a:gd name="T13" fmla="*/ 0 h 3971"/>
                <a:gd name="T14" fmla="*/ 0 w 1573"/>
                <a:gd name="T15" fmla="*/ 0 h 3971"/>
                <a:gd name="T16" fmla="*/ 0 w 1573"/>
                <a:gd name="T17" fmla="*/ 0 h 3971"/>
                <a:gd name="T18" fmla="*/ 0 w 1573"/>
                <a:gd name="T19" fmla="*/ 0 h 3971"/>
                <a:gd name="T20" fmla="*/ 0 w 1573"/>
                <a:gd name="T21" fmla="*/ 0 h 3971"/>
                <a:gd name="T22" fmla="*/ 0 w 1573"/>
                <a:gd name="T23" fmla="*/ 0 h 3971"/>
                <a:gd name="T24" fmla="*/ 0 w 1573"/>
                <a:gd name="T25" fmla="*/ 0 h 3971"/>
                <a:gd name="T26" fmla="*/ 0 w 1573"/>
                <a:gd name="T27" fmla="*/ 0 h 3971"/>
                <a:gd name="T28" fmla="*/ 0 w 1573"/>
                <a:gd name="T29" fmla="*/ 0 h 3971"/>
                <a:gd name="T30" fmla="*/ 0 w 1573"/>
                <a:gd name="T31" fmla="*/ 0 h 3971"/>
                <a:gd name="T32" fmla="*/ 0 w 1573"/>
                <a:gd name="T33" fmla="*/ 0 h 3971"/>
                <a:gd name="T34" fmla="*/ 0 w 1573"/>
                <a:gd name="T35" fmla="*/ 0 h 3971"/>
                <a:gd name="T36" fmla="*/ 0 w 1573"/>
                <a:gd name="T37" fmla="*/ 0 h 3971"/>
                <a:gd name="T38" fmla="*/ 0 w 1573"/>
                <a:gd name="T39" fmla="*/ 0 h 3971"/>
                <a:gd name="T40" fmla="*/ 0 w 1573"/>
                <a:gd name="T41" fmla="*/ 0 h 3971"/>
                <a:gd name="T42" fmla="*/ 0 w 1573"/>
                <a:gd name="T43" fmla="*/ 0 h 3971"/>
                <a:gd name="T44" fmla="*/ 0 w 1573"/>
                <a:gd name="T45" fmla="*/ 0 h 3971"/>
                <a:gd name="T46" fmla="*/ 0 w 1573"/>
                <a:gd name="T47" fmla="*/ 0 h 3971"/>
                <a:gd name="T48" fmla="*/ 0 w 1573"/>
                <a:gd name="T49" fmla="*/ 0 h 3971"/>
                <a:gd name="T50" fmla="*/ 0 w 1573"/>
                <a:gd name="T51" fmla="*/ 0 h 3971"/>
                <a:gd name="T52" fmla="*/ 0 w 1573"/>
                <a:gd name="T53" fmla="*/ 0 h 3971"/>
                <a:gd name="T54" fmla="*/ 0 w 1573"/>
                <a:gd name="T55" fmla="*/ 0 h 3971"/>
                <a:gd name="T56" fmla="*/ 0 w 1573"/>
                <a:gd name="T57" fmla="*/ 0 h 3971"/>
                <a:gd name="T58" fmla="*/ 0 w 1573"/>
                <a:gd name="T59" fmla="*/ 0 h 3971"/>
                <a:gd name="T60" fmla="*/ 0 w 1573"/>
                <a:gd name="T61" fmla="*/ 0 h 3971"/>
                <a:gd name="T62" fmla="*/ 0 w 1573"/>
                <a:gd name="T63" fmla="*/ 0 h 3971"/>
                <a:gd name="T64" fmla="*/ 0 w 1573"/>
                <a:gd name="T65" fmla="*/ 0 h 3971"/>
                <a:gd name="T66" fmla="*/ 0 w 1573"/>
                <a:gd name="T67" fmla="*/ 0 h 3971"/>
                <a:gd name="T68" fmla="*/ 0 w 1573"/>
                <a:gd name="T69" fmla="*/ 0 h 3971"/>
                <a:gd name="T70" fmla="*/ 0 w 1573"/>
                <a:gd name="T71" fmla="*/ 0 h 3971"/>
                <a:gd name="T72" fmla="*/ 0 w 1573"/>
                <a:gd name="T73" fmla="*/ 0 h 3971"/>
                <a:gd name="T74" fmla="*/ 0 w 1573"/>
                <a:gd name="T75" fmla="*/ 0 h 3971"/>
                <a:gd name="T76" fmla="*/ 0 w 1573"/>
                <a:gd name="T77" fmla="*/ 0 h 3971"/>
                <a:gd name="T78" fmla="*/ 0 w 1573"/>
                <a:gd name="T79" fmla="*/ 0 h 3971"/>
                <a:gd name="T80" fmla="*/ 0 w 1573"/>
                <a:gd name="T81" fmla="*/ 0 h 3971"/>
                <a:gd name="T82" fmla="*/ 0 w 1573"/>
                <a:gd name="T83" fmla="*/ 0 h 3971"/>
                <a:gd name="T84" fmla="*/ 0 w 1573"/>
                <a:gd name="T85" fmla="*/ 0 h 3971"/>
                <a:gd name="T86" fmla="*/ 0 w 1573"/>
                <a:gd name="T87" fmla="*/ 0 h 3971"/>
                <a:gd name="T88" fmla="*/ 0 w 1573"/>
                <a:gd name="T89" fmla="*/ 0 h 3971"/>
                <a:gd name="T90" fmla="*/ 0 w 1573"/>
                <a:gd name="T91" fmla="*/ 0 h 39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573" h="3971">
                  <a:moveTo>
                    <a:pt x="0" y="651"/>
                  </a:moveTo>
                  <a:lnTo>
                    <a:pt x="127" y="423"/>
                  </a:lnTo>
                  <a:lnTo>
                    <a:pt x="250" y="275"/>
                  </a:lnTo>
                  <a:lnTo>
                    <a:pt x="391" y="146"/>
                  </a:lnTo>
                  <a:lnTo>
                    <a:pt x="518" y="83"/>
                  </a:lnTo>
                  <a:lnTo>
                    <a:pt x="590" y="211"/>
                  </a:lnTo>
                  <a:lnTo>
                    <a:pt x="401" y="357"/>
                  </a:lnTo>
                  <a:lnTo>
                    <a:pt x="264" y="536"/>
                  </a:lnTo>
                  <a:lnTo>
                    <a:pt x="201" y="745"/>
                  </a:lnTo>
                  <a:lnTo>
                    <a:pt x="161" y="958"/>
                  </a:lnTo>
                  <a:lnTo>
                    <a:pt x="315" y="1156"/>
                  </a:lnTo>
                  <a:lnTo>
                    <a:pt x="341" y="1285"/>
                  </a:lnTo>
                  <a:lnTo>
                    <a:pt x="415" y="1319"/>
                  </a:lnTo>
                  <a:lnTo>
                    <a:pt x="478" y="1448"/>
                  </a:lnTo>
                  <a:lnTo>
                    <a:pt x="526" y="1481"/>
                  </a:lnTo>
                  <a:lnTo>
                    <a:pt x="680" y="1465"/>
                  </a:lnTo>
                  <a:lnTo>
                    <a:pt x="803" y="1433"/>
                  </a:lnTo>
                  <a:lnTo>
                    <a:pt x="906" y="1433"/>
                  </a:lnTo>
                  <a:lnTo>
                    <a:pt x="968" y="1465"/>
                  </a:lnTo>
                  <a:lnTo>
                    <a:pt x="1021" y="1531"/>
                  </a:lnTo>
                  <a:lnTo>
                    <a:pt x="1055" y="1579"/>
                  </a:lnTo>
                  <a:lnTo>
                    <a:pt x="1095" y="1611"/>
                  </a:lnTo>
                  <a:lnTo>
                    <a:pt x="1108" y="1707"/>
                  </a:lnTo>
                  <a:lnTo>
                    <a:pt x="1047" y="2164"/>
                  </a:lnTo>
                  <a:lnTo>
                    <a:pt x="1021" y="2457"/>
                  </a:lnTo>
                  <a:lnTo>
                    <a:pt x="981" y="2587"/>
                  </a:lnTo>
                  <a:lnTo>
                    <a:pt x="854" y="2818"/>
                  </a:lnTo>
                  <a:lnTo>
                    <a:pt x="578" y="3241"/>
                  </a:lnTo>
                  <a:lnTo>
                    <a:pt x="715" y="3420"/>
                  </a:lnTo>
                  <a:lnTo>
                    <a:pt x="890" y="3595"/>
                  </a:lnTo>
                  <a:lnTo>
                    <a:pt x="1119" y="3779"/>
                  </a:lnTo>
                  <a:lnTo>
                    <a:pt x="1281" y="3872"/>
                  </a:lnTo>
                  <a:lnTo>
                    <a:pt x="1509" y="3971"/>
                  </a:lnTo>
                  <a:lnTo>
                    <a:pt x="1509" y="3923"/>
                  </a:lnTo>
                  <a:lnTo>
                    <a:pt x="1218" y="3779"/>
                  </a:lnTo>
                  <a:lnTo>
                    <a:pt x="940" y="3565"/>
                  </a:lnTo>
                  <a:lnTo>
                    <a:pt x="756" y="3352"/>
                  </a:lnTo>
                  <a:lnTo>
                    <a:pt x="665" y="3241"/>
                  </a:lnTo>
                  <a:lnTo>
                    <a:pt x="854" y="2930"/>
                  </a:lnTo>
                  <a:lnTo>
                    <a:pt x="981" y="2722"/>
                  </a:lnTo>
                  <a:lnTo>
                    <a:pt x="1055" y="2556"/>
                  </a:lnTo>
                  <a:lnTo>
                    <a:pt x="1084" y="2346"/>
                  </a:lnTo>
                  <a:lnTo>
                    <a:pt x="1144" y="1887"/>
                  </a:lnTo>
                  <a:lnTo>
                    <a:pt x="1231" y="1515"/>
                  </a:lnTo>
                  <a:lnTo>
                    <a:pt x="1358" y="1220"/>
                  </a:lnTo>
                  <a:lnTo>
                    <a:pt x="1573" y="910"/>
                  </a:lnTo>
                  <a:lnTo>
                    <a:pt x="1412" y="910"/>
                  </a:lnTo>
                  <a:lnTo>
                    <a:pt x="1257" y="942"/>
                  </a:lnTo>
                  <a:lnTo>
                    <a:pt x="1119" y="992"/>
                  </a:lnTo>
                  <a:lnTo>
                    <a:pt x="1021" y="1026"/>
                  </a:lnTo>
                  <a:lnTo>
                    <a:pt x="920" y="1026"/>
                  </a:lnTo>
                  <a:lnTo>
                    <a:pt x="883" y="1005"/>
                  </a:lnTo>
                  <a:lnTo>
                    <a:pt x="870" y="958"/>
                  </a:lnTo>
                  <a:lnTo>
                    <a:pt x="957" y="713"/>
                  </a:lnTo>
                  <a:lnTo>
                    <a:pt x="841" y="910"/>
                  </a:lnTo>
                  <a:lnTo>
                    <a:pt x="792" y="1039"/>
                  </a:lnTo>
                  <a:lnTo>
                    <a:pt x="779" y="1186"/>
                  </a:lnTo>
                  <a:lnTo>
                    <a:pt x="779" y="1319"/>
                  </a:lnTo>
                  <a:lnTo>
                    <a:pt x="756" y="1350"/>
                  </a:lnTo>
                  <a:lnTo>
                    <a:pt x="705" y="1331"/>
                  </a:lnTo>
                  <a:lnTo>
                    <a:pt x="680" y="1285"/>
                  </a:lnTo>
                  <a:lnTo>
                    <a:pt x="680" y="1142"/>
                  </a:lnTo>
                  <a:lnTo>
                    <a:pt x="705" y="942"/>
                  </a:lnTo>
                  <a:lnTo>
                    <a:pt x="779" y="764"/>
                  </a:lnTo>
                  <a:lnTo>
                    <a:pt x="870" y="633"/>
                  </a:lnTo>
                  <a:lnTo>
                    <a:pt x="968" y="584"/>
                  </a:lnTo>
                  <a:lnTo>
                    <a:pt x="1028" y="569"/>
                  </a:lnTo>
                  <a:lnTo>
                    <a:pt x="1119" y="569"/>
                  </a:lnTo>
                  <a:lnTo>
                    <a:pt x="1194" y="602"/>
                  </a:lnTo>
                  <a:lnTo>
                    <a:pt x="1207" y="617"/>
                  </a:lnTo>
                  <a:lnTo>
                    <a:pt x="1231" y="584"/>
                  </a:lnTo>
                  <a:lnTo>
                    <a:pt x="1207" y="505"/>
                  </a:lnTo>
                  <a:lnTo>
                    <a:pt x="1144" y="472"/>
                  </a:lnTo>
                  <a:lnTo>
                    <a:pt x="1055" y="472"/>
                  </a:lnTo>
                  <a:lnTo>
                    <a:pt x="930" y="505"/>
                  </a:lnTo>
                  <a:lnTo>
                    <a:pt x="830" y="602"/>
                  </a:lnTo>
                  <a:lnTo>
                    <a:pt x="743" y="700"/>
                  </a:lnTo>
                  <a:lnTo>
                    <a:pt x="665" y="846"/>
                  </a:lnTo>
                  <a:lnTo>
                    <a:pt x="640" y="929"/>
                  </a:lnTo>
                  <a:lnTo>
                    <a:pt x="578" y="879"/>
                  </a:lnTo>
                  <a:lnTo>
                    <a:pt x="478" y="780"/>
                  </a:lnTo>
                  <a:lnTo>
                    <a:pt x="362" y="584"/>
                  </a:lnTo>
                  <a:lnTo>
                    <a:pt x="401" y="472"/>
                  </a:lnTo>
                  <a:lnTo>
                    <a:pt x="489" y="376"/>
                  </a:lnTo>
                  <a:lnTo>
                    <a:pt x="680" y="244"/>
                  </a:lnTo>
                  <a:lnTo>
                    <a:pt x="578" y="0"/>
                  </a:lnTo>
                  <a:lnTo>
                    <a:pt x="489" y="0"/>
                  </a:lnTo>
                  <a:lnTo>
                    <a:pt x="315" y="129"/>
                  </a:lnTo>
                  <a:lnTo>
                    <a:pt x="175" y="275"/>
                  </a:lnTo>
                  <a:lnTo>
                    <a:pt x="90" y="376"/>
                  </a:lnTo>
                  <a:lnTo>
                    <a:pt x="0" y="554"/>
                  </a:lnTo>
                  <a:lnTo>
                    <a:pt x="0" y="651"/>
                  </a:lnTo>
                  <a:close/>
                </a:path>
              </a:pathLst>
            </a:custGeom>
            <a:solidFill>
              <a:srgbClr val="000000"/>
            </a:solidFill>
            <a:ln w="0">
              <a:solidFill>
                <a:srgbClr val="000000"/>
              </a:solidFill>
              <a:prstDash val="solid"/>
              <a:round/>
              <a:headEnd/>
              <a:tailEnd/>
            </a:ln>
          </p:spPr>
          <p:txBody>
            <a:bodyPr/>
            <a:lstStyle/>
            <a:p>
              <a:endParaRPr lang="en-ZA"/>
            </a:p>
          </p:txBody>
        </p:sp>
        <p:sp>
          <p:nvSpPr>
            <p:cNvPr id="41" name="Freeform 39"/>
            <p:cNvSpPr>
              <a:spLocks/>
            </p:cNvSpPr>
            <p:nvPr/>
          </p:nvSpPr>
          <p:spPr bwMode="auto">
            <a:xfrm>
              <a:off x="2677" y="2908"/>
              <a:ext cx="271" cy="142"/>
            </a:xfrm>
            <a:custGeom>
              <a:avLst/>
              <a:gdLst>
                <a:gd name="T0" fmla="*/ 0 w 1627"/>
                <a:gd name="T1" fmla="*/ 0 h 855"/>
                <a:gd name="T2" fmla="*/ 0 w 1627"/>
                <a:gd name="T3" fmla="*/ 0 h 855"/>
                <a:gd name="T4" fmla="*/ 0 w 1627"/>
                <a:gd name="T5" fmla="*/ 0 h 855"/>
                <a:gd name="T6" fmla="*/ 0 w 1627"/>
                <a:gd name="T7" fmla="*/ 0 h 855"/>
                <a:gd name="T8" fmla="*/ 0 w 1627"/>
                <a:gd name="T9" fmla="*/ 0 h 855"/>
                <a:gd name="T10" fmla="*/ 0 w 1627"/>
                <a:gd name="T11" fmla="*/ 0 h 855"/>
                <a:gd name="T12" fmla="*/ 0 w 1627"/>
                <a:gd name="T13" fmla="*/ 0 h 855"/>
                <a:gd name="T14" fmla="*/ 0 w 1627"/>
                <a:gd name="T15" fmla="*/ 0 h 855"/>
                <a:gd name="T16" fmla="*/ 0 w 1627"/>
                <a:gd name="T17" fmla="*/ 0 h 855"/>
                <a:gd name="T18" fmla="*/ 0 w 1627"/>
                <a:gd name="T19" fmla="*/ 0 h 855"/>
                <a:gd name="T20" fmla="*/ 0 w 1627"/>
                <a:gd name="T21" fmla="*/ 0 h 855"/>
                <a:gd name="T22" fmla="*/ 0 w 1627"/>
                <a:gd name="T23" fmla="*/ 0 h 855"/>
                <a:gd name="T24" fmla="*/ 0 w 1627"/>
                <a:gd name="T25" fmla="*/ 0 h 855"/>
                <a:gd name="T26" fmla="*/ 0 w 1627"/>
                <a:gd name="T27" fmla="*/ 0 h 855"/>
                <a:gd name="T28" fmla="*/ 0 w 1627"/>
                <a:gd name="T29" fmla="*/ 0 h 855"/>
                <a:gd name="T30" fmla="*/ 0 w 1627"/>
                <a:gd name="T31" fmla="*/ 0 h 855"/>
                <a:gd name="T32" fmla="*/ 0 w 1627"/>
                <a:gd name="T33" fmla="*/ 0 h 855"/>
                <a:gd name="T34" fmla="*/ 0 w 1627"/>
                <a:gd name="T35" fmla="*/ 0 h 855"/>
                <a:gd name="T36" fmla="*/ 0 w 1627"/>
                <a:gd name="T37" fmla="*/ 0 h 855"/>
                <a:gd name="T38" fmla="*/ 0 w 1627"/>
                <a:gd name="T39" fmla="*/ 0 h 855"/>
                <a:gd name="T40" fmla="*/ 0 w 1627"/>
                <a:gd name="T41" fmla="*/ 0 h 855"/>
                <a:gd name="T42" fmla="*/ 0 w 1627"/>
                <a:gd name="T43" fmla="*/ 0 h 855"/>
                <a:gd name="T44" fmla="*/ 0 w 1627"/>
                <a:gd name="T45" fmla="*/ 0 h 855"/>
                <a:gd name="T46" fmla="*/ 0 w 1627"/>
                <a:gd name="T47" fmla="*/ 0 h 855"/>
                <a:gd name="T48" fmla="*/ 0 w 1627"/>
                <a:gd name="T49" fmla="*/ 0 h 855"/>
                <a:gd name="T50" fmla="*/ 0 w 1627"/>
                <a:gd name="T51" fmla="*/ 0 h 85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27" h="855">
                  <a:moveTo>
                    <a:pt x="38" y="211"/>
                  </a:moveTo>
                  <a:lnTo>
                    <a:pt x="190" y="364"/>
                  </a:lnTo>
                  <a:lnTo>
                    <a:pt x="413" y="487"/>
                  </a:lnTo>
                  <a:lnTo>
                    <a:pt x="611" y="578"/>
                  </a:lnTo>
                  <a:lnTo>
                    <a:pt x="1069" y="336"/>
                  </a:lnTo>
                  <a:lnTo>
                    <a:pt x="1129" y="230"/>
                  </a:lnTo>
                  <a:lnTo>
                    <a:pt x="1143" y="134"/>
                  </a:lnTo>
                  <a:lnTo>
                    <a:pt x="1167" y="29"/>
                  </a:lnTo>
                  <a:lnTo>
                    <a:pt x="1225" y="0"/>
                  </a:lnTo>
                  <a:lnTo>
                    <a:pt x="1568" y="94"/>
                  </a:lnTo>
                  <a:lnTo>
                    <a:pt x="1627" y="230"/>
                  </a:lnTo>
                  <a:lnTo>
                    <a:pt x="1436" y="122"/>
                  </a:lnTo>
                  <a:lnTo>
                    <a:pt x="1249" y="122"/>
                  </a:lnTo>
                  <a:lnTo>
                    <a:pt x="1215" y="364"/>
                  </a:lnTo>
                  <a:lnTo>
                    <a:pt x="1143" y="546"/>
                  </a:lnTo>
                  <a:lnTo>
                    <a:pt x="931" y="855"/>
                  </a:lnTo>
                  <a:lnTo>
                    <a:pt x="894" y="778"/>
                  </a:lnTo>
                  <a:lnTo>
                    <a:pt x="880" y="578"/>
                  </a:lnTo>
                  <a:lnTo>
                    <a:pt x="753" y="578"/>
                  </a:lnTo>
                  <a:lnTo>
                    <a:pt x="581" y="622"/>
                  </a:lnTo>
                  <a:lnTo>
                    <a:pt x="449" y="536"/>
                  </a:lnTo>
                  <a:lnTo>
                    <a:pt x="304" y="505"/>
                  </a:lnTo>
                  <a:lnTo>
                    <a:pt x="155" y="411"/>
                  </a:lnTo>
                  <a:lnTo>
                    <a:pt x="69" y="317"/>
                  </a:lnTo>
                  <a:lnTo>
                    <a:pt x="0" y="230"/>
                  </a:lnTo>
                  <a:lnTo>
                    <a:pt x="38" y="211"/>
                  </a:lnTo>
                  <a:close/>
                </a:path>
              </a:pathLst>
            </a:custGeom>
            <a:solidFill>
              <a:srgbClr val="000000"/>
            </a:solidFill>
            <a:ln w="0">
              <a:solidFill>
                <a:srgbClr val="000000"/>
              </a:solidFill>
              <a:prstDash val="solid"/>
              <a:round/>
              <a:headEnd/>
              <a:tailEnd/>
            </a:ln>
          </p:spPr>
          <p:txBody>
            <a:bodyPr/>
            <a:lstStyle/>
            <a:p>
              <a:endParaRPr lang="en-ZA"/>
            </a:p>
          </p:txBody>
        </p:sp>
        <p:sp>
          <p:nvSpPr>
            <p:cNvPr id="42" name="Freeform 40"/>
            <p:cNvSpPr>
              <a:spLocks/>
            </p:cNvSpPr>
            <p:nvPr/>
          </p:nvSpPr>
          <p:spPr bwMode="auto">
            <a:xfrm>
              <a:off x="2810" y="2961"/>
              <a:ext cx="163" cy="610"/>
            </a:xfrm>
            <a:custGeom>
              <a:avLst/>
              <a:gdLst>
                <a:gd name="T0" fmla="*/ 0 w 976"/>
                <a:gd name="T1" fmla="*/ 0 h 3661"/>
                <a:gd name="T2" fmla="*/ 0 w 976"/>
                <a:gd name="T3" fmla="*/ 0 h 3661"/>
                <a:gd name="T4" fmla="*/ 0 w 976"/>
                <a:gd name="T5" fmla="*/ 0 h 3661"/>
                <a:gd name="T6" fmla="*/ 0 w 976"/>
                <a:gd name="T7" fmla="*/ 0 h 3661"/>
                <a:gd name="T8" fmla="*/ 0 w 976"/>
                <a:gd name="T9" fmla="*/ 0 h 3661"/>
                <a:gd name="T10" fmla="*/ 0 w 976"/>
                <a:gd name="T11" fmla="*/ 0 h 3661"/>
                <a:gd name="T12" fmla="*/ 0 w 976"/>
                <a:gd name="T13" fmla="*/ 0 h 3661"/>
                <a:gd name="T14" fmla="*/ 0 w 976"/>
                <a:gd name="T15" fmla="*/ 0 h 3661"/>
                <a:gd name="T16" fmla="*/ 0 w 976"/>
                <a:gd name="T17" fmla="*/ 0 h 3661"/>
                <a:gd name="T18" fmla="*/ 0 w 976"/>
                <a:gd name="T19" fmla="*/ 0 h 3661"/>
                <a:gd name="T20" fmla="*/ 0 w 976"/>
                <a:gd name="T21" fmla="*/ 0 h 3661"/>
                <a:gd name="T22" fmla="*/ 0 w 976"/>
                <a:gd name="T23" fmla="*/ 0 h 3661"/>
                <a:gd name="T24" fmla="*/ 0 w 976"/>
                <a:gd name="T25" fmla="*/ 0 h 3661"/>
                <a:gd name="T26" fmla="*/ 0 w 976"/>
                <a:gd name="T27" fmla="*/ 0 h 3661"/>
                <a:gd name="T28" fmla="*/ 0 w 976"/>
                <a:gd name="T29" fmla="*/ 0 h 3661"/>
                <a:gd name="T30" fmla="*/ 0 w 976"/>
                <a:gd name="T31" fmla="*/ 0 h 3661"/>
                <a:gd name="T32" fmla="*/ 0 w 976"/>
                <a:gd name="T33" fmla="*/ 0 h 3661"/>
                <a:gd name="T34" fmla="*/ 0 w 976"/>
                <a:gd name="T35" fmla="*/ 0 h 3661"/>
                <a:gd name="T36" fmla="*/ 0 w 976"/>
                <a:gd name="T37" fmla="*/ 0 h 3661"/>
                <a:gd name="T38" fmla="*/ 0 w 976"/>
                <a:gd name="T39" fmla="*/ 0 h 3661"/>
                <a:gd name="T40" fmla="*/ 0 w 976"/>
                <a:gd name="T41" fmla="*/ 0 h 3661"/>
                <a:gd name="T42" fmla="*/ 0 w 976"/>
                <a:gd name="T43" fmla="*/ 0 h 3661"/>
                <a:gd name="T44" fmla="*/ 0 w 976"/>
                <a:gd name="T45" fmla="*/ 0 h 3661"/>
                <a:gd name="T46" fmla="*/ 0 w 976"/>
                <a:gd name="T47" fmla="*/ 0 h 3661"/>
                <a:gd name="T48" fmla="*/ 0 w 976"/>
                <a:gd name="T49" fmla="*/ 0 h 3661"/>
                <a:gd name="T50" fmla="*/ 0 w 976"/>
                <a:gd name="T51" fmla="*/ 0 h 3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76" h="3661">
                  <a:moveTo>
                    <a:pt x="976" y="94"/>
                  </a:moveTo>
                  <a:lnTo>
                    <a:pt x="802" y="416"/>
                  </a:lnTo>
                  <a:lnTo>
                    <a:pt x="635" y="717"/>
                  </a:lnTo>
                  <a:lnTo>
                    <a:pt x="483" y="1116"/>
                  </a:lnTo>
                  <a:lnTo>
                    <a:pt x="328" y="1696"/>
                  </a:lnTo>
                  <a:lnTo>
                    <a:pt x="200" y="2366"/>
                  </a:lnTo>
                  <a:lnTo>
                    <a:pt x="493" y="2473"/>
                  </a:lnTo>
                  <a:lnTo>
                    <a:pt x="826" y="2549"/>
                  </a:lnTo>
                  <a:lnTo>
                    <a:pt x="885" y="2668"/>
                  </a:lnTo>
                  <a:lnTo>
                    <a:pt x="601" y="2610"/>
                  </a:lnTo>
                  <a:lnTo>
                    <a:pt x="342" y="2549"/>
                  </a:lnTo>
                  <a:lnTo>
                    <a:pt x="297" y="3537"/>
                  </a:lnTo>
                  <a:lnTo>
                    <a:pt x="93" y="3466"/>
                  </a:lnTo>
                  <a:lnTo>
                    <a:pt x="93" y="3661"/>
                  </a:lnTo>
                  <a:lnTo>
                    <a:pt x="45" y="3661"/>
                  </a:lnTo>
                  <a:lnTo>
                    <a:pt x="0" y="3582"/>
                  </a:lnTo>
                  <a:lnTo>
                    <a:pt x="0" y="2957"/>
                  </a:lnTo>
                  <a:lnTo>
                    <a:pt x="38" y="2579"/>
                  </a:lnTo>
                  <a:lnTo>
                    <a:pt x="117" y="2089"/>
                  </a:lnTo>
                  <a:lnTo>
                    <a:pt x="200" y="1678"/>
                  </a:lnTo>
                  <a:lnTo>
                    <a:pt x="328" y="1237"/>
                  </a:lnTo>
                  <a:lnTo>
                    <a:pt x="458" y="901"/>
                  </a:lnTo>
                  <a:lnTo>
                    <a:pt x="574" y="625"/>
                  </a:lnTo>
                  <a:lnTo>
                    <a:pt x="754" y="276"/>
                  </a:lnTo>
                  <a:lnTo>
                    <a:pt x="918" y="0"/>
                  </a:lnTo>
                  <a:lnTo>
                    <a:pt x="976" y="94"/>
                  </a:lnTo>
                  <a:close/>
                </a:path>
              </a:pathLst>
            </a:custGeom>
            <a:solidFill>
              <a:srgbClr val="000000"/>
            </a:solidFill>
            <a:ln w="0">
              <a:solidFill>
                <a:srgbClr val="000000"/>
              </a:solidFill>
              <a:prstDash val="solid"/>
              <a:round/>
              <a:headEnd/>
              <a:tailEnd/>
            </a:ln>
          </p:spPr>
          <p:txBody>
            <a:bodyPr/>
            <a:lstStyle/>
            <a:p>
              <a:endParaRPr lang="en-ZA"/>
            </a:p>
          </p:txBody>
        </p:sp>
        <p:sp>
          <p:nvSpPr>
            <p:cNvPr id="43" name="Freeform 41"/>
            <p:cNvSpPr>
              <a:spLocks/>
            </p:cNvSpPr>
            <p:nvPr/>
          </p:nvSpPr>
          <p:spPr bwMode="auto">
            <a:xfrm>
              <a:off x="2948" y="2982"/>
              <a:ext cx="53" cy="35"/>
            </a:xfrm>
            <a:custGeom>
              <a:avLst/>
              <a:gdLst>
                <a:gd name="T0" fmla="*/ 0 w 318"/>
                <a:gd name="T1" fmla="*/ 0 h 209"/>
                <a:gd name="T2" fmla="*/ 0 w 318"/>
                <a:gd name="T3" fmla="*/ 0 h 209"/>
                <a:gd name="T4" fmla="*/ 0 w 318"/>
                <a:gd name="T5" fmla="*/ 0 h 209"/>
                <a:gd name="T6" fmla="*/ 0 w 318"/>
                <a:gd name="T7" fmla="*/ 0 h 209"/>
                <a:gd name="T8" fmla="*/ 0 w 318"/>
                <a:gd name="T9" fmla="*/ 0 h 2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8" h="209">
                  <a:moveTo>
                    <a:pt x="9" y="209"/>
                  </a:moveTo>
                  <a:lnTo>
                    <a:pt x="318" y="29"/>
                  </a:lnTo>
                  <a:lnTo>
                    <a:pt x="282" y="0"/>
                  </a:lnTo>
                  <a:lnTo>
                    <a:pt x="0" y="166"/>
                  </a:lnTo>
                  <a:lnTo>
                    <a:pt x="9" y="209"/>
                  </a:lnTo>
                  <a:close/>
                </a:path>
              </a:pathLst>
            </a:custGeom>
            <a:solidFill>
              <a:srgbClr val="000000"/>
            </a:solidFill>
            <a:ln w="0">
              <a:solidFill>
                <a:srgbClr val="000000"/>
              </a:solidFill>
              <a:prstDash val="solid"/>
              <a:round/>
              <a:headEnd/>
              <a:tailEnd/>
            </a:ln>
          </p:spPr>
          <p:txBody>
            <a:bodyPr/>
            <a:lstStyle/>
            <a:p>
              <a:endParaRPr lang="en-ZA"/>
            </a:p>
          </p:txBody>
        </p:sp>
        <p:sp>
          <p:nvSpPr>
            <p:cNvPr id="44" name="Freeform 42"/>
            <p:cNvSpPr>
              <a:spLocks/>
            </p:cNvSpPr>
            <p:nvPr/>
          </p:nvSpPr>
          <p:spPr bwMode="auto">
            <a:xfrm>
              <a:off x="2979" y="2979"/>
              <a:ext cx="80" cy="46"/>
            </a:xfrm>
            <a:custGeom>
              <a:avLst/>
              <a:gdLst>
                <a:gd name="T0" fmla="*/ 0 w 484"/>
                <a:gd name="T1" fmla="*/ 0 h 273"/>
                <a:gd name="T2" fmla="*/ 0 w 484"/>
                <a:gd name="T3" fmla="*/ 0 h 273"/>
                <a:gd name="T4" fmla="*/ 0 w 484"/>
                <a:gd name="T5" fmla="*/ 0 h 273"/>
                <a:gd name="T6" fmla="*/ 0 w 484"/>
                <a:gd name="T7" fmla="*/ 0 h 273"/>
                <a:gd name="T8" fmla="*/ 0 w 484"/>
                <a:gd name="T9" fmla="*/ 0 h 273"/>
                <a:gd name="T10" fmla="*/ 0 w 484"/>
                <a:gd name="T11" fmla="*/ 0 h 273"/>
                <a:gd name="T12" fmla="*/ 0 w 484"/>
                <a:gd name="T13" fmla="*/ 0 h 273"/>
                <a:gd name="T14" fmla="*/ 0 w 484"/>
                <a:gd name="T15" fmla="*/ 0 h 273"/>
                <a:gd name="T16" fmla="*/ 0 w 484"/>
                <a:gd name="T17" fmla="*/ 0 h 273"/>
                <a:gd name="T18" fmla="*/ 0 w 484"/>
                <a:gd name="T19" fmla="*/ 0 h 273"/>
                <a:gd name="T20" fmla="*/ 0 w 484"/>
                <a:gd name="T21" fmla="*/ 0 h 27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84" h="273">
                  <a:moveTo>
                    <a:pt x="0" y="109"/>
                  </a:moveTo>
                  <a:lnTo>
                    <a:pt x="59" y="245"/>
                  </a:lnTo>
                  <a:lnTo>
                    <a:pt x="186" y="245"/>
                  </a:lnTo>
                  <a:lnTo>
                    <a:pt x="273" y="273"/>
                  </a:lnTo>
                  <a:lnTo>
                    <a:pt x="484" y="60"/>
                  </a:lnTo>
                  <a:lnTo>
                    <a:pt x="404" y="0"/>
                  </a:lnTo>
                  <a:lnTo>
                    <a:pt x="262" y="212"/>
                  </a:lnTo>
                  <a:lnTo>
                    <a:pt x="203" y="195"/>
                  </a:lnTo>
                  <a:lnTo>
                    <a:pt x="96" y="195"/>
                  </a:lnTo>
                  <a:lnTo>
                    <a:pt x="48" y="78"/>
                  </a:lnTo>
                  <a:lnTo>
                    <a:pt x="0" y="109"/>
                  </a:lnTo>
                  <a:close/>
                </a:path>
              </a:pathLst>
            </a:custGeom>
            <a:solidFill>
              <a:srgbClr val="000000"/>
            </a:solidFill>
            <a:ln w="0">
              <a:solidFill>
                <a:srgbClr val="000000"/>
              </a:solidFill>
              <a:prstDash val="solid"/>
              <a:round/>
              <a:headEnd/>
              <a:tailEnd/>
            </a:ln>
          </p:spPr>
          <p:txBody>
            <a:bodyPr/>
            <a:lstStyle/>
            <a:p>
              <a:endParaRPr lang="en-ZA"/>
            </a:p>
          </p:txBody>
        </p:sp>
        <p:sp>
          <p:nvSpPr>
            <p:cNvPr id="45" name="Freeform 43"/>
            <p:cNvSpPr>
              <a:spLocks/>
            </p:cNvSpPr>
            <p:nvPr/>
          </p:nvSpPr>
          <p:spPr bwMode="auto">
            <a:xfrm>
              <a:off x="2992" y="2885"/>
              <a:ext cx="446" cy="739"/>
            </a:xfrm>
            <a:custGeom>
              <a:avLst/>
              <a:gdLst>
                <a:gd name="T0" fmla="*/ 0 w 2675"/>
                <a:gd name="T1" fmla="*/ 0 h 4433"/>
                <a:gd name="T2" fmla="*/ 0 w 2675"/>
                <a:gd name="T3" fmla="*/ 0 h 4433"/>
                <a:gd name="T4" fmla="*/ 0 w 2675"/>
                <a:gd name="T5" fmla="*/ 0 h 4433"/>
                <a:gd name="T6" fmla="*/ 0 w 2675"/>
                <a:gd name="T7" fmla="*/ 0 h 4433"/>
                <a:gd name="T8" fmla="*/ 0 w 2675"/>
                <a:gd name="T9" fmla="*/ 0 h 4433"/>
                <a:gd name="T10" fmla="*/ 0 w 2675"/>
                <a:gd name="T11" fmla="*/ 0 h 4433"/>
                <a:gd name="T12" fmla="*/ 0 w 2675"/>
                <a:gd name="T13" fmla="*/ 0 h 4433"/>
                <a:gd name="T14" fmla="*/ 0 w 2675"/>
                <a:gd name="T15" fmla="*/ 0 h 4433"/>
                <a:gd name="T16" fmla="*/ 0 w 2675"/>
                <a:gd name="T17" fmla="*/ 0 h 4433"/>
                <a:gd name="T18" fmla="*/ 0 w 2675"/>
                <a:gd name="T19" fmla="*/ 0 h 4433"/>
                <a:gd name="T20" fmla="*/ 0 w 2675"/>
                <a:gd name="T21" fmla="*/ 0 h 4433"/>
                <a:gd name="T22" fmla="*/ 0 w 2675"/>
                <a:gd name="T23" fmla="*/ 0 h 4433"/>
                <a:gd name="T24" fmla="*/ 0 w 2675"/>
                <a:gd name="T25" fmla="*/ 0 h 4433"/>
                <a:gd name="T26" fmla="*/ 0 w 2675"/>
                <a:gd name="T27" fmla="*/ 0 h 4433"/>
                <a:gd name="T28" fmla="*/ 0 w 2675"/>
                <a:gd name="T29" fmla="*/ 0 h 4433"/>
                <a:gd name="T30" fmla="*/ 0 w 2675"/>
                <a:gd name="T31" fmla="*/ 0 h 4433"/>
                <a:gd name="T32" fmla="*/ 0 w 2675"/>
                <a:gd name="T33" fmla="*/ 0 h 4433"/>
                <a:gd name="T34" fmla="*/ 0 w 2675"/>
                <a:gd name="T35" fmla="*/ 0 h 4433"/>
                <a:gd name="T36" fmla="*/ 0 w 2675"/>
                <a:gd name="T37" fmla="*/ 0 h 4433"/>
                <a:gd name="T38" fmla="*/ 0 w 2675"/>
                <a:gd name="T39" fmla="*/ 0 h 4433"/>
                <a:gd name="T40" fmla="*/ 0 w 2675"/>
                <a:gd name="T41" fmla="*/ 0 h 4433"/>
                <a:gd name="T42" fmla="*/ 0 w 2675"/>
                <a:gd name="T43" fmla="*/ 0 h 4433"/>
                <a:gd name="T44" fmla="*/ 0 w 2675"/>
                <a:gd name="T45" fmla="*/ 0 h 4433"/>
                <a:gd name="T46" fmla="*/ 0 w 2675"/>
                <a:gd name="T47" fmla="*/ 0 h 4433"/>
                <a:gd name="T48" fmla="*/ 0 w 2675"/>
                <a:gd name="T49" fmla="*/ 0 h 4433"/>
                <a:gd name="T50" fmla="*/ 0 w 2675"/>
                <a:gd name="T51" fmla="*/ 0 h 4433"/>
                <a:gd name="T52" fmla="*/ 0 w 2675"/>
                <a:gd name="T53" fmla="*/ 0 h 4433"/>
                <a:gd name="T54" fmla="*/ 0 w 2675"/>
                <a:gd name="T55" fmla="*/ 0 h 4433"/>
                <a:gd name="T56" fmla="*/ 0 w 2675"/>
                <a:gd name="T57" fmla="*/ 0 h 4433"/>
                <a:gd name="T58" fmla="*/ 0 w 2675"/>
                <a:gd name="T59" fmla="*/ 0 h 4433"/>
                <a:gd name="T60" fmla="*/ 0 w 2675"/>
                <a:gd name="T61" fmla="*/ 0 h 4433"/>
                <a:gd name="T62" fmla="*/ 0 w 2675"/>
                <a:gd name="T63" fmla="*/ 0 h 4433"/>
                <a:gd name="T64" fmla="*/ 0 w 2675"/>
                <a:gd name="T65" fmla="*/ 0 h 4433"/>
                <a:gd name="T66" fmla="*/ 0 w 2675"/>
                <a:gd name="T67" fmla="*/ 0 h 4433"/>
                <a:gd name="T68" fmla="*/ 0 w 2675"/>
                <a:gd name="T69" fmla="*/ 0 h 4433"/>
                <a:gd name="T70" fmla="*/ 0 w 2675"/>
                <a:gd name="T71" fmla="*/ 0 h 4433"/>
                <a:gd name="T72" fmla="*/ 0 w 2675"/>
                <a:gd name="T73" fmla="*/ 0 h 4433"/>
                <a:gd name="T74" fmla="*/ 0 w 2675"/>
                <a:gd name="T75" fmla="*/ 0 h 4433"/>
                <a:gd name="T76" fmla="*/ 0 w 2675"/>
                <a:gd name="T77" fmla="*/ 0 h 4433"/>
                <a:gd name="T78" fmla="*/ 0 w 2675"/>
                <a:gd name="T79" fmla="*/ 0 h 4433"/>
                <a:gd name="T80" fmla="*/ 0 w 2675"/>
                <a:gd name="T81" fmla="*/ 0 h 4433"/>
                <a:gd name="T82" fmla="*/ 0 w 2675"/>
                <a:gd name="T83" fmla="*/ 0 h 4433"/>
                <a:gd name="T84" fmla="*/ 0 w 2675"/>
                <a:gd name="T85" fmla="*/ 0 h 4433"/>
                <a:gd name="T86" fmla="*/ 0 w 2675"/>
                <a:gd name="T87" fmla="*/ 0 h 4433"/>
                <a:gd name="T88" fmla="*/ 0 w 2675"/>
                <a:gd name="T89" fmla="*/ 0 h 4433"/>
                <a:gd name="T90" fmla="*/ 0 w 2675"/>
                <a:gd name="T91" fmla="*/ 0 h 4433"/>
                <a:gd name="T92" fmla="*/ 0 w 2675"/>
                <a:gd name="T93" fmla="*/ 0 h 4433"/>
                <a:gd name="T94" fmla="*/ 0 w 2675"/>
                <a:gd name="T95" fmla="*/ 0 h 4433"/>
                <a:gd name="T96" fmla="*/ 0 w 2675"/>
                <a:gd name="T97" fmla="*/ 0 h 4433"/>
                <a:gd name="T98" fmla="*/ 0 w 2675"/>
                <a:gd name="T99" fmla="*/ 0 h 4433"/>
                <a:gd name="T100" fmla="*/ 0 w 2675"/>
                <a:gd name="T101" fmla="*/ 0 h 4433"/>
                <a:gd name="T102" fmla="*/ 0 w 2675"/>
                <a:gd name="T103" fmla="*/ 0 h 4433"/>
                <a:gd name="T104" fmla="*/ 0 w 2675"/>
                <a:gd name="T105" fmla="*/ 0 h 4433"/>
                <a:gd name="T106" fmla="*/ 0 w 2675"/>
                <a:gd name="T107" fmla="*/ 0 h 4433"/>
                <a:gd name="T108" fmla="*/ 0 w 2675"/>
                <a:gd name="T109" fmla="*/ 0 h 4433"/>
                <a:gd name="T110" fmla="*/ 0 w 2675"/>
                <a:gd name="T111" fmla="*/ 0 h 4433"/>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675" h="4433">
                  <a:moveTo>
                    <a:pt x="344" y="562"/>
                  </a:moveTo>
                  <a:lnTo>
                    <a:pt x="473" y="652"/>
                  </a:lnTo>
                  <a:lnTo>
                    <a:pt x="663" y="945"/>
                  </a:lnTo>
                  <a:lnTo>
                    <a:pt x="1028" y="257"/>
                  </a:lnTo>
                  <a:lnTo>
                    <a:pt x="1076" y="90"/>
                  </a:lnTo>
                  <a:lnTo>
                    <a:pt x="1205" y="0"/>
                  </a:lnTo>
                  <a:lnTo>
                    <a:pt x="1087" y="346"/>
                  </a:lnTo>
                  <a:lnTo>
                    <a:pt x="1004" y="848"/>
                  </a:lnTo>
                  <a:lnTo>
                    <a:pt x="969" y="1260"/>
                  </a:lnTo>
                  <a:lnTo>
                    <a:pt x="981" y="1766"/>
                  </a:lnTo>
                  <a:lnTo>
                    <a:pt x="1038" y="2359"/>
                  </a:lnTo>
                  <a:lnTo>
                    <a:pt x="1121" y="2818"/>
                  </a:lnTo>
                  <a:lnTo>
                    <a:pt x="1274" y="3368"/>
                  </a:lnTo>
                  <a:lnTo>
                    <a:pt x="1579" y="4297"/>
                  </a:lnTo>
                  <a:lnTo>
                    <a:pt x="1825" y="4082"/>
                  </a:lnTo>
                  <a:lnTo>
                    <a:pt x="2195" y="3789"/>
                  </a:lnTo>
                  <a:lnTo>
                    <a:pt x="2437" y="3565"/>
                  </a:lnTo>
                  <a:lnTo>
                    <a:pt x="2627" y="3338"/>
                  </a:lnTo>
                  <a:lnTo>
                    <a:pt x="2675" y="3409"/>
                  </a:lnTo>
                  <a:lnTo>
                    <a:pt x="2522" y="3654"/>
                  </a:lnTo>
                  <a:lnTo>
                    <a:pt x="2255" y="3947"/>
                  </a:lnTo>
                  <a:lnTo>
                    <a:pt x="1862" y="4218"/>
                  </a:lnTo>
                  <a:lnTo>
                    <a:pt x="1532" y="4433"/>
                  </a:lnTo>
                  <a:lnTo>
                    <a:pt x="1389" y="4065"/>
                  </a:lnTo>
                  <a:lnTo>
                    <a:pt x="1229" y="4113"/>
                  </a:lnTo>
                  <a:lnTo>
                    <a:pt x="1121" y="3718"/>
                  </a:lnTo>
                  <a:lnTo>
                    <a:pt x="1028" y="3338"/>
                  </a:lnTo>
                  <a:lnTo>
                    <a:pt x="992" y="3017"/>
                  </a:lnTo>
                  <a:lnTo>
                    <a:pt x="675" y="3091"/>
                  </a:lnTo>
                  <a:lnTo>
                    <a:pt x="334" y="3153"/>
                  </a:lnTo>
                  <a:lnTo>
                    <a:pt x="0" y="3166"/>
                  </a:lnTo>
                  <a:lnTo>
                    <a:pt x="52" y="3047"/>
                  </a:lnTo>
                  <a:lnTo>
                    <a:pt x="334" y="3031"/>
                  </a:lnTo>
                  <a:lnTo>
                    <a:pt x="696" y="2968"/>
                  </a:lnTo>
                  <a:lnTo>
                    <a:pt x="1028" y="2862"/>
                  </a:lnTo>
                  <a:lnTo>
                    <a:pt x="969" y="2439"/>
                  </a:lnTo>
                  <a:lnTo>
                    <a:pt x="946" y="2210"/>
                  </a:lnTo>
                  <a:lnTo>
                    <a:pt x="783" y="2210"/>
                  </a:lnTo>
                  <a:lnTo>
                    <a:pt x="770" y="2160"/>
                  </a:lnTo>
                  <a:lnTo>
                    <a:pt x="946" y="2117"/>
                  </a:lnTo>
                  <a:lnTo>
                    <a:pt x="911" y="1748"/>
                  </a:lnTo>
                  <a:lnTo>
                    <a:pt x="899" y="1552"/>
                  </a:lnTo>
                  <a:lnTo>
                    <a:pt x="641" y="1595"/>
                  </a:lnTo>
                  <a:lnTo>
                    <a:pt x="663" y="2117"/>
                  </a:lnTo>
                  <a:lnTo>
                    <a:pt x="648" y="2117"/>
                  </a:lnTo>
                  <a:lnTo>
                    <a:pt x="588" y="1552"/>
                  </a:lnTo>
                  <a:lnTo>
                    <a:pt x="899" y="1460"/>
                  </a:lnTo>
                  <a:lnTo>
                    <a:pt x="911" y="1125"/>
                  </a:lnTo>
                  <a:lnTo>
                    <a:pt x="930" y="835"/>
                  </a:lnTo>
                  <a:lnTo>
                    <a:pt x="992" y="452"/>
                  </a:lnTo>
                  <a:lnTo>
                    <a:pt x="663" y="1108"/>
                  </a:lnTo>
                  <a:lnTo>
                    <a:pt x="545" y="868"/>
                  </a:lnTo>
                  <a:lnTo>
                    <a:pt x="450" y="728"/>
                  </a:lnTo>
                  <a:lnTo>
                    <a:pt x="368" y="671"/>
                  </a:lnTo>
                  <a:lnTo>
                    <a:pt x="312" y="652"/>
                  </a:lnTo>
                  <a:lnTo>
                    <a:pt x="344" y="562"/>
                  </a:lnTo>
                  <a:close/>
                </a:path>
              </a:pathLst>
            </a:custGeom>
            <a:solidFill>
              <a:srgbClr val="000000"/>
            </a:solidFill>
            <a:ln w="0">
              <a:solidFill>
                <a:srgbClr val="000000"/>
              </a:solidFill>
              <a:prstDash val="solid"/>
              <a:round/>
              <a:headEnd/>
              <a:tailEnd/>
            </a:ln>
          </p:spPr>
          <p:txBody>
            <a:bodyPr/>
            <a:lstStyle/>
            <a:p>
              <a:endParaRPr lang="en-ZA"/>
            </a:p>
          </p:txBody>
        </p:sp>
        <p:sp>
          <p:nvSpPr>
            <p:cNvPr id="46" name="Freeform 44"/>
            <p:cNvSpPr>
              <a:spLocks/>
            </p:cNvSpPr>
            <p:nvPr/>
          </p:nvSpPr>
          <p:spPr bwMode="auto">
            <a:xfrm>
              <a:off x="2895" y="3017"/>
              <a:ext cx="135" cy="437"/>
            </a:xfrm>
            <a:custGeom>
              <a:avLst/>
              <a:gdLst>
                <a:gd name="T0" fmla="*/ 0 w 811"/>
                <a:gd name="T1" fmla="*/ 0 h 2622"/>
                <a:gd name="T2" fmla="*/ 0 w 811"/>
                <a:gd name="T3" fmla="*/ 0 h 2622"/>
                <a:gd name="T4" fmla="*/ 0 w 811"/>
                <a:gd name="T5" fmla="*/ 0 h 2622"/>
                <a:gd name="T6" fmla="*/ 0 w 811"/>
                <a:gd name="T7" fmla="*/ 0 h 2622"/>
                <a:gd name="T8" fmla="*/ 0 w 811"/>
                <a:gd name="T9" fmla="*/ 0 h 2622"/>
                <a:gd name="T10" fmla="*/ 0 w 811"/>
                <a:gd name="T11" fmla="*/ 0 h 2622"/>
                <a:gd name="T12" fmla="*/ 0 w 811"/>
                <a:gd name="T13" fmla="*/ 0 h 2622"/>
                <a:gd name="T14" fmla="*/ 0 w 811"/>
                <a:gd name="T15" fmla="*/ 0 h 2622"/>
                <a:gd name="T16" fmla="*/ 0 w 811"/>
                <a:gd name="T17" fmla="*/ 0 h 2622"/>
                <a:gd name="T18" fmla="*/ 0 w 811"/>
                <a:gd name="T19" fmla="*/ 0 h 2622"/>
                <a:gd name="T20" fmla="*/ 0 w 811"/>
                <a:gd name="T21" fmla="*/ 0 h 2622"/>
                <a:gd name="T22" fmla="*/ 0 w 811"/>
                <a:gd name="T23" fmla="*/ 0 h 2622"/>
                <a:gd name="T24" fmla="*/ 0 w 811"/>
                <a:gd name="T25" fmla="*/ 0 h 2622"/>
                <a:gd name="T26" fmla="*/ 0 w 811"/>
                <a:gd name="T27" fmla="*/ 0 h 2622"/>
                <a:gd name="T28" fmla="*/ 0 w 811"/>
                <a:gd name="T29" fmla="*/ 0 h 2622"/>
                <a:gd name="T30" fmla="*/ 0 w 811"/>
                <a:gd name="T31" fmla="*/ 0 h 2622"/>
                <a:gd name="T32" fmla="*/ 0 w 811"/>
                <a:gd name="T33" fmla="*/ 0 h 2622"/>
                <a:gd name="T34" fmla="*/ 0 w 811"/>
                <a:gd name="T35" fmla="*/ 0 h 2622"/>
                <a:gd name="T36" fmla="*/ 0 w 811"/>
                <a:gd name="T37" fmla="*/ 0 h 2622"/>
                <a:gd name="T38" fmla="*/ 0 w 811"/>
                <a:gd name="T39" fmla="*/ 0 h 2622"/>
                <a:gd name="T40" fmla="*/ 0 w 811"/>
                <a:gd name="T41" fmla="*/ 0 h 2622"/>
                <a:gd name="T42" fmla="*/ 0 w 811"/>
                <a:gd name="T43" fmla="*/ 0 h 2622"/>
                <a:gd name="T44" fmla="*/ 0 w 811"/>
                <a:gd name="T45" fmla="*/ 0 h 2622"/>
                <a:gd name="T46" fmla="*/ 0 w 811"/>
                <a:gd name="T47" fmla="*/ 0 h 2622"/>
                <a:gd name="T48" fmla="*/ 0 w 811"/>
                <a:gd name="T49" fmla="*/ 0 h 2622"/>
                <a:gd name="T50" fmla="*/ 0 w 811"/>
                <a:gd name="T51" fmla="*/ 0 h 2622"/>
                <a:gd name="T52" fmla="*/ 0 w 811"/>
                <a:gd name="T53" fmla="*/ 0 h 262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811" h="2622">
                  <a:moveTo>
                    <a:pt x="565" y="0"/>
                  </a:moveTo>
                  <a:lnTo>
                    <a:pt x="426" y="261"/>
                  </a:lnTo>
                  <a:lnTo>
                    <a:pt x="248" y="691"/>
                  </a:lnTo>
                  <a:lnTo>
                    <a:pt x="143" y="1055"/>
                  </a:lnTo>
                  <a:lnTo>
                    <a:pt x="60" y="1478"/>
                  </a:lnTo>
                  <a:lnTo>
                    <a:pt x="0" y="1817"/>
                  </a:lnTo>
                  <a:lnTo>
                    <a:pt x="530" y="2622"/>
                  </a:lnTo>
                  <a:lnTo>
                    <a:pt x="811" y="1924"/>
                  </a:lnTo>
                  <a:lnTo>
                    <a:pt x="716" y="1541"/>
                  </a:lnTo>
                  <a:lnTo>
                    <a:pt x="681" y="1205"/>
                  </a:lnTo>
                  <a:lnTo>
                    <a:pt x="673" y="796"/>
                  </a:lnTo>
                  <a:lnTo>
                    <a:pt x="692" y="431"/>
                  </a:lnTo>
                  <a:lnTo>
                    <a:pt x="743" y="218"/>
                  </a:lnTo>
                  <a:lnTo>
                    <a:pt x="779" y="20"/>
                  </a:lnTo>
                  <a:lnTo>
                    <a:pt x="743" y="20"/>
                  </a:lnTo>
                  <a:lnTo>
                    <a:pt x="648" y="368"/>
                  </a:lnTo>
                  <a:lnTo>
                    <a:pt x="624" y="736"/>
                  </a:lnTo>
                  <a:lnTo>
                    <a:pt x="624" y="1134"/>
                  </a:lnTo>
                  <a:lnTo>
                    <a:pt x="661" y="1497"/>
                  </a:lnTo>
                  <a:lnTo>
                    <a:pt x="743" y="1924"/>
                  </a:lnTo>
                  <a:lnTo>
                    <a:pt x="518" y="2472"/>
                  </a:lnTo>
                  <a:lnTo>
                    <a:pt x="80" y="1769"/>
                  </a:lnTo>
                  <a:lnTo>
                    <a:pt x="202" y="1101"/>
                  </a:lnTo>
                  <a:lnTo>
                    <a:pt x="296" y="721"/>
                  </a:lnTo>
                  <a:lnTo>
                    <a:pt x="450" y="353"/>
                  </a:lnTo>
                  <a:lnTo>
                    <a:pt x="602" y="20"/>
                  </a:lnTo>
                  <a:lnTo>
                    <a:pt x="565" y="0"/>
                  </a:lnTo>
                  <a:close/>
                </a:path>
              </a:pathLst>
            </a:custGeom>
            <a:solidFill>
              <a:srgbClr val="000000"/>
            </a:solidFill>
            <a:ln w="0">
              <a:solidFill>
                <a:srgbClr val="000000"/>
              </a:solidFill>
              <a:prstDash val="solid"/>
              <a:round/>
              <a:headEnd/>
              <a:tailEnd/>
            </a:ln>
          </p:spPr>
          <p:txBody>
            <a:bodyPr/>
            <a:lstStyle/>
            <a:p>
              <a:endParaRPr lang="en-ZA"/>
            </a:p>
          </p:txBody>
        </p:sp>
        <p:sp>
          <p:nvSpPr>
            <p:cNvPr id="47" name="Freeform 45"/>
            <p:cNvSpPr>
              <a:spLocks/>
            </p:cNvSpPr>
            <p:nvPr/>
          </p:nvSpPr>
          <p:spPr bwMode="auto">
            <a:xfrm>
              <a:off x="3279" y="2880"/>
              <a:ext cx="290" cy="581"/>
            </a:xfrm>
            <a:custGeom>
              <a:avLst/>
              <a:gdLst>
                <a:gd name="T0" fmla="*/ 0 w 1740"/>
                <a:gd name="T1" fmla="*/ 0 h 3487"/>
                <a:gd name="T2" fmla="*/ 0 w 1740"/>
                <a:gd name="T3" fmla="*/ 0 h 3487"/>
                <a:gd name="T4" fmla="*/ 0 w 1740"/>
                <a:gd name="T5" fmla="*/ 0 h 3487"/>
                <a:gd name="T6" fmla="*/ 0 w 1740"/>
                <a:gd name="T7" fmla="*/ 0 h 3487"/>
                <a:gd name="T8" fmla="*/ 0 w 1740"/>
                <a:gd name="T9" fmla="*/ 0 h 3487"/>
                <a:gd name="T10" fmla="*/ 0 w 1740"/>
                <a:gd name="T11" fmla="*/ 0 h 3487"/>
                <a:gd name="T12" fmla="*/ 0 w 1740"/>
                <a:gd name="T13" fmla="*/ 0 h 3487"/>
                <a:gd name="T14" fmla="*/ 0 w 1740"/>
                <a:gd name="T15" fmla="*/ 0 h 3487"/>
                <a:gd name="T16" fmla="*/ 0 w 1740"/>
                <a:gd name="T17" fmla="*/ 0 h 3487"/>
                <a:gd name="T18" fmla="*/ 0 w 1740"/>
                <a:gd name="T19" fmla="*/ 0 h 3487"/>
                <a:gd name="T20" fmla="*/ 0 w 1740"/>
                <a:gd name="T21" fmla="*/ 0 h 3487"/>
                <a:gd name="T22" fmla="*/ 0 w 1740"/>
                <a:gd name="T23" fmla="*/ 0 h 3487"/>
                <a:gd name="T24" fmla="*/ 0 w 1740"/>
                <a:gd name="T25" fmla="*/ 0 h 3487"/>
                <a:gd name="T26" fmla="*/ 0 w 1740"/>
                <a:gd name="T27" fmla="*/ 0 h 3487"/>
                <a:gd name="T28" fmla="*/ 0 w 1740"/>
                <a:gd name="T29" fmla="*/ 0 h 3487"/>
                <a:gd name="T30" fmla="*/ 0 w 1740"/>
                <a:gd name="T31" fmla="*/ 0 h 3487"/>
                <a:gd name="T32" fmla="*/ 0 w 1740"/>
                <a:gd name="T33" fmla="*/ 0 h 3487"/>
                <a:gd name="T34" fmla="*/ 0 w 1740"/>
                <a:gd name="T35" fmla="*/ 0 h 3487"/>
                <a:gd name="T36" fmla="*/ 0 w 1740"/>
                <a:gd name="T37" fmla="*/ 0 h 3487"/>
                <a:gd name="T38" fmla="*/ 0 w 1740"/>
                <a:gd name="T39" fmla="*/ 0 h 3487"/>
                <a:gd name="T40" fmla="*/ 0 w 1740"/>
                <a:gd name="T41" fmla="*/ 0 h 3487"/>
                <a:gd name="T42" fmla="*/ 0 w 1740"/>
                <a:gd name="T43" fmla="*/ 0 h 3487"/>
                <a:gd name="T44" fmla="*/ 0 w 1740"/>
                <a:gd name="T45" fmla="*/ 0 h 3487"/>
                <a:gd name="T46" fmla="*/ 0 w 1740"/>
                <a:gd name="T47" fmla="*/ 0 h 3487"/>
                <a:gd name="T48" fmla="*/ 0 w 1740"/>
                <a:gd name="T49" fmla="*/ 0 h 3487"/>
                <a:gd name="T50" fmla="*/ 0 w 1740"/>
                <a:gd name="T51" fmla="*/ 0 h 3487"/>
                <a:gd name="T52" fmla="*/ 0 w 1740"/>
                <a:gd name="T53" fmla="*/ 0 h 3487"/>
                <a:gd name="T54" fmla="*/ 0 w 1740"/>
                <a:gd name="T55" fmla="*/ 0 h 3487"/>
                <a:gd name="T56" fmla="*/ 0 w 1740"/>
                <a:gd name="T57" fmla="*/ 0 h 3487"/>
                <a:gd name="T58" fmla="*/ 0 w 1740"/>
                <a:gd name="T59" fmla="*/ 0 h 3487"/>
                <a:gd name="T60" fmla="*/ 0 w 1740"/>
                <a:gd name="T61" fmla="*/ 0 h 3487"/>
                <a:gd name="T62" fmla="*/ 0 w 1740"/>
                <a:gd name="T63" fmla="*/ 0 h 3487"/>
                <a:gd name="T64" fmla="*/ 0 w 1740"/>
                <a:gd name="T65" fmla="*/ 0 h 3487"/>
                <a:gd name="T66" fmla="*/ 0 w 1740"/>
                <a:gd name="T67" fmla="*/ 0 h 3487"/>
                <a:gd name="T68" fmla="*/ 0 w 1740"/>
                <a:gd name="T69" fmla="*/ 0 h 3487"/>
                <a:gd name="T70" fmla="*/ 0 w 1740"/>
                <a:gd name="T71" fmla="*/ 0 h 3487"/>
                <a:gd name="T72" fmla="*/ 0 w 1740"/>
                <a:gd name="T73" fmla="*/ 0 h 3487"/>
                <a:gd name="T74" fmla="*/ 0 w 1740"/>
                <a:gd name="T75" fmla="*/ 0 h 3487"/>
                <a:gd name="T76" fmla="*/ 0 w 1740"/>
                <a:gd name="T77" fmla="*/ 0 h 3487"/>
                <a:gd name="T78" fmla="*/ 0 w 1740"/>
                <a:gd name="T79" fmla="*/ 0 h 3487"/>
                <a:gd name="T80" fmla="*/ 0 w 1740"/>
                <a:gd name="T81" fmla="*/ 0 h 3487"/>
                <a:gd name="T82" fmla="*/ 0 w 1740"/>
                <a:gd name="T83" fmla="*/ 0 h 3487"/>
                <a:gd name="T84" fmla="*/ 0 w 1740"/>
                <a:gd name="T85" fmla="*/ 0 h 3487"/>
                <a:gd name="T86" fmla="*/ 0 w 1740"/>
                <a:gd name="T87" fmla="*/ 0 h 3487"/>
                <a:gd name="T88" fmla="*/ 0 w 1740"/>
                <a:gd name="T89" fmla="*/ 0 h 348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40" h="3487">
                  <a:moveTo>
                    <a:pt x="964" y="3428"/>
                  </a:moveTo>
                  <a:lnTo>
                    <a:pt x="755" y="3094"/>
                  </a:lnTo>
                  <a:lnTo>
                    <a:pt x="552" y="2728"/>
                  </a:lnTo>
                  <a:lnTo>
                    <a:pt x="364" y="2331"/>
                  </a:lnTo>
                  <a:lnTo>
                    <a:pt x="284" y="2070"/>
                  </a:lnTo>
                  <a:lnTo>
                    <a:pt x="268" y="1828"/>
                  </a:lnTo>
                  <a:lnTo>
                    <a:pt x="308" y="1080"/>
                  </a:lnTo>
                  <a:lnTo>
                    <a:pt x="544" y="1037"/>
                  </a:lnTo>
                  <a:lnTo>
                    <a:pt x="800" y="912"/>
                  </a:lnTo>
                  <a:lnTo>
                    <a:pt x="1403" y="594"/>
                  </a:lnTo>
                  <a:lnTo>
                    <a:pt x="1652" y="442"/>
                  </a:lnTo>
                  <a:lnTo>
                    <a:pt x="1611" y="378"/>
                  </a:lnTo>
                  <a:lnTo>
                    <a:pt x="1740" y="241"/>
                  </a:lnTo>
                  <a:lnTo>
                    <a:pt x="1720" y="213"/>
                  </a:lnTo>
                  <a:lnTo>
                    <a:pt x="1578" y="320"/>
                  </a:lnTo>
                  <a:lnTo>
                    <a:pt x="1460" y="106"/>
                  </a:lnTo>
                  <a:lnTo>
                    <a:pt x="858" y="427"/>
                  </a:lnTo>
                  <a:lnTo>
                    <a:pt x="552" y="531"/>
                  </a:lnTo>
                  <a:lnTo>
                    <a:pt x="552" y="261"/>
                  </a:lnTo>
                  <a:lnTo>
                    <a:pt x="636" y="0"/>
                  </a:lnTo>
                  <a:lnTo>
                    <a:pt x="568" y="0"/>
                  </a:lnTo>
                  <a:lnTo>
                    <a:pt x="473" y="122"/>
                  </a:lnTo>
                  <a:lnTo>
                    <a:pt x="364" y="167"/>
                  </a:lnTo>
                  <a:lnTo>
                    <a:pt x="308" y="167"/>
                  </a:lnTo>
                  <a:lnTo>
                    <a:pt x="235" y="135"/>
                  </a:lnTo>
                  <a:lnTo>
                    <a:pt x="200" y="196"/>
                  </a:lnTo>
                  <a:lnTo>
                    <a:pt x="295" y="241"/>
                  </a:lnTo>
                  <a:lnTo>
                    <a:pt x="400" y="261"/>
                  </a:lnTo>
                  <a:lnTo>
                    <a:pt x="490" y="261"/>
                  </a:lnTo>
                  <a:lnTo>
                    <a:pt x="490" y="684"/>
                  </a:lnTo>
                  <a:lnTo>
                    <a:pt x="544" y="930"/>
                  </a:lnTo>
                  <a:lnTo>
                    <a:pt x="422" y="977"/>
                  </a:lnTo>
                  <a:lnTo>
                    <a:pt x="376" y="806"/>
                  </a:lnTo>
                  <a:lnTo>
                    <a:pt x="70" y="610"/>
                  </a:lnTo>
                  <a:lnTo>
                    <a:pt x="34" y="547"/>
                  </a:lnTo>
                  <a:lnTo>
                    <a:pt x="0" y="1022"/>
                  </a:lnTo>
                  <a:lnTo>
                    <a:pt x="34" y="1187"/>
                  </a:lnTo>
                  <a:lnTo>
                    <a:pt x="200" y="1385"/>
                  </a:lnTo>
                  <a:lnTo>
                    <a:pt x="210" y="1953"/>
                  </a:lnTo>
                  <a:lnTo>
                    <a:pt x="259" y="2180"/>
                  </a:lnTo>
                  <a:lnTo>
                    <a:pt x="352" y="2453"/>
                  </a:lnTo>
                  <a:lnTo>
                    <a:pt x="507" y="2771"/>
                  </a:lnTo>
                  <a:lnTo>
                    <a:pt x="708" y="3152"/>
                  </a:lnTo>
                  <a:lnTo>
                    <a:pt x="929" y="3487"/>
                  </a:lnTo>
                  <a:lnTo>
                    <a:pt x="964" y="3428"/>
                  </a:lnTo>
                  <a:close/>
                </a:path>
              </a:pathLst>
            </a:custGeom>
            <a:solidFill>
              <a:srgbClr val="000000"/>
            </a:solidFill>
            <a:ln w="0">
              <a:solidFill>
                <a:srgbClr val="000000"/>
              </a:solidFill>
              <a:prstDash val="solid"/>
              <a:round/>
              <a:headEnd/>
              <a:tailEnd/>
            </a:ln>
          </p:spPr>
          <p:txBody>
            <a:bodyPr/>
            <a:lstStyle/>
            <a:p>
              <a:endParaRPr lang="en-ZA"/>
            </a:p>
          </p:txBody>
        </p:sp>
        <p:sp>
          <p:nvSpPr>
            <p:cNvPr id="48" name="Freeform 46"/>
            <p:cNvSpPr>
              <a:spLocks/>
            </p:cNvSpPr>
            <p:nvPr/>
          </p:nvSpPr>
          <p:spPr bwMode="auto">
            <a:xfrm>
              <a:off x="3189" y="2855"/>
              <a:ext cx="147" cy="193"/>
            </a:xfrm>
            <a:custGeom>
              <a:avLst/>
              <a:gdLst>
                <a:gd name="T0" fmla="*/ 0 w 880"/>
                <a:gd name="T1" fmla="*/ 0 h 1157"/>
                <a:gd name="T2" fmla="*/ 0 w 880"/>
                <a:gd name="T3" fmla="*/ 0 h 1157"/>
                <a:gd name="T4" fmla="*/ 0 w 880"/>
                <a:gd name="T5" fmla="*/ 0 h 1157"/>
                <a:gd name="T6" fmla="*/ 0 w 880"/>
                <a:gd name="T7" fmla="*/ 0 h 1157"/>
                <a:gd name="T8" fmla="*/ 0 w 880"/>
                <a:gd name="T9" fmla="*/ 0 h 1157"/>
                <a:gd name="T10" fmla="*/ 0 w 880"/>
                <a:gd name="T11" fmla="*/ 0 h 1157"/>
                <a:gd name="T12" fmla="*/ 0 w 880"/>
                <a:gd name="T13" fmla="*/ 0 h 1157"/>
                <a:gd name="T14" fmla="*/ 0 w 880"/>
                <a:gd name="T15" fmla="*/ 0 h 1157"/>
                <a:gd name="T16" fmla="*/ 0 w 880"/>
                <a:gd name="T17" fmla="*/ 0 h 1157"/>
                <a:gd name="T18" fmla="*/ 0 w 880"/>
                <a:gd name="T19" fmla="*/ 0 h 1157"/>
                <a:gd name="T20" fmla="*/ 0 w 880"/>
                <a:gd name="T21" fmla="*/ 0 h 1157"/>
                <a:gd name="T22" fmla="*/ 0 w 880"/>
                <a:gd name="T23" fmla="*/ 0 h 1157"/>
                <a:gd name="T24" fmla="*/ 0 w 880"/>
                <a:gd name="T25" fmla="*/ 0 h 1157"/>
                <a:gd name="T26" fmla="*/ 0 w 880"/>
                <a:gd name="T27" fmla="*/ 0 h 1157"/>
                <a:gd name="T28" fmla="*/ 0 w 880"/>
                <a:gd name="T29" fmla="*/ 0 h 1157"/>
                <a:gd name="T30" fmla="*/ 0 w 880"/>
                <a:gd name="T31" fmla="*/ 0 h 1157"/>
                <a:gd name="T32" fmla="*/ 0 w 880"/>
                <a:gd name="T33" fmla="*/ 0 h 1157"/>
                <a:gd name="T34" fmla="*/ 0 w 880"/>
                <a:gd name="T35" fmla="*/ 0 h 1157"/>
                <a:gd name="T36" fmla="*/ 0 w 880"/>
                <a:gd name="T37" fmla="*/ 0 h 1157"/>
                <a:gd name="T38" fmla="*/ 0 w 880"/>
                <a:gd name="T39" fmla="*/ 0 h 115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80" h="1157">
                  <a:moveTo>
                    <a:pt x="69" y="135"/>
                  </a:moveTo>
                  <a:lnTo>
                    <a:pt x="150" y="135"/>
                  </a:lnTo>
                  <a:lnTo>
                    <a:pt x="290" y="103"/>
                  </a:lnTo>
                  <a:lnTo>
                    <a:pt x="552" y="0"/>
                  </a:lnTo>
                  <a:lnTo>
                    <a:pt x="634" y="0"/>
                  </a:lnTo>
                  <a:lnTo>
                    <a:pt x="880" y="382"/>
                  </a:lnTo>
                  <a:lnTo>
                    <a:pt x="750" y="412"/>
                  </a:lnTo>
                  <a:lnTo>
                    <a:pt x="634" y="607"/>
                  </a:lnTo>
                  <a:lnTo>
                    <a:pt x="574" y="790"/>
                  </a:lnTo>
                  <a:lnTo>
                    <a:pt x="540" y="1157"/>
                  </a:lnTo>
                  <a:lnTo>
                    <a:pt x="412" y="1051"/>
                  </a:lnTo>
                  <a:lnTo>
                    <a:pt x="350" y="911"/>
                  </a:lnTo>
                  <a:lnTo>
                    <a:pt x="341" y="729"/>
                  </a:lnTo>
                  <a:lnTo>
                    <a:pt x="385" y="500"/>
                  </a:lnTo>
                  <a:lnTo>
                    <a:pt x="552" y="103"/>
                  </a:lnTo>
                  <a:lnTo>
                    <a:pt x="290" y="194"/>
                  </a:lnTo>
                  <a:lnTo>
                    <a:pt x="174" y="227"/>
                  </a:lnTo>
                  <a:lnTo>
                    <a:pt x="69" y="227"/>
                  </a:lnTo>
                  <a:lnTo>
                    <a:pt x="0" y="212"/>
                  </a:lnTo>
                  <a:lnTo>
                    <a:pt x="69" y="135"/>
                  </a:lnTo>
                  <a:close/>
                </a:path>
              </a:pathLst>
            </a:custGeom>
            <a:solidFill>
              <a:srgbClr val="000000"/>
            </a:solidFill>
            <a:ln w="0">
              <a:solidFill>
                <a:srgbClr val="000000"/>
              </a:solidFill>
              <a:prstDash val="solid"/>
              <a:round/>
              <a:headEnd/>
              <a:tailEnd/>
            </a:ln>
          </p:spPr>
          <p:txBody>
            <a:bodyPr/>
            <a:lstStyle/>
            <a:p>
              <a:endParaRPr lang="en-ZA"/>
            </a:p>
          </p:txBody>
        </p:sp>
        <p:sp>
          <p:nvSpPr>
            <p:cNvPr id="49" name="Freeform 47"/>
            <p:cNvSpPr>
              <a:spLocks/>
            </p:cNvSpPr>
            <p:nvPr/>
          </p:nvSpPr>
          <p:spPr bwMode="auto">
            <a:xfrm>
              <a:off x="3332" y="2919"/>
              <a:ext cx="14" cy="108"/>
            </a:xfrm>
            <a:custGeom>
              <a:avLst/>
              <a:gdLst>
                <a:gd name="T0" fmla="*/ 0 w 84"/>
                <a:gd name="T1" fmla="*/ 0 h 649"/>
                <a:gd name="T2" fmla="*/ 0 w 84"/>
                <a:gd name="T3" fmla="*/ 0 h 649"/>
                <a:gd name="T4" fmla="*/ 0 w 84"/>
                <a:gd name="T5" fmla="*/ 0 h 649"/>
                <a:gd name="T6" fmla="*/ 0 w 84"/>
                <a:gd name="T7" fmla="*/ 0 h 649"/>
                <a:gd name="T8" fmla="*/ 0 w 84"/>
                <a:gd name="T9" fmla="*/ 0 h 649"/>
                <a:gd name="T10" fmla="*/ 0 w 84"/>
                <a:gd name="T11" fmla="*/ 0 h 649"/>
                <a:gd name="T12" fmla="*/ 0 w 84"/>
                <a:gd name="T13" fmla="*/ 0 h 649"/>
                <a:gd name="T14" fmla="*/ 0 w 84"/>
                <a:gd name="T15" fmla="*/ 0 h 649"/>
                <a:gd name="T16" fmla="*/ 0 w 84"/>
                <a:gd name="T17" fmla="*/ 0 h 649"/>
                <a:gd name="T18" fmla="*/ 0 w 84"/>
                <a:gd name="T19" fmla="*/ 0 h 6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4" h="649">
                  <a:moveTo>
                    <a:pt x="71" y="588"/>
                  </a:moveTo>
                  <a:lnTo>
                    <a:pt x="60" y="453"/>
                  </a:lnTo>
                  <a:lnTo>
                    <a:pt x="60" y="241"/>
                  </a:lnTo>
                  <a:lnTo>
                    <a:pt x="84" y="0"/>
                  </a:lnTo>
                  <a:lnTo>
                    <a:pt x="48" y="0"/>
                  </a:lnTo>
                  <a:lnTo>
                    <a:pt x="12" y="118"/>
                  </a:lnTo>
                  <a:lnTo>
                    <a:pt x="0" y="300"/>
                  </a:lnTo>
                  <a:lnTo>
                    <a:pt x="0" y="472"/>
                  </a:lnTo>
                  <a:lnTo>
                    <a:pt x="12" y="649"/>
                  </a:lnTo>
                  <a:lnTo>
                    <a:pt x="71" y="588"/>
                  </a:lnTo>
                  <a:close/>
                </a:path>
              </a:pathLst>
            </a:custGeom>
            <a:solidFill>
              <a:srgbClr val="000000"/>
            </a:solidFill>
            <a:ln w="0">
              <a:solidFill>
                <a:srgbClr val="000000"/>
              </a:solidFill>
              <a:prstDash val="solid"/>
              <a:round/>
              <a:headEnd/>
              <a:tailEnd/>
            </a:ln>
          </p:spPr>
          <p:txBody>
            <a:bodyPr/>
            <a:lstStyle/>
            <a:p>
              <a:endParaRPr lang="en-ZA"/>
            </a:p>
          </p:txBody>
        </p:sp>
        <p:sp>
          <p:nvSpPr>
            <p:cNvPr id="50" name="Freeform 48"/>
            <p:cNvSpPr>
              <a:spLocks/>
            </p:cNvSpPr>
            <p:nvPr/>
          </p:nvSpPr>
          <p:spPr bwMode="auto">
            <a:xfrm>
              <a:off x="3379" y="2632"/>
              <a:ext cx="239" cy="283"/>
            </a:xfrm>
            <a:custGeom>
              <a:avLst/>
              <a:gdLst>
                <a:gd name="T0" fmla="*/ 0 w 1431"/>
                <a:gd name="T1" fmla="*/ 0 h 1698"/>
                <a:gd name="T2" fmla="*/ 0 w 1431"/>
                <a:gd name="T3" fmla="*/ 0 h 1698"/>
                <a:gd name="T4" fmla="*/ 0 w 1431"/>
                <a:gd name="T5" fmla="*/ 0 h 1698"/>
                <a:gd name="T6" fmla="*/ 0 w 1431"/>
                <a:gd name="T7" fmla="*/ 0 h 1698"/>
                <a:gd name="T8" fmla="*/ 0 w 1431"/>
                <a:gd name="T9" fmla="*/ 0 h 1698"/>
                <a:gd name="T10" fmla="*/ 0 w 1431"/>
                <a:gd name="T11" fmla="*/ 0 h 1698"/>
                <a:gd name="T12" fmla="*/ 0 w 1431"/>
                <a:gd name="T13" fmla="*/ 0 h 1698"/>
                <a:gd name="T14" fmla="*/ 0 w 1431"/>
                <a:gd name="T15" fmla="*/ 0 h 1698"/>
                <a:gd name="T16" fmla="*/ 0 w 1431"/>
                <a:gd name="T17" fmla="*/ 0 h 1698"/>
                <a:gd name="T18" fmla="*/ 0 w 1431"/>
                <a:gd name="T19" fmla="*/ 0 h 1698"/>
                <a:gd name="T20" fmla="*/ 0 w 1431"/>
                <a:gd name="T21" fmla="*/ 0 h 1698"/>
                <a:gd name="T22" fmla="*/ 0 w 1431"/>
                <a:gd name="T23" fmla="*/ 0 h 1698"/>
                <a:gd name="T24" fmla="*/ 0 w 1431"/>
                <a:gd name="T25" fmla="*/ 0 h 1698"/>
                <a:gd name="T26" fmla="*/ 0 w 1431"/>
                <a:gd name="T27" fmla="*/ 0 h 1698"/>
                <a:gd name="T28" fmla="*/ 0 w 1431"/>
                <a:gd name="T29" fmla="*/ 0 h 1698"/>
                <a:gd name="T30" fmla="*/ 0 w 1431"/>
                <a:gd name="T31" fmla="*/ 0 h 1698"/>
                <a:gd name="T32" fmla="*/ 0 w 1431"/>
                <a:gd name="T33" fmla="*/ 0 h 1698"/>
                <a:gd name="T34" fmla="*/ 0 w 1431"/>
                <a:gd name="T35" fmla="*/ 0 h 1698"/>
                <a:gd name="T36" fmla="*/ 0 w 1431"/>
                <a:gd name="T37" fmla="*/ 0 h 1698"/>
                <a:gd name="T38" fmla="*/ 0 w 1431"/>
                <a:gd name="T39" fmla="*/ 0 h 1698"/>
                <a:gd name="T40" fmla="*/ 0 w 1431"/>
                <a:gd name="T41" fmla="*/ 0 h 1698"/>
                <a:gd name="T42" fmla="*/ 0 w 1431"/>
                <a:gd name="T43" fmla="*/ 0 h 1698"/>
                <a:gd name="T44" fmla="*/ 0 w 1431"/>
                <a:gd name="T45" fmla="*/ 0 h 1698"/>
                <a:gd name="T46" fmla="*/ 0 w 1431"/>
                <a:gd name="T47" fmla="*/ 0 h 1698"/>
                <a:gd name="T48" fmla="*/ 0 w 1431"/>
                <a:gd name="T49" fmla="*/ 0 h 1698"/>
                <a:gd name="T50" fmla="*/ 0 w 1431"/>
                <a:gd name="T51" fmla="*/ 0 h 1698"/>
                <a:gd name="T52" fmla="*/ 0 w 1431"/>
                <a:gd name="T53" fmla="*/ 0 h 1698"/>
                <a:gd name="T54" fmla="*/ 0 w 1431"/>
                <a:gd name="T55" fmla="*/ 0 h 1698"/>
                <a:gd name="T56" fmla="*/ 0 w 1431"/>
                <a:gd name="T57" fmla="*/ 0 h 1698"/>
                <a:gd name="T58" fmla="*/ 0 w 1431"/>
                <a:gd name="T59" fmla="*/ 0 h 1698"/>
                <a:gd name="T60" fmla="*/ 0 w 1431"/>
                <a:gd name="T61" fmla="*/ 0 h 1698"/>
                <a:gd name="T62" fmla="*/ 0 w 1431"/>
                <a:gd name="T63" fmla="*/ 0 h 1698"/>
                <a:gd name="T64" fmla="*/ 0 w 1431"/>
                <a:gd name="T65" fmla="*/ 0 h 1698"/>
                <a:gd name="T66" fmla="*/ 0 w 1431"/>
                <a:gd name="T67" fmla="*/ 0 h 1698"/>
                <a:gd name="T68" fmla="*/ 0 w 1431"/>
                <a:gd name="T69" fmla="*/ 0 h 16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431" h="1698">
                  <a:moveTo>
                    <a:pt x="0" y="1550"/>
                  </a:moveTo>
                  <a:lnTo>
                    <a:pt x="98" y="1624"/>
                  </a:lnTo>
                  <a:lnTo>
                    <a:pt x="609" y="1204"/>
                  </a:lnTo>
                  <a:lnTo>
                    <a:pt x="791" y="1653"/>
                  </a:lnTo>
                  <a:lnTo>
                    <a:pt x="883" y="1653"/>
                  </a:lnTo>
                  <a:lnTo>
                    <a:pt x="712" y="1187"/>
                  </a:lnTo>
                  <a:lnTo>
                    <a:pt x="724" y="1070"/>
                  </a:lnTo>
                  <a:lnTo>
                    <a:pt x="815" y="1023"/>
                  </a:lnTo>
                  <a:lnTo>
                    <a:pt x="1058" y="1565"/>
                  </a:lnTo>
                  <a:lnTo>
                    <a:pt x="1178" y="1698"/>
                  </a:lnTo>
                  <a:lnTo>
                    <a:pt x="1215" y="1668"/>
                  </a:lnTo>
                  <a:lnTo>
                    <a:pt x="1163" y="1595"/>
                  </a:lnTo>
                  <a:lnTo>
                    <a:pt x="1325" y="1565"/>
                  </a:lnTo>
                  <a:lnTo>
                    <a:pt x="1431" y="1521"/>
                  </a:lnTo>
                  <a:lnTo>
                    <a:pt x="1401" y="1459"/>
                  </a:lnTo>
                  <a:lnTo>
                    <a:pt x="1304" y="1521"/>
                  </a:lnTo>
                  <a:lnTo>
                    <a:pt x="1222" y="1521"/>
                  </a:lnTo>
                  <a:lnTo>
                    <a:pt x="1095" y="1502"/>
                  </a:lnTo>
                  <a:lnTo>
                    <a:pt x="978" y="1264"/>
                  </a:lnTo>
                  <a:lnTo>
                    <a:pt x="850" y="917"/>
                  </a:lnTo>
                  <a:lnTo>
                    <a:pt x="815" y="814"/>
                  </a:lnTo>
                  <a:lnTo>
                    <a:pt x="791" y="571"/>
                  </a:lnTo>
                  <a:lnTo>
                    <a:pt x="883" y="408"/>
                  </a:lnTo>
                  <a:lnTo>
                    <a:pt x="978" y="14"/>
                  </a:lnTo>
                  <a:lnTo>
                    <a:pt x="931" y="0"/>
                  </a:lnTo>
                  <a:lnTo>
                    <a:pt x="791" y="389"/>
                  </a:lnTo>
                  <a:lnTo>
                    <a:pt x="736" y="512"/>
                  </a:lnTo>
                  <a:lnTo>
                    <a:pt x="736" y="661"/>
                  </a:lnTo>
                  <a:lnTo>
                    <a:pt x="791" y="975"/>
                  </a:lnTo>
                  <a:lnTo>
                    <a:pt x="688" y="1023"/>
                  </a:lnTo>
                  <a:lnTo>
                    <a:pt x="664" y="1158"/>
                  </a:lnTo>
                  <a:lnTo>
                    <a:pt x="585" y="1053"/>
                  </a:lnTo>
                  <a:lnTo>
                    <a:pt x="86" y="1473"/>
                  </a:lnTo>
                  <a:lnTo>
                    <a:pt x="14" y="1489"/>
                  </a:lnTo>
                  <a:lnTo>
                    <a:pt x="0" y="1550"/>
                  </a:lnTo>
                  <a:close/>
                </a:path>
              </a:pathLst>
            </a:custGeom>
            <a:solidFill>
              <a:srgbClr val="000000"/>
            </a:solidFill>
            <a:ln w="0">
              <a:solidFill>
                <a:srgbClr val="000000"/>
              </a:solidFill>
              <a:prstDash val="solid"/>
              <a:round/>
              <a:headEnd/>
              <a:tailEnd/>
            </a:ln>
          </p:spPr>
          <p:txBody>
            <a:bodyPr/>
            <a:lstStyle/>
            <a:p>
              <a:endParaRPr lang="en-ZA"/>
            </a:p>
          </p:txBody>
        </p:sp>
        <p:sp>
          <p:nvSpPr>
            <p:cNvPr id="51" name="Freeform 49"/>
            <p:cNvSpPr>
              <a:spLocks/>
            </p:cNvSpPr>
            <p:nvPr/>
          </p:nvSpPr>
          <p:spPr bwMode="auto">
            <a:xfrm>
              <a:off x="3441" y="2283"/>
              <a:ext cx="608" cy="758"/>
            </a:xfrm>
            <a:custGeom>
              <a:avLst/>
              <a:gdLst>
                <a:gd name="T0" fmla="*/ 0 w 3647"/>
                <a:gd name="T1" fmla="*/ 0 h 4544"/>
                <a:gd name="T2" fmla="*/ 0 w 3647"/>
                <a:gd name="T3" fmla="*/ 0 h 4544"/>
                <a:gd name="T4" fmla="*/ 0 w 3647"/>
                <a:gd name="T5" fmla="*/ 0 h 4544"/>
                <a:gd name="T6" fmla="*/ 0 w 3647"/>
                <a:gd name="T7" fmla="*/ 0 h 4544"/>
                <a:gd name="T8" fmla="*/ 0 w 3647"/>
                <a:gd name="T9" fmla="*/ 0 h 4544"/>
                <a:gd name="T10" fmla="*/ 0 w 3647"/>
                <a:gd name="T11" fmla="*/ 0 h 4544"/>
                <a:gd name="T12" fmla="*/ 0 w 3647"/>
                <a:gd name="T13" fmla="*/ 0 h 4544"/>
                <a:gd name="T14" fmla="*/ 0 w 3647"/>
                <a:gd name="T15" fmla="*/ 0 h 4544"/>
                <a:gd name="T16" fmla="*/ 0 w 3647"/>
                <a:gd name="T17" fmla="*/ 0 h 4544"/>
                <a:gd name="T18" fmla="*/ 0 w 3647"/>
                <a:gd name="T19" fmla="*/ 0 h 4544"/>
                <a:gd name="T20" fmla="*/ 0 w 3647"/>
                <a:gd name="T21" fmla="*/ 0 h 4544"/>
                <a:gd name="T22" fmla="*/ 0 w 3647"/>
                <a:gd name="T23" fmla="*/ 0 h 4544"/>
                <a:gd name="T24" fmla="*/ 0 w 3647"/>
                <a:gd name="T25" fmla="*/ 0 h 4544"/>
                <a:gd name="T26" fmla="*/ 0 w 3647"/>
                <a:gd name="T27" fmla="*/ 0 h 4544"/>
                <a:gd name="T28" fmla="*/ 0 w 3647"/>
                <a:gd name="T29" fmla="*/ 0 h 4544"/>
                <a:gd name="T30" fmla="*/ 0 w 3647"/>
                <a:gd name="T31" fmla="*/ 0 h 4544"/>
                <a:gd name="T32" fmla="*/ 0 w 3647"/>
                <a:gd name="T33" fmla="*/ 0 h 4544"/>
                <a:gd name="T34" fmla="*/ 0 w 3647"/>
                <a:gd name="T35" fmla="*/ 0 h 4544"/>
                <a:gd name="T36" fmla="*/ 0 w 3647"/>
                <a:gd name="T37" fmla="*/ 0 h 4544"/>
                <a:gd name="T38" fmla="*/ 0 w 3647"/>
                <a:gd name="T39" fmla="*/ 0 h 4544"/>
                <a:gd name="T40" fmla="*/ 0 w 3647"/>
                <a:gd name="T41" fmla="*/ 0 h 4544"/>
                <a:gd name="T42" fmla="*/ 0 w 3647"/>
                <a:gd name="T43" fmla="*/ 0 h 4544"/>
                <a:gd name="T44" fmla="*/ 0 w 3647"/>
                <a:gd name="T45" fmla="*/ 0 h 4544"/>
                <a:gd name="T46" fmla="*/ 0 w 3647"/>
                <a:gd name="T47" fmla="*/ 0 h 4544"/>
                <a:gd name="T48" fmla="*/ 0 w 3647"/>
                <a:gd name="T49" fmla="*/ 0 h 4544"/>
                <a:gd name="T50" fmla="*/ 0 w 3647"/>
                <a:gd name="T51" fmla="*/ 0 h 4544"/>
                <a:gd name="T52" fmla="*/ 0 w 3647"/>
                <a:gd name="T53" fmla="*/ 0 h 4544"/>
                <a:gd name="T54" fmla="*/ 0 w 3647"/>
                <a:gd name="T55" fmla="*/ 0 h 4544"/>
                <a:gd name="T56" fmla="*/ 0 w 3647"/>
                <a:gd name="T57" fmla="*/ 0 h 4544"/>
                <a:gd name="T58" fmla="*/ 0 w 3647"/>
                <a:gd name="T59" fmla="*/ 0 h 4544"/>
                <a:gd name="T60" fmla="*/ 0 w 3647"/>
                <a:gd name="T61" fmla="*/ 0 h 4544"/>
                <a:gd name="T62" fmla="*/ 0 w 3647"/>
                <a:gd name="T63" fmla="*/ 0 h 4544"/>
                <a:gd name="T64" fmla="*/ 0 w 3647"/>
                <a:gd name="T65" fmla="*/ 0 h 4544"/>
                <a:gd name="T66" fmla="*/ 0 w 3647"/>
                <a:gd name="T67" fmla="*/ 0 h 4544"/>
                <a:gd name="T68" fmla="*/ 0 w 3647"/>
                <a:gd name="T69" fmla="*/ 0 h 4544"/>
                <a:gd name="T70" fmla="*/ 0 w 3647"/>
                <a:gd name="T71" fmla="*/ 0 h 4544"/>
                <a:gd name="T72" fmla="*/ 0 w 3647"/>
                <a:gd name="T73" fmla="*/ 0 h 4544"/>
                <a:gd name="T74" fmla="*/ 0 w 3647"/>
                <a:gd name="T75" fmla="*/ 0 h 4544"/>
                <a:gd name="T76" fmla="*/ 0 w 3647"/>
                <a:gd name="T77" fmla="*/ 0 h 4544"/>
                <a:gd name="T78" fmla="*/ 0 w 3647"/>
                <a:gd name="T79" fmla="*/ 0 h 4544"/>
                <a:gd name="T80" fmla="*/ 0 w 3647"/>
                <a:gd name="T81" fmla="*/ 0 h 4544"/>
                <a:gd name="T82" fmla="*/ 0 w 3647"/>
                <a:gd name="T83" fmla="*/ 0 h 4544"/>
                <a:gd name="T84" fmla="*/ 0 w 3647"/>
                <a:gd name="T85" fmla="*/ 0 h 4544"/>
                <a:gd name="T86" fmla="*/ 0 w 3647"/>
                <a:gd name="T87" fmla="*/ 0 h 4544"/>
                <a:gd name="T88" fmla="*/ 0 w 3647"/>
                <a:gd name="T89" fmla="*/ 0 h 4544"/>
                <a:gd name="T90" fmla="*/ 0 w 3647"/>
                <a:gd name="T91" fmla="*/ 0 h 4544"/>
                <a:gd name="T92" fmla="*/ 0 w 3647"/>
                <a:gd name="T93" fmla="*/ 0 h 4544"/>
                <a:gd name="T94" fmla="*/ 0 w 3647"/>
                <a:gd name="T95" fmla="*/ 0 h 45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647" h="4544">
                  <a:moveTo>
                    <a:pt x="572" y="2092"/>
                  </a:moveTo>
                  <a:lnTo>
                    <a:pt x="641" y="2106"/>
                  </a:lnTo>
                  <a:lnTo>
                    <a:pt x="734" y="2228"/>
                  </a:lnTo>
                  <a:lnTo>
                    <a:pt x="758" y="2500"/>
                  </a:lnTo>
                  <a:lnTo>
                    <a:pt x="724" y="2680"/>
                  </a:lnTo>
                  <a:lnTo>
                    <a:pt x="665" y="2845"/>
                  </a:lnTo>
                  <a:lnTo>
                    <a:pt x="687" y="2936"/>
                  </a:lnTo>
                  <a:lnTo>
                    <a:pt x="954" y="3265"/>
                  </a:lnTo>
                  <a:lnTo>
                    <a:pt x="1118" y="3535"/>
                  </a:lnTo>
                  <a:lnTo>
                    <a:pt x="1245" y="3848"/>
                  </a:lnTo>
                  <a:lnTo>
                    <a:pt x="1327" y="4153"/>
                  </a:lnTo>
                  <a:lnTo>
                    <a:pt x="1383" y="4440"/>
                  </a:lnTo>
                  <a:lnTo>
                    <a:pt x="2755" y="2620"/>
                  </a:lnTo>
                  <a:lnTo>
                    <a:pt x="1084" y="151"/>
                  </a:lnTo>
                  <a:lnTo>
                    <a:pt x="101" y="2335"/>
                  </a:lnTo>
                  <a:lnTo>
                    <a:pt x="385" y="2591"/>
                  </a:lnTo>
                  <a:lnTo>
                    <a:pt x="385" y="2680"/>
                  </a:lnTo>
                  <a:lnTo>
                    <a:pt x="238" y="2529"/>
                  </a:lnTo>
                  <a:lnTo>
                    <a:pt x="0" y="2347"/>
                  </a:lnTo>
                  <a:lnTo>
                    <a:pt x="1073" y="0"/>
                  </a:lnTo>
                  <a:lnTo>
                    <a:pt x="2823" y="2620"/>
                  </a:lnTo>
                  <a:lnTo>
                    <a:pt x="1430" y="4467"/>
                  </a:lnTo>
                  <a:lnTo>
                    <a:pt x="3013" y="2633"/>
                  </a:lnTo>
                  <a:lnTo>
                    <a:pt x="3044" y="2663"/>
                  </a:lnTo>
                  <a:lnTo>
                    <a:pt x="1515" y="4467"/>
                  </a:lnTo>
                  <a:lnTo>
                    <a:pt x="1583" y="4467"/>
                  </a:lnTo>
                  <a:lnTo>
                    <a:pt x="3302" y="2964"/>
                  </a:lnTo>
                  <a:lnTo>
                    <a:pt x="3337" y="2992"/>
                  </a:lnTo>
                  <a:lnTo>
                    <a:pt x="1679" y="4467"/>
                  </a:lnTo>
                  <a:lnTo>
                    <a:pt x="1769" y="4467"/>
                  </a:lnTo>
                  <a:lnTo>
                    <a:pt x="3626" y="3171"/>
                  </a:lnTo>
                  <a:lnTo>
                    <a:pt x="3647" y="3206"/>
                  </a:lnTo>
                  <a:lnTo>
                    <a:pt x="1769" y="4528"/>
                  </a:lnTo>
                  <a:lnTo>
                    <a:pt x="1642" y="4515"/>
                  </a:lnTo>
                  <a:lnTo>
                    <a:pt x="1374" y="4544"/>
                  </a:lnTo>
                  <a:lnTo>
                    <a:pt x="1314" y="4496"/>
                  </a:lnTo>
                  <a:lnTo>
                    <a:pt x="1245" y="4167"/>
                  </a:lnTo>
                  <a:lnTo>
                    <a:pt x="1118" y="3819"/>
                  </a:lnTo>
                  <a:lnTo>
                    <a:pt x="1002" y="3581"/>
                  </a:lnTo>
                  <a:lnTo>
                    <a:pt x="844" y="3265"/>
                  </a:lnTo>
                  <a:lnTo>
                    <a:pt x="687" y="3039"/>
                  </a:lnTo>
                  <a:lnTo>
                    <a:pt x="621" y="2906"/>
                  </a:lnTo>
                  <a:lnTo>
                    <a:pt x="621" y="2829"/>
                  </a:lnTo>
                  <a:lnTo>
                    <a:pt x="653" y="2604"/>
                  </a:lnTo>
                  <a:lnTo>
                    <a:pt x="653" y="2469"/>
                  </a:lnTo>
                  <a:lnTo>
                    <a:pt x="641" y="2258"/>
                  </a:lnTo>
                  <a:lnTo>
                    <a:pt x="586" y="2140"/>
                  </a:lnTo>
                  <a:lnTo>
                    <a:pt x="572" y="2092"/>
                  </a:lnTo>
                  <a:close/>
                </a:path>
              </a:pathLst>
            </a:custGeom>
            <a:solidFill>
              <a:srgbClr val="000000"/>
            </a:solidFill>
            <a:ln w="0">
              <a:solidFill>
                <a:srgbClr val="000000"/>
              </a:solidFill>
              <a:prstDash val="solid"/>
              <a:round/>
              <a:headEnd/>
              <a:tailEnd/>
            </a:ln>
          </p:spPr>
          <p:txBody>
            <a:bodyPr/>
            <a:lstStyle/>
            <a:p>
              <a:endParaRPr lang="en-ZA"/>
            </a:p>
          </p:txBody>
        </p:sp>
        <p:sp>
          <p:nvSpPr>
            <p:cNvPr id="52" name="Freeform 50"/>
            <p:cNvSpPr>
              <a:spLocks/>
            </p:cNvSpPr>
            <p:nvPr/>
          </p:nvSpPr>
          <p:spPr bwMode="auto">
            <a:xfrm>
              <a:off x="3662" y="2286"/>
              <a:ext cx="287" cy="444"/>
            </a:xfrm>
            <a:custGeom>
              <a:avLst/>
              <a:gdLst>
                <a:gd name="T0" fmla="*/ 0 w 1717"/>
                <a:gd name="T1" fmla="*/ 0 h 2662"/>
                <a:gd name="T2" fmla="*/ 0 w 1717"/>
                <a:gd name="T3" fmla="*/ 0 h 2662"/>
                <a:gd name="T4" fmla="*/ 0 w 1717"/>
                <a:gd name="T5" fmla="*/ 0 h 2662"/>
                <a:gd name="T6" fmla="*/ 0 w 1717"/>
                <a:gd name="T7" fmla="*/ 0 h 2662"/>
                <a:gd name="T8" fmla="*/ 0 w 1717"/>
                <a:gd name="T9" fmla="*/ 0 h 2662"/>
                <a:gd name="T10" fmla="*/ 0 w 1717"/>
                <a:gd name="T11" fmla="*/ 0 h 2662"/>
                <a:gd name="T12" fmla="*/ 0 w 1717"/>
                <a:gd name="T13" fmla="*/ 0 h 26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62">
                  <a:moveTo>
                    <a:pt x="0" y="420"/>
                  </a:moveTo>
                  <a:lnTo>
                    <a:pt x="171" y="0"/>
                  </a:lnTo>
                  <a:lnTo>
                    <a:pt x="1717" y="2645"/>
                  </a:lnTo>
                  <a:lnTo>
                    <a:pt x="1686" y="2662"/>
                  </a:lnTo>
                  <a:lnTo>
                    <a:pt x="188" y="133"/>
                  </a:lnTo>
                  <a:lnTo>
                    <a:pt x="36" y="484"/>
                  </a:lnTo>
                  <a:lnTo>
                    <a:pt x="0" y="420"/>
                  </a:lnTo>
                  <a:close/>
                </a:path>
              </a:pathLst>
            </a:custGeom>
            <a:solidFill>
              <a:srgbClr val="000000"/>
            </a:solidFill>
            <a:ln w="0">
              <a:solidFill>
                <a:srgbClr val="000000"/>
              </a:solidFill>
              <a:prstDash val="solid"/>
              <a:round/>
              <a:headEnd/>
              <a:tailEnd/>
            </a:ln>
          </p:spPr>
          <p:txBody>
            <a:bodyPr/>
            <a:lstStyle/>
            <a:p>
              <a:endParaRPr lang="en-ZA"/>
            </a:p>
          </p:txBody>
        </p:sp>
        <p:sp>
          <p:nvSpPr>
            <p:cNvPr id="53" name="Freeform 51"/>
            <p:cNvSpPr>
              <a:spLocks/>
            </p:cNvSpPr>
            <p:nvPr/>
          </p:nvSpPr>
          <p:spPr bwMode="auto">
            <a:xfrm>
              <a:off x="3728" y="2308"/>
              <a:ext cx="269" cy="477"/>
            </a:xfrm>
            <a:custGeom>
              <a:avLst/>
              <a:gdLst>
                <a:gd name="T0" fmla="*/ 0 w 1614"/>
                <a:gd name="T1" fmla="*/ 0 h 2858"/>
                <a:gd name="T2" fmla="*/ 0 w 1614"/>
                <a:gd name="T3" fmla="*/ 0 h 2858"/>
                <a:gd name="T4" fmla="*/ 0 w 1614"/>
                <a:gd name="T5" fmla="*/ 0 h 2858"/>
                <a:gd name="T6" fmla="*/ 0 w 1614"/>
                <a:gd name="T7" fmla="*/ 0 h 2858"/>
                <a:gd name="T8" fmla="*/ 0 w 1614"/>
                <a:gd name="T9" fmla="*/ 0 h 2858"/>
                <a:gd name="T10" fmla="*/ 0 w 1614"/>
                <a:gd name="T11" fmla="*/ 0 h 2858"/>
                <a:gd name="T12" fmla="*/ 0 w 1614"/>
                <a:gd name="T13" fmla="*/ 0 h 285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14" h="2858">
                  <a:moveTo>
                    <a:pt x="1614" y="2841"/>
                  </a:moveTo>
                  <a:lnTo>
                    <a:pt x="177" y="0"/>
                  </a:lnTo>
                  <a:lnTo>
                    <a:pt x="0" y="260"/>
                  </a:lnTo>
                  <a:lnTo>
                    <a:pt x="12" y="303"/>
                  </a:lnTo>
                  <a:lnTo>
                    <a:pt x="162" y="93"/>
                  </a:lnTo>
                  <a:lnTo>
                    <a:pt x="1568" y="2858"/>
                  </a:lnTo>
                  <a:lnTo>
                    <a:pt x="1614" y="2841"/>
                  </a:lnTo>
                  <a:close/>
                </a:path>
              </a:pathLst>
            </a:custGeom>
            <a:solidFill>
              <a:srgbClr val="000000"/>
            </a:solidFill>
            <a:ln w="0">
              <a:solidFill>
                <a:srgbClr val="000000"/>
              </a:solidFill>
              <a:prstDash val="solid"/>
              <a:round/>
              <a:headEnd/>
              <a:tailEnd/>
            </a:ln>
          </p:spPr>
          <p:txBody>
            <a:bodyPr/>
            <a:lstStyle/>
            <a:p>
              <a:endParaRPr lang="en-ZA"/>
            </a:p>
          </p:txBody>
        </p:sp>
        <p:sp>
          <p:nvSpPr>
            <p:cNvPr id="54" name="Freeform 52"/>
            <p:cNvSpPr>
              <a:spLocks/>
            </p:cNvSpPr>
            <p:nvPr/>
          </p:nvSpPr>
          <p:spPr bwMode="auto">
            <a:xfrm>
              <a:off x="3788" y="2334"/>
              <a:ext cx="261" cy="486"/>
            </a:xfrm>
            <a:custGeom>
              <a:avLst/>
              <a:gdLst>
                <a:gd name="T0" fmla="*/ 0 w 1567"/>
                <a:gd name="T1" fmla="*/ 0 h 2914"/>
                <a:gd name="T2" fmla="*/ 0 w 1567"/>
                <a:gd name="T3" fmla="*/ 0 h 2914"/>
                <a:gd name="T4" fmla="*/ 0 w 1567"/>
                <a:gd name="T5" fmla="*/ 0 h 2914"/>
                <a:gd name="T6" fmla="*/ 0 w 1567"/>
                <a:gd name="T7" fmla="*/ 0 h 2914"/>
                <a:gd name="T8" fmla="*/ 0 w 1567"/>
                <a:gd name="T9" fmla="*/ 0 h 2914"/>
                <a:gd name="T10" fmla="*/ 0 w 1567"/>
                <a:gd name="T11" fmla="*/ 0 h 2914"/>
                <a:gd name="T12" fmla="*/ 0 w 1567"/>
                <a:gd name="T13" fmla="*/ 0 h 29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7" h="2914">
                  <a:moveTo>
                    <a:pt x="0" y="267"/>
                  </a:moveTo>
                  <a:lnTo>
                    <a:pt x="221" y="0"/>
                  </a:lnTo>
                  <a:lnTo>
                    <a:pt x="1567" y="2914"/>
                  </a:lnTo>
                  <a:lnTo>
                    <a:pt x="1522" y="2914"/>
                  </a:lnTo>
                  <a:lnTo>
                    <a:pt x="215" y="117"/>
                  </a:lnTo>
                  <a:lnTo>
                    <a:pt x="40" y="327"/>
                  </a:lnTo>
                  <a:lnTo>
                    <a:pt x="0" y="267"/>
                  </a:lnTo>
                  <a:close/>
                </a:path>
              </a:pathLst>
            </a:custGeom>
            <a:solidFill>
              <a:srgbClr val="000000"/>
            </a:solidFill>
            <a:ln w="0">
              <a:solidFill>
                <a:srgbClr val="000000"/>
              </a:solidFill>
              <a:prstDash val="solid"/>
              <a:round/>
              <a:headEnd/>
              <a:tailEnd/>
            </a:ln>
          </p:spPr>
          <p:txBody>
            <a:bodyPr/>
            <a:lstStyle/>
            <a:p>
              <a:endParaRPr lang="en-ZA"/>
            </a:p>
          </p:txBody>
        </p:sp>
        <p:sp>
          <p:nvSpPr>
            <p:cNvPr id="55" name="Freeform 53"/>
            <p:cNvSpPr>
              <a:spLocks/>
            </p:cNvSpPr>
            <p:nvPr/>
          </p:nvSpPr>
          <p:spPr bwMode="auto">
            <a:xfrm>
              <a:off x="2633" y="3521"/>
              <a:ext cx="486" cy="621"/>
            </a:xfrm>
            <a:custGeom>
              <a:avLst/>
              <a:gdLst>
                <a:gd name="T0" fmla="*/ 0 w 2921"/>
                <a:gd name="T1" fmla="*/ 0 h 3729"/>
                <a:gd name="T2" fmla="*/ 0 w 2921"/>
                <a:gd name="T3" fmla="*/ 0 h 3729"/>
                <a:gd name="T4" fmla="*/ 0 w 2921"/>
                <a:gd name="T5" fmla="*/ 0 h 3729"/>
                <a:gd name="T6" fmla="*/ 0 w 2921"/>
                <a:gd name="T7" fmla="*/ 0 h 3729"/>
                <a:gd name="T8" fmla="*/ 0 w 2921"/>
                <a:gd name="T9" fmla="*/ 0 h 3729"/>
                <a:gd name="T10" fmla="*/ 0 w 2921"/>
                <a:gd name="T11" fmla="*/ 0 h 3729"/>
                <a:gd name="T12" fmla="*/ 0 w 2921"/>
                <a:gd name="T13" fmla="*/ 0 h 3729"/>
                <a:gd name="T14" fmla="*/ 0 w 2921"/>
                <a:gd name="T15" fmla="*/ 0 h 3729"/>
                <a:gd name="T16" fmla="*/ 0 w 2921"/>
                <a:gd name="T17" fmla="*/ 0 h 3729"/>
                <a:gd name="T18" fmla="*/ 0 w 2921"/>
                <a:gd name="T19" fmla="*/ 0 h 3729"/>
                <a:gd name="T20" fmla="*/ 0 w 2921"/>
                <a:gd name="T21" fmla="*/ 0 h 3729"/>
                <a:gd name="T22" fmla="*/ 0 w 2921"/>
                <a:gd name="T23" fmla="*/ 0 h 3729"/>
                <a:gd name="T24" fmla="*/ 0 w 2921"/>
                <a:gd name="T25" fmla="*/ 0 h 3729"/>
                <a:gd name="T26" fmla="*/ 0 w 2921"/>
                <a:gd name="T27" fmla="*/ 0 h 3729"/>
                <a:gd name="T28" fmla="*/ 0 w 2921"/>
                <a:gd name="T29" fmla="*/ 0 h 3729"/>
                <a:gd name="T30" fmla="*/ 0 w 2921"/>
                <a:gd name="T31" fmla="*/ 0 h 3729"/>
                <a:gd name="T32" fmla="*/ 0 w 2921"/>
                <a:gd name="T33" fmla="*/ 0 h 3729"/>
                <a:gd name="T34" fmla="*/ 0 w 2921"/>
                <a:gd name="T35" fmla="*/ 0 h 3729"/>
                <a:gd name="T36" fmla="*/ 0 w 2921"/>
                <a:gd name="T37" fmla="*/ 0 h 3729"/>
                <a:gd name="T38" fmla="*/ 0 w 2921"/>
                <a:gd name="T39" fmla="*/ 0 h 3729"/>
                <a:gd name="T40" fmla="*/ 0 w 2921"/>
                <a:gd name="T41" fmla="*/ 0 h 3729"/>
                <a:gd name="T42" fmla="*/ 0 w 2921"/>
                <a:gd name="T43" fmla="*/ 0 h 3729"/>
                <a:gd name="T44" fmla="*/ 0 w 2921"/>
                <a:gd name="T45" fmla="*/ 0 h 3729"/>
                <a:gd name="T46" fmla="*/ 0 w 2921"/>
                <a:gd name="T47" fmla="*/ 0 h 3729"/>
                <a:gd name="T48" fmla="*/ 0 w 2921"/>
                <a:gd name="T49" fmla="*/ 0 h 3729"/>
                <a:gd name="T50" fmla="*/ 0 w 2921"/>
                <a:gd name="T51" fmla="*/ 0 h 3729"/>
                <a:gd name="T52" fmla="*/ 0 w 2921"/>
                <a:gd name="T53" fmla="*/ 0 h 3729"/>
                <a:gd name="T54" fmla="*/ 0 w 2921"/>
                <a:gd name="T55" fmla="*/ 0 h 3729"/>
                <a:gd name="T56" fmla="*/ 0 w 2921"/>
                <a:gd name="T57" fmla="*/ 0 h 3729"/>
                <a:gd name="T58" fmla="*/ 0 w 2921"/>
                <a:gd name="T59" fmla="*/ 0 h 372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921" h="3729">
                  <a:moveTo>
                    <a:pt x="2921" y="245"/>
                  </a:moveTo>
                  <a:lnTo>
                    <a:pt x="2561" y="422"/>
                  </a:lnTo>
                  <a:lnTo>
                    <a:pt x="2374" y="589"/>
                  </a:lnTo>
                  <a:lnTo>
                    <a:pt x="2199" y="815"/>
                  </a:lnTo>
                  <a:lnTo>
                    <a:pt x="2038" y="1069"/>
                  </a:lnTo>
                  <a:lnTo>
                    <a:pt x="1819" y="1489"/>
                  </a:lnTo>
                  <a:lnTo>
                    <a:pt x="1437" y="2479"/>
                  </a:lnTo>
                  <a:lnTo>
                    <a:pt x="1480" y="2705"/>
                  </a:lnTo>
                  <a:lnTo>
                    <a:pt x="1416" y="3021"/>
                  </a:lnTo>
                  <a:lnTo>
                    <a:pt x="1322" y="3138"/>
                  </a:lnTo>
                  <a:lnTo>
                    <a:pt x="1127" y="3217"/>
                  </a:lnTo>
                  <a:lnTo>
                    <a:pt x="1041" y="3308"/>
                  </a:lnTo>
                  <a:lnTo>
                    <a:pt x="601" y="3485"/>
                  </a:lnTo>
                  <a:lnTo>
                    <a:pt x="357" y="3637"/>
                  </a:lnTo>
                  <a:lnTo>
                    <a:pt x="22" y="3729"/>
                  </a:lnTo>
                  <a:lnTo>
                    <a:pt x="0" y="3696"/>
                  </a:lnTo>
                  <a:lnTo>
                    <a:pt x="126" y="3546"/>
                  </a:lnTo>
                  <a:lnTo>
                    <a:pt x="347" y="3127"/>
                  </a:lnTo>
                  <a:lnTo>
                    <a:pt x="529" y="3186"/>
                  </a:lnTo>
                  <a:lnTo>
                    <a:pt x="580" y="3168"/>
                  </a:lnTo>
                  <a:lnTo>
                    <a:pt x="626" y="2614"/>
                  </a:lnTo>
                  <a:lnTo>
                    <a:pt x="754" y="2479"/>
                  </a:lnTo>
                  <a:lnTo>
                    <a:pt x="997" y="1639"/>
                  </a:lnTo>
                  <a:lnTo>
                    <a:pt x="1158" y="888"/>
                  </a:lnTo>
                  <a:lnTo>
                    <a:pt x="1437" y="0"/>
                  </a:lnTo>
                  <a:lnTo>
                    <a:pt x="1737" y="138"/>
                  </a:lnTo>
                  <a:lnTo>
                    <a:pt x="2073" y="228"/>
                  </a:lnTo>
                  <a:lnTo>
                    <a:pt x="2350" y="259"/>
                  </a:lnTo>
                  <a:lnTo>
                    <a:pt x="2726" y="259"/>
                  </a:lnTo>
                  <a:lnTo>
                    <a:pt x="2921" y="245"/>
                  </a:lnTo>
                  <a:close/>
                </a:path>
              </a:pathLst>
            </a:custGeom>
            <a:solidFill>
              <a:srgbClr val="000000"/>
            </a:solidFill>
            <a:ln w="0">
              <a:solidFill>
                <a:srgbClr val="000000"/>
              </a:solidFill>
              <a:prstDash val="solid"/>
              <a:round/>
              <a:headEnd/>
              <a:tailEnd/>
            </a:ln>
          </p:spPr>
          <p:txBody>
            <a:bodyPr/>
            <a:lstStyle/>
            <a:p>
              <a:endParaRPr lang="en-ZA"/>
            </a:p>
          </p:txBody>
        </p:sp>
        <p:sp>
          <p:nvSpPr>
            <p:cNvPr id="56" name="Freeform 54"/>
            <p:cNvSpPr>
              <a:spLocks/>
            </p:cNvSpPr>
            <p:nvPr/>
          </p:nvSpPr>
          <p:spPr bwMode="auto">
            <a:xfrm>
              <a:off x="2676" y="3541"/>
              <a:ext cx="107" cy="498"/>
            </a:xfrm>
            <a:custGeom>
              <a:avLst/>
              <a:gdLst>
                <a:gd name="T0" fmla="*/ 0 w 648"/>
                <a:gd name="T1" fmla="*/ 0 h 2984"/>
                <a:gd name="T2" fmla="*/ 0 w 648"/>
                <a:gd name="T3" fmla="*/ 0 h 2984"/>
                <a:gd name="T4" fmla="*/ 0 w 648"/>
                <a:gd name="T5" fmla="*/ 0 h 2984"/>
                <a:gd name="T6" fmla="*/ 0 w 648"/>
                <a:gd name="T7" fmla="*/ 0 h 2984"/>
                <a:gd name="T8" fmla="*/ 0 w 648"/>
                <a:gd name="T9" fmla="*/ 0 h 2984"/>
                <a:gd name="T10" fmla="*/ 0 w 648"/>
                <a:gd name="T11" fmla="*/ 0 h 2984"/>
                <a:gd name="T12" fmla="*/ 0 w 648"/>
                <a:gd name="T13" fmla="*/ 0 h 2984"/>
                <a:gd name="T14" fmla="*/ 0 w 648"/>
                <a:gd name="T15" fmla="*/ 0 h 2984"/>
                <a:gd name="T16" fmla="*/ 0 w 648"/>
                <a:gd name="T17" fmla="*/ 0 h 2984"/>
                <a:gd name="T18" fmla="*/ 0 w 648"/>
                <a:gd name="T19" fmla="*/ 0 h 2984"/>
                <a:gd name="T20" fmla="*/ 0 w 648"/>
                <a:gd name="T21" fmla="*/ 0 h 2984"/>
                <a:gd name="T22" fmla="*/ 0 w 648"/>
                <a:gd name="T23" fmla="*/ 0 h 2984"/>
                <a:gd name="T24" fmla="*/ 0 w 648"/>
                <a:gd name="T25" fmla="*/ 0 h 2984"/>
                <a:gd name="T26" fmla="*/ 0 w 648"/>
                <a:gd name="T27" fmla="*/ 0 h 2984"/>
                <a:gd name="T28" fmla="*/ 0 w 648"/>
                <a:gd name="T29" fmla="*/ 0 h 2984"/>
                <a:gd name="T30" fmla="*/ 0 w 648"/>
                <a:gd name="T31" fmla="*/ 0 h 29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48" h="2984">
                  <a:moveTo>
                    <a:pt x="648" y="60"/>
                  </a:moveTo>
                  <a:lnTo>
                    <a:pt x="518" y="870"/>
                  </a:lnTo>
                  <a:lnTo>
                    <a:pt x="418" y="1559"/>
                  </a:lnTo>
                  <a:lnTo>
                    <a:pt x="272" y="2113"/>
                  </a:lnTo>
                  <a:lnTo>
                    <a:pt x="162" y="2524"/>
                  </a:lnTo>
                  <a:lnTo>
                    <a:pt x="100" y="2729"/>
                  </a:lnTo>
                  <a:lnTo>
                    <a:pt x="100" y="2984"/>
                  </a:lnTo>
                  <a:lnTo>
                    <a:pt x="0" y="2878"/>
                  </a:lnTo>
                  <a:lnTo>
                    <a:pt x="31" y="2552"/>
                  </a:lnTo>
                  <a:lnTo>
                    <a:pt x="127" y="2429"/>
                  </a:lnTo>
                  <a:lnTo>
                    <a:pt x="261" y="1937"/>
                  </a:lnTo>
                  <a:lnTo>
                    <a:pt x="382" y="1424"/>
                  </a:lnTo>
                  <a:lnTo>
                    <a:pt x="451" y="1017"/>
                  </a:lnTo>
                  <a:lnTo>
                    <a:pt x="518" y="465"/>
                  </a:lnTo>
                  <a:lnTo>
                    <a:pt x="577" y="0"/>
                  </a:lnTo>
                  <a:lnTo>
                    <a:pt x="648" y="60"/>
                  </a:lnTo>
                  <a:close/>
                </a:path>
              </a:pathLst>
            </a:custGeom>
            <a:solidFill>
              <a:srgbClr val="000000"/>
            </a:solidFill>
            <a:ln w="0">
              <a:solidFill>
                <a:srgbClr val="000000"/>
              </a:solidFill>
              <a:prstDash val="solid"/>
              <a:round/>
              <a:headEnd/>
              <a:tailEnd/>
            </a:ln>
          </p:spPr>
          <p:txBody>
            <a:bodyPr/>
            <a:lstStyle/>
            <a:p>
              <a:endParaRPr lang="en-ZA"/>
            </a:p>
          </p:txBody>
        </p:sp>
        <p:sp>
          <p:nvSpPr>
            <p:cNvPr id="57" name="Freeform 55"/>
            <p:cNvSpPr>
              <a:spLocks/>
            </p:cNvSpPr>
            <p:nvPr/>
          </p:nvSpPr>
          <p:spPr bwMode="auto">
            <a:xfrm>
              <a:off x="3071" y="3506"/>
              <a:ext cx="419" cy="628"/>
            </a:xfrm>
            <a:custGeom>
              <a:avLst/>
              <a:gdLst>
                <a:gd name="T0" fmla="*/ 0 w 2514"/>
                <a:gd name="T1" fmla="*/ 0 h 3766"/>
                <a:gd name="T2" fmla="*/ 0 w 2514"/>
                <a:gd name="T3" fmla="*/ 0 h 3766"/>
                <a:gd name="T4" fmla="*/ 0 w 2514"/>
                <a:gd name="T5" fmla="*/ 0 h 3766"/>
                <a:gd name="T6" fmla="*/ 0 w 2514"/>
                <a:gd name="T7" fmla="*/ 0 h 3766"/>
                <a:gd name="T8" fmla="*/ 0 w 2514"/>
                <a:gd name="T9" fmla="*/ 0 h 3766"/>
                <a:gd name="T10" fmla="*/ 0 w 2514"/>
                <a:gd name="T11" fmla="*/ 0 h 3766"/>
                <a:gd name="T12" fmla="*/ 0 w 2514"/>
                <a:gd name="T13" fmla="*/ 0 h 3766"/>
                <a:gd name="T14" fmla="*/ 0 w 2514"/>
                <a:gd name="T15" fmla="*/ 0 h 3766"/>
                <a:gd name="T16" fmla="*/ 0 w 2514"/>
                <a:gd name="T17" fmla="*/ 0 h 3766"/>
                <a:gd name="T18" fmla="*/ 0 w 2514"/>
                <a:gd name="T19" fmla="*/ 0 h 3766"/>
                <a:gd name="T20" fmla="*/ 0 w 2514"/>
                <a:gd name="T21" fmla="*/ 0 h 3766"/>
                <a:gd name="T22" fmla="*/ 0 w 2514"/>
                <a:gd name="T23" fmla="*/ 0 h 3766"/>
                <a:gd name="T24" fmla="*/ 0 w 2514"/>
                <a:gd name="T25" fmla="*/ 0 h 3766"/>
                <a:gd name="T26" fmla="*/ 0 w 2514"/>
                <a:gd name="T27" fmla="*/ 0 h 3766"/>
                <a:gd name="T28" fmla="*/ 0 w 2514"/>
                <a:gd name="T29" fmla="*/ 0 h 3766"/>
                <a:gd name="T30" fmla="*/ 0 w 2514"/>
                <a:gd name="T31" fmla="*/ 0 h 3766"/>
                <a:gd name="T32" fmla="*/ 0 w 2514"/>
                <a:gd name="T33" fmla="*/ 0 h 3766"/>
                <a:gd name="T34" fmla="*/ 0 w 2514"/>
                <a:gd name="T35" fmla="*/ 0 h 3766"/>
                <a:gd name="T36" fmla="*/ 0 w 2514"/>
                <a:gd name="T37" fmla="*/ 0 h 3766"/>
                <a:gd name="T38" fmla="*/ 0 w 2514"/>
                <a:gd name="T39" fmla="*/ 0 h 3766"/>
                <a:gd name="T40" fmla="*/ 0 w 2514"/>
                <a:gd name="T41" fmla="*/ 0 h 3766"/>
                <a:gd name="T42" fmla="*/ 0 w 2514"/>
                <a:gd name="T43" fmla="*/ 0 h 3766"/>
                <a:gd name="T44" fmla="*/ 0 w 2514"/>
                <a:gd name="T45" fmla="*/ 0 h 3766"/>
                <a:gd name="T46" fmla="*/ 0 w 2514"/>
                <a:gd name="T47" fmla="*/ 0 h 3766"/>
                <a:gd name="T48" fmla="*/ 0 w 2514"/>
                <a:gd name="T49" fmla="*/ 0 h 3766"/>
                <a:gd name="T50" fmla="*/ 0 w 2514"/>
                <a:gd name="T51" fmla="*/ 0 h 3766"/>
                <a:gd name="T52" fmla="*/ 0 w 2514"/>
                <a:gd name="T53" fmla="*/ 0 h 3766"/>
                <a:gd name="T54" fmla="*/ 0 w 2514"/>
                <a:gd name="T55" fmla="*/ 0 h 3766"/>
                <a:gd name="T56" fmla="*/ 0 w 2514"/>
                <a:gd name="T57" fmla="*/ 0 h 3766"/>
                <a:gd name="T58" fmla="*/ 0 w 2514"/>
                <a:gd name="T59" fmla="*/ 0 h 3766"/>
                <a:gd name="T60" fmla="*/ 0 w 2514"/>
                <a:gd name="T61" fmla="*/ 0 h 3766"/>
                <a:gd name="T62" fmla="*/ 0 w 2514"/>
                <a:gd name="T63" fmla="*/ 0 h 3766"/>
                <a:gd name="T64" fmla="*/ 0 w 2514"/>
                <a:gd name="T65" fmla="*/ 0 h 3766"/>
                <a:gd name="T66" fmla="*/ 0 w 2514"/>
                <a:gd name="T67" fmla="*/ 0 h 3766"/>
                <a:gd name="T68" fmla="*/ 0 w 2514"/>
                <a:gd name="T69" fmla="*/ 0 h 3766"/>
                <a:gd name="T70" fmla="*/ 0 w 2514"/>
                <a:gd name="T71" fmla="*/ 0 h 3766"/>
                <a:gd name="T72" fmla="*/ 0 w 2514"/>
                <a:gd name="T73" fmla="*/ 0 h 3766"/>
                <a:gd name="T74" fmla="*/ 0 w 2514"/>
                <a:gd name="T75" fmla="*/ 0 h 3766"/>
                <a:gd name="T76" fmla="*/ 0 w 2514"/>
                <a:gd name="T77" fmla="*/ 0 h 3766"/>
                <a:gd name="T78" fmla="*/ 0 w 2514"/>
                <a:gd name="T79" fmla="*/ 0 h 3766"/>
                <a:gd name="T80" fmla="*/ 0 w 2514"/>
                <a:gd name="T81" fmla="*/ 0 h 37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514" h="3766">
                  <a:moveTo>
                    <a:pt x="1958" y="0"/>
                  </a:moveTo>
                  <a:lnTo>
                    <a:pt x="2007" y="482"/>
                  </a:lnTo>
                  <a:lnTo>
                    <a:pt x="2085" y="1038"/>
                  </a:lnTo>
                  <a:lnTo>
                    <a:pt x="2195" y="1801"/>
                  </a:lnTo>
                  <a:lnTo>
                    <a:pt x="2300" y="2295"/>
                  </a:lnTo>
                  <a:lnTo>
                    <a:pt x="2459" y="2415"/>
                  </a:lnTo>
                  <a:lnTo>
                    <a:pt x="2514" y="2687"/>
                  </a:lnTo>
                  <a:lnTo>
                    <a:pt x="2411" y="2928"/>
                  </a:lnTo>
                  <a:lnTo>
                    <a:pt x="2300" y="3706"/>
                  </a:lnTo>
                  <a:lnTo>
                    <a:pt x="2261" y="3753"/>
                  </a:lnTo>
                  <a:lnTo>
                    <a:pt x="2216" y="3766"/>
                  </a:lnTo>
                  <a:lnTo>
                    <a:pt x="2134" y="3736"/>
                  </a:lnTo>
                  <a:lnTo>
                    <a:pt x="2063" y="3692"/>
                  </a:lnTo>
                  <a:lnTo>
                    <a:pt x="1517" y="3214"/>
                  </a:lnTo>
                  <a:lnTo>
                    <a:pt x="1126" y="2969"/>
                  </a:lnTo>
                  <a:lnTo>
                    <a:pt x="996" y="2672"/>
                  </a:lnTo>
                  <a:lnTo>
                    <a:pt x="1066" y="2581"/>
                  </a:lnTo>
                  <a:lnTo>
                    <a:pt x="583" y="1485"/>
                  </a:lnTo>
                  <a:lnTo>
                    <a:pt x="281" y="942"/>
                  </a:lnTo>
                  <a:lnTo>
                    <a:pt x="0" y="554"/>
                  </a:lnTo>
                  <a:lnTo>
                    <a:pt x="24" y="525"/>
                  </a:lnTo>
                  <a:lnTo>
                    <a:pt x="242" y="796"/>
                  </a:lnTo>
                  <a:lnTo>
                    <a:pt x="500" y="1185"/>
                  </a:lnTo>
                  <a:lnTo>
                    <a:pt x="789" y="1770"/>
                  </a:lnTo>
                  <a:lnTo>
                    <a:pt x="1010" y="2281"/>
                  </a:lnTo>
                  <a:lnTo>
                    <a:pt x="1126" y="2610"/>
                  </a:lnTo>
                  <a:lnTo>
                    <a:pt x="1117" y="2701"/>
                  </a:lnTo>
                  <a:lnTo>
                    <a:pt x="1185" y="2808"/>
                  </a:lnTo>
                  <a:lnTo>
                    <a:pt x="1243" y="2969"/>
                  </a:lnTo>
                  <a:lnTo>
                    <a:pt x="1360" y="3049"/>
                  </a:lnTo>
                  <a:lnTo>
                    <a:pt x="1635" y="3120"/>
                  </a:lnTo>
                  <a:lnTo>
                    <a:pt x="1900" y="3139"/>
                  </a:lnTo>
                  <a:lnTo>
                    <a:pt x="2079" y="3108"/>
                  </a:lnTo>
                  <a:lnTo>
                    <a:pt x="2103" y="3060"/>
                  </a:lnTo>
                  <a:lnTo>
                    <a:pt x="2079" y="2928"/>
                  </a:lnTo>
                  <a:lnTo>
                    <a:pt x="2016" y="2775"/>
                  </a:lnTo>
                  <a:lnTo>
                    <a:pt x="1936" y="2775"/>
                  </a:lnTo>
                  <a:lnTo>
                    <a:pt x="1890" y="2838"/>
                  </a:lnTo>
                  <a:lnTo>
                    <a:pt x="1449" y="1473"/>
                  </a:lnTo>
                  <a:lnTo>
                    <a:pt x="1150" y="602"/>
                  </a:lnTo>
                  <a:lnTo>
                    <a:pt x="1958" y="0"/>
                  </a:lnTo>
                  <a:close/>
                </a:path>
              </a:pathLst>
            </a:custGeom>
            <a:solidFill>
              <a:srgbClr val="000000"/>
            </a:solidFill>
            <a:ln w="0">
              <a:solidFill>
                <a:srgbClr val="000000"/>
              </a:solidFill>
              <a:prstDash val="solid"/>
              <a:round/>
              <a:headEnd/>
              <a:tailEnd/>
            </a:ln>
          </p:spPr>
          <p:txBody>
            <a:bodyPr/>
            <a:lstStyle/>
            <a:p>
              <a:endParaRPr lang="en-ZA"/>
            </a:p>
          </p:txBody>
        </p:sp>
      </p:grpSp>
      <p:sp>
        <p:nvSpPr>
          <p:cNvPr id="58" name="Rounded Rectangle 57"/>
          <p:cNvSpPr/>
          <p:nvPr/>
        </p:nvSpPr>
        <p:spPr>
          <a:xfrm>
            <a:off x="6362054" y="2292350"/>
            <a:ext cx="2061275" cy="114827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Relevant Benefit</a:t>
            </a:r>
          </a:p>
          <a:p>
            <a:pPr algn="ctr"/>
            <a:r>
              <a:rPr lang="en-ZA" dirty="0" smtClean="0"/>
              <a:t>&amp; </a:t>
            </a:r>
          </a:p>
          <a:p>
            <a:pPr algn="ctr"/>
            <a:r>
              <a:rPr lang="en-ZA" dirty="0" smtClean="0"/>
              <a:t>Relevant Cost</a:t>
            </a:r>
            <a:endParaRPr lang="en-ZA" dirty="0"/>
          </a:p>
        </p:txBody>
      </p:sp>
      <p:sp>
        <p:nvSpPr>
          <p:cNvPr id="59" name="Rounded Rectangle 58"/>
          <p:cNvSpPr/>
          <p:nvPr/>
        </p:nvSpPr>
        <p:spPr>
          <a:xfrm>
            <a:off x="356461" y="1704814"/>
            <a:ext cx="2231756" cy="192178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ZA" dirty="0" smtClean="0"/>
              <a:t>Different between alternatives.</a:t>
            </a:r>
          </a:p>
          <a:p>
            <a:pPr algn="ctr"/>
            <a:endParaRPr lang="en-ZA" dirty="0"/>
          </a:p>
          <a:p>
            <a:pPr algn="ctr"/>
            <a:r>
              <a:rPr lang="en-ZA" dirty="0" smtClean="0"/>
              <a:t>Therefore it makes a difference</a:t>
            </a:r>
            <a:endParaRPr lang="en-ZA" dirty="0"/>
          </a:p>
        </p:txBody>
      </p:sp>
      <p:cxnSp>
        <p:nvCxnSpPr>
          <p:cNvPr id="61" name="Straight Arrow Connector 60"/>
          <p:cNvCxnSpPr/>
          <p:nvPr/>
        </p:nvCxnSpPr>
        <p:spPr>
          <a:xfrm flipH="1">
            <a:off x="2588217" y="1495586"/>
            <a:ext cx="2397329" cy="96345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a:off x="2899569" y="1495586"/>
            <a:ext cx="3462485" cy="7967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359085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Sell or Further Process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49</a:t>
            </a:fld>
            <a:endParaRPr lang="en-US"/>
          </a:p>
        </p:txBody>
      </p:sp>
      <p:graphicFrame>
        <p:nvGraphicFramePr>
          <p:cNvPr id="4" name="Object 3"/>
          <p:cNvGraphicFramePr>
            <a:graphicFrameLocks/>
          </p:cNvGraphicFramePr>
          <p:nvPr>
            <p:extLst>
              <p:ext uri="{D42A27DB-BD31-4B8C-83A1-F6EECF244321}">
                <p14:modId xmlns:p14="http://schemas.microsoft.com/office/powerpoint/2010/main" val="1326828160"/>
              </p:ext>
            </p:extLst>
          </p:nvPr>
        </p:nvGraphicFramePr>
        <p:xfrm>
          <a:off x="588963" y="1125538"/>
          <a:ext cx="7953375" cy="2843212"/>
        </p:xfrm>
        <a:graphic>
          <a:graphicData uri="http://schemas.openxmlformats.org/presentationml/2006/ole">
            <mc:AlternateContent xmlns:mc="http://schemas.openxmlformats.org/markup-compatibility/2006">
              <mc:Choice xmlns:v="urn:schemas-microsoft-com:vml" Requires="v">
                <p:oleObj spid="_x0000_s65541" name="Worksheet" r:id="rId3" imgW="3985083" imgH="1554291" progId="Excel.Sheet.8">
                  <p:embed/>
                </p:oleObj>
              </mc:Choice>
              <mc:Fallback>
                <p:oleObj name="Worksheet" r:id="rId3" imgW="3985083" imgH="1554291" progId="Excel.Sheet.8">
                  <p:embed/>
                  <p:pic>
                    <p:nvPicPr>
                      <p:cNvPr id="115715" name="Object 3"/>
                      <p:cNvPicPr>
                        <a:picLocks noChangeArrowheads="1"/>
                      </p:cNvPicPr>
                      <p:nvPr/>
                    </p:nvPicPr>
                    <p:blipFill>
                      <a:blip r:embed="rId4"/>
                      <a:srcRect/>
                      <a:stretch>
                        <a:fillRect/>
                      </a:stretch>
                    </p:blipFill>
                    <p:spPr bwMode="auto">
                      <a:xfrm>
                        <a:off x="588963" y="1125538"/>
                        <a:ext cx="7953375" cy="284321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46234127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Sell or Process Further</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50</a:t>
            </a:fld>
            <a:endParaRPr lang="en-US"/>
          </a:p>
        </p:txBody>
      </p:sp>
      <p:graphicFrame>
        <p:nvGraphicFramePr>
          <p:cNvPr id="4" name="Object 3"/>
          <p:cNvGraphicFramePr>
            <a:graphicFrameLocks/>
          </p:cNvGraphicFramePr>
          <p:nvPr>
            <p:extLst>
              <p:ext uri="{D42A27DB-BD31-4B8C-83A1-F6EECF244321}">
                <p14:modId xmlns:p14="http://schemas.microsoft.com/office/powerpoint/2010/main" val="269376878"/>
              </p:ext>
            </p:extLst>
          </p:nvPr>
        </p:nvGraphicFramePr>
        <p:xfrm>
          <a:off x="732632" y="1177414"/>
          <a:ext cx="7678738" cy="2382837"/>
        </p:xfrm>
        <a:graphic>
          <a:graphicData uri="http://schemas.openxmlformats.org/presentationml/2006/ole">
            <mc:AlternateContent xmlns:mc="http://schemas.openxmlformats.org/markup-compatibility/2006">
              <mc:Choice xmlns:v="urn:schemas-microsoft-com:vml" Requires="v">
                <p:oleObj spid="_x0000_s66566" name="Worksheet" r:id="rId3" imgW="3985083" imgH="1554291" progId="Excel.Sheet.8">
                  <p:embed/>
                </p:oleObj>
              </mc:Choice>
              <mc:Fallback>
                <p:oleObj name="Worksheet" r:id="rId3" imgW="3985083" imgH="1554291" progId="Excel.Sheet.8">
                  <p:embed/>
                  <p:pic>
                    <p:nvPicPr>
                      <p:cNvPr id="117763" name="Object 3"/>
                      <p:cNvPicPr>
                        <a:picLocks noChangeArrowheads="1"/>
                      </p:cNvPicPr>
                      <p:nvPr/>
                    </p:nvPicPr>
                    <p:blipFill>
                      <a:blip r:embed="rId4"/>
                      <a:srcRect/>
                      <a:stretch>
                        <a:fillRect/>
                      </a:stretch>
                    </p:blipFill>
                    <p:spPr bwMode="auto">
                      <a:xfrm>
                        <a:off x="732632" y="1177414"/>
                        <a:ext cx="7678738" cy="2382837"/>
                      </a:xfrm>
                      <a:prstGeom prst="rect">
                        <a:avLst/>
                      </a:prstGeom>
                      <a:noFill/>
                      <a:ln>
                        <a:noFill/>
                      </a:ln>
                      <a:effectLst/>
                    </p:spPr>
                  </p:pic>
                </p:oleObj>
              </mc:Fallback>
            </mc:AlternateContent>
          </a:graphicData>
        </a:graphic>
      </p:graphicFrame>
      <p:sp>
        <p:nvSpPr>
          <p:cNvPr id="5" name="Rectangle 5"/>
          <p:cNvSpPr>
            <a:spLocks noChangeArrowheads="1"/>
          </p:cNvSpPr>
          <p:nvPr/>
        </p:nvSpPr>
        <p:spPr bwMode="auto">
          <a:xfrm>
            <a:off x="1781970" y="3872012"/>
            <a:ext cx="6629400" cy="955675"/>
          </a:xfrm>
          <a:prstGeom prst="rect">
            <a:avLst/>
          </a:prstGeom>
          <a:solidFill>
            <a:srgbClr val="EBF7FF"/>
          </a:solidFill>
          <a:ln w="12700">
            <a:solidFill>
              <a:srgbClr val="000000"/>
            </a:solidFill>
            <a:miter lim="800000"/>
            <a:headEnd/>
            <a:tailEnd/>
          </a:ln>
          <a:effectLst>
            <a:outerShdw dist="45791" dir="3378596" algn="ctr" rotWithShape="0">
              <a:srgbClr val="000000"/>
            </a:outerShdw>
          </a:effectLst>
        </p:spPr>
        <p:txBody>
          <a:bodyPr lIns="90488" tIns="44450" rIns="90488" bIns="44450">
            <a:spAutoFit/>
          </a:bodyPr>
          <a:lstStyle/>
          <a:p>
            <a:pPr algn="ctr">
              <a:defRPr/>
            </a:pPr>
            <a:r>
              <a:rPr lang="en-US" altLang="en-US" sz="2800" b="1" dirty="0">
                <a:solidFill>
                  <a:srgbClr val="000000"/>
                </a:solidFill>
                <a:effectLst>
                  <a:outerShdw blurRad="38100" dist="38100" dir="2700000" algn="tl">
                    <a:srgbClr val="FFFFFF"/>
                  </a:outerShdw>
                </a:effectLst>
                <a:latin typeface="Arial" charset="0"/>
              </a:rPr>
              <a:t>Should we process the lumber further</a:t>
            </a:r>
            <a:br>
              <a:rPr lang="en-US" altLang="en-US" sz="2800" b="1" dirty="0">
                <a:solidFill>
                  <a:srgbClr val="000000"/>
                </a:solidFill>
                <a:effectLst>
                  <a:outerShdw blurRad="38100" dist="38100" dir="2700000" algn="tl">
                    <a:srgbClr val="FFFFFF"/>
                  </a:outerShdw>
                </a:effectLst>
                <a:latin typeface="Arial" charset="0"/>
              </a:rPr>
            </a:br>
            <a:r>
              <a:rPr lang="en-US" altLang="en-US" sz="2800" b="1" dirty="0">
                <a:solidFill>
                  <a:srgbClr val="000000"/>
                </a:solidFill>
                <a:effectLst>
                  <a:outerShdw blurRad="38100" dist="38100" dir="2700000" algn="tl">
                    <a:srgbClr val="FFFFFF"/>
                  </a:outerShdw>
                </a:effectLst>
                <a:latin typeface="Arial" charset="0"/>
              </a:rPr>
              <a:t>and sell the sawdust “as is?”</a:t>
            </a:r>
          </a:p>
        </p:txBody>
      </p:sp>
    </p:spTree>
    <p:extLst>
      <p:ext uri="{BB962C8B-B14F-4D97-AF65-F5344CB8AC3E}">
        <p14:creationId xmlns:p14="http://schemas.microsoft.com/office/powerpoint/2010/main" val="16998800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856" y="2399885"/>
            <a:ext cx="9144000" cy="636439"/>
          </a:xfrm>
        </p:spPr>
        <p:txBody>
          <a:bodyPr>
            <a:normAutofit fontScale="90000"/>
          </a:bodyPr>
          <a:lstStyle/>
          <a:p>
            <a:r>
              <a:rPr lang="en-ZA" dirty="0" smtClean="0"/>
              <a:t>END</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51</a:t>
            </a:fld>
            <a:endParaRPr lang="en-US"/>
          </a:p>
        </p:txBody>
      </p:sp>
    </p:spTree>
    <p:extLst>
      <p:ext uri="{BB962C8B-B14F-4D97-AF65-F5344CB8AC3E}">
        <p14:creationId xmlns:p14="http://schemas.microsoft.com/office/powerpoint/2010/main" val="1840367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latin typeface="Tahoma" panose="020B0604030504040204" pitchFamily="34" charset="0"/>
                <a:cs typeface="Tahoma" panose="020B0604030504040204" pitchFamily="34" charset="0"/>
              </a:rPr>
              <a:t>Identifying Relevant Costs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5</a:t>
            </a:fld>
            <a:endParaRPr lang="en-US"/>
          </a:p>
        </p:txBody>
      </p:sp>
      <p:sp>
        <p:nvSpPr>
          <p:cNvPr id="4" name="TextBox 3"/>
          <p:cNvSpPr txBox="1"/>
          <p:nvPr/>
        </p:nvSpPr>
        <p:spPr>
          <a:xfrm>
            <a:off x="433953" y="1170122"/>
            <a:ext cx="7904135" cy="2862322"/>
          </a:xfrm>
          <a:prstGeom prst="rect">
            <a:avLst/>
          </a:prstGeom>
          <a:noFill/>
        </p:spPr>
        <p:txBody>
          <a:bodyPr wrap="square" rtlCol="0">
            <a:spAutoFit/>
          </a:bodyPr>
          <a:lstStyle/>
          <a:p>
            <a:pPr marL="285750" indent="-285750">
              <a:buFont typeface="Arial" panose="020B0604020202020204" pitchFamily="34" charset="0"/>
              <a:buChar char="•"/>
            </a:pPr>
            <a:r>
              <a:rPr lang="en-ZA" dirty="0" smtClean="0"/>
              <a:t>An avoidable cost can be eliminated (in whole or in part) by choosing one alternative over another. </a:t>
            </a:r>
          </a:p>
          <a:p>
            <a:pPr marL="285750" indent="-285750">
              <a:buFont typeface="Arial" panose="020B0604020202020204" pitchFamily="34" charset="0"/>
              <a:buChar char="•"/>
            </a:pPr>
            <a:r>
              <a:rPr lang="en-ZA" dirty="0" smtClean="0"/>
              <a:t>Avoidable costs are relevant costs </a:t>
            </a:r>
          </a:p>
          <a:p>
            <a:pPr marL="285750" indent="-285750">
              <a:buFont typeface="Arial" panose="020B0604020202020204" pitchFamily="34" charset="0"/>
              <a:buChar char="•"/>
            </a:pPr>
            <a:r>
              <a:rPr lang="en-ZA" dirty="0" smtClean="0"/>
              <a:t>Unavoidable costs are irrelevant costs</a:t>
            </a:r>
          </a:p>
          <a:p>
            <a:pPr marL="285750" indent="-285750">
              <a:buFont typeface="Arial" panose="020B0604020202020204" pitchFamily="34" charset="0"/>
              <a:buChar char="•"/>
            </a:pPr>
            <a:endParaRPr lang="en-ZA" dirty="0"/>
          </a:p>
          <a:p>
            <a:endParaRPr lang="en-ZA" dirty="0" smtClean="0"/>
          </a:p>
          <a:p>
            <a:r>
              <a:rPr lang="en-ZA" dirty="0" smtClean="0"/>
              <a:t>Two broad categories of costs are never relevant in decision making, namely:</a:t>
            </a:r>
          </a:p>
          <a:p>
            <a:pPr marL="800100" lvl="1" indent="-342900">
              <a:buFont typeface="+mj-lt"/>
              <a:buAutoNum type="arabicPeriod"/>
            </a:pPr>
            <a:r>
              <a:rPr lang="en-ZA" dirty="0" smtClean="0"/>
              <a:t>Sunk Costs</a:t>
            </a:r>
          </a:p>
          <a:p>
            <a:pPr marL="800100" lvl="1" indent="-342900">
              <a:buFont typeface="+mj-lt"/>
              <a:buAutoNum type="arabicPeriod"/>
            </a:pPr>
            <a:r>
              <a:rPr lang="en-ZA" dirty="0" smtClean="0"/>
              <a:t>Future costs that do not differ between the alternatives</a:t>
            </a:r>
            <a:endParaRPr lang="en-ZA" dirty="0"/>
          </a:p>
        </p:txBody>
      </p:sp>
    </p:spTree>
    <p:extLst>
      <p:ext uri="{BB962C8B-B14F-4D97-AF65-F5344CB8AC3E}">
        <p14:creationId xmlns:p14="http://schemas.microsoft.com/office/powerpoint/2010/main" val="17438917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ZA" sz="3600" dirty="0" smtClean="0"/>
              <a:t>Relevant Cost Analysis: A two step process</a:t>
            </a:r>
            <a:endParaRPr lang="en-ZA" sz="3600" dirty="0"/>
          </a:p>
        </p:txBody>
      </p:sp>
      <p:sp>
        <p:nvSpPr>
          <p:cNvPr id="3" name="Slide Number Placeholder 2"/>
          <p:cNvSpPr>
            <a:spLocks noGrp="1"/>
          </p:cNvSpPr>
          <p:nvPr>
            <p:ph type="sldNum" sz="quarter" idx="4"/>
          </p:nvPr>
        </p:nvSpPr>
        <p:spPr/>
        <p:txBody>
          <a:bodyPr/>
          <a:lstStyle/>
          <a:p>
            <a:fld id="{845618AF-F51B-8743-BA6C-E154C9BE61F9}" type="slidenum">
              <a:rPr lang="en-US" smtClean="0"/>
              <a:t>6</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64645064"/>
              </p:ext>
            </p:extLst>
          </p:nvPr>
        </p:nvGraphicFramePr>
        <p:xfrm>
          <a:off x="1012556" y="1259452"/>
          <a:ext cx="6096000" cy="1828800"/>
        </p:xfrm>
        <a:graphic>
          <a:graphicData uri="http://schemas.openxmlformats.org/drawingml/2006/table">
            <a:tbl>
              <a:tblPr firstRow="1" bandRow="1">
                <a:tableStyleId>{5C22544A-7EE6-4342-B048-85BDC9FD1C3A}</a:tableStyleId>
              </a:tblPr>
              <a:tblGrid>
                <a:gridCol w="1203702">
                  <a:extLst>
                    <a:ext uri="{9D8B030D-6E8A-4147-A177-3AD203B41FA5}">
                      <a16:colId xmlns:a16="http://schemas.microsoft.com/office/drawing/2014/main" val="2924623572"/>
                    </a:ext>
                  </a:extLst>
                </a:gridCol>
                <a:gridCol w="4892298">
                  <a:extLst>
                    <a:ext uri="{9D8B030D-6E8A-4147-A177-3AD203B41FA5}">
                      <a16:colId xmlns:a16="http://schemas.microsoft.com/office/drawing/2014/main" val="3968628874"/>
                    </a:ext>
                  </a:extLst>
                </a:gridCol>
              </a:tblGrid>
              <a:tr h="370840">
                <a:tc>
                  <a:txBody>
                    <a:bodyPr/>
                    <a:lstStyle/>
                    <a:p>
                      <a:r>
                        <a:rPr lang="en-ZA" dirty="0" smtClean="0"/>
                        <a:t>Step 1</a:t>
                      </a:r>
                      <a:endParaRPr lang="en-ZA" dirty="0"/>
                    </a:p>
                  </a:txBody>
                  <a:tcPr/>
                </a:tc>
                <a:tc>
                  <a:txBody>
                    <a:bodyPr/>
                    <a:lstStyle/>
                    <a:p>
                      <a:r>
                        <a:rPr lang="en-ZA" dirty="0" smtClean="0"/>
                        <a:t>Eliminate costs and benefits that do</a:t>
                      </a:r>
                      <a:r>
                        <a:rPr lang="en-ZA" baseline="0" dirty="0" smtClean="0"/>
                        <a:t> not differ between alternatives</a:t>
                      </a:r>
                      <a:endParaRPr lang="en-ZA" dirty="0"/>
                    </a:p>
                  </a:txBody>
                  <a:tcPr/>
                </a:tc>
                <a:extLst>
                  <a:ext uri="{0D108BD9-81ED-4DB2-BD59-A6C34878D82A}">
                    <a16:rowId xmlns:a16="http://schemas.microsoft.com/office/drawing/2014/main" val="2118108103"/>
                  </a:ext>
                </a:extLst>
              </a:tr>
              <a:tr h="370840">
                <a:tc>
                  <a:txBody>
                    <a:bodyPr/>
                    <a:lstStyle/>
                    <a:p>
                      <a:r>
                        <a:rPr lang="en-ZA" dirty="0" smtClean="0"/>
                        <a:t>Step 2</a:t>
                      </a:r>
                      <a:endParaRPr lang="en-ZA" dirty="0"/>
                    </a:p>
                  </a:txBody>
                  <a:tcPr/>
                </a:tc>
                <a:tc>
                  <a:txBody>
                    <a:bodyPr/>
                    <a:lstStyle/>
                    <a:p>
                      <a:r>
                        <a:rPr lang="en-ZA" dirty="0" smtClean="0"/>
                        <a:t>Use the remaining costs and benefits that do </a:t>
                      </a:r>
                      <a:r>
                        <a:rPr lang="en-ZA" dirty="0" smtClean="0"/>
                        <a:t> </a:t>
                      </a:r>
                      <a:r>
                        <a:rPr lang="en-ZA" dirty="0" smtClean="0"/>
                        <a:t>differ between</a:t>
                      </a:r>
                      <a:r>
                        <a:rPr lang="en-ZA" baseline="0" dirty="0" smtClean="0"/>
                        <a:t> alternatives in making the decision. The costs that remain are the differential, or avoidable costs </a:t>
                      </a:r>
                      <a:endParaRPr lang="en-ZA" dirty="0"/>
                    </a:p>
                  </a:txBody>
                  <a:tcPr/>
                </a:tc>
                <a:extLst>
                  <a:ext uri="{0D108BD9-81ED-4DB2-BD59-A6C34878D82A}">
                    <a16:rowId xmlns:a16="http://schemas.microsoft.com/office/drawing/2014/main" val="3928147905"/>
                  </a:ext>
                </a:extLst>
              </a:tr>
            </a:tbl>
          </a:graphicData>
        </a:graphic>
      </p:graphicFrame>
    </p:spTree>
    <p:extLst>
      <p:ext uri="{BB962C8B-B14F-4D97-AF65-F5344CB8AC3E}">
        <p14:creationId xmlns:p14="http://schemas.microsoft.com/office/powerpoint/2010/main" val="22447826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Different Costs for different purposes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7</a:t>
            </a:fld>
            <a:endParaRPr lang="en-US"/>
          </a:p>
        </p:txBody>
      </p:sp>
      <p:sp>
        <p:nvSpPr>
          <p:cNvPr id="4" name="TextBox 3"/>
          <p:cNvSpPr txBox="1"/>
          <p:nvPr/>
        </p:nvSpPr>
        <p:spPr>
          <a:xfrm>
            <a:off x="883403" y="2304833"/>
            <a:ext cx="3169404" cy="1200329"/>
          </a:xfrm>
          <a:prstGeom prst="rect">
            <a:avLst/>
          </a:prstGeom>
          <a:noFill/>
        </p:spPr>
        <p:txBody>
          <a:bodyPr wrap="square" rtlCol="0">
            <a:spAutoFit/>
          </a:bodyPr>
          <a:lstStyle/>
          <a:p>
            <a:pPr algn="ctr"/>
            <a:r>
              <a:rPr lang="en-ZA" dirty="0" smtClean="0"/>
              <a:t>Costs that are relevant in one decision situation may not be relevant in another context</a:t>
            </a:r>
            <a:endParaRPr lang="en-ZA" dirty="0"/>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105" y="1430419"/>
            <a:ext cx="3387725" cy="2506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71373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Total and Differential Cost Approaches</a:t>
            </a:r>
            <a:endParaRPr lang="en-ZA" dirty="0"/>
          </a:p>
        </p:txBody>
      </p:sp>
      <p:sp>
        <p:nvSpPr>
          <p:cNvPr id="3" name="Slide Number Placeholder 2"/>
          <p:cNvSpPr>
            <a:spLocks noGrp="1"/>
          </p:cNvSpPr>
          <p:nvPr>
            <p:ph type="sldNum" sz="quarter" idx="4"/>
          </p:nvPr>
        </p:nvSpPr>
        <p:spPr/>
        <p:txBody>
          <a:bodyPr/>
          <a:lstStyle/>
          <a:p>
            <a:fld id="{845618AF-F51B-8743-BA6C-E154C9BE61F9}" type="slidenum">
              <a:rPr lang="en-US" smtClean="0"/>
              <a:t>8</a:t>
            </a:fld>
            <a:endParaRPr lang="en-US"/>
          </a:p>
        </p:txBody>
      </p:sp>
      <p:sp>
        <p:nvSpPr>
          <p:cNvPr id="4" name="TextBox 3"/>
          <p:cNvSpPr txBox="1"/>
          <p:nvPr/>
        </p:nvSpPr>
        <p:spPr>
          <a:xfrm>
            <a:off x="309966" y="1046094"/>
            <a:ext cx="8276095" cy="738664"/>
          </a:xfrm>
          <a:prstGeom prst="rect">
            <a:avLst/>
          </a:prstGeom>
          <a:noFill/>
        </p:spPr>
        <p:txBody>
          <a:bodyPr wrap="square" rtlCol="0">
            <a:spAutoFit/>
          </a:bodyPr>
          <a:lstStyle/>
          <a:p>
            <a:r>
              <a:rPr lang="en-ZA" sz="1400" dirty="0" smtClean="0"/>
              <a:t>The management of a company is considering a new labour saving machine that rents for R3000 per year.  The new machine will save labour costs at R3/unit. Data about the company’s annual sales and cost as follows:</a:t>
            </a:r>
            <a:endParaRPr lang="en-ZA" sz="1400" dirty="0"/>
          </a:p>
        </p:txBody>
      </p:sp>
      <p:graphicFrame>
        <p:nvGraphicFramePr>
          <p:cNvPr id="5" name="Object 4"/>
          <p:cNvGraphicFramePr>
            <a:graphicFrameLocks noChangeAspect="1"/>
          </p:cNvGraphicFramePr>
          <p:nvPr>
            <p:extLst>
              <p:ext uri="{D42A27DB-BD31-4B8C-83A1-F6EECF244321}">
                <p14:modId xmlns:p14="http://schemas.microsoft.com/office/powerpoint/2010/main" val="2421537574"/>
              </p:ext>
            </p:extLst>
          </p:nvPr>
        </p:nvGraphicFramePr>
        <p:xfrm>
          <a:off x="422275" y="1758950"/>
          <a:ext cx="8342313" cy="3111500"/>
        </p:xfrm>
        <a:graphic>
          <a:graphicData uri="http://schemas.openxmlformats.org/presentationml/2006/ole">
            <mc:AlternateContent xmlns:mc="http://schemas.openxmlformats.org/markup-compatibility/2006">
              <mc:Choice xmlns:v="urn:schemas-microsoft-com:vml" Requires="v">
                <p:oleObj spid="_x0000_s36870" name="Worksheet" r:id="rId3" imgW="5821538" imgH="2720434" progId="Excel.Sheet.8">
                  <p:embed/>
                </p:oleObj>
              </mc:Choice>
              <mc:Fallback>
                <p:oleObj name="Worksheet" r:id="rId3" imgW="5821538" imgH="2720434" progId="Excel.Sheet.8">
                  <p:embed/>
                  <p:pic>
                    <p:nvPicPr>
                      <p:cNvPr id="23557" name="Object 4"/>
                      <p:cNvPicPr>
                        <a:picLocks noChangeAspect="1" noChangeArrowheads="1"/>
                      </p:cNvPicPr>
                      <p:nvPr/>
                    </p:nvPicPr>
                    <p:blipFill>
                      <a:blip r:embed="rId4"/>
                      <a:srcRect/>
                      <a:stretch>
                        <a:fillRect/>
                      </a:stretch>
                    </p:blipFill>
                    <p:spPr bwMode="auto">
                      <a:xfrm>
                        <a:off x="422275" y="1758950"/>
                        <a:ext cx="8342313" cy="31115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0911088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majorFont>
      <a:minorFont>
        <a:latin typeface="Trebuchet MS"/>
        <a:ea typeface=""/>
        <a:cs typeface=""/>
        <a:font script="Jpan" typeface="ＭＳ 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8748</TotalTime>
  <Words>1831</Words>
  <Application>Microsoft Office PowerPoint</Application>
  <PresentationFormat>On-screen Show (16:10)</PresentationFormat>
  <Paragraphs>268</Paragraphs>
  <Slides>52</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2</vt:i4>
      </vt:variant>
      <vt:variant>
        <vt:lpstr>Slide Titles</vt:lpstr>
      </vt:variant>
      <vt:variant>
        <vt:i4>52</vt:i4>
      </vt:variant>
    </vt:vector>
  </HeadingPairs>
  <TitlesOfParts>
    <vt:vector size="62" baseType="lpstr">
      <vt:lpstr>宋体</vt:lpstr>
      <vt:lpstr>Arial</vt:lpstr>
      <vt:lpstr>Calibri</vt:lpstr>
      <vt:lpstr>Tahoma</vt:lpstr>
      <vt:lpstr>Times New Roman</vt:lpstr>
      <vt:lpstr>Trebuchet MS</vt:lpstr>
      <vt:lpstr>Wingdings</vt:lpstr>
      <vt:lpstr>Office Theme</vt:lpstr>
      <vt:lpstr>Worksheet</vt:lpstr>
      <vt:lpstr>Clip</vt:lpstr>
      <vt:lpstr>Theme 12</vt:lpstr>
      <vt:lpstr>The management accountant’s role in decision making</vt:lpstr>
      <vt:lpstr>Tactical versus long-term decisions</vt:lpstr>
      <vt:lpstr>Steps in the decision making process</vt:lpstr>
      <vt:lpstr>Cost Concept for Decision Making</vt:lpstr>
      <vt:lpstr>Identifying Relevant Costs</vt:lpstr>
      <vt:lpstr>Relevant Cost Analysis: A two step process</vt:lpstr>
      <vt:lpstr>Different Costs for different purposes</vt:lpstr>
      <vt:lpstr>Total and Differential Cost Approaches</vt:lpstr>
      <vt:lpstr>Total and differential cost approaches</vt:lpstr>
      <vt:lpstr>Total and differential cost approach</vt:lpstr>
      <vt:lpstr>Adding / Dropping Segments</vt:lpstr>
      <vt:lpstr>Adding / Dropping Segments</vt:lpstr>
      <vt:lpstr>A contribution margin approach</vt:lpstr>
      <vt:lpstr>Adding/dropping a segment</vt:lpstr>
      <vt:lpstr>Adding/dropping a segment</vt:lpstr>
      <vt:lpstr>Adding / dropping segment</vt:lpstr>
      <vt:lpstr>A contribution margin approach</vt:lpstr>
      <vt:lpstr>Comparative Income approach</vt:lpstr>
      <vt:lpstr>PowerPoint Presentation</vt:lpstr>
      <vt:lpstr>PowerPoint Presentation</vt:lpstr>
      <vt:lpstr>Beware of Allocated Fixed Costs</vt:lpstr>
      <vt:lpstr>Beware of Allocated Fixed Costs</vt:lpstr>
      <vt:lpstr>Beware of Allocated Fixed Costs</vt:lpstr>
      <vt:lpstr>Make or buy decision</vt:lpstr>
      <vt:lpstr>Vertical Integration - Advantages</vt:lpstr>
      <vt:lpstr>Vertical Integration -Disadvantage </vt:lpstr>
      <vt:lpstr>Make or Buy Decision: Example</vt:lpstr>
      <vt:lpstr>Make or buy decision</vt:lpstr>
      <vt:lpstr>Make or Buy Decision</vt:lpstr>
      <vt:lpstr>Opportunity Cost</vt:lpstr>
      <vt:lpstr>Key Terms and Concepts</vt:lpstr>
      <vt:lpstr>Special Order</vt:lpstr>
      <vt:lpstr>Special Order</vt:lpstr>
      <vt:lpstr>Special Orders</vt:lpstr>
      <vt:lpstr>Utilization of constrained resources</vt:lpstr>
      <vt:lpstr>Utilization of a Constrained Resource</vt:lpstr>
      <vt:lpstr>Utilization of a Constrained Resource</vt:lpstr>
      <vt:lpstr>Utilization of a Constrained Resource</vt:lpstr>
      <vt:lpstr>Utilization of a Constrained Resource</vt:lpstr>
      <vt:lpstr>Utilization of a Constrained Resource</vt:lpstr>
      <vt:lpstr>Utilization of a Constrained Resource</vt:lpstr>
      <vt:lpstr>Joint Costs</vt:lpstr>
      <vt:lpstr>PowerPoint Presentation</vt:lpstr>
      <vt:lpstr>Joint Costs</vt:lpstr>
      <vt:lpstr>The pitfalls of allocation</vt:lpstr>
      <vt:lpstr>Sell or Process further</vt:lpstr>
      <vt:lpstr>Sell or Process further an example</vt:lpstr>
      <vt:lpstr>Data about Sawmill’s joint products includes: </vt:lpstr>
      <vt:lpstr>Sell or Further Process</vt:lpstr>
      <vt:lpstr>Sell or Process Further</vt:lpstr>
      <vt:lpstr>END</vt:lpstr>
    </vt:vector>
  </TitlesOfParts>
  <Company>Karina Nortje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Karina Nortje</dc:creator>
  <cp:lastModifiedBy>NWUUSER</cp:lastModifiedBy>
  <cp:revision>164</cp:revision>
  <dcterms:created xsi:type="dcterms:W3CDTF">2020-08-03T09:06:40Z</dcterms:created>
  <dcterms:modified xsi:type="dcterms:W3CDTF">2020-10-06T09:26:10Z</dcterms:modified>
</cp:coreProperties>
</file>