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64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41" r:id="rId44"/>
    <p:sldId id="342" r:id="rId45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1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84" autoAdjust="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456" y="82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42BAE-59C1-3E46-903D-02956E8BE5AA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48FE5-3EA1-6447-8D8D-BEB0250DF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1491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5271E-19D5-9045-8BDE-CEBDE075C6F6}" type="datetimeFigureOut">
              <a:rPr lang="en-US" smtClean="0"/>
              <a:t>10/12/2020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C90009-0DB7-E142-9DAB-E14D98FDF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538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53820" y="354468"/>
            <a:ext cx="7333655" cy="592791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53819" y="951760"/>
            <a:ext cx="7333655" cy="5283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4" name="Picture 3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" y="0"/>
            <a:ext cx="1286888" cy="5715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666" y="2442547"/>
            <a:ext cx="6079067" cy="236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63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53593" y="1252095"/>
            <a:ext cx="4033206" cy="3771636"/>
          </a:xfrm>
        </p:spPr>
        <p:txBody>
          <a:bodyPr>
            <a:normAutofit/>
          </a:bodyPr>
          <a:lstStyle>
            <a:lvl1pPr marL="514350" indent="-514350">
              <a:lnSpc>
                <a:spcPct val="120000"/>
              </a:lnSpc>
              <a:buAutoNum type="arabicPeriod"/>
              <a:defRPr sz="24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Topic 3</a:t>
            </a:r>
          </a:p>
          <a:p>
            <a:pPr lvl="0"/>
            <a:r>
              <a:rPr lang="en-US" dirty="0" smtClean="0"/>
              <a:t>Topic 4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10628" y="296018"/>
            <a:ext cx="5443993" cy="885347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10627" y="444027"/>
            <a:ext cx="5443993" cy="636439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pic>
        <p:nvPicPr>
          <p:cNvPr id="4" name="Picture 3" descr="blok print 4_Artboard 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37985" cy="5715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4457" y="5124111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618AF-F51B-8743-BA6C-E154C9BE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444027"/>
            <a:ext cx="9144000" cy="636439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2" name="Picture 1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75200"/>
            <a:ext cx="1676776" cy="651931"/>
          </a:xfrm>
          <a:prstGeom prst="rect">
            <a:avLst/>
          </a:prstGeom>
        </p:spPr>
      </p:pic>
      <p:pic>
        <p:nvPicPr>
          <p:cNvPr id="3" name="Picture 2" descr="africa-06.png"/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352" y="0"/>
            <a:ext cx="2305648" cy="242388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4457" y="5124111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618AF-F51B-8743-BA6C-E154C9BE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9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75200"/>
            <a:ext cx="1676776" cy="651931"/>
          </a:xfrm>
          <a:prstGeom prst="rect">
            <a:avLst/>
          </a:prstGeom>
        </p:spPr>
      </p:pic>
      <p:pic>
        <p:nvPicPr>
          <p:cNvPr id="8" name="Picture 7" descr="africa-06.png"/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352" y="0"/>
            <a:ext cx="2305648" cy="2423886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4457" y="5124111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618AF-F51B-8743-BA6C-E154C9BE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63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2391" y="743314"/>
            <a:ext cx="6247859" cy="9525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5" name="Picture 4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" y="0"/>
            <a:ext cx="1286888" cy="5715000"/>
          </a:xfrm>
          <a:prstGeom prst="rect">
            <a:avLst/>
          </a:prstGeom>
        </p:spPr>
      </p:pic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666" y="2442547"/>
            <a:ext cx="6079067" cy="236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76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21532"/>
            <a:ext cx="9161762" cy="21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Theme 13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Strategic Management Accounting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60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The financial perspective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99641" y="1201119"/>
            <a:ext cx="7330698" cy="2928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Typical measures include ROI, RI and </a:t>
            </a:r>
            <a:r>
              <a:rPr lang="en-GB" altLang="zh-CN" dirty="0" smtClean="0">
                <a:ea typeface="SimSun" panose="02010600030101010101" pitchFamily="2" charset="-122"/>
              </a:rPr>
              <a:t>EVA.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altLang="zh-CN" dirty="0">
              <a:ea typeface="SimSun" panose="02010600030101010101" pitchFamily="2" charset="-122"/>
            </a:endParaRPr>
          </a:p>
          <a:p>
            <a:pPr>
              <a:lnSpc>
                <a:spcPct val="40000"/>
              </a:lnSpc>
            </a:pPr>
            <a:endParaRPr lang="en-GB" altLang="zh-CN" dirty="0">
              <a:ea typeface="SimSun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Besides targets for the above, other objectives include revenue. </a:t>
            </a:r>
            <a:endParaRPr lang="en-GB" altLang="zh-CN" dirty="0" smtClean="0">
              <a:ea typeface="SimSun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altLang="zh-CN" dirty="0">
              <a:ea typeface="SimSun" panose="02010600030101010101" pitchFamily="2" charset="-122"/>
            </a:endParaRPr>
          </a:p>
          <a:p>
            <a:pPr>
              <a:lnSpc>
                <a:spcPct val="44000"/>
              </a:lnSpc>
            </a:pPr>
            <a:endParaRPr lang="en-GB" altLang="zh-CN" dirty="0">
              <a:ea typeface="SimSun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Growth, cost reduction and asset utilisation</a:t>
            </a:r>
            <a:r>
              <a:rPr lang="en-GB" altLang="zh-CN" dirty="0" smtClean="0">
                <a:ea typeface="SimSun" panose="02010600030101010101" pitchFamily="2" charset="-122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altLang="zh-CN" dirty="0">
              <a:ea typeface="SimSun" panose="02010600030101010101" pitchFamily="2" charset="-122"/>
            </a:endParaRPr>
          </a:p>
          <a:p>
            <a:pPr>
              <a:lnSpc>
                <a:spcPct val="40000"/>
              </a:lnSpc>
            </a:pPr>
            <a:endParaRPr lang="en-GB" altLang="zh-CN" dirty="0">
              <a:ea typeface="SimSun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Argued by some that by focusing on other perspectives, financial measures will take care of themselves.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90580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The Customer Perspective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10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41702" y="1317356"/>
            <a:ext cx="8506355" cy="2375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  <a:buFontTx/>
              <a:buNone/>
            </a:pPr>
            <a:r>
              <a:rPr lang="en-GB" altLang="zh-CN">
                <a:ea typeface="SimSun" panose="02010600030101010101" pitchFamily="2" charset="-122"/>
              </a:rPr>
              <a:t>Typical generic measures include:</a:t>
            </a:r>
          </a:p>
          <a:p>
            <a:pPr>
              <a:lnSpc>
                <a:spcPct val="140000"/>
              </a:lnSpc>
              <a:buFontTx/>
              <a:buNone/>
            </a:pPr>
            <a:r>
              <a:rPr lang="en-GB" altLang="zh-CN">
                <a:ea typeface="SimSun" panose="02010600030101010101" pitchFamily="2" charset="-122"/>
              </a:rPr>
              <a:t>		1. Market share</a:t>
            </a:r>
          </a:p>
          <a:p>
            <a:pPr>
              <a:lnSpc>
                <a:spcPct val="140000"/>
              </a:lnSpc>
              <a:buFontTx/>
              <a:buNone/>
            </a:pPr>
            <a:r>
              <a:rPr lang="en-GB" altLang="zh-CN">
                <a:ea typeface="SimSun" panose="02010600030101010101" pitchFamily="2" charset="-122"/>
              </a:rPr>
              <a:t>		2. Customer retention and loyalty</a:t>
            </a:r>
          </a:p>
          <a:p>
            <a:pPr>
              <a:lnSpc>
                <a:spcPct val="140000"/>
              </a:lnSpc>
              <a:buFontTx/>
              <a:buNone/>
            </a:pPr>
            <a:r>
              <a:rPr lang="en-GB" altLang="zh-CN">
                <a:ea typeface="SimSun" panose="02010600030101010101" pitchFamily="2" charset="-122"/>
              </a:rPr>
              <a:t>		3. Customer acquisition</a:t>
            </a:r>
          </a:p>
          <a:p>
            <a:pPr>
              <a:lnSpc>
                <a:spcPct val="140000"/>
              </a:lnSpc>
              <a:buFontTx/>
              <a:buNone/>
            </a:pPr>
            <a:r>
              <a:rPr lang="en-GB" altLang="zh-CN">
                <a:ea typeface="SimSun" panose="02010600030101010101" pitchFamily="2" charset="-122"/>
              </a:rPr>
              <a:t>		4. Customer satisfaction</a:t>
            </a:r>
          </a:p>
          <a:p>
            <a:pPr>
              <a:lnSpc>
                <a:spcPct val="140000"/>
              </a:lnSpc>
              <a:buFontTx/>
              <a:buNone/>
            </a:pPr>
            <a:r>
              <a:rPr lang="en-GB" altLang="zh-CN">
                <a:ea typeface="SimSun" panose="02010600030101010101" pitchFamily="2" charset="-122"/>
              </a:rPr>
              <a:t>		5. Customer profitability</a:t>
            </a:r>
            <a:endParaRPr lang="en-GB" altLang="zh-CN" dirty="0">
              <a:latin typeface="Arial;NewspaperPiBT-Regular;ITC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05642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zh-CN" dirty="0">
                <a:ea typeface="SimSun" panose="02010600030101010101" pitchFamily="2" charset="-122"/>
              </a:rPr>
              <a:t>The Learning and Growth Perspective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88936" y="1255363"/>
            <a:ext cx="7826644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dirty="0">
                <a:ea typeface="SimSun" panose="02010600030101010101" pitchFamily="2" charset="-122"/>
              </a:rPr>
              <a:t>Focuses on the infrastructure that the business must build to create long-term growth and improvement</a:t>
            </a:r>
            <a:r>
              <a:rPr lang="en-GB" altLang="zh-CN" dirty="0" smtClean="0">
                <a:ea typeface="SimSun" panose="02010600030101010101" pitchFamily="2" charset="-122"/>
              </a:rPr>
              <a:t>.</a:t>
            </a:r>
          </a:p>
          <a:p>
            <a:endParaRPr lang="en-GB" altLang="zh-CN" dirty="0">
              <a:ea typeface="SimSun" panose="02010600030101010101" pitchFamily="2" charset="-122"/>
            </a:endParaRPr>
          </a:p>
          <a:p>
            <a:pPr>
              <a:lnSpc>
                <a:spcPct val="40000"/>
              </a:lnSpc>
            </a:pPr>
            <a:endParaRPr lang="en-GB" altLang="zh-CN" dirty="0">
              <a:ea typeface="SimSun" panose="02010600030101010101" pitchFamily="2" charset="-122"/>
            </a:endParaRPr>
          </a:p>
          <a:p>
            <a:r>
              <a:rPr lang="en-GB" altLang="zh-CN" dirty="0">
                <a:ea typeface="SimSun" panose="02010600030101010101" pitchFamily="2" charset="-122"/>
              </a:rPr>
              <a:t>Three principal categories identified:</a:t>
            </a:r>
          </a:p>
          <a:p>
            <a:pPr>
              <a:lnSpc>
                <a:spcPct val="140000"/>
              </a:lnSpc>
              <a:buClr>
                <a:schemeClr val="tx1"/>
              </a:buClr>
              <a:buFontTx/>
              <a:buNone/>
            </a:pPr>
            <a:r>
              <a:rPr lang="en-GB" altLang="zh-CN" dirty="0">
                <a:ea typeface="SimSun" panose="02010600030101010101" pitchFamily="2" charset="-122"/>
              </a:rPr>
              <a:t>  		1. Employee capabilities</a:t>
            </a:r>
          </a:p>
          <a:p>
            <a:pPr>
              <a:lnSpc>
                <a:spcPct val="140000"/>
              </a:lnSpc>
              <a:buClr>
                <a:schemeClr val="tx1"/>
              </a:buClr>
              <a:buFontTx/>
              <a:buNone/>
            </a:pPr>
            <a:r>
              <a:rPr lang="en-GB" altLang="zh-CN" dirty="0">
                <a:ea typeface="SimSun" panose="02010600030101010101" pitchFamily="2" charset="-122"/>
              </a:rPr>
              <a:t>  		2. Information system capabilities</a:t>
            </a:r>
          </a:p>
          <a:p>
            <a:pPr>
              <a:lnSpc>
                <a:spcPct val="140000"/>
              </a:lnSpc>
              <a:buClr>
                <a:schemeClr val="tx1"/>
              </a:buClr>
              <a:buFontTx/>
              <a:buNone/>
            </a:pPr>
            <a:r>
              <a:rPr lang="en-GB" altLang="zh-CN" dirty="0">
                <a:ea typeface="SimSun" panose="02010600030101010101" pitchFamily="2" charset="-122"/>
              </a:rPr>
              <a:t>  		3. Motivation, empowerment and alignment</a:t>
            </a:r>
            <a:endParaRPr lang="en-GB" altLang="zh-CN" dirty="0">
              <a:latin typeface="Arial;NewspaperPiBT-Regular;ITC" charset="0"/>
              <a:ea typeface="SimSun" panose="02010600030101010101" pitchFamily="2" charset="-122"/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25670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zh-CN" dirty="0">
                <a:ea typeface="SimSun" panose="02010600030101010101" pitchFamily="2" charset="-122"/>
              </a:rPr>
              <a:t>The Internal Business Perspective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26942" y="1387098"/>
            <a:ext cx="8043621" cy="269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zh-CN" dirty="0">
                <a:ea typeface="SimSun" panose="02010600030101010101" pitchFamily="2" charset="-122"/>
              </a:rPr>
              <a:t>Typical innovation measures include:</a:t>
            </a:r>
          </a:p>
          <a:p>
            <a:pPr>
              <a:buFontTx/>
              <a:buNone/>
            </a:pPr>
            <a:r>
              <a:rPr lang="en-GB" altLang="zh-CN" dirty="0">
                <a:ea typeface="SimSun" panose="02010600030101010101" pitchFamily="2" charset="-122"/>
              </a:rPr>
              <a:t>	1. Percentage of sales from new products.</a:t>
            </a:r>
          </a:p>
          <a:p>
            <a:pPr>
              <a:buFontTx/>
              <a:buNone/>
            </a:pPr>
            <a:r>
              <a:rPr lang="en-GB" altLang="zh-CN" dirty="0">
                <a:ea typeface="SimSun" panose="02010600030101010101" pitchFamily="2" charset="-122"/>
              </a:rPr>
              <a:t>	2. New product introduction versus competitors.</a:t>
            </a:r>
          </a:p>
          <a:p>
            <a:pPr>
              <a:buFontTx/>
              <a:buNone/>
            </a:pPr>
            <a:r>
              <a:rPr lang="en-GB" altLang="zh-CN" dirty="0">
                <a:ea typeface="SimSun" panose="02010600030101010101" pitchFamily="2" charset="-122"/>
              </a:rPr>
              <a:t>	3. Product development break-even time.</a:t>
            </a:r>
          </a:p>
          <a:p>
            <a:pPr>
              <a:buFontTx/>
              <a:buNone/>
            </a:pPr>
            <a:endParaRPr lang="en-GB" altLang="zh-CN" dirty="0">
              <a:ea typeface="SimSun" panose="02010600030101010101" pitchFamily="2" charset="-122"/>
            </a:endParaRPr>
          </a:p>
          <a:p>
            <a:pPr>
              <a:spcAft>
                <a:spcPct val="20000"/>
              </a:spcAft>
            </a:pPr>
            <a:r>
              <a:rPr lang="en-GB" altLang="zh-CN" dirty="0">
                <a:ea typeface="SimSun" panose="02010600030101010101" pitchFamily="2" charset="-122"/>
              </a:rPr>
              <a:t>Typical operation process measures include:</a:t>
            </a:r>
          </a:p>
          <a:p>
            <a:pPr>
              <a:buFontTx/>
              <a:buNone/>
            </a:pPr>
            <a:r>
              <a:rPr lang="en-GB" altLang="zh-CN" dirty="0">
                <a:ea typeface="SimSun" panose="02010600030101010101" pitchFamily="2" charset="-122"/>
              </a:rPr>
              <a:t>	Cycle time;  Quality; Activity and process costs;</a:t>
            </a:r>
          </a:p>
          <a:p>
            <a:pPr>
              <a:spcAft>
                <a:spcPct val="20000"/>
              </a:spcAft>
              <a:buFontTx/>
              <a:buNone/>
            </a:pPr>
            <a:r>
              <a:rPr lang="en-GB" altLang="zh-CN" dirty="0">
                <a:ea typeface="SimSun" panose="02010600030101010101" pitchFamily="2" charset="-122"/>
              </a:rPr>
              <a:t>	Post-sales service processes.</a:t>
            </a:r>
            <a:endParaRPr lang="en-GB" altLang="zh-CN" dirty="0">
              <a:latin typeface="Arial;NewspaperPiBT-Regular;ITC" charset="0"/>
              <a:ea typeface="SimSun" panose="02010600030101010101" pitchFamily="2" charset="-122"/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48803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zh-CN" dirty="0">
                <a:ea typeface="SimSun" panose="02010600030101010101" pitchFamily="2" charset="-122"/>
              </a:rPr>
              <a:t>Internal Business Performance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10705" y="1216617"/>
            <a:ext cx="80901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Delivery cycle time: t</a:t>
            </a:r>
            <a:r>
              <a:rPr lang="en-IE" altLang="en-US" dirty="0"/>
              <a:t>he amount of time between when an order is received from a customer to when the completed order is shipped</a:t>
            </a:r>
            <a:r>
              <a:rPr lang="en-IE" alt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altLang="zh-CN" dirty="0">
              <a:ea typeface="SimSun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Reduce delivery cycle time to improve competitive advantage.</a:t>
            </a:r>
          </a:p>
          <a:p>
            <a:pPr>
              <a:lnSpc>
                <a:spcPct val="50000"/>
              </a:lnSpc>
            </a:pPr>
            <a:endParaRPr lang="en-GB" altLang="zh-CN" dirty="0">
              <a:ea typeface="SimSun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Throughput/manufacturing cycle time: t</a:t>
            </a:r>
            <a:r>
              <a:rPr lang="en-IE" altLang="en-US" dirty="0"/>
              <a:t>he amount of time required to turn raw materials into completed products</a:t>
            </a:r>
            <a:r>
              <a:rPr lang="en-GB" altLang="zh-CN" dirty="0">
                <a:ea typeface="SimSun" panose="02010600030101010101" pitchFamily="2" charset="-122"/>
              </a:rPr>
              <a:t>.</a:t>
            </a:r>
          </a:p>
          <a:p>
            <a:pPr>
              <a:lnSpc>
                <a:spcPct val="50000"/>
              </a:lnSpc>
            </a:pPr>
            <a:endParaRPr lang="en-GB" altLang="zh-CN" dirty="0">
              <a:ea typeface="SimSun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Manufacturing cycle efficiency- relates throughput time to value added time.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08889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Delivery Performance Measures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14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91153" y="1348353"/>
            <a:ext cx="1286359" cy="6276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Order Received</a:t>
            </a:r>
            <a:endParaRPr lang="en-ZA" dirty="0"/>
          </a:p>
        </p:txBody>
      </p:sp>
      <p:sp>
        <p:nvSpPr>
          <p:cNvPr id="5" name="Rectangle 4"/>
          <p:cNvSpPr/>
          <p:nvPr/>
        </p:nvSpPr>
        <p:spPr>
          <a:xfrm>
            <a:off x="3004088" y="1348353"/>
            <a:ext cx="1286359" cy="6276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Production Started</a:t>
            </a:r>
            <a:endParaRPr lang="en-ZA" dirty="0"/>
          </a:p>
        </p:txBody>
      </p:sp>
      <p:sp>
        <p:nvSpPr>
          <p:cNvPr id="6" name="Rectangle 5"/>
          <p:cNvSpPr/>
          <p:nvPr/>
        </p:nvSpPr>
        <p:spPr>
          <a:xfrm>
            <a:off x="6214820" y="1348353"/>
            <a:ext cx="1348353" cy="6276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Goods Shipped</a:t>
            </a:r>
            <a:endParaRPr lang="en-ZA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891153" y="2309247"/>
            <a:ext cx="0" cy="18442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004088" y="2309247"/>
            <a:ext cx="1" cy="14490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77132" y="2228422"/>
            <a:ext cx="1015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Waiting Time</a:t>
            </a:r>
            <a:endParaRPr lang="en-ZA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7563173" y="2243921"/>
            <a:ext cx="0" cy="18166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891153" y="2874753"/>
            <a:ext cx="667202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004089" y="2228421"/>
            <a:ext cx="4559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Process time + Inspection time + Move time + Queue time</a:t>
            </a:r>
            <a:endParaRPr lang="en-ZA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004089" y="3409627"/>
            <a:ext cx="4559084" cy="77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647267" y="3096838"/>
            <a:ext cx="2265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Throughput time</a:t>
            </a:r>
            <a:endParaRPr lang="en-ZA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891153" y="3936568"/>
            <a:ext cx="6672020" cy="154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456121" y="3878355"/>
            <a:ext cx="2386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Delivery Cycle time</a:t>
            </a:r>
            <a:endParaRPr lang="en-ZA" dirty="0"/>
          </a:p>
        </p:txBody>
      </p:sp>
      <p:sp>
        <p:nvSpPr>
          <p:cNvPr id="26" name="TextBox 25"/>
          <p:cNvSpPr txBox="1"/>
          <p:nvPr/>
        </p:nvSpPr>
        <p:spPr>
          <a:xfrm>
            <a:off x="3035085" y="1939179"/>
            <a:ext cx="4339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Process time is the only value add time</a:t>
            </a:r>
            <a:endParaRPr lang="en-ZA" dirty="0"/>
          </a:p>
        </p:txBody>
      </p:sp>
      <p:sp>
        <p:nvSpPr>
          <p:cNvPr id="27" name="TextBox 26"/>
          <p:cNvSpPr txBox="1"/>
          <p:nvPr/>
        </p:nvSpPr>
        <p:spPr>
          <a:xfrm>
            <a:off x="7640664" y="1231275"/>
            <a:ext cx="15730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solidFill>
                  <a:srgbClr val="FF0000"/>
                </a:solidFill>
              </a:rPr>
              <a:t>Process time is the only value add time</a:t>
            </a:r>
          </a:p>
          <a:p>
            <a:endParaRPr lang="en-ZA" dirty="0"/>
          </a:p>
        </p:txBody>
      </p:sp>
      <p:sp>
        <p:nvSpPr>
          <p:cNvPr id="28" name="Rounded Rectangle 27"/>
          <p:cNvSpPr/>
          <p:nvPr/>
        </p:nvSpPr>
        <p:spPr>
          <a:xfrm>
            <a:off x="1813302" y="4613819"/>
            <a:ext cx="6067955" cy="709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Manufacturing Cycle efficiency = Value add time / Manufacturing cycle time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22397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Balanced Scorecard and learning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15</a:t>
            </a:fld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960895" y="1224366"/>
            <a:ext cx="2084522" cy="106938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Learning improves business process</a:t>
            </a:r>
            <a:endParaRPr lang="en-ZA" dirty="0"/>
          </a:p>
        </p:txBody>
      </p:sp>
      <p:sp>
        <p:nvSpPr>
          <p:cNvPr id="5" name="Rounded Rectangle 4"/>
          <p:cNvSpPr/>
          <p:nvPr/>
        </p:nvSpPr>
        <p:spPr>
          <a:xfrm>
            <a:off x="3882325" y="2115519"/>
            <a:ext cx="2224007" cy="1332854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Improved business processes improve customer satisfaction</a:t>
            </a:r>
            <a:endParaRPr lang="en-ZA" dirty="0"/>
          </a:p>
        </p:txBody>
      </p:sp>
      <p:sp>
        <p:nvSpPr>
          <p:cNvPr id="6" name="Rounded Rectangle 5"/>
          <p:cNvSpPr/>
          <p:nvPr/>
        </p:nvSpPr>
        <p:spPr>
          <a:xfrm>
            <a:off x="6718515" y="3572360"/>
            <a:ext cx="2138766" cy="13716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Improved customer satisfaction improves financial results</a:t>
            </a:r>
            <a:endParaRPr lang="en-ZA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045417" y="2200759"/>
            <a:ext cx="836908" cy="2557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106332" y="3394129"/>
            <a:ext cx="612183" cy="3177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793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altLang="en-US" dirty="0"/>
              <a:t>Criticisms of the Balanced Scorecard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43919" y="1232115"/>
            <a:ext cx="67107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altLang="en-US" dirty="0"/>
              <a:t>The cause-and-effect relationship between non-financial and financial indicators is questionable: does improved customer satisfaction always yield good financial results</a:t>
            </a:r>
            <a:r>
              <a:rPr lang="da-DK" altLang="en-US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altLang="en-US" dirty="0"/>
              <a:t>The scorecard does not have an explicit way of monitoring competitor actions and does not propose a specific remuneration system. </a:t>
            </a:r>
            <a:endParaRPr lang="da-DK" alt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altLang="en-US" dirty="0"/>
              <a:t>More?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503970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zh-CN" dirty="0">
                <a:ea typeface="SimSun" panose="02010600030101010101" pitchFamily="2" charset="-122"/>
              </a:rPr>
              <a:t>Summary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26942" y="1177871"/>
            <a:ext cx="7508929" cy="388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Strategic management accounting has evolved from the collection of competitor information to attempts to match management accounting systems with an organisation’s strategic position.</a:t>
            </a:r>
          </a:p>
          <a:p>
            <a:pPr marL="285750" indent="-285750">
              <a:lnSpc>
                <a:spcPct val="50000"/>
              </a:lnSpc>
              <a:buFont typeface="Arial" panose="020B0604020202020204" pitchFamily="34" charset="0"/>
              <a:buChar char="•"/>
            </a:pPr>
            <a:endParaRPr lang="en-GB" altLang="zh-CN" dirty="0">
              <a:ea typeface="SimSun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Cost and financial data alone cannot capture all the characteristics of competitive choice.</a:t>
            </a:r>
          </a:p>
          <a:p>
            <a:pPr marL="285750" indent="-285750">
              <a:lnSpc>
                <a:spcPct val="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altLang="zh-CN" dirty="0">
              <a:ea typeface="SimSun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The balanced scorecard is a relatively new approach to managing organisations and consists of an integrated system of performance measures.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altLang="zh-CN" dirty="0">
              <a:ea typeface="SimSun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The balanced scorecard provides a management accounting system that supports an organisation’s strategy with financial and non-financial performance indicators. </a:t>
            </a:r>
          </a:p>
          <a:p>
            <a:pPr marL="285750" indent="-285750">
              <a:lnSpc>
                <a:spcPct val="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GB" altLang="zh-CN" dirty="0">
              <a:ea typeface="SimSun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Different companies will have different balanced scorecards because they have different strategies.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174993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The Balance Scorecard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18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19932" y="1255363"/>
            <a:ext cx="67805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A balanced scorecard consists of an integrated set of performance measures that are derived from the company’s strategy and that support the company’s strategy throughout the organisation.</a:t>
            </a:r>
          </a:p>
          <a:p>
            <a:r>
              <a:rPr lang="en-ZA" dirty="0"/>
              <a:t> </a:t>
            </a:r>
          </a:p>
          <a:p>
            <a:r>
              <a:rPr lang="en-ZA" dirty="0"/>
              <a:t>Because strategies and operating environments are different, each company’s balanced scorecard will be different.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05701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3600" dirty="0" smtClean="0"/>
              <a:t>Strategic Management Accounting (SMA)</a:t>
            </a:r>
            <a:endParaRPr lang="en-ZA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71959" y="1216617"/>
            <a:ext cx="79428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 smtClean="0"/>
              <a:t>SMA is “The provision of information to support strategic decisions in an organisation”.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 smtClean="0"/>
              <a:t>SMA moves away from the traditional, internal focus of management accounting to include external information about competitors.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 smtClean="0"/>
              <a:t>SMA can help to inform strategies to gain competitive advantage through exploiting linkages in the value chain.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 smtClean="0"/>
              <a:t>In a strategic role, MA helps to formulate and support the overall strategy of an organisation by developing an appropriate framework of performance measurement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334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The Balance Scorecard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42441" y="1332854"/>
            <a:ext cx="7315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Having a variety of different performance measures helps guard against potential problems from over reliance on one performance measure.  However, there should not be so many performance measures that focus is lost.</a:t>
            </a:r>
          </a:p>
          <a:p>
            <a:r>
              <a:rPr lang="en-ZA" dirty="0"/>
              <a:t> </a:t>
            </a:r>
          </a:p>
          <a:p>
            <a:r>
              <a:rPr lang="en-ZA" dirty="0"/>
              <a:t>The emphasis is on continuous improvement rather than on meeting some pre-set target or standard.</a:t>
            </a:r>
          </a:p>
          <a:p>
            <a:r>
              <a:rPr lang="en-ZA" dirty="0"/>
              <a:t> </a:t>
            </a:r>
          </a:p>
          <a:p>
            <a:r>
              <a:rPr lang="en-ZA" dirty="0"/>
              <a:t>The measures that appear on an individual’s scorecard should be controllable by that individual.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11446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695446"/>
              </p:ext>
            </p:extLst>
          </p:nvPr>
        </p:nvGraphicFramePr>
        <p:xfrm>
          <a:off x="890159" y="296191"/>
          <a:ext cx="7385936" cy="44772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764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9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6052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8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Customer Perspective</a:t>
                      </a:r>
                    </a:p>
                  </a:txBody>
                  <a:tcPr marL="49275" marR="49275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80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Performance Measure</a:t>
                      </a:r>
                      <a:endParaRPr lang="en-ZA" sz="16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9275" marR="49275" marT="0" marB="0" anchor="ctr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Desired Change</a:t>
                      </a:r>
                      <a:endParaRPr lang="en-ZA" sz="16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9275" marR="49275" marT="0" marB="0" anchor="ctr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807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Customer satisfaction as measured by survey results</a:t>
                      </a:r>
                      <a:endParaRPr lang="en-ZA" sz="16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9275" marR="49275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en-ZA" sz="18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9275" marR="49275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20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Number of customer complaints</a:t>
                      </a:r>
                      <a:endParaRPr lang="en-ZA" sz="16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9275" marR="49275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8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9275" marR="49275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37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Market share</a:t>
                      </a:r>
                      <a:endParaRPr lang="en-ZA" sz="16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9275" marR="49275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en-ZA" sz="18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9275" marR="49275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807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Product returns as a percentage of sales</a:t>
                      </a:r>
                      <a:endParaRPr lang="en-ZA" sz="16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9275" marR="49275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8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9275" marR="49275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807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Percentage of customers retained from last period</a:t>
                      </a:r>
                      <a:endParaRPr lang="en-ZA" sz="16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9275" marR="49275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en-ZA" sz="18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9275" marR="49275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37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600">
                          <a:effectLst/>
                          <a:latin typeface="Arial" pitchFamily="34" charset="0"/>
                          <a:cs typeface="Arial" pitchFamily="34" charset="0"/>
                        </a:rPr>
                        <a:t>Number of new customers</a:t>
                      </a:r>
                      <a:endParaRPr lang="en-ZA" sz="16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9275" marR="49275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en-ZA" sz="18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9275" marR="49275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49404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21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825531"/>
              </p:ext>
            </p:extLst>
          </p:nvPr>
        </p:nvGraphicFramePr>
        <p:xfrm>
          <a:off x="711928" y="60029"/>
          <a:ext cx="6773754" cy="45502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74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97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1774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ZA" sz="16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Internal Business Processes Perspective</a:t>
                      </a:r>
                      <a:endParaRPr lang="en-ZA" sz="16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 anchor="ctr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68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Performance Measure</a:t>
                      </a:r>
                      <a:endParaRPr lang="en-ZA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 anchor="ctr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1400" b="1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Desired Change</a:t>
                      </a:r>
                      <a:endParaRPr lang="en-ZA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 anchor="ctr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7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of sales from new products</a:t>
                      </a:r>
                      <a:endParaRPr lang="en-ZA" sz="14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en-ZA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371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Time to introduce new products to market</a:t>
                      </a:r>
                      <a:endParaRPr lang="en-ZA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371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of customer calls answered within 20 seconds</a:t>
                      </a:r>
                      <a:endParaRPr lang="en-ZA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en-ZA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371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On-time deliveries as a percentage of all deliveries</a:t>
                      </a:r>
                      <a:endParaRPr lang="en-ZA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en-ZA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371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Work in process inventory as a percentage of sales</a:t>
                      </a:r>
                      <a:endParaRPr lang="en-ZA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371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Unfavourable standard cost variance</a:t>
                      </a:r>
                      <a:endParaRPr lang="en-ZA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371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Defect-fee units as a percentage of completed units</a:t>
                      </a:r>
                      <a:endParaRPr lang="en-ZA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en-ZA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371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Delivery cycle time</a:t>
                      </a:r>
                      <a:endParaRPr lang="en-ZA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371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Throughput time</a:t>
                      </a:r>
                      <a:endParaRPr lang="en-ZA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371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4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Manufacturing cycle efficiency</a:t>
                      </a:r>
                      <a:endParaRPr lang="en-ZA" sz="14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en-ZA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371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Quality costs</a:t>
                      </a:r>
                      <a:endParaRPr lang="en-ZA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37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Set-up time</a:t>
                      </a:r>
                      <a:endParaRPr lang="en-ZA" sz="1400" b="1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371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Time from call by customer to repair of product</a:t>
                      </a:r>
                      <a:endParaRPr lang="en-ZA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371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% of customer complaints settled on 1</a:t>
                      </a:r>
                      <a:r>
                        <a:rPr lang="en-ZA" sz="1400" baseline="300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st</a:t>
                      </a:r>
                      <a:r>
                        <a:rPr lang="en-ZA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contact</a:t>
                      </a:r>
                      <a:endParaRPr lang="en-ZA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en-ZA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371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140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Time to settle a customer claim</a:t>
                      </a:r>
                      <a:endParaRPr lang="en-ZA" sz="140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en-ZA" sz="1600" dirty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6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7988" marR="47988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34802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22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359431"/>
              </p:ext>
            </p:extLst>
          </p:nvPr>
        </p:nvGraphicFramePr>
        <p:xfrm>
          <a:off x="935038" y="1248881"/>
          <a:ext cx="7273925" cy="37068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01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2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64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Learning and Growth Perspective</a:t>
                      </a:r>
                      <a:endParaRPr lang="en-ZA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91" marR="68591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6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Performance Measure</a:t>
                      </a:r>
                      <a:endParaRPr lang="en-ZA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91" marR="68591" marT="0" marB="0" anchor="ctr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4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Desired Change</a:t>
                      </a:r>
                      <a:endParaRPr lang="en-ZA" sz="1200" b="1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91" marR="68591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Suggestions per employee</a:t>
                      </a:r>
                      <a:endParaRPr lang="en-ZA" sz="1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91" marR="68591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en-ZA" sz="1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91" marR="68591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400">
                          <a:effectLst/>
                          <a:latin typeface="Arial" pitchFamily="34" charset="0"/>
                          <a:cs typeface="Arial" pitchFamily="34" charset="0"/>
                        </a:rPr>
                        <a:t>Value-added employee</a:t>
                      </a:r>
                      <a:endParaRPr lang="en-ZA" sz="1000" b="1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91" marR="68591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en-ZA" sz="1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91" marR="68591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400">
                          <a:effectLst/>
                          <a:latin typeface="Arial" pitchFamily="34" charset="0"/>
                          <a:cs typeface="Arial" pitchFamily="34" charset="0"/>
                        </a:rPr>
                        <a:t>Employee turnover</a:t>
                      </a:r>
                      <a:endParaRPr lang="en-ZA" sz="120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91" marR="68591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91" marR="68591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761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Hours of in-house training per employee</a:t>
                      </a:r>
                      <a:endParaRPr lang="en-ZA" sz="1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91" marR="68591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ZA" sz="2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en-ZA" sz="1200" dirty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91" marR="68591" marT="0" marB="0"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0706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en-US" sz="3200" b="1" dirty="0"/>
              <a:t>Corporate Governance: A Financial Perspective</a:t>
            </a:r>
            <a:endParaRPr lang="en-ZA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72698" y="1208868"/>
            <a:ext cx="7710407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>
              <a:spcBef>
                <a:spcPts val="0"/>
              </a:spcBef>
              <a:buClr>
                <a:srgbClr val="92D050"/>
              </a:buClr>
              <a:buFont typeface="Wingdings" pitchFamily="2" charset="2"/>
              <a:buChar char="l"/>
              <a:defRPr/>
            </a:pPr>
            <a:r>
              <a:rPr lang="en-GB" dirty="0">
                <a:latin typeface="Arial" pitchFamily="34" charset="0"/>
                <a:cs typeface="Arial" pitchFamily="34" charset="0"/>
              </a:rPr>
              <a:t>Recent evidence from the US, UK and elsewhere, is that wealth has been destroyed by reckless, greedy and sometimes fraudulent behaviour by  top executives. </a:t>
            </a:r>
          </a:p>
          <a:p>
            <a:pPr marL="446088" indent="-446088">
              <a:spcBef>
                <a:spcPts val="0"/>
              </a:spcBef>
              <a:buClr>
                <a:srgbClr val="92D050"/>
              </a:buClr>
              <a:buFont typeface="Wingdings" pitchFamily="2" charset="2"/>
              <a:buChar char="l"/>
              <a:defRPr/>
            </a:pPr>
            <a:endParaRPr lang="en-GB" sz="1400" dirty="0">
              <a:latin typeface="Arial" pitchFamily="34" charset="0"/>
              <a:cs typeface="Arial" pitchFamily="34" charset="0"/>
            </a:endParaRPr>
          </a:p>
          <a:p>
            <a:pPr marL="446088" indent="-446088">
              <a:spcBef>
                <a:spcPts val="0"/>
              </a:spcBef>
              <a:buClr>
                <a:srgbClr val="92D050"/>
              </a:buClr>
              <a:buFont typeface="Wingdings" pitchFamily="2" charset="2"/>
              <a:buChar char="l"/>
              <a:defRPr/>
            </a:pPr>
            <a:r>
              <a:rPr lang="en-GB" dirty="0">
                <a:latin typeface="Arial" pitchFamily="34" charset="0"/>
                <a:cs typeface="Arial" pitchFamily="34" charset="0"/>
              </a:rPr>
              <a:t>Boundary between internal and external decision-making becomes more blurred.</a:t>
            </a:r>
          </a:p>
          <a:p>
            <a:pPr marL="446088" indent="-446088">
              <a:spcBef>
                <a:spcPts val="0"/>
              </a:spcBef>
              <a:buClr>
                <a:srgbClr val="92D050"/>
              </a:buClr>
              <a:buFont typeface="Wingdings" pitchFamily="2" charset="2"/>
              <a:buChar char="l"/>
              <a:defRPr/>
            </a:pPr>
            <a:endParaRPr lang="en-GB" sz="1400" dirty="0">
              <a:latin typeface="Arial" pitchFamily="34" charset="0"/>
              <a:cs typeface="Arial" pitchFamily="34" charset="0"/>
            </a:endParaRPr>
          </a:p>
          <a:p>
            <a:pPr marL="446088" indent="-446088">
              <a:spcBef>
                <a:spcPts val="0"/>
              </a:spcBef>
              <a:buClr>
                <a:srgbClr val="92D050"/>
              </a:buClr>
              <a:buFont typeface="Wingdings" pitchFamily="2" charset="2"/>
              <a:buChar char="l"/>
              <a:defRPr/>
            </a:pPr>
            <a:r>
              <a:rPr lang="en-GB" dirty="0">
                <a:latin typeface="Arial" pitchFamily="34" charset="0"/>
                <a:cs typeface="Arial" pitchFamily="34" charset="0"/>
              </a:rPr>
              <a:t>So does earlier distinction between the roles of management and financial accounting.</a:t>
            </a:r>
          </a:p>
          <a:p>
            <a:pPr marL="446088" indent="-446088">
              <a:spcBef>
                <a:spcPts val="0"/>
              </a:spcBef>
              <a:buClr>
                <a:srgbClr val="92D050"/>
              </a:buClr>
              <a:buFont typeface="Wingdings" pitchFamily="2" charset="2"/>
              <a:buChar char="l"/>
              <a:defRPr/>
            </a:pPr>
            <a:endParaRPr lang="en-GB" sz="1400" dirty="0">
              <a:latin typeface="Arial" pitchFamily="34" charset="0"/>
              <a:cs typeface="Arial" pitchFamily="34" charset="0"/>
            </a:endParaRPr>
          </a:p>
          <a:p>
            <a:pPr marL="446088" indent="-446088">
              <a:spcBef>
                <a:spcPts val="0"/>
              </a:spcBef>
              <a:buClr>
                <a:srgbClr val="92D050"/>
              </a:buClr>
              <a:buFont typeface="Wingdings" pitchFamily="2" charset="2"/>
              <a:buChar char="l"/>
              <a:defRPr/>
            </a:pPr>
            <a:r>
              <a:rPr lang="en-GB" dirty="0">
                <a:latin typeface="Arial" pitchFamily="34" charset="0"/>
                <a:cs typeface="Arial" pitchFamily="34" charset="0"/>
              </a:rPr>
              <a:t>Management accountants have a responsibility to ensure the integrity of financial data for</a:t>
            </a:r>
          </a:p>
          <a:p>
            <a:pPr>
              <a:buClr>
                <a:srgbClr val="92D050"/>
              </a:buClr>
              <a:tabLst>
                <a:tab pos="446088" algn="l"/>
              </a:tabLst>
              <a:defRPr/>
            </a:pPr>
            <a:r>
              <a:rPr lang="en-GB" dirty="0">
                <a:latin typeface="Arial" pitchFamily="34" charset="0"/>
                <a:cs typeface="Arial" pitchFamily="34" charset="0"/>
              </a:rPr>
              <a:t>	reporting purposes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47244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27051"/>
            <a:ext cx="9144000" cy="636439"/>
          </a:xfrm>
        </p:spPr>
        <p:txBody>
          <a:bodyPr>
            <a:noAutofit/>
          </a:bodyPr>
          <a:lstStyle/>
          <a:p>
            <a:r>
              <a:rPr lang="en-GB" altLang="en-US" sz="2400" b="1" dirty="0"/>
              <a:t>Stakeholders, Business Ethics and Social Responsiveness </a:t>
            </a:r>
            <a:endParaRPr lang="en-ZA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24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26942" y="1015139"/>
            <a:ext cx="79893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Clr>
                <a:srgbClr val="92D050"/>
              </a:buClr>
              <a:buFont typeface="Wingdings" pitchFamily="2" charset="2"/>
              <a:buChar char="l"/>
            </a:pPr>
            <a:r>
              <a:rPr lang="en-GB" altLang="en-US" dirty="0">
                <a:latin typeface="Arial" charset="0"/>
                <a:cs typeface="Arial" charset="0"/>
              </a:rPr>
              <a:t>Corporate social responsiveness may be hampered by organisational performance management systems.</a:t>
            </a:r>
          </a:p>
          <a:p>
            <a:pPr>
              <a:spcBef>
                <a:spcPct val="0"/>
              </a:spcBef>
              <a:buClr>
                <a:srgbClr val="92D050"/>
              </a:buClr>
              <a:buFont typeface="Wingdings" pitchFamily="2" charset="2"/>
              <a:buChar char="l"/>
            </a:pPr>
            <a:endParaRPr lang="en-GB" altLang="en-US" dirty="0"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  <a:buClr>
                <a:srgbClr val="92D050"/>
              </a:buClr>
              <a:buFont typeface="Wingdings" pitchFamily="2" charset="2"/>
              <a:buChar char="l"/>
            </a:pPr>
            <a:r>
              <a:rPr lang="en-GB" altLang="en-US" dirty="0">
                <a:latin typeface="Arial" charset="0"/>
                <a:cs typeface="Arial" charset="0"/>
              </a:rPr>
              <a:t>In profit-oriented organisations, the incentive system tends to reward </a:t>
            </a:r>
            <a:r>
              <a:rPr lang="en-GB" altLang="en-US" i="1" dirty="0">
                <a:latin typeface="Arial" charset="0"/>
                <a:cs typeface="Arial" charset="0"/>
              </a:rPr>
              <a:t>economic</a:t>
            </a:r>
            <a:r>
              <a:rPr lang="en-GB" altLang="en-US" dirty="0">
                <a:latin typeface="Arial" charset="0"/>
                <a:cs typeface="Arial" charset="0"/>
              </a:rPr>
              <a:t> rather than </a:t>
            </a:r>
            <a:r>
              <a:rPr lang="en-GB" altLang="en-US" i="1" dirty="0">
                <a:latin typeface="Arial" charset="0"/>
                <a:cs typeface="Arial" charset="0"/>
              </a:rPr>
              <a:t>social</a:t>
            </a:r>
            <a:r>
              <a:rPr lang="en-GB" altLang="en-US" dirty="0">
                <a:latin typeface="Arial" charset="0"/>
                <a:cs typeface="Arial" charset="0"/>
              </a:rPr>
              <a:t> performance. </a:t>
            </a:r>
          </a:p>
          <a:p>
            <a:pPr>
              <a:spcBef>
                <a:spcPct val="0"/>
              </a:spcBef>
              <a:buClr>
                <a:srgbClr val="92D050"/>
              </a:buClr>
              <a:buFont typeface="Wingdings" pitchFamily="2" charset="2"/>
              <a:buChar char="l"/>
            </a:pPr>
            <a:endParaRPr lang="en-GB" altLang="en-US" dirty="0"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  <a:buClr>
                <a:srgbClr val="92D050"/>
              </a:buClr>
              <a:buFont typeface="Wingdings" pitchFamily="2" charset="2"/>
              <a:buChar char="l"/>
            </a:pPr>
            <a:r>
              <a:rPr lang="en-GB" altLang="en-US" dirty="0">
                <a:latin typeface="Arial" charset="0"/>
                <a:cs typeface="Arial" charset="0"/>
              </a:rPr>
              <a:t>Ethical problems arise because </a:t>
            </a:r>
            <a:r>
              <a:rPr lang="en-GB" altLang="en-US" i="1" dirty="0">
                <a:latin typeface="Arial" charset="0"/>
                <a:cs typeface="Arial" charset="0"/>
              </a:rPr>
              <a:t>ethical</a:t>
            </a:r>
            <a:r>
              <a:rPr lang="en-GB" altLang="en-US" dirty="0">
                <a:latin typeface="Arial" charset="0"/>
                <a:cs typeface="Arial" charset="0"/>
              </a:rPr>
              <a:t> goals that reflect corporate social responsibility may conflict with </a:t>
            </a:r>
            <a:r>
              <a:rPr lang="en-GB" altLang="en-US" i="1" dirty="0">
                <a:latin typeface="Arial" charset="0"/>
                <a:cs typeface="Arial" charset="0"/>
              </a:rPr>
              <a:t>material </a:t>
            </a:r>
            <a:r>
              <a:rPr lang="en-GB" altLang="en-US" dirty="0">
                <a:latin typeface="Arial" charset="0"/>
                <a:cs typeface="Arial" charset="0"/>
              </a:rPr>
              <a:t>goals of profit and staff bonuses.</a:t>
            </a:r>
          </a:p>
          <a:p>
            <a:pPr>
              <a:spcBef>
                <a:spcPct val="0"/>
              </a:spcBef>
              <a:buClr>
                <a:srgbClr val="92D050"/>
              </a:buClr>
              <a:buFont typeface="Wingdings" pitchFamily="2" charset="2"/>
              <a:buChar char="l"/>
            </a:pPr>
            <a:endParaRPr lang="en-GB" altLang="en-US" dirty="0">
              <a:latin typeface="Arial" charset="0"/>
              <a:cs typeface="Arial" charset="0"/>
            </a:endParaRPr>
          </a:p>
          <a:p>
            <a:pPr>
              <a:spcBef>
                <a:spcPct val="0"/>
              </a:spcBef>
              <a:buClr>
                <a:srgbClr val="92D050"/>
              </a:buClr>
              <a:buFont typeface="Wingdings" pitchFamily="2" charset="2"/>
              <a:buChar char="l"/>
            </a:pPr>
            <a:r>
              <a:rPr lang="en-GB" altLang="en-US" dirty="0">
                <a:latin typeface="Arial" charset="0"/>
                <a:cs typeface="Arial" charset="0"/>
              </a:rPr>
              <a:t>Need a broader, </a:t>
            </a:r>
            <a:r>
              <a:rPr lang="en-GB" altLang="en-US" i="1" dirty="0">
                <a:latin typeface="Arial" charset="0"/>
                <a:cs typeface="Arial" charset="0"/>
              </a:rPr>
              <a:t>stakeholder</a:t>
            </a:r>
            <a:r>
              <a:rPr lang="en-GB" altLang="en-US" dirty="0">
                <a:latin typeface="Arial" charset="0"/>
                <a:cs typeface="Arial" charset="0"/>
              </a:rPr>
              <a:t> model of the organisation.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619566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altLang="en-US" sz="2800" b="1" dirty="0"/>
              <a:t>Corporate social responsibility &amp; external reporting</a:t>
            </a:r>
            <a:endParaRPr lang="en-ZA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64949" y="1080466"/>
            <a:ext cx="7904136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l"/>
              <a:defRPr/>
            </a:pPr>
            <a:r>
              <a:rPr lang="en-AU" sz="2000" dirty="0"/>
              <a:t>Involves taking into account the social and environmental impact of corporate activity when making decisions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AU" sz="2000" dirty="0"/>
              <a:t>May increase profitability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AU" sz="2000" dirty="0"/>
              <a:t>Determine long-term survival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endParaRPr lang="en-AU" sz="2000" dirty="0"/>
          </a:p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l"/>
              <a:defRPr/>
            </a:pPr>
            <a:r>
              <a:rPr lang="en-AU" sz="2000" dirty="0"/>
              <a:t>Communicated to stakeholders in annual reports, environment reports, stakeholder impact reports, social impact reports and social audit reports</a:t>
            </a:r>
          </a:p>
          <a:p>
            <a:endParaRPr lang="en-ZA" sz="1600" dirty="0"/>
          </a:p>
        </p:txBody>
      </p:sp>
    </p:spTree>
    <p:extLst>
      <p:ext uri="{BB962C8B-B14F-4D97-AF65-F5344CB8AC3E}">
        <p14:creationId xmlns:p14="http://schemas.microsoft.com/office/powerpoint/2010/main" val="2779038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2800" dirty="0" smtClean="0"/>
              <a:t>Corporate Social Responsibility and external reporting</a:t>
            </a:r>
            <a:endParaRPr lang="en-ZA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3180" y="1007390"/>
            <a:ext cx="7594170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l"/>
              <a:defRPr/>
            </a:pPr>
            <a:r>
              <a:rPr lang="en-AU" sz="1600" dirty="0"/>
              <a:t>Triple bottom line reporting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AU" sz="1600" dirty="0"/>
              <a:t>Focus on financial (economic), social and environmental aspects of performance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AU" sz="1600" dirty="0"/>
              <a:t>Aimed at a broader range of stakeholders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endParaRPr lang="en-AU" sz="1600" dirty="0"/>
          </a:p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l"/>
              <a:defRPr/>
            </a:pPr>
            <a:r>
              <a:rPr lang="en-AU" sz="1600" dirty="0"/>
              <a:t>Social performance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AU" sz="1600" dirty="0"/>
              <a:t>Impact of an organisation's behaviour on society, including the broader community, employees, customers and </a:t>
            </a:r>
            <a:r>
              <a:rPr lang="en-AU" sz="1600" dirty="0" smtClean="0"/>
              <a:t>suppliers</a:t>
            </a:r>
          </a:p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l"/>
            </a:pPr>
            <a:r>
              <a:rPr lang="en-US" altLang="en-US" sz="1600" dirty="0"/>
              <a:t>Environmental performance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1600" dirty="0"/>
              <a:t>Impact of an organisation's behaviour on the environment, including natural systems of land, air and water, people and other living organisms</a:t>
            </a:r>
            <a:endParaRPr lang="en-US" altLang="en-US" sz="1600" dirty="0"/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endParaRPr lang="en-AU" b="1" dirty="0"/>
          </a:p>
          <a:p>
            <a:endParaRPr lang="en-ZA" sz="1400" dirty="0"/>
          </a:p>
        </p:txBody>
      </p:sp>
    </p:spTree>
    <p:extLst>
      <p:ext uri="{BB962C8B-B14F-4D97-AF65-F5344CB8AC3E}">
        <p14:creationId xmlns:p14="http://schemas.microsoft.com/office/powerpoint/2010/main" val="14481290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3200" dirty="0"/>
              <a:t>Environmental management accounting (EMA)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22888" y="1270861"/>
            <a:ext cx="6501539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l"/>
            </a:pPr>
            <a:r>
              <a:rPr lang="en-AU" altLang="en-US" dirty="0"/>
              <a:t>Consists of environmentally-related management accounting systems and practices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</a:pPr>
            <a:endParaRPr lang="en-AU" altLang="en-US" dirty="0"/>
          </a:p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anose="05000000000000000000" pitchFamily="2" charset="2"/>
              <a:buChar char="l"/>
            </a:pPr>
            <a:r>
              <a:rPr lang="en-AU" altLang="en-US" dirty="0"/>
              <a:t>Life cycle costing, environmental cost accounting, environmental performance measures, assessment of environmental benefits, strategic planning for environmental management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203248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3200" dirty="0"/>
              <a:t>Environmental management accounting (EMA)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28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999281" y="1495586"/>
            <a:ext cx="59436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1788" indent="-446088">
              <a:lnSpc>
                <a:spcPct val="160000"/>
              </a:lnSpc>
              <a:buClr>
                <a:srgbClr val="92D050"/>
              </a:buClr>
              <a:buFont typeface="Wingdings" panose="05000000000000000000" pitchFamily="2" charset="2"/>
              <a:buChar char="l"/>
            </a:pPr>
            <a:r>
              <a:rPr lang="en-AU" altLang="en-US" sz="2400" b="1" dirty="0"/>
              <a:t>EMA techniques</a:t>
            </a:r>
          </a:p>
          <a:p>
            <a:pPr lvl="1">
              <a:lnSpc>
                <a:spcPct val="160000"/>
              </a:lnSpc>
            </a:pPr>
            <a:r>
              <a:rPr lang="en-AU" altLang="en-US" dirty="0"/>
              <a:t>Financially-oriented EMA</a:t>
            </a:r>
          </a:p>
          <a:p>
            <a:pPr lvl="1">
              <a:lnSpc>
                <a:spcPct val="160000"/>
              </a:lnSpc>
            </a:pPr>
            <a:r>
              <a:rPr lang="en-AU" altLang="en-US" dirty="0"/>
              <a:t>Physically-oriented EMA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72542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5807"/>
            <a:ext cx="9144000" cy="636439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Value Based Management (VBM)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11444" y="906651"/>
            <a:ext cx="7857641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zh-CN" sz="1600" dirty="0">
                <a:ea typeface="SimSun" panose="02010600030101010101" pitchFamily="2" charset="-122"/>
              </a:rPr>
              <a:t>VBM is ‘an integrated framework for measuring and managing businesses, with the explicit objective of creating superior long-term value for shareholders’.</a:t>
            </a:r>
          </a:p>
          <a:p>
            <a:pPr>
              <a:lnSpc>
                <a:spcPct val="80000"/>
              </a:lnSpc>
            </a:pPr>
            <a:endParaRPr lang="en-GB" altLang="zh-CN" sz="1600" dirty="0">
              <a:ea typeface="SimSun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zh-CN" sz="1600" dirty="0">
                <a:ea typeface="SimSun" panose="02010600030101010101" pitchFamily="2" charset="-122"/>
              </a:rPr>
              <a:t>VBM focuses on increasing shareholder’s wealth metric such as residual income or net present value through the identification and management of value-drivers.</a:t>
            </a:r>
          </a:p>
          <a:p>
            <a:pPr>
              <a:lnSpc>
                <a:spcPct val="80000"/>
              </a:lnSpc>
            </a:pPr>
            <a:endParaRPr lang="en-GB" altLang="zh-CN" sz="1600" dirty="0">
              <a:ea typeface="SimSun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zh-CN" sz="1600" dirty="0">
                <a:ea typeface="SimSun" panose="02010600030101010101" pitchFamily="2" charset="-122"/>
              </a:rPr>
              <a:t>Short-term decision making based on </a:t>
            </a:r>
            <a:r>
              <a:rPr lang="en-GB" altLang="zh-CN" sz="1600" i="1" dirty="0">
                <a:ea typeface="SimSun" panose="02010600030101010101" pitchFamily="2" charset="-122"/>
              </a:rPr>
              <a:t>profit</a:t>
            </a:r>
            <a:r>
              <a:rPr lang="en-GB" altLang="zh-CN" sz="1600" dirty="0">
                <a:ea typeface="SimSun" panose="02010600030101010101" pitchFamily="2" charset="-122"/>
              </a:rPr>
              <a:t> has a number of limitations as follows;</a:t>
            </a:r>
          </a:p>
          <a:p>
            <a:pPr>
              <a:lnSpc>
                <a:spcPct val="80000"/>
              </a:lnSpc>
            </a:pPr>
            <a:endParaRPr lang="en-GB" altLang="zh-CN" sz="1600" dirty="0">
              <a:ea typeface="SimSun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zh-CN" sz="1600" dirty="0">
                <a:ea typeface="SimSun" panose="02010600030101010101" pitchFamily="2" charset="-122"/>
              </a:rPr>
              <a:t>First, short-term profit increases may be made at the expense of long-term profit, second, there is no analysis of the use of capital resources, for example, from a shareholder perspective, a ‘company only makes a real or economic profit after it has repaid the cost of capital that was used to generate it’ and third, the approach is inward- rather than outward-looking – for example, how would the firm’s competitors react to a 10% cut in price?</a:t>
            </a:r>
          </a:p>
          <a:p>
            <a:pPr>
              <a:lnSpc>
                <a:spcPct val="80000"/>
              </a:lnSpc>
            </a:pPr>
            <a:endParaRPr lang="en-GB" altLang="zh-CN" sz="1600" dirty="0">
              <a:ea typeface="SimSun" panose="02010600030101010101" pitchFamily="2" charset="-122"/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zh-CN" sz="1600" dirty="0">
                <a:ea typeface="SimSun" panose="02010600030101010101" pitchFamily="2" charset="-122"/>
              </a:rPr>
              <a:t>Finally, a focus on profit only neglects the interests of other stakeholders such as consumers, employees or regulators.</a:t>
            </a:r>
          </a:p>
          <a:p>
            <a:endParaRPr lang="en-ZA" sz="1600" dirty="0"/>
          </a:p>
        </p:txBody>
      </p:sp>
    </p:spTree>
    <p:extLst>
      <p:ext uri="{BB962C8B-B14F-4D97-AF65-F5344CB8AC3E}">
        <p14:creationId xmlns:p14="http://schemas.microsoft.com/office/powerpoint/2010/main" val="10567695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altLang="en-US" b="1" dirty="0"/>
              <a:t>Financially-oriented EMA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77132" y="1270861"/>
            <a:ext cx="684250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sz="1600" b="1" dirty="0">
                <a:solidFill>
                  <a:srgbClr val="00B050"/>
                </a:solidFill>
              </a:rPr>
              <a:t>Environmental costs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1600" dirty="0"/>
              <a:t>Incurred to prevent, monitor and report environmental impacts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1600" dirty="0"/>
              <a:t>Cost of waste management systems, environmental training, legal activities and fines, record keeping and reporting, cost of remediation of environmental impacts</a:t>
            </a:r>
          </a:p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sz="1600" b="1" dirty="0">
                <a:solidFill>
                  <a:srgbClr val="00B050"/>
                </a:solidFill>
              </a:rPr>
              <a:t>Environmental product costing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1600" dirty="0"/>
              <a:t>Involves tracing direct and indirect environmental costs to products 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en-AU" altLang="en-US" sz="1600" dirty="0"/>
              <a:t>The cost of waste management,</a:t>
            </a:r>
          </a:p>
          <a:p>
            <a:pPr lvl="1">
              <a:tabLst>
                <a:tab pos="808038" algn="l"/>
              </a:tabLst>
            </a:pPr>
            <a:r>
              <a:rPr lang="en-AU" altLang="en-US" sz="1600" dirty="0"/>
              <a:t>	permits and fees, recycling</a:t>
            </a:r>
          </a:p>
          <a:p>
            <a:endParaRPr lang="en-ZA" sz="1200" dirty="0"/>
          </a:p>
        </p:txBody>
      </p:sp>
    </p:spTree>
    <p:extLst>
      <p:ext uri="{BB962C8B-B14F-4D97-AF65-F5344CB8AC3E}">
        <p14:creationId xmlns:p14="http://schemas.microsoft.com/office/powerpoint/2010/main" val="14997186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altLang="en-US" b="1" dirty="0"/>
              <a:t>Financially-oriented EMA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30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39125" y="1332854"/>
            <a:ext cx="6679770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sz="2400" b="1" dirty="0">
                <a:solidFill>
                  <a:srgbClr val="00B050"/>
                </a:solidFill>
              </a:rPr>
              <a:t>Environmentally-linked capital expenditure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2400" dirty="0"/>
              <a:t>Driven by the desire to improve the organisation's environmental impact, or by the need to comply with environmental regulations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291295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altLang="en-US" b="1" dirty="0"/>
              <a:t>Financially-oriented EMA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66427" y="1371600"/>
            <a:ext cx="7648414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sz="2000" b="1" dirty="0"/>
              <a:t>Environmentally-induced </a:t>
            </a:r>
            <a:r>
              <a:rPr lang="en-AU" altLang="en-US" sz="2000" b="1" dirty="0">
                <a:solidFill>
                  <a:srgbClr val="00B050"/>
                </a:solidFill>
              </a:rPr>
              <a:t>revenues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2000" dirty="0"/>
              <a:t>Arise from positive environmental actions of the organisation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2000" dirty="0"/>
              <a:t>Increased revenue from the sale of recycled materials, from higher selling prices for greener products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2000" dirty="0"/>
              <a:t>Increased customer satisfaction, improved employee morale, increase in future profits</a:t>
            </a:r>
          </a:p>
          <a:p>
            <a:endParaRPr lang="en-ZA" sz="1600" dirty="0"/>
          </a:p>
        </p:txBody>
      </p:sp>
    </p:spTree>
    <p:extLst>
      <p:ext uri="{BB962C8B-B14F-4D97-AF65-F5344CB8AC3E}">
        <p14:creationId xmlns:p14="http://schemas.microsoft.com/office/powerpoint/2010/main" val="39667728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altLang="en-US" b="1" dirty="0" smtClean="0"/>
              <a:t>Physically-oriented</a:t>
            </a:r>
            <a:r>
              <a:rPr lang="en-AU" altLang="en-US" b="1" dirty="0" smtClean="0">
                <a:solidFill>
                  <a:srgbClr val="FFFF00"/>
                </a:solidFill>
              </a:rPr>
              <a:t> </a:t>
            </a:r>
            <a:r>
              <a:rPr lang="en-AU" altLang="en-US" b="1" dirty="0"/>
              <a:t>EMA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05173" y="1255363"/>
            <a:ext cx="7532176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sz="2000" b="1" dirty="0"/>
              <a:t>Physically-oriented EMA </a:t>
            </a:r>
            <a:r>
              <a:rPr lang="en-AU" altLang="en-US" sz="2000" b="1" dirty="0" smtClean="0">
                <a:solidFill>
                  <a:srgbClr val="00B050"/>
                </a:solidFill>
              </a:rPr>
              <a:t>(</a:t>
            </a:r>
            <a:r>
              <a:rPr lang="en-AU" altLang="en-US" sz="2000" b="1" i="1" dirty="0" smtClean="0">
                <a:solidFill>
                  <a:srgbClr val="00B050"/>
                </a:solidFill>
              </a:rPr>
              <a:t>Physically measureable</a:t>
            </a:r>
            <a:r>
              <a:rPr lang="en-AU" altLang="en-US" sz="2000" b="1" dirty="0" smtClean="0">
                <a:solidFill>
                  <a:srgbClr val="00B050"/>
                </a:solidFill>
              </a:rPr>
              <a:t>)</a:t>
            </a:r>
            <a:endParaRPr lang="en-AU" altLang="en-US" sz="2000" b="1" dirty="0">
              <a:solidFill>
                <a:srgbClr val="00B050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2000" dirty="0"/>
              <a:t>Mechanisms that focus on supplying information that accounts for the organisation’s impact on the natural environment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2000" dirty="0"/>
              <a:t>Kilograms of noxious waste emissions, kilowatt hours of electricity used, decibels of noise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2000" dirty="0"/>
              <a:t>Used for tactical decisions and capital expenditure decisions</a:t>
            </a:r>
          </a:p>
          <a:p>
            <a:endParaRPr lang="en-ZA" sz="1600" dirty="0"/>
          </a:p>
        </p:txBody>
      </p:sp>
    </p:spTree>
    <p:extLst>
      <p:ext uri="{BB962C8B-B14F-4D97-AF65-F5344CB8AC3E}">
        <p14:creationId xmlns:p14="http://schemas.microsoft.com/office/powerpoint/2010/main" val="36156632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altLang="en-US" sz="2800" b="1" dirty="0"/>
              <a:t>Environmental management systems (EMS) &amp; EMA</a:t>
            </a:r>
            <a:endParaRPr lang="en-ZA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19193" y="1080466"/>
            <a:ext cx="8237349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dirty="0"/>
              <a:t>Systems that organisations put in place to manage their environmental performance</a:t>
            </a:r>
          </a:p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dirty="0"/>
              <a:t>Recycling systems, systems to monitor and control levels of liquids, material and atmospheric discharge and waste</a:t>
            </a:r>
          </a:p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dirty="0"/>
              <a:t>ISO 14001 is an international standard for EMA and its audit</a:t>
            </a:r>
          </a:p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dirty="0"/>
              <a:t>EMS and adoption of ISO 14001 requires that environmental performance be measured against policies, objectives and targets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360360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89044"/>
            <a:ext cx="9144000" cy="636439"/>
          </a:xfrm>
        </p:spPr>
        <p:txBody>
          <a:bodyPr>
            <a:noAutofit/>
          </a:bodyPr>
          <a:lstStyle/>
          <a:p>
            <a:r>
              <a:rPr lang="en-AU" altLang="en-US" sz="3200" b="1" dirty="0"/>
              <a:t>The benefits of recognising environmental and social impacts</a:t>
            </a:r>
            <a:endParaRPr lang="en-ZA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34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41702" y="1356102"/>
            <a:ext cx="7966129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dirty="0"/>
              <a:t>There is an increasing awareness that recognising environmental and societal impacts can have broad implications for an organisation</a:t>
            </a:r>
          </a:p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dirty="0"/>
              <a:t>Attracting highly skilled employees who wish to work for an environmentally-responsible organisation</a:t>
            </a:r>
          </a:p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dirty="0"/>
              <a:t>Enhancement of the organisation’s reputation as a responsible and caring organisation</a:t>
            </a:r>
          </a:p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dirty="0"/>
              <a:t>Identification of potential cost savings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722443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altLang="en-US" sz="3200" b="1" dirty="0"/>
              <a:t>The benefits of recognising environmental and social impacts</a:t>
            </a:r>
            <a:endParaRPr lang="en-ZA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33953" y="1511085"/>
            <a:ext cx="784989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sz="2400" dirty="0"/>
              <a:t>Reduction of risk of current and future activities</a:t>
            </a:r>
          </a:p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sz="2400" dirty="0"/>
              <a:t>More effective management of resources</a:t>
            </a:r>
          </a:p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sz="2400" dirty="0"/>
              <a:t>Improvements in competitiveness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2400" dirty="0"/>
              <a:t>Greater attractiveness to customers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2400" dirty="0"/>
              <a:t>Positive reputation</a:t>
            </a:r>
          </a:p>
        </p:txBody>
      </p:sp>
    </p:spTree>
    <p:extLst>
      <p:ext uri="{BB962C8B-B14F-4D97-AF65-F5344CB8AC3E}">
        <p14:creationId xmlns:p14="http://schemas.microsoft.com/office/powerpoint/2010/main" val="27223053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altLang="en-US" sz="3200" b="1" dirty="0"/>
              <a:t>Difficulties in recognising and measuring environmental and social impacts</a:t>
            </a:r>
            <a:endParaRPr lang="en-ZA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65688" y="1394847"/>
            <a:ext cx="7857641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  <a:defRPr/>
            </a:pPr>
            <a:r>
              <a:rPr lang="en-AU" dirty="0"/>
              <a:t>Costs of environmental impacts are often hidden or forgotten, even though they may be substantial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defRPr/>
            </a:pPr>
            <a:endParaRPr lang="en-AU" sz="800" dirty="0"/>
          </a:p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  <a:defRPr/>
            </a:pPr>
            <a:r>
              <a:rPr lang="en-AU" dirty="0"/>
              <a:t>They may be difficult to recognise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defRPr/>
            </a:pPr>
            <a:endParaRPr lang="en-AU" sz="800" dirty="0"/>
          </a:p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  <a:defRPr/>
            </a:pPr>
            <a:r>
              <a:rPr lang="en-AU" dirty="0"/>
              <a:t>Future ecological and social issues are not yet known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/>
            </a:pPr>
            <a:r>
              <a:rPr lang="en-AU" dirty="0"/>
              <a:t>Current work practices and operations may have future environmental and social consequences which we cannot predict</a:t>
            </a:r>
          </a:p>
          <a:p>
            <a:endParaRPr lang="en-ZA" sz="1400" dirty="0"/>
          </a:p>
        </p:txBody>
      </p:sp>
    </p:spTree>
    <p:extLst>
      <p:ext uri="{BB962C8B-B14F-4D97-AF65-F5344CB8AC3E}">
        <p14:creationId xmlns:p14="http://schemas.microsoft.com/office/powerpoint/2010/main" val="35120993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3803"/>
            <a:ext cx="9144000" cy="636439"/>
          </a:xfrm>
        </p:spPr>
        <p:txBody>
          <a:bodyPr>
            <a:noAutofit/>
          </a:bodyPr>
          <a:lstStyle/>
          <a:p>
            <a:r>
              <a:rPr lang="en-AU" altLang="en-US" sz="3200" b="1" dirty="0"/>
              <a:t>Difficulties in recognising and measuring environmental and social impacts</a:t>
            </a:r>
            <a:endParaRPr lang="en-ZA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97424" y="1193369"/>
            <a:ext cx="7617417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sz="2000" dirty="0"/>
              <a:t>Many costs and benefits are external to the organisation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2000" dirty="0"/>
              <a:t>Difficult to detect and assess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en-AU" altLang="en-US" sz="2000" b="1" dirty="0"/>
          </a:p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sz="2000" dirty="0"/>
              <a:t>Many costs and benefits are difficult to measure in financial terms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2000" dirty="0"/>
              <a:t>They relate to the future, and the size of the impact may be unknown</a:t>
            </a:r>
          </a:p>
          <a:p>
            <a:endParaRPr lang="en-ZA" sz="1600" dirty="0"/>
          </a:p>
        </p:txBody>
      </p:sp>
    </p:spTree>
    <p:extLst>
      <p:ext uri="{BB962C8B-B14F-4D97-AF65-F5344CB8AC3E}">
        <p14:creationId xmlns:p14="http://schemas.microsoft.com/office/powerpoint/2010/main" val="39740982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altLang="en-US" sz="3200" b="1" dirty="0"/>
              <a:t>Difficulties in recognising and measuring environmental and social impacts</a:t>
            </a:r>
            <a:endParaRPr lang="en-ZA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38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34692" y="1542081"/>
            <a:ext cx="8059118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Wingdings" pitchFamily="2" charset="2"/>
              <a:buChar char="l"/>
            </a:pPr>
            <a:r>
              <a:rPr lang="en-AU" altLang="en-US" sz="2000" b="1" dirty="0"/>
              <a:t>Defining environmental costs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2000" dirty="0"/>
              <a:t>The costs that an organisation incurs to prevent, monitor and report environmental impacts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2000" dirty="0"/>
              <a:t>US defines 5 tiers of environmental costs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AU" altLang="en-US" sz="2000" dirty="0"/>
              <a:t>Private costs (tiers 1 to 4) and societal costs</a:t>
            </a:r>
          </a:p>
          <a:p>
            <a:endParaRPr lang="en-ZA" sz="1600" dirty="0"/>
          </a:p>
        </p:txBody>
      </p:sp>
    </p:spTree>
    <p:extLst>
      <p:ext uri="{BB962C8B-B14F-4D97-AF65-F5344CB8AC3E}">
        <p14:creationId xmlns:p14="http://schemas.microsoft.com/office/powerpoint/2010/main" val="1735366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5807"/>
            <a:ext cx="9144000" cy="636439"/>
          </a:xfrm>
        </p:spPr>
        <p:txBody>
          <a:bodyPr>
            <a:normAutofit fontScale="90000"/>
          </a:bodyPr>
          <a:lstStyle/>
          <a:p>
            <a:r>
              <a:rPr lang="en-GB" altLang="zh-CN" dirty="0">
                <a:ea typeface="SimSun" panose="02010600030101010101" pitchFamily="2" charset="-122"/>
              </a:rPr>
              <a:t>The Balanced Scorecard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18454" y="991892"/>
            <a:ext cx="80668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Traditionally MA focused mainly on financial performance measures.</a:t>
            </a:r>
          </a:p>
          <a:p>
            <a:endParaRPr lang="en-GB" altLang="zh-CN" dirty="0">
              <a:ea typeface="SimSun" panose="02010600030101010101" pitchFamily="2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Greater emphasis now being given to incorporating non-financial measures into the formal reporting system.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70531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altLang="en-US" b="1" dirty="0"/>
              <a:t>5 tiers of environmental costs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12183" y="1154624"/>
            <a:ext cx="7446936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AutoNum type="arabicPlain"/>
            </a:pPr>
            <a:r>
              <a:rPr lang="en-ZA" altLang="en-US" b="1" dirty="0">
                <a:solidFill>
                  <a:srgbClr val="00B050"/>
                </a:solidFill>
              </a:rPr>
              <a:t>Conventional </a:t>
            </a:r>
            <a:r>
              <a:rPr lang="en-ZA" altLang="en-US" b="1" dirty="0" smtClean="0">
                <a:solidFill>
                  <a:srgbClr val="00B050"/>
                </a:solidFill>
              </a:rPr>
              <a:t>cost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ZA" altLang="en-US" dirty="0" smtClean="0">
                <a:solidFill>
                  <a:srgbClr val="FFFF00"/>
                </a:solidFill>
              </a:rPr>
              <a:t> </a:t>
            </a:r>
            <a:r>
              <a:rPr lang="en-ZA" altLang="en-US" dirty="0" smtClean="0"/>
              <a:t>Direct costs associated with capital expenditures, raw materials, and other operating and maintenance costs.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Tx/>
              <a:buAutoNum type="arabicPlain" startAt="2"/>
            </a:pPr>
            <a:r>
              <a:rPr lang="en-ZA" altLang="en-US" b="1" dirty="0" smtClean="0">
                <a:solidFill>
                  <a:srgbClr val="00B050"/>
                </a:solidFill>
              </a:rPr>
              <a:t>Hidden </a:t>
            </a:r>
            <a:r>
              <a:rPr lang="en-ZA" altLang="en-US" b="1" dirty="0">
                <a:solidFill>
                  <a:srgbClr val="00B050"/>
                </a:solidFill>
              </a:rPr>
              <a:t>costs </a:t>
            </a:r>
            <a:endParaRPr lang="en-ZA" altLang="en-US" b="1" dirty="0" smtClean="0">
              <a:solidFill>
                <a:srgbClr val="00B05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ZA" altLang="en-US" dirty="0" smtClean="0"/>
              <a:t>Hidden </a:t>
            </a:r>
            <a:r>
              <a:rPr lang="en-ZA" altLang="en-US" dirty="0"/>
              <a:t>regulatory costs from activities such as monitoring and reporting of environmental activities and emissions, cost of searching for environmentally-responsible suppliers, and the ongoing cost of cleaning up contaminated land.</a:t>
            </a:r>
          </a:p>
          <a:p>
            <a:endParaRPr lang="en-ZA" sz="1400" dirty="0"/>
          </a:p>
        </p:txBody>
      </p:sp>
    </p:spTree>
    <p:extLst>
      <p:ext uri="{BB962C8B-B14F-4D97-AF65-F5344CB8AC3E}">
        <p14:creationId xmlns:p14="http://schemas.microsoft.com/office/powerpoint/2010/main" val="14504730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40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79708" y="1433593"/>
            <a:ext cx="7826645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ZA" altLang="en-US" b="1" dirty="0" smtClean="0">
                <a:solidFill>
                  <a:srgbClr val="00B050"/>
                </a:solidFill>
              </a:rPr>
              <a:t>3.  Contingent costs</a:t>
            </a:r>
            <a:endParaRPr lang="en-ZA" altLang="en-US" b="1" dirty="0">
              <a:solidFill>
                <a:srgbClr val="00B050"/>
              </a:solidFill>
            </a:endParaRPr>
          </a:p>
          <a:p>
            <a:pPr marL="1074738" lvl="2" indent="-293688">
              <a:spcBef>
                <a:spcPts val="600"/>
              </a:spcBef>
              <a:spcAft>
                <a:spcPts val="600"/>
              </a:spcAft>
            </a:pPr>
            <a:r>
              <a:rPr lang="en-ZA" altLang="en-US" dirty="0"/>
              <a:t>Contingent liabilities arising from failure to clean up </a:t>
            </a:r>
            <a:r>
              <a:rPr lang="en-ZA" altLang="en-US" dirty="0" smtClean="0"/>
              <a:t>contaminated </a:t>
            </a:r>
            <a:r>
              <a:rPr lang="en-ZA" altLang="en-US" dirty="0"/>
              <a:t>sites, and fines and penalties for non-compliance with regulations.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ZA" altLang="en-US" b="1" dirty="0"/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ZA" altLang="en-US" b="1" dirty="0" smtClean="0">
                <a:solidFill>
                  <a:srgbClr val="00B050"/>
                </a:solidFill>
              </a:rPr>
              <a:t>4.  Relationship </a:t>
            </a:r>
            <a:r>
              <a:rPr lang="en-ZA" altLang="en-US" b="1" dirty="0">
                <a:solidFill>
                  <a:srgbClr val="00B050"/>
                </a:solidFill>
              </a:rPr>
              <a:t>and image costs </a:t>
            </a:r>
          </a:p>
          <a:p>
            <a:pPr marL="1074738" lvl="2" indent="-293688">
              <a:spcBef>
                <a:spcPts val="600"/>
              </a:spcBef>
              <a:spcAft>
                <a:spcPts val="600"/>
              </a:spcAft>
            </a:pPr>
            <a:r>
              <a:rPr lang="en-ZA" altLang="en-US" dirty="0"/>
              <a:t>Less tangible costs and benefits that relate to consumer perceptions, and employee and community relations.</a:t>
            </a:r>
          </a:p>
          <a:p>
            <a:endParaRPr lang="en-ZA" sz="1400" dirty="0"/>
          </a:p>
        </p:txBody>
      </p:sp>
    </p:spTree>
    <p:extLst>
      <p:ext uri="{BB962C8B-B14F-4D97-AF65-F5344CB8AC3E}">
        <p14:creationId xmlns:p14="http://schemas.microsoft.com/office/powerpoint/2010/main" val="38810183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41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201119" y="1503336"/>
            <a:ext cx="6966488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ZA" altLang="en-US" sz="2400" b="1" dirty="0" smtClean="0">
                <a:solidFill>
                  <a:srgbClr val="00B050"/>
                </a:solidFill>
              </a:rPr>
              <a:t>5.  Societal costs</a:t>
            </a:r>
            <a:endParaRPr lang="en-ZA" altLang="en-US" sz="2400" b="1" dirty="0">
              <a:solidFill>
                <a:srgbClr val="00B050"/>
              </a:solidFill>
            </a:endParaRPr>
          </a:p>
          <a:p>
            <a:pPr marL="617538" lvl="1" indent="-293688">
              <a:spcBef>
                <a:spcPts val="600"/>
              </a:spcBef>
              <a:spcAft>
                <a:spcPts val="600"/>
              </a:spcAft>
            </a:pPr>
            <a:r>
              <a:rPr lang="en-ZA" altLang="en-US" sz="2000" dirty="0"/>
              <a:t>These are the costs that organisations impose </a:t>
            </a:r>
            <a:r>
              <a:rPr lang="en-ZA" altLang="en-US" sz="2000"/>
              <a:t>on </a:t>
            </a:r>
            <a:r>
              <a:rPr lang="en-ZA" altLang="en-US" sz="2000" smtClean="0"/>
              <a:t>others—the </a:t>
            </a:r>
            <a:r>
              <a:rPr lang="en-ZA" altLang="en-US" sz="2000" dirty="0"/>
              <a:t>environment and society—for which they may </a:t>
            </a:r>
            <a:r>
              <a:rPr lang="en-ZA" altLang="en-US" sz="2000" dirty="0">
                <a:solidFill>
                  <a:srgbClr val="00B050"/>
                </a:solidFill>
              </a:rPr>
              <a:t>not be held </a:t>
            </a:r>
            <a:r>
              <a:rPr lang="en-ZA" altLang="en-US" sz="2000" dirty="0"/>
              <a:t>legally responsible and which cannot be </a:t>
            </a:r>
            <a:r>
              <a:rPr lang="en-ZA" altLang="en-US" dirty="0"/>
              <a:t>compensated</a:t>
            </a:r>
            <a:r>
              <a:rPr lang="en-ZA" altLang="en-US" sz="2000" dirty="0"/>
              <a:t> for in the legal system.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612948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altLang="en-US" b="1" dirty="0"/>
              <a:t>Analysing environmental costs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42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59417" y="1170122"/>
            <a:ext cx="741593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>
              <a:buClr>
                <a:srgbClr val="92D050"/>
              </a:buClr>
              <a:buFont typeface="Wingdings" pitchFamily="2" charset="2"/>
              <a:buChar char="l"/>
              <a:defRPr/>
            </a:pPr>
            <a:r>
              <a:rPr lang="en-AU" sz="2000" dirty="0"/>
              <a:t>Environmental costs can be analysed as relating to the following activities</a:t>
            </a:r>
          </a:p>
          <a:p>
            <a:pPr>
              <a:buClr>
                <a:srgbClr val="92D050"/>
              </a:buClr>
              <a:buFont typeface="Wingdings" pitchFamily="2" charset="2"/>
              <a:buNone/>
              <a:defRPr/>
            </a:pPr>
            <a:endParaRPr lang="en-AU" sz="2000" dirty="0"/>
          </a:p>
          <a:p>
            <a:pPr marL="446088" indent="-446088">
              <a:buClr>
                <a:srgbClr val="92D050"/>
              </a:buClr>
              <a:buFont typeface="Wingdings" pitchFamily="2" charset="2"/>
              <a:buChar char="l"/>
              <a:defRPr/>
            </a:pPr>
            <a:r>
              <a:rPr lang="en-AU" sz="2000" dirty="0">
                <a:solidFill>
                  <a:srgbClr val="00B050"/>
                </a:solidFill>
              </a:rPr>
              <a:t>Prevention </a:t>
            </a:r>
            <a:r>
              <a:rPr lang="en-AU" sz="2000" dirty="0" smtClean="0">
                <a:solidFill>
                  <a:srgbClr val="00B050"/>
                </a:solidFill>
              </a:rPr>
              <a:t>activities</a:t>
            </a:r>
            <a:endParaRPr lang="en-AU" sz="2000" dirty="0">
              <a:solidFill>
                <a:srgbClr val="00B050"/>
              </a:solidFill>
            </a:endParaRPr>
          </a:p>
          <a:p>
            <a:pPr lvl="1">
              <a:defRPr/>
            </a:pPr>
            <a:r>
              <a:rPr lang="en-AU" sz="2000" dirty="0"/>
              <a:t>Solve environmental problems before they occur, or turn problems into opportunities</a:t>
            </a:r>
          </a:p>
          <a:p>
            <a:pPr lvl="1">
              <a:defRPr/>
            </a:pPr>
            <a:r>
              <a:rPr lang="en-AU" sz="2000" dirty="0"/>
              <a:t>Costs of these activities are ‘investments’, as they reduce the future outlays and provide long-term benefits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596235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50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0299"/>
            <a:ext cx="9144000" cy="636439"/>
          </a:xfrm>
        </p:spPr>
        <p:txBody>
          <a:bodyPr>
            <a:noAutofit/>
          </a:bodyPr>
          <a:lstStyle/>
          <a:p>
            <a:r>
              <a:rPr lang="en-GB" altLang="zh-CN" sz="3600" dirty="0">
                <a:ea typeface="SimSun" panose="02010600030101010101" pitchFamily="2" charset="-122"/>
              </a:rPr>
              <a:t>Different Perspectives on the Balanced Scorecard</a:t>
            </a:r>
            <a:endParaRPr lang="en-ZA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4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78969" y="1511085"/>
            <a:ext cx="85395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Could </a:t>
            </a:r>
            <a:r>
              <a:rPr lang="en-GB" altLang="zh-CN" i="1" dirty="0">
                <a:ea typeface="SimSun" panose="02010600030101010101" pitchFamily="2" charset="-122"/>
              </a:rPr>
              <a:t>either</a:t>
            </a:r>
            <a:r>
              <a:rPr lang="en-GB" altLang="zh-CN" dirty="0">
                <a:ea typeface="SimSun" panose="02010600030101010101" pitchFamily="2" charset="-122"/>
              </a:rPr>
              <a:t> be seen as a way of monitoring and improving operational performance (</a:t>
            </a:r>
            <a:r>
              <a:rPr lang="en-GB" altLang="zh-CN" dirty="0" err="1" smtClean="0">
                <a:ea typeface="SimSun" panose="02010600030101010101" pitchFamily="2" charset="-122"/>
              </a:rPr>
              <a:t>e.g</a:t>
            </a:r>
            <a:r>
              <a:rPr lang="en-GB" altLang="zh-CN" dirty="0">
                <a:ea typeface="SimSun" panose="02010600030101010101" pitchFamily="2" charset="-122"/>
              </a:rPr>
              <a:t>, supplementing standard costing).</a:t>
            </a:r>
          </a:p>
          <a:p>
            <a:pPr>
              <a:buClr>
                <a:schemeClr val="tx1"/>
              </a:buClr>
              <a:buFontTx/>
              <a:buNone/>
            </a:pPr>
            <a:endParaRPr lang="en-GB" altLang="zh-CN" dirty="0">
              <a:ea typeface="SimSun" panose="02010600030101010101" pitchFamily="2" charset="-122"/>
            </a:endParaRPr>
          </a:p>
          <a:p>
            <a:pPr marL="285750" indent="-28575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altLang="zh-CN" i="1" dirty="0">
                <a:ea typeface="SimSun" panose="02010600030101010101" pitchFamily="2" charset="-122"/>
              </a:rPr>
              <a:t>And/or</a:t>
            </a:r>
            <a:r>
              <a:rPr lang="en-GB" altLang="zh-CN" dirty="0">
                <a:ea typeface="SimSun" panose="02010600030101010101" pitchFamily="2" charset="-122"/>
              </a:rPr>
              <a:t> as a tool to aid the </a:t>
            </a:r>
            <a:r>
              <a:rPr lang="en-GB" altLang="zh-CN" i="1" dirty="0">
                <a:ea typeface="SimSun" panose="02010600030101010101" pitchFamily="2" charset="-122"/>
              </a:rPr>
              <a:t>formulation</a:t>
            </a:r>
            <a:r>
              <a:rPr lang="en-GB" altLang="zh-CN" dirty="0">
                <a:ea typeface="SimSun" panose="02010600030101010101" pitchFamily="2" charset="-122"/>
              </a:rPr>
              <a:t> and </a:t>
            </a:r>
            <a:r>
              <a:rPr lang="en-GB" altLang="zh-CN" i="1" dirty="0">
                <a:ea typeface="SimSun" panose="02010600030101010101" pitchFamily="2" charset="-122"/>
              </a:rPr>
              <a:t>implementation</a:t>
            </a:r>
            <a:r>
              <a:rPr lang="en-GB" altLang="zh-CN" dirty="0">
                <a:ea typeface="SimSun" panose="02010600030101010101" pitchFamily="2" charset="-122"/>
              </a:rPr>
              <a:t> of organisational strategy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3657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The Balanced Scorecard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83403" y="1154624"/>
            <a:ext cx="6958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Management translates its strategy into performance measures that employees understand and accept</a:t>
            </a:r>
            <a:endParaRPr lang="en-ZA" dirty="0"/>
          </a:p>
        </p:txBody>
      </p:sp>
      <p:sp>
        <p:nvSpPr>
          <p:cNvPr id="5" name="Rounded Rectangle 4"/>
          <p:cNvSpPr/>
          <p:nvPr/>
        </p:nvSpPr>
        <p:spPr>
          <a:xfrm>
            <a:off x="3735092" y="2859437"/>
            <a:ext cx="2200759" cy="106163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Performance Measures</a:t>
            </a:r>
            <a:endParaRPr lang="en-ZA" dirty="0"/>
          </a:p>
        </p:txBody>
      </p:sp>
      <p:sp>
        <p:nvSpPr>
          <p:cNvPr id="6" name="Oval 5"/>
          <p:cNvSpPr/>
          <p:nvPr/>
        </p:nvSpPr>
        <p:spPr>
          <a:xfrm>
            <a:off x="6300061" y="2007031"/>
            <a:ext cx="1999281" cy="945396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Customers</a:t>
            </a:r>
            <a:endParaRPr lang="en-ZA" dirty="0"/>
          </a:p>
        </p:txBody>
      </p:sp>
      <p:sp>
        <p:nvSpPr>
          <p:cNvPr id="8" name="Oval 7"/>
          <p:cNvSpPr/>
          <p:nvPr/>
        </p:nvSpPr>
        <p:spPr>
          <a:xfrm>
            <a:off x="6300060" y="4112218"/>
            <a:ext cx="1999281" cy="945396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Learning and Growing</a:t>
            </a:r>
            <a:endParaRPr lang="en-ZA" dirty="0"/>
          </a:p>
        </p:txBody>
      </p:sp>
      <p:sp>
        <p:nvSpPr>
          <p:cNvPr id="9" name="Oval 8"/>
          <p:cNvSpPr/>
          <p:nvPr/>
        </p:nvSpPr>
        <p:spPr>
          <a:xfrm>
            <a:off x="1066800" y="2011144"/>
            <a:ext cx="1999281" cy="945396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Financial</a:t>
            </a:r>
            <a:endParaRPr lang="en-ZA" dirty="0"/>
          </a:p>
        </p:txBody>
      </p:sp>
      <p:sp>
        <p:nvSpPr>
          <p:cNvPr id="10" name="Oval 9"/>
          <p:cNvSpPr/>
          <p:nvPr/>
        </p:nvSpPr>
        <p:spPr>
          <a:xfrm>
            <a:off x="1229531" y="4034726"/>
            <a:ext cx="1999281" cy="945396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Internal Business Process</a:t>
            </a:r>
            <a:endParaRPr lang="en-ZA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5935851" y="2629590"/>
            <a:ext cx="464949" cy="3228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885482" y="3876850"/>
            <a:ext cx="515318" cy="4626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3066081" y="2655459"/>
            <a:ext cx="669011" cy="2969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3161654" y="3876850"/>
            <a:ext cx="573438" cy="4626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068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Balanced Scorecard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6</a:t>
            </a:fld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3564610" y="1216617"/>
            <a:ext cx="1991532" cy="79816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How do I look to shareholders?</a:t>
            </a:r>
            <a:endParaRPr lang="en-ZA" dirty="0"/>
          </a:p>
        </p:txBody>
      </p:sp>
      <p:sp>
        <p:nvSpPr>
          <p:cNvPr id="5" name="Rounded Rectangle 4"/>
          <p:cNvSpPr/>
          <p:nvPr/>
        </p:nvSpPr>
        <p:spPr>
          <a:xfrm>
            <a:off x="6814457" y="2433234"/>
            <a:ext cx="2133600" cy="110812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How can we continue to learn, grow and improve?</a:t>
            </a:r>
            <a:endParaRPr lang="en-ZA" dirty="0"/>
          </a:p>
        </p:txBody>
      </p:sp>
      <p:sp>
        <p:nvSpPr>
          <p:cNvPr id="6" name="Rounded Rectangle 5"/>
          <p:cNvSpPr/>
          <p:nvPr/>
        </p:nvSpPr>
        <p:spPr>
          <a:xfrm>
            <a:off x="3564611" y="3983064"/>
            <a:ext cx="1991532" cy="105388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How do we look to customer?</a:t>
            </a:r>
            <a:endParaRPr lang="en-ZA" dirty="0"/>
          </a:p>
        </p:txBody>
      </p:sp>
      <p:sp>
        <p:nvSpPr>
          <p:cNvPr id="7" name="Rounded Rectangle 6"/>
          <p:cNvSpPr/>
          <p:nvPr/>
        </p:nvSpPr>
        <p:spPr>
          <a:xfrm>
            <a:off x="317715" y="2433234"/>
            <a:ext cx="2200760" cy="110812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In which internal business process must we excel?</a:t>
            </a:r>
            <a:endParaRPr lang="en-ZA" dirty="0"/>
          </a:p>
        </p:txBody>
      </p:sp>
      <p:cxnSp>
        <p:nvCxnSpPr>
          <p:cNvPr id="9" name="Straight Arrow Connector 8"/>
          <p:cNvCxnSpPr>
            <a:endCxn id="5" idx="1"/>
          </p:cNvCxnSpPr>
          <p:nvPr/>
        </p:nvCxnSpPr>
        <p:spPr>
          <a:xfrm flipV="1">
            <a:off x="2572719" y="2987299"/>
            <a:ext cx="4241738" cy="193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2"/>
            <a:endCxn id="6" idx="0"/>
          </p:cNvCxnSpPr>
          <p:nvPr/>
        </p:nvCxnSpPr>
        <p:spPr>
          <a:xfrm>
            <a:off x="4560376" y="2014780"/>
            <a:ext cx="1" cy="196828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2518475" y="1952786"/>
            <a:ext cx="1046135" cy="54244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556143" y="1952786"/>
            <a:ext cx="1258314" cy="61605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5556143" y="3498743"/>
            <a:ext cx="1258314" cy="48432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2518475" y="3425125"/>
            <a:ext cx="1046135" cy="60831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43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Balances Scorecard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91892" y="1666068"/>
            <a:ext cx="6974237" cy="18097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BS seeks to link performance measures to an organisation’s strategy.</a:t>
            </a:r>
          </a:p>
          <a:p>
            <a:pPr>
              <a:buFontTx/>
              <a:buNone/>
            </a:pPr>
            <a:endParaRPr lang="en-GB" altLang="zh-CN" dirty="0">
              <a:ea typeface="SimSun" panose="02010600030101010101" pitchFamily="2" charset="-122"/>
            </a:endParaRPr>
          </a:p>
          <a:p>
            <a:pPr marL="285750" indent="-285750">
              <a:spcAft>
                <a:spcPct val="20000"/>
              </a:spcAft>
              <a:buFont typeface="Arial" panose="020B0604020202020204" pitchFamily="34" charset="0"/>
              <a:buChar char="•"/>
            </a:pPr>
            <a:r>
              <a:rPr lang="en-GB" altLang="zh-CN" dirty="0">
                <a:ea typeface="SimSun" panose="02010600030101010101" pitchFamily="2" charset="-122"/>
              </a:rPr>
              <a:t>The BS should be used to clarify, communicate and manage strategy.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1115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8</a:t>
            </a:fld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018" y="1111462"/>
            <a:ext cx="5643966" cy="4303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595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7012</TotalTime>
  <Words>2045</Words>
  <Application>Microsoft Office PowerPoint</Application>
  <PresentationFormat>On-screen Show (16:10)</PresentationFormat>
  <Paragraphs>343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SimSun</vt:lpstr>
      <vt:lpstr>Arial</vt:lpstr>
      <vt:lpstr>Arial;NewspaperPiBT-Regular;ITC</vt:lpstr>
      <vt:lpstr>Calibri</vt:lpstr>
      <vt:lpstr>Times New Roman</vt:lpstr>
      <vt:lpstr>Trebuchet MS</vt:lpstr>
      <vt:lpstr>Wingdings</vt:lpstr>
      <vt:lpstr>Office Theme</vt:lpstr>
      <vt:lpstr>Theme 13</vt:lpstr>
      <vt:lpstr>Strategic Management Accounting (SMA)</vt:lpstr>
      <vt:lpstr>Value Based Management (VBM)</vt:lpstr>
      <vt:lpstr>The Balanced Scorecard</vt:lpstr>
      <vt:lpstr>Different Perspectives on the Balanced Scorecard</vt:lpstr>
      <vt:lpstr>The Balanced Scorecard</vt:lpstr>
      <vt:lpstr>Balanced Scorecard</vt:lpstr>
      <vt:lpstr>Balances Scorecard</vt:lpstr>
      <vt:lpstr>PowerPoint Presentation</vt:lpstr>
      <vt:lpstr>The financial perspective</vt:lpstr>
      <vt:lpstr>The Customer Perspective</vt:lpstr>
      <vt:lpstr>The Learning and Growth Perspective</vt:lpstr>
      <vt:lpstr>The Internal Business Perspective</vt:lpstr>
      <vt:lpstr>Internal Business Performance</vt:lpstr>
      <vt:lpstr>Delivery Performance Measures</vt:lpstr>
      <vt:lpstr>Balanced Scorecard and learning</vt:lpstr>
      <vt:lpstr>Criticisms of the Balanced Scorecard</vt:lpstr>
      <vt:lpstr>Summary</vt:lpstr>
      <vt:lpstr>The Balance Scorecard</vt:lpstr>
      <vt:lpstr>The Balance Scorecard</vt:lpstr>
      <vt:lpstr>PowerPoint Presentation</vt:lpstr>
      <vt:lpstr>PowerPoint Presentation</vt:lpstr>
      <vt:lpstr>PowerPoint Presentation</vt:lpstr>
      <vt:lpstr>Corporate Governance: A Financial Perspective</vt:lpstr>
      <vt:lpstr>Stakeholders, Business Ethics and Social Responsiveness </vt:lpstr>
      <vt:lpstr>Corporate social responsibility &amp; external reporting</vt:lpstr>
      <vt:lpstr>Corporate Social Responsibility and external reporting</vt:lpstr>
      <vt:lpstr>Environmental management accounting (EMA)</vt:lpstr>
      <vt:lpstr>Environmental management accounting (EMA)</vt:lpstr>
      <vt:lpstr>Financially-oriented EMA</vt:lpstr>
      <vt:lpstr>Financially-oriented EMA</vt:lpstr>
      <vt:lpstr>Financially-oriented EMA</vt:lpstr>
      <vt:lpstr>Physically-oriented EMA</vt:lpstr>
      <vt:lpstr>Environmental management systems (EMS) &amp; EMA</vt:lpstr>
      <vt:lpstr>The benefits of recognising environmental and social impacts</vt:lpstr>
      <vt:lpstr>The benefits of recognising environmental and social impacts</vt:lpstr>
      <vt:lpstr>Difficulties in recognising and measuring environmental and social impacts</vt:lpstr>
      <vt:lpstr>Difficulties in recognising and measuring environmental and social impacts</vt:lpstr>
      <vt:lpstr>Difficulties in recognising and measuring environmental and social impacts</vt:lpstr>
      <vt:lpstr>5 tiers of environmental costs</vt:lpstr>
      <vt:lpstr>PowerPoint Presentation</vt:lpstr>
      <vt:lpstr>PowerPoint Presentation</vt:lpstr>
      <vt:lpstr>Analysing environmental costs</vt:lpstr>
      <vt:lpstr>PowerPoint Presentation</vt:lpstr>
    </vt:vector>
  </TitlesOfParts>
  <Company>Karina Nortje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Nortje</dc:creator>
  <cp:lastModifiedBy>NWUUSER</cp:lastModifiedBy>
  <cp:revision>135</cp:revision>
  <dcterms:created xsi:type="dcterms:W3CDTF">2020-08-03T09:06:40Z</dcterms:created>
  <dcterms:modified xsi:type="dcterms:W3CDTF">2020-10-12T20:24:01Z</dcterms:modified>
</cp:coreProperties>
</file>