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59" r:id="rId9"/>
    <p:sldId id="260" r:id="rId10"/>
    <p:sldId id="261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ZA" dirty="0" smtClean="0"/>
              <a:t>Theme 3 – Job costing and the allocation of overheads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 err="1" smtClean="0"/>
              <a:t>Oarabile</a:t>
            </a:r>
            <a:r>
              <a:rPr lang="en-ZA" dirty="0" smtClean="0"/>
              <a:t> </a:t>
            </a:r>
            <a:r>
              <a:rPr lang="en-ZA" dirty="0" err="1" smtClean="0"/>
              <a:t>manyaapelo</a:t>
            </a:r>
            <a:r>
              <a:rPr lang="en-ZA" dirty="0" smtClean="0"/>
              <a:t> CA(SA) RA</a:t>
            </a:r>
          </a:p>
          <a:p>
            <a:r>
              <a:rPr lang="en-ZA" dirty="0" smtClean="0"/>
              <a:t>20387350@nwu.ac.za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2661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Allocated Overheads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3136741"/>
              </p:ext>
            </p:extLst>
          </p:nvPr>
        </p:nvGraphicFramePr>
        <p:xfrm>
          <a:off x="1155700" y="2603500"/>
          <a:ext cx="8824915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4951">
                  <a:extLst>
                    <a:ext uri="{9D8B030D-6E8A-4147-A177-3AD203B41FA5}">
                      <a16:colId xmlns:a16="http://schemas.microsoft.com/office/drawing/2014/main" val="3018270462"/>
                    </a:ext>
                  </a:extLst>
                </a:gridCol>
                <a:gridCol w="2274163">
                  <a:extLst>
                    <a:ext uri="{9D8B030D-6E8A-4147-A177-3AD203B41FA5}">
                      <a16:colId xmlns:a16="http://schemas.microsoft.com/office/drawing/2014/main" val="695392263"/>
                    </a:ext>
                  </a:extLst>
                </a:gridCol>
                <a:gridCol w="2274163">
                  <a:extLst>
                    <a:ext uri="{9D8B030D-6E8A-4147-A177-3AD203B41FA5}">
                      <a16:colId xmlns:a16="http://schemas.microsoft.com/office/drawing/2014/main" val="2855448162"/>
                    </a:ext>
                  </a:extLst>
                </a:gridCol>
                <a:gridCol w="2941638">
                  <a:extLst>
                    <a:ext uri="{9D8B030D-6E8A-4147-A177-3AD203B41FA5}">
                      <a16:colId xmlns:a16="http://schemas.microsoft.com/office/drawing/2014/main" val="2479615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Total hours</a:t>
                      </a:r>
                      <a:r>
                        <a:rPr lang="en-ZA" baseline="0" dirty="0" smtClean="0"/>
                        <a:t> worked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Allocated Overhead</a:t>
                      </a:r>
                      <a:r>
                        <a:rPr lang="en-ZA" baseline="0" dirty="0" smtClean="0"/>
                        <a:t> Costs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Actual</a:t>
                      </a:r>
                      <a:r>
                        <a:rPr lang="en-ZA" baseline="0" dirty="0" smtClean="0"/>
                        <a:t> Overhead cost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Under</a:t>
                      </a:r>
                      <a:r>
                        <a:rPr lang="en-ZA" baseline="0" dirty="0" smtClean="0"/>
                        <a:t> allocation Vs Over allocation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897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= 100 x </a:t>
                      </a:r>
                      <a:r>
                        <a:rPr lang="en-ZA" dirty="0" smtClean="0"/>
                        <a:t>125 </a:t>
                      </a:r>
                      <a:r>
                        <a:rPr lang="en-ZA" dirty="0" smtClean="0"/>
                        <a:t>= </a:t>
                      </a:r>
                      <a:r>
                        <a:rPr lang="en-ZA" dirty="0" smtClean="0"/>
                        <a:t>R12</a:t>
                      </a:r>
                      <a:r>
                        <a:rPr lang="en-ZA" baseline="0" dirty="0" smtClean="0"/>
                        <a:t> 500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R20</a:t>
                      </a:r>
                      <a:r>
                        <a:rPr lang="en-ZA" baseline="0" dirty="0" smtClean="0"/>
                        <a:t>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R7</a:t>
                      </a:r>
                      <a:r>
                        <a:rPr lang="en-ZA" baseline="0" dirty="0" smtClean="0"/>
                        <a:t> 500</a:t>
                      </a:r>
                      <a:r>
                        <a:rPr lang="en-ZA" dirty="0" smtClean="0"/>
                        <a:t> </a:t>
                      </a:r>
                      <a:r>
                        <a:rPr lang="en-ZA" dirty="0" smtClean="0"/>
                        <a:t>Under allocated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852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160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= 160 x </a:t>
                      </a:r>
                      <a:r>
                        <a:rPr lang="en-ZA" dirty="0" smtClean="0"/>
                        <a:t>125 </a:t>
                      </a:r>
                      <a:r>
                        <a:rPr lang="en-ZA" dirty="0" smtClean="0"/>
                        <a:t>= </a:t>
                      </a:r>
                      <a:r>
                        <a:rPr lang="en-ZA" dirty="0" smtClean="0"/>
                        <a:t>R20 </a:t>
                      </a:r>
                      <a:r>
                        <a:rPr lang="en-ZA" dirty="0" smtClean="0"/>
                        <a:t>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R20</a:t>
                      </a:r>
                      <a:r>
                        <a:rPr lang="en-ZA" baseline="0" dirty="0" smtClean="0"/>
                        <a:t>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 0.00 Over</a:t>
                      </a:r>
                      <a:r>
                        <a:rPr lang="en-ZA" baseline="0" dirty="0" smtClean="0"/>
                        <a:t> / Under allocated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23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180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= 180 x 106.25 = </a:t>
                      </a:r>
                      <a:r>
                        <a:rPr lang="en-ZA" dirty="0" smtClean="0"/>
                        <a:t>R22</a:t>
                      </a:r>
                      <a:r>
                        <a:rPr lang="en-ZA" baseline="0" dirty="0" smtClean="0"/>
                        <a:t> 500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R20</a:t>
                      </a:r>
                      <a:r>
                        <a:rPr lang="en-ZA" baseline="0" dirty="0" smtClean="0"/>
                        <a:t>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 </a:t>
                      </a:r>
                      <a:r>
                        <a:rPr lang="en-ZA" dirty="0" smtClean="0"/>
                        <a:t>500 </a:t>
                      </a:r>
                      <a:r>
                        <a:rPr lang="en-ZA" dirty="0" smtClean="0"/>
                        <a:t>Over allocated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48405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54954" y="5657850"/>
            <a:ext cx="8825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The over / under allocation journal entry is passed to reconcile the allocated costs back to the actual cost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5685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Allocated Overheads - Electricity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298839"/>
              </p:ext>
            </p:extLst>
          </p:nvPr>
        </p:nvGraphicFramePr>
        <p:xfrm>
          <a:off x="1155700" y="2603500"/>
          <a:ext cx="882491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4951">
                  <a:extLst>
                    <a:ext uri="{9D8B030D-6E8A-4147-A177-3AD203B41FA5}">
                      <a16:colId xmlns:a16="http://schemas.microsoft.com/office/drawing/2014/main" val="3018270462"/>
                    </a:ext>
                  </a:extLst>
                </a:gridCol>
                <a:gridCol w="2967174">
                  <a:extLst>
                    <a:ext uri="{9D8B030D-6E8A-4147-A177-3AD203B41FA5}">
                      <a16:colId xmlns:a16="http://schemas.microsoft.com/office/drawing/2014/main" val="695392263"/>
                    </a:ext>
                  </a:extLst>
                </a:gridCol>
                <a:gridCol w="1581152">
                  <a:extLst>
                    <a:ext uri="{9D8B030D-6E8A-4147-A177-3AD203B41FA5}">
                      <a16:colId xmlns:a16="http://schemas.microsoft.com/office/drawing/2014/main" val="2855448162"/>
                    </a:ext>
                  </a:extLst>
                </a:gridCol>
                <a:gridCol w="2941638">
                  <a:extLst>
                    <a:ext uri="{9D8B030D-6E8A-4147-A177-3AD203B41FA5}">
                      <a16:colId xmlns:a16="http://schemas.microsoft.com/office/drawing/2014/main" val="2479615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Total hours</a:t>
                      </a:r>
                      <a:r>
                        <a:rPr lang="en-ZA" baseline="0" dirty="0" smtClean="0"/>
                        <a:t> worked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Allocated Overhead</a:t>
                      </a:r>
                      <a:r>
                        <a:rPr lang="en-ZA" baseline="0" dirty="0" smtClean="0"/>
                        <a:t> Costs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Actual</a:t>
                      </a:r>
                      <a:r>
                        <a:rPr lang="en-ZA" baseline="0" dirty="0" smtClean="0"/>
                        <a:t> Overhead cost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Under</a:t>
                      </a:r>
                      <a:r>
                        <a:rPr lang="en-ZA" baseline="0" dirty="0" smtClean="0"/>
                        <a:t> allocation Vs Over allocation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897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= 100 x (R15</a:t>
                      </a:r>
                      <a:r>
                        <a:rPr lang="en-ZA" baseline="0" dirty="0" smtClean="0"/>
                        <a:t> 000 / 160h) </a:t>
                      </a:r>
                    </a:p>
                    <a:p>
                      <a:r>
                        <a:rPr lang="en-ZA" baseline="0" dirty="0" smtClean="0"/>
                        <a:t>= 100 x R93.75 </a:t>
                      </a:r>
                    </a:p>
                    <a:p>
                      <a:r>
                        <a:rPr lang="en-ZA" baseline="0" dirty="0" smtClean="0"/>
                        <a:t>= R9 375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R15</a:t>
                      </a:r>
                      <a:r>
                        <a:rPr lang="en-ZA" baseline="0" dirty="0" smtClean="0"/>
                        <a:t>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R5</a:t>
                      </a:r>
                      <a:r>
                        <a:rPr lang="en-ZA" baseline="0" dirty="0" smtClean="0"/>
                        <a:t> 625</a:t>
                      </a:r>
                      <a:r>
                        <a:rPr lang="en-ZA" dirty="0" smtClean="0"/>
                        <a:t> Under allocated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852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160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= 160 x (R15</a:t>
                      </a:r>
                      <a:r>
                        <a:rPr lang="en-ZA" baseline="0" dirty="0" smtClean="0"/>
                        <a:t> 000/ 160h) </a:t>
                      </a:r>
                    </a:p>
                    <a:p>
                      <a:r>
                        <a:rPr lang="en-ZA" dirty="0" smtClean="0"/>
                        <a:t>= 160</a:t>
                      </a:r>
                      <a:r>
                        <a:rPr lang="en-ZA" baseline="0" dirty="0" smtClean="0"/>
                        <a:t> x 93.75</a:t>
                      </a:r>
                    </a:p>
                    <a:p>
                      <a:r>
                        <a:rPr lang="en-ZA" baseline="0" dirty="0" smtClean="0"/>
                        <a:t>= R15 000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R15 000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 0.00 Over</a:t>
                      </a:r>
                      <a:r>
                        <a:rPr lang="en-ZA" baseline="0" dirty="0" smtClean="0"/>
                        <a:t> / Under allocated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123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180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= 180 x (R15</a:t>
                      </a:r>
                      <a:r>
                        <a:rPr lang="en-ZA" baseline="0" dirty="0" smtClean="0"/>
                        <a:t> 000/ 160h)</a:t>
                      </a:r>
                    </a:p>
                    <a:p>
                      <a:r>
                        <a:rPr lang="en-ZA" dirty="0" smtClean="0"/>
                        <a:t>= R180</a:t>
                      </a:r>
                      <a:r>
                        <a:rPr lang="en-ZA" baseline="0" dirty="0" smtClean="0"/>
                        <a:t> x 93.75</a:t>
                      </a:r>
                    </a:p>
                    <a:p>
                      <a:r>
                        <a:rPr lang="en-ZA" baseline="0" dirty="0" smtClean="0"/>
                        <a:t>= R16 875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R15 000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</a:t>
                      </a:r>
                      <a:r>
                        <a:rPr lang="en-ZA" baseline="0" dirty="0" smtClean="0"/>
                        <a:t> 875</a:t>
                      </a:r>
                      <a:r>
                        <a:rPr lang="en-ZA" dirty="0" smtClean="0"/>
                        <a:t> Over allocated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484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993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Treatment of Over / Under allocated Overheads</a:t>
            </a:r>
            <a:endParaRPr lang="en-ZA" dirty="0"/>
          </a:p>
        </p:txBody>
      </p:sp>
      <p:sp>
        <p:nvSpPr>
          <p:cNvPr id="4" name="Rounded Rectangle 3"/>
          <p:cNvSpPr/>
          <p:nvPr/>
        </p:nvSpPr>
        <p:spPr>
          <a:xfrm>
            <a:off x="2300661" y="2838450"/>
            <a:ext cx="19335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Split between inventory accounts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5866023" y="3110983"/>
            <a:ext cx="60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OR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7429500" y="2838450"/>
            <a:ext cx="193357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Fully Allocate to Cost of Sales</a:t>
            </a:r>
            <a:endParaRPr lang="en-ZA" dirty="0"/>
          </a:p>
        </p:txBody>
      </p:sp>
      <p:cxnSp>
        <p:nvCxnSpPr>
          <p:cNvPr id="14" name="Straight Arrow Connector 13"/>
          <p:cNvCxnSpPr>
            <a:stCxn id="4" idx="2"/>
          </p:cNvCxnSpPr>
          <p:nvPr/>
        </p:nvCxnSpPr>
        <p:spPr>
          <a:xfrm flipH="1">
            <a:off x="3267448" y="3752850"/>
            <a:ext cx="1" cy="619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4" idx="3"/>
          </p:cNvCxnSpPr>
          <p:nvPr/>
        </p:nvCxnSpPr>
        <p:spPr>
          <a:xfrm>
            <a:off x="4234236" y="3295650"/>
            <a:ext cx="668385" cy="10858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4" idx="1"/>
          </p:cNvCxnSpPr>
          <p:nvPr/>
        </p:nvCxnSpPr>
        <p:spPr>
          <a:xfrm rot="10800000" flipV="1">
            <a:off x="1374355" y="3295649"/>
            <a:ext cx="926306" cy="10763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64742" y="4381500"/>
            <a:ext cx="1419225" cy="115252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Work in progress</a:t>
            </a:r>
            <a:endParaRPr lang="en-ZA" sz="1400" dirty="0"/>
          </a:p>
        </p:txBody>
      </p:sp>
      <p:sp>
        <p:nvSpPr>
          <p:cNvPr id="21" name="Oval 20"/>
          <p:cNvSpPr/>
          <p:nvPr/>
        </p:nvSpPr>
        <p:spPr>
          <a:xfrm>
            <a:off x="2557836" y="4381500"/>
            <a:ext cx="1419225" cy="115252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Finished Good</a:t>
            </a:r>
            <a:endParaRPr lang="en-ZA" sz="1400" dirty="0"/>
          </a:p>
        </p:txBody>
      </p:sp>
      <p:sp>
        <p:nvSpPr>
          <p:cNvPr id="22" name="Oval 21"/>
          <p:cNvSpPr/>
          <p:nvPr/>
        </p:nvSpPr>
        <p:spPr>
          <a:xfrm>
            <a:off x="4234236" y="4381500"/>
            <a:ext cx="1419225" cy="11525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Cost of Sales</a:t>
            </a:r>
            <a:endParaRPr lang="en-ZA" sz="1400" dirty="0"/>
          </a:p>
        </p:txBody>
      </p:sp>
      <p:cxnSp>
        <p:nvCxnSpPr>
          <p:cNvPr id="24" name="Straight Arrow Connector 23"/>
          <p:cNvCxnSpPr>
            <a:stCxn id="6" idx="2"/>
            <a:endCxn id="26" idx="0"/>
          </p:cNvCxnSpPr>
          <p:nvPr/>
        </p:nvCxnSpPr>
        <p:spPr>
          <a:xfrm flipH="1">
            <a:off x="8396287" y="3752850"/>
            <a:ext cx="1" cy="619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7686674" y="4371974"/>
            <a:ext cx="1419225" cy="11525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Cost of Sales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675762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Under-allocated Overheads</a:t>
            </a:r>
            <a:endParaRPr lang="en-ZA" dirty="0"/>
          </a:p>
        </p:txBody>
      </p:sp>
      <p:grpSp>
        <p:nvGrpSpPr>
          <p:cNvPr id="10" name="Group 9"/>
          <p:cNvGrpSpPr/>
          <p:nvPr/>
        </p:nvGrpSpPr>
        <p:grpSpPr>
          <a:xfrm>
            <a:off x="657225" y="2514600"/>
            <a:ext cx="3095625" cy="1476375"/>
            <a:chOff x="228600" y="2514600"/>
            <a:chExt cx="3095625" cy="1476375"/>
          </a:xfrm>
        </p:grpSpPr>
        <p:sp>
          <p:nvSpPr>
            <p:cNvPr id="4" name="TextBox 3"/>
            <p:cNvSpPr txBox="1"/>
            <p:nvPr/>
          </p:nvSpPr>
          <p:spPr>
            <a:xfrm>
              <a:off x="1154954" y="2514600"/>
              <a:ext cx="21692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 smtClean="0"/>
                <a:t>Electricity</a:t>
              </a:r>
              <a:endParaRPr lang="en-ZA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28600" y="2883932"/>
              <a:ext cx="3095625" cy="1107043"/>
              <a:chOff x="228600" y="2883932"/>
              <a:chExt cx="3095625" cy="1107043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228600" y="2883932"/>
                <a:ext cx="309562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695450" y="2883932"/>
                <a:ext cx="9525" cy="110704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Box 12"/>
          <p:cNvSpPr txBox="1"/>
          <p:nvPr/>
        </p:nvSpPr>
        <p:spPr>
          <a:xfrm>
            <a:off x="2205037" y="3000375"/>
            <a:ext cx="1776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WIP  R9 375  </a:t>
            </a:r>
            <a:endParaRPr lang="en-ZA" dirty="0"/>
          </a:p>
        </p:txBody>
      </p:sp>
      <p:sp>
        <p:nvSpPr>
          <p:cNvPr id="14" name="TextBox 13"/>
          <p:cNvSpPr txBox="1"/>
          <p:nvPr/>
        </p:nvSpPr>
        <p:spPr>
          <a:xfrm>
            <a:off x="211979" y="3000375"/>
            <a:ext cx="18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Bank R15 000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2205037" y="3301483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COS R5 625</a:t>
            </a:r>
            <a:endParaRPr lang="en-ZA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533775" y="3185041"/>
            <a:ext cx="20018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81675" y="3105150"/>
            <a:ext cx="253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Allocated during month</a:t>
            </a:r>
            <a:endParaRPr lang="en-ZA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33775" y="3600450"/>
            <a:ext cx="2114550" cy="590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81675" y="4191000"/>
            <a:ext cx="2533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Under allocated overhead cost – Therefore additional allocation is made</a:t>
            </a:r>
          </a:p>
          <a:p>
            <a:r>
              <a:rPr lang="en-ZA" dirty="0" smtClean="0"/>
              <a:t>Also an increase in the COS</a:t>
            </a:r>
            <a:endParaRPr lang="en-ZA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371600" y="3301483"/>
            <a:ext cx="19050" cy="1127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2425" y="4651439"/>
            <a:ext cx="2098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Actual Expense paid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343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Over Allocated Overhead Cost</a:t>
            </a:r>
            <a:endParaRPr lang="en-ZA" dirty="0"/>
          </a:p>
        </p:txBody>
      </p:sp>
      <p:grpSp>
        <p:nvGrpSpPr>
          <p:cNvPr id="4" name="Group 3"/>
          <p:cNvGrpSpPr/>
          <p:nvPr/>
        </p:nvGrpSpPr>
        <p:grpSpPr>
          <a:xfrm>
            <a:off x="657225" y="2514600"/>
            <a:ext cx="3095625" cy="1476375"/>
            <a:chOff x="228600" y="2514600"/>
            <a:chExt cx="3095625" cy="1476375"/>
          </a:xfrm>
        </p:grpSpPr>
        <p:sp>
          <p:nvSpPr>
            <p:cNvPr id="5" name="TextBox 4"/>
            <p:cNvSpPr txBox="1"/>
            <p:nvPr/>
          </p:nvSpPr>
          <p:spPr>
            <a:xfrm>
              <a:off x="1154954" y="2514600"/>
              <a:ext cx="21692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 smtClean="0"/>
                <a:t>Electricity</a:t>
              </a:r>
              <a:endParaRPr lang="en-ZA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228600" y="2883932"/>
              <a:ext cx="3095625" cy="1107043"/>
              <a:chOff x="228600" y="2883932"/>
              <a:chExt cx="3095625" cy="110704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228600" y="2883932"/>
                <a:ext cx="309562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695450" y="2883932"/>
                <a:ext cx="9525" cy="110704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" name="Straight Arrow Connector 8"/>
          <p:cNvCxnSpPr/>
          <p:nvPr/>
        </p:nvCxnSpPr>
        <p:spPr>
          <a:xfrm>
            <a:off x="3533775" y="3185041"/>
            <a:ext cx="20018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81675" y="3105150"/>
            <a:ext cx="2533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Allocated during month</a:t>
            </a:r>
            <a:endParaRPr lang="en-ZA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876425" y="3692462"/>
            <a:ext cx="2208377" cy="599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71950" y="4210050"/>
            <a:ext cx="2533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Over  allocated overhead cost – Therefore a reduction of allocations made and also a reduction in the COS</a:t>
            </a:r>
            <a:endParaRPr lang="en-ZA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23900" y="3251419"/>
            <a:ext cx="0" cy="1397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2425" y="4651439"/>
            <a:ext cx="2098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Actual Expense paid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37450" y="2983152"/>
            <a:ext cx="1687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 smtClean="0"/>
              <a:t>Bank R15 000</a:t>
            </a:r>
            <a:endParaRPr lang="en-ZA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2133600" y="2985481"/>
            <a:ext cx="1619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 smtClean="0"/>
              <a:t>WIP R16 875</a:t>
            </a:r>
            <a:endParaRPr lang="en-ZA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225" y="3428315"/>
            <a:ext cx="1466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 smtClean="0"/>
              <a:t>COS R1 875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4134420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Job costing Vs Process Costing</a:t>
            </a:r>
            <a:endParaRPr lang="en-ZA" dirty="0"/>
          </a:p>
        </p:txBody>
      </p:sp>
      <p:sp>
        <p:nvSpPr>
          <p:cNvPr id="4" name="Left Arrow Callout 3"/>
          <p:cNvSpPr/>
          <p:nvPr/>
        </p:nvSpPr>
        <p:spPr>
          <a:xfrm>
            <a:off x="3609975" y="2990850"/>
            <a:ext cx="2105025" cy="2200275"/>
          </a:xfrm>
          <a:prstGeom prst="leftArrow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4233862" y="3784159"/>
            <a:ext cx="1643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JOB COSTING</a:t>
            </a:r>
            <a:endParaRPr lang="en-ZA" dirty="0"/>
          </a:p>
        </p:txBody>
      </p:sp>
      <p:sp>
        <p:nvSpPr>
          <p:cNvPr id="6" name="Right Arrow Callout 5"/>
          <p:cNvSpPr/>
          <p:nvPr/>
        </p:nvSpPr>
        <p:spPr>
          <a:xfrm>
            <a:off x="6162674" y="3007186"/>
            <a:ext cx="2009775" cy="2200275"/>
          </a:xfrm>
          <a:prstGeom prst="right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/>
          <p:cNvSpPr txBox="1"/>
          <p:nvPr/>
        </p:nvSpPr>
        <p:spPr>
          <a:xfrm>
            <a:off x="6200775" y="3767820"/>
            <a:ext cx="1685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PROCESS COSTING</a:t>
            </a:r>
            <a:endParaRPr lang="en-ZA" dirty="0"/>
          </a:p>
        </p:txBody>
      </p:sp>
      <p:sp>
        <p:nvSpPr>
          <p:cNvPr id="9" name="Rounded Rectangle 8"/>
          <p:cNvSpPr/>
          <p:nvPr/>
        </p:nvSpPr>
        <p:spPr>
          <a:xfrm>
            <a:off x="733425" y="3007186"/>
            <a:ext cx="2876550" cy="22002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/>
          <p:cNvSpPr txBox="1"/>
          <p:nvPr/>
        </p:nvSpPr>
        <p:spPr>
          <a:xfrm>
            <a:off x="885825" y="3199383"/>
            <a:ext cx="243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Each product or job is unique. (Built in cupboard, tailored suits, Dentures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Direct materials, labour and overhead costs according to its own unique features</a:t>
            </a:r>
          </a:p>
          <a:p>
            <a:endParaRPr lang="en-ZA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8243887" y="2990849"/>
            <a:ext cx="2876550" cy="22002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TextBox 11"/>
          <p:cNvSpPr txBox="1"/>
          <p:nvPr/>
        </p:nvSpPr>
        <p:spPr>
          <a:xfrm>
            <a:off x="8429624" y="3199383"/>
            <a:ext cx="243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Similar Products (E.g. Oil, masks, toothpicks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Direct materials, labour and overheads according to its own unique features</a:t>
            </a:r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289852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Job Costing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Typically used where items are ordered to be made to specification, E.g.:</a:t>
            </a:r>
          </a:p>
          <a:p>
            <a:r>
              <a:rPr lang="en-ZA" dirty="0" smtClean="0"/>
              <a:t>Dentures / prosthetic medical devices</a:t>
            </a:r>
          </a:p>
          <a:p>
            <a:r>
              <a:rPr lang="en-ZA" dirty="0" smtClean="0"/>
              <a:t>Construction of houses according unique plans</a:t>
            </a:r>
          </a:p>
          <a:p>
            <a:r>
              <a:rPr lang="en-ZA" dirty="0" smtClean="0"/>
              <a:t>Professional services (Law firms, Accounting firms)</a:t>
            </a:r>
          </a:p>
          <a:p>
            <a:r>
              <a:rPr lang="en-ZA" dirty="0" smtClean="0"/>
              <a:t>Motor vehicle service workshops</a:t>
            </a:r>
          </a:p>
          <a:p>
            <a:r>
              <a:rPr lang="en-ZA" dirty="0" smtClean="0"/>
              <a:t>Panel beaters</a:t>
            </a:r>
          </a:p>
          <a:p>
            <a:pPr marL="0" indent="0">
              <a:buNone/>
            </a:pPr>
            <a:endParaRPr lang="en-ZA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30633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What does the cost of a job consist of?</a:t>
            </a:r>
            <a:endParaRPr lang="en-ZA" dirty="0"/>
          </a:p>
        </p:txBody>
      </p:sp>
      <p:sp>
        <p:nvSpPr>
          <p:cNvPr id="5" name="Isosceles Triangle 4"/>
          <p:cNvSpPr/>
          <p:nvPr/>
        </p:nvSpPr>
        <p:spPr>
          <a:xfrm>
            <a:off x="4468859" y="3343275"/>
            <a:ext cx="3046365" cy="24098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4678408" y="2696944"/>
            <a:ext cx="2627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Direct Materials – Traced directly to job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7515224" y="5309799"/>
            <a:ext cx="4065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Manufacturing Overheads – Applied to each job using overhead allocation rate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1819275" y="5448298"/>
            <a:ext cx="25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Direct Labour – Traced directly to job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2314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Job (Cost) Card </a:t>
            </a:r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1257300" y="2247900"/>
            <a:ext cx="9001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Job Card - The Primary document used to track the cost of material, labour and overheads associated with each job.</a:t>
            </a:r>
            <a:endParaRPr lang="en-ZA" dirty="0"/>
          </a:p>
        </p:txBody>
      </p:sp>
      <p:graphicFrame>
        <p:nvGraphicFramePr>
          <p:cNvPr id="5" name="Object 11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47353"/>
              </p:ext>
            </p:extLst>
          </p:nvPr>
        </p:nvGraphicFramePr>
        <p:xfrm>
          <a:off x="1730374" y="2892862"/>
          <a:ext cx="7889875" cy="38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3" imgW="4777846" imgH="3070829" progId="Excel.Sheet.8">
                  <p:embed/>
                </p:oleObj>
              </mc:Choice>
              <mc:Fallback>
                <p:oleObj name="Worksheet" r:id="rId3" imgW="4777846" imgH="3070829" progId="Excel.Sheet.8">
                  <p:embed/>
                  <p:pic>
                    <p:nvPicPr>
                      <p:cNvPr id="27650" name="Object 11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lum bright="6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74" y="2892862"/>
                        <a:ext cx="7889875" cy="38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8168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Dent Clinic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9913096" cy="3749676"/>
          </a:xfrm>
        </p:spPr>
        <p:txBody>
          <a:bodyPr>
            <a:normAutofit fontScale="85000" lnSpcReduction="10000"/>
          </a:bodyPr>
          <a:lstStyle/>
          <a:p>
            <a:r>
              <a:rPr lang="en-ZA" dirty="0" smtClean="0"/>
              <a:t>Dent clinic is a panel beating workshop that repairs accident damaged vehicles. The vehicles repaired range from minor cosmetic repairs to major structural repair work.</a:t>
            </a:r>
          </a:p>
          <a:p>
            <a:r>
              <a:rPr lang="en-ZA" dirty="0" smtClean="0"/>
              <a:t>A customer with a damaged bumper has requested a quotation for the repair of the bumper of his Mercedes Benz V250d after a minor collusion.</a:t>
            </a:r>
          </a:p>
          <a:p>
            <a:r>
              <a:rPr lang="en-ZA" dirty="0" smtClean="0"/>
              <a:t>The following information costs have been gathered in relation to the repair work that is required:</a:t>
            </a:r>
          </a:p>
          <a:p>
            <a:pPr lvl="1"/>
            <a:r>
              <a:rPr lang="en-ZA" dirty="0" smtClean="0"/>
              <a:t>New Bumper							- R5 000</a:t>
            </a:r>
          </a:p>
          <a:p>
            <a:pPr lvl="1"/>
            <a:r>
              <a:rPr lang="en-ZA" dirty="0" smtClean="0"/>
              <a:t>Paint								</a:t>
            </a:r>
            <a:r>
              <a:rPr lang="en-ZA" dirty="0" smtClean="0"/>
              <a:t>	- </a:t>
            </a:r>
            <a:r>
              <a:rPr lang="en-ZA" dirty="0" smtClean="0"/>
              <a:t>R2 000</a:t>
            </a:r>
          </a:p>
          <a:p>
            <a:pPr lvl="1"/>
            <a:r>
              <a:rPr lang="en-ZA" dirty="0" smtClean="0"/>
              <a:t>Labour – Remove and replace bumper 		- 1 hour @ R90 per hour</a:t>
            </a:r>
          </a:p>
          <a:p>
            <a:pPr lvl="1"/>
            <a:r>
              <a:rPr lang="en-ZA" dirty="0" smtClean="0"/>
              <a:t>Labour – Painting						</a:t>
            </a:r>
            <a:r>
              <a:rPr lang="en-ZA" dirty="0" smtClean="0"/>
              <a:t>	- </a:t>
            </a:r>
            <a:r>
              <a:rPr lang="en-ZA" dirty="0" smtClean="0"/>
              <a:t>2 hours @ R90 per hour</a:t>
            </a:r>
          </a:p>
          <a:p>
            <a:pPr lvl="1"/>
            <a:r>
              <a:rPr lang="en-ZA" dirty="0" smtClean="0"/>
              <a:t>Electricity for entire factory					- R15 000 per month (Average)</a:t>
            </a:r>
          </a:p>
          <a:p>
            <a:pPr lvl="1"/>
            <a:r>
              <a:rPr lang="en-ZA" dirty="0" smtClean="0"/>
              <a:t>Consumables (PPE, Cleaning material, grease)	- R5 000 per month (Average)</a:t>
            </a:r>
          </a:p>
          <a:p>
            <a:pPr lvl="1"/>
            <a:r>
              <a:rPr lang="en-ZA" dirty="0" smtClean="0"/>
              <a:t>There is only one employee in the factory who work a total 160 hours per month		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72454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Dent Clinic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You are required to prepare a schedule of costs to repair the bumper.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799303"/>
              </p:ext>
            </p:extLst>
          </p:nvPr>
        </p:nvGraphicFramePr>
        <p:xfrm>
          <a:off x="1361440" y="3088398"/>
          <a:ext cx="8127999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02833549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45470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6856100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Cost</a:t>
                      </a:r>
                      <a:r>
                        <a:rPr lang="en-ZA" baseline="0" dirty="0" smtClean="0"/>
                        <a:t> 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Cost</a:t>
                      </a:r>
                      <a:r>
                        <a:rPr lang="en-ZA" baseline="0" dirty="0" smtClean="0"/>
                        <a:t> Category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177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New Bumper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Materials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R5 000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360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Paint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Materials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R2 000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91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Remove and replace bumper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Labour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R90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1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Painting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Labour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R180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058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Electricity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Overhead costs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R?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444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Consumables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Overhead costs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R?</a:t>
                      </a:r>
                    </a:p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86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27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Calculation of the overhead allocation rate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2099129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en-ZA" dirty="0" smtClean="0"/>
              <a:t>We select a base on which we can use as a basis allocating overheads </a:t>
            </a:r>
          </a:p>
          <a:p>
            <a:pPr>
              <a:buFontTx/>
              <a:buChar char="-"/>
            </a:pPr>
            <a:r>
              <a:rPr lang="en-ZA" dirty="0" smtClean="0"/>
              <a:t>Ideally this basis should be a cost driver that causes the overhead costs to occur</a:t>
            </a:r>
          </a:p>
          <a:p>
            <a:pPr>
              <a:buFontTx/>
              <a:buChar char="-"/>
            </a:pPr>
            <a:r>
              <a:rPr lang="en-ZA" dirty="0" smtClean="0"/>
              <a:t>We will therefore calculate a predetermined overhead allocation rate (POHR) which is based on the total expected overhead costs spread the total labour hours.</a:t>
            </a:r>
          </a:p>
          <a:p>
            <a:pPr marL="0" indent="0">
              <a:buNone/>
            </a:pPr>
            <a:r>
              <a:rPr lang="en-ZA" dirty="0" smtClean="0"/>
              <a:t> </a:t>
            </a:r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1288869" y="5303520"/>
            <a:ext cx="108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POHR =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2621280" y="5111931"/>
            <a:ext cx="326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Expected Overhead Costs</a:t>
            </a:r>
            <a:endParaRPr lang="en-ZA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760617" y="5481263"/>
            <a:ext cx="29347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86445" y="5521233"/>
            <a:ext cx="328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Total Units of the allocation 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5965371" y="5381897"/>
            <a:ext cx="400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=</a:t>
            </a:r>
            <a:endParaRPr lang="en-ZA" dirty="0"/>
          </a:p>
        </p:txBody>
      </p:sp>
      <p:sp>
        <p:nvSpPr>
          <p:cNvPr id="11" name="TextBox 10"/>
          <p:cNvSpPr txBox="1"/>
          <p:nvPr/>
        </p:nvSpPr>
        <p:spPr>
          <a:xfrm>
            <a:off x="6514011" y="5190309"/>
            <a:ext cx="2516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R15 000 + </a:t>
            </a:r>
            <a:r>
              <a:rPr lang="en-ZA" dirty="0" smtClean="0"/>
              <a:t>R5 </a:t>
            </a:r>
            <a:r>
              <a:rPr lang="en-ZA" dirty="0" smtClean="0"/>
              <a:t>000</a:t>
            </a:r>
            <a:endParaRPr lang="en-ZA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601097" y="5559641"/>
            <a:ext cx="20029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71063" y="5559641"/>
            <a:ext cx="131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160 hours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8804366" y="5488186"/>
            <a:ext cx="250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= </a:t>
            </a:r>
            <a:r>
              <a:rPr lang="en-ZA" dirty="0" smtClean="0"/>
              <a:t>R125.00 pe</a:t>
            </a:r>
            <a:r>
              <a:rPr lang="en-ZA" dirty="0" smtClean="0"/>
              <a:t>r labour hour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4587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Cost Schedule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613747"/>
              </p:ext>
            </p:extLst>
          </p:nvPr>
        </p:nvGraphicFramePr>
        <p:xfrm>
          <a:off x="1396274" y="2513632"/>
          <a:ext cx="8127999" cy="404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02833549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45470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6856100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Cost</a:t>
                      </a:r>
                      <a:r>
                        <a:rPr lang="en-ZA" baseline="0" dirty="0" smtClean="0"/>
                        <a:t> 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Cost</a:t>
                      </a:r>
                      <a:r>
                        <a:rPr lang="en-ZA" baseline="0" dirty="0" smtClean="0"/>
                        <a:t> Category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177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New Bumper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Materials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R5 000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360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Paint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Materials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R2 000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91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Remove and replace bumper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Labour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R90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1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Painting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 Labour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R180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058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Electricity (R15 000/160 hours) x 3 hours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Overhead costs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R281.25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444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Consumables</a:t>
                      </a:r>
                    </a:p>
                    <a:p>
                      <a:r>
                        <a:rPr lang="en-ZA" dirty="0" smtClean="0"/>
                        <a:t>(</a:t>
                      </a:r>
                      <a:r>
                        <a:rPr lang="en-ZA" dirty="0" smtClean="0"/>
                        <a:t>R5 </a:t>
                      </a:r>
                      <a:r>
                        <a:rPr lang="en-ZA" dirty="0" smtClean="0"/>
                        <a:t>000 / 160 hours) x 3 hours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Overhead costs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R93.75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86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Total Cost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R7 </a:t>
                      </a:r>
                      <a:r>
                        <a:rPr lang="en-ZA" dirty="0" smtClean="0"/>
                        <a:t>645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205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054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584</TotalTime>
  <Words>725</Words>
  <Application>Microsoft Office PowerPoint</Application>
  <PresentationFormat>Widescreen</PresentationFormat>
  <Paragraphs>162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 3</vt:lpstr>
      <vt:lpstr>Ion Boardroom</vt:lpstr>
      <vt:lpstr>Worksheet</vt:lpstr>
      <vt:lpstr>Theme 3 – Job costing and the allocation of overheads</vt:lpstr>
      <vt:lpstr>Job costing Vs Process Costing</vt:lpstr>
      <vt:lpstr>Job Costing</vt:lpstr>
      <vt:lpstr>What does the cost of a job consist of?</vt:lpstr>
      <vt:lpstr>Job (Cost) Card </vt:lpstr>
      <vt:lpstr>Dent Clinic</vt:lpstr>
      <vt:lpstr>Dent Clinic</vt:lpstr>
      <vt:lpstr>Calculation of the overhead allocation rate</vt:lpstr>
      <vt:lpstr>Cost Schedule</vt:lpstr>
      <vt:lpstr>Allocated Overheads</vt:lpstr>
      <vt:lpstr>Allocated Overheads - Electricity</vt:lpstr>
      <vt:lpstr>Treatment of Over / Under allocated Overheads</vt:lpstr>
      <vt:lpstr>Under-allocated Overheads</vt:lpstr>
      <vt:lpstr>Over Allocated Overhead Cost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 3 – Job costing and the allocation of overheads</dc:title>
  <dc:creator>NWUUSER</dc:creator>
  <cp:lastModifiedBy>NWUUSER</cp:lastModifiedBy>
  <cp:revision>31</cp:revision>
  <dcterms:created xsi:type="dcterms:W3CDTF">2020-07-31T15:52:22Z</dcterms:created>
  <dcterms:modified xsi:type="dcterms:W3CDTF">2020-08-03T08:06:03Z</dcterms:modified>
</cp:coreProperties>
</file>