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8/3/2020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 smtClean="0"/>
              <a:t>Theme 4 – Process Costing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 dirty="0" err="1" smtClean="0"/>
              <a:t>Oarabile</a:t>
            </a:r>
            <a:r>
              <a:rPr lang="en-ZA" dirty="0" smtClean="0"/>
              <a:t> </a:t>
            </a:r>
            <a:r>
              <a:rPr lang="en-ZA" dirty="0" err="1" smtClean="0"/>
              <a:t>manyaapelo</a:t>
            </a:r>
            <a:r>
              <a:rPr lang="en-ZA" dirty="0" smtClean="0"/>
              <a:t> CA(SA) RA</a:t>
            </a:r>
          </a:p>
          <a:p>
            <a:r>
              <a:rPr lang="en-ZA" dirty="0" smtClean="0"/>
              <a:t>20387350@nwu.ac.za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823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Parallel Processing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309" y="2603500"/>
            <a:ext cx="642569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439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Process Cost Flow</a:t>
            </a:r>
            <a:endParaRPr lang="en-ZA" dirty="0"/>
          </a:p>
        </p:txBody>
      </p:sp>
      <p:sp>
        <p:nvSpPr>
          <p:cNvPr id="5" name="Right Arrow Callout 4"/>
          <p:cNvSpPr/>
          <p:nvPr/>
        </p:nvSpPr>
        <p:spPr>
          <a:xfrm>
            <a:off x="1440180" y="2758440"/>
            <a:ext cx="1859280" cy="1173480"/>
          </a:xfrm>
          <a:prstGeom prst="rightArrow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Direct materials</a:t>
            </a:r>
            <a:endParaRPr lang="en-ZA" dirty="0"/>
          </a:p>
        </p:txBody>
      </p:sp>
      <p:sp>
        <p:nvSpPr>
          <p:cNvPr id="6" name="Right Arrow Callout 5"/>
          <p:cNvSpPr/>
          <p:nvPr/>
        </p:nvSpPr>
        <p:spPr>
          <a:xfrm>
            <a:off x="1440180" y="4156710"/>
            <a:ext cx="1859280" cy="1120140"/>
          </a:xfrm>
          <a:prstGeom prst="rightArrowCallo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Direct labour</a:t>
            </a:r>
            <a:endParaRPr lang="en-ZA" dirty="0"/>
          </a:p>
        </p:txBody>
      </p:sp>
      <p:sp>
        <p:nvSpPr>
          <p:cNvPr id="7" name="Right Arrow Callout 6"/>
          <p:cNvSpPr/>
          <p:nvPr/>
        </p:nvSpPr>
        <p:spPr>
          <a:xfrm>
            <a:off x="1356360" y="5501640"/>
            <a:ext cx="1943100" cy="1173480"/>
          </a:xfrm>
          <a:prstGeom prst="rightArrow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dirty="0" smtClean="0"/>
              <a:t>Manufacturing </a:t>
            </a:r>
          </a:p>
          <a:p>
            <a:pPr algn="ctr"/>
            <a:r>
              <a:rPr lang="en-ZA" sz="1100" dirty="0" smtClean="0"/>
              <a:t>overhead</a:t>
            </a:r>
            <a:endParaRPr lang="en-ZA" sz="1100" dirty="0"/>
          </a:p>
        </p:txBody>
      </p:sp>
      <p:sp>
        <p:nvSpPr>
          <p:cNvPr id="8" name="Rounded Rectangle 7"/>
          <p:cNvSpPr/>
          <p:nvPr/>
        </p:nvSpPr>
        <p:spPr>
          <a:xfrm>
            <a:off x="5661660" y="2918460"/>
            <a:ext cx="2743200" cy="165354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Work in Process </a:t>
            </a:r>
            <a:r>
              <a:rPr lang="en-ZA" dirty="0" err="1" smtClean="0"/>
              <a:t>Dept</a:t>
            </a:r>
            <a:r>
              <a:rPr lang="en-ZA" dirty="0" smtClean="0"/>
              <a:t> A</a:t>
            </a:r>
            <a:endParaRPr lang="en-ZA" dirty="0"/>
          </a:p>
        </p:txBody>
      </p:sp>
      <p:sp>
        <p:nvSpPr>
          <p:cNvPr id="9" name="Oval 8"/>
          <p:cNvSpPr/>
          <p:nvPr/>
        </p:nvSpPr>
        <p:spPr>
          <a:xfrm>
            <a:off x="5791200" y="5082540"/>
            <a:ext cx="2796540" cy="169164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Work in Process </a:t>
            </a:r>
            <a:r>
              <a:rPr lang="en-ZA" dirty="0" err="1" smtClean="0"/>
              <a:t>Dept</a:t>
            </a:r>
            <a:r>
              <a:rPr lang="en-ZA" dirty="0" smtClean="0"/>
              <a:t> B</a:t>
            </a:r>
            <a:endParaRPr lang="en-ZA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383280" y="3337560"/>
            <a:ext cx="2171700" cy="144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3"/>
          </p:cNvCxnSpPr>
          <p:nvPr/>
        </p:nvCxnSpPr>
        <p:spPr>
          <a:xfrm>
            <a:off x="3299460" y="3345180"/>
            <a:ext cx="2644140" cy="21564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6" idx="3"/>
          </p:cNvCxnSpPr>
          <p:nvPr/>
        </p:nvCxnSpPr>
        <p:spPr>
          <a:xfrm flipV="1">
            <a:off x="3299460" y="3665220"/>
            <a:ext cx="2179320" cy="1051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6" idx="3"/>
          </p:cNvCxnSpPr>
          <p:nvPr/>
        </p:nvCxnSpPr>
        <p:spPr>
          <a:xfrm>
            <a:off x="3299460" y="4716780"/>
            <a:ext cx="2491740" cy="952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3299460" y="4156710"/>
            <a:ext cx="2179320" cy="18402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7" idx="3"/>
          </p:cNvCxnSpPr>
          <p:nvPr/>
        </p:nvCxnSpPr>
        <p:spPr>
          <a:xfrm>
            <a:off x="3299460" y="6088380"/>
            <a:ext cx="2491740" cy="152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8" idx="2"/>
          </p:cNvCxnSpPr>
          <p:nvPr/>
        </p:nvCxnSpPr>
        <p:spPr>
          <a:xfrm>
            <a:off x="7033260" y="4572000"/>
            <a:ext cx="22860" cy="5105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loud Callout 23"/>
          <p:cNvSpPr/>
          <p:nvPr/>
        </p:nvSpPr>
        <p:spPr>
          <a:xfrm>
            <a:off x="9181037" y="3364230"/>
            <a:ext cx="3049063" cy="2042160"/>
          </a:xfrm>
          <a:prstGeom prst="cloudCallout">
            <a:avLst>
              <a:gd name="adj1" fmla="val -117697"/>
              <a:gd name="adj2" fmla="val 27885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Finished product from one department used as raw materials in the next </a:t>
            </a:r>
            <a:r>
              <a:rPr lang="en-ZA" sz="1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dept</a:t>
            </a:r>
            <a:endParaRPr lang="en-ZA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253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Department A -  Cost Flow</a:t>
            </a:r>
            <a:endParaRPr lang="en-ZA" dirty="0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1399223" y="3101340"/>
            <a:ext cx="2816225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Work in Progress</a:t>
            </a:r>
            <a:b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Department </a:t>
            </a:r>
            <a:r>
              <a:rPr lang="en-US" altLang="zh-CN" sz="20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571501" y="3677603"/>
            <a:ext cx="2346960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>
              <a:spcBef>
                <a:spcPct val="50000"/>
              </a:spcBef>
              <a:buNone/>
            </a:pPr>
            <a:r>
              <a:rPr lang="en-US" altLang="zh-CN" sz="2000" dirty="0" smtClean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Direct  </a:t>
            </a:r>
            <a:r>
              <a:rPr lang="en-US" altLang="zh-CN" sz="20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Materials</a:t>
            </a: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898842" y="3998896"/>
            <a:ext cx="1997710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r">
              <a:spcBef>
                <a:spcPct val="50000"/>
              </a:spcBef>
              <a:buNone/>
            </a:pPr>
            <a:r>
              <a:rPr lang="en-US" altLang="zh-CN" sz="2000" dirty="0" smtClean="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Direct </a:t>
            </a:r>
            <a:r>
              <a:rPr lang="en-US" altLang="zh-CN" sz="2000" dirty="0" err="1" smtClean="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labour</a:t>
            </a:r>
            <a:endParaRPr lang="en-US" altLang="zh-CN" sz="2000" dirty="0">
              <a:solidFill>
                <a:schemeClr val="accent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582771" y="4324967"/>
            <a:ext cx="2342515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zh-CN" sz="2000" dirty="0" smtClean="0">
                <a:solidFill>
                  <a:srgbClr val="99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Applied Overhead</a:t>
            </a:r>
            <a:endParaRPr lang="en-US" altLang="zh-CN" sz="2000" dirty="0">
              <a:solidFill>
                <a:srgbClr val="9900CC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Rectangle 16"/>
          <p:cNvSpPr>
            <a:spLocks noChangeArrowheads="1"/>
          </p:cNvSpPr>
          <p:nvPr/>
        </p:nvSpPr>
        <p:spPr bwMode="auto">
          <a:xfrm>
            <a:off x="2609215" y="3680776"/>
            <a:ext cx="2273935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zh-CN" sz="2000" dirty="0" smtClean="0">
                <a:ln w="0"/>
                <a:latin typeface="Arial" panose="020B0604020202020204" pitchFamily="34" charset="0"/>
                <a:ea typeface="宋体" panose="02010600030101010101" pitchFamily="2" charset="-122"/>
              </a:rPr>
              <a:t>Transferred</a:t>
            </a:r>
            <a:r>
              <a:rPr lang="en-US" altLang="zh-CN" sz="2000" dirty="0" smtClean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to Dept. B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607820" y="3677603"/>
            <a:ext cx="26076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872104" y="3677603"/>
            <a:ext cx="5081" cy="1450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7051041" y="2987040"/>
            <a:ext cx="2816225" cy="61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85000"/>
              </a:lnSpc>
              <a:spcBef>
                <a:spcPct val="50000"/>
              </a:spcBef>
              <a:buFontTx/>
              <a:buNone/>
            </a:pP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Work in Progress</a:t>
            </a:r>
            <a:b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en-US" altLang="zh-CN" sz="2000" dirty="0">
                <a:latin typeface="Arial" panose="020B0604020202020204" pitchFamily="34" charset="0"/>
                <a:ea typeface="宋体" panose="02010600030101010101" pitchFamily="2" charset="-122"/>
              </a:rPr>
              <a:t>Department </a:t>
            </a:r>
            <a:r>
              <a:rPr lang="en-US" altLang="zh-CN" sz="2000" dirty="0" smtClean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B</a:t>
            </a:r>
            <a:endParaRPr lang="en-US" altLang="zh-CN" sz="2000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6231892" y="4049324"/>
            <a:ext cx="2346960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zh-CN" sz="2000" dirty="0" smtClean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Direct  </a:t>
            </a:r>
            <a:r>
              <a:rPr lang="en-US" altLang="zh-CN" sz="20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Materials</a:t>
            </a: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6299200" y="4446868"/>
            <a:ext cx="1997710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zh-CN" sz="2000" dirty="0" smtClean="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Direct </a:t>
            </a:r>
            <a:r>
              <a:rPr lang="en-US" altLang="zh-CN" sz="2000" dirty="0" err="1" smtClean="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labour</a:t>
            </a:r>
            <a:endParaRPr lang="en-US" altLang="zh-CN" sz="2000" dirty="0">
              <a:solidFill>
                <a:schemeClr val="accent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6126798" y="4844412"/>
            <a:ext cx="2342515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zh-CN" sz="2000" dirty="0" smtClean="0">
                <a:solidFill>
                  <a:srgbClr val="99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Applied Overhead</a:t>
            </a:r>
            <a:endParaRPr lang="en-US" altLang="zh-CN" sz="2000" dirty="0">
              <a:solidFill>
                <a:srgbClr val="9900CC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8459153" y="3585922"/>
            <a:ext cx="2273935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zh-CN" sz="2000" dirty="0" smtClean="0">
                <a:ln w="0"/>
                <a:latin typeface="Arial" panose="020B0604020202020204" pitchFamily="34" charset="0"/>
                <a:ea typeface="宋体" panose="02010600030101010101" pitchFamily="2" charset="-122"/>
              </a:rPr>
              <a:t>Finished Goods</a:t>
            </a:r>
            <a:endParaRPr lang="en-US" altLang="zh-CN" sz="20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7259638" y="3563303"/>
            <a:ext cx="26076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529003" y="3563303"/>
            <a:ext cx="26354" cy="17706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884546" y="3600028"/>
            <a:ext cx="2574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Transfer from </a:t>
            </a:r>
            <a:r>
              <a:rPr lang="en-ZA" dirty="0" err="1" smtClean="0"/>
              <a:t>Dept</a:t>
            </a:r>
            <a:r>
              <a:rPr lang="en-ZA" dirty="0" smtClean="0"/>
              <a:t> A</a:t>
            </a:r>
            <a:endParaRPr lang="en-ZA" dirty="0"/>
          </a:p>
        </p:txBody>
      </p:sp>
      <p:cxnSp>
        <p:nvCxnSpPr>
          <p:cNvPr id="23" name="Straight Arrow Connector 22"/>
          <p:cNvCxnSpPr>
            <a:endCxn id="21" idx="1"/>
          </p:cNvCxnSpPr>
          <p:nvPr/>
        </p:nvCxnSpPr>
        <p:spPr>
          <a:xfrm flipV="1">
            <a:off x="4396423" y="3784694"/>
            <a:ext cx="1488123" cy="3548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443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Equivalent Units of Production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spcBef>
                <a:spcPct val="40000"/>
              </a:spcBef>
              <a:buFontTx/>
              <a:buNone/>
              <a:defRPr/>
            </a:pPr>
            <a:r>
              <a:rPr lang="en-US" altLang="zh-CN" b="1" dirty="0"/>
              <a:t>Equivalent units</a:t>
            </a:r>
            <a:r>
              <a:rPr lang="en-US" altLang="zh-CN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zh-CN" b="1" dirty="0"/>
              <a:t>are </a:t>
            </a:r>
            <a:r>
              <a:rPr lang="en-US" altLang="zh-CN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partially complete</a:t>
            </a:r>
            <a:r>
              <a:rPr lang="en-US" altLang="zh-CN" b="1" dirty="0">
                <a:solidFill>
                  <a:srgbClr val="00B0F0"/>
                </a:solidFill>
              </a:rPr>
              <a:t> </a:t>
            </a:r>
            <a:r>
              <a:rPr lang="en-US" altLang="zh-CN" b="1" dirty="0"/>
              <a:t>and are part of work in progress stock. Partially completed products are expressed in terms of a smaller number of fully completed units.</a:t>
            </a:r>
          </a:p>
        </p:txBody>
      </p:sp>
      <p:grpSp>
        <p:nvGrpSpPr>
          <p:cNvPr id="44" name="Group 44"/>
          <p:cNvGrpSpPr>
            <a:grpSpLocks/>
          </p:cNvGrpSpPr>
          <p:nvPr/>
        </p:nvGrpSpPr>
        <p:grpSpPr bwMode="auto">
          <a:xfrm>
            <a:off x="4500983" y="3984554"/>
            <a:ext cx="2133600" cy="1752600"/>
            <a:chOff x="2400" y="2832"/>
            <a:chExt cx="1344" cy="1104"/>
          </a:xfrm>
        </p:grpSpPr>
        <p:grpSp>
          <p:nvGrpSpPr>
            <p:cNvPr id="45" name="Group 5"/>
            <p:cNvGrpSpPr>
              <a:grpSpLocks/>
            </p:cNvGrpSpPr>
            <p:nvPr/>
          </p:nvGrpSpPr>
          <p:grpSpPr bwMode="auto">
            <a:xfrm>
              <a:off x="2676" y="2832"/>
              <a:ext cx="1068" cy="1104"/>
              <a:chOff x="689" y="2022"/>
              <a:chExt cx="996" cy="969"/>
            </a:xfrm>
          </p:grpSpPr>
          <p:sp>
            <p:nvSpPr>
              <p:cNvPr id="78" name="Freeform 6"/>
              <p:cNvSpPr>
                <a:spLocks/>
              </p:cNvSpPr>
              <p:nvPr/>
            </p:nvSpPr>
            <p:spPr bwMode="auto">
              <a:xfrm>
                <a:off x="689" y="2079"/>
                <a:ext cx="869" cy="912"/>
              </a:xfrm>
              <a:custGeom>
                <a:avLst/>
                <a:gdLst>
                  <a:gd name="T0" fmla="*/ 0 w 869"/>
                  <a:gd name="T1" fmla="*/ 0 h 912"/>
                  <a:gd name="T2" fmla="*/ 868 w 869"/>
                  <a:gd name="T3" fmla="*/ 0 h 912"/>
                  <a:gd name="T4" fmla="*/ 799 w 869"/>
                  <a:gd name="T5" fmla="*/ 859 h 912"/>
                  <a:gd name="T6" fmla="*/ 798 w 869"/>
                  <a:gd name="T7" fmla="*/ 863 h 912"/>
                  <a:gd name="T8" fmla="*/ 796 w 869"/>
                  <a:gd name="T9" fmla="*/ 865 h 912"/>
                  <a:gd name="T10" fmla="*/ 795 w 869"/>
                  <a:gd name="T11" fmla="*/ 867 h 912"/>
                  <a:gd name="T12" fmla="*/ 792 w 869"/>
                  <a:gd name="T13" fmla="*/ 870 h 912"/>
                  <a:gd name="T14" fmla="*/ 789 w 869"/>
                  <a:gd name="T15" fmla="*/ 872 h 912"/>
                  <a:gd name="T16" fmla="*/ 787 w 869"/>
                  <a:gd name="T17" fmla="*/ 873 h 912"/>
                  <a:gd name="T18" fmla="*/ 783 w 869"/>
                  <a:gd name="T19" fmla="*/ 874 h 912"/>
                  <a:gd name="T20" fmla="*/ 777 w 869"/>
                  <a:gd name="T21" fmla="*/ 877 h 912"/>
                  <a:gd name="T22" fmla="*/ 771 w 869"/>
                  <a:gd name="T23" fmla="*/ 879 h 912"/>
                  <a:gd name="T24" fmla="*/ 768 w 869"/>
                  <a:gd name="T25" fmla="*/ 880 h 912"/>
                  <a:gd name="T26" fmla="*/ 762 w 869"/>
                  <a:gd name="T27" fmla="*/ 881 h 912"/>
                  <a:gd name="T28" fmla="*/ 753 w 869"/>
                  <a:gd name="T29" fmla="*/ 884 h 912"/>
                  <a:gd name="T30" fmla="*/ 741 w 869"/>
                  <a:gd name="T31" fmla="*/ 887 h 912"/>
                  <a:gd name="T32" fmla="*/ 729 w 869"/>
                  <a:gd name="T33" fmla="*/ 890 h 912"/>
                  <a:gd name="T34" fmla="*/ 712 w 869"/>
                  <a:gd name="T35" fmla="*/ 893 h 912"/>
                  <a:gd name="T36" fmla="*/ 692 w 869"/>
                  <a:gd name="T37" fmla="*/ 896 h 912"/>
                  <a:gd name="T38" fmla="*/ 672 w 869"/>
                  <a:gd name="T39" fmla="*/ 899 h 912"/>
                  <a:gd name="T40" fmla="*/ 651 w 869"/>
                  <a:gd name="T41" fmla="*/ 901 h 912"/>
                  <a:gd name="T42" fmla="*/ 627 w 869"/>
                  <a:gd name="T43" fmla="*/ 904 h 912"/>
                  <a:gd name="T44" fmla="*/ 597 w 869"/>
                  <a:gd name="T45" fmla="*/ 906 h 912"/>
                  <a:gd name="T46" fmla="*/ 551 w 869"/>
                  <a:gd name="T47" fmla="*/ 908 h 912"/>
                  <a:gd name="T48" fmla="*/ 514 w 869"/>
                  <a:gd name="T49" fmla="*/ 910 h 912"/>
                  <a:gd name="T50" fmla="*/ 477 w 869"/>
                  <a:gd name="T51" fmla="*/ 910 h 912"/>
                  <a:gd name="T52" fmla="*/ 448 w 869"/>
                  <a:gd name="T53" fmla="*/ 911 h 912"/>
                  <a:gd name="T54" fmla="*/ 423 w 869"/>
                  <a:gd name="T55" fmla="*/ 911 h 912"/>
                  <a:gd name="T56" fmla="*/ 398 w 869"/>
                  <a:gd name="T57" fmla="*/ 911 h 912"/>
                  <a:gd name="T58" fmla="*/ 381 w 869"/>
                  <a:gd name="T59" fmla="*/ 910 h 912"/>
                  <a:gd name="T60" fmla="*/ 362 w 869"/>
                  <a:gd name="T61" fmla="*/ 910 h 912"/>
                  <a:gd name="T62" fmla="*/ 340 w 869"/>
                  <a:gd name="T63" fmla="*/ 909 h 912"/>
                  <a:gd name="T64" fmla="*/ 311 w 869"/>
                  <a:gd name="T65" fmla="*/ 908 h 912"/>
                  <a:gd name="T66" fmla="*/ 283 w 869"/>
                  <a:gd name="T67" fmla="*/ 907 h 912"/>
                  <a:gd name="T68" fmla="*/ 256 w 869"/>
                  <a:gd name="T69" fmla="*/ 905 h 912"/>
                  <a:gd name="T70" fmla="*/ 230 w 869"/>
                  <a:gd name="T71" fmla="*/ 902 h 912"/>
                  <a:gd name="T72" fmla="*/ 210 w 869"/>
                  <a:gd name="T73" fmla="*/ 900 h 912"/>
                  <a:gd name="T74" fmla="*/ 182 w 869"/>
                  <a:gd name="T75" fmla="*/ 897 h 912"/>
                  <a:gd name="T76" fmla="*/ 157 w 869"/>
                  <a:gd name="T77" fmla="*/ 893 h 912"/>
                  <a:gd name="T78" fmla="*/ 140 w 869"/>
                  <a:gd name="T79" fmla="*/ 890 h 912"/>
                  <a:gd name="T80" fmla="*/ 123 w 869"/>
                  <a:gd name="T81" fmla="*/ 887 h 912"/>
                  <a:gd name="T82" fmla="*/ 111 w 869"/>
                  <a:gd name="T83" fmla="*/ 883 h 912"/>
                  <a:gd name="T84" fmla="*/ 102 w 869"/>
                  <a:gd name="T85" fmla="*/ 881 h 912"/>
                  <a:gd name="T86" fmla="*/ 94 w 869"/>
                  <a:gd name="T87" fmla="*/ 879 h 912"/>
                  <a:gd name="T88" fmla="*/ 88 w 869"/>
                  <a:gd name="T89" fmla="*/ 876 h 912"/>
                  <a:gd name="T90" fmla="*/ 83 w 869"/>
                  <a:gd name="T91" fmla="*/ 874 h 912"/>
                  <a:gd name="T92" fmla="*/ 79 w 869"/>
                  <a:gd name="T93" fmla="*/ 871 h 912"/>
                  <a:gd name="T94" fmla="*/ 76 w 869"/>
                  <a:gd name="T95" fmla="*/ 870 h 912"/>
                  <a:gd name="T96" fmla="*/ 73 w 869"/>
                  <a:gd name="T97" fmla="*/ 867 h 912"/>
                  <a:gd name="T98" fmla="*/ 72 w 869"/>
                  <a:gd name="T99" fmla="*/ 866 h 912"/>
                  <a:gd name="T100" fmla="*/ 70 w 869"/>
                  <a:gd name="T101" fmla="*/ 863 h 912"/>
                  <a:gd name="T102" fmla="*/ 69 w 869"/>
                  <a:gd name="T103" fmla="*/ 859 h 912"/>
                  <a:gd name="T104" fmla="*/ 0 w 869"/>
                  <a:gd name="T105" fmla="*/ 0 h 9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869"/>
                  <a:gd name="T160" fmla="*/ 0 h 912"/>
                  <a:gd name="T161" fmla="*/ 869 w 869"/>
                  <a:gd name="T162" fmla="*/ 912 h 9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869" h="912">
                    <a:moveTo>
                      <a:pt x="0" y="0"/>
                    </a:moveTo>
                    <a:lnTo>
                      <a:pt x="868" y="0"/>
                    </a:lnTo>
                    <a:lnTo>
                      <a:pt x="799" y="859"/>
                    </a:lnTo>
                    <a:lnTo>
                      <a:pt x="798" y="863"/>
                    </a:lnTo>
                    <a:lnTo>
                      <a:pt x="796" y="865"/>
                    </a:lnTo>
                    <a:lnTo>
                      <a:pt x="795" y="867"/>
                    </a:lnTo>
                    <a:lnTo>
                      <a:pt x="792" y="870"/>
                    </a:lnTo>
                    <a:lnTo>
                      <a:pt x="789" y="872"/>
                    </a:lnTo>
                    <a:lnTo>
                      <a:pt x="787" y="873"/>
                    </a:lnTo>
                    <a:lnTo>
                      <a:pt x="783" y="874"/>
                    </a:lnTo>
                    <a:lnTo>
                      <a:pt x="777" y="877"/>
                    </a:lnTo>
                    <a:lnTo>
                      <a:pt x="771" y="879"/>
                    </a:lnTo>
                    <a:lnTo>
                      <a:pt x="768" y="880"/>
                    </a:lnTo>
                    <a:lnTo>
                      <a:pt x="762" y="881"/>
                    </a:lnTo>
                    <a:lnTo>
                      <a:pt x="753" y="884"/>
                    </a:lnTo>
                    <a:lnTo>
                      <a:pt x="741" y="887"/>
                    </a:lnTo>
                    <a:lnTo>
                      <a:pt x="729" y="890"/>
                    </a:lnTo>
                    <a:lnTo>
                      <a:pt x="712" y="893"/>
                    </a:lnTo>
                    <a:lnTo>
                      <a:pt x="692" y="896"/>
                    </a:lnTo>
                    <a:lnTo>
                      <a:pt x="672" y="899"/>
                    </a:lnTo>
                    <a:lnTo>
                      <a:pt x="651" y="901"/>
                    </a:lnTo>
                    <a:lnTo>
                      <a:pt x="627" y="904"/>
                    </a:lnTo>
                    <a:lnTo>
                      <a:pt x="597" y="906"/>
                    </a:lnTo>
                    <a:lnTo>
                      <a:pt x="551" y="908"/>
                    </a:lnTo>
                    <a:lnTo>
                      <a:pt x="514" y="910"/>
                    </a:lnTo>
                    <a:lnTo>
                      <a:pt x="477" y="910"/>
                    </a:lnTo>
                    <a:lnTo>
                      <a:pt x="448" y="911"/>
                    </a:lnTo>
                    <a:lnTo>
                      <a:pt x="423" y="911"/>
                    </a:lnTo>
                    <a:lnTo>
                      <a:pt x="398" y="911"/>
                    </a:lnTo>
                    <a:lnTo>
                      <a:pt x="381" y="910"/>
                    </a:lnTo>
                    <a:lnTo>
                      <a:pt x="362" y="910"/>
                    </a:lnTo>
                    <a:lnTo>
                      <a:pt x="340" y="909"/>
                    </a:lnTo>
                    <a:lnTo>
                      <a:pt x="311" y="908"/>
                    </a:lnTo>
                    <a:lnTo>
                      <a:pt x="283" y="907"/>
                    </a:lnTo>
                    <a:lnTo>
                      <a:pt x="256" y="905"/>
                    </a:lnTo>
                    <a:lnTo>
                      <a:pt x="230" y="902"/>
                    </a:lnTo>
                    <a:lnTo>
                      <a:pt x="210" y="900"/>
                    </a:lnTo>
                    <a:lnTo>
                      <a:pt x="182" y="897"/>
                    </a:lnTo>
                    <a:lnTo>
                      <a:pt x="157" y="893"/>
                    </a:lnTo>
                    <a:lnTo>
                      <a:pt x="140" y="890"/>
                    </a:lnTo>
                    <a:lnTo>
                      <a:pt x="123" y="887"/>
                    </a:lnTo>
                    <a:lnTo>
                      <a:pt x="111" y="883"/>
                    </a:lnTo>
                    <a:lnTo>
                      <a:pt x="102" y="881"/>
                    </a:lnTo>
                    <a:lnTo>
                      <a:pt x="94" y="879"/>
                    </a:lnTo>
                    <a:lnTo>
                      <a:pt x="88" y="876"/>
                    </a:lnTo>
                    <a:lnTo>
                      <a:pt x="83" y="874"/>
                    </a:lnTo>
                    <a:lnTo>
                      <a:pt x="79" y="871"/>
                    </a:lnTo>
                    <a:lnTo>
                      <a:pt x="76" y="870"/>
                    </a:lnTo>
                    <a:lnTo>
                      <a:pt x="73" y="867"/>
                    </a:lnTo>
                    <a:lnTo>
                      <a:pt x="72" y="866"/>
                    </a:lnTo>
                    <a:lnTo>
                      <a:pt x="70" y="863"/>
                    </a:lnTo>
                    <a:lnTo>
                      <a:pt x="69" y="85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FF"/>
              </a:solidFill>
              <a:ln w="12700" cap="rnd" cmpd="sng">
                <a:solidFill>
                  <a:srgbClr val="00808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9" name="Oval 7"/>
              <p:cNvSpPr>
                <a:spLocks noChangeArrowheads="1"/>
              </p:cNvSpPr>
              <p:nvPr/>
            </p:nvSpPr>
            <p:spPr bwMode="auto">
              <a:xfrm>
                <a:off x="761" y="2889"/>
                <a:ext cx="718" cy="92"/>
              </a:xfrm>
              <a:prstGeom prst="ellipse">
                <a:avLst/>
              </a:prstGeom>
              <a:solidFill>
                <a:srgbClr val="8080FF"/>
              </a:solidFill>
              <a:ln w="12700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80" name="Oval 8"/>
              <p:cNvSpPr>
                <a:spLocks noChangeArrowheads="1"/>
              </p:cNvSpPr>
              <p:nvPr/>
            </p:nvSpPr>
            <p:spPr bwMode="auto">
              <a:xfrm>
                <a:off x="692" y="2022"/>
                <a:ext cx="854" cy="111"/>
              </a:xfrm>
              <a:prstGeom prst="ellipse">
                <a:avLst/>
              </a:prstGeom>
              <a:solidFill>
                <a:srgbClr val="8080FF"/>
              </a:solidFill>
              <a:ln w="12700">
                <a:solidFill>
                  <a:srgbClr val="00A0A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81" name="Group 9"/>
              <p:cNvGrpSpPr>
                <a:grpSpLocks/>
              </p:cNvGrpSpPr>
              <p:nvPr/>
            </p:nvGrpSpPr>
            <p:grpSpPr bwMode="auto">
              <a:xfrm>
                <a:off x="1483" y="2042"/>
                <a:ext cx="202" cy="320"/>
                <a:chOff x="1483" y="2042"/>
                <a:chExt cx="202" cy="320"/>
              </a:xfrm>
            </p:grpSpPr>
            <p:sp>
              <p:nvSpPr>
                <p:cNvPr id="82" name="Freeform 10"/>
                <p:cNvSpPr>
                  <a:spLocks/>
                </p:cNvSpPr>
                <p:nvPr/>
              </p:nvSpPr>
              <p:spPr bwMode="auto">
                <a:xfrm>
                  <a:off x="1483" y="2042"/>
                  <a:ext cx="202" cy="320"/>
                </a:xfrm>
                <a:custGeom>
                  <a:avLst/>
                  <a:gdLst>
                    <a:gd name="T0" fmla="*/ 201 w 202"/>
                    <a:gd name="T1" fmla="*/ 27 h 320"/>
                    <a:gd name="T2" fmla="*/ 201 w 202"/>
                    <a:gd name="T3" fmla="*/ 31 h 320"/>
                    <a:gd name="T4" fmla="*/ 52 w 202"/>
                    <a:gd name="T5" fmla="*/ 319 h 320"/>
                    <a:gd name="T6" fmla="*/ 74 w 202"/>
                    <a:gd name="T7" fmla="*/ 54 h 320"/>
                    <a:gd name="T8" fmla="*/ 76 w 202"/>
                    <a:gd name="T9" fmla="*/ 38 h 320"/>
                    <a:gd name="T10" fmla="*/ 71 w 202"/>
                    <a:gd name="T11" fmla="*/ 31 h 320"/>
                    <a:gd name="T12" fmla="*/ 66 w 202"/>
                    <a:gd name="T13" fmla="*/ 27 h 320"/>
                    <a:gd name="T14" fmla="*/ 60 w 202"/>
                    <a:gd name="T15" fmla="*/ 23 h 320"/>
                    <a:gd name="T16" fmla="*/ 53 w 202"/>
                    <a:gd name="T17" fmla="*/ 20 h 320"/>
                    <a:gd name="T18" fmla="*/ 39 w 202"/>
                    <a:gd name="T19" fmla="*/ 15 h 320"/>
                    <a:gd name="T20" fmla="*/ 28 w 202"/>
                    <a:gd name="T21" fmla="*/ 11 h 320"/>
                    <a:gd name="T22" fmla="*/ 17 w 202"/>
                    <a:gd name="T23" fmla="*/ 9 h 320"/>
                    <a:gd name="T24" fmla="*/ 0 w 202"/>
                    <a:gd name="T25" fmla="*/ 4 h 320"/>
                    <a:gd name="T26" fmla="*/ 39 w 202"/>
                    <a:gd name="T27" fmla="*/ 1 h 320"/>
                    <a:gd name="T28" fmla="*/ 55 w 202"/>
                    <a:gd name="T29" fmla="*/ 1 h 320"/>
                    <a:gd name="T30" fmla="*/ 79 w 202"/>
                    <a:gd name="T31" fmla="*/ 0 h 320"/>
                    <a:gd name="T32" fmla="*/ 96 w 202"/>
                    <a:gd name="T33" fmla="*/ 0 h 320"/>
                    <a:gd name="T34" fmla="*/ 115 w 202"/>
                    <a:gd name="T35" fmla="*/ 2 h 320"/>
                    <a:gd name="T36" fmla="*/ 131 w 202"/>
                    <a:gd name="T37" fmla="*/ 3 h 320"/>
                    <a:gd name="T38" fmla="*/ 144 w 202"/>
                    <a:gd name="T39" fmla="*/ 4 h 320"/>
                    <a:gd name="T40" fmla="*/ 167 w 202"/>
                    <a:gd name="T41" fmla="*/ 8 h 320"/>
                    <a:gd name="T42" fmla="*/ 182 w 202"/>
                    <a:gd name="T43" fmla="*/ 12 h 320"/>
                    <a:gd name="T44" fmla="*/ 194 w 202"/>
                    <a:gd name="T45" fmla="*/ 17 h 320"/>
                    <a:gd name="T46" fmla="*/ 200 w 202"/>
                    <a:gd name="T47" fmla="*/ 23 h 320"/>
                    <a:gd name="T48" fmla="*/ 201 w 202"/>
                    <a:gd name="T49" fmla="*/ 27 h 32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202"/>
                    <a:gd name="T76" fmla="*/ 0 h 320"/>
                    <a:gd name="T77" fmla="*/ 202 w 202"/>
                    <a:gd name="T78" fmla="*/ 320 h 32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202" h="320">
                      <a:moveTo>
                        <a:pt x="201" y="27"/>
                      </a:moveTo>
                      <a:lnTo>
                        <a:pt x="201" y="31"/>
                      </a:lnTo>
                      <a:lnTo>
                        <a:pt x="52" y="319"/>
                      </a:lnTo>
                      <a:lnTo>
                        <a:pt x="74" y="54"/>
                      </a:lnTo>
                      <a:lnTo>
                        <a:pt x="76" y="38"/>
                      </a:lnTo>
                      <a:lnTo>
                        <a:pt x="71" y="31"/>
                      </a:lnTo>
                      <a:lnTo>
                        <a:pt x="66" y="27"/>
                      </a:lnTo>
                      <a:lnTo>
                        <a:pt x="60" y="23"/>
                      </a:lnTo>
                      <a:lnTo>
                        <a:pt x="53" y="20"/>
                      </a:lnTo>
                      <a:lnTo>
                        <a:pt x="39" y="15"/>
                      </a:lnTo>
                      <a:lnTo>
                        <a:pt x="28" y="11"/>
                      </a:lnTo>
                      <a:lnTo>
                        <a:pt x="17" y="9"/>
                      </a:lnTo>
                      <a:lnTo>
                        <a:pt x="0" y="4"/>
                      </a:lnTo>
                      <a:lnTo>
                        <a:pt x="39" y="1"/>
                      </a:lnTo>
                      <a:lnTo>
                        <a:pt x="55" y="1"/>
                      </a:lnTo>
                      <a:lnTo>
                        <a:pt x="79" y="0"/>
                      </a:lnTo>
                      <a:lnTo>
                        <a:pt x="96" y="0"/>
                      </a:lnTo>
                      <a:lnTo>
                        <a:pt x="115" y="2"/>
                      </a:lnTo>
                      <a:lnTo>
                        <a:pt x="131" y="3"/>
                      </a:lnTo>
                      <a:lnTo>
                        <a:pt x="144" y="4"/>
                      </a:lnTo>
                      <a:lnTo>
                        <a:pt x="167" y="8"/>
                      </a:lnTo>
                      <a:lnTo>
                        <a:pt x="182" y="12"/>
                      </a:lnTo>
                      <a:lnTo>
                        <a:pt x="194" y="17"/>
                      </a:lnTo>
                      <a:lnTo>
                        <a:pt x="200" y="23"/>
                      </a:lnTo>
                      <a:lnTo>
                        <a:pt x="201" y="27"/>
                      </a:lnTo>
                    </a:path>
                  </a:pathLst>
                </a:custGeom>
                <a:solidFill>
                  <a:srgbClr val="C0C0FF"/>
                </a:solidFill>
                <a:ln w="12700" cap="rnd" cmpd="sng">
                  <a:solidFill>
                    <a:srgbClr val="00A0A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en-ZA"/>
                </a:p>
              </p:txBody>
            </p:sp>
            <p:sp>
              <p:nvSpPr>
                <p:cNvPr id="83" name="Freeform 11"/>
                <p:cNvSpPr>
                  <a:spLocks/>
                </p:cNvSpPr>
                <p:nvPr/>
              </p:nvSpPr>
              <p:spPr bwMode="auto">
                <a:xfrm>
                  <a:off x="1483" y="2042"/>
                  <a:ext cx="202" cy="53"/>
                </a:xfrm>
                <a:custGeom>
                  <a:avLst/>
                  <a:gdLst>
                    <a:gd name="T0" fmla="*/ 201 w 202"/>
                    <a:gd name="T1" fmla="*/ 27 h 53"/>
                    <a:gd name="T2" fmla="*/ 199 w 202"/>
                    <a:gd name="T3" fmla="*/ 29 h 53"/>
                    <a:gd name="T4" fmla="*/ 195 w 202"/>
                    <a:gd name="T5" fmla="*/ 33 h 53"/>
                    <a:gd name="T6" fmla="*/ 190 w 202"/>
                    <a:gd name="T7" fmla="*/ 36 h 53"/>
                    <a:gd name="T8" fmla="*/ 176 w 202"/>
                    <a:gd name="T9" fmla="*/ 42 h 53"/>
                    <a:gd name="T10" fmla="*/ 165 w 202"/>
                    <a:gd name="T11" fmla="*/ 43 h 53"/>
                    <a:gd name="T12" fmla="*/ 151 w 202"/>
                    <a:gd name="T13" fmla="*/ 47 h 53"/>
                    <a:gd name="T14" fmla="*/ 137 w 202"/>
                    <a:gd name="T15" fmla="*/ 49 h 53"/>
                    <a:gd name="T16" fmla="*/ 115 w 202"/>
                    <a:gd name="T17" fmla="*/ 50 h 53"/>
                    <a:gd name="T18" fmla="*/ 100 w 202"/>
                    <a:gd name="T19" fmla="*/ 51 h 53"/>
                    <a:gd name="T20" fmla="*/ 85 w 202"/>
                    <a:gd name="T21" fmla="*/ 52 h 53"/>
                    <a:gd name="T22" fmla="*/ 72 w 202"/>
                    <a:gd name="T23" fmla="*/ 52 h 53"/>
                    <a:gd name="T24" fmla="*/ 76 w 202"/>
                    <a:gd name="T25" fmla="*/ 38 h 53"/>
                    <a:gd name="T26" fmla="*/ 71 w 202"/>
                    <a:gd name="T27" fmla="*/ 31 h 53"/>
                    <a:gd name="T28" fmla="*/ 66 w 202"/>
                    <a:gd name="T29" fmla="*/ 27 h 53"/>
                    <a:gd name="T30" fmla="*/ 60 w 202"/>
                    <a:gd name="T31" fmla="*/ 23 h 53"/>
                    <a:gd name="T32" fmla="*/ 53 w 202"/>
                    <a:gd name="T33" fmla="*/ 20 h 53"/>
                    <a:gd name="T34" fmla="*/ 39 w 202"/>
                    <a:gd name="T35" fmla="*/ 15 h 53"/>
                    <a:gd name="T36" fmla="*/ 28 w 202"/>
                    <a:gd name="T37" fmla="*/ 11 h 53"/>
                    <a:gd name="T38" fmla="*/ 17 w 202"/>
                    <a:gd name="T39" fmla="*/ 9 h 53"/>
                    <a:gd name="T40" fmla="*/ 0 w 202"/>
                    <a:gd name="T41" fmla="*/ 4 h 53"/>
                    <a:gd name="T42" fmla="*/ 39 w 202"/>
                    <a:gd name="T43" fmla="*/ 1 h 53"/>
                    <a:gd name="T44" fmla="*/ 55 w 202"/>
                    <a:gd name="T45" fmla="*/ 1 h 53"/>
                    <a:gd name="T46" fmla="*/ 79 w 202"/>
                    <a:gd name="T47" fmla="*/ 0 h 53"/>
                    <a:gd name="T48" fmla="*/ 96 w 202"/>
                    <a:gd name="T49" fmla="*/ 0 h 53"/>
                    <a:gd name="T50" fmla="*/ 115 w 202"/>
                    <a:gd name="T51" fmla="*/ 2 h 53"/>
                    <a:gd name="T52" fmla="*/ 131 w 202"/>
                    <a:gd name="T53" fmla="*/ 3 h 53"/>
                    <a:gd name="T54" fmla="*/ 144 w 202"/>
                    <a:gd name="T55" fmla="*/ 4 h 53"/>
                    <a:gd name="T56" fmla="*/ 167 w 202"/>
                    <a:gd name="T57" fmla="*/ 8 h 53"/>
                    <a:gd name="T58" fmla="*/ 182 w 202"/>
                    <a:gd name="T59" fmla="*/ 12 h 53"/>
                    <a:gd name="T60" fmla="*/ 194 w 202"/>
                    <a:gd name="T61" fmla="*/ 17 h 53"/>
                    <a:gd name="T62" fmla="*/ 200 w 202"/>
                    <a:gd name="T63" fmla="*/ 23 h 53"/>
                    <a:gd name="T64" fmla="*/ 201 w 202"/>
                    <a:gd name="T65" fmla="*/ 27 h 5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02"/>
                    <a:gd name="T100" fmla="*/ 0 h 53"/>
                    <a:gd name="T101" fmla="*/ 202 w 202"/>
                    <a:gd name="T102" fmla="*/ 53 h 5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02" h="53">
                      <a:moveTo>
                        <a:pt x="201" y="27"/>
                      </a:moveTo>
                      <a:lnTo>
                        <a:pt x="199" y="29"/>
                      </a:lnTo>
                      <a:lnTo>
                        <a:pt x="195" y="33"/>
                      </a:lnTo>
                      <a:lnTo>
                        <a:pt x="190" y="36"/>
                      </a:lnTo>
                      <a:lnTo>
                        <a:pt x="176" y="42"/>
                      </a:lnTo>
                      <a:lnTo>
                        <a:pt x="165" y="43"/>
                      </a:lnTo>
                      <a:lnTo>
                        <a:pt x="151" y="47"/>
                      </a:lnTo>
                      <a:lnTo>
                        <a:pt x="137" y="49"/>
                      </a:lnTo>
                      <a:lnTo>
                        <a:pt x="115" y="50"/>
                      </a:lnTo>
                      <a:lnTo>
                        <a:pt x="100" y="51"/>
                      </a:lnTo>
                      <a:lnTo>
                        <a:pt x="85" y="52"/>
                      </a:lnTo>
                      <a:lnTo>
                        <a:pt x="72" y="52"/>
                      </a:lnTo>
                      <a:lnTo>
                        <a:pt x="76" y="38"/>
                      </a:lnTo>
                      <a:lnTo>
                        <a:pt x="71" y="31"/>
                      </a:lnTo>
                      <a:lnTo>
                        <a:pt x="66" y="27"/>
                      </a:lnTo>
                      <a:lnTo>
                        <a:pt x="60" y="23"/>
                      </a:lnTo>
                      <a:lnTo>
                        <a:pt x="53" y="20"/>
                      </a:lnTo>
                      <a:lnTo>
                        <a:pt x="39" y="15"/>
                      </a:lnTo>
                      <a:lnTo>
                        <a:pt x="28" y="11"/>
                      </a:lnTo>
                      <a:lnTo>
                        <a:pt x="17" y="9"/>
                      </a:lnTo>
                      <a:lnTo>
                        <a:pt x="0" y="4"/>
                      </a:lnTo>
                      <a:lnTo>
                        <a:pt x="39" y="1"/>
                      </a:lnTo>
                      <a:lnTo>
                        <a:pt x="55" y="1"/>
                      </a:lnTo>
                      <a:lnTo>
                        <a:pt x="79" y="0"/>
                      </a:lnTo>
                      <a:lnTo>
                        <a:pt x="96" y="0"/>
                      </a:lnTo>
                      <a:lnTo>
                        <a:pt x="115" y="2"/>
                      </a:lnTo>
                      <a:lnTo>
                        <a:pt x="131" y="3"/>
                      </a:lnTo>
                      <a:lnTo>
                        <a:pt x="144" y="4"/>
                      </a:lnTo>
                      <a:lnTo>
                        <a:pt x="167" y="8"/>
                      </a:lnTo>
                      <a:lnTo>
                        <a:pt x="182" y="12"/>
                      </a:lnTo>
                      <a:lnTo>
                        <a:pt x="194" y="17"/>
                      </a:lnTo>
                      <a:lnTo>
                        <a:pt x="200" y="23"/>
                      </a:lnTo>
                      <a:lnTo>
                        <a:pt x="201" y="27"/>
                      </a:lnTo>
                    </a:path>
                  </a:pathLst>
                </a:custGeom>
                <a:solidFill>
                  <a:srgbClr val="8080FF"/>
                </a:solidFill>
                <a:ln w="12700" cap="rnd" cmpd="sng">
                  <a:solidFill>
                    <a:srgbClr val="00A0A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en-ZA"/>
                </a:p>
              </p:txBody>
            </p:sp>
          </p:grpSp>
        </p:grpSp>
        <p:grpSp>
          <p:nvGrpSpPr>
            <p:cNvPr id="46" name="Group 12"/>
            <p:cNvGrpSpPr>
              <a:grpSpLocks/>
            </p:cNvGrpSpPr>
            <p:nvPr/>
          </p:nvGrpSpPr>
          <p:grpSpPr bwMode="auto">
            <a:xfrm>
              <a:off x="2717" y="3363"/>
              <a:ext cx="849" cy="571"/>
              <a:chOff x="728" y="2488"/>
              <a:chExt cx="791" cy="501"/>
            </a:xfrm>
          </p:grpSpPr>
          <p:sp>
            <p:nvSpPr>
              <p:cNvPr id="75" name="Freeform 13"/>
              <p:cNvSpPr>
                <a:spLocks/>
              </p:cNvSpPr>
              <p:nvPr/>
            </p:nvSpPr>
            <p:spPr bwMode="auto">
              <a:xfrm>
                <a:off x="728" y="2540"/>
                <a:ext cx="791" cy="449"/>
              </a:xfrm>
              <a:custGeom>
                <a:avLst/>
                <a:gdLst>
                  <a:gd name="T0" fmla="*/ 0 w 791"/>
                  <a:gd name="T1" fmla="*/ 0 h 449"/>
                  <a:gd name="T2" fmla="*/ 790 w 791"/>
                  <a:gd name="T3" fmla="*/ 0 h 449"/>
                  <a:gd name="T4" fmla="*/ 760 w 791"/>
                  <a:gd name="T5" fmla="*/ 396 h 449"/>
                  <a:gd name="T6" fmla="*/ 760 w 791"/>
                  <a:gd name="T7" fmla="*/ 400 h 449"/>
                  <a:gd name="T8" fmla="*/ 758 w 791"/>
                  <a:gd name="T9" fmla="*/ 402 h 449"/>
                  <a:gd name="T10" fmla="*/ 756 w 791"/>
                  <a:gd name="T11" fmla="*/ 404 h 449"/>
                  <a:gd name="T12" fmla="*/ 753 w 791"/>
                  <a:gd name="T13" fmla="*/ 407 h 449"/>
                  <a:gd name="T14" fmla="*/ 750 w 791"/>
                  <a:gd name="T15" fmla="*/ 409 h 449"/>
                  <a:gd name="T16" fmla="*/ 748 w 791"/>
                  <a:gd name="T17" fmla="*/ 410 h 449"/>
                  <a:gd name="T18" fmla="*/ 744 w 791"/>
                  <a:gd name="T19" fmla="*/ 411 h 449"/>
                  <a:gd name="T20" fmla="*/ 739 w 791"/>
                  <a:gd name="T21" fmla="*/ 414 h 449"/>
                  <a:gd name="T22" fmla="*/ 732 w 791"/>
                  <a:gd name="T23" fmla="*/ 416 h 449"/>
                  <a:gd name="T24" fmla="*/ 729 w 791"/>
                  <a:gd name="T25" fmla="*/ 417 h 449"/>
                  <a:gd name="T26" fmla="*/ 723 w 791"/>
                  <a:gd name="T27" fmla="*/ 418 h 449"/>
                  <a:gd name="T28" fmla="*/ 714 w 791"/>
                  <a:gd name="T29" fmla="*/ 421 h 449"/>
                  <a:gd name="T30" fmla="*/ 702 w 791"/>
                  <a:gd name="T31" fmla="*/ 424 h 449"/>
                  <a:gd name="T32" fmla="*/ 690 w 791"/>
                  <a:gd name="T33" fmla="*/ 427 h 449"/>
                  <a:gd name="T34" fmla="*/ 673 w 791"/>
                  <a:gd name="T35" fmla="*/ 430 h 449"/>
                  <a:gd name="T36" fmla="*/ 654 w 791"/>
                  <a:gd name="T37" fmla="*/ 433 h 449"/>
                  <a:gd name="T38" fmla="*/ 633 w 791"/>
                  <a:gd name="T39" fmla="*/ 436 h 449"/>
                  <a:gd name="T40" fmla="*/ 613 w 791"/>
                  <a:gd name="T41" fmla="*/ 438 h 449"/>
                  <a:gd name="T42" fmla="*/ 588 w 791"/>
                  <a:gd name="T43" fmla="*/ 441 h 449"/>
                  <a:gd name="T44" fmla="*/ 558 w 791"/>
                  <a:gd name="T45" fmla="*/ 443 h 449"/>
                  <a:gd name="T46" fmla="*/ 513 w 791"/>
                  <a:gd name="T47" fmla="*/ 445 h 449"/>
                  <a:gd name="T48" fmla="*/ 476 w 791"/>
                  <a:gd name="T49" fmla="*/ 447 h 449"/>
                  <a:gd name="T50" fmla="*/ 438 w 791"/>
                  <a:gd name="T51" fmla="*/ 447 h 449"/>
                  <a:gd name="T52" fmla="*/ 410 w 791"/>
                  <a:gd name="T53" fmla="*/ 448 h 449"/>
                  <a:gd name="T54" fmla="*/ 384 w 791"/>
                  <a:gd name="T55" fmla="*/ 448 h 449"/>
                  <a:gd name="T56" fmla="*/ 359 w 791"/>
                  <a:gd name="T57" fmla="*/ 448 h 449"/>
                  <a:gd name="T58" fmla="*/ 342 w 791"/>
                  <a:gd name="T59" fmla="*/ 447 h 449"/>
                  <a:gd name="T60" fmla="*/ 324 w 791"/>
                  <a:gd name="T61" fmla="*/ 447 h 449"/>
                  <a:gd name="T62" fmla="*/ 301 w 791"/>
                  <a:gd name="T63" fmla="*/ 446 h 449"/>
                  <a:gd name="T64" fmla="*/ 273 w 791"/>
                  <a:gd name="T65" fmla="*/ 445 h 449"/>
                  <a:gd name="T66" fmla="*/ 245 w 791"/>
                  <a:gd name="T67" fmla="*/ 444 h 449"/>
                  <a:gd name="T68" fmla="*/ 217 w 791"/>
                  <a:gd name="T69" fmla="*/ 442 h 449"/>
                  <a:gd name="T70" fmla="*/ 192 w 791"/>
                  <a:gd name="T71" fmla="*/ 439 h 449"/>
                  <a:gd name="T72" fmla="*/ 172 w 791"/>
                  <a:gd name="T73" fmla="*/ 437 h 449"/>
                  <a:gd name="T74" fmla="*/ 144 w 791"/>
                  <a:gd name="T75" fmla="*/ 434 h 449"/>
                  <a:gd name="T76" fmla="*/ 119 w 791"/>
                  <a:gd name="T77" fmla="*/ 430 h 449"/>
                  <a:gd name="T78" fmla="*/ 102 w 791"/>
                  <a:gd name="T79" fmla="*/ 427 h 449"/>
                  <a:gd name="T80" fmla="*/ 85 w 791"/>
                  <a:gd name="T81" fmla="*/ 424 h 449"/>
                  <a:gd name="T82" fmla="*/ 72 w 791"/>
                  <a:gd name="T83" fmla="*/ 420 h 449"/>
                  <a:gd name="T84" fmla="*/ 64 w 791"/>
                  <a:gd name="T85" fmla="*/ 418 h 449"/>
                  <a:gd name="T86" fmla="*/ 56 w 791"/>
                  <a:gd name="T87" fmla="*/ 416 h 449"/>
                  <a:gd name="T88" fmla="*/ 50 w 791"/>
                  <a:gd name="T89" fmla="*/ 413 h 449"/>
                  <a:gd name="T90" fmla="*/ 45 w 791"/>
                  <a:gd name="T91" fmla="*/ 411 h 449"/>
                  <a:gd name="T92" fmla="*/ 41 w 791"/>
                  <a:gd name="T93" fmla="*/ 408 h 449"/>
                  <a:gd name="T94" fmla="*/ 38 w 791"/>
                  <a:gd name="T95" fmla="*/ 407 h 449"/>
                  <a:gd name="T96" fmla="*/ 35 w 791"/>
                  <a:gd name="T97" fmla="*/ 404 h 449"/>
                  <a:gd name="T98" fmla="*/ 33 w 791"/>
                  <a:gd name="T99" fmla="*/ 403 h 449"/>
                  <a:gd name="T100" fmla="*/ 31 w 791"/>
                  <a:gd name="T101" fmla="*/ 400 h 449"/>
                  <a:gd name="T102" fmla="*/ 30 w 791"/>
                  <a:gd name="T103" fmla="*/ 396 h 449"/>
                  <a:gd name="T104" fmla="*/ 0 w 791"/>
                  <a:gd name="T105" fmla="*/ 0 h 44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791"/>
                  <a:gd name="T160" fmla="*/ 0 h 449"/>
                  <a:gd name="T161" fmla="*/ 791 w 791"/>
                  <a:gd name="T162" fmla="*/ 449 h 44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791" h="449">
                    <a:moveTo>
                      <a:pt x="0" y="0"/>
                    </a:moveTo>
                    <a:lnTo>
                      <a:pt x="790" y="0"/>
                    </a:lnTo>
                    <a:lnTo>
                      <a:pt x="760" y="396"/>
                    </a:lnTo>
                    <a:lnTo>
                      <a:pt x="760" y="400"/>
                    </a:lnTo>
                    <a:lnTo>
                      <a:pt x="758" y="402"/>
                    </a:lnTo>
                    <a:lnTo>
                      <a:pt x="756" y="404"/>
                    </a:lnTo>
                    <a:lnTo>
                      <a:pt x="753" y="407"/>
                    </a:lnTo>
                    <a:lnTo>
                      <a:pt x="750" y="409"/>
                    </a:lnTo>
                    <a:lnTo>
                      <a:pt x="748" y="410"/>
                    </a:lnTo>
                    <a:lnTo>
                      <a:pt x="744" y="411"/>
                    </a:lnTo>
                    <a:lnTo>
                      <a:pt x="739" y="414"/>
                    </a:lnTo>
                    <a:lnTo>
                      <a:pt x="732" y="416"/>
                    </a:lnTo>
                    <a:lnTo>
                      <a:pt x="729" y="417"/>
                    </a:lnTo>
                    <a:lnTo>
                      <a:pt x="723" y="418"/>
                    </a:lnTo>
                    <a:lnTo>
                      <a:pt x="714" y="421"/>
                    </a:lnTo>
                    <a:lnTo>
                      <a:pt x="702" y="424"/>
                    </a:lnTo>
                    <a:lnTo>
                      <a:pt x="690" y="427"/>
                    </a:lnTo>
                    <a:lnTo>
                      <a:pt x="673" y="430"/>
                    </a:lnTo>
                    <a:lnTo>
                      <a:pt x="654" y="433"/>
                    </a:lnTo>
                    <a:lnTo>
                      <a:pt x="633" y="436"/>
                    </a:lnTo>
                    <a:lnTo>
                      <a:pt x="613" y="438"/>
                    </a:lnTo>
                    <a:lnTo>
                      <a:pt x="588" y="441"/>
                    </a:lnTo>
                    <a:lnTo>
                      <a:pt x="558" y="443"/>
                    </a:lnTo>
                    <a:lnTo>
                      <a:pt x="513" y="445"/>
                    </a:lnTo>
                    <a:lnTo>
                      <a:pt x="476" y="447"/>
                    </a:lnTo>
                    <a:lnTo>
                      <a:pt x="438" y="447"/>
                    </a:lnTo>
                    <a:lnTo>
                      <a:pt x="410" y="448"/>
                    </a:lnTo>
                    <a:lnTo>
                      <a:pt x="384" y="448"/>
                    </a:lnTo>
                    <a:lnTo>
                      <a:pt x="359" y="448"/>
                    </a:lnTo>
                    <a:lnTo>
                      <a:pt x="342" y="447"/>
                    </a:lnTo>
                    <a:lnTo>
                      <a:pt x="324" y="447"/>
                    </a:lnTo>
                    <a:lnTo>
                      <a:pt x="301" y="446"/>
                    </a:lnTo>
                    <a:lnTo>
                      <a:pt x="273" y="445"/>
                    </a:lnTo>
                    <a:lnTo>
                      <a:pt x="245" y="444"/>
                    </a:lnTo>
                    <a:lnTo>
                      <a:pt x="217" y="442"/>
                    </a:lnTo>
                    <a:lnTo>
                      <a:pt x="192" y="439"/>
                    </a:lnTo>
                    <a:lnTo>
                      <a:pt x="172" y="437"/>
                    </a:lnTo>
                    <a:lnTo>
                      <a:pt x="144" y="434"/>
                    </a:lnTo>
                    <a:lnTo>
                      <a:pt x="119" y="430"/>
                    </a:lnTo>
                    <a:lnTo>
                      <a:pt x="102" y="427"/>
                    </a:lnTo>
                    <a:lnTo>
                      <a:pt x="85" y="424"/>
                    </a:lnTo>
                    <a:lnTo>
                      <a:pt x="72" y="420"/>
                    </a:lnTo>
                    <a:lnTo>
                      <a:pt x="64" y="418"/>
                    </a:lnTo>
                    <a:lnTo>
                      <a:pt x="56" y="416"/>
                    </a:lnTo>
                    <a:lnTo>
                      <a:pt x="50" y="413"/>
                    </a:lnTo>
                    <a:lnTo>
                      <a:pt x="45" y="411"/>
                    </a:lnTo>
                    <a:lnTo>
                      <a:pt x="41" y="408"/>
                    </a:lnTo>
                    <a:lnTo>
                      <a:pt x="38" y="407"/>
                    </a:lnTo>
                    <a:lnTo>
                      <a:pt x="35" y="404"/>
                    </a:lnTo>
                    <a:lnTo>
                      <a:pt x="33" y="403"/>
                    </a:lnTo>
                    <a:lnTo>
                      <a:pt x="31" y="400"/>
                    </a:lnTo>
                    <a:lnTo>
                      <a:pt x="30" y="39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B7A5"/>
              </a:solidFill>
              <a:ln w="12700" cap="rnd" cmpd="sng">
                <a:solidFill>
                  <a:srgbClr val="00808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6" name="Oval 14"/>
              <p:cNvSpPr>
                <a:spLocks noChangeArrowheads="1"/>
              </p:cNvSpPr>
              <p:nvPr/>
            </p:nvSpPr>
            <p:spPr bwMode="auto">
              <a:xfrm>
                <a:off x="730" y="2488"/>
                <a:ext cx="777" cy="98"/>
              </a:xfrm>
              <a:prstGeom prst="ellipse">
                <a:avLst/>
              </a:prstGeom>
              <a:solidFill>
                <a:srgbClr val="00B7A5"/>
              </a:solidFill>
              <a:ln w="12700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7" name="Oval 15"/>
              <p:cNvSpPr>
                <a:spLocks noChangeArrowheads="1"/>
              </p:cNvSpPr>
              <p:nvPr/>
            </p:nvSpPr>
            <p:spPr bwMode="auto">
              <a:xfrm>
                <a:off x="761" y="2889"/>
                <a:ext cx="718" cy="92"/>
              </a:xfrm>
              <a:prstGeom prst="ellipse">
                <a:avLst/>
              </a:prstGeom>
              <a:solidFill>
                <a:srgbClr val="00B7A5"/>
              </a:solidFill>
              <a:ln w="12700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47" name="Group 16"/>
            <p:cNvGrpSpPr>
              <a:grpSpLocks/>
            </p:cNvGrpSpPr>
            <p:nvPr/>
          </p:nvGrpSpPr>
          <p:grpSpPr bwMode="auto">
            <a:xfrm>
              <a:off x="2400" y="2964"/>
              <a:ext cx="368" cy="738"/>
              <a:chOff x="432" y="2138"/>
              <a:chExt cx="343" cy="648"/>
            </a:xfrm>
          </p:grpSpPr>
          <p:sp>
            <p:nvSpPr>
              <p:cNvPr id="73" name="Freeform 17"/>
              <p:cNvSpPr>
                <a:spLocks/>
              </p:cNvSpPr>
              <p:nvPr/>
            </p:nvSpPr>
            <p:spPr bwMode="auto">
              <a:xfrm>
                <a:off x="432" y="2138"/>
                <a:ext cx="343" cy="648"/>
              </a:xfrm>
              <a:custGeom>
                <a:avLst/>
                <a:gdLst>
                  <a:gd name="T0" fmla="*/ 254 w 343"/>
                  <a:gd name="T1" fmla="*/ 81 h 648"/>
                  <a:gd name="T2" fmla="*/ 213 w 343"/>
                  <a:gd name="T3" fmla="*/ 92 h 648"/>
                  <a:gd name="T4" fmla="*/ 177 w 343"/>
                  <a:gd name="T5" fmla="*/ 113 h 648"/>
                  <a:gd name="T6" fmla="*/ 143 w 343"/>
                  <a:gd name="T7" fmla="*/ 147 h 648"/>
                  <a:gd name="T8" fmla="*/ 111 w 343"/>
                  <a:gd name="T9" fmla="*/ 194 h 648"/>
                  <a:gd name="T10" fmla="*/ 91 w 343"/>
                  <a:gd name="T11" fmla="*/ 256 h 648"/>
                  <a:gd name="T12" fmla="*/ 84 w 343"/>
                  <a:gd name="T13" fmla="*/ 311 h 648"/>
                  <a:gd name="T14" fmla="*/ 87 w 343"/>
                  <a:gd name="T15" fmla="*/ 357 h 648"/>
                  <a:gd name="T16" fmla="*/ 98 w 343"/>
                  <a:gd name="T17" fmla="*/ 414 h 648"/>
                  <a:gd name="T18" fmla="*/ 125 w 343"/>
                  <a:gd name="T19" fmla="*/ 471 h 648"/>
                  <a:gd name="T20" fmla="*/ 154 w 343"/>
                  <a:gd name="T21" fmla="*/ 508 h 648"/>
                  <a:gd name="T22" fmla="*/ 184 w 343"/>
                  <a:gd name="T23" fmla="*/ 534 h 648"/>
                  <a:gd name="T24" fmla="*/ 211 w 343"/>
                  <a:gd name="T25" fmla="*/ 549 h 648"/>
                  <a:gd name="T26" fmla="*/ 240 w 343"/>
                  <a:gd name="T27" fmla="*/ 560 h 648"/>
                  <a:gd name="T28" fmla="*/ 269 w 343"/>
                  <a:gd name="T29" fmla="*/ 565 h 648"/>
                  <a:gd name="T30" fmla="*/ 298 w 343"/>
                  <a:gd name="T31" fmla="*/ 564 h 648"/>
                  <a:gd name="T32" fmla="*/ 318 w 343"/>
                  <a:gd name="T33" fmla="*/ 563 h 648"/>
                  <a:gd name="T34" fmla="*/ 332 w 343"/>
                  <a:gd name="T35" fmla="*/ 570 h 648"/>
                  <a:gd name="T36" fmla="*/ 341 w 343"/>
                  <a:gd name="T37" fmla="*/ 590 h 648"/>
                  <a:gd name="T38" fmla="*/ 342 w 343"/>
                  <a:gd name="T39" fmla="*/ 610 h 648"/>
                  <a:gd name="T40" fmla="*/ 337 w 343"/>
                  <a:gd name="T41" fmla="*/ 627 h 648"/>
                  <a:gd name="T42" fmla="*/ 331 w 343"/>
                  <a:gd name="T43" fmla="*/ 637 h 648"/>
                  <a:gd name="T44" fmla="*/ 313 w 343"/>
                  <a:gd name="T45" fmla="*/ 644 h 648"/>
                  <a:gd name="T46" fmla="*/ 271 w 343"/>
                  <a:gd name="T47" fmla="*/ 647 h 648"/>
                  <a:gd name="T48" fmla="*/ 227 w 343"/>
                  <a:gd name="T49" fmla="*/ 643 h 648"/>
                  <a:gd name="T50" fmla="*/ 184 w 343"/>
                  <a:gd name="T51" fmla="*/ 629 h 648"/>
                  <a:gd name="T52" fmla="*/ 144 w 343"/>
                  <a:gd name="T53" fmla="*/ 608 h 648"/>
                  <a:gd name="T54" fmla="*/ 106 w 343"/>
                  <a:gd name="T55" fmla="*/ 578 h 648"/>
                  <a:gd name="T56" fmla="*/ 78 w 343"/>
                  <a:gd name="T57" fmla="*/ 549 h 648"/>
                  <a:gd name="T58" fmla="*/ 54 w 343"/>
                  <a:gd name="T59" fmla="*/ 516 h 648"/>
                  <a:gd name="T60" fmla="*/ 26 w 343"/>
                  <a:gd name="T61" fmla="*/ 458 h 648"/>
                  <a:gd name="T62" fmla="*/ 5 w 343"/>
                  <a:gd name="T63" fmla="*/ 383 h 648"/>
                  <a:gd name="T64" fmla="*/ 1 w 343"/>
                  <a:gd name="T65" fmla="*/ 327 h 648"/>
                  <a:gd name="T66" fmla="*/ 2 w 343"/>
                  <a:gd name="T67" fmla="*/ 296 h 648"/>
                  <a:gd name="T68" fmla="*/ 8 w 343"/>
                  <a:gd name="T69" fmla="*/ 248 h 648"/>
                  <a:gd name="T70" fmla="*/ 23 w 343"/>
                  <a:gd name="T71" fmla="*/ 195 h 648"/>
                  <a:gd name="T72" fmla="*/ 44 w 343"/>
                  <a:gd name="T73" fmla="*/ 150 h 648"/>
                  <a:gd name="T74" fmla="*/ 66 w 343"/>
                  <a:gd name="T75" fmla="*/ 115 h 648"/>
                  <a:gd name="T76" fmla="*/ 91 w 343"/>
                  <a:gd name="T77" fmla="*/ 85 h 648"/>
                  <a:gd name="T78" fmla="*/ 127 w 343"/>
                  <a:gd name="T79" fmla="*/ 53 h 648"/>
                  <a:gd name="T80" fmla="*/ 156 w 343"/>
                  <a:gd name="T81" fmla="*/ 33 h 648"/>
                  <a:gd name="T82" fmla="*/ 192 w 343"/>
                  <a:gd name="T83" fmla="*/ 16 h 648"/>
                  <a:gd name="T84" fmla="*/ 227 w 343"/>
                  <a:gd name="T85" fmla="*/ 6 h 648"/>
                  <a:gd name="T86" fmla="*/ 269 w 343"/>
                  <a:gd name="T87" fmla="*/ 0 h 648"/>
                  <a:gd name="T88" fmla="*/ 281 w 343"/>
                  <a:gd name="T89" fmla="*/ 7 h 648"/>
                  <a:gd name="T90" fmla="*/ 289 w 343"/>
                  <a:gd name="T91" fmla="*/ 22 h 648"/>
                  <a:gd name="T92" fmla="*/ 292 w 343"/>
                  <a:gd name="T93" fmla="*/ 43 h 648"/>
                  <a:gd name="T94" fmla="*/ 283 w 343"/>
                  <a:gd name="T95" fmla="*/ 71 h 648"/>
                  <a:gd name="T96" fmla="*/ 270 w 343"/>
                  <a:gd name="T97" fmla="*/ 78 h 64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43"/>
                  <a:gd name="T148" fmla="*/ 0 h 648"/>
                  <a:gd name="T149" fmla="*/ 343 w 343"/>
                  <a:gd name="T150" fmla="*/ 648 h 64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43" h="648">
                    <a:moveTo>
                      <a:pt x="270" y="78"/>
                    </a:moveTo>
                    <a:lnTo>
                      <a:pt x="254" y="81"/>
                    </a:lnTo>
                    <a:lnTo>
                      <a:pt x="231" y="86"/>
                    </a:lnTo>
                    <a:lnTo>
                      <a:pt x="213" y="92"/>
                    </a:lnTo>
                    <a:lnTo>
                      <a:pt x="193" y="103"/>
                    </a:lnTo>
                    <a:lnTo>
                      <a:pt x="177" y="113"/>
                    </a:lnTo>
                    <a:lnTo>
                      <a:pt x="159" y="130"/>
                    </a:lnTo>
                    <a:lnTo>
                      <a:pt x="143" y="147"/>
                    </a:lnTo>
                    <a:lnTo>
                      <a:pt x="126" y="168"/>
                    </a:lnTo>
                    <a:lnTo>
                      <a:pt x="111" y="194"/>
                    </a:lnTo>
                    <a:lnTo>
                      <a:pt x="100" y="221"/>
                    </a:lnTo>
                    <a:lnTo>
                      <a:pt x="91" y="256"/>
                    </a:lnTo>
                    <a:lnTo>
                      <a:pt x="86" y="287"/>
                    </a:lnTo>
                    <a:lnTo>
                      <a:pt x="84" y="311"/>
                    </a:lnTo>
                    <a:lnTo>
                      <a:pt x="85" y="340"/>
                    </a:lnTo>
                    <a:lnTo>
                      <a:pt x="87" y="357"/>
                    </a:lnTo>
                    <a:lnTo>
                      <a:pt x="90" y="384"/>
                    </a:lnTo>
                    <a:lnTo>
                      <a:pt x="98" y="414"/>
                    </a:lnTo>
                    <a:lnTo>
                      <a:pt x="113" y="450"/>
                    </a:lnTo>
                    <a:lnTo>
                      <a:pt x="125" y="471"/>
                    </a:lnTo>
                    <a:lnTo>
                      <a:pt x="138" y="490"/>
                    </a:lnTo>
                    <a:lnTo>
                      <a:pt x="154" y="508"/>
                    </a:lnTo>
                    <a:lnTo>
                      <a:pt x="171" y="524"/>
                    </a:lnTo>
                    <a:lnTo>
                      <a:pt x="184" y="534"/>
                    </a:lnTo>
                    <a:lnTo>
                      <a:pt x="198" y="543"/>
                    </a:lnTo>
                    <a:lnTo>
                      <a:pt x="211" y="549"/>
                    </a:lnTo>
                    <a:lnTo>
                      <a:pt x="225" y="555"/>
                    </a:lnTo>
                    <a:lnTo>
                      <a:pt x="240" y="560"/>
                    </a:lnTo>
                    <a:lnTo>
                      <a:pt x="254" y="563"/>
                    </a:lnTo>
                    <a:lnTo>
                      <a:pt x="269" y="565"/>
                    </a:lnTo>
                    <a:lnTo>
                      <a:pt x="282" y="565"/>
                    </a:lnTo>
                    <a:lnTo>
                      <a:pt x="298" y="564"/>
                    </a:lnTo>
                    <a:lnTo>
                      <a:pt x="311" y="563"/>
                    </a:lnTo>
                    <a:lnTo>
                      <a:pt x="318" y="563"/>
                    </a:lnTo>
                    <a:lnTo>
                      <a:pt x="327" y="565"/>
                    </a:lnTo>
                    <a:lnTo>
                      <a:pt x="332" y="570"/>
                    </a:lnTo>
                    <a:lnTo>
                      <a:pt x="338" y="578"/>
                    </a:lnTo>
                    <a:lnTo>
                      <a:pt x="341" y="590"/>
                    </a:lnTo>
                    <a:lnTo>
                      <a:pt x="342" y="599"/>
                    </a:lnTo>
                    <a:lnTo>
                      <a:pt x="342" y="610"/>
                    </a:lnTo>
                    <a:lnTo>
                      <a:pt x="340" y="620"/>
                    </a:lnTo>
                    <a:lnTo>
                      <a:pt x="337" y="627"/>
                    </a:lnTo>
                    <a:lnTo>
                      <a:pt x="333" y="632"/>
                    </a:lnTo>
                    <a:lnTo>
                      <a:pt x="331" y="637"/>
                    </a:lnTo>
                    <a:lnTo>
                      <a:pt x="322" y="642"/>
                    </a:lnTo>
                    <a:lnTo>
                      <a:pt x="313" y="644"/>
                    </a:lnTo>
                    <a:lnTo>
                      <a:pt x="293" y="646"/>
                    </a:lnTo>
                    <a:lnTo>
                      <a:pt x="271" y="647"/>
                    </a:lnTo>
                    <a:lnTo>
                      <a:pt x="247" y="646"/>
                    </a:lnTo>
                    <a:lnTo>
                      <a:pt x="227" y="643"/>
                    </a:lnTo>
                    <a:lnTo>
                      <a:pt x="204" y="637"/>
                    </a:lnTo>
                    <a:lnTo>
                      <a:pt x="184" y="629"/>
                    </a:lnTo>
                    <a:lnTo>
                      <a:pt x="161" y="619"/>
                    </a:lnTo>
                    <a:lnTo>
                      <a:pt x="144" y="608"/>
                    </a:lnTo>
                    <a:lnTo>
                      <a:pt x="124" y="595"/>
                    </a:lnTo>
                    <a:lnTo>
                      <a:pt x="106" y="578"/>
                    </a:lnTo>
                    <a:lnTo>
                      <a:pt x="90" y="563"/>
                    </a:lnTo>
                    <a:lnTo>
                      <a:pt x="78" y="549"/>
                    </a:lnTo>
                    <a:lnTo>
                      <a:pt x="67" y="535"/>
                    </a:lnTo>
                    <a:lnTo>
                      <a:pt x="54" y="516"/>
                    </a:lnTo>
                    <a:lnTo>
                      <a:pt x="38" y="490"/>
                    </a:lnTo>
                    <a:lnTo>
                      <a:pt x="26" y="458"/>
                    </a:lnTo>
                    <a:lnTo>
                      <a:pt x="14" y="428"/>
                    </a:lnTo>
                    <a:lnTo>
                      <a:pt x="5" y="383"/>
                    </a:lnTo>
                    <a:lnTo>
                      <a:pt x="1" y="347"/>
                    </a:lnTo>
                    <a:lnTo>
                      <a:pt x="1" y="327"/>
                    </a:lnTo>
                    <a:lnTo>
                      <a:pt x="0" y="309"/>
                    </a:lnTo>
                    <a:lnTo>
                      <a:pt x="2" y="296"/>
                    </a:lnTo>
                    <a:lnTo>
                      <a:pt x="3" y="274"/>
                    </a:lnTo>
                    <a:lnTo>
                      <a:pt x="8" y="248"/>
                    </a:lnTo>
                    <a:lnTo>
                      <a:pt x="14" y="224"/>
                    </a:lnTo>
                    <a:lnTo>
                      <a:pt x="23" y="195"/>
                    </a:lnTo>
                    <a:lnTo>
                      <a:pt x="32" y="173"/>
                    </a:lnTo>
                    <a:lnTo>
                      <a:pt x="44" y="150"/>
                    </a:lnTo>
                    <a:lnTo>
                      <a:pt x="54" y="133"/>
                    </a:lnTo>
                    <a:lnTo>
                      <a:pt x="66" y="115"/>
                    </a:lnTo>
                    <a:lnTo>
                      <a:pt x="79" y="98"/>
                    </a:lnTo>
                    <a:lnTo>
                      <a:pt x="91" y="85"/>
                    </a:lnTo>
                    <a:lnTo>
                      <a:pt x="109" y="67"/>
                    </a:lnTo>
                    <a:lnTo>
                      <a:pt x="127" y="53"/>
                    </a:lnTo>
                    <a:lnTo>
                      <a:pt x="142" y="43"/>
                    </a:lnTo>
                    <a:lnTo>
                      <a:pt x="156" y="33"/>
                    </a:lnTo>
                    <a:lnTo>
                      <a:pt x="174" y="24"/>
                    </a:lnTo>
                    <a:lnTo>
                      <a:pt x="192" y="16"/>
                    </a:lnTo>
                    <a:lnTo>
                      <a:pt x="209" y="11"/>
                    </a:lnTo>
                    <a:lnTo>
                      <a:pt x="227" y="6"/>
                    </a:lnTo>
                    <a:lnTo>
                      <a:pt x="248" y="2"/>
                    </a:lnTo>
                    <a:lnTo>
                      <a:pt x="269" y="0"/>
                    </a:lnTo>
                    <a:lnTo>
                      <a:pt x="276" y="3"/>
                    </a:lnTo>
                    <a:lnTo>
                      <a:pt x="281" y="7"/>
                    </a:lnTo>
                    <a:lnTo>
                      <a:pt x="286" y="16"/>
                    </a:lnTo>
                    <a:lnTo>
                      <a:pt x="289" y="22"/>
                    </a:lnTo>
                    <a:lnTo>
                      <a:pt x="291" y="30"/>
                    </a:lnTo>
                    <a:lnTo>
                      <a:pt x="292" y="43"/>
                    </a:lnTo>
                    <a:lnTo>
                      <a:pt x="289" y="57"/>
                    </a:lnTo>
                    <a:lnTo>
                      <a:pt x="283" y="71"/>
                    </a:lnTo>
                    <a:lnTo>
                      <a:pt x="277" y="75"/>
                    </a:lnTo>
                    <a:lnTo>
                      <a:pt x="270" y="78"/>
                    </a:lnTo>
                  </a:path>
                </a:pathLst>
              </a:custGeom>
              <a:solidFill>
                <a:srgbClr val="C0C0FF"/>
              </a:solidFill>
              <a:ln w="12700" cap="rnd" cmpd="sng">
                <a:solidFill>
                  <a:srgbClr val="00A0A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4" name="Freeform 18"/>
              <p:cNvSpPr>
                <a:spLocks/>
              </p:cNvSpPr>
              <p:nvPr/>
            </p:nvSpPr>
            <p:spPr bwMode="auto">
              <a:xfrm>
                <a:off x="509" y="2164"/>
                <a:ext cx="150" cy="115"/>
              </a:xfrm>
              <a:custGeom>
                <a:avLst/>
                <a:gdLst>
                  <a:gd name="T0" fmla="*/ 136 w 150"/>
                  <a:gd name="T1" fmla="*/ 0 h 115"/>
                  <a:gd name="T2" fmla="*/ 100 w 150"/>
                  <a:gd name="T3" fmla="*/ 15 h 115"/>
                  <a:gd name="T4" fmla="*/ 73 w 150"/>
                  <a:gd name="T5" fmla="*/ 30 h 115"/>
                  <a:gd name="T6" fmla="*/ 48 w 150"/>
                  <a:gd name="T7" fmla="*/ 48 h 115"/>
                  <a:gd name="T8" fmla="*/ 21 w 150"/>
                  <a:gd name="T9" fmla="*/ 74 h 115"/>
                  <a:gd name="T10" fmla="*/ 5 w 150"/>
                  <a:gd name="T11" fmla="*/ 93 h 115"/>
                  <a:gd name="T12" fmla="*/ 0 w 150"/>
                  <a:gd name="T13" fmla="*/ 105 h 115"/>
                  <a:gd name="T14" fmla="*/ 2 w 150"/>
                  <a:gd name="T15" fmla="*/ 112 h 115"/>
                  <a:gd name="T16" fmla="*/ 12 w 150"/>
                  <a:gd name="T17" fmla="*/ 114 h 115"/>
                  <a:gd name="T18" fmla="*/ 21 w 150"/>
                  <a:gd name="T19" fmla="*/ 103 h 115"/>
                  <a:gd name="T20" fmla="*/ 36 w 150"/>
                  <a:gd name="T21" fmla="*/ 88 h 115"/>
                  <a:gd name="T22" fmla="*/ 53 w 150"/>
                  <a:gd name="T23" fmla="*/ 71 h 115"/>
                  <a:gd name="T24" fmla="*/ 72 w 150"/>
                  <a:gd name="T25" fmla="*/ 55 h 115"/>
                  <a:gd name="T26" fmla="*/ 93 w 150"/>
                  <a:gd name="T27" fmla="*/ 40 h 115"/>
                  <a:gd name="T28" fmla="*/ 114 w 150"/>
                  <a:gd name="T29" fmla="*/ 29 h 115"/>
                  <a:gd name="T30" fmla="*/ 134 w 150"/>
                  <a:gd name="T31" fmla="*/ 21 h 115"/>
                  <a:gd name="T32" fmla="*/ 147 w 150"/>
                  <a:gd name="T33" fmla="*/ 15 h 115"/>
                  <a:gd name="T34" fmla="*/ 149 w 150"/>
                  <a:gd name="T35" fmla="*/ 7 h 115"/>
                  <a:gd name="T36" fmla="*/ 147 w 150"/>
                  <a:gd name="T37" fmla="*/ 2 h 115"/>
                  <a:gd name="T38" fmla="*/ 136 w 150"/>
                  <a:gd name="T39" fmla="*/ 0 h 11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50"/>
                  <a:gd name="T61" fmla="*/ 0 h 115"/>
                  <a:gd name="T62" fmla="*/ 150 w 150"/>
                  <a:gd name="T63" fmla="*/ 115 h 11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50" h="115">
                    <a:moveTo>
                      <a:pt x="136" y="0"/>
                    </a:moveTo>
                    <a:lnTo>
                      <a:pt x="100" y="15"/>
                    </a:lnTo>
                    <a:lnTo>
                      <a:pt x="73" y="30"/>
                    </a:lnTo>
                    <a:lnTo>
                      <a:pt x="48" y="48"/>
                    </a:lnTo>
                    <a:lnTo>
                      <a:pt x="21" y="74"/>
                    </a:lnTo>
                    <a:lnTo>
                      <a:pt x="5" y="93"/>
                    </a:lnTo>
                    <a:lnTo>
                      <a:pt x="0" y="105"/>
                    </a:lnTo>
                    <a:lnTo>
                      <a:pt x="2" y="112"/>
                    </a:lnTo>
                    <a:lnTo>
                      <a:pt x="12" y="114"/>
                    </a:lnTo>
                    <a:lnTo>
                      <a:pt x="21" y="103"/>
                    </a:lnTo>
                    <a:lnTo>
                      <a:pt x="36" y="88"/>
                    </a:lnTo>
                    <a:lnTo>
                      <a:pt x="53" y="71"/>
                    </a:lnTo>
                    <a:lnTo>
                      <a:pt x="72" y="55"/>
                    </a:lnTo>
                    <a:lnTo>
                      <a:pt x="93" y="40"/>
                    </a:lnTo>
                    <a:lnTo>
                      <a:pt x="114" y="29"/>
                    </a:lnTo>
                    <a:lnTo>
                      <a:pt x="134" y="21"/>
                    </a:lnTo>
                    <a:lnTo>
                      <a:pt x="147" y="15"/>
                    </a:lnTo>
                    <a:lnTo>
                      <a:pt x="149" y="7"/>
                    </a:lnTo>
                    <a:lnTo>
                      <a:pt x="147" y="2"/>
                    </a:lnTo>
                    <a:lnTo>
                      <a:pt x="136" y="0"/>
                    </a:lnTo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</p:grpSp>
        <p:grpSp>
          <p:nvGrpSpPr>
            <p:cNvPr id="48" name="Group 19"/>
            <p:cNvGrpSpPr>
              <a:grpSpLocks/>
            </p:cNvGrpSpPr>
            <p:nvPr/>
          </p:nvGrpSpPr>
          <p:grpSpPr bwMode="auto">
            <a:xfrm>
              <a:off x="3037" y="3043"/>
              <a:ext cx="203" cy="845"/>
              <a:chOff x="1026" y="2207"/>
              <a:chExt cx="189" cy="742"/>
            </a:xfrm>
          </p:grpSpPr>
          <p:sp>
            <p:nvSpPr>
              <p:cNvPr id="57" name="Rectangle 20"/>
              <p:cNvSpPr>
                <a:spLocks noChangeArrowheads="1"/>
              </p:cNvSpPr>
              <p:nvPr/>
            </p:nvSpPr>
            <p:spPr bwMode="auto">
              <a:xfrm>
                <a:off x="1026" y="2207"/>
                <a:ext cx="189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8" name="Rectangle 21"/>
              <p:cNvSpPr>
                <a:spLocks noChangeArrowheads="1"/>
              </p:cNvSpPr>
              <p:nvPr/>
            </p:nvSpPr>
            <p:spPr bwMode="auto">
              <a:xfrm>
                <a:off x="1087" y="2255"/>
                <a:ext cx="67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9" name="Rectangle 22"/>
              <p:cNvSpPr>
                <a:spLocks noChangeArrowheads="1"/>
              </p:cNvSpPr>
              <p:nvPr/>
            </p:nvSpPr>
            <p:spPr bwMode="auto">
              <a:xfrm>
                <a:off x="1052" y="2303"/>
                <a:ext cx="137" cy="20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0" name="Rectangle 23"/>
              <p:cNvSpPr>
                <a:spLocks noChangeArrowheads="1"/>
              </p:cNvSpPr>
              <p:nvPr/>
            </p:nvSpPr>
            <p:spPr bwMode="auto">
              <a:xfrm>
                <a:off x="1026" y="2593"/>
                <a:ext cx="189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" name="Rectangle 24"/>
              <p:cNvSpPr>
                <a:spLocks noChangeArrowheads="1"/>
              </p:cNvSpPr>
              <p:nvPr/>
            </p:nvSpPr>
            <p:spPr bwMode="auto">
              <a:xfrm>
                <a:off x="1087" y="2351"/>
                <a:ext cx="67" cy="20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2" name="Rectangle 25"/>
              <p:cNvSpPr>
                <a:spLocks noChangeArrowheads="1"/>
              </p:cNvSpPr>
              <p:nvPr/>
            </p:nvSpPr>
            <p:spPr bwMode="auto">
              <a:xfrm>
                <a:off x="1087" y="2448"/>
                <a:ext cx="67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3" name="Rectangle 26"/>
              <p:cNvSpPr>
                <a:spLocks noChangeArrowheads="1"/>
              </p:cNvSpPr>
              <p:nvPr/>
            </p:nvSpPr>
            <p:spPr bwMode="auto">
              <a:xfrm>
                <a:off x="1087" y="2544"/>
                <a:ext cx="67" cy="20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4" name="Rectangle 27"/>
              <p:cNvSpPr>
                <a:spLocks noChangeArrowheads="1"/>
              </p:cNvSpPr>
              <p:nvPr/>
            </p:nvSpPr>
            <p:spPr bwMode="auto">
              <a:xfrm>
                <a:off x="1087" y="2641"/>
                <a:ext cx="67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5" name="Rectangle 28"/>
              <p:cNvSpPr>
                <a:spLocks noChangeArrowheads="1"/>
              </p:cNvSpPr>
              <p:nvPr/>
            </p:nvSpPr>
            <p:spPr bwMode="auto">
              <a:xfrm>
                <a:off x="1087" y="2737"/>
                <a:ext cx="67" cy="20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6" name="Rectangle 29"/>
              <p:cNvSpPr>
                <a:spLocks noChangeArrowheads="1"/>
              </p:cNvSpPr>
              <p:nvPr/>
            </p:nvSpPr>
            <p:spPr bwMode="auto">
              <a:xfrm>
                <a:off x="1087" y="2833"/>
                <a:ext cx="67" cy="20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" name="Rectangle 30"/>
              <p:cNvSpPr>
                <a:spLocks noChangeArrowheads="1"/>
              </p:cNvSpPr>
              <p:nvPr/>
            </p:nvSpPr>
            <p:spPr bwMode="auto">
              <a:xfrm>
                <a:off x="1087" y="2930"/>
                <a:ext cx="67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" name="Rectangle 31"/>
              <p:cNvSpPr>
                <a:spLocks noChangeArrowheads="1"/>
              </p:cNvSpPr>
              <p:nvPr/>
            </p:nvSpPr>
            <p:spPr bwMode="auto">
              <a:xfrm>
                <a:off x="1052" y="2399"/>
                <a:ext cx="137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9" name="Rectangle 32"/>
              <p:cNvSpPr>
                <a:spLocks noChangeArrowheads="1"/>
              </p:cNvSpPr>
              <p:nvPr/>
            </p:nvSpPr>
            <p:spPr bwMode="auto">
              <a:xfrm>
                <a:off x="1052" y="2496"/>
                <a:ext cx="137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0" name="Rectangle 33"/>
              <p:cNvSpPr>
                <a:spLocks noChangeArrowheads="1"/>
              </p:cNvSpPr>
              <p:nvPr/>
            </p:nvSpPr>
            <p:spPr bwMode="auto">
              <a:xfrm>
                <a:off x="1052" y="2785"/>
                <a:ext cx="137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1" name="Rectangle 34"/>
              <p:cNvSpPr>
                <a:spLocks noChangeArrowheads="1"/>
              </p:cNvSpPr>
              <p:nvPr/>
            </p:nvSpPr>
            <p:spPr bwMode="auto">
              <a:xfrm>
                <a:off x="1052" y="2882"/>
                <a:ext cx="137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2" name="Rectangle 35"/>
              <p:cNvSpPr>
                <a:spLocks noChangeArrowheads="1"/>
              </p:cNvSpPr>
              <p:nvPr/>
            </p:nvSpPr>
            <p:spPr bwMode="auto">
              <a:xfrm>
                <a:off x="1052" y="2689"/>
                <a:ext cx="137" cy="20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49" name="Group 36"/>
            <p:cNvGrpSpPr>
              <a:grpSpLocks/>
            </p:cNvGrpSpPr>
            <p:nvPr/>
          </p:nvGrpSpPr>
          <p:grpSpPr bwMode="auto">
            <a:xfrm>
              <a:off x="2828" y="3422"/>
              <a:ext cx="143" cy="140"/>
              <a:chOff x="831" y="2540"/>
              <a:chExt cx="133" cy="123"/>
            </a:xfrm>
          </p:grpSpPr>
          <p:sp>
            <p:nvSpPr>
              <p:cNvPr id="54" name="Freeform 37"/>
              <p:cNvSpPr>
                <a:spLocks/>
              </p:cNvSpPr>
              <p:nvPr/>
            </p:nvSpPr>
            <p:spPr bwMode="auto">
              <a:xfrm>
                <a:off x="852" y="2540"/>
                <a:ext cx="16" cy="61"/>
              </a:xfrm>
              <a:custGeom>
                <a:avLst/>
                <a:gdLst>
                  <a:gd name="T0" fmla="*/ 5 w 16"/>
                  <a:gd name="T1" fmla="*/ 60 h 61"/>
                  <a:gd name="T2" fmla="*/ 15 w 16"/>
                  <a:gd name="T3" fmla="*/ 60 h 61"/>
                  <a:gd name="T4" fmla="*/ 15 w 16"/>
                  <a:gd name="T5" fmla="*/ 0 h 61"/>
                  <a:gd name="T6" fmla="*/ 3 w 16"/>
                  <a:gd name="T7" fmla="*/ 0 h 61"/>
                  <a:gd name="T8" fmla="*/ 0 w 16"/>
                  <a:gd name="T9" fmla="*/ 13 h 61"/>
                  <a:gd name="T10" fmla="*/ 5 w 16"/>
                  <a:gd name="T11" fmla="*/ 13 h 61"/>
                  <a:gd name="T12" fmla="*/ 5 w 16"/>
                  <a:gd name="T13" fmla="*/ 60 h 6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"/>
                  <a:gd name="T22" fmla="*/ 0 h 61"/>
                  <a:gd name="T23" fmla="*/ 16 w 16"/>
                  <a:gd name="T24" fmla="*/ 61 h 6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" h="61">
                    <a:moveTo>
                      <a:pt x="5" y="60"/>
                    </a:moveTo>
                    <a:lnTo>
                      <a:pt x="15" y="60"/>
                    </a:lnTo>
                    <a:lnTo>
                      <a:pt x="15" y="0"/>
                    </a:lnTo>
                    <a:lnTo>
                      <a:pt x="3" y="0"/>
                    </a:lnTo>
                    <a:lnTo>
                      <a:pt x="0" y="13"/>
                    </a:lnTo>
                    <a:lnTo>
                      <a:pt x="5" y="13"/>
                    </a:lnTo>
                    <a:lnTo>
                      <a:pt x="5" y="60"/>
                    </a:lnTo>
                  </a:path>
                </a:pathLst>
              </a:cu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5" name="Freeform 38"/>
              <p:cNvSpPr>
                <a:spLocks/>
              </p:cNvSpPr>
              <p:nvPr/>
            </p:nvSpPr>
            <p:spPr bwMode="auto">
              <a:xfrm>
                <a:off x="931" y="2601"/>
                <a:ext cx="33" cy="60"/>
              </a:xfrm>
              <a:custGeom>
                <a:avLst/>
                <a:gdLst>
                  <a:gd name="T0" fmla="*/ 0 w 33"/>
                  <a:gd name="T1" fmla="*/ 17 h 60"/>
                  <a:gd name="T2" fmla="*/ 12 w 33"/>
                  <a:gd name="T3" fmla="*/ 17 h 60"/>
                  <a:gd name="T4" fmla="*/ 12 w 33"/>
                  <a:gd name="T5" fmla="*/ 13 h 60"/>
                  <a:gd name="T6" fmla="*/ 20 w 33"/>
                  <a:gd name="T7" fmla="*/ 13 h 60"/>
                  <a:gd name="T8" fmla="*/ 20 w 33"/>
                  <a:gd name="T9" fmla="*/ 20 h 60"/>
                  <a:gd name="T10" fmla="*/ 0 w 33"/>
                  <a:gd name="T11" fmla="*/ 48 h 60"/>
                  <a:gd name="T12" fmla="*/ 0 w 33"/>
                  <a:gd name="T13" fmla="*/ 59 h 60"/>
                  <a:gd name="T14" fmla="*/ 32 w 33"/>
                  <a:gd name="T15" fmla="*/ 59 h 60"/>
                  <a:gd name="T16" fmla="*/ 32 w 33"/>
                  <a:gd name="T17" fmla="*/ 48 h 60"/>
                  <a:gd name="T18" fmla="*/ 14 w 33"/>
                  <a:gd name="T19" fmla="*/ 48 h 60"/>
                  <a:gd name="T20" fmla="*/ 32 w 33"/>
                  <a:gd name="T21" fmla="*/ 23 h 60"/>
                  <a:gd name="T22" fmla="*/ 32 w 33"/>
                  <a:gd name="T23" fmla="*/ 8 h 60"/>
                  <a:gd name="T24" fmla="*/ 23 w 33"/>
                  <a:gd name="T25" fmla="*/ 0 h 60"/>
                  <a:gd name="T26" fmla="*/ 8 w 33"/>
                  <a:gd name="T27" fmla="*/ 0 h 60"/>
                  <a:gd name="T28" fmla="*/ 0 w 33"/>
                  <a:gd name="T29" fmla="*/ 8 h 60"/>
                  <a:gd name="T30" fmla="*/ 0 w 33"/>
                  <a:gd name="T31" fmla="*/ 17 h 6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3"/>
                  <a:gd name="T49" fmla="*/ 0 h 60"/>
                  <a:gd name="T50" fmla="*/ 33 w 33"/>
                  <a:gd name="T51" fmla="*/ 60 h 6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3" h="60">
                    <a:moveTo>
                      <a:pt x="0" y="17"/>
                    </a:moveTo>
                    <a:lnTo>
                      <a:pt x="12" y="17"/>
                    </a:lnTo>
                    <a:lnTo>
                      <a:pt x="12" y="13"/>
                    </a:lnTo>
                    <a:lnTo>
                      <a:pt x="20" y="13"/>
                    </a:lnTo>
                    <a:lnTo>
                      <a:pt x="20" y="20"/>
                    </a:lnTo>
                    <a:lnTo>
                      <a:pt x="0" y="48"/>
                    </a:lnTo>
                    <a:lnTo>
                      <a:pt x="0" y="59"/>
                    </a:lnTo>
                    <a:lnTo>
                      <a:pt x="32" y="59"/>
                    </a:lnTo>
                    <a:lnTo>
                      <a:pt x="32" y="48"/>
                    </a:lnTo>
                    <a:lnTo>
                      <a:pt x="14" y="48"/>
                    </a:lnTo>
                    <a:lnTo>
                      <a:pt x="32" y="23"/>
                    </a:lnTo>
                    <a:lnTo>
                      <a:pt x="32" y="8"/>
                    </a:lnTo>
                    <a:lnTo>
                      <a:pt x="23" y="0"/>
                    </a:lnTo>
                    <a:lnTo>
                      <a:pt x="8" y="0"/>
                    </a:lnTo>
                    <a:lnTo>
                      <a:pt x="0" y="8"/>
                    </a:lnTo>
                    <a:lnTo>
                      <a:pt x="0" y="17"/>
                    </a:lnTo>
                  </a:path>
                </a:pathLst>
              </a:cu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6" name="Freeform 39"/>
              <p:cNvSpPr>
                <a:spLocks/>
              </p:cNvSpPr>
              <p:nvPr/>
            </p:nvSpPr>
            <p:spPr bwMode="auto">
              <a:xfrm>
                <a:off x="831" y="2544"/>
                <a:ext cx="127" cy="119"/>
              </a:xfrm>
              <a:custGeom>
                <a:avLst/>
                <a:gdLst>
                  <a:gd name="T0" fmla="*/ 109 w 127"/>
                  <a:gd name="T1" fmla="*/ 0 h 119"/>
                  <a:gd name="T2" fmla="*/ 0 w 127"/>
                  <a:gd name="T3" fmla="*/ 117 h 119"/>
                  <a:gd name="T4" fmla="*/ 16 w 127"/>
                  <a:gd name="T5" fmla="*/ 118 h 119"/>
                  <a:gd name="T6" fmla="*/ 126 w 127"/>
                  <a:gd name="T7" fmla="*/ 1 h 119"/>
                  <a:gd name="T8" fmla="*/ 109 w 127"/>
                  <a:gd name="T9" fmla="*/ 0 h 1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7"/>
                  <a:gd name="T16" fmla="*/ 0 h 119"/>
                  <a:gd name="T17" fmla="*/ 127 w 127"/>
                  <a:gd name="T18" fmla="*/ 119 h 1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7" h="119">
                    <a:moveTo>
                      <a:pt x="109" y="0"/>
                    </a:moveTo>
                    <a:lnTo>
                      <a:pt x="0" y="117"/>
                    </a:lnTo>
                    <a:lnTo>
                      <a:pt x="16" y="118"/>
                    </a:lnTo>
                    <a:lnTo>
                      <a:pt x="126" y="1"/>
                    </a:lnTo>
                    <a:lnTo>
                      <a:pt x="109" y="0"/>
                    </a:lnTo>
                  </a:path>
                </a:pathLst>
              </a:cu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</p:grpSp>
        <p:grpSp>
          <p:nvGrpSpPr>
            <p:cNvPr id="50" name="Group 40"/>
            <p:cNvGrpSpPr>
              <a:grpSpLocks/>
            </p:cNvGrpSpPr>
            <p:nvPr/>
          </p:nvGrpSpPr>
          <p:grpSpPr bwMode="auto">
            <a:xfrm>
              <a:off x="3291" y="3446"/>
              <a:ext cx="220" cy="80"/>
              <a:chOff x="1263" y="2561"/>
              <a:chExt cx="205" cy="70"/>
            </a:xfrm>
          </p:grpSpPr>
          <p:sp>
            <p:nvSpPr>
              <p:cNvPr id="51" name="Freeform 41"/>
              <p:cNvSpPr>
                <a:spLocks/>
              </p:cNvSpPr>
              <p:nvPr/>
            </p:nvSpPr>
            <p:spPr bwMode="auto">
              <a:xfrm>
                <a:off x="1263" y="2561"/>
                <a:ext cx="53" cy="70"/>
              </a:xfrm>
              <a:custGeom>
                <a:avLst/>
                <a:gdLst>
                  <a:gd name="T0" fmla="*/ 14 w 53"/>
                  <a:gd name="T1" fmla="*/ 0 h 70"/>
                  <a:gd name="T2" fmla="*/ 38 w 53"/>
                  <a:gd name="T3" fmla="*/ 0 h 70"/>
                  <a:gd name="T4" fmla="*/ 52 w 53"/>
                  <a:gd name="T5" fmla="*/ 10 h 70"/>
                  <a:gd name="T6" fmla="*/ 52 w 53"/>
                  <a:gd name="T7" fmla="*/ 27 h 70"/>
                  <a:gd name="T8" fmla="*/ 33 w 53"/>
                  <a:gd name="T9" fmla="*/ 27 h 70"/>
                  <a:gd name="T10" fmla="*/ 33 w 53"/>
                  <a:gd name="T11" fmla="*/ 13 h 70"/>
                  <a:gd name="T12" fmla="*/ 18 w 53"/>
                  <a:gd name="T13" fmla="*/ 13 h 70"/>
                  <a:gd name="T14" fmla="*/ 18 w 53"/>
                  <a:gd name="T15" fmla="*/ 56 h 70"/>
                  <a:gd name="T16" fmla="*/ 33 w 53"/>
                  <a:gd name="T17" fmla="*/ 56 h 70"/>
                  <a:gd name="T18" fmla="*/ 33 w 53"/>
                  <a:gd name="T19" fmla="*/ 40 h 70"/>
                  <a:gd name="T20" fmla="*/ 52 w 53"/>
                  <a:gd name="T21" fmla="*/ 40 h 70"/>
                  <a:gd name="T22" fmla="*/ 52 w 53"/>
                  <a:gd name="T23" fmla="*/ 59 h 70"/>
                  <a:gd name="T24" fmla="*/ 38 w 53"/>
                  <a:gd name="T25" fmla="*/ 69 h 70"/>
                  <a:gd name="T26" fmla="*/ 14 w 53"/>
                  <a:gd name="T27" fmla="*/ 69 h 70"/>
                  <a:gd name="T28" fmla="*/ 0 w 53"/>
                  <a:gd name="T29" fmla="*/ 59 h 70"/>
                  <a:gd name="T30" fmla="*/ 0 w 53"/>
                  <a:gd name="T31" fmla="*/ 10 h 70"/>
                  <a:gd name="T32" fmla="*/ 14 w 53"/>
                  <a:gd name="T33" fmla="*/ 0 h 7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3"/>
                  <a:gd name="T52" fmla="*/ 0 h 70"/>
                  <a:gd name="T53" fmla="*/ 53 w 53"/>
                  <a:gd name="T54" fmla="*/ 70 h 7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3" h="70">
                    <a:moveTo>
                      <a:pt x="14" y="0"/>
                    </a:moveTo>
                    <a:lnTo>
                      <a:pt x="38" y="0"/>
                    </a:lnTo>
                    <a:lnTo>
                      <a:pt x="52" y="10"/>
                    </a:lnTo>
                    <a:lnTo>
                      <a:pt x="52" y="27"/>
                    </a:lnTo>
                    <a:lnTo>
                      <a:pt x="33" y="27"/>
                    </a:lnTo>
                    <a:lnTo>
                      <a:pt x="33" y="13"/>
                    </a:lnTo>
                    <a:lnTo>
                      <a:pt x="18" y="13"/>
                    </a:lnTo>
                    <a:lnTo>
                      <a:pt x="18" y="56"/>
                    </a:lnTo>
                    <a:lnTo>
                      <a:pt x="33" y="56"/>
                    </a:lnTo>
                    <a:lnTo>
                      <a:pt x="33" y="40"/>
                    </a:lnTo>
                    <a:lnTo>
                      <a:pt x="52" y="40"/>
                    </a:lnTo>
                    <a:lnTo>
                      <a:pt x="52" y="59"/>
                    </a:lnTo>
                    <a:lnTo>
                      <a:pt x="38" y="69"/>
                    </a:lnTo>
                    <a:lnTo>
                      <a:pt x="14" y="69"/>
                    </a:lnTo>
                    <a:lnTo>
                      <a:pt x="0" y="59"/>
                    </a:lnTo>
                    <a:lnTo>
                      <a:pt x="0" y="10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2" name="Freeform 42"/>
              <p:cNvSpPr>
                <a:spLocks/>
              </p:cNvSpPr>
              <p:nvPr/>
            </p:nvSpPr>
            <p:spPr bwMode="auto">
              <a:xfrm>
                <a:off x="1419" y="2561"/>
                <a:ext cx="49" cy="70"/>
              </a:xfrm>
              <a:custGeom>
                <a:avLst/>
                <a:gdLst>
                  <a:gd name="T0" fmla="*/ 0 w 49"/>
                  <a:gd name="T1" fmla="*/ 0 h 70"/>
                  <a:gd name="T2" fmla="*/ 35 w 49"/>
                  <a:gd name="T3" fmla="*/ 0 h 70"/>
                  <a:gd name="T4" fmla="*/ 48 w 49"/>
                  <a:gd name="T5" fmla="*/ 10 h 70"/>
                  <a:gd name="T6" fmla="*/ 48 w 49"/>
                  <a:gd name="T7" fmla="*/ 36 h 70"/>
                  <a:gd name="T8" fmla="*/ 35 w 49"/>
                  <a:gd name="T9" fmla="*/ 46 h 70"/>
                  <a:gd name="T10" fmla="*/ 19 w 49"/>
                  <a:gd name="T11" fmla="*/ 46 h 70"/>
                  <a:gd name="T12" fmla="*/ 19 w 49"/>
                  <a:gd name="T13" fmla="*/ 33 h 70"/>
                  <a:gd name="T14" fmla="*/ 30 w 49"/>
                  <a:gd name="T15" fmla="*/ 33 h 70"/>
                  <a:gd name="T16" fmla="*/ 30 w 49"/>
                  <a:gd name="T17" fmla="*/ 11 h 70"/>
                  <a:gd name="T18" fmla="*/ 19 w 49"/>
                  <a:gd name="T19" fmla="*/ 11 h 70"/>
                  <a:gd name="T20" fmla="*/ 19 w 49"/>
                  <a:gd name="T21" fmla="*/ 33 h 70"/>
                  <a:gd name="T22" fmla="*/ 19 w 49"/>
                  <a:gd name="T23" fmla="*/ 46 h 70"/>
                  <a:gd name="T24" fmla="*/ 19 w 49"/>
                  <a:gd name="T25" fmla="*/ 69 h 70"/>
                  <a:gd name="T26" fmla="*/ 0 w 49"/>
                  <a:gd name="T27" fmla="*/ 69 h 70"/>
                  <a:gd name="T28" fmla="*/ 0 w 49"/>
                  <a:gd name="T29" fmla="*/ 0 h 7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9"/>
                  <a:gd name="T46" fmla="*/ 0 h 70"/>
                  <a:gd name="T47" fmla="*/ 49 w 49"/>
                  <a:gd name="T48" fmla="*/ 70 h 7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9" h="70">
                    <a:moveTo>
                      <a:pt x="0" y="0"/>
                    </a:moveTo>
                    <a:lnTo>
                      <a:pt x="35" y="0"/>
                    </a:lnTo>
                    <a:lnTo>
                      <a:pt x="48" y="10"/>
                    </a:lnTo>
                    <a:lnTo>
                      <a:pt x="48" y="36"/>
                    </a:lnTo>
                    <a:lnTo>
                      <a:pt x="35" y="46"/>
                    </a:lnTo>
                    <a:lnTo>
                      <a:pt x="19" y="46"/>
                    </a:lnTo>
                    <a:lnTo>
                      <a:pt x="19" y="33"/>
                    </a:lnTo>
                    <a:lnTo>
                      <a:pt x="30" y="33"/>
                    </a:lnTo>
                    <a:lnTo>
                      <a:pt x="30" y="11"/>
                    </a:lnTo>
                    <a:lnTo>
                      <a:pt x="19" y="11"/>
                    </a:lnTo>
                    <a:lnTo>
                      <a:pt x="19" y="33"/>
                    </a:lnTo>
                    <a:lnTo>
                      <a:pt x="19" y="46"/>
                    </a:lnTo>
                    <a:lnTo>
                      <a:pt x="19" y="69"/>
                    </a:lnTo>
                    <a:lnTo>
                      <a:pt x="0" y="6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3" name="Freeform 43"/>
              <p:cNvSpPr>
                <a:spLocks/>
              </p:cNvSpPr>
              <p:nvPr/>
            </p:nvSpPr>
            <p:spPr bwMode="auto">
              <a:xfrm>
                <a:off x="1343" y="2561"/>
                <a:ext cx="52" cy="70"/>
              </a:xfrm>
              <a:custGeom>
                <a:avLst/>
                <a:gdLst>
                  <a:gd name="T0" fmla="*/ 0 w 52"/>
                  <a:gd name="T1" fmla="*/ 0 h 70"/>
                  <a:gd name="T2" fmla="*/ 19 w 52"/>
                  <a:gd name="T3" fmla="*/ 0 h 70"/>
                  <a:gd name="T4" fmla="*/ 19 w 52"/>
                  <a:gd name="T5" fmla="*/ 56 h 70"/>
                  <a:gd name="T6" fmla="*/ 33 w 52"/>
                  <a:gd name="T7" fmla="*/ 56 h 70"/>
                  <a:gd name="T8" fmla="*/ 33 w 52"/>
                  <a:gd name="T9" fmla="*/ 0 h 70"/>
                  <a:gd name="T10" fmla="*/ 51 w 52"/>
                  <a:gd name="T11" fmla="*/ 0 h 70"/>
                  <a:gd name="T12" fmla="*/ 51 w 52"/>
                  <a:gd name="T13" fmla="*/ 59 h 70"/>
                  <a:gd name="T14" fmla="*/ 37 w 52"/>
                  <a:gd name="T15" fmla="*/ 69 h 70"/>
                  <a:gd name="T16" fmla="*/ 14 w 52"/>
                  <a:gd name="T17" fmla="*/ 69 h 70"/>
                  <a:gd name="T18" fmla="*/ 0 w 52"/>
                  <a:gd name="T19" fmla="*/ 59 h 70"/>
                  <a:gd name="T20" fmla="*/ 0 w 52"/>
                  <a:gd name="T21" fmla="*/ 0 h 7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2"/>
                  <a:gd name="T34" fmla="*/ 0 h 70"/>
                  <a:gd name="T35" fmla="*/ 52 w 52"/>
                  <a:gd name="T36" fmla="*/ 70 h 7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2" h="70">
                    <a:moveTo>
                      <a:pt x="0" y="0"/>
                    </a:moveTo>
                    <a:lnTo>
                      <a:pt x="19" y="0"/>
                    </a:lnTo>
                    <a:lnTo>
                      <a:pt x="19" y="56"/>
                    </a:lnTo>
                    <a:lnTo>
                      <a:pt x="33" y="56"/>
                    </a:lnTo>
                    <a:lnTo>
                      <a:pt x="33" y="0"/>
                    </a:lnTo>
                    <a:lnTo>
                      <a:pt x="51" y="0"/>
                    </a:lnTo>
                    <a:lnTo>
                      <a:pt x="51" y="59"/>
                    </a:lnTo>
                    <a:lnTo>
                      <a:pt x="37" y="69"/>
                    </a:lnTo>
                    <a:lnTo>
                      <a:pt x="14" y="69"/>
                    </a:lnTo>
                    <a:lnTo>
                      <a:pt x="0" y="5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949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Equivalent Units of Production</a:t>
            </a:r>
          </a:p>
        </p:txBody>
      </p:sp>
      <p:sp>
        <p:nvSpPr>
          <p:cNvPr id="4" name="Rectangle 114"/>
          <p:cNvSpPr>
            <a:spLocks noChangeArrowheads="1"/>
          </p:cNvSpPr>
          <p:nvPr/>
        </p:nvSpPr>
        <p:spPr bwMode="auto">
          <a:xfrm>
            <a:off x="2319020" y="2400618"/>
            <a:ext cx="6073775" cy="951543"/>
          </a:xfrm>
          <a:prstGeom prst="rect">
            <a:avLst/>
          </a:prstGeom>
          <a:noFill/>
          <a:ln w="38100" cmpd="dbl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zh-CN" sz="2800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Two half completed products are </a:t>
            </a:r>
            <a:r>
              <a:rPr lang="en-US" altLang="zh-CN" sz="28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equivalent</a:t>
            </a:r>
            <a:r>
              <a:rPr lang="en-US" altLang="zh-CN" sz="2800" dirty="0">
                <a:solidFill>
                  <a:srgbClr val="0070C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to one completed product.</a:t>
            </a:r>
          </a:p>
        </p:txBody>
      </p:sp>
      <p:grpSp>
        <p:nvGrpSpPr>
          <p:cNvPr id="5" name="Group 116"/>
          <p:cNvGrpSpPr>
            <a:grpSpLocks/>
          </p:cNvGrpSpPr>
          <p:nvPr/>
        </p:nvGrpSpPr>
        <p:grpSpPr bwMode="auto">
          <a:xfrm>
            <a:off x="655320" y="3453765"/>
            <a:ext cx="7642225" cy="1544638"/>
            <a:chOff x="432" y="2022"/>
            <a:chExt cx="4814" cy="973"/>
          </a:xfrm>
        </p:grpSpPr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4326" y="2084"/>
              <a:ext cx="803" cy="907"/>
            </a:xfrm>
            <a:custGeom>
              <a:avLst/>
              <a:gdLst>
                <a:gd name="T0" fmla="*/ 0 w 803"/>
                <a:gd name="T1" fmla="*/ 0 h 907"/>
                <a:gd name="T2" fmla="*/ 802 w 803"/>
                <a:gd name="T3" fmla="*/ 0 h 907"/>
                <a:gd name="T4" fmla="*/ 738 w 803"/>
                <a:gd name="T5" fmla="*/ 854 h 907"/>
                <a:gd name="T6" fmla="*/ 738 w 803"/>
                <a:gd name="T7" fmla="*/ 858 h 907"/>
                <a:gd name="T8" fmla="*/ 736 w 803"/>
                <a:gd name="T9" fmla="*/ 860 h 907"/>
                <a:gd name="T10" fmla="*/ 735 w 803"/>
                <a:gd name="T11" fmla="*/ 862 h 907"/>
                <a:gd name="T12" fmla="*/ 731 w 803"/>
                <a:gd name="T13" fmla="*/ 865 h 907"/>
                <a:gd name="T14" fmla="*/ 729 w 803"/>
                <a:gd name="T15" fmla="*/ 867 h 907"/>
                <a:gd name="T16" fmla="*/ 727 w 803"/>
                <a:gd name="T17" fmla="*/ 867 h 907"/>
                <a:gd name="T18" fmla="*/ 723 w 803"/>
                <a:gd name="T19" fmla="*/ 870 h 907"/>
                <a:gd name="T20" fmla="*/ 718 w 803"/>
                <a:gd name="T21" fmla="*/ 872 h 907"/>
                <a:gd name="T22" fmla="*/ 712 w 803"/>
                <a:gd name="T23" fmla="*/ 874 h 907"/>
                <a:gd name="T24" fmla="*/ 710 w 803"/>
                <a:gd name="T25" fmla="*/ 875 h 907"/>
                <a:gd name="T26" fmla="*/ 705 w 803"/>
                <a:gd name="T27" fmla="*/ 877 h 907"/>
                <a:gd name="T28" fmla="*/ 696 w 803"/>
                <a:gd name="T29" fmla="*/ 879 h 907"/>
                <a:gd name="T30" fmla="*/ 685 w 803"/>
                <a:gd name="T31" fmla="*/ 882 h 907"/>
                <a:gd name="T32" fmla="*/ 673 w 803"/>
                <a:gd name="T33" fmla="*/ 885 h 907"/>
                <a:gd name="T34" fmla="*/ 657 w 803"/>
                <a:gd name="T35" fmla="*/ 888 h 907"/>
                <a:gd name="T36" fmla="*/ 640 w 803"/>
                <a:gd name="T37" fmla="*/ 891 h 907"/>
                <a:gd name="T38" fmla="*/ 621 w 803"/>
                <a:gd name="T39" fmla="*/ 893 h 907"/>
                <a:gd name="T40" fmla="*/ 602 w 803"/>
                <a:gd name="T41" fmla="*/ 896 h 907"/>
                <a:gd name="T42" fmla="*/ 579 w 803"/>
                <a:gd name="T43" fmla="*/ 899 h 907"/>
                <a:gd name="T44" fmla="*/ 552 w 803"/>
                <a:gd name="T45" fmla="*/ 901 h 907"/>
                <a:gd name="T46" fmla="*/ 510 w 803"/>
                <a:gd name="T47" fmla="*/ 903 h 907"/>
                <a:gd name="T48" fmla="*/ 475 w 803"/>
                <a:gd name="T49" fmla="*/ 905 h 907"/>
                <a:gd name="T50" fmla="*/ 441 w 803"/>
                <a:gd name="T51" fmla="*/ 905 h 907"/>
                <a:gd name="T52" fmla="*/ 414 w 803"/>
                <a:gd name="T53" fmla="*/ 906 h 907"/>
                <a:gd name="T54" fmla="*/ 390 w 803"/>
                <a:gd name="T55" fmla="*/ 906 h 907"/>
                <a:gd name="T56" fmla="*/ 367 w 803"/>
                <a:gd name="T57" fmla="*/ 906 h 907"/>
                <a:gd name="T58" fmla="*/ 352 w 803"/>
                <a:gd name="T59" fmla="*/ 905 h 907"/>
                <a:gd name="T60" fmla="*/ 335 w 803"/>
                <a:gd name="T61" fmla="*/ 905 h 907"/>
                <a:gd name="T62" fmla="*/ 314 w 803"/>
                <a:gd name="T63" fmla="*/ 904 h 907"/>
                <a:gd name="T64" fmla="*/ 288 w 803"/>
                <a:gd name="T65" fmla="*/ 903 h 907"/>
                <a:gd name="T66" fmla="*/ 262 w 803"/>
                <a:gd name="T67" fmla="*/ 901 h 907"/>
                <a:gd name="T68" fmla="*/ 236 w 803"/>
                <a:gd name="T69" fmla="*/ 900 h 907"/>
                <a:gd name="T70" fmla="*/ 212 w 803"/>
                <a:gd name="T71" fmla="*/ 897 h 907"/>
                <a:gd name="T72" fmla="*/ 194 w 803"/>
                <a:gd name="T73" fmla="*/ 895 h 907"/>
                <a:gd name="T74" fmla="*/ 168 w 803"/>
                <a:gd name="T75" fmla="*/ 892 h 907"/>
                <a:gd name="T76" fmla="*/ 145 w 803"/>
                <a:gd name="T77" fmla="*/ 888 h 907"/>
                <a:gd name="T78" fmla="*/ 130 w 803"/>
                <a:gd name="T79" fmla="*/ 885 h 907"/>
                <a:gd name="T80" fmla="*/ 113 w 803"/>
                <a:gd name="T81" fmla="*/ 881 h 907"/>
                <a:gd name="T82" fmla="*/ 102 w 803"/>
                <a:gd name="T83" fmla="*/ 878 h 907"/>
                <a:gd name="T84" fmla="*/ 94 w 803"/>
                <a:gd name="T85" fmla="*/ 876 h 907"/>
                <a:gd name="T86" fmla="*/ 87 w 803"/>
                <a:gd name="T87" fmla="*/ 874 h 907"/>
                <a:gd name="T88" fmla="*/ 81 w 803"/>
                <a:gd name="T89" fmla="*/ 871 h 907"/>
                <a:gd name="T90" fmla="*/ 77 w 803"/>
                <a:gd name="T91" fmla="*/ 869 h 907"/>
                <a:gd name="T92" fmla="*/ 73 w 803"/>
                <a:gd name="T93" fmla="*/ 866 h 907"/>
                <a:gd name="T94" fmla="*/ 70 w 803"/>
                <a:gd name="T95" fmla="*/ 865 h 907"/>
                <a:gd name="T96" fmla="*/ 67 w 803"/>
                <a:gd name="T97" fmla="*/ 863 h 907"/>
                <a:gd name="T98" fmla="*/ 66 w 803"/>
                <a:gd name="T99" fmla="*/ 861 h 907"/>
                <a:gd name="T100" fmla="*/ 64 w 803"/>
                <a:gd name="T101" fmla="*/ 858 h 907"/>
                <a:gd name="T102" fmla="*/ 63 w 803"/>
                <a:gd name="T103" fmla="*/ 854 h 907"/>
                <a:gd name="T104" fmla="*/ 0 w 803"/>
                <a:gd name="T105" fmla="*/ 0 h 90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803"/>
                <a:gd name="T160" fmla="*/ 0 h 907"/>
                <a:gd name="T161" fmla="*/ 803 w 803"/>
                <a:gd name="T162" fmla="*/ 907 h 90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803" h="907">
                  <a:moveTo>
                    <a:pt x="0" y="0"/>
                  </a:moveTo>
                  <a:lnTo>
                    <a:pt x="802" y="0"/>
                  </a:lnTo>
                  <a:lnTo>
                    <a:pt x="738" y="854"/>
                  </a:lnTo>
                  <a:lnTo>
                    <a:pt x="738" y="858"/>
                  </a:lnTo>
                  <a:lnTo>
                    <a:pt x="736" y="860"/>
                  </a:lnTo>
                  <a:lnTo>
                    <a:pt x="735" y="862"/>
                  </a:lnTo>
                  <a:lnTo>
                    <a:pt x="731" y="865"/>
                  </a:lnTo>
                  <a:lnTo>
                    <a:pt x="729" y="867"/>
                  </a:lnTo>
                  <a:lnTo>
                    <a:pt x="727" y="867"/>
                  </a:lnTo>
                  <a:lnTo>
                    <a:pt x="723" y="870"/>
                  </a:lnTo>
                  <a:lnTo>
                    <a:pt x="718" y="872"/>
                  </a:lnTo>
                  <a:lnTo>
                    <a:pt x="712" y="874"/>
                  </a:lnTo>
                  <a:lnTo>
                    <a:pt x="710" y="875"/>
                  </a:lnTo>
                  <a:lnTo>
                    <a:pt x="705" y="877"/>
                  </a:lnTo>
                  <a:lnTo>
                    <a:pt x="696" y="879"/>
                  </a:lnTo>
                  <a:lnTo>
                    <a:pt x="685" y="882"/>
                  </a:lnTo>
                  <a:lnTo>
                    <a:pt x="673" y="885"/>
                  </a:lnTo>
                  <a:lnTo>
                    <a:pt x="657" y="888"/>
                  </a:lnTo>
                  <a:lnTo>
                    <a:pt x="640" y="891"/>
                  </a:lnTo>
                  <a:lnTo>
                    <a:pt x="621" y="893"/>
                  </a:lnTo>
                  <a:lnTo>
                    <a:pt x="602" y="896"/>
                  </a:lnTo>
                  <a:lnTo>
                    <a:pt x="579" y="899"/>
                  </a:lnTo>
                  <a:lnTo>
                    <a:pt x="552" y="901"/>
                  </a:lnTo>
                  <a:lnTo>
                    <a:pt x="510" y="903"/>
                  </a:lnTo>
                  <a:lnTo>
                    <a:pt x="475" y="905"/>
                  </a:lnTo>
                  <a:lnTo>
                    <a:pt x="441" y="905"/>
                  </a:lnTo>
                  <a:lnTo>
                    <a:pt x="414" y="906"/>
                  </a:lnTo>
                  <a:lnTo>
                    <a:pt x="390" y="906"/>
                  </a:lnTo>
                  <a:lnTo>
                    <a:pt x="367" y="906"/>
                  </a:lnTo>
                  <a:lnTo>
                    <a:pt x="352" y="905"/>
                  </a:lnTo>
                  <a:lnTo>
                    <a:pt x="335" y="905"/>
                  </a:lnTo>
                  <a:lnTo>
                    <a:pt x="314" y="904"/>
                  </a:lnTo>
                  <a:lnTo>
                    <a:pt x="288" y="903"/>
                  </a:lnTo>
                  <a:lnTo>
                    <a:pt x="262" y="901"/>
                  </a:lnTo>
                  <a:lnTo>
                    <a:pt x="236" y="900"/>
                  </a:lnTo>
                  <a:lnTo>
                    <a:pt x="212" y="897"/>
                  </a:lnTo>
                  <a:lnTo>
                    <a:pt x="194" y="895"/>
                  </a:lnTo>
                  <a:lnTo>
                    <a:pt x="168" y="892"/>
                  </a:lnTo>
                  <a:lnTo>
                    <a:pt x="145" y="888"/>
                  </a:lnTo>
                  <a:lnTo>
                    <a:pt x="130" y="885"/>
                  </a:lnTo>
                  <a:lnTo>
                    <a:pt x="113" y="881"/>
                  </a:lnTo>
                  <a:lnTo>
                    <a:pt x="102" y="878"/>
                  </a:lnTo>
                  <a:lnTo>
                    <a:pt x="94" y="876"/>
                  </a:lnTo>
                  <a:lnTo>
                    <a:pt x="87" y="874"/>
                  </a:lnTo>
                  <a:lnTo>
                    <a:pt x="81" y="871"/>
                  </a:lnTo>
                  <a:lnTo>
                    <a:pt x="77" y="869"/>
                  </a:lnTo>
                  <a:lnTo>
                    <a:pt x="73" y="866"/>
                  </a:lnTo>
                  <a:lnTo>
                    <a:pt x="70" y="865"/>
                  </a:lnTo>
                  <a:lnTo>
                    <a:pt x="67" y="863"/>
                  </a:lnTo>
                  <a:lnTo>
                    <a:pt x="66" y="861"/>
                  </a:lnTo>
                  <a:lnTo>
                    <a:pt x="64" y="858"/>
                  </a:lnTo>
                  <a:lnTo>
                    <a:pt x="63" y="854"/>
                  </a:lnTo>
                  <a:lnTo>
                    <a:pt x="0" y="0"/>
                  </a:lnTo>
                </a:path>
              </a:pathLst>
            </a:custGeom>
            <a:solidFill>
              <a:srgbClr val="00B7A5"/>
            </a:solidFill>
            <a:ln w="12700" cap="rnd" cmpd="sng">
              <a:solidFill>
                <a:srgbClr val="0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7" name="Oval 8"/>
            <p:cNvSpPr>
              <a:spLocks noChangeArrowheads="1"/>
            </p:cNvSpPr>
            <p:nvPr/>
          </p:nvSpPr>
          <p:spPr bwMode="auto">
            <a:xfrm>
              <a:off x="4328" y="2027"/>
              <a:ext cx="793" cy="114"/>
            </a:xfrm>
            <a:prstGeom prst="ellipse">
              <a:avLst/>
            </a:prstGeom>
            <a:solidFill>
              <a:srgbClr val="8080FF"/>
            </a:solidFill>
            <a:ln w="12700">
              <a:solidFill>
                <a:srgbClr val="00A0A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5059" y="2048"/>
              <a:ext cx="187" cy="318"/>
            </a:xfrm>
            <a:custGeom>
              <a:avLst/>
              <a:gdLst>
                <a:gd name="T0" fmla="*/ 186 w 187"/>
                <a:gd name="T1" fmla="*/ 26 h 318"/>
                <a:gd name="T2" fmla="*/ 186 w 187"/>
                <a:gd name="T3" fmla="*/ 30 h 318"/>
                <a:gd name="T4" fmla="*/ 48 w 187"/>
                <a:gd name="T5" fmla="*/ 317 h 318"/>
                <a:gd name="T6" fmla="*/ 68 w 187"/>
                <a:gd name="T7" fmla="*/ 53 h 318"/>
                <a:gd name="T8" fmla="*/ 70 w 187"/>
                <a:gd name="T9" fmla="*/ 38 h 318"/>
                <a:gd name="T10" fmla="*/ 66 w 187"/>
                <a:gd name="T11" fmla="*/ 31 h 318"/>
                <a:gd name="T12" fmla="*/ 61 w 187"/>
                <a:gd name="T13" fmla="*/ 26 h 318"/>
                <a:gd name="T14" fmla="*/ 56 w 187"/>
                <a:gd name="T15" fmla="*/ 23 h 318"/>
                <a:gd name="T16" fmla="*/ 49 w 187"/>
                <a:gd name="T17" fmla="*/ 20 h 318"/>
                <a:gd name="T18" fmla="*/ 36 w 187"/>
                <a:gd name="T19" fmla="*/ 14 h 318"/>
                <a:gd name="T20" fmla="*/ 25 w 187"/>
                <a:gd name="T21" fmla="*/ 11 h 318"/>
                <a:gd name="T22" fmla="*/ 16 w 187"/>
                <a:gd name="T23" fmla="*/ 8 h 318"/>
                <a:gd name="T24" fmla="*/ 0 w 187"/>
                <a:gd name="T25" fmla="*/ 4 h 318"/>
                <a:gd name="T26" fmla="*/ 36 w 187"/>
                <a:gd name="T27" fmla="*/ 0 h 318"/>
                <a:gd name="T28" fmla="*/ 51 w 187"/>
                <a:gd name="T29" fmla="*/ 0 h 318"/>
                <a:gd name="T30" fmla="*/ 73 w 187"/>
                <a:gd name="T31" fmla="*/ 0 h 318"/>
                <a:gd name="T32" fmla="*/ 89 w 187"/>
                <a:gd name="T33" fmla="*/ 0 h 318"/>
                <a:gd name="T34" fmla="*/ 106 w 187"/>
                <a:gd name="T35" fmla="*/ 1 h 318"/>
                <a:gd name="T36" fmla="*/ 121 w 187"/>
                <a:gd name="T37" fmla="*/ 3 h 318"/>
                <a:gd name="T38" fmla="*/ 133 w 187"/>
                <a:gd name="T39" fmla="*/ 4 h 318"/>
                <a:gd name="T40" fmla="*/ 154 w 187"/>
                <a:gd name="T41" fmla="*/ 8 h 318"/>
                <a:gd name="T42" fmla="*/ 168 w 187"/>
                <a:gd name="T43" fmla="*/ 12 h 318"/>
                <a:gd name="T44" fmla="*/ 179 w 187"/>
                <a:gd name="T45" fmla="*/ 17 h 318"/>
                <a:gd name="T46" fmla="*/ 185 w 187"/>
                <a:gd name="T47" fmla="*/ 22 h 318"/>
                <a:gd name="T48" fmla="*/ 186 w 187"/>
                <a:gd name="T49" fmla="*/ 26 h 31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7"/>
                <a:gd name="T76" fmla="*/ 0 h 318"/>
                <a:gd name="T77" fmla="*/ 187 w 187"/>
                <a:gd name="T78" fmla="*/ 318 h 31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7" h="318">
                  <a:moveTo>
                    <a:pt x="186" y="26"/>
                  </a:moveTo>
                  <a:lnTo>
                    <a:pt x="186" y="30"/>
                  </a:lnTo>
                  <a:lnTo>
                    <a:pt x="48" y="317"/>
                  </a:lnTo>
                  <a:lnTo>
                    <a:pt x="68" y="53"/>
                  </a:lnTo>
                  <a:lnTo>
                    <a:pt x="70" y="38"/>
                  </a:lnTo>
                  <a:lnTo>
                    <a:pt x="66" y="31"/>
                  </a:lnTo>
                  <a:lnTo>
                    <a:pt x="61" y="26"/>
                  </a:lnTo>
                  <a:lnTo>
                    <a:pt x="56" y="23"/>
                  </a:lnTo>
                  <a:lnTo>
                    <a:pt x="49" y="20"/>
                  </a:lnTo>
                  <a:lnTo>
                    <a:pt x="36" y="14"/>
                  </a:lnTo>
                  <a:lnTo>
                    <a:pt x="25" y="11"/>
                  </a:lnTo>
                  <a:lnTo>
                    <a:pt x="16" y="8"/>
                  </a:lnTo>
                  <a:lnTo>
                    <a:pt x="0" y="4"/>
                  </a:lnTo>
                  <a:lnTo>
                    <a:pt x="36" y="0"/>
                  </a:lnTo>
                  <a:lnTo>
                    <a:pt x="51" y="0"/>
                  </a:lnTo>
                  <a:lnTo>
                    <a:pt x="73" y="0"/>
                  </a:lnTo>
                  <a:lnTo>
                    <a:pt x="89" y="0"/>
                  </a:lnTo>
                  <a:lnTo>
                    <a:pt x="106" y="1"/>
                  </a:lnTo>
                  <a:lnTo>
                    <a:pt x="121" y="3"/>
                  </a:lnTo>
                  <a:lnTo>
                    <a:pt x="133" y="4"/>
                  </a:lnTo>
                  <a:lnTo>
                    <a:pt x="154" y="8"/>
                  </a:lnTo>
                  <a:lnTo>
                    <a:pt x="168" y="12"/>
                  </a:lnTo>
                  <a:lnTo>
                    <a:pt x="179" y="17"/>
                  </a:lnTo>
                  <a:lnTo>
                    <a:pt x="185" y="22"/>
                  </a:lnTo>
                  <a:lnTo>
                    <a:pt x="186" y="26"/>
                  </a:lnTo>
                </a:path>
              </a:pathLst>
            </a:custGeom>
            <a:solidFill>
              <a:srgbClr val="00B7A5"/>
            </a:solidFill>
            <a:ln w="12700" cap="rnd" cmpd="sng">
              <a:solidFill>
                <a:srgbClr val="00A0A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5059" y="2048"/>
              <a:ext cx="187" cy="52"/>
            </a:xfrm>
            <a:custGeom>
              <a:avLst/>
              <a:gdLst>
                <a:gd name="T0" fmla="*/ 186 w 187"/>
                <a:gd name="T1" fmla="*/ 26 h 52"/>
                <a:gd name="T2" fmla="*/ 184 w 187"/>
                <a:gd name="T3" fmla="*/ 29 h 52"/>
                <a:gd name="T4" fmla="*/ 181 w 187"/>
                <a:gd name="T5" fmla="*/ 32 h 52"/>
                <a:gd name="T6" fmla="*/ 175 w 187"/>
                <a:gd name="T7" fmla="*/ 36 h 52"/>
                <a:gd name="T8" fmla="*/ 163 w 187"/>
                <a:gd name="T9" fmla="*/ 41 h 52"/>
                <a:gd name="T10" fmla="*/ 153 w 187"/>
                <a:gd name="T11" fmla="*/ 43 h 52"/>
                <a:gd name="T12" fmla="*/ 140 w 187"/>
                <a:gd name="T13" fmla="*/ 46 h 52"/>
                <a:gd name="T14" fmla="*/ 127 w 187"/>
                <a:gd name="T15" fmla="*/ 48 h 52"/>
                <a:gd name="T16" fmla="*/ 106 w 187"/>
                <a:gd name="T17" fmla="*/ 50 h 52"/>
                <a:gd name="T18" fmla="*/ 93 w 187"/>
                <a:gd name="T19" fmla="*/ 51 h 52"/>
                <a:gd name="T20" fmla="*/ 78 w 187"/>
                <a:gd name="T21" fmla="*/ 51 h 52"/>
                <a:gd name="T22" fmla="*/ 67 w 187"/>
                <a:gd name="T23" fmla="*/ 51 h 52"/>
                <a:gd name="T24" fmla="*/ 70 w 187"/>
                <a:gd name="T25" fmla="*/ 37 h 52"/>
                <a:gd name="T26" fmla="*/ 66 w 187"/>
                <a:gd name="T27" fmla="*/ 31 h 52"/>
                <a:gd name="T28" fmla="*/ 61 w 187"/>
                <a:gd name="T29" fmla="*/ 26 h 52"/>
                <a:gd name="T30" fmla="*/ 56 w 187"/>
                <a:gd name="T31" fmla="*/ 22 h 52"/>
                <a:gd name="T32" fmla="*/ 49 w 187"/>
                <a:gd name="T33" fmla="*/ 19 h 52"/>
                <a:gd name="T34" fmla="*/ 36 w 187"/>
                <a:gd name="T35" fmla="*/ 14 h 52"/>
                <a:gd name="T36" fmla="*/ 25 w 187"/>
                <a:gd name="T37" fmla="*/ 11 h 52"/>
                <a:gd name="T38" fmla="*/ 16 w 187"/>
                <a:gd name="T39" fmla="*/ 8 h 52"/>
                <a:gd name="T40" fmla="*/ 0 w 187"/>
                <a:gd name="T41" fmla="*/ 4 h 52"/>
                <a:gd name="T42" fmla="*/ 36 w 187"/>
                <a:gd name="T43" fmla="*/ 0 h 52"/>
                <a:gd name="T44" fmla="*/ 51 w 187"/>
                <a:gd name="T45" fmla="*/ 0 h 52"/>
                <a:gd name="T46" fmla="*/ 73 w 187"/>
                <a:gd name="T47" fmla="*/ 0 h 52"/>
                <a:gd name="T48" fmla="*/ 89 w 187"/>
                <a:gd name="T49" fmla="*/ 0 h 52"/>
                <a:gd name="T50" fmla="*/ 106 w 187"/>
                <a:gd name="T51" fmla="*/ 1 h 52"/>
                <a:gd name="T52" fmla="*/ 121 w 187"/>
                <a:gd name="T53" fmla="*/ 3 h 52"/>
                <a:gd name="T54" fmla="*/ 133 w 187"/>
                <a:gd name="T55" fmla="*/ 4 h 52"/>
                <a:gd name="T56" fmla="*/ 155 w 187"/>
                <a:gd name="T57" fmla="*/ 8 h 52"/>
                <a:gd name="T58" fmla="*/ 169 w 187"/>
                <a:gd name="T59" fmla="*/ 12 h 52"/>
                <a:gd name="T60" fmla="*/ 180 w 187"/>
                <a:gd name="T61" fmla="*/ 17 h 52"/>
                <a:gd name="T62" fmla="*/ 185 w 187"/>
                <a:gd name="T63" fmla="*/ 22 h 52"/>
                <a:gd name="T64" fmla="*/ 186 w 187"/>
                <a:gd name="T65" fmla="*/ 26 h 5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87"/>
                <a:gd name="T100" fmla="*/ 0 h 52"/>
                <a:gd name="T101" fmla="*/ 187 w 187"/>
                <a:gd name="T102" fmla="*/ 52 h 5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87" h="52">
                  <a:moveTo>
                    <a:pt x="186" y="26"/>
                  </a:moveTo>
                  <a:lnTo>
                    <a:pt x="184" y="29"/>
                  </a:lnTo>
                  <a:lnTo>
                    <a:pt x="181" y="32"/>
                  </a:lnTo>
                  <a:lnTo>
                    <a:pt x="175" y="36"/>
                  </a:lnTo>
                  <a:lnTo>
                    <a:pt x="163" y="41"/>
                  </a:lnTo>
                  <a:lnTo>
                    <a:pt x="153" y="43"/>
                  </a:lnTo>
                  <a:lnTo>
                    <a:pt x="140" y="46"/>
                  </a:lnTo>
                  <a:lnTo>
                    <a:pt x="127" y="48"/>
                  </a:lnTo>
                  <a:lnTo>
                    <a:pt x="106" y="50"/>
                  </a:lnTo>
                  <a:lnTo>
                    <a:pt x="93" y="51"/>
                  </a:lnTo>
                  <a:lnTo>
                    <a:pt x="78" y="51"/>
                  </a:lnTo>
                  <a:lnTo>
                    <a:pt x="67" y="51"/>
                  </a:lnTo>
                  <a:lnTo>
                    <a:pt x="70" y="37"/>
                  </a:lnTo>
                  <a:lnTo>
                    <a:pt x="66" y="31"/>
                  </a:lnTo>
                  <a:lnTo>
                    <a:pt x="61" y="26"/>
                  </a:lnTo>
                  <a:lnTo>
                    <a:pt x="56" y="22"/>
                  </a:lnTo>
                  <a:lnTo>
                    <a:pt x="49" y="19"/>
                  </a:lnTo>
                  <a:lnTo>
                    <a:pt x="36" y="14"/>
                  </a:lnTo>
                  <a:lnTo>
                    <a:pt x="25" y="11"/>
                  </a:lnTo>
                  <a:lnTo>
                    <a:pt x="16" y="8"/>
                  </a:lnTo>
                  <a:lnTo>
                    <a:pt x="0" y="4"/>
                  </a:lnTo>
                  <a:lnTo>
                    <a:pt x="36" y="0"/>
                  </a:lnTo>
                  <a:lnTo>
                    <a:pt x="51" y="0"/>
                  </a:lnTo>
                  <a:lnTo>
                    <a:pt x="73" y="0"/>
                  </a:lnTo>
                  <a:lnTo>
                    <a:pt x="89" y="0"/>
                  </a:lnTo>
                  <a:lnTo>
                    <a:pt x="106" y="1"/>
                  </a:lnTo>
                  <a:lnTo>
                    <a:pt x="121" y="3"/>
                  </a:lnTo>
                  <a:lnTo>
                    <a:pt x="133" y="4"/>
                  </a:lnTo>
                  <a:lnTo>
                    <a:pt x="155" y="8"/>
                  </a:lnTo>
                  <a:lnTo>
                    <a:pt x="169" y="12"/>
                  </a:lnTo>
                  <a:lnTo>
                    <a:pt x="180" y="17"/>
                  </a:lnTo>
                  <a:lnTo>
                    <a:pt x="185" y="22"/>
                  </a:lnTo>
                  <a:lnTo>
                    <a:pt x="186" y="26"/>
                  </a:lnTo>
                </a:path>
              </a:pathLst>
            </a:custGeom>
            <a:solidFill>
              <a:srgbClr val="8080FF"/>
            </a:solidFill>
            <a:ln w="12700" cap="rnd" cmpd="sng">
              <a:solidFill>
                <a:srgbClr val="00A0A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4088" y="2142"/>
              <a:ext cx="318" cy="645"/>
            </a:xfrm>
            <a:custGeom>
              <a:avLst/>
              <a:gdLst>
                <a:gd name="T0" fmla="*/ 236 w 318"/>
                <a:gd name="T1" fmla="*/ 81 h 645"/>
                <a:gd name="T2" fmla="*/ 197 w 318"/>
                <a:gd name="T3" fmla="*/ 92 h 645"/>
                <a:gd name="T4" fmla="*/ 164 w 318"/>
                <a:gd name="T5" fmla="*/ 113 h 645"/>
                <a:gd name="T6" fmla="*/ 132 w 318"/>
                <a:gd name="T7" fmla="*/ 146 h 645"/>
                <a:gd name="T8" fmla="*/ 103 w 318"/>
                <a:gd name="T9" fmla="*/ 193 h 645"/>
                <a:gd name="T10" fmla="*/ 84 w 318"/>
                <a:gd name="T11" fmla="*/ 255 h 645"/>
                <a:gd name="T12" fmla="*/ 78 w 318"/>
                <a:gd name="T13" fmla="*/ 309 h 645"/>
                <a:gd name="T14" fmla="*/ 80 w 318"/>
                <a:gd name="T15" fmla="*/ 355 h 645"/>
                <a:gd name="T16" fmla="*/ 91 w 318"/>
                <a:gd name="T17" fmla="*/ 413 h 645"/>
                <a:gd name="T18" fmla="*/ 116 w 318"/>
                <a:gd name="T19" fmla="*/ 468 h 645"/>
                <a:gd name="T20" fmla="*/ 143 w 318"/>
                <a:gd name="T21" fmla="*/ 505 h 645"/>
                <a:gd name="T22" fmla="*/ 170 w 318"/>
                <a:gd name="T23" fmla="*/ 531 h 645"/>
                <a:gd name="T24" fmla="*/ 196 w 318"/>
                <a:gd name="T25" fmla="*/ 547 h 645"/>
                <a:gd name="T26" fmla="*/ 222 w 318"/>
                <a:gd name="T27" fmla="*/ 557 h 645"/>
                <a:gd name="T28" fmla="*/ 249 w 318"/>
                <a:gd name="T29" fmla="*/ 562 h 645"/>
                <a:gd name="T30" fmla="*/ 276 w 318"/>
                <a:gd name="T31" fmla="*/ 561 h 645"/>
                <a:gd name="T32" fmla="*/ 294 w 318"/>
                <a:gd name="T33" fmla="*/ 559 h 645"/>
                <a:gd name="T34" fmla="*/ 308 w 318"/>
                <a:gd name="T35" fmla="*/ 567 h 645"/>
                <a:gd name="T36" fmla="*/ 316 w 318"/>
                <a:gd name="T37" fmla="*/ 587 h 645"/>
                <a:gd name="T38" fmla="*/ 317 w 318"/>
                <a:gd name="T39" fmla="*/ 608 h 645"/>
                <a:gd name="T40" fmla="*/ 313 w 318"/>
                <a:gd name="T41" fmla="*/ 624 h 645"/>
                <a:gd name="T42" fmla="*/ 306 w 318"/>
                <a:gd name="T43" fmla="*/ 634 h 645"/>
                <a:gd name="T44" fmla="*/ 290 w 318"/>
                <a:gd name="T45" fmla="*/ 641 h 645"/>
                <a:gd name="T46" fmla="*/ 251 w 318"/>
                <a:gd name="T47" fmla="*/ 644 h 645"/>
                <a:gd name="T48" fmla="*/ 210 w 318"/>
                <a:gd name="T49" fmla="*/ 639 h 645"/>
                <a:gd name="T50" fmla="*/ 170 w 318"/>
                <a:gd name="T51" fmla="*/ 626 h 645"/>
                <a:gd name="T52" fmla="*/ 133 w 318"/>
                <a:gd name="T53" fmla="*/ 605 h 645"/>
                <a:gd name="T54" fmla="*/ 98 w 318"/>
                <a:gd name="T55" fmla="*/ 576 h 645"/>
                <a:gd name="T56" fmla="*/ 72 w 318"/>
                <a:gd name="T57" fmla="*/ 547 h 645"/>
                <a:gd name="T58" fmla="*/ 50 w 318"/>
                <a:gd name="T59" fmla="*/ 513 h 645"/>
                <a:gd name="T60" fmla="*/ 23 w 318"/>
                <a:gd name="T61" fmla="*/ 455 h 645"/>
                <a:gd name="T62" fmla="*/ 4 w 318"/>
                <a:gd name="T63" fmla="*/ 381 h 645"/>
                <a:gd name="T64" fmla="*/ 0 w 318"/>
                <a:gd name="T65" fmla="*/ 325 h 645"/>
                <a:gd name="T66" fmla="*/ 1 w 318"/>
                <a:gd name="T67" fmla="*/ 295 h 645"/>
                <a:gd name="T68" fmla="*/ 7 w 318"/>
                <a:gd name="T69" fmla="*/ 247 h 645"/>
                <a:gd name="T70" fmla="*/ 21 w 318"/>
                <a:gd name="T71" fmla="*/ 195 h 645"/>
                <a:gd name="T72" fmla="*/ 41 w 318"/>
                <a:gd name="T73" fmla="*/ 149 h 645"/>
                <a:gd name="T74" fmla="*/ 61 w 318"/>
                <a:gd name="T75" fmla="*/ 114 h 645"/>
                <a:gd name="T76" fmla="*/ 84 w 318"/>
                <a:gd name="T77" fmla="*/ 85 h 645"/>
                <a:gd name="T78" fmla="*/ 117 w 318"/>
                <a:gd name="T79" fmla="*/ 53 h 645"/>
                <a:gd name="T80" fmla="*/ 145 w 318"/>
                <a:gd name="T81" fmla="*/ 33 h 645"/>
                <a:gd name="T82" fmla="*/ 178 w 318"/>
                <a:gd name="T83" fmla="*/ 16 h 645"/>
                <a:gd name="T84" fmla="*/ 210 w 318"/>
                <a:gd name="T85" fmla="*/ 7 h 645"/>
                <a:gd name="T86" fmla="*/ 249 w 318"/>
                <a:gd name="T87" fmla="*/ 0 h 645"/>
                <a:gd name="T88" fmla="*/ 260 w 318"/>
                <a:gd name="T89" fmla="*/ 7 h 645"/>
                <a:gd name="T90" fmla="*/ 268 w 318"/>
                <a:gd name="T91" fmla="*/ 22 h 645"/>
                <a:gd name="T92" fmla="*/ 270 w 318"/>
                <a:gd name="T93" fmla="*/ 43 h 645"/>
                <a:gd name="T94" fmla="*/ 262 w 318"/>
                <a:gd name="T95" fmla="*/ 70 h 645"/>
                <a:gd name="T96" fmla="*/ 250 w 318"/>
                <a:gd name="T97" fmla="*/ 78 h 64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18"/>
                <a:gd name="T148" fmla="*/ 0 h 645"/>
                <a:gd name="T149" fmla="*/ 318 w 318"/>
                <a:gd name="T150" fmla="*/ 645 h 64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18" h="645">
                  <a:moveTo>
                    <a:pt x="250" y="78"/>
                  </a:moveTo>
                  <a:lnTo>
                    <a:pt x="236" y="81"/>
                  </a:lnTo>
                  <a:lnTo>
                    <a:pt x="213" y="86"/>
                  </a:lnTo>
                  <a:lnTo>
                    <a:pt x="197" y="92"/>
                  </a:lnTo>
                  <a:lnTo>
                    <a:pt x="179" y="102"/>
                  </a:lnTo>
                  <a:lnTo>
                    <a:pt x="164" y="113"/>
                  </a:lnTo>
                  <a:lnTo>
                    <a:pt x="147" y="130"/>
                  </a:lnTo>
                  <a:lnTo>
                    <a:pt x="132" y="146"/>
                  </a:lnTo>
                  <a:lnTo>
                    <a:pt x="117" y="167"/>
                  </a:lnTo>
                  <a:lnTo>
                    <a:pt x="103" y="193"/>
                  </a:lnTo>
                  <a:lnTo>
                    <a:pt x="92" y="221"/>
                  </a:lnTo>
                  <a:lnTo>
                    <a:pt x="84" y="255"/>
                  </a:lnTo>
                  <a:lnTo>
                    <a:pt x="79" y="286"/>
                  </a:lnTo>
                  <a:lnTo>
                    <a:pt x="78" y="309"/>
                  </a:lnTo>
                  <a:lnTo>
                    <a:pt x="78" y="338"/>
                  </a:lnTo>
                  <a:lnTo>
                    <a:pt x="80" y="355"/>
                  </a:lnTo>
                  <a:lnTo>
                    <a:pt x="83" y="382"/>
                  </a:lnTo>
                  <a:lnTo>
                    <a:pt x="91" y="413"/>
                  </a:lnTo>
                  <a:lnTo>
                    <a:pt x="105" y="448"/>
                  </a:lnTo>
                  <a:lnTo>
                    <a:pt x="116" y="468"/>
                  </a:lnTo>
                  <a:lnTo>
                    <a:pt x="128" y="488"/>
                  </a:lnTo>
                  <a:lnTo>
                    <a:pt x="143" y="505"/>
                  </a:lnTo>
                  <a:lnTo>
                    <a:pt x="159" y="521"/>
                  </a:lnTo>
                  <a:lnTo>
                    <a:pt x="170" y="531"/>
                  </a:lnTo>
                  <a:lnTo>
                    <a:pt x="183" y="540"/>
                  </a:lnTo>
                  <a:lnTo>
                    <a:pt x="196" y="547"/>
                  </a:lnTo>
                  <a:lnTo>
                    <a:pt x="208" y="552"/>
                  </a:lnTo>
                  <a:lnTo>
                    <a:pt x="222" y="557"/>
                  </a:lnTo>
                  <a:lnTo>
                    <a:pt x="235" y="560"/>
                  </a:lnTo>
                  <a:lnTo>
                    <a:pt x="249" y="562"/>
                  </a:lnTo>
                  <a:lnTo>
                    <a:pt x="261" y="562"/>
                  </a:lnTo>
                  <a:lnTo>
                    <a:pt x="276" y="561"/>
                  </a:lnTo>
                  <a:lnTo>
                    <a:pt x="287" y="561"/>
                  </a:lnTo>
                  <a:lnTo>
                    <a:pt x="294" y="559"/>
                  </a:lnTo>
                  <a:lnTo>
                    <a:pt x="302" y="563"/>
                  </a:lnTo>
                  <a:lnTo>
                    <a:pt x="308" y="567"/>
                  </a:lnTo>
                  <a:lnTo>
                    <a:pt x="313" y="575"/>
                  </a:lnTo>
                  <a:lnTo>
                    <a:pt x="316" y="587"/>
                  </a:lnTo>
                  <a:lnTo>
                    <a:pt x="317" y="596"/>
                  </a:lnTo>
                  <a:lnTo>
                    <a:pt x="317" y="608"/>
                  </a:lnTo>
                  <a:lnTo>
                    <a:pt x="315" y="617"/>
                  </a:lnTo>
                  <a:lnTo>
                    <a:pt x="313" y="624"/>
                  </a:lnTo>
                  <a:lnTo>
                    <a:pt x="309" y="629"/>
                  </a:lnTo>
                  <a:lnTo>
                    <a:pt x="306" y="634"/>
                  </a:lnTo>
                  <a:lnTo>
                    <a:pt x="298" y="639"/>
                  </a:lnTo>
                  <a:lnTo>
                    <a:pt x="290" y="641"/>
                  </a:lnTo>
                  <a:lnTo>
                    <a:pt x="272" y="643"/>
                  </a:lnTo>
                  <a:lnTo>
                    <a:pt x="251" y="644"/>
                  </a:lnTo>
                  <a:lnTo>
                    <a:pt x="229" y="643"/>
                  </a:lnTo>
                  <a:lnTo>
                    <a:pt x="210" y="639"/>
                  </a:lnTo>
                  <a:lnTo>
                    <a:pt x="189" y="634"/>
                  </a:lnTo>
                  <a:lnTo>
                    <a:pt x="170" y="626"/>
                  </a:lnTo>
                  <a:lnTo>
                    <a:pt x="149" y="616"/>
                  </a:lnTo>
                  <a:lnTo>
                    <a:pt x="133" y="605"/>
                  </a:lnTo>
                  <a:lnTo>
                    <a:pt x="114" y="592"/>
                  </a:lnTo>
                  <a:lnTo>
                    <a:pt x="98" y="576"/>
                  </a:lnTo>
                  <a:lnTo>
                    <a:pt x="83" y="561"/>
                  </a:lnTo>
                  <a:lnTo>
                    <a:pt x="72" y="547"/>
                  </a:lnTo>
                  <a:lnTo>
                    <a:pt x="62" y="532"/>
                  </a:lnTo>
                  <a:lnTo>
                    <a:pt x="50" y="513"/>
                  </a:lnTo>
                  <a:lnTo>
                    <a:pt x="35" y="488"/>
                  </a:lnTo>
                  <a:lnTo>
                    <a:pt x="23" y="455"/>
                  </a:lnTo>
                  <a:lnTo>
                    <a:pt x="13" y="425"/>
                  </a:lnTo>
                  <a:lnTo>
                    <a:pt x="4" y="381"/>
                  </a:lnTo>
                  <a:lnTo>
                    <a:pt x="1" y="345"/>
                  </a:lnTo>
                  <a:lnTo>
                    <a:pt x="0" y="325"/>
                  </a:lnTo>
                  <a:lnTo>
                    <a:pt x="0" y="308"/>
                  </a:lnTo>
                  <a:lnTo>
                    <a:pt x="1" y="295"/>
                  </a:lnTo>
                  <a:lnTo>
                    <a:pt x="3" y="273"/>
                  </a:lnTo>
                  <a:lnTo>
                    <a:pt x="7" y="247"/>
                  </a:lnTo>
                  <a:lnTo>
                    <a:pt x="13" y="223"/>
                  </a:lnTo>
                  <a:lnTo>
                    <a:pt x="21" y="195"/>
                  </a:lnTo>
                  <a:lnTo>
                    <a:pt x="30" y="172"/>
                  </a:lnTo>
                  <a:lnTo>
                    <a:pt x="41" y="149"/>
                  </a:lnTo>
                  <a:lnTo>
                    <a:pt x="50" y="133"/>
                  </a:lnTo>
                  <a:lnTo>
                    <a:pt x="61" y="114"/>
                  </a:lnTo>
                  <a:lnTo>
                    <a:pt x="73" y="98"/>
                  </a:lnTo>
                  <a:lnTo>
                    <a:pt x="84" y="85"/>
                  </a:lnTo>
                  <a:lnTo>
                    <a:pt x="100" y="67"/>
                  </a:lnTo>
                  <a:lnTo>
                    <a:pt x="117" y="53"/>
                  </a:lnTo>
                  <a:lnTo>
                    <a:pt x="132" y="42"/>
                  </a:lnTo>
                  <a:lnTo>
                    <a:pt x="145" y="33"/>
                  </a:lnTo>
                  <a:lnTo>
                    <a:pt x="161" y="24"/>
                  </a:lnTo>
                  <a:lnTo>
                    <a:pt x="178" y="16"/>
                  </a:lnTo>
                  <a:lnTo>
                    <a:pt x="193" y="12"/>
                  </a:lnTo>
                  <a:lnTo>
                    <a:pt x="210" y="7"/>
                  </a:lnTo>
                  <a:lnTo>
                    <a:pt x="229" y="2"/>
                  </a:lnTo>
                  <a:lnTo>
                    <a:pt x="249" y="0"/>
                  </a:lnTo>
                  <a:lnTo>
                    <a:pt x="256" y="3"/>
                  </a:lnTo>
                  <a:lnTo>
                    <a:pt x="260" y="7"/>
                  </a:lnTo>
                  <a:lnTo>
                    <a:pt x="264" y="16"/>
                  </a:lnTo>
                  <a:lnTo>
                    <a:pt x="268" y="22"/>
                  </a:lnTo>
                  <a:lnTo>
                    <a:pt x="269" y="30"/>
                  </a:lnTo>
                  <a:lnTo>
                    <a:pt x="270" y="43"/>
                  </a:lnTo>
                  <a:lnTo>
                    <a:pt x="267" y="57"/>
                  </a:lnTo>
                  <a:lnTo>
                    <a:pt x="262" y="70"/>
                  </a:lnTo>
                  <a:lnTo>
                    <a:pt x="257" y="75"/>
                  </a:lnTo>
                  <a:lnTo>
                    <a:pt x="250" y="78"/>
                  </a:lnTo>
                </a:path>
              </a:pathLst>
            </a:custGeom>
            <a:solidFill>
              <a:srgbClr val="C1CEFF"/>
            </a:solidFill>
            <a:ln w="12700" cap="rnd" cmpd="sng">
              <a:solidFill>
                <a:srgbClr val="618FF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4160" y="2169"/>
              <a:ext cx="141" cy="118"/>
            </a:xfrm>
            <a:custGeom>
              <a:avLst/>
              <a:gdLst>
                <a:gd name="T0" fmla="*/ 128 w 141"/>
                <a:gd name="T1" fmla="*/ 0 h 118"/>
                <a:gd name="T2" fmla="*/ 94 w 141"/>
                <a:gd name="T3" fmla="*/ 15 h 118"/>
                <a:gd name="T4" fmla="*/ 69 w 141"/>
                <a:gd name="T5" fmla="*/ 30 h 118"/>
                <a:gd name="T6" fmla="*/ 45 w 141"/>
                <a:gd name="T7" fmla="*/ 49 h 118"/>
                <a:gd name="T8" fmla="*/ 20 w 141"/>
                <a:gd name="T9" fmla="*/ 76 h 118"/>
                <a:gd name="T10" fmla="*/ 4 w 141"/>
                <a:gd name="T11" fmla="*/ 96 h 118"/>
                <a:gd name="T12" fmla="*/ 0 w 141"/>
                <a:gd name="T13" fmla="*/ 107 h 118"/>
                <a:gd name="T14" fmla="*/ 1 w 141"/>
                <a:gd name="T15" fmla="*/ 115 h 118"/>
                <a:gd name="T16" fmla="*/ 11 w 141"/>
                <a:gd name="T17" fmla="*/ 117 h 118"/>
                <a:gd name="T18" fmla="*/ 20 w 141"/>
                <a:gd name="T19" fmla="*/ 106 h 118"/>
                <a:gd name="T20" fmla="*/ 34 w 141"/>
                <a:gd name="T21" fmla="*/ 90 h 118"/>
                <a:gd name="T22" fmla="*/ 49 w 141"/>
                <a:gd name="T23" fmla="*/ 72 h 118"/>
                <a:gd name="T24" fmla="*/ 67 w 141"/>
                <a:gd name="T25" fmla="*/ 56 h 118"/>
                <a:gd name="T26" fmla="*/ 87 w 141"/>
                <a:gd name="T27" fmla="*/ 41 h 118"/>
                <a:gd name="T28" fmla="*/ 108 w 141"/>
                <a:gd name="T29" fmla="*/ 29 h 118"/>
                <a:gd name="T30" fmla="*/ 127 w 141"/>
                <a:gd name="T31" fmla="*/ 21 h 118"/>
                <a:gd name="T32" fmla="*/ 139 w 141"/>
                <a:gd name="T33" fmla="*/ 15 h 118"/>
                <a:gd name="T34" fmla="*/ 140 w 141"/>
                <a:gd name="T35" fmla="*/ 8 h 118"/>
                <a:gd name="T36" fmla="*/ 138 w 141"/>
                <a:gd name="T37" fmla="*/ 1 h 118"/>
                <a:gd name="T38" fmla="*/ 128 w 141"/>
                <a:gd name="T39" fmla="*/ 0 h 1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1"/>
                <a:gd name="T61" fmla="*/ 0 h 118"/>
                <a:gd name="T62" fmla="*/ 141 w 141"/>
                <a:gd name="T63" fmla="*/ 118 h 1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1" h="118">
                  <a:moveTo>
                    <a:pt x="128" y="0"/>
                  </a:moveTo>
                  <a:lnTo>
                    <a:pt x="94" y="15"/>
                  </a:lnTo>
                  <a:lnTo>
                    <a:pt x="69" y="30"/>
                  </a:lnTo>
                  <a:lnTo>
                    <a:pt x="45" y="49"/>
                  </a:lnTo>
                  <a:lnTo>
                    <a:pt x="20" y="76"/>
                  </a:lnTo>
                  <a:lnTo>
                    <a:pt x="4" y="96"/>
                  </a:lnTo>
                  <a:lnTo>
                    <a:pt x="0" y="107"/>
                  </a:lnTo>
                  <a:lnTo>
                    <a:pt x="1" y="115"/>
                  </a:lnTo>
                  <a:lnTo>
                    <a:pt x="11" y="117"/>
                  </a:lnTo>
                  <a:lnTo>
                    <a:pt x="20" y="106"/>
                  </a:lnTo>
                  <a:lnTo>
                    <a:pt x="34" y="90"/>
                  </a:lnTo>
                  <a:lnTo>
                    <a:pt x="49" y="72"/>
                  </a:lnTo>
                  <a:lnTo>
                    <a:pt x="67" y="56"/>
                  </a:lnTo>
                  <a:lnTo>
                    <a:pt x="87" y="41"/>
                  </a:lnTo>
                  <a:lnTo>
                    <a:pt x="108" y="29"/>
                  </a:lnTo>
                  <a:lnTo>
                    <a:pt x="127" y="21"/>
                  </a:lnTo>
                  <a:lnTo>
                    <a:pt x="139" y="15"/>
                  </a:lnTo>
                  <a:lnTo>
                    <a:pt x="140" y="8"/>
                  </a:lnTo>
                  <a:lnTo>
                    <a:pt x="138" y="1"/>
                  </a:lnTo>
                  <a:lnTo>
                    <a:pt x="128" y="0"/>
                  </a:lnTo>
                </a:path>
              </a:pathLst>
            </a:custGeom>
            <a:solidFill>
              <a:schemeClr val="tx1"/>
            </a:solidFill>
            <a:ln w="12700" cap="rnd" cmpd="sng">
              <a:solidFill>
                <a:srgbClr val="C1CE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4637" y="2211"/>
              <a:ext cx="178" cy="23"/>
            </a:xfrm>
            <a:prstGeom prst="rect">
              <a:avLst/>
            </a:pr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3" name="Rectangle 14"/>
            <p:cNvSpPr>
              <a:spLocks noChangeArrowheads="1"/>
            </p:cNvSpPr>
            <p:nvPr/>
          </p:nvSpPr>
          <p:spPr bwMode="auto">
            <a:xfrm>
              <a:off x="4693" y="2259"/>
              <a:ext cx="65" cy="23"/>
            </a:xfrm>
            <a:prstGeom prst="rect">
              <a:avLst/>
            </a:pr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4661" y="2307"/>
              <a:ext cx="130" cy="24"/>
            </a:xfrm>
            <a:prstGeom prst="rect">
              <a:avLst/>
            </a:pr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4637" y="2595"/>
              <a:ext cx="178" cy="22"/>
            </a:xfrm>
            <a:prstGeom prst="rect">
              <a:avLst/>
            </a:pr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6" name="Rectangle 17"/>
            <p:cNvSpPr>
              <a:spLocks noChangeArrowheads="1"/>
            </p:cNvSpPr>
            <p:nvPr/>
          </p:nvSpPr>
          <p:spPr bwMode="auto">
            <a:xfrm>
              <a:off x="4693" y="2355"/>
              <a:ext cx="65" cy="23"/>
            </a:xfrm>
            <a:prstGeom prst="rect">
              <a:avLst/>
            </a:pr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4693" y="2451"/>
              <a:ext cx="65" cy="22"/>
            </a:xfrm>
            <a:prstGeom prst="rect">
              <a:avLst/>
            </a:pr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4693" y="2547"/>
              <a:ext cx="65" cy="22"/>
            </a:xfrm>
            <a:prstGeom prst="rect">
              <a:avLst/>
            </a:pr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19" name="Rectangle 20"/>
            <p:cNvSpPr>
              <a:spLocks noChangeArrowheads="1"/>
            </p:cNvSpPr>
            <p:nvPr/>
          </p:nvSpPr>
          <p:spPr bwMode="auto">
            <a:xfrm>
              <a:off x="4693" y="2642"/>
              <a:ext cx="65" cy="23"/>
            </a:xfrm>
            <a:prstGeom prst="rect">
              <a:avLst/>
            </a:pr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0" name="Rectangle 21"/>
            <p:cNvSpPr>
              <a:spLocks noChangeArrowheads="1"/>
            </p:cNvSpPr>
            <p:nvPr/>
          </p:nvSpPr>
          <p:spPr bwMode="auto">
            <a:xfrm>
              <a:off x="4693" y="2738"/>
              <a:ext cx="65" cy="24"/>
            </a:xfrm>
            <a:prstGeom prst="rect">
              <a:avLst/>
            </a:pr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" name="Rectangle 22"/>
            <p:cNvSpPr>
              <a:spLocks noChangeArrowheads="1"/>
            </p:cNvSpPr>
            <p:nvPr/>
          </p:nvSpPr>
          <p:spPr bwMode="auto">
            <a:xfrm>
              <a:off x="4693" y="2834"/>
              <a:ext cx="65" cy="23"/>
            </a:xfrm>
            <a:prstGeom prst="rect">
              <a:avLst/>
            </a:pr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" name="Rectangle 23"/>
            <p:cNvSpPr>
              <a:spLocks noChangeArrowheads="1"/>
            </p:cNvSpPr>
            <p:nvPr/>
          </p:nvSpPr>
          <p:spPr bwMode="auto">
            <a:xfrm>
              <a:off x="4693" y="2930"/>
              <a:ext cx="65" cy="23"/>
            </a:xfrm>
            <a:prstGeom prst="rect">
              <a:avLst/>
            </a:pr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" name="Rectangle 24"/>
            <p:cNvSpPr>
              <a:spLocks noChangeArrowheads="1"/>
            </p:cNvSpPr>
            <p:nvPr/>
          </p:nvSpPr>
          <p:spPr bwMode="auto">
            <a:xfrm>
              <a:off x="4661" y="2403"/>
              <a:ext cx="130" cy="22"/>
            </a:xfrm>
            <a:prstGeom prst="rect">
              <a:avLst/>
            </a:pr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" name="Rectangle 25"/>
            <p:cNvSpPr>
              <a:spLocks noChangeArrowheads="1"/>
            </p:cNvSpPr>
            <p:nvPr/>
          </p:nvSpPr>
          <p:spPr bwMode="auto">
            <a:xfrm>
              <a:off x="4661" y="2500"/>
              <a:ext cx="130" cy="21"/>
            </a:xfrm>
            <a:prstGeom prst="rect">
              <a:avLst/>
            </a:pr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" name="Rectangle 26"/>
            <p:cNvSpPr>
              <a:spLocks noChangeArrowheads="1"/>
            </p:cNvSpPr>
            <p:nvPr/>
          </p:nvSpPr>
          <p:spPr bwMode="auto">
            <a:xfrm>
              <a:off x="4661" y="2786"/>
              <a:ext cx="130" cy="23"/>
            </a:xfrm>
            <a:prstGeom prst="rect">
              <a:avLst/>
            </a:pr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" name="Rectangle 27"/>
            <p:cNvSpPr>
              <a:spLocks noChangeArrowheads="1"/>
            </p:cNvSpPr>
            <p:nvPr/>
          </p:nvSpPr>
          <p:spPr bwMode="auto">
            <a:xfrm>
              <a:off x="4661" y="2882"/>
              <a:ext cx="130" cy="23"/>
            </a:xfrm>
            <a:prstGeom prst="rect">
              <a:avLst/>
            </a:pr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" name="Rectangle 28"/>
            <p:cNvSpPr>
              <a:spLocks noChangeArrowheads="1"/>
            </p:cNvSpPr>
            <p:nvPr/>
          </p:nvSpPr>
          <p:spPr bwMode="auto">
            <a:xfrm>
              <a:off x="4661" y="2690"/>
              <a:ext cx="130" cy="23"/>
            </a:xfrm>
            <a:prstGeom prst="rect">
              <a:avLst/>
            </a:pr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auto">
            <a:xfrm>
              <a:off x="4477" y="2542"/>
              <a:ext cx="18" cy="64"/>
            </a:xfrm>
            <a:custGeom>
              <a:avLst/>
              <a:gdLst>
                <a:gd name="T0" fmla="*/ 5 w 18"/>
                <a:gd name="T1" fmla="*/ 63 h 64"/>
                <a:gd name="T2" fmla="*/ 17 w 18"/>
                <a:gd name="T3" fmla="*/ 63 h 64"/>
                <a:gd name="T4" fmla="*/ 17 w 18"/>
                <a:gd name="T5" fmla="*/ 0 h 64"/>
                <a:gd name="T6" fmla="*/ 3 w 18"/>
                <a:gd name="T7" fmla="*/ 0 h 64"/>
                <a:gd name="T8" fmla="*/ 0 w 18"/>
                <a:gd name="T9" fmla="*/ 13 h 64"/>
                <a:gd name="T10" fmla="*/ 5 w 18"/>
                <a:gd name="T11" fmla="*/ 13 h 64"/>
                <a:gd name="T12" fmla="*/ 5 w 18"/>
                <a:gd name="T13" fmla="*/ 63 h 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"/>
                <a:gd name="T22" fmla="*/ 0 h 64"/>
                <a:gd name="T23" fmla="*/ 18 w 18"/>
                <a:gd name="T24" fmla="*/ 64 h 6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" h="64">
                  <a:moveTo>
                    <a:pt x="5" y="63"/>
                  </a:moveTo>
                  <a:lnTo>
                    <a:pt x="17" y="63"/>
                  </a:lnTo>
                  <a:lnTo>
                    <a:pt x="17" y="0"/>
                  </a:lnTo>
                  <a:lnTo>
                    <a:pt x="3" y="0"/>
                  </a:lnTo>
                  <a:lnTo>
                    <a:pt x="0" y="13"/>
                  </a:lnTo>
                  <a:lnTo>
                    <a:pt x="5" y="13"/>
                  </a:lnTo>
                  <a:lnTo>
                    <a:pt x="5" y="63"/>
                  </a:lnTo>
                </a:path>
              </a:pathLst>
            </a:cu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>
              <a:off x="4549" y="2602"/>
              <a:ext cx="34" cy="63"/>
            </a:xfrm>
            <a:custGeom>
              <a:avLst/>
              <a:gdLst>
                <a:gd name="T0" fmla="*/ 0 w 34"/>
                <a:gd name="T1" fmla="*/ 18 h 63"/>
                <a:gd name="T2" fmla="*/ 12 w 34"/>
                <a:gd name="T3" fmla="*/ 18 h 63"/>
                <a:gd name="T4" fmla="*/ 12 w 34"/>
                <a:gd name="T5" fmla="*/ 14 h 63"/>
                <a:gd name="T6" fmla="*/ 21 w 34"/>
                <a:gd name="T7" fmla="*/ 14 h 63"/>
                <a:gd name="T8" fmla="*/ 21 w 34"/>
                <a:gd name="T9" fmla="*/ 21 h 63"/>
                <a:gd name="T10" fmla="*/ 0 w 34"/>
                <a:gd name="T11" fmla="*/ 51 h 63"/>
                <a:gd name="T12" fmla="*/ 0 w 34"/>
                <a:gd name="T13" fmla="*/ 62 h 63"/>
                <a:gd name="T14" fmla="*/ 33 w 34"/>
                <a:gd name="T15" fmla="*/ 62 h 63"/>
                <a:gd name="T16" fmla="*/ 33 w 34"/>
                <a:gd name="T17" fmla="*/ 51 h 63"/>
                <a:gd name="T18" fmla="*/ 14 w 34"/>
                <a:gd name="T19" fmla="*/ 51 h 63"/>
                <a:gd name="T20" fmla="*/ 33 w 34"/>
                <a:gd name="T21" fmla="*/ 25 h 63"/>
                <a:gd name="T22" fmla="*/ 33 w 34"/>
                <a:gd name="T23" fmla="*/ 8 h 63"/>
                <a:gd name="T24" fmla="*/ 24 w 34"/>
                <a:gd name="T25" fmla="*/ 0 h 63"/>
                <a:gd name="T26" fmla="*/ 9 w 34"/>
                <a:gd name="T27" fmla="*/ 0 h 63"/>
                <a:gd name="T28" fmla="*/ 0 w 34"/>
                <a:gd name="T29" fmla="*/ 8 h 63"/>
                <a:gd name="T30" fmla="*/ 0 w 34"/>
                <a:gd name="T31" fmla="*/ 18 h 6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4"/>
                <a:gd name="T49" fmla="*/ 0 h 63"/>
                <a:gd name="T50" fmla="*/ 34 w 34"/>
                <a:gd name="T51" fmla="*/ 63 h 6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4" h="63">
                  <a:moveTo>
                    <a:pt x="0" y="18"/>
                  </a:moveTo>
                  <a:lnTo>
                    <a:pt x="12" y="18"/>
                  </a:lnTo>
                  <a:lnTo>
                    <a:pt x="12" y="14"/>
                  </a:lnTo>
                  <a:lnTo>
                    <a:pt x="21" y="14"/>
                  </a:lnTo>
                  <a:lnTo>
                    <a:pt x="21" y="21"/>
                  </a:lnTo>
                  <a:lnTo>
                    <a:pt x="0" y="51"/>
                  </a:lnTo>
                  <a:lnTo>
                    <a:pt x="0" y="62"/>
                  </a:lnTo>
                  <a:lnTo>
                    <a:pt x="33" y="62"/>
                  </a:lnTo>
                  <a:lnTo>
                    <a:pt x="33" y="51"/>
                  </a:lnTo>
                  <a:lnTo>
                    <a:pt x="14" y="51"/>
                  </a:lnTo>
                  <a:lnTo>
                    <a:pt x="33" y="25"/>
                  </a:lnTo>
                  <a:lnTo>
                    <a:pt x="33" y="8"/>
                  </a:lnTo>
                  <a:lnTo>
                    <a:pt x="24" y="0"/>
                  </a:lnTo>
                  <a:lnTo>
                    <a:pt x="9" y="0"/>
                  </a:lnTo>
                  <a:lnTo>
                    <a:pt x="0" y="8"/>
                  </a:lnTo>
                  <a:lnTo>
                    <a:pt x="0" y="18"/>
                  </a:lnTo>
                </a:path>
              </a:pathLst>
            </a:cu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>
              <a:off x="4457" y="2547"/>
              <a:ext cx="122" cy="121"/>
            </a:xfrm>
            <a:custGeom>
              <a:avLst/>
              <a:gdLst>
                <a:gd name="T0" fmla="*/ 105 w 122"/>
                <a:gd name="T1" fmla="*/ 0 h 121"/>
                <a:gd name="T2" fmla="*/ 0 w 122"/>
                <a:gd name="T3" fmla="*/ 120 h 121"/>
                <a:gd name="T4" fmla="*/ 16 w 122"/>
                <a:gd name="T5" fmla="*/ 120 h 121"/>
                <a:gd name="T6" fmla="*/ 121 w 122"/>
                <a:gd name="T7" fmla="*/ 1 h 121"/>
                <a:gd name="T8" fmla="*/ 105 w 122"/>
                <a:gd name="T9" fmla="*/ 0 h 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2"/>
                <a:gd name="T16" fmla="*/ 0 h 121"/>
                <a:gd name="T17" fmla="*/ 122 w 122"/>
                <a:gd name="T18" fmla="*/ 121 h 1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2" h="121">
                  <a:moveTo>
                    <a:pt x="105" y="0"/>
                  </a:moveTo>
                  <a:lnTo>
                    <a:pt x="0" y="120"/>
                  </a:lnTo>
                  <a:lnTo>
                    <a:pt x="16" y="120"/>
                  </a:lnTo>
                  <a:lnTo>
                    <a:pt x="121" y="1"/>
                  </a:lnTo>
                  <a:lnTo>
                    <a:pt x="105" y="0"/>
                  </a:lnTo>
                </a:path>
              </a:pathLst>
            </a:cu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>
              <a:off x="4856" y="2563"/>
              <a:ext cx="52" cy="73"/>
            </a:xfrm>
            <a:custGeom>
              <a:avLst/>
              <a:gdLst>
                <a:gd name="T0" fmla="*/ 14 w 52"/>
                <a:gd name="T1" fmla="*/ 0 h 73"/>
                <a:gd name="T2" fmla="*/ 37 w 52"/>
                <a:gd name="T3" fmla="*/ 0 h 73"/>
                <a:gd name="T4" fmla="*/ 51 w 52"/>
                <a:gd name="T5" fmla="*/ 10 h 73"/>
                <a:gd name="T6" fmla="*/ 51 w 52"/>
                <a:gd name="T7" fmla="*/ 28 h 73"/>
                <a:gd name="T8" fmla="*/ 32 w 52"/>
                <a:gd name="T9" fmla="*/ 28 h 73"/>
                <a:gd name="T10" fmla="*/ 32 w 52"/>
                <a:gd name="T11" fmla="*/ 14 h 73"/>
                <a:gd name="T12" fmla="*/ 18 w 52"/>
                <a:gd name="T13" fmla="*/ 14 h 73"/>
                <a:gd name="T14" fmla="*/ 18 w 52"/>
                <a:gd name="T15" fmla="*/ 58 h 73"/>
                <a:gd name="T16" fmla="*/ 32 w 52"/>
                <a:gd name="T17" fmla="*/ 58 h 73"/>
                <a:gd name="T18" fmla="*/ 32 w 52"/>
                <a:gd name="T19" fmla="*/ 42 h 73"/>
                <a:gd name="T20" fmla="*/ 51 w 52"/>
                <a:gd name="T21" fmla="*/ 42 h 73"/>
                <a:gd name="T22" fmla="*/ 51 w 52"/>
                <a:gd name="T23" fmla="*/ 62 h 73"/>
                <a:gd name="T24" fmla="*/ 37 w 52"/>
                <a:gd name="T25" fmla="*/ 72 h 73"/>
                <a:gd name="T26" fmla="*/ 14 w 52"/>
                <a:gd name="T27" fmla="*/ 72 h 73"/>
                <a:gd name="T28" fmla="*/ 0 w 52"/>
                <a:gd name="T29" fmla="*/ 62 h 73"/>
                <a:gd name="T30" fmla="*/ 0 w 52"/>
                <a:gd name="T31" fmla="*/ 10 h 73"/>
                <a:gd name="T32" fmla="*/ 14 w 52"/>
                <a:gd name="T33" fmla="*/ 0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73"/>
                <a:gd name="T53" fmla="*/ 52 w 52"/>
                <a:gd name="T54" fmla="*/ 73 h 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73">
                  <a:moveTo>
                    <a:pt x="14" y="0"/>
                  </a:moveTo>
                  <a:lnTo>
                    <a:pt x="37" y="0"/>
                  </a:lnTo>
                  <a:lnTo>
                    <a:pt x="51" y="10"/>
                  </a:lnTo>
                  <a:lnTo>
                    <a:pt x="51" y="28"/>
                  </a:lnTo>
                  <a:lnTo>
                    <a:pt x="32" y="28"/>
                  </a:lnTo>
                  <a:lnTo>
                    <a:pt x="32" y="14"/>
                  </a:lnTo>
                  <a:lnTo>
                    <a:pt x="18" y="14"/>
                  </a:lnTo>
                  <a:lnTo>
                    <a:pt x="18" y="58"/>
                  </a:lnTo>
                  <a:lnTo>
                    <a:pt x="32" y="58"/>
                  </a:lnTo>
                  <a:lnTo>
                    <a:pt x="32" y="42"/>
                  </a:lnTo>
                  <a:lnTo>
                    <a:pt x="51" y="42"/>
                  </a:lnTo>
                  <a:lnTo>
                    <a:pt x="51" y="62"/>
                  </a:lnTo>
                  <a:lnTo>
                    <a:pt x="37" y="72"/>
                  </a:lnTo>
                  <a:lnTo>
                    <a:pt x="14" y="72"/>
                  </a:lnTo>
                  <a:lnTo>
                    <a:pt x="0" y="62"/>
                  </a:lnTo>
                  <a:lnTo>
                    <a:pt x="0" y="10"/>
                  </a:lnTo>
                  <a:lnTo>
                    <a:pt x="14" y="0"/>
                  </a:lnTo>
                </a:path>
              </a:pathLst>
            </a:cu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32" name="Freeform 33"/>
            <p:cNvSpPr>
              <a:spLocks/>
            </p:cNvSpPr>
            <p:nvPr/>
          </p:nvSpPr>
          <p:spPr bwMode="auto">
            <a:xfrm>
              <a:off x="5000" y="2563"/>
              <a:ext cx="50" cy="73"/>
            </a:xfrm>
            <a:custGeom>
              <a:avLst/>
              <a:gdLst>
                <a:gd name="T0" fmla="*/ 0 w 50"/>
                <a:gd name="T1" fmla="*/ 0 h 73"/>
                <a:gd name="T2" fmla="*/ 35 w 50"/>
                <a:gd name="T3" fmla="*/ 0 h 73"/>
                <a:gd name="T4" fmla="*/ 49 w 50"/>
                <a:gd name="T5" fmla="*/ 10 h 73"/>
                <a:gd name="T6" fmla="*/ 49 w 50"/>
                <a:gd name="T7" fmla="*/ 38 h 73"/>
                <a:gd name="T8" fmla="*/ 35 w 50"/>
                <a:gd name="T9" fmla="*/ 48 h 73"/>
                <a:gd name="T10" fmla="*/ 19 w 50"/>
                <a:gd name="T11" fmla="*/ 48 h 73"/>
                <a:gd name="T12" fmla="*/ 19 w 50"/>
                <a:gd name="T13" fmla="*/ 34 h 73"/>
                <a:gd name="T14" fmla="*/ 30 w 50"/>
                <a:gd name="T15" fmla="*/ 34 h 73"/>
                <a:gd name="T16" fmla="*/ 30 w 50"/>
                <a:gd name="T17" fmla="*/ 12 h 73"/>
                <a:gd name="T18" fmla="*/ 19 w 50"/>
                <a:gd name="T19" fmla="*/ 12 h 73"/>
                <a:gd name="T20" fmla="*/ 19 w 50"/>
                <a:gd name="T21" fmla="*/ 34 h 73"/>
                <a:gd name="T22" fmla="*/ 19 w 50"/>
                <a:gd name="T23" fmla="*/ 48 h 73"/>
                <a:gd name="T24" fmla="*/ 19 w 50"/>
                <a:gd name="T25" fmla="*/ 72 h 73"/>
                <a:gd name="T26" fmla="*/ 0 w 50"/>
                <a:gd name="T27" fmla="*/ 72 h 73"/>
                <a:gd name="T28" fmla="*/ 0 w 50"/>
                <a:gd name="T29" fmla="*/ 0 h 7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0"/>
                <a:gd name="T46" fmla="*/ 0 h 73"/>
                <a:gd name="T47" fmla="*/ 50 w 50"/>
                <a:gd name="T48" fmla="*/ 73 h 7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0" h="73">
                  <a:moveTo>
                    <a:pt x="0" y="0"/>
                  </a:moveTo>
                  <a:lnTo>
                    <a:pt x="35" y="0"/>
                  </a:lnTo>
                  <a:lnTo>
                    <a:pt x="49" y="10"/>
                  </a:lnTo>
                  <a:lnTo>
                    <a:pt x="49" y="38"/>
                  </a:lnTo>
                  <a:lnTo>
                    <a:pt x="35" y="48"/>
                  </a:lnTo>
                  <a:lnTo>
                    <a:pt x="19" y="48"/>
                  </a:lnTo>
                  <a:lnTo>
                    <a:pt x="19" y="34"/>
                  </a:lnTo>
                  <a:lnTo>
                    <a:pt x="30" y="34"/>
                  </a:lnTo>
                  <a:lnTo>
                    <a:pt x="30" y="12"/>
                  </a:lnTo>
                  <a:lnTo>
                    <a:pt x="19" y="12"/>
                  </a:lnTo>
                  <a:lnTo>
                    <a:pt x="19" y="34"/>
                  </a:lnTo>
                  <a:lnTo>
                    <a:pt x="19" y="48"/>
                  </a:lnTo>
                  <a:lnTo>
                    <a:pt x="19" y="72"/>
                  </a:lnTo>
                  <a:lnTo>
                    <a:pt x="0" y="72"/>
                  </a:lnTo>
                  <a:lnTo>
                    <a:pt x="0" y="0"/>
                  </a:lnTo>
                </a:path>
              </a:pathLst>
            </a:cu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33" name="Freeform 34"/>
            <p:cNvSpPr>
              <a:spLocks/>
            </p:cNvSpPr>
            <p:nvPr/>
          </p:nvSpPr>
          <p:spPr bwMode="auto">
            <a:xfrm>
              <a:off x="4929" y="2563"/>
              <a:ext cx="52" cy="73"/>
            </a:xfrm>
            <a:custGeom>
              <a:avLst/>
              <a:gdLst>
                <a:gd name="T0" fmla="*/ 0 w 52"/>
                <a:gd name="T1" fmla="*/ 0 h 73"/>
                <a:gd name="T2" fmla="*/ 19 w 52"/>
                <a:gd name="T3" fmla="*/ 0 h 73"/>
                <a:gd name="T4" fmla="*/ 19 w 52"/>
                <a:gd name="T5" fmla="*/ 58 h 73"/>
                <a:gd name="T6" fmla="*/ 33 w 52"/>
                <a:gd name="T7" fmla="*/ 58 h 73"/>
                <a:gd name="T8" fmla="*/ 33 w 52"/>
                <a:gd name="T9" fmla="*/ 0 h 73"/>
                <a:gd name="T10" fmla="*/ 51 w 52"/>
                <a:gd name="T11" fmla="*/ 0 h 73"/>
                <a:gd name="T12" fmla="*/ 51 w 52"/>
                <a:gd name="T13" fmla="*/ 62 h 73"/>
                <a:gd name="T14" fmla="*/ 37 w 52"/>
                <a:gd name="T15" fmla="*/ 72 h 73"/>
                <a:gd name="T16" fmla="*/ 14 w 52"/>
                <a:gd name="T17" fmla="*/ 72 h 73"/>
                <a:gd name="T18" fmla="*/ 0 w 52"/>
                <a:gd name="T19" fmla="*/ 62 h 73"/>
                <a:gd name="T20" fmla="*/ 0 w 52"/>
                <a:gd name="T21" fmla="*/ 0 h 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2"/>
                <a:gd name="T34" fmla="*/ 0 h 73"/>
                <a:gd name="T35" fmla="*/ 52 w 52"/>
                <a:gd name="T36" fmla="*/ 73 h 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2" h="73">
                  <a:moveTo>
                    <a:pt x="0" y="0"/>
                  </a:moveTo>
                  <a:lnTo>
                    <a:pt x="19" y="0"/>
                  </a:lnTo>
                  <a:lnTo>
                    <a:pt x="19" y="58"/>
                  </a:lnTo>
                  <a:lnTo>
                    <a:pt x="33" y="58"/>
                  </a:lnTo>
                  <a:lnTo>
                    <a:pt x="33" y="0"/>
                  </a:lnTo>
                  <a:lnTo>
                    <a:pt x="51" y="0"/>
                  </a:lnTo>
                  <a:lnTo>
                    <a:pt x="51" y="62"/>
                  </a:lnTo>
                  <a:lnTo>
                    <a:pt x="37" y="72"/>
                  </a:lnTo>
                  <a:lnTo>
                    <a:pt x="14" y="72"/>
                  </a:lnTo>
                  <a:lnTo>
                    <a:pt x="0" y="62"/>
                  </a:lnTo>
                  <a:lnTo>
                    <a:pt x="0" y="0"/>
                  </a:lnTo>
                </a:path>
              </a:pathLst>
            </a:custGeom>
            <a:solidFill>
              <a:srgbClr val="C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34" name="Freeform 36"/>
            <p:cNvSpPr>
              <a:spLocks/>
            </p:cNvSpPr>
            <p:nvPr/>
          </p:nvSpPr>
          <p:spPr bwMode="auto">
            <a:xfrm>
              <a:off x="2479" y="2079"/>
              <a:ext cx="868" cy="912"/>
            </a:xfrm>
            <a:custGeom>
              <a:avLst/>
              <a:gdLst>
                <a:gd name="T0" fmla="*/ 0 w 868"/>
                <a:gd name="T1" fmla="*/ 0 h 912"/>
                <a:gd name="T2" fmla="*/ 867 w 868"/>
                <a:gd name="T3" fmla="*/ 0 h 912"/>
                <a:gd name="T4" fmla="*/ 798 w 868"/>
                <a:gd name="T5" fmla="*/ 859 h 912"/>
                <a:gd name="T6" fmla="*/ 797 w 868"/>
                <a:gd name="T7" fmla="*/ 863 h 912"/>
                <a:gd name="T8" fmla="*/ 796 w 868"/>
                <a:gd name="T9" fmla="*/ 865 h 912"/>
                <a:gd name="T10" fmla="*/ 794 w 868"/>
                <a:gd name="T11" fmla="*/ 867 h 912"/>
                <a:gd name="T12" fmla="*/ 791 w 868"/>
                <a:gd name="T13" fmla="*/ 870 h 912"/>
                <a:gd name="T14" fmla="*/ 788 w 868"/>
                <a:gd name="T15" fmla="*/ 872 h 912"/>
                <a:gd name="T16" fmla="*/ 786 w 868"/>
                <a:gd name="T17" fmla="*/ 873 h 912"/>
                <a:gd name="T18" fmla="*/ 782 w 868"/>
                <a:gd name="T19" fmla="*/ 874 h 912"/>
                <a:gd name="T20" fmla="*/ 776 w 868"/>
                <a:gd name="T21" fmla="*/ 877 h 912"/>
                <a:gd name="T22" fmla="*/ 770 w 868"/>
                <a:gd name="T23" fmla="*/ 879 h 912"/>
                <a:gd name="T24" fmla="*/ 767 w 868"/>
                <a:gd name="T25" fmla="*/ 880 h 912"/>
                <a:gd name="T26" fmla="*/ 761 w 868"/>
                <a:gd name="T27" fmla="*/ 881 h 912"/>
                <a:gd name="T28" fmla="*/ 752 w 868"/>
                <a:gd name="T29" fmla="*/ 884 h 912"/>
                <a:gd name="T30" fmla="*/ 740 w 868"/>
                <a:gd name="T31" fmla="*/ 887 h 912"/>
                <a:gd name="T32" fmla="*/ 728 w 868"/>
                <a:gd name="T33" fmla="*/ 890 h 912"/>
                <a:gd name="T34" fmla="*/ 711 w 868"/>
                <a:gd name="T35" fmla="*/ 893 h 912"/>
                <a:gd name="T36" fmla="*/ 692 w 868"/>
                <a:gd name="T37" fmla="*/ 896 h 912"/>
                <a:gd name="T38" fmla="*/ 671 w 868"/>
                <a:gd name="T39" fmla="*/ 899 h 912"/>
                <a:gd name="T40" fmla="*/ 651 w 868"/>
                <a:gd name="T41" fmla="*/ 901 h 912"/>
                <a:gd name="T42" fmla="*/ 626 w 868"/>
                <a:gd name="T43" fmla="*/ 904 h 912"/>
                <a:gd name="T44" fmla="*/ 596 w 868"/>
                <a:gd name="T45" fmla="*/ 906 h 912"/>
                <a:gd name="T46" fmla="*/ 551 w 868"/>
                <a:gd name="T47" fmla="*/ 908 h 912"/>
                <a:gd name="T48" fmla="*/ 514 w 868"/>
                <a:gd name="T49" fmla="*/ 910 h 912"/>
                <a:gd name="T50" fmla="*/ 476 w 868"/>
                <a:gd name="T51" fmla="*/ 910 h 912"/>
                <a:gd name="T52" fmla="*/ 448 w 868"/>
                <a:gd name="T53" fmla="*/ 911 h 912"/>
                <a:gd name="T54" fmla="*/ 422 w 868"/>
                <a:gd name="T55" fmla="*/ 911 h 912"/>
                <a:gd name="T56" fmla="*/ 397 w 868"/>
                <a:gd name="T57" fmla="*/ 911 h 912"/>
                <a:gd name="T58" fmla="*/ 380 w 868"/>
                <a:gd name="T59" fmla="*/ 910 h 912"/>
                <a:gd name="T60" fmla="*/ 362 w 868"/>
                <a:gd name="T61" fmla="*/ 910 h 912"/>
                <a:gd name="T62" fmla="*/ 339 w 868"/>
                <a:gd name="T63" fmla="*/ 909 h 912"/>
                <a:gd name="T64" fmla="*/ 311 w 868"/>
                <a:gd name="T65" fmla="*/ 908 h 912"/>
                <a:gd name="T66" fmla="*/ 283 w 868"/>
                <a:gd name="T67" fmla="*/ 907 h 912"/>
                <a:gd name="T68" fmla="*/ 255 w 868"/>
                <a:gd name="T69" fmla="*/ 905 h 912"/>
                <a:gd name="T70" fmla="*/ 230 w 868"/>
                <a:gd name="T71" fmla="*/ 902 h 912"/>
                <a:gd name="T72" fmla="*/ 210 w 868"/>
                <a:gd name="T73" fmla="*/ 900 h 912"/>
                <a:gd name="T74" fmla="*/ 182 w 868"/>
                <a:gd name="T75" fmla="*/ 897 h 912"/>
                <a:gd name="T76" fmla="*/ 157 w 868"/>
                <a:gd name="T77" fmla="*/ 893 h 912"/>
                <a:gd name="T78" fmla="*/ 140 w 868"/>
                <a:gd name="T79" fmla="*/ 890 h 912"/>
                <a:gd name="T80" fmla="*/ 123 w 868"/>
                <a:gd name="T81" fmla="*/ 887 h 912"/>
                <a:gd name="T82" fmla="*/ 111 w 868"/>
                <a:gd name="T83" fmla="*/ 883 h 912"/>
                <a:gd name="T84" fmla="*/ 102 w 868"/>
                <a:gd name="T85" fmla="*/ 881 h 912"/>
                <a:gd name="T86" fmla="*/ 94 w 868"/>
                <a:gd name="T87" fmla="*/ 879 h 912"/>
                <a:gd name="T88" fmla="*/ 88 w 868"/>
                <a:gd name="T89" fmla="*/ 876 h 912"/>
                <a:gd name="T90" fmla="*/ 83 w 868"/>
                <a:gd name="T91" fmla="*/ 874 h 912"/>
                <a:gd name="T92" fmla="*/ 79 w 868"/>
                <a:gd name="T93" fmla="*/ 871 h 912"/>
                <a:gd name="T94" fmla="*/ 76 w 868"/>
                <a:gd name="T95" fmla="*/ 870 h 912"/>
                <a:gd name="T96" fmla="*/ 73 w 868"/>
                <a:gd name="T97" fmla="*/ 867 h 912"/>
                <a:gd name="T98" fmla="*/ 71 w 868"/>
                <a:gd name="T99" fmla="*/ 866 h 912"/>
                <a:gd name="T100" fmla="*/ 70 w 868"/>
                <a:gd name="T101" fmla="*/ 863 h 912"/>
                <a:gd name="T102" fmla="*/ 69 w 868"/>
                <a:gd name="T103" fmla="*/ 859 h 912"/>
                <a:gd name="T104" fmla="*/ 0 w 868"/>
                <a:gd name="T105" fmla="*/ 0 h 9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868"/>
                <a:gd name="T160" fmla="*/ 0 h 912"/>
                <a:gd name="T161" fmla="*/ 868 w 868"/>
                <a:gd name="T162" fmla="*/ 912 h 9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868" h="912">
                  <a:moveTo>
                    <a:pt x="0" y="0"/>
                  </a:moveTo>
                  <a:lnTo>
                    <a:pt x="867" y="0"/>
                  </a:lnTo>
                  <a:lnTo>
                    <a:pt x="798" y="859"/>
                  </a:lnTo>
                  <a:lnTo>
                    <a:pt x="797" y="863"/>
                  </a:lnTo>
                  <a:lnTo>
                    <a:pt x="796" y="865"/>
                  </a:lnTo>
                  <a:lnTo>
                    <a:pt x="794" y="867"/>
                  </a:lnTo>
                  <a:lnTo>
                    <a:pt x="791" y="870"/>
                  </a:lnTo>
                  <a:lnTo>
                    <a:pt x="788" y="872"/>
                  </a:lnTo>
                  <a:lnTo>
                    <a:pt x="786" y="873"/>
                  </a:lnTo>
                  <a:lnTo>
                    <a:pt x="782" y="874"/>
                  </a:lnTo>
                  <a:lnTo>
                    <a:pt x="776" y="877"/>
                  </a:lnTo>
                  <a:lnTo>
                    <a:pt x="770" y="879"/>
                  </a:lnTo>
                  <a:lnTo>
                    <a:pt x="767" y="880"/>
                  </a:lnTo>
                  <a:lnTo>
                    <a:pt x="761" y="881"/>
                  </a:lnTo>
                  <a:lnTo>
                    <a:pt x="752" y="884"/>
                  </a:lnTo>
                  <a:lnTo>
                    <a:pt x="740" y="887"/>
                  </a:lnTo>
                  <a:lnTo>
                    <a:pt x="728" y="890"/>
                  </a:lnTo>
                  <a:lnTo>
                    <a:pt x="711" y="893"/>
                  </a:lnTo>
                  <a:lnTo>
                    <a:pt x="692" y="896"/>
                  </a:lnTo>
                  <a:lnTo>
                    <a:pt x="671" y="899"/>
                  </a:lnTo>
                  <a:lnTo>
                    <a:pt x="651" y="901"/>
                  </a:lnTo>
                  <a:lnTo>
                    <a:pt x="626" y="904"/>
                  </a:lnTo>
                  <a:lnTo>
                    <a:pt x="596" y="906"/>
                  </a:lnTo>
                  <a:lnTo>
                    <a:pt x="551" y="908"/>
                  </a:lnTo>
                  <a:lnTo>
                    <a:pt x="514" y="910"/>
                  </a:lnTo>
                  <a:lnTo>
                    <a:pt x="476" y="910"/>
                  </a:lnTo>
                  <a:lnTo>
                    <a:pt x="448" y="911"/>
                  </a:lnTo>
                  <a:lnTo>
                    <a:pt x="422" y="911"/>
                  </a:lnTo>
                  <a:lnTo>
                    <a:pt x="397" y="911"/>
                  </a:lnTo>
                  <a:lnTo>
                    <a:pt x="380" y="910"/>
                  </a:lnTo>
                  <a:lnTo>
                    <a:pt x="362" y="910"/>
                  </a:lnTo>
                  <a:lnTo>
                    <a:pt x="339" y="909"/>
                  </a:lnTo>
                  <a:lnTo>
                    <a:pt x="311" y="908"/>
                  </a:lnTo>
                  <a:lnTo>
                    <a:pt x="283" y="907"/>
                  </a:lnTo>
                  <a:lnTo>
                    <a:pt x="255" y="905"/>
                  </a:lnTo>
                  <a:lnTo>
                    <a:pt x="230" y="902"/>
                  </a:lnTo>
                  <a:lnTo>
                    <a:pt x="210" y="900"/>
                  </a:lnTo>
                  <a:lnTo>
                    <a:pt x="182" y="897"/>
                  </a:lnTo>
                  <a:lnTo>
                    <a:pt x="157" y="893"/>
                  </a:lnTo>
                  <a:lnTo>
                    <a:pt x="140" y="890"/>
                  </a:lnTo>
                  <a:lnTo>
                    <a:pt x="123" y="887"/>
                  </a:lnTo>
                  <a:lnTo>
                    <a:pt x="111" y="883"/>
                  </a:lnTo>
                  <a:lnTo>
                    <a:pt x="102" y="881"/>
                  </a:lnTo>
                  <a:lnTo>
                    <a:pt x="94" y="879"/>
                  </a:lnTo>
                  <a:lnTo>
                    <a:pt x="88" y="876"/>
                  </a:lnTo>
                  <a:lnTo>
                    <a:pt x="83" y="874"/>
                  </a:lnTo>
                  <a:lnTo>
                    <a:pt x="79" y="871"/>
                  </a:lnTo>
                  <a:lnTo>
                    <a:pt x="76" y="870"/>
                  </a:lnTo>
                  <a:lnTo>
                    <a:pt x="73" y="867"/>
                  </a:lnTo>
                  <a:lnTo>
                    <a:pt x="71" y="866"/>
                  </a:lnTo>
                  <a:lnTo>
                    <a:pt x="70" y="863"/>
                  </a:lnTo>
                  <a:lnTo>
                    <a:pt x="69" y="859"/>
                  </a:lnTo>
                  <a:lnTo>
                    <a:pt x="0" y="0"/>
                  </a:lnTo>
                </a:path>
              </a:pathLst>
            </a:custGeom>
            <a:solidFill>
              <a:srgbClr val="C0C0FF"/>
            </a:solidFill>
            <a:ln w="12700" cap="rnd" cmpd="sng">
              <a:solidFill>
                <a:srgbClr val="0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35" name="Oval 37"/>
            <p:cNvSpPr>
              <a:spLocks noChangeArrowheads="1"/>
            </p:cNvSpPr>
            <p:nvPr/>
          </p:nvSpPr>
          <p:spPr bwMode="auto">
            <a:xfrm>
              <a:off x="2550" y="2889"/>
              <a:ext cx="718" cy="92"/>
            </a:xfrm>
            <a:prstGeom prst="ellipse">
              <a:avLst/>
            </a:prstGeom>
            <a:solidFill>
              <a:srgbClr val="8080FF"/>
            </a:solidFill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6" name="Oval 38"/>
            <p:cNvSpPr>
              <a:spLocks noChangeArrowheads="1"/>
            </p:cNvSpPr>
            <p:nvPr/>
          </p:nvSpPr>
          <p:spPr bwMode="auto">
            <a:xfrm>
              <a:off x="2481" y="2022"/>
              <a:ext cx="855" cy="111"/>
            </a:xfrm>
            <a:prstGeom prst="ellipse">
              <a:avLst/>
            </a:prstGeom>
            <a:solidFill>
              <a:srgbClr val="8080FF"/>
            </a:solidFill>
            <a:ln w="12700">
              <a:solidFill>
                <a:srgbClr val="00A0A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37" name="Group 39"/>
            <p:cNvGrpSpPr>
              <a:grpSpLocks/>
            </p:cNvGrpSpPr>
            <p:nvPr/>
          </p:nvGrpSpPr>
          <p:grpSpPr bwMode="auto">
            <a:xfrm>
              <a:off x="3272" y="2042"/>
              <a:ext cx="202" cy="320"/>
              <a:chOff x="3272" y="2042"/>
              <a:chExt cx="202" cy="320"/>
            </a:xfrm>
          </p:grpSpPr>
          <p:sp>
            <p:nvSpPr>
              <p:cNvPr id="80" name="Freeform 40"/>
              <p:cNvSpPr>
                <a:spLocks/>
              </p:cNvSpPr>
              <p:nvPr/>
            </p:nvSpPr>
            <p:spPr bwMode="auto">
              <a:xfrm>
                <a:off x="3272" y="2042"/>
                <a:ext cx="202" cy="320"/>
              </a:xfrm>
              <a:custGeom>
                <a:avLst/>
                <a:gdLst>
                  <a:gd name="T0" fmla="*/ 201 w 202"/>
                  <a:gd name="T1" fmla="*/ 27 h 320"/>
                  <a:gd name="T2" fmla="*/ 201 w 202"/>
                  <a:gd name="T3" fmla="*/ 31 h 320"/>
                  <a:gd name="T4" fmla="*/ 52 w 202"/>
                  <a:gd name="T5" fmla="*/ 319 h 320"/>
                  <a:gd name="T6" fmla="*/ 74 w 202"/>
                  <a:gd name="T7" fmla="*/ 54 h 320"/>
                  <a:gd name="T8" fmla="*/ 76 w 202"/>
                  <a:gd name="T9" fmla="*/ 38 h 320"/>
                  <a:gd name="T10" fmla="*/ 71 w 202"/>
                  <a:gd name="T11" fmla="*/ 31 h 320"/>
                  <a:gd name="T12" fmla="*/ 66 w 202"/>
                  <a:gd name="T13" fmla="*/ 27 h 320"/>
                  <a:gd name="T14" fmla="*/ 60 w 202"/>
                  <a:gd name="T15" fmla="*/ 23 h 320"/>
                  <a:gd name="T16" fmla="*/ 53 w 202"/>
                  <a:gd name="T17" fmla="*/ 20 h 320"/>
                  <a:gd name="T18" fmla="*/ 39 w 202"/>
                  <a:gd name="T19" fmla="*/ 15 h 320"/>
                  <a:gd name="T20" fmla="*/ 28 w 202"/>
                  <a:gd name="T21" fmla="*/ 11 h 320"/>
                  <a:gd name="T22" fmla="*/ 17 w 202"/>
                  <a:gd name="T23" fmla="*/ 9 h 320"/>
                  <a:gd name="T24" fmla="*/ 0 w 202"/>
                  <a:gd name="T25" fmla="*/ 4 h 320"/>
                  <a:gd name="T26" fmla="*/ 39 w 202"/>
                  <a:gd name="T27" fmla="*/ 1 h 320"/>
                  <a:gd name="T28" fmla="*/ 55 w 202"/>
                  <a:gd name="T29" fmla="*/ 1 h 320"/>
                  <a:gd name="T30" fmla="*/ 79 w 202"/>
                  <a:gd name="T31" fmla="*/ 0 h 320"/>
                  <a:gd name="T32" fmla="*/ 96 w 202"/>
                  <a:gd name="T33" fmla="*/ 0 h 320"/>
                  <a:gd name="T34" fmla="*/ 115 w 202"/>
                  <a:gd name="T35" fmla="*/ 2 h 320"/>
                  <a:gd name="T36" fmla="*/ 131 w 202"/>
                  <a:gd name="T37" fmla="*/ 3 h 320"/>
                  <a:gd name="T38" fmla="*/ 144 w 202"/>
                  <a:gd name="T39" fmla="*/ 4 h 320"/>
                  <a:gd name="T40" fmla="*/ 167 w 202"/>
                  <a:gd name="T41" fmla="*/ 8 h 320"/>
                  <a:gd name="T42" fmla="*/ 182 w 202"/>
                  <a:gd name="T43" fmla="*/ 12 h 320"/>
                  <a:gd name="T44" fmla="*/ 194 w 202"/>
                  <a:gd name="T45" fmla="*/ 17 h 320"/>
                  <a:gd name="T46" fmla="*/ 200 w 202"/>
                  <a:gd name="T47" fmla="*/ 23 h 320"/>
                  <a:gd name="T48" fmla="*/ 201 w 202"/>
                  <a:gd name="T49" fmla="*/ 27 h 32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202"/>
                  <a:gd name="T76" fmla="*/ 0 h 320"/>
                  <a:gd name="T77" fmla="*/ 202 w 202"/>
                  <a:gd name="T78" fmla="*/ 320 h 32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202" h="320">
                    <a:moveTo>
                      <a:pt x="201" y="27"/>
                    </a:moveTo>
                    <a:lnTo>
                      <a:pt x="201" y="31"/>
                    </a:lnTo>
                    <a:lnTo>
                      <a:pt x="52" y="319"/>
                    </a:lnTo>
                    <a:lnTo>
                      <a:pt x="74" y="54"/>
                    </a:lnTo>
                    <a:lnTo>
                      <a:pt x="76" y="38"/>
                    </a:lnTo>
                    <a:lnTo>
                      <a:pt x="71" y="31"/>
                    </a:lnTo>
                    <a:lnTo>
                      <a:pt x="66" y="27"/>
                    </a:lnTo>
                    <a:lnTo>
                      <a:pt x="60" y="23"/>
                    </a:lnTo>
                    <a:lnTo>
                      <a:pt x="53" y="20"/>
                    </a:lnTo>
                    <a:lnTo>
                      <a:pt x="39" y="15"/>
                    </a:lnTo>
                    <a:lnTo>
                      <a:pt x="28" y="11"/>
                    </a:lnTo>
                    <a:lnTo>
                      <a:pt x="17" y="9"/>
                    </a:lnTo>
                    <a:lnTo>
                      <a:pt x="0" y="4"/>
                    </a:lnTo>
                    <a:lnTo>
                      <a:pt x="39" y="1"/>
                    </a:lnTo>
                    <a:lnTo>
                      <a:pt x="55" y="1"/>
                    </a:lnTo>
                    <a:lnTo>
                      <a:pt x="79" y="0"/>
                    </a:lnTo>
                    <a:lnTo>
                      <a:pt x="96" y="0"/>
                    </a:lnTo>
                    <a:lnTo>
                      <a:pt x="115" y="2"/>
                    </a:lnTo>
                    <a:lnTo>
                      <a:pt x="131" y="3"/>
                    </a:lnTo>
                    <a:lnTo>
                      <a:pt x="144" y="4"/>
                    </a:lnTo>
                    <a:lnTo>
                      <a:pt x="167" y="8"/>
                    </a:lnTo>
                    <a:lnTo>
                      <a:pt x="182" y="12"/>
                    </a:lnTo>
                    <a:lnTo>
                      <a:pt x="194" y="17"/>
                    </a:lnTo>
                    <a:lnTo>
                      <a:pt x="200" y="23"/>
                    </a:lnTo>
                    <a:lnTo>
                      <a:pt x="201" y="27"/>
                    </a:lnTo>
                  </a:path>
                </a:pathLst>
              </a:custGeom>
              <a:solidFill>
                <a:srgbClr val="C0C0FF"/>
              </a:solidFill>
              <a:ln w="12700" cap="rnd" cmpd="sng">
                <a:solidFill>
                  <a:srgbClr val="00A0A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1" name="Freeform 41"/>
              <p:cNvSpPr>
                <a:spLocks/>
              </p:cNvSpPr>
              <p:nvPr/>
            </p:nvSpPr>
            <p:spPr bwMode="auto">
              <a:xfrm>
                <a:off x="3272" y="2042"/>
                <a:ext cx="202" cy="53"/>
              </a:xfrm>
              <a:custGeom>
                <a:avLst/>
                <a:gdLst>
                  <a:gd name="T0" fmla="*/ 201 w 202"/>
                  <a:gd name="T1" fmla="*/ 27 h 53"/>
                  <a:gd name="T2" fmla="*/ 199 w 202"/>
                  <a:gd name="T3" fmla="*/ 29 h 53"/>
                  <a:gd name="T4" fmla="*/ 195 w 202"/>
                  <a:gd name="T5" fmla="*/ 33 h 53"/>
                  <a:gd name="T6" fmla="*/ 190 w 202"/>
                  <a:gd name="T7" fmla="*/ 36 h 53"/>
                  <a:gd name="T8" fmla="*/ 176 w 202"/>
                  <a:gd name="T9" fmla="*/ 42 h 53"/>
                  <a:gd name="T10" fmla="*/ 165 w 202"/>
                  <a:gd name="T11" fmla="*/ 43 h 53"/>
                  <a:gd name="T12" fmla="*/ 151 w 202"/>
                  <a:gd name="T13" fmla="*/ 47 h 53"/>
                  <a:gd name="T14" fmla="*/ 137 w 202"/>
                  <a:gd name="T15" fmla="*/ 49 h 53"/>
                  <a:gd name="T16" fmla="*/ 115 w 202"/>
                  <a:gd name="T17" fmla="*/ 50 h 53"/>
                  <a:gd name="T18" fmla="*/ 100 w 202"/>
                  <a:gd name="T19" fmla="*/ 51 h 53"/>
                  <a:gd name="T20" fmla="*/ 85 w 202"/>
                  <a:gd name="T21" fmla="*/ 52 h 53"/>
                  <a:gd name="T22" fmla="*/ 72 w 202"/>
                  <a:gd name="T23" fmla="*/ 52 h 53"/>
                  <a:gd name="T24" fmla="*/ 76 w 202"/>
                  <a:gd name="T25" fmla="*/ 38 h 53"/>
                  <a:gd name="T26" fmla="*/ 71 w 202"/>
                  <a:gd name="T27" fmla="*/ 31 h 53"/>
                  <a:gd name="T28" fmla="*/ 66 w 202"/>
                  <a:gd name="T29" fmla="*/ 27 h 53"/>
                  <a:gd name="T30" fmla="*/ 60 w 202"/>
                  <a:gd name="T31" fmla="*/ 23 h 53"/>
                  <a:gd name="T32" fmla="*/ 53 w 202"/>
                  <a:gd name="T33" fmla="*/ 20 h 53"/>
                  <a:gd name="T34" fmla="*/ 39 w 202"/>
                  <a:gd name="T35" fmla="*/ 15 h 53"/>
                  <a:gd name="T36" fmla="*/ 28 w 202"/>
                  <a:gd name="T37" fmla="*/ 11 h 53"/>
                  <a:gd name="T38" fmla="*/ 17 w 202"/>
                  <a:gd name="T39" fmla="*/ 9 h 53"/>
                  <a:gd name="T40" fmla="*/ 0 w 202"/>
                  <a:gd name="T41" fmla="*/ 4 h 53"/>
                  <a:gd name="T42" fmla="*/ 39 w 202"/>
                  <a:gd name="T43" fmla="*/ 1 h 53"/>
                  <a:gd name="T44" fmla="*/ 55 w 202"/>
                  <a:gd name="T45" fmla="*/ 1 h 53"/>
                  <a:gd name="T46" fmla="*/ 79 w 202"/>
                  <a:gd name="T47" fmla="*/ 0 h 53"/>
                  <a:gd name="T48" fmla="*/ 96 w 202"/>
                  <a:gd name="T49" fmla="*/ 0 h 53"/>
                  <a:gd name="T50" fmla="*/ 115 w 202"/>
                  <a:gd name="T51" fmla="*/ 2 h 53"/>
                  <a:gd name="T52" fmla="*/ 131 w 202"/>
                  <a:gd name="T53" fmla="*/ 3 h 53"/>
                  <a:gd name="T54" fmla="*/ 144 w 202"/>
                  <a:gd name="T55" fmla="*/ 4 h 53"/>
                  <a:gd name="T56" fmla="*/ 167 w 202"/>
                  <a:gd name="T57" fmla="*/ 8 h 53"/>
                  <a:gd name="T58" fmla="*/ 182 w 202"/>
                  <a:gd name="T59" fmla="*/ 12 h 53"/>
                  <a:gd name="T60" fmla="*/ 194 w 202"/>
                  <a:gd name="T61" fmla="*/ 17 h 53"/>
                  <a:gd name="T62" fmla="*/ 200 w 202"/>
                  <a:gd name="T63" fmla="*/ 23 h 53"/>
                  <a:gd name="T64" fmla="*/ 201 w 202"/>
                  <a:gd name="T65" fmla="*/ 27 h 5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2"/>
                  <a:gd name="T100" fmla="*/ 0 h 53"/>
                  <a:gd name="T101" fmla="*/ 202 w 202"/>
                  <a:gd name="T102" fmla="*/ 53 h 5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2" h="53">
                    <a:moveTo>
                      <a:pt x="201" y="27"/>
                    </a:moveTo>
                    <a:lnTo>
                      <a:pt x="199" y="29"/>
                    </a:lnTo>
                    <a:lnTo>
                      <a:pt x="195" y="33"/>
                    </a:lnTo>
                    <a:lnTo>
                      <a:pt x="190" y="36"/>
                    </a:lnTo>
                    <a:lnTo>
                      <a:pt x="176" y="42"/>
                    </a:lnTo>
                    <a:lnTo>
                      <a:pt x="165" y="43"/>
                    </a:lnTo>
                    <a:lnTo>
                      <a:pt x="151" y="47"/>
                    </a:lnTo>
                    <a:lnTo>
                      <a:pt x="137" y="49"/>
                    </a:lnTo>
                    <a:lnTo>
                      <a:pt x="115" y="50"/>
                    </a:lnTo>
                    <a:lnTo>
                      <a:pt x="100" y="51"/>
                    </a:lnTo>
                    <a:lnTo>
                      <a:pt x="85" y="52"/>
                    </a:lnTo>
                    <a:lnTo>
                      <a:pt x="72" y="52"/>
                    </a:lnTo>
                    <a:lnTo>
                      <a:pt x="76" y="38"/>
                    </a:lnTo>
                    <a:lnTo>
                      <a:pt x="71" y="31"/>
                    </a:lnTo>
                    <a:lnTo>
                      <a:pt x="66" y="27"/>
                    </a:lnTo>
                    <a:lnTo>
                      <a:pt x="60" y="23"/>
                    </a:lnTo>
                    <a:lnTo>
                      <a:pt x="53" y="20"/>
                    </a:lnTo>
                    <a:lnTo>
                      <a:pt x="39" y="15"/>
                    </a:lnTo>
                    <a:lnTo>
                      <a:pt x="28" y="11"/>
                    </a:lnTo>
                    <a:lnTo>
                      <a:pt x="17" y="9"/>
                    </a:lnTo>
                    <a:lnTo>
                      <a:pt x="0" y="4"/>
                    </a:lnTo>
                    <a:lnTo>
                      <a:pt x="39" y="1"/>
                    </a:lnTo>
                    <a:lnTo>
                      <a:pt x="55" y="1"/>
                    </a:lnTo>
                    <a:lnTo>
                      <a:pt x="79" y="0"/>
                    </a:lnTo>
                    <a:lnTo>
                      <a:pt x="96" y="0"/>
                    </a:lnTo>
                    <a:lnTo>
                      <a:pt x="115" y="2"/>
                    </a:lnTo>
                    <a:lnTo>
                      <a:pt x="131" y="3"/>
                    </a:lnTo>
                    <a:lnTo>
                      <a:pt x="144" y="4"/>
                    </a:lnTo>
                    <a:lnTo>
                      <a:pt x="167" y="8"/>
                    </a:lnTo>
                    <a:lnTo>
                      <a:pt x="182" y="12"/>
                    </a:lnTo>
                    <a:lnTo>
                      <a:pt x="194" y="17"/>
                    </a:lnTo>
                    <a:lnTo>
                      <a:pt x="200" y="23"/>
                    </a:lnTo>
                    <a:lnTo>
                      <a:pt x="201" y="27"/>
                    </a:lnTo>
                  </a:path>
                </a:pathLst>
              </a:custGeom>
              <a:solidFill>
                <a:srgbClr val="8080FF"/>
              </a:solidFill>
              <a:ln w="12700" cap="rnd" cmpd="sng">
                <a:solidFill>
                  <a:srgbClr val="00A0A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ZA"/>
              </a:p>
            </p:txBody>
          </p:sp>
        </p:grpSp>
        <p:sp>
          <p:nvSpPr>
            <p:cNvPr id="38" name="Freeform 43"/>
            <p:cNvSpPr>
              <a:spLocks/>
            </p:cNvSpPr>
            <p:nvPr/>
          </p:nvSpPr>
          <p:spPr bwMode="auto">
            <a:xfrm>
              <a:off x="2517" y="2540"/>
              <a:ext cx="791" cy="449"/>
            </a:xfrm>
            <a:custGeom>
              <a:avLst/>
              <a:gdLst>
                <a:gd name="T0" fmla="*/ 0 w 791"/>
                <a:gd name="T1" fmla="*/ 0 h 449"/>
                <a:gd name="T2" fmla="*/ 790 w 791"/>
                <a:gd name="T3" fmla="*/ 0 h 449"/>
                <a:gd name="T4" fmla="*/ 760 w 791"/>
                <a:gd name="T5" fmla="*/ 396 h 449"/>
                <a:gd name="T6" fmla="*/ 760 w 791"/>
                <a:gd name="T7" fmla="*/ 400 h 449"/>
                <a:gd name="T8" fmla="*/ 758 w 791"/>
                <a:gd name="T9" fmla="*/ 402 h 449"/>
                <a:gd name="T10" fmla="*/ 756 w 791"/>
                <a:gd name="T11" fmla="*/ 404 h 449"/>
                <a:gd name="T12" fmla="*/ 753 w 791"/>
                <a:gd name="T13" fmla="*/ 407 h 449"/>
                <a:gd name="T14" fmla="*/ 750 w 791"/>
                <a:gd name="T15" fmla="*/ 409 h 449"/>
                <a:gd name="T16" fmla="*/ 748 w 791"/>
                <a:gd name="T17" fmla="*/ 410 h 449"/>
                <a:gd name="T18" fmla="*/ 744 w 791"/>
                <a:gd name="T19" fmla="*/ 411 h 449"/>
                <a:gd name="T20" fmla="*/ 739 w 791"/>
                <a:gd name="T21" fmla="*/ 414 h 449"/>
                <a:gd name="T22" fmla="*/ 732 w 791"/>
                <a:gd name="T23" fmla="*/ 416 h 449"/>
                <a:gd name="T24" fmla="*/ 729 w 791"/>
                <a:gd name="T25" fmla="*/ 417 h 449"/>
                <a:gd name="T26" fmla="*/ 723 w 791"/>
                <a:gd name="T27" fmla="*/ 418 h 449"/>
                <a:gd name="T28" fmla="*/ 714 w 791"/>
                <a:gd name="T29" fmla="*/ 421 h 449"/>
                <a:gd name="T30" fmla="*/ 702 w 791"/>
                <a:gd name="T31" fmla="*/ 424 h 449"/>
                <a:gd name="T32" fmla="*/ 690 w 791"/>
                <a:gd name="T33" fmla="*/ 427 h 449"/>
                <a:gd name="T34" fmla="*/ 673 w 791"/>
                <a:gd name="T35" fmla="*/ 430 h 449"/>
                <a:gd name="T36" fmla="*/ 654 w 791"/>
                <a:gd name="T37" fmla="*/ 433 h 449"/>
                <a:gd name="T38" fmla="*/ 633 w 791"/>
                <a:gd name="T39" fmla="*/ 436 h 449"/>
                <a:gd name="T40" fmla="*/ 613 w 791"/>
                <a:gd name="T41" fmla="*/ 438 h 449"/>
                <a:gd name="T42" fmla="*/ 588 w 791"/>
                <a:gd name="T43" fmla="*/ 441 h 449"/>
                <a:gd name="T44" fmla="*/ 558 w 791"/>
                <a:gd name="T45" fmla="*/ 443 h 449"/>
                <a:gd name="T46" fmla="*/ 513 w 791"/>
                <a:gd name="T47" fmla="*/ 445 h 449"/>
                <a:gd name="T48" fmla="*/ 476 w 791"/>
                <a:gd name="T49" fmla="*/ 447 h 449"/>
                <a:gd name="T50" fmla="*/ 438 w 791"/>
                <a:gd name="T51" fmla="*/ 447 h 449"/>
                <a:gd name="T52" fmla="*/ 410 w 791"/>
                <a:gd name="T53" fmla="*/ 448 h 449"/>
                <a:gd name="T54" fmla="*/ 384 w 791"/>
                <a:gd name="T55" fmla="*/ 448 h 449"/>
                <a:gd name="T56" fmla="*/ 359 w 791"/>
                <a:gd name="T57" fmla="*/ 448 h 449"/>
                <a:gd name="T58" fmla="*/ 342 w 791"/>
                <a:gd name="T59" fmla="*/ 447 h 449"/>
                <a:gd name="T60" fmla="*/ 324 w 791"/>
                <a:gd name="T61" fmla="*/ 447 h 449"/>
                <a:gd name="T62" fmla="*/ 301 w 791"/>
                <a:gd name="T63" fmla="*/ 446 h 449"/>
                <a:gd name="T64" fmla="*/ 273 w 791"/>
                <a:gd name="T65" fmla="*/ 445 h 449"/>
                <a:gd name="T66" fmla="*/ 245 w 791"/>
                <a:gd name="T67" fmla="*/ 444 h 449"/>
                <a:gd name="T68" fmla="*/ 217 w 791"/>
                <a:gd name="T69" fmla="*/ 442 h 449"/>
                <a:gd name="T70" fmla="*/ 192 w 791"/>
                <a:gd name="T71" fmla="*/ 439 h 449"/>
                <a:gd name="T72" fmla="*/ 172 w 791"/>
                <a:gd name="T73" fmla="*/ 437 h 449"/>
                <a:gd name="T74" fmla="*/ 144 w 791"/>
                <a:gd name="T75" fmla="*/ 434 h 449"/>
                <a:gd name="T76" fmla="*/ 119 w 791"/>
                <a:gd name="T77" fmla="*/ 430 h 449"/>
                <a:gd name="T78" fmla="*/ 102 w 791"/>
                <a:gd name="T79" fmla="*/ 427 h 449"/>
                <a:gd name="T80" fmla="*/ 85 w 791"/>
                <a:gd name="T81" fmla="*/ 424 h 449"/>
                <a:gd name="T82" fmla="*/ 72 w 791"/>
                <a:gd name="T83" fmla="*/ 420 h 449"/>
                <a:gd name="T84" fmla="*/ 64 w 791"/>
                <a:gd name="T85" fmla="*/ 418 h 449"/>
                <a:gd name="T86" fmla="*/ 56 w 791"/>
                <a:gd name="T87" fmla="*/ 416 h 449"/>
                <a:gd name="T88" fmla="*/ 50 w 791"/>
                <a:gd name="T89" fmla="*/ 413 h 449"/>
                <a:gd name="T90" fmla="*/ 45 w 791"/>
                <a:gd name="T91" fmla="*/ 411 h 449"/>
                <a:gd name="T92" fmla="*/ 41 w 791"/>
                <a:gd name="T93" fmla="*/ 408 h 449"/>
                <a:gd name="T94" fmla="*/ 38 w 791"/>
                <a:gd name="T95" fmla="*/ 407 h 449"/>
                <a:gd name="T96" fmla="*/ 35 w 791"/>
                <a:gd name="T97" fmla="*/ 404 h 449"/>
                <a:gd name="T98" fmla="*/ 33 w 791"/>
                <a:gd name="T99" fmla="*/ 403 h 449"/>
                <a:gd name="T100" fmla="*/ 31 w 791"/>
                <a:gd name="T101" fmla="*/ 400 h 449"/>
                <a:gd name="T102" fmla="*/ 30 w 791"/>
                <a:gd name="T103" fmla="*/ 396 h 449"/>
                <a:gd name="T104" fmla="*/ 0 w 791"/>
                <a:gd name="T105" fmla="*/ 0 h 44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91"/>
                <a:gd name="T160" fmla="*/ 0 h 449"/>
                <a:gd name="T161" fmla="*/ 791 w 791"/>
                <a:gd name="T162" fmla="*/ 449 h 44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91" h="449">
                  <a:moveTo>
                    <a:pt x="0" y="0"/>
                  </a:moveTo>
                  <a:lnTo>
                    <a:pt x="790" y="0"/>
                  </a:lnTo>
                  <a:lnTo>
                    <a:pt x="760" y="396"/>
                  </a:lnTo>
                  <a:lnTo>
                    <a:pt x="760" y="400"/>
                  </a:lnTo>
                  <a:lnTo>
                    <a:pt x="758" y="402"/>
                  </a:lnTo>
                  <a:lnTo>
                    <a:pt x="756" y="404"/>
                  </a:lnTo>
                  <a:lnTo>
                    <a:pt x="753" y="407"/>
                  </a:lnTo>
                  <a:lnTo>
                    <a:pt x="750" y="409"/>
                  </a:lnTo>
                  <a:lnTo>
                    <a:pt x="748" y="410"/>
                  </a:lnTo>
                  <a:lnTo>
                    <a:pt x="744" y="411"/>
                  </a:lnTo>
                  <a:lnTo>
                    <a:pt x="739" y="414"/>
                  </a:lnTo>
                  <a:lnTo>
                    <a:pt x="732" y="416"/>
                  </a:lnTo>
                  <a:lnTo>
                    <a:pt x="729" y="417"/>
                  </a:lnTo>
                  <a:lnTo>
                    <a:pt x="723" y="418"/>
                  </a:lnTo>
                  <a:lnTo>
                    <a:pt x="714" y="421"/>
                  </a:lnTo>
                  <a:lnTo>
                    <a:pt x="702" y="424"/>
                  </a:lnTo>
                  <a:lnTo>
                    <a:pt x="690" y="427"/>
                  </a:lnTo>
                  <a:lnTo>
                    <a:pt x="673" y="430"/>
                  </a:lnTo>
                  <a:lnTo>
                    <a:pt x="654" y="433"/>
                  </a:lnTo>
                  <a:lnTo>
                    <a:pt x="633" y="436"/>
                  </a:lnTo>
                  <a:lnTo>
                    <a:pt x="613" y="438"/>
                  </a:lnTo>
                  <a:lnTo>
                    <a:pt x="588" y="441"/>
                  </a:lnTo>
                  <a:lnTo>
                    <a:pt x="558" y="443"/>
                  </a:lnTo>
                  <a:lnTo>
                    <a:pt x="513" y="445"/>
                  </a:lnTo>
                  <a:lnTo>
                    <a:pt x="476" y="447"/>
                  </a:lnTo>
                  <a:lnTo>
                    <a:pt x="438" y="447"/>
                  </a:lnTo>
                  <a:lnTo>
                    <a:pt x="410" y="448"/>
                  </a:lnTo>
                  <a:lnTo>
                    <a:pt x="384" y="448"/>
                  </a:lnTo>
                  <a:lnTo>
                    <a:pt x="359" y="448"/>
                  </a:lnTo>
                  <a:lnTo>
                    <a:pt x="342" y="447"/>
                  </a:lnTo>
                  <a:lnTo>
                    <a:pt x="324" y="447"/>
                  </a:lnTo>
                  <a:lnTo>
                    <a:pt x="301" y="446"/>
                  </a:lnTo>
                  <a:lnTo>
                    <a:pt x="273" y="445"/>
                  </a:lnTo>
                  <a:lnTo>
                    <a:pt x="245" y="444"/>
                  </a:lnTo>
                  <a:lnTo>
                    <a:pt x="217" y="442"/>
                  </a:lnTo>
                  <a:lnTo>
                    <a:pt x="192" y="439"/>
                  </a:lnTo>
                  <a:lnTo>
                    <a:pt x="172" y="437"/>
                  </a:lnTo>
                  <a:lnTo>
                    <a:pt x="144" y="434"/>
                  </a:lnTo>
                  <a:lnTo>
                    <a:pt x="119" y="430"/>
                  </a:lnTo>
                  <a:lnTo>
                    <a:pt x="102" y="427"/>
                  </a:lnTo>
                  <a:lnTo>
                    <a:pt x="85" y="424"/>
                  </a:lnTo>
                  <a:lnTo>
                    <a:pt x="72" y="420"/>
                  </a:lnTo>
                  <a:lnTo>
                    <a:pt x="64" y="418"/>
                  </a:lnTo>
                  <a:lnTo>
                    <a:pt x="56" y="416"/>
                  </a:lnTo>
                  <a:lnTo>
                    <a:pt x="50" y="413"/>
                  </a:lnTo>
                  <a:lnTo>
                    <a:pt x="45" y="411"/>
                  </a:lnTo>
                  <a:lnTo>
                    <a:pt x="41" y="408"/>
                  </a:lnTo>
                  <a:lnTo>
                    <a:pt x="38" y="407"/>
                  </a:lnTo>
                  <a:lnTo>
                    <a:pt x="35" y="404"/>
                  </a:lnTo>
                  <a:lnTo>
                    <a:pt x="33" y="403"/>
                  </a:lnTo>
                  <a:lnTo>
                    <a:pt x="31" y="400"/>
                  </a:lnTo>
                  <a:lnTo>
                    <a:pt x="30" y="396"/>
                  </a:lnTo>
                  <a:lnTo>
                    <a:pt x="0" y="0"/>
                  </a:lnTo>
                </a:path>
              </a:pathLst>
            </a:custGeom>
            <a:solidFill>
              <a:srgbClr val="00B7A5"/>
            </a:solidFill>
            <a:ln w="12700" cap="rnd" cmpd="sng">
              <a:solidFill>
                <a:srgbClr val="00808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39" name="Oval 44"/>
            <p:cNvSpPr>
              <a:spLocks noChangeArrowheads="1"/>
            </p:cNvSpPr>
            <p:nvPr/>
          </p:nvSpPr>
          <p:spPr bwMode="auto">
            <a:xfrm>
              <a:off x="2519" y="2488"/>
              <a:ext cx="778" cy="98"/>
            </a:xfrm>
            <a:prstGeom prst="ellipse">
              <a:avLst/>
            </a:prstGeom>
            <a:solidFill>
              <a:srgbClr val="00B7A5"/>
            </a:solidFill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0" name="Oval 45"/>
            <p:cNvSpPr>
              <a:spLocks noChangeArrowheads="1"/>
            </p:cNvSpPr>
            <p:nvPr/>
          </p:nvSpPr>
          <p:spPr bwMode="auto">
            <a:xfrm>
              <a:off x="2550" y="2889"/>
              <a:ext cx="718" cy="92"/>
            </a:xfrm>
            <a:prstGeom prst="ellipse">
              <a:avLst/>
            </a:prstGeom>
            <a:solidFill>
              <a:srgbClr val="00B7A5"/>
            </a:solidFill>
            <a:ln w="12700">
              <a:solidFill>
                <a:srgbClr val="00808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IE" altLang="en-US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41" name="Group 75"/>
            <p:cNvGrpSpPr>
              <a:grpSpLocks/>
            </p:cNvGrpSpPr>
            <p:nvPr/>
          </p:nvGrpSpPr>
          <p:grpSpPr bwMode="auto">
            <a:xfrm>
              <a:off x="689" y="2022"/>
              <a:ext cx="996" cy="969"/>
              <a:chOff x="689" y="2022"/>
              <a:chExt cx="996" cy="969"/>
            </a:xfrm>
          </p:grpSpPr>
          <p:sp>
            <p:nvSpPr>
              <p:cNvPr id="74" name="Freeform 76"/>
              <p:cNvSpPr>
                <a:spLocks/>
              </p:cNvSpPr>
              <p:nvPr/>
            </p:nvSpPr>
            <p:spPr bwMode="auto">
              <a:xfrm>
                <a:off x="689" y="2079"/>
                <a:ext cx="869" cy="912"/>
              </a:xfrm>
              <a:custGeom>
                <a:avLst/>
                <a:gdLst>
                  <a:gd name="T0" fmla="*/ 0 w 869"/>
                  <a:gd name="T1" fmla="*/ 0 h 912"/>
                  <a:gd name="T2" fmla="*/ 868 w 869"/>
                  <a:gd name="T3" fmla="*/ 0 h 912"/>
                  <a:gd name="T4" fmla="*/ 799 w 869"/>
                  <a:gd name="T5" fmla="*/ 859 h 912"/>
                  <a:gd name="T6" fmla="*/ 798 w 869"/>
                  <a:gd name="T7" fmla="*/ 863 h 912"/>
                  <a:gd name="T8" fmla="*/ 796 w 869"/>
                  <a:gd name="T9" fmla="*/ 865 h 912"/>
                  <a:gd name="T10" fmla="*/ 795 w 869"/>
                  <a:gd name="T11" fmla="*/ 867 h 912"/>
                  <a:gd name="T12" fmla="*/ 792 w 869"/>
                  <a:gd name="T13" fmla="*/ 870 h 912"/>
                  <a:gd name="T14" fmla="*/ 789 w 869"/>
                  <a:gd name="T15" fmla="*/ 872 h 912"/>
                  <a:gd name="T16" fmla="*/ 787 w 869"/>
                  <a:gd name="T17" fmla="*/ 873 h 912"/>
                  <a:gd name="T18" fmla="*/ 783 w 869"/>
                  <a:gd name="T19" fmla="*/ 874 h 912"/>
                  <a:gd name="T20" fmla="*/ 777 w 869"/>
                  <a:gd name="T21" fmla="*/ 877 h 912"/>
                  <a:gd name="T22" fmla="*/ 771 w 869"/>
                  <a:gd name="T23" fmla="*/ 879 h 912"/>
                  <a:gd name="T24" fmla="*/ 768 w 869"/>
                  <a:gd name="T25" fmla="*/ 880 h 912"/>
                  <a:gd name="T26" fmla="*/ 762 w 869"/>
                  <a:gd name="T27" fmla="*/ 881 h 912"/>
                  <a:gd name="T28" fmla="*/ 753 w 869"/>
                  <a:gd name="T29" fmla="*/ 884 h 912"/>
                  <a:gd name="T30" fmla="*/ 741 w 869"/>
                  <a:gd name="T31" fmla="*/ 887 h 912"/>
                  <a:gd name="T32" fmla="*/ 729 w 869"/>
                  <a:gd name="T33" fmla="*/ 890 h 912"/>
                  <a:gd name="T34" fmla="*/ 712 w 869"/>
                  <a:gd name="T35" fmla="*/ 893 h 912"/>
                  <a:gd name="T36" fmla="*/ 692 w 869"/>
                  <a:gd name="T37" fmla="*/ 896 h 912"/>
                  <a:gd name="T38" fmla="*/ 672 w 869"/>
                  <a:gd name="T39" fmla="*/ 899 h 912"/>
                  <a:gd name="T40" fmla="*/ 651 w 869"/>
                  <a:gd name="T41" fmla="*/ 901 h 912"/>
                  <a:gd name="T42" fmla="*/ 627 w 869"/>
                  <a:gd name="T43" fmla="*/ 904 h 912"/>
                  <a:gd name="T44" fmla="*/ 597 w 869"/>
                  <a:gd name="T45" fmla="*/ 906 h 912"/>
                  <a:gd name="T46" fmla="*/ 551 w 869"/>
                  <a:gd name="T47" fmla="*/ 908 h 912"/>
                  <a:gd name="T48" fmla="*/ 514 w 869"/>
                  <a:gd name="T49" fmla="*/ 910 h 912"/>
                  <a:gd name="T50" fmla="*/ 477 w 869"/>
                  <a:gd name="T51" fmla="*/ 910 h 912"/>
                  <a:gd name="T52" fmla="*/ 448 w 869"/>
                  <a:gd name="T53" fmla="*/ 911 h 912"/>
                  <a:gd name="T54" fmla="*/ 423 w 869"/>
                  <a:gd name="T55" fmla="*/ 911 h 912"/>
                  <a:gd name="T56" fmla="*/ 398 w 869"/>
                  <a:gd name="T57" fmla="*/ 911 h 912"/>
                  <a:gd name="T58" fmla="*/ 381 w 869"/>
                  <a:gd name="T59" fmla="*/ 910 h 912"/>
                  <a:gd name="T60" fmla="*/ 362 w 869"/>
                  <a:gd name="T61" fmla="*/ 910 h 912"/>
                  <a:gd name="T62" fmla="*/ 340 w 869"/>
                  <a:gd name="T63" fmla="*/ 909 h 912"/>
                  <a:gd name="T64" fmla="*/ 311 w 869"/>
                  <a:gd name="T65" fmla="*/ 908 h 912"/>
                  <a:gd name="T66" fmla="*/ 283 w 869"/>
                  <a:gd name="T67" fmla="*/ 907 h 912"/>
                  <a:gd name="T68" fmla="*/ 256 w 869"/>
                  <a:gd name="T69" fmla="*/ 905 h 912"/>
                  <a:gd name="T70" fmla="*/ 230 w 869"/>
                  <a:gd name="T71" fmla="*/ 902 h 912"/>
                  <a:gd name="T72" fmla="*/ 210 w 869"/>
                  <a:gd name="T73" fmla="*/ 900 h 912"/>
                  <a:gd name="T74" fmla="*/ 182 w 869"/>
                  <a:gd name="T75" fmla="*/ 897 h 912"/>
                  <a:gd name="T76" fmla="*/ 157 w 869"/>
                  <a:gd name="T77" fmla="*/ 893 h 912"/>
                  <a:gd name="T78" fmla="*/ 140 w 869"/>
                  <a:gd name="T79" fmla="*/ 890 h 912"/>
                  <a:gd name="T80" fmla="*/ 123 w 869"/>
                  <a:gd name="T81" fmla="*/ 887 h 912"/>
                  <a:gd name="T82" fmla="*/ 111 w 869"/>
                  <a:gd name="T83" fmla="*/ 883 h 912"/>
                  <a:gd name="T84" fmla="*/ 102 w 869"/>
                  <a:gd name="T85" fmla="*/ 881 h 912"/>
                  <a:gd name="T86" fmla="*/ 94 w 869"/>
                  <a:gd name="T87" fmla="*/ 879 h 912"/>
                  <a:gd name="T88" fmla="*/ 88 w 869"/>
                  <a:gd name="T89" fmla="*/ 876 h 912"/>
                  <a:gd name="T90" fmla="*/ 83 w 869"/>
                  <a:gd name="T91" fmla="*/ 874 h 912"/>
                  <a:gd name="T92" fmla="*/ 79 w 869"/>
                  <a:gd name="T93" fmla="*/ 871 h 912"/>
                  <a:gd name="T94" fmla="*/ 76 w 869"/>
                  <a:gd name="T95" fmla="*/ 870 h 912"/>
                  <a:gd name="T96" fmla="*/ 73 w 869"/>
                  <a:gd name="T97" fmla="*/ 867 h 912"/>
                  <a:gd name="T98" fmla="*/ 72 w 869"/>
                  <a:gd name="T99" fmla="*/ 866 h 912"/>
                  <a:gd name="T100" fmla="*/ 70 w 869"/>
                  <a:gd name="T101" fmla="*/ 863 h 912"/>
                  <a:gd name="T102" fmla="*/ 69 w 869"/>
                  <a:gd name="T103" fmla="*/ 859 h 912"/>
                  <a:gd name="T104" fmla="*/ 0 w 869"/>
                  <a:gd name="T105" fmla="*/ 0 h 9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869"/>
                  <a:gd name="T160" fmla="*/ 0 h 912"/>
                  <a:gd name="T161" fmla="*/ 869 w 869"/>
                  <a:gd name="T162" fmla="*/ 912 h 9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869" h="912">
                    <a:moveTo>
                      <a:pt x="0" y="0"/>
                    </a:moveTo>
                    <a:lnTo>
                      <a:pt x="868" y="0"/>
                    </a:lnTo>
                    <a:lnTo>
                      <a:pt x="799" y="859"/>
                    </a:lnTo>
                    <a:lnTo>
                      <a:pt x="798" y="863"/>
                    </a:lnTo>
                    <a:lnTo>
                      <a:pt x="796" y="865"/>
                    </a:lnTo>
                    <a:lnTo>
                      <a:pt x="795" y="867"/>
                    </a:lnTo>
                    <a:lnTo>
                      <a:pt x="792" y="870"/>
                    </a:lnTo>
                    <a:lnTo>
                      <a:pt x="789" y="872"/>
                    </a:lnTo>
                    <a:lnTo>
                      <a:pt x="787" y="873"/>
                    </a:lnTo>
                    <a:lnTo>
                      <a:pt x="783" y="874"/>
                    </a:lnTo>
                    <a:lnTo>
                      <a:pt x="777" y="877"/>
                    </a:lnTo>
                    <a:lnTo>
                      <a:pt x="771" y="879"/>
                    </a:lnTo>
                    <a:lnTo>
                      <a:pt x="768" y="880"/>
                    </a:lnTo>
                    <a:lnTo>
                      <a:pt x="762" y="881"/>
                    </a:lnTo>
                    <a:lnTo>
                      <a:pt x="753" y="884"/>
                    </a:lnTo>
                    <a:lnTo>
                      <a:pt x="741" y="887"/>
                    </a:lnTo>
                    <a:lnTo>
                      <a:pt x="729" y="890"/>
                    </a:lnTo>
                    <a:lnTo>
                      <a:pt x="712" y="893"/>
                    </a:lnTo>
                    <a:lnTo>
                      <a:pt x="692" y="896"/>
                    </a:lnTo>
                    <a:lnTo>
                      <a:pt x="672" y="899"/>
                    </a:lnTo>
                    <a:lnTo>
                      <a:pt x="651" y="901"/>
                    </a:lnTo>
                    <a:lnTo>
                      <a:pt x="627" y="904"/>
                    </a:lnTo>
                    <a:lnTo>
                      <a:pt x="597" y="906"/>
                    </a:lnTo>
                    <a:lnTo>
                      <a:pt x="551" y="908"/>
                    </a:lnTo>
                    <a:lnTo>
                      <a:pt x="514" y="910"/>
                    </a:lnTo>
                    <a:lnTo>
                      <a:pt x="477" y="910"/>
                    </a:lnTo>
                    <a:lnTo>
                      <a:pt x="448" y="911"/>
                    </a:lnTo>
                    <a:lnTo>
                      <a:pt x="423" y="911"/>
                    </a:lnTo>
                    <a:lnTo>
                      <a:pt x="398" y="911"/>
                    </a:lnTo>
                    <a:lnTo>
                      <a:pt x="381" y="910"/>
                    </a:lnTo>
                    <a:lnTo>
                      <a:pt x="362" y="910"/>
                    </a:lnTo>
                    <a:lnTo>
                      <a:pt x="340" y="909"/>
                    </a:lnTo>
                    <a:lnTo>
                      <a:pt x="311" y="908"/>
                    </a:lnTo>
                    <a:lnTo>
                      <a:pt x="283" y="907"/>
                    </a:lnTo>
                    <a:lnTo>
                      <a:pt x="256" y="905"/>
                    </a:lnTo>
                    <a:lnTo>
                      <a:pt x="230" y="902"/>
                    </a:lnTo>
                    <a:lnTo>
                      <a:pt x="210" y="900"/>
                    </a:lnTo>
                    <a:lnTo>
                      <a:pt x="182" y="897"/>
                    </a:lnTo>
                    <a:lnTo>
                      <a:pt x="157" y="893"/>
                    </a:lnTo>
                    <a:lnTo>
                      <a:pt x="140" y="890"/>
                    </a:lnTo>
                    <a:lnTo>
                      <a:pt x="123" y="887"/>
                    </a:lnTo>
                    <a:lnTo>
                      <a:pt x="111" y="883"/>
                    </a:lnTo>
                    <a:lnTo>
                      <a:pt x="102" y="881"/>
                    </a:lnTo>
                    <a:lnTo>
                      <a:pt x="94" y="879"/>
                    </a:lnTo>
                    <a:lnTo>
                      <a:pt x="88" y="876"/>
                    </a:lnTo>
                    <a:lnTo>
                      <a:pt x="83" y="874"/>
                    </a:lnTo>
                    <a:lnTo>
                      <a:pt x="79" y="871"/>
                    </a:lnTo>
                    <a:lnTo>
                      <a:pt x="76" y="870"/>
                    </a:lnTo>
                    <a:lnTo>
                      <a:pt x="73" y="867"/>
                    </a:lnTo>
                    <a:lnTo>
                      <a:pt x="72" y="866"/>
                    </a:lnTo>
                    <a:lnTo>
                      <a:pt x="70" y="863"/>
                    </a:lnTo>
                    <a:lnTo>
                      <a:pt x="69" y="85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FF"/>
              </a:solidFill>
              <a:ln w="12700" cap="rnd" cmpd="sng">
                <a:solidFill>
                  <a:srgbClr val="00808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5" name="Oval 77"/>
              <p:cNvSpPr>
                <a:spLocks noChangeArrowheads="1"/>
              </p:cNvSpPr>
              <p:nvPr/>
            </p:nvSpPr>
            <p:spPr bwMode="auto">
              <a:xfrm>
                <a:off x="761" y="2889"/>
                <a:ext cx="718" cy="92"/>
              </a:xfrm>
              <a:prstGeom prst="ellipse">
                <a:avLst/>
              </a:prstGeom>
              <a:solidFill>
                <a:srgbClr val="8080FF"/>
              </a:solidFill>
              <a:ln w="12700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6" name="Oval 78"/>
              <p:cNvSpPr>
                <a:spLocks noChangeArrowheads="1"/>
              </p:cNvSpPr>
              <p:nvPr/>
            </p:nvSpPr>
            <p:spPr bwMode="auto">
              <a:xfrm>
                <a:off x="692" y="2022"/>
                <a:ext cx="854" cy="111"/>
              </a:xfrm>
              <a:prstGeom prst="ellipse">
                <a:avLst/>
              </a:prstGeom>
              <a:solidFill>
                <a:srgbClr val="8080FF"/>
              </a:solidFill>
              <a:ln w="12700">
                <a:solidFill>
                  <a:srgbClr val="00A0A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77" name="Group 79"/>
              <p:cNvGrpSpPr>
                <a:grpSpLocks/>
              </p:cNvGrpSpPr>
              <p:nvPr/>
            </p:nvGrpSpPr>
            <p:grpSpPr bwMode="auto">
              <a:xfrm>
                <a:off x="1483" y="2042"/>
                <a:ext cx="202" cy="320"/>
                <a:chOff x="1483" y="2042"/>
                <a:chExt cx="202" cy="320"/>
              </a:xfrm>
            </p:grpSpPr>
            <p:sp>
              <p:nvSpPr>
                <p:cNvPr id="78" name="Freeform 80"/>
                <p:cNvSpPr>
                  <a:spLocks/>
                </p:cNvSpPr>
                <p:nvPr/>
              </p:nvSpPr>
              <p:spPr bwMode="auto">
                <a:xfrm>
                  <a:off x="1483" y="2042"/>
                  <a:ext cx="202" cy="320"/>
                </a:xfrm>
                <a:custGeom>
                  <a:avLst/>
                  <a:gdLst>
                    <a:gd name="T0" fmla="*/ 201 w 202"/>
                    <a:gd name="T1" fmla="*/ 27 h 320"/>
                    <a:gd name="T2" fmla="*/ 201 w 202"/>
                    <a:gd name="T3" fmla="*/ 31 h 320"/>
                    <a:gd name="T4" fmla="*/ 52 w 202"/>
                    <a:gd name="T5" fmla="*/ 319 h 320"/>
                    <a:gd name="T6" fmla="*/ 74 w 202"/>
                    <a:gd name="T7" fmla="*/ 54 h 320"/>
                    <a:gd name="T8" fmla="*/ 76 w 202"/>
                    <a:gd name="T9" fmla="*/ 38 h 320"/>
                    <a:gd name="T10" fmla="*/ 71 w 202"/>
                    <a:gd name="T11" fmla="*/ 31 h 320"/>
                    <a:gd name="T12" fmla="*/ 66 w 202"/>
                    <a:gd name="T13" fmla="*/ 27 h 320"/>
                    <a:gd name="T14" fmla="*/ 60 w 202"/>
                    <a:gd name="T15" fmla="*/ 23 h 320"/>
                    <a:gd name="T16" fmla="*/ 53 w 202"/>
                    <a:gd name="T17" fmla="*/ 20 h 320"/>
                    <a:gd name="T18" fmla="*/ 39 w 202"/>
                    <a:gd name="T19" fmla="*/ 15 h 320"/>
                    <a:gd name="T20" fmla="*/ 28 w 202"/>
                    <a:gd name="T21" fmla="*/ 11 h 320"/>
                    <a:gd name="T22" fmla="*/ 17 w 202"/>
                    <a:gd name="T23" fmla="*/ 9 h 320"/>
                    <a:gd name="T24" fmla="*/ 0 w 202"/>
                    <a:gd name="T25" fmla="*/ 4 h 320"/>
                    <a:gd name="T26" fmla="*/ 39 w 202"/>
                    <a:gd name="T27" fmla="*/ 1 h 320"/>
                    <a:gd name="T28" fmla="*/ 55 w 202"/>
                    <a:gd name="T29" fmla="*/ 1 h 320"/>
                    <a:gd name="T30" fmla="*/ 79 w 202"/>
                    <a:gd name="T31" fmla="*/ 0 h 320"/>
                    <a:gd name="T32" fmla="*/ 96 w 202"/>
                    <a:gd name="T33" fmla="*/ 0 h 320"/>
                    <a:gd name="T34" fmla="*/ 115 w 202"/>
                    <a:gd name="T35" fmla="*/ 2 h 320"/>
                    <a:gd name="T36" fmla="*/ 131 w 202"/>
                    <a:gd name="T37" fmla="*/ 3 h 320"/>
                    <a:gd name="T38" fmla="*/ 144 w 202"/>
                    <a:gd name="T39" fmla="*/ 4 h 320"/>
                    <a:gd name="T40" fmla="*/ 167 w 202"/>
                    <a:gd name="T41" fmla="*/ 8 h 320"/>
                    <a:gd name="T42" fmla="*/ 182 w 202"/>
                    <a:gd name="T43" fmla="*/ 12 h 320"/>
                    <a:gd name="T44" fmla="*/ 194 w 202"/>
                    <a:gd name="T45" fmla="*/ 17 h 320"/>
                    <a:gd name="T46" fmla="*/ 200 w 202"/>
                    <a:gd name="T47" fmla="*/ 23 h 320"/>
                    <a:gd name="T48" fmla="*/ 201 w 202"/>
                    <a:gd name="T49" fmla="*/ 27 h 32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202"/>
                    <a:gd name="T76" fmla="*/ 0 h 320"/>
                    <a:gd name="T77" fmla="*/ 202 w 202"/>
                    <a:gd name="T78" fmla="*/ 320 h 32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202" h="320">
                      <a:moveTo>
                        <a:pt x="201" y="27"/>
                      </a:moveTo>
                      <a:lnTo>
                        <a:pt x="201" y="31"/>
                      </a:lnTo>
                      <a:lnTo>
                        <a:pt x="52" y="319"/>
                      </a:lnTo>
                      <a:lnTo>
                        <a:pt x="74" y="54"/>
                      </a:lnTo>
                      <a:lnTo>
                        <a:pt x="76" y="38"/>
                      </a:lnTo>
                      <a:lnTo>
                        <a:pt x="71" y="31"/>
                      </a:lnTo>
                      <a:lnTo>
                        <a:pt x="66" y="27"/>
                      </a:lnTo>
                      <a:lnTo>
                        <a:pt x="60" y="23"/>
                      </a:lnTo>
                      <a:lnTo>
                        <a:pt x="53" y="20"/>
                      </a:lnTo>
                      <a:lnTo>
                        <a:pt x="39" y="15"/>
                      </a:lnTo>
                      <a:lnTo>
                        <a:pt x="28" y="11"/>
                      </a:lnTo>
                      <a:lnTo>
                        <a:pt x="17" y="9"/>
                      </a:lnTo>
                      <a:lnTo>
                        <a:pt x="0" y="4"/>
                      </a:lnTo>
                      <a:lnTo>
                        <a:pt x="39" y="1"/>
                      </a:lnTo>
                      <a:lnTo>
                        <a:pt x="55" y="1"/>
                      </a:lnTo>
                      <a:lnTo>
                        <a:pt x="79" y="0"/>
                      </a:lnTo>
                      <a:lnTo>
                        <a:pt x="96" y="0"/>
                      </a:lnTo>
                      <a:lnTo>
                        <a:pt x="115" y="2"/>
                      </a:lnTo>
                      <a:lnTo>
                        <a:pt x="131" y="3"/>
                      </a:lnTo>
                      <a:lnTo>
                        <a:pt x="144" y="4"/>
                      </a:lnTo>
                      <a:lnTo>
                        <a:pt x="167" y="8"/>
                      </a:lnTo>
                      <a:lnTo>
                        <a:pt x="182" y="12"/>
                      </a:lnTo>
                      <a:lnTo>
                        <a:pt x="194" y="17"/>
                      </a:lnTo>
                      <a:lnTo>
                        <a:pt x="200" y="23"/>
                      </a:lnTo>
                      <a:lnTo>
                        <a:pt x="201" y="27"/>
                      </a:lnTo>
                    </a:path>
                  </a:pathLst>
                </a:custGeom>
                <a:solidFill>
                  <a:srgbClr val="C0C0FF"/>
                </a:solidFill>
                <a:ln w="12700" cap="rnd" cmpd="sng">
                  <a:solidFill>
                    <a:srgbClr val="00A0A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en-ZA"/>
                </a:p>
              </p:txBody>
            </p:sp>
            <p:sp>
              <p:nvSpPr>
                <p:cNvPr id="79" name="Freeform 81"/>
                <p:cNvSpPr>
                  <a:spLocks/>
                </p:cNvSpPr>
                <p:nvPr/>
              </p:nvSpPr>
              <p:spPr bwMode="auto">
                <a:xfrm>
                  <a:off x="1483" y="2042"/>
                  <a:ext cx="202" cy="53"/>
                </a:xfrm>
                <a:custGeom>
                  <a:avLst/>
                  <a:gdLst>
                    <a:gd name="T0" fmla="*/ 201 w 202"/>
                    <a:gd name="T1" fmla="*/ 27 h 53"/>
                    <a:gd name="T2" fmla="*/ 199 w 202"/>
                    <a:gd name="T3" fmla="*/ 29 h 53"/>
                    <a:gd name="T4" fmla="*/ 195 w 202"/>
                    <a:gd name="T5" fmla="*/ 33 h 53"/>
                    <a:gd name="T6" fmla="*/ 190 w 202"/>
                    <a:gd name="T7" fmla="*/ 36 h 53"/>
                    <a:gd name="T8" fmla="*/ 176 w 202"/>
                    <a:gd name="T9" fmla="*/ 42 h 53"/>
                    <a:gd name="T10" fmla="*/ 165 w 202"/>
                    <a:gd name="T11" fmla="*/ 43 h 53"/>
                    <a:gd name="T12" fmla="*/ 151 w 202"/>
                    <a:gd name="T13" fmla="*/ 47 h 53"/>
                    <a:gd name="T14" fmla="*/ 137 w 202"/>
                    <a:gd name="T15" fmla="*/ 49 h 53"/>
                    <a:gd name="T16" fmla="*/ 115 w 202"/>
                    <a:gd name="T17" fmla="*/ 50 h 53"/>
                    <a:gd name="T18" fmla="*/ 100 w 202"/>
                    <a:gd name="T19" fmla="*/ 51 h 53"/>
                    <a:gd name="T20" fmla="*/ 85 w 202"/>
                    <a:gd name="T21" fmla="*/ 52 h 53"/>
                    <a:gd name="T22" fmla="*/ 72 w 202"/>
                    <a:gd name="T23" fmla="*/ 52 h 53"/>
                    <a:gd name="T24" fmla="*/ 76 w 202"/>
                    <a:gd name="T25" fmla="*/ 38 h 53"/>
                    <a:gd name="T26" fmla="*/ 71 w 202"/>
                    <a:gd name="T27" fmla="*/ 31 h 53"/>
                    <a:gd name="T28" fmla="*/ 66 w 202"/>
                    <a:gd name="T29" fmla="*/ 27 h 53"/>
                    <a:gd name="T30" fmla="*/ 60 w 202"/>
                    <a:gd name="T31" fmla="*/ 23 h 53"/>
                    <a:gd name="T32" fmla="*/ 53 w 202"/>
                    <a:gd name="T33" fmla="*/ 20 h 53"/>
                    <a:gd name="T34" fmla="*/ 39 w 202"/>
                    <a:gd name="T35" fmla="*/ 15 h 53"/>
                    <a:gd name="T36" fmla="*/ 28 w 202"/>
                    <a:gd name="T37" fmla="*/ 11 h 53"/>
                    <a:gd name="T38" fmla="*/ 17 w 202"/>
                    <a:gd name="T39" fmla="*/ 9 h 53"/>
                    <a:gd name="T40" fmla="*/ 0 w 202"/>
                    <a:gd name="T41" fmla="*/ 4 h 53"/>
                    <a:gd name="T42" fmla="*/ 39 w 202"/>
                    <a:gd name="T43" fmla="*/ 1 h 53"/>
                    <a:gd name="T44" fmla="*/ 55 w 202"/>
                    <a:gd name="T45" fmla="*/ 1 h 53"/>
                    <a:gd name="T46" fmla="*/ 79 w 202"/>
                    <a:gd name="T47" fmla="*/ 0 h 53"/>
                    <a:gd name="T48" fmla="*/ 96 w 202"/>
                    <a:gd name="T49" fmla="*/ 0 h 53"/>
                    <a:gd name="T50" fmla="*/ 115 w 202"/>
                    <a:gd name="T51" fmla="*/ 2 h 53"/>
                    <a:gd name="T52" fmla="*/ 131 w 202"/>
                    <a:gd name="T53" fmla="*/ 3 h 53"/>
                    <a:gd name="T54" fmla="*/ 144 w 202"/>
                    <a:gd name="T55" fmla="*/ 4 h 53"/>
                    <a:gd name="T56" fmla="*/ 167 w 202"/>
                    <a:gd name="T57" fmla="*/ 8 h 53"/>
                    <a:gd name="T58" fmla="*/ 182 w 202"/>
                    <a:gd name="T59" fmla="*/ 12 h 53"/>
                    <a:gd name="T60" fmla="*/ 194 w 202"/>
                    <a:gd name="T61" fmla="*/ 17 h 53"/>
                    <a:gd name="T62" fmla="*/ 200 w 202"/>
                    <a:gd name="T63" fmla="*/ 23 h 53"/>
                    <a:gd name="T64" fmla="*/ 201 w 202"/>
                    <a:gd name="T65" fmla="*/ 27 h 5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02"/>
                    <a:gd name="T100" fmla="*/ 0 h 53"/>
                    <a:gd name="T101" fmla="*/ 202 w 202"/>
                    <a:gd name="T102" fmla="*/ 53 h 5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02" h="53">
                      <a:moveTo>
                        <a:pt x="201" y="27"/>
                      </a:moveTo>
                      <a:lnTo>
                        <a:pt x="199" y="29"/>
                      </a:lnTo>
                      <a:lnTo>
                        <a:pt x="195" y="33"/>
                      </a:lnTo>
                      <a:lnTo>
                        <a:pt x="190" y="36"/>
                      </a:lnTo>
                      <a:lnTo>
                        <a:pt x="176" y="42"/>
                      </a:lnTo>
                      <a:lnTo>
                        <a:pt x="165" y="43"/>
                      </a:lnTo>
                      <a:lnTo>
                        <a:pt x="151" y="47"/>
                      </a:lnTo>
                      <a:lnTo>
                        <a:pt x="137" y="49"/>
                      </a:lnTo>
                      <a:lnTo>
                        <a:pt x="115" y="50"/>
                      </a:lnTo>
                      <a:lnTo>
                        <a:pt x="100" y="51"/>
                      </a:lnTo>
                      <a:lnTo>
                        <a:pt x="85" y="52"/>
                      </a:lnTo>
                      <a:lnTo>
                        <a:pt x="72" y="52"/>
                      </a:lnTo>
                      <a:lnTo>
                        <a:pt x="76" y="38"/>
                      </a:lnTo>
                      <a:lnTo>
                        <a:pt x="71" y="31"/>
                      </a:lnTo>
                      <a:lnTo>
                        <a:pt x="66" y="27"/>
                      </a:lnTo>
                      <a:lnTo>
                        <a:pt x="60" y="23"/>
                      </a:lnTo>
                      <a:lnTo>
                        <a:pt x="53" y="20"/>
                      </a:lnTo>
                      <a:lnTo>
                        <a:pt x="39" y="15"/>
                      </a:lnTo>
                      <a:lnTo>
                        <a:pt x="28" y="11"/>
                      </a:lnTo>
                      <a:lnTo>
                        <a:pt x="17" y="9"/>
                      </a:lnTo>
                      <a:lnTo>
                        <a:pt x="0" y="4"/>
                      </a:lnTo>
                      <a:lnTo>
                        <a:pt x="39" y="1"/>
                      </a:lnTo>
                      <a:lnTo>
                        <a:pt x="55" y="1"/>
                      </a:lnTo>
                      <a:lnTo>
                        <a:pt x="79" y="0"/>
                      </a:lnTo>
                      <a:lnTo>
                        <a:pt x="96" y="0"/>
                      </a:lnTo>
                      <a:lnTo>
                        <a:pt x="115" y="2"/>
                      </a:lnTo>
                      <a:lnTo>
                        <a:pt x="131" y="3"/>
                      </a:lnTo>
                      <a:lnTo>
                        <a:pt x="144" y="4"/>
                      </a:lnTo>
                      <a:lnTo>
                        <a:pt x="167" y="8"/>
                      </a:lnTo>
                      <a:lnTo>
                        <a:pt x="182" y="12"/>
                      </a:lnTo>
                      <a:lnTo>
                        <a:pt x="194" y="17"/>
                      </a:lnTo>
                      <a:lnTo>
                        <a:pt x="200" y="23"/>
                      </a:lnTo>
                      <a:lnTo>
                        <a:pt x="201" y="27"/>
                      </a:lnTo>
                    </a:path>
                  </a:pathLst>
                </a:custGeom>
                <a:solidFill>
                  <a:srgbClr val="8080FF"/>
                </a:solidFill>
                <a:ln w="12700" cap="rnd" cmpd="sng">
                  <a:solidFill>
                    <a:srgbClr val="00A0A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en-ZA"/>
                </a:p>
              </p:txBody>
            </p:sp>
          </p:grpSp>
        </p:grpSp>
        <p:grpSp>
          <p:nvGrpSpPr>
            <p:cNvPr id="42" name="Group 82"/>
            <p:cNvGrpSpPr>
              <a:grpSpLocks/>
            </p:cNvGrpSpPr>
            <p:nvPr/>
          </p:nvGrpSpPr>
          <p:grpSpPr bwMode="auto">
            <a:xfrm>
              <a:off x="728" y="2488"/>
              <a:ext cx="791" cy="507"/>
              <a:chOff x="728" y="2488"/>
              <a:chExt cx="791" cy="507"/>
            </a:xfrm>
          </p:grpSpPr>
          <p:sp>
            <p:nvSpPr>
              <p:cNvPr id="71" name="Freeform 83"/>
              <p:cNvSpPr>
                <a:spLocks/>
              </p:cNvSpPr>
              <p:nvPr/>
            </p:nvSpPr>
            <p:spPr bwMode="auto">
              <a:xfrm>
                <a:off x="728" y="2540"/>
                <a:ext cx="791" cy="449"/>
              </a:xfrm>
              <a:custGeom>
                <a:avLst/>
                <a:gdLst>
                  <a:gd name="T0" fmla="*/ 0 w 791"/>
                  <a:gd name="T1" fmla="*/ 0 h 449"/>
                  <a:gd name="T2" fmla="*/ 790 w 791"/>
                  <a:gd name="T3" fmla="*/ 0 h 449"/>
                  <a:gd name="T4" fmla="*/ 760 w 791"/>
                  <a:gd name="T5" fmla="*/ 396 h 449"/>
                  <a:gd name="T6" fmla="*/ 760 w 791"/>
                  <a:gd name="T7" fmla="*/ 400 h 449"/>
                  <a:gd name="T8" fmla="*/ 758 w 791"/>
                  <a:gd name="T9" fmla="*/ 402 h 449"/>
                  <a:gd name="T10" fmla="*/ 756 w 791"/>
                  <a:gd name="T11" fmla="*/ 404 h 449"/>
                  <a:gd name="T12" fmla="*/ 753 w 791"/>
                  <a:gd name="T13" fmla="*/ 407 h 449"/>
                  <a:gd name="T14" fmla="*/ 750 w 791"/>
                  <a:gd name="T15" fmla="*/ 409 h 449"/>
                  <a:gd name="T16" fmla="*/ 748 w 791"/>
                  <a:gd name="T17" fmla="*/ 410 h 449"/>
                  <a:gd name="T18" fmla="*/ 744 w 791"/>
                  <a:gd name="T19" fmla="*/ 411 h 449"/>
                  <a:gd name="T20" fmla="*/ 739 w 791"/>
                  <a:gd name="T21" fmla="*/ 414 h 449"/>
                  <a:gd name="T22" fmla="*/ 732 w 791"/>
                  <a:gd name="T23" fmla="*/ 416 h 449"/>
                  <a:gd name="T24" fmla="*/ 729 w 791"/>
                  <a:gd name="T25" fmla="*/ 417 h 449"/>
                  <a:gd name="T26" fmla="*/ 723 w 791"/>
                  <a:gd name="T27" fmla="*/ 418 h 449"/>
                  <a:gd name="T28" fmla="*/ 714 w 791"/>
                  <a:gd name="T29" fmla="*/ 421 h 449"/>
                  <a:gd name="T30" fmla="*/ 702 w 791"/>
                  <a:gd name="T31" fmla="*/ 424 h 449"/>
                  <a:gd name="T32" fmla="*/ 690 w 791"/>
                  <a:gd name="T33" fmla="*/ 427 h 449"/>
                  <a:gd name="T34" fmla="*/ 673 w 791"/>
                  <a:gd name="T35" fmla="*/ 430 h 449"/>
                  <a:gd name="T36" fmla="*/ 654 w 791"/>
                  <a:gd name="T37" fmla="*/ 433 h 449"/>
                  <a:gd name="T38" fmla="*/ 633 w 791"/>
                  <a:gd name="T39" fmla="*/ 436 h 449"/>
                  <a:gd name="T40" fmla="*/ 613 w 791"/>
                  <a:gd name="T41" fmla="*/ 438 h 449"/>
                  <a:gd name="T42" fmla="*/ 588 w 791"/>
                  <a:gd name="T43" fmla="*/ 441 h 449"/>
                  <a:gd name="T44" fmla="*/ 558 w 791"/>
                  <a:gd name="T45" fmla="*/ 443 h 449"/>
                  <a:gd name="T46" fmla="*/ 513 w 791"/>
                  <a:gd name="T47" fmla="*/ 445 h 449"/>
                  <a:gd name="T48" fmla="*/ 476 w 791"/>
                  <a:gd name="T49" fmla="*/ 447 h 449"/>
                  <a:gd name="T50" fmla="*/ 438 w 791"/>
                  <a:gd name="T51" fmla="*/ 447 h 449"/>
                  <a:gd name="T52" fmla="*/ 410 w 791"/>
                  <a:gd name="T53" fmla="*/ 448 h 449"/>
                  <a:gd name="T54" fmla="*/ 384 w 791"/>
                  <a:gd name="T55" fmla="*/ 448 h 449"/>
                  <a:gd name="T56" fmla="*/ 359 w 791"/>
                  <a:gd name="T57" fmla="*/ 448 h 449"/>
                  <a:gd name="T58" fmla="*/ 342 w 791"/>
                  <a:gd name="T59" fmla="*/ 447 h 449"/>
                  <a:gd name="T60" fmla="*/ 324 w 791"/>
                  <a:gd name="T61" fmla="*/ 447 h 449"/>
                  <a:gd name="T62" fmla="*/ 301 w 791"/>
                  <a:gd name="T63" fmla="*/ 446 h 449"/>
                  <a:gd name="T64" fmla="*/ 273 w 791"/>
                  <a:gd name="T65" fmla="*/ 445 h 449"/>
                  <a:gd name="T66" fmla="*/ 245 w 791"/>
                  <a:gd name="T67" fmla="*/ 444 h 449"/>
                  <a:gd name="T68" fmla="*/ 217 w 791"/>
                  <a:gd name="T69" fmla="*/ 442 h 449"/>
                  <a:gd name="T70" fmla="*/ 192 w 791"/>
                  <a:gd name="T71" fmla="*/ 439 h 449"/>
                  <a:gd name="T72" fmla="*/ 172 w 791"/>
                  <a:gd name="T73" fmla="*/ 437 h 449"/>
                  <a:gd name="T74" fmla="*/ 144 w 791"/>
                  <a:gd name="T75" fmla="*/ 434 h 449"/>
                  <a:gd name="T76" fmla="*/ 119 w 791"/>
                  <a:gd name="T77" fmla="*/ 430 h 449"/>
                  <a:gd name="T78" fmla="*/ 102 w 791"/>
                  <a:gd name="T79" fmla="*/ 427 h 449"/>
                  <a:gd name="T80" fmla="*/ 85 w 791"/>
                  <a:gd name="T81" fmla="*/ 424 h 449"/>
                  <a:gd name="T82" fmla="*/ 72 w 791"/>
                  <a:gd name="T83" fmla="*/ 420 h 449"/>
                  <a:gd name="T84" fmla="*/ 64 w 791"/>
                  <a:gd name="T85" fmla="*/ 418 h 449"/>
                  <a:gd name="T86" fmla="*/ 56 w 791"/>
                  <a:gd name="T87" fmla="*/ 416 h 449"/>
                  <a:gd name="T88" fmla="*/ 50 w 791"/>
                  <a:gd name="T89" fmla="*/ 413 h 449"/>
                  <a:gd name="T90" fmla="*/ 45 w 791"/>
                  <a:gd name="T91" fmla="*/ 411 h 449"/>
                  <a:gd name="T92" fmla="*/ 41 w 791"/>
                  <a:gd name="T93" fmla="*/ 408 h 449"/>
                  <a:gd name="T94" fmla="*/ 38 w 791"/>
                  <a:gd name="T95" fmla="*/ 407 h 449"/>
                  <a:gd name="T96" fmla="*/ 35 w 791"/>
                  <a:gd name="T97" fmla="*/ 404 h 449"/>
                  <a:gd name="T98" fmla="*/ 33 w 791"/>
                  <a:gd name="T99" fmla="*/ 403 h 449"/>
                  <a:gd name="T100" fmla="*/ 31 w 791"/>
                  <a:gd name="T101" fmla="*/ 400 h 449"/>
                  <a:gd name="T102" fmla="*/ 30 w 791"/>
                  <a:gd name="T103" fmla="*/ 396 h 449"/>
                  <a:gd name="T104" fmla="*/ 0 w 791"/>
                  <a:gd name="T105" fmla="*/ 0 h 44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791"/>
                  <a:gd name="T160" fmla="*/ 0 h 449"/>
                  <a:gd name="T161" fmla="*/ 791 w 791"/>
                  <a:gd name="T162" fmla="*/ 449 h 44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791" h="449">
                    <a:moveTo>
                      <a:pt x="0" y="0"/>
                    </a:moveTo>
                    <a:lnTo>
                      <a:pt x="790" y="0"/>
                    </a:lnTo>
                    <a:lnTo>
                      <a:pt x="760" y="396"/>
                    </a:lnTo>
                    <a:lnTo>
                      <a:pt x="760" y="400"/>
                    </a:lnTo>
                    <a:lnTo>
                      <a:pt x="758" y="402"/>
                    </a:lnTo>
                    <a:lnTo>
                      <a:pt x="756" y="404"/>
                    </a:lnTo>
                    <a:lnTo>
                      <a:pt x="753" y="407"/>
                    </a:lnTo>
                    <a:lnTo>
                      <a:pt x="750" y="409"/>
                    </a:lnTo>
                    <a:lnTo>
                      <a:pt x="748" y="410"/>
                    </a:lnTo>
                    <a:lnTo>
                      <a:pt x="744" y="411"/>
                    </a:lnTo>
                    <a:lnTo>
                      <a:pt x="739" y="414"/>
                    </a:lnTo>
                    <a:lnTo>
                      <a:pt x="732" y="416"/>
                    </a:lnTo>
                    <a:lnTo>
                      <a:pt x="729" y="417"/>
                    </a:lnTo>
                    <a:lnTo>
                      <a:pt x="723" y="418"/>
                    </a:lnTo>
                    <a:lnTo>
                      <a:pt x="714" y="421"/>
                    </a:lnTo>
                    <a:lnTo>
                      <a:pt x="702" y="424"/>
                    </a:lnTo>
                    <a:lnTo>
                      <a:pt x="690" y="427"/>
                    </a:lnTo>
                    <a:lnTo>
                      <a:pt x="673" y="430"/>
                    </a:lnTo>
                    <a:lnTo>
                      <a:pt x="654" y="433"/>
                    </a:lnTo>
                    <a:lnTo>
                      <a:pt x="633" y="436"/>
                    </a:lnTo>
                    <a:lnTo>
                      <a:pt x="613" y="438"/>
                    </a:lnTo>
                    <a:lnTo>
                      <a:pt x="588" y="441"/>
                    </a:lnTo>
                    <a:lnTo>
                      <a:pt x="558" y="443"/>
                    </a:lnTo>
                    <a:lnTo>
                      <a:pt x="513" y="445"/>
                    </a:lnTo>
                    <a:lnTo>
                      <a:pt x="476" y="447"/>
                    </a:lnTo>
                    <a:lnTo>
                      <a:pt x="438" y="447"/>
                    </a:lnTo>
                    <a:lnTo>
                      <a:pt x="410" y="448"/>
                    </a:lnTo>
                    <a:lnTo>
                      <a:pt x="384" y="448"/>
                    </a:lnTo>
                    <a:lnTo>
                      <a:pt x="359" y="448"/>
                    </a:lnTo>
                    <a:lnTo>
                      <a:pt x="342" y="447"/>
                    </a:lnTo>
                    <a:lnTo>
                      <a:pt x="324" y="447"/>
                    </a:lnTo>
                    <a:lnTo>
                      <a:pt x="301" y="446"/>
                    </a:lnTo>
                    <a:lnTo>
                      <a:pt x="273" y="445"/>
                    </a:lnTo>
                    <a:lnTo>
                      <a:pt x="245" y="444"/>
                    </a:lnTo>
                    <a:lnTo>
                      <a:pt x="217" y="442"/>
                    </a:lnTo>
                    <a:lnTo>
                      <a:pt x="192" y="439"/>
                    </a:lnTo>
                    <a:lnTo>
                      <a:pt x="172" y="437"/>
                    </a:lnTo>
                    <a:lnTo>
                      <a:pt x="144" y="434"/>
                    </a:lnTo>
                    <a:lnTo>
                      <a:pt x="119" y="430"/>
                    </a:lnTo>
                    <a:lnTo>
                      <a:pt x="102" y="427"/>
                    </a:lnTo>
                    <a:lnTo>
                      <a:pt x="85" y="424"/>
                    </a:lnTo>
                    <a:lnTo>
                      <a:pt x="72" y="420"/>
                    </a:lnTo>
                    <a:lnTo>
                      <a:pt x="64" y="418"/>
                    </a:lnTo>
                    <a:lnTo>
                      <a:pt x="56" y="416"/>
                    </a:lnTo>
                    <a:lnTo>
                      <a:pt x="50" y="413"/>
                    </a:lnTo>
                    <a:lnTo>
                      <a:pt x="45" y="411"/>
                    </a:lnTo>
                    <a:lnTo>
                      <a:pt x="41" y="408"/>
                    </a:lnTo>
                    <a:lnTo>
                      <a:pt x="38" y="407"/>
                    </a:lnTo>
                    <a:lnTo>
                      <a:pt x="35" y="404"/>
                    </a:lnTo>
                    <a:lnTo>
                      <a:pt x="33" y="403"/>
                    </a:lnTo>
                    <a:lnTo>
                      <a:pt x="31" y="400"/>
                    </a:lnTo>
                    <a:lnTo>
                      <a:pt x="30" y="39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B7A5"/>
              </a:solidFill>
              <a:ln w="12700" cap="rnd" cmpd="sng">
                <a:solidFill>
                  <a:srgbClr val="00808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2" name="Oval 84"/>
              <p:cNvSpPr>
                <a:spLocks noChangeArrowheads="1"/>
              </p:cNvSpPr>
              <p:nvPr/>
            </p:nvSpPr>
            <p:spPr bwMode="auto">
              <a:xfrm>
                <a:off x="730" y="2488"/>
                <a:ext cx="777" cy="98"/>
              </a:xfrm>
              <a:prstGeom prst="ellipse">
                <a:avLst/>
              </a:prstGeom>
              <a:solidFill>
                <a:srgbClr val="00B7A5"/>
              </a:solidFill>
              <a:ln w="12700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3" name="Oval 85"/>
              <p:cNvSpPr>
                <a:spLocks noChangeArrowheads="1"/>
              </p:cNvSpPr>
              <p:nvPr/>
            </p:nvSpPr>
            <p:spPr bwMode="auto">
              <a:xfrm>
                <a:off x="759" y="2903"/>
                <a:ext cx="718" cy="92"/>
              </a:xfrm>
              <a:prstGeom prst="ellipse">
                <a:avLst/>
              </a:prstGeom>
              <a:solidFill>
                <a:srgbClr val="00B7A5"/>
              </a:solidFill>
              <a:ln w="12700">
                <a:solidFill>
                  <a:srgbClr val="00808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43" name="Group 86"/>
            <p:cNvGrpSpPr>
              <a:grpSpLocks/>
            </p:cNvGrpSpPr>
            <p:nvPr/>
          </p:nvGrpSpPr>
          <p:grpSpPr bwMode="auto">
            <a:xfrm>
              <a:off x="432" y="2138"/>
              <a:ext cx="343" cy="648"/>
              <a:chOff x="432" y="2138"/>
              <a:chExt cx="343" cy="648"/>
            </a:xfrm>
          </p:grpSpPr>
          <p:sp>
            <p:nvSpPr>
              <p:cNvPr id="69" name="Freeform 87"/>
              <p:cNvSpPr>
                <a:spLocks/>
              </p:cNvSpPr>
              <p:nvPr/>
            </p:nvSpPr>
            <p:spPr bwMode="auto">
              <a:xfrm>
                <a:off x="432" y="2138"/>
                <a:ext cx="343" cy="648"/>
              </a:xfrm>
              <a:custGeom>
                <a:avLst/>
                <a:gdLst>
                  <a:gd name="T0" fmla="*/ 254 w 343"/>
                  <a:gd name="T1" fmla="*/ 81 h 648"/>
                  <a:gd name="T2" fmla="*/ 213 w 343"/>
                  <a:gd name="T3" fmla="*/ 92 h 648"/>
                  <a:gd name="T4" fmla="*/ 177 w 343"/>
                  <a:gd name="T5" fmla="*/ 113 h 648"/>
                  <a:gd name="T6" fmla="*/ 143 w 343"/>
                  <a:gd name="T7" fmla="*/ 147 h 648"/>
                  <a:gd name="T8" fmla="*/ 111 w 343"/>
                  <a:gd name="T9" fmla="*/ 194 h 648"/>
                  <a:gd name="T10" fmla="*/ 91 w 343"/>
                  <a:gd name="T11" fmla="*/ 256 h 648"/>
                  <a:gd name="T12" fmla="*/ 84 w 343"/>
                  <a:gd name="T13" fmla="*/ 311 h 648"/>
                  <a:gd name="T14" fmla="*/ 87 w 343"/>
                  <a:gd name="T15" fmla="*/ 357 h 648"/>
                  <a:gd name="T16" fmla="*/ 98 w 343"/>
                  <a:gd name="T17" fmla="*/ 414 h 648"/>
                  <a:gd name="T18" fmla="*/ 125 w 343"/>
                  <a:gd name="T19" fmla="*/ 471 h 648"/>
                  <a:gd name="T20" fmla="*/ 154 w 343"/>
                  <a:gd name="T21" fmla="*/ 508 h 648"/>
                  <a:gd name="T22" fmla="*/ 184 w 343"/>
                  <a:gd name="T23" fmla="*/ 534 h 648"/>
                  <a:gd name="T24" fmla="*/ 211 w 343"/>
                  <a:gd name="T25" fmla="*/ 549 h 648"/>
                  <a:gd name="T26" fmla="*/ 240 w 343"/>
                  <a:gd name="T27" fmla="*/ 560 h 648"/>
                  <a:gd name="T28" fmla="*/ 269 w 343"/>
                  <a:gd name="T29" fmla="*/ 565 h 648"/>
                  <a:gd name="T30" fmla="*/ 298 w 343"/>
                  <a:gd name="T31" fmla="*/ 564 h 648"/>
                  <a:gd name="T32" fmla="*/ 318 w 343"/>
                  <a:gd name="T33" fmla="*/ 563 h 648"/>
                  <a:gd name="T34" fmla="*/ 332 w 343"/>
                  <a:gd name="T35" fmla="*/ 570 h 648"/>
                  <a:gd name="T36" fmla="*/ 341 w 343"/>
                  <a:gd name="T37" fmla="*/ 590 h 648"/>
                  <a:gd name="T38" fmla="*/ 342 w 343"/>
                  <a:gd name="T39" fmla="*/ 610 h 648"/>
                  <a:gd name="T40" fmla="*/ 337 w 343"/>
                  <a:gd name="T41" fmla="*/ 627 h 648"/>
                  <a:gd name="T42" fmla="*/ 331 w 343"/>
                  <a:gd name="T43" fmla="*/ 637 h 648"/>
                  <a:gd name="T44" fmla="*/ 313 w 343"/>
                  <a:gd name="T45" fmla="*/ 644 h 648"/>
                  <a:gd name="T46" fmla="*/ 271 w 343"/>
                  <a:gd name="T47" fmla="*/ 647 h 648"/>
                  <a:gd name="T48" fmla="*/ 227 w 343"/>
                  <a:gd name="T49" fmla="*/ 643 h 648"/>
                  <a:gd name="T50" fmla="*/ 184 w 343"/>
                  <a:gd name="T51" fmla="*/ 629 h 648"/>
                  <a:gd name="T52" fmla="*/ 144 w 343"/>
                  <a:gd name="T53" fmla="*/ 608 h 648"/>
                  <a:gd name="T54" fmla="*/ 106 w 343"/>
                  <a:gd name="T55" fmla="*/ 578 h 648"/>
                  <a:gd name="T56" fmla="*/ 78 w 343"/>
                  <a:gd name="T57" fmla="*/ 549 h 648"/>
                  <a:gd name="T58" fmla="*/ 54 w 343"/>
                  <a:gd name="T59" fmla="*/ 516 h 648"/>
                  <a:gd name="T60" fmla="*/ 26 w 343"/>
                  <a:gd name="T61" fmla="*/ 458 h 648"/>
                  <a:gd name="T62" fmla="*/ 5 w 343"/>
                  <a:gd name="T63" fmla="*/ 383 h 648"/>
                  <a:gd name="T64" fmla="*/ 1 w 343"/>
                  <a:gd name="T65" fmla="*/ 327 h 648"/>
                  <a:gd name="T66" fmla="*/ 2 w 343"/>
                  <a:gd name="T67" fmla="*/ 296 h 648"/>
                  <a:gd name="T68" fmla="*/ 8 w 343"/>
                  <a:gd name="T69" fmla="*/ 248 h 648"/>
                  <a:gd name="T70" fmla="*/ 23 w 343"/>
                  <a:gd name="T71" fmla="*/ 195 h 648"/>
                  <a:gd name="T72" fmla="*/ 44 w 343"/>
                  <a:gd name="T73" fmla="*/ 150 h 648"/>
                  <a:gd name="T74" fmla="*/ 66 w 343"/>
                  <a:gd name="T75" fmla="*/ 115 h 648"/>
                  <a:gd name="T76" fmla="*/ 91 w 343"/>
                  <a:gd name="T77" fmla="*/ 85 h 648"/>
                  <a:gd name="T78" fmla="*/ 127 w 343"/>
                  <a:gd name="T79" fmla="*/ 53 h 648"/>
                  <a:gd name="T80" fmla="*/ 156 w 343"/>
                  <a:gd name="T81" fmla="*/ 33 h 648"/>
                  <a:gd name="T82" fmla="*/ 192 w 343"/>
                  <a:gd name="T83" fmla="*/ 16 h 648"/>
                  <a:gd name="T84" fmla="*/ 227 w 343"/>
                  <a:gd name="T85" fmla="*/ 6 h 648"/>
                  <a:gd name="T86" fmla="*/ 269 w 343"/>
                  <a:gd name="T87" fmla="*/ 0 h 648"/>
                  <a:gd name="T88" fmla="*/ 281 w 343"/>
                  <a:gd name="T89" fmla="*/ 7 h 648"/>
                  <a:gd name="T90" fmla="*/ 289 w 343"/>
                  <a:gd name="T91" fmla="*/ 22 h 648"/>
                  <a:gd name="T92" fmla="*/ 292 w 343"/>
                  <a:gd name="T93" fmla="*/ 43 h 648"/>
                  <a:gd name="T94" fmla="*/ 283 w 343"/>
                  <a:gd name="T95" fmla="*/ 71 h 648"/>
                  <a:gd name="T96" fmla="*/ 270 w 343"/>
                  <a:gd name="T97" fmla="*/ 78 h 64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43"/>
                  <a:gd name="T148" fmla="*/ 0 h 648"/>
                  <a:gd name="T149" fmla="*/ 343 w 343"/>
                  <a:gd name="T150" fmla="*/ 648 h 64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43" h="648">
                    <a:moveTo>
                      <a:pt x="270" y="78"/>
                    </a:moveTo>
                    <a:lnTo>
                      <a:pt x="254" y="81"/>
                    </a:lnTo>
                    <a:lnTo>
                      <a:pt x="231" y="86"/>
                    </a:lnTo>
                    <a:lnTo>
                      <a:pt x="213" y="92"/>
                    </a:lnTo>
                    <a:lnTo>
                      <a:pt x="193" y="103"/>
                    </a:lnTo>
                    <a:lnTo>
                      <a:pt x="177" y="113"/>
                    </a:lnTo>
                    <a:lnTo>
                      <a:pt x="159" y="130"/>
                    </a:lnTo>
                    <a:lnTo>
                      <a:pt x="143" y="147"/>
                    </a:lnTo>
                    <a:lnTo>
                      <a:pt x="126" y="168"/>
                    </a:lnTo>
                    <a:lnTo>
                      <a:pt x="111" y="194"/>
                    </a:lnTo>
                    <a:lnTo>
                      <a:pt x="100" y="221"/>
                    </a:lnTo>
                    <a:lnTo>
                      <a:pt x="91" y="256"/>
                    </a:lnTo>
                    <a:lnTo>
                      <a:pt x="86" y="287"/>
                    </a:lnTo>
                    <a:lnTo>
                      <a:pt x="84" y="311"/>
                    </a:lnTo>
                    <a:lnTo>
                      <a:pt x="85" y="340"/>
                    </a:lnTo>
                    <a:lnTo>
                      <a:pt x="87" y="357"/>
                    </a:lnTo>
                    <a:lnTo>
                      <a:pt x="90" y="384"/>
                    </a:lnTo>
                    <a:lnTo>
                      <a:pt x="98" y="414"/>
                    </a:lnTo>
                    <a:lnTo>
                      <a:pt x="113" y="450"/>
                    </a:lnTo>
                    <a:lnTo>
                      <a:pt x="125" y="471"/>
                    </a:lnTo>
                    <a:lnTo>
                      <a:pt x="138" y="490"/>
                    </a:lnTo>
                    <a:lnTo>
                      <a:pt x="154" y="508"/>
                    </a:lnTo>
                    <a:lnTo>
                      <a:pt x="171" y="524"/>
                    </a:lnTo>
                    <a:lnTo>
                      <a:pt x="184" y="534"/>
                    </a:lnTo>
                    <a:lnTo>
                      <a:pt x="198" y="543"/>
                    </a:lnTo>
                    <a:lnTo>
                      <a:pt x="211" y="549"/>
                    </a:lnTo>
                    <a:lnTo>
                      <a:pt x="225" y="555"/>
                    </a:lnTo>
                    <a:lnTo>
                      <a:pt x="240" y="560"/>
                    </a:lnTo>
                    <a:lnTo>
                      <a:pt x="254" y="563"/>
                    </a:lnTo>
                    <a:lnTo>
                      <a:pt x="269" y="565"/>
                    </a:lnTo>
                    <a:lnTo>
                      <a:pt x="282" y="565"/>
                    </a:lnTo>
                    <a:lnTo>
                      <a:pt x="298" y="564"/>
                    </a:lnTo>
                    <a:lnTo>
                      <a:pt x="311" y="563"/>
                    </a:lnTo>
                    <a:lnTo>
                      <a:pt x="318" y="563"/>
                    </a:lnTo>
                    <a:lnTo>
                      <a:pt x="327" y="565"/>
                    </a:lnTo>
                    <a:lnTo>
                      <a:pt x="332" y="570"/>
                    </a:lnTo>
                    <a:lnTo>
                      <a:pt x="338" y="578"/>
                    </a:lnTo>
                    <a:lnTo>
                      <a:pt x="341" y="590"/>
                    </a:lnTo>
                    <a:lnTo>
                      <a:pt x="342" y="599"/>
                    </a:lnTo>
                    <a:lnTo>
                      <a:pt x="342" y="610"/>
                    </a:lnTo>
                    <a:lnTo>
                      <a:pt x="340" y="620"/>
                    </a:lnTo>
                    <a:lnTo>
                      <a:pt x="337" y="627"/>
                    </a:lnTo>
                    <a:lnTo>
                      <a:pt x="333" y="632"/>
                    </a:lnTo>
                    <a:lnTo>
                      <a:pt x="331" y="637"/>
                    </a:lnTo>
                    <a:lnTo>
                      <a:pt x="322" y="642"/>
                    </a:lnTo>
                    <a:lnTo>
                      <a:pt x="313" y="644"/>
                    </a:lnTo>
                    <a:lnTo>
                      <a:pt x="293" y="646"/>
                    </a:lnTo>
                    <a:lnTo>
                      <a:pt x="271" y="647"/>
                    </a:lnTo>
                    <a:lnTo>
                      <a:pt x="247" y="646"/>
                    </a:lnTo>
                    <a:lnTo>
                      <a:pt x="227" y="643"/>
                    </a:lnTo>
                    <a:lnTo>
                      <a:pt x="204" y="637"/>
                    </a:lnTo>
                    <a:lnTo>
                      <a:pt x="184" y="629"/>
                    </a:lnTo>
                    <a:lnTo>
                      <a:pt x="161" y="619"/>
                    </a:lnTo>
                    <a:lnTo>
                      <a:pt x="144" y="608"/>
                    </a:lnTo>
                    <a:lnTo>
                      <a:pt x="124" y="595"/>
                    </a:lnTo>
                    <a:lnTo>
                      <a:pt x="106" y="578"/>
                    </a:lnTo>
                    <a:lnTo>
                      <a:pt x="90" y="563"/>
                    </a:lnTo>
                    <a:lnTo>
                      <a:pt x="78" y="549"/>
                    </a:lnTo>
                    <a:lnTo>
                      <a:pt x="67" y="535"/>
                    </a:lnTo>
                    <a:lnTo>
                      <a:pt x="54" y="516"/>
                    </a:lnTo>
                    <a:lnTo>
                      <a:pt x="38" y="490"/>
                    </a:lnTo>
                    <a:lnTo>
                      <a:pt x="26" y="458"/>
                    </a:lnTo>
                    <a:lnTo>
                      <a:pt x="14" y="428"/>
                    </a:lnTo>
                    <a:lnTo>
                      <a:pt x="5" y="383"/>
                    </a:lnTo>
                    <a:lnTo>
                      <a:pt x="1" y="347"/>
                    </a:lnTo>
                    <a:lnTo>
                      <a:pt x="1" y="327"/>
                    </a:lnTo>
                    <a:lnTo>
                      <a:pt x="0" y="309"/>
                    </a:lnTo>
                    <a:lnTo>
                      <a:pt x="2" y="296"/>
                    </a:lnTo>
                    <a:lnTo>
                      <a:pt x="3" y="274"/>
                    </a:lnTo>
                    <a:lnTo>
                      <a:pt x="8" y="248"/>
                    </a:lnTo>
                    <a:lnTo>
                      <a:pt x="14" y="224"/>
                    </a:lnTo>
                    <a:lnTo>
                      <a:pt x="23" y="195"/>
                    </a:lnTo>
                    <a:lnTo>
                      <a:pt x="32" y="173"/>
                    </a:lnTo>
                    <a:lnTo>
                      <a:pt x="44" y="150"/>
                    </a:lnTo>
                    <a:lnTo>
                      <a:pt x="54" y="133"/>
                    </a:lnTo>
                    <a:lnTo>
                      <a:pt x="66" y="115"/>
                    </a:lnTo>
                    <a:lnTo>
                      <a:pt x="79" y="98"/>
                    </a:lnTo>
                    <a:lnTo>
                      <a:pt x="91" y="85"/>
                    </a:lnTo>
                    <a:lnTo>
                      <a:pt x="109" y="67"/>
                    </a:lnTo>
                    <a:lnTo>
                      <a:pt x="127" y="53"/>
                    </a:lnTo>
                    <a:lnTo>
                      <a:pt x="142" y="43"/>
                    </a:lnTo>
                    <a:lnTo>
                      <a:pt x="156" y="33"/>
                    </a:lnTo>
                    <a:lnTo>
                      <a:pt x="174" y="24"/>
                    </a:lnTo>
                    <a:lnTo>
                      <a:pt x="192" y="16"/>
                    </a:lnTo>
                    <a:lnTo>
                      <a:pt x="209" y="11"/>
                    </a:lnTo>
                    <a:lnTo>
                      <a:pt x="227" y="6"/>
                    </a:lnTo>
                    <a:lnTo>
                      <a:pt x="248" y="2"/>
                    </a:lnTo>
                    <a:lnTo>
                      <a:pt x="269" y="0"/>
                    </a:lnTo>
                    <a:lnTo>
                      <a:pt x="276" y="3"/>
                    </a:lnTo>
                    <a:lnTo>
                      <a:pt x="281" y="7"/>
                    </a:lnTo>
                    <a:lnTo>
                      <a:pt x="286" y="16"/>
                    </a:lnTo>
                    <a:lnTo>
                      <a:pt x="289" y="22"/>
                    </a:lnTo>
                    <a:lnTo>
                      <a:pt x="291" y="30"/>
                    </a:lnTo>
                    <a:lnTo>
                      <a:pt x="292" y="43"/>
                    </a:lnTo>
                    <a:lnTo>
                      <a:pt x="289" y="57"/>
                    </a:lnTo>
                    <a:lnTo>
                      <a:pt x="283" y="71"/>
                    </a:lnTo>
                    <a:lnTo>
                      <a:pt x="277" y="75"/>
                    </a:lnTo>
                    <a:lnTo>
                      <a:pt x="270" y="78"/>
                    </a:lnTo>
                  </a:path>
                </a:pathLst>
              </a:custGeom>
              <a:solidFill>
                <a:srgbClr val="C0C0FF"/>
              </a:solidFill>
              <a:ln w="12700" cap="rnd" cmpd="sng">
                <a:solidFill>
                  <a:srgbClr val="00A0A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0" name="Freeform 88"/>
              <p:cNvSpPr>
                <a:spLocks/>
              </p:cNvSpPr>
              <p:nvPr/>
            </p:nvSpPr>
            <p:spPr bwMode="auto">
              <a:xfrm>
                <a:off x="509" y="2164"/>
                <a:ext cx="150" cy="115"/>
              </a:xfrm>
              <a:custGeom>
                <a:avLst/>
                <a:gdLst>
                  <a:gd name="T0" fmla="*/ 136 w 150"/>
                  <a:gd name="T1" fmla="*/ 0 h 115"/>
                  <a:gd name="T2" fmla="*/ 100 w 150"/>
                  <a:gd name="T3" fmla="*/ 15 h 115"/>
                  <a:gd name="T4" fmla="*/ 73 w 150"/>
                  <a:gd name="T5" fmla="*/ 30 h 115"/>
                  <a:gd name="T6" fmla="*/ 48 w 150"/>
                  <a:gd name="T7" fmla="*/ 48 h 115"/>
                  <a:gd name="T8" fmla="*/ 21 w 150"/>
                  <a:gd name="T9" fmla="*/ 74 h 115"/>
                  <a:gd name="T10" fmla="*/ 5 w 150"/>
                  <a:gd name="T11" fmla="*/ 93 h 115"/>
                  <a:gd name="T12" fmla="*/ 0 w 150"/>
                  <a:gd name="T13" fmla="*/ 105 h 115"/>
                  <a:gd name="T14" fmla="*/ 2 w 150"/>
                  <a:gd name="T15" fmla="*/ 112 h 115"/>
                  <a:gd name="T16" fmla="*/ 12 w 150"/>
                  <a:gd name="T17" fmla="*/ 114 h 115"/>
                  <a:gd name="T18" fmla="*/ 21 w 150"/>
                  <a:gd name="T19" fmla="*/ 103 h 115"/>
                  <a:gd name="T20" fmla="*/ 36 w 150"/>
                  <a:gd name="T21" fmla="*/ 88 h 115"/>
                  <a:gd name="T22" fmla="*/ 53 w 150"/>
                  <a:gd name="T23" fmla="*/ 71 h 115"/>
                  <a:gd name="T24" fmla="*/ 72 w 150"/>
                  <a:gd name="T25" fmla="*/ 55 h 115"/>
                  <a:gd name="T26" fmla="*/ 93 w 150"/>
                  <a:gd name="T27" fmla="*/ 40 h 115"/>
                  <a:gd name="T28" fmla="*/ 114 w 150"/>
                  <a:gd name="T29" fmla="*/ 29 h 115"/>
                  <a:gd name="T30" fmla="*/ 134 w 150"/>
                  <a:gd name="T31" fmla="*/ 21 h 115"/>
                  <a:gd name="T32" fmla="*/ 147 w 150"/>
                  <a:gd name="T33" fmla="*/ 15 h 115"/>
                  <a:gd name="T34" fmla="*/ 149 w 150"/>
                  <a:gd name="T35" fmla="*/ 7 h 115"/>
                  <a:gd name="T36" fmla="*/ 147 w 150"/>
                  <a:gd name="T37" fmla="*/ 2 h 115"/>
                  <a:gd name="T38" fmla="*/ 136 w 150"/>
                  <a:gd name="T39" fmla="*/ 0 h 11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50"/>
                  <a:gd name="T61" fmla="*/ 0 h 115"/>
                  <a:gd name="T62" fmla="*/ 150 w 150"/>
                  <a:gd name="T63" fmla="*/ 115 h 11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50" h="115">
                    <a:moveTo>
                      <a:pt x="136" y="0"/>
                    </a:moveTo>
                    <a:lnTo>
                      <a:pt x="100" y="15"/>
                    </a:lnTo>
                    <a:lnTo>
                      <a:pt x="73" y="30"/>
                    </a:lnTo>
                    <a:lnTo>
                      <a:pt x="48" y="48"/>
                    </a:lnTo>
                    <a:lnTo>
                      <a:pt x="21" y="74"/>
                    </a:lnTo>
                    <a:lnTo>
                      <a:pt x="5" y="93"/>
                    </a:lnTo>
                    <a:lnTo>
                      <a:pt x="0" y="105"/>
                    </a:lnTo>
                    <a:lnTo>
                      <a:pt x="2" y="112"/>
                    </a:lnTo>
                    <a:lnTo>
                      <a:pt x="12" y="114"/>
                    </a:lnTo>
                    <a:lnTo>
                      <a:pt x="21" y="103"/>
                    </a:lnTo>
                    <a:lnTo>
                      <a:pt x="36" y="88"/>
                    </a:lnTo>
                    <a:lnTo>
                      <a:pt x="53" y="71"/>
                    </a:lnTo>
                    <a:lnTo>
                      <a:pt x="72" y="55"/>
                    </a:lnTo>
                    <a:lnTo>
                      <a:pt x="93" y="40"/>
                    </a:lnTo>
                    <a:lnTo>
                      <a:pt x="114" y="29"/>
                    </a:lnTo>
                    <a:lnTo>
                      <a:pt x="134" y="21"/>
                    </a:lnTo>
                    <a:lnTo>
                      <a:pt x="147" y="15"/>
                    </a:lnTo>
                    <a:lnTo>
                      <a:pt x="149" y="7"/>
                    </a:lnTo>
                    <a:lnTo>
                      <a:pt x="147" y="2"/>
                    </a:lnTo>
                    <a:lnTo>
                      <a:pt x="136" y="0"/>
                    </a:lnTo>
                  </a:path>
                </a:pathLst>
              </a:custGeom>
              <a:solidFill>
                <a:srgbClr val="E0E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</p:grpSp>
        <p:grpSp>
          <p:nvGrpSpPr>
            <p:cNvPr id="44" name="Group 89"/>
            <p:cNvGrpSpPr>
              <a:grpSpLocks/>
            </p:cNvGrpSpPr>
            <p:nvPr/>
          </p:nvGrpSpPr>
          <p:grpSpPr bwMode="auto">
            <a:xfrm>
              <a:off x="1026" y="2207"/>
              <a:ext cx="189" cy="742"/>
              <a:chOff x="1026" y="2207"/>
              <a:chExt cx="189" cy="742"/>
            </a:xfrm>
          </p:grpSpPr>
          <p:sp>
            <p:nvSpPr>
              <p:cNvPr id="53" name="Rectangle 90"/>
              <p:cNvSpPr>
                <a:spLocks noChangeArrowheads="1"/>
              </p:cNvSpPr>
              <p:nvPr/>
            </p:nvSpPr>
            <p:spPr bwMode="auto">
              <a:xfrm>
                <a:off x="1026" y="2207"/>
                <a:ext cx="189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4" name="Rectangle 91"/>
              <p:cNvSpPr>
                <a:spLocks noChangeArrowheads="1"/>
              </p:cNvSpPr>
              <p:nvPr/>
            </p:nvSpPr>
            <p:spPr bwMode="auto">
              <a:xfrm>
                <a:off x="1087" y="2255"/>
                <a:ext cx="67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5" name="Rectangle 92"/>
              <p:cNvSpPr>
                <a:spLocks noChangeArrowheads="1"/>
              </p:cNvSpPr>
              <p:nvPr/>
            </p:nvSpPr>
            <p:spPr bwMode="auto">
              <a:xfrm>
                <a:off x="1052" y="2303"/>
                <a:ext cx="137" cy="20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6" name="Rectangle 93"/>
              <p:cNvSpPr>
                <a:spLocks noChangeArrowheads="1"/>
              </p:cNvSpPr>
              <p:nvPr/>
            </p:nvSpPr>
            <p:spPr bwMode="auto">
              <a:xfrm>
                <a:off x="1026" y="2593"/>
                <a:ext cx="189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7" name="Rectangle 94"/>
              <p:cNvSpPr>
                <a:spLocks noChangeArrowheads="1"/>
              </p:cNvSpPr>
              <p:nvPr/>
            </p:nvSpPr>
            <p:spPr bwMode="auto">
              <a:xfrm>
                <a:off x="1087" y="2351"/>
                <a:ext cx="67" cy="20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8" name="Rectangle 95"/>
              <p:cNvSpPr>
                <a:spLocks noChangeArrowheads="1"/>
              </p:cNvSpPr>
              <p:nvPr/>
            </p:nvSpPr>
            <p:spPr bwMode="auto">
              <a:xfrm>
                <a:off x="1087" y="2448"/>
                <a:ext cx="67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9" name="Rectangle 96"/>
              <p:cNvSpPr>
                <a:spLocks noChangeArrowheads="1"/>
              </p:cNvSpPr>
              <p:nvPr/>
            </p:nvSpPr>
            <p:spPr bwMode="auto">
              <a:xfrm>
                <a:off x="1087" y="2544"/>
                <a:ext cx="67" cy="20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0" name="Rectangle 97"/>
              <p:cNvSpPr>
                <a:spLocks noChangeArrowheads="1"/>
              </p:cNvSpPr>
              <p:nvPr/>
            </p:nvSpPr>
            <p:spPr bwMode="auto">
              <a:xfrm>
                <a:off x="1087" y="2641"/>
                <a:ext cx="67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" name="Rectangle 98"/>
              <p:cNvSpPr>
                <a:spLocks noChangeArrowheads="1"/>
              </p:cNvSpPr>
              <p:nvPr/>
            </p:nvSpPr>
            <p:spPr bwMode="auto">
              <a:xfrm>
                <a:off x="1087" y="2737"/>
                <a:ext cx="67" cy="20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2" name="Rectangle 99"/>
              <p:cNvSpPr>
                <a:spLocks noChangeArrowheads="1"/>
              </p:cNvSpPr>
              <p:nvPr/>
            </p:nvSpPr>
            <p:spPr bwMode="auto">
              <a:xfrm>
                <a:off x="1087" y="2833"/>
                <a:ext cx="67" cy="20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3" name="Rectangle 100"/>
              <p:cNvSpPr>
                <a:spLocks noChangeArrowheads="1"/>
              </p:cNvSpPr>
              <p:nvPr/>
            </p:nvSpPr>
            <p:spPr bwMode="auto">
              <a:xfrm>
                <a:off x="1087" y="2930"/>
                <a:ext cx="67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4" name="Rectangle 101"/>
              <p:cNvSpPr>
                <a:spLocks noChangeArrowheads="1"/>
              </p:cNvSpPr>
              <p:nvPr/>
            </p:nvSpPr>
            <p:spPr bwMode="auto">
              <a:xfrm>
                <a:off x="1052" y="2399"/>
                <a:ext cx="137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5" name="Rectangle 102"/>
              <p:cNvSpPr>
                <a:spLocks noChangeArrowheads="1"/>
              </p:cNvSpPr>
              <p:nvPr/>
            </p:nvSpPr>
            <p:spPr bwMode="auto">
              <a:xfrm>
                <a:off x="1052" y="2496"/>
                <a:ext cx="137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6" name="Rectangle 103"/>
              <p:cNvSpPr>
                <a:spLocks noChangeArrowheads="1"/>
              </p:cNvSpPr>
              <p:nvPr/>
            </p:nvSpPr>
            <p:spPr bwMode="auto">
              <a:xfrm>
                <a:off x="1052" y="2785"/>
                <a:ext cx="137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7" name="Rectangle 104"/>
              <p:cNvSpPr>
                <a:spLocks noChangeArrowheads="1"/>
              </p:cNvSpPr>
              <p:nvPr/>
            </p:nvSpPr>
            <p:spPr bwMode="auto">
              <a:xfrm>
                <a:off x="1052" y="2882"/>
                <a:ext cx="137" cy="19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8" name="Rectangle 105"/>
              <p:cNvSpPr>
                <a:spLocks noChangeArrowheads="1"/>
              </p:cNvSpPr>
              <p:nvPr/>
            </p:nvSpPr>
            <p:spPr bwMode="auto">
              <a:xfrm>
                <a:off x="1052" y="2689"/>
                <a:ext cx="137" cy="20"/>
              </a:xfrm>
              <a:prstGeom prst="rect">
                <a:avLst/>
              </a:pr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IE" altLang="en-US" sz="24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45" name="Group 106"/>
            <p:cNvGrpSpPr>
              <a:grpSpLocks/>
            </p:cNvGrpSpPr>
            <p:nvPr/>
          </p:nvGrpSpPr>
          <p:grpSpPr bwMode="auto">
            <a:xfrm>
              <a:off x="831" y="2540"/>
              <a:ext cx="133" cy="123"/>
              <a:chOff x="831" y="2540"/>
              <a:chExt cx="133" cy="123"/>
            </a:xfrm>
          </p:grpSpPr>
          <p:sp>
            <p:nvSpPr>
              <p:cNvPr id="50" name="Freeform 107"/>
              <p:cNvSpPr>
                <a:spLocks/>
              </p:cNvSpPr>
              <p:nvPr/>
            </p:nvSpPr>
            <p:spPr bwMode="auto">
              <a:xfrm>
                <a:off x="852" y="2540"/>
                <a:ext cx="16" cy="61"/>
              </a:xfrm>
              <a:custGeom>
                <a:avLst/>
                <a:gdLst>
                  <a:gd name="T0" fmla="*/ 5 w 16"/>
                  <a:gd name="T1" fmla="*/ 60 h 61"/>
                  <a:gd name="T2" fmla="*/ 15 w 16"/>
                  <a:gd name="T3" fmla="*/ 60 h 61"/>
                  <a:gd name="T4" fmla="*/ 15 w 16"/>
                  <a:gd name="T5" fmla="*/ 0 h 61"/>
                  <a:gd name="T6" fmla="*/ 3 w 16"/>
                  <a:gd name="T7" fmla="*/ 0 h 61"/>
                  <a:gd name="T8" fmla="*/ 0 w 16"/>
                  <a:gd name="T9" fmla="*/ 13 h 61"/>
                  <a:gd name="T10" fmla="*/ 5 w 16"/>
                  <a:gd name="T11" fmla="*/ 13 h 61"/>
                  <a:gd name="T12" fmla="*/ 5 w 16"/>
                  <a:gd name="T13" fmla="*/ 60 h 6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"/>
                  <a:gd name="T22" fmla="*/ 0 h 61"/>
                  <a:gd name="T23" fmla="*/ 16 w 16"/>
                  <a:gd name="T24" fmla="*/ 61 h 6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" h="61">
                    <a:moveTo>
                      <a:pt x="5" y="60"/>
                    </a:moveTo>
                    <a:lnTo>
                      <a:pt x="15" y="60"/>
                    </a:lnTo>
                    <a:lnTo>
                      <a:pt x="15" y="0"/>
                    </a:lnTo>
                    <a:lnTo>
                      <a:pt x="3" y="0"/>
                    </a:lnTo>
                    <a:lnTo>
                      <a:pt x="0" y="13"/>
                    </a:lnTo>
                    <a:lnTo>
                      <a:pt x="5" y="13"/>
                    </a:lnTo>
                    <a:lnTo>
                      <a:pt x="5" y="60"/>
                    </a:lnTo>
                  </a:path>
                </a:pathLst>
              </a:cu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1" name="Freeform 108"/>
              <p:cNvSpPr>
                <a:spLocks/>
              </p:cNvSpPr>
              <p:nvPr/>
            </p:nvSpPr>
            <p:spPr bwMode="auto">
              <a:xfrm>
                <a:off x="931" y="2601"/>
                <a:ext cx="33" cy="60"/>
              </a:xfrm>
              <a:custGeom>
                <a:avLst/>
                <a:gdLst>
                  <a:gd name="T0" fmla="*/ 0 w 33"/>
                  <a:gd name="T1" fmla="*/ 17 h 60"/>
                  <a:gd name="T2" fmla="*/ 12 w 33"/>
                  <a:gd name="T3" fmla="*/ 17 h 60"/>
                  <a:gd name="T4" fmla="*/ 12 w 33"/>
                  <a:gd name="T5" fmla="*/ 13 h 60"/>
                  <a:gd name="T6" fmla="*/ 20 w 33"/>
                  <a:gd name="T7" fmla="*/ 13 h 60"/>
                  <a:gd name="T8" fmla="*/ 20 w 33"/>
                  <a:gd name="T9" fmla="*/ 20 h 60"/>
                  <a:gd name="T10" fmla="*/ 0 w 33"/>
                  <a:gd name="T11" fmla="*/ 48 h 60"/>
                  <a:gd name="T12" fmla="*/ 0 w 33"/>
                  <a:gd name="T13" fmla="*/ 59 h 60"/>
                  <a:gd name="T14" fmla="*/ 32 w 33"/>
                  <a:gd name="T15" fmla="*/ 59 h 60"/>
                  <a:gd name="T16" fmla="*/ 32 w 33"/>
                  <a:gd name="T17" fmla="*/ 48 h 60"/>
                  <a:gd name="T18" fmla="*/ 14 w 33"/>
                  <a:gd name="T19" fmla="*/ 48 h 60"/>
                  <a:gd name="T20" fmla="*/ 32 w 33"/>
                  <a:gd name="T21" fmla="*/ 23 h 60"/>
                  <a:gd name="T22" fmla="*/ 32 w 33"/>
                  <a:gd name="T23" fmla="*/ 8 h 60"/>
                  <a:gd name="T24" fmla="*/ 23 w 33"/>
                  <a:gd name="T25" fmla="*/ 0 h 60"/>
                  <a:gd name="T26" fmla="*/ 8 w 33"/>
                  <a:gd name="T27" fmla="*/ 0 h 60"/>
                  <a:gd name="T28" fmla="*/ 0 w 33"/>
                  <a:gd name="T29" fmla="*/ 8 h 60"/>
                  <a:gd name="T30" fmla="*/ 0 w 33"/>
                  <a:gd name="T31" fmla="*/ 17 h 6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3"/>
                  <a:gd name="T49" fmla="*/ 0 h 60"/>
                  <a:gd name="T50" fmla="*/ 33 w 33"/>
                  <a:gd name="T51" fmla="*/ 60 h 6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3" h="60">
                    <a:moveTo>
                      <a:pt x="0" y="17"/>
                    </a:moveTo>
                    <a:lnTo>
                      <a:pt x="12" y="17"/>
                    </a:lnTo>
                    <a:lnTo>
                      <a:pt x="12" y="13"/>
                    </a:lnTo>
                    <a:lnTo>
                      <a:pt x="20" y="13"/>
                    </a:lnTo>
                    <a:lnTo>
                      <a:pt x="20" y="20"/>
                    </a:lnTo>
                    <a:lnTo>
                      <a:pt x="0" y="48"/>
                    </a:lnTo>
                    <a:lnTo>
                      <a:pt x="0" y="59"/>
                    </a:lnTo>
                    <a:lnTo>
                      <a:pt x="32" y="59"/>
                    </a:lnTo>
                    <a:lnTo>
                      <a:pt x="32" y="48"/>
                    </a:lnTo>
                    <a:lnTo>
                      <a:pt x="14" y="48"/>
                    </a:lnTo>
                    <a:lnTo>
                      <a:pt x="32" y="23"/>
                    </a:lnTo>
                    <a:lnTo>
                      <a:pt x="32" y="8"/>
                    </a:lnTo>
                    <a:lnTo>
                      <a:pt x="23" y="0"/>
                    </a:lnTo>
                    <a:lnTo>
                      <a:pt x="8" y="0"/>
                    </a:lnTo>
                    <a:lnTo>
                      <a:pt x="0" y="8"/>
                    </a:lnTo>
                    <a:lnTo>
                      <a:pt x="0" y="17"/>
                    </a:lnTo>
                  </a:path>
                </a:pathLst>
              </a:cu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2" name="Freeform 109"/>
              <p:cNvSpPr>
                <a:spLocks/>
              </p:cNvSpPr>
              <p:nvPr/>
            </p:nvSpPr>
            <p:spPr bwMode="auto">
              <a:xfrm>
                <a:off x="831" y="2544"/>
                <a:ext cx="127" cy="119"/>
              </a:xfrm>
              <a:custGeom>
                <a:avLst/>
                <a:gdLst>
                  <a:gd name="T0" fmla="*/ 109 w 127"/>
                  <a:gd name="T1" fmla="*/ 0 h 119"/>
                  <a:gd name="T2" fmla="*/ 0 w 127"/>
                  <a:gd name="T3" fmla="*/ 117 h 119"/>
                  <a:gd name="T4" fmla="*/ 16 w 127"/>
                  <a:gd name="T5" fmla="*/ 118 h 119"/>
                  <a:gd name="T6" fmla="*/ 126 w 127"/>
                  <a:gd name="T7" fmla="*/ 1 h 119"/>
                  <a:gd name="T8" fmla="*/ 109 w 127"/>
                  <a:gd name="T9" fmla="*/ 0 h 1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7"/>
                  <a:gd name="T16" fmla="*/ 0 h 119"/>
                  <a:gd name="T17" fmla="*/ 127 w 127"/>
                  <a:gd name="T18" fmla="*/ 119 h 1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7" h="119">
                    <a:moveTo>
                      <a:pt x="109" y="0"/>
                    </a:moveTo>
                    <a:lnTo>
                      <a:pt x="0" y="117"/>
                    </a:lnTo>
                    <a:lnTo>
                      <a:pt x="16" y="118"/>
                    </a:lnTo>
                    <a:lnTo>
                      <a:pt x="126" y="1"/>
                    </a:lnTo>
                    <a:lnTo>
                      <a:pt x="109" y="0"/>
                    </a:lnTo>
                  </a:path>
                </a:pathLst>
              </a:cu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</p:grpSp>
        <p:grpSp>
          <p:nvGrpSpPr>
            <p:cNvPr id="46" name="Group 110"/>
            <p:cNvGrpSpPr>
              <a:grpSpLocks/>
            </p:cNvGrpSpPr>
            <p:nvPr/>
          </p:nvGrpSpPr>
          <p:grpSpPr bwMode="auto">
            <a:xfrm>
              <a:off x="1263" y="2561"/>
              <a:ext cx="205" cy="70"/>
              <a:chOff x="1263" y="2561"/>
              <a:chExt cx="205" cy="70"/>
            </a:xfrm>
          </p:grpSpPr>
          <p:sp>
            <p:nvSpPr>
              <p:cNvPr id="47" name="Freeform 111"/>
              <p:cNvSpPr>
                <a:spLocks/>
              </p:cNvSpPr>
              <p:nvPr/>
            </p:nvSpPr>
            <p:spPr bwMode="auto">
              <a:xfrm>
                <a:off x="1263" y="2561"/>
                <a:ext cx="53" cy="70"/>
              </a:xfrm>
              <a:custGeom>
                <a:avLst/>
                <a:gdLst>
                  <a:gd name="T0" fmla="*/ 14 w 53"/>
                  <a:gd name="T1" fmla="*/ 0 h 70"/>
                  <a:gd name="T2" fmla="*/ 38 w 53"/>
                  <a:gd name="T3" fmla="*/ 0 h 70"/>
                  <a:gd name="T4" fmla="*/ 52 w 53"/>
                  <a:gd name="T5" fmla="*/ 10 h 70"/>
                  <a:gd name="T6" fmla="*/ 52 w 53"/>
                  <a:gd name="T7" fmla="*/ 27 h 70"/>
                  <a:gd name="T8" fmla="*/ 33 w 53"/>
                  <a:gd name="T9" fmla="*/ 27 h 70"/>
                  <a:gd name="T10" fmla="*/ 33 w 53"/>
                  <a:gd name="T11" fmla="*/ 13 h 70"/>
                  <a:gd name="T12" fmla="*/ 18 w 53"/>
                  <a:gd name="T13" fmla="*/ 13 h 70"/>
                  <a:gd name="T14" fmla="*/ 18 w 53"/>
                  <a:gd name="T15" fmla="*/ 56 h 70"/>
                  <a:gd name="T16" fmla="*/ 33 w 53"/>
                  <a:gd name="T17" fmla="*/ 56 h 70"/>
                  <a:gd name="T18" fmla="*/ 33 w 53"/>
                  <a:gd name="T19" fmla="*/ 40 h 70"/>
                  <a:gd name="T20" fmla="*/ 52 w 53"/>
                  <a:gd name="T21" fmla="*/ 40 h 70"/>
                  <a:gd name="T22" fmla="*/ 52 w 53"/>
                  <a:gd name="T23" fmla="*/ 59 h 70"/>
                  <a:gd name="T24" fmla="*/ 38 w 53"/>
                  <a:gd name="T25" fmla="*/ 69 h 70"/>
                  <a:gd name="T26" fmla="*/ 14 w 53"/>
                  <a:gd name="T27" fmla="*/ 69 h 70"/>
                  <a:gd name="T28" fmla="*/ 0 w 53"/>
                  <a:gd name="T29" fmla="*/ 59 h 70"/>
                  <a:gd name="T30" fmla="*/ 0 w 53"/>
                  <a:gd name="T31" fmla="*/ 10 h 70"/>
                  <a:gd name="T32" fmla="*/ 14 w 53"/>
                  <a:gd name="T33" fmla="*/ 0 h 7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3"/>
                  <a:gd name="T52" fmla="*/ 0 h 70"/>
                  <a:gd name="T53" fmla="*/ 53 w 53"/>
                  <a:gd name="T54" fmla="*/ 70 h 7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3" h="70">
                    <a:moveTo>
                      <a:pt x="14" y="0"/>
                    </a:moveTo>
                    <a:lnTo>
                      <a:pt x="38" y="0"/>
                    </a:lnTo>
                    <a:lnTo>
                      <a:pt x="52" y="10"/>
                    </a:lnTo>
                    <a:lnTo>
                      <a:pt x="52" y="27"/>
                    </a:lnTo>
                    <a:lnTo>
                      <a:pt x="33" y="27"/>
                    </a:lnTo>
                    <a:lnTo>
                      <a:pt x="33" y="13"/>
                    </a:lnTo>
                    <a:lnTo>
                      <a:pt x="18" y="13"/>
                    </a:lnTo>
                    <a:lnTo>
                      <a:pt x="18" y="56"/>
                    </a:lnTo>
                    <a:lnTo>
                      <a:pt x="33" y="56"/>
                    </a:lnTo>
                    <a:lnTo>
                      <a:pt x="33" y="40"/>
                    </a:lnTo>
                    <a:lnTo>
                      <a:pt x="52" y="40"/>
                    </a:lnTo>
                    <a:lnTo>
                      <a:pt x="52" y="59"/>
                    </a:lnTo>
                    <a:lnTo>
                      <a:pt x="38" y="69"/>
                    </a:lnTo>
                    <a:lnTo>
                      <a:pt x="14" y="69"/>
                    </a:lnTo>
                    <a:lnTo>
                      <a:pt x="0" y="59"/>
                    </a:lnTo>
                    <a:lnTo>
                      <a:pt x="0" y="10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8" name="Freeform 112"/>
              <p:cNvSpPr>
                <a:spLocks/>
              </p:cNvSpPr>
              <p:nvPr/>
            </p:nvSpPr>
            <p:spPr bwMode="auto">
              <a:xfrm>
                <a:off x="1419" y="2561"/>
                <a:ext cx="49" cy="70"/>
              </a:xfrm>
              <a:custGeom>
                <a:avLst/>
                <a:gdLst>
                  <a:gd name="T0" fmla="*/ 0 w 49"/>
                  <a:gd name="T1" fmla="*/ 0 h 70"/>
                  <a:gd name="T2" fmla="*/ 35 w 49"/>
                  <a:gd name="T3" fmla="*/ 0 h 70"/>
                  <a:gd name="T4" fmla="*/ 48 w 49"/>
                  <a:gd name="T5" fmla="*/ 10 h 70"/>
                  <a:gd name="T6" fmla="*/ 48 w 49"/>
                  <a:gd name="T7" fmla="*/ 36 h 70"/>
                  <a:gd name="T8" fmla="*/ 35 w 49"/>
                  <a:gd name="T9" fmla="*/ 46 h 70"/>
                  <a:gd name="T10" fmla="*/ 19 w 49"/>
                  <a:gd name="T11" fmla="*/ 46 h 70"/>
                  <a:gd name="T12" fmla="*/ 19 w 49"/>
                  <a:gd name="T13" fmla="*/ 33 h 70"/>
                  <a:gd name="T14" fmla="*/ 30 w 49"/>
                  <a:gd name="T15" fmla="*/ 33 h 70"/>
                  <a:gd name="T16" fmla="*/ 30 w 49"/>
                  <a:gd name="T17" fmla="*/ 11 h 70"/>
                  <a:gd name="T18" fmla="*/ 19 w 49"/>
                  <a:gd name="T19" fmla="*/ 11 h 70"/>
                  <a:gd name="T20" fmla="*/ 19 w 49"/>
                  <a:gd name="T21" fmla="*/ 33 h 70"/>
                  <a:gd name="T22" fmla="*/ 19 w 49"/>
                  <a:gd name="T23" fmla="*/ 46 h 70"/>
                  <a:gd name="T24" fmla="*/ 19 w 49"/>
                  <a:gd name="T25" fmla="*/ 69 h 70"/>
                  <a:gd name="T26" fmla="*/ 0 w 49"/>
                  <a:gd name="T27" fmla="*/ 69 h 70"/>
                  <a:gd name="T28" fmla="*/ 0 w 49"/>
                  <a:gd name="T29" fmla="*/ 0 h 7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9"/>
                  <a:gd name="T46" fmla="*/ 0 h 70"/>
                  <a:gd name="T47" fmla="*/ 49 w 49"/>
                  <a:gd name="T48" fmla="*/ 70 h 7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9" h="70">
                    <a:moveTo>
                      <a:pt x="0" y="0"/>
                    </a:moveTo>
                    <a:lnTo>
                      <a:pt x="35" y="0"/>
                    </a:lnTo>
                    <a:lnTo>
                      <a:pt x="48" y="10"/>
                    </a:lnTo>
                    <a:lnTo>
                      <a:pt x="48" y="36"/>
                    </a:lnTo>
                    <a:lnTo>
                      <a:pt x="35" y="46"/>
                    </a:lnTo>
                    <a:lnTo>
                      <a:pt x="19" y="46"/>
                    </a:lnTo>
                    <a:lnTo>
                      <a:pt x="19" y="33"/>
                    </a:lnTo>
                    <a:lnTo>
                      <a:pt x="30" y="33"/>
                    </a:lnTo>
                    <a:lnTo>
                      <a:pt x="30" y="11"/>
                    </a:lnTo>
                    <a:lnTo>
                      <a:pt x="19" y="11"/>
                    </a:lnTo>
                    <a:lnTo>
                      <a:pt x="19" y="33"/>
                    </a:lnTo>
                    <a:lnTo>
                      <a:pt x="19" y="46"/>
                    </a:lnTo>
                    <a:lnTo>
                      <a:pt x="19" y="69"/>
                    </a:lnTo>
                    <a:lnTo>
                      <a:pt x="0" y="6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9" name="Freeform 113"/>
              <p:cNvSpPr>
                <a:spLocks/>
              </p:cNvSpPr>
              <p:nvPr/>
            </p:nvSpPr>
            <p:spPr bwMode="auto">
              <a:xfrm>
                <a:off x="1343" y="2561"/>
                <a:ext cx="52" cy="70"/>
              </a:xfrm>
              <a:custGeom>
                <a:avLst/>
                <a:gdLst>
                  <a:gd name="T0" fmla="*/ 0 w 52"/>
                  <a:gd name="T1" fmla="*/ 0 h 70"/>
                  <a:gd name="T2" fmla="*/ 19 w 52"/>
                  <a:gd name="T3" fmla="*/ 0 h 70"/>
                  <a:gd name="T4" fmla="*/ 19 w 52"/>
                  <a:gd name="T5" fmla="*/ 56 h 70"/>
                  <a:gd name="T6" fmla="*/ 33 w 52"/>
                  <a:gd name="T7" fmla="*/ 56 h 70"/>
                  <a:gd name="T8" fmla="*/ 33 w 52"/>
                  <a:gd name="T9" fmla="*/ 0 h 70"/>
                  <a:gd name="T10" fmla="*/ 51 w 52"/>
                  <a:gd name="T11" fmla="*/ 0 h 70"/>
                  <a:gd name="T12" fmla="*/ 51 w 52"/>
                  <a:gd name="T13" fmla="*/ 59 h 70"/>
                  <a:gd name="T14" fmla="*/ 37 w 52"/>
                  <a:gd name="T15" fmla="*/ 69 h 70"/>
                  <a:gd name="T16" fmla="*/ 14 w 52"/>
                  <a:gd name="T17" fmla="*/ 69 h 70"/>
                  <a:gd name="T18" fmla="*/ 0 w 52"/>
                  <a:gd name="T19" fmla="*/ 59 h 70"/>
                  <a:gd name="T20" fmla="*/ 0 w 52"/>
                  <a:gd name="T21" fmla="*/ 0 h 7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2"/>
                  <a:gd name="T34" fmla="*/ 0 h 70"/>
                  <a:gd name="T35" fmla="*/ 52 w 52"/>
                  <a:gd name="T36" fmla="*/ 70 h 7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2" h="70">
                    <a:moveTo>
                      <a:pt x="0" y="0"/>
                    </a:moveTo>
                    <a:lnTo>
                      <a:pt x="19" y="0"/>
                    </a:lnTo>
                    <a:lnTo>
                      <a:pt x="19" y="56"/>
                    </a:lnTo>
                    <a:lnTo>
                      <a:pt x="33" y="56"/>
                    </a:lnTo>
                    <a:lnTo>
                      <a:pt x="33" y="0"/>
                    </a:lnTo>
                    <a:lnTo>
                      <a:pt x="51" y="0"/>
                    </a:lnTo>
                    <a:lnTo>
                      <a:pt x="51" y="59"/>
                    </a:lnTo>
                    <a:lnTo>
                      <a:pt x="37" y="69"/>
                    </a:lnTo>
                    <a:lnTo>
                      <a:pt x="14" y="69"/>
                    </a:lnTo>
                    <a:lnTo>
                      <a:pt x="0" y="5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</p:grpSp>
      </p:grpSp>
      <p:sp>
        <p:nvSpPr>
          <p:cNvPr id="82" name="Rectangle 4"/>
          <p:cNvSpPr>
            <a:spLocks noChangeArrowheads="1"/>
          </p:cNvSpPr>
          <p:nvPr/>
        </p:nvSpPr>
        <p:spPr bwMode="auto">
          <a:xfrm>
            <a:off x="2636838" y="3508375"/>
            <a:ext cx="714375" cy="118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7200" b="0" dirty="0">
                <a:latin typeface="Arial" panose="020B0604020202020204" pitchFamily="34" charset="0"/>
                <a:ea typeface="宋体" panose="02010600030101010101" pitchFamily="2" charset="-122"/>
              </a:rPr>
              <a:t>+</a:t>
            </a:r>
          </a:p>
        </p:txBody>
      </p:sp>
      <p:sp>
        <p:nvSpPr>
          <p:cNvPr id="83" name="Rectangle 5"/>
          <p:cNvSpPr>
            <a:spLocks noChangeArrowheads="1"/>
          </p:cNvSpPr>
          <p:nvPr/>
        </p:nvSpPr>
        <p:spPr bwMode="auto">
          <a:xfrm>
            <a:off x="5554503" y="3698240"/>
            <a:ext cx="779463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zh-CN" sz="6600" b="0" dirty="0">
                <a:latin typeface="Arial" panose="020B0604020202020204" pitchFamily="34" charset="0"/>
                <a:ea typeface="宋体" panose="02010600030101010101" pitchFamily="2" charset="-122"/>
              </a:rPr>
              <a:t>=</a:t>
            </a:r>
          </a:p>
        </p:txBody>
      </p:sp>
      <p:sp>
        <p:nvSpPr>
          <p:cNvPr id="84" name="Rectangle 115"/>
          <p:cNvSpPr>
            <a:spLocks noChangeArrowheads="1"/>
          </p:cNvSpPr>
          <p:nvPr/>
        </p:nvSpPr>
        <p:spPr bwMode="auto">
          <a:xfrm>
            <a:off x="1393667" y="5469891"/>
            <a:ext cx="7292975" cy="950912"/>
          </a:xfrm>
          <a:prstGeom prst="rect">
            <a:avLst/>
          </a:prstGeom>
          <a:solidFill>
            <a:schemeClr val="folHlink"/>
          </a:solidFill>
          <a:ln w="25400">
            <a:solidFill>
              <a:schemeClr val="accent2"/>
            </a:solidFill>
            <a:miter lim="800000"/>
            <a:headEnd/>
            <a:tailEnd/>
          </a:ln>
          <a:effectLst>
            <a:outerShdw dist="89803" dir="2700000" algn="ctr" rotWithShape="0">
              <a:schemeClr val="tx1"/>
            </a:outerShdw>
          </a:effec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zh-CN" sz="28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So, 10 000 units 70 percent complete</a:t>
            </a:r>
            <a:br>
              <a:rPr lang="en-US" altLang="zh-CN" sz="28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en-US" altLang="zh-CN" sz="28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are</a:t>
            </a:r>
            <a:r>
              <a:rPr lang="en-US" altLang="zh-CN" sz="2800" dirty="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equivalent</a:t>
            </a:r>
            <a:r>
              <a:rPr lang="en-US" altLang="zh-CN" sz="2800" dirty="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to 7 000 complete units.</a:t>
            </a:r>
          </a:p>
        </p:txBody>
      </p:sp>
    </p:spTree>
    <p:extLst>
      <p:ext uri="{BB962C8B-B14F-4D97-AF65-F5344CB8AC3E}">
        <p14:creationId xmlns:p14="http://schemas.microsoft.com/office/powerpoint/2010/main" val="55042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Equivalent Units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11188" y="2369820"/>
            <a:ext cx="9919652" cy="42214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00CC"/>
            </a:solidFill>
            <a:miter lim="800000"/>
            <a:headEnd/>
            <a:tailEnd/>
          </a:ln>
          <a:effectLst>
            <a:outerShdw dist="53882" dir="2700000" algn="ctr" rotWithShape="0">
              <a:schemeClr val="tx1"/>
            </a:outerShdw>
          </a:effec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buFontTx/>
              <a:buNone/>
            </a:pPr>
            <a:r>
              <a:rPr lang="zh-CN" altLang="en-US" sz="2800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</a:t>
            </a: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For the current period, Jones started </a:t>
            </a:r>
            <a:r>
              <a:rPr lang="en-US" altLang="zh-CN" sz="2400" dirty="0" smtClean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15 </a:t>
            </a: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000 </a:t>
            </a:r>
            <a:r>
              <a:rPr lang="en-US" altLang="zh-CN" sz="2400" dirty="0" smtClean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units but </a:t>
            </a: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completed </a:t>
            </a:r>
            <a:r>
              <a:rPr lang="en-US" altLang="zh-CN" sz="2400" dirty="0" smtClean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only 10 </a:t>
            </a: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000 units, leaving 5 000 units in process 30 percent complete.  How many equivalent units of production did Jones </a:t>
            </a:r>
            <a:r>
              <a:rPr lang="en-US" altLang="zh-CN" sz="2400" dirty="0" smtClean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produce?</a:t>
            </a:r>
            <a:endParaRPr lang="en-US" altLang="zh-CN" sz="2400" dirty="0">
              <a:solidFill>
                <a:srgbClr val="0000CC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buFontTx/>
              <a:buNone/>
            </a:pP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	   a.  10 000</a:t>
            </a:r>
          </a:p>
          <a:p>
            <a:pPr>
              <a:buFontTx/>
              <a:buNone/>
            </a:pP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	   b.  11 500</a:t>
            </a:r>
          </a:p>
          <a:p>
            <a:pPr>
              <a:buFontTx/>
              <a:buNone/>
            </a:pP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	   c.  13 500</a:t>
            </a:r>
          </a:p>
          <a:p>
            <a:pPr>
              <a:buFontTx/>
              <a:buNone/>
            </a:pPr>
            <a:r>
              <a:rPr lang="en-US" altLang="zh-CN" sz="2400" dirty="0">
                <a:solidFill>
                  <a:srgbClr val="00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	   d.  15 000</a:t>
            </a:r>
          </a:p>
        </p:txBody>
      </p:sp>
    </p:spTree>
    <p:extLst>
      <p:ext uri="{BB962C8B-B14F-4D97-AF65-F5344CB8AC3E}">
        <p14:creationId xmlns:p14="http://schemas.microsoft.com/office/powerpoint/2010/main" val="5620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Equivalent Units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9413986" cy="3416300"/>
          </a:xfrm>
        </p:spPr>
        <p:txBody>
          <a:bodyPr/>
          <a:lstStyle/>
          <a:p>
            <a:r>
              <a:rPr lang="en-ZA" dirty="0" smtClean="0"/>
              <a:t>Equivalent Units produced 	= (10 000 units x 100/100) + (5 000units x 30/100)</a:t>
            </a:r>
          </a:p>
          <a:p>
            <a:pPr marL="0" indent="0">
              <a:buNone/>
            </a:pPr>
            <a:r>
              <a:rPr lang="en-ZA" dirty="0"/>
              <a:t>	</a:t>
            </a:r>
            <a:r>
              <a:rPr lang="en-ZA" dirty="0" smtClean="0"/>
              <a:t>							= 10 000 units + 1 500units</a:t>
            </a:r>
          </a:p>
          <a:p>
            <a:pPr marL="0" indent="0">
              <a:buNone/>
            </a:pPr>
            <a:r>
              <a:rPr lang="en-ZA" dirty="0"/>
              <a:t>	</a:t>
            </a:r>
            <a:r>
              <a:rPr lang="en-ZA" dirty="0" smtClean="0"/>
              <a:t>							= 11 500 units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6372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Calculating and Using Equivalent Units of Production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8255" y="3472180"/>
            <a:ext cx="3439906" cy="627380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altLang="zh-CN" b="1" dirty="0" smtClean="0"/>
              <a:t>cost per equivalent </a:t>
            </a:r>
            <a:r>
              <a:rPr lang="en-US" altLang="zh-CN" b="1" dirty="0"/>
              <a:t>unit for the </a:t>
            </a:r>
            <a:r>
              <a:rPr lang="en-US" altLang="zh-CN" b="1" dirty="0" smtClean="0"/>
              <a:t>period</a:t>
            </a:r>
            <a:endParaRPr lang="en-US" altLang="zh-CN" b="1" dirty="0"/>
          </a:p>
          <a:p>
            <a:endParaRPr lang="en-ZA" dirty="0"/>
          </a:p>
        </p:txBody>
      </p:sp>
      <p:sp>
        <p:nvSpPr>
          <p:cNvPr id="4" name="TextBox 3"/>
          <p:cNvSpPr txBox="1"/>
          <p:nvPr/>
        </p:nvSpPr>
        <p:spPr>
          <a:xfrm>
            <a:off x="4149091" y="3601204"/>
            <a:ext cx="358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=</a:t>
            </a: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4594860" y="3472180"/>
            <a:ext cx="2316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Cost for the period</a:t>
            </a:r>
            <a:endParaRPr lang="en-ZA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655820" y="3841512"/>
            <a:ext cx="22555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080510" y="3841512"/>
            <a:ext cx="3406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/>
              <a:t>Equivalent units </a:t>
            </a:r>
            <a:r>
              <a:rPr lang="en-ZA" dirty="0" smtClean="0"/>
              <a:t>of production for </a:t>
            </a:r>
            <a:r>
              <a:rPr lang="en-ZA" dirty="0"/>
              <a:t>the period</a:t>
            </a:r>
          </a:p>
          <a:p>
            <a:endParaRPr lang="en-ZA" dirty="0"/>
          </a:p>
        </p:txBody>
      </p:sp>
      <p:sp>
        <p:nvSpPr>
          <p:cNvPr id="9" name="Round Diagonal Corner Rectangle 8"/>
          <p:cNvSpPr/>
          <p:nvPr/>
        </p:nvSpPr>
        <p:spPr>
          <a:xfrm>
            <a:off x="1066800" y="4945380"/>
            <a:ext cx="8740140" cy="1219200"/>
          </a:xfrm>
          <a:prstGeom prst="round2Diag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Now assume that Jones incurred </a:t>
            </a:r>
            <a:r>
              <a:rPr lang="en-ZA" dirty="0" smtClean="0"/>
              <a:t>R27 </a:t>
            </a:r>
            <a:r>
              <a:rPr lang="en-ZA" dirty="0"/>
              <a:t>600 in production costs for the </a:t>
            </a:r>
            <a:r>
              <a:rPr lang="en-ZA" dirty="0" smtClean="0"/>
              <a:t>11 </a:t>
            </a:r>
            <a:r>
              <a:rPr lang="en-ZA" dirty="0"/>
              <a:t>500 equivalent units of production.  What was Jones’ cost per equivalent unit for the period?</a:t>
            </a:r>
          </a:p>
        </p:txBody>
      </p:sp>
    </p:spTree>
    <p:extLst>
      <p:ext uri="{BB962C8B-B14F-4D97-AF65-F5344CB8AC3E}">
        <p14:creationId xmlns:p14="http://schemas.microsoft.com/office/powerpoint/2010/main" val="316246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grpSp>
        <p:nvGrpSpPr>
          <p:cNvPr id="10" name="Group 9"/>
          <p:cNvGrpSpPr/>
          <p:nvPr/>
        </p:nvGrpSpPr>
        <p:grpSpPr>
          <a:xfrm>
            <a:off x="446296" y="2527300"/>
            <a:ext cx="6545054" cy="1292662"/>
            <a:chOff x="941596" y="3472180"/>
            <a:chExt cx="6545054" cy="1292662"/>
          </a:xfrm>
        </p:grpSpPr>
        <p:sp>
          <p:nvSpPr>
            <p:cNvPr id="4" name="Content Placeholder 2"/>
            <p:cNvSpPr txBox="1">
              <a:spLocks/>
            </p:cNvSpPr>
            <p:nvPr/>
          </p:nvSpPr>
          <p:spPr>
            <a:xfrm>
              <a:off x="941596" y="3472180"/>
              <a:ext cx="3333224" cy="62738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vert="horz" lIns="91440" tIns="45720" rIns="91440" bIns="45720" rtlCol="0">
              <a:normAutofit lnSpcReduction="10000"/>
            </a:bodyPr>
            <a:lstStyle>
              <a:lvl1pPr marL="342900" indent="-3429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8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6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4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buFont typeface="Wingdings 3" charset="2"/>
                <a:buChar char=""/>
                <a:defRPr sz="1200" b="0" i="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Wingdings 3" charset="2"/>
                <a:buNone/>
              </a:pPr>
              <a:r>
                <a:rPr lang="en-US" altLang="zh-CN" b="1" dirty="0" smtClean="0"/>
                <a:t>cost per equivalent unit for the period</a:t>
              </a:r>
            </a:p>
            <a:p>
              <a:endParaRPr lang="en-ZA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149091" y="3601204"/>
              <a:ext cx="3581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dirty="0" smtClean="0"/>
                <a:t>=</a:t>
              </a:r>
              <a:endParaRPr lang="en-ZA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594860" y="3472180"/>
              <a:ext cx="23164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ZA" dirty="0" smtClean="0"/>
                <a:t>Cost for the period</a:t>
              </a:r>
              <a:endParaRPr lang="en-ZA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080510" y="3841512"/>
              <a:ext cx="340614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ZA" dirty="0"/>
                <a:t>Equivalent units </a:t>
              </a:r>
              <a:r>
                <a:rPr lang="en-ZA" dirty="0" smtClean="0"/>
                <a:t>of production for </a:t>
              </a:r>
              <a:r>
                <a:rPr lang="en-ZA" dirty="0"/>
                <a:t>the period</a:t>
              </a:r>
            </a:p>
            <a:p>
              <a:endParaRPr lang="en-ZA" dirty="0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4594860" y="3841512"/>
              <a:ext cx="240792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6991350" y="2840990"/>
            <a:ext cx="32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= </a:t>
            </a:r>
            <a:endParaRPr lang="en-ZA" dirty="0"/>
          </a:p>
        </p:txBody>
      </p:sp>
      <p:sp>
        <p:nvSpPr>
          <p:cNvPr id="12" name="TextBox 11"/>
          <p:cNvSpPr txBox="1"/>
          <p:nvPr/>
        </p:nvSpPr>
        <p:spPr>
          <a:xfrm>
            <a:off x="7627620" y="2645648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R27 600</a:t>
            </a:r>
            <a:endParaRPr lang="en-ZA" dirty="0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7513320" y="2964180"/>
            <a:ext cx="1089660" cy="7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437120" y="2988965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11 500 units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52850" y="3743300"/>
            <a:ext cx="563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=</a:t>
            </a:r>
            <a:endParaRPr lang="en-ZA" dirty="0"/>
          </a:p>
        </p:txBody>
      </p:sp>
      <p:sp>
        <p:nvSpPr>
          <p:cNvPr id="20" name="TextBox 19"/>
          <p:cNvSpPr txBox="1"/>
          <p:nvPr/>
        </p:nvSpPr>
        <p:spPr>
          <a:xfrm>
            <a:off x="4236720" y="3739806"/>
            <a:ext cx="2392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R2.40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4601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Equivalent Units of Production –</a:t>
            </a:r>
            <a:br>
              <a:rPr lang="en-ZA" dirty="0"/>
            </a:br>
            <a:r>
              <a:rPr lang="en-ZA" dirty="0"/>
              <a:t>Weighted Average Method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023582"/>
              </p:ext>
            </p:extLst>
          </p:nvPr>
        </p:nvGraphicFramePr>
        <p:xfrm>
          <a:off x="533953" y="2346924"/>
          <a:ext cx="9241412" cy="430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02258">
                  <a:extLst>
                    <a:ext uri="{9D8B030D-6E8A-4147-A177-3AD203B41FA5}">
                      <a16:colId xmlns:a16="http://schemas.microsoft.com/office/drawing/2014/main" val="99704794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1235355716"/>
                    </a:ext>
                  </a:extLst>
                </a:gridCol>
                <a:gridCol w="1034143">
                  <a:extLst>
                    <a:ext uri="{9D8B030D-6E8A-4147-A177-3AD203B41FA5}">
                      <a16:colId xmlns:a16="http://schemas.microsoft.com/office/drawing/2014/main" val="3095343621"/>
                    </a:ext>
                  </a:extLst>
                </a:gridCol>
                <a:gridCol w="1066811">
                  <a:extLst>
                    <a:ext uri="{9D8B030D-6E8A-4147-A177-3AD203B41FA5}">
                      <a16:colId xmlns:a16="http://schemas.microsoft.com/office/drawing/2014/main" val="17641339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Physical</a:t>
                      </a:r>
                      <a:r>
                        <a:rPr lang="en-ZA" sz="1200" baseline="0" dirty="0" smtClean="0"/>
                        <a:t> units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Material Equivalent units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200" dirty="0" smtClean="0"/>
                        <a:t>Conversion</a:t>
                      </a:r>
                      <a:r>
                        <a:rPr lang="en-ZA" sz="1200" baseline="0" dirty="0" smtClean="0"/>
                        <a:t> cost equivalent units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364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Opening stock – 300 units –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ZA" sz="1200" dirty="0" smtClean="0"/>
                        <a:t>100% complete for Materials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ZA" sz="1200" dirty="0" smtClean="0"/>
                        <a:t>40% complete Conversion cost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ZA" sz="1050" i="1" dirty="0" smtClean="0">
                          <a:solidFill>
                            <a:srgbClr val="FF0000"/>
                          </a:solidFill>
                        </a:rPr>
                        <a:t>This is work already done in the previous month that we need to be completed</a:t>
                      </a:r>
                      <a:r>
                        <a:rPr lang="en-ZA" sz="1050" i="1" baseline="0" dirty="0" smtClean="0">
                          <a:solidFill>
                            <a:srgbClr val="FF0000"/>
                          </a:solidFill>
                        </a:rPr>
                        <a:t> in the current month</a:t>
                      </a:r>
                      <a:endParaRPr lang="en-ZA" sz="1050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300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300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120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7102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Opening stock – 300 units @ 100% complete Materials</a:t>
                      </a:r>
                      <a:r>
                        <a:rPr lang="en-ZA" sz="1200" baseline="0" dirty="0" smtClean="0"/>
                        <a:t> and </a:t>
                      </a:r>
                      <a:r>
                        <a:rPr lang="en-ZA" sz="1200" dirty="0" smtClean="0"/>
                        <a:t>40% complete in</a:t>
                      </a:r>
                      <a:r>
                        <a:rPr lang="en-ZA" sz="1200" baseline="0" dirty="0" smtClean="0"/>
                        <a:t> terms of conversion.</a:t>
                      </a:r>
                    </a:p>
                    <a:p>
                      <a:endParaRPr lang="en-ZA" sz="1050" baseline="0" dirty="0" smtClean="0"/>
                    </a:p>
                    <a:p>
                      <a:r>
                        <a:rPr lang="en-ZA" sz="1050" i="1" dirty="0" smtClean="0">
                          <a:solidFill>
                            <a:srgbClr val="FF0000"/>
                          </a:solidFill>
                        </a:rPr>
                        <a:t>Work done in the current</a:t>
                      </a:r>
                      <a:r>
                        <a:rPr lang="en-ZA" sz="1050" i="1" baseline="0" dirty="0" smtClean="0">
                          <a:solidFill>
                            <a:srgbClr val="FF0000"/>
                          </a:solidFill>
                        </a:rPr>
                        <a:t> month on products which were started in the previous month. This is a reflection of the additional equivalent units of work done in order to complete work which was already started in the previous month</a:t>
                      </a:r>
                      <a:endParaRPr lang="en-ZA" sz="1050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300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180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4745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5400 units started and completed </a:t>
                      </a:r>
                    </a:p>
                    <a:p>
                      <a:endParaRPr lang="en-ZA" sz="1050" dirty="0" smtClean="0"/>
                    </a:p>
                    <a:p>
                      <a:r>
                        <a:rPr lang="en-ZA" sz="1050" i="1" dirty="0" smtClean="0">
                          <a:solidFill>
                            <a:srgbClr val="FF0000"/>
                          </a:solidFill>
                        </a:rPr>
                        <a:t>These</a:t>
                      </a:r>
                      <a:r>
                        <a:rPr lang="en-ZA" sz="1050" i="1" baseline="0" dirty="0" smtClean="0">
                          <a:solidFill>
                            <a:srgbClr val="FF0000"/>
                          </a:solidFill>
                        </a:rPr>
                        <a:t> units have been started from scratch and were completed during the current period</a:t>
                      </a:r>
                      <a:endParaRPr lang="en-ZA" sz="1050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5400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5400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5400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6068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Closing stock WIP - 900 units started but completed</a:t>
                      </a:r>
                      <a:r>
                        <a:rPr lang="en-ZA" sz="1200" baseline="0" dirty="0" smtClean="0"/>
                        <a:t>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ZA" sz="1200" baseline="0" dirty="0" smtClean="0"/>
                        <a:t>Materials 100% -</a:t>
                      </a:r>
                      <a:r>
                        <a:rPr lang="en-ZA" sz="1200" baseline="0" dirty="0" err="1" smtClean="0"/>
                        <a:t>Convestion</a:t>
                      </a:r>
                      <a:r>
                        <a:rPr lang="en-ZA" sz="1200" baseline="0" dirty="0" smtClean="0"/>
                        <a:t> 60%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900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900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540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111771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ZA" sz="1200" b="1" dirty="0" smtClean="0"/>
                        <a:t>Equivalent Production Units</a:t>
                      </a:r>
                      <a:endParaRPr lang="en-ZA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b="1" dirty="0" smtClean="0"/>
                        <a:t>6 600</a:t>
                      </a:r>
                      <a:endParaRPr lang="en-ZA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b="1" dirty="0" smtClean="0"/>
                        <a:t>6</a:t>
                      </a:r>
                      <a:r>
                        <a:rPr lang="en-ZA" sz="1200" b="1" baseline="0" dirty="0" smtClean="0"/>
                        <a:t> 240</a:t>
                      </a:r>
                      <a:endParaRPr lang="en-ZA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170460"/>
                  </a:ext>
                </a:extLst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8142514" y="3385457"/>
            <a:ext cx="1937657" cy="925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8164286" y="4343400"/>
            <a:ext cx="1894114" cy="10014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0080171" y="3590560"/>
            <a:ext cx="17417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Units completed and transferred to finished goods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1635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Job Costing Vs Process Costing</a:t>
            </a:r>
            <a:endParaRPr lang="en-ZA" dirty="0"/>
          </a:p>
        </p:txBody>
      </p:sp>
      <p:sp>
        <p:nvSpPr>
          <p:cNvPr id="4" name="Left Arrow Callout 3"/>
          <p:cNvSpPr/>
          <p:nvPr/>
        </p:nvSpPr>
        <p:spPr>
          <a:xfrm>
            <a:off x="3324496" y="3309257"/>
            <a:ext cx="1854926" cy="2037806"/>
          </a:xfrm>
          <a:prstGeom prst="left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Job Costing</a:t>
            </a:r>
            <a:endParaRPr lang="en-ZA" dirty="0"/>
          </a:p>
        </p:txBody>
      </p:sp>
      <p:sp>
        <p:nvSpPr>
          <p:cNvPr id="5" name="Right Arrow Callout 4"/>
          <p:cNvSpPr/>
          <p:nvPr/>
        </p:nvSpPr>
        <p:spPr>
          <a:xfrm>
            <a:off x="5240383" y="3309257"/>
            <a:ext cx="2142308" cy="2037806"/>
          </a:xfrm>
          <a:prstGeom prst="rightArrow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Processing</a:t>
            </a:r>
          </a:p>
          <a:p>
            <a:pPr algn="ctr"/>
            <a:r>
              <a:rPr lang="en-ZA" dirty="0" smtClean="0"/>
              <a:t>Costing</a:t>
            </a:r>
            <a:endParaRPr lang="en-ZA" dirty="0"/>
          </a:p>
        </p:txBody>
      </p:sp>
      <p:sp>
        <p:nvSpPr>
          <p:cNvPr id="6" name="Rounded Rectangle 5"/>
          <p:cNvSpPr/>
          <p:nvPr/>
        </p:nvSpPr>
        <p:spPr>
          <a:xfrm>
            <a:off x="7406640" y="3223259"/>
            <a:ext cx="4572000" cy="221742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>
                <a:solidFill>
                  <a:schemeClr val="tx1"/>
                </a:solidFill>
              </a:rPr>
              <a:t>Many units of a single, </a:t>
            </a:r>
            <a:r>
              <a:rPr lang="en-ZA" sz="1600" dirty="0" smtClean="0">
                <a:solidFill>
                  <a:schemeClr val="tx1"/>
                </a:solidFill>
              </a:rPr>
              <a:t>homogeneous product flow </a:t>
            </a:r>
            <a:r>
              <a:rPr lang="en-ZA" sz="1600" dirty="0">
                <a:solidFill>
                  <a:schemeClr val="tx1"/>
                </a:solidFill>
              </a:rPr>
              <a:t>evenly through a </a:t>
            </a:r>
            <a:r>
              <a:rPr lang="en-ZA" sz="1600" dirty="0" smtClean="0">
                <a:solidFill>
                  <a:schemeClr val="tx1"/>
                </a:solidFill>
              </a:rPr>
              <a:t>continuous production process.</a:t>
            </a:r>
          </a:p>
          <a:p>
            <a:pPr algn="ctr"/>
            <a:endParaRPr lang="en-ZA" sz="1600" dirty="0">
              <a:solidFill>
                <a:schemeClr val="tx1"/>
              </a:solidFill>
            </a:endParaRPr>
          </a:p>
          <a:p>
            <a:pPr algn="ctr"/>
            <a:r>
              <a:rPr lang="en-ZA" sz="1600" dirty="0">
                <a:solidFill>
                  <a:schemeClr val="tx1"/>
                </a:solidFill>
              </a:rPr>
              <a:t> One unit of product is </a:t>
            </a:r>
            <a:r>
              <a:rPr lang="en-ZA" sz="1600" dirty="0" smtClean="0">
                <a:solidFill>
                  <a:schemeClr val="tx1"/>
                </a:solidFill>
              </a:rPr>
              <a:t>indistinguishable from any other </a:t>
            </a:r>
            <a:r>
              <a:rPr lang="en-ZA" sz="1600" dirty="0">
                <a:solidFill>
                  <a:schemeClr val="tx1"/>
                </a:solidFill>
              </a:rPr>
              <a:t>unit of product</a:t>
            </a:r>
            <a:r>
              <a:rPr lang="en-ZA" sz="16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endParaRPr lang="en-ZA" sz="1600" dirty="0">
              <a:solidFill>
                <a:schemeClr val="tx1"/>
              </a:solidFill>
            </a:endParaRPr>
          </a:p>
          <a:p>
            <a:pPr algn="ctr"/>
            <a:r>
              <a:rPr lang="en-ZA" sz="1600" dirty="0">
                <a:solidFill>
                  <a:schemeClr val="tx1"/>
                </a:solidFill>
              </a:rPr>
              <a:t> Each unit of product is assigned </a:t>
            </a:r>
            <a:r>
              <a:rPr lang="en-ZA" sz="1600" dirty="0" smtClean="0">
                <a:solidFill>
                  <a:schemeClr val="tx1"/>
                </a:solidFill>
              </a:rPr>
              <a:t>the same average </a:t>
            </a:r>
            <a:r>
              <a:rPr lang="en-ZA" sz="1600" dirty="0">
                <a:solidFill>
                  <a:schemeClr val="tx1"/>
                </a:solidFill>
              </a:rPr>
              <a:t>cost.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" y="3309257"/>
            <a:ext cx="3261360" cy="21314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>
                <a:solidFill>
                  <a:schemeClr val="tx1"/>
                </a:solidFill>
              </a:rPr>
              <a:t>Each product or job is unique. (Built in cupboard, tailored suits, Dentures etc. </a:t>
            </a:r>
          </a:p>
          <a:p>
            <a:pPr algn="ctr"/>
            <a:endParaRPr lang="en-ZA" sz="1600" dirty="0">
              <a:solidFill>
                <a:schemeClr val="tx1"/>
              </a:solidFill>
            </a:endParaRPr>
          </a:p>
          <a:p>
            <a:pPr algn="ctr"/>
            <a:r>
              <a:rPr lang="en-ZA" sz="1600" dirty="0">
                <a:solidFill>
                  <a:schemeClr val="tx1"/>
                </a:solidFill>
              </a:rPr>
              <a:t>Direct materials, labour and overhead costs according to its own unique features</a:t>
            </a:r>
          </a:p>
        </p:txBody>
      </p:sp>
    </p:spTree>
    <p:extLst>
      <p:ext uri="{BB962C8B-B14F-4D97-AF65-F5344CB8AC3E}">
        <p14:creationId xmlns:p14="http://schemas.microsoft.com/office/powerpoint/2010/main" val="426593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Equivalent Units of Production –</a:t>
            </a:r>
            <a:br>
              <a:rPr lang="en-ZA" dirty="0"/>
            </a:br>
            <a:r>
              <a:rPr lang="en-ZA" dirty="0"/>
              <a:t>Weighted Average Method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68313" y="3584575"/>
            <a:ext cx="1943100" cy="18002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Physical units in beginning WIP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771775" y="3794125"/>
            <a:ext cx="1728788" cy="1373188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Physical units started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859338" y="3151188"/>
            <a:ext cx="2159000" cy="26543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Physical units completed and transferred out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7307263" y="3584575"/>
            <a:ext cx="1728787" cy="1800225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chemeClr val="bg1"/>
                </a:solidFill>
                <a:latin typeface="Arial" panose="020B0604020202020204" pitchFamily="34" charset="0"/>
              </a:rPr>
              <a:t>Physical units in ending WIP</a:t>
            </a:r>
          </a:p>
        </p:txBody>
      </p:sp>
      <p:pic>
        <p:nvPicPr>
          <p:cNvPr id="8" name="Picture 16" descr="teken-plus0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405695">
            <a:off x="2332572" y="4232710"/>
            <a:ext cx="490476" cy="432053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4427538" y="4303713"/>
            <a:ext cx="576262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ZA" altLang="en-US" sz="2400">
              <a:latin typeface="Times New Roman" panose="02020603050405020304" pitchFamily="18" charset="0"/>
            </a:endParaRP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>
            <a:off x="6877050" y="4446588"/>
            <a:ext cx="504825" cy="1444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ZA" altLang="en-US" sz="2400">
              <a:latin typeface="Times New Roman" panose="02020603050405020304" pitchFamily="18" charset="0"/>
            </a:endParaRPr>
          </a:p>
        </p:txBody>
      </p:sp>
      <p:sp>
        <p:nvSpPr>
          <p:cNvPr id="11" name="Rectangle 22"/>
          <p:cNvSpPr>
            <a:spLocks noChangeArrowheads="1"/>
          </p:cNvSpPr>
          <p:nvPr/>
        </p:nvSpPr>
        <p:spPr bwMode="auto">
          <a:xfrm>
            <a:off x="6887528" y="4678272"/>
            <a:ext cx="504825" cy="144462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ZA" altLang="en-US" sz="2400">
              <a:latin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1040" y="2636520"/>
            <a:ext cx="5394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Step 1 – Analyse the physical flow of units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6802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Equivalent Units of Production –</a:t>
            </a:r>
            <a:br>
              <a:rPr lang="en-ZA" dirty="0"/>
            </a:br>
            <a:r>
              <a:rPr lang="en-ZA" dirty="0"/>
              <a:t>Weighted Average Method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2020" y="2369820"/>
            <a:ext cx="102793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u="sng" dirty="0" smtClean="0"/>
              <a:t>Step two – Calculate Equivalent Units</a:t>
            </a:r>
          </a:p>
          <a:p>
            <a:pPr marL="0" lvl="1"/>
            <a:r>
              <a:rPr lang="en-AU" altLang="en-US" dirty="0"/>
              <a:t>The equivalent units in beginning WIP are not identified separately; this is a key feature of weighted average cost </a:t>
            </a:r>
            <a:r>
              <a:rPr lang="en-AU" altLang="en-US" dirty="0" smtClean="0"/>
              <a:t>method</a:t>
            </a:r>
          </a:p>
          <a:p>
            <a:pPr marL="0" lvl="1"/>
            <a:endParaRPr lang="en-AU" altLang="en-US" dirty="0"/>
          </a:p>
          <a:p>
            <a:r>
              <a:rPr lang="en-ZA" u="sng" dirty="0"/>
              <a:t>Step </a:t>
            </a:r>
            <a:r>
              <a:rPr lang="en-ZA" u="sng" dirty="0" smtClean="0"/>
              <a:t>three - </a:t>
            </a:r>
            <a:r>
              <a:rPr lang="en-ZA" u="sng" dirty="0"/>
              <a:t>calculate the unit costs</a:t>
            </a:r>
          </a:p>
          <a:p>
            <a:r>
              <a:rPr lang="en-ZA" dirty="0"/>
              <a:t>The cost per equivalent unit for direct material is the total direct material (conversion costs) costs divided by the total equivalent units</a:t>
            </a:r>
          </a:p>
          <a:p>
            <a:r>
              <a:rPr lang="en-ZA" dirty="0"/>
              <a:t>Under the weighted average method, the cost per equivalent unit is based on the total costs incurred, including the cost of beginning WIP</a:t>
            </a:r>
          </a:p>
          <a:p>
            <a:pPr lvl="1"/>
            <a:endParaRPr lang="en-ZA" dirty="0"/>
          </a:p>
          <a:p>
            <a:r>
              <a:rPr lang="en-ZA" u="sng" dirty="0"/>
              <a:t>Step </a:t>
            </a:r>
            <a:r>
              <a:rPr lang="en-ZA" u="sng" dirty="0" smtClean="0"/>
              <a:t>four - analyse </a:t>
            </a:r>
            <a:r>
              <a:rPr lang="en-ZA" u="sng" dirty="0"/>
              <a:t>the total costs</a:t>
            </a:r>
          </a:p>
          <a:p>
            <a:r>
              <a:rPr lang="en-ZA" dirty="0"/>
              <a:t>Cost of units transferred to the next production process, or to finished </a:t>
            </a:r>
            <a:r>
              <a:rPr lang="en-ZA" dirty="0" smtClean="0"/>
              <a:t>goods</a:t>
            </a:r>
          </a:p>
          <a:p>
            <a:r>
              <a:rPr lang="en-ZA" dirty="0" smtClean="0"/>
              <a:t>Cost of production remaining in WIP</a:t>
            </a:r>
          </a:p>
          <a:p>
            <a:pPr marL="0" lvl="1"/>
            <a:endParaRPr lang="en-AU" altLang="en-US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1227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Production Report Example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ZA" dirty="0"/>
              <a:t>Work in progress, May 1:   200 units			  </a:t>
            </a:r>
          </a:p>
          <a:p>
            <a:pPr marL="0" indent="0">
              <a:buNone/>
            </a:pPr>
            <a:r>
              <a:rPr lang="en-ZA" dirty="0"/>
              <a:t>	Materials:	50% complete.	      </a:t>
            </a:r>
            <a:r>
              <a:rPr lang="en-ZA" dirty="0" smtClean="0"/>
              <a:t>		R    </a:t>
            </a:r>
            <a:r>
              <a:rPr lang="en-ZA" dirty="0"/>
              <a:t>3 000</a:t>
            </a:r>
          </a:p>
          <a:p>
            <a:pPr marL="0" indent="0">
              <a:buNone/>
            </a:pPr>
            <a:r>
              <a:rPr lang="en-ZA" dirty="0"/>
              <a:t>	Conversion:	30% complete.	       </a:t>
            </a:r>
            <a:r>
              <a:rPr lang="en-ZA" dirty="0" smtClean="0"/>
              <a:t>	 	R    </a:t>
            </a:r>
            <a:r>
              <a:rPr lang="en-ZA" dirty="0"/>
              <a:t>1 000</a:t>
            </a:r>
          </a:p>
          <a:p>
            <a:pPr marL="0" indent="0">
              <a:buNone/>
            </a:pPr>
            <a:r>
              <a:rPr lang="en-ZA" dirty="0"/>
              <a:t>			</a:t>
            </a:r>
          </a:p>
          <a:p>
            <a:r>
              <a:rPr lang="en-ZA" dirty="0"/>
              <a:t>Units started into production in May:		5 000</a:t>
            </a:r>
          </a:p>
          <a:p>
            <a:r>
              <a:rPr lang="en-ZA" dirty="0"/>
              <a:t>Units completed and transferred out in May:	4 800</a:t>
            </a:r>
          </a:p>
          <a:p>
            <a:endParaRPr lang="en-ZA" dirty="0"/>
          </a:p>
          <a:p>
            <a:r>
              <a:rPr lang="en-ZA" dirty="0"/>
              <a:t>Costs added to production in May</a:t>
            </a:r>
          </a:p>
          <a:p>
            <a:pPr marL="0" indent="0">
              <a:buNone/>
            </a:pPr>
            <a:r>
              <a:rPr lang="en-ZA" dirty="0"/>
              <a:t>	Materials cost				</a:t>
            </a:r>
            <a:r>
              <a:rPr lang="en-ZA" dirty="0" smtClean="0"/>
              <a:t>	R  </a:t>
            </a:r>
            <a:r>
              <a:rPr lang="en-ZA" dirty="0"/>
              <a:t>74 000</a:t>
            </a:r>
          </a:p>
          <a:p>
            <a:pPr marL="0" indent="0">
              <a:buNone/>
            </a:pPr>
            <a:r>
              <a:rPr lang="en-ZA" dirty="0"/>
              <a:t>	Conversion cost 			</a:t>
            </a:r>
            <a:r>
              <a:rPr lang="en-ZA" dirty="0" smtClean="0"/>
              <a:t>	R   </a:t>
            </a:r>
            <a:r>
              <a:rPr lang="en-ZA" dirty="0"/>
              <a:t>70 000</a:t>
            </a:r>
          </a:p>
          <a:p>
            <a:pPr marL="0" indent="0">
              <a:buNone/>
            </a:pPr>
            <a:r>
              <a:rPr lang="en-ZA" dirty="0"/>
              <a:t>	</a:t>
            </a:r>
          </a:p>
          <a:p>
            <a:r>
              <a:rPr lang="en-ZA" dirty="0"/>
              <a:t>Work in progress, May 31:  400 units</a:t>
            </a:r>
          </a:p>
          <a:p>
            <a:pPr marL="0" indent="0">
              <a:buNone/>
            </a:pPr>
            <a:r>
              <a:rPr lang="en-ZA" dirty="0"/>
              <a:t>	Materials		</a:t>
            </a:r>
            <a:r>
              <a:rPr lang="en-ZA" dirty="0" smtClean="0"/>
              <a:t>			40</a:t>
            </a:r>
            <a:r>
              <a:rPr lang="en-ZA" dirty="0"/>
              <a:t>% complete.</a:t>
            </a:r>
          </a:p>
          <a:p>
            <a:pPr marL="0" indent="0">
              <a:buNone/>
            </a:pPr>
            <a:r>
              <a:rPr lang="en-ZA" dirty="0"/>
              <a:t>	Conversion	</a:t>
            </a:r>
            <a:r>
              <a:rPr lang="en-ZA" dirty="0" smtClean="0"/>
              <a:t>				25</a:t>
            </a:r>
            <a:r>
              <a:rPr lang="en-ZA" dirty="0"/>
              <a:t>% complete.</a:t>
            </a:r>
          </a:p>
        </p:txBody>
      </p:sp>
    </p:spTree>
    <p:extLst>
      <p:ext uri="{BB962C8B-B14F-4D97-AF65-F5344CB8AC3E}">
        <p14:creationId xmlns:p14="http://schemas.microsoft.com/office/powerpoint/2010/main" val="358439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Calculation of Equivalent Units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9152885"/>
              </p:ext>
            </p:extLst>
          </p:nvPr>
        </p:nvGraphicFramePr>
        <p:xfrm>
          <a:off x="1155700" y="2603500"/>
          <a:ext cx="8824916" cy="403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7420">
                  <a:extLst>
                    <a:ext uri="{9D8B030D-6E8A-4147-A177-3AD203B41FA5}">
                      <a16:colId xmlns:a16="http://schemas.microsoft.com/office/drawing/2014/main" val="1093744826"/>
                    </a:ext>
                  </a:extLst>
                </a:gridCol>
                <a:gridCol w="1432560">
                  <a:extLst>
                    <a:ext uri="{9D8B030D-6E8A-4147-A177-3AD203B41FA5}">
                      <a16:colId xmlns:a16="http://schemas.microsoft.com/office/drawing/2014/main" val="3851050989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3545115764"/>
                    </a:ext>
                  </a:extLst>
                </a:gridCol>
                <a:gridCol w="1293816">
                  <a:extLst>
                    <a:ext uri="{9D8B030D-6E8A-4147-A177-3AD203B41FA5}">
                      <a16:colId xmlns:a16="http://schemas.microsoft.com/office/drawing/2014/main" val="21697420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Physical</a:t>
                      </a:r>
                      <a:r>
                        <a:rPr lang="en-ZA" sz="1200" baseline="0" dirty="0" smtClean="0"/>
                        <a:t> Units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Material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Conversion costs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4074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ZA" sz="1200" dirty="0" smtClean="0"/>
                        <a:t>Equivalent</a:t>
                      </a:r>
                      <a:r>
                        <a:rPr lang="en-ZA" sz="1200" baseline="0" dirty="0" smtClean="0"/>
                        <a:t> units already in opening stock 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200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100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60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013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Work in Progress 1 May 2020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ZA" sz="1200" dirty="0" smtClean="0"/>
                        <a:t>50% complete Materials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ZA" sz="1200" dirty="0" smtClean="0"/>
                        <a:t>30% complete</a:t>
                      </a:r>
                      <a:r>
                        <a:rPr lang="en-ZA" sz="1200" baseline="0" dirty="0" smtClean="0"/>
                        <a:t> overheads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ZA" sz="1200" baseline="0" dirty="0" smtClean="0"/>
                        <a:t>Additional work done to complete the opening stock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200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100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140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861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Started And completed (</a:t>
                      </a:r>
                      <a:r>
                        <a:rPr lang="en-ZA" sz="1200" baseline="0" dirty="0" smtClean="0"/>
                        <a:t> 4800 -200)</a:t>
                      </a:r>
                    </a:p>
                    <a:p>
                      <a:endParaRPr lang="en-ZA" sz="1200" baseline="0" dirty="0" smtClean="0"/>
                    </a:p>
                    <a:p>
                      <a:r>
                        <a:rPr lang="en-ZA" sz="1200" baseline="0" dirty="0" smtClean="0"/>
                        <a:t>Of the 4800 units that were completed 200 were started in the previous month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4 600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4 600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4 600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288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Closing</a:t>
                      </a:r>
                      <a:r>
                        <a:rPr lang="en-ZA" sz="1200" baseline="0" dirty="0" smtClean="0"/>
                        <a:t> Stock WIP 30 May 2020.</a:t>
                      </a:r>
                    </a:p>
                    <a:p>
                      <a:r>
                        <a:rPr lang="en-ZA" sz="1200" baseline="0" dirty="0" smtClean="0"/>
                        <a:t>400 units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ZA" sz="1200" baseline="0" dirty="0" smtClean="0"/>
                        <a:t>40% Complete Materials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ZA" sz="1200" baseline="0" dirty="0" smtClean="0"/>
                        <a:t>Conversion 25%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ZA" sz="1200" baseline="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ZA" sz="1200" baseline="0" dirty="0" smtClean="0"/>
                        <a:t>Started but not completed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400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160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100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074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Equivalent Units produced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4 960 u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4 900u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2089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821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Calculation of cost incurred to make the equivalent units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1314613"/>
              </p:ext>
            </p:extLst>
          </p:nvPr>
        </p:nvGraphicFramePr>
        <p:xfrm>
          <a:off x="2123440" y="2458720"/>
          <a:ext cx="7392356" cy="183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7420">
                  <a:extLst>
                    <a:ext uri="{9D8B030D-6E8A-4147-A177-3AD203B41FA5}">
                      <a16:colId xmlns:a16="http://schemas.microsoft.com/office/drawing/2014/main" val="1093744826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3545115764"/>
                    </a:ext>
                  </a:extLst>
                </a:gridCol>
                <a:gridCol w="1293816">
                  <a:extLst>
                    <a:ext uri="{9D8B030D-6E8A-4147-A177-3AD203B41FA5}">
                      <a16:colId xmlns:a16="http://schemas.microsoft.com/office/drawing/2014/main" val="21697420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Calculation of total cost to manufacture the equivalent units produced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Material Cost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Conversion costs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4074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Work in Progress 1 May 2020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ZA" sz="1200" dirty="0" smtClean="0"/>
                        <a:t>Cost</a:t>
                      </a:r>
                      <a:r>
                        <a:rPr lang="en-ZA" sz="1200" baseline="0" dirty="0" smtClean="0"/>
                        <a:t> brought forward with opening stock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ZA" sz="1200" baseline="0" dirty="0" smtClean="0"/>
                        <a:t>Costs incurred in the prior month</a:t>
                      </a:r>
                      <a:endParaRPr lang="en-ZA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R3</a:t>
                      </a:r>
                      <a:r>
                        <a:rPr lang="en-ZA" sz="1200" baseline="0" dirty="0" smtClean="0"/>
                        <a:t> 000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R1</a:t>
                      </a:r>
                      <a:r>
                        <a:rPr lang="en-ZA" sz="1200" baseline="0" dirty="0" smtClean="0"/>
                        <a:t> 000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861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Costs incurred in the current month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R74</a:t>
                      </a:r>
                      <a:r>
                        <a:rPr lang="en-ZA" sz="1200" baseline="0" dirty="0" smtClean="0"/>
                        <a:t> 000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R70</a:t>
                      </a:r>
                      <a:r>
                        <a:rPr lang="en-ZA" sz="1200" baseline="0" dirty="0" smtClean="0"/>
                        <a:t> 000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288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b="1" dirty="0" smtClean="0"/>
                        <a:t>Total Cost incurred to make the equivalent</a:t>
                      </a:r>
                      <a:r>
                        <a:rPr lang="en-ZA" sz="1200" b="1" baseline="0" dirty="0" smtClean="0"/>
                        <a:t> units</a:t>
                      </a:r>
                      <a:endParaRPr lang="en-ZA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b="1" dirty="0" smtClean="0"/>
                        <a:t>R77 000</a:t>
                      </a:r>
                      <a:endParaRPr lang="en-ZA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b="1" dirty="0" smtClean="0"/>
                        <a:t>R71</a:t>
                      </a:r>
                      <a:r>
                        <a:rPr lang="en-ZA" sz="1200" b="1" baseline="0" dirty="0" smtClean="0"/>
                        <a:t> 000</a:t>
                      </a:r>
                      <a:endParaRPr lang="en-ZA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074443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132637"/>
              </p:ext>
            </p:extLst>
          </p:nvPr>
        </p:nvGraphicFramePr>
        <p:xfrm>
          <a:off x="2123440" y="4461086"/>
          <a:ext cx="7409180" cy="156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5040">
                  <a:extLst>
                    <a:ext uri="{9D8B030D-6E8A-4147-A177-3AD203B41FA5}">
                      <a16:colId xmlns:a16="http://schemas.microsoft.com/office/drawing/2014/main" val="2239567016"/>
                    </a:ext>
                  </a:extLst>
                </a:gridCol>
                <a:gridCol w="1379220">
                  <a:extLst>
                    <a:ext uri="{9D8B030D-6E8A-4147-A177-3AD203B41FA5}">
                      <a16:colId xmlns:a16="http://schemas.microsoft.com/office/drawing/2014/main" val="2657385212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37364113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Calculation</a:t>
                      </a:r>
                      <a:r>
                        <a:rPr lang="en-ZA" sz="1200" baseline="0" dirty="0" smtClean="0"/>
                        <a:t> of cost per equivalent unit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Material Cost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Conversion Cost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620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Total cost incurred</a:t>
                      </a:r>
                      <a:r>
                        <a:rPr lang="en-ZA" sz="1200" baseline="0" dirty="0" smtClean="0"/>
                        <a:t> to make equivalent units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R77 000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R71</a:t>
                      </a:r>
                      <a:r>
                        <a:rPr lang="en-ZA" sz="1200" baseline="0" dirty="0" smtClean="0"/>
                        <a:t> 000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5269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Equivalent units produced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4 960 units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4 900 units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686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Cost per equivalent unit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R15,52</a:t>
                      </a:r>
                      <a:endParaRPr lang="en-ZA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200" dirty="0" smtClean="0"/>
                        <a:t>R14.49</a:t>
                      </a:r>
                      <a:endParaRPr lang="en-ZA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2552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199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Valuation of stock using weighted average cost method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5176501"/>
              </p:ext>
            </p:extLst>
          </p:nvPr>
        </p:nvGraphicFramePr>
        <p:xfrm>
          <a:off x="1155700" y="2603500"/>
          <a:ext cx="7059932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4760">
                  <a:extLst>
                    <a:ext uri="{9D8B030D-6E8A-4147-A177-3AD203B41FA5}">
                      <a16:colId xmlns:a16="http://schemas.microsoft.com/office/drawing/2014/main" val="1248301972"/>
                    </a:ext>
                  </a:extLst>
                </a:gridCol>
                <a:gridCol w="1196340">
                  <a:extLst>
                    <a:ext uri="{9D8B030D-6E8A-4147-A177-3AD203B41FA5}">
                      <a16:colId xmlns:a16="http://schemas.microsoft.com/office/drawing/2014/main" val="1416224752"/>
                    </a:ext>
                  </a:extLst>
                </a:gridCol>
                <a:gridCol w="1573849">
                  <a:extLst>
                    <a:ext uri="{9D8B030D-6E8A-4147-A177-3AD203B41FA5}">
                      <a16:colId xmlns:a16="http://schemas.microsoft.com/office/drawing/2014/main" val="1157082482"/>
                    </a:ext>
                  </a:extLst>
                </a:gridCol>
                <a:gridCol w="1764983">
                  <a:extLst>
                    <a:ext uri="{9D8B030D-6E8A-4147-A177-3AD203B41FA5}">
                      <a16:colId xmlns:a16="http://schemas.microsoft.com/office/drawing/2014/main" val="42773674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Direct</a:t>
                      </a:r>
                      <a:r>
                        <a:rPr lang="en-ZA" baseline="0" dirty="0" smtClean="0"/>
                        <a:t> Materials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Conversion</a:t>
                      </a:r>
                      <a:r>
                        <a:rPr lang="en-ZA" baseline="0" dirty="0" smtClean="0"/>
                        <a:t> Cost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Total</a:t>
                      </a:r>
                      <a:r>
                        <a:rPr lang="en-ZA" baseline="0" dirty="0" smtClean="0"/>
                        <a:t> Cost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408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Units completed and transferred (200+ 4600)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R74 527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R69 551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R144</a:t>
                      </a:r>
                      <a:r>
                        <a:rPr lang="en-ZA" baseline="0" dirty="0" smtClean="0"/>
                        <a:t> 078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0776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Units</a:t>
                      </a:r>
                      <a:r>
                        <a:rPr lang="en-ZA" baseline="0" dirty="0" smtClean="0"/>
                        <a:t> started and </a:t>
                      </a:r>
                      <a:r>
                        <a:rPr lang="en-ZA" baseline="0" dirty="0" smtClean="0"/>
                        <a:t>not completed </a:t>
                      </a:r>
                      <a:r>
                        <a:rPr lang="en-ZA" baseline="0" dirty="0" smtClean="0"/>
                        <a:t>(160u Mat/ 100u OH)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R2 483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R1 449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R3</a:t>
                      </a:r>
                      <a:r>
                        <a:rPr lang="en-ZA" baseline="0" dirty="0" smtClean="0"/>
                        <a:t> 932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61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76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Process Costing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AU" altLang="en-US" b="1" dirty="0" smtClean="0"/>
          </a:p>
          <a:p>
            <a:pPr marL="0" indent="0" algn="ctr">
              <a:lnSpc>
                <a:spcPct val="120000"/>
              </a:lnSpc>
              <a:buNone/>
            </a:pPr>
            <a:r>
              <a:rPr lang="en-AU" altLang="en-US" dirty="0" smtClean="0"/>
              <a:t>Process </a:t>
            </a:r>
            <a:r>
              <a:rPr lang="en-AU" altLang="en-US" dirty="0"/>
              <a:t>costing systems accumulate the </a:t>
            </a:r>
            <a:r>
              <a:rPr lang="en-AU" altLang="en-US" dirty="0">
                <a:solidFill>
                  <a:srgbClr val="FF3300"/>
                </a:solidFill>
              </a:rPr>
              <a:t>cost of each process</a:t>
            </a:r>
            <a:r>
              <a:rPr lang="en-AU" altLang="en-US" dirty="0"/>
              <a:t>, then average these costs across all units </a:t>
            </a:r>
            <a:r>
              <a:rPr lang="en-AU" altLang="en-US" dirty="0" smtClean="0"/>
              <a:t>produced.</a:t>
            </a:r>
          </a:p>
          <a:p>
            <a:pPr algn="ctr">
              <a:lnSpc>
                <a:spcPct val="120000"/>
              </a:lnSpc>
              <a:buFont typeface="Wingdings" panose="05000000000000000000" pitchFamily="2" charset="2"/>
              <a:buChar char="l"/>
            </a:pPr>
            <a:endParaRPr lang="en-AU" altLang="en-US" b="1" dirty="0" smtClean="0"/>
          </a:p>
          <a:p>
            <a:pPr marL="0" indent="0">
              <a:buNone/>
            </a:pPr>
            <a:r>
              <a:rPr lang="en-AU" altLang="en-US" sz="2800" dirty="0">
                <a:solidFill>
                  <a:schemeClr val="tx1"/>
                </a:solidFill>
              </a:rPr>
              <a:t>Used by businesses that mass-produce one product or a small range of almost identical products</a:t>
            </a:r>
          </a:p>
          <a:p>
            <a:pPr lvl="1"/>
            <a:r>
              <a:rPr lang="en-AU" altLang="en-US" dirty="0">
                <a:solidFill>
                  <a:schemeClr val="tx1"/>
                </a:solidFill>
              </a:rPr>
              <a:t>Involves a number of processes that are performed repetitively</a:t>
            </a:r>
          </a:p>
          <a:p>
            <a:pPr lvl="1"/>
            <a:r>
              <a:rPr lang="en-AU" altLang="en-US" dirty="0">
                <a:solidFill>
                  <a:schemeClr val="tx1"/>
                </a:solidFill>
              </a:rPr>
              <a:t>Used by oil refineries, food processors, </a:t>
            </a:r>
            <a:r>
              <a:rPr lang="en-AU" altLang="en-US" dirty="0" smtClean="0">
                <a:solidFill>
                  <a:schemeClr val="tx1"/>
                </a:solidFill>
              </a:rPr>
              <a:t>manufacturers </a:t>
            </a:r>
            <a:r>
              <a:rPr lang="en-AU" altLang="en-US" dirty="0">
                <a:solidFill>
                  <a:schemeClr val="tx1"/>
                </a:solidFill>
              </a:rPr>
              <a:t>of tobacco, chemicals and paper</a:t>
            </a:r>
          </a:p>
          <a:p>
            <a:pPr lvl="1"/>
            <a:r>
              <a:rPr lang="en-AU" altLang="en-US" dirty="0">
                <a:solidFill>
                  <a:schemeClr val="tx1"/>
                </a:solidFill>
              </a:rPr>
              <a:t>Also used by producers of repetitive </a:t>
            </a:r>
            <a:r>
              <a:rPr lang="en-AU" altLang="en-US" dirty="0" smtClean="0">
                <a:solidFill>
                  <a:schemeClr val="tx1"/>
                </a:solidFill>
              </a:rPr>
              <a:t>services — routine services</a:t>
            </a:r>
            <a:endParaRPr lang="en-AU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30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Similarities between job-order and process costing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The same basic purposes.</a:t>
            </a:r>
          </a:p>
          <a:p>
            <a:r>
              <a:rPr lang="en-ZA" dirty="0"/>
              <a:t>Both systems maintain and use the same basic manufacturing accounts.</a:t>
            </a:r>
          </a:p>
          <a:p>
            <a:r>
              <a:rPr lang="en-ZA" dirty="0"/>
              <a:t>The flow of costs through the manufacturing accounts is basically the same.</a:t>
            </a:r>
          </a:p>
        </p:txBody>
      </p:sp>
    </p:spTree>
    <p:extLst>
      <p:ext uri="{BB962C8B-B14F-4D97-AF65-F5344CB8AC3E}">
        <p14:creationId xmlns:p14="http://schemas.microsoft.com/office/powerpoint/2010/main" val="86636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Differences Between Job-Order and Process Costing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2486396"/>
              </p:ext>
            </p:extLst>
          </p:nvPr>
        </p:nvGraphicFramePr>
        <p:xfrm>
          <a:off x="1155700" y="2603500"/>
          <a:ext cx="8824914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2457">
                  <a:extLst>
                    <a:ext uri="{9D8B030D-6E8A-4147-A177-3AD203B41FA5}">
                      <a16:colId xmlns:a16="http://schemas.microsoft.com/office/drawing/2014/main" val="647798593"/>
                    </a:ext>
                  </a:extLst>
                </a:gridCol>
                <a:gridCol w="4412457">
                  <a:extLst>
                    <a:ext uri="{9D8B030D-6E8A-4147-A177-3AD203B41FA5}">
                      <a16:colId xmlns:a16="http://schemas.microsoft.com/office/drawing/2014/main" val="40779690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 smtClean="0">
                          <a:solidFill>
                            <a:schemeClr val="bg1"/>
                          </a:solidFill>
                          <a:ea typeface="+mn-ea"/>
                        </a:rPr>
                        <a:t>Job order costing 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b="1" dirty="0" smtClean="0">
                          <a:solidFill>
                            <a:schemeClr val="bg1"/>
                          </a:solidFill>
                          <a:ea typeface="+mn-ea"/>
                        </a:rPr>
                        <a:t>Process costing 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059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Many jobs are worked during the period. 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A single product is produced either on a continuous basis or for a long period of time. All units of product are identical. 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778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Costs are accumulated by individual jobs. 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Costs are accumulated by departments. 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784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Job cost sheet is the key document. 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Department production report is key document of accumulation and disposition of costs by a department. 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744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Unit cost computed by job. 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Unit costs are computed by department on production report. 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9644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387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Jobs Costing Flow</a:t>
            </a:r>
            <a:endParaRPr lang="en-ZA" dirty="0"/>
          </a:p>
        </p:txBody>
      </p:sp>
      <p:sp>
        <p:nvSpPr>
          <p:cNvPr id="5" name="Down Arrow Callout 4"/>
          <p:cNvSpPr/>
          <p:nvPr/>
        </p:nvSpPr>
        <p:spPr>
          <a:xfrm>
            <a:off x="3009900" y="2880360"/>
            <a:ext cx="1684020" cy="1219200"/>
          </a:xfrm>
          <a:prstGeom prst="downArrow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Direct material</a:t>
            </a:r>
            <a:endParaRPr lang="en-ZA" dirty="0"/>
          </a:p>
        </p:txBody>
      </p:sp>
      <p:sp>
        <p:nvSpPr>
          <p:cNvPr id="7" name="Rounded Rectangle 6"/>
          <p:cNvSpPr/>
          <p:nvPr/>
        </p:nvSpPr>
        <p:spPr>
          <a:xfrm>
            <a:off x="2914650" y="4099560"/>
            <a:ext cx="1874520" cy="876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WIP of the JOB</a:t>
            </a:r>
            <a:endParaRPr lang="en-ZA" dirty="0"/>
          </a:p>
        </p:txBody>
      </p:sp>
      <p:sp>
        <p:nvSpPr>
          <p:cNvPr id="8" name="Right Arrow Callout 7"/>
          <p:cNvSpPr/>
          <p:nvPr/>
        </p:nvSpPr>
        <p:spPr>
          <a:xfrm>
            <a:off x="906780" y="3874770"/>
            <a:ext cx="1981200" cy="1325880"/>
          </a:xfrm>
          <a:prstGeom prst="rightArrow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Direct labour</a:t>
            </a:r>
            <a:endParaRPr lang="en-ZA" dirty="0"/>
          </a:p>
        </p:txBody>
      </p:sp>
      <p:sp>
        <p:nvSpPr>
          <p:cNvPr id="9" name="Up Arrow Callout 8"/>
          <p:cNvSpPr/>
          <p:nvPr/>
        </p:nvSpPr>
        <p:spPr>
          <a:xfrm>
            <a:off x="2990850" y="4991100"/>
            <a:ext cx="1798320" cy="1546860"/>
          </a:xfrm>
          <a:prstGeom prst="upArrowCallo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/>
              <a:t>Manufacturing Overhead</a:t>
            </a:r>
            <a:endParaRPr lang="en-ZA" sz="1600" dirty="0"/>
          </a:p>
        </p:txBody>
      </p:sp>
      <p:cxnSp>
        <p:nvCxnSpPr>
          <p:cNvPr id="11" name="Straight Arrow Connector 10"/>
          <p:cNvCxnSpPr>
            <a:stCxn id="7" idx="3"/>
          </p:cNvCxnSpPr>
          <p:nvPr/>
        </p:nvCxnSpPr>
        <p:spPr>
          <a:xfrm flipV="1">
            <a:off x="4789170" y="4526280"/>
            <a:ext cx="887730" cy="11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5722620" y="4072890"/>
            <a:ext cx="1539240" cy="8839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Finished Goods</a:t>
            </a:r>
            <a:endParaRPr lang="en-ZA" dirty="0"/>
          </a:p>
        </p:txBody>
      </p:sp>
      <p:cxnSp>
        <p:nvCxnSpPr>
          <p:cNvPr id="14" name="Straight Arrow Connector 13"/>
          <p:cNvCxnSpPr>
            <a:stCxn id="12" idx="6"/>
          </p:cNvCxnSpPr>
          <p:nvPr/>
        </p:nvCxnSpPr>
        <p:spPr>
          <a:xfrm>
            <a:off x="7261860" y="4514850"/>
            <a:ext cx="777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8145780" y="4072890"/>
            <a:ext cx="2004060" cy="9182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Cost of Sales</a:t>
            </a:r>
            <a:endParaRPr lang="en-ZA" dirty="0"/>
          </a:p>
        </p:txBody>
      </p:sp>
      <p:sp>
        <p:nvSpPr>
          <p:cNvPr id="16" name="Cloud Callout 15"/>
          <p:cNvSpPr/>
          <p:nvPr/>
        </p:nvSpPr>
        <p:spPr>
          <a:xfrm>
            <a:off x="6023610" y="2272665"/>
            <a:ext cx="2922270" cy="1245870"/>
          </a:xfrm>
          <a:prstGeom prst="cloudCallout">
            <a:avLst>
              <a:gd name="adj1" fmla="val -79083"/>
              <a:gd name="adj2" fmla="val 9369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Costs are traced and</a:t>
            </a:r>
            <a:br>
              <a:rPr lang="en-ZA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ZA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applied to individual</a:t>
            </a:r>
            <a:br>
              <a:rPr lang="en-ZA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ZA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jobs in a job-order</a:t>
            </a:r>
            <a:br>
              <a:rPr lang="en-ZA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ZA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cost system.</a:t>
            </a:r>
          </a:p>
        </p:txBody>
      </p:sp>
    </p:spTree>
    <p:extLst>
      <p:ext uri="{BB962C8B-B14F-4D97-AF65-F5344CB8AC3E}">
        <p14:creationId xmlns:p14="http://schemas.microsoft.com/office/powerpoint/2010/main" val="376333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Process Costing flow</a:t>
            </a:r>
            <a:endParaRPr lang="en-ZA" dirty="0"/>
          </a:p>
        </p:txBody>
      </p:sp>
      <p:sp>
        <p:nvSpPr>
          <p:cNvPr id="4" name="Down Arrow Callout 3"/>
          <p:cNvSpPr/>
          <p:nvPr/>
        </p:nvSpPr>
        <p:spPr>
          <a:xfrm>
            <a:off x="3360420" y="2720340"/>
            <a:ext cx="1684020" cy="1219200"/>
          </a:xfrm>
          <a:prstGeom prst="downArrow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Direct material</a:t>
            </a:r>
            <a:endParaRPr lang="en-ZA" dirty="0"/>
          </a:p>
        </p:txBody>
      </p:sp>
      <p:sp>
        <p:nvSpPr>
          <p:cNvPr id="5" name="Rounded Rectangle 4"/>
          <p:cNvSpPr/>
          <p:nvPr/>
        </p:nvSpPr>
        <p:spPr>
          <a:xfrm>
            <a:off x="3265170" y="3939540"/>
            <a:ext cx="1874520" cy="876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WIP of processing department</a:t>
            </a:r>
            <a:endParaRPr lang="en-ZA" dirty="0"/>
          </a:p>
        </p:txBody>
      </p:sp>
      <p:sp>
        <p:nvSpPr>
          <p:cNvPr id="6" name="Up Arrow Callout 5"/>
          <p:cNvSpPr/>
          <p:nvPr/>
        </p:nvSpPr>
        <p:spPr>
          <a:xfrm>
            <a:off x="3341370" y="4831080"/>
            <a:ext cx="1798320" cy="1546860"/>
          </a:xfrm>
          <a:prstGeom prst="upArrowCallo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600" dirty="0" smtClean="0"/>
              <a:t>Manufacturing Overhead</a:t>
            </a:r>
            <a:endParaRPr lang="en-ZA" sz="1600" dirty="0"/>
          </a:p>
        </p:txBody>
      </p:sp>
      <p:cxnSp>
        <p:nvCxnSpPr>
          <p:cNvPr id="7" name="Straight Arrow Connector 6"/>
          <p:cNvCxnSpPr>
            <a:stCxn id="5" idx="3"/>
          </p:cNvCxnSpPr>
          <p:nvPr/>
        </p:nvCxnSpPr>
        <p:spPr>
          <a:xfrm flipV="1">
            <a:off x="5139690" y="4366260"/>
            <a:ext cx="887730" cy="11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6073140" y="3912870"/>
            <a:ext cx="1539240" cy="8839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Finished Goods</a:t>
            </a:r>
            <a:endParaRPr lang="en-ZA" dirty="0"/>
          </a:p>
        </p:txBody>
      </p:sp>
      <p:cxnSp>
        <p:nvCxnSpPr>
          <p:cNvPr id="9" name="Straight Arrow Connector 8"/>
          <p:cNvCxnSpPr>
            <a:stCxn id="8" idx="6"/>
          </p:cNvCxnSpPr>
          <p:nvPr/>
        </p:nvCxnSpPr>
        <p:spPr>
          <a:xfrm>
            <a:off x="7612380" y="4354830"/>
            <a:ext cx="777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8420100" y="3905250"/>
            <a:ext cx="2004060" cy="9182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Cost of Sales</a:t>
            </a:r>
            <a:endParaRPr lang="en-ZA" dirty="0"/>
          </a:p>
        </p:txBody>
      </p:sp>
      <p:sp>
        <p:nvSpPr>
          <p:cNvPr id="18" name="Right Arrow Callout 17"/>
          <p:cNvSpPr/>
          <p:nvPr/>
        </p:nvSpPr>
        <p:spPr>
          <a:xfrm>
            <a:off x="1188720" y="3709035"/>
            <a:ext cx="1981200" cy="1325880"/>
          </a:xfrm>
          <a:prstGeom prst="rightArrow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Direct labour</a:t>
            </a:r>
            <a:endParaRPr lang="en-ZA" dirty="0"/>
          </a:p>
        </p:txBody>
      </p:sp>
      <p:sp>
        <p:nvSpPr>
          <p:cNvPr id="19" name="Cloud Callout 18"/>
          <p:cNvSpPr/>
          <p:nvPr/>
        </p:nvSpPr>
        <p:spPr>
          <a:xfrm>
            <a:off x="6023610" y="2272665"/>
            <a:ext cx="2922270" cy="1245870"/>
          </a:xfrm>
          <a:prstGeom prst="cloudCallout">
            <a:avLst>
              <a:gd name="adj1" fmla="val -79083"/>
              <a:gd name="adj2" fmla="val 9369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Costs are traced and applied to departments in a process cost system.</a:t>
            </a:r>
          </a:p>
        </p:txBody>
      </p:sp>
    </p:spTree>
    <p:extLst>
      <p:ext uri="{BB962C8B-B14F-4D97-AF65-F5344CB8AC3E}">
        <p14:creationId xmlns:p14="http://schemas.microsoft.com/office/powerpoint/2010/main" val="295654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/>
              <a:t>What is a Processing Department?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dirty="0">
                <a:latin typeface="Arial" panose="020B0604020202020204" pitchFamily="34" charset="0"/>
              </a:rPr>
              <a:t>Any location in an organization where materials, </a:t>
            </a:r>
            <a:r>
              <a:rPr lang="en-US" altLang="en-US" dirty="0" err="1">
                <a:latin typeface="Arial" panose="020B0604020202020204" pitchFamily="34" charset="0"/>
              </a:rPr>
              <a:t>labour</a:t>
            </a:r>
            <a:r>
              <a:rPr lang="en-US" altLang="en-US" dirty="0">
                <a:latin typeface="Arial" panose="020B0604020202020204" pitchFamily="34" charset="0"/>
              </a:rPr>
              <a:t> or overhead are added to the product.</a:t>
            </a:r>
          </a:p>
        </p:txBody>
      </p:sp>
      <p:sp>
        <p:nvSpPr>
          <p:cNvPr id="4" name="Rectangle 3"/>
          <p:cNvSpPr/>
          <p:nvPr/>
        </p:nvSpPr>
        <p:spPr>
          <a:xfrm>
            <a:off x="1203960" y="3954780"/>
            <a:ext cx="8671560" cy="20650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The activities performed in a processing</a:t>
            </a:r>
            <a:br>
              <a:rPr lang="en-US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en-US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department are </a:t>
            </a:r>
            <a:r>
              <a:rPr lang="en-US" altLang="en-US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performed uniformly</a:t>
            </a:r>
            <a:r>
              <a:rPr lang="en-US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on all</a:t>
            </a:r>
            <a:br>
              <a:rPr lang="en-US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en-US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units of production. </a:t>
            </a:r>
            <a:endParaRPr lang="en-US" altLang="en-US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endParaRPr lang="en-US" altLang="en-US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en-US" altLang="en-US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Furthermore</a:t>
            </a:r>
            <a:r>
              <a:rPr lang="en-US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the output of</a:t>
            </a:r>
            <a:br>
              <a:rPr lang="en-US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en-US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 processing department must be</a:t>
            </a:r>
            <a:br>
              <a:rPr lang="en-US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en-US" altLang="en-US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homogeneous</a:t>
            </a:r>
            <a:r>
              <a:rPr lang="en-US" alt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479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dirty="0" smtClean="0"/>
              <a:t>Sequential processing</a:t>
            </a:r>
            <a:endParaRPr lang="en-ZA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469" y="3316287"/>
            <a:ext cx="719137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553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1127</TotalTime>
  <Words>1217</Words>
  <Application>Microsoft Office PowerPoint</Application>
  <PresentationFormat>Widescreen</PresentationFormat>
  <Paragraphs>249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宋体</vt:lpstr>
      <vt:lpstr>Arial</vt:lpstr>
      <vt:lpstr>Century Gothic</vt:lpstr>
      <vt:lpstr>Times New Roman</vt:lpstr>
      <vt:lpstr>Wingdings</vt:lpstr>
      <vt:lpstr>Wingdings 3</vt:lpstr>
      <vt:lpstr>Ion Boardroom</vt:lpstr>
      <vt:lpstr>Theme 4 – Process Costing</vt:lpstr>
      <vt:lpstr>Job Costing Vs Process Costing</vt:lpstr>
      <vt:lpstr>Process Costing</vt:lpstr>
      <vt:lpstr>Similarities between job-order and process costing</vt:lpstr>
      <vt:lpstr>Differences Between Job-Order and Process Costing</vt:lpstr>
      <vt:lpstr>Jobs Costing Flow</vt:lpstr>
      <vt:lpstr>Process Costing flow</vt:lpstr>
      <vt:lpstr>What is a Processing Department?</vt:lpstr>
      <vt:lpstr>Sequential processing</vt:lpstr>
      <vt:lpstr>Parallel Processing</vt:lpstr>
      <vt:lpstr>Process Cost Flow</vt:lpstr>
      <vt:lpstr>Department A -  Cost Flow</vt:lpstr>
      <vt:lpstr>Equivalent Units of Production</vt:lpstr>
      <vt:lpstr>Equivalent Units of Production</vt:lpstr>
      <vt:lpstr>Equivalent Units</vt:lpstr>
      <vt:lpstr>Equivalent Units</vt:lpstr>
      <vt:lpstr>Calculating and Using Equivalent Units of Production</vt:lpstr>
      <vt:lpstr>PowerPoint Presentation</vt:lpstr>
      <vt:lpstr>Equivalent Units of Production – Weighted Average Method</vt:lpstr>
      <vt:lpstr>Equivalent Units of Production – Weighted Average Method</vt:lpstr>
      <vt:lpstr>Equivalent Units of Production – Weighted Average Method</vt:lpstr>
      <vt:lpstr>Production Report Example</vt:lpstr>
      <vt:lpstr>Calculation of Equivalent Units</vt:lpstr>
      <vt:lpstr>Calculation of cost incurred to make the equivalent units</vt:lpstr>
      <vt:lpstr>Valuation of stock using weighted average cost method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 4 – Process Costing</dc:title>
  <dc:creator>NWUUSER</dc:creator>
  <cp:lastModifiedBy>NWUUSER</cp:lastModifiedBy>
  <cp:revision>40</cp:revision>
  <dcterms:created xsi:type="dcterms:W3CDTF">2020-08-01T05:51:33Z</dcterms:created>
  <dcterms:modified xsi:type="dcterms:W3CDTF">2020-08-04T06:40:28Z</dcterms:modified>
</cp:coreProperties>
</file>