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21"/>
  </p:notesMasterIdLst>
  <p:handoutMasterIdLst>
    <p:handoutMasterId r:id="rId22"/>
  </p:handoutMasterIdLst>
  <p:sldIdLst>
    <p:sldId id="264" r:id="rId2"/>
    <p:sldId id="263" r:id="rId3"/>
    <p:sldId id="265" r:id="rId4"/>
    <p:sldId id="266" r:id="rId5"/>
    <p:sldId id="267" r:id="rId6"/>
    <p:sldId id="268" r:id="rId7"/>
    <p:sldId id="269" r:id="rId8"/>
    <p:sldId id="270" r:id="rId9"/>
    <p:sldId id="271" r:id="rId10"/>
    <p:sldId id="272" r:id="rId11"/>
    <p:sldId id="273" r:id="rId12"/>
    <p:sldId id="274" r:id="rId13"/>
    <p:sldId id="275" r:id="rId14"/>
    <p:sldId id="276" r:id="rId15"/>
    <p:sldId id="277" r:id="rId16"/>
    <p:sldId id="278" r:id="rId17"/>
    <p:sldId id="279" r:id="rId18"/>
    <p:sldId id="280" r:id="rId19"/>
    <p:sldId id="281" r:id="rId20"/>
  </p:sldIdLst>
  <p:sldSz cx="9144000" cy="5715000" type="screen16x1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C19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9" d="100"/>
          <a:sy n="99" d="100"/>
        </p:scale>
        <p:origin x="994" y="82"/>
      </p:cViewPr>
      <p:guideLst>
        <p:guide orient="horz" pos="180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6D42BAE-59C1-3E46-903D-02956E8BE5AA}" type="datetimeFigureOut">
              <a:rPr lang="en-US" smtClean="0"/>
              <a:t>8/29/2020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D848FE5-3EA1-6447-8D8D-BEB0250DFD1A}" type="slidenum">
              <a:rPr lang="en-US" smtClean="0"/>
              <a:t>‹#›</a:t>
            </a:fld>
            <a:endParaRPr lang="en-US"/>
          </a:p>
        </p:txBody>
      </p:sp>
    </p:spTree>
    <p:extLst>
      <p:ext uri="{BB962C8B-B14F-4D97-AF65-F5344CB8AC3E}">
        <p14:creationId xmlns:p14="http://schemas.microsoft.com/office/powerpoint/2010/main" val="240214910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B5271E-19D5-9045-8BDE-CEBDE075C6F6}" type="datetimeFigureOut">
              <a:rPr lang="en-US" smtClean="0"/>
              <a:t>8/29/2020</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C90009-0DB7-E142-9DAB-E14D98FDF8FC}" type="slidenum">
              <a:rPr lang="en-US" smtClean="0"/>
              <a:t>‹#›</a:t>
            </a:fld>
            <a:endParaRPr lang="en-US"/>
          </a:p>
        </p:txBody>
      </p:sp>
    </p:spTree>
    <p:extLst>
      <p:ext uri="{BB962C8B-B14F-4D97-AF65-F5344CB8AC3E}">
        <p14:creationId xmlns:p14="http://schemas.microsoft.com/office/powerpoint/2010/main" val="411785382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53820" y="354468"/>
            <a:ext cx="7333655" cy="592791"/>
          </a:xfrm>
        </p:spPr>
        <p:txBody>
          <a:bodyPr/>
          <a:lstStyle/>
          <a:p>
            <a:r>
              <a:rPr lang="en-GB" dirty="0" smtClean="0"/>
              <a:t>Presentation Title</a:t>
            </a:r>
            <a:endParaRPr lang="en-US" dirty="0"/>
          </a:p>
        </p:txBody>
      </p:sp>
      <p:sp>
        <p:nvSpPr>
          <p:cNvPr id="3" name="Subtitle 2"/>
          <p:cNvSpPr>
            <a:spLocks noGrp="1"/>
          </p:cNvSpPr>
          <p:nvPr>
            <p:ph type="subTitle" idx="1" hasCustomPrompt="1"/>
          </p:nvPr>
        </p:nvSpPr>
        <p:spPr>
          <a:xfrm>
            <a:off x="1653819" y="951760"/>
            <a:ext cx="7333655" cy="528331"/>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Presentation Subtitle</a:t>
            </a:r>
            <a:endParaRPr lang="en-US" dirty="0"/>
          </a:p>
        </p:txBody>
      </p:sp>
      <p:pic>
        <p:nvPicPr>
          <p:cNvPr id="4" name="Picture 3" descr="print strip-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 y="0"/>
            <a:ext cx="1286888" cy="5715000"/>
          </a:xfrm>
          <a:prstGeom prst="rect">
            <a:avLst/>
          </a:prstGeom>
        </p:spPr>
      </p:pic>
      <p:pic>
        <p:nvPicPr>
          <p:cNvPr id="5" name="Picture 4" descr="NWU Business School logo - Finaal (Kleur)-02.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70666" y="2442547"/>
            <a:ext cx="6079067" cy="2363541"/>
          </a:xfrm>
          <a:prstGeom prst="rect">
            <a:avLst/>
          </a:prstGeom>
        </p:spPr>
      </p:pic>
    </p:spTree>
    <p:extLst>
      <p:ext uri="{BB962C8B-B14F-4D97-AF65-F5344CB8AC3E}">
        <p14:creationId xmlns:p14="http://schemas.microsoft.com/office/powerpoint/2010/main" val="2849663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653593" y="1252095"/>
            <a:ext cx="4033206" cy="3771636"/>
          </a:xfrm>
        </p:spPr>
        <p:txBody>
          <a:bodyPr>
            <a:normAutofit/>
          </a:bodyPr>
          <a:lstStyle>
            <a:lvl1pPr marL="514350" indent="-514350">
              <a:lnSpc>
                <a:spcPct val="120000"/>
              </a:lnSpc>
              <a:buAutoNum type="arabicPeriod"/>
              <a:defRPr sz="2400" baseline="0">
                <a:latin typeface="Arial"/>
                <a:cs typeface="Arial"/>
              </a:defRPr>
            </a:lvl1pPr>
          </a:lstStyle>
          <a:p>
            <a:pPr lvl="0"/>
            <a:r>
              <a:rPr lang="en-US" dirty="0" smtClean="0"/>
              <a:t>Introduction</a:t>
            </a:r>
          </a:p>
          <a:p>
            <a:pPr lvl="0"/>
            <a:r>
              <a:rPr lang="en-US" dirty="0" smtClean="0"/>
              <a:t>Topic 1</a:t>
            </a:r>
          </a:p>
          <a:p>
            <a:pPr lvl="0"/>
            <a:r>
              <a:rPr lang="en-US" dirty="0" smtClean="0"/>
              <a:t>Topic 2</a:t>
            </a:r>
          </a:p>
          <a:p>
            <a:pPr lvl="0"/>
            <a:r>
              <a:rPr lang="en-US" dirty="0" smtClean="0"/>
              <a:t>Topic 3</a:t>
            </a:r>
          </a:p>
          <a:p>
            <a:pPr lvl="0"/>
            <a:r>
              <a:rPr lang="en-US" dirty="0" smtClean="0"/>
              <a:t>Topic 4</a:t>
            </a:r>
          </a:p>
          <a:p>
            <a:pPr lvl="0"/>
            <a:r>
              <a:rPr lang="en-US" dirty="0" smtClean="0"/>
              <a:t>Examples</a:t>
            </a:r>
          </a:p>
          <a:p>
            <a:pPr lvl="0"/>
            <a:r>
              <a:rPr lang="en-US" dirty="0" smtClean="0"/>
              <a:t>Conclusion</a:t>
            </a:r>
            <a:endParaRPr lang="en-US" dirty="0"/>
          </a:p>
        </p:txBody>
      </p:sp>
      <p:sp>
        <p:nvSpPr>
          <p:cNvPr id="8" name="Rectangle 7"/>
          <p:cNvSpPr/>
          <p:nvPr userDrawn="1"/>
        </p:nvSpPr>
        <p:spPr>
          <a:xfrm>
            <a:off x="3010628" y="296018"/>
            <a:ext cx="5443993" cy="885347"/>
          </a:xfrm>
          <a:prstGeom prst="rect">
            <a:avLst/>
          </a:prstGeom>
          <a:solidFill>
            <a:srgbClr val="4C196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010627" y="444027"/>
            <a:ext cx="5443993" cy="636439"/>
          </a:xfrm>
        </p:spPr>
        <p:txBody>
          <a:bodyPr/>
          <a:lstStyle>
            <a:lvl1pPr>
              <a:defRPr baseline="0">
                <a:solidFill>
                  <a:srgbClr val="FFFFFF"/>
                </a:solidFill>
              </a:defRPr>
            </a:lvl1pPr>
          </a:lstStyle>
          <a:p>
            <a:r>
              <a:rPr lang="en-GB" dirty="0" smtClean="0"/>
              <a:t>Table of Content</a:t>
            </a:r>
            <a:endParaRPr lang="en-US" dirty="0"/>
          </a:p>
        </p:txBody>
      </p:sp>
      <p:pic>
        <p:nvPicPr>
          <p:cNvPr id="4" name="Picture 3" descr="blok print 4_Artboard 4.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3637985" cy="5715000"/>
          </a:xfrm>
          <a:prstGeom prst="rect">
            <a:avLst/>
          </a:prstGeom>
        </p:spPr>
      </p:pic>
      <p:sp>
        <p:nvSpPr>
          <p:cNvPr id="6" name="Slide Number Placeholder 5"/>
          <p:cNvSpPr>
            <a:spLocks noGrp="1"/>
          </p:cNvSpPr>
          <p:nvPr>
            <p:ph type="sldNum" sz="quarter" idx="4"/>
          </p:nvPr>
        </p:nvSpPr>
        <p:spPr>
          <a:xfrm>
            <a:off x="6814457" y="5124111"/>
            <a:ext cx="2133600" cy="303212"/>
          </a:xfrm>
          <a:prstGeom prst="rect">
            <a:avLst/>
          </a:prstGeom>
        </p:spPr>
        <p:txBody>
          <a:bodyPr vert="horz" lIns="91440" tIns="45720" rIns="91440" bIns="45720" rtlCol="0" anchor="ctr"/>
          <a:lstStyle>
            <a:lvl1pPr algn="r">
              <a:defRPr sz="1200">
                <a:solidFill>
                  <a:schemeClr val="tx1">
                    <a:tint val="75000"/>
                  </a:schemeClr>
                </a:solidFill>
              </a:defRPr>
            </a:lvl1pPr>
          </a:lstStyle>
          <a:p>
            <a:fld id="{845618AF-F51B-8743-BA6C-E154C9BE61F9}" type="slidenum">
              <a:rPr lang="en-US" smtClean="0"/>
              <a:t>‹#›</a:t>
            </a:fld>
            <a:endParaRPr lang="en-US"/>
          </a:p>
        </p:txBody>
      </p:sp>
    </p:spTree>
    <p:extLst>
      <p:ext uri="{BB962C8B-B14F-4D97-AF65-F5344CB8AC3E}">
        <p14:creationId xmlns:p14="http://schemas.microsoft.com/office/powerpoint/2010/main" val="2197377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 y="444027"/>
            <a:ext cx="9144000" cy="636439"/>
          </a:xfrm>
        </p:spPr>
        <p:txBody>
          <a:bodyPr/>
          <a:lstStyle>
            <a:lvl1pPr>
              <a:defRPr baseline="0">
                <a:solidFill>
                  <a:schemeClr val="tx1"/>
                </a:solidFill>
              </a:defRPr>
            </a:lvl1pPr>
          </a:lstStyle>
          <a:p>
            <a:r>
              <a:rPr lang="en-GB" dirty="0" smtClean="0"/>
              <a:t>Content Title</a:t>
            </a:r>
            <a:endParaRPr lang="en-US" dirty="0"/>
          </a:p>
        </p:txBody>
      </p:sp>
      <p:pic>
        <p:nvPicPr>
          <p:cNvPr id="2" name="Picture 1" descr="NWU Business School logo - Finaal (Kleur)-0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4775200"/>
            <a:ext cx="1676776" cy="651931"/>
          </a:xfrm>
          <a:prstGeom prst="rect">
            <a:avLst/>
          </a:prstGeom>
        </p:spPr>
      </p:pic>
      <p:pic>
        <p:nvPicPr>
          <p:cNvPr id="3" name="Picture 2" descr="africa-06.png"/>
          <p:cNvPicPr>
            <a:picLocks noChangeAspect="1"/>
          </p:cNvPicPr>
          <p:nvPr userDrawn="1"/>
        </p:nvPicPr>
        <p:blipFill>
          <a:blip r:embed="rId3">
            <a:alphaModFix amt="5000"/>
            <a:extLst>
              <a:ext uri="{28A0092B-C50C-407E-A947-70E740481C1C}">
                <a14:useLocalDpi xmlns:a14="http://schemas.microsoft.com/office/drawing/2010/main" val="0"/>
              </a:ext>
            </a:extLst>
          </a:blip>
          <a:stretch>
            <a:fillRect/>
          </a:stretch>
        </p:blipFill>
        <p:spPr>
          <a:xfrm>
            <a:off x="6838352" y="0"/>
            <a:ext cx="2305648" cy="2423886"/>
          </a:xfrm>
          <a:prstGeom prst="rect">
            <a:avLst/>
          </a:prstGeom>
        </p:spPr>
      </p:pic>
      <p:sp>
        <p:nvSpPr>
          <p:cNvPr id="6" name="Slide Number Placeholder 5"/>
          <p:cNvSpPr>
            <a:spLocks noGrp="1"/>
          </p:cNvSpPr>
          <p:nvPr>
            <p:ph type="sldNum" sz="quarter" idx="4"/>
          </p:nvPr>
        </p:nvSpPr>
        <p:spPr>
          <a:xfrm>
            <a:off x="6814457" y="5124111"/>
            <a:ext cx="2133600" cy="303212"/>
          </a:xfrm>
          <a:prstGeom prst="rect">
            <a:avLst/>
          </a:prstGeom>
        </p:spPr>
        <p:txBody>
          <a:bodyPr vert="horz" lIns="91440" tIns="45720" rIns="91440" bIns="45720" rtlCol="0" anchor="ctr"/>
          <a:lstStyle>
            <a:lvl1pPr algn="r">
              <a:defRPr sz="1200">
                <a:solidFill>
                  <a:schemeClr val="tx1">
                    <a:tint val="75000"/>
                  </a:schemeClr>
                </a:solidFill>
              </a:defRPr>
            </a:lvl1pPr>
          </a:lstStyle>
          <a:p>
            <a:fld id="{845618AF-F51B-8743-BA6C-E154C9BE61F9}" type="slidenum">
              <a:rPr lang="en-US" smtClean="0"/>
              <a:t>‹#›</a:t>
            </a:fld>
            <a:endParaRPr lang="en-US"/>
          </a:p>
        </p:txBody>
      </p:sp>
    </p:spTree>
    <p:extLst>
      <p:ext uri="{BB962C8B-B14F-4D97-AF65-F5344CB8AC3E}">
        <p14:creationId xmlns:p14="http://schemas.microsoft.com/office/powerpoint/2010/main" val="1281995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pic>
        <p:nvPicPr>
          <p:cNvPr id="6" name="Picture 5" descr="NWU Business School logo - Finaal (Kleur)-0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4775200"/>
            <a:ext cx="1676776" cy="651931"/>
          </a:xfrm>
          <a:prstGeom prst="rect">
            <a:avLst/>
          </a:prstGeom>
        </p:spPr>
      </p:pic>
      <p:pic>
        <p:nvPicPr>
          <p:cNvPr id="8" name="Picture 7" descr="africa-06.png"/>
          <p:cNvPicPr>
            <a:picLocks noChangeAspect="1"/>
          </p:cNvPicPr>
          <p:nvPr userDrawn="1"/>
        </p:nvPicPr>
        <p:blipFill>
          <a:blip r:embed="rId3">
            <a:alphaModFix amt="5000"/>
            <a:extLst>
              <a:ext uri="{28A0092B-C50C-407E-A947-70E740481C1C}">
                <a14:useLocalDpi xmlns:a14="http://schemas.microsoft.com/office/drawing/2010/main" val="0"/>
              </a:ext>
            </a:extLst>
          </a:blip>
          <a:stretch>
            <a:fillRect/>
          </a:stretch>
        </p:blipFill>
        <p:spPr>
          <a:xfrm>
            <a:off x="6838352" y="0"/>
            <a:ext cx="2305648" cy="2423886"/>
          </a:xfrm>
          <a:prstGeom prst="rect">
            <a:avLst/>
          </a:prstGeom>
        </p:spPr>
      </p:pic>
      <p:sp>
        <p:nvSpPr>
          <p:cNvPr id="9" name="Slide Number Placeholder 5"/>
          <p:cNvSpPr>
            <a:spLocks noGrp="1"/>
          </p:cNvSpPr>
          <p:nvPr>
            <p:ph type="sldNum" sz="quarter" idx="4"/>
          </p:nvPr>
        </p:nvSpPr>
        <p:spPr>
          <a:xfrm>
            <a:off x="6814457" y="5124111"/>
            <a:ext cx="2133600" cy="303212"/>
          </a:xfrm>
          <a:prstGeom prst="rect">
            <a:avLst/>
          </a:prstGeom>
        </p:spPr>
        <p:txBody>
          <a:bodyPr vert="horz" lIns="91440" tIns="45720" rIns="91440" bIns="45720" rtlCol="0" anchor="ctr"/>
          <a:lstStyle>
            <a:lvl1pPr algn="r">
              <a:defRPr sz="1200">
                <a:solidFill>
                  <a:schemeClr val="tx1">
                    <a:tint val="75000"/>
                  </a:schemeClr>
                </a:solidFill>
              </a:defRPr>
            </a:lvl1pPr>
          </a:lstStyle>
          <a:p>
            <a:fld id="{845618AF-F51B-8743-BA6C-E154C9BE61F9}" type="slidenum">
              <a:rPr lang="en-US" smtClean="0"/>
              <a:t>‹#›</a:t>
            </a:fld>
            <a:endParaRPr lang="en-US"/>
          </a:p>
        </p:txBody>
      </p:sp>
    </p:spTree>
    <p:extLst>
      <p:ext uri="{BB962C8B-B14F-4D97-AF65-F5344CB8AC3E}">
        <p14:creationId xmlns:p14="http://schemas.microsoft.com/office/powerpoint/2010/main" val="2840963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2391" y="743314"/>
            <a:ext cx="6247859" cy="952500"/>
          </a:xfrm>
        </p:spPr>
        <p:txBody>
          <a:bodyPr/>
          <a:lstStyle/>
          <a:p>
            <a:r>
              <a:rPr lang="en-GB" dirty="0" smtClean="0"/>
              <a:t>Thank you!</a:t>
            </a:r>
            <a:endParaRPr lang="en-US" dirty="0"/>
          </a:p>
        </p:txBody>
      </p:sp>
      <p:pic>
        <p:nvPicPr>
          <p:cNvPr id="5" name="Picture 4" descr="print strip-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 y="0"/>
            <a:ext cx="1286888" cy="5715000"/>
          </a:xfrm>
          <a:prstGeom prst="rect">
            <a:avLst/>
          </a:prstGeom>
        </p:spPr>
      </p:pic>
      <p:pic>
        <p:nvPicPr>
          <p:cNvPr id="6" name="Picture 5" descr="NWU Business School logo - Finaal (Kleur)-02.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70666" y="2442547"/>
            <a:ext cx="6079067" cy="2363541"/>
          </a:xfrm>
          <a:prstGeom prst="rect">
            <a:avLst/>
          </a:prstGeom>
        </p:spPr>
      </p:pic>
    </p:spTree>
    <p:extLst>
      <p:ext uri="{BB962C8B-B14F-4D97-AF65-F5344CB8AC3E}">
        <p14:creationId xmlns:p14="http://schemas.microsoft.com/office/powerpoint/2010/main" val="42116764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3" name="Text Placeholder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pic>
        <p:nvPicPr>
          <p:cNvPr id="7" name="Picture 6" descr="dun strepie langer-05.png"/>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 y="5421532"/>
            <a:ext cx="9161762" cy="216912"/>
          </a:xfrm>
          <a:prstGeom prst="rect">
            <a:avLst/>
          </a:prstGeom>
        </p:spPr>
      </p:pic>
    </p:spTree>
    <p:extLst>
      <p:ext uri="{BB962C8B-B14F-4D97-AF65-F5344CB8AC3E}">
        <p14:creationId xmlns:p14="http://schemas.microsoft.com/office/powerpoint/2010/main" val="16009745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oleObject" Target="../embeddings/oleObject1.bin"/><Relationship Id="rId7" Type="http://schemas.openxmlformats.org/officeDocument/2006/relationships/image" Target="../media/image8.jpeg"/><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image" Target="../media/image7.wmf"/><Relationship Id="rId5" Type="http://schemas.openxmlformats.org/officeDocument/2006/relationships/oleObject" Target="../embeddings/oleObject2.bin"/><Relationship Id="rId4" Type="http://schemas.openxmlformats.org/officeDocument/2006/relationships/image" Target="../media/image6.wmf"/></Relationships>
</file>

<file path=ppt/slides/_rels/slide17.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oleObject" Target="../embeddings/oleObject3.bin"/><Relationship Id="rId7" Type="http://schemas.openxmlformats.org/officeDocument/2006/relationships/image" Target="../media/image6.wmf"/><Relationship Id="rId2" Type="http://schemas.openxmlformats.org/officeDocument/2006/relationships/slideLayout" Target="../slideLayouts/slideLayout3.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image" Target="../media/image9.jpeg"/><Relationship Id="rId4" Type="http://schemas.openxmlformats.org/officeDocument/2006/relationships/image" Target="../media/image7.w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Theme 6</a:t>
            </a:r>
            <a:endParaRPr lang="en-US" dirty="0"/>
          </a:p>
        </p:txBody>
      </p:sp>
      <p:sp>
        <p:nvSpPr>
          <p:cNvPr id="3" name="Subtitle 2"/>
          <p:cNvSpPr>
            <a:spLocks noGrp="1"/>
          </p:cNvSpPr>
          <p:nvPr>
            <p:ph type="subTitle" idx="1"/>
          </p:nvPr>
        </p:nvSpPr>
        <p:spPr/>
        <p:txBody>
          <a:bodyPr>
            <a:normAutofit fontScale="62500" lnSpcReduction="20000"/>
          </a:bodyPr>
          <a:lstStyle/>
          <a:p>
            <a:r>
              <a:rPr lang="en-US" dirty="0" smtClean="0"/>
              <a:t>Profit reporting under variable costing and </a:t>
            </a:r>
            <a:r>
              <a:rPr lang="en-US" dirty="0" smtClean="0"/>
              <a:t>absorption </a:t>
            </a:r>
            <a:r>
              <a:rPr lang="en-US" dirty="0" smtClean="0"/>
              <a:t>costing</a:t>
            </a:r>
            <a:endParaRPr lang="en-US" dirty="0"/>
          </a:p>
        </p:txBody>
      </p:sp>
    </p:spTree>
    <p:extLst>
      <p:ext uri="{BB962C8B-B14F-4D97-AF65-F5344CB8AC3E}">
        <p14:creationId xmlns:p14="http://schemas.microsoft.com/office/powerpoint/2010/main" val="30796014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a:t>Harvey Co </a:t>
            </a:r>
            <a:r>
              <a:rPr lang="en-ZA" dirty="0" smtClean="0"/>
              <a:t>Year 2 </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9</a:t>
            </a:fld>
            <a:endParaRPr lang="en-US"/>
          </a:p>
        </p:txBody>
      </p:sp>
      <p:sp>
        <p:nvSpPr>
          <p:cNvPr id="4" name="TextBox 3"/>
          <p:cNvSpPr txBox="1"/>
          <p:nvPr/>
        </p:nvSpPr>
        <p:spPr>
          <a:xfrm>
            <a:off x="743919" y="1080466"/>
            <a:ext cx="7384942" cy="369332"/>
          </a:xfrm>
          <a:prstGeom prst="rect">
            <a:avLst/>
          </a:prstGeom>
          <a:noFill/>
        </p:spPr>
        <p:txBody>
          <a:bodyPr wrap="square" rtlCol="0">
            <a:spAutoFit/>
          </a:bodyPr>
          <a:lstStyle/>
          <a:p>
            <a:pPr algn="ctr"/>
            <a:r>
              <a:rPr lang="en-ZA" dirty="0" smtClean="0"/>
              <a:t>Cost per unit produced</a:t>
            </a:r>
            <a:endParaRPr lang="en-ZA" dirty="0"/>
          </a:p>
        </p:txBody>
      </p:sp>
      <p:graphicFrame>
        <p:nvGraphicFramePr>
          <p:cNvPr id="5" name="Table 4"/>
          <p:cNvGraphicFramePr>
            <a:graphicFrameLocks noGrp="1"/>
          </p:cNvGraphicFramePr>
          <p:nvPr>
            <p:extLst>
              <p:ext uri="{D42A27DB-BD31-4B8C-83A1-F6EECF244321}">
                <p14:modId xmlns:p14="http://schemas.microsoft.com/office/powerpoint/2010/main" val="3653783077"/>
              </p:ext>
            </p:extLst>
          </p:nvPr>
        </p:nvGraphicFramePr>
        <p:xfrm>
          <a:off x="1446509" y="1618928"/>
          <a:ext cx="6573864" cy="2565400"/>
        </p:xfrm>
        <a:graphic>
          <a:graphicData uri="http://schemas.openxmlformats.org/drawingml/2006/table">
            <a:tbl>
              <a:tblPr firstRow="1" bandRow="1">
                <a:tableStyleId>{5C22544A-7EE6-4342-B048-85BDC9FD1C3A}</a:tableStyleId>
              </a:tblPr>
              <a:tblGrid>
                <a:gridCol w="3776420">
                  <a:extLst>
                    <a:ext uri="{9D8B030D-6E8A-4147-A177-3AD203B41FA5}">
                      <a16:colId xmlns:a16="http://schemas.microsoft.com/office/drawing/2014/main" val="1837260012"/>
                    </a:ext>
                  </a:extLst>
                </a:gridCol>
                <a:gridCol w="1356102">
                  <a:extLst>
                    <a:ext uri="{9D8B030D-6E8A-4147-A177-3AD203B41FA5}">
                      <a16:colId xmlns:a16="http://schemas.microsoft.com/office/drawing/2014/main" val="1235423403"/>
                    </a:ext>
                  </a:extLst>
                </a:gridCol>
                <a:gridCol w="1441342">
                  <a:extLst>
                    <a:ext uri="{9D8B030D-6E8A-4147-A177-3AD203B41FA5}">
                      <a16:colId xmlns:a16="http://schemas.microsoft.com/office/drawing/2014/main" val="2055783691"/>
                    </a:ext>
                  </a:extLst>
                </a:gridCol>
              </a:tblGrid>
              <a:tr h="370840">
                <a:tc>
                  <a:txBody>
                    <a:bodyPr/>
                    <a:lstStyle/>
                    <a:p>
                      <a:endParaRPr lang="en-ZA" dirty="0"/>
                    </a:p>
                  </a:txBody>
                  <a:tcPr/>
                </a:tc>
                <a:tc>
                  <a:txBody>
                    <a:bodyPr/>
                    <a:lstStyle/>
                    <a:p>
                      <a:r>
                        <a:rPr lang="en-ZA" dirty="0" smtClean="0"/>
                        <a:t>Absorption costing</a:t>
                      </a:r>
                      <a:endParaRPr lang="en-ZA" dirty="0"/>
                    </a:p>
                  </a:txBody>
                  <a:tcPr/>
                </a:tc>
                <a:tc>
                  <a:txBody>
                    <a:bodyPr/>
                    <a:lstStyle/>
                    <a:p>
                      <a:r>
                        <a:rPr lang="en-ZA" dirty="0" smtClean="0"/>
                        <a:t>Variable costing</a:t>
                      </a:r>
                      <a:endParaRPr lang="en-ZA" dirty="0"/>
                    </a:p>
                  </a:txBody>
                  <a:tcPr/>
                </a:tc>
                <a:extLst>
                  <a:ext uri="{0D108BD9-81ED-4DB2-BD59-A6C34878D82A}">
                    <a16:rowId xmlns:a16="http://schemas.microsoft.com/office/drawing/2014/main" val="3018692402"/>
                  </a:ext>
                </a:extLst>
              </a:tr>
              <a:tr h="370840">
                <a:tc>
                  <a:txBody>
                    <a:bodyPr/>
                    <a:lstStyle/>
                    <a:p>
                      <a:r>
                        <a:rPr lang="en-ZA" dirty="0" smtClean="0"/>
                        <a:t>Direct Materials,</a:t>
                      </a:r>
                      <a:r>
                        <a:rPr lang="en-ZA" baseline="0" dirty="0" smtClean="0"/>
                        <a:t> Direct Labour and variable manufacturing overheads</a:t>
                      </a:r>
                      <a:endParaRPr lang="en-ZA" dirty="0"/>
                    </a:p>
                  </a:txBody>
                  <a:tcPr/>
                </a:tc>
                <a:tc>
                  <a:txBody>
                    <a:bodyPr/>
                    <a:lstStyle/>
                    <a:p>
                      <a:r>
                        <a:rPr lang="en-ZA" dirty="0" smtClean="0"/>
                        <a:t>R10</a:t>
                      </a:r>
                      <a:endParaRPr lang="en-ZA" dirty="0"/>
                    </a:p>
                  </a:txBody>
                  <a:tcPr/>
                </a:tc>
                <a:tc>
                  <a:txBody>
                    <a:bodyPr/>
                    <a:lstStyle/>
                    <a:p>
                      <a:r>
                        <a:rPr lang="en-ZA" dirty="0" smtClean="0"/>
                        <a:t>R10</a:t>
                      </a:r>
                      <a:endParaRPr lang="en-ZA" dirty="0"/>
                    </a:p>
                  </a:txBody>
                  <a:tcPr/>
                </a:tc>
                <a:extLst>
                  <a:ext uri="{0D108BD9-81ED-4DB2-BD59-A6C34878D82A}">
                    <a16:rowId xmlns:a16="http://schemas.microsoft.com/office/drawing/2014/main" val="1972456551"/>
                  </a:ext>
                </a:extLst>
              </a:tr>
              <a:tr h="370840">
                <a:tc>
                  <a:txBody>
                    <a:bodyPr/>
                    <a:lstStyle/>
                    <a:p>
                      <a:r>
                        <a:rPr lang="en-ZA" dirty="0" smtClean="0"/>
                        <a:t>Fixed Manufacturing overheads per unit (R150 000 / 25 000</a:t>
                      </a:r>
                      <a:r>
                        <a:rPr lang="en-ZA" baseline="0" dirty="0" smtClean="0"/>
                        <a:t> units)</a:t>
                      </a:r>
                      <a:endParaRPr lang="en-ZA" dirty="0"/>
                    </a:p>
                  </a:txBody>
                  <a:tcPr/>
                </a:tc>
                <a:tc>
                  <a:txBody>
                    <a:bodyPr/>
                    <a:lstStyle/>
                    <a:p>
                      <a:r>
                        <a:rPr lang="en-ZA" dirty="0" smtClean="0"/>
                        <a:t>R6</a:t>
                      </a:r>
                      <a:endParaRPr lang="en-ZA" dirty="0"/>
                    </a:p>
                  </a:txBody>
                  <a:tcPr/>
                </a:tc>
                <a:tc>
                  <a:txBody>
                    <a:bodyPr/>
                    <a:lstStyle/>
                    <a:p>
                      <a:r>
                        <a:rPr lang="en-ZA" dirty="0" smtClean="0"/>
                        <a:t>-</a:t>
                      </a:r>
                      <a:endParaRPr lang="en-ZA" dirty="0"/>
                    </a:p>
                  </a:txBody>
                  <a:tcPr/>
                </a:tc>
                <a:extLst>
                  <a:ext uri="{0D108BD9-81ED-4DB2-BD59-A6C34878D82A}">
                    <a16:rowId xmlns:a16="http://schemas.microsoft.com/office/drawing/2014/main" val="1211860975"/>
                  </a:ext>
                </a:extLst>
              </a:tr>
              <a:tr h="370840">
                <a:tc>
                  <a:txBody>
                    <a:bodyPr/>
                    <a:lstStyle/>
                    <a:p>
                      <a:r>
                        <a:rPr lang="en-ZA" dirty="0" smtClean="0"/>
                        <a:t>Cost</a:t>
                      </a:r>
                      <a:r>
                        <a:rPr lang="en-ZA" baseline="0" dirty="0" smtClean="0"/>
                        <a:t> Per Unit Produced</a:t>
                      </a:r>
                      <a:endParaRPr lang="en-ZA" dirty="0"/>
                    </a:p>
                  </a:txBody>
                  <a:tcPr/>
                </a:tc>
                <a:tc>
                  <a:txBody>
                    <a:bodyPr/>
                    <a:lstStyle/>
                    <a:p>
                      <a:r>
                        <a:rPr lang="en-ZA" dirty="0" smtClean="0"/>
                        <a:t>R16</a:t>
                      </a:r>
                      <a:endParaRPr lang="en-ZA" dirty="0"/>
                    </a:p>
                  </a:txBody>
                  <a:tcPr/>
                </a:tc>
                <a:tc>
                  <a:txBody>
                    <a:bodyPr/>
                    <a:lstStyle/>
                    <a:p>
                      <a:r>
                        <a:rPr lang="en-ZA" dirty="0" smtClean="0"/>
                        <a:t>10</a:t>
                      </a:r>
                      <a:endParaRPr lang="en-ZA" dirty="0"/>
                    </a:p>
                  </a:txBody>
                  <a:tcPr/>
                </a:tc>
                <a:extLst>
                  <a:ext uri="{0D108BD9-81ED-4DB2-BD59-A6C34878D82A}">
                    <a16:rowId xmlns:a16="http://schemas.microsoft.com/office/drawing/2014/main" val="3848360083"/>
                  </a:ext>
                </a:extLst>
              </a:tr>
            </a:tbl>
          </a:graphicData>
        </a:graphic>
      </p:graphicFrame>
    </p:spTree>
    <p:extLst>
      <p:ext uri="{BB962C8B-B14F-4D97-AF65-F5344CB8AC3E}">
        <p14:creationId xmlns:p14="http://schemas.microsoft.com/office/powerpoint/2010/main" val="39246500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48" y="203141"/>
            <a:ext cx="9144000" cy="636439"/>
          </a:xfrm>
        </p:spPr>
        <p:txBody>
          <a:bodyPr>
            <a:normAutofit fontScale="90000"/>
          </a:bodyPr>
          <a:lstStyle/>
          <a:p>
            <a:r>
              <a:rPr lang="en-ZA" dirty="0" smtClean="0"/>
              <a:t>Harvey Co Year 2</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10</a:t>
            </a:fld>
            <a:endParaRPr lang="en-US"/>
          </a:p>
        </p:txBody>
      </p:sp>
      <p:sp>
        <p:nvSpPr>
          <p:cNvPr id="4" name="TextBox 3"/>
          <p:cNvSpPr txBox="1"/>
          <p:nvPr/>
        </p:nvSpPr>
        <p:spPr>
          <a:xfrm>
            <a:off x="968643" y="748761"/>
            <a:ext cx="7160217" cy="369332"/>
          </a:xfrm>
          <a:prstGeom prst="rect">
            <a:avLst/>
          </a:prstGeom>
          <a:noFill/>
        </p:spPr>
        <p:txBody>
          <a:bodyPr wrap="square" rtlCol="0">
            <a:spAutoFit/>
          </a:bodyPr>
          <a:lstStyle/>
          <a:p>
            <a:pPr algn="ctr"/>
            <a:r>
              <a:rPr lang="en-ZA" dirty="0" smtClean="0"/>
              <a:t>Profit statement assuming that absorption costing is used</a:t>
            </a:r>
            <a:endParaRPr lang="en-ZA" dirty="0"/>
          </a:p>
        </p:txBody>
      </p:sp>
      <p:graphicFrame>
        <p:nvGraphicFramePr>
          <p:cNvPr id="5" name="Table 4"/>
          <p:cNvGraphicFramePr>
            <a:graphicFrameLocks noGrp="1"/>
          </p:cNvGraphicFramePr>
          <p:nvPr>
            <p:extLst>
              <p:ext uri="{D42A27DB-BD31-4B8C-83A1-F6EECF244321}">
                <p14:modId xmlns:p14="http://schemas.microsoft.com/office/powerpoint/2010/main" val="2639574321"/>
              </p:ext>
            </p:extLst>
          </p:nvPr>
        </p:nvGraphicFramePr>
        <p:xfrm>
          <a:off x="594100" y="1235376"/>
          <a:ext cx="7821480" cy="3654168"/>
        </p:xfrm>
        <a:graphic>
          <a:graphicData uri="http://schemas.openxmlformats.org/drawingml/2006/table">
            <a:tbl>
              <a:tblPr firstRow="1" bandRow="1">
                <a:tableStyleId>{5C22544A-7EE6-4342-B048-85BDC9FD1C3A}</a:tableStyleId>
              </a:tblPr>
              <a:tblGrid>
                <a:gridCol w="5450239">
                  <a:extLst>
                    <a:ext uri="{9D8B030D-6E8A-4147-A177-3AD203B41FA5}">
                      <a16:colId xmlns:a16="http://schemas.microsoft.com/office/drawing/2014/main" val="4106388727"/>
                    </a:ext>
                  </a:extLst>
                </a:gridCol>
                <a:gridCol w="1146875">
                  <a:extLst>
                    <a:ext uri="{9D8B030D-6E8A-4147-A177-3AD203B41FA5}">
                      <a16:colId xmlns:a16="http://schemas.microsoft.com/office/drawing/2014/main" val="2871349097"/>
                    </a:ext>
                  </a:extLst>
                </a:gridCol>
                <a:gridCol w="1224366">
                  <a:extLst>
                    <a:ext uri="{9D8B030D-6E8A-4147-A177-3AD203B41FA5}">
                      <a16:colId xmlns:a16="http://schemas.microsoft.com/office/drawing/2014/main" val="3500787452"/>
                    </a:ext>
                  </a:extLst>
                </a:gridCol>
              </a:tblGrid>
              <a:tr h="342606">
                <a:tc>
                  <a:txBody>
                    <a:bodyPr/>
                    <a:lstStyle/>
                    <a:p>
                      <a:endParaRPr lang="en-ZA" sz="1200" dirty="0"/>
                    </a:p>
                  </a:txBody>
                  <a:tcPr/>
                </a:tc>
                <a:tc gridSpan="2">
                  <a:txBody>
                    <a:bodyPr/>
                    <a:lstStyle/>
                    <a:p>
                      <a:pPr algn="ctr"/>
                      <a:r>
                        <a:rPr lang="en-ZA" sz="1200" dirty="0" smtClean="0"/>
                        <a:t>Absorption Costing</a:t>
                      </a:r>
                      <a:endParaRPr lang="en-ZA" sz="1200" dirty="0"/>
                    </a:p>
                  </a:txBody>
                  <a:tcPr/>
                </a:tc>
                <a:tc hMerge="1">
                  <a:txBody>
                    <a:bodyPr/>
                    <a:lstStyle/>
                    <a:p>
                      <a:endParaRPr lang="en-ZA" dirty="0"/>
                    </a:p>
                  </a:txBody>
                  <a:tcPr/>
                </a:tc>
                <a:extLst>
                  <a:ext uri="{0D108BD9-81ED-4DB2-BD59-A6C34878D82A}">
                    <a16:rowId xmlns:a16="http://schemas.microsoft.com/office/drawing/2014/main" val="3725087502"/>
                  </a:ext>
                </a:extLst>
              </a:tr>
              <a:tr h="261121">
                <a:tc>
                  <a:txBody>
                    <a:bodyPr/>
                    <a:lstStyle/>
                    <a:p>
                      <a:r>
                        <a:rPr lang="en-ZA" sz="1200" dirty="0" smtClean="0"/>
                        <a:t>Sales (30 000 x R30)</a:t>
                      </a:r>
                      <a:endParaRPr lang="en-ZA" sz="1200" dirty="0"/>
                    </a:p>
                  </a:txBody>
                  <a:tcPr/>
                </a:tc>
                <a:tc>
                  <a:txBody>
                    <a:bodyPr/>
                    <a:lstStyle/>
                    <a:p>
                      <a:endParaRPr lang="en-ZA" sz="1200" dirty="0"/>
                    </a:p>
                  </a:txBody>
                  <a:tcPr/>
                </a:tc>
                <a:tc>
                  <a:txBody>
                    <a:bodyPr/>
                    <a:lstStyle/>
                    <a:p>
                      <a:r>
                        <a:rPr lang="en-ZA" sz="1200" dirty="0" smtClean="0"/>
                        <a:t>R900</a:t>
                      </a:r>
                      <a:r>
                        <a:rPr lang="en-ZA" sz="1200" baseline="0" dirty="0" smtClean="0"/>
                        <a:t> 000</a:t>
                      </a:r>
                      <a:endParaRPr lang="en-ZA" sz="1200" dirty="0"/>
                    </a:p>
                  </a:txBody>
                  <a:tcPr/>
                </a:tc>
                <a:extLst>
                  <a:ext uri="{0D108BD9-81ED-4DB2-BD59-A6C34878D82A}">
                    <a16:rowId xmlns:a16="http://schemas.microsoft.com/office/drawing/2014/main" val="4247098914"/>
                  </a:ext>
                </a:extLst>
              </a:tr>
              <a:tr h="265771">
                <a:tc>
                  <a:txBody>
                    <a:bodyPr/>
                    <a:lstStyle/>
                    <a:p>
                      <a:r>
                        <a:rPr lang="en-ZA" sz="1200" dirty="0" smtClean="0"/>
                        <a:t>Less: Cost of Goods sold:</a:t>
                      </a:r>
                      <a:endParaRPr lang="en-ZA" sz="1200" dirty="0"/>
                    </a:p>
                  </a:txBody>
                  <a:tcPr/>
                </a:tc>
                <a:tc>
                  <a:txBody>
                    <a:bodyPr/>
                    <a:lstStyle/>
                    <a:p>
                      <a:endParaRPr lang="en-ZA" sz="1200"/>
                    </a:p>
                  </a:txBody>
                  <a:tcPr/>
                </a:tc>
                <a:tc>
                  <a:txBody>
                    <a:bodyPr/>
                    <a:lstStyle/>
                    <a:p>
                      <a:endParaRPr lang="en-ZA" sz="1200"/>
                    </a:p>
                  </a:txBody>
                  <a:tcPr/>
                </a:tc>
                <a:extLst>
                  <a:ext uri="{0D108BD9-81ED-4DB2-BD59-A6C34878D82A}">
                    <a16:rowId xmlns:a16="http://schemas.microsoft.com/office/drawing/2014/main" val="332824807"/>
                  </a:ext>
                </a:extLst>
              </a:tr>
              <a:tr h="270420">
                <a:tc>
                  <a:txBody>
                    <a:bodyPr/>
                    <a:lstStyle/>
                    <a:p>
                      <a:r>
                        <a:rPr lang="en-ZA" sz="1200" dirty="0" smtClean="0"/>
                        <a:t> Opening Stock (5000u</a:t>
                      </a:r>
                      <a:r>
                        <a:rPr lang="en-ZA" sz="1200" baseline="0" dirty="0" smtClean="0"/>
                        <a:t> x R16)</a:t>
                      </a:r>
                      <a:endParaRPr lang="en-ZA" sz="1200" dirty="0"/>
                    </a:p>
                  </a:txBody>
                  <a:tcPr/>
                </a:tc>
                <a:tc>
                  <a:txBody>
                    <a:bodyPr/>
                    <a:lstStyle/>
                    <a:p>
                      <a:r>
                        <a:rPr lang="en-ZA" sz="1200" dirty="0" smtClean="0"/>
                        <a:t>R80 000</a:t>
                      </a:r>
                      <a:endParaRPr lang="en-ZA" sz="1200" dirty="0"/>
                    </a:p>
                  </a:txBody>
                  <a:tcPr/>
                </a:tc>
                <a:tc>
                  <a:txBody>
                    <a:bodyPr/>
                    <a:lstStyle/>
                    <a:p>
                      <a:endParaRPr lang="en-ZA" sz="1200" dirty="0"/>
                    </a:p>
                  </a:txBody>
                  <a:tcPr/>
                </a:tc>
                <a:extLst>
                  <a:ext uri="{0D108BD9-81ED-4DB2-BD59-A6C34878D82A}">
                    <a16:rowId xmlns:a16="http://schemas.microsoft.com/office/drawing/2014/main" val="887167539"/>
                  </a:ext>
                </a:extLst>
              </a:tr>
              <a:tr h="267321">
                <a:tc>
                  <a:txBody>
                    <a:bodyPr/>
                    <a:lstStyle/>
                    <a:p>
                      <a:r>
                        <a:rPr lang="en-ZA" sz="1200" dirty="0" smtClean="0"/>
                        <a:t>+ Cost of goods manufactured (25 000 xR16)</a:t>
                      </a:r>
                      <a:endParaRPr lang="en-ZA" sz="1200" dirty="0"/>
                    </a:p>
                  </a:txBody>
                  <a:tcPr/>
                </a:tc>
                <a:tc>
                  <a:txBody>
                    <a:bodyPr/>
                    <a:lstStyle/>
                    <a:p>
                      <a:r>
                        <a:rPr lang="en-ZA" sz="1200" dirty="0" smtClean="0"/>
                        <a:t>R400</a:t>
                      </a:r>
                      <a:r>
                        <a:rPr lang="en-ZA" sz="1200" baseline="0" dirty="0" smtClean="0"/>
                        <a:t> 000</a:t>
                      </a:r>
                      <a:endParaRPr lang="en-ZA" sz="1200" dirty="0"/>
                    </a:p>
                  </a:txBody>
                  <a:tcPr>
                    <a:lnB w="12700" cap="flat" cmpd="sng" algn="ctr">
                      <a:solidFill>
                        <a:schemeClr val="tx1"/>
                      </a:solidFill>
                      <a:prstDash val="solid"/>
                      <a:round/>
                      <a:headEnd type="none" w="med" len="med"/>
                      <a:tailEnd type="none" w="med" len="med"/>
                    </a:lnB>
                  </a:tcPr>
                </a:tc>
                <a:tc>
                  <a:txBody>
                    <a:bodyPr/>
                    <a:lstStyle/>
                    <a:p>
                      <a:endParaRPr lang="en-ZA" sz="1200"/>
                    </a:p>
                  </a:txBody>
                  <a:tcPr/>
                </a:tc>
                <a:extLst>
                  <a:ext uri="{0D108BD9-81ED-4DB2-BD59-A6C34878D82A}">
                    <a16:rowId xmlns:a16="http://schemas.microsoft.com/office/drawing/2014/main" val="4238927970"/>
                  </a:ext>
                </a:extLst>
              </a:tr>
              <a:tr h="295218">
                <a:tc>
                  <a:txBody>
                    <a:bodyPr/>
                    <a:lstStyle/>
                    <a:p>
                      <a:r>
                        <a:rPr lang="en-ZA" sz="1200" dirty="0" smtClean="0"/>
                        <a:t>Goods</a:t>
                      </a:r>
                      <a:r>
                        <a:rPr lang="en-ZA" sz="1200" baseline="0" dirty="0" smtClean="0"/>
                        <a:t> available for sale</a:t>
                      </a:r>
                      <a:endParaRPr lang="en-ZA" sz="1200" dirty="0"/>
                    </a:p>
                  </a:txBody>
                  <a:tcPr/>
                </a:tc>
                <a:tc>
                  <a:txBody>
                    <a:bodyPr/>
                    <a:lstStyle/>
                    <a:p>
                      <a:r>
                        <a:rPr lang="en-ZA" sz="1200" dirty="0" smtClean="0"/>
                        <a:t>R480</a:t>
                      </a:r>
                      <a:r>
                        <a:rPr lang="en-ZA" sz="1200" baseline="0" dirty="0" smtClean="0"/>
                        <a:t> 000</a:t>
                      </a:r>
                      <a:endParaRPr lang="en-ZA" sz="1200" dirty="0"/>
                    </a:p>
                  </a:txBody>
                  <a:tcPr>
                    <a:lnT w="12700" cap="flat" cmpd="sng" algn="ctr">
                      <a:solidFill>
                        <a:schemeClr val="tx1"/>
                      </a:solidFill>
                      <a:prstDash val="solid"/>
                      <a:round/>
                      <a:headEnd type="none" w="med" len="med"/>
                      <a:tailEnd type="none" w="med" len="med"/>
                    </a:lnT>
                  </a:tcPr>
                </a:tc>
                <a:tc>
                  <a:txBody>
                    <a:bodyPr/>
                    <a:lstStyle/>
                    <a:p>
                      <a:endParaRPr lang="en-ZA" sz="1200"/>
                    </a:p>
                  </a:txBody>
                  <a:tcPr>
                    <a:lnB w="12700" cmpd="sng">
                      <a:noFill/>
                    </a:lnB>
                  </a:tcPr>
                </a:tc>
                <a:extLst>
                  <a:ext uri="{0D108BD9-81ED-4DB2-BD59-A6C34878D82A}">
                    <a16:rowId xmlns:a16="http://schemas.microsoft.com/office/drawing/2014/main" val="3135651177"/>
                  </a:ext>
                </a:extLst>
              </a:tr>
              <a:tr h="271220">
                <a:tc>
                  <a:txBody>
                    <a:bodyPr/>
                    <a:lstStyle/>
                    <a:p>
                      <a:r>
                        <a:rPr lang="en-ZA" sz="1200" dirty="0" smtClean="0"/>
                        <a:t>Less</a:t>
                      </a:r>
                      <a:r>
                        <a:rPr lang="en-ZA" sz="1200" baseline="0" dirty="0" smtClean="0"/>
                        <a:t> closing stock</a:t>
                      </a:r>
                      <a:endParaRPr lang="en-ZA" sz="1200" dirty="0"/>
                    </a:p>
                  </a:txBody>
                  <a:tcPr/>
                </a:tc>
                <a:tc>
                  <a:txBody>
                    <a:bodyPr/>
                    <a:lstStyle/>
                    <a:p>
                      <a:r>
                        <a:rPr lang="en-ZA" sz="1200" dirty="0" smtClean="0"/>
                        <a:t>R-</a:t>
                      </a:r>
                      <a:endParaRPr lang="en-ZA" sz="1200" dirty="0"/>
                    </a:p>
                  </a:txBody>
                  <a:tcPr>
                    <a:lnR w="12700" cmpd="sng">
                      <a:noFill/>
                    </a:lnR>
                    <a:lnB w="12700" cap="flat" cmpd="sng" algn="ctr">
                      <a:solidFill>
                        <a:schemeClr val="tx1"/>
                      </a:solidFill>
                      <a:prstDash val="solid"/>
                      <a:round/>
                      <a:headEnd type="none" w="med" len="med"/>
                      <a:tailEnd type="none" w="med" len="med"/>
                    </a:lnB>
                  </a:tcPr>
                </a:tc>
                <a:tc>
                  <a:txBody>
                    <a:bodyPr/>
                    <a:lstStyle/>
                    <a:p>
                      <a:r>
                        <a:rPr lang="en-ZA" sz="1200" dirty="0" smtClean="0"/>
                        <a:t>(R480</a:t>
                      </a:r>
                      <a:r>
                        <a:rPr lang="en-ZA" sz="1200" baseline="0" dirty="0" smtClean="0"/>
                        <a:t> 000)</a:t>
                      </a:r>
                      <a:endParaRPr lang="en-ZA" sz="1200" dirty="0"/>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38759064"/>
                  </a:ext>
                </a:extLst>
              </a:tr>
              <a:tr h="260371">
                <a:tc>
                  <a:txBody>
                    <a:bodyPr/>
                    <a:lstStyle/>
                    <a:p>
                      <a:r>
                        <a:rPr lang="en-ZA" sz="1200" dirty="0" smtClean="0"/>
                        <a:t>Gross Margin</a:t>
                      </a:r>
                      <a:endParaRPr lang="en-ZA" sz="1200" dirty="0"/>
                    </a:p>
                  </a:txBody>
                  <a:tcPr>
                    <a:lnR w="12700" cmpd="sng">
                      <a:noFill/>
                    </a:lnR>
                  </a:tcPr>
                </a:tc>
                <a:tc>
                  <a:txBody>
                    <a:bodyPr/>
                    <a:lstStyle/>
                    <a:p>
                      <a:endParaRPr lang="en-ZA" sz="1200" dirty="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200" dirty="0" smtClean="0"/>
                        <a:t>R420 000</a:t>
                      </a:r>
                      <a:endParaRPr lang="en-ZA" sz="1200" dirty="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52604375"/>
                  </a:ext>
                </a:extLst>
              </a:tr>
              <a:tr h="342606">
                <a:tc>
                  <a:txBody>
                    <a:bodyPr/>
                    <a:lstStyle/>
                    <a:p>
                      <a:r>
                        <a:rPr lang="en-ZA" sz="1200" dirty="0" smtClean="0"/>
                        <a:t>Less selling and admin expenses</a:t>
                      </a:r>
                      <a:endParaRPr lang="en-ZA" sz="1200" dirty="0"/>
                    </a:p>
                  </a:txBody>
                  <a:tcPr/>
                </a:tc>
                <a:tc>
                  <a:txBody>
                    <a:bodyPr/>
                    <a:lstStyle/>
                    <a:p>
                      <a:endParaRPr lang="en-ZA" sz="1200" dirty="0"/>
                    </a:p>
                  </a:txBody>
                  <a:tcPr>
                    <a:lnT w="12700" cap="flat" cmpd="sng" algn="ctr">
                      <a:noFill/>
                      <a:prstDash val="solid"/>
                      <a:round/>
                      <a:headEnd type="none" w="med" len="med"/>
                      <a:tailEnd type="none" w="med" len="med"/>
                    </a:lnT>
                    <a:lnB w="12700" cmpd="sng">
                      <a:noFill/>
                    </a:lnB>
                  </a:tcPr>
                </a:tc>
                <a:tc>
                  <a:txBody>
                    <a:bodyPr/>
                    <a:lstStyle/>
                    <a:p>
                      <a:endParaRPr lang="en-ZA" sz="1200" dirty="0"/>
                    </a:p>
                  </a:txBody>
                  <a:tcPr>
                    <a:lnT w="12700" cap="flat" cmpd="sng" algn="ctr">
                      <a:noFill/>
                      <a:prstDash val="solid"/>
                      <a:round/>
                      <a:headEnd type="none" w="med" len="med"/>
                      <a:tailEnd type="none" w="med" len="med"/>
                    </a:lnT>
                    <a:lnB w="12700" cmpd="sng">
                      <a:noFill/>
                    </a:lnB>
                  </a:tcPr>
                </a:tc>
                <a:extLst>
                  <a:ext uri="{0D108BD9-81ED-4DB2-BD59-A6C34878D82A}">
                    <a16:rowId xmlns:a16="http://schemas.microsoft.com/office/drawing/2014/main" val="2711674556"/>
                  </a:ext>
                </a:extLst>
              </a:tr>
              <a:tr h="342606">
                <a:tc>
                  <a:txBody>
                    <a:bodyPr/>
                    <a:lstStyle/>
                    <a:p>
                      <a:r>
                        <a:rPr lang="en-ZA" sz="1200" baseline="0" dirty="0" smtClean="0"/>
                        <a:t>  Variable (30 000 x R3)</a:t>
                      </a:r>
                      <a:endParaRPr lang="en-ZA" sz="1200" dirty="0"/>
                    </a:p>
                  </a:txBody>
                  <a:tcPr/>
                </a:tc>
                <a:tc>
                  <a:txBody>
                    <a:bodyPr/>
                    <a:lstStyle/>
                    <a:p>
                      <a:r>
                        <a:rPr lang="en-ZA" sz="1200" dirty="0" smtClean="0"/>
                        <a:t>R90 000</a:t>
                      </a:r>
                      <a:endParaRPr lang="en-ZA" sz="1200" dirty="0"/>
                    </a:p>
                  </a:txBody>
                  <a:tcPr>
                    <a:lnT w="12700" cap="flat" cmpd="sng" algn="ctr">
                      <a:noFill/>
                      <a:prstDash val="solid"/>
                      <a:round/>
                      <a:headEnd type="none" w="med" len="med"/>
                      <a:tailEnd type="none" w="med" len="med"/>
                    </a:lnT>
                    <a:lnB w="12700" cmpd="sng">
                      <a:noFill/>
                    </a:lnB>
                  </a:tcPr>
                </a:tc>
                <a:tc>
                  <a:txBody>
                    <a:bodyPr/>
                    <a:lstStyle/>
                    <a:p>
                      <a:endParaRPr lang="en-ZA" sz="1200" dirty="0"/>
                    </a:p>
                  </a:txBody>
                  <a:tcPr>
                    <a:lnT w="12700" cap="flat" cmpd="sng" algn="ctr">
                      <a:noFill/>
                      <a:prstDash val="solid"/>
                      <a:round/>
                      <a:headEnd type="none" w="med" len="med"/>
                      <a:tailEnd type="none" w="med" len="med"/>
                    </a:lnT>
                    <a:lnB w="12700" cmpd="sng">
                      <a:noFill/>
                    </a:lnB>
                  </a:tcPr>
                </a:tc>
                <a:extLst>
                  <a:ext uri="{0D108BD9-81ED-4DB2-BD59-A6C34878D82A}">
                    <a16:rowId xmlns:a16="http://schemas.microsoft.com/office/drawing/2014/main" val="684897544"/>
                  </a:ext>
                </a:extLst>
              </a:tr>
              <a:tr h="342606">
                <a:tc>
                  <a:txBody>
                    <a:bodyPr/>
                    <a:lstStyle/>
                    <a:p>
                      <a:r>
                        <a:rPr lang="en-ZA" sz="1200" dirty="0" smtClean="0"/>
                        <a:t>   Fixed </a:t>
                      </a:r>
                      <a:endParaRPr lang="en-ZA" sz="1200" dirty="0"/>
                    </a:p>
                  </a:txBody>
                  <a:tcPr/>
                </a:tc>
                <a:tc>
                  <a:txBody>
                    <a:bodyPr/>
                    <a:lstStyle/>
                    <a:p>
                      <a:r>
                        <a:rPr lang="en-ZA" sz="1200" dirty="0" smtClean="0"/>
                        <a:t>R100 000</a:t>
                      </a:r>
                      <a:endParaRPr lang="en-ZA" sz="1200" dirty="0"/>
                    </a:p>
                  </a:txBody>
                  <a:tcPr>
                    <a:lnT w="12700" cap="flat" cmpd="sng" algn="ctr">
                      <a:noFill/>
                      <a:prstDash val="solid"/>
                      <a:round/>
                      <a:headEnd type="none" w="med" len="med"/>
                      <a:tailEnd type="none" w="med" len="med"/>
                    </a:lnT>
                    <a:lnB w="12700" cmpd="sng">
                      <a:noFill/>
                    </a:lnB>
                  </a:tcPr>
                </a:tc>
                <a:tc>
                  <a:txBody>
                    <a:bodyPr/>
                    <a:lstStyle/>
                    <a:p>
                      <a:r>
                        <a:rPr lang="en-ZA" sz="1200" dirty="0" smtClean="0"/>
                        <a:t>(R190 000)</a:t>
                      </a:r>
                      <a:endParaRPr lang="en-ZA" sz="1200" dirty="0"/>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20027234"/>
                  </a:ext>
                </a:extLst>
              </a:tr>
              <a:tr h="342606">
                <a:tc>
                  <a:txBody>
                    <a:bodyPr/>
                    <a:lstStyle/>
                    <a:p>
                      <a:r>
                        <a:rPr lang="en-ZA" sz="1200" dirty="0" smtClean="0"/>
                        <a:t>Net</a:t>
                      </a:r>
                      <a:r>
                        <a:rPr lang="en-ZA" sz="1200" baseline="0" dirty="0" smtClean="0"/>
                        <a:t> Profit</a:t>
                      </a:r>
                      <a:endParaRPr lang="en-ZA" sz="1200" dirty="0"/>
                    </a:p>
                  </a:txBody>
                  <a:tcPr/>
                </a:tc>
                <a:tc>
                  <a:txBody>
                    <a:bodyPr/>
                    <a:lstStyle/>
                    <a:p>
                      <a:endParaRPr lang="en-ZA" sz="1200" dirty="0"/>
                    </a:p>
                  </a:txBody>
                  <a:tcPr>
                    <a:lnT w="12700" cap="flat" cmpd="sng" algn="ctr">
                      <a:noFill/>
                      <a:prstDash val="solid"/>
                      <a:round/>
                      <a:headEnd type="none" w="med" len="med"/>
                      <a:tailEnd type="none" w="med" len="med"/>
                    </a:lnT>
                  </a:tcPr>
                </a:tc>
                <a:tc>
                  <a:txBody>
                    <a:bodyPr/>
                    <a:lstStyle/>
                    <a:p>
                      <a:r>
                        <a:rPr lang="en-ZA" sz="1200" dirty="0" smtClean="0"/>
                        <a:t>R230 000</a:t>
                      </a:r>
                      <a:endParaRPr lang="en-ZA" sz="120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16948191"/>
                  </a:ext>
                </a:extLst>
              </a:tr>
            </a:tbl>
          </a:graphicData>
        </a:graphic>
      </p:graphicFrame>
      <p:sp>
        <p:nvSpPr>
          <p:cNvPr id="6" name="TextBox 5"/>
          <p:cNvSpPr txBox="1"/>
          <p:nvPr/>
        </p:nvSpPr>
        <p:spPr>
          <a:xfrm>
            <a:off x="2588217" y="5044698"/>
            <a:ext cx="3618854" cy="369332"/>
          </a:xfrm>
          <a:prstGeom prst="rect">
            <a:avLst/>
          </a:prstGeom>
          <a:noFill/>
        </p:spPr>
        <p:txBody>
          <a:bodyPr wrap="square" rtlCol="0">
            <a:spAutoFit/>
          </a:bodyPr>
          <a:lstStyle/>
          <a:p>
            <a:r>
              <a:rPr lang="en-ZA" dirty="0" smtClean="0"/>
              <a:t>These are the 25 000u produced</a:t>
            </a:r>
            <a:endParaRPr lang="en-ZA" dirty="0"/>
          </a:p>
        </p:txBody>
      </p:sp>
      <p:cxnSp>
        <p:nvCxnSpPr>
          <p:cNvPr id="8" name="Straight Arrow Connector 7"/>
          <p:cNvCxnSpPr/>
          <p:nvPr/>
        </p:nvCxnSpPr>
        <p:spPr>
          <a:xfrm flipH="1" flipV="1">
            <a:off x="3053166" y="2619214"/>
            <a:ext cx="991892" cy="250489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084363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11</a:t>
            </a:fld>
            <a:endParaRPr lang="en-US"/>
          </a:p>
        </p:txBody>
      </p:sp>
      <p:sp>
        <p:nvSpPr>
          <p:cNvPr id="4" name="Title 1"/>
          <p:cNvSpPr txBox="1">
            <a:spLocks/>
          </p:cNvSpPr>
          <p:nvPr/>
        </p:nvSpPr>
        <p:spPr>
          <a:xfrm>
            <a:off x="-23248" y="203141"/>
            <a:ext cx="9144000" cy="636439"/>
          </a:xfrm>
          <a:prstGeom prst="rect">
            <a:avLst/>
          </a:prstGeom>
        </p:spPr>
        <p:txBody>
          <a:bodyPr vert="horz" lIns="91440" tIns="45720" rIns="91440" bIns="45720" rtlCol="0" anchor="ctr">
            <a:normAutofit fontScale="90000" lnSpcReduction="20000"/>
          </a:bodyPr>
          <a:lstStyle>
            <a:lvl1pPr algn="ctr" defTabSz="457200" rtl="0" eaLnBrk="1" latinLnBrk="0" hangingPunct="1">
              <a:spcBef>
                <a:spcPct val="0"/>
              </a:spcBef>
              <a:buNone/>
              <a:defRPr sz="4400" kern="1200" baseline="0">
                <a:solidFill>
                  <a:schemeClr val="tx1"/>
                </a:solidFill>
                <a:latin typeface="+mj-lt"/>
                <a:ea typeface="+mj-ea"/>
                <a:cs typeface="+mj-cs"/>
              </a:defRPr>
            </a:lvl1pPr>
          </a:lstStyle>
          <a:p>
            <a:r>
              <a:rPr lang="en-ZA" smtClean="0"/>
              <a:t>Harvey Co Year 2</a:t>
            </a:r>
            <a:endParaRPr lang="en-ZA" dirty="0"/>
          </a:p>
        </p:txBody>
      </p:sp>
      <p:sp>
        <p:nvSpPr>
          <p:cNvPr id="5" name="TextBox 4"/>
          <p:cNvSpPr txBox="1"/>
          <p:nvPr/>
        </p:nvSpPr>
        <p:spPr>
          <a:xfrm>
            <a:off x="968643" y="748761"/>
            <a:ext cx="7160217" cy="369332"/>
          </a:xfrm>
          <a:prstGeom prst="rect">
            <a:avLst/>
          </a:prstGeom>
          <a:noFill/>
        </p:spPr>
        <p:txBody>
          <a:bodyPr wrap="square" rtlCol="0">
            <a:spAutoFit/>
          </a:bodyPr>
          <a:lstStyle/>
          <a:p>
            <a:pPr algn="ctr"/>
            <a:r>
              <a:rPr lang="en-ZA" dirty="0" smtClean="0"/>
              <a:t>Profit statement assuming that absorption costing is used</a:t>
            </a:r>
            <a:endParaRPr lang="en-ZA" dirty="0"/>
          </a:p>
        </p:txBody>
      </p:sp>
      <p:graphicFrame>
        <p:nvGraphicFramePr>
          <p:cNvPr id="6" name="Table 5"/>
          <p:cNvGraphicFramePr>
            <a:graphicFrameLocks noGrp="1"/>
          </p:cNvGraphicFramePr>
          <p:nvPr>
            <p:extLst>
              <p:ext uri="{D42A27DB-BD31-4B8C-83A1-F6EECF244321}">
                <p14:modId xmlns:p14="http://schemas.microsoft.com/office/powerpoint/2010/main" val="3401911086"/>
              </p:ext>
            </p:extLst>
          </p:nvPr>
        </p:nvGraphicFramePr>
        <p:xfrm>
          <a:off x="1740978" y="1081106"/>
          <a:ext cx="5357246" cy="4194611"/>
        </p:xfrm>
        <a:graphic>
          <a:graphicData uri="http://schemas.openxmlformats.org/drawingml/2006/table">
            <a:tbl>
              <a:tblPr firstRow="1" bandRow="1">
                <a:tableStyleId>{5C22544A-7EE6-4342-B048-85BDC9FD1C3A}</a:tableStyleId>
              </a:tblPr>
              <a:tblGrid>
                <a:gridCol w="3494462">
                  <a:extLst>
                    <a:ext uri="{9D8B030D-6E8A-4147-A177-3AD203B41FA5}">
                      <a16:colId xmlns:a16="http://schemas.microsoft.com/office/drawing/2014/main" val="4135048629"/>
                    </a:ext>
                  </a:extLst>
                </a:gridCol>
                <a:gridCol w="832147">
                  <a:extLst>
                    <a:ext uri="{9D8B030D-6E8A-4147-A177-3AD203B41FA5}">
                      <a16:colId xmlns:a16="http://schemas.microsoft.com/office/drawing/2014/main" val="614269642"/>
                    </a:ext>
                  </a:extLst>
                </a:gridCol>
                <a:gridCol w="1030637">
                  <a:extLst>
                    <a:ext uri="{9D8B030D-6E8A-4147-A177-3AD203B41FA5}">
                      <a16:colId xmlns:a16="http://schemas.microsoft.com/office/drawing/2014/main" val="3310296632"/>
                    </a:ext>
                  </a:extLst>
                </a:gridCol>
              </a:tblGrid>
              <a:tr h="291224">
                <a:tc>
                  <a:txBody>
                    <a:bodyPr/>
                    <a:lstStyle/>
                    <a:p>
                      <a:endParaRPr lang="en-ZA" sz="1100" dirty="0"/>
                    </a:p>
                  </a:txBody>
                  <a:tcPr/>
                </a:tc>
                <a:tc gridSpan="2">
                  <a:txBody>
                    <a:bodyPr/>
                    <a:lstStyle/>
                    <a:p>
                      <a:pPr algn="ctr"/>
                      <a:r>
                        <a:rPr lang="en-ZA" sz="1100" dirty="0" smtClean="0"/>
                        <a:t>Variable costing</a:t>
                      </a:r>
                      <a:endParaRPr lang="en-ZA" sz="1100" dirty="0"/>
                    </a:p>
                  </a:txBody>
                  <a:tcPr/>
                </a:tc>
                <a:tc hMerge="1">
                  <a:txBody>
                    <a:bodyPr/>
                    <a:lstStyle/>
                    <a:p>
                      <a:endParaRPr lang="en-ZA" dirty="0"/>
                    </a:p>
                  </a:txBody>
                  <a:tcPr/>
                </a:tc>
                <a:extLst>
                  <a:ext uri="{0D108BD9-81ED-4DB2-BD59-A6C34878D82A}">
                    <a16:rowId xmlns:a16="http://schemas.microsoft.com/office/drawing/2014/main" val="183894829"/>
                  </a:ext>
                </a:extLst>
              </a:tr>
              <a:tr h="291224">
                <a:tc>
                  <a:txBody>
                    <a:bodyPr/>
                    <a:lstStyle/>
                    <a:p>
                      <a:r>
                        <a:rPr lang="en-ZA" sz="1100" dirty="0" smtClean="0"/>
                        <a:t>Sales (30 000u x R30)</a:t>
                      </a:r>
                      <a:endParaRPr lang="en-ZA" sz="1100" dirty="0"/>
                    </a:p>
                  </a:txBody>
                  <a:tcPr/>
                </a:tc>
                <a:tc>
                  <a:txBody>
                    <a:bodyPr/>
                    <a:lstStyle/>
                    <a:p>
                      <a:endParaRPr lang="en-ZA" sz="1100"/>
                    </a:p>
                  </a:txBody>
                  <a:tcPr/>
                </a:tc>
                <a:tc>
                  <a:txBody>
                    <a:bodyPr/>
                    <a:lstStyle/>
                    <a:p>
                      <a:r>
                        <a:rPr lang="en-ZA" sz="1100" dirty="0" smtClean="0"/>
                        <a:t>R900</a:t>
                      </a:r>
                      <a:r>
                        <a:rPr lang="en-ZA" sz="1100" baseline="0" dirty="0" smtClean="0"/>
                        <a:t> 000</a:t>
                      </a:r>
                      <a:endParaRPr lang="en-ZA" sz="1100" dirty="0"/>
                    </a:p>
                  </a:txBody>
                  <a:tcPr/>
                </a:tc>
                <a:extLst>
                  <a:ext uri="{0D108BD9-81ED-4DB2-BD59-A6C34878D82A}">
                    <a16:rowId xmlns:a16="http://schemas.microsoft.com/office/drawing/2014/main" val="3427001013"/>
                  </a:ext>
                </a:extLst>
              </a:tr>
              <a:tr h="291224">
                <a:tc>
                  <a:txBody>
                    <a:bodyPr/>
                    <a:lstStyle/>
                    <a:p>
                      <a:r>
                        <a:rPr lang="en-ZA" sz="1100" dirty="0" smtClean="0"/>
                        <a:t>Less Variable</a:t>
                      </a:r>
                      <a:r>
                        <a:rPr lang="en-ZA" sz="1100" baseline="0" dirty="0" smtClean="0"/>
                        <a:t> expenses</a:t>
                      </a:r>
                      <a:endParaRPr lang="en-ZA" sz="1100" dirty="0"/>
                    </a:p>
                  </a:txBody>
                  <a:tcPr/>
                </a:tc>
                <a:tc>
                  <a:txBody>
                    <a:bodyPr/>
                    <a:lstStyle/>
                    <a:p>
                      <a:endParaRPr lang="en-ZA" sz="1100" dirty="0"/>
                    </a:p>
                  </a:txBody>
                  <a:tcPr/>
                </a:tc>
                <a:tc>
                  <a:txBody>
                    <a:bodyPr/>
                    <a:lstStyle/>
                    <a:p>
                      <a:endParaRPr lang="en-ZA" sz="1100"/>
                    </a:p>
                  </a:txBody>
                  <a:tcPr/>
                </a:tc>
                <a:extLst>
                  <a:ext uri="{0D108BD9-81ED-4DB2-BD59-A6C34878D82A}">
                    <a16:rowId xmlns:a16="http://schemas.microsoft.com/office/drawing/2014/main" val="4110955278"/>
                  </a:ext>
                </a:extLst>
              </a:tr>
              <a:tr h="291224">
                <a:tc>
                  <a:txBody>
                    <a:bodyPr/>
                    <a:lstStyle/>
                    <a:p>
                      <a:r>
                        <a:rPr lang="en-ZA" sz="1100" dirty="0" smtClean="0"/>
                        <a:t>Variable</a:t>
                      </a:r>
                      <a:r>
                        <a:rPr lang="en-ZA" sz="1100" baseline="0" dirty="0" smtClean="0"/>
                        <a:t> cost of </a:t>
                      </a:r>
                      <a:r>
                        <a:rPr lang="en-ZA" sz="1100" dirty="0" smtClean="0"/>
                        <a:t>Opening Stock</a:t>
                      </a:r>
                      <a:r>
                        <a:rPr lang="en-ZA" sz="1100" baseline="0" dirty="0" smtClean="0"/>
                        <a:t> – 5 000u x R10</a:t>
                      </a:r>
                      <a:endParaRPr lang="en-ZA" sz="1100" dirty="0"/>
                    </a:p>
                  </a:txBody>
                  <a:tcPr/>
                </a:tc>
                <a:tc>
                  <a:txBody>
                    <a:bodyPr/>
                    <a:lstStyle/>
                    <a:p>
                      <a:r>
                        <a:rPr lang="en-ZA" sz="1100" dirty="0" smtClean="0"/>
                        <a:t>R50</a:t>
                      </a:r>
                      <a:r>
                        <a:rPr lang="en-ZA" sz="1100" baseline="0" dirty="0" smtClean="0"/>
                        <a:t> 000</a:t>
                      </a:r>
                      <a:endParaRPr lang="en-ZA" sz="1100" dirty="0"/>
                    </a:p>
                  </a:txBody>
                  <a:tcPr/>
                </a:tc>
                <a:tc>
                  <a:txBody>
                    <a:bodyPr/>
                    <a:lstStyle/>
                    <a:p>
                      <a:endParaRPr lang="en-ZA" sz="1100"/>
                    </a:p>
                  </a:txBody>
                  <a:tcPr/>
                </a:tc>
                <a:extLst>
                  <a:ext uri="{0D108BD9-81ED-4DB2-BD59-A6C34878D82A}">
                    <a16:rowId xmlns:a16="http://schemas.microsoft.com/office/drawing/2014/main" val="2847411756"/>
                  </a:ext>
                </a:extLst>
              </a:tr>
              <a:tr h="285640">
                <a:tc>
                  <a:txBody>
                    <a:bodyPr/>
                    <a:lstStyle/>
                    <a:p>
                      <a:r>
                        <a:rPr lang="en-ZA" sz="1100" dirty="0" smtClean="0"/>
                        <a:t>Add Variable Cost of goods</a:t>
                      </a:r>
                      <a:r>
                        <a:rPr lang="en-ZA" sz="1100" baseline="0" dirty="0" smtClean="0"/>
                        <a:t> manufactured -25 000u x R10</a:t>
                      </a:r>
                      <a:endParaRPr lang="en-ZA" sz="1100" dirty="0"/>
                    </a:p>
                  </a:txBody>
                  <a:tcPr/>
                </a:tc>
                <a:tc>
                  <a:txBody>
                    <a:bodyPr/>
                    <a:lstStyle/>
                    <a:p>
                      <a:r>
                        <a:rPr lang="en-ZA" sz="1100" dirty="0" smtClean="0"/>
                        <a:t>R250 000</a:t>
                      </a:r>
                      <a:endParaRPr lang="en-ZA" sz="1100" dirty="0"/>
                    </a:p>
                  </a:txBody>
                  <a:tcPr>
                    <a:lnB w="12700" cap="flat" cmpd="sng" algn="ctr">
                      <a:solidFill>
                        <a:schemeClr val="tx1"/>
                      </a:solidFill>
                      <a:prstDash val="solid"/>
                      <a:round/>
                      <a:headEnd type="none" w="med" len="med"/>
                      <a:tailEnd type="none" w="med" len="med"/>
                    </a:lnB>
                  </a:tcPr>
                </a:tc>
                <a:tc>
                  <a:txBody>
                    <a:bodyPr/>
                    <a:lstStyle/>
                    <a:p>
                      <a:endParaRPr lang="en-ZA" sz="1100"/>
                    </a:p>
                  </a:txBody>
                  <a:tcPr/>
                </a:tc>
                <a:extLst>
                  <a:ext uri="{0D108BD9-81ED-4DB2-BD59-A6C34878D82A}">
                    <a16:rowId xmlns:a16="http://schemas.microsoft.com/office/drawing/2014/main" val="1211782359"/>
                  </a:ext>
                </a:extLst>
              </a:tr>
              <a:tr h="291224">
                <a:tc>
                  <a:txBody>
                    <a:bodyPr/>
                    <a:lstStyle/>
                    <a:p>
                      <a:r>
                        <a:rPr lang="en-ZA" sz="1100" dirty="0" smtClean="0"/>
                        <a:t>Goods available for sale</a:t>
                      </a:r>
                      <a:endParaRPr lang="en-ZA" sz="1100" dirty="0"/>
                    </a:p>
                  </a:txBody>
                  <a:tcPr/>
                </a:tc>
                <a:tc>
                  <a:txBody>
                    <a:bodyPr/>
                    <a:lstStyle/>
                    <a:p>
                      <a:r>
                        <a:rPr lang="en-ZA" sz="1100" dirty="0" smtClean="0"/>
                        <a:t>R300 000</a:t>
                      </a:r>
                      <a:endParaRPr lang="en-ZA" sz="1100" dirty="0"/>
                    </a:p>
                  </a:txBody>
                  <a:tcPr>
                    <a:lnT w="12700" cap="flat" cmpd="sng" algn="ctr">
                      <a:solidFill>
                        <a:schemeClr val="tx1"/>
                      </a:solidFill>
                      <a:prstDash val="solid"/>
                      <a:round/>
                      <a:headEnd type="none" w="med" len="med"/>
                      <a:tailEnd type="none" w="med" len="med"/>
                    </a:lnT>
                  </a:tcPr>
                </a:tc>
                <a:tc>
                  <a:txBody>
                    <a:bodyPr/>
                    <a:lstStyle/>
                    <a:p>
                      <a:endParaRPr lang="en-ZA" sz="1100" dirty="0"/>
                    </a:p>
                  </a:txBody>
                  <a:tcPr/>
                </a:tc>
                <a:extLst>
                  <a:ext uri="{0D108BD9-81ED-4DB2-BD59-A6C34878D82A}">
                    <a16:rowId xmlns:a16="http://schemas.microsoft.com/office/drawing/2014/main" val="2266140681"/>
                  </a:ext>
                </a:extLst>
              </a:tr>
              <a:tr h="291224">
                <a:tc>
                  <a:txBody>
                    <a:bodyPr/>
                    <a:lstStyle/>
                    <a:p>
                      <a:r>
                        <a:rPr lang="en-ZA" sz="1100" dirty="0" smtClean="0"/>
                        <a:t>Variable cost in closing inventory</a:t>
                      </a:r>
                      <a:endParaRPr lang="en-ZA" sz="1100" dirty="0"/>
                    </a:p>
                  </a:txBody>
                  <a:tcPr/>
                </a:tc>
                <a:tc>
                  <a:txBody>
                    <a:bodyPr/>
                    <a:lstStyle/>
                    <a:p>
                      <a:r>
                        <a:rPr lang="en-ZA" sz="1100" dirty="0" smtClean="0"/>
                        <a:t>R-</a:t>
                      </a:r>
                      <a:endParaRPr lang="en-ZA" sz="1100" dirty="0"/>
                    </a:p>
                  </a:txBody>
                  <a:tcPr>
                    <a:lnB w="12700" cap="flat" cmpd="sng" algn="ctr">
                      <a:solidFill>
                        <a:schemeClr val="tx1"/>
                      </a:solidFill>
                      <a:prstDash val="solid"/>
                      <a:round/>
                      <a:headEnd type="none" w="med" len="med"/>
                      <a:tailEnd type="none" w="med" len="med"/>
                    </a:lnB>
                  </a:tcPr>
                </a:tc>
                <a:tc>
                  <a:txBody>
                    <a:bodyPr/>
                    <a:lstStyle/>
                    <a:p>
                      <a:endParaRPr lang="en-ZA" sz="1100"/>
                    </a:p>
                  </a:txBody>
                  <a:tcPr/>
                </a:tc>
                <a:extLst>
                  <a:ext uri="{0D108BD9-81ED-4DB2-BD59-A6C34878D82A}">
                    <a16:rowId xmlns:a16="http://schemas.microsoft.com/office/drawing/2014/main" val="3019112830"/>
                  </a:ext>
                </a:extLst>
              </a:tr>
              <a:tr h="291224">
                <a:tc>
                  <a:txBody>
                    <a:bodyPr/>
                    <a:lstStyle/>
                    <a:p>
                      <a:r>
                        <a:rPr lang="en-ZA" sz="1100" dirty="0" smtClean="0"/>
                        <a:t>Variable cost of goods sold</a:t>
                      </a:r>
                      <a:endParaRPr lang="en-ZA" sz="1100" dirty="0"/>
                    </a:p>
                  </a:txBody>
                  <a:tcPr/>
                </a:tc>
                <a:tc>
                  <a:txBody>
                    <a:bodyPr/>
                    <a:lstStyle/>
                    <a:p>
                      <a:r>
                        <a:rPr lang="en-ZA" sz="1100" dirty="0" smtClean="0"/>
                        <a:t>R300 000</a:t>
                      </a:r>
                      <a:endParaRPr lang="en-ZA" sz="1100" dirty="0"/>
                    </a:p>
                  </a:txBody>
                  <a:tcP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ZA" sz="1100" dirty="0"/>
                    </a:p>
                  </a:txBody>
                  <a:tcPr/>
                </a:tc>
                <a:extLst>
                  <a:ext uri="{0D108BD9-81ED-4DB2-BD59-A6C34878D82A}">
                    <a16:rowId xmlns:a16="http://schemas.microsoft.com/office/drawing/2014/main" val="2918841721"/>
                  </a:ext>
                </a:extLst>
              </a:tr>
              <a:tr h="273203">
                <a:tc>
                  <a:txBody>
                    <a:bodyPr/>
                    <a:lstStyle/>
                    <a:p>
                      <a:r>
                        <a:rPr lang="en-ZA" sz="1100" dirty="0" smtClean="0"/>
                        <a:t>Variable selling and admin expenses</a:t>
                      </a:r>
                      <a:r>
                        <a:rPr lang="en-ZA" sz="1100" baseline="0" dirty="0" smtClean="0"/>
                        <a:t> -30 000u x R3</a:t>
                      </a:r>
                      <a:endParaRPr lang="en-ZA" sz="1100" dirty="0"/>
                    </a:p>
                  </a:txBody>
                  <a:tcPr>
                    <a:lnR w="12700" cmpd="sng">
                      <a:noFill/>
                    </a:lnR>
                  </a:tcPr>
                </a:tc>
                <a:tc>
                  <a:txBody>
                    <a:bodyPr/>
                    <a:lstStyle/>
                    <a:p>
                      <a:r>
                        <a:rPr lang="en-ZA" sz="1100" dirty="0" smtClean="0"/>
                        <a:t>R90 000</a:t>
                      </a:r>
                      <a:endParaRPr lang="en-ZA" sz="1100" dirty="0"/>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100" dirty="0" smtClean="0"/>
                        <a:t>(R390 000)</a:t>
                      </a:r>
                      <a:endParaRPr lang="en-ZA" sz="1100" dirty="0"/>
                    </a:p>
                  </a:txBody>
                  <a:tcPr>
                    <a:lnL w="12700" cmpd="sng">
                      <a:noFill/>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3942298"/>
                  </a:ext>
                </a:extLst>
              </a:tr>
              <a:tr h="291224">
                <a:tc>
                  <a:txBody>
                    <a:bodyPr/>
                    <a:lstStyle/>
                    <a:p>
                      <a:r>
                        <a:rPr lang="en-ZA" sz="1100" dirty="0" smtClean="0"/>
                        <a:t>Contribution Margin</a:t>
                      </a:r>
                      <a:endParaRPr lang="en-ZA" sz="1100" dirty="0"/>
                    </a:p>
                  </a:txBody>
                  <a:tcPr>
                    <a:lnR w="12700" cmpd="sng">
                      <a:noFill/>
                    </a:lnR>
                  </a:tcPr>
                </a:tc>
                <a:tc>
                  <a:txBody>
                    <a:bodyPr/>
                    <a:lstStyle/>
                    <a:p>
                      <a:endParaRPr lang="en-ZA" sz="1100" dirty="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100" dirty="0" smtClean="0"/>
                        <a:t>R510 000</a:t>
                      </a:r>
                      <a:endParaRPr lang="en-ZA" sz="1100" dirty="0"/>
                    </a:p>
                  </a:txBody>
                  <a:tcPr>
                    <a:lnL w="12700" cmpd="sng">
                      <a:noFill/>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711823440"/>
                  </a:ext>
                </a:extLst>
              </a:tr>
              <a:tr h="291224">
                <a:tc>
                  <a:txBody>
                    <a:bodyPr/>
                    <a:lstStyle/>
                    <a:p>
                      <a:r>
                        <a:rPr lang="en-ZA" sz="1100" dirty="0" smtClean="0"/>
                        <a:t>Less Fixed expenses</a:t>
                      </a:r>
                      <a:endParaRPr lang="en-ZA" sz="1100" dirty="0"/>
                    </a:p>
                  </a:txBody>
                  <a:tcPr>
                    <a:lnR w="12700" cmpd="sng">
                      <a:noFill/>
                    </a:lnR>
                  </a:tcPr>
                </a:tc>
                <a:tc>
                  <a:txBody>
                    <a:bodyPr/>
                    <a:lstStyle/>
                    <a:p>
                      <a:endParaRPr lang="en-ZA" sz="1100" dirty="0"/>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ZA" sz="1100" dirty="0"/>
                    </a:p>
                  </a:txBody>
                  <a:tcPr>
                    <a:lnL w="12700" cmpd="sng">
                      <a:noFill/>
                    </a:lnL>
                  </a:tcPr>
                </a:tc>
                <a:extLst>
                  <a:ext uri="{0D108BD9-81ED-4DB2-BD59-A6C34878D82A}">
                    <a16:rowId xmlns:a16="http://schemas.microsoft.com/office/drawing/2014/main" val="27796447"/>
                  </a:ext>
                </a:extLst>
              </a:tr>
              <a:tr h="291224">
                <a:tc>
                  <a:txBody>
                    <a:bodyPr/>
                    <a:lstStyle/>
                    <a:p>
                      <a:r>
                        <a:rPr lang="en-ZA" sz="1100" dirty="0" smtClean="0"/>
                        <a:t>Manufacturing Overheads</a:t>
                      </a:r>
                      <a:endParaRPr lang="en-ZA" sz="1100" dirty="0"/>
                    </a:p>
                  </a:txBody>
                  <a:tcPr>
                    <a:lnR w="12700" cmpd="sng">
                      <a:noFill/>
                    </a:lnR>
                  </a:tcPr>
                </a:tc>
                <a:tc>
                  <a:txBody>
                    <a:bodyPr/>
                    <a:lstStyle/>
                    <a:p>
                      <a:r>
                        <a:rPr lang="en-ZA" sz="1100" dirty="0" smtClean="0"/>
                        <a:t>R150 000</a:t>
                      </a:r>
                      <a:endParaRPr lang="en-ZA" sz="1100" dirty="0"/>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ZA" sz="1100" dirty="0"/>
                    </a:p>
                  </a:txBody>
                  <a:tcPr>
                    <a:lnL w="12700" cmpd="sng">
                      <a:noFill/>
                    </a:lnL>
                  </a:tcPr>
                </a:tc>
                <a:extLst>
                  <a:ext uri="{0D108BD9-81ED-4DB2-BD59-A6C34878D82A}">
                    <a16:rowId xmlns:a16="http://schemas.microsoft.com/office/drawing/2014/main" val="1776679098"/>
                  </a:ext>
                </a:extLst>
              </a:tr>
              <a:tr h="291224">
                <a:tc>
                  <a:txBody>
                    <a:bodyPr/>
                    <a:lstStyle/>
                    <a:p>
                      <a:r>
                        <a:rPr lang="en-ZA" sz="1100" dirty="0" smtClean="0"/>
                        <a:t>Selling and Admin Expenses</a:t>
                      </a:r>
                      <a:endParaRPr lang="en-ZA" sz="1100" dirty="0"/>
                    </a:p>
                  </a:txBody>
                  <a:tcPr>
                    <a:lnR w="12700" cmpd="sng">
                      <a:noFill/>
                    </a:lnR>
                  </a:tcPr>
                </a:tc>
                <a:tc>
                  <a:txBody>
                    <a:bodyPr/>
                    <a:lstStyle/>
                    <a:p>
                      <a:r>
                        <a:rPr lang="en-ZA" sz="1100" dirty="0" smtClean="0"/>
                        <a:t>R100 000</a:t>
                      </a:r>
                      <a:endParaRPr lang="en-ZA" sz="1100" dirty="0"/>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ZA" sz="1100" dirty="0" smtClean="0"/>
                        <a:t>(R250</a:t>
                      </a:r>
                      <a:r>
                        <a:rPr lang="en-ZA" sz="1100" baseline="0" dirty="0" smtClean="0"/>
                        <a:t> 000)</a:t>
                      </a:r>
                      <a:endParaRPr lang="en-ZA" sz="1100" dirty="0"/>
                    </a:p>
                  </a:txBody>
                  <a:tcPr>
                    <a:lnL w="12700" cmpd="sng">
                      <a:noFill/>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61943432"/>
                  </a:ext>
                </a:extLst>
              </a:tr>
              <a:tr h="291224">
                <a:tc>
                  <a:txBody>
                    <a:bodyPr/>
                    <a:lstStyle/>
                    <a:p>
                      <a:r>
                        <a:rPr lang="en-ZA" sz="1100" dirty="0" smtClean="0"/>
                        <a:t>Net Profit</a:t>
                      </a:r>
                      <a:endParaRPr lang="en-ZA" sz="1100" dirty="0"/>
                    </a:p>
                  </a:txBody>
                  <a:tcPr>
                    <a:lnR w="12700" cmpd="sng">
                      <a:noFill/>
                    </a:lnR>
                  </a:tcPr>
                </a:tc>
                <a:tc>
                  <a:txBody>
                    <a:bodyPr/>
                    <a:lstStyle/>
                    <a:p>
                      <a:endParaRPr lang="en-ZA" sz="1100" dirty="0"/>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ZA" sz="1100" dirty="0" smtClean="0"/>
                        <a:t>R260 000</a:t>
                      </a:r>
                      <a:endParaRPr lang="en-ZA" sz="1100" dirty="0"/>
                    </a:p>
                  </a:txBody>
                  <a:tcPr>
                    <a:lnL w="12700" cmpd="sng">
                      <a:noFill/>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364031814"/>
                  </a:ext>
                </a:extLst>
              </a:tr>
            </a:tbl>
          </a:graphicData>
        </a:graphic>
      </p:graphicFrame>
      <p:cxnSp>
        <p:nvCxnSpPr>
          <p:cNvPr id="8" name="Straight Arrow Connector 7"/>
          <p:cNvCxnSpPr/>
          <p:nvPr/>
        </p:nvCxnSpPr>
        <p:spPr>
          <a:xfrm flipV="1">
            <a:off x="5889356" y="4114800"/>
            <a:ext cx="1379349" cy="42620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7333466" y="3745468"/>
            <a:ext cx="1614591" cy="738664"/>
          </a:xfrm>
          <a:prstGeom prst="rect">
            <a:avLst/>
          </a:prstGeom>
          <a:noFill/>
        </p:spPr>
        <p:txBody>
          <a:bodyPr wrap="square" rtlCol="0">
            <a:spAutoFit/>
          </a:bodyPr>
          <a:lstStyle/>
          <a:p>
            <a:r>
              <a:rPr lang="en-ZA" sz="1400" dirty="0" smtClean="0"/>
              <a:t>All fixed manufacturing overheads</a:t>
            </a:r>
            <a:endParaRPr lang="en-ZA" sz="1400" dirty="0"/>
          </a:p>
        </p:txBody>
      </p:sp>
      <p:sp>
        <p:nvSpPr>
          <p:cNvPr id="10" name="TextBox 9"/>
          <p:cNvSpPr txBox="1"/>
          <p:nvPr/>
        </p:nvSpPr>
        <p:spPr>
          <a:xfrm>
            <a:off x="7408190" y="1999281"/>
            <a:ext cx="1539867" cy="523220"/>
          </a:xfrm>
          <a:prstGeom prst="rect">
            <a:avLst/>
          </a:prstGeom>
          <a:noFill/>
        </p:spPr>
        <p:txBody>
          <a:bodyPr wrap="square" rtlCol="0">
            <a:spAutoFit/>
          </a:bodyPr>
          <a:lstStyle/>
          <a:p>
            <a:r>
              <a:rPr lang="en-ZA" sz="1400" dirty="0" smtClean="0"/>
              <a:t>Variable cost only</a:t>
            </a:r>
            <a:endParaRPr lang="en-ZA" sz="1400" dirty="0"/>
          </a:p>
        </p:txBody>
      </p:sp>
      <p:cxnSp>
        <p:nvCxnSpPr>
          <p:cNvPr id="12" name="Straight Arrow Connector 11"/>
          <p:cNvCxnSpPr/>
          <p:nvPr/>
        </p:nvCxnSpPr>
        <p:spPr>
          <a:xfrm>
            <a:off x="5889356" y="2092271"/>
            <a:ext cx="1444110" cy="1549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a:endCxn id="10" idx="1"/>
          </p:cNvCxnSpPr>
          <p:nvPr/>
        </p:nvCxnSpPr>
        <p:spPr>
          <a:xfrm flipV="1">
            <a:off x="5889356" y="2260891"/>
            <a:ext cx="1518834" cy="26161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688371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Summary</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12</a:t>
            </a:fld>
            <a:endParaRPr lang="en-US"/>
          </a:p>
        </p:txBody>
      </p:sp>
      <p:graphicFrame>
        <p:nvGraphicFramePr>
          <p:cNvPr id="4" name="Table 3"/>
          <p:cNvGraphicFramePr>
            <a:graphicFrameLocks noGrp="1"/>
          </p:cNvGraphicFramePr>
          <p:nvPr>
            <p:extLst>
              <p:ext uri="{D42A27DB-BD31-4B8C-83A1-F6EECF244321}">
                <p14:modId xmlns:p14="http://schemas.microsoft.com/office/powerpoint/2010/main" val="802007155"/>
              </p:ext>
            </p:extLst>
          </p:nvPr>
        </p:nvGraphicFramePr>
        <p:xfrm>
          <a:off x="1239865" y="1908143"/>
          <a:ext cx="6473124" cy="1483360"/>
        </p:xfrm>
        <a:graphic>
          <a:graphicData uri="http://schemas.openxmlformats.org/drawingml/2006/table">
            <a:tbl>
              <a:tblPr firstRow="1" bandRow="1">
                <a:tableStyleId>{5C22544A-7EE6-4342-B048-85BDC9FD1C3A}</a:tableStyleId>
              </a:tblPr>
              <a:tblGrid>
                <a:gridCol w="1618281">
                  <a:extLst>
                    <a:ext uri="{9D8B030D-6E8A-4147-A177-3AD203B41FA5}">
                      <a16:colId xmlns:a16="http://schemas.microsoft.com/office/drawing/2014/main" val="2560324360"/>
                    </a:ext>
                  </a:extLst>
                </a:gridCol>
                <a:gridCol w="1618281">
                  <a:extLst>
                    <a:ext uri="{9D8B030D-6E8A-4147-A177-3AD203B41FA5}">
                      <a16:colId xmlns:a16="http://schemas.microsoft.com/office/drawing/2014/main" val="1582638311"/>
                    </a:ext>
                  </a:extLst>
                </a:gridCol>
                <a:gridCol w="1618281">
                  <a:extLst>
                    <a:ext uri="{9D8B030D-6E8A-4147-A177-3AD203B41FA5}">
                      <a16:colId xmlns:a16="http://schemas.microsoft.com/office/drawing/2014/main" val="2269512745"/>
                    </a:ext>
                  </a:extLst>
                </a:gridCol>
                <a:gridCol w="1618281">
                  <a:extLst>
                    <a:ext uri="{9D8B030D-6E8A-4147-A177-3AD203B41FA5}">
                      <a16:colId xmlns:a16="http://schemas.microsoft.com/office/drawing/2014/main" val="1554250783"/>
                    </a:ext>
                  </a:extLst>
                </a:gridCol>
              </a:tblGrid>
              <a:tr h="370840">
                <a:tc gridSpan="4">
                  <a:txBody>
                    <a:bodyPr/>
                    <a:lstStyle/>
                    <a:p>
                      <a:pPr algn="ctr"/>
                      <a:r>
                        <a:rPr lang="en-ZA" dirty="0" smtClean="0"/>
                        <a:t>Income comparison</a:t>
                      </a:r>
                      <a:endParaRPr lang="en-ZA" dirty="0"/>
                    </a:p>
                  </a:txBody>
                  <a:tcPr/>
                </a:tc>
                <a:tc hMerge="1">
                  <a:txBody>
                    <a:bodyPr/>
                    <a:lstStyle/>
                    <a:p>
                      <a:endParaRPr lang="en-ZA" dirty="0"/>
                    </a:p>
                  </a:txBody>
                  <a:tcPr/>
                </a:tc>
                <a:tc hMerge="1">
                  <a:txBody>
                    <a:bodyPr/>
                    <a:lstStyle/>
                    <a:p>
                      <a:endParaRPr lang="en-ZA" dirty="0"/>
                    </a:p>
                  </a:txBody>
                  <a:tcPr/>
                </a:tc>
                <a:tc hMerge="1">
                  <a:txBody>
                    <a:bodyPr/>
                    <a:lstStyle/>
                    <a:p>
                      <a:endParaRPr lang="en-ZA" dirty="0"/>
                    </a:p>
                  </a:txBody>
                  <a:tcPr/>
                </a:tc>
                <a:extLst>
                  <a:ext uri="{0D108BD9-81ED-4DB2-BD59-A6C34878D82A}">
                    <a16:rowId xmlns:a16="http://schemas.microsoft.com/office/drawing/2014/main" val="1848684278"/>
                  </a:ext>
                </a:extLst>
              </a:tr>
              <a:tr h="370840">
                <a:tc>
                  <a:txBody>
                    <a:bodyPr/>
                    <a:lstStyle/>
                    <a:p>
                      <a:r>
                        <a:rPr lang="en-ZA" sz="1600" dirty="0" smtClean="0"/>
                        <a:t>Costing Method</a:t>
                      </a:r>
                      <a:endParaRPr lang="en-ZA" sz="1600" dirty="0"/>
                    </a:p>
                  </a:txBody>
                  <a:tcPr/>
                </a:tc>
                <a:tc>
                  <a:txBody>
                    <a:bodyPr/>
                    <a:lstStyle/>
                    <a:p>
                      <a:r>
                        <a:rPr lang="en-ZA" sz="1600" dirty="0" smtClean="0"/>
                        <a:t>Year</a:t>
                      </a:r>
                      <a:r>
                        <a:rPr lang="en-ZA" sz="1600" baseline="0" dirty="0" smtClean="0"/>
                        <a:t> 1</a:t>
                      </a:r>
                      <a:endParaRPr lang="en-ZA" sz="1600" dirty="0"/>
                    </a:p>
                  </a:txBody>
                  <a:tcPr/>
                </a:tc>
                <a:tc>
                  <a:txBody>
                    <a:bodyPr/>
                    <a:lstStyle/>
                    <a:p>
                      <a:r>
                        <a:rPr lang="en-ZA" sz="1600" dirty="0" smtClean="0"/>
                        <a:t>Year 2</a:t>
                      </a:r>
                      <a:endParaRPr lang="en-ZA" sz="1600" dirty="0"/>
                    </a:p>
                  </a:txBody>
                  <a:tcPr/>
                </a:tc>
                <a:tc>
                  <a:txBody>
                    <a:bodyPr/>
                    <a:lstStyle/>
                    <a:p>
                      <a:r>
                        <a:rPr lang="en-ZA" sz="1600" dirty="0" smtClean="0"/>
                        <a:t>Total</a:t>
                      </a:r>
                      <a:endParaRPr lang="en-ZA" sz="1600" dirty="0"/>
                    </a:p>
                  </a:txBody>
                  <a:tcPr/>
                </a:tc>
                <a:extLst>
                  <a:ext uri="{0D108BD9-81ED-4DB2-BD59-A6C34878D82A}">
                    <a16:rowId xmlns:a16="http://schemas.microsoft.com/office/drawing/2014/main" val="2344188106"/>
                  </a:ext>
                </a:extLst>
              </a:tr>
              <a:tr h="370840">
                <a:tc>
                  <a:txBody>
                    <a:bodyPr/>
                    <a:lstStyle/>
                    <a:p>
                      <a:r>
                        <a:rPr lang="en-ZA" sz="1600" dirty="0" smtClean="0"/>
                        <a:t>Absorption</a:t>
                      </a:r>
                      <a:endParaRPr lang="en-ZA" sz="1600" dirty="0"/>
                    </a:p>
                  </a:txBody>
                  <a:tcPr/>
                </a:tc>
                <a:tc>
                  <a:txBody>
                    <a:bodyPr/>
                    <a:lstStyle/>
                    <a:p>
                      <a:r>
                        <a:rPr lang="en-ZA" sz="1600" dirty="0" smtClean="0"/>
                        <a:t>R120 000</a:t>
                      </a:r>
                      <a:endParaRPr lang="en-ZA" sz="1600" dirty="0"/>
                    </a:p>
                  </a:txBody>
                  <a:tcPr/>
                </a:tc>
                <a:tc>
                  <a:txBody>
                    <a:bodyPr/>
                    <a:lstStyle/>
                    <a:p>
                      <a:r>
                        <a:rPr lang="en-ZA" sz="1600" dirty="0" smtClean="0"/>
                        <a:t>R230 000</a:t>
                      </a:r>
                      <a:endParaRPr lang="en-ZA" sz="1600" dirty="0"/>
                    </a:p>
                  </a:txBody>
                  <a:tcPr/>
                </a:tc>
                <a:tc>
                  <a:txBody>
                    <a:bodyPr/>
                    <a:lstStyle/>
                    <a:p>
                      <a:r>
                        <a:rPr lang="en-ZA" sz="1600" dirty="0" smtClean="0"/>
                        <a:t>R350 000</a:t>
                      </a:r>
                      <a:endParaRPr lang="en-ZA" sz="1600" dirty="0"/>
                    </a:p>
                  </a:txBody>
                  <a:tcPr/>
                </a:tc>
                <a:extLst>
                  <a:ext uri="{0D108BD9-81ED-4DB2-BD59-A6C34878D82A}">
                    <a16:rowId xmlns:a16="http://schemas.microsoft.com/office/drawing/2014/main" val="36327416"/>
                  </a:ext>
                </a:extLst>
              </a:tr>
              <a:tr h="370840">
                <a:tc>
                  <a:txBody>
                    <a:bodyPr/>
                    <a:lstStyle/>
                    <a:p>
                      <a:r>
                        <a:rPr lang="en-ZA" sz="1600" dirty="0" smtClean="0"/>
                        <a:t>Variable</a:t>
                      </a:r>
                      <a:endParaRPr lang="en-ZA" sz="1600" dirty="0"/>
                    </a:p>
                  </a:txBody>
                  <a:tcPr/>
                </a:tc>
                <a:tc>
                  <a:txBody>
                    <a:bodyPr/>
                    <a:lstStyle/>
                    <a:p>
                      <a:r>
                        <a:rPr lang="en-ZA" sz="1600" dirty="0" smtClean="0"/>
                        <a:t>R90 000</a:t>
                      </a:r>
                      <a:endParaRPr lang="en-ZA" sz="1600" dirty="0"/>
                    </a:p>
                  </a:txBody>
                  <a:tcPr/>
                </a:tc>
                <a:tc>
                  <a:txBody>
                    <a:bodyPr/>
                    <a:lstStyle/>
                    <a:p>
                      <a:r>
                        <a:rPr lang="en-ZA" sz="1600" dirty="0" smtClean="0"/>
                        <a:t>R260 000</a:t>
                      </a:r>
                      <a:endParaRPr lang="en-ZA" sz="1600" dirty="0"/>
                    </a:p>
                  </a:txBody>
                  <a:tcPr/>
                </a:tc>
                <a:tc>
                  <a:txBody>
                    <a:bodyPr/>
                    <a:lstStyle/>
                    <a:p>
                      <a:r>
                        <a:rPr lang="en-ZA" sz="1600" dirty="0" smtClean="0"/>
                        <a:t>R350 000</a:t>
                      </a:r>
                      <a:endParaRPr lang="en-ZA" sz="1600" dirty="0"/>
                    </a:p>
                  </a:txBody>
                  <a:tcPr/>
                </a:tc>
                <a:extLst>
                  <a:ext uri="{0D108BD9-81ED-4DB2-BD59-A6C34878D82A}">
                    <a16:rowId xmlns:a16="http://schemas.microsoft.com/office/drawing/2014/main" val="4288931696"/>
                  </a:ext>
                </a:extLst>
              </a:tr>
            </a:tbl>
          </a:graphicData>
        </a:graphic>
      </p:graphicFrame>
    </p:spTree>
    <p:extLst>
      <p:ext uri="{BB962C8B-B14F-4D97-AF65-F5344CB8AC3E}">
        <p14:creationId xmlns:p14="http://schemas.microsoft.com/office/powerpoint/2010/main" val="40573442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Summary</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13</a:t>
            </a:fld>
            <a:endParaRPr lang="en-US"/>
          </a:p>
        </p:txBody>
      </p:sp>
      <p:graphicFrame>
        <p:nvGraphicFramePr>
          <p:cNvPr id="4" name="Table 3"/>
          <p:cNvGraphicFramePr>
            <a:graphicFrameLocks noGrp="1"/>
          </p:cNvGraphicFramePr>
          <p:nvPr>
            <p:extLst>
              <p:ext uri="{D42A27DB-BD31-4B8C-83A1-F6EECF244321}">
                <p14:modId xmlns:p14="http://schemas.microsoft.com/office/powerpoint/2010/main" val="2110230833"/>
              </p:ext>
            </p:extLst>
          </p:nvPr>
        </p:nvGraphicFramePr>
        <p:xfrm>
          <a:off x="1400013" y="1476429"/>
          <a:ext cx="6096000" cy="3230880"/>
        </p:xfrm>
        <a:graphic>
          <a:graphicData uri="http://schemas.openxmlformats.org/drawingml/2006/table">
            <a:tbl>
              <a:tblPr firstRow="1" bandRow="1">
                <a:tableStyleId>{5C22544A-7EE6-4342-B048-85BDC9FD1C3A}</a:tableStyleId>
              </a:tblPr>
              <a:tblGrid>
                <a:gridCol w="1009973">
                  <a:extLst>
                    <a:ext uri="{9D8B030D-6E8A-4147-A177-3AD203B41FA5}">
                      <a16:colId xmlns:a16="http://schemas.microsoft.com/office/drawing/2014/main" val="1535195379"/>
                    </a:ext>
                  </a:extLst>
                </a:gridCol>
                <a:gridCol w="2038027">
                  <a:extLst>
                    <a:ext uri="{9D8B030D-6E8A-4147-A177-3AD203B41FA5}">
                      <a16:colId xmlns:a16="http://schemas.microsoft.com/office/drawing/2014/main" val="1911620690"/>
                    </a:ext>
                  </a:extLst>
                </a:gridCol>
                <a:gridCol w="1524000">
                  <a:extLst>
                    <a:ext uri="{9D8B030D-6E8A-4147-A177-3AD203B41FA5}">
                      <a16:colId xmlns:a16="http://schemas.microsoft.com/office/drawing/2014/main" val="3336996490"/>
                    </a:ext>
                  </a:extLst>
                </a:gridCol>
                <a:gridCol w="1524000">
                  <a:extLst>
                    <a:ext uri="{9D8B030D-6E8A-4147-A177-3AD203B41FA5}">
                      <a16:colId xmlns:a16="http://schemas.microsoft.com/office/drawing/2014/main" val="2257456998"/>
                    </a:ext>
                  </a:extLst>
                </a:gridCol>
              </a:tblGrid>
              <a:tr h="370840">
                <a:tc>
                  <a:txBody>
                    <a:bodyPr/>
                    <a:lstStyle/>
                    <a:p>
                      <a:r>
                        <a:rPr lang="en-ZA" dirty="0" smtClean="0"/>
                        <a:t>Year</a:t>
                      </a:r>
                      <a:endParaRPr lang="en-ZA" dirty="0"/>
                    </a:p>
                  </a:txBody>
                  <a:tcPr/>
                </a:tc>
                <a:tc>
                  <a:txBody>
                    <a:bodyPr/>
                    <a:lstStyle/>
                    <a:p>
                      <a:r>
                        <a:rPr lang="en-ZA" dirty="0" smtClean="0"/>
                        <a:t>Relationship between production and sales</a:t>
                      </a:r>
                      <a:endParaRPr lang="en-ZA" dirty="0"/>
                    </a:p>
                  </a:txBody>
                  <a:tcPr/>
                </a:tc>
                <a:tc>
                  <a:txBody>
                    <a:bodyPr/>
                    <a:lstStyle/>
                    <a:p>
                      <a:r>
                        <a:rPr lang="en-ZA" dirty="0" smtClean="0"/>
                        <a:t>Effect on stock</a:t>
                      </a:r>
                      <a:endParaRPr lang="en-ZA" dirty="0"/>
                    </a:p>
                  </a:txBody>
                  <a:tcPr/>
                </a:tc>
                <a:tc>
                  <a:txBody>
                    <a:bodyPr/>
                    <a:lstStyle/>
                    <a:p>
                      <a:r>
                        <a:rPr lang="en-ZA" dirty="0" smtClean="0"/>
                        <a:t>Relationship between absorption and variable profit</a:t>
                      </a:r>
                      <a:endParaRPr lang="en-ZA" dirty="0"/>
                    </a:p>
                  </a:txBody>
                  <a:tcPr/>
                </a:tc>
                <a:extLst>
                  <a:ext uri="{0D108BD9-81ED-4DB2-BD59-A6C34878D82A}">
                    <a16:rowId xmlns:a16="http://schemas.microsoft.com/office/drawing/2014/main" val="4108949104"/>
                  </a:ext>
                </a:extLst>
              </a:tr>
              <a:tr h="370840">
                <a:tc>
                  <a:txBody>
                    <a:bodyPr/>
                    <a:lstStyle/>
                    <a:p>
                      <a:r>
                        <a:rPr lang="en-ZA" sz="1400" dirty="0" smtClean="0"/>
                        <a:t>1</a:t>
                      </a:r>
                      <a:r>
                        <a:rPr lang="en-ZA" sz="1400" baseline="30000" dirty="0" smtClean="0"/>
                        <a:t>st</a:t>
                      </a:r>
                      <a:r>
                        <a:rPr lang="en-ZA" sz="1400" dirty="0" smtClean="0"/>
                        <a:t> Year</a:t>
                      </a:r>
                      <a:endParaRPr lang="en-ZA" sz="1400" dirty="0"/>
                    </a:p>
                  </a:txBody>
                  <a:tcPr/>
                </a:tc>
                <a:tc>
                  <a:txBody>
                    <a:bodyPr/>
                    <a:lstStyle/>
                    <a:p>
                      <a:r>
                        <a:rPr lang="en-ZA" sz="1400" dirty="0" smtClean="0"/>
                        <a:t>Production &gt; Sales</a:t>
                      </a:r>
                    </a:p>
                    <a:p>
                      <a:r>
                        <a:rPr lang="en-ZA" sz="1400" dirty="0" smtClean="0"/>
                        <a:t>25 000 &gt; </a:t>
                      </a:r>
                      <a:r>
                        <a:rPr lang="en-ZA" sz="1400" dirty="0" smtClean="0"/>
                        <a:t>20 000</a:t>
                      </a:r>
                      <a:endParaRPr lang="en-ZA" sz="1400" dirty="0"/>
                    </a:p>
                  </a:txBody>
                  <a:tcPr/>
                </a:tc>
                <a:tc>
                  <a:txBody>
                    <a:bodyPr/>
                    <a:lstStyle/>
                    <a:p>
                      <a:r>
                        <a:rPr lang="en-ZA" sz="1400" dirty="0" smtClean="0"/>
                        <a:t>Stock increased by 5 000u</a:t>
                      </a:r>
                      <a:endParaRPr lang="en-ZA" sz="1400" dirty="0"/>
                    </a:p>
                  </a:txBody>
                  <a:tcPr/>
                </a:tc>
                <a:tc>
                  <a:txBody>
                    <a:bodyPr/>
                    <a:lstStyle/>
                    <a:p>
                      <a:r>
                        <a:rPr lang="en-ZA" sz="1400" dirty="0" smtClean="0"/>
                        <a:t>Absorption &gt;</a:t>
                      </a:r>
                      <a:r>
                        <a:rPr lang="en-ZA" sz="1400" baseline="0" dirty="0" smtClean="0"/>
                        <a:t> Variable</a:t>
                      </a:r>
                      <a:endParaRPr lang="en-ZA" sz="1400" dirty="0"/>
                    </a:p>
                  </a:txBody>
                  <a:tcPr/>
                </a:tc>
                <a:extLst>
                  <a:ext uri="{0D108BD9-81ED-4DB2-BD59-A6C34878D82A}">
                    <a16:rowId xmlns:a16="http://schemas.microsoft.com/office/drawing/2014/main" val="2326849496"/>
                  </a:ext>
                </a:extLst>
              </a:tr>
              <a:tr h="370840">
                <a:tc>
                  <a:txBody>
                    <a:bodyPr/>
                    <a:lstStyle/>
                    <a:p>
                      <a:r>
                        <a:rPr lang="en-ZA" sz="1400" dirty="0" smtClean="0"/>
                        <a:t>2</a:t>
                      </a:r>
                      <a:r>
                        <a:rPr lang="en-ZA" sz="1400" baseline="30000" dirty="0" smtClean="0"/>
                        <a:t>nd</a:t>
                      </a:r>
                      <a:r>
                        <a:rPr lang="en-ZA" sz="1400" baseline="0" dirty="0" smtClean="0"/>
                        <a:t> Year</a:t>
                      </a:r>
                      <a:endParaRPr lang="en-ZA" sz="1400" dirty="0"/>
                    </a:p>
                  </a:txBody>
                  <a:tcPr/>
                </a:tc>
                <a:tc>
                  <a:txBody>
                    <a:bodyPr/>
                    <a:lstStyle/>
                    <a:p>
                      <a:r>
                        <a:rPr lang="en-ZA" sz="1400" dirty="0" smtClean="0"/>
                        <a:t>Production &lt; Sales</a:t>
                      </a:r>
                    </a:p>
                    <a:p>
                      <a:r>
                        <a:rPr lang="en-ZA" sz="1400" dirty="0" smtClean="0"/>
                        <a:t>25 000&lt; 30 000</a:t>
                      </a:r>
                      <a:endParaRPr lang="en-ZA" sz="1400" dirty="0"/>
                    </a:p>
                  </a:txBody>
                  <a:tcPr/>
                </a:tc>
                <a:tc>
                  <a:txBody>
                    <a:bodyPr/>
                    <a:lstStyle/>
                    <a:p>
                      <a:r>
                        <a:rPr lang="en-ZA" sz="1400" dirty="0" smtClean="0"/>
                        <a:t>Stock decreased to</a:t>
                      </a:r>
                      <a:r>
                        <a:rPr lang="en-ZA" sz="1400" baseline="0" dirty="0" smtClean="0"/>
                        <a:t> Zero</a:t>
                      </a:r>
                      <a:endParaRPr lang="en-ZA" sz="1400" dirty="0"/>
                    </a:p>
                  </a:txBody>
                  <a:tcPr/>
                </a:tc>
                <a:tc>
                  <a:txBody>
                    <a:bodyPr/>
                    <a:lstStyle/>
                    <a:p>
                      <a:r>
                        <a:rPr lang="en-ZA" sz="1400" dirty="0" smtClean="0"/>
                        <a:t>Absorption</a:t>
                      </a:r>
                      <a:r>
                        <a:rPr lang="en-ZA" sz="1400" baseline="0" dirty="0" smtClean="0"/>
                        <a:t> &lt; </a:t>
                      </a:r>
                      <a:r>
                        <a:rPr lang="en-ZA" sz="1400" baseline="0" dirty="0" smtClean="0"/>
                        <a:t>Variable</a:t>
                      </a:r>
                      <a:endParaRPr lang="en-ZA" sz="1400" dirty="0"/>
                    </a:p>
                  </a:txBody>
                  <a:tcPr/>
                </a:tc>
                <a:extLst>
                  <a:ext uri="{0D108BD9-81ED-4DB2-BD59-A6C34878D82A}">
                    <a16:rowId xmlns:a16="http://schemas.microsoft.com/office/drawing/2014/main" val="1406003562"/>
                  </a:ext>
                </a:extLst>
              </a:tr>
              <a:tr h="370840">
                <a:tc>
                  <a:txBody>
                    <a:bodyPr/>
                    <a:lstStyle/>
                    <a:p>
                      <a:r>
                        <a:rPr lang="en-ZA" sz="1400" dirty="0" smtClean="0"/>
                        <a:t>Both Years</a:t>
                      </a:r>
                      <a:r>
                        <a:rPr lang="en-ZA" sz="1400" baseline="0" dirty="0" smtClean="0"/>
                        <a:t> combined</a:t>
                      </a:r>
                      <a:endParaRPr lang="en-ZA" sz="1400" dirty="0"/>
                    </a:p>
                  </a:txBody>
                  <a:tcPr/>
                </a:tc>
                <a:tc>
                  <a:txBody>
                    <a:bodyPr/>
                    <a:lstStyle/>
                    <a:p>
                      <a:r>
                        <a:rPr lang="en-ZA" sz="1400" dirty="0" smtClean="0"/>
                        <a:t>Production</a:t>
                      </a:r>
                      <a:r>
                        <a:rPr lang="en-ZA" sz="1400" baseline="0" dirty="0" smtClean="0"/>
                        <a:t> = Sales</a:t>
                      </a:r>
                      <a:endParaRPr lang="en-ZA" sz="1400" dirty="0"/>
                    </a:p>
                  </a:txBody>
                  <a:tcPr/>
                </a:tc>
                <a:tc>
                  <a:txBody>
                    <a:bodyPr/>
                    <a:lstStyle/>
                    <a:p>
                      <a:r>
                        <a:rPr lang="en-ZA" sz="1400" dirty="0" smtClean="0"/>
                        <a:t>No Change</a:t>
                      </a:r>
                      <a:endParaRPr lang="en-ZA" sz="1400" dirty="0"/>
                    </a:p>
                  </a:txBody>
                  <a:tcPr/>
                </a:tc>
                <a:tc>
                  <a:txBody>
                    <a:bodyPr/>
                    <a:lstStyle/>
                    <a:p>
                      <a:r>
                        <a:rPr lang="en-ZA" sz="1400" dirty="0" smtClean="0"/>
                        <a:t>Absorption</a:t>
                      </a:r>
                      <a:r>
                        <a:rPr lang="en-ZA" sz="1400" baseline="0" dirty="0" smtClean="0"/>
                        <a:t> = variable</a:t>
                      </a:r>
                      <a:endParaRPr lang="en-ZA" sz="1400" dirty="0"/>
                    </a:p>
                  </a:txBody>
                  <a:tcPr/>
                </a:tc>
                <a:extLst>
                  <a:ext uri="{0D108BD9-81ED-4DB2-BD59-A6C34878D82A}">
                    <a16:rowId xmlns:a16="http://schemas.microsoft.com/office/drawing/2014/main" val="767304541"/>
                  </a:ext>
                </a:extLst>
              </a:tr>
            </a:tbl>
          </a:graphicData>
        </a:graphic>
      </p:graphicFrame>
    </p:spTree>
    <p:extLst>
      <p:ext uri="{BB962C8B-B14F-4D97-AF65-F5344CB8AC3E}">
        <p14:creationId xmlns:p14="http://schemas.microsoft.com/office/powerpoint/2010/main" val="2887196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88305"/>
            <a:ext cx="9144000" cy="636439"/>
          </a:xfrm>
        </p:spPr>
        <p:txBody>
          <a:bodyPr>
            <a:noAutofit/>
          </a:bodyPr>
          <a:lstStyle/>
          <a:p>
            <a:r>
              <a:rPr lang="en-ZA" sz="3600" dirty="0" smtClean="0"/>
              <a:t>Advantages of the contribution approach</a:t>
            </a:r>
            <a:endParaRPr lang="en-ZA" sz="3600" dirty="0"/>
          </a:p>
        </p:txBody>
      </p:sp>
      <p:sp>
        <p:nvSpPr>
          <p:cNvPr id="3" name="Slide Number Placeholder 2"/>
          <p:cNvSpPr>
            <a:spLocks noGrp="1"/>
          </p:cNvSpPr>
          <p:nvPr>
            <p:ph type="sldNum" sz="quarter" idx="4"/>
          </p:nvPr>
        </p:nvSpPr>
        <p:spPr/>
        <p:txBody>
          <a:bodyPr/>
          <a:lstStyle/>
          <a:p>
            <a:fld id="{845618AF-F51B-8743-BA6C-E154C9BE61F9}" type="slidenum">
              <a:rPr lang="en-US" smtClean="0"/>
              <a:t>14</a:t>
            </a:fld>
            <a:endParaRPr lang="en-US"/>
          </a:p>
        </p:txBody>
      </p:sp>
      <p:sp>
        <p:nvSpPr>
          <p:cNvPr id="5" name="Oval 4"/>
          <p:cNvSpPr/>
          <p:nvPr/>
        </p:nvSpPr>
        <p:spPr>
          <a:xfrm>
            <a:off x="3603356" y="2301498"/>
            <a:ext cx="2115519" cy="999641"/>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ZA" dirty="0" smtClean="0"/>
              <a:t>Advantages</a:t>
            </a:r>
            <a:endParaRPr lang="en-ZA" dirty="0"/>
          </a:p>
        </p:txBody>
      </p:sp>
      <p:sp>
        <p:nvSpPr>
          <p:cNvPr id="6" name="TextBox 5"/>
          <p:cNvSpPr txBox="1"/>
          <p:nvPr/>
        </p:nvSpPr>
        <p:spPr>
          <a:xfrm>
            <a:off x="728420" y="1123627"/>
            <a:ext cx="1906292" cy="430887"/>
          </a:xfrm>
          <a:prstGeom prst="rect">
            <a:avLst/>
          </a:prstGeom>
          <a:noFill/>
        </p:spPr>
        <p:txBody>
          <a:bodyPr wrap="square" rtlCol="0">
            <a:spAutoFit/>
          </a:bodyPr>
          <a:lstStyle/>
          <a:p>
            <a:pPr algn="ctr"/>
            <a:r>
              <a:rPr lang="en-ZA" sz="1100" dirty="0" smtClean="0"/>
              <a:t>Management finds it easy to understand</a:t>
            </a:r>
            <a:endParaRPr lang="en-ZA" sz="1100" dirty="0"/>
          </a:p>
        </p:txBody>
      </p:sp>
      <p:sp>
        <p:nvSpPr>
          <p:cNvPr id="7" name="TextBox 6"/>
          <p:cNvSpPr txBox="1"/>
          <p:nvPr/>
        </p:nvSpPr>
        <p:spPr>
          <a:xfrm>
            <a:off x="3886200" y="1123626"/>
            <a:ext cx="1549830" cy="430887"/>
          </a:xfrm>
          <a:prstGeom prst="rect">
            <a:avLst/>
          </a:prstGeom>
          <a:noFill/>
        </p:spPr>
        <p:txBody>
          <a:bodyPr wrap="square" rtlCol="0">
            <a:spAutoFit/>
          </a:bodyPr>
          <a:lstStyle/>
          <a:p>
            <a:r>
              <a:rPr lang="en-ZA" sz="1100" dirty="0" smtClean="0"/>
              <a:t>Impact of fixed costs emphasised</a:t>
            </a:r>
            <a:endParaRPr lang="en-ZA" sz="1100" dirty="0"/>
          </a:p>
        </p:txBody>
      </p:sp>
      <p:sp>
        <p:nvSpPr>
          <p:cNvPr id="8" name="TextBox 7"/>
          <p:cNvSpPr txBox="1"/>
          <p:nvPr/>
        </p:nvSpPr>
        <p:spPr>
          <a:xfrm>
            <a:off x="6047290" y="1213356"/>
            <a:ext cx="1534333" cy="430887"/>
          </a:xfrm>
          <a:prstGeom prst="rect">
            <a:avLst/>
          </a:prstGeom>
          <a:noFill/>
        </p:spPr>
        <p:txBody>
          <a:bodyPr wrap="square" rtlCol="0">
            <a:spAutoFit/>
          </a:bodyPr>
          <a:lstStyle/>
          <a:p>
            <a:r>
              <a:rPr lang="en-ZA" sz="1100" dirty="0" smtClean="0"/>
              <a:t>Profit not affected by changes in stock</a:t>
            </a:r>
            <a:endParaRPr lang="en-ZA" sz="1100" dirty="0"/>
          </a:p>
        </p:txBody>
      </p:sp>
      <p:sp>
        <p:nvSpPr>
          <p:cNvPr id="9" name="TextBox 8"/>
          <p:cNvSpPr txBox="1"/>
          <p:nvPr/>
        </p:nvSpPr>
        <p:spPr>
          <a:xfrm>
            <a:off x="728420" y="2516941"/>
            <a:ext cx="2138766" cy="430887"/>
          </a:xfrm>
          <a:prstGeom prst="rect">
            <a:avLst/>
          </a:prstGeom>
          <a:noFill/>
        </p:spPr>
        <p:txBody>
          <a:bodyPr wrap="square" rtlCol="0">
            <a:spAutoFit/>
          </a:bodyPr>
          <a:lstStyle/>
          <a:p>
            <a:r>
              <a:rPr lang="en-ZA" sz="1100" dirty="0" smtClean="0"/>
              <a:t>Easier to estimate profitability of segments and products</a:t>
            </a:r>
            <a:endParaRPr lang="en-ZA" sz="1100" dirty="0"/>
          </a:p>
        </p:txBody>
      </p:sp>
      <p:sp>
        <p:nvSpPr>
          <p:cNvPr id="10" name="TextBox 9"/>
          <p:cNvSpPr txBox="1"/>
          <p:nvPr/>
        </p:nvSpPr>
        <p:spPr>
          <a:xfrm>
            <a:off x="6354305" y="2500629"/>
            <a:ext cx="2789695" cy="430887"/>
          </a:xfrm>
          <a:prstGeom prst="rect">
            <a:avLst/>
          </a:prstGeom>
          <a:noFill/>
        </p:spPr>
        <p:txBody>
          <a:bodyPr wrap="square" rtlCol="0">
            <a:spAutoFit/>
          </a:bodyPr>
          <a:lstStyle/>
          <a:p>
            <a:r>
              <a:rPr lang="en-ZA" sz="1100" dirty="0" smtClean="0"/>
              <a:t>Consistent with standard cost and flexible budgeting</a:t>
            </a:r>
            <a:endParaRPr lang="en-ZA" sz="1100" dirty="0"/>
          </a:p>
        </p:txBody>
      </p:sp>
      <p:sp>
        <p:nvSpPr>
          <p:cNvPr id="11" name="TextBox 10"/>
          <p:cNvSpPr txBox="1"/>
          <p:nvPr/>
        </p:nvSpPr>
        <p:spPr>
          <a:xfrm>
            <a:off x="5912602" y="3901650"/>
            <a:ext cx="2727701" cy="261610"/>
          </a:xfrm>
          <a:prstGeom prst="rect">
            <a:avLst/>
          </a:prstGeom>
          <a:noFill/>
        </p:spPr>
        <p:txBody>
          <a:bodyPr wrap="square" rtlCol="0">
            <a:spAutoFit/>
          </a:bodyPr>
          <a:lstStyle/>
          <a:p>
            <a:r>
              <a:rPr lang="en-ZA" sz="1100" dirty="0" smtClean="0"/>
              <a:t>Net profit is closer to net cash flow</a:t>
            </a:r>
            <a:endParaRPr lang="en-ZA" sz="1100" dirty="0"/>
          </a:p>
        </p:txBody>
      </p:sp>
      <p:sp>
        <p:nvSpPr>
          <p:cNvPr id="12" name="TextBox 11"/>
          <p:cNvSpPr txBox="1"/>
          <p:nvPr/>
        </p:nvSpPr>
        <p:spPr>
          <a:xfrm>
            <a:off x="1356102" y="3701595"/>
            <a:ext cx="1774556" cy="461665"/>
          </a:xfrm>
          <a:prstGeom prst="rect">
            <a:avLst/>
          </a:prstGeom>
          <a:noFill/>
        </p:spPr>
        <p:txBody>
          <a:bodyPr wrap="square" rtlCol="0">
            <a:spAutoFit/>
          </a:bodyPr>
          <a:lstStyle/>
          <a:p>
            <a:r>
              <a:rPr lang="en-ZA" sz="1200" dirty="0" smtClean="0"/>
              <a:t>Consistent with CVP analysis</a:t>
            </a:r>
            <a:endParaRPr lang="en-ZA" sz="1200" dirty="0"/>
          </a:p>
        </p:txBody>
      </p:sp>
      <p:cxnSp>
        <p:nvCxnSpPr>
          <p:cNvPr id="14" name="Straight Arrow Connector 13"/>
          <p:cNvCxnSpPr>
            <a:stCxn id="5" idx="0"/>
            <a:endCxn id="7" idx="2"/>
          </p:cNvCxnSpPr>
          <p:nvPr/>
        </p:nvCxnSpPr>
        <p:spPr>
          <a:xfrm flipH="1" flipV="1">
            <a:off x="4661115" y="1554513"/>
            <a:ext cx="1" cy="74698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a:stCxn id="5" idx="7"/>
          </p:cNvCxnSpPr>
          <p:nvPr/>
        </p:nvCxnSpPr>
        <p:spPr>
          <a:xfrm flipV="1">
            <a:off x="5409064" y="1644243"/>
            <a:ext cx="763136" cy="80364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5" idx="6"/>
          </p:cNvCxnSpPr>
          <p:nvPr/>
        </p:nvCxnSpPr>
        <p:spPr>
          <a:xfrm flipV="1">
            <a:off x="5718875" y="2801318"/>
            <a:ext cx="736170"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stCxn id="5" idx="5"/>
          </p:cNvCxnSpPr>
          <p:nvPr/>
        </p:nvCxnSpPr>
        <p:spPr>
          <a:xfrm>
            <a:off x="5409064" y="3154745"/>
            <a:ext cx="763136" cy="76990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a:stCxn id="5" idx="3"/>
          </p:cNvCxnSpPr>
          <p:nvPr/>
        </p:nvCxnSpPr>
        <p:spPr>
          <a:xfrm flipH="1">
            <a:off x="2853703" y="3154745"/>
            <a:ext cx="1059464" cy="61670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a:stCxn id="5" idx="2"/>
            <a:endCxn id="9" idx="3"/>
          </p:cNvCxnSpPr>
          <p:nvPr/>
        </p:nvCxnSpPr>
        <p:spPr>
          <a:xfrm flipH="1" flipV="1">
            <a:off x="2867186" y="2732385"/>
            <a:ext cx="736170" cy="6893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5" idx="1"/>
          </p:cNvCxnSpPr>
          <p:nvPr/>
        </p:nvCxnSpPr>
        <p:spPr>
          <a:xfrm flipH="1" flipV="1">
            <a:off x="2388754" y="1607371"/>
            <a:ext cx="1524413" cy="84052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722630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Absorption Vs Variable</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15</a:t>
            </a:fld>
            <a:endParaRPr lang="en-US"/>
          </a:p>
        </p:txBody>
      </p:sp>
      <p:grpSp>
        <p:nvGrpSpPr>
          <p:cNvPr id="4" name="Group 29"/>
          <p:cNvGrpSpPr>
            <a:grpSpLocks/>
          </p:cNvGrpSpPr>
          <p:nvPr/>
        </p:nvGrpSpPr>
        <p:grpSpPr bwMode="auto">
          <a:xfrm>
            <a:off x="5398283" y="1083598"/>
            <a:ext cx="2999695" cy="2217740"/>
            <a:chOff x="3109" y="768"/>
            <a:chExt cx="2665" cy="1894"/>
          </a:xfrm>
        </p:grpSpPr>
        <p:sp>
          <p:nvSpPr>
            <p:cNvPr id="5" name="Freeform 28"/>
            <p:cNvSpPr>
              <a:spLocks/>
            </p:cNvSpPr>
            <p:nvPr/>
          </p:nvSpPr>
          <p:spPr bwMode="auto">
            <a:xfrm flipH="1">
              <a:off x="3109" y="768"/>
              <a:ext cx="2665" cy="1894"/>
            </a:xfrm>
            <a:custGeom>
              <a:avLst/>
              <a:gdLst>
                <a:gd name="T0" fmla="*/ 0 w 14025"/>
                <a:gd name="T1" fmla="*/ 0 h 10301"/>
                <a:gd name="T2" fmla="*/ 0 w 14025"/>
                <a:gd name="T3" fmla="*/ 0 h 10301"/>
                <a:gd name="T4" fmla="*/ 0 w 14025"/>
                <a:gd name="T5" fmla="*/ 0 h 10301"/>
                <a:gd name="T6" fmla="*/ 0 w 14025"/>
                <a:gd name="T7" fmla="*/ 0 h 10301"/>
                <a:gd name="T8" fmla="*/ 0 w 14025"/>
                <a:gd name="T9" fmla="*/ 0 h 10301"/>
                <a:gd name="T10" fmla="*/ 0 w 14025"/>
                <a:gd name="T11" fmla="*/ 0 h 10301"/>
                <a:gd name="T12" fmla="*/ 0 w 14025"/>
                <a:gd name="T13" fmla="*/ 0 h 10301"/>
                <a:gd name="T14" fmla="*/ 0 w 14025"/>
                <a:gd name="T15" fmla="*/ 0 h 10301"/>
                <a:gd name="T16" fmla="*/ 0 w 14025"/>
                <a:gd name="T17" fmla="*/ 0 h 10301"/>
                <a:gd name="T18" fmla="*/ 0 w 14025"/>
                <a:gd name="T19" fmla="*/ 0 h 10301"/>
                <a:gd name="T20" fmla="*/ 0 w 14025"/>
                <a:gd name="T21" fmla="*/ 0 h 10301"/>
                <a:gd name="T22" fmla="*/ 0 w 14025"/>
                <a:gd name="T23" fmla="*/ 0 h 10301"/>
                <a:gd name="T24" fmla="*/ 0 w 14025"/>
                <a:gd name="T25" fmla="*/ 0 h 10301"/>
                <a:gd name="T26" fmla="*/ 0 w 14025"/>
                <a:gd name="T27" fmla="*/ 0 h 10301"/>
                <a:gd name="T28" fmla="*/ 0 w 14025"/>
                <a:gd name="T29" fmla="*/ 0 h 10301"/>
                <a:gd name="T30" fmla="*/ 0 w 14025"/>
                <a:gd name="T31" fmla="*/ 0 h 10301"/>
                <a:gd name="T32" fmla="*/ 0 w 14025"/>
                <a:gd name="T33" fmla="*/ 0 h 10301"/>
                <a:gd name="T34" fmla="*/ 0 w 14025"/>
                <a:gd name="T35" fmla="*/ 0 h 10301"/>
                <a:gd name="T36" fmla="*/ 0 w 14025"/>
                <a:gd name="T37" fmla="*/ 0 h 10301"/>
                <a:gd name="T38" fmla="*/ 0 w 14025"/>
                <a:gd name="T39" fmla="*/ 0 h 10301"/>
                <a:gd name="T40" fmla="*/ 0 w 14025"/>
                <a:gd name="T41" fmla="*/ 0 h 10301"/>
                <a:gd name="T42" fmla="*/ 0 w 14025"/>
                <a:gd name="T43" fmla="*/ 0 h 10301"/>
                <a:gd name="T44" fmla="*/ 0 w 14025"/>
                <a:gd name="T45" fmla="*/ 0 h 10301"/>
                <a:gd name="T46" fmla="*/ 0 w 14025"/>
                <a:gd name="T47" fmla="*/ 0 h 10301"/>
                <a:gd name="T48" fmla="*/ 0 w 14025"/>
                <a:gd name="T49" fmla="*/ 0 h 10301"/>
                <a:gd name="T50" fmla="*/ 0 w 14025"/>
                <a:gd name="T51" fmla="*/ 0 h 10301"/>
                <a:gd name="T52" fmla="*/ 0 w 14025"/>
                <a:gd name="T53" fmla="*/ 0 h 10301"/>
                <a:gd name="T54" fmla="*/ 0 w 14025"/>
                <a:gd name="T55" fmla="*/ 0 h 10301"/>
                <a:gd name="T56" fmla="*/ 0 w 14025"/>
                <a:gd name="T57" fmla="*/ 0 h 10301"/>
                <a:gd name="T58" fmla="*/ 0 w 14025"/>
                <a:gd name="T59" fmla="*/ 0 h 10301"/>
                <a:gd name="T60" fmla="*/ 0 w 14025"/>
                <a:gd name="T61" fmla="*/ 0 h 10301"/>
                <a:gd name="T62" fmla="*/ 0 w 14025"/>
                <a:gd name="T63" fmla="*/ 0 h 10301"/>
                <a:gd name="T64" fmla="*/ 0 w 14025"/>
                <a:gd name="T65" fmla="*/ 0 h 10301"/>
                <a:gd name="T66" fmla="*/ 0 w 14025"/>
                <a:gd name="T67" fmla="*/ 0 h 10301"/>
                <a:gd name="T68" fmla="*/ 0 w 14025"/>
                <a:gd name="T69" fmla="*/ 0 h 10301"/>
                <a:gd name="T70" fmla="*/ 0 w 14025"/>
                <a:gd name="T71" fmla="*/ 0 h 10301"/>
                <a:gd name="T72" fmla="*/ 0 w 14025"/>
                <a:gd name="T73" fmla="*/ 0 h 10301"/>
                <a:gd name="T74" fmla="*/ 0 w 14025"/>
                <a:gd name="T75" fmla="*/ 0 h 10301"/>
                <a:gd name="T76" fmla="*/ 0 w 14025"/>
                <a:gd name="T77" fmla="*/ 0 h 10301"/>
                <a:gd name="T78" fmla="*/ 0 w 14025"/>
                <a:gd name="T79" fmla="*/ 0 h 10301"/>
                <a:gd name="T80" fmla="*/ 0 w 14025"/>
                <a:gd name="T81" fmla="*/ 0 h 10301"/>
                <a:gd name="T82" fmla="*/ 0 w 14025"/>
                <a:gd name="T83" fmla="*/ 0 h 10301"/>
                <a:gd name="T84" fmla="*/ 0 w 14025"/>
                <a:gd name="T85" fmla="*/ 0 h 10301"/>
                <a:gd name="T86" fmla="*/ 0 w 14025"/>
                <a:gd name="T87" fmla="*/ 0 h 10301"/>
                <a:gd name="T88" fmla="*/ 0 w 14025"/>
                <a:gd name="T89" fmla="*/ 0 h 10301"/>
                <a:gd name="T90" fmla="*/ 0 w 14025"/>
                <a:gd name="T91" fmla="*/ 0 h 10301"/>
                <a:gd name="T92" fmla="*/ 0 w 14025"/>
                <a:gd name="T93" fmla="*/ 0 h 10301"/>
                <a:gd name="T94" fmla="*/ 0 w 14025"/>
                <a:gd name="T95" fmla="*/ 0 h 10301"/>
                <a:gd name="T96" fmla="*/ 0 w 14025"/>
                <a:gd name="T97" fmla="*/ 0 h 10301"/>
                <a:gd name="T98" fmla="*/ 0 w 14025"/>
                <a:gd name="T99" fmla="*/ 0 h 10301"/>
                <a:gd name="T100" fmla="*/ 0 w 14025"/>
                <a:gd name="T101" fmla="*/ 0 h 10301"/>
                <a:gd name="T102" fmla="*/ 0 w 14025"/>
                <a:gd name="T103" fmla="*/ 0 h 10301"/>
                <a:gd name="T104" fmla="*/ 0 w 14025"/>
                <a:gd name="T105" fmla="*/ 0 h 10301"/>
                <a:gd name="T106" fmla="*/ 0 w 14025"/>
                <a:gd name="T107" fmla="*/ 0 h 10301"/>
                <a:gd name="T108" fmla="*/ 0 w 14025"/>
                <a:gd name="T109" fmla="*/ 0 h 10301"/>
                <a:gd name="T110" fmla="*/ 0 w 14025"/>
                <a:gd name="T111" fmla="*/ 0 h 1030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025"/>
                <a:gd name="T169" fmla="*/ 0 h 10301"/>
                <a:gd name="T170" fmla="*/ 14025 w 14025"/>
                <a:gd name="T171" fmla="*/ 10301 h 1030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025" h="10301">
                  <a:moveTo>
                    <a:pt x="8105" y="10265"/>
                  </a:moveTo>
                  <a:lnTo>
                    <a:pt x="8581" y="10162"/>
                  </a:lnTo>
                  <a:lnTo>
                    <a:pt x="9034" y="10034"/>
                  </a:lnTo>
                  <a:lnTo>
                    <a:pt x="9474" y="9896"/>
                  </a:lnTo>
                  <a:lnTo>
                    <a:pt x="9927" y="9720"/>
                  </a:lnTo>
                  <a:lnTo>
                    <a:pt x="10334" y="9536"/>
                  </a:lnTo>
                  <a:lnTo>
                    <a:pt x="10753" y="9315"/>
                  </a:lnTo>
                  <a:lnTo>
                    <a:pt x="11122" y="9094"/>
                  </a:lnTo>
                  <a:lnTo>
                    <a:pt x="11493" y="8851"/>
                  </a:lnTo>
                  <a:lnTo>
                    <a:pt x="11855" y="8595"/>
                  </a:lnTo>
                  <a:lnTo>
                    <a:pt x="12168" y="8319"/>
                  </a:lnTo>
                  <a:lnTo>
                    <a:pt x="12469" y="8039"/>
                  </a:lnTo>
                  <a:lnTo>
                    <a:pt x="12748" y="7736"/>
                  </a:lnTo>
                  <a:lnTo>
                    <a:pt x="13014" y="7402"/>
                  </a:lnTo>
                  <a:lnTo>
                    <a:pt x="13237" y="7088"/>
                  </a:lnTo>
                  <a:lnTo>
                    <a:pt x="13421" y="6751"/>
                  </a:lnTo>
                  <a:lnTo>
                    <a:pt x="13596" y="6403"/>
                  </a:lnTo>
                  <a:lnTo>
                    <a:pt x="13746" y="6056"/>
                  </a:lnTo>
                  <a:lnTo>
                    <a:pt x="13863" y="5696"/>
                  </a:lnTo>
                  <a:lnTo>
                    <a:pt x="13943" y="5337"/>
                  </a:lnTo>
                  <a:lnTo>
                    <a:pt x="14002" y="4953"/>
                  </a:lnTo>
                  <a:lnTo>
                    <a:pt x="14025" y="4584"/>
                  </a:lnTo>
                  <a:lnTo>
                    <a:pt x="14025" y="4478"/>
                  </a:lnTo>
                  <a:lnTo>
                    <a:pt x="14002" y="4199"/>
                  </a:lnTo>
                  <a:lnTo>
                    <a:pt x="13967" y="3910"/>
                  </a:lnTo>
                  <a:lnTo>
                    <a:pt x="13898" y="3643"/>
                  </a:lnTo>
                  <a:lnTo>
                    <a:pt x="13804" y="3365"/>
                  </a:lnTo>
                  <a:lnTo>
                    <a:pt x="13677" y="3087"/>
                  </a:lnTo>
                  <a:lnTo>
                    <a:pt x="13525" y="2831"/>
                  </a:lnTo>
                  <a:lnTo>
                    <a:pt x="13341" y="2553"/>
                  </a:lnTo>
                  <a:lnTo>
                    <a:pt x="13132" y="2309"/>
                  </a:lnTo>
                  <a:lnTo>
                    <a:pt x="12911" y="2067"/>
                  </a:lnTo>
                  <a:lnTo>
                    <a:pt x="12679" y="1845"/>
                  </a:lnTo>
                  <a:lnTo>
                    <a:pt x="12401" y="1624"/>
                  </a:lnTo>
                  <a:lnTo>
                    <a:pt x="12087" y="1404"/>
                  </a:lnTo>
                  <a:lnTo>
                    <a:pt x="11773" y="1197"/>
                  </a:lnTo>
                  <a:lnTo>
                    <a:pt x="11448" y="1011"/>
                  </a:lnTo>
                  <a:lnTo>
                    <a:pt x="11087" y="837"/>
                  </a:lnTo>
                  <a:lnTo>
                    <a:pt x="10729" y="685"/>
                  </a:lnTo>
                  <a:lnTo>
                    <a:pt x="10334" y="546"/>
                  </a:lnTo>
                  <a:lnTo>
                    <a:pt x="9951" y="419"/>
                  </a:lnTo>
                  <a:lnTo>
                    <a:pt x="9532" y="304"/>
                  </a:lnTo>
                  <a:lnTo>
                    <a:pt x="9126" y="210"/>
                  </a:lnTo>
                  <a:lnTo>
                    <a:pt x="8696" y="139"/>
                  </a:lnTo>
                  <a:lnTo>
                    <a:pt x="8268" y="83"/>
                  </a:lnTo>
                  <a:lnTo>
                    <a:pt x="7826" y="36"/>
                  </a:lnTo>
                  <a:lnTo>
                    <a:pt x="7384" y="12"/>
                  </a:lnTo>
                  <a:lnTo>
                    <a:pt x="6933" y="0"/>
                  </a:lnTo>
                  <a:lnTo>
                    <a:pt x="6490" y="24"/>
                  </a:lnTo>
                  <a:lnTo>
                    <a:pt x="6050" y="47"/>
                  </a:lnTo>
                  <a:lnTo>
                    <a:pt x="5620" y="94"/>
                  </a:lnTo>
                  <a:lnTo>
                    <a:pt x="5191" y="163"/>
                  </a:lnTo>
                  <a:lnTo>
                    <a:pt x="4760" y="245"/>
                  </a:lnTo>
                  <a:lnTo>
                    <a:pt x="4343" y="349"/>
                  </a:lnTo>
                  <a:lnTo>
                    <a:pt x="3925" y="464"/>
                  </a:lnTo>
                  <a:lnTo>
                    <a:pt x="3541" y="592"/>
                  </a:lnTo>
                  <a:lnTo>
                    <a:pt x="3159" y="743"/>
                  </a:lnTo>
                  <a:lnTo>
                    <a:pt x="2799" y="905"/>
                  </a:lnTo>
                  <a:lnTo>
                    <a:pt x="2463" y="1068"/>
                  </a:lnTo>
                  <a:lnTo>
                    <a:pt x="2138" y="1265"/>
                  </a:lnTo>
                  <a:lnTo>
                    <a:pt x="1824" y="1475"/>
                  </a:lnTo>
                  <a:lnTo>
                    <a:pt x="1546" y="1683"/>
                  </a:lnTo>
                  <a:lnTo>
                    <a:pt x="1279" y="1914"/>
                  </a:lnTo>
                  <a:lnTo>
                    <a:pt x="1034" y="2147"/>
                  </a:lnTo>
                  <a:lnTo>
                    <a:pt x="814" y="2402"/>
                  </a:lnTo>
                  <a:lnTo>
                    <a:pt x="617" y="2646"/>
                  </a:lnTo>
                  <a:lnTo>
                    <a:pt x="443" y="2913"/>
                  </a:lnTo>
                  <a:lnTo>
                    <a:pt x="303" y="3191"/>
                  </a:lnTo>
                  <a:lnTo>
                    <a:pt x="186" y="3446"/>
                  </a:lnTo>
                  <a:lnTo>
                    <a:pt x="93" y="3724"/>
                  </a:lnTo>
                  <a:lnTo>
                    <a:pt x="36" y="4013"/>
                  </a:lnTo>
                  <a:lnTo>
                    <a:pt x="0" y="4305"/>
                  </a:lnTo>
                  <a:lnTo>
                    <a:pt x="0" y="4572"/>
                  </a:lnTo>
                  <a:lnTo>
                    <a:pt x="24" y="4860"/>
                  </a:lnTo>
                  <a:lnTo>
                    <a:pt x="70" y="5139"/>
                  </a:lnTo>
                  <a:lnTo>
                    <a:pt x="164" y="5418"/>
                  </a:lnTo>
                  <a:lnTo>
                    <a:pt x="269" y="5696"/>
                  </a:lnTo>
                  <a:lnTo>
                    <a:pt x="396" y="5963"/>
                  </a:lnTo>
                  <a:lnTo>
                    <a:pt x="558" y="6230"/>
                  </a:lnTo>
                  <a:lnTo>
                    <a:pt x="744" y="6497"/>
                  </a:lnTo>
                  <a:lnTo>
                    <a:pt x="941" y="6740"/>
                  </a:lnTo>
                  <a:lnTo>
                    <a:pt x="1186" y="6971"/>
                  </a:lnTo>
                  <a:lnTo>
                    <a:pt x="1440" y="7216"/>
                  </a:lnTo>
                  <a:lnTo>
                    <a:pt x="1731" y="7423"/>
                  </a:lnTo>
                  <a:lnTo>
                    <a:pt x="2032" y="7621"/>
                  </a:lnTo>
                  <a:lnTo>
                    <a:pt x="2345" y="7819"/>
                  </a:lnTo>
                  <a:lnTo>
                    <a:pt x="2694" y="8005"/>
                  </a:lnTo>
                  <a:lnTo>
                    <a:pt x="3043" y="8179"/>
                  </a:lnTo>
                  <a:lnTo>
                    <a:pt x="3426" y="8319"/>
                  </a:lnTo>
                  <a:lnTo>
                    <a:pt x="3810" y="8458"/>
                  </a:lnTo>
                  <a:lnTo>
                    <a:pt x="4203" y="8585"/>
                  </a:lnTo>
                  <a:lnTo>
                    <a:pt x="4621" y="8688"/>
                  </a:lnTo>
                  <a:lnTo>
                    <a:pt x="5040" y="8781"/>
                  </a:lnTo>
                  <a:lnTo>
                    <a:pt x="5481" y="8839"/>
                  </a:lnTo>
                  <a:lnTo>
                    <a:pt x="5898" y="8908"/>
                  </a:lnTo>
                  <a:lnTo>
                    <a:pt x="6351" y="8944"/>
                  </a:lnTo>
                  <a:lnTo>
                    <a:pt x="6781" y="8955"/>
                  </a:lnTo>
                  <a:lnTo>
                    <a:pt x="7233" y="8955"/>
                  </a:lnTo>
                  <a:lnTo>
                    <a:pt x="7686" y="8944"/>
                  </a:lnTo>
                  <a:lnTo>
                    <a:pt x="8117" y="8908"/>
                  </a:lnTo>
                  <a:lnTo>
                    <a:pt x="8546" y="8839"/>
                  </a:lnTo>
                  <a:lnTo>
                    <a:pt x="8975" y="8781"/>
                  </a:lnTo>
                  <a:lnTo>
                    <a:pt x="9300" y="8712"/>
                  </a:lnTo>
                  <a:lnTo>
                    <a:pt x="9277" y="8770"/>
                  </a:lnTo>
                  <a:lnTo>
                    <a:pt x="9173" y="9025"/>
                  </a:lnTo>
                  <a:lnTo>
                    <a:pt x="9022" y="9268"/>
                  </a:lnTo>
                  <a:lnTo>
                    <a:pt x="8860" y="9490"/>
                  </a:lnTo>
                  <a:lnTo>
                    <a:pt x="8674" y="9698"/>
                  </a:lnTo>
                  <a:lnTo>
                    <a:pt x="8454" y="9860"/>
                  </a:lnTo>
                  <a:lnTo>
                    <a:pt x="8221" y="10046"/>
                  </a:lnTo>
                  <a:lnTo>
                    <a:pt x="7989" y="10197"/>
                  </a:lnTo>
                  <a:lnTo>
                    <a:pt x="7720" y="10301"/>
                  </a:lnTo>
                  <a:lnTo>
                    <a:pt x="8105" y="10265"/>
                  </a:lnTo>
                  <a:close/>
                </a:path>
              </a:pathLst>
            </a:custGeom>
            <a:solidFill>
              <a:srgbClr val="CCECFF"/>
            </a:solidFill>
            <a:ln w="0">
              <a:solidFill>
                <a:srgbClr val="000000"/>
              </a:solidFill>
              <a:prstDash val="solid"/>
              <a:round/>
              <a:headEnd/>
              <a:tailEnd/>
            </a:ln>
          </p:spPr>
          <p:txBody>
            <a:bodyPr/>
            <a:lstStyle/>
            <a:p>
              <a:endParaRPr lang="en-ZA"/>
            </a:p>
          </p:txBody>
        </p:sp>
        <p:sp>
          <p:nvSpPr>
            <p:cNvPr id="6" name="Rectangle 8"/>
            <p:cNvSpPr>
              <a:spLocks noChangeArrowheads="1"/>
            </p:cNvSpPr>
            <p:nvPr/>
          </p:nvSpPr>
          <p:spPr bwMode="auto">
            <a:xfrm flipH="1">
              <a:off x="3109" y="960"/>
              <a:ext cx="2653" cy="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algn="ctr">
                <a:spcBef>
                  <a:spcPct val="0"/>
                </a:spcBef>
                <a:buFontTx/>
                <a:buNone/>
              </a:pPr>
              <a:r>
                <a:rPr lang="en-US" altLang="en-US" sz="2400" b="1" dirty="0">
                  <a:solidFill>
                    <a:schemeClr val="tx2"/>
                  </a:solidFill>
                  <a:latin typeface="Arial" panose="020B0604020202020204" pitchFamily="34" charset="0"/>
                </a:rPr>
                <a:t>Fixed costs are</a:t>
              </a:r>
              <a:br>
                <a:rPr lang="en-US" altLang="en-US" sz="2400" b="1" dirty="0">
                  <a:solidFill>
                    <a:schemeClr val="tx2"/>
                  </a:solidFill>
                  <a:latin typeface="Arial" panose="020B0604020202020204" pitchFamily="34" charset="0"/>
                </a:rPr>
              </a:br>
              <a:r>
                <a:rPr lang="en-US" altLang="en-US" sz="2400" b="1" dirty="0">
                  <a:solidFill>
                    <a:schemeClr val="tx2"/>
                  </a:solidFill>
                  <a:latin typeface="Arial" panose="020B0604020202020204" pitchFamily="34" charset="0"/>
                </a:rPr>
                <a:t>not really the costs</a:t>
              </a:r>
              <a:br>
                <a:rPr lang="en-US" altLang="en-US" sz="2400" b="1" dirty="0">
                  <a:solidFill>
                    <a:schemeClr val="tx2"/>
                  </a:solidFill>
                  <a:latin typeface="Arial" panose="020B0604020202020204" pitchFamily="34" charset="0"/>
                </a:rPr>
              </a:br>
              <a:r>
                <a:rPr lang="en-US" altLang="en-US" sz="2400" b="1" dirty="0">
                  <a:solidFill>
                    <a:schemeClr val="tx2"/>
                  </a:solidFill>
                  <a:latin typeface="Arial" panose="020B0604020202020204" pitchFamily="34" charset="0"/>
                </a:rPr>
                <a:t>of any particular</a:t>
              </a:r>
              <a:br>
                <a:rPr lang="en-US" altLang="en-US" sz="2400" b="1" dirty="0">
                  <a:solidFill>
                    <a:schemeClr val="tx2"/>
                  </a:solidFill>
                  <a:latin typeface="Arial" panose="020B0604020202020204" pitchFamily="34" charset="0"/>
                </a:rPr>
              </a:br>
              <a:r>
                <a:rPr lang="en-US" altLang="en-US" sz="2400" b="1" dirty="0">
                  <a:solidFill>
                    <a:schemeClr val="tx2"/>
                  </a:solidFill>
                  <a:latin typeface="Arial" panose="020B0604020202020204" pitchFamily="34" charset="0"/>
                </a:rPr>
                <a:t>product.</a:t>
              </a:r>
            </a:p>
          </p:txBody>
        </p:sp>
      </p:grpSp>
      <p:graphicFrame>
        <p:nvGraphicFramePr>
          <p:cNvPr id="7" name="Object 0"/>
          <p:cNvGraphicFramePr>
            <a:graphicFrameLocks/>
          </p:cNvGraphicFramePr>
          <p:nvPr>
            <p:extLst>
              <p:ext uri="{D42A27DB-BD31-4B8C-83A1-F6EECF244321}">
                <p14:modId xmlns:p14="http://schemas.microsoft.com/office/powerpoint/2010/main" val="2975318768"/>
              </p:ext>
            </p:extLst>
          </p:nvPr>
        </p:nvGraphicFramePr>
        <p:xfrm>
          <a:off x="1841508" y="2881877"/>
          <a:ext cx="863327" cy="1492935"/>
        </p:xfrm>
        <a:graphic>
          <a:graphicData uri="http://schemas.openxmlformats.org/presentationml/2006/ole">
            <mc:AlternateContent xmlns:mc="http://schemas.openxmlformats.org/markup-compatibility/2006">
              <mc:Choice xmlns:v="urn:schemas-microsoft-com:vml" Requires="v">
                <p:oleObj spid="_x0000_s24588" name="Clip" r:id="rId3" imgW="3618865" imgH="6010910" progId="MS_ClipArt_Gallery.2">
                  <p:embed/>
                </p:oleObj>
              </mc:Choice>
              <mc:Fallback>
                <p:oleObj name="Clip" r:id="rId3" imgW="3618865" imgH="6010910" progId="MS_ClipArt_Gallery.2">
                  <p:embed/>
                  <p:pic>
                    <p:nvPicPr>
                      <p:cNvPr id="20" name="Object 0"/>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1508" y="2881877"/>
                        <a:ext cx="863327" cy="1492935"/>
                      </a:xfrm>
                      <a:prstGeom prst="rect">
                        <a:avLst/>
                      </a:prstGeom>
                      <a:noFill/>
                      <a:ln>
                        <a:noFill/>
                      </a:ln>
                      <a:effectLst/>
                    </p:spPr>
                  </p:pic>
                </p:oleObj>
              </mc:Fallback>
            </mc:AlternateContent>
          </a:graphicData>
        </a:graphic>
      </p:graphicFrame>
      <p:grpSp>
        <p:nvGrpSpPr>
          <p:cNvPr id="8" name="Group 13"/>
          <p:cNvGrpSpPr>
            <a:grpSpLocks/>
          </p:cNvGrpSpPr>
          <p:nvPr/>
        </p:nvGrpSpPr>
        <p:grpSpPr bwMode="auto">
          <a:xfrm flipH="1">
            <a:off x="1231908" y="1118558"/>
            <a:ext cx="2979434" cy="1401602"/>
            <a:chOff x="3024" y="1152"/>
            <a:chExt cx="2647" cy="1197"/>
          </a:xfrm>
        </p:grpSpPr>
        <p:sp>
          <p:nvSpPr>
            <p:cNvPr id="9" name="AutoShape 11"/>
            <p:cNvSpPr>
              <a:spLocks noChangeArrowheads="1"/>
            </p:cNvSpPr>
            <p:nvPr/>
          </p:nvSpPr>
          <p:spPr bwMode="auto">
            <a:xfrm flipH="1">
              <a:off x="3024" y="1152"/>
              <a:ext cx="2636" cy="1197"/>
            </a:xfrm>
            <a:prstGeom prst="wedgeRoundRectCallout">
              <a:avLst>
                <a:gd name="adj1" fmla="val -41671"/>
                <a:gd name="adj2" fmla="val 66667"/>
                <a:gd name="adj3" fmla="val 16667"/>
              </a:avLst>
            </a:prstGeom>
            <a:solidFill>
              <a:srgbClr val="FFFF99"/>
            </a:solidFill>
            <a:ln w="28575">
              <a:solidFill>
                <a:schemeClr val="accent2"/>
              </a:solidFill>
              <a:miter lim="800000"/>
              <a:headEnd/>
              <a:tailEnd/>
            </a:ln>
          </p:spPr>
          <p:txBody>
            <a:bodyPr wrap="none" anchor="ct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algn="ctr">
                <a:spcBef>
                  <a:spcPct val="0"/>
                </a:spcBef>
                <a:buFontTx/>
                <a:buNone/>
              </a:pPr>
              <a:endParaRPr lang="en-GB" altLang="en-US" sz="1800">
                <a:solidFill>
                  <a:srgbClr val="FF0000"/>
                </a:solidFill>
                <a:latin typeface="Times New Roman" panose="02020603050405020304" pitchFamily="18" charset="0"/>
              </a:endParaRPr>
            </a:p>
          </p:txBody>
        </p:sp>
        <p:sp>
          <p:nvSpPr>
            <p:cNvPr id="10" name="Rectangle 12"/>
            <p:cNvSpPr>
              <a:spLocks noChangeArrowheads="1"/>
            </p:cNvSpPr>
            <p:nvPr/>
          </p:nvSpPr>
          <p:spPr bwMode="auto">
            <a:xfrm>
              <a:off x="3057" y="1280"/>
              <a:ext cx="2614" cy="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algn="ctr">
                <a:spcBef>
                  <a:spcPct val="0"/>
                </a:spcBef>
                <a:buFontTx/>
                <a:buNone/>
              </a:pPr>
              <a:r>
                <a:rPr lang="en-US" altLang="en-US" sz="1600" b="1" dirty="0">
                  <a:solidFill>
                    <a:srgbClr val="FF0000"/>
                  </a:solidFill>
                  <a:latin typeface="Arial" panose="020B0604020202020204" pitchFamily="34" charset="0"/>
                </a:rPr>
                <a:t>All manufacturing costs</a:t>
              </a:r>
              <a:br>
                <a:rPr lang="en-US" altLang="en-US" sz="1600" b="1" dirty="0">
                  <a:solidFill>
                    <a:srgbClr val="FF0000"/>
                  </a:solidFill>
                  <a:latin typeface="Arial" panose="020B0604020202020204" pitchFamily="34" charset="0"/>
                </a:rPr>
              </a:br>
              <a:r>
                <a:rPr lang="en-US" altLang="en-US" sz="1600" b="1" dirty="0">
                  <a:solidFill>
                    <a:srgbClr val="FF0000"/>
                  </a:solidFill>
                  <a:latin typeface="Arial" panose="020B0604020202020204" pitchFamily="34" charset="0"/>
                </a:rPr>
                <a:t>must be assigned to</a:t>
              </a:r>
              <a:br>
                <a:rPr lang="en-US" altLang="en-US" sz="1600" b="1" dirty="0">
                  <a:solidFill>
                    <a:srgbClr val="FF0000"/>
                  </a:solidFill>
                  <a:latin typeface="Arial" panose="020B0604020202020204" pitchFamily="34" charset="0"/>
                </a:rPr>
              </a:br>
              <a:r>
                <a:rPr lang="en-US" altLang="en-US" sz="1600" b="1" dirty="0">
                  <a:solidFill>
                    <a:srgbClr val="FF0000"/>
                  </a:solidFill>
                  <a:latin typeface="Arial" panose="020B0604020202020204" pitchFamily="34" charset="0"/>
                </a:rPr>
                <a:t>products to properly</a:t>
              </a:r>
              <a:br>
                <a:rPr lang="en-US" altLang="en-US" sz="1600" b="1" dirty="0">
                  <a:solidFill>
                    <a:srgbClr val="FF0000"/>
                  </a:solidFill>
                  <a:latin typeface="Arial" panose="020B0604020202020204" pitchFamily="34" charset="0"/>
                </a:rPr>
              </a:br>
              <a:r>
                <a:rPr lang="en-US" altLang="en-US" sz="1600" b="1" dirty="0">
                  <a:solidFill>
                    <a:srgbClr val="FF0000"/>
                  </a:solidFill>
                  <a:latin typeface="Arial" panose="020B0604020202020204" pitchFamily="34" charset="0"/>
                </a:rPr>
                <a:t>match revenues and costs. </a:t>
              </a:r>
            </a:p>
          </p:txBody>
        </p:sp>
      </p:grpSp>
      <p:graphicFrame>
        <p:nvGraphicFramePr>
          <p:cNvPr id="11" name="Object 1"/>
          <p:cNvGraphicFramePr>
            <a:graphicFrameLocks noChangeAspect="1"/>
          </p:cNvGraphicFramePr>
          <p:nvPr>
            <p:extLst>
              <p:ext uri="{D42A27DB-BD31-4B8C-83A1-F6EECF244321}">
                <p14:modId xmlns:p14="http://schemas.microsoft.com/office/powerpoint/2010/main" val="2263062665"/>
              </p:ext>
            </p:extLst>
          </p:nvPr>
        </p:nvGraphicFramePr>
        <p:xfrm>
          <a:off x="7342197" y="2911442"/>
          <a:ext cx="1056178" cy="1669745"/>
        </p:xfrm>
        <a:graphic>
          <a:graphicData uri="http://schemas.openxmlformats.org/presentationml/2006/ole">
            <mc:AlternateContent xmlns:mc="http://schemas.openxmlformats.org/markup-compatibility/2006">
              <mc:Choice xmlns:v="urn:schemas-microsoft-com:vml" Requires="v">
                <p:oleObj spid="_x0000_s24589" name="Clip" r:id="rId5" imgW="3803015" imgH="6010910" progId="MS_ClipArt_Gallery.2">
                  <p:embed/>
                </p:oleObj>
              </mc:Choice>
              <mc:Fallback>
                <p:oleObj name="Clip" r:id="rId5" imgW="3803015" imgH="6010910" progId="MS_ClipArt_Gallery.2">
                  <p:embed/>
                  <p:pic>
                    <p:nvPicPr>
                      <p:cNvPr id="24"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42197" y="2911442"/>
                        <a:ext cx="1056178" cy="1669745"/>
                      </a:xfrm>
                      <a:prstGeom prst="rect">
                        <a:avLst/>
                      </a:prstGeom>
                      <a:noFill/>
                      <a:ln>
                        <a:noFill/>
                      </a:ln>
                      <a:effectLst/>
                    </p:spPr>
                  </p:pic>
                </p:oleObj>
              </mc:Fallback>
            </mc:AlternateContent>
          </a:graphicData>
        </a:graphic>
      </p:graphicFrame>
      <p:grpSp>
        <p:nvGrpSpPr>
          <p:cNvPr id="12" name="Group 23"/>
          <p:cNvGrpSpPr>
            <a:grpSpLocks/>
          </p:cNvGrpSpPr>
          <p:nvPr/>
        </p:nvGrpSpPr>
        <p:grpSpPr bwMode="auto">
          <a:xfrm>
            <a:off x="1509721" y="4292692"/>
            <a:ext cx="2403601" cy="1302196"/>
            <a:chOff x="864" y="3351"/>
            <a:chExt cx="1929" cy="969"/>
          </a:xfrm>
        </p:grpSpPr>
        <p:sp>
          <p:nvSpPr>
            <p:cNvPr id="13" name="Freeform 18" descr="Newsprint"/>
            <p:cNvSpPr>
              <a:spLocks/>
            </p:cNvSpPr>
            <p:nvPr/>
          </p:nvSpPr>
          <p:spPr bwMode="auto">
            <a:xfrm>
              <a:off x="864" y="3351"/>
              <a:ext cx="1929" cy="969"/>
            </a:xfrm>
            <a:custGeom>
              <a:avLst/>
              <a:gdLst>
                <a:gd name="T0" fmla="*/ 0 w 14403"/>
                <a:gd name="T1" fmla="*/ 0 h 10365"/>
                <a:gd name="T2" fmla="*/ 0 w 14403"/>
                <a:gd name="T3" fmla="*/ 0 h 10365"/>
                <a:gd name="T4" fmla="*/ 0 w 14403"/>
                <a:gd name="T5" fmla="*/ 0 h 10365"/>
                <a:gd name="T6" fmla="*/ 0 w 14403"/>
                <a:gd name="T7" fmla="*/ 0 h 10365"/>
                <a:gd name="T8" fmla="*/ 0 w 14403"/>
                <a:gd name="T9" fmla="*/ 0 h 10365"/>
                <a:gd name="T10" fmla="*/ 0 w 14403"/>
                <a:gd name="T11" fmla="*/ 0 h 10365"/>
                <a:gd name="T12" fmla="*/ 0 w 14403"/>
                <a:gd name="T13" fmla="*/ 0 h 10365"/>
                <a:gd name="T14" fmla="*/ 0 w 14403"/>
                <a:gd name="T15" fmla="*/ 0 h 10365"/>
                <a:gd name="T16" fmla="*/ 0 w 14403"/>
                <a:gd name="T17" fmla="*/ 0 h 10365"/>
                <a:gd name="T18" fmla="*/ 0 w 14403"/>
                <a:gd name="T19" fmla="*/ 0 h 10365"/>
                <a:gd name="T20" fmla="*/ 0 w 14403"/>
                <a:gd name="T21" fmla="*/ 0 h 10365"/>
                <a:gd name="T22" fmla="*/ 0 w 14403"/>
                <a:gd name="T23" fmla="*/ 0 h 10365"/>
                <a:gd name="T24" fmla="*/ 0 w 14403"/>
                <a:gd name="T25" fmla="*/ 0 h 10365"/>
                <a:gd name="T26" fmla="*/ 0 w 14403"/>
                <a:gd name="T27" fmla="*/ 0 h 10365"/>
                <a:gd name="T28" fmla="*/ 0 w 14403"/>
                <a:gd name="T29" fmla="*/ 0 h 10365"/>
                <a:gd name="T30" fmla="*/ 0 w 14403"/>
                <a:gd name="T31" fmla="*/ 0 h 10365"/>
                <a:gd name="T32" fmla="*/ 0 w 14403"/>
                <a:gd name="T33" fmla="*/ 0 h 10365"/>
                <a:gd name="T34" fmla="*/ 0 w 14403"/>
                <a:gd name="T35" fmla="*/ 0 h 10365"/>
                <a:gd name="T36" fmla="*/ 0 w 14403"/>
                <a:gd name="T37" fmla="*/ 0 h 10365"/>
                <a:gd name="T38" fmla="*/ 0 w 14403"/>
                <a:gd name="T39" fmla="*/ 0 h 10365"/>
                <a:gd name="T40" fmla="*/ 0 w 14403"/>
                <a:gd name="T41" fmla="*/ 0 h 10365"/>
                <a:gd name="T42" fmla="*/ 0 w 14403"/>
                <a:gd name="T43" fmla="*/ 0 h 10365"/>
                <a:gd name="T44" fmla="*/ 0 w 14403"/>
                <a:gd name="T45" fmla="*/ 0 h 10365"/>
                <a:gd name="T46" fmla="*/ 0 w 14403"/>
                <a:gd name="T47" fmla="*/ 0 h 10365"/>
                <a:gd name="T48" fmla="*/ 0 w 14403"/>
                <a:gd name="T49" fmla="*/ 0 h 10365"/>
                <a:gd name="T50" fmla="*/ 0 w 14403"/>
                <a:gd name="T51" fmla="*/ 0 h 10365"/>
                <a:gd name="T52" fmla="*/ 0 w 14403"/>
                <a:gd name="T53" fmla="*/ 0 h 10365"/>
                <a:gd name="T54" fmla="*/ 0 w 14403"/>
                <a:gd name="T55" fmla="*/ 0 h 10365"/>
                <a:gd name="T56" fmla="*/ 0 w 14403"/>
                <a:gd name="T57" fmla="*/ 0 h 10365"/>
                <a:gd name="T58" fmla="*/ 0 w 14403"/>
                <a:gd name="T59" fmla="*/ 0 h 10365"/>
                <a:gd name="T60" fmla="*/ 0 w 14403"/>
                <a:gd name="T61" fmla="*/ 0 h 10365"/>
                <a:gd name="T62" fmla="*/ 0 w 14403"/>
                <a:gd name="T63" fmla="*/ 0 h 10365"/>
                <a:gd name="T64" fmla="*/ 0 w 14403"/>
                <a:gd name="T65" fmla="*/ 0 h 1036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4403"/>
                <a:gd name="T100" fmla="*/ 0 h 10365"/>
                <a:gd name="T101" fmla="*/ 14403 w 14403"/>
                <a:gd name="T102" fmla="*/ 10365 h 1036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4403" h="10365">
                  <a:moveTo>
                    <a:pt x="7951" y="2130"/>
                  </a:moveTo>
                  <a:lnTo>
                    <a:pt x="7357" y="0"/>
                  </a:lnTo>
                  <a:lnTo>
                    <a:pt x="6730" y="2063"/>
                  </a:lnTo>
                  <a:lnTo>
                    <a:pt x="6157" y="861"/>
                  </a:lnTo>
                  <a:lnTo>
                    <a:pt x="5849" y="2198"/>
                  </a:lnTo>
                  <a:lnTo>
                    <a:pt x="4275" y="1038"/>
                  </a:lnTo>
                  <a:lnTo>
                    <a:pt x="4804" y="2525"/>
                  </a:lnTo>
                  <a:lnTo>
                    <a:pt x="3821" y="2111"/>
                  </a:lnTo>
                  <a:lnTo>
                    <a:pt x="4011" y="2625"/>
                  </a:lnTo>
                  <a:lnTo>
                    <a:pt x="2321" y="1930"/>
                  </a:lnTo>
                  <a:lnTo>
                    <a:pt x="3054" y="3181"/>
                  </a:lnTo>
                  <a:lnTo>
                    <a:pt x="2303" y="2862"/>
                  </a:lnTo>
                  <a:lnTo>
                    <a:pt x="2652" y="3473"/>
                  </a:lnTo>
                  <a:lnTo>
                    <a:pt x="946" y="3251"/>
                  </a:lnTo>
                  <a:lnTo>
                    <a:pt x="2090" y="4084"/>
                  </a:lnTo>
                  <a:lnTo>
                    <a:pt x="1127" y="4228"/>
                  </a:lnTo>
                  <a:lnTo>
                    <a:pt x="1836" y="4552"/>
                  </a:lnTo>
                  <a:lnTo>
                    <a:pt x="0" y="5037"/>
                  </a:lnTo>
                  <a:lnTo>
                    <a:pt x="1776" y="5636"/>
                  </a:lnTo>
                  <a:lnTo>
                    <a:pt x="767" y="6229"/>
                  </a:lnTo>
                  <a:lnTo>
                    <a:pt x="2004" y="6359"/>
                  </a:lnTo>
                  <a:lnTo>
                    <a:pt x="1005" y="7481"/>
                  </a:lnTo>
                  <a:lnTo>
                    <a:pt x="2514" y="7043"/>
                  </a:lnTo>
                  <a:lnTo>
                    <a:pt x="1483" y="8728"/>
                  </a:lnTo>
                  <a:lnTo>
                    <a:pt x="3329" y="7680"/>
                  </a:lnTo>
                  <a:lnTo>
                    <a:pt x="2877" y="8855"/>
                  </a:lnTo>
                  <a:lnTo>
                    <a:pt x="4122" y="8051"/>
                  </a:lnTo>
                  <a:lnTo>
                    <a:pt x="4007" y="9694"/>
                  </a:lnTo>
                  <a:lnTo>
                    <a:pt x="5070" y="8373"/>
                  </a:lnTo>
                  <a:lnTo>
                    <a:pt x="5130" y="9408"/>
                  </a:lnTo>
                  <a:lnTo>
                    <a:pt x="5701" y="8587"/>
                  </a:lnTo>
                  <a:lnTo>
                    <a:pt x="5924" y="9726"/>
                  </a:lnTo>
                  <a:lnTo>
                    <a:pt x="6498" y="8713"/>
                  </a:lnTo>
                  <a:lnTo>
                    <a:pt x="7098" y="10365"/>
                  </a:lnTo>
                  <a:lnTo>
                    <a:pt x="7646" y="8676"/>
                  </a:lnTo>
                  <a:lnTo>
                    <a:pt x="8214" y="9820"/>
                  </a:lnTo>
                  <a:lnTo>
                    <a:pt x="8477" y="8640"/>
                  </a:lnTo>
                  <a:lnTo>
                    <a:pt x="9528" y="10054"/>
                  </a:lnTo>
                  <a:lnTo>
                    <a:pt x="9469" y="8451"/>
                  </a:lnTo>
                  <a:lnTo>
                    <a:pt x="10444" y="9454"/>
                  </a:lnTo>
                  <a:lnTo>
                    <a:pt x="10278" y="8110"/>
                  </a:lnTo>
                  <a:lnTo>
                    <a:pt x="11772" y="9058"/>
                  </a:lnTo>
                  <a:lnTo>
                    <a:pt x="11236" y="7714"/>
                  </a:lnTo>
                  <a:lnTo>
                    <a:pt x="12100" y="8199"/>
                  </a:lnTo>
                  <a:lnTo>
                    <a:pt x="11808" y="7355"/>
                  </a:lnTo>
                  <a:lnTo>
                    <a:pt x="13423" y="7859"/>
                  </a:lnTo>
                  <a:lnTo>
                    <a:pt x="12434" y="6692"/>
                  </a:lnTo>
                  <a:lnTo>
                    <a:pt x="13550" y="6874"/>
                  </a:lnTo>
                  <a:lnTo>
                    <a:pt x="12890" y="6188"/>
                  </a:lnTo>
                  <a:lnTo>
                    <a:pt x="14369" y="5963"/>
                  </a:lnTo>
                  <a:lnTo>
                    <a:pt x="12971" y="5359"/>
                  </a:lnTo>
                  <a:lnTo>
                    <a:pt x="14403" y="4723"/>
                  </a:lnTo>
                  <a:lnTo>
                    <a:pt x="12915" y="4688"/>
                  </a:lnTo>
                  <a:lnTo>
                    <a:pt x="13687" y="4093"/>
                  </a:lnTo>
                  <a:lnTo>
                    <a:pt x="12572" y="4221"/>
                  </a:lnTo>
                  <a:lnTo>
                    <a:pt x="13824" y="2908"/>
                  </a:lnTo>
                  <a:lnTo>
                    <a:pt x="12024" y="3592"/>
                  </a:lnTo>
                  <a:lnTo>
                    <a:pt x="12434" y="2667"/>
                  </a:lnTo>
                  <a:lnTo>
                    <a:pt x="11393" y="3163"/>
                  </a:lnTo>
                  <a:lnTo>
                    <a:pt x="12074" y="1111"/>
                  </a:lnTo>
                  <a:lnTo>
                    <a:pt x="10322" y="2625"/>
                  </a:lnTo>
                  <a:lnTo>
                    <a:pt x="10458" y="1294"/>
                  </a:lnTo>
                  <a:lnTo>
                    <a:pt x="9663" y="2412"/>
                  </a:lnTo>
                  <a:lnTo>
                    <a:pt x="9700" y="301"/>
                  </a:lnTo>
                  <a:lnTo>
                    <a:pt x="8789" y="2140"/>
                  </a:lnTo>
                  <a:lnTo>
                    <a:pt x="8488" y="849"/>
                  </a:lnTo>
                  <a:lnTo>
                    <a:pt x="7951" y="2130"/>
                  </a:lnTo>
                  <a:close/>
                </a:path>
              </a:pathLst>
            </a:custGeom>
            <a:blipFill dpi="0" rotWithShape="0">
              <a:blip r:embed="rId7"/>
              <a:srcRect/>
              <a:tile tx="0" ty="0" sx="100000" sy="100000" flip="none" algn="tl"/>
            </a:blipFill>
            <a:ln w="0">
              <a:solidFill>
                <a:srgbClr val="000000"/>
              </a:solidFill>
              <a:prstDash val="solid"/>
              <a:round/>
              <a:headEnd/>
              <a:tailEnd/>
            </a:ln>
          </p:spPr>
          <p:txBody>
            <a:bodyPr/>
            <a:lstStyle/>
            <a:p>
              <a:endParaRPr lang="en-ZA">
                <a:solidFill>
                  <a:srgbClr val="FF0000"/>
                </a:solidFill>
              </a:endParaRPr>
            </a:p>
          </p:txBody>
        </p:sp>
        <p:sp>
          <p:nvSpPr>
            <p:cNvPr id="14" name="Text Box 19"/>
            <p:cNvSpPr txBox="1">
              <a:spLocks noChangeArrowheads="1"/>
            </p:cNvSpPr>
            <p:nvPr/>
          </p:nvSpPr>
          <p:spPr bwMode="auto">
            <a:xfrm>
              <a:off x="1018" y="3597"/>
              <a:ext cx="1621" cy="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algn="ctr">
                <a:spcBef>
                  <a:spcPct val="0"/>
                </a:spcBef>
                <a:buFontTx/>
                <a:buNone/>
              </a:pPr>
              <a:r>
                <a:rPr lang="en-US" altLang="en-US" sz="2400" b="1" dirty="0">
                  <a:solidFill>
                    <a:srgbClr val="FF0000"/>
                  </a:solidFill>
                  <a:latin typeface="Arial" panose="020B0604020202020204" pitchFamily="34" charset="0"/>
                </a:rPr>
                <a:t>Absorption</a:t>
              </a:r>
              <a:br>
                <a:rPr lang="en-US" altLang="en-US" sz="2400" b="1" dirty="0">
                  <a:solidFill>
                    <a:srgbClr val="FF0000"/>
                  </a:solidFill>
                  <a:latin typeface="Arial" panose="020B0604020202020204" pitchFamily="34" charset="0"/>
                </a:rPr>
              </a:br>
              <a:r>
                <a:rPr lang="en-US" altLang="en-US" sz="2400" b="1" dirty="0">
                  <a:solidFill>
                    <a:srgbClr val="FF0000"/>
                  </a:solidFill>
                  <a:latin typeface="Arial" panose="020B0604020202020204" pitchFamily="34" charset="0"/>
                </a:rPr>
                <a:t>Costing</a:t>
              </a:r>
            </a:p>
          </p:txBody>
        </p:sp>
      </p:grpSp>
      <p:grpSp>
        <p:nvGrpSpPr>
          <p:cNvPr id="15" name="Group 24"/>
          <p:cNvGrpSpPr>
            <a:grpSpLocks/>
          </p:cNvGrpSpPr>
          <p:nvPr/>
        </p:nvGrpSpPr>
        <p:grpSpPr bwMode="auto">
          <a:xfrm>
            <a:off x="5506708" y="4114187"/>
            <a:ext cx="2213803" cy="1418896"/>
            <a:chOff x="3696" y="3173"/>
            <a:chExt cx="1872" cy="1105"/>
          </a:xfrm>
        </p:grpSpPr>
        <p:sp>
          <p:nvSpPr>
            <p:cNvPr id="16" name="Freeform 21" descr="Blue tissue paper"/>
            <p:cNvSpPr>
              <a:spLocks/>
            </p:cNvSpPr>
            <p:nvPr/>
          </p:nvSpPr>
          <p:spPr bwMode="auto">
            <a:xfrm>
              <a:off x="3696" y="3173"/>
              <a:ext cx="1872" cy="1105"/>
            </a:xfrm>
            <a:custGeom>
              <a:avLst/>
              <a:gdLst>
                <a:gd name="T0" fmla="*/ 0 w 14403"/>
                <a:gd name="T1" fmla="*/ 0 h 10365"/>
                <a:gd name="T2" fmla="*/ 0 w 14403"/>
                <a:gd name="T3" fmla="*/ 0 h 10365"/>
                <a:gd name="T4" fmla="*/ 0 w 14403"/>
                <a:gd name="T5" fmla="*/ 0 h 10365"/>
                <a:gd name="T6" fmla="*/ 0 w 14403"/>
                <a:gd name="T7" fmla="*/ 0 h 10365"/>
                <a:gd name="T8" fmla="*/ 0 w 14403"/>
                <a:gd name="T9" fmla="*/ 0 h 10365"/>
                <a:gd name="T10" fmla="*/ 0 w 14403"/>
                <a:gd name="T11" fmla="*/ 0 h 10365"/>
                <a:gd name="T12" fmla="*/ 0 w 14403"/>
                <a:gd name="T13" fmla="*/ 0 h 10365"/>
                <a:gd name="T14" fmla="*/ 0 w 14403"/>
                <a:gd name="T15" fmla="*/ 0 h 10365"/>
                <a:gd name="T16" fmla="*/ 0 w 14403"/>
                <a:gd name="T17" fmla="*/ 0 h 10365"/>
                <a:gd name="T18" fmla="*/ 0 w 14403"/>
                <a:gd name="T19" fmla="*/ 0 h 10365"/>
                <a:gd name="T20" fmla="*/ 0 w 14403"/>
                <a:gd name="T21" fmla="*/ 0 h 10365"/>
                <a:gd name="T22" fmla="*/ 0 w 14403"/>
                <a:gd name="T23" fmla="*/ 0 h 10365"/>
                <a:gd name="T24" fmla="*/ 0 w 14403"/>
                <a:gd name="T25" fmla="*/ 0 h 10365"/>
                <a:gd name="T26" fmla="*/ 0 w 14403"/>
                <a:gd name="T27" fmla="*/ 0 h 10365"/>
                <a:gd name="T28" fmla="*/ 0 w 14403"/>
                <a:gd name="T29" fmla="*/ 0 h 10365"/>
                <a:gd name="T30" fmla="*/ 0 w 14403"/>
                <a:gd name="T31" fmla="*/ 0 h 10365"/>
                <a:gd name="T32" fmla="*/ 0 w 14403"/>
                <a:gd name="T33" fmla="*/ 0 h 10365"/>
                <a:gd name="T34" fmla="*/ 0 w 14403"/>
                <a:gd name="T35" fmla="*/ 0 h 10365"/>
                <a:gd name="T36" fmla="*/ 0 w 14403"/>
                <a:gd name="T37" fmla="*/ 0 h 10365"/>
                <a:gd name="T38" fmla="*/ 0 w 14403"/>
                <a:gd name="T39" fmla="*/ 0 h 10365"/>
                <a:gd name="T40" fmla="*/ 0 w 14403"/>
                <a:gd name="T41" fmla="*/ 0 h 10365"/>
                <a:gd name="T42" fmla="*/ 0 w 14403"/>
                <a:gd name="T43" fmla="*/ 0 h 10365"/>
                <a:gd name="T44" fmla="*/ 0 w 14403"/>
                <a:gd name="T45" fmla="*/ 0 h 10365"/>
                <a:gd name="T46" fmla="*/ 0 w 14403"/>
                <a:gd name="T47" fmla="*/ 0 h 10365"/>
                <a:gd name="T48" fmla="*/ 0 w 14403"/>
                <a:gd name="T49" fmla="*/ 0 h 10365"/>
                <a:gd name="T50" fmla="*/ 0 w 14403"/>
                <a:gd name="T51" fmla="*/ 0 h 10365"/>
                <a:gd name="T52" fmla="*/ 0 w 14403"/>
                <a:gd name="T53" fmla="*/ 0 h 10365"/>
                <a:gd name="T54" fmla="*/ 0 w 14403"/>
                <a:gd name="T55" fmla="*/ 0 h 10365"/>
                <a:gd name="T56" fmla="*/ 0 w 14403"/>
                <a:gd name="T57" fmla="*/ 0 h 10365"/>
                <a:gd name="T58" fmla="*/ 0 w 14403"/>
                <a:gd name="T59" fmla="*/ 0 h 10365"/>
                <a:gd name="T60" fmla="*/ 0 w 14403"/>
                <a:gd name="T61" fmla="*/ 0 h 10365"/>
                <a:gd name="T62" fmla="*/ 0 w 14403"/>
                <a:gd name="T63" fmla="*/ 0 h 10365"/>
                <a:gd name="T64" fmla="*/ 0 w 14403"/>
                <a:gd name="T65" fmla="*/ 0 h 1036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4403"/>
                <a:gd name="T100" fmla="*/ 0 h 10365"/>
                <a:gd name="T101" fmla="*/ 14403 w 14403"/>
                <a:gd name="T102" fmla="*/ 10365 h 1036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4403" h="10365">
                  <a:moveTo>
                    <a:pt x="7951" y="2130"/>
                  </a:moveTo>
                  <a:lnTo>
                    <a:pt x="7357" y="0"/>
                  </a:lnTo>
                  <a:lnTo>
                    <a:pt x="6730" y="2063"/>
                  </a:lnTo>
                  <a:lnTo>
                    <a:pt x="6157" y="861"/>
                  </a:lnTo>
                  <a:lnTo>
                    <a:pt x="5849" y="2198"/>
                  </a:lnTo>
                  <a:lnTo>
                    <a:pt x="4275" y="1038"/>
                  </a:lnTo>
                  <a:lnTo>
                    <a:pt x="4804" y="2525"/>
                  </a:lnTo>
                  <a:lnTo>
                    <a:pt x="3821" y="2111"/>
                  </a:lnTo>
                  <a:lnTo>
                    <a:pt x="4011" y="2625"/>
                  </a:lnTo>
                  <a:lnTo>
                    <a:pt x="2321" y="1930"/>
                  </a:lnTo>
                  <a:lnTo>
                    <a:pt x="3054" y="3181"/>
                  </a:lnTo>
                  <a:lnTo>
                    <a:pt x="2303" y="2862"/>
                  </a:lnTo>
                  <a:lnTo>
                    <a:pt x="2652" y="3473"/>
                  </a:lnTo>
                  <a:lnTo>
                    <a:pt x="946" y="3251"/>
                  </a:lnTo>
                  <a:lnTo>
                    <a:pt x="2090" y="4084"/>
                  </a:lnTo>
                  <a:lnTo>
                    <a:pt x="1127" y="4228"/>
                  </a:lnTo>
                  <a:lnTo>
                    <a:pt x="1836" y="4552"/>
                  </a:lnTo>
                  <a:lnTo>
                    <a:pt x="0" y="5037"/>
                  </a:lnTo>
                  <a:lnTo>
                    <a:pt x="1776" y="5636"/>
                  </a:lnTo>
                  <a:lnTo>
                    <a:pt x="767" y="6229"/>
                  </a:lnTo>
                  <a:lnTo>
                    <a:pt x="2004" y="6359"/>
                  </a:lnTo>
                  <a:lnTo>
                    <a:pt x="1005" y="7481"/>
                  </a:lnTo>
                  <a:lnTo>
                    <a:pt x="2514" y="7043"/>
                  </a:lnTo>
                  <a:lnTo>
                    <a:pt x="1483" y="8728"/>
                  </a:lnTo>
                  <a:lnTo>
                    <a:pt x="3329" y="7680"/>
                  </a:lnTo>
                  <a:lnTo>
                    <a:pt x="2877" y="8855"/>
                  </a:lnTo>
                  <a:lnTo>
                    <a:pt x="4122" y="8051"/>
                  </a:lnTo>
                  <a:lnTo>
                    <a:pt x="4007" y="9694"/>
                  </a:lnTo>
                  <a:lnTo>
                    <a:pt x="5070" y="8373"/>
                  </a:lnTo>
                  <a:lnTo>
                    <a:pt x="5130" y="9408"/>
                  </a:lnTo>
                  <a:lnTo>
                    <a:pt x="5701" y="8587"/>
                  </a:lnTo>
                  <a:lnTo>
                    <a:pt x="5924" y="9726"/>
                  </a:lnTo>
                  <a:lnTo>
                    <a:pt x="6498" y="8713"/>
                  </a:lnTo>
                  <a:lnTo>
                    <a:pt x="7098" y="10365"/>
                  </a:lnTo>
                  <a:lnTo>
                    <a:pt x="7646" y="8676"/>
                  </a:lnTo>
                  <a:lnTo>
                    <a:pt x="8214" y="9820"/>
                  </a:lnTo>
                  <a:lnTo>
                    <a:pt x="8477" y="8640"/>
                  </a:lnTo>
                  <a:lnTo>
                    <a:pt x="9528" y="10054"/>
                  </a:lnTo>
                  <a:lnTo>
                    <a:pt x="9469" y="8451"/>
                  </a:lnTo>
                  <a:lnTo>
                    <a:pt x="10444" y="9454"/>
                  </a:lnTo>
                  <a:lnTo>
                    <a:pt x="10278" y="8110"/>
                  </a:lnTo>
                  <a:lnTo>
                    <a:pt x="11772" y="9058"/>
                  </a:lnTo>
                  <a:lnTo>
                    <a:pt x="11236" y="7714"/>
                  </a:lnTo>
                  <a:lnTo>
                    <a:pt x="12100" y="8199"/>
                  </a:lnTo>
                  <a:lnTo>
                    <a:pt x="11808" y="7355"/>
                  </a:lnTo>
                  <a:lnTo>
                    <a:pt x="13423" y="7859"/>
                  </a:lnTo>
                  <a:lnTo>
                    <a:pt x="12434" y="6692"/>
                  </a:lnTo>
                  <a:lnTo>
                    <a:pt x="13550" y="6874"/>
                  </a:lnTo>
                  <a:lnTo>
                    <a:pt x="12890" y="6188"/>
                  </a:lnTo>
                  <a:lnTo>
                    <a:pt x="14369" y="5963"/>
                  </a:lnTo>
                  <a:lnTo>
                    <a:pt x="12971" y="5359"/>
                  </a:lnTo>
                  <a:lnTo>
                    <a:pt x="14403" y="4723"/>
                  </a:lnTo>
                  <a:lnTo>
                    <a:pt x="12915" y="4688"/>
                  </a:lnTo>
                  <a:lnTo>
                    <a:pt x="13687" y="4093"/>
                  </a:lnTo>
                  <a:lnTo>
                    <a:pt x="12572" y="4221"/>
                  </a:lnTo>
                  <a:lnTo>
                    <a:pt x="13824" y="2908"/>
                  </a:lnTo>
                  <a:lnTo>
                    <a:pt x="12024" y="3592"/>
                  </a:lnTo>
                  <a:lnTo>
                    <a:pt x="12434" y="2667"/>
                  </a:lnTo>
                  <a:lnTo>
                    <a:pt x="11393" y="3163"/>
                  </a:lnTo>
                  <a:lnTo>
                    <a:pt x="12074" y="1111"/>
                  </a:lnTo>
                  <a:lnTo>
                    <a:pt x="10322" y="2625"/>
                  </a:lnTo>
                  <a:lnTo>
                    <a:pt x="10458" y="1294"/>
                  </a:lnTo>
                  <a:lnTo>
                    <a:pt x="9663" y="2412"/>
                  </a:lnTo>
                  <a:lnTo>
                    <a:pt x="9700" y="301"/>
                  </a:lnTo>
                  <a:lnTo>
                    <a:pt x="8789" y="2140"/>
                  </a:lnTo>
                  <a:lnTo>
                    <a:pt x="8488" y="849"/>
                  </a:lnTo>
                  <a:lnTo>
                    <a:pt x="7951" y="2130"/>
                  </a:lnTo>
                  <a:close/>
                </a:path>
              </a:pathLst>
            </a:custGeom>
            <a:blipFill dpi="0" rotWithShape="0">
              <a:blip r:embed="rId8"/>
              <a:srcRect/>
              <a:tile tx="0" ty="0" sx="100000" sy="100000" flip="none" algn="tl"/>
            </a:blipFill>
            <a:ln w="0">
              <a:solidFill>
                <a:srgbClr val="000000"/>
              </a:solidFill>
              <a:prstDash val="solid"/>
              <a:round/>
              <a:headEnd/>
              <a:tailEnd/>
            </a:ln>
          </p:spPr>
          <p:txBody>
            <a:bodyPr/>
            <a:lstStyle/>
            <a:p>
              <a:endParaRPr lang="en-ZA">
                <a:solidFill>
                  <a:schemeClr val="tx2"/>
                </a:solidFill>
              </a:endParaRPr>
            </a:p>
          </p:txBody>
        </p:sp>
        <p:sp>
          <p:nvSpPr>
            <p:cNvPr id="17" name="Text Box 22"/>
            <p:cNvSpPr txBox="1">
              <a:spLocks noChangeArrowheads="1"/>
            </p:cNvSpPr>
            <p:nvPr/>
          </p:nvSpPr>
          <p:spPr bwMode="auto">
            <a:xfrm>
              <a:off x="4002" y="3456"/>
              <a:ext cx="1213" cy="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algn="ctr">
                <a:spcBef>
                  <a:spcPct val="0"/>
                </a:spcBef>
                <a:buFontTx/>
                <a:buNone/>
              </a:pPr>
              <a:r>
                <a:rPr lang="en-US" altLang="en-US" sz="2400" b="1" dirty="0">
                  <a:solidFill>
                    <a:schemeClr val="tx2"/>
                  </a:solidFill>
                  <a:latin typeface="Arial" panose="020B0604020202020204" pitchFamily="34" charset="0"/>
                </a:rPr>
                <a:t>Variable</a:t>
              </a:r>
              <a:br>
                <a:rPr lang="en-US" altLang="en-US" sz="2400" b="1" dirty="0">
                  <a:solidFill>
                    <a:schemeClr val="tx2"/>
                  </a:solidFill>
                  <a:latin typeface="Arial" panose="020B0604020202020204" pitchFamily="34" charset="0"/>
                </a:rPr>
              </a:br>
              <a:r>
                <a:rPr lang="en-US" altLang="en-US" sz="2400" b="1" dirty="0">
                  <a:solidFill>
                    <a:schemeClr val="tx2"/>
                  </a:solidFill>
                  <a:latin typeface="Arial" panose="020B0604020202020204" pitchFamily="34" charset="0"/>
                </a:rPr>
                <a:t>Costing</a:t>
              </a:r>
            </a:p>
          </p:txBody>
        </p:sp>
      </p:grpSp>
    </p:spTree>
    <p:extLst>
      <p:ext uri="{BB962C8B-B14F-4D97-AF65-F5344CB8AC3E}">
        <p14:creationId xmlns:p14="http://schemas.microsoft.com/office/powerpoint/2010/main" val="2673432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10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a:t>Absorption Vs Variable</a:t>
            </a:r>
          </a:p>
        </p:txBody>
      </p:sp>
      <p:sp>
        <p:nvSpPr>
          <p:cNvPr id="3" name="Slide Number Placeholder 2"/>
          <p:cNvSpPr>
            <a:spLocks noGrp="1"/>
          </p:cNvSpPr>
          <p:nvPr>
            <p:ph type="sldNum" sz="quarter" idx="4"/>
          </p:nvPr>
        </p:nvSpPr>
        <p:spPr/>
        <p:txBody>
          <a:bodyPr/>
          <a:lstStyle/>
          <a:p>
            <a:fld id="{845618AF-F51B-8743-BA6C-E154C9BE61F9}" type="slidenum">
              <a:rPr lang="en-US" smtClean="0"/>
              <a:t>16</a:t>
            </a:fld>
            <a:endParaRPr lang="en-US"/>
          </a:p>
        </p:txBody>
      </p:sp>
      <p:grpSp>
        <p:nvGrpSpPr>
          <p:cNvPr id="4" name="Group 30"/>
          <p:cNvGrpSpPr>
            <a:grpSpLocks/>
          </p:cNvGrpSpPr>
          <p:nvPr/>
        </p:nvGrpSpPr>
        <p:grpSpPr bwMode="auto">
          <a:xfrm>
            <a:off x="5219700" y="1412874"/>
            <a:ext cx="2621896" cy="1182966"/>
            <a:chOff x="3557" y="768"/>
            <a:chExt cx="2232" cy="2043"/>
          </a:xfrm>
        </p:grpSpPr>
        <p:sp>
          <p:nvSpPr>
            <p:cNvPr id="5" name="Freeform 28"/>
            <p:cNvSpPr>
              <a:spLocks/>
            </p:cNvSpPr>
            <p:nvPr/>
          </p:nvSpPr>
          <p:spPr bwMode="auto">
            <a:xfrm flipH="1">
              <a:off x="3557" y="768"/>
              <a:ext cx="2232" cy="2043"/>
            </a:xfrm>
            <a:custGeom>
              <a:avLst/>
              <a:gdLst>
                <a:gd name="T0" fmla="*/ 0 w 14025"/>
                <a:gd name="T1" fmla="*/ 0 h 10301"/>
                <a:gd name="T2" fmla="*/ 0 w 14025"/>
                <a:gd name="T3" fmla="*/ 0 h 10301"/>
                <a:gd name="T4" fmla="*/ 0 w 14025"/>
                <a:gd name="T5" fmla="*/ 0 h 10301"/>
                <a:gd name="T6" fmla="*/ 0 w 14025"/>
                <a:gd name="T7" fmla="*/ 0 h 10301"/>
                <a:gd name="T8" fmla="*/ 0 w 14025"/>
                <a:gd name="T9" fmla="*/ 0 h 10301"/>
                <a:gd name="T10" fmla="*/ 0 w 14025"/>
                <a:gd name="T11" fmla="*/ 0 h 10301"/>
                <a:gd name="T12" fmla="*/ 0 w 14025"/>
                <a:gd name="T13" fmla="*/ 0 h 10301"/>
                <a:gd name="T14" fmla="*/ 0 w 14025"/>
                <a:gd name="T15" fmla="*/ 0 h 10301"/>
                <a:gd name="T16" fmla="*/ 0 w 14025"/>
                <a:gd name="T17" fmla="*/ 0 h 10301"/>
                <a:gd name="T18" fmla="*/ 0 w 14025"/>
                <a:gd name="T19" fmla="*/ 0 h 10301"/>
                <a:gd name="T20" fmla="*/ 0 w 14025"/>
                <a:gd name="T21" fmla="*/ 0 h 10301"/>
                <a:gd name="T22" fmla="*/ 0 w 14025"/>
                <a:gd name="T23" fmla="*/ 0 h 10301"/>
                <a:gd name="T24" fmla="*/ 0 w 14025"/>
                <a:gd name="T25" fmla="*/ 0 h 10301"/>
                <a:gd name="T26" fmla="*/ 0 w 14025"/>
                <a:gd name="T27" fmla="*/ 0 h 10301"/>
                <a:gd name="T28" fmla="*/ 0 w 14025"/>
                <a:gd name="T29" fmla="*/ 0 h 10301"/>
                <a:gd name="T30" fmla="*/ 0 w 14025"/>
                <a:gd name="T31" fmla="*/ 0 h 10301"/>
                <a:gd name="T32" fmla="*/ 0 w 14025"/>
                <a:gd name="T33" fmla="*/ 0 h 10301"/>
                <a:gd name="T34" fmla="*/ 0 w 14025"/>
                <a:gd name="T35" fmla="*/ 0 h 10301"/>
                <a:gd name="T36" fmla="*/ 0 w 14025"/>
                <a:gd name="T37" fmla="*/ 0 h 10301"/>
                <a:gd name="T38" fmla="*/ 0 w 14025"/>
                <a:gd name="T39" fmla="*/ 0 h 10301"/>
                <a:gd name="T40" fmla="*/ 0 w 14025"/>
                <a:gd name="T41" fmla="*/ 0 h 10301"/>
                <a:gd name="T42" fmla="*/ 0 w 14025"/>
                <a:gd name="T43" fmla="*/ 0 h 10301"/>
                <a:gd name="T44" fmla="*/ 0 w 14025"/>
                <a:gd name="T45" fmla="*/ 0 h 10301"/>
                <a:gd name="T46" fmla="*/ 0 w 14025"/>
                <a:gd name="T47" fmla="*/ 0 h 10301"/>
                <a:gd name="T48" fmla="*/ 0 w 14025"/>
                <a:gd name="T49" fmla="*/ 0 h 10301"/>
                <a:gd name="T50" fmla="*/ 0 w 14025"/>
                <a:gd name="T51" fmla="*/ 0 h 10301"/>
                <a:gd name="T52" fmla="*/ 0 w 14025"/>
                <a:gd name="T53" fmla="*/ 0 h 10301"/>
                <a:gd name="T54" fmla="*/ 0 w 14025"/>
                <a:gd name="T55" fmla="*/ 0 h 10301"/>
                <a:gd name="T56" fmla="*/ 0 w 14025"/>
                <a:gd name="T57" fmla="*/ 0 h 10301"/>
                <a:gd name="T58" fmla="*/ 0 w 14025"/>
                <a:gd name="T59" fmla="*/ 0 h 10301"/>
                <a:gd name="T60" fmla="*/ 0 w 14025"/>
                <a:gd name="T61" fmla="*/ 0 h 10301"/>
                <a:gd name="T62" fmla="*/ 0 w 14025"/>
                <a:gd name="T63" fmla="*/ 0 h 10301"/>
                <a:gd name="T64" fmla="*/ 0 w 14025"/>
                <a:gd name="T65" fmla="*/ 0 h 10301"/>
                <a:gd name="T66" fmla="*/ 0 w 14025"/>
                <a:gd name="T67" fmla="*/ 0 h 10301"/>
                <a:gd name="T68" fmla="*/ 0 w 14025"/>
                <a:gd name="T69" fmla="*/ 0 h 10301"/>
                <a:gd name="T70" fmla="*/ 0 w 14025"/>
                <a:gd name="T71" fmla="*/ 0 h 10301"/>
                <a:gd name="T72" fmla="*/ 0 w 14025"/>
                <a:gd name="T73" fmla="*/ 0 h 10301"/>
                <a:gd name="T74" fmla="*/ 0 w 14025"/>
                <a:gd name="T75" fmla="*/ 0 h 10301"/>
                <a:gd name="T76" fmla="*/ 0 w 14025"/>
                <a:gd name="T77" fmla="*/ 0 h 10301"/>
                <a:gd name="T78" fmla="*/ 0 w 14025"/>
                <a:gd name="T79" fmla="*/ 0 h 10301"/>
                <a:gd name="T80" fmla="*/ 0 w 14025"/>
                <a:gd name="T81" fmla="*/ 0 h 10301"/>
                <a:gd name="T82" fmla="*/ 0 w 14025"/>
                <a:gd name="T83" fmla="*/ 0 h 10301"/>
                <a:gd name="T84" fmla="*/ 0 w 14025"/>
                <a:gd name="T85" fmla="*/ 0 h 10301"/>
                <a:gd name="T86" fmla="*/ 0 w 14025"/>
                <a:gd name="T87" fmla="*/ 0 h 10301"/>
                <a:gd name="T88" fmla="*/ 0 w 14025"/>
                <a:gd name="T89" fmla="*/ 0 h 10301"/>
                <a:gd name="T90" fmla="*/ 0 w 14025"/>
                <a:gd name="T91" fmla="*/ 0 h 10301"/>
                <a:gd name="T92" fmla="*/ 0 w 14025"/>
                <a:gd name="T93" fmla="*/ 0 h 10301"/>
                <a:gd name="T94" fmla="*/ 0 w 14025"/>
                <a:gd name="T95" fmla="*/ 0 h 10301"/>
                <a:gd name="T96" fmla="*/ 0 w 14025"/>
                <a:gd name="T97" fmla="*/ 0 h 10301"/>
                <a:gd name="T98" fmla="*/ 0 w 14025"/>
                <a:gd name="T99" fmla="*/ 0 h 10301"/>
                <a:gd name="T100" fmla="*/ 0 w 14025"/>
                <a:gd name="T101" fmla="*/ 0 h 10301"/>
                <a:gd name="T102" fmla="*/ 0 w 14025"/>
                <a:gd name="T103" fmla="*/ 0 h 10301"/>
                <a:gd name="T104" fmla="*/ 0 w 14025"/>
                <a:gd name="T105" fmla="*/ 0 h 10301"/>
                <a:gd name="T106" fmla="*/ 0 w 14025"/>
                <a:gd name="T107" fmla="*/ 0 h 10301"/>
                <a:gd name="T108" fmla="*/ 0 w 14025"/>
                <a:gd name="T109" fmla="*/ 0 h 10301"/>
                <a:gd name="T110" fmla="*/ 0 w 14025"/>
                <a:gd name="T111" fmla="*/ 0 h 1030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025"/>
                <a:gd name="T169" fmla="*/ 0 h 10301"/>
                <a:gd name="T170" fmla="*/ 14025 w 14025"/>
                <a:gd name="T171" fmla="*/ 10301 h 1030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025" h="10301">
                  <a:moveTo>
                    <a:pt x="8105" y="10265"/>
                  </a:moveTo>
                  <a:lnTo>
                    <a:pt x="8581" y="10162"/>
                  </a:lnTo>
                  <a:lnTo>
                    <a:pt x="9034" y="10034"/>
                  </a:lnTo>
                  <a:lnTo>
                    <a:pt x="9474" y="9896"/>
                  </a:lnTo>
                  <a:lnTo>
                    <a:pt x="9927" y="9720"/>
                  </a:lnTo>
                  <a:lnTo>
                    <a:pt x="10334" y="9536"/>
                  </a:lnTo>
                  <a:lnTo>
                    <a:pt x="10753" y="9315"/>
                  </a:lnTo>
                  <a:lnTo>
                    <a:pt x="11122" y="9094"/>
                  </a:lnTo>
                  <a:lnTo>
                    <a:pt x="11493" y="8851"/>
                  </a:lnTo>
                  <a:lnTo>
                    <a:pt x="11855" y="8595"/>
                  </a:lnTo>
                  <a:lnTo>
                    <a:pt x="12168" y="8319"/>
                  </a:lnTo>
                  <a:lnTo>
                    <a:pt x="12469" y="8039"/>
                  </a:lnTo>
                  <a:lnTo>
                    <a:pt x="12748" y="7736"/>
                  </a:lnTo>
                  <a:lnTo>
                    <a:pt x="13014" y="7402"/>
                  </a:lnTo>
                  <a:lnTo>
                    <a:pt x="13237" y="7088"/>
                  </a:lnTo>
                  <a:lnTo>
                    <a:pt x="13421" y="6751"/>
                  </a:lnTo>
                  <a:lnTo>
                    <a:pt x="13596" y="6403"/>
                  </a:lnTo>
                  <a:lnTo>
                    <a:pt x="13746" y="6056"/>
                  </a:lnTo>
                  <a:lnTo>
                    <a:pt x="13863" y="5696"/>
                  </a:lnTo>
                  <a:lnTo>
                    <a:pt x="13943" y="5337"/>
                  </a:lnTo>
                  <a:lnTo>
                    <a:pt x="14002" y="4953"/>
                  </a:lnTo>
                  <a:lnTo>
                    <a:pt x="14025" y="4584"/>
                  </a:lnTo>
                  <a:lnTo>
                    <a:pt x="14025" y="4478"/>
                  </a:lnTo>
                  <a:lnTo>
                    <a:pt x="14002" y="4199"/>
                  </a:lnTo>
                  <a:lnTo>
                    <a:pt x="13967" y="3910"/>
                  </a:lnTo>
                  <a:lnTo>
                    <a:pt x="13898" y="3643"/>
                  </a:lnTo>
                  <a:lnTo>
                    <a:pt x="13804" y="3365"/>
                  </a:lnTo>
                  <a:lnTo>
                    <a:pt x="13677" y="3087"/>
                  </a:lnTo>
                  <a:lnTo>
                    <a:pt x="13525" y="2831"/>
                  </a:lnTo>
                  <a:lnTo>
                    <a:pt x="13341" y="2553"/>
                  </a:lnTo>
                  <a:lnTo>
                    <a:pt x="13132" y="2309"/>
                  </a:lnTo>
                  <a:lnTo>
                    <a:pt x="12911" y="2067"/>
                  </a:lnTo>
                  <a:lnTo>
                    <a:pt x="12679" y="1845"/>
                  </a:lnTo>
                  <a:lnTo>
                    <a:pt x="12401" y="1624"/>
                  </a:lnTo>
                  <a:lnTo>
                    <a:pt x="12087" y="1404"/>
                  </a:lnTo>
                  <a:lnTo>
                    <a:pt x="11773" y="1197"/>
                  </a:lnTo>
                  <a:lnTo>
                    <a:pt x="11448" y="1011"/>
                  </a:lnTo>
                  <a:lnTo>
                    <a:pt x="11087" y="837"/>
                  </a:lnTo>
                  <a:lnTo>
                    <a:pt x="10729" y="685"/>
                  </a:lnTo>
                  <a:lnTo>
                    <a:pt x="10334" y="546"/>
                  </a:lnTo>
                  <a:lnTo>
                    <a:pt x="9951" y="419"/>
                  </a:lnTo>
                  <a:lnTo>
                    <a:pt x="9532" y="304"/>
                  </a:lnTo>
                  <a:lnTo>
                    <a:pt x="9126" y="210"/>
                  </a:lnTo>
                  <a:lnTo>
                    <a:pt x="8696" y="139"/>
                  </a:lnTo>
                  <a:lnTo>
                    <a:pt x="8268" y="83"/>
                  </a:lnTo>
                  <a:lnTo>
                    <a:pt x="7826" y="36"/>
                  </a:lnTo>
                  <a:lnTo>
                    <a:pt x="7384" y="12"/>
                  </a:lnTo>
                  <a:lnTo>
                    <a:pt x="6933" y="0"/>
                  </a:lnTo>
                  <a:lnTo>
                    <a:pt x="6490" y="24"/>
                  </a:lnTo>
                  <a:lnTo>
                    <a:pt x="6050" y="47"/>
                  </a:lnTo>
                  <a:lnTo>
                    <a:pt x="5620" y="94"/>
                  </a:lnTo>
                  <a:lnTo>
                    <a:pt x="5191" y="163"/>
                  </a:lnTo>
                  <a:lnTo>
                    <a:pt x="4760" y="245"/>
                  </a:lnTo>
                  <a:lnTo>
                    <a:pt x="4343" y="349"/>
                  </a:lnTo>
                  <a:lnTo>
                    <a:pt x="3925" y="464"/>
                  </a:lnTo>
                  <a:lnTo>
                    <a:pt x="3541" y="592"/>
                  </a:lnTo>
                  <a:lnTo>
                    <a:pt x="3159" y="743"/>
                  </a:lnTo>
                  <a:lnTo>
                    <a:pt x="2799" y="905"/>
                  </a:lnTo>
                  <a:lnTo>
                    <a:pt x="2463" y="1068"/>
                  </a:lnTo>
                  <a:lnTo>
                    <a:pt x="2138" y="1265"/>
                  </a:lnTo>
                  <a:lnTo>
                    <a:pt x="1824" y="1475"/>
                  </a:lnTo>
                  <a:lnTo>
                    <a:pt x="1546" y="1683"/>
                  </a:lnTo>
                  <a:lnTo>
                    <a:pt x="1279" y="1914"/>
                  </a:lnTo>
                  <a:lnTo>
                    <a:pt x="1034" y="2147"/>
                  </a:lnTo>
                  <a:lnTo>
                    <a:pt x="814" y="2402"/>
                  </a:lnTo>
                  <a:lnTo>
                    <a:pt x="617" y="2646"/>
                  </a:lnTo>
                  <a:lnTo>
                    <a:pt x="443" y="2913"/>
                  </a:lnTo>
                  <a:lnTo>
                    <a:pt x="303" y="3191"/>
                  </a:lnTo>
                  <a:lnTo>
                    <a:pt x="186" y="3446"/>
                  </a:lnTo>
                  <a:lnTo>
                    <a:pt x="93" y="3724"/>
                  </a:lnTo>
                  <a:lnTo>
                    <a:pt x="36" y="4013"/>
                  </a:lnTo>
                  <a:lnTo>
                    <a:pt x="0" y="4305"/>
                  </a:lnTo>
                  <a:lnTo>
                    <a:pt x="0" y="4572"/>
                  </a:lnTo>
                  <a:lnTo>
                    <a:pt x="24" y="4860"/>
                  </a:lnTo>
                  <a:lnTo>
                    <a:pt x="70" y="5139"/>
                  </a:lnTo>
                  <a:lnTo>
                    <a:pt x="164" y="5418"/>
                  </a:lnTo>
                  <a:lnTo>
                    <a:pt x="269" y="5696"/>
                  </a:lnTo>
                  <a:lnTo>
                    <a:pt x="396" y="5963"/>
                  </a:lnTo>
                  <a:lnTo>
                    <a:pt x="558" y="6230"/>
                  </a:lnTo>
                  <a:lnTo>
                    <a:pt x="744" y="6497"/>
                  </a:lnTo>
                  <a:lnTo>
                    <a:pt x="941" y="6740"/>
                  </a:lnTo>
                  <a:lnTo>
                    <a:pt x="1186" y="6971"/>
                  </a:lnTo>
                  <a:lnTo>
                    <a:pt x="1440" y="7216"/>
                  </a:lnTo>
                  <a:lnTo>
                    <a:pt x="1731" y="7423"/>
                  </a:lnTo>
                  <a:lnTo>
                    <a:pt x="2032" y="7621"/>
                  </a:lnTo>
                  <a:lnTo>
                    <a:pt x="2345" y="7819"/>
                  </a:lnTo>
                  <a:lnTo>
                    <a:pt x="2694" y="8005"/>
                  </a:lnTo>
                  <a:lnTo>
                    <a:pt x="3043" y="8179"/>
                  </a:lnTo>
                  <a:lnTo>
                    <a:pt x="3426" y="8319"/>
                  </a:lnTo>
                  <a:lnTo>
                    <a:pt x="3810" y="8458"/>
                  </a:lnTo>
                  <a:lnTo>
                    <a:pt x="4203" y="8585"/>
                  </a:lnTo>
                  <a:lnTo>
                    <a:pt x="4621" y="8688"/>
                  </a:lnTo>
                  <a:lnTo>
                    <a:pt x="5040" y="8781"/>
                  </a:lnTo>
                  <a:lnTo>
                    <a:pt x="5481" y="8839"/>
                  </a:lnTo>
                  <a:lnTo>
                    <a:pt x="5898" y="8908"/>
                  </a:lnTo>
                  <a:lnTo>
                    <a:pt x="6351" y="8944"/>
                  </a:lnTo>
                  <a:lnTo>
                    <a:pt x="6781" y="8955"/>
                  </a:lnTo>
                  <a:lnTo>
                    <a:pt x="7233" y="8955"/>
                  </a:lnTo>
                  <a:lnTo>
                    <a:pt x="7686" y="8944"/>
                  </a:lnTo>
                  <a:lnTo>
                    <a:pt x="8117" y="8908"/>
                  </a:lnTo>
                  <a:lnTo>
                    <a:pt x="8546" y="8839"/>
                  </a:lnTo>
                  <a:lnTo>
                    <a:pt x="8975" y="8781"/>
                  </a:lnTo>
                  <a:lnTo>
                    <a:pt x="9300" y="8712"/>
                  </a:lnTo>
                  <a:lnTo>
                    <a:pt x="9277" y="8770"/>
                  </a:lnTo>
                  <a:lnTo>
                    <a:pt x="9173" y="9025"/>
                  </a:lnTo>
                  <a:lnTo>
                    <a:pt x="9022" y="9268"/>
                  </a:lnTo>
                  <a:lnTo>
                    <a:pt x="8860" y="9490"/>
                  </a:lnTo>
                  <a:lnTo>
                    <a:pt x="8674" y="9698"/>
                  </a:lnTo>
                  <a:lnTo>
                    <a:pt x="8454" y="9860"/>
                  </a:lnTo>
                  <a:lnTo>
                    <a:pt x="8221" y="10046"/>
                  </a:lnTo>
                  <a:lnTo>
                    <a:pt x="7989" y="10197"/>
                  </a:lnTo>
                  <a:lnTo>
                    <a:pt x="7720" y="10301"/>
                  </a:lnTo>
                  <a:lnTo>
                    <a:pt x="8105" y="10265"/>
                  </a:lnTo>
                  <a:close/>
                </a:path>
              </a:pathLst>
            </a:custGeom>
            <a:solidFill>
              <a:srgbClr val="FFFFCC"/>
            </a:solidFill>
            <a:ln w="0">
              <a:solidFill>
                <a:srgbClr val="000000"/>
              </a:solidFill>
              <a:prstDash val="solid"/>
              <a:round/>
              <a:headEnd/>
              <a:tailEnd/>
            </a:ln>
          </p:spPr>
          <p:txBody>
            <a:bodyPr/>
            <a:lstStyle/>
            <a:p>
              <a:endParaRPr lang="en-ZA" sz="1050">
                <a:solidFill>
                  <a:srgbClr val="4C1966"/>
                </a:solidFill>
              </a:endParaRPr>
            </a:p>
          </p:txBody>
        </p:sp>
        <p:sp>
          <p:nvSpPr>
            <p:cNvPr id="6" name="Rectangle 5"/>
            <p:cNvSpPr>
              <a:spLocks noChangeArrowheads="1"/>
            </p:cNvSpPr>
            <p:nvPr/>
          </p:nvSpPr>
          <p:spPr bwMode="auto">
            <a:xfrm>
              <a:off x="3948" y="1040"/>
              <a:ext cx="1325" cy="1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algn="ctr">
                <a:spcBef>
                  <a:spcPct val="0"/>
                </a:spcBef>
                <a:buFontTx/>
                <a:buNone/>
              </a:pPr>
              <a:r>
                <a:rPr lang="en-US" altLang="en-US" sz="1200" b="1" dirty="0">
                  <a:solidFill>
                    <a:srgbClr val="4C1966"/>
                  </a:solidFill>
                  <a:latin typeface="Arial" panose="020B0604020202020204" pitchFamily="34" charset="0"/>
                </a:rPr>
                <a:t>These are capacity</a:t>
              </a:r>
              <a:br>
                <a:rPr lang="en-US" altLang="en-US" sz="1200" b="1" dirty="0">
                  <a:solidFill>
                    <a:srgbClr val="4C1966"/>
                  </a:solidFill>
                  <a:latin typeface="Arial" panose="020B0604020202020204" pitchFamily="34" charset="0"/>
                </a:rPr>
              </a:br>
              <a:r>
                <a:rPr lang="en-US" altLang="en-US" sz="1200" b="1" dirty="0">
                  <a:solidFill>
                    <a:srgbClr val="4C1966"/>
                  </a:solidFill>
                  <a:latin typeface="Arial" panose="020B0604020202020204" pitchFamily="34" charset="0"/>
                </a:rPr>
                <a:t>costs and will be</a:t>
              </a:r>
              <a:br>
                <a:rPr lang="en-US" altLang="en-US" sz="1200" b="1" dirty="0">
                  <a:solidFill>
                    <a:srgbClr val="4C1966"/>
                  </a:solidFill>
                  <a:latin typeface="Arial" panose="020B0604020202020204" pitchFamily="34" charset="0"/>
                </a:rPr>
              </a:br>
              <a:r>
                <a:rPr lang="en-US" altLang="en-US" sz="1200" b="1" dirty="0">
                  <a:solidFill>
                    <a:srgbClr val="4C1966"/>
                  </a:solidFill>
                  <a:latin typeface="Arial" panose="020B0604020202020204" pitchFamily="34" charset="0"/>
                </a:rPr>
                <a:t>incurred if nothing</a:t>
              </a:r>
              <a:br>
                <a:rPr lang="en-US" altLang="en-US" sz="1200" b="1" dirty="0">
                  <a:solidFill>
                    <a:srgbClr val="4C1966"/>
                  </a:solidFill>
                  <a:latin typeface="Arial" panose="020B0604020202020204" pitchFamily="34" charset="0"/>
                </a:rPr>
              </a:br>
              <a:r>
                <a:rPr lang="en-US" altLang="en-US" sz="1200" b="1" dirty="0">
                  <a:solidFill>
                    <a:srgbClr val="4C1966"/>
                  </a:solidFill>
                  <a:latin typeface="Arial" panose="020B0604020202020204" pitchFamily="34" charset="0"/>
                </a:rPr>
                <a:t>is produced.</a:t>
              </a:r>
            </a:p>
          </p:txBody>
        </p:sp>
      </p:grpSp>
      <p:graphicFrame>
        <p:nvGraphicFramePr>
          <p:cNvPr id="7" name="Object 1"/>
          <p:cNvGraphicFramePr>
            <a:graphicFrameLocks noChangeAspect="1"/>
          </p:cNvGraphicFramePr>
          <p:nvPr>
            <p:extLst>
              <p:ext uri="{D42A27DB-BD31-4B8C-83A1-F6EECF244321}">
                <p14:modId xmlns:p14="http://schemas.microsoft.com/office/powerpoint/2010/main" val="4015264222"/>
              </p:ext>
            </p:extLst>
          </p:nvPr>
        </p:nvGraphicFramePr>
        <p:xfrm>
          <a:off x="6175893" y="2520613"/>
          <a:ext cx="1387280" cy="1675101"/>
        </p:xfrm>
        <a:graphic>
          <a:graphicData uri="http://schemas.openxmlformats.org/presentationml/2006/ole">
            <mc:AlternateContent xmlns:mc="http://schemas.openxmlformats.org/markup-compatibility/2006">
              <mc:Choice xmlns:v="urn:schemas-microsoft-com:vml" Requires="v">
                <p:oleObj spid="_x0000_s25610" name="Clip" r:id="rId3" imgW="3803015" imgH="6010910" progId="MS_ClipArt_Gallery.2">
                  <p:embed/>
                </p:oleObj>
              </mc:Choice>
              <mc:Fallback>
                <p:oleObj name="Clip" r:id="rId3" imgW="3803015" imgH="6010910" progId="MS_ClipArt_Gallery.2">
                  <p:embed/>
                  <p:pic>
                    <p:nvPicPr>
                      <p:cNvPr id="36871"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5893" y="2520613"/>
                        <a:ext cx="1387280" cy="1675101"/>
                      </a:xfrm>
                      <a:prstGeom prst="rect">
                        <a:avLst/>
                      </a:prstGeom>
                      <a:noFill/>
                      <a:ln>
                        <a:noFill/>
                      </a:ln>
                      <a:effectLst/>
                    </p:spPr>
                  </p:pic>
                </p:oleObj>
              </mc:Fallback>
            </mc:AlternateContent>
          </a:graphicData>
        </a:graphic>
      </p:graphicFrame>
      <p:grpSp>
        <p:nvGrpSpPr>
          <p:cNvPr id="8" name="Group 24"/>
          <p:cNvGrpSpPr>
            <a:grpSpLocks/>
          </p:cNvGrpSpPr>
          <p:nvPr/>
        </p:nvGrpSpPr>
        <p:grpSpPr bwMode="auto">
          <a:xfrm>
            <a:off x="5431143" y="4310941"/>
            <a:ext cx="2199010" cy="616459"/>
            <a:chOff x="3696" y="3264"/>
            <a:chExt cx="1872" cy="1149"/>
          </a:xfrm>
        </p:grpSpPr>
        <p:sp>
          <p:nvSpPr>
            <p:cNvPr id="9" name="Freeform 25" descr="Blue tissue paper"/>
            <p:cNvSpPr>
              <a:spLocks/>
            </p:cNvSpPr>
            <p:nvPr/>
          </p:nvSpPr>
          <p:spPr bwMode="auto">
            <a:xfrm>
              <a:off x="3696" y="3264"/>
              <a:ext cx="1872" cy="1149"/>
            </a:xfrm>
            <a:custGeom>
              <a:avLst/>
              <a:gdLst>
                <a:gd name="T0" fmla="*/ 0 w 14403"/>
                <a:gd name="T1" fmla="*/ 0 h 10365"/>
                <a:gd name="T2" fmla="*/ 0 w 14403"/>
                <a:gd name="T3" fmla="*/ 0 h 10365"/>
                <a:gd name="T4" fmla="*/ 0 w 14403"/>
                <a:gd name="T5" fmla="*/ 0 h 10365"/>
                <a:gd name="T6" fmla="*/ 0 w 14403"/>
                <a:gd name="T7" fmla="*/ 0 h 10365"/>
                <a:gd name="T8" fmla="*/ 0 w 14403"/>
                <a:gd name="T9" fmla="*/ 0 h 10365"/>
                <a:gd name="T10" fmla="*/ 0 w 14403"/>
                <a:gd name="T11" fmla="*/ 0 h 10365"/>
                <a:gd name="T12" fmla="*/ 0 w 14403"/>
                <a:gd name="T13" fmla="*/ 0 h 10365"/>
                <a:gd name="T14" fmla="*/ 0 w 14403"/>
                <a:gd name="T15" fmla="*/ 0 h 10365"/>
                <a:gd name="T16" fmla="*/ 0 w 14403"/>
                <a:gd name="T17" fmla="*/ 0 h 10365"/>
                <a:gd name="T18" fmla="*/ 0 w 14403"/>
                <a:gd name="T19" fmla="*/ 0 h 10365"/>
                <a:gd name="T20" fmla="*/ 0 w 14403"/>
                <a:gd name="T21" fmla="*/ 0 h 10365"/>
                <a:gd name="T22" fmla="*/ 0 w 14403"/>
                <a:gd name="T23" fmla="*/ 0 h 10365"/>
                <a:gd name="T24" fmla="*/ 0 w 14403"/>
                <a:gd name="T25" fmla="*/ 0 h 10365"/>
                <a:gd name="T26" fmla="*/ 0 w 14403"/>
                <a:gd name="T27" fmla="*/ 0 h 10365"/>
                <a:gd name="T28" fmla="*/ 0 w 14403"/>
                <a:gd name="T29" fmla="*/ 0 h 10365"/>
                <a:gd name="T30" fmla="*/ 0 w 14403"/>
                <a:gd name="T31" fmla="*/ 0 h 10365"/>
                <a:gd name="T32" fmla="*/ 0 w 14403"/>
                <a:gd name="T33" fmla="*/ 0 h 10365"/>
                <a:gd name="T34" fmla="*/ 0 w 14403"/>
                <a:gd name="T35" fmla="*/ 0 h 10365"/>
                <a:gd name="T36" fmla="*/ 0 w 14403"/>
                <a:gd name="T37" fmla="*/ 0 h 10365"/>
                <a:gd name="T38" fmla="*/ 0 w 14403"/>
                <a:gd name="T39" fmla="*/ 0 h 10365"/>
                <a:gd name="T40" fmla="*/ 0 w 14403"/>
                <a:gd name="T41" fmla="*/ 0 h 10365"/>
                <a:gd name="T42" fmla="*/ 0 w 14403"/>
                <a:gd name="T43" fmla="*/ 0 h 10365"/>
                <a:gd name="T44" fmla="*/ 0 w 14403"/>
                <a:gd name="T45" fmla="*/ 0 h 10365"/>
                <a:gd name="T46" fmla="*/ 0 w 14403"/>
                <a:gd name="T47" fmla="*/ 0 h 10365"/>
                <a:gd name="T48" fmla="*/ 0 w 14403"/>
                <a:gd name="T49" fmla="*/ 0 h 10365"/>
                <a:gd name="T50" fmla="*/ 0 w 14403"/>
                <a:gd name="T51" fmla="*/ 0 h 10365"/>
                <a:gd name="T52" fmla="*/ 0 w 14403"/>
                <a:gd name="T53" fmla="*/ 0 h 10365"/>
                <a:gd name="T54" fmla="*/ 0 w 14403"/>
                <a:gd name="T55" fmla="*/ 0 h 10365"/>
                <a:gd name="T56" fmla="*/ 0 w 14403"/>
                <a:gd name="T57" fmla="*/ 0 h 10365"/>
                <a:gd name="T58" fmla="*/ 0 w 14403"/>
                <a:gd name="T59" fmla="*/ 0 h 10365"/>
                <a:gd name="T60" fmla="*/ 0 w 14403"/>
                <a:gd name="T61" fmla="*/ 0 h 10365"/>
                <a:gd name="T62" fmla="*/ 0 w 14403"/>
                <a:gd name="T63" fmla="*/ 0 h 10365"/>
                <a:gd name="T64" fmla="*/ 0 w 14403"/>
                <a:gd name="T65" fmla="*/ 0 h 1036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4403"/>
                <a:gd name="T100" fmla="*/ 0 h 10365"/>
                <a:gd name="T101" fmla="*/ 14403 w 14403"/>
                <a:gd name="T102" fmla="*/ 10365 h 1036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4403" h="10365">
                  <a:moveTo>
                    <a:pt x="7951" y="2130"/>
                  </a:moveTo>
                  <a:lnTo>
                    <a:pt x="7357" y="0"/>
                  </a:lnTo>
                  <a:lnTo>
                    <a:pt x="6730" y="2063"/>
                  </a:lnTo>
                  <a:lnTo>
                    <a:pt x="6157" y="861"/>
                  </a:lnTo>
                  <a:lnTo>
                    <a:pt x="5849" y="2198"/>
                  </a:lnTo>
                  <a:lnTo>
                    <a:pt x="4275" y="1038"/>
                  </a:lnTo>
                  <a:lnTo>
                    <a:pt x="4804" y="2525"/>
                  </a:lnTo>
                  <a:lnTo>
                    <a:pt x="3821" y="2111"/>
                  </a:lnTo>
                  <a:lnTo>
                    <a:pt x="4011" y="2625"/>
                  </a:lnTo>
                  <a:lnTo>
                    <a:pt x="2321" y="1930"/>
                  </a:lnTo>
                  <a:lnTo>
                    <a:pt x="3054" y="3181"/>
                  </a:lnTo>
                  <a:lnTo>
                    <a:pt x="2303" y="2862"/>
                  </a:lnTo>
                  <a:lnTo>
                    <a:pt x="2652" y="3473"/>
                  </a:lnTo>
                  <a:lnTo>
                    <a:pt x="946" y="3251"/>
                  </a:lnTo>
                  <a:lnTo>
                    <a:pt x="2090" y="4084"/>
                  </a:lnTo>
                  <a:lnTo>
                    <a:pt x="1127" y="4228"/>
                  </a:lnTo>
                  <a:lnTo>
                    <a:pt x="1836" y="4552"/>
                  </a:lnTo>
                  <a:lnTo>
                    <a:pt x="0" y="5037"/>
                  </a:lnTo>
                  <a:lnTo>
                    <a:pt x="1776" y="5636"/>
                  </a:lnTo>
                  <a:lnTo>
                    <a:pt x="767" y="6229"/>
                  </a:lnTo>
                  <a:lnTo>
                    <a:pt x="2004" y="6359"/>
                  </a:lnTo>
                  <a:lnTo>
                    <a:pt x="1005" y="7481"/>
                  </a:lnTo>
                  <a:lnTo>
                    <a:pt x="2514" y="7043"/>
                  </a:lnTo>
                  <a:lnTo>
                    <a:pt x="1483" y="8728"/>
                  </a:lnTo>
                  <a:lnTo>
                    <a:pt x="3329" y="7680"/>
                  </a:lnTo>
                  <a:lnTo>
                    <a:pt x="2877" y="8855"/>
                  </a:lnTo>
                  <a:lnTo>
                    <a:pt x="4122" y="8051"/>
                  </a:lnTo>
                  <a:lnTo>
                    <a:pt x="4007" y="9694"/>
                  </a:lnTo>
                  <a:lnTo>
                    <a:pt x="5070" y="8373"/>
                  </a:lnTo>
                  <a:lnTo>
                    <a:pt x="5130" y="9408"/>
                  </a:lnTo>
                  <a:lnTo>
                    <a:pt x="5701" y="8587"/>
                  </a:lnTo>
                  <a:lnTo>
                    <a:pt x="5924" y="9726"/>
                  </a:lnTo>
                  <a:lnTo>
                    <a:pt x="6498" y="8713"/>
                  </a:lnTo>
                  <a:lnTo>
                    <a:pt x="7098" y="10365"/>
                  </a:lnTo>
                  <a:lnTo>
                    <a:pt x="7646" y="8676"/>
                  </a:lnTo>
                  <a:lnTo>
                    <a:pt x="8214" y="9820"/>
                  </a:lnTo>
                  <a:lnTo>
                    <a:pt x="8477" y="8640"/>
                  </a:lnTo>
                  <a:lnTo>
                    <a:pt x="9528" y="10054"/>
                  </a:lnTo>
                  <a:lnTo>
                    <a:pt x="9469" y="8451"/>
                  </a:lnTo>
                  <a:lnTo>
                    <a:pt x="10444" y="9454"/>
                  </a:lnTo>
                  <a:lnTo>
                    <a:pt x="10278" y="8110"/>
                  </a:lnTo>
                  <a:lnTo>
                    <a:pt x="11772" y="9058"/>
                  </a:lnTo>
                  <a:lnTo>
                    <a:pt x="11236" y="7714"/>
                  </a:lnTo>
                  <a:lnTo>
                    <a:pt x="12100" y="8199"/>
                  </a:lnTo>
                  <a:lnTo>
                    <a:pt x="11808" y="7355"/>
                  </a:lnTo>
                  <a:lnTo>
                    <a:pt x="13423" y="7859"/>
                  </a:lnTo>
                  <a:lnTo>
                    <a:pt x="12434" y="6692"/>
                  </a:lnTo>
                  <a:lnTo>
                    <a:pt x="13550" y="6874"/>
                  </a:lnTo>
                  <a:lnTo>
                    <a:pt x="12890" y="6188"/>
                  </a:lnTo>
                  <a:lnTo>
                    <a:pt x="14369" y="5963"/>
                  </a:lnTo>
                  <a:lnTo>
                    <a:pt x="12971" y="5359"/>
                  </a:lnTo>
                  <a:lnTo>
                    <a:pt x="14403" y="4723"/>
                  </a:lnTo>
                  <a:lnTo>
                    <a:pt x="12915" y="4688"/>
                  </a:lnTo>
                  <a:lnTo>
                    <a:pt x="13687" y="4093"/>
                  </a:lnTo>
                  <a:lnTo>
                    <a:pt x="12572" y="4221"/>
                  </a:lnTo>
                  <a:lnTo>
                    <a:pt x="13824" y="2908"/>
                  </a:lnTo>
                  <a:lnTo>
                    <a:pt x="12024" y="3592"/>
                  </a:lnTo>
                  <a:lnTo>
                    <a:pt x="12434" y="2667"/>
                  </a:lnTo>
                  <a:lnTo>
                    <a:pt x="11393" y="3163"/>
                  </a:lnTo>
                  <a:lnTo>
                    <a:pt x="12074" y="1111"/>
                  </a:lnTo>
                  <a:lnTo>
                    <a:pt x="10322" y="2625"/>
                  </a:lnTo>
                  <a:lnTo>
                    <a:pt x="10458" y="1294"/>
                  </a:lnTo>
                  <a:lnTo>
                    <a:pt x="9663" y="2412"/>
                  </a:lnTo>
                  <a:lnTo>
                    <a:pt x="9700" y="301"/>
                  </a:lnTo>
                  <a:lnTo>
                    <a:pt x="8789" y="2140"/>
                  </a:lnTo>
                  <a:lnTo>
                    <a:pt x="8488" y="849"/>
                  </a:lnTo>
                  <a:lnTo>
                    <a:pt x="7951" y="2130"/>
                  </a:lnTo>
                  <a:close/>
                </a:path>
              </a:pathLst>
            </a:custGeom>
            <a:blipFill dpi="0" rotWithShape="0">
              <a:blip r:embed="rId5"/>
              <a:srcRect/>
              <a:tile tx="0" ty="0" sx="100000" sy="100000" flip="none" algn="tl"/>
            </a:blipFill>
            <a:ln w="0">
              <a:solidFill>
                <a:srgbClr val="000000"/>
              </a:solidFill>
              <a:prstDash val="solid"/>
              <a:round/>
              <a:headEnd/>
              <a:tailEnd/>
            </a:ln>
          </p:spPr>
          <p:txBody>
            <a:bodyPr/>
            <a:lstStyle/>
            <a:p>
              <a:endParaRPr lang="en-ZA" sz="1050">
                <a:solidFill>
                  <a:srgbClr val="4C1966"/>
                </a:solidFill>
              </a:endParaRPr>
            </a:p>
          </p:txBody>
        </p:sp>
        <p:sp>
          <p:nvSpPr>
            <p:cNvPr id="10" name="Text Box 26"/>
            <p:cNvSpPr txBox="1">
              <a:spLocks noChangeArrowheads="1"/>
            </p:cNvSpPr>
            <p:nvPr/>
          </p:nvSpPr>
          <p:spPr bwMode="auto">
            <a:xfrm>
              <a:off x="4279" y="3456"/>
              <a:ext cx="659" cy="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algn="ctr">
                <a:spcBef>
                  <a:spcPct val="0"/>
                </a:spcBef>
                <a:buFontTx/>
                <a:buNone/>
              </a:pPr>
              <a:r>
                <a:rPr lang="en-US" altLang="en-US" sz="1200" b="1">
                  <a:solidFill>
                    <a:srgbClr val="4C1966"/>
                  </a:solidFill>
                  <a:latin typeface="Arial" panose="020B0604020202020204" pitchFamily="34" charset="0"/>
                </a:rPr>
                <a:t>Variable</a:t>
              </a:r>
              <a:br>
                <a:rPr lang="en-US" altLang="en-US" sz="1200" b="1">
                  <a:solidFill>
                    <a:srgbClr val="4C1966"/>
                  </a:solidFill>
                  <a:latin typeface="Arial" panose="020B0604020202020204" pitchFamily="34" charset="0"/>
                </a:rPr>
              </a:br>
              <a:r>
                <a:rPr lang="en-US" altLang="en-US" sz="1200" b="1">
                  <a:solidFill>
                    <a:srgbClr val="4C1966"/>
                  </a:solidFill>
                  <a:latin typeface="Arial" panose="020B0604020202020204" pitchFamily="34" charset="0"/>
                </a:rPr>
                <a:t>Costing</a:t>
              </a:r>
            </a:p>
          </p:txBody>
        </p:sp>
      </p:grpSp>
      <p:grpSp>
        <p:nvGrpSpPr>
          <p:cNvPr id="11" name="Group 11"/>
          <p:cNvGrpSpPr>
            <a:grpSpLocks/>
          </p:cNvGrpSpPr>
          <p:nvPr/>
        </p:nvGrpSpPr>
        <p:grpSpPr bwMode="auto">
          <a:xfrm>
            <a:off x="827584" y="1488433"/>
            <a:ext cx="3096469" cy="1363255"/>
            <a:chOff x="528" y="816"/>
            <a:chExt cx="2636" cy="1672"/>
          </a:xfrm>
        </p:grpSpPr>
        <p:sp>
          <p:nvSpPr>
            <p:cNvPr id="12" name="AutoShape 8"/>
            <p:cNvSpPr>
              <a:spLocks noChangeArrowheads="1"/>
            </p:cNvSpPr>
            <p:nvPr/>
          </p:nvSpPr>
          <p:spPr bwMode="auto">
            <a:xfrm>
              <a:off x="528" y="816"/>
              <a:ext cx="2636" cy="1197"/>
            </a:xfrm>
            <a:prstGeom prst="wedgeRoundRectCallout">
              <a:avLst>
                <a:gd name="adj1" fmla="val -41671"/>
                <a:gd name="adj2" fmla="val 66667"/>
                <a:gd name="adj3" fmla="val 16667"/>
              </a:avLst>
            </a:prstGeom>
            <a:solidFill>
              <a:srgbClr val="FFCCFF"/>
            </a:solidFill>
            <a:ln w="28575">
              <a:solidFill>
                <a:schemeClr val="accent2"/>
              </a:solidFill>
              <a:miter lim="800000"/>
              <a:headEnd/>
              <a:tailEnd/>
            </a:ln>
          </p:spPr>
          <p:txBody>
            <a:bodyPr wrap="none" anchor="ct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algn="ctr">
                <a:spcBef>
                  <a:spcPct val="0"/>
                </a:spcBef>
                <a:buFontTx/>
                <a:buNone/>
              </a:pPr>
              <a:endParaRPr lang="en-GB" altLang="en-US" sz="1400">
                <a:solidFill>
                  <a:srgbClr val="FF0000"/>
                </a:solidFill>
                <a:latin typeface="Times New Roman" panose="02020603050405020304" pitchFamily="18" charset="0"/>
              </a:endParaRPr>
            </a:p>
          </p:txBody>
        </p:sp>
        <p:sp>
          <p:nvSpPr>
            <p:cNvPr id="13" name="Rectangle 9"/>
            <p:cNvSpPr>
              <a:spLocks noChangeArrowheads="1"/>
            </p:cNvSpPr>
            <p:nvPr/>
          </p:nvSpPr>
          <p:spPr bwMode="auto">
            <a:xfrm flipH="1">
              <a:off x="550" y="944"/>
              <a:ext cx="2614" cy="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algn="ctr">
                <a:spcBef>
                  <a:spcPct val="0"/>
                </a:spcBef>
                <a:buFontTx/>
                <a:buNone/>
              </a:pPr>
              <a:r>
                <a:rPr lang="en-US" altLang="en-US" sz="1200" b="1" dirty="0">
                  <a:solidFill>
                    <a:srgbClr val="FF0000"/>
                  </a:solidFill>
                  <a:latin typeface="Arial" panose="020B0604020202020204" pitchFamily="34" charset="0"/>
                </a:rPr>
                <a:t>Depreciation, taxes, insurance and salaries</a:t>
              </a:r>
              <a:br>
                <a:rPr lang="en-US" altLang="en-US" sz="1200" b="1" dirty="0">
                  <a:solidFill>
                    <a:srgbClr val="FF0000"/>
                  </a:solidFill>
                  <a:latin typeface="Arial" panose="020B0604020202020204" pitchFamily="34" charset="0"/>
                </a:rPr>
              </a:br>
              <a:r>
                <a:rPr lang="en-US" altLang="en-US" sz="1200" b="1" dirty="0">
                  <a:solidFill>
                    <a:srgbClr val="FF0000"/>
                  </a:solidFill>
                  <a:latin typeface="Arial" panose="020B0604020202020204" pitchFamily="34" charset="0"/>
                </a:rPr>
                <a:t>are just as essential to products as variable costs. </a:t>
              </a:r>
            </a:p>
          </p:txBody>
        </p:sp>
      </p:grpSp>
      <p:graphicFrame>
        <p:nvGraphicFramePr>
          <p:cNvPr id="14" name="Object 0"/>
          <p:cNvGraphicFramePr>
            <a:graphicFrameLocks/>
          </p:cNvGraphicFramePr>
          <p:nvPr>
            <p:extLst>
              <p:ext uri="{D42A27DB-BD31-4B8C-83A1-F6EECF244321}">
                <p14:modId xmlns:p14="http://schemas.microsoft.com/office/powerpoint/2010/main" val="3432098325"/>
              </p:ext>
            </p:extLst>
          </p:nvPr>
        </p:nvGraphicFramePr>
        <p:xfrm>
          <a:off x="1514979" y="2520613"/>
          <a:ext cx="1321212" cy="1675101"/>
        </p:xfrm>
        <a:graphic>
          <a:graphicData uri="http://schemas.openxmlformats.org/presentationml/2006/ole">
            <mc:AlternateContent xmlns:mc="http://schemas.openxmlformats.org/markup-compatibility/2006">
              <mc:Choice xmlns:v="urn:schemas-microsoft-com:vml" Requires="v">
                <p:oleObj spid="_x0000_s25611" name="Clip" r:id="rId6" imgW="3618865" imgH="6010910" progId="MS_ClipArt_Gallery.2">
                  <p:embed/>
                </p:oleObj>
              </mc:Choice>
              <mc:Fallback>
                <p:oleObj name="Clip" r:id="rId6" imgW="3618865" imgH="6010910" progId="MS_ClipArt_Gallery.2">
                  <p:embed/>
                  <p:pic>
                    <p:nvPicPr>
                      <p:cNvPr id="20" name="Object 0"/>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14979" y="2520613"/>
                        <a:ext cx="1321212" cy="1675101"/>
                      </a:xfrm>
                      <a:prstGeom prst="rect">
                        <a:avLst/>
                      </a:prstGeom>
                      <a:noFill/>
                      <a:ln>
                        <a:noFill/>
                      </a:ln>
                      <a:effectLst/>
                    </p:spPr>
                  </p:pic>
                </p:oleObj>
              </mc:Fallback>
            </mc:AlternateContent>
          </a:graphicData>
        </a:graphic>
      </p:graphicFrame>
      <p:grpSp>
        <p:nvGrpSpPr>
          <p:cNvPr id="15" name="Group 21"/>
          <p:cNvGrpSpPr>
            <a:grpSpLocks/>
          </p:cNvGrpSpPr>
          <p:nvPr/>
        </p:nvGrpSpPr>
        <p:grpSpPr bwMode="auto">
          <a:xfrm>
            <a:off x="1032372" y="4251928"/>
            <a:ext cx="2142625" cy="675475"/>
            <a:chOff x="864" y="3404"/>
            <a:chExt cx="1824" cy="1259"/>
          </a:xfrm>
        </p:grpSpPr>
        <p:sp>
          <p:nvSpPr>
            <p:cNvPr id="16" name="Freeform 22" descr="Newsprint"/>
            <p:cNvSpPr>
              <a:spLocks/>
            </p:cNvSpPr>
            <p:nvPr/>
          </p:nvSpPr>
          <p:spPr bwMode="auto">
            <a:xfrm>
              <a:off x="864" y="3404"/>
              <a:ext cx="1824" cy="1259"/>
            </a:xfrm>
            <a:custGeom>
              <a:avLst/>
              <a:gdLst>
                <a:gd name="T0" fmla="*/ 0 w 14403"/>
                <a:gd name="T1" fmla="*/ 0 h 10365"/>
                <a:gd name="T2" fmla="*/ 0 w 14403"/>
                <a:gd name="T3" fmla="*/ 0 h 10365"/>
                <a:gd name="T4" fmla="*/ 0 w 14403"/>
                <a:gd name="T5" fmla="*/ 0 h 10365"/>
                <a:gd name="T6" fmla="*/ 0 w 14403"/>
                <a:gd name="T7" fmla="*/ 0 h 10365"/>
                <a:gd name="T8" fmla="*/ 0 w 14403"/>
                <a:gd name="T9" fmla="*/ 0 h 10365"/>
                <a:gd name="T10" fmla="*/ 0 w 14403"/>
                <a:gd name="T11" fmla="*/ 0 h 10365"/>
                <a:gd name="T12" fmla="*/ 0 w 14403"/>
                <a:gd name="T13" fmla="*/ 0 h 10365"/>
                <a:gd name="T14" fmla="*/ 0 w 14403"/>
                <a:gd name="T15" fmla="*/ 0 h 10365"/>
                <a:gd name="T16" fmla="*/ 0 w 14403"/>
                <a:gd name="T17" fmla="*/ 0 h 10365"/>
                <a:gd name="T18" fmla="*/ 0 w 14403"/>
                <a:gd name="T19" fmla="*/ 0 h 10365"/>
                <a:gd name="T20" fmla="*/ 0 w 14403"/>
                <a:gd name="T21" fmla="*/ 0 h 10365"/>
                <a:gd name="T22" fmla="*/ 0 w 14403"/>
                <a:gd name="T23" fmla="*/ 0 h 10365"/>
                <a:gd name="T24" fmla="*/ 0 w 14403"/>
                <a:gd name="T25" fmla="*/ 0 h 10365"/>
                <a:gd name="T26" fmla="*/ 0 w 14403"/>
                <a:gd name="T27" fmla="*/ 0 h 10365"/>
                <a:gd name="T28" fmla="*/ 0 w 14403"/>
                <a:gd name="T29" fmla="*/ 0 h 10365"/>
                <a:gd name="T30" fmla="*/ 0 w 14403"/>
                <a:gd name="T31" fmla="*/ 0 h 10365"/>
                <a:gd name="T32" fmla="*/ 0 w 14403"/>
                <a:gd name="T33" fmla="*/ 0 h 10365"/>
                <a:gd name="T34" fmla="*/ 0 w 14403"/>
                <a:gd name="T35" fmla="*/ 0 h 10365"/>
                <a:gd name="T36" fmla="*/ 0 w 14403"/>
                <a:gd name="T37" fmla="*/ 0 h 10365"/>
                <a:gd name="T38" fmla="*/ 0 w 14403"/>
                <a:gd name="T39" fmla="*/ 0 h 10365"/>
                <a:gd name="T40" fmla="*/ 0 w 14403"/>
                <a:gd name="T41" fmla="*/ 0 h 10365"/>
                <a:gd name="T42" fmla="*/ 0 w 14403"/>
                <a:gd name="T43" fmla="*/ 0 h 10365"/>
                <a:gd name="T44" fmla="*/ 0 w 14403"/>
                <a:gd name="T45" fmla="*/ 0 h 10365"/>
                <a:gd name="T46" fmla="*/ 0 w 14403"/>
                <a:gd name="T47" fmla="*/ 0 h 10365"/>
                <a:gd name="T48" fmla="*/ 0 w 14403"/>
                <a:gd name="T49" fmla="*/ 0 h 10365"/>
                <a:gd name="T50" fmla="*/ 0 w 14403"/>
                <a:gd name="T51" fmla="*/ 0 h 10365"/>
                <a:gd name="T52" fmla="*/ 0 w 14403"/>
                <a:gd name="T53" fmla="*/ 0 h 10365"/>
                <a:gd name="T54" fmla="*/ 0 w 14403"/>
                <a:gd name="T55" fmla="*/ 0 h 10365"/>
                <a:gd name="T56" fmla="*/ 0 w 14403"/>
                <a:gd name="T57" fmla="*/ 0 h 10365"/>
                <a:gd name="T58" fmla="*/ 0 w 14403"/>
                <a:gd name="T59" fmla="*/ 0 h 10365"/>
                <a:gd name="T60" fmla="*/ 0 w 14403"/>
                <a:gd name="T61" fmla="*/ 0 h 10365"/>
                <a:gd name="T62" fmla="*/ 0 w 14403"/>
                <a:gd name="T63" fmla="*/ 0 h 10365"/>
                <a:gd name="T64" fmla="*/ 0 w 14403"/>
                <a:gd name="T65" fmla="*/ 0 h 1036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4403"/>
                <a:gd name="T100" fmla="*/ 0 h 10365"/>
                <a:gd name="T101" fmla="*/ 14403 w 14403"/>
                <a:gd name="T102" fmla="*/ 10365 h 1036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4403" h="10365">
                  <a:moveTo>
                    <a:pt x="7951" y="2130"/>
                  </a:moveTo>
                  <a:lnTo>
                    <a:pt x="7357" y="0"/>
                  </a:lnTo>
                  <a:lnTo>
                    <a:pt x="6730" y="2063"/>
                  </a:lnTo>
                  <a:lnTo>
                    <a:pt x="6157" y="861"/>
                  </a:lnTo>
                  <a:lnTo>
                    <a:pt x="5849" y="2198"/>
                  </a:lnTo>
                  <a:lnTo>
                    <a:pt x="4275" y="1038"/>
                  </a:lnTo>
                  <a:lnTo>
                    <a:pt x="4804" y="2525"/>
                  </a:lnTo>
                  <a:lnTo>
                    <a:pt x="3821" y="2111"/>
                  </a:lnTo>
                  <a:lnTo>
                    <a:pt x="4011" y="2625"/>
                  </a:lnTo>
                  <a:lnTo>
                    <a:pt x="2321" y="1930"/>
                  </a:lnTo>
                  <a:lnTo>
                    <a:pt x="3054" y="3181"/>
                  </a:lnTo>
                  <a:lnTo>
                    <a:pt x="2303" y="2862"/>
                  </a:lnTo>
                  <a:lnTo>
                    <a:pt x="2652" y="3473"/>
                  </a:lnTo>
                  <a:lnTo>
                    <a:pt x="946" y="3251"/>
                  </a:lnTo>
                  <a:lnTo>
                    <a:pt x="2090" y="4084"/>
                  </a:lnTo>
                  <a:lnTo>
                    <a:pt x="1127" y="4228"/>
                  </a:lnTo>
                  <a:lnTo>
                    <a:pt x="1836" y="4552"/>
                  </a:lnTo>
                  <a:lnTo>
                    <a:pt x="0" y="5037"/>
                  </a:lnTo>
                  <a:lnTo>
                    <a:pt x="1776" y="5636"/>
                  </a:lnTo>
                  <a:lnTo>
                    <a:pt x="767" y="6229"/>
                  </a:lnTo>
                  <a:lnTo>
                    <a:pt x="2004" y="6359"/>
                  </a:lnTo>
                  <a:lnTo>
                    <a:pt x="1005" y="7481"/>
                  </a:lnTo>
                  <a:lnTo>
                    <a:pt x="2514" y="7043"/>
                  </a:lnTo>
                  <a:lnTo>
                    <a:pt x="1483" y="8728"/>
                  </a:lnTo>
                  <a:lnTo>
                    <a:pt x="3329" y="7680"/>
                  </a:lnTo>
                  <a:lnTo>
                    <a:pt x="2877" y="8855"/>
                  </a:lnTo>
                  <a:lnTo>
                    <a:pt x="4122" y="8051"/>
                  </a:lnTo>
                  <a:lnTo>
                    <a:pt x="4007" y="9694"/>
                  </a:lnTo>
                  <a:lnTo>
                    <a:pt x="5070" y="8373"/>
                  </a:lnTo>
                  <a:lnTo>
                    <a:pt x="5130" y="9408"/>
                  </a:lnTo>
                  <a:lnTo>
                    <a:pt x="5701" y="8587"/>
                  </a:lnTo>
                  <a:lnTo>
                    <a:pt x="5924" y="9726"/>
                  </a:lnTo>
                  <a:lnTo>
                    <a:pt x="6498" y="8713"/>
                  </a:lnTo>
                  <a:lnTo>
                    <a:pt x="7098" y="10365"/>
                  </a:lnTo>
                  <a:lnTo>
                    <a:pt x="7646" y="8676"/>
                  </a:lnTo>
                  <a:lnTo>
                    <a:pt x="8214" y="9820"/>
                  </a:lnTo>
                  <a:lnTo>
                    <a:pt x="8477" y="8640"/>
                  </a:lnTo>
                  <a:lnTo>
                    <a:pt x="9528" y="10054"/>
                  </a:lnTo>
                  <a:lnTo>
                    <a:pt x="9469" y="8451"/>
                  </a:lnTo>
                  <a:lnTo>
                    <a:pt x="10444" y="9454"/>
                  </a:lnTo>
                  <a:lnTo>
                    <a:pt x="10278" y="8110"/>
                  </a:lnTo>
                  <a:lnTo>
                    <a:pt x="11772" y="9058"/>
                  </a:lnTo>
                  <a:lnTo>
                    <a:pt x="11236" y="7714"/>
                  </a:lnTo>
                  <a:lnTo>
                    <a:pt x="12100" y="8199"/>
                  </a:lnTo>
                  <a:lnTo>
                    <a:pt x="11808" y="7355"/>
                  </a:lnTo>
                  <a:lnTo>
                    <a:pt x="13423" y="7859"/>
                  </a:lnTo>
                  <a:lnTo>
                    <a:pt x="12434" y="6692"/>
                  </a:lnTo>
                  <a:lnTo>
                    <a:pt x="13550" y="6874"/>
                  </a:lnTo>
                  <a:lnTo>
                    <a:pt x="12890" y="6188"/>
                  </a:lnTo>
                  <a:lnTo>
                    <a:pt x="14369" y="5963"/>
                  </a:lnTo>
                  <a:lnTo>
                    <a:pt x="12971" y="5359"/>
                  </a:lnTo>
                  <a:lnTo>
                    <a:pt x="14403" y="4723"/>
                  </a:lnTo>
                  <a:lnTo>
                    <a:pt x="12915" y="4688"/>
                  </a:lnTo>
                  <a:lnTo>
                    <a:pt x="13687" y="4093"/>
                  </a:lnTo>
                  <a:lnTo>
                    <a:pt x="12572" y="4221"/>
                  </a:lnTo>
                  <a:lnTo>
                    <a:pt x="13824" y="2908"/>
                  </a:lnTo>
                  <a:lnTo>
                    <a:pt x="12024" y="3592"/>
                  </a:lnTo>
                  <a:lnTo>
                    <a:pt x="12434" y="2667"/>
                  </a:lnTo>
                  <a:lnTo>
                    <a:pt x="11393" y="3163"/>
                  </a:lnTo>
                  <a:lnTo>
                    <a:pt x="12074" y="1111"/>
                  </a:lnTo>
                  <a:lnTo>
                    <a:pt x="10322" y="2625"/>
                  </a:lnTo>
                  <a:lnTo>
                    <a:pt x="10458" y="1294"/>
                  </a:lnTo>
                  <a:lnTo>
                    <a:pt x="9663" y="2412"/>
                  </a:lnTo>
                  <a:lnTo>
                    <a:pt x="9700" y="301"/>
                  </a:lnTo>
                  <a:lnTo>
                    <a:pt x="8789" y="2140"/>
                  </a:lnTo>
                  <a:lnTo>
                    <a:pt x="8488" y="849"/>
                  </a:lnTo>
                  <a:lnTo>
                    <a:pt x="7951" y="2130"/>
                  </a:lnTo>
                  <a:close/>
                </a:path>
              </a:pathLst>
            </a:custGeom>
            <a:blipFill dpi="0" rotWithShape="0">
              <a:blip r:embed="rId8"/>
              <a:srcRect/>
              <a:tile tx="0" ty="0" sx="100000" sy="100000" flip="none" algn="tl"/>
            </a:blipFill>
            <a:ln w="0">
              <a:solidFill>
                <a:srgbClr val="000000"/>
              </a:solidFill>
              <a:prstDash val="solid"/>
              <a:round/>
              <a:headEnd/>
              <a:tailEnd/>
            </a:ln>
          </p:spPr>
          <p:txBody>
            <a:bodyPr/>
            <a:lstStyle/>
            <a:p>
              <a:endParaRPr lang="en-ZA" sz="1050">
                <a:solidFill>
                  <a:srgbClr val="FF0000"/>
                </a:solidFill>
              </a:endParaRPr>
            </a:p>
          </p:txBody>
        </p:sp>
        <p:sp>
          <p:nvSpPr>
            <p:cNvPr id="17" name="Text Box 23"/>
            <p:cNvSpPr txBox="1">
              <a:spLocks noChangeArrowheads="1"/>
            </p:cNvSpPr>
            <p:nvPr/>
          </p:nvSpPr>
          <p:spPr bwMode="auto">
            <a:xfrm>
              <a:off x="1354" y="3610"/>
              <a:ext cx="857" cy="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ahoma" panose="020B0604030504040204" pitchFamily="34" charset="0"/>
                </a:defRPr>
              </a:lvl1pPr>
              <a:lvl2pPr marL="742950" indent="-285750">
                <a:spcBef>
                  <a:spcPct val="20000"/>
                </a:spcBef>
                <a:buChar char="–"/>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algn="ctr">
                <a:spcBef>
                  <a:spcPct val="0"/>
                </a:spcBef>
                <a:buFontTx/>
                <a:buNone/>
              </a:pPr>
              <a:r>
                <a:rPr lang="en-US" altLang="en-US" sz="1200" b="1" dirty="0">
                  <a:solidFill>
                    <a:srgbClr val="FF0000"/>
                  </a:solidFill>
                  <a:latin typeface="Arial" panose="020B0604020202020204" pitchFamily="34" charset="0"/>
                </a:rPr>
                <a:t>Absorption</a:t>
              </a:r>
              <a:br>
                <a:rPr lang="en-US" altLang="en-US" sz="1200" b="1" dirty="0">
                  <a:solidFill>
                    <a:srgbClr val="FF0000"/>
                  </a:solidFill>
                  <a:latin typeface="Arial" panose="020B0604020202020204" pitchFamily="34" charset="0"/>
                </a:rPr>
              </a:br>
              <a:r>
                <a:rPr lang="en-US" altLang="en-US" sz="1200" b="1" dirty="0">
                  <a:solidFill>
                    <a:srgbClr val="FF0000"/>
                  </a:solidFill>
                  <a:latin typeface="Arial" panose="020B0604020202020204" pitchFamily="34" charset="0"/>
                </a:rPr>
                <a:t>Costing</a:t>
              </a:r>
            </a:p>
          </p:txBody>
        </p:sp>
      </p:grpSp>
    </p:spTree>
    <p:extLst>
      <p:ext uri="{BB962C8B-B14F-4D97-AF65-F5344CB8AC3E}">
        <p14:creationId xmlns:p14="http://schemas.microsoft.com/office/powerpoint/2010/main" val="2811885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10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Choosing a costing method</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17</a:t>
            </a:fld>
            <a:endParaRPr lang="en-US"/>
          </a:p>
        </p:txBody>
      </p:sp>
      <p:sp>
        <p:nvSpPr>
          <p:cNvPr id="4" name="TextBox 3"/>
          <p:cNvSpPr txBox="1"/>
          <p:nvPr/>
        </p:nvSpPr>
        <p:spPr>
          <a:xfrm>
            <a:off x="1332854" y="1208868"/>
            <a:ext cx="6873499" cy="2308324"/>
          </a:xfrm>
          <a:prstGeom prst="rect">
            <a:avLst/>
          </a:prstGeom>
          <a:noFill/>
        </p:spPr>
        <p:txBody>
          <a:bodyPr wrap="square" rtlCol="0">
            <a:spAutoFit/>
          </a:bodyPr>
          <a:lstStyle/>
          <a:p>
            <a:pPr marL="285750" indent="-285750">
              <a:buFont typeface="Arial" panose="020B0604020202020204" pitchFamily="34" charset="0"/>
              <a:buChar char="•"/>
            </a:pPr>
            <a:r>
              <a:rPr lang="en-ZA" dirty="0" smtClean="0"/>
              <a:t>The basic problem with absorption costing is that fixed manufacturing overhead costs appear to be variable with respect to the number of units sold.</a:t>
            </a:r>
          </a:p>
          <a:p>
            <a:pPr marL="285750" indent="-285750">
              <a:buFont typeface="Arial" panose="020B0604020202020204" pitchFamily="34" charset="0"/>
              <a:buChar char="•"/>
            </a:pPr>
            <a:r>
              <a:rPr lang="en-ZA" dirty="0" smtClean="0"/>
              <a:t>A company that attempts to use variable costing on its external financial reports runs the risk that its auditors may not accept the financial statements as conforming to international financial reporting standards</a:t>
            </a:r>
          </a:p>
          <a:p>
            <a:pPr marL="285750" indent="-285750">
              <a:buFont typeface="Arial" panose="020B0604020202020204" pitchFamily="34" charset="0"/>
              <a:buChar char="•"/>
            </a:pPr>
            <a:r>
              <a:rPr lang="en-ZA" dirty="0" smtClean="0"/>
              <a:t>The issue of performance evaluation</a:t>
            </a:r>
            <a:endParaRPr lang="en-ZA" dirty="0"/>
          </a:p>
        </p:txBody>
      </p:sp>
    </p:spTree>
    <p:extLst>
      <p:ext uri="{BB962C8B-B14F-4D97-AF65-F5344CB8AC3E}">
        <p14:creationId xmlns:p14="http://schemas.microsoft.com/office/powerpoint/2010/main" val="5624799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Impact of JIT costing method</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18</a:t>
            </a:fld>
            <a:endParaRPr lang="en-US"/>
          </a:p>
        </p:txBody>
      </p:sp>
      <p:sp>
        <p:nvSpPr>
          <p:cNvPr id="4" name="Rounded Rectangle 3"/>
          <p:cNvSpPr/>
          <p:nvPr/>
        </p:nvSpPr>
        <p:spPr>
          <a:xfrm>
            <a:off x="1084881" y="1534332"/>
            <a:ext cx="6896746" cy="263471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ZA" dirty="0" smtClean="0"/>
              <a:t>In a JIT stock System, Production tends to equal sales, therefore, the difference between variable and absorption profit tends to disappear</a:t>
            </a:r>
            <a:endParaRPr lang="en-ZA" dirty="0"/>
          </a:p>
        </p:txBody>
      </p:sp>
    </p:spTree>
    <p:extLst>
      <p:ext uri="{BB962C8B-B14F-4D97-AF65-F5344CB8AC3E}">
        <p14:creationId xmlns:p14="http://schemas.microsoft.com/office/powerpoint/2010/main" val="39444030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 y="475199"/>
            <a:ext cx="9144000" cy="636439"/>
          </a:xfrm>
        </p:spPr>
        <p:txBody>
          <a:bodyPr>
            <a:normAutofit fontScale="90000"/>
          </a:bodyPr>
          <a:lstStyle/>
          <a:p>
            <a:r>
              <a:rPr lang="en-US" dirty="0" smtClean="0"/>
              <a:t>Overview</a:t>
            </a:r>
            <a:endParaRPr lang="en-US" dirty="0"/>
          </a:p>
        </p:txBody>
      </p:sp>
      <p:sp>
        <p:nvSpPr>
          <p:cNvPr id="3" name="Slide Number Placeholder 2"/>
          <p:cNvSpPr>
            <a:spLocks noGrp="1"/>
          </p:cNvSpPr>
          <p:nvPr>
            <p:ph type="sldNum" sz="quarter" idx="4"/>
          </p:nvPr>
        </p:nvSpPr>
        <p:spPr/>
        <p:txBody>
          <a:bodyPr/>
          <a:lstStyle/>
          <a:p>
            <a:fld id="{845618AF-F51B-8743-BA6C-E154C9BE61F9}" type="slidenum">
              <a:rPr lang="en-US" smtClean="0"/>
              <a:t>1</a:t>
            </a:fld>
            <a:endParaRPr lang="en-US"/>
          </a:p>
        </p:txBody>
      </p:sp>
      <p:sp>
        <p:nvSpPr>
          <p:cNvPr id="5" name="Rounded Rectangle 4"/>
          <p:cNvSpPr/>
          <p:nvPr/>
        </p:nvSpPr>
        <p:spPr>
          <a:xfrm>
            <a:off x="3626598" y="2574879"/>
            <a:ext cx="2224007" cy="34096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ZA" dirty="0" smtClean="0"/>
              <a:t>Direct Materials</a:t>
            </a:r>
            <a:endParaRPr lang="en-ZA" dirty="0"/>
          </a:p>
        </p:txBody>
      </p:sp>
      <p:sp>
        <p:nvSpPr>
          <p:cNvPr id="6" name="Rounded Rectangle 5"/>
          <p:cNvSpPr/>
          <p:nvPr/>
        </p:nvSpPr>
        <p:spPr>
          <a:xfrm>
            <a:off x="3626602" y="3130046"/>
            <a:ext cx="2224007" cy="34096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ZA" dirty="0" smtClean="0"/>
              <a:t>Direct Labour</a:t>
            </a:r>
            <a:endParaRPr lang="en-ZA" dirty="0"/>
          </a:p>
        </p:txBody>
      </p:sp>
      <p:sp>
        <p:nvSpPr>
          <p:cNvPr id="7" name="Rounded Rectangle 6"/>
          <p:cNvSpPr/>
          <p:nvPr/>
        </p:nvSpPr>
        <p:spPr>
          <a:xfrm>
            <a:off x="3626599" y="3828828"/>
            <a:ext cx="2224007" cy="34096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ZA" dirty="0" smtClean="0"/>
              <a:t>Variable Overheads</a:t>
            </a:r>
            <a:endParaRPr lang="en-ZA" dirty="0"/>
          </a:p>
        </p:txBody>
      </p:sp>
      <p:sp>
        <p:nvSpPr>
          <p:cNvPr id="8" name="Rounded Rectangle 7"/>
          <p:cNvSpPr/>
          <p:nvPr/>
        </p:nvSpPr>
        <p:spPr>
          <a:xfrm>
            <a:off x="3626600" y="4257238"/>
            <a:ext cx="2224007" cy="34096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ZA" dirty="0" smtClean="0"/>
              <a:t>Fixed Overheads</a:t>
            </a:r>
            <a:endParaRPr lang="en-ZA" dirty="0"/>
          </a:p>
        </p:txBody>
      </p:sp>
      <p:sp>
        <p:nvSpPr>
          <p:cNvPr id="9" name="Rounded Rectangle 8"/>
          <p:cNvSpPr/>
          <p:nvPr/>
        </p:nvSpPr>
        <p:spPr>
          <a:xfrm>
            <a:off x="3626601" y="4773097"/>
            <a:ext cx="2224007" cy="34096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ZA" dirty="0" smtClean="0"/>
              <a:t>Selling and Admin </a:t>
            </a:r>
            <a:endParaRPr lang="en-ZA" dirty="0"/>
          </a:p>
        </p:txBody>
      </p:sp>
      <p:sp>
        <p:nvSpPr>
          <p:cNvPr id="10" name="Rounded Rectangle 9"/>
          <p:cNvSpPr/>
          <p:nvPr/>
        </p:nvSpPr>
        <p:spPr>
          <a:xfrm rot="16200000">
            <a:off x="1764152" y="3225713"/>
            <a:ext cx="2045165" cy="743496"/>
          </a:xfrm>
          <a:prstGeom prst="roundRect">
            <a:avLst>
              <a:gd name="adj" fmla="val 0"/>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ZA" dirty="0" smtClean="0"/>
              <a:t>PRODUCT COST</a:t>
            </a:r>
            <a:endParaRPr lang="en-ZA" dirty="0"/>
          </a:p>
        </p:txBody>
      </p:sp>
      <p:sp>
        <p:nvSpPr>
          <p:cNvPr id="11" name="Rectangle 10"/>
          <p:cNvSpPr/>
          <p:nvPr/>
        </p:nvSpPr>
        <p:spPr>
          <a:xfrm>
            <a:off x="1578082" y="4770795"/>
            <a:ext cx="1580405" cy="340962"/>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ZA" dirty="0" smtClean="0"/>
              <a:t>PERIOD COST</a:t>
            </a:r>
            <a:endParaRPr lang="en-ZA" dirty="0"/>
          </a:p>
        </p:txBody>
      </p:sp>
      <p:sp>
        <p:nvSpPr>
          <p:cNvPr id="13" name="Rounded Rectangle 12"/>
          <p:cNvSpPr/>
          <p:nvPr/>
        </p:nvSpPr>
        <p:spPr>
          <a:xfrm>
            <a:off x="6308909" y="2585868"/>
            <a:ext cx="2098921" cy="885140"/>
          </a:xfrm>
          <a:prstGeom prst="roundRect">
            <a:avLst>
              <a:gd name="adj" fmla="val 0"/>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ZA" sz="1400" dirty="0" smtClean="0"/>
              <a:t>PRODUCT COST</a:t>
            </a:r>
            <a:endParaRPr lang="en-ZA" sz="1400" dirty="0"/>
          </a:p>
        </p:txBody>
      </p:sp>
      <p:sp>
        <p:nvSpPr>
          <p:cNvPr id="14" name="Rectangle 13"/>
          <p:cNvSpPr/>
          <p:nvPr/>
        </p:nvSpPr>
        <p:spPr>
          <a:xfrm>
            <a:off x="6318721" y="3824223"/>
            <a:ext cx="2089109" cy="1289836"/>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ZA" dirty="0" smtClean="0"/>
              <a:t>PERIOD COST</a:t>
            </a:r>
            <a:endParaRPr lang="en-ZA" dirty="0"/>
          </a:p>
        </p:txBody>
      </p:sp>
      <p:sp>
        <p:nvSpPr>
          <p:cNvPr id="15" name="TextBox 14"/>
          <p:cNvSpPr txBox="1"/>
          <p:nvPr/>
        </p:nvSpPr>
        <p:spPr>
          <a:xfrm>
            <a:off x="6318721" y="1718582"/>
            <a:ext cx="2687856" cy="379708"/>
          </a:xfrm>
          <a:prstGeom prst="rect">
            <a:avLst/>
          </a:prstGeom>
          <a:noFill/>
        </p:spPr>
        <p:txBody>
          <a:bodyPr wrap="square" rtlCol="0">
            <a:spAutoFit/>
          </a:bodyPr>
          <a:lstStyle/>
          <a:p>
            <a:r>
              <a:rPr lang="en-ZA" dirty="0" smtClean="0"/>
              <a:t>Direct Costing</a:t>
            </a:r>
            <a:endParaRPr lang="en-ZA" dirty="0"/>
          </a:p>
        </p:txBody>
      </p:sp>
      <p:cxnSp>
        <p:nvCxnSpPr>
          <p:cNvPr id="17" name="Straight Arrow Connector 16"/>
          <p:cNvCxnSpPr/>
          <p:nvPr/>
        </p:nvCxnSpPr>
        <p:spPr>
          <a:xfrm flipH="1">
            <a:off x="3158487" y="2776532"/>
            <a:ext cx="46811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flipH="1">
            <a:off x="3169817" y="3999061"/>
            <a:ext cx="46811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flipH="1">
            <a:off x="3158487" y="4427719"/>
            <a:ext cx="46811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3147572" y="4915298"/>
            <a:ext cx="46811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flipH="1">
            <a:off x="3169817" y="3300527"/>
            <a:ext cx="46811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a:stCxn id="5" idx="3"/>
          </p:cNvCxnSpPr>
          <p:nvPr/>
        </p:nvCxnSpPr>
        <p:spPr>
          <a:xfrm>
            <a:off x="5850605" y="2745360"/>
            <a:ext cx="45830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a:off x="5860417" y="3300527"/>
            <a:ext cx="45830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a:off x="5860417" y="3999061"/>
            <a:ext cx="45830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a:off x="5860417" y="4427719"/>
            <a:ext cx="45830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a:off x="5860417" y="4915298"/>
            <a:ext cx="45830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8" name="TextBox 27"/>
          <p:cNvSpPr txBox="1"/>
          <p:nvPr/>
        </p:nvSpPr>
        <p:spPr>
          <a:xfrm>
            <a:off x="1900226" y="1714945"/>
            <a:ext cx="2687856" cy="379708"/>
          </a:xfrm>
          <a:prstGeom prst="rect">
            <a:avLst/>
          </a:prstGeom>
          <a:noFill/>
        </p:spPr>
        <p:txBody>
          <a:bodyPr wrap="square" rtlCol="0">
            <a:spAutoFit/>
          </a:bodyPr>
          <a:lstStyle/>
          <a:p>
            <a:r>
              <a:rPr lang="en-ZA" dirty="0" smtClean="0"/>
              <a:t>Absorption Costing</a:t>
            </a:r>
            <a:endParaRPr lang="en-ZA" dirty="0"/>
          </a:p>
        </p:txBody>
      </p:sp>
    </p:spTree>
    <p:extLst>
      <p:ext uri="{BB962C8B-B14F-4D97-AF65-F5344CB8AC3E}">
        <p14:creationId xmlns:p14="http://schemas.microsoft.com/office/powerpoint/2010/main" val="39909243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Unit cost computation</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2</a:t>
            </a:fld>
            <a:endParaRPr lang="en-US"/>
          </a:p>
        </p:txBody>
      </p:sp>
      <p:sp>
        <p:nvSpPr>
          <p:cNvPr id="4" name="Rounded Rectangle 3"/>
          <p:cNvSpPr/>
          <p:nvPr/>
        </p:nvSpPr>
        <p:spPr>
          <a:xfrm>
            <a:off x="1619573" y="1080466"/>
            <a:ext cx="6400800" cy="55460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ZA" dirty="0" smtClean="0"/>
              <a:t>Harvey Co. produces a single product with the following information available</a:t>
            </a:r>
            <a:endParaRPr lang="en-ZA" dirty="0"/>
          </a:p>
        </p:txBody>
      </p:sp>
      <p:graphicFrame>
        <p:nvGraphicFramePr>
          <p:cNvPr id="7" name="Table 6"/>
          <p:cNvGraphicFramePr>
            <a:graphicFrameLocks noGrp="1"/>
          </p:cNvGraphicFramePr>
          <p:nvPr>
            <p:extLst>
              <p:ext uri="{D42A27DB-BD31-4B8C-83A1-F6EECF244321}">
                <p14:modId xmlns:p14="http://schemas.microsoft.com/office/powerpoint/2010/main" val="1982932135"/>
              </p:ext>
            </p:extLst>
          </p:nvPr>
        </p:nvGraphicFramePr>
        <p:xfrm>
          <a:off x="1619573" y="1716905"/>
          <a:ext cx="6400800" cy="3087570"/>
        </p:xfrm>
        <a:graphic>
          <a:graphicData uri="http://schemas.openxmlformats.org/drawingml/2006/table">
            <a:tbl>
              <a:tblPr firstRow="1" bandRow="1">
                <a:tableStyleId>{5C22544A-7EE6-4342-B048-85BDC9FD1C3A}</a:tableStyleId>
              </a:tblPr>
              <a:tblGrid>
                <a:gridCol w="4267200">
                  <a:extLst>
                    <a:ext uri="{9D8B030D-6E8A-4147-A177-3AD203B41FA5}">
                      <a16:colId xmlns:a16="http://schemas.microsoft.com/office/drawing/2014/main" val="1372376877"/>
                    </a:ext>
                  </a:extLst>
                </a:gridCol>
                <a:gridCol w="2133600">
                  <a:extLst>
                    <a:ext uri="{9D8B030D-6E8A-4147-A177-3AD203B41FA5}">
                      <a16:colId xmlns:a16="http://schemas.microsoft.com/office/drawing/2014/main" val="1835136155"/>
                    </a:ext>
                  </a:extLst>
                </a:gridCol>
              </a:tblGrid>
              <a:tr h="408320">
                <a:tc>
                  <a:txBody>
                    <a:bodyPr/>
                    <a:lstStyle/>
                    <a:p>
                      <a:r>
                        <a:rPr lang="en-ZA" sz="1600" dirty="0" smtClean="0"/>
                        <a:t>Number of units</a:t>
                      </a:r>
                      <a:r>
                        <a:rPr lang="en-ZA" sz="1600" baseline="0" dirty="0" smtClean="0"/>
                        <a:t> produced annually</a:t>
                      </a:r>
                      <a:endParaRPr lang="en-ZA" sz="1600" dirty="0"/>
                    </a:p>
                  </a:txBody>
                  <a:tcPr/>
                </a:tc>
                <a:tc>
                  <a:txBody>
                    <a:bodyPr/>
                    <a:lstStyle/>
                    <a:p>
                      <a:r>
                        <a:rPr lang="en-ZA" sz="1600" dirty="0" smtClean="0"/>
                        <a:t>25 000</a:t>
                      </a:r>
                      <a:endParaRPr lang="en-ZA" sz="1600" dirty="0"/>
                    </a:p>
                  </a:txBody>
                  <a:tcPr/>
                </a:tc>
                <a:extLst>
                  <a:ext uri="{0D108BD9-81ED-4DB2-BD59-A6C34878D82A}">
                    <a16:rowId xmlns:a16="http://schemas.microsoft.com/office/drawing/2014/main" val="948489839"/>
                  </a:ext>
                </a:extLst>
              </a:tr>
              <a:tr h="408320">
                <a:tc>
                  <a:txBody>
                    <a:bodyPr/>
                    <a:lstStyle/>
                    <a:p>
                      <a:r>
                        <a:rPr lang="en-ZA" sz="1600" dirty="0" smtClean="0"/>
                        <a:t>Variable Cost per unit</a:t>
                      </a:r>
                      <a:endParaRPr lang="en-ZA" sz="1600" dirty="0"/>
                    </a:p>
                  </a:txBody>
                  <a:tcPr/>
                </a:tc>
                <a:tc>
                  <a:txBody>
                    <a:bodyPr/>
                    <a:lstStyle/>
                    <a:p>
                      <a:endParaRPr lang="en-ZA" sz="1600"/>
                    </a:p>
                  </a:txBody>
                  <a:tcPr/>
                </a:tc>
                <a:extLst>
                  <a:ext uri="{0D108BD9-81ED-4DB2-BD59-A6C34878D82A}">
                    <a16:rowId xmlns:a16="http://schemas.microsoft.com/office/drawing/2014/main" val="3942977650"/>
                  </a:ext>
                </a:extLst>
              </a:tr>
              <a:tr h="637650">
                <a:tc>
                  <a:txBody>
                    <a:bodyPr/>
                    <a:lstStyle/>
                    <a:p>
                      <a:pPr lvl="1"/>
                      <a:r>
                        <a:rPr lang="en-ZA" sz="1600" dirty="0" smtClean="0"/>
                        <a:t>Direct Materials, Direct Labour</a:t>
                      </a:r>
                      <a:r>
                        <a:rPr lang="en-ZA" sz="1600" baseline="0" dirty="0" smtClean="0"/>
                        <a:t> and Variable Manufacturing Overhead</a:t>
                      </a:r>
                      <a:endParaRPr lang="en-ZA" sz="1600" dirty="0"/>
                    </a:p>
                  </a:txBody>
                  <a:tcPr/>
                </a:tc>
                <a:tc>
                  <a:txBody>
                    <a:bodyPr/>
                    <a:lstStyle/>
                    <a:p>
                      <a:r>
                        <a:rPr lang="en-ZA" sz="1600" dirty="0" smtClean="0"/>
                        <a:t>R10</a:t>
                      </a:r>
                      <a:endParaRPr lang="en-ZA" sz="1600" dirty="0"/>
                    </a:p>
                  </a:txBody>
                  <a:tcPr/>
                </a:tc>
                <a:extLst>
                  <a:ext uri="{0D108BD9-81ED-4DB2-BD59-A6C34878D82A}">
                    <a16:rowId xmlns:a16="http://schemas.microsoft.com/office/drawing/2014/main" val="803111713"/>
                  </a:ext>
                </a:extLst>
              </a:tr>
              <a:tr h="408320">
                <a:tc>
                  <a:txBody>
                    <a:bodyPr/>
                    <a:lstStyle/>
                    <a:p>
                      <a:pPr lvl="1"/>
                      <a:r>
                        <a:rPr lang="en-ZA" sz="1600" dirty="0" smtClean="0"/>
                        <a:t>Selling and Administrative expenses</a:t>
                      </a:r>
                      <a:endParaRPr lang="en-ZA" sz="1600" dirty="0"/>
                    </a:p>
                  </a:txBody>
                  <a:tcPr/>
                </a:tc>
                <a:tc>
                  <a:txBody>
                    <a:bodyPr/>
                    <a:lstStyle/>
                    <a:p>
                      <a:r>
                        <a:rPr lang="en-ZA" sz="1600" dirty="0" smtClean="0"/>
                        <a:t>R3</a:t>
                      </a:r>
                      <a:endParaRPr lang="en-ZA" sz="1600" dirty="0"/>
                    </a:p>
                  </a:txBody>
                  <a:tcPr/>
                </a:tc>
                <a:extLst>
                  <a:ext uri="{0D108BD9-81ED-4DB2-BD59-A6C34878D82A}">
                    <a16:rowId xmlns:a16="http://schemas.microsoft.com/office/drawing/2014/main" val="1517201815"/>
                  </a:ext>
                </a:extLst>
              </a:tr>
              <a:tr h="408320">
                <a:tc>
                  <a:txBody>
                    <a:bodyPr/>
                    <a:lstStyle/>
                    <a:p>
                      <a:r>
                        <a:rPr lang="en-ZA" sz="1600" dirty="0" smtClean="0"/>
                        <a:t>Fixed Cost per annum</a:t>
                      </a:r>
                      <a:endParaRPr lang="en-ZA" sz="1600" dirty="0"/>
                    </a:p>
                  </a:txBody>
                  <a:tcPr/>
                </a:tc>
                <a:tc>
                  <a:txBody>
                    <a:bodyPr/>
                    <a:lstStyle/>
                    <a:p>
                      <a:endParaRPr lang="en-ZA" sz="1600" dirty="0"/>
                    </a:p>
                  </a:txBody>
                  <a:tcPr/>
                </a:tc>
                <a:extLst>
                  <a:ext uri="{0D108BD9-81ED-4DB2-BD59-A6C34878D82A}">
                    <a16:rowId xmlns:a16="http://schemas.microsoft.com/office/drawing/2014/main" val="299070648"/>
                  </a:ext>
                </a:extLst>
              </a:tr>
              <a:tr h="408320">
                <a:tc>
                  <a:txBody>
                    <a:bodyPr/>
                    <a:lstStyle/>
                    <a:p>
                      <a:pPr lvl="1"/>
                      <a:r>
                        <a:rPr lang="en-ZA" sz="1600" dirty="0" smtClean="0"/>
                        <a:t>Manufacturing</a:t>
                      </a:r>
                      <a:r>
                        <a:rPr lang="en-ZA" sz="1600" baseline="0" dirty="0" smtClean="0"/>
                        <a:t> Overheads</a:t>
                      </a:r>
                      <a:endParaRPr lang="en-ZA" sz="1600" dirty="0"/>
                    </a:p>
                  </a:txBody>
                  <a:tcPr/>
                </a:tc>
                <a:tc>
                  <a:txBody>
                    <a:bodyPr/>
                    <a:lstStyle/>
                    <a:p>
                      <a:r>
                        <a:rPr lang="en-ZA" sz="1600" dirty="0" smtClean="0"/>
                        <a:t>R150 000</a:t>
                      </a:r>
                      <a:endParaRPr lang="en-ZA" sz="1600" dirty="0"/>
                    </a:p>
                  </a:txBody>
                  <a:tcPr/>
                </a:tc>
                <a:extLst>
                  <a:ext uri="{0D108BD9-81ED-4DB2-BD59-A6C34878D82A}">
                    <a16:rowId xmlns:a16="http://schemas.microsoft.com/office/drawing/2014/main" val="1154302032"/>
                  </a:ext>
                </a:extLst>
              </a:tr>
              <a:tr h="408320">
                <a:tc>
                  <a:txBody>
                    <a:bodyPr/>
                    <a:lstStyle/>
                    <a:p>
                      <a:pPr lvl="1"/>
                      <a:r>
                        <a:rPr lang="en-ZA" sz="1600" dirty="0" smtClean="0"/>
                        <a:t>Selling and Administrative expenses</a:t>
                      </a:r>
                      <a:endParaRPr lang="en-ZA" sz="1600" dirty="0"/>
                    </a:p>
                  </a:txBody>
                  <a:tcPr/>
                </a:tc>
                <a:tc>
                  <a:txBody>
                    <a:bodyPr/>
                    <a:lstStyle/>
                    <a:p>
                      <a:r>
                        <a:rPr lang="en-ZA" sz="1600" dirty="0" smtClean="0"/>
                        <a:t>R100 000</a:t>
                      </a:r>
                      <a:endParaRPr lang="en-ZA" sz="1600" dirty="0"/>
                    </a:p>
                  </a:txBody>
                  <a:tcPr/>
                </a:tc>
                <a:extLst>
                  <a:ext uri="{0D108BD9-81ED-4DB2-BD59-A6C34878D82A}">
                    <a16:rowId xmlns:a16="http://schemas.microsoft.com/office/drawing/2014/main" val="1178574947"/>
                  </a:ext>
                </a:extLst>
              </a:tr>
            </a:tbl>
          </a:graphicData>
        </a:graphic>
      </p:graphicFrame>
    </p:spTree>
    <p:extLst>
      <p:ext uri="{BB962C8B-B14F-4D97-AF65-F5344CB8AC3E}">
        <p14:creationId xmlns:p14="http://schemas.microsoft.com/office/powerpoint/2010/main" val="1795459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Unit Cost Computation</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3</a:t>
            </a:fld>
            <a:endParaRPr lang="en-US"/>
          </a:p>
        </p:txBody>
      </p:sp>
      <p:sp>
        <p:nvSpPr>
          <p:cNvPr id="4" name="Rounded Rectangle 3"/>
          <p:cNvSpPr/>
          <p:nvPr/>
        </p:nvSpPr>
        <p:spPr>
          <a:xfrm>
            <a:off x="960895" y="995226"/>
            <a:ext cx="6827003" cy="34871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ZA" dirty="0" smtClean="0"/>
              <a:t>Unit costs is computed as follows</a:t>
            </a:r>
            <a:endParaRPr lang="en-ZA" dirty="0"/>
          </a:p>
        </p:txBody>
      </p:sp>
      <p:graphicFrame>
        <p:nvGraphicFramePr>
          <p:cNvPr id="5" name="Table 4"/>
          <p:cNvGraphicFramePr>
            <a:graphicFrameLocks noGrp="1"/>
          </p:cNvGraphicFramePr>
          <p:nvPr>
            <p:extLst>
              <p:ext uri="{D42A27DB-BD31-4B8C-83A1-F6EECF244321}">
                <p14:modId xmlns:p14="http://schemas.microsoft.com/office/powerpoint/2010/main" val="351191557"/>
              </p:ext>
            </p:extLst>
          </p:nvPr>
        </p:nvGraphicFramePr>
        <p:xfrm>
          <a:off x="960893" y="1496608"/>
          <a:ext cx="6827004" cy="2021840"/>
        </p:xfrm>
        <a:graphic>
          <a:graphicData uri="http://schemas.openxmlformats.org/drawingml/2006/table">
            <a:tbl>
              <a:tblPr firstRow="1" bandRow="1">
                <a:tableStyleId>{5C22544A-7EE6-4342-B048-85BDC9FD1C3A}</a:tableStyleId>
              </a:tblPr>
              <a:tblGrid>
                <a:gridCol w="3413502">
                  <a:extLst>
                    <a:ext uri="{9D8B030D-6E8A-4147-A177-3AD203B41FA5}">
                      <a16:colId xmlns:a16="http://schemas.microsoft.com/office/drawing/2014/main" val="363944558"/>
                    </a:ext>
                  </a:extLst>
                </a:gridCol>
                <a:gridCol w="1706751">
                  <a:extLst>
                    <a:ext uri="{9D8B030D-6E8A-4147-A177-3AD203B41FA5}">
                      <a16:colId xmlns:a16="http://schemas.microsoft.com/office/drawing/2014/main" val="1570131631"/>
                    </a:ext>
                  </a:extLst>
                </a:gridCol>
                <a:gridCol w="1706751">
                  <a:extLst>
                    <a:ext uri="{9D8B030D-6E8A-4147-A177-3AD203B41FA5}">
                      <a16:colId xmlns:a16="http://schemas.microsoft.com/office/drawing/2014/main" val="2487483124"/>
                    </a:ext>
                  </a:extLst>
                </a:gridCol>
              </a:tblGrid>
              <a:tr h="370840">
                <a:tc>
                  <a:txBody>
                    <a:bodyPr/>
                    <a:lstStyle/>
                    <a:p>
                      <a:endParaRPr lang="en-ZA" dirty="0"/>
                    </a:p>
                  </a:txBody>
                  <a:tcPr/>
                </a:tc>
                <a:tc>
                  <a:txBody>
                    <a:bodyPr/>
                    <a:lstStyle/>
                    <a:p>
                      <a:r>
                        <a:rPr lang="en-ZA" dirty="0" smtClean="0"/>
                        <a:t>Absorption costing</a:t>
                      </a:r>
                      <a:endParaRPr lang="en-ZA" dirty="0"/>
                    </a:p>
                  </a:txBody>
                  <a:tcPr/>
                </a:tc>
                <a:tc>
                  <a:txBody>
                    <a:bodyPr/>
                    <a:lstStyle/>
                    <a:p>
                      <a:r>
                        <a:rPr lang="en-ZA" dirty="0" smtClean="0"/>
                        <a:t>Variable Costing</a:t>
                      </a:r>
                      <a:endParaRPr lang="en-ZA" dirty="0"/>
                    </a:p>
                  </a:txBody>
                  <a:tcPr/>
                </a:tc>
                <a:extLst>
                  <a:ext uri="{0D108BD9-81ED-4DB2-BD59-A6C34878D82A}">
                    <a16:rowId xmlns:a16="http://schemas.microsoft.com/office/drawing/2014/main" val="115688388"/>
                  </a:ext>
                </a:extLst>
              </a:tr>
              <a:tr h="370840">
                <a:tc>
                  <a:txBody>
                    <a:bodyPr/>
                    <a:lstStyle/>
                    <a:p>
                      <a:r>
                        <a:rPr lang="en-ZA" dirty="0" smtClean="0"/>
                        <a:t>Direct Materials, direct</a:t>
                      </a:r>
                      <a:r>
                        <a:rPr lang="en-ZA" baseline="0" dirty="0" smtClean="0"/>
                        <a:t> Labour, and variable </a:t>
                      </a:r>
                      <a:endParaRPr lang="en-ZA" dirty="0"/>
                    </a:p>
                  </a:txBody>
                  <a:tcPr/>
                </a:tc>
                <a:tc>
                  <a:txBody>
                    <a:bodyPr/>
                    <a:lstStyle/>
                    <a:p>
                      <a:r>
                        <a:rPr lang="en-ZA" dirty="0" smtClean="0"/>
                        <a:t>R10</a:t>
                      </a:r>
                      <a:endParaRPr lang="en-ZA" dirty="0"/>
                    </a:p>
                  </a:txBody>
                  <a:tcPr/>
                </a:tc>
                <a:tc>
                  <a:txBody>
                    <a:bodyPr/>
                    <a:lstStyle/>
                    <a:p>
                      <a:r>
                        <a:rPr lang="en-ZA" dirty="0" smtClean="0"/>
                        <a:t>R10</a:t>
                      </a:r>
                      <a:endParaRPr lang="en-ZA" dirty="0"/>
                    </a:p>
                  </a:txBody>
                  <a:tcPr/>
                </a:tc>
                <a:extLst>
                  <a:ext uri="{0D108BD9-81ED-4DB2-BD59-A6C34878D82A}">
                    <a16:rowId xmlns:a16="http://schemas.microsoft.com/office/drawing/2014/main" val="1941725864"/>
                  </a:ext>
                </a:extLst>
              </a:tr>
              <a:tr h="370840">
                <a:tc>
                  <a:txBody>
                    <a:bodyPr/>
                    <a:lstStyle/>
                    <a:p>
                      <a:r>
                        <a:rPr lang="en-ZA" dirty="0" smtClean="0"/>
                        <a:t>Fixed Manufacturing Overheads</a:t>
                      </a:r>
                      <a:endParaRPr lang="en-ZA" dirty="0"/>
                    </a:p>
                  </a:txBody>
                  <a:tcPr/>
                </a:tc>
                <a:tc>
                  <a:txBody>
                    <a:bodyPr/>
                    <a:lstStyle/>
                    <a:p>
                      <a:r>
                        <a:rPr lang="en-ZA" dirty="0" smtClean="0"/>
                        <a:t>R6</a:t>
                      </a:r>
                      <a:endParaRPr lang="en-ZA" dirty="0"/>
                    </a:p>
                  </a:txBody>
                  <a:tcPr/>
                </a:tc>
                <a:tc>
                  <a:txBody>
                    <a:bodyPr/>
                    <a:lstStyle/>
                    <a:p>
                      <a:r>
                        <a:rPr lang="en-ZA" dirty="0" smtClean="0"/>
                        <a:t>-</a:t>
                      </a:r>
                      <a:endParaRPr lang="en-ZA" dirty="0"/>
                    </a:p>
                  </a:txBody>
                  <a:tcPr/>
                </a:tc>
                <a:extLst>
                  <a:ext uri="{0D108BD9-81ED-4DB2-BD59-A6C34878D82A}">
                    <a16:rowId xmlns:a16="http://schemas.microsoft.com/office/drawing/2014/main" val="1548598050"/>
                  </a:ext>
                </a:extLst>
              </a:tr>
              <a:tr h="370840">
                <a:tc>
                  <a:txBody>
                    <a:bodyPr/>
                    <a:lstStyle/>
                    <a:p>
                      <a:r>
                        <a:rPr lang="en-ZA" b="1" dirty="0" smtClean="0"/>
                        <a:t>Unit Product cost</a:t>
                      </a:r>
                      <a:endParaRPr lang="en-ZA" b="1" dirty="0"/>
                    </a:p>
                  </a:txBody>
                  <a:tcPr/>
                </a:tc>
                <a:tc>
                  <a:txBody>
                    <a:bodyPr/>
                    <a:lstStyle/>
                    <a:p>
                      <a:r>
                        <a:rPr lang="en-ZA" b="1" dirty="0" smtClean="0"/>
                        <a:t>R16</a:t>
                      </a:r>
                      <a:endParaRPr lang="en-ZA" b="1" dirty="0"/>
                    </a:p>
                  </a:txBody>
                  <a:tcPr/>
                </a:tc>
                <a:tc>
                  <a:txBody>
                    <a:bodyPr/>
                    <a:lstStyle/>
                    <a:p>
                      <a:r>
                        <a:rPr lang="en-ZA" b="1" dirty="0" smtClean="0"/>
                        <a:t>R10</a:t>
                      </a:r>
                      <a:endParaRPr lang="en-ZA" b="1" dirty="0"/>
                    </a:p>
                  </a:txBody>
                  <a:tcPr/>
                </a:tc>
                <a:extLst>
                  <a:ext uri="{0D108BD9-81ED-4DB2-BD59-A6C34878D82A}">
                    <a16:rowId xmlns:a16="http://schemas.microsoft.com/office/drawing/2014/main" val="2571956474"/>
                  </a:ext>
                </a:extLst>
              </a:tr>
            </a:tbl>
          </a:graphicData>
        </a:graphic>
      </p:graphicFrame>
      <p:sp>
        <p:nvSpPr>
          <p:cNvPr id="6" name="TextBox 5"/>
          <p:cNvSpPr txBox="1"/>
          <p:nvPr/>
        </p:nvSpPr>
        <p:spPr>
          <a:xfrm>
            <a:off x="1015139" y="3719593"/>
            <a:ext cx="6772759" cy="646331"/>
          </a:xfrm>
          <a:prstGeom prst="rect">
            <a:avLst/>
          </a:prstGeom>
          <a:noFill/>
        </p:spPr>
        <p:txBody>
          <a:bodyPr wrap="square" rtlCol="0">
            <a:spAutoFit/>
          </a:bodyPr>
          <a:lstStyle/>
          <a:p>
            <a:pPr algn="ctr"/>
            <a:r>
              <a:rPr lang="en-ZA" dirty="0" smtClean="0"/>
              <a:t>Selling and administrative expensive expenses are always treated as period expenses and deducted from Revenue</a:t>
            </a:r>
            <a:endParaRPr lang="en-ZA" dirty="0"/>
          </a:p>
        </p:txBody>
      </p:sp>
    </p:spTree>
    <p:extLst>
      <p:ext uri="{BB962C8B-B14F-4D97-AF65-F5344CB8AC3E}">
        <p14:creationId xmlns:p14="http://schemas.microsoft.com/office/powerpoint/2010/main" val="19389271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ZA" sz="2400" dirty="0" smtClean="0"/>
              <a:t>Profit comparison of absorption and variable cost costing</a:t>
            </a:r>
            <a:endParaRPr lang="en-ZA" sz="2400" dirty="0"/>
          </a:p>
        </p:txBody>
      </p:sp>
      <p:sp>
        <p:nvSpPr>
          <p:cNvPr id="3" name="Slide Number Placeholder 2"/>
          <p:cNvSpPr>
            <a:spLocks noGrp="1"/>
          </p:cNvSpPr>
          <p:nvPr>
            <p:ph type="sldNum" sz="quarter" idx="4"/>
          </p:nvPr>
        </p:nvSpPr>
        <p:spPr/>
        <p:txBody>
          <a:bodyPr/>
          <a:lstStyle/>
          <a:p>
            <a:fld id="{845618AF-F51B-8743-BA6C-E154C9BE61F9}" type="slidenum">
              <a:rPr lang="en-US" smtClean="0"/>
              <a:t>4</a:t>
            </a:fld>
            <a:endParaRPr lang="en-US"/>
          </a:p>
        </p:txBody>
      </p:sp>
      <p:sp>
        <p:nvSpPr>
          <p:cNvPr id="4" name="Rounded Rectangle 3"/>
          <p:cNvSpPr/>
          <p:nvPr/>
        </p:nvSpPr>
        <p:spPr>
          <a:xfrm>
            <a:off x="583768" y="1162211"/>
            <a:ext cx="7904136" cy="35662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ZA" sz="1400" dirty="0" smtClean="0"/>
              <a:t>Harvey Co. had no beginning stock, produced 25 000 units and sold 20 000 this year</a:t>
            </a:r>
            <a:endParaRPr lang="en-ZA" sz="1400" dirty="0"/>
          </a:p>
        </p:txBody>
      </p:sp>
      <p:graphicFrame>
        <p:nvGraphicFramePr>
          <p:cNvPr id="5" name="Table 4"/>
          <p:cNvGraphicFramePr>
            <a:graphicFrameLocks noGrp="1"/>
          </p:cNvGraphicFramePr>
          <p:nvPr>
            <p:extLst>
              <p:ext uri="{D42A27DB-BD31-4B8C-83A1-F6EECF244321}">
                <p14:modId xmlns:p14="http://schemas.microsoft.com/office/powerpoint/2010/main" val="855437066"/>
              </p:ext>
            </p:extLst>
          </p:nvPr>
        </p:nvGraphicFramePr>
        <p:xfrm>
          <a:off x="583768" y="1600579"/>
          <a:ext cx="7904136" cy="3297048"/>
        </p:xfrm>
        <a:graphic>
          <a:graphicData uri="http://schemas.openxmlformats.org/drawingml/2006/table">
            <a:tbl>
              <a:tblPr firstRow="1" bandRow="1">
                <a:tableStyleId>{5C22544A-7EE6-4342-B048-85BDC9FD1C3A}</a:tableStyleId>
              </a:tblPr>
              <a:tblGrid>
                <a:gridCol w="5083857">
                  <a:extLst>
                    <a:ext uri="{9D8B030D-6E8A-4147-A177-3AD203B41FA5}">
                      <a16:colId xmlns:a16="http://schemas.microsoft.com/office/drawing/2014/main" val="2473700719"/>
                    </a:ext>
                  </a:extLst>
                </a:gridCol>
                <a:gridCol w="1362873">
                  <a:extLst>
                    <a:ext uri="{9D8B030D-6E8A-4147-A177-3AD203B41FA5}">
                      <a16:colId xmlns:a16="http://schemas.microsoft.com/office/drawing/2014/main" val="2969537007"/>
                    </a:ext>
                  </a:extLst>
                </a:gridCol>
                <a:gridCol w="1457406">
                  <a:extLst>
                    <a:ext uri="{9D8B030D-6E8A-4147-A177-3AD203B41FA5}">
                      <a16:colId xmlns:a16="http://schemas.microsoft.com/office/drawing/2014/main" val="4051265825"/>
                    </a:ext>
                  </a:extLst>
                </a:gridCol>
              </a:tblGrid>
              <a:tr h="370840">
                <a:tc>
                  <a:txBody>
                    <a:bodyPr/>
                    <a:lstStyle/>
                    <a:p>
                      <a:endParaRPr lang="en-ZA" sz="1050" dirty="0"/>
                    </a:p>
                  </a:txBody>
                  <a:tcPr/>
                </a:tc>
                <a:tc>
                  <a:txBody>
                    <a:bodyPr/>
                    <a:lstStyle/>
                    <a:p>
                      <a:endParaRPr lang="en-ZA" sz="1050"/>
                    </a:p>
                  </a:txBody>
                  <a:tcPr/>
                </a:tc>
                <a:tc>
                  <a:txBody>
                    <a:bodyPr/>
                    <a:lstStyle/>
                    <a:p>
                      <a:r>
                        <a:rPr lang="en-ZA" sz="1050" dirty="0" smtClean="0"/>
                        <a:t>Absorption costing</a:t>
                      </a:r>
                      <a:endParaRPr lang="en-ZA" sz="1050" dirty="0"/>
                    </a:p>
                  </a:txBody>
                  <a:tcPr/>
                </a:tc>
                <a:extLst>
                  <a:ext uri="{0D108BD9-81ED-4DB2-BD59-A6C34878D82A}">
                    <a16:rowId xmlns:a16="http://schemas.microsoft.com/office/drawing/2014/main" val="2571702427"/>
                  </a:ext>
                </a:extLst>
              </a:tr>
              <a:tr h="252751">
                <a:tc>
                  <a:txBody>
                    <a:bodyPr/>
                    <a:lstStyle/>
                    <a:p>
                      <a:r>
                        <a:rPr lang="en-ZA" sz="1050" dirty="0" smtClean="0"/>
                        <a:t>Sales (20 000 x R30)</a:t>
                      </a:r>
                      <a:endParaRPr lang="en-ZA" sz="1050" dirty="0"/>
                    </a:p>
                  </a:txBody>
                  <a:tcPr/>
                </a:tc>
                <a:tc>
                  <a:txBody>
                    <a:bodyPr/>
                    <a:lstStyle/>
                    <a:p>
                      <a:endParaRPr lang="en-ZA" sz="1050"/>
                    </a:p>
                  </a:txBody>
                  <a:tcPr/>
                </a:tc>
                <a:tc>
                  <a:txBody>
                    <a:bodyPr/>
                    <a:lstStyle/>
                    <a:p>
                      <a:r>
                        <a:rPr lang="en-ZA" sz="1050" dirty="0" smtClean="0"/>
                        <a:t>600 000</a:t>
                      </a:r>
                      <a:endParaRPr lang="en-ZA" sz="1050" dirty="0"/>
                    </a:p>
                  </a:txBody>
                  <a:tcPr/>
                </a:tc>
                <a:extLst>
                  <a:ext uri="{0D108BD9-81ED-4DB2-BD59-A6C34878D82A}">
                    <a16:rowId xmlns:a16="http://schemas.microsoft.com/office/drawing/2014/main" val="4104734818"/>
                  </a:ext>
                </a:extLst>
              </a:tr>
              <a:tr h="278970">
                <a:tc>
                  <a:txBody>
                    <a:bodyPr/>
                    <a:lstStyle/>
                    <a:p>
                      <a:r>
                        <a:rPr lang="en-ZA" sz="1050" dirty="0" smtClean="0"/>
                        <a:t>Less Cost of Goods</a:t>
                      </a:r>
                      <a:r>
                        <a:rPr lang="en-ZA" sz="1050" baseline="0" dirty="0" smtClean="0"/>
                        <a:t> sold</a:t>
                      </a:r>
                      <a:endParaRPr lang="en-ZA" sz="1050" dirty="0"/>
                    </a:p>
                  </a:txBody>
                  <a:tcPr/>
                </a:tc>
                <a:tc>
                  <a:txBody>
                    <a:bodyPr/>
                    <a:lstStyle/>
                    <a:p>
                      <a:endParaRPr lang="en-ZA" sz="1050"/>
                    </a:p>
                  </a:txBody>
                  <a:tcPr/>
                </a:tc>
                <a:tc>
                  <a:txBody>
                    <a:bodyPr/>
                    <a:lstStyle/>
                    <a:p>
                      <a:endParaRPr lang="en-ZA" sz="1050"/>
                    </a:p>
                  </a:txBody>
                  <a:tcPr/>
                </a:tc>
                <a:extLst>
                  <a:ext uri="{0D108BD9-81ED-4DB2-BD59-A6C34878D82A}">
                    <a16:rowId xmlns:a16="http://schemas.microsoft.com/office/drawing/2014/main" val="260824055"/>
                  </a:ext>
                </a:extLst>
              </a:tr>
              <a:tr h="255722">
                <a:tc>
                  <a:txBody>
                    <a:bodyPr/>
                    <a:lstStyle/>
                    <a:p>
                      <a:pPr lvl="1"/>
                      <a:r>
                        <a:rPr lang="en-ZA" sz="1050" dirty="0" smtClean="0"/>
                        <a:t>Opening Stock</a:t>
                      </a:r>
                      <a:endParaRPr lang="en-ZA" sz="1050" dirty="0"/>
                    </a:p>
                  </a:txBody>
                  <a:tcPr/>
                </a:tc>
                <a:tc>
                  <a:txBody>
                    <a:bodyPr/>
                    <a:lstStyle/>
                    <a:p>
                      <a:r>
                        <a:rPr lang="en-ZA" sz="1050" dirty="0" smtClean="0"/>
                        <a:t>R - </a:t>
                      </a:r>
                      <a:endParaRPr lang="en-ZA" sz="1050" dirty="0"/>
                    </a:p>
                  </a:txBody>
                  <a:tcPr/>
                </a:tc>
                <a:tc>
                  <a:txBody>
                    <a:bodyPr/>
                    <a:lstStyle/>
                    <a:p>
                      <a:endParaRPr lang="en-ZA" sz="1050"/>
                    </a:p>
                  </a:txBody>
                  <a:tcPr/>
                </a:tc>
                <a:extLst>
                  <a:ext uri="{0D108BD9-81ED-4DB2-BD59-A6C34878D82A}">
                    <a16:rowId xmlns:a16="http://schemas.microsoft.com/office/drawing/2014/main" val="428038309"/>
                  </a:ext>
                </a:extLst>
              </a:tr>
              <a:tr h="263471">
                <a:tc>
                  <a:txBody>
                    <a:bodyPr/>
                    <a:lstStyle/>
                    <a:p>
                      <a:pPr lvl="1"/>
                      <a:r>
                        <a:rPr lang="en-ZA" sz="1050" dirty="0" smtClean="0"/>
                        <a:t>Cost</a:t>
                      </a:r>
                      <a:r>
                        <a:rPr lang="en-ZA" sz="1050" baseline="0" dirty="0" smtClean="0"/>
                        <a:t> of Goods manufactured (25 000 x R16)</a:t>
                      </a:r>
                      <a:endParaRPr lang="en-ZA" sz="1050" dirty="0"/>
                    </a:p>
                  </a:txBody>
                  <a:tcPr/>
                </a:tc>
                <a:tc>
                  <a:txBody>
                    <a:bodyPr/>
                    <a:lstStyle/>
                    <a:p>
                      <a:r>
                        <a:rPr lang="en-ZA" sz="1050" dirty="0" smtClean="0"/>
                        <a:t>R400 000</a:t>
                      </a:r>
                      <a:endParaRPr lang="en-ZA" sz="1050" dirty="0"/>
                    </a:p>
                  </a:txBody>
                  <a:tcPr/>
                </a:tc>
                <a:tc>
                  <a:txBody>
                    <a:bodyPr/>
                    <a:lstStyle/>
                    <a:p>
                      <a:endParaRPr lang="en-ZA" sz="1050" dirty="0"/>
                    </a:p>
                  </a:txBody>
                  <a:tcPr/>
                </a:tc>
                <a:extLst>
                  <a:ext uri="{0D108BD9-81ED-4DB2-BD59-A6C34878D82A}">
                    <a16:rowId xmlns:a16="http://schemas.microsoft.com/office/drawing/2014/main" val="310337169"/>
                  </a:ext>
                </a:extLst>
              </a:tr>
              <a:tr h="286719">
                <a:tc>
                  <a:txBody>
                    <a:bodyPr/>
                    <a:lstStyle/>
                    <a:p>
                      <a:pPr lvl="1"/>
                      <a:r>
                        <a:rPr lang="en-ZA" sz="1050" b="1" dirty="0" smtClean="0"/>
                        <a:t>Good Available for sale</a:t>
                      </a:r>
                      <a:endParaRPr lang="en-ZA" sz="1050" b="1" dirty="0"/>
                    </a:p>
                  </a:txBody>
                  <a:tcPr/>
                </a:tc>
                <a:tc>
                  <a:txBody>
                    <a:bodyPr/>
                    <a:lstStyle/>
                    <a:p>
                      <a:r>
                        <a:rPr lang="en-ZA" sz="1050" b="1" dirty="0" smtClean="0"/>
                        <a:t>R400 000</a:t>
                      </a:r>
                      <a:endParaRPr lang="en-ZA" sz="1050" b="1" dirty="0"/>
                    </a:p>
                  </a:txBody>
                  <a:tcPr/>
                </a:tc>
                <a:tc>
                  <a:txBody>
                    <a:bodyPr/>
                    <a:lstStyle/>
                    <a:p>
                      <a:endParaRPr lang="en-ZA" sz="1050" b="1" dirty="0"/>
                    </a:p>
                  </a:txBody>
                  <a:tcPr/>
                </a:tc>
                <a:extLst>
                  <a:ext uri="{0D108BD9-81ED-4DB2-BD59-A6C34878D82A}">
                    <a16:rowId xmlns:a16="http://schemas.microsoft.com/office/drawing/2014/main" val="853118249"/>
                  </a:ext>
                </a:extLst>
              </a:tr>
              <a:tr h="271220">
                <a:tc>
                  <a:txBody>
                    <a:bodyPr/>
                    <a:lstStyle/>
                    <a:p>
                      <a:pPr lvl="1"/>
                      <a:r>
                        <a:rPr lang="en-ZA" sz="1050" b="0" dirty="0" smtClean="0"/>
                        <a:t>Closing stock (5 000 x R16)</a:t>
                      </a:r>
                      <a:endParaRPr lang="en-ZA" sz="1050" b="0" dirty="0"/>
                    </a:p>
                  </a:txBody>
                  <a:tcPr/>
                </a:tc>
                <a:tc>
                  <a:txBody>
                    <a:bodyPr/>
                    <a:lstStyle/>
                    <a:p>
                      <a:r>
                        <a:rPr lang="en-ZA" sz="1050" b="0" dirty="0" smtClean="0"/>
                        <a:t>(R80 000)</a:t>
                      </a:r>
                      <a:endParaRPr lang="en-ZA" sz="1050" b="0" dirty="0"/>
                    </a:p>
                  </a:txBody>
                  <a:tcPr/>
                </a:tc>
                <a:tc>
                  <a:txBody>
                    <a:bodyPr/>
                    <a:lstStyle/>
                    <a:p>
                      <a:r>
                        <a:rPr lang="en-ZA" sz="1050" b="0" dirty="0" smtClean="0"/>
                        <a:t>(320 000)</a:t>
                      </a:r>
                      <a:endParaRPr lang="en-ZA" sz="1050" b="0" dirty="0"/>
                    </a:p>
                  </a:txBody>
                  <a:tcPr/>
                </a:tc>
                <a:extLst>
                  <a:ext uri="{0D108BD9-81ED-4DB2-BD59-A6C34878D82A}">
                    <a16:rowId xmlns:a16="http://schemas.microsoft.com/office/drawing/2014/main" val="3451638152"/>
                  </a:ext>
                </a:extLst>
              </a:tr>
              <a:tr h="263471">
                <a:tc>
                  <a:txBody>
                    <a:bodyPr/>
                    <a:lstStyle/>
                    <a:p>
                      <a:pPr lvl="0"/>
                      <a:r>
                        <a:rPr lang="en-ZA" sz="1050" b="1" dirty="0" smtClean="0"/>
                        <a:t>Gross Margin</a:t>
                      </a:r>
                      <a:endParaRPr lang="en-ZA" sz="1050" b="1" dirty="0"/>
                    </a:p>
                  </a:txBody>
                  <a:tcPr/>
                </a:tc>
                <a:tc>
                  <a:txBody>
                    <a:bodyPr/>
                    <a:lstStyle/>
                    <a:p>
                      <a:endParaRPr lang="en-ZA" sz="1050" b="1" dirty="0"/>
                    </a:p>
                  </a:txBody>
                  <a:tcPr/>
                </a:tc>
                <a:tc>
                  <a:txBody>
                    <a:bodyPr/>
                    <a:lstStyle/>
                    <a:p>
                      <a:r>
                        <a:rPr lang="en-ZA" sz="1050" b="1" dirty="0" smtClean="0"/>
                        <a:t>280 000</a:t>
                      </a:r>
                      <a:endParaRPr lang="en-ZA" sz="1050" b="1" dirty="0"/>
                    </a:p>
                  </a:txBody>
                  <a:tcPr/>
                </a:tc>
                <a:extLst>
                  <a:ext uri="{0D108BD9-81ED-4DB2-BD59-A6C34878D82A}">
                    <a16:rowId xmlns:a16="http://schemas.microsoft.com/office/drawing/2014/main" val="289323189"/>
                  </a:ext>
                </a:extLst>
              </a:tr>
              <a:tr h="263471">
                <a:tc>
                  <a:txBody>
                    <a:bodyPr/>
                    <a:lstStyle/>
                    <a:p>
                      <a:pPr lvl="0"/>
                      <a:r>
                        <a:rPr lang="en-ZA" sz="1050" b="1" dirty="0" smtClean="0"/>
                        <a:t>Less Selling and Admin Expenses</a:t>
                      </a:r>
                      <a:endParaRPr lang="en-ZA" sz="1050" b="1" dirty="0"/>
                    </a:p>
                  </a:txBody>
                  <a:tcPr/>
                </a:tc>
                <a:tc>
                  <a:txBody>
                    <a:bodyPr/>
                    <a:lstStyle/>
                    <a:p>
                      <a:endParaRPr lang="en-ZA" sz="1050" b="1" dirty="0"/>
                    </a:p>
                  </a:txBody>
                  <a:tcPr/>
                </a:tc>
                <a:tc>
                  <a:txBody>
                    <a:bodyPr/>
                    <a:lstStyle/>
                    <a:p>
                      <a:endParaRPr lang="en-ZA" sz="1050" b="1" dirty="0"/>
                    </a:p>
                  </a:txBody>
                  <a:tcPr/>
                </a:tc>
                <a:extLst>
                  <a:ext uri="{0D108BD9-81ED-4DB2-BD59-A6C34878D82A}">
                    <a16:rowId xmlns:a16="http://schemas.microsoft.com/office/drawing/2014/main" val="424328897"/>
                  </a:ext>
                </a:extLst>
              </a:tr>
              <a:tr h="263471">
                <a:tc>
                  <a:txBody>
                    <a:bodyPr/>
                    <a:lstStyle/>
                    <a:p>
                      <a:pPr lvl="1"/>
                      <a:r>
                        <a:rPr lang="en-ZA" sz="1050" b="0" dirty="0" smtClean="0"/>
                        <a:t>Variable (20 000 x R3)</a:t>
                      </a:r>
                      <a:endParaRPr lang="en-ZA" sz="1050" b="0" dirty="0"/>
                    </a:p>
                  </a:txBody>
                  <a:tcPr/>
                </a:tc>
                <a:tc>
                  <a:txBody>
                    <a:bodyPr/>
                    <a:lstStyle/>
                    <a:p>
                      <a:r>
                        <a:rPr lang="en-ZA" sz="1050" b="0" dirty="0" smtClean="0"/>
                        <a:t>R60 000</a:t>
                      </a:r>
                      <a:endParaRPr lang="en-ZA" sz="1050" b="0" dirty="0"/>
                    </a:p>
                  </a:txBody>
                  <a:tcPr/>
                </a:tc>
                <a:tc>
                  <a:txBody>
                    <a:bodyPr/>
                    <a:lstStyle/>
                    <a:p>
                      <a:endParaRPr lang="en-ZA" sz="1050" b="0" dirty="0"/>
                    </a:p>
                  </a:txBody>
                  <a:tcPr/>
                </a:tc>
                <a:extLst>
                  <a:ext uri="{0D108BD9-81ED-4DB2-BD59-A6C34878D82A}">
                    <a16:rowId xmlns:a16="http://schemas.microsoft.com/office/drawing/2014/main" val="2672786265"/>
                  </a:ext>
                </a:extLst>
              </a:tr>
              <a:tr h="263471">
                <a:tc>
                  <a:txBody>
                    <a:bodyPr/>
                    <a:lstStyle/>
                    <a:p>
                      <a:pPr lvl="1"/>
                      <a:r>
                        <a:rPr lang="en-ZA" sz="1050" b="0" dirty="0" smtClean="0"/>
                        <a:t>Fixed </a:t>
                      </a:r>
                      <a:endParaRPr lang="en-ZA" sz="1050" b="0" dirty="0"/>
                    </a:p>
                  </a:txBody>
                  <a:tcPr/>
                </a:tc>
                <a:tc>
                  <a:txBody>
                    <a:bodyPr/>
                    <a:lstStyle/>
                    <a:p>
                      <a:r>
                        <a:rPr lang="en-ZA" sz="1050" b="0" dirty="0" smtClean="0"/>
                        <a:t>R100 000</a:t>
                      </a:r>
                      <a:endParaRPr lang="en-ZA" sz="1050" b="0" dirty="0"/>
                    </a:p>
                  </a:txBody>
                  <a:tcPr/>
                </a:tc>
                <a:tc>
                  <a:txBody>
                    <a:bodyPr/>
                    <a:lstStyle/>
                    <a:p>
                      <a:r>
                        <a:rPr lang="en-ZA" sz="1050" b="0" dirty="0" smtClean="0"/>
                        <a:t>(R160 000)</a:t>
                      </a:r>
                      <a:endParaRPr lang="en-ZA" sz="1050" b="0" dirty="0"/>
                    </a:p>
                  </a:txBody>
                  <a:tcPr/>
                </a:tc>
                <a:extLst>
                  <a:ext uri="{0D108BD9-81ED-4DB2-BD59-A6C34878D82A}">
                    <a16:rowId xmlns:a16="http://schemas.microsoft.com/office/drawing/2014/main" val="270359793"/>
                  </a:ext>
                </a:extLst>
              </a:tr>
              <a:tr h="263471">
                <a:tc>
                  <a:txBody>
                    <a:bodyPr/>
                    <a:lstStyle/>
                    <a:p>
                      <a:pPr lvl="0"/>
                      <a:r>
                        <a:rPr lang="en-ZA" sz="1050" b="1" dirty="0" smtClean="0"/>
                        <a:t>Net Profit</a:t>
                      </a:r>
                      <a:endParaRPr lang="en-ZA" sz="1050" b="1" dirty="0"/>
                    </a:p>
                  </a:txBody>
                  <a:tcPr/>
                </a:tc>
                <a:tc>
                  <a:txBody>
                    <a:bodyPr/>
                    <a:lstStyle/>
                    <a:p>
                      <a:endParaRPr lang="en-ZA" sz="1050" b="1" dirty="0"/>
                    </a:p>
                  </a:txBody>
                  <a:tcPr/>
                </a:tc>
                <a:tc>
                  <a:txBody>
                    <a:bodyPr/>
                    <a:lstStyle/>
                    <a:p>
                      <a:r>
                        <a:rPr lang="en-ZA" sz="1050" b="1" dirty="0" smtClean="0"/>
                        <a:t>R120 000</a:t>
                      </a:r>
                      <a:endParaRPr lang="en-ZA" sz="1050" b="1" dirty="0"/>
                    </a:p>
                  </a:txBody>
                  <a:tcPr/>
                </a:tc>
                <a:extLst>
                  <a:ext uri="{0D108BD9-81ED-4DB2-BD59-A6C34878D82A}">
                    <a16:rowId xmlns:a16="http://schemas.microsoft.com/office/drawing/2014/main" val="3606357851"/>
                  </a:ext>
                </a:extLst>
              </a:tr>
            </a:tbl>
          </a:graphicData>
        </a:graphic>
      </p:graphicFrame>
    </p:spTree>
    <p:extLst>
      <p:ext uri="{BB962C8B-B14F-4D97-AF65-F5344CB8AC3E}">
        <p14:creationId xmlns:p14="http://schemas.microsoft.com/office/powerpoint/2010/main" val="23477392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25807"/>
            <a:ext cx="9144000" cy="636439"/>
          </a:xfrm>
        </p:spPr>
        <p:txBody>
          <a:bodyPr>
            <a:noAutofit/>
          </a:bodyPr>
          <a:lstStyle/>
          <a:p>
            <a:r>
              <a:rPr lang="en-ZA" sz="2400" dirty="0"/>
              <a:t>Profit comparison of absorption and variable cost costing</a:t>
            </a:r>
          </a:p>
        </p:txBody>
      </p:sp>
      <p:sp>
        <p:nvSpPr>
          <p:cNvPr id="3" name="Slide Number Placeholder 2"/>
          <p:cNvSpPr>
            <a:spLocks noGrp="1"/>
          </p:cNvSpPr>
          <p:nvPr>
            <p:ph type="sldNum" sz="quarter" idx="4"/>
          </p:nvPr>
        </p:nvSpPr>
        <p:spPr/>
        <p:txBody>
          <a:bodyPr/>
          <a:lstStyle/>
          <a:p>
            <a:fld id="{845618AF-F51B-8743-BA6C-E154C9BE61F9}" type="slidenum">
              <a:rPr lang="en-US" smtClean="0"/>
              <a:t>5</a:t>
            </a:fld>
            <a:endParaRPr lang="en-US"/>
          </a:p>
        </p:txBody>
      </p:sp>
      <p:sp>
        <p:nvSpPr>
          <p:cNvPr id="4" name="Rounded Rectangle 3"/>
          <p:cNvSpPr/>
          <p:nvPr/>
        </p:nvSpPr>
        <p:spPr>
          <a:xfrm>
            <a:off x="521775" y="689513"/>
            <a:ext cx="7904136" cy="35662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ZA" sz="1400" dirty="0" smtClean="0"/>
              <a:t>Variable Costing by Harvey Co.</a:t>
            </a:r>
            <a:endParaRPr lang="en-ZA" sz="1400" dirty="0"/>
          </a:p>
        </p:txBody>
      </p:sp>
      <p:graphicFrame>
        <p:nvGraphicFramePr>
          <p:cNvPr id="5" name="Table 4"/>
          <p:cNvGraphicFramePr>
            <a:graphicFrameLocks noGrp="1"/>
          </p:cNvGraphicFramePr>
          <p:nvPr>
            <p:extLst>
              <p:ext uri="{D42A27DB-BD31-4B8C-83A1-F6EECF244321}">
                <p14:modId xmlns:p14="http://schemas.microsoft.com/office/powerpoint/2010/main" val="3654901960"/>
              </p:ext>
            </p:extLst>
          </p:nvPr>
        </p:nvGraphicFramePr>
        <p:xfrm>
          <a:off x="521775" y="1130474"/>
          <a:ext cx="6217403" cy="3823990"/>
        </p:xfrm>
        <a:graphic>
          <a:graphicData uri="http://schemas.openxmlformats.org/drawingml/2006/table">
            <a:tbl>
              <a:tblPr firstRow="1" bandRow="1">
                <a:tableStyleId>{5C22544A-7EE6-4342-B048-85BDC9FD1C3A}</a:tableStyleId>
              </a:tblPr>
              <a:tblGrid>
                <a:gridCol w="3998968">
                  <a:extLst>
                    <a:ext uri="{9D8B030D-6E8A-4147-A177-3AD203B41FA5}">
                      <a16:colId xmlns:a16="http://schemas.microsoft.com/office/drawing/2014/main" val="2473700719"/>
                    </a:ext>
                  </a:extLst>
                </a:gridCol>
                <a:gridCol w="1072038">
                  <a:extLst>
                    <a:ext uri="{9D8B030D-6E8A-4147-A177-3AD203B41FA5}">
                      <a16:colId xmlns:a16="http://schemas.microsoft.com/office/drawing/2014/main" val="2969537007"/>
                    </a:ext>
                  </a:extLst>
                </a:gridCol>
                <a:gridCol w="1146397">
                  <a:extLst>
                    <a:ext uri="{9D8B030D-6E8A-4147-A177-3AD203B41FA5}">
                      <a16:colId xmlns:a16="http://schemas.microsoft.com/office/drawing/2014/main" val="4051265825"/>
                    </a:ext>
                  </a:extLst>
                </a:gridCol>
              </a:tblGrid>
              <a:tr h="370840">
                <a:tc>
                  <a:txBody>
                    <a:bodyPr/>
                    <a:lstStyle/>
                    <a:p>
                      <a:endParaRPr lang="en-ZA" sz="1050" dirty="0"/>
                    </a:p>
                  </a:txBody>
                  <a:tcPr/>
                </a:tc>
                <a:tc>
                  <a:txBody>
                    <a:bodyPr/>
                    <a:lstStyle/>
                    <a:p>
                      <a:endParaRPr lang="en-ZA" sz="1050"/>
                    </a:p>
                  </a:txBody>
                  <a:tcPr/>
                </a:tc>
                <a:tc>
                  <a:txBody>
                    <a:bodyPr/>
                    <a:lstStyle/>
                    <a:p>
                      <a:r>
                        <a:rPr lang="en-ZA" sz="1050" dirty="0" smtClean="0"/>
                        <a:t>Direct </a:t>
                      </a:r>
                      <a:r>
                        <a:rPr lang="en-ZA" sz="1050" dirty="0" smtClean="0"/>
                        <a:t>costing</a:t>
                      </a:r>
                      <a:endParaRPr lang="en-ZA" sz="1050" dirty="0"/>
                    </a:p>
                  </a:txBody>
                  <a:tcPr/>
                </a:tc>
                <a:extLst>
                  <a:ext uri="{0D108BD9-81ED-4DB2-BD59-A6C34878D82A}">
                    <a16:rowId xmlns:a16="http://schemas.microsoft.com/office/drawing/2014/main" val="2571702427"/>
                  </a:ext>
                </a:extLst>
              </a:tr>
              <a:tr h="252751">
                <a:tc>
                  <a:txBody>
                    <a:bodyPr/>
                    <a:lstStyle/>
                    <a:p>
                      <a:r>
                        <a:rPr lang="en-ZA" sz="1050" dirty="0" smtClean="0"/>
                        <a:t>Sales (20 000 x R30)</a:t>
                      </a:r>
                      <a:endParaRPr lang="en-ZA" sz="1050" dirty="0"/>
                    </a:p>
                  </a:txBody>
                  <a:tcPr/>
                </a:tc>
                <a:tc>
                  <a:txBody>
                    <a:bodyPr/>
                    <a:lstStyle/>
                    <a:p>
                      <a:endParaRPr lang="en-ZA" sz="1050"/>
                    </a:p>
                  </a:txBody>
                  <a:tcPr/>
                </a:tc>
                <a:tc>
                  <a:txBody>
                    <a:bodyPr/>
                    <a:lstStyle/>
                    <a:p>
                      <a:r>
                        <a:rPr lang="en-ZA" sz="1050" dirty="0" smtClean="0"/>
                        <a:t>R600 000</a:t>
                      </a:r>
                      <a:endParaRPr lang="en-ZA" sz="1050" dirty="0"/>
                    </a:p>
                  </a:txBody>
                  <a:tcPr/>
                </a:tc>
                <a:extLst>
                  <a:ext uri="{0D108BD9-81ED-4DB2-BD59-A6C34878D82A}">
                    <a16:rowId xmlns:a16="http://schemas.microsoft.com/office/drawing/2014/main" val="4104734818"/>
                  </a:ext>
                </a:extLst>
              </a:tr>
              <a:tr h="278970">
                <a:tc>
                  <a:txBody>
                    <a:bodyPr/>
                    <a:lstStyle/>
                    <a:p>
                      <a:r>
                        <a:rPr lang="en-ZA" sz="1050" dirty="0" smtClean="0"/>
                        <a:t>Less Cost of Goods</a:t>
                      </a:r>
                      <a:r>
                        <a:rPr lang="en-ZA" sz="1050" baseline="0" dirty="0" smtClean="0"/>
                        <a:t> sold</a:t>
                      </a:r>
                      <a:endParaRPr lang="en-ZA" sz="1050" dirty="0"/>
                    </a:p>
                  </a:txBody>
                  <a:tcPr/>
                </a:tc>
                <a:tc>
                  <a:txBody>
                    <a:bodyPr/>
                    <a:lstStyle/>
                    <a:p>
                      <a:endParaRPr lang="en-ZA" sz="1050"/>
                    </a:p>
                  </a:txBody>
                  <a:tcPr/>
                </a:tc>
                <a:tc>
                  <a:txBody>
                    <a:bodyPr/>
                    <a:lstStyle/>
                    <a:p>
                      <a:endParaRPr lang="en-ZA" sz="1050"/>
                    </a:p>
                  </a:txBody>
                  <a:tcPr/>
                </a:tc>
                <a:extLst>
                  <a:ext uri="{0D108BD9-81ED-4DB2-BD59-A6C34878D82A}">
                    <a16:rowId xmlns:a16="http://schemas.microsoft.com/office/drawing/2014/main" val="260824055"/>
                  </a:ext>
                </a:extLst>
              </a:tr>
              <a:tr h="255722">
                <a:tc>
                  <a:txBody>
                    <a:bodyPr/>
                    <a:lstStyle/>
                    <a:p>
                      <a:pPr lvl="1"/>
                      <a:r>
                        <a:rPr lang="en-ZA" sz="1050" dirty="0" smtClean="0"/>
                        <a:t>Opening Stock</a:t>
                      </a:r>
                      <a:endParaRPr lang="en-ZA" sz="1050" dirty="0"/>
                    </a:p>
                  </a:txBody>
                  <a:tcPr/>
                </a:tc>
                <a:tc>
                  <a:txBody>
                    <a:bodyPr/>
                    <a:lstStyle/>
                    <a:p>
                      <a:r>
                        <a:rPr lang="en-ZA" sz="1050" dirty="0" smtClean="0"/>
                        <a:t>R - </a:t>
                      </a:r>
                      <a:endParaRPr lang="en-ZA" sz="1050" dirty="0"/>
                    </a:p>
                  </a:txBody>
                  <a:tcPr/>
                </a:tc>
                <a:tc>
                  <a:txBody>
                    <a:bodyPr/>
                    <a:lstStyle/>
                    <a:p>
                      <a:endParaRPr lang="en-ZA" sz="1050"/>
                    </a:p>
                  </a:txBody>
                  <a:tcPr/>
                </a:tc>
                <a:extLst>
                  <a:ext uri="{0D108BD9-81ED-4DB2-BD59-A6C34878D82A}">
                    <a16:rowId xmlns:a16="http://schemas.microsoft.com/office/drawing/2014/main" val="428038309"/>
                  </a:ext>
                </a:extLst>
              </a:tr>
              <a:tr h="263471">
                <a:tc>
                  <a:txBody>
                    <a:bodyPr/>
                    <a:lstStyle/>
                    <a:p>
                      <a:pPr lvl="1"/>
                      <a:r>
                        <a:rPr lang="en-ZA" sz="1050" dirty="0" smtClean="0"/>
                        <a:t>Cost</a:t>
                      </a:r>
                      <a:r>
                        <a:rPr lang="en-ZA" sz="1050" baseline="0" dirty="0" smtClean="0"/>
                        <a:t> of Goods manufactured (25 000 x R10)</a:t>
                      </a:r>
                      <a:endParaRPr lang="en-ZA" sz="1050" dirty="0"/>
                    </a:p>
                  </a:txBody>
                  <a:tcPr/>
                </a:tc>
                <a:tc>
                  <a:txBody>
                    <a:bodyPr/>
                    <a:lstStyle/>
                    <a:p>
                      <a:r>
                        <a:rPr lang="en-ZA" sz="1050" dirty="0" smtClean="0"/>
                        <a:t>R250 000</a:t>
                      </a:r>
                      <a:endParaRPr lang="en-ZA" sz="1050" dirty="0"/>
                    </a:p>
                  </a:txBody>
                  <a:tcPr/>
                </a:tc>
                <a:tc>
                  <a:txBody>
                    <a:bodyPr/>
                    <a:lstStyle/>
                    <a:p>
                      <a:endParaRPr lang="en-ZA" sz="1050" dirty="0"/>
                    </a:p>
                  </a:txBody>
                  <a:tcPr/>
                </a:tc>
                <a:extLst>
                  <a:ext uri="{0D108BD9-81ED-4DB2-BD59-A6C34878D82A}">
                    <a16:rowId xmlns:a16="http://schemas.microsoft.com/office/drawing/2014/main" val="310337169"/>
                  </a:ext>
                </a:extLst>
              </a:tr>
              <a:tr h="286719">
                <a:tc>
                  <a:txBody>
                    <a:bodyPr/>
                    <a:lstStyle/>
                    <a:p>
                      <a:pPr lvl="1"/>
                      <a:r>
                        <a:rPr lang="en-ZA" sz="1050" b="1" dirty="0" smtClean="0"/>
                        <a:t>Good Available for sale</a:t>
                      </a:r>
                      <a:endParaRPr lang="en-ZA" sz="1050" b="1" dirty="0"/>
                    </a:p>
                  </a:txBody>
                  <a:tcPr/>
                </a:tc>
                <a:tc>
                  <a:txBody>
                    <a:bodyPr/>
                    <a:lstStyle/>
                    <a:p>
                      <a:r>
                        <a:rPr lang="en-ZA" sz="1050" b="1" dirty="0" smtClean="0"/>
                        <a:t>R250 000</a:t>
                      </a:r>
                      <a:endParaRPr lang="en-ZA" sz="1050" b="1" dirty="0"/>
                    </a:p>
                  </a:txBody>
                  <a:tcPr/>
                </a:tc>
                <a:tc>
                  <a:txBody>
                    <a:bodyPr/>
                    <a:lstStyle/>
                    <a:p>
                      <a:endParaRPr lang="en-ZA" sz="1050" b="1" dirty="0"/>
                    </a:p>
                  </a:txBody>
                  <a:tcPr/>
                </a:tc>
                <a:extLst>
                  <a:ext uri="{0D108BD9-81ED-4DB2-BD59-A6C34878D82A}">
                    <a16:rowId xmlns:a16="http://schemas.microsoft.com/office/drawing/2014/main" val="853118249"/>
                  </a:ext>
                </a:extLst>
              </a:tr>
              <a:tr h="271220">
                <a:tc>
                  <a:txBody>
                    <a:bodyPr/>
                    <a:lstStyle/>
                    <a:p>
                      <a:pPr lvl="1"/>
                      <a:r>
                        <a:rPr lang="en-ZA" sz="1050" b="0" dirty="0" smtClean="0"/>
                        <a:t>Closing stock (5 000 x R10)</a:t>
                      </a:r>
                      <a:endParaRPr lang="en-ZA" sz="1050" b="0" dirty="0"/>
                    </a:p>
                  </a:txBody>
                  <a:tcPr/>
                </a:tc>
                <a:tc>
                  <a:txBody>
                    <a:bodyPr/>
                    <a:lstStyle/>
                    <a:p>
                      <a:r>
                        <a:rPr lang="en-ZA" sz="1050" b="0" dirty="0" smtClean="0"/>
                        <a:t>(R50 000)</a:t>
                      </a:r>
                      <a:endParaRPr lang="en-ZA" sz="1050" b="0" dirty="0"/>
                    </a:p>
                  </a:txBody>
                  <a:tcPr/>
                </a:tc>
                <a:tc>
                  <a:txBody>
                    <a:bodyPr/>
                    <a:lstStyle/>
                    <a:p>
                      <a:endParaRPr lang="en-ZA" sz="1050" b="0" dirty="0"/>
                    </a:p>
                  </a:txBody>
                  <a:tcPr/>
                </a:tc>
                <a:extLst>
                  <a:ext uri="{0D108BD9-81ED-4DB2-BD59-A6C34878D82A}">
                    <a16:rowId xmlns:a16="http://schemas.microsoft.com/office/drawing/2014/main" val="3451638152"/>
                  </a:ext>
                </a:extLst>
              </a:tr>
              <a:tr h="263471">
                <a:tc>
                  <a:txBody>
                    <a:bodyPr/>
                    <a:lstStyle/>
                    <a:p>
                      <a:pPr lvl="0"/>
                      <a:r>
                        <a:rPr lang="en-ZA" sz="1050" b="1" dirty="0" smtClean="0"/>
                        <a:t>Variable</a:t>
                      </a:r>
                      <a:r>
                        <a:rPr lang="en-ZA" sz="1050" b="1" baseline="0" dirty="0" smtClean="0"/>
                        <a:t> Cost of Goods sold</a:t>
                      </a:r>
                      <a:endParaRPr lang="en-ZA" sz="1050" b="1" dirty="0"/>
                    </a:p>
                  </a:txBody>
                  <a:tcPr/>
                </a:tc>
                <a:tc>
                  <a:txBody>
                    <a:bodyPr/>
                    <a:lstStyle/>
                    <a:p>
                      <a:r>
                        <a:rPr lang="en-ZA" sz="1050" b="1" dirty="0" smtClean="0"/>
                        <a:t>R200</a:t>
                      </a:r>
                      <a:r>
                        <a:rPr lang="en-ZA" sz="1050" b="1" baseline="0" dirty="0" smtClean="0"/>
                        <a:t> 000</a:t>
                      </a:r>
                      <a:endParaRPr lang="en-ZA" sz="1050" b="1" dirty="0"/>
                    </a:p>
                  </a:txBody>
                  <a:tcPr/>
                </a:tc>
                <a:tc>
                  <a:txBody>
                    <a:bodyPr/>
                    <a:lstStyle/>
                    <a:p>
                      <a:endParaRPr lang="en-ZA" sz="1050" b="1" dirty="0"/>
                    </a:p>
                  </a:txBody>
                  <a:tcPr/>
                </a:tc>
                <a:extLst>
                  <a:ext uri="{0D108BD9-81ED-4DB2-BD59-A6C34878D82A}">
                    <a16:rowId xmlns:a16="http://schemas.microsoft.com/office/drawing/2014/main" val="289323189"/>
                  </a:ext>
                </a:extLst>
              </a:tr>
              <a:tr h="263471">
                <a:tc>
                  <a:txBody>
                    <a:bodyPr/>
                    <a:lstStyle/>
                    <a:p>
                      <a:pPr lvl="0"/>
                      <a:r>
                        <a:rPr lang="en-ZA" sz="1050" b="0" dirty="0" smtClean="0"/>
                        <a:t>Variable selling and admin (20 000 x R3)</a:t>
                      </a:r>
                      <a:endParaRPr lang="en-ZA" sz="1050" b="0" dirty="0"/>
                    </a:p>
                  </a:txBody>
                  <a:tcPr/>
                </a:tc>
                <a:tc>
                  <a:txBody>
                    <a:bodyPr/>
                    <a:lstStyle/>
                    <a:p>
                      <a:r>
                        <a:rPr lang="en-ZA" sz="1050" b="0" dirty="0" smtClean="0"/>
                        <a:t>(R60 000)</a:t>
                      </a:r>
                      <a:endParaRPr lang="en-ZA" sz="1050" b="0" dirty="0"/>
                    </a:p>
                  </a:txBody>
                  <a:tcPr/>
                </a:tc>
                <a:tc>
                  <a:txBody>
                    <a:bodyPr/>
                    <a:lstStyle/>
                    <a:p>
                      <a:r>
                        <a:rPr lang="en-ZA" sz="1050" b="0" dirty="0" smtClean="0"/>
                        <a:t>(R260 000)</a:t>
                      </a:r>
                      <a:endParaRPr lang="en-ZA" sz="1050" b="0" dirty="0"/>
                    </a:p>
                  </a:txBody>
                  <a:tcPr/>
                </a:tc>
                <a:extLst>
                  <a:ext uri="{0D108BD9-81ED-4DB2-BD59-A6C34878D82A}">
                    <a16:rowId xmlns:a16="http://schemas.microsoft.com/office/drawing/2014/main" val="2946801754"/>
                  </a:ext>
                </a:extLst>
              </a:tr>
              <a:tr h="263471">
                <a:tc>
                  <a:txBody>
                    <a:bodyPr/>
                    <a:lstStyle/>
                    <a:p>
                      <a:pPr lvl="0"/>
                      <a:r>
                        <a:rPr lang="en-ZA" sz="1050" b="1" dirty="0" smtClean="0"/>
                        <a:t>Contribution</a:t>
                      </a:r>
                      <a:r>
                        <a:rPr lang="en-ZA" sz="1050" b="1" baseline="0" dirty="0" smtClean="0"/>
                        <a:t> margin</a:t>
                      </a:r>
                      <a:endParaRPr lang="en-ZA" sz="1050" b="1" dirty="0"/>
                    </a:p>
                  </a:txBody>
                  <a:tcPr/>
                </a:tc>
                <a:tc>
                  <a:txBody>
                    <a:bodyPr/>
                    <a:lstStyle/>
                    <a:p>
                      <a:endParaRPr lang="en-ZA" sz="1050" b="1" dirty="0"/>
                    </a:p>
                  </a:txBody>
                  <a:tcPr/>
                </a:tc>
                <a:tc>
                  <a:txBody>
                    <a:bodyPr/>
                    <a:lstStyle/>
                    <a:p>
                      <a:r>
                        <a:rPr lang="en-ZA" sz="1050" b="1" dirty="0" smtClean="0"/>
                        <a:t>R340 000</a:t>
                      </a:r>
                      <a:endParaRPr lang="en-ZA" sz="1050" b="1" dirty="0"/>
                    </a:p>
                  </a:txBody>
                  <a:tcPr/>
                </a:tc>
                <a:extLst>
                  <a:ext uri="{0D108BD9-81ED-4DB2-BD59-A6C34878D82A}">
                    <a16:rowId xmlns:a16="http://schemas.microsoft.com/office/drawing/2014/main" val="424328897"/>
                  </a:ext>
                </a:extLst>
              </a:tr>
              <a:tr h="263471">
                <a:tc>
                  <a:txBody>
                    <a:bodyPr/>
                    <a:lstStyle/>
                    <a:p>
                      <a:pPr lvl="0"/>
                      <a:r>
                        <a:rPr lang="en-ZA" sz="1050" b="0" dirty="0" smtClean="0"/>
                        <a:t>Fixed</a:t>
                      </a:r>
                      <a:r>
                        <a:rPr lang="en-ZA" sz="1050" b="0" baseline="0" dirty="0" smtClean="0"/>
                        <a:t> Expenses</a:t>
                      </a:r>
                      <a:endParaRPr lang="en-ZA" sz="1050" b="0" dirty="0"/>
                    </a:p>
                  </a:txBody>
                  <a:tcPr/>
                </a:tc>
                <a:tc>
                  <a:txBody>
                    <a:bodyPr/>
                    <a:lstStyle/>
                    <a:p>
                      <a:endParaRPr lang="en-ZA" sz="1050" b="0" dirty="0"/>
                    </a:p>
                  </a:txBody>
                  <a:tcPr/>
                </a:tc>
                <a:tc>
                  <a:txBody>
                    <a:bodyPr/>
                    <a:lstStyle/>
                    <a:p>
                      <a:endParaRPr lang="en-ZA" sz="1050" b="0" dirty="0"/>
                    </a:p>
                  </a:txBody>
                  <a:tcPr/>
                </a:tc>
                <a:extLst>
                  <a:ext uri="{0D108BD9-81ED-4DB2-BD59-A6C34878D82A}">
                    <a16:rowId xmlns:a16="http://schemas.microsoft.com/office/drawing/2014/main" val="2672786265"/>
                  </a:ext>
                </a:extLst>
              </a:tr>
              <a:tr h="263471">
                <a:tc>
                  <a:txBody>
                    <a:bodyPr/>
                    <a:lstStyle/>
                    <a:p>
                      <a:pPr lvl="1"/>
                      <a:r>
                        <a:rPr lang="en-ZA" sz="1050" b="0" dirty="0" smtClean="0"/>
                        <a:t>Manufacturing</a:t>
                      </a:r>
                      <a:r>
                        <a:rPr lang="en-ZA" sz="1050" b="0" baseline="0" dirty="0" smtClean="0"/>
                        <a:t> Overheads</a:t>
                      </a:r>
                      <a:endParaRPr lang="en-ZA" sz="1050" b="0" dirty="0"/>
                    </a:p>
                  </a:txBody>
                  <a:tcPr/>
                </a:tc>
                <a:tc>
                  <a:txBody>
                    <a:bodyPr/>
                    <a:lstStyle/>
                    <a:p>
                      <a:r>
                        <a:rPr lang="en-ZA" sz="1050" b="0" dirty="0" smtClean="0"/>
                        <a:t>(R150</a:t>
                      </a:r>
                      <a:r>
                        <a:rPr lang="en-ZA" sz="1050" b="0" baseline="0" dirty="0" smtClean="0"/>
                        <a:t> 000)</a:t>
                      </a:r>
                      <a:endParaRPr lang="en-ZA" sz="1050" b="0" dirty="0"/>
                    </a:p>
                  </a:txBody>
                  <a:tcPr/>
                </a:tc>
                <a:tc>
                  <a:txBody>
                    <a:bodyPr/>
                    <a:lstStyle/>
                    <a:p>
                      <a:endParaRPr lang="en-ZA" sz="1050" b="0" dirty="0"/>
                    </a:p>
                  </a:txBody>
                  <a:tcPr/>
                </a:tc>
                <a:extLst>
                  <a:ext uri="{0D108BD9-81ED-4DB2-BD59-A6C34878D82A}">
                    <a16:rowId xmlns:a16="http://schemas.microsoft.com/office/drawing/2014/main" val="270359793"/>
                  </a:ext>
                </a:extLst>
              </a:tr>
              <a:tr h="263471">
                <a:tc>
                  <a:txBody>
                    <a:bodyPr/>
                    <a:lstStyle/>
                    <a:p>
                      <a:pPr lvl="1"/>
                      <a:r>
                        <a:rPr lang="en-ZA" sz="1050" b="0" dirty="0" smtClean="0"/>
                        <a:t>Selling and Administrative expenses</a:t>
                      </a:r>
                      <a:endParaRPr lang="en-ZA" sz="1050" b="0" dirty="0"/>
                    </a:p>
                  </a:txBody>
                  <a:tcPr/>
                </a:tc>
                <a:tc>
                  <a:txBody>
                    <a:bodyPr/>
                    <a:lstStyle/>
                    <a:p>
                      <a:r>
                        <a:rPr lang="en-ZA" sz="1050" b="0" dirty="0" smtClean="0"/>
                        <a:t>(R100 000)</a:t>
                      </a:r>
                      <a:endParaRPr lang="en-ZA" sz="1050" b="0" dirty="0"/>
                    </a:p>
                  </a:txBody>
                  <a:tcPr/>
                </a:tc>
                <a:tc>
                  <a:txBody>
                    <a:bodyPr/>
                    <a:lstStyle/>
                    <a:p>
                      <a:r>
                        <a:rPr lang="en-ZA" sz="1050" b="0" dirty="0" smtClean="0"/>
                        <a:t>(R250 000)</a:t>
                      </a:r>
                      <a:endParaRPr lang="en-ZA" sz="1050" b="0" dirty="0"/>
                    </a:p>
                  </a:txBody>
                  <a:tcPr/>
                </a:tc>
                <a:extLst>
                  <a:ext uri="{0D108BD9-81ED-4DB2-BD59-A6C34878D82A}">
                    <a16:rowId xmlns:a16="http://schemas.microsoft.com/office/drawing/2014/main" val="66637928"/>
                  </a:ext>
                </a:extLst>
              </a:tr>
              <a:tr h="263471">
                <a:tc>
                  <a:txBody>
                    <a:bodyPr/>
                    <a:lstStyle/>
                    <a:p>
                      <a:pPr lvl="0"/>
                      <a:r>
                        <a:rPr lang="en-ZA" sz="1050" b="1" dirty="0" smtClean="0"/>
                        <a:t>Net Profit</a:t>
                      </a:r>
                      <a:endParaRPr lang="en-ZA" sz="1050" b="1" dirty="0"/>
                    </a:p>
                  </a:txBody>
                  <a:tcPr/>
                </a:tc>
                <a:tc>
                  <a:txBody>
                    <a:bodyPr/>
                    <a:lstStyle/>
                    <a:p>
                      <a:endParaRPr lang="en-ZA" sz="1050" b="1" dirty="0"/>
                    </a:p>
                  </a:txBody>
                  <a:tcPr/>
                </a:tc>
                <a:tc>
                  <a:txBody>
                    <a:bodyPr/>
                    <a:lstStyle/>
                    <a:p>
                      <a:r>
                        <a:rPr lang="en-ZA" sz="1050" b="1" dirty="0" smtClean="0"/>
                        <a:t>R90</a:t>
                      </a:r>
                      <a:r>
                        <a:rPr lang="en-ZA" sz="1050" b="1" baseline="0" dirty="0" smtClean="0"/>
                        <a:t> 000</a:t>
                      </a:r>
                      <a:endParaRPr lang="en-ZA" sz="1050" b="1" dirty="0"/>
                    </a:p>
                  </a:txBody>
                  <a:tcPr/>
                </a:tc>
                <a:extLst>
                  <a:ext uri="{0D108BD9-81ED-4DB2-BD59-A6C34878D82A}">
                    <a16:rowId xmlns:a16="http://schemas.microsoft.com/office/drawing/2014/main" val="3606357851"/>
                  </a:ext>
                </a:extLst>
              </a:tr>
            </a:tbl>
          </a:graphicData>
        </a:graphic>
      </p:graphicFrame>
      <p:cxnSp>
        <p:nvCxnSpPr>
          <p:cNvPr id="7" name="Straight Arrow Connector 6"/>
          <p:cNvCxnSpPr/>
          <p:nvPr/>
        </p:nvCxnSpPr>
        <p:spPr>
          <a:xfrm flipV="1">
            <a:off x="5199681" y="1480088"/>
            <a:ext cx="1782305" cy="100739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p:nvPr/>
        </p:nvCxnSpPr>
        <p:spPr>
          <a:xfrm flipV="1">
            <a:off x="5253925" y="1609842"/>
            <a:ext cx="1673817" cy="141232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6899328" y="1197045"/>
            <a:ext cx="1526583" cy="646331"/>
          </a:xfrm>
          <a:prstGeom prst="rect">
            <a:avLst/>
          </a:prstGeom>
          <a:noFill/>
        </p:spPr>
        <p:txBody>
          <a:bodyPr wrap="square" rtlCol="0">
            <a:spAutoFit/>
          </a:bodyPr>
          <a:lstStyle/>
          <a:p>
            <a:pPr algn="ctr"/>
            <a:r>
              <a:rPr lang="en-ZA" dirty="0" smtClean="0"/>
              <a:t>Variable Cost Only</a:t>
            </a:r>
            <a:endParaRPr lang="en-ZA" dirty="0"/>
          </a:p>
        </p:txBody>
      </p:sp>
      <p:cxnSp>
        <p:nvCxnSpPr>
          <p:cNvPr id="12" name="Straight Arrow Connector 11"/>
          <p:cNvCxnSpPr/>
          <p:nvPr/>
        </p:nvCxnSpPr>
        <p:spPr>
          <a:xfrm flipV="1">
            <a:off x="5253925" y="4215539"/>
            <a:ext cx="1673817" cy="13948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7105973" y="3690518"/>
            <a:ext cx="1697064" cy="1200329"/>
          </a:xfrm>
          <a:prstGeom prst="rect">
            <a:avLst/>
          </a:prstGeom>
          <a:noFill/>
        </p:spPr>
        <p:txBody>
          <a:bodyPr wrap="square" rtlCol="0">
            <a:spAutoFit/>
          </a:bodyPr>
          <a:lstStyle/>
          <a:p>
            <a:r>
              <a:rPr lang="en-ZA" dirty="0" smtClean="0"/>
              <a:t>All fixed manufacturing overheads are expensed</a:t>
            </a:r>
            <a:endParaRPr lang="en-ZA" dirty="0"/>
          </a:p>
        </p:txBody>
      </p:sp>
    </p:spTree>
    <p:extLst>
      <p:ext uri="{BB962C8B-B14F-4D97-AF65-F5344CB8AC3E}">
        <p14:creationId xmlns:p14="http://schemas.microsoft.com/office/powerpoint/2010/main" val="451499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25807"/>
            <a:ext cx="9144000" cy="636439"/>
          </a:xfrm>
        </p:spPr>
        <p:txBody>
          <a:bodyPr>
            <a:noAutofit/>
          </a:bodyPr>
          <a:lstStyle/>
          <a:p>
            <a:r>
              <a:rPr lang="en-ZA" sz="2800" dirty="0"/>
              <a:t>Profit Comparison of Absorption and Variable Costing</a:t>
            </a:r>
          </a:p>
        </p:txBody>
      </p:sp>
      <p:sp>
        <p:nvSpPr>
          <p:cNvPr id="3" name="Slide Number Placeholder 2"/>
          <p:cNvSpPr>
            <a:spLocks noGrp="1"/>
          </p:cNvSpPr>
          <p:nvPr>
            <p:ph type="sldNum" sz="quarter" idx="4"/>
          </p:nvPr>
        </p:nvSpPr>
        <p:spPr/>
        <p:txBody>
          <a:bodyPr/>
          <a:lstStyle/>
          <a:p>
            <a:fld id="{845618AF-F51B-8743-BA6C-E154C9BE61F9}" type="slidenum">
              <a:rPr lang="en-US" smtClean="0"/>
              <a:t>6</a:t>
            </a:fld>
            <a:endParaRPr lang="en-US"/>
          </a:p>
        </p:txBody>
      </p:sp>
      <p:graphicFrame>
        <p:nvGraphicFramePr>
          <p:cNvPr id="4" name="Table 3"/>
          <p:cNvGraphicFramePr>
            <a:graphicFrameLocks noGrp="1"/>
          </p:cNvGraphicFramePr>
          <p:nvPr>
            <p:extLst>
              <p:ext uri="{D42A27DB-BD31-4B8C-83A1-F6EECF244321}">
                <p14:modId xmlns:p14="http://schemas.microsoft.com/office/powerpoint/2010/main" val="1760778937"/>
              </p:ext>
            </p:extLst>
          </p:nvPr>
        </p:nvGraphicFramePr>
        <p:xfrm>
          <a:off x="418455" y="825500"/>
          <a:ext cx="7888637" cy="3606800"/>
        </p:xfrm>
        <a:graphic>
          <a:graphicData uri="http://schemas.openxmlformats.org/drawingml/2006/table">
            <a:tbl>
              <a:tblPr firstRow="1" bandRow="1">
                <a:tableStyleId>{5C22544A-7EE6-4342-B048-85BDC9FD1C3A}</a:tableStyleId>
              </a:tblPr>
              <a:tblGrid>
                <a:gridCol w="2512592">
                  <a:extLst>
                    <a:ext uri="{9D8B030D-6E8A-4147-A177-3AD203B41FA5}">
                      <a16:colId xmlns:a16="http://schemas.microsoft.com/office/drawing/2014/main" val="3354530385"/>
                    </a:ext>
                  </a:extLst>
                </a:gridCol>
                <a:gridCol w="1349671">
                  <a:extLst>
                    <a:ext uri="{9D8B030D-6E8A-4147-A177-3AD203B41FA5}">
                      <a16:colId xmlns:a16="http://schemas.microsoft.com/office/drawing/2014/main" val="4122490076"/>
                    </a:ext>
                  </a:extLst>
                </a:gridCol>
                <a:gridCol w="1383624">
                  <a:extLst>
                    <a:ext uri="{9D8B030D-6E8A-4147-A177-3AD203B41FA5}">
                      <a16:colId xmlns:a16="http://schemas.microsoft.com/office/drawing/2014/main" val="786120206"/>
                    </a:ext>
                  </a:extLst>
                </a:gridCol>
                <a:gridCol w="1485485">
                  <a:extLst>
                    <a:ext uri="{9D8B030D-6E8A-4147-A177-3AD203B41FA5}">
                      <a16:colId xmlns:a16="http://schemas.microsoft.com/office/drawing/2014/main" val="2481344907"/>
                    </a:ext>
                  </a:extLst>
                </a:gridCol>
                <a:gridCol w="1157265">
                  <a:extLst>
                    <a:ext uri="{9D8B030D-6E8A-4147-A177-3AD203B41FA5}">
                      <a16:colId xmlns:a16="http://schemas.microsoft.com/office/drawing/2014/main" val="2663447826"/>
                    </a:ext>
                  </a:extLst>
                </a:gridCol>
              </a:tblGrid>
              <a:tr h="370840">
                <a:tc>
                  <a:txBody>
                    <a:bodyPr/>
                    <a:lstStyle/>
                    <a:p>
                      <a:endParaRPr lang="en-ZA" dirty="0"/>
                    </a:p>
                  </a:txBody>
                  <a:tcPr/>
                </a:tc>
                <a:tc>
                  <a:txBody>
                    <a:bodyPr/>
                    <a:lstStyle/>
                    <a:p>
                      <a:r>
                        <a:rPr lang="en-ZA" dirty="0" smtClean="0"/>
                        <a:t>Cost of goods sold</a:t>
                      </a:r>
                      <a:endParaRPr lang="en-ZA" dirty="0"/>
                    </a:p>
                  </a:txBody>
                  <a:tcPr/>
                </a:tc>
                <a:tc>
                  <a:txBody>
                    <a:bodyPr/>
                    <a:lstStyle/>
                    <a:p>
                      <a:r>
                        <a:rPr lang="en-ZA" dirty="0" smtClean="0"/>
                        <a:t>Ending Stock</a:t>
                      </a:r>
                      <a:endParaRPr lang="en-ZA" dirty="0"/>
                    </a:p>
                  </a:txBody>
                  <a:tcPr/>
                </a:tc>
                <a:tc>
                  <a:txBody>
                    <a:bodyPr/>
                    <a:lstStyle/>
                    <a:p>
                      <a:r>
                        <a:rPr lang="en-ZA" dirty="0" smtClean="0"/>
                        <a:t>Period Expenses</a:t>
                      </a:r>
                      <a:endParaRPr lang="en-ZA" dirty="0"/>
                    </a:p>
                  </a:txBody>
                  <a:tcPr/>
                </a:tc>
                <a:tc>
                  <a:txBody>
                    <a:bodyPr/>
                    <a:lstStyle/>
                    <a:p>
                      <a:r>
                        <a:rPr lang="en-ZA" dirty="0" smtClean="0"/>
                        <a:t>Total</a:t>
                      </a:r>
                      <a:endParaRPr lang="en-ZA" dirty="0"/>
                    </a:p>
                  </a:txBody>
                  <a:tcPr/>
                </a:tc>
                <a:extLst>
                  <a:ext uri="{0D108BD9-81ED-4DB2-BD59-A6C34878D82A}">
                    <a16:rowId xmlns:a16="http://schemas.microsoft.com/office/drawing/2014/main" val="2258612956"/>
                  </a:ext>
                </a:extLst>
              </a:tr>
              <a:tr h="370840">
                <a:tc>
                  <a:txBody>
                    <a:bodyPr/>
                    <a:lstStyle/>
                    <a:p>
                      <a:r>
                        <a:rPr lang="en-ZA" dirty="0" smtClean="0"/>
                        <a:t>Absorption costing</a:t>
                      </a:r>
                      <a:endParaRPr lang="en-ZA" dirty="0"/>
                    </a:p>
                  </a:txBody>
                  <a:tcPr/>
                </a:tc>
                <a:tc>
                  <a:txBody>
                    <a:bodyPr/>
                    <a:lstStyle/>
                    <a:p>
                      <a:endParaRPr lang="en-ZA"/>
                    </a:p>
                  </a:txBody>
                  <a:tcPr/>
                </a:tc>
                <a:tc>
                  <a:txBody>
                    <a:bodyPr/>
                    <a:lstStyle/>
                    <a:p>
                      <a:endParaRPr lang="en-ZA"/>
                    </a:p>
                  </a:txBody>
                  <a:tcPr/>
                </a:tc>
                <a:tc>
                  <a:txBody>
                    <a:bodyPr/>
                    <a:lstStyle/>
                    <a:p>
                      <a:endParaRPr lang="en-ZA"/>
                    </a:p>
                  </a:txBody>
                  <a:tcPr/>
                </a:tc>
                <a:tc>
                  <a:txBody>
                    <a:bodyPr/>
                    <a:lstStyle/>
                    <a:p>
                      <a:endParaRPr lang="en-ZA"/>
                    </a:p>
                  </a:txBody>
                  <a:tcPr/>
                </a:tc>
                <a:extLst>
                  <a:ext uri="{0D108BD9-81ED-4DB2-BD59-A6C34878D82A}">
                    <a16:rowId xmlns:a16="http://schemas.microsoft.com/office/drawing/2014/main" val="3967025405"/>
                  </a:ext>
                </a:extLst>
              </a:tr>
              <a:tr h="370840">
                <a:tc>
                  <a:txBody>
                    <a:bodyPr/>
                    <a:lstStyle/>
                    <a:p>
                      <a:pPr lvl="1"/>
                      <a:r>
                        <a:rPr lang="en-ZA" sz="1100" dirty="0" smtClean="0"/>
                        <a:t>Variable </a:t>
                      </a:r>
                      <a:r>
                        <a:rPr lang="en-ZA" sz="1100" dirty="0" err="1" smtClean="0"/>
                        <a:t>Manuf</a:t>
                      </a:r>
                      <a:r>
                        <a:rPr lang="en-ZA" sz="1100" dirty="0" smtClean="0"/>
                        <a:t> Overheads</a:t>
                      </a:r>
                      <a:endParaRPr lang="en-ZA" sz="1100" dirty="0"/>
                    </a:p>
                  </a:txBody>
                  <a:tcPr/>
                </a:tc>
                <a:tc>
                  <a:txBody>
                    <a:bodyPr/>
                    <a:lstStyle/>
                    <a:p>
                      <a:r>
                        <a:rPr lang="en-ZA" sz="1100" dirty="0" smtClean="0"/>
                        <a:t>R200 000</a:t>
                      </a:r>
                      <a:endParaRPr lang="en-ZA" sz="1100" dirty="0"/>
                    </a:p>
                  </a:txBody>
                  <a:tcPr/>
                </a:tc>
                <a:tc>
                  <a:txBody>
                    <a:bodyPr/>
                    <a:lstStyle/>
                    <a:p>
                      <a:r>
                        <a:rPr lang="en-ZA" sz="1100" dirty="0" smtClean="0"/>
                        <a:t>R50 000</a:t>
                      </a:r>
                      <a:endParaRPr lang="en-ZA" sz="1100" dirty="0"/>
                    </a:p>
                  </a:txBody>
                  <a:tcPr/>
                </a:tc>
                <a:tc>
                  <a:txBody>
                    <a:bodyPr/>
                    <a:lstStyle/>
                    <a:p>
                      <a:endParaRPr lang="en-ZA" sz="1100" dirty="0"/>
                    </a:p>
                  </a:txBody>
                  <a:tcPr/>
                </a:tc>
                <a:tc>
                  <a:txBody>
                    <a:bodyPr/>
                    <a:lstStyle/>
                    <a:p>
                      <a:r>
                        <a:rPr lang="en-ZA" sz="1100" dirty="0" smtClean="0"/>
                        <a:t>R250 000</a:t>
                      </a:r>
                      <a:endParaRPr lang="en-ZA" sz="1100" dirty="0"/>
                    </a:p>
                  </a:txBody>
                  <a:tcPr/>
                </a:tc>
                <a:extLst>
                  <a:ext uri="{0D108BD9-81ED-4DB2-BD59-A6C34878D82A}">
                    <a16:rowId xmlns:a16="http://schemas.microsoft.com/office/drawing/2014/main" val="294132565"/>
                  </a:ext>
                </a:extLst>
              </a:tr>
              <a:tr h="370840">
                <a:tc>
                  <a:txBody>
                    <a:bodyPr/>
                    <a:lstStyle/>
                    <a:p>
                      <a:pPr lvl="1"/>
                      <a:r>
                        <a:rPr lang="en-ZA" sz="1100" dirty="0" smtClean="0"/>
                        <a:t>Fixed </a:t>
                      </a:r>
                      <a:r>
                        <a:rPr lang="en-ZA" sz="1100" dirty="0" err="1" smtClean="0"/>
                        <a:t>Manuf</a:t>
                      </a:r>
                      <a:r>
                        <a:rPr lang="en-ZA" sz="1100" baseline="0" dirty="0" smtClean="0"/>
                        <a:t> Overheads</a:t>
                      </a:r>
                      <a:endParaRPr lang="en-ZA" sz="1100" dirty="0"/>
                    </a:p>
                  </a:txBody>
                  <a:tcPr/>
                </a:tc>
                <a:tc>
                  <a:txBody>
                    <a:bodyPr/>
                    <a:lstStyle/>
                    <a:p>
                      <a:r>
                        <a:rPr lang="en-ZA" sz="1100" dirty="0" smtClean="0"/>
                        <a:t>R120 000</a:t>
                      </a:r>
                      <a:endParaRPr lang="en-ZA" sz="1100" dirty="0"/>
                    </a:p>
                  </a:txBody>
                  <a:tcPr/>
                </a:tc>
                <a:tc>
                  <a:txBody>
                    <a:bodyPr/>
                    <a:lstStyle/>
                    <a:p>
                      <a:r>
                        <a:rPr lang="en-ZA" sz="1100" dirty="0" smtClean="0"/>
                        <a:t>R30 000</a:t>
                      </a:r>
                      <a:endParaRPr lang="en-ZA" sz="1100" dirty="0"/>
                    </a:p>
                  </a:txBody>
                  <a:tcPr/>
                </a:tc>
                <a:tc>
                  <a:txBody>
                    <a:bodyPr/>
                    <a:lstStyle/>
                    <a:p>
                      <a:endParaRPr lang="en-ZA" sz="1100" dirty="0"/>
                    </a:p>
                  </a:txBody>
                  <a:tcPr/>
                </a:tc>
                <a:tc>
                  <a:txBody>
                    <a:bodyPr/>
                    <a:lstStyle/>
                    <a:p>
                      <a:r>
                        <a:rPr lang="en-ZA" sz="1100" dirty="0" smtClean="0"/>
                        <a:t>R150 000</a:t>
                      </a:r>
                      <a:endParaRPr lang="en-ZA" sz="1100" dirty="0"/>
                    </a:p>
                  </a:txBody>
                  <a:tcPr/>
                </a:tc>
                <a:extLst>
                  <a:ext uri="{0D108BD9-81ED-4DB2-BD59-A6C34878D82A}">
                    <a16:rowId xmlns:a16="http://schemas.microsoft.com/office/drawing/2014/main" val="863910251"/>
                  </a:ext>
                </a:extLst>
              </a:tr>
              <a:tr h="370840">
                <a:tc>
                  <a:txBody>
                    <a:bodyPr/>
                    <a:lstStyle/>
                    <a:p>
                      <a:endParaRPr lang="en-ZA" sz="1100" b="1" dirty="0"/>
                    </a:p>
                  </a:txBody>
                  <a:tcPr>
                    <a:solidFill>
                      <a:schemeClr val="bg2">
                        <a:lumMod val="90000"/>
                      </a:schemeClr>
                    </a:solidFill>
                  </a:tcPr>
                </a:tc>
                <a:tc>
                  <a:txBody>
                    <a:bodyPr/>
                    <a:lstStyle/>
                    <a:p>
                      <a:r>
                        <a:rPr lang="en-ZA" sz="1100" b="1" dirty="0" smtClean="0"/>
                        <a:t>R320 000</a:t>
                      </a:r>
                      <a:endParaRPr lang="en-ZA" sz="1100" b="1" dirty="0"/>
                    </a:p>
                  </a:txBody>
                  <a:tcPr>
                    <a:solidFill>
                      <a:schemeClr val="bg2">
                        <a:lumMod val="90000"/>
                      </a:schemeClr>
                    </a:solidFill>
                  </a:tcPr>
                </a:tc>
                <a:tc>
                  <a:txBody>
                    <a:bodyPr/>
                    <a:lstStyle/>
                    <a:p>
                      <a:r>
                        <a:rPr lang="en-ZA" sz="1100" b="1" dirty="0" smtClean="0"/>
                        <a:t>R80 000</a:t>
                      </a:r>
                      <a:endParaRPr lang="en-ZA" sz="1100" b="1" dirty="0"/>
                    </a:p>
                  </a:txBody>
                  <a:tcPr>
                    <a:solidFill>
                      <a:schemeClr val="bg2">
                        <a:lumMod val="90000"/>
                      </a:schemeClr>
                    </a:solidFill>
                  </a:tcPr>
                </a:tc>
                <a:tc>
                  <a:txBody>
                    <a:bodyPr/>
                    <a:lstStyle/>
                    <a:p>
                      <a:endParaRPr lang="en-ZA" sz="1100" b="1" dirty="0"/>
                    </a:p>
                  </a:txBody>
                  <a:tcPr>
                    <a:solidFill>
                      <a:schemeClr val="bg2">
                        <a:lumMod val="90000"/>
                      </a:schemeClr>
                    </a:solidFill>
                  </a:tcPr>
                </a:tc>
                <a:tc>
                  <a:txBody>
                    <a:bodyPr/>
                    <a:lstStyle/>
                    <a:p>
                      <a:r>
                        <a:rPr lang="en-ZA" sz="1100" b="1" dirty="0" smtClean="0"/>
                        <a:t>R400 000</a:t>
                      </a:r>
                      <a:endParaRPr lang="en-ZA" sz="1100" b="1" dirty="0"/>
                    </a:p>
                  </a:txBody>
                  <a:tcPr>
                    <a:solidFill>
                      <a:schemeClr val="bg2">
                        <a:lumMod val="90000"/>
                      </a:schemeClr>
                    </a:solidFill>
                  </a:tcPr>
                </a:tc>
                <a:extLst>
                  <a:ext uri="{0D108BD9-81ED-4DB2-BD59-A6C34878D82A}">
                    <a16:rowId xmlns:a16="http://schemas.microsoft.com/office/drawing/2014/main" val="2539647215"/>
                  </a:ext>
                </a:extLst>
              </a:tr>
              <a:tr h="370840">
                <a:tc>
                  <a:txBody>
                    <a:bodyPr/>
                    <a:lstStyle/>
                    <a:p>
                      <a:r>
                        <a:rPr lang="en-ZA" sz="1100" dirty="0" smtClean="0"/>
                        <a:t>Variable costing</a:t>
                      </a:r>
                      <a:endParaRPr lang="en-ZA" sz="1100" dirty="0"/>
                    </a:p>
                  </a:txBody>
                  <a:tcPr/>
                </a:tc>
                <a:tc>
                  <a:txBody>
                    <a:bodyPr/>
                    <a:lstStyle/>
                    <a:p>
                      <a:endParaRPr lang="en-ZA" sz="1100"/>
                    </a:p>
                  </a:txBody>
                  <a:tcPr/>
                </a:tc>
                <a:tc>
                  <a:txBody>
                    <a:bodyPr/>
                    <a:lstStyle/>
                    <a:p>
                      <a:endParaRPr lang="en-ZA" sz="1100"/>
                    </a:p>
                  </a:txBody>
                  <a:tcPr/>
                </a:tc>
                <a:tc>
                  <a:txBody>
                    <a:bodyPr/>
                    <a:lstStyle/>
                    <a:p>
                      <a:endParaRPr lang="en-ZA" sz="1100"/>
                    </a:p>
                  </a:txBody>
                  <a:tcPr/>
                </a:tc>
                <a:tc>
                  <a:txBody>
                    <a:bodyPr/>
                    <a:lstStyle/>
                    <a:p>
                      <a:endParaRPr lang="en-ZA" sz="1100" dirty="0"/>
                    </a:p>
                  </a:txBody>
                  <a:tcPr/>
                </a:tc>
                <a:extLst>
                  <a:ext uri="{0D108BD9-81ED-4DB2-BD59-A6C34878D82A}">
                    <a16:rowId xmlns:a16="http://schemas.microsoft.com/office/drawing/2014/main" val="4244021736"/>
                  </a:ext>
                </a:extLst>
              </a:tr>
              <a:tr h="370840">
                <a:tc>
                  <a:txBody>
                    <a:bodyPr/>
                    <a:lstStyle/>
                    <a:p>
                      <a:pPr lvl="1"/>
                      <a:r>
                        <a:rPr lang="en-ZA" sz="1100" dirty="0" smtClean="0"/>
                        <a:t>Variable </a:t>
                      </a:r>
                      <a:r>
                        <a:rPr lang="en-ZA" sz="1100" dirty="0" err="1" smtClean="0"/>
                        <a:t>Manuf</a:t>
                      </a:r>
                      <a:r>
                        <a:rPr lang="en-ZA" sz="1100" dirty="0" smtClean="0"/>
                        <a:t> Overhead</a:t>
                      </a:r>
                      <a:endParaRPr lang="en-ZA" sz="1100" dirty="0"/>
                    </a:p>
                  </a:txBody>
                  <a:tcPr/>
                </a:tc>
                <a:tc>
                  <a:txBody>
                    <a:bodyPr/>
                    <a:lstStyle/>
                    <a:p>
                      <a:r>
                        <a:rPr lang="en-ZA" sz="1100" dirty="0" smtClean="0"/>
                        <a:t>R200 000</a:t>
                      </a:r>
                      <a:endParaRPr lang="en-ZA" sz="1100" dirty="0"/>
                    </a:p>
                  </a:txBody>
                  <a:tcPr/>
                </a:tc>
                <a:tc>
                  <a:txBody>
                    <a:bodyPr/>
                    <a:lstStyle/>
                    <a:p>
                      <a:r>
                        <a:rPr lang="en-ZA" sz="1100" dirty="0" smtClean="0"/>
                        <a:t>R50 000</a:t>
                      </a:r>
                      <a:endParaRPr lang="en-ZA" sz="1100" dirty="0"/>
                    </a:p>
                  </a:txBody>
                  <a:tcPr/>
                </a:tc>
                <a:tc>
                  <a:txBody>
                    <a:bodyPr/>
                    <a:lstStyle/>
                    <a:p>
                      <a:endParaRPr lang="en-ZA" sz="1100" dirty="0"/>
                    </a:p>
                  </a:txBody>
                  <a:tcPr/>
                </a:tc>
                <a:tc>
                  <a:txBody>
                    <a:bodyPr/>
                    <a:lstStyle/>
                    <a:p>
                      <a:r>
                        <a:rPr lang="en-ZA" sz="1100" dirty="0" smtClean="0"/>
                        <a:t>R250 000</a:t>
                      </a:r>
                      <a:endParaRPr lang="en-ZA" sz="1100" dirty="0"/>
                    </a:p>
                  </a:txBody>
                  <a:tcPr/>
                </a:tc>
                <a:extLst>
                  <a:ext uri="{0D108BD9-81ED-4DB2-BD59-A6C34878D82A}">
                    <a16:rowId xmlns:a16="http://schemas.microsoft.com/office/drawing/2014/main" val="3034545648"/>
                  </a:ext>
                </a:extLst>
              </a:tr>
              <a:tr h="370840">
                <a:tc>
                  <a:txBody>
                    <a:bodyPr/>
                    <a:lstStyle/>
                    <a:p>
                      <a:pPr lvl="1"/>
                      <a:r>
                        <a:rPr lang="en-ZA" sz="1100" dirty="0" smtClean="0"/>
                        <a:t>Fixed</a:t>
                      </a:r>
                      <a:r>
                        <a:rPr lang="en-ZA" sz="1100" baseline="0" dirty="0" smtClean="0"/>
                        <a:t> </a:t>
                      </a:r>
                      <a:r>
                        <a:rPr lang="en-ZA" sz="1100" baseline="0" dirty="0" err="1" smtClean="0"/>
                        <a:t>Manuf</a:t>
                      </a:r>
                      <a:r>
                        <a:rPr lang="en-ZA" sz="1100" baseline="0" dirty="0" smtClean="0"/>
                        <a:t> Overheads</a:t>
                      </a:r>
                      <a:endParaRPr lang="en-ZA" sz="1100" dirty="0"/>
                    </a:p>
                  </a:txBody>
                  <a:tcPr/>
                </a:tc>
                <a:tc>
                  <a:txBody>
                    <a:bodyPr/>
                    <a:lstStyle/>
                    <a:p>
                      <a:endParaRPr lang="en-ZA" sz="1100"/>
                    </a:p>
                  </a:txBody>
                  <a:tcPr/>
                </a:tc>
                <a:tc>
                  <a:txBody>
                    <a:bodyPr/>
                    <a:lstStyle/>
                    <a:p>
                      <a:endParaRPr lang="en-ZA" sz="1100"/>
                    </a:p>
                  </a:txBody>
                  <a:tcPr/>
                </a:tc>
                <a:tc>
                  <a:txBody>
                    <a:bodyPr/>
                    <a:lstStyle/>
                    <a:p>
                      <a:r>
                        <a:rPr lang="en-ZA" sz="1100" dirty="0" smtClean="0"/>
                        <a:t>R150 000</a:t>
                      </a:r>
                      <a:endParaRPr lang="en-ZA" sz="1100" dirty="0"/>
                    </a:p>
                  </a:txBody>
                  <a:tcPr/>
                </a:tc>
                <a:tc>
                  <a:txBody>
                    <a:bodyPr/>
                    <a:lstStyle/>
                    <a:p>
                      <a:endParaRPr lang="en-ZA" sz="1100" dirty="0"/>
                    </a:p>
                  </a:txBody>
                  <a:tcPr/>
                </a:tc>
                <a:extLst>
                  <a:ext uri="{0D108BD9-81ED-4DB2-BD59-A6C34878D82A}">
                    <a16:rowId xmlns:a16="http://schemas.microsoft.com/office/drawing/2014/main" val="859098472"/>
                  </a:ext>
                </a:extLst>
              </a:tr>
              <a:tr h="370840">
                <a:tc>
                  <a:txBody>
                    <a:bodyPr/>
                    <a:lstStyle/>
                    <a:p>
                      <a:pPr lvl="1"/>
                      <a:endParaRPr lang="en-ZA" sz="1100" b="1" dirty="0"/>
                    </a:p>
                  </a:txBody>
                  <a:tcPr>
                    <a:solidFill>
                      <a:schemeClr val="bg2">
                        <a:lumMod val="90000"/>
                      </a:schemeClr>
                    </a:solidFill>
                  </a:tcPr>
                </a:tc>
                <a:tc>
                  <a:txBody>
                    <a:bodyPr/>
                    <a:lstStyle/>
                    <a:p>
                      <a:r>
                        <a:rPr lang="en-ZA" sz="1100" b="1" dirty="0" smtClean="0"/>
                        <a:t>R200 000</a:t>
                      </a:r>
                      <a:endParaRPr lang="en-ZA" sz="1100" b="1" dirty="0"/>
                    </a:p>
                  </a:txBody>
                  <a:tcPr>
                    <a:solidFill>
                      <a:schemeClr val="bg2">
                        <a:lumMod val="90000"/>
                      </a:schemeClr>
                    </a:solidFill>
                  </a:tcPr>
                </a:tc>
                <a:tc>
                  <a:txBody>
                    <a:bodyPr/>
                    <a:lstStyle/>
                    <a:p>
                      <a:r>
                        <a:rPr lang="en-ZA" sz="1100" b="1" dirty="0" smtClean="0"/>
                        <a:t>R50 000</a:t>
                      </a:r>
                      <a:endParaRPr lang="en-ZA" sz="1100" b="1" dirty="0"/>
                    </a:p>
                  </a:txBody>
                  <a:tcPr>
                    <a:solidFill>
                      <a:schemeClr val="bg2">
                        <a:lumMod val="90000"/>
                      </a:schemeClr>
                    </a:solidFill>
                  </a:tcPr>
                </a:tc>
                <a:tc>
                  <a:txBody>
                    <a:bodyPr/>
                    <a:lstStyle/>
                    <a:p>
                      <a:r>
                        <a:rPr lang="en-ZA" sz="1100" b="1" dirty="0" smtClean="0"/>
                        <a:t>R150</a:t>
                      </a:r>
                      <a:r>
                        <a:rPr lang="en-ZA" sz="1100" b="1" baseline="0" dirty="0" smtClean="0"/>
                        <a:t> 000</a:t>
                      </a:r>
                      <a:endParaRPr lang="en-ZA" sz="1100" b="1" dirty="0"/>
                    </a:p>
                  </a:txBody>
                  <a:tcPr>
                    <a:solidFill>
                      <a:schemeClr val="bg2">
                        <a:lumMod val="90000"/>
                      </a:schemeClr>
                    </a:solidFill>
                  </a:tcPr>
                </a:tc>
                <a:tc>
                  <a:txBody>
                    <a:bodyPr/>
                    <a:lstStyle/>
                    <a:p>
                      <a:r>
                        <a:rPr lang="en-ZA" sz="1100" b="1" dirty="0" smtClean="0"/>
                        <a:t>R250 000</a:t>
                      </a:r>
                      <a:endParaRPr lang="en-ZA" sz="1100" b="1" dirty="0"/>
                    </a:p>
                  </a:txBody>
                  <a:tcPr>
                    <a:solidFill>
                      <a:schemeClr val="bg2">
                        <a:lumMod val="90000"/>
                      </a:schemeClr>
                    </a:solidFill>
                  </a:tcPr>
                </a:tc>
                <a:extLst>
                  <a:ext uri="{0D108BD9-81ED-4DB2-BD59-A6C34878D82A}">
                    <a16:rowId xmlns:a16="http://schemas.microsoft.com/office/drawing/2014/main" val="1721542783"/>
                  </a:ext>
                </a:extLst>
              </a:tr>
            </a:tbl>
          </a:graphicData>
        </a:graphic>
      </p:graphicFrame>
    </p:spTree>
    <p:extLst>
      <p:ext uri="{BB962C8B-B14F-4D97-AF65-F5344CB8AC3E}">
        <p14:creationId xmlns:p14="http://schemas.microsoft.com/office/powerpoint/2010/main" val="8641390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Reconciliation</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7</a:t>
            </a:fld>
            <a:endParaRPr lang="en-US"/>
          </a:p>
        </p:txBody>
      </p:sp>
      <p:sp>
        <p:nvSpPr>
          <p:cNvPr id="4" name="TextBox 3"/>
          <p:cNvSpPr txBox="1"/>
          <p:nvPr/>
        </p:nvSpPr>
        <p:spPr>
          <a:xfrm>
            <a:off x="1046136" y="1382415"/>
            <a:ext cx="7237708" cy="584775"/>
          </a:xfrm>
          <a:prstGeom prst="rect">
            <a:avLst/>
          </a:prstGeom>
          <a:noFill/>
        </p:spPr>
        <p:txBody>
          <a:bodyPr wrap="square" rtlCol="0">
            <a:spAutoFit/>
          </a:bodyPr>
          <a:lstStyle/>
          <a:p>
            <a:pPr algn="ctr"/>
            <a:r>
              <a:rPr lang="en-ZA" sz="1600" dirty="0" smtClean="0"/>
              <a:t>We can reconcile the difference between absorption and variable costing as follows:</a:t>
            </a:r>
            <a:endParaRPr lang="en-ZA" sz="1600" dirty="0"/>
          </a:p>
        </p:txBody>
      </p:sp>
      <p:graphicFrame>
        <p:nvGraphicFramePr>
          <p:cNvPr id="5" name="Table 4"/>
          <p:cNvGraphicFramePr>
            <a:graphicFrameLocks noGrp="1"/>
          </p:cNvGraphicFramePr>
          <p:nvPr>
            <p:extLst>
              <p:ext uri="{D42A27DB-BD31-4B8C-83A1-F6EECF244321}">
                <p14:modId xmlns:p14="http://schemas.microsoft.com/office/powerpoint/2010/main" val="3274413371"/>
              </p:ext>
            </p:extLst>
          </p:nvPr>
        </p:nvGraphicFramePr>
        <p:xfrm>
          <a:off x="1046136" y="2241739"/>
          <a:ext cx="7144718" cy="1381760"/>
        </p:xfrm>
        <a:graphic>
          <a:graphicData uri="http://schemas.openxmlformats.org/drawingml/2006/table">
            <a:tbl>
              <a:tblPr firstRow="1" bandRow="1">
                <a:tableStyleId>{5C22544A-7EE6-4342-B048-85BDC9FD1C3A}</a:tableStyleId>
              </a:tblPr>
              <a:tblGrid>
                <a:gridCol w="5501654">
                  <a:extLst>
                    <a:ext uri="{9D8B030D-6E8A-4147-A177-3AD203B41FA5}">
                      <a16:colId xmlns:a16="http://schemas.microsoft.com/office/drawing/2014/main" val="4168198639"/>
                    </a:ext>
                  </a:extLst>
                </a:gridCol>
                <a:gridCol w="1643064">
                  <a:extLst>
                    <a:ext uri="{9D8B030D-6E8A-4147-A177-3AD203B41FA5}">
                      <a16:colId xmlns:a16="http://schemas.microsoft.com/office/drawing/2014/main" val="699004387"/>
                    </a:ext>
                  </a:extLst>
                </a:gridCol>
              </a:tblGrid>
              <a:tr h="370840">
                <a:tc>
                  <a:txBody>
                    <a:bodyPr/>
                    <a:lstStyle/>
                    <a:p>
                      <a:r>
                        <a:rPr lang="en-ZA" dirty="0" smtClean="0"/>
                        <a:t>Variable Costing Net Profit</a:t>
                      </a:r>
                      <a:endParaRPr lang="en-ZA" dirty="0"/>
                    </a:p>
                  </a:txBody>
                  <a:tcPr/>
                </a:tc>
                <a:tc>
                  <a:txBody>
                    <a:bodyPr/>
                    <a:lstStyle/>
                    <a:p>
                      <a:r>
                        <a:rPr lang="en-ZA" dirty="0" smtClean="0"/>
                        <a:t>R90 000</a:t>
                      </a:r>
                      <a:endParaRPr lang="en-ZA" dirty="0"/>
                    </a:p>
                  </a:txBody>
                  <a:tcPr/>
                </a:tc>
                <a:extLst>
                  <a:ext uri="{0D108BD9-81ED-4DB2-BD59-A6C34878D82A}">
                    <a16:rowId xmlns:a16="http://schemas.microsoft.com/office/drawing/2014/main" val="3732537239"/>
                  </a:ext>
                </a:extLst>
              </a:tr>
              <a:tr h="370840">
                <a:tc>
                  <a:txBody>
                    <a:bodyPr/>
                    <a:lstStyle/>
                    <a:p>
                      <a:r>
                        <a:rPr lang="en-ZA" dirty="0" smtClean="0"/>
                        <a:t>Add Manufacturing overhead costs deferred in stock (5 000 x</a:t>
                      </a:r>
                      <a:r>
                        <a:rPr lang="en-ZA" baseline="0" dirty="0" smtClean="0"/>
                        <a:t> R6 per unit)</a:t>
                      </a:r>
                      <a:endParaRPr lang="en-ZA" dirty="0"/>
                    </a:p>
                  </a:txBody>
                  <a:tcPr/>
                </a:tc>
                <a:tc>
                  <a:txBody>
                    <a:bodyPr/>
                    <a:lstStyle/>
                    <a:p>
                      <a:r>
                        <a:rPr lang="en-ZA" dirty="0" smtClean="0"/>
                        <a:t>R30 000</a:t>
                      </a:r>
                      <a:endParaRPr lang="en-ZA" dirty="0"/>
                    </a:p>
                  </a:txBody>
                  <a:tcPr/>
                </a:tc>
                <a:extLst>
                  <a:ext uri="{0D108BD9-81ED-4DB2-BD59-A6C34878D82A}">
                    <a16:rowId xmlns:a16="http://schemas.microsoft.com/office/drawing/2014/main" val="1230390426"/>
                  </a:ext>
                </a:extLst>
              </a:tr>
              <a:tr h="370840">
                <a:tc>
                  <a:txBody>
                    <a:bodyPr/>
                    <a:lstStyle/>
                    <a:p>
                      <a:r>
                        <a:rPr lang="en-ZA" dirty="0" smtClean="0"/>
                        <a:t>Absorption costing net profit</a:t>
                      </a:r>
                      <a:endParaRPr lang="en-ZA" dirty="0"/>
                    </a:p>
                  </a:txBody>
                  <a:tcPr/>
                </a:tc>
                <a:tc>
                  <a:txBody>
                    <a:bodyPr/>
                    <a:lstStyle/>
                    <a:p>
                      <a:r>
                        <a:rPr lang="en-ZA" dirty="0" smtClean="0"/>
                        <a:t>R120 000</a:t>
                      </a:r>
                      <a:endParaRPr lang="en-ZA" dirty="0"/>
                    </a:p>
                  </a:txBody>
                  <a:tcPr/>
                </a:tc>
                <a:extLst>
                  <a:ext uri="{0D108BD9-81ED-4DB2-BD59-A6C34878D82A}">
                    <a16:rowId xmlns:a16="http://schemas.microsoft.com/office/drawing/2014/main" val="798109277"/>
                  </a:ext>
                </a:extLst>
              </a:tr>
            </a:tbl>
          </a:graphicData>
        </a:graphic>
      </p:graphicFrame>
      <p:sp>
        <p:nvSpPr>
          <p:cNvPr id="6" name="TextBox 5"/>
          <p:cNvSpPr txBox="1"/>
          <p:nvPr/>
        </p:nvSpPr>
        <p:spPr>
          <a:xfrm>
            <a:off x="1046136" y="3804834"/>
            <a:ext cx="3618854" cy="276999"/>
          </a:xfrm>
          <a:prstGeom prst="rect">
            <a:avLst/>
          </a:prstGeom>
          <a:noFill/>
        </p:spPr>
        <p:txBody>
          <a:bodyPr wrap="square" rtlCol="0">
            <a:spAutoFit/>
          </a:bodyPr>
          <a:lstStyle/>
          <a:p>
            <a:r>
              <a:rPr lang="en-ZA" sz="1200" dirty="0" smtClean="0"/>
              <a:t>Fixed Manufacturing overheads</a:t>
            </a:r>
            <a:endParaRPr lang="en-ZA" sz="1200" dirty="0"/>
          </a:p>
        </p:txBody>
      </p:sp>
      <p:sp>
        <p:nvSpPr>
          <p:cNvPr id="7" name="TextBox 6"/>
          <p:cNvSpPr txBox="1"/>
          <p:nvPr/>
        </p:nvSpPr>
        <p:spPr>
          <a:xfrm>
            <a:off x="1487839" y="4081833"/>
            <a:ext cx="1146874" cy="261610"/>
          </a:xfrm>
          <a:prstGeom prst="rect">
            <a:avLst/>
          </a:prstGeom>
          <a:noFill/>
        </p:spPr>
        <p:txBody>
          <a:bodyPr wrap="square" rtlCol="0">
            <a:spAutoFit/>
          </a:bodyPr>
          <a:lstStyle/>
          <a:p>
            <a:r>
              <a:rPr lang="en-ZA" sz="1100" dirty="0" smtClean="0"/>
              <a:t>Units produced</a:t>
            </a:r>
            <a:endParaRPr lang="en-ZA" sz="1100" dirty="0"/>
          </a:p>
        </p:txBody>
      </p:sp>
      <p:cxnSp>
        <p:nvCxnSpPr>
          <p:cNvPr id="9" name="Straight Connector 8"/>
          <p:cNvCxnSpPr/>
          <p:nvPr/>
        </p:nvCxnSpPr>
        <p:spPr>
          <a:xfrm>
            <a:off x="1139125" y="4081833"/>
            <a:ext cx="1968285"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3332135" y="3893836"/>
            <a:ext cx="426204" cy="369332"/>
          </a:xfrm>
          <a:prstGeom prst="rect">
            <a:avLst/>
          </a:prstGeom>
          <a:noFill/>
        </p:spPr>
        <p:txBody>
          <a:bodyPr wrap="square" rtlCol="0">
            <a:spAutoFit/>
          </a:bodyPr>
          <a:lstStyle/>
          <a:p>
            <a:r>
              <a:rPr lang="en-ZA" dirty="0" smtClean="0"/>
              <a:t>=</a:t>
            </a:r>
            <a:endParaRPr lang="en-ZA" dirty="0"/>
          </a:p>
        </p:txBody>
      </p:sp>
      <p:sp>
        <p:nvSpPr>
          <p:cNvPr id="11" name="TextBox 10"/>
          <p:cNvSpPr txBox="1"/>
          <p:nvPr/>
        </p:nvSpPr>
        <p:spPr>
          <a:xfrm>
            <a:off x="3758339" y="3804834"/>
            <a:ext cx="1146875" cy="307777"/>
          </a:xfrm>
          <a:prstGeom prst="rect">
            <a:avLst/>
          </a:prstGeom>
          <a:noFill/>
        </p:spPr>
        <p:txBody>
          <a:bodyPr wrap="square" rtlCol="0">
            <a:spAutoFit/>
          </a:bodyPr>
          <a:lstStyle/>
          <a:p>
            <a:r>
              <a:rPr lang="en-ZA" sz="1400" dirty="0" smtClean="0"/>
              <a:t>R150 000</a:t>
            </a:r>
            <a:endParaRPr lang="en-ZA" sz="1400" dirty="0"/>
          </a:p>
        </p:txBody>
      </p:sp>
      <p:cxnSp>
        <p:nvCxnSpPr>
          <p:cNvPr id="13" name="Straight Connector 12"/>
          <p:cNvCxnSpPr/>
          <p:nvPr/>
        </p:nvCxnSpPr>
        <p:spPr>
          <a:xfrm>
            <a:off x="3804833" y="4094924"/>
            <a:ext cx="813662" cy="0"/>
          </a:xfrm>
          <a:prstGeom prst="line">
            <a:avLst/>
          </a:prstGeom>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3901697" y="4140057"/>
            <a:ext cx="860157" cy="307777"/>
          </a:xfrm>
          <a:prstGeom prst="rect">
            <a:avLst/>
          </a:prstGeom>
          <a:noFill/>
        </p:spPr>
        <p:txBody>
          <a:bodyPr wrap="square" rtlCol="0">
            <a:spAutoFit/>
          </a:bodyPr>
          <a:lstStyle/>
          <a:p>
            <a:r>
              <a:rPr lang="en-ZA" sz="1400" dirty="0" smtClean="0"/>
              <a:t>25 000</a:t>
            </a:r>
            <a:endParaRPr lang="en-ZA" sz="1400" dirty="0"/>
          </a:p>
        </p:txBody>
      </p:sp>
      <p:sp>
        <p:nvSpPr>
          <p:cNvPr id="15" name="TextBox 14"/>
          <p:cNvSpPr txBox="1"/>
          <p:nvPr/>
        </p:nvSpPr>
        <p:spPr>
          <a:xfrm>
            <a:off x="4664990" y="3903713"/>
            <a:ext cx="216976" cy="369332"/>
          </a:xfrm>
          <a:prstGeom prst="rect">
            <a:avLst/>
          </a:prstGeom>
          <a:noFill/>
        </p:spPr>
        <p:txBody>
          <a:bodyPr wrap="square" rtlCol="0">
            <a:spAutoFit/>
          </a:bodyPr>
          <a:lstStyle/>
          <a:p>
            <a:r>
              <a:rPr lang="en-ZA" dirty="0" smtClean="0"/>
              <a:t>= </a:t>
            </a:r>
            <a:endParaRPr lang="en-ZA" dirty="0"/>
          </a:p>
        </p:txBody>
      </p:sp>
      <p:sp>
        <p:nvSpPr>
          <p:cNvPr id="16" name="TextBox 15"/>
          <p:cNvSpPr txBox="1"/>
          <p:nvPr/>
        </p:nvSpPr>
        <p:spPr>
          <a:xfrm>
            <a:off x="5114441" y="3903713"/>
            <a:ext cx="1836548" cy="369332"/>
          </a:xfrm>
          <a:prstGeom prst="rect">
            <a:avLst/>
          </a:prstGeom>
          <a:noFill/>
        </p:spPr>
        <p:txBody>
          <a:bodyPr wrap="square" rtlCol="0">
            <a:spAutoFit/>
          </a:bodyPr>
          <a:lstStyle/>
          <a:p>
            <a:r>
              <a:rPr lang="en-ZA" dirty="0" smtClean="0"/>
              <a:t>R6.00 per unit</a:t>
            </a:r>
            <a:endParaRPr lang="en-ZA" dirty="0"/>
          </a:p>
        </p:txBody>
      </p:sp>
    </p:spTree>
    <p:extLst>
      <p:ext uri="{BB962C8B-B14F-4D97-AF65-F5344CB8AC3E}">
        <p14:creationId xmlns:p14="http://schemas.microsoft.com/office/powerpoint/2010/main" val="7717684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96054"/>
            <a:ext cx="9144000" cy="636439"/>
          </a:xfrm>
        </p:spPr>
        <p:txBody>
          <a:bodyPr>
            <a:normAutofit fontScale="90000"/>
          </a:bodyPr>
          <a:lstStyle/>
          <a:p>
            <a:r>
              <a:rPr lang="en-ZA" dirty="0" smtClean="0"/>
              <a:t>Harvey Co Year 2 </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8</a:t>
            </a:fld>
            <a:endParaRPr lang="en-US"/>
          </a:p>
        </p:txBody>
      </p:sp>
      <p:sp>
        <p:nvSpPr>
          <p:cNvPr id="4" name="Rectangle 3"/>
          <p:cNvSpPr/>
          <p:nvPr/>
        </p:nvSpPr>
        <p:spPr>
          <a:xfrm>
            <a:off x="294468" y="811578"/>
            <a:ext cx="8245098" cy="646331"/>
          </a:xfrm>
          <a:prstGeom prst="rect">
            <a:avLst/>
          </a:prstGeom>
        </p:spPr>
        <p:txBody>
          <a:bodyPr wrap="square">
            <a:spAutoFit/>
          </a:bodyPr>
          <a:lstStyle/>
          <a:p>
            <a:pPr algn="ctr">
              <a:buFontTx/>
              <a:buNone/>
            </a:pPr>
            <a:r>
              <a:rPr lang="en-US" altLang="zh-CN" b="1" dirty="0">
                <a:ea typeface="宋体" panose="02010600030101010101" pitchFamily="2" charset="-122"/>
              </a:rPr>
              <a:t>In its second year of operations, Harvey Co. started with an stock of 5,000 units, </a:t>
            </a:r>
            <a:r>
              <a:rPr lang="en-US" altLang="zh-CN" b="1" dirty="0">
                <a:solidFill>
                  <a:srgbClr val="FF3300"/>
                </a:solidFill>
                <a:ea typeface="宋体" panose="02010600030101010101" pitchFamily="2" charset="-122"/>
              </a:rPr>
              <a:t>produced 25,000</a:t>
            </a:r>
            <a:r>
              <a:rPr lang="en-US" altLang="zh-CN" b="1" dirty="0">
                <a:ea typeface="宋体" panose="02010600030101010101" pitchFamily="2" charset="-122"/>
              </a:rPr>
              <a:t> units and </a:t>
            </a:r>
            <a:r>
              <a:rPr lang="en-US" altLang="zh-CN" b="1" dirty="0">
                <a:solidFill>
                  <a:srgbClr val="FF3300"/>
                </a:solidFill>
                <a:ea typeface="宋体" panose="02010600030101010101" pitchFamily="2" charset="-122"/>
              </a:rPr>
              <a:t>sold 30,000</a:t>
            </a:r>
            <a:r>
              <a:rPr lang="en-US" altLang="zh-CN" b="1" dirty="0">
                <a:ea typeface="宋体" panose="02010600030101010101" pitchFamily="2" charset="-122"/>
              </a:rPr>
              <a:t> units.</a:t>
            </a:r>
          </a:p>
        </p:txBody>
      </p:sp>
      <p:graphicFrame>
        <p:nvGraphicFramePr>
          <p:cNvPr id="5" name="Table 4"/>
          <p:cNvGraphicFramePr>
            <a:graphicFrameLocks noGrp="1"/>
          </p:cNvGraphicFramePr>
          <p:nvPr>
            <p:extLst>
              <p:ext uri="{D42A27DB-BD31-4B8C-83A1-F6EECF244321}">
                <p14:modId xmlns:p14="http://schemas.microsoft.com/office/powerpoint/2010/main" val="1191831327"/>
              </p:ext>
            </p:extLst>
          </p:nvPr>
        </p:nvGraphicFramePr>
        <p:xfrm>
          <a:off x="697424" y="1457909"/>
          <a:ext cx="7439186" cy="3156681"/>
        </p:xfrm>
        <a:graphic>
          <a:graphicData uri="http://schemas.openxmlformats.org/drawingml/2006/table">
            <a:tbl>
              <a:tblPr firstRow="1" bandRow="1">
                <a:tableStyleId>{5C22544A-7EE6-4342-B048-85BDC9FD1C3A}</a:tableStyleId>
              </a:tblPr>
              <a:tblGrid>
                <a:gridCol w="6052089">
                  <a:extLst>
                    <a:ext uri="{9D8B030D-6E8A-4147-A177-3AD203B41FA5}">
                      <a16:colId xmlns:a16="http://schemas.microsoft.com/office/drawing/2014/main" val="1329540048"/>
                    </a:ext>
                  </a:extLst>
                </a:gridCol>
                <a:gridCol w="1387097">
                  <a:extLst>
                    <a:ext uri="{9D8B030D-6E8A-4147-A177-3AD203B41FA5}">
                      <a16:colId xmlns:a16="http://schemas.microsoft.com/office/drawing/2014/main" val="2739427160"/>
                    </a:ext>
                  </a:extLst>
                </a:gridCol>
              </a:tblGrid>
              <a:tr h="461044">
                <a:tc>
                  <a:txBody>
                    <a:bodyPr/>
                    <a:lstStyle/>
                    <a:p>
                      <a:r>
                        <a:rPr lang="en-ZA" sz="1400" dirty="0" smtClean="0"/>
                        <a:t>Number of units produced annually</a:t>
                      </a:r>
                      <a:endParaRPr lang="en-ZA" sz="1400" dirty="0"/>
                    </a:p>
                  </a:txBody>
                  <a:tcPr/>
                </a:tc>
                <a:tc>
                  <a:txBody>
                    <a:bodyPr/>
                    <a:lstStyle/>
                    <a:p>
                      <a:r>
                        <a:rPr lang="en-ZA" sz="1400" dirty="0" smtClean="0"/>
                        <a:t>25 000</a:t>
                      </a:r>
                      <a:endParaRPr lang="en-ZA" sz="1400" dirty="0"/>
                    </a:p>
                  </a:txBody>
                  <a:tcPr/>
                </a:tc>
                <a:extLst>
                  <a:ext uri="{0D108BD9-81ED-4DB2-BD59-A6C34878D82A}">
                    <a16:rowId xmlns:a16="http://schemas.microsoft.com/office/drawing/2014/main" val="2323995813"/>
                  </a:ext>
                </a:extLst>
              </a:tr>
              <a:tr h="320552">
                <a:tc>
                  <a:txBody>
                    <a:bodyPr/>
                    <a:lstStyle/>
                    <a:p>
                      <a:r>
                        <a:rPr lang="en-ZA" sz="1400" dirty="0" smtClean="0"/>
                        <a:t>Variable Cost per unit</a:t>
                      </a:r>
                      <a:endParaRPr lang="en-ZA" sz="1400" dirty="0"/>
                    </a:p>
                  </a:txBody>
                  <a:tcPr/>
                </a:tc>
                <a:tc>
                  <a:txBody>
                    <a:bodyPr/>
                    <a:lstStyle/>
                    <a:p>
                      <a:endParaRPr lang="en-ZA" sz="1400" dirty="0"/>
                    </a:p>
                  </a:txBody>
                  <a:tcPr/>
                </a:tc>
                <a:extLst>
                  <a:ext uri="{0D108BD9-81ED-4DB2-BD59-A6C34878D82A}">
                    <a16:rowId xmlns:a16="http://schemas.microsoft.com/office/drawing/2014/main" val="3528245408"/>
                  </a:ext>
                </a:extLst>
              </a:tr>
              <a:tr h="461044">
                <a:tc>
                  <a:txBody>
                    <a:bodyPr/>
                    <a:lstStyle/>
                    <a:p>
                      <a:r>
                        <a:rPr lang="en-ZA" sz="1400" dirty="0" smtClean="0"/>
                        <a:t>- Direct Materials,</a:t>
                      </a:r>
                      <a:r>
                        <a:rPr lang="en-ZA" sz="1400" baseline="0" dirty="0" smtClean="0"/>
                        <a:t> Direct Labour   </a:t>
                      </a:r>
                    </a:p>
                    <a:p>
                      <a:r>
                        <a:rPr lang="en-ZA" sz="1400" baseline="0" dirty="0" smtClean="0"/>
                        <a:t>   and variable manufacturing </a:t>
                      </a:r>
                    </a:p>
                    <a:p>
                      <a:r>
                        <a:rPr lang="en-ZA" sz="1400" baseline="0" dirty="0" smtClean="0"/>
                        <a:t>   overheads</a:t>
                      </a:r>
                      <a:endParaRPr lang="en-ZA" sz="1400" dirty="0"/>
                    </a:p>
                  </a:txBody>
                  <a:tcPr/>
                </a:tc>
                <a:tc>
                  <a:txBody>
                    <a:bodyPr/>
                    <a:lstStyle/>
                    <a:p>
                      <a:r>
                        <a:rPr lang="en-ZA" sz="1400" dirty="0" smtClean="0"/>
                        <a:t>R10</a:t>
                      </a:r>
                      <a:endParaRPr lang="en-ZA" sz="1400" dirty="0"/>
                    </a:p>
                  </a:txBody>
                  <a:tcPr/>
                </a:tc>
                <a:extLst>
                  <a:ext uri="{0D108BD9-81ED-4DB2-BD59-A6C34878D82A}">
                    <a16:rowId xmlns:a16="http://schemas.microsoft.com/office/drawing/2014/main" val="387726925"/>
                  </a:ext>
                </a:extLst>
              </a:tr>
              <a:tr h="461044">
                <a:tc>
                  <a:txBody>
                    <a:bodyPr/>
                    <a:lstStyle/>
                    <a:p>
                      <a:r>
                        <a:rPr lang="en-ZA" sz="1400" dirty="0" smtClean="0"/>
                        <a:t>- Selling and administrative  </a:t>
                      </a:r>
                    </a:p>
                    <a:p>
                      <a:r>
                        <a:rPr lang="en-ZA" sz="1400" dirty="0" smtClean="0"/>
                        <a:t>  expenses</a:t>
                      </a:r>
                      <a:endParaRPr lang="en-ZA" sz="1400" dirty="0"/>
                    </a:p>
                  </a:txBody>
                  <a:tcPr/>
                </a:tc>
                <a:tc>
                  <a:txBody>
                    <a:bodyPr/>
                    <a:lstStyle/>
                    <a:p>
                      <a:r>
                        <a:rPr lang="en-ZA" sz="1400" dirty="0" smtClean="0"/>
                        <a:t>R3</a:t>
                      </a:r>
                      <a:endParaRPr lang="en-ZA" sz="1400" dirty="0"/>
                    </a:p>
                  </a:txBody>
                  <a:tcPr/>
                </a:tc>
                <a:extLst>
                  <a:ext uri="{0D108BD9-81ED-4DB2-BD59-A6C34878D82A}">
                    <a16:rowId xmlns:a16="http://schemas.microsoft.com/office/drawing/2014/main" val="1991000142"/>
                  </a:ext>
                </a:extLst>
              </a:tr>
              <a:tr h="323398">
                <a:tc>
                  <a:txBody>
                    <a:bodyPr/>
                    <a:lstStyle/>
                    <a:p>
                      <a:r>
                        <a:rPr lang="en-ZA" sz="1400" dirty="0" smtClean="0"/>
                        <a:t>Fixed expenses</a:t>
                      </a:r>
                      <a:r>
                        <a:rPr lang="en-ZA" sz="1400" baseline="0" dirty="0" smtClean="0"/>
                        <a:t> per annum </a:t>
                      </a:r>
                      <a:endParaRPr lang="en-ZA" sz="1400" dirty="0"/>
                    </a:p>
                  </a:txBody>
                  <a:tcPr/>
                </a:tc>
                <a:tc>
                  <a:txBody>
                    <a:bodyPr/>
                    <a:lstStyle/>
                    <a:p>
                      <a:endParaRPr lang="en-ZA" sz="1400"/>
                    </a:p>
                  </a:txBody>
                  <a:tcPr/>
                </a:tc>
                <a:extLst>
                  <a:ext uri="{0D108BD9-81ED-4DB2-BD59-A6C34878D82A}">
                    <a16:rowId xmlns:a16="http://schemas.microsoft.com/office/drawing/2014/main" val="3400620312"/>
                  </a:ext>
                </a:extLst>
              </a:tr>
              <a:tr h="340963">
                <a:tc>
                  <a:txBody>
                    <a:bodyPr/>
                    <a:lstStyle/>
                    <a:p>
                      <a:r>
                        <a:rPr lang="en-ZA" sz="1400" dirty="0" smtClean="0"/>
                        <a:t> - Manufacturing Overheads</a:t>
                      </a:r>
                      <a:endParaRPr lang="en-ZA" sz="1400" dirty="0"/>
                    </a:p>
                  </a:txBody>
                  <a:tcPr/>
                </a:tc>
                <a:tc>
                  <a:txBody>
                    <a:bodyPr/>
                    <a:lstStyle/>
                    <a:p>
                      <a:r>
                        <a:rPr lang="en-ZA" sz="1400" dirty="0" smtClean="0"/>
                        <a:t>R150 000</a:t>
                      </a:r>
                      <a:endParaRPr lang="en-ZA" sz="1400" dirty="0"/>
                    </a:p>
                  </a:txBody>
                  <a:tcPr/>
                </a:tc>
                <a:extLst>
                  <a:ext uri="{0D108BD9-81ED-4DB2-BD59-A6C34878D82A}">
                    <a16:rowId xmlns:a16="http://schemas.microsoft.com/office/drawing/2014/main" val="2667001594"/>
                  </a:ext>
                </a:extLst>
              </a:tr>
              <a:tr h="461044">
                <a:tc>
                  <a:txBody>
                    <a:bodyPr/>
                    <a:lstStyle/>
                    <a:p>
                      <a:r>
                        <a:rPr lang="en-ZA" sz="1400" dirty="0" smtClean="0"/>
                        <a:t>- Selling and Administrative expenses</a:t>
                      </a:r>
                      <a:endParaRPr lang="en-ZA" sz="1400" dirty="0"/>
                    </a:p>
                  </a:txBody>
                  <a:tcPr/>
                </a:tc>
                <a:tc>
                  <a:txBody>
                    <a:bodyPr/>
                    <a:lstStyle/>
                    <a:p>
                      <a:r>
                        <a:rPr lang="en-ZA" sz="1400" dirty="0" smtClean="0"/>
                        <a:t>R100</a:t>
                      </a:r>
                      <a:r>
                        <a:rPr lang="en-ZA" sz="1400" baseline="0" dirty="0" smtClean="0"/>
                        <a:t> 000</a:t>
                      </a:r>
                      <a:endParaRPr lang="en-ZA" sz="1400" dirty="0"/>
                    </a:p>
                  </a:txBody>
                  <a:tcPr/>
                </a:tc>
                <a:extLst>
                  <a:ext uri="{0D108BD9-81ED-4DB2-BD59-A6C34878D82A}">
                    <a16:rowId xmlns:a16="http://schemas.microsoft.com/office/drawing/2014/main" val="3480382577"/>
                  </a:ext>
                </a:extLst>
              </a:tr>
            </a:tbl>
          </a:graphicData>
        </a:graphic>
      </p:graphicFrame>
    </p:spTree>
    <p:extLst>
      <p:ext uri="{BB962C8B-B14F-4D97-AF65-F5344CB8AC3E}">
        <p14:creationId xmlns:p14="http://schemas.microsoft.com/office/powerpoint/2010/main" val="20678474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volution">
      <a:majorFont>
        <a:latin typeface="Trebuchet MS"/>
        <a:ea typeface=""/>
        <a:cs typeface=""/>
        <a:font script="Jpan" typeface="ＭＳ ゴシック"/>
      </a:majorFont>
      <a:minorFont>
        <a:latin typeface="Trebuchet MS"/>
        <a:ea typeface=""/>
        <a:cs typeface=""/>
        <a:font script="Jpan" typeface="ＭＳ 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2381</TotalTime>
  <Words>1114</Words>
  <Application>Microsoft Office PowerPoint</Application>
  <PresentationFormat>On-screen Show (16:10)</PresentationFormat>
  <Paragraphs>304</Paragraphs>
  <Slides>19</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6" baseType="lpstr">
      <vt:lpstr>SimSun</vt:lpstr>
      <vt:lpstr>Arial</vt:lpstr>
      <vt:lpstr>Calibri</vt:lpstr>
      <vt:lpstr>Times New Roman</vt:lpstr>
      <vt:lpstr>Trebuchet MS</vt:lpstr>
      <vt:lpstr>Office Theme</vt:lpstr>
      <vt:lpstr>Clip</vt:lpstr>
      <vt:lpstr>Theme 6</vt:lpstr>
      <vt:lpstr>Overview</vt:lpstr>
      <vt:lpstr>Unit cost computation</vt:lpstr>
      <vt:lpstr>Unit Cost Computation</vt:lpstr>
      <vt:lpstr>Profit comparison of absorption and variable cost costing</vt:lpstr>
      <vt:lpstr>Profit comparison of absorption and variable cost costing</vt:lpstr>
      <vt:lpstr>Profit Comparison of Absorption and Variable Costing</vt:lpstr>
      <vt:lpstr>Reconciliation</vt:lpstr>
      <vt:lpstr>Harvey Co Year 2 </vt:lpstr>
      <vt:lpstr>Harvey Co Year 2 </vt:lpstr>
      <vt:lpstr>Harvey Co Year 2</vt:lpstr>
      <vt:lpstr>PowerPoint Presentation</vt:lpstr>
      <vt:lpstr>Summary</vt:lpstr>
      <vt:lpstr>Summary</vt:lpstr>
      <vt:lpstr>Advantages of the contribution approach</vt:lpstr>
      <vt:lpstr>Absorption Vs Variable</vt:lpstr>
      <vt:lpstr>Absorption Vs Variable</vt:lpstr>
      <vt:lpstr>Choosing a costing method</vt:lpstr>
      <vt:lpstr>Impact of JIT costing method</vt:lpstr>
    </vt:vector>
  </TitlesOfParts>
  <Company>Karina Nortje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Karina Nortje</dc:creator>
  <cp:lastModifiedBy>NWUUSER</cp:lastModifiedBy>
  <cp:revision>57</cp:revision>
  <dcterms:created xsi:type="dcterms:W3CDTF">2020-08-03T09:06:40Z</dcterms:created>
  <dcterms:modified xsi:type="dcterms:W3CDTF">2020-08-29T13:08:20Z</dcterms:modified>
</cp:coreProperties>
</file>