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22" r:id="rId1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374" y="8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2BAE-59C1-3E46-903D-02956E8BE5AA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48FE5-3EA1-6447-8D8D-BEB0250DF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271E-19D5-9045-8BDE-CEBDE075C6F6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90009-0DB7-E142-9DAB-E14D98FDF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8" name="Picture 7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Theme 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Activity based Costing – A tool to aid decision making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5807"/>
            <a:ext cx="9144000" cy="636439"/>
          </a:xfrm>
        </p:spPr>
        <p:txBody>
          <a:bodyPr>
            <a:noAutofit/>
          </a:bodyPr>
          <a:lstStyle/>
          <a:p>
            <a:r>
              <a:rPr lang="en-ZA" sz="2400" dirty="0"/>
              <a:t>How costs are treated under ABC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9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681567" y="4826266"/>
            <a:ext cx="7374979" cy="48236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D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ABC Defines five levels of activity that largely do not relate to the volume</a:t>
            </a:r>
            <a:endParaRPr lang="en-US" sz="1400" b="1" dirty="0">
              <a:solidFill>
                <a:srgbClr val="FFFFD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67925" y="2092271"/>
            <a:ext cx="3975316" cy="9841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Manufacturing companies typically combine their activities into five classifications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1185620" y="914400"/>
            <a:ext cx="1294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Unit level activity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4138047" y="9144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Batch level activity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6814457" y="914400"/>
            <a:ext cx="20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Customer level activity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6943241" y="3463871"/>
            <a:ext cx="200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Organisation sustaining level</a:t>
            </a: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1084881" y="3448373"/>
            <a:ext cx="2340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Products level activity</a:t>
            </a:r>
            <a:endParaRPr lang="en-ZA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765729" y="1441342"/>
            <a:ext cx="0" cy="6509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814457" y="1495586"/>
            <a:ext cx="299265" cy="5966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255003" y="1321733"/>
            <a:ext cx="834510" cy="7705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814457" y="3076414"/>
            <a:ext cx="299265" cy="489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461832" y="3025314"/>
            <a:ext cx="506093" cy="5407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75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807"/>
            <a:ext cx="9144000" cy="636439"/>
          </a:xfrm>
        </p:spPr>
        <p:txBody>
          <a:bodyPr>
            <a:noAutofit/>
          </a:bodyPr>
          <a:lstStyle/>
          <a:p>
            <a:r>
              <a:rPr lang="en-ZA" sz="2800" dirty="0"/>
              <a:t>Characteristics of Successful ABC Implementations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10</a:t>
            </a:fld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21363" y="819545"/>
            <a:ext cx="3059112" cy="2300287"/>
            <a:chOff x="96" y="855"/>
            <a:chExt cx="1927" cy="1449"/>
          </a:xfrm>
        </p:grpSpPr>
        <p:pic>
          <p:nvPicPr>
            <p:cNvPr id="5" name="Picture 4" descr="APPOIN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" y="855"/>
              <a:ext cx="882" cy="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96" y="1806"/>
              <a:ext cx="1927" cy="498"/>
            </a:xfrm>
            <a:prstGeom prst="rect">
              <a:avLst/>
            </a:prstGeom>
            <a:solidFill>
              <a:srgbClr val="DDDDD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4F6228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</a:rPr>
                <a:t>Strong top</a:t>
              </a:r>
              <a:br>
                <a:rPr lang="en-US" altLang="en-US" sz="2200" b="1">
                  <a:latin typeface="Arial" panose="020B0604020202020204" pitchFamily="34" charset="0"/>
                </a:rPr>
              </a:br>
              <a:r>
                <a:rPr lang="en-US" altLang="en-US" sz="2200" b="1">
                  <a:latin typeface="Arial" panose="020B0604020202020204" pitchFamily="34" charset="0"/>
                </a:rPr>
                <a:t>management support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988295" y="2607130"/>
            <a:ext cx="2820987" cy="2668587"/>
            <a:chOff x="1872" y="2273"/>
            <a:chExt cx="1777" cy="1681"/>
          </a:xfrm>
        </p:grpSpPr>
        <p:pic>
          <p:nvPicPr>
            <p:cNvPr id="8" name="Picture 7" descr="pe01561_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273"/>
              <a:ext cx="1777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016" y="3456"/>
              <a:ext cx="1536" cy="498"/>
            </a:xfrm>
            <a:prstGeom prst="rect">
              <a:avLst/>
            </a:prstGeom>
            <a:solidFill>
              <a:srgbClr val="DDDDD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4F6228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</a:rPr>
                <a:t>Cross-functional</a:t>
              </a:r>
              <a:br>
                <a:rPr lang="en-US" altLang="en-US" sz="2200" b="1">
                  <a:latin typeface="Arial" panose="020B0604020202020204" pitchFamily="34" charset="0"/>
                </a:rPr>
              </a:br>
              <a:r>
                <a:rPr lang="en-US" altLang="en-US" sz="2200" b="1">
                  <a:latin typeface="Arial" panose="020B0604020202020204" pitchFamily="34" charset="0"/>
                </a:rPr>
                <a:t>involvement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5918899" y="591357"/>
            <a:ext cx="2924175" cy="2847975"/>
            <a:chOff x="3822" y="912"/>
            <a:chExt cx="1842" cy="1794"/>
          </a:xfrm>
        </p:grpSpPr>
        <p:pic>
          <p:nvPicPr>
            <p:cNvPr id="11" name="Picture 10" descr="bd04972_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2" y="912"/>
              <a:ext cx="1842" cy="1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827" y="2208"/>
              <a:ext cx="1733" cy="498"/>
            </a:xfrm>
            <a:prstGeom prst="rect">
              <a:avLst/>
            </a:prstGeom>
            <a:solidFill>
              <a:srgbClr val="DDDDD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4F6228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</a:rPr>
                <a:t>Link to evaluations</a:t>
              </a:r>
              <a:br>
                <a:rPr lang="en-US" altLang="en-US" sz="2200" b="1">
                  <a:latin typeface="Arial" panose="020B0604020202020204" pitchFamily="34" charset="0"/>
                </a:rPr>
              </a:br>
              <a:r>
                <a:rPr lang="en-US" altLang="en-US" sz="2200" b="1">
                  <a:latin typeface="Arial" panose="020B0604020202020204" pitchFamily="34" charset="0"/>
                </a:rPr>
                <a:t>and rewards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863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To </a:t>
            </a:r>
            <a:r>
              <a:rPr lang="en-ZA" smtClean="0"/>
              <a:t>be continued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61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Activity based Costing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08868" y="2007031"/>
            <a:ext cx="7059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Activity based costing is designed to provide managers with cost information for strategic and other decisions that potentially affect capacity and therefore, affect “Fixed”  as well as variable costs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558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How costs are treated under ABC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813661" y="1080466"/>
            <a:ext cx="7601919" cy="4693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ABC differs from Traditional cost accounting in 3 ways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1007390" y="1766807"/>
            <a:ext cx="3122908" cy="137934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Manufacturing Costs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49492" y="1766807"/>
            <a:ext cx="2967925" cy="137934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Non Manufacturing Cost</a:t>
            </a:r>
            <a:endParaRPr lang="en-ZA" dirty="0"/>
          </a:p>
        </p:txBody>
      </p:sp>
      <p:sp>
        <p:nvSpPr>
          <p:cNvPr id="7" name="Oval 6"/>
          <p:cNvSpPr/>
          <p:nvPr/>
        </p:nvSpPr>
        <p:spPr>
          <a:xfrm>
            <a:off x="1201119" y="3789336"/>
            <a:ext cx="2533972" cy="10228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Traditional Product cost</a:t>
            </a:r>
            <a:endParaRPr lang="en-ZA" dirty="0"/>
          </a:p>
        </p:txBody>
      </p:sp>
      <p:sp>
        <p:nvSpPr>
          <p:cNvPr id="8" name="Oval 7"/>
          <p:cNvSpPr/>
          <p:nvPr/>
        </p:nvSpPr>
        <p:spPr>
          <a:xfrm>
            <a:off x="4866468" y="3828082"/>
            <a:ext cx="2533972" cy="102288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ABC Product cost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Straight Arrow Connector 10"/>
          <p:cNvCxnSpPr>
            <a:stCxn id="6" idx="2"/>
            <a:endCxn id="8" idx="0"/>
          </p:cNvCxnSpPr>
          <p:nvPr/>
        </p:nvCxnSpPr>
        <p:spPr>
          <a:xfrm flipH="1">
            <a:off x="6133454" y="3146156"/>
            <a:ext cx="1" cy="68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2"/>
          </p:cNvCxnSpPr>
          <p:nvPr/>
        </p:nvCxnSpPr>
        <p:spPr>
          <a:xfrm>
            <a:off x="2568844" y="3146156"/>
            <a:ext cx="0" cy="6431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  <a:endCxn id="8" idx="0"/>
          </p:cNvCxnSpPr>
          <p:nvPr/>
        </p:nvCxnSpPr>
        <p:spPr>
          <a:xfrm>
            <a:off x="2568844" y="3146156"/>
            <a:ext cx="3564610" cy="68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2177511" y="5000125"/>
            <a:ext cx="4262035" cy="27634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dirty="0" smtClean="0"/>
              <a:t>(1) ABC </a:t>
            </a:r>
            <a:r>
              <a:rPr lang="en-ZA" dirty="0"/>
              <a:t>assigns both costs to products</a:t>
            </a:r>
          </a:p>
        </p:txBody>
      </p:sp>
    </p:spTree>
    <p:extLst>
      <p:ext uri="{BB962C8B-B14F-4D97-AF65-F5344CB8AC3E}">
        <p14:creationId xmlns:p14="http://schemas.microsoft.com/office/powerpoint/2010/main" val="334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How costs are treated under ABC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07390" y="1766807"/>
            <a:ext cx="3122908" cy="137934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Manufacturing Costs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49492" y="1766807"/>
            <a:ext cx="2967925" cy="137934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Non Manufacturing Cost</a:t>
            </a:r>
            <a:endParaRPr lang="en-ZA" dirty="0"/>
          </a:p>
        </p:txBody>
      </p:sp>
      <p:sp>
        <p:nvSpPr>
          <p:cNvPr id="6" name="Oval 5"/>
          <p:cNvSpPr/>
          <p:nvPr/>
        </p:nvSpPr>
        <p:spPr>
          <a:xfrm>
            <a:off x="1201119" y="3789336"/>
            <a:ext cx="2533972" cy="1022888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Traditional Product cost</a:t>
            </a:r>
            <a:endParaRPr lang="en-ZA" dirty="0"/>
          </a:p>
        </p:txBody>
      </p:sp>
      <p:sp>
        <p:nvSpPr>
          <p:cNvPr id="7" name="Oval 6"/>
          <p:cNvSpPr/>
          <p:nvPr/>
        </p:nvSpPr>
        <p:spPr>
          <a:xfrm>
            <a:off x="4866468" y="3828082"/>
            <a:ext cx="2533972" cy="102288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ABC Product cost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Straight Arrow Connector 7"/>
          <p:cNvCxnSpPr>
            <a:stCxn id="5" idx="2"/>
            <a:endCxn id="7" idx="0"/>
          </p:cNvCxnSpPr>
          <p:nvPr/>
        </p:nvCxnSpPr>
        <p:spPr>
          <a:xfrm flipH="1">
            <a:off x="6133454" y="3146156"/>
            <a:ext cx="1" cy="68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2"/>
          </p:cNvCxnSpPr>
          <p:nvPr/>
        </p:nvCxnSpPr>
        <p:spPr>
          <a:xfrm>
            <a:off x="2568844" y="3146156"/>
            <a:ext cx="0" cy="6431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7" idx="0"/>
          </p:cNvCxnSpPr>
          <p:nvPr/>
        </p:nvCxnSpPr>
        <p:spPr>
          <a:xfrm>
            <a:off x="2568844" y="3146156"/>
            <a:ext cx="3564610" cy="68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50189" y="1210535"/>
            <a:ext cx="7601919" cy="4693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ABC differs from Traditional cost accounting in 3 ways</a:t>
            </a: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690629" y="2831963"/>
            <a:ext cx="1387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All</a:t>
            </a:r>
            <a:endParaRPr lang="en-ZA" dirty="0"/>
          </a:p>
        </p:txBody>
      </p:sp>
      <p:sp>
        <p:nvSpPr>
          <p:cNvPr id="14" name="TextBox 13"/>
          <p:cNvSpPr txBox="1"/>
          <p:nvPr/>
        </p:nvSpPr>
        <p:spPr>
          <a:xfrm rot="656870">
            <a:off x="3250768" y="3440311"/>
            <a:ext cx="215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Most but not all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 rot="5400000">
            <a:off x="5972005" y="3332136"/>
            <a:ext cx="79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Some</a:t>
            </a:r>
            <a:endParaRPr lang="en-ZA" dirty="0"/>
          </a:p>
        </p:txBody>
      </p:sp>
      <p:sp>
        <p:nvSpPr>
          <p:cNvPr id="16" name="Rectangle 15"/>
          <p:cNvSpPr/>
          <p:nvPr/>
        </p:nvSpPr>
        <p:spPr>
          <a:xfrm>
            <a:off x="1635071" y="4982705"/>
            <a:ext cx="6439546" cy="3332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(2) ABC does not assign all manufacturing costs to products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259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" y="444027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/>
              <a:t>How costs are treated under ABC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189" y="1210535"/>
            <a:ext cx="7601919" cy="4693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ABC differs from Traditional cost accounting in 3 ways</a:t>
            </a:r>
            <a:endParaRPr lang="en-ZA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356102" y="1945037"/>
            <a:ext cx="7749" cy="26734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363851" y="4618495"/>
            <a:ext cx="502145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6200000">
            <a:off x="-247973" y="2766448"/>
            <a:ext cx="2836191" cy="3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Level of complexity</a:t>
            </a: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2255004" y="4576550"/>
            <a:ext cx="2417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Number of cost pools</a:t>
            </a:r>
            <a:endParaRPr lang="en-ZA" dirty="0"/>
          </a:p>
        </p:txBody>
      </p:sp>
      <p:sp>
        <p:nvSpPr>
          <p:cNvPr id="12" name="Rectangle 11"/>
          <p:cNvSpPr/>
          <p:nvPr/>
        </p:nvSpPr>
        <p:spPr>
          <a:xfrm>
            <a:off x="1464590" y="3753925"/>
            <a:ext cx="1433593" cy="80257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Plant-wide overhead rate</a:t>
            </a:r>
            <a:endParaRPr lang="en-ZA" dirty="0"/>
          </a:p>
        </p:txBody>
      </p:sp>
      <p:sp>
        <p:nvSpPr>
          <p:cNvPr id="13" name="Rectangle 12"/>
          <p:cNvSpPr/>
          <p:nvPr/>
        </p:nvSpPr>
        <p:spPr>
          <a:xfrm>
            <a:off x="2898183" y="2991173"/>
            <a:ext cx="1619573" cy="76275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Departmental overhead rates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17756" y="2224007"/>
            <a:ext cx="1774556" cy="76716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Activity Based Costing</a:t>
            </a:r>
            <a:endParaRPr lang="en-ZA" dirty="0"/>
          </a:p>
        </p:txBody>
      </p:sp>
      <p:sp>
        <p:nvSpPr>
          <p:cNvPr id="16" name="Rounded Rectangle 15"/>
          <p:cNvSpPr/>
          <p:nvPr/>
        </p:nvSpPr>
        <p:spPr>
          <a:xfrm>
            <a:off x="2100021" y="5065198"/>
            <a:ext cx="4254285" cy="30321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(3) ABC uses more cost pools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328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5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" y="444027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/>
              <a:t>How costs are treated under ABC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189" y="1210535"/>
            <a:ext cx="7601919" cy="4693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ABC differs from Traditional cost accounting in 3 ways</a:t>
            </a:r>
            <a:endParaRPr lang="en-ZA" dirty="0"/>
          </a:p>
        </p:txBody>
      </p:sp>
      <p:sp>
        <p:nvSpPr>
          <p:cNvPr id="6" name="Left Arrow Callout 5"/>
          <p:cNvSpPr/>
          <p:nvPr/>
        </p:nvSpPr>
        <p:spPr>
          <a:xfrm>
            <a:off x="1813303" y="1825467"/>
            <a:ext cx="3161654" cy="2347993"/>
          </a:xfrm>
          <a:prstGeom prst="leftArrow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Each cost pool has its own unique measure of activity</a:t>
            </a:r>
            <a:endParaRPr lang="en-ZA" dirty="0"/>
          </a:p>
        </p:txBody>
      </p:sp>
      <p:sp>
        <p:nvSpPr>
          <p:cNvPr id="7" name="Right Arrow Callout 6"/>
          <p:cNvSpPr/>
          <p:nvPr/>
        </p:nvSpPr>
        <p:spPr>
          <a:xfrm>
            <a:off x="5145437" y="1825467"/>
            <a:ext cx="3572360" cy="2347993"/>
          </a:xfrm>
          <a:prstGeom prst="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Traditional cost systems usually rely on volume measures such as direct labour hours and or machine hours to allocate overhead costs to products</a:t>
            </a:r>
            <a:endParaRPr lang="en-ZA" dirty="0"/>
          </a:p>
        </p:txBody>
      </p:sp>
      <p:sp>
        <p:nvSpPr>
          <p:cNvPr id="9" name="Rounded Rectangle 8"/>
          <p:cNvSpPr/>
          <p:nvPr/>
        </p:nvSpPr>
        <p:spPr>
          <a:xfrm>
            <a:off x="844659" y="1802219"/>
            <a:ext cx="883404" cy="237124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/>
              <a:t>ABC uses more cost pools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7319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How costs are treated under ABC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81698"/>
              </p:ext>
            </p:extLst>
          </p:nvPr>
        </p:nvGraphicFramePr>
        <p:xfrm>
          <a:off x="1314773" y="1433508"/>
          <a:ext cx="60960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80267065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732437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Activity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An event that causes</a:t>
                      </a:r>
                      <a:r>
                        <a:rPr lang="en-ZA" baseline="0" dirty="0" smtClean="0"/>
                        <a:t> the consumption of overhead resources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175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Activity pool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 “Cost</a:t>
                      </a:r>
                      <a:r>
                        <a:rPr lang="en-ZA" baseline="0" dirty="0" smtClean="0"/>
                        <a:t> Bucket” into which costs related to a single activity measure are accumulated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947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08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How costs are treated under ABC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7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579031" y="1472339"/>
            <a:ext cx="2239505" cy="134060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The term cost driver is also used to refer to an activity measure</a:t>
            </a:r>
            <a:endParaRPr lang="en-ZA" dirty="0"/>
          </a:p>
        </p:txBody>
      </p:sp>
      <p:sp>
        <p:nvSpPr>
          <p:cNvPr id="5" name="Oval 4"/>
          <p:cNvSpPr/>
          <p:nvPr/>
        </p:nvSpPr>
        <p:spPr>
          <a:xfrm>
            <a:off x="1890793" y="1472339"/>
            <a:ext cx="2557221" cy="140259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Activity Measure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2022528" y="3626603"/>
            <a:ext cx="2293749" cy="1441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An allocation base in an activity based costing system</a:t>
            </a:r>
            <a:endParaRPr lang="en-ZA" dirty="0"/>
          </a:p>
        </p:txBody>
      </p:sp>
      <p:cxnSp>
        <p:nvCxnSpPr>
          <p:cNvPr id="8" name="Straight Arrow Connector 7"/>
          <p:cNvCxnSpPr>
            <a:stCxn id="4" idx="1"/>
            <a:endCxn id="5" idx="6"/>
          </p:cNvCxnSpPr>
          <p:nvPr/>
        </p:nvCxnSpPr>
        <p:spPr>
          <a:xfrm flipH="1">
            <a:off x="4448014" y="2142641"/>
            <a:ext cx="2131017" cy="309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4"/>
            <a:endCxn id="6" idx="0"/>
          </p:cNvCxnSpPr>
          <p:nvPr/>
        </p:nvCxnSpPr>
        <p:spPr>
          <a:xfrm flipH="1">
            <a:off x="3169403" y="2874936"/>
            <a:ext cx="1" cy="7516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7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How costs are treated under ABC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8</a:t>
            </a:fld>
            <a:endParaRPr lang="en-US"/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459582" y="1150749"/>
            <a:ext cx="8224838" cy="671513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4F6228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Arial" panose="020B0604020202020204" pitchFamily="34" charset="0"/>
              </a:rPr>
              <a:t>Two common types of activity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91891" y="3800236"/>
            <a:ext cx="1852048" cy="50369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Transaction driver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5266840" y="3800236"/>
            <a:ext cx="1852048" cy="50369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Duration Driver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459582" y="4327178"/>
            <a:ext cx="3174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Simple count of the number of times an activity occurs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4897833" y="4327178"/>
            <a:ext cx="2704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A measure of the amount of time needed for an activity</a:t>
            </a:r>
            <a:endParaRPr lang="en-ZA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114801" y="1822262"/>
            <a:ext cx="0" cy="6297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046967" y="2451975"/>
            <a:ext cx="388888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046967" y="2451975"/>
            <a:ext cx="0" cy="13482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35851" y="2451975"/>
            <a:ext cx="0" cy="13482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5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4960</TotalTime>
  <Words>389</Words>
  <Application>Microsoft Office PowerPoint</Application>
  <PresentationFormat>On-screen Show (16:10)</PresentationFormat>
  <Paragraphs>73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Trebuchet MS</vt:lpstr>
      <vt:lpstr>Office Theme</vt:lpstr>
      <vt:lpstr>Theme 8</vt:lpstr>
      <vt:lpstr>Activity based Costing</vt:lpstr>
      <vt:lpstr>How costs are treated under ABC</vt:lpstr>
      <vt:lpstr>How costs are treated under ABC</vt:lpstr>
      <vt:lpstr>How costs are treated under ABC</vt:lpstr>
      <vt:lpstr>How costs are treated under ABC</vt:lpstr>
      <vt:lpstr>How costs are treated under ABC</vt:lpstr>
      <vt:lpstr>How costs are treated under ABC</vt:lpstr>
      <vt:lpstr>How costs are treated under ABC</vt:lpstr>
      <vt:lpstr>How costs are treated under ABC</vt:lpstr>
      <vt:lpstr>Characteristics of Successful ABC Implementations</vt:lpstr>
      <vt:lpstr>To be continued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NWUUSER</cp:lastModifiedBy>
  <cp:revision>83</cp:revision>
  <dcterms:created xsi:type="dcterms:W3CDTF">2020-08-03T09:06:40Z</dcterms:created>
  <dcterms:modified xsi:type="dcterms:W3CDTF">2020-08-29T13:06:57Z</dcterms:modified>
</cp:coreProperties>
</file>