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31"/>
  </p:notesMasterIdLst>
  <p:handoutMasterIdLst>
    <p:handoutMasterId r:id="rId32"/>
  </p:handoutMasterIdLst>
  <p:sldIdLst>
    <p:sldId id="264" r:id="rId2"/>
    <p:sldId id="305" r:id="rId3"/>
    <p:sldId id="293" r:id="rId4"/>
    <p:sldId id="268" r:id="rId5"/>
    <p:sldId id="306" r:id="rId6"/>
    <p:sldId id="298" r:id="rId7"/>
    <p:sldId id="310" r:id="rId8"/>
    <p:sldId id="311" r:id="rId9"/>
    <p:sldId id="267" r:id="rId10"/>
    <p:sldId id="312" r:id="rId11"/>
    <p:sldId id="313" r:id="rId12"/>
    <p:sldId id="314" r:id="rId13"/>
    <p:sldId id="315" r:id="rId14"/>
    <p:sldId id="316" r:id="rId15"/>
    <p:sldId id="317" r:id="rId16"/>
    <p:sldId id="318" r:id="rId17"/>
    <p:sldId id="319" r:id="rId18"/>
    <p:sldId id="320" r:id="rId19"/>
    <p:sldId id="321" r:id="rId20"/>
    <p:sldId id="323" r:id="rId21"/>
    <p:sldId id="322" r:id="rId22"/>
    <p:sldId id="324" r:id="rId23"/>
    <p:sldId id="325" r:id="rId24"/>
    <p:sldId id="326" r:id="rId25"/>
    <p:sldId id="327" r:id="rId26"/>
    <p:sldId id="330" r:id="rId27"/>
    <p:sldId id="329" r:id="rId28"/>
    <p:sldId id="328" r:id="rId29"/>
    <p:sldId id="265" r:id="rId30"/>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64" autoAdjust="0"/>
  </p:normalViewPr>
  <p:slideViewPr>
    <p:cSldViewPr snapToGrid="0" snapToObjects="1">
      <p:cViewPr varScale="1">
        <p:scale>
          <a:sx n="83" d="100"/>
          <a:sy n="83" d="100"/>
        </p:scale>
        <p:origin x="1026" y="78"/>
      </p:cViewPr>
      <p:guideLst>
        <p:guide orient="horz" pos="1800"/>
        <p:guide pos="2880"/>
      </p:guideLst>
    </p:cSldViewPr>
  </p:slideViewPr>
  <p:notesTextViewPr>
    <p:cViewPr>
      <p:scale>
        <a:sx n="3" d="2"/>
        <a:sy n="3" d="2"/>
      </p:scale>
      <p:origin x="0" y="0"/>
    </p:cViewPr>
  </p:notesTextViewPr>
  <p:sorterViewPr>
    <p:cViewPr>
      <p:scale>
        <a:sx n="66" d="100"/>
        <a:sy n="66" d="100"/>
      </p:scale>
      <p:origin x="0" y="-13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10/9/2020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10/9/2020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2</a:t>
            </a:fld>
            <a:endParaRPr lang="en-US"/>
          </a:p>
        </p:txBody>
      </p:sp>
    </p:spTree>
    <p:extLst>
      <p:ext uri="{BB962C8B-B14F-4D97-AF65-F5344CB8AC3E}">
        <p14:creationId xmlns:p14="http://schemas.microsoft.com/office/powerpoint/2010/main" val="1340254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3</a:t>
            </a:fld>
            <a:endParaRPr lang="en-US"/>
          </a:p>
        </p:txBody>
      </p:sp>
    </p:spTree>
    <p:extLst>
      <p:ext uri="{BB962C8B-B14F-4D97-AF65-F5344CB8AC3E}">
        <p14:creationId xmlns:p14="http://schemas.microsoft.com/office/powerpoint/2010/main" val="627433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smtClean="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smtClean="0"/>
              <a:t>Introduction</a:t>
            </a:r>
          </a:p>
          <a:p>
            <a:pPr lvl="0"/>
            <a:r>
              <a:rPr lang="en-US" dirty="0" smtClean="0"/>
              <a:t>Topic 1</a:t>
            </a:r>
          </a:p>
          <a:p>
            <a:pPr lvl="0"/>
            <a:r>
              <a:rPr lang="en-US" dirty="0" smtClean="0"/>
              <a:t>Topic 2</a:t>
            </a:r>
          </a:p>
          <a:p>
            <a:pPr lvl="0"/>
            <a:r>
              <a:rPr lang="en-US" dirty="0" smtClean="0"/>
              <a:t>Topic 3</a:t>
            </a:r>
          </a:p>
          <a:p>
            <a:pPr lvl="0"/>
            <a:r>
              <a:rPr lang="en-US" dirty="0" smtClean="0"/>
              <a:t>Topic 4</a:t>
            </a:r>
          </a:p>
          <a:p>
            <a:pPr lvl="0"/>
            <a:r>
              <a:rPr lang="en-US" dirty="0" smtClean="0"/>
              <a:t>Examples</a:t>
            </a:r>
          </a:p>
          <a:p>
            <a:pPr lvl="0"/>
            <a:r>
              <a:rPr lang="en-US" dirty="0" smtClean="0"/>
              <a:t>Conclusion</a:t>
            </a:r>
            <a:endParaRPr lang="en-US" dirty="0"/>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smtClean="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smtClean="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775200"/>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775200"/>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smtClean="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6" descr="dun strepie langer-05.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Unit 7 cont’d</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TM Tools: </a:t>
            </a:r>
            <a:r>
              <a:rPr lang="en-US" dirty="0" err="1" smtClean="0"/>
              <a:t>Roadmapping</a:t>
            </a:r>
            <a:endParaRPr lang="en-US" dirty="0"/>
          </a:p>
        </p:txBody>
      </p:sp>
    </p:spTree>
    <p:extLst>
      <p:ext uri="{BB962C8B-B14F-4D97-AF65-F5344CB8AC3E}">
        <p14:creationId xmlns:p14="http://schemas.microsoft.com/office/powerpoint/2010/main" val="3079601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Areas(2)</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9</a:t>
            </a:fld>
            <a:endParaRPr lang="en-US"/>
          </a:p>
        </p:txBody>
      </p:sp>
      <p:sp>
        <p:nvSpPr>
          <p:cNvPr id="3" name="Content Placeholder 2"/>
          <p:cNvSpPr>
            <a:spLocks noGrp="1"/>
          </p:cNvSpPr>
          <p:nvPr>
            <p:ph sz="half" idx="1"/>
          </p:nvPr>
        </p:nvSpPr>
        <p:spPr>
          <a:xfrm>
            <a:off x="162045" y="1333501"/>
            <a:ext cx="4352081" cy="3064880"/>
          </a:xfrm>
        </p:spPr>
        <p:txBody>
          <a:bodyPr>
            <a:normAutofit fontScale="85000" lnSpcReduction="10000"/>
          </a:bodyPr>
          <a:lstStyle/>
          <a:p>
            <a:pPr marL="0" indent="0">
              <a:buNone/>
            </a:pPr>
            <a:r>
              <a:rPr lang="en-GB" dirty="0" smtClean="0">
                <a:solidFill>
                  <a:srgbClr val="FF0000"/>
                </a:solidFill>
              </a:rPr>
              <a:t>2. Service/capability Planning</a:t>
            </a:r>
          </a:p>
          <a:p>
            <a:pPr marL="0" indent="0">
              <a:buNone/>
            </a:pPr>
            <a:r>
              <a:rPr lang="en-ZA" b="1" u="sng" dirty="0" smtClean="0"/>
              <a:t>Example</a:t>
            </a:r>
          </a:p>
          <a:p>
            <a:r>
              <a:rPr lang="en-GB" sz="2200" dirty="0"/>
              <a:t>A Post Office roadmap used to investigate the impact of technology developments on the business. </a:t>
            </a:r>
            <a:endParaRPr lang="en-GB" sz="2200" dirty="0" smtClean="0"/>
          </a:p>
          <a:p>
            <a:r>
              <a:rPr lang="en-GB" sz="2200" dirty="0" smtClean="0"/>
              <a:t>This </a:t>
            </a:r>
            <a:r>
              <a:rPr lang="en-GB" sz="2200" dirty="0"/>
              <a:t>roadmap focuses on organizational capabilities as the bridge between technology and the business, rather than products.</a:t>
            </a:r>
            <a:endParaRPr lang="en-GB" dirty="0"/>
          </a:p>
        </p:txBody>
      </p:sp>
      <p:pic>
        <p:nvPicPr>
          <p:cNvPr id="7" name="Content Placeholder 6"/>
          <p:cNvPicPr>
            <a:picLocks noGrp="1" noChangeAspect="1"/>
          </p:cNvPicPr>
          <p:nvPr>
            <p:ph sz="half" idx="2"/>
          </p:nvPr>
        </p:nvPicPr>
        <p:blipFill>
          <a:blip r:embed="rId2"/>
          <a:stretch>
            <a:fillRect/>
          </a:stretch>
        </p:blipFill>
        <p:spPr>
          <a:xfrm>
            <a:off x="4409136" y="1054042"/>
            <a:ext cx="4680938" cy="2973947"/>
          </a:xfrm>
          <a:prstGeom prst="rect">
            <a:avLst/>
          </a:prstGeom>
        </p:spPr>
      </p:pic>
    </p:spTree>
    <p:extLst>
      <p:ext uri="{BB962C8B-B14F-4D97-AF65-F5344CB8AC3E}">
        <p14:creationId xmlns:p14="http://schemas.microsoft.com/office/powerpoint/2010/main" val="3382084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Areas(3)</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10</a:t>
            </a:fld>
            <a:endParaRPr lang="en-US"/>
          </a:p>
        </p:txBody>
      </p:sp>
      <p:sp>
        <p:nvSpPr>
          <p:cNvPr id="3" name="Content Placeholder 2"/>
          <p:cNvSpPr>
            <a:spLocks noGrp="1"/>
          </p:cNvSpPr>
          <p:nvPr>
            <p:ph sz="half" idx="1"/>
          </p:nvPr>
        </p:nvSpPr>
        <p:spPr>
          <a:xfrm>
            <a:off x="457200" y="1333500"/>
            <a:ext cx="3728072" cy="3527867"/>
          </a:xfrm>
        </p:spPr>
        <p:txBody>
          <a:bodyPr>
            <a:normAutofit fontScale="70000" lnSpcReduction="20000"/>
          </a:bodyPr>
          <a:lstStyle/>
          <a:p>
            <a:pPr marL="0" indent="0">
              <a:buNone/>
            </a:pPr>
            <a:r>
              <a:rPr lang="en-GB" dirty="0" smtClean="0">
                <a:solidFill>
                  <a:srgbClr val="FF0000"/>
                </a:solidFill>
              </a:rPr>
              <a:t>3. Strategic Planning</a:t>
            </a:r>
          </a:p>
          <a:p>
            <a:pPr marL="0" indent="0">
              <a:buNone/>
            </a:pPr>
            <a:r>
              <a:rPr lang="en-ZA" b="1" u="sng" dirty="0" smtClean="0"/>
              <a:t>Example</a:t>
            </a:r>
          </a:p>
          <a:p>
            <a:r>
              <a:rPr lang="en-GB" sz="2200" dirty="0"/>
              <a:t>A roadmap format developed using </a:t>
            </a:r>
            <a:r>
              <a:rPr lang="en-GB" sz="2200" dirty="0" err="1"/>
              <a:t>TPlan</a:t>
            </a:r>
            <a:r>
              <a:rPr lang="en-GB" sz="2200" dirty="0"/>
              <a:t> to support strategic business planning. </a:t>
            </a:r>
            <a:endParaRPr lang="en-GB" sz="2200" dirty="0" smtClean="0"/>
          </a:p>
          <a:p>
            <a:r>
              <a:rPr lang="en-GB" sz="2200" dirty="0" smtClean="0"/>
              <a:t>The </a:t>
            </a:r>
            <a:r>
              <a:rPr lang="en-GB" sz="2200" dirty="0"/>
              <a:t>roadmap focuses on the development of a vision of the future business, in terms of markets, business, products, technologies, skills, culture, etc</a:t>
            </a:r>
            <a:r>
              <a:rPr lang="en-GB" sz="2200" dirty="0" smtClean="0"/>
              <a:t>.</a:t>
            </a:r>
          </a:p>
          <a:p>
            <a:r>
              <a:rPr lang="en-GB" sz="2200" dirty="0" smtClean="0"/>
              <a:t> </a:t>
            </a:r>
            <a:r>
              <a:rPr lang="en-GB" sz="2200" dirty="0"/>
              <a:t>Gaps are identified, by comparing the future vision with the current position, and strategic options explored to bridge the gaps.</a:t>
            </a:r>
            <a:endParaRPr lang="en-GB" dirty="0"/>
          </a:p>
        </p:txBody>
      </p:sp>
      <p:pic>
        <p:nvPicPr>
          <p:cNvPr id="7" name="Content Placeholder 6"/>
          <p:cNvPicPr>
            <a:picLocks noGrp="1" noChangeAspect="1"/>
          </p:cNvPicPr>
          <p:nvPr>
            <p:ph sz="half" idx="2"/>
          </p:nvPr>
        </p:nvPicPr>
        <p:blipFill>
          <a:blip r:embed="rId2"/>
          <a:stretch>
            <a:fillRect/>
          </a:stretch>
        </p:blipFill>
        <p:spPr>
          <a:xfrm>
            <a:off x="4185272" y="1072279"/>
            <a:ext cx="4905960" cy="3407123"/>
          </a:xfrm>
          <a:prstGeom prst="rect">
            <a:avLst/>
          </a:prstGeom>
        </p:spPr>
      </p:pic>
    </p:spTree>
    <p:extLst>
      <p:ext uri="{BB962C8B-B14F-4D97-AF65-F5344CB8AC3E}">
        <p14:creationId xmlns:p14="http://schemas.microsoft.com/office/powerpoint/2010/main" val="595367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 (4)</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11</a:t>
            </a:fld>
            <a:endParaRPr lang="en-US"/>
          </a:p>
        </p:txBody>
      </p:sp>
      <p:sp>
        <p:nvSpPr>
          <p:cNvPr id="3" name="Content Placeholder 2"/>
          <p:cNvSpPr>
            <a:spLocks noGrp="1"/>
          </p:cNvSpPr>
          <p:nvPr>
            <p:ph sz="half" idx="1"/>
          </p:nvPr>
        </p:nvSpPr>
        <p:spPr>
          <a:xfrm>
            <a:off x="138895" y="1333500"/>
            <a:ext cx="4237162" cy="3620465"/>
          </a:xfrm>
        </p:spPr>
        <p:txBody>
          <a:bodyPr>
            <a:normAutofit fontScale="92500" lnSpcReduction="20000"/>
          </a:bodyPr>
          <a:lstStyle/>
          <a:p>
            <a:pPr marL="0" indent="0">
              <a:buNone/>
            </a:pPr>
            <a:r>
              <a:rPr lang="en-GB" dirty="0" smtClean="0">
                <a:solidFill>
                  <a:srgbClr val="FF0000"/>
                </a:solidFill>
              </a:rPr>
              <a:t>4. Long-range Planning</a:t>
            </a:r>
          </a:p>
          <a:p>
            <a:pPr marL="0" indent="0">
              <a:buNone/>
            </a:pPr>
            <a:r>
              <a:rPr lang="en-ZA" b="1" u="sng" dirty="0" smtClean="0"/>
              <a:t>Example</a:t>
            </a:r>
          </a:p>
          <a:p>
            <a:r>
              <a:rPr lang="en-GB" sz="2200" dirty="0" smtClean="0"/>
              <a:t>A </a:t>
            </a:r>
            <a:r>
              <a:rPr lang="en-GB" sz="2200" dirty="0"/>
              <a:t>roadmap developed within the US Integrated Manufacturing Technology </a:t>
            </a:r>
            <a:r>
              <a:rPr lang="en-GB" sz="2200" dirty="0" err="1"/>
              <a:t>Roadmapping</a:t>
            </a:r>
            <a:r>
              <a:rPr lang="en-GB" sz="2200" dirty="0"/>
              <a:t> (IMTR) Initiative (one of a series). </a:t>
            </a:r>
            <a:endParaRPr lang="en-GB" sz="2200" dirty="0" smtClean="0"/>
          </a:p>
          <a:p>
            <a:r>
              <a:rPr lang="en-GB" sz="2200" dirty="0" smtClean="0"/>
              <a:t>This </a:t>
            </a:r>
            <a:r>
              <a:rPr lang="en-GB" sz="2200" dirty="0"/>
              <a:t>example focuses on information systems, showing how technology developments are likely to converge towards the ‘information driven seamless enterprise’ (a ‘nugget’).</a:t>
            </a:r>
            <a:endParaRPr lang="en-GB" dirty="0"/>
          </a:p>
        </p:txBody>
      </p:sp>
      <p:pic>
        <p:nvPicPr>
          <p:cNvPr id="7" name="Content Placeholder 6"/>
          <p:cNvPicPr>
            <a:picLocks noGrp="1" noChangeAspect="1"/>
          </p:cNvPicPr>
          <p:nvPr>
            <p:ph sz="half" idx="2"/>
          </p:nvPr>
        </p:nvPicPr>
        <p:blipFill>
          <a:blip r:embed="rId2"/>
          <a:stretch>
            <a:fillRect/>
          </a:stretch>
        </p:blipFill>
        <p:spPr>
          <a:xfrm>
            <a:off x="4571999" y="1181365"/>
            <a:ext cx="4376058" cy="2980102"/>
          </a:xfrm>
          <a:prstGeom prst="rect">
            <a:avLst/>
          </a:prstGeom>
        </p:spPr>
      </p:pic>
    </p:spTree>
    <p:extLst>
      <p:ext uri="{BB962C8B-B14F-4D97-AF65-F5344CB8AC3E}">
        <p14:creationId xmlns:p14="http://schemas.microsoft.com/office/powerpoint/2010/main" val="1544811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 (5)</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12</a:t>
            </a:fld>
            <a:endParaRPr lang="en-US"/>
          </a:p>
        </p:txBody>
      </p:sp>
      <p:sp>
        <p:nvSpPr>
          <p:cNvPr id="3" name="Content Placeholder 2"/>
          <p:cNvSpPr>
            <a:spLocks noGrp="1"/>
          </p:cNvSpPr>
          <p:nvPr>
            <p:ph sz="half" idx="1"/>
          </p:nvPr>
        </p:nvSpPr>
        <p:spPr>
          <a:xfrm>
            <a:off x="1" y="1333500"/>
            <a:ext cx="4490976" cy="3527867"/>
          </a:xfrm>
        </p:spPr>
        <p:txBody>
          <a:bodyPr>
            <a:normAutofit fontScale="92500" lnSpcReduction="20000"/>
          </a:bodyPr>
          <a:lstStyle/>
          <a:p>
            <a:pPr marL="0" indent="0">
              <a:buNone/>
            </a:pPr>
            <a:r>
              <a:rPr lang="en-GB" dirty="0" smtClean="0">
                <a:solidFill>
                  <a:srgbClr val="FF0000"/>
                </a:solidFill>
              </a:rPr>
              <a:t>5. Knowledge asset-planning</a:t>
            </a:r>
          </a:p>
          <a:p>
            <a:pPr marL="0" indent="0">
              <a:buNone/>
            </a:pPr>
            <a:r>
              <a:rPr lang="en-ZA" b="1" u="sng" dirty="0" smtClean="0"/>
              <a:t>Example</a:t>
            </a:r>
          </a:p>
          <a:p>
            <a:r>
              <a:rPr lang="en-GB" sz="2200" dirty="0"/>
              <a:t>This form of roadmap has been developed by the Artificial Intelligence Applications Unit at the University of Edinburgh, enabling organizations to visualize their critical knowledge assets, and the linkages to the skills, technologies and competences required to meet future </a:t>
            </a:r>
            <a:r>
              <a:rPr lang="en-GB" sz="2200" dirty="0" smtClean="0"/>
              <a:t>market demands</a:t>
            </a:r>
            <a:endParaRPr lang="en-GB" dirty="0"/>
          </a:p>
        </p:txBody>
      </p:sp>
      <p:pic>
        <p:nvPicPr>
          <p:cNvPr id="7" name="Content Placeholder 6"/>
          <p:cNvPicPr>
            <a:picLocks noGrp="1" noChangeAspect="1"/>
          </p:cNvPicPr>
          <p:nvPr>
            <p:ph sz="half" idx="2"/>
          </p:nvPr>
        </p:nvPicPr>
        <p:blipFill>
          <a:blip r:embed="rId2"/>
          <a:stretch>
            <a:fillRect/>
          </a:stretch>
        </p:blipFill>
        <p:spPr>
          <a:xfrm>
            <a:off x="4654417" y="1181365"/>
            <a:ext cx="4409936" cy="2453086"/>
          </a:xfrm>
          <a:prstGeom prst="rect">
            <a:avLst/>
          </a:prstGeom>
        </p:spPr>
      </p:pic>
    </p:spTree>
    <p:extLst>
      <p:ext uri="{BB962C8B-B14F-4D97-AF65-F5344CB8AC3E}">
        <p14:creationId xmlns:p14="http://schemas.microsoft.com/office/powerpoint/2010/main" val="2153934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 (6)</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13</a:t>
            </a:fld>
            <a:endParaRPr lang="en-US"/>
          </a:p>
        </p:txBody>
      </p:sp>
      <p:sp>
        <p:nvSpPr>
          <p:cNvPr id="3" name="Content Placeholder 2"/>
          <p:cNvSpPr>
            <a:spLocks noGrp="1"/>
          </p:cNvSpPr>
          <p:nvPr>
            <p:ph sz="half" idx="1"/>
          </p:nvPr>
        </p:nvSpPr>
        <p:spPr>
          <a:xfrm>
            <a:off x="138896" y="1333500"/>
            <a:ext cx="4664598" cy="3527867"/>
          </a:xfrm>
        </p:spPr>
        <p:txBody>
          <a:bodyPr>
            <a:normAutofit fontScale="85000" lnSpcReduction="20000"/>
          </a:bodyPr>
          <a:lstStyle/>
          <a:p>
            <a:pPr marL="0" indent="0">
              <a:buNone/>
            </a:pPr>
            <a:r>
              <a:rPr lang="en-GB" dirty="0" smtClean="0">
                <a:solidFill>
                  <a:srgbClr val="FF0000"/>
                </a:solidFill>
              </a:rPr>
              <a:t>6. Programme Planning</a:t>
            </a:r>
          </a:p>
          <a:p>
            <a:pPr marL="0" indent="0">
              <a:buNone/>
            </a:pPr>
            <a:r>
              <a:rPr lang="en-ZA" b="1" u="sng" dirty="0" smtClean="0"/>
              <a:t>Example</a:t>
            </a:r>
          </a:p>
          <a:p>
            <a:r>
              <a:rPr lang="en-GB" sz="2200" dirty="0"/>
              <a:t>A NASA roadmap (one of many) for the Origins programme, used to explore how the universe and life within it has developed. </a:t>
            </a:r>
            <a:endParaRPr lang="en-GB" sz="2200" dirty="0" smtClean="0"/>
          </a:p>
          <a:p>
            <a:r>
              <a:rPr lang="en-GB" sz="2200" dirty="0" smtClean="0"/>
              <a:t>This </a:t>
            </a:r>
            <a:r>
              <a:rPr lang="en-GB" sz="2200" dirty="0"/>
              <a:t>particular roadmap focuses on the management of the development programme for the Next Generation Space Telescope (NGST), showing the relationships between technology development and programme phases and milestones.</a:t>
            </a:r>
            <a:endParaRPr lang="en-GB" dirty="0"/>
          </a:p>
        </p:txBody>
      </p:sp>
      <p:pic>
        <p:nvPicPr>
          <p:cNvPr id="7" name="Content Placeholder 6"/>
          <p:cNvPicPr>
            <a:picLocks noGrp="1" noChangeAspect="1"/>
          </p:cNvPicPr>
          <p:nvPr>
            <p:ph sz="half" idx="2"/>
          </p:nvPr>
        </p:nvPicPr>
        <p:blipFill>
          <a:blip r:embed="rId2"/>
          <a:stretch>
            <a:fillRect/>
          </a:stretch>
        </p:blipFill>
        <p:spPr>
          <a:xfrm>
            <a:off x="4831045" y="1007745"/>
            <a:ext cx="4262116" cy="2673004"/>
          </a:xfrm>
          <a:prstGeom prst="rect">
            <a:avLst/>
          </a:prstGeom>
        </p:spPr>
      </p:pic>
    </p:spTree>
    <p:extLst>
      <p:ext uri="{BB962C8B-B14F-4D97-AF65-F5344CB8AC3E}">
        <p14:creationId xmlns:p14="http://schemas.microsoft.com/office/powerpoint/2010/main" val="1262944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 (7)</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14</a:t>
            </a:fld>
            <a:endParaRPr lang="en-US"/>
          </a:p>
        </p:txBody>
      </p:sp>
      <p:sp>
        <p:nvSpPr>
          <p:cNvPr id="3" name="Content Placeholder 2"/>
          <p:cNvSpPr>
            <a:spLocks noGrp="1"/>
          </p:cNvSpPr>
          <p:nvPr>
            <p:ph sz="half" idx="1"/>
          </p:nvPr>
        </p:nvSpPr>
        <p:spPr>
          <a:xfrm>
            <a:off x="138896" y="1333500"/>
            <a:ext cx="4046376" cy="3527867"/>
          </a:xfrm>
        </p:spPr>
        <p:txBody>
          <a:bodyPr>
            <a:normAutofit fontScale="92500" lnSpcReduction="20000"/>
          </a:bodyPr>
          <a:lstStyle/>
          <a:p>
            <a:pPr marL="0" indent="0">
              <a:buNone/>
            </a:pPr>
            <a:r>
              <a:rPr lang="en-GB" dirty="0" smtClean="0">
                <a:solidFill>
                  <a:srgbClr val="FF0000"/>
                </a:solidFill>
              </a:rPr>
              <a:t>7. Process Planning</a:t>
            </a:r>
          </a:p>
          <a:p>
            <a:pPr marL="0" indent="0">
              <a:buNone/>
            </a:pPr>
            <a:r>
              <a:rPr lang="en-ZA" b="1" u="sng" dirty="0" smtClean="0"/>
              <a:t>Example</a:t>
            </a:r>
          </a:p>
          <a:p>
            <a:r>
              <a:rPr lang="en-GB" sz="2200" dirty="0"/>
              <a:t>A type of technology roadmap, developed using T-Plan to support product </a:t>
            </a:r>
            <a:r>
              <a:rPr lang="en-GB" sz="2200" dirty="0" smtClean="0"/>
              <a:t>planning.</a:t>
            </a:r>
          </a:p>
          <a:p>
            <a:r>
              <a:rPr lang="en-GB" sz="2200" dirty="0"/>
              <a:t>F</a:t>
            </a:r>
            <a:r>
              <a:rPr lang="en-GB" sz="2200" dirty="0" smtClean="0"/>
              <a:t>ocusing </a:t>
            </a:r>
            <a:r>
              <a:rPr lang="en-GB" sz="2200" dirty="0"/>
              <a:t>on the knowledge flows that are needed to facilitate effective new product development and introduction, incorporating both technical and commercial perspectives</a:t>
            </a:r>
            <a:endParaRPr lang="en-GB" dirty="0"/>
          </a:p>
        </p:txBody>
      </p:sp>
      <p:sp>
        <p:nvSpPr>
          <p:cNvPr id="4" name="Content Placeholder 3"/>
          <p:cNvSpPr>
            <a:spLocks noGrp="1"/>
          </p:cNvSpPr>
          <p:nvPr>
            <p:ph sz="half" idx="2"/>
          </p:nvPr>
        </p:nvSpPr>
        <p:spPr/>
        <p:txBody>
          <a:bodyPr>
            <a:normAutofit fontScale="92500" lnSpcReduction="20000"/>
          </a:bodyPr>
          <a:lstStyle/>
          <a:p>
            <a:endParaRPr lang="en-GB"/>
          </a:p>
        </p:txBody>
      </p:sp>
      <p:pic>
        <p:nvPicPr>
          <p:cNvPr id="7" name="Picture 6"/>
          <p:cNvPicPr>
            <a:picLocks noChangeAspect="1"/>
          </p:cNvPicPr>
          <p:nvPr/>
        </p:nvPicPr>
        <p:blipFill>
          <a:blip r:embed="rId2"/>
          <a:stretch>
            <a:fillRect/>
          </a:stretch>
        </p:blipFill>
        <p:spPr>
          <a:xfrm>
            <a:off x="4571999" y="1181365"/>
            <a:ext cx="4572000" cy="2661408"/>
          </a:xfrm>
          <a:prstGeom prst="rect">
            <a:avLst/>
          </a:prstGeom>
        </p:spPr>
      </p:pic>
    </p:spTree>
    <p:extLst>
      <p:ext uri="{BB962C8B-B14F-4D97-AF65-F5344CB8AC3E}">
        <p14:creationId xmlns:p14="http://schemas.microsoft.com/office/powerpoint/2010/main" val="6546434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 (8)</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15</a:t>
            </a:fld>
            <a:endParaRPr lang="en-US"/>
          </a:p>
        </p:txBody>
      </p:sp>
      <p:sp>
        <p:nvSpPr>
          <p:cNvPr id="3" name="Content Placeholder 2"/>
          <p:cNvSpPr>
            <a:spLocks noGrp="1"/>
          </p:cNvSpPr>
          <p:nvPr>
            <p:ph sz="half" idx="1"/>
          </p:nvPr>
        </p:nvSpPr>
        <p:spPr>
          <a:xfrm>
            <a:off x="457200" y="1333500"/>
            <a:ext cx="3728072" cy="3527867"/>
          </a:xfrm>
        </p:spPr>
        <p:txBody>
          <a:bodyPr>
            <a:normAutofit fontScale="92500" lnSpcReduction="10000"/>
          </a:bodyPr>
          <a:lstStyle/>
          <a:p>
            <a:pPr marL="0" indent="0">
              <a:buNone/>
            </a:pPr>
            <a:r>
              <a:rPr lang="en-GB" dirty="0" smtClean="0">
                <a:solidFill>
                  <a:srgbClr val="FF0000"/>
                </a:solidFill>
              </a:rPr>
              <a:t>8. Integration Planning</a:t>
            </a:r>
          </a:p>
          <a:p>
            <a:pPr marL="0" indent="0">
              <a:buNone/>
            </a:pPr>
            <a:r>
              <a:rPr lang="en-ZA" b="1" u="sng" dirty="0" smtClean="0"/>
              <a:t>Example</a:t>
            </a:r>
          </a:p>
          <a:p>
            <a:r>
              <a:rPr lang="en-GB" sz="2200" dirty="0"/>
              <a:t>A NASA </a:t>
            </a:r>
            <a:r>
              <a:rPr lang="en-GB" sz="2200" dirty="0" smtClean="0"/>
              <a:t>roadmap7, </a:t>
            </a:r>
            <a:r>
              <a:rPr lang="en-GB" sz="2200" dirty="0"/>
              <a:t>relating to the management of the development </a:t>
            </a:r>
            <a:r>
              <a:rPr lang="en-GB" sz="2200" dirty="0" smtClean="0"/>
              <a:t>programme, </a:t>
            </a:r>
          </a:p>
          <a:p>
            <a:r>
              <a:rPr lang="en-GB" sz="2200" dirty="0"/>
              <a:t>F</a:t>
            </a:r>
            <a:r>
              <a:rPr lang="en-GB" sz="2200" dirty="0" smtClean="0"/>
              <a:t>ocusing </a:t>
            </a:r>
            <a:r>
              <a:rPr lang="en-GB" sz="2200" dirty="0"/>
              <a:t>on ‘technology flow’, showing how technology feeds into test and demonstration systems, to support scientific missions.</a:t>
            </a:r>
            <a:endParaRPr lang="en-GB" dirty="0"/>
          </a:p>
        </p:txBody>
      </p:sp>
      <p:pic>
        <p:nvPicPr>
          <p:cNvPr id="7" name="Content Placeholder 6"/>
          <p:cNvPicPr>
            <a:picLocks noGrp="1" noChangeAspect="1"/>
          </p:cNvPicPr>
          <p:nvPr>
            <p:ph sz="half" idx="2"/>
          </p:nvPr>
        </p:nvPicPr>
        <p:blipFill>
          <a:blip r:embed="rId2"/>
          <a:stretch>
            <a:fillRect/>
          </a:stretch>
        </p:blipFill>
        <p:spPr>
          <a:xfrm>
            <a:off x="4412888" y="1067281"/>
            <a:ext cx="4754944" cy="2949133"/>
          </a:xfrm>
          <a:prstGeom prst="rect">
            <a:avLst/>
          </a:prstGeom>
        </p:spPr>
      </p:pic>
    </p:spTree>
    <p:extLst>
      <p:ext uri="{BB962C8B-B14F-4D97-AF65-F5344CB8AC3E}">
        <p14:creationId xmlns:p14="http://schemas.microsoft.com/office/powerpoint/2010/main" val="3157460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Format(1)</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16</a:t>
            </a:fld>
            <a:endParaRPr lang="en-US"/>
          </a:p>
        </p:txBody>
      </p:sp>
      <p:sp>
        <p:nvSpPr>
          <p:cNvPr id="3" name="Content Placeholder 2"/>
          <p:cNvSpPr>
            <a:spLocks noGrp="1"/>
          </p:cNvSpPr>
          <p:nvPr>
            <p:ph sz="half" idx="1"/>
          </p:nvPr>
        </p:nvSpPr>
        <p:spPr>
          <a:xfrm>
            <a:off x="457200" y="1333500"/>
            <a:ext cx="3728072" cy="3527867"/>
          </a:xfrm>
        </p:spPr>
        <p:txBody>
          <a:bodyPr>
            <a:normAutofit/>
          </a:bodyPr>
          <a:lstStyle/>
          <a:p>
            <a:pPr marL="0" indent="0">
              <a:buNone/>
            </a:pPr>
            <a:r>
              <a:rPr lang="en-GB" dirty="0" smtClean="0">
                <a:solidFill>
                  <a:srgbClr val="FF0000"/>
                </a:solidFill>
              </a:rPr>
              <a:t>1. Multiple layers</a:t>
            </a:r>
          </a:p>
          <a:p>
            <a:pPr marL="0" indent="0">
              <a:buNone/>
            </a:pPr>
            <a:r>
              <a:rPr lang="en-ZA" b="1" u="sng" dirty="0" smtClean="0"/>
              <a:t>Example</a:t>
            </a:r>
          </a:p>
          <a:p>
            <a:r>
              <a:rPr lang="en-GB" sz="2200" dirty="0"/>
              <a:t>A Philips roadmap, showing how product and process technologies integrate to support the development of functionality in future products.</a:t>
            </a:r>
            <a:endParaRPr lang="en-GB" dirty="0"/>
          </a:p>
        </p:txBody>
      </p:sp>
      <p:pic>
        <p:nvPicPr>
          <p:cNvPr id="6" name="Content Placeholder 5"/>
          <p:cNvPicPr>
            <a:picLocks noGrp="1" noChangeAspect="1"/>
          </p:cNvPicPr>
          <p:nvPr>
            <p:ph sz="half" idx="2"/>
          </p:nvPr>
        </p:nvPicPr>
        <p:blipFill>
          <a:blip r:embed="rId2"/>
          <a:stretch>
            <a:fillRect/>
          </a:stretch>
        </p:blipFill>
        <p:spPr>
          <a:xfrm>
            <a:off x="4343440" y="1181364"/>
            <a:ext cx="4800559" cy="3110494"/>
          </a:xfrm>
          <a:prstGeom prst="rect">
            <a:avLst/>
          </a:prstGeom>
        </p:spPr>
      </p:pic>
    </p:spTree>
    <p:extLst>
      <p:ext uri="{BB962C8B-B14F-4D97-AF65-F5344CB8AC3E}">
        <p14:creationId xmlns:p14="http://schemas.microsoft.com/office/powerpoint/2010/main" val="5815212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Format(2)</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17</a:t>
            </a:fld>
            <a:endParaRPr lang="en-US"/>
          </a:p>
        </p:txBody>
      </p:sp>
      <p:sp>
        <p:nvSpPr>
          <p:cNvPr id="3" name="Content Placeholder 2"/>
          <p:cNvSpPr>
            <a:spLocks noGrp="1"/>
          </p:cNvSpPr>
          <p:nvPr>
            <p:ph sz="half" idx="1"/>
          </p:nvPr>
        </p:nvSpPr>
        <p:spPr>
          <a:xfrm>
            <a:off x="115747" y="1333500"/>
            <a:ext cx="4297141" cy="3527867"/>
          </a:xfrm>
        </p:spPr>
        <p:txBody>
          <a:bodyPr>
            <a:normAutofit fontScale="77500" lnSpcReduction="20000"/>
          </a:bodyPr>
          <a:lstStyle/>
          <a:p>
            <a:pPr marL="0" indent="0">
              <a:buNone/>
            </a:pPr>
            <a:r>
              <a:rPr lang="en-GB" dirty="0" smtClean="0">
                <a:solidFill>
                  <a:srgbClr val="FF0000"/>
                </a:solidFill>
              </a:rPr>
              <a:t>2. Bars</a:t>
            </a:r>
          </a:p>
          <a:p>
            <a:pPr marL="0" indent="0">
              <a:buNone/>
            </a:pPr>
            <a:r>
              <a:rPr lang="en-ZA" b="1" u="sng" dirty="0" smtClean="0"/>
              <a:t>Example</a:t>
            </a:r>
          </a:p>
          <a:p>
            <a:r>
              <a:rPr lang="en-GB" sz="2200" dirty="0"/>
              <a:t>The ‘classic’ Motorola roadmap, showing the evolution of car radio product features and technologies. </a:t>
            </a:r>
            <a:endParaRPr lang="en-GB" sz="2200" dirty="0" smtClean="0"/>
          </a:p>
          <a:p>
            <a:r>
              <a:rPr lang="en-GB" sz="2200" dirty="0" smtClean="0"/>
              <a:t>Motorola </a:t>
            </a:r>
            <a:r>
              <a:rPr lang="en-GB" sz="2200" dirty="0"/>
              <a:t>has subsequently developed </a:t>
            </a:r>
            <a:r>
              <a:rPr lang="en-GB" sz="2200" dirty="0" err="1"/>
              <a:t>roadmapping</a:t>
            </a:r>
            <a:r>
              <a:rPr lang="en-GB" sz="2200" dirty="0"/>
              <a:t> to new levels, </a:t>
            </a:r>
            <a:r>
              <a:rPr lang="en-GB" sz="2200" dirty="0" smtClean="0"/>
              <a:t>with roadmaps </a:t>
            </a:r>
            <a:r>
              <a:rPr lang="en-GB" sz="2200" dirty="0"/>
              <a:t>now forming part of corporate knowledge and business management systems, supported by software and integrated decision support systems.</a:t>
            </a:r>
            <a:endParaRPr lang="en-GB" dirty="0"/>
          </a:p>
        </p:txBody>
      </p:sp>
      <p:pic>
        <p:nvPicPr>
          <p:cNvPr id="6" name="Content Placeholder 5"/>
          <p:cNvPicPr>
            <a:picLocks noGrp="1" noChangeAspect="1"/>
          </p:cNvPicPr>
          <p:nvPr>
            <p:ph sz="half" idx="2"/>
          </p:nvPr>
        </p:nvPicPr>
        <p:blipFill>
          <a:blip r:embed="rId2"/>
          <a:stretch>
            <a:fillRect/>
          </a:stretch>
        </p:blipFill>
        <p:spPr>
          <a:xfrm>
            <a:off x="4797931" y="1181364"/>
            <a:ext cx="4346068" cy="2949767"/>
          </a:xfrm>
          <a:prstGeom prst="rect">
            <a:avLst/>
          </a:prstGeom>
        </p:spPr>
      </p:pic>
    </p:spTree>
    <p:extLst>
      <p:ext uri="{BB962C8B-B14F-4D97-AF65-F5344CB8AC3E}">
        <p14:creationId xmlns:p14="http://schemas.microsoft.com/office/powerpoint/2010/main" val="4578303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Format(3)</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18</a:t>
            </a:fld>
            <a:endParaRPr lang="en-US"/>
          </a:p>
        </p:txBody>
      </p:sp>
      <p:sp>
        <p:nvSpPr>
          <p:cNvPr id="3" name="Content Placeholder 2"/>
          <p:cNvSpPr>
            <a:spLocks noGrp="1"/>
          </p:cNvSpPr>
          <p:nvPr>
            <p:ph sz="half" idx="1"/>
          </p:nvPr>
        </p:nvSpPr>
        <p:spPr>
          <a:xfrm>
            <a:off x="185195" y="1333500"/>
            <a:ext cx="4000077" cy="3527867"/>
          </a:xfrm>
        </p:spPr>
        <p:txBody>
          <a:bodyPr>
            <a:normAutofit/>
          </a:bodyPr>
          <a:lstStyle/>
          <a:p>
            <a:pPr marL="0" indent="0">
              <a:buNone/>
            </a:pPr>
            <a:r>
              <a:rPr lang="en-GB" dirty="0" smtClean="0">
                <a:solidFill>
                  <a:srgbClr val="FF0000"/>
                </a:solidFill>
              </a:rPr>
              <a:t>3. Tables</a:t>
            </a:r>
          </a:p>
          <a:p>
            <a:pPr marL="0" indent="0">
              <a:buNone/>
            </a:pPr>
            <a:r>
              <a:rPr lang="en-ZA" b="1" u="sng" dirty="0" smtClean="0"/>
              <a:t>Example</a:t>
            </a:r>
          </a:p>
          <a:p>
            <a:r>
              <a:rPr lang="en-GB" sz="2200" dirty="0"/>
              <a:t>A tabulated roadmap, including both product and technology performance dimensions</a:t>
            </a:r>
            <a:endParaRPr lang="en-GB" dirty="0"/>
          </a:p>
        </p:txBody>
      </p:sp>
      <p:pic>
        <p:nvPicPr>
          <p:cNvPr id="6" name="Content Placeholder 5"/>
          <p:cNvPicPr>
            <a:picLocks noGrp="1" noChangeAspect="1"/>
          </p:cNvPicPr>
          <p:nvPr>
            <p:ph sz="half" idx="2"/>
          </p:nvPr>
        </p:nvPicPr>
        <p:blipFill>
          <a:blip r:embed="rId2"/>
          <a:stretch>
            <a:fillRect/>
          </a:stretch>
        </p:blipFill>
        <p:spPr>
          <a:xfrm>
            <a:off x="4185272" y="1088911"/>
            <a:ext cx="4954033" cy="2487666"/>
          </a:xfrm>
          <a:prstGeom prst="rect">
            <a:avLst/>
          </a:prstGeom>
        </p:spPr>
      </p:pic>
    </p:spTree>
    <p:extLst>
      <p:ext uri="{BB962C8B-B14F-4D97-AF65-F5344CB8AC3E}">
        <p14:creationId xmlns:p14="http://schemas.microsoft.com/office/powerpoint/2010/main" val="2653440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ZA" dirty="0" smtClean="0"/>
              <a:t>Technology Roadmapping</a:t>
            </a:r>
            <a:endParaRPr lang="en-ZA" dirty="0"/>
          </a:p>
        </p:txBody>
      </p:sp>
      <p:sp>
        <p:nvSpPr>
          <p:cNvPr id="8" name="Content Placeholder 7"/>
          <p:cNvSpPr>
            <a:spLocks noGrp="1"/>
          </p:cNvSpPr>
          <p:nvPr>
            <p:ph sz="half" idx="1"/>
          </p:nvPr>
        </p:nvSpPr>
        <p:spPr>
          <a:xfrm>
            <a:off x="335665" y="1333500"/>
            <a:ext cx="8351135" cy="3412120"/>
          </a:xfrm>
        </p:spPr>
        <p:txBody>
          <a:bodyPr>
            <a:normAutofit fontScale="77500" lnSpcReduction="20000"/>
          </a:bodyPr>
          <a:lstStyle/>
          <a:p>
            <a:r>
              <a:rPr lang="en-GB" dirty="0"/>
              <a:t>The primary role of TRM is to aid technology management and planning. </a:t>
            </a:r>
            <a:endParaRPr lang="en-GB" dirty="0" smtClean="0"/>
          </a:p>
          <a:p>
            <a:r>
              <a:rPr lang="en-GB" dirty="0" smtClean="0"/>
              <a:t>In </a:t>
            </a:r>
            <a:r>
              <a:rPr lang="en-GB" dirty="0"/>
              <a:t>a business environment, TRMs are used to clarify the plan for the progression of a good, connecting commercial strategy to the development of the product features. </a:t>
            </a:r>
            <a:endParaRPr lang="en-GB" dirty="0" smtClean="0"/>
          </a:p>
          <a:p>
            <a:r>
              <a:rPr lang="en-GB" dirty="0" smtClean="0"/>
              <a:t>The </a:t>
            </a:r>
            <a:r>
              <a:rPr lang="en-GB" dirty="0"/>
              <a:t>approach was originally developed by Motorola more than 25 years ago, to support integrated product-technology planning. </a:t>
            </a:r>
            <a:endParaRPr lang="en-GB" dirty="0" smtClean="0"/>
          </a:p>
          <a:p>
            <a:r>
              <a:rPr lang="en-GB" dirty="0" smtClean="0"/>
              <a:t>Since </a:t>
            </a:r>
            <a:r>
              <a:rPr lang="en-GB" dirty="0"/>
              <a:t>then the technique has been adapted and applied in a wide variety of industrial contexts, at the company and sector levels. </a:t>
            </a:r>
          </a:p>
        </p:txBody>
      </p:sp>
      <p:sp>
        <p:nvSpPr>
          <p:cNvPr id="5" name="Slide Number Placeholder 4"/>
          <p:cNvSpPr>
            <a:spLocks noGrp="1"/>
          </p:cNvSpPr>
          <p:nvPr>
            <p:ph type="sldNum" sz="quarter" idx="4"/>
          </p:nvPr>
        </p:nvSpPr>
        <p:spPr/>
        <p:txBody>
          <a:bodyPr/>
          <a:lstStyle/>
          <a:p>
            <a:fld id="{845618AF-F51B-8743-BA6C-E154C9BE61F9}" type="slidenum">
              <a:rPr lang="en-US" smtClean="0"/>
              <a:t>1</a:t>
            </a:fld>
            <a:endParaRPr lang="en-US"/>
          </a:p>
        </p:txBody>
      </p:sp>
    </p:spTree>
    <p:extLst>
      <p:ext uri="{BB962C8B-B14F-4D97-AF65-F5344CB8AC3E}">
        <p14:creationId xmlns:p14="http://schemas.microsoft.com/office/powerpoint/2010/main" val="41793011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Format(4)</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19</a:t>
            </a:fld>
            <a:endParaRPr lang="en-US"/>
          </a:p>
        </p:txBody>
      </p:sp>
      <p:sp>
        <p:nvSpPr>
          <p:cNvPr id="3" name="Content Placeholder 2"/>
          <p:cNvSpPr>
            <a:spLocks noGrp="1"/>
          </p:cNvSpPr>
          <p:nvPr>
            <p:ph sz="half" idx="1"/>
          </p:nvPr>
        </p:nvSpPr>
        <p:spPr>
          <a:xfrm>
            <a:off x="457200" y="1333500"/>
            <a:ext cx="3728072" cy="3527867"/>
          </a:xfrm>
        </p:spPr>
        <p:txBody>
          <a:bodyPr>
            <a:normAutofit/>
          </a:bodyPr>
          <a:lstStyle/>
          <a:p>
            <a:pPr marL="0" indent="0">
              <a:buNone/>
            </a:pPr>
            <a:r>
              <a:rPr lang="en-GB" dirty="0" smtClean="0">
                <a:solidFill>
                  <a:srgbClr val="FF0000"/>
                </a:solidFill>
              </a:rPr>
              <a:t>4. Graphs</a:t>
            </a:r>
          </a:p>
          <a:p>
            <a:pPr marL="0" indent="0">
              <a:buNone/>
            </a:pPr>
            <a:r>
              <a:rPr lang="en-ZA" b="1" u="sng" dirty="0" smtClean="0"/>
              <a:t>Example</a:t>
            </a:r>
          </a:p>
          <a:p>
            <a:r>
              <a:rPr lang="en-GB" sz="2200" dirty="0"/>
              <a:t>roadmap showing how a set products and technologies co-evolve.</a:t>
            </a:r>
            <a:endParaRPr lang="en-GB" dirty="0"/>
          </a:p>
        </p:txBody>
      </p:sp>
      <p:pic>
        <p:nvPicPr>
          <p:cNvPr id="6" name="Content Placeholder 5"/>
          <p:cNvPicPr>
            <a:picLocks noGrp="1" noChangeAspect="1"/>
          </p:cNvPicPr>
          <p:nvPr>
            <p:ph sz="half" idx="2"/>
          </p:nvPr>
        </p:nvPicPr>
        <p:blipFill>
          <a:blip r:embed="rId2"/>
          <a:stretch>
            <a:fillRect/>
          </a:stretch>
        </p:blipFill>
        <p:spPr>
          <a:xfrm>
            <a:off x="4880094" y="1181365"/>
            <a:ext cx="4263905" cy="3043394"/>
          </a:xfrm>
          <a:prstGeom prst="rect">
            <a:avLst/>
          </a:prstGeom>
        </p:spPr>
      </p:pic>
    </p:spTree>
    <p:extLst>
      <p:ext uri="{BB962C8B-B14F-4D97-AF65-F5344CB8AC3E}">
        <p14:creationId xmlns:p14="http://schemas.microsoft.com/office/powerpoint/2010/main" val="2517222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Format(5)</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20</a:t>
            </a:fld>
            <a:endParaRPr lang="en-US"/>
          </a:p>
        </p:txBody>
      </p:sp>
      <p:sp>
        <p:nvSpPr>
          <p:cNvPr id="3" name="Content Placeholder 2"/>
          <p:cNvSpPr>
            <a:spLocks noGrp="1"/>
          </p:cNvSpPr>
          <p:nvPr>
            <p:ph sz="half" idx="1"/>
          </p:nvPr>
        </p:nvSpPr>
        <p:spPr>
          <a:xfrm>
            <a:off x="0" y="1333500"/>
            <a:ext cx="4412888" cy="3527867"/>
          </a:xfrm>
        </p:spPr>
        <p:txBody>
          <a:bodyPr>
            <a:normAutofit/>
          </a:bodyPr>
          <a:lstStyle/>
          <a:p>
            <a:pPr marL="0" indent="0">
              <a:buNone/>
            </a:pPr>
            <a:r>
              <a:rPr lang="en-GB" dirty="0">
                <a:solidFill>
                  <a:srgbClr val="FF0000"/>
                </a:solidFill>
              </a:rPr>
              <a:t>5</a:t>
            </a:r>
            <a:r>
              <a:rPr lang="en-GB" dirty="0" smtClean="0">
                <a:solidFill>
                  <a:srgbClr val="FF0000"/>
                </a:solidFill>
              </a:rPr>
              <a:t>. Pictorial representations</a:t>
            </a:r>
          </a:p>
          <a:p>
            <a:pPr marL="0" indent="0">
              <a:buNone/>
            </a:pPr>
            <a:r>
              <a:rPr lang="en-ZA" b="1" u="sng" dirty="0" smtClean="0"/>
              <a:t>Example</a:t>
            </a:r>
          </a:p>
          <a:p>
            <a:r>
              <a:rPr lang="en-GB" sz="2200" dirty="0"/>
              <a:t>A Sharp roadmap, relating to the development of products and product families, based on a set of liquid crystal display technologies.</a:t>
            </a:r>
            <a:endParaRPr lang="en-GB" dirty="0"/>
          </a:p>
        </p:txBody>
      </p:sp>
      <p:pic>
        <p:nvPicPr>
          <p:cNvPr id="6" name="Content Placeholder 5"/>
          <p:cNvPicPr>
            <a:picLocks noGrp="1" noChangeAspect="1"/>
          </p:cNvPicPr>
          <p:nvPr>
            <p:ph sz="half" idx="2"/>
          </p:nvPr>
        </p:nvPicPr>
        <p:blipFill>
          <a:blip r:embed="rId2"/>
          <a:stretch>
            <a:fillRect/>
          </a:stretch>
        </p:blipFill>
        <p:spPr>
          <a:xfrm>
            <a:off x="5044079" y="1333500"/>
            <a:ext cx="4099920" cy="3515981"/>
          </a:xfrm>
          <a:prstGeom prst="rect">
            <a:avLst/>
          </a:prstGeom>
        </p:spPr>
      </p:pic>
    </p:spTree>
    <p:extLst>
      <p:ext uri="{BB962C8B-B14F-4D97-AF65-F5344CB8AC3E}">
        <p14:creationId xmlns:p14="http://schemas.microsoft.com/office/powerpoint/2010/main" val="3023751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Format(6)</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21</a:t>
            </a:fld>
            <a:endParaRPr lang="en-US"/>
          </a:p>
        </p:txBody>
      </p:sp>
      <p:sp>
        <p:nvSpPr>
          <p:cNvPr id="3" name="Content Placeholder 2"/>
          <p:cNvSpPr>
            <a:spLocks noGrp="1"/>
          </p:cNvSpPr>
          <p:nvPr>
            <p:ph sz="half" idx="1"/>
          </p:nvPr>
        </p:nvSpPr>
        <p:spPr>
          <a:xfrm>
            <a:off x="0" y="1333500"/>
            <a:ext cx="4676172" cy="3527867"/>
          </a:xfrm>
        </p:spPr>
        <p:txBody>
          <a:bodyPr>
            <a:normAutofit lnSpcReduction="10000"/>
          </a:bodyPr>
          <a:lstStyle/>
          <a:p>
            <a:pPr marL="0" indent="0">
              <a:buNone/>
            </a:pPr>
            <a:r>
              <a:rPr lang="en-GB" dirty="0" smtClean="0">
                <a:solidFill>
                  <a:srgbClr val="FF0000"/>
                </a:solidFill>
              </a:rPr>
              <a:t>6. Flow charts</a:t>
            </a:r>
          </a:p>
          <a:p>
            <a:pPr marL="0" indent="0">
              <a:buNone/>
            </a:pPr>
            <a:r>
              <a:rPr lang="en-ZA" b="1" u="sng" dirty="0" smtClean="0"/>
              <a:t>Example</a:t>
            </a:r>
          </a:p>
          <a:p>
            <a:r>
              <a:rPr lang="en-GB" sz="2200" dirty="0"/>
              <a:t>A NASA roadmap11, showing how the organization’s vision can be related to its mission, </a:t>
            </a:r>
            <a:r>
              <a:rPr lang="en-GB" sz="2200" dirty="0" smtClean="0"/>
              <a:t>fundamental scientific </a:t>
            </a:r>
            <a:r>
              <a:rPr lang="en-GB" sz="2200" dirty="0"/>
              <a:t>questions, primary business areas, near-, mid- and long-term goals, and contribution to US national priorities.</a:t>
            </a:r>
            <a:endParaRPr lang="en-GB" dirty="0"/>
          </a:p>
        </p:txBody>
      </p:sp>
      <p:pic>
        <p:nvPicPr>
          <p:cNvPr id="6" name="Content Placeholder 5"/>
          <p:cNvPicPr>
            <a:picLocks noGrp="1" noChangeAspect="1"/>
          </p:cNvPicPr>
          <p:nvPr>
            <p:ph sz="half" idx="2"/>
          </p:nvPr>
        </p:nvPicPr>
        <p:blipFill>
          <a:blip r:embed="rId2"/>
          <a:stretch>
            <a:fillRect/>
          </a:stretch>
        </p:blipFill>
        <p:spPr>
          <a:xfrm>
            <a:off x="5374727" y="1181365"/>
            <a:ext cx="3769272" cy="2656840"/>
          </a:xfrm>
          <a:prstGeom prst="rect">
            <a:avLst/>
          </a:prstGeom>
        </p:spPr>
      </p:pic>
    </p:spTree>
    <p:extLst>
      <p:ext uri="{BB962C8B-B14F-4D97-AF65-F5344CB8AC3E}">
        <p14:creationId xmlns:p14="http://schemas.microsoft.com/office/powerpoint/2010/main" val="4261478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Format(7)</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22</a:t>
            </a:fld>
            <a:endParaRPr lang="en-US"/>
          </a:p>
        </p:txBody>
      </p:sp>
      <p:sp>
        <p:nvSpPr>
          <p:cNvPr id="3" name="Content Placeholder 2"/>
          <p:cNvSpPr>
            <a:spLocks noGrp="1"/>
          </p:cNvSpPr>
          <p:nvPr>
            <p:ph sz="half" idx="1"/>
          </p:nvPr>
        </p:nvSpPr>
        <p:spPr>
          <a:xfrm>
            <a:off x="457200" y="1333500"/>
            <a:ext cx="3728072" cy="3527867"/>
          </a:xfrm>
        </p:spPr>
        <p:txBody>
          <a:bodyPr>
            <a:normAutofit fontScale="85000" lnSpcReduction="20000"/>
          </a:bodyPr>
          <a:lstStyle/>
          <a:p>
            <a:pPr marL="0" indent="0">
              <a:buNone/>
            </a:pPr>
            <a:r>
              <a:rPr lang="en-GB" dirty="0" smtClean="0">
                <a:solidFill>
                  <a:srgbClr val="FF0000"/>
                </a:solidFill>
              </a:rPr>
              <a:t>6. Single layer</a:t>
            </a:r>
          </a:p>
          <a:p>
            <a:pPr marL="0" indent="0">
              <a:buNone/>
            </a:pPr>
            <a:r>
              <a:rPr lang="en-ZA" b="1" u="sng" dirty="0" smtClean="0"/>
              <a:t>Example</a:t>
            </a:r>
          </a:p>
          <a:p>
            <a:r>
              <a:rPr lang="en-GB" sz="2200" dirty="0"/>
              <a:t>The Motorola roadmap, type </a:t>
            </a:r>
            <a:r>
              <a:rPr lang="en-GB" sz="2200" dirty="0" smtClean="0"/>
              <a:t>‘2’ </a:t>
            </a:r>
            <a:r>
              <a:rPr lang="en-GB" sz="2200" dirty="0"/>
              <a:t>above, is an example of a single layer roadmap, focusing on the technological evolution associated with a product and it’s features.</a:t>
            </a:r>
            <a:endParaRPr lang="en-GB" dirty="0"/>
          </a:p>
        </p:txBody>
      </p:sp>
      <p:sp>
        <p:nvSpPr>
          <p:cNvPr id="4" name="Content Placeholder 3"/>
          <p:cNvSpPr>
            <a:spLocks noGrp="1"/>
          </p:cNvSpPr>
          <p:nvPr>
            <p:ph sz="half" idx="2"/>
          </p:nvPr>
        </p:nvSpPr>
        <p:spPr>
          <a:xfrm>
            <a:off x="4648200" y="1333500"/>
            <a:ext cx="4038600" cy="2833386"/>
          </a:xfrm>
        </p:spPr>
        <p:txBody>
          <a:bodyPr>
            <a:normAutofit fontScale="85000" lnSpcReduction="20000"/>
          </a:bodyPr>
          <a:lstStyle/>
          <a:p>
            <a:r>
              <a:rPr lang="en-GB" dirty="0"/>
              <a:t>This form is a subset of type </a:t>
            </a:r>
            <a:r>
              <a:rPr lang="en-GB" dirty="0" smtClean="0"/>
              <a:t>‘1’, </a:t>
            </a:r>
            <a:r>
              <a:rPr lang="en-GB" dirty="0"/>
              <a:t>focusing on a single layer of the multiple layer roadmap. </a:t>
            </a:r>
            <a:endParaRPr lang="en-GB" dirty="0" smtClean="0"/>
          </a:p>
          <a:p>
            <a:r>
              <a:rPr lang="en-GB" dirty="0" smtClean="0"/>
              <a:t>While </a:t>
            </a:r>
            <a:r>
              <a:rPr lang="en-GB" dirty="0"/>
              <a:t>less complex, the disadvantage of this type is that the linkages between the layers are not generally shown.</a:t>
            </a:r>
          </a:p>
        </p:txBody>
      </p:sp>
      <p:pic>
        <p:nvPicPr>
          <p:cNvPr id="6" name="Picture 5"/>
          <p:cNvPicPr>
            <a:picLocks noChangeAspect="1"/>
          </p:cNvPicPr>
          <p:nvPr/>
        </p:nvPicPr>
        <p:blipFill>
          <a:blip r:embed="rId2"/>
          <a:stretch>
            <a:fillRect/>
          </a:stretch>
        </p:blipFill>
        <p:spPr>
          <a:xfrm>
            <a:off x="1719351" y="3602045"/>
            <a:ext cx="2465921" cy="1673672"/>
          </a:xfrm>
          <a:prstGeom prst="rect">
            <a:avLst/>
          </a:prstGeom>
        </p:spPr>
      </p:pic>
    </p:spTree>
    <p:extLst>
      <p:ext uri="{BB962C8B-B14F-4D97-AF65-F5344CB8AC3E}">
        <p14:creationId xmlns:p14="http://schemas.microsoft.com/office/powerpoint/2010/main" val="18112148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Format(8)</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23</a:t>
            </a:fld>
            <a:endParaRPr lang="en-US"/>
          </a:p>
        </p:txBody>
      </p:sp>
      <p:sp>
        <p:nvSpPr>
          <p:cNvPr id="3" name="Content Placeholder 2"/>
          <p:cNvSpPr>
            <a:spLocks noGrp="1"/>
          </p:cNvSpPr>
          <p:nvPr>
            <p:ph sz="half" idx="1"/>
          </p:nvPr>
        </p:nvSpPr>
        <p:spPr>
          <a:xfrm>
            <a:off x="457200" y="1333500"/>
            <a:ext cx="3728072" cy="3527867"/>
          </a:xfrm>
        </p:spPr>
        <p:txBody>
          <a:bodyPr>
            <a:normAutofit/>
          </a:bodyPr>
          <a:lstStyle/>
          <a:p>
            <a:pPr marL="0" indent="0">
              <a:buNone/>
            </a:pPr>
            <a:r>
              <a:rPr lang="en-GB" dirty="0" smtClean="0">
                <a:solidFill>
                  <a:srgbClr val="FF0000"/>
                </a:solidFill>
              </a:rPr>
              <a:t>8. Text</a:t>
            </a:r>
          </a:p>
          <a:p>
            <a:pPr marL="0" indent="0">
              <a:buNone/>
            </a:pPr>
            <a:r>
              <a:rPr lang="en-ZA" b="1" u="sng" dirty="0" smtClean="0"/>
              <a:t>Example</a:t>
            </a:r>
          </a:p>
          <a:p>
            <a:r>
              <a:rPr lang="en-GB" sz="2200" dirty="0"/>
              <a:t>The Agfa ‘white papers’ support understanding of the technological and market trends that will influence the sector.</a:t>
            </a:r>
            <a:endParaRPr lang="en-GB" dirty="0"/>
          </a:p>
        </p:txBody>
      </p:sp>
      <p:pic>
        <p:nvPicPr>
          <p:cNvPr id="6" name="Content Placeholder 5"/>
          <p:cNvPicPr>
            <a:picLocks noGrp="1" noChangeAspect="1"/>
          </p:cNvPicPr>
          <p:nvPr>
            <p:ph sz="half" idx="2"/>
          </p:nvPr>
        </p:nvPicPr>
        <p:blipFill>
          <a:blip r:embed="rId2"/>
          <a:stretch>
            <a:fillRect/>
          </a:stretch>
        </p:blipFill>
        <p:spPr>
          <a:xfrm>
            <a:off x="4648200" y="965507"/>
            <a:ext cx="4495444" cy="3317125"/>
          </a:xfrm>
          <a:prstGeom prst="rect">
            <a:avLst/>
          </a:prstGeom>
        </p:spPr>
      </p:pic>
    </p:spTree>
    <p:extLst>
      <p:ext uri="{BB962C8B-B14F-4D97-AF65-F5344CB8AC3E}">
        <p14:creationId xmlns:p14="http://schemas.microsoft.com/office/powerpoint/2010/main" val="15432274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t>
            </a:r>
            <a:r>
              <a:rPr lang="en-GB" dirty="0" smtClean="0"/>
              <a:t>T-Plan ‘fast-start’ approach</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24</a:t>
            </a:fld>
            <a:endParaRPr lang="en-US"/>
          </a:p>
        </p:txBody>
      </p:sp>
      <p:sp>
        <p:nvSpPr>
          <p:cNvPr id="3" name="Content Placeholder 2"/>
          <p:cNvSpPr>
            <a:spLocks noGrp="1"/>
          </p:cNvSpPr>
          <p:nvPr>
            <p:ph sz="half" idx="1"/>
          </p:nvPr>
        </p:nvSpPr>
        <p:spPr>
          <a:xfrm>
            <a:off x="104173" y="1181366"/>
            <a:ext cx="4421528" cy="3680002"/>
          </a:xfrm>
        </p:spPr>
        <p:txBody>
          <a:bodyPr>
            <a:normAutofit fontScale="62500" lnSpcReduction="20000"/>
          </a:bodyPr>
          <a:lstStyle/>
          <a:p>
            <a:pPr marL="0" indent="0">
              <a:buNone/>
            </a:pPr>
            <a:r>
              <a:rPr lang="en-GB" dirty="0">
                <a:solidFill>
                  <a:srgbClr val="FF0000"/>
                </a:solidFill>
              </a:rPr>
              <a:t>T-Plan approach aims to:</a:t>
            </a:r>
          </a:p>
          <a:p>
            <a:pPr marL="0" indent="0">
              <a:buNone/>
            </a:pPr>
            <a:r>
              <a:rPr lang="en-GB" dirty="0">
                <a:solidFill>
                  <a:srgbClr val="FF0000"/>
                </a:solidFill>
              </a:rPr>
              <a:t>1. Support the start-up of company-specific TRM processes.</a:t>
            </a:r>
          </a:p>
          <a:p>
            <a:pPr marL="0" indent="0">
              <a:buNone/>
            </a:pPr>
            <a:r>
              <a:rPr lang="en-GB" dirty="0">
                <a:solidFill>
                  <a:srgbClr val="FF0000"/>
                </a:solidFill>
              </a:rPr>
              <a:t>2. Establish key linkages between technology resources and business drivers.</a:t>
            </a:r>
          </a:p>
          <a:p>
            <a:pPr marL="0" indent="0">
              <a:buNone/>
            </a:pPr>
            <a:r>
              <a:rPr lang="en-GB" dirty="0">
                <a:solidFill>
                  <a:srgbClr val="FF0000"/>
                </a:solidFill>
              </a:rPr>
              <a:t>3. Identify important gaps in market, product and technology intelligence.</a:t>
            </a:r>
          </a:p>
          <a:p>
            <a:pPr marL="0" indent="0">
              <a:buNone/>
            </a:pPr>
            <a:r>
              <a:rPr lang="en-GB" dirty="0">
                <a:solidFill>
                  <a:srgbClr val="FF0000"/>
                </a:solidFill>
              </a:rPr>
              <a:t>4. Develop a ‘first-cut’ technology roadmap.</a:t>
            </a:r>
          </a:p>
          <a:p>
            <a:pPr marL="0" indent="0">
              <a:buNone/>
            </a:pPr>
            <a:r>
              <a:rPr lang="en-GB" dirty="0">
                <a:solidFill>
                  <a:srgbClr val="FF0000"/>
                </a:solidFill>
              </a:rPr>
              <a:t>5. Support technology strategy and planning initiatives in the firm.</a:t>
            </a:r>
          </a:p>
          <a:p>
            <a:pPr marL="0" indent="0">
              <a:buNone/>
            </a:pPr>
            <a:r>
              <a:rPr lang="en-GB" dirty="0">
                <a:solidFill>
                  <a:srgbClr val="FF0000"/>
                </a:solidFill>
              </a:rPr>
              <a:t>6. Support communication between technical and commercial functions.</a:t>
            </a:r>
            <a:endParaRPr lang="en-GB" dirty="0"/>
          </a:p>
        </p:txBody>
      </p:sp>
      <p:sp>
        <p:nvSpPr>
          <p:cNvPr id="4" name="Content Placeholder 3"/>
          <p:cNvSpPr>
            <a:spLocks noGrp="1"/>
          </p:cNvSpPr>
          <p:nvPr>
            <p:ph sz="half" idx="2"/>
          </p:nvPr>
        </p:nvSpPr>
        <p:spPr>
          <a:xfrm>
            <a:off x="4648199" y="1181365"/>
            <a:ext cx="4495799" cy="3923771"/>
          </a:xfrm>
        </p:spPr>
        <p:txBody>
          <a:bodyPr>
            <a:normAutofit fontScale="62500" lnSpcReduction="20000"/>
          </a:bodyPr>
          <a:lstStyle/>
          <a:p>
            <a:pPr marL="0" indent="0">
              <a:buNone/>
            </a:pPr>
            <a:r>
              <a:rPr lang="en-GB" dirty="0"/>
              <a:t>The T-Plan process supports the rapid initiation of </a:t>
            </a:r>
            <a:r>
              <a:rPr lang="en-GB" dirty="0" err="1"/>
              <a:t>roadmapping</a:t>
            </a:r>
            <a:r>
              <a:rPr lang="en-GB" dirty="0"/>
              <a:t> in the business comprises two main parts:</a:t>
            </a:r>
          </a:p>
          <a:p>
            <a:pPr marL="0" indent="0">
              <a:buNone/>
            </a:pPr>
            <a:r>
              <a:rPr lang="en-GB" dirty="0"/>
              <a:t>a. Standard approach, for supporting product </a:t>
            </a:r>
            <a:r>
              <a:rPr lang="en-GB" dirty="0" smtClean="0"/>
              <a:t>planning.</a:t>
            </a:r>
            <a:endParaRPr lang="en-GB" dirty="0"/>
          </a:p>
          <a:p>
            <a:pPr marL="0" indent="0">
              <a:buNone/>
            </a:pPr>
            <a:r>
              <a:rPr lang="en-GB" dirty="0"/>
              <a:t>b. Customized approach, which includes guidance on the broader application of the method, incorporating many of the techniques included in the standard approach.</a:t>
            </a:r>
          </a:p>
        </p:txBody>
      </p:sp>
    </p:spTree>
    <p:extLst>
      <p:ext uri="{BB962C8B-B14F-4D97-AF65-F5344CB8AC3E}">
        <p14:creationId xmlns:p14="http://schemas.microsoft.com/office/powerpoint/2010/main" val="13296829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Challenges to overcome</a:t>
            </a:r>
            <a:endParaRPr lang="en-GB" dirty="0"/>
          </a:p>
        </p:txBody>
      </p:sp>
      <p:sp>
        <p:nvSpPr>
          <p:cNvPr id="3" name="Content Placeholder 2"/>
          <p:cNvSpPr>
            <a:spLocks noGrp="1"/>
          </p:cNvSpPr>
          <p:nvPr>
            <p:ph sz="half" idx="1"/>
          </p:nvPr>
        </p:nvSpPr>
        <p:spPr>
          <a:xfrm>
            <a:off x="457200" y="1333500"/>
            <a:ext cx="8229600" cy="3771636"/>
          </a:xfrm>
        </p:spPr>
        <p:txBody>
          <a:bodyPr/>
          <a:lstStyle/>
          <a:p>
            <a:r>
              <a:rPr lang="en-GB" dirty="0"/>
              <a:t>Keeping the roadmap </a:t>
            </a:r>
            <a:r>
              <a:rPr lang="en-GB" dirty="0" smtClean="0"/>
              <a:t>alive</a:t>
            </a:r>
          </a:p>
          <a:p>
            <a:r>
              <a:rPr lang="en-GB" dirty="0"/>
              <a:t>Roll-out</a:t>
            </a:r>
          </a:p>
        </p:txBody>
      </p:sp>
      <p:sp>
        <p:nvSpPr>
          <p:cNvPr id="5" name="Slide Number Placeholder 4"/>
          <p:cNvSpPr>
            <a:spLocks noGrp="1"/>
          </p:cNvSpPr>
          <p:nvPr>
            <p:ph type="sldNum" sz="quarter" idx="4"/>
          </p:nvPr>
        </p:nvSpPr>
        <p:spPr/>
        <p:txBody>
          <a:bodyPr/>
          <a:lstStyle/>
          <a:p>
            <a:fld id="{845618AF-F51B-8743-BA6C-E154C9BE61F9}" type="slidenum">
              <a:rPr lang="en-US" smtClean="0"/>
              <a:t>25</a:t>
            </a:fld>
            <a:endParaRPr lang="en-US"/>
          </a:p>
        </p:txBody>
      </p:sp>
    </p:spTree>
    <p:extLst>
      <p:ext uri="{BB962C8B-B14F-4D97-AF65-F5344CB8AC3E}">
        <p14:creationId xmlns:p14="http://schemas.microsoft.com/office/powerpoint/2010/main" val="1299045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15 </a:t>
            </a:r>
            <a:r>
              <a:rPr lang="en-ZA" dirty="0" err="1" smtClean="0"/>
              <a:t>mins</a:t>
            </a:r>
            <a:r>
              <a:rPr lang="en-ZA" dirty="0" smtClean="0"/>
              <a:t> break</a:t>
            </a:r>
            <a:endParaRPr lang="en-GB" dirty="0"/>
          </a:p>
        </p:txBody>
      </p:sp>
      <p:sp>
        <p:nvSpPr>
          <p:cNvPr id="3" name="Content Placeholder 2"/>
          <p:cNvSpPr>
            <a:spLocks noGrp="1"/>
          </p:cNvSpPr>
          <p:nvPr>
            <p:ph sz="half" idx="1"/>
          </p:nvPr>
        </p:nvSpPr>
        <p:spPr/>
        <p:txBody>
          <a:bodyPr/>
          <a:lstStyle/>
          <a:p>
            <a:endParaRPr lang="en-GB" dirty="0"/>
          </a:p>
        </p:txBody>
      </p:sp>
      <p:sp>
        <p:nvSpPr>
          <p:cNvPr id="4" name="Content Placeholder 3"/>
          <p:cNvSpPr>
            <a:spLocks noGrp="1"/>
          </p:cNvSpPr>
          <p:nvPr>
            <p:ph sz="half" idx="2"/>
          </p:nvPr>
        </p:nvSpPr>
        <p:spPr/>
        <p:txBody>
          <a:bodyPr/>
          <a:lstStyle/>
          <a:p>
            <a:endParaRPr lang="en-GB"/>
          </a:p>
        </p:txBody>
      </p:sp>
      <p:sp>
        <p:nvSpPr>
          <p:cNvPr id="5" name="Slide Number Placeholder 4"/>
          <p:cNvSpPr>
            <a:spLocks noGrp="1"/>
          </p:cNvSpPr>
          <p:nvPr>
            <p:ph type="sldNum" sz="quarter" idx="4"/>
          </p:nvPr>
        </p:nvSpPr>
        <p:spPr/>
        <p:txBody>
          <a:bodyPr/>
          <a:lstStyle/>
          <a:p>
            <a:fld id="{845618AF-F51B-8743-BA6C-E154C9BE61F9}" type="slidenum">
              <a:rPr lang="en-US" smtClean="0"/>
              <a:t>26</a:t>
            </a:fld>
            <a:endParaRPr lang="en-US"/>
          </a:p>
        </p:txBody>
      </p:sp>
    </p:spTree>
    <p:extLst>
      <p:ext uri="{BB962C8B-B14F-4D97-AF65-F5344CB8AC3E}">
        <p14:creationId xmlns:p14="http://schemas.microsoft.com/office/powerpoint/2010/main" val="14532777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Technology Roadmap Storytelling</a:t>
            </a:r>
            <a:endParaRPr lang="en-GB" dirty="0"/>
          </a:p>
        </p:txBody>
      </p:sp>
      <p:sp>
        <p:nvSpPr>
          <p:cNvPr id="4" name="Content Placeholder 3"/>
          <p:cNvSpPr>
            <a:spLocks noGrp="1"/>
          </p:cNvSpPr>
          <p:nvPr>
            <p:ph sz="half" idx="2"/>
          </p:nvPr>
        </p:nvSpPr>
        <p:spPr/>
        <p:txBody>
          <a:bodyPr/>
          <a:lstStyle/>
          <a:p>
            <a:endParaRPr lang="en-GB"/>
          </a:p>
        </p:txBody>
      </p:sp>
      <p:sp>
        <p:nvSpPr>
          <p:cNvPr id="5" name="Slide Number Placeholder 4"/>
          <p:cNvSpPr>
            <a:spLocks noGrp="1"/>
          </p:cNvSpPr>
          <p:nvPr>
            <p:ph type="sldNum" sz="quarter" idx="4"/>
          </p:nvPr>
        </p:nvSpPr>
        <p:spPr/>
        <p:txBody>
          <a:bodyPr/>
          <a:lstStyle/>
          <a:p>
            <a:fld id="{845618AF-F51B-8743-BA6C-E154C9BE61F9}" type="slidenum">
              <a:rPr lang="en-US" smtClean="0"/>
              <a:t>27</a:t>
            </a:fld>
            <a:endParaRPr lang="en-US"/>
          </a:p>
        </p:txBody>
      </p:sp>
      <p:pic>
        <p:nvPicPr>
          <p:cNvPr id="8" name="Technology Roadmap Storytelling (online-video-cutter.com) (1)">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457199" y="1122849"/>
            <a:ext cx="8131215" cy="4573809"/>
          </a:xfrm>
        </p:spPr>
      </p:pic>
    </p:spTree>
    <p:extLst>
      <p:ext uri="{BB962C8B-B14F-4D97-AF65-F5344CB8AC3E}">
        <p14:creationId xmlns:p14="http://schemas.microsoft.com/office/powerpoint/2010/main" val="26189259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3983818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195" y="228865"/>
            <a:ext cx="8958805" cy="713075"/>
          </a:xfrm>
        </p:spPr>
        <p:txBody>
          <a:bodyPr>
            <a:normAutofit/>
          </a:bodyPr>
          <a:lstStyle/>
          <a:p>
            <a:r>
              <a:rPr lang="en-US" sz="3400" dirty="0" smtClean="0"/>
              <a:t>TRM Generally</a:t>
            </a:r>
            <a:endParaRPr lang="en-US" sz="3400" dirty="0"/>
          </a:p>
        </p:txBody>
      </p:sp>
      <p:pic>
        <p:nvPicPr>
          <p:cNvPr id="7" name="Content Placeholder 6"/>
          <p:cNvPicPr>
            <a:picLocks noGrp="1" noChangeAspect="1"/>
          </p:cNvPicPr>
          <p:nvPr>
            <p:ph sz="half" idx="2"/>
          </p:nvPr>
        </p:nvPicPr>
        <p:blipFill>
          <a:blip r:embed="rId3"/>
          <a:stretch>
            <a:fillRect/>
          </a:stretch>
        </p:blipFill>
        <p:spPr>
          <a:xfrm>
            <a:off x="4218008" y="1206178"/>
            <a:ext cx="4925992" cy="2929147"/>
          </a:xfrm>
          <a:prstGeom prst="rect">
            <a:avLst/>
          </a:prstGeom>
        </p:spPr>
      </p:pic>
      <p:sp>
        <p:nvSpPr>
          <p:cNvPr id="5" name="Slide Number Placeholder 4"/>
          <p:cNvSpPr>
            <a:spLocks noGrp="1"/>
          </p:cNvSpPr>
          <p:nvPr>
            <p:ph type="sldNum" sz="quarter" idx="4"/>
          </p:nvPr>
        </p:nvSpPr>
        <p:spPr/>
        <p:txBody>
          <a:bodyPr/>
          <a:lstStyle/>
          <a:p>
            <a:fld id="{845618AF-F51B-8743-BA6C-E154C9BE61F9}" type="slidenum">
              <a:rPr lang="en-US" smtClean="0"/>
              <a:t>2</a:t>
            </a:fld>
            <a:endParaRPr lang="en-US"/>
          </a:p>
        </p:txBody>
      </p:sp>
      <p:sp>
        <p:nvSpPr>
          <p:cNvPr id="3" name="Content Placeholder 2"/>
          <p:cNvSpPr>
            <a:spLocks noGrp="1"/>
          </p:cNvSpPr>
          <p:nvPr>
            <p:ph sz="half" idx="1"/>
          </p:nvPr>
        </p:nvSpPr>
        <p:spPr>
          <a:xfrm>
            <a:off x="98385" y="1206178"/>
            <a:ext cx="4038600" cy="3771636"/>
          </a:xfrm>
        </p:spPr>
        <p:txBody>
          <a:bodyPr>
            <a:normAutofit fontScale="77500" lnSpcReduction="20000"/>
          </a:bodyPr>
          <a:lstStyle/>
          <a:p>
            <a:r>
              <a:rPr lang="en-GB" dirty="0"/>
              <a:t>TRM generally comprises of multi-layered time-based charts that enable technology developments to be aligned with market trends and drivers. </a:t>
            </a:r>
            <a:endParaRPr lang="en-GB" dirty="0" smtClean="0"/>
          </a:p>
          <a:p>
            <a:r>
              <a:rPr lang="en-GB" dirty="0" smtClean="0"/>
              <a:t>The </a:t>
            </a:r>
            <a:r>
              <a:rPr lang="en-GB" dirty="0"/>
              <a:t>generic roadmap is a time-based chart, comprising a number of layers that typically include both commercial and technological perspectives. </a:t>
            </a:r>
            <a:endParaRPr lang="en-GB" dirty="0" smtClean="0"/>
          </a:p>
        </p:txBody>
      </p:sp>
    </p:spTree>
    <p:extLst>
      <p:ext uri="{BB962C8B-B14F-4D97-AF65-F5344CB8AC3E}">
        <p14:creationId xmlns:p14="http://schemas.microsoft.com/office/powerpoint/2010/main" val="1250219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3" y="228865"/>
            <a:ext cx="8981954" cy="952500"/>
          </a:xfrm>
        </p:spPr>
        <p:txBody>
          <a:bodyPr>
            <a:noAutofit/>
          </a:bodyPr>
          <a:lstStyle/>
          <a:p>
            <a:r>
              <a:rPr lang="en-US" sz="3400" dirty="0" smtClean="0"/>
              <a:t>Uses of TRM</a:t>
            </a:r>
            <a:endParaRPr lang="en-US" sz="3400" dirty="0"/>
          </a:p>
        </p:txBody>
      </p:sp>
      <p:sp>
        <p:nvSpPr>
          <p:cNvPr id="4" name="Content Placeholder 3"/>
          <p:cNvSpPr>
            <a:spLocks noGrp="1"/>
          </p:cNvSpPr>
          <p:nvPr>
            <p:ph sz="half" idx="2"/>
          </p:nvPr>
        </p:nvSpPr>
        <p:spPr>
          <a:xfrm>
            <a:off x="4648199" y="1333500"/>
            <a:ext cx="4194859" cy="3771636"/>
          </a:xfrm>
        </p:spPr>
        <p:txBody>
          <a:bodyPr>
            <a:normAutofit fontScale="85000" lnSpcReduction="20000"/>
          </a:bodyPr>
          <a:lstStyle/>
          <a:p>
            <a:endParaRPr lang="en-GB" sz="1100" dirty="0">
              <a:solidFill>
                <a:srgbClr val="000000"/>
              </a:solidFill>
              <a:latin typeface="Calibri" panose="020F0502020204030204" pitchFamily="34" charset="0"/>
            </a:endParaRPr>
          </a:p>
          <a:p>
            <a:pPr marL="0" indent="0" algn="ctr">
              <a:buNone/>
            </a:pPr>
            <a:r>
              <a:rPr lang="en-ZA" sz="3000" b="1" u="sng" dirty="0" smtClean="0">
                <a:solidFill>
                  <a:srgbClr val="0070C0"/>
                </a:solidFill>
                <a:latin typeface="Calibri" panose="020F0502020204030204" pitchFamily="34" charset="0"/>
              </a:rPr>
              <a:t>Uses of TRM</a:t>
            </a:r>
          </a:p>
          <a:p>
            <a:r>
              <a:rPr lang="en-GB" sz="2600" dirty="0">
                <a:latin typeface="Calibri" panose="020F0502020204030204" pitchFamily="34" charset="0"/>
              </a:rPr>
              <a:t>It helps reach a consensus about a set of needs and the technologies required to satisfy those needs</a:t>
            </a:r>
          </a:p>
          <a:p>
            <a:r>
              <a:rPr lang="en-GB" sz="2600" dirty="0" smtClean="0">
                <a:latin typeface="Calibri" panose="020F0502020204030204" pitchFamily="34" charset="0"/>
              </a:rPr>
              <a:t>It </a:t>
            </a:r>
            <a:r>
              <a:rPr lang="en-GB" sz="2600" dirty="0">
                <a:latin typeface="Calibri" panose="020F0502020204030204" pitchFamily="34" charset="0"/>
              </a:rPr>
              <a:t>provides a mechanism to help forecast technology developments</a:t>
            </a:r>
          </a:p>
          <a:p>
            <a:r>
              <a:rPr lang="en-GB" sz="2600" dirty="0" smtClean="0">
                <a:latin typeface="Calibri" panose="020F0502020204030204" pitchFamily="34" charset="0"/>
              </a:rPr>
              <a:t>It </a:t>
            </a:r>
            <a:r>
              <a:rPr lang="en-GB" sz="2600" dirty="0">
                <a:latin typeface="Calibri" panose="020F0502020204030204" pitchFamily="34" charset="0"/>
              </a:rPr>
              <a:t>provides a framework to help plan and coordinate technology developments</a:t>
            </a:r>
          </a:p>
        </p:txBody>
      </p:sp>
      <p:sp>
        <p:nvSpPr>
          <p:cNvPr id="5" name="Slide Number Placeholder 4"/>
          <p:cNvSpPr>
            <a:spLocks noGrp="1"/>
          </p:cNvSpPr>
          <p:nvPr>
            <p:ph type="sldNum" sz="quarter" idx="4"/>
          </p:nvPr>
        </p:nvSpPr>
        <p:spPr/>
        <p:txBody>
          <a:bodyPr/>
          <a:lstStyle/>
          <a:p>
            <a:fld id="{845618AF-F51B-8743-BA6C-E154C9BE61F9}" type="slidenum">
              <a:rPr lang="en-US" smtClean="0"/>
              <a:t>3</a:t>
            </a:fld>
            <a:endParaRPr lang="en-US"/>
          </a:p>
        </p:txBody>
      </p:sp>
      <p:sp>
        <p:nvSpPr>
          <p:cNvPr id="3" name="Content Placeholder 2"/>
          <p:cNvSpPr>
            <a:spLocks noGrp="1"/>
          </p:cNvSpPr>
          <p:nvPr>
            <p:ph sz="half" idx="1"/>
          </p:nvPr>
        </p:nvSpPr>
        <p:spPr/>
        <p:txBody>
          <a:bodyPr>
            <a:normAutofit fontScale="85000" lnSpcReduction="20000"/>
          </a:bodyPr>
          <a:lstStyle/>
          <a:p>
            <a:r>
              <a:rPr lang="en-GB" dirty="0">
                <a:solidFill>
                  <a:srgbClr val="FF0000"/>
                </a:solidFill>
              </a:rPr>
              <a:t>A technology roadmap is a plan that matches short-term and long-term goals with specific technology solutions to help meet those goals. </a:t>
            </a:r>
            <a:endParaRPr lang="en-GB" dirty="0" smtClean="0">
              <a:solidFill>
                <a:srgbClr val="FF0000"/>
              </a:solidFill>
            </a:endParaRPr>
          </a:p>
          <a:p>
            <a:r>
              <a:rPr lang="en-GB" dirty="0" smtClean="0">
                <a:solidFill>
                  <a:srgbClr val="FF0000"/>
                </a:solidFill>
              </a:rPr>
              <a:t>It </a:t>
            </a:r>
            <a:r>
              <a:rPr lang="en-GB" dirty="0">
                <a:solidFill>
                  <a:srgbClr val="FF0000"/>
                </a:solidFill>
              </a:rPr>
              <a:t>is a plan that applies to a new product or process, or to an emerging technology.</a:t>
            </a:r>
          </a:p>
        </p:txBody>
      </p:sp>
    </p:spTree>
    <p:extLst>
      <p:ext uri="{BB962C8B-B14F-4D97-AF65-F5344CB8AC3E}">
        <p14:creationId xmlns:p14="http://schemas.microsoft.com/office/powerpoint/2010/main" val="1630619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Technology Roadmapping Process</a:t>
            </a:r>
            <a:endParaRPr lang="en-GB" dirty="0"/>
          </a:p>
        </p:txBody>
      </p:sp>
      <p:sp>
        <p:nvSpPr>
          <p:cNvPr id="3" name="Content Placeholder 2"/>
          <p:cNvSpPr>
            <a:spLocks noGrp="1"/>
          </p:cNvSpPr>
          <p:nvPr>
            <p:ph sz="half" idx="1"/>
          </p:nvPr>
        </p:nvSpPr>
        <p:spPr>
          <a:xfrm>
            <a:off x="457199" y="1333500"/>
            <a:ext cx="8327985" cy="3771636"/>
          </a:xfrm>
        </p:spPr>
        <p:txBody>
          <a:bodyPr>
            <a:normAutofit lnSpcReduction="10000"/>
          </a:bodyPr>
          <a:lstStyle/>
          <a:p>
            <a:pPr marL="0" indent="0">
              <a:buNone/>
            </a:pPr>
            <a:endParaRPr lang="en-GB" sz="1100" dirty="0">
              <a:latin typeface="Calibri" panose="020F0502020204030204" pitchFamily="34" charset="0"/>
            </a:endParaRPr>
          </a:p>
          <a:p>
            <a:r>
              <a:rPr lang="en-GB" dirty="0">
                <a:latin typeface="Calibri" panose="020F0502020204030204" pitchFamily="34" charset="0"/>
              </a:rPr>
              <a:t>The </a:t>
            </a:r>
            <a:r>
              <a:rPr lang="en-GB" dirty="0" smtClean="0">
                <a:latin typeface="Calibri" panose="020F0502020204030204" pitchFamily="34" charset="0"/>
              </a:rPr>
              <a:t>process </a:t>
            </a:r>
            <a:r>
              <a:rPr lang="en-GB" dirty="0">
                <a:latin typeface="Calibri" panose="020F0502020204030204" pitchFamily="34" charset="0"/>
              </a:rPr>
              <a:t>conducts three phases: preliminary activities, the development of the roadmap, and the follow-up activities phase. </a:t>
            </a:r>
            <a:endParaRPr lang="en-GB" dirty="0" smtClean="0">
              <a:latin typeface="Calibri" panose="020F0502020204030204" pitchFamily="34" charset="0"/>
            </a:endParaRPr>
          </a:p>
          <a:p>
            <a:r>
              <a:rPr lang="en-GB" dirty="0" smtClean="0">
                <a:latin typeface="Calibri" panose="020F0502020204030204" pitchFamily="34" charset="0"/>
              </a:rPr>
              <a:t>Because </a:t>
            </a:r>
            <a:r>
              <a:rPr lang="en-GB" dirty="0">
                <a:latin typeface="Calibri" panose="020F0502020204030204" pitchFamily="34" charset="0"/>
              </a:rPr>
              <a:t>the process is too big for one model, the phases are </a:t>
            </a:r>
            <a:r>
              <a:rPr lang="en-GB" dirty="0" smtClean="0">
                <a:latin typeface="Calibri" panose="020F0502020204030204" pitchFamily="34" charset="0"/>
              </a:rPr>
              <a:t>modelled </a:t>
            </a:r>
            <a:r>
              <a:rPr lang="en-GB" dirty="0">
                <a:latin typeface="Calibri" panose="020F0502020204030204" pitchFamily="34" charset="0"/>
              </a:rPr>
              <a:t>separately. </a:t>
            </a:r>
            <a:endParaRPr lang="en-GB" dirty="0" smtClean="0">
              <a:latin typeface="Calibri" panose="020F0502020204030204" pitchFamily="34" charset="0"/>
            </a:endParaRPr>
          </a:p>
          <a:p>
            <a:r>
              <a:rPr lang="en-GB" dirty="0" smtClean="0">
                <a:latin typeface="Calibri" panose="020F0502020204030204" pitchFamily="34" charset="0"/>
              </a:rPr>
              <a:t>In </a:t>
            </a:r>
            <a:r>
              <a:rPr lang="en-GB" dirty="0">
                <a:latin typeface="Calibri" panose="020F0502020204030204" pitchFamily="34" charset="0"/>
              </a:rPr>
              <a:t>the models no different roles are made; this is because everything is done by the participants as a group.</a:t>
            </a:r>
            <a:endParaRPr lang="en-GB" dirty="0"/>
          </a:p>
        </p:txBody>
      </p:sp>
      <p:sp>
        <p:nvSpPr>
          <p:cNvPr id="5" name="Slide Number Placeholder 4"/>
          <p:cNvSpPr>
            <a:spLocks noGrp="1"/>
          </p:cNvSpPr>
          <p:nvPr>
            <p:ph type="sldNum" sz="quarter" idx="4"/>
          </p:nvPr>
        </p:nvSpPr>
        <p:spPr/>
        <p:txBody>
          <a:bodyPr/>
          <a:lstStyle/>
          <a:p>
            <a:fld id="{845618AF-F51B-8743-BA6C-E154C9BE61F9}" type="slidenum">
              <a:rPr lang="en-US" smtClean="0"/>
              <a:t>4</a:t>
            </a:fld>
            <a:endParaRPr lang="en-US"/>
          </a:p>
        </p:txBody>
      </p:sp>
    </p:spTree>
    <p:extLst>
      <p:ext uri="{BB962C8B-B14F-4D97-AF65-F5344CB8AC3E}">
        <p14:creationId xmlns:p14="http://schemas.microsoft.com/office/powerpoint/2010/main" val="4918956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229600" cy="544010"/>
          </a:xfrm>
        </p:spPr>
        <p:txBody>
          <a:bodyPr>
            <a:noAutofit/>
          </a:bodyPr>
          <a:lstStyle/>
          <a:p>
            <a:r>
              <a:rPr lang="en-US" sz="3600" dirty="0" smtClean="0"/>
              <a:t>Phase 1: Preliminary phase</a:t>
            </a:r>
            <a:endParaRPr lang="en-US" sz="3600" dirty="0"/>
          </a:p>
        </p:txBody>
      </p:sp>
      <p:sp>
        <p:nvSpPr>
          <p:cNvPr id="5" name="Slide Number Placeholder 4"/>
          <p:cNvSpPr>
            <a:spLocks noGrp="1"/>
          </p:cNvSpPr>
          <p:nvPr>
            <p:ph type="sldNum" sz="quarter" idx="4"/>
          </p:nvPr>
        </p:nvSpPr>
        <p:spPr/>
        <p:txBody>
          <a:bodyPr/>
          <a:lstStyle/>
          <a:p>
            <a:fld id="{845618AF-F51B-8743-BA6C-E154C9BE61F9}" type="slidenum">
              <a:rPr lang="en-US" smtClean="0"/>
              <a:t>5</a:t>
            </a:fld>
            <a:endParaRPr lang="en-US"/>
          </a:p>
        </p:txBody>
      </p:sp>
      <p:pic>
        <p:nvPicPr>
          <p:cNvPr id="7" name="Content Placeholder 6"/>
          <p:cNvPicPr>
            <a:picLocks noGrp="1" noChangeAspect="1"/>
          </p:cNvPicPr>
          <p:nvPr>
            <p:ph sz="half" idx="1"/>
          </p:nvPr>
        </p:nvPicPr>
        <p:blipFill>
          <a:blip r:embed="rId2"/>
          <a:stretch>
            <a:fillRect/>
          </a:stretch>
        </p:blipFill>
        <p:spPr>
          <a:xfrm>
            <a:off x="1592164" y="581025"/>
            <a:ext cx="6916089" cy="4846638"/>
          </a:xfrm>
          <a:prstGeom prst="rect">
            <a:avLst/>
          </a:prstGeom>
        </p:spPr>
      </p:pic>
    </p:spTree>
    <p:extLst>
      <p:ext uri="{BB962C8B-B14F-4D97-AF65-F5344CB8AC3E}">
        <p14:creationId xmlns:p14="http://schemas.microsoft.com/office/powerpoint/2010/main" val="3946830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229600" cy="544010"/>
          </a:xfrm>
        </p:spPr>
        <p:txBody>
          <a:bodyPr>
            <a:noAutofit/>
          </a:bodyPr>
          <a:lstStyle/>
          <a:p>
            <a:r>
              <a:rPr lang="en-US" sz="3600" dirty="0" smtClean="0"/>
              <a:t>Phase 2: Development phase</a:t>
            </a:r>
            <a:endParaRPr lang="en-US" sz="3600" dirty="0"/>
          </a:p>
        </p:txBody>
      </p:sp>
      <p:sp>
        <p:nvSpPr>
          <p:cNvPr id="5" name="Slide Number Placeholder 4"/>
          <p:cNvSpPr>
            <a:spLocks noGrp="1"/>
          </p:cNvSpPr>
          <p:nvPr>
            <p:ph type="sldNum" sz="quarter" idx="4"/>
          </p:nvPr>
        </p:nvSpPr>
        <p:spPr/>
        <p:txBody>
          <a:bodyPr/>
          <a:lstStyle/>
          <a:p>
            <a:fld id="{845618AF-F51B-8743-BA6C-E154C9BE61F9}" type="slidenum">
              <a:rPr lang="en-US" smtClean="0"/>
              <a:t>6</a:t>
            </a:fld>
            <a:endParaRPr lang="en-US"/>
          </a:p>
        </p:txBody>
      </p:sp>
      <p:pic>
        <p:nvPicPr>
          <p:cNvPr id="4" name="Content Placeholder 3"/>
          <p:cNvPicPr>
            <a:picLocks noGrp="1" noChangeAspect="1"/>
          </p:cNvPicPr>
          <p:nvPr>
            <p:ph sz="half" idx="1"/>
          </p:nvPr>
        </p:nvPicPr>
        <p:blipFill>
          <a:blip r:embed="rId2"/>
          <a:stretch>
            <a:fillRect/>
          </a:stretch>
        </p:blipFill>
        <p:spPr>
          <a:xfrm>
            <a:off x="776467" y="544009"/>
            <a:ext cx="7348960" cy="5044255"/>
          </a:xfrm>
          <a:prstGeom prst="rect">
            <a:avLst/>
          </a:prstGeom>
        </p:spPr>
      </p:pic>
    </p:spTree>
    <p:extLst>
      <p:ext uri="{BB962C8B-B14F-4D97-AF65-F5344CB8AC3E}">
        <p14:creationId xmlns:p14="http://schemas.microsoft.com/office/powerpoint/2010/main" val="1147319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2005"/>
            <a:ext cx="8229600" cy="544010"/>
          </a:xfrm>
        </p:spPr>
        <p:txBody>
          <a:bodyPr>
            <a:noAutofit/>
          </a:bodyPr>
          <a:lstStyle/>
          <a:p>
            <a:r>
              <a:rPr lang="en-US" sz="3600" dirty="0" smtClean="0"/>
              <a:t>Phase 3: Follow-up activity phase</a:t>
            </a:r>
            <a:endParaRPr lang="en-US" sz="3600" dirty="0"/>
          </a:p>
        </p:txBody>
      </p:sp>
      <p:sp>
        <p:nvSpPr>
          <p:cNvPr id="5" name="Slide Number Placeholder 4"/>
          <p:cNvSpPr>
            <a:spLocks noGrp="1"/>
          </p:cNvSpPr>
          <p:nvPr>
            <p:ph type="sldNum" sz="quarter" idx="4"/>
          </p:nvPr>
        </p:nvSpPr>
        <p:spPr/>
        <p:txBody>
          <a:bodyPr/>
          <a:lstStyle/>
          <a:p>
            <a:fld id="{845618AF-F51B-8743-BA6C-E154C9BE61F9}" type="slidenum">
              <a:rPr lang="en-US" smtClean="0"/>
              <a:t>7</a:t>
            </a:fld>
            <a:endParaRPr lang="en-US"/>
          </a:p>
        </p:txBody>
      </p:sp>
      <p:sp>
        <p:nvSpPr>
          <p:cNvPr id="3" name="Content Placeholder 2"/>
          <p:cNvSpPr>
            <a:spLocks noGrp="1"/>
          </p:cNvSpPr>
          <p:nvPr>
            <p:ph sz="half" idx="1"/>
          </p:nvPr>
        </p:nvSpPr>
        <p:spPr>
          <a:xfrm>
            <a:off x="457200" y="974684"/>
            <a:ext cx="8316410" cy="3771636"/>
          </a:xfrm>
        </p:spPr>
        <p:txBody>
          <a:bodyPr/>
          <a:lstStyle/>
          <a:p>
            <a:r>
              <a:rPr lang="en-GB" dirty="0"/>
              <a:t>This is the moment when the roadmap must be critiqued, validated and hopefully accepted by the group involved in any implementation. </a:t>
            </a:r>
            <a:endParaRPr lang="en-GB" dirty="0" smtClean="0"/>
          </a:p>
          <a:p>
            <a:r>
              <a:rPr lang="en-GB" dirty="0" smtClean="0"/>
              <a:t>This </a:t>
            </a:r>
            <a:r>
              <a:rPr lang="en-GB" dirty="0"/>
              <a:t>requires a plan developed using the technology roadmap. </a:t>
            </a:r>
            <a:endParaRPr lang="en-GB" dirty="0" smtClean="0"/>
          </a:p>
          <a:p>
            <a:r>
              <a:rPr lang="en-GB" dirty="0" smtClean="0"/>
              <a:t>Next</a:t>
            </a:r>
            <a:r>
              <a:rPr lang="en-GB" dirty="0"/>
              <a:t>, there must be a periodical review and update point, because needs from the participants and the technologies evolve.</a:t>
            </a:r>
          </a:p>
        </p:txBody>
      </p:sp>
    </p:spTree>
    <p:extLst>
      <p:ext uri="{BB962C8B-B14F-4D97-AF65-F5344CB8AC3E}">
        <p14:creationId xmlns:p14="http://schemas.microsoft.com/office/powerpoint/2010/main" val="3523394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3999" cy="952500"/>
          </a:xfrm>
        </p:spPr>
        <p:txBody>
          <a:bodyPr>
            <a:normAutofit/>
          </a:bodyPr>
          <a:lstStyle/>
          <a:p>
            <a:r>
              <a:rPr lang="en-GB" dirty="0"/>
              <a:t>TRM Application </a:t>
            </a:r>
            <a:r>
              <a:rPr lang="en-GB" dirty="0" smtClean="0"/>
              <a:t>Areas(1)</a:t>
            </a:r>
            <a:endParaRPr lang="en-GB" dirty="0"/>
          </a:p>
        </p:txBody>
      </p:sp>
      <p:pic>
        <p:nvPicPr>
          <p:cNvPr id="6" name="Content Placeholder 5"/>
          <p:cNvPicPr>
            <a:picLocks noGrp="1" noChangeAspect="1"/>
          </p:cNvPicPr>
          <p:nvPr>
            <p:ph sz="half" idx="2"/>
          </p:nvPr>
        </p:nvPicPr>
        <p:blipFill>
          <a:blip r:embed="rId2"/>
          <a:stretch>
            <a:fillRect/>
          </a:stretch>
        </p:blipFill>
        <p:spPr>
          <a:xfrm>
            <a:off x="4185272" y="1181365"/>
            <a:ext cx="4904015" cy="2939222"/>
          </a:xfrm>
          <a:prstGeom prst="rect">
            <a:avLst/>
          </a:prstGeom>
        </p:spPr>
      </p:pic>
      <p:sp>
        <p:nvSpPr>
          <p:cNvPr id="5" name="Slide Number Placeholder 4"/>
          <p:cNvSpPr>
            <a:spLocks noGrp="1"/>
          </p:cNvSpPr>
          <p:nvPr>
            <p:ph type="sldNum" sz="quarter" idx="4"/>
          </p:nvPr>
        </p:nvSpPr>
        <p:spPr/>
        <p:txBody>
          <a:bodyPr/>
          <a:lstStyle/>
          <a:p>
            <a:fld id="{845618AF-F51B-8743-BA6C-E154C9BE61F9}" type="slidenum">
              <a:rPr lang="en-US" smtClean="0"/>
              <a:t>8</a:t>
            </a:fld>
            <a:endParaRPr lang="en-US"/>
          </a:p>
        </p:txBody>
      </p:sp>
      <p:sp>
        <p:nvSpPr>
          <p:cNvPr id="3" name="Content Placeholder 2"/>
          <p:cNvSpPr>
            <a:spLocks noGrp="1"/>
          </p:cNvSpPr>
          <p:nvPr>
            <p:ph sz="half" idx="1"/>
          </p:nvPr>
        </p:nvSpPr>
        <p:spPr>
          <a:xfrm>
            <a:off x="457200" y="1333500"/>
            <a:ext cx="3728072" cy="3527867"/>
          </a:xfrm>
        </p:spPr>
        <p:txBody>
          <a:bodyPr>
            <a:normAutofit lnSpcReduction="10000"/>
          </a:bodyPr>
          <a:lstStyle/>
          <a:p>
            <a:pPr marL="514350" indent="-514350">
              <a:buAutoNum type="arabicPeriod"/>
            </a:pPr>
            <a:r>
              <a:rPr lang="en-GB" dirty="0" smtClean="0">
                <a:solidFill>
                  <a:srgbClr val="FF0000"/>
                </a:solidFill>
              </a:rPr>
              <a:t>Product Planning</a:t>
            </a:r>
          </a:p>
          <a:p>
            <a:pPr marL="0" indent="0">
              <a:buNone/>
            </a:pPr>
            <a:r>
              <a:rPr lang="en-ZA" b="1" u="sng" dirty="0" smtClean="0"/>
              <a:t>Example</a:t>
            </a:r>
          </a:p>
          <a:p>
            <a:r>
              <a:rPr lang="en-GB" sz="2200" dirty="0"/>
              <a:t>A Philips roadmap, where the approach has been widely adopted. </a:t>
            </a:r>
            <a:endParaRPr lang="en-GB" sz="2200" dirty="0" smtClean="0"/>
          </a:p>
          <a:p>
            <a:r>
              <a:rPr lang="en-GB" sz="2200" dirty="0" smtClean="0"/>
              <a:t>The </a:t>
            </a:r>
            <a:r>
              <a:rPr lang="en-GB" sz="2200" dirty="0"/>
              <a:t>example shows how roadmaps are used to link planned technology and product developments.</a:t>
            </a:r>
          </a:p>
          <a:p>
            <a:endParaRPr lang="en-GB" dirty="0"/>
          </a:p>
        </p:txBody>
      </p:sp>
    </p:spTree>
    <p:extLst>
      <p:ext uri="{BB962C8B-B14F-4D97-AF65-F5344CB8AC3E}">
        <p14:creationId xmlns:p14="http://schemas.microsoft.com/office/powerpoint/2010/main" val="1699118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20812</TotalTime>
  <Words>1272</Words>
  <Application>Microsoft Office PowerPoint</Application>
  <PresentationFormat>On-screen Show (16:10)</PresentationFormat>
  <Paragraphs>150</Paragraphs>
  <Slides>29</Slides>
  <Notes>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Trebuchet MS</vt:lpstr>
      <vt:lpstr>Office Theme</vt:lpstr>
      <vt:lpstr>Unit 7 cont’d</vt:lpstr>
      <vt:lpstr>Technology Roadmapping</vt:lpstr>
      <vt:lpstr>TRM Generally</vt:lpstr>
      <vt:lpstr>Uses of TRM</vt:lpstr>
      <vt:lpstr>Technology Roadmapping Process</vt:lpstr>
      <vt:lpstr>Phase 1: Preliminary phase</vt:lpstr>
      <vt:lpstr>Phase 2: Development phase</vt:lpstr>
      <vt:lpstr>Phase 3: Follow-up activity phase</vt:lpstr>
      <vt:lpstr>TRM Application Areas(1)</vt:lpstr>
      <vt:lpstr>TRM Application Areas(2)</vt:lpstr>
      <vt:lpstr>TRM Application Areas(3)</vt:lpstr>
      <vt:lpstr>TRM Application Areas (4)</vt:lpstr>
      <vt:lpstr>TRM Application Areas (5)</vt:lpstr>
      <vt:lpstr>TRM Application Areas (6)</vt:lpstr>
      <vt:lpstr>TRM Application Areas (7)</vt:lpstr>
      <vt:lpstr>TRM Application Areas (8)</vt:lpstr>
      <vt:lpstr>TRM Format(1)</vt:lpstr>
      <vt:lpstr>TRM Format(2)</vt:lpstr>
      <vt:lpstr>TRM Format(3)</vt:lpstr>
      <vt:lpstr>TRM Format(4)</vt:lpstr>
      <vt:lpstr>TRM Format(5)</vt:lpstr>
      <vt:lpstr>TRM Format(6)</vt:lpstr>
      <vt:lpstr>TRM Format(7)</vt:lpstr>
      <vt:lpstr>TRM Format(8)</vt:lpstr>
      <vt:lpstr>TRM T-Plan ‘fast-start’ approach</vt:lpstr>
      <vt:lpstr>Challenges to overcome</vt:lpstr>
      <vt:lpstr>15 mins break</vt:lpstr>
      <vt:lpstr>Technology Roadmap Storytelling</vt:lpstr>
      <vt:lpstr>Thank you!</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Nkanyiso Ndlovu</cp:lastModifiedBy>
  <cp:revision>121</cp:revision>
  <dcterms:created xsi:type="dcterms:W3CDTF">2020-08-03T09:06:40Z</dcterms:created>
  <dcterms:modified xsi:type="dcterms:W3CDTF">2020-10-09T21:18:04Z</dcterms:modified>
</cp:coreProperties>
</file>